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sldIdLst>
    <p:sldId id="256" r:id="rId3"/>
    <p:sldId id="257" r:id="rId4"/>
    <p:sldId id="277" r:id="rId5"/>
    <p:sldId id="258" r:id="rId6"/>
    <p:sldId id="259" r:id="rId7"/>
    <p:sldId id="260" r:id="rId8"/>
    <p:sldId id="261" r:id="rId9"/>
    <p:sldId id="263" r:id="rId10"/>
    <p:sldId id="265" r:id="rId11"/>
    <p:sldId id="270" r:id="rId12"/>
    <p:sldId id="266" r:id="rId13"/>
    <p:sldId id="267" r:id="rId14"/>
    <p:sldId id="269" r:id="rId15"/>
    <p:sldId id="271" r:id="rId16"/>
    <p:sldId id="272" r:id="rId17"/>
    <p:sldId id="268" r:id="rId18"/>
    <p:sldId id="275" r:id="rId19"/>
    <p:sldId id="273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hcahealthcare/?hl=en" TargetMode="External"/><Relationship Id="rId13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12" Type="http://schemas.openxmlformats.org/officeDocument/2006/relationships/hyperlink" Target="https://hcatodayblog.com/" TargetMode="External"/><Relationship Id="rId2" Type="http://schemas.openxmlformats.org/officeDocument/2006/relationships/hyperlink" Target="https://www.linkedin.com/company/hca?trk=public_jobs_topcard_org_name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HCAhealthcare?ref_src=twsrc%5Egoogle%7Ctwcamp%5Eserp%7Ctwgr%5Eauthor" TargetMode="External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image" Target="../media/image17.png"/><Relationship Id="rId10" Type="http://schemas.openxmlformats.org/officeDocument/2006/relationships/hyperlink" Target="https://www.youtube.com/user/HCAhealthcare" TargetMode="External"/><Relationship Id="rId4" Type="http://schemas.openxmlformats.org/officeDocument/2006/relationships/hyperlink" Target="https://www.facebook.com/HCACare/" TargetMode="External"/><Relationship Id="rId9" Type="http://schemas.openxmlformats.org/officeDocument/2006/relationships/image" Target="../media/image13.emf"/><Relationship Id="rId14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27296" y="3429001"/>
            <a:ext cx="10158560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400" b="1" kern="600" spc="-4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24D40D-FB95-9C45-9A43-9331A6B7271B}"/>
              </a:ext>
            </a:extLst>
          </p:cNvPr>
          <p:cNvSpPr/>
          <p:nvPr/>
        </p:nvSpPr>
        <p:spPr bwMode="white">
          <a:xfrm>
            <a:off x="0" y="5711843"/>
            <a:ext cx="12192000" cy="1146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2" y="5838329"/>
            <a:ext cx="5906553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 txBox="1">
            <a:spLocks/>
          </p:cNvSpPr>
          <p:nvPr/>
        </p:nvSpPr>
        <p:spPr>
          <a:xfrm>
            <a:off x="628652" y="4867874"/>
            <a:ext cx="5906553" cy="6116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457189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 panose="020B0604020202020204" pitchFamily="34" charset="0"/>
              <a:buNone/>
              <a:tabLst/>
              <a:defRPr sz="1200" b="0" kern="120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89" indent="0" algn="ctr" defTabSz="457189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Courier New" panose="02070309020205020404" pitchFamily="49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378" indent="0" algn="ctr" defTabSz="45718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Wingdings" pitchFamily="2" charset="2"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566" indent="0" algn="ctr" defTabSz="45718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None/>
              <a:tabLst/>
              <a:defRPr sz="1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754" indent="0" algn="ctr" defTabSz="457189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tabLst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2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67" dirty="0">
              <a:solidFill>
                <a:schemeClr val="bg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7297" y="4922338"/>
            <a:ext cx="4548716" cy="68370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Enter Department Name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9A191117-97BC-5147-B39A-5F367C29C2AF}"/>
              </a:ext>
            </a:extLst>
          </p:cNvPr>
          <p:cNvSpPr txBox="1">
            <a:spLocks/>
          </p:cNvSpPr>
          <p:nvPr/>
        </p:nvSpPr>
        <p:spPr>
          <a:xfrm>
            <a:off x="5867400" y="6262881"/>
            <a:ext cx="4087482" cy="33234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800" dirty="0">
                <a:solidFill>
                  <a:srgbClr val="898B8E"/>
                </a:solidFill>
                <a:latin typeface="+mn-lt"/>
                <a:cs typeface="Arial"/>
              </a:rPr>
              <a:t>CONFIDENTIAL – Contains proprietary information. Not intended for external distribution.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464C3C-E70B-7D4F-83E4-C65A75FED9A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17" y="6227249"/>
            <a:ext cx="855823" cy="3653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6F9CDC-114C-D144-8F86-A1722BA9D9B4}"/>
              </a:ext>
            </a:extLst>
          </p:cNvPr>
          <p:cNvSpPr txBox="1"/>
          <p:nvPr/>
        </p:nvSpPr>
        <p:spPr>
          <a:xfrm>
            <a:off x="3920359" y="534976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spcBef>
                <a:spcPts val="0"/>
              </a:spcBef>
              <a:buFont typeface="Arial"/>
              <a:buNone/>
            </a:pPr>
            <a:endParaRPr lang="en-US" sz="2400" b="1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31293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- Oversiz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470EB2-1FBD-FD46-BE19-B7F549F6429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D046BA-6C73-1C44-A575-006C5E118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296" y="3429001"/>
            <a:ext cx="10158560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400" b="1" kern="600" spc="-4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F68877-F14C-1447-8D46-EA5EFC557BC1}"/>
              </a:ext>
            </a:extLst>
          </p:cNvPr>
          <p:cNvSpPr/>
          <p:nvPr/>
        </p:nvSpPr>
        <p:spPr bwMode="white">
          <a:xfrm>
            <a:off x="0" y="5711843"/>
            <a:ext cx="12192000" cy="1146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2" y="5838329"/>
            <a:ext cx="5906553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7297" y="4922338"/>
            <a:ext cx="4548716" cy="68370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Enter Department Name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3853D8B-DEA7-0E45-9FB7-D29E14B8F2CB}"/>
              </a:ext>
            </a:extLst>
          </p:cNvPr>
          <p:cNvSpPr txBox="1">
            <a:spLocks/>
          </p:cNvSpPr>
          <p:nvPr/>
        </p:nvSpPr>
        <p:spPr>
          <a:xfrm>
            <a:off x="5867400" y="6262881"/>
            <a:ext cx="4087482" cy="33234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800" dirty="0">
                <a:solidFill>
                  <a:srgbClr val="898B8E"/>
                </a:solidFill>
                <a:latin typeface="+mn-lt"/>
                <a:cs typeface="Arial"/>
              </a:rPr>
              <a:t>CONFIDENTIAL – Contains proprietary information. Not intended for external distribution.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60836E-04ED-E74E-80C2-62C3EC05AD0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17" y="6227249"/>
            <a:ext cx="855823" cy="3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02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hlinkClick r:id="rId2"/>
            <a:extLst>
              <a:ext uri="{FF2B5EF4-FFF2-40B4-BE49-F238E27FC236}">
                <a16:creationId xmlns:a16="http://schemas.microsoft.com/office/drawing/2014/main" id="{E37B539C-1E68-1F4E-91AA-034437E96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388" y="4176485"/>
            <a:ext cx="800100" cy="1117600"/>
          </a:xfrm>
          <a:prstGeom prst="rect">
            <a:avLst/>
          </a:prstGeom>
        </p:spPr>
      </p:pic>
      <p:pic>
        <p:nvPicPr>
          <p:cNvPr id="12" name="Picture 11">
            <a:hlinkClick r:id="rId4"/>
            <a:extLst>
              <a:ext uri="{FF2B5EF4-FFF2-40B4-BE49-F238E27FC236}">
                <a16:creationId xmlns:a16="http://schemas.microsoft.com/office/drawing/2014/main" id="{F50DA7DA-08BF-5041-A271-D73CBFDDC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2262" y="4176485"/>
            <a:ext cx="812800" cy="1117600"/>
          </a:xfrm>
          <a:prstGeom prst="rect">
            <a:avLst/>
          </a:prstGeom>
        </p:spPr>
      </p:pic>
      <p:pic>
        <p:nvPicPr>
          <p:cNvPr id="13" name="Picture 12">
            <a:hlinkClick r:id="rId6"/>
            <a:extLst>
              <a:ext uri="{FF2B5EF4-FFF2-40B4-BE49-F238E27FC236}">
                <a16:creationId xmlns:a16="http://schemas.microsoft.com/office/drawing/2014/main" id="{D5903261-E0B0-DF47-814B-2FB3974E93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5836" y="4176485"/>
            <a:ext cx="800100" cy="1117600"/>
          </a:xfrm>
          <a:prstGeom prst="rect">
            <a:avLst/>
          </a:prstGeom>
        </p:spPr>
      </p:pic>
      <p:pic>
        <p:nvPicPr>
          <p:cNvPr id="14" name="Picture 13">
            <a:hlinkClick r:id="rId8"/>
            <a:extLst>
              <a:ext uri="{FF2B5EF4-FFF2-40B4-BE49-F238E27FC236}">
                <a16:creationId xmlns:a16="http://schemas.microsoft.com/office/drawing/2014/main" id="{7A361657-BBD7-F541-BBE9-71F3DFEF95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86710" y="4180041"/>
            <a:ext cx="835621" cy="1152144"/>
          </a:xfrm>
          <a:prstGeom prst="rect">
            <a:avLst/>
          </a:prstGeom>
        </p:spPr>
      </p:pic>
      <p:pic>
        <p:nvPicPr>
          <p:cNvPr id="16" name="Picture 15">
            <a:hlinkClick r:id="rId10"/>
            <a:extLst>
              <a:ext uri="{FF2B5EF4-FFF2-40B4-BE49-F238E27FC236}">
                <a16:creationId xmlns:a16="http://schemas.microsoft.com/office/drawing/2014/main" id="{43EC7685-4B29-1F44-8A7D-CA8C489AAB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75684" y="4176485"/>
            <a:ext cx="800100" cy="1117600"/>
          </a:xfrm>
          <a:prstGeom prst="rect">
            <a:avLst/>
          </a:prstGeom>
        </p:spPr>
      </p:pic>
      <p:pic>
        <p:nvPicPr>
          <p:cNvPr id="18" name="Picture 17">
            <a:hlinkClick r:id="rId12"/>
            <a:extLst>
              <a:ext uri="{FF2B5EF4-FFF2-40B4-BE49-F238E27FC236}">
                <a16:creationId xmlns:a16="http://schemas.microsoft.com/office/drawing/2014/main" id="{43864A41-9244-DC4B-A139-12A350B602F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69007" y="4180040"/>
            <a:ext cx="896113" cy="11521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8F4996-3565-B24E-BBB5-72F7356FC136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6409"/>
            <a:ext cx="12307645" cy="69510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9007" y="3089065"/>
            <a:ext cx="5406677" cy="822876"/>
          </a:xfrm>
          <a:prstGeom prst="rect">
            <a:avLst/>
          </a:prstGeom>
        </p:spPr>
      </p:pic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B45A942F-E07D-7349-915A-51E36DEB5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46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776E8E-7945-0148-8DCD-E74A6C676C2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1498"/>
            <a:ext cx="12192000" cy="6879498"/>
          </a:xfrm>
          <a:prstGeom prst="rect">
            <a:avLst/>
          </a:prstGeom>
        </p:spPr>
      </p:pic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6DF15F85-972D-504E-A30A-08EA07B25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3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56FBAC50-0E6A-F444-BC5A-1C3D878B1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8297"/>
            <a:ext cx="10515600" cy="4323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88050-5855-754D-B6D1-27F5E829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248D9E72-72C2-A744-B9ED-14BA26620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0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AABD-0999-40E6-BA3C-B11CE5D1D01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C264-BE3E-4C61-A84C-40432A677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41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56FBAC50-0E6A-F444-BC5A-1C3D878B1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8297"/>
            <a:ext cx="10515600" cy="4323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C3810-B220-0E43-90BE-1EED7A66762D}"/>
              </a:ext>
            </a:extLst>
          </p:cNvPr>
          <p:cNvSpPr txBox="1"/>
          <p:nvPr/>
        </p:nvSpPr>
        <p:spPr>
          <a:xfrm>
            <a:off x="643467" y="6417733"/>
            <a:ext cx="0" cy="0"/>
          </a:xfrm>
          <a:prstGeom prst="rect">
            <a:avLst/>
          </a:prstGeom>
        </p:spPr>
        <p:txBody>
          <a:bodyPr vert="horz" wrap="none" lIns="121920" tIns="60960" rIns="121920" bIns="60960" rtlCol="0">
            <a:noAutofit/>
          </a:bodyPr>
          <a:lstStyle/>
          <a:p>
            <a:pPr marL="0" indent="0" algn="l">
              <a:spcBef>
                <a:spcPts val="0"/>
              </a:spcBef>
              <a:buFont typeface="Arial"/>
              <a:buNone/>
            </a:pPr>
            <a:endParaRPr lang="en-US" sz="3200" b="1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88050-5855-754D-B6D1-27F5E829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248D9E72-72C2-A744-B9ED-14BA26620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967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Gray Str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black">
          <a:xfrm>
            <a:off x="0" y="1651000"/>
            <a:ext cx="12192000" cy="431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EF6DEB3-3AC4-0F47-8EBF-643227F8F51D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594786" y="2077156"/>
            <a:ext cx="7340711" cy="3483328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4E454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rgbClr val="4E454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rgbClr val="4E4540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rgbClr val="4E4540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3D086-8945-F84E-9EBB-92AFA677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EC264354-1E2B-6A47-80E0-BC0799931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3238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black">
          <a:xfrm flipH="1">
            <a:off x="2" y="0"/>
            <a:ext cx="4025348" cy="5981700"/>
          </a:xfrm>
          <a:prstGeom prst="rect">
            <a:avLst/>
          </a:prstGeom>
          <a:solidFill>
            <a:srgbClr val="E0592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egular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4572000" y="1452883"/>
            <a:ext cx="6629400" cy="416185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 marL="460340" indent="-238107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96049" y="640087"/>
            <a:ext cx="3129295" cy="5211156"/>
          </a:xfrm>
          <a:prstGeom prst="rect">
            <a:avLst/>
          </a:prstGeom>
        </p:spPr>
        <p:txBody>
          <a:bodyPr anchor="t"/>
          <a:lstStyle>
            <a:lvl1pPr>
              <a:defRPr sz="3733" b="1" i="0" spc="-67" baseline="0">
                <a:solidFill>
                  <a:schemeClr val="bg1"/>
                </a:solidFill>
                <a:latin typeface="Arial Bold"/>
                <a:ea typeface="Arial Bold"/>
                <a:cs typeface="Arial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DCA6F60-9518-AE47-BC29-77491BB956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3" y="634044"/>
            <a:ext cx="4602692" cy="509165"/>
          </a:xfrm>
          <a:prstGeom prst="rect">
            <a:avLst/>
          </a:prstGeom>
          <a:noFill/>
          <a:ln>
            <a:noFill/>
          </a:ln>
        </p:spPr>
        <p:txBody>
          <a:bodyPr wrap="square" lIns="0" anchor="b">
            <a:noAutofit/>
          </a:bodyPr>
          <a:lstStyle>
            <a:lvl1pPr marL="0" indent="0" algn="l" defTabSz="914354" rtl="0" eaLnBrk="1" latinLnBrk="0" hangingPunct="1">
              <a:buNone/>
              <a:defRPr lang="en-US" sz="2133" b="1" i="0" kern="1200" spc="0" baseline="0" dirty="0" smtClean="0">
                <a:solidFill>
                  <a:schemeClr val="tx1"/>
                </a:solidFill>
                <a:latin typeface="Arial Bold"/>
                <a:ea typeface="ヒラギノ角ゴ Pro W3" charset="0"/>
                <a:cs typeface="Arial Bold"/>
              </a:defRPr>
            </a:lvl1pPr>
          </a:lstStyle>
          <a:p>
            <a:pPr marL="0" lvl="0" defTabSz="914354" latinLnBrk="0"/>
            <a:r>
              <a:rPr lang="en-US" smtClean="0"/>
              <a:t>Edit Master text styles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8046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0E2E67B-E8C7-534B-B8CC-D1A8C8E21C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735" t="4543"/>
          <a:stretch/>
        </p:blipFill>
        <p:spPr>
          <a:xfrm rot="16200000" flipH="1">
            <a:off x="-1049406" y="1049407"/>
            <a:ext cx="5941280" cy="3842467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4572000" y="1452883"/>
            <a:ext cx="6629400" cy="416185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 marL="460340" indent="-238107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96049" y="640087"/>
            <a:ext cx="3129295" cy="3919556"/>
          </a:xfrm>
          <a:prstGeom prst="rect">
            <a:avLst/>
          </a:prstGeom>
        </p:spPr>
        <p:txBody>
          <a:bodyPr anchor="t"/>
          <a:lstStyle>
            <a:lvl1pPr>
              <a:defRPr sz="3733" b="1" i="0" spc="-67" baseline="0">
                <a:solidFill>
                  <a:schemeClr val="bg1"/>
                </a:solidFill>
                <a:latin typeface="Arial Bold"/>
                <a:ea typeface="Arial Bold"/>
                <a:cs typeface="Arial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DCA6F60-9518-AE47-BC29-77491BB956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3" y="634044"/>
            <a:ext cx="4602692" cy="509165"/>
          </a:xfrm>
          <a:prstGeom prst="rect">
            <a:avLst/>
          </a:prstGeom>
          <a:noFill/>
          <a:ln>
            <a:noFill/>
          </a:ln>
        </p:spPr>
        <p:txBody>
          <a:bodyPr wrap="square" lIns="0" anchor="b">
            <a:noAutofit/>
          </a:bodyPr>
          <a:lstStyle>
            <a:lvl1pPr marL="0" indent="0" algn="l" defTabSz="914354" rtl="0" eaLnBrk="1" latinLnBrk="0" hangingPunct="1">
              <a:buNone/>
              <a:defRPr lang="en-US" sz="2133" b="1" i="0" kern="1200" spc="0" baseline="0" dirty="0" smtClean="0">
                <a:solidFill>
                  <a:schemeClr val="tx1"/>
                </a:solidFill>
                <a:latin typeface="Arial Bold"/>
                <a:ea typeface="ヒラギノ角ゴ Pro W3" charset="0"/>
                <a:cs typeface="Arial Bold"/>
              </a:defRPr>
            </a:lvl1pPr>
          </a:lstStyle>
          <a:p>
            <a:pPr marL="0" lvl="0" defTabSz="914354" latinLnBrk="0"/>
            <a:r>
              <a:rPr lang="en-US" smtClean="0"/>
              <a:t>Edit Master text styles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5820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 flipH="1">
            <a:off x="2" y="0"/>
            <a:ext cx="4025348" cy="5981700"/>
          </a:xfrm>
          <a:prstGeom prst="rect">
            <a:avLst/>
          </a:prstGeom>
          <a:solidFill>
            <a:srgbClr val="02173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egular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4572000" y="1452881"/>
            <a:ext cx="6629400" cy="417789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 marL="460340" indent="-238107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96049" y="640087"/>
            <a:ext cx="3129295" cy="5211156"/>
          </a:xfrm>
          <a:prstGeom prst="rect">
            <a:avLst/>
          </a:prstGeom>
        </p:spPr>
        <p:txBody>
          <a:bodyPr anchor="t"/>
          <a:lstStyle>
            <a:lvl1pPr>
              <a:defRPr sz="3733" b="1" i="0" spc="-67" baseline="0">
                <a:solidFill>
                  <a:schemeClr val="bg1"/>
                </a:solidFill>
                <a:latin typeface="Arial Bold"/>
                <a:ea typeface="Arial Bold"/>
                <a:cs typeface="Arial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DCA6F60-9518-AE47-BC29-77491BB956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3" y="634044"/>
            <a:ext cx="4602692" cy="509165"/>
          </a:xfrm>
          <a:prstGeom prst="rect">
            <a:avLst/>
          </a:prstGeom>
          <a:noFill/>
          <a:ln>
            <a:noFill/>
          </a:ln>
        </p:spPr>
        <p:txBody>
          <a:bodyPr wrap="square" lIns="0" anchor="b">
            <a:noAutofit/>
          </a:bodyPr>
          <a:lstStyle>
            <a:lvl1pPr marL="0" indent="0" algn="l" defTabSz="914354" rtl="0" eaLnBrk="1" latinLnBrk="0" hangingPunct="1">
              <a:buNone/>
              <a:defRPr lang="en-US" sz="2133" b="1" i="0" kern="1200" spc="0" baseline="0" dirty="0" smtClean="0">
                <a:solidFill>
                  <a:schemeClr val="tx1"/>
                </a:solidFill>
                <a:latin typeface="Arial Bold"/>
                <a:ea typeface="ヒラギノ角ゴ Pro W3" charset="0"/>
                <a:cs typeface="Arial Bold"/>
              </a:defRPr>
            </a:lvl1pPr>
          </a:lstStyle>
          <a:p>
            <a:pPr marL="0" lvl="0" defTabSz="914354" latinLnBrk="0"/>
            <a:r>
              <a:rPr lang="en-US" smtClean="0"/>
              <a:t>Edit Master text styles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1955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- Corner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18F5F-DC5F-704F-8E7D-D109130E73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8" b="18211"/>
          <a:stretch/>
        </p:blipFill>
        <p:spPr>
          <a:xfrm>
            <a:off x="0" y="-1"/>
            <a:ext cx="12192000" cy="571184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27296" y="3429001"/>
            <a:ext cx="10158560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400" b="1" kern="600" spc="-4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24D40D-FB95-9C45-9A43-9331A6B7271B}"/>
              </a:ext>
            </a:extLst>
          </p:cNvPr>
          <p:cNvSpPr/>
          <p:nvPr/>
        </p:nvSpPr>
        <p:spPr bwMode="white">
          <a:xfrm>
            <a:off x="0" y="5711843"/>
            <a:ext cx="12192000" cy="1146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2" y="5838329"/>
            <a:ext cx="5906553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 txBox="1">
            <a:spLocks/>
          </p:cNvSpPr>
          <p:nvPr/>
        </p:nvSpPr>
        <p:spPr>
          <a:xfrm>
            <a:off x="628652" y="4867874"/>
            <a:ext cx="5906553" cy="6116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457189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 panose="020B0604020202020204" pitchFamily="34" charset="0"/>
              <a:buNone/>
              <a:tabLst/>
              <a:defRPr sz="1200" b="0" kern="120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89" indent="0" algn="ctr" defTabSz="457189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Courier New" panose="02070309020205020404" pitchFamily="49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378" indent="0" algn="ctr" defTabSz="45718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Wingdings" pitchFamily="2" charset="2"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566" indent="0" algn="ctr" defTabSz="45718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None/>
              <a:tabLst/>
              <a:defRPr sz="1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754" indent="0" algn="ctr" defTabSz="457189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tabLst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2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67" dirty="0">
              <a:solidFill>
                <a:schemeClr val="bg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7297" y="4922338"/>
            <a:ext cx="4548716" cy="68370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Enter Department Name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9A191117-97BC-5147-B39A-5F367C29C2AF}"/>
              </a:ext>
            </a:extLst>
          </p:cNvPr>
          <p:cNvSpPr txBox="1">
            <a:spLocks/>
          </p:cNvSpPr>
          <p:nvPr/>
        </p:nvSpPr>
        <p:spPr>
          <a:xfrm>
            <a:off x="5867400" y="6262881"/>
            <a:ext cx="4087482" cy="33234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800" dirty="0">
                <a:solidFill>
                  <a:srgbClr val="898B8E"/>
                </a:solidFill>
                <a:latin typeface="+mn-lt"/>
                <a:cs typeface="Arial"/>
              </a:rPr>
              <a:t>CONFIDENTIAL – Contains proprietary information. Not intended for external distribution.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464C3C-E70B-7D4F-83E4-C65A75FED9A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17" y="6227249"/>
            <a:ext cx="855823" cy="3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24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8CFB8E3-A615-A94A-8B73-81A54C81F8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735" t="4543"/>
          <a:stretch/>
        </p:blipFill>
        <p:spPr>
          <a:xfrm rot="16200000" flipH="1">
            <a:off x="-1049406" y="1049406"/>
            <a:ext cx="5941280" cy="3842468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4572000" y="1452881"/>
            <a:ext cx="6629400" cy="417789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 marL="460340" indent="-238107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96049" y="640087"/>
            <a:ext cx="3129295" cy="3783632"/>
          </a:xfrm>
          <a:prstGeom prst="rect">
            <a:avLst/>
          </a:prstGeom>
        </p:spPr>
        <p:txBody>
          <a:bodyPr anchor="t"/>
          <a:lstStyle>
            <a:lvl1pPr>
              <a:defRPr sz="3733" b="1" i="0" spc="-67" baseline="0">
                <a:solidFill>
                  <a:schemeClr val="bg1"/>
                </a:solidFill>
                <a:latin typeface="Arial Bold"/>
                <a:ea typeface="Arial Bold"/>
                <a:cs typeface="Arial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DCA6F60-9518-AE47-BC29-77491BB956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3" y="634044"/>
            <a:ext cx="4602692" cy="509165"/>
          </a:xfrm>
          <a:prstGeom prst="rect">
            <a:avLst/>
          </a:prstGeom>
          <a:noFill/>
          <a:ln>
            <a:noFill/>
          </a:ln>
        </p:spPr>
        <p:txBody>
          <a:bodyPr wrap="square" lIns="0" anchor="b">
            <a:noAutofit/>
          </a:bodyPr>
          <a:lstStyle>
            <a:lvl1pPr marL="0" indent="0" algn="l" defTabSz="914354" rtl="0" eaLnBrk="1" latinLnBrk="0" hangingPunct="1">
              <a:buNone/>
              <a:defRPr lang="en-US" sz="2133" b="1" i="0" kern="1200" spc="0" baseline="0" dirty="0" smtClean="0">
                <a:solidFill>
                  <a:schemeClr val="tx1"/>
                </a:solidFill>
                <a:latin typeface="Arial Bold"/>
                <a:ea typeface="ヒラギノ角ゴ Pro W3" charset="0"/>
                <a:cs typeface="Arial Bold"/>
              </a:defRPr>
            </a:lvl1pPr>
          </a:lstStyle>
          <a:p>
            <a:pPr marL="0" lvl="0" defTabSz="914354" latinLnBrk="0"/>
            <a:r>
              <a:rPr lang="en-US" smtClean="0"/>
              <a:t>Edit Master text styles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610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e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3" y="634044"/>
            <a:ext cx="4602692" cy="509165"/>
          </a:xfrm>
          <a:prstGeom prst="rect">
            <a:avLst/>
          </a:prstGeom>
          <a:noFill/>
          <a:ln>
            <a:noFill/>
          </a:ln>
        </p:spPr>
        <p:txBody>
          <a:bodyPr wrap="square" lIns="0" anchor="b">
            <a:noAutofit/>
          </a:bodyPr>
          <a:lstStyle>
            <a:lvl1pPr marL="0" indent="0" algn="l" defTabSz="914354" rtl="0" eaLnBrk="1" latinLnBrk="0" hangingPunct="1">
              <a:buNone/>
              <a:defRPr lang="en-US" sz="2133" b="1" i="0" kern="1200" spc="0" baseline="0" dirty="0" smtClean="0">
                <a:solidFill>
                  <a:schemeClr val="tx1"/>
                </a:solidFill>
                <a:latin typeface="Arial Bold"/>
                <a:ea typeface="ヒラギノ角ゴ Pro W3" charset="0"/>
                <a:cs typeface="Arial Bold"/>
              </a:defRPr>
            </a:lvl1pPr>
          </a:lstStyle>
          <a:p>
            <a:pPr marL="0" lvl="0" defTabSz="914354" latinLnBrk="0"/>
            <a:r>
              <a:rPr lang="en-US" smtClean="0"/>
              <a:t>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96039" y="640086"/>
            <a:ext cx="3151872" cy="534161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733" b="1" i="0" spc="-67" baseline="0">
                <a:solidFill>
                  <a:schemeClr val="tx2"/>
                </a:solidFill>
                <a:latin typeface="Arial Bold"/>
                <a:ea typeface="Arial Bold"/>
                <a:cs typeface="Arial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4572000" y="1452881"/>
            <a:ext cx="6629400" cy="452881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 marL="460340" indent="-238107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67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56FBAC50-0E6A-F444-BC5A-1C3D878B1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8297"/>
            <a:ext cx="10515600" cy="4323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C3810-B220-0E43-90BE-1EED7A66762D}"/>
              </a:ext>
            </a:extLst>
          </p:cNvPr>
          <p:cNvSpPr txBox="1"/>
          <p:nvPr/>
        </p:nvSpPr>
        <p:spPr>
          <a:xfrm>
            <a:off x="643467" y="6417733"/>
            <a:ext cx="0" cy="0"/>
          </a:xfrm>
          <a:prstGeom prst="rect">
            <a:avLst/>
          </a:prstGeom>
        </p:spPr>
        <p:txBody>
          <a:bodyPr vert="horz" wrap="none" lIns="121920" tIns="60960" rIns="121920" bIns="60960" rtlCol="0">
            <a:noAutofit/>
          </a:bodyPr>
          <a:lstStyle/>
          <a:p>
            <a:pPr marL="0" indent="0" algn="l">
              <a:spcBef>
                <a:spcPts val="0"/>
              </a:spcBef>
              <a:buFont typeface="Arial"/>
              <a:buNone/>
            </a:pPr>
            <a:endParaRPr lang="en-US" sz="3200" b="1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88050-5855-754D-B6D1-27F5E829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248D9E72-72C2-A744-B9ED-14BA26620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3443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tr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D25B6F-9899-7444-9A22-B086967762B8}"/>
              </a:ext>
            </a:extLst>
          </p:cNvPr>
          <p:cNvSpPr/>
          <p:nvPr/>
        </p:nvSpPr>
        <p:spPr bwMode="black">
          <a:xfrm>
            <a:off x="12" y="0"/>
            <a:ext cx="1308409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D20E4876-1325-9047-950B-FD644C889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172" y="1658297"/>
            <a:ext cx="9460028" cy="4323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8C30E2AD-8AB0-0843-8380-783EFC50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067" y="331155"/>
            <a:ext cx="9871333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50AE45F-F406-9D4C-9FE8-C409A3D32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58454" y="6295496"/>
            <a:ext cx="3549620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868F9F-957B-1D4B-9208-AB794DF7F4EF}"/>
              </a:ext>
            </a:extLst>
          </p:cNvPr>
          <p:cNvCxnSpPr/>
          <p:nvPr userDrawn="1"/>
        </p:nvCxnSpPr>
        <p:spPr>
          <a:xfrm>
            <a:off x="2056609" y="6335642"/>
            <a:ext cx="0" cy="1635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6CCAE4-60B5-2945-8ACF-B476EBCD2D2F}"/>
              </a:ext>
            </a:extLst>
          </p:cNvPr>
          <p:cNvSpPr txBox="1"/>
          <p:nvPr userDrawn="1"/>
        </p:nvSpPr>
        <p:spPr>
          <a:xfrm>
            <a:off x="1665172" y="6295496"/>
            <a:ext cx="329184" cy="243840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r"/>
            <a:fld id="{6A80920A-E64B-3542-A76A-8E6A3F6E04A6}" type="slidenum">
              <a:rPr lang="en-US" sz="1200" smtClean="0">
                <a:solidFill>
                  <a:schemeClr val="tx1"/>
                </a:solidFill>
                <a:latin typeface="Arial"/>
                <a:cs typeface="Arial"/>
              </a:rPr>
              <a:pPr algn="r"/>
              <a:t>‹#›</a:t>
            </a:fld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+mn-lt"/>
                <a:cs typeface="Arial"/>
              </a:rPr>
              <a:t> 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217246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y Str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D25B6F-9899-7444-9A22-B086967762B8}"/>
              </a:ext>
            </a:extLst>
          </p:cNvPr>
          <p:cNvSpPr/>
          <p:nvPr/>
        </p:nvSpPr>
        <p:spPr bwMode="white">
          <a:xfrm>
            <a:off x="12" y="0"/>
            <a:ext cx="130840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F8B8D07E-A29F-FC4A-AB61-B12CDEED1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172" y="1658297"/>
            <a:ext cx="9460028" cy="4323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036A2CE-7749-AA47-83CE-E40C6B05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067" y="331155"/>
            <a:ext cx="9871333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536FFD3C-05C2-B243-8DC9-A787EC8B8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58454" y="6295496"/>
            <a:ext cx="3549620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8A72A5-B345-0043-8A3E-59BA00537DB3}"/>
              </a:ext>
            </a:extLst>
          </p:cNvPr>
          <p:cNvCxnSpPr/>
          <p:nvPr userDrawn="1"/>
        </p:nvCxnSpPr>
        <p:spPr>
          <a:xfrm>
            <a:off x="2056609" y="6335642"/>
            <a:ext cx="0" cy="1635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93B63C-A585-4348-90A7-DF1B02095290}"/>
              </a:ext>
            </a:extLst>
          </p:cNvPr>
          <p:cNvSpPr txBox="1"/>
          <p:nvPr userDrawn="1"/>
        </p:nvSpPr>
        <p:spPr>
          <a:xfrm>
            <a:off x="1665172" y="6295496"/>
            <a:ext cx="329184" cy="243840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r"/>
            <a:fld id="{6A80920A-E64B-3542-A76A-8E6A3F6E04A6}" type="slidenum">
              <a:rPr lang="en-US" sz="1200" smtClean="0">
                <a:solidFill>
                  <a:schemeClr val="tx1"/>
                </a:solidFill>
                <a:latin typeface="Arial"/>
                <a:cs typeface="Arial"/>
              </a:rPr>
              <a:pPr algn="r"/>
              <a:t>‹#›</a:t>
            </a:fld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+mn-lt"/>
                <a:cs typeface="Arial"/>
              </a:rPr>
              <a:t> 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26244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3" orient="horz" pos="2160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 W/ Small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58295"/>
            <a:ext cx="8327149" cy="4349749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>
              <a:lnSpc>
                <a:spcPct val="100000"/>
              </a:lnSpc>
              <a:spcBef>
                <a:spcPts val="0"/>
              </a:spcBef>
              <a:tabLst/>
              <a:defRPr sz="2400">
                <a:solidFill>
                  <a:srgbClr val="4E454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solidFill>
                  <a:srgbClr val="4E454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solidFill>
                  <a:srgbClr val="4E4540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9269266" y="1658296"/>
            <a:ext cx="2313134" cy="43497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67" b="0">
                <a:solidFill>
                  <a:srgbClr val="4E4540"/>
                </a:solidFill>
              </a:defRPr>
            </a:lvl1pPr>
            <a:lvl2pPr marL="609570" indent="0">
              <a:buNone/>
              <a:defRPr sz="1333"/>
            </a:lvl2pPr>
            <a:lvl3pPr marL="1219140" indent="0">
              <a:buNone/>
              <a:defRPr sz="1333"/>
            </a:lvl3pPr>
            <a:lvl4pPr marL="1828709" indent="0">
              <a:buNone/>
              <a:defRPr sz="1333"/>
            </a:lvl4pPr>
            <a:lvl5pPr marL="2438278" indent="0">
              <a:buNone/>
              <a:defRPr sz="13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B290EBC-C250-0143-92CF-639A3B806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0E281-CF10-4F49-952D-3202411E8335}"/>
              </a:ext>
            </a:extLst>
          </p:cNvPr>
          <p:cNvSpPr txBox="1"/>
          <p:nvPr userDrawn="1"/>
        </p:nvSpPr>
        <p:spPr>
          <a:xfrm>
            <a:off x="207818" y="620683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spcBef>
                <a:spcPts val="0"/>
              </a:spcBef>
              <a:buFont typeface="Arial"/>
              <a:buNone/>
            </a:pPr>
            <a:endParaRPr lang="en-US" sz="2400" b="1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ED84ED-661A-984A-9AA4-7305FB0B9448}"/>
              </a:ext>
            </a:extLst>
          </p:cNvPr>
          <p:cNvSpPr txBox="1"/>
          <p:nvPr userDrawn="1"/>
        </p:nvSpPr>
        <p:spPr>
          <a:xfrm>
            <a:off x="5555673" y="678872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spcBef>
                <a:spcPts val="0"/>
              </a:spcBef>
              <a:buFont typeface="Arial"/>
              <a:buNone/>
            </a:pPr>
            <a:endParaRPr lang="en-US" sz="2400" b="1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81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599" y="1658296"/>
            <a:ext cx="5209583" cy="4349749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>
              <a:lnSpc>
                <a:spcPct val="100000"/>
              </a:lnSpc>
              <a:spcBef>
                <a:spcPts val="0"/>
              </a:spcBef>
              <a:tabLst/>
              <a:defRPr sz="2400">
                <a:solidFill>
                  <a:srgbClr val="4E454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6223906" y="1658296"/>
            <a:ext cx="5212080" cy="4349749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>
              <a:lnSpc>
                <a:spcPct val="100000"/>
              </a:lnSpc>
              <a:spcBef>
                <a:spcPts val="0"/>
              </a:spcBef>
              <a:tabLst/>
              <a:defRPr sz="2400">
                <a:solidFill>
                  <a:srgbClr val="4E454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E2B74776-0A09-6F45-B76E-A50A9BF6B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9751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58297"/>
            <a:ext cx="3383280" cy="4323404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4E454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67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22D488-BAA3-B846-866B-5889189F2B5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410892" y="1658297"/>
            <a:ext cx="3383280" cy="4323404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4E454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67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2096EE-FD27-024F-92C7-F21530130DA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199120" y="1658297"/>
            <a:ext cx="3383280" cy="4323404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4E454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67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7DDE8AA2-E6CC-A241-9E75-D0EDF4773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4133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0876D6-27D9-5046-8D93-94C5B3C8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819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w/ Photo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3217303"/>
            <a:ext cx="3193144" cy="715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600" b="1">
                <a:latin typeface="+mn-lt"/>
              </a:defRPr>
            </a:lvl1pPr>
            <a:lvl2pPr marL="0" indent="0">
              <a:buSzPct val="100000"/>
              <a:buFontTx/>
              <a:buNone/>
              <a:defRPr sz="2933"/>
            </a:lvl2pPr>
            <a:lvl3pPr marL="685766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3pPr>
            <a:lvl4pPr marL="914354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4pPr>
            <a:lvl5pPr marL="1142942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09600" y="4047575"/>
            <a:ext cx="3193144" cy="1934126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>
              <a:lnSpc>
                <a:spcPct val="114000"/>
              </a:lnSpc>
              <a:buFont typeface="Arial" panose="020B0604020202020204" pitchFamily="34" charset="0"/>
              <a:buChar char="•"/>
              <a:defRPr sz="1400" b="0" i="0">
                <a:latin typeface="+mn-lt"/>
                <a:cs typeface="Arial Regular"/>
              </a:defRPr>
            </a:lvl1pPr>
            <a:lvl2pPr marL="0" indent="0">
              <a:buSzPct val="100000"/>
              <a:buFontTx/>
              <a:buNone/>
              <a:defRPr sz="2667">
                <a:latin typeface="Gotham Thin" pitchFamily="50" charset="0"/>
                <a:cs typeface="Gotham Thin" pitchFamily="50" charset="0"/>
              </a:defRPr>
            </a:lvl2pPr>
            <a:lvl3pPr marL="685766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3pPr>
            <a:lvl4pPr marL="914354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4pPr>
            <a:lvl5pPr marL="1142942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507895" y="3217303"/>
            <a:ext cx="3018973" cy="715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600" b="1">
                <a:latin typeface="+mn-lt"/>
              </a:defRPr>
            </a:lvl1pPr>
            <a:lvl2pPr marL="0" indent="0">
              <a:buSzPct val="100000"/>
              <a:buFontTx/>
              <a:buNone/>
              <a:defRPr sz="2933"/>
            </a:lvl2pPr>
            <a:lvl3pPr marL="685766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3pPr>
            <a:lvl4pPr marL="914354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4pPr>
            <a:lvl5pPr marL="1142942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4507895" y="4047575"/>
            <a:ext cx="3018973" cy="1934126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>
              <a:lnSpc>
                <a:spcPct val="114000"/>
              </a:lnSpc>
              <a:buFont typeface="Arial" panose="020B0604020202020204" pitchFamily="34" charset="0"/>
              <a:buChar char="•"/>
              <a:defRPr sz="1400" b="0" i="0">
                <a:latin typeface="+mn-lt"/>
                <a:cs typeface="Arial Regular"/>
              </a:defRPr>
            </a:lvl1pPr>
            <a:lvl2pPr marL="0" indent="0">
              <a:buSzPct val="100000"/>
              <a:buFontTx/>
              <a:buNone/>
              <a:defRPr sz="2667">
                <a:latin typeface="Gotham Thin" pitchFamily="50" charset="0"/>
                <a:cs typeface="Gotham Thin" pitchFamily="50" charset="0"/>
              </a:defRPr>
            </a:lvl2pPr>
            <a:lvl3pPr marL="685766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3pPr>
            <a:lvl4pPr marL="914354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4pPr>
            <a:lvl5pPr marL="1142942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232019" y="3217303"/>
            <a:ext cx="3350381" cy="715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600" b="1">
                <a:latin typeface="+mn-lt"/>
              </a:defRPr>
            </a:lvl1pPr>
            <a:lvl2pPr marL="0" indent="0">
              <a:buSzPct val="100000"/>
              <a:buFontTx/>
              <a:buNone/>
              <a:defRPr sz="2933"/>
            </a:lvl2pPr>
            <a:lvl3pPr marL="685766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3pPr>
            <a:lvl4pPr marL="914354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4pPr>
            <a:lvl5pPr marL="1142942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8232019" y="4047575"/>
            <a:ext cx="3350381" cy="1934126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>
              <a:lnSpc>
                <a:spcPct val="114000"/>
              </a:lnSpc>
              <a:buFont typeface="Arial" panose="020B0604020202020204" pitchFamily="34" charset="0"/>
              <a:buChar char="•"/>
              <a:defRPr sz="1400" b="0" i="0">
                <a:latin typeface="+mn-lt"/>
                <a:cs typeface="Arial Regular"/>
              </a:defRPr>
            </a:lvl1pPr>
            <a:lvl2pPr marL="0" indent="0">
              <a:buSzPct val="100000"/>
              <a:buFontTx/>
              <a:buNone/>
              <a:defRPr sz="2667">
                <a:latin typeface="Gotham Thin" pitchFamily="50" charset="0"/>
                <a:cs typeface="Gotham Thin" pitchFamily="50" charset="0"/>
              </a:defRPr>
            </a:lvl2pPr>
            <a:lvl3pPr marL="685766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3pPr>
            <a:lvl4pPr marL="914354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4pPr>
            <a:lvl5pPr marL="1142942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2C863-C7DC-3043-81C0-478CDF8D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AA3073F7-2F26-4143-A1FD-2ADD81A274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18040" y="1661242"/>
            <a:ext cx="1376184" cy="1347511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67" b="1" i="0">
                <a:solidFill>
                  <a:schemeClr val="accent2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C94971A-6D42-8B46-90D3-B61A837C75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29289" y="1661242"/>
            <a:ext cx="1376185" cy="1347511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67" b="1" i="0">
                <a:solidFill>
                  <a:schemeClr val="accent2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4E1C01E7-46F2-C548-BACD-02648DBD76A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19117" y="1642185"/>
            <a:ext cx="1376184" cy="1347511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67" b="1" i="0">
                <a:solidFill>
                  <a:schemeClr val="accent2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643182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4" orient="horz" pos="20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- Diamond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96CD2-1C5B-9947-A201-79DDCBAF57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27296" y="3429001"/>
            <a:ext cx="10158560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400" b="1" kern="600" spc="-4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24D40D-FB95-9C45-9A43-9331A6B7271B}"/>
              </a:ext>
            </a:extLst>
          </p:cNvPr>
          <p:cNvSpPr/>
          <p:nvPr/>
        </p:nvSpPr>
        <p:spPr bwMode="white">
          <a:xfrm>
            <a:off x="0" y="5711843"/>
            <a:ext cx="12192000" cy="1146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2" y="5838329"/>
            <a:ext cx="5906553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 txBox="1">
            <a:spLocks/>
          </p:cNvSpPr>
          <p:nvPr/>
        </p:nvSpPr>
        <p:spPr>
          <a:xfrm>
            <a:off x="628652" y="4867874"/>
            <a:ext cx="5906553" cy="6116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457189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 panose="020B0604020202020204" pitchFamily="34" charset="0"/>
              <a:buNone/>
              <a:tabLst/>
              <a:defRPr sz="1200" b="0" kern="120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89" indent="0" algn="ctr" defTabSz="457189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Courier New" panose="02070309020205020404" pitchFamily="49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378" indent="0" algn="ctr" defTabSz="45718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Wingdings" pitchFamily="2" charset="2"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566" indent="0" algn="ctr" defTabSz="45718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None/>
              <a:tabLst/>
              <a:defRPr sz="1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754" indent="0" algn="ctr" defTabSz="457189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tabLst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2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67" dirty="0">
              <a:solidFill>
                <a:schemeClr val="bg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7297" y="4922338"/>
            <a:ext cx="4548716" cy="68370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Enter Department Name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9A191117-97BC-5147-B39A-5F367C29C2AF}"/>
              </a:ext>
            </a:extLst>
          </p:cNvPr>
          <p:cNvSpPr txBox="1">
            <a:spLocks/>
          </p:cNvSpPr>
          <p:nvPr/>
        </p:nvSpPr>
        <p:spPr>
          <a:xfrm>
            <a:off x="5867400" y="6262881"/>
            <a:ext cx="4087482" cy="33234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800" dirty="0">
                <a:solidFill>
                  <a:srgbClr val="898B8E"/>
                </a:solidFill>
                <a:latin typeface="+mn-lt"/>
                <a:cs typeface="Arial"/>
              </a:rPr>
              <a:t>CONFIDENTIAL – Contains proprietary information. Not intended for external distribution.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464C3C-E70B-7D4F-83E4-C65A75FED9A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17" y="6227249"/>
            <a:ext cx="855823" cy="3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6605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Rou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981201"/>
            <a:ext cx="5384800" cy="2895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31775" indent="-231775">
              <a:lnSpc>
                <a:spcPct val="114000"/>
              </a:lnSpc>
              <a:tabLst/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508109" y="5082817"/>
            <a:ext cx="4953000" cy="4572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60957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E35929"/>
              </a:buClr>
              <a:buSzTx/>
              <a:buFont typeface="Arial" panose="020B0604020202020204" pitchFamily="34" charset="0"/>
              <a:buNone/>
              <a:tabLst/>
              <a:defRPr sz="1200" i="0">
                <a:latin typeface="+mn-lt"/>
              </a:defRPr>
            </a:lvl1pPr>
          </a:lstStyle>
          <a:p>
            <a:pPr marL="0" marR="0" lvl="0" indent="0" algn="ctr" defTabSz="60957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E3592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B7F577-8C78-6942-BD8E-E1BBE73F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6C215E-13E4-1C47-A22D-F91F897689B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22509" y="1817875"/>
            <a:ext cx="3124200" cy="308409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chemeClr val="accent2"/>
                </a:solidFill>
                <a:latin typeface="Arial Bold"/>
                <a:cs typeface="Arial Bold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741387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hotos w/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BB582D1-E07B-AC48-9D1F-97CC0FDC59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90941" y="4296245"/>
            <a:ext cx="2438400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2E4251F-09AA-6242-9ABB-8120E647A28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90941" y="4524847"/>
            <a:ext cx="2438400" cy="27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67" b="1" i="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EF9D98-5F0E-B24A-8BAC-0B2D5CF1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373AF00-B671-0E4D-8346-9C4A14350A5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866471" y="4296245"/>
            <a:ext cx="2438400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F71C76E3-3560-6C42-8BE5-ED184A5E97A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866471" y="4524847"/>
            <a:ext cx="2438400" cy="27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67" b="1" i="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7468871-96FE-EC43-8F72-14C7606C348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542000" y="4296245"/>
            <a:ext cx="2438400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658B6A8A-A03E-B940-9646-5B6CDC7DC67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542000" y="4524847"/>
            <a:ext cx="2438400" cy="27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67" b="1" i="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14">
            <a:extLst>
              <a:ext uri="{FF2B5EF4-FFF2-40B4-BE49-F238E27FC236}">
                <a16:creationId xmlns:a16="http://schemas.microsoft.com/office/drawing/2014/main" id="{CF9A1BDE-8764-8D49-BD44-EECCA2BB9852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556702" y="2386544"/>
            <a:ext cx="1706879" cy="1706880"/>
          </a:xfrm>
          <a:prstGeom prst="ellipse">
            <a:avLst/>
          </a:prstGeom>
          <a:noFill/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1400" b="1" i="0">
                <a:solidFill>
                  <a:schemeClr val="accent2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9AB962E8-9675-CD46-8499-42D43F01F00F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250726" y="2386544"/>
            <a:ext cx="1706879" cy="1706880"/>
          </a:xfrm>
          <a:prstGeom prst="ellipse">
            <a:avLst/>
          </a:prstGeom>
          <a:noFill/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1400" b="1" i="0">
                <a:solidFill>
                  <a:schemeClr val="accent2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9B734A4-DAA3-F242-862F-BEF31B0E56F0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8907761" y="2386544"/>
            <a:ext cx="1706879" cy="1706880"/>
          </a:xfrm>
          <a:prstGeom prst="ellipse">
            <a:avLst/>
          </a:prstGeom>
          <a:noFill/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1400" b="1" i="0">
                <a:solidFill>
                  <a:schemeClr val="accent2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330468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2" pos="2664">
          <p15:clr>
            <a:srgbClr val="FBAE40"/>
          </p15:clr>
        </p15:guide>
        <p15:guide id="4" orient="horz" pos="1488">
          <p15:clr>
            <a:srgbClr val="FBAE40"/>
          </p15:clr>
        </p15:guide>
        <p15:guide id="0" pos="499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- Diamond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E77FA9-892B-3048-83E1-073D705803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6459" y="0"/>
            <a:ext cx="10645541" cy="598811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D046BA-6C73-1C44-A575-006C5E118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296" y="3429001"/>
            <a:ext cx="10158560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400" b="1" kern="600" spc="-4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F68877-F14C-1447-8D46-EA5EFC557BC1}"/>
              </a:ext>
            </a:extLst>
          </p:cNvPr>
          <p:cNvSpPr/>
          <p:nvPr/>
        </p:nvSpPr>
        <p:spPr bwMode="white">
          <a:xfrm>
            <a:off x="0" y="5711843"/>
            <a:ext cx="12192000" cy="1146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2" y="5838329"/>
            <a:ext cx="5906553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7297" y="4922338"/>
            <a:ext cx="4548716" cy="68370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Enter Department Name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3853D8B-DEA7-0E45-9FB7-D29E14B8F2CB}"/>
              </a:ext>
            </a:extLst>
          </p:cNvPr>
          <p:cNvSpPr txBox="1">
            <a:spLocks/>
          </p:cNvSpPr>
          <p:nvPr/>
        </p:nvSpPr>
        <p:spPr>
          <a:xfrm>
            <a:off x="5867400" y="6262881"/>
            <a:ext cx="4087482" cy="33234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800" dirty="0">
                <a:solidFill>
                  <a:srgbClr val="898B8E"/>
                </a:solidFill>
                <a:latin typeface="+mn-lt"/>
                <a:cs typeface="Arial"/>
              </a:rPr>
              <a:t>CONFIDENTIAL – Contains proprietary information. Not intended for external distribution.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60836E-04ED-E74E-80C2-62C3EC05AD0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17" y="6227249"/>
            <a:ext cx="855823" cy="3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15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- Oversiz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C95CE3-57D6-4048-AB4B-E30B140FBD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12"/>
          <a:stretch/>
        </p:blipFill>
        <p:spPr>
          <a:xfrm>
            <a:off x="0" y="0"/>
            <a:ext cx="12192000" cy="571184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27296" y="3429001"/>
            <a:ext cx="10158560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400" b="1" kern="600" spc="-4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24D40D-FB95-9C45-9A43-9331A6B7271B}"/>
              </a:ext>
            </a:extLst>
          </p:cNvPr>
          <p:cNvSpPr/>
          <p:nvPr/>
        </p:nvSpPr>
        <p:spPr bwMode="white">
          <a:xfrm>
            <a:off x="0" y="5711843"/>
            <a:ext cx="12192000" cy="1146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2" y="5838329"/>
            <a:ext cx="5906553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 txBox="1">
            <a:spLocks/>
          </p:cNvSpPr>
          <p:nvPr/>
        </p:nvSpPr>
        <p:spPr>
          <a:xfrm>
            <a:off x="628652" y="4867874"/>
            <a:ext cx="5906553" cy="6116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457189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 panose="020B0604020202020204" pitchFamily="34" charset="0"/>
              <a:buNone/>
              <a:tabLst/>
              <a:defRPr sz="1200" b="0" kern="120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89" indent="0" algn="ctr" defTabSz="457189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Courier New" panose="02070309020205020404" pitchFamily="49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378" indent="0" algn="ctr" defTabSz="45718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Wingdings" pitchFamily="2" charset="2"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566" indent="0" algn="ctr" defTabSz="45718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None/>
              <a:tabLst/>
              <a:defRPr sz="1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754" indent="0" algn="ctr" defTabSz="457189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tabLst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2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67" dirty="0">
              <a:solidFill>
                <a:schemeClr val="bg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7297" y="4922338"/>
            <a:ext cx="4548716" cy="68370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Enter Department Name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9A191117-97BC-5147-B39A-5F367C29C2AF}"/>
              </a:ext>
            </a:extLst>
          </p:cNvPr>
          <p:cNvSpPr txBox="1">
            <a:spLocks/>
          </p:cNvSpPr>
          <p:nvPr/>
        </p:nvSpPr>
        <p:spPr>
          <a:xfrm>
            <a:off x="5867400" y="6262881"/>
            <a:ext cx="4087482" cy="33234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800" dirty="0">
                <a:solidFill>
                  <a:srgbClr val="898B8E"/>
                </a:solidFill>
                <a:latin typeface="+mn-lt"/>
                <a:cs typeface="Arial"/>
              </a:rPr>
              <a:t>CONFIDENTIAL – Contains proprietary information. Not intended for external distribution.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464C3C-E70B-7D4F-83E4-C65A75FED9A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17" y="6227249"/>
            <a:ext cx="855823" cy="3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2720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6D046BA-6C73-1C44-A575-006C5E118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296" y="3429001"/>
            <a:ext cx="10158560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400" b="1" kern="600" spc="-4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F68877-F14C-1447-8D46-EA5EFC557BC1}"/>
              </a:ext>
            </a:extLst>
          </p:cNvPr>
          <p:cNvSpPr/>
          <p:nvPr/>
        </p:nvSpPr>
        <p:spPr bwMode="white">
          <a:xfrm>
            <a:off x="0" y="5711843"/>
            <a:ext cx="12192000" cy="1146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2" y="5838329"/>
            <a:ext cx="5906553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7297" y="4922338"/>
            <a:ext cx="4548716" cy="68370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Enter Department Name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3853D8B-DEA7-0E45-9FB7-D29E14B8F2CB}"/>
              </a:ext>
            </a:extLst>
          </p:cNvPr>
          <p:cNvSpPr txBox="1">
            <a:spLocks/>
          </p:cNvSpPr>
          <p:nvPr/>
        </p:nvSpPr>
        <p:spPr>
          <a:xfrm>
            <a:off x="5867400" y="6262881"/>
            <a:ext cx="4087482" cy="33234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800" dirty="0">
                <a:solidFill>
                  <a:srgbClr val="898B8E"/>
                </a:solidFill>
                <a:latin typeface="+mn-lt"/>
                <a:cs typeface="Arial"/>
              </a:rPr>
              <a:t>CONFIDENTIAL – Contains proprietary information. Not intended for external distribution.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60836E-04ED-E74E-80C2-62C3EC05AD0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17" y="6227249"/>
            <a:ext cx="855823" cy="3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8732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y - Corner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E85037-C526-9444-A4FE-BD9F6C38B5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83832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D046BA-6C73-1C44-A575-006C5E118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296" y="3429001"/>
            <a:ext cx="10158560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400" b="1" kern="600" spc="-4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F68877-F14C-1447-8D46-EA5EFC557BC1}"/>
              </a:ext>
            </a:extLst>
          </p:cNvPr>
          <p:cNvSpPr/>
          <p:nvPr/>
        </p:nvSpPr>
        <p:spPr bwMode="white">
          <a:xfrm>
            <a:off x="0" y="5711843"/>
            <a:ext cx="12192000" cy="1146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2" y="5838329"/>
            <a:ext cx="5906553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7297" y="4922338"/>
            <a:ext cx="4548716" cy="68370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Enter Department Name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3853D8B-DEA7-0E45-9FB7-D29E14B8F2CB}"/>
              </a:ext>
            </a:extLst>
          </p:cNvPr>
          <p:cNvSpPr txBox="1">
            <a:spLocks/>
          </p:cNvSpPr>
          <p:nvPr/>
        </p:nvSpPr>
        <p:spPr>
          <a:xfrm>
            <a:off x="5867400" y="6262881"/>
            <a:ext cx="4087482" cy="33234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800" dirty="0">
                <a:solidFill>
                  <a:srgbClr val="898B8E"/>
                </a:solidFill>
                <a:latin typeface="+mn-lt"/>
                <a:cs typeface="Arial"/>
              </a:rPr>
              <a:t>CONFIDENTIAL – Contains proprietary information. Not intended for external distribution.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60836E-04ED-E74E-80C2-62C3EC05AD0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17" y="6227249"/>
            <a:ext cx="855823" cy="3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400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y - Diamond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A76665-72D4-3843-A9A4-7D2FB48C77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D046BA-6C73-1C44-A575-006C5E118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296" y="3429001"/>
            <a:ext cx="10158560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400" b="1" kern="600" spc="-4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F68877-F14C-1447-8D46-EA5EFC557BC1}"/>
              </a:ext>
            </a:extLst>
          </p:cNvPr>
          <p:cNvSpPr/>
          <p:nvPr/>
        </p:nvSpPr>
        <p:spPr bwMode="white">
          <a:xfrm>
            <a:off x="0" y="5711843"/>
            <a:ext cx="12192000" cy="1146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2" y="5838329"/>
            <a:ext cx="5906553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7297" y="4922338"/>
            <a:ext cx="4548716" cy="68370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Enter Department Name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3853D8B-DEA7-0E45-9FB7-D29E14B8F2CB}"/>
              </a:ext>
            </a:extLst>
          </p:cNvPr>
          <p:cNvSpPr txBox="1">
            <a:spLocks/>
          </p:cNvSpPr>
          <p:nvPr/>
        </p:nvSpPr>
        <p:spPr>
          <a:xfrm>
            <a:off x="5867400" y="6262881"/>
            <a:ext cx="4087482" cy="33234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800" dirty="0">
                <a:solidFill>
                  <a:srgbClr val="898B8E"/>
                </a:solidFill>
                <a:latin typeface="+mn-lt"/>
                <a:cs typeface="Arial"/>
              </a:rPr>
              <a:t>CONFIDENTIAL – Contains proprietary information. Not intended for external distribution.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60836E-04ED-E74E-80C2-62C3EC05AD0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17" y="6227249"/>
            <a:ext cx="855823" cy="3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3968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y - Oversiz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9E8218-D742-544C-B72E-C288BD1558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12"/>
          <a:stretch/>
        </p:blipFill>
        <p:spPr>
          <a:xfrm>
            <a:off x="0" y="0"/>
            <a:ext cx="12192000" cy="57118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D046BA-6C73-1C44-A575-006C5E118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296" y="3429001"/>
            <a:ext cx="10158560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400" b="1" kern="600" spc="-4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F68877-F14C-1447-8D46-EA5EFC557BC1}"/>
              </a:ext>
            </a:extLst>
          </p:cNvPr>
          <p:cNvSpPr/>
          <p:nvPr/>
        </p:nvSpPr>
        <p:spPr bwMode="white">
          <a:xfrm>
            <a:off x="0" y="5711843"/>
            <a:ext cx="12192000" cy="1146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2" y="5838329"/>
            <a:ext cx="5906553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7297" y="4922338"/>
            <a:ext cx="4548716" cy="68370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Enter Department Name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3853D8B-DEA7-0E45-9FB7-D29E14B8F2CB}"/>
              </a:ext>
            </a:extLst>
          </p:cNvPr>
          <p:cNvSpPr txBox="1">
            <a:spLocks/>
          </p:cNvSpPr>
          <p:nvPr/>
        </p:nvSpPr>
        <p:spPr>
          <a:xfrm>
            <a:off x="5867400" y="6262881"/>
            <a:ext cx="4087482" cy="33234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800" dirty="0">
                <a:solidFill>
                  <a:srgbClr val="898B8E"/>
                </a:solidFill>
                <a:latin typeface="+mn-lt"/>
                <a:cs typeface="Arial"/>
              </a:rPr>
              <a:t>CONFIDENTIAL – Contains proprietary information. Not intended for external distribution.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60836E-04ED-E74E-80C2-62C3EC05AD0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17" y="6227249"/>
            <a:ext cx="855823" cy="3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617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- Diamond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E77FA9-892B-3048-83E1-073D705803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6459" y="0"/>
            <a:ext cx="10645541" cy="598811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D046BA-6C73-1C44-A575-006C5E118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296" y="3429001"/>
            <a:ext cx="10158560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400" b="1" kern="600" spc="-4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F68877-F14C-1447-8D46-EA5EFC557BC1}"/>
              </a:ext>
            </a:extLst>
          </p:cNvPr>
          <p:cNvSpPr/>
          <p:nvPr/>
        </p:nvSpPr>
        <p:spPr bwMode="white">
          <a:xfrm>
            <a:off x="0" y="5711843"/>
            <a:ext cx="12192000" cy="1146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2" y="5838329"/>
            <a:ext cx="5906553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7297" y="4922338"/>
            <a:ext cx="4548716" cy="68370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Enter Department Name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3853D8B-DEA7-0E45-9FB7-D29E14B8F2CB}"/>
              </a:ext>
            </a:extLst>
          </p:cNvPr>
          <p:cNvSpPr txBox="1">
            <a:spLocks/>
          </p:cNvSpPr>
          <p:nvPr/>
        </p:nvSpPr>
        <p:spPr>
          <a:xfrm>
            <a:off x="5867400" y="6262881"/>
            <a:ext cx="4087482" cy="33234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800" dirty="0">
                <a:solidFill>
                  <a:srgbClr val="898B8E"/>
                </a:solidFill>
                <a:latin typeface="+mn-lt"/>
                <a:cs typeface="Arial"/>
              </a:rPr>
              <a:t>CONFIDENTIAL – Contains proprietary information. Not intended for external distribution.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60836E-04ED-E74E-80C2-62C3EC05AD0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17" y="6227249"/>
            <a:ext cx="855823" cy="3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21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4">
            <a:extLst>
              <a:ext uri="{FF2B5EF4-FFF2-40B4-BE49-F238E27FC236}">
                <a16:creationId xmlns:a16="http://schemas.microsoft.com/office/drawing/2014/main" id="{C1B40A55-A07E-F74A-BC88-CD34FB88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A8769A6-BB1F-F94D-9E22-36BAF0157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658297"/>
            <a:ext cx="10972799" cy="4310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FFC0F77-7D73-7E4E-B589-5BEEB9986041}"/>
              </a:ext>
            </a:extLst>
          </p:cNvPr>
          <p:cNvSpPr txBox="1">
            <a:spLocks/>
          </p:cNvSpPr>
          <p:nvPr/>
        </p:nvSpPr>
        <p:spPr>
          <a:xfrm>
            <a:off x="5867400" y="6262881"/>
            <a:ext cx="4087482" cy="33234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800" dirty="0">
                <a:solidFill>
                  <a:srgbClr val="898B8E"/>
                </a:solidFill>
                <a:latin typeface="+mn-lt"/>
                <a:cs typeface="Arial"/>
              </a:rPr>
              <a:t>CONFIDENTIAL – Contains proprietary information. Not intended for external distribution.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9915E8-223F-9646-94B5-CCB053576239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17" y="6227249"/>
            <a:ext cx="855823" cy="365345"/>
          </a:xfrm>
          <a:prstGeom prst="rect">
            <a:avLst/>
          </a:prstGeom>
        </p:spPr>
      </p:pic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6937C501-1CA1-7142-AC72-485285EF2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D0C6AB-2975-C143-A2C8-33266EEC6CDB}"/>
              </a:ext>
            </a:extLst>
          </p:cNvPr>
          <p:cNvCxnSpPr/>
          <p:nvPr/>
        </p:nvCxnSpPr>
        <p:spPr>
          <a:xfrm>
            <a:off x="884663" y="6335642"/>
            <a:ext cx="0" cy="16355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7CBD15-2824-504E-A867-20BA19A72299}"/>
              </a:ext>
            </a:extLst>
          </p:cNvPr>
          <p:cNvSpPr txBox="1"/>
          <p:nvPr/>
        </p:nvSpPr>
        <p:spPr>
          <a:xfrm>
            <a:off x="493226" y="6295496"/>
            <a:ext cx="329184" cy="243840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r"/>
            <a:fld id="{6A80920A-E64B-3542-A76A-8E6A3F6E04A6}" type="slidenum">
              <a:rPr lang="en-US" sz="1200" smtClean="0">
                <a:solidFill>
                  <a:schemeClr val="tx1"/>
                </a:solidFill>
                <a:latin typeface="Arial"/>
                <a:cs typeface="Arial"/>
              </a:rPr>
              <a:pPr algn="r"/>
              <a:t>‹#›</a:t>
            </a:fld>
            <a:r>
              <a:rPr lang="en-US" sz="1200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826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marL="0" marR="0" indent="0" algn="l" defTabSz="60957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36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11135" indent="-311135" algn="l" defTabSz="60957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rgbClr val="E35929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541840" indent="-234939" algn="l" defTabSz="60957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rgbClr val="E35929"/>
        </a:buClr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766196" indent="-224356" algn="l" defTabSz="60957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rgbClr val="E35929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999018" indent="-232822" algn="l" defTabSz="60957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rgbClr val="E35929"/>
        </a:buClr>
        <a:buFont typeface="Arial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225489" indent="-234939" algn="l" defTabSz="60957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600">
          <p15:clr>
            <a:srgbClr val="F26B43"/>
          </p15:clr>
        </p15:guide>
        <p15:guide id="6" orient="horz" pos="19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Placeholder 14">
            <a:extLst>
              <a:ext uri="{FF2B5EF4-FFF2-40B4-BE49-F238E27FC236}">
                <a16:creationId xmlns:a16="http://schemas.microsoft.com/office/drawing/2014/main" id="{DD2FDD1B-61D5-C84E-9013-2F74BA6F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BB96B3E7-BF76-D447-A48D-07898C3D7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58297"/>
            <a:ext cx="10515600" cy="4323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F80965F1-6FE7-F54C-8055-5286955BD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F5AE40-A680-FD4D-9AE8-82DB5C69E1E6}"/>
              </a:ext>
            </a:extLst>
          </p:cNvPr>
          <p:cNvCxnSpPr/>
          <p:nvPr/>
        </p:nvCxnSpPr>
        <p:spPr>
          <a:xfrm>
            <a:off x="884663" y="6335642"/>
            <a:ext cx="0" cy="1635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3226" y="6295496"/>
            <a:ext cx="329184" cy="243840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r"/>
            <a:fld id="{6A80920A-E64B-3542-A76A-8E6A3F6E04A6}" type="slidenum">
              <a:rPr lang="en-US" sz="1200" smtClean="0">
                <a:solidFill>
                  <a:schemeClr val="tx1"/>
                </a:solidFill>
                <a:latin typeface="Arial"/>
                <a:cs typeface="Arial"/>
              </a:rPr>
              <a:pPr algn="r"/>
              <a:t>‹#›</a:t>
            </a:fld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+mn-lt"/>
                <a:cs typeface="Arial"/>
              </a:rPr>
              <a:t> 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17" y="6227249"/>
            <a:ext cx="855823" cy="365345"/>
          </a:xfrm>
          <a:prstGeom prst="rect">
            <a:avLst/>
          </a:prstGeom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0A162BC1-33D0-434E-9179-444AFA3EB44B}"/>
              </a:ext>
            </a:extLst>
          </p:cNvPr>
          <p:cNvSpPr txBox="1">
            <a:spLocks/>
          </p:cNvSpPr>
          <p:nvPr/>
        </p:nvSpPr>
        <p:spPr>
          <a:xfrm>
            <a:off x="5867400" y="6262881"/>
            <a:ext cx="4087482" cy="33234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800" dirty="0">
                <a:solidFill>
                  <a:srgbClr val="898B8E"/>
                </a:solidFill>
                <a:latin typeface="+mn-lt"/>
                <a:cs typeface="Arial"/>
              </a:rPr>
              <a:t>CONFIDENTIAL – Contains proprietary information. Not intended for external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425810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marR="0" indent="0" algn="l" defTabSz="60957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36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11135" indent="-311135" algn="l" defTabSz="60957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tabLst/>
        <a:defRPr sz="2400" b="0" kern="1200">
          <a:solidFill>
            <a:schemeClr val="tx1"/>
          </a:solidFill>
          <a:latin typeface="+mn-lt"/>
          <a:ea typeface="+mn-ea"/>
          <a:cs typeface="Arial"/>
        </a:defRPr>
      </a:lvl1pPr>
      <a:lvl2pPr marL="541840" indent="-234939" algn="l" defTabSz="60957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chemeClr val="tx1"/>
        </a:buClr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66196" indent="-224356" algn="l" defTabSz="60957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99018" indent="-232822" algn="l" defTabSz="60957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/>
        <a:buChar char="–"/>
        <a:tabLst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27605" indent="-226473" algn="l" defTabSz="609570" rtl="0" eaLnBrk="1" latinLnBrk="0" hangingPunct="1">
        <a:spcBef>
          <a:spcPct val="20000"/>
        </a:spcBef>
        <a:buClr>
          <a:schemeClr val="tx1"/>
        </a:buClr>
        <a:buFont typeface="Arial"/>
        <a:buChar char="»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2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6" orient="horz" pos="192">
          <p15:clr>
            <a:srgbClr val="F26B43"/>
          </p15:clr>
        </p15:guide>
        <p15:guide id="7" pos="3840">
          <p15:clr>
            <a:srgbClr val="A4A3A4"/>
          </p15:clr>
        </p15:guide>
        <p15:guide id="8" orient="horz" pos="2160">
          <p15:clr>
            <a:srgbClr val="A4A3A4"/>
          </p15:clr>
        </p15:guide>
        <p15:guide id="9" orient="horz" pos="37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Interpreting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65172" y="2487168"/>
            <a:ext cx="9460028" cy="1883665"/>
          </a:xfrm>
        </p:spPr>
        <p:txBody>
          <a:bodyPr anchor="ctr"/>
          <a:lstStyle/>
          <a:p>
            <a:pPr marL="0" indent="0">
              <a:buNone/>
            </a:pPr>
            <a:r>
              <a:rPr lang="en-US" sz="3200" dirty="0"/>
              <a:t>C</a:t>
            </a:r>
            <a:r>
              <a:rPr lang="en-US" sz="3200" dirty="0" smtClean="0"/>
              <a:t>orrelation coefficients are a good way of quickly analyzing and comparing metrics to find strong relationships, but it can miss things.</a:t>
            </a:r>
            <a:endParaRPr lang="en-US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 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7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 data is messy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Surgical Delay Time vs</a:t>
            </a:r>
            <a:br>
              <a:rPr lang="en-US" b="1" dirty="0" smtClean="0"/>
            </a:br>
            <a:r>
              <a:rPr lang="en-US" b="1" dirty="0" smtClean="0"/>
              <a:t>Facility Rating</a:t>
            </a:r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i="1" dirty="0" smtClean="0"/>
              <a:t>expect</a:t>
            </a:r>
            <a:r>
              <a:rPr lang="en-US" dirty="0" smtClean="0"/>
              <a:t> that surgical delay should lead to lower facility rating</a:t>
            </a:r>
          </a:p>
          <a:p>
            <a:r>
              <a:rPr lang="en-US" dirty="0" smtClean="0"/>
              <a:t>An analysis of 32,000+ outpatient cases shows </a:t>
            </a:r>
            <a:r>
              <a:rPr lang="en-US" i="1" dirty="0" smtClean="0"/>
              <a:t>NO</a:t>
            </a:r>
            <a:r>
              <a:rPr lang="en-US" dirty="0" smtClean="0"/>
              <a:t> correlation</a:t>
            </a:r>
          </a:p>
          <a:p>
            <a:r>
              <a:rPr lang="en-US" dirty="0" smtClean="0"/>
              <a:t>Need to rework the analysis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Experience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0"/>
          </p:nvPr>
        </p:nvPicPr>
        <p:blipFill rotWithShape="1">
          <a:blip r:embed="rId2"/>
          <a:srcRect b="6199"/>
          <a:stretch/>
        </p:blipFill>
        <p:spPr>
          <a:xfrm>
            <a:off x="6977856" y="2062163"/>
            <a:ext cx="3705225" cy="33236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05450" y="1393123"/>
            <a:ext cx="1050036" cy="53034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sz="2400" b="1" dirty="0">
                <a:solidFill>
                  <a:srgbClr val="0016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b="1" dirty="0" smtClean="0">
                <a:solidFill>
                  <a:srgbClr val="0016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26396" y="2569464"/>
            <a:ext cx="502920" cy="310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744684" y="5193983"/>
            <a:ext cx="502920" cy="310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5400000">
            <a:off x="6028134" y="3881723"/>
            <a:ext cx="1936020" cy="310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Facility Rating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62458" y="5385816"/>
            <a:ext cx="1936020" cy="310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Delay Time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29316" y="2633472"/>
            <a:ext cx="305340" cy="43568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5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Surgical Delay Time vs</a:t>
            </a:r>
            <a:br>
              <a:rPr lang="en-US" b="1" dirty="0" smtClean="0"/>
            </a:br>
            <a:r>
              <a:rPr lang="en-US" b="1" dirty="0" smtClean="0"/>
              <a:t>Facility Rating</a:t>
            </a:r>
          </a:p>
          <a:p>
            <a:endParaRPr lang="en-US" dirty="0"/>
          </a:p>
          <a:p>
            <a:r>
              <a:rPr lang="en-US" dirty="0" smtClean="0"/>
              <a:t>Focus on Percentage of Top Box responds vs Delay Time</a:t>
            </a:r>
          </a:p>
          <a:p>
            <a:r>
              <a:rPr lang="en-US" dirty="0" smtClean="0"/>
              <a:t>There it is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Experience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0"/>
          </p:nvPr>
        </p:nvPicPr>
        <p:blipFill>
          <a:blip r:embed="rId2"/>
          <a:stretch>
            <a:fillRect/>
          </a:stretch>
        </p:blipFill>
        <p:spPr>
          <a:xfrm>
            <a:off x="5623306" y="1800690"/>
            <a:ext cx="6178550" cy="380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65172" y="2752344"/>
            <a:ext cx="9460028" cy="1353312"/>
          </a:xfrm>
        </p:spPr>
        <p:txBody>
          <a:bodyPr anchor="ctr"/>
          <a:lstStyle/>
          <a:p>
            <a:pPr marL="0" indent="0">
              <a:buNone/>
            </a:pPr>
            <a:r>
              <a:rPr lang="en-US" sz="3200" dirty="0"/>
              <a:t>C</a:t>
            </a:r>
            <a:r>
              <a:rPr lang="en-US" sz="3200" dirty="0" smtClean="0"/>
              <a:t>orrelation analysis isn’t always the right approach to evaluate relationships, but it is a good start.</a:t>
            </a:r>
            <a:endParaRPr lang="en-US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4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Chicken or the egg?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Maybe it was a Martian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2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Formula Consumption vs</a:t>
            </a:r>
          </a:p>
          <a:p>
            <a:pPr marL="0" indent="0" algn="ctr">
              <a:buNone/>
            </a:pPr>
            <a:r>
              <a:rPr lang="en-US" b="1" dirty="0" smtClean="0"/>
              <a:t>Diaper Volume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Metrics can be highly correlated but have little affect on the other</a:t>
            </a:r>
          </a:p>
          <a:p>
            <a:r>
              <a:rPr lang="en-US" dirty="0" smtClean="0"/>
              <a:t>This occurs when two metrics are highly depended on a third metric</a:t>
            </a:r>
          </a:p>
          <a:p>
            <a:r>
              <a:rPr lang="en-US" dirty="0"/>
              <a:t>These are informative, but cannot be used in causal analytics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≠ Causation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0"/>
          </p:nvPr>
        </p:nvPicPr>
        <p:blipFill>
          <a:blip r:embed="rId2"/>
          <a:stretch>
            <a:fillRect/>
          </a:stretch>
        </p:blipFill>
        <p:spPr>
          <a:xfrm>
            <a:off x="7013449" y="1679839"/>
            <a:ext cx="3461988" cy="35070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5400000">
            <a:off x="5719283" y="3351566"/>
            <a:ext cx="2277436" cy="310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" panose="05000000000000000000" pitchFamily="2" charset="2"/>
              </a:rPr>
              <a:t>   </a:t>
            </a:r>
            <a:r>
              <a:rPr lang="en-US" dirty="0" smtClean="0"/>
              <a:t>Diaper Volume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94829" y="5186934"/>
            <a:ext cx="3180608" cy="310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Formula Consumption  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Formula Consumption vs</a:t>
            </a:r>
          </a:p>
          <a:p>
            <a:pPr marL="0" indent="0" algn="ctr">
              <a:buNone/>
            </a:pPr>
            <a:r>
              <a:rPr lang="en-US" b="1" dirty="0" smtClean="0"/>
              <a:t>Diaper Volume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Metrics can be highly correlated but have little affect on the other</a:t>
            </a:r>
          </a:p>
          <a:p>
            <a:r>
              <a:rPr lang="en-US" dirty="0" smtClean="0"/>
              <a:t>This occurs when two metrics are highly depended on a third metric</a:t>
            </a:r>
          </a:p>
          <a:p>
            <a:r>
              <a:rPr lang="en-US" dirty="0" smtClean="0"/>
              <a:t>These are informative, but cannot be used in causal analytics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≠ Causation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6000663" y="1612735"/>
            <a:ext cx="2277436" cy="310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" panose="05000000000000000000" pitchFamily="2" charset="2"/>
              </a:rPr>
              <a:t>   </a:t>
            </a:r>
            <a:r>
              <a:rPr lang="en-US" dirty="0" smtClean="0"/>
              <a:t>Diaper Volume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94828" y="2906901"/>
            <a:ext cx="2402763" cy="310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Births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829" y="499161"/>
            <a:ext cx="2402762" cy="24506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684" y="3325171"/>
            <a:ext cx="2514053" cy="252226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406118" y="5847440"/>
            <a:ext cx="2402763" cy="310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Births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5400000">
            <a:off x="5916444" y="4430857"/>
            <a:ext cx="2427584" cy="310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" panose="05000000000000000000" pitchFamily="2" charset="2"/>
              </a:rPr>
              <a:t>   </a:t>
            </a:r>
            <a:r>
              <a:rPr lang="en-US" dirty="0" smtClean="0"/>
              <a:t>Formula 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40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65172" y="2546604"/>
            <a:ext cx="9460028" cy="1764792"/>
          </a:xfrm>
        </p:spPr>
        <p:txBody>
          <a:bodyPr anchor="ctr"/>
          <a:lstStyle/>
          <a:p>
            <a:pPr marL="0" indent="0">
              <a:buNone/>
            </a:pPr>
            <a:r>
              <a:rPr lang="en-US" sz="3200" dirty="0" smtClean="0"/>
              <a:t>Correlation analysis cannot tell us if one metric is dependent on the another, only that they move together.</a:t>
            </a:r>
            <a:endParaRPr lang="en-US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 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6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Numbers never tell the whole story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09" y="3537756"/>
            <a:ext cx="3028950" cy="254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369" y="3432980"/>
            <a:ext cx="3257550" cy="2752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119" y="3480606"/>
            <a:ext cx="2714625" cy="260032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784856"/>
              </p:ext>
            </p:extLst>
          </p:nvPr>
        </p:nvGraphicFramePr>
        <p:xfrm>
          <a:off x="4118927" y="1585087"/>
          <a:ext cx="3680905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7362">
                  <a:extLst>
                    <a:ext uri="{9D8B030D-6E8A-4147-A177-3AD203B41FA5}">
                      <a16:colId xmlns:a16="http://schemas.microsoft.com/office/drawing/2014/main" val="3982310484"/>
                    </a:ext>
                  </a:extLst>
                </a:gridCol>
                <a:gridCol w="653543">
                  <a:extLst>
                    <a:ext uri="{9D8B030D-6E8A-4147-A177-3AD203B41FA5}">
                      <a16:colId xmlns:a16="http://schemas.microsoft.com/office/drawing/2014/main" val="631311294"/>
                    </a:ext>
                  </a:extLst>
                </a:gridCol>
              </a:tblGrid>
              <a:tr h="2924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Metri</a:t>
                      </a:r>
                      <a:r>
                        <a:rPr lang="en-US" sz="1600" baseline="0" dirty="0" smtClean="0"/>
                        <a:t>c A – Average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54.3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553282"/>
                  </a:ext>
                </a:extLst>
              </a:tr>
              <a:tr h="2924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Metric A – </a:t>
                      </a:r>
                      <a:r>
                        <a:rPr lang="en-US" sz="1600" dirty="0" err="1" smtClean="0"/>
                        <a:t>Std</a:t>
                      </a:r>
                      <a:r>
                        <a:rPr lang="en-US" sz="1600" dirty="0" smtClean="0"/>
                        <a:t> Dev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16.8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235590"/>
                  </a:ext>
                </a:extLst>
              </a:tr>
              <a:tr h="2924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Metric B – Average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47.8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813106"/>
                  </a:ext>
                </a:extLst>
              </a:tr>
              <a:tr h="2924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Metric B –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Std</a:t>
                      </a:r>
                      <a:r>
                        <a:rPr lang="en-US" sz="1600" baseline="0" dirty="0" smtClean="0"/>
                        <a:t> Dev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26.9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370262"/>
                  </a:ext>
                </a:extLst>
              </a:tr>
              <a:tr h="2924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Correlation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-0.06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8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3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665172" y="2342481"/>
            <a:ext cx="9460028" cy="2173039"/>
          </a:xfrm>
        </p:spPr>
        <p:txBody>
          <a:bodyPr anchor="ctr"/>
          <a:lstStyle/>
          <a:p>
            <a:pPr marL="0" indent="0">
              <a:buNone/>
            </a:pPr>
            <a:r>
              <a:rPr lang="en-US" sz="4000" b="1" dirty="0" smtClean="0"/>
              <a:t>Correlation</a:t>
            </a:r>
            <a:r>
              <a:rPr lang="en-US" sz="4000" dirty="0" smtClean="0"/>
              <a:t> is a statistic that measures the degree to which two metrics move in relation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357536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Both metrics are normalized on a scale from 0 to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correlation coefficient is a unit less number ranging from -1 to 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 = Perfect positive correlation</a:t>
            </a:r>
          </a:p>
          <a:p>
            <a:pPr marL="0" indent="0">
              <a:buNone/>
            </a:pPr>
            <a:r>
              <a:rPr lang="en-US" dirty="0"/>
              <a:t>-1 = Perfect negative correlation</a:t>
            </a:r>
          </a:p>
          <a:p>
            <a:pPr marL="0" indent="0">
              <a:buNone/>
            </a:pPr>
            <a:r>
              <a:rPr lang="en-US" dirty="0"/>
              <a:t>0 = No correlation what-so-ever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0"/>
          </p:nvPr>
        </p:nvPicPr>
        <p:blipFill>
          <a:blip r:embed="rId2"/>
          <a:stretch>
            <a:fillRect/>
          </a:stretch>
        </p:blipFill>
        <p:spPr>
          <a:xfrm>
            <a:off x="6543068" y="1941760"/>
            <a:ext cx="4169191" cy="39652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66087" y="1279666"/>
            <a:ext cx="841248" cy="41148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sz="2400" b="1" dirty="0" smtClean="0">
                <a:solidFill>
                  <a:srgbClr val="0016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+ 0.9</a:t>
            </a:r>
          </a:p>
        </p:txBody>
      </p:sp>
    </p:spTree>
    <p:extLst>
      <p:ext uri="{BB962C8B-B14F-4D97-AF65-F5344CB8AC3E}">
        <p14:creationId xmlns:p14="http://schemas.microsoft.com/office/powerpoint/2010/main" val="134450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80413"/>
            <a:ext cx="2242928" cy="21332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645" y="1839649"/>
            <a:ext cx="2133409" cy="20739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528" y="1669226"/>
            <a:ext cx="2334959" cy="22444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7545" y="1756106"/>
            <a:ext cx="2195825" cy="21575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6465" y="1756106"/>
            <a:ext cx="2229942" cy="21237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43495" y="1293063"/>
            <a:ext cx="841248" cy="41148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b="1" dirty="0" smtClean="0">
                <a:solidFill>
                  <a:srgbClr val="0016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+ 0.9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8062" y="1290150"/>
            <a:ext cx="841248" cy="41148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b="1" dirty="0" smtClean="0">
                <a:solidFill>
                  <a:srgbClr val="0016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+ 0.5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98062" y="1290150"/>
            <a:ext cx="841248" cy="41148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b="1" dirty="0">
                <a:solidFill>
                  <a:srgbClr val="0016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b="1" dirty="0" smtClean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63775" y="1290150"/>
            <a:ext cx="841248" cy="41148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b="1" dirty="0" smtClean="0">
                <a:solidFill>
                  <a:srgbClr val="0016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- 0.5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28439" y="1290150"/>
            <a:ext cx="841248" cy="41148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b="1" dirty="0" smtClean="0">
                <a:solidFill>
                  <a:srgbClr val="0016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- 0.9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797" y="3890602"/>
            <a:ext cx="2212848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sz="1600" dirty="0" smtClean="0">
                <a:solidFill>
                  <a:srgbClr val="0016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en-US" sz="1600" b="1" dirty="0" smtClean="0">
                <a:solidFill>
                  <a:srgbClr val="0016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sz="1600" dirty="0" smtClean="0">
                <a:solidFill>
                  <a:srgbClr val="0016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42639" y="3890602"/>
            <a:ext cx="2212848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sz="1600" dirty="0" smtClean="0">
                <a:solidFill>
                  <a:srgbClr val="0016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en-US" sz="1600" b="1" dirty="0" smtClean="0">
                <a:solidFill>
                  <a:srgbClr val="0016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sz="1600" dirty="0" smtClean="0">
                <a:solidFill>
                  <a:srgbClr val="0016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08218" y="3911408"/>
            <a:ext cx="2212848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sz="1600" dirty="0" smtClean="0">
                <a:solidFill>
                  <a:srgbClr val="0016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sz="1600" b="1" dirty="0" smtClean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sz="1600" dirty="0" smtClean="0">
                <a:solidFill>
                  <a:srgbClr val="0016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903607"/>
              </p:ext>
            </p:extLst>
          </p:nvPr>
        </p:nvGraphicFramePr>
        <p:xfrm>
          <a:off x="4376689" y="4597208"/>
          <a:ext cx="3675905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690">
                  <a:extLst>
                    <a:ext uri="{9D8B030D-6E8A-4147-A177-3AD203B41FA5}">
                      <a16:colId xmlns:a16="http://schemas.microsoft.com/office/drawing/2014/main" val="3982310484"/>
                    </a:ext>
                  </a:extLst>
                </a:gridCol>
                <a:gridCol w="2340215">
                  <a:extLst>
                    <a:ext uri="{9D8B030D-6E8A-4147-A177-3AD203B41FA5}">
                      <a16:colId xmlns:a16="http://schemas.microsoft.com/office/drawing/2014/main" val="631311294"/>
                    </a:ext>
                  </a:extLst>
                </a:gridCol>
              </a:tblGrid>
              <a:tr h="29246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Range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Interpretation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553282"/>
                  </a:ext>
                </a:extLst>
              </a:tr>
              <a:tr h="2924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&gt; 0.8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Suspiciously</a:t>
                      </a:r>
                      <a:r>
                        <a:rPr lang="en-US" sz="1600" baseline="0" dirty="0" smtClean="0"/>
                        <a:t> High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235590"/>
                  </a:ext>
                </a:extLst>
              </a:tr>
              <a:tr h="2924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 – 0.8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Strong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813106"/>
                  </a:ext>
                </a:extLst>
              </a:tr>
              <a:tr h="2924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</a:t>
                      </a:r>
                      <a:r>
                        <a:rPr lang="en-US" sz="1600" baseline="0" dirty="0" smtClean="0"/>
                        <a:t> – 0.6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Moderate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370262"/>
                  </a:ext>
                </a:extLst>
              </a:tr>
              <a:tr h="2924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 0.4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Weak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8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1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09600" y="2308743"/>
            <a:ext cx="7991430" cy="3091604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000" dirty="0" smtClean="0"/>
              <a:t>Because everything is normalized, correlations </a:t>
            </a:r>
            <a:r>
              <a:rPr lang="en-US" sz="2000" dirty="0" smtClean="0"/>
              <a:t>don’t tell us exactly how metrics are related only the </a:t>
            </a:r>
            <a:r>
              <a:rPr lang="en-US" sz="2000" b="1" dirty="0" smtClean="0"/>
              <a:t>degree</a:t>
            </a:r>
            <a:r>
              <a:rPr lang="en-US" sz="2000" dirty="0" smtClean="0"/>
              <a:t> to which they are related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Very useful for quickly identifying relationships to explore further with regression or other types of analysis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A correlation coefficient alone can hide things and be potentially misleading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Correlation </a:t>
            </a:r>
            <a:r>
              <a:rPr lang="en-US" sz="2000" dirty="0" smtClean="0">
                <a:cs typeface="Calibri" panose="020F0502020204030204" pitchFamily="34" charset="0"/>
              </a:rPr>
              <a:t>≠ Causation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6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in a number?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Things to look out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 Shaped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0952" y="987551"/>
            <a:ext cx="4593336" cy="437344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30618" y="466350"/>
            <a:ext cx="1050036" cy="53034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sz="2400" b="1" dirty="0" smtClean="0">
                <a:solidFill>
                  <a:srgbClr val="0016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+ 0.6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19550" y="5461577"/>
            <a:ext cx="7472172" cy="646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Undervalues correlation when comparing to other relationships.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8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 Shaped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30618" y="466350"/>
            <a:ext cx="1050036" cy="53034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sz="2400" b="1" dirty="0" smtClean="0">
                <a:solidFill>
                  <a:srgbClr val="0016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19550" y="5461577"/>
            <a:ext cx="7472172" cy="646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 shaped curves do not have a linear relationship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1107" y="996695"/>
            <a:ext cx="4263580" cy="422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3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Outliers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30618" y="466350"/>
            <a:ext cx="1050036" cy="53034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sz="2400" b="1" dirty="0" smtClean="0">
                <a:solidFill>
                  <a:srgbClr val="0016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+ 0.6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19550" y="5461577"/>
            <a:ext cx="7472172" cy="646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Extreme outliers can trick the analysis into thinking there is a correlation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5166" y="996695"/>
            <a:ext cx="4133265" cy="424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2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CA_MicrosoftTheme">
  <a:themeElements>
    <a:clrScheme name="Custom 1">
      <a:dk1>
        <a:srgbClr val="58595B"/>
      </a:dk1>
      <a:lt1>
        <a:srgbClr val="FFFFFF"/>
      </a:lt1>
      <a:dk2>
        <a:srgbClr val="03173E"/>
      </a:dk2>
      <a:lt2>
        <a:srgbClr val="D9D9D6"/>
      </a:lt2>
      <a:accent1>
        <a:srgbClr val="03173E"/>
      </a:accent1>
      <a:accent2>
        <a:srgbClr val="E05929"/>
      </a:accent2>
      <a:accent3>
        <a:srgbClr val="00558C"/>
      </a:accent3>
      <a:accent4>
        <a:srgbClr val="ED8B00"/>
      </a:accent4>
      <a:accent5>
        <a:srgbClr val="0085CA"/>
      </a:accent5>
      <a:accent6>
        <a:srgbClr val="FFC845"/>
      </a:accent6>
      <a:hlink>
        <a:srgbClr val="00558C"/>
      </a:hlink>
      <a:folHlink>
        <a:srgbClr val="00558C"/>
      </a:folHlink>
    </a:clrScheme>
    <a:fontScheme name="HCA Healthcare Theme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Autofit/>
      </a:bodyPr>
      <a:lstStyle>
        <a:defPPr marL="0" indent="0" algn="l">
          <a:spcBef>
            <a:spcPts val="0"/>
          </a:spcBef>
          <a:buFont typeface="Arial"/>
          <a:buNone/>
          <a:defRPr sz="2400" b="1" dirty="0" smtClean="0">
            <a:solidFill>
              <a:srgbClr val="00164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CA_PPTtemplate_BHedits" id="{0D23561B-7A9E-B542-8FE8-E0665E35432C}" vid="{150B66C9-5EA1-A64B-8DF6-43F4AC06F126}"/>
    </a:ext>
  </a:extLst>
</a:theme>
</file>

<file path=ppt/theme/theme2.xml><?xml version="1.0" encoding="utf-8"?>
<a:theme xmlns:a="http://schemas.openxmlformats.org/drawingml/2006/main" name="Content Slide">
  <a:themeElements>
    <a:clrScheme name="Custom 1">
      <a:dk1>
        <a:srgbClr val="58595B"/>
      </a:dk1>
      <a:lt1>
        <a:srgbClr val="FFFFFF"/>
      </a:lt1>
      <a:dk2>
        <a:srgbClr val="03173E"/>
      </a:dk2>
      <a:lt2>
        <a:srgbClr val="D9D9D6"/>
      </a:lt2>
      <a:accent1>
        <a:srgbClr val="03173E"/>
      </a:accent1>
      <a:accent2>
        <a:srgbClr val="E05929"/>
      </a:accent2>
      <a:accent3>
        <a:srgbClr val="00558C"/>
      </a:accent3>
      <a:accent4>
        <a:srgbClr val="ED8B00"/>
      </a:accent4>
      <a:accent5>
        <a:srgbClr val="0085CA"/>
      </a:accent5>
      <a:accent6>
        <a:srgbClr val="FFC845"/>
      </a:accent6>
      <a:hlink>
        <a:srgbClr val="00558C"/>
      </a:hlink>
      <a:folHlink>
        <a:srgbClr val="00558C"/>
      </a:folHlink>
    </a:clrScheme>
    <a:fontScheme name="HCA Healthcare Theme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Autofit/>
      </a:bodyPr>
      <a:lstStyle>
        <a:defPPr marL="0" indent="0" algn="l">
          <a:spcBef>
            <a:spcPts val="0"/>
          </a:spcBef>
          <a:buFont typeface="Arial"/>
          <a:buNone/>
          <a:defRPr sz="2400" b="1" dirty="0" smtClean="0">
            <a:solidFill>
              <a:srgbClr val="00164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CA_PPTtemplate_BHedits" id="{0D23561B-7A9E-B542-8FE8-E0665E35432C}" vid="{6956FB32-FB58-2544-90C0-560334C7FE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 (default) HCA Healthcare PowerPoint 2.0 Theme Light</Template>
  <TotalTime>265</TotalTime>
  <Words>500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 Bold</vt:lpstr>
      <vt:lpstr>Arial Regular</vt:lpstr>
      <vt:lpstr>Calibri</vt:lpstr>
      <vt:lpstr>Courier New</vt:lpstr>
      <vt:lpstr>Georgia</vt:lpstr>
      <vt:lpstr>Gotham Thin</vt:lpstr>
      <vt:lpstr>Wingdings</vt:lpstr>
      <vt:lpstr>ヒラギノ角ゴ Pro W3</vt:lpstr>
      <vt:lpstr>HCA_MicrosoftTheme</vt:lpstr>
      <vt:lpstr>Content Slide</vt:lpstr>
      <vt:lpstr>Interpreting Correlations</vt:lpstr>
      <vt:lpstr>PowerPoint Presentation</vt:lpstr>
      <vt:lpstr>Correlation Analysis</vt:lpstr>
      <vt:lpstr>Examples</vt:lpstr>
      <vt:lpstr>Things to Know</vt:lpstr>
      <vt:lpstr>What’s in a number?</vt:lpstr>
      <vt:lpstr>L Shaped</vt:lpstr>
      <vt:lpstr>V Shaped</vt:lpstr>
      <vt:lpstr>Extreme Outliers</vt:lpstr>
      <vt:lpstr>Key Takeaway #1</vt:lpstr>
      <vt:lpstr>Real data is messy</vt:lpstr>
      <vt:lpstr>Patient Experience</vt:lpstr>
      <vt:lpstr>Patient Experience</vt:lpstr>
      <vt:lpstr>Key Takeaway #2</vt:lpstr>
      <vt:lpstr>Chicken or the egg?</vt:lpstr>
      <vt:lpstr>Correlation ≠ Causation</vt:lpstr>
      <vt:lpstr>Correlation ≠ Causation</vt:lpstr>
      <vt:lpstr>Key Takeaway #3</vt:lpstr>
      <vt:lpstr>Numbers never tell the whole story</vt:lpstr>
    </vt:vector>
  </TitlesOfParts>
  <Company>HCA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Interpretting Correlations</dc:title>
  <dc:creator>Brown Matthew</dc:creator>
  <cp:lastModifiedBy>Brown Matthew</cp:lastModifiedBy>
  <cp:revision>26</cp:revision>
  <dcterms:created xsi:type="dcterms:W3CDTF">2021-10-25T20:46:30Z</dcterms:created>
  <dcterms:modified xsi:type="dcterms:W3CDTF">2021-10-26T14:28:56Z</dcterms:modified>
</cp:coreProperties>
</file>