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1" r:id="rId3"/>
    <p:sldId id="257" r:id="rId4"/>
    <p:sldId id="258" r:id="rId5"/>
    <p:sldId id="259" r:id="rId6"/>
    <p:sldId id="260" r:id="rId7"/>
    <p:sldId id="262" r:id="rId8"/>
    <p:sldId id="264" r:id="rId9"/>
    <p:sldId id="263" r:id="rId10"/>
    <p:sldId id="265" r:id="rId11"/>
    <p:sldId id="266" r:id="rId12"/>
    <p:sldId id="267" r:id="rId13"/>
    <p:sldId id="275" r:id="rId14"/>
    <p:sldId id="279" r:id="rId15"/>
    <p:sldId id="269" r:id="rId16"/>
    <p:sldId id="276" r:id="rId17"/>
    <p:sldId id="270" r:id="rId18"/>
    <p:sldId id="271" r:id="rId19"/>
    <p:sldId id="272" r:id="rId20"/>
    <p:sldId id="273" r:id="rId21"/>
    <p:sldId id="281" r:id="rId22"/>
    <p:sldId id="282" r:id="rId23"/>
    <p:sldId id="277" r:id="rId24"/>
    <p:sldId id="274"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932" autoAdjust="0"/>
  </p:normalViewPr>
  <p:slideViewPr>
    <p:cSldViewPr snapToGrid="0">
      <p:cViewPr varScale="1">
        <p:scale>
          <a:sx n="75" d="100"/>
          <a:sy n="75" d="100"/>
        </p:scale>
        <p:origin x="8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AE5A7-7AD6-4D29-B17D-FAD1F9B64BFF}" type="datetimeFigureOut">
              <a:rPr lang="en-US" smtClean="0"/>
              <a:t>5/3/2018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788EE-0CA1-4A8E-8AF3-660842590D53}" type="slidenum">
              <a:rPr lang="en-US" smtClean="0"/>
              <a:t>‹#›</a:t>
            </a:fld>
            <a:endParaRPr lang="en-US"/>
          </a:p>
        </p:txBody>
      </p:sp>
    </p:spTree>
    <p:extLst>
      <p:ext uri="{BB962C8B-B14F-4D97-AF65-F5344CB8AC3E}">
        <p14:creationId xmlns:p14="http://schemas.microsoft.com/office/powerpoint/2010/main" val="373012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788EE-0CA1-4A8E-8AF3-660842590D53}" type="slidenum">
              <a:rPr lang="en-US" smtClean="0"/>
              <a:t>12</a:t>
            </a:fld>
            <a:endParaRPr lang="en-US"/>
          </a:p>
        </p:txBody>
      </p:sp>
    </p:spTree>
    <p:extLst>
      <p:ext uri="{BB962C8B-B14F-4D97-AF65-F5344CB8AC3E}">
        <p14:creationId xmlns:p14="http://schemas.microsoft.com/office/powerpoint/2010/main" val="27824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*D-Wave is very controversial</a:t>
            </a:r>
            <a:r>
              <a:rPr lang="en-US" baseline="0" dirty="0" smtClean="0"/>
              <a:t> among the physics community.  This is not a true universal quantum computer.</a:t>
            </a:r>
            <a:endParaRPr lang="en-US" dirty="0"/>
          </a:p>
        </p:txBody>
      </p:sp>
      <p:sp>
        <p:nvSpPr>
          <p:cNvPr id="4" name="Slide Number Placeholder 3"/>
          <p:cNvSpPr>
            <a:spLocks noGrp="1"/>
          </p:cNvSpPr>
          <p:nvPr>
            <p:ph type="sldNum" sz="quarter" idx="10"/>
          </p:nvPr>
        </p:nvSpPr>
        <p:spPr/>
        <p:txBody>
          <a:bodyPr/>
          <a:lstStyle/>
          <a:p>
            <a:fld id="{012788EE-0CA1-4A8E-8AF3-660842590D53}" type="slidenum">
              <a:rPr lang="en-US" smtClean="0"/>
              <a:t>16</a:t>
            </a:fld>
            <a:endParaRPr lang="en-US"/>
          </a:p>
        </p:txBody>
      </p:sp>
    </p:spTree>
    <p:extLst>
      <p:ext uri="{BB962C8B-B14F-4D97-AF65-F5344CB8AC3E}">
        <p14:creationId xmlns:p14="http://schemas.microsoft.com/office/powerpoint/2010/main" val="241690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https://en.wikipedia.org/wiki/Quantum_programming</a:t>
            </a:r>
            <a:endParaRPr lang="en-US" dirty="0"/>
          </a:p>
        </p:txBody>
      </p:sp>
      <p:sp>
        <p:nvSpPr>
          <p:cNvPr id="4" name="Slide Number Placeholder 3"/>
          <p:cNvSpPr>
            <a:spLocks noGrp="1"/>
          </p:cNvSpPr>
          <p:nvPr>
            <p:ph type="sldNum" sz="quarter" idx="10"/>
          </p:nvPr>
        </p:nvSpPr>
        <p:spPr/>
        <p:txBody>
          <a:bodyPr/>
          <a:lstStyle/>
          <a:p>
            <a:fld id="{012788EE-0CA1-4A8E-8AF3-660842590D53}" type="slidenum">
              <a:rPr lang="en-US" smtClean="0"/>
              <a:t>17</a:t>
            </a:fld>
            <a:endParaRPr lang="en-US"/>
          </a:p>
        </p:txBody>
      </p:sp>
    </p:spTree>
    <p:extLst>
      <p:ext uri="{BB962C8B-B14F-4D97-AF65-F5344CB8AC3E}">
        <p14:creationId xmlns:p14="http://schemas.microsoft.com/office/powerpoint/2010/main" val="422764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https://edgylabs.com/11-companies-set-for-a-quantum-computing-leap</a:t>
            </a:r>
            <a:endParaRPr lang="en-US" dirty="0"/>
          </a:p>
        </p:txBody>
      </p:sp>
      <p:sp>
        <p:nvSpPr>
          <p:cNvPr id="4" name="Slide Number Placeholder 3"/>
          <p:cNvSpPr>
            <a:spLocks noGrp="1"/>
          </p:cNvSpPr>
          <p:nvPr>
            <p:ph type="sldNum" sz="quarter" idx="10"/>
          </p:nvPr>
        </p:nvSpPr>
        <p:spPr/>
        <p:txBody>
          <a:bodyPr/>
          <a:lstStyle/>
          <a:p>
            <a:fld id="{012788EE-0CA1-4A8E-8AF3-660842590D53}" type="slidenum">
              <a:rPr lang="en-US" smtClean="0"/>
              <a:t>19</a:t>
            </a:fld>
            <a:endParaRPr lang="en-US"/>
          </a:p>
        </p:txBody>
      </p:sp>
    </p:spTree>
    <p:extLst>
      <p:ext uri="{BB962C8B-B14F-4D97-AF65-F5344CB8AC3E}">
        <p14:creationId xmlns:p14="http://schemas.microsoft.com/office/powerpoint/2010/main" val="3887898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a:t>
            </a:r>
            <a:endParaRPr lang="en-US" dirty="0"/>
          </a:p>
        </p:txBody>
      </p:sp>
      <p:sp>
        <p:nvSpPr>
          <p:cNvPr id="4" name="Slide Number Placeholder 3"/>
          <p:cNvSpPr>
            <a:spLocks noGrp="1"/>
          </p:cNvSpPr>
          <p:nvPr>
            <p:ph type="sldNum" sz="quarter" idx="10"/>
          </p:nvPr>
        </p:nvSpPr>
        <p:spPr/>
        <p:txBody>
          <a:bodyPr/>
          <a:lstStyle/>
          <a:p>
            <a:fld id="{012788EE-0CA1-4A8E-8AF3-660842590D53}" type="slidenum">
              <a:rPr lang="en-US" smtClean="0"/>
              <a:t>24</a:t>
            </a:fld>
            <a:endParaRPr lang="en-US"/>
          </a:p>
        </p:txBody>
      </p:sp>
    </p:spTree>
    <p:extLst>
      <p:ext uri="{BB962C8B-B14F-4D97-AF65-F5344CB8AC3E}">
        <p14:creationId xmlns:p14="http://schemas.microsoft.com/office/powerpoint/2010/main" val="33984438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F44CDA-2008-4FAE-9BBE-3B70D219EB8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912D1-146D-45F3-A603-666E0A405E39}" type="slidenum">
              <a:rPr lang="en-US" smtClean="0"/>
              <a:t>‹#›</a:t>
            </a:fld>
            <a:endParaRPr lang="en-US"/>
          </a:p>
        </p:txBody>
      </p:sp>
    </p:spTree>
    <p:extLst>
      <p:ext uri="{BB962C8B-B14F-4D97-AF65-F5344CB8AC3E}">
        <p14:creationId xmlns:p14="http://schemas.microsoft.com/office/powerpoint/2010/main" val="2079270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44CDA-2008-4FAE-9BBE-3B70D219EB8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912D1-146D-45F3-A603-666E0A405E39}" type="slidenum">
              <a:rPr lang="en-US" smtClean="0"/>
              <a:t>‹#›</a:t>
            </a:fld>
            <a:endParaRPr lang="en-US"/>
          </a:p>
        </p:txBody>
      </p:sp>
    </p:spTree>
    <p:extLst>
      <p:ext uri="{BB962C8B-B14F-4D97-AF65-F5344CB8AC3E}">
        <p14:creationId xmlns:p14="http://schemas.microsoft.com/office/powerpoint/2010/main" val="13679792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44CDA-2008-4FAE-9BBE-3B70D219EB8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912D1-146D-45F3-A603-666E0A405E39}" type="slidenum">
              <a:rPr lang="en-US" smtClean="0"/>
              <a:t>‹#›</a:t>
            </a:fld>
            <a:endParaRPr lang="en-US"/>
          </a:p>
        </p:txBody>
      </p:sp>
    </p:spTree>
    <p:extLst>
      <p:ext uri="{BB962C8B-B14F-4D97-AF65-F5344CB8AC3E}">
        <p14:creationId xmlns:p14="http://schemas.microsoft.com/office/powerpoint/2010/main" val="27731959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0" y="1371601"/>
            <a:ext cx="12192000" cy="5486400"/>
          </a:xfrm>
          <a:prstGeom prst="rect">
            <a:avLst/>
          </a:prstGeom>
          <a:gradFill>
            <a:gsLst>
              <a:gs pos="0">
                <a:schemeClr val="tx1">
                  <a:alpha val="0"/>
                </a:schemeClr>
              </a:gs>
              <a:gs pos="10000">
                <a:srgbClr val="000000">
                  <a:alpha val="50000"/>
                </a:srgbClr>
              </a:gs>
              <a:gs pos="100000">
                <a:schemeClr val="tx1">
                  <a:alpha val="50000"/>
                </a:schemeClr>
              </a:gs>
            </a:gsLst>
            <a:lin ang="5400000" scaled="1"/>
          </a:gra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5F44CDA-2008-4FAE-9BBE-3B70D219EB8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912D1-146D-45F3-A603-666E0A405E39}" type="slidenum">
              <a:rPr lang="en-US" smtClean="0"/>
              <a:t>‹#›</a:t>
            </a:fld>
            <a:endParaRPr lang="en-US"/>
          </a:p>
        </p:txBody>
      </p:sp>
    </p:spTree>
    <p:extLst>
      <p:ext uri="{BB962C8B-B14F-4D97-AF65-F5344CB8AC3E}">
        <p14:creationId xmlns:p14="http://schemas.microsoft.com/office/powerpoint/2010/main" val="5069029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F44CDA-2008-4FAE-9BBE-3B70D219EB86}"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912D1-146D-45F3-A603-666E0A405E39}" type="slidenum">
              <a:rPr lang="en-US" smtClean="0"/>
              <a:t>‹#›</a:t>
            </a:fld>
            <a:endParaRPr lang="en-US"/>
          </a:p>
        </p:txBody>
      </p:sp>
    </p:spTree>
    <p:extLst>
      <p:ext uri="{BB962C8B-B14F-4D97-AF65-F5344CB8AC3E}">
        <p14:creationId xmlns:p14="http://schemas.microsoft.com/office/powerpoint/2010/main" val="10629552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userDrawn="1"/>
        </p:nvSpPr>
        <p:spPr>
          <a:xfrm>
            <a:off x="0" y="1371601"/>
            <a:ext cx="12192000" cy="5486400"/>
          </a:xfrm>
          <a:prstGeom prst="rect">
            <a:avLst/>
          </a:prstGeom>
          <a:gradFill>
            <a:gsLst>
              <a:gs pos="0">
                <a:schemeClr val="tx1">
                  <a:alpha val="0"/>
                </a:schemeClr>
              </a:gs>
              <a:gs pos="10000">
                <a:srgbClr val="000000">
                  <a:alpha val="50000"/>
                </a:srgbClr>
              </a:gs>
              <a:gs pos="100000">
                <a:schemeClr val="tx1">
                  <a:alpha val="50000"/>
                </a:schemeClr>
              </a:gs>
            </a:gsLst>
            <a:lin ang="5400000" scaled="1"/>
          </a:gra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F44CDA-2008-4FAE-9BBE-3B70D219EB86}"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912D1-146D-45F3-A603-666E0A405E39}" type="slidenum">
              <a:rPr lang="en-US" smtClean="0"/>
              <a:t>‹#›</a:t>
            </a:fld>
            <a:endParaRPr lang="en-US"/>
          </a:p>
        </p:txBody>
      </p:sp>
    </p:spTree>
    <p:extLst>
      <p:ext uri="{BB962C8B-B14F-4D97-AF65-F5344CB8AC3E}">
        <p14:creationId xmlns:p14="http://schemas.microsoft.com/office/powerpoint/2010/main" val="9144278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p:nvPr userDrawn="1"/>
        </p:nvSpPr>
        <p:spPr>
          <a:xfrm>
            <a:off x="0" y="1371601"/>
            <a:ext cx="12192000" cy="5486400"/>
          </a:xfrm>
          <a:prstGeom prst="rect">
            <a:avLst/>
          </a:prstGeom>
          <a:gradFill>
            <a:gsLst>
              <a:gs pos="0">
                <a:schemeClr val="tx1">
                  <a:alpha val="0"/>
                </a:schemeClr>
              </a:gs>
              <a:gs pos="10000">
                <a:srgbClr val="000000">
                  <a:alpha val="50000"/>
                </a:srgbClr>
              </a:gs>
              <a:gs pos="100000">
                <a:schemeClr val="tx1">
                  <a:alpha val="50000"/>
                </a:schemeClr>
              </a:gs>
            </a:gsLst>
            <a:lin ang="5400000" scaled="1"/>
          </a:gra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F44CDA-2008-4FAE-9BBE-3B70D219EB86}"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F912D1-146D-45F3-A603-666E0A405E39}" type="slidenum">
              <a:rPr lang="en-US" smtClean="0"/>
              <a:t>‹#›</a:t>
            </a:fld>
            <a:endParaRPr lang="en-US"/>
          </a:p>
        </p:txBody>
      </p:sp>
    </p:spTree>
    <p:extLst>
      <p:ext uri="{BB962C8B-B14F-4D97-AF65-F5344CB8AC3E}">
        <p14:creationId xmlns:p14="http://schemas.microsoft.com/office/powerpoint/2010/main" val="5561056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1371601"/>
            <a:ext cx="12192000" cy="5486400"/>
          </a:xfrm>
          <a:prstGeom prst="rect">
            <a:avLst/>
          </a:prstGeom>
          <a:gradFill>
            <a:gsLst>
              <a:gs pos="0">
                <a:schemeClr val="tx1">
                  <a:alpha val="0"/>
                </a:schemeClr>
              </a:gs>
              <a:gs pos="10000">
                <a:srgbClr val="000000">
                  <a:alpha val="50000"/>
                </a:srgbClr>
              </a:gs>
              <a:gs pos="100000">
                <a:schemeClr val="tx1">
                  <a:alpha val="50000"/>
                </a:schemeClr>
              </a:gs>
            </a:gsLst>
            <a:lin ang="5400000" scaled="1"/>
          </a:gra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F44CDA-2008-4FAE-9BBE-3B70D219EB86}"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F912D1-146D-45F3-A603-666E0A405E39}" type="slidenum">
              <a:rPr lang="en-US" smtClean="0"/>
              <a:t>‹#›</a:t>
            </a:fld>
            <a:endParaRPr lang="en-US"/>
          </a:p>
        </p:txBody>
      </p:sp>
    </p:spTree>
    <p:extLst>
      <p:ext uri="{BB962C8B-B14F-4D97-AF65-F5344CB8AC3E}">
        <p14:creationId xmlns:p14="http://schemas.microsoft.com/office/powerpoint/2010/main" val="35092043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44CDA-2008-4FAE-9BBE-3B70D219EB86}" type="datetimeFigureOut">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F912D1-146D-45F3-A603-666E0A405E39}" type="slidenum">
              <a:rPr lang="en-US" smtClean="0"/>
              <a:t>‹#›</a:t>
            </a:fld>
            <a:endParaRPr lang="en-US"/>
          </a:p>
        </p:txBody>
      </p:sp>
    </p:spTree>
    <p:extLst>
      <p:ext uri="{BB962C8B-B14F-4D97-AF65-F5344CB8AC3E}">
        <p14:creationId xmlns:p14="http://schemas.microsoft.com/office/powerpoint/2010/main" val="2050583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F44CDA-2008-4FAE-9BBE-3B70D219EB86}"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912D1-146D-45F3-A603-666E0A405E39}" type="slidenum">
              <a:rPr lang="en-US" smtClean="0"/>
              <a:t>‹#›</a:t>
            </a:fld>
            <a:endParaRPr lang="en-US"/>
          </a:p>
        </p:txBody>
      </p:sp>
    </p:spTree>
    <p:extLst>
      <p:ext uri="{BB962C8B-B14F-4D97-AF65-F5344CB8AC3E}">
        <p14:creationId xmlns:p14="http://schemas.microsoft.com/office/powerpoint/2010/main" val="2531716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F44CDA-2008-4FAE-9BBE-3B70D219EB86}"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912D1-146D-45F3-A603-666E0A405E39}" type="slidenum">
              <a:rPr lang="en-US" smtClean="0"/>
              <a:t>‹#›</a:t>
            </a:fld>
            <a:endParaRPr lang="en-US"/>
          </a:p>
        </p:txBody>
      </p:sp>
    </p:spTree>
    <p:extLst>
      <p:ext uri="{BB962C8B-B14F-4D97-AF65-F5344CB8AC3E}">
        <p14:creationId xmlns:p14="http://schemas.microsoft.com/office/powerpoint/2010/main" val="13817882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brightnessContrast bright="-40000" contrast="2000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C5F44CDA-2008-4FAE-9BBE-3B70D219EB86}" type="datetimeFigureOut">
              <a:rPr lang="en-US" smtClean="0"/>
              <a:pPr/>
              <a:t>5/3/2018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4F912D1-146D-45F3-A603-666E0A405E39}" type="slidenum">
              <a:rPr lang="en-US" smtClean="0"/>
              <a:pPr/>
              <a:t>‹#›</a:t>
            </a:fld>
            <a:endParaRPr lang="en-US"/>
          </a:p>
        </p:txBody>
      </p:sp>
    </p:spTree>
    <p:extLst>
      <p:ext uri="{BB962C8B-B14F-4D97-AF65-F5344CB8AC3E}">
        <p14:creationId xmlns:p14="http://schemas.microsoft.com/office/powerpoint/2010/main" val="4201892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20.png"/><Relationship Id="rId5" Type="http://schemas.microsoft.com/office/2007/relationships/hdphoto" Target="../media/hdphoto6.wdp"/><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5.wdp"/><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7.png"/><Relationship Id="rId5" Type="http://schemas.microsoft.com/office/2007/relationships/hdphoto" Target="../media/hdphoto8.wdp"/><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microsoft.com/office/2007/relationships/hdphoto" Target="../media/hdphoto8.wdp"/><Relationship Id="rId13" Type="http://schemas.openxmlformats.org/officeDocument/2006/relationships/image" Target="../media/image33.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5.wdp"/><Relationship Id="rId11" Type="http://schemas.openxmlformats.org/officeDocument/2006/relationships/image" Target="../media/image31.png"/><Relationship Id="rId5" Type="http://schemas.openxmlformats.org/officeDocument/2006/relationships/image" Target="../media/image15.png"/><Relationship Id="rId10" Type="http://schemas.openxmlformats.org/officeDocument/2006/relationships/image" Target="../media/image30.png"/><Relationship Id="rId4" Type="http://schemas.microsoft.com/office/2007/relationships/hdphoto" Target="../media/hdphoto6.wdp"/><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9.png"/><Relationship Id="rId3" Type="http://schemas.microsoft.com/office/2007/relationships/hdphoto" Target="../media/hdphoto6.wdp"/><Relationship Id="rId7" Type="http://schemas.openxmlformats.org/officeDocument/2006/relationships/image" Target="../media/image35.png"/><Relationship Id="rId12" Type="http://schemas.openxmlformats.org/officeDocument/2006/relationships/image" Target="../media/image38.png"/><Relationship Id="rId17" Type="http://schemas.openxmlformats.org/officeDocument/2006/relationships/image" Target="../media/image44.png"/><Relationship Id="rId2" Type="http://schemas.openxmlformats.org/officeDocument/2006/relationships/image" Target="../media/image16.png"/><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4.png"/><Relationship Id="rId11" Type="http://schemas.microsoft.com/office/2007/relationships/hdphoto" Target="../media/hdphoto5.wdp"/><Relationship Id="rId5" Type="http://schemas.microsoft.com/office/2007/relationships/hdphoto" Target="../media/hdphoto8.wdp"/><Relationship Id="rId15" Type="http://schemas.openxmlformats.org/officeDocument/2006/relationships/image" Target="../media/image42.png"/><Relationship Id="rId10" Type="http://schemas.openxmlformats.org/officeDocument/2006/relationships/image" Target="../media/image15.png"/><Relationship Id="rId4" Type="http://schemas.openxmlformats.org/officeDocument/2006/relationships/image" Target="../media/image18.png"/><Relationship Id="rId9" Type="http://schemas.openxmlformats.org/officeDocument/2006/relationships/image" Target="../media/image37.png"/><Relationship Id="rId14"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16.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5.png"/><Relationship Id="rId1" Type="http://schemas.openxmlformats.org/officeDocument/2006/relationships/slideLayout" Target="../slideLayouts/slideLayout2.xml"/><Relationship Id="rId6" Type="http://schemas.microsoft.com/office/2007/relationships/hdphoto" Target="../media/hdphoto8.wdp"/><Relationship Id="rId11" Type="http://schemas.openxmlformats.org/officeDocument/2006/relationships/image" Target="../media/image50.png"/><Relationship Id="rId5" Type="http://schemas.openxmlformats.org/officeDocument/2006/relationships/image" Target="../media/image18.png"/><Relationship Id="rId15" Type="http://schemas.openxmlformats.org/officeDocument/2006/relationships/image" Target="../media/image54.png"/><Relationship Id="rId10" Type="http://schemas.openxmlformats.org/officeDocument/2006/relationships/image" Target="../media/image49.png"/><Relationship Id="rId4" Type="http://schemas.microsoft.com/office/2007/relationships/hdphoto" Target="../media/hdphoto6.wdp"/><Relationship Id="rId9" Type="http://schemas.openxmlformats.org/officeDocument/2006/relationships/image" Target="../media/image48.png"/><Relationship Id="rId14" Type="http://schemas.openxmlformats.org/officeDocument/2006/relationships/image" Target="../media/image5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hyperlink" Target="https://quantumexperience.ng.bluemix.net/q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user/mnielsencourses" TargetMode="External"/><Relationship Id="rId2" Type="http://schemas.openxmlformats.org/officeDocument/2006/relationships/hyperlink" Target="https://www.edx.org/course/quantum-mechanics-everyone-georgetownx-phyx-008-01x" TargetMode="External"/><Relationship Id="rId1" Type="http://schemas.openxmlformats.org/officeDocument/2006/relationships/slideLayout" Target="../slideLayouts/slideLayout2.xml"/><Relationship Id="rId5" Type="http://schemas.openxmlformats.org/officeDocument/2006/relationships/hyperlink" Target="https://en.wikipedia.org/wiki/Quantum_logic_gate" TargetMode="External"/><Relationship Id="rId4" Type="http://schemas.openxmlformats.org/officeDocument/2006/relationships/hyperlink" Target="https://en.wikipedia.org/wiki/Quantum_compu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6.png"/><Relationship Id="rId12" Type="http://schemas.microsoft.com/office/2007/relationships/hdphoto" Target="../media/hdphoto8.wdp"/><Relationship Id="rId2" Type="http://schemas.openxmlformats.org/officeDocument/2006/relationships/image" Target="../media/image12.png"/><Relationship Id="rId1" Type="http://schemas.openxmlformats.org/officeDocument/2006/relationships/slideLayout" Target="../slideLayouts/slideLayout6.xml"/><Relationship Id="rId6" Type="http://schemas.microsoft.com/office/2007/relationships/hdphoto" Target="../media/hdphoto5.wdp"/><Relationship Id="rId11" Type="http://schemas.openxmlformats.org/officeDocument/2006/relationships/image" Target="../media/image18.png"/><Relationship Id="rId5" Type="http://schemas.openxmlformats.org/officeDocument/2006/relationships/image" Target="../media/image15.png"/><Relationship Id="rId10" Type="http://schemas.microsoft.com/office/2007/relationships/hdphoto" Target="../media/hdphoto7.wdp"/><Relationship Id="rId4" Type="http://schemas.openxmlformats.org/officeDocument/2006/relationships/image" Target="../media/image14.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Quantum Computing</a:t>
            </a:r>
            <a:endParaRPr lang="en-US" b="1" dirty="0"/>
          </a:p>
        </p:txBody>
      </p:sp>
      <p:sp>
        <p:nvSpPr>
          <p:cNvPr id="3" name="Subtitle 2"/>
          <p:cNvSpPr>
            <a:spLocks noGrp="1"/>
          </p:cNvSpPr>
          <p:nvPr>
            <p:ph type="subTitle" idx="1"/>
          </p:nvPr>
        </p:nvSpPr>
        <p:spPr>
          <a:xfrm>
            <a:off x="1524000" y="3602037"/>
            <a:ext cx="9144000" cy="2381319"/>
          </a:xfrm>
          <a:effectLst>
            <a:outerShdw blurRad="50800" dist="38100" dir="2700000" algn="tl" rotWithShape="0">
              <a:prstClr val="black">
                <a:alpha val="40000"/>
              </a:prstClr>
            </a:outerShdw>
          </a:effectLst>
        </p:spPr>
        <p:txBody>
          <a:bodyPr/>
          <a:lstStyle/>
          <a:p>
            <a:endParaRPr lang="en-US" dirty="0" smtClean="0"/>
          </a:p>
          <a:p>
            <a:r>
              <a:rPr lang="en-US" dirty="0" smtClean="0"/>
              <a:t>An Introduction from a Layman’s Perspective</a:t>
            </a:r>
          </a:p>
          <a:p>
            <a:endParaRPr lang="en-US" dirty="0"/>
          </a:p>
          <a:p>
            <a:r>
              <a:rPr lang="en-US" dirty="0" smtClean="0"/>
              <a:t>Matthew K Brown, P.E., MBA</a:t>
            </a:r>
            <a:endParaRPr lang="en-US" dirty="0"/>
          </a:p>
        </p:txBody>
      </p:sp>
    </p:spTree>
    <p:extLst>
      <p:ext uri="{BB962C8B-B14F-4D97-AF65-F5344CB8AC3E}">
        <p14:creationId xmlns:p14="http://schemas.microsoft.com/office/powerpoint/2010/main" val="1958944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Gates</a:t>
            </a:r>
            <a:endParaRPr lang="en-US" dirty="0"/>
          </a:p>
        </p:txBody>
      </p:sp>
      <p:sp>
        <p:nvSpPr>
          <p:cNvPr id="4" name="Text Placeholder 3"/>
          <p:cNvSpPr>
            <a:spLocks noGrp="1"/>
          </p:cNvSpPr>
          <p:nvPr>
            <p:ph type="body" idx="1"/>
          </p:nvPr>
        </p:nvSpPr>
        <p:spPr>
          <a:xfrm>
            <a:off x="839788" y="1465698"/>
            <a:ext cx="5157787" cy="823912"/>
          </a:xfrm>
        </p:spPr>
        <p:txBody>
          <a:bodyPr anchor="ctr"/>
          <a:lstStyle/>
          <a:p>
            <a:pPr algn="ctr"/>
            <a:r>
              <a:rPr lang="en-US" sz="3200" dirty="0" err="1" smtClean="0"/>
              <a:t>Hadamard</a:t>
            </a:r>
            <a:r>
              <a:rPr lang="en-US" sz="3200" dirty="0" smtClean="0"/>
              <a:t> (H-Gate)</a:t>
            </a:r>
            <a:endParaRPr lang="en-US" sz="3200" dirty="0"/>
          </a:p>
        </p:txBody>
      </p:sp>
      <p:sp>
        <p:nvSpPr>
          <p:cNvPr id="6" name="Text Placeholder 5"/>
          <p:cNvSpPr>
            <a:spLocks noGrp="1"/>
          </p:cNvSpPr>
          <p:nvPr>
            <p:ph type="body" sz="quarter" idx="3"/>
          </p:nvPr>
        </p:nvSpPr>
        <p:spPr>
          <a:xfrm>
            <a:off x="6172200" y="1465698"/>
            <a:ext cx="5183188" cy="823912"/>
          </a:xfrm>
        </p:spPr>
        <p:txBody>
          <a:bodyPr anchor="ctr">
            <a:noAutofit/>
          </a:bodyPr>
          <a:lstStyle/>
          <a:p>
            <a:pPr algn="ctr"/>
            <a:r>
              <a:rPr lang="en-US" sz="3200" dirty="0" smtClean="0"/>
              <a:t>Controlled NOT</a:t>
            </a:r>
            <a:br>
              <a:rPr lang="en-US" sz="3200" dirty="0" smtClean="0"/>
            </a:br>
            <a:r>
              <a:rPr lang="en-US" sz="3200" dirty="0" smtClean="0"/>
              <a:t>(CNOT, </a:t>
            </a:r>
            <a:r>
              <a:rPr lang="en-US" sz="3200" dirty="0" err="1" smtClean="0"/>
              <a:t>cX</a:t>
            </a:r>
            <a:r>
              <a:rPr lang="en-US" sz="3200" dirty="0" smtClean="0"/>
              <a:t>-Gate)</a:t>
            </a:r>
            <a:endParaRPr lang="en-US" sz="3200" dirty="0"/>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504280" y="2859526"/>
            <a:ext cx="1828800" cy="768096"/>
          </a:xfrm>
          <a:prstGeom prst="rect">
            <a:avLst/>
          </a:prstGeom>
        </p:spPr>
      </p:pic>
      <p:pic>
        <p:nvPicPr>
          <p:cNvPr id="9" name="Picture 8"/>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7849394" y="2524246"/>
            <a:ext cx="1828800" cy="1438656"/>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2088797" y="4603690"/>
                <a:ext cx="2659767" cy="127163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sz="4000" i="1" smtClean="0">
                              <a:solidFill>
                                <a:schemeClr val="bg1"/>
                              </a:solidFill>
                              <a:latin typeface="Cambria Math" panose="02040503050406030204" pitchFamily="18" charset="0"/>
                            </a:rPr>
                          </m:ctrlPr>
                        </m:fPr>
                        <m:num>
                          <m:r>
                            <a:rPr lang="en-US" sz="4000" b="0" i="1" smtClean="0">
                              <a:solidFill>
                                <a:schemeClr val="bg1"/>
                              </a:solidFill>
                              <a:latin typeface="Cambria Math" panose="02040503050406030204" pitchFamily="18" charset="0"/>
                            </a:rPr>
                            <m:t>1</m:t>
                          </m:r>
                        </m:num>
                        <m:den>
                          <m:rad>
                            <m:radPr>
                              <m:degHide m:val="on"/>
                              <m:ctrlPr>
                                <a:rPr lang="en-US" sz="4000" i="1" smtClean="0">
                                  <a:solidFill>
                                    <a:schemeClr val="bg1"/>
                                  </a:solidFill>
                                  <a:latin typeface="Cambria Math" panose="02040503050406030204" pitchFamily="18" charset="0"/>
                                </a:rPr>
                              </m:ctrlPr>
                            </m:radPr>
                            <m:deg/>
                            <m:e>
                              <m:r>
                                <a:rPr lang="en-US" sz="4000" b="0" i="1" smtClean="0">
                                  <a:solidFill>
                                    <a:schemeClr val="bg1"/>
                                  </a:solidFill>
                                  <a:latin typeface="Cambria Math" panose="02040503050406030204" pitchFamily="18" charset="0"/>
                                </a:rPr>
                                <m:t>2</m:t>
                              </m:r>
                            </m:e>
                          </m:rad>
                        </m:den>
                      </m:f>
                      <m:d>
                        <m:dPr>
                          <m:begChr m:val="["/>
                          <m:endChr m:val="]"/>
                          <m:ctrlPr>
                            <a:rPr lang="en-US" sz="4000" i="1" smtClean="0">
                              <a:solidFill>
                                <a:schemeClr val="bg1"/>
                              </a:solidFill>
                              <a:latin typeface="Cambria Math" panose="02040503050406030204" pitchFamily="18" charset="0"/>
                            </a:rPr>
                          </m:ctrlPr>
                        </m:dPr>
                        <m:e>
                          <m:m>
                            <m:mPr>
                              <m:mcs>
                                <m:mc>
                                  <m:mcPr>
                                    <m:count m:val="2"/>
                                    <m:mcJc m:val="center"/>
                                  </m:mcPr>
                                </m:mc>
                              </m:mcs>
                              <m:ctrlPr>
                                <a:rPr lang="en-US" sz="4000" i="1" smtClean="0">
                                  <a:solidFill>
                                    <a:schemeClr val="bg1"/>
                                  </a:solidFill>
                                  <a:latin typeface="Cambria Math" panose="02040503050406030204" pitchFamily="18" charset="0"/>
                                </a:rPr>
                              </m:ctrlPr>
                            </m:mPr>
                            <m:mr>
                              <m:e>
                                <m:r>
                                  <m:rPr>
                                    <m:brk m:alnAt="7"/>
                                  </m:rPr>
                                  <a:rPr lang="en-US" sz="4000" b="0" i="1" smtClean="0">
                                    <a:solidFill>
                                      <a:schemeClr val="bg1"/>
                                    </a:solidFill>
                                    <a:latin typeface="Cambria Math" panose="02040503050406030204" pitchFamily="18" charset="0"/>
                                  </a:rPr>
                                  <m:t>1</m:t>
                                </m:r>
                              </m:e>
                              <m:e>
                                <m:r>
                                  <a:rPr lang="en-US" sz="4000" b="0" i="1" smtClean="0">
                                    <a:solidFill>
                                      <a:schemeClr val="bg1"/>
                                    </a:solidFill>
                                    <a:latin typeface="Cambria Math" panose="02040503050406030204" pitchFamily="18" charset="0"/>
                                  </a:rPr>
                                  <m:t>1</m:t>
                                </m:r>
                              </m:e>
                            </m:mr>
                            <m:mr>
                              <m:e>
                                <m:r>
                                  <a:rPr lang="en-US" sz="4000" b="0" i="1" smtClean="0">
                                    <a:solidFill>
                                      <a:schemeClr val="bg1"/>
                                    </a:solidFill>
                                    <a:latin typeface="Cambria Math" panose="02040503050406030204" pitchFamily="18" charset="0"/>
                                  </a:rPr>
                                  <m:t>1</m:t>
                                </m:r>
                              </m:e>
                              <m:e>
                                <m:r>
                                  <a:rPr lang="en-US" sz="4000" b="0" i="1" smtClean="0">
                                    <a:solidFill>
                                      <a:schemeClr val="bg1"/>
                                    </a:solidFill>
                                    <a:latin typeface="Cambria Math" panose="02040503050406030204" pitchFamily="18" charset="0"/>
                                  </a:rPr>
                                  <m:t>−1</m:t>
                                </m:r>
                              </m:e>
                            </m:mr>
                          </m:m>
                        </m:e>
                      </m:d>
                    </m:oMath>
                  </m:oMathPara>
                </a14:m>
                <a:endParaRPr lang="en-US" sz="40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088797" y="4603690"/>
                <a:ext cx="2659767" cy="1271630"/>
              </a:xfrm>
              <a:prstGeom prst="rect">
                <a:avLst/>
              </a:prstGeom>
              <a:blipFill>
                <a:blip r:embed="rId6"/>
                <a:stretch>
                  <a:fillRect l="-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314903" y="4219001"/>
                <a:ext cx="2897781" cy="204100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3600" i="1" smtClean="0">
                              <a:solidFill>
                                <a:schemeClr val="bg1"/>
                              </a:solidFill>
                              <a:latin typeface="Cambria Math" panose="02040503050406030204" pitchFamily="18" charset="0"/>
                            </a:rPr>
                          </m:ctrlPr>
                        </m:dPr>
                        <m:e>
                          <m:m>
                            <m:mPr>
                              <m:mcs>
                                <m:mc>
                                  <m:mcPr>
                                    <m:count m:val="2"/>
                                    <m:mcJc m:val="center"/>
                                  </m:mcPr>
                                </m:mc>
                              </m:mcs>
                              <m:ctrlPr>
                                <a:rPr lang="en-US" sz="3600" i="1" smtClean="0">
                                  <a:solidFill>
                                    <a:schemeClr val="bg1"/>
                                  </a:solidFill>
                                  <a:latin typeface="Cambria Math" panose="02040503050406030204" pitchFamily="18" charset="0"/>
                                </a:rPr>
                              </m:ctrlPr>
                            </m:mPr>
                            <m:mr>
                              <m:e>
                                <m:m>
                                  <m:mPr>
                                    <m:mcs>
                                      <m:mc>
                                        <m:mcPr>
                                          <m:count m:val="2"/>
                                          <m:mcJc m:val="center"/>
                                        </m:mcPr>
                                      </m:mc>
                                    </m:mcs>
                                    <m:ctrlPr>
                                      <a:rPr lang="en-US" sz="3600" i="1" smtClean="0">
                                        <a:solidFill>
                                          <a:schemeClr val="bg1"/>
                                        </a:solidFill>
                                        <a:latin typeface="Cambria Math" panose="02040503050406030204" pitchFamily="18" charset="0"/>
                                      </a:rPr>
                                    </m:ctrlPr>
                                  </m:mPr>
                                  <m:mr>
                                    <m:e>
                                      <m:r>
                                        <m:rPr>
                                          <m:brk m:alnAt="7"/>
                                        </m:rPr>
                                        <a:rPr lang="en-US" sz="3600" b="0" i="1" smtClean="0">
                                          <a:solidFill>
                                            <a:schemeClr val="bg1"/>
                                          </a:solidFill>
                                          <a:latin typeface="Cambria Math" panose="02040503050406030204" pitchFamily="18" charset="0"/>
                                        </a:rPr>
                                        <m:t>1</m:t>
                                      </m:r>
                                    </m:e>
                                    <m:e>
                                      <m:r>
                                        <a:rPr lang="en-US" sz="3600" b="0" i="1" smtClean="0">
                                          <a:solidFill>
                                            <a:schemeClr val="bg1"/>
                                          </a:solidFill>
                                          <a:latin typeface="Cambria Math" panose="02040503050406030204" pitchFamily="18" charset="0"/>
                                        </a:rPr>
                                        <m:t>0</m:t>
                                      </m:r>
                                    </m:e>
                                  </m:mr>
                                  <m:mr>
                                    <m:e>
                                      <m:r>
                                        <a:rPr lang="en-US" sz="3600" b="0" i="1" smtClean="0">
                                          <a:solidFill>
                                            <a:schemeClr val="bg1"/>
                                          </a:solidFill>
                                          <a:latin typeface="Cambria Math" panose="02040503050406030204" pitchFamily="18" charset="0"/>
                                        </a:rPr>
                                        <m:t>0</m:t>
                                      </m:r>
                                    </m:e>
                                    <m:e>
                                      <m:r>
                                        <a:rPr lang="en-US" sz="3600" b="0" i="1" smtClean="0">
                                          <a:solidFill>
                                            <a:schemeClr val="bg1"/>
                                          </a:solidFill>
                                          <a:latin typeface="Cambria Math" panose="02040503050406030204" pitchFamily="18" charset="0"/>
                                        </a:rPr>
                                        <m:t>1</m:t>
                                      </m:r>
                                    </m:e>
                                  </m:mr>
                                </m:m>
                              </m:e>
                              <m:e>
                                <m:m>
                                  <m:mPr>
                                    <m:mcs>
                                      <m:mc>
                                        <m:mcPr>
                                          <m:count m:val="2"/>
                                          <m:mcJc m:val="center"/>
                                        </m:mcPr>
                                      </m:mc>
                                    </m:mcs>
                                    <m:ctrlPr>
                                      <a:rPr lang="en-US" sz="3600" i="1" smtClean="0">
                                        <a:solidFill>
                                          <a:schemeClr val="bg1"/>
                                        </a:solidFill>
                                        <a:latin typeface="Cambria Math" panose="02040503050406030204" pitchFamily="18" charset="0"/>
                                      </a:rPr>
                                    </m:ctrlPr>
                                  </m:mPr>
                                  <m:mr>
                                    <m:e>
                                      <m:r>
                                        <m:rPr>
                                          <m:brk m:alnAt="7"/>
                                        </m:rPr>
                                        <a:rPr lang="en-US" sz="3600" b="0" i="1" smtClean="0">
                                          <a:solidFill>
                                            <a:schemeClr val="bg1"/>
                                          </a:solidFill>
                                          <a:latin typeface="Cambria Math" panose="02040503050406030204" pitchFamily="18" charset="0"/>
                                        </a:rPr>
                                        <m:t>0</m:t>
                                      </m:r>
                                    </m:e>
                                    <m:e>
                                      <m:r>
                                        <a:rPr lang="en-US" sz="3600" b="0" i="1" smtClean="0">
                                          <a:solidFill>
                                            <a:schemeClr val="bg1"/>
                                          </a:solidFill>
                                          <a:latin typeface="Cambria Math" panose="02040503050406030204" pitchFamily="18" charset="0"/>
                                        </a:rPr>
                                        <m:t>0</m:t>
                                      </m:r>
                                    </m:e>
                                  </m:mr>
                                  <m:mr>
                                    <m:e>
                                      <m:r>
                                        <a:rPr lang="en-US" sz="3600" b="0" i="1" smtClean="0">
                                          <a:solidFill>
                                            <a:schemeClr val="bg1"/>
                                          </a:solidFill>
                                          <a:latin typeface="Cambria Math" panose="02040503050406030204" pitchFamily="18" charset="0"/>
                                        </a:rPr>
                                        <m:t>0</m:t>
                                      </m:r>
                                    </m:e>
                                    <m:e>
                                      <m:r>
                                        <a:rPr lang="en-US" sz="3600" b="0" i="1" smtClean="0">
                                          <a:solidFill>
                                            <a:schemeClr val="bg1"/>
                                          </a:solidFill>
                                          <a:latin typeface="Cambria Math" panose="02040503050406030204" pitchFamily="18" charset="0"/>
                                        </a:rPr>
                                        <m:t>0</m:t>
                                      </m:r>
                                    </m:e>
                                  </m:mr>
                                </m:m>
                              </m:e>
                            </m:mr>
                            <m:mr>
                              <m:e>
                                <m:m>
                                  <m:mPr>
                                    <m:mcs>
                                      <m:mc>
                                        <m:mcPr>
                                          <m:count m:val="2"/>
                                          <m:mcJc m:val="center"/>
                                        </m:mcPr>
                                      </m:mc>
                                    </m:mcs>
                                    <m:ctrlPr>
                                      <a:rPr lang="en-US" sz="3600" i="1" smtClean="0">
                                        <a:solidFill>
                                          <a:schemeClr val="bg1"/>
                                        </a:solidFill>
                                        <a:latin typeface="Cambria Math" panose="02040503050406030204" pitchFamily="18" charset="0"/>
                                      </a:rPr>
                                    </m:ctrlPr>
                                  </m:mPr>
                                  <m:mr>
                                    <m:e>
                                      <m:r>
                                        <m:rPr>
                                          <m:brk m:alnAt="7"/>
                                        </m:rPr>
                                        <a:rPr lang="en-US" sz="3600" b="0" i="1" smtClean="0">
                                          <a:solidFill>
                                            <a:schemeClr val="bg1"/>
                                          </a:solidFill>
                                          <a:latin typeface="Cambria Math" panose="02040503050406030204" pitchFamily="18" charset="0"/>
                                        </a:rPr>
                                        <m:t>0</m:t>
                                      </m:r>
                                    </m:e>
                                    <m:e>
                                      <m:r>
                                        <a:rPr lang="en-US" sz="3600" b="0" i="1" smtClean="0">
                                          <a:solidFill>
                                            <a:schemeClr val="bg1"/>
                                          </a:solidFill>
                                          <a:latin typeface="Cambria Math" panose="02040503050406030204" pitchFamily="18" charset="0"/>
                                        </a:rPr>
                                        <m:t>0</m:t>
                                      </m:r>
                                    </m:e>
                                  </m:mr>
                                  <m:mr>
                                    <m:e>
                                      <m:r>
                                        <a:rPr lang="en-US" sz="3600" b="0" i="1" smtClean="0">
                                          <a:solidFill>
                                            <a:schemeClr val="bg1"/>
                                          </a:solidFill>
                                          <a:latin typeface="Cambria Math" panose="02040503050406030204" pitchFamily="18" charset="0"/>
                                        </a:rPr>
                                        <m:t>0</m:t>
                                      </m:r>
                                    </m:e>
                                    <m:e>
                                      <m:r>
                                        <a:rPr lang="en-US" sz="3600" b="0" i="1" smtClean="0">
                                          <a:solidFill>
                                            <a:schemeClr val="bg1"/>
                                          </a:solidFill>
                                          <a:latin typeface="Cambria Math" panose="02040503050406030204" pitchFamily="18" charset="0"/>
                                        </a:rPr>
                                        <m:t>0</m:t>
                                      </m:r>
                                    </m:e>
                                  </m:mr>
                                </m:m>
                              </m:e>
                              <m:e>
                                <m:m>
                                  <m:mPr>
                                    <m:mcs>
                                      <m:mc>
                                        <m:mcPr>
                                          <m:count m:val="2"/>
                                          <m:mcJc m:val="center"/>
                                        </m:mcPr>
                                      </m:mc>
                                    </m:mcs>
                                    <m:ctrlPr>
                                      <a:rPr lang="en-US" sz="3600" i="1" smtClean="0">
                                        <a:solidFill>
                                          <a:schemeClr val="bg1"/>
                                        </a:solidFill>
                                        <a:latin typeface="Cambria Math" panose="02040503050406030204" pitchFamily="18" charset="0"/>
                                      </a:rPr>
                                    </m:ctrlPr>
                                  </m:mPr>
                                  <m:mr>
                                    <m:e>
                                      <m:r>
                                        <m:rPr>
                                          <m:brk m:alnAt="7"/>
                                        </m:rPr>
                                        <a:rPr lang="en-US" sz="3600" b="0" i="1" smtClean="0">
                                          <a:solidFill>
                                            <a:schemeClr val="bg1"/>
                                          </a:solidFill>
                                          <a:latin typeface="Cambria Math" panose="02040503050406030204" pitchFamily="18" charset="0"/>
                                        </a:rPr>
                                        <m:t>0</m:t>
                                      </m:r>
                                    </m:e>
                                    <m:e>
                                      <m:r>
                                        <a:rPr lang="en-US" sz="3600" b="0" i="1" smtClean="0">
                                          <a:solidFill>
                                            <a:schemeClr val="bg1"/>
                                          </a:solidFill>
                                          <a:latin typeface="Cambria Math" panose="02040503050406030204" pitchFamily="18" charset="0"/>
                                        </a:rPr>
                                        <m:t>1</m:t>
                                      </m:r>
                                    </m:e>
                                  </m:mr>
                                  <m:mr>
                                    <m:e>
                                      <m:r>
                                        <a:rPr lang="en-US" sz="3600" b="0" i="1" smtClean="0">
                                          <a:solidFill>
                                            <a:schemeClr val="bg1"/>
                                          </a:solidFill>
                                          <a:latin typeface="Cambria Math" panose="02040503050406030204" pitchFamily="18" charset="0"/>
                                        </a:rPr>
                                        <m:t>1</m:t>
                                      </m:r>
                                    </m:e>
                                    <m:e>
                                      <m:r>
                                        <a:rPr lang="en-US" sz="3600" b="0" i="1" smtClean="0">
                                          <a:solidFill>
                                            <a:schemeClr val="bg1"/>
                                          </a:solidFill>
                                          <a:latin typeface="Cambria Math" panose="02040503050406030204" pitchFamily="18" charset="0"/>
                                        </a:rPr>
                                        <m:t>0</m:t>
                                      </m:r>
                                    </m:e>
                                  </m:mr>
                                </m:m>
                              </m:e>
                            </m:mr>
                          </m:m>
                        </m:e>
                      </m:d>
                    </m:oMath>
                  </m:oMathPara>
                </a14:m>
                <a:endParaRPr lang="en-US" sz="36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314903" y="4219001"/>
                <a:ext cx="2897781" cy="204100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2284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First Quantum Circuit – Random # Generator</a:t>
            </a:r>
            <a:endParaRPr lang="en-US" dirty="0"/>
          </a:p>
        </p:txBody>
      </p:sp>
      <p:grpSp>
        <p:nvGrpSpPr>
          <p:cNvPr id="2" name="Group 1"/>
          <p:cNvGrpSpPr/>
          <p:nvPr/>
        </p:nvGrpSpPr>
        <p:grpSpPr>
          <a:xfrm>
            <a:off x="3115588" y="1849215"/>
            <a:ext cx="5960824" cy="822960"/>
            <a:chOff x="2697566" y="2028323"/>
            <a:chExt cx="5960824" cy="82296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692164" y="2028323"/>
              <a:ext cx="1959429" cy="822960"/>
            </a:xfrm>
            <a:prstGeom prst="rect">
              <a:avLst/>
            </a:prstGeom>
          </p:spPr>
        </p:pic>
        <p:pic>
          <p:nvPicPr>
            <p:cNvPr id="6" name="Picture 5"/>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Lst>
            </a:blip>
            <a:srcRect l="3908" r="1"/>
            <a:stretch/>
          </p:blipFill>
          <p:spPr>
            <a:xfrm>
              <a:off x="5533534" y="2028323"/>
              <a:ext cx="2196670" cy="822960"/>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2697566" y="2134523"/>
                  <a:ext cx="99459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bg1"/>
                            </a:solidFill>
                            <a:latin typeface="Cambria Math" panose="02040503050406030204" pitchFamily="18" charset="0"/>
                          </a:rPr>
                          <m:t>|</m:t>
                        </m:r>
                        <m:d>
                          <m:dPr>
                            <m:begChr m:val=""/>
                            <m:endChr m:val="⟩"/>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0</m:t>
                            </m:r>
                          </m:e>
                        </m:d>
                      </m:oMath>
                    </m:oMathPara>
                  </a14:m>
                  <a:endParaRPr lang="en-US" sz="3600" dirty="0">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697566" y="2134523"/>
                  <a:ext cx="994598" cy="5539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910236" y="2134523"/>
                  <a:ext cx="74815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bg1"/>
                            </a:solidFill>
                            <a:latin typeface="Cambria Math" panose="02040503050406030204" pitchFamily="18" charset="0"/>
                          </a:rPr>
                          <m:t>|</m:t>
                        </m:r>
                        <m:d>
                          <m:dPr>
                            <m:begChr m:val=""/>
                            <m:endChr m:val="⟩"/>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ea typeface="Cambria Math" panose="02040503050406030204" pitchFamily="18" charset="0"/>
                              </a:rPr>
                              <m:t>𝜓</m:t>
                            </m:r>
                          </m:e>
                        </m:d>
                      </m:oMath>
                    </m:oMathPara>
                  </a14:m>
                  <a:endParaRPr lang="en-US" sz="36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910236" y="2134523"/>
                  <a:ext cx="748154" cy="553998"/>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p:cNvSpPr txBox="1"/>
              <p:nvPr/>
            </p:nvSpPr>
            <p:spPr>
              <a:xfrm>
                <a:off x="5341306" y="3126354"/>
                <a:ext cx="1509388" cy="3693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solidFill>
                                <a:schemeClr val="bg1"/>
                              </a:solidFill>
                              <a:latin typeface="Cambria Math" panose="02040503050406030204" pitchFamily="18" charset="0"/>
                              <a:ea typeface="Cambria Math" panose="02040503050406030204" pitchFamily="18" charset="0"/>
                            </a:rPr>
                          </m:ctrlPr>
                        </m:dPr>
                        <m:e>
                          <m:d>
                            <m:dPr>
                              <m:begChr m:val=""/>
                              <m:endChr m:val="⟩"/>
                              <m:ctrlPr>
                                <a:rPr lang="en-US" sz="2400" i="1" smtClean="0">
                                  <a:solidFill>
                                    <a:schemeClr val="bg1"/>
                                  </a:solidFill>
                                  <a:latin typeface="Cambria Math" panose="02040503050406030204" pitchFamily="18" charset="0"/>
                                  <a:ea typeface="Cambria Math" panose="02040503050406030204" pitchFamily="18" charset="0"/>
                                </a:rPr>
                              </m:ctrlPr>
                            </m:dPr>
                            <m:e>
                              <m:r>
                                <a:rPr lang="en-US" sz="2400" i="1" smtClean="0">
                                  <a:solidFill>
                                    <a:schemeClr val="bg1"/>
                                  </a:solidFill>
                                  <a:latin typeface="Cambria Math" panose="02040503050406030204" pitchFamily="18" charset="0"/>
                                  <a:ea typeface="Cambria Math" panose="02040503050406030204" pitchFamily="18" charset="0"/>
                                </a:rPr>
                                <m:t>𝜓</m:t>
                              </m:r>
                            </m:e>
                          </m:d>
                          <m:r>
                            <a:rPr lang="en-US" sz="2400" b="0" i="1" smtClean="0">
                              <a:solidFill>
                                <a:schemeClr val="bg1"/>
                              </a:solidFill>
                              <a:latin typeface="Cambria Math" panose="02040503050406030204" pitchFamily="18" charset="0"/>
                              <a:ea typeface="Cambria Math" panose="02040503050406030204" pitchFamily="18" charset="0"/>
                            </a:rPr>
                            <m:t>=</m:t>
                          </m:r>
                          <m:r>
                            <a:rPr lang="en-US" sz="2400" b="0" i="1" smtClean="0">
                              <a:solidFill>
                                <a:schemeClr val="bg1"/>
                              </a:solidFill>
                              <a:latin typeface="Cambria Math" panose="02040503050406030204" pitchFamily="18" charset="0"/>
                              <a:ea typeface="Cambria Math" panose="02040503050406030204" pitchFamily="18" charset="0"/>
                            </a:rPr>
                            <m:t>𝐻</m:t>
                          </m:r>
                        </m:e>
                      </m:d>
                      <m:d>
                        <m:dPr>
                          <m:begChr m:val=""/>
                          <m:endChr m:val="⟩"/>
                          <m:ctrlPr>
                            <a:rPr lang="en-US" sz="240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0</m:t>
                          </m:r>
                        </m:e>
                      </m:d>
                    </m:oMath>
                  </m:oMathPara>
                </a14:m>
                <a:endParaRPr 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341306" y="3126354"/>
                <a:ext cx="1509388" cy="369332"/>
              </a:xfrm>
              <a:prstGeom prst="rect">
                <a:avLst/>
              </a:prstGeom>
              <a:blipFill>
                <a:blip r:embed="rId8"/>
                <a:stretch>
                  <a:fillRect l="-16129" t="-178333" r="-43952" b="-2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61310" y="3670043"/>
                <a:ext cx="2869375" cy="7629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i="1" smtClean="0">
                          <a:solidFill>
                            <a:schemeClr val="bg1"/>
                          </a:solidFill>
                          <a:latin typeface="Cambria Math" panose="02040503050406030204" pitchFamily="18" charset="0"/>
                        </a:rPr>
                        <m:t>|</m:t>
                      </m:r>
                      <m:d>
                        <m:dPr>
                          <m:begChr m:val=""/>
                          <m:endChr m:val="⟩"/>
                          <m:ctrlPr>
                            <a:rPr lang="en-US" sz="2400" i="1" smtClean="0">
                              <a:solidFill>
                                <a:schemeClr val="bg1"/>
                              </a:solidFill>
                              <a:latin typeface="Cambria Math" panose="02040503050406030204" pitchFamily="18" charset="0"/>
                              <a:ea typeface="Cambria Math" panose="02040503050406030204" pitchFamily="18" charset="0"/>
                            </a:rPr>
                          </m:ctrlPr>
                        </m:dPr>
                        <m:e>
                          <m:r>
                            <a:rPr lang="en-US" sz="2400" i="1" smtClean="0">
                              <a:solidFill>
                                <a:schemeClr val="bg1"/>
                              </a:solidFill>
                              <a:latin typeface="Cambria Math" panose="02040503050406030204" pitchFamily="18" charset="0"/>
                              <a:ea typeface="Cambria Math" panose="02040503050406030204" pitchFamily="18" charset="0"/>
                            </a:rPr>
                            <m:t>𝜓</m:t>
                          </m:r>
                        </m:e>
                      </m:d>
                      <m:r>
                        <a:rPr lang="en-US" sz="2400" b="0" i="1" smtClean="0">
                          <a:solidFill>
                            <a:schemeClr val="bg1"/>
                          </a:solidFill>
                          <a:latin typeface="Cambria Math" panose="02040503050406030204" pitchFamily="18" charset="0"/>
                          <a:ea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1</m:t>
                          </m:r>
                        </m:num>
                        <m:den>
                          <m:rad>
                            <m:radPr>
                              <m:degHide m:val="on"/>
                              <m:ctrlPr>
                                <a:rPr lang="en-US" sz="2400" i="1" smtClean="0">
                                  <a:solidFill>
                                    <a:schemeClr val="bg1"/>
                                  </a:solidFill>
                                  <a:latin typeface="Cambria Math" panose="02040503050406030204" pitchFamily="18" charset="0"/>
                                </a:rPr>
                              </m:ctrlPr>
                            </m:radPr>
                            <m:deg/>
                            <m:e>
                              <m:r>
                                <a:rPr lang="en-US" sz="2400" b="0" i="1" smtClean="0">
                                  <a:solidFill>
                                    <a:schemeClr val="bg1"/>
                                  </a:solidFill>
                                  <a:latin typeface="Cambria Math" panose="02040503050406030204" pitchFamily="18" charset="0"/>
                                </a:rPr>
                                <m:t>2</m:t>
                              </m:r>
                            </m:e>
                          </m:rad>
                        </m:den>
                      </m:f>
                      <m:d>
                        <m:dPr>
                          <m:begChr m:val="["/>
                          <m:endChr m:val="]"/>
                          <m:ctrlPr>
                            <a:rPr lang="en-US" sz="2400" i="1" smtClean="0">
                              <a:solidFill>
                                <a:schemeClr val="bg1"/>
                              </a:solidFill>
                              <a:latin typeface="Cambria Math" panose="02040503050406030204" pitchFamily="18" charset="0"/>
                            </a:rPr>
                          </m:ctrlPr>
                        </m:dPr>
                        <m:e>
                          <m:m>
                            <m:mPr>
                              <m:mcs>
                                <m:mc>
                                  <m:mcPr>
                                    <m:count m:val="1"/>
                                    <m:mcJc m:val="center"/>
                                  </m:mcPr>
                                </m:mc>
                              </m:mcs>
                              <m:ctrlPr>
                                <a:rPr lang="en-US" sz="2400" i="1" smtClean="0">
                                  <a:solidFill>
                                    <a:schemeClr val="bg1"/>
                                  </a:solidFill>
                                  <a:latin typeface="Cambria Math" panose="02040503050406030204" pitchFamily="18" charset="0"/>
                                </a:rPr>
                              </m:ctrlPr>
                            </m:mPr>
                            <m:mr>
                              <m:e>
                                <m:r>
                                  <m:rPr>
                                    <m:brk m:alnAt="7"/>
                                  </m:rPr>
                                  <a:rPr lang="en-US" sz="2400" b="0" i="1" smtClean="0">
                                    <a:solidFill>
                                      <a:schemeClr val="bg1"/>
                                    </a:solidFill>
                                    <a:latin typeface="Cambria Math" panose="02040503050406030204" pitchFamily="18" charset="0"/>
                                  </a:rPr>
                                  <m:t>1</m:t>
                                </m:r>
                              </m:e>
                            </m:mr>
                            <m:mr>
                              <m:e>
                                <m:r>
                                  <a:rPr lang="en-US" sz="2400" b="0" i="1" smtClean="0">
                                    <a:solidFill>
                                      <a:schemeClr val="bg1"/>
                                    </a:solidFill>
                                    <a:latin typeface="Cambria Math" panose="02040503050406030204" pitchFamily="18" charset="0"/>
                                  </a:rPr>
                                  <m:t>0</m:t>
                                </m:r>
                              </m:e>
                            </m:mr>
                          </m:m>
                        </m:e>
                      </m:d>
                      <m:d>
                        <m:dPr>
                          <m:begChr m:val="["/>
                          <m:endChr m:val="]"/>
                          <m:ctrlPr>
                            <a:rPr lang="en-US" sz="2400" i="1" smtClean="0">
                              <a:solidFill>
                                <a:schemeClr val="bg1"/>
                              </a:solidFill>
                              <a:latin typeface="Cambria Math" panose="02040503050406030204" pitchFamily="18" charset="0"/>
                            </a:rPr>
                          </m:ctrlPr>
                        </m:dPr>
                        <m:e>
                          <m:m>
                            <m:mPr>
                              <m:mcs>
                                <m:mc>
                                  <m:mcPr>
                                    <m:count m:val="2"/>
                                    <m:mcJc m:val="center"/>
                                  </m:mcPr>
                                </m:mc>
                              </m:mcs>
                              <m:ctrlPr>
                                <a:rPr lang="en-US" sz="2400" i="1" smtClean="0">
                                  <a:solidFill>
                                    <a:schemeClr val="bg1"/>
                                  </a:solidFill>
                                  <a:latin typeface="Cambria Math" panose="02040503050406030204" pitchFamily="18" charset="0"/>
                                </a:rPr>
                              </m:ctrlPr>
                            </m:mPr>
                            <m:mr>
                              <m:e>
                                <m:r>
                                  <m:rPr>
                                    <m:brk m:alnAt="7"/>
                                  </m:rPr>
                                  <a:rPr lang="en-US" sz="2400" b="0" i="1" smtClean="0">
                                    <a:solidFill>
                                      <a:schemeClr val="bg1"/>
                                    </a:solidFill>
                                    <a:latin typeface="Cambria Math" panose="02040503050406030204" pitchFamily="18" charset="0"/>
                                  </a:rPr>
                                  <m:t>1</m:t>
                                </m:r>
                              </m:e>
                              <m:e>
                                <m:r>
                                  <a:rPr lang="en-US" sz="2400" b="0" i="1" smtClean="0">
                                    <a:solidFill>
                                      <a:schemeClr val="bg1"/>
                                    </a:solidFill>
                                    <a:latin typeface="Cambria Math" panose="02040503050406030204" pitchFamily="18" charset="0"/>
                                  </a:rPr>
                                  <m:t>1</m:t>
                                </m:r>
                              </m:e>
                            </m:mr>
                            <m:mr>
                              <m:e>
                                <m:r>
                                  <a:rPr lang="en-US" sz="2400" b="0" i="1" smtClean="0">
                                    <a:solidFill>
                                      <a:schemeClr val="bg1"/>
                                    </a:solidFill>
                                    <a:latin typeface="Cambria Math" panose="02040503050406030204" pitchFamily="18" charset="0"/>
                                  </a:rPr>
                                  <m:t>1</m:t>
                                </m:r>
                              </m:e>
                              <m:e>
                                <m:r>
                                  <a:rPr lang="en-US" sz="2400" b="0" i="1" smtClean="0">
                                    <a:solidFill>
                                      <a:schemeClr val="bg1"/>
                                    </a:solidFill>
                                    <a:latin typeface="Cambria Math" panose="02040503050406030204" pitchFamily="18" charset="0"/>
                                  </a:rPr>
                                  <m:t>−1</m:t>
                                </m:r>
                              </m:e>
                            </m:mr>
                          </m:m>
                        </m:e>
                      </m:d>
                    </m:oMath>
                  </m:oMathPara>
                </a14:m>
                <a:endParaRPr lang="en-US" sz="24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661310" y="3670043"/>
                <a:ext cx="2869375" cy="76296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660073" y="4544282"/>
                <a:ext cx="4871847" cy="615810"/>
              </a:xfrm>
              <a:prstGeom prst="rect">
                <a:avLst/>
              </a:prstGeom>
              <a:no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𝜓</m:t>
                              </m:r>
                            </m:e>
                          </m:d>
                        </m:e>
                      </m:d>
                      <m:r>
                        <a:rPr lang="en-US" sz="24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m>
                            <m:mPr>
                              <m:mcs>
                                <m:mc>
                                  <m:mcPr>
                                    <m:count m:val="1"/>
                                    <m:mcJc m:val="center"/>
                                  </m:mcPr>
                                </m:mc>
                              </m:mcs>
                              <m:ctrlPr>
                                <a:rPr lang="en-US" sz="2400" b="0" i="1" smtClean="0">
                                  <a:solidFill>
                                    <a:schemeClr val="bg1"/>
                                  </a:solidFill>
                                  <a:latin typeface="Cambria Math" panose="02040503050406030204" pitchFamily="18" charset="0"/>
                                  <a:ea typeface="Cambria Math" panose="02040503050406030204" pitchFamily="18" charset="0"/>
                                </a:rPr>
                              </m:ctrlPr>
                            </m:mPr>
                            <m:mr>
                              <m:e>
                                <m:r>
                                  <m:rPr>
                                    <m:brk m:alnAt="7"/>
                                  </m:rPr>
                                  <a:rPr lang="en-US" sz="2400" b="0" i="1" smtClean="0">
                                    <a:solidFill>
                                      <a:schemeClr val="bg1"/>
                                    </a:solidFill>
                                    <a:latin typeface="Cambria Math" panose="02040503050406030204" pitchFamily="18" charset="0"/>
                                    <a:ea typeface="Cambria Math" panose="02040503050406030204" pitchFamily="18" charset="0"/>
                                  </a:rPr>
                                  <m:t>0</m:t>
                                </m:r>
                                <m:r>
                                  <a:rPr lang="en-US" sz="2400" b="0" i="1" smtClean="0">
                                    <a:solidFill>
                                      <a:schemeClr val="bg1"/>
                                    </a:solidFill>
                                    <a:latin typeface="Cambria Math" panose="02040503050406030204" pitchFamily="18" charset="0"/>
                                    <a:ea typeface="Cambria Math" panose="02040503050406030204" pitchFamily="18" charset="0"/>
                                  </a:rPr>
                                  <m:t>.707</m:t>
                                </m:r>
                              </m:e>
                            </m:mr>
                            <m:mr>
                              <m:e>
                                <m:r>
                                  <a:rPr lang="en-US" sz="2400" b="0" i="1" smtClean="0">
                                    <a:solidFill>
                                      <a:schemeClr val="bg1"/>
                                    </a:solidFill>
                                    <a:latin typeface="Cambria Math" panose="02040503050406030204" pitchFamily="18" charset="0"/>
                                    <a:ea typeface="Cambria Math" panose="02040503050406030204" pitchFamily="18" charset="0"/>
                                  </a:rPr>
                                  <m:t>0.707</m:t>
                                </m:r>
                              </m:e>
                            </m:mr>
                          </m:m>
                        </m:e>
                      </m:d>
                      <m:r>
                        <a:rPr lang="en-US" sz="24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0.707</m:t>
                          </m:r>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0</m:t>
                              </m:r>
                            </m:e>
                          </m:d>
                        </m:e>
                      </m:d>
                      <m:r>
                        <a:rPr lang="en-US" sz="2400" b="0" i="1" smtClean="0">
                          <a:solidFill>
                            <a:schemeClr val="bg1"/>
                          </a:solidFill>
                          <a:latin typeface="Cambria Math" panose="02040503050406030204" pitchFamily="18" charset="0"/>
                          <a:ea typeface="Cambria Math" panose="02040503050406030204" pitchFamily="18" charset="0"/>
                        </a:rPr>
                        <m:t>+0.707|</m:t>
                      </m:r>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1</m:t>
                          </m:r>
                        </m:e>
                      </m:d>
                    </m:oMath>
                  </m:oMathPara>
                </a14:m>
                <a:endParaRPr lang="en-US" sz="2400" b="0" dirty="0" smtClean="0">
                  <a:solidFill>
                    <a:schemeClr val="bg1"/>
                  </a:solidFill>
                  <a:ea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660073" y="4544282"/>
                <a:ext cx="4871847" cy="6158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104345" y="5430877"/>
                <a:ext cx="4223913" cy="369332"/>
              </a:xfrm>
              <a:prstGeom prst="rect">
                <a:avLst/>
              </a:prstGeom>
              <a:no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r>
                        <a:rPr lang="en-US" sz="2400" b="0" i="1" smtClean="0">
                          <a:solidFill>
                            <a:schemeClr val="bg1"/>
                          </a:solidFill>
                          <a:latin typeface="Cambria Math" panose="02040503050406030204" pitchFamily="18" charset="0"/>
                          <a:ea typeface="Cambria Math" panose="02040503050406030204" pitchFamily="18" charset="0"/>
                        </a:rPr>
                        <m:t>𝑃</m:t>
                      </m:r>
                      <m:d>
                        <m:dPr>
                          <m:ctrlPr>
                            <a:rPr lang="en-US" sz="2400" b="0" i="1" smtClean="0">
                              <a:solidFill>
                                <a:schemeClr val="bg1"/>
                              </a:solidFill>
                              <a:latin typeface="Cambria Math" panose="02040503050406030204" pitchFamily="18" charset="0"/>
                              <a:ea typeface="Cambria Math" panose="02040503050406030204" pitchFamily="18" charset="0"/>
                            </a:rPr>
                          </m:ctrlPr>
                        </m:d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i="1" smtClean="0">
                                  <a:solidFill>
                                    <a:schemeClr val="bg1"/>
                                  </a:solidFill>
                                  <a:latin typeface="Cambria Math" panose="02040503050406030204" pitchFamily="18" charset="0"/>
                                </a:rPr>
                                <m:t>|</m:t>
                              </m:r>
                              <m:d>
                                <m:dPr>
                                  <m:begChr m:val=""/>
                                  <m:endChr m:val="⟩"/>
                                  <m:ctrlPr>
                                    <a:rPr lang="en-US" sz="2400" i="1" smtClean="0">
                                      <a:solidFill>
                                        <a:schemeClr val="bg1"/>
                                      </a:solidFill>
                                      <a:latin typeface="Cambria Math" panose="02040503050406030204" pitchFamily="18" charset="0"/>
                                      <a:ea typeface="Cambria Math" panose="02040503050406030204" pitchFamily="18" charset="0"/>
                                    </a:rPr>
                                  </m:ctrlPr>
                                </m:dPr>
                                <m:e>
                                  <m:r>
                                    <a:rPr lang="en-US" sz="2400" i="1" smtClean="0">
                                      <a:solidFill>
                                        <a:schemeClr val="bg1"/>
                                      </a:solidFill>
                                      <a:latin typeface="Cambria Math" panose="02040503050406030204" pitchFamily="18" charset="0"/>
                                      <a:ea typeface="Cambria Math" panose="02040503050406030204" pitchFamily="18" charset="0"/>
                                    </a:rPr>
                                    <m:t>𝜓</m:t>
                                  </m:r>
                                </m:e>
                              </m:d>
                              <m:r>
                                <a:rPr lang="en-US" sz="24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0</m:t>
                                  </m:r>
                                </m:e>
                              </m:d>
                            </m:e>
                          </m:d>
                        </m:e>
                      </m:d>
                      <m:r>
                        <a:rPr lang="en-US" sz="2400" b="0" i="0" smtClean="0">
                          <a:solidFill>
                            <a:schemeClr val="bg1"/>
                          </a:solidFill>
                          <a:latin typeface="Cambria Math" panose="02040503050406030204" pitchFamily="18" charset="0"/>
                          <a:ea typeface="Cambria Math" panose="02040503050406030204" pitchFamily="18" charset="0"/>
                        </a:rPr>
                        <m:t>=</m:t>
                      </m:r>
                      <m:sSup>
                        <m:sSupPr>
                          <m:ctrlPr>
                            <a:rPr lang="en-US" sz="2400" b="0" i="1" smtClean="0">
                              <a:solidFill>
                                <a:schemeClr val="bg1"/>
                              </a:solidFill>
                              <a:latin typeface="Cambria Math" panose="02040503050406030204" pitchFamily="18" charset="0"/>
                              <a:ea typeface="Cambria Math" panose="02040503050406030204" pitchFamily="18" charset="0"/>
                            </a:rPr>
                          </m:ctrlPr>
                        </m:sSup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0.707</m:t>
                              </m:r>
                            </m:e>
                          </m:d>
                        </m:e>
                        <m:sup>
                          <m:r>
                            <a:rPr lang="en-US" sz="2400" b="0" i="1" smtClean="0">
                              <a:solidFill>
                                <a:schemeClr val="bg1"/>
                              </a:solidFill>
                              <a:latin typeface="Cambria Math" panose="02040503050406030204" pitchFamily="18" charset="0"/>
                              <a:ea typeface="Cambria Math" panose="02040503050406030204" pitchFamily="18" charset="0"/>
                            </a:rPr>
                            <m:t>2</m:t>
                          </m:r>
                        </m:sup>
                      </m:sSup>
                      <m:r>
                        <a:rPr lang="en-US" sz="2400" b="0" i="1" smtClean="0">
                          <a:solidFill>
                            <a:schemeClr val="bg1"/>
                          </a:solidFill>
                          <a:latin typeface="Cambria Math" panose="02040503050406030204" pitchFamily="18" charset="0"/>
                          <a:ea typeface="Cambria Math" panose="02040503050406030204" pitchFamily="18" charset="0"/>
                        </a:rPr>
                        <m:t>=50%</m:t>
                      </m:r>
                    </m:oMath>
                  </m:oMathPara>
                </a14:m>
                <a:endParaRPr lang="en-US" sz="2400" b="0" dirty="0" smtClean="0">
                  <a:solidFill>
                    <a:schemeClr val="bg1"/>
                  </a:solidFill>
                  <a:ea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104345" y="5430877"/>
                <a:ext cx="4223913" cy="369332"/>
              </a:xfrm>
              <a:prstGeom prst="rect">
                <a:avLst/>
              </a:prstGeom>
              <a:blipFill>
                <a:blip r:embed="rId11"/>
                <a:stretch>
                  <a:fillRect l="-2453" t="-178333" r="-289" b="-2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104345" y="5886328"/>
                <a:ext cx="4336123" cy="369332"/>
              </a:xfrm>
              <a:prstGeom prst="rect">
                <a:avLst/>
              </a:prstGeom>
              <a:no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r>
                        <a:rPr lang="en-US" sz="2400" b="0" i="1" smtClean="0">
                          <a:solidFill>
                            <a:schemeClr val="bg1"/>
                          </a:solidFill>
                          <a:latin typeface="Cambria Math" panose="02040503050406030204" pitchFamily="18" charset="0"/>
                          <a:ea typeface="Cambria Math" panose="02040503050406030204" pitchFamily="18" charset="0"/>
                        </a:rPr>
                        <m:t>𝑃</m:t>
                      </m:r>
                      <m:d>
                        <m:dPr>
                          <m:ctrlPr>
                            <a:rPr lang="en-US" sz="2400" b="0" i="1" smtClean="0">
                              <a:solidFill>
                                <a:schemeClr val="bg1"/>
                              </a:solidFill>
                              <a:latin typeface="Cambria Math" panose="02040503050406030204" pitchFamily="18" charset="0"/>
                              <a:ea typeface="Cambria Math" panose="02040503050406030204" pitchFamily="18" charset="0"/>
                            </a:rPr>
                          </m:ctrlPr>
                        </m:d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i="1" smtClean="0">
                                  <a:solidFill>
                                    <a:schemeClr val="bg1"/>
                                  </a:solidFill>
                                  <a:latin typeface="Cambria Math" panose="02040503050406030204" pitchFamily="18" charset="0"/>
                                </a:rPr>
                                <m:t>|</m:t>
                              </m:r>
                              <m:d>
                                <m:dPr>
                                  <m:begChr m:val=""/>
                                  <m:endChr m:val="⟩"/>
                                  <m:ctrlPr>
                                    <a:rPr lang="en-US" sz="2400" i="1" smtClean="0">
                                      <a:solidFill>
                                        <a:schemeClr val="bg1"/>
                                      </a:solidFill>
                                      <a:latin typeface="Cambria Math" panose="02040503050406030204" pitchFamily="18" charset="0"/>
                                      <a:ea typeface="Cambria Math" panose="02040503050406030204" pitchFamily="18" charset="0"/>
                                    </a:rPr>
                                  </m:ctrlPr>
                                </m:dPr>
                                <m:e>
                                  <m:r>
                                    <a:rPr lang="en-US" sz="2400" i="1" smtClean="0">
                                      <a:solidFill>
                                        <a:schemeClr val="bg1"/>
                                      </a:solidFill>
                                      <a:latin typeface="Cambria Math" panose="02040503050406030204" pitchFamily="18" charset="0"/>
                                      <a:ea typeface="Cambria Math" panose="02040503050406030204" pitchFamily="18" charset="0"/>
                                    </a:rPr>
                                    <m:t>𝜓</m:t>
                                  </m:r>
                                </m:e>
                              </m:d>
                              <m:r>
                                <a:rPr lang="en-US" sz="24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1</m:t>
                                  </m:r>
                                </m:e>
                              </m:d>
                            </m:e>
                          </m:d>
                        </m:e>
                      </m:d>
                      <m:r>
                        <a:rPr lang="en-US" sz="2400" b="0" i="0" smtClean="0">
                          <a:solidFill>
                            <a:schemeClr val="bg1"/>
                          </a:solidFill>
                          <a:latin typeface="Cambria Math" panose="02040503050406030204" pitchFamily="18" charset="0"/>
                          <a:ea typeface="Cambria Math" panose="02040503050406030204" pitchFamily="18" charset="0"/>
                        </a:rPr>
                        <m:t>=</m:t>
                      </m:r>
                      <m:sSup>
                        <m:sSupPr>
                          <m:ctrlPr>
                            <a:rPr lang="en-US" sz="2400" b="0" i="1" smtClean="0">
                              <a:solidFill>
                                <a:schemeClr val="bg1"/>
                              </a:solidFill>
                              <a:latin typeface="Cambria Math" panose="02040503050406030204" pitchFamily="18" charset="0"/>
                              <a:ea typeface="Cambria Math" panose="02040503050406030204" pitchFamily="18" charset="0"/>
                            </a:rPr>
                          </m:ctrlPr>
                        </m:sSup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0.707</m:t>
                              </m:r>
                            </m:e>
                          </m:d>
                        </m:e>
                        <m:sup>
                          <m:r>
                            <a:rPr lang="en-US" sz="2400" b="0" i="1" smtClean="0">
                              <a:solidFill>
                                <a:schemeClr val="bg1"/>
                              </a:solidFill>
                              <a:latin typeface="Cambria Math" panose="02040503050406030204" pitchFamily="18" charset="0"/>
                              <a:ea typeface="Cambria Math" panose="02040503050406030204" pitchFamily="18" charset="0"/>
                            </a:rPr>
                            <m:t>2</m:t>
                          </m:r>
                        </m:sup>
                      </m:sSup>
                      <m:r>
                        <a:rPr lang="en-US" sz="2400" b="0" i="1" smtClean="0">
                          <a:solidFill>
                            <a:schemeClr val="bg1"/>
                          </a:solidFill>
                          <a:latin typeface="Cambria Math" panose="02040503050406030204" pitchFamily="18" charset="0"/>
                          <a:ea typeface="Cambria Math" panose="02040503050406030204" pitchFamily="18" charset="0"/>
                        </a:rPr>
                        <m:t>=50%</m:t>
                      </m:r>
                    </m:oMath>
                  </m:oMathPara>
                </a14:m>
                <a:endParaRPr lang="en-US" sz="2400" b="0" dirty="0" smtClean="0">
                  <a:solidFill>
                    <a:schemeClr val="bg1"/>
                  </a:solidFill>
                  <a:ea typeface="Cambria Math" panose="020405030504060302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104345" y="5886328"/>
                <a:ext cx="4336123" cy="369332"/>
              </a:xfrm>
              <a:prstGeom prst="rect">
                <a:avLst/>
              </a:prstGeom>
              <a:blipFill>
                <a:blip r:embed="rId12"/>
                <a:stretch>
                  <a:fillRect l="-2388" t="-178333" b="-260000"/>
                </a:stretch>
              </a:blipFill>
            </p:spPr>
            <p:txBody>
              <a:bodyPr/>
              <a:lstStyle/>
              <a:p>
                <a:r>
                  <a:rPr lang="en-US">
                    <a:noFill/>
                  </a:rPr>
                  <a:t> </a:t>
                </a:r>
              </a:p>
            </p:txBody>
          </p:sp>
        </mc:Fallback>
      </mc:AlternateContent>
    </p:spTree>
    <p:extLst>
      <p:ext uri="{BB962C8B-B14F-4D97-AF65-F5344CB8AC3E}">
        <p14:creationId xmlns:p14="http://schemas.microsoft.com/office/powerpoint/2010/main" val="3749846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p:txBody>
          <a:bodyPr/>
          <a:lstStyle/>
          <a:p>
            <a:r>
              <a:rPr lang="en-US" dirty="0" smtClean="0"/>
              <a:t>Entanglement is a phenomenon where the state of a pair of quantum particles cannot be described independently.  This is what Einstein refers to a “spooky action.”</a:t>
            </a:r>
            <a:endParaRPr lang="en-US" dirty="0"/>
          </a:p>
        </p:txBody>
      </p:sp>
      <p:sp>
        <p:nvSpPr>
          <p:cNvPr id="2" name="Title 1"/>
          <p:cNvSpPr>
            <a:spLocks noGrp="1"/>
          </p:cNvSpPr>
          <p:nvPr>
            <p:ph type="title"/>
          </p:nvPr>
        </p:nvSpPr>
        <p:spPr/>
        <p:txBody>
          <a:bodyPr/>
          <a:lstStyle/>
          <a:p>
            <a:r>
              <a:rPr lang="en-US" dirty="0" smtClean="0"/>
              <a:t>Entanglement</a:t>
            </a:r>
            <a:endParaRPr lang="en-US" dirty="0"/>
          </a:p>
        </p:txBody>
      </p:sp>
      <p:grpSp>
        <p:nvGrpSpPr>
          <p:cNvPr id="3" name="Group 2"/>
          <p:cNvGrpSpPr/>
          <p:nvPr/>
        </p:nvGrpSpPr>
        <p:grpSpPr>
          <a:xfrm>
            <a:off x="2990603" y="3495040"/>
            <a:ext cx="5882359" cy="1666161"/>
            <a:chOff x="3031243" y="3403600"/>
            <a:chExt cx="5882359" cy="1666161"/>
          </a:xfrm>
        </p:grpSpPr>
        <p:sp>
          <p:nvSpPr>
            <p:cNvPr id="10" name="Rectangle 9"/>
            <p:cNvSpPr/>
            <p:nvPr/>
          </p:nvSpPr>
          <p:spPr>
            <a:xfrm>
              <a:off x="3031244" y="3403600"/>
              <a:ext cx="5882358" cy="16661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5194080" y="3742418"/>
              <a:ext cx="1661470" cy="1307023"/>
            </a:xfrm>
            <a:prstGeom prst="rect">
              <a:avLst/>
            </a:prstGeom>
          </p:spPr>
        </p:pic>
        <p:pic>
          <p:nvPicPr>
            <p:cNvPr id="4" name="Picture 3"/>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40000" contrast="40000"/>
                      </a14:imgEffect>
                    </a14:imgLayer>
                  </a14:imgProps>
                </a:ext>
              </a:extLst>
            </a:blip>
            <a:srcRect l="-4630" t="2205" r="19908" b="-2205"/>
            <a:stretch/>
          </p:blipFill>
          <p:spPr>
            <a:xfrm>
              <a:off x="3771054" y="3481572"/>
              <a:ext cx="1549400" cy="768096"/>
            </a:xfrm>
            <a:prstGeom prst="rect">
              <a:avLst/>
            </a:prstGeom>
          </p:spPr>
        </p:pic>
        <p:pic>
          <p:nvPicPr>
            <p:cNvPr id="6" name="Picture 5"/>
            <p:cNvPicPr>
              <a:picLocks noChangeAspect="1"/>
            </p:cNvPicPr>
            <p:nvPr/>
          </p:nvPicPr>
          <p:blipFill rotWithShape="1">
            <a:blip r:embed="rId7">
              <a:extLst>
                <a:ext uri="{BEBA8EAE-BF5A-486C-A8C5-ECC9F3942E4B}">
                  <a14:imgProps xmlns:a14="http://schemas.microsoft.com/office/drawing/2010/main">
                    <a14:imgLayer r:embed="rId8">
                      <a14:imgEffect>
                        <a14:brightnessContrast bright="40000" contrast="40000"/>
                      </a14:imgEffect>
                    </a14:imgLayer>
                  </a14:imgProps>
                </a:ext>
              </a:extLst>
            </a:blip>
            <a:srcRect l="10046"/>
            <a:stretch/>
          </p:blipFill>
          <p:spPr>
            <a:xfrm>
              <a:off x="6572601" y="3573016"/>
              <a:ext cx="1354668" cy="542143"/>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3031243" y="3583176"/>
                  <a:ext cx="77367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bg1"/>
                            </a:solidFill>
                            <a:latin typeface="Cambria Math" panose="02040503050406030204" pitchFamily="18" charset="0"/>
                          </a:rPr>
                          <m:t>|</m:t>
                        </m:r>
                        <m:d>
                          <m:dPr>
                            <m:begChr m:val=""/>
                            <m:endChr m:val="⟩"/>
                            <m:ctrlPr>
                              <a:rPr lang="en-US" sz="3200" b="0" i="1" smtClean="0">
                                <a:solidFill>
                                  <a:schemeClr val="bg1"/>
                                </a:solidFill>
                                <a:latin typeface="Cambria Math" panose="02040503050406030204" pitchFamily="18" charset="0"/>
                              </a:rPr>
                            </m:ctrlPr>
                          </m:dPr>
                          <m:e>
                            <m:sSub>
                              <m:sSubPr>
                                <m:ctrlPr>
                                  <a:rPr lang="en-US" sz="3200" b="0" i="1" smtClean="0">
                                    <a:solidFill>
                                      <a:schemeClr val="bg1"/>
                                    </a:solidFill>
                                    <a:latin typeface="Cambria Math" panose="02040503050406030204" pitchFamily="18" charset="0"/>
                                  </a:rPr>
                                </m:ctrlPr>
                              </m:sSubPr>
                              <m:e>
                                <m:r>
                                  <a:rPr lang="en-US" sz="3200" b="0" i="1" smtClean="0">
                                    <a:solidFill>
                                      <a:schemeClr val="bg1"/>
                                    </a:solidFill>
                                    <a:latin typeface="Cambria Math" panose="02040503050406030204" pitchFamily="18" charset="0"/>
                                  </a:rPr>
                                  <m:t>𝑞</m:t>
                                </m:r>
                              </m:e>
                              <m:sub>
                                <m:r>
                                  <a:rPr lang="en-US" sz="3200" b="0" i="1" smtClean="0">
                                    <a:solidFill>
                                      <a:schemeClr val="bg1"/>
                                    </a:solidFill>
                                    <a:latin typeface="Cambria Math" panose="02040503050406030204" pitchFamily="18" charset="0"/>
                                  </a:rPr>
                                  <m:t>0</m:t>
                                </m:r>
                              </m:sub>
                            </m:sSub>
                          </m:e>
                        </m:d>
                      </m:oMath>
                    </m:oMathPara>
                  </a14:m>
                  <a:endParaRPr lang="en-US" sz="3200"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031243" y="3583176"/>
                  <a:ext cx="773673" cy="49244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084537" y="4476978"/>
                  <a:ext cx="76418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bg1"/>
                            </a:solidFill>
                            <a:latin typeface="Cambria Math" panose="02040503050406030204" pitchFamily="18" charset="0"/>
                          </a:rPr>
                          <m:t>|</m:t>
                        </m:r>
                        <m:d>
                          <m:dPr>
                            <m:begChr m:val=""/>
                            <m:endChr m:val="⟩"/>
                            <m:ctrlPr>
                              <a:rPr lang="en-US" sz="3200" b="0" i="1" smtClean="0">
                                <a:solidFill>
                                  <a:schemeClr val="bg1"/>
                                </a:solidFill>
                                <a:latin typeface="Cambria Math" panose="02040503050406030204" pitchFamily="18" charset="0"/>
                              </a:rPr>
                            </m:ctrlPr>
                          </m:dPr>
                          <m:e>
                            <m:sSub>
                              <m:sSubPr>
                                <m:ctrlPr>
                                  <a:rPr lang="en-US" sz="3200" b="0" i="1" smtClean="0">
                                    <a:solidFill>
                                      <a:schemeClr val="bg1"/>
                                    </a:solidFill>
                                    <a:latin typeface="Cambria Math" panose="02040503050406030204" pitchFamily="18" charset="0"/>
                                  </a:rPr>
                                </m:ctrlPr>
                              </m:sSubPr>
                              <m:e>
                                <m:r>
                                  <a:rPr lang="en-US" sz="3200" b="0" i="1" smtClean="0">
                                    <a:solidFill>
                                      <a:schemeClr val="bg1"/>
                                    </a:solidFill>
                                    <a:latin typeface="Cambria Math" panose="02040503050406030204" pitchFamily="18" charset="0"/>
                                  </a:rPr>
                                  <m:t>𝑞</m:t>
                                </m:r>
                              </m:e>
                              <m:sub>
                                <m:r>
                                  <a:rPr lang="en-US" sz="3200" b="0" i="1" smtClean="0">
                                    <a:solidFill>
                                      <a:schemeClr val="bg1"/>
                                    </a:solidFill>
                                    <a:latin typeface="Cambria Math" panose="02040503050406030204" pitchFamily="18" charset="0"/>
                                  </a:rPr>
                                  <m:t>1</m:t>
                                </m:r>
                              </m:sub>
                            </m:sSub>
                          </m:e>
                        </m:d>
                      </m:oMath>
                    </m:oMathPara>
                  </a14:m>
                  <a:endParaRPr lang="en-US" sz="32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084537" y="4476978"/>
                  <a:ext cx="764184" cy="492443"/>
                </a:xfrm>
                <a:prstGeom prst="rect">
                  <a:avLst/>
                </a:prstGeom>
                <a:blipFill>
                  <a:blip r:embed="rId10"/>
                  <a:stretch>
                    <a:fillRect/>
                  </a:stretch>
                </a:blipFill>
              </p:spPr>
              <p:txBody>
                <a:bodyPr/>
                <a:lstStyle/>
                <a:p>
                  <a:r>
                    <a:rPr lang="en-US">
                      <a:noFill/>
                    </a:rPr>
                    <a:t> </a:t>
                  </a:r>
                </a:p>
              </p:txBody>
            </p:sp>
          </mc:Fallback>
        </mc:AlternateContent>
        <p:pic>
          <p:nvPicPr>
            <p:cNvPr id="7" name="Picture 6"/>
            <p:cNvPicPr>
              <a:picLocks noChangeAspect="1"/>
            </p:cNvPicPr>
            <p:nvPr/>
          </p:nvPicPr>
          <p:blipFill rotWithShape="1">
            <a:blip r:embed="rId7">
              <a:extLst>
                <a:ext uri="{BEBA8EAE-BF5A-486C-A8C5-ECC9F3942E4B}">
                  <a14:imgProps xmlns:a14="http://schemas.microsoft.com/office/drawing/2010/main">
                    <a14:imgLayer r:embed="rId8">
                      <a14:imgEffect>
                        <a14:brightnessContrast bright="40000" contrast="40000"/>
                      </a14:imgEffect>
                    </a14:imgLayer>
                  </a14:imgProps>
                </a:ext>
              </a:extLst>
            </a:blip>
            <a:srcRect l="10046"/>
            <a:stretch/>
          </p:blipFill>
          <p:spPr>
            <a:xfrm>
              <a:off x="6608958" y="4487801"/>
              <a:ext cx="1329270" cy="531978"/>
            </a:xfrm>
            <a:prstGeom prst="rect">
              <a:avLst/>
            </a:prstGeom>
          </p:spPr>
        </p:pic>
        <p:cxnSp>
          <p:nvCxnSpPr>
            <p:cNvPr id="9" name="Straight Connector 8"/>
            <p:cNvCxnSpPr/>
            <p:nvPr/>
          </p:nvCxnSpPr>
          <p:spPr>
            <a:xfrm flipH="1">
              <a:off x="3985214" y="4740236"/>
              <a:ext cx="1270000" cy="447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7927268" y="3549694"/>
                  <a:ext cx="95615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bg1"/>
                            </a:solidFill>
                            <a:latin typeface="Cambria Math" panose="02040503050406030204" pitchFamily="18" charset="0"/>
                          </a:rPr>
                          <m:t>|</m:t>
                        </m:r>
                        <m:d>
                          <m:dPr>
                            <m:begChr m:val=""/>
                            <m:endChr m:val="⟩"/>
                            <m:ctrlPr>
                              <a:rPr lang="en-US" sz="3600" b="0" i="1" smtClean="0">
                                <a:solidFill>
                                  <a:schemeClr val="bg1"/>
                                </a:solidFill>
                                <a:latin typeface="Cambria Math" panose="02040503050406030204" pitchFamily="18" charset="0"/>
                              </a:rPr>
                            </m:ctrlPr>
                          </m:dPr>
                          <m:e>
                            <m:sSub>
                              <m:sSubPr>
                                <m:ctrlPr>
                                  <a:rPr lang="en-US" sz="3600" b="0" i="1" smtClean="0">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ea typeface="Cambria Math" panose="02040503050406030204" pitchFamily="18" charset="0"/>
                                  </a:rPr>
                                  <m:t>𝜓</m:t>
                                </m:r>
                              </m:e>
                              <m:sub>
                                <m:r>
                                  <a:rPr lang="en-US" sz="3600" b="0" i="1" smtClean="0">
                                    <a:solidFill>
                                      <a:schemeClr val="bg1"/>
                                    </a:solidFill>
                                    <a:latin typeface="Cambria Math" panose="02040503050406030204" pitchFamily="18" charset="0"/>
                                  </a:rPr>
                                  <m:t>0</m:t>
                                </m:r>
                              </m:sub>
                            </m:sSub>
                          </m:e>
                        </m:d>
                      </m:oMath>
                    </m:oMathPara>
                  </a14:m>
                  <a:endParaRPr lang="en-US" sz="3600" dirty="0">
                    <a:solidFill>
                      <a:schemeClr val="bg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927268" y="3549694"/>
                  <a:ext cx="956159" cy="55399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968149" y="4441770"/>
                  <a:ext cx="94545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bg1"/>
                            </a:solidFill>
                            <a:latin typeface="Cambria Math" panose="02040503050406030204" pitchFamily="18" charset="0"/>
                          </a:rPr>
                          <m:t>|</m:t>
                        </m:r>
                        <m:d>
                          <m:dPr>
                            <m:begChr m:val=""/>
                            <m:endChr m:val="⟩"/>
                            <m:ctrlPr>
                              <a:rPr lang="en-US" sz="3600" b="0" i="1" smtClean="0">
                                <a:solidFill>
                                  <a:schemeClr val="bg1"/>
                                </a:solidFill>
                                <a:latin typeface="Cambria Math" panose="02040503050406030204" pitchFamily="18" charset="0"/>
                              </a:rPr>
                            </m:ctrlPr>
                          </m:dPr>
                          <m:e>
                            <m:sSub>
                              <m:sSubPr>
                                <m:ctrlPr>
                                  <a:rPr lang="en-US" sz="3600" b="0" i="1" smtClean="0">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ea typeface="Cambria Math" panose="02040503050406030204" pitchFamily="18" charset="0"/>
                                  </a:rPr>
                                  <m:t>𝜓</m:t>
                                </m:r>
                              </m:e>
                              <m:sub>
                                <m:r>
                                  <a:rPr lang="en-US" sz="3600" b="0" i="1" smtClean="0">
                                    <a:solidFill>
                                      <a:schemeClr val="bg1"/>
                                    </a:solidFill>
                                    <a:latin typeface="Cambria Math" panose="02040503050406030204" pitchFamily="18" charset="0"/>
                                  </a:rPr>
                                  <m:t>1</m:t>
                                </m:r>
                              </m:sub>
                            </m:sSub>
                          </m:e>
                        </m:d>
                      </m:oMath>
                    </m:oMathPara>
                  </a14:m>
                  <a:endParaRPr lang="en-US" sz="3600" dirty="0">
                    <a:solidFill>
                      <a:schemeClr val="bg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968149" y="4441770"/>
                  <a:ext cx="945452" cy="553998"/>
                </a:xfrm>
                <a:prstGeom prst="rect">
                  <a:avLst/>
                </a:prstGeom>
                <a:blipFill>
                  <a:blip r:embed="rId12"/>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Rectangle 21"/>
              <p:cNvSpPr/>
              <p:nvPr/>
            </p:nvSpPr>
            <p:spPr>
              <a:xfrm>
                <a:off x="3120424" y="5471317"/>
                <a:ext cx="5752537" cy="10068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𝑓</m:t>
                      </m:r>
                      <m:d>
                        <m:dPr>
                          <m:ctrlPr>
                            <a:rPr lang="en-US" sz="2800" b="0" i="1" smtClean="0">
                              <a:solidFill>
                                <a:schemeClr val="bg1"/>
                              </a:solidFill>
                              <a:latin typeface="Cambria Math" panose="02040503050406030204" pitchFamily="18" charset="0"/>
                            </a:rPr>
                          </m:ctrlPr>
                        </m:dPr>
                        <m:e>
                          <m:sSub>
                            <m:sSubPr>
                              <m:ctrlPr>
                                <a:rPr lang="en-US" sz="2800" b="0" i="1" smtClean="0">
                                  <a:solidFill>
                                    <a:schemeClr val="bg1"/>
                                  </a:solidFill>
                                  <a:latin typeface="Cambria Math" panose="02040503050406030204" pitchFamily="18" charset="0"/>
                                </a:rPr>
                              </m:ctrlPr>
                            </m:sSubPr>
                            <m:e>
                              <m:d>
                                <m:dPr>
                                  <m:begChr m:val=""/>
                                  <m:endChr m:val="⟩"/>
                                  <m:ctrlPr>
                                    <a:rPr lang="en-US" sz="2800" i="1">
                                      <a:solidFill>
                                        <a:schemeClr val="bg1"/>
                                      </a:solidFill>
                                      <a:latin typeface="Cambria Math" panose="02040503050406030204" pitchFamily="18" charset="0"/>
                                    </a:rPr>
                                  </m:ctrlPr>
                                </m:dPr>
                                <m:e>
                                  <m:r>
                                    <a:rPr lang="en-US" sz="2800" i="1">
                                      <a:solidFill>
                                        <a:schemeClr val="bg1"/>
                                      </a:solidFill>
                                      <a:latin typeface="Cambria Math" panose="02040503050406030204" pitchFamily="18" charset="0"/>
                                    </a:rPr>
                                    <m:t>|</m:t>
                                  </m:r>
                                  <m:sSub>
                                    <m:sSubPr>
                                      <m:ctrlPr>
                                        <a:rPr lang="en-US" sz="2800" i="1" smtClean="0">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rPr>
                                        <m:t>𝑞</m:t>
                                      </m:r>
                                    </m:e>
                                    <m:sub>
                                      <m:r>
                                        <a:rPr lang="en-US" sz="2800" i="1" smtClean="0">
                                          <a:solidFill>
                                            <a:schemeClr val="bg1"/>
                                          </a:solidFill>
                                          <a:latin typeface="Cambria Math" panose="02040503050406030204" pitchFamily="18" charset="0"/>
                                        </a:rPr>
                                        <m:t>0</m:t>
                                      </m:r>
                                    </m:sub>
                                  </m:sSub>
                                  <m:sSub>
                                    <m:sSubPr>
                                      <m:ctrlPr>
                                        <a:rPr lang="en-US" sz="2800" i="1" smtClean="0">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rPr>
                                        <m:t>𝑞</m:t>
                                      </m:r>
                                    </m:e>
                                    <m:sub>
                                      <m:r>
                                        <a:rPr lang="en-US" sz="2800" i="1" smtClean="0">
                                          <a:solidFill>
                                            <a:schemeClr val="bg1"/>
                                          </a:solidFill>
                                          <a:latin typeface="Cambria Math" panose="02040503050406030204" pitchFamily="18" charset="0"/>
                                        </a:rPr>
                                        <m:t>1</m:t>
                                      </m:r>
                                    </m:sub>
                                  </m:sSub>
                                </m:e>
                              </m:d>
                            </m:e>
                            <m:sub>
                              <m:r>
                                <a:rPr lang="en-US" sz="2800" b="0" i="1" smtClean="0">
                                  <a:solidFill>
                                    <a:schemeClr val="bg1"/>
                                  </a:solidFill>
                                  <a:latin typeface="Cambria Math" panose="02040503050406030204" pitchFamily="18" charset="0"/>
                                </a:rPr>
                                <m:t>00</m:t>
                              </m:r>
                            </m:sub>
                          </m:sSub>
                        </m:e>
                      </m:d>
                      <m:r>
                        <a:rPr lang="en-US" sz="2800" b="0" i="1" smtClean="0">
                          <a:solidFill>
                            <a:schemeClr val="bg1"/>
                          </a:solidFill>
                          <a:latin typeface="Cambria Math" panose="02040503050406030204" pitchFamily="18" charset="0"/>
                        </a:rPr>
                        <m:t>=|</m:t>
                      </m:r>
                      <m:d>
                        <m:dPr>
                          <m:begChr m:val=""/>
                          <m:endChr m:val="⟩"/>
                          <m:ctrlPr>
                            <a:rPr lang="en-US" sz="2800" i="1" smtClean="0">
                              <a:solidFill>
                                <a:schemeClr val="bg1"/>
                              </a:solidFill>
                              <a:latin typeface="Cambria Math" panose="02040503050406030204" pitchFamily="18" charset="0"/>
                            </a:rPr>
                          </m:ctrlPr>
                        </m:dPr>
                        <m:e>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ea typeface="Cambria Math" panose="02040503050406030204" pitchFamily="18" charset="0"/>
                                </a:rPr>
                                <m:t>𝜓</m:t>
                              </m:r>
                            </m:e>
                            <m:sub>
                              <m:r>
                                <a:rPr lang="en-US" sz="2800" i="1">
                                  <a:solidFill>
                                    <a:schemeClr val="bg1"/>
                                  </a:solidFill>
                                  <a:latin typeface="Cambria Math" panose="02040503050406030204" pitchFamily="18" charset="0"/>
                                </a:rPr>
                                <m:t>0</m:t>
                              </m:r>
                            </m:sub>
                          </m:sSub>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ea typeface="Cambria Math" panose="02040503050406030204" pitchFamily="18" charset="0"/>
                                </a:rPr>
                                <m:t>𝜓</m:t>
                              </m:r>
                            </m:e>
                            <m:sub>
                              <m:r>
                                <a:rPr lang="en-US" sz="2800" i="1">
                                  <a:solidFill>
                                    <a:schemeClr val="bg1"/>
                                  </a:solidFill>
                                  <a:latin typeface="Cambria Math" panose="02040503050406030204" pitchFamily="18" charset="0"/>
                                </a:rPr>
                                <m:t>1</m:t>
                              </m:r>
                            </m:sub>
                          </m:sSub>
                        </m:e>
                      </m:d>
                      <m:r>
                        <a:rPr lang="en-US" sz="2800" i="1">
                          <a:solidFill>
                            <a:schemeClr val="bg1"/>
                          </a:solidFill>
                          <a:latin typeface="Cambria Math" panose="02040503050406030204" pitchFamily="18" charset="0"/>
                        </a:rPr>
                        <m:t>=</m:t>
                      </m:r>
                      <m:f>
                        <m:fPr>
                          <m:ctrlPr>
                            <a:rPr lang="en-US" sz="2800" i="1" smtClean="0">
                              <a:solidFill>
                                <a:schemeClr val="bg1"/>
                              </a:solidFill>
                              <a:latin typeface="Cambria Math" panose="02040503050406030204" pitchFamily="18" charset="0"/>
                            </a:rPr>
                          </m:ctrlPr>
                        </m:fPr>
                        <m:num>
                          <m:d>
                            <m:dPr>
                              <m:begChr m:val=""/>
                              <m:endChr m:val="⟩"/>
                              <m:ctrlPr>
                                <a:rPr lang="en-US" sz="2800" i="1" smtClean="0">
                                  <a:solidFill>
                                    <a:schemeClr val="bg1"/>
                                  </a:solidFill>
                                  <a:latin typeface="Cambria Math" panose="02040503050406030204" pitchFamily="18" charset="0"/>
                                </a:rPr>
                              </m:ctrlPr>
                            </m:dPr>
                            <m:e>
                              <m:r>
                                <a:rPr lang="en-US" sz="2800" i="1">
                                  <a:solidFill>
                                    <a:schemeClr val="bg1"/>
                                  </a:solidFill>
                                  <a:latin typeface="Cambria Math" panose="02040503050406030204" pitchFamily="18" charset="0"/>
                                </a:rPr>
                                <m:t>|00</m:t>
                              </m:r>
                            </m:e>
                          </m:d>
                          <m:r>
                            <a:rPr lang="en-US" sz="2800" b="0" i="1" smtClean="0">
                              <a:solidFill>
                                <a:schemeClr val="bg1"/>
                              </a:solidFill>
                              <a:latin typeface="Cambria Math" panose="02040503050406030204" pitchFamily="18" charset="0"/>
                            </a:rPr>
                            <m:t>+</m:t>
                          </m:r>
                          <m:d>
                            <m:dPr>
                              <m:begChr m:val=""/>
                              <m:endChr m:val="⟩"/>
                              <m:ctrlPr>
                                <a:rPr lang="en-US" sz="2800" i="1">
                                  <a:solidFill>
                                    <a:schemeClr val="bg1"/>
                                  </a:solidFill>
                                  <a:latin typeface="Cambria Math" panose="02040503050406030204" pitchFamily="18" charset="0"/>
                                </a:rPr>
                              </m:ctrlPr>
                            </m:dPr>
                            <m:e>
                              <m:r>
                                <a:rPr lang="en-US" sz="2800" i="1">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11</m:t>
                              </m:r>
                            </m:e>
                          </m:d>
                        </m:num>
                        <m:den>
                          <m:rad>
                            <m:radPr>
                              <m:degHide m:val="on"/>
                              <m:ctrlPr>
                                <a:rPr lang="en-US" sz="2800" i="1" smtClean="0">
                                  <a:solidFill>
                                    <a:schemeClr val="bg1"/>
                                  </a:solidFill>
                                  <a:latin typeface="Cambria Math" panose="02040503050406030204" pitchFamily="18" charset="0"/>
                                </a:rPr>
                              </m:ctrlPr>
                            </m:radPr>
                            <m:deg/>
                            <m:e>
                              <m:r>
                                <a:rPr lang="en-US" sz="2800" b="0" i="1" smtClean="0">
                                  <a:solidFill>
                                    <a:schemeClr val="bg1"/>
                                  </a:solidFill>
                                  <a:latin typeface="Cambria Math" panose="02040503050406030204" pitchFamily="18" charset="0"/>
                                </a:rPr>
                                <m:t>2</m:t>
                              </m:r>
                            </m:e>
                          </m:rad>
                        </m:den>
                      </m:f>
                    </m:oMath>
                  </m:oMathPara>
                </a14:m>
                <a:endParaRPr lang="en-US" sz="2800" dirty="0">
                  <a:solidFill>
                    <a:schemeClr val="bg1"/>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3120424" y="5471317"/>
                <a:ext cx="5752537" cy="1006814"/>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4775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093287" y="3629252"/>
            <a:ext cx="5882358" cy="1666161"/>
            <a:chOff x="3015091" y="2122341"/>
            <a:chExt cx="5882358" cy="1666161"/>
          </a:xfrm>
        </p:grpSpPr>
        <p:sp>
          <p:nvSpPr>
            <p:cNvPr id="55" name="Rectangle 54"/>
            <p:cNvSpPr/>
            <p:nvPr/>
          </p:nvSpPr>
          <p:spPr>
            <a:xfrm>
              <a:off x="3015091" y="2122341"/>
              <a:ext cx="5882358" cy="16661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5177927" y="2461159"/>
              <a:ext cx="1661470" cy="1307023"/>
            </a:xfrm>
            <a:prstGeom prst="rect">
              <a:avLst/>
            </a:prstGeom>
          </p:spPr>
        </p:pic>
        <p:pic>
          <p:nvPicPr>
            <p:cNvPr id="58" name="Picture 57"/>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Lst>
            </a:blip>
            <a:srcRect l="10046"/>
            <a:stretch/>
          </p:blipFill>
          <p:spPr>
            <a:xfrm>
              <a:off x="6556448" y="2291757"/>
              <a:ext cx="1354668" cy="542143"/>
            </a:xfrm>
            <a:prstGeom prst="rect">
              <a:avLst/>
            </a:prstGeom>
          </p:spPr>
        </p:pic>
        <mc:AlternateContent xmlns:mc="http://schemas.openxmlformats.org/markup-compatibility/2006" xmlns:a14="http://schemas.microsoft.com/office/drawing/2010/main">
          <mc:Choice Requires="a14">
            <p:sp>
              <p:nvSpPr>
                <p:cNvPr id="60" name="TextBox 59"/>
                <p:cNvSpPr txBox="1"/>
                <p:nvPr/>
              </p:nvSpPr>
              <p:spPr>
                <a:xfrm>
                  <a:off x="3180144" y="3195719"/>
                  <a:ext cx="59792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bg1"/>
                            </a:solidFill>
                            <a:latin typeface="Cambria Math" panose="02040503050406030204" pitchFamily="18" charset="0"/>
                          </a:rPr>
                          <m:t>|</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0</m:t>
                            </m:r>
                          </m:e>
                        </m:d>
                      </m:oMath>
                    </m:oMathPara>
                  </a14:m>
                  <a:endParaRPr lang="en-US" sz="3200" dirty="0">
                    <a:solidFill>
                      <a:schemeClr val="bg1"/>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3180144" y="3195719"/>
                  <a:ext cx="597920" cy="492443"/>
                </a:xfrm>
                <a:prstGeom prst="rect">
                  <a:avLst/>
                </a:prstGeom>
                <a:blipFill>
                  <a:blip r:embed="rId6"/>
                  <a:stretch>
                    <a:fillRect/>
                  </a:stretch>
                </a:blipFill>
              </p:spPr>
              <p:txBody>
                <a:bodyPr/>
                <a:lstStyle/>
                <a:p>
                  <a:r>
                    <a:rPr lang="en-US">
                      <a:noFill/>
                    </a:rPr>
                    <a:t> </a:t>
                  </a:r>
                </a:p>
              </p:txBody>
            </p:sp>
          </mc:Fallback>
        </mc:AlternateContent>
        <p:pic>
          <p:nvPicPr>
            <p:cNvPr id="61" name="Picture 60"/>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Lst>
            </a:blip>
            <a:srcRect l="10046"/>
            <a:stretch/>
          </p:blipFill>
          <p:spPr>
            <a:xfrm>
              <a:off x="6592805" y="3206542"/>
              <a:ext cx="1329270" cy="531978"/>
            </a:xfrm>
            <a:prstGeom prst="rect">
              <a:avLst/>
            </a:prstGeom>
          </p:spPr>
        </p:pic>
        <p:cxnSp>
          <p:nvCxnSpPr>
            <p:cNvPr id="62" name="Straight Connector 61"/>
            <p:cNvCxnSpPr/>
            <p:nvPr/>
          </p:nvCxnSpPr>
          <p:spPr>
            <a:xfrm flipH="1">
              <a:off x="3969061" y="3458977"/>
              <a:ext cx="1270000" cy="447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7911115" y="2268435"/>
                  <a:ext cx="95615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bg1"/>
                            </a:solidFill>
                            <a:latin typeface="Cambria Math" panose="02040503050406030204" pitchFamily="18" charset="0"/>
                          </a:rPr>
                          <m:t>|</m:t>
                        </m:r>
                        <m:d>
                          <m:dPr>
                            <m:begChr m:val=""/>
                            <m:endChr m:val="⟩"/>
                            <m:ctrlPr>
                              <a:rPr lang="en-US" sz="3600" b="0" i="1" smtClean="0">
                                <a:solidFill>
                                  <a:schemeClr val="bg1"/>
                                </a:solidFill>
                                <a:latin typeface="Cambria Math" panose="02040503050406030204" pitchFamily="18" charset="0"/>
                              </a:rPr>
                            </m:ctrlPr>
                          </m:dPr>
                          <m:e>
                            <m:sSub>
                              <m:sSubPr>
                                <m:ctrlPr>
                                  <a:rPr lang="en-US" sz="3600" b="0" i="1" smtClean="0">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ea typeface="Cambria Math" panose="02040503050406030204" pitchFamily="18" charset="0"/>
                                  </a:rPr>
                                  <m:t>𝜓</m:t>
                                </m:r>
                              </m:e>
                              <m:sub>
                                <m:r>
                                  <a:rPr lang="en-US" sz="3600" b="0" i="1" smtClean="0">
                                    <a:solidFill>
                                      <a:schemeClr val="bg1"/>
                                    </a:solidFill>
                                    <a:latin typeface="Cambria Math" panose="02040503050406030204" pitchFamily="18" charset="0"/>
                                  </a:rPr>
                                  <m:t>0</m:t>
                                </m:r>
                              </m:sub>
                            </m:sSub>
                          </m:e>
                        </m:d>
                      </m:oMath>
                    </m:oMathPara>
                  </a14:m>
                  <a:endParaRPr lang="en-US" sz="3600" dirty="0">
                    <a:solidFill>
                      <a:schemeClr val="bg1"/>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7911115" y="2268435"/>
                  <a:ext cx="956159"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7951996" y="3160511"/>
                  <a:ext cx="94545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bg1"/>
                            </a:solidFill>
                            <a:latin typeface="Cambria Math" panose="02040503050406030204" pitchFamily="18" charset="0"/>
                          </a:rPr>
                          <m:t>|</m:t>
                        </m:r>
                        <m:d>
                          <m:dPr>
                            <m:begChr m:val=""/>
                            <m:endChr m:val="⟩"/>
                            <m:ctrlPr>
                              <a:rPr lang="en-US" sz="3600" b="0" i="1" smtClean="0">
                                <a:solidFill>
                                  <a:schemeClr val="bg1"/>
                                </a:solidFill>
                                <a:latin typeface="Cambria Math" panose="02040503050406030204" pitchFamily="18" charset="0"/>
                              </a:rPr>
                            </m:ctrlPr>
                          </m:dPr>
                          <m:e>
                            <m:sSub>
                              <m:sSubPr>
                                <m:ctrlPr>
                                  <a:rPr lang="en-US" sz="3600" b="0" i="1" smtClean="0">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ea typeface="Cambria Math" panose="02040503050406030204" pitchFamily="18" charset="0"/>
                                  </a:rPr>
                                  <m:t>𝜓</m:t>
                                </m:r>
                              </m:e>
                              <m:sub>
                                <m:r>
                                  <a:rPr lang="en-US" sz="3600" b="0" i="1" smtClean="0">
                                    <a:solidFill>
                                      <a:schemeClr val="bg1"/>
                                    </a:solidFill>
                                    <a:latin typeface="Cambria Math" panose="02040503050406030204" pitchFamily="18" charset="0"/>
                                  </a:rPr>
                                  <m:t>1</m:t>
                                </m:r>
                              </m:sub>
                            </m:sSub>
                          </m:e>
                        </m:d>
                      </m:oMath>
                    </m:oMathPara>
                  </a14:m>
                  <a:endParaRPr lang="en-US" sz="3600" dirty="0">
                    <a:solidFill>
                      <a:schemeClr val="bg1"/>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7951996" y="3160511"/>
                  <a:ext cx="945452"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3126851" y="2125875"/>
                  <a:ext cx="2381165" cy="889987"/>
                </a:xfrm>
                <a:prstGeom prst="rect">
                  <a:avLst/>
                </a:prstGeom>
                <a:solidFill>
                  <a:schemeClr val="tx1"/>
                </a:solid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f>
                          <m:fPr>
                            <m:ctrlPr>
                              <a:rPr lang="en-US" sz="2800" b="0" i="1" smtClean="0">
                                <a:solidFill>
                                  <a:schemeClr val="bg1"/>
                                </a:solidFill>
                                <a:latin typeface="Cambria Math" panose="02040503050406030204" pitchFamily="18" charset="0"/>
                                <a:ea typeface="Cambria Math" panose="02040503050406030204" pitchFamily="18" charset="0"/>
                              </a:rPr>
                            </m:ctrlPr>
                          </m:fPr>
                          <m:num>
                            <m:r>
                              <a:rPr lang="en-US" sz="2800" b="0" i="1" smtClean="0">
                                <a:solidFill>
                                  <a:schemeClr val="bg1"/>
                                </a:solidFill>
                                <a:latin typeface="Cambria Math" panose="02040503050406030204" pitchFamily="18" charset="0"/>
                                <a:ea typeface="Cambria Math" panose="02040503050406030204" pitchFamily="18" charset="0"/>
                              </a:rPr>
                              <m:t>1</m:t>
                            </m:r>
                          </m:num>
                          <m:den>
                            <m:rad>
                              <m:radPr>
                                <m:degHide m:val="on"/>
                                <m:ctrlPr>
                                  <a:rPr lang="en-US" sz="2800" b="0" i="1" smtClean="0">
                                    <a:solidFill>
                                      <a:schemeClr val="bg1"/>
                                    </a:solidFill>
                                    <a:latin typeface="Cambria Math" panose="02040503050406030204" pitchFamily="18" charset="0"/>
                                    <a:ea typeface="Cambria Math" panose="02040503050406030204" pitchFamily="18" charset="0"/>
                                  </a:rPr>
                                </m:ctrlPr>
                              </m:radPr>
                              <m:deg/>
                              <m:e>
                                <m:r>
                                  <a:rPr lang="en-US" sz="2800" b="0" i="1" smtClean="0">
                                    <a:solidFill>
                                      <a:schemeClr val="bg1"/>
                                    </a:solidFill>
                                    <a:latin typeface="Cambria Math" panose="02040503050406030204" pitchFamily="18" charset="0"/>
                                    <a:ea typeface="Cambria Math" panose="02040503050406030204" pitchFamily="18" charset="0"/>
                                  </a:rPr>
                                  <m:t>2</m:t>
                                </m:r>
                              </m:e>
                            </m:rad>
                          </m:den>
                        </m:f>
                        <m:d>
                          <m:dPr>
                            <m:begChr m:val=""/>
                            <m:endChr m:val="⟩"/>
                            <m:ctrlPr>
                              <a:rPr lang="en-US" sz="2800" b="0" i="1" smtClean="0">
                                <a:solidFill>
                                  <a:schemeClr val="bg1"/>
                                </a:solidFill>
                                <a:latin typeface="Cambria Math" panose="02040503050406030204" pitchFamily="18" charset="0"/>
                                <a:ea typeface="Cambria Math" panose="02040503050406030204" pitchFamily="18" charset="0"/>
                              </a:rPr>
                            </m:ctrlPr>
                          </m:dPr>
                          <m:e>
                            <m:r>
                              <a:rPr lang="en-US" sz="2800" b="0" i="1" smtClean="0">
                                <a:solidFill>
                                  <a:schemeClr val="bg1"/>
                                </a:solidFill>
                                <a:latin typeface="Cambria Math" panose="02040503050406030204" pitchFamily="18" charset="0"/>
                                <a:ea typeface="Cambria Math" panose="02040503050406030204" pitchFamily="18" charset="0"/>
                              </a:rPr>
                              <m:t>|0</m:t>
                            </m:r>
                          </m:e>
                        </m:d>
                        <m:r>
                          <a:rPr lang="en-US" sz="2800" b="0" i="1" smtClean="0">
                            <a:solidFill>
                              <a:schemeClr val="bg1"/>
                            </a:solidFill>
                            <a:latin typeface="Cambria Math" panose="02040503050406030204" pitchFamily="18" charset="0"/>
                            <a:ea typeface="Cambria Math" panose="02040503050406030204" pitchFamily="18" charset="0"/>
                          </a:rPr>
                          <m:t>+</m:t>
                        </m:r>
                        <m:f>
                          <m:fPr>
                            <m:ctrlPr>
                              <a:rPr lang="en-US" sz="2800" b="0" i="1" smtClean="0">
                                <a:solidFill>
                                  <a:schemeClr val="bg1"/>
                                </a:solidFill>
                                <a:latin typeface="Cambria Math" panose="02040503050406030204" pitchFamily="18" charset="0"/>
                                <a:ea typeface="Cambria Math" panose="02040503050406030204" pitchFamily="18" charset="0"/>
                              </a:rPr>
                            </m:ctrlPr>
                          </m:fPr>
                          <m:num>
                            <m:r>
                              <a:rPr lang="en-US" sz="2800" b="0" i="1" smtClean="0">
                                <a:solidFill>
                                  <a:schemeClr val="bg1"/>
                                </a:solidFill>
                                <a:latin typeface="Cambria Math" panose="02040503050406030204" pitchFamily="18" charset="0"/>
                                <a:ea typeface="Cambria Math" panose="02040503050406030204" pitchFamily="18" charset="0"/>
                              </a:rPr>
                              <m:t>1</m:t>
                            </m:r>
                          </m:num>
                          <m:den>
                            <m:rad>
                              <m:radPr>
                                <m:degHide m:val="on"/>
                                <m:ctrlPr>
                                  <a:rPr lang="en-US" sz="2800" b="0" i="1" smtClean="0">
                                    <a:solidFill>
                                      <a:schemeClr val="bg1"/>
                                    </a:solidFill>
                                    <a:latin typeface="Cambria Math" panose="02040503050406030204" pitchFamily="18" charset="0"/>
                                    <a:ea typeface="Cambria Math" panose="02040503050406030204" pitchFamily="18" charset="0"/>
                                  </a:rPr>
                                </m:ctrlPr>
                              </m:radPr>
                              <m:deg/>
                              <m:e>
                                <m:r>
                                  <a:rPr lang="en-US" sz="2800" b="0" i="1" smtClean="0">
                                    <a:solidFill>
                                      <a:schemeClr val="bg1"/>
                                    </a:solidFill>
                                    <a:latin typeface="Cambria Math" panose="02040503050406030204" pitchFamily="18" charset="0"/>
                                    <a:ea typeface="Cambria Math" panose="02040503050406030204" pitchFamily="18" charset="0"/>
                                  </a:rPr>
                                  <m:t>2</m:t>
                                </m:r>
                              </m:e>
                            </m:rad>
                          </m:den>
                        </m:f>
                        <m:r>
                          <a:rPr lang="en-US" sz="28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2800" b="0" i="1" smtClean="0">
                                <a:solidFill>
                                  <a:schemeClr val="bg1"/>
                                </a:solidFill>
                                <a:latin typeface="Cambria Math" panose="02040503050406030204" pitchFamily="18" charset="0"/>
                                <a:ea typeface="Cambria Math" panose="02040503050406030204" pitchFamily="18" charset="0"/>
                              </a:rPr>
                            </m:ctrlPr>
                          </m:dPr>
                          <m:e>
                            <m:r>
                              <a:rPr lang="en-US" sz="2800" b="0" i="1" smtClean="0">
                                <a:solidFill>
                                  <a:schemeClr val="bg1"/>
                                </a:solidFill>
                                <a:latin typeface="Cambria Math" panose="02040503050406030204" pitchFamily="18" charset="0"/>
                                <a:ea typeface="Cambria Math" panose="02040503050406030204" pitchFamily="18" charset="0"/>
                              </a:rPr>
                              <m:t>1</m:t>
                            </m:r>
                          </m:e>
                        </m:d>
                      </m:oMath>
                    </m:oMathPara>
                  </a14:m>
                  <a:endParaRPr lang="en-US" sz="2800" b="0" dirty="0" smtClean="0">
                    <a:solidFill>
                      <a:schemeClr val="bg1"/>
                    </a:solidFill>
                    <a:ea typeface="Cambria Math" panose="02040503050406030204" pitchFamily="18"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126851" y="2125875"/>
                  <a:ext cx="2381165" cy="889987"/>
                </a:xfrm>
                <a:prstGeom prst="rect">
                  <a:avLst/>
                </a:prstGeom>
                <a:blipFill>
                  <a:blip r:embed="rId9"/>
                  <a:stretch>
                    <a:fillRect l="-256"/>
                  </a:stretch>
                </a:blipFill>
              </p:spPr>
              <p:txBody>
                <a:bodyPr/>
                <a:lstStyle/>
                <a:p>
                  <a:r>
                    <a:rPr lang="en-US">
                      <a:noFill/>
                    </a:rPr>
                    <a:t> </a:t>
                  </a:r>
                </a:p>
              </p:txBody>
            </p:sp>
          </mc:Fallback>
        </mc:AlternateContent>
      </p:grpSp>
      <p:grpSp>
        <p:nvGrpSpPr>
          <p:cNvPr id="33" name="Group 32"/>
          <p:cNvGrpSpPr/>
          <p:nvPr/>
        </p:nvGrpSpPr>
        <p:grpSpPr>
          <a:xfrm>
            <a:off x="5093287" y="1048837"/>
            <a:ext cx="5882358" cy="1666161"/>
            <a:chOff x="3031244" y="3403600"/>
            <a:chExt cx="5882358" cy="1666161"/>
          </a:xfrm>
        </p:grpSpPr>
        <p:sp>
          <p:nvSpPr>
            <p:cNvPr id="36" name="Rectangle 35"/>
            <p:cNvSpPr/>
            <p:nvPr/>
          </p:nvSpPr>
          <p:spPr>
            <a:xfrm>
              <a:off x="3031244" y="3403600"/>
              <a:ext cx="5882358" cy="16661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5194080" y="3742418"/>
              <a:ext cx="1661470" cy="1307023"/>
            </a:xfrm>
            <a:prstGeom prst="rect">
              <a:avLst/>
            </a:prstGeom>
          </p:spPr>
        </p:pic>
        <p:pic>
          <p:nvPicPr>
            <p:cNvPr id="39" name="Picture 38"/>
            <p:cNvPicPr>
              <a:picLocks noChangeAspect="1"/>
            </p:cNvPicPr>
            <p:nvPr/>
          </p:nvPicPr>
          <p:blipFill rotWithShape="1">
            <a:blip r:embed="rId10">
              <a:extLst>
                <a:ext uri="{BEBA8EAE-BF5A-486C-A8C5-ECC9F3942E4B}">
                  <a14:imgProps xmlns:a14="http://schemas.microsoft.com/office/drawing/2010/main">
                    <a14:imgLayer r:embed="rId11">
                      <a14:imgEffect>
                        <a14:brightnessContrast bright="40000" contrast="40000"/>
                      </a14:imgEffect>
                    </a14:imgLayer>
                  </a14:imgProps>
                </a:ext>
              </a:extLst>
            </a:blip>
            <a:srcRect l="-4630" t="2205" r="19908" b="-2205"/>
            <a:stretch/>
          </p:blipFill>
          <p:spPr>
            <a:xfrm>
              <a:off x="3771054" y="3481572"/>
              <a:ext cx="1549400" cy="768096"/>
            </a:xfrm>
            <a:prstGeom prst="rect">
              <a:avLst/>
            </a:prstGeom>
          </p:spPr>
        </p:pic>
        <p:pic>
          <p:nvPicPr>
            <p:cNvPr id="42" name="Picture 41"/>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Lst>
            </a:blip>
            <a:srcRect l="10046"/>
            <a:stretch/>
          </p:blipFill>
          <p:spPr>
            <a:xfrm>
              <a:off x="6572601" y="3573016"/>
              <a:ext cx="1354668" cy="542143"/>
            </a:xfrm>
            <a:prstGeom prst="rect">
              <a:avLst/>
            </a:prstGeom>
          </p:spPr>
        </p:pic>
        <mc:AlternateContent xmlns:mc="http://schemas.openxmlformats.org/markup-compatibility/2006" xmlns:a14="http://schemas.microsoft.com/office/drawing/2010/main">
          <mc:Choice Requires="a14">
            <p:sp>
              <p:nvSpPr>
                <p:cNvPr id="47" name="TextBox 46"/>
                <p:cNvSpPr txBox="1"/>
                <p:nvPr/>
              </p:nvSpPr>
              <p:spPr>
                <a:xfrm>
                  <a:off x="3214123" y="3583176"/>
                  <a:ext cx="59792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bg1"/>
                            </a:solidFill>
                            <a:latin typeface="Cambria Math" panose="02040503050406030204" pitchFamily="18" charset="0"/>
                          </a:rPr>
                          <m:t>|</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0</m:t>
                            </m:r>
                          </m:e>
                        </m:d>
                      </m:oMath>
                    </m:oMathPara>
                  </a14:m>
                  <a:endParaRPr lang="en-US" sz="3200" dirty="0">
                    <a:solidFill>
                      <a:schemeClr val="bg1"/>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214123" y="3583176"/>
                  <a:ext cx="597920" cy="49244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3196297" y="4476978"/>
                  <a:ext cx="59792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bg1"/>
                            </a:solidFill>
                            <a:latin typeface="Cambria Math" panose="02040503050406030204" pitchFamily="18" charset="0"/>
                          </a:rPr>
                          <m:t>|</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0</m:t>
                            </m:r>
                          </m:e>
                        </m:d>
                      </m:oMath>
                    </m:oMathPara>
                  </a14:m>
                  <a:endParaRPr lang="en-US" sz="3200" dirty="0">
                    <a:solidFill>
                      <a:schemeClr val="bg1"/>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3196297" y="4476978"/>
                  <a:ext cx="597920" cy="492443"/>
                </a:xfrm>
                <a:prstGeom prst="rect">
                  <a:avLst/>
                </a:prstGeom>
                <a:blipFill>
                  <a:blip r:embed="rId13"/>
                  <a:stretch>
                    <a:fillRect/>
                  </a:stretch>
                </a:blipFill>
              </p:spPr>
              <p:txBody>
                <a:bodyPr/>
                <a:lstStyle/>
                <a:p>
                  <a:r>
                    <a:rPr lang="en-US">
                      <a:noFill/>
                    </a:rPr>
                    <a:t> </a:t>
                  </a:r>
                </a:p>
              </p:txBody>
            </p:sp>
          </mc:Fallback>
        </mc:AlternateContent>
        <p:pic>
          <p:nvPicPr>
            <p:cNvPr id="50" name="Picture 49"/>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Lst>
            </a:blip>
            <a:srcRect l="10046"/>
            <a:stretch/>
          </p:blipFill>
          <p:spPr>
            <a:xfrm>
              <a:off x="6608958" y="4487801"/>
              <a:ext cx="1329270" cy="531978"/>
            </a:xfrm>
            <a:prstGeom prst="rect">
              <a:avLst/>
            </a:prstGeom>
          </p:spPr>
        </p:pic>
        <p:cxnSp>
          <p:nvCxnSpPr>
            <p:cNvPr id="51" name="Straight Connector 50"/>
            <p:cNvCxnSpPr/>
            <p:nvPr/>
          </p:nvCxnSpPr>
          <p:spPr>
            <a:xfrm flipH="1">
              <a:off x="3985214" y="4740236"/>
              <a:ext cx="1270000" cy="447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7927268" y="3549694"/>
                  <a:ext cx="95615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bg1"/>
                            </a:solidFill>
                            <a:latin typeface="Cambria Math" panose="02040503050406030204" pitchFamily="18" charset="0"/>
                          </a:rPr>
                          <m:t>|</m:t>
                        </m:r>
                        <m:d>
                          <m:dPr>
                            <m:begChr m:val=""/>
                            <m:endChr m:val="⟩"/>
                            <m:ctrlPr>
                              <a:rPr lang="en-US" sz="3600" b="0" i="1" smtClean="0">
                                <a:solidFill>
                                  <a:schemeClr val="bg1"/>
                                </a:solidFill>
                                <a:latin typeface="Cambria Math" panose="02040503050406030204" pitchFamily="18" charset="0"/>
                              </a:rPr>
                            </m:ctrlPr>
                          </m:dPr>
                          <m:e>
                            <m:sSub>
                              <m:sSubPr>
                                <m:ctrlPr>
                                  <a:rPr lang="en-US" sz="3600" b="0" i="1" smtClean="0">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ea typeface="Cambria Math" panose="02040503050406030204" pitchFamily="18" charset="0"/>
                                  </a:rPr>
                                  <m:t>𝜓</m:t>
                                </m:r>
                              </m:e>
                              <m:sub>
                                <m:r>
                                  <a:rPr lang="en-US" sz="3600" b="0" i="1" smtClean="0">
                                    <a:solidFill>
                                      <a:schemeClr val="bg1"/>
                                    </a:solidFill>
                                    <a:latin typeface="Cambria Math" panose="02040503050406030204" pitchFamily="18" charset="0"/>
                                  </a:rPr>
                                  <m:t>0</m:t>
                                </m:r>
                              </m:sub>
                            </m:sSub>
                          </m:e>
                        </m:d>
                      </m:oMath>
                    </m:oMathPara>
                  </a14:m>
                  <a:endParaRPr lang="en-US" sz="3600" dirty="0">
                    <a:solidFill>
                      <a:schemeClr val="bg1"/>
                    </a:solidFill>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7927268" y="3549694"/>
                  <a:ext cx="956159" cy="55399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968149" y="4441770"/>
                  <a:ext cx="94545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bg1"/>
                            </a:solidFill>
                            <a:latin typeface="Cambria Math" panose="02040503050406030204" pitchFamily="18" charset="0"/>
                          </a:rPr>
                          <m:t>|</m:t>
                        </m:r>
                        <m:d>
                          <m:dPr>
                            <m:begChr m:val=""/>
                            <m:endChr m:val="⟩"/>
                            <m:ctrlPr>
                              <a:rPr lang="en-US" sz="3600" b="0" i="1" smtClean="0">
                                <a:solidFill>
                                  <a:schemeClr val="bg1"/>
                                </a:solidFill>
                                <a:latin typeface="Cambria Math" panose="02040503050406030204" pitchFamily="18" charset="0"/>
                              </a:rPr>
                            </m:ctrlPr>
                          </m:dPr>
                          <m:e>
                            <m:sSub>
                              <m:sSubPr>
                                <m:ctrlPr>
                                  <a:rPr lang="en-US" sz="3600" b="0" i="1" smtClean="0">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ea typeface="Cambria Math" panose="02040503050406030204" pitchFamily="18" charset="0"/>
                                  </a:rPr>
                                  <m:t>𝜓</m:t>
                                </m:r>
                              </m:e>
                              <m:sub>
                                <m:r>
                                  <a:rPr lang="en-US" sz="3600" b="0" i="1" smtClean="0">
                                    <a:solidFill>
                                      <a:schemeClr val="bg1"/>
                                    </a:solidFill>
                                    <a:latin typeface="Cambria Math" panose="02040503050406030204" pitchFamily="18" charset="0"/>
                                  </a:rPr>
                                  <m:t>1</m:t>
                                </m:r>
                              </m:sub>
                            </m:sSub>
                          </m:e>
                        </m:d>
                      </m:oMath>
                    </m:oMathPara>
                  </a14:m>
                  <a:endParaRPr lang="en-US" sz="36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7968149" y="4441770"/>
                  <a:ext cx="945452" cy="553998"/>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5" name="TextBox 64"/>
              <p:cNvSpPr txBox="1"/>
              <p:nvPr/>
            </p:nvSpPr>
            <p:spPr>
              <a:xfrm>
                <a:off x="222014" y="897199"/>
                <a:ext cx="3076227" cy="20160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bg1"/>
                          </a:solidFill>
                          <a:latin typeface="Cambria Math" panose="02040503050406030204" pitchFamily="18" charset="0"/>
                        </a:rPr>
                        <m:t>|</m:t>
                      </m:r>
                      <m:d>
                        <m:dPr>
                          <m:begChr m:val=""/>
                          <m:endChr m:val="⟩"/>
                          <m:ctrlPr>
                            <a:rPr lang="en-US" sz="3200" b="0" i="1" smtClean="0">
                              <a:solidFill>
                                <a:schemeClr val="bg1"/>
                              </a:solidFill>
                              <a:latin typeface="Cambria Math" panose="02040503050406030204" pitchFamily="18" charset="0"/>
                            </a:rPr>
                          </m:ctrlPr>
                        </m:dPr>
                        <m:e>
                          <m:sSub>
                            <m:sSubPr>
                              <m:ctrlPr>
                                <a:rPr lang="en-US" sz="3200" b="0" i="1" smtClean="0">
                                  <a:solidFill>
                                    <a:schemeClr val="bg1"/>
                                  </a:solidFill>
                                  <a:latin typeface="Cambria Math" panose="02040503050406030204" pitchFamily="18" charset="0"/>
                                </a:rPr>
                              </m:ctrlPr>
                            </m:sSubPr>
                            <m:e>
                              <m:r>
                                <a:rPr lang="en-US" sz="3200" b="0" i="1" smtClean="0">
                                  <a:solidFill>
                                    <a:schemeClr val="bg1"/>
                                  </a:solidFill>
                                  <a:latin typeface="Cambria Math" panose="02040503050406030204" pitchFamily="18" charset="0"/>
                                </a:rPr>
                                <m:t>𝑞</m:t>
                              </m:r>
                            </m:e>
                            <m:sub>
                              <m:r>
                                <a:rPr lang="en-US" sz="3200" b="0" i="1" smtClean="0">
                                  <a:solidFill>
                                    <a:schemeClr val="bg1"/>
                                  </a:solidFill>
                                  <a:latin typeface="Cambria Math" panose="02040503050406030204" pitchFamily="18" charset="0"/>
                                </a:rPr>
                                <m:t>0</m:t>
                              </m:r>
                            </m:sub>
                          </m:sSub>
                          <m:sSub>
                            <m:sSubPr>
                              <m:ctrlPr>
                                <a:rPr lang="en-US" sz="3200" b="0" i="1" smtClean="0">
                                  <a:solidFill>
                                    <a:schemeClr val="bg1"/>
                                  </a:solidFill>
                                  <a:latin typeface="Cambria Math" panose="02040503050406030204" pitchFamily="18" charset="0"/>
                                </a:rPr>
                              </m:ctrlPr>
                            </m:sSubPr>
                            <m:e>
                              <m:r>
                                <a:rPr lang="en-US" sz="3200" b="0" i="1" smtClean="0">
                                  <a:solidFill>
                                    <a:schemeClr val="bg1"/>
                                  </a:solidFill>
                                  <a:latin typeface="Cambria Math" panose="02040503050406030204" pitchFamily="18" charset="0"/>
                                </a:rPr>
                                <m:t>𝑞</m:t>
                              </m:r>
                            </m:e>
                            <m:sub>
                              <m:r>
                                <a:rPr lang="en-US" sz="3200" b="0" i="1" smtClean="0">
                                  <a:solidFill>
                                    <a:schemeClr val="bg1"/>
                                  </a:solidFill>
                                  <a:latin typeface="Cambria Math" panose="02040503050406030204" pitchFamily="18" charset="0"/>
                                </a:rPr>
                                <m:t>1</m:t>
                              </m:r>
                            </m:sub>
                          </m:sSub>
                        </m:e>
                      </m:d>
                      <m:r>
                        <a:rPr lang="en-US" sz="3200" b="0" i="1" smtClean="0">
                          <a:solidFill>
                            <a:schemeClr val="bg1"/>
                          </a:solidFill>
                          <a:latin typeface="Cambria Math" panose="02040503050406030204" pitchFamily="18" charset="0"/>
                        </a:rPr>
                        <m:t>=</m:t>
                      </m:r>
                      <m:d>
                        <m:dPr>
                          <m:begChr m:val="["/>
                          <m:endChr m:val="]"/>
                          <m:ctrlPr>
                            <a:rPr lang="en-US" sz="3200" i="1">
                              <a:solidFill>
                                <a:schemeClr val="bg1"/>
                              </a:solidFill>
                              <a:latin typeface="Cambria Math" panose="02040503050406030204" pitchFamily="18" charset="0"/>
                            </a:rPr>
                          </m:ctrlPr>
                        </m:dPr>
                        <m:e>
                          <m:eqArr>
                            <m:eqArrPr>
                              <m:ctrlPr>
                                <a:rPr lang="en-US" sz="3200" i="1">
                                  <a:solidFill>
                                    <a:schemeClr val="bg1"/>
                                  </a:solidFill>
                                  <a:latin typeface="Cambria Math" panose="02040503050406030204" pitchFamily="18" charset="0"/>
                                </a:rPr>
                              </m:ctrlPr>
                            </m:eqArrPr>
                            <m:e>
                              <m:r>
                                <a:rPr lang="en-US" sz="3200" i="1">
                                  <a:solidFill>
                                    <a:schemeClr val="bg1"/>
                                  </a:solidFill>
                                  <a:latin typeface="Cambria Math" panose="02040503050406030204" pitchFamily="18" charset="0"/>
                                </a:rPr>
                                <m:t>1</m:t>
                              </m:r>
                            </m:e>
                            <m:e>
                              <m:r>
                                <a:rPr lang="en-US" sz="3200" i="1">
                                  <a:solidFill>
                                    <a:schemeClr val="bg1"/>
                                  </a:solidFill>
                                  <a:latin typeface="Cambria Math" panose="02040503050406030204" pitchFamily="18" charset="0"/>
                                </a:rPr>
                                <m:t>0</m:t>
                              </m:r>
                            </m:e>
                            <m:e>
                              <m:r>
                                <a:rPr lang="en-US" sz="3200" b="0" i="1" smtClean="0">
                                  <a:solidFill>
                                    <a:schemeClr val="bg1"/>
                                  </a:solidFill>
                                  <a:latin typeface="Cambria Math" panose="02040503050406030204" pitchFamily="18" charset="0"/>
                                </a:rPr>
                                <m:t>0</m:t>
                              </m:r>
                            </m:e>
                            <m:e>
                              <m:r>
                                <a:rPr lang="en-US" sz="3200" i="1">
                                  <a:solidFill>
                                    <a:schemeClr val="bg1"/>
                                  </a:solidFill>
                                  <a:latin typeface="Cambria Math" panose="02040503050406030204" pitchFamily="18" charset="0"/>
                                </a:rPr>
                                <m:t>0</m:t>
                              </m:r>
                            </m:e>
                          </m:eqArr>
                        </m:e>
                      </m:d>
                      <m:m>
                        <m:mPr>
                          <m:mcs>
                            <m:mc>
                              <m:mcPr>
                                <m:count m:val="1"/>
                                <m:mcJc m:val="center"/>
                              </m:mcPr>
                            </m:mc>
                          </m:mcs>
                          <m:ctrlPr>
                            <a:rPr lang="en-US" sz="3200" i="1">
                              <a:solidFill>
                                <a:schemeClr val="bg1"/>
                              </a:solidFill>
                              <a:latin typeface="Cambria Math" panose="02040503050406030204" pitchFamily="18" charset="0"/>
                            </a:rPr>
                          </m:ctrlPr>
                        </m:mPr>
                        <m:mr>
                          <m:e>
                            <m:m>
                              <m:mPr>
                                <m:mcs>
                                  <m:mc>
                                    <m:mcPr>
                                      <m:count m:val="1"/>
                                      <m:mcJc m:val="center"/>
                                    </m:mcPr>
                                  </m:mc>
                                </m:mcs>
                                <m:ctrlPr>
                                  <a:rPr lang="en-US" sz="3200" i="1">
                                    <a:solidFill>
                                      <a:schemeClr val="bg1"/>
                                    </a:solidFill>
                                    <a:latin typeface="Cambria Math" panose="02040503050406030204" pitchFamily="18" charset="0"/>
                                  </a:rPr>
                                </m:ctrlPr>
                              </m:mPr>
                              <m:mr>
                                <m:e>
                                  <m:d>
                                    <m:dPr>
                                      <m:begChr m:val=""/>
                                      <m:endChr m:val="⟩"/>
                                      <m:ctrlPr>
                                        <a:rPr lang="en-US" sz="3200" i="1">
                                          <a:solidFill>
                                            <a:schemeClr val="bg1"/>
                                          </a:solidFill>
                                          <a:latin typeface="Cambria Math" panose="02040503050406030204" pitchFamily="18" charset="0"/>
                                        </a:rPr>
                                      </m:ctrlPr>
                                    </m:dPr>
                                    <m:e>
                                      <m:r>
                                        <a:rPr lang="en-US" sz="3200" i="1">
                                          <a:solidFill>
                                            <a:schemeClr val="bg1"/>
                                          </a:solidFill>
                                          <a:latin typeface="Cambria Math" panose="02040503050406030204" pitchFamily="18" charset="0"/>
                                        </a:rPr>
                                        <m:t>|00</m:t>
                                      </m:r>
                                    </m:e>
                                  </m:d>
                                </m:e>
                              </m:mr>
                              <m:mr>
                                <m:e>
                                  <m:d>
                                    <m:dPr>
                                      <m:begChr m:val=""/>
                                      <m:endChr m:val="⟩"/>
                                      <m:ctrlPr>
                                        <a:rPr lang="en-US" sz="3200" i="1">
                                          <a:solidFill>
                                            <a:schemeClr val="bg1"/>
                                          </a:solidFill>
                                          <a:latin typeface="Cambria Math" panose="02040503050406030204" pitchFamily="18" charset="0"/>
                                        </a:rPr>
                                      </m:ctrlPr>
                                    </m:dPr>
                                    <m:e>
                                      <m:r>
                                        <a:rPr lang="en-US" sz="3200" i="1">
                                          <a:solidFill>
                                            <a:schemeClr val="bg1"/>
                                          </a:solidFill>
                                          <a:latin typeface="Cambria Math" panose="02040503050406030204" pitchFamily="18" charset="0"/>
                                        </a:rPr>
                                        <m:t>|01</m:t>
                                      </m:r>
                                    </m:e>
                                  </m:d>
                                </m:e>
                              </m:mr>
                            </m:m>
                          </m:e>
                        </m:mr>
                        <m:mr>
                          <m:e>
                            <m:m>
                              <m:mPr>
                                <m:mcs>
                                  <m:mc>
                                    <m:mcPr>
                                      <m:count m:val="1"/>
                                      <m:mcJc m:val="center"/>
                                    </m:mcPr>
                                  </m:mc>
                                </m:mcs>
                                <m:ctrlPr>
                                  <a:rPr lang="en-US" sz="3200" i="1">
                                    <a:solidFill>
                                      <a:schemeClr val="bg1"/>
                                    </a:solidFill>
                                    <a:latin typeface="Cambria Math" panose="02040503050406030204" pitchFamily="18" charset="0"/>
                                  </a:rPr>
                                </m:ctrlPr>
                              </m:mPr>
                              <m:mr>
                                <m:e>
                                  <m:d>
                                    <m:dPr>
                                      <m:begChr m:val=""/>
                                      <m:endChr m:val="⟩"/>
                                      <m:ctrlPr>
                                        <a:rPr lang="en-US" sz="3200" i="1">
                                          <a:solidFill>
                                            <a:schemeClr val="bg1"/>
                                          </a:solidFill>
                                          <a:latin typeface="Cambria Math" panose="02040503050406030204" pitchFamily="18" charset="0"/>
                                        </a:rPr>
                                      </m:ctrlPr>
                                    </m:dPr>
                                    <m:e>
                                      <m:r>
                                        <a:rPr lang="en-US" sz="3200" i="1">
                                          <a:solidFill>
                                            <a:schemeClr val="bg1"/>
                                          </a:solidFill>
                                          <a:latin typeface="Cambria Math" panose="02040503050406030204" pitchFamily="18" charset="0"/>
                                        </a:rPr>
                                        <m:t>|10</m:t>
                                      </m:r>
                                    </m:e>
                                  </m:d>
                                </m:e>
                              </m:mr>
                              <m:mr>
                                <m:e>
                                  <m:d>
                                    <m:dPr>
                                      <m:begChr m:val=""/>
                                      <m:endChr m:val="⟩"/>
                                      <m:ctrlPr>
                                        <a:rPr lang="en-US" sz="3200" i="1">
                                          <a:solidFill>
                                            <a:schemeClr val="bg1"/>
                                          </a:solidFill>
                                          <a:latin typeface="Cambria Math" panose="02040503050406030204" pitchFamily="18" charset="0"/>
                                        </a:rPr>
                                      </m:ctrlPr>
                                    </m:dPr>
                                    <m:e>
                                      <m:r>
                                        <a:rPr lang="en-US" sz="3200" i="1">
                                          <a:solidFill>
                                            <a:schemeClr val="bg1"/>
                                          </a:solidFill>
                                          <a:latin typeface="Cambria Math" panose="02040503050406030204" pitchFamily="18" charset="0"/>
                                        </a:rPr>
                                        <m:t>|11</m:t>
                                      </m:r>
                                    </m:e>
                                  </m:d>
                                </m:e>
                              </m:mr>
                            </m:m>
                          </m:e>
                        </m:mr>
                      </m:m>
                    </m:oMath>
                  </m:oMathPara>
                </a14:m>
                <a:endParaRPr lang="en-US" sz="3200" dirty="0">
                  <a:solidFill>
                    <a:schemeClr val="bg1"/>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222014" y="897199"/>
                <a:ext cx="3076227" cy="201600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222014" y="3454333"/>
                <a:ext cx="3641766" cy="20160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bg1"/>
                          </a:solidFill>
                          <a:latin typeface="Cambria Math" panose="02040503050406030204" pitchFamily="18" charset="0"/>
                        </a:rPr>
                        <m:t>|</m:t>
                      </m:r>
                      <m:d>
                        <m:dPr>
                          <m:begChr m:val=""/>
                          <m:endChr m:val="⟩"/>
                          <m:ctrlPr>
                            <a:rPr lang="en-US" sz="3200" b="0" i="1" smtClean="0">
                              <a:solidFill>
                                <a:schemeClr val="bg1"/>
                              </a:solidFill>
                              <a:latin typeface="Cambria Math" panose="02040503050406030204" pitchFamily="18" charset="0"/>
                            </a:rPr>
                          </m:ctrlPr>
                        </m:dPr>
                        <m:e>
                          <m:sSub>
                            <m:sSubPr>
                              <m:ctrlPr>
                                <a:rPr lang="en-US" sz="3200" b="0" i="1" smtClean="0">
                                  <a:solidFill>
                                    <a:schemeClr val="bg1"/>
                                  </a:solidFill>
                                  <a:latin typeface="Cambria Math" panose="02040503050406030204" pitchFamily="18" charset="0"/>
                                </a:rPr>
                              </m:ctrlPr>
                            </m:sSubPr>
                            <m:e>
                              <m:r>
                                <a:rPr lang="en-US" sz="3200" b="0" i="1" smtClean="0">
                                  <a:solidFill>
                                    <a:schemeClr val="bg1"/>
                                  </a:solidFill>
                                  <a:latin typeface="Cambria Math" panose="02040503050406030204" pitchFamily="18" charset="0"/>
                                </a:rPr>
                                <m:t>𝑞</m:t>
                              </m:r>
                            </m:e>
                            <m:sub>
                              <m:r>
                                <a:rPr lang="en-US" sz="3200" b="0" i="1" smtClean="0">
                                  <a:solidFill>
                                    <a:schemeClr val="bg1"/>
                                  </a:solidFill>
                                  <a:latin typeface="Cambria Math" panose="02040503050406030204" pitchFamily="18" charset="0"/>
                                </a:rPr>
                                <m:t>0</m:t>
                              </m:r>
                            </m:sub>
                          </m:sSub>
                          <m:sSub>
                            <m:sSubPr>
                              <m:ctrlPr>
                                <a:rPr lang="en-US" sz="3200" b="0" i="1" smtClean="0">
                                  <a:solidFill>
                                    <a:schemeClr val="bg1"/>
                                  </a:solidFill>
                                  <a:latin typeface="Cambria Math" panose="02040503050406030204" pitchFamily="18" charset="0"/>
                                </a:rPr>
                              </m:ctrlPr>
                            </m:sSubPr>
                            <m:e>
                              <m:r>
                                <a:rPr lang="en-US" sz="3200" b="0" i="1" smtClean="0">
                                  <a:solidFill>
                                    <a:schemeClr val="bg1"/>
                                  </a:solidFill>
                                  <a:latin typeface="Cambria Math" panose="02040503050406030204" pitchFamily="18" charset="0"/>
                                </a:rPr>
                                <m:t>𝑞</m:t>
                              </m:r>
                            </m:e>
                            <m:sub>
                              <m:r>
                                <a:rPr lang="en-US" sz="3200" b="0" i="1" smtClean="0">
                                  <a:solidFill>
                                    <a:schemeClr val="bg1"/>
                                  </a:solidFill>
                                  <a:latin typeface="Cambria Math" panose="02040503050406030204" pitchFamily="18" charset="0"/>
                                </a:rPr>
                                <m:t>1</m:t>
                              </m:r>
                            </m:sub>
                          </m:sSub>
                        </m:e>
                      </m:d>
                      <m:r>
                        <a:rPr lang="en-US" sz="3200" b="0" i="1" smtClean="0">
                          <a:solidFill>
                            <a:schemeClr val="bg1"/>
                          </a:solidFill>
                          <a:latin typeface="Cambria Math" panose="02040503050406030204" pitchFamily="18" charset="0"/>
                        </a:rPr>
                        <m:t>=</m:t>
                      </m:r>
                      <m:f>
                        <m:fPr>
                          <m:ctrlPr>
                            <a:rPr lang="en-US" sz="3200" i="1">
                              <a:solidFill>
                                <a:schemeClr val="bg1"/>
                              </a:solidFill>
                              <a:latin typeface="Cambria Math" panose="02040503050406030204" pitchFamily="18" charset="0"/>
                            </a:rPr>
                          </m:ctrlPr>
                        </m:fPr>
                        <m:num>
                          <m:r>
                            <a:rPr lang="en-US" sz="3200" i="1">
                              <a:solidFill>
                                <a:schemeClr val="bg1"/>
                              </a:solidFill>
                              <a:latin typeface="Cambria Math" panose="02040503050406030204" pitchFamily="18" charset="0"/>
                            </a:rPr>
                            <m:t>1</m:t>
                          </m:r>
                        </m:num>
                        <m:den>
                          <m:rad>
                            <m:radPr>
                              <m:degHide m:val="on"/>
                              <m:ctrlPr>
                                <a:rPr lang="en-US" sz="3200" i="1">
                                  <a:solidFill>
                                    <a:schemeClr val="bg1"/>
                                  </a:solidFill>
                                  <a:latin typeface="Cambria Math" panose="02040503050406030204" pitchFamily="18" charset="0"/>
                                </a:rPr>
                              </m:ctrlPr>
                            </m:radPr>
                            <m:deg/>
                            <m:e>
                              <m:r>
                                <a:rPr lang="en-US" sz="3200" i="1">
                                  <a:solidFill>
                                    <a:schemeClr val="bg1"/>
                                  </a:solidFill>
                                  <a:latin typeface="Cambria Math" panose="02040503050406030204" pitchFamily="18" charset="0"/>
                                </a:rPr>
                                <m:t>2</m:t>
                              </m:r>
                            </m:e>
                          </m:rad>
                        </m:den>
                      </m:f>
                      <m:d>
                        <m:dPr>
                          <m:begChr m:val="["/>
                          <m:endChr m:val="]"/>
                          <m:ctrlPr>
                            <a:rPr lang="en-US" sz="3200" i="1">
                              <a:solidFill>
                                <a:schemeClr val="bg1"/>
                              </a:solidFill>
                              <a:latin typeface="Cambria Math" panose="02040503050406030204" pitchFamily="18" charset="0"/>
                            </a:rPr>
                          </m:ctrlPr>
                        </m:dPr>
                        <m:e>
                          <m:eqArr>
                            <m:eqArrPr>
                              <m:ctrlPr>
                                <a:rPr lang="en-US" sz="3200" i="1">
                                  <a:solidFill>
                                    <a:schemeClr val="bg1"/>
                                  </a:solidFill>
                                  <a:latin typeface="Cambria Math" panose="02040503050406030204" pitchFamily="18" charset="0"/>
                                </a:rPr>
                              </m:ctrlPr>
                            </m:eqArrPr>
                            <m:e>
                              <m:r>
                                <a:rPr lang="en-US" sz="3200" i="1">
                                  <a:solidFill>
                                    <a:schemeClr val="bg1"/>
                                  </a:solidFill>
                                  <a:latin typeface="Cambria Math" panose="02040503050406030204" pitchFamily="18" charset="0"/>
                                </a:rPr>
                                <m:t>1</m:t>
                              </m:r>
                            </m:e>
                            <m:e>
                              <m:r>
                                <a:rPr lang="en-US" sz="3200" i="1">
                                  <a:solidFill>
                                    <a:schemeClr val="bg1"/>
                                  </a:solidFill>
                                  <a:latin typeface="Cambria Math" panose="02040503050406030204" pitchFamily="18" charset="0"/>
                                </a:rPr>
                                <m:t>0</m:t>
                              </m:r>
                            </m:e>
                            <m:e>
                              <m:r>
                                <a:rPr lang="en-US" sz="3200" b="0" i="1" smtClean="0">
                                  <a:solidFill>
                                    <a:schemeClr val="bg1"/>
                                  </a:solidFill>
                                  <a:latin typeface="Cambria Math" panose="02040503050406030204" pitchFamily="18" charset="0"/>
                                </a:rPr>
                                <m:t>1</m:t>
                              </m:r>
                            </m:e>
                            <m:e>
                              <m:r>
                                <a:rPr lang="en-US" sz="3200" b="0" i="1" smtClean="0">
                                  <a:solidFill>
                                    <a:schemeClr val="bg1"/>
                                  </a:solidFill>
                                  <a:latin typeface="Cambria Math" panose="02040503050406030204" pitchFamily="18" charset="0"/>
                                </a:rPr>
                                <m:t>0</m:t>
                              </m:r>
                            </m:e>
                          </m:eqArr>
                        </m:e>
                      </m:d>
                      <m:m>
                        <m:mPr>
                          <m:mcs>
                            <m:mc>
                              <m:mcPr>
                                <m:count m:val="1"/>
                                <m:mcJc m:val="center"/>
                              </m:mcPr>
                            </m:mc>
                          </m:mcs>
                          <m:ctrlPr>
                            <a:rPr lang="en-US" sz="3200" i="1">
                              <a:solidFill>
                                <a:schemeClr val="bg1"/>
                              </a:solidFill>
                              <a:latin typeface="Cambria Math" panose="02040503050406030204" pitchFamily="18" charset="0"/>
                            </a:rPr>
                          </m:ctrlPr>
                        </m:mPr>
                        <m:mr>
                          <m:e>
                            <m:m>
                              <m:mPr>
                                <m:mcs>
                                  <m:mc>
                                    <m:mcPr>
                                      <m:count m:val="1"/>
                                      <m:mcJc m:val="center"/>
                                    </m:mcPr>
                                  </m:mc>
                                </m:mcs>
                                <m:ctrlPr>
                                  <a:rPr lang="en-US" sz="3200" i="1">
                                    <a:solidFill>
                                      <a:schemeClr val="bg1"/>
                                    </a:solidFill>
                                    <a:latin typeface="Cambria Math" panose="02040503050406030204" pitchFamily="18" charset="0"/>
                                  </a:rPr>
                                </m:ctrlPr>
                              </m:mPr>
                              <m:mr>
                                <m:e>
                                  <m:d>
                                    <m:dPr>
                                      <m:begChr m:val=""/>
                                      <m:endChr m:val="⟩"/>
                                      <m:ctrlPr>
                                        <a:rPr lang="en-US" sz="3200" i="1">
                                          <a:solidFill>
                                            <a:schemeClr val="bg1"/>
                                          </a:solidFill>
                                          <a:latin typeface="Cambria Math" panose="02040503050406030204" pitchFamily="18" charset="0"/>
                                        </a:rPr>
                                      </m:ctrlPr>
                                    </m:dPr>
                                    <m:e>
                                      <m:r>
                                        <a:rPr lang="en-US" sz="3200" i="1">
                                          <a:solidFill>
                                            <a:schemeClr val="bg1"/>
                                          </a:solidFill>
                                          <a:latin typeface="Cambria Math" panose="02040503050406030204" pitchFamily="18" charset="0"/>
                                        </a:rPr>
                                        <m:t>|00</m:t>
                                      </m:r>
                                    </m:e>
                                  </m:d>
                                </m:e>
                              </m:mr>
                              <m:mr>
                                <m:e>
                                  <m:d>
                                    <m:dPr>
                                      <m:begChr m:val=""/>
                                      <m:endChr m:val="⟩"/>
                                      <m:ctrlPr>
                                        <a:rPr lang="en-US" sz="3200" i="1">
                                          <a:solidFill>
                                            <a:schemeClr val="bg1"/>
                                          </a:solidFill>
                                          <a:latin typeface="Cambria Math" panose="02040503050406030204" pitchFamily="18" charset="0"/>
                                        </a:rPr>
                                      </m:ctrlPr>
                                    </m:dPr>
                                    <m:e>
                                      <m:r>
                                        <a:rPr lang="en-US" sz="3200" i="1">
                                          <a:solidFill>
                                            <a:schemeClr val="bg1"/>
                                          </a:solidFill>
                                          <a:latin typeface="Cambria Math" panose="02040503050406030204" pitchFamily="18" charset="0"/>
                                        </a:rPr>
                                        <m:t>|01</m:t>
                                      </m:r>
                                    </m:e>
                                  </m:d>
                                </m:e>
                              </m:mr>
                            </m:m>
                          </m:e>
                        </m:mr>
                        <m:mr>
                          <m:e>
                            <m:m>
                              <m:mPr>
                                <m:mcs>
                                  <m:mc>
                                    <m:mcPr>
                                      <m:count m:val="1"/>
                                      <m:mcJc m:val="center"/>
                                    </m:mcPr>
                                  </m:mc>
                                </m:mcs>
                                <m:ctrlPr>
                                  <a:rPr lang="en-US" sz="3200" i="1">
                                    <a:solidFill>
                                      <a:schemeClr val="bg1"/>
                                    </a:solidFill>
                                    <a:latin typeface="Cambria Math" panose="02040503050406030204" pitchFamily="18" charset="0"/>
                                  </a:rPr>
                                </m:ctrlPr>
                              </m:mPr>
                              <m:mr>
                                <m:e>
                                  <m:d>
                                    <m:dPr>
                                      <m:begChr m:val=""/>
                                      <m:endChr m:val="⟩"/>
                                      <m:ctrlPr>
                                        <a:rPr lang="en-US" sz="3200" i="1">
                                          <a:solidFill>
                                            <a:schemeClr val="bg1"/>
                                          </a:solidFill>
                                          <a:latin typeface="Cambria Math" panose="02040503050406030204" pitchFamily="18" charset="0"/>
                                        </a:rPr>
                                      </m:ctrlPr>
                                    </m:dPr>
                                    <m:e>
                                      <m:r>
                                        <a:rPr lang="en-US" sz="3200" i="1">
                                          <a:solidFill>
                                            <a:schemeClr val="bg1"/>
                                          </a:solidFill>
                                          <a:latin typeface="Cambria Math" panose="02040503050406030204" pitchFamily="18" charset="0"/>
                                        </a:rPr>
                                        <m:t>|10</m:t>
                                      </m:r>
                                    </m:e>
                                  </m:d>
                                </m:e>
                              </m:mr>
                              <m:mr>
                                <m:e>
                                  <m:d>
                                    <m:dPr>
                                      <m:begChr m:val=""/>
                                      <m:endChr m:val="⟩"/>
                                      <m:ctrlPr>
                                        <a:rPr lang="en-US" sz="3200" i="1">
                                          <a:solidFill>
                                            <a:schemeClr val="bg1"/>
                                          </a:solidFill>
                                          <a:latin typeface="Cambria Math" panose="02040503050406030204" pitchFamily="18" charset="0"/>
                                        </a:rPr>
                                      </m:ctrlPr>
                                    </m:dPr>
                                    <m:e>
                                      <m:r>
                                        <a:rPr lang="en-US" sz="3200" i="1">
                                          <a:solidFill>
                                            <a:schemeClr val="bg1"/>
                                          </a:solidFill>
                                          <a:latin typeface="Cambria Math" panose="02040503050406030204" pitchFamily="18" charset="0"/>
                                        </a:rPr>
                                        <m:t>|11</m:t>
                                      </m:r>
                                    </m:e>
                                  </m:d>
                                </m:e>
                              </m:mr>
                            </m:m>
                          </m:e>
                        </m:mr>
                      </m:m>
                    </m:oMath>
                  </m:oMathPara>
                </a14:m>
                <a:endParaRPr lang="en-US" sz="3200" dirty="0">
                  <a:solidFill>
                    <a:schemeClr val="bg1"/>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222014" y="3454333"/>
                <a:ext cx="3641766" cy="2016001"/>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0991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 name="TextBox 45"/>
              <p:cNvSpPr txBox="1"/>
              <p:nvPr/>
            </p:nvSpPr>
            <p:spPr>
              <a:xfrm>
                <a:off x="2616606" y="2386630"/>
                <a:ext cx="7018460" cy="176400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800" i="1">
                          <a:solidFill>
                            <a:schemeClr val="bg1"/>
                          </a:solidFill>
                          <a:latin typeface="Cambria Math" panose="02040503050406030204" pitchFamily="18" charset="0"/>
                        </a:rPr>
                        <m:t>|</m:t>
                      </m:r>
                      <m:d>
                        <m:dPr>
                          <m:begChr m:val=""/>
                          <m:endChr m:val="⟩"/>
                          <m:ctrlPr>
                            <a:rPr lang="en-US" sz="2800" i="1">
                              <a:solidFill>
                                <a:schemeClr val="bg1"/>
                              </a:solidFill>
                              <a:latin typeface="Cambria Math" panose="02040503050406030204" pitchFamily="18" charset="0"/>
                            </a:rPr>
                          </m:ctrlPr>
                        </m:dPr>
                        <m:e>
                          <m:sSub>
                            <m:sSubPr>
                              <m:ctrlPr>
                                <a:rPr lang="en-US" sz="2800" i="1">
                                  <a:solidFill>
                                    <a:schemeClr val="bg1"/>
                                  </a:solidFill>
                                  <a:latin typeface="Cambria Math" panose="02040503050406030204" pitchFamily="18" charset="0"/>
                                </a:rPr>
                              </m:ctrlPr>
                            </m:sSubPr>
                            <m:e>
                              <m:r>
                                <a:rPr lang="en-US" sz="2800" i="1" smtClean="0">
                                  <a:solidFill>
                                    <a:schemeClr val="bg1"/>
                                  </a:solidFill>
                                  <a:latin typeface="Cambria Math" panose="02040503050406030204" pitchFamily="18" charset="0"/>
                                  <a:ea typeface="Cambria Math" panose="02040503050406030204" pitchFamily="18" charset="0"/>
                                </a:rPr>
                                <m:t>𝜓</m:t>
                              </m:r>
                            </m:e>
                            <m:sub>
                              <m:r>
                                <a:rPr lang="en-US" sz="2800" i="1">
                                  <a:solidFill>
                                    <a:schemeClr val="bg1"/>
                                  </a:solidFill>
                                  <a:latin typeface="Cambria Math" panose="02040503050406030204" pitchFamily="18" charset="0"/>
                                </a:rPr>
                                <m:t>0</m:t>
                              </m:r>
                            </m:sub>
                          </m:sSub>
                          <m:sSub>
                            <m:sSubPr>
                              <m:ctrlPr>
                                <a:rPr lang="en-US" sz="2800" i="1">
                                  <a:solidFill>
                                    <a:schemeClr val="bg1"/>
                                  </a:solidFill>
                                  <a:latin typeface="Cambria Math" panose="02040503050406030204" pitchFamily="18" charset="0"/>
                                </a:rPr>
                              </m:ctrlPr>
                            </m:sSubPr>
                            <m:e>
                              <m:r>
                                <a:rPr lang="en-US" sz="2800" i="1" smtClean="0">
                                  <a:solidFill>
                                    <a:schemeClr val="bg1"/>
                                  </a:solidFill>
                                  <a:latin typeface="Cambria Math" panose="02040503050406030204" pitchFamily="18" charset="0"/>
                                  <a:ea typeface="Cambria Math" panose="02040503050406030204" pitchFamily="18" charset="0"/>
                                </a:rPr>
                                <m:t>𝜓</m:t>
                              </m:r>
                            </m:e>
                            <m:sub>
                              <m:r>
                                <a:rPr lang="en-US" sz="2800" i="1">
                                  <a:solidFill>
                                    <a:schemeClr val="bg1"/>
                                  </a:solidFill>
                                  <a:latin typeface="Cambria Math" panose="02040503050406030204" pitchFamily="18" charset="0"/>
                                </a:rPr>
                                <m:t>1</m:t>
                              </m:r>
                            </m:sub>
                          </m:sSub>
                        </m:e>
                      </m:d>
                      <m:r>
                        <a:rPr lang="en-US" sz="2800" i="1">
                          <a:solidFill>
                            <a:schemeClr val="bg1"/>
                          </a:solidFill>
                          <a:latin typeface="Cambria Math" panose="02040503050406030204" pitchFamily="18" charset="0"/>
                        </a:rPr>
                        <m:t>=</m:t>
                      </m:r>
                      <m:f>
                        <m:fPr>
                          <m:ctrlPr>
                            <a:rPr lang="en-US" sz="280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1</m:t>
                          </m:r>
                        </m:num>
                        <m:den>
                          <m:rad>
                            <m:radPr>
                              <m:degHide m:val="on"/>
                              <m:ctrlPr>
                                <a:rPr lang="en-US" sz="2800" i="1" smtClean="0">
                                  <a:solidFill>
                                    <a:schemeClr val="bg1"/>
                                  </a:solidFill>
                                  <a:latin typeface="Cambria Math" panose="02040503050406030204" pitchFamily="18" charset="0"/>
                                </a:rPr>
                              </m:ctrlPr>
                            </m:radPr>
                            <m:deg/>
                            <m:e>
                              <m:r>
                                <a:rPr lang="en-US" sz="2800" b="0" i="1" smtClean="0">
                                  <a:solidFill>
                                    <a:schemeClr val="bg1"/>
                                  </a:solidFill>
                                  <a:latin typeface="Cambria Math" panose="02040503050406030204" pitchFamily="18" charset="0"/>
                                </a:rPr>
                                <m:t>2</m:t>
                              </m:r>
                            </m:e>
                          </m:rad>
                        </m:den>
                      </m:f>
                      <m:d>
                        <m:dPr>
                          <m:begChr m:val="["/>
                          <m:endChr m:val="]"/>
                          <m:ctrlPr>
                            <a:rPr lang="en-US" sz="2800" i="1" smtClean="0">
                              <a:solidFill>
                                <a:schemeClr val="bg1"/>
                              </a:solidFill>
                              <a:latin typeface="Cambria Math" panose="02040503050406030204" pitchFamily="18" charset="0"/>
                            </a:rPr>
                          </m:ctrlPr>
                        </m:dPr>
                        <m:e>
                          <m:m>
                            <m:mPr>
                              <m:mcs>
                                <m:mc>
                                  <m:mcPr>
                                    <m:count m:val="1"/>
                                    <m:mcJc m:val="center"/>
                                  </m:mcPr>
                                </m:mc>
                              </m:mcs>
                              <m:ctrlPr>
                                <a:rPr lang="en-US" sz="2800" i="1" smtClean="0">
                                  <a:solidFill>
                                    <a:schemeClr val="bg1"/>
                                  </a:solidFill>
                                  <a:latin typeface="Cambria Math" panose="02040503050406030204" pitchFamily="18" charset="0"/>
                                </a:rPr>
                              </m:ctrlPr>
                            </m:mPr>
                            <m:mr>
                              <m:e>
                                <m:m>
                                  <m:mPr>
                                    <m:mcs>
                                      <m:mc>
                                        <m:mcPr>
                                          <m:count m:val="1"/>
                                          <m:mcJc m:val="center"/>
                                        </m:mcPr>
                                      </m:mc>
                                    </m:mcs>
                                    <m:ctrlPr>
                                      <a:rPr lang="en-US" sz="2800" i="1" smtClean="0">
                                        <a:solidFill>
                                          <a:schemeClr val="bg1"/>
                                        </a:solidFill>
                                        <a:latin typeface="Cambria Math" panose="02040503050406030204" pitchFamily="18" charset="0"/>
                                      </a:rPr>
                                    </m:ctrlPr>
                                  </m:mPr>
                                  <m:mr>
                                    <m:e>
                                      <m:r>
                                        <m:rPr>
                                          <m:brk m:alnAt="7"/>
                                        </m:rPr>
                                        <a:rPr lang="en-US" sz="2800" b="0" i="1" smtClean="0">
                                          <a:solidFill>
                                            <a:schemeClr val="bg1"/>
                                          </a:solidFill>
                                          <a:latin typeface="Cambria Math" panose="02040503050406030204" pitchFamily="18" charset="0"/>
                                        </a:rPr>
                                        <m:t>1</m:t>
                                      </m:r>
                                    </m:e>
                                  </m:mr>
                                  <m:mr>
                                    <m:e>
                                      <m:r>
                                        <m:rPr>
                                          <m:brk m:alnAt="7"/>
                                        </m:rPr>
                                        <a:rPr lang="en-US" sz="2800" b="0" i="1" smtClean="0">
                                          <a:solidFill>
                                            <a:schemeClr val="bg1"/>
                                          </a:solidFill>
                                          <a:latin typeface="Cambria Math" panose="02040503050406030204" pitchFamily="18" charset="0"/>
                                          <a:ea typeface="Cambria Math" panose="02040503050406030204" pitchFamily="18" charset="0"/>
                                        </a:rPr>
                                        <m:t>0</m:t>
                                      </m:r>
                                    </m:e>
                                  </m:mr>
                                </m:m>
                              </m:e>
                            </m:mr>
                            <m:mr>
                              <m:e>
                                <m:m>
                                  <m:mPr>
                                    <m:mcs>
                                      <m:mc>
                                        <m:mcPr>
                                          <m:count m:val="1"/>
                                          <m:mcJc m:val="center"/>
                                        </m:mcPr>
                                      </m:mc>
                                    </m:mcs>
                                    <m:ctrlPr>
                                      <a:rPr lang="en-US" sz="2800" i="1" smtClean="0">
                                        <a:solidFill>
                                          <a:schemeClr val="bg1"/>
                                        </a:solidFill>
                                        <a:latin typeface="Cambria Math" panose="02040503050406030204" pitchFamily="18" charset="0"/>
                                      </a:rPr>
                                    </m:ctrlPr>
                                  </m:mPr>
                                  <m:mr>
                                    <m:e>
                                      <m:r>
                                        <m:rPr>
                                          <m:brk m:alnAt="7"/>
                                        </m:rPr>
                                        <a:rPr lang="en-US" sz="2800" b="0" i="1" smtClean="0">
                                          <a:solidFill>
                                            <a:schemeClr val="bg1"/>
                                          </a:solidFill>
                                          <a:latin typeface="Cambria Math" panose="02040503050406030204" pitchFamily="18" charset="0"/>
                                        </a:rPr>
                                        <m:t>1</m:t>
                                      </m:r>
                                    </m:e>
                                  </m:mr>
                                  <m:mr>
                                    <m:e>
                                      <m:r>
                                        <a:rPr lang="en-US" sz="2800" b="0" i="1" smtClean="0">
                                          <a:solidFill>
                                            <a:schemeClr val="bg1"/>
                                          </a:solidFill>
                                          <a:latin typeface="Cambria Math" panose="02040503050406030204" pitchFamily="18" charset="0"/>
                                          <a:ea typeface="Cambria Math" panose="02040503050406030204" pitchFamily="18" charset="0"/>
                                        </a:rPr>
                                        <m:t>0</m:t>
                                      </m:r>
                                    </m:e>
                                  </m:mr>
                                </m:m>
                              </m:e>
                            </m:mr>
                          </m:m>
                        </m:e>
                      </m:d>
                      <m:d>
                        <m:dPr>
                          <m:begChr m:val="["/>
                          <m:endChr m:val="]"/>
                          <m:ctrlPr>
                            <a:rPr lang="en-US" sz="2800" i="1" smtClean="0">
                              <a:solidFill>
                                <a:schemeClr val="bg1"/>
                              </a:solidFill>
                              <a:latin typeface="Cambria Math" panose="02040503050406030204" pitchFamily="18" charset="0"/>
                            </a:rPr>
                          </m:ctrlPr>
                        </m:dPr>
                        <m:e>
                          <m:m>
                            <m:mPr>
                              <m:mcs>
                                <m:mc>
                                  <m:mcPr>
                                    <m:count m:val="2"/>
                                    <m:mcJc m:val="center"/>
                                  </m:mcPr>
                                </m:mc>
                              </m:mcs>
                              <m:ctrlPr>
                                <a:rPr lang="en-US" sz="2800" i="1" smtClean="0">
                                  <a:solidFill>
                                    <a:schemeClr val="bg1"/>
                                  </a:solidFill>
                                  <a:latin typeface="Cambria Math" panose="02040503050406030204" pitchFamily="18" charset="0"/>
                                </a:rPr>
                              </m:ctrlPr>
                            </m:mPr>
                            <m:mr>
                              <m:e>
                                <m:m>
                                  <m:mPr>
                                    <m:mcs>
                                      <m:mc>
                                        <m:mcPr>
                                          <m:count m:val="2"/>
                                          <m:mcJc m:val="center"/>
                                        </m:mcPr>
                                      </m:mc>
                                    </m:mcs>
                                    <m:ctrlPr>
                                      <a:rPr lang="en-US" sz="2800" i="1" smtClean="0">
                                        <a:solidFill>
                                          <a:schemeClr val="bg1"/>
                                        </a:solidFill>
                                        <a:latin typeface="Cambria Math" panose="02040503050406030204" pitchFamily="18" charset="0"/>
                                      </a:rPr>
                                    </m:ctrlPr>
                                  </m:mPr>
                                  <m:mr>
                                    <m:e>
                                      <m:r>
                                        <m:rPr>
                                          <m:brk m:alnAt="7"/>
                                        </m:rP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0</m:t>
                                      </m:r>
                                    </m:e>
                                  </m:mr>
                                  <m:mr>
                                    <m:e>
                                      <m:r>
                                        <a:rPr lang="en-US" sz="2800" b="0" i="1" smtClean="0">
                                          <a:solidFill>
                                            <a:schemeClr val="bg1"/>
                                          </a:solidFill>
                                          <a:latin typeface="Cambria Math" panose="02040503050406030204" pitchFamily="18" charset="0"/>
                                        </a:rPr>
                                        <m:t>0</m:t>
                                      </m:r>
                                    </m:e>
                                    <m:e>
                                      <m:r>
                                        <a:rPr lang="en-US" sz="2800" b="0" i="1" smtClean="0">
                                          <a:solidFill>
                                            <a:schemeClr val="bg1"/>
                                          </a:solidFill>
                                          <a:latin typeface="Cambria Math" panose="02040503050406030204" pitchFamily="18" charset="0"/>
                                        </a:rPr>
                                        <m:t>1</m:t>
                                      </m:r>
                                    </m:e>
                                  </m:mr>
                                </m:m>
                              </m:e>
                              <m:e>
                                <m:m>
                                  <m:mPr>
                                    <m:mcs>
                                      <m:mc>
                                        <m:mcPr>
                                          <m:count m:val="2"/>
                                          <m:mcJc m:val="center"/>
                                        </m:mcPr>
                                      </m:mc>
                                    </m:mcs>
                                    <m:ctrlPr>
                                      <a:rPr lang="en-US" sz="2800" i="1" smtClean="0">
                                        <a:solidFill>
                                          <a:schemeClr val="bg1"/>
                                        </a:solidFill>
                                        <a:latin typeface="Cambria Math" panose="02040503050406030204" pitchFamily="18" charset="0"/>
                                      </a:rPr>
                                    </m:ctrlPr>
                                  </m:mPr>
                                  <m:mr>
                                    <m:e>
                                      <m:r>
                                        <m:rPr>
                                          <m:brk m:alnAt="7"/>
                                        </m:rPr>
                                        <a:rPr lang="en-US" sz="2800" b="0" i="1" smtClean="0">
                                          <a:solidFill>
                                            <a:schemeClr val="bg1"/>
                                          </a:solidFill>
                                          <a:latin typeface="Cambria Math" panose="02040503050406030204" pitchFamily="18" charset="0"/>
                                        </a:rPr>
                                        <m:t>0</m:t>
                                      </m:r>
                                    </m:e>
                                    <m:e>
                                      <m:r>
                                        <a:rPr lang="en-US" sz="2800" b="0" i="1" smtClean="0">
                                          <a:solidFill>
                                            <a:schemeClr val="bg1"/>
                                          </a:solidFill>
                                          <a:latin typeface="Cambria Math" panose="02040503050406030204" pitchFamily="18" charset="0"/>
                                        </a:rPr>
                                        <m:t>0</m:t>
                                      </m:r>
                                    </m:e>
                                  </m:mr>
                                  <m:mr>
                                    <m:e>
                                      <m:r>
                                        <a:rPr lang="en-US" sz="2800" b="0" i="1" smtClean="0">
                                          <a:solidFill>
                                            <a:schemeClr val="bg1"/>
                                          </a:solidFill>
                                          <a:latin typeface="Cambria Math" panose="02040503050406030204" pitchFamily="18" charset="0"/>
                                        </a:rPr>
                                        <m:t>0</m:t>
                                      </m:r>
                                    </m:e>
                                    <m:e>
                                      <m:r>
                                        <a:rPr lang="en-US" sz="2800" b="0" i="1" smtClean="0">
                                          <a:solidFill>
                                            <a:schemeClr val="bg1"/>
                                          </a:solidFill>
                                          <a:latin typeface="Cambria Math" panose="02040503050406030204" pitchFamily="18" charset="0"/>
                                        </a:rPr>
                                        <m:t>0</m:t>
                                      </m:r>
                                    </m:e>
                                  </m:mr>
                                </m:m>
                              </m:e>
                            </m:mr>
                            <m:mr>
                              <m:e>
                                <m:m>
                                  <m:mPr>
                                    <m:mcs>
                                      <m:mc>
                                        <m:mcPr>
                                          <m:count m:val="2"/>
                                          <m:mcJc m:val="center"/>
                                        </m:mcPr>
                                      </m:mc>
                                    </m:mcs>
                                    <m:ctrlPr>
                                      <a:rPr lang="en-US" sz="2800" i="1" smtClean="0">
                                        <a:solidFill>
                                          <a:schemeClr val="bg1"/>
                                        </a:solidFill>
                                        <a:latin typeface="Cambria Math" panose="02040503050406030204" pitchFamily="18" charset="0"/>
                                      </a:rPr>
                                    </m:ctrlPr>
                                  </m:mPr>
                                  <m:mr>
                                    <m:e>
                                      <m:r>
                                        <m:rPr>
                                          <m:brk m:alnAt="7"/>
                                        </m:rPr>
                                        <a:rPr lang="en-US" sz="2800" b="0" i="1" smtClean="0">
                                          <a:solidFill>
                                            <a:schemeClr val="bg1"/>
                                          </a:solidFill>
                                          <a:latin typeface="Cambria Math" panose="02040503050406030204" pitchFamily="18" charset="0"/>
                                        </a:rPr>
                                        <m:t>0</m:t>
                                      </m:r>
                                    </m:e>
                                    <m:e>
                                      <m:r>
                                        <a:rPr lang="en-US" sz="2800" b="0" i="1" smtClean="0">
                                          <a:solidFill>
                                            <a:schemeClr val="bg1"/>
                                          </a:solidFill>
                                          <a:latin typeface="Cambria Math" panose="02040503050406030204" pitchFamily="18" charset="0"/>
                                        </a:rPr>
                                        <m:t>0</m:t>
                                      </m:r>
                                    </m:e>
                                  </m:mr>
                                  <m:mr>
                                    <m:e>
                                      <m:r>
                                        <a:rPr lang="en-US" sz="2800" b="0" i="1" smtClean="0">
                                          <a:solidFill>
                                            <a:schemeClr val="bg1"/>
                                          </a:solidFill>
                                          <a:latin typeface="Cambria Math" panose="02040503050406030204" pitchFamily="18" charset="0"/>
                                        </a:rPr>
                                        <m:t>0</m:t>
                                      </m:r>
                                    </m:e>
                                    <m:e>
                                      <m:r>
                                        <a:rPr lang="en-US" sz="2800" b="0" i="1" smtClean="0">
                                          <a:solidFill>
                                            <a:schemeClr val="bg1"/>
                                          </a:solidFill>
                                          <a:latin typeface="Cambria Math" panose="02040503050406030204" pitchFamily="18" charset="0"/>
                                        </a:rPr>
                                        <m:t>0</m:t>
                                      </m:r>
                                    </m:e>
                                  </m:mr>
                                </m:m>
                              </m:e>
                              <m:e>
                                <m:m>
                                  <m:mPr>
                                    <m:mcs>
                                      <m:mc>
                                        <m:mcPr>
                                          <m:count m:val="2"/>
                                          <m:mcJc m:val="center"/>
                                        </m:mcPr>
                                      </m:mc>
                                    </m:mcs>
                                    <m:ctrlPr>
                                      <a:rPr lang="en-US" sz="2800" i="1" smtClean="0">
                                        <a:solidFill>
                                          <a:schemeClr val="bg1"/>
                                        </a:solidFill>
                                        <a:latin typeface="Cambria Math" panose="02040503050406030204" pitchFamily="18" charset="0"/>
                                      </a:rPr>
                                    </m:ctrlPr>
                                  </m:mPr>
                                  <m:mr>
                                    <m:e>
                                      <m:r>
                                        <m:rPr>
                                          <m:brk m:alnAt="7"/>
                                        </m:rPr>
                                        <a:rPr lang="en-US" sz="2800" b="0" i="1" smtClean="0">
                                          <a:solidFill>
                                            <a:schemeClr val="bg1"/>
                                          </a:solidFill>
                                          <a:latin typeface="Cambria Math" panose="02040503050406030204" pitchFamily="18" charset="0"/>
                                        </a:rPr>
                                        <m:t>0</m:t>
                                      </m:r>
                                    </m:e>
                                    <m:e>
                                      <m:r>
                                        <a:rPr lang="en-US" sz="2800" b="0" i="1" smtClean="0">
                                          <a:solidFill>
                                            <a:schemeClr val="bg1"/>
                                          </a:solidFill>
                                          <a:latin typeface="Cambria Math" panose="02040503050406030204" pitchFamily="18" charset="0"/>
                                        </a:rPr>
                                        <m:t>1</m:t>
                                      </m:r>
                                    </m:e>
                                  </m:mr>
                                  <m:mr>
                                    <m:e>
                                      <m: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0</m:t>
                                      </m:r>
                                    </m:e>
                                  </m:mr>
                                </m:m>
                              </m:e>
                            </m:mr>
                          </m:m>
                        </m:e>
                      </m:d>
                      <m:r>
                        <a:rPr lang="en-US" sz="2800" b="0" i="1" smtClean="0">
                          <a:solidFill>
                            <a:schemeClr val="bg1"/>
                          </a:solidFill>
                          <a:latin typeface="Cambria Math" panose="02040503050406030204" pitchFamily="18" charset="0"/>
                        </a:rPr>
                        <m:t>=</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1</m:t>
                          </m:r>
                        </m:num>
                        <m:den>
                          <m:rad>
                            <m:radPr>
                              <m:degHide m:val="on"/>
                              <m:ctrlPr>
                                <a:rPr lang="en-US" sz="2800" b="0" i="1" smtClean="0">
                                  <a:solidFill>
                                    <a:schemeClr val="bg1"/>
                                  </a:solidFill>
                                  <a:latin typeface="Cambria Math" panose="02040503050406030204" pitchFamily="18" charset="0"/>
                                </a:rPr>
                              </m:ctrlPr>
                            </m:radPr>
                            <m:deg/>
                            <m:e>
                              <m:r>
                                <a:rPr lang="en-US" sz="2800" b="0" i="1" smtClean="0">
                                  <a:solidFill>
                                    <a:schemeClr val="bg1"/>
                                  </a:solidFill>
                                  <a:latin typeface="Cambria Math" panose="02040503050406030204" pitchFamily="18" charset="0"/>
                                </a:rPr>
                                <m:t>2</m:t>
                              </m:r>
                            </m:e>
                          </m:rad>
                        </m:den>
                      </m:f>
                      <m:d>
                        <m:dPr>
                          <m:begChr m:val="["/>
                          <m:endChr m:val="]"/>
                          <m:ctrlPr>
                            <a:rPr lang="en-US" sz="2800" b="0" i="1" smtClean="0">
                              <a:solidFill>
                                <a:schemeClr val="bg1"/>
                              </a:solidFill>
                              <a:latin typeface="Cambria Math" panose="02040503050406030204" pitchFamily="18" charset="0"/>
                            </a:rPr>
                          </m:ctrlPr>
                        </m:dPr>
                        <m:e>
                          <m:eqArr>
                            <m:eqArrPr>
                              <m:ctrlPr>
                                <a:rPr lang="en-US" sz="2800" b="0" i="1" smtClean="0">
                                  <a:solidFill>
                                    <a:schemeClr val="bg1"/>
                                  </a:solidFill>
                                  <a:latin typeface="Cambria Math" panose="02040503050406030204" pitchFamily="18" charset="0"/>
                                </a:rPr>
                              </m:ctrlPr>
                            </m:eqArrPr>
                            <m:e>
                              <m:r>
                                <a:rPr lang="en-US" sz="2800" b="0" i="1" smtClean="0">
                                  <a:solidFill>
                                    <a:schemeClr val="bg1"/>
                                  </a:solidFill>
                                  <a:latin typeface="Cambria Math" panose="02040503050406030204" pitchFamily="18" charset="0"/>
                                </a:rPr>
                                <m:t>1</m:t>
                              </m:r>
                            </m:e>
                            <m:e>
                              <m:r>
                                <a:rPr lang="en-US" sz="2800" b="0" i="1" smtClean="0">
                                  <a:solidFill>
                                    <a:schemeClr val="bg1"/>
                                  </a:solidFill>
                                  <a:latin typeface="Cambria Math" panose="02040503050406030204" pitchFamily="18" charset="0"/>
                                </a:rPr>
                                <m:t>0</m:t>
                              </m:r>
                            </m:e>
                            <m:e>
                              <m:r>
                                <a:rPr lang="en-US" sz="2800" b="0" i="1" smtClean="0">
                                  <a:solidFill>
                                    <a:schemeClr val="bg1"/>
                                  </a:solidFill>
                                  <a:latin typeface="Cambria Math" panose="02040503050406030204" pitchFamily="18" charset="0"/>
                                </a:rPr>
                                <m:t>0</m:t>
                              </m:r>
                            </m:e>
                            <m:e>
                              <m:r>
                                <a:rPr lang="en-US" sz="2800" b="0" i="1" smtClean="0">
                                  <a:solidFill>
                                    <a:schemeClr val="bg1"/>
                                  </a:solidFill>
                                  <a:latin typeface="Cambria Math" panose="02040503050406030204" pitchFamily="18" charset="0"/>
                                </a:rPr>
                                <m:t>1</m:t>
                              </m:r>
                            </m:e>
                          </m:eqArr>
                        </m:e>
                      </m:d>
                      <m:m>
                        <m:mPr>
                          <m:mcs>
                            <m:mc>
                              <m:mcPr>
                                <m:count m:val="1"/>
                                <m:mcJc m:val="center"/>
                              </m:mcPr>
                            </m:mc>
                          </m:mcs>
                          <m:ctrlPr>
                            <a:rPr lang="en-US" sz="2800" b="0" i="1" smtClean="0">
                              <a:solidFill>
                                <a:schemeClr val="bg1"/>
                              </a:solidFill>
                              <a:latin typeface="Cambria Math" panose="02040503050406030204" pitchFamily="18" charset="0"/>
                            </a:rPr>
                          </m:ctrlPr>
                        </m:mPr>
                        <m:mr>
                          <m:e>
                            <m:m>
                              <m:mPr>
                                <m:mcs>
                                  <m:mc>
                                    <m:mcPr>
                                      <m:count m:val="1"/>
                                      <m:mcJc m:val="center"/>
                                    </m:mcPr>
                                  </m:mc>
                                </m:mcs>
                                <m:ctrlPr>
                                  <a:rPr lang="en-US" sz="2800" b="0" i="1" smtClean="0">
                                    <a:solidFill>
                                      <a:schemeClr val="bg1"/>
                                    </a:solidFill>
                                    <a:latin typeface="Cambria Math" panose="02040503050406030204" pitchFamily="18" charset="0"/>
                                  </a:rPr>
                                </m:ctrlPr>
                              </m:mPr>
                              <m:mr>
                                <m:e>
                                  <m:d>
                                    <m:dPr>
                                      <m:begChr m:val=""/>
                                      <m:endChr m:val="⟩"/>
                                      <m:ctrlPr>
                                        <a:rPr lang="en-US" sz="2800" b="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|00</m:t>
                                      </m:r>
                                    </m:e>
                                  </m:d>
                                </m:e>
                              </m:mr>
                              <m:mr>
                                <m:e>
                                  <m:d>
                                    <m:dPr>
                                      <m:begChr m:val=""/>
                                      <m:endChr m:val="⟩"/>
                                      <m:ctrlPr>
                                        <a:rPr lang="en-US" sz="2800" b="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|01</m:t>
                                      </m:r>
                                    </m:e>
                                  </m:d>
                                </m:e>
                              </m:mr>
                            </m:m>
                          </m:e>
                        </m:mr>
                        <m:mr>
                          <m:e>
                            <m:m>
                              <m:mPr>
                                <m:mcs>
                                  <m:mc>
                                    <m:mcPr>
                                      <m:count m:val="1"/>
                                      <m:mcJc m:val="center"/>
                                    </m:mcPr>
                                  </m:mc>
                                </m:mcs>
                                <m:ctrlPr>
                                  <a:rPr lang="en-US" sz="2800" b="0" i="1" smtClean="0">
                                    <a:solidFill>
                                      <a:schemeClr val="bg1"/>
                                    </a:solidFill>
                                    <a:latin typeface="Cambria Math" panose="02040503050406030204" pitchFamily="18" charset="0"/>
                                  </a:rPr>
                                </m:ctrlPr>
                              </m:mPr>
                              <m:mr>
                                <m:e>
                                  <m:d>
                                    <m:dPr>
                                      <m:begChr m:val=""/>
                                      <m:endChr m:val="⟩"/>
                                      <m:ctrlPr>
                                        <a:rPr lang="en-US" sz="2800" b="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|10</m:t>
                                      </m:r>
                                    </m:e>
                                  </m:d>
                                </m:e>
                              </m:mr>
                              <m:mr>
                                <m:e>
                                  <m:d>
                                    <m:dPr>
                                      <m:begChr m:val=""/>
                                      <m:endChr m:val="⟩"/>
                                      <m:ctrlPr>
                                        <a:rPr lang="en-US" sz="2800" b="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|11</m:t>
                                      </m:r>
                                    </m:e>
                                  </m:d>
                                </m:e>
                              </m:mr>
                            </m:m>
                          </m:e>
                        </m:mr>
                      </m:m>
                    </m:oMath>
                  </m:oMathPara>
                </a14:m>
                <a:endParaRPr lang="en-US" sz="2800" dirty="0">
                  <a:solidFill>
                    <a:schemeClr val="bg1"/>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616606" y="2386630"/>
                <a:ext cx="7018460" cy="1764009"/>
              </a:xfrm>
              <a:prstGeom prst="rect">
                <a:avLst/>
              </a:prstGeom>
              <a:blipFill>
                <a:blip r:embed="rId2"/>
                <a:stretch>
                  <a:fillRect/>
                </a:stretch>
              </a:blipFill>
            </p:spPr>
            <p:txBody>
              <a:bodyPr/>
              <a:lstStyle/>
              <a:p>
                <a:r>
                  <a:rPr lang="en-US">
                    <a:noFill/>
                  </a:rPr>
                  <a:t> </a:t>
                </a:r>
              </a:p>
            </p:txBody>
          </p:sp>
        </mc:Fallback>
      </mc:AlternateContent>
      <p:grpSp>
        <p:nvGrpSpPr>
          <p:cNvPr id="40" name="Group 39"/>
          <p:cNvGrpSpPr/>
          <p:nvPr/>
        </p:nvGrpSpPr>
        <p:grpSpPr>
          <a:xfrm>
            <a:off x="3184657" y="540612"/>
            <a:ext cx="5882358" cy="1666161"/>
            <a:chOff x="3015091" y="2122341"/>
            <a:chExt cx="5882358" cy="1666161"/>
          </a:xfrm>
        </p:grpSpPr>
        <p:sp>
          <p:nvSpPr>
            <p:cNvPr id="41" name="Rectangle 40"/>
            <p:cNvSpPr/>
            <p:nvPr/>
          </p:nvSpPr>
          <p:spPr>
            <a:xfrm>
              <a:off x="3015091" y="2122341"/>
              <a:ext cx="5882358" cy="16661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5177927" y="2461159"/>
              <a:ext cx="1661470" cy="1307023"/>
            </a:xfrm>
            <a:prstGeom prst="rect">
              <a:avLst/>
            </a:prstGeom>
          </p:spPr>
        </p:pic>
        <p:pic>
          <p:nvPicPr>
            <p:cNvPr id="44" name="Picture 43"/>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40000" contrast="40000"/>
                      </a14:imgEffect>
                    </a14:imgLayer>
                  </a14:imgProps>
                </a:ext>
              </a:extLst>
            </a:blip>
            <a:srcRect l="10046"/>
            <a:stretch/>
          </p:blipFill>
          <p:spPr>
            <a:xfrm>
              <a:off x="6556448" y="2291757"/>
              <a:ext cx="1354668" cy="542143"/>
            </a:xfrm>
            <a:prstGeom prst="rect">
              <a:avLst/>
            </a:prstGeom>
          </p:spPr>
        </p:pic>
        <mc:AlternateContent xmlns:mc="http://schemas.openxmlformats.org/markup-compatibility/2006" xmlns:a14="http://schemas.microsoft.com/office/drawing/2010/main">
          <mc:Choice Requires="a14">
            <p:sp>
              <p:nvSpPr>
                <p:cNvPr id="48" name="TextBox 47"/>
                <p:cNvSpPr txBox="1"/>
                <p:nvPr/>
              </p:nvSpPr>
              <p:spPr>
                <a:xfrm>
                  <a:off x="3180144" y="3195719"/>
                  <a:ext cx="59792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bg1"/>
                            </a:solidFill>
                            <a:latin typeface="Cambria Math" panose="02040503050406030204" pitchFamily="18" charset="0"/>
                          </a:rPr>
                          <m:t>|</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0</m:t>
                            </m:r>
                          </m:e>
                        </m:d>
                      </m:oMath>
                    </m:oMathPara>
                  </a14:m>
                  <a:endParaRPr lang="en-US" sz="3200" dirty="0">
                    <a:solidFill>
                      <a:schemeClr val="bg1"/>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180144" y="3195719"/>
                  <a:ext cx="597920" cy="492443"/>
                </a:xfrm>
                <a:prstGeom prst="rect">
                  <a:avLst/>
                </a:prstGeom>
                <a:blipFill>
                  <a:blip r:embed="rId7"/>
                  <a:stretch>
                    <a:fillRect/>
                  </a:stretch>
                </a:blipFill>
              </p:spPr>
              <p:txBody>
                <a:bodyPr/>
                <a:lstStyle/>
                <a:p>
                  <a:r>
                    <a:rPr lang="en-US">
                      <a:noFill/>
                    </a:rPr>
                    <a:t> </a:t>
                  </a:r>
                </a:p>
              </p:txBody>
            </p:sp>
          </mc:Fallback>
        </mc:AlternateContent>
        <p:pic>
          <p:nvPicPr>
            <p:cNvPr id="54" name="Picture 53"/>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40000" contrast="40000"/>
                      </a14:imgEffect>
                    </a14:imgLayer>
                  </a14:imgProps>
                </a:ext>
              </a:extLst>
            </a:blip>
            <a:srcRect l="10046"/>
            <a:stretch/>
          </p:blipFill>
          <p:spPr>
            <a:xfrm>
              <a:off x="6592805" y="3206542"/>
              <a:ext cx="1329270" cy="531978"/>
            </a:xfrm>
            <a:prstGeom prst="rect">
              <a:avLst/>
            </a:prstGeom>
          </p:spPr>
        </p:pic>
        <p:cxnSp>
          <p:nvCxnSpPr>
            <p:cNvPr id="57" name="Straight Connector 56"/>
            <p:cNvCxnSpPr/>
            <p:nvPr/>
          </p:nvCxnSpPr>
          <p:spPr>
            <a:xfrm flipH="1">
              <a:off x="3969061" y="3458977"/>
              <a:ext cx="1270000" cy="447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p:cNvSpPr txBox="1"/>
                <p:nvPr/>
              </p:nvSpPr>
              <p:spPr>
                <a:xfrm>
                  <a:off x="7911115" y="2268435"/>
                  <a:ext cx="95615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bg1"/>
                            </a:solidFill>
                            <a:latin typeface="Cambria Math" panose="02040503050406030204" pitchFamily="18" charset="0"/>
                          </a:rPr>
                          <m:t>|</m:t>
                        </m:r>
                        <m:d>
                          <m:dPr>
                            <m:begChr m:val=""/>
                            <m:endChr m:val="⟩"/>
                            <m:ctrlPr>
                              <a:rPr lang="en-US" sz="3600" b="0" i="1" smtClean="0">
                                <a:solidFill>
                                  <a:schemeClr val="bg1"/>
                                </a:solidFill>
                                <a:latin typeface="Cambria Math" panose="02040503050406030204" pitchFamily="18" charset="0"/>
                              </a:rPr>
                            </m:ctrlPr>
                          </m:dPr>
                          <m:e>
                            <m:sSub>
                              <m:sSubPr>
                                <m:ctrlPr>
                                  <a:rPr lang="en-US" sz="3600" b="0" i="1" smtClean="0">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ea typeface="Cambria Math" panose="02040503050406030204" pitchFamily="18" charset="0"/>
                                  </a:rPr>
                                  <m:t>𝜓</m:t>
                                </m:r>
                              </m:e>
                              <m:sub>
                                <m:r>
                                  <a:rPr lang="en-US" sz="3600" b="0" i="1" smtClean="0">
                                    <a:solidFill>
                                      <a:schemeClr val="bg1"/>
                                    </a:solidFill>
                                    <a:latin typeface="Cambria Math" panose="02040503050406030204" pitchFamily="18" charset="0"/>
                                  </a:rPr>
                                  <m:t>0</m:t>
                                </m:r>
                              </m:sub>
                            </m:sSub>
                          </m:e>
                        </m:d>
                      </m:oMath>
                    </m:oMathPara>
                  </a14:m>
                  <a:endParaRPr lang="en-US" sz="3600" dirty="0">
                    <a:solidFill>
                      <a:schemeClr val="bg1"/>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7911115" y="2268435"/>
                  <a:ext cx="956159"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7951996" y="3160511"/>
                  <a:ext cx="94545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bg1"/>
                            </a:solidFill>
                            <a:latin typeface="Cambria Math" panose="02040503050406030204" pitchFamily="18" charset="0"/>
                          </a:rPr>
                          <m:t>|</m:t>
                        </m:r>
                        <m:d>
                          <m:dPr>
                            <m:begChr m:val=""/>
                            <m:endChr m:val="⟩"/>
                            <m:ctrlPr>
                              <a:rPr lang="en-US" sz="3600" b="0" i="1" smtClean="0">
                                <a:solidFill>
                                  <a:schemeClr val="bg1"/>
                                </a:solidFill>
                                <a:latin typeface="Cambria Math" panose="02040503050406030204" pitchFamily="18" charset="0"/>
                              </a:rPr>
                            </m:ctrlPr>
                          </m:dPr>
                          <m:e>
                            <m:sSub>
                              <m:sSubPr>
                                <m:ctrlPr>
                                  <a:rPr lang="en-US" sz="3600" b="0" i="1" smtClean="0">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ea typeface="Cambria Math" panose="02040503050406030204" pitchFamily="18" charset="0"/>
                                  </a:rPr>
                                  <m:t>𝜓</m:t>
                                </m:r>
                              </m:e>
                              <m:sub>
                                <m:r>
                                  <a:rPr lang="en-US" sz="3600" b="0" i="1" smtClean="0">
                                    <a:solidFill>
                                      <a:schemeClr val="bg1"/>
                                    </a:solidFill>
                                    <a:latin typeface="Cambria Math" panose="02040503050406030204" pitchFamily="18" charset="0"/>
                                  </a:rPr>
                                  <m:t>1</m:t>
                                </m:r>
                              </m:sub>
                            </m:sSub>
                          </m:e>
                        </m:d>
                      </m:oMath>
                    </m:oMathPara>
                  </a14:m>
                  <a:endParaRPr lang="en-US" sz="3600" dirty="0">
                    <a:solidFill>
                      <a:schemeClr val="bg1"/>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7951996" y="3160511"/>
                  <a:ext cx="945452"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126851" y="2125875"/>
                  <a:ext cx="2381165" cy="889987"/>
                </a:xfrm>
                <a:prstGeom prst="rect">
                  <a:avLst/>
                </a:prstGeom>
                <a:solidFill>
                  <a:schemeClr val="tx1"/>
                </a:solid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f>
                          <m:fPr>
                            <m:ctrlPr>
                              <a:rPr lang="en-US" sz="2800" b="0" i="1" smtClean="0">
                                <a:solidFill>
                                  <a:schemeClr val="bg1"/>
                                </a:solidFill>
                                <a:latin typeface="Cambria Math" panose="02040503050406030204" pitchFamily="18" charset="0"/>
                                <a:ea typeface="Cambria Math" panose="02040503050406030204" pitchFamily="18" charset="0"/>
                              </a:rPr>
                            </m:ctrlPr>
                          </m:fPr>
                          <m:num>
                            <m:r>
                              <a:rPr lang="en-US" sz="2800" b="0" i="1" smtClean="0">
                                <a:solidFill>
                                  <a:schemeClr val="bg1"/>
                                </a:solidFill>
                                <a:latin typeface="Cambria Math" panose="02040503050406030204" pitchFamily="18" charset="0"/>
                                <a:ea typeface="Cambria Math" panose="02040503050406030204" pitchFamily="18" charset="0"/>
                              </a:rPr>
                              <m:t>1</m:t>
                            </m:r>
                          </m:num>
                          <m:den>
                            <m:rad>
                              <m:radPr>
                                <m:degHide m:val="on"/>
                                <m:ctrlPr>
                                  <a:rPr lang="en-US" sz="2800" b="0" i="1" smtClean="0">
                                    <a:solidFill>
                                      <a:schemeClr val="bg1"/>
                                    </a:solidFill>
                                    <a:latin typeface="Cambria Math" panose="02040503050406030204" pitchFamily="18" charset="0"/>
                                    <a:ea typeface="Cambria Math" panose="02040503050406030204" pitchFamily="18" charset="0"/>
                                  </a:rPr>
                                </m:ctrlPr>
                              </m:radPr>
                              <m:deg/>
                              <m:e>
                                <m:r>
                                  <a:rPr lang="en-US" sz="2800" b="0" i="1" smtClean="0">
                                    <a:solidFill>
                                      <a:schemeClr val="bg1"/>
                                    </a:solidFill>
                                    <a:latin typeface="Cambria Math" panose="02040503050406030204" pitchFamily="18" charset="0"/>
                                    <a:ea typeface="Cambria Math" panose="02040503050406030204" pitchFamily="18" charset="0"/>
                                  </a:rPr>
                                  <m:t>2</m:t>
                                </m:r>
                              </m:e>
                            </m:rad>
                          </m:den>
                        </m:f>
                        <m:d>
                          <m:dPr>
                            <m:begChr m:val=""/>
                            <m:endChr m:val="⟩"/>
                            <m:ctrlPr>
                              <a:rPr lang="en-US" sz="2800" b="0" i="1" smtClean="0">
                                <a:solidFill>
                                  <a:schemeClr val="bg1"/>
                                </a:solidFill>
                                <a:latin typeface="Cambria Math" panose="02040503050406030204" pitchFamily="18" charset="0"/>
                                <a:ea typeface="Cambria Math" panose="02040503050406030204" pitchFamily="18" charset="0"/>
                              </a:rPr>
                            </m:ctrlPr>
                          </m:dPr>
                          <m:e>
                            <m:r>
                              <a:rPr lang="en-US" sz="2800" b="0" i="1" smtClean="0">
                                <a:solidFill>
                                  <a:schemeClr val="bg1"/>
                                </a:solidFill>
                                <a:latin typeface="Cambria Math" panose="02040503050406030204" pitchFamily="18" charset="0"/>
                                <a:ea typeface="Cambria Math" panose="02040503050406030204" pitchFamily="18" charset="0"/>
                              </a:rPr>
                              <m:t>|0</m:t>
                            </m:r>
                          </m:e>
                        </m:d>
                        <m:r>
                          <a:rPr lang="en-US" sz="2800" b="0" i="1" smtClean="0">
                            <a:solidFill>
                              <a:schemeClr val="bg1"/>
                            </a:solidFill>
                            <a:latin typeface="Cambria Math" panose="02040503050406030204" pitchFamily="18" charset="0"/>
                            <a:ea typeface="Cambria Math" panose="02040503050406030204" pitchFamily="18" charset="0"/>
                          </a:rPr>
                          <m:t>+</m:t>
                        </m:r>
                        <m:f>
                          <m:fPr>
                            <m:ctrlPr>
                              <a:rPr lang="en-US" sz="2800" b="0" i="1" smtClean="0">
                                <a:solidFill>
                                  <a:schemeClr val="bg1"/>
                                </a:solidFill>
                                <a:latin typeface="Cambria Math" panose="02040503050406030204" pitchFamily="18" charset="0"/>
                                <a:ea typeface="Cambria Math" panose="02040503050406030204" pitchFamily="18" charset="0"/>
                              </a:rPr>
                            </m:ctrlPr>
                          </m:fPr>
                          <m:num>
                            <m:r>
                              <a:rPr lang="en-US" sz="2800" b="0" i="1" smtClean="0">
                                <a:solidFill>
                                  <a:schemeClr val="bg1"/>
                                </a:solidFill>
                                <a:latin typeface="Cambria Math" panose="02040503050406030204" pitchFamily="18" charset="0"/>
                                <a:ea typeface="Cambria Math" panose="02040503050406030204" pitchFamily="18" charset="0"/>
                              </a:rPr>
                              <m:t>1</m:t>
                            </m:r>
                          </m:num>
                          <m:den>
                            <m:rad>
                              <m:radPr>
                                <m:degHide m:val="on"/>
                                <m:ctrlPr>
                                  <a:rPr lang="en-US" sz="2800" b="0" i="1" smtClean="0">
                                    <a:solidFill>
                                      <a:schemeClr val="bg1"/>
                                    </a:solidFill>
                                    <a:latin typeface="Cambria Math" panose="02040503050406030204" pitchFamily="18" charset="0"/>
                                    <a:ea typeface="Cambria Math" panose="02040503050406030204" pitchFamily="18" charset="0"/>
                                  </a:rPr>
                                </m:ctrlPr>
                              </m:radPr>
                              <m:deg/>
                              <m:e>
                                <m:r>
                                  <a:rPr lang="en-US" sz="2800" b="0" i="1" smtClean="0">
                                    <a:solidFill>
                                      <a:schemeClr val="bg1"/>
                                    </a:solidFill>
                                    <a:latin typeface="Cambria Math" panose="02040503050406030204" pitchFamily="18" charset="0"/>
                                    <a:ea typeface="Cambria Math" panose="02040503050406030204" pitchFamily="18" charset="0"/>
                                  </a:rPr>
                                  <m:t>2</m:t>
                                </m:r>
                              </m:e>
                            </m:rad>
                          </m:den>
                        </m:f>
                        <m:r>
                          <a:rPr lang="en-US" sz="28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2800" b="0" i="1" smtClean="0">
                                <a:solidFill>
                                  <a:schemeClr val="bg1"/>
                                </a:solidFill>
                                <a:latin typeface="Cambria Math" panose="02040503050406030204" pitchFamily="18" charset="0"/>
                                <a:ea typeface="Cambria Math" panose="02040503050406030204" pitchFamily="18" charset="0"/>
                              </a:rPr>
                            </m:ctrlPr>
                          </m:dPr>
                          <m:e>
                            <m:r>
                              <a:rPr lang="en-US" sz="2800" b="0" i="1" smtClean="0">
                                <a:solidFill>
                                  <a:schemeClr val="bg1"/>
                                </a:solidFill>
                                <a:latin typeface="Cambria Math" panose="02040503050406030204" pitchFamily="18" charset="0"/>
                                <a:ea typeface="Cambria Math" panose="02040503050406030204" pitchFamily="18" charset="0"/>
                              </a:rPr>
                              <m:t>1</m:t>
                            </m:r>
                          </m:e>
                        </m:d>
                      </m:oMath>
                    </m:oMathPara>
                  </a14:m>
                  <a:endParaRPr lang="en-US" sz="2800" b="0" dirty="0" smtClean="0">
                    <a:solidFill>
                      <a:schemeClr val="bg1"/>
                    </a:solidFill>
                    <a:ea typeface="Cambria Math" panose="02040503050406030204" pitchFamily="18"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3126851" y="2125875"/>
                  <a:ext cx="2381165" cy="889987"/>
                </a:xfrm>
                <a:prstGeom prst="rect">
                  <a:avLst/>
                </a:prstGeom>
                <a:blipFill>
                  <a:blip r:embed="rId10"/>
                  <a:stretch>
                    <a:fillRect l="-25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p:cNvSpPr/>
              <p:nvPr/>
            </p:nvSpPr>
            <p:spPr>
              <a:xfrm>
                <a:off x="1482941" y="4807404"/>
                <a:ext cx="3517245" cy="10068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m:t>
                          </m:r>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ea typeface="Cambria Math" panose="02040503050406030204" pitchFamily="18" charset="0"/>
                                </a:rPr>
                                <m:t>𝜓</m:t>
                              </m:r>
                            </m:e>
                            <m:sub>
                              <m:r>
                                <a:rPr lang="en-US" sz="2800" i="1">
                                  <a:solidFill>
                                    <a:schemeClr val="bg1"/>
                                  </a:solidFill>
                                  <a:latin typeface="Cambria Math" panose="02040503050406030204" pitchFamily="18" charset="0"/>
                                </a:rPr>
                                <m:t>0</m:t>
                              </m:r>
                            </m:sub>
                          </m:sSub>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ea typeface="Cambria Math" panose="02040503050406030204" pitchFamily="18" charset="0"/>
                                </a:rPr>
                                <m:t>𝜓</m:t>
                              </m:r>
                            </m:e>
                            <m:sub>
                              <m:r>
                                <a:rPr lang="en-US" sz="2800" i="1">
                                  <a:solidFill>
                                    <a:schemeClr val="bg1"/>
                                  </a:solidFill>
                                  <a:latin typeface="Cambria Math" panose="02040503050406030204" pitchFamily="18" charset="0"/>
                                </a:rPr>
                                <m:t>1</m:t>
                              </m:r>
                            </m:sub>
                          </m:sSub>
                        </m:e>
                      </m:d>
                      <m:r>
                        <a:rPr lang="en-US" sz="2800" i="1">
                          <a:solidFill>
                            <a:schemeClr val="bg1"/>
                          </a:solidFill>
                          <a:latin typeface="Cambria Math" panose="02040503050406030204" pitchFamily="18" charset="0"/>
                        </a:rPr>
                        <m:t>=</m:t>
                      </m:r>
                      <m:f>
                        <m:fPr>
                          <m:ctrlPr>
                            <a:rPr lang="en-US" sz="2800" i="1" smtClean="0">
                              <a:solidFill>
                                <a:schemeClr val="bg1"/>
                              </a:solidFill>
                              <a:latin typeface="Cambria Math" panose="02040503050406030204" pitchFamily="18" charset="0"/>
                            </a:rPr>
                          </m:ctrlPr>
                        </m:fPr>
                        <m:num>
                          <m:d>
                            <m:dPr>
                              <m:begChr m:val=""/>
                              <m:endChr m:val="⟩"/>
                              <m:ctrlPr>
                                <a:rPr lang="en-US" sz="2800" i="1" smtClean="0">
                                  <a:solidFill>
                                    <a:schemeClr val="bg1"/>
                                  </a:solidFill>
                                  <a:latin typeface="Cambria Math" panose="02040503050406030204" pitchFamily="18" charset="0"/>
                                </a:rPr>
                              </m:ctrlPr>
                            </m:dPr>
                            <m:e>
                              <m:r>
                                <a:rPr lang="en-US" sz="2800" i="1">
                                  <a:solidFill>
                                    <a:schemeClr val="bg1"/>
                                  </a:solidFill>
                                  <a:latin typeface="Cambria Math" panose="02040503050406030204" pitchFamily="18" charset="0"/>
                                </a:rPr>
                                <m:t>|00</m:t>
                              </m:r>
                            </m:e>
                          </m:d>
                          <m:r>
                            <a:rPr lang="en-US" sz="2800" b="0" i="1" smtClean="0">
                              <a:solidFill>
                                <a:schemeClr val="bg1"/>
                              </a:solidFill>
                              <a:latin typeface="Cambria Math" panose="02040503050406030204" pitchFamily="18" charset="0"/>
                            </a:rPr>
                            <m:t>+</m:t>
                          </m:r>
                          <m:d>
                            <m:dPr>
                              <m:begChr m:val=""/>
                              <m:endChr m:val="⟩"/>
                              <m:ctrlPr>
                                <a:rPr lang="en-US" sz="2800" i="1">
                                  <a:solidFill>
                                    <a:schemeClr val="bg1"/>
                                  </a:solidFill>
                                  <a:latin typeface="Cambria Math" panose="02040503050406030204" pitchFamily="18" charset="0"/>
                                </a:rPr>
                              </m:ctrlPr>
                            </m:dPr>
                            <m:e>
                              <m:r>
                                <a:rPr lang="en-US" sz="2800" i="1">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11</m:t>
                              </m:r>
                            </m:e>
                          </m:d>
                        </m:num>
                        <m:den>
                          <m:rad>
                            <m:radPr>
                              <m:degHide m:val="on"/>
                              <m:ctrlPr>
                                <a:rPr lang="en-US" sz="2800" i="1" smtClean="0">
                                  <a:solidFill>
                                    <a:schemeClr val="bg1"/>
                                  </a:solidFill>
                                  <a:latin typeface="Cambria Math" panose="02040503050406030204" pitchFamily="18" charset="0"/>
                                </a:rPr>
                              </m:ctrlPr>
                            </m:radPr>
                            <m:deg/>
                            <m:e>
                              <m:r>
                                <a:rPr lang="en-US" sz="2800" b="0" i="1" smtClean="0">
                                  <a:solidFill>
                                    <a:schemeClr val="bg1"/>
                                  </a:solidFill>
                                  <a:latin typeface="Cambria Math" panose="02040503050406030204" pitchFamily="18" charset="0"/>
                                </a:rPr>
                                <m:t>2</m:t>
                              </m:r>
                            </m:e>
                          </m:rad>
                        </m:den>
                      </m:f>
                    </m:oMath>
                  </m:oMathPara>
                </a14:m>
                <a:endParaRPr lang="en-US" sz="2800" dirty="0">
                  <a:solidFill>
                    <a:schemeClr val="bg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1482941" y="4807404"/>
                <a:ext cx="3517245" cy="100681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6310489" y="4539604"/>
                <a:ext cx="4883837" cy="369332"/>
              </a:xfrm>
              <a:prstGeom prst="rect">
                <a:avLst/>
              </a:prstGeom>
              <a:no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r>
                        <a:rPr lang="en-US" sz="2400" b="0" i="1" smtClean="0">
                          <a:solidFill>
                            <a:schemeClr val="bg1"/>
                          </a:solidFill>
                          <a:latin typeface="Cambria Math" panose="02040503050406030204" pitchFamily="18" charset="0"/>
                          <a:ea typeface="Cambria Math" panose="02040503050406030204" pitchFamily="18" charset="0"/>
                        </a:rPr>
                        <m:t>𝑃</m:t>
                      </m:r>
                      <m:d>
                        <m:dPr>
                          <m:ctrlPr>
                            <a:rPr lang="en-US" sz="2400" b="0" i="1" smtClean="0">
                              <a:solidFill>
                                <a:schemeClr val="bg1"/>
                              </a:solidFill>
                              <a:latin typeface="Cambria Math" panose="02040503050406030204" pitchFamily="18" charset="0"/>
                              <a:ea typeface="Cambria Math" panose="02040503050406030204" pitchFamily="18" charset="0"/>
                            </a:rPr>
                          </m:ctrlPr>
                        </m:d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i="1" smtClean="0">
                                  <a:solidFill>
                                    <a:schemeClr val="bg1"/>
                                  </a:solidFill>
                                  <a:latin typeface="Cambria Math" panose="02040503050406030204" pitchFamily="18" charset="0"/>
                                </a:rPr>
                                <m:t>|</m:t>
                              </m:r>
                              <m:d>
                                <m:dPr>
                                  <m:begChr m:val=""/>
                                  <m:endChr m:val="⟩"/>
                                  <m:ctrlPr>
                                    <a:rPr lang="en-US" sz="2400" i="1" smtClean="0">
                                      <a:solidFill>
                                        <a:schemeClr val="bg1"/>
                                      </a:solidFill>
                                      <a:latin typeface="Cambria Math" panose="02040503050406030204" pitchFamily="18" charset="0"/>
                                      <a:ea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𝜓</m:t>
                                      </m:r>
                                    </m:e>
                                    <m:sub>
                                      <m:r>
                                        <a:rPr lang="en-US" sz="2400" i="1">
                                          <a:solidFill>
                                            <a:schemeClr val="bg1"/>
                                          </a:solidFill>
                                          <a:latin typeface="Cambria Math" panose="02040503050406030204" pitchFamily="18" charset="0"/>
                                        </a:rPr>
                                        <m:t>0</m:t>
                                      </m:r>
                                    </m:sub>
                                  </m:sSub>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𝜓</m:t>
                                      </m:r>
                                    </m:e>
                                    <m:sub>
                                      <m:r>
                                        <a:rPr lang="en-US" sz="2400" i="1">
                                          <a:solidFill>
                                            <a:schemeClr val="bg1"/>
                                          </a:solidFill>
                                          <a:latin typeface="Cambria Math" panose="02040503050406030204" pitchFamily="18" charset="0"/>
                                        </a:rPr>
                                        <m:t>1</m:t>
                                      </m:r>
                                    </m:sub>
                                  </m:sSub>
                                </m:e>
                              </m:d>
                              <m:r>
                                <a:rPr lang="en-US" sz="24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0</m:t>
                                  </m:r>
                                </m:e>
                              </m:d>
                              <m:r>
                                <a:rPr lang="en-US" sz="2400" b="0" i="1" smtClean="0">
                                  <a:solidFill>
                                    <a:schemeClr val="bg1"/>
                                  </a:solidFill>
                                  <a:latin typeface="Cambria Math" panose="02040503050406030204" pitchFamily="18" charset="0"/>
                                  <a:ea typeface="Cambria Math" panose="02040503050406030204" pitchFamily="18" charset="0"/>
                                </a:rPr>
                                <m:t>0</m:t>
                              </m:r>
                            </m:e>
                          </m:d>
                        </m:e>
                      </m:d>
                      <m:r>
                        <a:rPr lang="en-US" sz="2400" b="0" i="0" smtClean="0">
                          <a:solidFill>
                            <a:schemeClr val="bg1"/>
                          </a:solidFill>
                          <a:latin typeface="Cambria Math" panose="02040503050406030204" pitchFamily="18" charset="0"/>
                          <a:ea typeface="Cambria Math" panose="02040503050406030204" pitchFamily="18" charset="0"/>
                        </a:rPr>
                        <m:t>=</m:t>
                      </m:r>
                      <m:sSup>
                        <m:sSupPr>
                          <m:ctrlPr>
                            <a:rPr lang="en-US" sz="2400" b="0" i="1" smtClean="0">
                              <a:solidFill>
                                <a:schemeClr val="bg1"/>
                              </a:solidFill>
                              <a:latin typeface="Cambria Math" panose="02040503050406030204" pitchFamily="18" charset="0"/>
                              <a:ea typeface="Cambria Math" panose="02040503050406030204" pitchFamily="18" charset="0"/>
                            </a:rPr>
                          </m:ctrlPr>
                        </m:sSup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0.707</m:t>
                              </m:r>
                            </m:e>
                          </m:d>
                        </m:e>
                        <m:sup>
                          <m:r>
                            <a:rPr lang="en-US" sz="2400" b="0" i="1" smtClean="0">
                              <a:solidFill>
                                <a:schemeClr val="bg1"/>
                              </a:solidFill>
                              <a:latin typeface="Cambria Math" panose="02040503050406030204" pitchFamily="18" charset="0"/>
                              <a:ea typeface="Cambria Math" panose="02040503050406030204" pitchFamily="18" charset="0"/>
                            </a:rPr>
                            <m:t>2</m:t>
                          </m:r>
                        </m:sup>
                      </m:sSup>
                      <m:r>
                        <a:rPr lang="en-US" sz="2400" b="0" i="1" smtClean="0">
                          <a:solidFill>
                            <a:schemeClr val="bg1"/>
                          </a:solidFill>
                          <a:latin typeface="Cambria Math" panose="02040503050406030204" pitchFamily="18" charset="0"/>
                          <a:ea typeface="Cambria Math" panose="02040503050406030204" pitchFamily="18" charset="0"/>
                        </a:rPr>
                        <m:t>=50%</m:t>
                      </m:r>
                    </m:oMath>
                  </m:oMathPara>
                </a14:m>
                <a:endParaRPr lang="en-US" sz="2400" b="0" dirty="0" smtClean="0">
                  <a:solidFill>
                    <a:schemeClr val="bg1"/>
                  </a:solidFill>
                  <a:ea typeface="Cambria Math" panose="02040503050406030204" pitchFamily="18" charset="0"/>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6310489" y="4539604"/>
                <a:ext cx="4883837" cy="369332"/>
              </a:xfrm>
              <a:prstGeom prst="rect">
                <a:avLst/>
              </a:prstGeom>
              <a:blipFill>
                <a:blip r:embed="rId12"/>
                <a:stretch>
                  <a:fillRect l="-2122" t="-178333" r="-125" b="-2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6310489" y="4992245"/>
                <a:ext cx="4883836" cy="369332"/>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sz="2400" b="0" i="1" smtClean="0">
                          <a:solidFill>
                            <a:schemeClr val="bg1"/>
                          </a:solidFill>
                          <a:latin typeface="Cambria Math" panose="02040503050406030204" pitchFamily="18" charset="0"/>
                          <a:ea typeface="Cambria Math" panose="02040503050406030204" pitchFamily="18" charset="0"/>
                        </a:rPr>
                        <m:t>𝑃</m:t>
                      </m:r>
                      <m:d>
                        <m:dPr>
                          <m:ctrlPr>
                            <a:rPr lang="en-US" sz="2400" b="0" i="1" smtClean="0">
                              <a:solidFill>
                                <a:schemeClr val="bg1"/>
                              </a:solidFill>
                              <a:latin typeface="Cambria Math" panose="02040503050406030204" pitchFamily="18" charset="0"/>
                              <a:ea typeface="Cambria Math" panose="02040503050406030204" pitchFamily="18" charset="0"/>
                            </a:rPr>
                          </m:ctrlPr>
                        </m:d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i="1" smtClean="0">
                                  <a:solidFill>
                                    <a:schemeClr val="bg1"/>
                                  </a:solidFill>
                                  <a:latin typeface="Cambria Math" panose="02040503050406030204" pitchFamily="18" charset="0"/>
                                </a:rPr>
                                <m:t>|</m:t>
                              </m:r>
                              <m:d>
                                <m:dPr>
                                  <m:begChr m:val=""/>
                                  <m:endChr m:val="⟩"/>
                                  <m:ctrlPr>
                                    <a:rPr lang="en-US" sz="2400" i="1" smtClean="0">
                                      <a:solidFill>
                                        <a:schemeClr val="bg1"/>
                                      </a:solidFill>
                                      <a:latin typeface="Cambria Math" panose="02040503050406030204" pitchFamily="18" charset="0"/>
                                      <a:ea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𝜓</m:t>
                                      </m:r>
                                    </m:e>
                                    <m:sub>
                                      <m:r>
                                        <a:rPr lang="en-US" sz="2400" i="1">
                                          <a:solidFill>
                                            <a:schemeClr val="bg1"/>
                                          </a:solidFill>
                                          <a:latin typeface="Cambria Math" panose="02040503050406030204" pitchFamily="18" charset="0"/>
                                        </a:rPr>
                                        <m:t>0</m:t>
                                      </m:r>
                                    </m:sub>
                                  </m:sSub>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𝜓</m:t>
                                      </m:r>
                                    </m:e>
                                    <m:sub>
                                      <m:r>
                                        <a:rPr lang="en-US" sz="2400" i="1">
                                          <a:solidFill>
                                            <a:schemeClr val="bg1"/>
                                          </a:solidFill>
                                          <a:latin typeface="Cambria Math" panose="02040503050406030204" pitchFamily="18" charset="0"/>
                                        </a:rPr>
                                        <m:t>1</m:t>
                                      </m:r>
                                    </m:sub>
                                  </m:sSub>
                                </m:e>
                              </m:d>
                              <m:r>
                                <a:rPr lang="en-US" sz="24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01</m:t>
                                  </m:r>
                                </m:e>
                              </m:d>
                            </m:e>
                          </m:d>
                        </m:e>
                      </m:d>
                      <m:r>
                        <a:rPr lang="en-US" sz="2400" b="0" i="0" smtClean="0">
                          <a:solidFill>
                            <a:schemeClr val="bg1"/>
                          </a:solidFill>
                          <a:latin typeface="Cambria Math" panose="02040503050406030204" pitchFamily="18" charset="0"/>
                          <a:ea typeface="Cambria Math" panose="02040503050406030204" pitchFamily="18" charset="0"/>
                        </a:rPr>
                        <m:t>=</m:t>
                      </m:r>
                      <m:r>
                        <a:rPr lang="en-US" sz="2400" b="0" i="1" smtClean="0">
                          <a:solidFill>
                            <a:schemeClr val="bg1"/>
                          </a:solidFill>
                          <a:latin typeface="Cambria Math" panose="02040503050406030204" pitchFamily="18" charset="0"/>
                          <a:ea typeface="Cambria Math" panose="02040503050406030204" pitchFamily="18" charset="0"/>
                        </a:rPr>
                        <m:t>       0       =0%</m:t>
                      </m:r>
                    </m:oMath>
                  </m:oMathPara>
                </a14:m>
                <a:endParaRPr lang="en-US" sz="2400" b="0" dirty="0" smtClean="0">
                  <a:solidFill>
                    <a:schemeClr val="bg1"/>
                  </a:solidFill>
                  <a:ea typeface="Cambria Math" panose="02040503050406030204" pitchFamily="18" charset="0"/>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6310489" y="4992245"/>
                <a:ext cx="4883836" cy="369332"/>
              </a:xfrm>
              <a:prstGeom prst="rect">
                <a:avLst/>
              </a:prstGeom>
              <a:blipFill>
                <a:blip r:embed="rId13"/>
                <a:stretch>
                  <a:fillRect l="-2122" t="-175410" b="-254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6310488" y="5444886"/>
                <a:ext cx="4814138" cy="369332"/>
              </a:xfrm>
              <a:prstGeom prst="rect">
                <a:avLst/>
              </a:prstGeom>
              <a:no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r>
                        <a:rPr lang="en-US" sz="2400" b="0" i="1" smtClean="0">
                          <a:solidFill>
                            <a:schemeClr val="bg1"/>
                          </a:solidFill>
                          <a:latin typeface="Cambria Math" panose="02040503050406030204" pitchFamily="18" charset="0"/>
                          <a:ea typeface="Cambria Math" panose="02040503050406030204" pitchFamily="18" charset="0"/>
                        </a:rPr>
                        <m:t>𝑃</m:t>
                      </m:r>
                      <m:d>
                        <m:dPr>
                          <m:ctrlPr>
                            <a:rPr lang="en-US" sz="2400" b="0" i="1" smtClean="0">
                              <a:solidFill>
                                <a:schemeClr val="bg1"/>
                              </a:solidFill>
                              <a:latin typeface="Cambria Math" panose="02040503050406030204" pitchFamily="18" charset="0"/>
                              <a:ea typeface="Cambria Math" panose="02040503050406030204" pitchFamily="18" charset="0"/>
                            </a:rPr>
                          </m:ctrlPr>
                        </m:d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i="1" smtClean="0">
                                  <a:solidFill>
                                    <a:schemeClr val="bg1"/>
                                  </a:solidFill>
                                  <a:latin typeface="Cambria Math" panose="02040503050406030204" pitchFamily="18" charset="0"/>
                                </a:rPr>
                                <m:t>|</m:t>
                              </m:r>
                              <m:d>
                                <m:dPr>
                                  <m:begChr m:val=""/>
                                  <m:endChr m:val="⟩"/>
                                  <m:ctrlPr>
                                    <a:rPr lang="en-US" sz="2400" i="1" smtClean="0">
                                      <a:solidFill>
                                        <a:schemeClr val="bg1"/>
                                      </a:solidFill>
                                      <a:latin typeface="Cambria Math" panose="02040503050406030204" pitchFamily="18" charset="0"/>
                                      <a:ea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𝜓</m:t>
                                      </m:r>
                                    </m:e>
                                    <m:sub>
                                      <m:r>
                                        <a:rPr lang="en-US" sz="2400" i="1">
                                          <a:solidFill>
                                            <a:schemeClr val="bg1"/>
                                          </a:solidFill>
                                          <a:latin typeface="Cambria Math" panose="02040503050406030204" pitchFamily="18" charset="0"/>
                                        </a:rPr>
                                        <m:t>0</m:t>
                                      </m:r>
                                    </m:sub>
                                  </m:sSub>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𝜓</m:t>
                                      </m:r>
                                    </m:e>
                                    <m:sub>
                                      <m:r>
                                        <a:rPr lang="en-US" sz="2400" i="1">
                                          <a:solidFill>
                                            <a:schemeClr val="bg1"/>
                                          </a:solidFill>
                                          <a:latin typeface="Cambria Math" panose="02040503050406030204" pitchFamily="18" charset="0"/>
                                        </a:rPr>
                                        <m:t>1</m:t>
                                      </m:r>
                                    </m:sub>
                                  </m:sSub>
                                </m:e>
                              </m:d>
                              <m:r>
                                <a:rPr lang="en-US" sz="24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10</m:t>
                                  </m:r>
                                </m:e>
                              </m:d>
                            </m:e>
                          </m:d>
                        </m:e>
                      </m:d>
                      <m:r>
                        <a:rPr lang="en-US" sz="2400" b="0" i="0" smtClean="0">
                          <a:solidFill>
                            <a:schemeClr val="bg1"/>
                          </a:solidFill>
                          <a:latin typeface="Cambria Math" panose="02040503050406030204" pitchFamily="18" charset="0"/>
                          <a:ea typeface="Cambria Math" panose="02040503050406030204" pitchFamily="18" charset="0"/>
                        </a:rPr>
                        <m:t>=       </m:t>
                      </m:r>
                      <m:r>
                        <a:rPr lang="en-US" sz="2400" b="0" i="1" smtClean="0">
                          <a:solidFill>
                            <a:schemeClr val="bg1"/>
                          </a:solidFill>
                          <a:latin typeface="Cambria Math" panose="02040503050406030204" pitchFamily="18" charset="0"/>
                          <a:ea typeface="Cambria Math" panose="02040503050406030204" pitchFamily="18" charset="0"/>
                        </a:rPr>
                        <m:t>0       =0%</m:t>
                      </m:r>
                    </m:oMath>
                  </m:oMathPara>
                </a14:m>
                <a:endParaRPr lang="en-US" sz="2400" b="0" dirty="0" smtClean="0">
                  <a:solidFill>
                    <a:schemeClr val="bg1"/>
                  </a:solidFill>
                  <a:ea typeface="Cambria Math" panose="02040503050406030204" pitchFamily="18" charset="0"/>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6310488" y="5444886"/>
                <a:ext cx="4814138" cy="369332"/>
              </a:xfrm>
              <a:prstGeom prst="rect">
                <a:avLst/>
              </a:prstGeom>
              <a:blipFill>
                <a:blip r:embed="rId14"/>
                <a:stretch>
                  <a:fillRect l="-2152" t="-173770" b="-25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6310488" y="5897528"/>
                <a:ext cx="4883837" cy="369332"/>
              </a:xfrm>
              <a:prstGeom prst="rect">
                <a:avLst/>
              </a:prstGeom>
              <a:no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r>
                        <a:rPr lang="en-US" sz="2400" b="0" i="1" smtClean="0">
                          <a:solidFill>
                            <a:schemeClr val="bg1"/>
                          </a:solidFill>
                          <a:latin typeface="Cambria Math" panose="02040503050406030204" pitchFamily="18" charset="0"/>
                          <a:ea typeface="Cambria Math" panose="02040503050406030204" pitchFamily="18" charset="0"/>
                        </a:rPr>
                        <m:t>𝑃</m:t>
                      </m:r>
                      <m:d>
                        <m:dPr>
                          <m:ctrlPr>
                            <a:rPr lang="en-US" sz="2400" b="0" i="1" smtClean="0">
                              <a:solidFill>
                                <a:schemeClr val="bg1"/>
                              </a:solidFill>
                              <a:latin typeface="Cambria Math" panose="02040503050406030204" pitchFamily="18" charset="0"/>
                              <a:ea typeface="Cambria Math" panose="02040503050406030204" pitchFamily="18" charset="0"/>
                            </a:rPr>
                          </m:ctrlPr>
                        </m:d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i="1" smtClean="0">
                                  <a:solidFill>
                                    <a:schemeClr val="bg1"/>
                                  </a:solidFill>
                                  <a:latin typeface="Cambria Math" panose="02040503050406030204" pitchFamily="18" charset="0"/>
                                </a:rPr>
                                <m:t>|</m:t>
                              </m:r>
                              <m:d>
                                <m:dPr>
                                  <m:begChr m:val=""/>
                                  <m:endChr m:val="⟩"/>
                                  <m:ctrlPr>
                                    <a:rPr lang="en-US" sz="2400" i="1" smtClean="0">
                                      <a:solidFill>
                                        <a:schemeClr val="bg1"/>
                                      </a:solidFill>
                                      <a:latin typeface="Cambria Math" panose="02040503050406030204" pitchFamily="18" charset="0"/>
                                      <a:ea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𝜓</m:t>
                                      </m:r>
                                    </m:e>
                                    <m:sub>
                                      <m:r>
                                        <a:rPr lang="en-US" sz="2400" i="1">
                                          <a:solidFill>
                                            <a:schemeClr val="bg1"/>
                                          </a:solidFill>
                                          <a:latin typeface="Cambria Math" panose="02040503050406030204" pitchFamily="18" charset="0"/>
                                        </a:rPr>
                                        <m:t>0</m:t>
                                      </m:r>
                                    </m:sub>
                                  </m:sSub>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𝜓</m:t>
                                      </m:r>
                                    </m:e>
                                    <m:sub>
                                      <m:r>
                                        <a:rPr lang="en-US" sz="2400" i="1">
                                          <a:solidFill>
                                            <a:schemeClr val="bg1"/>
                                          </a:solidFill>
                                          <a:latin typeface="Cambria Math" panose="02040503050406030204" pitchFamily="18" charset="0"/>
                                        </a:rPr>
                                        <m:t>1</m:t>
                                      </m:r>
                                    </m:sub>
                                  </m:sSub>
                                </m:e>
                              </m:d>
                              <m:r>
                                <a:rPr lang="en-US" sz="24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1</m:t>
                                  </m:r>
                                </m:e>
                              </m:d>
                              <m:r>
                                <a:rPr lang="en-US" sz="2400" b="0" i="1" smtClean="0">
                                  <a:solidFill>
                                    <a:schemeClr val="bg1"/>
                                  </a:solidFill>
                                  <a:latin typeface="Cambria Math" panose="02040503050406030204" pitchFamily="18" charset="0"/>
                                  <a:ea typeface="Cambria Math" panose="02040503050406030204" pitchFamily="18" charset="0"/>
                                </a:rPr>
                                <m:t>1</m:t>
                              </m:r>
                            </m:e>
                          </m:d>
                        </m:e>
                      </m:d>
                      <m:r>
                        <a:rPr lang="en-US" sz="2400" b="0" i="0" smtClean="0">
                          <a:solidFill>
                            <a:schemeClr val="bg1"/>
                          </a:solidFill>
                          <a:latin typeface="Cambria Math" panose="02040503050406030204" pitchFamily="18" charset="0"/>
                          <a:ea typeface="Cambria Math" panose="02040503050406030204" pitchFamily="18" charset="0"/>
                        </a:rPr>
                        <m:t>=</m:t>
                      </m:r>
                      <m:sSup>
                        <m:sSupPr>
                          <m:ctrlPr>
                            <a:rPr lang="en-US" sz="2400" b="0" i="1" smtClean="0">
                              <a:solidFill>
                                <a:schemeClr val="bg1"/>
                              </a:solidFill>
                              <a:latin typeface="Cambria Math" panose="02040503050406030204" pitchFamily="18" charset="0"/>
                              <a:ea typeface="Cambria Math" panose="02040503050406030204" pitchFamily="18" charset="0"/>
                            </a:rPr>
                          </m:ctrlPr>
                        </m:sSup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0.707</m:t>
                              </m:r>
                            </m:e>
                          </m:d>
                        </m:e>
                        <m:sup>
                          <m:r>
                            <a:rPr lang="en-US" sz="2400" b="0" i="1" smtClean="0">
                              <a:solidFill>
                                <a:schemeClr val="bg1"/>
                              </a:solidFill>
                              <a:latin typeface="Cambria Math" panose="02040503050406030204" pitchFamily="18" charset="0"/>
                              <a:ea typeface="Cambria Math" panose="02040503050406030204" pitchFamily="18" charset="0"/>
                            </a:rPr>
                            <m:t>2</m:t>
                          </m:r>
                        </m:sup>
                      </m:sSup>
                      <m:r>
                        <a:rPr lang="en-US" sz="2400" b="0" i="1" smtClean="0">
                          <a:solidFill>
                            <a:schemeClr val="bg1"/>
                          </a:solidFill>
                          <a:latin typeface="Cambria Math" panose="02040503050406030204" pitchFamily="18" charset="0"/>
                          <a:ea typeface="Cambria Math" panose="02040503050406030204" pitchFamily="18" charset="0"/>
                        </a:rPr>
                        <m:t>=50%</m:t>
                      </m:r>
                    </m:oMath>
                  </m:oMathPara>
                </a14:m>
                <a:endParaRPr lang="en-US" sz="2400" b="0" dirty="0" smtClean="0">
                  <a:solidFill>
                    <a:schemeClr val="bg1"/>
                  </a:solidFill>
                  <a:ea typeface="Cambria Math" panose="02040503050406030204" pitchFamily="18" charset="0"/>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6310488" y="5897528"/>
                <a:ext cx="4883837" cy="369332"/>
              </a:xfrm>
              <a:prstGeom prst="rect">
                <a:avLst/>
              </a:prstGeom>
              <a:blipFill>
                <a:blip r:embed="rId15"/>
                <a:stretch>
                  <a:fillRect l="-2122" t="-173770" r="-125" b="-255738"/>
                </a:stretch>
              </a:blipFill>
            </p:spPr>
            <p:txBody>
              <a:bodyPr/>
              <a:lstStyle/>
              <a:p>
                <a:r>
                  <a:rPr lang="en-US">
                    <a:noFill/>
                  </a:rPr>
                  <a:t> </a:t>
                </a:r>
              </a:p>
            </p:txBody>
          </p:sp>
        </mc:Fallback>
      </mc:AlternateContent>
    </p:spTree>
    <p:extLst>
      <p:ext uri="{BB962C8B-B14F-4D97-AF65-F5344CB8AC3E}">
        <p14:creationId xmlns:p14="http://schemas.microsoft.com/office/powerpoint/2010/main" val="391290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909733" y="1690688"/>
            <a:ext cx="4923367" cy="4278312"/>
          </a:xfrm>
          <a:prstGeom prst="rect">
            <a:avLst/>
          </a:prstGeom>
        </p:spPr>
        <p:style>
          <a:lnRef idx="3">
            <a:schemeClr val="lt1"/>
          </a:lnRef>
          <a:fillRef idx="1">
            <a:schemeClr val="dk1"/>
          </a:fillRef>
          <a:effectRef idx="1">
            <a:schemeClr val="dk1"/>
          </a:effectRef>
          <a:fontRef idx="minor">
            <a:schemeClr val="lt1"/>
          </a:fontRef>
        </p:style>
        <p:txBody>
          <a:bodyPr rtlCol="0" anchor="t"/>
          <a:lstStyle/>
          <a:p>
            <a:pPr algn="ctr"/>
            <a:endParaRPr lang="en-US" dirty="0" smtClean="0"/>
          </a:p>
          <a:p>
            <a:pPr algn="ctr"/>
            <a:r>
              <a:rPr lang="en-US" dirty="0" smtClean="0"/>
              <a:t>Support Hardware</a:t>
            </a:r>
          </a:p>
          <a:p>
            <a:pPr algn="ctr"/>
            <a:endParaRPr lang="en-US" dirty="0"/>
          </a:p>
          <a:p>
            <a:pPr algn="ctr"/>
            <a:r>
              <a:rPr lang="en-US" dirty="0" smtClean="0"/>
              <a:t>Cooling / Vacuum Systems / Power Conditioning</a:t>
            </a:r>
            <a:endParaRPr lang="en-US" dirty="0"/>
          </a:p>
        </p:txBody>
      </p:sp>
      <p:sp>
        <p:nvSpPr>
          <p:cNvPr id="2" name="Title 1"/>
          <p:cNvSpPr>
            <a:spLocks noGrp="1"/>
          </p:cNvSpPr>
          <p:nvPr>
            <p:ph type="title"/>
          </p:nvPr>
        </p:nvSpPr>
        <p:spPr/>
        <p:txBody>
          <a:bodyPr/>
          <a:lstStyle/>
          <a:p>
            <a:r>
              <a:rPr lang="en-US" dirty="0" smtClean="0"/>
              <a:t>Hardware</a:t>
            </a:r>
            <a:endParaRPr lang="en-US" dirty="0"/>
          </a:p>
        </p:txBody>
      </p:sp>
      <p:sp>
        <p:nvSpPr>
          <p:cNvPr id="5" name="Rectangle 4"/>
          <p:cNvSpPr/>
          <p:nvPr/>
        </p:nvSpPr>
        <p:spPr>
          <a:xfrm>
            <a:off x="838201" y="1690688"/>
            <a:ext cx="5071532" cy="4278312"/>
          </a:xfrm>
          <a:prstGeom prst="rect">
            <a:avLst/>
          </a:prstGeom>
        </p:spPr>
        <p:style>
          <a:lnRef idx="3">
            <a:schemeClr val="lt1"/>
          </a:lnRef>
          <a:fillRef idx="1">
            <a:schemeClr val="dk1"/>
          </a:fillRef>
          <a:effectRef idx="1">
            <a:schemeClr val="dk1"/>
          </a:effectRef>
          <a:fontRef idx="minor">
            <a:schemeClr val="lt1"/>
          </a:fontRef>
        </p:style>
        <p:txBody>
          <a:bodyPr rtlCol="0" anchor="t"/>
          <a:lstStyle/>
          <a:p>
            <a:pPr algn="ctr"/>
            <a:endParaRPr lang="en-US" dirty="0" smtClean="0"/>
          </a:p>
          <a:p>
            <a:pPr algn="ctr"/>
            <a:r>
              <a:rPr lang="en-US" dirty="0" smtClean="0"/>
              <a:t>Traditional Computing Technology</a:t>
            </a:r>
          </a:p>
          <a:p>
            <a:pPr algn="ctr"/>
            <a:endParaRPr lang="en-US" dirty="0"/>
          </a:p>
          <a:p>
            <a:pPr algn="ctr"/>
            <a:endParaRPr lang="en-US" dirty="0"/>
          </a:p>
        </p:txBody>
      </p:sp>
      <p:sp>
        <p:nvSpPr>
          <p:cNvPr id="17" name="Rectangle 16"/>
          <p:cNvSpPr/>
          <p:nvPr/>
        </p:nvSpPr>
        <p:spPr>
          <a:xfrm>
            <a:off x="1559982" y="3276600"/>
            <a:ext cx="8532285" cy="2387600"/>
          </a:xfrm>
          <a:prstGeom prst="rect">
            <a:avLst/>
          </a:prstGeom>
        </p:spPr>
        <p:style>
          <a:lnRef idx="3">
            <a:schemeClr val="lt1"/>
          </a:lnRef>
          <a:fillRef idx="1">
            <a:schemeClr val="dk1"/>
          </a:fillRef>
          <a:effectRef idx="1">
            <a:schemeClr val="dk1"/>
          </a:effectRef>
          <a:fontRef idx="minor">
            <a:schemeClr val="lt1"/>
          </a:fontRef>
        </p:style>
        <p:txBody>
          <a:bodyPr rtlCol="0" anchor="t"/>
          <a:lstStyle/>
          <a:p>
            <a:pPr algn="ctr"/>
            <a:endParaRPr lang="en-US" dirty="0" smtClean="0"/>
          </a:p>
          <a:p>
            <a:pPr algn="ctr"/>
            <a:r>
              <a:rPr lang="en-US" dirty="0" smtClean="0"/>
              <a:t>Microwave Signal Processing</a:t>
            </a:r>
            <a:endParaRPr lang="en-US" dirty="0"/>
          </a:p>
        </p:txBody>
      </p:sp>
      <p:sp>
        <p:nvSpPr>
          <p:cNvPr id="18" name="Rectangle 17"/>
          <p:cNvSpPr/>
          <p:nvPr/>
        </p:nvSpPr>
        <p:spPr>
          <a:xfrm>
            <a:off x="2103966" y="4072467"/>
            <a:ext cx="7497233" cy="1278466"/>
          </a:xfrm>
          <a:prstGeom prst="rect">
            <a:avLst/>
          </a:prstGeom>
        </p:spPr>
        <p:style>
          <a:lnRef idx="3">
            <a:schemeClr val="lt1"/>
          </a:lnRef>
          <a:fillRef idx="1">
            <a:schemeClr val="dk1"/>
          </a:fillRef>
          <a:effectRef idx="1">
            <a:schemeClr val="dk1"/>
          </a:effectRef>
          <a:fontRef idx="minor">
            <a:schemeClr val="lt1"/>
          </a:fontRef>
        </p:style>
        <p:txBody>
          <a:bodyPr rtlCol="0" anchor="t"/>
          <a:lstStyle/>
          <a:p>
            <a:pPr algn="ctr"/>
            <a:endParaRPr lang="en-US" dirty="0" smtClean="0"/>
          </a:p>
          <a:p>
            <a:pPr algn="ctr"/>
            <a:r>
              <a:rPr lang="en-US" dirty="0" smtClean="0"/>
              <a:t>Qubits</a:t>
            </a:r>
            <a:endParaRPr lang="en-US" dirty="0"/>
          </a:p>
        </p:txBody>
      </p:sp>
    </p:spTree>
    <p:extLst>
      <p:ext uri="{BB962C8B-B14F-4D97-AF65-F5344CB8AC3E}">
        <p14:creationId xmlns:p14="http://schemas.microsoft.com/office/powerpoint/2010/main" val="2043772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pic>
        <p:nvPicPr>
          <p:cNvPr id="1028" name="Picture 4" descr="Image result for dwave"/>
          <p:cNvPicPr>
            <a:picLocks noChangeAspect="1" noChangeArrowheads="1"/>
          </p:cNvPicPr>
          <p:nvPr/>
        </p:nvPicPr>
        <p:blipFill rotWithShape="1">
          <a:blip r:embed="rId3">
            <a:extLst>
              <a:ext uri="{28A0092B-C50C-407E-A947-70E740481C1C}">
                <a14:useLocalDpi xmlns:a14="http://schemas.microsoft.com/office/drawing/2010/main" val="0"/>
              </a:ext>
            </a:extLst>
          </a:blip>
          <a:srcRect l="14639" r="15768"/>
          <a:stretch/>
        </p:blipFill>
        <p:spPr bwMode="auto">
          <a:xfrm>
            <a:off x="601133" y="2270522"/>
            <a:ext cx="3161247" cy="30241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r="31908"/>
          <a:stretch/>
        </p:blipFill>
        <p:spPr bwMode="auto">
          <a:xfrm>
            <a:off x="4072562" y="2267612"/>
            <a:ext cx="3145138" cy="30241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1015" y="813858"/>
            <a:ext cx="4205970" cy="5722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1133" y="1608801"/>
            <a:ext cx="3161247" cy="461665"/>
          </a:xfrm>
          <a:prstGeom prst="rect">
            <a:avLst/>
          </a:prstGeom>
          <a:noFill/>
        </p:spPr>
        <p:txBody>
          <a:bodyPr wrap="square" rtlCol="0">
            <a:spAutoFit/>
          </a:bodyPr>
          <a:lstStyle/>
          <a:p>
            <a:pPr algn="ctr"/>
            <a:r>
              <a:rPr lang="en-US" sz="2400" b="1" dirty="0" smtClean="0">
                <a:solidFill>
                  <a:schemeClr val="bg1"/>
                </a:solidFill>
              </a:rPr>
              <a:t>D-Wave*</a:t>
            </a:r>
            <a:endParaRPr lang="en-US" sz="2400" b="1" dirty="0">
              <a:solidFill>
                <a:schemeClr val="bg1"/>
              </a:solidFill>
            </a:endParaRPr>
          </a:p>
        </p:txBody>
      </p:sp>
      <p:sp>
        <p:nvSpPr>
          <p:cNvPr id="10" name="TextBox 9"/>
          <p:cNvSpPr txBox="1"/>
          <p:nvPr/>
        </p:nvSpPr>
        <p:spPr>
          <a:xfrm>
            <a:off x="4056453" y="1608800"/>
            <a:ext cx="3161247" cy="461665"/>
          </a:xfrm>
          <a:prstGeom prst="rect">
            <a:avLst/>
          </a:prstGeom>
          <a:noFill/>
        </p:spPr>
        <p:txBody>
          <a:bodyPr wrap="square" rtlCol="0">
            <a:spAutoFit/>
          </a:bodyPr>
          <a:lstStyle/>
          <a:p>
            <a:pPr algn="ctr"/>
            <a:r>
              <a:rPr lang="en-US" sz="2400" b="1" dirty="0" smtClean="0">
                <a:solidFill>
                  <a:schemeClr val="bg1"/>
                </a:solidFill>
              </a:rPr>
              <a:t>IBM Q</a:t>
            </a:r>
            <a:endParaRPr lang="en-US" sz="2400" b="1" dirty="0">
              <a:solidFill>
                <a:schemeClr val="bg1"/>
              </a:solidFill>
            </a:endParaRPr>
          </a:p>
        </p:txBody>
      </p:sp>
      <p:sp>
        <p:nvSpPr>
          <p:cNvPr id="15" name="TextBox 14"/>
          <p:cNvSpPr txBox="1"/>
          <p:nvPr/>
        </p:nvSpPr>
        <p:spPr>
          <a:xfrm>
            <a:off x="596671" y="5782868"/>
            <a:ext cx="6621029" cy="461665"/>
          </a:xfrm>
          <a:prstGeom prst="rect">
            <a:avLst/>
          </a:prstGeom>
          <a:noFill/>
        </p:spPr>
        <p:txBody>
          <a:bodyPr wrap="square" rtlCol="0">
            <a:spAutoFit/>
          </a:bodyPr>
          <a:lstStyle/>
          <a:p>
            <a:pPr algn="ctr"/>
            <a:r>
              <a:rPr lang="en-US" sz="2400" b="1" dirty="0" smtClean="0">
                <a:solidFill>
                  <a:schemeClr val="bg1"/>
                </a:solidFill>
              </a:rPr>
              <a:t>Microsoft: WIP  |   Google/Quantum AI Lab: WIP</a:t>
            </a:r>
            <a:endParaRPr lang="en-US" sz="2400" b="1" dirty="0">
              <a:solidFill>
                <a:schemeClr val="bg1"/>
              </a:solidFill>
            </a:endParaRPr>
          </a:p>
        </p:txBody>
      </p:sp>
    </p:spTree>
    <p:extLst>
      <p:ext uri="{BB962C8B-B14F-4D97-AF65-F5344CB8AC3E}">
        <p14:creationId xmlns:p14="http://schemas.microsoft.com/office/powerpoint/2010/main" val="691774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 Programming Languages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QCL</a:t>
            </a:r>
          </a:p>
          <a:p>
            <a:pPr lvl="1"/>
            <a:r>
              <a:rPr lang="en-US" dirty="0" smtClean="0"/>
              <a:t>First implemented imperative quantum programming language</a:t>
            </a:r>
          </a:p>
          <a:p>
            <a:pPr lvl="1"/>
            <a:r>
              <a:rPr lang="en-US" dirty="0" smtClean="0"/>
              <a:t>Largely resembles C</a:t>
            </a:r>
          </a:p>
          <a:p>
            <a:r>
              <a:rPr lang="en-US" dirty="0" smtClean="0"/>
              <a:t>Q</a:t>
            </a:r>
          </a:p>
          <a:p>
            <a:pPr lvl="1"/>
            <a:r>
              <a:rPr lang="en-US" dirty="0" smtClean="0"/>
              <a:t>Second imperative language</a:t>
            </a:r>
          </a:p>
          <a:p>
            <a:pPr lvl="1"/>
            <a:r>
              <a:rPr lang="en-US" dirty="0" smtClean="0"/>
              <a:t>Extension of C++</a:t>
            </a:r>
          </a:p>
          <a:p>
            <a:r>
              <a:rPr lang="en-US" dirty="0" smtClean="0"/>
              <a:t>Q#</a:t>
            </a:r>
          </a:p>
          <a:p>
            <a:pPr lvl="1"/>
            <a:r>
              <a:rPr lang="en-US" dirty="0" smtClean="0"/>
              <a:t>Developed by Microsoft in parallel to it’s hardware</a:t>
            </a:r>
          </a:p>
          <a:p>
            <a:r>
              <a:rPr lang="en-US" dirty="0" smtClean="0"/>
              <a:t>Python / C / C++ / MATLAB and so on</a:t>
            </a:r>
          </a:p>
          <a:p>
            <a:pPr lvl="1"/>
            <a:r>
              <a:rPr lang="en-US" dirty="0" smtClean="0"/>
              <a:t>Cloud based </a:t>
            </a:r>
            <a:r>
              <a:rPr lang="en-US" dirty="0" smtClean="0"/>
              <a:t>services providing </a:t>
            </a:r>
            <a:r>
              <a:rPr lang="en-US" dirty="0" smtClean="0"/>
              <a:t>quantum computing have APIs that will interface with client libraries</a:t>
            </a:r>
          </a:p>
          <a:p>
            <a:pPr lvl="1"/>
            <a:r>
              <a:rPr lang="en-US" dirty="0" err="1" smtClean="0"/>
              <a:t>QISKit</a:t>
            </a:r>
            <a:r>
              <a:rPr lang="en-US" dirty="0" smtClean="0"/>
              <a:t> - </a:t>
            </a:r>
            <a:r>
              <a:rPr lang="en-US" dirty="0"/>
              <a:t>d</a:t>
            </a:r>
            <a:r>
              <a:rPr lang="en-US" dirty="0" smtClean="0"/>
              <a:t>ev </a:t>
            </a:r>
            <a:r>
              <a:rPr lang="en-US" dirty="0"/>
              <a:t>k</a:t>
            </a:r>
            <a:r>
              <a:rPr lang="en-US" dirty="0" smtClean="0"/>
              <a:t>it for IBM Q</a:t>
            </a:r>
          </a:p>
          <a:p>
            <a:endParaRPr lang="en-US" dirty="0"/>
          </a:p>
        </p:txBody>
      </p:sp>
    </p:spTree>
    <p:extLst>
      <p:ext uri="{BB962C8B-B14F-4D97-AF65-F5344CB8AC3E}">
        <p14:creationId xmlns:p14="http://schemas.microsoft.com/office/powerpoint/2010/main" val="32041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Applications</a:t>
            </a:r>
            <a:endParaRPr lang="en-US" dirty="0"/>
          </a:p>
        </p:txBody>
      </p:sp>
      <p:sp>
        <p:nvSpPr>
          <p:cNvPr id="3" name="Content Placeholder 2"/>
          <p:cNvSpPr>
            <a:spLocks noGrp="1"/>
          </p:cNvSpPr>
          <p:nvPr>
            <p:ph idx="1"/>
          </p:nvPr>
        </p:nvSpPr>
        <p:spPr/>
        <p:txBody>
          <a:bodyPr/>
          <a:lstStyle/>
          <a:p>
            <a:r>
              <a:rPr lang="en-US" dirty="0" smtClean="0"/>
              <a:t>Cryptographic Key Generation</a:t>
            </a:r>
          </a:p>
          <a:p>
            <a:r>
              <a:rPr lang="en-US" dirty="0" smtClean="0"/>
              <a:t>Integer Factorization</a:t>
            </a:r>
            <a:r>
              <a:rPr lang="en-US" dirty="0"/>
              <a:t> </a:t>
            </a:r>
            <a:r>
              <a:rPr lang="en-US" dirty="0" smtClean="0"/>
              <a:t>– Shor’s Algorithm</a:t>
            </a:r>
          </a:p>
          <a:p>
            <a:r>
              <a:rPr lang="en-US" dirty="0" smtClean="0"/>
              <a:t>Unstructured Database Search – Grover’s Algorithm</a:t>
            </a:r>
          </a:p>
          <a:p>
            <a:r>
              <a:rPr lang="en-US" dirty="0" smtClean="0"/>
              <a:t>Chemical &amp; Molecular Simulations</a:t>
            </a:r>
          </a:p>
        </p:txBody>
      </p:sp>
      <p:pic>
        <p:nvPicPr>
          <p:cNvPr id="2050" name="Picture 2" descr="https://www.ias.edu/sites/default/files/styles/grid_feature_teaser/public/images/featured-thumbnails/ideas/dt_c120417.jpg?itok=_AqJ9Mt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599" y="4145684"/>
            <a:ext cx="7266801" cy="226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716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Players</a:t>
            </a:r>
            <a:endParaRPr lang="en-US" dirty="0"/>
          </a:p>
        </p:txBody>
      </p:sp>
      <p:sp>
        <p:nvSpPr>
          <p:cNvPr id="3" name="Content Placeholder 2"/>
          <p:cNvSpPr>
            <a:spLocks noGrp="1"/>
          </p:cNvSpPr>
          <p:nvPr>
            <p:ph idx="1"/>
          </p:nvPr>
        </p:nvSpPr>
        <p:spPr/>
        <p:txBody>
          <a:bodyPr/>
          <a:lstStyle/>
          <a:p>
            <a:r>
              <a:rPr lang="en-US" dirty="0" smtClean="0"/>
              <a:t>IBM</a:t>
            </a:r>
          </a:p>
          <a:p>
            <a:r>
              <a:rPr lang="en-US" dirty="0" smtClean="0"/>
              <a:t>Google</a:t>
            </a:r>
          </a:p>
          <a:p>
            <a:r>
              <a:rPr lang="en-US" dirty="0" smtClean="0"/>
              <a:t>Microsoft</a:t>
            </a:r>
          </a:p>
          <a:p>
            <a:r>
              <a:rPr lang="en-US" dirty="0" smtClean="0"/>
              <a:t>Nokia Bell Labs (Yes, that Nokia)</a:t>
            </a:r>
          </a:p>
          <a:p>
            <a:r>
              <a:rPr lang="en-US" dirty="0" smtClean="0"/>
              <a:t>D-Wave</a:t>
            </a:r>
          </a:p>
          <a:p>
            <a:r>
              <a:rPr lang="en-US" dirty="0" smtClean="0"/>
              <a:t>Lockheed Martin</a:t>
            </a:r>
          </a:p>
          <a:p>
            <a:r>
              <a:rPr lang="en-US" dirty="0" smtClean="0"/>
              <a:t>Raytheon</a:t>
            </a:r>
          </a:p>
          <a:p>
            <a:endParaRPr lang="en-US" dirty="0"/>
          </a:p>
        </p:txBody>
      </p:sp>
    </p:spTree>
    <p:extLst>
      <p:ext uri="{BB962C8B-B14F-4D97-AF65-F5344CB8AC3E}">
        <p14:creationId xmlns:p14="http://schemas.microsoft.com/office/powerpoint/2010/main" val="3908773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Mainstream </a:t>
            </a:r>
            <a:r>
              <a:rPr lang="en-US" strike="sngStrike" dirty="0" smtClean="0"/>
              <a:t>Sales Pitch</a:t>
            </a:r>
            <a:r>
              <a:rPr lang="en-US" dirty="0" smtClean="0"/>
              <a:t> Storyline</a:t>
            </a:r>
            <a:endParaRPr lang="en-US" dirty="0"/>
          </a:p>
        </p:txBody>
      </p:sp>
      <p:pic>
        <p:nvPicPr>
          <p:cNvPr id="1028" name="Picture 4" descr="Image result for phot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261" y="2510942"/>
            <a:ext cx="2286000" cy="2286000"/>
          </a:xfrm>
          <a:prstGeom prst="ellipse">
            <a:avLst/>
          </a:prstGeom>
          <a:ln>
            <a:noFill/>
          </a:ln>
          <a:effectLst>
            <a:softEdge rad="76200"/>
          </a:effectLst>
          <a:extLst>
            <a:ext uri="{909E8E84-426E-40DD-AFC4-6F175D3DCCD1}">
              <a14:hiddenFill xmlns:a14="http://schemas.microsoft.com/office/drawing/2010/main">
                <a:solidFill>
                  <a:srgbClr val="FFFFFF"/>
                </a:solidFill>
              </a14:hiddenFill>
            </a:ext>
          </a:extLst>
        </p:spPr>
      </p:pic>
      <p:pic>
        <p:nvPicPr>
          <p:cNvPr id="1030" name="Picture 6" descr="Image result for 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2510942"/>
            <a:ext cx="2286000" cy="22860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34" name="Picture 10" descr="Image result for miracle science"/>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1709" t="4530" r="2277" b="4532"/>
          <a:stretch/>
        </p:blipFill>
        <p:spPr bwMode="auto">
          <a:xfrm>
            <a:off x="1530626" y="2345635"/>
            <a:ext cx="8567531" cy="2991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980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Example – IBM Cloud</a:t>
            </a:r>
            <a:endParaRPr lang="en-US" dirty="0"/>
          </a:p>
        </p:txBody>
      </p:sp>
      <p:sp>
        <p:nvSpPr>
          <p:cNvPr id="3" name="Content Placeholder 2"/>
          <p:cNvSpPr>
            <a:spLocks noGrp="1"/>
          </p:cNvSpPr>
          <p:nvPr>
            <p:ph idx="1"/>
          </p:nvPr>
        </p:nvSpPr>
        <p:spPr/>
        <p:txBody>
          <a:bodyPr/>
          <a:lstStyle/>
          <a:p>
            <a:r>
              <a:rPr lang="en-US" dirty="0" smtClean="0"/>
              <a:t>Register for IBM </a:t>
            </a:r>
            <a:r>
              <a:rPr lang="en-US" dirty="0"/>
              <a:t>Q at </a:t>
            </a:r>
            <a:r>
              <a:rPr lang="en-US" dirty="0">
                <a:hlinkClick r:id="rId2"/>
              </a:rPr>
              <a:t>https://</a:t>
            </a:r>
            <a:r>
              <a:rPr lang="en-US" dirty="0" smtClean="0">
                <a:hlinkClick r:id="rId2"/>
              </a:rPr>
              <a:t>quantumexperience.ng.bluemix.net/qx</a:t>
            </a:r>
            <a:endParaRPr lang="en-US" dirty="0"/>
          </a:p>
          <a:p>
            <a:r>
              <a:rPr lang="en-US" dirty="0" smtClean="0"/>
              <a:t>Download QISKIT for python and install libraries</a:t>
            </a:r>
          </a:p>
        </p:txBody>
      </p:sp>
    </p:spTree>
    <p:extLst>
      <p:ext uri="{BB962C8B-B14F-4D97-AF65-F5344CB8AC3E}">
        <p14:creationId xmlns:p14="http://schemas.microsoft.com/office/powerpoint/2010/main" val="2421707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Example – IBM Cloud</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#Random Number Generator</a:t>
            </a:r>
          </a:p>
          <a:p>
            <a:pPr marL="0" indent="0">
              <a:lnSpc>
                <a:spcPct val="100000"/>
              </a:lnSpc>
              <a:spcBef>
                <a:spcPts val="0"/>
              </a:spcBef>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import </a:t>
            </a:r>
            <a:r>
              <a:rPr lang="en-US" sz="1000" dirty="0" err="1">
                <a:latin typeface="Courier New" panose="02070309020205020404" pitchFamily="49" charset="0"/>
                <a:cs typeface="Courier New" panose="02070309020205020404" pitchFamily="49" charset="0"/>
              </a:rPr>
              <a:t>projectq.setups.ibm</a:t>
            </a: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projectq.ops</a:t>
            </a:r>
            <a:r>
              <a:rPr lang="en-US" sz="1000" dirty="0">
                <a:latin typeface="Courier New" panose="02070309020205020404" pitchFamily="49" charset="0"/>
                <a:cs typeface="Courier New" panose="02070309020205020404" pitchFamily="49" charset="0"/>
              </a:rPr>
              <a:t> import H, Measure, CNOT</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projectq</a:t>
            </a:r>
            <a:r>
              <a:rPr lang="en-US" sz="1000" dirty="0">
                <a:latin typeface="Courier New" panose="02070309020205020404" pitchFamily="49" charset="0"/>
                <a:cs typeface="Courier New" panose="02070309020205020404" pitchFamily="49" charset="0"/>
              </a:rPr>
              <a:t> import </a:t>
            </a:r>
            <a:r>
              <a:rPr lang="en-US" sz="1000" dirty="0" err="1">
                <a:latin typeface="Courier New" panose="02070309020205020404" pitchFamily="49" charset="0"/>
                <a:cs typeface="Courier New" panose="02070309020205020404" pitchFamily="49" charset="0"/>
              </a:rPr>
              <a:t>MainEngine</a:t>
            </a: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projectq.backends</a:t>
            </a:r>
            <a:r>
              <a:rPr lang="en-US" sz="1000" dirty="0">
                <a:latin typeface="Courier New" panose="02070309020205020404" pitchFamily="49" charset="0"/>
                <a:cs typeface="Courier New" panose="02070309020205020404" pitchFamily="49" charset="0"/>
              </a:rPr>
              <a:t> import </a:t>
            </a:r>
            <a:r>
              <a:rPr lang="en-US" sz="1000" dirty="0" err="1">
                <a:latin typeface="Courier New" panose="02070309020205020404" pitchFamily="49" charset="0"/>
                <a:cs typeface="Courier New" panose="02070309020205020404" pitchFamily="49" charset="0"/>
              </a:rPr>
              <a:t>IBMBackend</a:t>
            </a: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create a main compiler engine using IBM Quantum Experience</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eng</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MainEngine</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IBMBackend</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use_hardware</a:t>
            </a:r>
            <a:r>
              <a:rPr lang="en-US" sz="1000" dirty="0">
                <a:latin typeface="Courier New" panose="02070309020205020404" pitchFamily="49" charset="0"/>
                <a:cs typeface="Courier New" panose="02070309020205020404" pitchFamily="49" charset="0"/>
              </a:rPr>
              <a:t>=True, </a:t>
            </a:r>
            <a:r>
              <a:rPr lang="en-US" sz="1000" dirty="0" err="1">
                <a:latin typeface="Courier New" panose="02070309020205020404" pitchFamily="49" charset="0"/>
                <a:cs typeface="Courier New" panose="02070309020205020404" pitchFamily="49" charset="0"/>
              </a:rPr>
              <a:t>num_runs</a:t>
            </a:r>
            <a:r>
              <a:rPr lang="en-US" sz="1000" dirty="0">
                <a:latin typeface="Courier New" panose="02070309020205020404" pitchFamily="49" charset="0"/>
                <a:cs typeface="Courier New" panose="02070309020205020404" pitchFamily="49" charset="0"/>
              </a:rPr>
              <a:t>=1024, verbose=True, device='ibmqx5', user</a:t>
            </a:r>
            <a:r>
              <a:rPr lang="en-US" sz="1000" dirty="0" smtClean="0">
                <a:latin typeface="Courier New" panose="02070309020205020404" pitchFamily="49" charset="0"/>
                <a:cs typeface="Courier New" panose="02070309020205020404" pitchFamily="49" charset="0"/>
              </a:rPr>
              <a:t>=‘[user]'))</a:t>
            </a: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allocate five qubits</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q1 = </a:t>
            </a:r>
            <a:r>
              <a:rPr lang="en-US" sz="1000" dirty="0" err="1">
                <a:latin typeface="Courier New" panose="02070309020205020404" pitchFamily="49" charset="0"/>
                <a:cs typeface="Courier New" panose="02070309020205020404" pitchFamily="49" charset="0"/>
              </a:rPr>
              <a:t>eng.allocate_qubit</a:t>
            </a:r>
            <a:r>
              <a:rPr lang="en-US" sz="1000"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put qubits in superposition</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H | q1</a:t>
            </a:r>
          </a:p>
          <a:p>
            <a:pPr marL="0" indent="0">
              <a:lnSpc>
                <a:spcPct val="100000"/>
              </a:lnSpc>
              <a:spcBef>
                <a:spcPts val="0"/>
              </a:spcBef>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measure </a:t>
            </a:r>
            <a:r>
              <a:rPr lang="en-US" sz="1000" dirty="0" err="1">
                <a:latin typeface="Courier New" panose="02070309020205020404" pitchFamily="49" charset="0"/>
                <a:cs typeface="Courier New" panose="02070309020205020404" pitchFamily="49" charset="0"/>
              </a:rPr>
              <a:t>quibits</a:t>
            </a: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Measure | q1</a:t>
            </a:r>
          </a:p>
          <a:p>
            <a:pPr marL="0" indent="0">
              <a:lnSpc>
                <a:spcPct val="100000"/>
              </a:lnSpc>
              <a:spcBef>
                <a:spcPts val="0"/>
              </a:spcBef>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eng.flush</a:t>
            </a:r>
            <a:r>
              <a:rPr lang="en-US" sz="1000" dirty="0">
                <a:latin typeface="Courier New" panose="02070309020205020404" pitchFamily="49" charset="0"/>
                <a:cs typeface="Courier New" panose="02070309020205020404" pitchFamily="49" charset="0"/>
              </a:rPr>
              <a:t>()</a:t>
            </a:r>
            <a:endParaRPr lang="en-US" sz="1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7916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Example – IBM Cloud</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Bell State &amp; </a:t>
            </a:r>
            <a:r>
              <a:rPr lang="en-US" sz="1000" dirty="0" err="1">
                <a:latin typeface="Courier New" panose="02070309020205020404" pitchFamily="49" charset="0"/>
                <a:cs typeface="Courier New" panose="02070309020205020404" pitchFamily="49" charset="0"/>
              </a:rPr>
              <a:t>Entaglement</a:t>
            </a: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import </a:t>
            </a:r>
            <a:r>
              <a:rPr lang="en-US" sz="1000" dirty="0" err="1">
                <a:latin typeface="Courier New" panose="02070309020205020404" pitchFamily="49" charset="0"/>
                <a:cs typeface="Courier New" panose="02070309020205020404" pitchFamily="49" charset="0"/>
              </a:rPr>
              <a:t>projectq.setups.ibm</a:t>
            </a: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projectq.ops</a:t>
            </a:r>
            <a:r>
              <a:rPr lang="en-US" sz="1000" dirty="0">
                <a:latin typeface="Courier New" panose="02070309020205020404" pitchFamily="49" charset="0"/>
                <a:cs typeface="Courier New" panose="02070309020205020404" pitchFamily="49" charset="0"/>
              </a:rPr>
              <a:t> import H, Measure, CNOT</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projectq</a:t>
            </a:r>
            <a:r>
              <a:rPr lang="en-US" sz="1000" dirty="0">
                <a:latin typeface="Courier New" panose="02070309020205020404" pitchFamily="49" charset="0"/>
                <a:cs typeface="Courier New" panose="02070309020205020404" pitchFamily="49" charset="0"/>
              </a:rPr>
              <a:t> import </a:t>
            </a:r>
            <a:r>
              <a:rPr lang="en-US" sz="1000" dirty="0" err="1">
                <a:latin typeface="Courier New" panose="02070309020205020404" pitchFamily="49" charset="0"/>
                <a:cs typeface="Courier New" panose="02070309020205020404" pitchFamily="49" charset="0"/>
              </a:rPr>
              <a:t>MainEngine</a:t>
            </a: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projectq.backends</a:t>
            </a:r>
            <a:r>
              <a:rPr lang="en-US" sz="1000" dirty="0">
                <a:latin typeface="Courier New" panose="02070309020205020404" pitchFamily="49" charset="0"/>
                <a:cs typeface="Courier New" panose="02070309020205020404" pitchFamily="49" charset="0"/>
              </a:rPr>
              <a:t> import </a:t>
            </a:r>
            <a:r>
              <a:rPr lang="en-US" sz="1000" dirty="0" err="1">
                <a:latin typeface="Courier New" panose="02070309020205020404" pitchFamily="49" charset="0"/>
                <a:cs typeface="Courier New" panose="02070309020205020404" pitchFamily="49" charset="0"/>
              </a:rPr>
              <a:t>IBMBackend</a:t>
            </a: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create a main compiler engine</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eng</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MainEngine</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IBMBackend</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use_hardware</a:t>
            </a:r>
            <a:r>
              <a:rPr lang="en-US" sz="1000" dirty="0">
                <a:latin typeface="Courier New" panose="02070309020205020404" pitchFamily="49" charset="0"/>
                <a:cs typeface="Courier New" panose="02070309020205020404" pitchFamily="49" charset="0"/>
              </a:rPr>
              <a:t>=True, </a:t>
            </a:r>
            <a:r>
              <a:rPr lang="en-US" sz="1000" dirty="0" err="1">
                <a:latin typeface="Courier New" panose="02070309020205020404" pitchFamily="49" charset="0"/>
                <a:cs typeface="Courier New" panose="02070309020205020404" pitchFamily="49" charset="0"/>
              </a:rPr>
              <a:t>num_runs</a:t>
            </a:r>
            <a:r>
              <a:rPr lang="en-US" sz="1000" dirty="0">
                <a:latin typeface="Courier New" panose="02070309020205020404" pitchFamily="49" charset="0"/>
                <a:cs typeface="Courier New" panose="02070309020205020404" pitchFamily="49" charset="0"/>
              </a:rPr>
              <a:t>=1024, verbose=True, device='ibmqx4', user</a:t>
            </a:r>
            <a:r>
              <a:rPr lang="en-US" sz="1000" dirty="0" smtClean="0">
                <a:latin typeface="Courier New" panose="02070309020205020404" pitchFamily="49" charset="0"/>
                <a:cs typeface="Courier New" panose="02070309020205020404" pitchFamily="49" charset="0"/>
              </a:rPr>
              <a:t>=‘[user]'))</a:t>
            </a: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allocate one qubit</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q1 = </a:t>
            </a:r>
            <a:r>
              <a:rPr lang="en-US" sz="1000" dirty="0" err="1">
                <a:latin typeface="Courier New" panose="02070309020205020404" pitchFamily="49" charset="0"/>
                <a:cs typeface="Courier New" panose="02070309020205020404" pitchFamily="49" charset="0"/>
              </a:rPr>
              <a:t>eng.allocate_qubit</a:t>
            </a:r>
            <a:r>
              <a:rPr lang="en-US" sz="10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q2 = </a:t>
            </a:r>
            <a:r>
              <a:rPr lang="en-US" sz="1000" dirty="0" err="1">
                <a:latin typeface="Courier New" panose="02070309020205020404" pitchFamily="49" charset="0"/>
                <a:cs typeface="Courier New" panose="02070309020205020404" pitchFamily="49" charset="0"/>
              </a:rPr>
              <a:t>eng.allocate_qubit</a:t>
            </a:r>
            <a:r>
              <a:rPr lang="en-US" sz="1000"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put it in superposition</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H | q1</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CNOT | (q1, q2)</a:t>
            </a:r>
          </a:p>
          <a:p>
            <a:pPr marL="0" indent="0">
              <a:lnSpc>
                <a:spcPct val="100000"/>
              </a:lnSpc>
              <a:spcBef>
                <a:spcPts val="0"/>
              </a:spcBef>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measure</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Measure | q1</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Measure | q2</a:t>
            </a:r>
          </a:p>
          <a:p>
            <a:pPr marL="0" indent="0">
              <a:lnSpc>
                <a:spcPct val="100000"/>
              </a:lnSpc>
              <a:spcBef>
                <a:spcPts val="0"/>
              </a:spcBef>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eng.flush</a:t>
            </a:r>
            <a:r>
              <a:rPr lang="en-US" sz="1000" dirty="0">
                <a:latin typeface="Courier New" panose="02070309020205020404" pitchFamily="49" charset="0"/>
                <a:cs typeface="Courier New" panose="02070309020205020404" pitchFamily="49" charset="0"/>
              </a:rPr>
              <a:t>()</a:t>
            </a:r>
            <a:endParaRPr lang="en-US" sz="1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8391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Too Can Experiment!</a:t>
            </a:r>
            <a:endParaRPr lang="en-US" dirty="0"/>
          </a:p>
        </p:txBody>
      </p:sp>
      <p:sp>
        <p:nvSpPr>
          <p:cNvPr id="3" name="Content Placeholder 2"/>
          <p:cNvSpPr>
            <a:spLocks noGrp="1"/>
          </p:cNvSpPr>
          <p:nvPr>
            <p:ph idx="1"/>
          </p:nvPr>
        </p:nvSpPr>
        <p:spPr/>
        <p:txBody>
          <a:bodyPr/>
          <a:lstStyle/>
          <a:p>
            <a:r>
              <a:rPr lang="en-US" dirty="0" smtClean="0"/>
              <a:t>IBM Q   (Simulator &amp; Hardware)</a:t>
            </a:r>
          </a:p>
          <a:p>
            <a:pPr lvl="1"/>
            <a:r>
              <a:rPr lang="en-US" dirty="0"/>
              <a:t>https://quantumexperience.ng.bluemix.net/qx</a:t>
            </a:r>
            <a:endParaRPr lang="en-US" dirty="0" smtClean="0"/>
          </a:p>
          <a:p>
            <a:r>
              <a:rPr lang="en-US" dirty="0" smtClean="0"/>
              <a:t>Microsoft  (Simulator)</a:t>
            </a:r>
          </a:p>
          <a:p>
            <a:pPr lvl="1"/>
            <a:r>
              <a:rPr lang="en-US" dirty="0"/>
              <a:t>https://www.microsoft.com/en-us/quantum/development-kit</a:t>
            </a:r>
            <a:endParaRPr lang="en-US" dirty="0" smtClean="0"/>
          </a:p>
          <a:p>
            <a:r>
              <a:rPr lang="en-US" dirty="0" smtClean="0"/>
              <a:t>Quantum Playground   (Simulator)</a:t>
            </a:r>
          </a:p>
          <a:p>
            <a:pPr lvl="1"/>
            <a:r>
              <a:rPr lang="en-US" dirty="0"/>
              <a:t>http://www.quantumplayground.net/#/</a:t>
            </a:r>
            <a:r>
              <a:rPr lang="en-US" dirty="0" smtClean="0"/>
              <a:t>home</a:t>
            </a:r>
          </a:p>
          <a:p>
            <a:endParaRPr lang="en-US" dirty="0" smtClean="0"/>
          </a:p>
        </p:txBody>
      </p:sp>
    </p:spTree>
    <p:extLst>
      <p:ext uri="{BB962C8B-B14F-4D97-AF65-F5344CB8AC3E}">
        <p14:creationId xmlns:p14="http://schemas.microsoft.com/office/powerpoint/2010/main" val="1609511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 - State of Quantum Computing</a:t>
            </a:r>
            <a:endParaRPr lang="en-US" dirty="0"/>
          </a:p>
        </p:txBody>
      </p:sp>
      <p:pic>
        <p:nvPicPr>
          <p:cNvPr id="4098" name="Picture 2" descr="Image result for original transis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57" y="1635272"/>
            <a:ext cx="2712718" cy="242873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mputer board technology memory coil electronic cool image electronics cool photo core printed circuit rom magnetic cpu pcb electronic device electrical netwo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6912" y="1635272"/>
            <a:ext cx="3643096" cy="242873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3283" y="1635272"/>
            <a:ext cx="3469614" cy="24287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9757" y="4304148"/>
            <a:ext cx="10644043" cy="2308324"/>
          </a:xfrm>
          <a:prstGeom prst="rect">
            <a:avLst/>
          </a:prstGeom>
          <a:noFill/>
        </p:spPr>
        <p:txBody>
          <a:bodyPr wrap="square" rtlCol="0">
            <a:spAutoFit/>
          </a:bodyPr>
          <a:lstStyle/>
          <a:p>
            <a:r>
              <a:rPr lang="en-US" dirty="0" smtClean="0">
                <a:solidFill>
                  <a:schemeClr val="bg1"/>
                </a:solidFill>
              </a:rPr>
              <a:t>Through cloud platforms, the 1</a:t>
            </a:r>
            <a:r>
              <a:rPr lang="en-US" baseline="30000" dirty="0" smtClean="0">
                <a:solidFill>
                  <a:schemeClr val="bg1"/>
                </a:solidFill>
              </a:rPr>
              <a:t>st</a:t>
            </a:r>
            <a:r>
              <a:rPr lang="en-US" dirty="0" smtClean="0">
                <a:solidFill>
                  <a:schemeClr val="bg1"/>
                </a:solidFill>
              </a:rPr>
              <a:t> generation of commercial quantum computers are becoming accessible to the general market.  These are analogous to some of the first mainframe computers.  This technology will be used to solve very specific problems and should not be considered a universal computing technology… yet.  Today, applications are very limited, but </a:t>
            </a:r>
            <a:r>
              <a:rPr lang="en-US" dirty="0">
                <a:solidFill>
                  <a:schemeClr val="bg1"/>
                </a:solidFill>
              </a:rPr>
              <a:t>r</a:t>
            </a:r>
            <a:r>
              <a:rPr lang="en-US" dirty="0" smtClean="0">
                <a:solidFill>
                  <a:schemeClr val="bg1"/>
                </a:solidFill>
              </a:rPr>
              <a:t>esearchers and technology companies are still discovering and inventing new ways to apply this technology to some of the most computationally intense problems.  In addition, breakthroughs in hardware are needed to improve the capability &amp; reliability of these devices.  However, it is likely advances will be made quickly, and by the end of next decade it is possible that problems once though insolvable, will be routine.</a:t>
            </a:r>
            <a:endParaRPr lang="en-US" dirty="0">
              <a:solidFill>
                <a:schemeClr val="bg1"/>
              </a:solidFill>
            </a:endParaRPr>
          </a:p>
        </p:txBody>
      </p:sp>
    </p:spTree>
    <p:extLst>
      <p:ext uri="{BB962C8B-B14F-4D97-AF65-F5344CB8AC3E}">
        <p14:creationId xmlns:p14="http://schemas.microsoft.com/office/powerpoint/2010/main" val="1902488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idx="1"/>
          </p:nvPr>
        </p:nvSpPr>
        <p:spPr/>
        <p:txBody>
          <a:bodyPr/>
          <a:lstStyle/>
          <a:p>
            <a:r>
              <a:rPr lang="en-US" dirty="0" err="1" smtClean="0"/>
              <a:t>edX</a:t>
            </a:r>
            <a:r>
              <a:rPr lang="en-US" dirty="0" smtClean="0"/>
              <a:t> – Quantum Mechanics for Everyone</a:t>
            </a:r>
          </a:p>
          <a:p>
            <a:pPr lvl="1"/>
            <a:r>
              <a:rPr lang="en-US" dirty="0">
                <a:hlinkClick r:id="rId2"/>
              </a:rPr>
              <a:t>https://</a:t>
            </a:r>
            <a:r>
              <a:rPr lang="en-US" dirty="0" smtClean="0">
                <a:hlinkClick r:id="rId2"/>
              </a:rPr>
              <a:t>www.edx.org/course/quantum-mechanics-everyone-georgetownx-phyx-008-01x</a:t>
            </a:r>
            <a:endParaRPr lang="en-US" dirty="0" smtClean="0"/>
          </a:p>
          <a:p>
            <a:r>
              <a:rPr lang="en-US" dirty="0" smtClean="0"/>
              <a:t>Michael Nielson – Quantum Computing for the Determined</a:t>
            </a:r>
          </a:p>
          <a:p>
            <a:pPr lvl="1"/>
            <a:r>
              <a:rPr lang="en-US" dirty="0">
                <a:hlinkClick r:id="rId3"/>
              </a:rPr>
              <a:t>https://</a:t>
            </a:r>
            <a:r>
              <a:rPr lang="en-US" dirty="0" smtClean="0">
                <a:hlinkClick r:id="rId3"/>
              </a:rPr>
              <a:t>www.youtube.com/user/mnielsencourses</a:t>
            </a:r>
            <a:endParaRPr lang="en-US" dirty="0" smtClean="0"/>
          </a:p>
          <a:p>
            <a:r>
              <a:rPr lang="en-US" dirty="0" smtClean="0"/>
              <a:t>Wikipedia</a:t>
            </a:r>
          </a:p>
          <a:p>
            <a:pPr lvl="1"/>
            <a:r>
              <a:rPr lang="en-US" dirty="0" smtClean="0">
                <a:hlinkClick r:id="rId4"/>
              </a:rPr>
              <a:t>https</a:t>
            </a:r>
            <a:r>
              <a:rPr lang="en-US" dirty="0">
                <a:hlinkClick r:id="rId4"/>
              </a:rPr>
              <a:t>://</a:t>
            </a:r>
            <a:r>
              <a:rPr lang="en-US" dirty="0" smtClean="0">
                <a:hlinkClick r:id="rId4"/>
              </a:rPr>
              <a:t>en.wikipedia.org/wiki/Quantum_computing</a:t>
            </a:r>
            <a:endParaRPr lang="en-US" dirty="0" smtClean="0"/>
          </a:p>
          <a:p>
            <a:pPr lvl="1"/>
            <a:r>
              <a:rPr lang="en-US" dirty="0">
                <a:hlinkClick r:id="rId5"/>
              </a:rPr>
              <a:t>https://</a:t>
            </a:r>
            <a:r>
              <a:rPr lang="en-US" dirty="0" smtClean="0">
                <a:hlinkClick r:id="rId5"/>
              </a:rPr>
              <a:t>en.wikipedia.org/wiki/Quantum_logic_gate</a:t>
            </a:r>
            <a:endParaRPr lang="en-US" dirty="0" smtClean="0"/>
          </a:p>
          <a:p>
            <a:pPr lvl="1"/>
            <a:endParaRPr lang="en-US" dirty="0" smtClean="0"/>
          </a:p>
        </p:txBody>
      </p:sp>
    </p:spTree>
    <p:extLst>
      <p:ext uri="{BB962C8B-B14F-4D97-AF65-F5344CB8AC3E}">
        <p14:creationId xmlns:p14="http://schemas.microsoft.com/office/powerpoint/2010/main" val="22280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4" name="Text Placeholder 3"/>
          <p:cNvSpPr>
            <a:spLocks noGrp="1"/>
          </p:cNvSpPr>
          <p:nvPr>
            <p:ph type="body" idx="1"/>
          </p:nvPr>
        </p:nvSpPr>
        <p:spPr/>
        <p:txBody>
          <a:bodyPr/>
          <a:lstStyle/>
          <a:p>
            <a:r>
              <a:rPr lang="en-US" dirty="0" smtClean="0"/>
              <a:t>Part 1 – What’s under the hood?</a:t>
            </a:r>
            <a:endParaRPr lang="en-US" dirty="0"/>
          </a:p>
        </p:txBody>
      </p:sp>
      <p:sp>
        <p:nvSpPr>
          <p:cNvPr id="5" name="Content Placeholder 4"/>
          <p:cNvSpPr>
            <a:spLocks noGrp="1"/>
          </p:cNvSpPr>
          <p:nvPr>
            <p:ph sz="half" idx="2"/>
          </p:nvPr>
        </p:nvSpPr>
        <p:spPr>
          <a:effectLst>
            <a:outerShdw blurRad="50800" dist="38100" dir="2700000" algn="tl" rotWithShape="0">
              <a:prstClr val="black">
                <a:alpha val="40000"/>
              </a:prstClr>
            </a:outerShdw>
          </a:effectLst>
        </p:spPr>
        <p:txBody>
          <a:bodyPr/>
          <a:lstStyle/>
          <a:p>
            <a:r>
              <a:rPr lang="en-US" dirty="0" smtClean="0"/>
              <a:t>Qubits</a:t>
            </a:r>
          </a:p>
          <a:p>
            <a:r>
              <a:rPr lang="en-US" dirty="0" smtClean="0"/>
              <a:t>Quantum Computers</a:t>
            </a:r>
          </a:p>
          <a:p>
            <a:r>
              <a:rPr lang="en-US" dirty="0" smtClean="0"/>
              <a:t>Quantum Circuits</a:t>
            </a:r>
          </a:p>
          <a:p>
            <a:r>
              <a:rPr lang="en-US" dirty="0" smtClean="0"/>
              <a:t>Quantum Gates</a:t>
            </a:r>
          </a:p>
          <a:p>
            <a:r>
              <a:rPr lang="en-US" dirty="0" smtClean="0"/>
              <a:t>First Quantum Circuit</a:t>
            </a:r>
          </a:p>
          <a:p>
            <a:r>
              <a:rPr lang="en-US" dirty="0" smtClean="0"/>
              <a:t>Entanglement</a:t>
            </a:r>
          </a:p>
        </p:txBody>
      </p:sp>
      <p:sp>
        <p:nvSpPr>
          <p:cNvPr id="6" name="Text Placeholder 5"/>
          <p:cNvSpPr>
            <a:spLocks noGrp="1"/>
          </p:cNvSpPr>
          <p:nvPr>
            <p:ph type="body" sz="quarter" idx="3"/>
          </p:nvPr>
        </p:nvSpPr>
        <p:spPr/>
        <p:txBody>
          <a:bodyPr/>
          <a:lstStyle/>
          <a:p>
            <a:r>
              <a:rPr lang="en-US" dirty="0" smtClean="0"/>
              <a:t>Part 2 – What is the state of the tech?</a:t>
            </a:r>
            <a:endParaRPr lang="en-US" dirty="0"/>
          </a:p>
        </p:txBody>
      </p:sp>
      <p:sp>
        <p:nvSpPr>
          <p:cNvPr id="7" name="Content Placeholder 6"/>
          <p:cNvSpPr>
            <a:spLocks noGrp="1"/>
          </p:cNvSpPr>
          <p:nvPr>
            <p:ph sz="quarter" idx="4"/>
          </p:nvPr>
        </p:nvSpPr>
        <p:spPr>
          <a:effectLst>
            <a:outerShdw blurRad="50800" dist="38100" dir="2700000" algn="tl" rotWithShape="0">
              <a:prstClr val="black">
                <a:alpha val="40000"/>
              </a:prstClr>
            </a:outerShdw>
          </a:effectLst>
        </p:spPr>
        <p:txBody>
          <a:bodyPr/>
          <a:lstStyle/>
          <a:p>
            <a:r>
              <a:rPr lang="en-US" dirty="0" smtClean="0"/>
              <a:t>Hardware</a:t>
            </a:r>
          </a:p>
          <a:p>
            <a:r>
              <a:rPr lang="en-US" dirty="0" smtClean="0"/>
              <a:t>Software</a:t>
            </a:r>
          </a:p>
          <a:p>
            <a:r>
              <a:rPr lang="en-US" dirty="0" smtClean="0"/>
              <a:t>Applications</a:t>
            </a:r>
          </a:p>
          <a:p>
            <a:r>
              <a:rPr lang="en-US" dirty="0" smtClean="0"/>
              <a:t>Key Players</a:t>
            </a:r>
          </a:p>
          <a:p>
            <a:r>
              <a:rPr lang="en-US" dirty="0" smtClean="0"/>
              <a:t>Example – IBM Cloud</a:t>
            </a:r>
          </a:p>
          <a:p>
            <a:r>
              <a:rPr lang="en-US" dirty="0" smtClean="0"/>
              <a:t>Key Takeaways</a:t>
            </a:r>
          </a:p>
        </p:txBody>
      </p:sp>
    </p:spTree>
    <p:extLst>
      <p:ext uri="{BB962C8B-B14F-4D97-AF65-F5344CB8AC3E}">
        <p14:creationId xmlns:p14="http://schemas.microsoft.com/office/powerpoint/2010/main" val="3096535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Qubits</a:t>
            </a:r>
            <a:endParaRPr lang="en-US" dirty="0"/>
          </a:p>
        </p:txBody>
      </p:sp>
      <p:sp>
        <p:nvSpPr>
          <p:cNvPr id="8" name="Content Placeholder 7"/>
          <p:cNvSpPr>
            <a:spLocks noGrp="1"/>
          </p:cNvSpPr>
          <p:nvPr>
            <p:ph idx="1"/>
          </p:nvPr>
        </p:nvSpPr>
        <p:spPr/>
        <p:txBody>
          <a:bodyPr>
            <a:normAutofit fontScale="92500"/>
          </a:bodyPr>
          <a:lstStyle/>
          <a:p>
            <a:r>
              <a:rPr lang="en-US" dirty="0"/>
              <a:t>The qubit is a single unit of quantum information analogous to a classical computer bit</a:t>
            </a:r>
          </a:p>
          <a:p>
            <a:r>
              <a:rPr lang="en-US" dirty="0"/>
              <a:t>Unlike a classical bit, a qubit can “exist in more than one state.”  This is known as </a:t>
            </a:r>
            <a:r>
              <a:rPr lang="en-US" u="sng" dirty="0"/>
              <a:t>superposition</a:t>
            </a:r>
            <a:r>
              <a:rPr lang="en-US" dirty="0"/>
              <a:t>.</a:t>
            </a:r>
          </a:p>
          <a:p>
            <a:r>
              <a:rPr lang="en-US" dirty="0"/>
              <a:t>More accurately, a qubit exists in a </a:t>
            </a:r>
            <a:r>
              <a:rPr lang="en-US" dirty="0" smtClean="0"/>
              <a:t>complex state </a:t>
            </a:r>
            <a:r>
              <a:rPr lang="en-US" dirty="0"/>
              <a:t>that we cannot directly observe without collapsing the </a:t>
            </a:r>
            <a:r>
              <a:rPr lang="en-US" dirty="0" smtClean="0"/>
              <a:t>qubit </a:t>
            </a:r>
            <a:r>
              <a:rPr lang="en-US" dirty="0"/>
              <a:t>into </a:t>
            </a:r>
            <a:r>
              <a:rPr lang="en-US" dirty="0" smtClean="0"/>
              <a:t>a </a:t>
            </a:r>
            <a:r>
              <a:rPr lang="en-US" dirty="0"/>
              <a:t>real </a:t>
            </a:r>
            <a:r>
              <a:rPr lang="en-US" dirty="0" smtClean="0"/>
              <a:t>dimension</a:t>
            </a:r>
            <a:endParaRPr lang="en-US" dirty="0"/>
          </a:p>
          <a:p>
            <a:r>
              <a:rPr lang="en-US" dirty="0"/>
              <a:t>When the qubit is measured, it must assume one real state or the </a:t>
            </a:r>
            <a:r>
              <a:rPr lang="en-US" dirty="0" smtClean="0"/>
              <a:t>other</a:t>
            </a:r>
            <a:endParaRPr lang="en-US" dirty="0"/>
          </a:p>
          <a:p>
            <a:r>
              <a:rPr lang="en-US" dirty="0"/>
              <a:t>A qubit is physically implemented with a two-state quantum particle</a:t>
            </a:r>
          </a:p>
          <a:p>
            <a:r>
              <a:rPr lang="en-US" dirty="0"/>
              <a:t>A qubit is described by the probability of assuming one of the two </a:t>
            </a:r>
            <a:r>
              <a:rPr lang="en-US" dirty="0" smtClean="0"/>
              <a:t>states</a:t>
            </a:r>
            <a:endParaRPr lang="en-US" dirty="0"/>
          </a:p>
        </p:txBody>
      </p:sp>
    </p:spTree>
    <p:extLst>
      <p:ext uri="{BB962C8B-B14F-4D97-AF65-F5344CB8AC3E}">
        <p14:creationId xmlns:p14="http://schemas.microsoft.com/office/powerpoint/2010/main" val="817237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Qubits – A Mathematical Representation</a:t>
            </a:r>
            <a:endParaRPr lang="en-US" dirty="0"/>
          </a:p>
        </p:txBody>
      </p:sp>
      <p:grpSp>
        <p:nvGrpSpPr>
          <p:cNvPr id="4" name="Group 3"/>
          <p:cNvGrpSpPr/>
          <p:nvPr/>
        </p:nvGrpSpPr>
        <p:grpSpPr>
          <a:xfrm>
            <a:off x="6307667" y="1879162"/>
            <a:ext cx="4315440" cy="4217305"/>
            <a:chOff x="6862712" y="1465411"/>
            <a:chExt cx="4315440" cy="4217305"/>
          </a:xfrm>
        </p:grpSpPr>
        <p:cxnSp>
          <p:nvCxnSpPr>
            <p:cNvPr id="5" name="Straight Connector 4"/>
            <p:cNvCxnSpPr/>
            <p:nvPr/>
          </p:nvCxnSpPr>
          <p:spPr>
            <a:xfrm>
              <a:off x="8691512" y="2025116"/>
              <a:ext cx="0" cy="182880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8691512" y="3853916"/>
              <a:ext cx="0" cy="182880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691512" y="3853916"/>
              <a:ext cx="18288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6862712" y="3853916"/>
              <a:ext cx="18288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9" name="Oval 8"/>
            <p:cNvSpPr/>
            <p:nvPr/>
          </p:nvSpPr>
          <p:spPr>
            <a:xfrm>
              <a:off x="7091311" y="2253715"/>
              <a:ext cx="3200400" cy="3200400"/>
            </a:xfrm>
            <a:prstGeom prst="ellipse">
              <a:avLst/>
            </a:prstGeom>
            <a:noFill/>
            <a:ln w="2857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bg1"/>
                </a:solidFill>
              </a:endParaRPr>
            </a:p>
          </p:txBody>
        </p:sp>
        <mc:AlternateContent xmlns:mc="http://schemas.openxmlformats.org/markup-compatibility/2006" xmlns:a14="http://schemas.microsoft.com/office/drawing/2010/main">
          <mc:Choice Requires="a14">
            <p:sp>
              <p:nvSpPr>
                <p:cNvPr id="10" name="TextBox 9"/>
                <p:cNvSpPr txBox="1"/>
                <p:nvPr/>
              </p:nvSpPr>
              <p:spPr>
                <a:xfrm>
                  <a:off x="8467891" y="1465411"/>
                  <a:ext cx="447238" cy="369332"/>
                </a:xfrm>
                <a:prstGeom prst="rect">
                  <a:avLst/>
                </a:prstGeom>
                <a:noFill/>
                <a:ln>
                  <a:solidFill>
                    <a:schemeClr val="bg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d>
                          <m:dPr>
                            <m:begChr m:val=""/>
                            <m:endChr m:val="⟩"/>
                            <m:ctrlPr>
                              <a:rPr lang="en-US" sz="2400" b="0" i="1" smtClean="0">
                                <a:solidFill>
                                  <a:schemeClr val="bg1"/>
                                </a:solidFill>
                                <a:latin typeface="Cambria Math" panose="02040503050406030204" pitchFamily="18" charset="0"/>
                              </a:rPr>
                            </m:ctrlPr>
                          </m:dPr>
                          <m:e>
                            <m:r>
                              <a:rPr lang="en-US" sz="2400" b="0" i="1" smtClean="0">
                                <a:solidFill>
                                  <a:schemeClr val="bg1"/>
                                </a:solidFill>
                                <a:latin typeface="Cambria Math" panose="02040503050406030204" pitchFamily="18" charset="0"/>
                              </a:rPr>
                              <m:t>0</m:t>
                            </m:r>
                          </m:e>
                        </m:d>
                      </m:oMath>
                    </m:oMathPara>
                  </a14:m>
                  <a:endParaRPr lang="en-US" sz="24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467891" y="1465411"/>
                  <a:ext cx="447238" cy="369332"/>
                </a:xfrm>
                <a:prstGeom prst="rect">
                  <a:avLst/>
                </a:prstGeom>
                <a:blipFill>
                  <a:blip r:embed="rId4"/>
                  <a:stretch>
                    <a:fillRect l="-56757" t="-173770" r="-158108" b="-25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730914" y="3669248"/>
                  <a:ext cx="447238" cy="369332"/>
                </a:xfrm>
                <a:prstGeom prst="rect">
                  <a:avLst/>
                </a:prstGeom>
                <a:noFill/>
                <a:ln>
                  <a:solidFill>
                    <a:schemeClr val="bg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d>
                          <m:dPr>
                            <m:begChr m:val=""/>
                            <m:endChr m:val="⟩"/>
                            <m:ctrlPr>
                              <a:rPr lang="en-US" sz="2400" b="0" i="1" smtClean="0">
                                <a:solidFill>
                                  <a:schemeClr val="bg1"/>
                                </a:solidFill>
                                <a:latin typeface="Cambria Math" panose="02040503050406030204" pitchFamily="18" charset="0"/>
                              </a:rPr>
                            </m:ctrlPr>
                          </m:dPr>
                          <m:e>
                            <m:r>
                              <a:rPr lang="en-US" sz="2400" b="0" i="1" smtClean="0">
                                <a:solidFill>
                                  <a:schemeClr val="bg1"/>
                                </a:solidFill>
                                <a:latin typeface="Cambria Math" panose="02040503050406030204" pitchFamily="18" charset="0"/>
                              </a:rPr>
                              <m:t>1</m:t>
                            </m:r>
                          </m:e>
                        </m:d>
                      </m:oMath>
                    </m:oMathPara>
                  </a14:m>
                  <a:endParaRPr lang="en-US" sz="2400" dirty="0">
                    <a:solidFill>
                      <a:schemeClr val="bg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0730914" y="3669248"/>
                  <a:ext cx="447238" cy="369332"/>
                </a:xfrm>
                <a:prstGeom prst="rect">
                  <a:avLst/>
                </a:prstGeom>
                <a:blipFill>
                  <a:blip r:embed="rId5"/>
                  <a:stretch>
                    <a:fillRect l="-58904" t="-178333" r="-160274" b="-260000"/>
                  </a:stretch>
                </a:blipFill>
              </p:spPr>
              <p:txBody>
                <a:bodyPr/>
                <a:lstStyle/>
                <a:p>
                  <a:r>
                    <a:rPr lang="en-US">
                      <a:noFill/>
                    </a:rPr>
                    <a:t> </a:t>
                  </a:r>
                </a:p>
              </p:txBody>
            </p:sp>
          </mc:Fallback>
        </mc:AlternateContent>
        <p:cxnSp>
          <p:nvCxnSpPr>
            <p:cNvPr id="12" name="Straight Arrow Connector 11"/>
            <p:cNvCxnSpPr>
              <a:endCxn id="9" idx="7"/>
            </p:cNvCxnSpPr>
            <p:nvPr/>
          </p:nvCxnSpPr>
          <p:spPr>
            <a:xfrm flipV="1">
              <a:off x="8691510" y="2722403"/>
              <a:ext cx="1131513" cy="1131511"/>
            </a:xfrm>
            <a:prstGeom prst="straightConnector1">
              <a:avLst/>
            </a:prstGeom>
            <a:ln w="28575">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8691510" y="2722327"/>
              <a:ext cx="1131513" cy="76"/>
            </a:xfrm>
            <a:prstGeom prst="line">
              <a:avLst/>
            </a:prstGeom>
            <a:ln w="28575">
              <a:solidFill>
                <a:schemeClr val="bg1"/>
              </a:solidFill>
              <a:prstDash val="sysDot"/>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9823023" y="2722327"/>
              <a:ext cx="0" cy="1131587"/>
            </a:xfrm>
            <a:prstGeom prst="line">
              <a:avLst/>
            </a:prstGeom>
            <a:ln w="28575">
              <a:solidFill>
                <a:schemeClr val="bg1"/>
              </a:solidFill>
              <a:prstDash val="sys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8314639" y="3103494"/>
                  <a:ext cx="262572" cy="369332"/>
                </a:xfrm>
                <a:prstGeom prst="rect">
                  <a:avLst/>
                </a:prstGeom>
                <a:noFill/>
                <a:ln>
                  <a:solidFill>
                    <a:schemeClr val="bg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ea typeface="Cambria Math" panose="02040503050406030204" pitchFamily="18" charset="0"/>
                          </a:rPr>
                          <m:t>𝛼</m:t>
                        </m:r>
                      </m:oMath>
                    </m:oMathPara>
                  </a14:m>
                  <a:endParaRPr lang="en-US" sz="2400" dirty="0">
                    <a:solidFill>
                      <a:schemeClr val="bg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314639" y="3103494"/>
                  <a:ext cx="262572" cy="369332"/>
                </a:xfrm>
                <a:prstGeom prst="rect">
                  <a:avLst/>
                </a:prstGeom>
                <a:blipFill>
                  <a:blip r:embed="rId6"/>
                  <a:stretch>
                    <a:fillRect l="-13953" r="-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9182544" y="3953798"/>
                  <a:ext cx="262572" cy="369332"/>
                </a:xfrm>
                <a:prstGeom prst="rect">
                  <a:avLst/>
                </a:prstGeom>
                <a:noFill/>
                <a:ln>
                  <a:solidFill>
                    <a:schemeClr val="bg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ea typeface="Cambria Math" panose="02040503050406030204" pitchFamily="18" charset="0"/>
                          </a:rPr>
                          <m:t>𝛽</m:t>
                        </m:r>
                      </m:oMath>
                    </m:oMathPara>
                  </a14:m>
                  <a:endParaRPr lang="en-US" sz="2400" dirty="0">
                    <a:solidFill>
                      <a:schemeClr val="bg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9182544" y="3953798"/>
                  <a:ext cx="262572" cy="369332"/>
                </a:xfrm>
                <a:prstGeom prst="rect">
                  <a:avLst/>
                </a:prstGeom>
                <a:blipFill>
                  <a:blip r:embed="rId7"/>
                  <a:stretch>
                    <a:fillRect l="-41860" r="-37209" b="-35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p:cNvSpPr txBox="1"/>
              <p:nvPr/>
            </p:nvSpPr>
            <p:spPr>
              <a:xfrm>
                <a:off x="1342224" y="1950423"/>
                <a:ext cx="4018216" cy="2154436"/>
              </a:xfrm>
              <a:prstGeom prst="rect">
                <a:avLst/>
              </a:prstGeom>
              <a:noFill/>
              <a:effectLst>
                <a:outerShdw blurRad="50800" dist="38100" dir="2700000" algn="tl" rotWithShape="0">
                  <a:prstClr val="black">
                    <a:alpha val="40000"/>
                  </a:prstClr>
                </a:outerShdw>
              </a:effectLst>
            </p:spPr>
            <p:txBody>
              <a:bodyPr wrap="none" lIns="0" tIns="0" rIns="0" bIns="0" rtlCol="0">
                <a:spAutoFit/>
              </a:bodyPr>
              <a:lstStyle/>
              <a:p>
                <a14:m>
                  <m:oMath xmlns:m="http://schemas.openxmlformats.org/officeDocument/2006/math">
                    <m:r>
                      <a:rPr lang="en-US" sz="2800" b="1" i="1" smtClean="0">
                        <a:solidFill>
                          <a:schemeClr val="bg1"/>
                        </a:solidFill>
                        <a:latin typeface="Cambria Math" panose="02040503050406030204" pitchFamily="18" charset="0"/>
                      </a:rPr>
                      <m:t>|</m:t>
                    </m:r>
                    <m:d>
                      <m:dPr>
                        <m:begChr m:val=""/>
                        <m:endChr m:val="⟩"/>
                        <m:ctrlPr>
                          <a:rPr lang="en-US" sz="2800" b="1" i="1" smtClean="0">
                            <a:solidFill>
                              <a:schemeClr val="bg1"/>
                            </a:solidFill>
                            <a:latin typeface="Cambria Math" panose="02040503050406030204" pitchFamily="18" charset="0"/>
                          </a:rPr>
                        </m:ctrlPr>
                      </m:dPr>
                      <m:e>
                        <m:r>
                          <a:rPr lang="en-US" sz="2800" b="1" i="1" smtClean="0">
                            <a:solidFill>
                              <a:schemeClr val="bg1"/>
                            </a:solidFill>
                            <a:latin typeface="Cambria Math" panose="02040503050406030204" pitchFamily="18" charset="0"/>
                          </a:rPr>
                          <m:t>𝟎</m:t>
                        </m:r>
                      </m:e>
                    </m:d>
                  </m:oMath>
                </a14:m>
                <a:r>
                  <a:rPr lang="en-US" sz="2800" dirty="0" smtClean="0">
                    <a:solidFill>
                      <a:schemeClr val="bg1"/>
                    </a:solidFill>
                  </a:rPr>
                  <a:t> and </a:t>
                </a:r>
                <a14:m>
                  <m:oMath xmlns:m="http://schemas.openxmlformats.org/officeDocument/2006/math">
                    <m:r>
                      <a:rPr lang="en-US" sz="2800" b="1" i="1" smtClean="0">
                        <a:solidFill>
                          <a:schemeClr val="bg1"/>
                        </a:solidFill>
                        <a:latin typeface="Cambria Math" panose="02040503050406030204" pitchFamily="18" charset="0"/>
                      </a:rPr>
                      <m:t>|</m:t>
                    </m:r>
                    <m:d>
                      <m:dPr>
                        <m:begChr m:val=""/>
                        <m:endChr m:val="⟩"/>
                        <m:ctrlPr>
                          <a:rPr lang="en-US" sz="2800" b="1" i="1" smtClean="0">
                            <a:solidFill>
                              <a:schemeClr val="bg1"/>
                            </a:solidFill>
                            <a:latin typeface="Cambria Math" panose="02040503050406030204" pitchFamily="18" charset="0"/>
                          </a:rPr>
                        </m:ctrlPr>
                      </m:dPr>
                      <m:e>
                        <m:r>
                          <a:rPr lang="en-US" sz="2800" b="1" i="1" smtClean="0">
                            <a:solidFill>
                              <a:schemeClr val="bg1"/>
                            </a:solidFill>
                            <a:latin typeface="Cambria Math" panose="02040503050406030204" pitchFamily="18" charset="0"/>
                          </a:rPr>
                          <m:t>𝟏</m:t>
                        </m:r>
                      </m:e>
                    </m:d>
                  </m:oMath>
                </a14:m>
                <a:r>
                  <a:rPr lang="en-US" sz="2800" dirty="0" smtClean="0">
                    <a:solidFill>
                      <a:schemeClr val="bg1"/>
                    </a:solidFill>
                  </a:rPr>
                  <a:t> represent the</a:t>
                </a:r>
              </a:p>
              <a:p>
                <a:r>
                  <a:rPr lang="en-US" sz="2800" dirty="0" smtClean="0">
                    <a:solidFill>
                      <a:schemeClr val="bg1"/>
                    </a:solidFill>
                  </a:rPr>
                  <a:t>two possible states</a:t>
                </a:r>
              </a:p>
              <a:p>
                <a:endParaRPr lang="en-US" sz="2800" dirty="0" smtClean="0">
                  <a:solidFill>
                    <a:schemeClr val="bg1"/>
                  </a:solidFill>
                </a:endParaRPr>
              </a:p>
              <a:p>
                <a14:m>
                  <m:oMath xmlns:m="http://schemas.openxmlformats.org/officeDocument/2006/math">
                    <m:sSup>
                      <m:sSupPr>
                        <m:ctrlPr>
                          <a:rPr lang="el-GR" sz="2800" b="1" i="1" smtClean="0">
                            <a:solidFill>
                              <a:schemeClr val="bg1"/>
                            </a:solidFill>
                            <a:latin typeface="Cambria Math" panose="02040503050406030204" pitchFamily="18" charset="0"/>
                            <a:ea typeface="Cambria Math" panose="02040503050406030204" pitchFamily="18" charset="0"/>
                          </a:rPr>
                        </m:ctrlPr>
                      </m:sSupPr>
                      <m:e>
                        <m:d>
                          <m:dPr>
                            <m:begChr m:val="|"/>
                            <m:endChr m:val="|"/>
                            <m:ctrlPr>
                              <a:rPr lang="el-GR" sz="2800" b="1" i="1" smtClean="0">
                                <a:solidFill>
                                  <a:schemeClr val="bg1"/>
                                </a:solidFill>
                                <a:latin typeface="Cambria Math" panose="02040503050406030204" pitchFamily="18" charset="0"/>
                                <a:ea typeface="Cambria Math" panose="02040503050406030204" pitchFamily="18" charset="0"/>
                              </a:rPr>
                            </m:ctrlPr>
                          </m:dPr>
                          <m:e>
                            <m:r>
                              <a:rPr lang="el-GR" sz="2800" b="1" i="1" smtClean="0">
                                <a:solidFill>
                                  <a:schemeClr val="bg1"/>
                                </a:solidFill>
                                <a:latin typeface="Cambria Math" panose="02040503050406030204" pitchFamily="18" charset="0"/>
                                <a:ea typeface="Cambria Math" panose="02040503050406030204" pitchFamily="18" charset="0"/>
                              </a:rPr>
                              <m:t>𝜶</m:t>
                            </m:r>
                          </m:e>
                        </m:d>
                      </m:e>
                      <m:sup>
                        <m:r>
                          <a:rPr lang="en-US" sz="2800" b="1" i="1" smtClean="0">
                            <a:solidFill>
                              <a:schemeClr val="bg1"/>
                            </a:solidFill>
                            <a:latin typeface="Cambria Math" panose="02040503050406030204" pitchFamily="18" charset="0"/>
                            <a:ea typeface="Cambria Math" panose="02040503050406030204" pitchFamily="18" charset="0"/>
                          </a:rPr>
                          <m:t>𝟐</m:t>
                        </m:r>
                      </m:sup>
                    </m:sSup>
                  </m:oMath>
                </a14:m>
                <a:r>
                  <a:rPr lang="en-US" sz="2800" dirty="0" smtClean="0">
                    <a:solidFill>
                      <a:schemeClr val="bg1"/>
                    </a:solidFill>
                  </a:rPr>
                  <a:t> and </a:t>
                </a:r>
                <a14:m>
                  <m:oMath xmlns:m="http://schemas.openxmlformats.org/officeDocument/2006/math">
                    <m:sSup>
                      <m:sSupPr>
                        <m:ctrlPr>
                          <a:rPr lang="el-GR" sz="2800" b="1" i="1" smtClean="0">
                            <a:solidFill>
                              <a:schemeClr val="bg1"/>
                            </a:solidFill>
                            <a:latin typeface="Cambria Math" panose="02040503050406030204" pitchFamily="18" charset="0"/>
                            <a:ea typeface="Cambria Math" panose="02040503050406030204" pitchFamily="18" charset="0"/>
                          </a:rPr>
                        </m:ctrlPr>
                      </m:sSupPr>
                      <m:e>
                        <m:d>
                          <m:dPr>
                            <m:begChr m:val="|"/>
                            <m:endChr m:val="|"/>
                            <m:ctrlPr>
                              <a:rPr lang="el-GR" sz="2800" b="1" i="1" smtClean="0">
                                <a:solidFill>
                                  <a:schemeClr val="bg1"/>
                                </a:solidFill>
                                <a:latin typeface="Cambria Math" panose="02040503050406030204" pitchFamily="18" charset="0"/>
                                <a:ea typeface="Cambria Math" panose="02040503050406030204" pitchFamily="18" charset="0"/>
                              </a:rPr>
                            </m:ctrlPr>
                          </m:dPr>
                          <m:e>
                            <m:r>
                              <a:rPr lang="el-GR" sz="2800" b="1" i="1" smtClean="0">
                                <a:solidFill>
                                  <a:schemeClr val="bg1"/>
                                </a:solidFill>
                                <a:latin typeface="Cambria Math" panose="02040503050406030204" pitchFamily="18" charset="0"/>
                                <a:ea typeface="Cambria Math" panose="02040503050406030204" pitchFamily="18" charset="0"/>
                              </a:rPr>
                              <m:t>𝜷</m:t>
                            </m:r>
                          </m:e>
                        </m:d>
                      </m:e>
                      <m:sup>
                        <m:r>
                          <a:rPr lang="en-US" sz="2800" b="1" i="1" smtClean="0">
                            <a:solidFill>
                              <a:schemeClr val="bg1"/>
                            </a:solidFill>
                            <a:latin typeface="Cambria Math" panose="02040503050406030204" pitchFamily="18" charset="0"/>
                            <a:ea typeface="Cambria Math" panose="02040503050406030204" pitchFamily="18" charset="0"/>
                          </a:rPr>
                          <m:t>𝟐</m:t>
                        </m:r>
                      </m:sup>
                    </m:sSup>
                  </m:oMath>
                </a14:m>
                <a:r>
                  <a:rPr lang="en-US" sz="2800" dirty="0" smtClean="0">
                    <a:solidFill>
                      <a:schemeClr val="bg1"/>
                    </a:solidFill>
                  </a:rPr>
                  <a:t> represent the</a:t>
                </a:r>
                <a:br>
                  <a:rPr lang="en-US" sz="2800" dirty="0" smtClean="0">
                    <a:solidFill>
                      <a:schemeClr val="bg1"/>
                    </a:solidFill>
                  </a:rPr>
                </a:br>
                <a:r>
                  <a:rPr lang="en-US" sz="2800" dirty="0" smtClean="0">
                    <a:solidFill>
                      <a:schemeClr val="bg1"/>
                    </a:solidFill>
                  </a:rPr>
                  <a:t>probabilities of each state</a:t>
                </a:r>
              </a:p>
            </p:txBody>
          </p:sp>
        </mc:Choice>
        <mc:Fallback xmlns="">
          <p:sp>
            <p:nvSpPr>
              <p:cNvPr id="18" name="TextBox 17"/>
              <p:cNvSpPr txBox="1">
                <a:spLocks noRot="1" noChangeAspect="1" noMove="1" noResize="1" noEditPoints="1" noAdjustHandles="1" noChangeArrowheads="1" noChangeShapeType="1" noTextEdit="1"/>
              </p:cNvSpPr>
              <p:nvPr/>
            </p:nvSpPr>
            <p:spPr>
              <a:xfrm>
                <a:off x="1342224" y="1950423"/>
                <a:ext cx="4018216" cy="2154436"/>
              </a:xfrm>
              <a:prstGeom prst="rect">
                <a:avLst/>
              </a:prstGeom>
              <a:blipFill>
                <a:blip r:embed="rId8"/>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306373" y="4423484"/>
                <a:ext cx="3833229" cy="719364"/>
              </a:xfrm>
              <a:prstGeom prst="rect">
                <a:avLst/>
              </a:prstGeom>
              <a:no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d>
                        <m:dPr>
                          <m:begChr m:val="|"/>
                          <m:endChr m:val="|"/>
                          <m:ctrlPr>
                            <a:rPr lang="en-US" sz="2800" b="0" i="1" smtClean="0">
                              <a:solidFill>
                                <a:schemeClr val="bg1"/>
                              </a:solidFill>
                              <a:latin typeface="Cambria Math" panose="02040503050406030204" pitchFamily="18" charset="0"/>
                            </a:rPr>
                          </m:ctrlPr>
                        </m:dPr>
                        <m:e>
                          <m:d>
                            <m:dPr>
                              <m:begChr m:val=""/>
                              <m:endChr m:val="⟩"/>
                              <m:ctrlPr>
                                <a:rPr lang="en-US" sz="2800" b="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ea typeface="Cambria Math" panose="02040503050406030204" pitchFamily="18" charset="0"/>
                                </a:rPr>
                                <m:t>𝜓</m:t>
                              </m:r>
                            </m:e>
                          </m:d>
                          <m:r>
                            <a:rPr lang="en-US" sz="2800" b="0" i="0" smtClean="0">
                              <a:solidFill>
                                <a:schemeClr val="bg1"/>
                              </a:solidFill>
                              <a:latin typeface="Cambria Math" panose="02040503050406030204" pitchFamily="18" charset="0"/>
                            </a:rPr>
                            <m:t>=</m:t>
                          </m:r>
                          <m:r>
                            <m:rPr>
                              <m:sty m:val="p"/>
                            </m:rPr>
                            <a:rPr lang="el-GR" sz="2800" b="0" i="1" smtClean="0">
                              <a:solidFill>
                                <a:schemeClr val="bg1"/>
                              </a:solidFill>
                              <a:latin typeface="Cambria Math" panose="02040503050406030204" pitchFamily="18" charset="0"/>
                              <a:ea typeface="Cambria Math" panose="02040503050406030204" pitchFamily="18" charset="0"/>
                            </a:rPr>
                            <m:t>α</m:t>
                          </m:r>
                        </m:e>
                      </m:d>
                      <m:d>
                        <m:dPr>
                          <m:begChr m:val=""/>
                          <m:endChr m:val="⟩"/>
                          <m:ctrlPr>
                            <a:rPr lang="en-US" sz="2800" b="0" i="1" smtClean="0">
                              <a:solidFill>
                                <a:schemeClr val="bg1"/>
                              </a:solidFill>
                              <a:latin typeface="Cambria Math" panose="02040503050406030204" pitchFamily="18" charset="0"/>
                              <a:ea typeface="Cambria Math" panose="02040503050406030204" pitchFamily="18" charset="0"/>
                            </a:rPr>
                          </m:ctrlPr>
                        </m:dPr>
                        <m:e>
                          <m:r>
                            <a:rPr lang="en-US" sz="2800" b="0" i="1" smtClean="0">
                              <a:solidFill>
                                <a:schemeClr val="bg1"/>
                              </a:solidFill>
                              <a:latin typeface="Cambria Math" panose="02040503050406030204" pitchFamily="18" charset="0"/>
                              <a:ea typeface="Cambria Math" panose="02040503050406030204" pitchFamily="18" charset="0"/>
                            </a:rPr>
                            <m:t>0</m:t>
                          </m:r>
                        </m:e>
                      </m:d>
                      <m:r>
                        <a:rPr lang="en-US" sz="2800" b="0" i="1" smtClean="0">
                          <a:solidFill>
                            <a:schemeClr val="bg1"/>
                          </a:solidFill>
                          <a:latin typeface="Cambria Math" panose="02040503050406030204" pitchFamily="18" charset="0"/>
                          <a:ea typeface="Cambria Math" panose="02040503050406030204" pitchFamily="18" charset="0"/>
                        </a:rPr>
                        <m:t>+</m:t>
                      </m:r>
                      <m:r>
                        <a:rPr lang="en-US" sz="2800" b="0" i="1" smtClean="0">
                          <a:solidFill>
                            <a:schemeClr val="bg1"/>
                          </a:solidFill>
                          <a:latin typeface="Cambria Math" panose="02040503050406030204" pitchFamily="18" charset="0"/>
                          <a:ea typeface="Cambria Math" panose="02040503050406030204" pitchFamily="18" charset="0"/>
                        </a:rPr>
                        <m:t>𝛽</m:t>
                      </m:r>
                      <m:r>
                        <a:rPr lang="en-US" sz="28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2800" b="0" i="1" smtClean="0">
                              <a:solidFill>
                                <a:schemeClr val="bg1"/>
                              </a:solidFill>
                              <a:latin typeface="Cambria Math" panose="02040503050406030204" pitchFamily="18" charset="0"/>
                              <a:ea typeface="Cambria Math" panose="02040503050406030204" pitchFamily="18" charset="0"/>
                            </a:rPr>
                          </m:ctrlPr>
                        </m:dPr>
                        <m:e>
                          <m:r>
                            <a:rPr lang="en-US" sz="2800" b="0" i="1" smtClean="0">
                              <a:solidFill>
                                <a:schemeClr val="bg1"/>
                              </a:solidFill>
                              <a:latin typeface="Cambria Math" panose="02040503050406030204" pitchFamily="18" charset="0"/>
                              <a:ea typeface="Cambria Math" panose="02040503050406030204" pitchFamily="18" charset="0"/>
                            </a:rPr>
                            <m:t>1</m:t>
                          </m:r>
                        </m:e>
                      </m:d>
                      <m:r>
                        <a:rPr lang="en-US" sz="2800" b="0" i="1" smtClean="0">
                          <a:solidFill>
                            <a:schemeClr val="bg1"/>
                          </a:solidFill>
                          <a:latin typeface="Cambria Math" panose="02040503050406030204" pitchFamily="18" charset="0"/>
                          <a:ea typeface="Cambria Math" panose="02040503050406030204" pitchFamily="18" charset="0"/>
                        </a:rPr>
                        <m:t>= </m:t>
                      </m:r>
                      <m:d>
                        <m:dPr>
                          <m:begChr m:val="["/>
                          <m:endChr m:val="]"/>
                          <m:ctrlPr>
                            <a:rPr lang="en-US" sz="2800" b="0" i="1" smtClean="0">
                              <a:solidFill>
                                <a:schemeClr val="bg1"/>
                              </a:solidFill>
                              <a:latin typeface="Cambria Math" panose="02040503050406030204" pitchFamily="18" charset="0"/>
                              <a:ea typeface="Cambria Math" panose="02040503050406030204" pitchFamily="18" charset="0"/>
                            </a:rPr>
                          </m:ctrlPr>
                        </m:dPr>
                        <m:e>
                          <m:m>
                            <m:mPr>
                              <m:mcs>
                                <m:mc>
                                  <m:mcPr>
                                    <m:count m:val="1"/>
                                    <m:mcJc m:val="center"/>
                                  </m:mcPr>
                                </m:mc>
                              </m:mcs>
                              <m:ctrlPr>
                                <a:rPr lang="en-US" sz="2800" b="0" i="1" smtClean="0">
                                  <a:solidFill>
                                    <a:schemeClr val="bg1"/>
                                  </a:solidFill>
                                  <a:latin typeface="Cambria Math" panose="02040503050406030204" pitchFamily="18" charset="0"/>
                                  <a:ea typeface="Cambria Math" panose="02040503050406030204" pitchFamily="18" charset="0"/>
                                </a:rPr>
                              </m:ctrlPr>
                            </m:mPr>
                            <m:mr>
                              <m:e>
                                <m:r>
                                  <m:rPr>
                                    <m:brk m:alnAt="7"/>
                                  </m:rPr>
                                  <a:rPr lang="en-US" sz="2800" b="0" i="1" smtClean="0">
                                    <a:solidFill>
                                      <a:schemeClr val="bg1"/>
                                    </a:solidFill>
                                    <a:latin typeface="Cambria Math" panose="02040503050406030204" pitchFamily="18" charset="0"/>
                                    <a:ea typeface="Cambria Math" panose="02040503050406030204" pitchFamily="18" charset="0"/>
                                  </a:rPr>
                                  <m:t>𝛼</m:t>
                                </m:r>
                              </m:e>
                            </m:mr>
                            <m:mr>
                              <m:e>
                                <m:r>
                                  <a:rPr lang="en-US" sz="2800" b="0" i="1" smtClean="0">
                                    <a:solidFill>
                                      <a:schemeClr val="bg1"/>
                                    </a:solidFill>
                                    <a:latin typeface="Cambria Math" panose="02040503050406030204" pitchFamily="18" charset="0"/>
                                    <a:ea typeface="Cambria Math" panose="02040503050406030204" pitchFamily="18" charset="0"/>
                                  </a:rPr>
                                  <m:t>𝛽</m:t>
                                </m:r>
                              </m:e>
                            </m:mr>
                          </m:m>
                        </m:e>
                      </m:d>
                    </m:oMath>
                  </m:oMathPara>
                </a14:m>
                <a:endParaRPr lang="en-US" sz="2800" b="0" dirty="0" smtClean="0">
                  <a:solidFill>
                    <a:schemeClr val="bg1"/>
                  </a:solidFill>
                  <a:ea typeface="Cambria Math" panose="020405030504060302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306373" y="4423484"/>
                <a:ext cx="3833229" cy="71936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306373" y="5373516"/>
                <a:ext cx="2418419" cy="430887"/>
              </a:xfrm>
              <a:prstGeom prst="rect">
                <a:avLst/>
              </a:prstGeom>
              <a:no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sSup>
                        <m:sSupPr>
                          <m:ctrlPr>
                            <a:rPr lang="el-GR" sz="2800" b="0" i="1" smtClean="0">
                              <a:solidFill>
                                <a:schemeClr val="bg1"/>
                              </a:solidFill>
                              <a:latin typeface="Cambria Math" panose="02040503050406030204" pitchFamily="18" charset="0"/>
                              <a:ea typeface="Cambria Math" panose="02040503050406030204" pitchFamily="18" charset="0"/>
                            </a:rPr>
                          </m:ctrlPr>
                        </m:sSupPr>
                        <m:e>
                          <m:d>
                            <m:dPr>
                              <m:begChr m:val="|"/>
                              <m:endChr m:val="|"/>
                              <m:ctrlPr>
                                <a:rPr lang="el-GR" sz="2800" b="0" i="1" smtClean="0">
                                  <a:solidFill>
                                    <a:schemeClr val="bg1"/>
                                  </a:solidFill>
                                  <a:latin typeface="Cambria Math" panose="02040503050406030204" pitchFamily="18" charset="0"/>
                                  <a:ea typeface="Cambria Math" panose="02040503050406030204" pitchFamily="18" charset="0"/>
                                </a:rPr>
                              </m:ctrlPr>
                            </m:dPr>
                            <m:e>
                              <m:r>
                                <a:rPr lang="el-GR" sz="2800" b="0" i="1" smtClean="0">
                                  <a:solidFill>
                                    <a:schemeClr val="bg1"/>
                                  </a:solidFill>
                                  <a:latin typeface="Cambria Math" panose="02040503050406030204" pitchFamily="18" charset="0"/>
                                  <a:ea typeface="Cambria Math" panose="02040503050406030204" pitchFamily="18" charset="0"/>
                                </a:rPr>
                                <m:t>𝛼</m:t>
                              </m:r>
                            </m:e>
                          </m:d>
                        </m:e>
                        <m:sup>
                          <m:r>
                            <a:rPr lang="en-US" sz="2800" b="0" i="1" smtClean="0">
                              <a:solidFill>
                                <a:schemeClr val="bg1"/>
                              </a:solidFill>
                              <a:latin typeface="Cambria Math" panose="02040503050406030204" pitchFamily="18" charset="0"/>
                              <a:ea typeface="Cambria Math" panose="02040503050406030204" pitchFamily="18" charset="0"/>
                            </a:rPr>
                            <m:t>2</m:t>
                          </m:r>
                        </m:sup>
                      </m:sSup>
                      <m:r>
                        <a:rPr lang="en-US" sz="2800" b="0" i="1" smtClean="0">
                          <a:solidFill>
                            <a:schemeClr val="bg1"/>
                          </a:solidFill>
                          <a:latin typeface="Cambria Math" panose="02040503050406030204" pitchFamily="18" charset="0"/>
                          <a:ea typeface="Cambria Math" panose="02040503050406030204" pitchFamily="18" charset="0"/>
                        </a:rPr>
                        <m:t>+</m:t>
                      </m:r>
                      <m:sSup>
                        <m:sSupPr>
                          <m:ctrlPr>
                            <a:rPr lang="el-GR" sz="2800" b="0" i="1" smtClean="0">
                              <a:solidFill>
                                <a:schemeClr val="bg1"/>
                              </a:solidFill>
                              <a:latin typeface="Cambria Math" panose="02040503050406030204" pitchFamily="18" charset="0"/>
                              <a:ea typeface="Cambria Math" panose="02040503050406030204" pitchFamily="18" charset="0"/>
                            </a:rPr>
                          </m:ctrlPr>
                        </m:sSupPr>
                        <m:e>
                          <m:d>
                            <m:dPr>
                              <m:begChr m:val="|"/>
                              <m:endChr m:val="|"/>
                              <m:ctrlPr>
                                <a:rPr lang="el-GR" sz="2800" b="0" i="1" smtClean="0">
                                  <a:solidFill>
                                    <a:schemeClr val="bg1"/>
                                  </a:solidFill>
                                  <a:latin typeface="Cambria Math" panose="02040503050406030204" pitchFamily="18" charset="0"/>
                                  <a:ea typeface="Cambria Math" panose="02040503050406030204" pitchFamily="18" charset="0"/>
                                </a:rPr>
                              </m:ctrlPr>
                            </m:dPr>
                            <m:e>
                              <m:r>
                                <a:rPr lang="el-GR" sz="2800" b="0" i="1" smtClean="0">
                                  <a:solidFill>
                                    <a:schemeClr val="bg1"/>
                                  </a:solidFill>
                                  <a:latin typeface="Cambria Math" panose="02040503050406030204" pitchFamily="18" charset="0"/>
                                  <a:ea typeface="Cambria Math" panose="02040503050406030204" pitchFamily="18" charset="0"/>
                                </a:rPr>
                                <m:t>𝛽</m:t>
                              </m:r>
                            </m:e>
                          </m:d>
                        </m:e>
                        <m:sup>
                          <m:r>
                            <a:rPr lang="en-US" sz="2800" b="0" i="1" smtClean="0">
                              <a:solidFill>
                                <a:schemeClr val="bg1"/>
                              </a:solidFill>
                              <a:latin typeface="Cambria Math" panose="02040503050406030204" pitchFamily="18" charset="0"/>
                              <a:ea typeface="Cambria Math" panose="02040503050406030204" pitchFamily="18" charset="0"/>
                            </a:rPr>
                            <m:t>2</m:t>
                          </m:r>
                        </m:sup>
                      </m:sSup>
                      <m:r>
                        <a:rPr lang="en-US" sz="2800" b="0" i="1" smtClean="0">
                          <a:solidFill>
                            <a:schemeClr val="bg1"/>
                          </a:solidFill>
                          <a:latin typeface="Cambria Math" panose="02040503050406030204" pitchFamily="18" charset="0"/>
                          <a:ea typeface="Cambria Math" panose="02040503050406030204" pitchFamily="18" charset="0"/>
                        </a:rPr>
                        <m:t>=1</m:t>
                      </m:r>
                    </m:oMath>
                  </m:oMathPara>
                </a14:m>
                <a:endParaRPr lang="en-US" sz="2800" b="0" dirty="0" smtClean="0">
                  <a:solidFill>
                    <a:schemeClr val="bg1"/>
                  </a:solidFill>
                  <a:ea typeface="Cambria Math" panose="020405030504060302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306373" y="5373516"/>
                <a:ext cx="2418419" cy="430887"/>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43258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Computers</a:t>
            </a:r>
            <a:endParaRPr lang="en-US" dirty="0"/>
          </a:p>
        </p:txBody>
      </p:sp>
      <p:sp>
        <p:nvSpPr>
          <p:cNvPr id="3" name="Content Placeholder 2"/>
          <p:cNvSpPr>
            <a:spLocks noGrp="1"/>
          </p:cNvSpPr>
          <p:nvPr>
            <p:ph idx="1"/>
          </p:nvPr>
        </p:nvSpPr>
        <p:spPr/>
        <p:txBody>
          <a:bodyPr/>
          <a:lstStyle/>
          <a:p>
            <a:r>
              <a:rPr lang="en-US" dirty="0"/>
              <a:t>A quantum computer performs operations on qubits</a:t>
            </a:r>
          </a:p>
          <a:p>
            <a:r>
              <a:rPr lang="en-US" dirty="0"/>
              <a:t>The sequence of operations create a </a:t>
            </a:r>
            <a:r>
              <a:rPr lang="en-US" u="sng" dirty="0"/>
              <a:t>quantum circuit</a:t>
            </a:r>
          </a:p>
          <a:p>
            <a:r>
              <a:rPr lang="en-US" dirty="0"/>
              <a:t>A circuit amounts to a programmable linear algebra processor that exhibits some really unique behavior in the physical world</a:t>
            </a:r>
          </a:p>
          <a:p>
            <a:r>
              <a:rPr lang="en-US" dirty="0"/>
              <a:t>Much like the early days of digital computing, most of the computer is technology that supports a quantum “processor”</a:t>
            </a:r>
          </a:p>
          <a:p>
            <a:r>
              <a:rPr lang="en-US" dirty="0"/>
              <a:t>Analogies: Math Co-Processor, Digital Signal Processor, Field Programmable Gate </a:t>
            </a:r>
            <a:r>
              <a:rPr lang="en-US" dirty="0" smtClean="0"/>
              <a:t>Array</a:t>
            </a:r>
            <a:endParaRPr lang="en-US" dirty="0"/>
          </a:p>
        </p:txBody>
      </p:sp>
    </p:spTree>
    <p:extLst>
      <p:ext uri="{BB962C8B-B14F-4D97-AF65-F5344CB8AC3E}">
        <p14:creationId xmlns:p14="http://schemas.microsoft.com/office/powerpoint/2010/main" val="55255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Circuits</a:t>
            </a:r>
            <a:endParaRPr lang="en-US" dirty="0"/>
          </a:p>
        </p:txBody>
      </p:sp>
      <p:sp>
        <p:nvSpPr>
          <p:cNvPr id="3" name="Content Placeholder 2"/>
          <p:cNvSpPr>
            <a:spLocks noGrp="1"/>
          </p:cNvSpPr>
          <p:nvPr>
            <p:ph idx="1"/>
          </p:nvPr>
        </p:nvSpPr>
        <p:spPr/>
        <p:txBody>
          <a:bodyPr/>
          <a:lstStyle/>
          <a:p>
            <a:r>
              <a:rPr lang="en-US" dirty="0"/>
              <a:t>Quantum circuits are analogous to logic circuits, but not </a:t>
            </a:r>
            <a:r>
              <a:rPr lang="en-US" dirty="0" smtClean="0"/>
              <a:t>identical</a:t>
            </a:r>
          </a:p>
          <a:p>
            <a:r>
              <a:rPr lang="en-US" dirty="0" smtClean="0"/>
              <a:t>Circuits are a combination of gates that perform some function</a:t>
            </a:r>
            <a:endParaRPr lang="en-US" dirty="0"/>
          </a:p>
          <a:p>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838200" y="3359423"/>
            <a:ext cx="4486275" cy="2286000"/>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aturation sat="0"/>
                    </a14:imgEffect>
                    <a14:imgEffect>
                      <a14:brightnessContrast bright="40000" contrast="40000"/>
                    </a14:imgEffect>
                  </a14:imgLayer>
                </a14:imgProps>
              </a:ext>
            </a:extLst>
          </a:blip>
          <a:stretch>
            <a:fillRect/>
          </a:stretch>
        </p:blipFill>
        <p:spPr>
          <a:xfrm>
            <a:off x="5858289" y="3359423"/>
            <a:ext cx="5734050" cy="2295525"/>
          </a:xfrm>
          <a:prstGeom prst="rect">
            <a:avLst/>
          </a:prstGeom>
        </p:spPr>
      </p:pic>
    </p:spTree>
    <p:extLst>
      <p:ext uri="{BB962C8B-B14F-4D97-AF65-F5344CB8AC3E}">
        <p14:creationId xmlns:p14="http://schemas.microsoft.com/office/powerpoint/2010/main" val="1283097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Circuits – Symbolic Representations</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1236059" y="3919267"/>
                <a:ext cx="994598"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solidFill>
                            <a:schemeClr val="bg1"/>
                          </a:solidFill>
                          <a:latin typeface="Cambria Math" panose="02040503050406030204" pitchFamily="18" charset="0"/>
                        </a:rPr>
                        <m:t>|</m:t>
                      </m:r>
                      <m:d>
                        <m:dPr>
                          <m:begChr m:val=""/>
                          <m:endChr m:val="⟩"/>
                          <m:ctrlPr>
                            <a:rPr lang="en-US" sz="4800" b="0" i="1" smtClean="0">
                              <a:solidFill>
                                <a:schemeClr val="bg1"/>
                              </a:solidFill>
                              <a:latin typeface="Cambria Math" panose="02040503050406030204" pitchFamily="18" charset="0"/>
                            </a:rPr>
                          </m:ctrlPr>
                        </m:dPr>
                        <m:e>
                          <m:r>
                            <a:rPr lang="en-US" sz="4800" b="0" i="1" smtClean="0">
                              <a:solidFill>
                                <a:schemeClr val="bg1"/>
                              </a:solidFill>
                              <a:latin typeface="Cambria Math" panose="02040503050406030204" pitchFamily="18" charset="0"/>
                            </a:rPr>
                            <m:t>0</m:t>
                          </m:r>
                        </m:e>
                      </m:d>
                    </m:oMath>
                  </m:oMathPara>
                </a14:m>
                <a:endParaRPr lang="en-US" sz="4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236059" y="3919267"/>
                <a:ext cx="994598" cy="73866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236059" y="2713573"/>
                <a:ext cx="998094"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solidFill>
                            <a:schemeClr val="bg1"/>
                          </a:solidFill>
                          <a:latin typeface="Cambria Math" panose="02040503050406030204" pitchFamily="18" charset="0"/>
                        </a:rPr>
                        <m:t>|</m:t>
                      </m:r>
                      <m:d>
                        <m:dPr>
                          <m:begChr m:val=""/>
                          <m:endChr m:val="⟩"/>
                          <m:ctrlPr>
                            <a:rPr lang="en-US" sz="4800" b="0" i="1" smtClean="0">
                              <a:solidFill>
                                <a:schemeClr val="bg1"/>
                              </a:solidFill>
                              <a:latin typeface="Cambria Math" panose="02040503050406030204" pitchFamily="18" charset="0"/>
                            </a:rPr>
                          </m:ctrlPr>
                        </m:dPr>
                        <m:e>
                          <m:r>
                            <a:rPr lang="en-US" sz="4800" b="0" i="1" smtClean="0">
                              <a:solidFill>
                                <a:schemeClr val="bg1"/>
                              </a:solidFill>
                              <a:latin typeface="Cambria Math" panose="02040503050406030204" pitchFamily="18" charset="0"/>
                              <a:ea typeface="Cambria Math" panose="02040503050406030204" pitchFamily="18" charset="0"/>
                            </a:rPr>
                            <m:t>𝜓</m:t>
                          </m:r>
                        </m:e>
                      </m:d>
                    </m:oMath>
                  </m:oMathPara>
                </a14:m>
                <a:endParaRPr lang="en-US" sz="480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236059" y="2713573"/>
                <a:ext cx="998094" cy="7386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509590" y="3919267"/>
                <a:ext cx="994598"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solidFill>
                            <a:schemeClr val="bg1"/>
                          </a:solidFill>
                          <a:latin typeface="Cambria Math" panose="02040503050406030204" pitchFamily="18" charset="0"/>
                        </a:rPr>
                        <m:t>|</m:t>
                      </m:r>
                      <m:d>
                        <m:dPr>
                          <m:begChr m:val=""/>
                          <m:endChr m:val="⟩"/>
                          <m:ctrlPr>
                            <a:rPr lang="en-US" sz="4800" b="0" i="1" smtClean="0">
                              <a:solidFill>
                                <a:schemeClr val="bg1"/>
                              </a:solidFill>
                              <a:latin typeface="Cambria Math" panose="02040503050406030204" pitchFamily="18" charset="0"/>
                            </a:rPr>
                          </m:ctrlPr>
                        </m:dPr>
                        <m:e>
                          <m:r>
                            <a:rPr lang="en-US" sz="4800" b="0" i="1" smtClean="0">
                              <a:solidFill>
                                <a:schemeClr val="bg1"/>
                              </a:solidFill>
                              <a:latin typeface="Cambria Math" panose="02040503050406030204" pitchFamily="18" charset="0"/>
                            </a:rPr>
                            <m:t>1</m:t>
                          </m:r>
                        </m:e>
                      </m:d>
                    </m:oMath>
                  </m:oMathPara>
                </a14:m>
                <a:endParaRPr lang="en-US" sz="4800"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509590" y="3919267"/>
                <a:ext cx="994598" cy="738664"/>
              </a:xfrm>
              <a:prstGeom prst="rect">
                <a:avLst/>
              </a:prstGeom>
              <a:blipFill>
                <a:blip r:embed="rId4"/>
                <a:stretch>
                  <a:fillRect/>
                </a:stretch>
              </a:blipFill>
            </p:spPr>
            <p:txBody>
              <a:bodyPr/>
              <a:lstStyle/>
              <a:p>
                <a:r>
                  <a:rPr lang="en-US">
                    <a:noFill/>
                  </a:rPr>
                  <a:t> </a:t>
                </a:r>
              </a:p>
            </p:txBody>
          </p:sp>
        </mc:Fallback>
      </mc:AlternateContent>
      <p:sp>
        <p:nvSpPr>
          <p:cNvPr id="14" name="TextBox 13"/>
          <p:cNvSpPr txBox="1"/>
          <p:nvPr/>
        </p:nvSpPr>
        <p:spPr>
          <a:xfrm>
            <a:off x="1588076" y="1690688"/>
            <a:ext cx="1539204" cy="707886"/>
          </a:xfrm>
          <a:prstGeom prst="rect">
            <a:avLst/>
          </a:prstGeom>
          <a:noFill/>
        </p:spPr>
        <p:txBody>
          <a:bodyPr wrap="none" rtlCol="0">
            <a:spAutoFit/>
          </a:bodyPr>
          <a:lstStyle/>
          <a:p>
            <a:pPr algn="ctr"/>
            <a:r>
              <a:rPr lang="en-US" sz="4000" dirty="0" smtClean="0">
                <a:solidFill>
                  <a:schemeClr val="bg1"/>
                </a:solidFill>
                <a:latin typeface="+mj-lt"/>
              </a:rPr>
              <a:t>Qubits</a:t>
            </a:r>
            <a:endParaRPr lang="en-US" sz="4000" dirty="0">
              <a:solidFill>
                <a:schemeClr val="bg1"/>
              </a:solidFill>
              <a:latin typeface="+mj-lt"/>
            </a:endParaRPr>
          </a:p>
        </p:txBody>
      </p:sp>
      <p:sp>
        <p:nvSpPr>
          <p:cNvPr id="15" name="TextBox 14"/>
          <p:cNvSpPr txBox="1"/>
          <p:nvPr/>
        </p:nvSpPr>
        <p:spPr>
          <a:xfrm>
            <a:off x="5416360" y="1690688"/>
            <a:ext cx="1359283" cy="707886"/>
          </a:xfrm>
          <a:prstGeom prst="rect">
            <a:avLst/>
          </a:prstGeom>
          <a:noFill/>
        </p:spPr>
        <p:txBody>
          <a:bodyPr wrap="none" rtlCol="0">
            <a:spAutoFit/>
          </a:bodyPr>
          <a:lstStyle/>
          <a:p>
            <a:pPr algn="ctr"/>
            <a:r>
              <a:rPr lang="en-US" sz="4000" dirty="0" smtClean="0">
                <a:solidFill>
                  <a:schemeClr val="bg1"/>
                </a:solidFill>
                <a:latin typeface="+mj-lt"/>
              </a:rPr>
              <a:t>Gates</a:t>
            </a:r>
            <a:endParaRPr lang="en-US" sz="4000" dirty="0">
              <a:solidFill>
                <a:schemeClr val="bg1"/>
              </a:solidFill>
              <a:latin typeface="+mj-lt"/>
            </a:endParaRPr>
          </a:p>
        </p:txBody>
      </p:sp>
      <p:sp>
        <p:nvSpPr>
          <p:cNvPr id="16" name="TextBox 15"/>
          <p:cNvSpPr txBox="1"/>
          <p:nvPr/>
        </p:nvSpPr>
        <p:spPr>
          <a:xfrm>
            <a:off x="8765483" y="1690688"/>
            <a:ext cx="1999778" cy="707886"/>
          </a:xfrm>
          <a:prstGeom prst="rect">
            <a:avLst/>
          </a:prstGeom>
          <a:noFill/>
        </p:spPr>
        <p:txBody>
          <a:bodyPr wrap="none" rtlCol="0">
            <a:spAutoFit/>
          </a:bodyPr>
          <a:lstStyle/>
          <a:p>
            <a:pPr algn="ctr"/>
            <a:r>
              <a:rPr lang="en-US" sz="4000" dirty="0" smtClean="0">
                <a:solidFill>
                  <a:schemeClr val="bg1"/>
                </a:solidFill>
                <a:latin typeface="+mj-lt"/>
              </a:rPr>
              <a:t>Measure</a:t>
            </a:r>
            <a:endParaRPr lang="en-US" sz="4000" dirty="0">
              <a:solidFill>
                <a:schemeClr val="bg1"/>
              </a:solidFill>
              <a:latin typeface="+mj-lt"/>
            </a:endParaRPr>
          </a:p>
        </p:txBody>
      </p:sp>
      <p:pic>
        <p:nvPicPr>
          <p:cNvPr id="18" name="Picture 17"/>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5181600" y="2632203"/>
            <a:ext cx="1828800" cy="768096"/>
          </a:xfrm>
          <a:prstGeom prst="rect">
            <a:avLst/>
          </a:prstGeom>
        </p:spPr>
      </p:pic>
      <p:pic>
        <p:nvPicPr>
          <p:cNvPr id="19" name="Picture 18"/>
          <p:cNvPicPr>
            <a:picLocks noChangeAspect="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5181600" y="3569271"/>
            <a:ext cx="1828800" cy="1438656"/>
          </a:xfrm>
          <a:prstGeom prst="rect">
            <a:avLst/>
          </a:prstGeom>
        </p:spPr>
      </p:pic>
      <p:pic>
        <p:nvPicPr>
          <p:cNvPr id="20" name="Picture 19"/>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Lst>
          </a:blip>
          <a:stretch>
            <a:fillRect/>
          </a:stretch>
        </p:blipFill>
        <p:spPr>
          <a:xfrm>
            <a:off x="5181600" y="5243190"/>
            <a:ext cx="1828800" cy="1109472"/>
          </a:xfrm>
          <a:prstGeom prst="rect">
            <a:avLst/>
          </a:prstGeom>
        </p:spPr>
      </p:pic>
      <p:pic>
        <p:nvPicPr>
          <p:cNvPr id="21" name="Picture 20"/>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Lst>
          </a:blip>
          <a:stretch>
            <a:fillRect/>
          </a:stretch>
        </p:blipFill>
        <p:spPr>
          <a:xfrm>
            <a:off x="8337825" y="3457186"/>
            <a:ext cx="2855094" cy="1027834"/>
          </a:xfrm>
          <a:prstGeom prst="rect">
            <a:avLst/>
          </a:prstGeom>
        </p:spPr>
      </p:pic>
      <mc:AlternateContent xmlns:mc="http://schemas.openxmlformats.org/markup-compatibility/2006" xmlns:a14="http://schemas.microsoft.com/office/drawing/2010/main">
        <mc:Choice Requires="a14">
          <p:sp>
            <p:nvSpPr>
              <p:cNvPr id="22" name="TextBox 21"/>
              <p:cNvSpPr txBox="1"/>
              <p:nvPr/>
            </p:nvSpPr>
            <p:spPr>
              <a:xfrm>
                <a:off x="2506094" y="2713573"/>
                <a:ext cx="906723"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solidFill>
                            <a:schemeClr val="bg1"/>
                          </a:solidFill>
                          <a:latin typeface="Cambria Math" panose="02040503050406030204" pitchFamily="18" charset="0"/>
                        </a:rPr>
                        <m:t>|</m:t>
                      </m:r>
                      <m:d>
                        <m:dPr>
                          <m:begChr m:val=""/>
                          <m:endChr m:val="⟩"/>
                          <m:ctrlPr>
                            <a:rPr lang="en-US" sz="4800" b="0" i="1" smtClean="0">
                              <a:solidFill>
                                <a:schemeClr val="bg1"/>
                              </a:solidFill>
                              <a:latin typeface="Cambria Math" panose="02040503050406030204" pitchFamily="18" charset="0"/>
                            </a:rPr>
                          </m:ctrlPr>
                        </m:dPr>
                        <m:e>
                          <m:r>
                            <a:rPr lang="en-US" sz="4800" b="0" i="1" smtClean="0">
                              <a:solidFill>
                                <a:schemeClr val="bg1"/>
                              </a:solidFill>
                              <a:latin typeface="Cambria Math" panose="02040503050406030204" pitchFamily="18" charset="0"/>
                            </a:rPr>
                            <m:t>𝑞</m:t>
                          </m:r>
                        </m:e>
                      </m:d>
                    </m:oMath>
                  </m:oMathPara>
                </a14:m>
                <a:endParaRPr lang="en-US" sz="4800" dirty="0">
                  <a:solidFill>
                    <a:schemeClr val="bg1"/>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506094" y="2713573"/>
                <a:ext cx="906723" cy="738664"/>
              </a:xfrm>
              <a:prstGeom prst="rect">
                <a:avLst/>
              </a:prstGeom>
              <a:blipFill>
                <a:blip r:embed="rId13"/>
                <a:stretch>
                  <a:fillRect/>
                </a:stretch>
              </a:blipFill>
            </p:spPr>
            <p:txBody>
              <a:bodyPr/>
              <a:lstStyle/>
              <a:p>
                <a:r>
                  <a:rPr lang="en-US">
                    <a:noFill/>
                  </a:rPr>
                  <a:t> </a:t>
                </a:r>
              </a:p>
            </p:txBody>
          </p:sp>
        </mc:Fallback>
      </mc:AlternateContent>
      <p:sp>
        <p:nvSpPr>
          <p:cNvPr id="17" name="TextBox 16"/>
          <p:cNvSpPr txBox="1"/>
          <p:nvPr/>
        </p:nvSpPr>
        <p:spPr>
          <a:xfrm>
            <a:off x="1487600" y="4873858"/>
            <a:ext cx="1639680" cy="369332"/>
          </a:xfrm>
          <a:prstGeom prst="rect">
            <a:avLst/>
          </a:prstGeom>
          <a:noFill/>
        </p:spPr>
        <p:txBody>
          <a:bodyPr wrap="none" rtlCol="0">
            <a:spAutoFit/>
          </a:bodyPr>
          <a:lstStyle/>
          <a:p>
            <a:pPr algn="ctr"/>
            <a:r>
              <a:rPr lang="en-US" dirty="0" smtClean="0">
                <a:solidFill>
                  <a:schemeClr val="bg1"/>
                </a:solidFill>
                <a:latin typeface="+mj-lt"/>
              </a:rPr>
              <a:t>*Dirac Notation</a:t>
            </a:r>
            <a:endParaRPr lang="en-US" dirty="0">
              <a:solidFill>
                <a:schemeClr val="bg1"/>
              </a:solidFill>
              <a:latin typeface="+mj-lt"/>
            </a:endParaRPr>
          </a:p>
        </p:txBody>
      </p:sp>
    </p:spTree>
    <p:extLst>
      <p:ext uri="{BB962C8B-B14F-4D97-AF65-F5344CB8AC3E}">
        <p14:creationId xmlns:p14="http://schemas.microsoft.com/office/powerpoint/2010/main" val="713981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Gates</a:t>
            </a:r>
            <a:endParaRPr lang="en-US" dirty="0"/>
          </a:p>
        </p:txBody>
      </p:sp>
      <p:sp>
        <p:nvSpPr>
          <p:cNvPr id="3" name="Content Placeholder 2"/>
          <p:cNvSpPr>
            <a:spLocks noGrp="1"/>
          </p:cNvSpPr>
          <p:nvPr>
            <p:ph idx="1"/>
          </p:nvPr>
        </p:nvSpPr>
        <p:spPr/>
        <p:txBody>
          <a:bodyPr/>
          <a:lstStyle/>
          <a:p>
            <a:r>
              <a:rPr lang="en-US" dirty="0"/>
              <a:t>Quantum gates are the building block of quantum circuits and represent the operations that can be performed on qubits.</a:t>
            </a:r>
          </a:p>
          <a:p>
            <a:r>
              <a:rPr lang="en-US" dirty="0"/>
              <a:t>All gates can be described as a Unitary Matrix</a:t>
            </a:r>
          </a:p>
          <a:p>
            <a:r>
              <a:rPr lang="en-US" dirty="0"/>
              <a:t>Unlike measuring a qubit, gates can perform operations without collapsing its superposition into a single state</a:t>
            </a:r>
          </a:p>
          <a:p>
            <a:pPr lvl="1"/>
            <a:r>
              <a:rPr lang="en-US" dirty="0"/>
              <a:t>This is where the world as we know it gets weird</a:t>
            </a:r>
            <a:r>
              <a:rPr lang="en-US" dirty="0" smtClean="0"/>
              <a:t>.</a:t>
            </a:r>
            <a:endParaRPr lang="en-US" dirty="0"/>
          </a:p>
        </p:txBody>
      </p:sp>
    </p:spTree>
    <p:extLst>
      <p:ext uri="{BB962C8B-B14F-4D97-AF65-F5344CB8AC3E}">
        <p14:creationId xmlns:p14="http://schemas.microsoft.com/office/powerpoint/2010/main" val="2861029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1005</Words>
  <Application>Microsoft Office PowerPoint</Application>
  <PresentationFormat>Widescreen</PresentationFormat>
  <Paragraphs>216</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Courier New</vt:lpstr>
      <vt:lpstr>Office Theme</vt:lpstr>
      <vt:lpstr>Quantum Computing</vt:lpstr>
      <vt:lpstr>Mainstream Sales Pitch Storyline</vt:lpstr>
      <vt:lpstr>Content</vt:lpstr>
      <vt:lpstr>Qubits</vt:lpstr>
      <vt:lpstr>Qubits – A Mathematical Representation</vt:lpstr>
      <vt:lpstr>Quantum Computers</vt:lpstr>
      <vt:lpstr>Quantum Circuits</vt:lpstr>
      <vt:lpstr>Quantum Circuits – Symbolic Representations</vt:lpstr>
      <vt:lpstr>Quantum Gates</vt:lpstr>
      <vt:lpstr>Quantum Gates</vt:lpstr>
      <vt:lpstr>First Quantum Circuit – Random # Generator</vt:lpstr>
      <vt:lpstr>Entanglement</vt:lpstr>
      <vt:lpstr>PowerPoint Presentation</vt:lpstr>
      <vt:lpstr>PowerPoint Presentation</vt:lpstr>
      <vt:lpstr>Hardware</vt:lpstr>
      <vt:lpstr>Hardware</vt:lpstr>
      <vt:lpstr>Software – Programming Languages</vt:lpstr>
      <vt:lpstr>Practical Applications</vt:lpstr>
      <vt:lpstr>Key Players</vt:lpstr>
      <vt:lpstr>Live Example – IBM Cloud</vt:lpstr>
      <vt:lpstr>Live Example – IBM Cloud</vt:lpstr>
      <vt:lpstr>Live Example – IBM Cloud</vt:lpstr>
      <vt:lpstr>You Too Can Experiment!</vt:lpstr>
      <vt:lpstr>Takeaways - State of Quantum Computing</vt:lpstr>
      <vt:lpstr>Additional Resources</vt:lpstr>
    </vt:vector>
  </TitlesOfParts>
  <Company>HCA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Matthew</dc:creator>
  <cp:lastModifiedBy>Brown Matthew</cp:lastModifiedBy>
  <cp:revision>49</cp:revision>
  <dcterms:created xsi:type="dcterms:W3CDTF">2018-04-23T14:52:35Z</dcterms:created>
  <dcterms:modified xsi:type="dcterms:W3CDTF">2018-05-03T17:44:18Z</dcterms:modified>
</cp:coreProperties>
</file>