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44" r:id="rId1"/>
  </p:sldMasterIdLst>
  <p:notesMasterIdLst>
    <p:notesMasterId r:id="rId35"/>
  </p:notesMasterIdLst>
  <p:sldIdLst>
    <p:sldId id="256" r:id="rId2"/>
    <p:sldId id="306" r:id="rId3"/>
    <p:sldId id="311" r:id="rId4"/>
    <p:sldId id="288" r:id="rId5"/>
    <p:sldId id="320" r:id="rId6"/>
    <p:sldId id="285" r:id="rId7"/>
    <p:sldId id="286" r:id="rId8"/>
    <p:sldId id="278" r:id="rId9"/>
    <p:sldId id="293" r:id="rId10"/>
    <p:sldId id="294" r:id="rId11"/>
    <p:sldId id="296" r:id="rId12"/>
    <p:sldId id="297" r:id="rId13"/>
    <p:sldId id="295" r:id="rId14"/>
    <p:sldId id="298" r:id="rId15"/>
    <p:sldId id="313" r:id="rId16"/>
    <p:sldId id="314" r:id="rId17"/>
    <p:sldId id="315" r:id="rId18"/>
    <p:sldId id="316" r:id="rId19"/>
    <p:sldId id="312" r:id="rId20"/>
    <p:sldId id="317" r:id="rId21"/>
    <p:sldId id="318" r:id="rId22"/>
    <p:sldId id="322" r:id="rId23"/>
    <p:sldId id="319" r:id="rId24"/>
    <p:sldId id="321" r:id="rId25"/>
    <p:sldId id="292" r:id="rId26"/>
    <p:sldId id="276" r:id="rId27"/>
    <p:sldId id="277" r:id="rId28"/>
    <p:sldId id="305" r:id="rId29"/>
    <p:sldId id="325" r:id="rId30"/>
    <p:sldId id="284" r:id="rId31"/>
    <p:sldId id="324" r:id="rId32"/>
    <p:sldId id="308" r:id="rId33"/>
    <p:sldId id="310" r:id="rId34"/>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rry KIRAT" initials="T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7BBA40-EE3D-428B-9071-A4773CC61FCE}" v="89" dt="2021-08-31T07:27:59.18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530" autoAdjust="0"/>
  </p:normalViewPr>
  <p:slideViewPr>
    <p:cSldViewPr>
      <p:cViewPr varScale="1">
        <p:scale>
          <a:sx n="100" d="100"/>
          <a:sy n="100" d="100"/>
        </p:scale>
        <p:origin x="-84" y="-4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rry KIRAT" userId="ba099426-2c01-4e1f-a5c8-5acfe04ce994" providerId="ADAL" clId="{FF7BBA40-EE3D-428B-9071-A4773CC61FCE}"/>
    <pc:docChg chg="undo custSel addSld delSld modSld sldOrd">
      <pc:chgData name="Thierry KIRAT" userId="ba099426-2c01-4e1f-a5c8-5acfe04ce994" providerId="ADAL" clId="{FF7BBA40-EE3D-428B-9071-A4773CC61FCE}" dt="2021-09-06T12:52:47.161" v="6071" actId="2696"/>
      <pc:docMkLst>
        <pc:docMk/>
      </pc:docMkLst>
      <pc:sldChg chg="modSp mod">
        <pc:chgData name="Thierry KIRAT" userId="ba099426-2c01-4e1f-a5c8-5acfe04ce994" providerId="ADAL" clId="{FF7BBA40-EE3D-428B-9071-A4773CC61FCE}" dt="2021-08-31T07:37:25.715" v="5529" actId="20577"/>
        <pc:sldMkLst>
          <pc:docMk/>
          <pc:sldMk cId="3076059711" sldId="256"/>
        </pc:sldMkLst>
        <pc:spChg chg="mod">
          <ac:chgData name="Thierry KIRAT" userId="ba099426-2c01-4e1f-a5c8-5acfe04ce994" providerId="ADAL" clId="{FF7BBA40-EE3D-428B-9071-A4773CC61FCE}" dt="2021-08-31T07:36:53.451" v="5484" actId="20577"/>
          <ac:spMkLst>
            <pc:docMk/>
            <pc:sldMk cId="3076059711" sldId="256"/>
            <ac:spMk id="2" creationId="{00000000-0000-0000-0000-000000000000}"/>
          </ac:spMkLst>
        </pc:spChg>
        <pc:spChg chg="mod">
          <ac:chgData name="Thierry KIRAT" userId="ba099426-2c01-4e1f-a5c8-5acfe04ce994" providerId="ADAL" clId="{FF7BBA40-EE3D-428B-9071-A4773CC61FCE}" dt="2021-08-31T07:37:25.715" v="5529" actId="20577"/>
          <ac:spMkLst>
            <pc:docMk/>
            <pc:sldMk cId="3076059711" sldId="256"/>
            <ac:spMk id="3" creationId="{00000000-0000-0000-0000-000000000000}"/>
          </ac:spMkLst>
        </pc:spChg>
      </pc:sldChg>
      <pc:sldChg chg="del">
        <pc:chgData name="Thierry KIRAT" userId="ba099426-2c01-4e1f-a5c8-5acfe04ce994" providerId="ADAL" clId="{FF7BBA40-EE3D-428B-9071-A4773CC61FCE}" dt="2021-08-26T11:37:26.559" v="41" actId="2696"/>
        <pc:sldMkLst>
          <pc:docMk/>
          <pc:sldMk cId="520980053" sldId="257"/>
        </pc:sldMkLst>
      </pc:sldChg>
      <pc:sldChg chg="del">
        <pc:chgData name="Thierry KIRAT" userId="ba099426-2c01-4e1f-a5c8-5acfe04ce994" providerId="ADAL" clId="{FF7BBA40-EE3D-428B-9071-A4773CC61FCE}" dt="2021-08-26T11:53:18.962" v="335" actId="2696"/>
        <pc:sldMkLst>
          <pc:docMk/>
          <pc:sldMk cId="2855767886" sldId="258"/>
        </pc:sldMkLst>
      </pc:sldChg>
      <pc:sldChg chg="del">
        <pc:chgData name="Thierry KIRAT" userId="ba099426-2c01-4e1f-a5c8-5acfe04ce994" providerId="ADAL" clId="{FF7BBA40-EE3D-428B-9071-A4773CC61FCE}" dt="2021-08-26T11:54:09.886" v="372" actId="2696"/>
        <pc:sldMkLst>
          <pc:docMk/>
          <pc:sldMk cId="3685666522" sldId="263"/>
        </pc:sldMkLst>
      </pc:sldChg>
      <pc:sldChg chg="del">
        <pc:chgData name="Thierry KIRAT" userId="ba099426-2c01-4e1f-a5c8-5acfe04ce994" providerId="ADAL" clId="{FF7BBA40-EE3D-428B-9071-A4773CC61FCE}" dt="2021-08-26T11:53:54.680" v="368" actId="2696"/>
        <pc:sldMkLst>
          <pc:docMk/>
          <pc:sldMk cId="350695970" sldId="265"/>
        </pc:sldMkLst>
      </pc:sldChg>
      <pc:sldChg chg="del">
        <pc:chgData name="Thierry KIRAT" userId="ba099426-2c01-4e1f-a5c8-5acfe04ce994" providerId="ADAL" clId="{FF7BBA40-EE3D-428B-9071-A4773CC61FCE}" dt="2021-08-26T11:37:22.268" v="40" actId="2696"/>
        <pc:sldMkLst>
          <pc:docMk/>
          <pc:sldMk cId="1245864728" sldId="272"/>
        </pc:sldMkLst>
      </pc:sldChg>
      <pc:sldChg chg="modSp mod">
        <pc:chgData name="Thierry KIRAT" userId="ba099426-2c01-4e1f-a5c8-5acfe04ce994" providerId="ADAL" clId="{FF7BBA40-EE3D-428B-9071-A4773CC61FCE}" dt="2021-09-06T06:23:27.472" v="5840" actId="20577"/>
        <pc:sldMkLst>
          <pc:docMk/>
          <pc:sldMk cId="2519366315" sldId="276"/>
        </pc:sldMkLst>
        <pc:spChg chg="mod">
          <ac:chgData name="Thierry KIRAT" userId="ba099426-2c01-4e1f-a5c8-5acfe04ce994" providerId="ADAL" clId="{FF7BBA40-EE3D-428B-9071-A4773CC61FCE}" dt="2021-09-06T06:23:27.472" v="5840" actId="20577"/>
          <ac:spMkLst>
            <pc:docMk/>
            <pc:sldMk cId="2519366315" sldId="276"/>
            <ac:spMk id="2" creationId="{524DF45F-0C8D-4ED7-B857-431A56C5A084}"/>
          </ac:spMkLst>
        </pc:spChg>
      </pc:sldChg>
      <pc:sldChg chg="modSp mod">
        <pc:chgData name="Thierry KIRAT" userId="ba099426-2c01-4e1f-a5c8-5acfe04ce994" providerId="ADAL" clId="{FF7BBA40-EE3D-428B-9071-A4773CC61FCE}" dt="2021-08-26T11:55:35.221" v="420" actId="20577"/>
        <pc:sldMkLst>
          <pc:docMk/>
          <pc:sldMk cId="4051637830" sldId="277"/>
        </pc:sldMkLst>
        <pc:spChg chg="mod">
          <ac:chgData name="Thierry KIRAT" userId="ba099426-2c01-4e1f-a5c8-5acfe04ce994" providerId="ADAL" clId="{FF7BBA40-EE3D-428B-9071-A4773CC61FCE}" dt="2021-08-26T11:55:35.221" v="420" actId="20577"/>
          <ac:spMkLst>
            <pc:docMk/>
            <pc:sldMk cId="4051637830" sldId="277"/>
            <ac:spMk id="2" creationId="{EC3943A8-FFFE-4A9F-9298-E0E3A33C1ADB}"/>
          </ac:spMkLst>
        </pc:spChg>
      </pc:sldChg>
      <pc:sldChg chg="modSp mod">
        <pc:chgData name="Thierry KIRAT" userId="ba099426-2c01-4e1f-a5c8-5acfe04ce994" providerId="ADAL" clId="{FF7BBA40-EE3D-428B-9071-A4773CC61FCE}" dt="2021-08-30T08:24:53.576" v="2816" actId="20577"/>
        <pc:sldMkLst>
          <pc:docMk/>
          <pc:sldMk cId="3151460650" sldId="278"/>
        </pc:sldMkLst>
        <pc:spChg chg="mod">
          <ac:chgData name="Thierry KIRAT" userId="ba099426-2c01-4e1f-a5c8-5acfe04ce994" providerId="ADAL" clId="{FF7BBA40-EE3D-428B-9071-A4773CC61FCE}" dt="2021-08-30T08:24:53.576" v="2816" actId="20577"/>
          <ac:spMkLst>
            <pc:docMk/>
            <pc:sldMk cId="3151460650" sldId="278"/>
            <ac:spMk id="6" creationId="{8B5D52B3-97B7-423B-9AC6-7466DD8CEADC}"/>
          </ac:spMkLst>
        </pc:spChg>
      </pc:sldChg>
      <pc:sldChg chg="del">
        <pc:chgData name="Thierry KIRAT" userId="ba099426-2c01-4e1f-a5c8-5acfe04ce994" providerId="ADAL" clId="{FF7BBA40-EE3D-428B-9071-A4773CC61FCE}" dt="2021-08-26T11:37:30.353" v="42" actId="2696"/>
        <pc:sldMkLst>
          <pc:docMk/>
          <pc:sldMk cId="461667865" sldId="280"/>
        </pc:sldMkLst>
      </pc:sldChg>
      <pc:sldChg chg="del">
        <pc:chgData name="Thierry KIRAT" userId="ba099426-2c01-4e1f-a5c8-5acfe04ce994" providerId="ADAL" clId="{FF7BBA40-EE3D-428B-9071-A4773CC61FCE}" dt="2021-08-26T11:39:07.494" v="179" actId="2696"/>
        <pc:sldMkLst>
          <pc:docMk/>
          <pc:sldMk cId="1441543133" sldId="281"/>
        </pc:sldMkLst>
      </pc:sldChg>
      <pc:sldChg chg="del">
        <pc:chgData name="Thierry KIRAT" userId="ba099426-2c01-4e1f-a5c8-5acfe04ce994" providerId="ADAL" clId="{FF7BBA40-EE3D-428B-9071-A4773CC61FCE}" dt="2021-08-26T11:39:14.087" v="180" actId="2696"/>
        <pc:sldMkLst>
          <pc:docMk/>
          <pc:sldMk cId="278792459" sldId="282"/>
        </pc:sldMkLst>
      </pc:sldChg>
      <pc:sldChg chg="del">
        <pc:chgData name="Thierry KIRAT" userId="ba099426-2c01-4e1f-a5c8-5acfe04ce994" providerId="ADAL" clId="{FF7BBA40-EE3D-428B-9071-A4773CC61FCE}" dt="2021-08-26T11:39:22.103" v="181" actId="2696"/>
        <pc:sldMkLst>
          <pc:docMk/>
          <pc:sldMk cId="762866679" sldId="283"/>
        </pc:sldMkLst>
      </pc:sldChg>
      <pc:sldChg chg="modSp mod ord">
        <pc:chgData name="Thierry KIRAT" userId="ba099426-2c01-4e1f-a5c8-5acfe04ce994" providerId="ADAL" clId="{FF7BBA40-EE3D-428B-9071-A4773CC61FCE}" dt="2021-08-31T07:25:29.849" v="5337" actId="20577"/>
        <pc:sldMkLst>
          <pc:docMk/>
          <pc:sldMk cId="2898069940" sldId="284"/>
        </pc:sldMkLst>
        <pc:spChg chg="mod">
          <ac:chgData name="Thierry KIRAT" userId="ba099426-2c01-4e1f-a5c8-5acfe04ce994" providerId="ADAL" clId="{FF7BBA40-EE3D-428B-9071-A4773CC61FCE}" dt="2021-08-31T07:25:29.849" v="5337" actId="20577"/>
          <ac:spMkLst>
            <pc:docMk/>
            <pc:sldMk cId="2898069940" sldId="284"/>
            <ac:spMk id="2" creationId="{0F273D9D-03C5-4C03-B906-3C8AC16A7E0E}"/>
          </ac:spMkLst>
        </pc:spChg>
        <pc:spChg chg="mod">
          <ac:chgData name="Thierry KIRAT" userId="ba099426-2c01-4e1f-a5c8-5acfe04ce994" providerId="ADAL" clId="{FF7BBA40-EE3D-428B-9071-A4773CC61FCE}" dt="2021-08-31T07:20:17.025" v="5188" actId="20577"/>
          <ac:spMkLst>
            <pc:docMk/>
            <pc:sldMk cId="2898069940" sldId="284"/>
            <ac:spMk id="3" creationId="{85B9C886-B46E-443C-968C-37215ECD315B}"/>
          </ac:spMkLst>
        </pc:spChg>
      </pc:sldChg>
      <pc:sldChg chg="modSp mod ord">
        <pc:chgData name="Thierry KIRAT" userId="ba099426-2c01-4e1f-a5c8-5acfe04ce994" providerId="ADAL" clId="{FF7BBA40-EE3D-428B-9071-A4773CC61FCE}" dt="2021-09-06T07:46:28.897" v="5949" actId="20577"/>
        <pc:sldMkLst>
          <pc:docMk/>
          <pc:sldMk cId="2433107247" sldId="285"/>
        </pc:sldMkLst>
        <pc:spChg chg="mod">
          <ac:chgData name="Thierry KIRAT" userId="ba099426-2c01-4e1f-a5c8-5acfe04ce994" providerId="ADAL" clId="{FF7BBA40-EE3D-428B-9071-A4773CC61FCE}" dt="2021-09-06T07:46:28.897" v="5949" actId="20577"/>
          <ac:spMkLst>
            <pc:docMk/>
            <pc:sldMk cId="2433107247" sldId="285"/>
            <ac:spMk id="2" creationId="{4F90F7A3-0935-4DDC-B294-5ABFA6E2AAB0}"/>
          </ac:spMkLst>
        </pc:spChg>
        <pc:spChg chg="mod">
          <ac:chgData name="Thierry KIRAT" userId="ba099426-2c01-4e1f-a5c8-5acfe04ce994" providerId="ADAL" clId="{FF7BBA40-EE3D-428B-9071-A4773CC61FCE}" dt="2021-09-06T06:11:07.416" v="5666" actId="20577"/>
          <ac:spMkLst>
            <pc:docMk/>
            <pc:sldMk cId="2433107247" sldId="285"/>
            <ac:spMk id="3" creationId="{E38264B7-0D8F-49D7-AFF2-D2698AFFE836}"/>
          </ac:spMkLst>
        </pc:spChg>
      </pc:sldChg>
      <pc:sldChg chg="modSp mod ord">
        <pc:chgData name="Thierry KIRAT" userId="ba099426-2c01-4e1f-a5c8-5acfe04ce994" providerId="ADAL" clId="{FF7BBA40-EE3D-428B-9071-A4773CC61FCE}" dt="2021-09-06T07:46:35.868" v="5951" actId="20577"/>
        <pc:sldMkLst>
          <pc:docMk/>
          <pc:sldMk cId="2015510738" sldId="286"/>
        </pc:sldMkLst>
        <pc:spChg chg="mod">
          <ac:chgData name="Thierry KIRAT" userId="ba099426-2c01-4e1f-a5c8-5acfe04ce994" providerId="ADAL" clId="{FF7BBA40-EE3D-428B-9071-A4773CC61FCE}" dt="2021-09-06T07:46:35.868" v="5951" actId="20577"/>
          <ac:spMkLst>
            <pc:docMk/>
            <pc:sldMk cId="2015510738" sldId="286"/>
            <ac:spMk id="2" creationId="{4F90F7A3-0935-4DDC-B294-5ABFA6E2AAB0}"/>
          </ac:spMkLst>
        </pc:spChg>
        <pc:spChg chg="mod">
          <ac:chgData name="Thierry KIRAT" userId="ba099426-2c01-4e1f-a5c8-5acfe04ce994" providerId="ADAL" clId="{FF7BBA40-EE3D-428B-9071-A4773CC61FCE}" dt="2021-08-31T07:38:16.056" v="5531" actId="20577"/>
          <ac:spMkLst>
            <pc:docMk/>
            <pc:sldMk cId="2015510738" sldId="286"/>
            <ac:spMk id="3" creationId="{E38264B7-0D8F-49D7-AFF2-D2698AFFE836}"/>
          </ac:spMkLst>
        </pc:spChg>
      </pc:sldChg>
      <pc:sldChg chg="modSp del mod ord">
        <pc:chgData name="Thierry KIRAT" userId="ba099426-2c01-4e1f-a5c8-5acfe04ce994" providerId="ADAL" clId="{FF7BBA40-EE3D-428B-9071-A4773CC61FCE}" dt="2021-09-06T12:36:01.116" v="5952" actId="2696"/>
        <pc:sldMkLst>
          <pc:docMk/>
          <pc:sldMk cId="1519280149" sldId="287"/>
        </pc:sldMkLst>
        <pc:spChg chg="mod">
          <ac:chgData name="Thierry KIRAT" userId="ba099426-2c01-4e1f-a5c8-5acfe04ce994" providerId="ADAL" clId="{FF7BBA40-EE3D-428B-9071-A4773CC61FCE}" dt="2021-08-30T08:20:56.835" v="2602" actId="20577"/>
          <ac:spMkLst>
            <pc:docMk/>
            <pc:sldMk cId="1519280149" sldId="287"/>
            <ac:spMk id="2" creationId="{ABA66E90-4D51-4FCF-AC55-418556AB7A86}"/>
          </ac:spMkLst>
        </pc:spChg>
        <pc:spChg chg="mod">
          <ac:chgData name="Thierry KIRAT" userId="ba099426-2c01-4e1f-a5c8-5acfe04ce994" providerId="ADAL" clId="{FF7BBA40-EE3D-428B-9071-A4773CC61FCE}" dt="2021-08-31T07:41:16.218" v="5559" actId="27636"/>
          <ac:spMkLst>
            <pc:docMk/>
            <pc:sldMk cId="1519280149" sldId="287"/>
            <ac:spMk id="3" creationId="{DDF32F75-3E34-48A7-B63B-AA98F5300ED6}"/>
          </ac:spMkLst>
        </pc:spChg>
      </pc:sldChg>
      <pc:sldChg chg="modSp mod ord">
        <pc:chgData name="Thierry KIRAT" userId="ba099426-2c01-4e1f-a5c8-5acfe04ce994" providerId="ADAL" clId="{FF7BBA40-EE3D-428B-9071-A4773CC61FCE}" dt="2021-09-06T06:10:15.971" v="5659" actId="27636"/>
        <pc:sldMkLst>
          <pc:docMk/>
          <pc:sldMk cId="4130729825" sldId="288"/>
        </pc:sldMkLst>
        <pc:spChg chg="mod">
          <ac:chgData name="Thierry KIRAT" userId="ba099426-2c01-4e1f-a5c8-5acfe04ce994" providerId="ADAL" clId="{FF7BBA40-EE3D-428B-9071-A4773CC61FCE}" dt="2021-08-26T11:51:00.206" v="312" actId="20577"/>
          <ac:spMkLst>
            <pc:docMk/>
            <pc:sldMk cId="4130729825" sldId="288"/>
            <ac:spMk id="2" creationId="{E2B0BDDE-FF24-446A-912A-E96119BBE276}"/>
          </ac:spMkLst>
        </pc:spChg>
        <pc:spChg chg="mod">
          <ac:chgData name="Thierry KIRAT" userId="ba099426-2c01-4e1f-a5c8-5acfe04ce994" providerId="ADAL" clId="{FF7BBA40-EE3D-428B-9071-A4773CC61FCE}" dt="2021-09-06T06:10:15.971" v="5659" actId="27636"/>
          <ac:spMkLst>
            <pc:docMk/>
            <pc:sldMk cId="4130729825" sldId="288"/>
            <ac:spMk id="8" creationId="{7EEF16F5-D9E6-4BC9-BFB2-FC86FDDD4EC6}"/>
          </ac:spMkLst>
        </pc:spChg>
        <pc:picChg chg="mod">
          <ac:chgData name="Thierry KIRAT" userId="ba099426-2c01-4e1f-a5c8-5acfe04ce994" providerId="ADAL" clId="{FF7BBA40-EE3D-428B-9071-A4773CC61FCE}" dt="2021-09-06T06:08:32.462" v="5624" actId="1076"/>
          <ac:picMkLst>
            <pc:docMk/>
            <pc:sldMk cId="4130729825" sldId="288"/>
            <ac:picMk id="4" creationId="{4D92B7E7-8AED-4EC8-B57A-6352999460AA}"/>
          </ac:picMkLst>
        </pc:picChg>
      </pc:sldChg>
      <pc:sldChg chg="del">
        <pc:chgData name="Thierry KIRAT" userId="ba099426-2c01-4e1f-a5c8-5acfe04ce994" providerId="ADAL" clId="{FF7BBA40-EE3D-428B-9071-A4773CC61FCE}" dt="2021-08-26T11:53:18.962" v="335" actId="2696"/>
        <pc:sldMkLst>
          <pc:docMk/>
          <pc:sldMk cId="881413356" sldId="289"/>
        </pc:sldMkLst>
      </pc:sldChg>
      <pc:sldChg chg="del">
        <pc:chgData name="Thierry KIRAT" userId="ba099426-2c01-4e1f-a5c8-5acfe04ce994" providerId="ADAL" clId="{FF7BBA40-EE3D-428B-9071-A4773CC61FCE}" dt="2021-08-26T11:53:18.962" v="335" actId="2696"/>
        <pc:sldMkLst>
          <pc:docMk/>
          <pc:sldMk cId="4204449343" sldId="290"/>
        </pc:sldMkLst>
      </pc:sldChg>
      <pc:sldChg chg="del">
        <pc:chgData name="Thierry KIRAT" userId="ba099426-2c01-4e1f-a5c8-5acfe04ce994" providerId="ADAL" clId="{FF7BBA40-EE3D-428B-9071-A4773CC61FCE}" dt="2021-08-26T11:53:18.962" v="335" actId="2696"/>
        <pc:sldMkLst>
          <pc:docMk/>
          <pc:sldMk cId="1502122270" sldId="291"/>
        </pc:sldMkLst>
      </pc:sldChg>
      <pc:sldChg chg="modSp mod">
        <pc:chgData name="Thierry KIRAT" userId="ba099426-2c01-4e1f-a5c8-5acfe04ce994" providerId="ADAL" clId="{FF7BBA40-EE3D-428B-9071-A4773CC61FCE}" dt="2021-09-06T06:50:49.162" v="5943" actId="20577"/>
        <pc:sldMkLst>
          <pc:docMk/>
          <pc:sldMk cId="2259318345" sldId="292"/>
        </pc:sldMkLst>
        <pc:spChg chg="mod">
          <ac:chgData name="Thierry KIRAT" userId="ba099426-2c01-4e1f-a5c8-5acfe04ce994" providerId="ADAL" clId="{FF7BBA40-EE3D-428B-9071-A4773CC61FCE}" dt="2021-08-26T11:55:02.208" v="399" actId="20577"/>
          <ac:spMkLst>
            <pc:docMk/>
            <pc:sldMk cId="2259318345" sldId="292"/>
            <ac:spMk id="2" creationId="{E2E05BE0-4BD4-4238-9440-7B7C4C135E08}"/>
          </ac:spMkLst>
        </pc:spChg>
        <pc:spChg chg="mod">
          <ac:chgData name="Thierry KIRAT" userId="ba099426-2c01-4e1f-a5c8-5acfe04ce994" providerId="ADAL" clId="{FF7BBA40-EE3D-428B-9071-A4773CC61FCE}" dt="2021-09-06T06:50:49.162" v="5943" actId="20577"/>
          <ac:spMkLst>
            <pc:docMk/>
            <pc:sldMk cId="2259318345" sldId="292"/>
            <ac:spMk id="3" creationId="{E745D69A-D21A-4263-90BA-096BA1C4E8F9}"/>
          </ac:spMkLst>
        </pc:spChg>
      </pc:sldChg>
      <pc:sldChg chg="modSp mod">
        <pc:chgData name="Thierry KIRAT" userId="ba099426-2c01-4e1f-a5c8-5acfe04ce994" providerId="ADAL" clId="{FF7BBA40-EE3D-428B-9071-A4773CC61FCE}" dt="2021-09-06T12:36:45.485" v="6008" actId="20577"/>
        <pc:sldMkLst>
          <pc:docMk/>
          <pc:sldMk cId="3796025142" sldId="293"/>
        </pc:sldMkLst>
        <pc:spChg chg="mod">
          <ac:chgData name="Thierry KIRAT" userId="ba099426-2c01-4e1f-a5c8-5acfe04ce994" providerId="ADAL" clId="{FF7BBA40-EE3D-428B-9071-A4773CC61FCE}" dt="2021-08-26T11:52:10.420" v="333" actId="20577"/>
          <ac:spMkLst>
            <pc:docMk/>
            <pc:sldMk cId="3796025142" sldId="293"/>
            <ac:spMk id="2" creationId="{3B9DAA37-27F5-4FFB-BB46-A0E723BAA467}"/>
          </ac:spMkLst>
        </pc:spChg>
        <pc:spChg chg="mod">
          <ac:chgData name="Thierry KIRAT" userId="ba099426-2c01-4e1f-a5c8-5acfe04ce994" providerId="ADAL" clId="{FF7BBA40-EE3D-428B-9071-A4773CC61FCE}" dt="2021-09-06T12:36:45.485" v="6008" actId="20577"/>
          <ac:spMkLst>
            <pc:docMk/>
            <pc:sldMk cId="3796025142" sldId="293"/>
            <ac:spMk id="3" creationId="{C860541A-6ED3-4280-B243-95B7676EA9ED}"/>
          </ac:spMkLst>
        </pc:spChg>
      </pc:sldChg>
      <pc:sldChg chg="modSp mod">
        <pc:chgData name="Thierry KIRAT" userId="ba099426-2c01-4e1f-a5c8-5acfe04ce994" providerId="ADAL" clId="{FF7BBA40-EE3D-428B-9071-A4773CC61FCE}" dt="2021-08-30T08:25:27.750" v="2832" actId="20577"/>
        <pc:sldMkLst>
          <pc:docMk/>
          <pc:sldMk cId="3990392083" sldId="294"/>
        </pc:sldMkLst>
        <pc:spChg chg="mod">
          <ac:chgData name="Thierry KIRAT" userId="ba099426-2c01-4e1f-a5c8-5acfe04ce994" providerId="ADAL" clId="{FF7BBA40-EE3D-428B-9071-A4773CC61FCE}" dt="2021-08-30T08:25:16.887" v="2818" actId="27636"/>
          <ac:spMkLst>
            <pc:docMk/>
            <pc:sldMk cId="3990392083" sldId="294"/>
            <ac:spMk id="2" creationId="{70B0269E-EB3A-4C3D-B2F3-DB610AF20195}"/>
          </ac:spMkLst>
        </pc:spChg>
        <pc:spChg chg="mod">
          <ac:chgData name="Thierry KIRAT" userId="ba099426-2c01-4e1f-a5c8-5acfe04ce994" providerId="ADAL" clId="{FF7BBA40-EE3D-428B-9071-A4773CC61FCE}" dt="2021-08-30T08:25:27.750" v="2832" actId="20577"/>
          <ac:spMkLst>
            <pc:docMk/>
            <pc:sldMk cId="3990392083" sldId="294"/>
            <ac:spMk id="3" creationId="{C5C0A4A7-6781-49F9-9D0E-B8AEA9FBC026}"/>
          </ac:spMkLst>
        </pc:spChg>
      </pc:sldChg>
      <pc:sldChg chg="modSp mod">
        <pc:chgData name="Thierry KIRAT" userId="ba099426-2c01-4e1f-a5c8-5acfe04ce994" providerId="ADAL" clId="{FF7BBA40-EE3D-428B-9071-A4773CC61FCE}" dt="2021-08-30T08:32:14.104" v="3146" actId="20577"/>
        <pc:sldMkLst>
          <pc:docMk/>
          <pc:sldMk cId="367264531" sldId="295"/>
        </pc:sldMkLst>
        <pc:spChg chg="mod">
          <ac:chgData name="Thierry KIRAT" userId="ba099426-2c01-4e1f-a5c8-5acfe04ce994" providerId="ADAL" clId="{FF7BBA40-EE3D-428B-9071-A4773CC61FCE}" dt="2021-08-30T08:32:14.104" v="3146" actId="20577"/>
          <ac:spMkLst>
            <pc:docMk/>
            <pc:sldMk cId="367264531" sldId="295"/>
            <ac:spMk id="30" creationId="{5668F95D-6FA8-4E9D-8BC0-560FDE69013F}"/>
          </ac:spMkLst>
        </pc:spChg>
      </pc:sldChg>
      <pc:sldChg chg="modSp mod">
        <pc:chgData name="Thierry KIRAT" userId="ba099426-2c01-4e1f-a5c8-5acfe04ce994" providerId="ADAL" clId="{FF7BBA40-EE3D-428B-9071-A4773CC61FCE}" dt="2021-08-30T08:30:05.815" v="3071" actId="27636"/>
        <pc:sldMkLst>
          <pc:docMk/>
          <pc:sldMk cId="1455321073" sldId="296"/>
        </pc:sldMkLst>
        <pc:spChg chg="mod">
          <ac:chgData name="Thierry KIRAT" userId="ba099426-2c01-4e1f-a5c8-5acfe04ce994" providerId="ADAL" clId="{FF7BBA40-EE3D-428B-9071-A4773CC61FCE}" dt="2021-08-30T08:30:05.815" v="3071" actId="27636"/>
          <ac:spMkLst>
            <pc:docMk/>
            <pc:sldMk cId="1455321073" sldId="296"/>
            <ac:spMk id="30" creationId="{5668F95D-6FA8-4E9D-8BC0-560FDE69013F}"/>
          </ac:spMkLst>
        </pc:spChg>
      </pc:sldChg>
      <pc:sldChg chg="modSp mod">
        <pc:chgData name="Thierry KIRAT" userId="ba099426-2c01-4e1f-a5c8-5acfe04ce994" providerId="ADAL" clId="{FF7BBA40-EE3D-428B-9071-A4773CC61FCE}" dt="2021-08-30T08:31:39.131" v="3141" actId="27636"/>
        <pc:sldMkLst>
          <pc:docMk/>
          <pc:sldMk cId="1533902381" sldId="297"/>
        </pc:sldMkLst>
        <pc:spChg chg="mod">
          <ac:chgData name="Thierry KIRAT" userId="ba099426-2c01-4e1f-a5c8-5acfe04ce994" providerId="ADAL" clId="{FF7BBA40-EE3D-428B-9071-A4773CC61FCE}" dt="2021-08-30T08:31:39.131" v="3141" actId="27636"/>
          <ac:spMkLst>
            <pc:docMk/>
            <pc:sldMk cId="1533902381" sldId="297"/>
            <ac:spMk id="30" creationId="{5668F95D-6FA8-4E9D-8BC0-560FDE69013F}"/>
          </ac:spMkLst>
        </pc:spChg>
      </pc:sldChg>
      <pc:sldChg chg="modSp mod">
        <pc:chgData name="Thierry KIRAT" userId="ba099426-2c01-4e1f-a5c8-5acfe04ce994" providerId="ADAL" clId="{FF7BBA40-EE3D-428B-9071-A4773CC61FCE}" dt="2021-08-30T08:33:06.454" v="3159" actId="20577"/>
        <pc:sldMkLst>
          <pc:docMk/>
          <pc:sldMk cId="1667092636" sldId="298"/>
        </pc:sldMkLst>
        <pc:spChg chg="mod">
          <ac:chgData name="Thierry KIRAT" userId="ba099426-2c01-4e1f-a5c8-5acfe04ce994" providerId="ADAL" clId="{FF7BBA40-EE3D-428B-9071-A4773CC61FCE}" dt="2021-08-30T08:33:06.454" v="3159" actId="20577"/>
          <ac:spMkLst>
            <pc:docMk/>
            <pc:sldMk cId="1667092636" sldId="298"/>
            <ac:spMk id="30" creationId="{5668F95D-6FA8-4E9D-8BC0-560FDE69013F}"/>
          </ac:spMkLst>
        </pc:spChg>
      </pc:sldChg>
      <pc:sldChg chg="del">
        <pc:chgData name="Thierry KIRAT" userId="ba099426-2c01-4e1f-a5c8-5acfe04ce994" providerId="ADAL" clId="{FF7BBA40-EE3D-428B-9071-A4773CC61FCE}" dt="2021-08-26T11:53:18.962" v="335" actId="2696"/>
        <pc:sldMkLst>
          <pc:docMk/>
          <pc:sldMk cId="1077419586" sldId="299"/>
        </pc:sldMkLst>
      </pc:sldChg>
      <pc:sldChg chg="delSp modSp del mod">
        <pc:chgData name="Thierry KIRAT" userId="ba099426-2c01-4e1f-a5c8-5acfe04ce994" providerId="ADAL" clId="{FF7BBA40-EE3D-428B-9071-A4773CC61FCE}" dt="2021-08-30T08:24:27.485" v="2790" actId="2696"/>
        <pc:sldMkLst>
          <pc:docMk/>
          <pc:sldMk cId="1429846727" sldId="300"/>
        </pc:sldMkLst>
        <pc:graphicFrameChg chg="del modGraphic">
          <ac:chgData name="Thierry KIRAT" userId="ba099426-2c01-4e1f-a5c8-5acfe04ce994" providerId="ADAL" clId="{FF7BBA40-EE3D-428B-9071-A4773CC61FCE}" dt="2021-08-30T08:24:12.851" v="2789" actId="478"/>
          <ac:graphicFrameMkLst>
            <pc:docMk/>
            <pc:sldMk cId="1429846727" sldId="300"/>
            <ac:graphicFrameMk id="3" creationId="{00000000-0000-0000-0000-000000000000}"/>
          </ac:graphicFrameMkLst>
        </pc:graphicFrameChg>
      </pc:sldChg>
      <pc:sldChg chg="del">
        <pc:chgData name="Thierry KIRAT" userId="ba099426-2c01-4e1f-a5c8-5acfe04ce994" providerId="ADAL" clId="{FF7BBA40-EE3D-428B-9071-A4773CC61FCE}" dt="2021-08-26T11:54:00.023" v="369" actId="2696"/>
        <pc:sldMkLst>
          <pc:docMk/>
          <pc:sldMk cId="1120403540" sldId="301"/>
        </pc:sldMkLst>
      </pc:sldChg>
      <pc:sldChg chg="del">
        <pc:chgData name="Thierry KIRAT" userId="ba099426-2c01-4e1f-a5c8-5acfe04ce994" providerId="ADAL" clId="{FF7BBA40-EE3D-428B-9071-A4773CC61FCE}" dt="2021-08-26T11:54:03.080" v="370" actId="2696"/>
        <pc:sldMkLst>
          <pc:docMk/>
          <pc:sldMk cId="2311991798" sldId="302"/>
        </pc:sldMkLst>
      </pc:sldChg>
      <pc:sldChg chg="del">
        <pc:chgData name="Thierry KIRAT" userId="ba099426-2c01-4e1f-a5c8-5acfe04ce994" providerId="ADAL" clId="{FF7BBA40-EE3D-428B-9071-A4773CC61FCE}" dt="2021-08-26T11:54:06.470" v="371" actId="2696"/>
        <pc:sldMkLst>
          <pc:docMk/>
          <pc:sldMk cId="1077110470" sldId="303"/>
        </pc:sldMkLst>
      </pc:sldChg>
      <pc:sldChg chg="modSp mod">
        <pc:chgData name="Thierry KIRAT" userId="ba099426-2c01-4e1f-a5c8-5acfe04ce994" providerId="ADAL" clId="{FF7BBA40-EE3D-428B-9071-A4773CC61FCE}" dt="2021-08-31T07:34:22.624" v="5470" actId="27636"/>
        <pc:sldMkLst>
          <pc:docMk/>
          <pc:sldMk cId="3331197312" sldId="305"/>
        </pc:sldMkLst>
        <pc:spChg chg="mod">
          <ac:chgData name="Thierry KIRAT" userId="ba099426-2c01-4e1f-a5c8-5acfe04ce994" providerId="ADAL" clId="{FF7BBA40-EE3D-428B-9071-A4773CC61FCE}" dt="2021-08-31T07:32:57.209" v="5462" actId="20577"/>
          <ac:spMkLst>
            <pc:docMk/>
            <pc:sldMk cId="3331197312" sldId="305"/>
            <ac:spMk id="5" creationId="{9A228302-8AB6-451A-B129-C84E751F53E1}"/>
          </ac:spMkLst>
        </pc:spChg>
        <pc:spChg chg="mod">
          <ac:chgData name="Thierry KIRAT" userId="ba099426-2c01-4e1f-a5c8-5acfe04ce994" providerId="ADAL" clId="{FF7BBA40-EE3D-428B-9071-A4773CC61FCE}" dt="2021-08-31T07:34:22.624" v="5470" actId="27636"/>
          <ac:spMkLst>
            <pc:docMk/>
            <pc:sldMk cId="3331197312" sldId="305"/>
            <ac:spMk id="7" creationId="{11CDC1AF-6A84-4CB7-8BF4-D13A4D59BBFE}"/>
          </ac:spMkLst>
        </pc:spChg>
        <pc:spChg chg="mod">
          <ac:chgData name="Thierry KIRAT" userId="ba099426-2c01-4e1f-a5c8-5acfe04ce994" providerId="ADAL" clId="{FF7BBA40-EE3D-428B-9071-A4773CC61FCE}" dt="2021-08-26T11:55:48.819" v="426" actId="20577"/>
          <ac:spMkLst>
            <pc:docMk/>
            <pc:sldMk cId="3331197312" sldId="305"/>
            <ac:spMk id="14" creationId="{92B30E2E-6496-4925-A8D0-81835FD78D45}"/>
          </ac:spMkLst>
        </pc:spChg>
        <pc:spChg chg="mod">
          <ac:chgData name="Thierry KIRAT" userId="ba099426-2c01-4e1f-a5c8-5acfe04ce994" providerId="ADAL" clId="{FF7BBA40-EE3D-428B-9071-A4773CC61FCE}" dt="2021-08-31T07:33:53.451" v="5468" actId="255"/>
          <ac:spMkLst>
            <pc:docMk/>
            <pc:sldMk cId="3331197312" sldId="305"/>
            <ac:spMk id="16" creationId="{492BDBF1-529A-4DD8-8A6D-D747116DE610}"/>
          </ac:spMkLst>
        </pc:spChg>
      </pc:sldChg>
      <pc:sldChg chg="modSp mod">
        <pc:chgData name="Thierry KIRAT" userId="ba099426-2c01-4e1f-a5c8-5acfe04ce994" providerId="ADAL" clId="{FF7BBA40-EE3D-428B-9071-A4773CC61FCE}" dt="2021-09-06T06:06:43.894" v="5607" actId="20577"/>
        <pc:sldMkLst>
          <pc:docMk/>
          <pc:sldMk cId="2735130439" sldId="306"/>
        </pc:sldMkLst>
        <pc:spChg chg="mod">
          <ac:chgData name="Thierry KIRAT" userId="ba099426-2c01-4e1f-a5c8-5acfe04ce994" providerId="ADAL" clId="{FF7BBA40-EE3D-428B-9071-A4773CC61FCE}" dt="2021-08-30T10:14:21.412" v="4017" actId="20577"/>
          <ac:spMkLst>
            <pc:docMk/>
            <pc:sldMk cId="2735130439" sldId="306"/>
            <ac:spMk id="2" creationId="{D0F009C3-4A0B-4B1F-BE7D-34DA0E769BD7}"/>
          </ac:spMkLst>
        </pc:spChg>
        <pc:spChg chg="mod">
          <ac:chgData name="Thierry KIRAT" userId="ba099426-2c01-4e1f-a5c8-5acfe04ce994" providerId="ADAL" clId="{FF7BBA40-EE3D-428B-9071-A4773CC61FCE}" dt="2021-09-06T06:06:43.894" v="5607" actId="20577"/>
          <ac:spMkLst>
            <pc:docMk/>
            <pc:sldMk cId="2735130439" sldId="306"/>
            <ac:spMk id="3" creationId="{86ECD63B-D6F2-4C1F-AD9C-B8EC55157C77}"/>
          </ac:spMkLst>
        </pc:spChg>
      </pc:sldChg>
      <pc:sldChg chg="modSp mod ord">
        <pc:chgData name="Thierry KIRAT" userId="ba099426-2c01-4e1f-a5c8-5acfe04ce994" providerId="ADAL" clId="{FF7BBA40-EE3D-428B-9071-A4773CC61FCE}" dt="2021-08-30T08:20:09.245" v="2578" actId="313"/>
        <pc:sldMkLst>
          <pc:docMk/>
          <pc:sldMk cId="2777678752" sldId="307"/>
        </pc:sldMkLst>
        <pc:graphicFrameChg chg="mod modGraphic">
          <ac:chgData name="Thierry KIRAT" userId="ba099426-2c01-4e1f-a5c8-5acfe04ce994" providerId="ADAL" clId="{FF7BBA40-EE3D-428B-9071-A4773CC61FCE}" dt="2021-08-30T08:20:09.245" v="2578" actId="313"/>
          <ac:graphicFrameMkLst>
            <pc:docMk/>
            <pc:sldMk cId="2777678752" sldId="307"/>
            <ac:graphicFrameMk id="4" creationId="{64BBFBA5-763C-4464-96D1-375D45F27062}"/>
          </ac:graphicFrameMkLst>
        </pc:graphicFrameChg>
      </pc:sldChg>
      <pc:sldChg chg="modSp mod ord">
        <pc:chgData name="Thierry KIRAT" userId="ba099426-2c01-4e1f-a5c8-5acfe04ce994" providerId="ADAL" clId="{FF7BBA40-EE3D-428B-9071-A4773CC61FCE}" dt="2021-08-31T07:27:00.412" v="5345" actId="114"/>
        <pc:sldMkLst>
          <pc:docMk/>
          <pc:sldMk cId="986554941" sldId="308"/>
        </pc:sldMkLst>
        <pc:spChg chg="mod">
          <ac:chgData name="Thierry KIRAT" userId="ba099426-2c01-4e1f-a5c8-5acfe04ce994" providerId="ADAL" clId="{FF7BBA40-EE3D-428B-9071-A4773CC61FCE}" dt="2021-08-30T13:40:20.221" v="4796" actId="20577"/>
          <ac:spMkLst>
            <pc:docMk/>
            <pc:sldMk cId="986554941" sldId="308"/>
            <ac:spMk id="2" creationId="{0F273D9D-03C5-4C03-B906-3C8AC16A7E0E}"/>
          </ac:spMkLst>
        </pc:spChg>
        <pc:spChg chg="mod">
          <ac:chgData name="Thierry KIRAT" userId="ba099426-2c01-4e1f-a5c8-5acfe04ce994" providerId="ADAL" clId="{FF7BBA40-EE3D-428B-9071-A4773CC61FCE}" dt="2021-08-31T07:27:00.412" v="5345" actId="114"/>
          <ac:spMkLst>
            <pc:docMk/>
            <pc:sldMk cId="986554941" sldId="308"/>
            <ac:spMk id="3" creationId="{85B9C886-B46E-443C-968C-37215ECD315B}"/>
          </ac:spMkLst>
        </pc:spChg>
      </pc:sldChg>
      <pc:sldChg chg="modSp del mod">
        <pc:chgData name="Thierry KIRAT" userId="ba099426-2c01-4e1f-a5c8-5acfe04ce994" providerId="ADAL" clId="{FF7BBA40-EE3D-428B-9071-A4773CC61FCE}" dt="2021-09-06T12:52:47.161" v="6071" actId="2696"/>
        <pc:sldMkLst>
          <pc:docMk/>
          <pc:sldMk cId="499673635" sldId="309"/>
        </pc:sldMkLst>
        <pc:spChg chg="mod">
          <ac:chgData name="Thierry KIRAT" userId="ba099426-2c01-4e1f-a5c8-5acfe04ce994" providerId="ADAL" clId="{FF7BBA40-EE3D-428B-9071-A4773CC61FCE}" dt="2021-08-31T07:29:03.115" v="5402"/>
          <ac:spMkLst>
            <pc:docMk/>
            <pc:sldMk cId="499673635" sldId="309"/>
            <ac:spMk id="6" creationId="{A9B45157-4882-4C2A-AC48-0287FC505081}"/>
          </ac:spMkLst>
        </pc:spChg>
      </pc:sldChg>
      <pc:sldChg chg="addSp modSp mod setBg">
        <pc:chgData name="Thierry KIRAT" userId="ba099426-2c01-4e1f-a5c8-5acfe04ce994" providerId="ADAL" clId="{FF7BBA40-EE3D-428B-9071-A4773CC61FCE}" dt="2021-08-31T07:28:04.805" v="5374" actId="26606"/>
        <pc:sldMkLst>
          <pc:docMk/>
          <pc:sldMk cId="1559198999" sldId="310"/>
        </pc:sldMkLst>
        <pc:spChg chg="mod">
          <ac:chgData name="Thierry KIRAT" userId="ba099426-2c01-4e1f-a5c8-5acfe04ce994" providerId="ADAL" clId="{FF7BBA40-EE3D-428B-9071-A4773CC61FCE}" dt="2021-08-31T07:28:04.805" v="5374" actId="26606"/>
          <ac:spMkLst>
            <pc:docMk/>
            <pc:sldMk cId="1559198999" sldId="310"/>
            <ac:spMk id="2" creationId="{E1A43B6B-6005-4BAD-A3F3-1117AD43BEEA}"/>
          </ac:spMkLst>
        </pc:spChg>
        <pc:spChg chg="add">
          <ac:chgData name="Thierry KIRAT" userId="ba099426-2c01-4e1f-a5c8-5acfe04ce994" providerId="ADAL" clId="{FF7BBA40-EE3D-428B-9071-A4773CC61FCE}" dt="2021-08-31T07:28:04.805" v="5374" actId="26606"/>
          <ac:spMkLst>
            <pc:docMk/>
            <pc:sldMk cId="1559198999" sldId="310"/>
            <ac:spMk id="8" creationId="{A4AC5506-6312-4701-8D3C-40187889A947}"/>
          </ac:spMkLst>
        </pc:spChg>
        <pc:picChg chg="add mod">
          <ac:chgData name="Thierry KIRAT" userId="ba099426-2c01-4e1f-a5c8-5acfe04ce994" providerId="ADAL" clId="{FF7BBA40-EE3D-428B-9071-A4773CC61FCE}" dt="2021-08-31T07:28:04.805" v="5374" actId="26606"/>
          <ac:picMkLst>
            <pc:docMk/>
            <pc:sldMk cId="1559198999" sldId="310"/>
            <ac:picMk id="3" creationId="{179B3526-1F5F-4434-B560-E9BB6238417D}"/>
          </ac:picMkLst>
        </pc:picChg>
      </pc:sldChg>
      <pc:sldChg chg="modSp mod">
        <pc:chgData name="Thierry KIRAT" userId="ba099426-2c01-4e1f-a5c8-5acfe04ce994" providerId="ADAL" clId="{FF7BBA40-EE3D-428B-9071-A4773CC61FCE}" dt="2021-09-06T06:07:03.859" v="5622" actId="20577"/>
        <pc:sldMkLst>
          <pc:docMk/>
          <pc:sldMk cId="2587942948" sldId="311"/>
        </pc:sldMkLst>
        <pc:spChg chg="mod">
          <ac:chgData name="Thierry KIRAT" userId="ba099426-2c01-4e1f-a5c8-5acfe04ce994" providerId="ADAL" clId="{FF7BBA40-EE3D-428B-9071-A4773CC61FCE}" dt="2021-08-26T11:37:39.084" v="48" actId="20577"/>
          <ac:spMkLst>
            <pc:docMk/>
            <pc:sldMk cId="2587942948" sldId="311"/>
            <ac:spMk id="2" creationId="{E74FE6D6-D85A-4D48-9C0A-B7099E76B93F}"/>
          </ac:spMkLst>
        </pc:spChg>
        <pc:spChg chg="mod">
          <ac:chgData name="Thierry KIRAT" userId="ba099426-2c01-4e1f-a5c8-5acfe04ce994" providerId="ADAL" clId="{FF7BBA40-EE3D-428B-9071-A4773CC61FCE}" dt="2021-09-06T06:07:03.859" v="5622" actId="20577"/>
          <ac:spMkLst>
            <pc:docMk/>
            <pc:sldMk cId="2587942948" sldId="311"/>
            <ac:spMk id="3" creationId="{F627A8DE-E451-497D-82EC-9CD29D59DA84}"/>
          </ac:spMkLst>
        </pc:spChg>
      </pc:sldChg>
      <pc:sldChg chg="modSp mod">
        <pc:chgData name="Thierry KIRAT" userId="ba099426-2c01-4e1f-a5c8-5acfe04ce994" providerId="ADAL" clId="{FF7BBA40-EE3D-428B-9071-A4773CC61FCE}" dt="2021-08-26T14:02:30.440" v="1299" actId="20577"/>
        <pc:sldMkLst>
          <pc:docMk/>
          <pc:sldMk cId="379147285" sldId="312"/>
        </pc:sldMkLst>
        <pc:spChg chg="mod">
          <ac:chgData name="Thierry KIRAT" userId="ba099426-2c01-4e1f-a5c8-5acfe04ce994" providerId="ADAL" clId="{FF7BBA40-EE3D-428B-9071-A4773CC61FCE}" dt="2021-08-26T11:53:27.373" v="342" actId="20577"/>
          <ac:spMkLst>
            <pc:docMk/>
            <pc:sldMk cId="379147285" sldId="312"/>
            <ac:spMk id="2" creationId="{E74FE6D6-D85A-4D48-9C0A-B7099E76B93F}"/>
          </ac:spMkLst>
        </pc:spChg>
        <pc:spChg chg="mod">
          <ac:chgData name="Thierry KIRAT" userId="ba099426-2c01-4e1f-a5c8-5acfe04ce994" providerId="ADAL" clId="{FF7BBA40-EE3D-428B-9071-A4773CC61FCE}" dt="2021-08-26T14:02:30.440" v="1299" actId="20577"/>
          <ac:spMkLst>
            <pc:docMk/>
            <pc:sldMk cId="379147285" sldId="312"/>
            <ac:spMk id="3" creationId="{F627A8DE-E451-497D-82EC-9CD29D59DA84}"/>
          </ac:spMkLst>
        </pc:spChg>
      </pc:sldChg>
      <pc:sldChg chg="modSp new mod">
        <pc:chgData name="Thierry KIRAT" userId="ba099426-2c01-4e1f-a5c8-5acfe04ce994" providerId="ADAL" clId="{FF7BBA40-EE3D-428B-9071-A4773CC61FCE}" dt="2021-09-06T06:16:45.396" v="5725" actId="113"/>
        <pc:sldMkLst>
          <pc:docMk/>
          <pc:sldMk cId="1637273877" sldId="313"/>
        </pc:sldMkLst>
        <pc:spChg chg="mod">
          <ac:chgData name="Thierry KIRAT" userId="ba099426-2c01-4e1f-a5c8-5acfe04ce994" providerId="ADAL" clId="{FF7BBA40-EE3D-428B-9071-A4773CC61FCE}" dt="2021-09-06T06:14:50.979" v="5682" actId="20577"/>
          <ac:spMkLst>
            <pc:docMk/>
            <pc:sldMk cId="1637273877" sldId="313"/>
            <ac:spMk id="2" creationId="{4792D4C9-5DEE-472D-A036-A939456B8233}"/>
          </ac:spMkLst>
        </pc:spChg>
        <pc:spChg chg="mod">
          <ac:chgData name="Thierry KIRAT" userId="ba099426-2c01-4e1f-a5c8-5acfe04ce994" providerId="ADAL" clId="{FF7BBA40-EE3D-428B-9071-A4773CC61FCE}" dt="2021-09-06T06:16:45.396" v="5725" actId="113"/>
          <ac:spMkLst>
            <pc:docMk/>
            <pc:sldMk cId="1637273877" sldId="313"/>
            <ac:spMk id="3" creationId="{C0660522-3768-4A9C-96F1-8898CDB2E506}"/>
          </ac:spMkLst>
        </pc:spChg>
      </pc:sldChg>
      <pc:sldChg chg="modSp add mod">
        <pc:chgData name="Thierry KIRAT" userId="ba099426-2c01-4e1f-a5c8-5acfe04ce994" providerId="ADAL" clId="{FF7BBA40-EE3D-428B-9071-A4773CC61FCE}" dt="2021-09-06T06:21:15.293" v="5833" actId="20577"/>
        <pc:sldMkLst>
          <pc:docMk/>
          <pc:sldMk cId="1672034526" sldId="314"/>
        </pc:sldMkLst>
        <pc:spChg chg="mod">
          <ac:chgData name="Thierry KIRAT" userId="ba099426-2c01-4e1f-a5c8-5acfe04ce994" providerId="ADAL" clId="{FF7BBA40-EE3D-428B-9071-A4773CC61FCE}" dt="2021-08-26T12:01:07.196" v="477" actId="20577"/>
          <ac:spMkLst>
            <pc:docMk/>
            <pc:sldMk cId="1672034526" sldId="314"/>
            <ac:spMk id="2" creationId="{4792D4C9-5DEE-472D-A036-A939456B8233}"/>
          </ac:spMkLst>
        </pc:spChg>
        <pc:spChg chg="mod">
          <ac:chgData name="Thierry KIRAT" userId="ba099426-2c01-4e1f-a5c8-5acfe04ce994" providerId="ADAL" clId="{FF7BBA40-EE3D-428B-9071-A4773CC61FCE}" dt="2021-09-06T06:21:15.293" v="5833" actId="20577"/>
          <ac:spMkLst>
            <pc:docMk/>
            <pc:sldMk cId="1672034526" sldId="314"/>
            <ac:spMk id="3" creationId="{C0660522-3768-4A9C-96F1-8898CDB2E506}"/>
          </ac:spMkLst>
        </pc:spChg>
      </pc:sldChg>
      <pc:sldChg chg="modSp add mod">
        <pc:chgData name="Thierry KIRAT" userId="ba099426-2c01-4e1f-a5c8-5acfe04ce994" providerId="ADAL" clId="{FF7BBA40-EE3D-428B-9071-A4773CC61FCE}" dt="2021-08-30T08:35:20.097" v="3181" actId="27636"/>
        <pc:sldMkLst>
          <pc:docMk/>
          <pc:sldMk cId="3944887615" sldId="315"/>
        </pc:sldMkLst>
        <pc:spChg chg="mod">
          <ac:chgData name="Thierry KIRAT" userId="ba099426-2c01-4e1f-a5c8-5acfe04ce994" providerId="ADAL" clId="{FF7BBA40-EE3D-428B-9071-A4773CC61FCE}" dt="2021-08-26T13:54:39.211" v="1004" actId="20577"/>
          <ac:spMkLst>
            <pc:docMk/>
            <pc:sldMk cId="3944887615" sldId="315"/>
            <ac:spMk id="2" creationId="{4792D4C9-5DEE-472D-A036-A939456B8233}"/>
          </ac:spMkLst>
        </pc:spChg>
        <pc:spChg chg="mod">
          <ac:chgData name="Thierry KIRAT" userId="ba099426-2c01-4e1f-a5c8-5acfe04ce994" providerId="ADAL" clId="{FF7BBA40-EE3D-428B-9071-A4773CC61FCE}" dt="2021-08-30T08:35:20.097" v="3181" actId="27636"/>
          <ac:spMkLst>
            <pc:docMk/>
            <pc:sldMk cId="3944887615" sldId="315"/>
            <ac:spMk id="3" creationId="{C0660522-3768-4A9C-96F1-8898CDB2E506}"/>
          </ac:spMkLst>
        </pc:spChg>
      </pc:sldChg>
      <pc:sldChg chg="modSp add mod">
        <pc:chgData name="Thierry KIRAT" userId="ba099426-2c01-4e1f-a5c8-5acfe04ce994" providerId="ADAL" clId="{FF7BBA40-EE3D-428B-9071-A4773CC61FCE}" dt="2021-09-06T06:22:12.344" v="5834" actId="20577"/>
        <pc:sldMkLst>
          <pc:docMk/>
          <pc:sldMk cId="3676670581" sldId="316"/>
        </pc:sldMkLst>
        <pc:spChg chg="mod">
          <ac:chgData name="Thierry KIRAT" userId="ba099426-2c01-4e1f-a5c8-5acfe04ce994" providerId="ADAL" clId="{FF7BBA40-EE3D-428B-9071-A4773CC61FCE}" dt="2021-08-26T13:54:45.990" v="1008" actId="20577"/>
          <ac:spMkLst>
            <pc:docMk/>
            <pc:sldMk cId="3676670581" sldId="316"/>
            <ac:spMk id="2" creationId="{4792D4C9-5DEE-472D-A036-A939456B8233}"/>
          </ac:spMkLst>
        </pc:spChg>
        <pc:spChg chg="mod">
          <ac:chgData name="Thierry KIRAT" userId="ba099426-2c01-4e1f-a5c8-5acfe04ce994" providerId="ADAL" clId="{FF7BBA40-EE3D-428B-9071-A4773CC61FCE}" dt="2021-09-06T06:22:12.344" v="5834" actId="20577"/>
          <ac:spMkLst>
            <pc:docMk/>
            <pc:sldMk cId="3676670581" sldId="316"/>
            <ac:spMk id="3" creationId="{C0660522-3768-4A9C-96F1-8898CDB2E506}"/>
          </ac:spMkLst>
        </pc:spChg>
      </pc:sldChg>
      <pc:sldChg chg="modSp new mod">
        <pc:chgData name="Thierry KIRAT" userId="ba099426-2c01-4e1f-a5c8-5acfe04ce994" providerId="ADAL" clId="{FF7BBA40-EE3D-428B-9071-A4773CC61FCE}" dt="2021-08-26T14:05:31.969" v="1563" actId="20577"/>
        <pc:sldMkLst>
          <pc:docMk/>
          <pc:sldMk cId="3881823958" sldId="317"/>
        </pc:sldMkLst>
        <pc:spChg chg="mod">
          <ac:chgData name="Thierry KIRAT" userId="ba099426-2c01-4e1f-a5c8-5acfe04ce994" providerId="ADAL" clId="{FF7BBA40-EE3D-428B-9071-A4773CC61FCE}" dt="2021-08-26T14:03:06.834" v="1305" actId="20577"/>
          <ac:spMkLst>
            <pc:docMk/>
            <pc:sldMk cId="3881823958" sldId="317"/>
            <ac:spMk id="2" creationId="{DEDB40E0-7EF6-425E-B89D-D42FD007DBCD}"/>
          </ac:spMkLst>
        </pc:spChg>
        <pc:spChg chg="mod">
          <ac:chgData name="Thierry KIRAT" userId="ba099426-2c01-4e1f-a5c8-5acfe04ce994" providerId="ADAL" clId="{FF7BBA40-EE3D-428B-9071-A4773CC61FCE}" dt="2021-08-26T14:05:31.969" v="1563" actId="20577"/>
          <ac:spMkLst>
            <pc:docMk/>
            <pc:sldMk cId="3881823958" sldId="317"/>
            <ac:spMk id="3" creationId="{0BEABA2D-E19D-4FC0-9680-0CD29799088A}"/>
          </ac:spMkLst>
        </pc:spChg>
      </pc:sldChg>
      <pc:sldChg chg="modSp new mod">
        <pc:chgData name="Thierry KIRAT" userId="ba099426-2c01-4e1f-a5c8-5acfe04ce994" providerId="ADAL" clId="{FF7BBA40-EE3D-428B-9071-A4773CC61FCE}" dt="2021-09-06T12:49:02.611" v="6068" actId="20577"/>
        <pc:sldMkLst>
          <pc:docMk/>
          <pc:sldMk cId="3739405432" sldId="318"/>
        </pc:sldMkLst>
        <pc:spChg chg="mod">
          <ac:chgData name="Thierry KIRAT" userId="ba099426-2c01-4e1f-a5c8-5acfe04ce994" providerId="ADAL" clId="{FF7BBA40-EE3D-428B-9071-A4773CC61FCE}" dt="2021-08-26T14:05:51.305" v="1580" actId="20577"/>
          <ac:spMkLst>
            <pc:docMk/>
            <pc:sldMk cId="3739405432" sldId="318"/>
            <ac:spMk id="2" creationId="{DFE0F1D4-125C-4EAC-8F52-56AEC235426A}"/>
          </ac:spMkLst>
        </pc:spChg>
        <pc:spChg chg="mod">
          <ac:chgData name="Thierry KIRAT" userId="ba099426-2c01-4e1f-a5c8-5acfe04ce994" providerId="ADAL" clId="{FF7BBA40-EE3D-428B-9071-A4773CC61FCE}" dt="2021-09-06T12:49:02.611" v="6068" actId="20577"/>
          <ac:spMkLst>
            <pc:docMk/>
            <pc:sldMk cId="3739405432" sldId="318"/>
            <ac:spMk id="3" creationId="{5DE52387-0927-457A-B140-564073B6C86A}"/>
          </ac:spMkLst>
        </pc:spChg>
      </pc:sldChg>
      <pc:sldChg chg="addSp delSp modSp add mod setBg">
        <pc:chgData name="Thierry KIRAT" userId="ba099426-2c01-4e1f-a5c8-5acfe04ce994" providerId="ADAL" clId="{FF7BBA40-EE3D-428B-9071-A4773CC61FCE}" dt="2021-09-06T12:50:40.942" v="6070" actId="255"/>
        <pc:sldMkLst>
          <pc:docMk/>
          <pc:sldMk cId="3928263506" sldId="319"/>
        </pc:sldMkLst>
        <pc:spChg chg="mod">
          <ac:chgData name="Thierry KIRAT" userId="ba099426-2c01-4e1f-a5c8-5acfe04ce994" providerId="ADAL" clId="{FF7BBA40-EE3D-428B-9071-A4773CC61FCE}" dt="2021-08-30T13:21:13.791" v="4749" actId="20577"/>
          <ac:spMkLst>
            <pc:docMk/>
            <pc:sldMk cId="3928263506" sldId="319"/>
            <ac:spMk id="2" creationId="{DFE0F1D4-125C-4EAC-8F52-56AEC235426A}"/>
          </ac:spMkLst>
        </pc:spChg>
        <pc:spChg chg="del mod">
          <ac:chgData name="Thierry KIRAT" userId="ba099426-2c01-4e1f-a5c8-5acfe04ce994" providerId="ADAL" clId="{FF7BBA40-EE3D-428B-9071-A4773CC61FCE}" dt="2021-08-30T13:14:42.903" v="4670" actId="478"/>
          <ac:spMkLst>
            <pc:docMk/>
            <pc:sldMk cId="3928263506" sldId="319"/>
            <ac:spMk id="3" creationId="{5DE52387-0927-457A-B140-564073B6C86A}"/>
          </ac:spMkLst>
        </pc:spChg>
        <pc:spChg chg="add mod">
          <ac:chgData name="Thierry KIRAT" userId="ba099426-2c01-4e1f-a5c8-5acfe04ce994" providerId="ADAL" clId="{FF7BBA40-EE3D-428B-9071-A4773CC61FCE}" dt="2021-08-30T13:13:33.307" v="4656"/>
          <ac:spMkLst>
            <pc:docMk/>
            <pc:sldMk cId="3928263506" sldId="319"/>
            <ac:spMk id="5" creationId="{F909C032-C50D-4BC9-A3FE-40D155D0451E}"/>
          </ac:spMkLst>
        </pc:spChg>
        <pc:spChg chg="add del mod">
          <ac:chgData name="Thierry KIRAT" userId="ba099426-2c01-4e1f-a5c8-5acfe04ce994" providerId="ADAL" clId="{FF7BBA40-EE3D-428B-9071-A4773CC61FCE}" dt="2021-08-30T13:14:03.040" v="4665" actId="478"/>
          <ac:spMkLst>
            <pc:docMk/>
            <pc:sldMk cId="3928263506" sldId="319"/>
            <ac:spMk id="6" creationId="{9987D135-08D5-4EB9-9C33-3A5D6D1301C5}"/>
          </ac:spMkLst>
        </pc:spChg>
        <pc:spChg chg="add del mod">
          <ac:chgData name="Thierry KIRAT" userId="ba099426-2c01-4e1f-a5c8-5acfe04ce994" providerId="ADAL" clId="{FF7BBA40-EE3D-428B-9071-A4773CC61FCE}" dt="2021-08-30T13:18:38.814" v="4713" actId="26606"/>
          <ac:spMkLst>
            <pc:docMk/>
            <pc:sldMk cId="3928263506" sldId="319"/>
            <ac:spMk id="8" creationId="{B951D10C-720B-4EFE-B5D6-F5DB774133AC}"/>
          </ac:spMkLst>
        </pc:spChg>
        <pc:spChg chg="add del">
          <ac:chgData name="Thierry KIRAT" userId="ba099426-2c01-4e1f-a5c8-5acfe04ce994" providerId="ADAL" clId="{FF7BBA40-EE3D-428B-9071-A4773CC61FCE}" dt="2021-08-30T13:13:41.753" v="4658" actId="26606"/>
          <ac:spMkLst>
            <pc:docMk/>
            <pc:sldMk cId="3928263506" sldId="319"/>
            <ac:spMk id="11" creationId="{1A95671B-3CC6-4792-9114-B74FAEA224E6}"/>
          </ac:spMkLst>
        </pc:spChg>
        <pc:spChg chg="add del">
          <ac:chgData name="Thierry KIRAT" userId="ba099426-2c01-4e1f-a5c8-5acfe04ce994" providerId="ADAL" clId="{FF7BBA40-EE3D-428B-9071-A4773CC61FCE}" dt="2021-08-30T13:13:43.617" v="4660" actId="26606"/>
          <ac:spMkLst>
            <pc:docMk/>
            <pc:sldMk cId="3928263506" sldId="319"/>
            <ac:spMk id="13" creationId="{1A95671B-3CC6-4792-9114-B74FAEA224E6}"/>
          </ac:spMkLst>
        </pc:spChg>
        <pc:spChg chg="add del">
          <ac:chgData name="Thierry KIRAT" userId="ba099426-2c01-4e1f-a5c8-5acfe04ce994" providerId="ADAL" clId="{FF7BBA40-EE3D-428B-9071-A4773CC61FCE}" dt="2021-08-30T13:13:45.406" v="4662" actId="26606"/>
          <ac:spMkLst>
            <pc:docMk/>
            <pc:sldMk cId="3928263506" sldId="319"/>
            <ac:spMk id="15" creationId="{32AEEBC8-9D30-42EF-95F2-386C2653FBF0}"/>
          </ac:spMkLst>
        </pc:spChg>
        <pc:spChg chg="add del">
          <ac:chgData name="Thierry KIRAT" userId="ba099426-2c01-4e1f-a5c8-5acfe04ce994" providerId="ADAL" clId="{FF7BBA40-EE3D-428B-9071-A4773CC61FCE}" dt="2021-08-30T13:13:45.406" v="4662" actId="26606"/>
          <ac:spMkLst>
            <pc:docMk/>
            <pc:sldMk cId="3928263506" sldId="319"/>
            <ac:spMk id="16" creationId="{2E92FA66-67D7-4CB4-94D3-E643A9AD4757}"/>
          </ac:spMkLst>
        </pc:spChg>
        <pc:spChg chg="add del">
          <ac:chgData name="Thierry KIRAT" userId="ba099426-2c01-4e1f-a5c8-5acfe04ce994" providerId="ADAL" clId="{FF7BBA40-EE3D-428B-9071-A4773CC61FCE}" dt="2021-08-30T13:18:38.814" v="4713" actId="26606"/>
          <ac:spMkLst>
            <pc:docMk/>
            <pc:sldMk cId="3928263506" sldId="319"/>
            <ac:spMk id="18" creationId="{1A95671B-3CC6-4792-9114-B74FAEA224E6}"/>
          </ac:spMkLst>
        </pc:spChg>
        <pc:spChg chg="add del">
          <ac:chgData name="Thierry KIRAT" userId="ba099426-2c01-4e1f-a5c8-5acfe04ce994" providerId="ADAL" clId="{FF7BBA40-EE3D-428B-9071-A4773CC61FCE}" dt="2021-08-30T13:18:33.627" v="4710" actId="26606"/>
          <ac:spMkLst>
            <pc:docMk/>
            <pc:sldMk cId="3928263506" sldId="319"/>
            <ac:spMk id="23" creationId="{A4AC5506-6312-4701-8D3C-40187889A947}"/>
          </ac:spMkLst>
        </pc:spChg>
        <pc:spChg chg="add del">
          <ac:chgData name="Thierry KIRAT" userId="ba099426-2c01-4e1f-a5c8-5acfe04ce994" providerId="ADAL" clId="{FF7BBA40-EE3D-428B-9071-A4773CC61FCE}" dt="2021-08-30T13:18:38.804" v="4712" actId="26606"/>
          <ac:spMkLst>
            <pc:docMk/>
            <pc:sldMk cId="3928263506" sldId="319"/>
            <ac:spMk id="24" creationId="{2B566528-1B12-4246-9431-5C2D7D081168}"/>
          </ac:spMkLst>
        </pc:spChg>
        <pc:spChg chg="add del">
          <ac:chgData name="Thierry KIRAT" userId="ba099426-2c01-4e1f-a5c8-5acfe04ce994" providerId="ADAL" clId="{FF7BBA40-EE3D-428B-9071-A4773CC61FCE}" dt="2021-08-30T13:18:38.804" v="4712" actId="26606"/>
          <ac:spMkLst>
            <pc:docMk/>
            <pc:sldMk cId="3928263506" sldId="319"/>
            <ac:spMk id="26" creationId="{2E80C965-DB6D-4F81-9E9E-B027384D0BD6}"/>
          </ac:spMkLst>
        </pc:spChg>
        <pc:spChg chg="add del">
          <ac:chgData name="Thierry KIRAT" userId="ba099426-2c01-4e1f-a5c8-5acfe04ce994" providerId="ADAL" clId="{FF7BBA40-EE3D-428B-9071-A4773CC61FCE}" dt="2021-08-30T13:18:38.804" v="4712" actId="26606"/>
          <ac:spMkLst>
            <pc:docMk/>
            <pc:sldMk cId="3928263506" sldId="319"/>
            <ac:spMk id="28" creationId="{A580F890-B085-4E95-96AA-55AEBEC5CE6E}"/>
          </ac:spMkLst>
        </pc:spChg>
        <pc:spChg chg="add del">
          <ac:chgData name="Thierry KIRAT" userId="ba099426-2c01-4e1f-a5c8-5acfe04ce994" providerId="ADAL" clId="{FF7BBA40-EE3D-428B-9071-A4773CC61FCE}" dt="2021-08-30T13:18:38.804" v="4712" actId="26606"/>
          <ac:spMkLst>
            <pc:docMk/>
            <pc:sldMk cId="3928263506" sldId="319"/>
            <ac:spMk id="30" creationId="{D3F51FEB-38FB-4F6C-9F7B-2F2AFAB65463}"/>
          </ac:spMkLst>
        </pc:spChg>
        <pc:spChg chg="add del">
          <ac:chgData name="Thierry KIRAT" userId="ba099426-2c01-4e1f-a5c8-5acfe04ce994" providerId="ADAL" clId="{FF7BBA40-EE3D-428B-9071-A4773CC61FCE}" dt="2021-08-30T13:18:38.804" v="4712" actId="26606"/>
          <ac:spMkLst>
            <pc:docMk/>
            <pc:sldMk cId="3928263506" sldId="319"/>
            <ac:spMk id="32" creationId="{1E547BA6-BAE0-43BB-A7CA-60F69CE252F0}"/>
          </ac:spMkLst>
        </pc:spChg>
        <pc:spChg chg="add">
          <ac:chgData name="Thierry KIRAT" userId="ba099426-2c01-4e1f-a5c8-5acfe04ce994" providerId="ADAL" clId="{FF7BBA40-EE3D-428B-9071-A4773CC61FCE}" dt="2021-08-30T13:18:38.814" v="4713" actId="26606"/>
          <ac:spMkLst>
            <pc:docMk/>
            <pc:sldMk cId="3928263506" sldId="319"/>
            <ac:spMk id="34" creationId="{A4AC5506-6312-4701-8D3C-40187889A947}"/>
          </ac:spMkLst>
        </pc:spChg>
        <pc:graphicFrameChg chg="add del mod ord modGraphic">
          <ac:chgData name="Thierry KIRAT" userId="ba099426-2c01-4e1f-a5c8-5acfe04ce994" providerId="ADAL" clId="{FF7BBA40-EE3D-428B-9071-A4773CC61FCE}" dt="2021-08-30T13:18:38.814" v="4713" actId="26606"/>
          <ac:graphicFrameMkLst>
            <pc:docMk/>
            <pc:sldMk cId="3928263506" sldId="319"/>
            <ac:graphicFrameMk id="4" creationId="{DAAF6EDA-8B48-4543-8A0F-664E592B4657}"/>
          </ac:graphicFrameMkLst>
        </pc:graphicFrameChg>
        <pc:graphicFrameChg chg="add del">
          <ac:chgData name="Thierry KIRAT" userId="ba099426-2c01-4e1f-a5c8-5acfe04ce994" providerId="ADAL" clId="{FF7BBA40-EE3D-428B-9071-A4773CC61FCE}" dt="2021-08-30T13:18:38.804" v="4712" actId="26606"/>
          <ac:graphicFrameMkLst>
            <pc:docMk/>
            <pc:sldMk cId="3928263506" sldId="319"/>
            <ac:graphicFrameMk id="21" creationId="{DAAF6EDA-8B48-4543-8A0F-664E592B4657}"/>
          </ac:graphicFrameMkLst>
        </pc:graphicFrameChg>
        <pc:graphicFrameChg chg="add modGraphic">
          <ac:chgData name="Thierry KIRAT" userId="ba099426-2c01-4e1f-a5c8-5acfe04ce994" providerId="ADAL" clId="{FF7BBA40-EE3D-428B-9071-A4773CC61FCE}" dt="2021-09-06T12:50:40.942" v="6070" actId="255"/>
          <ac:graphicFrameMkLst>
            <pc:docMk/>
            <pc:sldMk cId="3928263506" sldId="319"/>
            <ac:graphicFrameMk id="35" creationId="{DAAF6EDA-8B48-4543-8A0F-664E592B4657}"/>
          </ac:graphicFrameMkLst>
        </pc:graphicFrameChg>
      </pc:sldChg>
      <pc:sldChg chg="addSp delSp modSp add mod ord setBg">
        <pc:chgData name="Thierry KIRAT" userId="ba099426-2c01-4e1f-a5c8-5acfe04ce994" providerId="ADAL" clId="{FF7BBA40-EE3D-428B-9071-A4773CC61FCE}" dt="2021-09-06T07:46:23.340" v="5947" actId="20577"/>
        <pc:sldMkLst>
          <pc:docMk/>
          <pc:sldMk cId="77244548" sldId="320"/>
        </pc:sldMkLst>
        <pc:spChg chg="mod">
          <ac:chgData name="Thierry KIRAT" userId="ba099426-2c01-4e1f-a5c8-5acfe04ce994" providerId="ADAL" clId="{FF7BBA40-EE3D-428B-9071-A4773CC61FCE}" dt="2021-09-06T07:46:23.340" v="5947" actId="20577"/>
          <ac:spMkLst>
            <pc:docMk/>
            <pc:sldMk cId="77244548" sldId="320"/>
            <ac:spMk id="2" creationId="{4F90F7A3-0935-4DDC-B294-5ABFA6E2AAB0}"/>
          </ac:spMkLst>
        </pc:spChg>
        <pc:spChg chg="del mod">
          <ac:chgData name="Thierry KIRAT" userId="ba099426-2c01-4e1f-a5c8-5acfe04ce994" providerId="ADAL" clId="{FF7BBA40-EE3D-428B-9071-A4773CC61FCE}" dt="2021-08-30T07:13:54.913" v="1793" actId="22"/>
          <ac:spMkLst>
            <pc:docMk/>
            <pc:sldMk cId="77244548" sldId="320"/>
            <ac:spMk id="3" creationId="{E38264B7-0D8F-49D7-AFF2-D2698AFFE836}"/>
          </ac:spMkLst>
        </pc:spChg>
        <pc:spChg chg="add del">
          <ac:chgData name="Thierry KIRAT" userId="ba099426-2c01-4e1f-a5c8-5acfe04ce994" providerId="ADAL" clId="{FF7BBA40-EE3D-428B-9071-A4773CC61FCE}" dt="2021-08-30T07:14:06.490" v="1795" actId="26606"/>
          <ac:spMkLst>
            <pc:docMk/>
            <pc:sldMk cId="77244548" sldId="320"/>
            <ac:spMk id="10" creationId="{A4AC5506-6312-4701-8D3C-40187889A947}"/>
          </ac:spMkLst>
        </pc:spChg>
        <pc:spChg chg="add del">
          <ac:chgData name="Thierry KIRAT" userId="ba099426-2c01-4e1f-a5c8-5acfe04ce994" providerId="ADAL" clId="{FF7BBA40-EE3D-428B-9071-A4773CC61FCE}" dt="2021-08-30T07:14:08.325" v="1797" actId="26606"/>
          <ac:spMkLst>
            <pc:docMk/>
            <pc:sldMk cId="77244548" sldId="320"/>
            <ac:spMk id="12" creationId="{D12DDE76-C203-4047-9998-63900085B5E8}"/>
          </ac:spMkLst>
        </pc:spChg>
        <pc:spChg chg="add">
          <ac:chgData name="Thierry KIRAT" userId="ba099426-2c01-4e1f-a5c8-5acfe04ce994" providerId="ADAL" clId="{FF7BBA40-EE3D-428B-9071-A4773CC61FCE}" dt="2021-08-30T07:14:08.330" v="1798" actId="26606"/>
          <ac:spMkLst>
            <pc:docMk/>
            <pc:sldMk cId="77244548" sldId="320"/>
            <ac:spMk id="14" creationId="{A4AC5506-6312-4701-8D3C-40187889A947}"/>
          </ac:spMkLst>
        </pc:spChg>
        <pc:picChg chg="add mod ord">
          <ac:chgData name="Thierry KIRAT" userId="ba099426-2c01-4e1f-a5c8-5acfe04ce994" providerId="ADAL" clId="{FF7BBA40-EE3D-428B-9071-A4773CC61FCE}" dt="2021-08-30T07:14:08.330" v="1798" actId="26606"/>
          <ac:picMkLst>
            <pc:docMk/>
            <pc:sldMk cId="77244548" sldId="320"/>
            <ac:picMk id="5" creationId="{DECB8245-46AD-41FD-B9F2-C49F98E2ED72}"/>
          </ac:picMkLst>
        </pc:picChg>
      </pc:sldChg>
      <pc:sldChg chg="addSp delSp modSp add mod delDesignElem chgLayout">
        <pc:chgData name="Thierry KIRAT" userId="ba099426-2c01-4e1f-a5c8-5acfe04ce994" providerId="ADAL" clId="{FF7BBA40-EE3D-428B-9071-A4773CC61FCE}" dt="2021-08-30T13:21:28.055" v="4750" actId="26606"/>
        <pc:sldMkLst>
          <pc:docMk/>
          <pc:sldMk cId="2753978166" sldId="321"/>
        </pc:sldMkLst>
        <pc:spChg chg="del mod">
          <ac:chgData name="Thierry KIRAT" userId="ba099426-2c01-4e1f-a5c8-5acfe04ce994" providerId="ADAL" clId="{FF7BBA40-EE3D-428B-9071-A4773CC61FCE}" dt="2021-08-30T10:06:55.255" v="3744" actId="700"/>
          <ac:spMkLst>
            <pc:docMk/>
            <pc:sldMk cId="2753978166" sldId="321"/>
            <ac:spMk id="2" creationId="{C5E29D83-7B0E-45E4-B55F-7FE52A81ECDF}"/>
          </ac:spMkLst>
        </pc:spChg>
        <pc:spChg chg="del mod ord">
          <ac:chgData name="Thierry KIRAT" userId="ba099426-2c01-4e1f-a5c8-5acfe04ce994" providerId="ADAL" clId="{FF7BBA40-EE3D-428B-9071-A4773CC61FCE}" dt="2021-08-30T10:07:24.677" v="3749" actId="478"/>
          <ac:spMkLst>
            <pc:docMk/>
            <pc:sldMk cId="2753978166" sldId="321"/>
            <ac:spMk id="3" creationId="{37249F3F-2AC7-41CC-BCFD-39EE02CE97B5}"/>
          </ac:spMkLst>
        </pc:spChg>
        <pc:spChg chg="add mod ord">
          <ac:chgData name="Thierry KIRAT" userId="ba099426-2c01-4e1f-a5c8-5acfe04ce994" providerId="ADAL" clId="{FF7BBA40-EE3D-428B-9071-A4773CC61FCE}" dt="2021-08-30T13:21:28.055" v="4750" actId="26606"/>
          <ac:spMkLst>
            <pc:docMk/>
            <pc:sldMk cId="2753978166" sldId="321"/>
            <ac:spMk id="4" creationId="{73E958B7-D8B8-47AA-AC0C-18FF020E4328}"/>
          </ac:spMkLst>
        </pc:spChg>
        <pc:spChg chg="add del">
          <ac:chgData name="Thierry KIRAT" userId="ba099426-2c01-4e1f-a5c8-5acfe04ce994" providerId="ADAL" clId="{FF7BBA40-EE3D-428B-9071-A4773CC61FCE}" dt="2021-08-30T13:21:28.055" v="4750" actId="26606"/>
          <ac:spMkLst>
            <pc:docMk/>
            <pc:sldMk cId="2753978166" sldId="321"/>
            <ac:spMk id="8" creationId="{1A95671B-3CC6-4792-9114-B74FAEA224E6}"/>
          </ac:spMkLst>
        </pc:spChg>
        <pc:spChg chg="add">
          <ac:chgData name="Thierry KIRAT" userId="ba099426-2c01-4e1f-a5c8-5acfe04ce994" providerId="ADAL" clId="{FF7BBA40-EE3D-428B-9071-A4773CC61FCE}" dt="2021-08-30T13:21:28.055" v="4750" actId="26606"/>
          <ac:spMkLst>
            <pc:docMk/>
            <pc:sldMk cId="2753978166" sldId="321"/>
            <ac:spMk id="10" creationId="{A4AC5506-6312-4701-8D3C-40187889A947}"/>
          </ac:spMkLst>
        </pc:spChg>
        <pc:spChg chg="del">
          <ac:chgData name="Thierry KIRAT" userId="ba099426-2c01-4e1f-a5c8-5acfe04ce994" providerId="ADAL" clId="{FF7BBA40-EE3D-428B-9071-A4773CC61FCE}" dt="2021-08-30T10:06:55.255" v="3744" actId="700"/>
          <ac:spMkLst>
            <pc:docMk/>
            <pc:sldMk cId="2753978166" sldId="321"/>
            <ac:spMk id="11" creationId="{A8384FB5-9ADC-4DDC-881B-597D56F5B15D}"/>
          </ac:spMkLst>
        </pc:spChg>
        <pc:spChg chg="del">
          <ac:chgData name="Thierry KIRAT" userId="ba099426-2c01-4e1f-a5c8-5acfe04ce994" providerId="ADAL" clId="{FF7BBA40-EE3D-428B-9071-A4773CC61FCE}" dt="2021-08-30T10:06:55.255" v="3744" actId="700"/>
          <ac:spMkLst>
            <pc:docMk/>
            <pc:sldMk cId="2753978166" sldId="321"/>
            <ac:spMk id="13" creationId="{91E5A9A7-95C6-4F4F-B00E-C82E07FE62EF}"/>
          </ac:spMkLst>
        </pc:spChg>
        <pc:spChg chg="del">
          <ac:chgData name="Thierry KIRAT" userId="ba099426-2c01-4e1f-a5c8-5acfe04ce994" providerId="ADAL" clId="{FF7BBA40-EE3D-428B-9071-A4773CC61FCE}" dt="2021-08-30T10:06:55.255" v="3744" actId="700"/>
          <ac:spMkLst>
            <pc:docMk/>
            <pc:sldMk cId="2753978166" sldId="321"/>
            <ac:spMk id="15" creationId="{D07DD2DE-F619-49DD-B5E7-03A290FF4ED1}"/>
          </ac:spMkLst>
        </pc:spChg>
        <pc:spChg chg="del">
          <ac:chgData name="Thierry KIRAT" userId="ba099426-2c01-4e1f-a5c8-5acfe04ce994" providerId="ADAL" clId="{FF7BBA40-EE3D-428B-9071-A4773CC61FCE}" dt="2021-08-30T10:06:55.255" v="3744" actId="700"/>
          <ac:spMkLst>
            <pc:docMk/>
            <pc:sldMk cId="2753978166" sldId="321"/>
            <ac:spMk id="17" creationId="{85149191-5F60-4A28-AAFF-039F96B0F3EC}"/>
          </ac:spMkLst>
        </pc:spChg>
        <pc:spChg chg="del">
          <ac:chgData name="Thierry KIRAT" userId="ba099426-2c01-4e1f-a5c8-5acfe04ce994" providerId="ADAL" clId="{FF7BBA40-EE3D-428B-9071-A4773CC61FCE}" dt="2021-08-30T10:06:55.255" v="3744" actId="700"/>
          <ac:spMkLst>
            <pc:docMk/>
            <pc:sldMk cId="2753978166" sldId="321"/>
            <ac:spMk id="19" creationId="{F8260ED5-17F7-4158-B241-D51DD4CF1B7E}"/>
          </ac:spMkLst>
        </pc:spChg>
        <pc:graphicFrameChg chg="mod modGraphic">
          <ac:chgData name="Thierry KIRAT" userId="ba099426-2c01-4e1f-a5c8-5acfe04ce994" providerId="ADAL" clId="{FF7BBA40-EE3D-428B-9071-A4773CC61FCE}" dt="2021-08-30T13:21:28.055" v="4750" actId="26606"/>
          <ac:graphicFrameMkLst>
            <pc:docMk/>
            <pc:sldMk cId="2753978166" sldId="321"/>
            <ac:graphicFrameMk id="6" creationId="{706DD931-341A-44D0-BF85-20D75560B5C0}"/>
          </ac:graphicFrameMkLst>
        </pc:graphicFrameChg>
      </pc:sldChg>
      <pc:sldChg chg="modSp add mod">
        <pc:chgData name="Thierry KIRAT" userId="ba099426-2c01-4e1f-a5c8-5acfe04ce994" providerId="ADAL" clId="{FF7BBA40-EE3D-428B-9071-A4773CC61FCE}" dt="2021-08-30T13:12:10.573" v="4655" actId="20577"/>
        <pc:sldMkLst>
          <pc:docMk/>
          <pc:sldMk cId="3516397433" sldId="322"/>
        </pc:sldMkLst>
        <pc:spChg chg="mod">
          <ac:chgData name="Thierry KIRAT" userId="ba099426-2c01-4e1f-a5c8-5acfe04ce994" providerId="ADAL" clId="{FF7BBA40-EE3D-428B-9071-A4773CC61FCE}" dt="2021-08-30T13:12:10.573" v="4655" actId="20577"/>
          <ac:spMkLst>
            <pc:docMk/>
            <pc:sldMk cId="3516397433" sldId="322"/>
            <ac:spMk id="3" creationId="{5DE52387-0927-457A-B140-564073B6C86A}"/>
          </ac:spMkLst>
        </pc:spChg>
      </pc:sldChg>
      <pc:sldChg chg="addSp delSp modSp add mod">
        <pc:chgData name="Thierry KIRAT" userId="ba099426-2c01-4e1f-a5c8-5acfe04ce994" providerId="ADAL" clId="{FF7BBA40-EE3D-428B-9071-A4773CC61FCE}" dt="2021-08-30T13:21:10.950" v="4748" actId="26606"/>
        <pc:sldMkLst>
          <pc:docMk/>
          <pc:sldMk cId="3616414668" sldId="323"/>
        </pc:sldMkLst>
        <pc:spChg chg="mod">
          <ac:chgData name="Thierry KIRAT" userId="ba099426-2c01-4e1f-a5c8-5acfe04ce994" providerId="ADAL" clId="{FF7BBA40-EE3D-428B-9071-A4773CC61FCE}" dt="2021-08-30T13:21:10.950" v="4748" actId="26606"/>
          <ac:spMkLst>
            <pc:docMk/>
            <pc:sldMk cId="3616414668" sldId="323"/>
            <ac:spMk id="2" creationId="{DFE0F1D4-125C-4EAC-8F52-56AEC235426A}"/>
          </ac:spMkLst>
        </pc:spChg>
        <pc:spChg chg="add del">
          <ac:chgData name="Thierry KIRAT" userId="ba099426-2c01-4e1f-a5c8-5acfe04ce994" providerId="ADAL" clId="{FF7BBA40-EE3D-428B-9071-A4773CC61FCE}" dt="2021-08-30T13:21:10.950" v="4748" actId="26606"/>
          <ac:spMkLst>
            <pc:docMk/>
            <pc:sldMk cId="3616414668" sldId="323"/>
            <ac:spMk id="8" creationId="{B951D10C-720B-4EFE-B5D6-F5DB774133AC}"/>
          </ac:spMkLst>
        </pc:spChg>
        <pc:spChg chg="add del">
          <ac:chgData name="Thierry KIRAT" userId="ba099426-2c01-4e1f-a5c8-5acfe04ce994" providerId="ADAL" clId="{FF7BBA40-EE3D-428B-9071-A4773CC61FCE}" dt="2021-08-30T13:21:10.950" v="4748" actId="26606"/>
          <ac:spMkLst>
            <pc:docMk/>
            <pc:sldMk cId="3616414668" sldId="323"/>
            <ac:spMk id="18" creationId="{1A95671B-3CC6-4792-9114-B74FAEA224E6}"/>
          </ac:spMkLst>
        </pc:spChg>
        <pc:spChg chg="add del">
          <ac:chgData name="Thierry KIRAT" userId="ba099426-2c01-4e1f-a5c8-5acfe04ce994" providerId="ADAL" clId="{FF7BBA40-EE3D-428B-9071-A4773CC61FCE}" dt="2021-08-30T13:21:10.950" v="4748" actId="26606"/>
          <ac:spMkLst>
            <pc:docMk/>
            <pc:sldMk cId="3616414668" sldId="323"/>
            <ac:spMk id="20" creationId="{A4AC5506-6312-4701-8D3C-40187889A947}"/>
          </ac:spMkLst>
        </pc:spChg>
        <pc:spChg chg="add del">
          <ac:chgData name="Thierry KIRAT" userId="ba099426-2c01-4e1f-a5c8-5acfe04ce994" providerId="ADAL" clId="{FF7BBA40-EE3D-428B-9071-A4773CC61FCE}" dt="2021-08-30T13:20:55.631" v="4745" actId="26606"/>
          <ac:spMkLst>
            <pc:docMk/>
            <pc:sldMk cId="3616414668" sldId="323"/>
            <ac:spMk id="23" creationId="{A4AC5506-6312-4701-8D3C-40187889A947}"/>
          </ac:spMkLst>
        </pc:spChg>
        <pc:graphicFrameChg chg="add mod modGraphic">
          <ac:chgData name="Thierry KIRAT" userId="ba099426-2c01-4e1f-a5c8-5acfe04ce994" providerId="ADAL" clId="{FF7BBA40-EE3D-428B-9071-A4773CC61FCE}" dt="2021-08-30T13:21:10.950" v="4748" actId="26606"/>
          <ac:graphicFrameMkLst>
            <pc:docMk/>
            <pc:sldMk cId="3616414668" sldId="323"/>
            <ac:graphicFrameMk id="4" creationId="{DAAF6EDA-8B48-4543-8A0F-664E592B4657}"/>
          </ac:graphicFrameMkLst>
        </pc:graphicFrameChg>
      </pc:sldChg>
      <pc:sldChg chg="modSp add mod">
        <pc:chgData name="Thierry KIRAT" userId="ba099426-2c01-4e1f-a5c8-5acfe04ce994" providerId="ADAL" clId="{FF7BBA40-EE3D-428B-9071-A4773CC61FCE}" dt="2021-08-31T07:25:13.835" v="5335"/>
        <pc:sldMkLst>
          <pc:docMk/>
          <pc:sldMk cId="203994260" sldId="324"/>
        </pc:sldMkLst>
        <pc:spChg chg="mod">
          <ac:chgData name="Thierry KIRAT" userId="ba099426-2c01-4e1f-a5c8-5acfe04ce994" providerId="ADAL" clId="{FF7BBA40-EE3D-428B-9071-A4773CC61FCE}" dt="2021-08-31T07:20:25.866" v="5190" actId="20577"/>
          <ac:spMkLst>
            <pc:docMk/>
            <pc:sldMk cId="203994260" sldId="324"/>
            <ac:spMk id="2" creationId="{0F273D9D-03C5-4C03-B906-3C8AC16A7E0E}"/>
          </ac:spMkLst>
        </pc:spChg>
        <pc:spChg chg="mod">
          <ac:chgData name="Thierry KIRAT" userId="ba099426-2c01-4e1f-a5c8-5acfe04ce994" providerId="ADAL" clId="{FF7BBA40-EE3D-428B-9071-A4773CC61FCE}" dt="2021-08-31T07:25:13.835" v="5335"/>
          <ac:spMkLst>
            <pc:docMk/>
            <pc:sldMk cId="203994260" sldId="324"/>
            <ac:spMk id="3" creationId="{85B9C886-B46E-443C-968C-37215ECD31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F549F18-1F88-47AF-9E9C-07C3E911E486}" type="datetimeFigureOut">
              <a:rPr lang="fr-FR" smtClean="0"/>
              <a:t>10/09/2021</a:t>
            </a:fld>
            <a:endParaRPr lang="fr-FR"/>
          </a:p>
        </p:txBody>
      </p:sp>
      <p:sp>
        <p:nvSpPr>
          <p:cNvPr id="4" name="Espace réservé de l'image des diapositives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87E9E91-C307-4851-9A6B-9E3796F234BF}" type="slidenum">
              <a:rPr lang="fr-FR" smtClean="0"/>
              <a:t>‹N°›</a:t>
            </a:fld>
            <a:endParaRPr lang="fr-FR"/>
          </a:p>
        </p:txBody>
      </p:sp>
    </p:spTree>
    <p:extLst>
      <p:ext uri="{BB962C8B-B14F-4D97-AF65-F5344CB8AC3E}">
        <p14:creationId xmlns:p14="http://schemas.microsoft.com/office/powerpoint/2010/main" val="59779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87E9E91-C307-4851-9A6B-9E3796F234BF}" type="slidenum">
              <a:rPr lang="fr-FR" smtClean="0"/>
              <a:t>1</a:t>
            </a:fld>
            <a:endParaRPr lang="fr-FR"/>
          </a:p>
        </p:txBody>
      </p:sp>
    </p:spTree>
    <p:extLst>
      <p:ext uri="{BB962C8B-B14F-4D97-AF65-F5344CB8AC3E}">
        <p14:creationId xmlns:p14="http://schemas.microsoft.com/office/powerpoint/2010/main" val="299579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87E9E91-C307-4851-9A6B-9E3796F234BF}" type="slidenum">
              <a:rPr lang="fr-FR" smtClean="0"/>
              <a:t>8</a:t>
            </a:fld>
            <a:endParaRPr lang="fr-FR"/>
          </a:p>
        </p:txBody>
      </p:sp>
    </p:spTree>
    <p:extLst>
      <p:ext uri="{BB962C8B-B14F-4D97-AF65-F5344CB8AC3E}">
        <p14:creationId xmlns:p14="http://schemas.microsoft.com/office/powerpoint/2010/main" val="901182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87E9E91-C307-4851-9A6B-9E3796F234BF}" type="slidenum">
              <a:rPr lang="fr-FR" smtClean="0"/>
              <a:t>26</a:t>
            </a:fld>
            <a:endParaRPr lang="fr-FR"/>
          </a:p>
        </p:txBody>
      </p:sp>
    </p:spTree>
    <p:extLst>
      <p:ext uri="{BB962C8B-B14F-4D97-AF65-F5344CB8AC3E}">
        <p14:creationId xmlns:p14="http://schemas.microsoft.com/office/powerpoint/2010/main" val="40073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87E9E91-C307-4851-9A6B-9E3796F234BF}" type="slidenum">
              <a:rPr lang="fr-FR" smtClean="0"/>
              <a:t>27</a:t>
            </a:fld>
            <a:endParaRPr lang="fr-FR"/>
          </a:p>
        </p:txBody>
      </p:sp>
    </p:spTree>
    <p:extLst>
      <p:ext uri="{BB962C8B-B14F-4D97-AF65-F5344CB8AC3E}">
        <p14:creationId xmlns:p14="http://schemas.microsoft.com/office/powerpoint/2010/main" val="4107041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D30A24B-C7FA-4DCE-ADC0-32F1228BCD61}" type="datetimeFigureOut">
              <a:rPr lang="fr-FR" smtClean="0"/>
              <a:t>10/09/2021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228353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D30A24B-C7FA-4DCE-ADC0-32F1228BCD61}" type="datetimeFigureOut">
              <a:rPr lang="fr-FR" smtClean="0"/>
              <a:t>10/09/2021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121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D30A24B-C7FA-4DCE-ADC0-32F1228BCD61}" type="datetimeFigureOut">
              <a:rPr lang="fr-FR" smtClean="0"/>
              <a:t>10/09/2021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380552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D30A24B-C7FA-4DCE-ADC0-32F1228BCD61}" type="datetimeFigureOut">
              <a:rPr lang="fr-FR" smtClean="0"/>
              <a:t>10/09/2021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30130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7D30A24B-C7FA-4DCE-ADC0-32F1228BCD61}" type="datetimeFigureOut">
              <a:rPr lang="fr-FR" smtClean="0"/>
              <a:t>10/09/2021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382651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D30A24B-C7FA-4DCE-ADC0-32F1228BCD61}" type="datetimeFigureOut">
              <a:rPr lang="fr-FR" smtClean="0"/>
              <a:t>10/09/2021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12870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D30A24B-C7FA-4DCE-ADC0-32F1228BCD61}" type="datetimeFigureOut">
              <a:rPr lang="fr-FR" smtClean="0"/>
              <a:t>10/09/2021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313167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D30A24B-C7FA-4DCE-ADC0-32F1228BCD61}" type="datetimeFigureOut">
              <a:rPr lang="fr-FR" smtClean="0"/>
              <a:t>10/09/2021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244397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D30A24B-C7FA-4DCE-ADC0-32F1228BCD61}" type="datetimeFigureOut">
              <a:rPr lang="fr-FR" smtClean="0"/>
              <a:t>10/09/2021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14875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D30A24B-C7FA-4DCE-ADC0-32F1228BCD61}" type="datetimeFigureOut">
              <a:rPr lang="fr-FR" smtClean="0"/>
              <a:t>10/09/2021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2497191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7D30A24B-C7FA-4DCE-ADC0-32F1228BCD61}" type="datetimeFigureOut">
              <a:rPr lang="fr-FR" smtClean="0"/>
              <a:t>10/09/2021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875D0E3-E98D-4674-8413-0FAD412EF6C2}" type="slidenum">
              <a:rPr lang="fr-FR" smtClean="0"/>
              <a:t>‹N°›</a:t>
            </a:fld>
            <a:endParaRPr lang="fr-FR"/>
          </a:p>
        </p:txBody>
      </p:sp>
    </p:spTree>
    <p:extLst>
      <p:ext uri="{BB962C8B-B14F-4D97-AF65-F5344CB8AC3E}">
        <p14:creationId xmlns:p14="http://schemas.microsoft.com/office/powerpoint/2010/main" val="178686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0A24B-C7FA-4DCE-ADC0-32F1228BCD61}" type="datetimeFigureOut">
              <a:rPr lang="fr-FR" smtClean="0"/>
              <a:t>10/09/2021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5D0E3-E98D-4674-8413-0FAD412EF6C2}" type="slidenum">
              <a:rPr lang="fr-FR" smtClean="0"/>
              <a:t>‹N°›</a:t>
            </a:fld>
            <a:endParaRPr lang="fr-FR"/>
          </a:p>
        </p:txBody>
      </p:sp>
    </p:spTree>
    <p:extLst>
      <p:ext uri="{BB962C8B-B14F-4D97-AF65-F5344CB8AC3E}">
        <p14:creationId xmlns:p14="http://schemas.microsoft.com/office/powerpoint/2010/main" val="3500428837"/>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hyperlink" Target="https://research.google.com/bigpicture/attacking-discrimination-in-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youtube.com/channel/UCO19zyFNtkbcTQwERVVZB0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5536" y="1847851"/>
            <a:ext cx="8062664" cy="1752599"/>
          </a:xfrm>
        </p:spPr>
        <p:txBody>
          <a:bodyPr>
            <a:normAutofit/>
          </a:bodyPr>
          <a:lstStyle/>
          <a:p>
            <a:r>
              <a:rPr lang="fr-FR" dirty="0" err="1"/>
              <a:t>Fairness</a:t>
            </a:r>
            <a:r>
              <a:rPr lang="fr-FR" dirty="0"/>
              <a:t> in </a:t>
            </a:r>
            <a:r>
              <a:rPr lang="fr-FR" dirty="0" err="1" smtClean="0"/>
              <a:t>Algorithmic</a:t>
            </a:r>
            <a:r>
              <a:rPr lang="fr-FR" dirty="0" smtClean="0"/>
              <a:t> </a:t>
            </a:r>
            <a:r>
              <a:rPr lang="fr-FR" dirty="0" err="1" smtClean="0"/>
              <a:t>Decision</a:t>
            </a:r>
            <a:endParaRPr lang="fr-FR" dirty="0"/>
          </a:p>
        </p:txBody>
      </p:sp>
      <p:sp>
        <p:nvSpPr>
          <p:cNvPr id="3" name="Sous-titre 2"/>
          <p:cNvSpPr>
            <a:spLocks noGrp="1"/>
          </p:cNvSpPr>
          <p:nvPr>
            <p:ph type="subTitle" idx="1"/>
          </p:nvPr>
        </p:nvSpPr>
        <p:spPr/>
        <p:txBody>
          <a:bodyPr>
            <a:normAutofit lnSpcReduction="10000"/>
          </a:bodyPr>
          <a:lstStyle/>
          <a:p>
            <a:r>
              <a:rPr lang="fr-FR" sz="2000" dirty="0"/>
              <a:t>Thierry KIRAT, Directeur de recherche au CNRS – </a:t>
            </a:r>
          </a:p>
          <a:p>
            <a:r>
              <a:rPr lang="fr-FR" sz="2000" dirty="0"/>
              <a:t>Professeur attaché à l’Université PSL</a:t>
            </a:r>
          </a:p>
          <a:p>
            <a:r>
              <a:rPr lang="fr-FR" sz="2000" dirty="0"/>
              <a:t>Université Paris Dauphine-Paris Sciences et Lettres</a:t>
            </a:r>
          </a:p>
          <a:p>
            <a:r>
              <a:rPr lang="fr-FR" sz="2000" dirty="0" err="1"/>
              <a:t>Graduate</a:t>
            </a:r>
            <a:r>
              <a:rPr lang="fr-FR" sz="2000" dirty="0"/>
              <a:t> Program Data </a:t>
            </a:r>
            <a:r>
              <a:rPr lang="fr-FR" sz="2000" dirty="0" smtClean="0"/>
              <a:t>Science – PSL </a:t>
            </a:r>
            <a:r>
              <a:rPr lang="fr-FR" sz="2000" dirty="0" err="1" smtClean="0"/>
              <a:t>Preparatory</a:t>
            </a:r>
            <a:r>
              <a:rPr lang="fr-FR" sz="2000" dirty="0" smtClean="0"/>
              <a:t> </a:t>
            </a:r>
            <a:r>
              <a:rPr lang="fr-FR" sz="2000" dirty="0" err="1" smtClean="0"/>
              <a:t>Week</a:t>
            </a:r>
            <a:r>
              <a:rPr lang="fr-FR" sz="2000" dirty="0" smtClean="0"/>
              <a:t>, sept</a:t>
            </a:r>
            <a:r>
              <a:rPr lang="fr-FR" sz="2000" dirty="0"/>
              <a:t>. 2021</a:t>
            </a:r>
          </a:p>
          <a:p>
            <a:endParaRPr lang="fr-FR" dirty="0"/>
          </a:p>
        </p:txBody>
      </p:sp>
      <p:pic>
        <p:nvPicPr>
          <p:cNvPr id="6" name="Image 5">
            <a:extLst>
              <a:ext uri="{FF2B5EF4-FFF2-40B4-BE49-F238E27FC236}">
                <a16:creationId xmlns:a16="http://schemas.microsoft.com/office/drawing/2014/main" xmlns="" id="{1C60D7A5-1C49-4BDB-B5CD-3DC6117623BF}"/>
              </a:ext>
            </a:extLst>
          </p:cNvPr>
          <p:cNvPicPr/>
          <p:nvPr/>
        </p:nvPicPr>
        <p:blipFill>
          <a:blip r:embed="rId3"/>
          <a:stretch>
            <a:fillRect/>
          </a:stretch>
        </p:blipFill>
        <p:spPr>
          <a:xfrm>
            <a:off x="395536" y="6001694"/>
            <a:ext cx="3923665" cy="406400"/>
          </a:xfrm>
          <a:prstGeom prst="rect">
            <a:avLst/>
          </a:prstGeom>
        </p:spPr>
      </p:pic>
      <p:pic>
        <p:nvPicPr>
          <p:cNvPr id="7" name="Image 6">
            <a:extLst>
              <a:ext uri="{FF2B5EF4-FFF2-40B4-BE49-F238E27FC236}">
                <a16:creationId xmlns:a16="http://schemas.microsoft.com/office/drawing/2014/main" xmlns="" id="{A6623680-65AF-4211-900D-770B3A624EE2}"/>
              </a:ext>
            </a:extLst>
          </p:cNvPr>
          <p:cNvPicPr/>
          <p:nvPr/>
        </p:nvPicPr>
        <p:blipFill>
          <a:blip r:embed="rId4"/>
          <a:stretch>
            <a:fillRect/>
          </a:stretch>
        </p:blipFill>
        <p:spPr>
          <a:xfrm>
            <a:off x="6660232" y="6001694"/>
            <a:ext cx="1414780" cy="406400"/>
          </a:xfrm>
          <a:prstGeom prst="rect">
            <a:avLst/>
          </a:prstGeom>
        </p:spPr>
      </p:pic>
    </p:spTree>
    <p:extLst>
      <p:ext uri="{BB962C8B-B14F-4D97-AF65-F5344CB8AC3E}">
        <p14:creationId xmlns:p14="http://schemas.microsoft.com/office/powerpoint/2010/main" val="307605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0B0269E-EB3A-4C3D-B2F3-DB610AF20195}"/>
              </a:ext>
            </a:extLst>
          </p:cNvPr>
          <p:cNvSpPr>
            <a:spLocks noGrp="1"/>
          </p:cNvSpPr>
          <p:nvPr>
            <p:ph type="title"/>
          </p:nvPr>
        </p:nvSpPr>
        <p:spPr/>
        <p:txBody>
          <a:bodyPr>
            <a:normAutofit/>
          </a:bodyPr>
          <a:lstStyle/>
          <a:p>
            <a:r>
              <a:rPr lang="fr-FR" sz="4400" dirty="0" err="1"/>
              <a:t>Fairness</a:t>
            </a:r>
            <a:r>
              <a:rPr lang="fr-FR" sz="4400" dirty="0"/>
              <a:t> </a:t>
            </a:r>
            <a:r>
              <a:rPr lang="fr-FR" sz="4400" dirty="0" err="1"/>
              <a:t>metrics</a:t>
            </a:r>
            <a:r>
              <a:rPr lang="fr-FR" sz="4400" dirty="0"/>
              <a:t>: </a:t>
            </a:r>
            <a:r>
              <a:rPr lang="fr-FR" sz="4400" dirty="0" err="1"/>
              <a:t>incompatibilities</a:t>
            </a:r>
            <a:endParaRPr lang="fr-FR" dirty="0"/>
          </a:p>
        </p:txBody>
      </p:sp>
      <p:sp>
        <p:nvSpPr>
          <p:cNvPr id="3" name="Espace réservé du contenu 2">
            <a:extLst>
              <a:ext uri="{FF2B5EF4-FFF2-40B4-BE49-F238E27FC236}">
                <a16:creationId xmlns:a16="http://schemas.microsoft.com/office/drawing/2014/main" xmlns="" id="{C5C0A4A7-6781-49F9-9D0E-B8AEA9FBC026}"/>
              </a:ext>
            </a:extLst>
          </p:cNvPr>
          <p:cNvSpPr>
            <a:spLocks noGrp="1"/>
          </p:cNvSpPr>
          <p:nvPr>
            <p:ph idx="1"/>
          </p:nvPr>
        </p:nvSpPr>
        <p:spPr/>
        <p:txBody>
          <a:bodyPr>
            <a:normAutofit/>
          </a:bodyPr>
          <a:lstStyle/>
          <a:p>
            <a:pPr marL="0" indent="0">
              <a:buNone/>
            </a:pPr>
            <a:r>
              <a:rPr lang="de-DE" b="1" dirty="0"/>
              <a:t>Tutorial: </a:t>
            </a:r>
          </a:p>
          <a:p>
            <a:pPr marL="0" indent="0">
              <a:buNone/>
            </a:pPr>
            <a:endParaRPr lang="de-DE" b="1" dirty="0"/>
          </a:p>
          <a:p>
            <a:pPr marL="0" indent="0">
              <a:buNone/>
            </a:pPr>
            <a:r>
              <a:rPr lang="de-DE" sz="2000" dirty="0">
                <a:latin typeface="+mj-lt"/>
              </a:rPr>
              <a:t>Martin </a:t>
            </a:r>
            <a:r>
              <a:rPr lang="de-DE" sz="2000" dirty="0" err="1">
                <a:latin typeface="+mj-lt"/>
              </a:rPr>
              <a:t>Wattenberg</a:t>
            </a:r>
            <a:r>
              <a:rPr lang="de-DE" sz="2000" dirty="0">
                <a:latin typeface="+mj-lt"/>
              </a:rPr>
              <a:t>, Fernanda </a:t>
            </a:r>
            <a:r>
              <a:rPr lang="de-DE" sz="2000" dirty="0" err="1">
                <a:latin typeface="+mj-lt"/>
              </a:rPr>
              <a:t>Viégas</a:t>
            </a:r>
            <a:r>
              <a:rPr lang="de-DE" sz="2000" dirty="0">
                <a:latin typeface="+mj-lt"/>
              </a:rPr>
              <a:t>, and Moritz Hardt, </a:t>
            </a:r>
            <a:r>
              <a:rPr lang="en-US" sz="2000" i="1" dirty="0">
                <a:latin typeface="+mj-lt"/>
              </a:rPr>
              <a:t>Attacking discrimination with smarter machine learning </a:t>
            </a:r>
            <a:r>
              <a:rPr lang="en-US" sz="2000" dirty="0">
                <a:latin typeface="+mj-lt"/>
              </a:rPr>
              <a:t>(companion to </a:t>
            </a:r>
            <a:r>
              <a:rPr lang="en-US" sz="2000" dirty="0">
                <a:effectLst/>
                <a:latin typeface="+mj-lt"/>
                <a:ea typeface="Calibri" panose="020F0502020204030204" pitchFamily="34" charset="0"/>
              </a:rPr>
              <a:t>Hardt, Price &amp; </a:t>
            </a:r>
            <a:r>
              <a:rPr lang="en-US" sz="2000" dirty="0" err="1">
                <a:effectLst/>
                <a:latin typeface="+mj-lt"/>
                <a:ea typeface="Calibri" panose="020F0502020204030204" pitchFamily="34" charset="0"/>
              </a:rPr>
              <a:t>Srebro</a:t>
            </a:r>
            <a:r>
              <a:rPr lang="en-US" sz="2000" dirty="0">
                <a:effectLst/>
                <a:latin typeface="+mj-lt"/>
                <a:ea typeface="Calibri" panose="020F0502020204030204" pitchFamily="34" charset="0"/>
              </a:rPr>
              <a:t>, </a:t>
            </a:r>
            <a:r>
              <a:rPr lang="en-US" sz="2000" dirty="0" smtClean="0">
                <a:effectLst/>
                <a:latin typeface="+mj-lt"/>
                <a:ea typeface="Calibri" panose="020F0502020204030204" pitchFamily="34" charset="0"/>
              </a:rPr>
              <a:t>“Equality </a:t>
            </a:r>
            <a:r>
              <a:rPr lang="en-US" sz="2000" dirty="0">
                <a:effectLst/>
                <a:latin typeface="+mj-lt"/>
                <a:ea typeface="Calibri" panose="020F0502020204030204" pitchFamily="34" charset="0"/>
              </a:rPr>
              <a:t>of opportunity in machine </a:t>
            </a:r>
            <a:r>
              <a:rPr lang="en-US" sz="2000" dirty="0" smtClean="0">
                <a:effectLst/>
                <a:latin typeface="+mj-lt"/>
                <a:ea typeface="Calibri" panose="020F0502020204030204" pitchFamily="34" charset="0"/>
              </a:rPr>
              <a:t>learning”, </a:t>
            </a:r>
            <a:r>
              <a:rPr lang="en-US" sz="2000" dirty="0">
                <a:effectLst/>
                <a:latin typeface="+mj-lt"/>
                <a:ea typeface="Calibri" panose="020F0502020204030204" pitchFamily="34" charset="0"/>
              </a:rPr>
              <a:t>2016)</a:t>
            </a:r>
          </a:p>
          <a:p>
            <a:pPr marL="0" indent="0">
              <a:buNone/>
            </a:pPr>
            <a:endParaRPr lang="en-US" sz="2000" dirty="0">
              <a:effectLst/>
              <a:latin typeface="+mj-lt"/>
              <a:ea typeface="Calibri" panose="020F0502020204030204" pitchFamily="34" charset="0"/>
            </a:endParaRPr>
          </a:p>
          <a:p>
            <a:pPr marL="0" indent="0">
              <a:buNone/>
            </a:pPr>
            <a:r>
              <a:rPr lang="en-US" sz="2000" dirty="0">
                <a:latin typeface="+mj-lt"/>
                <a:hlinkClick r:id="rId2"/>
              </a:rPr>
              <a:t>https://research.google.com/bigpicture/attacking-discrimination-in-ml/</a:t>
            </a:r>
            <a:endParaRPr lang="en-US" sz="2000" dirty="0">
              <a:latin typeface="+mj-lt"/>
            </a:endParaRPr>
          </a:p>
          <a:p>
            <a:pPr marL="0" indent="0">
              <a:buNone/>
            </a:pPr>
            <a:endParaRPr lang="fr-FR" dirty="0"/>
          </a:p>
        </p:txBody>
      </p:sp>
    </p:spTree>
    <p:extLst>
      <p:ext uri="{BB962C8B-B14F-4D97-AF65-F5344CB8AC3E}">
        <p14:creationId xmlns:p14="http://schemas.microsoft.com/office/powerpoint/2010/main" val="399039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3">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5">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xmlns="" id="{DFF7E08F-A9AC-4E20-B5B2-FC67A8B004FE}"/>
              </a:ext>
            </a:extLst>
          </p:cNvPr>
          <p:cNvSpPr>
            <a:spLocks noGrp="1"/>
          </p:cNvSpPr>
          <p:nvPr>
            <p:ph type="title"/>
          </p:nvPr>
        </p:nvSpPr>
        <p:spPr>
          <a:xfrm>
            <a:off x="788670" y="586822"/>
            <a:ext cx="2743200" cy="1645920"/>
          </a:xfrm>
        </p:spPr>
        <p:txBody>
          <a:bodyPr>
            <a:normAutofit/>
          </a:bodyPr>
          <a:lstStyle/>
          <a:p>
            <a:pPr>
              <a:lnSpc>
                <a:spcPct val="90000"/>
              </a:lnSpc>
            </a:pPr>
            <a:r>
              <a:rPr lang="en-US" sz="2800" i="1" dirty="0"/>
              <a:t>Attacking discrimination with smarter machine</a:t>
            </a:r>
            <a:endParaRPr lang="fr-FR" sz="2800" dirty="0"/>
          </a:p>
        </p:txBody>
      </p:sp>
      <p:sp>
        <p:nvSpPr>
          <p:cNvPr id="28" name="Rectangle 17">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19">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10">
            <a:extLst>
              <a:ext uri="{FF2B5EF4-FFF2-40B4-BE49-F238E27FC236}">
                <a16:creationId xmlns:a16="http://schemas.microsoft.com/office/drawing/2014/main" xmlns="" id="{5668F95D-6FA8-4E9D-8BC0-560FDE69013F}"/>
              </a:ext>
            </a:extLst>
          </p:cNvPr>
          <p:cNvSpPr>
            <a:spLocks noGrp="1"/>
          </p:cNvSpPr>
          <p:nvPr>
            <p:ph idx="1"/>
          </p:nvPr>
        </p:nvSpPr>
        <p:spPr>
          <a:xfrm>
            <a:off x="3937579" y="586822"/>
            <a:ext cx="4580057" cy="1645920"/>
          </a:xfrm>
        </p:spPr>
        <p:txBody>
          <a:bodyPr anchor="ctr">
            <a:normAutofit/>
          </a:bodyPr>
          <a:lstStyle/>
          <a:p>
            <a:pPr marL="0" indent="0">
              <a:buNone/>
            </a:pPr>
            <a:r>
              <a:rPr lang="en-US" sz="1600" b="1" dirty="0"/>
              <a:t>Credit - Risk of default</a:t>
            </a:r>
            <a:endParaRPr lang="en-US" sz="1600" dirty="0"/>
          </a:p>
          <a:p>
            <a:pPr marL="0" indent="0">
              <a:buNone/>
            </a:pPr>
            <a:r>
              <a:rPr lang="en-US" sz="1600" dirty="0"/>
              <a:t>Ideal : separating good and bad borrowers (left figure)</a:t>
            </a:r>
            <a:endParaRPr lang="en-US" sz="1600" b="1" dirty="0"/>
          </a:p>
          <a:p>
            <a:pPr marL="0" indent="0">
              <a:buNone/>
            </a:pPr>
            <a:r>
              <a:rPr lang="en-US" sz="1600" dirty="0"/>
              <a:t>In practice the two groups can’t be clearly separated (the FP problem….) (right figure) </a:t>
            </a:r>
          </a:p>
        </p:txBody>
      </p:sp>
      <p:pic>
        <p:nvPicPr>
          <p:cNvPr id="5" name="Espace réservé du contenu 4">
            <a:extLst>
              <a:ext uri="{FF2B5EF4-FFF2-40B4-BE49-F238E27FC236}">
                <a16:creationId xmlns:a16="http://schemas.microsoft.com/office/drawing/2014/main" xmlns="" id="{D3467A91-E75A-41FF-9AD2-2280AA76F5A1}"/>
              </a:ext>
            </a:extLst>
          </p:cNvPr>
          <p:cNvPicPr>
            <a:picLocks noChangeAspect="1"/>
          </p:cNvPicPr>
          <p:nvPr/>
        </p:nvPicPr>
        <p:blipFill>
          <a:blip r:embed="rId2"/>
          <a:stretch>
            <a:fillRect/>
          </a:stretch>
        </p:blipFill>
        <p:spPr>
          <a:xfrm>
            <a:off x="418337" y="2805480"/>
            <a:ext cx="4111132" cy="3331698"/>
          </a:xfrm>
          <a:prstGeom prst="rect">
            <a:avLst/>
          </a:prstGeom>
        </p:spPr>
      </p:pic>
      <p:pic>
        <p:nvPicPr>
          <p:cNvPr id="7" name="Image 6">
            <a:extLst>
              <a:ext uri="{FF2B5EF4-FFF2-40B4-BE49-F238E27FC236}">
                <a16:creationId xmlns:a16="http://schemas.microsoft.com/office/drawing/2014/main" xmlns="" id="{A38040AB-4ECC-490A-8245-614CEE38F9B7}"/>
              </a:ext>
            </a:extLst>
          </p:cNvPr>
          <p:cNvPicPr>
            <a:picLocks noChangeAspect="1"/>
          </p:cNvPicPr>
          <p:nvPr/>
        </p:nvPicPr>
        <p:blipFill>
          <a:blip r:embed="rId3"/>
          <a:stretch>
            <a:fillRect/>
          </a:stretch>
        </p:blipFill>
        <p:spPr>
          <a:xfrm>
            <a:off x="4649085" y="3351785"/>
            <a:ext cx="4142312" cy="2239087"/>
          </a:xfrm>
          <a:prstGeom prst="rect">
            <a:avLst/>
          </a:prstGeom>
        </p:spPr>
      </p:pic>
    </p:spTree>
    <p:extLst>
      <p:ext uri="{BB962C8B-B14F-4D97-AF65-F5344CB8AC3E}">
        <p14:creationId xmlns:p14="http://schemas.microsoft.com/office/powerpoint/2010/main" val="145532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3">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5">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xmlns="" id="{DFF7E08F-A9AC-4E20-B5B2-FC67A8B004FE}"/>
              </a:ext>
            </a:extLst>
          </p:cNvPr>
          <p:cNvSpPr>
            <a:spLocks noGrp="1"/>
          </p:cNvSpPr>
          <p:nvPr>
            <p:ph type="title"/>
          </p:nvPr>
        </p:nvSpPr>
        <p:spPr>
          <a:xfrm>
            <a:off x="788670" y="586822"/>
            <a:ext cx="2743200" cy="1645920"/>
          </a:xfrm>
        </p:spPr>
        <p:txBody>
          <a:bodyPr>
            <a:normAutofit/>
          </a:bodyPr>
          <a:lstStyle/>
          <a:p>
            <a:pPr>
              <a:lnSpc>
                <a:spcPct val="90000"/>
              </a:lnSpc>
            </a:pPr>
            <a:r>
              <a:rPr lang="en-US" sz="2800" i="1" dirty="0"/>
              <a:t>Attacking discrimination with smarter machine</a:t>
            </a:r>
            <a:endParaRPr lang="fr-FR" sz="2800" dirty="0"/>
          </a:p>
        </p:txBody>
      </p:sp>
      <p:sp>
        <p:nvSpPr>
          <p:cNvPr id="28" name="Rectangle 17">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19">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10">
            <a:extLst>
              <a:ext uri="{FF2B5EF4-FFF2-40B4-BE49-F238E27FC236}">
                <a16:creationId xmlns:a16="http://schemas.microsoft.com/office/drawing/2014/main" xmlns="" id="{5668F95D-6FA8-4E9D-8BC0-560FDE69013F}"/>
              </a:ext>
            </a:extLst>
          </p:cNvPr>
          <p:cNvSpPr>
            <a:spLocks noGrp="1"/>
          </p:cNvSpPr>
          <p:nvPr>
            <p:ph idx="1"/>
          </p:nvPr>
        </p:nvSpPr>
        <p:spPr>
          <a:xfrm>
            <a:off x="3937579" y="586822"/>
            <a:ext cx="4580057" cy="1645920"/>
          </a:xfrm>
        </p:spPr>
        <p:txBody>
          <a:bodyPr anchor="ctr">
            <a:normAutofit fontScale="92500"/>
          </a:bodyPr>
          <a:lstStyle/>
          <a:p>
            <a:pPr marL="0" indent="0">
              <a:buNone/>
            </a:pPr>
            <a:r>
              <a:rPr lang="en-US" sz="1600" b="1" dirty="0"/>
              <a:t>Simulation # 1: </a:t>
            </a:r>
            <a:r>
              <a:rPr lang="en-US" sz="1600" b="1" u="sng" dirty="0"/>
              <a:t>Group Unaware </a:t>
            </a:r>
            <a:r>
              <a:rPr lang="en-US" sz="1600" b="1" dirty="0"/>
              <a:t>- holds all groups to the same standard (same threshold on the risk-score scale)</a:t>
            </a:r>
            <a:endParaRPr lang="en-US" sz="1600" b="1" dirty="0">
              <a:solidFill>
                <a:srgbClr val="FF0000"/>
              </a:solidFill>
            </a:endParaRPr>
          </a:p>
          <a:p>
            <a:pPr marL="0" indent="0">
              <a:buNone/>
            </a:pPr>
            <a:r>
              <a:rPr lang="en-US" sz="1600" b="1" dirty="0">
                <a:solidFill>
                  <a:srgbClr val="FF0000"/>
                </a:solidFill>
              </a:rPr>
              <a:t>Both groups have the same threshold, but the orange group has been given fewer loans overall. Among people who would pay back a loan, the orange group is also at a disadvantage (FN). </a:t>
            </a:r>
          </a:p>
        </p:txBody>
      </p:sp>
      <p:pic>
        <p:nvPicPr>
          <p:cNvPr id="9" name="Image 8">
            <a:extLst>
              <a:ext uri="{FF2B5EF4-FFF2-40B4-BE49-F238E27FC236}">
                <a16:creationId xmlns:a16="http://schemas.microsoft.com/office/drawing/2014/main" xmlns="" id="{C54F8333-B783-4A43-8D4E-125DF74D708F}"/>
              </a:ext>
            </a:extLst>
          </p:cNvPr>
          <p:cNvPicPr>
            <a:picLocks noChangeAspect="1"/>
          </p:cNvPicPr>
          <p:nvPr/>
        </p:nvPicPr>
        <p:blipFill>
          <a:blip r:embed="rId2"/>
          <a:stretch>
            <a:fillRect/>
          </a:stretch>
        </p:blipFill>
        <p:spPr>
          <a:xfrm>
            <a:off x="1164336" y="2676139"/>
            <a:ext cx="7353300" cy="3638550"/>
          </a:xfrm>
          <a:prstGeom prst="rect">
            <a:avLst/>
          </a:prstGeom>
        </p:spPr>
      </p:pic>
    </p:spTree>
    <p:extLst>
      <p:ext uri="{BB962C8B-B14F-4D97-AF65-F5344CB8AC3E}">
        <p14:creationId xmlns:p14="http://schemas.microsoft.com/office/powerpoint/2010/main" val="153390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3">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5">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xmlns="" id="{DFF7E08F-A9AC-4E20-B5B2-FC67A8B004FE}"/>
              </a:ext>
            </a:extLst>
          </p:cNvPr>
          <p:cNvSpPr>
            <a:spLocks noGrp="1"/>
          </p:cNvSpPr>
          <p:nvPr>
            <p:ph type="title"/>
          </p:nvPr>
        </p:nvSpPr>
        <p:spPr>
          <a:xfrm>
            <a:off x="788670" y="586822"/>
            <a:ext cx="2743200" cy="1645920"/>
          </a:xfrm>
        </p:spPr>
        <p:txBody>
          <a:bodyPr>
            <a:normAutofit/>
          </a:bodyPr>
          <a:lstStyle/>
          <a:p>
            <a:pPr>
              <a:lnSpc>
                <a:spcPct val="90000"/>
              </a:lnSpc>
            </a:pPr>
            <a:r>
              <a:rPr lang="en-US" sz="2800" i="1" dirty="0"/>
              <a:t>Attacking discrimination with smarter machine</a:t>
            </a:r>
            <a:endParaRPr lang="fr-FR" sz="2800" dirty="0"/>
          </a:p>
        </p:txBody>
      </p:sp>
      <p:sp>
        <p:nvSpPr>
          <p:cNvPr id="28" name="Rectangle 17">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19">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10">
            <a:extLst>
              <a:ext uri="{FF2B5EF4-FFF2-40B4-BE49-F238E27FC236}">
                <a16:creationId xmlns:a16="http://schemas.microsoft.com/office/drawing/2014/main" xmlns="" id="{5668F95D-6FA8-4E9D-8BC0-560FDE69013F}"/>
              </a:ext>
            </a:extLst>
          </p:cNvPr>
          <p:cNvSpPr>
            <a:spLocks noGrp="1"/>
          </p:cNvSpPr>
          <p:nvPr>
            <p:ph idx="1"/>
          </p:nvPr>
        </p:nvSpPr>
        <p:spPr>
          <a:xfrm>
            <a:off x="3937579" y="586822"/>
            <a:ext cx="4580057" cy="1645920"/>
          </a:xfrm>
        </p:spPr>
        <p:txBody>
          <a:bodyPr anchor="ctr">
            <a:normAutofit fontScale="77500" lnSpcReduction="20000"/>
          </a:bodyPr>
          <a:lstStyle/>
          <a:p>
            <a:pPr marL="0" indent="0">
              <a:buNone/>
            </a:pPr>
            <a:endParaRPr lang="en-US" sz="1600" dirty="0"/>
          </a:p>
          <a:p>
            <a:pPr marL="0" indent="0">
              <a:buNone/>
            </a:pPr>
            <a:r>
              <a:rPr lang="en-US" sz="1600" b="1" dirty="0"/>
              <a:t>Simulation # 2: </a:t>
            </a:r>
            <a:r>
              <a:rPr lang="en-US" sz="1600" b="1" u="sng" dirty="0"/>
              <a:t>Demographic parity -</a:t>
            </a:r>
            <a:r>
              <a:rPr lang="en-US" sz="1600" b="1" dirty="0"/>
              <a:t> If the goal is for the two groups to receive the same number of loans, then a natural criterion is demographic parity, where the bank uses loan thresholds that yield the same fraction of loans to each group. -&gt; the "positive rate" is the same across both groups (37% of applicants obtain in loan in each group)</a:t>
            </a:r>
          </a:p>
          <a:p>
            <a:pPr marL="0" indent="0">
              <a:buNone/>
            </a:pPr>
            <a:r>
              <a:rPr lang="en-US" sz="1600" b="1" dirty="0">
                <a:solidFill>
                  <a:srgbClr val="FF0000"/>
                </a:solidFill>
              </a:rPr>
              <a:t>The number of loans given to each group is the same, but among people who would pay back a loan, the blue group is at a disadvantage.</a:t>
            </a:r>
          </a:p>
        </p:txBody>
      </p:sp>
      <p:pic>
        <p:nvPicPr>
          <p:cNvPr id="13" name="Image 12">
            <a:extLst>
              <a:ext uri="{FF2B5EF4-FFF2-40B4-BE49-F238E27FC236}">
                <a16:creationId xmlns:a16="http://schemas.microsoft.com/office/drawing/2014/main" xmlns="" id="{CEAD7AFB-A089-41C5-89D8-000C8B09884C}"/>
              </a:ext>
            </a:extLst>
          </p:cNvPr>
          <p:cNvPicPr>
            <a:picLocks noChangeAspect="1"/>
          </p:cNvPicPr>
          <p:nvPr/>
        </p:nvPicPr>
        <p:blipFill>
          <a:blip r:embed="rId2"/>
          <a:stretch>
            <a:fillRect/>
          </a:stretch>
        </p:blipFill>
        <p:spPr>
          <a:xfrm>
            <a:off x="1238283" y="2232742"/>
            <a:ext cx="7458075" cy="3590925"/>
          </a:xfrm>
          <a:prstGeom prst="rect">
            <a:avLst/>
          </a:prstGeom>
        </p:spPr>
      </p:pic>
    </p:spTree>
    <p:extLst>
      <p:ext uri="{BB962C8B-B14F-4D97-AF65-F5344CB8AC3E}">
        <p14:creationId xmlns:p14="http://schemas.microsoft.com/office/powerpoint/2010/main" val="36726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3">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5">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xmlns="" id="{DFF7E08F-A9AC-4E20-B5B2-FC67A8B004FE}"/>
              </a:ext>
            </a:extLst>
          </p:cNvPr>
          <p:cNvSpPr>
            <a:spLocks noGrp="1"/>
          </p:cNvSpPr>
          <p:nvPr>
            <p:ph type="title"/>
          </p:nvPr>
        </p:nvSpPr>
        <p:spPr>
          <a:xfrm>
            <a:off x="788670" y="586822"/>
            <a:ext cx="2743200" cy="1645920"/>
          </a:xfrm>
        </p:spPr>
        <p:txBody>
          <a:bodyPr>
            <a:normAutofit/>
          </a:bodyPr>
          <a:lstStyle/>
          <a:p>
            <a:pPr>
              <a:lnSpc>
                <a:spcPct val="90000"/>
              </a:lnSpc>
            </a:pPr>
            <a:r>
              <a:rPr lang="en-US" sz="2800" i="1" dirty="0"/>
              <a:t>Attacking discrimination with smarter machine</a:t>
            </a:r>
            <a:endParaRPr lang="fr-FR" sz="2800" dirty="0"/>
          </a:p>
        </p:txBody>
      </p:sp>
      <p:sp>
        <p:nvSpPr>
          <p:cNvPr id="28" name="Rectangle 17">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19">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Content Placeholder 10">
            <a:extLst>
              <a:ext uri="{FF2B5EF4-FFF2-40B4-BE49-F238E27FC236}">
                <a16:creationId xmlns:a16="http://schemas.microsoft.com/office/drawing/2014/main" xmlns="" id="{5668F95D-6FA8-4E9D-8BC0-560FDE69013F}"/>
              </a:ext>
            </a:extLst>
          </p:cNvPr>
          <p:cNvSpPr>
            <a:spLocks noGrp="1"/>
          </p:cNvSpPr>
          <p:nvPr>
            <p:ph idx="1"/>
          </p:nvPr>
        </p:nvSpPr>
        <p:spPr>
          <a:xfrm>
            <a:off x="3937579" y="586822"/>
            <a:ext cx="4580057" cy="1645920"/>
          </a:xfrm>
        </p:spPr>
        <p:txBody>
          <a:bodyPr anchor="ctr">
            <a:normAutofit fontScale="92500" lnSpcReduction="10000"/>
          </a:bodyPr>
          <a:lstStyle/>
          <a:p>
            <a:pPr marL="0" indent="0">
              <a:buNone/>
            </a:pPr>
            <a:endParaRPr lang="en-US" sz="1600" dirty="0"/>
          </a:p>
          <a:p>
            <a:pPr marL="0" indent="0">
              <a:buNone/>
            </a:pPr>
            <a:r>
              <a:rPr lang="en-US" sz="1600" b="1" dirty="0"/>
              <a:t>Simulation #3 : </a:t>
            </a:r>
            <a:r>
              <a:rPr lang="en-US" sz="1600" b="1" u="sng" dirty="0"/>
              <a:t>Equal opportunity </a:t>
            </a:r>
            <a:r>
              <a:rPr lang="en-US" sz="1600" b="1" dirty="0"/>
              <a:t>: The constraint is that of the people who can pay back a loan, the same fraction in each group should actually be granted a loan -&gt; the true positive rate is identical between groups</a:t>
            </a:r>
            <a:endParaRPr lang="en-US" sz="1600" b="1" dirty="0">
              <a:solidFill>
                <a:srgbClr val="FF0000"/>
              </a:solidFill>
            </a:endParaRPr>
          </a:p>
          <a:p>
            <a:pPr marL="0" indent="0">
              <a:buNone/>
            </a:pPr>
            <a:r>
              <a:rPr lang="en-US" sz="1600" b="1" dirty="0">
                <a:solidFill>
                  <a:srgbClr val="FF0000"/>
                </a:solidFill>
              </a:rPr>
              <a:t>Among people who would pay back a loan, blue and orange groups do equally well. </a:t>
            </a:r>
          </a:p>
        </p:txBody>
      </p:sp>
      <p:pic>
        <p:nvPicPr>
          <p:cNvPr id="4" name="Image 3">
            <a:extLst>
              <a:ext uri="{FF2B5EF4-FFF2-40B4-BE49-F238E27FC236}">
                <a16:creationId xmlns:a16="http://schemas.microsoft.com/office/drawing/2014/main" xmlns="" id="{7E021CEF-A019-466D-B5E3-25BB4E3A2CC7}"/>
              </a:ext>
            </a:extLst>
          </p:cNvPr>
          <p:cNvPicPr>
            <a:picLocks noChangeAspect="1"/>
          </p:cNvPicPr>
          <p:nvPr/>
        </p:nvPicPr>
        <p:blipFill>
          <a:blip r:embed="rId2"/>
          <a:stretch>
            <a:fillRect/>
          </a:stretch>
        </p:blipFill>
        <p:spPr>
          <a:xfrm>
            <a:off x="865041" y="2263683"/>
            <a:ext cx="7477125" cy="3581400"/>
          </a:xfrm>
          <a:prstGeom prst="rect">
            <a:avLst/>
          </a:prstGeom>
        </p:spPr>
      </p:pic>
    </p:spTree>
    <p:extLst>
      <p:ext uri="{BB962C8B-B14F-4D97-AF65-F5344CB8AC3E}">
        <p14:creationId xmlns:p14="http://schemas.microsoft.com/office/powerpoint/2010/main" val="166709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792D4C9-5DEE-472D-A036-A939456B8233}"/>
              </a:ext>
            </a:extLst>
          </p:cNvPr>
          <p:cNvSpPr>
            <a:spLocks noGrp="1"/>
          </p:cNvSpPr>
          <p:nvPr>
            <p:ph type="title"/>
          </p:nvPr>
        </p:nvSpPr>
        <p:spPr/>
        <p:txBody>
          <a:bodyPr/>
          <a:lstStyle/>
          <a:p>
            <a:r>
              <a:rPr lang="fr-FR" dirty="0" err="1"/>
              <a:t>Political</a:t>
            </a:r>
            <a:r>
              <a:rPr lang="fr-FR" dirty="0"/>
              <a:t> </a:t>
            </a:r>
            <a:r>
              <a:rPr lang="fr-FR" dirty="0" err="1"/>
              <a:t>philosophy</a:t>
            </a:r>
            <a:endParaRPr lang="fr-FR" dirty="0"/>
          </a:p>
        </p:txBody>
      </p:sp>
      <p:sp>
        <p:nvSpPr>
          <p:cNvPr id="3" name="Espace réservé du contenu 2">
            <a:extLst>
              <a:ext uri="{FF2B5EF4-FFF2-40B4-BE49-F238E27FC236}">
                <a16:creationId xmlns:a16="http://schemas.microsoft.com/office/drawing/2014/main" xmlns="" id="{C0660522-3768-4A9C-96F1-8898CDB2E506}"/>
              </a:ext>
            </a:extLst>
          </p:cNvPr>
          <p:cNvSpPr>
            <a:spLocks noGrp="1"/>
          </p:cNvSpPr>
          <p:nvPr>
            <p:ph idx="1"/>
          </p:nvPr>
        </p:nvSpPr>
        <p:spPr/>
        <p:txBody>
          <a:bodyPr>
            <a:normAutofit/>
          </a:bodyPr>
          <a:lstStyle/>
          <a:p>
            <a:pPr marL="0" indent="0">
              <a:buNone/>
            </a:pPr>
            <a:r>
              <a:rPr lang="en-US" sz="1600" dirty="0"/>
              <a:t>See Reuben </a:t>
            </a:r>
            <a:r>
              <a:rPr lang="en-US" sz="1600" dirty="0" err="1"/>
              <a:t>Binns</a:t>
            </a:r>
            <a:r>
              <a:rPr lang="en-US" sz="1600" dirty="0"/>
              <a:t>, “Fairness in Machine Learning: Lessons from Political Philosophy”, Proceedings of Machine Learning Research 81:1–11, 2018 Conference on Fairness, Accountability, and Transparency</a:t>
            </a:r>
          </a:p>
          <a:p>
            <a:pPr marL="0" indent="0">
              <a:buNone/>
            </a:pPr>
            <a:r>
              <a:rPr lang="en-US" dirty="0"/>
              <a:t>“ </a:t>
            </a:r>
            <a:r>
              <a:rPr lang="en-US" i="1" dirty="0"/>
              <a:t>‘fairness’ as used in the fair machine learning community is best understood as a placeholder term for a variety of normative egalitarian considerations</a:t>
            </a:r>
            <a:r>
              <a:rPr lang="en-US" dirty="0"/>
              <a:t>”</a:t>
            </a:r>
          </a:p>
          <a:p>
            <a:pPr marL="0" indent="0">
              <a:buNone/>
            </a:pPr>
            <a:r>
              <a:rPr lang="en-US" b="1" dirty="0"/>
              <a:t>Issue</a:t>
            </a:r>
            <a:r>
              <a:rPr lang="en-US" dirty="0"/>
              <a:t> : examine how egalitarian norms might provide an account of why and when algorithmic systems can be considered unfair</a:t>
            </a:r>
          </a:p>
          <a:p>
            <a:pPr marL="0" indent="0">
              <a:buNone/>
            </a:pPr>
            <a:endParaRPr lang="fr-FR" dirty="0"/>
          </a:p>
        </p:txBody>
      </p:sp>
    </p:spTree>
    <p:extLst>
      <p:ext uri="{BB962C8B-B14F-4D97-AF65-F5344CB8AC3E}">
        <p14:creationId xmlns:p14="http://schemas.microsoft.com/office/powerpoint/2010/main" val="163727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792D4C9-5DEE-472D-A036-A939456B8233}"/>
              </a:ext>
            </a:extLst>
          </p:cNvPr>
          <p:cNvSpPr>
            <a:spLocks noGrp="1"/>
          </p:cNvSpPr>
          <p:nvPr>
            <p:ph type="title"/>
          </p:nvPr>
        </p:nvSpPr>
        <p:spPr/>
        <p:txBody>
          <a:bodyPr/>
          <a:lstStyle/>
          <a:p>
            <a:r>
              <a:rPr lang="fr-FR" dirty="0" err="1"/>
              <a:t>Political</a:t>
            </a:r>
            <a:r>
              <a:rPr lang="fr-FR"/>
              <a:t> philosophy</a:t>
            </a:r>
            <a:r>
              <a:rPr lang="fr-FR" dirty="0"/>
              <a:t> : </a:t>
            </a:r>
            <a:r>
              <a:rPr lang="fr-FR" dirty="0" err="1"/>
              <a:t>utilitarism</a:t>
            </a:r>
            <a:endParaRPr lang="fr-FR" dirty="0"/>
          </a:p>
        </p:txBody>
      </p:sp>
      <p:sp>
        <p:nvSpPr>
          <p:cNvPr id="3" name="Espace réservé du contenu 2">
            <a:extLst>
              <a:ext uri="{FF2B5EF4-FFF2-40B4-BE49-F238E27FC236}">
                <a16:creationId xmlns:a16="http://schemas.microsoft.com/office/drawing/2014/main" xmlns="" id="{C0660522-3768-4A9C-96F1-8898CDB2E506}"/>
              </a:ext>
            </a:extLst>
          </p:cNvPr>
          <p:cNvSpPr>
            <a:spLocks noGrp="1"/>
          </p:cNvSpPr>
          <p:nvPr>
            <p:ph idx="1"/>
          </p:nvPr>
        </p:nvSpPr>
        <p:spPr/>
        <p:txBody>
          <a:bodyPr>
            <a:normAutofit fontScale="92500" lnSpcReduction="10000"/>
          </a:bodyPr>
          <a:lstStyle/>
          <a:p>
            <a:pPr marL="342900" lvl="0" indent="-342900" algn="just">
              <a:lnSpc>
                <a:spcPct val="107000"/>
              </a:lnSpc>
              <a:buFont typeface="Times New Roman" panose="02020603050405020304" pitchFamily="18"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 satisfy one fairness criteria one must sacrifice some utility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 : minimize the false positive rate of criminal reoffenders (high risk + no reoffending)=&gt; risk of reducing public security level (release of truly high risk inmates) (Narayanan)</a:t>
            </a:r>
            <a:r>
              <a:rPr lang="fr-FR"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Conversely if utility criteria prevails (e.g. public security) false positive rate are </a:t>
            </a:r>
            <a:r>
              <a:rPr lang="en-US" sz="1800" dirty="0">
                <a:latin typeface="Times New Roman" panose="02020603050405020304" pitchFamily="18" charset="0"/>
                <a:ea typeface="Calibri" panose="020F0502020204030204" pitchFamily="34" charset="0"/>
                <a:cs typeface="Times New Roman" panose="02020603050405020304" pitchFamily="18" charset="0"/>
              </a:rPr>
              <a:t>to be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kept at a high level</a:t>
            </a:r>
          </a:p>
          <a:p>
            <a:pPr marL="342900" lvl="0" indent="-342900" algn="just">
              <a:lnSpc>
                <a:spcPct val="107000"/>
              </a:lnSpc>
              <a:buFont typeface="Times New Roman" panose="02020603050405020304" pitchFamily="18"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Society values differently false positive and false negative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Abu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Elyounes</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2019)</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Corbett-Davis, Pierson, Feller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Avi</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Sharad</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Algorithmic</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decision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making</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and the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cost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of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fairness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2017 :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utilitarist-inspired</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analysis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of COMPAS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there is tension between reducing racial disparities and improving public safety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Incompatibility</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latin typeface="Times New Roman" panose="02020603050405020304" pitchFamily="18" charset="0"/>
                <a:ea typeface="Calibri" panose="020F0502020204030204" pitchFamily="34" charset="0"/>
                <a:cs typeface="Times New Roman" panose="02020603050405020304" pitchFamily="18" charset="0"/>
              </a:rPr>
              <a:t>between</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smtClean="0">
                <a:latin typeface="Times New Roman" panose="02020603050405020304" pitchFamily="18" charset="0"/>
                <a:ea typeface="Calibri" panose="020F0502020204030204" pitchFamily="34" charset="0"/>
                <a:cs typeface="Times New Roman" panose="02020603050405020304" pitchFamily="18" charset="0"/>
              </a:rPr>
              <a:t>maximisation </a:t>
            </a:r>
            <a:r>
              <a:rPr lang="fr-FR" sz="1800" dirty="0">
                <a:latin typeface="Times New Roman" panose="02020603050405020304" pitchFamily="18" charset="0"/>
                <a:ea typeface="Calibri" panose="020F0502020204030204" pitchFamily="34" charset="0"/>
                <a:cs typeface="Times New Roman" panose="02020603050405020304" pitchFamily="18" charset="0"/>
              </a:rPr>
              <a:t>of public </a:t>
            </a:r>
            <a:r>
              <a:rPr lang="fr-FR" sz="1800" dirty="0" err="1">
                <a:latin typeface="Times New Roman" panose="02020603050405020304" pitchFamily="18" charset="0"/>
                <a:ea typeface="Calibri" panose="020F0502020204030204" pitchFamily="34" charset="0"/>
                <a:cs typeface="Times New Roman" panose="02020603050405020304" pitchFamily="18" charset="0"/>
              </a:rPr>
              <a:t>security</a:t>
            </a:r>
            <a:r>
              <a:rPr lang="fr-FR" sz="1800" dirty="0">
                <a:latin typeface="Times New Roman" panose="02020603050405020304" pitchFamily="18" charset="0"/>
                <a:ea typeface="Calibri" panose="020F0502020204030204" pitchFamily="34" charset="0"/>
                <a:cs typeface="Times New Roman" panose="02020603050405020304" pitchFamily="18" charset="0"/>
              </a:rPr>
              <a:t> and </a:t>
            </a:r>
            <a:r>
              <a:rPr lang="fr-FR" sz="1800" dirty="0" err="1">
                <a:latin typeface="Times New Roman" panose="02020603050405020304" pitchFamily="18" charset="0"/>
                <a:ea typeface="Calibri" panose="020F0502020204030204" pitchFamily="34" charset="0"/>
                <a:cs typeface="Times New Roman" panose="02020603050405020304" pitchFamily="18" charset="0"/>
              </a:rPr>
              <a:t>equal</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latin typeface="Times New Roman" panose="02020603050405020304" pitchFamily="18" charset="0"/>
                <a:ea typeface="Calibri" panose="020F0502020204030204" pitchFamily="34" charset="0"/>
                <a:cs typeface="Times New Roman" panose="02020603050405020304" pitchFamily="18" charset="0"/>
              </a:rPr>
              <a:t>treatment</a:t>
            </a:r>
            <a:r>
              <a:rPr lang="fr-FR" sz="1800" dirty="0">
                <a:latin typeface="Times New Roman" panose="02020603050405020304" pitchFamily="18" charset="0"/>
                <a:ea typeface="Calibri" panose="020F0502020204030204" pitchFamily="34" charset="0"/>
                <a:cs typeface="Times New Roman" panose="02020603050405020304" pitchFamily="18" charset="0"/>
              </a:rPr>
              <a:t> of </a:t>
            </a:r>
            <a:r>
              <a:rPr lang="fr-FR" sz="1800" dirty="0" err="1">
                <a:latin typeface="Times New Roman" panose="02020603050405020304" pitchFamily="18" charset="0"/>
                <a:ea typeface="Calibri" panose="020F0502020204030204" pitchFamily="34" charset="0"/>
                <a:cs typeface="Times New Roman" panose="02020603050405020304" pitchFamily="18" charset="0"/>
              </a:rPr>
              <a:t>individuals</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latin typeface="Times New Roman" panose="02020603050405020304" pitchFamily="18" charset="0"/>
                <a:ea typeface="Calibri" panose="020F0502020204030204" pitchFamily="34" charset="0"/>
                <a:cs typeface="Times New Roman" panose="02020603050405020304" pitchFamily="18" charset="0"/>
              </a:rPr>
              <a:t>whatever</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latin typeface="Times New Roman" panose="02020603050405020304" pitchFamily="18" charset="0"/>
                <a:ea typeface="Calibri" panose="020F0502020204030204" pitchFamily="34" charset="0"/>
                <a:cs typeface="Times New Roman" panose="02020603050405020304" pitchFamily="18" charset="0"/>
              </a:rPr>
              <a:t>their</a:t>
            </a:r>
            <a:r>
              <a:rPr lang="fr-FR" sz="1800" dirty="0">
                <a:latin typeface="Times New Roman" panose="02020603050405020304" pitchFamily="18" charset="0"/>
                <a:ea typeface="Calibri" panose="020F0502020204030204" pitchFamily="34" charset="0"/>
                <a:cs typeface="Times New Roman" panose="02020603050405020304" pitchFamily="18" charset="0"/>
              </a:rPr>
              <a:t> race. </a:t>
            </a:r>
            <a:r>
              <a:rPr lang="fr-FR" sz="1800" dirty="0" err="1">
                <a:latin typeface="Times New Roman" panose="02020603050405020304" pitchFamily="18" charset="0"/>
                <a:ea typeface="Calibri" panose="020F0502020204030204" pitchFamily="34" charset="0"/>
                <a:cs typeface="Times New Roman" panose="02020603050405020304" pitchFamily="18" charset="0"/>
              </a:rPr>
              <a:t>Algorithmic</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latin typeface="Times New Roman" panose="02020603050405020304" pitchFamily="18" charset="0"/>
                <a:ea typeface="Calibri" panose="020F0502020204030204" pitchFamily="34" charset="0"/>
                <a:cs typeface="Times New Roman" panose="02020603050405020304" pitchFamily="18" charset="0"/>
              </a:rPr>
              <a:t>fairness</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latin typeface="Times New Roman" panose="02020603050405020304" pitchFamily="18" charset="0"/>
                <a:ea typeface="Calibri" panose="020F0502020204030204" pitchFamily="34" charset="0"/>
                <a:cs typeface="Times New Roman" panose="02020603050405020304" pitchFamily="18" charset="0"/>
              </a:rPr>
              <a:t>is</a:t>
            </a:r>
            <a:r>
              <a:rPr lang="fr-FR" sz="1800" dirty="0">
                <a:latin typeface="Times New Roman" panose="02020603050405020304" pitchFamily="18" charset="0"/>
                <a:ea typeface="Calibri" panose="020F0502020204030204" pitchFamily="34" charset="0"/>
                <a:cs typeface="Times New Roman" panose="02020603050405020304" pitchFamily="18" charset="0"/>
              </a:rPr>
              <a:t> a </a:t>
            </a:r>
            <a:r>
              <a:rPr lang="fr-FR" sz="1800" dirty="0" err="1">
                <a:latin typeface="Times New Roman" panose="02020603050405020304" pitchFamily="18" charset="0"/>
                <a:ea typeface="Calibri" panose="020F0502020204030204" pitchFamily="34" charset="0"/>
                <a:cs typeface="Times New Roman" panose="02020603050405020304" pitchFamily="18" charset="0"/>
              </a:rPr>
              <a:t>problem</a:t>
            </a:r>
            <a:r>
              <a:rPr lang="fr-FR" sz="1800" dirty="0">
                <a:latin typeface="Times New Roman" panose="02020603050405020304" pitchFamily="18" charset="0"/>
                <a:ea typeface="Calibri" panose="020F0502020204030204" pitchFamily="34" charset="0"/>
                <a:cs typeface="Times New Roman" panose="02020603050405020304" pitchFamily="18" charset="0"/>
              </a:rPr>
              <a:t> of </a:t>
            </a:r>
            <a:r>
              <a:rPr lang="fr-FR" sz="1800" dirty="0" err="1">
                <a:latin typeface="Times New Roman" panose="02020603050405020304" pitchFamily="18" charset="0"/>
                <a:ea typeface="Calibri" panose="020F0502020204030204" pitchFamily="34" charset="0"/>
                <a:cs typeface="Times New Roman" panose="02020603050405020304" pitchFamily="18" charset="0"/>
              </a:rPr>
              <a:t>constrained</a:t>
            </a:r>
            <a:r>
              <a:rPr lang="fr-FR" sz="1800" dirty="0">
                <a:latin typeface="Times New Roman" panose="02020603050405020304" pitchFamily="18" charset="0"/>
                <a:ea typeface="Calibri" panose="020F0502020204030204" pitchFamily="34" charset="0"/>
                <a:cs typeface="Times New Roman" panose="02020603050405020304" pitchFamily="18" charset="0"/>
              </a:rPr>
              <a:t> optimisation (in </a:t>
            </a:r>
            <a:r>
              <a:rPr lang="fr-FR" sz="1800" dirty="0" err="1">
                <a:latin typeface="Times New Roman" panose="02020603050405020304" pitchFamily="18" charset="0"/>
                <a:ea typeface="Calibri" panose="020F0502020204030204" pitchFamily="34" charset="0"/>
                <a:cs typeface="Times New Roman" panose="02020603050405020304" pitchFamily="18" charset="0"/>
              </a:rPr>
              <a:t>reference</a:t>
            </a:r>
            <a:r>
              <a:rPr lang="fr-FR" sz="1800" dirty="0">
                <a:latin typeface="Times New Roman" panose="02020603050405020304" pitchFamily="18" charset="0"/>
                <a:ea typeface="Calibri" panose="020F0502020204030204" pitchFamily="34" charset="0"/>
                <a:cs typeface="Times New Roman" panose="02020603050405020304" pitchFamily="18" charset="0"/>
              </a:rPr>
              <a:t> to diverse </a:t>
            </a:r>
            <a:r>
              <a:rPr lang="fr-FR" sz="1800" dirty="0" err="1">
                <a:latin typeface="Times New Roman" panose="02020603050405020304" pitchFamily="18" charset="0"/>
                <a:ea typeface="Calibri" panose="020F0502020204030204" pitchFamily="34" charset="0"/>
                <a:cs typeface="Times New Roman" panose="02020603050405020304" pitchFamily="18" charset="0"/>
              </a:rPr>
              <a:t>fairness</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latin typeface="Times New Roman" panose="02020603050405020304" pitchFamily="18" charset="0"/>
                <a:ea typeface="Calibri" panose="020F0502020204030204" pitchFamily="34" charset="0"/>
                <a:cs typeface="Times New Roman" panose="02020603050405020304" pitchFamily="18" charset="0"/>
              </a:rPr>
              <a:t>metrics</a:t>
            </a:r>
            <a:r>
              <a:rPr lang="fr-FR" sz="1800" dirty="0">
                <a:latin typeface="Times New Roman" panose="02020603050405020304" pitchFamily="18" charset="0"/>
                <a:ea typeface="Calibri" panose="020F0502020204030204" pitchFamily="34" charset="0"/>
                <a:cs typeface="Times New Roman" panose="02020603050405020304" pitchFamily="18" charset="0"/>
              </a:rPr>
              <a:t> :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statistical</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parity</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predictive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equality</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conditional</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statistical</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parity</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The optimal algorithm that results require applying multiple, race-specific thresholds to individuals’ risk scores. </a:t>
            </a:r>
            <a:endParaRPr lang="fr-FR"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Cost-benefit</a:t>
            </a:r>
            <a:r>
              <a:rPr lang="en-US" sz="1800" dirty="0">
                <a:effectLst/>
                <a:latin typeface="Times New Roman" panose="02020603050405020304" pitchFamily="18" charset="0"/>
                <a:ea typeface="Calibri" panose="020F0502020204030204" pitchFamily="34" charset="0"/>
              </a:rPr>
              <a:t> approach : does the marginal social benefit of additional fairness (e.g. less group discrimination) outweigh the marginal cost ? (see Corbett-Davis &amp; al. 2017). </a:t>
            </a:r>
            <a:endParaRPr lang="fr-FR" dirty="0"/>
          </a:p>
        </p:txBody>
      </p:sp>
    </p:spTree>
    <p:extLst>
      <p:ext uri="{BB962C8B-B14F-4D97-AF65-F5344CB8AC3E}">
        <p14:creationId xmlns:p14="http://schemas.microsoft.com/office/powerpoint/2010/main" val="167203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792D4C9-5DEE-472D-A036-A939456B8233}"/>
              </a:ext>
            </a:extLst>
          </p:cNvPr>
          <p:cNvSpPr>
            <a:spLocks noGrp="1"/>
          </p:cNvSpPr>
          <p:nvPr>
            <p:ph type="title"/>
          </p:nvPr>
        </p:nvSpPr>
        <p:spPr/>
        <p:txBody>
          <a:bodyPr>
            <a:normAutofit fontScale="90000"/>
          </a:bodyPr>
          <a:lstStyle/>
          <a:p>
            <a:r>
              <a:rPr lang="fr-FR" dirty="0" err="1"/>
              <a:t>Political</a:t>
            </a:r>
            <a:r>
              <a:rPr lang="fr-FR" dirty="0"/>
              <a:t> </a:t>
            </a:r>
            <a:r>
              <a:rPr lang="fr-FR" dirty="0" err="1"/>
              <a:t>philosophy</a:t>
            </a:r>
            <a:r>
              <a:rPr lang="fr-FR" dirty="0"/>
              <a:t> : </a:t>
            </a:r>
            <a:r>
              <a:rPr lang="fr-FR" dirty="0" err="1"/>
              <a:t>egalitarianism</a:t>
            </a:r>
            <a:r>
              <a:rPr lang="fr-FR" dirty="0"/>
              <a:t> (1)</a:t>
            </a:r>
          </a:p>
        </p:txBody>
      </p:sp>
      <p:sp>
        <p:nvSpPr>
          <p:cNvPr id="3" name="Espace réservé du contenu 2">
            <a:extLst>
              <a:ext uri="{FF2B5EF4-FFF2-40B4-BE49-F238E27FC236}">
                <a16:creationId xmlns:a16="http://schemas.microsoft.com/office/drawing/2014/main" xmlns="" id="{C0660522-3768-4A9C-96F1-8898CDB2E506}"/>
              </a:ext>
            </a:extLst>
          </p:cNvPr>
          <p:cNvSpPr>
            <a:spLocks noGrp="1"/>
          </p:cNvSpPr>
          <p:nvPr>
            <p:ph idx="1"/>
          </p:nvPr>
        </p:nvSpPr>
        <p:spPr/>
        <p:txBody>
          <a:bodyPr>
            <a:normAutofit fontScale="77500" lnSpcReduction="20000"/>
          </a:bodyPr>
          <a:lstStyle/>
          <a:p>
            <a:pPr marL="0" lvl="0" indent="0" algn="just">
              <a:lnSpc>
                <a:spcPct val="107000"/>
              </a:lnSpc>
              <a:buNone/>
            </a:pPr>
            <a:r>
              <a:rPr lang="fr-FR" dirty="0"/>
              <a:t>Variants of </a:t>
            </a:r>
            <a:r>
              <a:rPr lang="fr-FR" dirty="0" err="1"/>
              <a:t>egalitarianism</a:t>
            </a:r>
            <a:endParaRPr lang="fr-FR" dirty="0"/>
          </a:p>
          <a:p>
            <a:pPr marL="0" indent="0" algn="just">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Welfarism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(Cohen 1989)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Hedonic welfare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“welfare as enjoyment, or, more broadly, as a desirable or agreeable state of consciousness”. Limit : metrics of welfare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lphaLcParen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Welfare as preference satisfaction (or fulfillment)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“preferences order states of the world, and where a person's preference is satisfied if a state of the world that he prefers obtains, whether or not he knows that it does”. Limit : heterogeneity of preferences and resource needs (if Peter prefers champaign and Allan prefers beer, Peter needs more resources to fulfill his preference than Peter)</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arenR"/>
            </a:pPr>
            <a:r>
              <a:rPr lang="en-US" sz="1800" i="1" dirty="0">
                <a:latin typeface="Times New Roman" panose="02020603050405020304" pitchFamily="18" charset="0"/>
                <a:ea typeface="Calibri" panose="020F0502020204030204" pitchFamily="34" charset="0"/>
                <a:cs typeface="Times New Roman" panose="02020603050405020304" pitchFamily="18" charset="0"/>
              </a:rPr>
              <a:t>Eq</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uality of opportunity for welfare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(Richard Arneson).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Resources</a:t>
            </a:r>
            <a:r>
              <a:rPr lang="en-US" sz="1800" b="1" dirty="0">
                <a:latin typeface="Times New Roman" panose="02020603050405020304" pitchFamily="18" charset="0"/>
                <a:ea typeface="Calibri" panose="020F0502020204030204" pitchFamily="34" charset="0"/>
                <a:cs typeface="Times New Roman" panose="02020603050405020304" pitchFamily="18" charset="0"/>
              </a:rPr>
              <a:t>-based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(Dworkin) : a society is just it holds individuals responsible for their decisions and actions, but not for circumstances beyond their control, such as race, sex, skin-color, intelligence, and social position. Unequal distribution of resources is considered fair only when it results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exclusively from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decisions and intentional actions of those concerned</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Primary social goods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(Rawls)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those that the citizens need as free people and as members of the society : civil rights, political rights, liberties, income and wealth, the social bases of self-respect, etc.</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Capabilities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(Sen) : Capabilities are the doings and beings that people can achieve if they so choose, such as being well-nourished, getting married, being educated, and travelling;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functionings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capabilities that have been realized.</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pPr>
            <a:endParaRPr lang="fr-FR" dirty="0"/>
          </a:p>
          <a:p>
            <a:pPr marL="0" lvl="0" indent="0" algn="just">
              <a:lnSpc>
                <a:spcPct val="107000"/>
              </a:lnSpc>
              <a:buNone/>
            </a:pPr>
            <a:endParaRPr lang="fr-FR" dirty="0"/>
          </a:p>
        </p:txBody>
      </p:sp>
    </p:spTree>
    <p:extLst>
      <p:ext uri="{BB962C8B-B14F-4D97-AF65-F5344CB8AC3E}">
        <p14:creationId xmlns:p14="http://schemas.microsoft.com/office/powerpoint/2010/main" val="394488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792D4C9-5DEE-472D-A036-A939456B8233}"/>
              </a:ext>
            </a:extLst>
          </p:cNvPr>
          <p:cNvSpPr>
            <a:spLocks noGrp="1"/>
          </p:cNvSpPr>
          <p:nvPr>
            <p:ph type="title"/>
          </p:nvPr>
        </p:nvSpPr>
        <p:spPr/>
        <p:txBody>
          <a:bodyPr>
            <a:normAutofit fontScale="90000"/>
          </a:bodyPr>
          <a:lstStyle/>
          <a:p>
            <a:r>
              <a:rPr lang="fr-FR" dirty="0" err="1"/>
              <a:t>Political</a:t>
            </a:r>
            <a:r>
              <a:rPr lang="fr-FR" dirty="0"/>
              <a:t> </a:t>
            </a:r>
            <a:r>
              <a:rPr lang="fr-FR" dirty="0" err="1"/>
              <a:t>philosophy</a:t>
            </a:r>
            <a:r>
              <a:rPr lang="fr-FR" dirty="0"/>
              <a:t> : </a:t>
            </a:r>
            <a:r>
              <a:rPr lang="fr-FR" dirty="0" err="1"/>
              <a:t>egalitarianism</a:t>
            </a:r>
            <a:r>
              <a:rPr lang="fr-FR" dirty="0"/>
              <a:t> (2)</a:t>
            </a:r>
          </a:p>
        </p:txBody>
      </p:sp>
      <p:sp>
        <p:nvSpPr>
          <p:cNvPr id="3" name="Espace réservé du contenu 2">
            <a:extLst>
              <a:ext uri="{FF2B5EF4-FFF2-40B4-BE49-F238E27FC236}">
                <a16:creationId xmlns:a16="http://schemas.microsoft.com/office/drawing/2014/main" xmlns="" id="{C0660522-3768-4A9C-96F1-8898CDB2E506}"/>
              </a:ext>
            </a:extLst>
          </p:cNvPr>
          <p:cNvSpPr>
            <a:spLocks noGrp="1"/>
          </p:cNvSpPr>
          <p:nvPr>
            <p:ph idx="1"/>
          </p:nvPr>
        </p:nvSpPr>
        <p:spPr/>
        <p:txBody>
          <a:bodyPr>
            <a:normAutofit fontScale="92500" lnSpcReduction="20000"/>
          </a:bodyPr>
          <a:lstStyle/>
          <a:p>
            <a:pPr marL="0" lvl="0" indent="0" algn="just">
              <a:lnSpc>
                <a:spcPct val="107000"/>
              </a:lnSpc>
              <a:buNone/>
            </a:pPr>
            <a:r>
              <a:rPr lang="fr-FR" dirty="0"/>
              <a:t>Implications for AI</a:t>
            </a: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 egalitarian norms might provide an account of why and when algorithmic systems can be considered unfair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Binns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 p. 6)</a:t>
            </a:r>
          </a:p>
          <a:p>
            <a:pPr marL="0"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diversity of egalitarian norms implied in algorithmic decisions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loan decision, insurance : impact the distribution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ressources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distributive harm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exclusion from a social network : impact the capabilities or welfare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representative harm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Welfarism : preferences fulfillment =&gt; some individuals may prefer a racially-segregated society (requires a moral judgment about which preferences are to taken into account or excluded)</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Rawls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Maximim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principle + veil of ignorance </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criteria of social justice requires a social contract which have to be set-up by individuals ignoring their future position (veil of ignorance). A just society benefits the least advantaged (</a:t>
            </a:r>
            <a:r>
              <a:rPr lang="en-US" sz="1800" dirty="0" err="1" smtClean="0">
                <a:effectLst/>
                <a:latin typeface="Times New Roman" panose="02020603050405020304" pitchFamily="18" charset="0"/>
                <a:ea typeface="Calibri" panose="020F0502020204030204" pitchFamily="34" charset="0"/>
                <a:cs typeface="Times New Roman" panose="02020603050405020304" pitchFamily="18" charset="0"/>
              </a:rPr>
              <a:t>maximin</a:t>
            </a:r>
            <a:r>
              <a:rPr lang="en-US" sz="1800" dirty="0" smtClean="0">
                <a:effectLst/>
                <a:latin typeface="Times New Roman" panose="02020603050405020304" pitchFamily="18" charset="0"/>
                <a:ea typeface="Calibri" panose="020F0502020204030204" pitchFamily="34" charset="0"/>
                <a:cs typeface="Times New Roman" panose="02020603050405020304" pitchFamily="18" charset="0"/>
              </a:rPr>
              <a:t> principle).</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Sen : a just society benefits the poorer (strengthening the poorer’ capabilities).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pPr>
            <a:endParaRPr lang="fr-FR" dirty="0"/>
          </a:p>
          <a:p>
            <a:pPr marL="0" lvl="0" indent="0" algn="just">
              <a:lnSpc>
                <a:spcPct val="107000"/>
              </a:lnSpc>
              <a:buNone/>
            </a:pPr>
            <a:endParaRPr lang="fr-FR" dirty="0"/>
          </a:p>
        </p:txBody>
      </p:sp>
    </p:spTree>
    <p:extLst>
      <p:ext uri="{BB962C8B-B14F-4D97-AF65-F5344CB8AC3E}">
        <p14:creationId xmlns:p14="http://schemas.microsoft.com/office/powerpoint/2010/main" val="367667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74FE6D6-D85A-4D48-9C0A-B7099E76B93F}"/>
              </a:ext>
            </a:extLst>
          </p:cNvPr>
          <p:cNvSpPr>
            <a:spLocks noGrp="1"/>
          </p:cNvSpPr>
          <p:nvPr>
            <p:ph type="title"/>
          </p:nvPr>
        </p:nvSpPr>
        <p:spPr/>
        <p:txBody>
          <a:bodyPr/>
          <a:lstStyle/>
          <a:p>
            <a:r>
              <a:rPr lang="fr-FR" dirty="0"/>
              <a:t>PART II</a:t>
            </a:r>
          </a:p>
        </p:txBody>
      </p:sp>
      <p:sp>
        <p:nvSpPr>
          <p:cNvPr id="3" name="Espace réservé du contenu 2">
            <a:extLst>
              <a:ext uri="{FF2B5EF4-FFF2-40B4-BE49-F238E27FC236}">
                <a16:creationId xmlns:a16="http://schemas.microsoft.com/office/drawing/2014/main" xmlns="" id="{F627A8DE-E451-497D-82EC-9CD29D59DA84}"/>
              </a:ext>
            </a:extLst>
          </p:cNvPr>
          <p:cNvSpPr>
            <a:spLocks noGrp="1"/>
          </p:cNvSpPr>
          <p:nvPr>
            <p:ph idx="1"/>
          </p:nvPr>
        </p:nvSpPr>
        <p:spPr/>
        <p:txBody>
          <a:bodyPr>
            <a:normAutofit/>
          </a:bodyPr>
          <a:lstStyle/>
          <a:p>
            <a:pPr marL="0" indent="0">
              <a:buNone/>
            </a:pPr>
            <a:endParaRPr lang="fr-FR" dirty="0"/>
          </a:p>
          <a:p>
            <a:pPr marL="0" indent="0">
              <a:buNone/>
            </a:pPr>
            <a:r>
              <a:rPr lang="fr-FR" sz="4800" b="1" dirty="0" smtClean="0"/>
              <a:t>Discrimination</a:t>
            </a:r>
          </a:p>
          <a:p>
            <a:r>
              <a:rPr lang="fr-FR" sz="2800" dirty="0" err="1" smtClean="0"/>
              <a:t>Forms</a:t>
            </a:r>
            <a:endParaRPr lang="fr-FR" sz="2800" dirty="0" smtClean="0"/>
          </a:p>
          <a:p>
            <a:r>
              <a:rPr lang="fr-FR" sz="2800" dirty="0" smtClean="0"/>
              <a:t>Disparate impact : </a:t>
            </a:r>
            <a:r>
              <a:rPr lang="fr-FR" sz="2800" dirty="0" err="1" smtClean="0"/>
              <a:t>legal</a:t>
            </a:r>
            <a:r>
              <a:rPr lang="fr-FR" sz="2800" dirty="0" smtClean="0"/>
              <a:t> dimension, </a:t>
            </a:r>
            <a:r>
              <a:rPr lang="fr-FR" sz="2800" dirty="0" err="1" smtClean="0"/>
              <a:t>crossroad</a:t>
            </a:r>
            <a:r>
              <a:rPr lang="fr-FR" sz="2800" dirty="0" smtClean="0"/>
              <a:t> </a:t>
            </a:r>
            <a:r>
              <a:rPr lang="fr-FR" sz="2800" dirty="0" err="1" smtClean="0"/>
              <a:t>between</a:t>
            </a:r>
            <a:r>
              <a:rPr lang="fr-FR" sz="2800" dirty="0" smtClean="0"/>
              <a:t> ML and </a:t>
            </a:r>
            <a:r>
              <a:rPr lang="fr-FR" sz="2800" dirty="0" err="1" smtClean="0"/>
              <a:t>law</a:t>
            </a:r>
            <a:endParaRPr lang="fr-FR" sz="2800" dirty="0" smtClean="0"/>
          </a:p>
          <a:p>
            <a:r>
              <a:rPr lang="fr-FR" sz="2800" dirty="0" err="1" smtClean="0"/>
              <a:t>Controversy</a:t>
            </a:r>
            <a:r>
              <a:rPr lang="fr-FR" sz="2800" dirty="0" smtClean="0"/>
              <a:t>  about COMPAS’ system of </a:t>
            </a:r>
            <a:r>
              <a:rPr lang="fr-FR" sz="2800" dirty="0" err="1" smtClean="0"/>
              <a:t>prediction</a:t>
            </a:r>
            <a:r>
              <a:rPr lang="fr-FR" sz="2800" dirty="0" smtClean="0"/>
              <a:t> of </a:t>
            </a:r>
            <a:r>
              <a:rPr lang="fr-FR" sz="2800" dirty="0" err="1" smtClean="0"/>
              <a:t>recidivism</a:t>
            </a:r>
            <a:endParaRPr lang="fr-FR" sz="2800" dirty="0" smtClean="0"/>
          </a:p>
          <a:p>
            <a:pPr marL="0" indent="0">
              <a:buNone/>
            </a:pPr>
            <a:endParaRPr lang="fr-FR" sz="4800" dirty="0"/>
          </a:p>
        </p:txBody>
      </p:sp>
    </p:spTree>
    <p:extLst>
      <p:ext uri="{BB962C8B-B14F-4D97-AF65-F5344CB8AC3E}">
        <p14:creationId xmlns:p14="http://schemas.microsoft.com/office/powerpoint/2010/main" val="37914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0F009C3-4A0B-4B1F-BE7D-34DA0E769BD7}"/>
              </a:ext>
            </a:extLst>
          </p:cNvPr>
          <p:cNvSpPr>
            <a:spLocks noGrp="1"/>
          </p:cNvSpPr>
          <p:nvPr>
            <p:ph type="title"/>
          </p:nvPr>
        </p:nvSpPr>
        <p:spPr/>
        <p:txBody>
          <a:bodyPr/>
          <a:lstStyle/>
          <a:p>
            <a:r>
              <a:rPr lang="fr-FR" dirty="0" err="1"/>
              <a:t>Summary</a:t>
            </a:r>
            <a:endParaRPr lang="fr-FR" dirty="0"/>
          </a:p>
        </p:txBody>
      </p:sp>
      <p:sp>
        <p:nvSpPr>
          <p:cNvPr id="3" name="Espace réservé du contenu 2">
            <a:extLst>
              <a:ext uri="{FF2B5EF4-FFF2-40B4-BE49-F238E27FC236}">
                <a16:creationId xmlns:a16="http://schemas.microsoft.com/office/drawing/2014/main" xmlns="" id="{86ECD63B-D6F2-4C1F-AD9C-B8EC55157C77}"/>
              </a:ext>
            </a:extLst>
          </p:cNvPr>
          <p:cNvSpPr>
            <a:spLocks noGrp="1"/>
          </p:cNvSpPr>
          <p:nvPr>
            <p:ph idx="1"/>
          </p:nvPr>
        </p:nvSpPr>
        <p:spPr/>
        <p:txBody>
          <a:bodyPr>
            <a:normAutofit/>
          </a:bodyPr>
          <a:lstStyle/>
          <a:p>
            <a:pPr marL="0" indent="0">
              <a:buNone/>
            </a:pPr>
            <a:r>
              <a:rPr lang="fr-FR" b="1" dirty="0" smtClean="0"/>
              <a:t>PART 1. Insights </a:t>
            </a:r>
            <a:r>
              <a:rPr lang="fr-FR" b="1" dirty="0" err="1"/>
              <a:t>into</a:t>
            </a:r>
            <a:r>
              <a:rPr lang="fr-FR" b="1" dirty="0"/>
              <a:t> </a:t>
            </a:r>
            <a:r>
              <a:rPr lang="fr-FR" b="1" dirty="0" smtClean="0"/>
              <a:t>technique and </a:t>
            </a:r>
            <a:r>
              <a:rPr lang="fr-FR" b="1" dirty="0" err="1"/>
              <a:t>political</a:t>
            </a:r>
            <a:r>
              <a:rPr lang="fr-FR" b="1" dirty="0"/>
              <a:t> </a:t>
            </a:r>
            <a:r>
              <a:rPr lang="fr-FR" b="1" dirty="0" err="1"/>
              <a:t>philosophy</a:t>
            </a:r>
            <a:r>
              <a:rPr lang="fr-FR" b="1" dirty="0"/>
              <a:t> </a:t>
            </a:r>
          </a:p>
          <a:p>
            <a:pPr marL="0" indent="0">
              <a:buNone/>
            </a:pPr>
            <a:r>
              <a:rPr lang="fr-FR" b="1" dirty="0" smtClean="0"/>
              <a:t>PART 2. Discrimination </a:t>
            </a:r>
            <a:endParaRPr lang="fr-FR" b="1" dirty="0" smtClean="0"/>
          </a:p>
          <a:p>
            <a:pPr marL="0" indent="0">
              <a:buNone/>
            </a:pPr>
            <a:r>
              <a:rPr lang="fr-FR" b="1" dirty="0" smtClean="0"/>
              <a:t>PART 3. </a:t>
            </a:r>
            <a:r>
              <a:rPr lang="fr-FR" b="1" dirty="0" err="1" smtClean="0"/>
              <a:t>Explicability</a:t>
            </a:r>
            <a:r>
              <a:rPr lang="fr-FR" b="1" dirty="0" smtClean="0"/>
              <a:t> </a:t>
            </a:r>
            <a:r>
              <a:rPr lang="fr-FR" b="1" dirty="0"/>
              <a:t>of </a:t>
            </a:r>
            <a:r>
              <a:rPr lang="fr-FR" b="1" dirty="0" err="1"/>
              <a:t>algorithmic</a:t>
            </a:r>
            <a:r>
              <a:rPr lang="fr-FR" b="1" dirty="0"/>
              <a:t> </a:t>
            </a:r>
            <a:r>
              <a:rPr lang="fr-FR" b="1" dirty="0" err="1"/>
              <a:t>decisions</a:t>
            </a:r>
            <a:endParaRPr lang="fr-FR" dirty="0"/>
          </a:p>
        </p:txBody>
      </p:sp>
    </p:spTree>
    <p:extLst>
      <p:ext uri="{BB962C8B-B14F-4D97-AF65-F5344CB8AC3E}">
        <p14:creationId xmlns:p14="http://schemas.microsoft.com/office/powerpoint/2010/main" val="2735130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EDB40E0-7EF6-425E-B89D-D42FD007DBCD}"/>
              </a:ext>
            </a:extLst>
          </p:cNvPr>
          <p:cNvSpPr>
            <a:spLocks noGrp="1"/>
          </p:cNvSpPr>
          <p:nvPr>
            <p:ph type="title"/>
          </p:nvPr>
        </p:nvSpPr>
        <p:spPr/>
        <p:txBody>
          <a:bodyPr/>
          <a:lstStyle/>
          <a:p>
            <a:r>
              <a:rPr lang="fr-FR" dirty="0"/>
              <a:t>Forms</a:t>
            </a:r>
          </a:p>
        </p:txBody>
      </p:sp>
      <p:sp>
        <p:nvSpPr>
          <p:cNvPr id="3" name="Espace réservé du contenu 2">
            <a:extLst>
              <a:ext uri="{FF2B5EF4-FFF2-40B4-BE49-F238E27FC236}">
                <a16:creationId xmlns:a16="http://schemas.microsoft.com/office/drawing/2014/main" xmlns="" id="{0BEABA2D-E19D-4FC0-9680-0CD29799088A}"/>
              </a:ext>
            </a:extLst>
          </p:cNvPr>
          <p:cNvSpPr>
            <a:spLocks noGrp="1"/>
          </p:cNvSpPr>
          <p:nvPr>
            <p:ph idx="1"/>
          </p:nvPr>
        </p:nvSpPr>
        <p:spPr/>
        <p:txBody>
          <a:bodyPr>
            <a:normAutofit fontScale="92500" lnSpcReduction="10000"/>
          </a:bodyPr>
          <a:lstStyle/>
          <a:p>
            <a:r>
              <a:rPr lang="fr-FR" dirty="0"/>
              <a:t>Direct (</a:t>
            </a:r>
            <a:r>
              <a:rPr lang="fr-FR" dirty="0" err="1"/>
              <a:t>intentional</a:t>
            </a:r>
            <a:r>
              <a:rPr lang="fr-FR" dirty="0"/>
              <a:t>) discrimination</a:t>
            </a:r>
          </a:p>
          <a:p>
            <a:endParaRPr lang="fr-FR" dirty="0"/>
          </a:p>
          <a:p>
            <a:r>
              <a:rPr lang="fr-FR" dirty="0"/>
              <a:t>Indirect (</a:t>
            </a:r>
            <a:r>
              <a:rPr lang="fr-FR" dirty="0" err="1"/>
              <a:t>unintentional</a:t>
            </a:r>
            <a:r>
              <a:rPr lang="fr-FR" dirty="0"/>
              <a:t>) discrimination : Disparate impact </a:t>
            </a:r>
          </a:p>
          <a:p>
            <a:endParaRPr lang="fr-FR" dirty="0"/>
          </a:p>
          <a:p>
            <a:r>
              <a:rPr lang="fr-FR" dirty="0" err="1"/>
              <a:t>Individual</a:t>
            </a:r>
            <a:r>
              <a:rPr lang="fr-FR" dirty="0"/>
              <a:t> versus group discrimination</a:t>
            </a:r>
          </a:p>
          <a:p>
            <a:endParaRPr lang="fr-FR" dirty="0"/>
          </a:p>
          <a:p>
            <a:pPr marL="0" indent="0">
              <a:buNone/>
            </a:pPr>
            <a:r>
              <a:rPr lang="fr-FR" dirty="0"/>
              <a:t>=&gt; This lecture </a:t>
            </a:r>
            <a:r>
              <a:rPr lang="fr-FR" dirty="0" err="1"/>
              <a:t>concentrates</a:t>
            </a:r>
            <a:r>
              <a:rPr lang="fr-FR" dirty="0"/>
              <a:t> on group discrimination/disparate impact</a:t>
            </a:r>
          </a:p>
        </p:txBody>
      </p:sp>
    </p:spTree>
    <p:extLst>
      <p:ext uri="{BB962C8B-B14F-4D97-AF65-F5344CB8AC3E}">
        <p14:creationId xmlns:p14="http://schemas.microsoft.com/office/powerpoint/2010/main" val="3881823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FE0F1D4-125C-4EAC-8F52-56AEC235426A}"/>
              </a:ext>
            </a:extLst>
          </p:cNvPr>
          <p:cNvSpPr>
            <a:spLocks noGrp="1"/>
          </p:cNvSpPr>
          <p:nvPr>
            <p:ph type="title"/>
          </p:nvPr>
        </p:nvSpPr>
        <p:spPr/>
        <p:txBody>
          <a:bodyPr/>
          <a:lstStyle/>
          <a:p>
            <a:r>
              <a:rPr lang="fr-FR" dirty="0"/>
              <a:t>Disparate Impact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xmlns="" id="{5DE52387-0927-457A-B140-564073B6C86A}"/>
                  </a:ext>
                </a:extLst>
              </p:cNvPr>
              <p:cNvSpPr>
                <a:spLocks noGrp="1"/>
              </p:cNvSpPr>
              <p:nvPr>
                <p:ph idx="1"/>
              </p:nvPr>
            </p:nvSpPr>
            <p:spPr/>
            <p:txBody>
              <a:bodyPr>
                <a:normAutofit fontScale="77500" lnSpcReduction="20000"/>
              </a:bodyPr>
              <a:lstStyle/>
              <a:p>
                <a:pPr marL="0" indent="0">
                  <a:buNone/>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DI </a:t>
                </a:r>
                <a14:m>
                  <m:oMath xmlns:m="http://schemas.openxmlformats.org/officeDocument/2006/math">
                    <m:r>
                      <a:rPr lang="fr-FR" sz="2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i="1">
                            <a:effectLst/>
                            <a:latin typeface="Cambria Math"/>
                            <a:ea typeface="Calibri" panose="020F0502020204030204" pitchFamily="34" charset="0"/>
                            <a:cs typeface="Times New Roman" panose="02020603050405020304" pitchFamily="18" charset="0"/>
                          </a:rPr>
                        </m:ctrlPr>
                      </m:fPr>
                      <m:num>
                        <m:r>
                          <a:rPr lang="fr-FR" sz="2800" i="1">
                            <a:effectLst/>
                            <a:latin typeface="Cambria Math" panose="02040503050406030204" pitchFamily="18" charset="0"/>
                            <a:ea typeface="Calibri" panose="020F0502020204030204" pitchFamily="34" charset="0"/>
                            <a:cs typeface="Times New Roman" panose="02020603050405020304" pitchFamily="18" charset="0"/>
                          </a:rPr>
                          <m:t>𝑃</m:t>
                        </m:r>
                        <m:r>
                          <a:rPr lang="fr-FR" sz="2800"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effectLst/>
                            <a:latin typeface="Cambria Math" panose="02040503050406030204" pitchFamily="18" charset="0"/>
                            <a:ea typeface="Calibri" panose="020F0502020204030204" pitchFamily="34" charset="0"/>
                            <a:cs typeface="Times New Roman" panose="02020603050405020304" pitchFamily="18" charset="0"/>
                          </a:rPr>
                          <m:t>𝑌</m:t>
                        </m:r>
                        <m:r>
                          <a:rPr lang="fr-FR" sz="2800" i="1">
                            <a:effectLst/>
                            <a:latin typeface="Cambria Math" panose="02040503050406030204" pitchFamily="18" charset="0"/>
                            <a:ea typeface="Calibri" panose="020F0502020204030204" pitchFamily="34" charset="0"/>
                            <a:cs typeface="Times New Roman" panose="02020603050405020304" pitchFamily="18" charset="0"/>
                          </a:rPr>
                          <m:t>=1) | (</m:t>
                        </m:r>
                        <m:r>
                          <a:rPr lang="fr-FR" sz="2800" i="1">
                            <a:effectLst/>
                            <a:latin typeface="Cambria Math" panose="02040503050406030204" pitchFamily="18" charset="0"/>
                            <a:ea typeface="Calibri" panose="020F0502020204030204" pitchFamily="34" charset="0"/>
                            <a:cs typeface="Times New Roman" panose="02020603050405020304" pitchFamily="18" charset="0"/>
                          </a:rPr>
                          <m:t>𝑆</m:t>
                        </m:r>
                        <m:r>
                          <a:rPr lang="fr-FR" sz="2800" i="1">
                            <a:effectLst/>
                            <a:latin typeface="Cambria Math" panose="02040503050406030204" pitchFamily="18" charset="0"/>
                            <a:ea typeface="Calibri" panose="020F0502020204030204" pitchFamily="34" charset="0"/>
                            <a:cs typeface="Times New Roman" panose="02020603050405020304" pitchFamily="18" charset="0"/>
                          </a:rPr>
                          <m:t>=0)</m:t>
                        </m:r>
                      </m:num>
                      <m:den>
                        <m:r>
                          <a:rPr lang="fr-FR" sz="2800" i="1">
                            <a:effectLst/>
                            <a:latin typeface="Cambria Math" panose="02040503050406030204" pitchFamily="18" charset="0"/>
                            <a:ea typeface="Calibri" panose="020F0502020204030204" pitchFamily="34" charset="0"/>
                            <a:cs typeface="Times New Roman" panose="02020603050405020304" pitchFamily="18" charset="0"/>
                          </a:rPr>
                          <m:t>𝑃</m:t>
                        </m:r>
                        <m:r>
                          <a:rPr lang="fr-FR" sz="2800"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effectLst/>
                            <a:latin typeface="Cambria Math" panose="02040503050406030204" pitchFamily="18" charset="0"/>
                            <a:ea typeface="Calibri" panose="020F0502020204030204" pitchFamily="34" charset="0"/>
                            <a:cs typeface="Times New Roman" panose="02020603050405020304" pitchFamily="18" charset="0"/>
                          </a:rPr>
                          <m:t>𝑌</m:t>
                        </m:r>
                        <m:r>
                          <a:rPr lang="fr-FR" sz="2800" i="1">
                            <a:effectLst/>
                            <a:latin typeface="Cambria Math" panose="02040503050406030204" pitchFamily="18" charset="0"/>
                            <a:ea typeface="Calibri" panose="020F0502020204030204" pitchFamily="34" charset="0"/>
                            <a:cs typeface="Times New Roman" panose="02020603050405020304" pitchFamily="18" charset="0"/>
                          </a:rPr>
                          <m:t>=1) | (</m:t>
                        </m:r>
                        <m:r>
                          <a:rPr lang="fr-FR" sz="2800" i="1">
                            <a:effectLst/>
                            <a:latin typeface="Cambria Math" panose="02040503050406030204" pitchFamily="18" charset="0"/>
                            <a:ea typeface="Calibri" panose="020F0502020204030204" pitchFamily="34" charset="0"/>
                            <a:cs typeface="Times New Roman" panose="02020603050405020304" pitchFamily="18" charset="0"/>
                          </a:rPr>
                          <m:t>𝑆</m:t>
                        </m:r>
                        <m:r>
                          <a:rPr lang="fr-FR" sz="2800" i="1">
                            <a:effectLst/>
                            <a:latin typeface="Cambria Math" panose="02040503050406030204" pitchFamily="18" charset="0"/>
                            <a:ea typeface="Calibri" panose="020F0502020204030204" pitchFamily="34" charset="0"/>
                            <a:cs typeface="Times New Roman" panose="02020603050405020304" pitchFamily="18" charset="0"/>
                          </a:rPr>
                          <m:t>=1)</m:t>
                        </m:r>
                      </m:den>
                    </m:f>
                  </m:oMath>
                </a14:m>
                <a:endParaRPr lang="fr-FR"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FR" dirty="0"/>
              </a:p>
              <a:p>
                <a:pPr marL="0" indent="0">
                  <a:buNone/>
                </a:pPr>
                <a:r>
                  <a:rPr lang="fr-FR" dirty="0"/>
                  <a:t>Legal concept :</a:t>
                </a:r>
              </a:p>
              <a:p>
                <a:pPr marL="0" indent="0">
                  <a:buNone/>
                </a:pPr>
                <a:r>
                  <a:rPr lang="fr-FR" sz="1800" b="1" dirty="0">
                    <a:effectLst/>
                    <a:latin typeface="Times New Roman" panose="02020603050405020304" pitchFamily="18" charset="0"/>
                    <a:ea typeface="Calibri" panose="020F0502020204030204" pitchFamily="34" charset="0"/>
                  </a:rPr>
                  <a:t>Civil </a:t>
                </a:r>
                <a:r>
                  <a:rPr lang="fr-FR" sz="1800" b="1" dirty="0" err="1">
                    <a:effectLst/>
                    <a:latin typeface="Times New Roman" panose="02020603050405020304" pitchFamily="18" charset="0"/>
                    <a:ea typeface="Calibri" panose="020F0502020204030204" pitchFamily="34" charset="0"/>
                  </a:rPr>
                  <a:t>Rights</a:t>
                </a:r>
                <a:r>
                  <a:rPr lang="fr-FR" sz="1800" b="1" dirty="0">
                    <a:effectLst/>
                    <a:latin typeface="Times New Roman" panose="02020603050405020304" pitchFamily="18" charset="0"/>
                    <a:ea typeface="Calibri" panose="020F0502020204030204" pitchFamily="34" charset="0"/>
                  </a:rPr>
                  <a:t> </a:t>
                </a:r>
                <a:r>
                  <a:rPr lang="fr-FR" sz="1800" b="1" dirty="0" err="1">
                    <a:effectLst/>
                    <a:latin typeface="Times New Roman" panose="02020603050405020304" pitchFamily="18" charset="0"/>
                    <a:ea typeface="Calibri" panose="020F0502020204030204" pitchFamily="34" charset="0"/>
                  </a:rPr>
                  <a:t>Act</a:t>
                </a:r>
                <a:r>
                  <a:rPr lang="fr-FR" sz="1800" b="1" dirty="0">
                    <a:effectLst/>
                    <a:latin typeface="Times New Roman" panose="02020603050405020304" pitchFamily="18" charset="0"/>
                    <a:ea typeface="Calibri" panose="020F0502020204030204" pitchFamily="34" charset="0"/>
                  </a:rPr>
                  <a:t> 1964</a:t>
                </a:r>
                <a:endParaRPr lang="fr-FR" sz="1800" dirty="0">
                  <a:effectLst/>
                  <a:latin typeface="Times New Roman" panose="02020603050405020304" pitchFamily="18" charset="0"/>
                  <a:ea typeface="Calibri" panose="020F0502020204030204" pitchFamily="34" charset="0"/>
                </a:endParaRPr>
              </a:p>
              <a:p>
                <a:pPr marL="0" indent="0">
                  <a:buNone/>
                </a:pPr>
                <a:r>
                  <a:rPr lang="fr-FR" sz="1400" dirty="0" err="1" smtClean="0">
                    <a:latin typeface="+mj-lt"/>
                    <a:ea typeface="Calibri" panose="020F0502020204030204" pitchFamily="34" charset="0"/>
                  </a:rPr>
                  <a:t>Title</a:t>
                </a:r>
                <a:r>
                  <a:rPr lang="fr-FR" sz="1400" dirty="0" smtClean="0">
                    <a:latin typeface="+mj-lt"/>
                    <a:ea typeface="Calibri" panose="020F0502020204030204" pitchFamily="34" charset="0"/>
                  </a:rPr>
                  <a:t> </a:t>
                </a:r>
                <a:r>
                  <a:rPr lang="fr-FR" sz="1400" dirty="0">
                    <a:latin typeface="+mj-lt"/>
                    <a:ea typeface="Calibri" panose="020F0502020204030204" pitchFamily="34" charset="0"/>
                  </a:rPr>
                  <a:t>VII </a:t>
                </a:r>
                <a:r>
                  <a:rPr lang="fr-FR" sz="1400" dirty="0">
                    <a:effectLst/>
                    <a:latin typeface="+mj-lt"/>
                    <a:ea typeface="Calibri" panose="020F0502020204030204" pitchFamily="34" charset="0"/>
                  </a:rPr>
                  <a:t>: </a:t>
                </a:r>
                <a:r>
                  <a:rPr lang="en-US" sz="1400" i="1" dirty="0">
                    <a:latin typeface="+mj-lt"/>
                  </a:rPr>
                  <a:t>prohibits employment discrimination based on race, color, religion, sex and national origin</a:t>
                </a:r>
                <a:endParaRPr lang="fr-FR" sz="1400" dirty="0">
                  <a:latin typeface="+mj-lt"/>
                  <a:ea typeface="Calibri" panose="020F0502020204030204" pitchFamily="34" charset="0"/>
                </a:endParaRPr>
              </a:p>
              <a:p>
                <a:pPr marL="0" indent="0">
                  <a:buNone/>
                </a:pPr>
                <a:r>
                  <a:rPr lang="fr-FR" sz="1400" dirty="0" err="1" smtClean="0">
                    <a:effectLst/>
                    <a:latin typeface="+mj-lt"/>
                    <a:ea typeface="Calibri" panose="020F0502020204030204" pitchFamily="34" charset="0"/>
                  </a:rPr>
                  <a:t>Title</a:t>
                </a:r>
                <a:r>
                  <a:rPr lang="fr-FR" sz="1400" dirty="0" smtClean="0">
                    <a:effectLst/>
                    <a:latin typeface="+mj-lt"/>
                    <a:ea typeface="Calibri" panose="020F0502020204030204" pitchFamily="34" charset="0"/>
                  </a:rPr>
                  <a:t> </a:t>
                </a:r>
                <a:r>
                  <a:rPr lang="fr-FR" sz="1400" dirty="0">
                    <a:effectLst/>
                    <a:latin typeface="+mj-lt"/>
                    <a:ea typeface="Calibri" panose="020F0502020204030204" pitchFamily="34" charset="0"/>
                  </a:rPr>
                  <a:t>VI : </a:t>
                </a:r>
                <a:r>
                  <a:rPr lang="en-US" sz="1400" i="1" dirty="0">
                    <a:latin typeface="+mj-lt"/>
                  </a:rPr>
                  <a:t>No person in the United States shall, on the ground of race, color, or national origin, be excluded from </a:t>
                </a:r>
                <a:r>
                  <a:rPr lang="en-US" sz="1400" i="1" dirty="0" smtClean="0">
                    <a:latin typeface="+mj-lt"/>
                  </a:rPr>
                  <a:t>participation </a:t>
                </a:r>
                <a:r>
                  <a:rPr lang="en-US" sz="1400" i="1" dirty="0">
                    <a:latin typeface="+mj-lt"/>
                  </a:rPr>
                  <a:t>in, be denied the benefits of, or be subjected to discrimination under any program or activity receiving </a:t>
                </a:r>
                <a:r>
                  <a:rPr lang="en-US" sz="1400" i="1" dirty="0" smtClean="0">
                    <a:latin typeface="+mj-lt"/>
                  </a:rPr>
                  <a:t> Federal </a:t>
                </a:r>
                <a:r>
                  <a:rPr lang="en-US" sz="1400" i="1" dirty="0">
                    <a:latin typeface="+mj-lt"/>
                  </a:rPr>
                  <a:t>financial assistance</a:t>
                </a:r>
                <a:r>
                  <a:rPr lang="en-US" sz="1400" dirty="0">
                    <a:latin typeface="+mj-lt"/>
                  </a:rPr>
                  <a:t>.</a:t>
                </a:r>
              </a:p>
              <a:p>
                <a:pPr marL="0" indent="0">
                  <a:buNone/>
                </a:pPr>
                <a:endParaRPr lang="fr-FR" sz="1800" dirty="0">
                  <a:effectLst/>
                  <a:latin typeface="Times New Roman" panose="02020603050405020304" pitchFamily="18" charset="0"/>
                  <a:ea typeface="Calibri" panose="020F0502020204030204" pitchFamily="34" charset="0"/>
                </a:endParaRPr>
              </a:p>
              <a:p>
                <a:pPr marL="0" indent="0">
                  <a:buNone/>
                </a:pPr>
                <a:r>
                  <a:rPr lang="fr-FR" sz="1800" b="1" dirty="0">
                    <a:effectLst/>
                    <a:latin typeface="Times New Roman" panose="02020603050405020304" pitchFamily="18" charset="0"/>
                    <a:ea typeface="Calibri" panose="020F0502020204030204" pitchFamily="34" charset="0"/>
                  </a:rPr>
                  <a:t>Age Discrimination in </a:t>
                </a:r>
                <a:r>
                  <a:rPr lang="fr-FR" sz="1800" b="1" dirty="0" err="1">
                    <a:effectLst/>
                    <a:latin typeface="Times New Roman" panose="02020603050405020304" pitchFamily="18" charset="0"/>
                    <a:ea typeface="Calibri" panose="020F0502020204030204" pitchFamily="34" charset="0"/>
                  </a:rPr>
                  <a:t>Employment</a:t>
                </a:r>
                <a:r>
                  <a:rPr lang="fr-FR" sz="1800" b="1" dirty="0">
                    <a:effectLst/>
                    <a:latin typeface="Times New Roman" panose="02020603050405020304" pitchFamily="18" charset="0"/>
                    <a:ea typeface="Calibri" panose="020F0502020204030204" pitchFamily="34" charset="0"/>
                  </a:rPr>
                  <a:t> </a:t>
                </a:r>
                <a:r>
                  <a:rPr lang="fr-FR" sz="1800" b="1" dirty="0" err="1">
                    <a:effectLst/>
                    <a:latin typeface="Times New Roman" panose="02020603050405020304" pitchFamily="18" charset="0"/>
                    <a:ea typeface="Calibri" panose="020F0502020204030204" pitchFamily="34" charset="0"/>
                  </a:rPr>
                  <a:t>Act</a:t>
                </a:r>
                <a:r>
                  <a:rPr lang="fr-FR" sz="1800" b="1" dirty="0">
                    <a:latin typeface="Times New Roman" panose="02020603050405020304" pitchFamily="18" charset="0"/>
                    <a:ea typeface="Calibri" panose="020F0502020204030204" pitchFamily="34" charset="0"/>
                  </a:rPr>
                  <a:t>, 1967, </a:t>
                </a:r>
                <a:r>
                  <a:rPr lang="fr-FR" sz="1800" b="1" dirty="0" err="1">
                    <a:effectLst/>
                    <a:latin typeface="Times New Roman" panose="02020603050405020304" pitchFamily="18" charset="0"/>
                    <a:ea typeface="Calibri" panose="020F0502020204030204" pitchFamily="34" charset="0"/>
                  </a:rPr>
                  <a:t>Fair</a:t>
                </a:r>
                <a:r>
                  <a:rPr lang="fr-FR" sz="1800" b="1" dirty="0">
                    <a:effectLst/>
                    <a:latin typeface="Times New Roman" panose="02020603050405020304" pitchFamily="18" charset="0"/>
                    <a:ea typeface="Calibri" panose="020F0502020204030204" pitchFamily="34" charset="0"/>
                  </a:rPr>
                  <a:t> </a:t>
                </a:r>
                <a:r>
                  <a:rPr lang="fr-FR" sz="1800" b="1" dirty="0" err="1">
                    <a:effectLst/>
                    <a:latin typeface="Times New Roman" panose="02020603050405020304" pitchFamily="18" charset="0"/>
                    <a:ea typeface="Calibri" panose="020F0502020204030204" pitchFamily="34" charset="0"/>
                  </a:rPr>
                  <a:t>Housing</a:t>
                </a:r>
                <a:r>
                  <a:rPr lang="fr-FR" sz="1800" b="1" dirty="0">
                    <a:effectLst/>
                    <a:latin typeface="Times New Roman" panose="02020603050405020304" pitchFamily="18" charset="0"/>
                    <a:ea typeface="Calibri" panose="020F0502020204030204" pitchFamily="34" charset="0"/>
                  </a:rPr>
                  <a:t> </a:t>
                </a:r>
                <a:r>
                  <a:rPr lang="fr-FR" sz="1800" b="1" dirty="0" err="1">
                    <a:effectLst/>
                    <a:latin typeface="Times New Roman" panose="02020603050405020304" pitchFamily="18" charset="0"/>
                    <a:ea typeface="Calibri" panose="020F0502020204030204" pitchFamily="34" charset="0"/>
                  </a:rPr>
                  <a:t>Act</a:t>
                </a:r>
                <a:r>
                  <a:rPr lang="fr-FR" sz="1800" b="1" dirty="0">
                    <a:latin typeface="Times New Roman" panose="02020603050405020304" pitchFamily="18" charset="0"/>
                    <a:ea typeface="Calibri" panose="020F0502020204030204" pitchFamily="34" charset="0"/>
                  </a:rPr>
                  <a:t>, 1967</a:t>
                </a:r>
              </a:p>
              <a:p>
                <a:pPr marL="0" indent="0">
                  <a:buNone/>
                </a:pPr>
                <a:r>
                  <a:rPr lang="fr-FR" b="1" dirty="0" err="1"/>
                  <a:t>Equal</a:t>
                </a:r>
                <a:r>
                  <a:rPr lang="fr-FR" b="1" dirty="0"/>
                  <a:t> </a:t>
                </a:r>
                <a:r>
                  <a:rPr lang="fr-FR" b="1" dirty="0" err="1"/>
                  <a:t>Employment</a:t>
                </a:r>
                <a:r>
                  <a:rPr lang="fr-FR" b="1" dirty="0"/>
                  <a:t> Opportunity Commission (EEOC)</a:t>
                </a:r>
                <a:r>
                  <a:rPr lang="fr-FR" dirty="0"/>
                  <a:t> : </a:t>
                </a:r>
              </a:p>
              <a:p>
                <a:pPr marL="0" indent="0">
                  <a:buNone/>
                </a:pPr>
                <a:r>
                  <a:rPr lang="fr-FR" dirty="0"/>
                  <a:t>80% Rule </a:t>
                </a:r>
                <a:r>
                  <a:rPr lang="fr-FR" sz="1600" dirty="0"/>
                  <a:t>(</a:t>
                </a:r>
                <a:r>
                  <a:rPr lang="fr-FR" sz="1600" dirty="0">
                    <a:effectLst/>
                    <a:latin typeface="Times New Roman" panose="02020603050405020304" pitchFamily="18" charset="0"/>
                    <a:ea typeface="Calibri" panose="020F0502020204030204" pitchFamily="34" charset="0"/>
                  </a:rPr>
                  <a:t>Uniform Guidelines on </a:t>
                </a:r>
                <a:r>
                  <a:rPr lang="fr-FR" sz="1600" dirty="0" err="1">
                    <a:effectLst/>
                    <a:latin typeface="Times New Roman" panose="02020603050405020304" pitchFamily="18" charset="0"/>
                    <a:ea typeface="Calibri" panose="020F0502020204030204" pitchFamily="34" charset="0"/>
                  </a:rPr>
                  <a:t>Employee</a:t>
                </a:r>
                <a:r>
                  <a:rPr lang="fr-FR" sz="1600" dirty="0">
                    <a:effectLst/>
                    <a:latin typeface="Times New Roman" panose="02020603050405020304" pitchFamily="18" charset="0"/>
                    <a:ea typeface="Calibri" panose="020F0502020204030204" pitchFamily="34" charset="0"/>
                  </a:rPr>
                  <a:t> </a:t>
                </a:r>
                <a:r>
                  <a:rPr lang="fr-FR" sz="1600" dirty="0" err="1">
                    <a:effectLst/>
                    <a:latin typeface="Times New Roman" panose="02020603050405020304" pitchFamily="18" charset="0"/>
                    <a:ea typeface="Calibri" panose="020F0502020204030204" pitchFamily="34" charset="0"/>
                  </a:rPr>
                  <a:t>Selection</a:t>
                </a:r>
                <a:r>
                  <a:rPr lang="fr-FR" sz="1600" dirty="0">
                    <a:effectLst/>
                    <a:latin typeface="Times New Roman" panose="02020603050405020304" pitchFamily="18" charset="0"/>
                    <a:ea typeface="Calibri" panose="020F0502020204030204" pitchFamily="34" charset="0"/>
                  </a:rPr>
                  <a:t> </a:t>
                </a:r>
                <a:r>
                  <a:rPr lang="fr-FR" sz="1600" dirty="0" err="1">
                    <a:effectLst/>
                    <a:latin typeface="Times New Roman" panose="02020603050405020304" pitchFamily="18" charset="0"/>
                    <a:ea typeface="Calibri" panose="020F0502020204030204" pitchFamily="34" charset="0"/>
                  </a:rPr>
                  <a:t>Procedures</a:t>
                </a:r>
                <a:r>
                  <a:rPr lang="fr-FR" sz="1600" dirty="0">
                    <a:effectLst/>
                    <a:latin typeface="Times New Roman" panose="02020603050405020304" pitchFamily="18" charset="0"/>
                    <a:ea typeface="Calibri" panose="020F0502020204030204" pitchFamily="34" charset="0"/>
                  </a:rPr>
                  <a:t> 1978) : ratio of </a:t>
                </a:r>
                <a:r>
                  <a:rPr lang="fr-FR" sz="1600" dirty="0" err="1">
                    <a:effectLst/>
                    <a:latin typeface="Times New Roman" panose="02020603050405020304" pitchFamily="18" charset="0"/>
                    <a:ea typeface="Calibri" panose="020F0502020204030204" pitchFamily="34" charset="0"/>
                  </a:rPr>
                  <a:t>selection</a:t>
                </a:r>
                <a:r>
                  <a:rPr lang="fr-FR" sz="1600" dirty="0">
                    <a:effectLst/>
                    <a:latin typeface="Times New Roman" panose="02020603050405020304" pitchFamily="18" charset="0"/>
                    <a:ea typeface="Calibri" panose="020F0502020204030204" pitchFamily="34" charset="0"/>
                  </a:rPr>
                  <a:t> rates </a:t>
                </a:r>
                <a:r>
                  <a:rPr lang="fr-FR" sz="1600" dirty="0" err="1">
                    <a:effectLst/>
                    <a:latin typeface="Times New Roman" panose="02020603050405020304" pitchFamily="18" charset="0"/>
                    <a:ea typeface="Calibri" panose="020F0502020204030204" pitchFamily="34" charset="0"/>
                  </a:rPr>
                  <a:t>across</a:t>
                </a:r>
                <a:r>
                  <a:rPr lang="fr-FR" sz="1600" dirty="0">
                    <a:effectLst/>
                    <a:latin typeface="Times New Roman" panose="02020603050405020304" pitchFamily="18" charset="0"/>
                    <a:ea typeface="Calibri" panose="020F0502020204030204" pitchFamily="34" charset="0"/>
                  </a:rPr>
                  <a:t> groups. </a:t>
                </a:r>
              </a:p>
              <a:p>
                <a:pPr marL="0" indent="0">
                  <a:buNone/>
                </a:pPr>
                <a:r>
                  <a:rPr lang="fr-FR" sz="1600" dirty="0">
                    <a:latin typeface="Times New Roman" panose="02020603050405020304" pitchFamily="18" charset="0"/>
                    <a:ea typeface="Calibri" panose="020F0502020204030204" pitchFamily="34" charset="0"/>
                  </a:rPr>
                  <a:t>Ratio &lt; 0.8 : </a:t>
                </a:r>
                <a:r>
                  <a:rPr lang="fr-FR" sz="1600" dirty="0" err="1">
                    <a:latin typeface="Times New Roman" panose="02020603050405020304" pitchFamily="18" charset="0"/>
                    <a:ea typeface="Calibri" panose="020F0502020204030204" pitchFamily="34" charset="0"/>
                  </a:rPr>
                  <a:t>presumption</a:t>
                </a:r>
                <a:r>
                  <a:rPr lang="fr-FR" sz="1600" dirty="0">
                    <a:latin typeface="Times New Roman" panose="02020603050405020304" pitchFamily="18" charset="0"/>
                    <a:ea typeface="Calibri" panose="020F0502020204030204" pitchFamily="34" charset="0"/>
                  </a:rPr>
                  <a:t> of discrimination</a:t>
                </a:r>
                <a:endParaRPr lang="fr-FR" sz="1600" dirty="0"/>
              </a:p>
              <a:p>
                <a:pPr marL="0" indent="0">
                  <a:buNone/>
                </a:pPr>
                <a:r>
                  <a:rPr lang="fr-FR" b="1" dirty="0"/>
                  <a:t>Case-Law (</a:t>
                </a:r>
                <a:r>
                  <a:rPr lang="fr-FR" b="1" dirty="0" err="1"/>
                  <a:t>federal</a:t>
                </a:r>
                <a:r>
                  <a:rPr lang="fr-FR" b="1" dirty="0"/>
                  <a:t> courts) </a:t>
                </a:r>
                <a:r>
                  <a:rPr lang="fr-FR" sz="2800" dirty="0"/>
                  <a:t>: </a:t>
                </a:r>
                <a:r>
                  <a:rPr lang="fr-FR" sz="2800" dirty="0" err="1"/>
                  <a:t>from</a:t>
                </a:r>
                <a:r>
                  <a:rPr lang="fr-FR" sz="2800" dirty="0"/>
                  <a:t> a expansion of DI doctrine in the </a:t>
                </a:r>
                <a:r>
                  <a:rPr lang="fr-FR" sz="2800" dirty="0" err="1"/>
                  <a:t>benefit</a:t>
                </a:r>
                <a:r>
                  <a:rPr lang="fr-FR" sz="2800" dirty="0"/>
                  <a:t> of </a:t>
                </a:r>
                <a:r>
                  <a:rPr lang="fr-FR" sz="2800" dirty="0" err="1"/>
                  <a:t>plaintiffs</a:t>
                </a:r>
                <a:r>
                  <a:rPr lang="fr-FR" sz="2800" dirty="0"/>
                  <a:t> in the 70’s to a more restrictive </a:t>
                </a:r>
                <a:r>
                  <a:rPr lang="fr-FR" sz="2800" dirty="0" err="1"/>
                  <a:t>interpretation</a:t>
                </a:r>
                <a:r>
                  <a:rPr lang="fr-FR" sz="2800" dirty="0"/>
                  <a:t> (in the </a:t>
                </a:r>
                <a:r>
                  <a:rPr lang="fr-FR" sz="2800" dirty="0" err="1"/>
                  <a:t>benefit</a:t>
                </a:r>
                <a:r>
                  <a:rPr lang="fr-FR" sz="2800" dirty="0"/>
                  <a:t> of </a:t>
                </a:r>
                <a:r>
                  <a:rPr lang="fr-FR" sz="2800" dirty="0" err="1"/>
                  <a:t>employers</a:t>
                </a:r>
                <a:r>
                  <a:rPr lang="fr-FR" sz="2800" dirty="0"/>
                  <a:t>) </a:t>
                </a:r>
                <a:r>
                  <a:rPr lang="fr-FR" sz="2800" dirty="0" err="1"/>
                  <a:t>since</a:t>
                </a:r>
                <a:r>
                  <a:rPr lang="fr-FR" sz="2800" dirty="0"/>
                  <a:t> the 90’s</a:t>
                </a:r>
              </a:p>
              <a:p>
                <a:pPr marL="0" indent="0">
                  <a:buNone/>
                </a:pPr>
                <a:endParaRPr lang="fr-FR" dirty="0"/>
              </a:p>
              <a:p>
                <a:pPr marL="0" indent="0">
                  <a:buNone/>
                </a:pPr>
                <a:endParaRPr lang="fr-FR" dirty="0"/>
              </a:p>
            </p:txBody>
          </p:sp>
        </mc:Choice>
        <mc:Fallback xmlns="">
          <p:sp>
            <p:nvSpPr>
              <p:cNvPr id="3" name="Espace réservé du contenu 2">
                <a:extLst>
                  <a:ext uri="{FF2B5EF4-FFF2-40B4-BE49-F238E27FC236}">
                    <a16:creationId xmlns="" xmlns:a16="http://schemas.microsoft.com/office/drawing/2014/main" xmlns:a14="http://schemas.microsoft.com/office/drawing/2010/main" id="{5DE52387-0927-457A-B140-564073B6C86A}"/>
                  </a:ext>
                </a:extLst>
              </p:cNvPr>
              <p:cNvSpPr>
                <a:spLocks noGrp="1" noRot="1" noChangeAspect="1" noMove="1" noResize="1" noEditPoints="1" noAdjustHandles="1" noChangeArrowheads="1" noChangeShapeType="1" noTextEdit="1"/>
              </p:cNvSpPr>
              <p:nvPr>
                <p:ph idx="1"/>
              </p:nvPr>
            </p:nvSpPr>
            <p:spPr>
              <a:blipFill rotWithShape="1">
                <a:blip r:embed="rId2"/>
                <a:stretch>
                  <a:fillRect l="-1185" t="-809"/>
                </a:stretch>
              </a:blipFill>
            </p:spPr>
            <p:txBody>
              <a:bodyPr/>
              <a:lstStyle/>
              <a:p>
                <a:r>
                  <a:rPr lang="en-US">
                    <a:noFill/>
                  </a:rPr>
                  <a:t> </a:t>
                </a:r>
              </a:p>
            </p:txBody>
          </p:sp>
        </mc:Fallback>
      </mc:AlternateContent>
    </p:spTree>
    <p:extLst>
      <p:ext uri="{BB962C8B-B14F-4D97-AF65-F5344CB8AC3E}">
        <p14:creationId xmlns:p14="http://schemas.microsoft.com/office/powerpoint/2010/main" val="373940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FE0F1D4-125C-4EAC-8F52-56AEC235426A}"/>
              </a:ext>
            </a:extLst>
          </p:cNvPr>
          <p:cNvSpPr>
            <a:spLocks noGrp="1"/>
          </p:cNvSpPr>
          <p:nvPr>
            <p:ph type="title"/>
          </p:nvPr>
        </p:nvSpPr>
        <p:spPr/>
        <p:txBody>
          <a:bodyPr/>
          <a:lstStyle/>
          <a:p>
            <a:r>
              <a:rPr lang="fr-FR" dirty="0"/>
              <a:t>Disparate Impact</a:t>
            </a:r>
          </a:p>
        </p:txBody>
      </p:sp>
      <p:sp>
        <p:nvSpPr>
          <p:cNvPr id="3" name="Espace réservé du contenu 2">
            <a:extLst>
              <a:ext uri="{FF2B5EF4-FFF2-40B4-BE49-F238E27FC236}">
                <a16:creationId xmlns:a16="http://schemas.microsoft.com/office/drawing/2014/main" xmlns="" id="{5DE52387-0927-457A-B140-564073B6C86A}"/>
              </a:ext>
            </a:extLst>
          </p:cNvPr>
          <p:cNvSpPr>
            <a:spLocks noGrp="1"/>
          </p:cNvSpPr>
          <p:nvPr>
            <p:ph idx="1"/>
          </p:nvPr>
        </p:nvSpPr>
        <p:spPr/>
        <p:txBody>
          <a:bodyPr>
            <a:normAutofit fontScale="92500" lnSpcReduction="10000"/>
          </a:bodyPr>
          <a:lstStyle/>
          <a:p>
            <a:pPr marL="0" indent="0">
              <a:buNone/>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Case-</a:t>
            </a:r>
            <a:r>
              <a:rPr lang="fr-FR" sz="2800" b="1" dirty="0" err="1">
                <a:effectLst/>
                <a:latin typeface="Times New Roman" panose="02020603050405020304" pitchFamily="18" charset="0"/>
                <a:ea typeface="Calibri" panose="020F0502020204030204" pitchFamily="34" charset="0"/>
                <a:cs typeface="Times New Roman" panose="02020603050405020304" pitchFamily="18" charset="0"/>
              </a:rPr>
              <a:t>law</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800" b="1" dirty="0" err="1">
                <a:effectLst/>
                <a:latin typeface="Times New Roman" panose="02020603050405020304" pitchFamily="18" charset="0"/>
                <a:ea typeface="Calibri" panose="020F0502020204030204" pitchFamily="34" charset="0"/>
                <a:cs typeface="Times New Roman" panose="02020603050405020304" pitchFamily="18" charset="0"/>
              </a:rPr>
              <a:t>federal</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courts, USA). </a:t>
            </a:r>
            <a:r>
              <a:rPr lang="fr-FR" sz="2800" b="1" dirty="0" err="1">
                <a:effectLst/>
                <a:latin typeface="Times New Roman" panose="02020603050405020304" pitchFamily="18" charset="0"/>
                <a:ea typeface="Calibri" panose="020F0502020204030204" pitchFamily="34" charset="0"/>
                <a:cs typeface="Times New Roman" panose="02020603050405020304" pitchFamily="18" charset="0"/>
              </a:rPr>
              <a:t>Some</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major </a:t>
            </a:r>
            <a:r>
              <a:rPr lang="fr-FR" sz="2800" b="1" dirty="0" err="1">
                <a:effectLst/>
                <a:latin typeface="Times New Roman" panose="02020603050405020304" pitchFamily="18" charset="0"/>
                <a:ea typeface="Calibri" panose="020F0502020204030204" pitchFamily="34" charset="0"/>
                <a:cs typeface="Times New Roman" panose="02020603050405020304" pitchFamily="18" charset="0"/>
              </a:rPr>
              <a:t>rulings</a:t>
            </a:r>
            <a:endParaRPr lang="fr-FR"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fr-FR" sz="1800" b="1" i="1" dirty="0" err="1">
                <a:effectLst/>
                <a:latin typeface="Times New Roman" panose="02020603050405020304" pitchFamily="18" charset="0"/>
                <a:ea typeface="Calibri" panose="020F0502020204030204" pitchFamily="34" charset="0"/>
              </a:rPr>
              <a:t>Griggs</a:t>
            </a:r>
            <a:r>
              <a:rPr lang="fr-FR" sz="1800" b="1" i="1" dirty="0">
                <a:effectLst/>
                <a:latin typeface="Times New Roman" panose="02020603050405020304" pitchFamily="18" charset="0"/>
                <a:ea typeface="Calibri" panose="020F0502020204030204" pitchFamily="34" charset="0"/>
              </a:rPr>
              <a:t> v. Duke Power (Supreme Court, </a:t>
            </a:r>
            <a:r>
              <a:rPr lang="fr-FR" sz="1800" b="1" dirty="0">
                <a:effectLst/>
                <a:latin typeface="Times New Roman" panose="02020603050405020304" pitchFamily="18" charset="0"/>
                <a:ea typeface="Calibri" panose="020F0502020204030204" pitchFamily="34" charset="0"/>
              </a:rPr>
              <a:t>1971)</a:t>
            </a:r>
            <a:r>
              <a:rPr lang="fr-FR" sz="1800" dirty="0">
                <a:effectLst/>
                <a:latin typeface="Times New Roman" panose="02020603050405020304" pitchFamily="18" charset="0"/>
                <a:ea typeface="Calibri" panose="020F0502020204030204" pitchFamily="34" charset="0"/>
              </a:rPr>
              <a:t> : </a:t>
            </a:r>
            <a:r>
              <a:rPr lang="en-US" sz="1800" dirty="0">
                <a:latin typeface="Times New Roman" panose="02020603050405020304" pitchFamily="18" charset="0"/>
                <a:ea typeface="Calibri" panose="020F0502020204030204" pitchFamily="34" charset="0"/>
              </a:rPr>
              <a:t>the Supreme Court made a significant advance in securing civil rights for African Americans. The company in question conducted intelligence tests and required employees to have completed college in order to be promoted to higher paying positions.</a:t>
            </a:r>
            <a:endParaRPr lang="fr-FR"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fr-FR" sz="1800" b="1" i="1" dirty="0" err="1">
                <a:effectLst/>
                <a:latin typeface="Times New Roman" panose="02020603050405020304" pitchFamily="18" charset="0"/>
                <a:ea typeface="Calibri" panose="020F0502020204030204" pitchFamily="34" charset="0"/>
              </a:rPr>
              <a:t>Wards</a:t>
            </a:r>
            <a:r>
              <a:rPr lang="fr-FR" sz="1800" b="1" i="1" dirty="0">
                <a:effectLst/>
                <a:latin typeface="Times New Roman" panose="02020603050405020304" pitchFamily="18" charset="0"/>
                <a:ea typeface="Calibri" panose="020F0502020204030204" pitchFamily="34" charset="0"/>
              </a:rPr>
              <a:t> Cove Packing v. Atonis</a:t>
            </a:r>
            <a:r>
              <a:rPr lang="fr-FR" sz="1800" b="1" dirty="0">
                <a:effectLst/>
                <a:latin typeface="Times New Roman" panose="02020603050405020304" pitchFamily="18" charset="0"/>
                <a:ea typeface="Calibri" panose="020F0502020204030204" pitchFamily="34" charset="0"/>
              </a:rPr>
              <a:t> (</a:t>
            </a:r>
            <a:r>
              <a:rPr lang="fr-FR" sz="1800" b="1" i="1" dirty="0">
                <a:effectLst/>
                <a:latin typeface="Times New Roman" panose="02020603050405020304" pitchFamily="18" charset="0"/>
                <a:ea typeface="Calibri" panose="020F0502020204030204" pitchFamily="34" charset="0"/>
              </a:rPr>
              <a:t>Supreme Court, </a:t>
            </a:r>
            <a:r>
              <a:rPr lang="fr-FR" sz="1800" b="1" dirty="0">
                <a:effectLst/>
                <a:latin typeface="Times New Roman" panose="02020603050405020304" pitchFamily="18" charset="0"/>
                <a:ea typeface="Calibri" panose="020F0502020204030204" pitchFamily="34" charset="0"/>
              </a:rPr>
              <a:t>1989) </a:t>
            </a:r>
            <a:r>
              <a:rPr lang="en-US" sz="1800" dirty="0">
                <a:latin typeface="Times New Roman" panose="02020603050405020304" pitchFamily="18" charset="0"/>
                <a:ea typeface="Calibri" panose="020F0502020204030204" pitchFamily="34" charset="0"/>
              </a:rPr>
              <a:t>the Court placed a very important restriction on disparate impact actions by establishing the evidentiary rule that the plaintiff must establish (a) what precisely defined practice or rule caused the indirectly discriminatory impact, and (b) that the employer refused to implement practices or rules that would have satisfied the plaintiff's grievances. In addition, the accused company may argue that the rule or practice that caused the disproportionate impact was justified by the necessity of business.</a:t>
            </a:r>
          </a:p>
          <a:p>
            <a:pPr marL="0" indent="0">
              <a:buNone/>
            </a:pPr>
            <a:r>
              <a:rPr lang="fr-FR" sz="1800" b="1" i="1" dirty="0">
                <a:effectLst/>
                <a:latin typeface="Times New Roman" panose="02020603050405020304" pitchFamily="18" charset="0"/>
                <a:ea typeface="Calibri" panose="020F0502020204030204" pitchFamily="34" charset="0"/>
              </a:rPr>
              <a:t>Ricci v, </a:t>
            </a:r>
            <a:r>
              <a:rPr lang="fr-FR" sz="1800" b="1" i="1" dirty="0" err="1">
                <a:effectLst/>
                <a:latin typeface="Times New Roman" panose="02020603050405020304" pitchFamily="18" charset="0"/>
                <a:ea typeface="Calibri" panose="020F0502020204030204" pitchFamily="34" charset="0"/>
              </a:rPr>
              <a:t>DeStefano</a:t>
            </a:r>
            <a:r>
              <a:rPr lang="fr-FR" sz="1800" b="1" i="1" dirty="0">
                <a:latin typeface="Times New Roman" panose="02020603050405020304" pitchFamily="18" charset="0"/>
                <a:ea typeface="Calibri" panose="020F0502020204030204" pitchFamily="34" charset="0"/>
              </a:rPr>
              <a:t> (Supreme Court, </a:t>
            </a:r>
            <a:r>
              <a:rPr lang="fr-FR" sz="1800" b="1" dirty="0">
                <a:effectLst/>
                <a:latin typeface="Times New Roman" panose="02020603050405020304" pitchFamily="18" charset="0"/>
                <a:ea typeface="Calibri" panose="020F0502020204030204" pitchFamily="34" charset="0"/>
              </a:rPr>
              <a:t>2009)</a:t>
            </a:r>
            <a:r>
              <a:rPr lang="fr-FR" sz="1800" b="1" dirty="0">
                <a:latin typeface="Times New Roman" panose="02020603050405020304" pitchFamily="18" charset="0"/>
                <a:ea typeface="Calibri" panose="020F0502020204030204" pitchFamily="34" charset="0"/>
              </a:rPr>
              <a:t>: </a:t>
            </a:r>
            <a:r>
              <a:rPr lang="en-US" sz="1800" dirty="0">
                <a:latin typeface="Times New Roman" panose="02020603050405020304" pitchFamily="18" charset="0"/>
                <a:ea typeface="Calibri" panose="020F0502020204030204" pitchFamily="34" charset="0"/>
              </a:rPr>
              <a:t>the Mayor of New Haven, Connecticut, cancelled a competition for the promotion of the city's firefighters because the success rate of white firefighters was twice that of African Americans. The court ruled in favor of the successful firefighters; it faulted the Mayor for canceling the competition without showing that its continuation could expose him to disparate impact liability.</a:t>
            </a:r>
            <a:endParaRPr lang="fr-FR" dirty="0"/>
          </a:p>
          <a:p>
            <a:pPr marL="0" indent="0">
              <a:buNone/>
            </a:pPr>
            <a:endParaRPr lang="fr-FR" dirty="0"/>
          </a:p>
        </p:txBody>
      </p:sp>
    </p:spTree>
    <p:extLst>
      <p:ext uri="{BB962C8B-B14F-4D97-AF65-F5344CB8AC3E}">
        <p14:creationId xmlns:p14="http://schemas.microsoft.com/office/powerpoint/2010/main" val="3516397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2">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DFE0F1D4-125C-4EAC-8F52-56AEC235426A}"/>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Legal concepts &amp; ML concepts </a:t>
            </a:r>
            <a:r>
              <a:rPr lang="en-US" sz="1300" kern="1200" dirty="0">
                <a:solidFill>
                  <a:schemeClr val="bg1"/>
                </a:solidFill>
                <a:latin typeface="+mj-lt"/>
                <a:ea typeface="+mj-ea"/>
                <a:cs typeface="+mj-cs"/>
              </a:rPr>
              <a:t>(Xiang &amp; </a:t>
            </a:r>
            <a:r>
              <a:rPr lang="en-US" sz="1300" kern="1200" dirty="0" err="1">
                <a:solidFill>
                  <a:schemeClr val="bg1"/>
                </a:solidFill>
                <a:latin typeface="+mj-lt"/>
                <a:ea typeface="+mj-ea"/>
                <a:cs typeface="+mj-cs"/>
              </a:rPr>
              <a:t>Inioluwa</a:t>
            </a:r>
            <a:r>
              <a:rPr lang="en-US" sz="1300" kern="1200" dirty="0">
                <a:solidFill>
                  <a:schemeClr val="bg1"/>
                </a:solidFill>
                <a:latin typeface="+mj-lt"/>
                <a:ea typeface="+mj-ea"/>
                <a:cs typeface="+mj-cs"/>
              </a:rPr>
              <a:t> Deborah Raji, </a:t>
            </a:r>
            <a:r>
              <a:rPr lang="en-US" sz="1300" kern="1200" dirty="0" err="1">
                <a:solidFill>
                  <a:schemeClr val="bg1"/>
                </a:solidFill>
                <a:latin typeface="+mj-lt"/>
                <a:ea typeface="+mj-ea"/>
                <a:cs typeface="+mj-cs"/>
              </a:rPr>
              <a:t>arXiv</a:t>
            </a:r>
            <a:r>
              <a:rPr lang="en-US" sz="1300" kern="1200" dirty="0">
                <a:solidFill>
                  <a:schemeClr val="bg1"/>
                </a:solidFill>
                <a:latin typeface="+mj-lt"/>
                <a:ea typeface="+mj-ea"/>
                <a:cs typeface="+mj-cs"/>
              </a:rPr>
              <a:t>: 1912.00761v1 [cs.CY] 25 Nov 2019</a:t>
            </a:r>
          </a:p>
        </p:txBody>
      </p:sp>
      <p:sp>
        <p:nvSpPr>
          <p:cNvPr id="5" name="Rectangle 1">
            <a:extLst>
              <a:ext uri="{FF2B5EF4-FFF2-40B4-BE49-F238E27FC236}">
                <a16:creationId xmlns:a16="http://schemas.microsoft.com/office/drawing/2014/main" xmlns="" id="{F909C032-C50D-4BC9-A3FE-40D155D0451E}"/>
              </a:ext>
            </a:extLst>
          </p:cNvPr>
          <p:cNvSpPr>
            <a:spLocks noChangeArrowheads="1"/>
          </p:cNvSpPr>
          <p:nvPr/>
        </p:nvSpPr>
        <p:spPr bwMode="auto">
          <a:xfrm>
            <a:off x="2382838" y="1198563"/>
            <a:ext cx="3017837" cy="952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5" name="Tableau 3">
            <a:extLst>
              <a:ext uri="{FF2B5EF4-FFF2-40B4-BE49-F238E27FC236}">
                <a16:creationId xmlns:a16="http://schemas.microsoft.com/office/drawing/2014/main" xmlns="" id="{DAAF6EDA-8B48-4543-8A0F-664E592B4657}"/>
              </a:ext>
            </a:extLst>
          </p:cNvPr>
          <p:cNvGraphicFramePr>
            <a:graphicFrameLocks noGrp="1"/>
          </p:cNvGraphicFramePr>
          <p:nvPr>
            <p:extLst>
              <p:ext uri="{D42A27DB-BD31-4B8C-83A1-F6EECF244321}">
                <p14:modId xmlns:p14="http://schemas.microsoft.com/office/powerpoint/2010/main" val="3630910423"/>
              </p:ext>
            </p:extLst>
          </p:nvPr>
        </p:nvGraphicFramePr>
        <p:xfrm>
          <a:off x="887227" y="1675227"/>
          <a:ext cx="7369545" cy="4745147"/>
        </p:xfrm>
        <a:graphic>
          <a:graphicData uri="http://schemas.openxmlformats.org/drawingml/2006/table">
            <a:tbl>
              <a:tblPr firstRow="1" firstCol="1" bandRow="1">
                <a:solidFill>
                  <a:schemeClr val="bg1">
                    <a:lumMod val="95000"/>
                  </a:schemeClr>
                </a:solidFill>
                <a:tableStyleId>{5C22544A-7EE6-4342-B048-85BDC9FD1C3A}</a:tableStyleId>
              </a:tblPr>
              <a:tblGrid>
                <a:gridCol w="2041394">
                  <a:extLst>
                    <a:ext uri="{9D8B030D-6E8A-4147-A177-3AD203B41FA5}">
                      <a16:colId xmlns:a16="http://schemas.microsoft.com/office/drawing/2014/main" xmlns="" val="2623873102"/>
                    </a:ext>
                  </a:extLst>
                </a:gridCol>
                <a:gridCol w="2666141">
                  <a:extLst>
                    <a:ext uri="{9D8B030D-6E8A-4147-A177-3AD203B41FA5}">
                      <a16:colId xmlns:a16="http://schemas.microsoft.com/office/drawing/2014/main" xmlns="" val="3833221170"/>
                    </a:ext>
                  </a:extLst>
                </a:gridCol>
                <a:gridCol w="2662010">
                  <a:extLst>
                    <a:ext uri="{9D8B030D-6E8A-4147-A177-3AD203B41FA5}">
                      <a16:colId xmlns:a16="http://schemas.microsoft.com/office/drawing/2014/main" xmlns="" val="2324041487"/>
                    </a:ext>
                  </a:extLst>
                </a:gridCol>
              </a:tblGrid>
              <a:tr h="198983">
                <a:tc>
                  <a:txBody>
                    <a:bodyPr/>
                    <a:lstStyle/>
                    <a:p>
                      <a:pPr>
                        <a:lnSpc>
                          <a:spcPct val="107000"/>
                        </a:lnSpc>
                        <a:spcAft>
                          <a:spcPts val="800"/>
                        </a:spcAft>
                      </a:pPr>
                      <a:r>
                        <a:rPr lang="en-US" sz="700" b="1" cap="none" spc="0" dirty="0">
                          <a:solidFill>
                            <a:schemeClr val="tx1"/>
                          </a:solidFill>
                          <a:effectLst/>
                        </a:rPr>
                        <a:t> </a:t>
                      </a:r>
                      <a:endParaRPr lang="fr-FR" sz="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lnSpc>
                          <a:spcPct val="107000"/>
                        </a:lnSpc>
                        <a:spcAft>
                          <a:spcPts val="800"/>
                        </a:spcAft>
                      </a:pPr>
                      <a:r>
                        <a:rPr lang="en-US" sz="700" b="1" cap="none" spc="0">
                          <a:solidFill>
                            <a:schemeClr val="tx1"/>
                          </a:solidFill>
                          <a:effectLst/>
                        </a:rPr>
                        <a:t>Anti-discrimination Law (American law)</a:t>
                      </a:r>
                      <a:endParaRPr lang="fr-FR" sz="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ctr">
                        <a:lnSpc>
                          <a:spcPct val="107000"/>
                        </a:lnSpc>
                        <a:spcAft>
                          <a:spcPts val="800"/>
                        </a:spcAft>
                      </a:pPr>
                      <a:r>
                        <a:rPr lang="en-US" sz="700" b="1" cap="none" spc="0">
                          <a:solidFill>
                            <a:schemeClr val="tx1"/>
                          </a:solidFill>
                          <a:effectLst/>
                        </a:rPr>
                        <a:t>Machine Learning</a:t>
                      </a:r>
                      <a:endParaRPr lang="fr-FR" sz="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xmlns="" val="3452350753"/>
                  </a:ext>
                </a:extLst>
              </a:tr>
              <a:tr h="663152">
                <a:tc>
                  <a:txBody>
                    <a:bodyPr/>
                    <a:lstStyle/>
                    <a:p>
                      <a:pPr>
                        <a:lnSpc>
                          <a:spcPct val="107000"/>
                        </a:lnSpc>
                        <a:spcAft>
                          <a:spcPts val="800"/>
                        </a:spcAft>
                      </a:pPr>
                      <a:r>
                        <a:rPr lang="en-US" sz="500" b="1" cap="none" spc="0" dirty="0">
                          <a:solidFill>
                            <a:schemeClr val="tx1"/>
                          </a:solidFill>
                          <a:effectLst/>
                        </a:rPr>
                        <a:t>Procedural fairness</a:t>
                      </a:r>
                      <a:endParaRPr lang="fr-FR" sz="5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nSpc>
                          <a:spcPct val="107000"/>
                        </a:lnSpc>
                        <a:spcAft>
                          <a:spcPts val="800"/>
                        </a:spcAft>
                      </a:pPr>
                      <a:r>
                        <a:rPr lang="en-US" sz="500" cap="none" spc="0" dirty="0">
                          <a:solidFill>
                            <a:schemeClr val="tx1"/>
                          </a:solidFill>
                          <a:effectLst/>
                        </a:rPr>
                        <a:t>to arrive at just outcomes</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through iterative processes and the close examination of the set of governance structures in place to guide individual human decision-making</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 </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Focus on processes &amp; the system surrounding the algorithm and its use</a:t>
                      </a:r>
                      <a:endParaRPr lang="fr-FR" sz="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nSpc>
                          <a:spcPct val="107000"/>
                        </a:lnSpc>
                        <a:spcAft>
                          <a:spcPts val="800"/>
                        </a:spcAft>
                      </a:pPr>
                      <a:r>
                        <a:rPr lang="en-US" sz="500" cap="none" spc="0">
                          <a:solidFill>
                            <a:schemeClr val="tx1"/>
                          </a:solidFill>
                          <a:effectLst/>
                        </a:rPr>
                        <a:t>refer to identifying the input features that lead to a particular model outcome, as a proxy for the “process” through which the model makes its prediction </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 </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 </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Focus on outcomes &amp; specifics of the algorithm itself</a:t>
                      </a:r>
                      <a:endParaRPr lang="fr-FR" sz="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xmlns="" val="637002329"/>
                  </a:ext>
                </a:extLst>
              </a:tr>
              <a:tr h="348113">
                <a:tc>
                  <a:txBody>
                    <a:bodyPr/>
                    <a:lstStyle/>
                    <a:p>
                      <a:pPr>
                        <a:lnSpc>
                          <a:spcPct val="107000"/>
                        </a:lnSpc>
                        <a:spcAft>
                          <a:spcPts val="800"/>
                        </a:spcAft>
                      </a:pPr>
                      <a:r>
                        <a:rPr lang="en-US" sz="500" b="1" cap="none" spc="0">
                          <a:solidFill>
                            <a:schemeClr val="tx1"/>
                          </a:solidFill>
                          <a:effectLst/>
                        </a:rPr>
                        <a:t>Discrimination</a:t>
                      </a:r>
                      <a:endParaRPr lang="fr-FR" sz="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en-US" sz="500" cap="none" spc="0" dirty="0">
                          <a:solidFill>
                            <a:schemeClr val="tx1"/>
                          </a:solidFill>
                          <a:effectLst/>
                        </a:rPr>
                        <a:t>Federal laws provide anti-discrimination protections in housing, employment, and other domains. The federal acts primarily define discrimination though motive, evidenced intent of exclusion, and causality, rather than simply outcomes</a:t>
                      </a:r>
                      <a:r>
                        <a:rPr lang="fr-FR" sz="500" cap="none" spc="0" dirty="0">
                          <a:solidFill>
                            <a:schemeClr val="tx1"/>
                          </a:solidFill>
                          <a:effectLst/>
                        </a:rPr>
                        <a:t> </a:t>
                      </a:r>
                      <a:r>
                        <a:rPr lang="en-US" sz="500" cap="none" spc="0" dirty="0">
                          <a:solidFill>
                            <a:schemeClr val="tx1"/>
                          </a:solidFill>
                          <a:effectLst/>
                        </a:rPr>
                        <a:t>.</a:t>
                      </a:r>
                      <a:endParaRPr lang="fr-FR" sz="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en-US" sz="500" cap="none" spc="0">
                          <a:solidFill>
                            <a:schemeClr val="tx1"/>
                          </a:solidFill>
                          <a:effectLst/>
                        </a:rPr>
                        <a:t>Often presented as an unjust correlation between protected class variables and some metric of interest, such as outcomes, false positive rates, or a similarity metric</a:t>
                      </a:r>
                      <a:endParaRPr lang="fr-FR" sz="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563745995"/>
                  </a:ext>
                </a:extLst>
              </a:tr>
              <a:tr h="528619">
                <a:tc>
                  <a:txBody>
                    <a:bodyPr/>
                    <a:lstStyle/>
                    <a:p>
                      <a:pPr>
                        <a:lnSpc>
                          <a:spcPct val="107000"/>
                        </a:lnSpc>
                        <a:spcAft>
                          <a:spcPts val="800"/>
                        </a:spcAft>
                      </a:pPr>
                      <a:r>
                        <a:rPr lang="fr-FR" sz="500" b="1" cap="none" spc="0" dirty="0" err="1">
                          <a:solidFill>
                            <a:schemeClr val="tx1"/>
                          </a:solidFill>
                          <a:effectLst/>
                        </a:rPr>
                        <a:t>Protected</a:t>
                      </a:r>
                      <a:r>
                        <a:rPr lang="fr-FR" sz="500" b="1" cap="none" spc="0" dirty="0">
                          <a:solidFill>
                            <a:schemeClr val="tx1"/>
                          </a:solidFill>
                          <a:effectLst/>
                        </a:rPr>
                        <a:t> Class/Sensitive </a:t>
                      </a:r>
                      <a:r>
                        <a:rPr lang="fr-FR" sz="500" b="1" cap="none" spc="0" dirty="0" err="1">
                          <a:solidFill>
                            <a:schemeClr val="tx1"/>
                          </a:solidFill>
                          <a:effectLst/>
                        </a:rPr>
                        <a:t>Attribute</a:t>
                      </a:r>
                      <a:endParaRPr lang="fr-FR" sz="5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en-US" sz="500" cap="none" spc="0" dirty="0">
                          <a:solidFill>
                            <a:schemeClr val="tx1"/>
                          </a:solidFill>
                          <a:effectLst/>
                        </a:rPr>
                        <a:t>less commonly measured attributes can also be considered, such as sexual orientation, pregnancy, and disability status</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Aware of the implementation of law &amp; possibility of “reversal” of the benefits of anti-discrimination law (Ricci v. DeStefano, 2009)</a:t>
                      </a:r>
                      <a:endParaRPr lang="fr-FR" sz="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en-US" sz="500" cap="none" spc="0">
                          <a:solidFill>
                            <a:schemeClr val="tx1"/>
                          </a:solidFill>
                          <a:effectLst/>
                        </a:rPr>
                        <a:t>Protected attributes are presented as recorded or visible traits that should not factor into</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a decision, such as age, race, or gender.</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Unaware of the implementation of law</a:t>
                      </a:r>
                      <a:endParaRPr lang="fr-FR" sz="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xmlns="" val="2431308651"/>
                  </a:ext>
                </a:extLst>
              </a:tr>
              <a:tr h="974800">
                <a:tc>
                  <a:txBody>
                    <a:bodyPr/>
                    <a:lstStyle/>
                    <a:p>
                      <a:pPr>
                        <a:lnSpc>
                          <a:spcPct val="107000"/>
                        </a:lnSpc>
                        <a:spcAft>
                          <a:spcPts val="800"/>
                        </a:spcAft>
                      </a:pPr>
                      <a:r>
                        <a:rPr lang="en-US" sz="500" b="1" cap="none" spc="0">
                          <a:solidFill>
                            <a:schemeClr val="tx1"/>
                          </a:solidFill>
                          <a:effectLst/>
                        </a:rPr>
                        <a:t>Anti-classification and anti-subordination</a:t>
                      </a:r>
                      <a:endParaRPr lang="fr-FR" sz="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en-US" sz="500" cap="none" spc="0" err="1">
                          <a:solidFill>
                            <a:schemeClr val="tx1"/>
                          </a:solidFill>
                          <a:effectLst/>
                        </a:rPr>
                        <a:t>Anticlassification</a:t>
                      </a:r>
                      <a:r>
                        <a:rPr lang="en-US" sz="500" cap="none" spc="0">
                          <a:solidFill>
                            <a:schemeClr val="tx1"/>
                          </a:solidFill>
                          <a:effectLst/>
                        </a:rPr>
                        <a:t> (or antidifferentiation principle) : holds that the government may not classify people either overtly or surreptitiously on the basis of a forbidden category such as their race </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 </a:t>
                      </a:r>
                      <a:endParaRPr lang="fr-FR" sz="500" cap="none" spc="0">
                        <a:solidFill>
                          <a:schemeClr val="tx1"/>
                        </a:solidFill>
                        <a:effectLst/>
                      </a:endParaRPr>
                    </a:p>
                    <a:p>
                      <a:pPr>
                        <a:lnSpc>
                          <a:spcPct val="107000"/>
                        </a:lnSpc>
                        <a:spcAft>
                          <a:spcPts val="800"/>
                        </a:spcAft>
                      </a:pPr>
                      <a:r>
                        <a:rPr lang="en-US" sz="500" cap="none" spc="0" err="1">
                          <a:solidFill>
                            <a:schemeClr val="tx1"/>
                          </a:solidFill>
                          <a:effectLst/>
                        </a:rPr>
                        <a:t>Antisubordination</a:t>
                      </a:r>
                      <a:r>
                        <a:rPr lang="en-US" sz="500" cap="none" spc="0">
                          <a:solidFill>
                            <a:schemeClr val="tx1"/>
                          </a:solidFill>
                          <a:effectLst/>
                        </a:rPr>
                        <a:t> (or equal citizenship, anti-caste) theorists contend that guarantees of equal citizenship cannot be realized under conditions of pervasive social stratification and argue that law should reform institutions and practices that enforce the secondary social status of historically oppressed groups (</a:t>
                      </a:r>
                      <a:r>
                        <a:rPr lang="en-US" sz="500" cap="none" spc="0" err="1">
                          <a:solidFill>
                            <a:schemeClr val="tx1"/>
                          </a:solidFill>
                          <a:effectLst/>
                        </a:rPr>
                        <a:t>Baldin</a:t>
                      </a:r>
                      <a:r>
                        <a:rPr lang="en-US" sz="500" cap="none" spc="0">
                          <a:solidFill>
                            <a:schemeClr val="tx1"/>
                          </a:solidFill>
                          <a:effectLst/>
                        </a:rPr>
                        <a:t> &amp; Siegel, 2003)</a:t>
                      </a:r>
                      <a:endParaRPr lang="fr-FR" sz="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en-US" sz="500" cap="none" spc="0" dirty="0" err="1">
                          <a:solidFill>
                            <a:schemeClr val="tx1"/>
                          </a:solidFill>
                          <a:effectLst/>
                        </a:rPr>
                        <a:t>Anticlassification</a:t>
                      </a:r>
                      <a:r>
                        <a:rPr lang="en-US" sz="500" cap="none" spc="0" dirty="0">
                          <a:solidFill>
                            <a:schemeClr val="tx1"/>
                          </a:solidFill>
                          <a:effectLst/>
                        </a:rPr>
                        <a:t>: classifications based on protected class attributes are impermissible. ML fairness community is actually quite familiar with this concept  (“fairness through unawareness”) </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Numerous works explicitly presenting anti-classification as a potential fairness objective</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 </a:t>
                      </a:r>
                      <a:endParaRPr lang="fr-FR" sz="500" cap="none" spc="0" dirty="0">
                        <a:solidFill>
                          <a:schemeClr val="tx1"/>
                        </a:solidFill>
                        <a:effectLst/>
                      </a:endParaRPr>
                    </a:p>
                    <a:p>
                      <a:pPr>
                        <a:lnSpc>
                          <a:spcPct val="107000"/>
                        </a:lnSpc>
                        <a:spcAft>
                          <a:spcPts val="800"/>
                        </a:spcAft>
                      </a:pPr>
                      <a:r>
                        <a:rPr lang="en-US" sz="500" cap="none" spc="0" dirty="0" err="1">
                          <a:solidFill>
                            <a:schemeClr val="tx1"/>
                          </a:solidFill>
                          <a:effectLst/>
                        </a:rPr>
                        <a:t>Antisubordination</a:t>
                      </a:r>
                      <a:r>
                        <a:rPr lang="en-US" sz="500" cap="none" spc="0" dirty="0">
                          <a:solidFill>
                            <a:schemeClr val="tx1"/>
                          </a:solidFill>
                          <a:effectLst/>
                        </a:rPr>
                        <a:t> is rarely called out as a motivation in ML fairness literature</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 </a:t>
                      </a:r>
                      <a:endParaRPr lang="fr-FR" sz="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355015787"/>
                  </a:ext>
                </a:extLst>
              </a:tr>
              <a:tr h="659761">
                <a:tc>
                  <a:txBody>
                    <a:bodyPr/>
                    <a:lstStyle/>
                    <a:p>
                      <a:pPr>
                        <a:lnSpc>
                          <a:spcPct val="107000"/>
                        </a:lnSpc>
                        <a:spcAft>
                          <a:spcPts val="800"/>
                        </a:spcAft>
                      </a:pPr>
                      <a:r>
                        <a:rPr lang="en-US" sz="500" b="1" cap="none" spc="0">
                          <a:solidFill>
                            <a:schemeClr val="tx1"/>
                          </a:solidFill>
                          <a:effectLst/>
                        </a:rPr>
                        <a:t>Affirmative action</a:t>
                      </a:r>
                      <a:endParaRPr lang="fr-FR" sz="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en-US" sz="500" cap="none" spc="0">
                          <a:solidFill>
                            <a:schemeClr val="tx1"/>
                          </a:solidFill>
                          <a:effectLst/>
                        </a:rPr>
                        <a:t>Landmark affirmative action cases have concluded that schools seeking to increase racial diversity cannot use racial quotas or point systems.</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 </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Schools have dealt with this conundrum through greater opacity, seeking to be race conscious without making explicit how race factors into admissions decisions</a:t>
                      </a:r>
                      <a:endParaRPr lang="fr-FR" sz="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nSpc>
                          <a:spcPct val="107000"/>
                        </a:lnSpc>
                        <a:spcAft>
                          <a:spcPts val="800"/>
                        </a:spcAft>
                      </a:pPr>
                      <a:r>
                        <a:rPr lang="en-US" sz="500" cap="none" spc="0" dirty="0">
                          <a:solidFill>
                            <a:schemeClr val="tx1"/>
                          </a:solidFill>
                          <a:effectLst/>
                        </a:rPr>
                        <a:t>The ML fairness community has articulated a goal of ‘fair affirmative action,’ which guarantees statistical parity (i.e., the demographics of the set of individuals receiving any classification are the same as the demographics of the underlying population), while treating similar individuals as similarly as possible” and understands affirmative action to be cases in which we explicitly take</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demographics into account</a:t>
                      </a:r>
                      <a:endParaRPr lang="fr-FR" sz="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xmlns="" val="4126988934"/>
                  </a:ext>
                </a:extLst>
              </a:tr>
              <a:tr h="1020774">
                <a:tc>
                  <a:txBody>
                    <a:bodyPr/>
                    <a:lstStyle/>
                    <a:p>
                      <a:pPr>
                        <a:lnSpc>
                          <a:spcPct val="107000"/>
                        </a:lnSpc>
                        <a:spcAft>
                          <a:spcPts val="800"/>
                        </a:spcAft>
                      </a:pPr>
                      <a:r>
                        <a:rPr lang="en-US" sz="500" b="1" cap="none" spc="0">
                          <a:solidFill>
                            <a:schemeClr val="tx1"/>
                          </a:solidFill>
                          <a:effectLst/>
                        </a:rPr>
                        <a:t>Disparate treatment and disparate impact</a:t>
                      </a:r>
                      <a:endParaRPr lang="fr-FR" sz="5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en-US" sz="500" cap="none" spc="0">
                          <a:solidFill>
                            <a:schemeClr val="tx1"/>
                          </a:solidFill>
                          <a:effectLst/>
                        </a:rPr>
                        <a:t>Disparate treatment : the key legal question is whether the alleged discriminator’s actions were motivated by discriminatory intent</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 </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Disparate impact: disproportionate outcomes between sub-groups is illegal if intentional</a:t>
                      </a:r>
                      <a:r>
                        <a:rPr lang="fr-FR" sz="500" cap="none" spc="0">
                          <a:solidFill>
                            <a:schemeClr val="tx1"/>
                          </a:solidFill>
                          <a:effectLst/>
                        </a:rPr>
                        <a:t> </a:t>
                      </a:r>
                      <a:r>
                        <a:rPr lang="en-US" sz="500" cap="none" spc="0">
                          <a:solidFill>
                            <a:schemeClr val="tx1"/>
                          </a:solidFill>
                          <a:effectLst/>
                        </a:rPr>
                        <a:t>. In case of intentionality : liability incurred</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 </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Key issue : intentionality</a:t>
                      </a:r>
                      <a:endParaRPr lang="fr-FR" sz="500" cap="none" spc="0">
                        <a:solidFill>
                          <a:schemeClr val="tx1"/>
                        </a:solidFill>
                        <a:effectLst/>
                      </a:endParaRPr>
                    </a:p>
                    <a:p>
                      <a:pPr>
                        <a:lnSpc>
                          <a:spcPct val="107000"/>
                        </a:lnSpc>
                        <a:spcAft>
                          <a:spcPts val="800"/>
                        </a:spcAft>
                      </a:pPr>
                      <a:r>
                        <a:rPr lang="en-US" sz="500" cap="none" spc="0">
                          <a:solidFill>
                            <a:schemeClr val="tx1"/>
                          </a:solidFill>
                          <a:effectLst/>
                        </a:rPr>
                        <a:t> </a:t>
                      </a:r>
                      <a:endParaRPr lang="fr-FR" sz="5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nSpc>
                          <a:spcPct val="107000"/>
                        </a:lnSpc>
                        <a:spcAft>
                          <a:spcPts val="800"/>
                        </a:spcAft>
                      </a:pPr>
                      <a:r>
                        <a:rPr lang="en-US" sz="500" cap="none" spc="0" dirty="0">
                          <a:solidFill>
                            <a:schemeClr val="tx1"/>
                          </a:solidFill>
                          <a:effectLst/>
                        </a:rPr>
                        <a:t>Disparate treatment is often explained as making use of the protected attribute in the decision-making process -&gt; avoiding the use of protected class variables in debiasing techniques</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Disparate impact is understood as when outcomes differ across subgroups (even unintentionally) -&gt; group fairness formulations</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 </a:t>
                      </a:r>
                      <a:endParaRPr lang="fr-FR" sz="500" cap="none" spc="0" dirty="0">
                        <a:solidFill>
                          <a:schemeClr val="tx1"/>
                        </a:solidFill>
                        <a:effectLst/>
                      </a:endParaRPr>
                    </a:p>
                    <a:p>
                      <a:pPr>
                        <a:lnSpc>
                          <a:spcPct val="107000"/>
                        </a:lnSpc>
                        <a:spcAft>
                          <a:spcPts val="800"/>
                        </a:spcAft>
                      </a:pPr>
                      <a:r>
                        <a:rPr lang="en-US" sz="500" cap="none" spc="0" dirty="0">
                          <a:solidFill>
                            <a:schemeClr val="tx1"/>
                          </a:solidFill>
                          <a:effectLst/>
                        </a:rPr>
                        <a:t>Algorithm cannot possess intent by itself</a:t>
                      </a:r>
                      <a:endParaRPr lang="fr-FR" sz="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8964" marR="9004" marT="8275" marB="62065">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520125433"/>
                  </a:ext>
                </a:extLst>
              </a:tr>
            </a:tbl>
          </a:graphicData>
        </a:graphic>
      </p:graphicFrame>
    </p:spTree>
    <p:extLst>
      <p:ext uri="{BB962C8B-B14F-4D97-AF65-F5344CB8AC3E}">
        <p14:creationId xmlns:p14="http://schemas.microsoft.com/office/powerpoint/2010/main" val="3928263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xmlns="" id="{73E958B7-D8B8-47AA-AC0C-18FF020E4328}"/>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000" b="1" kern="1200">
                <a:solidFill>
                  <a:schemeClr val="bg1"/>
                </a:solidFill>
                <a:latin typeface="+mj-lt"/>
                <a:ea typeface="+mj-ea"/>
                <a:cs typeface="+mj-cs"/>
              </a:rPr>
              <a:t>Comparison between USA and European Union (statute law and case law)</a:t>
            </a:r>
            <a:br>
              <a:rPr lang="en-US" sz="2000" b="1" kern="1200">
                <a:solidFill>
                  <a:schemeClr val="bg1"/>
                </a:solidFill>
                <a:latin typeface="+mj-lt"/>
                <a:ea typeface="+mj-ea"/>
                <a:cs typeface="+mj-cs"/>
              </a:rPr>
            </a:br>
            <a:endParaRPr lang="en-US" sz="2000" kern="1200">
              <a:solidFill>
                <a:schemeClr val="bg1"/>
              </a:solidFill>
              <a:latin typeface="+mj-lt"/>
              <a:ea typeface="+mj-ea"/>
              <a:cs typeface="+mj-cs"/>
            </a:endParaRPr>
          </a:p>
        </p:txBody>
      </p:sp>
      <p:graphicFrame>
        <p:nvGraphicFramePr>
          <p:cNvPr id="6" name="Tableau 6">
            <a:extLst>
              <a:ext uri="{FF2B5EF4-FFF2-40B4-BE49-F238E27FC236}">
                <a16:creationId xmlns:a16="http://schemas.microsoft.com/office/drawing/2014/main" xmlns="" id="{706DD931-341A-44D0-BF85-20D75560B5C0}"/>
              </a:ext>
            </a:extLst>
          </p:cNvPr>
          <p:cNvGraphicFramePr>
            <a:graphicFrameLocks noGrp="1"/>
          </p:cNvGraphicFramePr>
          <p:nvPr>
            <p:extLst>
              <p:ext uri="{D42A27DB-BD31-4B8C-83A1-F6EECF244321}">
                <p14:modId xmlns:p14="http://schemas.microsoft.com/office/powerpoint/2010/main" val="3829074933"/>
              </p:ext>
            </p:extLst>
          </p:nvPr>
        </p:nvGraphicFramePr>
        <p:xfrm>
          <a:off x="482600" y="1895396"/>
          <a:ext cx="8178800" cy="3953865"/>
        </p:xfrm>
        <a:graphic>
          <a:graphicData uri="http://schemas.openxmlformats.org/drawingml/2006/table">
            <a:tbl>
              <a:tblPr firstRow="1" bandRow="1">
                <a:solidFill>
                  <a:schemeClr val="bg1">
                    <a:lumMod val="95000"/>
                  </a:schemeClr>
                </a:solidFill>
                <a:tableStyleId>{5C22544A-7EE6-4342-B048-85BDC9FD1C3A}</a:tableStyleId>
              </a:tblPr>
              <a:tblGrid>
                <a:gridCol w="2588503">
                  <a:extLst>
                    <a:ext uri="{9D8B030D-6E8A-4147-A177-3AD203B41FA5}">
                      <a16:colId xmlns:a16="http://schemas.microsoft.com/office/drawing/2014/main" xmlns="" val="1604624330"/>
                    </a:ext>
                  </a:extLst>
                </a:gridCol>
                <a:gridCol w="3455562">
                  <a:extLst>
                    <a:ext uri="{9D8B030D-6E8A-4147-A177-3AD203B41FA5}">
                      <a16:colId xmlns:a16="http://schemas.microsoft.com/office/drawing/2014/main" xmlns="" val="1924447510"/>
                    </a:ext>
                  </a:extLst>
                </a:gridCol>
                <a:gridCol w="2134735">
                  <a:extLst>
                    <a:ext uri="{9D8B030D-6E8A-4147-A177-3AD203B41FA5}">
                      <a16:colId xmlns:a16="http://schemas.microsoft.com/office/drawing/2014/main" xmlns="" val="3763519728"/>
                    </a:ext>
                  </a:extLst>
                </a:gridCol>
              </a:tblGrid>
              <a:tr h="580811">
                <a:tc>
                  <a:txBody>
                    <a:bodyPr/>
                    <a:lstStyle/>
                    <a:p>
                      <a:endParaRPr lang="fr-FR" sz="2200" b="1" cap="none" spc="0">
                        <a:solidFill>
                          <a:schemeClr val="tx1"/>
                        </a:solidFill>
                      </a:endParaRPr>
                    </a:p>
                  </a:txBody>
                  <a:tcPr marL="85897" marR="165168" marT="24542" marB="184063" anchor="b">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fr-FR" sz="2200" b="1" cap="none" spc="0">
                          <a:solidFill>
                            <a:schemeClr val="tx1"/>
                          </a:solidFill>
                        </a:rPr>
                        <a:t>United States</a:t>
                      </a:r>
                    </a:p>
                  </a:txBody>
                  <a:tcPr marL="85897" marR="165168" marT="24542" marB="18406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fr-FR" sz="2200" b="1" cap="none" spc="0">
                          <a:solidFill>
                            <a:schemeClr val="tx1"/>
                          </a:solidFill>
                        </a:rPr>
                        <a:t>E. U.</a:t>
                      </a:r>
                    </a:p>
                  </a:txBody>
                  <a:tcPr marL="85897" marR="165168" marT="24542" marB="184063"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xmlns="" val="2174783004"/>
                  </a:ext>
                </a:extLst>
              </a:tr>
              <a:tr h="962560">
                <a:tc>
                  <a:txBody>
                    <a:bodyPr/>
                    <a:lstStyle/>
                    <a:p>
                      <a:r>
                        <a:rPr lang="fr-FR" sz="1600" cap="none" spc="0">
                          <a:solidFill>
                            <a:schemeClr val="tx1"/>
                          </a:solidFill>
                        </a:rPr>
                        <a:t>Main focus</a:t>
                      </a:r>
                    </a:p>
                  </a:txBody>
                  <a:tcPr marL="85897" marR="165168" marT="24542" marB="18406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fr-FR" sz="1600" cap="none" spc="0">
                          <a:solidFill>
                            <a:schemeClr val="tx1"/>
                          </a:solidFill>
                        </a:rPr>
                        <a:t>Racial inequalities </a:t>
                      </a:r>
                    </a:p>
                    <a:p>
                      <a:r>
                        <a:rPr lang="fr-FR" sz="1600" cap="none" spc="0">
                          <a:solidFill>
                            <a:schemeClr val="tx1"/>
                          </a:solidFill>
                        </a:rPr>
                        <a:t>Workers’ hiring and promotion</a:t>
                      </a:r>
                    </a:p>
                  </a:txBody>
                  <a:tcPr marL="85897" marR="165168" marT="24542" marB="18406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fr-FR" sz="1600" cap="none" spc="0">
                          <a:solidFill>
                            <a:schemeClr val="tx1"/>
                          </a:solidFill>
                        </a:rPr>
                        <a:t>Salarial equality between men and women</a:t>
                      </a:r>
                    </a:p>
                  </a:txBody>
                  <a:tcPr marL="85897" marR="165168" marT="24542" marB="18406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xmlns="" val="40370321"/>
                  </a:ext>
                </a:extLst>
              </a:tr>
              <a:tr h="485374">
                <a:tc>
                  <a:txBody>
                    <a:bodyPr/>
                    <a:lstStyle/>
                    <a:p>
                      <a:r>
                        <a:rPr lang="fr-FR" sz="1600" cap="none" spc="0">
                          <a:solidFill>
                            <a:schemeClr val="tx1"/>
                          </a:solidFill>
                        </a:rPr>
                        <a:t>Part-time work</a:t>
                      </a:r>
                    </a:p>
                  </a:txBody>
                  <a:tcPr marL="85897" marR="165168" marT="24542" marB="18406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fr-FR" sz="1600" cap="none" spc="0">
                          <a:solidFill>
                            <a:schemeClr val="tx1"/>
                          </a:solidFill>
                        </a:rPr>
                        <a:t>Not taken into account</a:t>
                      </a:r>
                    </a:p>
                  </a:txBody>
                  <a:tcPr marL="85897" marR="165168" marT="24542" marB="18406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fr-FR" sz="1600" cap="none" spc="0">
                          <a:solidFill>
                            <a:schemeClr val="tx1"/>
                          </a:solidFill>
                        </a:rPr>
                        <a:t>Taken into account</a:t>
                      </a:r>
                    </a:p>
                  </a:txBody>
                  <a:tcPr marL="85897" marR="165168" marT="24542" marB="18406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3874551979"/>
                  </a:ext>
                </a:extLst>
              </a:tr>
              <a:tr h="723967">
                <a:tc>
                  <a:txBody>
                    <a:bodyPr/>
                    <a:lstStyle/>
                    <a:p>
                      <a:r>
                        <a:rPr lang="fr-FR" sz="1600" cap="none" spc="0">
                          <a:solidFill>
                            <a:schemeClr val="tx1"/>
                          </a:solidFill>
                        </a:rPr>
                        <a:t>Burden of proof (from the  plaintiff viewpoint)</a:t>
                      </a:r>
                    </a:p>
                  </a:txBody>
                  <a:tcPr marL="85897" marR="165168" marT="24542" marB="184063">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fr-FR" sz="1600" cap="none" spc="0">
                          <a:solidFill>
                            <a:schemeClr val="tx1"/>
                          </a:solidFill>
                        </a:rPr>
                        <a:t>Restrictive and limiting</a:t>
                      </a:r>
                    </a:p>
                  </a:txBody>
                  <a:tcPr marL="85897" marR="165168" marT="24542" marB="18406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fr-FR" sz="1600" cap="none" spc="0">
                          <a:solidFill>
                            <a:schemeClr val="tx1"/>
                          </a:solidFill>
                        </a:rPr>
                        <a:t>Not very demanding</a:t>
                      </a:r>
                    </a:p>
                  </a:txBody>
                  <a:tcPr marL="85897" marR="165168" marT="24542" marB="184063">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xmlns="" val="797729242"/>
                  </a:ext>
                </a:extLst>
              </a:tr>
              <a:tr h="1201153">
                <a:tc>
                  <a:txBody>
                    <a:bodyPr/>
                    <a:lstStyle/>
                    <a:p>
                      <a:r>
                        <a:rPr lang="fr-FR" sz="1600" cap="none" spc="0">
                          <a:solidFill>
                            <a:schemeClr val="tx1"/>
                          </a:solidFill>
                        </a:rPr>
                        <a:t>Justification of rules and practices with disparate impact by employers</a:t>
                      </a:r>
                    </a:p>
                  </a:txBody>
                  <a:tcPr marL="85897" marR="165168" marT="24542" marB="184063">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fr-FR" sz="1600" cap="none" spc="0">
                          <a:solidFill>
                            <a:schemeClr val="tx1"/>
                          </a:solidFill>
                        </a:rPr>
                        <a:t>Business necessity </a:t>
                      </a:r>
                    </a:p>
                    <a:p>
                      <a:r>
                        <a:rPr lang="fr-FR" sz="1600" cap="none" spc="0">
                          <a:solidFill>
                            <a:schemeClr val="tx1"/>
                          </a:solidFill>
                        </a:rPr>
                        <a:t>benefit the employers</a:t>
                      </a:r>
                    </a:p>
                  </a:txBody>
                  <a:tcPr marL="85897" marR="165168" marT="24542" marB="18406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fr-FR" sz="1600" cap="none" spc="0">
                          <a:solidFill>
                            <a:schemeClr val="tx1"/>
                          </a:solidFill>
                        </a:rPr>
                        <a:t>Business necessity : balanced approach in the EUCJ case-law</a:t>
                      </a:r>
                    </a:p>
                  </a:txBody>
                  <a:tcPr marL="85897" marR="165168" marT="24542" marB="184063">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xmlns="" val="1912166247"/>
                  </a:ext>
                </a:extLst>
              </a:tr>
            </a:tbl>
          </a:graphicData>
        </a:graphic>
      </p:graphicFrame>
    </p:spTree>
    <p:extLst>
      <p:ext uri="{BB962C8B-B14F-4D97-AF65-F5344CB8AC3E}">
        <p14:creationId xmlns:p14="http://schemas.microsoft.com/office/powerpoint/2010/main" val="2753978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2E05BE0-4BD4-4238-9440-7B7C4C135E08}"/>
              </a:ext>
            </a:extLst>
          </p:cNvPr>
          <p:cNvSpPr>
            <a:spLocks noGrp="1"/>
          </p:cNvSpPr>
          <p:nvPr>
            <p:ph type="title"/>
          </p:nvPr>
        </p:nvSpPr>
        <p:spPr/>
        <p:txBody>
          <a:bodyPr>
            <a:normAutofit fontScale="90000"/>
          </a:bodyPr>
          <a:lstStyle/>
          <a:p>
            <a:r>
              <a:rPr lang="fr-FR" dirty="0" err="1"/>
              <a:t>Predictive</a:t>
            </a:r>
            <a:r>
              <a:rPr lang="fr-FR" dirty="0"/>
              <a:t> </a:t>
            </a:r>
            <a:r>
              <a:rPr lang="fr-FR" dirty="0" err="1"/>
              <a:t>criminal</a:t>
            </a:r>
            <a:r>
              <a:rPr lang="fr-FR" dirty="0"/>
              <a:t> justice (USA): COMPAS</a:t>
            </a:r>
          </a:p>
        </p:txBody>
      </p:sp>
      <p:sp>
        <p:nvSpPr>
          <p:cNvPr id="3" name="Espace réservé du contenu 2">
            <a:extLst>
              <a:ext uri="{FF2B5EF4-FFF2-40B4-BE49-F238E27FC236}">
                <a16:creationId xmlns:a16="http://schemas.microsoft.com/office/drawing/2014/main" xmlns="" id="{E745D69A-D21A-4263-90BA-096BA1C4E8F9}"/>
              </a:ext>
            </a:extLst>
          </p:cNvPr>
          <p:cNvSpPr>
            <a:spLocks noGrp="1"/>
          </p:cNvSpPr>
          <p:nvPr>
            <p:ph idx="1"/>
          </p:nvPr>
        </p:nvSpPr>
        <p:spPr/>
        <p:txBody>
          <a:bodyPr>
            <a:normAutofit fontScale="70000" lnSpcReduction="20000"/>
          </a:bodyPr>
          <a:lstStyle/>
          <a:p>
            <a:pPr marL="0" indent="0">
              <a:buNone/>
            </a:pPr>
            <a:r>
              <a:rPr lang="fr-FR" sz="2600" i="1" dirty="0" err="1"/>
              <a:t>Correctional</a:t>
            </a:r>
            <a:r>
              <a:rPr lang="fr-FR" sz="2600" i="1" dirty="0"/>
              <a:t> </a:t>
            </a:r>
            <a:r>
              <a:rPr lang="fr-FR" sz="2600" i="1" dirty="0" err="1"/>
              <a:t>Offender</a:t>
            </a:r>
            <a:r>
              <a:rPr lang="fr-FR" sz="2600" i="1" dirty="0"/>
              <a:t> Management Profiling for Alternative Sanctions, </a:t>
            </a:r>
            <a:r>
              <a:rPr lang="fr-FR" sz="2600" i="1" dirty="0" err="1"/>
              <a:t>developed</a:t>
            </a:r>
            <a:r>
              <a:rPr lang="fr-FR" sz="2600" i="1" dirty="0"/>
              <a:t> by the </a:t>
            </a:r>
            <a:r>
              <a:rPr lang="fr-FR" sz="2600" i="1" dirty="0" err="1"/>
              <a:t>Northpointe</a:t>
            </a:r>
            <a:r>
              <a:rPr lang="fr-FR" sz="2600" i="1" dirty="0"/>
              <a:t> Compagny (</a:t>
            </a:r>
            <a:r>
              <a:rPr lang="fr-FR" sz="2600" i="1" dirty="0" err="1"/>
              <a:t>now</a:t>
            </a:r>
            <a:r>
              <a:rPr lang="fr-FR" sz="2600" i="1" dirty="0"/>
              <a:t>  </a:t>
            </a:r>
            <a:r>
              <a:rPr lang="fr-FR" sz="2600" i="1" dirty="0" err="1"/>
              <a:t>Equivant</a:t>
            </a:r>
            <a:r>
              <a:rPr lang="fr-FR" sz="2600" i="1" dirty="0"/>
              <a:t>)</a:t>
            </a:r>
          </a:p>
          <a:p>
            <a:pPr marL="0" indent="0">
              <a:buNone/>
            </a:pPr>
            <a:r>
              <a:rPr lang="fr-FR" dirty="0" err="1"/>
              <a:t>Three-levels</a:t>
            </a:r>
            <a:r>
              <a:rPr lang="fr-FR" dirty="0"/>
              <a:t> scores :</a:t>
            </a:r>
            <a:endParaRPr lang="en-US" dirty="0"/>
          </a:p>
          <a:p>
            <a:pPr marL="0" indent="0">
              <a:buNone/>
            </a:pPr>
            <a:r>
              <a:rPr lang="fr-FR" b="1" i="1" dirty="0"/>
              <a:t>1. </a:t>
            </a:r>
            <a:r>
              <a:rPr lang="fr-FR" b="1" i="1" dirty="0" err="1"/>
              <a:t>Pretrial</a:t>
            </a:r>
            <a:r>
              <a:rPr lang="fr-FR" b="1" i="1" dirty="0"/>
              <a:t> Release Risk </a:t>
            </a:r>
            <a:r>
              <a:rPr lang="fr-FR" b="1" i="1" dirty="0" err="1"/>
              <a:t>scale</a:t>
            </a:r>
            <a:r>
              <a:rPr lang="fr-FR" b="1" i="1" dirty="0"/>
              <a:t> : </a:t>
            </a:r>
            <a:r>
              <a:rPr lang="fr-FR" dirty="0"/>
              <a:t> </a:t>
            </a:r>
            <a:r>
              <a:rPr lang="en-US" dirty="0"/>
              <a:t>Risk of not appearing in court and/or committing crimes between indictment and criminal sanction</a:t>
            </a:r>
          </a:p>
          <a:p>
            <a:pPr marL="0" indent="0">
              <a:buNone/>
            </a:pPr>
            <a:endParaRPr lang="en-US" dirty="0"/>
          </a:p>
          <a:p>
            <a:pPr marL="0" indent="0">
              <a:buNone/>
            </a:pPr>
            <a:r>
              <a:rPr lang="fr-FR" b="1" dirty="0"/>
              <a:t>2</a:t>
            </a:r>
            <a:r>
              <a:rPr lang="fr-FR" dirty="0"/>
              <a:t>. </a:t>
            </a:r>
            <a:r>
              <a:rPr lang="fr-FR" b="1" i="1" dirty="0"/>
              <a:t>General </a:t>
            </a:r>
            <a:r>
              <a:rPr lang="fr-FR" b="1" i="1" dirty="0" err="1"/>
              <a:t>Recidivism</a:t>
            </a:r>
            <a:r>
              <a:rPr lang="fr-FR" b="1" i="1" dirty="0"/>
              <a:t> Risk </a:t>
            </a:r>
            <a:r>
              <a:rPr lang="fr-FR" b="1" i="1" dirty="0" err="1"/>
              <a:t>Scale</a:t>
            </a:r>
            <a:r>
              <a:rPr lang="fr-FR" b="1" dirty="0"/>
              <a:t> – GRRS: </a:t>
            </a:r>
            <a:r>
              <a:rPr lang="en-US" dirty="0"/>
              <a:t>Risk of re-offending after release. The scale takes into account the individual's criminal history and accomplices, drug use, juvenile delinquency…</a:t>
            </a:r>
            <a:endParaRPr lang="fr-FR" dirty="0"/>
          </a:p>
          <a:p>
            <a:pPr marL="0" indent="0">
              <a:buNone/>
            </a:pPr>
            <a:endParaRPr lang="en-US" dirty="0"/>
          </a:p>
          <a:p>
            <a:pPr marL="0" indent="0">
              <a:buNone/>
            </a:pPr>
            <a:r>
              <a:rPr lang="fr-FR" b="1" dirty="0"/>
              <a:t>3</a:t>
            </a:r>
            <a:r>
              <a:rPr lang="fr-FR" dirty="0"/>
              <a:t>. </a:t>
            </a:r>
            <a:r>
              <a:rPr lang="fr-FR" b="1" i="1" dirty="0"/>
              <a:t>Violent </a:t>
            </a:r>
            <a:r>
              <a:rPr lang="fr-FR" b="1" i="1" dirty="0" err="1"/>
              <a:t>Recidivism</a:t>
            </a:r>
            <a:r>
              <a:rPr lang="fr-FR" b="1" i="1" dirty="0"/>
              <a:t> Risk </a:t>
            </a:r>
            <a:r>
              <a:rPr lang="fr-FR" b="1" i="1" dirty="0" err="1"/>
              <a:t>Scale</a:t>
            </a:r>
            <a:r>
              <a:rPr lang="fr-FR" dirty="0"/>
              <a:t> </a:t>
            </a:r>
            <a:r>
              <a:rPr lang="fr-FR" b="1" dirty="0"/>
              <a:t>– VRRS:</a:t>
            </a:r>
            <a:r>
              <a:rPr lang="fr-FR" dirty="0"/>
              <a:t> </a:t>
            </a:r>
            <a:r>
              <a:rPr lang="en-US" dirty="0"/>
              <a:t>Risk of violent recidivism after release. Takes into account: the individual's history of violence, frequency of lawlessness, school problems, age of first arrest... </a:t>
            </a:r>
          </a:p>
          <a:p>
            <a:pPr marL="0" indent="0">
              <a:buNone/>
            </a:pPr>
            <a:endParaRPr lang="fr-FR" dirty="0"/>
          </a:p>
        </p:txBody>
      </p:sp>
    </p:spTree>
    <p:extLst>
      <p:ext uri="{BB962C8B-B14F-4D97-AF65-F5344CB8AC3E}">
        <p14:creationId xmlns:p14="http://schemas.microsoft.com/office/powerpoint/2010/main" val="2259318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99ED5833-B85B-4103-8A3B-CAB0308E6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524DF45F-0C8D-4ED7-B857-431A56C5A084}"/>
              </a:ext>
            </a:extLst>
          </p:cNvPr>
          <p:cNvSpPr>
            <a:spLocks noGrp="1"/>
          </p:cNvSpPr>
          <p:nvPr>
            <p:ph type="title"/>
          </p:nvPr>
        </p:nvSpPr>
        <p:spPr>
          <a:xfrm>
            <a:off x="898635" y="560881"/>
            <a:ext cx="7346729" cy="1114380"/>
          </a:xfrm>
        </p:spPr>
        <p:txBody>
          <a:bodyPr vert="horz" lIns="91440" tIns="45720" rIns="91440" bIns="45720" rtlCol="0" anchor="b">
            <a:normAutofit/>
          </a:bodyPr>
          <a:lstStyle/>
          <a:p>
            <a:pPr>
              <a:lnSpc>
                <a:spcPct val="90000"/>
              </a:lnSpc>
            </a:pPr>
            <a:r>
              <a:rPr lang="en-US" sz="3500" dirty="0"/>
              <a:t>COMPAS : ProPublica critics</a:t>
            </a:r>
          </a:p>
        </p:txBody>
      </p:sp>
      <p:pic>
        <p:nvPicPr>
          <p:cNvPr id="6" name="Image 5">
            <a:extLst>
              <a:ext uri="{FF2B5EF4-FFF2-40B4-BE49-F238E27FC236}">
                <a16:creationId xmlns:a16="http://schemas.microsoft.com/office/drawing/2014/main" xmlns="" id="{95600B4B-FA85-4F11-A4A0-25C5B8C25578}"/>
              </a:ext>
            </a:extLst>
          </p:cNvPr>
          <p:cNvPicPr>
            <a:picLocks noChangeAspect="1"/>
          </p:cNvPicPr>
          <p:nvPr/>
        </p:nvPicPr>
        <p:blipFill>
          <a:blip r:embed="rId3"/>
          <a:stretch>
            <a:fillRect/>
          </a:stretch>
        </p:blipFill>
        <p:spPr>
          <a:xfrm>
            <a:off x="2314394" y="1619384"/>
            <a:ext cx="4371196" cy="1809616"/>
          </a:xfrm>
          <a:prstGeom prst="rect">
            <a:avLst/>
          </a:prstGeom>
        </p:spPr>
      </p:pic>
      <p:pic>
        <p:nvPicPr>
          <p:cNvPr id="4" name="Espace réservé du contenu 3">
            <a:extLst>
              <a:ext uri="{FF2B5EF4-FFF2-40B4-BE49-F238E27FC236}">
                <a16:creationId xmlns:a16="http://schemas.microsoft.com/office/drawing/2014/main" xmlns="" id="{90A3FCB1-CE96-4570-B774-AEAE8BA355BF}"/>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bwMode="auto">
          <a:xfrm>
            <a:off x="1331640" y="4225174"/>
            <a:ext cx="6336704" cy="2632826"/>
          </a:xfrm>
          <a:prstGeom prst="rect">
            <a:avLst/>
          </a:prstGeom>
          <a:noFill/>
        </p:spPr>
      </p:pic>
    </p:spTree>
    <p:extLst>
      <p:ext uri="{BB962C8B-B14F-4D97-AF65-F5344CB8AC3E}">
        <p14:creationId xmlns:p14="http://schemas.microsoft.com/office/powerpoint/2010/main" val="2519366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xmlns="" id="{1C574E90-1949-4924-B663-AEA13DB791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xmlns="" id="{3CD1EA40-7116-4FCB-9369-70F29FAA91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23522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EC3943A8-FFFE-4A9F-9298-E0E3A33C1ADB}"/>
              </a:ext>
            </a:extLst>
          </p:cNvPr>
          <p:cNvSpPr>
            <a:spLocks noGrp="1"/>
          </p:cNvSpPr>
          <p:nvPr>
            <p:ph type="title"/>
          </p:nvPr>
        </p:nvSpPr>
        <p:spPr>
          <a:xfrm>
            <a:off x="526008" y="710273"/>
            <a:ext cx="3264236" cy="2813320"/>
          </a:xfrm>
        </p:spPr>
        <p:txBody>
          <a:bodyPr vert="horz" lIns="91440" tIns="45720" rIns="91440" bIns="45720" rtlCol="0" anchor="ctr">
            <a:normAutofit/>
          </a:bodyPr>
          <a:lstStyle/>
          <a:p>
            <a:pPr>
              <a:lnSpc>
                <a:spcPct val="90000"/>
              </a:lnSpc>
            </a:pPr>
            <a:r>
              <a:rPr lang="en-US" sz="3700" kern="1200" dirty="0" err="1">
                <a:solidFill>
                  <a:schemeClr val="tx1"/>
                </a:solidFill>
                <a:latin typeface="+mj-lt"/>
                <a:ea typeface="+mj-ea"/>
                <a:cs typeface="+mj-cs"/>
              </a:rPr>
              <a:t>Chouldechova</a:t>
            </a:r>
            <a:r>
              <a:rPr lang="en-US" sz="3700" kern="1200" dirty="0">
                <a:solidFill>
                  <a:schemeClr val="tx1"/>
                </a:solidFill>
                <a:latin typeface="+mj-lt"/>
                <a:ea typeface="+mj-ea"/>
                <a:cs typeface="+mj-cs"/>
              </a:rPr>
              <a:t> : </a:t>
            </a:r>
            <a:r>
              <a:rPr lang="en-US" sz="3700" dirty="0"/>
              <a:t>COMPAS scores are calibrated </a:t>
            </a:r>
            <a:endParaRPr lang="en-US" sz="3700" kern="1200" dirty="0">
              <a:solidFill>
                <a:schemeClr val="tx1"/>
              </a:solidFill>
              <a:latin typeface="+mj-lt"/>
              <a:ea typeface="+mj-ea"/>
              <a:cs typeface="+mj-cs"/>
            </a:endParaRPr>
          </a:p>
        </p:txBody>
      </p:sp>
      <p:sp>
        <p:nvSpPr>
          <p:cNvPr id="9" name="Rectangle 13">
            <a:extLst>
              <a:ext uri="{FF2B5EF4-FFF2-40B4-BE49-F238E27FC236}">
                <a16:creationId xmlns:a16="http://schemas.microsoft.com/office/drawing/2014/main" xmlns="" id="{D9F5512A-48E1-4C07-B75E-3CCC517B68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77363"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5">
            <a:extLst>
              <a:ext uri="{FF2B5EF4-FFF2-40B4-BE49-F238E27FC236}">
                <a16:creationId xmlns:a16="http://schemas.microsoft.com/office/drawing/2014/main" xmlns="" id="{9CF1CD8B-D430-49E7-8630-84152C414EA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96639" y="73152"/>
            <a:ext cx="884223" cy="232963"/>
            <a:chOff x="7763256" y="73152"/>
            <a:chExt cx="1178966" cy="232963"/>
          </a:xfrm>
        </p:grpSpPr>
        <p:sp>
          <p:nvSpPr>
            <p:cNvPr id="17" name="Rectangle 64">
              <a:extLst>
                <a:ext uri="{FF2B5EF4-FFF2-40B4-BE49-F238E27FC236}">
                  <a16:creationId xmlns:a16="http://schemas.microsoft.com/office/drawing/2014/main" xmlns="" id="{1F5B8298-9AB4-45B4-B28E-C8C1A26440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xmlns="" id="{100AEF19-4AE6-42BE-81E6-95700DB853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xmlns="" id="{1192B5C1-AE13-49EA-82FD-F3C3BC02AB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xmlns="" id="{713612B5-8E9D-4FEF-86B9-52A0FABD8AB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xmlns="" id="{14FC746D-B820-44A3-B1B3-53B690BC2B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xmlns="" id="{8778550A-567F-40F6-A77F-2E2B501759A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xmlns="" id="{C28C989E-85FD-4D1C-AF77-82F4B985FD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xmlns="" id="{58FDDCED-5FC6-4B14-A0E2-DF4310ED96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xmlns="" id="{E80E854B-CCEB-4CEF-B465-561C4C872A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xmlns="" id="{02BED26F-9C32-4DF8-8739-D89F6F0591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xmlns="" id="{CE3B71C9-F500-46F1-8D17-C3EF4DA5FD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xmlns="" id="{C14431D0-29B6-473C-B2FD-4661864DA4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xmlns="" id="{D10457BA-9444-4642-861C-78120DD8D4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xmlns="" id="{27C95C30-0364-4C32-B686-0C366086A4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xmlns="" id="{A0BDEDBA-CA15-41EE-B2C6-8A973B5E62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xmlns="" id="{702B9007-982C-4F69-A443-B07F3BEFD6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xmlns="" id="{28596B48-F33B-451E-8C2D-3525B33876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xmlns="" id="{4B493BB9-A171-4B97-B05A-187E03FFAB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xmlns="" id="{973B8111-A5EB-4EE8-9813-8495336F67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xmlns="" id="{6A4F8D39-9886-490F-B7A9-3B2693299A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Espace réservé du contenu 4">
            <a:extLst>
              <a:ext uri="{FF2B5EF4-FFF2-40B4-BE49-F238E27FC236}">
                <a16:creationId xmlns:a16="http://schemas.microsoft.com/office/drawing/2014/main" xmlns="" id="{5884210A-7B56-4FB5-BFDB-D478E30AC52D}"/>
              </a:ext>
            </a:extLst>
          </p:cNvPr>
          <p:cNvPicPr>
            <a:picLocks noGrp="1" noChangeAspect="1"/>
          </p:cNvPicPr>
          <p:nvPr>
            <p:ph type="pic" idx="1"/>
          </p:nvPr>
        </p:nvPicPr>
        <p:blipFill rotWithShape="1">
          <a:blip r:embed="rId3"/>
          <a:srcRect l="13590" r="13590"/>
          <a:stretch/>
        </p:blipFill>
        <p:spPr>
          <a:xfrm>
            <a:off x="4235220" y="908720"/>
            <a:ext cx="3744454" cy="2808312"/>
          </a:xfrm>
          <a:prstGeom prst="rect">
            <a:avLst/>
          </a:prstGeom>
        </p:spPr>
      </p:pic>
      <p:sp>
        <p:nvSpPr>
          <p:cNvPr id="3" name="Espace réservé du texte 2">
            <a:extLst>
              <a:ext uri="{FF2B5EF4-FFF2-40B4-BE49-F238E27FC236}">
                <a16:creationId xmlns:a16="http://schemas.microsoft.com/office/drawing/2014/main" xmlns="" id="{ABCA88EE-D721-47DD-89BF-E52DF44E8611}"/>
              </a:ext>
            </a:extLst>
          </p:cNvPr>
          <p:cNvSpPr>
            <a:spLocks noGrp="1"/>
          </p:cNvSpPr>
          <p:nvPr>
            <p:ph type="body" sz="half" idx="2"/>
          </p:nvPr>
        </p:nvSpPr>
        <p:spPr>
          <a:xfrm>
            <a:off x="637415" y="4564942"/>
            <a:ext cx="8000117" cy="1730863"/>
          </a:xfrm>
        </p:spPr>
        <p:txBody>
          <a:bodyPr vert="horz" lIns="91440" tIns="45720" rIns="91440" bIns="45720" rtlCol="0" anchor="ctr">
            <a:normAutofit/>
          </a:bodyPr>
          <a:lstStyle/>
          <a:p>
            <a:pPr>
              <a:lnSpc>
                <a:spcPct val="90000"/>
              </a:lnSpc>
            </a:pPr>
            <a:r>
              <a:rPr lang="en-US" sz="1700" dirty="0"/>
              <a:t>Alexandra </a:t>
            </a:r>
            <a:r>
              <a:rPr lang="en-US" sz="1700" dirty="0" err="1"/>
              <a:t>Chouldechova</a:t>
            </a:r>
            <a:r>
              <a:rPr lang="en-US" sz="1700" dirty="0"/>
              <a:t>, </a:t>
            </a:r>
            <a:r>
              <a:rPr lang="en-US" sz="1700" dirty="0" smtClean="0"/>
              <a:t>“Fair </a:t>
            </a:r>
            <a:r>
              <a:rPr lang="en-US" sz="1700" dirty="0"/>
              <a:t>prediction with disparate impact: A study of bias in recidivism prediction </a:t>
            </a:r>
            <a:r>
              <a:rPr lang="en-US" sz="1700" dirty="0" smtClean="0"/>
              <a:t>instruments”, </a:t>
            </a:r>
            <a:r>
              <a:rPr lang="en-US" sz="1700" dirty="0" err="1"/>
              <a:t>ArXiv</a:t>
            </a:r>
            <a:r>
              <a:rPr lang="en-US" sz="1700" dirty="0"/>
              <a:t>: 1610.07524v1, 24 </a:t>
            </a:r>
            <a:r>
              <a:rPr lang="en-US" sz="1700" dirty="0" err="1" smtClean="0"/>
              <a:t>oct</a:t>
            </a:r>
            <a:r>
              <a:rPr lang="en-US" sz="1700" dirty="0" smtClean="0"/>
              <a:t> 2016</a:t>
            </a:r>
          </a:p>
          <a:p>
            <a:pPr>
              <a:lnSpc>
                <a:spcPct val="90000"/>
              </a:lnSpc>
            </a:pPr>
            <a:r>
              <a:rPr lang="fr-FR" sz="1700" dirty="0" err="1" smtClean="0"/>
              <a:t>See</a:t>
            </a:r>
            <a:r>
              <a:rPr lang="fr-FR" sz="1700" dirty="0" smtClean="0"/>
              <a:t> </a:t>
            </a:r>
            <a:r>
              <a:rPr lang="fr-FR" sz="1700" dirty="0" err="1" smtClean="0"/>
              <a:t>also</a:t>
            </a:r>
            <a:r>
              <a:rPr lang="fr-FR" sz="1700" dirty="0" smtClean="0"/>
              <a:t> : Julia </a:t>
            </a:r>
            <a:r>
              <a:rPr lang="fr-FR" sz="1700" dirty="0" err="1" smtClean="0"/>
              <a:t>Dressel</a:t>
            </a:r>
            <a:r>
              <a:rPr lang="fr-FR" sz="1700" dirty="0" smtClean="0"/>
              <a:t> &amp; </a:t>
            </a:r>
            <a:r>
              <a:rPr lang="fr-FR" sz="1700" dirty="0" err="1" smtClean="0"/>
              <a:t>Hany</a:t>
            </a:r>
            <a:r>
              <a:rPr lang="fr-FR" sz="1700" dirty="0" smtClean="0"/>
              <a:t> Farid, </a:t>
            </a:r>
            <a:r>
              <a:rPr lang="en-US" sz="1700" dirty="0"/>
              <a:t>“ </a:t>
            </a:r>
            <a:r>
              <a:rPr lang="fr-FR" sz="1700" dirty="0" smtClean="0"/>
              <a:t>The </a:t>
            </a:r>
            <a:r>
              <a:rPr lang="fr-FR" sz="1700" dirty="0" err="1" smtClean="0"/>
              <a:t>accuracy</a:t>
            </a:r>
            <a:r>
              <a:rPr lang="fr-FR" sz="1700" dirty="0" smtClean="0"/>
              <a:t>, </a:t>
            </a:r>
            <a:r>
              <a:rPr lang="fr-FR" sz="1700" dirty="0" err="1" smtClean="0"/>
              <a:t>fairness</a:t>
            </a:r>
            <a:r>
              <a:rPr lang="fr-FR" sz="1700" dirty="0" smtClean="0"/>
              <a:t>, and </a:t>
            </a:r>
            <a:r>
              <a:rPr lang="fr-FR" sz="1700" dirty="0" err="1" smtClean="0"/>
              <a:t>limits</a:t>
            </a:r>
            <a:r>
              <a:rPr lang="fr-FR" sz="1700" dirty="0" smtClean="0"/>
              <a:t> of </a:t>
            </a:r>
            <a:r>
              <a:rPr lang="fr-FR" sz="1700" dirty="0" err="1" smtClean="0"/>
              <a:t>predicting</a:t>
            </a:r>
            <a:r>
              <a:rPr lang="fr-FR" sz="1700" dirty="0" smtClean="0"/>
              <a:t> </a:t>
            </a:r>
            <a:r>
              <a:rPr lang="fr-FR" sz="1700" dirty="0" err="1" smtClean="0"/>
              <a:t>recidivism</a:t>
            </a:r>
            <a:r>
              <a:rPr lang="en-US" sz="1700" dirty="0"/>
              <a:t>”</a:t>
            </a:r>
            <a:r>
              <a:rPr lang="fr-FR" sz="1700" dirty="0" smtClean="0"/>
              <a:t>, Science </a:t>
            </a:r>
            <a:r>
              <a:rPr lang="fr-FR" sz="1700" dirty="0" err="1" smtClean="0"/>
              <a:t>Advances</a:t>
            </a:r>
            <a:r>
              <a:rPr lang="fr-FR" sz="1700" dirty="0" smtClean="0"/>
              <a:t>, 17 </a:t>
            </a:r>
            <a:r>
              <a:rPr lang="fr-FR" sz="1700" dirty="0" err="1" smtClean="0"/>
              <a:t>january</a:t>
            </a:r>
            <a:r>
              <a:rPr lang="fr-FR" sz="1700" dirty="0" smtClean="0"/>
              <a:t> 2018</a:t>
            </a:r>
            <a:endParaRPr lang="en-US" sz="1700" dirty="0"/>
          </a:p>
        </p:txBody>
      </p:sp>
      <p:sp>
        <p:nvSpPr>
          <p:cNvPr id="38" name="Rectangle 37">
            <a:extLst>
              <a:ext uri="{FF2B5EF4-FFF2-40B4-BE49-F238E27FC236}">
                <a16:creationId xmlns:a16="http://schemas.microsoft.com/office/drawing/2014/main" xmlns="" id="{A5271697-90F1-4A23-8EF2-0179F2EAFA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6492875"/>
            <a:ext cx="9143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637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xmlns="" id="{92B30E2E-6496-4925-A8D0-81835FD78D45}"/>
              </a:ext>
            </a:extLst>
          </p:cNvPr>
          <p:cNvSpPr>
            <a:spLocks noGrp="1"/>
          </p:cNvSpPr>
          <p:nvPr>
            <p:ph type="title"/>
          </p:nvPr>
        </p:nvSpPr>
        <p:spPr/>
        <p:txBody>
          <a:bodyPr/>
          <a:lstStyle/>
          <a:p>
            <a:r>
              <a:rPr lang="fr-FR" dirty="0"/>
              <a:t>COMPAS : not </a:t>
            </a:r>
            <a:r>
              <a:rPr lang="fr-FR" dirty="0" err="1"/>
              <a:t>discriminatory</a:t>
            </a:r>
            <a:r>
              <a:rPr lang="fr-FR" dirty="0"/>
              <a:t> ?</a:t>
            </a:r>
          </a:p>
        </p:txBody>
      </p:sp>
      <p:pic>
        <p:nvPicPr>
          <p:cNvPr id="9" name="Espace réservé du contenu 8">
            <a:extLst>
              <a:ext uri="{FF2B5EF4-FFF2-40B4-BE49-F238E27FC236}">
                <a16:creationId xmlns:a16="http://schemas.microsoft.com/office/drawing/2014/main" xmlns="" id="{C8F99E3D-6313-49AE-8EFB-65683E60F39D}"/>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781844" y="2509673"/>
            <a:ext cx="2476500" cy="714375"/>
          </a:xfrm>
          <a:prstGeom prst="rect">
            <a:avLst/>
          </a:prstGeom>
          <a:noFill/>
          <a:ln>
            <a:noFill/>
          </a:ln>
        </p:spPr>
      </p:pic>
      <p:pic>
        <p:nvPicPr>
          <p:cNvPr id="10" name="Espace réservé du contenu 9">
            <a:extLst>
              <a:ext uri="{FF2B5EF4-FFF2-40B4-BE49-F238E27FC236}">
                <a16:creationId xmlns:a16="http://schemas.microsoft.com/office/drawing/2014/main" xmlns="" id="{15315859-11A1-4048-B40E-049B43DFE085}"/>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119687" y="3472656"/>
            <a:ext cx="3095625" cy="781050"/>
          </a:xfrm>
          <a:prstGeom prst="rect">
            <a:avLst/>
          </a:prstGeom>
          <a:noFill/>
          <a:ln>
            <a:noFill/>
          </a:ln>
        </p:spPr>
      </p:pic>
      <p:sp>
        <p:nvSpPr>
          <p:cNvPr id="5" name="Espace réservé du texte 4">
            <a:extLst>
              <a:ext uri="{FF2B5EF4-FFF2-40B4-BE49-F238E27FC236}">
                <a16:creationId xmlns:a16="http://schemas.microsoft.com/office/drawing/2014/main" xmlns="" id="{9A228302-8AB6-451A-B129-C84E751F53E1}"/>
              </a:ext>
            </a:extLst>
          </p:cNvPr>
          <p:cNvSpPr>
            <a:spLocks noGrp="1"/>
          </p:cNvSpPr>
          <p:nvPr>
            <p:ph type="body" idx="4294967295"/>
          </p:nvPr>
        </p:nvSpPr>
        <p:spPr>
          <a:xfrm>
            <a:off x="275430" y="1535113"/>
            <a:ext cx="3764758" cy="639762"/>
          </a:xfrm>
        </p:spPr>
        <p:txBody>
          <a:bodyPr>
            <a:noAutofit/>
          </a:bodyPr>
          <a:lstStyle/>
          <a:p>
            <a:pPr marL="0" indent="0">
              <a:buNone/>
            </a:pPr>
            <a:r>
              <a:rPr lang="fr-FR" sz="1600" dirty="0">
                <a:latin typeface="+mj-lt"/>
              </a:rPr>
              <a:t> </a:t>
            </a:r>
            <a:r>
              <a:rPr lang="fr-FR" sz="1600" b="1" dirty="0" err="1">
                <a:latin typeface="+mj-lt"/>
              </a:rPr>
              <a:t>Overall</a:t>
            </a:r>
            <a:r>
              <a:rPr lang="fr-FR" sz="1600" b="1" dirty="0">
                <a:latin typeface="+mj-lt"/>
              </a:rPr>
              <a:t> </a:t>
            </a:r>
            <a:r>
              <a:rPr lang="fr-FR" sz="1600" b="1" dirty="0" err="1">
                <a:latin typeface="+mj-lt"/>
              </a:rPr>
              <a:t>accurary</a:t>
            </a:r>
            <a:r>
              <a:rPr lang="fr-FR" sz="1600" b="1" dirty="0">
                <a:latin typeface="+mj-lt"/>
              </a:rPr>
              <a:t> </a:t>
            </a:r>
            <a:r>
              <a:rPr lang="fr-FR" sz="1600" b="1" dirty="0" err="1">
                <a:latin typeface="+mj-lt"/>
              </a:rPr>
              <a:t>equality</a:t>
            </a:r>
            <a:r>
              <a:rPr lang="fr-FR" sz="1600" b="1" dirty="0">
                <a:latin typeface="+mj-lt"/>
              </a:rPr>
              <a:t> : </a:t>
            </a:r>
            <a:r>
              <a:rPr lang="en-US" sz="1050" dirty="0"/>
              <a:t>The overall accuracy of the COMPAS label is the same, regardless of race </a:t>
            </a:r>
            <a:endParaRPr lang="fr-FR" sz="1600" dirty="0">
              <a:latin typeface="+mj-lt"/>
            </a:endParaRPr>
          </a:p>
        </p:txBody>
      </p:sp>
      <p:sp>
        <p:nvSpPr>
          <p:cNvPr id="7" name="Espace réservé du texte 6">
            <a:extLst>
              <a:ext uri="{FF2B5EF4-FFF2-40B4-BE49-F238E27FC236}">
                <a16:creationId xmlns:a16="http://schemas.microsoft.com/office/drawing/2014/main" xmlns="" id="{11CDC1AF-6A84-4CB7-8BF4-D13A4D59BBFE}"/>
              </a:ext>
            </a:extLst>
          </p:cNvPr>
          <p:cNvSpPr>
            <a:spLocks noGrp="1"/>
          </p:cNvSpPr>
          <p:nvPr>
            <p:ph type="body" sz="quarter" idx="4294967295"/>
          </p:nvPr>
        </p:nvSpPr>
        <p:spPr>
          <a:xfrm>
            <a:off x="6181725" y="1535113"/>
            <a:ext cx="2962275" cy="639762"/>
          </a:xfrm>
        </p:spPr>
        <p:txBody>
          <a:bodyPr>
            <a:normAutofit fontScale="92500"/>
          </a:bodyPr>
          <a:lstStyle/>
          <a:p>
            <a:pPr marL="0" indent="0">
              <a:buNone/>
            </a:pPr>
            <a:r>
              <a:rPr lang="fr-FR" sz="1800" b="1" dirty="0">
                <a:effectLst/>
                <a:latin typeface="+mj-lt"/>
                <a:ea typeface="Calibri" panose="020F0502020204030204" pitchFamily="34" charset="0"/>
              </a:rPr>
              <a:t>Calibration </a:t>
            </a:r>
            <a:r>
              <a:rPr lang="fr-FR" sz="1800" dirty="0">
                <a:effectLst/>
                <a:latin typeface="+mj-lt"/>
                <a:ea typeface="Calibri" panose="020F0502020204030204" pitchFamily="34" charset="0"/>
              </a:rPr>
              <a:t>: </a:t>
            </a:r>
            <a:r>
              <a:rPr lang="en-US" sz="1100" dirty="0"/>
              <a:t>For any given COMPAS score, the risk of recidivism is similar, regardless of race</a:t>
            </a:r>
            <a:endParaRPr lang="fr-FR" dirty="0">
              <a:latin typeface="+mj-lt"/>
            </a:endParaRPr>
          </a:p>
        </p:txBody>
      </p:sp>
      <p:pic>
        <p:nvPicPr>
          <p:cNvPr id="11" name="Image 10">
            <a:extLst>
              <a:ext uri="{FF2B5EF4-FFF2-40B4-BE49-F238E27FC236}">
                <a16:creationId xmlns:a16="http://schemas.microsoft.com/office/drawing/2014/main" xmlns="" id="{9259F7D5-7FFD-4AAE-ADCF-9785865B29E0}"/>
              </a:ext>
            </a:extLst>
          </p:cNvPr>
          <p:cNvPicPr/>
          <p:nvPr/>
        </p:nvPicPr>
        <p:blipFill>
          <a:blip r:embed="rId4"/>
          <a:stretch>
            <a:fillRect/>
          </a:stretch>
        </p:blipFill>
        <p:spPr>
          <a:xfrm>
            <a:off x="5289042" y="2322377"/>
            <a:ext cx="3676650" cy="2533650"/>
          </a:xfrm>
          <a:prstGeom prst="rect">
            <a:avLst/>
          </a:prstGeom>
        </p:spPr>
      </p:pic>
      <p:pic>
        <p:nvPicPr>
          <p:cNvPr id="13" name="Image 12">
            <a:extLst>
              <a:ext uri="{FF2B5EF4-FFF2-40B4-BE49-F238E27FC236}">
                <a16:creationId xmlns:a16="http://schemas.microsoft.com/office/drawing/2014/main" xmlns="" id="{C2764504-2EBB-4EE6-A309-3ABE4C1CF2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1844" y="4615284"/>
            <a:ext cx="3095625" cy="781050"/>
          </a:xfrm>
          <a:prstGeom prst="rect">
            <a:avLst/>
          </a:prstGeom>
          <a:noFill/>
          <a:ln>
            <a:noFill/>
          </a:ln>
        </p:spPr>
      </p:pic>
      <p:sp>
        <p:nvSpPr>
          <p:cNvPr id="16" name="ZoneTexte 15">
            <a:extLst>
              <a:ext uri="{FF2B5EF4-FFF2-40B4-BE49-F238E27FC236}">
                <a16:creationId xmlns:a16="http://schemas.microsoft.com/office/drawing/2014/main" xmlns="" id="{492BDBF1-529A-4DD8-8A6D-D747116DE610}"/>
              </a:ext>
            </a:extLst>
          </p:cNvPr>
          <p:cNvSpPr txBox="1"/>
          <p:nvPr/>
        </p:nvSpPr>
        <p:spPr>
          <a:xfrm>
            <a:off x="275430" y="3699430"/>
            <a:ext cx="4595648" cy="507831"/>
          </a:xfrm>
          <a:prstGeom prst="rect">
            <a:avLst/>
          </a:prstGeom>
          <a:noFill/>
        </p:spPr>
        <p:txBody>
          <a:bodyPr wrap="square">
            <a:spAutoFit/>
          </a:bodyPr>
          <a:lstStyle/>
          <a:p>
            <a:r>
              <a:rPr lang="fr-FR" sz="1600" b="1" dirty="0" err="1">
                <a:effectLst/>
                <a:latin typeface="+mj-lt"/>
                <a:ea typeface="Calibri" panose="020F0502020204030204" pitchFamily="34" charset="0"/>
              </a:rPr>
              <a:t>Predictive</a:t>
            </a:r>
            <a:r>
              <a:rPr lang="fr-FR" sz="1600" b="1" dirty="0">
                <a:effectLst/>
                <a:latin typeface="+mj-lt"/>
                <a:ea typeface="Calibri" panose="020F0502020204030204" pitchFamily="34" charset="0"/>
              </a:rPr>
              <a:t> Positive Value  </a:t>
            </a:r>
            <a:r>
              <a:rPr lang="fr-FR" sz="1600" dirty="0">
                <a:effectLst/>
                <a:latin typeface="+mj-lt"/>
                <a:ea typeface="Calibri" panose="020F0502020204030204" pitchFamily="34" charset="0"/>
              </a:rPr>
              <a:t>: </a:t>
            </a:r>
            <a:r>
              <a:rPr lang="en-US" sz="1100" dirty="0"/>
              <a:t>The likelihood of recidivism among defendants labeled as medium or high risk is similar, regardless of race</a:t>
            </a:r>
            <a:endParaRPr lang="fr-FR" sz="1100" dirty="0">
              <a:latin typeface="+mj-lt"/>
            </a:endParaRPr>
          </a:p>
        </p:txBody>
      </p:sp>
      <p:sp>
        <p:nvSpPr>
          <p:cNvPr id="18" name="ZoneTexte 17">
            <a:extLst>
              <a:ext uri="{FF2B5EF4-FFF2-40B4-BE49-F238E27FC236}">
                <a16:creationId xmlns:a16="http://schemas.microsoft.com/office/drawing/2014/main" xmlns="" id="{E5A3F6E8-A1E2-4C75-A809-A8A7A0A6DCCF}"/>
              </a:ext>
            </a:extLst>
          </p:cNvPr>
          <p:cNvSpPr txBox="1"/>
          <p:nvPr/>
        </p:nvSpPr>
        <p:spPr>
          <a:xfrm>
            <a:off x="275430" y="5778261"/>
            <a:ext cx="8411370" cy="523220"/>
          </a:xfrm>
          <a:prstGeom prst="rect">
            <a:avLst/>
          </a:prstGeom>
          <a:noFill/>
        </p:spPr>
        <p:txBody>
          <a:bodyPr wrap="square">
            <a:spAutoFit/>
          </a:bodyPr>
          <a:lstStyle/>
          <a:p>
            <a:r>
              <a:rPr lang="en-US" sz="1400" dirty="0">
                <a:solidFill>
                  <a:schemeClr val="accent5">
                    <a:lumMod val="75000"/>
                  </a:schemeClr>
                </a:solidFill>
              </a:rPr>
              <a:t>Farhan Rahman, COMPAS Case Study: Fairness of a Machine Learning Model,, Sep 7, 2020· https://towardsdatascience.com/compas-case-study-fairness-of-a-machine-learning-model-f0f804108751</a:t>
            </a:r>
            <a:endParaRPr lang="fr-FR" sz="1400" dirty="0">
              <a:solidFill>
                <a:schemeClr val="accent5">
                  <a:lumMod val="75000"/>
                </a:schemeClr>
              </a:solidFill>
            </a:endParaRPr>
          </a:p>
        </p:txBody>
      </p:sp>
    </p:spTree>
    <p:extLst>
      <p:ext uri="{BB962C8B-B14F-4D97-AF65-F5344CB8AC3E}">
        <p14:creationId xmlns:p14="http://schemas.microsoft.com/office/powerpoint/2010/main" val="3331197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74FE6D6-D85A-4D48-9C0A-B7099E76B93F}"/>
              </a:ext>
            </a:extLst>
          </p:cNvPr>
          <p:cNvSpPr>
            <a:spLocks noGrp="1"/>
          </p:cNvSpPr>
          <p:nvPr>
            <p:ph type="title"/>
          </p:nvPr>
        </p:nvSpPr>
        <p:spPr/>
        <p:txBody>
          <a:bodyPr/>
          <a:lstStyle/>
          <a:p>
            <a:r>
              <a:rPr lang="fr-FR" dirty="0"/>
              <a:t>PART </a:t>
            </a:r>
            <a:r>
              <a:rPr lang="fr-FR" dirty="0" smtClean="0"/>
              <a:t>III</a:t>
            </a:r>
            <a:endParaRPr lang="fr-FR" dirty="0"/>
          </a:p>
        </p:txBody>
      </p:sp>
      <p:sp>
        <p:nvSpPr>
          <p:cNvPr id="3" name="Espace réservé du contenu 2">
            <a:extLst>
              <a:ext uri="{FF2B5EF4-FFF2-40B4-BE49-F238E27FC236}">
                <a16:creationId xmlns:a16="http://schemas.microsoft.com/office/drawing/2014/main" xmlns="" id="{F627A8DE-E451-497D-82EC-9CD29D59DA84}"/>
              </a:ext>
            </a:extLst>
          </p:cNvPr>
          <p:cNvSpPr>
            <a:spLocks noGrp="1"/>
          </p:cNvSpPr>
          <p:nvPr>
            <p:ph idx="1"/>
          </p:nvPr>
        </p:nvSpPr>
        <p:spPr/>
        <p:txBody>
          <a:bodyPr/>
          <a:lstStyle/>
          <a:p>
            <a:pPr marL="0" indent="0">
              <a:buNone/>
            </a:pPr>
            <a:endParaRPr lang="fr-FR" dirty="0"/>
          </a:p>
          <a:p>
            <a:pPr marL="0" indent="0" algn="ctr">
              <a:buNone/>
            </a:pPr>
            <a:r>
              <a:rPr lang="fr-FR" sz="4800" b="1" dirty="0" err="1" smtClean="0"/>
              <a:t>Explicability</a:t>
            </a:r>
            <a:r>
              <a:rPr lang="fr-FR" sz="4800" b="1" dirty="0" smtClean="0"/>
              <a:t> of </a:t>
            </a:r>
            <a:r>
              <a:rPr lang="fr-FR" sz="4800" b="1" dirty="0" err="1" smtClean="0"/>
              <a:t>algorithmic</a:t>
            </a:r>
            <a:r>
              <a:rPr lang="fr-FR" sz="4800" b="1" dirty="0" smtClean="0"/>
              <a:t> </a:t>
            </a:r>
            <a:r>
              <a:rPr lang="fr-FR" sz="4800" b="1" dirty="0" err="1" smtClean="0"/>
              <a:t>decisions</a:t>
            </a:r>
            <a:endParaRPr lang="fr-FR" sz="4800" dirty="0"/>
          </a:p>
        </p:txBody>
      </p:sp>
    </p:spTree>
    <p:extLst>
      <p:ext uri="{BB962C8B-B14F-4D97-AF65-F5344CB8AC3E}">
        <p14:creationId xmlns:p14="http://schemas.microsoft.com/office/powerpoint/2010/main" val="230447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74FE6D6-D85A-4D48-9C0A-B7099E76B93F}"/>
              </a:ext>
            </a:extLst>
          </p:cNvPr>
          <p:cNvSpPr>
            <a:spLocks noGrp="1"/>
          </p:cNvSpPr>
          <p:nvPr>
            <p:ph type="title"/>
          </p:nvPr>
        </p:nvSpPr>
        <p:spPr/>
        <p:txBody>
          <a:bodyPr/>
          <a:lstStyle/>
          <a:p>
            <a:r>
              <a:rPr lang="fr-FR" dirty="0"/>
              <a:t>PART I</a:t>
            </a:r>
          </a:p>
        </p:txBody>
      </p:sp>
      <p:sp>
        <p:nvSpPr>
          <p:cNvPr id="3" name="Espace réservé du contenu 2">
            <a:extLst>
              <a:ext uri="{FF2B5EF4-FFF2-40B4-BE49-F238E27FC236}">
                <a16:creationId xmlns:a16="http://schemas.microsoft.com/office/drawing/2014/main" xmlns="" id="{F627A8DE-E451-497D-82EC-9CD29D59DA84}"/>
              </a:ext>
            </a:extLst>
          </p:cNvPr>
          <p:cNvSpPr>
            <a:spLocks noGrp="1"/>
          </p:cNvSpPr>
          <p:nvPr>
            <p:ph idx="1"/>
          </p:nvPr>
        </p:nvSpPr>
        <p:spPr/>
        <p:txBody>
          <a:bodyPr>
            <a:normAutofit fontScale="92500"/>
          </a:bodyPr>
          <a:lstStyle/>
          <a:p>
            <a:pPr marL="0" indent="0">
              <a:buNone/>
            </a:pPr>
            <a:endParaRPr lang="fr-FR" dirty="0"/>
          </a:p>
          <a:p>
            <a:pPr marL="0" indent="0">
              <a:buNone/>
            </a:pPr>
            <a:r>
              <a:rPr lang="fr-FR" sz="4800" b="1" dirty="0" err="1"/>
              <a:t>Fairness</a:t>
            </a:r>
            <a:r>
              <a:rPr lang="fr-FR" sz="4800" b="1" dirty="0"/>
              <a:t>: insights </a:t>
            </a:r>
            <a:r>
              <a:rPr lang="fr-FR" sz="4800" b="1" dirty="0" err="1"/>
              <a:t>into</a:t>
            </a:r>
            <a:r>
              <a:rPr lang="fr-FR" sz="4800" b="1" dirty="0"/>
              <a:t> </a:t>
            </a:r>
            <a:r>
              <a:rPr lang="fr-FR" sz="4800" b="1" dirty="0" smtClean="0"/>
              <a:t>technique and </a:t>
            </a:r>
            <a:r>
              <a:rPr lang="fr-FR" sz="4800" b="1" dirty="0" err="1"/>
              <a:t>political</a:t>
            </a:r>
            <a:r>
              <a:rPr lang="fr-FR" sz="4800" b="1" dirty="0"/>
              <a:t> </a:t>
            </a:r>
            <a:r>
              <a:rPr lang="fr-FR" sz="4800" b="1" dirty="0" err="1"/>
              <a:t>philosophy</a:t>
            </a:r>
            <a:r>
              <a:rPr lang="fr-FR" sz="4800" b="1" dirty="0"/>
              <a:t> </a:t>
            </a:r>
            <a:endParaRPr lang="fr-FR" sz="4800" b="1" dirty="0" smtClean="0"/>
          </a:p>
          <a:p>
            <a:r>
              <a:rPr lang="fr-FR" sz="2600" dirty="0" err="1" smtClean="0"/>
              <a:t>Plurality</a:t>
            </a:r>
            <a:r>
              <a:rPr lang="fr-FR" sz="2600" dirty="0" smtClean="0"/>
              <a:t> of </a:t>
            </a:r>
            <a:r>
              <a:rPr lang="fr-FR" sz="2600" dirty="0" err="1" smtClean="0"/>
              <a:t>fairness</a:t>
            </a:r>
            <a:r>
              <a:rPr lang="fr-FR" sz="2600" dirty="0" smtClean="0"/>
              <a:t> </a:t>
            </a:r>
            <a:r>
              <a:rPr lang="fr-FR" sz="2600" dirty="0" err="1" smtClean="0"/>
              <a:t>metrics</a:t>
            </a:r>
            <a:endParaRPr lang="fr-FR" sz="2600" dirty="0" smtClean="0"/>
          </a:p>
          <a:p>
            <a:r>
              <a:rPr lang="fr-FR" sz="2600" dirty="0" smtClean="0"/>
              <a:t>Sources of </a:t>
            </a:r>
            <a:r>
              <a:rPr lang="fr-FR" sz="2600" dirty="0" err="1"/>
              <a:t>b</a:t>
            </a:r>
            <a:r>
              <a:rPr lang="fr-FR" sz="2600" dirty="0" err="1" smtClean="0"/>
              <a:t>ias</a:t>
            </a:r>
            <a:endParaRPr lang="fr-FR" sz="2600" dirty="0" smtClean="0"/>
          </a:p>
          <a:p>
            <a:r>
              <a:rPr lang="fr-FR" sz="2600" dirty="0" err="1" smtClean="0"/>
              <a:t>Incompatibities</a:t>
            </a:r>
            <a:r>
              <a:rPr lang="fr-FR" sz="2600" dirty="0" smtClean="0"/>
              <a:t> </a:t>
            </a:r>
            <a:r>
              <a:rPr lang="fr-FR" sz="2600" dirty="0" err="1" smtClean="0"/>
              <a:t>between</a:t>
            </a:r>
            <a:r>
              <a:rPr lang="fr-FR" sz="2600" dirty="0" smtClean="0"/>
              <a:t> </a:t>
            </a:r>
            <a:r>
              <a:rPr lang="fr-FR" sz="2600" dirty="0" err="1" smtClean="0"/>
              <a:t>fairness</a:t>
            </a:r>
            <a:r>
              <a:rPr lang="fr-FR" sz="2600" dirty="0" smtClean="0"/>
              <a:t> </a:t>
            </a:r>
            <a:r>
              <a:rPr lang="fr-FR" sz="2600" dirty="0" err="1" smtClean="0"/>
              <a:t>metrics</a:t>
            </a:r>
            <a:endParaRPr lang="fr-FR" sz="2600" dirty="0" smtClean="0"/>
          </a:p>
          <a:p>
            <a:r>
              <a:rPr lang="fr-FR" sz="2600" dirty="0" err="1" smtClean="0"/>
              <a:t>Political</a:t>
            </a:r>
            <a:r>
              <a:rPr lang="fr-FR" sz="2600" dirty="0" smtClean="0"/>
              <a:t> </a:t>
            </a:r>
            <a:r>
              <a:rPr lang="fr-FR" sz="2600" dirty="0" err="1" smtClean="0"/>
              <a:t>philosophy</a:t>
            </a:r>
            <a:r>
              <a:rPr lang="fr-FR" sz="2600" dirty="0"/>
              <a:t> </a:t>
            </a:r>
            <a:r>
              <a:rPr lang="fr-FR" sz="2600" dirty="0" smtClean="0"/>
              <a:t>– utility and </a:t>
            </a:r>
            <a:r>
              <a:rPr lang="fr-FR" sz="2600" dirty="0" err="1" smtClean="0"/>
              <a:t>fairness</a:t>
            </a:r>
            <a:r>
              <a:rPr lang="fr-FR" sz="2600" dirty="0" smtClean="0"/>
              <a:t> / normative </a:t>
            </a:r>
            <a:r>
              <a:rPr lang="fr-FR" sz="2600" dirty="0" err="1" smtClean="0"/>
              <a:t>egalitarian</a:t>
            </a:r>
            <a:r>
              <a:rPr lang="fr-FR" sz="2600" dirty="0" smtClean="0"/>
              <a:t> </a:t>
            </a:r>
            <a:r>
              <a:rPr lang="fr-FR" sz="2600" dirty="0" err="1" smtClean="0"/>
              <a:t>considerations</a:t>
            </a:r>
            <a:endParaRPr lang="fr-FR" sz="2600" dirty="0"/>
          </a:p>
          <a:p>
            <a:pPr marL="0" indent="0">
              <a:buNone/>
            </a:pPr>
            <a:endParaRPr lang="fr-FR" sz="4800" dirty="0"/>
          </a:p>
        </p:txBody>
      </p:sp>
    </p:spTree>
    <p:extLst>
      <p:ext uri="{BB962C8B-B14F-4D97-AF65-F5344CB8AC3E}">
        <p14:creationId xmlns:p14="http://schemas.microsoft.com/office/powerpoint/2010/main" val="2587942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F273D9D-03C5-4C03-B906-3C8AC16A7E0E}"/>
              </a:ext>
            </a:extLst>
          </p:cNvPr>
          <p:cNvSpPr>
            <a:spLocks noGrp="1"/>
          </p:cNvSpPr>
          <p:nvPr>
            <p:ph type="title"/>
          </p:nvPr>
        </p:nvSpPr>
        <p:spPr/>
        <p:txBody>
          <a:bodyPr>
            <a:normAutofit/>
          </a:bodyPr>
          <a:lstStyle/>
          <a:p>
            <a:r>
              <a:rPr lang="fr-FR" sz="3600" b="1" dirty="0" err="1" smtClean="0"/>
              <a:t>Explaining</a:t>
            </a:r>
            <a:r>
              <a:rPr lang="fr-FR" sz="3600" b="1" dirty="0" smtClean="0"/>
              <a:t> </a:t>
            </a:r>
            <a:r>
              <a:rPr lang="fr-FR" sz="3600" b="1" dirty="0" err="1" smtClean="0"/>
              <a:t>explicability</a:t>
            </a:r>
            <a:r>
              <a:rPr lang="fr-FR" sz="3600" b="1" dirty="0" smtClean="0"/>
              <a:t>… (1</a:t>
            </a:r>
            <a:r>
              <a:rPr lang="fr-FR" sz="3600" b="1" dirty="0"/>
              <a:t>)</a:t>
            </a:r>
          </a:p>
        </p:txBody>
      </p:sp>
      <p:sp>
        <p:nvSpPr>
          <p:cNvPr id="3" name="Espace réservé du contenu 2">
            <a:extLst>
              <a:ext uri="{FF2B5EF4-FFF2-40B4-BE49-F238E27FC236}">
                <a16:creationId xmlns:a16="http://schemas.microsoft.com/office/drawing/2014/main" xmlns="" id="{85B9C886-B46E-443C-968C-37215ECD315B}"/>
              </a:ext>
            </a:extLst>
          </p:cNvPr>
          <p:cNvSpPr>
            <a:spLocks noGrp="1"/>
          </p:cNvSpPr>
          <p:nvPr>
            <p:ph idx="1"/>
          </p:nvPr>
        </p:nvSpPr>
        <p:spPr/>
        <p:txBody>
          <a:bodyPr>
            <a:normAutofit/>
          </a:bodyPr>
          <a:lstStyle/>
          <a:p>
            <a:pPr marL="0" indent="0">
              <a:buNone/>
            </a:pPr>
            <a:r>
              <a:rPr lang="fr-FR" dirty="0"/>
              <a:t>1. </a:t>
            </a:r>
            <a:r>
              <a:rPr lang="fr-FR" b="1" dirty="0" err="1"/>
              <a:t>What</a:t>
            </a:r>
            <a:r>
              <a:rPr lang="fr-FR" b="1" dirty="0"/>
              <a:t> </a:t>
            </a:r>
            <a:r>
              <a:rPr lang="fr-FR" b="1" dirty="0" err="1"/>
              <a:t>does</a:t>
            </a:r>
            <a:r>
              <a:rPr lang="fr-FR" b="1" dirty="0"/>
              <a:t> « </a:t>
            </a:r>
            <a:r>
              <a:rPr lang="fr-FR" b="1" dirty="0" err="1"/>
              <a:t>explicability</a:t>
            </a:r>
            <a:r>
              <a:rPr lang="fr-FR" b="1" dirty="0"/>
              <a:t> </a:t>
            </a:r>
            <a:r>
              <a:rPr lang="fr-FR" b="1" dirty="0" err="1"/>
              <a:t>mean</a:t>
            </a:r>
            <a:r>
              <a:rPr lang="fr-FR" b="1" dirty="0"/>
              <a:t> »</a:t>
            </a:r>
            <a:r>
              <a:rPr lang="fr-FR" dirty="0"/>
              <a:t>?</a:t>
            </a:r>
          </a:p>
          <a:p>
            <a:r>
              <a:rPr lang="fr-FR" dirty="0"/>
              <a:t>Global vs. Local </a:t>
            </a:r>
            <a:r>
              <a:rPr lang="fr-FR" dirty="0" err="1"/>
              <a:t>explicability</a:t>
            </a:r>
            <a:endParaRPr lang="fr-FR" dirty="0"/>
          </a:p>
          <a:p>
            <a:r>
              <a:rPr lang="fr-FR" dirty="0" err="1"/>
              <a:t>Explicability</a:t>
            </a:r>
            <a:r>
              <a:rPr lang="fr-FR" dirty="0"/>
              <a:t> ex ante vs. ex post</a:t>
            </a:r>
          </a:p>
          <a:p>
            <a:r>
              <a:rPr lang="fr-FR" dirty="0" err="1"/>
              <a:t>Technical</a:t>
            </a:r>
            <a:r>
              <a:rPr lang="fr-FR" dirty="0"/>
              <a:t> vs. </a:t>
            </a:r>
            <a:r>
              <a:rPr lang="fr-FR" dirty="0" err="1"/>
              <a:t>Decision</a:t>
            </a:r>
            <a:r>
              <a:rPr lang="fr-FR" dirty="0"/>
              <a:t> process</a:t>
            </a:r>
          </a:p>
          <a:p>
            <a:pPr marL="0" indent="0">
              <a:buNone/>
            </a:pPr>
            <a:r>
              <a:rPr lang="fr-FR" dirty="0"/>
              <a:t>2. </a:t>
            </a:r>
            <a:r>
              <a:rPr lang="fr-FR" b="1" dirty="0" err="1"/>
              <a:t>Explicability</a:t>
            </a:r>
            <a:r>
              <a:rPr lang="fr-FR" b="1" dirty="0"/>
              <a:t> of </a:t>
            </a:r>
            <a:r>
              <a:rPr lang="fr-FR" b="1" dirty="0" err="1"/>
              <a:t>what</a:t>
            </a:r>
            <a:r>
              <a:rPr lang="fr-FR" b="1" dirty="0"/>
              <a:t>? </a:t>
            </a:r>
            <a:r>
              <a:rPr lang="fr-FR" b="1" dirty="0" err="1"/>
              <a:t>Dataset</a:t>
            </a:r>
            <a:r>
              <a:rPr lang="fr-FR" b="1" dirty="0"/>
              <a:t>, </a:t>
            </a:r>
            <a:r>
              <a:rPr lang="fr-FR" b="1" dirty="0" err="1"/>
              <a:t>algorithm</a:t>
            </a:r>
            <a:r>
              <a:rPr lang="fr-FR" b="1" dirty="0"/>
              <a:t>, model, </a:t>
            </a:r>
            <a:r>
              <a:rPr lang="fr-FR" b="1" dirty="0" err="1"/>
              <a:t>outcome</a:t>
            </a:r>
            <a:r>
              <a:rPr lang="fr-FR" b="1" dirty="0"/>
              <a:t> (</a:t>
            </a:r>
            <a:r>
              <a:rPr lang="fr-FR" b="1" dirty="0" err="1"/>
              <a:t>decision</a:t>
            </a:r>
            <a:r>
              <a:rPr lang="fr-FR" b="1" dirty="0"/>
              <a:t>, </a:t>
            </a:r>
            <a:r>
              <a:rPr lang="fr-FR" b="1" dirty="0" err="1"/>
              <a:t>prediction</a:t>
            </a:r>
            <a:r>
              <a:rPr lang="fr-FR" b="1" dirty="0"/>
              <a:t>)</a:t>
            </a:r>
          </a:p>
          <a:p>
            <a:pPr marL="0" indent="0">
              <a:buNone/>
            </a:pPr>
            <a:r>
              <a:rPr lang="fr-FR" dirty="0"/>
              <a:t>3. </a:t>
            </a:r>
            <a:r>
              <a:rPr lang="fr-FR" b="1" dirty="0" err="1"/>
              <a:t>Explicability</a:t>
            </a:r>
            <a:r>
              <a:rPr lang="fr-FR" b="1" dirty="0"/>
              <a:t> for </a:t>
            </a:r>
            <a:r>
              <a:rPr lang="fr-FR" b="1" dirty="0" err="1"/>
              <a:t>who</a:t>
            </a:r>
            <a:r>
              <a:rPr lang="fr-FR" b="1" dirty="0"/>
              <a:t>? Expert, </a:t>
            </a:r>
            <a:r>
              <a:rPr lang="fr-FR" b="1" dirty="0" err="1"/>
              <a:t>regulator</a:t>
            </a:r>
            <a:r>
              <a:rPr lang="fr-FR" b="1" dirty="0"/>
              <a:t>, </a:t>
            </a:r>
            <a:r>
              <a:rPr lang="fr-FR" b="1" dirty="0" err="1"/>
              <a:t>individual</a:t>
            </a:r>
            <a:r>
              <a:rPr lang="fr-FR" b="1" dirty="0"/>
              <a:t> </a:t>
            </a:r>
          </a:p>
        </p:txBody>
      </p:sp>
    </p:spTree>
    <p:extLst>
      <p:ext uri="{BB962C8B-B14F-4D97-AF65-F5344CB8AC3E}">
        <p14:creationId xmlns:p14="http://schemas.microsoft.com/office/powerpoint/2010/main" val="2898069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F273D9D-03C5-4C03-B906-3C8AC16A7E0E}"/>
              </a:ext>
            </a:extLst>
          </p:cNvPr>
          <p:cNvSpPr>
            <a:spLocks noGrp="1"/>
          </p:cNvSpPr>
          <p:nvPr>
            <p:ph type="title"/>
          </p:nvPr>
        </p:nvSpPr>
        <p:spPr/>
        <p:txBody>
          <a:bodyPr>
            <a:normAutofit/>
          </a:bodyPr>
          <a:lstStyle/>
          <a:p>
            <a:r>
              <a:rPr lang="fr-FR" sz="3600" b="1" dirty="0" err="1" smtClean="0"/>
              <a:t>Explainability</a:t>
            </a:r>
            <a:r>
              <a:rPr lang="fr-FR" sz="3600" b="1" dirty="0" smtClean="0"/>
              <a:t> as a </a:t>
            </a:r>
            <a:r>
              <a:rPr lang="fr-FR" sz="3600" b="1" dirty="0" err="1" smtClean="0"/>
              <a:t>legal</a:t>
            </a:r>
            <a:r>
              <a:rPr lang="fr-FR" sz="3600" b="1" dirty="0" smtClean="0"/>
              <a:t> obligation?</a:t>
            </a:r>
            <a:endParaRPr lang="fr-FR" sz="3600" b="1" dirty="0"/>
          </a:p>
        </p:txBody>
      </p:sp>
      <p:sp>
        <p:nvSpPr>
          <p:cNvPr id="3" name="Espace réservé du contenu 2">
            <a:extLst>
              <a:ext uri="{FF2B5EF4-FFF2-40B4-BE49-F238E27FC236}">
                <a16:creationId xmlns:a16="http://schemas.microsoft.com/office/drawing/2014/main" xmlns="" id="{85B9C886-B46E-443C-968C-37215ECD315B}"/>
              </a:ext>
            </a:extLst>
          </p:cNvPr>
          <p:cNvSpPr>
            <a:spLocks noGrp="1"/>
          </p:cNvSpPr>
          <p:nvPr>
            <p:ph idx="1"/>
          </p:nvPr>
        </p:nvSpPr>
        <p:spPr/>
        <p:txBody>
          <a:bodyPr>
            <a:normAutofit fontScale="47500" lnSpcReduction="20000"/>
          </a:bodyPr>
          <a:lstStyle/>
          <a:p>
            <a:pPr marL="0" indent="0">
              <a:buNone/>
            </a:pPr>
            <a:r>
              <a:rPr lang="fr-FR" sz="6000" b="1" dirty="0" smtClean="0"/>
              <a:t>Is </a:t>
            </a:r>
            <a:r>
              <a:rPr lang="fr-FR" sz="6000" b="1" dirty="0" err="1"/>
              <a:t>it</a:t>
            </a:r>
            <a:r>
              <a:rPr lang="fr-FR" sz="6000" b="1" dirty="0"/>
              <a:t> effective or </a:t>
            </a:r>
            <a:r>
              <a:rPr lang="fr-FR" sz="6000" b="1" dirty="0" err="1"/>
              <a:t>practicable</a:t>
            </a:r>
            <a:r>
              <a:rPr lang="fr-FR" sz="6000" b="1" dirty="0"/>
              <a:t> ? </a:t>
            </a:r>
          </a:p>
          <a:p>
            <a:pPr marL="0" indent="0">
              <a:buNone/>
            </a:pPr>
            <a:r>
              <a:rPr lang="fr-FR" b="1" dirty="0">
                <a:solidFill>
                  <a:schemeClr val="accent5">
                    <a:lumMod val="50000"/>
                  </a:schemeClr>
                </a:solidFill>
              </a:rPr>
              <a:t>EU </a:t>
            </a:r>
            <a:r>
              <a:rPr lang="fr-FR" b="1" dirty="0" err="1">
                <a:solidFill>
                  <a:schemeClr val="accent5">
                    <a:lumMod val="50000"/>
                  </a:schemeClr>
                </a:solidFill>
              </a:rPr>
              <a:t>law</a:t>
            </a:r>
            <a:r>
              <a:rPr lang="fr-FR" b="1" dirty="0">
                <a:solidFill>
                  <a:schemeClr val="accent5">
                    <a:lumMod val="50000"/>
                  </a:schemeClr>
                </a:solidFill>
              </a:rPr>
              <a:t> </a:t>
            </a:r>
            <a:r>
              <a:rPr lang="fr-FR" dirty="0">
                <a:solidFill>
                  <a:schemeClr val="accent5">
                    <a:lumMod val="50000"/>
                  </a:schemeClr>
                </a:solidFill>
              </a:rPr>
              <a:t>: GDPR, </a:t>
            </a:r>
            <a:r>
              <a:rPr lang="fr-FR" dirty="0" err="1">
                <a:solidFill>
                  <a:schemeClr val="accent5">
                    <a:lumMod val="50000"/>
                  </a:schemeClr>
                </a:solidFill>
              </a:rPr>
              <a:t>recital</a:t>
            </a:r>
            <a:r>
              <a:rPr lang="fr-FR" dirty="0">
                <a:solidFill>
                  <a:schemeClr val="accent5">
                    <a:lumMod val="50000"/>
                  </a:schemeClr>
                </a:solidFill>
              </a:rPr>
              <a:t> 71 : </a:t>
            </a:r>
            <a:r>
              <a:rPr lang="en-US" dirty="0"/>
              <a:t>In any case, such processing should be subject to suitable safeguards, which should include specific information to the data subject and the right to obtain human intervention, to express his or her point of view, to obtain an explanation of the decision reached after such assessment and to challenge the decision.</a:t>
            </a:r>
          </a:p>
          <a:p>
            <a:pPr marL="0" indent="0">
              <a:buNone/>
            </a:pPr>
            <a:endParaRPr lang="en-US" dirty="0">
              <a:solidFill>
                <a:schemeClr val="accent5">
                  <a:lumMod val="50000"/>
                </a:schemeClr>
              </a:solidFill>
            </a:endParaRPr>
          </a:p>
          <a:p>
            <a:pPr marL="0" indent="0">
              <a:buNone/>
            </a:pPr>
            <a:r>
              <a:rPr lang="en-US" b="1" dirty="0">
                <a:solidFill>
                  <a:schemeClr val="accent5">
                    <a:lumMod val="50000"/>
                  </a:schemeClr>
                </a:solidFill>
              </a:rPr>
              <a:t>French law </a:t>
            </a:r>
            <a:r>
              <a:rPr lang="en-US" dirty="0">
                <a:solidFill>
                  <a:schemeClr val="accent5">
                    <a:lumMod val="50000"/>
                  </a:schemeClr>
                </a:solidFill>
              </a:rPr>
              <a:t>: </a:t>
            </a:r>
            <a:endParaRPr lang="fr-FR" dirty="0">
              <a:solidFill>
                <a:schemeClr val="accent5">
                  <a:lumMod val="50000"/>
                </a:schemeClr>
              </a:solidFill>
            </a:endParaRPr>
          </a:p>
          <a:p>
            <a:r>
              <a:rPr lang="fr-FR" dirty="0">
                <a:solidFill>
                  <a:schemeClr val="accent5">
                    <a:lumMod val="50000"/>
                  </a:schemeClr>
                </a:solidFill>
              </a:rPr>
              <a:t>Loi n° 2018-493 : </a:t>
            </a:r>
            <a:r>
              <a:rPr lang="en-US" dirty="0">
                <a:solidFill>
                  <a:schemeClr val="accent5">
                    <a:lumMod val="50000"/>
                  </a:schemeClr>
                </a:solidFill>
              </a:rPr>
              <a:t>obligation to communicate the rules defining the processing + the main characteristics of its implementation (except if these rules are subject to secrets protected by law)</a:t>
            </a:r>
          </a:p>
          <a:p>
            <a:r>
              <a:rPr lang="fr-FR" dirty="0">
                <a:solidFill>
                  <a:schemeClr val="accent5">
                    <a:lumMod val="50000"/>
                  </a:schemeClr>
                </a:solidFill>
              </a:rPr>
              <a:t>Code des relations du public avec l’administration (CRPA, art. L. 311-3-1 : « </a:t>
            </a:r>
            <a:r>
              <a:rPr lang="en-US" dirty="0">
                <a:solidFill>
                  <a:schemeClr val="accent5">
                    <a:lumMod val="50000"/>
                  </a:schemeClr>
                </a:solidFill>
              </a:rPr>
              <a:t>the rules defining the processing and the main characteristics of its implementation shall be communicated by the Administration to the person concerned on request .</a:t>
            </a:r>
            <a:endParaRPr lang="fr-FR" dirty="0">
              <a:solidFill>
                <a:schemeClr val="accent5">
                  <a:lumMod val="50000"/>
                </a:schemeClr>
              </a:solidFill>
            </a:endParaRPr>
          </a:p>
          <a:p>
            <a:r>
              <a:rPr lang="fr-FR" dirty="0">
                <a:solidFill>
                  <a:schemeClr val="accent5">
                    <a:lumMod val="50000"/>
                  </a:schemeClr>
                </a:solidFill>
              </a:rPr>
              <a:t>CRPA, art. R. 311-1-2 : </a:t>
            </a:r>
            <a:r>
              <a:rPr lang="en-US" dirty="0">
                <a:solidFill>
                  <a:schemeClr val="accent5">
                    <a:lumMod val="50000"/>
                  </a:schemeClr>
                </a:solidFill>
              </a:rPr>
              <a:t>specifies the information to be provided in intelligible form.</a:t>
            </a:r>
            <a:endParaRPr lang="fr-FR" dirty="0">
              <a:solidFill>
                <a:schemeClr val="accent5">
                  <a:lumMod val="50000"/>
                </a:schemeClr>
              </a:solidFill>
            </a:endParaRPr>
          </a:p>
          <a:p>
            <a:pPr marL="0" indent="0">
              <a:buNone/>
            </a:pPr>
            <a:endParaRPr lang="fr-FR" dirty="0"/>
          </a:p>
          <a:p>
            <a:pPr marL="0" indent="0">
              <a:buNone/>
            </a:pPr>
            <a:r>
              <a:rPr lang="fr-FR" b="1" dirty="0" err="1"/>
              <a:t>Constraints</a:t>
            </a:r>
            <a:r>
              <a:rPr lang="fr-FR" b="1" dirty="0"/>
              <a:t> : commercial secret ; black box</a:t>
            </a:r>
          </a:p>
          <a:p>
            <a:pPr marL="0" indent="0">
              <a:buNone/>
            </a:pPr>
            <a:endParaRPr lang="fr-FR" dirty="0"/>
          </a:p>
          <a:p>
            <a:pPr marL="0" indent="0">
              <a:buNone/>
            </a:pPr>
            <a:r>
              <a:rPr lang="en-US" b="1" dirty="0"/>
              <a:t>A complex algorithm with very good predictive capabilities is not necessarily explainable</a:t>
            </a:r>
          </a:p>
          <a:p>
            <a:pPr marL="0" indent="0">
              <a:buNone/>
            </a:pPr>
            <a:endParaRPr lang="en-US" b="1" dirty="0"/>
          </a:p>
          <a:p>
            <a:pPr marL="0" indent="0">
              <a:buNone/>
            </a:pPr>
            <a:r>
              <a:rPr lang="en-US" b="1" dirty="0"/>
              <a:t>- tension between accuracy (high reliability of predictions) and explicability</a:t>
            </a:r>
          </a:p>
          <a:p>
            <a:pPr marL="0" indent="0">
              <a:buNone/>
            </a:pPr>
            <a:r>
              <a:rPr lang="en-US" b="1" dirty="0"/>
              <a:t>- Counterfactual explanation?</a:t>
            </a:r>
            <a:endParaRPr lang="fr-FR" dirty="0"/>
          </a:p>
        </p:txBody>
      </p:sp>
    </p:spTree>
    <p:extLst>
      <p:ext uri="{BB962C8B-B14F-4D97-AF65-F5344CB8AC3E}">
        <p14:creationId xmlns:p14="http://schemas.microsoft.com/office/powerpoint/2010/main" val="203994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F273D9D-03C5-4C03-B906-3C8AC16A7E0E}"/>
              </a:ext>
            </a:extLst>
          </p:cNvPr>
          <p:cNvSpPr>
            <a:spLocks noGrp="1"/>
          </p:cNvSpPr>
          <p:nvPr>
            <p:ph type="title"/>
          </p:nvPr>
        </p:nvSpPr>
        <p:spPr/>
        <p:txBody>
          <a:bodyPr>
            <a:normAutofit/>
          </a:bodyPr>
          <a:lstStyle/>
          <a:p>
            <a:r>
              <a:rPr lang="fr-FR" sz="3600" b="1" dirty="0" err="1"/>
              <a:t>Explicability</a:t>
            </a:r>
            <a:r>
              <a:rPr lang="fr-FR" sz="3600" b="1" dirty="0"/>
              <a:t> of </a:t>
            </a:r>
            <a:r>
              <a:rPr lang="fr-FR" sz="3600" b="1" dirty="0" err="1"/>
              <a:t>algorithmic</a:t>
            </a:r>
            <a:r>
              <a:rPr lang="fr-FR" sz="3600" b="1" dirty="0"/>
              <a:t> </a:t>
            </a:r>
            <a:r>
              <a:rPr lang="fr-FR" sz="3600" b="1" dirty="0" err="1"/>
              <a:t>decisions</a:t>
            </a:r>
            <a:r>
              <a:rPr lang="fr-FR" sz="3600" b="1" dirty="0"/>
              <a:t> </a:t>
            </a:r>
          </a:p>
        </p:txBody>
      </p:sp>
      <p:sp>
        <p:nvSpPr>
          <p:cNvPr id="3" name="Espace réservé du contenu 2">
            <a:extLst>
              <a:ext uri="{FF2B5EF4-FFF2-40B4-BE49-F238E27FC236}">
                <a16:creationId xmlns:a16="http://schemas.microsoft.com/office/drawing/2014/main" xmlns="" id="{85B9C886-B46E-443C-968C-37215ECD315B}"/>
              </a:ext>
            </a:extLst>
          </p:cNvPr>
          <p:cNvSpPr>
            <a:spLocks noGrp="1"/>
          </p:cNvSpPr>
          <p:nvPr>
            <p:ph idx="1"/>
          </p:nvPr>
        </p:nvSpPr>
        <p:spPr/>
        <p:txBody>
          <a:bodyPr>
            <a:normAutofit fontScale="85000" lnSpcReduction="10000"/>
          </a:bodyPr>
          <a:lstStyle/>
          <a:p>
            <a:pPr marL="0" indent="0">
              <a:buNone/>
            </a:pPr>
            <a:r>
              <a:rPr lang="en-US" b="1" dirty="0"/>
              <a:t>Counterfactual explanation</a:t>
            </a:r>
          </a:p>
          <a:p>
            <a:pPr marL="0" indent="0">
              <a:buNone/>
            </a:pPr>
            <a:r>
              <a:rPr lang="fr-FR" dirty="0"/>
              <a:t>« </a:t>
            </a:r>
            <a:r>
              <a:rPr lang="en-US" i="1" dirty="0"/>
              <a:t>You have been refused credit by the bank. Your annual income is 30,000 euros. If your income had been 40,000 euros, you would have been granted credit </a:t>
            </a:r>
            <a:r>
              <a:rPr lang="fr-FR" dirty="0"/>
              <a:t>».</a:t>
            </a:r>
          </a:p>
          <a:p>
            <a:pPr marL="0" indent="0">
              <a:buNone/>
            </a:pPr>
            <a:r>
              <a:rPr lang="en-US" dirty="0"/>
              <a:t>“In the existing literature, “explanation” typically refers to an attempt to convey the internal state or logic of an algorithm that leads to a decision. In contrast, counterfactuals describe a dependency on the external facts that led to that decision” </a:t>
            </a:r>
          </a:p>
          <a:p>
            <a:pPr marL="0" indent="0">
              <a:buNone/>
            </a:pPr>
            <a:r>
              <a:rPr lang="en-US" sz="2100" dirty="0" smtClean="0">
                <a:solidFill>
                  <a:schemeClr val="accent5">
                    <a:lumMod val="75000"/>
                  </a:schemeClr>
                </a:solidFill>
              </a:rPr>
              <a:t>See </a:t>
            </a:r>
            <a:r>
              <a:rPr lang="de-DE" sz="2100" dirty="0" smtClean="0">
                <a:solidFill>
                  <a:schemeClr val="accent5">
                    <a:lumMod val="75000"/>
                  </a:schemeClr>
                </a:solidFill>
              </a:rPr>
              <a:t>Sandra </a:t>
            </a:r>
            <a:r>
              <a:rPr lang="de-DE" sz="2100" dirty="0">
                <a:solidFill>
                  <a:schemeClr val="accent5">
                    <a:lumMod val="75000"/>
                  </a:schemeClr>
                </a:solidFill>
              </a:rPr>
              <a:t>Wachter, Brent Mittelstadt &amp; Chris Russell, </a:t>
            </a:r>
            <a:r>
              <a:rPr lang="en-US" sz="2100" dirty="0">
                <a:solidFill>
                  <a:schemeClr val="accent5">
                    <a:lumMod val="75000"/>
                  </a:schemeClr>
                </a:solidFill>
              </a:rPr>
              <a:t>COUNTERFACTUAL EXPLANATIONS WITHOUT OPENING THE BLACK BOX: AUTOMATED DECISIONS AND THE GDPR, Harvard Journal of Law &amp; Technology </a:t>
            </a:r>
            <a:r>
              <a:rPr lang="en-US" sz="2100" dirty="0" smtClean="0">
                <a:solidFill>
                  <a:schemeClr val="accent5">
                    <a:lumMod val="75000"/>
                  </a:schemeClr>
                </a:solidFill>
              </a:rPr>
              <a:t>2018</a:t>
            </a:r>
            <a:endParaRPr lang="fr-FR" sz="2100" dirty="0">
              <a:solidFill>
                <a:schemeClr val="accent5">
                  <a:lumMod val="75000"/>
                </a:schemeClr>
              </a:solidFill>
            </a:endParaRPr>
          </a:p>
          <a:p>
            <a:pPr marL="0" indent="0">
              <a:buNone/>
            </a:pPr>
            <a:endParaRPr lang="fr-FR" dirty="0"/>
          </a:p>
        </p:txBody>
      </p:sp>
    </p:spTree>
    <p:extLst>
      <p:ext uri="{BB962C8B-B14F-4D97-AF65-F5344CB8AC3E}">
        <p14:creationId xmlns:p14="http://schemas.microsoft.com/office/powerpoint/2010/main" val="986554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E1A43B6B-6005-4BAD-A3F3-1117AD43BEEA}"/>
              </a:ext>
            </a:extLst>
          </p:cNvPr>
          <p:cNvSpPr>
            <a:spLocks noGrp="1"/>
          </p:cNvSpPr>
          <p:nvPr>
            <p:ph type="title"/>
          </p:nvPr>
        </p:nvSpPr>
        <p:spPr>
          <a:xfrm>
            <a:off x="417399" y="643467"/>
            <a:ext cx="8408193" cy="744836"/>
          </a:xfrm>
        </p:spPr>
        <p:txBody>
          <a:bodyPr>
            <a:normAutofit/>
          </a:bodyPr>
          <a:lstStyle/>
          <a:p>
            <a:r>
              <a:rPr lang="fr-FR" sz="2800">
                <a:solidFill>
                  <a:schemeClr val="bg1"/>
                </a:solidFill>
              </a:rPr>
              <a:t>Thanks for your attention</a:t>
            </a:r>
          </a:p>
        </p:txBody>
      </p:sp>
      <p:pic>
        <p:nvPicPr>
          <p:cNvPr id="3" name="Image 2">
            <a:extLst>
              <a:ext uri="{FF2B5EF4-FFF2-40B4-BE49-F238E27FC236}">
                <a16:creationId xmlns:a16="http://schemas.microsoft.com/office/drawing/2014/main" xmlns="" id="{179B3526-1F5F-4434-B560-E9BB62384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39" y="1675227"/>
            <a:ext cx="7709121" cy="4394199"/>
          </a:xfrm>
          <a:prstGeom prst="rect">
            <a:avLst/>
          </a:prstGeom>
        </p:spPr>
      </p:pic>
    </p:spTree>
    <p:extLst>
      <p:ext uri="{BB962C8B-B14F-4D97-AF65-F5344CB8AC3E}">
        <p14:creationId xmlns:p14="http://schemas.microsoft.com/office/powerpoint/2010/main" val="155919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xmlns="" id="{1A95671B-3CC6-4792-9114-B74FAEA224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E2B0BDDE-FF24-446A-912A-E96119BBE276}"/>
              </a:ext>
            </a:extLst>
          </p:cNvPr>
          <p:cNvSpPr>
            <a:spLocks noGrp="1"/>
          </p:cNvSpPr>
          <p:nvPr>
            <p:ph type="title"/>
          </p:nvPr>
        </p:nvSpPr>
        <p:spPr>
          <a:xfrm>
            <a:off x="611560" y="552906"/>
            <a:ext cx="3889258" cy="1291918"/>
          </a:xfrm>
        </p:spPr>
        <p:txBody>
          <a:bodyPr anchor="ctr">
            <a:normAutofit/>
          </a:bodyPr>
          <a:lstStyle/>
          <a:p>
            <a:pPr>
              <a:lnSpc>
                <a:spcPct val="90000"/>
              </a:lnSpc>
            </a:pPr>
            <a:r>
              <a:rPr lang="fr-FR" sz="3000" dirty="0" err="1"/>
              <a:t>Plurality</a:t>
            </a:r>
            <a:r>
              <a:rPr lang="fr-FR" sz="3000" dirty="0"/>
              <a:t> of </a:t>
            </a:r>
            <a:r>
              <a:rPr lang="fr-FR" sz="3000" dirty="0" err="1"/>
              <a:t>fairness</a:t>
            </a:r>
            <a:r>
              <a:rPr lang="fr-FR" sz="3000" dirty="0"/>
              <a:t> </a:t>
            </a:r>
            <a:r>
              <a:rPr lang="fr-FR" sz="3000" dirty="0" err="1"/>
              <a:t>metrics</a:t>
            </a:r>
            <a:endParaRPr lang="fr-FR" sz="3000" dirty="0"/>
          </a:p>
        </p:txBody>
      </p:sp>
      <p:sp>
        <p:nvSpPr>
          <p:cNvPr id="8" name="Content Placeholder 7">
            <a:extLst>
              <a:ext uri="{FF2B5EF4-FFF2-40B4-BE49-F238E27FC236}">
                <a16:creationId xmlns:a16="http://schemas.microsoft.com/office/drawing/2014/main" xmlns="" id="{7EEF16F5-D9E6-4BC9-BFB2-FC86FDDD4EC6}"/>
              </a:ext>
            </a:extLst>
          </p:cNvPr>
          <p:cNvSpPr>
            <a:spLocks noGrp="1"/>
          </p:cNvSpPr>
          <p:nvPr>
            <p:ph idx="1"/>
          </p:nvPr>
        </p:nvSpPr>
        <p:spPr>
          <a:xfrm>
            <a:off x="4643181" y="552906"/>
            <a:ext cx="3961267" cy="1252919"/>
          </a:xfrm>
        </p:spPr>
        <p:txBody>
          <a:bodyPr anchor="ctr">
            <a:normAutofit fontScale="62500" lnSpcReduction="20000"/>
          </a:bodyPr>
          <a:lstStyle/>
          <a:p>
            <a:pPr marL="0" indent="0">
              <a:buNone/>
            </a:pPr>
            <a:r>
              <a:rPr lang="en-US" sz="1700" dirty="0"/>
              <a:t>See :</a:t>
            </a:r>
          </a:p>
          <a:p>
            <a:pPr marL="0" indent="0">
              <a:buNone/>
            </a:pPr>
            <a:r>
              <a:rPr lang="en-US" sz="1700" b="1" dirty="0" err="1"/>
              <a:t>Dooa</a:t>
            </a:r>
            <a:r>
              <a:rPr lang="en-US" sz="1700" b="1" dirty="0"/>
              <a:t> Abu </a:t>
            </a:r>
            <a:r>
              <a:rPr lang="en-US" sz="1700" b="1" dirty="0" err="1"/>
              <a:t>Elyoues</a:t>
            </a:r>
            <a:r>
              <a:rPr lang="en-US" sz="1700" dirty="0"/>
              <a:t>, </a:t>
            </a:r>
            <a:r>
              <a:rPr lang="en-US" sz="1700" dirty="0" smtClean="0"/>
              <a:t>“Contextual </a:t>
            </a:r>
            <a:r>
              <a:rPr lang="en-US" sz="1700" dirty="0"/>
              <a:t>Fairness, Contextual Fairness: A Legal and Policy Analysis of Algorithmic </a:t>
            </a:r>
            <a:r>
              <a:rPr lang="en-US" sz="1700" dirty="0" smtClean="0"/>
              <a:t>Fairness” </a:t>
            </a:r>
            <a:r>
              <a:rPr lang="en-US" sz="1700" dirty="0"/>
              <a:t>(September 1, 2019). Journal of Law, Technology and Policy, forthcoming</a:t>
            </a:r>
          </a:p>
          <a:p>
            <a:pPr marL="0" indent="0">
              <a:buNone/>
            </a:pPr>
            <a:r>
              <a:rPr lang="en-US" sz="1700" b="1" i="0" strike="noStrike" baseline="0" dirty="0"/>
              <a:t>Arvind Narayanan</a:t>
            </a:r>
            <a:r>
              <a:rPr lang="en-US" sz="1700" b="0" i="0" strike="noStrike" baseline="0" dirty="0"/>
              <a:t>, </a:t>
            </a:r>
            <a:r>
              <a:rPr lang="en-US" sz="1700" b="0" i="0" strike="noStrike" baseline="0" dirty="0" smtClean="0"/>
              <a:t>“Tutorial</a:t>
            </a:r>
            <a:r>
              <a:rPr lang="en-US" sz="1700" b="0" i="0" u="none" strike="noStrike" baseline="0" dirty="0"/>
              <a:t>: 21 fairness definitions and their </a:t>
            </a:r>
            <a:r>
              <a:rPr lang="en-US" sz="1700" b="0" i="0" u="none" strike="noStrike" baseline="0" dirty="0" smtClean="0"/>
              <a:t>politics”, </a:t>
            </a:r>
            <a:r>
              <a:rPr lang="en-US" sz="1700" b="0" i="0" u="none" strike="noStrike" baseline="0" dirty="0"/>
              <a:t>March, </a:t>
            </a:r>
            <a:r>
              <a:rPr lang="en-US" sz="1700" dirty="0"/>
              <a:t>2018 </a:t>
            </a:r>
            <a:r>
              <a:rPr lang="en-US" sz="1700" dirty="0">
                <a:solidFill>
                  <a:schemeClr val="accent5">
                    <a:lumMod val="75000"/>
                  </a:schemeClr>
                </a:solidFill>
              </a:rPr>
              <a:t>https://www.youtube.com/watch?v=jIXIuYdnyyk</a:t>
            </a:r>
            <a:endParaRPr lang="en-US" sz="1700" b="0" i="0" u="none" strike="noStrike" baseline="0" dirty="0">
              <a:solidFill>
                <a:schemeClr val="accent5">
                  <a:lumMod val="75000"/>
                </a:schemeClr>
              </a:solidFill>
            </a:endParaRPr>
          </a:p>
          <a:p>
            <a:pPr marL="0" marR="0" indent="0" rtl="0">
              <a:buNone/>
            </a:pPr>
            <a:endParaRPr lang="en-US" sz="1700" b="0" i="0" u="none" strike="noStrike" baseline="0" dirty="0">
              <a:hlinkClick r:id="rId2"/>
            </a:endParaRPr>
          </a:p>
        </p:txBody>
      </p:sp>
      <p:pic>
        <p:nvPicPr>
          <p:cNvPr id="4" name="Espace réservé du contenu 3">
            <a:extLst>
              <a:ext uri="{FF2B5EF4-FFF2-40B4-BE49-F238E27FC236}">
                <a16:creationId xmlns:a16="http://schemas.microsoft.com/office/drawing/2014/main" xmlns="" id="{4D92B7E7-8AED-4EC8-B57A-635299946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9552" y="1805825"/>
            <a:ext cx="6312204" cy="5112000"/>
          </a:xfrm>
          <a:prstGeom prst="rect">
            <a:avLst/>
          </a:prstGeom>
          <a:noFill/>
        </p:spPr>
      </p:pic>
    </p:spTree>
    <p:extLst>
      <p:ext uri="{BB962C8B-B14F-4D97-AF65-F5344CB8AC3E}">
        <p14:creationId xmlns:p14="http://schemas.microsoft.com/office/powerpoint/2010/main" val="413072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xmlns="" id="{4F90F7A3-0935-4DDC-B294-5ABFA6E2AAB0}"/>
              </a:ext>
            </a:extLst>
          </p:cNvPr>
          <p:cNvSpPr>
            <a:spLocks noGrp="1"/>
          </p:cNvSpPr>
          <p:nvPr>
            <p:ph type="title"/>
          </p:nvPr>
        </p:nvSpPr>
        <p:spPr>
          <a:xfrm>
            <a:off x="417399" y="643467"/>
            <a:ext cx="8408193" cy="744836"/>
          </a:xfrm>
        </p:spPr>
        <p:txBody>
          <a:bodyPr vert="horz" lIns="91440" tIns="45720" rIns="91440" bIns="45720" rtlCol="0" anchor="ctr">
            <a:normAutofit fontScale="90000"/>
          </a:bodyPr>
          <a:lstStyle/>
          <a:p>
            <a:pPr>
              <a:lnSpc>
                <a:spcPct val="90000"/>
              </a:lnSpc>
            </a:pPr>
            <a:r>
              <a:rPr lang="en-US" sz="2200" b="1" kern="1200" dirty="0" smtClean="0">
                <a:solidFill>
                  <a:schemeClr val="bg1"/>
                </a:solidFill>
                <a:effectLst/>
                <a:latin typeface="+mj-lt"/>
                <a:ea typeface="+mj-ea"/>
                <a:cs typeface="+mj-cs"/>
              </a:rPr>
              <a:t>Sources of Bias (1) </a:t>
            </a:r>
            <a:r>
              <a:rPr lang="en-US" sz="1600" b="1" dirty="0">
                <a:solidFill>
                  <a:schemeClr val="bg1"/>
                </a:solidFill>
              </a:rPr>
              <a:t/>
            </a:r>
            <a:br>
              <a:rPr lang="en-US" sz="1600" b="1" dirty="0">
                <a:solidFill>
                  <a:schemeClr val="bg1"/>
                </a:solidFill>
              </a:rPr>
            </a:br>
            <a:r>
              <a:rPr lang="en-US" sz="1600" b="1" kern="1200" dirty="0" smtClean="0">
                <a:solidFill>
                  <a:schemeClr val="bg1"/>
                </a:solidFill>
                <a:effectLst/>
                <a:latin typeface="+mj-lt"/>
                <a:ea typeface="+mj-ea"/>
                <a:cs typeface="+mj-cs"/>
              </a:rPr>
              <a:t>Suresh &amp; </a:t>
            </a:r>
            <a:r>
              <a:rPr lang="en-US" sz="1600" b="1" kern="1200" dirty="0" err="1" smtClean="0">
                <a:solidFill>
                  <a:schemeClr val="bg1"/>
                </a:solidFill>
                <a:effectLst/>
                <a:latin typeface="+mj-lt"/>
                <a:ea typeface="+mj-ea"/>
                <a:cs typeface="+mj-cs"/>
              </a:rPr>
              <a:t>Guttag</a:t>
            </a:r>
            <a:r>
              <a:rPr lang="en-US" sz="1600" b="1" kern="1200" dirty="0" smtClean="0">
                <a:solidFill>
                  <a:schemeClr val="bg1"/>
                </a:solidFill>
                <a:effectLst/>
                <a:latin typeface="+mj-lt"/>
                <a:ea typeface="+mj-ea"/>
                <a:cs typeface="+mj-cs"/>
              </a:rPr>
              <a:t>,  “A framework for understanding unattended consequences of machine learning” (2019)</a:t>
            </a:r>
            <a:r>
              <a:rPr lang="en-US" sz="2800" b="1" kern="1200" dirty="0" smtClean="0">
                <a:solidFill>
                  <a:schemeClr val="bg1"/>
                </a:solidFill>
                <a:effectLst/>
                <a:latin typeface="+mj-lt"/>
                <a:ea typeface="+mj-ea"/>
                <a:cs typeface="+mj-cs"/>
              </a:rPr>
              <a:t/>
            </a:r>
            <a:br>
              <a:rPr lang="en-US" sz="2800" b="1" kern="1200" dirty="0" smtClean="0">
                <a:solidFill>
                  <a:schemeClr val="bg1"/>
                </a:solidFill>
                <a:effectLst/>
                <a:latin typeface="+mj-lt"/>
                <a:ea typeface="+mj-ea"/>
                <a:cs typeface="+mj-cs"/>
              </a:rPr>
            </a:br>
            <a:r>
              <a:rPr lang="en-US" sz="2800" b="1" kern="1200" dirty="0" smtClean="0">
                <a:solidFill>
                  <a:schemeClr val="bg1"/>
                </a:solidFill>
                <a:effectLst/>
                <a:latin typeface="+mj-lt"/>
                <a:ea typeface="+mj-ea"/>
                <a:cs typeface="+mj-cs"/>
              </a:rPr>
              <a:t> </a:t>
            </a:r>
            <a:endParaRPr lang="en-US" sz="2800" b="1" kern="1200" dirty="0">
              <a:solidFill>
                <a:schemeClr val="bg1"/>
              </a:solidFill>
              <a:latin typeface="+mj-lt"/>
              <a:ea typeface="+mj-ea"/>
              <a:cs typeface="+mj-cs"/>
            </a:endParaRPr>
          </a:p>
        </p:txBody>
      </p:sp>
      <p:pic>
        <p:nvPicPr>
          <p:cNvPr id="5" name="Espace réservé du contenu 4">
            <a:extLst>
              <a:ext uri="{FF2B5EF4-FFF2-40B4-BE49-F238E27FC236}">
                <a16:creationId xmlns:a16="http://schemas.microsoft.com/office/drawing/2014/main" xmlns="" id="{DECB8245-46AD-41FD-B9F2-C49F98E2ED72}"/>
              </a:ext>
            </a:extLst>
          </p:cNvPr>
          <p:cNvPicPr>
            <a:picLocks noGrp="1" noChangeAspect="1"/>
          </p:cNvPicPr>
          <p:nvPr>
            <p:ph idx="1"/>
          </p:nvPr>
        </p:nvPicPr>
        <p:blipFill>
          <a:blip r:embed="rId2"/>
          <a:stretch>
            <a:fillRect/>
          </a:stretch>
        </p:blipFill>
        <p:spPr>
          <a:xfrm>
            <a:off x="1438328" y="1675227"/>
            <a:ext cx="6267343" cy="4394199"/>
          </a:xfrm>
          <a:prstGeom prst="rect">
            <a:avLst/>
          </a:prstGeom>
        </p:spPr>
      </p:pic>
    </p:spTree>
    <p:extLst>
      <p:ext uri="{BB962C8B-B14F-4D97-AF65-F5344CB8AC3E}">
        <p14:creationId xmlns:p14="http://schemas.microsoft.com/office/powerpoint/2010/main" val="7724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F90F7A3-0935-4DDC-B294-5ABFA6E2AAB0}"/>
              </a:ext>
            </a:extLst>
          </p:cNvPr>
          <p:cNvSpPr>
            <a:spLocks noGrp="1"/>
          </p:cNvSpPr>
          <p:nvPr>
            <p:ph type="title"/>
          </p:nvPr>
        </p:nvSpPr>
        <p:spPr/>
        <p:txBody>
          <a:bodyPr>
            <a:normAutofit/>
          </a:bodyPr>
          <a:lstStyle/>
          <a:p>
            <a:r>
              <a:rPr lang="fr-FR" sz="2800" b="1" dirty="0">
                <a:latin typeface="Arial" panose="020B0604020202020204" pitchFamily="34" charset="0"/>
                <a:ea typeface="Calibri" panose="020F0502020204030204" pitchFamily="34" charset="0"/>
              </a:rPr>
              <a:t>Sources </a:t>
            </a:r>
            <a:r>
              <a:rPr lang="fr-FR" sz="2800" b="1" dirty="0" smtClean="0">
                <a:latin typeface="Arial" panose="020B0604020202020204" pitchFamily="34" charset="0"/>
                <a:ea typeface="Calibri" panose="020F0502020204030204" pitchFamily="34" charset="0"/>
              </a:rPr>
              <a:t>of </a:t>
            </a:r>
            <a:r>
              <a:rPr lang="fr-FR" sz="2800" b="1" dirty="0" err="1" smtClean="0">
                <a:latin typeface="Arial" panose="020B0604020202020204" pitchFamily="34" charset="0"/>
                <a:ea typeface="Calibri" panose="020F0502020204030204" pitchFamily="34" charset="0"/>
              </a:rPr>
              <a:t>Bias</a:t>
            </a:r>
            <a:r>
              <a:rPr lang="fr-FR" sz="2800" b="1" dirty="0">
                <a:latin typeface="Arial" panose="020B0604020202020204" pitchFamily="34" charset="0"/>
                <a:ea typeface="Calibri" panose="020F0502020204030204" pitchFamily="34" charset="0"/>
              </a:rPr>
              <a:t> </a:t>
            </a:r>
            <a:r>
              <a:rPr lang="fr-FR" sz="2800" b="1" dirty="0" smtClean="0">
                <a:latin typeface="Arial" panose="020B0604020202020204" pitchFamily="34" charset="0"/>
                <a:ea typeface="Calibri" panose="020F0502020204030204" pitchFamily="34" charset="0"/>
              </a:rPr>
              <a:t>(2)</a:t>
            </a:r>
            <a:endParaRPr lang="fr-FR" sz="2800" b="1" dirty="0"/>
          </a:p>
        </p:txBody>
      </p:sp>
      <p:sp>
        <p:nvSpPr>
          <p:cNvPr id="3" name="Espace réservé du contenu 2">
            <a:extLst>
              <a:ext uri="{FF2B5EF4-FFF2-40B4-BE49-F238E27FC236}">
                <a16:creationId xmlns:a16="http://schemas.microsoft.com/office/drawing/2014/main" xmlns="" id="{E38264B7-0D8F-49D7-AFF2-D2698AFFE836}"/>
              </a:ext>
            </a:extLst>
          </p:cNvPr>
          <p:cNvSpPr>
            <a:spLocks noGrp="1"/>
          </p:cNvSpPr>
          <p:nvPr>
            <p:ph idx="1"/>
          </p:nvPr>
        </p:nvSpPr>
        <p:spPr/>
        <p:txBody>
          <a:bodyPr>
            <a:normAutofit fontScale="92500"/>
          </a:bodyPr>
          <a:lstStyle/>
          <a:p>
            <a:pPr marL="514350" indent="-514350">
              <a:buAutoNum type="arabicPeriod"/>
            </a:pPr>
            <a:r>
              <a:rPr lang="fr-FR" b="1" dirty="0" err="1" smtClean="0"/>
              <a:t>historical</a:t>
            </a:r>
            <a:r>
              <a:rPr lang="fr-FR" b="1" dirty="0" smtClean="0"/>
              <a:t> </a:t>
            </a:r>
            <a:r>
              <a:rPr lang="fr-FR" b="1" dirty="0" err="1"/>
              <a:t>bias</a:t>
            </a:r>
            <a:r>
              <a:rPr lang="fr-FR" b="1" dirty="0"/>
              <a:t> </a:t>
            </a:r>
            <a:r>
              <a:rPr lang="fr-FR" dirty="0"/>
              <a:t>: </a:t>
            </a:r>
            <a:r>
              <a:rPr lang="fr-FR" dirty="0" err="1"/>
              <a:t>occurs</a:t>
            </a:r>
            <a:r>
              <a:rPr lang="fr-FR" dirty="0"/>
              <a:t> </a:t>
            </a:r>
            <a:r>
              <a:rPr lang="fr-FR" dirty="0" err="1"/>
              <a:t>when</a:t>
            </a:r>
            <a:r>
              <a:rPr lang="fr-FR" dirty="0"/>
              <a:t> the world as </a:t>
            </a:r>
            <a:r>
              <a:rPr lang="fr-FR" dirty="0" err="1"/>
              <a:t>it</a:t>
            </a:r>
            <a:r>
              <a:rPr lang="fr-FR" dirty="0"/>
              <a:t> </a:t>
            </a:r>
            <a:r>
              <a:rPr lang="fr-FR" dirty="0" err="1"/>
              <a:t>is</a:t>
            </a:r>
            <a:r>
              <a:rPr lang="fr-FR" dirty="0"/>
              <a:t> leads a model to </a:t>
            </a:r>
            <a:r>
              <a:rPr lang="fr-FR" dirty="0" err="1"/>
              <a:t>produce</a:t>
            </a:r>
            <a:r>
              <a:rPr lang="fr-FR" dirty="0"/>
              <a:t> </a:t>
            </a:r>
            <a:r>
              <a:rPr lang="fr-FR" dirty="0" err="1"/>
              <a:t>outcomes</a:t>
            </a:r>
            <a:r>
              <a:rPr lang="fr-FR" dirty="0"/>
              <a:t> </a:t>
            </a:r>
            <a:r>
              <a:rPr lang="fr-FR" dirty="0" err="1"/>
              <a:t>that</a:t>
            </a:r>
            <a:r>
              <a:rPr lang="fr-FR" dirty="0"/>
              <a:t> are not </a:t>
            </a:r>
            <a:r>
              <a:rPr lang="fr-FR" dirty="0" err="1"/>
              <a:t>wanted</a:t>
            </a:r>
            <a:endParaRPr lang="fr-FR" dirty="0"/>
          </a:p>
          <a:p>
            <a:pPr marL="514350" indent="-514350">
              <a:buAutoNum type="arabicPeriod"/>
            </a:pPr>
            <a:r>
              <a:rPr lang="fr-FR" b="1" dirty="0" err="1"/>
              <a:t>Representation</a:t>
            </a:r>
            <a:r>
              <a:rPr lang="fr-FR" b="1" dirty="0"/>
              <a:t> </a:t>
            </a:r>
            <a:r>
              <a:rPr lang="fr-FR" b="1" dirty="0" err="1"/>
              <a:t>bias</a:t>
            </a:r>
            <a:r>
              <a:rPr lang="fr-FR" dirty="0"/>
              <a:t>: </a:t>
            </a:r>
            <a:r>
              <a:rPr lang="fr-FR" dirty="0" err="1"/>
              <a:t>occurs</a:t>
            </a:r>
            <a:r>
              <a:rPr lang="fr-FR" dirty="0"/>
              <a:t> </a:t>
            </a:r>
            <a:r>
              <a:rPr lang="fr-FR" dirty="0" err="1"/>
              <a:t>when</a:t>
            </a:r>
            <a:r>
              <a:rPr lang="fr-FR" dirty="0"/>
              <a:t> certain parts of the input </a:t>
            </a:r>
            <a:r>
              <a:rPr lang="fr-FR" dirty="0" err="1"/>
              <a:t>space</a:t>
            </a:r>
            <a:r>
              <a:rPr lang="fr-FR" dirty="0"/>
              <a:t> are </a:t>
            </a:r>
            <a:r>
              <a:rPr lang="fr-FR" dirty="0" err="1"/>
              <a:t>underrepresented</a:t>
            </a:r>
            <a:endParaRPr lang="fr-FR" dirty="0"/>
          </a:p>
          <a:p>
            <a:pPr marL="514350" indent="-514350">
              <a:buAutoNum type="arabicPeriod"/>
            </a:pPr>
            <a:r>
              <a:rPr lang="fr-FR" b="1" dirty="0" err="1"/>
              <a:t>Measurement</a:t>
            </a:r>
            <a:r>
              <a:rPr lang="fr-FR" b="1" dirty="0"/>
              <a:t> </a:t>
            </a:r>
            <a:r>
              <a:rPr lang="fr-FR" b="1" dirty="0" err="1"/>
              <a:t>bias</a:t>
            </a:r>
            <a:r>
              <a:rPr lang="fr-FR" b="1" dirty="0"/>
              <a:t> </a:t>
            </a:r>
            <a:r>
              <a:rPr lang="fr-FR" dirty="0"/>
              <a:t>: </a:t>
            </a:r>
            <a:r>
              <a:rPr lang="fr-FR" dirty="0" err="1"/>
              <a:t>occurs</a:t>
            </a:r>
            <a:r>
              <a:rPr lang="fr-FR" dirty="0"/>
              <a:t> </a:t>
            </a:r>
            <a:r>
              <a:rPr lang="fr-FR" dirty="0" err="1"/>
              <a:t>when</a:t>
            </a:r>
            <a:r>
              <a:rPr lang="fr-FR" dirty="0"/>
              <a:t> </a:t>
            </a:r>
            <a:r>
              <a:rPr lang="fr-FR" dirty="0" err="1"/>
              <a:t>proxies</a:t>
            </a:r>
            <a:r>
              <a:rPr lang="fr-FR" dirty="0"/>
              <a:t> are </a:t>
            </a:r>
            <a:r>
              <a:rPr lang="fr-FR" dirty="0" err="1"/>
              <a:t>generated</a:t>
            </a:r>
            <a:r>
              <a:rPr lang="fr-FR" dirty="0"/>
              <a:t> </a:t>
            </a:r>
            <a:r>
              <a:rPr lang="fr-FR" dirty="0" err="1"/>
              <a:t>differently</a:t>
            </a:r>
            <a:r>
              <a:rPr lang="fr-FR" dirty="0"/>
              <a:t> </a:t>
            </a:r>
            <a:r>
              <a:rPr lang="fr-FR" dirty="0" err="1"/>
              <a:t>across</a:t>
            </a:r>
            <a:r>
              <a:rPr lang="fr-FR" dirty="0"/>
              <a:t> groups, or the </a:t>
            </a:r>
            <a:r>
              <a:rPr lang="fr-FR" dirty="0" err="1"/>
              <a:t>granularity</a:t>
            </a:r>
            <a:r>
              <a:rPr lang="fr-FR" dirty="0"/>
              <a:t>(or </a:t>
            </a:r>
            <a:r>
              <a:rPr lang="fr-FR" dirty="0" err="1"/>
              <a:t>quality</a:t>
            </a:r>
            <a:r>
              <a:rPr lang="fr-FR" dirty="0"/>
              <a:t> of data) varies </a:t>
            </a:r>
            <a:r>
              <a:rPr lang="fr-FR" dirty="0" err="1"/>
              <a:t>across</a:t>
            </a:r>
            <a:r>
              <a:rPr lang="fr-FR" dirty="0"/>
              <a:t> groups…</a:t>
            </a:r>
          </a:p>
        </p:txBody>
      </p:sp>
    </p:spTree>
    <p:extLst>
      <p:ext uri="{BB962C8B-B14F-4D97-AF65-F5344CB8AC3E}">
        <p14:creationId xmlns:p14="http://schemas.microsoft.com/office/powerpoint/2010/main" val="243310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F90F7A3-0935-4DDC-B294-5ABFA6E2AAB0}"/>
              </a:ext>
            </a:extLst>
          </p:cNvPr>
          <p:cNvSpPr>
            <a:spLocks noGrp="1"/>
          </p:cNvSpPr>
          <p:nvPr>
            <p:ph type="title"/>
          </p:nvPr>
        </p:nvSpPr>
        <p:spPr/>
        <p:txBody>
          <a:bodyPr>
            <a:normAutofit/>
          </a:bodyPr>
          <a:lstStyle/>
          <a:p>
            <a:r>
              <a:rPr lang="fr-FR" sz="2800" b="1" dirty="0">
                <a:latin typeface="Arial" panose="020B0604020202020204" pitchFamily="34" charset="0"/>
                <a:ea typeface="Calibri" panose="020F0502020204030204" pitchFamily="34" charset="0"/>
              </a:rPr>
              <a:t>Sources of </a:t>
            </a:r>
            <a:r>
              <a:rPr lang="fr-FR" sz="2800" b="1" dirty="0" err="1">
                <a:latin typeface="Arial" panose="020B0604020202020204" pitchFamily="34" charset="0"/>
                <a:ea typeface="Calibri" panose="020F0502020204030204" pitchFamily="34" charset="0"/>
              </a:rPr>
              <a:t>Bias</a:t>
            </a:r>
            <a:r>
              <a:rPr lang="fr-FR" sz="2800" b="1" dirty="0">
                <a:latin typeface="Arial" panose="020B0604020202020204" pitchFamily="34" charset="0"/>
                <a:ea typeface="Calibri" panose="020F0502020204030204" pitchFamily="34" charset="0"/>
              </a:rPr>
              <a:t> </a:t>
            </a:r>
            <a:r>
              <a:rPr lang="fr-FR" sz="2800" b="1" dirty="0" smtClean="0">
                <a:latin typeface="Arial" panose="020B0604020202020204" pitchFamily="34" charset="0"/>
                <a:ea typeface="Calibri" panose="020F0502020204030204" pitchFamily="34" charset="0"/>
              </a:rPr>
              <a:t>(3)</a:t>
            </a:r>
            <a:endParaRPr lang="fr-FR" sz="2800" b="1" dirty="0"/>
          </a:p>
        </p:txBody>
      </p:sp>
      <p:sp>
        <p:nvSpPr>
          <p:cNvPr id="3" name="Espace réservé du contenu 2">
            <a:extLst>
              <a:ext uri="{FF2B5EF4-FFF2-40B4-BE49-F238E27FC236}">
                <a16:creationId xmlns:a16="http://schemas.microsoft.com/office/drawing/2014/main" xmlns="" id="{E38264B7-0D8F-49D7-AFF2-D2698AFFE836}"/>
              </a:ext>
            </a:extLst>
          </p:cNvPr>
          <p:cNvSpPr>
            <a:spLocks noGrp="1"/>
          </p:cNvSpPr>
          <p:nvPr>
            <p:ph idx="1"/>
          </p:nvPr>
        </p:nvSpPr>
        <p:spPr/>
        <p:txBody>
          <a:bodyPr>
            <a:normAutofit/>
          </a:bodyPr>
          <a:lstStyle/>
          <a:p>
            <a:pPr marL="0" indent="0">
              <a:buNone/>
            </a:pPr>
            <a:r>
              <a:rPr lang="fr-FR" dirty="0"/>
              <a:t>4. </a:t>
            </a:r>
            <a:r>
              <a:rPr lang="fr-FR" b="1" dirty="0" err="1"/>
              <a:t>Aggregation</a:t>
            </a:r>
            <a:r>
              <a:rPr lang="fr-FR" b="1" dirty="0"/>
              <a:t> </a:t>
            </a:r>
            <a:r>
              <a:rPr lang="fr-FR" b="1" dirty="0" err="1"/>
              <a:t>bias</a:t>
            </a:r>
            <a:r>
              <a:rPr lang="fr-FR" b="1" dirty="0"/>
              <a:t> </a:t>
            </a:r>
            <a:r>
              <a:rPr lang="fr-FR" dirty="0"/>
              <a:t>: </a:t>
            </a:r>
            <a:r>
              <a:rPr lang="fr-FR" dirty="0" err="1"/>
              <a:t>occurs</a:t>
            </a:r>
            <a:r>
              <a:rPr lang="fr-FR" dirty="0"/>
              <a:t> </a:t>
            </a:r>
            <a:r>
              <a:rPr lang="fr-FR" dirty="0" err="1"/>
              <a:t>when</a:t>
            </a:r>
            <a:r>
              <a:rPr lang="fr-FR" dirty="0"/>
              <a:t> a one-size-</a:t>
            </a:r>
            <a:r>
              <a:rPr lang="fr-FR" dirty="0" err="1"/>
              <a:t>fits</a:t>
            </a:r>
            <a:r>
              <a:rPr lang="fr-FR" dirty="0"/>
              <a:t>-all model </a:t>
            </a:r>
            <a:r>
              <a:rPr lang="fr-FR" dirty="0" err="1"/>
              <a:t>is</a:t>
            </a:r>
            <a:r>
              <a:rPr lang="fr-FR" dirty="0"/>
              <a:t> </a:t>
            </a:r>
            <a:r>
              <a:rPr lang="fr-FR" dirty="0" err="1"/>
              <a:t>used</a:t>
            </a:r>
            <a:r>
              <a:rPr lang="fr-FR" dirty="0"/>
              <a:t> for groups </a:t>
            </a:r>
            <a:r>
              <a:rPr lang="fr-FR" dirty="0" err="1"/>
              <a:t>with</a:t>
            </a:r>
            <a:r>
              <a:rPr lang="fr-FR" dirty="0"/>
              <a:t> </a:t>
            </a:r>
            <a:r>
              <a:rPr lang="fr-FR" dirty="0" err="1"/>
              <a:t>different</a:t>
            </a:r>
            <a:r>
              <a:rPr lang="fr-FR" dirty="0"/>
              <a:t> </a:t>
            </a:r>
            <a:r>
              <a:rPr lang="fr-FR" dirty="0" err="1"/>
              <a:t>conditional</a:t>
            </a:r>
            <a:r>
              <a:rPr lang="fr-FR" dirty="0"/>
              <a:t> distributions P (X | Y)</a:t>
            </a:r>
          </a:p>
          <a:p>
            <a:pPr marL="0" indent="0">
              <a:buNone/>
            </a:pPr>
            <a:endParaRPr lang="fr-FR" dirty="0"/>
          </a:p>
          <a:p>
            <a:pPr marL="0" indent="0">
              <a:buNone/>
            </a:pPr>
            <a:r>
              <a:rPr lang="fr-FR" dirty="0"/>
              <a:t>5. </a:t>
            </a:r>
            <a:r>
              <a:rPr lang="fr-FR" b="1" dirty="0"/>
              <a:t>Evaluation </a:t>
            </a:r>
            <a:r>
              <a:rPr lang="fr-FR" b="1" dirty="0" err="1"/>
              <a:t>bias</a:t>
            </a:r>
            <a:r>
              <a:rPr lang="fr-FR" b="1" dirty="0"/>
              <a:t> </a:t>
            </a:r>
            <a:r>
              <a:rPr lang="fr-FR" dirty="0"/>
              <a:t>: </a:t>
            </a:r>
            <a:r>
              <a:rPr lang="fr-FR" dirty="0" err="1"/>
              <a:t>occurs</a:t>
            </a:r>
            <a:r>
              <a:rPr lang="fr-FR" dirty="0"/>
              <a:t> </a:t>
            </a:r>
            <a:r>
              <a:rPr lang="fr-FR" dirty="0" err="1"/>
              <a:t>when</a:t>
            </a:r>
            <a:r>
              <a:rPr lang="fr-FR" dirty="0"/>
              <a:t> the </a:t>
            </a:r>
            <a:r>
              <a:rPr lang="fr-FR" dirty="0" err="1"/>
              <a:t>evaluation</a:t>
            </a:r>
            <a:r>
              <a:rPr lang="fr-FR" dirty="0"/>
              <a:t> and/or benchmark data for an </a:t>
            </a:r>
            <a:r>
              <a:rPr lang="fr-FR" dirty="0" err="1"/>
              <a:t>algorithm</a:t>
            </a:r>
            <a:r>
              <a:rPr lang="fr-FR" dirty="0"/>
              <a:t> </a:t>
            </a:r>
            <a:r>
              <a:rPr lang="fr-FR" dirty="0" err="1"/>
              <a:t>doesn’t</a:t>
            </a:r>
            <a:r>
              <a:rPr lang="fr-FR" dirty="0"/>
              <a:t> </a:t>
            </a:r>
            <a:r>
              <a:rPr lang="fr-FR" dirty="0" err="1"/>
              <a:t>represent</a:t>
            </a:r>
            <a:r>
              <a:rPr lang="fr-FR" dirty="0"/>
              <a:t> the </a:t>
            </a:r>
            <a:r>
              <a:rPr lang="fr-FR" dirty="0" err="1"/>
              <a:t>target</a:t>
            </a:r>
            <a:r>
              <a:rPr lang="fr-FR" dirty="0"/>
              <a:t> population</a:t>
            </a:r>
          </a:p>
        </p:txBody>
      </p:sp>
    </p:spTree>
    <p:extLst>
      <p:ext uri="{BB962C8B-B14F-4D97-AF65-F5344CB8AC3E}">
        <p14:creationId xmlns:p14="http://schemas.microsoft.com/office/powerpoint/2010/main" val="201551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a:extLst>
              <a:ext uri="{FF2B5EF4-FFF2-40B4-BE49-F238E27FC236}">
                <a16:creationId xmlns:a16="http://schemas.microsoft.com/office/drawing/2014/main" xmlns="" id="{8B5D52B3-97B7-423B-9AC6-7466DD8CEADC}"/>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r>
              <a:rPr lang="en-US" sz="2800" kern="1200" dirty="0">
                <a:solidFill>
                  <a:schemeClr val="bg1"/>
                </a:solidFill>
                <a:latin typeface="+mj-lt"/>
                <a:ea typeface="+mj-ea"/>
                <a:cs typeface="+mj-cs"/>
              </a:rPr>
              <a:t>The Prediction Problem</a:t>
            </a:r>
          </a:p>
        </p:txBody>
      </p:sp>
      <p:pic>
        <p:nvPicPr>
          <p:cNvPr id="4" name="Espace réservé du contenu 3">
            <a:extLst>
              <a:ext uri="{FF2B5EF4-FFF2-40B4-BE49-F238E27FC236}">
                <a16:creationId xmlns:a16="http://schemas.microsoft.com/office/drawing/2014/main" xmlns="" id="{93BEC472-A4A9-4C15-A576-AA1E08CD6E07}"/>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482600" y="1776509"/>
            <a:ext cx="8178799" cy="4191635"/>
          </a:xfrm>
          <a:prstGeom prst="rect">
            <a:avLst/>
          </a:prstGeom>
          <a:noFill/>
        </p:spPr>
      </p:pic>
    </p:spTree>
    <p:extLst>
      <p:ext uri="{BB962C8B-B14F-4D97-AF65-F5344CB8AC3E}">
        <p14:creationId xmlns:p14="http://schemas.microsoft.com/office/powerpoint/2010/main" val="315146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85E1BDC-A9B0-4A87-82E3-F3187F69A8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0990C621-3B8B-4820-8328-D47EF7CE82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xmlns="" id="{3B9DAA37-27F5-4FFB-BB46-A0E723BAA467}"/>
              </a:ext>
            </a:extLst>
          </p:cNvPr>
          <p:cNvSpPr>
            <a:spLocks noGrp="1"/>
          </p:cNvSpPr>
          <p:nvPr>
            <p:ph type="title"/>
          </p:nvPr>
        </p:nvSpPr>
        <p:spPr>
          <a:xfrm>
            <a:off x="788670" y="586822"/>
            <a:ext cx="2743200" cy="1645920"/>
          </a:xfrm>
        </p:spPr>
        <p:txBody>
          <a:bodyPr>
            <a:normAutofit/>
          </a:bodyPr>
          <a:lstStyle/>
          <a:p>
            <a:r>
              <a:rPr lang="fr-FR" sz="2800" dirty="0" err="1"/>
              <a:t>Fairness</a:t>
            </a:r>
            <a:r>
              <a:rPr lang="fr-FR" sz="2800" dirty="0"/>
              <a:t> </a:t>
            </a:r>
            <a:r>
              <a:rPr lang="fr-FR" sz="2800" dirty="0" err="1"/>
              <a:t>metrics</a:t>
            </a:r>
            <a:r>
              <a:rPr lang="fr-FR" sz="2800" dirty="0"/>
              <a:t>: </a:t>
            </a:r>
            <a:r>
              <a:rPr lang="fr-FR" sz="2800" dirty="0" err="1"/>
              <a:t>incompatibilities</a:t>
            </a:r>
            <a:endParaRPr lang="fr-FR" sz="2800" dirty="0"/>
          </a:p>
        </p:txBody>
      </p:sp>
      <p:sp>
        <p:nvSpPr>
          <p:cNvPr id="14" name="Rectangle 13">
            <a:extLst>
              <a:ext uri="{FF2B5EF4-FFF2-40B4-BE49-F238E27FC236}">
                <a16:creationId xmlns:a16="http://schemas.microsoft.com/office/drawing/2014/main" xmlns="" id="{C1A2385B-1D2A-4E17-84FA-6CB7F0AAE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xmlns="" id="{5E791F2F-79DB-4CC0-9FA1-001E3E91E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xmlns="" id="{C860541A-6ED3-4280-B243-95B7676EA9ED}"/>
              </a:ext>
            </a:extLst>
          </p:cNvPr>
          <p:cNvSpPr>
            <a:spLocks noGrp="1"/>
          </p:cNvSpPr>
          <p:nvPr>
            <p:ph idx="1"/>
          </p:nvPr>
        </p:nvSpPr>
        <p:spPr>
          <a:xfrm>
            <a:off x="3937579" y="586822"/>
            <a:ext cx="4580057" cy="1645920"/>
          </a:xfrm>
        </p:spPr>
        <p:txBody>
          <a:bodyPr anchor="ctr">
            <a:normAutofit/>
          </a:bodyPr>
          <a:lstStyle/>
          <a:p>
            <a:pPr marL="0" indent="0">
              <a:buNone/>
            </a:pPr>
            <a:r>
              <a:rPr lang="en-US" sz="1600" dirty="0">
                <a:solidFill>
                  <a:srgbClr val="0070C0"/>
                </a:solidFill>
                <a:effectLst/>
                <a:latin typeface="Times New Roman" panose="02020603050405020304" pitchFamily="18" charset="0"/>
                <a:ea typeface="Calibri" panose="020F0502020204030204" pitchFamily="34" charset="0"/>
              </a:rPr>
              <a:t>See : Hardt, Price &amp; </a:t>
            </a:r>
            <a:r>
              <a:rPr lang="en-US" sz="1600" dirty="0" err="1">
                <a:solidFill>
                  <a:srgbClr val="0070C0"/>
                </a:solidFill>
                <a:effectLst/>
                <a:latin typeface="Times New Roman" panose="02020603050405020304" pitchFamily="18" charset="0"/>
                <a:ea typeface="Calibri" panose="020F0502020204030204" pitchFamily="34" charset="0"/>
              </a:rPr>
              <a:t>Srebro</a:t>
            </a:r>
            <a:r>
              <a:rPr lang="en-US" sz="1600" dirty="0">
                <a:solidFill>
                  <a:srgbClr val="0070C0"/>
                </a:solidFill>
                <a:effectLst/>
                <a:latin typeface="Times New Roman" panose="02020603050405020304" pitchFamily="18" charset="0"/>
                <a:ea typeface="Calibri" panose="020F0502020204030204" pitchFamily="34" charset="0"/>
              </a:rPr>
              <a:t>, Equality of opportunity in machine learning, 2016 : access to bank credit by origin (FICO dataset, USA)</a:t>
            </a:r>
          </a:p>
          <a:p>
            <a:pPr marL="0" indent="0">
              <a:buNone/>
            </a:pPr>
            <a:r>
              <a:rPr lang="en-US" sz="1600" dirty="0">
                <a:solidFill>
                  <a:srgbClr val="0070C0"/>
                </a:solidFill>
                <a:latin typeface="Times New Roman" panose="02020603050405020304" pitchFamily="18" charset="0"/>
              </a:rPr>
              <a:t>-&gt; score scale : increasing risk of default</a:t>
            </a:r>
            <a:endParaRPr lang="fr-FR" sz="1600" dirty="0">
              <a:solidFill>
                <a:srgbClr val="0070C0"/>
              </a:solidFill>
            </a:endParaRPr>
          </a:p>
          <a:p>
            <a:pPr marL="0" indent="0">
              <a:buNone/>
            </a:pPr>
            <a:endParaRPr lang="fr-FR" sz="1600" dirty="0"/>
          </a:p>
          <a:p>
            <a:pPr marL="0" indent="0">
              <a:buNone/>
            </a:pPr>
            <a:endParaRPr lang="fr-FR" sz="1600" dirty="0"/>
          </a:p>
        </p:txBody>
      </p:sp>
      <p:pic>
        <p:nvPicPr>
          <p:cNvPr id="4" name="Image 3">
            <a:extLst>
              <a:ext uri="{FF2B5EF4-FFF2-40B4-BE49-F238E27FC236}">
                <a16:creationId xmlns:a16="http://schemas.microsoft.com/office/drawing/2014/main" xmlns="" id="{9DB3A73F-151F-4514-B930-6F6C760E1BD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18336" y="2833916"/>
            <a:ext cx="5665832" cy="3345822"/>
          </a:xfrm>
          <a:prstGeom prst="rect">
            <a:avLst/>
          </a:prstGeom>
          <a:noFill/>
        </p:spPr>
      </p:pic>
      <p:pic>
        <p:nvPicPr>
          <p:cNvPr id="5" name="Image 4">
            <a:extLst>
              <a:ext uri="{FF2B5EF4-FFF2-40B4-BE49-F238E27FC236}">
                <a16:creationId xmlns:a16="http://schemas.microsoft.com/office/drawing/2014/main" xmlns="" id="{8EF3F4E8-1218-4B8E-9865-01EC90B9E8A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948263" y="3861048"/>
            <a:ext cx="1777399" cy="1512168"/>
          </a:xfrm>
          <a:prstGeom prst="rect">
            <a:avLst/>
          </a:prstGeom>
          <a:noFill/>
        </p:spPr>
      </p:pic>
    </p:spTree>
    <p:extLst>
      <p:ext uri="{BB962C8B-B14F-4D97-AF65-F5344CB8AC3E}">
        <p14:creationId xmlns:p14="http://schemas.microsoft.com/office/powerpoint/2010/main" val="37960251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2349</Words>
  <Application>Microsoft Office PowerPoint</Application>
  <PresentationFormat>Affichage à l'écran (4:3)</PresentationFormat>
  <Paragraphs>231</Paragraphs>
  <Slides>33</Slides>
  <Notes>4</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Thème Office</vt:lpstr>
      <vt:lpstr>Fairness in Algorithmic Decision</vt:lpstr>
      <vt:lpstr>Summary</vt:lpstr>
      <vt:lpstr>PART I</vt:lpstr>
      <vt:lpstr>Plurality of fairness metrics</vt:lpstr>
      <vt:lpstr>Sources of Bias (1)  Suresh &amp; Guttag,  “A framework for understanding unattended consequences of machine learning” (2019)  </vt:lpstr>
      <vt:lpstr>Sources of Bias (2)</vt:lpstr>
      <vt:lpstr>Sources of Bias (3)</vt:lpstr>
      <vt:lpstr>The Prediction Problem</vt:lpstr>
      <vt:lpstr>Fairness metrics: incompatibilities</vt:lpstr>
      <vt:lpstr>Fairness metrics: incompatibilities</vt:lpstr>
      <vt:lpstr>Attacking discrimination with smarter machine</vt:lpstr>
      <vt:lpstr>Attacking discrimination with smarter machine</vt:lpstr>
      <vt:lpstr>Attacking discrimination with smarter machine</vt:lpstr>
      <vt:lpstr>Attacking discrimination with smarter machine</vt:lpstr>
      <vt:lpstr>Political philosophy</vt:lpstr>
      <vt:lpstr>Political philosophy : utilitarism</vt:lpstr>
      <vt:lpstr>Political philosophy : egalitarianism (1)</vt:lpstr>
      <vt:lpstr>Political philosophy : egalitarianism (2)</vt:lpstr>
      <vt:lpstr>PART II</vt:lpstr>
      <vt:lpstr>Forms</vt:lpstr>
      <vt:lpstr>Disparate Impact</vt:lpstr>
      <vt:lpstr>Disparate Impact</vt:lpstr>
      <vt:lpstr>Legal concepts &amp; ML concepts (Xiang &amp; Inioluwa Deborah Raji, arXiv: 1912.00761v1 [cs.CY] 25 Nov 2019</vt:lpstr>
      <vt:lpstr>Comparison between USA and European Union (statute law and case law) </vt:lpstr>
      <vt:lpstr>Predictive criminal justice (USA): COMPAS</vt:lpstr>
      <vt:lpstr>COMPAS : ProPublica critics</vt:lpstr>
      <vt:lpstr>Chouldechova : COMPAS scores are calibrated </vt:lpstr>
      <vt:lpstr>COMPAS : not discriminatory ?</vt:lpstr>
      <vt:lpstr>PART III</vt:lpstr>
      <vt:lpstr>Explaining explicability… (1)</vt:lpstr>
      <vt:lpstr>Explainability as a legal obligation?</vt:lpstr>
      <vt:lpstr>Explicability of algorithmic decisions </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justice prédictive : un nouveau paradigme de la régulation juridique ?</dc:title>
  <dc:creator>Thierry KIRAT</dc:creator>
  <cp:lastModifiedBy>tk</cp:lastModifiedBy>
  <cp:revision>46</cp:revision>
  <cp:lastPrinted>2019-11-14T14:53:42Z</cp:lastPrinted>
  <dcterms:created xsi:type="dcterms:W3CDTF">2019-11-12T08:00:25Z</dcterms:created>
  <dcterms:modified xsi:type="dcterms:W3CDTF">2021-09-10T12:38:24Z</dcterms:modified>
</cp:coreProperties>
</file>