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Oswald"/>
                <a:ea typeface="Oswald"/>
                <a:cs typeface="Oswald"/>
                <a:sym typeface="Oswald"/>
              </a:rPr>
              <a:t>Crates with Different Traits:</a:t>
            </a:r>
            <a:br>
              <a:rPr lang="en">
                <a:latin typeface="Oswald"/>
                <a:ea typeface="Oswald"/>
                <a:cs typeface="Oswald"/>
                <a:sym typeface="Oswald"/>
              </a:rPr>
            </a:br>
            <a:r>
              <a:rPr lang="en" sz="3600">
                <a:latin typeface="Oswald"/>
                <a:ea typeface="Oswald"/>
                <a:cs typeface="Oswald"/>
                <a:sym typeface="Oswald"/>
              </a:rPr>
              <a:t>Learning more about Cargo build scripts</a:t>
            </a:r>
            <a:endParaRPr sz="3600">
              <a:latin typeface="Oswald"/>
              <a:ea typeface="Oswald"/>
              <a:cs typeface="Oswald"/>
              <a:sym typeface="Oswald"/>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Oswald"/>
                <a:ea typeface="Oswald"/>
                <a:cs typeface="Oswald"/>
                <a:sym typeface="Oswald"/>
              </a:rPr>
              <a:t>❤ </a:t>
            </a:r>
            <a:r>
              <a:rPr lang="en">
                <a:latin typeface="Oswald"/>
                <a:ea typeface="Oswald"/>
                <a:cs typeface="Oswald"/>
                <a:sym typeface="Oswald"/>
              </a:rPr>
              <a:t>Kevin Martin (S1’18) ❤</a:t>
            </a:r>
            <a:endParaRPr>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Oswald"/>
                <a:ea typeface="Oswald"/>
                <a:cs typeface="Oswald"/>
                <a:sym typeface="Oswald"/>
              </a:rPr>
              <a:t>Thanks!</a:t>
            </a:r>
            <a:endParaRPr sz="3600"/>
          </a:p>
        </p:txBody>
      </p:sp>
      <p:sp>
        <p:nvSpPr>
          <p:cNvPr id="111" name="Shape 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4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latin typeface="Oswald"/>
                <a:ea typeface="Oswald"/>
                <a:cs typeface="Oswald"/>
                <a:sym typeface="Oswald"/>
              </a:rPr>
              <a:t>Background</a:t>
            </a:r>
            <a:endParaRPr sz="3600">
              <a:latin typeface="Oswald"/>
              <a:ea typeface="Oswald"/>
              <a:cs typeface="Oswald"/>
              <a:sym typeface="Oswald"/>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Oswald"/>
                <a:ea typeface="Oswald"/>
                <a:cs typeface="Oswald"/>
                <a:sym typeface="Oswald"/>
              </a:rPr>
              <a:t>Cargo is a tool that allows Rust projects to declare their various dependencies and ensure that you’ll always get a repeatable build. To accomplish this goal, Cargo does four things:</a:t>
            </a:r>
            <a:endParaRPr>
              <a:latin typeface="Oswald"/>
              <a:ea typeface="Oswald"/>
              <a:cs typeface="Oswald"/>
              <a:sym typeface="Oswald"/>
            </a:endParaRPr>
          </a:p>
          <a:p>
            <a:pPr indent="-342900" lvl="0" marL="457200" rtl="0">
              <a:spcBef>
                <a:spcPts val="1600"/>
              </a:spcBef>
              <a:spcAft>
                <a:spcPts val="0"/>
              </a:spcAft>
              <a:buSzPts val="1800"/>
              <a:buFont typeface="Oswald"/>
              <a:buChar char="●"/>
            </a:pPr>
            <a:r>
              <a:rPr lang="en">
                <a:latin typeface="Oswald"/>
                <a:ea typeface="Oswald"/>
                <a:cs typeface="Oswald"/>
                <a:sym typeface="Oswald"/>
              </a:rPr>
              <a:t>Introduces two metadata files with various bits of project information.</a:t>
            </a:r>
            <a:endParaRPr>
              <a:latin typeface="Oswald"/>
              <a:ea typeface="Oswald"/>
              <a:cs typeface="Oswald"/>
              <a:sym typeface="Oswald"/>
            </a:endParaRPr>
          </a:p>
          <a:p>
            <a:pPr indent="-342900" lvl="0" marL="457200" rtl="0">
              <a:spcBef>
                <a:spcPts val="0"/>
              </a:spcBef>
              <a:spcAft>
                <a:spcPts val="0"/>
              </a:spcAft>
              <a:buSzPts val="1800"/>
              <a:buFont typeface="Oswald"/>
              <a:buChar char="●"/>
            </a:pPr>
            <a:r>
              <a:rPr lang="en">
                <a:latin typeface="Oswald"/>
                <a:ea typeface="Oswald"/>
                <a:cs typeface="Oswald"/>
                <a:sym typeface="Oswald"/>
              </a:rPr>
              <a:t>Fetches and builds your project’s dependencies.</a:t>
            </a:r>
            <a:endParaRPr>
              <a:latin typeface="Oswald"/>
              <a:ea typeface="Oswald"/>
              <a:cs typeface="Oswald"/>
              <a:sym typeface="Oswald"/>
            </a:endParaRPr>
          </a:p>
          <a:p>
            <a:pPr indent="-342900" lvl="0" marL="457200" rtl="0">
              <a:spcBef>
                <a:spcPts val="0"/>
              </a:spcBef>
              <a:spcAft>
                <a:spcPts val="0"/>
              </a:spcAft>
              <a:buSzPts val="1800"/>
              <a:buFont typeface="Oswald"/>
              <a:buChar char="●"/>
            </a:pPr>
            <a:r>
              <a:rPr lang="en">
                <a:latin typeface="Oswald"/>
                <a:ea typeface="Oswald"/>
                <a:cs typeface="Oswald"/>
                <a:sym typeface="Oswald"/>
              </a:rPr>
              <a:t>Invokes rustc or another build tool with the correct parameters to build your project.</a:t>
            </a:r>
            <a:endParaRPr>
              <a:latin typeface="Oswald"/>
              <a:ea typeface="Oswald"/>
              <a:cs typeface="Oswald"/>
              <a:sym typeface="Oswald"/>
            </a:endParaRPr>
          </a:p>
          <a:p>
            <a:pPr indent="-342900" lvl="0" marL="457200" rtl="0">
              <a:spcBef>
                <a:spcPts val="0"/>
              </a:spcBef>
              <a:spcAft>
                <a:spcPts val="0"/>
              </a:spcAft>
              <a:buSzPts val="1800"/>
              <a:buFont typeface="Oswald"/>
              <a:buChar char="●"/>
            </a:pPr>
            <a:r>
              <a:rPr lang="en">
                <a:latin typeface="Oswald"/>
                <a:ea typeface="Oswald"/>
                <a:cs typeface="Oswald"/>
                <a:sym typeface="Oswald"/>
              </a:rPr>
              <a:t>Introduces conventions to make working with Rust projects easier.</a:t>
            </a:r>
            <a:endParaRPr>
              <a:latin typeface="Oswald"/>
              <a:ea typeface="Oswald"/>
              <a:cs typeface="Oswald"/>
              <a:sym typeface="Oswald"/>
            </a:endParaRPr>
          </a:p>
          <a:p>
            <a:pPr indent="0" lvl="0" marL="0" rtl="0">
              <a:spcBef>
                <a:spcPts val="1600"/>
              </a:spcBef>
              <a:spcAft>
                <a:spcPts val="1600"/>
              </a:spcAft>
              <a:buNone/>
            </a:pPr>
            <a:r>
              <a:rPr lang="en">
                <a:latin typeface="Oswald"/>
                <a:ea typeface="Oswald"/>
                <a:cs typeface="Oswald"/>
                <a:sym typeface="Oswald"/>
              </a:rPr>
              <a:t>Source: https://doc.rust-lang.org/beta/cargo/guide/why-cargo-exists.html</a:t>
            </a:r>
            <a:endParaRPr sz="24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latin typeface="Oswald"/>
                <a:ea typeface="Oswald"/>
                <a:cs typeface="Oswald"/>
                <a:sym typeface="Oswald"/>
              </a:rPr>
              <a:t>Shameless Plug:</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Oswald"/>
              <a:ea typeface="Oswald"/>
              <a:cs typeface="Oswald"/>
              <a:sym typeface="Oswald"/>
            </a:endParaRPr>
          </a:p>
          <a:p>
            <a:pPr indent="0" lvl="0" marL="0" algn="ctr">
              <a:spcBef>
                <a:spcPts val="1600"/>
              </a:spcBef>
              <a:spcAft>
                <a:spcPts val="1600"/>
              </a:spcAft>
              <a:buNone/>
            </a:pPr>
            <a:r>
              <a:rPr lang="en">
                <a:latin typeface="Oswald"/>
                <a:ea typeface="Oswald"/>
                <a:cs typeface="Oswald"/>
                <a:sym typeface="Oswald"/>
              </a:rPr>
              <a:t>If this sounds interesting, come swing by the Rust Study Group!</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latin typeface="Oswald"/>
                <a:ea typeface="Oswald"/>
                <a:cs typeface="Oswald"/>
                <a:sym typeface="Oswald"/>
              </a:rPr>
              <a:t>Build Scripts (What? Why?)</a:t>
            </a:r>
            <a:endParaRPr sz="3600">
              <a:latin typeface="Oswald"/>
              <a:ea typeface="Oswald"/>
              <a:cs typeface="Oswald"/>
              <a:sym typeface="Oswald"/>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Oswald"/>
                <a:ea typeface="Oswald"/>
                <a:cs typeface="Oswald"/>
                <a:sym typeface="Oswald"/>
              </a:rPr>
              <a:t>What?</a:t>
            </a:r>
            <a:r>
              <a:rPr lang="en">
                <a:latin typeface="Oswald"/>
                <a:ea typeface="Oswald"/>
                <a:cs typeface="Oswald"/>
                <a:sym typeface="Oswald"/>
              </a:rPr>
              <a:t> The Rust file designated by the build command will be compiled and invoked before anything else is compiled in the package, allowing your Rust code to depend on the built or generated artifacts. (This is usually called `build.rs`)</a:t>
            </a:r>
            <a:endParaRPr>
              <a:latin typeface="Oswald"/>
              <a:ea typeface="Oswald"/>
              <a:cs typeface="Oswald"/>
              <a:sym typeface="Oswald"/>
            </a:endParaRPr>
          </a:p>
          <a:p>
            <a:pPr indent="0" lvl="0" marL="0">
              <a:spcBef>
                <a:spcPts val="1600"/>
              </a:spcBef>
              <a:spcAft>
                <a:spcPts val="0"/>
              </a:spcAft>
              <a:buNone/>
            </a:pPr>
            <a:r>
              <a:rPr lang="en">
                <a:solidFill>
                  <a:srgbClr val="FFFFFF"/>
                </a:solidFill>
                <a:latin typeface="Oswald"/>
                <a:ea typeface="Oswald"/>
                <a:cs typeface="Oswald"/>
                <a:sym typeface="Oswald"/>
              </a:rPr>
              <a:t>Why?</a:t>
            </a:r>
            <a:r>
              <a:rPr lang="en">
                <a:latin typeface="Oswald"/>
                <a:ea typeface="Oswald"/>
                <a:cs typeface="Oswald"/>
                <a:sym typeface="Oswald"/>
              </a:rPr>
              <a:t> Some packages need to:</a:t>
            </a:r>
            <a:endParaRPr>
              <a:latin typeface="Oswald"/>
              <a:ea typeface="Oswald"/>
              <a:cs typeface="Oswald"/>
              <a:sym typeface="Oswald"/>
            </a:endParaRPr>
          </a:p>
          <a:p>
            <a:pPr indent="-342900" lvl="0" marL="457200" rtl="0">
              <a:spcBef>
                <a:spcPts val="1600"/>
              </a:spcBef>
              <a:spcAft>
                <a:spcPts val="0"/>
              </a:spcAft>
              <a:buSzPts val="1800"/>
              <a:buFont typeface="Oswald"/>
              <a:buChar char="●"/>
            </a:pPr>
            <a:r>
              <a:rPr lang="en">
                <a:latin typeface="Oswald"/>
                <a:ea typeface="Oswald"/>
                <a:cs typeface="Oswald"/>
                <a:sym typeface="Oswald"/>
              </a:rPr>
              <a:t>Compile third-party non-Rust code, for example C libraries.</a:t>
            </a:r>
            <a:endParaRPr>
              <a:latin typeface="Oswald"/>
              <a:ea typeface="Oswald"/>
              <a:cs typeface="Oswald"/>
              <a:sym typeface="Oswald"/>
            </a:endParaRPr>
          </a:p>
          <a:p>
            <a:pPr indent="-342900" lvl="0" marL="457200" rtl="0">
              <a:spcBef>
                <a:spcPts val="0"/>
              </a:spcBef>
              <a:spcAft>
                <a:spcPts val="0"/>
              </a:spcAft>
              <a:buSzPts val="1800"/>
              <a:buFont typeface="Oswald"/>
              <a:buChar char="●"/>
            </a:pPr>
            <a:r>
              <a:rPr lang="en">
                <a:latin typeface="Oswald"/>
                <a:ea typeface="Oswald"/>
                <a:cs typeface="Oswald"/>
                <a:sym typeface="Oswald"/>
              </a:rPr>
              <a:t>Link to C libraries (which may need to be built from source).</a:t>
            </a:r>
            <a:endParaRPr>
              <a:latin typeface="Oswald"/>
              <a:ea typeface="Oswald"/>
              <a:cs typeface="Oswald"/>
              <a:sym typeface="Oswald"/>
            </a:endParaRPr>
          </a:p>
          <a:p>
            <a:pPr indent="-342900" lvl="0" marL="457200" rtl="0">
              <a:spcBef>
                <a:spcPts val="0"/>
              </a:spcBef>
              <a:spcAft>
                <a:spcPts val="0"/>
              </a:spcAft>
              <a:buSzPts val="1800"/>
              <a:buFont typeface="Oswald"/>
              <a:buChar char="●"/>
            </a:pPr>
            <a:r>
              <a:rPr lang="en">
                <a:latin typeface="Oswald"/>
                <a:ea typeface="Oswald"/>
                <a:cs typeface="Oswald"/>
                <a:sym typeface="Oswald"/>
              </a:rPr>
              <a:t>Others still need facilities for functionality such as code generation before building (think parser generators).</a:t>
            </a:r>
            <a:endParaRPr>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latin typeface="Oswald"/>
                <a:ea typeface="Oswald"/>
                <a:cs typeface="Oswald"/>
                <a:sym typeface="Oswald"/>
              </a:rPr>
              <a:t>Build Scripts (Inputs)</a:t>
            </a:r>
            <a:endParaRPr sz="3600">
              <a:latin typeface="Oswald"/>
              <a:ea typeface="Oswald"/>
              <a:cs typeface="Oswald"/>
              <a:sym typeface="Oswald"/>
            </a:endParaRPr>
          </a:p>
          <a:p>
            <a:pPr indent="0" lvl="0" marL="0">
              <a:spcBef>
                <a:spcPts val="0"/>
              </a:spcBef>
              <a:spcAft>
                <a:spcPts val="0"/>
              </a:spcAft>
              <a:buNone/>
            </a:pPr>
            <a:r>
              <a:t/>
            </a:r>
            <a:endParaRPr sz="3600">
              <a:latin typeface="Oswald"/>
              <a:ea typeface="Oswald"/>
              <a:cs typeface="Oswald"/>
              <a:sym typeface="Oswald"/>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Oswald"/>
                <a:ea typeface="Oswald"/>
                <a:cs typeface="Oswald"/>
                <a:sym typeface="Oswald"/>
              </a:rPr>
              <a:t>When the build script is run, there are a number of inputs to the build script, all passed in the form of environment variables.</a:t>
            </a:r>
            <a:endParaRPr>
              <a:latin typeface="Oswald"/>
              <a:ea typeface="Oswald"/>
              <a:cs typeface="Oswald"/>
              <a:sym typeface="Oswald"/>
            </a:endParaRPr>
          </a:p>
          <a:p>
            <a:pPr indent="0" lvl="0" marL="0">
              <a:spcBef>
                <a:spcPts val="1600"/>
              </a:spcBef>
              <a:spcAft>
                <a:spcPts val="0"/>
              </a:spcAft>
              <a:buNone/>
            </a:pPr>
            <a:r>
              <a:rPr lang="en">
                <a:solidFill>
                  <a:srgbClr val="FFFFFF"/>
                </a:solidFill>
                <a:latin typeface="Oswald"/>
                <a:ea typeface="Oswald"/>
                <a:cs typeface="Oswald"/>
                <a:sym typeface="Oswald"/>
              </a:rPr>
              <a:t>CARGO_MANIFEST_DIR </a:t>
            </a:r>
            <a:r>
              <a:rPr lang="en">
                <a:latin typeface="Oswald"/>
                <a:ea typeface="Oswald"/>
                <a:cs typeface="Oswald"/>
                <a:sym typeface="Oswald"/>
              </a:rPr>
              <a:t>- The directory containing the manifest for the package being built (the package containing the build script). Also note that this is the value of the current working directory of the build script when it starts.</a:t>
            </a:r>
            <a:endParaRPr>
              <a:latin typeface="Oswald"/>
              <a:ea typeface="Oswald"/>
              <a:cs typeface="Oswald"/>
              <a:sym typeface="Oswald"/>
            </a:endParaRPr>
          </a:p>
          <a:p>
            <a:pPr indent="0" lvl="0" marL="0" rtl="0">
              <a:spcBef>
                <a:spcPts val="1600"/>
              </a:spcBef>
              <a:spcAft>
                <a:spcPts val="1600"/>
              </a:spcAft>
              <a:buNone/>
            </a:pPr>
            <a:r>
              <a:rPr lang="en">
                <a:solidFill>
                  <a:srgbClr val="FFFFFF"/>
                </a:solidFill>
                <a:latin typeface="Oswald"/>
                <a:ea typeface="Oswald"/>
                <a:cs typeface="Oswald"/>
                <a:sym typeface="Oswald"/>
              </a:rPr>
              <a:t>OUT_DIR </a:t>
            </a:r>
            <a:r>
              <a:rPr lang="en">
                <a:latin typeface="Oswald"/>
                <a:ea typeface="Oswald"/>
                <a:cs typeface="Oswald"/>
                <a:sym typeface="Oswald"/>
              </a:rPr>
              <a:t>- the folder in which all output should be placed. This folder is inside the build directory for the package being built, and it is unique for the package in question.</a:t>
            </a:r>
            <a:endParaRPr>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latin typeface="Oswald"/>
                <a:ea typeface="Oswald"/>
                <a:cs typeface="Oswald"/>
                <a:sym typeface="Oswald"/>
              </a:rPr>
              <a:t>Build Scripts (Outputs)</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Oswald"/>
                <a:ea typeface="Oswald"/>
                <a:cs typeface="Oswald"/>
                <a:sym typeface="Oswald"/>
              </a:rPr>
              <a:t>All the lines printed to stdout by a build script are written to a file </a:t>
            </a:r>
            <a:r>
              <a:rPr lang="en">
                <a:latin typeface="Oswald"/>
                <a:ea typeface="Oswald"/>
                <a:cs typeface="Oswald"/>
                <a:sym typeface="Oswald"/>
              </a:rPr>
              <a:t>like this: </a:t>
            </a:r>
            <a:r>
              <a:rPr lang="en">
                <a:latin typeface="Oswald"/>
                <a:ea typeface="Oswald"/>
                <a:cs typeface="Oswald"/>
                <a:sym typeface="Oswald"/>
              </a:rPr>
              <a:t>`</a:t>
            </a:r>
            <a:r>
              <a:rPr lang="en">
                <a:solidFill>
                  <a:srgbClr val="FFFFFF"/>
                </a:solidFill>
                <a:latin typeface="Oswald"/>
                <a:ea typeface="Oswald"/>
                <a:cs typeface="Oswald"/>
                <a:sym typeface="Oswald"/>
              </a:rPr>
              <a:t>target/debug/build/&lt;pkg&gt;/output</a:t>
            </a:r>
            <a:r>
              <a:rPr lang="en">
                <a:latin typeface="Oswald"/>
                <a:ea typeface="Oswald"/>
                <a:cs typeface="Oswald"/>
                <a:sym typeface="Oswald"/>
              </a:rPr>
              <a:t>`</a:t>
            </a:r>
            <a:endParaRPr>
              <a:latin typeface="Oswald"/>
              <a:ea typeface="Oswald"/>
              <a:cs typeface="Oswald"/>
              <a:sym typeface="Oswald"/>
            </a:endParaRPr>
          </a:p>
          <a:p>
            <a:pPr indent="0" lvl="0" marL="0">
              <a:spcBef>
                <a:spcPts val="1600"/>
              </a:spcBef>
              <a:spcAft>
                <a:spcPts val="0"/>
              </a:spcAft>
              <a:buNone/>
            </a:pPr>
            <a:r>
              <a:rPr lang="en">
                <a:latin typeface="Oswald"/>
                <a:ea typeface="Oswald"/>
                <a:cs typeface="Oswald"/>
                <a:sym typeface="Oswald"/>
              </a:rPr>
              <a:t>Any line that starts with cargo: is </a:t>
            </a:r>
            <a:r>
              <a:rPr lang="en">
                <a:solidFill>
                  <a:srgbClr val="FFFFFF"/>
                </a:solidFill>
                <a:latin typeface="Oswald"/>
                <a:ea typeface="Oswald"/>
                <a:cs typeface="Oswald"/>
                <a:sym typeface="Oswald"/>
              </a:rPr>
              <a:t>interpreted directly by Cargo</a:t>
            </a:r>
            <a:r>
              <a:rPr lang="en">
                <a:latin typeface="Oswald"/>
                <a:ea typeface="Oswald"/>
                <a:cs typeface="Oswald"/>
                <a:sym typeface="Oswald"/>
              </a:rPr>
              <a:t>. This line must be of the form `</a:t>
            </a:r>
            <a:r>
              <a:rPr lang="en">
                <a:solidFill>
                  <a:srgbClr val="FFFFFF"/>
                </a:solidFill>
                <a:latin typeface="Oswald"/>
                <a:ea typeface="Oswald"/>
                <a:cs typeface="Oswald"/>
                <a:sym typeface="Oswald"/>
              </a:rPr>
              <a:t>cargo:key=value</a:t>
            </a:r>
            <a:r>
              <a:rPr lang="en">
                <a:latin typeface="Oswald"/>
                <a:ea typeface="Oswald"/>
                <a:cs typeface="Oswald"/>
                <a:sym typeface="Oswald"/>
              </a:rPr>
              <a:t>`</a:t>
            </a:r>
            <a:endParaRPr>
              <a:latin typeface="Oswald"/>
              <a:ea typeface="Oswald"/>
              <a:cs typeface="Oswald"/>
              <a:sym typeface="Oswald"/>
            </a:endParaRPr>
          </a:p>
          <a:p>
            <a:pPr indent="0" lvl="0" marL="0">
              <a:spcBef>
                <a:spcPts val="1600"/>
              </a:spcBef>
              <a:spcAft>
                <a:spcPts val="1600"/>
              </a:spcAft>
              <a:buNone/>
            </a:pPr>
            <a:r>
              <a:t/>
            </a:r>
            <a:endParaRPr sz="14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latin typeface="Oswald"/>
                <a:ea typeface="Oswald"/>
                <a:cs typeface="Oswald"/>
                <a:sym typeface="Oswald"/>
              </a:rPr>
              <a:t>Build Scripts (Dependencies)</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Oswald"/>
                <a:ea typeface="Oswald"/>
                <a:cs typeface="Oswald"/>
                <a:sym typeface="Oswald"/>
              </a:rPr>
              <a:t>Build scripts are also allowed to have dependencies on other Cargo-based crates. Dependencies are declared through the </a:t>
            </a:r>
            <a:r>
              <a:rPr lang="en">
                <a:solidFill>
                  <a:srgbClr val="FFFFFF"/>
                </a:solidFill>
                <a:latin typeface="Oswald"/>
                <a:ea typeface="Oswald"/>
                <a:cs typeface="Oswald"/>
                <a:sym typeface="Oswald"/>
              </a:rPr>
              <a:t>build-dependencies</a:t>
            </a:r>
            <a:r>
              <a:rPr lang="en">
                <a:latin typeface="Oswald"/>
                <a:ea typeface="Oswald"/>
                <a:cs typeface="Oswald"/>
                <a:sym typeface="Oswald"/>
              </a:rPr>
              <a:t> section of the manifest.</a:t>
            </a:r>
            <a:endParaRPr>
              <a:latin typeface="Oswald"/>
              <a:ea typeface="Oswald"/>
              <a:cs typeface="Oswald"/>
              <a:sym typeface="Oswald"/>
            </a:endParaRPr>
          </a:p>
          <a:p>
            <a:pPr indent="0" lvl="0" marL="0">
              <a:spcBef>
                <a:spcPts val="1600"/>
              </a:spcBef>
              <a:spcAft>
                <a:spcPts val="1600"/>
              </a:spcAft>
              <a:buNone/>
            </a:pPr>
            <a:r>
              <a:rPr lang="en">
                <a:latin typeface="Oswald"/>
                <a:ea typeface="Oswald"/>
                <a:cs typeface="Oswald"/>
                <a:sym typeface="Oswald"/>
              </a:rPr>
              <a:t>The build script does not have access to the dependencies listed in the dependencies or dev-dependencies section (they’re not built yet!). All build dependencies will also not be available to the package itself unless explicitly stated as so.</a:t>
            </a:r>
            <a:endParaRPr>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Oswald"/>
                <a:ea typeface="Oswald"/>
                <a:cs typeface="Oswald"/>
                <a:sym typeface="Oswald"/>
              </a:rPr>
              <a:t>Takeaways:</a:t>
            </a:r>
            <a:endParaRPr sz="3600"/>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latin typeface="Oswald"/>
                <a:ea typeface="Oswald"/>
                <a:cs typeface="Oswald"/>
                <a:sym typeface="Oswald"/>
              </a:rPr>
              <a:t>Starting this project seemed conceptually intimidating at first.</a:t>
            </a:r>
            <a:endParaRPr sz="2400">
              <a:latin typeface="Oswald"/>
              <a:ea typeface="Oswald"/>
              <a:cs typeface="Oswald"/>
              <a:sym typeface="Oswald"/>
            </a:endParaRPr>
          </a:p>
          <a:p>
            <a:pPr indent="-381000" lvl="0" marL="457200" rtl="0" algn="l">
              <a:lnSpc>
                <a:spcPct val="100000"/>
              </a:lnSpc>
              <a:spcBef>
                <a:spcPts val="0"/>
              </a:spcBef>
              <a:spcAft>
                <a:spcPts val="0"/>
              </a:spcAft>
              <a:buSzPts val="2400"/>
              <a:buFont typeface="Oswald"/>
              <a:buChar char="●"/>
            </a:pPr>
            <a:r>
              <a:rPr lang="en" sz="2400">
                <a:latin typeface="Oswald"/>
                <a:ea typeface="Oswald"/>
                <a:cs typeface="Oswald"/>
                <a:sym typeface="Oswald"/>
              </a:rPr>
              <a:t>I don’t have a background working as a systems programmer!</a:t>
            </a:r>
            <a:endParaRPr sz="2400">
              <a:latin typeface="Oswald"/>
              <a:ea typeface="Oswald"/>
              <a:cs typeface="Oswald"/>
              <a:sym typeface="Oswald"/>
            </a:endParaRPr>
          </a:p>
          <a:p>
            <a:pPr indent="-381000" lvl="0" marL="457200" rtl="0" algn="l">
              <a:lnSpc>
                <a:spcPct val="100000"/>
              </a:lnSpc>
              <a:spcBef>
                <a:spcPts val="0"/>
              </a:spcBef>
              <a:spcAft>
                <a:spcPts val="0"/>
              </a:spcAft>
              <a:buSzPts val="2400"/>
              <a:buFont typeface="Oswald"/>
              <a:buChar char="●"/>
            </a:pPr>
            <a:r>
              <a:rPr lang="en" sz="2400">
                <a:latin typeface="Oswald"/>
                <a:ea typeface="Oswald"/>
                <a:cs typeface="Oswald"/>
                <a:sym typeface="Oswald"/>
              </a:rPr>
              <a:t>I’ve never worked with compilers before!</a:t>
            </a:r>
            <a:endParaRPr sz="2400">
              <a:latin typeface="Oswald"/>
              <a:ea typeface="Oswald"/>
              <a:cs typeface="Oswald"/>
              <a:sym typeface="Oswald"/>
            </a:endParaRPr>
          </a:p>
          <a:p>
            <a:pPr indent="-381000" lvl="0" marL="457200" rtl="0" algn="l">
              <a:lnSpc>
                <a:spcPct val="100000"/>
              </a:lnSpc>
              <a:spcBef>
                <a:spcPts val="0"/>
              </a:spcBef>
              <a:spcAft>
                <a:spcPts val="0"/>
              </a:spcAft>
              <a:buSzPts val="2400"/>
              <a:buFont typeface="Oswald"/>
              <a:buChar char="●"/>
            </a:pPr>
            <a:r>
              <a:rPr lang="en" sz="2400">
                <a:latin typeface="Oswald"/>
                <a:ea typeface="Oswald"/>
                <a:cs typeface="Oswald"/>
                <a:sym typeface="Oswald"/>
              </a:rPr>
              <a:t>I’ve only been writing Rust for ~3 months!</a:t>
            </a:r>
            <a:endParaRPr sz="2400">
              <a:latin typeface="Oswald"/>
              <a:ea typeface="Oswald"/>
              <a:cs typeface="Oswald"/>
              <a:sym typeface="Oswald"/>
            </a:endParaRPr>
          </a:p>
        </p:txBody>
      </p:sp>
      <p:pic>
        <p:nvPicPr>
          <p:cNvPr id="98" name="Shape 98"/>
          <p:cNvPicPr preferRelativeResize="0"/>
          <p:nvPr/>
        </p:nvPicPr>
        <p:blipFill>
          <a:blip r:embed="rId3">
            <a:alphaModFix/>
          </a:blip>
          <a:stretch>
            <a:fillRect/>
          </a:stretch>
        </p:blipFill>
        <p:spPr>
          <a:xfrm>
            <a:off x="4432200" y="2796925"/>
            <a:ext cx="4074475" cy="225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Oswald"/>
                <a:ea typeface="Oswald"/>
                <a:cs typeface="Oswald"/>
                <a:sym typeface="Oswald"/>
              </a:rPr>
              <a:t>Takeaways:</a:t>
            </a:r>
            <a:endParaRPr sz="3600"/>
          </a:p>
        </p:txBody>
      </p:sp>
      <p:sp>
        <p:nvSpPr>
          <p:cNvPr id="104" name="Shape 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latin typeface="Oswald"/>
                <a:ea typeface="Oswald"/>
                <a:cs typeface="Oswald"/>
                <a:sym typeface="Oswald"/>
              </a:rPr>
              <a:t>“We believe Rust has potential as an enabling technology, empowering a people who would not traditionally do system programming to take it on with confidence.”</a:t>
            </a:r>
            <a:endParaRPr sz="2400">
              <a:latin typeface="Oswald"/>
              <a:ea typeface="Oswald"/>
              <a:cs typeface="Oswald"/>
              <a:sym typeface="Oswald"/>
            </a:endParaRPr>
          </a:p>
          <a:p>
            <a:pPr indent="457200" lvl="0" marL="4572000" rtl="0" algn="l">
              <a:lnSpc>
                <a:spcPct val="100000"/>
              </a:lnSpc>
              <a:spcBef>
                <a:spcPts val="0"/>
              </a:spcBef>
              <a:spcAft>
                <a:spcPts val="0"/>
              </a:spcAft>
              <a:buNone/>
            </a:pPr>
            <a:r>
              <a:t/>
            </a:r>
            <a:endParaRPr sz="2400">
              <a:latin typeface="Oswald"/>
              <a:ea typeface="Oswald"/>
              <a:cs typeface="Oswald"/>
              <a:sym typeface="Oswald"/>
            </a:endParaRPr>
          </a:p>
          <a:p>
            <a:pPr indent="457200" lvl="0" marL="5029200" rtl="0" algn="l">
              <a:lnSpc>
                <a:spcPct val="100000"/>
              </a:lnSpc>
              <a:spcBef>
                <a:spcPts val="0"/>
              </a:spcBef>
              <a:spcAft>
                <a:spcPts val="0"/>
              </a:spcAft>
              <a:buNone/>
            </a:pPr>
            <a:r>
              <a:rPr lang="en" sz="2400">
                <a:latin typeface="Oswald"/>
                <a:ea typeface="Oswald"/>
                <a:cs typeface="Oswald"/>
                <a:sym typeface="Oswald"/>
              </a:rPr>
              <a:t>-Carol Nichols</a:t>
            </a:r>
            <a:endParaRPr sz="2400">
              <a:latin typeface="Oswald"/>
              <a:ea typeface="Oswald"/>
              <a:cs typeface="Oswald"/>
              <a:sym typeface="Oswald"/>
            </a:endParaRPr>
          </a:p>
        </p:txBody>
      </p:sp>
      <p:pic>
        <p:nvPicPr>
          <p:cNvPr id="105" name="Shape 105"/>
          <p:cNvPicPr preferRelativeResize="0"/>
          <p:nvPr/>
        </p:nvPicPr>
        <p:blipFill>
          <a:blip r:embed="rId3">
            <a:alphaModFix/>
          </a:blip>
          <a:stretch>
            <a:fillRect/>
          </a:stretch>
        </p:blipFill>
        <p:spPr>
          <a:xfrm>
            <a:off x="1549875" y="2346575"/>
            <a:ext cx="3999825" cy="266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