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impl Trait!</a:t>
            </a:r>
            <a:endParaRPr/>
          </a:p>
        </p:txBody>
      </p:sp>
      <p:sp>
        <p:nvSpPr>
          <p:cNvPr id="55" name="Shape 55"/>
          <p:cNvSpPr txBox="1"/>
          <p:nvPr>
            <p:ph idx="1" type="subTitle"/>
          </p:nvPr>
        </p:nvSpPr>
        <p:spPr>
          <a:xfrm>
            <a:off x="311700" y="2834125"/>
            <a:ext cx="8520600" cy="118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Kevin Martin S1 - 2018</a:t>
            </a:r>
            <a:br>
              <a:rPr lang="en"/>
            </a:br>
            <a:r>
              <a:rPr lang="en"/>
              <a:t>@6b766e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t>This talk assumes some previous familiarity with Rust, we unfortunately will not have time to cover some of the foundational concepts in play such as </a:t>
            </a:r>
            <a:r>
              <a:rPr lang="en"/>
              <a:t>t</a:t>
            </a:r>
            <a:r>
              <a:rPr lang="en"/>
              <a:t>raits or closures, but I will try and make this easy to follow even if you are new to Rust.</a:t>
            </a:r>
            <a:endParaRPr/>
          </a:p>
          <a:p>
            <a:pPr indent="0" lvl="0" marL="0">
              <a:spcBef>
                <a:spcPts val="1600"/>
              </a:spcBef>
              <a:spcAft>
                <a:spcPts val="0"/>
              </a:spcAft>
              <a:buNone/>
            </a:pPr>
            <a:br>
              <a:rPr lang="en"/>
            </a:br>
            <a:r>
              <a:rPr lang="en"/>
              <a:t>These slides and the accompanying examples can be found at:</a:t>
            </a:r>
            <a:endParaRPr/>
          </a:p>
          <a:p>
            <a:pPr indent="0" lvl="0" marL="0">
              <a:spcBef>
                <a:spcPts val="1600"/>
              </a:spcBef>
              <a:spcAft>
                <a:spcPts val="0"/>
              </a:spcAft>
              <a:buNone/>
            </a:pPr>
            <a:r>
              <a:rPr lang="en"/>
              <a:t>https://github.com/data-pup/impl-trait-talk</a:t>
            </a:r>
            <a:endParaRPr/>
          </a:p>
          <a:p>
            <a:pPr indent="0" lvl="0" marL="0">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7" name="Shape 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
        <p:nvSpPr>
          <p:cNvPr id="68" name="Shape 68"/>
          <p:cNvSpPr txBox="1"/>
          <p:nvPr/>
        </p:nvSpPr>
        <p:spPr>
          <a:xfrm>
            <a:off x="-355550" y="3993925"/>
            <a:ext cx="6826500" cy="796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69" name="Shape 69"/>
          <p:cNvPicPr preferRelativeResize="0"/>
          <p:nvPr/>
        </p:nvPicPr>
        <p:blipFill>
          <a:blip r:embed="rId3">
            <a:alphaModFix/>
          </a:blip>
          <a:stretch>
            <a:fillRect/>
          </a:stretch>
        </p:blipFill>
        <p:spPr>
          <a:xfrm>
            <a:off x="220347" y="0"/>
            <a:ext cx="8703306" cy="5143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Rust Documentation Tip</a:t>
            </a:r>
            <a:endParaRPr/>
          </a:p>
        </p:txBody>
      </p:sp>
      <p:sp>
        <p:nvSpPr>
          <p:cNvPr id="75" name="Shape 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Before we delve into `impl Trait`, I want to pass a helpful trick along that I wish I knew earlier on while learning Rust. `rustup` is the tool used to install and manage Rust toolchains, and it will also help you navigate documentation for Rust!</a:t>
            </a:r>
            <a:endParaRPr/>
          </a:p>
          <a:p>
            <a:pPr indent="0" lvl="0" marL="0">
              <a:spcBef>
                <a:spcPts val="1600"/>
              </a:spcBef>
              <a:spcAft>
                <a:spcPts val="0"/>
              </a:spcAft>
              <a:buNone/>
            </a:pPr>
            <a:r>
              <a:rPr lang="en"/>
              <a:t>If you'd like to read the Rust Programming Language book yourself, you can use this command:</a:t>
            </a:r>
            <a:endParaRPr/>
          </a:p>
          <a:p>
            <a:pPr indent="0" lvl="0" marL="0">
              <a:spcBef>
                <a:spcPts val="1600"/>
              </a:spcBef>
              <a:spcAft>
                <a:spcPts val="0"/>
              </a:spcAft>
              <a:buNone/>
            </a:pPr>
            <a:r>
              <a:rPr lang="en"/>
              <a:t>rustup doc --book</a:t>
            </a:r>
            <a:endParaRPr/>
          </a:p>
          <a:p>
            <a:pPr indent="0" lvl="0" marL="0">
              <a:spcBef>
                <a:spcPts val="1600"/>
              </a:spcBef>
              <a:spcAft>
                <a:spcPts val="0"/>
              </a:spcAft>
              <a:buNone/>
            </a:pPr>
            <a:r>
              <a:rPr lang="en"/>
              <a:t>Documentation for the standard library can also be found with this command:</a:t>
            </a:r>
            <a:endParaRPr/>
          </a:p>
          <a:p>
            <a:pPr indent="0" lvl="0" marL="0">
              <a:spcBef>
                <a:spcPts val="1600"/>
              </a:spcBef>
              <a:spcAft>
                <a:spcPts val="1600"/>
              </a:spcAft>
              <a:buNone/>
            </a:pPr>
            <a:r>
              <a:rPr lang="en"/>
              <a:t>rustup doc --std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1" name="Shape 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82" name="Shape 82"/>
          <p:cNvPicPr preferRelativeResize="0"/>
          <p:nvPr/>
        </p:nvPicPr>
        <p:blipFill>
          <a:blip r:embed="rId3">
            <a:alphaModFix/>
          </a:blip>
          <a:stretch>
            <a:fillRect/>
          </a:stretch>
        </p:blipFill>
        <p:spPr>
          <a:xfrm>
            <a:off x="1901786" y="0"/>
            <a:ext cx="5340428"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a:t>
            </a:r>
            <a:r>
              <a:rPr lang="en"/>
              <a:t>mpl Trait RFC’s</a:t>
            </a:r>
            <a:endParaRPr/>
          </a:p>
        </p:txBody>
      </p:sp>
      <p:sp>
        <p:nvSpPr>
          <p:cNvPr id="88" name="Shape 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None/>
            </a:pPr>
            <a:r>
              <a:rPr lang="en" sz="1400"/>
              <a:t>The details of `impl Trait` are divided into a few different RFC's. If you would like to browse Rust language RFC's you can find them at https://github.com/rust-lang/rfcs. It is a nice look into the process of how substantial changes are made to a language, tooling, etc., when the discussion required outgrows the typical pull request workflow offered by GitHub.</a:t>
            </a:r>
            <a:endParaRPr sz="1400"/>
          </a:p>
          <a:p>
            <a:pPr indent="0" lvl="0" marL="0">
              <a:lnSpc>
                <a:spcPct val="100000"/>
              </a:lnSpc>
              <a:spcBef>
                <a:spcPts val="1600"/>
              </a:spcBef>
              <a:spcAft>
                <a:spcPts val="0"/>
              </a:spcAft>
              <a:buNone/>
            </a:pPr>
            <a:r>
              <a:rPr lang="en" sz="1400"/>
              <a:t>‘</a:t>
            </a:r>
            <a:r>
              <a:rPr lang="en" sz="1400"/>
              <a:t>i</a:t>
            </a:r>
            <a:r>
              <a:rPr lang="en" sz="1400"/>
              <a:t>mpl Trait’ landed in the stable build of Rust in v1.26, in May 2018. This work goes back to June 2016, so this feature has been in development for a long time!</a:t>
            </a:r>
            <a:endParaRPr sz="1400"/>
          </a:p>
          <a:p>
            <a:pPr indent="0" lvl="0" marL="0">
              <a:lnSpc>
                <a:spcPct val="100000"/>
              </a:lnSpc>
              <a:spcBef>
                <a:spcPts val="1600"/>
              </a:spcBef>
              <a:spcAft>
                <a:spcPts val="0"/>
              </a:spcAft>
              <a:buNone/>
            </a:pPr>
            <a:r>
              <a:rPr lang="en" sz="1400"/>
              <a:t>The specific RFC related to this feature are:</a:t>
            </a:r>
            <a:endParaRPr sz="1400"/>
          </a:p>
          <a:p>
            <a:pPr indent="-317500" lvl="0" marL="457200" rtl="0">
              <a:lnSpc>
                <a:spcPct val="100000"/>
              </a:lnSpc>
              <a:spcBef>
                <a:spcPts val="1600"/>
              </a:spcBef>
              <a:spcAft>
                <a:spcPts val="0"/>
              </a:spcAft>
              <a:buSzPts val="1400"/>
              <a:buChar char="●"/>
            </a:pPr>
            <a:r>
              <a:rPr lang="en" sz="1400"/>
              <a:t>RFC 1522 - The original RFC, only covered `impl Trait` in the return position for inherent (free-standing) functions.</a:t>
            </a:r>
            <a:endParaRPr sz="1400"/>
          </a:p>
          <a:p>
            <a:pPr indent="-317500" lvl="0" marL="457200" rtl="0">
              <a:lnSpc>
                <a:spcPct val="100000"/>
              </a:lnSpc>
              <a:spcBef>
                <a:spcPts val="0"/>
              </a:spcBef>
              <a:spcAft>
                <a:spcPts val="0"/>
              </a:spcAft>
              <a:buSzPts val="1400"/>
              <a:buChar char="●"/>
            </a:pPr>
            <a:r>
              <a:rPr lang="en" sz="1400"/>
              <a:t>RFC 1951 - Syntax design, added `impl Trait` to the argument position.</a:t>
            </a:r>
            <a:endParaRPr sz="1400"/>
          </a:p>
          <a:p>
            <a:pPr indent="-317500" lvl="0" marL="457200" rtl="0">
              <a:lnSpc>
                <a:spcPct val="100000"/>
              </a:lnSpc>
              <a:spcBef>
                <a:spcPts val="0"/>
              </a:spcBef>
              <a:spcAft>
                <a:spcPts val="0"/>
              </a:spcAft>
              <a:buSzPts val="1400"/>
              <a:buChar char="●"/>
            </a:pPr>
            <a:r>
              <a:rPr lang="en" sz="1400"/>
              <a:t>RFC 2071 - Use of `impl Trait` in `let`, `const`, and `static`</a:t>
            </a:r>
            <a:endParaRPr sz="1400"/>
          </a:p>
          <a:p>
            <a:pPr indent="-317500" lvl="0" marL="457200" rtl="0">
              <a:lnSpc>
                <a:spcPct val="100000"/>
              </a:lnSpc>
              <a:spcBef>
                <a:spcPts val="0"/>
              </a:spcBef>
              <a:spcAft>
                <a:spcPts val="0"/>
              </a:spcAft>
              <a:buSzPts val="1400"/>
              <a:buChar char="●"/>
            </a:pPr>
            <a:r>
              <a:rPr lang="en" sz="1400"/>
              <a:t>RFC 2250 - Finalizing syntax of `impl Trait`</a:t>
            </a:r>
            <a:endParaRPr sz="1400"/>
          </a:p>
          <a:p>
            <a:pPr indent="0" lvl="0" marL="0">
              <a:lnSpc>
                <a:spcPct val="100000"/>
              </a:lnSpc>
              <a:spcBef>
                <a:spcPts val="1600"/>
              </a:spcBef>
              <a:spcAft>
                <a:spcPts val="16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impl Trait?</a:t>
            </a:r>
            <a:endParaRPr/>
          </a:p>
        </p:txBody>
      </p:sp>
      <p:sp>
        <p:nvSpPr>
          <p:cNvPr id="94" name="Shape 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The ‘impl Trait’ feature provides the idea of “existential types,” which sounds complex but this makes more sense when it is demonstrated. Essentially, it means that we might not know the specific type of an object, but we do know a trait that it implements.</a:t>
            </a:r>
            <a:br>
              <a:rPr lang="en"/>
            </a:br>
            <a:br>
              <a:rPr lang="en"/>
            </a:br>
            <a:r>
              <a:rPr lang="en"/>
              <a:t>If you are familiar with interfaces in C#, Go, or TypeScript, this might look familiar when you see an example. We will briefly cover some of the use cases for this, and then move on to a quick demo!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When is impl Trait useful?</a:t>
            </a:r>
            <a:endParaRPr/>
          </a:p>
        </p:txBody>
      </p:sp>
      <p:sp>
        <p:nvSpPr>
          <p:cNvPr id="100" name="Shape 1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Previously, we could work around the lack of this feature by using Boxes. This is essentially Rust’s term for a pointer. The downside to this however, is that it requires allocating space on the heap, which is much slower than using the stack.</a:t>
            </a:r>
            <a:br>
              <a:rPr lang="en"/>
            </a:br>
            <a:br>
              <a:rPr lang="en"/>
            </a:br>
            <a:r>
              <a:rPr lang="en"/>
              <a:t>Aside from performance benefits, this is useful when we are working with code that uses iterator adaptors such as ‘map’ or ‘filter’, especially when the adaptors might change for different conditions.</a:t>
            </a:r>
            <a:br>
              <a:rPr lang="en"/>
            </a:br>
            <a:br>
              <a:rPr lang="en"/>
            </a:br>
            <a:r>
              <a:rPr lang="en"/>
              <a:t>‘</a:t>
            </a:r>
            <a:r>
              <a:rPr lang="en"/>
              <a:t>i</a:t>
            </a:r>
            <a:r>
              <a:rPr lang="en"/>
              <a:t>mpl Trait’ also makes it much easier to return closures!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