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C546B49-85D5-47FA-8D28-7CC3DE8CD5A3}">
  <a:tblStyle styleId="{5C546B49-85D5-47FA-8D28-7CC3DE8CD5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lay.rust-lang.org/?gist=629f702fcf4c0042e0d78928460bba50&amp;version=stable&amp;mode=debu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rustbyexample.com/error/iter_result.html" TargetMode="External"/><Relationship Id="rId4" Type="http://schemas.openxmlformats.org/officeDocument/2006/relationships/hyperlink" Target="https://rustbyexample.com/error/option_unwrap/map.html" TargetMode="External"/><Relationship Id="rId5" Type="http://schemas.openxmlformats.org/officeDocument/2006/relationships/hyperlink" Target="https://rustbyexample.com/error/option_unwrap/and_then.html" TargetMode="External"/><Relationship Id="rId6" Type="http://schemas.openxmlformats.org/officeDocument/2006/relationships/hyperlink" Target="https://rustbyexample.com/error/result/result_map.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zoo.cs.yale.edu/classes/cs422/2014/bib/hoare81emperor.pdf" TargetMode="External"/><Relationship Id="rId4" Type="http://schemas.openxmlformats.org/officeDocument/2006/relationships/hyperlink" Target="https://doc.rust-lang.org/book/second-edition/ch06-01-defining-an-enum.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The Kids are Ok(())</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Understanding collections of Results and Options</a:t>
            </a:r>
            <a:br>
              <a:rPr lang="en"/>
            </a:br>
            <a:endParaRPr/>
          </a:p>
          <a:p>
            <a:pPr indent="0" lvl="0" marL="0">
              <a:spcBef>
                <a:spcPts val="0"/>
              </a:spcBef>
              <a:spcAft>
                <a:spcPts val="0"/>
              </a:spcAft>
              <a:buNone/>
            </a:pPr>
            <a:r>
              <a:rPr lang="en"/>
              <a:t>b</a:t>
            </a:r>
            <a:r>
              <a:rPr lang="en"/>
              <a:t>y Kevin Martin</a:t>
            </a:r>
            <a:endParaRPr/>
          </a:p>
          <a:p>
            <a:pPr indent="0" lvl="0" marL="0" rtl="0">
              <a:spcBef>
                <a:spcPts val="0"/>
              </a:spcBef>
              <a:spcAft>
                <a:spcPts val="0"/>
              </a:spcAft>
              <a:buNone/>
            </a:pPr>
            <a:r>
              <a:rPr lang="en"/>
              <a:t>@6b766e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316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 we iterate through collections like this, while keeping our code human readable?</a:t>
            </a:r>
            <a:endParaRPr/>
          </a:p>
          <a:p>
            <a:pPr indent="0" lvl="0" marL="0" rtl="0">
              <a:spcBef>
                <a:spcPts val="0"/>
              </a:spcBef>
              <a:spcAft>
                <a:spcPts val="0"/>
              </a:spcAft>
              <a:buNone/>
            </a:pPr>
            <a:r>
              <a:t/>
            </a:r>
            <a:endParaRPr/>
          </a:p>
          <a:p>
            <a:pPr indent="0" lvl="0" marL="0" rtl="0" algn="ctr">
              <a:spcBef>
                <a:spcPts val="0"/>
              </a:spcBef>
              <a:spcAft>
                <a:spcPts val="0"/>
              </a:spcAft>
              <a:buNone/>
            </a:pPr>
            <a:r>
              <a:rPr lang="en"/>
              <a:t>Is that even possible?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Yes!</a:t>
            </a:r>
            <a:endParaRPr/>
          </a:p>
        </p:txBody>
      </p:sp>
      <p:sp>
        <p:nvSpPr>
          <p:cNvPr id="110" name="Shape 110"/>
          <p:cNvSpPr txBox="1"/>
          <p:nvPr>
            <p:ph idx="1" type="body"/>
          </p:nvPr>
        </p:nvSpPr>
        <p:spPr>
          <a:xfrm>
            <a:off x="311700" y="3887250"/>
            <a:ext cx="8520600" cy="681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Rust includes a number of useful methods and operators to operate on these concisely, helping you to avoid tedious boilerplate, and pyramids of doom.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7" name="Shape 117"/>
          <p:cNvPicPr preferRelativeResize="0"/>
          <p:nvPr/>
        </p:nvPicPr>
        <p:blipFill>
          <a:blip r:embed="rId3">
            <a:alphaModFix/>
          </a:blip>
          <a:stretch>
            <a:fillRect/>
          </a:stretch>
        </p:blipFill>
        <p:spPr>
          <a:xfrm>
            <a:off x="2560375" y="445025"/>
            <a:ext cx="4023225" cy="4076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 Operator</a:t>
            </a:r>
            <a:endParaRPr/>
          </a:p>
        </p:txBody>
      </p:sp>
      <p:sp>
        <p:nvSpPr>
          <p:cNvPr id="123" name="Shape 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“The ? placed after a Result value is defined to work in almost the same way as the match expressions we defined to handle the Result values in Listing 9-6. If the value of the Result is an Ok, the value inside the Ok will get returned from this expression, and the program will continue. If the value is an Err, the value inside the Err will be returned from the whole function as if we had used the return keyword so the error value gets propagated to the calling code.”</a:t>
            </a:r>
            <a:br>
              <a:rPr lang="en" sz="1200"/>
            </a:br>
            <a:r>
              <a:rPr lang="en" sz="1200"/>
              <a:t>	- The Rust Programming Language, Chapter 9 Section 2 - “Recoverable Errors with Result”</a:t>
            </a:r>
            <a:endParaRPr sz="1200"/>
          </a:p>
          <a:p>
            <a:pPr indent="0" lvl="0" marL="0">
              <a:spcBef>
                <a:spcPts val="1600"/>
              </a:spcBef>
              <a:spcAft>
                <a:spcPts val="1600"/>
              </a:spcAft>
              <a:buNone/>
            </a:pPr>
            <a:r>
              <a:rPr lang="en" sz="1050">
                <a:solidFill>
                  <a:srgbClr val="B294BB"/>
                </a:solidFill>
                <a:latin typeface="Verdana"/>
                <a:ea typeface="Verdana"/>
                <a:cs typeface="Verdana"/>
                <a:sym typeface="Verdana"/>
              </a:rPr>
              <a:t>use</a:t>
            </a:r>
            <a:r>
              <a:rPr lang="en" sz="1050">
                <a:solidFill>
                  <a:srgbClr val="C5C8C6"/>
                </a:solidFill>
                <a:latin typeface="Verdana"/>
                <a:ea typeface="Verdana"/>
                <a:cs typeface="Verdana"/>
                <a:sym typeface="Verdana"/>
              </a:rPr>
              <a:t> std::io;</a:t>
            </a:r>
            <a:br>
              <a:rPr lang="en" sz="1050">
                <a:solidFill>
                  <a:srgbClr val="C5C8C6"/>
                </a:solidFill>
                <a:latin typeface="Verdana"/>
                <a:ea typeface="Verdana"/>
                <a:cs typeface="Verdana"/>
                <a:sym typeface="Verdana"/>
              </a:rPr>
            </a:br>
            <a:r>
              <a:rPr lang="en" sz="1050">
                <a:solidFill>
                  <a:srgbClr val="B294BB"/>
                </a:solidFill>
                <a:latin typeface="Verdana"/>
                <a:ea typeface="Verdana"/>
                <a:cs typeface="Verdana"/>
                <a:sym typeface="Verdana"/>
              </a:rPr>
              <a:t>use</a:t>
            </a:r>
            <a:r>
              <a:rPr lang="en" sz="1050">
                <a:solidFill>
                  <a:srgbClr val="C5C8C6"/>
                </a:solidFill>
                <a:latin typeface="Verdana"/>
                <a:ea typeface="Verdana"/>
                <a:cs typeface="Verdana"/>
                <a:sym typeface="Verdana"/>
              </a:rPr>
              <a:t> std::io::Read;</a:t>
            </a:r>
            <a:br>
              <a:rPr lang="en" sz="1050">
                <a:solidFill>
                  <a:srgbClr val="C5C8C6"/>
                </a:solidFill>
                <a:latin typeface="Verdana"/>
                <a:ea typeface="Verdana"/>
                <a:cs typeface="Verdana"/>
                <a:sym typeface="Verdana"/>
              </a:rPr>
            </a:br>
            <a:r>
              <a:rPr lang="en" sz="1050">
                <a:solidFill>
                  <a:srgbClr val="B294BB"/>
                </a:solidFill>
                <a:latin typeface="Verdana"/>
                <a:ea typeface="Verdana"/>
                <a:cs typeface="Verdana"/>
                <a:sym typeface="Verdana"/>
              </a:rPr>
              <a:t>use</a:t>
            </a:r>
            <a:r>
              <a:rPr lang="en" sz="1050">
                <a:solidFill>
                  <a:srgbClr val="C5C8C6"/>
                </a:solidFill>
                <a:latin typeface="Verdana"/>
                <a:ea typeface="Verdana"/>
                <a:cs typeface="Verdana"/>
                <a:sym typeface="Verdana"/>
              </a:rPr>
              <a:t> std::fs::File;</a:t>
            </a:r>
            <a:br>
              <a:rPr lang="en" sz="1050">
                <a:solidFill>
                  <a:srgbClr val="C5C8C6"/>
                </a:solidFill>
                <a:latin typeface="Verdana"/>
                <a:ea typeface="Verdana"/>
                <a:cs typeface="Verdana"/>
                <a:sym typeface="Verdana"/>
              </a:rPr>
            </a:br>
            <a:br>
              <a:rPr lang="en" sz="1050">
                <a:solidFill>
                  <a:srgbClr val="C5C8C6"/>
                </a:solidFill>
                <a:latin typeface="Verdana"/>
                <a:ea typeface="Verdana"/>
                <a:cs typeface="Verdana"/>
                <a:sym typeface="Verdana"/>
              </a:rPr>
            </a:br>
            <a:r>
              <a:rPr lang="en" sz="1050">
                <a:solidFill>
                  <a:srgbClr val="B294BB"/>
                </a:solidFill>
                <a:latin typeface="Verdana"/>
                <a:ea typeface="Verdana"/>
                <a:cs typeface="Verdana"/>
                <a:sym typeface="Verdana"/>
              </a:rPr>
              <a:t>fn</a:t>
            </a:r>
            <a:r>
              <a:rPr lang="en" sz="1050">
                <a:solidFill>
                  <a:srgbClr val="81A2BE"/>
                </a:solidFill>
                <a:latin typeface="Verdana"/>
                <a:ea typeface="Verdana"/>
                <a:cs typeface="Verdana"/>
                <a:sym typeface="Verdana"/>
              </a:rPr>
              <a:t> </a:t>
            </a:r>
            <a:r>
              <a:rPr lang="en" sz="1050">
                <a:solidFill>
                  <a:srgbClr val="8ABEB7"/>
                </a:solidFill>
                <a:latin typeface="Verdana"/>
                <a:ea typeface="Verdana"/>
                <a:cs typeface="Verdana"/>
                <a:sym typeface="Verdana"/>
              </a:rPr>
              <a:t>read_username_from_file</a:t>
            </a:r>
            <a:r>
              <a:rPr lang="en" sz="1050">
                <a:solidFill>
                  <a:srgbClr val="C5C8C6"/>
                </a:solidFill>
                <a:latin typeface="Verdana"/>
                <a:ea typeface="Verdana"/>
                <a:cs typeface="Verdana"/>
                <a:sym typeface="Verdana"/>
              </a:rPr>
              <a:t>() -&gt; </a:t>
            </a:r>
            <a:r>
              <a:rPr lang="en" sz="1050">
                <a:solidFill>
                  <a:srgbClr val="DE935F"/>
                </a:solidFill>
                <a:latin typeface="Verdana"/>
                <a:ea typeface="Verdana"/>
                <a:cs typeface="Verdana"/>
                <a:sym typeface="Verdana"/>
              </a:rPr>
              <a:t>Result</a:t>
            </a:r>
            <a:r>
              <a:rPr lang="en" sz="1050">
                <a:solidFill>
                  <a:srgbClr val="C5C8C6"/>
                </a:solidFill>
                <a:latin typeface="Verdana"/>
                <a:ea typeface="Verdana"/>
                <a:cs typeface="Verdana"/>
                <a:sym typeface="Verdana"/>
              </a:rPr>
              <a:t>&lt;</a:t>
            </a:r>
            <a:r>
              <a:rPr lang="en" sz="1050">
                <a:solidFill>
                  <a:srgbClr val="DE935F"/>
                </a:solidFill>
                <a:latin typeface="Verdana"/>
                <a:ea typeface="Verdana"/>
                <a:cs typeface="Verdana"/>
                <a:sym typeface="Verdana"/>
              </a:rPr>
              <a:t>String</a:t>
            </a:r>
            <a:r>
              <a:rPr lang="en" sz="1050">
                <a:solidFill>
                  <a:srgbClr val="C5C8C6"/>
                </a:solidFill>
                <a:latin typeface="Verdana"/>
                <a:ea typeface="Verdana"/>
                <a:cs typeface="Verdana"/>
                <a:sym typeface="Verdana"/>
              </a:rPr>
              <a:t>, io::Error&gt; {</a:t>
            </a: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    </a:t>
            </a:r>
            <a:r>
              <a:rPr lang="en" sz="1050">
                <a:solidFill>
                  <a:srgbClr val="B294BB"/>
                </a:solidFill>
                <a:latin typeface="Verdana"/>
                <a:ea typeface="Verdana"/>
                <a:cs typeface="Verdana"/>
                <a:sym typeface="Verdana"/>
              </a:rPr>
              <a:t>let</a:t>
            </a:r>
            <a:r>
              <a:rPr lang="en" sz="1050">
                <a:solidFill>
                  <a:srgbClr val="C5C8C6"/>
                </a:solidFill>
                <a:latin typeface="Verdana"/>
                <a:ea typeface="Verdana"/>
                <a:cs typeface="Verdana"/>
                <a:sym typeface="Verdana"/>
              </a:rPr>
              <a:t> </a:t>
            </a:r>
            <a:r>
              <a:rPr lang="en" sz="1050">
                <a:solidFill>
                  <a:srgbClr val="B294BB"/>
                </a:solidFill>
                <a:latin typeface="Verdana"/>
                <a:ea typeface="Verdana"/>
                <a:cs typeface="Verdana"/>
                <a:sym typeface="Verdana"/>
              </a:rPr>
              <a:t>mut</a:t>
            </a:r>
            <a:r>
              <a:rPr lang="en" sz="1050">
                <a:solidFill>
                  <a:srgbClr val="C5C8C6"/>
                </a:solidFill>
                <a:latin typeface="Verdana"/>
                <a:ea typeface="Verdana"/>
                <a:cs typeface="Verdana"/>
                <a:sym typeface="Verdana"/>
              </a:rPr>
              <a:t> s = </a:t>
            </a:r>
            <a:r>
              <a:rPr lang="en" sz="1050">
                <a:solidFill>
                  <a:srgbClr val="DE935F"/>
                </a:solidFill>
                <a:latin typeface="Verdana"/>
                <a:ea typeface="Verdana"/>
                <a:cs typeface="Verdana"/>
                <a:sym typeface="Verdana"/>
              </a:rPr>
              <a:t>String</a:t>
            </a:r>
            <a:r>
              <a:rPr lang="en" sz="1050">
                <a:solidFill>
                  <a:srgbClr val="C5C8C6"/>
                </a:solidFill>
                <a:latin typeface="Verdana"/>
                <a:ea typeface="Verdana"/>
                <a:cs typeface="Verdana"/>
                <a:sym typeface="Verdana"/>
              </a:rPr>
              <a:t>::new();</a:t>
            </a:r>
            <a:br>
              <a:rPr lang="en" sz="1050">
                <a:solidFill>
                  <a:srgbClr val="C5C8C6"/>
                </a:solidFill>
                <a:latin typeface="Verdana"/>
                <a:ea typeface="Verdana"/>
                <a:cs typeface="Verdana"/>
                <a:sym typeface="Verdana"/>
              </a:rPr>
            </a:b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    File::open(</a:t>
            </a:r>
            <a:r>
              <a:rPr lang="en" sz="1050">
                <a:solidFill>
                  <a:srgbClr val="B5BD68"/>
                </a:solidFill>
                <a:latin typeface="Verdana"/>
                <a:ea typeface="Verdana"/>
                <a:cs typeface="Verdana"/>
                <a:sym typeface="Verdana"/>
              </a:rPr>
              <a:t>"hello.txt"</a:t>
            </a:r>
            <a:r>
              <a:rPr lang="en" sz="1050">
                <a:solidFill>
                  <a:srgbClr val="C5C8C6"/>
                </a:solidFill>
                <a:latin typeface="Verdana"/>
                <a:ea typeface="Verdana"/>
                <a:cs typeface="Verdana"/>
                <a:sym typeface="Verdana"/>
              </a:rPr>
              <a:t>)?.read_to_string(&amp;</a:t>
            </a:r>
            <a:r>
              <a:rPr lang="en" sz="1050">
                <a:solidFill>
                  <a:srgbClr val="B294BB"/>
                </a:solidFill>
                <a:latin typeface="Verdana"/>
                <a:ea typeface="Verdana"/>
                <a:cs typeface="Verdana"/>
                <a:sym typeface="Verdana"/>
              </a:rPr>
              <a:t>mut</a:t>
            </a:r>
            <a:r>
              <a:rPr lang="en" sz="1050">
                <a:solidFill>
                  <a:srgbClr val="C5C8C6"/>
                </a:solidFill>
                <a:latin typeface="Verdana"/>
                <a:ea typeface="Verdana"/>
                <a:cs typeface="Verdana"/>
                <a:sym typeface="Verdana"/>
              </a:rPr>
              <a:t> s)?;</a:t>
            </a:r>
            <a:br>
              <a:rPr lang="en" sz="1050">
                <a:solidFill>
                  <a:srgbClr val="C5C8C6"/>
                </a:solidFill>
                <a:latin typeface="Verdana"/>
                <a:ea typeface="Verdana"/>
                <a:cs typeface="Verdana"/>
                <a:sym typeface="Verdana"/>
              </a:rPr>
            </a:b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    </a:t>
            </a:r>
            <a:r>
              <a:rPr lang="en" sz="1050">
                <a:solidFill>
                  <a:srgbClr val="DE935F"/>
                </a:solidFill>
                <a:latin typeface="Verdana"/>
                <a:ea typeface="Verdana"/>
                <a:cs typeface="Verdana"/>
                <a:sym typeface="Verdana"/>
              </a:rPr>
              <a:t>Ok</a:t>
            </a:r>
            <a:r>
              <a:rPr lang="en" sz="1050">
                <a:solidFill>
                  <a:srgbClr val="C5C8C6"/>
                </a:solidFill>
                <a:latin typeface="Verdana"/>
                <a:ea typeface="Verdana"/>
                <a:cs typeface="Verdana"/>
                <a:sym typeface="Verdana"/>
              </a:rPr>
              <a:t>(s)</a:t>
            </a: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Useful Combinators</a:t>
            </a:r>
            <a:endParaRPr/>
          </a:p>
        </p:txBody>
      </p:sp>
      <p:sp>
        <p:nvSpPr>
          <p:cNvPr id="129" name="Shape 129"/>
          <p:cNvSpPr txBox="1"/>
          <p:nvPr>
            <p:ph idx="1" type="body"/>
          </p:nvPr>
        </p:nvSpPr>
        <p:spPr>
          <a:xfrm>
            <a:off x="311700" y="1152475"/>
            <a:ext cx="8520600" cy="3765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Option and Result types each offer a </a:t>
            </a:r>
            <a:r>
              <a:rPr b="1" lang="en"/>
              <a:t>map</a:t>
            </a:r>
            <a:r>
              <a:rPr lang="en"/>
              <a:t> method. Option’s version of map is useful because it converts an Option&lt;T&gt; into an Option&lt;U&gt;, given some f: T -&gt; U. Values that are None will be mapped to None.</a:t>
            </a:r>
            <a:endParaRPr/>
          </a:p>
          <a:p>
            <a:pPr indent="0" lvl="0" marL="0">
              <a:spcBef>
                <a:spcPts val="1600"/>
              </a:spcBef>
              <a:spcAft>
                <a:spcPts val="0"/>
              </a:spcAft>
              <a:buNone/>
            </a:pPr>
            <a:r>
              <a:rPr lang="en"/>
              <a:t>This can be more readable than a match statement, and is useful if you only care about transforming the values that do exist.</a:t>
            </a:r>
            <a:endParaRPr/>
          </a:p>
          <a:p>
            <a:pPr indent="0" lvl="0" marL="0" rtl="0">
              <a:spcBef>
                <a:spcPts val="1600"/>
              </a:spcBef>
              <a:spcAft>
                <a:spcPts val="0"/>
              </a:spcAft>
              <a:buNone/>
            </a:pPr>
            <a:r>
              <a:rPr b="1" lang="en"/>
              <a:t>Demo:</a:t>
            </a:r>
            <a:endParaRPr b="1"/>
          </a:p>
          <a:p>
            <a:pPr indent="0" lvl="0" marL="0">
              <a:spcBef>
                <a:spcPts val="1600"/>
              </a:spcBef>
              <a:spcAft>
                <a:spcPts val="0"/>
              </a:spcAft>
              <a:buNone/>
            </a:pPr>
            <a:r>
              <a:rPr lang="en" u="sng">
                <a:solidFill>
                  <a:schemeClr val="hlink"/>
                </a:solidFill>
                <a:hlinkClick r:id="rId3"/>
              </a:rPr>
              <a:t>https://play.rust-lang.org/?gist=629f702fcf4c0042e0d78928460bba50&amp;version=stable&amp;mode=debug</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Useful Combinators</a:t>
            </a:r>
            <a:endParaRPr/>
          </a:p>
        </p:txBody>
      </p:sp>
      <p:sp>
        <p:nvSpPr>
          <p:cNvPr id="135" name="Shape 135"/>
          <p:cNvSpPr txBox="1"/>
          <p:nvPr>
            <p:ph idx="1" type="body"/>
          </p:nvPr>
        </p:nvSpPr>
        <p:spPr>
          <a:xfrm>
            <a:off x="311700" y="1152475"/>
            <a:ext cx="8520600" cy="3765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filter_map</a:t>
            </a:r>
            <a:r>
              <a:rPr lang="en"/>
              <a:t> will filter out Option results that are None.</a:t>
            </a:r>
            <a:endParaRPr/>
          </a:p>
          <a:p>
            <a:pPr indent="0" lvl="0" marL="0" rtl="0">
              <a:spcBef>
                <a:spcPts val="1600"/>
              </a:spcBef>
              <a:spcAft>
                <a:spcPts val="0"/>
              </a:spcAft>
              <a:buNone/>
            </a:pPr>
            <a:r>
              <a:rPr b="1" lang="en"/>
              <a:t>and_then</a:t>
            </a:r>
            <a:r>
              <a:rPr lang="en"/>
              <a:t> is useful for working with functions that return Options, and helps you avoid types like `Option&lt;Option&lt;Option&lt;T&gt;&gt;&gt;`</a:t>
            </a:r>
            <a:endParaRPr/>
          </a:p>
          <a:p>
            <a:pPr indent="0" lvl="0" marL="139700" marR="139700" rtl="0">
              <a:spcBef>
                <a:spcPts val="1600"/>
              </a:spcBef>
              <a:spcAft>
                <a:spcPts val="0"/>
              </a:spcAft>
              <a:buNone/>
            </a:pPr>
            <a:r>
              <a:rPr lang="en" sz="1200">
                <a:solidFill>
                  <a:srgbClr val="AB8AC1"/>
                </a:solidFill>
                <a:latin typeface="Verdana"/>
                <a:ea typeface="Verdana"/>
                <a:cs typeface="Verdana"/>
                <a:sym typeface="Verdana"/>
              </a:rPr>
              <a:t>fn</a:t>
            </a:r>
            <a:r>
              <a:rPr lang="en" sz="1200">
                <a:solidFill>
                  <a:srgbClr val="DDDDDD"/>
                </a:solidFill>
                <a:latin typeface="Verdana"/>
                <a:ea typeface="Verdana"/>
                <a:cs typeface="Verdana"/>
                <a:sym typeface="Verdana"/>
              </a:rPr>
              <a:t> sq(x: u32) -&gt; </a:t>
            </a:r>
            <a:r>
              <a:rPr lang="en" sz="1200">
                <a:solidFill>
                  <a:srgbClr val="769ACB"/>
                </a:solidFill>
                <a:latin typeface="Verdana"/>
                <a:ea typeface="Verdana"/>
                <a:cs typeface="Verdana"/>
                <a:sym typeface="Verdana"/>
              </a:rPr>
              <a:t>Option</a:t>
            </a:r>
            <a:r>
              <a:rPr lang="en" sz="1200">
                <a:solidFill>
                  <a:srgbClr val="DDDDDD"/>
                </a:solidFill>
                <a:latin typeface="Verdana"/>
                <a:ea typeface="Verdana"/>
                <a:cs typeface="Verdana"/>
                <a:sym typeface="Verdana"/>
              </a:rPr>
              <a:t>&lt;u32&gt; { </a:t>
            </a:r>
            <a:r>
              <a:rPr lang="en" sz="1200">
                <a:solidFill>
                  <a:srgbClr val="EE6868"/>
                </a:solidFill>
                <a:latin typeface="Verdana"/>
                <a:ea typeface="Verdana"/>
                <a:cs typeface="Verdana"/>
                <a:sym typeface="Verdana"/>
              </a:rPr>
              <a:t>Some</a:t>
            </a:r>
            <a:r>
              <a:rPr lang="en" sz="1200">
                <a:solidFill>
                  <a:srgbClr val="DDDDDD"/>
                </a:solidFill>
                <a:latin typeface="Verdana"/>
                <a:ea typeface="Verdana"/>
                <a:cs typeface="Verdana"/>
                <a:sym typeface="Verdana"/>
              </a:rPr>
              <a:t>(x * x) }</a:t>
            </a:r>
            <a:br>
              <a:rPr lang="en" sz="1200">
                <a:solidFill>
                  <a:srgbClr val="DDDDDD"/>
                </a:solidFill>
                <a:latin typeface="Verdana"/>
                <a:ea typeface="Verdana"/>
                <a:cs typeface="Verdana"/>
                <a:sym typeface="Verdana"/>
              </a:rPr>
            </a:br>
            <a:r>
              <a:rPr lang="en" sz="1200">
                <a:solidFill>
                  <a:srgbClr val="AB8AC1"/>
                </a:solidFill>
                <a:latin typeface="Verdana"/>
                <a:ea typeface="Verdana"/>
                <a:cs typeface="Verdana"/>
                <a:sym typeface="Verdana"/>
              </a:rPr>
              <a:t>fn</a:t>
            </a:r>
            <a:r>
              <a:rPr lang="en" sz="1200">
                <a:solidFill>
                  <a:srgbClr val="DDDDDD"/>
                </a:solidFill>
                <a:latin typeface="Verdana"/>
                <a:ea typeface="Verdana"/>
                <a:cs typeface="Verdana"/>
                <a:sym typeface="Verdana"/>
              </a:rPr>
              <a:t> nope(</a:t>
            </a:r>
            <a:r>
              <a:rPr lang="en" sz="1200">
                <a:solidFill>
                  <a:srgbClr val="AB8AC1"/>
                </a:solidFill>
                <a:latin typeface="Verdana"/>
                <a:ea typeface="Verdana"/>
                <a:cs typeface="Verdana"/>
                <a:sym typeface="Verdana"/>
              </a:rPr>
              <a:t>_</a:t>
            </a:r>
            <a:r>
              <a:rPr lang="en" sz="1200">
                <a:solidFill>
                  <a:srgbClr val="DDDDDD"/>
                </a:solidFill>
                <a:latin typeface="Verdana"/>
                <a:ea typeface="Verdana"/>
                <a:cs typeface="Verdana"/>
                <a:sym typeface="Verdana"/>
              </a:rPr>
              <a:t>: u32) -&gt; </a:t>
            </a:r>
            <a:r>
              <a:rPr lang="en" sz="1200">
                <a:solidFill>
                  <a:srgbClr val="769ACB"/>
                </a:solidFill>
                <a:latin typeface="Verdana"/>
                <a:ea typeface="Verdana"/>
                <a:cs typeface="Verdana"/>
                <a:sym typeface="Verdana"/>
              </a:rPr>
              <a:t>Option</a:t>
            </a:r>
            <a:r>
              <a:rPr lang="en" sz="1200">
                <a:solidFill>
                  <a:srgbClr val="DDDDDD"/>
                </a:solidFill>
                <a:latin typeface="Verdana"/>
                <a:ea typeface="Verdana"/>
                <a:cs typeface="Verdana"/>
                <a:sym typeface="Verdana"/>
              </a:rPr>
              <a:t>&lt;u32&gt; { </a:t>
            </a:r>
            <a:r>
              <a:rPr lang="en" sz="1200">
                <a:solidFill>
                  <a:srgbClr val="EE6868"/>
                </a:solidFill>
                <a:latin typeface="Verdana"/>
                <a:ea typeface="Verdana"/>
                <a:cs typeface="Verdana"/>
                <a:sym typeface="Verdana"/>
              </a:rPr>
              <a:t>None</a:t>
            </a:r>
            <a:r>
              <a:rPr lang="en" sz="1200">
                <a:solidFill>
                  <a:srgbClr val="DDDDDD"/>
                </a:solidFill>
                <a:latin typeface="Verdana"/>
                <a:ea typeface="Verdana"/>
                <a:cs typeface="Verdana"/>
                <a:sym typeface="Verdana"/>
              </a:rPr>
              <a:t> }</a:t>
            </a:r>
            <a:br>
              <a:rPr lang="en" sz="1200">
                <a:solidFill>
                  <a:srgbClr val="DDDDDD"/>
                </a:solidFill>
                <a:latin typeface="Verdana"/>
                <a:ea typeface="Verdana"/>
                <a:cs typeface="Verdana"/>
                <a:sym typeface="Verdana"/>
              </a:rPr>
            </a:br>
            <a:r>
              <a:rPr lang="en" sz="1200">
                <a:solidFill>
                  <a:srgbClr val="3E999F"/>
                </a:solidFill>
                <a:latin typeface="Verdana"/>
                <a:ea typeface="Verdana"/>
                <a:cs typeface="Verdana"/>
                <a:sym typeface="Verdana"/>
              </a:rPr>
              <a:t>assert_eq!</a:t>
            </a:r>
            <a:r>
              <a:rPr lang="en" sz="1200">
                <a:solidFill>
                  <a:srgbClr val="DDDDDD"/>
                </a:solidFill>
                <a:latin typeface="Verdana"/>
                <a:ea typeface="Verdana"/>
                <a:cs typeface="Verdana"/>
                <a:sym typeface="Verdana"/>
              </a:rPr>
              <a:t>(</a:t>
            </a:r>
            <a:r>
              <a:rPr lang="en" sz="1200">
                <a:solidFill>
                  <a:srgbClr val="EE6868"/>
                </a:solidFill>
                <a:latin typeface="Verdana"/>
                <a:ea typeface="Verdana"/>
                <a:cs typeface="Verdana"/>
                <a:sym typeface="Verdana"/>
              </a:rPr>
              <a:t>Some</a:t>
            </a:r>
            <a:r>
              <a:rPr lang="en" sz="1200">
                <a:solidFill>
                  <a:srgbClr val="DDDDDD"/>
                </a:solidFill>
                <a:latin typeface="Verdana"/>
                <a:ea typeface="Verdana"/>
                <a:cs typeface="Verdana"/>
                <a:sym typeface="Verdana"/>
              </a:rPr>
              <a:t>(</a:t>
            </a:r>
            <a:r>
              <a:rPr lang="en" sz="1200">
                <a:solidFill>
                  <a:srgbClr val="83A300"/>
                </a:solidFill>
                <a:latin typeface="Verdana"/>
                <a:ea typeface="Verdana"/>
                <a:cs typeface="Verdana"/>
                <a:sym typeface="Verdana"/>
              </a:rPr>
              <a:t>2</a:t>
            </a:r>
            <a:r>
              <a:rPr lang="en" sz="1200">
                <a:solidFill>
                  <a:srgbClr val="DDDDDD"/>
                </a:solidFill>
                <a:latin typeface="Verdana"/>
                <a:ea typeface="Verdana"/>
                <a:cs typeface="Verdana"/>
                <a:sym typeface="Verdana"/>
              </a:rPr>
              <a:t>).and_then(sq).and_then(sq), </a:t>
            </a:r>
            <a:r>
              <a:rPr lang="en" sz="1200">
                <a:solidFill>
                  <a:srgbClr val="EE6868"/>
                </a:solidFill>
                <a:latin typeface="Verdana"/>
                <a:ea typeface="Verdana"/>
                <a:cs typeface="Verdana"/>
                <a:sym typeface="Verdana"/>
              </a:rPr>
              <a:t>Some</a:t>
            </a:r>
            <a:r>
              <a:rPr lang="en" sz="1200">
                <a:solidFill>
                  <a:srgbClr val="DDDDDD"/>
                </a:solidFill>
                <a:latin typeface="Verdana"/>
                <a:ea typeface="Verdana"/>
                <a:cs typeface="Verdana"/>
                <a:sym typeface="Verdana"/>
              </a:rPr>
              <a:t>(</a:t>
            </a:r>
            <a:r>
              <a:rPr lang="en" sz="1200">
                <a:solidFill>
                  <a:srgbClr val="83A300"/>
                </a:solidFill>
                <a:latin typeface="Verdana"/>
                <a:ea typeface="Verdana"/>
                <a:cs typeface="Verdana"/>
                <a:sym typeface="Verdana"/>
              </a:rPr>
              <a:t>16</a:t>
            </a:r>
            <a:r>
              <a:rPr lang="en" sz="1200">
                <a:solidFill>
                  <a:srgbClr val="DDDDDD"/>
                </a:solidFill>
                <a:latin typeface="Verdana"/>
                <a:ea typeface="Verdana"/>
                <a:cs typeface="Verdana"/>
                <a:sym typeface="Verdana"/>
              </a:rPr>
              <a:t>));</a:t>
            </a:r>
            <a:br>
              <a:rPr lang="en" sz="1200">
                <a:solidFill>
                  <a:srgbClr val="DDDDDD"/>
                </a:solidFill>
                <a:latin typeface="Verdana"/>
                <a:ea typeface="Verdana"/>
                <a:cs typeface="Verdana"/>
                <a:sym typeface="Verdana"/>
              </a:rPr>
            </a:br>
            <a:r>
              <a:rPr lang="en" sz="1200">
                <a:solidFill>
                  <a:srgbClr val="3E999F"/>
                </a:solidFill>
                <a:latin typeface="Verdana"/>
                <a:ea typeface="Verdana"/>
                <a:cs typeface="Verdana"/>
                <a:sym typeface="Verdana"/>
              </a:rPr>
              <a:t>assert_eq!</a:t>
            </a:r>
            <a:r>
              <a:rPr lang="en" sz="1200">
                <a:solidFill>
                  <a:srgbClr val="DDDDDD"/>
                </a:solidFill>
                <a:latin typeface="Verdana"/>
                <a:ea typeface="Verdana"/>
                <a:cs typeface="Verdana"/>
                <a:sym typeface="Verdana"/>
              </a:rPr>
              <a:t>(</a:t>
            </a:r>
            <a:r>
              <a:rPr lang="en" sz="1200">
                <a:solidFill>
                  <a:srgbClr val="EE6868"/>
                </a:solidFill>
                <a:latin typeface="Verdana"/>
                <a:ea typeface="Verdana"/>
                <a:cs typeface="Verdana"/>
                <a:sym typeface="Verdana"/>
              </a:rPr>
              <a:t>Some</a:t>
            </a:r>
            <a:r>
              <a:rPr lang="en" sz="1200">
                <a:solidFill>
                  <a:srgbClr val="DDDDDD"/>
                </a:solidFill>
                <a:latin typeface="Verdana"/>
                <a:ea typeface="Verdana"/>
                <a:cs typeface="Verdana"/>
                <a:sym typeface="Verdana"/>
              </a:rPr>
              <a:t>(</a:t>
            </a:r>
            <a:r>
              <a:rPr lang="en" sz="1200">
                <a:solidFill>
                  <a:srgbClr val="83A300"/>
                </a:solidFill>
                <a:latin typeface="Verdana"/>
                <a:ea typeface="Verdana"/>
                <a:cs typeface="Verdana"/>
                <a:sym typeface="Verdana"/>
              </a:rPr>
              <a:t>2</a:t>
            </a:r>
            <a:r>
              <a:rPr lang="en" sz="1200">
                <a:solidFill>
                  <a:srgbClr val="DDDDDD"/>
                </a:solidFill>
                <a:latin typeface="Verdana"/>
                <a:ea typeface="Verdana"/>
                <a:cs typeface="Verdana"/>
                <a:sym typeface="Verdana"/>
              </a:rPr>
              <a:t>).and_then(nope).and_then(sq), </a:t>
            </a:r>
            <a:r>
              <a:rPr lang="en" sz="1200">
                <a:solidFill>
                  <a:srgbClr val="EE6868"/>
                </a:solidFill>
                <a:latin typeface="Verdana"/>
                <a:ea typeface="Verdana"/>
                <a:cs typeface="Verdana"/>
                <a:sym typeface="Verdana"/>
              </a:rPr>
              <a:t>None</a:t>
            </a:r>
            <a:r>
              <a:rPr lang="en" sz="1200">
                <a:solidFill>
                  <a:srgbClr val="DDDDDD"/>
                </a:solidFill>
                <a:latin typeface="Verdana"/>
                <a:ea typeface="Verdana"/>
                <a:cs typeface="Verdana"/>
                <a:sym typeface="Verdana"/>
              </a:rPr>
              <a:t>);</a:t>
            </a:r>
            <a:br>
              <a:rPr lang="en" sz="1200">
                <a:solidFill>
                  <a:srgbClr val="DDDDDD"/>
                </a:solidFill>
                <a:latin typeface="Verdana"/>
                <a:ea typeface="Verdana"/>
                <a:cs typeface="Verdana"/>
                <a:sym typeface="Verdana"/>
              </a:rPr>
            </a:b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Useful Combinators</a:t>
            </a:r>
            <a:endParaRPr/>
          </a:p>
        </p:txBody>
      </p:sp>
      <p:sp>
        <p:nvSpPr>
          <p:cNvPr id="141" name="Shape 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t>
            </a:r>
            <a:r>
              <a:rPr b="1" lang="en"/>
              <a:t>ok_or_else</a:t>
            </a:r>
            <a:r>
              <a:rPr lang="en"/>
              <a:t> method is useful for combining an Option into a Result, if the value is None. This is especially helpful when combined with the ? operator, if you consider an empty value to be an error.</a:t>
            </a:r>
            <a:endParaRPr/>
          </a:p>
          <a:p>
            <a:pPr indent="0" lvl="0" marL="139700" marR="139700" rtl="0">
              <a:spcBef>
                <a:spcPts val="1600"/>
              </a:spcBef>
              <a:spcAft>
                <a:spcPts val="0"/>
              </a:spcAft>
              <a:buNone/>
            </a:pPr>
            <a:r>
              <a:rPr lang="en" sz="1200">
                <a:solidFill>
                  <a:srgbClr val="AB8AC1"/>
                </a:solidFill>
                <a:latin typeface="Verdana"/>
                <a:ea typeface="Verdana"/>
                <a:cs typeface="Verdana"/>
                <a:sym typeface="Verdana"/>
              </a:rPr>
              <a:t>let</a:t>
            </a:r>
            <a:r>
              <a:rPr lang="en" sz="1200">
                <a:solidFill>
                  <a:srgbClr val="DDDDDD"/>
                </a:solidFill>
                <a:latin typeface="Verdana"/>
                <a:ea typeface="Verdana"/>
                <a:cs typeface="Verdana"/>
                <a:sym typeface="Verdana"/>
              </a:rPr>
              <a:t> x = </a:t>
            </a:r>
            <a:r>
              <a:rPr lang="en" sz="1200">
                <a:solidFill>
                  <a:srgbClr val="EE6868"/>
                </a:solidFill>
                <a:latin typeface="Verdana"/>
                <a:ea typeface="Verdana"/>
                <a:cs typeface="Verdana"/>
                <a:sym typeface="Verdana"/>
              </a:rPr>
              <a:t>Some</a:t>
            </a:r>
            <a:r>
              <a:rPr lang="en" sz="1200">
                <a:solidFill>
                  <a:srgbClr val="DDDDDD"/>
                </a:solidFill>
                <a:latin typeface="Verdana"/>
                <a:ea typeface="Verdana"/>
                <a:cs typeface="Verdana"/>
                <a:sym typeface="Verdana"/>
              </a:rPr>
              <a:t>(</a:t>
            </a:r>
            <a:r>
              <a:rPr lang="en" sz="1200">
                <a:solidFill>
                  <a:srgbClr val="83A300"/>
                </a:solidFill>
                <a:latin typeface="Verdana"/>
                <a:ea typeface="Verdana"/>
                <a:cs typeface="Verdana"/>
                <a:sym typeface="Verdana"/>
              </a:rPr>
              <a:t>"foo"</a:t>
            </a:r>
            <a:r>
              <a:rPr lang="en" sz="1200">
                <a:solidFill>
                  <a:srgbClr val="DDDDDD"/>
                </a:solidFill>
                <a:latin typeface="Verdana"/>
                <a:ea typeface="Verdana"/>
                <a:cs typeface="Verdana"/>
                <a:sym typeface="Verdana"/>
              </a:rPr>
              <a:t>);</a:t>
            </a:r>
            <a:br>
              <a:rPr lang="en" sz="1200">
                <a:solidFill>
                  <a:srgbClr val="DDDDDD"/>
                </a:solidFill>
                <a:latin typeface="Verdana"/>
                <a:ea typeface="Verdana"/>
                <a:cs typeface="Verdana"/>
                <a:sym typeface="Verdana"/>
              </a:rPr>
            </a:br>
            <a:r>
              <a:rPr lang="en" sz="1200">
                <a:solidFill>
                  <a:srgbClr val="3E999F"/>
                </a:solidFill>
                <a:latin typeface="Verdana"/>
                <a:ea typeface="Verdana"/>
                <a:cs typeface="Verdana"/>
                <a:sym typeface="Verdana"/>
              </a:rPr>
              <a:t>assert_eq!</a:t>
            </a:r>
            <a:r>
              <a:rPr lang="en" sz="1200">
                <a:solidFill>
                  <a:srgbClr val="DDDDDD"/>
                </a:solidFill>
                <a:latin typeface="Verdana"/>
                <a:ea typeface="Verdana"/>
                <a:cs typeface="Verdana"/>
                <a:sym typeface="Verdana"/>
              </a:rPr>
              <a:t>(x.ok_or_else(|| </a:t>
            </a:r>
            <a:r>
              <a:rPr lang="en" sz="1200">
                <a:solidFill>
                  <a:srgbClr val="83A300"/>
                </a:solidFill>
                <a:latin typeface="Verdana"/>
                <a:ea typeface="Verdana"/>
                <a:cs typeface="Verdana"/>
                <a:sym typeface="Verdana"/>
              </a:rPr>
              <a:t>0</a:t>
            </a:r>
            <a:r>
              <a:rPr lang="en" sz="1200">
                <a:solidFill>
                  <a:srgbClr val="DDDDDD"/>
                </a:solidFill>
                <a:latin typeface="Verdana"/>
                <a:ea typeface="Verdana"/>
                <a:cs typeface="Verdana"/>
                <a:sym typeface="Verdana"/>
              </a:rPr>
              <a:t>), </a:t>
            </a:r>
            <a:r>
              <a:rPr lang="en" sz="1200">
                <a:solidFill>
                  <a:srgbClr val="EE6868"/>
                </a:solidFill>
                <a:latin typeface="Verdana"/>
                <a:ea typeface="Verdana"/>
                <a:cs typeface="Verdana"/>
                <a:sym typeface="Verdana"/>
              </a:rPr>
              <a:t>Ok</a:t>
            </a:r>
            <a:r>
              <a:rPr lang="en" sz="1200">
                <a:solidFill>
                  <a:srgbClr val="DDDDDD"/>
                </a:solidFill>
                <a:latin typeface="Verdana"/>
                <a:ea typeface="Verdana"/>
                <a:cs typeface="Verdana"/>
                <a:sym typeface="Verdana"/>
              </a:rPr>
              <a:t>(</a:t>
            </a:r>
            <a:r>
              <a:rPr lang="en" sz="1200">
                <a:solidFill>
                  <a:srgbClr val="83A300"/>
                </a:solidFill>
                <a:latin typeface="Verdana"/>
                <a:ea typeface="Verdana"/>
                <a:cs typeface="Verdana"/>
                <a:sym typeface="Verdana"/>
              </a:rPr>
              <a:t>"foo"</a:t>
            </a:r>
            <a:r>
              <a:rPr lang="en" sz="1200">
                <a:solidFill>
                  <a:srgbClr val="DDDDDD"/>
                </a:solidFill>
                <a:latin typeface="Verdana"/>
                <a:ea typeface="Verdana"/>
                <a:cs typeface="Verdana"/>
                <a:sym typeface="Verdana"/>
              </a:rPr>
              <a:t>));</a:t>
            </a:r>
            <a:br>
              <a:rPr lang="en" sz="1200">
                <a:solidFill>
                  <a:srgbClr val="DDDDDD"/>
                </a:solidFill>
                <a:latin typeface="Verdana"/>
                <a:ea typeface="Verdana"/>
                <a:cs typeface="Verdana"/>
                <a:sym typeface="Verdana"/>
              </a:rPr>
            </a:br>
            <a:br>
              <a:rPr lang="en" sz="1200">
                <a:solidFill>
                  <a:srgbClr val="DDDDDD"/>
                </a:solidFill>
                <a:latin typeface="Verdana"/>
                <a:ea typeface="Verdana"/>
                <a:cs typeface="Verdana"/>
                <a:sym typeface="Verdana"/>
              </a:rPr>
            </a:br>
            <a:r>
              <a:rPr lang="en" sz="1200">
                <a:solidFill>
                  <a:srgbClr val="AB8AC1"/>
                </a:solidFill>
                <a:latin typeface="Verdana"/>
                <a:ea typeface="Verdana"/>
                <a:cs typeface="Verdana"/>
                <a:sym typeface="Verdana"/>
              </a:rPr>
              <a:t>let</a:t>
            </a:r>
            <a:r>
              <a:rPr lang="en" sz="1200">
                <a:solidFill>
                  <a:srgbClr val="DDDDDD"/>
                </a:solidFill>
                <a:latin typeface="Verdana"/>
                <a:ea typeface="Verdana"/>
                <a:cs typeface="Verdana"/>
                <a:sym typeface="Verdana"/>
              </a:rPr>
              <a:t> x: </a:t>
            </a:r>
            <a:r>
              <a:rPr lang="en" sz="1200">
                <a:solidFill>
                  <a:srgbClr val="769ACB"/>
                </a:solidFill>
                <a:latin typeface="Verdana"/>
                <a:ea typeface="Verdana"/>
                <a:cs typeface="Verdana"/>
                <a:sym typeface="Verdana"/>
              </a:rPr>
              <a:t>Option</a:t>
            </a:r>
            <a:r>
              <a:rPr lang="en" sz="1200">
                <a:solidFill>
                  <a:srgbClr val="DDDDDD"/>
                </a:solidFill>
                <a:latin typeface="Verdana"/>
                <a:ea typeface="Verdana"/>
                <a:cs typeface="Verdana"/>
                <a:sym typeface="Verdana"/>
              </a:rPr>
              <a:t>&lt;</a:t>
            </a:r>
            <a:r>
              <a:rPr lang="en" sz="1200">
                <a:solidFill>
                  <a:srgbClr val="769ACB"/>
                </a:solidFill>
                <a:latin typeface="Verdana"/>
                <a:ea typeface="Verdana"/>
                <a:cs typeface="Verdana"/>
                <a:sym typeface="Verdana"/>
              </a:rPr>
              <a:t>&amp;</a:t>
            </a:r>
            <a:r>
              <a:rPr lang="en" sz="1200">
                <a:solidFill>
                  <a:srgbClr val="DDDDDD"/>
                </a:solidFill>
                <a:latin typeface="Verdana"/>
                <a:ea typeface="Verdana"/>
                <a:cs typeface="Verdana"/>
                <a:sym typeface="Verdana"/>
              </a:rPr>
              <a:t>str&gt; = </a:t>
            </a:r>
            <a:r>
              <a:rPr lang="en" sz="1200">
                <a:solidFill>
                  <a:srgbClr val="EE6868"/>
                </a:solidFill>
                <a:latin typeface="Verdana"/>
                <a:ea typeface="Verdana"/>
                <a:cs typeface="Verdana"/>
                <a:sym typeface="Verdana"/>
              </a:rPr>
              <a:t>None</a:t>
            </a:r>
            <a:r>
              <a:rPr lang="en" sz="1200">
                <a:solidFill>
                  <a:srgbClr val="DDDDDD"/>
                </a:solidFill>
                <a:latin typeface="Verdana"/>
                <a:ea typeface="Verdana"/>
                <a:cs typeface="Verdana"/>
                <a:sym typeface="Verdana"/>
              </a:rPr>
              <a:t>;</a:t>
            </a:r>
            <a:br>
              <a:rPr lang="en" sz="1200">
                <a:solidFill>
                  <a:srgbClr val="DDDDDD"/>
                </a:solidFill>
                <a:latin typeface="Verdana"/>
                <a:ea typeface="Verdana"/>
                <a:cs typeface="Verdana"/>
                <a:sym typeface="Verdana"/>
              </a:rPr>
            </a:br>
            <a:r>
              <a:rPr lang="en" sz="1200">
                <a:solidFill>
                  <a:srgbClr val="3E999F"/>
                </a:solidFill>
                <a:latin typeface="Verdana"/>
                <a:ea typeface="Verdana"/>
                <a:cs typeface="Verdana"/>
                <a:sym typeface="Verdana"/>
              </a:rPr>
              <a:t>assert_eq!</a:t>
            </a:r>
            <a:r>
              <a:rPr lang="en" sz="1200">
                <a:solidFill>
                  <a:srgbClr val="DDDDDD"/>
                </a:solidFill>
                <a:latin typeface="Verdana"/>
                <a:ea typeface="Verdana"/>
                <a:cs typeface="Verdana"/>
                <a:sym typeface="Verdana"/>
              </a:rPr>
              <a:t>(x.ok_or_else(|| </a:t>
            </a:r>
            <a:r>
              <a:rPr lang="en" sz="1200">
                <a:solidFill>
                  <a:srgbClr val="83A300"/>
                </a:solidFill>
                <a:latin typeface="Verdana"/>
                <a:ea typeface="Verdana"/>
                <a:cs typeface="Verdana"/>
                <a:sym typeface="Verdana"/>
              </a:rPr>
              <a:t>0</a:t>
            </a:r>
            <a:r>
              <a:rPr lang="en" sz="1200">
                <a:solidFill>
                  <a:srgbClr val="DDDDDD"/>
                </a:solidFill>
                <a:latin typeface="Verdana"/>
                <a:ea typeface="Verdana"/>
                <a:cs typeface="Verdana"/>
                <a:sym typeface="Verdana"/>
              </a:rPr>
              <a:t>), </a:t>
            </a:r>
            <a:r>
              <a:rPr lang="en" sz="1200">
                <a:solidFill>
                  <a:srgbClr val="EE6868"/>
                </a:solidFill>
                <a:latin typeface="Verdana"/>
                <a:ea typeface="Verdana"/>
                <a:cs typeface="Verdana"/>
                <a:sym typeface="Verdana"/>
              </a:rPr>
              <a:t>Err</a:t>
            </a:r>
            <a:r>
              <a:rPr lang="en" sz="1200">
                <a:solidFill>
                  <a:srgbClr val="DDDDDD"/>
                </a:solidFill>
                <a:latin typeface="Verdana"/>
                <a:ea typeface="Verdana"/>
                <a:cs typeface="Verdana"/>
                <a:sym typeface="Verdana"/>
              </a:rPr>
              <a:t>(</a:t>
            </a:r>
            <a:r>
              <a:rPr lang="en" sz="1200">
                <a:solidFill>
                  <a:srgbClr val="83A300"/>
                </a:solidFill>
                <a:latin typeface="Verdana"/>
                <a:ea typeface="Verdana"/>
                <a:cs typeface="Verdana"/>
                <a:sym typeface="Verdana"/>
              </a:rPr>
              <a:t>0</a:t>
            </a:r>
            <a:r>
              <a:rPr lang="en" sz="1200">
                <a:solidFill>
                  <a:srgbClr val="DDDDDD"/>
                </a:solidFill>
                <a:latin typeface="Verdana"/>
                <a:ea typeface="Verdana"/>
                <a:cs typeface="Verdana"/>
                <a:sym typeface="Verdana"/>
              </a:rPr>
              <a:t>));</a:t>
            </a:r>
            <a:endParaRPr sz="1200">
              <a:solidFill>
                <a:srgbClr val="DDDDDD"/>
              </a:solidFill>
              <a:latin typeface="Verdana"/>
              <a:ea typeface="Verdana"/>
              <a:cs typeface="Verdana"/>
              <a:sym typeface="Verdana"/>
            </a:endParaRPr>
          </a:p>
          <a:p>
            <a:pPr indent="0" lvl="0" marL="0">
              <a:spcBef>
                <a:spcPts val="0"/>
              </a:spcBef>
              <a:spcAft>
                <a:spcPts val="0"/>
              </a:spcAft>
              <a:buNone/>
            </a:pPr>
            <a:r>
              <a:t/>
            </a:r>
            <a:endParaRPr/>
          </a:p>
          <a:p>
            <a:pPr indent="0" lvl="0" marL="0">
              <a:spcBef>
                <a:spcPts val="1600"/>
              </a:spcBef>
              <a:spcAft>
                <a:spcPts val="1600"/>
              </a:spcAft>
              <a:buNone/>
            </a:pPr>
            <a:r>
              <a:rPr lang="en"/>
              <a:t>Note: Use this instead of `ok_or`, because `ok_or_else` is lazily evaluated.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Collecting Results</a:t>
            </a:r>
            <a:endParaRPr/>
          </a:p>
        </p:txBody>
      </p:sp>
      <p:sp>
        <p:nvSpPr>
          <p:cNvPr id="147" name="Shape 1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`collect` method can be used for a lot of nifty tricks, but one of the most powerful is its ability to manipulate collections of results. This is an especially useful trick if we want to consider the presence of any error as representative of a failure.</a:t>
            </a:r>
            <a:endParaRPr/>
          </a:p>
          <a:p>
            <a:pPr indent="0" lvl="0" marL="0">
              <a:spcBef>
                <a:spcPts val="1600"/>
              </a:spcBef>
              <a:spcAft>
                <a:spcPts val="1600"/>
              </a:spcAft>
              <a:buNone/>
            </a:pPr>
            <a:r>
              <a:rPr lang="en"/>
              <a:t>This is best demonstrated with a quick demo.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Demo!</a:t>
            </a:r>
            <a:endParaRPr/>
          </a:p>
        </p:txBody>
      </p:sp>
      <p:sp>
        <p:nvSpPr>
          <p:cNvPr id="153" name="Shape 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54" name="Shape 154"/>
          <p:cNvPicPr preferRelativeResize="0"/>
          <p:nvPr/>
        </p:nvPicPr>
        <p:blipFill>
          <a:blip r:embed="rId3">
            <a:alphaModFix/>
          </a:blip>
          <a:stretch>
            <a:fillRect/>
          </a:stretch>
        </p:blipFill>
        <p:spPr>
          <a:xfrm>
            <a:off x="1791876" y="1030388"/>
            <a:ext cx="5560251" cy="366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 and Further Reading</a:t>
            </a:r>
            <a:endParaRPr/>
          </a:p>
        </p:txBody>
      </p:sp>
      <p:sp>
        <p:nvSpPr>
          <p:cNvPr id="160" name="Shape 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Rust by Example Tutorials</a:t>
            </a:r>
            <a:endParaRPr/>
          </a:p>
          <a:p>
            <a:pPr indent="-342900" lvl="0" marL="457200" rtl="0">
              <a:spcBef>
                <a:spcPts val="1600"/>
              </a:spcBef>
              <a:spcAft>
                <a:spcPts val="0"/>
              </a:spcAft>
              <a:buSzPts val="1800"/>
              <a:buChar char="●"/>
            </a:pPr>
            <a:r>
              <a:rPr lang="en" u="sng">
                <a:solidFill>
                  <a:schemeClr val="hlink"/>
                </a:solidFill>
                <a:hlinkClick r:id="rId3"/>
              </a:rPr>
              <a:t>https://rustbyexample.com/error/iter_result.html</a:t>
            </a:r>
            <a:endParaRPr/>
          </a:p>
          <a:p>
            <a:pPr indent="-342900" lvl="0" marL="457200" rtl="0">
              <a:spcBef>
                <a:spcPts val="0"/>
              </a:spcBef>
              <a:spcAft>
                <a:spcPts val="0"/>
              </a:spcAft>
              <a:buSzPts val="1800"/>
              <a:buChar char="●"/>
            </a:pPr>
            <a:r>
              <a:rPr lang="en" u="sng">
                <a:solidFill>
                  <a:schemeClr val="hlink"/>
                </a:solidFill>
                <a:hlinkClick r:id="rId4"/>
              </a:rPr>
              <a:t>https://rustbyexample.com/error/option_unwrap/map.html</a:t>
            </a:r>
            <a:endParaRPr/>
          </a:p>
          <a:p>
            <a:pPr indent="-342900" lvl="0" marL="457200" rtl="0">
              <a:spcBef>
                <a:spcPts val="0"/>
              </a:spcBef>
              <a:spcAft>
                <a:spcPts val="0"/>
              </a:spcAft>
              <a:buSzPts val="1800"/>
              <a:buChar char="●"/>
            </a:pPr>
            <a:r>
              <a:rPr lang="en" u="sng">
                <a:solidFill>
                  <a:schemeClr val="hlink"/>
                </a:solidFill>
                <a:hlinkClick r:id="rId5"/>
              </a:rPr>
              <a:t>https://rustbyexample.com/error/option_unwrap/and_then.html</a:t>
            </a:r>
            <a:endParaRPr/>
          </a:p>
          <a:p>
            <a:pPr indent="-342900" lvl="0" marL="457200" rtl="0">
              <a:spcBef>
                <a:spcPts val="0"/>
              </a:spcBef>
              <a:spcAft>
                <a:spcPts val="0"/>
              </a:spcAft>
              <a:buSzPts val="1800"/>
              <a:buChar char="●"/>
            </a:pPr>
            <a:r>
              <a:rPr lang="en" u="sng">
                <a:solidFill>
                  <a:schemeClr val="hlink"/>
                </a:solidFill>
                <a:hlinkClick r:id="rId6"/>
              </a:rPr>
              <a:t>https://rustbyexample.com/error/result/result_map.html</a:t>
            </a:r>
            <a:endParaRPr/>
          </a:p>
          <a:p>
            <a:pPr indent="0" lvl="0" marL="0" rt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 and Further Reading</a:t>
            </a:r>
            <a:endParaRPr/>
          </a:p>
        </p:txBody>
      </p:sp>
      <p:sp>
        <p:nvSpPr>
          <p:cNvPr id="166" name="Shape 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C.A.R. Hoare. "The Emperor's Old Clothes". 1980 Turing Award Lecture:</a:t>
            </a:r>
            <a:endParaRPr/>
          </a:p>
          <a:p>
            <a:pPr indent="-342900" lvl="0" marL="457200" rtl="0">
              <a:spcBef>
                <a:spcPts val="1600"/>
              </a:spcBef>
              <a:spcAft>
                <a:spcPts val="0"/>
              </a:spcAft>
              <a:buSzPts val="1800"/>
              <a:buChar char="●"/>
            </a:pPr>
            <a:r>
              <a:rPr lang="en" u="sng">
                <a:solidFill>
                  <a:schemeClr val="hlink"/>
                </a:solidFill>
                <a:hlinkClick r:id="rId3"/>
              </a:rPr>
              <a:t>http://zoo.cs.yale.edu/classes/cs422/2014/bib/hoare81emperor.pdf</a:t>
            </a:r>
            <a:endParaRPr/>
          </a:p>
          <a:p>
            <a:pPr indent="0" lvl="0" marL="0" rtl="0">
              <a:spcBef>
                <a:spcPts val="1600"/>
              </a:spcBef>
              <a:spcAft>
                <a:spcPts val="0"/>
              </a:spcAft>
              <a:buNone/>
            </a:pPr>
            <a:r>
              <a:rPr lang="en"/>
              <a:t>C.A.R. Hoare. “Null References: The Billion Dollar Mistake”. 2009 QCon Lecture</a:t>
            </a:r>
            <a:endParaRPr/>
          </a:p>
          <a:p>
            <a:pPr indent="0" lvl="0" marL="0" rtl="0">
              <a:spcBef>
                <a:spcPts val="1600"/>
              </a:spcBef>
              <a:spcAft>
                <a:spcPts val="0"/>
              </a:spcAft>
              <a:buNone/>
            </a:pPr>
            <a:r>
              <a:rPr lang="en"/>
              <a:t>The Rust Programming Language 2nd Ed. “Enums and Pattern Matching” Ch. 6.1:</a:t>
            </a:r>
            <a:endParaRPr/>
          </a:p>
          <a:p>
            <a:pPr indent="-342900" lvl="0" marL="457200" rtl="0">
              <a:spcBef>
                <a:spcPts val="1600"/>
              </a:spcBef>
              <a:spcAft>
                <a:spcPts val="0"/>
              </a:spcAft>
              <a:buSzPts val="1800"/>
              <a:buChar char="●"/>
            </a:pPr>
            <a:r>
              <a:rPr lang="en" u="sng">
                <a:solidFill>
                  <a:schemeClr val="hlink"/>
                </a:solidFill>
                <a:hlinkClick r:id="rId4"/>
              </a:rPr>
              <a:t>https://doc.rust-lang.org/book/second-edition/ch06-01-defining-an-enum.html</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Not Null?</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i="1" lang="en" sz="1400"/>
              <a:t>"I call it my billion-dollar mistake. It was the invention of the null reference in 1965. At that time, I was designing the first comprehensive type system for references in an object oriented language (ALGOL W). My goal was to ensure that all use of references should be absolutely safe, with checking performed automatically by the compiler. But I couldn't resist the temptation to put in a null reference, simply because it was so easy to implement. This has led to innumerable errors, vulnerabilities, and system crashes, which have probably caused a billion dollars of pain and damage in the last forty years."</a:t>
            </a:r>
            <a:endParaRPr i="1" sz="1400"/>
          </a:p>
          <a:p>
            <a:pPr indent="457200" lvl="0" marL="0">
              <a:spcBef>
                <a:spcPts val="1600"/>
              </a:spcBef>
              <a:spcAft>
                <a:spcPts val="0"/>
              </a:spcAft>
              <a:buNone/>
            </a:pPr>
            <a:r>
              <a:rPr lang="en" sz="1400"/>
              <a:t> -- Tony Hoare @ QCon 2009</a:t>
            </a:r>
            <a:endParaRPr sz="1400"/>
          </a:p>
          <a:p>
            <a:pPr indent="0" lvl="0" marL="0">
              <a:spcBef>
                <a:spcPts val="1600"/>
              </a:spcBef>
              <a:spcAft>
                <a:spcPts val="160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Not Exceptions?</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i="1" lang="en" sz="1400"/>
              <a:t>“Almost anything in software can be implemented, sold, and even used given enough determination. There is nothing a mere scientist can say that will stand against the flood of a hundred million dollars. But there is one quality that cannot be purchased in this way - and that is reliability. The price of reliability is the pursuit of the utmost simplicity. [...]</a:t>
            </a:r>
            <a:br>
              <a:rPr i="1" lang="en" sz="1400"/>
            </a:br>
            <a:br>
              <a:rPr i="1" lang="en" sz="1400"/>
            </a:br>
            <a:r>
              <a:rPr i="1" lang="en" sz="1400"/>
              <a:t>Gradually these objectives have been sacrificed in favor of power, supposedly achieved by a plethora of features and notational conventions, many of them unnecessary and some of them, like exception handling, even dangerous.”</a:t>
            </a:r>
            <a:br>
              <a:rPr i="1" lang="en" sz="1400"/>
            </a:br>
            <a:br>
              <a:rPr lang="en" sz="1400"/>
            </a:br>
            <a:r>
              <a:rPr lang="en" sz="1400"/>
              <a:t>  -- Tony Hoare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Types?</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using the type system to express the ideas of the absence or failure, we put these logical patterns into terms that a compiler can understand. This means that we can statically analyze our program and verify whether something is formally correct* at compile time, rather than execution time.</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en"/>
              <a:t>* Formal verification is a complex topic.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Simple Example</a:t>
            </a:r>
            <a:endParaRPr/>
          </a:p>
        </p:txBody>
      </p:sp>
      <p:sp>
        <p:nvSpPr>
          <p:cNvPr id="79" name="Shape 79"/>
          <p:cNvSpPr txBox="1"/>
          <p:nvPr>
            <p:ph idx="1" type="body"/>
          </p:nvPr>
        </p:nvSpPr>
        <p:spPr>
          <a:xfrm>
            <a:off x="311700" y="2475675"/>
            <a:ext cx="8520600" cy="2093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050">
                <a:solidFill>
                  <a:srgbClr val="B294BB"/>
                </a:solidFill>
                <a:latin typeface="Verdana"/>
                <a:ea typeface="Verdana"/>
                <a:cs typeface="Verdana"/>
                <a:sym typeface="Verdana"/>
              </a:rPr>
              <a:t>use</a:t>
            </a:r>
            <a:r>
              <a:rPr lang="en" sz="1050">
                <a:solidFill>
                  <a:srgbClr val="C5C8C6"/>
                </a:solidFill>
                <a:latin typeface="Verdana"/>
                <a:ea typeface="Verdana"/>
                <a:cs typeface="Verdana"/>
                <a:sym typeface="Verdana"/>
              </a:rPr>
              <a:t> std::fs::File;</a:t>
            </a:r>
            <a:br>
              <a:rPr lang="en" sz="1050">
                <a:solidFill>
                  <a:srgbClr val="C5C8C6"/>
                </a:solidFill>
                <a:latin typeface="Verdana"/>
                <a:ea typeface="Verdana"/>
                <a:cs typeface="Verdana"/>
                <a:sym typeface="Verdana"/>
              </a:rPr>
            </a:br>
            <a:br>
              <a:rPr lang="en" sz="1050">
                <a:solidFill>
                  <a:srgbClr val="C5C8C6"/>
                </a:solidFill>
                <a:latin typeface="Verdana"/>
                <a:ea typeface="Verdana"/>
                <a:cs typeface="Verdana"/>
                <a:sym typeface="Verdana"/>
              </a:rPr>
            </a:br>
            <a:r>
              <a:rPr lang="en" sz="1050">
                <a:solidFill>
                  <a:srgbClr val="B294BB"/>
                </a:solidFill>
                <a:latin typeface="Verdana"/>
                <a:ea typeface="Verdana"/>
                <a:cs typeface="Verdana"/>
                <a:sym typeface="Verdana"/>
              </a:rPr>
              <a:t>fn</a:t>
            </a:r>
            <a:r>
              <a:rPr lang="en" sz="1050">
                <a:solidFill>
                  <a:srgbClr val="81A2BE"/>
                </a:solidFill>
                <a:latin typeface="Verdana"/>
                <a:ea typeface="Verdana"/>
                <a:cs typeface="Verdana"/>
                <a:sym typeface="Verdana"/>
              </a:rPr>
              <a:t> </a:t>
            </a:r>
            <a:r>
              <a:rPr lang="en" sz="1050">
                <a:solidFill>
                  <a:srgbClr val="8ABEB7"/>
                </a:solidFill>
                <a:latin typeface="Verdana"/>
                <a:ea typeface="Verdana"/>
                <a:cs typeface="Verdana"/>
                <a:sym typeface="Verdana"/>
              </a:rPr>
              <a:t>main</a:t>
            </a:r>
            <a:r>
              <a:rPr lang="en" sz="1050">
                <a:solidFill>
                  <a:srgbClr val="C5C8C6"/>
                </a:solidFill>
                <a:latin typeface="Verdana"/>
                <a:ea typeface="Verdana"/>
                <a:cs typeface="Verdana"/>
                <a:sym typeface="Verdana"/>
              </a:rPr>
              <a:t>() {</a:t>
            </a: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    </a:t>
            </a:r>
            <a:r>
              <a:rPr lang="en" sz="1050">
                <a:solidFill>
                  <a:srgbClr val="B294BB"/>
                </a:solidFill>
                <a:latin typeface="Verdana"/>
                <a:ea typeface="Verdana"/>
                <a:cs typeface="Verdana"/>
                <a:sym typeface="Verdana"/>
              </a:rPr>
              <a:t>let</a:t>
            </a:r>
            <a:r>
              <a:rPr lang="en" sz="1050">
                <a:solidFill>
                  <a:srgbClr val="C5C8C6"/>
                </a:solidFill>
                <a:latin typeface="Verdana"/>
                <a:ea typeface="Verdana"/>
                <a:cs typeface="Verdana"/>
                <a:sym typeface="Verdana"/>
              </a:rPr>
              <a:t> f = File::open(</a:t>
            </a:r>
            <a:r>
              <a:rPr lang="en" sz="1050">
                <a:solidFill>
                  <a:srgbClr val="B5BD68"/>
                </a:solidFill>
                <a:latin typeface="Verdana"/>
                <a:ea typeface="Verdana"/>
                <a:cs typeface="Verdana"/>
                <a:sym typeface="Verdana"/>
              </a:rPr>
              <a:t>"hello.txt"</a:t>
            </a:r>
            <a:r>
              <a:rPr lang="en" sz="1050">
                <a:solidFill>
                  <a:srgbClr val="C5C8C6"/>
                </a:solidFill>
                <a:latin typeface="Verdana"/>
                <a:ea typeface="Verdana"/>
                <a:cs typeface="Verdana"/>
                <a:sym typeface="Verdana"/>
              </a:rPr>
              <a:t>);</a:t>
            </a: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    </a:t>
            </a:r>
            <a:r>
              <a:rPr lang="en" sz="1050">
                <a:solidFill>
                  <a:srgbClr val="B294BB"/>
                </a:solidFill>
                <a:latin typeface="Verdana"/>
                <a:ea typeface="Verdana"/>
                <a:cs typeface="Verdana"/>
                <a:sym typeface="Verdana"/>
              </a:rPr>
              <a:t>let</a:t>
            </a:r>
            <a:r>
              <a:rPr lang="en" sz="1050">
                <a:solidFill>
                  <a:srgbClr val="C5C8C6"/>
                </a:solidFill>
                <a:latin typeface="Verdana"/>
                <a:ea typeface="Verdana"/>
                <a:cs typeface="Verdana"/>
                <a:sym typeface="Verdana"/>
              </a:rPr>
              <a:t> f = </a:t>
            </a:r>
            <a:r>
              <a:rPr lang="en" sz="1050">
                <a:solidFill>
                  <a:srgbClr val="B294BB"/>
                </a:solidFill>
                <a:latin typeface="Verdana"/>
                <a:ea typeface="Verdana"/>
                <a:cs typeface="Verdana"/>
                <a:sym typeface="Verdana"/>
              </a:rPr>
              <a:t>match</a:t>
            </a:r>
            <a:r>
              <a:rPr lang="en" sz="1050">
                <a:solidFill>
                  <a:srgbClr val="C5C8C6"/>
                </a:solidFill>
                <a:latin typeface="Verdana"/>
                <a:ea typeface="Verdana"/>
                <a:cs typeface="Verdana"/>
                <a:sym typeface="Verdana"/>
              </a:rPr>
              <a:t> f {</a:t>
            </a: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        </a:t>
            </a:r>
            <a:r>
              <a:rPr lang="en" sz="1050">
                <a:solidFill>
                  <a:srgbClr val="DE935F"/>
                </a:solidFill>
                <a:latin typeface="Verdana"/>
                <a:ea typeface="Verdana"/>
                <a:cs typeface="Verdana"/>
                <a:sym typeface="Verdana"/>
              </a:rPr>
              <a:t>Ok</a:t>
            </a:r>
            <a:r>
              <a:rPr lang="en" sz="1050">
                <a:solidFill>
                  <a:srgbClr val="C5C8C6"/>
                </a:solidFill>
                <a:latin typeface="Verdana"/>
                <a:ea typeface="Verdana"/>
                <a:cs typeface="Verdana"/>
                <a:sym typeface="Verdana"/>
              </a:rPr>
              <a:t>(file) =&gt; file,</a:t>
            </a: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        </a:t>
            </a:r>
            <a:r>
              <a:rPr lang="en" sz="1050">
                <a:solidFill>
                  <a:srgbClr val="DE935F"/>
                </a:solidFill>
                <a:latin typeface="Verdana"/>
                <a:ea typeface="Verdana"/>
                <a:cs typeface="Verdana"/>
                <a:sym typeface="Verdana"/>
              </a:rPr>
              <a:t>Err</a:t>
            </a:r>
            <a:r>
              <a:rPr lang="en" sz="1050">
                <a:solidFill>
                  <a:srgbClr val="C5C8C6"/>
                </a:solidFill>
                <a:latin typeface="Verdana"/>
                <a:ea typeface="Verdana"/>
                <a:cs typeface="Verdana"/>
                <a:sym typeface="Verdana"/>
              </a:rPr>
              <a:t>(error) =&gt; {</a:t>
            </a: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            </a:t>
            </a:r>
            <a:r>
              <a:rPr lang="en" sz="1050">
                <a:solidFill>
                  <a:srgbClr val="DE935F"/>
                </a:solidFill>
                <a:latin typeface="Verdana"/>
                <a:ea typeface="Verdana"/>
                <a:cs typeface="Verdana"/>
                <a:sym typeface="Verdana"/>
              </a:rPr>
              <a:t>panic!</a:t>
            </a:r>
            <a:r>
              <a:rPr lang="en" sz="1050">
                <a:solidFill>
                  <a:srgbClr val="C5C8C6"/>
                </a:solidFill>
                <a:latin typeface="Verdana"/>
                <a:ea typeface="Verdana"/>
                <a:cs typeface="Verdana"/>
                <a:sym typeface="Verdana"/>
              </a:rPr>
              <a:t>(</a:t>
            </a:r>
            <a:r>
              <a:rPr lang="en" sz="1050">
                <a:solidFill>
                  <a:srgbClr val="B5BD68"/>
                </a:solidFill>
                <a:latin typeface="Verdana"/>
                <a:ea typeface="Verdana"/>
                <a:cs typeface="Verdana"/>
                <a:sym typeface="Verdana"/>
              </a:rPr>
              <a:t>"There was a problem opening the file: {:?}"</a:t>
            </a:r>
            <a:r>
              <a:rPr lang="en" sz="1050">
                <a:solidFill>
                  <a:srgbClr val="C5C8C6"/>
                </a:solidFill>
                <a:latin typeface="Verdana"/>
                <a:ea typeface="Verdana"/>
                <a:cs typeface="Verdana"/>
                <a:sym typeface="Verdana"/>
              </a:rPr>
              <a:t>, error)</a:t>
            </a: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        },</a:t>
            </a: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    };</a:t>
            </a: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a:t>
            </a:r>
            <a:endParaRPr sz="1050">
              <a:solidFill>
                <a:srgbClr val="C5C8C6"/>
              </a:solidFill>
              <a:latin typeface="Verdana"/>
              <a:ea typeface="Verdana"/>
              <a:cs typeface="Verdana"/>
              <a:sym typeface="Verdana"/>
            </a:endParaRPr>
          </a:p>
        </p:txBody>
      </p:sp>
      <p:graphicFrame>
        <p:nvGraphicFramePr>
          <p:cNvPr id="80" name="Shape 80"/>
          <p:cNvGraphicFramePr/>
          <p:nvPr/>
        </p:nvGraphicFramePr>
        <p:xfrm>
          <a:off x="952500" y="1152475"/>
          <a:ext cx="3000000" cy="3000000"/>
        </p:xfrm>
        <a:graphic>
          <a:graphicData uri="http://schemas.openxmlformats.org/drawingml/2006/table">
            <a:tbl>
              <a:tblPr>
                <a:noFill/>
                <a:tableStyleId>{5C546B49-85D5-47FA-8D28-7CC3DE8CD5A3}</a:tableStyleId>
              </a:tblPr>
              <a:tblGrid>
                <a:gridCol w="3619500"/>
                <a:gridCol w="3619500"/>
              </a:tblGrid>
              <a:tr h="949875">
                <a:tc>
                  <a:txBody>
                    <a:bodyPr>
                      <a:noAutofit/>
                    </a:bodyPr>
                    <a:lstStyle/>
                    <a:p>
                      <a:pPr indent="0" lvl="0" marL="0" rtl="0">
                        <a:lnSpc>
                          <a:spcPct val="115000"/>
                        </a:lnSpc>
                        <a:spcBef>
                          <a:spcPts val="0"/>
                        </a:spcBef>
                        <a:spcAft>
                          <a:spcPts val="1600"/>
                        </a:spcAft>
                        <a:buNone/>
                      </a:pPr>
                      <a:r>
                        <a:rPr lang="en" sz="1050">
                          <a:solidFill>
                            <a:srgbClr val="B294BB"/>
                          </a:solidFill>
                          <a:latin typeface="Verdana"/>
                          <a:ea typeface="Verdana"/>
                          <a:cs typeface="Verdana"/>
                          <a:sym typeface="Verdana"/>
                        </a:rPr>
                        <a:t>enum</a:t>
                      </a:r>
                      <a:r>
                        <a:rPr lang="en" sz="1050">
                          <a:solidFill>
                            <a:srgbClr val="C5C8C6"/>
                          </a:solidFill>
                          <a:latin typeface="Verdana"/>
                          <a:ea typeface="Verdana"/>
                          <a:cs typeface="Verdana"/>
                          <a:sym typeface="Verdana"/>
                        </a:rPr>
                        <a:t> </a:t>
                      </a:r>
                      <a:r>
                        <a:rPr lang="en" sz="1050">
                          <a:solidFill>
                            <a:srgbClr val="8ABEB7"/>
                          </a:solidFill>
                          <a:latin typeface="Verdana"/>
                          <a:ea typeface="Verdana"/>
                          <a:cs typeface="Verdana"/>
                          <a:sym typeface="Verdana"/>
                        </a:rPr>
                        <a:t>Option</a:t>
                      </a:r>
                      <a:r>
                        <a:rPr lang="en" sz="1050">
                          <a:solidFill>
                            <a:srgbClr val="C5C8C6"/>
                          </a:solidFill>
                          <a:latin typeface="Verdana"/>
                          <a:ea typeface="Verdana"/>
                          <a:cs typeface="Verdana"/>
                          <a:sym typeface="Verdana"/>
                        </a:rPr>
                        <a:t>&lt;T&gt; {</a:t>
                      </a: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    </a:t>
                      </a:r>
                      <a:r>
                        <a:rPr lang="en" sz="1050">
                          <a:solidFill>
                            <a:srgbClr val="DE935F"/>
                          </a:solidFill>
                          <a:latin typeface="Verdana"/>
                          <a:ea typeface="Verdana"/>
                          <a:cs typeface="Verdana"/>
                          <a:sym typeface="Verdana"/>
                        </a:rPr>
                        <a:t>Some</a:t>
                      </a:r>
                      <a:r>
                        <a:rPr lang="en" sz="1050">
                          <a:solidFill>
                            <a:srgbClr val="C5C8C6"/>
                          </a:solidFill>
                          <a:latin typeface="Verdana"/>
                          <a:ea typeface="Verdana"/>
                          <a:cs typeface="Verdana"/>
                          <a:sym typeface="Verdana"/>
                        </a:rPr>
                        <a:t>(T),</a:t>
                      </a: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    </a:t>
                      </a:r>
                      <a:r>
                        <a:rPr lang="en" sz="1050">
                          <a:solidFill>
                            <a:srgbClr val="DE935F"/>
                          </a:solidFill>
                          <a:latin typeface="Verdana"/>
                          <a:ea typeface="Verdana"/>
                          <a:cs typeface="Verdana"/>
                          <a:sym typeface="Verdana"/>
                        </a:rPr>
                        <a:t>None</a:t>
                      </a:r>
                      <a:r>
                        <a:rPr lang="en" sz="1050">
                          <a:solidFill>
                            <a:srgbClr val="C5C8C6"/>
                          </a:solidFill>
                          <a:latin typeface="Verdana"/>
                          <a:ea typeface="Verdana"/>
                          <a:cs typeface="Verdana"/>
                          <a:sym typeface="Verdana"/>
                        </a:rPr>
                        <a:t>,</a:t>
                      </a: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a:t>
                      </a:r>
                      <a:endParaRPr/>
                    </a:p>
                  </a:txBody>
                  <a:tcPr marT="91425" marB="91425" marR="91425" marL="91425"/>
                </a:tc>
                <a:tc>
                  <a:txBody>
                    <a:bodyPr>
                      <a:noAutofit/>
                    </a:bodyPr>
                    <a:lstStyle/>
                    <a:p>
                      <a:pPr indent="0" lvl="0" marL="0" rtl="0">
                        <a:lnSpc>
                          <a:spcPct val="115000"/>
                        </a:lnSpc>
                        <a:spcBef>
                          <a:spcPts val="0"/>
                        </a:spcBef>
                        <a:spcAft>
                          <a:spcPts val="1600"/>
                        </a:spcAft>
                        <a:buNone/>
                      </a:pPr>
                      <a:r>
                        <a:rPr lang="en" sz="1050">
                          <a:solidFill>
                            <a:srgbClr val="B294BB"/>
                          </a:solidFill>
                          <a:latin typeface="Verdana"/>
                          <a:ea typeface="Verdana"/>
                          <a:cs typeface="Verdana"/>
                          <a:sym typeface="Verdana"/>
                        </a:rPr>
                        <a:t>enum</a:t>
                      </a:r>
                      <a:r>
                        <a:rPr lang="en" sz="1050">
                          <a:solidFill>
                            <a:srgbClr val="C5C8C6"/>
                          </a:solidFill>
                          <a:latin typeface="Verdana"/>
                          <a:ea typeface="Verdana"/>
                          <a:cs typeface="Verdana"/>
                          <a:sym typeface="Verdana"/>
                        </a:rPr>
                        <a:t> </a:t>
                      </a:r>
                      <a:r>
                        <a:rPr lang="en" sz="1050">
                          <a:solidFill>
                            <a:srgbClr val="8ABEB7"/>
                          </a:solidFill>
                          <a:latin typeface="Verdana"/>
                          <a:ea typeface="Verdana"/>
                          <a:cs typeface="Verdana"/>
                          <a:sym typeface="Verdana"/>
                        </a:rPr>
                        <a:t>Result</a:t>
                      </a:r>
                      <a:r>
                        <a:rPr lang="en" sz="1050">
                          <a:solidFill>
                            <a:srgbClr val="C5C8C6"/>
                          </a:solidFill>
                          <a:latin typeface="Verdana"/>
                          <a:ea typeface="Verdana"/>
                          <a:cs typeface="Verdana"/>
                          <a:sym typeface="Verdana"/>
                        </a:rPr>
                        <a:t>&lt;T, E&gt; {</a:t>
                      </a: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    </a:t>
                      </a:r>
                      <a:r>
                        <a:rPr lang="en" sz="1050">
                          <a:solidFill>
                            <a:srgbClr val="DE935F"/>
                          </a:solidFill>
                          <a:latin typeface="Verdana"/>
                          <a:ea typeface="Verdana"/>
                          <a:cs typeface="Verdana"/>
                          <a:sym typeface="Verdana"/>
                        </a:rPr>
                        <a:t>Ok</a:t>
                      </a:r>
                      <a:r>
                        <a:rPr lang="en" sz="1050">
                          <a:solidFill>
                            <a:srgbClr val="C5C8C6"/>
                          </a:solidFill>
                          <a:latin typeface="Verdana"/>
                          <a:ea typeface="Verdana"/>
                          <a:cs typeface="Verdana"/>
                          <a:sym typeface="Verdana"/>
                        </a:rPr>
                        <a:t>(T),</a:t>
                      </a:r>
                      <a:br>
                        <a:rPr lang="en" sz="1050">
                          <a:solidFill>
                            <a:srgbClr val="C5C8C6"/>
                          </a:solidFill>
                          <a:latin typeface="Verdana"/>
                          <a:ea typeface="Verdana"/>
                          <a:cs typeface="Verdana"/>
                          <a:sym typeface="Verdana"/>
                        </a:rPr>
                      </a:br>
                      <a:r>
                        <a:rPr lang="en" sz="1050">
                          <a:solidFill>
                            <a:srgbClr val="C5C8C6"/>
                          </a:solidFill>
                          <a:latin typeface="Verdana"/>
                          <a:ea typeface="Verdana"/>
                          <a:cs typeface="Verdana"/>
                          <a:sym typeface="Verdana"/>
                        </a:rPr>
                        <a:t>    </a:t>
                      </a:r>
                      <a:r>
                        <a:rPr lang="en" sz="1050">
                          <a:solidFill>
                            <a:srgbClr val="DE935F"/>
                          </a:solidFill>
                          <a:latin typeface="Verdana"/>
                          <a:ea typeface="Verdana"/>
                          <a:cs typeface="Verdana"/>
                          <a:sym typeface="Verdana"/>
                        </a:rPr>
                        <a:t>Err</a:t>
                      </a:r>
                      <a:r>
                        <a:rPr lang="en" sz="1050">
                          <a:solidFill>
                            <a:srgbClr val="C5C8C6"/>
                          </a:solidFill>
                          <a:latin typeface="Verdana"/>
                          <a:ea typeface="Verdana"/>
                          <a:cs typeface="Verdana"/>
                          <a:sym typeface="Verdana"/>
                        </a:rPr>
                        <a:t>(E),</a:t>
                      </a:r>
                      <a:br>
                        <a:rPr lang="en" sz="1050">
                          <a:solidFill>
                            <a:srgbClr val="C5C8C6"/>
                          </a:solidFill>
                          <a:latin typeface="Verdana"/>
                          <a:ea typeface="Verdana"/>
                          <a:cs typeface="Verdana"/>
                          <a:sym typeface="Verdana"/>
                        </a:rPr>
                      </a:br>
                      <a:r>
                        <a:rPr lang="en" sz="1050">
                          <a:solidFill>
                            <a:srgbClr val="C5C8C6"/>
                          </a:solidFill>
                          <a:highlight>
                            <a:srgbClr val="1D1F21"/>
                          </a:highlight>
                          <a:latin typeface="Verdana"/>
                          <a:ea typeface="Verdana"/>
                          <a:cs typeface="Verdana"/>
                          <a:sym typeface="Verdana"/>
                        </a:rPr>
                        <a:t>}</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Handling collections of these can get difficult however. Especially when the contained objects are themselves non-trivial types...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std::vec::Vec&lt;std::result::Result&lt;std::option::Option&lt;gimli::AttributeValue&lt;gimli::EndianBuf&lt;'_, gimli::RunTimeEndian&gt;&gt;&gt;, gimli::Error&gt;&gt;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88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endParaRPr/>
          </a:p>
        </p:txBody>
      </p:sp>
      <p:sp>
        <p:nvSpPr>
          <p:cNvPr id="98" name="Shape 98"/>
          <p:cNvSpPr txBox="1"/>
          <p:nvPr>
            <p:ph idx="1" type="body"/>
          </p:nvPr>
        </p:nvSpPr>
        <p:spPr>
          <a:xfrm>
            <a:off x="311700" y="841450"/>
            <a:ext cx="8520600" cy="3727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std::vec::Vec&lt;</a:t>
            </a:r>
            <a:endParaRPr/>
          </a:p>
          <a:p>
            <a:pPr indent="457200" lvl="0" marL="0" rtl="0">
              <a:lnSpc>
                <a:spcPct val="100000"/>
              </a:lnSpc>
              <a:spcBef>
                <a:spcPts val="0"/>
              </a:spcBef>
              <a:spcAft>
                <a:spcPts val="0"/>
              </a:spcAft>
              <a:buNone/>
            </a:pPr>
            <a:r>
              <a:rPr lang="en"/>
              <a:t>std::result::Result&lt;</a:t>
            </a:r>
            <a:endParaRPr/>
          </a:p>
          <a:p>
            <a:pPr indent="457200" lvl="0" marL="457200" rtl="0">
              <a:lnSpc>
                <a:spcPct val="100000"/>
              </a:lnSpc>
              <a:spcBef>
                <a:spcPts val="0"/>
              </a:spcBef>
              <a:spcAft>
                <a:spcPts val="0"/>
              </a:spcAft>
              <a:buNone/>
            </a:pPr>
            <a:r>
              <a:rPr lang="en"/>
              <a:t>std::option::Option&lt;</a:t>
            </a:r>
            <a:endParaRPr/>
          </a:p>
          <a:p>
            <a:pPr indent="457200" lvl="0" marL="914400" rtl="0">
              <a:lnSpc>
                <a:spcPct val="100000"/>
              </a:lnSpc>
              <a:spcBef>
                <a:spcPts val="0"/>
              </a:spcBef>
              <a:spcAft>
                <a:spcPts val="0"/>
              </a:spcAft>
              <a:buNone/>
            </a:pPr>
            <a:r>
              <a:rPr lang="en"/>
              <a:t>gimli::AttributeValue&lt;gimli::EndianBuf&lt;'_, gimli::RunTimeEndian&gt;&gt;</a:t>
            </a:r>
            <a:endParaRPr/>
          </a:p>
          <a:p>
            <a:pPr indent="0" lvl="0" marL="914400" rtl="0">
              <a:lnSpc>
                <a:spcPct val="100000"/>
              </a:lnSpc>
              <a:spcBef>
                <a:spcPts val="0"/>
              </a:spcBef>
              <a:spcAft>
                <a:spcPts val="0"/>
              </a:spcAft>
              <a:buNone/>
            </a:pPr>
            <a:r>
              <a:rPr lang="en"/>
              <a:t>&gt;,</a:t>
            </a:r>
            <a:endParaRPr/>
          </a:p>
          <a:p>
            <a:pPr indent="0" lvl="0" marL="914400" rtl="0">
              <a:lnSpc>
                <a:spcPct val="100000"/>
              </a:lnSpc>
              <a:spcBef>
                <a:spcPts val="0"/>
              </a:spcBef>
              <a:spcAft>
                <a:spcPts val="0"/>
              </a:spcAft>
              <a:buNone/>
            </a:pPr>
            <a:r>
              <a:rPr lang="en"/>
              <a:t>gimli::Error</a:t>
            </a:r>
            <a:endParaRPr/>
          </a:p>
          <a:p>
            <a:pPr indent="457200" lvl="0" marL="0" rtl="0">
              <a:lnSpc>
                <a:spcPct val="100000"/>
              </a:lnSpc>
              <a:spcBef>
                <a:spcPts val="0"/>
              </a:spcBef>
              <a:spcAft>
                <a:spcPts val="0"/>
              </a:spcAft>
              <a:buNone/>
            </a:pPr>
            <a:r>
              <a:rPr lang="en"/>
              <a:t>&gt;</a:t>
            </a:r>
            <a:endParaRPr/>
          </a:p>
          <a:p>
            <a:pPr indent="0" lvl="0" marL="0" rtl="0">
              <a:lnSpc>
                <a:spcPct val="100000"/>
              </a:lnSpc>
              <a:spcBef>
                <a:spcPts val="0"/>
              </a:spcBef>
              <a:spcAft>
                <a:spcPts val="0"/>
              </a:spcAft>
              <a:buNone/>
            </a:pPr>
            <a:r>
              <a:rPr lang="en"/>
              <a:t>&gt;</a:t>
            </a:r>
            <a:endParaRPr/>
          </a:p>
          <a:p>
            <a:pPr indent="0" lvl="0" marL="0">
              <a:spcBef>
                <a:spcPts val="0"/>
              </a:spcBef>
              <a:spcAft>
                <a:spcPts val="1600"/>
              </a:spcAft>
              <a:buNone/>
            </a:pPr>
            <a:r>
              <a:rPr lang="en"/>
              <a:t>A vector of results. Each element, if the operation was successful, is potentially an attribute value, in the form of a buffer containing data with some lifetime, whose data is organized according to some entianity that will be known at runtime.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31695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How do we iterate through collections like this, while keeping our code human readable?</a:t>
            </a:r>
            <a:endParaRPr/>
          </a:p>
          <a:p>
            <a:pPr indent="0" lvl="0" marL="0">
              <a:spcBef>
                <a:spcPts val="0"/>
              </a:spcBef>
              <a:spcAft>
                <a:spcPts val="0"/>
              </a:spcAft>
              <a:buNone/>
            </a:pPr>
            <a:r>
              <a:t/>
            </a:r>
            <a:endParaRPr/>
          </a:p>
          <a:p>
            <a:pPr indent="0" lvl="0" marL="0" algn="ctr">
              <a:spcBef>
                <a:spcPts val="0"/>
              </a:spcBef>
              <a:spcAft>
                <a:spcPts val="0"/>
              </a:spcAft>
              <a:buNone/>
            </a:pPr>
            <a:r>
              <a:rPr lang="en"/>
              <a:t>Is that even possible?</a:t>
            </a:r>
            <a:endParaRPr/>
          </a:p>
        </p:txBody>
      </p:sp>
      <p:sp>
        <p:nvSpPr>
          <p:cNvPr id="104" name="Shape 104"/>
          <p:cNvSpPr txBox="1"/>
          <p:nvPr>
            <p:ph idx="1" type="body"/>
          </p:nvPr>
        </p:nvSpPr>
        <p:spPr>
          <a:xfrm>
            <a:off x="311700" y="3887250"/>
            <a:ext cx="8520600" cy="68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