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688" r:id="rId2"/>
    <p:sldId id="567" r:id="rId3"/>
    <p:sldId id="737" r:id="rId4"/>
    <p:sldId id="1045" r:id="rId5"/>
    <p:sldId id="1037" r:id="rId6"/>
    <p:sldId id="1031" r:id="rId7"/>
    <p:sldId id="1032" r:id="rId8"/>
    <p:sldId id="1033" r:id="rId9"/>
    <p:sldId id="1034" r:id="rId10"/>
    <p:sldId id="1035" r:id="rId11"/>
    <p:sldId id="1036" r:id="rId12"/>
    <p:sldId id="1043" r:id="rId13"/>
    <p:sldId id="1046" r:id="rId14"/>
    <p:sldId id="1044" r:id="rId15"/>
    <p:sldId id="1038" r:id="rId16"/>
    <p:sldId id="1039" r:id="rId17"/>
    <p:sldId id="803" r:id="rId18"/>
    <p:sldId id="815" r:id="rId19"/>
    <p:sldId id="1040" r:id="rId20"/>
    <p:sldId id="104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ported Author" initials="I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D86B"/>
    <a:srgbClr val="8E91E0"/>
    <a:srgbClr val="670AFF"/>
    <a:srgbClr val="4ACC2A"/>
    <a:srgbClr val="003366"/>
    <a:srgbClr val="00CC99"/>
    <a:srgbClr val="446DCB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50000" autoAdjust="0"/>
  </p:normalViewPr>
  <p:slideViewPr>
    <p:cSldViewPr snapToGrid="0">
      <p:cViewPr>
        <p:scale>
          <a:sx n="99" d="100"/>
          <a:sy n="99" d="100"/>
        </p:scale>
        <p:origin x="5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4" y="18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9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43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3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34" charset="-127"/>
                <a:cs typeface="+mn-cs"/>
              </a:defRPr>
            </a:lvl1pPr>
          </a:lstStyle>
          <a:p>
            <a:pPr>
              <a:defRPr/>
            </a:pPr>
            <a:fld id="{8CA2FE02-E9F4-4BD1-BB97-59769B5CDD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6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1C254-64BD-4A8C-A66E-98C8FC24AB3E}" type="slidenum">
              <a:rPr lang="ko-KR" altLang="en-US" smtClean="0">
                <a:cs typeface="Arial" charset="0"/>
              </a:rPr>
              <a:pPr/>
              <a:t>1</a:t>
            </a:fld>
            <a:endParaRPr lang="en-US" altLang="ko-KR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19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7FDD-8244-4033-866A-37BBDEC494C9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692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Faster than </a:t>
            </a:r>
            <a:r>
              <a:rPr lang="en-US" dirty="0" err="1" smtClean="0"/>
              <a:t>Moore;s</a:t>
            </a:r>
            <a:r>
              <a:rPr lang="en-US" baseline="0" dirty="0" smtClean="0"/>
              <a:t> Law</a:t>
            </a:r>
          </a:p>
          <a:p>
            <a:r>
              <a:rPr lang="en-US" baseline="0" dirty="0" smtClean="0"/>
              <a:t>Implication to the IT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2FE02-E9F4-4BD1-BB97-59769B5CDD6D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60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HTS as </a:t>
            </a:r>
            <a:r>
              <a:rPr lang="en-US" baseline="0" dirty="0" smtClean="0"/>
              <a:t> the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century microscope</a:t>
            </a:r>
          </a:p>
          <a:p>
            <a:r>
              <a:rPr lang="en-US" baseline="0" dirty="0" err="1" smtClean="0"/>
              <a:t>Pachter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2FE02-E9F4-4BD1-BB97-59769B5CDD6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24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Engineering challenges to manage massive data sets:</a:t>
            </a:r>
            <a:endParaRPr lang="en-US" sz="18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Compression for storage, communication and retrieval. Distributed processing and inference. 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Sampling data.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Enable data-sharing across multiple organizations (hospital, insurances,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pharma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,…)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Preserve privacy 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Information processing challenges to enable optimal decision making:</a:t>
            </a:r>
            <a:endParaRPr lang="en-US" sz="18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Joint assembly and quantification across many high-throughput experiments. 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Dynamic model building and inference from high-dimensional data.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Extract actionable information: alerts, waste reduction, monitoring effect of intervention… 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Modeling complex healthcare delivery systems (hospitals) as networks to enable data-driven scheduling, demand forecast, staffing,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2FE02-E9F4-4BD1-BB97-59769B5CDD6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79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endParaRPr lang="ko-KR" altLang="en-US" sz="1200" b="1">
              <a:solidFill>
                <a:schemeClr val="accent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latin typeface="Times New Roman" pitchFamily="18" charset="0"/>
              <a:ea typeface="굴림" pitchFamily="34" charset="-127"/>
              <a:cs typeface="+mn-cs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52400"/>
            <a:ext cx="20764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0769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genomebiology.com/2013/14/11/R124/abstract" TargetMode="External"/><Relationship Id="rId12" Type="http://schemas.openxmlformats.org/officeDocument/2006/relationships/hyperlink" Target="http://pubs.rsc.org/en/content/articlelanding/2010/mb/c0mb00061b/unauth" TargetMode="External"/><Relationship Id="rId13" Type="http://schemas.openxmlformats.org/officeDocument/2006/relationships/hyperlink" Target="http://www.pnas.org/content/110/24/E2153.full?sid=d2a12975-74a9-429f-89b9-ddef53e4b19d" TargetMode="External"/><Relationship Id="rId14" Type="http://schemas.openxmlformats.org/officeDocument/2006/relationships/hyperlink" Target="http://www.nature.com/nbt/journal/v32/n1/full/nbt.2776.html" TargetMode="External"/><Relationship Id="rId15" Type="http://schemas.openxmlformats.org/officeDocument/2006/relationships/hyperlink" Target="http://nar.oxfordjournals.org/content/37/12/3829.sh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1097276511006800" TargetMode="External"/><Relationship Id="rId3" Type="http://schemas.openxmlformats.org/officeDocument/2006/relationships/hyperlink" Target="http://www.sciencedirect.com/science/article/pii/S009286741000245X" TargetMode="External"/><Relationship Id="rId4" Type="http://schemas.openxmlformats.org/officeDocument/2006/relationships/hyperlink" Target="http://www.nature.com/nsmb/journal/v17/n7/full/nsmb.1838.html" TargetMode="External"/><Relationship Id="rId5" Type="http://schemas.openxmlformats.org/officeDocument/2006/relationships/hyperlink" Target="http://www.sciencedirect.com/science/article/pii/S1097276509009071" TargetMode="External"/><Relationship Id="rId6" Type="http://schemas.openxmlformats.org/officeDocument/2006/relationships/hyperlink" Target="http://www.sciencemag.org/content/316/5830/1497.short" TargetMode="External"/><Relationship Id="rId7" Type="http://schemas.openxmlformats.org/officeDocument/2006/relationships/hyperlink" Target="http://www.nature.com/nature/journal/v448/n7153/full/nature06008.html" TargetMode="External"/><Relationship Id="rId8" Type="http://schemas.openxmlformats.org/officeDocument/2006/relationships/hyperlink" Target="http://www.nature.com/nbt/journal/v29/n7/full/nbt.1882.html" TargetMode="External"/><Relationship Id="rId9" Type="http://schemas.openxmlformats.org/officeDocument/2006/relationships/hyperlink" Target="http://www.cell.com/retrieve/pii/S0092867411013511?cc=y" TargetMode="External"/><Relationship Id="rId10" Type="http://schemas.openxmlformats.org/officeDocument/2006/relationships/hyperlink" Target="http://www.plosgenetics.org/article/info:doi/10.1371/journal.pgen.1002610" TargetMode="Externa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ciencedirect.com/science/article/pii/S1931312809002819" TargetMode="External"/><Relationship Id="rId12" Type="http://schemas.openxmlformats.org/officeDocument/2006/relationships/hyperlink" Target="http://bloodjournal.hematologylibrary.org/content/114/19/4099.short" TargetMode="External"/><Relationship Id="rId13" Type="http://schemas.openxmlformats.org/officeDocument/2006/relationships/hyperlink" Target="http://genome.cshlp.org/content/23/4/698.short" TargetMode="External"/><Relationship Id="rId14" Type="http://schemas.openxmlformats.org/officeDocument/2006/relationships/hyperlink" Target="http://www.pnas.org/content/110/33/13463.short" TargetMode="External"/><Relationship Id="rId15" Type="http://schemas.openxmlformats.org/officeDocument/2006/relationships/hyperlink" Target="http://onlinelibrary.wiley.com/doi/10.1002/eji.201343917/full" TargetMode="External"/><Relationship Id="rId16" Type="http://schemas.openxmlformats.org/officeDocument/2006/relationships/hyperlink" Target="http://onlinelibrary.wiley.com/doi/10.1111/tpj.12307/abstract;jsessionid=7E2C45EA8A3E6846552424682B8F8066.f01t01?systemMessage=Wiley+Online+Library+will+be+disrupted+on+7+December+from+10:00-15:00+BST+(05:00-10:00+EDT)+for+essential+maintenance" TargetMode="External"/><Relationship Id="rId17" Type="http://schemas.openxmlformats.org/officeDocument/2006/relationships/hyperlink" Target="http://www.plosone.org/article/info:doi/10.1371/journal.pone.0077172" TargetMode="External"/><Relationship Id="rId18" Type="http://schemas.openxmlformats.org/officeDocument/2006/relationships/hyperlink" Target="http://www.mcponline.org/content/12/11/3370.lo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26/n7/full/nbt1414.html" TargetMode="External"/><Relationship Id="rId3" Type="http://schemas.openxmlformats.org/officeDocument/2006/relationships/hyperlink" Target="http://genome.cshlp.org/content/19/6/1044.short" TargetMode="External"/><Relationship Id="rId4" Type="http://schemas.openxmlformats.org/officeDocument/2006/relationships/hyperlink" Target="http://www.sciencemag.org/content/336/6083/934.short" TargetMode="External"/><Relationship Id="rId5" Type="http://schemas.openxmlformats.org/officeDocument/2006/relationships/hyperlink" Target="http://www.sciencedirect.com/science/article/pii/S104620230900111X" TargetMode="External"/><Relationship Id="rId6" Type="http://schemas.openxmlformats.org/officeDocument/2006/relationships/hyperlink" Target="http://www.nature.com/nature/journal/v462/n7271/full/nature08514.html" TargetMode="External"/><Relationship Id="rId7" Type="http://schemas.openxmlformats.org/officeDocument/2006/relationships/hyperlink" Target="http://genome.cshlp.org/content/22/6/1120.short" TargetMode="External"/><Relationship Id="rId8" Type="http://schemas.openxmlformats.org/officeDocument/2006/relationships/hyperlink" Target="http://genome.cshlp.org/content/19/10/1836.short" TargetMode="External"/><Relationship Id="rId9" Type="http://schemas.openxmlformats.org/officeDocument/2006/relationships/hyperlink" Target="http://genome.cshlp.org/content/19/12/2308.short" TargetMode="External"/><Relationship Id="rId10" Type="http://schemas.openxmlformats.org/officeDocument/2006/relationships/hyperlink" Target="http://www.nature.com/nmeth/journal/v6/n10/abs/nmeth.137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pnas.org/content/109/36/14508.full" TargetMode="External"/><Relationship Id="rId12" Type="http://schemas.openxmlformats.org/officeDocument/2006/relationships/hyperlink" Target="http://www.nature.com/nprot/journal/v8/n12/full/nprot.2013.147.html" TargetMode="External"/><Relationship Id="rId13" Type="http://schemas.openxmlformats.org/officeDocument/2006/relationships/hyperlink" Target="http://www.nature.com/nature/journal/v474/n7352/full/nature10002.html" TargetMode="External"/><Relationship Id="rId14" Type="http://schemas.openxmlformats.org/officeDocument/2006/relationships/hyperlink" Target="http://genome.cshlp.org/content/16/1/123.short" TargetMode="External"/><Relationship Id="rId15" Type="http://schemas.openxmlformats.org/officeDocument/2006/relationships/hyperlink" Target="http://www.nature.com/nmeth/journal/v6/n4/abs/nmeth.1313.html" TargetMode="External"/><Relationship Id="rId16" Type="http://schemas.openxmlformats.org/officeDocument/2006/relationships/hyperlink" Target="http://www.pnas.org/content/106/35/14926.short" TargetMode="External"/><Relationship Id="rId17" Type="http://schemas.openxmlformats.org/officeDocument/2006/relationships/hyperlink" Target="http://www.sciencemag.org/content/326/5950/289.sh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losgenetics.org/article/info:doi/10.1371/journal.pgen.1001141" TargetMode="External"/><Relationship Id="rId3" Type="http://schemas.openxmlformats.org/officeDocument/2006/relationships/hyperlink" Target="http://www.nature.com/nmeth/journal/v7/n12/full/nmeth.1529.html" TargetMode="External"/><Relationship Id="rId4" Type="http://schemas.openxmlformats.org/officeDocument/2006/relationships/hyperlink" Target="http://www.pnas.org/content/108/27/11063.short" TargetMode="External"/><Relationship Id="rId5" Type="http://schemas.openxmlformats.org/officeDocument/2006/relationships/hyperlink" Target="http://www.pnas.org/content/108/27/11069.short" TargetMode="External"/><Relationship Id="rId6" Type="http://schemas.openxmlformats.org/officeDocument/2006/relationships/hyperlink" Target="http://www.sciencedirect.com/science/article/pii/S1097276512006958" TargetMode="External"/><Relationship Id="rId7" Type="http://schemas.openxmlformats.org/officeDocument/2006/relationships/hyperlink" Target="http://www.nature.com/nature/journal/v467/n7311/abs/nature09322.html" TargetMode="External"/><Relationship Id="rId8" Type="http://schemas.openxmlformats.org/officeDocument/2006/relationships/hyperlink" Target="http://www.nature.com/nature/journal/vaop/ncurrent/full/nature12756.html" TargetMode="External"/><Relationship Id="rId9" Type="http://schemas.openxmlformats.org/officeDocument/2006/relationships/hyperlink" Target="http://www.nature.com/nature/journal/vaop/ncurrent/full/nature12894.html" TargetMode="External"/><Relationship Id="rId10" Type="http://schemas.openxmlformats.org/officeDocument/2006/relationships/hyperlink" Target="http://www.nature.com/nature/journal/v505/n7485/full/nature12861.html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pnas.org/content/107/1/139.short" TargetMode="External"/><Relationship Id="rId12" Type="http://schemas.openxmlformats.org/officeDocument/2006/relationships/hyperlink" Target="http://genome.cshlp.org/content/23/4/698.short" TargetMode="External"/><Relationship Id="rId13" Type="http://schemas.openxmlformats.org/officeDocument/2006/relationships/hyperlink" Target="http://nar.oxfordjournals.org/content/early/2013/10/01/nar.gkt878.long" TargetMode="External"/><Relationship Id="rId14" Type="http://schemas.openxmlformats.org/officeDocument/2006/relationships/hyperlink" Target="http://www.plosgenetics.org/article/info:doi/10.1371/journal.pgen.1002487" TargetMode="External"/><Relationship Id="rId15" Type="http://schemas.openxmlformats.org/officeDocument/2006/relationships/hyperlink" Target="http://genome.cshlp.org/content/early/2013/07/16/gr.155218.113.abstr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ature/journal/v462/n7269/full/nature08497.html" TargetMode="External"/><Relationship Id="rId3" Type="http://schemas.openxmlformats.org/officeDocument/2006/relationships/hyperlink" Target="http://www.plosgenetics.org/article/info:doi/10.1371/journal.pgen.1002311" TargetMode="External"/><Relationship Id="rId4" Type="http://schemas.openxmlformats.org/officeDocument/2006/relationships/hyperlink" Target="http://genome.cshlp.org/content/22/12/2497.long" TargetMode="External"/><Relationship Id="rId5" Type="http://schemas.openxmlformats.org/officeDocument/2006/relationships/hyperlink" Target="http://www.nature.com/nmeth/journal/vaop/ncurrent/full/nmeth.2688.html" TargetMode="External"/><Relationship Id="rId6" Type="http://schemas.openxmlformats.org/officeDocument/2006/relationships/hyperlink" Target="http://www.plosone.org/article/info:doi/10.1371/journal.pone.0003376" TargetMode="External"/><Relationship Id="rId7" Type="http://schemas.openxmlformats.org/officeDocument/2006/relationships/hyperlink" Target="http://www.plosone.org/article/info:doi/10.1371/journal.pone.0047959" TargetMode="External"/><Relationship Id="rId8" Type="http://schemas.openxmlformats.org/officeDocument/2006/relationships/hyperlink" Target="http://www.biomedcentral.com/1471-2105/10/80/" TargetMode="External"/><Relationship Id="rId9" Type="http://schemas.openxmlformats.org/officeDocument/2006/relationships/hyperlink" Target="http://bioinformatics.oxfordjournals.org/content/26/10/1277.short" TargetMode="External"/><Relationship Id="rId10" Type="http://schemas.openxmlformats.org/officeDocument/2006/relationships/hyperlink" Target="http://stm.sciencemag.org/content/4/136/136ra68.long" TargetMode="Externa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://rnajournal.cshlp.org/content/16/6/1256.short" TargetMode="External"/><Relationship Id="rId12" Type="http://schemas.openxmlformats.org/officeDocument/2006/relationships/hyperlink" Target="http://www.nature.com/nmeth/journal/vaop/ncurrent/full/nmeth.1417.html" TargetMode="External"/><Relationship Id="rId13" Type="http://schemas.openxmlformats.org/officeDocument/2006/relationships/hyperlink" Target="http://www.plosone.org/article/info:doi/10.1371/journal.pone.0008768" TargetMode="External"/><Relationship Id="rId14" Type="http://schemas.openxmlformats.org/officeDocument/2006/relationships/hyperlink" Target="https://www.sciencemag.org/content/339/6122/950.abstract" TargetMode="External"/><Relationship Id="rId15" Type="http://schemas.openxmlformats.org/officeDocument/2006/relationships/hyperlink" Target="http://www.plosone.org/article/info:doi/10.1371/journal.pone.0078190" TargetMode="External"/><Relationship Id="rId16" Type="http://schemas.openxmlformats.org/officeDocument/2006/relationships/hyperlink" Target="http://www.nature.com/nature/journal/v497/n7447/full/nature12121.html" TargetMode="External"/><Relationship Id="rId17" Type="http://schemas.openxmlformats.org/officeDocument/2006/relationships/hyperlink" Target="http://genesdev.cshlp.org/content/27/21/2380.full" TargetMode="External"/><Relationship Id="rId18" Type="http://schemas.openxmlformats.org/officeDocument/2006/relationships/hyperlink" Target="http://www.nature.com/nmeth/journal/v11/n2/full/nmeth.2804.html" TargetMode="External"/><Relationship Id="rId19" Type="http://schemas.openxmlformats.org/officeDocument/2006/relationships/hyperlink" Target="http://www.nature.com/nprot/journal/v9/n1/full/nprot.2014.00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meth/journal/v5/n7/full/nmeth.1226.html" TargetMode="External"/><Relationship Id="rId3" Type="http://schemas.openxmlformats.org/officeDocument/2006/relationships/hyperlink" Target="http://www.sciencemag.org/content/322/5909/1845.short" TargetMode="External"/><Relationship Id="rId4" Type="http://schemas.openxmlformats.org/officeDocument/2006/relationships/hyperlink" Target="http://genomebiology.com/2013/14/4/R31/abstract" TargetMode="External"/><Relationship Id="rId5" Type="http://schemas.openxmlformats.org/officeDocument/2006/relationships/hyperlink" Target="http://www.nature.com/nprot/journal/v7/n3/abs/nprot.2012.005.html" TargetMode="External"/><Relationship Id="rId6" Type="http://schemas.openxmlformats.org/officeDocument/2006/relationships/hyperlink" Target="http://www.sciencedirect.com/science/article/pii/S1097276512003541" TargetMode="External"/><Relationship Id="rId7" Type="http://schemas.openxmlformats.org/officeDocument/2006/relationships/hyperlink" Target="http://www.nature.com/nbt/journal/v30/n1/abs/nbt.2024.html" TargetMode="External"/><Relationship Id="rId8" Type="http://schemas.openxmlformats.org/officeDocument/2006/relationships/hyperlink" Target="http://www.sciencedirect.com/science/article/pii/S2211124712002288" TargetMode="External"/><Relationship Id="rId9" Type="http://schemas.openxmlformats.org/officeDocument/2006/relationships/hyperlink" Target="http://www.nature.com/nature/journal/v469/n7328/abs/nature09616.html" TargetMode="External"/><Relationship Id="rId10" Type="http://schemas.openxmlformats.org/officeDocument/2006/relationships/hyperlink" Target="http://www.nature.com/nature/journal/v469/n7330/abs/nature09652.html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nature.com/nature/journal/v502/n7471/abs/nature12543.html" TargetMode="External"/><Relationship Id="rId12" Type="http://schemas.openxmlformats.org/officeDocument/2006/relationships/hyperlink" Target="http://www.nature.com/ng/journal/v46/n2/full/ng.2871.html" TargetMode="External"/><Relationship Id="rId13" Type="http://schemas.openxmlformats.org/officeDocument/2006/relationships/hyperlink" Target="http://www.sciencedirect.com/science/article/pii/S009286741300439X" TargetMode="External"/><Relationship Id="rId14" Type="http://schemas.openxmlformats.org/officeDocument/2006/relationships/hyperlink" Target="http://www.sciencedirect.com/science/article/pii/S1097276511006800" TargetMode="External"/><Relationship Id="rId15" Type="http://schemas.openxmlformats.org/officeDocument/2006/relationships/hyperlink" Target="http://www.pnas.org/content/108/51/20497.short" TargetMode="External"/><Relationship Id="rId16" Type="http://schemas.openxmlformats.org/officeDocument/2006/relationships/hyperlink" Target="http://www.sciencemag.org/content/341/6147/1237973..f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najournal.cshlp.org/content/17/4/761.short" TargetMode="External"/><Relationship Id="rId3" Type="http://schemas.openxmlformats.org/officeDocument/2006/relationships/hyperlink" Target="http://www.nature.com/nature/journal/vaop/ncurrent/full/nature13007.html" TargetMode="External"/><Relationship Id="rId4" Type="http://schemas.openxmlformats.org/officeDocument/2006/relationships/hyperlink" Target="http://www.sciencemag.org/content/324/5924/218.short" TargetMode="External"/><Relationship Id="rId5" Type="http://schemas.openxmlformats.org/officeDocument/2006/relationships/hyperlink" Target="http://europepmc.org/abstract/MED/23783272/reload=0;jsessionid=1Awz3ftw8jirA6c3dkX2.24" TargetMode="External"/><Relationship Id="rId6" Type="http://schemas.openxmlformats.org/officeDocument/2006/relationships/hyperlink" Target="http://nar.oxfordjournals.org/content/early/2013/11/06/nar.gkt1085.long" TargetMode="External"/><Relationship Id="rId7" Type="http://schemas.openxmlformats.org/officeDocument/2006/relationships/hyperlink" Target="http://www.sciencedirect.com/science/article/pii/S0092867411013705" TargetMode="External"/><Relationship Id="rId8" Type="http://schemas.openxmlformats.org/officeDocument/2006/relationships/hyperlink" Target="http://www.pnas.org/content/109/47/19498.short" TargetMode="External"/><Relationship Id="rId9" Type="http://schemas.openxmlformats.org/officeDocument/2006/relationships/hyperlink" Target="http://www.sciencemag.org/content/339/6123/1074.short" TargetMode="External"/><Relationship Id="rId10" Type="http://schemas.openxmlformats.org/officeDocument/2006/relationships/hyperlink" Target="http://www.nature.com/ng/journal/v45/n9/abs/ng.271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8839200" cy="1676400"/>
          </a:xfrm>
        </p:spPr>
        <p:txBody>
          <a:bodyPr/>
          <a:lstStyle/>
          <a:p>
            <a:pPr algn="ctr" eaLnBrk="1" hangingPunct="1"/>
            <a:r>
              <a:rPr lang="en-US" altLang="ko-KR" dirty="0" smtClean="0">
                <a:ea typeface="굴림" pitchFamily="34" charset="-127"/>
              </a:rPr>
              <a:t>Data Science for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High-Throughput Sequencing</a:t>
            </a:r>
            <a:br>
              <a:rPr lang="en-US" altLang="ko-KR" dirty="0" smtClean="0">
                <a:ea typeface="굴림" pitchFamily="34" charset="-127"/>
              </a:rPr>
            </a:b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1536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TexPoint fonts used in EMF: </a:t>
            </a:r>
            <a:r>
              <a:rPr lang="en-US" altLang="ko-KR" sz="1800">
                <a:latin typeface="cmmi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mi7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r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y7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r7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mi5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y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r5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ex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y5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s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bx10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bx5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s8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sy10orig" pitchFamily="34" charset="0"/>
                <a:ea typeface="굴림" pitchFamily="34" charset="-127"/>
              </a:rPr>
              <a:t>A</a:t>
            </a:r>
            <a:r>
              <a:rPr lang="en-US" altLang="ko-KR" sz="1800">
                <a:latin typeface="CMBX7" pitchFamily="34" charset="0"/>
                <a:ea typeface="굴림" pitchFamily="34" charset="-127"/>
              </a:rPr>
              <a:t>A</a:t>
            </a:r>
            <a:endParaRPr lang="en-US" altLang="ko-KR" sz="1800">
              <a:latin typeface="cmsy10orig" pitchFamily="34" charset="0"/>
              <a:ea typeface="굴림" pitchFamily="34" charset="-127"/>
            </a:endParaRPr>
          </a:p>
        </p:txBody>
      </p:sp>
      <p:sp>
        <p:nvSpPr>
          <p:cNvPr id="15363" name="Subtitle 1"/>
          <p:cNvSpPr>
            <a:spLocks noGrp="1"/>
          </p:cNvSpPr>
          <p:nvPr>
            <p:ph type="subTitle" idx="1"/>
          </p:nvPr>
        </p:nvSpPr>
        <p:spPr>
          <a:xfrm>
            <a:off x="0" y="2038371"/>
            <a:ext cx="9144000" cy="2209800"/>
          </a:xfrm>
        </p:spPr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Lecture 1</a:t>
            </a:r>
          </a:p>
          <a:p>
            <a:pPr algn="ctr" eaLnBrk="1" hangingPunct="1"/>
            <a:endParaRPr lang="en-US" dirty="0" smtClean="0"/>
          </a:p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Instructor:</a:t>
            </a:r>
          </a:p>
          <a:p>
            <a:pPr algn="ctr" eaLnBrk="1" hangingPunct="1"/>
            <a:r>
              <a:rPr lang="en-US" dirty="0" smtClean="0"/>
              <a:t>David Tse</a:t>
            </a:r>
          </a:p>
          <a:p>
            <a:pPr algn="ctr" eaLnBrk="1" hangingPunct="1"/>
            <a:r>
              <a:rPr lang="en-US" dirty="0" err="1" smtClean="0"/>
              <a:t>dntse@stanford.edu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800" dirty="0"/>
          </a:p>
          <a:p>
            <a:r>
              <a:rPr lang="en-US" sz="800" b="1" dirty="0"/>
              <a:t>RIP-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Ci</a:t>
            </a:r>
            <a:r>
              <a:rPr lang="en-US" sz="800" dirty="0"/>
              <a:t> Chu et al., “</a:t>
            </a:r>
            <a:r>
              <a:rPr lang="en-US" sz="800" dirty="0">
                <a:hlinkClick r:id="rId2"/>
              </a:rPr>
              <a:t>Genomic Maps of Long Noncoding RNA Occupancy Reveal Principles of RNA-Chromatin Interactions</a:t>
            </a:r>
            <a:r>
              <a:rPr lang="en-US" sz="800" dirty="0"/>
              <a:t>,” </a:t>
            </a:r>
            <a:r>
              <a:rPr lang="en-US" sz="800" i="1" dirty="0"/>
              <a:t>Molecular Cell</a:t>
            </a:r>
            <a:r>
              <a:rPr lang="en-US" sz="800" dirty="0"/>
              <a:t> 44, no. 4 (November 18, 2011): 667–678, doi:10.1016/j.molcel.2011.08.027.</a:t>
            </a:r>
          </a:p>
          <a:p>
            <a:r>
              <a:rPr lang="en-US" sz="800" b="1" dirty="0"/>
              <a:t>PAR-Clip-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Markus </a:t>
            </a:r>
            <a:r>
              <a:rPr lang="en-US" sz="800" dirty="0" err="1"/>
              <a:t>Hafner</a:t>
            </a:r>
            <a:r>
              <a:rPr lang="en-US" sz="800" dirty="0"/>
              <a:t> et al., “</a:t>
            </a:r>
            <a:r>
              <a:rPr lang="en-US" sz="800" dirty="0">
                <a:hlinkClick r:id="rId3"/>
              </a:rPr>
              <a:t>Transcriptome-wide Identification of RNA-Binding Protein and MicroRNA Target Sites by PAR-CLIP</a:t>
            </a:r>
            <a:r>
              <a:rPr lang="en-US" sz="800" dirty="0"/>
              <a:t>,” </a:t>
            </a:r>
            <a:r>
              <a:rPr lang="en-US" sz="800" i="1" dirty="0"/>
              <a:t>Cell</a:t>
            </a:r>
            <a:r>
              <a:rPr lang="en-US" sz="800" dirty="0"/>
              <a:t> 141, no. 1 (April 2, 2010): 129–141, doi:10.1016/j.cell.2010.03.009.</a:t>
            </a:r>
          </a:p>
          <a:p>
            <a:r>
              <a:rPr lang="en-US" sz="800" b="1" dirty="0" err="1"/>
              <a:t>iCLIP-Seq</a:t>
            </a:r>
            <a:r>
              <a:rPr lang="en-US" sz="800" b="1" dirty="0"/>
              <a:t>: </a:t>
            </a:r>
            <a:r>
              <a:rPr lang="en-US" sz="800" dirty="0"/>
              <a:t>Julian </a:t>
            </a:r>
            <a:r>
              <a:rPr lang="en-US" sz="800" dirty="0" err="1"/>
              <a:t>König</a:t>
            </a:r>
            <a:r>
              <a:rPr lang="en-US" sz="800" dirty="0"/>
              <a:t> et al., “</a:t>
            </a:r>
            <a:r>
              <a:rPr lang="en-US" sz="800" dirty="0">
                <a:hlinkClick r:id="rId4"/>
              </a:rPr>
              <a:t>iCLIP Reveals the Function of hnRNP Particles in Splicing at Individual Nucleotide Resolution</a:t>
            </a:r>
            <a:r>
              <a:rPr lang="en-US" sz="800" dirty="0"/>
              <a:t>,” </a:t>
            </a:r>
            <a:r>
              <a:rPr lang="en-US" sz="800" i="1" dirty="0"/>
              <a:t>Nature Structural &amp; Molecular Biology</a:t>
            </a:r>
            <a:r>
              <a:rPr lang="en-US" sz="800" dirty="0"/>
              <a:t> 17, no. 7 (July 2010): 909–915, doi:10.1038/nsmb.1838.</a:t>
            </a:r>
          </a:p>
          <a:p>
            <a:r>
              <a:rPr lang="en-US" sz="800" b="1" dirty="0"/>
              <a:t>PTB-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Yuanchao</a:t>
            </a:r>
            <a:r>
              <a:rPr lang="en-US" sz="800" dirty="0"/>
              <a:t> </a:t>
            </a:r>
            <a:r>
              <a:rPr lang="en-US" sz="800" dirty="0" err="1"/>
              <a:t>Xue</a:t>
            </a:r>
            <a:r>
              <a:rPr lang="en-US" sz="800" dirty="0"/>
              <a:t> et al., “</a:t>
            </a:r>
            <a:r>
              <a:rPr lang="en-US" sz="800" dirty="0">
                <a:hlinkClick r:id="rId5"/>
              </a:rPr>
              <a:t>Genome-wide Analysis of PTB-RNA Interactions Reveals a Strategy Used by the General Splicing Repressor to Modulate Exon Inclusion or Skipping</a:t>
            </a:r>
            <a:r>
              <a:rPr lang="en-US" sz="800" dirty="0"/>
              <a:t>,” </a:t>
            </a:r>
            <a:r>
              <a:rPr lang="en-US" sz="800" i="1" dirty="0"/>
              <a:t>Molecular Cell</a:t>
            </a:r>
            <a:r>
              <a:rPr lang="en-US" sz="800" dirty="0"/>
              <a:t> 36, no. 6 (December 24, 2009): 996–1006, doi:10.1016/j.molcel.2009.12.003.</a:t>
            </a:r>
          </a:p>
          <a:p>
            <a:r>
              <a:rPr lang="en-US" sz="800" dirty="0"/>
              <a:t>Protein-DNA binding</a:t>
            </a:r>
          </a:p>
          <a:p>
            <a:r>
              <a:rPr lang="en-US" sz="800" b="1" dirty="0" err="1"/>
              <a:t>ChIP-Seq</a:t>
            </a:r>
            <a:r>
              <a:rPr lang="en-US" sz="800" b="1" dirty="0"/>
              <a:t>: </a:t>
            </a:r>
            <a:r>
              <a:rPr lang="en-US" sz="800" dirty="0"/>
              <a:t>David S. Johnson et al., “</a:t>
            </a:r>
            <a:r>
              <a:rPr lang="en-US" sz="800" dirty="0">
                <a:hlinkClick r:id="rId6"/>
              </a:rPr>
              <a:t>Genome-Wide Mapping of in Vivo Protein-DNA Interactions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316, no. 5830 (June 8, 2007): 1497–1502, doi:10.1126/science.1141319.</a:t>
            </a:r>
          </a:p>
          <a:p>
            <a:r>
              <a:rPr lang="en-US" sz="800" b="1" dirty="0" err="1"/>
              <a:t>ChIP-Seq</a:t>
            </a:r>
            <a:r>
              <a:rPr lang="en-US" sz="800" dirty="0"/>
              <a:t>: </a:t>
            </a:r>
            <a:r>
              <a:rPr lang="en-US" sz="800" dirty="0" err="1"/>
              <a:t>Tarjei</a:t>
            </a:r>
            <a:r>
              <a:rPr lang="en-US" sz="800" dirty="0"/>
              <a:t> S. </a:t>
            </a:r>
            <a:r>
              <a:rPr lang="en-US" sz="800" dirty="0" err="1"/>
              <a:t>Mikkelsen</a:t>
            </a:r>
            <a:r>
              <a:rPr lang="en-US" sz="800" dirty="0"/>
              <a:t> et al., “</a:t>
            </a:r>
            <a:r>
              <a:rPr lang="en-US" sz="800" dirty="0">
                <a:hlinkClick r:id="rId7"/>
              </a:rPr>
              <a:t>Genome-wide Maps of Chromatin State in Pluripotent and Lineage-committed Cells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448, no. 7153 (August 2, 2007): 553–560, doi:10.1038/nature06008.</a:t>
            </a:r>
          </a:p>
          <a:p>
            <a:r>
              <a:rPr lang="en-US" sz="800" b="1" dirty="0" err="1"/>
              <a:t>HiTS</a:t>
            </a:r>
            <a:r>
              <a:rPr lang="en-US" sz="800" b="1" dirty="0"/>
              <a:t>-Flip-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Razvan</a:t>
            </a:r>
            <a:r>
              <a:rPr lang="en-US" sz="800" dirty="0"/>
              <a:t> </a:t>
            </a:r>
            <a:r>
              <a:rPr lang="en-US" sz="800" dirty="0" err="1"/>
              <a:t>Nutiu</a:t>
            </a:r>
            <a:r>
              <a:rPr lang="en-US" sz="800" dirty="0"/>
              <a:t> et al., “</a:t>
            </a:r>
            <a:r>
              <a:rPr lang="en-US" sz="800" dirty="0">
                <a:hlinkClick r:id="rId8"/>
              </a:rPr>
              <a:t>Direct Measurement of DNA Affinity Landscapes on a High-throughput Sequencing Instrument</a:t>
            </a:r>
            <a:r>
              <a:rPr lang="en-US" sz="800" dirty="0"/>
              <a:t>,” </a:t>
            </a:r>
            <a:r>
              <a:rPr lang="en-US" sz="800" i="1" dirty="0"/>
              <a:t>Nature Biotechnology</a:t>
            </a:r>
            <a:r>
              <a:rPr lang="en-US" sz="800" dirty="0"/>
              <a:t> 29, no. 7 (July 2011): 659–664, doi:10.1038/nbt.1882.</a:t>
            </a:r>
          </a:p>
          <a:p>
            <a:r>
              <a:rPr lang="en-US" sz="800" b="1" dirty="0"/>
              <a:t>Chip-</a:t>
            </a:r>
            <a:r>
              <a:rPr lang="en-US" sz="800" b="1" dirty="0" err="1"/>
              <a:t>exo</a:t>
            </a:r>
            <a:r>
              <a:rPr lang="en-US" sz="800" b="1" dirty="0"/>
              <a:t>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Ho Sung Rhee and B. Franklin Pugh, “</a:t>
            </a:r>
            <a:r>
              <a:rPr lang="en-US" sz="800" dirty="0">
                <a:hlinkClick r:id="rId9"/>
              </a:rPr>
              <a:t>Comprehensive Genome-wide Protein-DNA Interactions Detected at Single-Nucleotide Resolution</a:t>
            </a:r>
            <a:r>
              <a:rPr lang="en-US" sz="800" dirty="0"/>
              <a:t>,” </a:t>
            </a:r>
            <a:r>
              <a:rPr lang="en-US" sz="800" i="1" dirty="0"/>
              <a:t>Cell</a:t>
            </a:r>
            <a:r>
              <a:rPr lang="en-US" sz="800" dirty="0"/>
              <a:t> 147, no. 6 (December 9, 2011): 1408–1419, doi:10.1016/j.cell.2011.11.013.</a:t>
            </a:r>
          </a:p>
          <a:p>
            <a:r>
              <a:rPr lang="en-US" sz="800" b="1" dirty="0"/>
              <a:t>PB-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Michael J. </a:t>
            </a:r>
            <a:r>
              <a:rPr lang="en-US" sz="800" dirty="0" err="1"/>
              <a:t>Guertin</a:t>
            </a:r>
            <a:r>
              <a:rPr lang="en-US" sz="800" dirty="0"/>
              <a:t> et al., “</a:t>
            </a:r>
            <a:r>
              <a:rPr lang="en-US" sz="800" dirty="0">
                <a:hlinkClick r:id="rId10"/>
              </a:rPr>
              <a:t>Accurate Prediction of Inducible Transcription Factor Binding Intensities In Vivo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Genet</a:t>
            </a:r>
            <a:r>
              <a:rPr lang="en-US" sz="800" dirty="0"/>
              <a:t> 8, no. 3 (March 29, 2012): e1002610, doi:10.1371/journal.pgen.1002610.</a:t>
            </a:r>
          </a:p>
          <a:p>
            <a:r>
              <a:rPr lang="en-US" sz="800" b="1" dirty="0"/>
              <a:t>AHT-</a:t>
            </a:r>
            <a:r>
              <a:rPr lang="en-US" sz="800" b="1" dirty="0" err="1"/>
              <a:t>ChIP</a:t>
            </a:r>
            <a:r>
              <a:rPr lang="en-US" sz="800" b="1" dirty="0"/>
              <a:t>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Sarah Aldridge et al., “</a:t>
            </a:r>
            <a:r>
              <a:rPr lang="en-US" sz="800" dirty="0">
                <a:hlinkClick r:id="rId11"/>
              </a:rPr>
              <a:t>AHT-ChIP-seq: a Completely Automated Robotic Protocol for High-throughput Chromatin Immunoprecipitation</a:t>
            </a:r>
            <a:r>
              <a:rPr lang="en-US" sz="800" dirty="0"/>
              <a:t>,” </a:t>
            </a:r>
            <a:r>
              <a:rPr lang="en-US" sz="800" i="1" dirty="0"/>
              <a:t>Genome Biology</a:t>
            </a:r>
            <a:r>
              <a:rPr lang="en-US" sz="800" dirty="0"/>
              <a:t> 14, no. 11 (November 7, 2013): R124, doi:10.1186/gb-2013-14-11-r124.</a:t>
            </a:r>
          </a:p>
          <a:p>
            <a:r>
              <a:rPr lang="en-US" sz="800" dirty="0"/>
              <a:t>Protein-protein interaction</a:t>
            </a:r>
          </a:p>
          <a:p>
            <a:r>
              <a:rPr lang="en-US" sz="800" b="1" dirty="0"/>
              <a:t>PDZ-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Andreas Ernst et al., “</a:t>
            </a:r>
            <a:r>
              <a:rPr lang="en-US" sz="800" dirty="0">
                <a:hlinkClick r:id="rId12"/>
              </a:rPr>
              <a:t>Coevolution of PDZ Domain–ligand Interactions Analyzed by High-throughput Phage Display and Deep Sequencing</a:t>
            </a:r>
            <a:r>
              <a:rPr lang="en-US" sz="800" dirty="0"/>
              <a:t>,” </a:t>
            </a:r>
            <a:r>
              <a:rPr lang="en-US" sz="800" i="1" dirty="0"/>
              <a:t>Molecular </a:t>
            </a:r>
            <a:r>
              <a:rPr lang="en-US" sz="800" i="1" dirty="0" err="1"/>
              <a:t>BioSystems</a:t>
            </a:r>
            <a:r>
              <a:rPr lang="en-US" sz="800" dirty="0"/>
              <a:t> 6, no. 10 (2010): 1782, doi:10.1039/c0mb00061b.</a:t>
            </a:r>
            <a:r>
              <a:rPr lang="en-US" sz="800" b="1" dirty="0"/>
              <a:t> </a:t>
            </a:r>
            <a:endParaRPr lang="en-US" sz="800" dirty="0"/>
          </a:p>
          <a:p>
            <a:r>
              <a:rPr lang="en-US" sz="800" dirty="0"/>
              <a:t>Small molecule-protein interaction</a:t>
            </a:r>
          </a:p>
          <a:p>
            <a:r>
              <a:rPr lang="en-US" sz="800" b="1" dirty="0"/>
              <a:t>PD-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Daniel </a:t>
            </a:r>
            <a:r>
              <a:rPr lang="en-US" sz="800" dirty="0" err="1"/>
              <a:t>Arango</a:t>
            </a:r>
            <a:r>
              <a:rPr lang="en-US" sz="800" dirty="0"/>
              <a:t> et al., “</a:t>
            </a:r>
            <a:r>
              <a:rPr lang="en-US" sz="800" dirty="0">
                <a:hlinkClick r:id="rId13"/>
              </a:rPr>
              <a:t>Molecular Basis for the Action of a Dietary Flavonoid Revealed by the Comprehensive Identification of Apigenin Human Targets</a:t>
            </a:r>
            <a:r>
              <a:rPr lang="en-US" sz="800" dirty="0"/>
              <a:t>,” </a:t>
            </a:r>
            <a:r>
              <a:rPr lang="en-US" sz="800" i="1" dirty="0"/>
              <a:t>Proceedings of the National Academy of Sciences</a:t>
            </a:r>
            <a:r>
              <a:rPr lang="en-US" sz="800" dirty="0"/>
              <a:t> 110, no. 24 (June 11, 2013): E2153–E2162, doi:10.1073/pnas.1303726110.</a:t>
            </a:r>
          </a:p>
          <a:p>
            <a:r>
              <a:rPr lang="en-US" sz="800" dirty="0"/>
              <a:t>Small molecule-DNA interaction</a:t>
            </a:r>
          </a:p>
          <a:p>
            <a:r>
              <a:rPr lang="en-US" sz="800" b="1" dirty="0" err="1"/>
              <a:t>Chem-Seq</a:t>
            </a:r>
            <a:r>
              <a:rPr lang="en-US" sz="800" b="1" dirty="0"/>
              <a:t>: </a:t>
            </a:r>
            <a:r>
              <a:rPr lang="en-US" sz="800" dirty="0"/>
              <a:t>Lars Anders et al., “</a:t>
            </a:r>
            <a:r>
              <a:rPr lang="en-US" sz="800" dirty="0">
                <a:hlinkClick r:id="rId14"/>
              </a:rPr>
              <a:t>Genome-wide Localization of Small Molecules</a:t>
            </a:r>
            <a:r>
              <a:rPr lang="en-US" sz="800" dirty="0"/>
              <a:t>,” </a:t>
            </a:r>
            <a:r>
              <a:rPr lang="en-US" sz="800" i="1" dirty="0"/>
              <a:t>Nature Biotechnology</a:t>
            </a:r>
            <a:r>
              <a:rPr lang="en-US" sz="800" dirty="0"/>
              <a:t> 32, no. 1 (January 2014): 92–96, doi:10.1038/nbt.2776.</a:t>
            </a:r>
          </a:p>
          <a:p>
            <a:r>
              <a:rPr lang="en-US" sz="800" dirty="0"/>
              <a:t>Methylation</a:t>
            </a:r>
          </a:p>
          <a:p>
            <a:r>
              <a:rPr lang="en-US" sz="800" b="1" dirty="0"/>
              <a:t>CAB-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Xingyu</a:t>
            </a:r>
            <a:r>
              <a:rPr lang="en-US" sz="800" dirty="0"/>
              <a:t> Lu et al., “Chemical Modification-Assisted Bisulfite Sequencing (CAB-</a:t>
            </a:r>
            <a:r>
              <a:rPr lang="en-US" sz="800" dirty="0" err="1"/>
              <a:t>Seq</a:t>
            </a:r>
            <a:r>
              <a:rPr lang="en-US" sz="800" dirty="0"/>
              <a:t>) for 5-Carboxylcytosine Detection in DNA,” </a:t>
            </a:r>
            <a:r>
              <a:rPr lang="en-US" sz="800" i="1" dirty="0"/>
              <a:t>Journal of the American Chemical Society</a:t>
            </a:r>
            <a:r>
              <a:rPr lang="en-US" sz="800" dirty="0"/>
              <a:t> 135, no. 25 (June 26, 2013): 9315–9317, doi:10.1021/ja4044856.</a:t>
            </a:r>
          </a:p>
          <a:p>
            <a:r>
              <a:rPr lang="en-US" sz="800" b="1" dirty="0"/>
              <a:t>HELP-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Mayumi </a:t>
            </a:r>
            <a:r>
              <a:rPr lang="en-US" sz="800" dirty="0" err="1"/>
              <a:t>Oda</a:t>
            </a:r>
            <a:r>
              <a:rPr lang="en-US" sz="800" dirty="0"/>
              <a:t> et al., “</a:t>
            </a:r>
            <a:r>
              <a:rPr lang="en-US" sz="800" dirty="0">
                <a:hlinkClick r:id="rId15"/>
              </a:rPr>
              <a:t>High-resolution Genome-wide Cytosine Methylation Profiling with Simultaneous Copy Number Analysis and Optimization for Limited Cell Numbers</a:t>
            </a:r>
            <a:r>
              <a:rPr lang="en-US" sz="800" dirty="0"/>
              <a:t>,” </a:t>
            </a:r>
            <a:r>
              <a:rPr lang="en-US" sz="800" i="1" dirty="0"/>
              <a:t>Nucleic Acids Research</a:t>
            </a:r>
            <a:r>
              <a:rPr lang="en-US" sz="800" dirty="0"/>
              <a:t> 37, no. 12 (July 1, 2009): 3829–3839, doi:10.1093/</a:t>
            </a:r>
            <a:r>
              <a:rPr lang="en-US" sz="800" dirty="0" err="1"/>
              <a:t>nar</a:t>
            </a:r>
            <a:r>
              <a:rPr lang="en-US" sz="800" dirty="0"/>
              <a:t>/gkp260.</a:t>
            </a:r>
          </a:p>
          <a:p>
            <a:r>
              <a:rPr lang="en-US" sz="800" b="1" dirty="0"/>
              <a:t>TAB-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Miao Yu et al., “Base-Resolution Analysis of 5-Hydroxymethylcytosine in the Mammalian Genome,” </a:t>
            </a:r>
            <a:r>
              <a:rPr lang="en-US" sz="800" i="1" dirty="0"/>
              <a:t>Cell</a:t>
            </a:r>
            <a:r>
              <a:rPr lang="en-US" sz="800" dirty="0"/>
              <a:t> 149, no. 6 (June 8, 2012): 1368–1380, doi:10.1016/j.cell.2012.04.027.</a:t>
            </a:r>
          </a:p>
          <a:p>
            <a:endParaRPr lang="en-US" sz="800" dirty="0"/>
          </a:p>
        </p:txBody>
      </p:sp>
      <p:sp>
        <p:nvSpPr>
          <p:cNvPr id="4" name="Oval 3"/>
          <p:cNvSpPr/>
          <p:nvPr/>
        </p:nvSpPr>
        <p:spPr bwMode="auto">
          <a:xfrm>
            <a:off x="787400" y="2550912"/>
            <a:ext cx="7569200" cy="330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66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5257800"/>
          </a:xfrm>
        </p:spPr>
        <p:txBody>
          <a:bodyPr/>
          <a:lstStyle/>
          <a:p>
            <a:r>
              <a:rPr lang="en-US" sz="800" b="1" dirty="0" err="1"/>
              <a:t>TAmC-Seq</a:t>
            </a:r>
            <a:r>
              <a:rPr lang="en-US" sz="800" b="1" dirty="0"/>
              <a:t>: </a:t>
            </a:r>
            <a:r>
              <a:rPr lang="en-US" sz="800" dirty="0"/>
              <a:t>Liang Zhang et al., “</a:t>
            </a:r>
            <a:r>
              <a:rPr lang="en-US" sz="800" dirty="0" err="1"/>
              <a:t>Tet</a:t>
            </a:r>
            <a:r>
              <a:rPr lang="en-US" sz="800" dirty="0"/>
              <a:t>-mediated Covalent </a:t>
            </a:r>
            <a:r>
              <a:rPr lang="en-US" sz="800" dirty="0" err="1"/>
              <a:t>Labelling</a:t>
            </a:r>
            <a:r>
              <a:rPr lang="en-US" sz="800" dirty="0"/>
              <a:t> of 5-methylcytosine for Its Genome-wide Detection and Sequencing,” </a:t>
            </a:r>
            <a:r>
              <a:rPr lang="en-US" sz="800" i="1" dirty="0"/>
              <a:t>Nature Communications</a:t>
            </a:r>
            <a:r>
              <a:rPr lang="en-US" sz="800" dirty="0"/>
              <a:t> 4 (February 26, 2013): 1517, doi:10.1038/ncomms2527.</a:t>
            </a:r>
          </a:p>
          <a:p>
            <a:r>
              <a:rPr lang="en-US" sz="800" b="1" dirty="0" err="1"/>
              <a:t>fCAB-Seq</a:t>
            </a:r>
            <a:r>
              <a:rPr lang="en-US" sz="800" b="1" dirty="0"/>
              <a:t>: </a:t>
            </a:r>
            <a:r>
              <a:rPr lang="en-US" sz="800" dirty="0"/>
              <a:t>Chun-Xiao Song et al., “Genome-wide Profiling of 5-Formylcytosine Reveals Its Roles in Epigenetic Priming,” </a:t>
            </a:r>
            <a:r>
              <a:rPr lang="en-US" sz="800" i="1" dirty="0"/>
              <a:t>Cell</a:t>
            </a:r>
            <a:r>
              <a:rPr lang="en-US" sz="800" dirty="0"/>
              <a:t> 153, no. 3 (April 25, 2013): 678–691, doi:10.1016/j.cell.2013.04.001.</a:t>
            </a:r>
          </a:p>
          <a:p>
            <a:r>
              <a:rPr lang="en-US" sz="800" b="1" dirty="0" err="1"/>
              <a:t>MeDIP-Seq</a:t>
            </a:r>
            <a:r>
              <a:rPr lang="en-US" sz="800" b="1" dirty="0"/>
              <a:t>: </a:t>
            </a:r>
            <a:r>
              <a:rPr lang="en-US" sz="800" dirty="0"/>
              <a:t>Thomas A. Down et al., “</a:t>
            </a:r>
            <a:r>
              <a:rPr lang="en-US" sz="800" dirty="0">
                <a:hlinkClick r:id="rId2"/>
              </a:rPr>
              <a:t>A Bayesian Deconvolution Strategy for Immunoprecipitation-based DNA Methylome Analysis</a:t>
            </a:r>
            <a:r>
              <a:rPr lang="en-US" sz="800" dirty="0"/>
              <a:t>,” </a:t>
            </a:r>
            <a:r>
              <a:rPr lang="en-US" sz="800" i="1" dirty="0"/>
              <a:t>Nature Biotechnology</a:t>
            </a:r>
            <a:r>
              <a:rPr lang="en-US" sz="800" dirty="0"/>
              <a:t> 26, no. 7 (July 2008): 779–785, doi:10.1038/nbt1414.</a:t>
            </a:r>
          </a:p>
          <a:p>
            <a:r>
              <a:rPr lang="en-US" sz="800" b="1" dirty="0"/>
              <a:t>Methyl-</a:t>
            </a:r>
            <a:r>
              <a:rPr lang="en-US" sz="800" b="1" dirty="0" err="1"/>
              <a:t>Seq</a:t>
            </a:r>
            <a:r>
              <a:rPr lang="en-US" sz="800" dirty="0"/>
              <a:t>: </a:t>
            </a:r>
            <a:r>
              <a:rPr lang="en-US" sz="800" dirty="0" err="1"/>
              <a:t>Alayne</a:t>
            </a:r>
            <a:r>
              <a:rPr lang="en-US" sz="800" dirty="0"/>
              <a:t> L. Brunner et al., “</a:t>
            </a:r>
            <a:r>
              <a:rPr lang="en-US" sz="800" dirty="0">
                <a:hlinkClick r:id="rId3"/>
              </a:rPr>
              <a:t>Distinct DNA Methylation Patterns Characterize Differentiated Human Embryonic Stem Cells and Developing Human Fetal Liver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19, no. 6 (June 1, 2009): 1044–1056, doi:10.1101/gr.088773.108.</a:t>
            </a:r>
          </a:p>
          <a:p>
            <a:r>
              <a:rPr lang="en-US" sz="800" b="1" dirty="0" err="1"/>
              <a:t>oxBS-Seq</a:t>
            </a:r>
            <a:r>
              <a:rPr lang="en-US" sz="800" b="1" dirty="0"/>
              <a:t>: </a:t>
            </a:r>
            <a:r>
              <a:rPr lang="en-US" sz="800" dirty="0"/>
              <a:t>Michael J. Booth et al., “</a:t>
            </a:r>
            <a:r>
              <a:rPr lang="en-US" sz="800" dirty="0">
                <a:hlinkClick r:id="rId4"/>
              </a:rPr>
              <a:t>Quantitative Sequencing of 5-Methylcytosine and 5-Hydroxymethylcytosine at Single-Base Resolution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336, no. 6083 (May 18, 2012): 934–937, doi:10.1126/science.1220671.</a:t>
            </a:r>
          </a:p>
          <a:p>
            <a:r>
              <a:rPr lang="en-US" sz="800" b="1" dirty="0"/>
              <a:t>RBBS-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Zachary D. Smith et al., “</a:t>
            </a:r>
            <a:r>
              <a:rPr lang="en-US" sz="800" dirty="0">
                <a:hlinkClick r:id="rId5"/>
              </a:rPr>
              <a:t>High-throughput Bisulfite Sequencing in Mammalian Genomes</a:t>
            </a:r>
            <a:r>
              <a:rPr lang="en-US" sz="800" dirty="0"/>
              <a:t>,” </a:t>
            </a:r>
            <a:r>
              <a:rPr lang="en-US" sz="800" i="1" dirty="0"/>
              <a:t>Methods</a:t>
            </a:r>
            <a:r>
              <a:rPr lang="en-US" sz="800" dirty="0"/>
              <a:t> 48, no. 3 (July 2009): 226–232, doi:10.1016/j.ymeth.2009.05.003.</a:t>
            </a:r>
          </a:p>
          <a:p>
            <a:r>
              <a:rPr lang="en-US" sz="800" b="1" dirty="0"/>
              <a:t>BS-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Ryan Lister et al., “</a:t>
            </a:r>
            <a:r>
              <a:rPr lang="en-US" sz="800" dirty="0">
                <a:hlinkClick r:id="rId6"/>
              </a:rPr>
              <a:t>Human DNA Methylomes at Base Resolution Show Widespread Epigenomic Differences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462, no. 7271 (November 19, 2009): 315–322, doi:10.1038/nature08514.</a:t>
            </a:r>
          </a:p>
          <a:p>
            <a:r>
              <a:rPr lang="en-US" sz="800" b="1" dirty="0" err="1"/>
              <a:t>BisChIP-Seq</a:t>
            </a:r>
            <a:r>
              <a:rPr lang="en-US" sz="800" b="1" dirty="0"/>
              <a:t>: </a:t>
            </a:r>
            <a:r>
              <a:rPr lang="en-US" sz="800" dirty="0"/>
              <a:t>Aaron L. Statham et al., “</a:t>
            </a:r>
            <a:r>
              <a:rPr lang="en-US" sz="800" dirty="0">
                <a:hlinkClick r:id="rId7"/>
              </a:rPr>
              <a:t>Bisulfite Sequencing of Chromatin Immunoprecipitated DNA (BisChIP-seq) Directly Informs Methylation Status of Histone-modified DNA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22, no. 6 (June 1, 2012): 1120–1127, doi:10.1101/gr.132076.111.</a:t>
            </a:r>
          </a:p>
          <a:p>
            <a:r>
              <a:rPr lang="en-US" sz="800" dirty="0" err="1"/>
              <a:t>Phenotyping</a:t>
            </a:r>
            <a:endParaRPr lang="en-US" sz="800" dirty="0"/>
          </a:p>
          <a:p>
            <a:r>
              <a:rPr lang="en-US" sz="800" b="1" dirty="0"/>
              <a:t>Bar-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Andrew M. Smith et al., “</a:t>
            </a:r>
            <a:r>
              <a:rPr lang="en-US" sz="800" dirty="0">
                <a:hlinkClick r:id="rId8"/>
              </a:rPr>
              <a:t>Quantitative Phenotyping via Deep Barcode Sequencing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(July 21, 2009), doi:10.1101/gr.093955.109.</a:t>
            </a:r>
          </a:p>
          <a:p>
            <a:r>
              <a:rPr lang="en-US" sz="800" b="1" dirty="0" err="1"/>
              <a:t>TraDI-Seq</a:t>
            </a:r>
            <a:r>
              <a:rPr lang="en-US" sz="800" b="1" dirty="0"/>
              <a:t>: </a:t>
            </a:r>
            <a:r>
              <a:rPr lang="en-US" sz="800" dirty="0"/>
              <a:t>Gemma C. </a:t>
            </a:r>
            <a:r>
              <a:rPr lang="en-US" sz="800" dirty="0" err="1"/>
              <a:t>Langridge</a:t>
            </a:r>
            <a:r>
              <a:rPr lang="en-US" sz="800" dirty="0"/>
              <a:t> et al., “</a:t>
            </a:r>
            <a:r>
              <a:rPr lang="en-US" sz="800" dirty="0">
                <a:hlinkClick r:id="rId9"/>
              </a:rPr>
              <a:t>Simultaneous Assay of Every Salmonella Typhi Gene Using One Million Transposon Mutants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(October 13, 2009), doi:10.1101/gr.097097.109.</a:t>
            </a:r>
          </a:p>
          <a:p>
            <a:r>
              <a:rPr lang="en-US" sz="800" b="1" dirty="0" err="1"/>
              <a:t>Tn-Seq</a:t>
            </a:r>
            <a:r>
              <a:rPr lang="en-US" sz="800" b="1" dirty="0"/>
              <a:t>: </a:t>
            </a:r>
            <a:r>
              <a:rPr lang="en-US" sz="800" dirty="0"/>
              <a:t>Tim van </a:t>
            </a:r>
            <a:r>
              <a:rPr lang="en-US" sz="800" dirty="0" err="1"/>
              <a:t>Opijnen</a:t>
            </a:r>
            <a:r>
              <a:rPr lang="en-US" sz="800" dirty="0"/>
              <a:t>, Kip L. </a:t>
            </a:r>
            <a:r>
              <a:rPr lang="en-US" sz="800" dirty="0" err="1"/>
              <a:t>Bodi</a:t>
            </a:r>
            <a:r>
              <a:rPr lang="en-US" sz="800" dirty="0"/>
              <a:t>, and Andrew </a:t>
            </a:r>
            <a:r>
              <a:rPr lang="en-US" sz="800" dirty="0" err="1"/>
              <a:t>Camilli</a:t>
            </a:r>
            <a:r>
              <a:rPr lang="en-US" sz="800" dirty="0"/>
              <a:t>, “</a:t>
            </a:r>
            <a:r>
              <a:rPr lang="en-US" sz="800" dirty="0">
                <a:hlinkClick r:id="rId10"/>
              </a:rPr>
              <a:t>Tn-seq; High-throughput Parallel Sequencing for Fitness and Genetic Interaction Studies in Microorganisms</a:t>
            </a:r>
            <a:r>
              <a:rPr lang="en-US" sz="800" dirty="0"/>
              <a:t>,” </a:t>
            </a:r>
            <a:r>
              <a:rPr lang="en-US" sz="800" i="1" dirty="0"/>
              <a:t>Nature Methods</a:t>
            </a:r>
            <a:r>
              <a:rPr lang="en-US" sz="800" dirty="0"/>
              <a:t> 6, no. 10 (October 2009): 767–772, doi:10.1038/nmeth.1377.</a:t>
            </a:r>
          </a:p>
          <a:p>
            <a:r>
              <a:rPr lang="en-US" sz="800" b="1" dirty="0"/>
              <a:t>IN-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Andrew L. Goodman et al., “</a:t>
            </a:r>
            <a:r>
              <a:rPr lang="en-US" sz="800" dirty="0">
                <a:hlinkClick r:id="rId11"/>
              </a:rPr>
              <a:t>Identifying Genetic Determinants Needed to Establish a Human Gut Symbiont in Its Habitat</a:t>
            </a:r>
            <a:r>
              <a:rPr lang="en-US" sz="800" dirty="0"/>
              <a:t>,” </a:t>
            </a:r>
            <a:r>
              <a:rPr lang="en-US" sz="800" i="1" dirty="0"/>
              <a:t>Cell Host &amp; Microbe</a:t>
            </a:r>
            <a:r>
              <a:rPr lang="en-US" sz="800" dirty="0"/>
              <a:t> 6, no. 3 (September 17, 2009): 279–289, doi:10.1016/j.chom.2009.08.003.</a:t>
            </a:r>
          </a:p>
          <a:p>
            <a:r>
              <a:rPr lang="en-US" sz="800" b="1" dirty="0" err="1"/>
              <a:t>Immuno-Seq</a:t>
            </a:r>
            <a:r>
              <a:rPr lang="en-US" sz="800" b="1" dirty="0"/>
              <a:t>: </a:t>
            </a:r>
            <a:r>
              <a:rPr lang="en-US" sz="800" dirty="0"/>
              <a:t>Harlan S. Robins et al., “</a:t>
            </a:r>
            <a:r>
              <a:rPr lang="en-US" sz="800" dirty="0">
                <a:hlinkClick r:id="rId12"/>
              </a:rPr>
              <a:t>Comprehensive Assessment of T-cell Receptor Β-chain Diversity in Αβ T Cells</a:t>
            </a:r>
            <a:r>
              <a:rPr lang="en-US" sz="800" dirty="0"/>
              <a:t>,” </a:t>
            </a:r>
            <a:r>
              <a:rPr lang="en-US" sz="800" i="1" dirty="0"/>
              <a:t>Blood</a:t>
            </a:r>
            <a:r>
              <a:rPr lang="en-US" sz="800" dirty="0"/>
              <a:t> 114, no. 19 (November 5, 2009): 4099–4107, doi:10.1182/blood-2009-04-217604.</a:t>
            </a:r>
          </a:p>
          <a:p>
            <a:r>
              <a:rPr lang="en-US" sz="800" b="1" dirty="0" err="1"/>
              <a:t>mutARS-Seq</a:t>
            </a:r>
            <a:r>
              <a:rPr lang="en-US" sz="800" b="1" dirty="0"/>
              <a:t>: </a:t>
            </a:r>
            <a:r>
              <a:rPr lang="en-US" sz="800" dirty="0"/>
              <a:t>Ivan </a:t>
            </a:r>
            <a:r>
              <a:rPr lang="en-US" sz="800" dirty="0" err="1"/>
              <a:t>Liachko</a:t>
            </a:r>
            <a:r>
              <a:rPr lang="en-US" sz="800" dirty="0"/>
              <a:t> et al., “</a:t>
            </a:r>
            <a:r>
              <a:rPr lang="en-US" sz="800" dirty="0">
                <a:hlinkClick r:id="rId13"/>
              </a:rPr>
              <a:t>High-resolution Mapping, Characterization, and Optimization of Autonomously Replicating Sequences in Yeast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23, no. 4 (April 1, 2013): 698–704, doi:10.1101/gr.144659.112.</a:t>
            </a:r>
          </a:p>
          <a:p>
            <a:r>
              <a:rPr lang="en-US" sz="800" b="1" dirty="0" err="1"/>
              <a:t>Ig-Seq</a:t>
            </a:r>
            <a:r>
              <a:rPr lang="en-US" sz="800" b="1" dirty="0"/>
              <a:t>: </a:t>
            </a:r>
            <a:r>
              <a:rPr lang="en-US" sz="800" dirty="0" err="1"/>
              <a:t>Vollmers</a:t>
            </a:r>
            <a:r>
              <a:rPr lang="en-US" sz="800" dirty="0"/>
              <a:t>, Christopher, Rene V. Sit, Joshua A. Weinstein, Cornelia L. Dekker, and Stephen R. Quake. “</a:t>
            </a:r>
            <a:r>
              <a:rPr lang="en-US" sz="800" dirty="0">
                <a:hlinkClick r:id="rId14"/>
              </a:rPr>
              <a:t>Genetic Measurement of Memory B-cell Recall Using Antibody Repertoire Sequencing</a:t>
            </a:r>
            <a:r>
              <a:rPr lang="en-US" sz="800" dirty="0"/>
              <a:t>” </a:t>
            </a:r>
            <a:r>
              <a:rPr lang="en-US" sz="800" i="1" dirty="0"/>
              <a:t>Proceedings of the National Academy of Sciences</a:t>
            </a:r>
            <a:r>
              <a:rPr lang="en-US" sz="800" dirty="0"/>
              <a:t> 110, no. 33 (August 13, 2013): 13463–13468. doi:10.1073/pnas.1312146110.</a:t>
            </a:r>
          </a:p>
          <a:p>
            <a:r>
              <a:rPr lang="en-US" sz="800" b="1" dirty="0" err="1"/>
              <a:t>Ig-seq</a:t>
            </a:r>
            <a:r>
              <a:rPr lang="en-US" sz="800" b="1" dirty="0"/>
              <a:t>: </a:t>
            </a:r>
            <a:r>
              <a:rPr lang="en-US" sz="800" dirty="0" err="1"/>
              <a:t>Busse</a:t>
            </a:r>
            <a:r>
              <a:rPr lang="en-US" sz="800" dirty="0"/>
              <a:t>, Christian E., Irina </a:t>
            </a:r>
            <a:r>
              <a:rPr lang="en-US" sz="800" dirty="0" err="1"/>
              <a:t>Czogiel</a:t>
            </a:r>
            <a:r>
              <a:rPr lang="en-US" sz="800" dirty="0"/>
              <a:t>, Peter Braun, Peter F. Arndt, and </a:t>
            </a:r>
            <a:r>
              <a:rPr lang="en-US" sz="800" dirty="0" err="1"/>
              <a:t>Hedda</a:t>
            </a:r>
            <a:r>
              <a:rPr lang="en-US" sz="800" dirty="0"/>
              <a:t> </a:t>
            </a:r>
            <a:r>
              <a:rPr lang="en-US" sz="800" dirty="0" err="1"/>
              <a:t>Wardemann</a:t>
            </a:r>
            <a:r>
              <a:rPr lang="en-US" sz="800" dirty="0"/>
              <a:t>. “</a:t>
            </a:r>
            <a:r>
              <a:rPr lang="en-US" sz="800" dirty="0">
                <a:hlinkClick r:id="rId15"/>
              </a:rPr>
              <a:t>Single-cell Based High-throughput Sequencing of Full-length Immunoglobulin Heavy and Light Chain Genes</a:t>
            </a:r>
            <a:r>
              <a:rPr lang="en-US" sz="800" dirty="0"/>
              <a:t>.” </a:t>
            </a:r>
            <a:r>
              <a:rPr lang="en-US" sz="800" i="1" dirty="0"/>
              <a:t>European Journal of Immunology</a:t>
            </a:r>
            <a:r>
              <a:rPr lang="en-US" sz="800" dirty="0"/>
              <a:t> (2013): n/a–n/a. doi:10.1002/eji.201343917.</a:t>
            </a:r>
          </a:p>
          <a:p>
            <a:r>
              <a:rPr lang="en-US" sz="800" b="1" dirty="0" err="1"/>
              <a:t>Ren-Seq</a:t>
            </a:r>
            <a:r>
              <a:rPr lang="en-US" sz="800" b="1" dirty="0"/>
              <a:t>: </a:t>
            </a:r>
            <a:r>
              <a:rPr lang="en-US" sz="800" dirty="0"/>
              <a:t>Florian </a:t>
            </a:r>
            <a:r>
              <a:rPr lang="en-US" sz="800" dirty="0" err="1"/>
              <a:t>Jupe</a:t>
            </a:r>
            <a:r>
              <a:rPr lang="en-US" sz="800" dirty="0"/>
              <a:t> et al., “</a:t>
            </a:r>
            <a:r>
              <a:rPr lang="en-US" sz="800" dirty="0">
                <a:hlinkClick r:id="rId16"/>
              </a:rPr>
              <a:t>Resistance Gene Enrichment Sequencing (RenSeq) Enables Reannotation of the NB-LRR Gene Family from Sequenced Plant Genomes and Rapid Mapping of Resistance Loci in Segregating Populations</a:t>
            </a:r>
            <a:r>
              <a:rPr lang="en-US" sz="800" dirty="0"/>
              <a:t>,” </a:t>
            </a:r>
            <a:r>
              <a:rPr lang="en-US" sz="800" i="1" dirty="0"/>
              <a:t>The Plant Journal</a:t>
            </a:r>
            <a:r>
              <a:rPr lang="en-US" sz="800" dirty="0"/>
              <a:t> 76, no. 3 (2013): 530–544, doi:10.1111/tpj.12307.</a:t>
            </a:r>
          </a:p>
          <a:p>
            <a:r>
              <a:rPr lang="en-US" sz="800" b="1" dirty="0"/>
              <a:t>Mu-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Donald R. McCarty et al., “</a:t>
            </a:r>
            <a:r>
              <a:rPr lang="en-US" sz="800" dirty="0">
                <a:hlinkClick r:id="rId17"/>
              </a:rPr>
              <a:t>Mu-seq: Sequence-Based Mapping and Identification of Transposon Induced Mutations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 8, no. 10 (October 23, 2013): e77172, doi:10.1371/journal.pone.0077172.</a:t>
            </a:r>
          </a:p>
          <a:p>
            <a:r>
              <a:rPr lang="en-US" sz="800" b="1" dirty="0"/>
              <a:t>Stable-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Ikjin</a:t>
            </a:r>
            <a:r>
              <a:rPr lang="en-US" sz="800" dirty="0"/>
              <a:t> Kim et al., “</a:t>
            </a:r>
            <a:r>
              <a:rPr lang="en-US" sz="800" dirty="0">
                <a:hlinkClick r:id="rId18"/>
              </a:rPr>
              <a:t>High-throughput Analysis of in Vivo Protein Stability</a:t>
            </a:r>
            <a:r>
              <a:rPr lang="en-US" sz="800" dirty="0"/>
              <a:t>,” </a:t>
            </a:r>
            <a:r>
              <a:rPr lang="en-US" sz="800" i="1" dirty="0"/>
              <a:t>Molecular &amp; Cellular Proteomics: MCP</a:t>
            </a:r>
            <a:r>
              <a:rPr lang="en-US" sz="800" dirty="0"/>
              <a:t> 12, no. 11 (November 2013): 3370–3378, doi:10.1074/mcp.O113.031708.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5895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2050" name="Picture 2" descr="ttps://image.slidesharecdn.com/bbr-4-140612021947-phpapp02/95/introduction-to-rnaseq-and-rnaseq-data-an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1197736"/>
            <a:ext cx="7933386" cy="54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4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Chip-</a:t>
            </a:r>
            <a:r>
              <a:rPr lang="en-US" dirty="0" err="1" smtClean="0"/>
              <a:t>Seq</a:t>
            </a:r>
            <a:r>
              <a:rPr lang="en-US" dirty="0" smtClean="0"/>
              <a:t> for </a:t>
            </a:r>
            <a:r>
              <a:rPr lang="en-US" dirty="0" err="1" smtClean="0"/>
              <a:t>epigenomics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4" y="1162318"/>
            <a:ext cx="7405352" cy="55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253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8682507" cy="762000"/>
          </a:xfrm>
        </p:spPr>
        <p:txBody>
          <a:bodyPr/>
          <a:lstStyle/>
          <a:p>
            <a:r>
              <a:rPr lang="en-US" dirty="0" smtClean="0"/>
              <a:t>Example: Hi-C-</a:t>
            </a:r>
            <a:r>
              <a:rPr lang="en-US" dirty="0" err="1" smtClean="0"/>
              <a:t>Seq</a:t>
            </a:r>
            <a:r>
              <a:rPr lang="en-US" dirty="0" smtClean="0"/>
              <a:t> for 3D Structure of DNA</a:t>
            </a:r>
            <a:endParaRPr lang="en-US" dirty="0"/>
          </a:p>
        </p:txBody>
      </p:sp>
      <p:pic>
        <p:nvPicPr>
          <p:cNvPr id="3074" name="Picture 2" descr="https://d2ufo47lrtsv5s.cloudfront.net/content/sci/326/5950/289/F1.large.jpg?width=800&amp;height=600&amp;carousel=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69" y="1299465"/>
            <a:ext cx="7028365" cy="51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8190" y="6396335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Liberman</a:t>
            </a:r>
            <a:r>
              <a:rPr lang="en-US" dirty="0" smtClean="0"/>
              <a:t>-Aiden et al, Science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basic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Structure: sequence, genes, 3-D shape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Function: DNA-RNA-protein interactions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Evolution: history and population dynamics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923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Genotype </a:t>
            </a:r>
            <a:r>
              <a:rPr lang="en-US" dirty="0" smtClean="0">
                <a:sym typeface="Wingdings"/>
              </a:rPr>
              <a:t> phenotype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Cancer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Drug prediction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Pathogen detection, pre-natal  testing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97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470668"/>
              </p:ext>
            </p:extLst>
          </p:nvPr>
        </p:nvGraphicFramePr>
        <p:xfrm>
          <a:off x="12830" y="1398787"/>
          <a:ext cx="8980426" cy="3782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4488"/>
                <a:gridCol w="1359028"/>
                <a:gridCol w="1051215"/>
                <a:gridCol w="1256424"/>
                <a:gridCol w="1256424"/>
                <a:gridCol w="1098387"/>
                <a:gridCol w="1414460"/>
              </a:tblGrid>
              <a:tr h="9347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Sequencer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Sanger 3730xl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454 GS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Ion Torrent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SOLiDv4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Illumina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FFFF"/>
                          </a:solidFill>
                        </a:rPr>
                        <a:t>HiSeq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2000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Pac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Bio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9090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Dideoxy</a:t>
                      </a:r>
                      <a:r>
                        <a:rPr lang="en-US" baseline="0" dirty="0" smtClean="0"/>
                        <a:t> chain 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Pyrosequencing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r>
                        <a:rPr lang="en-US" baseline="0" dirty="0" smtClean="0"/>
                        <a:t> of hydrogen 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Ligation</a:t>
                      </a:r>
                      <a:r>
                        <a:rPr lang="en-US" baseline="0" dirty="0" smtClean="0"/>
                        <a:t> and two-base 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Reversible</a:t>
                      </a:r>
                      <a:r>
                        <a:rPr lang="en-US" baseline="0" dirty="0" smtClean="0"/>
                        <a:t> Nucleotides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molecule real time </a:t>
                      </a:r>
                      <a:endParaRPr lang="en-US" dirty="0"/>
                    </a:p>
                  </a:txBody>
                  <a:tcPr/>
                </a:tc>
              </a:tr>
              <a:tr h="379090">
                <a:tc>
                  <a:txBody>
                    <a:bodyPr/>
                    <a:lstStyle/>
                    <a:p>
                      <a:r>
                        <a:rPr lang="en-US" dirty="0" smtClean="0"/>
                        <a:t>Read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400-900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~400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+ 50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err="1" smtClean="0"/>
                        <a:t>bp</a:t>
                      </a:r>
                      <a:r>
                        <a:rPr lang="en-US" baseline="0" dirty="0" smtClean="0"/>
                        <a:t> 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909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10-15%</a:t>
                      </a:r>
                      <a:endParaRPr lang="en-US" dirty="0"/>
                    </a:p>
                  </a:txBody>
                  <a:tcPr/>
                </a:tc>
              </a:tr>
              <a:tr h="37909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(per</a:t>
                      </a:r>
                      <a:r>
                        <a:rPr lang="en-US" baseline="0" dirty="0" smtClean="0"/>
                        <a:t> run)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95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8840857" cy="762000"/>
          </a:xfrm>
        </p:spPr>
        <p:txBody>
          <a:bodyPr/>
          <a:lstStyle/>
          <a:p>
            <a:r>
              <a:rPr lang="en-US" dirty="0" smtClean="0"/>
              <a:t>Data science of high-throughput sequencing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0378" y="1790700"/>
            <a:ext cx="8459929" cy="4343999"/>
            <a:chOff x="500378" y="1790700"/>
            <a:chExt cx="8459929" cy="4343999"/>
          </a:xfrm>
        </p:grpSpPr>
        <p:grpSp>
          <p:nvGrpSpPr>
            <p:cNvPr id="14" name="Group 13"/>
            <p:cNvGrpSpPr/>
            <p:nvPr/>
          </p:nvGrpSpPr>
          <p:grpSpPr>
            <a:xfrm>
              <a:off x="762000" y="1790700"/>
              <a:ext cx="7772400" cy="1371600"/>
              <a:chOff x="762000" y="2603500"/>
              <a:chExt cx="7772400" cy="13716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762000" y="2603500"/>
                <a:ext cx="2070100" cy="13462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3632200" y="2616200"/>
                <a:ext cx="2070100" cy="13462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6464300" y="2628900"/>
                <a:ext cx="2070100" cy="13462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4" idx="3"/>
              </p:cNvCxnSpPr>
              <p:nvPr/>
            </p:nvCxnSpPr>
            <p:spPr bwMode="auto">
              <a:xfrm>
                <a:off x="2832100" y="3276600"/>
                <a:ext cx="8128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5702300" y="3289300"/>
                <a:ext cx="8128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1126688" y="2857500"/>
                <a:ext cx="12623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rocess</a:t>
                </a:r>
              </a:p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92305" y="2844800"/>
                <a:ext cx="12969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manage </a:t>
                </a:r>
              </a:p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923586" y="2882900"/>
                <a:ext cx="9715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utilize </a:t>
                </a:r>
              </a:p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00378" y="3272376"/>
              <a:ext cx="2809551" cy="286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Assembly (</a:t>
              </a:r>
              <a:r>
                <a:rPr lang="en-US" sz="1800" i="1" dirty="0" smtClean="0"/>
                <a:t>de Novo</a:t>
              </a:r>
              <a:r>
                <a:rPr lang="en-US" sz="18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Variant calling</a:t>
              </a:r>
            </a:p>
            <a:p>
              <a:pPr marL="285750" indent="-285750">
                <a:buFont typeface="Arial"/>
                <a:buChar char="•"/>
              </a:pPr>
              <a:endParaRPr lang="en-US" sz="1800" dirty="0"/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Phasing</a:t>
              </a:r>
            </a:p>
            <a:p>
              <a:pPr marL="285750" indent="-285750">
                <a:buFont typeface="Arial"/>
                <a:buChar char="•"/>
              </a:pPr>
              <a:endParaRPr lang="en-US" sz="1800" dirty="0"/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Quantification</a:t>
              </a:r>
            </a:p>
            <a:p>
              <a:endParaRPr lang="en-US" sz="18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1649" y="3428435"/>
              <a:ext cx="18261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Compression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Privacy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3150" y="3272376"/>
              <a:ext cx="254715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Genome wide association studies</a:t>
              </a:r>
            </a:p>
            <a:p>
              <a:pPr marL="285750" indent="-285750">
                <a:buFont typeface="Arial"/>
                <a:buChar char="•"/>
              </a:pPr>
              <a:endParaRPr lang="en-US" sz="1800" dirty="0"/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Multi-</a:t>
              </a:r>
              <a:r>
                <a:rPr lang="en-US" sz="1800" dirty="0" err="1" smtClean="0"/>
                <a:t>omics</a:t>
              </a:r>
              <a:r>
                <a:rPr lang="en-US" sz="1800" dirty="0" smtClean="0"/>
                <a:t> analysis</a:t>
              </a:r>
            </a:p>
            <a:p>
              <a:pPr marL="285750" indent="-285750">
                <a:buFont typeface="Arial"/>
                <a:buChar char="•"/>
              </a:pPr>
              <a:endParaRPr lang="en-US" sz="1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Phylogenetic tree reconstruction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Single-cell analysis</a:t>
              </a:r>
              <a:endParaRPr lang="en-US" sz="1800" dirty="0"/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256840" y="3000556"/>
            <a:ext cx="3002029" cy="27579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13150" y="5326390"/>
            <a:ext cx="2371849" cy="64138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4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79" y="2339662"/>
            <a:ext cx="7772400" cy="52578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Combinatorial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Statistics and machine learning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Signal </a:t>
            </a:r>
            <a:r>
              <a:rPr lang="en-US" dirty="0" smtClean="0"/>
              <a:t>processing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Information theory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793125"/>
            <a:ext cx="9204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Fast, scalable and statistically accurate </a:t>
            </a:r>
            <a:r>
              <a:rPr lang="en-US" smtClean="0"/>
              <a:t>inference algorithms.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Genome</a:t>
            </a:r>
          </a:p>
        </p:txBody>
      </p:sp>
      <p:pic>
        <p:nvPicPr>
          <p:cNvPr id="26627" name="Picture 4" descr="dn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46288"/>
            <a:ext cx="32385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 descr="dna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495550"/>
            <a:ext cx="1800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803900" y="2825750"/>
            <a:ext cx="2506663" cy="1803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…ACGTGACTGAGGACCGTG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CGACTGAGACTGACTGGGT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CTAGCTAGACTACGTTTTA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TATATATATACGTCGTCGT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ACTGATGACTAGATTACAG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ACTGATTTAGATACCTGAC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TGATTTTAAAAAAATATT…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21" y="2030569"/>
            <a:ext cx="7772400" cy="5257800"/>
          </a:xfrm>
        </p:spPr>
        <p:txBody>
          <a:bodyPr/>
          <a:lstStyle/>
          <a:p>
            <a:r>
              <a:rPr lang="en-US" dirty="0" smtClean="0"/>
              <a:t>Introduce an important </a:t>
            </a:r>
            <a:r>
              <a:rPr lang="en-US" smtClean="0"/>
              <a:t>and exciting application </a:t>
            </a:r>
            <a:r>
              <a:rPr lang="en-US" dirty="0" smtClean="0"/>
              <a:t>domain for data science.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Introduce interesting algorithms and statistical concepts in a concrete well-motivated setting.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995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77300" cy="762000"/>
          </a:xfrm>
        </p:spPr>
        <p:txBody>
          <a:bodyPr/>
          <a:lstStyle/>
          <a:p>
            <a:r>
              <a:rPr lang="en-US" dirty="0" smtClean="0"/>
              <a:t>High-throughput sequencing revolution</a:t>
            </a:r>
            <a:endParaRPr lang="en-US" dirty="0"/>
          </a:p>
        </p:txBody>
      </p:sp>
      <p:pic>
        <p:nvPicPr>
          <p:cNvPr id="1026" name="Picture 2" descr="ttps://www.genome.gov/images/content/costpergenome_2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27" y="1197735"/>
            <a:ext cx="7377446" cy="553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23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data: shotgun </a:t>
            </a:r>
            <a:r>
              <a:rPr lang="en-US" dirty="0"/>
              <a:t>s</a:t>
            </a:r>
            <a:r>
              <a:rPr lang="en-US" dirty="0" smtClean="0"/>
              <a:t>equencing</a:t>
            </a:r>
          </a:p>
        </p:txBody>
      </p:sp>
      <p:pic>
        <p:nvPicPr>
          <p:cNvPr id="31746" name="Content Placeholder 71" descr="fig_setup.eps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5800" y="1162050"/>
            <a:ext cx="7772400" cy="3171825"/>
          </a:xfrm>
        </p:spPr>
      </p:pic>
      <p:pic>
        <p:nvPicPr>
          <p:cNvPr id="5" name="Picture 2" descr="C:\Users\Andreas\Documents\Career\Stanford PhD\Quals\Solexa sequenc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2839" y="4036857"/>
            <a:ext cx="2711937" cy="17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474133" y="3822700"/>
            <a:ext cx="3475567" cy="47413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4604" y="3268132"/>
            <a:ext cx="359833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2201" y="3606802"/>
            <a:ext cx="386926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14333" y="1490133"/>
            <a:ext cx="364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8266" y="1794934"/>
            <a:ext cx="366606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99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High-throughput sequencing:</a:t>
            </a:r>
            <a:br>
              <a:rPr lang="en-US" dirty="0" smtClean="0"/>
            </a:br>
            <a:r>
              <a:rPr lang="en-US" dirty="0" smtClean="0"/>
              <a:t>Microscope in the big data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18300" y="4165600"/>
            <a:ext cx="24130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54000" y="447297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Genomic variations, 3-D structures, transcription, translation, </a:t>
            </a:r>
          </a:p>
          <a:p>
            <a:r>
              <a:rPr lang="en-US" dirty="0"/>
              <a:t>protein interaction, etc. </a:t>
            </a:r>
          </a:p>
        </p:txBody>
      </p:sp>
      <p:pic>
        <p:nvPicPr>
          <p:cNvPr id="4098" name="Picture 2" descr="http://data-science-sequencing.github.io/Spr2016/assets/lecture1/star_seq_paradig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999"/>
            <a:ext cx="9139685" cy="17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3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High-throughput sequencing assays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300"/>
            <a:ext cx="7772400" cy="5257800"/>
          </a:xfrm>
        </p:spPr>
        <p:txBody>
          <a:bodyPr/>
          <a:lstStyle/>
          <a:p>
            <a:r>
              <a:rPr lang="en-US" sz="800" b="1" dirty="0" err="1">
                <a:solidFill>
                  <a:srgbClr val="800000"/>
                </a:solidFill>
              </a:rPr>
              <a:t>dsRNA-Seq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Qi </a:t>
            </a:r>
            <a:r>
              <a:rPr lang="en-US" sz="800" dirty="0" err="1">
                <a:solidFill>
                  <a:srgbClr val="800000"/>
                </a:solidFill>
              </a:rPr>
              <a:t>Zheng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2"/>
              </a:rPr>
              <a:t>Genome-Wide Double-Stranded RNA Sequencing Reveals the Functional Significance of Base-Paired RNAs in Arabidopsis</a:t>
            </a:r>
            <a:r>
              <a:rPr lang="en-US" sz="800" dirty="0">
                <a:solidFill>
                  <a:srgbClr val="800000"/>
                </a:solidFill>
              </a:rPr>
              <a:t>,” </a:t>
            </a:r>
            <a:r>
              <a:rPr lang="en-US" sz="800" i="1" dirty="0" err="1">
                <a:solidFill>
                  <a:srgbClr val="800000"/>
                </a:solidFill>
              </a:rPr>
              <a:t>PLoS</a:t>
            </a:r>
            <a:r>
              <a:rPr lang="en-US" sz="800" i="1" dirty="0">
                <a:solidFill>
                  <a:srgbClr val="800000"/>
                </a:solidFill>
              </a:rPr>
              <a:t> Genet</a:t>
            </a:r>
            <a:r>
              <a:rPr lang="en-US" sz="800" dirty="0">
                <a:solidFill>
                  <a:srgbClr val="800000"/>
                </a:solidFill>
              </a:rPr>
              <a:t> 6, no. 9 (September 30, 2010): e1001141, doi:10.1371/journal.pgen.1001141.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FRAG-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Jason G. Underwood et al., “</a:t>
            </a:r>
            <a:r>
              <a:rPr lang="en-US" sz="800" dirty="0">
                <a:solidFill>
                  <a:srgbClr val="800000"/>
                </a:solidFill>
                <a:hlinkClick r:id="rId3"/>
              </a:rPr>
              <a:t>FragSeq: Transcriptome-wide RNA Structure Probing Using High-throughput Sequencing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 Methods</a:t>
            </a:r>
            <a:r>
              <a:rPr lang="en-US" sz="800" dirty="0">
                <a:solidFill>
                  <a:srgbClr val="800000"/>
                </a:solidFill>
              </a:rPr>
              <a:t> 7, no. 12 (December 2010): 995–1001, doi:10.1038/nmeth.1529.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SHAPE-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dirty="0">
                <a:solidFill>
                  <a:srgbClr val="800000"/>
                </a:solidFill>
              </a:rPr>
              <a:t>:</a:t>
            </a:r>
            <a:r>
              <a:rPr lang="en-US" sz="800" b="1" dirty="0">
                <a:solidFill>
                  <a:srgbClr val="800000"/>
                </a:solidFill>
              </a:rPr>
              <a:t> </a:t>
            </a:r>
            <a:r>
              <a:rPr lang="en-US" sz="800" dirty="0">
                <a:solidFill>
                  <a:srgbClr val="800000"/>
                </a:solidFill>
              </a:rPr>
              <a:t>(a) Julius B. Lucks et al., “</a:t>
            </a:r>
            <a:r>
              <a:rPr lang="en-US" sz="800" dirty="0">
                <a:solidFill>
                  <a:srgbClr val="800000"/>
                </a:solidFill>
                <a:hlinkClick r:id="rId4"/>
              </a:rPr>
              <a:t>Multiplexed RNA Structure Characterization with Selective 2′-hydroxyl Acylation Analyzed by Primer Extension Sequencing (SHAPE-Seq)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Proceedings of the National Academy of Sciences</a:t>
            </a:r>
            <a:r>
              <a:rPr lang="en-US" sz="800" dirty="0">
                <a:solidFill>
                  <a:srgbClr val="800000"/>
                </a:solidFill>
              </a:rPr>
              <a:t> 108, no. 27 (July 5, 2011): 11063–11068, doi:10.1073/pnas.1106501108.</a:t>
            </a:r>
            <a:br>
              <a:rPr lang="en-US" sz="800" dirty="0">
                <a:solidFill>
                  <a:srgbClr val="800000"/>
                </a:solidFill>
              </a:rPr>
            </a:br>
            <a:r>
              <a:rPr lang="en-US" sz="800" dirty="0">
                <a:solidFill>
                  <a:srgbClr val="800000"/>
                </a:solidFill>
              </a:rPr>
              <a:t>(b) Sharon </a:t>
            </a:r>
            <a:r>
              <a:rPr lang="en-US" sz="800" dirty="0" err="1">
                <a:solidFill>
                  <a:srgbClr val="800000"/>
                </a:solidFill>
              </a:rPr>
              <a:t>Aviran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5"/>
              </a:rPr>
              <a:t>Modeling and Automation of Sequencing-based Characterization of RNA Structure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Proceedings of the National Academy of Sciences</a:t>
            </a:r>
            <a:r>
              <a:rPr lang="en-US" sz="800" dirty="0">
                <a:solidFill>
                  <a:srgbClr val="800000"/>
                </a:solidFill>
              </a:rPr>
              <a:t> (June 3, 2011), doi:10.1073/pnas.1106541108.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PARTE-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 err="1">
                <a:solidFill>
                  <a:srgbClr val="800000"/>
                </a:solidFill>
              </a:rPr>
              <a:t>Yue</a:t>
            </a:r>
            <a:r>
              <a:rPr lang="en-US" sz="800" dirty="0">
                <a:solidFill>
                  <a:srgbClr val="800000"/>
                </a:solidFill>
              </a:rPr>
              <a:t> Wan et al., “</a:t>
            </a:r>
            <a:r>
              <a:rPr lang="en-US" sz="800" dirty="0">
                <a:solidFill>
                  <a:srgbClr val="800000"/>
                </a:solidFill>
                <a:hlinkClick r:id="rId6"/>
              </a:rPr>
              <a:t>Genome-wide Measurement of RNA Folding Energies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Molecular Cell</a:t>
            </a:r>
            <a:r>
              <a:rPr lang="en-US" sz="800" dirty="0">
                <a:solidFill>
                  <a:srgbClr val="800000"/>
                </a:solidFill>
              </a:rPr>
              <a:t> 48, no. 2 (October 26, 2012): 169–181, doi:10.1016/j.molcel.2012.08.008.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PARS-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Michael </a:t>
            </a:r>
            <a:r>
              <a:rPr lang="en-US" sz="800" dirty="0" err="1">
                <a:solidFill>
                  <a:srgbClr val="800000"/>
                </a:solidFill>
              </a:rPr>
              <a:t>Kertesz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7"/>
              </a:rPr>
              <a:t>Genome-wide Measurement of RNA Secondary Structure in Yeast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</a:t>
            </a:r>
            <a:r>
              <a:rPr lang="en-US" sz="800" dirty="0">
                <a:solidFill>
                  <a:srgbClr val="800000"/>
                </a:solidFill>
              </a:rPr>
              <a:t> 467, no. 7311 (September 2, 2010): 103–107, doi:10.1038/nature09322.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Structure-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 err="1">
                <a:solidFill>
                  <a:srgbClr val="800000"/>
                </a:solidFill>
              </a:rPr>
              <a:t>Yiliang</a:t>
            </a:r>
            <a:r>
              <a:rPr lang="en-US" sz="800" dirty="0">
                <a:solidFill>
                  <a:srgbClr val="800000"/>
                </a:solidFill>
              </a:rPr>
              <a:t> Ding et al., “</a:t>
            </a:r>
            <a:r>
              <a:rPr lang="en-US" sz="800" dirty="0">
                <a:solidFill>
                  <a:srgbClr val="800000"/>
                </a:solidFill>
                <a:hlinkClick r:id="rId8"/>
              </a:rPr>
              <a:t>In Vivo Genome-wide Profiling of RNA Secondary Structure Reveals Novel Regulatory Features</a:t>
            </a:r>
            <a:r>
              <a:rPr lang="en-US" sz="800" dirty="0">
                <a:solidFill>
                  <a:srgbClr val="800000"/>
                </a:solidFill>
              </a:rPr>
              <a:t>,” </a:t>
            </a:r>
            <a:r>
              <a:rPr lang="en-US" sz="800" i="1" dirty="0">
                <a:solidFill>
                  <a:srgbClr val="800000"/>
                </a:solidFill>
              </a:rPr>
              <a:t>Nature</a:t>
            </a:r>
            <a:r>
              <a:rPr lang="en-US" sz="800" dirty="0">
                <a:solidFill>
                  <a:srgbClr val="800000"/>
                </a:solidFill>
              </a:rPr>
              <a:t> advance online publication (November 24, 2013), doi:10.1038/nature12756.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DMS-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 err="1">
                <a:solidFill>
                  <a:srgbClr val="800000"/>
                </a:solidFill>
              </a:rPr>
              <a:t>Silvi</a:t>
            </a:r>
            <a:r>
              <a:rPr lang="en-US" sz="800" dirty="0">
                <a:solidFill>
                  <a:srgbClr val="800000"/>
                </a:solidFill>
              </a:rPr>
              <a:t> </a:t>
            </a:r>
            <a:r>
              <a:rPr lang="en-US" sz="800" dirty="0" err="1">
                <a:solidFill>
                  <a:srgbClr val="800000"/>
                </a:solidFill>
              </a:rPr>
              <a:t>Rouskin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9"/>
              </a:rPr>
              <a:t>Genome-wide Probing of RNA Structure Reveals Active Unfolding of mRNA Structures in Vivo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</a:t>
            </a:r>
            <a:r>
              <a:rPr lang="en-US" sz="800" dirty="0">
                <a:solidFill>
                  <a:srgbClr val="800000"/>
                </a:solidFill>
              </a:rPr>
              <a:t> advance online publication (December 15, 2013), doi:10.1038/nature12894.</a:t>
            </a:r>
          </a:p>
          <a:p>
            <a:r>
              <a:rPr lang="en-US" sz="800" dirty="0">
                <a:solidFill>
                  <a:srgbClr val="800000"/>
                </a:solidFill>
              </a:rPr>
              <a:t>Viral RNA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Cir-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Ashley Acevedo, Leonid Brodsky, and Raul </a:t>
            </a:r>
            <a:r>
              <a:rPr lang="en-US" sz="800" dirty="0" err="1">
                <a:solidFill>
                  <a:srgbClr val="800000"/>
                </a:solidFill>
              </a:rPr>
              <a:t>Andino</a:t>
            </a:r>
            <a:r>
              <a:rPr lang="en-US" sz="800" dirty="0">
                <a:solidFill>
                  <a:srgbClr val="800000"/>
                </a:solidFill>
              </a:rPr>
              <a:t>, “</a:t>
            </a:r>
            <a:r>
              <a:rPr lang="en-US" sz="800" dirty="0">
                <a:solidFill>
                  <a:srgbClr val="800000"/>
                </a:solidFill>
                <a:hlinkClick r:id="rId10"/>
              </a:rPr>
              <a:t>Mutational and Fitness Landscapes of an RNA Virus Revealed through Population Sequencing</a:t>
            </a:r>
            <a:r>
              <a:rPr lang="en-US" sz="800" dirty="0">
                <a:solidFill>
                  <a:srgbClr val="800000"/>
                </a:solidFill>
              </a:rPr>
              <a:t>,” </a:t>
            </a:r>
            <a:r>
              <a:rPr lang="en-US" sz="800" i="1" dirty="0">
                <a:solidFill>
                  <a:srgbClr val="800000"/>
                </a:solidFill>
              </a:rPr>
              <a:t>Nature</a:t>
            </a:r>
            <a:r>
              <a:rPr lang="en-US" sz="800" dirty="0">
                <a:solidFill>
                  <a:srgbClr val="800000"/>
                </a:solidFill>
              </a:rPr>
              <a:t> 505, no. 7485 (January 30, 2014): 686–690, doi:10.1038/nature12861.</a:t>
            </a:r>
          </a:p>
          <a:p>
            <a:r>
              <a:rPr lang="en-US" sz="800" dirty="0">
                <a:solidFill>
                  <a:srgbClr val="800000"/>
                </a:solidFill>
              </a:rPr>
              <a:t>DNA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Dup-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Schmitt, Michael W., Scott R. Kennedy, Jesse J. Salk, Edward J. Fox, Joseph B. Hiatt, and Lawrence A. Loeb. “</a:t>
            </a:r>
            <a:r>
              <a:rPr lang="en-US" sz="800" dirty="0">
                <a:solidFill>
                  <a:srgbClr val="800000"/>
                </a:solidFill>
                <a:hlinkClick r:id="rId11"/>
              </a:rPr>
              <a:t>Detection of Ultra-rare Mutations by Next-generation Sequencing</a:t>
            </a:r>
            <a:r>
              <a:rPr lang="en-US" sz="800" dirty="0">
                <a:solidFill>
                  <a:srgbClr val="800000"/>
                </a:solidFill>
              </a:rPr>
              <a:t>.” </a:t>
            </a:r>
            <a:r>
              <a:rPr lang="en-US" sz="800" i="1" dirty="0">
                <a:solidFill>
                  <a:srgbClr val="800000"/>
                </a:solidFill>
              </a:rPr>
              <a:t>Proceedings of the National Academy of Sciences</a:t>
            </a:r>
            <a:r>
              <a:rPr lang="en-US" sz="800" dirty="0">
                <a:solidFill>
                  <a:srgbClr val="800000"/>
                </a:solidFill>
              </a:rPr>
              <a:t> 109, no. 36 (September 4, 2012): 14508–14513. doi:10.1073/pnas.1208715109.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IMS-MDA-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</a:t>
            </a:r>
            <a:r>
              <a:rPr lang="en-US" sz="800" dirty="0">
                <a:solidFill>
                  <a:srgbClr val="800000"/>
                </a:solidFill>
              </a:rPr>
              <a:t> Helena M. B. Seth-Smith et al., “</a:t>
            </a:r>
            <a:r>
              <a:rPr lang="en-US" sz="800" dirty="0">
                <a:solidFill>
                  <a:srgbClr val="800000"/>
                </a:solidFill>
                <a:hlinkClick r:id="rId12"/>
              </a:rPr>
              <a:t>Generating Whole Bacterial Genome Sequences of Low-abundance Species from Complex Samples with IMS-MDA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 Protocols</a:t>
            </a:r>
            <a:r>
              <a:rPr lang="en-US" sz="800" dirty="0">
                <a:solidFill>
                  <a:srgbClr val="800000"/>
                </a:solidFill>
              </a:rPr>
              <a:t> 8, no. 12 (December 2013): 2404–2412, doi:10.1038/nprot.2013.147.</a:t>
            </a:r>
          </a:p>
          <a:p>
            <a:r>
              <a:rPr lang="en-US" sz="800" dirty="0">
                <a:solidFill>
                  <a:srgbClr val="800000"/>
                </a:solidFill>
              </a:rPr>
              <a:t>Chromatin structure, accessibility and nucleosome positioning</a:t>
            </a:r>
          </a:p>
          <a:p>
            <a:r>
              <a:rPr lang="en-US" sz="800" b="1" dirty="0" err="1">
                <a:solidFill>
                  <a:srgbClr val="800000"/>
                </a:solidFill>
              </a:rPr>
              <a:t>Nucleo-Seq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Anton </a:t>
            </a:r>
            <a:r>
              <a:rPr lang="en-US" sz="800" dirty="0" err="1">
                <a:solidFill>
                  <a:srgbClr val="800000"/>
                </a:solidFill>
              </a:rPr>
              <a:t>Valouev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13"/>
              </a:rPr>
              <a:t>Determinants of Nucleosome Organization in Primary Human Cells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</a:t>
            </a:r>
            <a:r>
              <a:rPr lang="en-US" sz="800" dirty="0">
                <a:solidFill>
                  <a:srgbClr val="800000"/>
                </a:solidFill>
              </a:rPr>
              <a:t> 474, no. 7352 (June 23, 2011): 516–520, doi:10.1038/nature10002.</a:t>
            </a:r>
          </a:p>
          <a:p>
            <a:r>
              <a:rPr lang="en-US" sz="800" b="1" dirty="0" err="1">
                <a:solidFill>
                  <a:srgbClr val="800000"/>
                </a:solidFill>
              </a:rPr>
              <a:t>DNAse-Seq</a:t>
            </a:r>
            <a:r>
              <a:rPr lang="en-US" sz="800" dirty="0">
                <a:solidFill>
                  <a:srgbClr val="800000"/>
                </a:solidFill>
              </a:rPr>
              <a:t>: Gregory E. Crawford et al., “</a:t>
            </a:r>
            <a:r>
              <a:rPr lang="en-US" sz="800" dirty="0">
                <a:solidFill>
                  <a:srgbClr val="800000"/>
                </a:solidFill>
                <a:hlinkClick r:id="rId14"/>
              </a:rPr>
              <a:t>Genome-wide Mapping of DNase Hypersensitive Sites Using Massively Parallel Signature Sequencing (MPSS)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Genome Research</a:t>
            </a:r>
            <a:r>
              <a:rPr lang="en-US" sz="800" dirty="0">
                <a:solidFill>
                  <a:srgbClr val="800000"/>
                </a:solidFill>
              </a:rPr>
              <a:t> 16, no. 1 (January 1, 2006): 123–131, doi:10.1101/gr.4074106.</a:t>
            </a:r>
          </a:p>
          <a:p>
            <a:r>
              <a:rPr lang="en-US" sz="800" b="1" dirty="0" err="1">
                <a:solidFill>
                  <a:srgbClr val="800000"/>
                </a:solidFill>
              </a:rPr>
              <a:t>DNAseI-Seq</a:t>
            </a:r>
            <a:r>
              <a:rPr lang="en-US" sz="800" dirty="0">
                <a:solidFill>
                  <a:srgbClr val="800000"/>
                </a:solidFill>
              </a:rPr>
              <a:t>: Jay R. </a:t>
            </a:r>
            <a:r>
              <a:rPr lang="en-US" sz="800" dirty="0" err="1">
                <a:solidFill>
                  <a:srgbClr val="800000"/>
                </a:solidFill>
              </a:rPr>
              <a:t>Hesselberth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15"/>
              </a:rPr>
              <a:t>Global Mapping of protein-DNA Interactions in Vivo by Digital Genomic Footprinting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Nature Methods</a:t>
            </a:r>
            <a:r>
              <a:rPr lang="en-US" sz="800" dirty="0">
                <a:solidFill>
                  <a:srgbClr val="800000"/>
                </a:solidFill>
              </a:rPr>
              <a:t> 6, no. 4 (April 2009): 283–289, doi:10.1038/nmeth.1313.</a:t>
            </a:r>
          </a:p>
          <a:p>
            <a:r>
              <a:rPr lang="en-US" sz="800" b="1" dirty="0" err="1">
                <a:solidFill>
                  <a:srgbClr val="800000"/>
                </a:solidFill>
              </a:rPr>
              <a:t>Sono-Seq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>
                <a:solidFill>
                  <a:srgbClr val="800000"/>
                </a:solidFill>
              </a:rPr>
              <a:t>Raymond K. </a:t>
            </a:r>
            <a:r>
              <a:rPr lang="en-US" sz="800" dirty="0" err="1">
                <a:solidFill>
                  <a:srgbClr val="800000"/>
                </a:solidFill>
              </a:rPr>
              <a:t>Auerbach</a:t>
            </a:r>
            <a:r>
              <a:rPr lang="en-US" sz="800" dirty="0">
                <a:solidFill>
                  <a:srgbClr val="800000"/>
                </a:solidFill>
              </a:rPr>
              <a:t> et al., “</a:t>
            </a:r>
            <a:r>
              <a:rPr lang="en-US" sz="800" dirty="0">
                <a:solidFill>
                  <a:srgbClr val="800000"/>
                </a:solidFill>
                <a:hlinkClick r:id="rId16"/>
              </a:rPr>
              <a:t>Mapping Accessible Chromatin Regions Using Sono-Seq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Proceedings of the National Academy of Sciences</a:t>
            </a:r>
            <a:r>
              <a:rPr lang="en-US" sz="800" dirty="0">
                <a:solidFill>
                  <a:srgbClr val="800000"/>
                </a:solidFill>
              </a:rPr>
              <a:t> 106, no. 35 (September 1, 2009): 14926–14931, doi:10.1073/pnas.0905443106.</a:t>
            </a:r>
          </a:p>
          <a:p>
            <a:r>
              <a:rPr lang="en-US" sz="800" b="1" dirty="0">
                <a:solidFill>
                  <a:srgbClr val="800000"/>
                </a:solidFill>
              </a:rPr>
              <a:t>Hi-C-</a:t>
            </a:r>
            <a:r>
              <a:rPr lang="en-US" sz="800" b="1" dirty="0" err="1">
                <a:solidFill>
                  <a:srgbClr val="800000"/>
                </a:solidFill>
              </a:rPr>
              <a:t>Seq</a:t>
            </a:r>
            <a:r>
              <a:rPr lang="en-US" sz="800" b="1" dirty="0">
                <a:solidFill>
                  <a:srgbClr val="800000"/>
                </a:solidFill>
              </a:rPr>
              <a:t>: </a:t>
            </a:r>
            <a:r>
              <a:rPr lang="en-US" sz="800" dirty="0" err="1">
                <a:solidFill>
                  <a:srgbClr val="800000"/>
                </a:solidFill>
              </a:rPr>
              <a:t>Erez</a:t>
            </a:r>
            <a:r>
              <a:rPr lang="en-US" sz="800" dirty="0">
                <a:solidFill>
                  <a:srgbClr val="800000"/>
                </a:solidFill>
              </a:rPr>
              <a:t> Lieberman-Aiden et al., “</a:t>
            </a:r>
            <a:r>
              <a:rPr lang="en-US" sz="800" dirty="0">
                <a:solidFill>
                  <a:srgbClr val="800000"/>
                </a:solidFill>
                <a:hlinkClick r:id="rId17"/>
              </a:rPr>
              <a:t>Comprehensive Mapping of Long-Range Interactions Reveals Folding Principles of the Human Genome</a:t>
            </a:r>
            <a:r>
              <a:rPr lang="en-US" sz="800" dirty="0">
                <a:solidFill>
                  <a:srgbClr val="800000"/>
                </a:solidFill>
              </a:rPr>
              <a:t>,” </a:t>
            </a:r>
            <a:r>
              <a:rPr lang="en-US" sz="800" i="1" dirty="0">
                <a:solidFill>
                  <a:srgbClr val="800000"/>
                </a:solidFill>
              </a:rPr>
              <a:t>Science</a:t>
            </a:r>
            <a:r>
              <a:rPr lang="en-US" sz="800" dirty="0">
                <a:solidFill>
                  <a:srgbClr val="800000"/>
                </a:solidFill>
              </a:rPr>
              <a:t> 326, no. 5950 (October 9, 2009): 289–293, doi:10.1126/science.1181369.</a:t>
            </a:r>
          </a:p>
          <a:p>
            <a:endParaRPr lang="en-US" sz="800" dirty="0">
              <a:solidFill>
                <a:srgbClr val="800000"/>
              </a:solidFill>
            </a:endParaRPr>
          </a:p>
          <a:p>
            <a:endParaRPr lang="en-US" sz="800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9700" y="710168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Courtesy: </a:t>
            </a:r>
            <a:r>
              <a:rPr lang="en-US" sz="1800" dirty="0" err="1" smtClean="0"/>
              <a:t>Lior</a:t>
            </a:r>
            <a:r>
              <a:rPr lang="en-US" sz="1800" dirty="0" smtClean="0"/>
              <a:t> </a:t>
            </a:r>
            <a:r>
              <a:rPr lang="en-US" sz="1800" dirty="0" err="1" smtClean="0"/>
              <a:t>Pachter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 bwMode="auto">
          <a:xfrm>
            <a:off x="533042" y="5671892"/>
            <a:ext cx="7569200" cy="330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6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b="1" dirty="0" err="1"/>
              <a:t>ChIA</a:t>
            </a:r>
            <a:r>
              <a:rPr lang="en-US" sz="800" b="1" dirty="0"/>
              <a:t>-PET-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Melissa J. </a:t>
            </a:r>
            <a:r>
              <a:rPr lang="en-US" sz="800" dirty="0" err="1"/>
              <a:t>Fullwood</a:t>
            </a:r>
            <a:r>
              <a:rPr lang="en-US" sz="800" dirty="0"/>
              <a:t> et al., “</a:t>
            </a:r>
            <a:r>
              <a:rPr lang="en-US" sz="800" dirty="0">
                <a:hlinkClick r:id="rId2"/>
              </a:rPr>
              <a:t>An Oestrogen-receptor-α-bound Human Chromatin Interactome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462, no. 7269 (November 5, 2009): 58–64, doi:10.1038/nature08497.</a:t>
            </a:r>
          </a:p>
          <a:p>
            <a:r>
              <a:rPr lang="en-US" sz="800" b="1" dirty="0"/>
              <a:t>FAIRE-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Hironori </a:t>
            </a:r>
            <a:r>
              <a:rPr lang="en-US" sz="800" dirty="0" err="1"/>
              <a:t>Waki</a:t>
            </a:r>
            <a:r>
              <a:rPr lang="en-US" sz="800" dirty="0"/>
              <a:t> et al., “</a:t>
            </a:r>
            <a:r>
              <a:rPr lang="en-US" sz="800" dirty="0">
                <a:hlinkClick r:id="rId3"/>
              </a:rPr>
              <a:t>Global Mapping of Cell Type–Specific Open Chromatin by FAIRE-seq Reveals the Regulatory Role of the NFI Family in Adipocyte Differentiation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Genet</a:t>
            </a:r>
            <a:r>
              <a:rPr lang="en-US" sz="800" dirty="0"/>
              <a:t> 7, no. 10 (October 20, 2011): e1002311,</a:t>
            </a:r>
          </a:p>
          <a:p>
            <a:r>
              <a:rPr lang="en-US" sz="800" b="1" dirty="0" err="1"/>
              <a:t>NOMe-Seq</a:t>
            </a:r>
            <a:r>
              <a:rPr lang="en-US" sz="800" b="1" dirty="0"/>
              <a:t>: </a:t>
            </a:r>
            <a:r>
              <a:rPr lang="en-US" sz="800" dirty="0"/>
              <a:t>Theresa K. Kelly et al., “</a:t>
            </a:r>
            <a:r>
              <a:rPr lang="en-US" sz="800" dirty="0">
                <a:hlinkClick r:id="rId4"/>
              </a:rPr>
              <a:t>Genome-wide Mapping of Nucleosome Positioning and DNA Methylation Within Individual DNA Molecules</a:t>
            </a:r>
            <a:r>
              <a:rPr lang="en-US" sz="800" dirty="0"/>
              <a:t>,” </a:t>
            </a:r>
            <a:r>
              <a:rPr lang="en-US" sz="800" i="1" dirty="0"/>
              <a:t>Genome Research</a:t>
            </a:r>
            <a:r>
              <a:rPr lang="en-US" sz="800" dirty="0"/>
              <a:t> 22, no. 12 (December 1, 2012): 2497–2506, doi:10.1101/gr.143008.112.</a:t>
            </a:r>
          </a:p>
          <a:p>
            <a:r>
              <a:rPr lang="en-US" sz="800" b="1" dirty="0"/>
              <a:t>ATAC-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Jason D. </a:t>
            </a:r>
            <a:r>
              <a:rPr lang="en-US" sz="800" dirty="0" err="1"/>
              <a:t>Buenrostro</a:t>
            </a:r>
            <a:r>
              <a:rPr lang="en-US" sz="800" dirty="0"/>
              <a:t> et al., “</a:t>
            </a:r>
            <a:r>
              <a:rPr lang="en-US" sz="800" dirty="0">
                <a:hlinkClick r:id="rId5"/>
              </a:rPr>
              <a:t>Transposition of Native Chromatin for Fast and Sensitive Epigenomic Profiling of Open Chromatin, DNA-binding Proteins and Nucleosome Position</a:t>
            </a:r>
            <a:r>
              <a:rPr lang="en-US" sz="800" dirty="0"/>
              <a:t>,” </a:t>
            </a:r>
            <a:r>
              <a:rPr lang="en-US" sz="800" i="1" dirty="0"/>
              <a:t>Nature Methods</a:t>
            </a:r>
            <a:r>
              <a:rPr lang="en-US" sz="800" dirty="0"/>
              <a:t> advance online publication (October 6, 2013), doi:10.1038/nmeth.2688.</a:t>
            </a:r>
          </a:p>
          <a:p>
            <a:r>
              <a:rPr lang="en-US" sz="800" dirty="0"/>
              <a:t>Genome variation</a:t>
            </a:r>
          </a:p>
          <a:p>
            <a:r>
              <a:rPr lang="en-US" sz="800" b="1" dirty="0"/>
              <a:t>RAD-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Nathan A. Baird et al., “</a:t>
            </a:r>
            <a:r>
              <a:rPr lang="en-US" sz="800" dirty="0">
                <a:hlinkClick r:id="rId6"/>
              </a:rPr>
              <a:t>Rapid SNP Discovery and Genetic Mapping Using Sequenced RAD Markers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 3, no. 10 (October 13, 2008): e3376, doi:10.1371/journal.pone.0003376.</a:t>
            </a:r>
          </a:p>
          <a:p>
            <a:r>
              <a:rPr lang="en-US" sz="800" b="1" dirty="0" err="1"/>
              <a:t>Freq-Seq</a:t>
            </a:r>
            <a:r>
              <a:rPr lang="en-US" sz="800" b="1" dirty="0"/>
              <a:t>: </a:t>
            </a:r>
            <a:r>
              <a:rPr lang="en-US" sz="800" dirty="0"/>
              <a:t>Lon M. </a:t>
            </a:r>
            <a:r>
              <a:rPr lang="en-US" sz="800" dirty="0" err="1"/>
              <a:t>Chubiz</a:t>
            </a:r>
            <a:r>
              <a:rPr lang="en-US" sz="800" dirty="0"/>
              <a:t> et al., “</a:t>
            </a:r>
            <a:r>
              <a:rPr lang="en-US" sz="800" dirty="0">
                <a:hlinkClick r:id="rId7"/>
              </a:rPr>
              <a:t>FREQ-Seq: A Rapid, Cost-Effective, Sequencing-Based Method to Determine Allele Frequencies Directly from Mixed Populations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 7, no. 10 (October 31, 2012): e47959, doi:10.1371/journal.pone.0047959.</a:t>
            </a:r>
          </a:p>
          <a:p>
            <a:r>
              <a:rPr lang="en-US" sz="800" b="1" dirty="0"/>
              <a:t>CNV-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Chao </a:t>
            </a:r>
            <a:r>
              <a:rPr lang="en-US" sz="800" dirty="0" err="1"/>
              <a:t>Xie</a:t>
            </a:r>
            <a:r>
              <a:rPr lang="en-US" sz="800" dirty="0"/>
              <a:t> and </a:t>
            </a:r>
            <a:r>
              <a:rPr lang="en-US" sz="800" dirty="0" err="1"/>
              <a:t>Martti</a:t>
            </a:r>
            <a:r>
              <a:rPr lang="en-US" sz="800" dirty="0"/>
              <a:t> T. </a:t>
            </a:r>
            <a:r>
              <a:rPr lang="en-US" sz="800" dirty="0" err="1"/>
              <a:t>Tammi</a:t>
            </a:r>
            <a:r>
              <a:rPr lang="en-US" sz="800" dirty="0"/>
              <a:t>, “</a:t>
            </a:r>
            <a:r>
              <a:rPr lang="en-US" sz="800" dirty="0">
                <a:hlinkClick r:id="rId8"/>
              </a:rPr>
              <a:t>CNV-seq, a New Method to Detect Copy Number Variation Using High-throughput Sequencing</a:t>
            </a:r>
            <a:r>
              <a:rPr lang="en-US" sz="800" dirty="0"/>
              <a:t>,” </a:t>
            </a:r>
            <a:r>
              <a:rPr lang="en-US" sz="800" i="1" dirty="0"/>
              <a:t>BMC Bioinformatics</a:t>
            </a:r>
            <a:r>
              <a:rPr lang="en-US" sz="800" dirty="0"/>
              <a:t> 10, no. 1 (March 6, 2009): 80, doi:10.1186/1471-2105-10-80.</a:t>
            </a:r>
          </a:p>
          <a:p>
            <a:r>
              <a:rPr lang="en-US" sz="800" b="1" dirty="0"/>
              <a:t>Novel-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Iman</a:t>
            </a:r>
            <a:r>
              <a:rPr lang="en-US" sz="800" dirty="0"/>
              <a:t> </a:t>
            </a:r>
            <a:r>
              <a:rPr lang="en-US" sz="800" dirty="0" err="1"/>
              <a:t>Hajirasouliha</a:t>
            </a:r>
            <a:r>
              <a:rPr lang="en-US" sz="800" dirty="0"/>
              <a:t> et al., “</a:t>
            </a:r>
            <a:r>
              <a:rPr lang="en-US" sz="800" dirty="0">
                <a:hlinkClick r:id="rId9"/>
              </a:rPr>
              <a:t>Detection and Characterization of Novel Sequence Insertions Using Paired-end Next-generation Sequencing</a:t>
            </a:r>
            <a:r>
              <a:rPr lang="en-US" sz="800" dirty="0"/>
              <a:t>,” </a:t>
            </a:r>
            <a:r>
              <a:rPr lang="en-US" sz="800" i="1" dirty="0"/>
              <a:t>Bioinformatics</a:t>
            </a:r>
            <a:r>
              <a:rPr lang="en-US" sz="800" dirty="0"/>
              <a:t> 26, no. 10 (May 15, 2010): 1277–1283, doi:10.1093/bioinformatics/btq152.</a:t>
            </a:r>
          </a:p>
          <a:p>
            <a:r>
              <a:rPr lang="en-US" sz="800" b="1" dirty="0" err="1"/>
              <a:t>TAm-Seq</a:t>
            </a:r>
            <a:r>
              <a:rPr lang="en-US" sz="800" b="1" dirty="0"/>
              <a:t>: </a:t>
            </a:r>
            <a:r>
              <a:rPr lang="en-US" sz="800" dirty="0"/>
              <a:t>Tim </a:t>
            </a:r>
            <a:r>
              <a:rPr lang="en-US" sz="800" dirty="0" err="1"/>
              <a:t>Forshew</a:t>
            </a:r>
            <a:r>
              <a:rPr lang="en-US" sz="800" dirty="0"/>
              <a:t> et al., “</a:t>
            </a:r>
            <a:r>
              <a:rPr lang="en-US" sz="800" dirty="0">
                <a:hlinkClick r:id="rId10"/>
              </a:rPr>
              <a:t>Noninvasive Identification and Monitoring of Cancer Mutations by Targeted Deep Sequencing of Plasma DNA</a:t>
            </a:r>
            <a:r>
              <a:rPr lang="en-US" sz="800" dirty="0"/>
              <a:t>,” </a:t>
            </a:r>
            <a:r>
              <a:rPr lang="en-US" sz="800" i="1" dirty="0"/>
              <a:t>Science Translational Medicine</a:t>
            </a:r>
            <a:r>
              <a:rPr lang="en-US" sz="800" dirty="0"/>
              <a:t> 4, no. 136 (May 30, 2012): 136ra68, doi:10.1126/scitranslmed.3003726.</a:t>
            </a:r>
          </a:p>
          <a:p>
            <a:r>
              <a:rPr lang="en-US" sz="800" dirty="0"/>
              <a:t>DNA replication</a:t>
            </a:r>
          </a:p>
          <a:p>
            <a:r>
              <a:rPr lang="en-US" sz="800" b="1" dirty="0" err="1"/>
              <a:t>Repli-Seq</a:t>
            </a:r>
            <a:r>
              <a:rPr lang="en-US" sz="800" b="1" dirty="0"/>
              <a:t>: </a:t>
            </a:r>
            <a:r>
              <a:rPr lang="en-US" sz="800" dirty="0"/>
              <a:t>R. Scott Hansen et al., “</a:t>
            </a:r>
            <a:r>
              <a:rPr lang="en-US" sz="800" dirty="0">
                <a:hlinkClick r:id="rId11"/>
              </a:rPr>
              <a:t>Sequencing Newly Replicated DNA Reveals Widespread Plasticity in Human Replication Timing</a:t>
            </a:r>
            <a:r>
              <a:rPr lang="en-US" sz="800" dirty="0"/>
              <a:t>,” </a:t>
            </a:r>
            <a:r>
              <a:rPr lang="en-US" sz="800" i="1" dirty="0"/>
              <a:t>Proceedings of the National Academy of Sciences</a:t>
            </a:r>
            <a:r>
              <a:rPr lang="en-US" sz="800" dirty="0"/>
              <a:t> 107, no. 1 (January 5, 2010): 139–144, doi:10.1073/pnas.0912402107</a:t>
            </a:r>
          </a:p>
          <a:p>
            <a:r>
              <a:rPr lang="en-US" sz="800" dirty="0" smtClean="0"/>
              <a:t> </a:t>
            </a:r>
            <a:r>
              <a:rPr lang="en-US" sz="800" b="1" dirty="0"/>
              <a:t>ARS-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Ivan </a:t>
            </a:r>
            <a:r>
              <a:rPr lang="en-US" sz="800" dirty="0" err="1"/>
              <a:t>Liachko</a:t>
            </a:r>
            <a:r>
              <a:rPr lang="en-US" sz="800" dirty="0"/>
              <a:t> et al., “</a:t>
            </a:r>
            <a:r>
              <a:rPr lang="en-US" sz="800" dirty="0">
                <a:hlinkClick r:id="rId12"/>
              </a:rPr>
              <a:t>High-resolution Mapping, Characterization, and Optimization of Autonomously Replicating Sequences in Yeast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23, no. 4 (April 1, 2013): 698–704, doi:10.1101/gr.144659.112.</a:t>
            </a:r>
          </a:p>
          <a:p>
            <a:r>
              <a:rPr lang="en-US" sz="800" b="1" dirty="0"/>
              <a:t>Sort-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Carolin</a:t>
            </a:r>
            <a:r>
              <a:rPr lang="en-US" sz="800" dirty="0"/>
              <a:t> A. Müller et al., “</a:t>
            </a:r>
            <a:r>
              <a:rPr lang="en-US" sz="800" dirty="0">
                <a:hlinkClick r:id="rId13"/>
              </a:rPr>
              <a:t>The Dynamics of Genome Replication Using Deep Sequencing</a:t>
            </a:r>
            <a:r>
              <a:rPr lang="en-US" sz="800" dirty="0"/>
              <a:t>,” </a:t>
            </a:r>
            <a:r>
              <a:rPr lang="en-US" sz="800" i="1" dirty="0"/>
              <a:t>Nucleic Acids Research</a:t>
            </a:r>
            <a:r>
              <a:rPr lang="en-US" sz="800" dirty="0"/>
              <a:t> (October 1, 2013): gkt878, doi:10.1093/</a:t>
            </a:r>
            <a:r>
              <a:rPr lang="en-US" sz="800" dirty="0" err="1"/>
              <a:t>nar</a:t>
            </a:r>
            <a:r>
              <a:rPr lang="en-US" sz="800" dirty="0"/>
              <a:t>/gkt878.</a:t>
            </a:r>
          </a:p>
          <a:p>
            <a:r>
              <a:rPr lang="en-US" sz="800" b="1" dirty="0" smtClean="0"/>
              <a:t>Pool</a:t>
            </a:r>
            <a:r>
              <a:rPr lang="en-US" sz="800" b="1" dirty="0"/>
              <a:t>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Robert </a:t>
            </a:r>
            <a:r>
              <a:rPr lang="en-US" sz="800" dirty="0" err="1"/>
              <a:t>Kofler</a:t>
            </a:r>
            <a:r>
              <a:rPr lang="en-US" sz="800" dirty="0"/>
              <a:t>, Andrea J. Betancourt, and Christian </a:t>
            </a:r>
            <a:r>
              <a:rPr lang="en-US" sz="800" dirty="0" err="1"/>
              <a:t>Schlötterer</a:t>
            </a:r>
            <a:r>
              <a:rPr lang="en-US" sz="800" dirty="0"/>
              <a:t>, “</a:t>
            </a:r>
            <a:r>
              <a:rPr lang="en-US" sz="800" dirty="0">
                <a:hlinkClick r:id="rId14"/>
              </a:rPr>
              <a:t>Sequencing of Pooled DNA Samples (Pool-Seq) Uncovers Complex Dynamics of Transposable Element Insertions in Drosophila Melanogaster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Genet</a:t>
            </a:r>
            <a:r>
              <a:rPr lang="en-US" sz="800" dirty="0"/>
              <a:t> 8, no. 1 (January 26, 2012): e1002487, doi:10.1371/journal.pgen.1002487.</a:t>
            </a:r>
          </a:p>
          <a:p>
            <a:r>
              <a:rPr lang="en-US" sz="800" dirty="0"/>
              <a:t>Replication</a:t>
            </a:r>
          </a:p>
          <a:p>
            <a:r>
              <a:rPr lang="en-US" sz="800" b="1" dirty="0"/>
              <a:t>Bubble-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Larry D. </a:t>
            </a:r>
            <a:r>
              <a:rPr lang="en-US" sz="800" dirty="0" err="1"/>
              <a:t>Mesner</a:t>
            </a:r>
            <a:r>
              <a:rPr lang="en-US" sz="800" dirty="0"/>
              <a:t> et al., “</a:t>
            </a:r>
            <a:r>
              <a:rPr lang="en-US" sz="800" dirty="0">
                <a:hlinkClick r:id="rId15"/>
              </a:rPr>
              <a:t>Bubble-seq Analysis of the Human Genome Reveals Distinct Chromatin-mediated Mechanisms for Regulating Early- and Late-firing Origins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(July 16, 2013), doi:10.1101/gr.155218.113</a:t>
            </a:r>
            <a:r>
              <a:rPr lang="en-US" sz="800" dirty="0" smtClean="0"/>
              <a:t>.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6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b="1" dirty="0"/>
              <a:t>RNA-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Ali </a:t>
            </a:r>
            <a:r>
              <a:rPr lang="en-US" sz="800" dirty="0" err="1"/>
              <a:t>Mortazavi</a:t>
            </a:r>
            <a:r>
              <a:rPr lang="en-US" sz="800" dirty="0"/>
              <a:t> et al., “</a:t>
            </a:r>
            <a:r>
              <a:rPr lang="en-US" sz="800" dirty="0">
                <a:hlinkClick r:id="rId2"/>
              </a:rPr>
              <a:t>Mapping and Quantifying Mammalian Transcriptomes by RNA-Seq</a:t>
            </a:r>
            <a:r>
              <a:rPr lang="en-US" sz="800" dirty="0"/>
              <a:t>,” </a:t>
            </a:r>
            <a:r>
              <a:rPr lang="en-US" sz="800" i="1" dirty="0"/>
              <a:t>Nature Methods</a:t>
            </a:r>
            <a:r>
              <a:rPr lang="en-US" sz="800" dirty="0"/>
              <a:t> 5, no. 7 (July 2008): 621–628, doi:10.1038/nmeth.1226.</a:t>
            </a:r>
          </a:p>
          <a:p>
            <a:r>
              <a:rPr lang="en-US" sz="800" b="1" dirty="0" smtClean="0"/>
              <a:t>GRO</a:t>
            </a:r>
            <a:r>
              <a:rPr lang="en-US" sz="800" b="1" dirty="0"/>
              <a:t>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Leighton J. Core, Joshua J. Waterfall, and John T. </a:t>
            </a:r>
            <a:r>
              <a:rPr lang="en-US" sz="800" dirty="0" err="1"/>
              <a:t>Lis</a:t>
            </a:r>
            <a:r>
              <a:rPr lang="en-US" sz="800" dirty="0"/>
              <a:t>, “</a:t>
            </a:r>
            <a:r>
              <a:rPr lang="en-US" sz="800" dirty="0">
                <a:hlinkClick r:id="rId3"/>
              </a:rPr>
              <a:t>Nascent RNA Sequencing Reveals Widespread Pausing and Divergent Initiation at Human Promoters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322, no. 5909 (December 19, 2008): 1845–1848, doi:10.1126/science.1162228.</a:t>
            </a:r>
          </a:p>
          <a:p>
            <a:r>
              <a:rPr lang="en-US" sz="800" b="1" dirty="0"/>
              <a:t>Quartz-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Yohei</a:t>
            </a:r>
            <a:r>
              <a:rPr lang="en-US" sz="800" dirty="0"/>
              <a:t> </a:t>
            </a:r>
            <a:r>
              <a:rPr lang="en-US" sz="800" dirty="0" err="1"/>
              <a:t>Sasagawa</a:t>
            </a:r>
            <a:r>
              <a:rPr lang="en-US" sz="800" dirty="0"/>
              <a:t> et al., “</a:t>
            </a:r>
            <a:r>
              <a:rPr lang="en-US" sz="800" dirty="0">
                <a:hlinkClick r:id="rId4"/>
              </a:rPr>
              <a:t>Quartz-Seq: a Highly Reproducible and Sensitive Single-cell RNA-Seq Reveals Non-genetic Gene Expression Heterogeneity</a:t>
            </a:r>
            <a:r>
              <a:rPr lang="en-US" sz="800" dirty="0"/>
              <a:t>,” </a:t>
            </a:r>
            <a:r>
              <a:rPr lang="en-US" sz="800" i="1" dirty="0"/>
              <a:t>Genome Biology</a:t>
            </a:r>
            <a:r>
              <a:rPr lang="en-US" sz="800" dirty="0"/>
              <a:t> 14, no. 4 (April 17, 2013): R31, doi:10.1186/gb-2013-14-4-r31.</a:t>
            </a:r>
          </a:p>
          <a:p>
            <a:r>
              <a:rPr lang="en-US" sz="800" b="1" dirty="0"/>
              <a:t>CAGE-</a:t>
            </a:r>
            <a:r>
              <a:rPr lang="en-US" sz="800" b="1" dirty="0" err="1"/>
              <a:t>Seq</a:t>
            </a:r>
            <a:r>
              <a:rPr lang="en-US" sz="800" dirty="0"/>
              <a:t>: </a:t>
            </a:r>
            <a:r>
              <a:rPr lang="en-US" sz="800" dirty="0" err="1"/>
              <a:t>Hazuki</a:t>
            </a:r>
            <a:r>
              <a:rPr lang="en-US" sz="800" dirty="0"/>
              <a:t> Takahashi et al., “</a:t>
            </a:r>
            <a:r>
              <a:rPr lang="en-US" sz="800" dirty="0">
                <a:hlinkClick r:id="rId5"/>
              </a:rPr>
              <a:t>5′ End-centered Expression Profiling Using Cap-analysis Gene Expression and Next-generation Sequencing</a:t>
            </a:r>
            <a:r>
              <a:rPr lang="en-US" sz="800" dirty="0"/>
              <a:t>,” </a:t>
            </a:r>
            <a:r>
              <a:rPr lang="en-US" sz="800" i="1" dirty="0"/>
              <a:t>Nature Protocols</a:t>
            </a:r>
            <a:r>
              <a:rPr lang="en-US" sz="800" dirty="0"/>
              <a:t> 7, no. 3 (March 2012): 542–561, doi:10.1038/nprot.2012.005.</a:t>
            </a:r>
          </a:p>
          <a:p>
            <a:r>
              <a:rPr lang="en-US" sz="800" b="1" dirty="0"/>
              <a:t>Nascent-</a:t>
            </a:r>
            <a:r>
              <a:rPr lang="en-US" sz="800" b="1" dirty="0" err="1"/>
              <a:t>Seq</a:t>
            </a:r>
            <a:r>
              <a:rPr lang="en-US" sz="800" dirty="0"/>
              <a:t>: Joseph Rodriguez, Jerome S. </a:t>
            </a:r>
            <a:r>
              <a:rPr lang="en-US" sz="800" dirty="0" err="1"/>
              <a:t>Menet</a:t>
            </a:r>
            <a:r>
              <a:rPr lang="en-US" sz="800" dirty="0"/>
              <a:t>, and Michael </a:t>
            </a:r>
            <a:r>
              <a:rPr lang="en-US" sz="800" dirty="0" err="1"/>
              <a:t>Rosbash</a:t>
            </a:r>
            <a:r>
              <a:rPr lang="en-US" sz="800" dirty="0"/>
              <a:t>, “</a:t>
            </a:r>
            <a:r>
              <a:rPr lang="en-US" sz="800" dirty="0">
                <a:hlinkClick r:id="rId6"/>
              </a:rPr>
              <a:t>Nascent-Seq Indicates Widespread Cotranscriptional RNA Editing in Drosophila</a:t>
            </a:r>
            <a:r>
              <a:rPr lang="en-US" sz="800" dirty="0"/>
              <a:t>,” </a:t>
            </a:r>
            <a:r>
              <a:rPr lang="en-US" sz="800" i="1" dirty="0"/>
              <a:t>Molecular Cell</a:t>
            </a:r>
            <a:r>
              <a:rPr lang="en-US" sz="800" dirty="0"/>
              <a:t> 47, no. 1 (July 13, 2012): 27–37, doi:10.1016/j.molcel.2012.05.002.</a:t>
            </a:r>
          </a:p>
          <a:p>
            <a:r>
              <a:rPr lang="en-US" sz="800" b="1" dirty="0" err="1"/>
              <a:t>Precapture</a:t>
            </a:r>
            <a:r>
              <a:rPr lang="en-US" sz="800" b="1" dirty="0"/>
              <a:t> RNA-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Tim R. Mercer et al., “</a:t>
            </a:r>
            <a:r>
              <a:rPr lang="en-US" sz="800" dirty="0">
                <a:hlinkClick r:id="rId7"/>
              </a:rPr>
              <a:t>Targeted RNA Sequencing Reveals the Deep Complexity of the Human Transcriptome</a:t>
            </a:r>
            <a:r>
              <a:rPr lang="en-US" sz="800" dirty="0"/>
              <a:t>,” </a:t>
            </a:r>
            <a:r>
              <a:rPr lang="en-US" sz="800" i="1" dirty="0"/>
              <a:t>Nature Biotechnology</a:t>
            </a:r>
            <a:r>
              <a:rPr lang="en-US" sz="800" dirty="0"/>
              <a:t> 30, no. 1 (January 2012): 99–104, doi:10.1038/nbt.2024.</a:t>
            </a:r>
          </a:p>
          <a:p>
            <a:r>
              <a:rPr lang="en-US" sz="800" b="1" dirty="0" err="1"/>
              <a:t>Cel-Seq</a:t>
            </a:r>
            <a:r>
              <a:rPr lang="en-US" sz="800" b="1" dirty="0"/>
              <a:t>: </a:t>
            </a:r>
            <a:r>
              <a:rPr lang="en-US" sz="800" dirty="0"/>
              <a:t>Tamar </a:t>
            </a:r>
            <a:r>
              <a:rPr lang="en-US" sz="800" dirty="0" err="1"/>
              <a:t>Hashimshony</a:t>
            </a:r>
            <a:r>
              <a:rPr lang="en-US" sz="800" dirty="0"/>
              <a:t> et al., “</a:t>
            </a:r>
            <a:r>
              <a:rPr lang="en-US" sz="800" dirty="0">
                <a:hlinkClick r:id="rId8"/>
              </a:rPr>
              <a:t>CEL-Seq: Single-Cell RNA-Seq by Multiplexed Linear Amplification</a:t>
            </a:r>
            <a:r>
              <a:rPr lang="en-US" sz="800" dirty="0"/>
              <a:t>,” </a:t>
            </a:r>
            <a:r>
              <a:rPr lang="en-US" sz="800" i="1" dirty="0"/>
              <a:t>Cell Reports</a:t>
            </a:r>
            <a:r>
              <a:rPr lang="en-US" sz="800" dirty="0"/>
              <a:t> 2, no. 3 (September 27, 2012): 666–673, doi:10.1016/j.celrep.2012.08.003.</a:t>
            </a:r>
          </a:p>
          <a:p>
            <a:r>
              <a:rPr lang="en-US" sz="800" b="1" dirty="0"/>
              <a:t>3P-Seq</a:t>
            </a:r>
            <a:r>
              <a:rPr lang="en-US" sz="800" dirty="0"/>
              <a:t>: Calvin H. Jan et al., “</a:t>
            </a:r>
            <a:r>
              <a:rPr lang="en-US" sz="800" dirty="0">
                <a:hlinkClick r:id="rId9"/>
              </a:rPr>
              <a:t>Formation, Regulation and Evolution of Caenorhabditis Elegans 3′UTRs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469, no. 7328 (January 6, 2011): 97–101, doi:10.1038/nature09616.</a:t>
            </a:r>
          </a:p>
          <a:p>
            <a:r>
              <a:rPr lang="en-US" sz="800" b="1" dirty="0"/>
              <a:t>NET-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L. </a:t>
            </a:r>
            <a:r>
              <a:rPr lang="en-US" sz="800" dirty="0" err="1"/>
              <a:t>Stirling</a:t>
            </a:r>
            <a:r>
              <a:rPr lang="en-US" sz="800" dirty="0"/>
              <a:t> Churchman and Jonathan S. </a:t>
            </a:r>
            <a:r>
              <a:rPr lang="en-US" sz="800" dirty="0" err="1"/>
              <a:t>Weissman</a:t>
            </a:r>
            <a:r>
              <a:rPr lang="en-US" sz="800" dirty="0"/>
              <a:t>, “</a:t>
            </a:r>
            <a:r>
              <a:rPr lang="en-US" sz="800" dirty="0">
                <a:hlinkClick r:id="rId10"/>
              </a:rPr>
              <a:t>Nascent Transcript Sequencing Visualizes Transcription at Nucleotide Resolution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469, no. 7330 (January 20, 2011): 368–373, doi:10.1038/nature09652.</a:t>
            </a:r>
          </a:p>
          <a:p>
            <a:r>
              <a:rPr lang="en-US" sz="800" b="1" dirty="0"/>
              <a:t>SS3-Seq: </a:t>
            </a:r>
            <a:r>
              <a:rPr lang="en-US" sz="800" dirty="0"/>
              <a:t>Oh </a:t>
            </a:r>
            <a:r>
              <a:rPr lang="en-US" sz="800" dirty="0" err="1"/>
              <a:t>Kyu</a:t>
            </a:r>
            <a:r>
              <a:rPr lang="en-US" sz="800" dirty="0"/>
              <a:t> Yoon and Rachel B. </a:t>
            </a:r>
            <a:r>
              <a:rPr lang="en-US" sz="800" dirty="0" err="1"/>
              <a:t>Brem</a:t>
            </a:r>
            <a:r>
              <a:rPr lang="en-US" sz="800" dirty="0"/>
              <a:t>, “</a:t>
            </a:r>
            <a:r>
              <a:rPr lang="en-US" sz="800" dirty="0">
                <a:hlinkClick r:id="rId11"/>
              </a:rPr>
              <a:t>Noncanonical Transcript Forms in Yeast and Their Regulation During Environmental Stress</a:t>
            </a:r>
            <a:r>
              <a:rPr lang="en-US" sz="800" dirty="0"/>
              <a:t>,” </a:t>
            </a:r>
            <a:r>
              <a:rPr lang="en-US" sz="800" i="1" dirty="0"/>
              <a:t>RNA</a:t>
            </a:r>
            <a:r>
              <a:rPr lang="en-US" sz="800" dirty="0"/>
              <a:t> 16, no. 6 (June 1, 2010): 1256–1267, doi:10.1261/rna.2038810.</a:t>
            </a:r>
          </a:p>
          <a:p>
            <a:r>
              <a:rPr lang="en-US" sz="800" b="1" dirty="0"/>
              <a:t>FRT-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Lira </a:t>
            </a:r>
            <a:r>
              <a:rPr lang="en-US" sz="800" dirty="0" err="1"/>
              <a:t>Mamanova</a:t>
            </a:r>
            <a:r>
              <a:rPr lang="en-US" sz="800" dirty="0"/>
              <a:t> et al., “</a:t>
            </a:r>
            <a:r>
              <a:rPr lang="en-US" sz="800" dirty="0">
                <a:hlinkClick r:id="rId12"/>
              </a:rPr>
              <a:t>FRT-seq: Amplification-free, Strand-specific Transcriptome Sequencing,</a:t>
            </a:r>
            <a:r>
              <a:rPr lang="en-US" sz="800" dirty="0"/>
              <a:t>” </a:t>
            </a:r>
            <a:r>
              <a:rPr lang="en-US" sz="800" i="1" dirty="0"/>
              <a:t>Nature Methods</a:t>
            </a:r>
            <a:r>
              <a:rPr lang="en-US" sz="800" dirty="0"/>
              <a:t> 7, no. 2 (February 2010): 130–132, doi:10.1038/nmeth.1417.</a:t>
            </a:r>
          </a:p>
          <a:p>
            <a:r>
              <a:rPr lang="en-US" sz="800" b="1" dirty="0"/>
              <a:t>3-Seq: </a:t>
            </a:r>
            <a:r>
              <a:rPr lang="en-US" sz="800" dirty="0"/>
              <a:t>Andrew H. Beck et al., “</a:t>
            </a:r>
            <a:r>
              <a:rPr lang="en-US" sz="800" dirty="0">
                <a:hlinkClick r:id="rId13"/>
              </a:rPr>
              <a:t>3′-End Sequencing for Expression Quantification (3SEQ) from Archival Tumor Samples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 5, no. 1 (January 19, 2010): e8768, doi:10.1371/journal.pone.0008768.</a:t>
            </a:r>
          </a:p>
          <a:p>
            <a:r>
              <a:rPr lang="en-US" sz="800" b="1" dirty="0"/>
              <a:t>PRO-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Hojoong</a:t>
            </a:r>
            <a:r>
              <a:rPr lang="en-US" sz="800" dirty="0"/>
              <a:t> </a:t>
            </a:r>
            <a:r>
              <a:rPr lang="en-US" sz="800" dirty="0" err="1"/>
              <a:t>Kwak</a:t>
            </a:r>
            <a:r>
              <a:rPr lang="en-US" sz="800" dirty="0"/>
              <a:t> et al., “</a:t>
            </a:r>
            <a:r>
              <a:rPr lang="en-US" sz="800" dirty="0">
                <a:hlinkClick r:id="rId14"/>
              </a:rPr>
              <a:t>Precise Maps of RNA Polymerase Reveal How Promoters Direct Initiation and Pausing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339, no. 6122 (February 22, 2013): 950–953, doi:10.1126/science.1229386.</a:t>
            </a:r>
          </a:p>
          <a:p>
            <a:r>
              <a:rPr lang="en-US" sz="800" b="1" dirty="0" err="1"/>
              <a:t>Bru-Seq</a:t>
            </a:r>
            <a:r>
              <a:rPr lang="en-US" sz="800" b="1" dirty="0"/>
              <a:t>: </a:t>
            </a:r>
            <a:r>
              <a:rPr lang="en-US" sz="800" dirty="0" err="1"/>
              <a:t>Artur</a:t>
            </a:r>
            <a:r>
              <a:rPr lang="en-US" sz="800" dirty="0"/>
              <a:t> </a:t>
            </a:r>
            <a:r>
              <a:rPr lang="en-US" sz="800" dirty="0" err="1"/>
              <a:t>Veloso</a:t>
            </a:r>
            <a:r>
              <a:rPr lang="en-US" sz="800" dirty="0"/>
              <a:t> et al., “</a:t>
            </a:r>
            <a:r>
              <a:rPr lang="en-US" sz="800" dirty="0">
                <a:hlinkClick r:id="rId15"/>
              </a:rPr>
              <a:t>Genome-Wide Transcriptional Effects of the Anti-Cancer Agent Camptothecin</a:t>
            </a:r>
            <a:r>
              <a:rPr lang="en-US" sz="800" dirty="0"/>
              <a:t>,”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 8, no. 10 (October 23, 2013): e78190, doi:10.1371/journal.pone.0078190.</a:t>
            </a:r>
          </a:p>
          <a:p>
            <a:r>
              <a:rPr lang="en-US" sz="800" b="1" dirty="0"/>
              <a:t>TIF-</a:t>
            </a:r>
            <a:r>
              <a:rPr lang="en-US" sz="800" b="1" dirty="0" err="1"/>
              <a:t>Seq</a:t>
            </a:r>
            <a:r>
              <a:rPr lang="en-US" sz="800" dirty="0"/>
              <a:t>: </a:t>
            </a:r>
            <a:r>
              <a:rPr lang="en-US" sz="800" dirty="0" err="1"/>
              <a:t>Vicent</a:t>
            </a:r>
            <a:r>
              <a:rPr lang="en-US" sz="800" dirty="0"/>
              <a:t> </a:t>
            </a:r>
            <a:r>
              <a:rPr lang="en-US" sz="800" dirty="0" err="1"/>
              <a:t>Pelechano</a:t>
            </a:r>
            <a:r>
              <a:rPr lang="en-US" sz="800" dirty="0"/>
              <a:t>, Wu Wei, and Lars M. Steinmetz, “</a:t>
            </a:r>
            <a:r>
              <a:rPr lang="en-US" sz="800" dirty="0">
                <a:hlinkClick r:id="rId16"/>
              </a:rPr>
              <a:t>Extensive Transcriptional Heterogeneity Revealed by Isoform Profiling</a:t>
            </a:r>
            <a:r>
              <a:rPr lang="en-US" sz="800" dirty="0"/>
              <a:t>,” </a:t>
            </a:r>
            <a:r>
              <a:rPr lang="en-US" sz="800" i="1" dirty="0"/>
              <a:t>Nature</a:t>
            </a:r>
            <a:r>
              <a:rPr lang="en-US" sz="800" dirty="0"/>
              <a:t> 497, no. 7447 (May 2, 2013): 127–131, doi:10.1038/nature12121.</a:t>
            </a:r>
          </a:p>
          <a:p>
            <a:r>
              <a:rPr lang="en-US" sz="800" b="1" dirty="0"/>
              <a:t>3′-Seq: </a:t>
            </a:r>
            <a:r>
              <a:rPr lang="en-US" sz="800" dirty="0"/>
              <a:t>Steve </a:t>
            </a:r>
            <a:r>
              <a:rPr lang="en-US" sz="800" dirty="0" err="1"/>
              <a:t>Lianoglou</a:t>
            </a:r>
            <a:r>
              <a:rPr lang="en-US" sz="800" dirty="0"/>
              <a:t> et al., “</a:t>
            </a:r>
            <a:r>
              <a:rPr lang="en-US" sz="800" dirty="0">
                <a:hlinkClick r:id="rId17"/>
              </a:rPr>
              <a:t>Ubiquitously Transcribed Genes Use Alternative Polyadenylation to Achieve Tissue-specific Expression</a:t>
            </a:r>
            <a:r>
              <a:rPr lang="en-US" sz="800" dirty="0"/>
              <a:t>,” </a:t>
            </a:r>
            <a:r>
              <a:rPr lang="en-US" sz="800" i="1" dirty="0"/>
              <a:t>Genes &amp; Development</a:t>
            </a:r>
            <a:r>
              <a:rPr lang="en-US" sz="800" dirty="0"/>
              <a:t> 27, no. 21 (November 1, 2013): 2380–2396, doi:10.1101/gad.229328.113.</a:t>
            </a:r>
          </a:p>
          <a:p>
            <a:r>
              <a:rPr lang="en-US" sz="800" b="1" dirty="0"/>
              <a:t>TIVA-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Ditte</a:t>
            </a:r>
            <a:r>
              <a:rPr lang="en-US" sz="800" dirty="0"/>
              <a:t> </a:t>
            </a:r>
            <a:r>
              <a:rPr lang="en-US" sz="800" dirty="0" err="1"/>
              <a:t>Lovatt</a:t>
            </a:r>
            <a:r>
              <a:rPr lang="en-US" sz="800" dirty="0"/>
              <a:t> et al., “</a:t>
            </a:r>
            <a:r>
              <a:rPr lang="en-US" sz="800" dirty="0">
                <a:hlinkClick r:id="rId18"/>
              </a:rPr>
              <a:t>Transcriptome in Vivo Analysis (TIVA) of Spatially Defined Single Cells in Live Tissue</a:t>
            </a:r>
            <a:r>
              <a:rPr lang="en-US" sz="800" dirty="0"/>
              <a:t>,” </a:t>
            </a:r>
            <a:r>
              <a:rPr lang="en-US" sz="800" i="1" dirty="0"/>
              <a:t>Nature Methods</a:t>
            </a:r>
            <a:r>
              <a:rPr lang="en-US" sz="800" dirty="0"/>
              <a:t> 11, no. 2 (February 2014): 190–196, doi:10.1038/nmeth.2804.</a:t>
            </a:r>
          </a:p>
          <a:p>
            <a:r>
              <a:rPr lang="en-US" sz="800" b="1" dirty="0"/>
              <a:t>Smart-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Simone </a:t>
            </a:r>
            <a:r>
              <a:rPr lang="en-US" sz="800" dirty="0" err="1"/>
              <a:t>Picelli</a:t>
            </a:r>
            <a:r>
              <a:rPr lang="en-US" sz="800" dirty="0"/>
              <a:t> et al., “</a:t>
            </a:r>
            <a:r>
              <a:rPr lang="en-US" sz="800" dirty="0">
                <a:hlinkClick r:id="rId19"/>
              </a:rPr>
              <a:t>Full-length RNA-seq from Single Cells Using Smart-seq2</a:t>
            </a:r>
            <a:r>
              <a:rPr lang="en-US" sz="800" dirty="0"/>
              <a:t>,” </a:t>
            </a:r>
            <a:r>
              <a:rPr lang="en-US" sz="800" i="1" dirty="0"/>
              <a:t>Nature Protocols</a:t>
            </a:r>
            <a:r>
              <a:rPr lang="en-US" sz="800" dirty="0"/>
              <a:t> 9, no. 1 (January 2014): 171–181, doi:10.1038/nprot.2014.006.</a:t>
            </a:r>
          </a:p>
          <a:p>
            <a:endParaRPr lang="en-US" sz="800" dirty="0"/>
          </a:p>
        </p:txBody>
      </p:sp>
      <p:sp>
        <p:nvSpPr>
          <p:cNvPr id="4" name="Oval 3"/>
          <p:cNvSpPr/>
          <p:nvPr/>
        </p:nvSpPr>
        <p:spPr bwMode="auto">
          <a:xfrm>
            <a:off x="850900" y="1181100"/>
            <a:ext cx="7569200" cy="3302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01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b="1" dirty="0" smtClean="0"/>
              <a:t>PAS</a:t>
            </a:r>
            <a:r>
              <a:rPr lang="en-US" sz="800" b="1" dirty="0"/>
              <a:t>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Peter J. Shepard et al., “</a:t>
            </a:r>
            <a:r>
              <a:rPr lang="en-US" sz="800" dirty="0">
                <a:hlinkClick r:id="rId2"/>
              </a:rPr>
              <a:t>Complex and Dynamic Landscape of RNA Polyadenylation Revealed by PAS-Seq</a:t>
            </a:r>
            <a:r>
              <a:rPr lang="en-US" sz="800" dirty="0"/>
              <a:t>,” </a:t>
            </a:r>
            <a:r>
              <a:rPr lang="en-US" sz="800" i="1" dirty="0"/>
              <a:t>RNA</a:t>
            </a:r>
            <a:r>
              <a:rPr lang="en-US" sz="800" dirty="0"/>
              <a:t> 17, no. 4 (April 1, 2011): 761–772, doi:10.1261/rna.2581711.</a:t>
            </a:r>
          </a:p>
          <a:p>
            <a:r>
              <a:rPr lang="en-US" sz="800" b="1" dirty="0"/>
              <a:t>PAL-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Alexander O. </a:t>
            </a:r>
            <a:r>
              <a:rPr lang="en-US" sz="800" dirty="0" err="1"/>
              <a:t>Subtelny</a:t>
            </a:r>
            <a:r>
              <a:rPr lang="en-US" sz="800" dirty="0"/>
              <a:t> et al., “</a:t>
            </a:r>
            <a:r>
              <a:rPr lang="en-US" sz="800" dirty="0">
                <a:hlinkClick r:id="rId3"/>
              </a:rPr>
              <a:t>Poly(A)-tail Profiling Reveals an Embryonic Switch in Translational Control</a:t>
            </a:r>
            <a:r>
              <a:rPr lang="en-US" sz="800" dirty="0"/>
              <a:t>,” </a:t>
            </a:r>
            <a:r>
              <a:rPr lang="en-US" sz="800" i="1" dirty="0"/>
              <a:t>Nature</a:t>
            </a:r>
            <a:r>
              <a:rPr lang="en-US" sz="800" dirty="0"/>
              <a:t> advance online publication (January 29, 2014), doi:10.1038/nature13007.</a:t>
            </a:r>
          </a:p>
          <a:p>
            <a:r>
              <a:rPr lang="en-US" sz="800" dirty="0"/>
              <a:t>Translation</a:t>
            </a:r>
          </a:p>
          <a:p>
            <a:r>
              <a:rPr lang="en-US" sz="800" b="1" dirty="0" err="1"/>
              <a:t>Ribo-Seq</a:t>
            </a:r>
            <a:r>
              <a:rPr lang="en-US" sz="800" b="1" dirty="0"/>
              <a:t>: </a:t>
            </a:r>
            <a:r>
              <a:rPr lang="en-US" sz="800" dirty="0"/>
              <a:t>Nicholas T. </a:t>
            </a:r>
            <a:r>
              <a:rPr lang="en-US" sz="800" dirty="0" err="1"/>
              <a:t>Ingolia</a:t>
            </a:r>
            <a:r>
              <a:rPr lang="en-US" sz="800" dirty="0"/>
              <a:t> et al., “</a:t>
            </a:r>
            <a:r>
              <a:rPr lang="en-US" sz="800" dirty="0">
                <a:hlinkClick r:id="rId4"/>
              </a:rPr>
              <a:t>Genome-Wide Analysis in Vivo of Translation with Nucleotide Resolution Using Ribosome Profiling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324, no. 5924 (April 10, 2009): 218–223, doi:10.1126/science.1168978.</a:t>
            </a:r>
          </a:p>
          <a:p>
            <a:r>
              <a:rPr lang="en-US" sz="800" b="1" dirty="0" err="1"/>
              <a:t>Frac-Seq</a:t>
            </a:r>
            <a:r>
              <a:rPr lang="en-US" sz="800" b="1" dirty="0"/>
              <a:t>: </a:t>
            </a:r>
            <a:r>
              <a:rPr lang="en-US" sz="800" dirty="0"/>
              <a:t>Timothy Sterne-</a:t>
            </a:r>
            <a:r>
              <a:rPr lang="en-US" sz="800" dirty="0" err="1"/>
              <a:t>Weiler</a:t>
            </a:r>
            <a:r>
              <a:rPr lang="en-US" sz="800" dirty="0"/>
              <a:t> et al., “</a:t>
            </a:r>
            <a:r>
              <a:rPr lang="en-US" sz="800" dirty="0">
                <a:hlinkClick r:id="rId5"/>
              </a:rPr>
              <a:t>Frac-seq Reveals Isoform-specific Recruitment to Polyribosomes</a:t>
            </a:r>
            <a:r>
              <a:rPr lang="en-US" sz="800" dirty="0"/>
              <a:t>,” </a:t>
            </a:r>
            <a:r>
              <a:rPr lang="en-US" sz="800" i="1" dirty="0"/>
              <a:t>Genome Research</a:t>
            </a:r>
            <a:r>
              <a:rPr lang="en-US" sz="800" dirty="0"/>
              <a:t> (June 19, 2013), doi:10.1101/gr.148585.112.</a:t>
            </a:r>
          </a:p>
          <a:p>
            <a:r>
              <a:rPr lang="en-US" sz="800" b="1" dirty="0"/>
              <a:t>GTI-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Ji</a:t>
            </a:r>
            <a:r>
              <a:rPr lang="en-US" sz="800" dirty="0"/>
              <a:t> Wan and </a:t>
            </a:r>
            <a:r>
              <a:rPr lang="en-US" sz="800" dirty="0" err="1"/>
              <a:t>Shu</a:t>
            </a:r>
            <a:r>
              <a:rPr lang="en-US" sz="800" dirty="0"/>
              <a:t>-Bing </a:t>
            </a:r>
            <a:r>
              <a:rPr lang="en-US" sz="800" dirty="0" err="1"/>
              <a:t>Qian</a:t>
            </a:r>
            <a:r>
              <a:rPr lang="en-US" sz="800" dirty="0"/>
              <a:t>, “</a:t>
            </a:r>
            <a:r>
              <a:rPr lang="en-US" sz="800" dirty="0">
                <a:hlinkClick r:id="rId6"/>
              </a:rPr>
              <a:t>TISdb: a Database for Alternative Translation Initiation in Mammalian Cells</a:t>
            </a:r>
            <a:r>
              <a:rPr lang="en-US" sz="800" dirty="0"/>
              <a:t>,” </a:t>
            </a:r>
            <a:r>
              <a:rPr lang="en-US" sz="800" i="1" dirty="0"/>
              <a:t>Nucleic Acids Research</a:t>
            </a:r>
            <a:r>
              <a:rPr lang="en-US" sz="800" dirty="0"/>
              <a:t> (November 6, 2013), doi:10.1093/</a:t>
            </a:r>
            <a:r>
              <a:rPr lang="en-US" sz="800" dirty="0" err="1"/>
              <a:t>nar</a:t>
            </a:r>
            <a:r>
              <a:rPr lang="en-US" sz="800" dirty="0"/>
              <a:t>/gkt1085.</a:t>
            </a:r>
          </a:p>
          <a:p>
            <a:r>
              <a:rPr lang="en-US" sz="800" dirty="0"/>
              <a:t>TFBS and Enhancer activity</a:t>
            </a:r>
          </a:p>
          <a:p>
            <a:r>
              <a:rPr lang="en-US" sz="800" b="1" dirty="0"/>
              <a:t>SELEX-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Matthew Slattery et al., “</a:t>
            </a:r>
            <a:r>
              <a:rPr lang="en-US" sz="800" dirty="0">
                <a:hlinkClick r:id="rId7"/>
              </a:rPr>
              <a:t>Cofactor Binding Evokes Latent Differences in DNA Binding Specificity Between Hox Proteins</a:t>
            </a:r>
            <a:r>
              <a:rPr lang="en-US" sz="800" dirty="0"/>
              <a:t>,” </a:t>
            </a:r>
            <a:r>
              <a:rPr lang="en-US" sz="800" i="1" dirty="0"/>
              <a:t>Cell</a:t>
            </a:r>
            <a:r>
              <a:rPr lang="en-US" sz="800" dirty="0"/>
              <a:t> 147, no. 6 (December 9, 2011): 1270–1282, doi:10.1016/j.cell.2011.10.053.</a:t>
            </a:r>
          </a:p>
          <a:p>
            <a:r>
              <a:rPr lang="en-US" sz="800" b="1" dirty="0"/>
              <a:t>CRE-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Jamie C. </a:t>
            </a:r>
            <a:r>
              <a:rPr lang="en-US" sz="800" dirty="0" err="1"/>
              <a:t>Kwasnieski</a:t>
            </a:r>
            <a:r>
              <a:rPr lang="en-US" sz="800" dirty="0"/>
              <a:t> et al., “</a:t>
            </a:r>
            <a:r>
              <a:rPr lang="en-US" sz="800" dirty="0">
                <a:hlinkClick r:id="rId8"/>
              </a:rPr>
              <a:t>Complex Effects of Nucleotide Variants in a Mammalian Cis-regulatory Element</a:t>
            </a:r>
            <a:r>
              <a:rPr lang="en-US" sz="800" dirty="0"/>
              <a:t>,” </a:t>
            </a:r>
            <a:r>
              <a:rPr lang="en-US" sz="800" i="1" dirty="0"/>
              <a:t>Proceedings of the National Academy of Sciences</a:t>
            </a:r>
            <a:r>
              <a:rPr lang="en-US" sz="800" dirty="0"/>
              <a:t> 109, no. 47 (November 20, 2012): 19498–19503, doi:10.1073/pnas.1210678109.</a:t>
            </a:r>
          </a:p>
          <a:p>
            <a:r>
              <a:rPr lang="en-US" sz="800" b="1" dirty="0"/>
              <a:t>STARR-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 err="1"/>
              <a:t>Cosmas</a:t>
            </a:r>
            <a:r>
              <a:rPr lang="en-US" sz="800" dirty="0"/>
              <a:t> D. Arnold et al., “</a:t>
            </a:r>
            <a:r>
              <a:rPr lang="en-US" sz="800" dirty="0">
                <a:hlinkClick r:id="rId9"/>
              </a:rPr>
              <a:t>Genome-Wide Quantitative Enhancer Activity Maps Identified by STARR-seq</a:t>
            </a:r>
            <a:r>
              <a:rPr lang="en-US" sz="800" dirty="0"/>
              <a:t>,” </a:t>
            </a:r>
            <a:r>
              <a:rPr lang="en-US" sz="800" i="1" dirty="0"/>
              <a:t>Science</a:t>
            </a:r>
            <a:r>
              <a:rPr lang="en-US" sz="800" dirty="0"/>
              <a:t> 339, no. 6123 (March 1, 2013): 1074–1077, doi:10.1126/science.1232542.</a:t>
            </a:r>
          </a:p>
          <a:p>
            <a:r>
              <a:rPr lang="en-US" sz="800" b="1" dirty="0"/>
              <a:t>SRE-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Robin P. Smith et al., “</a:t>
            </a:r>
            <a:r>
              <a:rPr lang="en-US" sz="800" dirty="0">
                <a:hlinkClick r:id="rId10"/>
              </a:rPr>
              <a:t>Massively Parallel Decoding of Mammalian Regulatory Sequences Supports a Flexible Organizational Model</a:t>
            </a:r>
            <a:r>
              <a:rPr lang="en-US" sz="800" dirty="0"/>
              <a:t>,” </a:t>
            </a:r>
            <a:r>
              <a:rPr lang="en-US" sz="800" i="1" dirty="0"/>
              <a:t>Nature Genetics</a:t>
            </a:r>
            <a:r>
              <a:rPr lang="en-US" sz="800" dirty="0"/>
              <a:t> 45, no. 9 (September 2013): 1021–1028, doi:10.1038/ng.2713.</a:t>
            </a:r>
          </a:p>
          <a:p>
            <a:r>
              <a:rPr lang="en-US" sz="800" b="1" dirty="0"/>
              <a:t>HITS-KIN-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Ulf-Peter Guenther et al., “</a:t>
            </a:r>
            <a:r>
              <a:rPr lang="en-US" sz="800" dirty="0">
                <a:hlinkClick r:id="rId11"/>
              </a:rPr>
              <a:t>Hidden Specificity in an Apparently Nonspecific RNA-binding Protein</a:t>
            </a:r>
            <a:r>
              <a:rPr lang="en-US" sz="800" dirty="0"/>
              <a:t>,” </a:t>
            </a:r>
            <a:r>
              <a:rPr lang="en-US" sz="800" i="1" dirty="0"/>
              <a:t>Nature</a:t>
            </a:r>
            <a:r>
              <a:rPr lang="en-US" sz="800" dirty="0"/>
              <a:t> 502, no. 7471 (October 17, 2013): 385–388, doi:10.1038/nature12543.</a:t>
            </a:r>
          </a:p>
          <a:p>
            <a:r>
              <a:rPr lang="en-US" sz="800" b="1" dirty="0"/>
              <a:t>Capture-C-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Jim R. Hughes et al., “</a:t>
            </a:r>
            <a:r>
              <a:rPr lang="en-US" sz="800" dirty="0">
                <a:hlinkClick r:id="rId12"/>
              </a:rPr>
              <a:t>Analysis of Hundreds of Cis-regulatory Landscapes at High Resolution in a Single, High-throughput Experiment</a:t>
            </a:r>
            <a:r>
              <a:rPr lang="en-US" sz="800" dirty="0"/>
              <a:t>,” </a:t>
            </a:r>
            <a:r>
              <a:rPr lang="en-US" sz="800" i="1" dirty="0"/>
              <a:t>Nature Genetics</a:t>
            </a:r>
            <a:r>
              <a:rPr lang="en-US" sz="800" dirty="0"/>
              <a:t> 46, no. 2 (February 2014): 205–212, doi:10.1038/ng.2871.</a:t>
            </a:r>
          </a:p>
          <a:p>
            <a:r>
              <a:rPr lang="en-US" sz="800" dirty="0"/>
              <a:t>RNA-RNA interaction</a:t>
            </a:r>
          </a:p>
          <a:p>
            <a:r>
              <a:rPr lang="en-US" sz="800" b="1" dirty="0"/>
              <a:t>CLASH-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Aleksandra </a:t>
            </a:r>
            <a:r>
              <a:rPr lang="en-US" sz="800" dirty="0" err="1"/>
              <a:t>Helwak</a:t>
            </a:r>
            <a:r>
              <a:rPr lang="en-US" sz="800" dirty="0"/>
              <a:t> et al., “</a:t>
            </a:r>
            <a:r>
              <a:rPr lang="en-US" sz="800" dirty="0">
                <a:hlinkClick r:id="rId13"/>
              </a:rPr>
              <a:t>Mapping the Human miRNA Interactome by CLASH Reveals Frequent Noncanonical Binding</a:t>
            </a:r>
            <a:r>
              <a:rPr lang="en-US" sz="800" dirty="0"/>
              <a:t>,” </a:t>
            </a:r>
            <a:r>
              <a:rPr lang="en-US" sz="800" i="1" dirty="0"/>
              <a:t>Cell</a:t>
            </a:r>
            <a:r>
              <a:rPr lang="en-US" sz="800" dirty="0"/>
              <a:t> 153, no. 3 (April 2013): 654–665, doi:10.1016/j.cell.2013.03.043.</a:t>
            </a:r>
          </a:p>
          <a:p>
            <a:r>
              <a:rPr lang="en-US" sz="800" dirty="0"/>
              <a:t>RNA-DNA binding</a:t>
            </a:r>
          </a:p>
          <a:p>
            <a:r>
              <a:rPr lang="en-US" sz="800" b="1" dirty="0" err="1"/>
              <a:t>ChIRP-Seq</a:t>
            </a:r>
            <a:r>
              <a:rPr lang="en-US" sz="800" dirty="0"/>
              <a:t>: </a:t>
            </a:r>
            <a:r>
              <a:rPr lang="en-US" sz="800" dirty="0" err="1"/>
              <a:t>Ci</a:t>
            </a:r>
            <a:r>
              <a:rPr lang="en-US" sz="800" dirty="0"/>
              <a:t> Chu et al., “</a:t>
            </a:r>
            <a:r>
              <a:rPr lang="en-US" sz="800" dirty="0">
                <a:hlinkClick r:id="rId14"/>
              </a:rPr>
              <a:t>Genomic Maps of Long Noncoding RNA Occupancy Reveal Principles of RNA-Chromatin Interactions</a:t>
            </a:r>
            <a:r>
              <a:rPr lang="en-US" sz="800" dirty="0"/>
              <a:t>,” </a:t>
            </a:r>
            <a:r>
              <a:rPr lang="en-US" sz="800" i="1" dirty="0"/>
              <a:t>Molecular Cell</a:t>
            </a:r>
            <a:r>
              <a:rPr lang="en-US" sz="800" dirty="0"/>
              <a:t> 44, no. 4 (November 18, 2011): 667–678, doi:10.1016/j.molcel.2011.08.027.</a:t>
            </a:r>
          </a:p>
          <a:p>
            <a:r>
              <a:rPr lang="en-US" sz="800" b="1" dirty="0"/>
              <a:t>CHART-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Matthew D. Simon et al., “</a:t>
            </a:r>
            <a:r>
              <a:rPr lang="en-US" sz="800" dirty="0">
                <a:hlinkClick r:id="rId15"/>
              </a:rPr>
              <a:t>The Genomic Binding Sites of a Noncoding RNA</a:t>
            </a:r>
            <a:r>
              <a:rPr lang="en-US" sz="800" dirty="0"/>
              <a:t>,” </a:t>
            </a:r>
            <a:r>
              <a:rPr lang="en-US" sz="800" i="1" dirty="0"/>
              <a:t>Proceedings of the National Academy of Sciences</a:t>
            </a:r>
            <a:r>
              <a:rPr lang="en-US" sz="800" dirty="0"/>
              <a:t> 108, no. 51 (December 20, 2011): 20497–20502, doi:10.1073/pnas.1113536108.</a:t>
            </a:r>
          </a:p>
          <a:p>
            <a:r>
              <a:rPr lang="en-US" sz="800" b="1" dirty="0"/>
              <a:t>RAP-</a:t>
            </a:r>
            <a:r>
              <a:rPr lang="en-US" sz="800" b="1" dirty="0" err="1"/>
              <a:t>Seq</a:t>
            </a:r>
            <a:r>
              <a:rPr lang="en-US" sz="800" b="1" dirty="0"/>
              <a:t>: </a:t>
            </a:r>
            <a:r>
              <a:rPr lang="en-US" sz="800" dirty="0"/>
              <a:t>Jesse M. </a:t>
            </a:r>
            <a:r>
              <a:rPr lang="en-US" sz="800" dirty="0" err="1"/>
              <a:t>Engreitz</a:t>
            </a:r>
            <a:r>
              <a:rPr lang="en-US" sz="800" dirty="0"/>
              <a:t> et al., “</a:t>
            </a:r>
            <a:r>
              <a:rPr lang="en-US" sz="800" dirty="0">
                <a:hlinkClick r:id="rId16"/>
              </a:rPr>
              <a:t>The Xist lncRNA Exploits Three-Dimensional Genome Architecture to Spread Across the X Chromosome</a:t>
            </a:r>
            <a:r>
              <a:rPr lang="en-US" sz="800" dirty="0"/>
              <a:t>,” </a:t>
            </a:r>
            <a:r>
              <a:rPr lang="en-US" sz="800" i="1" dirty="0"/>
              <a:t>Science</a:t>
            </a:r>
            <a:r>
              <a:rPr lang="en-US" sz="800" dirty="0"/>
              <a:t> 341, no. 6147 (August 16, 2013): 1237973, doi:10.1126/science.1237973.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173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07"/>
  <p:tag name="DEFAULTHEIGHT" val="356"/>
  <p:tag name="FIRSTDTSE@C02HHC3VDJYT3PP7" val="4529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185625</TotalTime>
  <Words>339</Words>
  <Application>Microsoft Macintosh PowerPoint</Application>
  <PresentationFormat>On-screen Show (4:3)</PresentationFormat>
  <Paragraphs>259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cmbx10</vt:lpstr>
      <vt:lpstr>cmbx5</vt:lpstr>
      <vt:lpstr>CMBX7</vt:lpstr>
      <vt:lpstr>cmex10</vt:lpstr>
      <vt:lpstr>cmmi10</vt:lpstr>
      <vt:lpstr>cmmi5</vt:lpstr>
      <vt:lpstr>cmmi7</vt:lpstr>
      <vt:lpstr>cmr10</vt:lpstr>
      <vt:lpstr>cmr5</vt:lpstr>
      <vt:lpstr>cmr7</vt:lpstr>
      <vt:lpstr>cmss10</vt:lpstr>
      <vt:lpstr>cmss8</vt:lpstr>
      <vt:lpstr>cmsy10</vt:lpstr>
      <vt:lpstr>cmsy10orig</vt:lpstr>
      <vt:lpstr>cmsy5</vt:lpstr>
      <vt:lpstr>cmsy7</vt:lpstr>
      <vt:lpstr>Courier New</vt:lpstr>
      <vt:lpstr>Times New Roman</vt:lpstr>
      <vt:lpstr>Wingdings</vt:lpstr>
      <vt:lpstr>굴림</vt:lpstr>
      <vt:lpstr>맑은 고딕</vt:lpstr>
      <vt:lpstr>Arial</vt:lpstr>
      <vt:lpstr>JobTalk3</vt:lpstr>
      <vt:lpstr>Data Science for  High-Throughput Sequencing </vt:lpstr>
      <vt:lpstr>The Genome</vt:lpstr>
      <vt:lpstr>High-throughput sequencing revolution</vt:lpstr>
      <vt:lpstr>The data: shotgun sequencing</vt:lpstr>
      <vt:lpstr>High-throughput sequencing: Microscope in the big data era</vt:lpstr>
      <vt:lpstr>High-throughput sequencing assays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RNA-seq</vt:lpstr>
      <vt:lpstr>Example: Chip-Seq for epigenomics </vt:lpstr>
      <vt:lpstr>Example: Hi-C-Seq for 3D Structure of DNA</vt:lpstr>
      <vt:lpstr>Applications: basic science</vt:lpstr>
      <vt:lpstr>Applications: medicine</vt:lpstr>
      <vt:lpstr>Technologies</vt:lpstr>
      <vt:lpstr>Data science of high-throughput sequencing</vt:lpstr>
      <vt:lpstr>Tools</vt:lpstr>
      <vt:lpstr>Course objectives</vt:lpstr>
    </vt:vector>
  </TitlesOfParts>
  <Manager/>
  <Company>Caltech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Massimo Franceschetti</dc:creator>
  <cp:keywords/>
  <dc:description/>
  <cp:lastModifiedBy>David Tse</cp:lastModifiedBy>
  <cp:revision>1206</cp:revision>
  <dcterms:created xsi:type="dcterms:W3CDTF">2002-06-19T17:04:49Z</dcterms:created>
  <dcterms:modified xsi:type="dcterms:W3CDTF">2018-01-09T20:44:56Z</dcterms:modified>
  <cp:category/>
</cp:coreProperties>
</file>