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7529B-772A-4B2A-A6FB-38CBC29472C8}">
          <p14:sldIdLst>
            <p14:sldId id="256"/>
            <p14:sldId id="265"/>
            <p14:sldId id="267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Untitled Section" id="{B76B733C-FFCD-4014-860E-AF7D8FD148A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52" d="100"/>
          <a:sy n="52" d="100"/>
        </p:scale>
        <p:origin x="102" y="444"/>
      </p:cViewPr>
      <p:guideLst/>
    </p:cSldViewPr>
  </p:slideViewPr>
  <p:outlineViewPr>
    <p:cViewPr>
      <p:scale>
        <a:sx n="33" d="100"/>
        <a:sy n="33" d="100"/>
      </p:scale>
      <p:origin x="0" y="-139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BFAB-7F9F-415D-8BB4-B53146D192F4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56F8E-5919-44F6-A655-B8B8FB3E6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7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6F8E-5919-44F6-A655-B8B8FB3E681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1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6F8E-5919-44F6-A655-B8B8FB3E68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89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access the view designer, use the Database Explorer, find your database, open the views and right click on the Views folder container. </a:t>
            </a:r>
          </a:p>
          <a:p>
            <a:r>
              <a:rPr lang="en-GB" dirty="0" smtClean="0"/>
              <a:t>You should find “New View”.</a:t>
            </a:r>
          </a:p>
          <a:p>
            <a:r>
              <a:rPr lang="en-GB" dirty="0" smtClean="0"/>
              <a:t>After that, follow the wizard.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6F8E-5919-44F6-A655-B8B8FB3E68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0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</a:t>
            </a:r>
            <a:r>
              <a:rPr lang="en-GB" baseline="0" dirty="0" smtClean="0"/>
              <a:t> you can see, the query designer gives you a graphical view of a join.</a:t>
            </a:r>
          </a:p>
          <a:p>
            <a:r>
              <a:rPr lang="en-GB" baseline="0" dirty="0" smtClean="0"/>
              <a:t>You produce this by adding two tables and then left-click-and-hold of one fields in one table, to a field in the other.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6F8E-5919-44F6-A655-B8B8FB3E68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8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686C-1110-40F5-A487-C72E28610F56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A611-BE4F-4F78-8A3C-89D2AAE0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1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Retrieval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Locking and using 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BTW: Cloned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517233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Clone a live database</a:t>
            </a:r>
          </a:p>
          <a:p>
            <a:pPr lvl="1"/>
            <a:r>
              <a:rPr lang="en-GB" dirty="0" smtClean="0"/>
              <a:t>This is one of the fundamental operations you expect to find in a database system. It is described as “snapshotting”.</a:t>
            </a:r>
          </a:p>
          <a:p>
            <a:pPr lvl="1"/>
            <a:r>
              <a:rPr lang="en-GB" dirty="0" smtClean="0"/>
              <a:t>A clone of a live database is used by developers </a:t>
            </a:r>
          </a:p>
          <a:p>
            <a:pPr lvl="2"/>
            <a:r>
              <a:rPr lang="en-GB" dirty="0" smtClean="0"/>
              <a:t>Only to improve data input procedures</a:t>
            </a:r>
          </a:p>
          <a:p>
            <a:pPr lvl="2"/>
            <a:r>
              <a:rPr lang="en-GB" dirty="0" smtClean="0"/>
              <a:t>Because reporting uses a cached database </a:t>
            </a:r>
          </a:p>
          <a:p>
            <a:r>
              <a:rPr lang="en-GB" dirty="0" smtClean="0"/>
              <a:t>Issues</a:t>
            </a:r>
          </a:p>
          <a:p>
            <a:pPr lvl="1"/>
            <a:r>
              <a:rPr lang="en-GB" dirty="0" smtClean="0"/>
              <a:t>To clone a database, you need to not change its state </a:t>
            </a:r>
          </a:p>
          <a:p>
            <a:pPr lvl="1"/>
            <a:r>
              <a:rPr lang="en-GB" dirty="0" smtClean="0"/>
              <a:t>Either, do not change data, or, write an ingenious sub-system that journals all of the changes whilst the system is cloned and replays them after cloning.</a:t>
            </a:r>
          </a:p>
          <a:p>
            <a:pPr lvl="1"/>
            <a:r>
              <a:rPr lang="en-GB" dirty="0" smtClean="0"/>
              <a:t>The latter is available in high-end Enterprise databases.</a:t>
            </a:r>
          </a:p>
          <a:p>
            <a:pPr lvl="1"/>
            <a:r>
              <a:rPr lang="en-GB" dirty="0" smtClean="0"/>
              <a:t>Because of this, long-term read-only data is removed from the live database and put into tables in other database.</a:t>
            </a:r>
          </a:p>
          <a:p>
            <a:pPr lvl="1"/>
            <a:r>
              <a:rPr lang="en-GB" dirty="0" smtClean="0"/>
              <a:t>Synonyms are used to reference this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2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Server: SSAS, SSRS, SSIS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Cached databases</a:t>
            </a:r>
          </a:p>
          <a:p>
            <a:pPr lvl="1"/>
            <a:r>
              <a:rPr lang="en-GB" dirty="0" smtClean="0"/>
              <a:t>SQL Server has institutionalized the cached database.</a:t>
            </a:r>
          </a:p>
          <a:p>
            <a:pPr lvl="1"/>
            <a:r>
              <a:rPr lang="en-GB" dirty="0" smtClean="0"/>
              <a:t>The SQL Server Analytics Server must be given a set of tables and takes copies using views.</a:t>
            </a:r>
          </a:p>
          <a:p>
            <a:pPr lvl="1"/>
            <a:r>
              <a:rPr lang="en-GB" dirty="0" smtClean="0"/>
              <a:t>The SQL Server Report Server can do this optionally.</a:t>
            </a:r>
          </a:p>
          <a:p>
            <a:r>
              <a:rPr lang="en-GB" dirty="0" smtClean="0"/>
              <a:t>SQL Server Integration Service</a:t>
            </a:r>
            <a:endParaRPr lang="en-GB" dirty="0"/>
          </a:p>
          <a:p>
            <a:pPr lvl="1"/>
            <a:r>
              <a:rPr lang="en-GB" dirty="0" smtClean="0"/>
              <a:t>This is SQL Server’s suite of utilities for uploading new data to a database.</a:t>
            </a:r>
          </a:p>
          <a:p>
            <a:pPr lvl="1"/>
            <a:r>
              <a:rPr lang="en-GB" dirty="0" smtClean="0"/>
              <a:t>Usually, you upload to a new table and then insert each record normally.</a:t>
            </a:r>
          </a:p>
          <a:p>
            <a:pPr lvl="2"/>
            <a:r>
              <a:rPr lang="en-GB" dirty="0" smtClean="0"/>
              <a:t>For small amounts of data, this is fine, but for large data sets that might be replacing whole sets of reference data, it is best to load using a separate database and then cut-over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4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Data Science Consultants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You won’t be usually be involved in database design.</a:t>
            </a:r>
          </a:p>
          <a:p>
            <a:pPr lvl="1"/>
            <a:r>
              <a:rPr lang="en-GB" dirty="0" smtClean="0"/>
              <a:t>It’s a specialist field – very often a standard is bought from a company and adapted to the site.</a:t>
            </a:r>
          </a:p>
          <a:p>
            <a:r>
              <a:rPr lang="en-GB" dirty="0" smtClean="0"/>
              <a:t>Involved in generating analytics from a live database.</a:t>
            </a:r>
          </a:p>
          <a:p>
            <a:pPr lvl="1"/>
            <a:r>
              <a:rPr lang="en-GB" dirty="0" smtClean="0"/>
              <a:t>Find out how live the analytics needs to be.</a:t>
            </a:r>
          </a:p>
          <a:p>
            <a:pPr lvl="1"/>
            <a:r>
              <a:rPr lang="en-GB" dirty="0" smtClean="0"/>
              <a:t>Consider using a Cached Database. The </a:t>
            </a:r>
            <a:r>
              <a:rPr lang="en-GB" dirty="0" err="1" smtClean="0"/>
              <a:t>tradeoff</a:t>
            </a:r>
            <a:r>
              <a:rPr lang="en-GB" dirty="0" smtClean="0"/>
              <a:t> is </a:t>
            </a:r>
          </a:p>
          <a:p>
            <a:pPr lvl="2"/>
            <a:r>
              <a:rPr lang="en-GB" dirty="0"/>
              <a:t>i</a:t>
            </a:r>
            <a:r>
              <a:rPr lang="en-GB" dirty="0" smtClean="0"/>
              <a:t>t may take two hours to generate data in a live database for analytics and it will force locks that will impact other users.</a:t>
            </a:r>
          </a:p>
          <a:p>
            <a:pPr lvl="2"/>
            <a:r>
              <a:rPr lang="en-GB" dirty="0" smtClean="0"/>
              <a:t>It may take one hour to cache a database and then one hour to generate analytics from it. The impact on other users will only be for one hour.</a:t>
            </a:r>
          </a:p>
          <a:p>
            <a:r>
              <a:rPr lang="en-GB" dirty="0" smtClean="0"/>
              <a:t>Extract Transform and Load a live database</a:t>
            </a:r>
          </a:p>
          <a:p>
            <a:pPr lvl="1"/>
            <a:r>
              <a:rPr lang="en-GB" dirty="0" smtClean="0"/>
              <a:t>You may need to load new data sources into a database.</a:t>
            </a:r>
          </a:p>
          <a:p>
            <a:pPr lvl="1"/>
            <a:r>
              <a:rPr lang="en-GB" dirty="0" smtClean="0"/>
              <a:t>Prototype against a new database. Then see if you can merge using synonyms into the </a:t>
            </a:r>
            <a:r>
              <a:rPr lang="en-GB" smtClean="0"/>
              <a:t>live system.</a:t>
            </a:r>
            <a:endParaRPr lang="en-GB" dirty="0" smtClean="0"/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4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 is for ACID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Databases are usually multi-user. Dozens of people entering and a few reporting is typical for even a medium-sized company sales company. </a:t>
            </a:r>
          </a:p>
          <a:p>
            <a:r>
              <a:rPr lang="en-GB" dirty="0" smtClean="0"/>
              <a:t>Locking records is what slows databases down. Because only when all relevant update operations have completed on a record can a read be allowed.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6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Transactions and locking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Transactions are the mechanism to ensure consistency</a:t>
            </a:r>
          </a:p>
          <a:p>
            <a:pPr lvl="1"/>
            <a:r>
              <a:rPr lang="en-GB" dirty="0" smtClean="0"/>
              <a:t>Transactions are often used to prevent stupid mistakes</a:t>
            </a:r>
          </a:p>
          <a:p>
            <a:pPr lvl="2"/>
            <a:r>
              <a:rPr lang="en-GB" dirty="0" smtClean="0"/>
              <a:t>Begin a transaction, make some changes, do some checks and rollback if you have it wrong.</a:t>
            </a:r>
          </a:p>
          <a:p>
            <a:pPr lvl="1"/>
            <a:r>
              <a:rPr lang="en-GB" dirty="0" smtClean="0"/>
              <a:t>But they are used to ensure integrity and consistency</a:t>
            </a:r>
          </a:p>
          <a:p>
            <a:pPr lvl="2"/>
            <a:r>
              <a:rPr lang="en-GB" dirty="0" smtClean="0"/>
              <a:t>SQL-92 defines Isolation Levels</a:t>
            </a:r>
          </a:p>
          <a:p>
            <a:pPr lvl="2"/>
            <a:r>
              <a:rPr lang="en-GB" dirty="0" err="1" smtClean="0"/>
              <a:t>Serializable</a:t>
            </a:r>
            <a:r>
              <a:rPr lang="en-GB" dirty="0" smtClean="0"/>
              <a:t> is the highest and default level for a new database. </a:t>
            </a:r>
            <a:endParaRPr lang="en-GB" dirty="0"/>
          </a:p>
          <a:p>
            <a:r>
              <a:rPr lang="en-GB" dirty="0" smtClean="0"/>
              <a:t>Analytics and Reporting Queries</a:t>
            </a:r>
          </a:p>
          <a:p>
            <a:pPr lvl="1"/>
            <a:r>
              <a:rPr lang="en-GB" dirty="0" smtClean="0"/>
              <a:t>These should not change production tables. </a:t>
            </a:r>
          </a:p>
          <a:p>
            <a:pPr lvl="2"/>
            <a:r>
              <a:rPr lang="en-GB" dirty="0" smtClean="0"/>
              <a:t>So, with every query, state no locking is required.</a:t>
            </a:r>
          </a:p>
          <a:p>
            <a:pPr lvl="1"/>
            <a:r>
              <a:rPr lang="en-GB" dirty="0" smtClean="0"/>
              <a:t>For example</a:t>
            </a:r>
          </a:p>
          <a:p>
            <a:pPr lvl="1"/>
            <a:r>
              <a:rPr lang="en-GB" dirty="0" smtClean="0"/>
              <a:t>SELECT </a:t>
            </a:r>
            <a:br>
              <a:rPr lang="en-GB" dirty="0" smtClean="0"/>
            </a:br>
            <a:r>
              <a:rPr lang="en-GB" dirty="0" smtClean="0"/>
              <a:t>    </a:t>
            </a:r>
            <a:r>
              <a:rPr lang="en-GB" dirty="0" err="1" smtClean="0"/>
              <a:t>first_name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    </a:t>
            </a:r>
            <a:r>
              <a:rPr lang="en-GB" dirty="0" err="1" smtClean="0"/>
              <a:t>last_name</a:t>
            </a:r>
            <a:r>
              <a:rPr lang="en-GB" dirty="0" smtClean="0"/>
              <a:t>,</a:t>
            </a:r>
            <a:br>
              <a:rPr lang="en-GB" dirty="0" smtClean="0"/>
            </a:br>
            <a:r>
              <a:rPr lang="en-GB" dirty="0" smtClean="0"/>
              <a:t>FROM </a:t>
            </a:r>
            <a:r>
              <a:rPr lang="en-GB" dirty="0" err="1" smtClean="0"/>
              <a:t>dbo.person</a:t>
            </a:r>
            <a:r>
              <a:rPr lang="en-GB" dirty="0" smtClean="0"/>
              <a:t> p WITH (NOLOCK)</a:t>
            </a:r>
            <a:br>
              <a:rPr lang="en-GB" dirty="0" smtClean="0"/>
            </a:br>
            <a:r>
              <a:rPr lang="en-GB" dirty="0" smtClean="0"/>
              <a:t>JOIN </a:t>
            </a:r>
            <a:r>
              <a:rPr lang="en-GB" dirty="0" err="1" smtClean="0"/>
              <a:t>dbo.employee</a:t>
            </a:r>
            <a:r>
              <a:rPr lang="en-GB" dirty="0" smtClean="0"/>
              <a:t> e WITH (NOLOCK)</a:t>
            </a:r>
            <a:br>
              <a:rPr lang="en-GB" dirty="0" smtClean="0"/>
            </a:br>
            <a:r>
              <a:rPr lang="en-GB" dirty="0" smtClean="0"/>
              <a:t>    ON </a:t>
            </a:r>
            <a:r>
              <a:rPr lang="en-GB" dirty="0" err="1" smtClean="0"/>
              <a:t>e.person_id</a:t>
            </a:r>
            <a:r>
              <a:rPr lang="en-GB" dirty="0" smtClean="0"/>
              <a:t> = </a:t>
            </a:r>
            <a:r>
              <a:rPr lang="en-GB" dirty="0" err="1" smtClean="0"/>
              <a:t>p.person_id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WHERE </a:t>
            </a:r>
            <a:r>
              <a:rPr lang="en-GB" dirty="0" err="1" smtClean="0"/>
              <a:t>p.person_id</a:t>
            </a:r>
            <a:r>
              <a:rPr lang="en-GB" dirty="0" smtClean="0"/>
              <a:t> = 1;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4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view is captured select statement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5135012"/>
          </a:xfrm>
        </p:spPr>
        <p:txBody>
          <a:bodyPr>
            <a:normAutofit/>
          </a:bodyPr>
          <a:lstStyle/>
          <a:p>
            <a:r>
              <a:rPr lang="en-GB" dirty="0" smtClean="0"/>
              <a:t>It is an SQL primitive</a:t>
            </a: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condition</a:t>
            </a:r>
          </a:p>
          <a:p>
            <a:r>
              <a:rPr lang="en-GB" dirty="0" smtClean="0"/>
              <a:t>And it allows you to capture a complicated SQL select query</a:t>
            </a:r>
          </a:p>
          <a:p>
            <a:pPr lvl="1"/>
            <a:r>
              <a:rPr lang="en-GB" dirty="0" smtClean="0"/>
              <a:t>You then use it like a table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v.*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pPr lvl="1"/>
            <a:r>
              <a:rPr lang="en-GB" dirty="0" smtClean="0"/>
              <a:t>So this can make SQL queries simpler. </a:t>
            </a:r>
          </a:p>
          <a:p>
            <a:pPr lvl="2"/>
            <a:r>
              <a:rPr lang="en-GB" dirty="0" smtClean="0"/>
              <a:t>They can be thought of as sub-functions</a:t>
            </a:r>
          </a:p>
          <a:p>
            <a:r>
              <a:rPr lang="en-GB" dirty="0" smtClean="0"/>
              <a:t>SQL Server Management Console has a Query Designer GUI</a:t>
            </a:r>
          </a:p>
          <a:p>
            <a:pPr lvl="1"/>
            <a:r>
              <a:rPr lang="en-GB" dirty="0" smtClean="0"/>
              <a:t>With this you can design queries graphically but only to create views</a:t>
            </a:r>
          </a:p>
          <a:p>
            <a:pPr lvl="1"/>
            <a:r>
              <a:rPr lang="en-GB" dirty="0" smtClean="0"/>
              <a:t>Visual Studio and Excel have a Query Designer </a:t>
            </a:r>
          </a:p>
          <a:p>
            <a:pPr lvl="1"/>
            <a:endParaRPr lang="en-GB" dirty="0" smtClean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" y="304570"/>
            <a:ext cx="11316378" cy="63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1" y="167950"/>
            <a:ext cx="11713297" cy="65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Views are very widely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110"/>
            <a:ext cx="10515600" cy="528430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Relational Databases 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pply </a:t>
            </a:r>
            <a:r>
              <a:rPr lang="en-GB" dirty="0" err="1" smtClean="0"/>
              <a:t>Codd’s</a:t>
            </a:r>
            <a:r>
              <a:rPr lang="en-GB" dirty="0" smtClean="0"/>
              <a:t> normalization rules to reduce tables back to key and unique data</a:t>
            </a:r>
          </a:p>
          <a:p>
            <a:r>
              <a:rPr lang="en-GB" dirty="0" smtClean="0"/>
              <a:t>Views are typed</a:t>
            </a:r>
          </a:p>
          <a:p>
            <a:pPr lvl="1"/>
            <a:r>
              <a:rPr lang="en-GB" dirty="0" smtClean="0"/>
              <a:t>The output of select defines an output table.</a:t>
            </a:r>
          </a:p>
          <a:p>
            <a:pPr lvl="1"/>
            <a:r>
              <a:rPr lang="en-GB" dirty="0" smtClean="0"/>
              <a:t>A view is fixed in output and can save the query analyser time.</a:t>
            </a:r>
          </a:p>
          <a:p>
            <a:r>
              <a:rPr lang="en-GB" dirty="0" smtClean="0"/>
              <a:t>Reports for human consumption </a:t>
            </a:r>
          </a:p>
          <a:p>
            <a:pPr lvl="1"/>
            <a:r>
              <a:rPr lang="en-GB" dirty="0" smtClean="0"/>
              <a:t>Are best presented with all the key references de-referenced to produce a complete record</a:t>
            </a:r>
          </a:p>
          <a:p>
            <a:r>
              <a:rPr lang="en-GB" dirty="0" smtClean="0"/>
              <a:t>Functions and Procedures</a:t>
            </a:r>
          </a:p>
          <a:p>
            <a:pPr lvl="1"/>
            <a:r>
              <a:rPr lang="en-GB" dirty="0" smtClean="0"/>
              <a:t>To simplify the processing within functions and procedures</a:t>
            </a:r>
          </a:p>
          <a:p>
            <a:pPr lvl="2"/>
            <a:r>
              <a:rPr lang="en-GB" dirty="0" smtClean="0"/>
              <a:t>Views are used to eliminate all the SELECT</a:t>
            </a:r>
          </a:p>
          <a:p>
            <a:pPr lvl="1"/>
            <a:r>
              <a:rPr lang="en-GB" dirty="0" smtClean="0"/>
              <a:t>To be consistent with processing and handling exceptions</a:t>
            </a:r>
            <a:endParaRPr lang="en-GB" dirty="0"/>
          </a:p>
          <a:p>
            <a:r>
              <a:rPr lang="en-GB" dirty="0" smtClean="0"/>
              <a:t>Because of this: the Views section is very often the most populated</a:t>
            </a:r>
          </a:p>
          <a:p>
            <a:r>
              <a:rPr lang="en-GB" dirty="0" smtClean="0"/>
              <a:t>Views are traditionally prefixed with “</a:t>
            </a:r>
            <a:r>
              <a:rPr lang="en-GB" dirty="0" err="1" smtClean="0"/>
              <a:t>vw</a:t>
            </a:r>
            <a:r>
              <a:rPr lang="en-GB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7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on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only</a:t>
            </a:r>
          </a:p>
          <a:p>
            <a:pPr lvl="1"/>
            <a:r>
              <a:rPr lang="en-GB" dirty="0" smtClean="0"/>
              <a:t>No procedures</a:t>
            </a:r>
          </a:p>
          <a:p>
            <a:pPr lvl="1"/>
            <a:r>
              <a:rPr lang="en-GB" dirty="0" smtClean="0"/>
              <a:t>No processing steps, no temporary tables</a:t>
            </a:r>
          </a:p>
          <a:p>
            <a:r>
              <a:rPr lang="en-GB" dirty="0" smtClean="0"/>
              <a:t>Annoyingly</a:t>
            </a:r>
          </a:p>
          <a:p>
            <a:pPr lvl="1"/>
            <a:r>
              <a:rPr lang="en-GB" dirty="0" smtClean="0"/>
              <a:t>order by is not preserved if the view is used in another query</a:t>
            </a:r>
          </a:p>
          <a:p>
            <a:r>
              <a:rPr lang="en-GB" dirty="0" smtClean="0"/>
              <a:t>The cost of computation is a SELECT</a:t>
            </a:r>
          </a:p>
          <a:p>
            <a:pPr lvl="1"/>
            <a:r>
              <a:rPr lang="en-GB" dirty="0" smtClean="0"/>
              <a:t>Views are a convenience</a:t>
            </a:r>
          </a:p>
          <a:p>
            <a:pPr lvl="1"/>
            <a:r>
              <a:rPr lang="en-GB" dirty="0" smtClean="0"/>
              <a:t>They still require a SELECT to performed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4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Cached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416"/>
            <a:ext cx="10515600" cy="515367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Views still cost</a:t>
            </a:r>
          </a:p>
          <a:p>
            <a:pPr lvl="1"/>
            <a:r>
              <a:rPr lang="en-GB" dirty="0" smtClean="0"/>
              <a:t>Because a view is a SELECT statement their use can require a lot of locking.</a:t>
            </a:r>
          </a:p>
          <a:p>
            <a:pPr lvl="1"/>
            <a:r>
              <a:rPr lang="en-GB" dirty="0" smtClean="0"/>
              <a:t>This can make databases very slow – even if you use WITH(</a:t>
            </a:r>
            <a:r>
              <a:rPr lang="en-GB" dirty="0" err="1" smtClean="0"/>
              <a:t>nolock</a:t>
            </a:r>
            <a:r>
              <a:rPr lang="en-GB" dirty="0" smtClean="0"/>
              <a:t>).</a:t>
            </a:r>
          </a:p>
          <a:p>
            <a:r>
              <a:rPr lang="en-GB" dirty="0" smtClean="0"/>
              <a:t>Analytic databases are cached read-only</a:t>
            </a:r>
          </a:p>
          <a:p>
            <a:pPr lvl="1"/>
            <a:r>
              <a:rPr lang="en-GB" dirty="0" smtClean="0"/>
              <a:t>Are very often a simplified view of the data is cached, that means</a:t>
            </a:r>
          </a:p>
          <a:p>
            <a:pPr lvl="2"/>
            <a:r>
              <a:rPr lang="en-GB" dirty="0" smtClean="0"/>
              <a:t>Create a new database with minimal isolation – read uncommitted is usually suitable if the database is wholly read-only. If you keep summary tables, you should use read committed. This latter level waits for update operations to complete before allowing a read.</a:t>
            </a:r>
          </a:p>
          <a:p>
            <a:pPr lvl="2"/>
            <a:r>
              <a:rPr lang="en-GB" dirty="0" smtClean="0"/>
              <a:t>Run a job in the live database that snapshots all the tables you want to use in the cached version</a:t>
            </a:r>
          </a:p>
          <a:p>
            <a:pPr lvl="3"/>
            <a:r>
              <a:rPr lang="en-GB" dirty="0" smtClean="0"/>
              <a:t>Select from the tables through views that remove all of the complicated look-ups.</a:t>
            </a:r>
          </a:p>
          <a:p>
            <a:pPr lvl="2"/>
            <a:r>
              <a:rPr lang="en-GB" dirty="0" smtClean="0"/>
              <a:t>Write the output of those views to new tables in the new snapshot database</a:t>
            </a:r>
          </a:p>
          <a:p>
            <a:pPr lvl="1"/>
            <a:r>
              <a:rPr lang="en-GB" dirty="0" smtClean="0"/>
              <a:t>You then run analytics against the snapshot database</a:t>
            </a:r>
            <a:endParaRPr lang="en-GB" dirty="0"/>
          </a:p>
          <a:p>
            <a:r>
              <a:rPr lang="en-GB" dirty="0" smtClean="0"/>
              <a:t>In industry, this is very common practice</a:t>
            </a:r>
          </a:p>
          <a:p>
            <a:pPr lvl="1"/>
            <a:r>
              <a:rPr lang="en-GB" dirty="0" smtClean="0"/>
              <a:t>Developers, analysts and auditors usually run their jobs against simplified fast, un-locked, read-only databases – sometimes generated hourly.</a:t>
            </a:r>
          </a:p>
          <a:p>
            <a:pPr lvl="1"/>
            <a:r>
              <a:rPr lang="en-GB" dirty="0" smtClean="0"/>
              <a:t>The live production database is only used for data input.</a:t>
            </a:r>
          </a:p>
        </p:txBody>
      </p:sp>
    </p:spTree>
    <p:extLst>
      <p:ext uri="{BB962C8B-B14F-4D97-AF65-F5344CB8AC3E}">
        <p14:creationId xmlns:p14="http://schemas.microsoft.com/office/powerpoint/2010/main" val="32970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1014</Words>
  <Application>Microsoft Office PowerPoint</Application>
  <PresentationFormat>Widescreen</PresentationFormat>
  <Paragraphs>105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SQL Retrieval</vt:lpstr>
      <vt:lpstr>Locking is for ACID</vt:lpstr>
      <vt:lpstr>Transactions and locking levels</vt:lpstr>
      <vt:lpstr>A view is captured select statement </vt:lpstr>
      <vt:lpstr>PowerPoint Presentation</vt:lpstr>
      <vt:lpstr>PowerPoint Presentation</vt:lpstr>
      <vt:lpstr>Views are very widely used</vt:lpstr>
      <vt:lpstr>Limitations on Views</vt:lpstr>
      <vt:lpstr>Cached Databases</vt:lpstr>
      <vt:lpstr>BTW: Cloned Databases</vt:lpstr>
      <vt:lpstr>SQL Server: SSAS, SSRS, SSIS</vt:lpstr>
      <vt:lpstr>As Data Science Consultants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Retrieval</dc:title>
  <dc:creator>Walter Eaves</dc:creator>
  <cp:lastModifiedBy>Walter Eaves</cp:lastModifiedBy>
  <cp:revision>14</cp:revision>
  <dcterms:created xsi:type="dcterms:W3CDTF">2014-12-05T13:05:10Z</dcterms:created>
  <dcterms:modified xsi:type="dcterms:W3CDTF">2014-12-05T14:46:46Z</dcterms:modified>
</cp:coreProperties>
</file>