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78" r:id="rId9"/>
    <p:sldId id="279" r:id="rId10"/>
    <p:sldId id="262" r:id="rId11"/>
    <p:sldId id="264" r:id="rId12"/>
    <p:sldId id="265" r:id="rId13"/>
    <p:sldId id="266" r:id="rId14"/>
    <p:sldId id="267" r:id="rId15"/>
    <p:sldId id="277" r:id="rId16"/>
    <p:sldId id="268" r:id="rId17"/>
    <p:sldId id="269" r:id="rId18"/>
    <p:sldId id="270" r:id="rId19"/>
    <p:sldId id="271" r:id="rId20"/>
    <p:sldId id="272" r:id="rId21"/>
    <p:sldId id="273" r:id="rId22"/>
    <p:sldId id="274" r:id="rId23"/>
    <p:sldId id="276"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ah Sheldon" initials="NS" lastIdx="1" clrIdx="0">
    <p:extLst>
      <p:ext uri="{19B8F6BF-5375-455C-9EA6-DF929625EA0E}">
        <p15:presenceInfo xmlns:p15="http://schemas.microsoft.com/office/powerpoint/2012/main" userId="S::nsheldon@analyticalwizards.com::4c94d6e4-9372-4ad3-80b0-35838a492c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2/8/2020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2/8/2020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2/8/2020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2/8/2020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97">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9"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5"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16"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57" name="Group 120">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22" name="Rectangle 121">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Rectangle 123">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58" name="Rectangle 125">
            <a:extLst>
              <a:ext uri="{FF2B5EF4-FFF2-40B4-BE49-F238E27FC236}">
                <a16:creationId xmlns:a16="http://schemas.microsoft.com/office/drawing/2014/main" id="{54FA7551-62F4-4FD6-98F0-F440C2EFB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27">
            <a:extLst>
              <a:ext uri="{FF2B5EF4-FFF2-40B4-BE49-F238E27FC236}">
                <a16:creationId xmlns:a16="http://schemas.microsoft.com/office/drawing/2014/main" id="{604D1569-A1A7-470B-8546-EE5D81F2DD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0" name="Freeform 5">
              <a:extLst>
                <a:ext uri="{FF2B5EF4-FFF2-40B4-BE49-F238E27FC236}">
                  <a16:creationId xmlns:a16="http://schemas.microsoft.com/office/drawing/2014/main" id="{DFC50A30-B248-4B63-B219-1E489DF87F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6">
              <a:extLst>
                <a:ext uri="{FF2B5EF4-FFF2-40B4-BE49-F238E27FC236}">
                  <a16:creationId xmlns:a16="http://schemas.microsoft.com/office/drawing/2014/main" id="{EA7CF3E3-CE8B-4E82-948C-36A0D4AAD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7">
              <a:extLst>
                <a:ext uri="{FF2B5EF4-FFF2-40B4-BE49-F238E27FC236}">
                  <a16:creationId xmlns:a16="http://schemas.microsoft.com/office/drawing/2014/main" id="{6C9604FC-0B58-4CC7-A999-6306650699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8">
              <a:extLst>
                <a:ext uri="{FF2B5EF4-FFF2-40B4-BE49-F238E27FC236}">
                  <a16:creationId xmlns:a16="http://schemas.microsoft.com/office/drawing/2014/main" id="{A909FCEE-12A5-454F-821A-3C86EF47B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9">
              <a:extLst>
                <a:ext uri="{FF2B5EF4-FFF2-40B4-BE49-F238E27FC236}">
                  <a16:creationId xmlns:a16="http://schemas.microsoft.com/office/drawing/2014/main" id="{C9540466-9FAF-4B37-8EB1-62AC47860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
              <a:extLst>
                <a:ext uri="{FF2B5EF4-FFF2-40B4-BE49-F238E27FC236}">
                  <a16:creationId xmlns:a16="http://schemas.microsoft.com/office/drawing/2014/main" id="{278B340E-B0D9-4451-806E-E104AC1F29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1">
              <a:extLst>
                <a:ext uri="{FF2B5EF4-FFF2-40B4-BE49-F238E27FC236}">
                  <a16:creationId xmlns:a16="http://schemas.microsoft.com/office/drawing/2014/main" id="{5A0C7D08-9828-4793-9A58-57BECAE80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2">
              <a:extLst>
                <a:ext uri="{FF2B5EF4-FFF2-40B4-BE49-F238E27FC236}">
                  <a16:creationId xmlns:a16="http://schemas.microsoft.com/office/drawing/2014/main" id="{13A24A47-FA45-4531-81D9-6148DD9ED8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
              <a:extLst>
                <a:ext uri="{FF2B5EF4-FFF2-40B4-BE49-F238E27FC236}">
                  <a16:creationId xmlns:a16="http://schemas.microsoft.com/office/drawing/2014/main" id="{1AB52FA6-6D25-4EA3-B11E-BE46788A8F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4">
              <a:extLst>
                <a:ext uri="{FF2B5EF4-FFF2-40B4-BE49-F238E27FC236}">
                  <a16:creationId xmlns:a16="http://schemas.microsoft.com/office/drawing/2014/main" id="{8AEDF898-DA89-465A-95CF-94369C7D2F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5">
              <a:extLst>
                <a:ext uri="{FF2B5EF4-FFF2-40B4-BE49-F238E27FC236}">
                  <a16:creationId xmlns:a16="http://schemas.microsoft.com/office/drawing/2014/main" id="{4C46D32B-BD05-42DF-88EA-6188993AA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6">
              <a:extLst>
                <a:ext uri="{FF2B5EF4-FFF2-40B4-BE49-F238E27FC236}">
                  <a16:creationId xmlns:a16="http://schemas.microsoft.com/office/drawing/2014/main" id="{22CFB529-CCDE-4C6B-AED9-D7EE06E2E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7">
              <a:extLst>
                <a:ext uri="{FF2B5EF4-FFF2-40B4-BE49-F238E27FC236}">
                  <a16:creationId xmlns:a16="http://schemas.microsoft.com/office/drawing/2014/main" id="{46DF7DA7-6308-408D-802B-97AC4C38E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18">
              <a:extLst>
                <a:ext uri="{FF2B5EF4-FFF2-40B4-BE49-F238E27FC236}">
                  <a16:creationId xmlns:a16="http://schemas.microsoft.com/office/drawing/2014/main" id="{C1051496-180E-4C8D-B12C-B44A473C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9">
              <a:extLst>
                <a:ext uri="{FF2B5EF4-FFF2-40B4-BE49-F238E27FC236}">
                  <a16:creationId xmlns:a16="http://schemas.microsoft.com/office/drawing/2014/main" id="{EFD92D55-216C-4F38-B4F8-DBD23E0BE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20">
              <a:extLst>
                <a:ext uri="{FF2B5EF4-FFF2-40B4-BE49-F238E27FC236}">
                  <a16:creationId xmlns:a16="http://schemas.microsoft.com/office/drawing/2014/main" id="{04783097-1310-45AC-A2A9-28B886E455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21">
              <a:extLst>
                <a:ext uri="{FF2B5EF4-FFF2-40B4-BE49-F238E27FC236}">
                  <a16:creationId xmlns:a16="http://schemas.microsoft.com/office/drawing/2014/main" id="{451863B8-9514-4697-ACE7-28DE35AF07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22">
              <a:extLst>
                <a:ext uri="{FF2B5EF4-FFF2-40B4-BE49-F238E27FC236}">
                  <a16:creationId xmlns:a16="http://schemas.microsoft.com/office/drawing/2014/main" id="{DE27BC31-4B0D-43DA-A50D-620C4F0E07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
              <a:extLst>
                <a:ext uri="{FF2B5EF4-FFF2-40B4-BE49-F238E27FC236}">
                  <a16:creationId xmlns:a16="http://schemas.microsoft.com/office/drawing/2014/main" id="{F02B9293-6045-48F7-BA66-C6CEE079A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24">
              <a:extLst>
                <a:ext uri="{FF2B5EF4-FFF2-40B4-BE49-F238E27FC236}">
                  <a16:creationId xmlns:a16="http://schemas.microsoft.com/office/drawing/2014/main" id="{1B057154-9E55-4F46-8F52-2C2340C2C4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
              <a:extLst>
                <a:ext uri="{FF2B5EF4-FFF2-40B4-BE49-F238E27FC236}">
                  <a16:creationId xmlns:a16="http://schemas.microsoft.com/office/drawing/2014/main" id="{F0D99776-B00A-463D-B3CC-63B7A186B5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1" name="Group 150">
            <a:extLst>
              <a:ext uri="{FF2B5EF4-FFF2-40B4-BE49-F238E27FC236}">
                <a16:creationId xmlns:a16="http://schemas.microsoft.com/office/drawing/2014/main" id="{C85769A7-372A-438A-9AA5-96DC5E66F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52" name="Rectangle 151">
              <a:extLst>
                <a:ext uri="{FF2B5EF4-FFF2-40B4-BE49-F238E27FC236}">
                  <a16:creationId xmlns:a16="http://schemas.microsoft.com/office/drawing/2014/main" id="{78EA495A-1769-4B8F-A33B-BDAE3027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Isosceles Triangle 22">
              <a:extLst>
                <a:ext uri="{FF2B5EF4-FFF2-40B4-BE49-F238E27FC236}">
                  <a16:creationId xmlns:a16="http://schemas.microsoft.com/office/drawing/2014/main" id="{56F53DA0-076C-4B0B-99BF-10C069910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E97A8E7D-1D13-4A15-B53E-B5FEC4DFB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962E4A4-6B44-468A-8A69-B7149E07A49A}"/>
              </a:ext>
            </a:extLst>
          </p:cNvPr>
          <p:cNvSpPr>
            <a:spLocks noGrp="1"/>
          </p:cNvSpPr>
          <p:nvPr>
            <p:ph type="ctrTitle"/>
          </p:nvPr>
        </p:nvSpPr>
        <p:spPr>
          <a:xfrm>
            <a:off x="888631" y="2358391"/>
            <a:ext cx="3498979" cy="2453676"/>
          </a:xfrm>
        </p:spPr>
        <p:txBody>
          <a:bodyPr vert="horz" lIns="228600" tIns="228600" rIns="228600" bIns="228600" rtlCol="0" anchor="ctr">
            <a:normAutofit/>
          </a:bodyPr>
          <a:lstStyle/>
          <a:p>
            <a:pPr>
              <a:lnSpc>
                <a:spcPct val="85000"/>
              </a:lnSpc>
            </a:pPr>
            <a:r>
              <a:rPr lang="en-US" sz="4000" dirty="0"/>
              <a:t>P2P- LENDING CLUB</a:t>
            </a:r>
          </a:p>
        </p:txBody>
      </p:sp>
      <p:sp useBgFill="1">
        <p:nvSpPr>
          <p:cNvPr id="156" name="Rectangle 155">
            <a:extLst>
              <a:ext uri="{FF2B5EF4-FFF2-40B4-BE49-F238E27FC236}">
                <a16:creationId xmlns:a16="http://schemas.microsoft.com/office/drawing/2014/main" id="{1A2438B2-9912-419F-9C39-448B5CB18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1807285"/>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oney">
            <a:extLst>
              <a:ext uri="{FF2B5EF4-FFF2-40B4-BE49-F238E27FC236}">
                <a16:creationId xmlns:a16="http://schemas.microsoft.com/office/drawing/2014/main" id="{DDA2BC3A-283C-4711-881F-761734D63E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1384" y="4650910"/>
            <a:ext cx="1472542" cy="1472542"/>
          </a:xfrm>
          <a:prstGeom prst="rect">
            <a:avLst/>
          </a:prstGeom>
          <a:ln w="9525">
            <a:noFill/>
          </a:ln>
        </p:spPr>
      </p:pic>
      <p:sp>
        <p:nvSpPr>
          <p:cNvPr id="3" name="Subtitle 2">
            <a:extLst>
              <a:ext uri="{FF2B5EF4-FFF2-40B4-BE49-F238E27FC236}">
                <a16:creationId xmlns:a16="http://schemas.microsoft.com/office/drawing/2014/main" id="{1669FA78-8A9D-4951-A628-83436D5B9D04}"/>
              </a:ext>
            </a:extLst>
          </p:cNvPr>
          <p:cNvSpPr>
            <a:spLocks noGrp="1"/>
          </p:cNvSpPr>
          <p:nvPr>
            <p:ph type="subTitle" idx="1"/>
          </p:nvPr>
        </p:nvSpPr>
        <p:spPr>
          <a:xfrm>
            <a:off x="5118447" y="2805340"/>
            <a:ext cx="6281873" cy="3246468"/>
          </a:xfrm>
        </p:spPr>
        <p:txBody>
          <a:bodyPr vert="horz" lIns="91440" tIns="45720" rIns="91440" bIns="45720" rtlCol="0" anchor="ctr">
            <a:normAutofit/>
          </a:bodyPr>
          <a:lstStyle/>
          <a:p>
            <a:pPr indent="-228600" algn="l">
              <a:lnSpc>
                <a:spcPct val="120000"/>
              </a:lnSpc>
              <a:buFont typeface="Wingdings" panose="05000000000000000000" pitchFamily="2" charset="2"/>
              <a:buChar char="§"/>
            </a:pPr>
            <a:r>
              <a:rPr lang="en-US" b="1" dirty="0">
                <a:solidFill>
                  <a:schemeClr val="tx1"/>
                </a:solidFill>
              </a:rPr>
              <a:t>Mentored By</a:t>
            </a:r>
          </a:p>
          <a:p>
            <a:pPr algn="l">
              <a:lnSpc>
                <a:spcPct val="120000"/>
              </a:lnSpc>
            </a:pPr>
            <a:r>
              <a:rPr lang="en-US" b="1" dirty="0">
                <a:solidFill>
                  <a:schemeClr val="tx1"/>
                </a:solidFill>
              </a:rPr>
              <a:t>Pooja Vijaykumar, Data Scientist – </a:t>
            </a:r>
            <a:r>
              <a:rPr lang="en-US" b="1" dirty="0" err="1">
                <a:solidFill>
                  <a:schemeClr val="tx1"/>
                </a:solidFill>
              </a:rPr>
              <a:t>Dono</a:t>
            </a:r>
            <a:r>
              <a:rPr lang="en-US" b="1" dirty="0">
                <a:solidFill>
                  <a:schemeClr val="tx1"/>
                </a:solidFill>
              </a:rPr>
              <a:t> Consulting</a:t>
            </a:r>
          </a:p>
          <a:p>
            <a:pPr algn="l">
              <a:lnSpc>
                <a:spcPct val="120000"/>
              </a:lnSpc>
            </a:pPr>
            <a:endParaRPr lang="en-US" b="1" dirty="0">
              <a:solidFill>
                <a:schemeClr val="tx1"/>
              </a:solidFill>
            </a:endParaRPr>
          </a:p>
          <a:p>
            <a:pPr indent="-228600" algn="l">
              <a:lnSpc>
                <a:spcPct val="120000"/>
              </a:lnSpc>
              <a:buFont typeface="Wingdings" panose="05000000000000000000" pitchFamily="2" charset="2"/>
              <a:buChar char="§"/>
            </a:pPr>
            <a:r>
              <a:rPr lang="en-US" b="1" dirty="0">
                <a:solidFill>
                  <a:schemeClr val="tx1"/>
                </a:solidFill>
              </a:rPr>
              <a:t>Presented By:</a:t>
            </a:r>
          </a:p>
          <a:p>
            <a:pPr algn="l">
              <a:lnSpc>
                <a:spcPct val="120000"/>
              </a:lnSpc>
            </a:pPr>
            <a:r>
              <a:rPr lang="en-US" b="1" dirty="0">
                <a:solidFill>
                  <a:schemeClr val="tx1"/>
                </a:solidFill>
              </a:rPr>
              <a:t>Sravan </a:t>
            </a:r>
            <a:r>
              <a:rPr lang="en-US" b="1" dirty="0" err="1">
                <a:solidFill>
                  <a:schemeClr val="tx1"/>
                </a:solidFill>
              </a:rPr>
              <a:t>Jindam</a:t>
            </a:r>
            <a:br>
              <a:rPr lang="en-US" b="1" dirty="0">
                <a:solidFill>
                  <a:schemeClr val="tx1"/>
                </a:solidFill>
              </a:rPr>
            </a:br>
            <a:r>
              <a:rPr lang="en-US" b="1" dirty="0">
                <a:solidFill>
                  <a:schemeClr val="tx1"/>
                </a:solidFill>
              </a:rPr>
              <a:t>Noah Sheldon</a:t>
            </a:r>
            <a:br>
              <a:rPr lang="en-US" b="1" dirty="0">
                <a:solidFill>
                  <a:schemeClr val="tx1"/>
                </a:solidFill>
              </a:rPr>
            </a:br>
            <a:r>
              <a:rPr lang="en-US" b="1" dirty="0" err="1">
                <a:solidFill>
                  <a:schemeClr val="tx1"/>
                </a:solidFill>
              </a:rPr>
              <a:t>Vishakha</a:t>
            </a:r>
            <a:r>
              <a:rPr lang="en-US" b="1" dirty="0">
                <a:solidFill>
                  <a:schemeClr val="tx1"/>
                </a:solidFill>
              </a:rPr>
              <a:t> Gupta</a:t>
            </a:r>
            <a:br>
              <a:rPr lang="en-US" b="1" dirty="0">
                <a:solidFill>
                  <a:schemeClr val="tx1"/>
                </a:solidFill>
              </a:rPr>
            </a:br>
            <a:r>
              <a:rPr lang="en-US" b="1" dirty="0" err="1">
                <a:solidFill>
                  <a:schemeClr val="tx1"/>
                </a:solidFill>
              </a:rPr>
              <a:t>Sivalakshmi</a:t>
            </a:r>
            <a:r>
              <a:rPr lang="en-US" b="1" dirty="0">
                <a:solidFill>
                  <a:schemeClr val="tx1"/>
                </a:solidFill>
              </a:rPr>
              <a:t> </a:t>
            </a:r>
            <a:r>
              <a:rPr lang="en-US" b="1" dirty="0" err="1">
                <a:solidFill>
                  <a:schemeClr val="tx1"/>
                </a:solidFill>
              </a:rPr>
              <a:t>Mavilla</a:t>
            </a:r>
            <a:endParaRPr lang="en-US" b="1" dirty="0">
              <a:solidFill>
                <a:schemeClr val="tx1"/>
              </a:solidFill>
            </a:endParaRPr>
          </a:p>
          <a:p>
            <a:pPr indent="-228600" algn="l">
              <a:lnSpc>
                <a:spcPct val="120000"/>
              </a:lnSpc>
              <a:buFont typeface="Wingdings" panose="05000000000000000000" pitchFamily="2" charset="2"/>
              <a:buChar char="§"/>
            </a:pPr>
            <a:endParaRPr lang="en-US" dirty="0">
              <a:solidFill>
                <a:schemeClr val="tx1"/>
              </a:solidFill>
            </a:endParaRPr>
          </a:p>
        </p:txBody>
      </p:sp>
      <p:pic>
        <p:nvPicPr>
          <p:cNvPr id="182" name="Picture 181">
            <a:extLst>
              <a:ext uri="{FF2B5EF4-FFF2-40B4-BE49-F238E27FC236}">
                <a16:creationId xmlns:a16="http://schemas.microsoft.com/office/drawing/2014/main" id="{6020BC93-2ACF-42DC-B699-0333174B3179}"/>
              </a:ext>
            </a:extLst>
          </p:cNvPr>
          <p:cNvPicPr/>
          <p:nvPr/>
        </p:nvPicPr>
        <p:blipFill>
          <a:blip r:embed="rId4"/>
          <a:stretch>
            <a:fillRect/>
          </a:stretch>
        </p:blipFill>
        <p:spPr>
          <a:xfrm>
            <a:off x="827088" y="381000"/>
            <a:ext cx="3647531" cy="1230668"/>
          </a:xfrm>
          <a:prstGeom prst="rect">
            <a:avLst/>
          </a:prstGeom>
        </p:spPr>
      </p:pic>
      <p:pic>
        <p:nvPicPr>
          <p:cNvPr id="183" name="Picture 182">
            <a:extLst>
              <a:ext uri="{FF2B5EF4-FFF2-40B4-BE49-F238E27FC236}">
                <a16:creationId xmlns:a16="http://schemas.microsoft.com/office/drawing/2014/main" id="{1C8845E1-AA82-49A6-9FF9-45BD6B7D7E43}"/>
              </a:ext>
            </a:extLst>
          </p:cNvPr>
          <p:cNvPicPr/>
          <p:nvPr/>
        </p:nvPicPr>
        <p:blipFill>
          <a:blip r:embed="rId5"/>
          <a:stretch>
            <a:fillRect/>
          </a:stretch>
        </p:blipFill>
        <p:spPr>
          <a:xfrm>
            <a:off x="5115502" y="376238"/>
            <a:ext cx="6834944" cy="1235430"/>
          </a:xfrm>
          <a:prstGeom prst="rect">
            <a:avLst/>
          </a:prstGeom>
        </p:spPr>
      </p:pic>
    </p:spTree>
    <p:extLst>
      <p:ext uri="{BB962C8B-B14F-4D97-AF65-F5344CB8AC3E}">
        <p14:creationId xmlns:p14="http://schemas.microsoft.com/office/powerpoint/2010/main" val="247198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3BF79-5AEF-48C9-A7AE-5BF5B47A7184}"/>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rPr>
              <a:t>FEATURE ENGINEERING</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2D3EC96-5112-4826-A6AE-A7A16C7250EB}"/>
              </a:ext>
            </a:extLst>
          </p:cNvPr>
          <p:cNvSpPr>
            <a:spLocks noGrp="1"/>
          </p:cNvSpPr>
          <p:nvPr>
            <p:ph idx="1"/>
          </p:nvPr>
        </p:nvSpPr>
        <p:spPr>
          <a:xfrm>
            <a:off x="2233613" y="1688123"/>
            <a:ext cx="9544436" cy="4831997"/>
          </a:xfrm>
        </p:spPr>
        <p:txBody>
          <a:bodyPr anchor="t">
            <a:noAutofit/>
          </a:bodyPr>
          <a:lstStyle/>
          <a:p>
            <a:pPr>
              <a:lnSpc>
                <a:spcPct val="110000"/>
              </a:lnSpc>
            </a:pPr>
            <a:r>
              <a:rPr lang="en-US" sz="1600" dirty="0"/>
              <a:t>For accepted data created column ‘</a:t>
            </a:r>
            <a:r>
              <a:rPr lang="en-IN" sz="1600" b="1" dirty="0"/>
              <a:t>Accepted’ </a:t>
            </a:r>
            <a:r>
              <a:rPr lang="en-IN" sz="1600" dirty="0"/>
              <a:t>with value = 1, for rejected the value = 0</a:t>
            </a:r>
          </a:p>
          <a:p>
            <a:pPr>
              <a:lnSpc>
                <a:spcPct val="110000"/>
              </a:lnSpc>
            </a:pPr>
            <a:r>
              <a:rPr lang="en-IN" sz="1600" dirty="0"/>
              <a:t>Translated '</a:t>
            </a:r>
            <a:r>
              <a:rPr lang="en-IN" sz="1600" dirty="0" err="1"/>
              <a:t>Employment.Length</a:t>
            </a:r>
            <a:r>
              <a:rPr lang="en-IN" sz="1600" dirty="0"/>
              <a:t>‘ to 'Experienced‘ with </a:t>
            </a:r>
            <a:r>
              <a:rPr lang="en-IN" sz="1600" dirty="0" err="1"/>
              <a:t>Emp.Length</a:t>
            </a:r>
            <a:r>
              <a:rPr lang="en-IN" sz="1600" dirty="0"/>
              <a:t> &gt;= 6 as 1 else 0</a:t>
            </a:r>
          </a:p>
          <a:p>
            <a:pPr>
              <a:lnSpc>
                <a:spcPct val="110000"/>
              </a:lnSpc>
            </a:pPr>
            <a:r>
              <a:rPr lang="en-IN" sz="1600" dirty="0"/>
              <a:t>Created '</a:t>
            </a:r>
            <a:r>
              <a:rPr lang="en-IN" sz="1600" dirty="0" err="1"/>
              <a:t>loan_title</a:t>
            </a:r>
            <a:r>
              <a:rPr lang="en-IN" sz="1600" dirty="0"/>
              <a:t>’ from 'title‘ by shortening the title with more generalization</a:t>
            </a:r>
          </a:p>
          <a:p>
            <a:pPr>
              <a:lnSpc>
                <a:spcPct val="110000"/>
              </a:lnSpc>
            </a:pPr>
            <a:r>
              <a:rPr lang="en-IN" sz="1600" dirty="0"/>
              <a:t>Created '</a:t>
            </a:r>
            <a:r>
              <a:rPr lang="en-IN" sz="1600" dirty="0" err="1"/>
              <a:t>DebtToIncome_Ratio</a:t>
            </a:r>
            <a:r>
              <a:rPr lang="en-IN" sz="1600" dirty="0"/>
              <a:t>’ from ‘</a:t>
            </a:r>
            <a:r>
              <a:rPr lang="en-IN" sz="1600" dirty="0" err="1"/>
              <a:t>dti</a:t>
            </a:r>
            <a:r>
              <a:rPr lang="en-IN" sz="1600" dirty="0"/>
              <a:t>‘ with calculations mentioned earlier</a:t>
            </a:r>
          </a:p>
          <a:p>
            <a:pPr>
              <a:lnSpc>
                <a:spcPct val="110000"/>
              </a:lnSpc>
            </a:pPr>
            <a:r>
              <a:rPr lang="en-IN" sz="1600" dirty="0"/>
              <a:t>Prepared the dummies from '</a:t>
            </a:r>
            <a:r>
              <a:rPr lang="en-IN" sz="1600" dirty="0" err="1"/>
              <a:t>home_ownership</a:t>
            </a:r>
            <a:r>
              <a:rPr lang="en-IN" sz="1600" dirty="0"/>
              <a:t>‘, created variables post fixed with 'RENT', 'OWN', 'MORTGAGE', 'OTHER', 'NONE', 'ANY‘ along with data.</a:t>
            </a:r>
          </a:p>
          <a:p>
            <a:pPr>
              <a:lnSpc>
                <a:spcPct val="110000"/>
              </a:lnSpc>
            </a:pPr>
            <a:r>
              <a:rPr lang="en-IN" sz="1600" dirty="0"/>
              <a:t>Prepared the dummies from '</a:t>
            </a:r>
            <a:r>
              <a:rPr lang="en-IN" sz="1600" dirty="0" err="1"/>
              <a:t>verification_status</a:t>
            </a:r>
            <a:r>
              <a:rPr lang="en-IN" sz="1600" dirty="0"/>
              <a:t>‘, created variables post fixed with 'Verified', 'Source Verified', 'Not Verified' along with data.</a:t>
            </a:r>
          </a:p>
          <a:p>
            <a:pPr>
              <a:lnSpc>
                <a:spcPct val="110000"/>
              </a:lnSpc>
            </a:pPr>
            <a:r>
              <a:rPr lang="en-IN" sz="1600" dirty="0"/>
              <a:t>The variable ‘</a:t>
            </a:r>
            <a:r>
              <a:rPr lang="en-IN" sz="1600" dirty="0" err="1"/>
              <a:t>loan_status_multiclass</a:t>
            </a:r>
            <a:r>
              <a:rPr lang="en-IN" sz="1600" dirty="0"/>
              <a:t>’ is created from ‘</a:t>
            </a:r>
            <a:r>
              <a:rPr lang="en-IN" sz="1600" dirty="0" err="1"/>
              <a:t>loan_status</a:t>
            </a:r>
            <a:r>
              <a:rPr lang="en-IN" sz="1600" dirty="0"/>
              <a:t>’ by ranking as below:</a:t>
            </a:r>
          </a:p>
          <a:p>
            <a:pPr lvl="1">
              <a:lnSpc>
                <a:spcPct val="110000"/>
              </a:lnSpc>
            </a:pPr>
            <a:r>
              <a:rPr lang="en-IN" dirty="0"/>
              <a:t>'Default':3</a:t>
            </a:r>
          </a:p>
          <a:p>
            <a:pPr lvl="1">
              <a:lnSpc>
                <a:spcPct val="110000"/>
              </a:lnSpc>
            </a:pPr>
            <a:r>
              <a:rPr lang="en-IN" dirty="0"/>
              <a:t> 'Current’  &amp; 'Fully Paid':4</a:t>
            </a:r>
          </a:p>
          <a:p>
            <a:pPr lvl="1">
              <a:lnSpc>
                <a:spcPct val="110000"/>
              </a:lnSpc>
            </a:pPr>
            <a:r>
              <a:rPr lang="en-IN" dirty="0"/>
              <a:t>'In Grace Period':0</a:t>
            </a:r>
          </a:p>
          <a:p>
            <a:pPr lvl="1">
              <a:lnSpc>
                <a:spcPct val="110000"/>
              </a:lnSpc>
            </a:pPr>
            <a:r>
              <a:rPr lang="en-IN" dirty="0"/>
              <a:t> 'Upto1MonthLate':1</a:t>
            </a:r>
          </a:p>
          <a:p>
            <a:pPr lvl="1">
              <a:lnSpc>
                <a:spcPct val="110000"/>
              </a:lnSpc>
            </a:pPr>
            <a:r>
              <a:rPr lang="en-IN" dirty="0"/>
              <a:t> 'Upto4MonthsLate':2</a:t>
            </a:r>
          </a:p>
          <a:p>
            <a:pPr>
              <a:lnSpc>
                <a:spcPct val="110000"/>
              </a:lnSpc>
            </a:pPr>
            <a:endParaRPr lang="en-US" sz="1600" dirty="0"/>
          </a:p>
        </p:txBody>
      </p:sp>
    </p:spTree>
    <p:extLst>
      <p:ext uri="{BB962C8B-B14F-4D97-AF65-F5344CB8AC3E}">
        <p14:creationId xmlns:p14="http://schemas.microsoft.com/office/powerpoint/2010/main" val="238186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3BF79-5AEF-48C9-A7AE-5BF5B47A7184}"/>
              </a:ext>
            </a:extLst>
          </p:cNvPr>
          <p:cNvSpPr>
            <a:spLocks noGrp="1"/>
          </p:cNvSpPr>
          <p:nvPr>
            <p:ph type="title"/>
          </p:nvPr>
        </p:nvSpPr>
        <p:spPr>
          <a:xfrm>
            <a:off x="2880485" y="841375"/>
            <a:ext cx="6230857" cy="1230570"/>
          </a:xfrm>
        </p:spPr>
        <p:txBody>
          <a:bodyPr anchor="t">
            <a:normAutofit fontScale="90000"/>
          </a:bodyPr>
          <a:lstStyle/>
          <a:p>
            <a:pPr algn="l"/>
            <a:r>
              <a:rPr lang="en-US" sz="3600" dirty="0">
                <a:solidFill>
                  <a:schemeClr val="accent1"/>
                </a:solidFill>
              </a:rPr>
              <a:t>FEATURE ENGINEERING (Continued)</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2D3EC96-5112-4826-A6AE-A7A16C7250EB}"/>
              </a:ext>
            </a:extLst>
          </p:cNvPr>
          <p:cNvSpPr>
            <a:spLocks noGrp="1"/>
          </p:cNvSpPr>
          <p:nvPr>
            <p:ph idx="1"/>
          </p:nvPr>
        </p:nvSpPr>
        <p:spPr>
          <a:xfrm>
            <a:off x="2233613" y="1688123"/>
            <a:ext cx="9544436" cy="4831997"/>
          </a:xfrm>
        </p:spPr>
        <p:txBody>
          <a:bodyPr anchor="t">
            <a:noAutofit/>
          </a:bodyPr>
          <a:lstStyle/>
          <a:p>
            <a:r>
              <a:rPr lang="en-US" sz="1600" dirty="0"/>
              <a:t>Converted all two class values to binary variables</a:t>
            </a:r>
          </a:p>
          <a:p>
            <a:pPr lvl="1"/>
            <a:r>
              <a:rPr lang="en-US" dirty="0" err="1"/>
              <a:t>debt_settlement_flag</a:t>
            </a:r>
            <a:endParaRPr lang="en-US" dirty="0"/>
          </a:p>
          <a:p>
            <a:pPr lvl="1"/>
            <a:r>
              <a:rPr lang="en-US" dirty="0" err="1"/>
              <a:t>initial_list_status</a:t>
            </a:r>
            <a:endParaRPr lang="en-US" dirty="0"/>
          </a:p>
          <a:p>
            <a:pPr lvl="1"/>
            <a:r>
              <a:rPr lang="en-US" dirty="0" err="1"/>
              <a:t>hardship_flag</a:t>
            </a:r>
            <a:endParaRPr lang="en-US" dirty="0"/>
          </a:p>
          <a:p>
            <a:pPr lvl="1"/>
            <a:r>
              <a:rPr lang="en-US" dirty="0" err="1"/>
              <a:t>pymnt_plan</a:t>
            </a:r>
            <a:endParaRPr lang="en-US" dirty="0"/>
          </a:p>
          <a:p>
            <a:pPr lvl="1"/>
            <a:r>
              <a:rPr lang="en-US" dirty="0" err="1"/>
              <a:t>application_type</a:t>
            </a:r>
            <a:endParaRPr lang="en-US" dirty="0"/>
          </a:p>
          <a:p>
            <a:r>
              <a:rPr lang="en-IN" sz="1600" dirty="0"/>
              <a:t>The dummy variables were created for variable ‘</a:t>
            </a:r>
            <a:r>
              <a:rPr lang="en-US" sz="1600" dirty="0" err="1"/>
              <a:t>loan_title</a:t>
            </a:r>
            <a:r>
              <a:rPr lang="en-US" sz="1600" dirty="0"/>
              <a:t>’ </a:t>
            </a:r>
            <a:r>
              <a:rPr lang="en-IN" sz="1600" dirty="0"/>
              <a:t>post fixed </a:t>
            </a:r>
            <a:r>
              <a:rPr lang="en-US" sz="1600" dirty="0"/>
              <a:t>with </a:t>
            </a:r>
            <a:r>
              <a:rPr lang="en-IN" sz="1600" dirty="0"/>
              <a:t>'other', '</a:t>
            </a:r>
            <a:r>
              <a:rPr lang="en-IN" sz="1600" dirty="0" err="1"/>
              <a:t>personal_loan</a:t>
            </a:r>
            <a:r>
              <a:rPr lang="en-IN" sz="1600" dirty="0"/>
              <a:t>', '</a:t>
            </a:r>
            <a:r>
              <a:rPr lang="en-IN" sz="1600" dirty="0" err="1"/>
              <a:t>debt_consolidation</a:t>
            </a:r>
            <a:r>
              <a:rPr lang="en-IN" sz="1600" dirty="0"/>
              <a:t>', '</a:t>
            </a:r>
            <a:r>
              <a:rPr lang="en-IN" sz="1600" dirty="0" err="1"/>
              <a:t>home_improvement</a:t>
            </a:r>
            <a:r>
              <a:rPr lang="en-IN" sz="1600" dirty="0"/>
              <a:t>', 'medical', '</a:t>
            </a:r>
            <a:r>
              <a:rPr lang="en-IN" sz="1600" dirty="0" err="1"/>
              <a:t>small_business</a:t>
            </a:r>
            <a:r>
              <a:rPr lang="en-IN" sz="1600" dirty="0"/>
              <a:t>', 'moving', 'vacation', 'car', '</a:t>
            </a:r>
            <a:r>
              <a:rPr lang="en-IN" sz="1600" dirty="0" err="1"/>
              <a:t>major_purchase</a:t>
            </a:r>
            <a:r>
              <a:rPr lang="en-IN" sz="1600" dirty="0"/>
              <a:t>', '</a:t>
            </a:r>
            <a:r>
              <a:rPr lang="en-IN" sz="1600" dirty="0" err="1"/>
              <a:t>credit_card</a:t>
            </a:r>
            <a:r>
              <a:rPr lang="en-IN" sz="1600" dirty="0"/>
              <a:t>', 'house‘</a:t>
            </a:r>
            <a:endParaRPr lang="en-US" sz="1600" dirty="0"/>
          </a:p>
          <a:p>
            <a:r>
              <a:rPr lang="en-IN" sz="1600" dirty="0"/>
              <a:t>The dummy variables were created for variable ‘</a:t>
            </a:r>
            <a:r>
              <a:rPr lang="en-US" sz="1600" dirty="0" err="1"/>
              <a:t>loan_title</a:t>
            </a:r>
            <a:r>
              <a:rPr lang="en-US" sz="1600" dirty="0"/>
              <a:t>’ </a:t>
            </a:r>
            <a:r>
              <a:rPr lang="en-IN" sz="1600" dirty="0"/>
              <a:t>post fixed </a:t>
            </a:r>
            <a:r>
              <a:rPr lang="en-US" sz="1600" dirty="0"/>
              <a:t>with </a:t>
            </a:r>
            <a:r>
              <a:rPr lang="en-IN" sz="1600" dirty="0"/>
              <a:t>'</a:t>
            </a:r>
            <a:r>
              <a:rPr lang="en-IN" sz="1600" dirty="0" err="1"/>
              <a:t>credit_card</a:t>
            </a:r>
            <a:r>
              <a:rPr lang="en-IN" sz="1600" dirty="0"/>
              <a:t>', 'car', '</a:t>
            </a:r>
            <a:r>
              <a:rPr lang="en-IN" sz="1600" dirty="0" err="1"/>
              <a:t>small_business</a:t>
            </a:r>
            <a:r>
              <a:rPr lang="en-IN" sz="1600" dirty="0"/>
              <a:t>', 'other', 'wedding', '</a:t>
            </a:r>
            <a:r>
              <a:rPr lang="en-IN" sz="1600" dirty="0" err="1"/>
              <a:t>debt_consolidation</a:t>
            </a:r>
            <a:r>
              <a:rPr lang="en-IN" sz="1600" dirty="0"/>
              <a:t>', '</a:t>
            </a:r>
            <a:r>
              <a:rPr lang="en-IN" sz="1600" dirty="0" err="1"/>
              <a:t>home_improvement</a:t>
            </a:r>
            <a:r>
              <a:rPr lang="en-IN" sz="1600" dirty="0"/>
              <a:t>', '</a:t>
            </a:r>
            <a:r>
              <a:rPr lang="en-IN" sz="1600" dirty="0" err="1"/>
              <a:t>major_purchase</a:t>
            </a:r>
            <a:r>
              <a:rPr lang="en-IN" sz="1600" dirty="0"/>
              <a:t>', 'medical', 'moving', 'vacation', 'house', '</a:t>
            </a:r>
            <a:r>
              <a:rPr lang="en-IN" sz="1600" dirty="0" err="1"/>
              <a:t>renewable_energy</a:t>
            </a:r>
            <a:r>
              <a:rPr lang="en-IN" sz="1600" dirty="0"/>
              <a:t>', 'educational’</a:t>
            </a:r>
            <a:endParaRPr lang="en-US" sz="1600" dirty="0"/>
          </a:p>
          <a:p>
            <a:pPr>
              <a:lnSpc>
                <a:spcPct val="110000"/>
              </a:lnSpc>
            </a:pPr>
            <a:endParaRPr lang="en-US" sz="1600" dirty="0"/>
          </a:p>
        </p:txBody>
      </p:sp>
    </p:spTree>
    <p:extLst>
      <p:ext uri="{BB962C8B-B14F-4D97-AF65-F5344CB8AC3E}">
        <p14:creationId xmlns:p14="http://schemas.microsoft.com/office/powerpoint/2010/main" val="327354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B9AF-9AE6-44B5-B14B-17289284F579}"/>
              </a:ext>
            </a:extLst>
          </p:cNvPr>
          <p:cNvSpPr>
            <a:spLocks noGrp="1"/>
          </p:cNvSpPr>
          <p:nvPr>
            <p:ph type="title"/>
          </p:nvPr>
        </p:nvSpPr>
        <p:spPr/>
        <p:txBody>
          <a:bodyPr/>
          <a:lstStyle/>
          <a:p>
            <a:r>
              <a:rPr lang="en-US" dirty="0"/>
              <a:t>Dropped Variables</a:t>
            </a:r>
          </a:p>
        </p:txBody>
      </p:sp>
      <p:sp>
        <p:nvSpPr>
          <p:cNvPr id="3" name="Content Placeholder 2">
            <a:extLst>
              <a:ext uri="{FF2B5EF4-FFF2-40B4-BE49-F238E27FC236}">
                <a16:creationId xmlns:a16="http://schemas.microsoft.com/office/drawing/2014/main" id="{790A3409-22B4-4780-87FF-DA68C1D281B8}"/>
              </a:ext>
            </a:extLst>
          </p:cNvPr>
          <p:cNvSpPr>
            <a:spLocks noGrp="1"/>
          </p:cNvSpPr>
          <p:nvPr>
            <p:ph idx="1"/>
          </p:nvPr>
        </p:nvSpPr>
        <p:spPr>
          <a:xfrm>
            <a:off x="4850297" y="437322"/>
            <a:ext cx="6453072" cy="6420678"/>
          </a:xfrm>
        </p:spPr>
        <p:txBody>
          <a:bodyPr>
            <a:normAutofit fontScale="92500" lnSpcReduction="10000"/>
          </a:bodyPr>
          <a:lstStyle/>
          <a:p>
            <a:r>
              <a:rPr lang="en-US" dirty="0"/>
              <a:t>Dropped the predictors which has more than 50% null values.</a:t>
            </a:r>
            <a:endParaRPr lang="en-IN" dirty="0"/>
          </a:p>
          <a:p>
            <a:r>
              <a:rPr lang="en-IN" dirty="0"/>
              <a:t>'Policy Code‘ as it is unique </a:t>
            </a:r>
          </a:p>
          <a:p>
            <a:r>
              <a:rPr lang="en-IN" dirty="0"/>
              <a:t>"</a:t>
            </a:r>
            <a:r>
              <a:rPr lang="en-IN" dirty="0" err="1"/>
              <a:t>mths_since_last_delinq</a:t>
            </a:r>
            <a:r>
              <a:rPr lang="en-IN" dirty="0"/>
              <a:t>" as it is having Percentage of Null Value : 49.87</a:t>
            </a:r>
          </a:p>
          <a:p>
            <a:r>
              <a:rPr lang="en-IN" dirty="0"/>
              <a:t>id: as it is an identity/unique number in dataset which have no </a:t>
            </a:r>
            <a:r>
              <a:rPr lang="en-IN" dirty="0" err="1"/>
              <a:t>isgnificance</a:t>
            </a:r>
            <a:endParaRPr lang="en-IN" dirty="0"/>
          </a:p>
          <a:p>
            <a:r>
              <a:rPr lang="en-IN" dirty="0"/>
              <a:t>grade: as the value available in sub-grade also</a:t>
            </a:r>
          </a:p>
          <a:p>
            <a:r>
              <a:rPr lang="en-IN" dirty="0" err="1"/>
              <a:t>emp_title</a:t>
            </a:r>
            <a:r>
              <a:rPr lang="en-IN" dirty="0"/>
              <a:t>: we have </a:t>
            </a:r>
            <a:r>
              <a:rPr lang="en-IN" dirty="0" err="1"/>
              <a:t>emp_length</a:t>
            </a:r>
            <a:r>
              <a:rPr lang="en-IN" dirty="0"/>
              <a:t> as employment </a:t>
            </a:r>
            <a:r>
              <a:rPr lang="en-IN" dirty="0" err="1"/>
              <a:t>duratin</a:t>
            </a:r>
            <a:r>
              <a:rPr lang="en-IN" dirty="0"/>
              <a:t> which is more </a:t>
            </a:r>
            <a:r>
              <a:rPr lang="en-IN" dirty="0" err="1"/>
              <a:t>promision</a:t>
            </a:r>
            <a:r>
              <a:rPr lang="en-IN" dirty="0"/>
              <a:t> than title</a:t>
            </a:r>
          </a:p>
          <a:p>
            <a:r>
              <a:rPr lang="en-IN" dirty="0" err="1"/>
              <a:t>issue_d</a:t>
            </a:r>
            <a:r>
              <a:rPr lang="en-IN" dirty="0"/>
              <a:t>: as date issues it is not </a:t>
            </a:r>
            <a:r>
              <a:rPr lang="en-IN" dirty="0" err="1"/>
              <a:t>relavent</a:t>
            </a:r>
            <a:r>
              <a:rPr lang="en-IN" dirty="0"/>
              <a:t> to the payment</a:t>
            </a:r>
          </a:p>
          <a:p>
            <a:r>
              <a:rPr lang="en-IN" dirty="0"/>
              <a:t>url: not having any </a:t>
            </a:r>
            <a:r>
              <a:rPr lang="en-IN" dirty="0" err="1"/>
              <a:t>relavence</a:t>
            </a:r>
            <a:r>
              <a:rPr lang="en-IN" dirty="0"/>
              <a:t> with payment</a:t>
            </a:r>
          </a:p>
          <a:p>
            <a:r>
              <a:rPr lang="en-IN" dirty="0" err="1"/>
              <a:t>policy_code</a:t>
            </a:r>
            <a:r>
              <a:rPr lang="en-IN" dirty="0"/>
              <a:t>: as the value always 1</a:t>
            </a:r>
          </a:p>
          <a:p>
            <a:r>
              <a:rPr lang="en-IN" dirty="0" err="1"/>
              <a:t>addr_state</a:t>
            </a:r>
            <a:r>
              <a:rPr lang="en-IN" dirty="0"/>
              <a:t>: As assuming that the geographical value is not having effect on default</a:t>
            </a:r>
          </a:p>
          <a:p>
            <a:r>
              <a:rPr lang="en-IN" dirty="0" err="1"/>
              <a:t>zip_code</a:t>
            </a:r>
            <a:r>
              <a:rPr lang="en-IN" dirty="0"/>
              <a:t>: As assuming that the geographical value is not having effect on default</a:t>
            </a:r>
          </a:p>
          <a:p>
            <a:endParaRPr lang="en-US" dirty="0"/>
          </a:p>
        </p:txBody>
      </p:sp>
    </p:spTree>
    <p:extLst>
      <p:ext uri="{BB962C8B-B14F-4D97-AF65-F5344CB8AC3E}">
        <p14:creationId xmlns:p14="http://schemas.microsoft.com/office/powerpoint/2010/main" val="3684543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 ACCEPTANCE MODEL</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LOGISTIC REGRESSION</a:t>
            </a:r>
          </a:p>
          <a:p>
            <a:endParaRPr lang="en-US" dirty="0"/>
          </a:p>
          <a:p>
            <a:endParaRPr lang="en-US" dirty="0"/>
          </a:p>
          <a:p>
            <a:endParaRPr lang="en-US" dirty="0"/>
          </a:p>
          <a:p>
            <a:r>
              <a:rPr lang="en-US" dirty="0"/>
              <a:t>DECISION TREES</a:t>
            </a:r>
          </a:p>
          <a:p>
            <a:endParaRPr lang="en-US" dirty="0"/>
          </a:p>
          <a:p>
            <a:endParaRPr lang="en-US" dirty="0"/>
          </a:p>
          <a:p>
            <a:endParaRPr lang="en-US" dirty="0"/>
          </a:p>
          <a:p>
            <a:r>
              <a:rPr lang="en-US" dirty="0"/>
              <a:t>RANDOM FORESTS</a:t>
            </a:r>
          </a:p>
          <a:p>
            <a:endParaRPr lang="en-US" dirty="0"/>
          </a:p>
        </p:txBody>
      </p:sp>
      <p:pic>
        <p:nvPicPr>
          <p:cNvPr id="4" name="Picture 8">
            <a:extLst>
              <a:ext uri="{FF2B5EF4-FFF2-40B4-BE49-F238E27FC236}">
                <a16:creationId xmlns:a16="http://schemas.microsoft.com/office/drawing/2014/main" id="{BFE4039A-DDBD-44E7-AD27-D896311953FC}"/>
              </a:ext>
            </a:extLst>
          </p:cNvPr>
          <p:cNvPicPr>
            <a:picLocks noChangeAspect="1" noChangeArrowheads="1"/>
          </p:cNvPicPr>
          <p:nvPr/>
        </p:nvPicPr>
        <p:blipFill rotWithShape="1">
          <a:blip r:embed="rId2"/>
          <a:srcRect l="19688" r="4513" b="5077"/>
          <a:stretch/>
        </p:blipFill>
        <p:spPr bwMode="auto">
          <a:xfrm>
            <a:off x="7030989" y="933311"/>
            <a:ext cx="5162843" cy="1926102"/>
          </a:xfrm>
          <a:prstGeom prst="rect">
            <a:avLst/>
          </a:prstGeom>
          <a:noFill/>
        </p:spPr>
      </p:pic>
      <p:pic>
        <p:nvPicPr>
          <p:cNvPr id="5" name="Picture 9">
            <a:extLst>
              <a:ext uri="{FF2B5EF4-FFF2-40B4-BE49-F238E27FC236}">
                <a16:creationId xmlns:a16="http://schemas.microsoft.com/office/drawing/2014/main" id="{55DF741D-E64D-4320-9AE9-FD0D436C6000}"/>
              </a:ext>
            </a:extLst>
          </p:cNvPr>
          <p:cNvPicPr>
            <a:picLocks noChangeAspect="1" noChangeArrowheads="1"/>
          </p:cNvPicPr>
          <p:nvPr/>
        </p:nvPicPr>
        <p:blipFill rotWithShape="1">
          <a:blip r:embed="rId3"/>
          <a:srcRect l="13011" r="10107" b="12181"/>
          <a:stretch/>
        </p:blipFill>
        <p:spPr bwMode="auto">
          <a:xfrm>
            <a:off x="2878827" y="1457212"/>
            <a:ext cx="4152162" cy="878300"/>
          </a:xfrm>
          <a:prstGeom prst="rect">
            <a:avLst/>
          </a:prstGeom>
          <a:noFill/>
        </p:spPr>
      </p:pic>
      <p:pic>
        <p:nvPicPr>
          <p:cNvPr id="7" name="Picture 4">
            <a:extLst>
              <a:ext uri="{FF2B5EF4-FFF2-40B4-BE49-F238E27FC236}">
                <a16:creationId xmlns:a16="http://schemas.microsoft.com/office/drawing/2014/main" id="{AE0BC736-49BE-49CA-AB07-D24494AB8613}"/>
              </a:ext>
            </a:extLst>
          </p:cNvPr>
          <p:cNvPicPr>
            <a:picLocks noChangeAspect="1" noChangeArrowheads="1"/>
          </p:cNvPicPr>
          <p:nvPr/>
        </p:nvPicPr>
        <p:blipFill rotWithShape="1">
          <a:blip r:embed="rId4"/>
          <a:srcRect l="16124" t="1" r="24429" b="4938"/>
          <a:stretch/>
        </p:blipFill>
        <p:spPr bwMode="auto">
          <a:xfrm>
            <a:off x="2975824" y="3425687"/>
            <a:ext cx="4055165" cy="878300"/>
          </a:xfrm>
          <a:prstGeom prst="rect">
            <a:avLst/>
          </a:prstGeom>
          <a:noFill/>
        </p:spPr>
      </p:pic>
      <p:pic>
        <p:nvPicPr>
          <p:cNvPr id="8" name="Picture 5">
            <a:extLst>
              <a:ext uri="{FF2B5EF4-FFF2-40B4-BE49-F238E27FC236}">
                <a16:creationId xmlns:a16="http://schemas.microsoft.com/office/drawing/2014/main" id="{05E2C9CC-9836-4750-9075-E01B61C87F62}"/>
              </a:ext>
            </a:extLst>
          </p:cNvPr>
          <p:cNvPicPr>
            <a:picLocks noChangeAspect="1" noChangeArrowheads="1"/>
          </p:cNvPicPr>
          <p:nvPr/>
        </p:nvPicPr>
        <p:blipFill rotWithShape="1">
          <a:blip r:embed="rId5"/>
          <a:srcRect l="20769" t="5514" r="7775" b="10820"/>
          <a:stretch/>
        </p:blipFill>
        <p:spPr bwMode="auto">
          <a:xfrm>
            <a:off x="7030989" y="2989607"/>
            <a:ext cx="4969565" cy="1769148"/>
          </a:xfrm>
          <a:prstGeom prst="rect">
            <a:avLst/>
          </a:prstGeom>
          <a:noFill/>
        </p:spPr>
      </p:pic>
      <p:pic>
        <p:nvPicPr>
          <p:cNvPr id="9" name="Picture 3">
            <a:extLst>
              <a:ext uri="{FF2B5EF4-FFF2-40B4-BE49-F238E27FC236}">
                <a16:creationId xmlns:a16="http://schemas.microsoft.com/office/drawing/2014/main" id="{310A87F9-78F6-4525-91B7-4DAD427431E3}"/>
              </a:ext>
            </a:extLst>
          </p:cNvPr>
          <p:cNvPicPr>
            <a:picLocks noChangeAspect="1" noChangeArrowheads="1"/>
          </p:cNvPicPr>
          <p:nvPr/>
        </p:nvPicPr>
        <p:blipFill rotWithShape="1">
          <a:blip r:embed="rId6"/>
          <a:srcRect l="6012" r="10999" b="8703"/>
          <a:stretch/>
        </p:blipFill>
        <p:spPr bwMode="auto">
          <a:xfrm>
            <a:off x="2975824" y="5325029"/>
            <a:ext cx="4055165" cy="878301"/>
          </a:xfrm>
          <a:prstGeom prst="rect">
            <a:avLst/>
          </a:prstGeom>
          <a:noFill/>
        </p:spPr>
      </p:pic>
      <p:pic>
        <p:nvPicPr>
          <p:cNvPr id="10" name="Picture 4">
            <a:extLst>
              <a:ext uri="{FF2B5EF4-FFF2-40B4-BE49-F238E27FC236}">
                <a16:creationId xmlns:a16="http://schemas.microsoft.com/office/drawing/2014/main" id="{0A9272A4-8785-46FE-8982-7D8B0EAF6963}"/>
              </a:ext>
            </a:extLst>
          </p:cNvPr>
          <p:cNvPicPr>
            <a:picLocks noChangeAspect="1" noChangeArrowheads="1"/>
          </p:cNvPicPr>
          <p:nvPr/>
        </p:nvPicPr>
        <p:blipFill rotWithShape="1">
          <a:blip r:embed="rId7"/>
          <a:srcRect l="16309" t="5347" r="15771" b="9729"/>
          <a:stretch/>
        </p:blipFill>
        <p:spPr bwMode="auto">
          <a:xfrm>
            <a:off x="7030988" y="4914651"/>
            <a:ext cx="4969565" cy="1868557"/>
          </a:xfrm>
          <a:prstGeom prst="rect">
            <a:avLst/>
          </a:prstGeom>
          <a:noFill/>
        </p:spPr>
      </p:pic>
    </p:spTree>
    <p:extLst>
      <p:ext uri="{BB962C8B-B14F-4D97-AF65-F5344CB8AC3E}">
        <p14:creationId xmlns:p14="http://schemas.microsoft.com/office/powerpoint/2010/main" val="3906078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 ACCEPTANCE MODEL</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NAIVE BAYES</a:t>
            </a:r>
          </a:p>
          <a:p>
            <a:endParaRPr lang="en-US" dirty="0"/>
          </a:p>
          <a:p>
            <a:endParaRPr lang="en-US" dirty="0"/>
          </a:p>
          <a:p>
            <a:endParaRPr lang="en-US" dirty="0"/>
          </a:p>
          <a:p>
            <a:r>
              <a:rPr lang="en-US" dirty="0"/>
              <a:t>BAGGING CLASSIFIER</a:t>
            </a:r>
          </a:p>
          <a:p>
            <a:endParaRPr lang="en-US" dirty="0"/>
          </a:p>
          <a:p>
            <a:endParaRPr lang="en-US" dirty="0"/>
          </a:p>
          <a:p>
            <a:r>
              <a:rPr lang="en-US" dirty="0"/>
              <a:t>BOOSTING  CLASSIFIER</a:t>
            </a:r>
          </a:p>
        </p:txBody>
      </p:sp>
      <p:pic>
        <p:nvPicPr>
          <p:cNvPr id="11" name="Picture 2">
            <a:extLst>
              <a:ext uri="{FF2B5EF4-FFF2-40B4-BE49-F238E27FC236}">
                <a16:creationId xmlns:a16="http://schemas.microsoft.com/office/drawing/2014/main" id="{075781EF-A083-49FF-AADC-0393C80AC5C5}"/>
              </a:ext>
            </a:extLst>
          </p:cNvPr>
          <p:cNvPicPr>
            <a:picLocks noChangeAspect="1" noChangeArrowheads="1"/>
          </p:cNvPicPr>
          <p:nvPr/>
        </p:nvPicPr>
        <p:blipFill rotWithShape="1">
          <a:blip r:embed="rId2"/>
          <a:srcRect l="4374" r="10371" b="23005"/>
          <a:stretch/>
        </p:blipFill>
        <p:spPr bwMode="auto">
          <a:xfrm>
            <a:off x="3167270" y="1394646"/>
            <a:ext cx="4068417" cy="755374"/>
          </a:xfrm>
          <a:prstGeom prst="rect">
            <a:avLst/>
          </a:prstGeom>
          <a:noFill/>
        </p:spPr>
      </p:pic>
      <p:pic>
        <p:nvPicPr>
          <p:cNvPr id="12" name="Picture 3">
            <a:extLst>
              <a:ext uri="{FF2B5EF4-FFF2-40B4-BE49-F238E27FC236}">
                <a16:creationId xmlns:a16="http://schemas.microsoft.com/office/drawing/2014/main" id="{6008A623-22E2-4029-AA85-3B6CAA1A3527}"/>
              </a:ext>
            </a:extLst>
          </p:cNvPr>
          <p:cNvPicPr>
            <a:picLocks noChangeAspect="1" noChangeArrowheads="1"/>
          </p:cNvPicPr>
          <p:nvPr/>
        </p:nvPicPr>
        <p:blipFill rotWithShape="1">
          <a:blip r:embed="rId3"/>
          <a:srcRect l="20827" r="7714"/>
          <a:stretch/>
        </p:blipFill>
        <p:spPr bwMode="auto">
          <a:xfrm>
            <a:off x="7235687" y="815071"/>
            <a:ext cx="4956313" cy="1914525"/>
          </a:xfrm>
          <a:prstGeom prst="rect">
            <a:avLst/>
          </a:prstGeom>
          <a:noFill/>
        </p:spPr>
      </p:pic>
      <p:pic>
        <p:nvPicPr>
          <p:cNvPr id="13" name="Picture 2">
            <a:extLst>
              <a:ext uri="{FF2B5EF4-FFF2-40B4-BE49-F238E27FC236}">
                <a16:creationId xmlns:a16="http://schemas.microsoft.com/office/drawing/2014/main" id="{6830CE3F-3D67-4D04-8038-EB71D5168571}"/>
              </a:ext>
            </a:extLst>
          </p:cNvPr>
          <p:cNvPicPr>
            <a:picLocks noChangeAspect="1" noChangeArrowheads="1"/>
          </p:cNvPicPr>
          <p:nvPr/>
        </p:nvPicPr>
        <p:blipFill rotWithShape="1">
          <a:blip r:embed="rId4"/>
          <a:srcRect l="15869" r="10584" b="11553"/>
          <a:stretch/>
        </p:blipFill>
        <p:spPr bwMode="auto">
          <a:xfrm>
            <a:off x="3167270" y="3349277"/>
            <a:ext cx="4161183" cy="884583"/>
          </a:xfrm>
          <a:prstGeom prst="rect">
            <a:avLst/>
          </a:prstGeom>
          <a:noFill/>
        </p:spPr>
      </p:pic>
      <p:pic>
        <p:nvPicPr>
          <p:cNvPr id="14" name="Picture 3">
            <a:extLst>
              <a:ext uri="{FF2B5EF4-FFF2-40B4-BE49-F238E27FC236}">
                <a16:creationId xmlns:a16="http://schemas.microsoft.com/office/drawing/2014/main" id="{E2B2745C-A51A-473E-802F-8B582FA17E40}"/>
              </a:ext>
            </a:extLst>
          </p:cNvPr>
          <p:cNvPicPr>
            <a:picLocks noChangeAspect="1" noChangeArrowheads="1"/>
          </p:cNvPicPr>
          <p:nvPr/>
        </p:nvPicPr>
        <p:blipFill rotWithShape="1">
          <a:blip r:embed="rId5"/>
          <a:srcRect l="17391" t="3687" r="22187" b="6873"/>
          <a:stretch/>
        </p:blipFill>
        <p:spPr bwMode="auto">
          <a:xfrm>
            <a:off x="7328452" y="2875792"/>
            <a:ext cx="4465982" cy="1848679"/>
          </a:xfrm>
          <a:prstGeom prst="rect">
            <a:avLst/>
          </a:prstGeom>
          <a:noFill/>
        </p:spPr>
      </p:pic>
      <p:pic>
        <p:nvPicPr>
          <p:cNvPr id="15" name="Picture 2">
            <a:extLst>
              <a:ext uri="{FF2B5EF4-FFF2-40B4-BE49-F238E27FC236}">
                <a16:creationId xmlns:a16="http://schemas.microsoft.com/office/drawing/2014/main" id="{7F1E8632-B896-4ED1-8EBD-8E0CB3979A2E}"/>
              </a:ext>
            </a:extLst>
          </p:cNvPr>
          <p:cNvPicPr>
            <a:picLocks noChangeAspect="1" noChangeArrowheads="1"/>
          </p:cNvPicPr>
          <p:nvPr/>
        </p:nvPicPr>
        <p:blipFill rotWithShape="1">
          <a:blip r:embed="rId6"/>
          <a:srcRect l="4652" r="2594"/>
          <a:stretch/>
        </p:blipFill>
        <p:spPr bwMode="auto">
          <a:xfrm>
            <a:off x="3167269" y="5377417"/>
            <a:ext cx="4161183" cy="847725"/>
          </a:xfrm>
          <a:prstGeom prst="rect">
            <a:avLst/>
          </a:prstGeom>
          <a:noFill/>
        </p:spPr>
      </p:pic>
      <p:pic>
        <p:nvPicPr>
          <p:cNvPr id="16" name="Picture 3">
            <a:extLst>
              <a:ext uri="{FF2B5EF4-FFF2-40B4-BE49-F238E27FC236}">
                <a16:creationId xmlns:a16="http://schemas.microsoft.com/office/drawing/2014/main" id="{E9811B4A-7C34-478E-962F-A9001EF42684}"/>
              </a:ext>
            </a:extLst>
          </p:cNvPr>
          <p:cNvPicPr>
            <a:picLocks noChangeAspect="1" noChangeArrowheads="1"/>
          </p:cNvPicPr>
          <p:nvPr/>
        </p:nvPicPr>
        <p:blipFill rotWithShape="1">
          <a:blip r:embed="rId7"/>
          <a:srcRect l="20739" r="7945" b="500"/>
          <a:stretch/>
        </p:blipFill>
        <p:spPr bwMode="auto">
          <a:xfrm>
            <a:off x="7328452" y="4870667"/>
            <a:ext cx="4545496" cy="1895475"/>
          </a:xfrm>
          <a:prstGeom prst="rect">
            <a:avLst/>
          </a:prstGeom>
          <a:noFill/>
        </p:spPr>
      </p:pic>
    </p:spTree>
    <p:extLst>
      <p:ext uri="{BB962C8B-B14F-4D97-AF65-F5344CB8AC3E}">
        <p14:creationId xmlns:p14="http://schemas.microsoft.com/office/powerpoint/2010/main" val="270681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 ACCEPTANCE MODEL</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MLP</a:t>
            </a:r>
          </a:p>
          <a:p>
            <a:endParaRPr lang="en-US" dirty="0"/>
          </a:p>
          <a:p>
            <a:endParaRPr lang="en-US" dirty="0"/>
          </a:p>
          <a:p>
            <a:endParaRPr lang="en-US" dirty="0"/>
          </a:p>
          <a:p>
            <a:r>
              <a:rPr lang="en-US" dirty="0" err="1"/>
              <a:t>Keras</a:t>
            </a:r>
            <a:endParaRPr lang="en-US" dirty="0"/>
          </a:p>
        </p:txBody>
      </p:sp>
      <p:pic>
        <p:nvPicPr>
          <p:cNvPr id="10" name="Picture 2">
            <a:extLst>
              <a:ext uri="{FF2B5EF4-FFF2-40B4-BE49-F238E27FC236}">
                <a16:creationId xmlns:a16="http://schemas.microsoft.com/office/drawing/2014/main" id="{F064813B-35FF-46CF-BF84-DB18948618F0}"/>
              </a:ext>
            </a:extLst>
          </p:cNvPr>
          <p:cNvPicPr>
            <a:picLocks noChangeAspect="1" noChangeArrowheads="1"/>
          </p:cNvPicPr>
          <p:nvPr/>
        </p:nvPicPr>
        <p:blipFill rotWithShape="1">
          <a:blip r:embed="rId2"/>
          <a:srcRect l="13059" t="4388" r="11237" b="4058"/>
          <a:stretch/>
        </p:blipFill>
        <p:spPr bwMode="auto">
          <a:xfrm>
            <a:off x="5973201" y="1009084"/>
            <a:ext cx="4991100" cy="1874931"/>
          </a:xfrm>
          <a:prstGeom prst="rect">
            <a:avLst/>
          </a:prstGeom>
          <a:noFill/>
        </p:spPr>
      </p:pic>
      <p:pic>
        <p:nvPicPr>
          <p:cNvPr id="17" name="Picture 3">
            <a:extLst>
              <a:ext uri="{FF2B5EF4-FFF2-40B4-BE49-F238E27FC236}">
                <a16:creationId xmlns:a16="http://schemas.microsoft.com/office/drawing/2014/main" id="{7D3F8842-B398-4F6C-AA63-10D8F1273114}"/>
              </a:ext>
            </a:extLst>
          </p:cNvPr>
          <p:cNvPicPr>
            <a:picLocks noChangeAspect="1" noChangeArrowheads="1"/>
          </p:cNvPicPr>
          <p:nvPr/>
        </p:nvPicPr>
        <p:blipFill rotWithShape="1">
          <a:blip r:embed="rId3"/>
          <a:srcRect l="8924" r="9590" b="14746"/>
          <a:stretch/>
        </p:blipFill>
        <p:spPr bwMode="auto">
          <a:xfrm>
            <a:off x="1906167" y="1524286"/>
            <a:ext cx="4067034" cy="844525"/>
          </a:xfrm>
          <a:prstGeom prst="rect">
            <a:avLst/>
          </a:prstGeom>
          <a:noFill/>
        </p:spPr>
      </p:pic>
      <p:pic>
        <p:nvPicPr>
          <p:cNvPr id="18" name="Picture 3">
            <a:extLst>
              <a:ext uri="{FF2B5EF4-FFF2-40B4-BE49-F238E27FC236}">
                <a16:creationId xmlns:a16="http://schemas.microsoft.com/office/drawing/2014/main" id="{DED8CAA8-B2E7-421B-9C34-214CCAFF9E8D}"/>
              </a:ext>
            </a:extLst>
          </p:cNvPr>
          <p:cNvPicPr>
            <a:picLocks noChangeAspect="1" noChangeArrowheads="1"/>
          </p:cNvPicPr>
          <p:nvPr/>
        </p:nvPicPr>
        <p:blipFill rotWithShape="1">
          <a:blip r:embed="rId4"/>
          <a:srcRect l="8947" r="10526" b="6734"/>
          <a:stretch/>
        </p:blipFill>
        <p:spPr bwMode="auto">
          <a:xfrm>
            <a:off x="1270552" y="3174740"/>
            <a:ext cx="5829300" cy="2628900"/>
          </a:xfrm>
          <a:prstGeom prst="rect">
            <a:avLst/>
          </a:prstGeom>
          <a:noFill/>
        </p:spPr>
      </p:pic>
      <p:pic>
        <p:nvPicPr>
          <p:cNvPr id="19" name="Picture 2">
            <a:extLst>
              <a:ext uri="{FF2B5EF4-FFF2-40B4-BE49-F238E27FC236}">
                <a16:creationId xmlns:a16="http://schemas.microsoft.com/office/drawing/2014/main" id="{AD1E9568-852E-4C29-B240-A263565074B0}"/>
              </a:ext>
            </a:extLst>
          </p:cNvPr>
          <p:cNvPicPr>
            <a:picLocks noChangeAspect="1" noChangeArrowheads="1"/>
          </p:cNvPicPr>
          <p:nvPr/>
        </p:nvPicPr>
        <p:blipFill rotWithShape="1">
          <a:blip r:embed="rId5"/>
          <a:srcRect l="11322" r="20742" b="7051"/>
          <a:stretch/>
        </p:blipFill>
        <p:spPr bwMode="auto">
          <a:xfrm>
            <a:off x="7552289" y="5664913"/>
            <a:ext cx="4161389" cy="858901"/>
          </a:xfrm>
          <a:prstGeom prst="rect">
            <a:avLst/>
          </a:prstGeom>
          <a:noFill/>
        </p:spPr>
      </p:pic>
      <p:pic>
        <p:nvPicPr>
          <p:cNvPr id="20" name="Picture 3">
            <a:extLst>
              <a:ext uri="{FF2B5EF4-FFF2-40B4-BE49-F238E27FC236}">
                <a16:creationId xmlns:a16="http://schemas.microsoft.com/office/drawing/2014/main" id="{E11912DB-A5A0-40E2-9393-4C22149E3F6A}"/>
              </a:ext>
            </a:extLst>
          </p:cNvPr>
          <p:cNvPicPr>
            <a:picLocks noChangeAspect="1" noChangeArrowheads="1"/>
          </p:cNvPicPr>
          <p:nvPr/>
        </p:nvPicPr>
        <p:blipFill rotWithShape="1">
          <a:blip r:embed="rId6"/>
          <a:srcRect l="12694" r="14037"/>
          <a:stretch/>
        </p:blipFill>
        <p:spPr bwMode="auto">
          <a:xfrm>
            <a:off x="7200900" y="3541452"/>
            <a:ext cx="4991100" cy="1895475"/>
          </a:xfrm>
          <a:prstGeom prst="rect">
            <a:avLst/>
          </a:prstGeom>
          <a:noFill/>
        </p:spPr>
      </p:pic>
    </p:spTree>
    <p:extLst>
      <p:ext uri="{BB962C8B-B14F-4D97-AF65-F5344CB8AC3E}">
        <p14:creationId xmlns:p14="http://schemas.microsoft.com/office/powerpoint/2010/main" val="169680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II: BINARY Classification</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LOGISTIC REGRESSION</a:t>
            </a:r>
          </a:p>
          <a:p>
            <a:endParaRPr lang="en-US" dirty="0"/>
          </a:p>
          <a:p>
            <a:endParaRPr lang="en-US" dirty="0"/>
          </a:p>
          <a:p>
            <a:endParaRPr lang="en-US" dirty="0"/>
          </a:p>
          <a:p>
            <a:r>
              <a:rPr lang="en-US" dirty="0"/>
              <a:t>DECISION TREES</a:t>
            </a:r>
          </a:p>
          <a:p>
            <a:endParaRPr lang="en-US" dirty="0"/>
          </a:p>
          <a:p>
            <a:endParaRPr lang="en-US" dirty="0"/>
          </a:p>
          <a:p>
            <a:endParaRPr lang="en-US" dirty="0"/>
          </a:p>
          <a:p>
            <a:r>
              <a:rPr lang="en-US" dirty="0"/>
              <a:t>RANDOM FORESTS</a:t>
            </a:r>
          </a:p>
          <a:p>
            <a:endParaRPr lang="en-US" dirty="0"/>
          </a:p>
        </p:txBody>
      </p:sp>
      <p:pic>
        <p:nvPicPr>
          <p:cNvPr id="11" name="Picture 2">
            <a:extLst>
              <a:ext uri="{FF2B5EF4-FFF2-40B4-BE49-F238E27FC236}">
                <a16:creationId xmlns:a16="http://schemas.microsoft.com/office/drawing/2014/main" id="{F1A4911A-7246-4F52-8A02-5B470CC11EEB}"/>
              </a:ext>
            </a:extLst>
          </p:cNvPr>
          <p:cNvPicPr>
            <a:picLocks noChangeAspect="1" noChangeArrowheads="1"/>
          </p:cNvPicPr>
          <p:nvPr/>
        </p:nvPicPr>
        <p:blipFill rotWithShape="1">
          <a:blip r:embed="rId2"/>
          <a:srcRect l="19104" r="18778" b="14791"/>
          <a:stretch/>
        </p:blipFill>
        <p:spPr bwMode="auto">
          <a:xfrm>
            <a:off x="7368208" y="1137824"/>
            <a:ext cx="3684105" cy="1696278"/>
          </a:xfrm>
          <a:prstGeom prst="rect">
            <a:avLst/>
          </a:prstGeom>
          <a:noFill/>
        </p:spPr>
      </p:pic>
      <p:pic>
        <p:nvPicPr>
          <p:cNvPr id="12" name="Picture 3">
            <a:extLst>
              <a:ext uri="{FF2B5EF4-FFF2-40B4-BE49-F238E27FC236}">
                <a16:creationId xmlns:a16="http://schemas.microsoft.com/office/drawing/2014/main" id="{0BE3494E-985A-4899-94AF-31473EB3C586}"/>
              </a:ext>
            </a:extLst>
          </p:cNvPr>
          <p:cNvPicPr>
            <a:picLocks noChangeAspect="1" noChangeArrowheads="1"/>
          </p:cNvPicPr>
          <p:nvPr/>
        </p:nvPicPr>
        <p:blipFill>
          <a:blip r:embed="rId3"/>
          <a:srcRect/>
          <a:stretch>
            <a:fillRect/>
          </a:stretch>
        </p:blipFill>
        <p:spPr bwMode="auto">
          <a:xfrm>
            <a:off x="4711769" y="1416947"/>
            <a:ext cx="1914525" cy="952500"/>
          </a:xfrm>
          <a:prstGeom prst="rect">
            <a:avLst/>
          </a:prstGeom>
          <a:noFill/>
        </p:spPr>
      </p:pic>
      <p:pic>
        <p:nvPicPr>
          <p:cNvPr id="13" name="Picture 2">
            <a:extLst>
              <a:ext uri="{FF2B5EF4-FFF2-40B4-BE49-F238E27FC236}">
                <a16:creationId xmlns:a16="http://schemas.microsoft.com/office/drawing/2014/main" id="{FF44F6EC-CD4B-46CF-BEFC-03E7191203C5}"/>
              </a:ext>
            </a:extLst>
          </p:cNvPr>
          <p:cNvPicPr>
            <a:picLocks noChangeAspect="1" noChangeArrowheads="1"/>
          </p:cNvPicPr>
          <p:nvPr/>
        </p:nvPicPr>
        <p:blipFill rotWithShape="1">
          <a:blip r:embed="rId4"/>
          <a:srcRect l="21113" r="7860"/>
          <a:stretch/>
        </p:blipFill>
        <p:spPr bwMode="auto">
          <a:xfrm>
            <a:off x="7036903" y="2970225"/>
            <a:ext cx="4346714" cy="1733550"/>
          </a:xfrm>
          <a:prstGeom prst="rect">
            <a:avLst/>
          </a:prstGeom>
          <a:noFill/>
        </p:spPr>
      </p:pic>
      <p:pic>
        <p:nvPicPr>
          <p:cNvPr id="14" name="Picture 2">
            <a:extLst>
              <a:ext uri="{FF2B5EF4-FFF2-40B4-BE49-F238E27FC236}">
                <a16:creationId xmlns:a16="http://schemas.microsoft.com/office/drawing/2014/main" id="{31B3577A-F3D3-412E-8047-7190047FE4CD}"/>
              </a:ext>
            </a:extLst>
          </p:cNvPr>
          <p:cNvPicPr>
            <a:picLocks noChangeAspect="1" noChangeArrowheads="1"/>
          </p:cNvPicPr>
          <p:nvPr/>
        </p:nvPicPr>
        <p:blipFill rotWithShape="1">
          <a:blip r:embed="rId5"/>
          <a:srcRect l="21407" r="14106" b="7246"/>
          <a:stretch/>
        </p:blipFill>
        <p:spPr bwMode="auto">
          <a:xfrm>
            <a:off x="7036903" y="4857084"/>
            <a:ext cx="4346715" cy="1696278"/>
          </a:xfrm>
          <a:prstGeom prst="rect">
            <a:avLst/>
          </a:prstGeom>
          <a:noFill/>
        </p:spPr>
      </p:pic>
    </p:spTree>
    <p:extLst>
      <p:ext uri="{BB962C8B-B14F-4D97-AF65-F5344CB8AC3E}">
        <p14:creationId xmlns:p14="http://schemas.microsoft.com/office/powerpoint/2010/main" val="103370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II: BINARY Classification</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K-NEAREST NEIGHBOUR</a:t>
            </a:r>
          </a:p>
          <a:p>
            <a:endParaRPr lang="en-US" dirty="0"/>
          </a:p>
          <a:p>
            <a:endParaRPr lang="en-US" dirty="0"/>
          </a:p>
          <a:p>
            <a:endParaRPr lang="en-US" dirty="0"/>
          </a:p>
          <a:p>
            <a:r>
              <a:rPr lang="en-US" dirty="0"/>
              <a:t>BAGGING CLASSIFIER</a:t>
            </a:r>
          </a:p>
          <a:p>
            <a:endParaRPr lang="en-US" dirty="0"/>
          </a:p>
          <a:p>
            <a:endParaRPr lang="en-US" dirty="0"/>
          </a:p>
          <a:p>
            <a:r>
              <a:rPr lang="en-US" dirty="0"/>
              <a:t>BOOSTING  CLASSIFIER</a:t>
            </a:r>
          </a:p>
        </p:txBody>
      </p:sp>
      <p:pic>
        <p:nvPicPr>
          <p:cNvPr id="10" name="Picture 2">
            <a:extLst>
              <a:ext uri="{FF2B5EF4-FFF2-40B4-BE49-F238E27FC236}">
                <a16:creationId xmlns:a16="http://schemas.microsoft.com/office/drawing/2014/main" id="{C5EB8107-D7DE-4F41-9CDC-297489B2D6F0}"/>
              </a:ext>
            </a:extLst>
          </p:cNvPr>
          <p:cNvPicPr>
            <a:picLocks noChangeAspect="1" noChangeArrowheads="1"/>
          </p:cNvPicPr>
          <p:nvPr/>
        </p:nvPicPr>
        <p:blipFill rotWithShape="1">
          <a:blip r:embed="rId2"/>
          <a:srcRect l="12964" r="6429" b="7741"/>
          <a:stretch/>
        </p:blipFill>
        <p:spPr bwMode="auto">
          <a:xfrm>
            <a:off x="7104407" y="888517"/>
            <a:ext cx="5022573" cy="1880566"/>
          </a:xfrm>
          <a:prstGeom prst="rect">
            <a:avLst/>
          </a:prstGeom>
          <a:noFill/>
        </p:spPr>
      </p:pic>
      <p:pic>
        <p:nvPicPr>
          <p:cNvPr id="17" name="Picture 3" descr="C:\Users\DEEPTHANUSH\Desktop\project screenshots\MODEL 2 BINARY CLASSIFICATION\K-NEAREST NEIGHBOUR confusion matrix.png">
            <a:extLst>
              <a:ext uri="{FF2B5EF4-FFF2-40B4-BE49-F238E27FC236}">
                <a16:creationId xmlns:a16="http://schemas.microsoft.com/office/drawing/2014/main" id="{1875CE02-73F8-4971-93A6-9582527D8037}"/>
              </a:ext>
            </a:extLst>
          </p:cNvPr>
          <p:cNvPicPr>
            <a:picLocks noChangeAspect="1" noChangeArrowheads="1"/>
          </p:cNvPicPr>
          <p:nvPr/>
        </p:nvPicPr>
        <p:blipFill>
          <a:blip r:embed="rId3"/>
          <a:srcRect/>
          <a:stretch>
            <a:fillRect/>
          </a:stretch>
        </p:blipFill>
        <p:spPr bwMode="auto">
          <a:xfrm>
            <a:off x="4770782" y="1609725"/>
            <a:ext cx="2333625" cy="438150"/>
          </a:xfrm>
          <a:prstGeom prst="rect">
            <a:avLst/>
          </a:prstGeom>
          <a:noFill/>
        </p:spPr>
      </p:pic>
      <p:pic>
        <p:nvPicPr>
          <p:cNvPr id="18" name="Picture 4">
            <a:extLst>
              <a:ext uri="{FF2B5EF4-FFF2-40B4-BE49-F238E27FC236}">
                <a16:creationId xmlns:a16="http://schemas.microsoft.com/office/drawing/2014/main" id="{B2E91DE8-E842-4598-BC60-CF3BB7F5B3A0}"/>
              </a:ext>
            </a:extLst>
          </p:cNvPr>
          <p:cNvPicPr>
            <a:picLocks noChangeAspect="1" noChangeArrowheads="1"/>
          </p:cNvPicPr>
          <p:nvPr/>
        </p:nvPicPr>
        <p:blipFill rotWithShape="1">
          <a:blip r:embed="rId4"/>
          <a:srcRect l="21139" r="15793" b="5932"/>
          <a:stretch/>
        </p:blipFill>
        <p:spPr bwMode="auto">
          <a:xfrm>
            <a:off x="7104407" y="2878724"/>
            <a:ext cx="4373219" cy="1818860"/>
          </a:xfrm>
          <a:prstGeom prst="rect">
            <a:avLst/>
          </a:prstGeom>
          <a:noFill/>
        </p:spPr>
      </p:pic>
      <p:pic>
        <p:nvPicPr>
          <p:cNvPr id="19" name="Picture 5">
            <a:extLst>
              <a:ext uri="{FF2B5EF4-FFF2-40B4-BE49-F238E27FC236}">
                <a16:creationId xmlns:a16="http://schemas.microsoft.com/office/drawing/2014/main" id="{C6B84D01-ACB4-4A8C-953A-24AA57CB933B}"/>
              </a:ext>
            </a:extLst>
          </p:cNvPr>
          <p:cNvPicPr>
            <a:picLocks noChangeAspect="1" noChangeArrowheads="1"/>
          </p:cNvPicPr>
          <p:nvPr/>
        </p:nvPicPr>
        <p:blipFill rotWithShape="1">
          <a:blip r:embed="rId5"/>
          <a:srcRect l="22996" t="17893" r="10459" b="12542"/>
          <a:stretch/>
        </p:blipFill>
        <p:spPr bwMode="auto">
          <a:xfrm>
            <a:off x="4770782" y="3419268"/>
            <a:ext cx="1578249" cy="689113"/>
          </a:xfrm>
          <a:prstGeom prst="rect">
            <a:avLst/>
          </a:prstGeom>
          <a:noFill/>
        </p:spPr>
      </p:pic>
      <p:pic>
        <p:nvPicPr>
          <p:cNvPr id="20" name="Picture 2">
            <a:extLst>
              <a:ext uri="{FF2B5EF4-FFF2-40B4-BE49-F238E27FC236}">
                <a16:creationId xmlns:a16="http://schemas.microsoft.com/office/drawing/2014/main" id="{1A10CA41-F67A-4FA9-B6C1-9137E643118A}"/>
              </a:ext>
            </a:extLst>
          </p:cNvPr>
          <p:cNvPicPr>
            <a:picLocks noChangeAspect="1" noChangeArrowheads="1"/>
          </p:cNvPicPr>
          <p:nvPr/>
        </p:nvPicPr>
        <p:blipFill rotWithShape="1">
          <a:blip r:embed="rId6"/>
          <a:srcRect l="20513" r="19764" b="10385"/>
          <a:stretch/>
        </p:blipFill>
        <p:spPr bwMode="auto">
          <a:xfrm>
            <a:off x="7104407" y="4807225"/>
            <a:ext cx="4147931" cy="1954696"/>
          </a:xfrm>
          <a:prstGeom prst="rect">
            <a:avLst/>
          </a:prstGeom>
          <a:noFill/>
        </p:spPr>
      </p:pic>
      <p:pic>
        <p:nvPicPr>
          <p:cNvPr id="21" name="Picture 3" descr="C:\Users\DEEPTHANUSH\Desktop\project screenshots\MODEL 2 BINARY CLASSIFICATION\BOOSTING confusion matrix.png">
            <a:extLst>
              <a:ext uri="{FF2B5EF4-FFF2-40B4-BE49-F238E27FC236}">
                <a16:creationId xmlns:a16="http://schemas.microsoft.com/office/drawing/2014/main" id="{B30296D3-96FE-48A2-BFFA-503CEBEDFD74}"/>
              </a:ext>
            </a:extLst>
          </p:cNvPr>
          <p:cNvPicPr>
            <a:picLocks noChangeAspect="1" noChangeArrowheads="1"/>
          </p:cNvPicPr>
          <p:nvPr/>
        </p:nvPicPr>
        <p:blipFill rotWithShape="1">
          <a:blip r:embed="rId7"/>
          <a:srcRect l="18163" t="7536" r="28564" b="13624"/>
          <a:stretch/>
        </p:blipFill>
        <p:spPr bwMode="auto">
          <a:xfrm>
            <a:off x="4770782" y="5248275"/>
            <a:ext cx="1603513" cy="450573"/>
          </a:xfrm>
          <a:prstGeom prst="rect">
            <a:avLst/>
          </a:prstGeom>
          <a:noFill/>
        </p:spPr>
      </p:pic>
    </p:spTree>
    <p:extLst>
      <p:ext uri="{BB962C8B-B14F-4D97-AF65-F5344CB8AC3E}">
        <p14:creationId xmlns:p14="http://schemas.microsoft.com/office/powerpoint/2010/main" val="3771237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Picture 10" descr="LOGISTIC.png">
            <a:extLst>
              <a:ext uri="{FF2B5EF4-FFF2-40B4-BE49-F238E27FC236}">
                <a16:creationId xmlns:a16="http://schemas.microsoft.com/office/drawing/2014/main" id="{170A84E8-847D-485A-A18C-69DA7C666144}"/>
              </a:ext>
            </a:extLst>
          </p:cNvPr>
          <p:cNvPicPr>
            <a:picLocks noChangeAspect="1"/>
          </p:cNvPicPr>
          <p:nvPr/>
        </p:nvPicPr>
        <p:blipFill>
          <a:blip r:embed="rId3"/>
          <a:stretch>
            <a:fillRect/>
          </a:stretch>
        </p:blipFill>
        <p:spPr>
          <a:xfrm>
            <a:off x="1190102" y="768896"/>
            <a:ext cx="4678016" cy="3769699"/>
          </a:xfrm>
          <a:prstGeom prst="rect">
            <a:avLst/>
          </a:prstGeom>
          <a:ln w="9525">
            <a:noFill/>
          </a:ln>
        </p:spPr>
      </p:pic>
      <p:pic>
        <p:nvPicPr>
          <p:cNvPr id="114" name="Picture 5">
            <a:extLst>
              <a:ext uri="{FF2B5EF4-FFF2-40B4-BE49-F238E27FC236}">
                <a16:creationId xmlns:a16="http://schemas.microsoft.com/office/drawing/2014/main" id="{29A7F7FD-9D03-42CC-964E-E293C8D00F39}"/>
              </a:ext>
            </a:extLst>
          </p:cNvPr>
          <p:cNvPicPr>
            <a:picLocks noChangeAspect="1" noChangeArrowheads="1"/>
          </p:cNvPicPr>
          <p:nvPr/>
        </p:nvPicPr>
        <p:blipFill>
          <a:blip r:embed="rId4"/>
          <a:stretch>
            <a:fillRect/>
          </a:stretch>
        </p:blipFill>
        <p:spPr bwMode="auto">
          <a:xfrm>
            <a:off x="7553738" y="4825538"/>
            <a:ext cx="4468369" cy="1913187"/>
          </a:xfrm>
          <a:prstGeom prst="rect">
            <a:avLst/>
          </a:prstGeom>
          <a:noFill/>
          <a:ln w="9525">
            <a:noFill/>
          </a:ln>
        </p:spPr>
      </p:pic>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pic>
        <p:nvPicPr>
          <p:cNvPr id="109" name="Picture 108" descr="DTREE.png">
            <a:extLst>
              <a:ext uri="{FF2B5EF4-FFF2-40B4-BE49-F238E27FC236}">
                <a16:creationId xmlns:a16="http://schemas.microsoft.com/office/drawing/2014/main" id="{CF8B595E-0EFB-4B90-BC88-1B616439EB6F}"/>
              </a:ext>
            </a:extLst>
          </p:cNvPr>
          <p:cNvPicPr>
            <a:picLocks noChangeAspect="1"/>
          </p:cNvPicPr>
          <p:nvPr/>
        </p:nvPicPr>
        <p:blipFill>
          <a:blip r:embed="rId5"/>
          <a:stretch>
            <a:fillRect/>
          </a:stretch>
        </p:blipFill>
        <p:spPr>
          <a:xfrm>
            <a:off x="7358575" y="768896"/>
            <a:ext cx="5230576" cy="3769700"/>
          </a:xfrm>
          <a:prstGeom prst="rect">
            <a:avLst/>
          </a:prstGeom>
          <a:ln w="9525">
            <a:noFill/>
          </a:ln>
        </p:spPr>
      </p:pic>
      <p:pic>
        <p:nvPicPr>
          <p:cNvPr id="12" name="Picture 12">
            <a:extLst>
              <a:ext uri="{FF2B5EF4-FFF2-40B4-BE49-F238E27FC236}">
                <a16:creationId xmlns:a16="http://schemas.microsoft.com/office/drawing/2014/main" id="{8710BA01-2619-4F2A-93CB-452B16D22475}"/>
              </a:ext>
            </a:extLst>
          </p:cNvPr>
          <p:cNvPicPr>
            <a:picLocks noChangeAspect="1" noChangeArrowheads="1"/>
          </p:cNvPicPr>
          <p:nvPr/>
        </p:nvPicPr>
        <p:blipFill>
          <a:blip r:embed="rId6"/>
          <a:stretch>
            <a:fillRect/>
          </a:stretch>
        </p:blipFill>
        <p:spPr bwMode="auto">
          <a:xfrm>
            <a:off x="1190102" y="4825537"/>
            <a:ext cx="4678016" cy="1913188"/>
          </a:xfrm>
          <a:prstGeom prst="rect">
            <a:avLst/>
          </a:prstGeom>
          <a:noFill/>
          <a:ln w="9525">
            <a:noFill/>
          </a:ln>
        </p:spPr>
      </p:pic>
      <p:sp>
        <p:nvSpPr>
          <p:cNvPr id="4" name="TextBox 3">
            <a:extLst>
              <a:ext uri="{FF2B5EF4-FFF2-40B4-BE49-F238E27FC236}">
                <a16:creationId xmlns:a16="http://schemas.microsoft.com/office/drawing/2014/main" id="{9685FCA7-E9BF-4EBD-AA35-80068F9CEBB3}"/>
              </a:ext>
            </a:extLst>
          </p:cNvPr>
          <p:cNvSpPr txBox="1"/>
          <p:nvPr/>
        </p:nvSpPr>
        <p:spPr>
          <a:xfrm>
            <a:off x="0" y="993913"/>
            <a:ext cx="817147" cy="3544682"/>
          </a:xfrm>
          <a:prstGeom prst="rect">
            <a:avLst/>
          </a:prstGeom>
          <a:noFill/>
        </p:spPr>
        <p:txBody>
          <a:bodyPr vert="wordArtVert" wrap="square" rtlCol="0">
            <a:spAutoFit/>
          </a:bodyPr>
          <a:lstStyle/>
          <a:p>
            <a:r>
              <a:rPr lang="en-US" dirty="0"/>
              <a:t>Logistic Regression</a:t>
            </a:r>
          </a:p>
        </p:txBody>
      </p:sp>
      <p:sp>
        <p:nvSpPr>
          <p:cNvPr id="209" name="TextBox 208">
            <a:extLst>
              <a:ext uri="{FF2B5EF4-FFF2-40B4-BE49-F238E27FC236}">
                <a16:creationId xmlns:a16="http://schemas.microsoft.com/office/drawing/2014/main" id="{FD73CA7A-5367-4225-8148-9B3A07B8B13F}"/>
              </a:ext>
            </a:extLst>
          </p:cNvPr>
          <p:cNvSpPr txBox="1"/>
          <p:nvPr/>
        </p:nvSpPr>
        <p:spPr>
          <a:xfrm>
            <a:off x="6323884" y="1000539"/>
            <a:ext cx="817147" cy="3544682"/>
          </a:xfrm>
          <a:prstGeom prst="rect">
            <a:avLst/>
          </a:prstGeom>
          <a:noFill/>
        </p:spPr>
        <p:txBody>
          <a:bodyPr vert="wordArtVert" wrap="square" rtlCol="0">
            <a:spAutoFit/>
          </a:bodyPr>
          <a:lstStyle/>
          <a:p>
            <a:r>
              <a:rPr lang="en-US" dirty="0"/>
              <a:t>Decision </a:t>
            </a:r>
          </a:p>
          <a:p>
            <a:r>
              <a:rPr lang="en-US" dirty="0"/>
              <a:t>Trees</a:t>
            </a:r>
          </a:p>
        </p:txBody>
      </p:sp>
    </p:spTree>
    <p:extLst>
      <p:ext uri="{BB962C8B-B14F-4D97-AF65-F5344CB8AC3E}">
        <p14:creationId xmlns:p14="http://schemas.microsoft.com/office/powerpoint/2010/main" val="296724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sp>
        <p:nvSpPr>
          <p:cNvPr id="4" name="TextBox 3">
            <a:extLst>
              <a:ext uri="{FF2B5EF4-FFF2-40B4-BE49-F238E27FC236}">
                <a16:creationId xmlns:a16="http://schemas.microsoft.com/office/drawing/2014/main" id="{9685FCA7-E9BF-4EBD-AA35-80068F9CEBB3}"/>
              </a:ext>
            </a:extLst>
          </p:cNvPr>
          <p:cNvSpPr txBox="1"/>
          <p:nvPr/>
        </p:nvSpPr>
        <p:spPr>
          <a:xfrm>
            <a:off x="0" y="993913"/>
            <a:ext cx="817147" cy="3544682"/>
          </a:xfrm>
          <a:prstGeom prst="rect">
            <a:avLst/>
          </a:prstGeom>
          <a:noFill/>
        </p:spPr>
        <p:txBody>
          <a:bodyPr vert="wordArtVert" wrap="square" rtlCol="0">
            <a:spAutoFit/>
          </a:bodyPr>
          <a:lstStyle/>
          <a:p>
            <a:r>
              <a:rPr lang="en-US" dirty="0"/>
              <a:t>Random </a:t>
            </a:r>
          </a:p>
          <a:p>
            <a:r>
              <a:rPr lang="en-US" dirty="0"/>
              <a:t>Forest</a:t>
            </a:r>
          </a:p>
        </p:txBody>
      </p:sp>
      <p:sp>
        <p:nvSpPr>
          <p:cNvPr id="209" name="TextBox 208">
            <a:extLst>
              <a:ext uri="{FF2B5EF4-FFF2-40B4-BE49-F238E27FC236}">
                <a16:creationId xmlns:a16="http://schemas.microsoft.com/office/drawing/2014/main" id="{FD73CA7A-5367-4225-8148-9B3A07B8B13F}"/>
              </a:ext>
            </a:extLst>
          </p:cNvPr>
          <p:cNvSpPr txBox="1"/>
          <p:nvPr/>
        </p:nvSpPr>
        <p:spPr>
          <a:xfrm>
            <a:off x="6323884" y="1000539"/>
            <a:ext cx="500906" cy="3544682"/>
          </a:xfrm>
          <a:prstGeom prst="rect">
            <a:avLst/>
          </a:prstGeom>
          <a:noFill/>
        </p:spPr>
        <p:txBody>
          <a:bodyPr vert="wordArtVert" wrap="square" rtlCol="0">
            <a:spAutoFit/>
          </a:bodyPr>
          <a:lstStyle/>
          <a:p>
            <a:r>
              <a:rPr lang="en-US" dirty="0"/>
              <a:t>Bagging</a:t>
            </a:r>
          </a:p>
        </p:txBody>
      </p:sp>
      <p:pic>
        <p:nvPicPr>
          <p:cNvPr id="9" name="Picture 1">
            <a:extLst>
              <a:ext uri="{FF2B5EF4-FFF2-40B4-BE49-F238E27FC236}">
                <a16:creationId xmlns:a16="http://schemas.microsoft.com/office/drawing/2014/main" id="{5A441F93-089C-40E5-8DDE-EFDE46C9D906}"/>
              </a:ext>
            </a:extLst>
          </p:cNvPr>
          <p:cNvPicPr>
            <a:picLocks noChangeAspect="1" noChangeArrowheads="1"/>
          </p:cNvPicPr>
          <p:nvPr/>
        </p:nvPicPr>
        <p:blipFill>
          <a:blip r:embed="rId3"/>
          <a:srcRect/>
          <a:stretch>
            <a:fillRect/>
          </a:stretch>
        </p:blipFill>
        <p:spPr bwMode="auto">
          <a:xfrm>
            <a:off x="1609096" y="4545221"/>
            <a:ext cx="4486904" cy="2209800"/>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A262F7CC-1E02-41BF-BC2B-27AD81EA1F7F}"/>
              </a:ext>
            </a:extLst>
          </p:cNvPr>
          <p:cNvPicPr>
            <a:picLocks noChangeAspect="1"/>
          </p:cNvPicPr>
          <p:nvPr/>
        </p:nvPicPr>
        <p:blipFill>
          <a:blip r:embed="rId4"/>
          <a:stretch>
            <a:fillRect/>
          </a:stretch>
        </p:blipFill>
        <p:spPr>
          <a:xfrm>
            <a:off x="837484" y="861391"/>
            <a:ext cx="5486400" cy="3510617"/>
          </a:xfrm>
          <a:prstGeom prst="rect">
            <a:avLst/>
          </a:prstGeom>
        </p:spPr>
      </p:pic>
      <p:pic>
        <p:nvPicPr>
          <p:cNvPr id="13" name="Picture 1">
            <a:extLst>
              <a:ext uri="{FF2B5EF4-FFF2-40B4-BE49-F238E27FC236}">
                <a16:creationId xmlns:a16="http://schemas.microsoft.com/office/drawing/2014/main" id="{94A2E0FA-433E-4336-8BBC-39154632402E}"/>
              </a:ext>
            </a:extLst>
          </p:cNvPr>
          <p:cNvPicPr>
            <a:picLocks noChangeAspect="1" noChangeArrowheads="1"/>
          </p:cNvPicPr>
          <p:nvPr/>
        </p:nvPicPr>
        <p:blipFill>
          <a:blip r:embed="rId5"/>
          <a:srcRect/>
          <a:stretch>
            <a:fillRect/>
          </a:stretch>
        </p:blipFill>
        <p:spPr bwMode="auto">
          <a:xfrm>
            <a:off x="7335536" y="4545221"/>
            <a:ext cx="4486903" cy="2193504"/>
          </a:xfrm>
          <a:prstGeom prst="rect">
            <a:avLst/>
          </a:prstGeom>
          <a:noFill/>
          <a:ln w="9525">
            <a:noFill/>
            <a:miter lim="800000"/>
            <a:headEnd/>
            <a:tailEnd/>
          </a:ln>
          <a:effectLst/>
        </p:spPr>
      </p:pic>
      <p:pic>
        <p:nvPicPr>
          <p:cNvPr id="14" name="Picture 13">
            <a:extLst>
              <a:ext uri="{FF2B5EF4-FFF2-40B4-BE49-F238E27FC236}">
                <a16:creationId xmlns:a16="http://schemas.microsoft.com/office/drawing/2014/main" id="{8353965C-EC37-4B1A-B4C8-EFCF5AA627F7}"/>
              </a:ext>
            </a:extLst>
          </p:cNvPr>
          <p:cNvPicPr>
            <a:picLocks noChangeAspect="1"/>
          </p:cNvPicPr>
          <p:nvPr/>
        </p:nvPicPr>
        <p:blipFill>
          <a:blip r:embed="rId6"/>
          <a:stretch>
            <a:fillRect/>
          </a:stretch>
        </p:blipFill>
        <p:spPr>
          <a:xfrm>
            <a:off x="6824790" y="524980"/>
            <a:ext cx="5255091" cy="4013615"/>
          </a:xfrm>
          <a:prstGeom prst="rect">
            <a:avLst/>
          </a:prstGeom>
        </p:spPr>
      </p:pic>
    </p:spTree>
    <p:extLst>
      <p:ext uri="{BB962C8B-B14F-4D97-AF65-F5344CB8AC3E}">
        <p14:creationId xmlns:p14="http://schemas.microsoft.com/office/powerpoint/2010/main" val="309265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78000"/>
                <a:satMod val="220000"/>
              </a:schemeClr>
            </a:gs>
            <a:gs pos="100000">
              <a:schemeClr val="bg1">
                <a:shade val="35000"/>
                <a:satMod val="15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4"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5"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0"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1"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6" name="Rectangle 125">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0F6D4-C082-490A-A3A3-C7924C6A5DF0}"/>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LENDING CLUB ANALYSIS OVERVIEW</a:t>
            </a:r>
          </a:p>
        </p:txBody>
      </p:sp>
      <p:cxnSp>
        <p:nvCxnSpPr>
          <p:cNvPr id="128" name="Straight Connector 127">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116B56-97F2-4611-80C5-40CE5BA4A1F5}"/>
              </a:ext>
            </a:extLst>
          </p:cNvPr>
          <p:cNvSpPr>
            <a:spLocks noGrp="1"/>
          </p:cNvSpPr>
          <p:nvPr>
            <p:ph idx="1"/>
          </p:nvPr>
        </p:nvSpPr>
        <p:spPr>
          <a:xfrm>
            <a:off x="4983164" y="565150"/>
            <a:ext cx="5511800" cy="5451476"/>
          </a:xfrm>
        </p:spPr>
        <p:txBody>
          <a:bodyPr>
            <a:normAutofit fontScale="92500" lnSpcReduction="20000"/>
          </a:bodyPr>
          <a:lstStyle/>
          <a:p>
            <a:pPr marL="342900" indent="-342900">
              <a:lnSpc>
                <a:spcPct val="110000"/>
              </a:lnSpc>
            </a:pPr>
            <a:r>
              <a:rPr lang="en-US" sz="1700" dirty="0"/>
              <a:t>Overview of Lending Club</a:t>
            </a:r>
          </a:p>
          <a:p>
            <a:pPr marL="342900" indent="-342900">
              <a:lnSpc>
                <a:spcPct val="110000"/>
              </a:lnSpc>
            </a:pPr>
            <a:r>
              <a:rPr lang="en-US" sz="1700" dirty="0"/>
              <a:t>Identifying the Business Problem</a:t>
            </a:r>
          </a:p>
          <a:p>
            <a:pPr marL="342900" indent="-342900">
              <a:lnSpc>
                <a:spcPct val="110000"/>
              </a:lnSpc>
            </a:pPr>
            <a:r>
              <a:rPr lang="en-US" sz="1700" dirty="0"/>
              <a:t>Data Description </a:t>
            </a:r>
          </a:p>
          <a:p>
            <a:pPr marL="342900" indent="-342900">
              <a:lnSpc>
                <a:spcPct val="110000"/>
              </a:lnSpc>
            </a:pPr>
            <a:r>
              <a:rPr lang="en-US" sz="1700" dirty="0"/>
              <a:t>Milestones</a:t>
            </a:r>
          </a:p>
          <a:p>
            <a:pPr marL="342900" indent="-342900">
              <a:lnSpc>
                <a:spcPct val="110000"/>
              </a:lnSpc>
            </a:pPr>
            <a:r>
              <a:rPr lang="en-US" sz="1600" dirty="0"/>
              <a:t>Data Preparation and Preprocessing</a:t>
            </a:r>
          </a:p>
          <a:p>
            <a:pPr marL="342900" indent="-342900">
              <a:lnSpc>
                <a:spcPct val="110000"/>
              </a:lnSpc>
            </a:pPr>
            <a:r>
              <a:rPr lang="en-US" sz="1700" dirty="0"/>
              <a:t>Feature Engineering</a:t>
            </a:r>
          </a:p>
          <a:p>
            <a:pPr marL="342900" indent="-342900">
              <a:lnSpc>
                <a:spcPct val="110000"/>
              </a:lnSpc>
            </a:pPr>
            <a:r>
              <a:rPr lang="en-US" sz="1700" dirty="0"/>
              <a:t>Dropped Variables</a:t>
            </a:r>
          </a:p>
          <a:p>
            <a:pPr marL="342900" indent="-342900">
              <a:lnSpc>
                <a:spcPct val="110000"/>
              </a:lnSpc>
            </a:pPr>
            <a:r>
              <a:rPr lang="en-US" sz="1700" dirty="0"/>
              <a:t>Models</a:t>
            </a:r>
          </a:p>
          <a:p>
            <a:pPr marL="800100" lvl="1" indent="-342900">
              <a:lnSpc>
                <a:spcPct val="110000"/>
              </a:lnSpc>
            </a:pPr>
            <a:r>
              <a:rPr lang="en-US" sz="1700" dirty="0"/>
              <a:t>Logistic Regression</a:t>
            </a:r>
          </a:p>
          <a:p>
            <a:pPr marL="800100" lvl="1" indent="-342900">
              <a:lnSpc>
                <a:spcPct val="110000"/>
              </a:lnSpc>
            </a:pPr>
            <a:r>
              <a:rPr lang="en-US" sz="1700" dirty="0"/>
              <a:t>Decision Trees</a:t>
            </a:r>
          </a:p>
          <a:p>
            <a:pPr marL="800100" lvl="1" indent="-342900">
              <a:lnSpc>
                <a:spcPct val="110000"/>
              </a:lnSpc>
            </a:pPr>
            <a:r>
              <a:rPr lang="en-US" sz="1700" dirty="0"/>
              <a:t>Random Forest</a:t>
            </a:r>
          </a:p>
          <a:p>
            <a:pPr marL="800100" lvl="1" indent="-342900">
              <a:lnSpc>
                <a:spcPct val="110000"/>
              </a:lnSpc>
            </a:pPr>
            <a:r>
              <a:rPr lang="en-US" sz="1700" dirty="0"/>
              <a:t>Bagging and Boosting Classifier</a:t>
            </a:r>
          </a:p>
          <a:p>
            <a:pPr marL="800100" lvl="1" indent="-342900">
              <a:lnSpc>
                <a:spcPct val="110000"/>
              </a:lnSpc>
            </a:pPr>
            <a:r>
              <a:rPr lang="en-US" sz="1700" dirty="0"/>
              <a:t>K-Nearest Neighbor</a:t>
            </a:r>
          </a:p>
          <a:p>
            <a:pPr marL="800100" lvl="1" indent="-342900">
              <a:lnSpc>
                <a:spcPct val="110000"/>
              </a:lnSpc>
            </a:pPr>
            <a:r>
              <a:rPr lang="en-US" sz="1700" dirty="0"/>
              <a:t>Neural Networks</a:t>
            </a:r>
          </a:p>
          <a:p>
            <a:pPr marL="342900" indent="-342900">
              <a:lnSpc>
                <a:spcPct val="110000"/>
              </a:lnSpc>
            </a:pPr>
            <a:r>
              <a:rPr lang="en-US" sz="1700" dirty="0"/>
              <a:t>UI Demo</a:t>
            </a:r>
          </a:p>
          <a:p>
            <a:pPr marL="342900" indent="-342900">
              <a:lnSpc>
                <a:spcPct val="110000"/>
              </a:lnSpc>
            </a:pPr>
            <a:r>
              <a:rPr lang="en-US" sz="1700" dirty="0"/>
              <a:t>Conclusion</a:t>
            </a:r>
          </a:p>
          <a:p>
            <a:pPr>
              <a:lnSpc>
                <a:spcPct val="110000"/>
              </a:lnSpc>
            </a:pPr>
            <a:endParaRPr lang="en-US" sz="1700" dirty="0"/>
          </a:p>
        </p:txBody>
      </p:sp>
    </p:spTree>
    <p:extLst>
      <p:ext uri="{BB962C8B-B14F-4D97-AF65-F5344CB8AC3E}">
        <p14:creationId xmlns:p14="http://schemas.microsoft.com/office/powerpoint/2010/main" val="3834612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sp>
        <p:nvSpPr>
          <p:cNvPr id="4" name="TextBox 3">
            <a:extLst>
              <a:ext uri="{FF2B5EF4-FFF2-40B4-BE49-F238E27FC236}">
                <a16:creationId xmlns:a16="http://schemas.microsoft.com/office/drawing/2014/main" id="{9685FCA7-E9BF-4EBD-AA35-80068F9CEBB3}"/>
              </a:ext>
            </a:extLst>
          </p:cNvPr>
          <p:cNvSpPr txBox="1"/>
          <p:nvPr/>
        </p:nvSpPr>
        <p:spPr>
          <a:xfrm>
            <a:off x="0" y="993913"/>
            <a:ext cx="500906" cy="3544682"/>
          </a:xfrm>
          <a:prstGeom prst="rect">
            <a:avLst/>
          </a:prstGeom>
          <a:noFill/>
        </p:spPr>
        <p:txBody>
          <a:bodyPr vert="wordArtVert" wrap="square" rtlCol="0">
            <a:spAutoFit/>
          </a:bodyPr>
          <a:lstStyle/>
          <a:p>
            <a:r>
              <a:rPr lang="en-US" dirty="0"/>
              <a:t>Boosting</a:t>
            </a:r>
          </a:p>
        </p:txBody>
      </p:sp>
      <p:sp>
        <p:nvSpPr>
          <p:cNvPr id="209" name="TextBox 208">
            <a:extLst>
              <a:ext uri="{FF2B5EF4-FFF2-40B4-BE49-F238E27FC236}">
                <a16:creationId xmlns:a16="http://schemas.microsoft.com/office/drawing/2014/main" id="{FD73CA7A-5367-4225-8148-9B3A07B8B13F}"/>
              </a:ext>
            </a:extLst>
          </p:cNvPr>
          <p:cNvSpPr txBox="1"/>
          <p:nvPr/>
        </p:nvSpPr>
        <p:spPr>
          <a:xfrm>
            <a:off x="6323884" y="1000539"/>
            <a:ext cx="500906" cy="3544682"/>
          </a:xfrm>
          <a:prstGeom prst="rect">
            <a:avLst/>
          </a:prstGeom>
          <a:noFill/>
        </p:spPr>
        <p:txBody>
          <a:bodyPr vert="wordArtVert" wrap="square" rtlCol="0">
            <a:spAutoFit/>
          </a:bodyPr>
          <a:lstStyle/>
          <a:p>
            <a:r>
              <a:rPr lang="en-US" dirty="0"/>
              <a:t>MLP</a:t>
            </a:r>
          </a:p>
        </p:txBody>
      </p:sp>
      <p:pic>
        <p:nvPicPr>
          <p:cNvPr id="11" name="Picture 1">
            <a:extLst>
              <a:ext uri="{FF2B5EF4-FFF2-40B4-BE49-F238E27FC236}">
                <a16:creationId xmlns:a16="http://schemas.microsoft.com/office/drawing/2014/main" id="{91F29227-F4DF-4B3B-8D60-495C54ABDEF1}"/>
              </a:ext>
            </a:extLst>
          </p:cNvPr>
          <p:cNvPicPr>
            <a:picLocks noChangeAspect="1" noChangeArrowheads="1"/>
          </p:cNvPicPr>
          <p:nvPr/>
        </p:nvPicPr>
        <p:blipFill>
          <a:blip r:embed="rId3"/>
          <a:srcRect/>
          <a:stretch>
            <a:fillRect/>
          </a:stretch>
        </p:blipFill>
        <p:spPr bwMode="auto">
          <a:xfrm>
            <a:off x="1141109" y="4545221"/>
            <a:ext cx="4879397" cy="2193505"/>
          </a:xfrm>
          <a:prstGeom prst="rect">
            <a:avLst/>
          </a:prstGeom>
          <a:noFill/>
          <a:ln w="9525">
            <a:noFill/>
            <a:miter lim="800000"/>
            <a:headEnd/>
            <a:tailEnd/>
          </a:ln>
          <a:effectLst/>
        </p:spPr>
      </p:pic>
      <p:pic>
        <p:nvPicPr>
          <p:cNvPr id="12" name="Picture 11">
            <a:extLst>
              <a:ext uri="{FF2B5EF4-FFF2-40B4-BE49-F238E27FC236}">
                <a16:creationId xmlns:a16="http://schemas.microsoft.com/office/drawing/2014/main" id="{F6EBB03D-CB48-4288-BAFB-0436DFAFE01C}"/>
              </a:ext>
            </a:extLst>
          </p:cNvPr>
          <p:cNvPicPr>
            <a:picLocks noChangeAspect="1"/>
          </p:cNvPicPr>
          <p:nvPr/>
        </p:nvPicPr>
        <p:blipFill>
          <a:blip r:embed="rId4"/>
          <a:stretch>
            <a:fillRect/>
          </a:stretch>
        </p:blipFill>
        <p:spPr>
          <a:xfrm>
            <a:off x="751840" y="692009"/>
            <a:ext cx="5344160" cy="3789988"/>
          </a:xfrm>
          <a:prstGeom prst="rect">
            <a:avLst/>
          </a:prstGeom>
        </p:spPr>
      </p:pic>
      <p:pic>
        <p:nvPicPr>
          <p:cNvPr id="15" name="Picture 1">
            <a:extLst>
              <a:ext uri="{FF2B5EF4-FFF2-40B4-BE49-F238E27FC236}">
                <a16:creationId xmlns:a16="http://schemas.microsoft.com/office/drawing/2014/main" id="{DEF31C4C-C4C2-4FD9-8FD7-523D1915BEAF}"/>
              </a:ext>
            </a:extLst>
          </p:cNvPr>
          <p:cNvPicPr>
            <a:picLocks noChangeAspect="1" noChangeArrowheads="1"/>
          </p:cNvPicPr>
          <p:nvPr/>
        </p:nvPicPr>
        <p:blipFill>
          <a:blip r:embed="rId5"/>
          <a:srcRect/>
          <a:stretch>
            <a:fillRect/>
          </a:stretch>
        </p:blipFill>
        <p:spPr bwMode="auto">
          <a:xfrm>
            <a:off x="7211915" y="4538595"/>
            <a:ext cx="4667250" cy="2169285"/>
          </a:xfrm>
          <a:prstGeom prst="rect">
            <a:avLst/>
          </a:prstGeom>
          <a:noFill/>
          <a:ln w="9525">
            <a:noFill/>
            <a:miter lim="800000"/>
            <a:headEnd/>
            <a:tailEnd/>
          </a:ln>
          <a:effectLst/>
        </p:spPr>
      </p:pic>
      <p:pic>
        <p:nvPicPr>
          <p:cNvPr id="16" name="Picture 15" descr="MLP.png">
            <a:extLst>
              <a:ext uri="{FF2B5EF4-FFF2-40B4-BE49-F238E27FC236}">
                <a16:creationId xmlns:a16="http://schemas.microsoft.com/office/drawing/2014/main" id="{BCAE2957-34EA-4587-B0C7-1EBFEE0A062A}"/>
              </a:ext>
            </a:extLst>
          </p:cNvPr>
          <p:cNvPicPr>
            <a:picLocks noChangeAspect="1"/>
          </p:cNvPicPr>
          <p:nvPr/>
        </p:nvPicPr>
        <p:blipFill>
          <a:blip r:embed="rId6"/>
          <a:stretch>
            <a:fillRect/>
          </a:stretch>
        </p:blipFill>
        <p:spPr>
          <a:xfrm>
            <a:off x="6574337" y="748609"/>
            <a:ext cx="5433228" cy="3544682"/>
          </a:xfrm>
          <a:prstGeom prst="rect">
            <a:avLst/>
          </a:prstGeom>
        </p:spPr>
      </p:pic>
    </p:spTree>
    <p:extLst>
      <p:ext uri="{BB962C8B-B14F-4D97-AF65-F5344CB8AC3E}">
        <p14:creationId xmlns:p14="http://schemas.microsoft.com/office/powerpoint/2010/main" val="3504637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sp>
        <p:nvSpPr>
          <p:cNvPr id="4" name="TextBox 3">
            <a:extLst>
              <a:ext uri="{FF2B5EF4-FFF2-40B4-BE49-F238E27FC236}">
                <a16:creationId xmlns:a16="http://schemas.microsoft.com/office/drawing/2014/main" id="{9685FCA7-E9BF-4EBD-AA35-80068F9CEBB3}"/>
              </a:ext>
            </a:extLst>
          </p:cNvPr>
          <p:cNvSpPr txBox="1"/>
          <p:nvPr/>
        </p:nvSpPr>
        <p:spPr>
          <a:xfrm>
            <a:off x="0" y="993913"/>
            <a:ext cx="500906" cy="3544682"/>
          </a:xfrm>
          <a:prstGeom prst="rect">
            <a:avLst/>
          </a:prstGeom>
          <a:noFill/>
        </p:spPr>
        <p:txBody>
          <a:bodyPr vert="wordArtVert" wrap="square" rtlCol="0">
            <a:spAutoFit/>
          </a:bodyPr>
          <a:lstStyle/>
          <a:p>
            <a:r>
              <a:rPr lang="en-US" dirty="0" err="1"/>
              <a:t>Kearas</a:t>
            </a:r>
            <a:endParaRPr lang="en-US" dirty="0"/>
          </a:p>
        </p:txBody>
      </p:sp>
      <p:pic>
        <p:nvPicPr>
          <p:cNvPr id="9" name="Picture 1">
            <a:extLst>
              <a:ext uri="{FF2B5EF4-FFF2-40B4-BE49-F238E27FC236}">
                <a16:creationId xmlns:a16="http://schemas.microsoft.com/office/drawing/2014/main" id="{5FD66085-1994-4575-B588-E77DAD3B0EC4}"/>
              </a:ext>
            </a:extLst>
          </p:cNvPr>
          <p:cNvPicPr>
            <a:picLocks noChangeAspect="1" noChangeArrowheads="1"/>
          </p:cNvPicPr>
          <p:nvPr/>
        </p:nvPicPr>
        <p:blipFill>
          <a:blip r:embed="rId3"/>
          <a:srcRect/>
          <a:stretch>
            <a:fillRect/>
          </a:stretch>
        </p:blipFill>
        <p:spPr bwMode="auto">
          <a:xfrm>
            <a:off x="657225" y="848553"/>
            <a:ext cx="5438775" cy="3133725"/>
          </a:xfrm>
          <a:prstGeom prst="rect">
            <a:avLst/>
          </a:prstGeom>
          <a:noFill/>
          <a:ln w="9525">
            <a:noFill/>
            <a:miter lim="800000"/>
            <a:headEnd/>
            <a:tailEnd/>
          </a:ln>
          <a:effectLst/>
        </p:spPr>
      </p:pic>
      <p:pic>
        <p:nvPicPr>
          <p:cNvPr id="10" name="Picture 2">
            <a:extLst>
              <a:ext uri="{FF2B5EF4-FFF2-40B4-BE49-F238E27FC236}">
                <a16:creationId xmlns:a16="http://schemas.microsoft.com/office/drawing/2014/main" id="{7F1E96A4-B342-4E05-98B5-8FFCF4DC30B4}"/>
              </a:ext>
            </a:extLst>
          </p:cNvPr>
          <p:cNvPicPr>
            <a:picLocks noChangeAspect="1" noChangeArrowheads="1"/>
          </p:cNvPicPr>
          <p:nvPr/>
        </p:nvPicPr>
        <p:blipFill>
          <a:blip r:embed="rId4"/>
          <a:srcRect/>
          <a:stretch>
            <a:fillRect/>
          </a:stretch>
        </p:blipFill>
        <p:spPr bwMode="auto">
          <a:xfrm>
            <a:off x="250453" y="4114800"/>
            <a:ext cx="3029155" cy="2560569"/>
          </a:xfrm>
          <a:prstGeom prst="rect">
            <a:avLst/>
          </a:prstGeom>
          <a:noFill/>
          <a:ln w="9525">
            <a:noFill/>
            <a:miter lim="800000"/>
            <a:headEnd/>
            <a:tailEnd/>
          </a:ln>
          <a:effectLst/>
        </p:spPr>
      </p:pic>
      <p:pic>
        <p:nvPicPr>
          <p:cNvPr id="13" name="Picture 3">
            <a:extLst>
              <a:ext uri="{FF2B5EF4-FFF2-40B4-BE49-F238E27FC236}">
                <a16:creationId xmlns:a16="http://schemas.microsoft.com/office/drawing/2014/main" id="{3087B0C8-82B8-4CF3-842D-842F2C2506EB}"/>
              </a:ext>
            </a:extLst>
          </p:cNvPr>
          <p:cNvPicPr>
            <a:picLocks noChangeAspect="1" noChangeArrowheads="1"/>
          </p:cNvPicPr>
          <p:nvPr/>
        </p:nvPicPr>
        <p:blipFill>
          <a:blip r:embed="rId5"/>
          <a:srcRect/>
          <a:stretch>
            <a:fillRect/>
          </a:stretch>
        </p:blipFill>
        <p:spPr bwMode="auto">
          <a:xfrm>
            <a:off x="3676364" y="4114799"/>
            <a:ext cx="3029155" cy="2560569"/>
          </a:xfrm>
          <a:prstGeom prst="rect">
            <a:avLst/>
          </a:prstGeom>
          <a:noFill/>
          <a:ln w="9525">
            <a:noFill/>
            <a:miter lim="800000"/>
            <a:headEnd/>
            <a:tailEnd/>
          </a:ln>
          <a:effectLst/>
        </p:spPr>
      </p:pic>
      <p:pic>
        <p:nvPicPr>
          <p:cNvPr id="14" name="Picture 1">
            <a:extLst>
              <a:ext uri="{FF2B5EF4-FFF2-40B4-BE49-F238E27FC236}">
                <a16:creationId xmlns:a16="http://schemas.microsoft.com/office/drawing/2014/main" id="{918456F5-C6ED-4D75-BF04-179030E50C53}"/>
              </a:ext>
            </a:extLst>
          </p:cNvPr>
          <p:cNvPicPr>
            <a:picLocks noChangeAspect="1" noChangeArrowheads="1"/>
          </p:cNvPicPr>
          <p:nvPr/>
        </p:nvPicPr>
        <p:blipFill>
          <a:blip r:embed="rId6"/>
          <a:srcRect/>
          <a:stretch>
            <a:fillRect/>
          </a:stretch>
        </p:blipFill>
        <p:spPr bwMode="auto">
          <a:xfrm>
            <a:off x="7284141" y="4697895"/>
            <a:ext cx="4343400" cy="1979752"/>
          </a:xfrm>
          <a:prstGeom prst="rect">
            <a:avLst/>
          </a:prstGeom>
          <a:noFill/>
          <a:ln w="9525">
            <a:noFill/>
            <a:miter lim="800000"/>
            <a:headEnd/>
            <a:tailEnd/>
          </a:ln>
          <a:effectLst/>
        </p:spPr>
      </p:pic>
      <p:pic>
        <p:nvPicPr>
          <p:cNvPr id="17" name="Picture 16">
            <a:extLst>
              <a:ext uri="{FF2B5EF4-FFF2-40B4-BE49-F238E27FC236}">
                <a16:creationId xmlns:a16="http://schemas.microsoft.com/office/drawing/2014/main" id="{B1CB083A-F4C6-41AB-B365-6B0FBC2EF491}"/>
              </a:ext>
            </a:extLst>
          </p:cNvPr>
          <p:cNvPicPr>
            <a:picLocks noChangeAspect="1"/>
          </p:cNvPicPr>
          <p:nvPr/>
        </p:nvPicPr>
        <p:blipFill>
          <a:blip r:embed="rId7"/>
          <a:stretch>
            <a:fillRect/>
          </a:stretch>
        </p:blipFill>
        <p:spPr>
          <a:xfrm>
            <a:off x="7025665" y="278295"/>
            <a:ext cx="5166021" cy="4419600"/>
          </a:xfrm>
          <a:prstGeom prst="rect">
            <a:avLst/>
          </a:prstGeom>
        </p:spPr>
      </p:pic>
    </p:spTree>
    <p:extLst>
      <p:ext uri="{BB962C8B-B14F-4D97-AF65-F5344CB8AC3E}">
        <p14:creationId xmlns:p14="http://schemas.microsoft.com/office/powerpoint/2010/main" val="1789055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p:nvPr>
        </p:nvSpPr>
        <p:spPr/>
        <p:txBody>
          <a:bodyPr vert="horz" lIns="228600" tIns="228600" rIns="228600" bIns="228600" rtlCol="0" anchor="ctr">
            <a:noAutofit/>
          </a:bodyPr>
          <a:lstStyle/>
          <a:p>
            <a:r>
              <a:rPr lang="en-US" dirty="0"/>
              <a:t>User Interface(UI)</a:t>
            </a:r>
            <a:br>
              <a:rPr lang="en-US" dirty="0"/>
            </a:br>
            <a:r>
              <a:rPr lang="en-US" dirty="0"/>
              <a:t>Demo</a:t>
            </a:r>
          </a:p>
        </p:txBody>
      </p:sp>
      <p:sp>
        <p:nvSpPr>
          <p:cNvPr id="3" name="Content Placeholder 2">
            <a:extLst>
              <a:ext uri="{FF2B5EF4-FFF2-40B4-BE49-F238E27FC236}">
                <a16:creationId xmlns:a16="http://schemas.microsoft.com/office/drawing/2014/main" id="{9025B0F1-92E3-4CA4-A84D-ADBB2E38A851}"/>
              </a:ext>
            </a:extLst>
          </p:cNvPr>
          <p:cNvSpPr>
            <a:spLocks noGrp="1"/>
          </p:cNvSpPr>
          <p:nvPr>
            <p:ph idx="1"/>
          </p:nvPr>
        </p:nvSpPr>
        <p:spPr/>
        <p:txBody>
          <a:bodyPr/>
          <a:lstStyle/>
          <a:p>
            <a:endParaRPr lang="en-US" dirty="0"/>
          </a:p>
        </p:txBody>
      </p:sp>
      <p:pic>
        <p:nvPicPr>
          <p:cNvPr id="19" name="Content Placeholder 5">
            <a:extLst>
              <a:ext uri="{FF2B5EF4-FFF2-40B4-BE49-F238E27FC236}">
                <a16:creationId xmlns:a16="http://schemas.microsoft.com/office/drawing/2014/main" id="{D46038B1-0838-43C7-9F9E-FF0229682745}"/>
              </a:ext>
            </a:extLst>
          </p:cNvPr>
          <p:cNvPicPr>
            <a:picLocks noChangeAspect="1"/>
          </p:cNvPicPr>
          <p:nvPr/>
        </p:nvPicPr>
        <p:blipFill>
          <a:blip r:embed="rId3"/>
          <a:stretch>
            <a:fillRect/>
          </a:stretch>
        </p:blipFill>
        <p:spPr>
          <a:xfrm>
            <a:off x="4586068" y="309489"/>
            <a:ext cx="7371470" cy="5964702"/>
          </a:xfrm>
          <a:prstGeom prst="rect">
            <a:avLst/>
          </a:prstGeom>
        </p:spPr>
      </p:pic>
    </p:spTree>
    <p:extLst>
      <p:ext uri="{BB962C8B-B14F-4D97-AF65-F5344CB8AC3E}">
        <p14:creationId xmlns:p14="http://schemas.microsoft.com/office/powerpoint/2010/main" val="3874894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561BD4-8F26-4DA1-A768-57050453431E}"/>
              </a:ext>
            </a:extLst>
          </p:cNvPr>
          <p:cNvSpPr txBox="1"/>
          <p:nvPr/>
        </p:nvSpPr>
        <p:spPr>
          <a:xfrm>
            <a:off x="2053883" y="1266092"/>
            <a:ext cx="5964702" cy="369332"/>
          </a:xfrm>
          <a:prstGeom prst="rect">
            <a:avLst/>
          </a:prstGeom>
          <a:noFill/>
        </p:spPr>
        <p:txBody>
          <a:bodyPr wrap="square" rtlCol="0">
            <a:spAutoFit/>
          </a:bodyPr>
          <a:lstStyle/>
          <a:p>
            <a:r>
              <a:rPr lang="en-US" dirty="0"/>
              <a:t>Demo video slide</a:t>
            </a:r>
          </a:p>
        </p:txBody>
      </p:sp>
    </p:spTree>
    <p:extLst>
      <p:ext uri="{BB962C8B-B14F-4D97-AF65-F5344CB8AC3E}">
        <p14:creationId xmlns:p14="http://schemas.microsoft.com/office/powerpoint/2010/main" val="1999046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2"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4"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2" name="Group 91">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3" name="Rectangle 92">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Isosceles Triangle 9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7" name="Rectangle 96">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0"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19">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21" name="Rectangle 120">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AF29B55-DC99-473C-9DCC-69A851FF4DFB}"/>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Thank You </a:t>
            </a:r>
          </a:p>
        </p:txBody>
      </p:sp>
      <p:sp>
        <p:nvSpPr>
          <p:cNvPr id="125" name="Rectangle 124">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last slide quotes for project presentation">
            <a:extLst>
              <a:ext uri="{FF2B5EF4-FFF2-40B4-BE49-F238E27FC236}">
                <a16:creationId xmlns:a16="http://schemas.microsoft.com/office/drawing/2014/main" id="{927E899F-ABBB-4DB4-BEB8-CD5E3729BE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57262" y="1712233"/>
            <a:ext cx="6120318" cy="3442678"/>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59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136">
            <a:extLst>
              <a:ext uri="{FF2B5EF4-FFF2-40B4-BE49-F238E27FC236}">
                <a16:creationId xmlns:a16="http://schemas.microsoft.com/office/drawing/2014/main" id="{69C59A28-56CE-4D1A-A907-C8D700577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5" name="Group 138">
            <a:extLst>
              <a:ext uri="{FF2B5EF4-FFF2-40B4-BE49-F238E27FC236}">
                <a16:creationId xmlns:a16="http://schemas.microsoft.com/office/drawing/2014/main" id="{EAD71ACA-6DBF-4D03-9ADB-A4428E8325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0" name="Freeform 5">
              <a:extLst>
                <a:ext uri="{FF2B5EF4-FFF2-40B4-BE49-F238E27FC236}">
                  <a16:creationId xmlns:a16="http://schemas.microsoft.com/office/drawing/2014/main" id="{5A57A071-927E-400E-8988-CF9AF45335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
              <a:extLst>
                <a:ext uri="{FF2B5EF4-FFF2-40B4-BE49-F238E27FC236}">
                  <a16:creationId xmlns:a16="http://schemas.microsoft.com/office/drawing/2014/main" id="{0A466C9C-5DBF-4FE5-9D6C-6735CC392C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7">
              <a:extLst>
                <a:ext uri="{FF2B5EF4-FFF2-40B4-BE49-F238E27FC236}">
                  <a16:creationId xmlns:a16="http://schemas.microsoft.com/office/drawing/2014/main" id="{853B81F9-C616-41C7-B7DE-FBDAE750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8">
              <a:extLst>
                <a:ext uri="{FF2B5EF4-FFF2-40B4-BE49-F238E27FC236}">
                  <a16:creationId xmlns:a16="http://schemas.microsoft.com/office/drawing/2014/main" id="{E47A588F-65A6-4826-9E92-4E88487D5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9">
              <a:extLst>
                <a:ext uri="{FF2B5EF4-FFF2-40B4-BE49-F238E27FC236}">
                  <a16:creationId xmlns:a16="http://schemas.microsoft.com/office/drawing/2014/main" id="{64429C13-3100-4081-AE6A-336684C0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a:extLst>
                <a:ext uri="{FF2B5EF4-FFF2-40B4-BE49-F238E27FC236}">
                  <a16:creationId xmlns:a16="http://schemas.microsoft.com/office/drawing/2014/main" id="{529DCF05-D750-4B3B-B53A-03E2DBC3C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a:extLst>
                <a:ext uri="{FF2B5EF4-FFF2-40B4-BE49-F238E27FC236}">
                  <a16:creationId xmlns:a16="http://schemas.microsoft.com/office/drawing/2014/main" id="{15993F46-B3A4-4294-907E-88247D056A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a:extLst>
                <a:ext uri="{FF2B5EF4-FFF2-40B4-BE49-F238E27FC236}">
                  <a16:creationId xmlns:a16="http://schemas.microsoft.com/office/drawing/2014/main" id="{29D9F2EC-0180-4668-B1A5-816CCACE9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a:extLst>
                <a:ext uri="{FF2B5EF4-FFF2-40B4-BE49-F238E27FC236}">
                  <a16:creationId xmlns:a16="http://schemas.microsoft.com/office/drawing/2014/main" id="{AD35BE21-AF40-4FD8-99AC-8C9776A6BB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a:extLst>
                <a:ext uri="{FF2B5EF4-FFF2-40B4-BE49-F238E27FC236}">
                  <a16:creationId xmlns:a16="http://schemas.microsoft.com/office/drawing/2014/main" id="{FBE6AEEC-C7A9-432D-BA2D-4E72287B7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a:extLst>
                <a:ext uri="{FF2B5EF4-FFF2-40B4-BE49-F238E27FC236}">
                  <a16:creationId xmlns:a16="http://schemas.microsoft.com/office/drawing/2014/main" id="{FA0FEDDD-FA3D-4FF8-A31A-985512EE4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a:extLst>
                <a:ext uri="{FF2B5EF4-FFF2-40B4-BE49-F238E27FC236}">
                  <a16:creationId xmlns:a16="http://schemas.microsoft.com/office/drawing/2014/main" id="{4D243DEA-AE2B-4D46-BEAA-93697809E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a:extLst>
                <a:ext uri="{FF2B5EF4-FFF2-40B4-BE49-F238E27FC236}">
                  <a16:creationId xmlns:a16="http://schemas.microsoft.com/office/drawing/2014/main" id="{24464047-133A-4A09-A0B5-679819EB60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a:extLst>
                <a:ext uri="{FF2B5EF4-FFF2-40B4-BE49-F238E27FC236}">
                  <a16:creationId xmlns:a16="http://schemas.microsoft.com/office/drawing/2014/main" id="{EFD98F30-5471-42C2-A7FC-E57E5077DD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a:extLst>
                <a:ext uri="{FF2B5EF4-FFF2-40B4-BE49-F238E27FC236}">
                  <a16:creationId xmlns:a16="http://schemas.microsoft.com/office/drawing/2014/main" id="{4442196C-6546-46E2-8346-1F5ED37B8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a:extLst>
                <a:ext uri="{FF2B5EF4-FFF2-40B4-BE49-F238E27FC236}">
                  <a16:creationId xmlns:a16="http://schemas.microsoft.com/office/drawing/2014/main" id="{882294F9-8B7B-479F-884C-29CEC0179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a:extLst>
                <a:ext uri="{FF2B5EF4-FFF2-40B4-BE49-F238E27FC236}">
                  <a16:creationId xmlns:a16="http://schemas.microsoft.com/office/drawing/2014/main" id="{17920E91-EB50-40B6-BAB9-F596B53265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a:extLst>
                <a:ext uri="{FF2B5EF4-FFF2-40B4-BE49-F238E27FC236}">
                  <a16:creationId xmlns:a16="http://schemas.microsoft.com/office/drawing/2014/main" id="{F886C763-35BF-4EB0-9847-E6E5F4D066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a:extLst>
                <a:ext uri="{FF2B5EF4-FFF2-40B4-BE49-F238E27FC236}">
                  <a16:creationId xmlns:a16="http://schemas.microsoft.com/office/drawing/2014/main" id="{5BDD2C34-F3B2-4249-91C1-F790331362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a:extLst>
                <a:ext uri="{FF2B5EF4-FFF2-40B4-BE49-F238E27FC236}">
                  <a16:creationId xmlns:a16="http://schemas.microsoft.com/office/drawing/2014/main" id="{0CE624D2-666C-4165-8C42-EBA6A4E66F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6" name="Freeform 25">
              <a:extLst>
                <a:ext uri="{FF2B5EF4-FFF2-40B4-BE49-F238E27FC236}">
                  <a16:creationId xmlns:a16="http://schemas.microsoft.com/office/drawing/2014/main" id="{623AD0FD-6708-42D3-AE6B-F7C70835B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2" name="Group 161">
            <a:extLst>
              <a:ext uri="{FF2B5EF4-FFF2-40B4-BE49-F238E27FC236}">
                <a16:creationId xmlns:a16="http://schemas.microsoft.com/office/drawing/2014/main" id="{38AA92E5-F34E-427C-8658-81A7C9A3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63" name="Rectangle 162">
              <a:extLst>
                <a:ext uri="{FF2B5EF4-FFF2-40B4-BE49-F238E27FC236}">
                  <a16:creationId xmlns:a16="http://schemas.microsoft.com/office/drawing/2014/main" id="{C28EADCB-8A68-43F5-A3BE-50ADDF987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Isosceles Triangle 22">
              <a:extLst>
                <a:ext uri="{FF2B5EF4-FFF2-40B4-BE49-F238E27FC236}">
                  <a16:creationId xmlns:a16="http://schemas.microsoft.com/office/drawing/2014/main" id="{74587B47-C4D5-403C-B4BD-EC8EBEA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D1E2D222-9FE9-41DD-9199-451B426C7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7585B84F-39C5-402B-81C7-1EFFB8707527}"/>
              </a:ext>
            </a:extLst>
          </p:cNvPr>
          <p:cNvSpPr>
            <a:spLocks noGrp="1"/>
          </p:cNvSpPr>
          <p:nvPr>
            <p:ph type="title"/>
          </p:nvPr>
        </p:nvSpPr>
        <p:spPr>
          <a:xfrm>
            <a:off x="888631" y="2358391"/>
            <a:ext cx="3498979" cy="2453676"/>
          </a:xfrm>
        </p:spPr>
        <p:txBody>
          <a:bodyPr>
            <a:normAutofit/>
          </a:bodyPr>
          <a:lstStyle/>
          <a:p>
            <a:r>
              <a:rPr lang="en-US"/>
              <a:t>Overview of Lending Club</a:t>
            </a:r>
          </a:p>
        </p:txBody>
      </p:sp>
      <p:sp>
        <p:nvSpPr>
          <p:cNvPr id="5" name="Content Placeholder 4">
            <a:extLst>
              <a:ext uri="{FF2B5EF4-FFF2-40B4-BE49-F238E27FC236}">
                <a16:creationId xmlns:a16="http://schemas.microsoft.com/office/drawing/2014/main" id="{14C4A565-8333-4655-91E7-BDBEED3FB3B9}"/>
              </a:ext>
            </a:extLst>
          </p:cNvPr>
          <p:cNvSpPr>
            <a:spLocks noGrp="1"/>
          </p:cNvSpPr>
          <p:nvPr>
            <p:ph idx="1"/>
          </p:nvPr>
        </p:nvSpPr>
        <p:spPr>
          <a:xfrm>
            <a:off x="4735514" y="797594"/>
            <a:ext cx="7081347" cy="2982051"/>
          </a:xfrm>
        </p:spPr>
        <p:txBody>
          <a:bodyPr>
            <a:noAutofit/>
          </a:bodyPr>
          <a:lstStyle/>
          <a:p>
            <a:pPr marL="285750" indent="-285750">
              <a:lnSpc>
                <a:spcPct val="110000"/>
              </a:lnSpc>
              <a:buClr>
                <a:srgbClr val="00D8FF"/>
              </a:buClr>
            </a:pPr>
            <a:endParaRPr lang="en-US" sz="1400" dirty="0">
              <a:latin typeface="Roboto" panose="020B0604020202020204" charset="0"/>
              <a:ea typeface="Roboto" panose="020B0604020202020204" charset="0"/>
            </a:endParaRPr>
          </a:p>
          <a:p>
            <a:pPr marL="285750" indent="-285750">
              <a:lnSpc>
                <a:spcPct val="110000"/>
              </a:lnSpc>
              <a:buClr>
                <a:srgbClr val="00D8FF"/>
              </a:buClr>
            </a:pPr>
            <a:endParaRPr lang="en-US" sz="1400" dirty="0">
              <a:latin typeface="Roboto" panose="020B0604020202020204" charset="0"/>
              <a:ea typeface="Roboto" panose="020B0604020202020204" charset="0"/>
            </a:endParaRPr>
          </a:p>
          <a:p>
            <a:pPr marL="285750" indent="-285750">
              <a:lnSpc>
                <a:spcPct val="110000"/>
              </a:lnSpc>
              <a:buClr>
                <a:srgbClr val="00D8FF"/>
              </a:buClr>
            </a:pPr>
            <a:r>
              <a:rPr lang="en-US" sz="1400" dirty="0">
                <a:latin typeface="Roboto" panose="020B0604020202020204" charset="0"/>
                <a:ea typeface="Roboto" panose="020B0604020202020204" charset="0"/>
              </a:rPr>
              <a:t>Lending Club is a Peer-to-Peer lending company that utilizes a group of private investors to fund loan requests. </a:t>
            </a:r>
          </a:p>
          <a:p>
            <a:pPr marL="285750" indent="-285750">
              <a:lnSpc>
                <a:spcPct val="110000"/>
              </a:lnSpc>
              <a:buClr>
                <a:srgbClr val="00D8FF"/>
              </a:buClr>
            </a:pPr>
            <a:r>
              <a:rPr lang="en-US" sz="1400" dirty="0">
                <a:latin typeface="Roboto" panose="020B0604020202020204" charset="0"/>
                <a:ea typeface="Roboto" panose="020B0604020202020204" charset="0"/>
              </a:rPr>
              <a:t>Lending Club’s model for risk assessment categorizes borrowers by assigning them a grade and a subgrade based on their credit history.</a:t>
            </a:r>
          </a:p>
          <a:p>
            <a:pPr marL="285750" indent="-285750">
              <a:lnSpc>
                <a:spcPct val="110000"/>
              </a:lnSpc>
              <a:buClr>
                <a:srgbClr val="00D8FF"/>
              </a:buClr>
            </a:pPr>
            <a:r>
              <a:rPr lang="en-US" sz="1400" dirty="0">
                <a:latin typeface="Roboto" panose="020B0604020202020204" charset="0"/>
                <a:ea typeface="Roboto" panose="020B0604020202020204" charset="0"/>
              </a:rPr>
              <a:t>Investors are presented with a list of borrowers, along with their assigned risk assessment grades, and they can choose which borrowers they will fund, and the percentage of funding that they will cover.</a:t>
            </a:r>
          </a:p>
          <a:p>
            <a:pPr marL="285750" indent="-285750">
              <a:lnSpc>
                <a:spcPct val="110000"/>
              </a:lnSpc>
              <a:buClr>
                <a:srgbClr val="00D8FF"/>
              </a:buClr>
            </a:pPr>
            <a:r>
              <a:rPr lang="en-US" sz="1400" dirty="0">
                <a:latin typeface="Roboto" panose="020B0604020202020204" charset="0"/>
                <a:ea typeface="Roboto" panose="020B0604020202020204" charset="0"/>
              </a:rPr>
              <a:t>Our business problem is that investors require a more comprehensive assessment of these borrowers than what is presented by Lending Club in order to make a smart business decision, by identifying new borrowers that would likely default on their loans.</a:t>
            </a:r>
          </a:p>
          <a:p>
            <a:pPr marL="285750" indent="-285750">
              <a:lnSpc>
                <a:spcPct val="110000"/>
              </a:lnSpc>
              <a:buClr>
                <a:srgbClr val="00D8FF"/>
              </a:buClr>
            </a:pPr>
            <a:endParaRPr lang="en-US" sz="1400" dirty="0">
              <a:latin typeface="Roboto" panose="020B0604020202020204" charset="0"/>
              <a:ea typeface="Roboto" panose="020B0604020202020204" charset="0"/>
            </a:endParaRPr>
          </a:p>
          <a:p>
            <a:pPr>
              <a:lnSpc>
                <a:spcPct val="110000"/>
              </a:lnSpc>
              <a:buClr>
                <a:srgbClr val="00D8FF"/>
              </a:buClr>
            </a:pPr>
            <a:endParaRPr lang="en-US" sz="1400" dirty="0"/>
          </a:p>
        </p:txBody>
      </p:sp>
      <p:pic>
        <p:nvPicPr>
          <p:cNvPr id="2052" name="Picture 4" descr="Image result for lendingclub">
            <a:extLst>
              <a:ext uri="{FF2B5EF4-FFF2-40B4-BE49-F238E27FC236}">
                <a16:creationId xmlns:a16="http://schemas.microsoft.com/office/drawing/2014/main" id="{94BFE83C-690E-4377-B9EE-46997F17C5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4922"/>
          <a:stretch/>
        </p:blipFill>
        <p:spPr bwMode="auto">
          <a:xfrm>
            <a:off x="4826128" y="4041582"/>
            <a:ext cx="6932485" cy="2018823"/>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95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27E06-A56F-4075-AE86-5800A75AA697}"/>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Identifying the Business Problem</a:t>
            </a: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D0C3DE-990E-435E-90B1-1456E2942ABA}"/>
              </a:ext>
            </a:extLst>
          </p:cNvPr>
          <p:cNvSpPr>
            <a:spLocks noGrp="1"/>
          </p:cNvSpPr>
          <p:nvPr>
            <p:ph idx="1"/>
          </p:nvPr>
        </p:nvSpPr>
        <p:spPr>
          <a:xfrm>
            <a:off x="4983164" y="960120"/>
            <a:ext cx="5511800" cy="4171278"/>
          </a:xfrm>
        </p:spPr>
        <p:txBody>
          <a:bodyPr>
            <a:normAutofit/>
          </a:bodyPr>
          <a:lstStyle/>
          <a:p>
            <a:pPr lvl="0"/>
            <a:r>
              <a:rPr lang="en-IN" dirty="0"/>
              <a:t>To predict whether a loan is accepted or not.</a:t>
            </a:r>
            <a:endParaRPr lang="en-US" dirty="0"/>
          </a:p>
          <a:p>
            <a:pPr lvl="0"/>
            <a:r>
              <a:rPr lang="en-IN" dirty="0"/>
              <a:t>To predict whether a person will default on paying his loan.</a:t>
            </a:r>
            <a:endParaRPr lang="en-US" dirty="0"/>
          </a:p>
          <a:p>
            <a:pPr lvl="0"/>
            <a:r>
              <a:rPr lang="en-IN" dirty="0"/>
              <a:t>Create a UI which predicts defaults and predicts the probability of acceptance of each loan.</a:t>
            </a:r>
            <a:endParaRPr lang="en-US" dirty="0"/>
          </a:p>
          <a:p>
            <a:endParaRPr lang="en-US" dirty="0"/>
          </a:p>
        </p:txBody>
      </p:sp>
    </p:spTree>
    <p:extLst>
      <p:ext uri="{BB962C8B-B14F-4D97-AF65-F5344CB8AC3E}">
        <p14:creationId xmlns:p14="http://schemas.microsoft.com/office/powerpoint/2010/main" val="416419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EEE3-E36C-4CE2-9AD0-6FEB2F164099}"/>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6CC4090A-1E66-401C-807F-F966963CA5AB}"/>
              </a:ext>
            </a:extLst>
          </p:cNvPr>
          <p:cNvSpPr>
            <a:spLocks noGrp="1"/>
          </p:cNvSpPr>
          <p:nvPr>
            <p:ph idx="1"/>
          </p:nvPr>
        </p:nvSpPr>
        <p:spPr>
          <a:xfrm>
            <a:off x="5118447" y="861391"/>
            <a:ext cx="6281873" cy="6559826"/>
          </a:xfrm>
        </p:spPr>
        <p:txBody>
          <a:bodyPr>
            <a:normAutofit/>
          </a:bodyPr>
          <a:lstStyle/>
          <a:p>
            <a:pPr>
              <a:spcBef>
                <a:spcPts val="0"/>
              </a:spcBef>
            </a:pPr>
            <a:r>
              <a:rPr lang="en-US" dirty="0"/>
              <a:t>Lending Club provided us with 4 years of historical data (2012-2015). This dataset contained information pertaining to the borrower’s past credit history and Lending Club loan information. The total dataset consisted of over 800,000 records, which was enough for our team to conduct  analysis models.</a:t>
            </a:r>
          </a:p>
          <a:p>
            <a:pPr>
              <a:spcBef>
                <a:spcPts val="0"/>
              </a:spcBef>
            </a:pPr>
            <a:endParaRPr lang="en-US" dirty="0"/>
          </a:p>
          <a:p>
            <a:pPr>
              <a:spcBef>
                <a:spcPts val="0"/>
              </a:spcBef>
            </a:pPr>
            <a:r>
              <a:rPr lang="en-US" dirty="0"/>
              <a:t>Variables present within the dataset provided an ample </a:t>
            </a:r>
          </a:p>
          <a:p>
            <a:pPr marL="0" indent="0">
              <a:spcBef>
                <a:spcPts val="0"/>
              </a:spcBef>
              <a:buNone/>
            </a:pPr>
            <a:r>
              <a:rPr lang="en-US" dirty="0"/>
              <a:t>     amount of information which we could use to identify       </a:t>
            </a:r>
          </a:p>
          <a:p>
            <a:pPr marL="0" indent="0">
              <a:spcBef>
                <a:spcPts val="0"/>
              </a:spcBef>
              <a:buNone/>
            </a:pPr>
            <a:r>
              <a:rPr lang="en-US" dirty="0"/>
              <a:t>     relationships  and gauge their effect upon the success      </a:t>
            </a:r>
          </a:p>
          <a:p>
            <a:pPr marL="0" indent="0">
              <a:spcBef>
                <a:spcPts val="0"/>
              </a:spcBef>
              <a:buNone/>
            </a:pPr>
            <a:r>
              <a:rPr lang="en-US" dirty="0"/>
              <a:t>     or failure of a borrower fulfilling the terms of their loan </a:t>
            </a:r>
          </a:p>
          <a:p>
            <a:pPr marL="0" indent="0">
              <a:spcBef>
                <a:spcPts val="0"/>
              </a:spcBef>
              <a:buNone/>
            </a:pPr>
            <a:r>
              <a:rPr lang="en-US" dirty="0"/>
              <a:t>    agreement.</a:t>
            </a:r>
          </a:p>
          <a:p>
            <a:pPr marL="0" indent="0">
              <a:spcBef>
                <a:spcPts val="0"/>
              </a:spcBef>
              <a:buNone/>
            </a:pPr>
            <a:endParaRPr lang="en-US" dirty="0"/>
          </a:p>
          <a:p>
            <a:r>
              <a:rPr lang="en-US" dirty="0"/>
              <a:t>We required only the variables that had a direct or indirect response to a borrower’s potential to default. To achieve this, we prepared the data by choosing select variables that would best fit this criteria. </a:t>
            </a:r>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 dirty="0"/>
          </a:p>
          <a:p>
            <a:endParaRPr lang="en-US" dirty="0"/>
          </a:p>
        </p:txBody>
      </p:sp>
    </p:spTree>
    <p:extLst>
      <p:ext uri="{BB962C8B-B14F-4D97-AF65-F5344CB8AC3E}">
        <p14:creationId xmlns:p14="http://schemas.microsoft.com/office/powerpoint/2010/main" val="176535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56">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1"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9"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3"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4"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4"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5"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9EDB241-29C8-4174-B549-F7E625D2DB5E}"/>
              </a:ext>
            </a:extLst>
          </p:cNvPr>
          <p:cNvSpPr>
            <a:spLocks noGrp="1"/>
          </p:cNvSpPr>
          <p:nvPr>
            <p:ph type="title"/>
          </p:nvPr>
        </p:nvSpPr>
        <p:spPr>
          <a:xfrm>
            <a:off x="888631" y="1477651"/>
            <a:ext cx="3756774" cy="4575659"/>
          </a:xfrm>
        </p:spPr>
        <p:txBody>
          <a:bodyPr anchor="t">
            <a:normAutofit/>
          </a:bodyPr>
          <a:lstStyle/>
          <a:p>
            <a:pPr algn="l"/>
            <a:r>
              <a:rPr lang="en-IN" sz="5400">
                <a:solidFill>
                  <a:schemeClr val="accent1"/>
                </a:solidFill>
              </a:rPr>
              <a:t>Milestones</a:t>
            </a:r>
            <a:endParaRPr lang="en-US" sz="5400" dirty="0">
              <a:solidFill>
                <a:schemeClr val="accent1"/>
              </a:solidFill>
            </a:endParaRPr>
          </a:p>
        </p:txBody>
      </p:sp>
      <p:sp>
        <p:nvSpPr>
          <p:cNvPr id="92" name="Isosceles Triangle 79">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7553" y="1375241"/>
            <a:ext cx="175681" cy="1665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sp>
        <p:nvSpPr>
          <p:cNvPr id="93" name="Content Placeholder 2">
            <a:extLst>
              <a:ext uri="{FF2B5EF4-FFF2-40B4-BE49-F238E27FC236}">
                <a16:creationId xmlns:a16="http://schemas.microsoft.com/office/drawing/2014/main" id="{65593837-53C8-4A00-8A55-C6BF5A17D615}"/>
              </a:ext>
            </a:extLst>
          </p:cNvPr>
          <p:cNvSpPr>
            <a:spLocks noGrp="1"/>
          </p:cNvSpPr>
          <p:nvPr>
            <p:ph idx="1"/>
          </p:nvPr>
        </p:nvSpPr>
        <p:spPr>
          <a:xfrm>
            <a:off x="5239764" y="1477651"/>
            <a:ext cx="6160555" cy="4575660"/>
          </a:xfrm>
        </p:spPr>
        <p:txBody>
          <a:bodyPr anchor="t">
            <a:noAutofit/>
          </a:bodyPr>
          <a:lstStyle/>
          <a:p>
            <a:pPr>
              <a:lnSpc>
                <a:spcPct val="110000"/>
              </a:lnSpc>
            </a:pPr>
            <a:r>
              <a:rPr lang="en-IN" b="1" i="1" dirty="0"/>
              <a:t>Pre-processing:  </a:t>
            </a:r>
          </a:p>
          <a:p>
            <a:pPr>
              <a:lnSpc>
                <a:spcPct val="110000"/>
              </a:lnSpc>
              <a:buNone/>
            </a:pPr>
            <a:r>
              <a:rPr lang="en-IN" b="1" i="1" dirty="0"/>
              <a:t>	</a:t>
            </a:r>
            <a:r>
              <a:rPr lang="en-IN" dirty="0"/>
              <a:t>Getting all required columns from 150 columns.</a:t>
            </a:r>
          </a:p>
          <a:p>
            <a:pPr>
              <a:lnSpc>
                <a:spcPct val="110000"/>
              </a:lnSpc>
            </a:pPr>
            <a:r>
              <a:rPr lang="en-IN" b="1" i="1" dirty="0"/>
              <a:t>Feature engineering: </a:t>
            </a:r>
          </a:p>
          <a:p>
            <a:pPr>
              <a:lnSpc>
                <a:spcPct val="110000"/>
              </a:lnSpc>
              <a:buNone/>
            </a:pPr>
            <a:r>
              <a:rPr lang="en-IN" b="1" i="1" dirty="0"/>
              <a:t>	</a:t>
            </a:r>
            <a:r>
              <a:rPr lang="en-IN" dirty="0"/>
              <a:t>Extracting features from dataset</a:t>
            </a:r>
          </a:p>
          <a:p>
            <a:pPr>
              <a:lnSpc>
                <a:spcPct val="110000"/>
              </a:lnSpc>
            </a:pPr>
            <a:r>
              <a:rPr lang="en-IN" b="1" i="1" dirty="0"/>
              <a:t>Modelling:</a:t>
            </a:r>
          </a:p>
          <a:p>
            <a:pPr lvl="1">
              <a:lnSpc>
                <a:spcPct val="110000"/>
              </a:lnSpc>
            </a:pPr>
            <a:r>
              <a:rPr lang="en-IN" sz="1800" dirty="0"/>
              <a:t>predict probability of acceptance of each loan</a:t>
            </a:r>
          </a:p>
          <a:p>
            <a:pPr lvl="1">
              <a:lnSpc>
                <a:spcPct val="110000"/>
              </a:lnSpc>
            </a:pPr>
            <a:r>
              <a:rPr lang="en-IN" sz="1800" dirty="0"/>
              <a:t>If accepted, predict the likelihood of default</a:t>
            </a:r>
          </a:p>
          <a:p>
            <a:pPr>
              <a:lnSpc>
                <a:spcPct val="110000"/>
              </a:lnSpc>
            </a:pPr>
            <a:r>
              <a:rPr lang="en-IN" b="1" i="1" dirty="0"/>
              <a:t>Automating – UI platform: </a:t>
            </a:r>
          </a:p>
          <a:p>
            <a:pPr>
              <a:lnSpc>
                <a:spcPct val="110000"/>
              </a:lnSpc>
              <a:buNone/>
            </a:pPr>
            <a:r>
              <a:rPr lang="en-IN" b="1" i="1" dirty="0"/>
              <a:t>	</a:t>
            </a:r>
            <a:r>
              <a:rPr lang="en-IN" dirty="0"/>
              <a:t>The entire project is to be automated, so that when a single line/or set of new loans are uploaded, the UI will predict defaults and when a set of new loan applications are uploaded, the UI will predict the probability of acceptance for each.</a:t>
            </a:r>
          </a:p>
          <a:p>
            <a:pPr>
              <a:lnSpc>
                <a:spcPct val="110000"/>
              </a:lnSpc>
            </a:pPr>
            <a:endParaRPr lang="en-IN" dirty="0"/>
          </a:p>
          <a:p>
            <a:pPr>
              <a:lnSpc>
                <a:spcPct val="110000"/>
              </a:lnSpc>
            </a:pPr>
            <a:endParaRPr lang="en-US" dirty="0"/>
          </a:p>
        </p:txBody>
      </p:sp>
    </p:spTree>
    <p:extLst>
      <p:ext uri="{BB962C8B-B14F-4D97-AF65-F5344CB8AC3E}">
        <p14:creationId xmlns:p14="http://schemas.microsoft.com/office/powerpoint/2010/main" val="75508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60AE-C759-455D-A3F4-F922949D01A1}"/>
              </a:ext>
            </a:extLst>
          </p:cNvPr>
          <p:cNvSpPr>
            <a:spLocks noGrp="1"/>
          </p:cNvSpPr>
          <p:nvPr>
            <p:ph type="title"/>
          </p:nvPr>
        </p:nvSpPr>
        <p:spPr/>
        <p:txBody>
          <a:bodyPr/>
          <a:lstStyle/>
          <a:p>
            <a:r>
              <a:rPr lang="en-US" dirty="0"/>
              <a:t>DATA PREPARATION &amp; PROCESSING</a:t>
            </a:r>
          </a:p>
        </p:txBody>
      </p:sp>
      <p:sp>
        <p:nvSpPr>
          <p:cNvPr id="3" name="Content Placeholder 2">
            <a:extLst>
              <a:ext uri="{FF2B5EF4-FFF2-40B4-BE49-F238E27FC236}">
                <a16:creationId xmlns:a16="http://schemas.microsoft.com/office/drawing/2014/main" id="{730A2323-093C-4E89-AEFE-63504DDAEDA0}"/>
              </a:ext>
            </a:extLst>
          </p:cNvPr>
          <p:cNvSpPr>
            <a:spLocks noGrp="1"/>
          </p:cNvSpPr>
          <p:nvPr>
            <p:ph idx="1"/>
          </p:nvPr>
        </p:nvSpPr>
        <p:spPr>
          <a:xfrm>
            <a:off x="4614203" y="211015"/>
            <a:ext cx="6786117" cy="6414868"/>
          </a:xfrm>
        </p:spPr>
        <p:txBody>
          <a:bodyPr>
            <a:normAutofit fontScale="85000" lnSpcReduction="10000"/>
          </a:bodyPr>
          <a:lstStyle/>
          <a:p>
            <a:r>
              <a:rPr lang="en-US" dirty="0"/>
              <a:t>Merged all </a:t>
            </a:r>
            <a:r>
              <a:rPr lang="en-US" dirty="0" err="1"/>
              <a:t>Loanstats</a:t>
            </a:r>
            <a:r>
              <a:rPr lang="en-US" dirty="0"/>
              <a:t> into a single CSV file named FULLACC.</a:t>
            </a:r>
          </a:p>
          <a:p>
            <a:r>
              <a:rPr lang="en-US" dirty="0"/>
              <a:t>Merged all </a:t>
            </a:r>
            <a:r>
              <a:rPr lang="en-US" dirty="0" err="1"/>
              <a:t>Rejectstats</a:t>
            </a:r>
            <a:r>
              <a:rPr lang="en-US" dirty="0"/>
              <a:t> into a single CSV file name FULLREJ.</a:t>
            </a:r>
          </a:p>
          <a:p>
            <a:r>
              <a:rPr lang="en-US" dirty="0"/>
              <a:t>We have assigned ACCEPTED feature as 1 in ACCMERGE CSV file.</a:t>
            </a:r>
          </a:p>
          <a:p>
            <a:r>
              <a:rPr lang="en-US" dirty="0"/>
              <a:t>We have assigned ACCEPTED feature as 0 in REJMERGE CSV file.</a:t>
            </a:r>
          </a:p>
          <a:p>
            <a:r>
              <a:rPr lang="en-US" b="1" dirty="0"/>
              <a:t>For the FULLACC dataset:</a:t>
            </a:r>
            <a:endParaRPr lang="en-US" dirty="0"/>
          </a:p>
          <a:p>
            <a:pPr lvl="1"/>
            <a:r>
              <a:rPr lang="en-US" dirty="0"/>
              <a:t>Removed rows where </a:t>
            </a:r>
            <a:r>
              <a:rPr lang="en-US" dirty="0" err="1"/>
              <a:t>loan_amt</a:t>
            </a:r>
            <a:r>
              <a:rPr lang="en-US" dirty="0"/>
              <a:t> = 0 </a:t>
            </a:r>
          </a:p>
          <a:p>
            <a:pPr lvl="1"/>
            <a:r>
              <a:rPr lang="en-US" dirty="0"/>
              <a:t>DTI – Calculated as </a:t>
            </a:r>
            <a:r>
              <a:rPr lang="en-US" dirty="0" err="1"/>
              <a:t>dti</a:t>
            </a:r>
            <a:r>
              <a:rPr lang="en-US" dirty="0"/>
              <a:t>/100</a:t>
            </a:r>
            <a:endParaRPr lang="en-IN" dirty="0"/>
          </a:p>
          <a:p>
            <a:pPr lvl="1"/>
            <a:r>
              <a:rPr lang="en-US" dirty="0"/>
              <a:t>lndti1 = log of </a:t>
            </a:r>
            <a:r>
              <a:rPr lang="en-US" dirty="0" err="1"/>
              <a:t>dti</a:t>
            </a:r>
            <a:endParaRPr lang="en-US" dirty="0"/>
          </a:p>
          <a:p>
            <a:pPr lvl="1"/>
            <a:r>
              <a:rPr lang="en-US" dirty="0" err="1"/>
              <a:t>Int_rate</a:t>
            </a:r>
            <a:r>
              <a:rPr lang="en-US" dirty="0"/>
              <a:t>: replace “%” with “e-2” --- and then convert it to numeric</a:t>
            </a:r>
          </a:p>
          <a:p>
            <a:pPr lvl="1"/>
            <a:r>
              <a:rPr lang="en-US" dirty="0" err="1"/>
              <a:t>Emp_length</a:t>
            </a:r>
            <a:r>
              <a:rPr lang="en-US" dirty="0"/>
              <a:t>: “n/a” = “ ”</a:t>
            </a:r>
          </a:p>
          <a:p>
            <a:r>
              <a:rPr lang="en-US" b="1" dirty="0"/>
              <a:t>For the FULLREJ dataset:</a:t>
            </a:r>
            <a:endParaRPr lang="en-US" dirty="0"/>
          </a:p>
          <a:p>
            <a:pPr lvl="1"/>
            <a:r>
              <a:rPr lang="en-US" dirty="0" err="1"/>
              <a:t>Dti</a:t>
            </a:r>
            <a:r>
              <a:rPr lang="en-US" dirty="0"/>
              <a:t>: replace “%” with “e-2”--- and then convert it to  numeric.</a:t>
            </a:r>
          </a:p>
          <a:p>
            <a:pPr lvl="1"/>
            <a:r>
              <a:rPr lang="en-US" dirty="0"/>
              <a:t>Formatted the </a:t>
            </a:r>
            <a:r>
              <a:rPr lang="en-US" dirty="0" err="1"/>
              <a:t>application.date</a:t>
            </a:r>
            <a:r>
              <a:rPr lang="en-US" dirty="0"/>
              <a:t> column .</a:t>
            </a:r>
          </a:p>
          <a:p>
            <a:pPr lvl="1"/>
            <a:r>
              <a:rPr lang="en-US" dirty="0"/>
              <a:t>Merged both acc and </a:t>
            </a:r>
            <a:r>
              <a:rPr lang="en-US" dirty="0" err="1"/>
              <a:t>rej</a:t>
            </a:r>
            <a:r>
              <a:rPr lang="en-US" dirty="0"/>
              <a:t> to create merged dataset for both accepted and rejected ‘</a:t>
            </a:r>
            <a:r>
              <a:rPr lang="en-US" dirty="0" err="1"/>
              <a:t>accrejmerge</a:t>
            </a:r>
            <a:r>
              <a:rPr lang="en-US" dirty="0"/>
              <a:t>’</a:t>
            </a:r>
          </a:p>
          <a:p>
            <a:r>
              <a:rPr lang="en-US" dirty="0"/>
              <a:t>Replaced the NULL values with MEAN.</a:t>
            </a:r>
          </a:p>
          <a:p>
            <a:pPr lvl="0"/>
            <a:r>
              <a:rPr lang="en-US" dirty="0"/>
              <a:t>Deleting infrequent loan titles whose count&lt;1000</a:t>
            </a:r>
            <a:endParaRPr lang="en-IN" dirty="0"/>
          </a:p>
          <a:p>
            <a:r>
              <a:rPr lang="en-US" dirty="0"/>
              <a:t>Deleted junk risk scores &lt;300 and &gt;850</a:t>
            </a:r>
            <a:endParaRPr lang="en-IN" dirty="0"/>
          </a:p>
          <a:p>
            <a:pPr lvl="0"/>
            <a:r>
              <a:rPr lang="en-US" dirty="0"/>
              <a:t>Deleted junk </a:t>
            </a:r>
            <a:r>
              <a:rPr lang="en-US" dirty="0" err="1"/>
              <a:t>dtis</a:t>
            </a:r>
            <a:r>
              <a:rPr lang="en-US" dirty="0"/>
              <a:t> &lt;0 and &gt;99</a:t>
            </a:r>
          </a:p>
          <a:p>
            <a:endParaRPr lang="en-US" dirty="0"/>
          </a:p>
        </p:txBody>
      </p:sp>
    </p:spTree>
    <p:extLst>
      <p:ext uri="{BB962C8B-B14F-4D97-AF65-F5344CB8AC3E}">
        <p14:creationId xmlns:p14="http://schemas.microsoft.com/office/powerpoint/2010/main" val="153600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42D7-13F6-473D-AA06-459C8325E490}"/>
              </a:ext>
            </a:extLst>
          </p:cNvPr>
          <p:cNvSpPr>
            <a:spLocks noGrp="1"/>
          </p:cNvSpPr>
          <p:nvPr>
            <p:ph type="title"/>
          </p:nvPr>
        </p:nvSpPr>
        <p:spPr>
          <a:xfrm>
            <a:off x="-41404" y="0"/>
            <a:ext cx="3498979" cy="6858000"/>
          </a:xfrm>
        </p:spPr>
        <p:txBody>
          <a:bodyPr/>
          <a:lstStyle/>
          <a:p>
            <a:r>
              <a:rPr lang="en-US" dirty="0">
                <a:solidFill>
                  <a:schemeClr val="tx1"/>
                </a:solidFill>
              </a:rPr>
              <a:t>EDA</a:t>
            </a:r>
          </a:p>
        </p:txBody>
      </p:sp>
      <p:sp>
        <p:nvSpPr>
          <p:cNvPr id="5" name="Content Placeholder 4">
            <a:extLst>
              <a:ext uri="{FF2B5EF4-FFF2-40B4-BE49-F238E27FC236}">
                <a16:creationId xmlns:a16="http://schemas.microsoft.com/office/drawing/2014/main" id="{86E12FDC-94D0-407A-99CE-0015FB814D72}"/>
              </a:ext>
            </a:extLst>
          </p:cNvPr>
          <p:cNvSpPr>
            <a:spLocks noGrp="1"/>
          </p:cNvSpPr>
          <p:nvPr>
            <p:ph idx="1"/>
          </p:nvPr>
        </p:nvSpPr>
        <p:spPr/>
        <p:txBody>
          <a:bodyPr/>
          <a:lstStyle/>
          <a:p>
            <a:endParaRPr lang="en-US"/>
          </a:p>
        </p:txBody>
      </p:sp>
      <p:pic>
        <p:nvPicPr>
          <p:cNvPr id="1030" name="Picture 6">
            <a:extLst>
              <a:ext uri="{FF2B5EF4-FFF2-40B4-BE49-F238E27FC236}">
                <a16:creationId xmlns:a16="http://schemas.microsoft.com/office/drawing/2014/main" id="{844299B3-5B9E-4E38-B5C2-000FB35A2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314" y="0"/>
            <a:ext cx="967168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02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42D7-13F6-473D-AA06-459C8325E490}"/>
              </a:ext>
            </a:extLst>
          </p:cNvPr>
          <p:cNvSpPr>
            <a:spLocks noGrp="1"/>
          </p:cNvSpPr>
          <p:nvPr>
            <p:ph type="title"/>
          </p:nvPr>
        </p:nvSpPr>
        <p:spPr>
          <a:xfrm>
            <a:off x="-41404" y="0"/>
            <a:ext cx="3498979" cy="6858000"/>
          </a:xfrm>
        </p:spPr>
        <p:txBody>
          <a:bodyPr/>
          <a:lstStyle/>
          <a:p>
            <a:r>
              <a:rPr lang="en-US" dirty="0">
                <a:solidFill>
                  <a:schemeClr val="tx1"/>
                </a:solidFill>
              </a:rPr>
              <a:t>EDA</a:t>
            </a:r>
          </a:p>
        </p:txBody>
      </p:sp>
      <p:sp>
        <p:nvSpPr>
          <p:cNvPr id="5" name="Content Placeholder 4">
            <a:extLst>
              <a:ext uri="{FF2B5EF4-FFF2-40B4-BE49-F238E27FC236}">
                <a16:creationId xmlns:a16="http://schemas.microsoft.com/office/drawing/2014/main" id="{86E12FDC-94D0-407A-99CE-0015FB814D72}"/>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1CAB2C00-9E9E-4D2A-AF5A-4A9EC9CA6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237" y="0"/>
            <a:ext cx="972319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96204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24</TotalTime>
  <Words>1185</Words>
  <Application>Microsoft Office PowerPoint</Application>
  <PresentationFormat>Widescreen</PresentationFormat>
  <Paragraphs>173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 Light</vt:lpstr>
      <vt:lpstr>Roboto</vt:lpstr>
      <vt:lpstr>Rockwell</vt:lpstr>
      <vt:lpstr>Wingdings</vt:lpstr>
      <vt:lpstr>Atlas</vt:lpstr>
      <vt:lpstr>P2P- LENDING CLUB</vt:lpstr>
      <vt:lpstr>LENDING CLUB ANALYSIS OVERVIEW</vt:lpstr>
      <vt:lpstr>Overview of Lending Club</vt:lpstr>
      <vt:lpstr>Identifying the Business Problem</vt:lpstr>
      <vt:lpstr>Data Description</vt:lpstr>
      <vt:lpstr>Milestones</vt:lpstr>
      <vt:lpstr>DATA PREPARATION &amp; PROCESSING</vt:lpstr>
      <vt:lpstr>EDA</vt:lpstr>
      <vt:lpstr>EDA</vt:lpstr>
      <vt:lpstr>FEATURE ENGINEERING</vt:lpstr>
      <vt:lpstr>FEATURE ENGINEERING (Continued)</vt:lpstr>
      <vt:lpstr>Dropped Variables</vt:lpstr>
      <vt:lpstr>MODEL I: ACCEPTANCE MODEL</vt:lpstr>
      <vt:lpstr>MODEL I: ACCEPTANCE MODEL</vt:lpstr>
      <vt:lpstr>MODEL I: ACCEPTANCE MODEL</vt:lpstr>
      <vt:lpstr>MODEL II: BINARY Classification</vt:lpstr>
      <vt:lpstr>MODEL II: BINARY Classification</vt:lpstr>
      <vt:lpstr>MODEL III: MULTICLASS CLASSIFICATION</vt:lpstr>
      <vt:lpstr>MODEL III: MULTICLASS CLASSIFICATION</vt:lpstr>
      <vt:lpstr>MODEL III: MULTICLASS CLASSIFICATION</vt:lpstr>
      <vt:lpstr>MODEL III: MULTICLASS CLASSIFICATION</vt:lpstr>
      <vt:lpstr>User Interface(UI) Demo</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 LENDING CLUB</dc:title>
  <dc:creator>Noah Sheldon</dc:creator>
  <cp:lastModifiedBy>Noah Sheldon</cp:lastModifiedBy>
  <cp:revision>6</cp:revision>
  <dcterms:created xsi:type="dcterms:W3CDTF">2020-02-07T10:19:57Z</dcterms:created>
  <dcterms:modified xsi:type="dcterms:W3CDTF">2020-02-08T06:35:44Z</dcterms:modified>
</cp:coreProperties>
</file>