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16"/>
  </p:notesMasterIdLst>
  <p:sldIdLst>
    <p:sldId id="266" r:id="rId4"/>
    <p:sldId id="267" r:id="rId5"/>
    <p:sldId id="263" r:id="rId6"/>
    <p:sldId id="264" r:id="rId7"/>
    <p:sldId id="256" r:id="rId8"/>
    <p:sldId id="258" r:id="rId9"/>
    <p:sldId id="268" r:id="rId10"/>
    <p:sldId id="260" r:id="rId11"/>
    <p:sldId id="261" r:id="rId12"/>
    <p:sldId id="271" r:id="rId13"/>
    <p:sldId id="270"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91676" autoAdjust="0"/>
  </p:normalViewPr>
  <p:slideViewPr>
    <p:cSldViewPr>
      <p:cViewPr>
        <p:scale>
          <a:sx n="125" d="100"/>
          <a:sy n="125" d="100"/>
        </p:scale>
        <p:origin x="-100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371A35-418C-4039-B6CD-249FE08F4A78}" type="doc">
      <dgm:prSet loTypeId="urn:microsoft.com/office/officeart/2005/8/layout/arrow5" loCatId="process" qsTypeId="urn:microsoft.com/office/officeart/2005/8/quickstyle/simple3" qsCatId="simple" csTypeId="urn:microsoft.com/office/officeart/2005/8/colors/accent1_2" csCatId="accent1" phldr="1"/>
      <dgm:spPr/>
      <dgm:t>
        <a:bodyPr/>
        <a:lstStyle/>
        <a:p>
          <a:endParaRPr lang="en-AU"/>
        </a:p>
      </dgm:t>
    </dgm:pt>
    <dgm:pt modelId="{2440BA64-E0C7-425B-BC43-056995B48F54}">
      <dgm:prSet phldrT="[Text]"/>
      <dgm:spPr/>
      <dgm:t>
        <a:bodyPr/>
        <a:lstStyle/>
        <a:p>
          <a:r>
            <a:rPr lang="en-AU" dirty="0"/>
            <a:t>Current state source selection</a:t>
          </a:r>
        </a:p>
      </dgm:t>
    </dgm:pt>
    <dgm:pt modelId="{1C6F40A5-C527-4B96-A858-C58C6F377921}" type="parTrans" cxnId="{EEB4552E-96AB-4989-A9E0-D1AE5FC5B22E}">
      <dgm:prSet/>
      <dgm:spPr/>
      <dgm:t>
        <a:bodyPr/>
        <a:lstStyle/>
        <a:p>
          <a:endParaRPr lang="en-AU"/>
        </a:p>
      </dgm:t>
    </dgm:pt>
    <dgm:pt modelId="{C877863C-3013-417C-9587-7883A61DFA05}" type="sibTrans" cxnId="{EEB4552E-96AB-4989-A9E0-D1AE5FC5B22E}">
      <dgm:prSet/>
      <dgm:spPr/>
      <dgm:t>
        <a:bodyPr/>
        <a:lstStyle/>
        <a:p>
          <a:endParaRPr lang="en-AU"/>
        </a:p>
      </dgm:t>
    </dgm:pt>
    <dgm:pt modelId="{5855F73F-2411-497C-A8F5-E7D1E25E03C1}">
      <dgm:prSet phldrT="[Text]"/>
      <dgm:spPr/>
      <dgm:t>
        <a:bodyPr/>
        <a:lstStyle/>
        <a:p>
          <a:r>
            <a:rPr lang="en-AU" dirty="0"/>
            <a:t>Most recent state History selection</a:t>
          </a:r>
        </a:p>
      </dgm:t>
    </dgm:pt>
    <dgm:pt modelId="{6332685D-F37F-4DB8-A14A-D879E21C3806}" type="parTrans" cxnId="{68685E8B-3A0D-40EC-A768-D93D7303AD16}">
      <dgm:prSet/>
      <dgm:spPr/>
      <dgm:t>
        <a:bodyPr/>
        <a:lstStyle/>
        <a:p>
          <a:endParaRPr lang="en-AU"/>
        </a:p>
      </dgm:t>
    </dgm:pt>
    <dgm:pt modelId="{FF57E4F5-914D-4F69-A166-E58896C8C32F}" type="sibTrans" cxnId="{68685E8B-3A0D-40EC-A768-D93D7303AD16}">
      <dgm:prSet/>
      <dgm:spPr/>
      <dgm:t>
        <a:bodyPr/>
        <a:lstStyle/>
        <a:p>
          <a:endParaRPr lang="en-AU"/>
        </a:p>
      </dgm:t>
    </dgm:pt>
    <dgm:pt modelId="{2D32758A-7CAF-49D5-9488-75C29047D832}" type="pres">
      <dgm:prSet presAssocID="{6E371A35-418C-4039-B6CD-249FE08F4A78}" presName="diagram" presStyleCnt="0">
        <dgm:presLayoutVars>
          <dgm:dir/>
          <dgm:resizeHandles val="exact"/>
        </dgm:presLayoutVars>
      </dgm:prSet>
      <dgm:spPr/>
    </dgm:pt>
    <dgm:pt modelId="{1343C715-C93E-4ED7-9C69-2C5384B86F1D}" type="pres">
      <dgm:prSet presAssocID="{2440BA64-E0C7-425B-BC43-056995B48F54}" presName="arrow" presStyleLbl="node1" presStyleIdx="0" presStyleCnt="2" custScaleX="70120">
        <dgm:presLayoutVars>
          <dgm:bulletEnabled val="1"/>
        </dgm:presLayoutVars>
      </dgm:prSet>
      <dgm:spPr/>
    </dgm:pt>
    <dgm:pt modelId="{7850DC24-A074-46CF-981D-2D6FC93553C1}" type="pres">
      <dgm:prSet presAssocID="{5855F73F-2411-497C-A8F5-E7D1E25E03C1}" presName="arrow" presStyleLbl="node1" presStyleIdx="1" presStyleCnt="2" custScaleX="70119">
        <dgm:presLayoutVars>
          <dgm:bulletEnabled val="1"/>
        </dgm:presLayoutVars>
      </dgm:prSet>
      <dgm:spPr/>
    </dgm:pt>
  </dgm:ptLst>
  <dgm:cxnLst>
    <dgm:cxn modelId="{99F5780F-E356-4342-9111-94C378118B5D}" type="presOf" srcId="{5855F73F-2411-497C-A8F5-E7D1E25E03C1}" destId="{7850DC24-A074-46CF-981D-2D6FC93553C1}" srcOrd="0" destOrd="0" presId="urn:microsoft.com/office/officeart/2005/8/layout/arrow5"/>
    <dgm:cxn modelId="{EEB4552E-96AB-4989-A9E0-D1AE5FC5B22E}" srcId="{6E371A35-418C-4039-B6CD-249FE08F4A78}" destId="{2440BA64-E0C7-425B-BC43-056995B48F54}" srcOrd="0" destOrd="0" parTransId="{1C6F40A5-C527-4B96-A858-C58C6F377921}" sibTransId="{C877863C-3013-417C-9587-7883A61DFA05}"/>
    <dgm:cxn modelId="{68685E8B-3A0D-40EC-A768-D93D7303AD16}" srcId="{6E371A35-418C-4039-B6CD-249FE08F4A78}" destId="{5855F73F-2411-497C-A8F5-E7D1E25E03C1}" srcOrd="1" destOrd="0" parTransId="{6332685D-F37F-4DB8-A14A-D879E21C3806}" sibTransId="{FF57E4F5-914D-4F69-A166-E58896C8C32F}"/>
    <dgm:cxn modelId="{F240D79A-E079-430E-B134-2576CD7DE846}" type="presOf" srcId="{2440BA64-E0C7-425B-BC43-056995B48F54}" destId="{1343C715-C93E-4ED7-9C69-2C5384B86F1D}" srcOrd="0" destOrd="0" presId="urn:microsoft.com/office/officeart/2005/8/layout/arrow5"/>
    <dgm:cxn modelId="{DD2F20C6-D85F-4A66-9CE6-2DB1D0CAA584}" type="presOf" srcId="{6E371A35-418C-4039-B6CD-249FE08F4A78}" destId="{2D32758A-7CAF-49D5-9488-75C29047D832}" srcOrd="0" destOrd="0" presId="urn:microsoft.com/office/officeart/2005/8/layout/arrow5"/>
    <dgm:cxn modelId="{7781D374-891F-4165-B08F-14C9D43E3959}" type="presParOf" srcId="{2D32758A-7CAF-49D5-9488-75C29047D832}" destId="{1343C715-C93E-4ED7-9C69-2C5384B86F1D}" srcOrd="0" destOrd="0" presId="urn:microsoft.com/office/officeart/2005/8/layout/arrow5"/>
    <dgm:cxn modelId="{52CC28B2-A2B1-4838-AF89-CB4FBE773BFD}" type="presParOf" srcId="{2D32758A-7CAF-49D5-9488-75C29047D832}" destId="{7850DC24-A074-46CF-981D-2D6FC93553C1}" srcOrd="1" destOrd="0" presId="urn:microsoft.com/office/officeart/2005/8/layout/arrow5"/>
  </dgm:cxnLst>
  <dgm:bg>
    <a:solidFill>
      <a:schemeClr val="accent5">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43C715-C93E-4ED7-9C69-2C5384B86F1D}">
      <dsp:nvSpPr>
        <dsp:cNvPr id="0" name=""/>
        <dsp:cNvSpPr/>
      </dsp:nvSpPr>
      <dsp:spPr>
        <a:xfrm rot="16200000">
          <a:off x="210545" y="168478"/>
          <a:ext cx="987314" cy="1408035"/>
        </a:xfrm>
        <a:prstGeom prst="downArrow">
          <a:avLst>
            <a:gd name="adj1" fmla="val 50000"/>
            <a:gd name="adj2" fmla="val 3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AU" sz="1100" kern="1200" dirty="0"/>
            <a:t>Current state source selection</a:t>
          </a:r>
        </a:p>
      </dsp:txBody>
      <dsp:txXfrm rot="5400000">
        <a:off x="185" y="625666"/>
        <a:ext cx="1235255" cy="493657"/>
      </dsp:txXfrm>
    </dsp:sp>
    <dsp:sp modelId="{7850DC24-A074-46CF-981D-2D6FC93553C1}">
      <dsp:nvSpPr>
        <dsp:cNvPr id="0" name=""/>
        <dsp:cNvSpPr/>
      </dsp:nvSpPr>
      <dsp:spPr>
        <a:xfrm rot="5400000">
          <a:off x="1706137" y="168478"/>
          <a:ext cx="987300" cy="1408035"/>
        </a:xfrm>
        <a:prstGeom prst="downArrow">
          <a:avLst>
            <a:gd name="adj1" fmla="val 50000"/>
            <a:gd name="adj2" fmla="val 3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AU" sz="1100" kern="1200" dirty="0"/>
            <a:t>Most recent state History selection</a:t>
          </a:r>
        </a:p>
      </dsp:txBody>
      <dsp:txXfrm rot="-5400000">
        <a:off x="1668547" y="625671"/>
        <a:ext cx="1235258" cy="493650"/>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99826A-3FCD-4C97-9E7F-673D53AC6244}" type="datetimeFigureOut">
              <a:rPr lang="en-AU" smtClean="0"/>
              <a:t>5/09/2018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C9433A-D98D-4DFD-8964-574CA2DBBF9E}" type="slidenum">
              <a:rPr lang="en-AU" smtClean="0"/>
              <a:t>‹#›</a:t>
            </a:fld>
            <a:endParaRPr lang="en-AU"/>
          </a:p>
        </p:txBody>
      </p:sp>
    </p:spTree>
    <p:extLst>
      <p:ext uri="{BB962C8B-B14F-4D97-AF65-F5344CB8AC3E}">
        <p14:creationId xmlns:p14="http://schemas.microsoft.com/office/powerpoint/2010/main" val="2944044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3FCFF52C-5354-4EDD-88C8-F5FB76457936}" type="slidenum">
              <a:rPr lang="de-DE" altLang="en-US" smtClean="0">
                <a:solidFill>
                  <a:prstClr val="black"/>
                </a:solidFill>
              </a:rPr>
              <a:pPr>
                <a:defRPr/>
              </a:pPr>
              <a:t>4</a:t>
            </a:fld>
            <a:endParaRPr lang="de-DE" altLang="en-US">
              <a:solidFill>
                <a:prstClr val="black"/>
              </a:solidFill>
            </a:endParaRPr>
          </a:p>
        </p:txBody>
      </p:sp>
    </p:spTree>
    <p:extLst>
      <p:ext uri="{BB962C8B-B14F-4D97-AF65-F5344CB8AC3E}">
        <p14:creationId xmlns:p14="http://schemas.microsoft.com/office/powerpoint/2010/main" val="794433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0.xml"/><Relationship Id="rId1" Type="http://schemas.openxmlformats.org/officeDocument/2006/relationships/vmlDrawing" Target="../drawings/vmlDrawing4.vml"/><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B554742D-B907-4090-BEE2-AD4D42C9E164}" type="datetimeFigureOut">
              <a:rPr lang="en-AU" smtClean="0"/>
              <a:t>5/09/2018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3547934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B554742D-B907-4090-BEE2-AD4D42C9E164}" type="datetimeFigureOut">
              <a:rPr lang="en-AU" smtClean="0"/>
              <a:t>5/09/2018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3211122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B554742D-B907-4090-BEE2-AD4D42C9E164}" type="datetimeFigureOut">
              <a:rPr lang="en-AU" smtClean="0"/>
              <a:t>5/09/2018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1584304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893387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94576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444165" y="303928"/>
            <a:ext cx="6978931" cy="338554"/>
          </a:xfrm>
        </p:spPr>
        <p:txBody>
          <a:bodyPr/>
          <a:lstStyle/>
          <a:p>
            <a:r>
              <a:rPr lang="en-US" dirty="0"/>
              <a:t>Click to edit Master title style</a:t>
            </a:r>
          </a:p>
        </p:txBody>
      </p:sp>
    </p:spTree>
    <p:extLst>
      <p:ext uri="{BB962C8B-B14F-4D97-AF65-F5344CB8AC3E}">
        <p14:creationId xmlns:p14="http://schemas.microsoft.com/office/powerpoint/2010/main" val="1104809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bg bwMode="auto">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p:cNvGraphicFramePr>
          <p:nvPr userDrawn="1">
            <p:custDataLst>
              <p:tags r:id="rId2"/>
            </p:custDataLst>
            <p:extLst>
              <p:ext uri="{D42A27DB-BD31-4B8C-83A1-F6EECF244321}">
                <p14:modId xmlns:p14="http://schemas.microsoft.com/office/powerpoint/2010/main" val="264018596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9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2" name="McK 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566898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0"/>
          </p:nvPr>
        </p:nvSpPr>
        <p:spPr>
          <a:xfrm>
            <a:off x="360364" y="1352550"/>
            <a:ext cx="8315325" cy="406400"/>
          </a:xfrm>
        </p:spPr>
        <p:txBody>
          <a:bodyPr>
            <a:noAutofit/>
          </a:bodyPr>
          <a:lstStyle>
            <a:lvl1pPr>
              <a:defRPr sz="2900"/>
            </a:lvl1pPr>
          </a:lstStyle>
          <a:p>
            <a:pPr lvl="0"/>
            <a:r>
              <a:rPr lang="en-US" dirty="0"/>
              <a:t>Click to edit Master text styles</a:t>
            </a:r>
          </a:p>
        </p:txBody>
      </p:sp>
      <p:sp>
        <p:nvSpPr>
          <p:cNvPr id="4" name="Content Placeholder 10"/>
          <p:cNvSpPr>
            <a:spLocks noGrp="1"/>
          </p:cNvSpPr>
          <p:nvPr>
            <p:ph sz="quarter" idx="11"/>
          </p:nvPr>
        </p:nvSpPr>
        <p:spPr>
          <a:xfrm>
            <a:off x="360363" y="1979407"/>
            <a:ext cx="8280400" cy="1295226"/>
          </a:xfrm>
        </p:spPr>
        <p:txBody>
          <a:bodyPr/>
          <a:lstStyle>
            <a:lvl1pPr>
              <a:spcAft>
                <a:spcPts val="523"/>
              </a:spcAf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406974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366822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8626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444165" y="303928"/>
            <a:ext cx="6978931" cy="338554"/>
          </a:xfrm>
        </p:spPr>
        <p:txBody>
          <a:bodyPr/>
          <a:lstStyle/>
          <a:p>
            <a:r>
              <a:rPr lang="en-US" dirty="0"/>
              <a:t>Click to edit Master title style</a:t>
            </a:r>
          </a:p>
        </p:txBody>
      </p:sp>
    </p:spTree>
    <p:extLst>
      <p:ext uri="{BB962C8B-B14F-4D97-AF65-F5344CB8AC3E}">
        <p14:creationId xmlns:p14="http://schemas.microsoft.com/office/powerpoint/2010/main" val="3398723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B554742D-B907-4090-BEE2-AD4D42C9E164}" type="datetimeFigureOut">
              <a:rPr lang="en-AU" smtClean="0"/>
              <a:t>5/09/2018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304190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377115" y="2699100"/>
            <a:ext cx="4389768" cy="12311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8152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p:bg bwMode="auto">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p:cNvGraphicFramePr>
          <p:nvPr userDrawn="1">
            <p:custDataLst>
              <p:tags r:id="rId2"/>
            </p:custDataLst>
            <p:extLst>
              <p:ext uri="{D42A27DB-BD31-4B8C-83A1-F6EECF244321}">
                <p14:modId xmlns:p14="http://schemas.microsoft.com/office/powerpoint/2010/main" val="429111816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19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2" name="McK 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6115166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0"/>
          </p:nvPr>
        </p:nvSpPr>
        <p:spPr>
          <a:xfrm>
            <a:off x="360364" y="1352550"/>
            <a:ext cx="8315325" cy="406400"/>
          </a:xfrm>
        </p:spPr>
        <p:txBody>
          <a:bodyPr>
            <a:noAutofit/>
          </a:bodyPr>
          <a:lstStyle>
            <a:lvl1pPr>
              <a:defRPr sz="2900"/>
            </a:lvl1pPr>
          </a:lstStyle>
          <a:p>
            <a:pPr lvl="0"/>
            <a:r>
              <a:rPr lang="en-US" dirty="0"/>
              <a:t>Click to edit Master text styles</a:t>
            </a:r>
          </a:p>
        </p:txBody>
      </p:sp>
      <p:sp>
        <p:nvSpPr>
          <p:cNvPr id="4" name="Content Placeholder 10"/>
          <p:cNvSpPr>
            <a:spLocks noGrp="1"/>
          </p:cNvSpPr>
          <p:nvPr>
            <p:ph sz="quarter" idx="11"/>
          </p:nvPr>
        </p:nvSpPr>
        <p:spPr>
          <a:xfrm>
            <a:off x="360363" y="1979407"/>
            <a:ext cx="8280400" cy="1295226"/>
          </a:xfrm>
        </p:spPr>
        <p:txBody>
          <a:bodyPr/>
          <a:lstStyle>
            <a:lvl1pPr>
              <a:spcAft>
                <a:spcPts val="523"/>
              </a:spcAf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2450306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4742D-B907-4090-BEE2-AD4D42C9E164}" type="datetimeFigureOut">
              <a:rPr lang="en-AU" smtClean="0"/>
              <a:t>5/09/2018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204093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B554742D-B907-4090-BEE2-AD4D42C9E164}" type="datetimeFigureOut">
              <a:rPr lang="en-AU" smtClean="0"/>
              <a:t>5/09/2018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1876856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B554742D-B907-4090-BEE2-AD4D42C9E164}" type="datetimeFigureOut">
              <a:rPr lang="en-AU" smtClean="0"/>
              <a:t>5/09/2018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1863470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B554742D-B907-4090-BEE2-AD4D42C9E164}" type="datetimeFigureOut">
              <a:rPr lang="en-AU" smtClean="0"/>
              <a:t>5/09/2018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1347896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4742D-B907-4090-BEE2-AD4D42C9E164}" type="datetimeFigureOut">
              <a:rPr lang="en-AU" smtClean="0"/>
              <a:t>5/09/2018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164680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54742D-B907-4090-BEE2-AD4D42C9E164}" type="datetimeFigureOut">
              <a:rPr lang="en-AU" smtClean="0"/>
              <a:t>5/09/2018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430103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54742D-B907-4090-BEE2-AD4D42C9E164}" type="datetimeFigureOut">
              <a:rPr lang="en-AU" smtClean="0"/>
              <a:t>5/09/2018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152736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gs" Target="../tags/tag6.xml"/><Relationship Id="rId18" Type="http://schemas.openxmlformats.org/officeDocument/2006/relationships/tags" Target="../tags/tag11.xml"/><Relationship Id="rId26" Type="http://schemas.openxmlformats.org/officeDocument/2006/relationships/tags" Target="../tags/tag19.xml"/><Relationship Id="rId3" Type="http://schemas.openxmlformats.org/officeDocument/2006/relationships/slideLayout" Target="../slideLayouts/slideLayout14.xml"/><Relationship Id="rId21" Type="http://schemas.openxmlformats.org/officeDocument/2006/relationships/tags" Target="../tags/tag14.xml"/><Relationship Id="rId7" Type="http://schemas.openxmlformats.org/officeDocument/2006/relationships/vmlDrawing" Target="../drawings/vmlDrawing1.vml"/><Relationship Id="rId12" Type="http://schemas.openxmlformats.org/officeDocument/2006/relationships/tags" Target="../tags/tag5.xml"/><Relationship Id="rId17" Type="http://schemas.openxmlformats.org/officeDocument/2006/relationships/tags" Target="../tags/tag10.xml"/><Relationship Id="rId25" Type="http://schemas.openxmlformats.org/officeDocument/2006/relationships/tags" Target="../tags/tag18.xml"/><Relationship Id="rId2" Type="http://schemas.openxmlformats.org/officeDocument/2006/relationships/slideLayout" Target="../slideLayouts/slideLayout13.xml"/><Relationship Id="rId16" Type="http://schemas.openxmlformats.org/officeDocument/2006/relationships/tags" Target="../tags/tag9.xml"/><Relationship Id="rId20" Type="http://schemas.openxmlformats.org/officeDocument/2006/relationships/tags" Target="../tags/tag13.xml"/><Relationship Id="rId1" Type="http://schemas.openxmlformats.org/officeDocument/2006/relationships/slideLayout" Target="../slideLayouts/slideLayout12.xml"/><Relationship Id="rId6" Type="http://schemas.openxmlformats.org/officeDocument/2006/relationships/theme" Target="../theme/theme2.xml"/><Relationship Id="rId11" Type="http://schemas.openxmlformats.org/officeDocument/2006/relationships/tags" Target="../tags/tag4.xml"/><Relationship Id="rId24" Type="http://schemas.openxmlformats.org/officeDocument/2006/relationships/tags" Target="../tags/tag17.xml"/><Relationship Id="rId5" Type="http://schemas.openxmlformats.org/officeDocument/2006/relationships/slideLayout" Target="../slideLayouts/slideLayout16.xml"/><Relationship Id="rId15" Type="http://schemas.openxmlformats.org/officeDocument/2006/relationships/tags" Target="../tags/tag8.xml"/><Relationship Id="rId23" Type="http://schemas.openxmlformats.org/officeDocument/2006/relationships/tags" Target="../tags/tag16.xml"/><Relationship Id="rId28" Type="http://schemas.openxmlformats.org/officeDocument/2006/relationships/image" Target="../media/image1.emf"/><Relationship Id="rId10" Type="http://schemas.openxmlformats.org/officeDocument/2006/relationships/tags" Target="../tags/tag3.xml"/><Relationship Id="rId19" Type="http://schemas.openxmlformats.org/officeDocument/2006/relationships/tags" Target="../tags/tag12.xml"/><Relationship Id="rId4" Type="http://schemas.openxmlformats.org/officeDocument/2006/relationships/slideLayout" Target="../slideLayouts/slideLayout15.xml"/><Relationship Id="rId9" Type="http://schemas.openxmlformats.org/officeDocument/2006/relationships/tags" Target="../tags/tag2.xml"/><Relationship Id="rId14" Type="http://schemas.openxmlformats.org/officeDocument/2006/relationships/tags" Target="../tags/tag7.xml"/><Relationship Id="rId22" Type="http://schemas.openxmlformats.org/officeDocument/2006/relationships/tags" Target="../tags/tag15.xml"/><Relationship Id="rId27"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vmlDrawing" Target="../drawings/vmlDrawing3.vml"/><Relationship Id="rId13" Type="http://schemas.openxmlformats.org/officeDocument/2006/relationships/tags" Target="../tags/tag25.xml"/><Relationship Id="rId18" Type="http://schemas.openxmlformats.org/officeDocument/2006/relationships/tags" Target="../tags/tag30.xml"/><Relationship Id="rId26" Type="http://schemas.openxmlformats.org/officeDocument/2006/relationships/tags" Target="../tags/tag38.xml"/><Relationship Id="rId3" Type="http://schemas.openxmlformats.org/officeDocument/2006/relationships/slideLayout" Target="../slideLayouts/slideLayout19.xml"/><Relationship Id="rId21" Type="http://schemas.openxmlformats.org/officeDocument/2006/relationships/tags" Target="../tags/tag33.xml"/><Relationship Id="rId7" Type="http://schemas.openxmlformats.org/officeDocument/2006/relationships/theme" Target="../theme/theme3.xml"/><Relationship Id="rId12" Type="http://schemas.openxmlformats.org/officeDocument/2006/relationships/tags" Target="../tags/tag24.xml"/><Relationship Id="rId17" Type="http://schemas.openxmlformats.org/officeDocument/2006/relationships/tags" Target="../tags/tag29.xml"/><Relationship Id="rId25" Type="http://schemas.openxmlformats.org/officeDocument/2006/relationships/tags" Target="../tags/tag37.xml"/><Relationship Id="rId2" Type="http://schemas.openxmlformats.org/officeDocument/2006/relationships/slideLayout" Target="../slideLayouts/slideLayout18.xml"/><Relationship Id="rId16" Type="http://schemas.openxmlformats.org/officeDocument/2006/relationships/tags" Target="../tags/tag28.xml"/><Relationship Id="rId20" Type="http://schemas.openxmlformats.org/officeDocument/2006/relationships/tags" Target="../tags/tag32.xml"/><Relationship Id="rId29" Type="http://schemas.openxmlformats.org/officeDocument/2006/relationships/image" Target="../media/image1.emf"/><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ags" Target="../tags/tag23.xml"/><Relationship Id="rId24" Type="http://schemas.openxmlformats.org/officeDocument/2006/relationships/tags" Target="../tags/tag36.xml"/><Relationship Id="rId5" Type="http://schemas.openxmlformats.org/officeDocument/2006/relationships/slideLayout" Target="../slideLayouts/slideLayout21.xml"/><Relationship Id="rId15" Type="http://schemas.openxmlformats.org/officeDocument/2006/relationships/tags" Target="../tags/tag27.xml"/><Relationship Id="rId23" Type="http://schemas.openxmlformats.org/officeDocument/2006/relationships/tags" Target="../tags/tag35.xml"/><Relationship Id="rId28" Type="http://schemas.openxmlformats.org/officeDocument/2006/relationships/oleObject" Target="../embeddings/oleObject3.bin"/><Relationship Id="rId10" Type="http://schemas.openxmlformats.org/officeDocument/2006/relationships/tags" Target="../tags/tag22.xml"/><Relationship Id="rId19" Type="http://schemas.openxmlformats.org/officeDocument/2006/relationships/tags" Target="../tags/tag31.xml"/><Relationship Id="rId4" Type="http://schemas.openxmlformats.org/officeDocument/2006/relationships/slideLayout" Target="../slideLayouts/slideLayout20.xml"/><Relationship Id="rId9" Type="http://schemas.openxmlformats.org/officeDocument/2006/relationships/tags" Target="../tags/tag21.xml"/><Relationship Id="rId14" Type="http://schemas.openxmlformats.org/officeDocument/2006/relationships/tags" Target="../tags/tag26.xml"/><Relationship Id="rId22" Type="http://schemas.openxmlformats.org/officeDocument/2006/relationships/tags" Target="../tags/tag34.xml"/><Relationship Id="rId27" Type="http://schemas.openxmlformats.org/officeDocument/2006/relationships/tags" Target="../tags/tag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54742D-B907-4090-BEE2-AD4D42C9E164}" type="datetimeFigureOut">
              <a:rPr lang="en-AU" smtClean="0"/>
              <a:t>5/09/2018</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FEE0C-28C7-4466-B9D2-E644A6B8CCCF}" type="slidenum">
              <a:rPr lang="en-AU" smtClean="0"/>
              <a:t>‹#›</a:t>
            </a:fld>
            <a:endParaRPr lang="en-AU"/>
          </a:p>
        </p:txBody>
      </p:sp>
    </p:spTree>
    <p:extLst>
      <p:ext uri="{BB962C8B-B14F-4D97-AF65-F5344CB8AC3E}">
        <p14:creationId xmlns:p14="http://schemas.microsoft.com/office/powerpoint/2010/main" val="1716000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8"/>
            </p:custDataLst>
            <p:extLst>
              <p:ext uri="{D42A27DB-BD31-4B8C-83A1-F6EECF244321}">
                <p14:modId xmlns:p14="http://schemas.microsoft.com/office/powerpoint/2010/main" val="766784907"/>
              </p:ext>
            </p:extLst>
          </p:nvPr>
        </p:nvGraphicFramePr>
        <p:xfrm>
          <a:off x="0" y="0"/>
          <a:ext cx="161983" cy="161974"/>
        </p:xfrm>
        <a:graphic>
          <a:graphicData uri="http://schemas.openxmlformats.org/presentationml/2006/ole">
            <mc:AlternateContent xmlns:mc="http://schemas.openxmlformats.org/markup-compatibility/2006">
              <mc:Choice xmlns:v="urn:schemas-microsoft-com:vml" Requires="v">
                <p:oleObj spid="_x0000_s1048" name="think-cell Slide" r:id="rId27" imgW="270" imgH="270" progId="TCLayout.ActiveDocument.1">
                  <p:embed/>
                </p:oleObj>
              </mc:Choice>
              <mc:Fallback>
                <p:oleObj name="think-cell Slide" r:id="rId27" imgW="270" imgH="270" progId="TCLayout.ActiveDocument.1">
                  <p:embed/>
                  <p:pic>
                    <p:nvPicPr>
                      <p:cNvPr id="0" name=""/>
                      <p:cNvPicPr/>
                      <p:nvPr/>
                    </p:nvPicPr>
                    <p:blipFill>
                      <a:blip r:embed="rId28"/>
                      <a:stretch>
                        <a:fillRect/>
                      </a:stretch>
                    </p:blipFill>
                    <p:spPr>
                      <a:xfrm>
                        <a:off x="0" y="0"/>
                        <a:ext cx="161983" cy="161974"/>
                      </a:xfrm>
                      <a:prstGeom prst="rect">
                        <a:avLst/>
                      </a:prstGeom>
                    </p:spPr>
                  </p:pic>
                </p:oleObj>
              </mc:Fallback>
            </mc:AlternateContent>
          </a:graphicData>
        </a:graphic>
      </p:graphicFrame>
      <p:sp>
        <p:nvSpPr>
          <p:cNvPr id="1036" name="Rectangle 286"/>
          <p:cNvSpPr>
            <a:spLocks noGrp="1" noChangeArrowheads="1"/>
          </p:cNvSpPr>
          <p:nvPr>
            <p:ph type="body" idx="1"/>
          </p:nvPr>
        </p:nvSpPr>
        <p:spPr bwMode="auto">
          <a:xfrm>
            <a:off x="2377115" y="2699100"/>
            <a:ext cx="4389768" cy="2462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Text</a:t>
            </a:r>
            <a:endParaRPr lang="en-US" noProof="0" dirty="0"/>
          </a:p>
        </p:txBody>
      </p:sp>
      <p:sp>
        <p:nvSpPr>
          <p:cNvPr id="19" name="Title Placeholder 2"/>
          <p:cNvSpPr>
            <a:spLocks noGrp="1" noChangeArrowheads="1"/>
          </p:cNvSpPr>
          <p:nvPr>
            <p:ph type="title"/>
          </p:nvPr>
        </p:nvSpPr>
        <p:spPr bwMode="auto">
          <a:xfrm>
            <a:off x="444165" y="303928"/>
            <a:ext cx="69789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McK 1. On-page tracker" hidden="1"/>
          <p:cNvSpPr>
            <a:spLocks noChangeArrowheads="1"/>
          </p:cNvSpPr>
          <p:nvPr/>
        </p:nvSpPr>
        <p:spPr bwMode="auto">
          <a:xfrm>
            <a:off x="444158" y="81783"/>
            <a:ext cx="859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400" dirty="0">
                <a:solidFill>
                  <a:srgbClr val="808080"/>
                </a:solidFill>
                <a:cs typeface="Arial" pitchFamily="34" charset="0"/>
              </a:rPr>
              <a:t>TRACKER</a:t>
            </a:r>
          </a:p>
        </p:txBody>
      </p:sp>
      <p:sp>
        <p:nvSpPr>
          <p:cNvPr id="11" name="McK 3. Unit of measure" hidden="1"/>
          <p:cNvSpPr txBox="1">
            <a:spLocks noChangeArrowheads="1"/>
          </p:cNvSpPr>
          <p:nvPr/>
        </p:nvSpPr>
        <p:spPr bwMode="auto">
          <a:xfrm>
            <a:off x="444158" y="651266"/>
            <a:ext cx="5237912"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a:solidFill>
                  <a:srgbClr val="808080"/>
                </a:solidFill>
                <a:latin typeface="Arial"/>
                <a:cs typeface="Arial" pitchFamily="34" charset="0"/>
              </a:rPr>
              <a:t>Unit of measure</a:t>
            </a:r>
          </a:p>
        </p:txBody>
      </p:sp>
      <p:grpSp>
        <p:nvGrpSpPr>
          <p:cNvPr id="4" name="McK Slide Elements" hidden="1"/>
          <p:cNvGrpSpPr/>
          <p:nvPr/>
        </p:nvGrpSpPr>
        <p:grpSpPr bwMode="auto">
          <a:xfrm>
            <a:off x="444160" y="6350797"/>
            <a:ext cx="8399345" cy="371367"/>
            <a:chOff x="121490" y="6350574"/>
            <a:chExt cx="8399344" cy="371367"/>
          </a:xfrm>
        </p:grpSpPr>
        <p:sp>
          <p:nvSpPr>
            <p:cNvPr id="13" name="McK 4. Footnote"/>
            <p:cNvSpPr txBox="1">
              <a:spLocks noChangeArrowheads="1"/>
            </p:cNvSpPr>
            <p:nvPr/>
          </p:nvSpPr>
          <p:spPr bwMode="auto">
            <a:xfrm>
              <a:off x="121490" y="6350574"/>
              <a:ext cx="839934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000" dirty="0">
                  <a:solidFill>
                    <a:srgbClr val="000000"/>
                  </a:solidFill>
                  <a:latin typeface="Arial"/>
                  <a:cs typeface="Arial" pitchFamily="34" charset="0"/>
                </a:rPr>
                <a:t>1 Footnote</a:t>
              </a:r>
            </a:p>
          </p:txBody>
        </p:sp>
        <p:sp>
          <p:nvSpPr>
            <p:cNvPr id="14" name="McK 5. Source"/>
            <p:cNvSpPr>
              <a:spLocks noChangeArrowheads="1"/>
            </p:cNvSpPr>
            <p:nvPr/>
          </p:nvSpPr>
          <p:spPr bwMode="auto">
            <a:xfrm>
              <a:off x="121491" y="6568053"/>
              <a:ext cx="8089315"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69900" indent="-469900" defTabSz="913526" fontAlgn="base">
                <a:spcBef>
                  <a:spcPct val="0"/>
                </a:spcBef>
                <a:spcAft>
                  <a:spcPct val="0"/>
                </a:spcAft>
                <a:tabLst>
                  <a:tab pos="474663" algn="l"/>
                </a:tabLst>
              </a:pPr>
              <a:endParaRPr lang="en-US" sz="1000" dirty="0">
                <a:solidFill>
                  <a:srgbClr val="000000"/>
                </a:solidFill>
                <a:cs typeface="Arial" pitchFamily="34" charset="0"/>
              </a:endParaRPr>
            </a:p>
          </p:txBody>
        </p:sp>
      </p:grpSp>
      <p:grpSp>
        <p:nvGrpSpPr>
          <p:cNvPr id="15" name="ACET" hidden="1"/>
          <p:cNvGrpSpPr>
            <a:grpSpLocks/>
          </p:cNvGrpSpPr>
          <p:nvPr/>
        </p:nvGrpSpPr>
        <p:grpSpPr bwMode="auto">
          <a:xfrm>
            <a:off x="2377117" y="2138521"/>
            <a:ext cx="4389768"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cs typeface="Arial" pitchFamily="34" charset="0"/>
                </a:rPr>
                <a:t>Title</a:t>
              </a:r>
            </a:p>
            <a:p>
              <a:pPr fontAlgn="base">
                <a:spcBef>
                  <a:spcPct val="0"/>
                </a:spcBef>
                <a:spcAft>
                  <a:spcPct val="0"/>
                </a:spcAft>
              </a:pPr>
              <a:r>
                <a:rPr lang="en-US" sz="1600" dirty="0">
                  <a:solidFill>
                    <a:srgbClr val="808080"/>
                  </a:solidFill>
                  <a:cs typeface="Arial" pitchFamily="34" charset="0"/>
                </a:rPr>
                <a:t>Unit of measure</a:t>
              </a:r>
            </a:p>
          </p:txBody>
        </p:sp>
      </p:grpSp>
      <p:grpSp>
        <p:nvGrpSpPr>
          <p:cNvPr id="29" name="LegendBoxes" hidden="1"/>
          <p:cNvGrpSpPr>
            <a:grpSpLocks/>
          </p:cNvGrpSpPr>
          <p:nvPr/>
        </p:nvGrpSpPr>
        <p:grpSpPr bwMode="auto">
          <a:xfrm>
            <a:off x="8124244" y="705007"/>
            <a:ext cx="763588" cy="996951"/>
            <a:chOff x="4936" y="176"/>
            <a:chExt cx="481" cy="628"/>
          </a:xfrm>
        </p:grpSpPr>
        <p:sp>
          <p:nvSpPr>
            <p:cNvPr id="3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3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3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3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3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3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3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3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nvGrpSpPr>
          <p:cNvPr id="38" name="LegendLines" hidden="1"/>
          <p:cNvGrpSpPr>
            <a:grpSpLocks/>
          </p:cNvGrpSpPr>
          <p:nvPr/>
        </p:nvGrpSpPr>
        <p:grpSpPr bwMode="auto">
          <a:xfrm>
            <a:off x="7816363" y="705009"/>
            <a:ext cx="1071563" cy="730251"/>
            <a:chOff x="4750" y="176"/>
            <a:chExt cx="675" cy="460"/>
          </a:xfrm>
        </p:grpSpPr>
        <p:sp>
          <p:nvSpPr>
            <p:cNvPr id="3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dirty="0">
                <a:solidFill>
                  <a:srgbClr val="000000"/>
                </a:solidFill>
                <a:cs typeface="Arial" pitchFamily="34" charset="0"/>
              </a:endParaRPr>
            </a:p>
          </p:txBody>
        </p:sp>
        <p:sp>
          <p:nvSpPr>
            <p:cNvPr id="4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dirty="0">
                <a:solidFill>
                  <a:srgbClr val="000000"/>
                </a:solidFill>
                <a:cs typeface="Arial" pitchFamily="34" charset="0"/>
              </a:endParaRPr>
            </a:p>
          </p:txBody>
        </p:sp>
        <p:sp>
          <p:nvSpPr>
            <p:cNvPr id="4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dirty="0">
                <a:solidFill>
                  <a:srgbClr val="000000"/>
                </a:solidFill>
                <a:cs typeface="Arial" pitchFamily="34" charset="0"/>
              </a:endParaRPr>
            </a:p>
          </p:txBody>
        </p:sp>
        <p:sp>
          <p:nvSpPr>
            <p:cNvPr id="4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4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4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grpSp>
      <p:grpSp>
        <p:nvGrpSpPr>
          <p:cNvPr id="45" name="McKSticker" hidden="1"/>
          <p:cNvGrpSpPr/>
          <p:nvPr/>
        </p:nvGrpSpPr>
        <p:grpSpPr bwMode="auto">
          <a:xfrm>
            <a:off x="7781228" y="704912"/>
            <a:ext cx="1066895" cy="212366"/>
            <a:chOff x="7673880" y="285750"/>
            <a:chExt cx="1066895" cy="212366"/>
          </a:xfrm>
        </p:grpSpPr>
        <p:sp>
          <p:nvSpPr>
            <p:cNvPr id="46" name="StickerRectangle"/>
            <p:cNvSpPr>
              <a:spLocks noChangeArrowheads="1"/>
            </p:cNvSpPr>
            <p:nvPr/>
          </p:nvSpPr>
          <p:spPr bwMode="auto">
            <a:xfrm>
              <a:off x="7673880" y="285750"/>
              <a:ext cx="1066895"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fontAlgn="base">
                <a:spcBef>
                  <a:spcPct val="0"/>
                </a:spcBef>
                <a:spcAft>
                  <a:spcPct val="0"/>
                </a:spcAft>
                <a:buClr>
                  <a:srgbClr val="113388"/>
                </a:buClr>
              </a:pPr>
              <a:r>
                <a:rPr lang="en-US" sz="1200" dirty="0">
                  <a:solidFill>
                    <a:srgbClr val="808080"/>
                  </a:solidFill>
                  <a:cs typeface="Arial" pitchFamily="34" charset="0"/>
                </a:rPr>
                <a:t>PRELIMINARY</a:t>
              </a:r>
            </a:p>
          </p:txBody>
        </p:sp>
        <p:cxnSp>
          <p:nvCxnSpPr>
            <p:cNvPr id="47" name="AutoShape 31"/>
            <p:cNvCxnSpPr>
              <a:cxnSpLocks noChangeShapeType="1"/>
              <a:stCxn id="46" idx="2"/>
              <a:endCxn id="46" idx="4"/>
            </p:cNvCxnSpPr>
            <p:nvPr/>
          </p:nvCxnSpPr>
          <p:spPr bwMode="auto">
            <a:xfrm>
              <a:off x="7673880"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8" name="AutoShape 32"/>
            <p:cNvCxnSpPr>
              <a:cxnSpLocks noChangeShapeType="1"/>
              <a:stCxn id="46" idx="4"/>
              <a:endCxn id="46" idx="6"/>
            </p:cNvCxnSpPr>
            <p:nvPr/>
          </p:nvCxnSpPr>
          <p:spPr bwMode="auto">
            <a:xfrm>
              <a:off x="7673880" y="498116"/>
              <a:ext cx="1066895"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5" name="LegendMoons" hidden="1"/>
          <p:cNvGrpSpPr/>
          <p:nvPr/>
        </p:nvGrpSpPr>
        <p:grpSpPr bwMode="auto">
          <a:xfrm>
            <a:off x="8056808" y="705010"/>
            <a:ext cx="830430" cy="1307277"/>
            <a:chOff x="8732474" y="2484790"/>
            <a:chExt cx="899343" cy="1307277"/>
          </a:xfrm>
        </p:grpSpPr>
        <p:grpSp>
          <p:nvGrpSpPr>
            <p:cNvPr id="50" name="MoonLegend1"/>
            <p:cNvGrpSpPr>
              <a:grpSpLocks/>
            </p:cNvGrpSpPr>
            <p:nvPr>
              <p:custDataLst>
                <p:tags r:id="rId12"/>
              </p:custDataLst>
            </p:nvPr>
          </p:nvGrpSpPr>
          <p:grpSpPr bwMode="auto">
            <a:xfrm>
              <a:off x="8732474" y="2484790"/>
              <a:ext cx="210312" cy="210312"/>
              <a:chOff x="4533" y="183"/>
              <a:chExt cx="144" cy="144"/>
            </a:xfrm>
          </p:grpSpPr>
          <p:sp>
            <p:nvSpPr>
              <p:cNvPr id="68" name="Oval 38"/>
              <p:cNvSpPr>
                <a:spLocks noChangeAspect="1" noChangeArrowheads="1"/>
              </p:cNvSpPr>
              <p:nvPr>
                <p:custDataLst>
                  <p:tags r:id="rId25"/>
                </p:custDataLst>
              </p:nvPr>
            </p:nvSpPr>
            <p:spPr bwMode="auto">
              <a:xfrm>
                <a:off x="4533" y="183"/>
                <a:ext cx="144" cy="144"/>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9" name="Arc 39"/>
              <p:cNvSpPr>
                <a:spLocks noChangeAspect="1"/>
              </p:cNvSpPr>
              <p:nvPr>
                <p:custDataLst>
                  <p:tags r:id="rId26"/>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nvGrpSpPr>
            <p:cNvPr id="51" name="MoonLegend2"/>
            <p:cNvGrpSpPr>
              <a:grpSpLocks/>
            </p:cNvGrpSpPr>
            <p:nvPr>
              <p:custDataLst>
                <p:tags r:id="rId13"/>
              </p:custDataLst>
            </p:nvPr>
          </p:nvGrpSpPr>
          <p:grpSpPr bwMode="auto">
            <a:xfrm>
              <a:off x="8732474" y="2759031"/>
              <a:ext cx="210312" cy="210312"/>
              <a:chOff x="1694" y="2044"/>
              <a:chExt cx="160" cy="160"/>
            </a:xfrm>
          </p:grpSpPr>
          <p:sp>
            <p:nvSpPr>
              <p:cNvPr id="66" name="Oval 41"/>
              <p:cNvSpPr>
                <a:spLocks noChangeAspect="1" noChangeArrowheads="1"/>
              </p:cNvSpPr>
              <p:nvPr>
                <p:custDataLst>
                  <p:tags r:id="rId23"/>
                </p:custDataLst>
              </p:nvPr>
            </p:nvSpPr>
            <p:spPr bwMode="auto">
              <a:xfrm>
                <a:off x="1694" y="2044"/>
                <a:ext cx="160" cy="160"/>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7" name="Arc 42"/>
              <p:cNvSpPr>
                <a:spLocks noChangeAspect="1"/>
              </p:cNvSpPr>
              <p:nvPr>
                <p:custDataLst>
                  <p:tags r:id="rId24"/>
                </p:custDataLst>
              </p:nvPr>
            </p:nvSpPr>
            <p:spPr bwMode="auto">
              <a:xfrm>
                <a:off x="1694" y="2044"/>
                <a:ext cx="160" cy="160"/>
              </a:xfrm>
              <a:prstGeom prst="arc">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nvGrpSpPr>
            <p:cNvPr id="52" name="MoonLegend4"/>
            <p:cNvGrpSpPr>
              <a:grpSpLocks/>
            </p:cNvGrpSpPr>
            <p:nvPr>
              <p:custDataLst>
                <p:tags r:id="rId14"/>
              </p:custDataLst>
            </p:nvPr>
          </p:nvGrpSpPr>
          <p:grpSpPr bwMode="auto">
            <a:xfrm>
              <a:off x="8732474" y="3307513"/>
              <a:ext cx="210312" cy="210312"/>
              <a:chOff x="4495" y="1198"/>
              <a:chExt cx="160" cy="160"/>
            </a:xfrm>
          </p:grpSpPr>
          <p:sp>
            <p:nvSpPr>
              <p:cNvPr id="64" name="Oval 47"/>
              <p:cNvSpPr>
                <a:spLocks noChangeAspect="1" noChangeArrowheads="1"/>
              </p:cNvSpPr>
              <p:nvPr>
                <p:custDataLst>
                  <p:tags r:id="rId21"/>
                </p:custDataLst>
              </p:nvPr>
            </p:nvSpPr>
            <p:spPr bwMode="auto">
              <a:xfrm>
                <a:off x="4495" y="1198"/>
                <a:ext cx="160" cy="160"/>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5" name="Arc 48"/>
              <p:cNvSpPr>
                <a:spLocks noChangeAspect="1"/>
              </p:cNvSpPr>
              <p:nvPr>
                <p:custDataLst>
                  <p:tags r:id="rId22"/>
                </p:custDataLst>
              </p:nvPr>
            </p:nvSpPr>
            <p:spPr bwMode="auto">
              <a:xfrm>
                <a:off x="4495" y="1198"/>
                <a:ext cx="160" cy="160"/>
              </a:xfrm>
              <a:prstGeom prst="arc">
                <a:avLst>
                  <a:gd name="adj1" fmla="val 16200000"/>
                  <a:gd name="adj2" fmla="val 108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nvGrpSpPr>
            <p:cNvPr id="53" name="MoonLegend5"/>
            <p:cNvGrpSpPr>
              <a:grpSpLocks/>
            </p:cNvGrpSpPr>
            <p:nvPr>
              <p:custDataLst>
                <p:tags r:id="rId15"/>
              </p:custDataLst>
            </p:nvPr>
          </p:nvGrpSpPr>
          <p:grpSpPr bwMode="auto">
            <a:xfrm>
              <a:off x="8732474" y="3581755"/>
              <a:ext cx="210312" cy="210312"/>
              <a:chOff x="4495" y="1440"/>
              <a:chExt cx="160" cy="160"/>
            </a:xfrm>
          </p:grpSpPr>
          <p:sp>
            <p:nvSpPr>
              <p:cNvPr id="62" name="Oval 50"/>
              <p:cNvSpPr>
                <a:spLocks noChangeAspect="1" noChangeArrowheads="1"/>
              </p:cNvSpPr>
              <p:nvPr>
                <p:custDataLst>
                  <p:tags r:id="rId19"/>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3" name="Oval 51"/>
              <p:cNvSpPr>
                <a:spLocks noChangeAspect="1" noChangeArrowheads="1"/>
              </p:cNvSpPr>
              <p:nvPr>
                <p:custDataLst>
                  <p:tags r:id="rId20"/>
                </p:custDataLst>
              </p:nvPr>
            </p:nvSpPr>
            <p:spPr bwMode="auto">
              <a:xfrm>
                <a:off x="4495" y="1440"/>
                <a:ext cx="160" cy="160"/>
              </a:xfrm>
              <a:prstGeom prst="arc">
                <a:avLst>
                  <a:gd name="adj1" fmla="val 16200000"/>
                  <a:gd name="adj2" fmla="val 162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sp>
          <p:nvSpPr>
            <p:cNvPr id="54" name="Legend1"/>
            <p:cNvSpPr>
              <a:spLocks noChangeArrowheads="1"/>
            </p:cNvSpPr>
            <p:nvPr/>
          </p:nvSpPr>
          <p:spPr bwMode="auto">
            <a:xfrm>
              <a:off x="9079760" y="2497613"/>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55" name="Legend2"/>
            <p:cNvSpPr>
              <a:spLocks noChangeArrowheads="1"/>
            </p:cNvSpPr>
            <p:nvPr/>
          </p:nvSpPr>
          <p:spPr bwMode="auto">
            <a:xfrm>
              <a:off x="9079760" y="2771854"/>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56" name="Legend3"/>
            <p:cNvSpPr>
              <a:spLocks noChangeArrowheads="1"/>
            </p:cNvSpPr>
            <p:nvPr/>
          </p:nvSpPr>
          <p:spPr bwMode="auto">
            <a:xfrm>
              <a:off x="9079760" y="3046095"/>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57" name="Legend4"/>
            <p:cNvSpPr>
              <a:spLocks noChangeArrowheads="1"/>
            </p:cNvSpPr>
            <p:nvPr/>
          </p:nvSpPr>
          <p:spPr bwMode="auto">
            <a:xfrm>
              <a:off x="9079760" y="3320336"/>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58" name="Legend5"/>
            <p:cNvSpPr>
              <a:spLocks noChangeArrowheads="1"/>
            </p:cNvSpPr>
            <p:nvPr/>
          </p:nvSpPr>
          <p:spPr bwMode="auto">
            <a:xfrm>
              <a:off x="9079760" y="3594578"/>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grpSp>
          <p:nvGrpSpPr>
            <p:cNvPr id="59" name="MoonLegend3"/>
            <p:cNvGrpSpPr>
              <a:grpSpLocks/>
            </p:cNvGrpSpPr>
            <p:nvPr>
              <p:custDataLst>
                <p:tags r:id="rId16"/>
              </p:custDataLst>
            </p:nvPr>
          </p:nvGrpSpPr>
          <p:grpSpPr bwMode="auto">
            <a:xfrm>
              <a:off x="8732474" y="3033272"/>
              <a:ext cx="210312" cy="210312"/>
              <a:chOff x="4495" y="1198"/>
              <a:chExt cx="160" cy="160"/>
            </a:xfrm>
          </p:grpSpPr>
          <p:sp>
            <p:nvSpPr>
              <p:cNvPr id="60" name="Oval 47"/>
              <p:cNvSpPr>
                <a:spLocks noChangeAspect="1" noChangeArrowheads="1"/>
              </p:cNvSpPr>
              <p:nvPr>
                <p:custDataLst>
                  <p:tags r:id="rId17"/>
                </p:custDataLst>
              </p:nvPr>
            </p:nvSpPr>
            <p:spPr bwMode="auto">
              <a:xfrm>
                <a:off x="4495" y="1198"/>
                <a:ext cx="160" cy="160"/>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1" name="Arc 48"/>
              <p:cNvSpPr>
                <a:spLocks noChangeAspect="1"/>
              </p:cNvSpPr>
              <p:nvPr>
                <p:custDataLst>
                  <p:tags r:id="rId18"/>
                </p:custDataLst>
              </p:nvPr>
            </p:nvSpPr>
            <p:spPr bwMode="auto">
              <a:xfrm>
                <a:off x="4495" y="1198"/>
                <a:ext cx="160" cy="160"/>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grpSp>
        <p:nvGrpSpPr>
          <p:cNvPr id="70" name="McK Moon" hidden="1"/>
          <p:cNvGrpSpPr>
            <a:grpSpLocks/>
          </p:cNvGrpSpPr>
          <p:nvPr>
            <p:custDataLst>
              <p:tags r:id="rId9"/>
            </p:custDataLst>
          </p:nvPr>
        </p:nvGrpSpPr>
        <p:grpSpPr bwMode="auto">
          <a:xfrm>
            <a:off x="8063333" y="2263593"/>
            <a:ext cx="236413" cy="256032"/>
            <a:chOff x="1600" y="1600"/>
            <a:chExt cx="161" cy="161"/>
          </a:xfrm>
        </p:grpSpPr>
        <p:sp>
          <p:nvSpPr>
            <p:cNvPr id="71" name="Oval 90"/>
            <p:cNvSpPr>
              <a:spLocks noChangeAspect="1" noChangeArrowheads="1"/>
            </p:cNvSpPr>
            <p:nvPr>
              <p:custDataLst>
                <p:tags r:id="rId10"/>
              </p:custDataLst>
            </p:nvPr>
          </p:nvSpPr>
          <p:spPr bwMode="auto">
            <a:xfrm>
              <a:off x="1600" y="1600"/>
              <a:ext cx="161" cy="161"/>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cs typeface="Arial" pitchFamily="34" charset="0"/>
              </a:endParaRPr>
            </a:p>
          </p:txBody>
        </p:sp>
        <p:sp>
          <p:nvSpPr>
            <p:cNvPr id="72" name="Arc 91"/>
            <p:cNvSpPr>
              <a:spLocks noChangeAspect="1"/>
            </p:cNvSpPr>
            <p:nvPr>
              <p:custDataLst>
                <p:tags r:id="rId11"/>
              </p:custDataLst>
            </p:nvPr>
          </p:nvSpPr>
          <p:spPr bwMode="auto">
            <a:xfrm>
              <a:off x="1600" y="1600"/>
              <a:ext cx="160" cy="160"/>
            </a:xfrm>
            <a:prstGeom prst="arc">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cs typeface="Arial" pitchFamily="34" charset="0"/>
              </a:endParaRPr>
            </a:p>
          </p:txBody>
        </p:sp>
      </p:grpSp>
      <p:sp>
        <p:nvSpPr>
          <p:cNvPr id="75" name="Slide Number Placeholder 5"/>
          <p:cNvSpPr txBox="1">
            <a:spLocks/>
          </p:cNvSpPr>
          <p:nvPr userDrawn="1"/>
        </p:nvSpPr>
        <p:spPr>
          <a:xfrm>
            <a:off x="8634052" y="6596644"/>
            <a:ext cx="479809" cy="272242"/>
          </a:xfrm>
          <a:prstGeom prst="rect">
            <a:avLst/>
          </a:prstGeom>
        </p:spPr>
        <p:txBody>
          <a:bodyPr vert="horz" lIns="36000" tIns="36000" rIns="72000" bIns="72000" rtlCol="0" anchor="b" anchorCtr="0"/>
          <a:lstStyle>
            <a:defPPr>
              <a:defRPr lang="de-DE"/>
            </a:defPPr>
            <a:lvl1pPr algn="r" rtl="0" fontAlgn="base">
              <a:spcBef>
                <a:spcPct val="0"/>
              </a:spcBef>
              <a:spcAft>
                <a:spcPct val="0"/>
              </a:spcAft>
              <a:defRPr sz="600" kern="1200">
                <a:solidFill>
                  <a:schemeClr val="bg1">
                    <a:lumMod val="50000"/>
                  </a:schemeClr>
                </a:solidFill>
                <a:latin typeface="Arial" charset="0"/>
                <a:ea typeface="+mn-ea"/>
                <a:cs typeface="+mn-cs"/>
              </a:defRPr>
            </a:lvl1pPr>
            <a:lvl2pPr marL="457200" algn="l" rtl="0" fontAlgn="base">
              <a:spcBef>
                <a:spcPct val="0"/>
              </a:spcBef>
              <a:spcAft>
                <a:spcPct val="0"/>
              </a:spcAft>
              <a:defRPr sz="1200" kern="1200">
                <a:solidFill>
                  <a:schemeClr val="tx1"/>
                </a:solidFill>
                <a:latin typeface="Arial" charset="0"/>
                <a:ea typeface="+mn-ea"/>
                <a:cs typeface="+mn-cs"/>
              </a:defRPr>
            </a:lvl2pPr>
            <a:lvl3pPr marL="914400" algn="l" rtl="0" fontAlgn="base">
              <a:spcBef>
                <a:spcPct val="0"/>
              </a:spcBef>
              <a:spcAft>
                <a:spcPct val="0"/>
              </a:spcAft>
              <a:defRPr sz="1200" kern="1200">
                <a:solidFill>
                  <a:schemeClr val="tx1"/>
                </a:solidFill>
                <a:latin typeface="Arial" charset="0"/>
                <a:ea typeface="+mn-ea"/>
                <a:cs typeface="+mn-cs"/>
              </a:defRPr>
            </a:lvl3pPr>
            <a:lvl4pPr marL="1371600" algn="l" rtl="0" fontAlgn="base">
              <a:spcBef>
                <a:spcPct val="0"/>
              </a:spcBef>
              <a:spcAft>
                <a:spcPct val="0"/>
              </a:spcAft>
              <a:defRPr sz="1200" kern="1200">
                <a:solidFill>
                  <a:schemeClr val="tx1"/>
                </a:solidFill>
                <a:latin typeface="Arial" charset="0"/>
                <a:ea typeface="+mn-ea"/>
                <a:cs typeface="+mn-cs"/>
              </a:defRPr>
            </a:lvl4pPr>
            <a:lvl5pPr marL="1828800" algn="l" rtl="0" fontAlgn="base">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a:lstStyle>
          <a:p>
            <a:fld id="{480F5DEA-BAF1-4358-B29D-EA8096A8D02C}" type="slidenum">
              <a:rPr lang="en-GB" smtClean="0">
                <a:solidFill>
                  <a:srgbClr val="FFFFFF">
                    <a:lumMod val="50000"/>
                  </a:srgbClr>
                </a:solidFill>
              </a:rPr>
              <a:pPr/>
              <a:t>‹#›</a:t>
            </a:fld>
            <a:endParaRPr lang="en-GB" dirty="0">
              <a:solidFill>
                <a:srgbClr val="FFFFFF">
                  <a:lumMod val="50000"/>
                </a:srgbClr>
              </a:solidFill>
            </a:endParaRPr>
          </a:p>
        </p:txBody>
      </p:sp>
    </p:spTree>
    <p:extLst>
      <p:ext uri="{BB962C8B-B14F-4D97-AF65-F5344CB8AC3E}">
        <p14:creationId xmlns:p14="http://schemas.microsoft.com/office/powerpoint/2010/main" val="202126294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8" r:id="rId4"/>
    <p:sldLayoutId id="2147483671" r:id="rId5"/>
  </p:sldLayoutIdLst>
  <p:hf hdr="0" ftr="0" dt="0"/>
  <p:txStyles>
    <p:titleStyle>
      <a:lvl1pPr algn="l" defTabSz="913526" rtl="0" eaLnBrk="1" fontAlgn="base" hangingPunct="1">
        <a:spcBef>
          <a:spcPct val="0"/>
        </a:spcBef>
        <a:spcAft>
          <a:spcPct val="0"/>
        </a:spcAft>
        <a:tabLst>
          <a:tab pos="275353" algn="l"/>
        </a:tabLst>
        <a:defRPr sz="2200" b="0" baseline="0">
          <a:solidFill>
            <a:schemeClr val="tx2"/>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9"/>
            </p:custDataLst>
            <p:extLst>
              <p:ext uri="{D42A27DB-BD31-4B8C-83A1-F6EECF244321}">
                <p14:modId xmlns:p14="http://schemas.microsoft.com/office/powerpoint/2010/main" val="3433165530"/>
              </p:ext>
            </p:extLst>
          </p:nvPr>
        </p:nvGraphicFramePr>
        <p:xfrm>
          <a:off x="0" y="0"/>
          <a:ext cx="161983" cy="161974"/>
        </p:xfrm>
        <a:graphic>
          <a:graphicData uri="http://schemas.openxmlformats.org/presentationml/2006/ole">
            <mc:AlternateContent xmlns:mc="http://schemas.openxmlformats.org/markup-compatibility/2006">
              <mc:Choice xmlns:v="urn:schemas-microsoft-com:vml" Requires="v">
                <p:oleObj spid="_x0000_s5144" name="think-cell Slide" r:id="rId28" imgW="270" imgH="270" progId="TCLayout.ActiveDocument.1">
                  <p:embed/>
                </p:oleObj>
              </mc:Choice>
              <mc:Fallback>
                <p:oleObj name="think-cell Slide" r:id="rId28" imgW="270" imgH="270" progId="TCLayout.ActiveDocument.1">
                  <p:embed/>
                  <p:pic>
                    <p:nvPicPr>
                      <p:cNvPr id="0" name=""/>
                      <p:cNvPicPr/>
                      <p:nvPr/>
                    </p:nvPicPr>
                    <p:blipFill>
                      <a:blip r:embed="rId29"/>
                      <a:stretch>
                        <a:fillRect/>
                      </a:stretch>
                    </p:blipFill>
                    <p:spPr>
                      <a:xfrm>
                        <a:off x="0" y="0"/>
                        <a:ext cx="161983" cy="161974"/>
                      </a:xfrm>
                      <a:prstGeom prst="rect">
                        <a:avLst/>
                      </a:prstGeom>
                    </p:spPr>
                  </p:pic>
                </p:oleObj>
              </mc:Fallback>
            </mc:AlternateContent>
          </a:graphicData>
        </a:graphic>
      </p:graphicFrame>
      <p:sp>
        <p:nvSpPr>
          <p:cNvPr id="1036" name="Rectangle 286"/>
          <p:cNvSpPr>
            <a:spLocks noGrp="1" noChangeArrowheads="1"/>
          </p:cNvSpPr>
          <p:nvPr>
            <p:ph type="body" idx="1"/>
          </p:nvPr>
        </p:nvSpPr>
        <p:spPr bwMode="auto">
          <a:xfrm>
            <a:off x="2377115" y="2699100"/>
            <a:ext cx="4389768" cy="2462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Text</a:t>
            </a:r>
            <a:endParaRPr lang="en-US" noProof="0" dirty="0"/>
          </a:p>
        </p:txBody>
      </p:sp>
      <p:sp>
        <p:nvSpPr>
          <p:cNvPr id="19" name="Title Placeholder 2"/>
          <p:cNvSpPr>
            <a:spLocks noGrp="1" noChangeArrowheads="1"/>
          </p:cNvSpPr>
          <p:nvPr>
            <p:ph type="title"/>
          </p:nvPr>
        </p:nvSpPr>
        <p:spPr bwMode="auto">
          <a:xfrm>
            <a:off x="444165" y="303928"/>
            <a:ext cx="69789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McK 1. On-page tracker" hidden="1"/>
          <p:cNvSpPr>
            <a:spLocks noChangeArrowheads="1"/>
          </p:cNvSpPr>
          <p:nvPr/>
        </p:nvSpPr>
        <p:spPr bwMode="auto">
          <a:xfrm>
            <a:off x="444158" y="81783"/>
            <a:ext cx="859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400" dirty="0">
                <a:solidFill>
                  <a:srgbClr val="808080"/>
                </a:solidFill>
                <a:cs typeface="Arial" pitchFamily="34" charset="0"/>
              </a:rPr>
              <a:t>TRACKER</a:t>
            </a:r>
          </a:p>
        </p:txBody>
      </p:sp>
      <p:sp>
        <p:nvSpPr>
          <p:cNvPr id="11" name="McK 3. Unit of measure" hidden="1"/>
          <p:cNvSpPr txBox="1">
            <a:spLocks noChangeArrowheads="1"/>
          </p:cNvSpPr>
          <p:nvPr/>
        </p:nvSpPr>
        <p:spPr bwMode="auto">
          <a:xfrm>
            <a:off x="444158" y="651266"/>
            <a:ext cx="5237912"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a:solidFill>
                  <a:srgbClr val="808080"/>
                </a:solidFill>
                <a:latin typeface="Arial"/>
                <a:cs typeface="Arial" pitchFamily="34" charset="0"/>
              </a:rPr>
              <a:t>Unit of measure</a:t>
            </a:r>
          </a:p>
        </p:txBody>
      </p:sp>
      <p:grpSp>
        <p:nvGrpSpPr>
          <p:cNvPr id="4" name="McK Slide Elements" hidden="1"/>
          <p:cNvGrpSpPr/>
          <p:nvPr/>
        </p:nvGrpSpPr>
        <p:grpSpPr bwMode="auto">
          <a:xfrm>
            <a:off x="444160" y="6350797"/>
            <a:ext cx="8399345" cy="371367"/>
            <a:chOff x="121490" y="6350574"/>
            <a:chExt cx="8399344" cy="371367"/>
          </a:xfrm>
        </p:grpSpPr>
        <p:sp>
          <p:nvSpPr>
            <p:cNvPr id="13" name="McK 4. Footnote"/>
            <p:cNvSpPr txBox="1">
              <a:spLocks noChangeArrowheads="1"/>
            </p:cNvSpPr>
            <p:nvPr/>
          </p:nvSpPr>
          <p:spPr bwMode="auto">
            <a:xfrm>
              <a:off x="121490" y="6350574"/>
              <a:ext cx="839934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000" dirty="0">
                  <a:solidFill>
                    <a:srgbClr val="000000"/>
                  </a:solidFill>
                  <a:latin typeface="Arial"/>
                  <a:cs typeface="Arial" pitchFamily="34" charset="0"/>
                </a:rPr>
                <a:t>1 Footnote</a:t>
              </a:r>
            </a:p>
          </p:txBody>
        </p:sp>
        <p:sp>
          <p:nvSpPr>
            <p:cNvPr id="14" name="McK 5. Source"/>
            <p:cNvSpPr>
              <a:spLocks noChangeArrowheads="1"/>
            </p:cNvSpPr>
            <p:nvPr/>
          </p:nvSpPr>
          <p:spPr bwMode="auto">
            <a:xfrm>
              <a:off x="121491" y="6568053"/>
              <a:ext cx="8089315"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69900" indent="-469900" defTabSz="913526" fontAlgn="base">
                <a:spcBef>
                  <a:spcPct val="0"/>
                </a:spcBef>
                <a:spcAft>
                  <a:spcPct val="0"/>
                </a:spcAft>
                <a:tabLst>
                  <a:tab pos="474663" algn="l"/>
                </a:tabLst>
              </a:pPr>
              <a:endParaRPr lang="en-US" sz="1000" dirty="0">
                <a:solidFill>
                  <a:srgbClr val="000000"/>
                </a:solidFill>
                <a:cs typeface="Arial" pitchFamily="34" charset="0"/>
              </a:endParaRPr>
            </a:p>
          </p:txBody>
        </p:sp>
      </p:grpSp>
      <p:grpSp>
        <p:nvGrpSpPr>
          <p:cNvPr id="15" name="ACET" hidden="1"/>
          <p:cNvGrpSpPr>
            <a:grpSpLocks/>
          </p:cNvGrpSpPr>
          <p:nvPr/>
        </p:nvGrpSpPr>
        <p:grpSpPr bwMode="auto">
          <a:xfrm>
            <a:off x="2377117" y="2138521"/>
            <a:ext cx="4389768"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cs typeface="Arial" pitchFamily="34" charset="0"/>
                </a:rPr>
                <a:t>Title</a:t>
              </a:r>
            </a:p>
            <a:p>
              <a:pPr fontAlgn="base">
                <a:spcBef>
                  <a:spcPct val="0"/>
                </a:spcBef>
                <a:spcAft>
                  <a:spcPct val="0"/>
                </a:spcAft>
              </a:pPr>
              <a:r>
                <a:rPr lang="en-US" sz="1600" dirty="0">
                  <a:solidFill>
                    <a:srgbClr val="808080"/>
                  </a:solidFill>
                  <a:cs typeface="Arial" pitchFamily="34" charset="0"/>
                </a:rPr>
                <a:t>Unit of measure</a:t>
              </a:r>
            </a:p>
          </p:txBody>
        </p:sp>
      </p:grpSp>
      <p:grpSp>
        <p:nvGrpSpPr>
          <p:cNvPr id="29" name="LegendBoxes" hidden="1"/>
          <p:cNvGrpSpPr>
            <a:grpSpLocks/>
          </p:cNvGrpSpPr>
          <p:nvPr/>
        </p:nvGrpSpPr>
        <p:grpSpPr bwMode="auto">
          <a:xfrm>
            <a:off x="8124244" y="705007"/>
            <a:ext cx="763588" cy="996951"/>
            <a:chOff x="4936" y="176"/>
            <a:chExt cx="481" cy="628"/>
          </a:xfrm>
        </p:grpSpPr>
        <p:sp>
          <p:nvSpPr>
            <p:cNvPr id="3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3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3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3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3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3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3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3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nvGrpSpPr>
          <p:cNvPr id="38" name="LegendLines" hidden="1"/>
          <p:cNvGrpSpPr>
            <a:grpSpLocks/>
          </p:cNvGrpSpPr>
          <p:nvPr/>
        </p:nvGrpSpPr>
        <p:grpSpPr bwMode="auto">
          <a:xfrm>
            <a:off x="7816363" y="705009"/>
            <a:ext cx="1071563" cy="730251"/>
            <a:chOff x="4750" y="176"/>
            <a:chExt cx="675" cy="460"/>
          </a:xfrm>
        </p:grpSpPr>
        <p:sp>
          <p:nvSpPr>
            <p:cNvPr id="3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dirty="0">
                <a:solidFill>
                  <a:srgbClr val="000000"/>
                </a:solidFill>
                <a:cs typeface="Arial" pitchFamily="34" charset="0"/>
              </a:endParaRPr>
            </a:p>
          </p:txBody>
        </p:sp>
        <p:sp>
          <p:nvSpPr>
            <p:cNvPr id="4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dirty="0">
                <a:solidFill>
                  <a:srgbClr val="000000"/>
                </a:solidFill>
                <a:cs typeface="Arial" pitchFamily="34" charset="0"/>
              </a:endParaRPr>
            </a:p>
          </p:txBody>
        </p:sp>
        <p:sp>
          <p:nvSpPr>
            <p:cNvPr id="4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dirty="0">
                <a:solidFill>
                  <a:srgbClr val="000000"/>
                </a:solidFill>
                <a:cs typeface="Arial" pitchFamily="34" charset="0"/>
              </a:endParaRPr>
            </a:p>
          </p:txBody>
        </p:sp>
        <p:sp>
          <p:nvSpPr>
            <p:cNvPr id="4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4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4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grpSp>
      <p:grpSp>
        <p:nvGrpSpPr>
          <p:cNvPr id="45" name="McKSticker" hidden="1"/>
          <p:cNvGrpSpPr/>
          <p:nvPr/>
        </p:nvGrpSpPr>
        <p:grpSpPr bwMode="auto">
          <a:xfrm>
            <a:off x="7781228" y="704912"/>
            <a:ext cx="1066895" cy="212366"/>
            <a:chOff x="7673880" y="285750"/>
            <a:chExt cx="1066895" cy="212366"/>
          </a:xfrm>
        </p:grpSpPr>
        <p:sp>
          <p:nvSpPr>
            <p:cNvPr id="46" name="StickerRectangle"/>
            <p:cNvSpPr>
              <a:spLocks noChangeArrowheads="1"/>
            </p:cNvSpPr>
            <p:nvPr/>
          </p:nvSpPr>
          <p:spPr bwMode="auto">
            <a:xfrm>
              <a:off x="7673880" y="285750"/>
              <a:ext cx="1066895"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fontAlgn="base">
                <a:spcBef>
                  <a:spcPct val="0"/>
                </a:spcBef>
                <a:spcAft>
                  <a:spcPct val="0"/>
                </a:spcAft>
                <a:buClr>
                  <a:srgbClr val="113388"/>
                </a:buClr>
              </a:pPr>
              <a:r>
                <a:rPr lang="en-US" sz="1200" dirty="0">
                  <a:solidFill>
                    <a:srgbClr val="808080"/>
                  </a:solidFill>
                  <a:cs typeface="Arial" pitchFamily="34" charset="0"/>
                </a:rPr>
                <a:t>PRELIMINARY</a:t>
              </a:r>
            </a:p>
          </p:txBody>
        </p:sp>
        <p:cxnSp>
          <p:nvCxnSpPr>
            <p:cNvPr id="47" name="AutoShape 31"/>
            <p:cNvCxnSpPr>
              <a:cxnSpLocks noChangeShapeType="1"/>
              <a:stCxn id="46" idx="2"/>
              <a:endCxn id="46" idx="4"/>
            </p:cNvCxnSpPr>
            <p:nvPr/>
          </p:nvCxnSpPr>
          <p:spPr bwMode="auto">
            <a:xfrm>
              <a:off x="7673880"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8" name="AutoShape 32"/>
            <p:cNvCxnSpPr>
              <a:cxnSpLocks noChangeShapeType="1"/>
              <a:stCxn id="46" idx="4"/>
              <a:endCxn id="46" idx="6"/>
            </p:cNvCxnSpPr>
            <p:nvPr/>
          </p:nvCxnSpPr>
          <p:spPr bwMode="auto">
            <a:xfrm>
              <a:off x="7673880" y="498116"/>
              <a:ext cx="1066895"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5" name="LegendMoons" hidden="1"/>
          <p:cNvGrpSpPr/>
          <p:nvPr/>
        </p:nvGrpSpPr>
        <p:grpSpPr bwMode="auto">
          <a:xfrm>
            <a:off x="8056808" y="705010"/>
            <a:ext cx="830430" cy="1307277"/>
            <a:chOff x="8732474" y="2484790"/>
            <a:chExt cx="899343" cy="1307277"/>
          </a:xfrm>
        </p:grpSpPr>
        <p:grpSp>
          <p:nvGrpSpPr>
            <p:cNvPr id="50" name="MoonLegend1"/>
            <p:cNvGrpSpPr>
              <a:grpSpLocks/>
            </p:cNvGrpSpPr>
            <p:nvPr>
              <p:custDataLst>
                <p:tags r:id="rId13"/>
              </p:custDataLst>
            </p:nvPr>
          </p:nvGrpSpPr>
          <p:grpSpPr bwMode="auto">
            <a:xfrm>
              <a:off x="8732474" y="2484790"/>
              <a:ext cx="210312" cy="210312"/>
              <a:chOff x="4533" y="183"/>
              <a:chExt cx="144" cy="144"/>
            </a:xfrm>
          </p:grpSpPr>
          <p:sp>
            <p:nvSpPr>
              <p:cNvPr id="68" name="Oval 38"/>
              <p:cNvSpPr>
                <a:spLocks noChangeAspect="1" noChangeArrowheads="1"/>
              </p:cNvSpPr>
              <p:nvPr>
                <p:custDataLst>
                  <p:tags r:id="rId26"/>
                </p:custDataLst>
              </p:nvPr>
            </p:nvSpPr>
            <p:spPr bwMode="auto">
              <a:xfrm>
                <a:off x="4533" y="183"/>
                <a:ext cx="144" cy="144"/>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9" name="Arc 39"/>
              <p:cNvSpPr>
                <a:spLocks noChangeAspect="1"/>
              </p:cNvSpPr>
              <p:nvPr>
                <p:custDataLst>
                  <p:tags r:id="rId27"/>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nvGrpSpPr>
            <p:cNvPr id="51" name="MoonLegend2"/>
            <p:cNvGrpSpPr>
              <a:grpSpLocks/>
            </p:cNvGrpSpPr>
            <p:nvPr>
              <p:custDataLst>
                <p:tags r:id="rId14"/>
              </p:custDataLst>
            </p:nvPr>
          </p:nvGrpSpPr>
          <p:grpSpPr bwMode="auto">
            <a:xfrm>
              <a:off x="8732474" y="2759031"/>
              <a:ext cx="210312" cy="210312"/>
              <a:chOff x="1694" y="2044"/>
              <a:chExt cx="160" cy="160"/>
            </a:xfrm>
          </p:grpSpPr>
          <p:sp>
            <p:nvSpPr>
              <p:cNvPr id="66" name="Oval 41"/>
              <p:cNvSpPr>
                <a:spLocks noChangeAspect="1" noChangeArrowheads="1"/>
              </p:cNvSpPr>
              <p:nvPr>
                <p:custDataLst>
                  <p:tags r:id="rId24"/>
                </p:custDataLst>
              </p:nvPr>
            </p:nvSpPr>
            <p:spPr bwMode="auto">
              <a:xfrm>
                <a:off x="1694" y="2044"/>
                <a:ext cx="160" cy="160"/>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7" name="Arc 42"/>
              <p:cNvSpPr>
                <a:spLocks noChangeAspect="1"/>
              </p:cNvSpPr>
              <p:nvPr>
                <p:custDataLst>
                  <p:tags r:id="rId25"/>
                </p:custDataLst>
              </p:nvPr>
            </p:nvSpPr>
            <p:spPr bwMode="auto">
              <a:xfrm>
                <a:off x="1694" y="2044"/>
                <a:ext cx="160" cy="160"/>
              </a:xfrm>
              <a:prstGeom prst="arc">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nvGrpSpPr>
            <p:cNvPr id="52" name="MoonLegend4"/>
            <p:cNvGrpSpPr>
              <a:grpSpLocks/>
            </p:cNvGrpSpPr>
            <p:nvPr>
              <p:custDataLst>
                <p:tags r:id="rId15"/>
              </p:custDataLst>
            </p:nvPr>
          </p:nvGrpSpPr>
          <p:grpSpPr bwMode="auto">
            <a:xfrm>
              <a:off x="8732474" y="3307513"/>
              <a:ext cx="210312" cy="210312"/>
              <a:chOff x="4495" y="1198"/>
              <a:chExt cx="160" cy="160"/>
            </a:xfrm>
          </p:grpSpPr>
          <p:sp>
            <p:nvSpPr>
              <p:cNvPr id="64" name="Oval 47"/>
              <p:cNvSpPr>
                <a:spLocks noChangeAspect="1" noChangeArrowheads="1"/>
              </p:cNvSpPr>
              <p:nvPr>
                <p:custDataLst>
                  <p:tags r:id="rId22"/>
                </p:custDataLst>
              </p:nvPr>
            </p:nvSpPr>
            <p:spPr bwMode="auto">
              <a:xfrm>
                <a:off x="4495" y="1198"/>
                <a:ext cx="160" cy="160"/>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5" name="Arc 48"/>
              <p:cNvSpPr>
                <a:spLocks noChangeAspect="1"/>
              </p:cNvSpPr>
              <p:nvPr>
                <p:custDataLst>
                  <p:tags r:id="rId23"/>
                </p:custDataLst>
              </p:nvPr>
            </p:nvSpPr>
            <p:spPr bwMode="auto">
              <a:xfrm>
                <a:off x="4495" y="1198"/>
                <a:ext cx="160" cy="160"/>
              </a:xfrm>
              <a:prstGeom prst="arc">
                <a:avLst>
                  <a:gd name="adj1" fmla="val 16200000"/>
                  <a:gd name="adj2" fmla="val 108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nvGrpSpPr>
            <p:cNvPr id="53" name="MoonLegend5"/>
            <p:cNvGrpSpPr>
              <a:grpSpLocks/>
            </p:cNvGrpSpPr>
            <p:nvPr>
              <p:custDataLst>
                <p:tags r:id="rId16"/>
              </p:custDataLst>
            </p:nvPr>
          </p:nvGrpSpPr>
          <p:grpSpPr bwMode="auto">
            <a:xfrm>
              <a:off x="8732474" y="3581755"/>
              <a:ext cx="210312" cy="210312"/>
              <a:chOff x="4495" y="1440"/>
              <a:chExt cx="160" cy="160"/>
            </a:xfrm>
          </p:grpSpPr>
          <p:sp>
            <p:nvSpPr>
              <p:cNvPr id="62" name="Oval 50"/>
              <p:cNvSpPr>
                <a:spLocks noChangeAspect="1" noChangeArrowheads="1"/>
              </p:cNvSpPr>
              <p:nvPr>
                <p:custDataLst>
                  <p:tags r:id="rId20"/>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3" name="Oval 51"/>
              <p:cNvSpPr>
                <a:spLocks noChangeAspect="1" noChangeArrowheads="1"/>
              </p:cNvSpPr>
              <p:nvPr>
                <p:custDataLst>
                  <p:tags r:id="rId21"/>
                </p:custDataLst>
              </p:nvPr>
            </p:nvSpPr>
            <p:spPr bwMode="auto">
              <a:xfrm>
                <a:off x="4495" y="1440"/>
                <a:ext cx="160" cy="160"/>
              </a:xfrm>
              <a:prstGeom prst="arc">
                <a:avLst>
                  <a:gd name="adj1" fmla="val 16200000"/>
                  <a:gd name="adj2" fmla="val 162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sp>
          <p:nvSpPr>
            <p:cNvPr id="54" name="Legend1"/>
            <p:cNvSpPr>
              <a:spLocks noChangeArrowheads="1"/>
            </p:cNvSpPr>
            <p:nvPr/>
          </p:nvSpPr>
          <p:spPr bwMode="auto">
            <a:xfrm>
              <a:off x="9079760" y="2497613"/>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55" name="Legend2"/>
            <p:cNvSpPr>
              <a:spLocks noChangeArrowheads="1"/>
            </p:cNvSpPr>
            <p:nvPr/>
          </p:nvSpPr>
          <p:spPr bwMode="auto">
            <a:xfrm>
              <a:off x="9079760" y="2771854"/>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56" name="Legend3"/>
            <p:cNvSpPr>
              <a:spLocks noChangeArrowheads="1"/>
            </p:cNvSpPr>
            <p:nvPr/>
          </p:nvSpPr>
          <p:spPr bwMode="auto">
            <a:xfrm>
              <a:off x="9079760" y="3046095"/>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57" name="Legend4"/>
            <p:cNvSpPr>
              <a:spLocks noChangeArrowheads="1"/>
            </p:cNvSpPr>
            <p:nvPr/>
          </p:nvSpPr>
          <p:spPr bwMode="auto">
            <a:xfrm>
              <a:off x="9079760" y="3320336"/>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58" name="Legend5"/>
            <p:cNvSpPr>
              <a:spLocks noChangeArrowheads="1"/>
            </p:cNvSpPr>
            <p:nvPr/>
          </p:nvSpPr>
          <p:spPr bwMode="auto">
            <a:xfrm>
              <a:off x="9079760" y="3594578"/>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grpSp>
          <p:nvGrpSpPr>
            <p:cNvPr id="59" name="MoonLegend3"/>
            <p:cNvGrpSpPr>
              <a:grpSpLocks/>
            </p:cNvGrpSpPr>
            <p:nvPr>
              <p:custDataLst>
                <p:tags r:id="rId17"/>
              </p:custDataLst>
            </p:nvPr>
          </p:nvGrpSpPr>
          <p:grpSpPr bwMode="auto">
            <a:xfrm>
              <a:off x="8732474" y="3033272"/>
              <a:ext cx="210312" cy="210312"/>
              <a:chOff x="4495" y="1198"/>
              <a:chExt cx="160" cy="160"/>
            </a:xfrm>
          </p:grpSpPr>
          <p:sp>
            <p:nvSpPr>
              <p:cNvPr id="60" name="Oval 47"/>
              <p:cNvSpPr>
                <a:spLocks noChangeAspect="1" noChangeArrowheads="1"/>
              </p:cNvSpPr>
              <p:nvPr>
                <p:custDataLst>
                  <p:tags r:id="rId18"/>
                </p:custDataLst>
              </p:nvPr>
            </p:nvSpPr>
            <p:spPr bwMode="auto">
              <a:xfrm>
                <a:off x="4495" y="1198"/>
                <a:ext cx="160" cy="160"/>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1" name="Arc 48"/>
              <p:cNvSpPr>
                <a:spLocks noChangeAspect="1"/>
              </p:cNvSpPr>
              <p:nvPr>
                <p:custDataLst>
                  <p:tags r:id="rId19"/>
                </p:custDataLst>
              </p:nvPr>
            </p:nvSpPr>
            <p:spPr bwMode="auto">
              <a:xfrm>
                <a:off x="4495" y="1198"/>
                <a:ext cx="160" cy="160"/>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grpSp>
        <p:nvGrpSpPr>
          <p:cNvPr id="70" name="McK Moon" hidden="1"/>
          <p:cNvGrpSpPr>
            <a:grpSpLocks/>
          </p:cNvGrpSpPr>
          <p:nvPr>
            <p:custDataLst>
              <p:tags r:id="rId10"/>
            </p:custDataLst>
          </p:nvPr>
        </p:nvGrpSpPr>
        <p:grpSpPr bwMode="auto">
          <a:xfrm>
            <a:off x="8063333" y="2263593"/>
            <a:ext cx="236413" cy="256032"/>
            <a:chOff x="1600" y="1600"/>
            <a:chExt cx="161" cy="161"/>
          </a:xfrm>
        </p:grpSpPr>
        <p:sp>
          <p:nvSpPr>
            <p:cNvPr id="71" name="Oval 90"/>
            <p:cNvSpPr>
              <a:spLocks noChangeAspect="1" noChangeArrowheads="1"/>
            </p:cNvSpPr>
            <p:nvPr>
              <p:custDataLst>
                <p:tags r:id="rId11"/>
              </p:custDataLst>
            </p:nvPr>
          </p:nvSpPr>
          <p:spPr bwMode="auto">
            <a:xfrm>
              <a:off x="1600" y="1600"/>
              <a:ext cx="161" cy="161"/>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cs typeface="Arial" pitchFamily="34" charset="0"/>
              </a:endParaRPr>
            </a:p>
          </p:txBody>
        </p:sp>
        <p:sp>
          <p:nvSpPr>
            <p:cNvPr id="72" name="Arc 91"/>
            <p:cNvSpPr>
              <a:spLocks noChangeAspect="1"/>
            </p:cNvSpPr>
            <p:nvPr>
              <p:custDataLst>
                <p:tags r:id="rId12"/>
              </p:custDataLst>
            </p:nvPr>
          </p:nvSpPr>
          <p:spPr bwMode="auto">
            <a:xfrm>
              <a:off x="1600" y="1600"/>
              <a:ext cx="160" cy="160"/>
            </a:xfrm>
            <a:prstGeom prst="arc">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cs typeface="Arial" pitchFamily="34" charset="0"/>
              </a:endParaRPr>
            </a:p>
          </p:txBody>
        </p:sp>
      </p:grpSp>
      <p:sp>
        <p:nvSpPr>
          <p:cNvPr id="75" name="Slide Number Placeholder 5"/>
          <p:cNvSpPr txBox="1">
            <a:spLocks/>
          </p:cNvSpPr>
          <p:nvPr userDrawn="1"/>
        </p:nvSpPr>
        <p:spPr>
          <a:xfrm>
            <a:off x="8634052" y="6596644"/>
            <a:ext cx="479809" cy="272242"/>
          </a:xfrm>
          <a:prstGeom prst="rect">
            <a:avLst/>
          </a:prstGeom>
        </p:spPr>
        <p:txBody>
          <a:bodyPr vert="horz" lIns="36000" tIns="36000" rIns="72000" bIns="72000" rtlCol="0" anchor="b" anchorCtr="0"/>
          <a:lstStyle>
            <a:defPPr>
              <a:defRPr lang="de-DE"/>
            </a:defPPr>
            <a:lvl1pPr algn="r" rtl="0" fontAlgn="base">
              <a:spcBef>
                <a:spcPct val="0"/>
              </a:spcBef>
              <a:spcAft>
                <a:spcPct val="0"/>
              </a:spcAft>
              <a:defRPr sz="600" kern="1200">
                <a:solidFill>
                  <a:schemeClr val="bg1">
                    <a:lumMod val="50000"/>
                  </a:schemeClr>
                </a:solidFill>
                <a:latin typeface="Arial" charset="0"/>
                <a:ea typeface="+mn-ea"/>
                <a:cs typeface="+mn-cs"/>
              </a:defRPr>
            </a:lvl1pPr>
            <a:lvl2pPr marL="457200" algn="l" rtl="0" fontAlgn="base">
              <a:spcBef>
                <a:spcPct val="0"/>
              </a:spcBef>
              <a:spcAft>
                <a:spcPct val="0"/>
              </a:spcAft>
              <a:defRPr sz="1200" kern="1200">
                <a:solidFill>
                  <a:schemeClr val="tx1"/>
                </a:solidFill>
                <a:latin typeface="Arial" charset="0"/>
                <a:ea typeface="+mn-ea"/>
                <a:cs typeface="+mn-cs"/>
              </a:defRPr>
            </a:lvl2pPr>
            <a:lvl3pPr marL="914400" algn="l" rtl="0" fontAlgn="base">
              <a:spcBef>
                <a:spcPct val="0"/>
              </a:spcBef>
              <a:spcAft>
                <a:spcPct val="0"/>
              </a:spcAft>
              <a:defRPr sz="1200" kern="1200">
                <a:solidFill>
                  <a:schemeClr val="tx1"/>
                </a:solidFill>
                <a:latin typeface="Arial" charset="0"/>
                <a:ea typeface="+mn-ea"/>
                <a:cs typeface="+mn-cs"/>
              </a:defRPr>
            </a:lvl3pPr>
            <a:lvl4pPr marL="1371600" algn="l" rtl="0" fontAlgn="base">
              <a:spcBef>
                <a:spcPct val="0"/>
              </a:spcBef>
              <a:spcAft>
                <a:spcPct val="0"/>
              </a:spcAft>
              <a:defRPr sz="1200" kern="1200">
                <a:solidFill>
                  <a:schemeClr val="tx1"/>
                </a:solidFill>
                <a:latin typeface="Arial" charset="0"/>
                <a:ea typeface="+mn-ea"/>
                <a:cs typeface="+mn-cs"/>
              </a:defRPr>
            </a:lvl4pPr>
            <a:lvl5pPr marL="1828800" algn="l" rtl="0" fontAlgn="base">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a:lstStyle>
          <a:p>
            <a:fld id="{480F5DEA-BAF1-4358-B29D-EA8096A8D02C}" type="slidenum">
              <a:rPr lang="en-GB" smtClean="0">
                <a:solidFill>
                  <a:srgbClr val="FFFFFF">
                    <a:lumMod val="50000"/>
                  </a:srgbClr>
                </a:solidFill>
              </a:rPr>
              <a:pPr/>
              <a:t>‹#›</a:t>
            </a:fld>
            <a:endParaRPr lang="en-GB" dirty="0">
              <a:solidFill>
                <a:srgbClr val="FFFFFF">
                  <a:lumMod val="50000"/>
                </a:srgbClr>
              </a:solidFill>
            </a:endParaRPr>
          </a:p>
        </p:txBody>
      </p:sp>
    </p:spTree>
    <p:extLst>
      <p:ext uri="{BB962C8B-B14F-4D97-AF65-F5344CB8AC3E}">
        <p14:creationId xmlns:p14="http://schemas.microsoft.com/office/powerpoint/2010/main" val="342831145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80" r:id="rId4"/>
    <p:sldLayoutId id="2147483681" r:id="rId5"/>
    <p:sldLayoutId id="2147483684" r:id="rId6"/>
  </p:sldLayoutIdLst>
  <p:hf hdr="0" ftr="0" dt="0"/>
  <p:txStyles>
    <p:titleStyle>
      <a:lvl1pPr algn="l" defTabSz="913526" rtl="0" eaLnBrk="1" fontAlgn="base" hangingPunct="1">
        <a:spcBef>
          <a:spcPct val="0"/>
        </a:spcBef>
        <a:spcAft>
          <a:spcPct val="0"/>
        </a:spcAft>
        <a:tabLst>
          <a:tab pos="275353" algn="l"/>
        </a:tabLst>
        <a:defRPr sz="2200" b="0" baseline="0">
          <a:solidFill>
            <a:schemeClr val="tx2"/>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Staging Layer</a:t>
            </a:r>
          </a:p>
        </p:txBody>
      </p:sp>
      <p:pic>
        <p:nvPicPr>
          <p:cNvPr id="40" name="Picture 39" descr="src.jpg"/>
          <p:cNvPicPr>
            <a:picLocks noChangeAspect="1"/>
          </p:cNvPicPr>
          <p:nvPr/>
        </p:nvPicPr>
        <p:blipFill>
          <a:blip r:embed="rId2" cstate="print"/>
          <a:stretch>
            <a:fillRect/>
          </a:stretch>
        </p:blipFill>
        <p:spPr bwMode="auto">
          <a:xfrm>
            <a:off x="1394919" y="5018395"/>
            <a:ext cx="2998972" cy="72617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1" name="Picture 40" descr="tgt.jpg"/>
          <p:cNvPicPr>
            <a:picLocks noChangeAspect="1"/>
          </p:cNvPicPr>
          <p:nvPr/>
        </p:nvPicPr>
        <p:blipFill>
          <a:blip r:embed="rId3" cstate="print"/>
          <a:stretch>
            <a:fillRect/>
          </a:stretch>
        </p:blipFill>
        <p:spPr bwMode="auto">
          <a:xfrm>
            <a:off x="1530892" y="1476681"/>
            <a:ext cx="2566069" cy="68245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2" name="AutoShape 5"/>
          <p:cNvSpPr>
            <a:spLocks noChangeArrowheads="1"/>
          </p:cNvSpPr>
          <p:nvPr/>
        </p:nvSpPr>
        <p:spPr bwMode="auto">
          <a:xfrm>
            <a:off x="1309490" y="2417074"/>
            <a:ext cx="3051859" cy="707552"/>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Presentation Layer</a:t>
            </a:r>
            <a:endParaRPr lang="en-US" sz="1600" dirty="0">
              <a:solidFill>
                <a:srgbClr val="7F7F7F"/>
              </a:solidFill>
              <a:cs typeface="Arial" pitchFamily="34" charset="0"/>
            </a:endParaRPr>
          </a:p>
        </p:txBody>
      </p:sp>
      <p:sp>
        <p:nvSpPr>
          <p:cNvPr id="43" name="AutoShape 6"/>
          <p:cNvSpPr>
            <a:spLocks noChangeArrowheads="1"/>
          </p:cNvSpPr>
          <p:nvPr/>
        </p:nvSpPr>
        <p:spPr bwMode="auto">
          <a:xfrm>
            <a:off x="1309490" y="3209255"/>
            <a:ext cx="3051859" cy="706165"/>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Integration Layer / Data Vault</a:t>
            </a:r>
            <a:endParaRPr lang="en-US" sz="1600" dirty="0">
              <a:solidFill>
                <a:srgbClr val="7F7F7F"/>
              </a:solidFill>
              <a:cs typeface="Arial" pitchFamily="34" charset="0"/>
            </a:endParaRPr>
          </a:p>
        </p:txBody>
      </p:sp>
      <p:sp>
        <p:nvSpPr>
          <p:cNvPr id="44" name="AutoShape 29"/>
          <p:cNvSpPr>
            <a:spLocks noChangeArrowheads="1"/>
          </p:cNvSpPr>
          <p:nvPr/>
        </p:nvSpPr>
        <p:spPr bwMode="auto">
          <a:xfrm>
            <a:off x="1309490" y="4005064"/>
            <a:ext cx="3051859" cy="707552"/>
          </a:xfrm>
          <a:prstGeom prst="rect">
            <a:avLst/>
          </a:prstGeom>
          <a:solidFill>
            <a:srgbClr val="487BB8"/>
          </a:solidFill>
          <a:ln w="38100">
            <a:solidFill>
              <a:srgbClr val="FF0000"/>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Staging Layer</a:t>
            </a:r>
            <a:endParaRPr lang="en-US" sz="1600" dirty="0">
              <a:solidFill>
                <a:srgbClr val="7F7F7F"/>
              </a:solidFill>
              <a:cs typeface="Arial" pitchFamily="34" charset="0"/>
            </a:endParaRPr>
          </a:p>
        </p:txBody>
      </p:sp>
      <p:sp>
        <p:nvSpPr>
          <p:cNvPr id="45" name="AutoShape 7"/>
          <p:cNvSpPr>
            <a:spLocks noChangeArrowheads="1"/>
          </p:cNvSpPr>
          <p:nvPr/>
        </p:nvSpPr>
        <p:spPr bwMode="auto">
          <a:xfrm>
            <a:off x="4460776" y="2417697"/>
            <a:ext cx="530408" cy="2288565"/>
          </a:xfrm>
          <a:prstGeom prst="roundRect">
            <a:avLst>
              <a:gd name="adj" fmla="val 16667"/>
            </a:avLst>
          </a:prstGeom>
          <a:solidFill>
            <a:schemeClr val="accent4">
              <a:lumMod val="50000"/>
            </a:schemeClr>
          </a:solidFill>
          <a:ln w="12700">
            <a:solidFill>
              <a:schemeClr val="accent6">
                <a:lumMod val="50000"/>
              </a:schemeClr>
            </a:solidFill>
            <a:round/>
            <a:headEnd/>
            <a:tailEnd/>
          </a:ln>
          <a:effectLst/>
        </p:spPr>
        <p:txBody>
          <a:bodyPr vert="vert270" anchor="ctr"/>
          <a:lstStyle/>
          <a:p>
            <a:pPr algn="ctr">
              <a:defRPr/>
            </a:pPr>
            <a:r>
              <a:rPr lang="en-US" sz="1400" dirty="0">
                <a:solidFill>
                  <a:srgbClr val="FFFFFF"/>
                </a:solidFill>
                <a:ea typeface="Times New Roman" pitchFamily="18" charset="0"/>
                <a:cs typeface="Times New Roman" pitchFamily="18" charset="0"/>
              </a:rPr>
              <a:t>Integration Meta Data</a:t>
            </a:r>
            <a:endParaRPr lang="en-US" dirty="0">
              <a:solidFill>
                <a:srgbClr val="7F7F7F"/>
              </a:solidFill>
              <a:cs typeface="Arial" pitchFamily="34" charset="0"/>
            </a:endParaRPr>
          </a:p>
        </p:txBody>
      </p:sp>
      <p:sp>
        <p:nvSpPr>
          <p:cNvPr id="46" name="AutoShape 8"/>
          <p:cNvSpPr>
            <a:spLocks noChangeArrowheads="1"/>
          </p:cNvSpPr>
          <p:nvPr/>
        </p:nvSpPr>
        <p:spPr bwMode="auto">
          <a:xfrm>
            <a:off x="662563" y="2417697"/>
            <a:ext cx="538678" cy="2288565"/>
          </a:xfrm>
          <a:prstGeom prst="roundRect">
            <a:avLst>
              <a:gd name="adj" fmla="val 16667"/>
            </a:avLst>
          </a:prstGeom>
          <a:solidFill>
            <a:schemeClr val="accent4">
              <a:lumMod val="50000"/>
            </a:schemeClr>
          </a:solidFill>
          <a:ln w="12700">
            <a:solidFill>
              <a:schemeClr val="accent6">
                <a:lumMod val="50000"/>
              </a:schemeClr>
            </a:solidFill>
            <a:round/>
            <a:headEnd/>
            <a:tailEnd/>
          </a:ln>
          <a:effectLst/>
        </p:spPr>
        <p:txBody>
          <a:bodyPr vert="vert270" anchor="ctr"/>
          <a:lstStyle/>
          <a:p>
            <a:pPr algn="ctr">
              <a:defRPr/>
            </a:pPr>
            <a:r>
              <a:rPr lang="en-US" sz="1400" dirty="0">
                <a:solidFill>
                  <a:srgbClr val="FFFFFF"/>
                </a:solidFill>
                <a:ea typeface="Times New Roman" pitchFamily="18" charset="0"/>
                <a:cs typeface="Times New Roman" pitchFamily="18" charset="0"/>
              </a:rPr>
              <a:t>Exception Handling</a:t>
            </a:r>
            <a:endParaRPr lang="en-US" dirty="0">
              <a:solidFill>
                <a:srgbClr val="7F7F7F"/>
              </a:solidFill>
              <a:cs typeface="Arial" pitchFamily="34" charset="0"/>
            </a:endParaRPr>
          </a:p>
        </p:txBody>
      </p:sp>
      <p:sp>
        <p:nvSpPr>
          <p:cNvPr id="50" name="AutoShape 12"/>
          <p:cNvSpPr>
            <a:spLocks noChangeArrowheads="1"/>
          </p:cNvSpPr>
          <p:nvPr/>
        </p:nvSpPr>
        <p:spPr bwMode="auto">
          <a:xfrm>
            <a:off x="2513012" y="2991471"/>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2" name="AutoShape 14"/>
          <p:cNvSpPr>
            <a:spLocks noChangeArrowheads="1"/>
          </p:cNvSpPr>
          <p:nvPr/>
        </p:nvSpPr>
        <p:spPr bwMode="auto">
          <a:xfrm rot="5400000">
            <a:off x="4383015" y="4140693"/>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3" name="AutoShape 15"/>
          <p:cNvSpPr>
            <a:spLocks noChangeArrowheads="1"/>
          </p:cNvSpPr>
          <p:nvPr/>
        </p:nvSpPr>
        <p:spPr bwMode="auto">
          <a:xfrm rot="16200000">
            <a:off x="4332477" y="4271799"/>
            <a:ext cx="131799"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4" name="AutoShape 16"/>
          <p:cNvSpPr>
            <a:spLocks noChangeArrowheads="1"/>
          </p:cNvSpPr>
          <p:nvPr/>
        </p:nvSpPr>
        <p:spPr bwMode="auto">
          <a:xfrm rot="5400000">
            <a:off x="4382319" y="3393602"/>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5" name="AutoShape 17"/>
          <p:cNvSpPr>
            <a:spLocks noChangeArrowheads="1"/>
          </p:cNvSpPr>
          <p:nvPr/>
        </p:nvSpPr>
        <p:spPr bwMode="auto">
          <a:xfrm rot="16200000">
            <a:off x="4333170" y="352332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6" name="AutoShape 18"/>
          <p:cNvSpPr>
            <a:spLocks noChangeArrowheads="1"/>
          </p:cNvSpPr>
          <p:nvPr/>
        </p:nvSpPr>
        <p:spPr bwMode="auto">
          <a:xfrm rot="5400000">
            <a:off x="4382319" y="2575061"/>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7" name="AutoShape 19"/>
          <p:cNvSpPr>
            <a:spLocks noChangeArrowheads="1"/>
          </p:cNvSpPr>
          <p:nvPr/>
        </p:nvSpPr>
        <p:spPr bwMode="auto">
          <a:xfrm rot="16200000">
            <a:off x="4333170" y="2706167"/>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8" name="AutoShape 20"/>
          <p:cNvSpPr>
            <a:spLocks noChangeArrowheads="1"/>
          </p:cNvSpPr>
          <p:nvPr/>
        </p:nvSpPr>
        <p:spPr bwMode="auto">
          <a:xfrm rot="5400000">
            <a:off x="1218651" y="4161504"/>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9" name="AutoShape 21"/>
          <p:cNvSpPr>
            <a:spLocks noChangeArrowheads="1"/>
          </p:cNvSpPr>
          <p:nvPr/>
        </p:nvSpPr>
        <p:spPr bwMode="auto">
          <a:xfrm rot="16200000">
            <a:off x="1168113" y="4292609"/>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0" name="AutoShape 22"/>
          <p:cNvSpPr>
            <a:spLocks noChangeArrowheads="1"/>
          </p:cNvSpPr>
          <p:nvPr/>
        </p:nvSpPr>
        <p:spPr bwMode="auto">
          <a:xfrm rot="5400000">
            <a:off x="1217955" y="3393602"/>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1" name="AutoShape 23"/>
          <p:cNvSpPr>
            <a:spLocks noChangeArrowheads="1"/>
          </p:cNvSpPr>
          <p:nvPr/>
        </p:nvSpPr>
        <p:spPr bwMode="auto">
          <a:xfrm rot="16200000">
            <a:off x="1168807" y="352332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2" name="AutoShape 24"/>
          <p:cNvSpPr>
            <a:spLocks noChangeArrowheads="1"/>
          </p:cNvSpPr>
          <p:nvPr/>
        </p:nvSpPr>
        <p:spPr bwMode="auto">
          <a:xfrm rot="5400000">
            <a:off x="1217955" y="2575061"/>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3" name="AutoShape 25"/>
          <p:cNvSpPr>
            <a:spLocks noChangeArrowheads="1"/>
          </p:cNvSpPr>
          <p:nvPr/>
        </p:nvSpPr>
        <p:spPr bwMode="auto">
          <a:xfrm rot="16200000">
            <a:off x="1168807" y="2706167"/>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72" name="AutoShape 12"/>
          <p:cNvSpPr>
            <a:spLocks noChangeArrowheads="1"/>
          </p:cNvSpPr>
          <p:nvPr/>
        </p:nvSpPr>
        <p:spPr bwMode="auto">
          <a:xfrm>
            <a:off x="2528180" y="3840132"/>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73" name="AutoShape 12"/>
          <p:cNvSpPr>
            <a:spLocks noChangeArrowheads="1"/>
          </p:cNvSpPr>
          <p:nvPr/>
        </p:nvSpPr>
        <p:spPr bwMode="auto">
          <a:xfrm>
            <a:off x="2513012" y="4653139"/>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3" name="TextBox 2"/>
          <p:cNvSpPr txBox="1"/>
          <p:nvPr/>
        </p:nvSpPr>
        <p:spPr>
          <a:xfrm>
            <a:off x="1732487" y="1087980"/>
            <a:ext cx="2558284" cy="369332"/>
          </a:xfrm>
          <a:prstGeom prst="rect">
            <a:avLst/>
          </a:prstGeom>
          <a:noFill/>
        </p:spPr>
        <p:txBody>
          <a:bodyPr wrap="square" rtlCol="0">
            <a:spAutoFit/>
          </a:bodyPr>
          <a:lstStyle/>
          <a:p>
            <a:r>
              <a:rPr lang="en-US" dirty="0">
                <a:solidFill>
                  <a:srgbClr val="5080BC">
                    <a:lumMod val="50000"/>
                  </a:srgbClr>
                </a:solidFill>
              </a:rPr>
              <a:t>Business Intelligence</a:t>
            </a:r>
          </a:p>
        </p:txBody>
      </p:sp>
      <p:sp>
        <p:nvSpPr>
          <p:cNvPr id="76" name="TextBox 75"/>
          <p:cNvSpPr txBox="1"/>
          <p:nvPr/>
        </p:nvSpPr>
        <p:spPr>
          <a:xfrm>
            <a:off x="1580898" y="5723964"/>
            <a:ext cx="2558284" cy="369332"/>
          </a:xfrm>
          <a:prstGeom prst="rect">
            <a:avLst/>
          </a:prstGeom>
          <a:noFill/>
        </p:spPr>
        <p:txBody>
          <a:bodyPr wrap="square" rtlCol="0">
            <a:spAutoFit/>
          </a:bodyPr>
          <a:lstStyle/>
          <a:p>
            <a:pPr algn="ctr"/>
            <a:r>
              <a:rPr lang="en-US" dirty="0">
                <a:solidFill>
                  <a:srgbClr val="5080BC">
                    <a:lumMod val="50000"/>
                  </a:srgbClr>
                </a:solidFill>
              </a:rPr>
              <a:t>Source Systems</a:t>
            </a:r>
          </a:p>
        </p:txBody>
      </p:sp>
      <p:sp>
        <p:nvSpPr>
          <p:cNvPr id="47" name="AutoShape 12"/>
          <p:cNvSpPr>
            <a:spLocks noChangeArrowheads="1"/>
          </p:cNvSpPr>
          <p:nvPr/>
        </p:nvSpPr>
        <p:spPr bwMode="auto">
          <a:xfrm>
            <a:off x="2509367" y="2159136"/>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Tree>
    <p:extLst>
      <p:ext uri="{BB962C8B-B14F-4D97-AF65-F5344CB8AC3E}">
        <p14:creationId xmlns:p14="http://schemas.microsoft.com/office/powerpoint/2010/main" val="793262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06195" y="3645024"/>
            <a:ext cx="492661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5" name="Rectangle 4"/>
          <p:cNvSpPr/>
          <p:nvPr/>
        </p:nvSpPr>
        <p:spPr>
          <a:xfrm>
            <a:off x="1301564" y="1268002"/>
            <a:ext cx="4926619" cy="2304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6" name="Rectangle 5"/>
          <p:cNvSpPr/>
          <p:nvPr/>
        </p:nvSpPr>
        <p:spPr>
          <a:xfrm>
            <a:off x="1299200" y="764704"/>
            <a:ext cx="4926618" cy="43204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7" name="Rounded Rectangle 6"/>
          <p:cNvSpPr/>
          <p:nvPr/>
        </p:nvSpPr>
        <p:spPr>
          <a:xfrm>
            <a:off x="3899944" y="1330390"/>
            <a:ext cx="2177519" cy="576064"/>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accent1">
                    <a:lumMod val="50000"/>
                  </a:schemeClr>
                </a:solidFill>
              </a:rPr>
              <a:t>Decoupling View</a:t>
            </a:r>
            <a:r>
              <a:rPr lang="en-AU" sz="1050" dirty="0">
                <a:solidFill>
                  <a:schemeClr val="accent1">
                    <a:lumMod val="50000"/>
                  </a:schemeClr>
                </a:solidFill>
              </a:rPr>
              <a:t> – Virtual Mart</a:t>
            </a:r>
          </a:p>
          <a:p>
            <a:pPr algn="ctr"/>
            <a:r>
              <a:rPr lang="en-AU" sz="1050" dirty="0">
                <a:solidFill>
                  <a:schemeClr val="accent1">
                    <a:lumMod val="50000"/>
                  </a:schemeClr>
                </a:solidFill>
              </a:rPr>
              <a:t>(decoupling with business logic)</a:t>
            </a:r>
          </a:p>
        </p:txBody>
      </p:sp>
      <p:sp>
        <p:nvSpPr>
          <p:cNvPr id="8" name="Rounded Rectangle 7"/>
          <p:cNvSpPr/>
          <p:nvPr/>
        </p:nvSpPr>
        <p:spPr>
          <a:xfrm>
            <a:off x="1451673" y="1330390"/>
            <a:ext cx="2177522" cy="576064"/>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accent1">
                    <a:lumMod val="50000"/>
                  </a:schemeClr>
                </a:solidFill>
              </a:rPr>
              <a:t>Decoupling View</a:t>
            </a:r>
          </a:p>
          <a:p>
            <a:pPr algn="ctr"/>
            <a:r>
              <a:rPr lang="en-AU" sz="1050" dirty="0">
                <a:solidFill>
                  <a:schemeClr val="accent1">
                    <a:lumMod val="50000"/>
                  </a:schemeClr>
                </a:solidFill>
              </a:rPr>
              <a:t>(decoupling only one-on-one with underlying table)</a:t>
            </a:r>
          </a:p>
        </p:txBody>
      </p:sp>
      <p:sp>
        <p:nvSpPr>
          <p:cNvPr id="9" name="Rounded Rectangle 8"/>
          <p:cNvSpPr/>
          <p:nvPr/>
        </p:nvSpPr>
        <p:spPr>
          <a:xfrm>
            <a:off x="1451673" y="1908698"/>
            <a:ext cx="2177522" cy="576064"/>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accent1">
                    <a:lumMod val="50000"/>
                  </a:schemeClr>
                </a:solidFill>
              </a:rPr>
              <a:t>Table</a:t>
            </a:r>
          </a:p>
          <a:p>
            <a:pPr algn="ctr">
              <a:tabLst>
                <a:tab pos="82550" algn="l"/>
              </a:tabLst>
            </a:pPr>
            <a:r>
              <a:rPr lang="en-AU" sz="1050" dirty="0">
                <a:solidFill>
                  <a:schemeClr val="accent1">
                    <a:lumMod val="50000"/>
                  </a:schemeClr>
                </a:solidFill>
              </a:rPr>
              <a:t>(physical storage for performance reason, if required)</a:t>
            </a:r>
          </a:p>
        </p:txBody>
      </p:sp>
      <p:sp>
        <p:nvSpPr>
          <p:cNvPr id="10" name="Rounded Rectangle 9"/>
          <p:cNvSpPr/>
          <p:nvPr/>
        </p:nvSpPr>
        <p:spPr>
          <a:xfrm>
            <a:off x="1451673" y="2484762"/>
            <a:ext cx="2177522" cy="576064"/>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accent1">
                    <a:lumMod val="50000"/>
                  </a:schemeClr>
                </a:solidFill>
              </a:rPr>
              <a:t>Logic View</a:t>
            </a:r>
            <a:endParaRPr lang="en-AU" sz="1050" dirty="0">
              <a:solidFill>
                <a:schemeClr val="accent1">
                  <a:lumMod val="50000"/>
                </a:schemeClr>
              </a:solidFill>
            </a:endParaRPr>
          </a:p>
          <a:p>
            <a:pPr algn="ctr"/>
            <a:r>
              <a:rPr lang="en-AU" sz="1050" dirty="0">
                <a:solidFill>
                  <a:schemeClr val="accent1">
                    <a:lumMod val="50000"/>
                  </a:schemeClr>
                </a:solidFill>
              </a:rPr>
              <a:t>(join and business logic)</a:t>
            </a:r>
          </a:p>
        </p:txBody>
      </p:sp>
      <p:sp>
        <p:nvSpPr>
          <p:cNvPr id="11" name="TextBox 10"/>
          <p:cNvSpPr txBox="1"/>
          <p:nvPr/>
        </p:nvSpPr>
        <p:spPr>
          <a:xfrm>
            <a:off x="2826405" y="3243137"/>
            <a:ext cx="1872208" cy="307777"/>
          </a:xfrm>
          <a:prstGeom prst="rect">
            <a:avLst/>
          </a:prstGeom>
          <a:noFill/>
        </p:spPr>
        <p:txBody>
          <a:bodyPr wrap="square" rtlCol="0">
            <a:spAutoFit/>
          </a:bodyPr>
          <a:lstStyle/>
          <a:p>
            <a:pPr algn="ctr"/>
            <a:r>
              <a:rPr lang="en-AU" sz="1400" dirty="0">
                <a:solidFill>
                  <a:schemeClr val="bg1"/>
                </a:solidFill>
              </a:rPr>
              <a:t>Presentation Layer</a:t>
            </a:r>
          </a:p>
        </p:txBody>
      </p:sp>
      <p:sp>
        <p:nvSpPr>
          <p:cNvPr id="12" name="TextBox 11"/>
          <p:cNvSpPr txBox="1"/>
          <p:nvPr/>
        </p:nvSpPr>
        <p:spPr>
          <a:xfrm>
            <a:off x="2833400" y="3719132"/>
            <a:ext cx="1872208" cy="307777"/>
          </a:xfrm>
          <a:prstGeom prst="rect">
            <a:avLst/>
          </a:prstGeom>
          <a:noFill/>
        </p:spPr>
        <p:txBody>
          <a:bodyPr wrap="square" rtlCol="0">
            <a:spAutoFit/>
          </a:bodyPr>
          <a:lstStyle/>
          <a:p>
            <a:pPr algn="ctr"/>
            <a:r>
              <a:rPr lang="en-AU" sz="1400" dirty="0">
                <a:solidFill>
                  <a:schemeClr val="bg1"/>
                </a:solidFill>
              </a:rPr>
              <a:t>Integration Layer</a:t>
            </a:r>
          </a:p>
        </p:txBody>
      </p:sp>
      <p:sp>
        <p:nvSpPr>
          <p:cNvPr id="13" name="TextBox 12"/>
          <p:cNvSpPr txBox="1"/>
          <p:nvPr/>
        </p:nvSpPr>
        <p:spPr>
          <a:xfrm>
            <a:off x="2826405" y="826081"/>
            <a:ext cx="1872208" cy="307777"/>
          </a:xfrm>
          <a:prstGeom prst="rect">
            <a:avLst/>
          </a:prstGeom>
          <a:noFill/>
        </p:spPr>
        <p:txBody>
          <a:bodyPr wrap="square" rtlCol="0">
            <a:spAutoFit/>
          </a:bodyPr>
          <a:lstStyle/>
          <a:p>
            <a:pPr algn="ctr"/>
            <a:r>
              <a:rPr lang="en-AU" sz="1400" dirty="0">
                <a:solidFill>
                  <a:schemeClr val="bg1"/>
                </a:solidFill>
              </a:rPr>
              <a:t>Business Intelligence</a:t>
            </a:r>
          </a:p>
        </p:txBody>
      </p:sp>
      <p:cxnSp>
        <p:nvCxnSpPr>
          <p:cNvPr id="16" name="Straight Connector 15"/>
          <p:cNvCxnSpPr/>
          <p:nvPr/>
        </p:nvCxnSpPr>
        <p:spPr>
          <a:xfrm flipV="1">
            <a:off x="1687495" y="2301174"/>
            <a:ext cx="0" cy="367175"/>
          </a:xfrm>
          <a:prstGeom prst="line">
            <a:avLst/>
          </a:prstGeom>
          <a:ln>
            <a:tailEnd type="arrow"/>
          </a:ln>
        </p:spPr>
        <p:style>
          <a:lnRef idx="3">
            <a:schemeClr val="accent2"/>
          </a:lnRef>
          <a:fillRef idx="0">
            <a:schemeClr val="accent2"/>
          </a:fillRef>
          <a:effectRef idx="2">
            <a:schemeClr val="accent2"/>
          </a:effectRef>
          <a:fontRef idx="minor">
            <a:schemeClr val="tx1"/>
          </a:fontRef>
        </p:style>
      </p:cxnSp>
      <p:sp>
        <p:nvSpPr>
          <p:cNvPr id="22" name="TextBox 21"/>
          <p:cNvSpPr txBox="1"/>
          <p:nvPr/>
        </p:nvSpPr>
        <p:spPr>
          <a:xfrm>
            <a:off x="6228184" y="979970"/>
            <a:ext cx="2010132" cy="769441"/>
          </a:xfrm>
          <a:prstGeom prst="rect">
            <a:avLst/>
          </a:prstGeom>
          <a:noFill/>
        </p:spPr>
        <p:txBody>
          <a:bodyPr wrap="square" rtlCol="0">
            <a:spAutoFit/>
          </a:bodyPr>
          <a:lstStyle/>
          <a:p>
            <a:pPr algn="ctr"/>
            <a:r>
              <a:rPr lang="en-AU" sz="1100" dirty="0"/>
              <a:t>The decoupling views are effectively the Dimensional Model (or other Mart types) as exposed to BI.</a:t>
            </a:r>
          </a:p>
        </p:txBody>
      </p:sp>
      <p:sp>
        <p:nvSpPr>
          <p:cNvPr id="23" name="TextBox 22"/>
          <p:cNvSpPr txBox="1"/>
          <p:nvPr/>
        </p:nvSpPr>
        <p:spPr>
          <a:xfrm>
            <a:off x="6228184" y="1867019"/>
            <a:ext cx="2232248" cy="769441"/>
          </a:xfrm>
          <a:prstGeom prst="rect">
            <a:avLst/>
          </a:prstGeom>
          <a:noFill/>
        </p:spPr>
        <p:txBody>
          <a:bodyPr wrap="square" rtlCol="0">
            <a:spAutoFit/>
          </a:bodyPr>
          <a:lstStyle/>
          <a:p>
            <a:pPr algn="ctr"/>
            <a:r>
              <a:rPr lang="en-AU" sz="1100" dirty="0"/>
              <a:t>Fully virtual Data Marts are recommended if performance allows for this, as most BI solutions are either MOLAP or in-memory.</a:t>
            </a:r>
          </a:p>
        </p:txBody>
      </p:sp>
      <p:sp>
        <p:nvSpPr>
          <p:cNvPr id="24" name="TextBox 23"/>
          <p:cNvSpPr txBox="1"/>
          <p:nvPr/>
        </p:nvSpPr>
        <p:spPr>
          <a:xfrm>
            <a:off x="11654" y="1516283"/>
            <a:ext cx="1240888" cy="261610"/>
          </a:xfrm>
          <a:prstGeom prst="rect">
            <a:avLst/>
          </a:prstGeom>
          <a:noFill/>
        </p:spPr>
        <p:txBody>
          <a:bodyPr wrap="square" rtlCol="0">
            <a:spAutoFit/>
          </a:bodyPr>
          <a:lstStyle/>
          <a:p>
            <a:pPr algn="ctr"/>
            <a:r>
              <a:rPr lang="en-AU" sz="1100" b="1" dirty="0" err="1"/>
              <a:t>pres</a:t>
            </a:r>
            <a:r>
              <a:rPr lang="en-AU" sz="1100" b="1" dirty="0"/>
              <a:t> schema</a:t>
            </a:r>
          </a:p>
        </p:txBody>
      </p:sp>
      <p:sp>
        <p:nvSpPr>
          <p:cNvPr id="25" name="TextBox 24"/>
          <p:cNvSpPr txBox="1"/>
          <p:nvPr/>
        </p:nvSpPr>
        <p:spPr>
          <a:xfrm>
            <a:off x="15825" y="2373803"/>
            <a:ext cx="1240888" cy="261610"/>
          </a:xfrm>
          <a:prstGeom prst="rect">
            <a:avLst/>
          </a:prstGeom>
          <a:noFill/>
        </p:spPr>
        <p:txBody>
          <a:bodyPr wrap="square" rtlCol="0">
            <a:spAutoFit/>
          </a:bodyPr>
          <a:lstStyle/>
          <a:p>
            <a:pPr algn="ctr"/>
            <a:r>
              <a:rPr lang="en-AU" sz="1100" b="1" dirty="0"/>
              <a:t>ben schema</a:t>
            </a:r>
          </a:p>
        </p:txBody>
      </p:sp>
      <p:cxnSp>
        <p:nvCxnSpPr>
          <p:cNvPr id="15" name="Straight Connector 14"/>
          <p:cNvCxnSpPr>
            <a:cxnSpLocks/>
          </p:cNvCxnSpPr>
          <p:nvPr/>
        </p:nvCxnSpPr>
        <p:spPr>
          <a:xfrm flipV="1">
            <a:off x="1687495" y="2924188"/>
            <a:ext cx="0" cy="901068"/>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flipV="1">
            <a:off x="1687495" y="1725110"/>
            <a:ext cx="0" cy="367175"/>
          </a:xfrm>
          <a:prstGeom prst="line">
            <a:avLst/>
          </a:prstGeom>
          <a:ln>
            <a:tailEnd type="arrow"/>
          </a:ln>
        </p:spPr>
        <p:style>
          <a:lnRef idx="3">
            <a:schemeClr val="accent2"/>
          </a:lnRef>
          <a:fillRef idx="0">
            <a:schemeClr val="accent2"/>
          </a:fillRef>
          <a:effectRef idx="2">
            <a:schemeClr val="accent2"/>
          </a:effectRef>
          <a:fontRef idx="minor">
            <a:schemeClr val="tx1"/>
          </a:fontRef>
        </p:style>
      </p:cxnSp>
      <p:sp>
        <p:nvSpPr>
          <p:cNvPr id="30" name="Left Brace 29"/>
          <p:cNvSpPr/>
          <p:nvPr/>
        </p:nvSpPr>
        <p:spPr>
          <a:xfrm>
            <a:off x="1085541" y="1412018"/>
            <a:ext cx="144016" cy="4966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1" name="Left Brace 30"/>
          <p:cNvSpPr/>
          <p:nvPr/>
        </p:nvSpPr>
        <p:spPr>
          <a:xfrm>
            <a:off x="1085541" y="1948390"/>
            <a:ext cx="144016" cy="11124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6" name="TextBox 25">
            <a:extLst>
              <a:ext uri="{FF2B5EF4-FFF2-40B4-BE49-F238E27FC236}">
                <a16:creationId xmlns:a16="http://schemas.microsoft.com/office/drawing/2014/main" id="{08ACB722-A672-44A0-A8DB-C7984066C11F}"/>
              </a:ext>
            </a:extLst>
          </p:cNvPr>
          <p:cNvSpPr txBox="1"/>
          <p:nvPr/>
        </p:nvSpPr>
        <p:spPr>
          <a:xfrm>
            <a:off x="6228184" y="2803562"/>
            <a:ext cx="2232248" cy="600164"/>
          </a:xfrm>
          <a:prstGeom prst="rect">
            <a:avLst/>
          </a:prstGeom>
          <a:noFill/>
        </p:spPr>
        <p:txBody>
          <a:bodyPr wrap="square" rtlCol="0">
            <a:spAutoFit/>
          </a:bodyPr>
          <a:lstStyle/>
          <a:p>
            <a:pPr algn="ctr"/>
            <a:r>
              <a:rPr lang="en-AU" sz="1100" dirty="0"/>
              <a:t>This approach is conceptually the same for all dimension types (i.e. type 1, 2 or mixed)</a:t>
            </a:r>
          </a:p>
        </p:txBody>
      </p:sp>
      <p:sp>
        <p:nvSpPr>
          <p:cNvPr id="27" name="Rounded Rectangle 9">
            <a:extLst>
              <a:ext uri="{FF2B5EF4-FFF2-40B4-BE49-F238E27FC236}">
                <a16:creationId xmlns:a16="http://schemas.microsoft.com/office/drawing/2014/main" id="{25F63CAF-BE92-494F-9C67-35BAB50E5399}"/>
              </a:ext>
            </a:extLst>
          </p:cNvPr>
          <p:cNvSpPr/>
          <p:nvPr/>
        </p:nvSpPr>
        <p:spPr>
          <a:xfrm>
            <a:off x="3865017" y="2483485"/>
            <a:ext cx="2177522" cy="576064"/>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accent1">
                    <a:lumMod val="50000"/>
                  </a:schemeClr>
                </a:solidFill>
              </a:rPr>
              <a:t>Logic View</a:t>
            </a:r>
            <a:r>
              <a:rPr lang="en-AU" sz="1050" dirty="0">
                <a:solidFill>
                  <a:schemeClr val="accent1">
                    <a:lumMod val="50000"/>
                  </a:schemeClr>
                </a:solidFill>
              </a:rPr>
              <a:t> - Logic</a:t>
            </a:r>
          </a:p>
          <a:p>
            <a:pPr algn="ctr"/>
            <a:r>
              <a:rPr lang="en-AU" sz="1050" dirty="0">
                <a:solidFill>
                  <a:schemeClr val="accent1">
                    <a:lumMod val="50000"/>
                  </a:schemeClr>
                </a:solidFill>
              </a:rPr>
              <a:t>(join and business logic)</a:t>
            </a:r>
          </a:p>
        </p:txBody>
      </p:sp>
      <p:cxnSp>
        <p:nvCxnSpPr>
          <p:cNvPr id="28" name="Straight Connector 27">
            <a:extLst>
              <a:ext uri="{FF2B5EF4-FFF2-40B4-BE49-F238E27FC236}">
                <a16:creationId xmlns:a16="http://schemas.microsoft.com/office/drawing/2014/main" id="{7B48B4A6-1F3B-4095-AA50-6A5BABD18942}"/>
              </a:ext>
            </a:extLst>
          </p:cNvPr>
          <p:cNvCxnSpPr>
            <a:cxnSpLocks/>
          </p:cNvCxnSpPr>
          <p:nvPr/>
        </p:nvCxnSpPr>
        <p:spPr>
          <a:xfrm flipV="1">
            <a:off x="5868144" y="2922911"/>
            <a:ext cx="0" cy="902345"/>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3" name="Straight Connector 32">
            <a:extLst>
              <a:ext uri="{FF2B5EF4-FFF2-40B4-BE49-F238E27FC236}">
                <a16:creationId xmlns:a16="http://schemas.microsoft.com/office/drawing/2014/main" id="{3A8DD950-F479-4478-BFD2-669410871696}"/>
              </a:ext>
            </a:extLst>
          </p:cNvPr>
          <p:cNvCxnSpPr>
            <a:cxnSpLocks/>
          </p:cNvCxnSpPr>
          <p:nvPr/>
        </p:nvCxnSpPr>
        <p:spPr>
          <a:xfrm flipV="1">
            <a:off x="5867898" y="1745557"/>
            <a:ext cx="0" cy="902345"/>
          </a:xfrm>
          <a:prstGeom prst="line">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71550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06195" y="3645024"/>
            <a:ext cx="492661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5" name="Rectangle 4"/>
          <p:cNvSpPr/>
          <p:nvPr/>
        </p:nvSpPr>
        <p:spPr>
          <a:xfrm>
            <a:off x="1301564" y="1268002"/>
            <a:ext cx="4926619" cy="2304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6" name="Rectangle 5"/>
          <p:cNvSpPr/>
          <p:nvPr/>
        </p:nvSpPr>
        <p:spPr>
          <a:xfrm>
            <a:off x="1299200" y="764704"/>
            <a:ext cx="4926618" cy="43204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8" name="Rounded Rectangle 7"/>
          <p:cNvSpPr/>
          <p:nvPr/>
        </p:nvSpPr>
        <p:spPr>
          <a:xfrm>
            <a:off x="1451673" y="1330390"/>
            <a:ext cx="2177522" cy="576064"/>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accent1">
                    <a:lumMod val="50000"/>
                  </a:schemeClr>
                </a:solidFill>
              </a:rPr>
              <a:t>Decoupling View</a:t>
            </a:r>
          </a:p>
          <a:p>
            <a:pPr algn="ctr"/>
            <a:r>
              <a:rPr lang="en-AU" sz="1050" dirty="0" err="1">
                <a:solidFill>
                  <a:schemeClr val="accent1">
                    <a:lumMod val="50000"/>
                  </a:schemeClr>
                </a:solidFill>
              </a:rPr>
              <a:t>pres.dim</a:t>
            </a:r>
            <a:r>
              <a:rPr lang="en-AU" sz="1050" dirty="0">
                <a:solidFill>
                  <a:schemeClr val="accent1">
                    <a:lumMod val="50000"/>
                  </a:schemeClr>
                </a:solidFill>
              </a:rPr>
              <a:t>_&lt;table&gt;</a:t>
            </a:r>
          </a:p>
        </p:txBody>
      </p:sp>
      <p:sp>
        <p:nvSpPr>
          <p:cNvPr id="9" name="Rounded Rectangle 8"/>
          <p:cNvSpPr/>
          <p:nvPr/>
        </p:nvSpPr>
        <p:spPr>
          <a:xfrm>
            <a:off x="1451673" y="1908698"/>
            <a:ext cx="2177522" cy="576064"/>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accent1">
                    <a:lumMod val="50000"/>
                  </a:schemeClr>
                </a:solidFill>
              </a:rPr>
              <a:t>Table</a:t>
            </a:r>
          </a:p>
          <a:p>
            <a:pPr algn="ctr">
              <a:tabLst>
                <a:tab pos="82550" algn="l"/>
              </a:tabLst>
            </a:pPr>
            <a:r>
              <a:rPr lang="en-AU" sz="1050" dirty="0" err="1">
                <a:solidFill>
                  <a:schemeClr val="accent1">
                    <a:lumMod val="50000"/>
                  </a:schemeClr>
                </a:solidFill>
              </a:rPr>
              <a:t>ben.dim</a:t>
            </a:r>
            <a:r>
              <a:rPr lang="en-AU" sz="1050" dirty="0">
                <a:solidFill>
                  <a:schemeClr val="accent1">
                    <a:lumMod val="50000"/>
                  </a:schemeClr>
                </a:solidFill>
              </a:rPr>
              <a:t>_&lt;table&gt;_TBL</a:t>
            </a:r>
          </a:p>
        </p:txBody>
      </p:sp>
      <p:sp>
        <p:nvSpPr>
          <p:cNvPr id="10" name="Rounded Rectangle 9"/>
          <p:cNvSpPr/>
          <p:nvPr/>
        </p:nvSpPr>
        <p:spPr>
          <a:xfrm>
            <a:off x="1451673" y="2484762"/>
            <a:ext cx="2177522" cy="576064"/>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accent1">
                    <a:lumMod val="50000"/>
                  </a:schemeClr>
                </a:solidFill>
              </a:rPr>
              <a:t>Logic View</a:t>
            </a:r>
            <a:endParaRPr lang="en-AU" sz="1050" dirty="0">
              <a:solidFill>
                <a:schemeClr val="accent1">
                  <a:lumMod val="50000"/>
                </a:schemeClr>
              </a:solidFill>
            </a:endParaRPr>
          </a:p>
          <a:p>
            <a:pPr algn="ctr"/>
            <a:r>
              <a:rPr lang="en-AU" sz="1050" dirty="0" err="1">
                <a:solidFill>
                  <a:schemeClr val="accent1">
                    <a:lumMod val="50000"/>
                  </a:schemeClr>
                </a:solidFill>
              </a:rPr>
              <a:t>ben.dim</a:t>
            </a:r>
            <a:r>
              <a:rPr lang="en-AU" sz="1050" dirty="0">
                <a:solidFill>
                  <a:schemeClr val="accent1">
                    <a:lumMod val="50000"/>
                  </a:schemeClr>
                </a:solidFill>
              </a:rPr>
              <a:t>_&lt;table&gt;_VW</a:t>
            </a:r>
          </a:p>
        </p:txBody>
      </p:sp>
      <p:sp>
        <p:nvSpPr>
          <p:cNvPr id="11" name="TextBox 10"/>
          <p:cNvSpPr txBox="1"/>
          <p:nvPr/>
        </p:nvSpPr>
        <p:spPr>
          <a:xfrm>
            <a:off x="2826405" y="3243137"/>
            <a:ext cx="1872208" cy="307777"/>
          </a:xfrm>
          <a:prstGeom prst="rect">
            <a:avLst/>
          </a:prstGeom>
          <a:noFill/>
        </p:spPr>
        <p:txBody>
          <a:bodyPr wrap="square" rtlCol="0">
            <a:spAutoFit/>
          </a:bodyPr>
          <a:lstStyle/>
          <a:p>
            <a:pPr algn="ctr"/>
            <a:r>
              <a:rPr lang="en-AU" sz="1400" dirty="0">
                <a:solidFill>
                  <a:schemeClr val="bg1"/>
                </a:solidFill>
              </a:rPr>
              <a:t>Presentation Layer</a:t>
            </a:r>
          </a:p>
        </p:txBody>
      </p:sp>
      <p:sp>
        <p:nvSpPr>
          <p:cNvPr id="12" name="TextBox 11"/>
          <p:cNvSpPr txBox="1"/>
          <p:nvPr/>
        </p:nvSpPr>
        <p:spPr>
          <a:xfrm>
            <a:off x="2833400" y="3719132"/>
            <a:ext cx="1872208" cy="307777"/>
          </a:xfrm>
          <a:prstGeom prst="rect">
            <a:avLst/>
          </a:prstGeom>
          <a:noFill/>
        </p:spPr>
        <p:txBody>
          <a:bodyPr wrap="square" rtlCol="0">
            <a:spAutoFit/>
          </a:bodyPr>
          <a:lstStyle/>
          <a:p>
            <a:pPr algn="ctr"/>
            <a:r>
              <a:rPr lang="en-AU" sz="1400" dirty="0">
                <a:solidFill>
                  <a:schemeClr val="bg1"/>
                </a:solidFill>
              </a:rPr>
              <a:t>Integration Layer</a:t>
            </a:r>
          </a:p>
        </p:txBody>
      </p:sp>
      <p:sp>
        <p:nvSpPr>
          <p:cNvPr id="13" name="TextBox 12"/>
          <p:cNvSpPr txBox="1"/>
          <p:nvPr/>
        </p:nvSpPr>
        <p:spPr>
          <a:xfrm>
            <a:off x="2826405" y="826081"/>
            <a:ext cx="1872208" cy="307777"/>
          </a:xfrm>
          <a:prstGeom prst="rect">
            <a:avLst/>
          </a:prstGeom>
          <a:noFill/>
        </p:spPr>
        <p:txBody>
          <a:bodyPr wrap="square" rtlCol="0">
            <a:spAutoFit/>
          </a:bodyPr>
          <a:lstStyle/>
          <a:p>
            <a:pPr algn="ctr"/>
            <a:r>
              <a:rPr lang="en-AU" sz="1400" dirty="0">
                <a:solidFill>
                  <a:schemeClr val="bg1"/>
                </a:solidFill>
              </a:rPr>
              <a:t>Business Intelligence</a:t>
            </a:r>
          </a:p>
        </p:txBody>
      </p:sp>
      <p:cxnSp>
        <p:nvCxnSpPr>
          <p:cNvPr id="16" name="Straight Connector 15"/>
          <p:cNvCxnSpPr/>
          <p:nvPr/>
        </p:nvCxnSpPr>
        <p:spPr>
          <a:xfrm flipV="1">
            <a:off x="1687495" y="2301174"/>
            <a:ext cx="0" cy="367175"/>
          </a:xfrm>
          <a:prstGeom prst="line">
            <a:avLst/>
          </a:prstGeom>
          <a:ln>
            <a:tailEnd type="arrow"/>
          </a:ln>
        </p:spPr>
        <p:style>
          <a:lnRef idx="3">
            <a:schemeClr val="accent2"/>
          </a:lnRef>
          <a:fillRef idx="0">
            <a:schemeClr val="accent2"/>
          </a:fillRef>
          <a:effectRef idx="2">
            <a:schemeClr val="accent2"/>
          </a:effectRef>
          <a:fontRef idx="minor">
            <a:schemeClr val="tx1"/>
          </a:fontRef>
        </p:style>
      </p:cxnSp>
      <p:sp>
        <p:nvSpPr>
          <p:cNvPr id="24" name="TextBox 23"/>
          <p:cNvSpPr txBox="1"/>
          <p:nvPr/>
        </p:nvSpPr>
        <p:spPr>
          <a:xfrm>
            <a:off x="11654" y="1516283"/>
            <a:ext cx="1240888" cy="261610"/>
          </a:xfrm>
          <a:prstGeom prst="rect">
            <a:avLst/>
          </a:prstGeom>
          <a:noFill/>
        </p:spPr>
        <p:txBody>
          <a:bodyPr wrap="square" rtlCol="0">
            <a:spAutoFit/>
          </a:bodyPr>
          <a:lstStyle/>
          <a:p>
            <a:pPr algn="ctr"/>
            <a:r>
              <a:rPr lang="en-AU" sz="1100" b="1" dirty="0" err="1"/>
              <a:t>pres</a:t>
            </a:r>
            <a:r>
              <a:rPr lang="en-AU" sz="1100" b="1" dirty="0"/>
              <a:t> schema</a:t>
            </a:r>
          </a:p>
        </p:txBody>
      </p:sp>
      <p:sp>
        <p:nvSpPr>
          <p:cNvPr id="25" name="TextBox 24"/>
          <p:cNvSpPr txBox="1"/>
          <p:nvPr/>
        </p:nvSpPr>
        <p:spPr>
          <a:xfrm>
            <a:off x="15825" y="2373803"/>
            <a:ext cx="1240888" cy="261610"/>
          </a:xfrm>
          <a:prstGeom prst="rect">
            <a:avLst/>
          </a:prstGeom>
          <a:noFill/>
        </p:spPr>
        <p:txBody>
          <a:bodyPr wrap="square" rtlCol="0">
            <a:spAutoFit/>
          </a:bodyPr>
          <a:lstStyle/>
          <a:p>
            <a:pPr algn="ctr"/>
            <a:r>
              <a:rPr lang="en-AU" sz="1100" b="1" dirty="0"/>
              <a:t>ben schema</a:t>
            </a:r>
          </a:p>
        </p:txBody>
      </p:sp>
      <p:cxnSp>
        <p:nvCxnSpPr>
          <p:cNvPr id="15" name="Straight Connector 14"/>
          <p:cNvCxnSpPr>
            <a:cxnSpLocks/>
          </p:cNvCxnSpPr>
          <p:nvPr/>
        </p:nvCxnSpPr>
        <p:spPr>
          <a:xfrm flipV="1">
            <a:off x="1687495" y="2924188"/>
            <a:ext cx="0" cy="901068"/>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flipV="1">
            <a:off x="1687495" y="1725110"/>
            <a:ext cx="0" cy="367175"/>
          </a:xfrm>
          <a:prstGeom prst="line">
            <a:avLst/>
          </a:prstGeom>
          <a:ln>
            <a:tailEnd type="arrow"/>
          </a:ln>
        </p:spPr>
        <p:style>
          <a:lnRef idx="3">
            <a:schemeClr val="accent2"/>
          </a:lnRef>
          <a:fillRef idx="0">
            <a:schemeClr val="accent2"/>
          </a:fillRef>
          <a:effectRef idx="2">
            <a:schemeClr val="accent2"/>
          </a:effectRef>
          <a:fontRef idx="minor">
            <a:schemeClr val="tx1"/>
          </a:fontRef>
        </p:style>
      </p:cxnSp>
      <p:sp>
        <p:nvSpPr>
          <p:cNvPr id="30" name="Left Brace 29"/>
          <p:cNvSpPr/>
          <p:nvPr/>
        </p:nvSpPr>
        <p:spPr>
          <a:xfrm>
            <a:off x="1085541" y="1412018"/>
            <a:ext cx="144016" cy="4966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1" name="Left Brace 30"/>
          <p:cNvSpPr/>
          <p:nvPr/>
        </p:nvSpPr>
        <p:spPr>
          <a:xfrm>
            <a:off x="1085541" y="1948390"/>
            <a:ext cx="144016" cy="11124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4" name="TextBox 33">
            <a:extLst>
              <a:ext uri="{FF2B5EF4-FFF2-40B4-BE49-F238E27FC236}">
                <a16:creationId xmlns:a16="http://schemas.microsoft.com/office/drawing/2014/main" id="{DC045134-85DD-4206-8FE6-3B8F7011A038}"/>
              </a:ext>
            </a:extLst>
          </p:cNvPr>
          <p:cNvSpPr txBox="1"/>
          <p:nvPr/>
        </p:nvSpPr>
        <p:spPr>
          <a:xfrm>
            <a:off x="4012102" y="2066965"/>
            <a:ext cx="1765957" cy="830997"/>
          </a:xfrm>
          <a:prstGeom prst="rect">
            <a:avLst/>
          </a:prstGeom>
          <a:noFill/>
        </p:spPr>
        <p:txBody>
          <a:bodyPr wrap="square" rtlCol="0">
            <a:spAutoFit/>
          </a:bodyPr>
          <a:lstStyle/>
          <a:p>
            <a:pPr algn="ctr"/>
            <a:r>
              <a:rPr lang="en-AU" sz="1600" dirty="0"/>
              <a:t>Type 1 example</a:t>
            </a:r>
          </a:p>
          <a:p>
            <a:pPr algn="ctr"/>
            <a:r>
              <a:rPr lang="en-AU" sz="1600" dirty="0"/>
              <a:t>(with table added for materialisation)</a:t>
            </a:r>
          </a:p>
        </p:txBody>
      </p:sp>
      <p:sp>
        <p:nvSpPr>
          <p:cNvPr id="35" name="TextBox 34">
            <a:extLst>
              <a:ext uri="{FF2B5EF4-FFF2-40B4-BE49-F238E27FC236}">
                <a16:creationId xmlns:a16="http://schemas.microsoft.com/office/drawing/2014/main" id="{C831BB2F-B8C2-4902-B214-F31C42C6E183}"/>
              </a:ext>
            </a:extLst>
          </p:cNvPr>
          <p:cNvSpPr txBox="1"/>
          <p:nvPr/>
        </p:nvSpPr>
        <p:spPr>
          <a:xfrm>
            <a:off x="6225818" y="1322844"/>
            <a:ext cx="2010132" cy="1446550"/>
          </a:xfrm>
          <a:prstGeom prst="rect">
            <a:avLst/>
          </a:prstGeom>
          <a:noFill/>
        </p:spPr>
        <p:txBody>
          <a:bodyPr wrap="square" rtlCol="0">
            <a:spAutoFit/>
          </a:bodyPr>
          <a:lstStyle/>
          <a:p>
            <a:pPr algn="ctr"/>
            <a:r>
              <a:rPr lang="en-AU" sz="1100" dirty="0"/>
              <a:t>Type 1 dimensions are considered the ‘standard’ and expected to be able to support the majority of the questions.</a:t>
            </a:r>
          </a:p>
          <a:p>
            <a:pPr algn="ctr"/>
            <a:endParaRPr lang="en-AU" sz="1100" dirty="0"/>
          </a:p>
          <a:p>
            <a:pPr algn="ctr"/>
            <a:r>
              <a:rPr lang="en-AU" sz="1100" dirty="0"/>
              <a:t>Therefore, these do not have any suffixes in the name of the views and tables</a:t>
            </a:r>
          </a:p>
        </p:txBody>
      </p:sp>
    </p:spTree>
    <p:extLst>
      <p:ext uri="{BB962C8B-B14F-4D97-AF65-F5344CB8AC3E}">
        <p14:creationId xmlns:p14="http://schemas.microsoft.com/office/powerpoint/2010/main" val="1144161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06195" y="3645024"/>
            <a:ext cx="492661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5" name="Rectangle 4"/>
          <p:cNvSpPr/>
          <p:nvPr/>
        </p:nvSpPr>
        <p:spPr>
          <a:xfrm>
            <a:off x="1301564" y="1268002"/>
            <a:ext cx="4926619" cy="2304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6" name="Rectangle 5"/>
          <p:cNvSpPr/>
          <p:nvPr/>
        </p:nvSpPr>
        <p:spPr>
          <a:xfrm>
            <a:off x="1299200" y="764704"/>
            <a:ext cx="4926618" cy="43204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8" name="Rounded Rectangle 7"/>
          <p:cNvSpPr/>
          <p:nvPr/>
        </p:nvSpPr>
        <p:spPr>
          <a:xfrm>
            <a:off x="1451673" y="1330390"/>
            <a:ext cx="2177522" cy="576064"/>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accent1">
                    <a:lumMod val="50000"/>
                  </a:schemeClr>
                </a:solidFill>
              </a:rPr>
              <a:t>Decoupling View</a:t>
            </a:r>
          </a:p>
          <a:p>
            <a:pPr algn="ctr"/>
            <a:r>
              <a:rPr lang="en-AU" sz="1050" dirty="0" err="1">
                <a:solidFill>
                  <a:schemeClr val="accent1">
                    <a:lumMod val="50000"/>
                  </a:schemeClr>
                </a:solidFill>
              </a:rPr>
              <a:t>pres.dim</a:t>
            </a:r>
            <a:r>
              <a:rPr lang="en-AU" sz="1050" dirty="0">
                <a:solidFill>
                  <a:schemeClr val="accent1">
                    <a:lumMod val="50000"/>
                  </a:schemeClr>
                </a:solidFill>
              </a:rPr>
              <a:t>_&lt;table&gt;</a:t>
            </a:r>
            <a:r>
              <a:rPr lang="en-AU" sz="1050" b="1" dirty="0">
                <a:solidFill>
                  <a:schemeClr val="accent1">
                    <a:lumMod val="50000"/>
                  </a:schemeClr>
                </a:solidFill>
              </a:rPr>
              <a:t>_Pit</a:t>
            </a:r>
          </a:p>
        </p:txBody>
      </p:sp>
      <p:sp>
        <p:nvSpPr>
          <p:cNvPr id="9" name="Rounded Rectangle 8"/>
          <p:cNvSpPr/>
          <p:nvPr/>
        </p:nvSpPr>
        <p:spPr>
          <a:xfrm>
            <a:off x="1451673" y="1908698"/>
            <a:ext cx="2177522" cy="576064"/>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accent1">
                    <a:lumMod val="50000"/>
                  </a:schemeClr>
                </a:solidFill>
              </a:rPr>
              <a:t>Table</a:t>
            </a:r>
          </a:p>
          <a:p>
            <a:pPr algn="ctr">
              <a:tabLst>
                <a:tab pos="82550" algn="l"/>
              </a:tabLst>
            </a:pPr>
            <a:r>
              <a:rPr lang="en-AU" sz="1050" dirty="0" err="1">
                <a:solidFill>
                  <a:schemeClr val="accent1">
                    <a:lumMod val="50000"/>
                  </a:schemeClr>
                </a:solidFill>
              </a:rPr>
              <a:t>ben.dim</a:t>
            </a:r>
            <a:r>
              <a:rPr lang="en-AU" sz="1050" dirty="0">
                <a:solidFill>
                  <a:schemeClr val="accent1">
                    <a:lumMod val="50000"/>
                  </a:schemeClr>
                </a:solidFill>
              </a:rPr>
              <a:t>_&lt;table&gt;</a:t>
            </a:r>
            <a:r>
              <a:rPr lang="en-AU" sz="1050" b="1" dirty="0">
                <a:solidFill>
                  <a:schemeClr val="accent1">
                    <a:lumMod val="50000"/>
                  </a:schemeClr>
                </a:solidFill>
              </a:rPr>
              <a:t>_</a:t>
            </a:r>
            <a:r>
              <a:rPr lang="en-AU" sz="1050" b="1" dirty="0" err="1">
                <a:solidFill>
                  <a:schemeClr val="accent1">
                    <a:lumMod val="50000"/>
                  </a:schemeClr>
                </a:solidFill>
              </a:rPr>
              <a:t>Pit</a:t>
            </a:r>
            <a:r>
              <a:rPr lang="en-AU" sz="1050" dirty="0" err="1">
                <a:solidFill>
                  <a:schemeClr val="accent1">
                    <a:lumMod val="50000"/>
                  </a:schemeClr>
                </a:solidFill>
              </a:rPr>
              <a:t>_TBL</a:t>
            </a:r>
            <a:endParaRPr lang="en-AU" sz="1050" dirty="0">
              <a:solidFill>
                <a:schemeClr val="accent1">
                  <a:lumMod val="50000"/>
                </a:schemeClr>
              </a:solidFill>
            </a:endParaRPr>
          </a:p>
        </p:txBody>
      </p:sp>
      <p:sp>
        <p:nvSpPr>
          <p:cNvPr id="10" name="Rounded Rectangle 9"/>
          <p:cNvSpPr/>
          <p:nvPr/>
        </p:nvSpPr>
        <p:spPr>
          <a:xfrm>
            <a:off x="1451673" y="2484762"/>
            <a:ext cx="2177522" cy="576064"/>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a:solidFill>
                  <a:schemeClr val="accent1">
                    <a:lumMod val="50000"/>
                  </a:schemeClr>
                </a:solidFill>
              </a:rPr>
              <a:t>Logic View</a:t>
            </a:r>
            <a:endParaRPr lang="en-AU" sz="1050" dirty="0">
              <a:solidFill>
                <a:schemeClr val="accent1">
                  <a:lumMod val="50000"/>
                </a:schemeClr>
              </a:solidFill>
            </a:endParaRPr>
          </a:p>
          <a:p>
            <a:pPr algn="ctr"/>
            <a:r>
              <a:rPr lang="en-AU" sz="1050" dirty="0" err="1">
                <a:solidFill>
                  <a:schemeClr val="accent1">
                    <a:lumMod val="50000"/>
                  </a:schemeClr>
                </a:solidFill>
              </a:rPr>
              <a:t>ben.dim</a:t>
            </a:r>
            <a:r>
              <a:rPr lang="en-AU" sz="1050" dirty="0">
                <a:solidFill>
                  <a:schemeClr val="accent1">
                    <a:lumMod val="50000"/>
                  </a:schemeClr>
                </a:solidFill>
              </a:rPr>
              <a:t>_&lt;table&gt;</a:t>
            </a:r>
            <a:r>
              <a:rPr lang="en-AU" sz="1050" b="1" dirty="0">
                <a:solidFill>
                  <a:schemeClr val="accent1">
                    <a:lumMod val="50000"/>
                  </a:schemeClr>
                </a:solidFill>
              </a:rPr>
              <a:t>_</a:t>
            </a:r>
            <a:r>
              <a:rPr lang="en-AU" sz="1050" b="1" dirty="0" err="1">
                <a:solidFill>
                  <a:schemeClr val="accent1">
                    <a:lumMod val="50000"/>
                  </a:schemeClr>
                </a:solidFill>
              </a:rPr>
              <a:t>Pit</a:t>
            </a:r>
            <a:r>
              <a:rPr lang="en-AU" sz="1050" dirty="0" err="1">
                <a:solidFill>
                  <a:schemeClr val="accent1">
                    <a:lumMod val="50000"/>
                  </a:schemeClr>
                </a:solidFill>
              </a:rPr>
              <a:t>_VW</a:t>
            </a:r>
            <a:endParaRPr lang="en-AU" sz="1050" dirty="0">
              <a:solidFill>
                <a:schemeClr val="accent1">
                  <a:lumMod val="50000"/>
                </a:schemeClr>
              </a:solidFill>
            </a:endParaRPr>
          </a:p>
        </p:txBody>
      </p:sp>
      <p:sp>
        <p:nvSpPr>
          <p:cNvPr id="11" name="TextBox 10"/>
          <p:cNvSpPr txBox="1"/>
          <p:nvPr/>
        </p:nvSpPr>
        <p:spPr>
          <a:xfrm>
            <a:off x="2826405" y="3243137"/>
            <a:ext cx="1872208" cy="307777"/>
          </a:xfrm>
          <a:prstGeom prst="rect">
            <a:avLst/>
          </a:prstGeom>
          <a:noFill/>
        </p:spPr>
        <p:txBody>
          <a:bodyPr wrap="square" rtlCol="0">
            <a:spAutoFit/>
          </a:bodyPr>
          <a:lstStyle/>
          <a:p>
            <a:pPr algn="ctr"/>
            <a:r>
              <a:rPr lang="en-AU" sz="1400" dirty="0">
                <a:solidFill>
                  <a:schemeClr val="bg1"/>
                </a:solidFill>
              </a:rPr>
              <a:t>Presentation Layer</a:t>
            </a:r>
          </a:p>
        </p:txBody>
      </p:sp>
      <p:sp>
        <p:nvSpPr>
          <p:cNvPr id="12" name="TextBox 11"/>
          <p:cNvSpPr txBox="1"/>
          <p:nvPr/>
        </p:nvSpPr>
        <p:spPr>
          <a:xfrm>
            <a:off x="2833400" y="3719132"/>
            <a:ext cx="1872208" cy="307777"/>
          </a:xfrm>
          <a:prstGeom prst="rect">
            <a:avLst/>
          </a:prstGeom>
          <a:noFill/>
        </p:spPr>
        <p:txBody>
          <a:bodyPr wrap="square" rtlCol="0">
            <a:spAutoFit/>
          </a:bodyPr>
          <a:lstStyle/>
          <a:p>
            <a:pPr algn="ctr"/>
            <a:r>
              <a:rPr lang="en-AU" sz="1400" dirty="0">
                <a:solidFill>
                  <a:schemeClr val="bg1"/>
                </a:solidFill>
              </a:rPr>
              <a:t>Integration Layer</a:t>
            </a:r>
          </a:p>
        </p:txBody>
      </p:sp>
      <p:sp>
        <p:nvSpPr>
          <p:cNvPr id="13" name="TextBox 12"/>
          <p:cNvSpPr txBox="1"/>
          <p:nvPr/>
        </p:nvSpPr>
        <p:spPr>
          <a:xfrm>
            <a:off x="2826405" y="826081"/>
            <a:ext cx="1872208" cy="307777"/>
          </a:xfrm>
          <a:prstGeom prst="rect">
            <a:avLst/>
          </a:prstGeom>
          <a:noFill/>
        </p:spPr>
        <p:txBody>
          <a:bodyPr wrap="square" rtlCol="0">
            <a:spAutoFit/>
          </a:bodyPr>
          <a:lstStyle/>
          <a:p>
            <a:pPr algn="ctr"/>
            <a:r>
              <a:rPr lang="en-AU" sz="1400" dirty="0">
                <a:solidFill>
                  <a:schemeClr val="bg1"/>
                </a:solidFill>
              </a:rPr>
              <a:t>Business Intelligence</a:t>
            </a:r>
          </a:p>
        </p:txBody>
      </p:sp>
      <p:cxnSp>
        <p:nvCxnSpPr>
          <p:cNvPr id="16" name="Straight Connector 15"/>
          <p:cNvCxnSpPr/>
          <p:nvPr/>
        </p:nvCxnSpPr>
        <p:spPr>
          <a:xfrm flipV="1">
            <a:off x="1687495" y="2301174"/>
            <a:ext cx="0" cy="367175"/>
          </a:xfrm>
          <a:prstGeom prst="line">
            <a:avLst/>
          </a:prstGeom>
          <a:ln>
            <a:tailEnd type="arrow"/>
          </a:ln>
        </p:spPr>
        <p:style>
          <a:lnRef idx="3">
            <a:schemeClr val="accent2"/>
          </a:lnRef>
          <a:fillRef idx="0">
            <a:schemeClr val="accent2"/>
          </a:fillRef>
          <a:effectRef idx="2">
            <a:schemeClr val="accent2"/>
          </a:effectRef>
          <a:fontRef idx="minor">
            <a:schemeClr val="tx1"/>
          </a:fontRef>
        </p:style>
      </p:cxnSp>
      <p:sp>
        <p:nvSpPr>
          <p:cNvPr id="24" name="TextBox 23"/>
          <p:cNvSpPr txBox="1"/>
          <p:nvPr/>
        </p:nvSpPr>
        <p:spPr>
          <a:xfrm>
            <a:off x="11654" y="1516283"/>
            <a:ext cx="1240888" cy="261610"/>
          </a:xfrm>
          <a:prstGeom prst="rect">
            <a:avLst/>
          </a:prstGeom>
          <a:noFill/>
        </p:spPr>
        <p:txBody>
          <a:bodyPr wrap="square" rtlCol="0">
            <a:spAutoFit/>
          </a:bodyPr>
          <a:lstStyle/>
          <a:p>
            <a:pPr algn="ctr"/>
            <a:r>
              <a:rPr lang="en-AU" sz="1100" b="1" dirty="0" err="1"/>
              <a:t>pres</a:t>
            </a:r>
            <a:r>
              <a:rPr lang="en-AU" sz="1100" b="1" dirty="0"/>
              <a:t> schema</a:t>
            </a:r>
          </a:p>
        </p:txBody>
      </p:sp>
      <p:sp>
        <p:nvSpPr>
          <p:cNvPr id="25" name="TextBox 24"/>
          <p:cNvSpPr txBox="1"/>
          <p:nvPr/>
        </p:nvSpPr>
        <p:spPr>
          <a:xfrm>
            <a:off x="15825" y="2373803"/>
            <a:ext cx="1240888" cy="261610"/>
          </a:xfrm>
          <a:prstGeom prst="rect">
            <a:avLst/>
          </a:prstGeom>
          <a:noFill/>
        </p:spPr>
        <p:txBody>
          <a:bodyPr wrap="square" rtlCol="0">
            <a:spAutoFit/>
          </a:bodyPr>
          <a:lstStyle/>
          <a:p>
            <a:pPr algn="ctr"/>
            <a:r>
              <a:rPr lang="en-AU" sz="1100" b="1" dirty="0"/>
              <a:t>ben schema</a:t>
            </a:r>
          </a:p>
        </p:txBody>
      </p:sp>
      <p:cxnSp>
        <p:nvCxnSpPr>
          <p:cNvPr id="15" name="Straight Connector 14"/>
          <p:cNvCxnSpPr>
            <a:cxnSpLocks/>
          </p:cNvCxnSpPr>
          <p:nvPr/>
        </p:nvCxnSpPr>
        <p:spPr>
          <a:xfrm flipV="1">
            <a:off x="1687495" y="2924188"/>
            <a:ext cx="0" cy="901068"/>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flipV="1">
            <a:off x="1687495" y="1725110"/>
            <a:ext cx="0" cy="367175"/>
          </a:xfrm>
          <a:prstGeom prst="line">
            <a:avLst/>
          </a:prstGeom>
          <a:ln>
            <a:tailEnd type="arrow"/>
          </a:ln>
        </p:spPr>
        <p:style>
          <a:lnRef idx="3">
            <a:schemeClr val="accent2"/>
          </a:lnRef>
          <a:fillRef idx="0">
            <a:schemeClr val="accent2"/>
          </a:fillRef>
          <a:effectRef idx="2">
            <a:schemeClr val="accent2"/>
          </a:effectRef>
          <a:fontRef idx="minor">
            <a:schemeClr val="tx1"/>
          </a:fontRef>
        </p:style>
      </p:cxnSp>
      <p:sp>
        <p:nvSpPr>
          <p:cNvPr id="30" name="Left Brace 29"/>
          <p:cNvSpPr/>
          <p:nvPr/>
        </p:nvSpPr>
        <p:spPr>
          <a:xfrm>
            <a:off x="1085541" y="1412018"/>
            <a:ext cx="144016" cy="4966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1" name="Left Brace 30"/>
          <p:cNvSpPr/>
          <p:nvPr/>
        </p:nvSpPr>
        <p:spPr>
          <a:xfrm>
            <a:off x="1085541" y="1948390"/>
            <a:ext cx="144016" cy="11124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4" name="TextBox 33">
            <a:extLst>
              <a:ext uri="{FF2B5EF4-FFF2-40B4-BE49-F238E27FC236}">
                <a16:creationId xmlns:a16="http://schemas.microsoft.com/office/drawing/2014/main" id="{DC045134-85DD-4206-8FE6-3B8F7011A038}"/>
              </a:ext>
            </a:extLst>
          </p:cNvPr>
          <p:cNvSpPr txBox="1"/>
          <p:nvPr/>
        </p:nvSpPr>
        <p:spPr>
          <a:xfrm>
            <a:off x="4012102" y="2066965"/>
            <a:ext cx="1765957" cy="1077218"/>
          </a:xfrm>
          <a:prstGeom prst="rect">
            <a:avLst/>
          </a:prstGeom>
          <a:noFill/>
        </p:spPr>
        <p:txBody>
          <a:bodyPr wrap="square" rtlCol="0">
            <a:spAutoFit/>
          </a:bodyPr>
          <a:lstStyle/>
          <a:p>
            <a:pPr algn="ctr"/>
            <a:r>
              <a:rPr lang="en-AU" sz="1600" dirty="0"/>
              <a:t>Type 2 and  mixed history example (with table added for materialisation)</a:t>
            </a:r>
          </a:p>
        </p:txBody>
      </p:sp>
      <p:sp>
        <p:nvSpPr>
          <p:cNvPr id="35" name="TextBox 34">
            <a:extLst>
              <a:ext uri="{FF2B5EF4-FFF2-40B4-BE49-F238E27FC236}">
                <a16:creationId xmlns:a16="http://schemas.microsoft.com/office/drawing/2014/main" id="{C831BB2F-B8C2-4902-B214-F31C42C6E183}"/>
              </a:ext>
            </a:extLst>
          </p:cNvPr>
          <p:cNvSpPr txBox="1"/>
          <p:nvPr/>
        </p:nvSpPr>
        <p:spPr>
          <a:xfrm>
            <a:off x="6225817" y="1322844"/>
            <a:ext cx="2090589" cy="1446550"/>
          </a:xfrm>
          <a:prstGeom prst="rect">
            <a:avLst/>
          </a:prstGeom>
          <a:noFill/>
        </p:spPr>
        <p:txBody>
          <a:bodyPr wrap="square" rtlCol="0">
            <a:spAutoFit/>
          </a:bodyPr>
          <a:lstStyle/>
          <a:p>
            <a:pPr algn="ctr"/>
            <a:r>
              <a:rPr lang="en-AU" sz="1100" dirty="0"/>
              <a:t>Type 2 dimensions are considered an exception, in the sense that the majority of the tables are expected to be type 1.</a:t>
            </a:r>
          </a:p>
          <a:p>
            <a:pPr algn="ctr"/>
            <a:endParaRPr lang="en-AU" sz="1100" dirty="0"/>
          </a:p>
          <a:p>
            <a:pPr algn="ctr"/>
            <a:r>
              <a:rPr lang="en-AU" sz="1100" dirty="0"/>
              <a:t>Therefore, these tables and views have a ‘_Pit’ suffix to identify them.</a:t>
            </a:r>
          </a:p>
        </p:txBody>
      </p:sp>
    </p:spTree>
    <p:extLst>
      <p:ext uri="{BB962C8B-B14F-4D97-AF65-F5344CB8AC3E}">
        <p14:creationId xmlns:p14="http://schemas.microsoft.com/office/powerpoint/2010/main" val="507085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Metadata</a:t>
            </a:r>
          </a:p>
        </p:txBody>
      </p:sp>
      <p:pic>
        <p:nvPicPr>
          <p:cNvPr id="40" name="Picture 39" descr="src.jpg"/>
          <p:cNvPicPr>
            <a:picLocks noChangeAspect="1"/>
          </p:cNvPicPr>
          <p:nvPr/>
        </p:nvPicPr>
        <p:blipFill>
          <a:blip r:embed="rId2" cstate="print"/>
          <a:stretch>
            <a:fillRect/>
          </a:stretch>
        </p:blipFill>
        <p:spPr bwMode="auto">
          <a:xfrm>
            <a:off x="1394919" y="5018395"/>
            <a:ext cx="2998972" cy="72617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1" name="Picture 40" descr="tgt.jpg"/>
          <p:cNvPicPr>
            <a:picLocks noChangeAspect="1"/>
          </p:cNvPicPr>
          <p:nvPr/>
        </p:nvPicPr>
        <p:blipFill>
          <a:blip r:embed="rId3" cstate="print"/>
          <a:stretch>
            <a:fillRect/>
          </a:stretch>
        </p:blipFill>
        <p:spPr bwMode="auto">
          <a:xfrm>
            <a:off x="1530892" y="1476681"/>
            <a:ext cx="2566069" cy="68245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2" name="AutoShape 5"/>
          <p:cNvSpPr>
            <a:spLocks noChangeArrowheads="1"/>
          </p:cNvSpPr>
          <p:nvPr/>
        </p:nvSpPr>
        <p:spPr bwMode="auto">
          <a:xfrm>
            <a:off x="1309490" y="2417074"/>
            <a:ext cx="3051859" cy="707552"/>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Presentation Layer</a:t>
            </a:r>
            <a:endParaRPr lang="en-US" sz="1600" dirty="0">
              <a:solidFill>
                <a:srgbClr val="7F7F7F"/>
              </a:solidFill>
              <a:cs typeface="Arial" pitchFamily="34" charset="0"/>
            </a:endParaRPr>
          </a:p>
        </p:txBody>
      </p:sp>
      <p:sp>
        <p:nvSpPr>
          <p:cNvPr id="43" name="AutoShape 6"/>
          <p:cNvSpPr>
            <a:spLocks noChangeArrowheads="1"/>
          </p:cNvSpPr>
          <p:nvPr/>
        </p:nvSpPr>
        <p:spPr bwMode="auto">
          <a:xfrm>
            <a:off x="1309490" y="3209255"/>
            <a:ext cx="3051859" cy="706165"/>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Integration Layer / Data Vault</a:t>
            </a:r>
          </a:p>
        </p:txBody>
      </p:sp>
      <p:sp>
        <p:nvSpPr>
          <p:cNvPr id="44" name="AutoShape 29"/>
          <p:cNvSpPr>
            <a:spLocks noChangeArrowheads="1"/>
          </p:cNvSpPr>
          <p:nvPr/>
        </p:nvSpPr>
        <p:spPr bwMode="auto">
          <a:xfrm>
            <a:off x="1309490" y="4005064"/>
            <a:ext cx="3051859" cy="707552"/>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Staging Layer</a:t>
            </a:r>
          </a:p>
        </p:txBody>
      </p:sp>
      <p:sp>
        <p:nvSpPr>
          <p:cNvPr id="45" name="AutoShape 7"/>
          <p:cNvSpPr>
            <a:spLocks noChangeArrowheads="1"/>
          </p:cNvSpPr>
          <p:nvPr/>
        </p:nvSpPr>
        <p:spPr bwMode="auto">
          <a:xfrm>
            <a:off x="4460776" y="2417697"/>
            <a:ext cx="530408" cy="2288565"/>
          </a:xfrm>
          <a:prstGeom prst="roundRect">
            <a:avLst>
              <a:gd name="adj" fmla="val 16667"/>
            </a:avLst>
          </a:prstGeom>
          <a:solidFill>
            <a:schemeClr val="accent4">
              <a:lumMod val="50000"/>
            </a:schemeClr>
          </a:solidFill>
          <a:ln w="41275">
            <a:solidFill>
              <a:srgbClr val="FF0000"/>
            </a:solidFill>
            <a:round/>
            <a:headEnd/>
            <a:tailEnd/>
          </a:ln>
          <a:effectLst/>
        </p:spPr>
        <p:txBody>
          <a:bodyPr vert="vert270" anchor="ctr"/>
          <a:lstStyle/>
          <a:p>
            <a:pPr algn="ctr">
              <a:defRPr/>
            </a:pPr>
            <a:r>
              <a:rPr lang="en-US" sz="1400" dirty="0">
                <a:solidFill>
                  <a:srgbClr val="FFFFFF"/>
                </a:solidFill>
                <a:ea typeface="Times New Roman" pitchFamily="18" charset="0"/>
                <a:cs typeface="Times New Roman" pitchFamily="18" charset="0"/>
              </a:rPr>
              <a:t>Integration Metadata</a:t>
            </a:r>
            <a:endParaRPr lang="en-US" dirty="0">
              <a:solidFill>
                <a:srgbClr val="7F7F7F"/>
              </a:solidFill>
              <a:cs typeface="Arial" pitchFamily="34" charset="0"/>
            </a:endParaRPr>
          </a:p>
        </p:txBody>
      </p:sp>
      <p:sp>
        <p:nvSpPr>
          <p:cNvPr id="46" name="AutoShape 8"/>
          <p:cNvSpPr>
            <a:spLocks noChangeArrowheads="1"/>
          </p:cNvSpPr>
          <p:nvPr/>
        </p:nvSpPr>
        <p:spPr bwMode="auto">
          <a:xfrm>
            <a:off x="662563" y="2417697"/>
            <a:ext cx="538678" cy="2288565"/>
          </a:xfrm>
          <a:prstGeom prst="roundRect">
            <a:avLst>
              <a:gd name="adj" fmla="val 16667"/>
            </a:avLst>
          </a:prstGeom>
          <a:solidFill>
            <a:schemeClr val="accent4">
              <a:lumMod val="50000"/>
            </a:schemeClr>
          </a:solidFill>
          <a:ln w="12700">
            <a:solidFill>
              <a:schemeClr val="accent6">
                <a:lumMod val="50000"/>
              </a:schemeClr>
            </a:solidFill>
            <a:round/>
            <a:headEnd/>
            <a:tailEnd/>
          </a:ln>
          <a:effectLst/>
        </p:spPr>
        <p:txBody>
          <a:bodyPr vert="vert270" anchor="ctr"/>
          <a:lstStyle/>
          <a:p>
            <a:pPr algn="ctr">
              <a:defRPr/>
            </a:pPr>
            <a:r>
              <a:rPr lang="en-US" sz="1400" dirty="0">
                <a:solidFill>
                  <a:srgbClr val="FFFFFF"/>
                </a:solidFill>
                <a:ea typeface="Times New Roman" pitchFamily="18" charset="0"/>
                <a:cs typeface="Times New Roman" pitchFamily="18" charset="0"/>
              </a:rPr>
              <a:t>Exception Handling</a:t>
            </a:r>
            <a:endParaRPr lang="en-US" dirty="0">
              <a:solidFill>
                <a:srgbClr val="7F7F7F"/>
              </a:solidFill>
              <a:cs typeface="Arial" pitchFamily="34" charset="0"/>
            </a:endParaRPr>
          </a:p>
        </p:txBody>
      </p:sp>
      <p:sp>
        <p:nvSpPr>
          <p:cNvPr id="50" name="AutoShape 12"/>
          <p:cNvSpPr>
            <a:spLocks noChangeArrowheads="1"/>
          </p:cNvSpPr>
          <p:nvPr/>
        </p:nvSpPr>
        <p:spPr bwMode="auto">
          <a:xfrm>
            <a:off x="2513012" y="2991471"/>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2" name="AutoShape 14"/>
          <p:cNvSpPr>
            <a:spLocks noChangeArrowheads="1"/>
          </p:cNvSpPr>
          <p:nvPr/>
        </p:nvSpPr>
        <p:spPr bwMode="auto">
          <a:xfrm rot="5400000">
            <a:off x="4383015" y="4140693"/>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3" name="AutoShape 15"/>
          <p:cNvSpPr>
            <a:spLocks noChangeArrowheads="1"/>
          </p:cNvSpPr>
          <p:nvPr/>
        </p:nvSpPr>
        <p:spPr bwMode="auto">
          <a:xfrm rot="16200000">
            <a:off x="4332477" y="4271799"/>
            <a:ext cx="131799"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4" name="AutoShape 16"/>
          <p:cNvSpPr>
            <a:spLocks noChangeArrowheads="1"/>
          </p:cNvSpPr>
          <p:nvPr/>
        </p:nvSpPr>
        <p:spPr bwMode="auto">
          <a:xfrm rot="5400000">
            <a:off x="4382319" y="3393602"/>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5" name="AutoShape 17"/>
          <p:cNvSpPr>
            <a:spLocks noChangeArrowheads="1"/>
          </p:cNvSpPr>
          <p:nvPr/>
        </p:nvSpPr>
        <p:spPr bwMode="auto">
          <a:xfrm rot="16200000">
            <a:off x="4333170" y="352332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6" name="AutoShape 18"/>
          <p:cNvSpPr>
            <a:spLocks noChangeArrowheads="1"/>
          </p:cNvSpPr>
          <p:nvPr/>
        </p:nvSpPr>
        <p:spPr bwMode="auto">
          <a:xfrm rot="5400000">
            <a:off x="4382319" y="2575061"/>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7" name="AutoShape 19"/>
          <p:cNvSpPr>
            <a:spLocks noChangeArrowheads="1"/>
          </p:cNvSpPr>
          <p:nvPr/>
        </p:nvSpPr>
        <p:spPr bwMode="auto">
          <a:xfrm rot="16200000">
            <a:off x="4333170" y="2706167"/>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8" name="AutoShape 20"/>
          <p:cNvSpPr>
            <a:spLocks noChangeArrowheads="1"/>
          </p:cNvSpPr>
          <p:nvPr/>
        </p:nvSpPr>
        <p:spPr bwMode="auto">
          <a:xfrm rot="5400000">
            <a:off x="1218651" y="4161504"/>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9" name="AutoShape 21"/>
          <p:cNvSpPr>
            <a:spLocks noChangeArrowheads="1"/>
          </p:cNvSpPr>
          <p:nvPr/>
        </p:nvSpPr>
        <p:spPr bwMode="auto">
          <a:xfrm rot="16200000">
            <a:off x="1168113" y="4292609"/>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0" name="AutoShape 22"/>
          <p:cNvSpPr>
            <a:spLocks noChangeArrowheads="1"/>
          </p:cNvSpPr>
          <p:nvPr/>
        </p:nvSpPr>
        <p:spPr bwMode="auto">
          <a:xfrm rot="5400000">
            <a:off x="1217955" y="3393602"/>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1" name="AutoShape 23"/>
          <p:cNvSpPr>
            <a:spLocks noChangeArrowheads="1"/>
          </p:cNvSpPr>
          <p:nvPr/>
        </p:nvSpPr>
        <p:spPr bwMode="auto">
          <a:xfrm rot="16200000">
            <a:off x="1168807" y="352332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2" name="AutoShape 24"/>
          <p:cNvSpPr>
            <a:spLocks noChangeArrowheads="1"/>
          </p:cNvSpPr>
          <p:nvPr/>
        </p:nvSpPr>
        <p:spPr bwMode="auto">
          <a:xfrm rot="5400000">
            <a:off x="1217955" y="2575061"/>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3" name="AutoShape 25"/>
          <p:cNvSpPr>
            <a:spLocks noChangeArrowheads="1"/>
          </p:cNvSpPr>
          <p:nvPr/>
        </p:nvSpPr>
        <p:spPr bwMode="auto">
          <a:xfrm rot="16200000">
            <a:off x="1168807" y="2706167"/>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72" name="AutoShape 12"/>
          <p:cNvSpPr>
            <a:spLocks noChangeArrowheads="1"/>
          </p:cNvSpPr>
          <p:nvPr/>
        </p:nvSpPr>
        <p:spPr bwMode="auto">
          <a:xfrm>
            <a:off x="2528180" y="3840132"/>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73" name="AutoShape 12"/>
          <p:cNvSpPr>
            <a:spLocks noChangeArrowheads="1"/>
          </p:cNvSpPr>
          <p:nvPr/>
        </p:nvSpPr>
        <p:spPr bwMode="auto">
          <a:xfrm>
            <a:off x="2513012" y="4653139"/>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3" name="TextBox 2"/>
          <p:cNvSpPr txBox="1"/>
          <p:nvPr/>
        </p:nvSpPr>
        <p:spPr>
          <a:xfrm>
            <a:off x="1732487" y="1087980"/>
            <a:ext cx="2558284" cy="369332"/>
          </a:xfrm>
          <a:prstGeom prst="rect">
            <a:avLst/>
          </a:prstGeom>
          <a:noFill/>
        </p:spPr>
        <p:txBody>
          <a:bodyPr wrap="square" rtlCol="0">
            <a:spAutoFit/>
          </a:bodyPr>
          <a:lstStyle/>
          <a:p>
            <a:r>
              <a:rPr lang="en-US" dirty="0">
                <a:solidFill>
                  <a:srgbClr val="5080BC">
                    <a:lumMod val="50000"/>
                  </a:srgbClr>
                </a:solidFill>
              </a:rPr>
              <a:t>Information Delivery</a:t>
            </a:r>
          </a:p>
        </p:txBody>
      </p:sp>
      <p:sp>
        <p:nvSpPr>
          <p:cNvPr id="76" name="TextBox 75"/>
          <p:cNvSpPr txBox="1"/>
          <p:nvPr/>
        </p:nvSpPr>
        <p:spPr>
          <a:xfrm>
            <a:off x="1580898" y="5723964"/>
            <a:ext cx="2558284" cy="369332"/>
          </a:xfrm>
          <a:prstGeom prst="rect">
            <a:avLst/>
          </a:prstGeom>
          <a:noFill/>
        </p:spPr>
        <p:txBody>
          <a:bodyPr wrap="square" rtlCol="0">
            <a:spAutoFit/>
          </a:bodyPr>
          <a:lstStyle/>
          <a:p>
            <a:pPr algn="ctr"/>
            <a:r>
              <a:rPr lang="en-US" dirty="0">
                <a:solidFill>
                  <a:srgbClr val="5080BC">
                    <a:lumMod val="50000"/>
                  </a:srgbClr>
                </a:solidFill>
              </a:rPr>
              <a:t>Source Systems</a:t>
            </a:r>
          </a:p>
        </p:txBody>
      </p:sp>
      <p:sp>
        <p:nvSpPr>
          <p:cNvPr id="47" name="AutoShape 12"/>
          <p:cNvSpPr>
            <a:spLocks noChangeArrowheads="1"/>
          </p:cNvSpPr>
          <p:nvPr/>
        </p:nvSpPr>
        <p:spPr bwMode="auto">
          <a:xfrm>
            <a:off x="2509367" y="2159136"/>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Tree>
    <p:extLst>
      <p:ext uri="{BB962C8B-B14F-4D97-AF65-F5344CB8AC3E}">
        <p14:creationId xmlns:p14="http://schemas.microsoft.com/office/powerpoint/2010/main" val="131242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Architecture</a:t>
            </a:r>
          </a:p>
        </p:txBody>
      </p:sp>
      <p:pic>
        <p:nvPicPr>
          <p:cNvPr id="40" name="Picture 39" descr="src.jpg"/>
          <p:cNvPicPr>
            <a:picLocks noChangeAspect="1"/>
          </p:cNvPicPr>
          <p:nvPr/>
        </p:nvPicPr>
        <p:blipFill>
          <a:blip r:embed="rId2" cstate="print"/>
          <a:stretch>
            <a:fillRect/>
          </a:stretch>
        </p:blipFill>
        <p:spPr bwMode="auto">
          <a:xfrm>
            <a:off x="1394919" y="5018395"/>
            <a:ext cx="2998972" cy="72617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1" name="Picture 40" descr="tgt.jpg"/>
          <p:cNvPicPr>
            <a:picLocks noChangeAspect="1"/>
          </p:cNvPicPr>
          <p:nvPr/>
        </p:nvPicPr>
        <p:blipFill>
          <a:blip r:embed="rId3" cstate="print"/>
          <a:stretch>
            <a:fillRect/>
          </a:stretch>
        </p:blipFill>
        <p:spPr bwMode="auto">
          <a:xfrm>
            <a:off x="1530892" y="1476681"/>
            <a:ext cx="2566069" cy="68245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2" name="AutoShape 5"/>
          <p:cNvSpPr>
            <a:spLocks noChangeArrowheads="1"/>
          </p:cNvSpPr>
          <p:nvPr/>
        </p:nvSpPr>
        <p:spPr bwMode="auto">
          <a:xfrm>
            <a:off x="1309490" y="2417074"/>
            <a:ext cx="3051859" cy="707552"/>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Presentation Layer</a:t>
            </a:r>
            <a:endParaRPr lang="en-US" sz="1600" dirty="0">
              <a:solidFill>
                <a:srgbClr val="7F7F7F"/>
              </a:solidFill>
              <a:cs typeface="Arial" pitchFamily="34" charset="0"/>
            </a:endParaRPr>
          </a:p>
        </p:txBody>
      </p:sp>
      <p:sp>
        <p:nvSpPr>
          <p:cNvPr id="43" name="AutoShape 6"/>
          <p:cNvSpPr>
            <a:spLocks noChangeArrowheads="1"/>
          </p:cNvSpPr>
          <p:nvPr/>
        </p:nvSpPr>
        <p:spPr bwMode="auto">
          <a:xfrm>
            <a:off x="1309490" y="3209255"/>
            <a:ext cx="3051859" cy="706165"/>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Integration Layer / Data Vault</a:t>
            </a:r>
            <a:endParaRPr lang="en-US" sz="1600" dirty="0">
              <a:solidFill>
                <a:srgbClr val="7F7F7F"/>
              </a:solidFill>
              <a:cs typeface="Arial" pitchFamily="34" charset="0"/>
            </a:endParaRPr>
          </a:p>
        </p:txBody>
      </p:sp>
      <p:sp>
        <p:nvSpPr>
          <p:cNvPr id="44" name="AutoShape 29"/>
          <p:cNvSpPr>
            <a:spLocks noChangeArrowheads="1"/>
          </p:cNvSpPr>
          <p:nvPr/>
        </p:nvSpPr>
        <p:spPr bwMode="auto">
          <a:xfrm>
            <a:off x="1309490" y="4005064"/>
            <a:ext cx="3051859" cy="707552"/>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Staging Layer</a:t>
            </a:r>
            <a:endParaRPr lang="en-US" sz="1600" dirty="0">
              <a:solidFill>
                <a:srgbClr val="7F7F7F"/>
              </a:solidFill>
              <a:cs typeface="Arial" pitchFamily="34" charset="0"/>
            </a:endParaRPr>
          </a:p>
        </p:txBody>
      </p:sp>
      <p:sp>
        <p:nvSpPr>
          <p:cNvPr id="45" name="AutoShape 7"/>
          <p:cNvSpPr>
            <a:spLocks noChangeArrowheads="1"/>
          </p:cNvSpPr>
          <p:nvPr/>
        </p:nvSpPr>
        <p:spPr bwMode="auto">
          <a:xfrm>
            <a:off x="4460776" y="2417697"/>
            <a:ext cx="530408" cy="2288565"/>
          </a:xfrm>
          <a:prstGeom prst="roundRect">
            <a:avLst>
              <a:gd name="adj" fmla="val 16667"/>
            </a:avLst>
          </a:prstGeom>
          <a:solidFill>
            <a:schemeClr val="accent4">
              <a:lumMod val="50000"/>
            </a:schemeClr>
          </a:solidFill>
          <a:ln w="12700">
            <a:solidFill>
              <a:schemeClr val="accent6">
                <a:lumMod val="50000"/>
              </a:schemeClr>
            </a:solidFill>
            <a:round/>
            <a:headEnd/>
            <a:tailEnd/>
          </a:ln>
          <a:effectLst/>
        </p:spPr>
        <p:txBody>
          <a:bodyPr vert="vert270" anchor="ctr"/>
          <a:lstStyle/>
          <a:p>
            <a:pPr algn="ctr">
              <a:defRPr/>
            </a:pPr>
            <a:r>
              <a:rPr lang="en-US" sz="1400" dirty="0">
                <a:solidFill>
                  <a:srgbClr val="FFFFFF"/>
                </a:solidFill>
                <a:ea typeface="Times New Roman" pitchFamily="18" charset="0"/>
                <a:cs typeface="Times New Roman" pitchFamily="18" charset="0"/>
              </a:rPr>
              <a:t>Integration Meta Data</a:t>
            </a:r>
            <a:endParaRPr lang="en-US" dirty="0">
              <a:solidFill>
                <a:srgbClr val="7F7F7F"/>
              </a:solidFill>
              <a:cs typeface="Arial" pitchFamily="34" charset="0"/>
            </a:endParaRPr>
          </a:p>
        </p:txBody>
      </p:sp>
      <p:sp>
        <p:nvSpPr>
          <p:cNvPr id="46" name="AutoShape 8"/>
          <p:cNvSpPr>
            <a:spLocks noChangeArrowheads="1"/>
          </p:cNvSpPr>
          <p:nvPr/>
        </p:nvSpPr>
        <p:spPr bwMode="auto">
          <a:xfrm>
            <a:off x="662563" y="2417697"/>
            <a:ext cx="538678" cy="2288565"/>
          </a:xfrm>
          <a:prstGeom prst="roundRect">
            <a:avLst>
              <a:gd name="adj" fmla="val 16667"/>
            </a:avLst>
          </a:prstGeom>
          <a:solidFill>
            <a:schemeClr val="accent4">
              <a:lumMod val="50000"/>
            </a:schemeClr>
          </a:solidFill>
          <a:ln w="12700">
            <a:solidFill>
              <a:schemeClr val="accent6">
                <a:lumMod val="50000"/>
              </a:schemeClr>
            </a:solidFill>
            <a:round/>
            <a:headEnd/>
            <a:tailEnd/>
          </a:ln>
          <a:effectLst/>
        </p:spPr>
        <p:txBody>
          <a:bodyPr vert="vert270" anchor="ctr"/>
          <a:lstStyle/>
          <a:p>
            <a:pPr algn="ctr">
              <a:defRPr/>
            </a:pPr>
            <a:r>
              <a:rPr lang="en-US" sz="1400" dirty="0">
                <a:solidFill>
                  <a:srgbClr val="FFFFFF"/>
                </a:solidFill>
                <a:ea typeface="Times New Roman" pitchFamily="18" charset="0"/>
                <a:cs typeface="Times New Roman" pitchFamily="18" charset="0"/>
              </a:rPr>
              <a:t>Exception Handling</a:t>
            </a:r>
            <a:endParaRPr lang="en-US" dirty="0">
              <a:solidFill>
                <a:srgbClr val="7F7F7F"/>
              </a:solidFill>
              <a:cs typeface="Arial" pitchFamily="34" charset="0"/>
            </a:endParaRPr>
          </a:p>
        </p:txBody>
      </p:sp>
      <p:sp>
        <p:nvSpPr>
          <p:cNvPr id="50" name="AutoShape 12"/>
          <p:cNvSpPr>
            <a:spLocks noChangeArrowheads="1"/>
          </p:cNvSpPr>
          <p:nvPr/>
        </p:nvSpPr>
        <p:spPr bwMode="auto">
          <a:xfrm>
            <a:off x="2513012" y="2991471"/>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2" name="AutoShape 14"/>
          <p:cNvSpPr>
            <a:spLocks noChangeArrowheads="1"/>
          </p:cNvSpPr>
          <p:nvPr/>
        </p:nvSpPr>
        <p:spPr bwMode="auto">
          <a:xfrm rot="5400000">
            <a:off x="4383015" y="4140693"/>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3" name="AutoShape 15"/>
          <p:cNvSpPr>
            <a:spLocks noChangeArrowheads="1"/>
          </p:cNvSpPr>
          <p:nvPr/>
        </p:nvSpPr>
        <p:spPr bwMode="auto">
          <a:xfrm rot="16200000">
            <a:off x="4332477" y="4271799"/>
            <a:ext cx="131799"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4" name="AutoShape 16"/>
          <p:cNvSpPr>
            <a:spLocks noChangeArrowheads="1"/>
          </p:cNvSpPr>
          <p:nvPr/>
        </p:nvSpPr>
        <p:spPr bwMode="auto">
          <a:xfrm rot="5400000">
            <a:off x="4382319" y="3393602"/>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5" name="AutoShape 17"/>
          <p:cNvSpPr>
            <a:spLocks noChangeArrowheads="1"/>
          </p:cNvSpPr>
          <p:nvPr/>
        </p:nvSpPr>
        <p:spPr bwMode="auto">
          <a:xfrm rot="16200000">
            <a:off x="4333170" y="352332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6" name="AutoShape 18"/>
          <p:cNvSpPr>
            <a:spLocks noChangeArrowheads="1"/>
          </p:cNvSpPr>
          <p:nvPr/>
        </p:nvSpPr>
        <p:spPr bwMode="auto">
          <a:xfrm rot="5400000">
            <a:off x="4382319" y="2575061"/>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7" name="AutoShape 19"/>
          <p:cNvSpPr>
            <a:spLocks noChangeArrowheads="1"/>
          </p:cNvSpPr>
          <p:nvPr/>
        </p:nvSpPr>
        <p:spPr bwMode="auto">
          <a:xfrm rot="16200000">
            <a:off x="4333170" y="2706167"/>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8" name="AutoShape 20"/>
          <p:cNvSpPr>
            <a:spLocks noChangeArrowheads="1"/>
          </p:cNvSpPr>
          <p:nvPr/>
        </p:nvSpPr>
        <p:spPr bwMode="auto">
          <a:xfrm rot="5400000">
            <a:off x="1218651" y="4161504"/>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9" name="AutoShape 21"/>
          <p:cNvSpPr>
            <a:spLocks noChangeArrowheads="1"/>
          </p:cNvSpPr>
          <p:nvPr/>
        </p:nvSpPr>
        <p:spPr bwMode="auto">
          <a:xfrm rot="16200000">
            <a:off x="1168113" y="4292609"/>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0" name="AutoShape 22"/>
          <p:cNvSpPr>
            <a:spLocks noChangeArrowheads="1"/>
          </p:cNvSpPr>
          <p:nvPr/>
        </p:nvSpPr>
        <p:spPr bwMode="auto">
          <a:xfrm rot="5400000">
            <a:off x="1217955" y="3393602"/>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1" name="AutoShape 23"/>
          <p:cNvSpPr>
            <a:spLocks noChangeArrowheads="1"/>
          </p:cNvSpPr>
          <p:nvPr/>
        </p:nvSpPr>
        <p:spPr bwMode="auto">
          <a:xfrm rot="16200000">
            <a:off x="1168807" y="352332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2" name="AutoShape 24"/>
          <p:cNvSpPr>
            <a:spLocks noChangeArrowheads="1"/>
          </p:cNvSpPr>
          <p:nvPr/>
        </p:nvSpPr>
        <p:spPr bwMode="auto">
          <a:xfrm rot="5400000">
            <a:off x="1217955" y="2575061"/>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3" name="AutoShape 25"/>
          <p:cNvSpPr>
            <a:spLocks noChangeArrowheads="1"/>
          </p:cNvSpPr>
          <p:nvPr/>
        </p:nvSpPr>
        <p:spPr bwMode="auto">
          <a:xfrm rot="16200000">
            <a:off x="1168807" y="2706167"/>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grpSp>
        <p:nvGrpSpPr>
          <p:cNvPr id="67" name="Group 66"/>
          <p:cNvGrpSpPr/>
          <p:nvPr/>
        </p:nvGrpSpPr>
        <p:grpSpPr>
          <a:xfrm>
            <a:off x="4973815" y="1772816"/>
            <a:ext cx="3405559" cy="3508846"/>
            <a:chOff x="5330825" y="1699122"/>
            <a:chExt cx="3813175" cy="3508846"/>
          </a:xfrm>
        </p:grpSpPr>
        <p:pic>
          <p:nvPicPr>
            <p:cNvPr id="68" name="Picture 67" descr="Conformed Dimensions.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3126" y="1699122"/>
              <a:ext cx="3129354" cy="1404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68" descr="Staging_Area.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30825" y="4363418"/>
              <a:ext cx="38131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2" descr="C:\Users\Roelant Vos\Desktop\DV_transpare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43141" y="2851250"/>
              <a:ext cx="207327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2" name="AutoShape 12"/>
          <p:cNvSpPr>
            <a:spLocks noChangeArrowheads="1"/>
          </p:cNvSpPr>
          <p:nvPr/>
        </p:nvSpPr>
        <p:spPr bwMode="auto">
          <a:xfrm>
            <a:off x="2528180" y="3840132"/>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73" name="AutoShape 12"/>
          <p:cNvSpPr>
            <a:spLocks noChangeArrowheads="1"/>
          </p:cNvSpPr>
          <p:nvPr/>
        </p:nvSpPr>
        <p:spPr bwMode="auto">
          <a:xfrm>
            <a:off x="2513012" y="4653139"/>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3" name="TextBox 2"/>
          <p:cNvSpPr txBox="1"/>
          <p:nvPr/>
        </p:nvSpPr>
        <p:spPr>
          <a:xfrm>
            <a:off x="1732487" y="1087980"/>
            <a:ext cx="2558284" cy="369332"/>
          </a:xfrm>
          <a:prstGeom prst="rect">
            <a:avLst/>
          </a:prstGeom>
          <a:noFill/>
        </p:spPr>
        <p:txBody>
          <a:bodyPr wrap="square" rtlCol="0">
            <a:spAutoFit/>
          </a:bodyPr>
          <a:lstStyle/>
          <a:p>
            <a:r>
              <a:rPr lang="en-US" dirty="0">
                <a:solidFill>
                  <a:srgbClr val="5080BC">
                    <a:lumMod val="50000"/>
                  </a:srgbClr>
                </a:solidFill>
              </a:rPr>
              <a:t>Business Intelligence</a:t>
            </a:r>
          </a:p>
        </p:txBody>
      </p:sp>
      <p:sp>
        <p:nvSpPr>
          <p:cNvPr id="76" name="TextBox 75"/>
          <p:cNvSpPr txBox="1"/>
          <p:nvPr/>
        </p:nvSpPr>
        <p:spPr>
          <a:xfrm>
            <a:off x="1580898" y="5723964"/>
            <a:ext cx="2558284" cy="369332"/>
          </a:xfrm>
          <a:prstGeom prst="rect">
            <a:avLst/>
          </a:prstGeom>
          <a:noFill/>
        </p:spPr>
        <p:txBody>
          <a:bodyPr wrap="square" rtlCol="0">
            <a:spAutoFit/>
          </a:bodyPr>
          <a:lstStyle/>
          <a:p>
            <a:pPr algn="ctr"/>
            <a:r>
              <a:rPr lang="en-US" dirty="0">
                <a:solidFill>
                  <a:srgbClr val="5080BC">
                    <a:lumMod val="50000"/>
                  </a:srgbClr>
                </a:solidFill>
              </a:rPr>
              <a:t>Source Systems</a:t>
            </a:r>
          </a:p>
        </p:txBody>
      </p:sp>
      <p:sp>
        <p:nvSpPr>
          <p:cNvPr id="93" name="TextBox 92"/>
          <p:cNvSpPr txBox="1"/>
          <p:nvPr/>
        </p:nvSpPr>
        <p:spPr>
          <a:xfrm rot="16200000">
            <a:off x="-906066" y="3349922"/>
            <a:ext cx="2771474" cy="369332"/>
          </a:xfrm>
          <a:prstGeom prst="rect">
            <a:avLst/>
          </a:prstGeom>
          <a:noFill/>
        </p:spPr>
        <p:txBody>
          <a:bodyPr wrap="square" rtlCol="0">
            <a:spAutoFit/>
          </a:bodyPr>
          <a:lstStyle/>
          <a:p>
            <a:pPr algn="ctr"/>
            <a:r>
              <a:rPr lang="en-US" dirty="0">
                <a:solidFill>
                  <a:srgbClr val="5080BC">
                    <a:lumMod val="50000"/>
                  </a:srgbClr>
                </a:solidFill>
              </a:rPr>
              <a:t>Data Warehouse</a:t>
            </a:r>
          </a:p>
        </p:txBody>
      </p:sp>
      <p:sp>
        <p:nvSpPr>
          <p:cNvPr id="94" name="TextBox 93"/>
          <p:cNvSpPr txBox="1"/>
          <p:nvPr/>
        </p:nvSpPr>
        <p:spPr>
          <a:xfrm rot="5400000">
            <a:off x="7222401" y="3391585"/>
            <a:ext cx="2771474" cy="369332"/>
          </a:xfrm>
          <a:prstGeom prst="rect">
            <a:avLst/>
          </a:prstGeom>
          <a:noFill/>
        </p:spPr>
        <p:txBody>
          <a:bodyPr wrap="square" rtlCol="0">
            <a:spAutoFit/>
          </a:bodyPr>
          <a:lstStyle/>
          <a:p>
            <a:pPr algn="ctr"/>
            <a:r>
              <a:rPr lang="en-US" dirty="0">
                <a:solidFill>
                  <a:srgbClr val="5080BC">
                    <a:lumMod val="50000"/>
                  </a:srgbClr>
                </a:solidFill>
              </a:rPr>
              <a:t>Examples of each Layer</a:t>
            </a:r>
          </a:p>
        </p:txBody>
      </p:sp>
      <p:sp>
        <p:nvSpPr>
          <p:cNvPr id="47" name="AutoShape 12"/>
          <p:cNvSpPr>
            <a:spLocks noChangeArrowheads="1"/>
          </p:cNvSpPr>
          <p:nvPr/>
        </p:nvSpPr>
        <p:spPr bwMode="auto">
          <a:xfrm>
            <a:off x="2509367" y="2159136"/>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Tree>
    <p:extLst>
      <p:ext uri="{BB962C8B-B14F-4D97-AF65-F5344CB8AC3E}">
        <p14:creationId xmlns:p14="http://schemas.microsoft.com/office/powerpoint/2010/main" val="3312255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Reference Architecture</a:t>
            </a:r>
          </a:p>
        </p:txBody>
      </p:sp>
      <p:sp>
        <p:nvSpPr>
          <p:cNvPr id="42" name="AutoShape 5"/>
          <p:cNvSpPr>
            <a:spLocks noChangeArrowheads="1"/>
          </p:cNvSpPr>
          <p:nvPr/>
        </p:nvSpPr>
        <p:spPr bwMode="auto">
          <a:xfrm>
            <a:off x="1374998" y="1374090"/>
            <a:ext cx="5854800" cy="1495826"/>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endParaRPr lang="en-US" sz="1600" dirty="0">
              <a:solidFill>
                <a:srgbClr val="7F7F7F"/>
              </a:solidFill>
              <a:cs typeface="Arial" pitchFamily="34" charset="0"/>
            </a:endParaRPr>
          </a:p>
        </p:txBody>
      </p:sp>
      <p:sp>
        <p:nvSpPr>
          <p:cNvPr id="43" name="AutoShape 6"/>
          <p:cNvSpPr>
            <a:spLocks noChangeArrowheads="1"/>
          </p:cNvSpPr>
          <p:nvPr/>
        </p:nvSpPr>
        <p:spPr bwMode="auto">
          <a:xfrm>
            <a:off x="1387296" y="2997185"/>
            <a:ext cx="5854800" cy="1497724"/>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endParaRPr lang="en-US" sz="1600" dirty="0">
              <a:solidFill>
                <a:srgbClr val="7F7F7F"/>
              </a:solidFill>
              <a:cs typeface="Arial" pitchFamily="34" charset="0"/>
            </a:endParaRPr>
          </a:p>
        </p:txBody>
      </p:sp>
      <p:sp>
        <p:nvSpPr>
          <p:cNvPr id="44" name="AutoShape 29"/>
          <p:cNvSpPr>
            <a:spLocks noChangeArrowheads="1"/>
          </p:cNvSpPr>
          <p:nvPr/>
        </p:nvSpPr>
        <p:spPr bwMode="auto">
          <a:xfrm>
            <a:off x="1374998" y="4605625"/>
            <a:ext cx="5854800" cy="1440160"/>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endParaRPr lang="en-US" sz="1600" dirty="0">
              <a:solidFill>
                <a:srgbClr val="7F7F7F"/>
              </a:solidFill>
              <a:cs typeface="Arial" pitchFamily="34" charset="0"/>
            </a:endParaRPr>
          </a:p>
        </p:txBody>
      </p:sp>
      <p:sp>
        <p:nvSpPr>
          <p:cNvPr id="45" name="AutoShape 7"/>
          <p:cNvSpPr>
            <a:spLocks noChangeArrowheads="1"/>
          </p:cNvSpPr>
          <p:nvPr/>
        </p:nvSpPr>
        <p:spPr bwMode="auto">
          <a:xfrm>
            <a:off x="7302637" y="1374090"/>
            <a:ext cx="792216" cy="4671695"/>
          </a:xfrm>
          <a:prstGeom prst="roundRect">
            <a:avLst>
              <a:gd name="adj" fmla="val 16667"/>
            </a:avLst>
          </a:prstGeom>
          <a:solidFill>
            <a:schemeClr val="accent4">
              <a:lumMod val="50000"/>
            </a:schemeClr>
          </a:solidFill>
          <a:ln w="12700">
            <a:solidFill>
              <a:schemeClr val="accent6">
                <a:lumMod val="50000"/>
              </a:schemeClr>
            </a:solidFill>
            <a:round/>
            <a:headEnd/>
            <a:tailEnd/>
          </a:ln>
          <a:effectLst/>
        </p:spPr>
        <p:txBody>
          <a:bodyPr vert="vert270" anchor="ctr"/>
          <a:lstStyle/>
          <a:p>
            <a:pPr algn="ctr">
              <a:defRPr/>
            </a:pPr>
            <a:r>
              <a:rPr lang="en-US" sz="1400" dirty="0">
                <a:solidFill>
                  <a:srgbClr val="FFFFFF"/>
                </a:solidFill>
                <a:ea typeface="Times New Roman" pitchFamily="18" charset="0"/>
                <a:cs typeface="Times New Roman" pitchFamily="18" charset="0"/>
              </a:rPr>
              <a:t>Integration Meta Data</a:t>
            </a:r>
            <a:endParaRPr lang="en-US" dirty="0">
              <a:solidFill>
                <a:srgbClr val="7F7F7F"/>
              </a:solidFill>
              <a:cs typeface="Arial" pitchFamily="34" charset="0"/>
            </a:endParaRPr>
          </a:p>
        </p:txBody>
      </p:sp>
      <p:sp>
        <p:nvSpPr>
          <p:cNvPr id="46" name="AutoShape 8"/>
          <p:cNvSpPr>
            <a:spLocks noChangeArrowheads="1"/>
          </p:cNvSpPr>
          <p:nvPr/>
        </p:nvSpPr>
        <p:spPr bwMode="auto">
          <a:xfrm>
            <a:off x="482097" y="1374090"/>
            <a:ext cx="832926" cy="4671695"/>
          </a:xfrm>
          <a:prstGeom prst="roundRect">
            <a:avLst>
              <a:gd name="adj" fmla="val 16667"/>
            </a:avLst>
          </a:prstGeom>
          <a:solidFill>
            <a:schemeClr val="accent4">
              <a:lumMod val="50000"/>
            </a:schemeClr>
          </a:solidFill>
          <a:ln w="12700">
            <a:solidFill>
              <a:schemeClr val="accent6">
                <a:lumMod val="50000"/>
              </a:schemeClr>
            </a:solidFill>
            <a:round/>
            <a:headEnd/>
            <a:tailEnd/>
          </a:ln>
          <a:effectLst/>
        </p:spPr>
        <p:txBody>
          <a:bodyPr vert="vert270" anchor="ctr"/>
          <a:lstStyle/>
          <a:p>
            <a:pPr algn="ctr">
              <a:defRPr/>
            </a:pPr>
            <a:r>
              <a:rPr lang="en-US" sz="1400" dirty="0">
                <a:solidFill>
                  <a:srgbClr val="FFFFFF"/>
                </a:solidFill>
                <a:ea typeface="Times New Roman" pitchFamily="18" charset="0"/>
                <a:cs typeface="Times New Roman" pitchFamily="18" charset="0"/>
              </a:rPr>
              <a:t>Exception Handling</a:t>
            </a:r>
            <a:endParaRPr lang="en-US" dirty="0">
              <a:solidFill>
                <a:srgbClr val="7F7F7F"/>
              </a:solidFill>
              <a:cs typeface="Arial" pitchFamily="34" charset="0"/>
            </a:endParaRPr>
          </a:p>
        </p:txBody>
      </p:sp>
      <p:sp>
        <p:nvSpPr>
          <p:cNvPr id="52" name="AutoShape 14"/>
          <p:cNvSpPr>
            <a:spLocks noChangeArrowheads="1"/>
          </p:cNvSpPr>
          <p:nvPr/>
        </p:nvSpPr>
        <p:spPr bwMode="auto">
          <a:xfrm rot="5400000">
            <a:off x="7253729" y="5062527"/>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3" name="AutoShape 15"/>
          <p:cNvSpPr>
            <a:spLocks noChangeArrowheads="1"/>
          </p:cNvSpPr>
          <p:nvPr/>
        </p:nvSpPr>
        <p:spPr bwMode="auto">
          <a:xfrm rot="16200000">
            <a:off x="7203192" y="5193633"/>
            <a:ext cx="131799"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4" name="AutoShape 16"/>
          <p:cNvSpPr>
            <a:spLocks noChangeArrowheads="1"/>
          </p:cNvSpPr>
          <p:nvPr/>
        </p:nvSpPr>
        <p:spPr bwMode="auto">
          <a:xfrm rot="5400000">
            <a:off x="7236738" y="3503052"/>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5" name="AutoShape 17"/>
          <p:cNvSpPr>
            <a:spLocks noChangeArrowheads="1"/>
          </p:cNvSpPr>
          <p:nvPr/>
        </p:nvSpPr>
        <p:spPr bwMode="auto">
          <a:xfrm rot="16200000">
            <a:off x="7187589" y="363277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6" name="AutoShape 18"/>
          <p:cNvSpPr>
            <a:spLocks noChangeArrowheads="1"/>
          </p:cNvSpPr>
          <p:nvPr/>
        </p:nvSpPr>
        <p:spPr bwMode="auto">
          <a:xfrm rot="5400000">
            <a:off x="7203191" y="1939574"/>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7" name="AutoShape 19"/>
          <p:cNvSpPr>
            <a:spLocks noChangeArrowheads="1"/>
          </p:cNvSpPr>
          <p:nvPr/>
        </p:nvSpPr>
        <p:spPr bwMode="auto">
          <a:xfrm rot="16200000">
            <a:off x="7154042" y="207068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8" name="AutoShape 20"/>
          <p:cNvSpPr>
            <a:spLocks noChangeArrowheads="1"/>
          </p:cNvSpPr>
          <p:nvPr/>
        </p:nvSpPr>
        <p:spPr bwMode="auto">
          <a:xfrm rot="5400000">
            <a:off x="1293961" y="515342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9" name="AutoShape 21"/>
          <p:cNvSpPr>
            <a:spLocks noChangeArrowheads="1"/>
          </p:cNvSpPr>
          <p:nvPr/>
        </p:nvSpPr>
        <p:spPr bwMode="auto">
          <a:xfrm rot="16200000">
            <a:off x="1243423" y="5284525"/>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0" name="AutoShape 22"/>
          <p:cNvSpPr>
            <a:spLocks noChangeArrowheads="1"/>
          </p:cNvSpPr>
          <p:nvPr/>
        </p:nvSpPr>
        <p:spPr bwMode="auto">
          <a:xfrm rot="5400000">
            <a:off x="1293266" y="3568257"/>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1" name="AutoShape 23"/>
          <p:cNvSpPr>
            <a:spLocks noChangeArrowheads="1"/>
          </p:cNvSpPr>
          <p:nvPr/>
        </p:nvSpPr>
        <p:spPr bwMode="auto">
          <a:xfrm rot="16200000">
            <a:off x="1244118" y="3697975"/>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2" name="AutoShape 24"/>
          <p:cNvSpPr>
            <a:spLocks noChangeArrowheads="1"/>
          </p:cNvSpPr>
          <p:nvPr/>
        </p:nvSpPr>
        <p:spPr bwMode="auto">
          <a:xfrm rot="5400000">
            <a:off x="1293311" y="1981017"/>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3" name="AutoShape 25"/>
          <p:cNvSpPr>
            <a:spLocks noChangeArrowheads="1"/>
          </p:cNvSpPr>
          <p:nvPr/>
        </p:nvSpPr>
        <p:spPr bwMode="auto">
          <a:xfrm rot="16200000">
            <a:off x="1244163" y="2112123"/>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 name="TextBox 4"/>
          <p:cNvSpPr txBox="1"/>
          <p:nvPr/>
        </p:nvSpPr>
        <p:spPr>
          <a:xfrm rot="5400000">
            <a:off x="6150395" y="4993099"/>
            <a:ext cx="1372189" cy="707886"/>
          </a:xfrm>
          <a:prstGeom prst="rect">
            <a:avLst/>
          </a:prstGeom>
          <a:noFill/>
        </p:spPr>
        <p:txBody>
          <a:bodyPr wrap="square" rtlCol="0">
            <a:spAutoFit/>
          </a:bodyPr>
          <a:lstStyle/>
          <a:p>
            <a:pPr algn="ctr" fontAlgn="base">
              <a:spcBef>
                <a:spcPct val="0"/>
              </a:spcBef>
              <a:spcAft>
                <a:spcPct val="0"/>
              </a:spcAft>
            </a:pPr>
            <a:r>
              <a:rPr lang="en-AU" sz="2000" dirty="0">
                <a:solidFill>
                  <a:srgbClr val="FFFFFF"/>
                </a:solidFill>
                <a:cs typeface="Times New Roman" pitchFamily="18" charset="0"/>
              </a:rPr>
              <a:t>Staging Layer</a:t>
            </a:r>
          </a:p>
        </p:txBody>
      </p:sp>
      <p:sp>
        <p:nvSpPr>
          <p:cNvPr id="36" name="TextBox 35"/>
          <p:cNvSpPr txBox="1"/>
          <p:nvPr/>
        </p:nvSpPr>
        <p:spPr>
          <a:xfrm rot="5400000">
            <a:off x="6062601" y="3417134"/>
            <a:ext cx="1547775" cy="707886"/>
          </a:xfrm>
          <a:prstGeom prst="rect">
            <a:avLst/>
          </a:prstGeom>
          <a:noFill/>
        </p:spPr>
        <p:txBody>
          <a:bodyPr wrap="square" rtlCol="0">
            <a:spAutoFit/>
          </a:bodyPr>
          <a:lstStyle/>
          <a:p>
            <a:pPr algn="ctr" fontAlgn="base">
              <a:spcBef>
                <a:spcPct val="0"/>
              </a:spcBef>
              <a:spcAft>
                <a:spcPct val="0"/>
              </a:spcAft>
            </a:pPr>
            <a:r>
              <a:rPr lang="en-AU" sz="2000" dirty="0">
                <a:solidFill>
                  <a:srgbClr val="FFFFFF"/>
                </a:solidFill>
                <a:cs typeface="Times New Roman" pitchFamily="18" charset="0"/>
              </a:rPr>
              <a:t>Integration Layer</a:t>
            </a:r>
          </a:p>
        </p:txBody>
      </p:sp>
      <p:sp>
        <p:nvSpPr>
          <p:cNvPr id="37" name="TextBox 36"/>
          <p:cNvSpPr txBox="1"/>
          <p:nvPr/>
        </p:nvSpPr>
        <p:spPr>
          <a:xfrm rot="5400000">
            <a:off x="6024680" y="1816458"/>
            <a:ext cx="1653105" cy="707886"/>
          </a:xfrm>
          <a:prstGeom prst="rect">
            <a:avLst/>
          </a:prstGeom>
          <a:noFill/>
        </p:spPr>
        <p:txBody>
          <a:bodyPr wrap="square" rtlCol="0">
            <a:spAutoFit/>
          </a:bodyPr>
          <a:lstStyle/>
          <a:p>
            <a:pPr algn="ctr" fontAlgn="base">
              <a:spcBef>
                <a:spcPct val="0"/>
              </a:spcBef>
              <a:spcAft>
                <a:spcPct val="0"/>
              </a:spcAft>
            </a:pPr>
            <a:r>
              <a:rPr lang="en-AU" sz="2000" dirty="0">
                <a:solidFill>
                  <a:srgbClr val="FFFFFF"/>
                </a:solidFill>
                <a:cs typeface="Times New Roman" pitchFamily="18" charset="0"/>
              </a:rPr>
              <a:t>Presentation Layer</a:t>
            </a:r>
          </a:p>
        </p:txBody>
      </p:sp>
      <p:sp>
        <p:nvSpPr>
          <p:cNvPr id="38" name="Rounded Rectangle 37"/>
          <p:cNvSpPr/>
          <p:nvPr/>
        </p:nvSpPr>
        <p:spPr>
          <a:xfrm>
            <a:off x="4069805" y="1487978"/>
            <a:ext cx="2429794" cy="1292950"/>
          </a:xfrm>
          <a:prstGeom prst="roundRect">
            <a:avLst/>
          </a:prstGeom>
          <a:solidFill>
            <a:schemeClr val="accent6">
              <a:lumMod val="40000"/>
              <a:lumOff val="60000"/>
            </a:schemeClr>
          </a:solid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AU" sz="1200" dirty="0" err="1">
              <a:solidFill>
                <a:srgbClr val="FFFFFF"/>
              </a:solidFill>
            </a:endParaRPr>
          </a:p>
        </p:txBody>
      </p:sp>
      <p:sp>
        <p:nvSpPr>
          <p:cNvPr id="39" name="Rounded Rectangle 38"/>
          <p:cNvSpPr/>
          <p:nvPr/>
        </p:nvSpPr>
        <p:spPr>
          <a:xfrm>
            <a:off x="1524923" y="1484784"/>
            <a:ext cx="2429794" cy="1292950"/>
          </a:xfrm>
          <a:prstGeom prst="roundRect">
            <a:avLst/>
          </a:prstGeom>
          <a:solidFill>
            <a:schemeClr val="accent6">
              <a:lumMod val="20000"/>
              <a:lumOff val="8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AU" sz="1200" dirty="0" err="1">
              <a:solidFill>
                <a:srgbClr val="FFFFFF"/>
              </a:solidFill>
            </a:endParaRPr>
          </a:p>
        </p:txBody>
      </p:sp>
      <p:sp>
        <p:nvSpPr>
          <p:cNvPr id="48" name="TextBox 47"/>
          <p:cNvSpPr txBox="1"/>
          <p:nvPr/>
        </p:nvSpPr>
        <p:spPr>
          <a:xfrm>
            <a:off x="1657861" y="1537662"/>
            <a:ext cx="2429794" cy="1292662"/>
          </a:xfrm>
          <a:prstGeom prst="rect">
            <a:avLst/>
          </a:prstGeom>
          <a:noFill/>
        </p:spPr>
        <p:txBody>
          <a:bodyPr wrap="square" rtlCol="0">
            <a:spAutoFit/>
          </a:bodyPr>
          <a:lstStyle/>
          <a:p>
            <a:pPr fontAlgn="base">
              <a:spcBef>
                <a:spcPct val="0"/>
              </a:spcBef>
              <a:spcAft>
                <a:spcPct val="0"/>
              </a:spcAft>
            </a:pPr>
            <a:r>
              <a:rPr lang="en-AU" sz="1200" b="1" dirty="0">
                <a:solidFill>
                  <a:srgbClr val="808080">
                    <a:lumMod val="75000"/>
                  </a:srgbClr>
                </a:solidFill>
                <a:cs typeface="Times New Roman" pitchFamily="18" charset="0"/>
              </a:rPr>
              <a:t>Presentation Area</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Prepare data / information for consumption</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Apply subject area specific business logic (Raw / Information Marts)</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Define structure and hierarchy</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Aggregation and transformation</a:t>
            </a:r>
          </a:p>
        </p:txBody>
      </p:sp>
      <p:sp>
        <p:nvSpPr>
          <p:cNvPr id="49" name="Rounded Rectangle 48"/>
          <p:cNvSpPr/>
          <p:nvPr/>
        </p:nvSpPr>
        <p:spPr>
          <a:xfrm>
            <a:off x="4045035" y="3102766"/>
            <a:ext cx="2429794" cy="1292950"/>
          </a:xfrm>
          <a:prstGeom prst="roundRect">
            <a:avLst/>
          </a:prstGeom>
          <a:solidFill>
            <a:schemeClr val="accent6">
              <a:lumMod val="40000"/>
              <a:lumOff val="60000"/>
            </a:schemeClr>
          </a:solid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AU" sz="1200" dirty="0" err="1">
              <a:solidFill>
                <a:srgbClr val="FFFFFF"/>
              </a:solidFill>
            </a:endParaRPr>
          </a:p>
        </p:txBody>
      </p:sp>
      <p:sp>
        <p:nvSpPr>
          <p:cNvPr id="51" name="Rounded Rectangle 50"/>
          <p:cNvSpPr/>
          <p:nvPr/>
        </p:nvSpPr>
        <p:spPr>
          <a:xfrm>
            <a:off x="1500153" y="3099572"/>
            <a:ext cx="2429794" cy="1292950"/>
          </a:xfrm>
          <a:prstGeom prst="roundRect">
            <a:avLst/>
          </a:prstGeom>
          <a:solidFill>
            <a:schemeClr val="accent6">
              <a:lumMod val="20000"/>
              <a:lumOff val="8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AU" sz="1200" dirty="0" err="1">
              <a:solidFill>
                <a:srgbClr val="FFFFFF"/>
              </a:solidFill>
            </a:endParaRPr>
          </a:p>
        </p:txBody>
      </p:sp>
      <p:sp>
        <p:nvSpPr>
          <p:cNvPr id="64" name="Rounded Rectangle 63"/>
          <p:cNvSpPr/>
          <p:nvPr/>
        </p:nvSpPr>
        <p:spPr>
          <a:xfrm>
            <a:off x="4045034" y="4682424"/>
            <a:ext cx="2429794" cy="1292950"/>
          </a:xfrm>
          <a:prstGeom prst="roundRect">
            <a:avLst/>
          </a:prstGeom>
          <a:solidFill>
            <a:schemeClr val="accent6">
              <a:lumMod val="40000"/>
              <a:lumOff val="60000"/>
            </a:schemeClr>
          </a:solid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AU" sz="1200" dirty="0" err="1">
              <a:solidFill>
                <a:srgbClr val="FFFFFF"/>
              </a:solidFill>
            </a:endParaRPr>
          </a:p>
        </p:txBody>
      </p:sp>
      <p:sp>
        <p:nvSpPr>
          <p:cNvPr id="65" name="Rounded Rectangle 64"/>
          <p:cNvSpPr/>
          <p:nvPr/>
        </p:nvSpPr>
        <p:spPr>
          <a:xfrm>
            <a:off x="1500151" y="4679230"/>
            <a:ext cx="2429794" cy="1292950"/>
          </a:xfrm>
          <a:prstGeom prst="roundRect">
            <a:avLst/>
          </a:prstGeom>
          <a:solidFill>
            <a:schemeClr val="accent6">
              <a:lumMod val="20000"/>
              <a:lumOff val="8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AU" sz="1200" dirty="0" err="1">
              <a:solidFill>
                <a:srgbClr val="FFFFFF"/>
              </a:solidFill>
            </a:endParaRPr>
          </a:p>
        </p:txBody>
      </p:sp>
      <p:sp>
        <p:nvSpPr>
          <p:cNvPr id="66" name="TextBox 65"/>
          <p:cNvSpPr txBox="1"/>
          <p:nvPr/>
        </p:nvSpPr>
        <p:spPr>
          <a:xfrm>
            <a:off x="1633087" y="4728626"/>
            <a:ext cx="2429794" cy="1292662"/>
          </a:xfrm>
          <a:prstGeom prst="rect">
            <a:avLst/>
          </a:prstGeom>
          <a:noFill/>
        </p:spPr>
        <p:txBody>
          <a:bodyPr wrap="square" rtlCol="0">
            <a:spAutoFit/>
          </a:bodyPr>
          <a:lstStyle/>
          <a:p>
            <a:pPr fontAlgn="base">
              <a:spcBef>
                <a:spcPct val="0"/>
              </a:spcBef>
              <a:spcAft>
                <a:spcPct val="0"/>
              </a:spcAft>
            </a:pPr>
            <a:r>
              <a:rPr lang="en-AU" sz="1200" b="1" dirty="0">
                <a:solidFill>
                  <a:srgbClr val="808080">
                    <a:lumMod val="75000"/>
                  </a:srgbClr>
                </a:solidFill>
                <a:cs typeface="Times New Roman" pitchFamily="18" charset="0"/>
              </a:rPr>
              <a:t>Staging Area</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Prepare data / information for consumption</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Apply subject area specific business logic (Raw / Information Marts)</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Define structure and hierarchy</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Aggregation and transformation</a:t>
            </a:r>
          </a:p>
        </p:txBody>
      </p:sp>
      <p:sp>
        <p:nvSpPr>
          <p:cNvPr id="71" name="TextBox 70"/>
          <p:cNvSpPr txBox="1"/>
          <p:nvPr/>
        </p:nvSpPr>
        <p:spPr>
          <a:xfrm>
            <a:off x="4192429" y="4728917"/>
            <a:ext cx="2429794" cy="784830"/>
          </a:xfrm>
          <a:prstGeom prst="rect">
            <a:avLst/>
          </a:prstGeom>
          <a:noFill/>
        </p:spPr>
        <p:txBody>
          <a:bodyPr wrap="square" rtlCol="0">
            <a:spAutoFit/>
          </a:bodyPr>
          <a:lstStyle/>
          <a:p>
            <a:pPr fontAlgn="base">
              <a:spcBef>
                <a:spcPct val="0"/>
              </a:spcBef>
              <a:spcAft>
                <a:spcPct val="0"/>
              </a:spcAft>
            </a:pPr>
            <a:r>
              <a:rPr lang="en-AU" sz="1200" b="1" dirty="0">
                <a:solidFill>
                  <a:srgbClr val="808080">
                    <a:lumMod val="75000"/>
                  </a:srgbClr>
                </a:solidFill>
                <a:cs typeface="Times New Roman" pitchFamily="18" charset="0"/>
              </a:rPr>
              <a:t>Persistent Staging Area (optional)</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Archive source data / transactions</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Insert only (effective-dated)</a:t>
            </a:r>
          </a:p>
        </p:txBody>
      </p:sp>
      <p:sp>
        <p:nvSpPr>
          <p:cNvPr id="74" name="TextBox 73"/>
          <p:cNvSpPr txBox="1"/>
          <p:nvPr/>
        </p:nvSpPr>
        <p:spPr>
          <a:xfrm>
            <a:off x="1632903" y="3152453"/>
            <a:ext cx="2429794" cy="954107"/>
          </a:xfrm>
          <a:prstGeom prst="rect">
            <a:avLst/>
          </a:prstGeom>
          <a:noFill/>
        </p:spPr>
        <p:txBody>
          <a:bodyPr wrap="square" rtlCol="0">
            <a:spAutoFit/>
          </a:bodyPr>
          <a:lstStyle/>
          <a:p>
            <a:pPr fontAlgn="base">
              <a:spcBef>
                <a:spcPct val="0"/>
              </a:spcBef>
              <a:spcAft>
                <a:spcPct val="0"/>
              </a:spcAft>
            </a:pPr>
            <a:r>
              <a:rPr lang="en-AU" sz="1200" b="1" dirty="0">
                <a:solidFill>
                  <a:srgbClr val="808080">
                    <a:lumMod val="75000"/>
                  </a:srgbClr>
                </a:solidFill>
                <a:cs typeface="Times New Roman" pitchFamily="18" charset="0"/>
              </a:rPr>
              <a:t>Integration Area</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Key distribution</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History management</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Data Integration to core DWH model</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Raw data, but organised</a:t>
            </a:r>
          </a:p>
        </p:txBody>
      </p:sp>
      <p:sp>
        <p:nvSpPr>
          <p:cNvPr id="75" name="TextBox 74"/>
          <p:cNvSpPr txBox="1"/>
          <p:nvPr/>
        </p:nvSpPr>
        <p:spPr>
          <a:xfrm>
            <a:off x="4176445" y="3152450"/>
            <a:ext cx="2429794" cy="784830"/>
          </a:xfrm>
          <a:prstGeom prst="rect">
            <a:avLst/>
          </a:prstGeom>
          <a:noFill/>
        </p:spPr>
        <p:txBody>
          <a:bodyPr wrap="square" rtlCol="0">
            <a:spAutoFit/>
          </a:bodyPr>
          <a:lstStyle/>
          <a:p>
            <a:pPr fontAlgn="base">
              <a:spcBef>
                <a:spcPct val="0"/>
              </a:spcBef>
              <a:spcAft>
                <a:spcPct val="0"/>
              </a:spcAft>
            </a:pPr>
            <a:r>
              <a:rPr lang="en-AU" sz="1200" b="1" dirty="0">
                <a:solidFill>
                  <a:srgbClr val="808080">
                    <a:lumMod val="75000"/>
                  </a:srgbClr>
                </a:solidFill>
                <a:cs typeface="Times New Roman" pitchFamily="18" charset="0"/>
              </a:rPr>
              <a:t>Interpretation Area (optional)</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Application of enterprise-wide (generic) business logic</a:t>
            </a:r>
          </a:p>
          <a:p>
            <a:pPr marL="93663" indent="-93663" fontAlgn="base">
              <a:spcBef>
                <a:spcPct val="0"/>
              </a:spcBef>
              <a:spcAft>
                <a:spcPct val="0"/>
              </a:spcAft>
              <a:buFont typeface="Arial" pitchFamily="34" charset="0"/>
              <a:buChar char="•"/>
            </a:pPr>
            <a:endParaRPr lang="en-AU" sz="1050" dirty="0">
              <a:solidFill>
                <a:srgbClr val="808080">
                  <a:lumMod val="75000"/>
                </a:srgbClr>
              </a:solidFill>
              <a:cs typeface="Times New Roman" pitchFamily="18" charset="0"/>
            </a:endParaRPr>
          </a:p>
        </p:txBody>
      </p:sp>
      <p:sp>
        <p:nvSpPr>
          <p:cNvPr id="77" name="TextBox 76"/>
          <p:cNvSpPr txBox="1"/>
          <p:nvPr/>
        </p:nvSpPr>
        <p:spPr>
          <a:xfrm>
            <a:off x="4202744" y="1534180"/>
            <a:ext cx="2429794" cy="784830"/>
          </a:xfrm>
          <a:prstGeom prst="rect">
            <a:avLst/>
          </a:prstGeom>
          <a:noFill/>
        </p:spPr>
        <p:txBody>
          <a:bodyPr wrap="square" rtlCol="0">
            <a:spAutoFit/>
          </a:bodyPr>
          <a:lstStyle/>
          <a:p>
            <a:pPr fontAlgn="base">
              <a:spcBef>
                <a:spcPct val="0"/>
              </a:spcBef>
              <a:spcAft>
                <a:spcPct val="0"/>
              </a:spcAft>
            </a:pPr>
            <a:r>
              <a:rPr lang="en-AU" sz="1200" b="1" dirty="0">
                <a:solidFill>
                  <a:srgbClr val="808080">
                    <a:lumMod val="75000"/>
                  </a:srgbClr>
                </a:solidFill>
                <a:cs typeface="Times New Roman" pitchFamily="18" charset="0"/>
              </a:rPr>
              <a:t>Helper Area (optional)</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Semi-aggregates</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Helper tables</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Performance improvements</a:t>
            </a:r>
          </a:p>
        </p:txBody>
      </p:sp>
      <p:sp>
        <p:nvSpPr>
          <p:cNvPr id="78" name="AutoShape 12"/>
          <p:cNvSpPr>
            <a:spLocks noChangeArrowheads="1"/>
          </p:cNvSpPr>
          <p:nvPr/>
        </p:nvSpPr>
        <p:spPr bwMode="auto">
          <a:xfrm>
            <a:off x="2514215" y="5910348"/>
            <a:ext cx="432722" cy="450201"/>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79" name="AutoShape 12"/>
          <p:cNvSpPr>
            <a:spLocks noChangeArrowheads="1"/>
          </p:cNvSpPr>
          <p:nvPr/>
        </p:nvSpPr>
        <p:spPr bwMode="auto">
          <a:xfrm>
            <a:off x="2511465" y="4290594"/>
            <a:ext cx="432722" cy="450201"/>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80" name="AutoShape 12"/>
          <p:cNvSpPr>
            <a:spLocks noChangeArrowheads="1"/>
          </p:cNvSpPr>
          <p:nvPr/>
        </p:nvSpPr>
        <p:spPr bwMode="auto">
          <a:xfrm>
            <a:off x="2511464" y="2708923"/>
            <a:ext cx="432722" cy="450201"/>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81" name="AutoShape 12"/>
          <p:cNvSpPr>
            <a:spLocks noChangeArrowheads="1"/>
          </p:cNvSpPr>
          <p:nvPr/>
        </p:nvSpPr>
        <p:spPr bwMode="auto">
          <a:xfrm rot="5400000">
            <a:off x="3706131" y="5523439"/>
            <a:ext cx="505174" cy="415570"/>
          </a:xfrm>
          <a:prstGeom prst="upArrow">
            <a:avLst>
              <a:gd name="adj1" fmla="val 42046"/>
              <a:gd name="adj2" fmla="val 51069"/>
            </a:avLst>
          </a:prstGeom>
          <a:solidFill>
            <a:schemeClr val="accent3">
              <a:lumMod val="40000"/>
              <a:lumOff val="60000"/>
            </a:schemeClr>
          </a:solidFill>
          <a:ln w="12700">
            <a:solidFill>
              <a:schemeClr val="tx1"/>
            </a:solidFill>
            <a:prstDash val="dash"/>
            <a:miter lim="800000"/>
            <a:headEnd/>
            <a:tailEnd/>
          </a:ln>
          <a:effectLst/>
        </p:spPr>
        <p:txBody>
          <a:bodyPr/>
          <a:lstStyle/>
          <a:p>
            <a:endParaRPr lang="en-US" dirty="0">
              <a:solidFill>
                <a:srgbClr val="7F7F7F"/>
              </a:solidFill>
            </a:endParaRPr>
          </a:p>
        </p:txBody>
      </p:sp>
      <p:sp>
        <p:nvSpPr>
          <p:cNvPr id="82" name="AutoShape 12"/>
          <p:cNvSpPr>
            <a:spLocks noChangeArrowheads="1"/>
          </p:cNvSpPr>
          <p:nvPr/>
        </p:nvSpPr>
        <p:spPr bwMode="auto">
          <a:xfrm rot="5400000">
            <a:off x="3706177" y="3938145"/>
            <a:ext cx="505174" cy="415570"/>
          </a:xfrm>
          <a:prstGeom prst="upArrow">
            <a:avLst>
              <a:gd name="adj1" fmla="val 42046"/>
              <a:gd name="adj2" fmla="val 51069"/>
            </a:avLst>
          </a:prstGeom>
          <a:solidFill>
            <a:schemeClr val="accent3">
              <a:lumMod val="40000"/>
              <a:lumOff val="60000"/>
            </a:schemeClr>
          </a:solidFill>
          <a:ln w="12700">
            <a:solidFill>
              <a:schemeClr val="tx1"/>
            </a:solidFill>
            <a:prstDash val="dash"/>
            <a:miter lim="800000"/>
            <a:headEnd/>
            <a:tailEnd/>
          </a:ln>
          <a:effectLst/>
        </p:spPr>
        <p:txBody>
          <a:bodyPr/>
          <a:lstStyle/>
          <a:p>
            <a:endParaRPr lang="en-US" dirty="0">
              <a:solidFill>
                <a:srgbClr val="7F7F7F"/>
              </a:solidFill>
            </a:endParaRPr>
          </a:p>
        </p:txBody>
      </p:sp>
      <p:sp>
        <p:nvSpPr>
          <p:cNvPr id="85" name="AutoShape 12"/>
          <p:cNvSpPr>
            <a:spLocks noChangeArrowheads="1"/>
          </p:cNvSpPr>
          <p:nvPr/>
        </p:nvSpPr>
        <p:spPr bwMode="auto">
          <a:xfrm>
            <a:off x="2511463" y="1106594"/>
            <a:ext cx="432722" cy="450201"/>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7" name="AutoShape 12"/>
          <p:cNvSpPr>
            <a:spLocks noChangeArrowheads="1"/>
          </p:cNvSpPr>
          <p:nvPr/>
        </p:nvSpPr>
        <p:spPr bwMode="auto">
          <a:xfrm rot="16200000">
            <a:off x="3721311" y="1931192"/>
            <a:ext cx="505174" cy="415570"/>
          </a:xfrm>
          <a:prstGeom prst="upArrow">
            <a:avLst>
              <a:gd name="adj1" fmla="val 42046"/>
              <a:gd name="adj2" fmla="val 51069"/>
            </a:avLst>
          </a:prstGeom>
          <a:solidFill>
            <a:schemeClr val="accent3">
              <a:lumMod val="40000"/>
              <a:lumOff val="60000"/>
            </a:schemeClr>
          </a:solidFill>
          <a:ln w="12700">
            <a:solidFill>
              <a:schemeClr val="tx1"/>
            </a:solidFill>
            <a:prstDash val="dash"/>
            <a:miter lim="800000"/>
            <a:headEnd/>
            <a:tailEnd/>
          </a:ln>
          <a:effectLst/>
        </p:spPr>
        <p:txBody>
          <a:bodyPr/>
          <a:lstStyle/>
          <a:p>
            <a:endParaRPr lang="en-US" dirty="0">
              <a:solidFill>
                <a:srgbClr val="7F7F7F"/>
              </a:solidFill>
            </a:endParaRPr>
          </a:p>
        </p:txBody>
      </p:sp>
      <p:sp>
        <p:nvSpPr>
          <p:cNvPr id="68" name="AutoShape 12"/>
          <p:cNvSpPr>
            <a:spLocks noChangeArrowheads="1"/>
          </p:cNvSpPr>
          <p:nvPr/>
        </p:nvSpPr>
        <p:spPr bwMode="auto">
          <a:xfrm>
            <a:off x="4951325" y="2702252"/>
            <a:ext cx="466314" cy="450201"/>
          </a:xfrm>
          <a:prstGeom prst="upArrow">
            <a:avLst>
              <a:gd name="adj1" fmla="val 42046"/>
              <a:gd name="adj2" fmla="val 51069"/>
            </a:avLst>
          </a:prstGeom>
          <a:solidFill>
            <a:schemeClr val="accent3">
              <a:lumMod val="40000"/>
              <a:lumOff val="60000"/>
            </a:schemeClr>
          </a:solidFill>
          <a:ln w="12700">
            <a:solidFill>
              <a:schemeClr val="tx1"/>
            </a:solidFill>
            <a:prstDash val="dash"/>
            <a:miter lim="800000"/>
            <a:headEnd/>
            <a:tailEnd/>
          </a:ln>
          <a:effectLst/>
        </p:spPr>
        <p:txBody>
          <a:bodyPr/>
          <a:lstStyle/>
          <a:p>
            <a:endParaRPr lang="en-US" dirty="0">
              <a:solidFill>
                <a:srgbClr val="7F7F7F"/>
              </a:solidFill>
            </a:endParaRPr>
          </a:p>
        </p:txBody>
      </p:sp>
      <p:sp>
        <p:nvSpPr>
          <p:cNvPr id="69" name="AutoShape 12"/>
          <p:cNvSpPr>
            <a:spLocks noChangeArrowheads="1"/>
          </p:cNvSpPr>
          <p:nvPr/>
        </p:nvSpPr>
        <p:spPr bwMode="auto">
          <a:xfrm rot="2493720">
            <a:off x="3561252" y="2686201"/>
            <a:ext cx="466314" cy="450201"/>
          </a:xfrm>
          <a:prstGeom prst="upArrow">
            <a:avLst>
              <a:gd name="adj1" fmla="val 42046"/>
              <a:gd name="adj2" fmla="val 51069"/>
            </a:avLst>
          </a:prstGeom>
          <a:solidFill>
            <a:schemeClr val="accent3">
              <a:lumMod val="40000"/>
              <a:lumOff val="60000"/>
            </a:schemeClr>
          </a:solidFill>
          <a:ln w="12700">
            <a:solidFill>
              <a:schemeClr val="tx1"/>
            </a:solidFill>
            <a:prstDash val="dash"/>
            <a:miter lim="800000"/>
            <a:headEnd/>
            <a:tailEnd/>
          </a:ln>
          <a:effectLst/>
        </p:spPr>
        <p:txBody>
          <a:bodyPr/>
          <a:lstStyle/>
          <a:p>
            <a:endParaRPr lang="en-US" dirty="0">
              <a:solidFill>
                <a:srgbClr val="7F7F7F"/>
              </a:solidFill>
            </a:endParaRPr>
          </a:p>
        </p:txBody>
      </p:sp>
      <p:sp>
        <p:nvSpPr>
          <p:cNvPr id="70" name="AutoShape 12"/>
          <p:cNvSpPr>
            <a:spLocks noChangeArrowheads="1"/>
          </p:cNvSpPr>
          <p:nvPr/>
        </p:nvSpPr>
        <p:spPr bwMode="auto">
          <a:xfrm rot="19140540">
            <a:off x="3919970" y="2685789"/>
            <a:ext cx="466314" cy="450201"/>
          </a:xfrm>
          <a:prstGeom prst="upArrow">
            <a:avLst>
              <a:gd name="adj1" fmla="val 42046"/>
              <a:gd name="adj2" fmla="val 51069"/>
            </a:avLst>
          </a:prstGeom>
          <a:solidFill>
            <a:schemeClr val="accent3">
              <a:lumMod val="40000"/>
              <a:lumOff val="60000"/>
            </a:schemeClr>
          </a:solidFill>
          <a:ln w="12700">
            <a:solidFill>
              <a:schemeClr val="tx1"/>
            </a:solidFill>
            <a:prstDash val="dash"/>
            <a:miter lim="800000"/>
            <a:headEnd/>
            <a:tailEnd/>
          </a:ln>
          <a:effectLst/>
        </p:spPr>
        <p:txBody>
          <a:bodyPr/>
          <a:lstStyle/>
          <a:p>
            <a:endParaRPr lang="en-US" dirty="0">
              <a:solidFill>
                <a:srgbClr val="7F7F7F"/>
              </a:solidFill>
            </a:endParaRPr>
          </a:p>
        </p:txBody>
      </p:sp>
      <p:sp>
        <p:nvSpPr>
          <p:cNvPr id="47" name="AutoShape 12">
            <a:extLst>
              <a:ext uri="{FF2B5EF4-FFF2-40B4-BE49-F238E27FC236}">
                <a16:creationId xmlns:a16="http://schemas.microsoft.com/office/drawing/2014/main" id="{DD40F3A5-FBA6-4594-AE47-6F2B7DF25DD5}"/>
              </a:ext>
            </a:extLst>
          </p:cNvPr>
          <p:cNvSpPr>
            <a:spLocks noChangeArrowheads="1"/>
          </p:cNvSpPr>
          <p:nvPr/>
        </p:nvSpPr>
        <p:spPr bwMode="auto">
          <a:xfrm>
            <a:off x="4984917" y="5910348"/>
            <a:ext cx="432722" cy="450201"/>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0" name="AutoShape 12">
            <a:extLst>
              <a:ext uri="{FF2B5EF4-FFF2-40B4-BE49-F238E27FC236}">
                <a16:creationId xmlns:a16="http://schemas.microsoft.com/office/drawing/2014/main" id="{9F45848E-A375-4F39-914C-D58CD7FA12EF}"/>
              </a:ext>
            </a:extLst>
          </p:cNvPr>
          <p:cNvSpPr>
            <a:spLocks noChangeArrowheads="1"/>
          </p:cNvSpPr>
          <p:nvPr/>
        </p:nvSpPr>
        <p:spPr bwMode="auto">
          <a:xfrm rot="19140540">
            <a:off x="3918053" y="4390959"/>
            <a:ext cx="466314" cy="450201"/>
          </a:xfrm>
          <a:prstGeom prst="upArrow">
            <a:avLst>
              <a:gd name="adj1" fmla="val 42046"/>
              <a:gd name="adj2" fmla="val 51069"/>
            </a:avLst>
          </a:prstGeom>
          <a:solidFill>
            <a:schemeClr val="accent3">
              <a:lumMod val="40000"/>
              <a:lumOff val="60000"/>
            </a:schemeClr>
          </a:solidFill>
          <a:ln w="12700">
            <a:solidFill>
              <a:schemeClr val="tx1"/>
            </a:solidFill>
            <a:prstDash val="dash"/>
            <a:miter lim="800000"/>
            <a:headEnd/>
            <a:tailEnd/>
          </a:ln>
          <a:effectLst/>
        </p:spPr>
        <p:txBody>
          <a:bodyPr/>
          <a:lstStyle/>
          <a:p>
            <a:endParaRPr lang="en-US" dirty="0">
              <a:solidFill>
                <a:srgbClr val="7F7F7F"/>
              </a:solidFill>
            </a:endParaRPr>
          </a:p>
        </p:txBody>
      </p:sp>
    </p:spTree>
    <p:extLst>
      <p:ext uri="{BB962C8B-B14F-4D97-AF65-F5344CB8AC3E}">
        <p14:creationId xmlns:p14="http://schemas.microsoft.com/office/powerpoint/2010/main" val="2592765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9311" y="1415639"/>
            <a:ext cx="7793355" cy="4642485"/>
          </a:xfrm>
          <a:prstGeom prst="rect">
            <a:avLst/>
          </a:prstGeom>
          <a:noFill/>
        </p:spPr>
      </p:sp>
      <p:sp>
        <p:nvSpPr>
          <p:cNvPr id="6" name="AutoShape 4"/>
          <p:cNvSpPr>
            <a:spLocks noChangeArrowheads="1"/>
          </p:cNvSpPr>
          <p:nvPr/>
        </p:nvSpPr>
        <p:spPr bwMode="auto">
          <a:xfrm>
            <a:off x="1184107" y="2388459"/>
            <a:ext cx="6601460" cy="2628265"/>
          </a:xfrm>
          <a:prstGeom prst="roundRect">
            <a:avLst>
              <a:gd name="adj" fmla="val 16667"/>
            </a:avLst>
          </a:prstGeom>
          <a:solidFill>
            <a:schemeClr val="accent1">
              <a:lumMod val="75000"/>
            </a:schemeClr>
          </a:solidFill>
          <a:ln w="12700">
            <a:noFill/>
            <a:round/>
            <a:headEnd/>
            <a:tailEnd/>
          </a:ln>
          <a:effectLst>
            <a:outerShdw dist="28398" dir="3806097" algn="ctr" rotWithShape="0">
              <a:schemeClr val="accent5">
                <a:lumMod val="50000"/>
                <a:lumOff val="0"/>
              </a:schemeClr>
            </a:outerShdw>
          </a:effectLst>
        </p:spPr>
        <p:txBody>
          <a:bodyPr rot="0" vert="horz" wrap="square" lIns="91440" tIns="45720" rIns="91440" bIns="45720" anchor="t" anchorCtr="0" upright="1">
            <a:noAutofit/>
          </a:bodyPr>
          <a:lstStyle/>
          <a:p>
            <a:pPr>
              <a:spcAft>
                <a:spcPts val="0"/>
              </a:spcAft>
            </a:pPr>
            <a:r>
              <a:rPr lang="en-AU" sz="1800" b="1" dirty="0">
                <a:solidFill>
                  <a:srgbClr val="FFFFFF"/>
                </a:solidFill>
                <a:effectLst/>
                <a:latin typeface="Segoe UI Light" pitchFamily="34" charset="0"/>
                <a:ea typeface="Times New Roman"/>
                <a:cs typeface="Times New Roman"/>
              </a:rPr>
              <a:t>Staging Layer</a:t>
            </a:r>
            <a:endParaRPr lang="en-AU" sz="950" b="1" dirty="0">
              <a:effectLst/>
              <a:latin typeface="Segoe UI Light" pitchFamily="34" charset="0"/>
              <a:ea typeface="Times New Roman"/>
              <a:cs typeface="Times New Roman"/>
            </a:endParaRPr>
          </a:p>
        </p:txBody>
      </p:sp>
      <p:sp>
        <p:nvSpPr>
          <p:cNvPr id="7" name="Rectangle 6"/>
          <p:cNvSpPr>
            <a:spLocks noChangeArrowheads="1"/>
          </p:cNvSpPr>
          <p:nvPr/>
        </p:nvSpPr>
        <p:spPr bwMode="auto">
          <a:xfrm>
            <a:off x="5537524" y="4124003"/>
            <a:ext cx="2248044" cy="5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357188" indent="-128588">
              <a:buFont typeface="Arial" pitchFamily="34" charset="0"/>
              <a:buChar char="•"/>
              <a:tabLst>
                <a:tab pos="271463" algn="l"/>
              </a:tabLst>
            </a:pPr>
            <a:r>
              <a:rPr lang="en-AU" sz="1000" dirty="0">
                <a:solidFill>
                  <a:schemeClr val="bg1"/>
                </a:solidFill>
                <a:latin typeface="Segoe UI Light" pitchFamily="34" charset="0"/>
                <a:ea typeface="Times New Roman"/>
                <a:cs typeface="Times New Roman"/>
              </a:rPr>
              <a:t>Persistent: archive of all received data</a:t>
            </a:r>
          </a:p>
          <a:p>
            <a:pPr marL="357188" indent="-128588">
              <a:buFont typeface="Arial" pitchFamily="34" charset="0"/>
              <a:buChar char="•"/>
              <a:tabLst>
                <a:tab pos="271463" algn="l"/>
              </a:tabLst>
            </a:pPr>
            <a:r>
              <a:rPr lang="en-AU" sz="1000" dirty="0">
                <a:solidFill>
                  <a:schemeClr val="bg1"/>
                </a:solidFill>
                <a:latin typeface="Segoe UI Light" pitchFamily="34" charset="0"/>
                <a:ea typeface="Times New Roman"/>
                <a:cs typeface="Times New Roman"/>
              </a:rPr>
              <a:t>Load using SCD2 insert-only mechanism</a:t>
            </a:r>
          </a:p>
          <a:p>
            <a:pPr>
              <a:spcAft>
                <a:spcPts val="0"/>
              </a:spcAft>
            </a:pPr>
            <a:r>
              <a:rPr lang="en-AU" sz="950" dirty="0">
                <a:solidFill>
                  <a:srgbClr val="984806"/>
                </a:solidFill>
                <a:effectLst/>
                <a:latin typeface="Segoe UI Light" pitchFamily="34" charset="0"/>
                <a:ea typeface="Times New Roman"/>
                <a:cs typeface="Times New Roman"/>
              </a:rPr>
              <a:t> </a:t>
            </a:r>
            <a:endParaRPr lang="en-AU" sz="950" dirty="0">
              <a:effectLst/>
              <a:latin typeface="Segoe UI Light" pitchFamily="34" charset="0"/>
              <a:ea typeface="Times New Roman"/>
              <a:cs typeface="Times New Roman"/>
            </a:endParaRPr>
          </a:p>
        </p:txBody>
      </p:sp>
      <p:sp>
        <p:nvSpPr>
          <p:cNvPr id="8" name="Rectangle 7"/>
          <p:cNvSpPr>
            <a:spLocks noChangeArrowheads="1"/>
          </p:cNvSpPr>
          <p:nvPr/>
        </p:nvSpPr>
        <p:spPr bwMode="auto">
          <a:xfrm>
            <a:off x="1187624" y="4149080"/>
            <a:ext cx="2804795" cy="86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357188" indent="-128588">
              <a:buFont typeface="Arial" pitchFamily="34" charset="0"/>
              <a:buChar char="•"/>
            </a:pPr>
            <a:r>
              <a:rPr lang="en-AU" sz="1000" dirty="0">
                <a:solidFill>
                  <a:schemeClr val="bg1"/>
                </a:solidFill>
                <a:latin typeface="Segoe UI Light" pitchFamily="34" charset="0"/>
                <a:ea typeface="Times New Roman"/>
                <a:cs typeface="Times New Roman"/>
              </a:rPr>
              <a:t>Transient: truncate &amp; load</a:t>
            </a:r>
            <a:endParaRPr lang="en-AU" sz="950" dirty="0">
              <a:solidFill>
                <a:schemeClr val="bg1"/>
              </a:solidFill>
              <a:latin typeface="Segoe UI Light" pitchFamily="34" charset="0"/>
              <a:ea typeface="Times New Roman"/>
              <a:cs typeface="Times New Roman"/>
            </a:endParaRPr>
          </a:p>
          <a:p>
            <a:pPr marL="357188" indent="-128588">
              <a:spcAft>
                <a:spcPts val="0"/>
              </a:spcAft>
              <a:buFont typeface="Arial" pitchFamily="34" charset="0"/>
              <a:buChar char="•"/>
            </a:pPr>
            <a:r>
              <a:rPr lang="en-AU" sz="1000" dirty="0">
                <a:solidFill>
                  <a:schemeClr val="bg1"/>
                </a:solidFill>
                <a:effectLst/>
                <a:latin typeface="Segoe UI Light" pitchFamily="34" charset="0"/>
                <a:ea typeface="Times New Roman"/>
                <a:cs typeface="Times New Roman"/>
              </a:rPr>
              <a:t>Load (delta of) source data</a:t>
            </a:r>
            <a:endParaRPr lang="en-AU" sz="950" dirty="0">
              <a:solidFill>
                <a:schemeClr val="bg1"/>
              </a:solidFill>
              <a:effectLst/>
              <a:latin typeface="Segoe UI Light" pitchFamily="34" charset="0"/>
              <a:ea typeface="Times New Roman"/>
              <a:cs typeface="Times New Roman"/>
            </a:endParaRPr>
          </a:p>
          <a:p>
            <a:pPr marL="357188" indent="-128588">
              <a:spcAft>
                <a:spcPts val="0"/>
              </a:spcAft>
              <a:buFont typeface="Arial" pitchFamily="34" charset="0"/>
              <a:buChar char="•"/>
            </a:pPr>
            <a:r>
              <a:rPr lang="en-AU" sz="1000" dirty="0">
                <a:solidFill>
                  <a:schemeClr val="bg1"/>
                </a:solidFill>
                <a:effectLst/>
                <a:latin typeface="Segoe UI Light" pitchFamily="34" charset="0"/>
                <a:ea typeface="Times New Roman"/>
                <a:cs typeface="Times New Roman"/>
              </a:rPr>
              <a:t>Streamline data types</a:t>
            </a:r>
            <a:endParaRPr lang="en-AU" sz="950" dirty="0">
              <a:solidFill>
                <a:schemeClr val="bg1"/>
              </a:solidFill>
              <a:effectLst/>
              <a:latin typeface="Segoe UI Light" pitchFamily="34" charset="0"/>
              <a:ea typeface="Times New Roman"/>
              <a:cs typeface="Times New Roman"/>
            </a:endParaRPr>
          </a:p>
          <a:p>
            <a:pPr marL="357188" indent="-128588">
              <a:spcAft>
                <a:spcPts val="0"/>
              </a:spcAft>
              <a:buFont typeface="Arial" pitchFamily="34" charset="0"/>
              <a:buChar char="•"/>
            </a:pPr>
            <a:r>
              <a:rPr lang="en-AU" sz="1000" dirty="0">
                <a:solidFill>
                  <a:schemeClr val="bg1"/>
                </a:solidFill>
                <a:effectLst/>
                <a:latin typeface="Segoe UI Light" pitchFamily="34" charset="0"/>
                <a:ea typeface="Times New Roman"/>
                <a:cs typeface="Times New Roman"/>
              </a:rPr>
              <a:t>Derive event date/time</a:t>
            </a:r>
            <a:endParaRPr lang="en-AU" sz="950" dirty="0">
              <a:solidFill>
                <a:schemeClr val="bg1"/>
              </a:solidFill>
              <a:effectLst/>
              <a:latin typeface="Segoe UI Light" pitchFamily="34" charset="0"/>
              <a:ea typeface="Times New Roman"/>
              <a:cs typeface="Times New Roman"/>
            </a:endParaRPr>
          </a:p>
        </p:txBody>
      </p:sp>
      <p:sp>
        <p:nvSpPr>
          <p:cNvPr id="9" name="Rectangle 8"/>
          <p:cNvSpPr>
            <a:spLocks noChangeArrowheads="1"/>
          </p:cNvSpPr>
          <p:nvPr/>
        </p:nvSpPr>
        <p:spPr bwMode="auto">
          <a:xfrm>
            <a:off x="1423405" y="3935919"/>
            <a:ext cx="183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AU" sz="1200" b="1" i="1" dirty="0">
                <a:solidFill>
                  <a:srgbClr val="FFFFFF"/>
                </a:solidFill>
                <a:effectLst/>
                <a:latin typeface="Segoe UI Light" pitchFamily="34" charset="0"/>
                <a:ea typeface="Times New Roman"/>
                <a:cs typeface="Times New Roman"/>
              </a:rPr>
              <a:t>Staging Area</a:t>
            </a:r>
            <a:endParaRPr lang="en-AU" sz="950" dirty="0">
              <a:effectLst/>
              <a:latin typeface="Segoe UI Light" pitchFamily="34" charset="0"/>
              <a:ea typeface="Times New Roman"/>
              <a:cs typeface="Times New Roman"/>
            </a:endParaRPr>
          </a:p>
        </p:txBody>
      </p:sp>
      <p:sp>
        <p:nvSpPr>
          <p:cNvPr id="11" name="AutoShape 9"/>
          <p:cNvSpPr>
            <a:spLocks noChangeArrowheads="1"/>
          </p:cNvSpPr>
          <p:nvPr/>
        </p:nvSpPr>
        <p:spPr bwMode="auto">
          <a:xfrm>
            <a:off x="1187623" y="1451199"/>
            <a:ext cx="6578408" cy="866140"/>
          </a:xfrm>
          <a:prstGeom prst="roundRect">
            <a:avLst>
              <a:gd name="adj" fmla="val 16667"/>
            </a:avLst>
          </a:prstGeom>
          <a:solidFill>
            <a:srgbClr val="487BB8"/>
          </a:solidFill>
          <a:ln w="12700">
            <a:noFill/>
            <a:round/>
            <a:headEnd/>
            <a:tailEnd/>
          </a:ln>
          <a:effectLst>
            <a:outerShdw dist="28398" dir="3806097" algn="ctr" rotWithShape="0">
              <a:srgbClr val="205867"/>
            </a:outerShdw>
          </a:effectLst>
        </p:spPr>
        <p:txBody>
          <a:bodyPr anchor="ctr"/>
          <a:lstStyle/>
          <a:p>
            <a:pPr algn="ctr"/>
            <a:r>
              <a:rPr lang="en-AU" sz="1600">
                <a:solidFill>
                  <a:srgbClr val="FFFFFF"/>
                </a:solidFill>
                <a:latin typeface="Segoe UI Light" pitchFamily="34" charset="0"/>
                <a:cs typeface="Times New Roman" pitchFamily="18" charset="0"/>
              </a:rPr>
              <a:t>Integration Layer</a:t>
            </a:r>
          </a:p>
        </p:txBody>
      </p:sp>
      <p:sp>
        <p:nvSpPr>
          <p:cNvPr id="12" name="AutoShape 10"/>
          <p:cNvSpPr>
            <a:spLocks noChangeArrowheads="1"/>
          </p:cNvSpPr>
          <p:nvPr/>
        </p:nvSpPr>
        <p:spPr bwMode="auto">
          <a:xfrm>
            <a:off x="3189893" y="2063712"/>
            <a:ext cx="602615" cy="1331568"/>
          </a:xfrm>
          <a:prstGeom prst="upArrow">
            <a:avLst>
              <a:gd name="adj1" fmla="val 50000"/>
              <a:gd name="adj2" fmla="val 35590"/>
            </a:avLst>
          </a:prstGeom>
          <a:solidFill>
            <a:schemeClr val="accent5">
              <a:lumMod val="20000"/>
              <a:lumOff val="80000"/>
            </a:schemeClr>
          </a:solidFill>
          <a:ln w="12700">
            <a:noFill/>
            <a:miter lim="800000"/>
            <a:headEnd/>
            <a:tailEnd/>
          </a:ln>
          <a:effectLst/>
        </p:spPr>
        <p:txBody>
          <a:bodyPr rot="0" vert="horz" wrap="square" lIns="91440" tIns="45720" rIns="91440" bIns="45720" anchor="t" anchorCtr="0" upright="1">
            <a:noAutofit/>
          </a:bodyPr>
          <a:lstStyle/>
          <a:p>
            <a:endParaRPr lang="en-AU">
              <a:latin typeface="Segoe UI Light" pitchFamily="34" charset="0"/>
            </a:endParaRPr>
          </a:p>
        </p:txBody>
      </p:sp>
      <p:cxnSp>
        <p:nvCxnSpPr>
          <p:cNvPr id="13" name="AutoShape 11"/>
          <p:cNvCxnSpPr>
            <a:cxnSpLocks noChangeShapeType="1"/>
          </p:cNvCxnSpPr>
          <p:nvPr/>
        </p:nvCxnSpPr>
        <p:spPr bwMode="auto">
          <a:xfrm flipH="1">
            <a:off x="4492030" y="2396755"/>
            <a:ext cx="4445" cy="2595588"/>
          </a:xfrm>
          <a:prstGeom prst="straightConnector1">
            <a:avLst/>
          </a:prstGeom>
          <a:noFill/>
          <a:ln w="12700">
            <a:solidFill>
              <a:schemeClr val="accent1">
                <a:lumMod val="60000"/>
                <a:lumOff val="4000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14" name="Rectangle 13"/>
          <p:cNvSpPr>
            <a:spLocks noChangeArrowheads="1"/>
          </p:cNvSpPr>
          <p:nvPr/>
        </p:nvSpPr>
        <p:spPr bwMode="auto">
          <a:xfrm>
            <a:off x="5864627" y="3935919"/>
            <a:ext cx="1942554"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AU" sz="1200" b="1" i="1" dirty="0">
                <a:solidFill>
                  <a:srgbClr val="FFFFFF"/>
                </a:solidFill>
                <a:effectLst/>
                <a:latin typeface="Segoe UI Light" pitchFamily="34" charset="0"/>
                <a:ea typeface="Times New Roman"/>
                <a:cs typeface="Times New Roman"/>
              </a:rPr>
              <a:t>Persistent Staging Area</a:t>
            </a:r>
            <a:endParaRPr lang="en-AU" sz="950" dirty="0">
              <a:effectLst/>
              <a:latin typeface="Segoe UI Light" pitchFamily="34" charset="0"/>
              <a:ea typeface="Times New Roman"/>
              <a:cs typeface="Times New Roman"/>
            </a:endParaRPr>
          </a:p>
        </p:txBody>
      </p:sp>
      <p:sp>
        <p:nvSpPr>
          <p:cNvPr id="16" name="AutoShape 14"/>
          <p:cNvSpPr>
            <a:spLocks noChangeArrowheads="1"/>
          </p:cNvSpPr>
          <p:nvPr/>
        </p:nvSpPr>
        <p:spPr bwMode="auto">
          <a:xfrm>
            <a:off x="5231321" y="2063712"/>
            <a:ext cx="598170" cy="1464878"/>
          </a:xfrm>
          <a:prstGeom prst="upArrow">
            <a:avLst>
              <a:gd name="adj1" fmla="val 50000"/>
              <a:gd name="adj2" fmla="val 35855"/>
            </a:avLst>
          </a:prstGeom>
          <a:solidFill>
            <a:schemeClr val="accent5">
              <a:lumMod val="20000"/>
              <a:lumOff val="80000"/>
            </a:schemeClr>
          </a:solidFill>
          <a:ln w="12700">
            <a:noFill/>
            <a:miter lim="800000"/>
            <a:headEnd/>
            <a:tailEnd/>
          </a:ln>
          <a:effectLst/>
        </p:spPr>
        <p:txBody>
          <a:bodyPr rot="0" vert="horz" wrap="square" lIns="91440" tIns="45720" rIns="91440" bIns="45720" anchor="t" anchorCtr="0" upright="1">
            <a:noAutofit/>
          </a:bodyPr>
          <a:lstStyle/>
          <a:p>
            <a:endParaRPr lang="en-AU">
              <a:latin typeface="Segoe UI Light" pitchFamily="34" charset="0"/>
            </a:endParaRPr>
          </a:p>
        </p:txBody>
      </p:sp>
      <p:sp>
        <p:nvSpPr>
          <p:cNvPr id="28" name="Text Box 13"/>
          <p:cNvSpPr txBox="1">
            <a:spLocks noChangeArrowheads="1"/>
          </p:cNvSpPr>
          <p:nvPr/>
        </p:nvSpPr>
        <p:spPr bwMode="auto">
          <a:xfrm>
            <a:off x="1317675" y="2855799"/>
            <a:ext cx="2458720" cy="678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tabLst>
                <a:tab pos="228600" algn="l"/>
              </a:tabLst>
            </a:pPr>
            <a:r>
              <a:rPr lang="en-AU" sz="1000" dirty="0">
                <a:solidFill>
                  <a:srgbClr val="FFFFFF"/>
                </a:solidFill>
                <a:effectLst/>
                <a:latin typeface="Segoe UI Light" pitchFamily="34" charset="0"/>
                <a:ea typeface="Times New Roman"/>
                <a:cs typeface="Times New Roman"/>
              </a:rPr>
              <a:t>Core requirements:</a:t>
            </a:r>
          </a:p>
          <a:p>
            <a:pPr marL="171450" indent="-171450">
              <a:buFont typeface="Arial" pitchFamily="34" charset="0"/>
              <a:buChar char="•"/>
              <a:tabLst>
                <a:tab pos="228600" algn="l"/>
              </a:tabLst>
            </a:pPr>
            <a:r>
              <a:rPr lang="en-AU" sz="1000" dirty="0">
                <a:solidFill>
                  <a:srgbClr val="FFFFFF"/>
                </a:solidFill>
                <a:effectLst/>
                <a:latin typeface="Segoe UI Light" pitchFamily="34" charset="0"/>
                <a:ea typeface="Times New Roman"/>
                <a:cs typeface="Times New Roman"/>
              </a:rPr>
              <a:t>Log record source information</a:t>
            </a:r>
            <a:endParaRPr lang="en-AU" sz="950" dirty="0">
              <a:effectLst/>
              <a:latin typeface="Segoe UI Light" pitchFamily="34" charset="0"/>
              <a:ea typeface="Times New Roman"/>
              <a:cs typeface="Times New Roman"/>
            </a:endParaRPr>
          </a:p>
          <a:p>
            <a:pPr marL="171450" indent="-171450">
              <a:buFont typeface="Arial" pitchFamily="34" charset="0"/>
              <a:buChar char="•"/>
              <a:tabLst>
                <a:tab pos="228600" algn="l"/>
              </a:tabLst>
            </a:pPr>
            <a:r>
              <a:rPr lang="en-AU" sz="1000" dirty="0">
                <a:solidFill>
                  <a:srgbClr val="FFFFFF"/>
                </a:solidFill>
                <a:effectLst/>
                <a:latin typeface="Segoe UI Light" pitchFamily="34" charset="0"/>
                <a:ea typeface="Times New Roman"/>
                <a:cs typeface="Times New Roman"/>
              </a:rPr>
              <a:t>Log process information </a:t>
            </a:r>
            <a:endParaRPr lang="en-AU" sz="950" dirty="0">
              <a:effectLst/>
              <a:latin typeface="Segoe UI Light" pitchFamily="34" charset="0"/>
              <a:ea typeface="Times New Roman"/>
              <a:cs typeface="Times New Roman"/>
            </a:endParaRPr>
          </a:p>
          <a:p>
            <a:pPr marL="171450" indent="-171450">
              <a:buFont typeface="Arial" pitchFamily="34" charset="0"/>
              <a:buChar char="•"/>
              <a:tabLst>
                <a:tab pos="228600" algn="l"/>
              </a:tabLst>
            </a:pPr>
            <a:r>
              <a:rPr lang="en-AU" sz="1000" dirty="0">
                <a:solidFill>
                  <a:srgbClr val="FFFFFF"/>
                </a:solidFill>
                <a:effectLst/>
                <a:latin typeface="Segoe UI Light" pitchFamily="34" charset="0"/>
                <a:ea typeface="Times New Roman"/>
                <a:cs typeface="Times New Roman"/>
              </a:rPr>
              <a:t>Set load date/time stamp</a:t>
            </a:r>
          </a:p>
          <a:p>
            <a:pPr marL="171450" indent="-171450">
              <a:buFont typeface="Arial" pitchFamily="34" charset="0"/>
              <a:buChar char="•"/>
              <a:tabLst>
                <a:tab pos="228600" algn="l"/>
              </a:tabLst>
            </a:pPr>
            <a:r>
              <a:rPr lang="en-AU" sz="1000" dirty="0">
                <a:solidFill>
                  <a:srgbClr val="FFFFFF"/>
                </a:solidFill>
                <a:latin typeface="Segoe UI Light" pitchFamily="34" charset="0"/>
                <a:ea typeface="Times New Roman"/>
                <a:cs typeface="Times New Roman"/>
              </a:rPr>
              <a:t>Force row order</a:t>
            </a:r>
            <a:endParaRPr lang="en-AU" sz="950" dirty="0">
              <a:effectLst/>
              <a:latin typeface="Segoe UI Light" pitchFamily="34" charset="0"/>
              <a:ea typeface="Times New Roman"/>
              <a:cs typeface="Times New Roman"/>
            </a:endParaRPr>
          </a:p>
          <a:p>
            <a:pPr marL="228600">
              <a:spcAft>
                <a:spcPts val="0"/>
              </a:spcAft>
            </a:pPr>
            <a:r>
              <a:rPr lang="en-AU" sz="1000" dirty="0">
                <a:solidFill>
                  <a:srgbClr val="FFFFFF"/>
                </a:solidFill>
                <a:effectLst/>
                <a:latin typeface="Segoe UI Light" pitchFamily="34" charset="0"/>
                <a:ea typeface="Times New Roman"/>
                <a:cs typeface="Times New Roman"/>
              </a:rPr>
              <a:t> </a:t>
            </a:r>
            <a:endParaRPr lang="en-AU" sz="950" dirty="0">
              <a:effectLst/>
              <a:latin typeface="Segoe UI Light" pitchFamily="34" charset="0"/>
              <a:ea typeface="Times New Roman"/>
              <a:cs typeface="Times New Roman"/>
            </a:endParaRPr>
          </a:p>
          <a:p>
            <a:pPr>
              <a:spcBef>
                <a:spcPts val="600"/>
              </a:spcBef>
              <a:spcAft>
                <a:spcPts val="600"/>
              </a:spcAft>
              <a:tabLst>
                <a:tab pos="228600" algn="l"/>
              </a:tabLst>
            </a:pPr>
            <a:r>
              <a:rPr lang="en-AU" sz="1000" dirty="0">
                <a:solidFill>
                  <a:srgbClr val="FFFFFF"/>
                </a:solidFill>
                <a:effectLst/>
                <a:latin typeface="Segoe UI Light" pitchFamily="34" charset="0"/>
                <a:ea typeface="Times New Roman"/>
                <a:cs typeface="Times New Roman"/>
              </a:rPr>
              <a:t> </a:t>
            </a:r>
            <a:endParaRPr lang="en-AU" sz="950" dirty="0">
              <a:effectLst/>
              <a:latin typeface="Segoe UI Light" pitchFamily="34" charset="0"/>
              <a:ea typeface="Times New Roman"/>
              <a:cs typeface="Times New Roman"/>
            </a:endParaRPr>
          </a:p>
          <a:p>
            <a:pPr>
              <a:spcBef>
                <a:spcPts val="600"/>
              </a:spcBef>
              <a:spcAft>
                <a:spcPts val="600"/>
              </a:spcAft>
              <a:tabLst>
                <a:tab pos="228600" algn="l"/>
              </a:tabLst>
            </a:pPr>
            <a:r>
              <a:rPr lang="en-AU" sz="1000" dirty="0">
                <a:solidFill>
                  <a:srgbClr val="FFFFFF"/>
                </a:solidFill>
                <a:effectLst/>
                <a:latin typeface="Segoe UI Light" pitchFamily="34" charset="0"/>
                <a:ea typeface="Times New Roman"/>
                <a:cs typeface="Times New Roman"/>
              </a:rPr>
              <a:t> </a:t>
            </a:r>
            <a:endParaRPr lang="en-AU" sz="950" dirty="0">
              <a:effectLst/>
              <a:latin typeface="Segoe UI Light" pitchFamily="34" charset="0"/>
              <a:ea typeface="Times New Roman"/>
              <a:cs typeface="Times New Roman"/>
            </a:endParaRPr>
          </a:p>
        </p:txBody>
      </p:sp>
      <p:sp>
        <p:nvSpPr>
          <p:cNvPr id="29" name="Rounded Rectangle 28"/>
          <p:cNvSpPr/>
          <p:nvPr/>
        </p:nvSpPr>
        <p:spPr>
          <a:xfrm>
            <a:off x="5008801" y="3395279"/>
            <a:ext cx="999842" cy="612648"/>
          </a:xfrm>
          <a:prstGeom prst="roundRect">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AU">
              <a:latin typeface="Segoe UI Light" pitchFamily="34" charset="0"/>
            </a:endParaRPr>
          </a:p>
        </p:txBody>
      </p:sp>
      <p:sp>
        <p:nvSpPr>
          <p:cNvPr id="30" name="AutoShape 16"/>
          <p:cNvSpPr>
            <a:spLocks noChangeArrowheads="1"/>
          </p:cNvSpPr>
          <p:nvPr/>
        </p:nvSpPr>
        <p:spPr bwMode="auto">
          <a:xfrm rot="5400000">
            <a:off x="4400146" y="3087849"/>
            <a:ext cx="447675" cy="1329158"/>
          </a:xfrm>
          <a:prstGeom prst="upArrow">
            <a:avLst>
              <a:gd name="adj1" fmla="val 50000"/>
              <a:gd name="adj2" fmla="val 85745"/>
            </a:avLst>
          </a:prstGeom>
          <a:solidFill>
            <a:schemeClr val="accent5">
              <a:lumMod val="20000"/>
              <a:lumOff val="80000"/>
            </a:schemeClr>
          </a:solidFill>
          <a:ln w="12700">
            <a:noFill/>
            <a:miter lim="800000"/>
            <a:headEnd/>
            <a:tailEnd/>
          </a:ln>
          <a:effectLst/>
        </p:spPr>
        <p:txBody>
          <a:bodyPr rot="0" vert="horz" wrap="square" lIns="91440" tIns="45720" rIns="91440" bIns="45720" anchor="t" anchorCtr="0" upright="1">
            <a:noAutofit/>
          </a:bodyPr>
          <a:lstStyle/>
          <a:p>
            <a:endParaRPr lang="en-AU">
              <a:latin typeface="Segoe UI Light" pitchFamily="34" charset="0"/>
            </a:endParaRPr>
          </a:p>
        </p:txBody>
      </p:sp>
      <p:sp>
        <p:nvSpPr>
          <p:cNvPr id="31" name="AutoShape 8"/>
          <p:cNvSpPr>
            <a:spLocks noChangeArrowheads="1"/>
          </p:cNvSpPr>
          <p:nvPr/>
        </p:nvSpPr>
        <p:spPr bwMode="auto">
          <a:xfrm>
            <a:off x="5256722" y="3803184"/>
            <a:ext cx="523875" cy="1572895"/>
          </a:xfrm>
          <a:prstGeom prst="upArrow">
            <a:avLst>
              <a:gd name="adj1" fmla="val 55889"/>
              <a:gd name="adj2" fmla="val 49582"/>
            </a:avLst>
          </a:prstGeom>
          <a:solidFill>
            <a:schemeClr val="accent5">
              <a:lumMod val="20000"/>
              <a:lumOff val="80000"/>
            </a:schemeClr>
          </a:solidFill>
          <a:ln w="12700">
            <a:noFill/>
            <a:miter lim="800000"/>
            <a:headEnd/>
            <a:tailEnd/>
          </a:ln>
          <a:effectLst/>
        </p:spPr>
        <p:txBody>
          <a:bodyPr rot="0" vert="horz" wrap="square" lIns="91440" tIns="45720" rIns="91440" bIns="45720" anchor="t" anchorCtr="0" upright="1">
            <a:noAutofit/>
          </a:bodyPr>
          <a:lstStyle/>
          <a:p>
            <a:endParaRPr lang="en-AU">
              <a:latin typeface="Segoe UI Light" pitchFamily="34" charset="0"/>
            </a:endParaRPr>
          </a:p>
        </p:txBody>
      </p:sp>
      <p:sp>
        <p:nvSpPr>
          <p:cNvPr id="33" name="Rounded Rectangle 32"/>
          <p:cNvSpPr/>
          <p:nvPr/>
        </p:nvSpPr>
        <p:spPr>
          <a:xfrm>
            <a:off x="2984307" y="3395279"/>
            <a:ext cx="999842" cy="612648"/>
          </a:xfrm>
          <a:prstGeom prst="roundRect">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AU" dirty="0">
              <a:latin typeface="Segoe UI Light" pitchFamily="34" charset="0"/>
            </a:endParaRPr>
          </a:p>
        </p:txBody>
      </p:sp>
      <p:sp>
        <p:nvSpPr>
          <p:cNvPr id="34" name="AutoShape 8"/>
          <p:cNvSpPr>
            <a:spLocks noChangeArrowheads="1"/>
          </p:cNvSpPr>
          <p:nvPr/>
        </p:nvSpPr>
        <p:spPr bwMode="auto">
          <a:xfrm>
            <a:off x="3242082" y="3781649"/>
            <a:ext cx="523875" cy="1572895"/>
          </a:xfrm>
          <a:prstGeom prst="upArrow">
            <a:avLst>
              <a:gd name="adj1" fmla="val 55889"/>
              <a:gd name="adj2" fmla="val 49582"/>
            </a:avLst>
          </a:prstGeom>
          <a:solidFill>
            <a:schemeClr val="accent5">
              <a:lumMod val="20000"/>
              <a:lumOff val="80000"/>
            </a:schemeClr>
          </a:solidFill>
          <a:ln w="12700">
            <a:noFill/>
            <a:miter lim="800000"/>
            <a:headEnd/>
            <a:tailEnd/>
          </a:ln>
          <a:effectLst/>
        </p:spPr>
        <p:txBody>
          <a:bodyPr rot="0" vert="horz" wrap="square" lIns="91440" tIns="45720" rIns="91440" bIns="45720" anchor="t" anchorCtr="0" upright="1">
            <a:noAutofit/>
          </a:bodyPr>
          <a:lstStyle/>
          <a:p>
            <a:endParaRPr lang="en-AU">
              <a:latin typeface="Segoe UI Light" pitchFamily="34" charset="0"/>
            </a:endParaRPr>
          </a:p>
        </p:txBody>
      </p:sp>
      <p:pic>
        <p:nvPicPr>
          <p:cNvPr id="35" name="Picture 34"/>
          <p:cNvPicPr>
            <a:picLocks noChangeAspect="1"/>
          </p:cNvPicPr>
          <p:nvPr/>
        </p:nvPicPr>
        <p:blipFill>
          <a:blip r:embed="rId2"/>
          <a:stretch>
            <a:fillRect/>
          </a:stretch>
        </p:blipFill>
        <p:spPr>
          <a:xfrm>
            <a:off x="2984307" y="5047839"/>
            <a:ext cx="3066667" cy="980952"/>
          </a:xfrm>
          <a:prstGeom prst="rect">
            <a:avLst/>
          </a:prstGeom>
        </p:spPr>
      </p:pic>
      <p:sp>
        <p:nvSpPr>
          <p:cNvPr id="3" name="TextBox 2"/>
          <p:cNvSpPr txBox="1"/>
          <p:nvPr/>
        </p:nvSpPr>
        <p:spPr>
          <a:xfrm>
            <a:off x="2990708" y="3359855"/>
            <a:ext cx="993441" cy="246221"/>
          </a:xfrm>
          <a:prstGeom prst="rect">
            <a:avLst/>
          </a:prstGeom>
          <a:noFill/>
        </p:spPr>
        <p:txBody>
          <a:bodyPr wrap="square" rtlCol="0">
            <a:spAutoFit/>
          </a:bodyPr>
          <a:lstStyle/>
          <a:p>
            <a:r>
              <a:rPr lang="en-AU" sz="1000" dirty="0">
                <a:solidFill>
                  <a:schemeClr val="bg1"/>
                </a:solidFill>
                <a:latin typeface="Segoe UI Light" pitchFamily="34" charset="0"/>
                <a:ea typeface="Times New Roman"/>
                <a:cs typeface="Times New Roman"/>
              </a:rPr>
              <a:t>&lt;Table or file&gt;</a:t>
            </a:r>
          </a:p>
        </p:txBody>
      </p:sp>
      <p:sp>
        <p:nvSpPr>
          <p:cNvPr id="36" name="TextBox 35"/>
          <p:cNvSpPr txBox="1"/>
          <p:nvPr/>
        </p:nvSpPr>
        <p:spPr>
          <a:xfrm>
            <a:off x="5014599" y="3388608"/>
            <a:ext cx="993441" cy="246221"/>
          </a:xfrm>
          <a:prstGeom prst="rect">
            <a:avLst/>
          </a:prstGeom>
          <a:noFill/>
        </p:spPr>
        <p:txBody>
          <a:bodyPr wrap="square" rtlCol="0">
            <a:spAutoFit/>
          </a:bodyPr>
          <a:lstStyle/>
          <a:p>
            <a:r>
              <a:rPr lang="en-AU" sz="1000" dirty="0">
                <a:solidFill>
                  <a:schemeClr val="bg1"/>
                </a:solidFill>
                <a:latin typeface="Segoe UI Light" pitchFamily="34" charset="0"/>
                <a:ea typeface="Times New Roman"/>
                <a:cs typeface="Times New Roman"/>
              </a:rPr>
              <a:t>&lt;Table or file&gt;</a:t>
            </a:r>
          </a:p>
        </p:txBody>
      </p:sp>
      <p:sp>
        <p:nvSpPr>
          <p:cNvPr id="37" name="TextBox 36"/>
          <p:cNvSpPr txBox="1"/>
          <p:nvPr/>
        </p:nvSpPr>
        <p:spPr>
          <a:xfrm>
            <a:off x="5648603" y="2423751"/>
            <a:ext cx="1800200" cy="400110"/>
          </a:xfrm>
          <a:prstGeom prst="rect">
            <a:avLst/>
          </a:prstGeom>
          <a:noFill/>
        </p:spPr>
        <p:txBody>
          <a:bodyPr wrap="square" rtlCol="0">
            <a:spAutoFit/>
          </a:bodyPr>
          <a:lstStyle/>
          <a:p>
            <a:r>
              <a:rPr lang="en-AU" sz="1000" dirty="0">
                <a:solidFill>
                  <a:schemeClr val="bg1"/>
                </a:solidFill>
                <a:latin typeface="Segoe UI Light" pitchFamily="34" charset="0"/>
                <a:ea typeface="Times New Roman"/>
                <a:cs typeface="Times New Roman"/>
              </a:rPr>
              <a:t>Re-initialisation processing, and/or regular feeds.</a:t>
            </a:r>
          </a:p>
        </p:txBody>
      </p:sp>
      <p:sp>
        <p:nvSpPr>
          <p:cNvPr id="38" name="TextBox 37"/>
          <p:cNvSpPr txBox="1"/>
          <p:nvPr/>
        </p:nvSpPr>
        <p:spPr>
          <a:xfrm>
            <a:off x="3591976" y="2433624"/>
            <a:ext cx="993441" cy="246221"/>
          </a:xfrm>
          <a:prstGeom prst="rect">
            <a:avLst/>
          </a:prstGeom>
          <a:noFill/>
        </p:spPr>
        <p:txBody>
          <a:bodyPr wrap="square" rtlCol="0">
            <a:spAutoFit/>
          </a:bodyPr>
          <a:lstStyle/>
          <a:p>
            <a:r>
              <a:rPr lang="en-AU" sz="1000" dirty="0">
                <a:solidFill>
                  <a:schemeClr val="bg1"/>
                </a:solidFill>
                <a:latin typeface="Segoe UI Light" pitchFamily="34" charset="0"/>
                <a:ea typeface="Times New Roman"/>
                <a:cs typeface="Times New Roman"/>
              </a:rPr>
              <a:t>Regular feeds.</a:t>
            </a:r>
          </a:p>
        </p:txBody>
      </p:sp>
      <p:sp>
        <p:nvSpPr>
          <p:cNvPr id="39" name="TextBox 38"/>
          <p:cNvSpPr txBox="1"/>
          <p:nvPr/>
        </p:nvSpPr>
        <p:spPr>
          <a:xfrm>
            <a:off x="3984150" y="3392232"/>
            <a:ext cx="1024651" cy="246221"/>
          </a:xfrm>
          <a:prstGeom prst="rect">
            <a:avLst/>
          </a:prstGeom>
          <a:noFill/>
        </p:spPr>
        <p:txBody>
          <a:bodyPr wrap="square" rtlCol="0">
            <a:spAutoFit/>
          </a:bodyPr>
          <a:lstStyle/>
          <a:p>
            <a:pPr algn="ctr"/>
            <a:r>
              <a:rPr lang="en-AU" sz="1000" dirty="0">
                <a:solidFill>
                  <a:schemeClr val="bg1"/>
                </a:solidFill>
                <a:latin typeface="Segoe UI Light" pitchFamily="34" charset="0"/>
                <a:ea typeface="Times New Roman"/>
                <a:cs typeface="Times New Roman"/>
              </a:rPr>
              <a:t>Archiving</a:t>
            </a:r>
          </a:p>
        </p:txBody>
      </p:sp>
      <p:sp>
        <p:nvSpPr>
          <p:cNvPr id="40" name="TextBox 39"/>
          <p:cNvSpPr txBox="1"/>
          <p:nvPr/>
        </p:nvSpPr>
        <p:spPr>
          <a:xfrm>
            <a:off x="3596248" y="4800014"/>
            <a:ext cx="993441" cy="246221"/>
          </a:xfrm>
          <a:prstGeom prst="rect">
            <a:avLst/>
          </a:prstGeom>
          <a:noFill/>
        </p:spPr>
        <p:txBody>
          <a:bodyPr wrap="square" rtlCol="0">
            <a:spAutoFit/>
          </a:bodyPr>
          <a:lstStyle/>
          <a:p>
            <a:r>
              <a:rPr lang="en-AU" sz="1000" dirty="0">
                <a:solidFill>
                  <a:schemeClr val="bg1"/>
                </a:solidFill>
                <a:latin typeface="Segoe UI Light" pitchFamily="34" charset="0"/>
                <a:ea typeface="Times New Roman"/>
                <a:cs typeface="Times New Roman"/>
              </a:rPr>
              <a:t>Delta loading</a:t>
            </a:r>
          </a:p>
        </p:txBody>
      </p:sp>
      <p:sp>
        <p:nvSpPr>
          <p:cNvPr id="41" name="TextBox 40"/>
          <p:cNvSpPr txBox="1"/>
          <p:nvPr/>
        </p:nvSpPr>
        <p:spPr>
          <a:xfrm>
            <a:off x="5600841" y="4800015"/>
            <a:ext cx="993441" cy="246221"/>
          </a:xfrm>
          <a:prstGeom prst="rect">
            <a:avLst/>
          </a:prstGeom>
          <a:noFill/>
        </p:spPr>
        <p:txBody>
          <a:bodyPr wrap="square" rtlCol="0">
            <a:spAutoFit/>
          </a:bodyPr>
          <a:lstStyle/>
          <a:p>
            <a:r>
              <a:rPr lang="en-AU" sz="1000" dirty="0">
                <a:solidFill>
                  <a:schemeClr val="bg1"/>
                </a:solidFill>
                <a:latin typeface="Segoe UI Light" pitchFamily="34" charset="0"/>
                <a:ea typeface="Times New Roman"/>
                <a:cs typeface="Times New Roman"/>
              </a:rPr>
              <a:t>Delta loading</a:t>
            </a:r>
          </a:p>
        </p:txBody>
      </p:sp>
    </p:spTree>
    <p:extLst>
      <p:ext uri="{BB962C8B-B14F-4D97-AF65-F5344CB8AC3E}">
        <p14:creationId xmlns:p14="http://schemas.microsoft.com/office/powerpoint/2010/main" val="3339601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50749" y="1236831"/>
            <a:ext cx="7793355" cy="4642485"/>
          </a:xfrm>
          <a:prstGeom prst="rect">
            <a:avLst/>
          </a:prstGeom>
          <a:noFill/>
        </p:spPr>
      </p:sp>
      <p:sp>
        <p:nvSpPr>
          <p:cNvPr id="6" name="AutoShape 18"/>
          <p:cNvSpPr>
            <a:spLocks noChangeArrowheads="1"/>
          </p:cNvSpPr>
          <p:nvPr/>
        </p:nvSpPr>
        <p:spPr bwMode="auto">
          <a:xfrm>
            <a:off x="1079019" y="2299186"/>
            <a:ext cx="6601460" cy="2569845"/>
          </a:xfrm>
          <a:prstGeom prst="roundRect">
            <a:avLst>
              <a:gd name="adj" fmla="val 16667"/>
            </a:avLst>
          </a:prstGeom>
          <a:solidFill>
            <a:schemeClr val="accent1">
              <a:lumMod val="75000"/>
            </a:schemeClr>
          </a:solidFill>
          <a:ln w="12700">
            <a:noFill/>
            <a:round/>
            <a:headEnd/>
            <a:tailEnd/>
          </a:ln>
          <a:effectLst>
            <a:outerShdw dist="28398" dir="3806097" algn="ctr" rotWithShape="0">
              <a:schemeClr val="accent5">
                <a:lumMod val="50000"/>
                <a:lumOff val="0"/>
              </a:schemeClr>
            </a:outerShdw>
          </a:effectLst>
        </p:spPr>
        <p:txBody>
          <a:bodyPr rot="0" vert="horz" wrap="square" lIns="91440" tIns="45720" rIns="91440" bIns="45720" anchor="t" anchorCtr="0" upright="1">
            <a:noAutofit/>
          </a:bodyPr>
          <a:lstStyle/>
          <a:p>
            <a:r>
              <a:rPr lang="en-AU" b="1" dirty="0">
                <a:solidFill>
                  <a:srgbClr val="FFFFFF"/>
                </a:solidFill>
                <a:latin typeface="Segoe UI Light" pitchFamily="34" charset="0"/>
                <a:cs typeface="Times New Roman"/>
              </a:rPr>
              <a:t>Integration Layer</a:t>
            </a:r>
          </a:p>
        </p:txBody>
      </p:sp>
      <p:sp>
        <p:nvSpPr>
          <p:cNvPr id="7" name="Rectangle 6"/>
          <p:cNvSpPr>
            <a:spLocks noChangeArrowheads="1"/>
          </p:cNvSpPr>
          <p:nvPr/>
        </p:nvSpPr>
        <p:spPr bwMode="auto">
          <a:xfrm>
            <a:off x="4294168" y="3988058"/>
            <a:ext cx="3449955" cy="5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357188" indent="-128588">
              <a:spcAft>
                <a:spcPts val="0"/>
              </a:spcAft>
              <a:buFont typeface="Arial" pitchFamily="34" charset="0"/>
              <a:buChar char="•"/>
            </a:pPr>
            <a:r>
              <a:rPr lang="en-AU" sz="1000" dirty="0">
                <a:solidFill>
                  <a:schemeClr val="bg1"/>
                </a:solidFill>
                <a:latin typeface="Segoe UI Light" pitchFamily="34" charset="0"/>
                <a:cs typeface="Times New Roman"/>
              </a:rPr>
              <a:t>Apply enterprise wide business logic</a:t>
            </a:r>
          </a:p>
          <a:p>
            <a:pPr marL="357188" indent="-128588">
              <a:spcAft>
                <a:spcPts val="0"/>
              </a:spcAft>
              <a:buFont typeface="Arial" pitchFamily="34" charset="0"/>
              <a:buChar char="•"/>
            </a:pPr>
            <a:r>
              <a:rPr lang="en-AU" sz="1000" dirty="0">
                <a:solidFill>
                  <a:schemeClr val="bg1"/>
                </a:solidFill>
                <a:latin typeface="Segoe UI Light" pitchFamily="34" charset="0"/>
                <a:cs typeface="Times New Roman"/>
              </a:rPr>
              <a:t>Cleaned data</a:t>
            </a:r>
          </a:p>
          <a:p>
            <a:pPr marL="357188" indent="-128588">
              <a:spcAft>
                <a:spcPts val="0"/>
              </a:spcAft>
              <a:buFont typeface="Arial" pitchFamily="34" charset="0"/>
              <a:buChar char="•"/>
            </a:pPr>
            <a:r>
              <a:rPr lang="en-AU" sz="1000" dirty="0">
                <a:solidFill>
                  <a:schemeClr val="bg1"/>
                </a:solidFill>
                <a:latin typeface="Segoe UI Light" pitchFamily="34" charset="0"/>
                <a:cs typeface="Times New Roman"/>
              </a:rPr>
              <a:t>Error handling / error bitmaps</a:t>
            </a:r>
          </a:p>
        </p:txBody>
      </p:sp>
      <p:sp>
        <p:nvSpPr>
          <p:cNvPr id="8" name="Rectangle 7"/>
          <p:cNvSpPr>
            <a:spLocks noChangeArrowheads="1"/>
          </p:cNvSpPr>
          <p:nvPr/>
        </p:nvSpPr>
        <p:spPr bwMode="auto">
          <a:xfrm>
            <a:off x="915725" y="3987123"/>
            <a:ext cx="2586355" cy="86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357188" indent="-128588">
              <a:buFont typeface="Arial" pitchFamily="34" charset="0"/>
              <a:buChar char="•"/>
            </a:pPr>
            <a:r>
              <a:rPr lang="en-AU" sz="1000" dirty="0">
                <a:solidFill>
                  <a:schemeClr val="bg1"/>
                </a:solidFill>
                <a:latin typeface="Segoe UI Light" pitchFamily="34" charset="0"/>
                <a:cs typeface="Times New Roman"/>
              </a:rPr>
              <a:t>Generation and assignment of persistent surrogate keys (DWH keys)</a:t>
            </a:r>
          </a:p>
          <a:p>
            <a:pPr marL="357188" indent="-128588">
              <a:buFont typeface="Arial" pitchFamily="34" charset="0"/>
              <a:buChar char="•"/>
            </a:pPr>
            <a:r>
              <a:rPr lang="en-AU" sz="1000" dirty="0">
                <a:solidFill>
                  <a:schemeClr val="bg1"/>
                </a:solidFill>
                <a:latin typeface="Segoe UI Light" pitchFamily="34" charset="0"/>
                <a:cs typeface="Times New Roman"/>
              </a:rPr>
              <a:t>Store history</a:t>
            </a:r>
          </a:p>
          <a:p>
            <a:pPr marL="357188" indent="-128588">
              <a:buFont typeface="Arial" pitchFamily="34" charset="0"/>
              <a:buChar char="•"/>
            </a:pPr>
            <a:r>
              <a:rPr lang="en-AU" sz="1000" dirty="0">
                <a:solidFill>
                  <a:schemeClr val="bg1"/>
                </a:solidFill>
                <a:latin typeface="Segoe UI Light" pitchFamily="34" charset="0"/>
                <a:cs typeface="Times New Roman"/>
              </a:rPr>
              <a:t>Manage relationships</a:t>
            </a:r>
          </a:p>
          <a:p>
            <a:pPr marL="357188" indent="-128588">
              <a:buFont typeface="Arial" pitchFamily="34" charset="0"/>
              <a:buChar char="•"/>
            </a:pPr>
            <a:r>
              <a:rPr lang="en-AU" sz="1000" dirty="0">
                <a:solidFill>
                  <a:schemeClr val="bg1"/>
                </a:solidFill>
                <a:latin typeface="Segoe UI Light" pitchFamily="34" charset="0"/>
                <a:cs typeface="Times New Roman"/>
              </a:rPr>
              <a:t>Raw data</a:t>
            </a:r>
          </a:p>
        </p:txBody>
      </p:sp>
      <p:sp>
        <p:nvSpPr>
          <p:cNvPr id="9" name="AutoShape 21"/>
          <p:cNvSpPr>
            <a:spLocks noChangeArrowheads="1"/>
          </p:cNvSpPr>
          <p:nvPr/>
        </p:nvSpPr>
        <p:spPr bwMode="auto">
          <a:xfrm>
            <a:off x="2627784" y="5013176"/>
            <a:ext cx="3527425" cy="866140"/>
          </a:xfrm>
          <a:prstGeom prst="roundRect">
            <a:avLst>
              <a:gd name="adj" fmla="val 16667"/>
            </a:avLst>
          </a:prstGeom>
          <a:solidFill>
            <a:srgbClr val="487BB8"/>
          </a:solidFill>
          <a:ln w="12700">
            <a:noFill/>
            <a:round/>
            <a:headEnd/>
            <a:tailEnd/>
          </a:ln>
          <a:effectLst>
            <a:outerShdw dist="28398" dir="3806097" algn="ctr" rotWithShape="0">
              <a:srgbClr val="205867"/>
            </a:outerShdw>
          </a:effectLst>
        </p:spPr>
        <p:txBody>
          <a:bodyPr anchor="ctr"/>
          <a:lstStyle/>
          <a:p>
            <a:pPr algn="ctr"/>
            <a:r>
              <a:rPr lang="en-AU" sz="1600">
                <a:solidFill>
                  <a:srgbClr val="FFFFFF"/>
                </a:solidFill>
                <a:latin typeface="Segoe UI Light" pitchFamily="34" charset="0"/>
                <a:cs typeface="Times New Roman" pitchFamily="18" charset="0"/>
              </a:rPr>
              <a:t>Staging Layer</a:t>
            </a:r>
          </a:p>
        </p:txBody>
      </p:sp>
      <p:sp>
        <p:nvSpPr>
          <p:cNvPr id="10" name="Rectangle 9"/>
          <p:cNvSpPr>
            <a:spLocks noChangeArrowheads="1"/>
          </p:cNvSpPr>
          <p:nvPr/>
        </p:nvSpPr>
        <p:spPr bwMode="auto">
          <a:xfrm>
            <a:off x="1174794" y="3591590"/>
            <a:ext cx="218129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AU" sz="1200" b="1" i="1" dirty="0">
                <a:solidFill>
                  <a:srgbClr val="FFFFFF"/>
                </a:solidFill>
                <a:latin typeface="Segoe UI Light" pitchFamily="34" charset="0"/>
                <a:cs typeface="Times New Roman"/>
              </a:rPr>
              <a:t>Raw Data Vault </a:t>
            </a:r>
            <a:br>
              <a:rPr lang="en-AU" sz="1200" b="1" i="1" dirty="0">
                <a:solidFill>
                  <a:srgbClr val="FFFFFF"/>
                </a:solidFill>
                <a:latin typeface="Segoe UI Light" pitchFamily="34" charset="0"/>
                <a:cs typeface="Times New Roman"/>
              </a:rPr>
            </a:br>
            <a:r>
              <a:rPr lang="en-AU" sz="1050" b="1" i="1" dirty="0">
                <a:solidFill>
                  <a:srgbClr val="FFFFFF"/>
                </a:solidFill>
                <a:latin typeface="Segoe UI Light" pitchFamily="34" charset="0"/>
                <a:cs typeface="Times New Roman"/>
              </a:rPr>
              <a:t>(Integration Area / Mandatory)</a:t>
            </a:r>
            <a:endParaRPr lang="en-AU" sz="1200" b="1" i="1" dirty="0">
              <a:solidFill>
                <a:srgbClr val="FFFFFF"/>
              </a:solidFill>
              <a:latin typeface="Segoe UI Light" pitchFamily="34" charset="0"/>
              <a:cs typeface="Times New Roman"/>
            </a:endParaRPr>
          </a:p>
        </p:txBody>
      </p:sp>
      <p:sp>
        <p:nvSpPr>
          <p:cNvPr id="12" name="AutoShape 24"/>
          <p:cNvSpPr>
            <a:spLocks noChangeArrowheads="1"/>
          </p:cNvSpPr>
          <p:nvPr/>
        </p:nvSpPr>
        <p:spPr bwMode="auto">
          <a:xfrm>
            <a:off x="1079019" y="1272391"/>
            <a:ext cx="6601460" cy="866140"/>
          </a:xfrm>
          <a:prstGeom prst="roundRect">
            <a:avLst>
              <a:gd name="adj" fmla="val 16667"/>
            </a:avLst>
          </a:prstGeom>
          <a:solidFill>
            <a:srgbClr val="487BB8"/>
          </a:solidFill>
          <a:ln w="12700">
            <a:noFill/>
            <a:round/>
            <a:headEnd/>
            <a:tailEnd/>
          </a:ln>
          <a:effectLst>
            <a:outerShdw dist="28398" dir="3806097" algn="ctr" rotWithShape="0">
              <a:srgbClr val="205867"/>
            </a:outerShdw>
          </a:effectLst>
        </p:spPr>
        <p:txBody>
          <a:bodyPr anchor="ctr"/>
          <a:lstStyle/>
          <a:p>
            <a:pPr algn="ctr"/>
            <a:r>
              <a:rPr lang="en-AU" sz="1600">
                <a:solidFill>
                  <a:srgbClr val="FFFFFF"/>
                </a:solidFill>
                <a:latin typeface="Segoe UI Light" pitchFamily="34" charset="0"/>
                <a:cs typeface="Times New Roman" pitchFamily="18" charset="0"/>
              </a:rPr>
              <a:t>Presentation Layer</a:t>
            </a:r>
          </a:p>
        </p:txBody>
      </p:sp>
      <p:sp>
        <p:nvSpPr>
          <p:cNvPr id="13" name="AutoShape 25"/>
          <p:cNvSpPr>
            <a:spLocks noChangeArrowheads="1"/>
          </p:cNvSpPr>
          <p:nvPr/>
        </p:nvSpPr>
        <p:spPr bwMode="auto">
          <a:xfrm>
            <a:off x="3223333" y="1970256"/>
            <a:ext cx="602615" cy="1068387"/>
          </a:xfrm>
          <a:prstGeom prst="upArrow">
            <a:avLst>
              <a:gd name="adj1" fmla="val 50000"/>
              <a:gd name="adj2" fmla="val 35590"/>
            </a:avLst>
          </a:prstGeom>
          <a:solidFill>
            <a:schemeClr val="accent5">
              <a:lumMod val="20000"/>
              <a:lumOff val="80000"/>
            </a:schemeClr>
          </a:solidFill>
          <a:ln w="12700">
            <a:noFill/>
            <a:miter lim="800000"/>
            <a:headEnd/>
            <a:tailEnd/>
          </a:ln>
          <a:effectLst/>
        </p:spPr>
        <p:txBody>
          <a:bodyPr rot="0" vert="horz" wrap="square" lIns="91440" tIns="45720" rIns="91440" bIns="45720" anchor="t" anchorCtr="0" upright="1">
            <a:noAutofit/>
          </a:bodyPr>
          <a:lstStyle/>
          <a:p>
            <a:endParaRPr lang="en-AU">
              <a:latin typeface="Segoe UI Light" pitchFamily="34" charset="0"/>
            </a:endParaRPr>
          </a:p>
        </p:txBody>
      </p:sp>
      <p:cxnSp>
        <p:nvCxnSpPr>
          <p:cNvPr id="14" name="AutoShape 26"/>
          <p:cNvCxnSpPr>
            <a:cxnSpLocks noChangeShapeType="1"/>
            <a:stCxn id="6" idx="0"/>
          </p:cNvCxnSpPr>
          <p:nvPr/>
        </p:nvCxnSpPr>
        <p:spPr bwMode="auto">
          <a:xfrm flipH="1">
            <a:off x="4375304" y="2299186"/>
            <a:ext cx="4445" cy="2544445"/>
          </a:xfrm>
          <a:prstGeom prst="straightConnector1">
            <a:avLst/>
          </a:prstGeom>
          <a:noFill/>
          <a:ln w="12700">
            <a:solidFill>
              <a:schemeClr val="accent1">
                <a:lumMod val="100000"/>
                <a:lumOff val="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15" name="Rectangle 14"/>
          <p:cNvSpPr>
            <a:spLocks noChangeArrowheads="1"/>
          </p:cNvSpPr>
          <p:nvPr/>
        </p:nvSpPr>
        <p:spPr bwMode="auto">
          <a:xfrm>
            <a:off x="4523996" y="3592516"/>
            <a:ext cx="201526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AU" sz="1200" b="1" i="1" dirty="0">
                <a:solidFill>
                  <a:srgbClr val="FFFFFF"/>
                </a:solidFill>
                <a:latin typeface="Segoe UI Light" pitchFamily="34" charset="0"/>
                <a:cs typeface="Times New Roman"/>
              </a:rPr>
              <a:t>Business Data vault </a:t>
            </a:r>
            <a:r>
              <a:rPr lang="en-AU" sz="1050" b="1" i="1" dirty="0">
                <a:solidFill>
                  <a:srgbClr val="FFFFFF"/>
                </a:solidFill>
                <a:latin typeface="Segoe UI Light" pitchFamily="34" charset="0"/>
                <a:cs typeface="Times New Roman"/>
              </a:rPr>
              <a:t>(Interpretation Area / Optional)</a:t>
            </a:r>
          </a:p>
        </p:txBody>
      </p:sp>
      <p:sp>
        <p:nvSpPr>
          <p:cNvPr id="17" name="AutoShape 29"/>
          <p:cNvSpPr>
            <a:spLocks noChangeArrowheads="1"/>
          </p:cNvSpPr>
          <p:nvPr/>
        </p:nvSpPr>
        <p:spPr bwMode="auto">
          <a:xfrm>
            <a:off x="4900449" y="1970256"/>
            <a:ext cx="598170" cy="1160884"/>
          </a:xfrm>
          <a:prstGeom prst="upArrow">
            <a:avLst>
              <a:gd name="adj1" fmla="val 50000"/>
              <a:gd name="adj2" fmla="val 35855"/>
            </a:avLst>
          </a:prstGeom>
          <a:solidFill>
            <a:schemeClr val="accent5">
              <a:lumMod val="20000"/>
              <a:lumOff val="80000"/>
            </a:schemeClr>
          </a:solidFill>
          <a:ln w="12700">
            <a:noFill/>
            <a:miter lim="800000"/>
            <a:headEnd/>
            <a:tailEnd/>
          </a:ln>
          <a:effectLst/>
        </p:spPr>
        <p:txBody>
          <a:bodyPr rot="0" vert="horz" wrap="square" lIns="91440" tIns="45720" rIns="91440" bIns="45720" anchor="t" anchorCtr="0" upright="1">
            <a:noAutofit/>
          </a:bodyPr>
          <a:lstStyle/>
          <a:p>
            <a:endParaRPr lang="en-AU">
              <a:latin typeface="Segoe UI Light" pitchFamily="34" charset="0"/>
            </a:endParaRPr>
          </a:p>
        </p:txBody>
      </p:sp>
      <p:grpSp>
        <p:nvGrpSpPr>
          <p:cNvPr id="2" name="Group 1">
            <a:extLst>
              <a:ext uri="{FF2B5EF4-FFF2-40B4-BE49-F238E27FC236}">
                <a16:creationId xmlns:a16="http://schemas.microsoft.com/office/drawing/2014/main" id="{75A5FEBD-DD87-4F8C-B4F8-5C6F6FE7DFD6}"/>
              </a:ext>
            </a:extLst>
          </p:cNvPr>
          <p:cNvGrpSpPr/>
          <p:nvPr/>
        </p:nvGrpSpPr>
        <p:grpSpPr>
          <a:xfrm>
            <a:off x="6453699" y="2906920"/>
            <a:ext cx="999842" cy="648072"/>
            <a:chOff x="5286452" y="524877"/>
            <a:chExt cx="999842" cy="648072"/>
          </a:xfrm>
        </p:grpSpPr>
        <p:sp>
          <p:nvSpPr>
            <p:cNvPr id="27" name="Rounded Rectangle 32">
              <a:extLst>
                <a:ext uri="{FF2B5EF4-FFF2-40B4-BE49-F238E27FC236}">
                  <a16:creationId xmlns:a16="http://schemas.microsoft.com/office/drawing/2014/main" id="{6E5DB1DC-7752-4FA3-9DDF-E1278DC2FE8E}"/>
                </a:ext>
              </a:extLst>
            </p:cNvPr>
            <p:cNvSpPr/>
            <p:nvPr/>
          </p:nvSpPr>
          <p:spPr>
            <a:xfrm>
              <a:off x="5286452" y="560301"/>
              <a:ext cx="999842" cy="612648"/>
            </a:xfrm>
            <a:prstGeom prst="roundRect">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AU" dirty="0">
                <a:latin typeface="Segoe UI Light" pitchFamily="34" charset="0"/>
              </a:endParaRPr>
            </a:p>
          </p:txBody>
        </p:sp>
        <p:sp>
          <p:nvSpPr>
            <p:cNvPr id="28" name="TextBox 27">
              <a:extLst>
                <a:ext uri="{FF2B5EF4-FFF2-40B4-BE49-F238E27FC236}">
                  <a16:creationId xmlns:a16="http://schemas.microsoft.com/office/drawing/2014/main" id="{E5F40B55-383C-4F6B-9385-DA7FE77F7BF9}"/>
                </a:ext>
              </a:extLst>
            </p:cNvPr>
            <p:cNvSpPr txBox="1"/>
            <p:nvPr/>
          </p:nvSpPr>
          <p:spPr>
            <a:xfrm>
              <a:off x="5292853" y="524877"/>
              <a:ext cx="993441" cy="246221"/>
            </a:xfrm>
            <a:prstGeom prst="rect">
              <a:avLst/>
            </a:prstGeom>
            <a:noFill/>
          </p:spPr>
          <p:txBody>
            <a:bodyPr wrap="square" rtlCol="0">
              <a:spAutoFit/>
            </a:bodyPr>
            <a:lstStyle/>
            <a:p>
              <a:r>
                <a:rPr lang="en-AU" sz="1000" dirty="0">
                  <a:solidFill>
                    <a:schemeClr val="bg1"/>
                  </a:solidFill>
                  <a:latin typeface="Segoe UI Light" pitchFamily="34" charset="0"/>
                  <a:ea typeface="Times New Roman"/>
                  <a:cs typeface="Times New Roman"/>
                </a:rPr>
                <a:t>&lt;Table or file&gt;</a:t>
              </a:r>
            </a:p>
          </p:txBody>
        </p:sp>
      </p:grpSp>
      <p:sp>
        <p:nvSpPr>
          <p:cNvPr id="31" name="Text Box 35">
            <a:extLst>
              <a:ext uri="{FF2B5EF4-FFF2-40B4-BE49-F238E27FC236}">
                <a16:creationId xmlns:a16="http://schemas.microsoft.com/office/drawing/2014/main" id="{363D1221-CE62-4C63-80DA-66175FED2F41}"/>
              </a:ext>
            </a:extLst>
          </p:cNvPr>
          <p:cNvSpPr txBox="1">
            <a:spLocks noChangeArrowheads="1"/>
          </p:cNvSpPr>
          <p:nvPr/>
        </p:nvSpPr>
        <p:spPr bwMode="auto">
          <a:xfrm>
            <a:off x="6544888" y="3069062"/>
            <a:ext cx="821690" cy="357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en-AU" sz="950" dirty="0">
                <a:solidFill>
                  <a:srgbClr val="FFFFFF"/>
                </a:solidFill>
                <a:effectLst/>
                <a:latin typeface="Arial"/>
                <a:ea typeface="Times New Roman"/>
                <a:cs typeface="Times New Roman"/>
              </a:rPr>
              <a:t>Error handling</a:t>
            </a:r>
            <a:endParaRPr lang="en-AU" sz="950" dirty="0">
              <a:effectLst/>
              <a:latin typeface="Arial"/>
              <a:ea typeface="Times New Roman"/>
              <a:cs typeface="Times New Roman"/>
            </a:endParaRPr>
          </a:p>
        </p:txBody>
      </p:sp>
      <p:sp>
        <p:nvSpPr>
          <p:cNvPr id="43" name="AutoShape 31">
            <a:extLst>
              <a:ext uri="{FF2B5EF4-FFF2-40B4-BE49-F238E27FC236}">
                <a16:creationId xmlns:a16="http://schemas.microsoft.com/office/drawing/2014/main" id="{EC8FCF41-973D-4291-869C-7302C33C1752}"/>
              </a:ext>
            </a:extLst>
          </p:cNvPr>
          <p:cNvSpPr>
            <a:spLocks noChangeArrowheads="1"/>
          </p:cNvSpPr>
          <p:nvPr/>
        </p:nvSpPr>
        <p:spPr bwMode="auto">
          <a:xfrm rot="5400000">
            <a:off x="5873124" y="2701999"/>
            <a:ext cx="447675" cy="1046973"/>
          </a:xfrm>
          <a:prstGeom prst="upArrow">
            <a:avLst>
              <a:gd name="adj1" fmla="val 50000"/>
              <a:gd name="adj2" fmla="val 85745"/>
            </a:avLst>
          </a:prstGeom>
          <a:solidFill>
            <a:schemeClr val="accent5">
              <a:lumMod val="20000"/>
              <a:lumOff val="80000"/>
            </a:schemeClr>
          </a:solidFill>
          <a:ln w="12700">
            <a:noFill/>
            <a:miter lim="800000"/>
            <a:headEnd/>
            <a:tailEnd/>
          </a:ln>
          <a:effectLst/>
        </p:spPr>
        <p:txBody>
          <a:bodyPr rot="0" vert="horz" wrap="square" lIns="91440" tIns="45720" rIns="91440" bIns="45720" anchor="t" anchorCtr="0" upright="1">
            <a:noAutofit/>
          </a:bodyPr>
          <a:lstStyle/>
          <a:p>
            <a:endParaRPr lang="en-AU">
              <a:latin typeface="Segoe UI Light" pitchFamily="34" charset="0"/>
            </a:endParaRPr>
          </a:p>
        </p:txBody>
      </p:sp>
      <p:grpSp>
        <p:nvGrpSpPr>
          <p:cNvPr id="48" name="Group 47">
            <a:extLst>
              <a:ext uri="{FF2B5EF4-FFF2-40B4-BE49-F238E27FC236}">
                <a16:creationId xmlns:a16="http://schemas.microsoft.com/office/drawing/2014/main" id="{30E9F460-9882-439B-B69C-6207E19A46C0}"/>
              </a:ext>
            </a:extLst>
          </p:cNvPr>
          <p:cNvGrpSpPr/>
          <p:nvPr/>
        </p:nvGrpSpPr>
        <p:grpSpPr>
          <a:xfrm>
            <a:off x="4723526" y="2907977"/>
            <a:ext cx="999842" cy="648072"/>
            <a:chOff x="5286452" y="524877"/>
            <a:chExt cx="999842" cy="648072"/>
          </a:xfrm>
        </p:grpSpPr>
        <p:sp>
          <p:nvSpPr>
            <p:cNvPr id="49" name="Rounded Rectangle 32">
              <a:extLst>
                <a:ext uri="{FF2B5EF4-FFF2-40B4-BE49-F238E27FC236}">
                  <a16:creationId xmlns:a16="http://schemas.microsoft.com/office/drawing/2014/main" id="{D6CD8C7C-15F6-4A0F-891F-39DE47DFC6F9}"/>
                </a:ext>
              </a:extLst>
            </p:cNvPr>
            <p:cNvSpPr/>
            <p:nvPr/>
          </p:nvSpPr>
          <p:spPr>
            <a:xfrm>
              <a:off x="5286452" y="560301"/>
              <a:ext cx="999842" cy="612648"/>
            </a:xfrm>
            <a:prstGeom prst="roundRect">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AU" dirty="0">
                <a:latin typeface="Segoe UI Light" pitchFamily="34" charset="0"/>
              </a:endParaRPr>
            </a:p>
          </p:txBody>
        </p:sp>
        <p:sp>
          <p:nvSpPr>
            <p:cNvPr id="50" name="TextBox 49">
              <a:extLst>
                <a:ext uri="{FF2B5EF4-FFF2-40B4-BE49-F238E27FC236}">
                  <a16:creationId xmlns:a16="http://schemas.microsoft.com/office/drawing/2014/main" id="{4E82245F-9EBF-4B50-A6AD-EEE7E4D1CD03}"/>
                </a:ext>
              </a:extLst>
            </p:cNvPr>
            <p:cNvSpPr txBox="1"/>
            <p:nvPr/>
          </p:nvSpPr>
          <p:spPr>
            <a:xfrm>
              <a:off x="5292853" y="524877"/>
              <a:ext cx="993441" cy="246221"/>
            </a:xfrm>
            <a:prstGeom prst="rect">
              <a:avLst/>
            </a:prstGeom>
            <a:noFill/>
          </p:spPr>
          <p:txBody>
            <a:bodyPr wrap="square" rtlCol="0">
              <a:spAutoFit/>
            </a:bodyPr>
            <a:lstStyle/>
            <a:p>
              <a:r>
                <a:rPr lang="en-AU" sz="1000" dirty="0">
                  <a:solidFill>
                    <a:schemeClr val="bg1"/>
                  </a:solidFill>
                  <a:latin typeface="Segoe UI Light" pitchFamily="34" charset="0"/>
                  <a:ea typeface="Times New Roman"/>
                  <a:cs typeface="Times New Roman"/>
                </a:rPr>
                <a:t>&lt;Table or file&gt;</a:t>
              </a:r>
            </a:p>
          </p:txBody>
        </p:sp>
      </p:grpSp>
      <p:sp>
        <p:nvSpPr>
          <p:cNvPr id="51" name="AutoShape 31">
            <a:extLst>
              <a:ext uri="{FF2B5EF4-FFF2-40B4-BE49-F238E27FC236}">
                <a16:creationId xmlns:a16="http://schemas.microsoft.com/office/drawing/2014/main" id="{27C07440-03F6-490A-BD23-CFE4CB4B4CB8}"/>
              </a:ext>
            </a:extLst>
          </p:cNvPr>
          <p:cNvSpPr>
            <a:spLocks noChangeArrowheads="1"/>
          </p:cNvSpPr>
          <p:nvPr/>
        </p:nvSpPr>
        <p:spPr bwMode="auto">
          <a:xfrm rot="5400000">
            <a:off x="4153125" y="2725960"/>
            <a:ext cx="447675" cy="1046973"/>
          </a:xfrm>
          <a:prstGeom prst="upArrow">
            <a:avLst>
              <a:gd name="adj1" fmla="val 50000"/>
              <a:gd name="adj2" fmla="val 85745"/>
            </a:avLst>
          </a:prstGeom>
          <a:solidFill>
            <a:schemeClr val="accent5">
              <a:lumMod val="20000"/>
              <a:lumOff val="80000"/>
            </a:schemeClr>
          </a:solidFill>
          <a:ln w="12700">
            <a:noFill/>
            <a:miter lim="800000"/>
            <a:headEnd/>
            <a:tailEnd/>
          </a:ln>
          <a:effectLst/>
        </p:spPr>
        <p:txBody>
          <a:bodyPr rot="0" vert="horz" wrap="square" lIns="91440" tIns="45720" rIns="91440" bIns="45720" anchor="t" anchorCtr="0" upright="1">
            <a:noAutofit/>
          </a:bodyPr>
          <a:lstStyle/>
          <a:p>
            <a:endParaRPr lang="en-AU">
              <a:latin typeface="Segoe UI Light" pitchFamily="34" charset="0"/>
            </a:endParaRPr>
          </a:p>
        </p:txBody>
      </p:sp>
      <p:grpSp>
        <p:nvGrpSpPr>
          <p:cNvPr id="52" name="Group 51">
            <a:extLst>
              <a:ext uri="{FF2B5EF4-FFF2-40B4-BE49-F238E27FC236}">
                <a16:creationId xmlns:a16="http://schemas.microsoft.com/office/drawing/2014/main" id="{748400B1-6684-4FAC-B5D0-48E2178EE82B}"/>
              </a:ext>
            </a:extLst>
          </p:cNvPr>
          <p:cNvGrpSpPr/>
          <p:nvPr/>
        </p:nvGrpSpPr>
        <p:grpSpPr>
          <a:xfrm>
            <a:off x="2998024" y="2906920"/>
            <a:ext cx="999842" cy="648072"/>
            <a:chOff x="5286452" y="524877"/>
            <a:chExt cx="999842" cy="648072"/>
          </a:xfrm>
        </p:grpSpPr>
        <p:sp>
          <p:nvSpPr>
            <p:cNvPr id="53" name="Rounded Rectangle 32">
              <a:extLst>
                <a:ext uri="{FF2B5EF4-FFF2-40B4-BE49-F238E27FC236}">
                  <a16:creationId xmlns:a16="http://schemas.microsoft.com/office/drawing/2014/main" id="{36FAE217-A539-406F-BE1F-946AC2997F8A}"/>
                </a:ext>
              </a:extLst>
            </p:cNvPr>
            <p:cNvSpPr/>
            <p:nvPr/>
          </p:nvSpPr>
          <p:spPr>
            <a:xfrm>
              <a:off x="5286452" y="560301"/>
              <a:ext cx="999842" cy="612648"/>
            </a:xfrm>
            <a:prstGeom prst="roundRect">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AU" dirty="0">
                <a:latin typeface="Segoe UI Light" pitchFamily="34" charset="0"/>
              </a:endParaRPr>
            </a:p>
          </p:txBody>
        </p:sp>
        <p:sp>
          <p:nvSpPr>
            <p:cNvPr id="54" name="TextBox 53">
              <a:extLst>
                <a:ext uri="{FF2B5EF4-FFF2-40B4-BE49-F238E27FC236}">
                  <a16:creationId xmlns:a16="http://schemas.microsoft.com/office/drawing/2014/main" id="{691E0C49-3B07-4E50-A050-9A0D8BFC1F15}"/>
                </a:ext>
              </a:extLst>
            </p:cNvPr>
            <p:cNvSpPr txBox="1"/>
            <p:nvPr/>
          </p:nvSpPr>
          <p:spPr>
            <a:xfrm>
              <a:off x="5292853" y="524877"/>
              <a:ext cx="993441" cy="246221"/>
            </a:xfrm>
            <a:prstGeom prst="rect">
              <a:avLst/>
            </a:prstGeom>
            <a:noFill/>
          </p:spPr>
          <p:txBody>
            <a:bodyPr wrap="square" rtlCol="0">
              <a:spAutoFit/>
            </a:bodyPr>
            <a:lstStyle/>
            <a:p>
              <a:r>
                <a:rPr lang="en-AU" sz="1000" dirty="0">
                  <a:solidFill>
                    <a:schemeClr val="bg1"/>
                  </a:solidFill>
                  <a:latin typeface="Segoe UI Light" pitchFamily="34" charset="0"/>
                  <a:ea typeface="Times New Roman"/>
                  <a:cs typeface="Times New Roman"/>
                </a:rPr>
                <a:t>&lt;Table or file&gt;</a:t>
              </a:r>
            </a:p>
          </p:txBody>
        </p:sp>
      </p:grpSp>
      <p:sp>
        <p:nvSpPr>
          <p:cNvPr id="55" name="AutoShape 23">
            <a:extLst>
              <a:ext uri="{FF2B5EF4-FFF2-40B4-BE49-F238E27FC236}">
                <a16:creationId xmlns:a16="http://schemas.microsoft.com/office/drawing/2014/main" id="{DAB0AB20-971F-4148-AB20-598519A41B68}"/>
              </a:ext>
            </a:extLst>
          </p:cNvPr>
          <p:cNvSpPr>
            <a:spLocks noChangeArrowheads="1"/>
          </p:cNvSpPr>
          <p:nvPr/>
        </p:nvSpPr>
        <p:spPr bwMode="auto">
          <a:xfrm>
            <a:off x="3242383" y="3375566"/>
            <a:ext cx="523875" cy="1739861"/>
          </a:xfrm>
          <a:prstGeom prst="upArrow">
            <a:avLst>
              <a:gd name="adj1" fmla="val 55889"/>
              <a:gd name="adj2" fmla="val 49582"/>
            </a:avLst>
          </a:prstGeom>
          <a:solidFill>
            <a:schemeClr val="accent5">
              <a:lumMod val="20000"/>
              <a:lumOff val="80000"/>
            </a:schemeClr>
          </a:solidFill>
          <a:ln w="12700">
            <a:noFill/>
            <a:miter lim="800000"/>
            <a:headEnd/>
            <a:tailEnd/>
          </a:ln>
          <a:effectLst/>
        </p:spPr>
        <p:txBody>
          <a:bodyPr rot="0" vert="horz" wrap="square" lIns="91440" tIns="45720" rIns="91440" bIns="45720" anchor="t" anchorCtr="0" upright="1">
            <a:noAutofit/>
          </a:bodyPr>
          <a:lstStyle/>
          <a:p>
            <a:endParaRPr lang="en-AU">
              <a:latin typeface="Segoe UI Light" pitchFamily="34" charset="0"/>
            </a:endParaRPr>
          </a:p>
        </p:txBody>
      </p:sp>
      <p:sp>
        <p:nvSpPr>
          <p:cNvPr id="57" name="TextBox 56">
            <a:extLst>
              <a:ext uri="{FF2B5EF4-FFF2-40B4-BE49-F238E27FC236}">
                <a16:creationId xmlns:a16="http://schemas.microsoft.com/office/drawing/2014/main" id="{91035C4D-1041-40E2-81C1-7891F60235E9}"/>
              </a:ext>
            </a:extLst>
          </p:cNvPr>
          <p:cNvSpPr txBox="1"/>
          <p:nvPr/>
        </p:nvSpPr>
        <p:spPr>
          <a:xfrm>
            <a:off x="3952108" y="3384378"/>
            <a:ext cx="993441" cy="246221"/>
          </a:xfrm>
          <a:prstGeom prst="rect">
            <a:avLst/>
          </a:prstGeom>
          <a:noFill/>
        </p:spPr>
        <p:txBody>
          <a:bodyPr wrap="square" rtlCol="0">
            <a:spAutoFit/>
          </a:bodyPr>
          <a:lstStyle/>
          <a:p>
            <a:r>
              <a:rPr lang="en-AU" sz="1000" dirty="0">
                <a:solidFill>
                  <a:schemeClr val="bg1"/>
                </a:solidFill>
                <a:latin typeface="Segoe UI Light" pitchFamily="34" charset="0"/>
                <a:ea typeface="Times New Roman"/>
                <a:cs typeface="Times New Roman"/>
              </a:rPr>
              <a:t>Derivations</a:t>
            </a:r>
          </a:p>
        </p:txBody>
      </p:sp>
      <p:sp>
        <p:nvSpPr>
          <p:cNvPr id="58" name="TextBox 57">
            <a:extLst>
              <a:ext uri="{FF2B5EF4-FFF2-40B4-BE49-F238E27FC236}">
                <a16:creationId xmlns:a16="http://schemas.microsoft.com/office/drawing/2014/main" id="{4FB30405-62F2-413F-A78A-27439F2504AD}"/>
              </a:ext>
            </a:extLst>
          </p:cNvPr>
          <p:cNvSpPr txBox="1"/>
          <p:nvPr/>
        </p:nvSpPr>
        <p:spPr>
          <a:xfrm>
            <a:off x="5604983" y="3380146"/>
            <a:ext cx="993441" cy="246221"/>
          </a:xfrm>
          <a:prstGeom prst="rect">
            <a:avLst/>
          </a:prstGeom>
          <a:noFill/>
        </p:spPr>
        <p:txBody>
          <a:bodyPr wrap="square" rtlCol="0">
            <a:spAutoFit/>
          </a:bodyPr>
          <a:lstStyle/>
          <a:p>
            <a:r>
              <a:rPr lang="en-AU" sz="1000" dirty="0">
                <a:solidFill>
                  <a:schemeClr val="bg1"/>
                </a:solidFill>
                <a:latin typeface="Segoe UI Light" pitchFamily="34" charset="0"/>
                <a:ea typeface="Times New Roman"/>
                <a:cs typeface="Times New Roman"/>
              </a:rPr>
              <a:t>Error detection</a:t>
            </a:r>
          </a:p>
        </p:txBody>
      </p:sp>
    </p:spTree>
    <p:extLst>
      <p:ext uri="{BB962C8B-B14F-4D97-AF65-F5344CB8AC3E}">
        <p14:creationId xmlns:p14="http://schemas.microsoft.com/office/powerpoint/2010/main" val="2325534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auto" hangingPunct="1">
              <a:spcBef>
                <a:spcPct val="0"/>
              </a:spcBef>
              <a:spcAft>
                <a:spcPts val="0"/>
              </a:spcAft>
              <a:buFontTx/>
              <a:buNone/>
              <a:defRPr/>
            </a:pPr>
            <a:endParaRPr lang="en-AU" altLang="en-US" sz="1800" kern="0">
              <a:latin typeface="Arial" charset="0"/>
            </a:endParaRPr>
          </a:p>
        </p:txBody>
      </p:sp>
      <p:pic>
        <p:nvPicPr>
          <p:cNvPr id="77828" name="Picture 42" descr="User group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1264" y="1340768"/>
            <a:ext cx="842962"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0" name="AutoShape 20"/>
          <p:cNvSpPr>
            <a:spLocks noChangeArrowheads="1"/>
          </p:cNvSpPr>
          <p:nvPr/>
        </p:nvSpPr>
        <p:spPr bwMode="auto">
          <a:xfrm>
            <a:off x="1187450" y="2420938"/>
            <a:ext cx="6600825" cy="2570162"/>
          </a:xfrm>
          <a:prstGeom prst="roundRect">
            <a:avLst>
              <a:gd name="adj" fmla="val 16667"/>
            </a:avLst>
          </a:prstGeom>
          <a:solidFill>
            <a:schemeClr val="accent1">
              <a:lumMod val="75000"/>
            </a:schemeClr>
          </a:solidFill>
          <a:ln w="12700">
            <a:noFill/>
            <a:round/>
            <a:headEnd/>
            <a:tailEnd/>
          </a:ln>
          <a:effectLst>
            <a:outerShdw blurRad="44450" dist="27940" dir="5400000" algn="ctr">
              <a:srgbClr val="000000">
                <a:alpha val="32000"/>
              </a:srgbClr>
            </a:outerShdw>
          </a:effectLst>
        </p:spPr>
        <p:txBody>
          <a:bodyPr/>
          <a:lstStyle/>
          <a:p>
            <a:pPr eaLnBrk="1" fontAlgn="auto" hangingPunct="1">
              <a:spcBef>
                <a:spcPts val="0"/>
              </a:spcBef>
              <a:spcAft>
                <a:spcPts val="0"/>
              </a:spcAft>
              <a:defRPr/>
            </a:pPr>
            <a:r>
              <a:rPr lang="en-US" kern="0" dirty="0">
                <a:solidFill>
                  <a:srgbClr val="FFFFFF"/>
                </a:solidFill>
                <a:latin typeface="Segoe UI" panose="020B0502040204020203" pitchFamily="34" charset="0"/>
                <a:ea typeface="Times New Roman" pitchFamily="18" charset="0"/>
                <a:cs typeface="Segoe UI" panose="020B0502040204020203" pitchFamily="34" charset="0"/>
              </a:rPr>
              <a:t>Presentation Layer</a:t>
            </a:r>
          </a:p>
        </p:txBody>
      </p:sp>
      <p:sp>
        <p:nvSpPr>
          <p:cNvPr id="6154" name="Rectangle 18"/>
          <p:cNvSpPr>
            <a:spLocks noChangeArrowheads="1"/>
          </p:cNvSpPr>
          <p:nvPr/>
        </p:nvSpPr>
        <p:spPr bwMode="auto">
          <a:xfrm>
            <a:off x="1342877" y="3267076"/>
            <a:ext cx="295275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tabLst>
                <a:tab pos="457200" algn="l"/>
              </a:tabLst>
              <a:defRPr sz="3200">
                <a:solidFill>
                  <a:schemeClr val="tx1"/>
                </a:solidFill>
                <a:latin typeface="Calibri" pitchFamily="34" charset="0"/>
              </a:defRPr>
            </a:lvl1pPr>
            <a:lvl2pPr marL="742950" indent="-285750" eaLnBrk="0" hangingPunct="0">
              <a:spcBef>
                <a:spcPct val="20000"/>
              </a:spcBef>
              <a:buFont typeface="Arial" charset="0"/>
              <a:buChar char="–"/>
              <a:tabLst>
                <a:tab pos="457200" algn="l"/>
              </a:tabLst>
              <a:defRPr sz="2800">
                <a:solidFill>
                  <a:schemeClr val="tx1"/>
                </a:solidFill>
                <a:latin typeface="Calibri" pitchFamily="34" charset="0"/>
              </a:defRPr>
            </a:lvl2pPr>
            <a:lvl3pPr marL="1143000" indent="-228600" eaLnBrk="0" hangingPunct="0">
              <a:spcBef>
                <a:spcPct val="20000"/>
              </a:spcBef>
              <a:buFont typeface="Arial" charset="0"/>
              <a:buChar char="•"/>
              <a:tabLst>
                <a:tab pos="457200" algn="l"/>
              </a:tabLst>
              <a:defRPr sz="2400">
                <a:solidFill>
                  <a:schemeClr val="tx1"/>
                </a:solidFill>
                <a:latin typeface="Calibri" pitchFamily="34" charset="0"/>
              </a:defRPr>
            </a:lvl3pPr>
            <a:lvl4pPr marL="1600200" indent="-228600" eaLnBrk="0" hangingPunct="0">
              <a:spcBef>
                <a:spcPct val="20000"/>
              </a:spcBef>
              <a:buFont typeface="Arial" charset="0"/>
              <a:buChar char="–"/>
              <a:tabLst>
                <a:tab pos="457200" algn="l"/>
              </a:tabLst>
              <a:defRPr sz="2000">
                <a:solidFill>
                  <a:schemeClr val="tx1"/>
                </a:solidFill>
                <a:latin typeface="Calibri" pitchFamily="34" charset="0"/>
              </a:defRPr>
            </a:lvl4pPr>
            <a:lvl5pPr marL="2057400" indent="-228600" eaLnBrk="0" hangingPunct="0">
              <a:spcBef>
                <a:spcPct val="20000"/>
              </a:spcBef>
              <a:buFont typeface="Arial" charset="0"/>
              <a:buChar char="»"/>
              <a:tabLst>
                <a:tab pos="457200" algn="l"/>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457200" algn="l"/>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457200" algn="l"/>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457200" algn="l"/>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457200" algn="l"/>
              </a:tabLst>
              <a:defRPr sz="2000">
                <a:solidFill>
                  <a:schemeClr val="tx1"/>
                </a:solidFill>
                <a:latin typeface="Calibri" pitchFamily="34" charset="0"/>
              </a:defRPr>
            </a:lvl9pPr>
          </a:lstStyle>
          <a:p>
            <a:pPr marL="171450" indent="-171450" fontAlgn="auto">
              <a:spcBef>
                <a:spcPct val="0"/>
              </a:spcBef>
              <a:spcAft>
                <a:spcPts val="0"/>
              </a:spcAft>
              <a:defRPr/>
            </a:pPr>
            <a:r>
              <a:rPr lang="en-US" altLang="en-US" sz="1000" kern="0" dirty="0">
                <a:solidFill>
                  <a:schemeClr val="bg1"/>
                </a:solidFill>
                <a:latin typeface="Segoe UI" panose="020B0502040204020203" pitchFamily="34" charset="0"/>
                <a:cs typeface="Segoe UI" panose="020B0502040204020203" pitchFamily="34" charset="0"/>
              </a:rPr>
              <a:t>Apply Information Mart business logic</a:t>
            </a:r>
          </a:p>
          <a:p>
            <a:pPr marL="171450" indent="-171450" fontAlgn="auto">
              <a:spcBef>
                <a:spcPct val="0"/>
              </a:spcBef>
              <a:spcAft>
                <a:spcPts val="0"/>
              </a:spcAft>
              <a:defRPr/>
            </a:pPr>
            <a:r>
              <a:rPr lang="en-US" altLang="en-US" sz="1000" kern="0" dirty="0">
                <a:solidFill>
                  <a:schemeClr val="bg1"/>
                </a:solidFill>
                <a:latin typeface="Segoe UI" panose="020B0502040204020203" pitchFamily="34" charset="0"/>
                <a:cs typeface="Segoe UI" panose="020B0502040204020203" pitchFamily="34" charset="0"/>
              </a:rPr>
              <a:t>Manage structures and hierarchies</a:t>
            </a:r>
          </a:p>
          <a:p>
            <a:pPr marL="171450" indent="-171450" fontAlgn="auto">
              <a:spcBef>
                <a:spcPct val="0"/>
              </a:spcBef>
              <a:spcAft>
                <a:spcPts val="0"/>
              </a:spcAft>
              <a:defRPr/>
            </a:pPr>
            <a:r>
              <a:rPr lang="en-US" altLang="en-US" sz="1000" kern="0" dirty="0">
                <a:solidFill>
                  <a:schemeClr val="bg1"/>
                </a:solidFill>
                <a:latin typeface="Segoe UI" panose="020B0502040204020203" pitchFamily="34" charset="0"/>
                <a:cs typeface="Segoe UI" panose="020B0502040204020203" pitchFamily="34" charset="0"/>
              </a:rPr>
              <a:t>Calculate facts and metrics</a:t>
            </a:r>
          </a:p>
          <a:p>
            <a:pPr marL="171450" indent="-171450" fontAlgn="auto">
              <a:spcBef>
                <a:spcPct val="0"/>
              </a:spcBef>
              <a:spcAft>
                <a:spcPts val="0"/>
              </a:spcAft>
              <a:defRPr/>
            </a:pPr>
            <a:r>
              <a:rPr lang="en-US" altLang="en-US" sz="1000" kern="0" dirty="0">
                <a:solidFill>
                  <a:schemeClr val="bg1"/>
                </a:solidFill>
                <a:latin typeface="Segoe UI" panose="020B0502040204020203" pitchFamily="34" charset="0"/>
                <a:cs typeface="Segoe UI" panose="020B0502040204020203" pitchFamily="34" charset="0"/>
              </a:rPr>
              <a:t>Load to any presentation model </a:t>
            </a:r>
          </a:p>
          <a:p>
            <a:pPr marL="171450" indent="-171450" fontAlgn="auto">
              <a:spcBef>
                <a:spcPct val="0"/>
              </a:spcBef>
              <a:spcAft>
                <a:spcPts val="0"/>
              </a:spcAft>
              <a:defRPr/>
            </a:pPr>
            <a:r>
              <a:rPr lang="en-US" altLang="en-US" sz="1000" kern="0" dirty="0">
                <a:solidFill>
                  <a:schemeClr val="bg1"/>
                </a:solidFill>
                <a:latin typeface="Segoe UI" panose="020B0502040204020203" pitchFamily="34" charset="0"/>
                <a:cs typeface="Segoe UI" panose="020B0502040204020203" pitchFamily="34" charset="0"/>
              </a:rPr>
              <a:t>Aggregation</a:t>
            </a:r>
          </a:p>
        </p:txBody>
      </p:sp>
      <p:sp>
        <p:nvSpPr>
          <p:cNvPr id="46097" name="AutoShape 17"/>
          <p:cNvSpPr>
            <a:spLocks noChangeArrowheads="1"/>
          </p:cNvSpPr>
          <p:nvPr/>
        </p:nvSpPr>
        <p:spPr bwMode="auto">
          <a:xfrm>
            <a:off x="1238250" y="5280620"/>
            <a:ext cx="6553200" cy="866775"/>
          </a:xfrm>
          <a:prstGeom prst="roundRect">
            <a:avLst>
              <a:gd name="adj" fmla="val 25458"/>
            </a:avLst>
          </a:prstGeom>
          <a:solidFill>
            <a:srgbClr val="487BB8"/>
          </a:solidFill>
          <a:ln w="12700">
            <a:noFill/>
            <a:round/>
            <a:headEnd/>
            <a:tailEnd/>
          </a:ln>
          <a:effectLst>
            <a:outerShdw dist="28398" dir="3806097" algn="ctr" rotWithShape="0">
              <a:srgbClr val="205867"/>
            </a:outerShdw>
          </a:effectLst>
        </p:spPr>
        <p:txBody>
          <a:bodyPr anchor="ctr"/>
          <a:lstStyle/>
          <a:p>
            <a:r>
              <a:rPr lang="en-US" sz="1600" dirty="0">
                <a:solidFill>
                  <a:srgbClr val="FFFFFF"/>
                </a:solidFill>
                <a:latin typeface="Segoe UI Light" pitchFamily="34" charset="0"/>
                <a:cs typeface="Times New Roman" pitchFamily="18" charset="0"/>
              </a:rPr>
              <a:t>Integration Layer</a:t>
            </a:r>
          </a:p>
        </p:txBody>
      </p:sp>
      <p:pic>
        <p:nvPicPr>
          <p:cNvPr id="7783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5535" y="2968625"/>
            <a:ext cx="10001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7" name="AutoShape 4"/>
          <p:cNvSpPr>
            <a:spLocks noChangeArrowheads="1"/>
          </p:cNvSpPr>
          <p:nvPr/>
        </p:nvSpPr>
        <p:spPr bwMode="auto">
          <a:xfrm>
            <a:off x="4181914" y="1934171"/>
            <a:ext cx="601663" cy="1168373"/>
          </a:xfrm>
          <a:prstGeom prst="upArrow">
            <a:avLst>
              <a:gd name="adj1" fmla="val 43731"/>
              <a:gd name="adj2" fmla="val 40252"/>
            </a:avLst>
          </a:prstGeom>
          <a:solidFill>
            <a:schemeClr val="accent5">
              <a:lumMod val="75000"/>
            </a:schemeClr>
          </a:solidFill>
          <a:ln w="12700">
            <a:solidFill>
              <a:schemeClr val="accent1">
                <a:lumMod val="75000"/>
              </a:schemeClr>
            </a:solidFill>
            <a:miter lim="800000"/>
            <a:headEnd/>
            <a:tailEnd/>
          </a:ln>
          <a:effectLst>
            <a:outerShdw dist="28398" dir="3806097" algn="ctr" rotWithShape="0">
              <a:srgbClr val="974706">
                <a:alpha val="50000"/>
              </a:srgbClr>
            </a:outerShdw>
          </a:effec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auto" hangingPunct="1">
              <a:spcBef>
                <a:spcPts val="0"/>
              </a:spcBef>
              <a:spcAft>
                <a:spcPts val="0"/>
              </a:spcAft>
            </a:pPr>
            <a:endParaRPr lang="en-AU" altLang="en-US" kern="0">
              <a:solidFill>
                <a:sysClr val="windowText" lastClr="000000"/>
              </a:solidFill>
              <a:latin typeface="+mn-lt"/>
            </a:endParaRPr>
          </a:p>
        </p:txBody>
      </p:sp>
      <p:sp>
        <p:nvSpPr>
          <p:cNvPr id="6168" name="Rectangle 3"/>
          <p:cNvSpPr>
            <a:spLocks noChangeArrowheads="1"/>
          </p:cNvSpPr>
          <p:nvPr/>
        </p:nvSpPr>
        <p:spPr bwMode="auto">
          <a:xfrm>
            <a:off x="6084168" y="5556845"/>
            <a:ext cx="18034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fontAlgn="auto">
              <a:spcBef>
                <a:spcPct val="0"/>
              </a:spcBef>
              <a:spcAft>
                <a:spcPts val="0"/>
              </a:spcAft>
              <a:buFontTx/>
              <a:buNone/>
              <a:defRPr/>
            </a:pPr>
            <a:r>
              <a:rPr lang="en-US" altLang="en-US" sz="1000" kern="0" dirty="0">
                <a:solidFill>
                  <a:schemeClr val="bg1"/>
                </a:solidFill>
                <a:latin typeface="Segoe UI" panose="020B0502040204020203" pitchFamily="34" charset="0"/>
                <a:cs typeface="Segoe UI" panose="020B0502040204020203" pitchFamily="34" charset="0"/>
              </a:rPr>
              <a:t>Note: data can be loaded from both the Raw and Business Data Vault.</a:t>
            </a:r>
            <a:endParaRPr lang="en-US" altLang="en-US" sz="1800" kern="0" dirty="0">
              <a:solidFill>
                <a:schemeClr val="bg1"/>
              </a:solidFill>
              <a:latin typeface="Segoe UI" panose="020B0502040204020203" pitchFamily="34" charset="0"/>
              <a:cs typeface="Segoe UI" panose="020B0502040204020203" pitchFamily="34" charset="0"/>
            </a:endParaRPr>
          </a:p>
        </p:txBody>
      </p:sp>
      <p:sp>
        <p:nvSpPr>
          <p:cNvPr id="6170" name="Rectangle 15"/>
          <p:cNvSpPr>
            <a:spLocks noChangeArrowheads="1"/>
          </p:cNvSpPr>
          <p:nvPr/>
        </p:nvSpPr>
        <p:spPr bwMode="auto">
          <a:xfrm>
            <a:off x="1342877" y="4514850"/>
            <a:ext cx="254223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tabLst>
                <a:tab pos="457200" algn="l"/>
              </a:tabLst>
              <a:defRPr sz="3200">
                <a:solidFill>
                  <a:schemeClr val="tx1"/>
                </a:solidFill>
                <a:latin typeface="Calibri" pitchFamily="34" charset="0"/>
              </a:defRPr>
            </a:lvl1pPr>
            <a:lvl2pPr marL="742950" indent="-285750" eaLnBrk="0" hangingPunct="0">
              <a:spcBef>
                <a:spcPct val="20000"/>
              </a:spcBef>
              <a:buFont typeface="Arial" charset="0"/>
              <a:buChar char="–"/>
              <a:tabLst>
                <a:tab pos="457200" algn="l"/>
              </a:tabLst>
              <a:defRPr sz="2800">
                <a:solidFill>
                  <a:schemeClr val="tx1"/>
                </a:solidFill>
                <a:latin typeface="Calibri" pitchFamily="34" charset="0"/>
              </a:defRPr>
            </a:lvl2pPr>
            <a:lvl3pPr marL="1143000" indent="-228600" eaLnBrk="0" hangingPunct="0">
              <a:spcBef>
                <a:spcPct val="20000"/>
              </a:spcBef>
              <a:buFont typeface="Arial" charset="0"/>
              <a:buChar char="•"/>
              <a:tabLst>
                <a:tab pos="457200" algn="l"/>
              </a:tabLst>
              <a:defRPr sz="2400">
                <a:solidFill>
                  <a:schemeClr val="tx1"/>
                </a:solidFill>
                <a:latin typeface="Calibri" pitchFamily="34" charset="0"/>
              </a:defRPr>
            </a:lvl3pPr>
            <a:lvl4pPr marL="1600200" indent="-228600" eaLnBrk="0" hangingPunct="0">
              <a:spcBef>
                <a:spcPct val="20000"/>
              </a:spcBef>
              <a:buFont typeface="Arial" charset="0"/>
              <a:buChar char="–"/>
              <a:tabLst>
                <a:tab pos="457200" algn="l"/>
              </a:tabLst>
              <a:defRPr sz="2000">
                <a:solidFill>
                  <a:schemeClr val="tx1"/>
                </a:solidFill>
                <a:latin typeface="Calibri" pitchFamily="34" charset="0"/>
              </a:defRPr>
            </a:lvl4pPr>
            <a:lvl5pPr marL="2057400" indent="-228600" eaLnBrk="0" hangingPunct="0">
              <a:spcBef>
                <a:spcPct val="20000"/>
              </a:spcBef>
              <a:buFont typeface="Arial" charset="0"/>
              <a:buChar char="»"/>
              <a:tabLst>
                <a:tab pos="457200" algn="l"/>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457200" algn="l"/>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457200" algn="l"/>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457200" algn="l"/>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457200" algn="l"/>
              </a:tabLst>
              <a:defRPr sz="2000">
                <a:solidFill>
                  <a:schemeClr val="tx1"/>
                </a:solidFill>
                <a:latin typeface="Calibri" pitchFamily="34" charset="0"/>
              </a:defRPr>
            </a:lvl9pPr>
          </a:lstStyle>
          <a:p>
            <a:pPr fontAlgn="auto">
              <a:spcBef>
                <a:spcPct val="0"/>
              </a:spcBef>
              <a:spcAft>
                <a:spcPts val="0"/>
              </a:spcAft>
              <a:buFontTx/>
              <a:buNone/>
              <a:defRPr/>
            </a:pPr>
            <a:r>
              <a:rPr lang="en-US" altLang="en-US" sz="1200" kern="0" dirty="0">
                <a:solidFill>
                  <a:srgbClr val="FFFFFF"/>
                </a:solidFill>
                <a:latin typeface="Segoe UI" panose="020B0502040204020203" pitchFamily="34" charset="0"/>
                <a:cs typeface="Segoe UI" panose="020B0502040204020203" pitchFamily="34" charset="0"/>
              </a:rPr>
              <a:t>Raw / Information Mart Area</a:t>
            </a:r>
            <a:endParaRPr lang="en-US" altLang="en-US" sz="900" kern="0" dirty="0">
              <a:latin typeface="Segoe UI" panose="020B0502040204020203" pitchFamily="34" charset="0"/>
              <a:cs typeface="Segoe UI" panose="020B0502040204020203" pitchFamily="34" charset="0"/>
            </a:endParaRPr>
          </a:p>
        </p:txBody>
      </p:sp>
      <p:sp>
        <p:nvSpPr>
          <p:cNvPr id="27" name="TextBox 26"/>
          <p:cNvSpPr txBox="1"/>
          <p:nvPr/>
        </p:nvSpPr>
        <p:spPr>
          <a:xfrm rot="16200000">
            <a:off x="3665854" y="2426463"/>
            <a:ext cx="1624013" cy="400110"/>
          </a:xfrm>
          <a:prstGeom prst="rect">
            <a:avLst/>
          </a:prstGeom>
          <a:noFill/>
        </p:spPr>
        <p:txBody>
          <a:bodyPr>
            <a:spAutoFit/>
          </a:bodyPr>
          <a:lstStyle/>
          <a:p>
            <a:pPr algn="ctr" eaLnBrk="1" fontAlgn="auto" hangingPunct="1">
              <a:spcBef>
                <a:spcPts val="0"/>
              </a:spcBef>
              <a:spcAft>
                <a:spcPts val="0"/>
              </a:spcAft>
              <a:defRPr/>
            </a:pPr>
            <a:r>
              <a:rPr lang="en-US" sz="1000" kern="0" dirty="0">
                <a:solidFill>
                  <a:schemeClr val="bg1"/>
                </a:solidFill>
                <a:latin typeface="Segoe UI" panose="020B0502040204020203" pitchFamily="34" charset="0"/>
                <a:cs typeface="Segoe UI" panose="020B0502040204020203" pitchFamily="34" charset="0"/>
              </a:rPr>
              <a:t>History</a:t>
            </a:r>
          </a:p>
          <a:p>
            <a:pPr algn="ctr" eaLnBrk="1" fontAlgn="auto" hangingPunct="1">
              <a:spcBef>
                <a:spcPts val="0"/>
              </a:spcBef>
              <a:spcAft>
                <a:spcPts val="0"/>
              </a:spcAft>
              <a:defRPr/>
            </a:pPr>
            <a:r>
              <a:rPr lang="en-US" sz="1000" kern="0" dirty="0">
                <a:solidFill>
                  <a:schemeClr val="bg1"/>
                </a:solidFill>
                <a:latin typeface="Segoe UI" panose="020B0502040204020203" pitchFamily="34" charset="0"/>
                <a:cs typeface="Segoe UI" panose="020B0502040204020203" pitchFamily="34" charset="0"/>
              </a:rPr>
              <a:t> Representation</a:t>
            </a:r>
          </a:p>
        </p:txBody>
      </p:sp>
      <p:sp>
        <p:nvSpPr>
          <p:cNvPr id="29" name="AutoShape 15"/>
          <p:cNvSpPr>
            <a:spLocks noChangeArrowheads="1"/>
          </p:cNvSpPr>
          <p:nvPr/>
        </p:nvSpPr>
        <p:spPr bwMode="auto">
          <a:xfrm>
            <a:off x="4220810" y="3650231"/>
            <a:ext cx="523875" cy="1666307"/>
          </a:xfrm>
          <a:prstGeom prst="upArrow">
            <a:avLst>
              <a:gd name="adj1" fmla="val 55889"/>
              <a:gd name="adj2" fmla="val 49587"/>
            </a:avLst>
          </a:prstGeom>
          <a:solidFill>
            <a:schemeClr val="accent5">
              <a:lumMod val="75000"/>
            </a:schemeClr>
          </a:solidFill>
          <a:ln w="12700">
            <a:solidFill>
              <a:schemeClr val="accent1">
                <a:lumMod val="75000"/>
              </a:schemeClr>
            </a:solidFill>
            <a:miter lim="800000"/>
            <a:headEnd/>
            <a:tailEnd/>
          </a:ln>
          <a:effectLst>
            <a:outerShdw dist="28398" dir="3806097" algn="ctr" rotWithShape="0">
              <a:srgbClr val="974706">
                <a:alpha val="50000"/>
              </a:srgbClr>
            </a:outerShdw>
          </a:effec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auto" hangingPunct="1">
              <a:spcBef>
                <a:spcPts val="0"/>
              </a:spcBef>
              <a:spcAft>
                <a:spcPts val="0"/>
              </a:spcAft>
            </a:pPr>
            <a:endParaRPr lang="en-AU" altLang="en-US" kern="0">
              <a:solidFill>
                <a:sysClr val="windowText" lastClr="000000"/>
              </a:solidFill>
              <a:latin typeface="+mn-lt"/>
            </a:endParaRPr>
          </a:p>
        </p:txBody>
      </p:sp>
      <p:sp>
        <p:nvSpPr>
          <p:cNvPr id="30" name="TextBox 29"/>
          <p:cNvSpPr txBox="1"/>
          <p:nvPr/>
        </p:nvSpPr>
        <p:spPr>
          <a:xfrm rot="16200000">
            <a:off x="3598200" y="4438630"/>
            <a:ext cx="1769094" cy="246221"/>
          </a:xfrm>
          <a:prstGeom prst="rect">
            <a:avLst/>
          </a:prstGeom>
          <a:noFill/>
        </p:spPr>
        <p:txBody>
          <a:bodyPr wrap="square">
            <a:spAutoFit/>
          </a:bodyPr>
          <a:lstStyle/>
          <a:p>
            <a:pPr algn="ctr" eaLnBrk="1" fontAlgn="auto" hangingPunct="1">
              <a:spcBef>
                <a:spcPts val="0"/>
              </a:spcBef>
              <a:spcAft>
                <a:spcPts val="0"/>
              </a:spcAft>
              <a:defRPr/>
            </a:pPr>
            <a:r>
              <a:rPr lang="en-US" sz="1000" kern="0" dirty="0">
                <a:solidFill>
                  <a:schemeClr val="bg1"/>
                </a:solidFill>
                <a:latin typeface="Segoe UI" panose="020B0502040204020203" pitchFamily="34" charset="0"/>
                <a:cs typeface="Segoe UI" panose="020B0502040204020203" pitchFamily="34" charset="0"/>
              </a:rPr>
              <a:t>Business Logic</a:t>
            </a:r>
          </a:p>
        </p:txBody>
      </p:sp>
      <p:pic>
        <p:nvPicPr>
          <p:cNvPr id="31"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28331" y="5180161"/>
            <a:ext cx="443740" cy="34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9161" y="5446289"/>
            <a:ext cx="919606" cy="653199"/>
          </a:xfrm>
          <a:prstGeom prst="rect">
            <a:avLst/>
          </a:prstGeom>
        </p:spPr>
      </p:pic>
      <p:pic>
        <p:nvPicPr>
          <p:cNvPr id="34"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4688091"/>
            <a:ext cx="443740" cy="34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angle 3"/>
          <p:cNvSpPr>
            <a:spLocks noChangeArrowheads="1"/>
          </p:cNvSpPr>
          <p:nvPr/>
        </p:nvSpPr>
        <p:spPr bwMode="auto">
          <a:xfrm>
            <a:off x="4749372" y="4492512"/>
            <a:ext cx="1427672" cy="29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fontAlgn="auto">
              <a:spcBef>
                <a:spcPct val="0"/>
              </a:spcBef>
              <a:spcAft>
                <a:spcPts val="0"/>
              </a:spcAft>
              <a:buFontTx/>
              <a:buNone/>
              <a:defRPr/>
            </a:pPr>
            <a:r>
              <a:rPr lang="en-US" altLang="en-US" sz="1000" kern="0" dirty="0">
                <a:solidFill>
                  <a:schemeClr val="bg1"/>
                </a:solidFill>
                <a:latin typeface="Segoe UI" panose="020B0502040204020203" pitchFamily="34" charset="0"/>
                <a:cs typeface="Segoe UI" panose="020B0502040204020203" pitchFamily="34" charset="0"/>
              </a:rPr>
              <a:t>Point-in-time tables</a:t>
            </a:r>
            <a:endParaRPr lang="en-US" altLang="en-US" sz="1800" kern="0" dirty="0">
              <a:solidFill>
                <a:schemeClr val="bg1"/>
              </a:solidFill>
              <a:latin typeface="Segoe UI" panose="020B0502040204020203" pitchFamily="34" charset="0"/>
              <a:cs typeface="Segoe UI" panose="020B0502040204020203" pitchFamily="34" charset="0"/>
            </a:endParaRPr>
          </a:p>
        </p:txBody>
      </p:sp>
      <p:sp>
        <p:nvSpPr>
          <p:cNvPr id="36" name="Rectangle 3"/>
          <p:cNvSpPr>
            <a:spLocks noChangeArrowheads="1"/>
          </p:cNvSpPr>
          <p:nvPr/>
        </p:nvSpPr>
        <p:spPr bwMode="auto">
          <a:xfrm>
            <a:off x="3236270" y="5374953"/>
            <a:ext cx="993572" cy="29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fontAlgn="auto">
              <a:spcBef>
                <a:spcPct val="0"/>
              </a:spcBef>
              <a:spcAft>
                <a:spcPts val="0"/>
              </a:spcAft>
              <a:buFontTx/>
              <a:buNone/>
              <a:defRPr/>
            </a:pPr>
            <a:r>
              <a:rPr lang="en-US" altLang="en-US" sz="1000" kern="0" dirty="0">
                <a:solidFill>
                  <a:schemeClr val="bg1"/>
                </a:solidFill>
                <a:latin typeface="Segoe UI" panose="020B0502040204020203" pitchFamily="34" charset="0"/>
                <a:cs typeface="Segoe UI" panose="020B0502040204020203" pitchFamily="34" charset="0"/>
              </a:rPr>
              <a:t>Bridge tables</a:t>
            </a:r>
            <a:endParaRPr lang="en-US" altLang="en-US" sz="1800" kern="0" dirty="0">
              <a:solidFill>
                <a:schemeClr val="bg1"/>
              </a:solidFill>
              <a:latin typeface="Segoe UI" panose="020B0502040204020203" pitchFamily="34" charset="0"/>
              <a:cs typeface="Segoe UI" panose="020B0502040204020203" pitchFamily="34" charset="0"/>
            </a:endParaRPr>
          </a:p>
        </p:txBody>
      </p:sp>
      <p:sp>
        <p:nvSpPr>
          <p:cNvPr id="5" name="Right Brace 4"/>
          <p:cNvSpPr/>
          <p:nvPr/>
        </p:nvSpPr>
        <p:spPr>
          <a:xfrm>
            <a:off x="5080386" y="4786782"/>
            <a:ext cx="113397" cy="73807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Rectangle 3"/>
          <p:cNvSpPr>
            <a:spLocks noChangeArrowheads="1"/>
          </p:cNvSpPr>
          <p:nvPr/>
        </p:nvSpPr>
        <p:spPr bwMode="auto">
          <a:xfrm>
            <a:off x="5202409" y="5011547"/>
            <a:ext cx="1427672" cy="29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fontAlgn="auto">
              <a:spcBef>
                <a:spcPct val="0"/>
              </a:spcBef>
              <a:spcAft>
                <a:spcPts val="0"/>
              </a:spcAft>
              <a:buFontTx/>
              <a:buNone/>
              <a:defRPr/>
            </a:pPr>
            <a:r>
              <a:rPr lang="en-US" altLang="en-US" sz="1000" kern="0" dirty="0">
                <a:solidFill>
                  <a:sysClr val="windowText" lastClr="000000"/>
                </a:solidFill>
                <a:latin typeface="Segoe UI" panose="020B0502040204020203" pitchFamily="34" charset="0"/>
                <a:cs typeface="Segoe UI" panose="020B0502040204020203" pitchFamily="34" charset="0"/>
              </a:rPr>
              <a:t>Grey area</a:t>
            </a:r>
            <a:endParaRPr lang="en-US" altLang="en-US" sz="1800" kern="0" dirty="0">
              <a:solidFill>
                <a:sysClr val="windowText" lastClr="000000"/>
              </a:solidFill>
              <a:latin typeface="Segoe UI" panose="020B0502040204020203" pitchFamily="34" charset="0"/>
              <a:cs typeface="Segoe UI" panose="020B0502040204020203" pitchFamily="34" charset="0"/>
            </a:endParaRPr>
          </a:p>
        </p:txBody>
      </p:sp>
      <p:grpSp>
        <p:nvGrpSpPr>
          <p:cNvPr id="63" name="Group 62">
            <a:extLst>
              <a:ext uri="{FF2B5EF4-FFF2-40B4-BE49-F238E27FC236}">
                <a16:creationId xmlns:a16="http://schemas.microsoft.com/office/drawing/2014/main" id="{6510BFC1-E04C-4AAF-8073-82CBB7FF6C1D}"/>
              </a:ext>
            </a:extLst>
          </p:cNvPr>
          <p:cNvGrpSpPr/>
          <p:nvPr/>
        </p:nvGrpSpPr>
        <p:grpSpPr>
          <a:xfrm>
            <a:off x="5942885" y="2562526"/>
            <a:ext cx="1639452" cy="1080036"/>
            <a:chOff x="7440245" y="2232658"/>
            <a:chExt cx="1655844" cy="987520"/>
          </a:xfrm>
        </p:grpSpPr>
        <p:sp>
          <p:nvSpPr>
            <p:cNvPr id="64" name="Star: 5 Points 63">
              <a:extLst>
                <a:ext uri="{FF2B5EF4-FFF2-40B4-BE49-F238E27FC236}">
                  <a16:creationId xmlns:a16="http://schemas.microsoft.com/office/drawing/2014/main" id="{8D1F371B-1677-4BA8-9186-A5661ABD32ED}"/>
                </a:ext>
              </a:extLst>
            </p:cNvPr>
            <p:cNvSpPr/>
            <p:nvPr/>
          </p:nvSpPr>
          <p:spPr>
            <a:xfrm>
              <a:off x="8107755" y="2232658"/>
              <a:ext cx="336550" cy="256034"/>
            </a:xfrm>
            <a:prstGeom prst="star5">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Star: 5 Points 64">
              <a:extLst>
                <a:ext uri="{FF2B5EF4-FFF2-40B4-BE49-F238E27FC236}">
                  <a16:creationId xmlns:a16="http://schemas.microsoft.com/office/drawing/2014/main" id="{DDABDAA9-37A1-4B05-8B80-0EB8CB298851}"/>
                </a:ext>
              </a:extLst>
            </p:cNvPr>
            <p:cNvSpPr/>
            <p:nvPr/>
          </p:nvSpPr>
          <p:spPr>
            <a:xfrm>
              <a:off x="8759539" y="2468068"/>
              <a:ext cx="336550" cy="256034"/>
            </a:xfrm>
            <a:prstGeom prst="star5">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Star: 5 Points 65">
              <a:extLst>
                <a:ext uri="{FF2B5EF4-FFF2-40B4-BE49-F238E27FC236}">
                  <a16:creationId xmlns:a16="http://schemas.microsoft.com/office/drawing/2014/main" id="{95ABBB73-58CC-4811-BC41-B37E2ABB7830}"/>
                </a:ext>
              </a:extLst>
            </p:cNvPr>
            <p:cNvSpPr/>
            <p:nvPr/>
          </p:nvSpPr>
          <p:spPr>
            <a:xfrm>
              <a:off x="7822993" y="2641193"/>
              <a:ext cx="336550" cy="256034"/>
            </a:xfrm>
            <a:prstGeom prst="star5">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EF200A3D-FB23-4D0B-A766-4A1572B2205C}"/>
                </a:ext>
              </a:extLst>
            </p:cNvPr>
            <p:cNvCxnSpPr>
              <a:cxnSpLocks/>
            </p:cNvCxnSpPr>
            <p:nvPr/>
          </p:nvCxnSpPr>
          <p:spPr>
            <a:xfrm flipH="1">
              <a:off x="7715336" y="2376453"/>
              <a:ext cx="298952" cy="81322"/>
            </a:xfrm>
            <a:prstGeom prst="line">
              <a:avLst/>
            </a:prstGeom>
            <a:ln>
              <a:solidFill>
                <a:srgbClr val="8EB0D5"/>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9276D4F1-E414-456E-B832-D105C1C9EF19}"/>
                </a:ext>
              </a:extLst>
            </p:cNvPr>
            <p:cNvCxnSpPr>
              <a:cxnSpLocks/>
            </p:cNvCxnSpPr>
            <p:nvPr/>
          </p:nvCxnSpPr>
          <p:spPr>
            <a:xfrm flipH="1" flipV="1">
              <a:off x="7687266" y="2554253"/>
              <a:ext cx="135727" cy="147398"/>
            </a:xfrm>
            <a:prstGeom prst="line">
              <a:avLst/>
            </a:prstGeom>
            <a:ln>
              <a:solidFill>
                <a:srgbClr val="8EB0D5"/>
              </a:solidFill>
            </a:ln>
            <a:effectLst/>
          </p:spPr>
          <p:style>
            <a:lnRef idx="2">
              <a:schemeClr val="accent1"/>
            </a:lnRef>
            <a:fillRef idx="0">
              <a:schemeClr val="accent1"/>
            </a:fillRef>
            <a:effectRef idx="1">
              <a:schemeClr val="accent1"/>
            </a:effectRef>
            <a:fontRef idx="minor">
              <a:schemeClr val="tx1"/>
            </a:fontRef>
          </p:style>
        </p:cxnSp>
        <p:sp>
          <p:nvSpPr>
            <p:cNvPr id="69" name="Rectangle 68">
              <a:extLst>
                <a:ext uri="{FF2B5EF4-FFF2-40B4-BE49-F238E27FC236}">
                  <a16:creationId xmlns:a16="http://schemas.microsoft.com/office/drawing/2014/main" id="{52F6173E-0614-4BE0-BB21-956D3BC00EC9}"/>
                </a:ext>
              </a:extLst>
            </p:cNvPr>
            <p:cNvSpPr/>
            <p:nvPr/>
          </p:nvSpPr>
          <p:spPr>
            <a:xfrm>
              <a:off x="7440245" y="2434690"/>
              <a:ext cx="215899" cy="10795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4EED1A0F-0510-44DA-A4DA-C0E1401CF066}"/>
                </a:ext>
              </a:extLst>
            </p:cNvPr>
            <p:cNvSpPr/>
            <p:nvPr/>
          </p:nvSpPr>
          <p:spPr>
            <a:xfrm>
              <a:off x="8361116" y="2714577"/>
              <a:ext cx="215899" cy="10795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FB115E77-F55F-46F9-B589-156FD7CAC801}"/>
                </a:ext>
              </a:extLst>
            </p:cNvPr>
            <p:cNvCxnSpPr>
              <a:cxnSpLocks/>
            </p:cNvCxnSpPr>
            <p:nvPr/>
          </p:nvCxnSpPr>
          <p:spPr>
            <a:xfrm flipH="1">
              <a:off x="8602757" y="2667045"/>
              <a:ext cx="175833" cy="84644"/>
            </a:xfrm>
            <a:prstGeom prst="line">
              <a:avLst/>
            </a:prstGeom>
            <a:ln>
              <a:solidFill>
                <a:srgbClr val="8EB0D5"/>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4DF495EF-720B-49BC-8347-4A17217B3B95}"/>
                </a:ext>
              </a:extLst>
            </p:cNvPr>
            <p:cNvCxnSpPr>
              <a:cxnSpLocks/>
            </p:cNvCxnSpPr>
            <p:nvPr/>
          </p:nvCxnSpPr>
          <p:spPr>
            <a:xfrm flipH="1" flipV="1">
              <a:off x="8193976" y="2764917"/>
              <a:ext cx="141399" cy="4294"/>
            </a:xfrm>
            <a:prstGeom prst="line">
              <a:avLst/>
            </a:prstGeom>
            <a:ln>
              <a:solidFill>
                <a:srgbClr val="8EB0D5"/>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DBD426F7-6432-4EF3-884A-F551E55A50F8}"/>
                </a:ext>
              </a:extLst>
            </p:cNvPr>
            <p:cNvCxnSpPr>
              <a:cxnSpLocks/>
            </p:cNvCxnSpPr>
            <p:nvPr/>
          </p:nvCxnSpPr>
          <p:spPr>
            <a:xfrm flipH="1" flipV="1">
              <a:off x="8380029" y="2526791"/>
              <a:ext cx="64278" cy="140256"/>
            </a:xfrm>
            <a:prstGeom prst="line">
              <a:avLst/>
            </a:prstGeom>
            <a:ln>
              <a:solidFill>
                <a:srgbClr val="8EB0D5"/>
              </a:solidFill>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86D58B0F-EA12-423A-8930-64223D62920A}"/>
                </a:ext>
              </a:extLst>
            </p:cNvPr>
            <p:cNvSpPr/>
            <p:nvPr/>
          </p:nvSpPr>
          <p:spPr>
            <a:xfrm>
              <a:off x="8102797" y="3112228"/>
              <a:ext cx="215899" cy="10795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1EC309E2-6ADE-4B09-B638-0EFA938A916E}"/>
                </a:ext>
              </a:extLst>
            </p:cNvPr>
            <p:cNvCxnSpPr>
              <a:cxnSpLocks/>
            </p:cNvCxnSpPr>
            <p:nvPr/>
          </p:nvCxnSpPr>
          <p:spPr>
            <a:xfrm flipH="1" flipV="1">
              <a:off x="8107755" y="2937595"/>
              <a:ext cx="64278" cy="140256"/>
            </a:xfrm>
            <a:prstGeom prst="line">
              <a:avLst/>
            </a:prstGeom>
            <a:ln>
              <a:solidFill>
                <a:srgbClr val="8EB0D5"/>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43985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815916" y="2924944"/>
            <a:ext cx="1728192" cy="1749664"/>
            <a:chOff x="2200743" y="2593079"/>
            <a:chExt cx="1728192" cy="1749664"/>
          </a:xfrm>
        </p:grpSpPr>
        <p:sp>
          <p:nvSpPr>
            <p:cNvPr id="4" name="Rounded Rectangle 3"/>
            <p:cNvSpPr/>
            <p:nvPr/>
          </p:nvSpPr>
          <p:spPr>
            <a:xfrm>
              <a:off x="2236747" y="2974591"/>
              <a:ext cx="1512168"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u="sng" dirty="0"/>
                <a:t>ID</a:t>
              </a:r>
            </a:p>
            <a:p>
              <a:pPr algn="ctr"/>
              <a:r>
                <a:rPr lang="en-AU" sz="1400" u="sng" dirty="0"/>
                <a:t>Address Type</a:t>
              </a:r>
            </a:p>
            <a:p>
              <a:pPr algn="ctr"/>
              <a:r>
                <a:rPr lang="en-AU" sz="1400" dirty="0"/>
                <a:t>Address</a:t>
              </a:r>
            </a:p>
            <a:p>
              <a:pPr algn="ctr"/>
              <a:r>
                <a:rPr lang="en-AU" sz="1400" dirty="0" err="1"/>
                <a:t>Post_Code</a:t>
              </a:r>
              <a:endParaRPr lang="en-AU" sz="1400" dirty="0"/>
            </a:p>
            <a:p>
              <a:pPr algn="ctr"/>
              <a:r>
                <a:rPr lang="en-AU" sz="1400" dirty="0" err="1"/>
                <a:t>CIty</a:t>
              </a:r>
              <a:endParaRPr lang="en-AU" sz="1400" dirty="0"/>
            </a:p>
          </p:txBody>
        </p:sp>
        <p:sp>
          <p:nvSpPr>
            <p:cNvPr id="7" name="TextBox 6"/>
            <p:cNvSpPr txBox="1"/>
            <p:nvPr/>
          </p:nvSpPr>
          <p:spPr>
            <a:xfrm>
              <a:off x="2200743" y="2593079"/>
              <a:ext cx="1728192" cy="369332"/>
            </a:xfrm>
            <a:prstGeom prst="rect">
              <a:avLst/>
            </a:prstGeom>
            <a:noFill/>
          </p:spPr>
          <p:txBody>
            <a:bodyPr wrap="square" rtlCol="0">
              <a:spAutoFit/>
            </a:bodyPr>
            <a:lstStyle/>
            <a:p>
              <a:r>
                <a:rPr lang="en-AU" dirty="0"/>
                <a:t>Address table</a:t>
              </a:r>
            </a:p>
          </p:txBody>
        </p:sp>
      </p:grpSp>
      <p:grpSp>
        <p:nvGrpSpPr>
          <p:cNvPr id="11" name="Group 10"/>
          <p:cNvGrpSpPr/>
          <p:nvPr/>
        </p:nvGrpSpPr>
        <p:grpSpPr>
          <a:xfrm>
            <a:off x="6516216" y="1320931"/>
            <a:ext cx="1728192" cy="1736301"/>
            <a:chOff x="5434076" y="1730838"/>
            <a:chExt cx="1728192" cy="1736301"/>
          </a:xfrm>
        </p:grpSpPr>
        <p:sp>
          <p:nvSpPr>
            <p:cNvPr id="6" name="Rounded Rectangle 5"/>
            <p:cNvSpPr/>
            <p:nvPr/>
          </p:nvSpPr>
          <p:spPr>
            <a:xfrm>
              <a:off x="5508104" y="2098987"/>
              <a:ext cx="1512168"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u="sng" dirty="0"/>
                <a:t>ID</a:t>
              </a:r>
            </a:p>
            <a:p>
              <a:pPr algn="ctr"/>
              <a:r>
                <a:rPr lang="en-AU" sz="1400" dirty="0"/>
                <a:t>Customer Code</a:t>
              </a:r>
              <a:endParaRPr lang="en-AU" sz="1400" u="sng" dirty="0"/>
            </a:p>
            <a:p>
              <a:pPr algn="ctr"/>
              <a:r>
                <a:rPr lang="en-AU" sz="1400" dirty="0"/>
                <a:t>Name</a:t>
              </a:r>
            </a:p>
          </p:txBody>
        </p:sp>
        <p:sp>
          <p:nvSpPr>
            <p:cNvPr id="8" name="TextBox 7"/>
            <p:cNvSpPr txBox="1"/>
            <p:nvPr/>
          </p:nvSpPr>
          <p:spPr>
            <a:xfrm>
              <a:off x="5434076" y="1730838"/>
              <a:ext cx="1728192" cy="369332"/>
            </a:xfrm>
            <a:prstGeom prst="rect">
              <a:avLst/>
            </a:prstGeom>
            <a:noFill/>
          </p:spPr>
          <p:txBody>
            <a:bodyPr wrap="square" rtlCol="0">
              <a:spAutoFit/>
            </a:bodyPr>
            <a:lstStyle/>
            <a:p>
              <a:r>
                <a:rPr lang="en-AU" dirty="0"/>
                <a:t>Customer table</a:t>
              </a:r>
            </a:p>
          </p:txBody>
        </p:sp>
      </p:grpSp>
      <p:sp>
        <p:nvSpPr>
          <p:cNvPr id="9" name="TextBox 8"/>
          <p:cNvSpPr txBox="1"/>
          <p:nvPr/>
        </p:nvSpPr>
        <p:spPr>
          <a:xfrm>
            <a:off x="395536" y="363095"/>
            <a:ext cx="3024336" cy="2308324"/>
          </a:xfrm>
          <a:prstGeom prst="rect">
            <a:avLst/>
          </a:prstGeom>
          <a:noFill/>
        </p:spPr>
        <p:txBody>
          <a:bodyPr wrap="square" rtlCol="0">
            <a:spAutoFit/>
          </a:bodyPr>
          <a:lstStyle/>
          <a:p>
            <a:r>
              <a:rPr lang="en-AU" sz="1200" dirty="0"/>
              <a:t>In this hypothetical example the Customer Code is the business key, and is therefore mapped to the Hub Customer Integration Layer table.</a:t>
            </a:r>
          </a:p>
          <a:p>
            <a:endParaRPr lang="en-AU" sz="1200" dirty="0"/>
          </a:p>
          <a:p>
            <a:r>
              <a:rPr lang="en-AU" sz="1200" dirty="0"/>
              <a:t>The Address information also needs to be mapped to Hub Customer, but the business key is not present in the Address table.</a:t>
            </a:r>
          </a:p>
          <a:p>
            <a:endParaRPr lang="en-AU" sz="1200" dirty="0"/>
          </a:p>
          <a:p>
            <a:r>
              <a:rPr lang="en-AU" sz="1200" dirty="0"/>
              <a:t>In this case, a view that joins both tables together will make it easier for upstream integration </a:t>
            </a:r>
          </a:p>
        </p:txBody>
      </p:sp>
      <p:sp>
        <p:nvSpPr>
          <p:cNvPr id="12" name="TextBox 11"/>
          <p:cNvSpPr txBox="1"/>
          <p:nvPr/>
        </p:nvSpPr>
        <p:spPr>
          <a:xfrm>
            <a:off x="5834160" y="4077072"/>
            <a:ext cx="3024336" cy="2492990"/>
          </a:xfrm>
          <a:prstGeom prst="rect">
            <a:avLst/>
          </a:prstGeom>
          <a:noFill/>
        </p:spPr>
        <p:txBody>
          <a:bodyPr wrap="square" rtlCol="0">
            <a:spAutoFit/>
          </a:bodyPr>
          <a:lstStyle/>
          <a:p>
            <a:r>
              <a:rPr lang="en-AU" sz="1200" dirty="0"/>
              <a:t>The joined table </a:t>
            </a:r>
            <a:r>
              <a:rPr lang="en-AU" sz="1200" u="sng" dirty="0"/>
              <a:t>must</a:t>
            </a:r>
            <a:r>
              <a:rPr lang="en-AU" sz="1200" dirty="0"/>
              <a:t> be joined from the Historical Staging Area, against the most recent record for the key or a point-in-time equivalent. This is because duplication in data must be prevented, and time-variant attribute may be included in the join. </a:t>
            </a:r>
          </a:p>
          <a:p>
            <a:endParaRPr lang="en-AU" sz="1200" dirty="0"/>
          </a:p>
          <a:p>
            <a:r>
              <a:rPr lang="en-AU" sz="1200" dirty="0"/>
              <a:t>It is not possible to join tables in the Staging Area as the data delta and loading frequency may differ leading to empty joins. Even if a full data delta is present the resulting dependency in loading makes this a bad option.</a:t>
            </a:r>
          </a:p>
        </p:txBody>
      </p:sp>
      <p:grpSp>
        <p:nvGrpSpPr>
          <p:cNvPr id="13" name="Group 12"/>
          <p:cNvGrpSpPr/>
          <p:nvPr/>
        </p:nvGrpSpPr>
        <p:grpSpPr>
          <a:xfrm>
            <a:off x="3788296" y="404664"/>
            <a:ext cx="1755812" cy="1744933"/>
            <a:chOff x="1840703" y="2551644"/>
            <a:chExt cx="1755812" cy="1744933"/>
          </a:xfrm>
        </p:grpSpPr>
        <p:sp>
          <p:nvSpPr>
            <p:cNvPr id="14" name="Rounded Rectangle 13"/>
            <p:cNvSpPr/>
            <p:nvPr/>
          </p:nvSpPr>
          <p:spPr>
            <a:xfrm>
              <a:off x="1840703" y="2928425"/>
              <a:ext cx="1512168" cy="1368152"/>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u="sng" dirty="0"/>
                <a:t>ID</a:t>
              </a:r>
            </a:p>
            <a:p>
              <a:pPr algn="ctr"/>
              <a:r>
                <a:rPr lang="en-AU" sz="1400" u="sng" dirty="0"/>
                <a:t>Address Type</a:t>
              </a:r>
            </a:p>
            <a:p>
              <a:pPr algn="ctr"/>
              <a:r>
                <a:rPr lang="en-AU" sz="1400" b="1" dirty="0"/>
                <a:t>Customer Code</a:t>
              </a:r>
            </a:p>
            <a:p>
              <a:pPr algn="ctr"/>
              <a:r>
                <a:rPr lang="en-AU" sz="1400" dirty="0"/>
                <a:t>Address</a:t>
              </a:r>
            </a:p>
            <a:p>
              <a:pPr algn="ctr"/>
              <a:r>
                <a:rPr lang="en-AU" sz="1400" dirty="0" err="1"/>
                <a:t>Post_Code</a:t>
              </a:r>
              <a:endParaRPr lang="en-AU" sz="1400" dirty="0"/>
            </a:p>
            <a:p>
              <a:pPr algn="ctr"/>
              <a:r>
                <a:rPr lang="en-AU" sz="1400" dirty="0" err="1"/>
                <a:t>CIty</a:t>
              </a:r>
              <a:endParaRPr lang="en-AU" sz="1400" dirty="0"/>
            </a:p>
          </p:txBody>
        </p:sp>
        <p:sp>
          <p:nvSpPr>
            <p:cNvPr id="15" name="TextBox 14"/>
            <p:cNvSpPr txBox="1"/>
            <p:nvPr/>
          </p:nvSpPr>
          <p:spPr>
            <a:xfrm>
              <a:off x="1868323" y="2551644"/>
              <a:ext cx="1728192" cy="369332"/>
            </a:xfrm>
            <a:prstGeom prst="rect">
              <a:avLst/>
            </a:prstGeom>
            <a:noFill/>
          </p:spPr>
          <p:txBody>
            <a:bodyPr wrap="square" rtlCol="0">
              <a:spAutoFit/>
            </a:bodyPr>
            <a:lstStyle/>
            <a:p>
              <a:r>
                <a:rPr lang="en-AU" dirty="0"/>
                <a:t>View Address</a:t>
              </a:r>
            </a:p>
          </p:txBody>
        </p:sp>
      </p:grpSp>
      <p:sp>
        <p:nvSpPr>
          <p:cNvPr id="16" name="AutoShape 76"/>
          <p:cNvSpPr>
            <a:spLocks noChangeArrowheads="1"/>
          </p:cNvSpPr>
          <p:nvPr/>
        </p:nvSpPr>
        <p:spPr bwMode="auto">
          <a:xfrm>
            <a:off x="4357528" y="2261242"/>
            <a:ext cx="373704" cy="668655"/>
          </a:xfrm>
          <a:prstGeom prst="upArrow">
            <a:avLst>
              <a:gd name="adj1" fmla="val 43731"/>
              <a:gd name="adj2" fmla="val 40253"/>
            </a:avLst>
          </a:prstGeom>
          <a:gradFill rotWithShape="0">
            <a:gsLst>
              <a:gs pos="0">
                <a:schemeClr val="lt1">
                  <a:lumMod val="100000"/>
                  <a:lumOff val="0"/>
                </a:schemeClr>
              </a:gs>
              <a:gs pos="100000">
                <a:schemeClr val="accent6">
                  <a:lumMod val="40000"/>
                  <a:lumOff val="60000"/>
                </a:schemeClr>
              </a:gs>
            </a:gsLst>
            <a:lin ang="5400000" scaled="1"/>
          </a:gradFill>
          <a:ln w="12700">
            <a:solidFill>
              <a:schemeClr val="accent6">
                <a:lumMod val="60000"/>
                <a:lumOff val="40000"/>
              </a:schemeClr>
            </a:solidFill>
            <a:miter lim="800000"/>
            <a:headEnd/>
            <a:tailEnd/>
          </a:ln>
          <a:effectLst>
            <a:outerShdw dist="28398" dir="3806097" algn="ctr" rotWithShape="0">
              <a:schemeClr val="accent6">
                <a:lumMod val="50000"/>
                <a:lumOff val="0"/>
                <a:alpha val="50000"/>
              </a:schemeClr>
            </a:outerShdw>
          </a:effectLst>
        </p:spPr>
        <p:txBody>
          <a:bodyPr rot="0" vert="horz" wrap="square" lIns="91440" tIns="45720" rIns="91440" bIns="45720" anchor="t" anchorCtr="0" upright="1">
            <a:noAutofit/>
          </a:bodyPr>
          <a:lstStyle/>
          <a:p>
            <a:endParaRPr lang="en-AU"/>
          </a:p>
        </p:txBody>
      </p:sp>
      <p:sp>
        <p:nvSpPr>
          <p:cNvPr id="19" name="TextBox 18"/>
          <p:cNvSpPr txBox="1"/>
          <p:nvPr/>
        </p:nvSpPr>
        <p:spPr>
          <a:xfrm>
            <a:off x="6272905" y="3707740"/>
            <a:ext cx="2304256" cy="369332"/>
          </a:xfrm>
          <a:prstGeom prst="rect">
            <a:avLst/>
          </a:prstGeom>
          <a:noFill/>
        </p:spPr>
        <p:txBody>
          <a:bodyPr wrap="square" rtlCol="0">
            <a:spAutoFit/>
          </a:bodyPr>
          <a:lstStyle/>
          <a:p>
            <a:r>
              <a:rPr lang="en-AU" dirty="0">
                <a:solidFill>
                  <a:schemeClr val="accent1">
                    <a:lumMod val="50000"/>
                  </a:schemeClr>
                </a:solidFill>
              </a:rPr>
              <a:t>Historical Staging Area</a:t>
            </a:r>
          </a:p>
        </p:txBody>
      </p:sp>
      <p:sp>
        <p:nvSpPr>
          <p:cNvPr id="20" name="Rectangle 19"/>
          <p:cNvSpPr/>
          <p:nvPr/>
        </p:nvSpPr>
        <p:spPr>
          <a:xfrm>
            <a:off x="3419872" y="363095"/>
            <a:ext cx="2304256" cy="501012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21" name="TextBox 20"/>
          <p:cNvSpPr txBox="1"/>
          <p:nvPr/>
        </p:nvSpPr>
        <p:spPr>
          <a:xfrm>
            <a:off x="3932356" y="5075892"/>
            <a:ext cx="1728192" cy="369332"/>
          </a:xfrm>
          <a:prstGeom prst="rect">
            <a:avLst/>
          </a:prstGeom>
          <a:noFill/>
        </p:spPr>
        <p:txBody>
          <a:bodyPr wrap="square" rtlCol="0">
            <a:spAutoFit/>
          </a:bodyPr>
          <a:lstStyle/>
          <a:p>
            <a:r>
              <a:rPr lang="en-AU" dirty="0">
                <a:solidFill>
                  <a:schemeClr val="accent1">
                    <a:lumMod val="50000"/>
                  </a:schemeClr>
                </a:solidFill>
              </a:rPr>
              <a:t>Staging Area</a:t>
            </a:r>
          </a:p>
        </p:txBody>
      </p:sp>
      <p:sp>
        <p:nvSpPr>
          <p:cNvPr id="22" name="Rectangle 21"/>
          <p:cNvSpPr/>
          <p:nvPr/>
        </p:nvSpPr>
        <p:spPr>
          <a:xfrm>
            <a:off x="6228184" y="355817"/>
            <a:ext cx="2304256" cy="363471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17" name="AutoShape 76"/>
          <p:cNvSpPr>
            <a:spLocks noChangeArrowheads="1"/>
          </p:cNvSpPr>
          <p:nvPr/>
        </p:nvSpPr>
        <p:spPr bwMode="auto">
          <a:xfrm rot="18324700">
            <a:off x="5826929" y="1514661"/>
            <a:ext cx="373704" cy="1196236"/>
          </a:xfrm>
          <a:prstGeom prst="upArrow">
            <a:avLst>
              <a:gd name="adj1" fmla="val 43731"/>
              <a:gd name="adj2" fmla="val 40253"/>
            </a:avLst>
          </a:prstGeom>
          <a:gradFill rotWithShape="0">
            <a:gsLst>
              <a:gs pos="0">
                <a:schemeClr val="lt1">
                  <a:lumMod val="100000"/>
                  <a:lumOff val="0"/>
                </a:schemeClr>
              </a:gs>
              <a:gs pos="100000">
                <a:schemeClr val="accent6">
                  <a:lumMod val="40000"/>
                  <a:lumOff val="60000"/>
                </a:schemeClr>
              </a:gs>
            </a:gsLst>
            <a:lin ang="5400000" scaled="1"/>
          </a:gradFill>
          <a:ln w="12700">
            <a:solidFill>
              <a:schemeClr val="accent6">
                <a:lumMod val="60000"/>
                <a:lumOff val="40000"/>
              </a:schemeClr>
            </a:solidFill>
            <a:miter lim="800000"/>
            <a:headEnd/>
            <a:tailEnd/>
          </a:ln>
          <a:effectLst>
            <a:outerShdw dist="28398" dir="3806097" algn="ctr" rotWithShape="0">
              <a:schemeClr val="accent6">
                <a:lumMod val="50000"/>
                <a:lumOff val="0"/>
                <a:alpha val="50000"/>
              </a:schemeClr>
            </a:outerShdw>
          </a:effectLst>
        </p:spPr>
        <p:txBody>
          <a:bodyPr rot="0" vert="horz" wrap="square" lIns="91440" tIns="45720" rIns="91440" bIns="45720" anchor="t" anchorCtr="0" upright="1">
            <a:noAutofit/>
          </a:bodyPr>
          <a:lstStyle/>
          <a:p>
            <a:endParaRPr lang="en-AU"/>
          </a:p>
        </p:txBody>
      </p:sp>
      <p:sp>
        <p:nvSpPr>
          <p:cNvPr id="23" name="TextBox 22"/>
          <p:cNvSpPr txBox="1"/>
          <p:nvPr/>
        </p:nvSpPr>
        <p:spPr>
          <a:xfrm>
            <a:off x="251520" y="4475727"/>
            <a:ext cx="3024336" cy="1200329"/>
          </a:xfrm>
          <a:prstGeom prst="rect">
            <a:avLst/>
          </a:prstGeom>
          <a:noFill/>
        </p:spPr>
        <p:txBody>
          <a:bodyPr wrap="square" rtlCol="0">
            <a:spAutoFit/>
          </a:bodyPr>
          <a:lstStyle/>
          <a:p>
            <a:r>
              <a:rPr lang="en-AU" sz="1200" dirty="0"/>
              <a:t>Adopting views in the Staging Layer means that the outlying table (the Historical Staging Area) needs to be updated before it is joined to the driving Staging Area table. This will make sure all data is present prior to the join, meaning no data will be left out.</a:t>
            </a:r>
          </a:p>
        </p:txBody>
      </p:sp>
    </p:spTree>
    <p:extLst>
      <p:ext uri="{BB962C8B-B14F-4D97-AF65-F5344CB8AC3E}">
        <p14:creationId xmlns:p14="http://schemas.microsoft.com/office/powerpoint/2010/main" val="181806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580112" y="620688"/>
            <a:ext cx="216024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History Area table</a:t>
            </a:r>
          </a:p>
          <a:p>
            <a:pPr algn="ctr"/>
            <a:r>
              <a:rPr lang="en-AU" sz="1200" dirty="0"/>
              <a:t>(C-Customer – SQL Server)</a:t>
            </a:r>
          </a:p>
        </p:txBody>
      </p:sp>
      <p:sp>
        <p:nvSpPr>
          <p:cNvPr id="5" name="Rounded Rectangle 4"/>
          <p:cNvSpPr/>
          <p:nvPr/>
        </p:nvSpPr>
        <p:spPr>
          <a:xfrm>
            <a:off x="323528" y="620688"/>
            <a:ext cx="2160240" cy="7200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AU" sz="1200" b="1" dirty="0"/>
              <a:t>Source table</a:t>
            </a:r>
          </a:p>
          <a:p>
            <a:pPr algn="ctr"/>
            <a:r>
              <a:rPr lang="en-AU" sz="1200" dirty="0"/>
              <a:t>(MIDAS – Oracle)</a:t>
            </a:r>
          </a:p>
        </p:txBody>
      </p:sp>
      <p:sp>
        <p:nvSpPr>
          <p:cNvPr id="6" name="Rounded Rectangle 5"/>
          <p:cNvSpPr/>
          <p:nvPr/>
        </p:nvSpPr>
        <p:spPr>
          <a:xfrm>
            <a:off x="4355976" y="2854996"/>
            <a:ext cx="216024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Staging Area table</a:t>
            </a:r>
          </a:p>
          <a:p>
            <a:pPr algn="ctr"/>
            <a:r>
              <a:rPr lang="en-AU" sz="1200" dirty="0"/>
              <a:t>(C-Customer – SQL Server)</a:t>
            </a:r>
          </a:p>
        </p:txBody>
      </p:sp>
      <p:sp>
        <p:nvSpPr>
          <p:cNvPr id="7" name="Rectangle 6"/>
          <p:cNvSpPr/>
          <p:nvPr/>
        </p:nvSpPr>
        <p:spPr>
          <a:xfrm>
            <a:off x="2499188" y="116632"/>
            <a:ext cx="3080924" cy="18722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AU" dirty="0"/>
          </a:p>
        </p:txBody>
      </p:sp>
      <p:sp>
        <p:nvSpPr>
          <p:cNvPr id="10" name="TextBox 9"/>
          <p:cNvSpPr txBox="1"/>
          <p:nvPr/>
        </p:nvSpPr>
        <p:spPr>
          <a:xfrm>
            <a:off x="5587567" y="2473801"/>
            <a:ext cx="1512168" cy="415498"/>
          </a:xfrm>
          <a:prstGeom prst="rect">
            <a:avLst/>
          </a:prstGeom>
          <a:noFill/>
        </p:spPr>
        <p:txBody>
          <a:bodyPr wrap="square" rtlCol="0">
            <a:spAutoFit/>
          </a:bodyPr>
          <a:lstStyle/>
          <a:p>
            <a:r>
              <a:rPr lang="en-AU" sz="1050" dirty="0"/>
              <a:t>Data delta is inserted in the Staging Area</a:t>
            </a:r>
          </a:p>
        </p:txBody>
      </p:sp>
      <p:graphicFrame>
        <p:nvGraphicFramePr>
          <p:cNvPr id="12" name="Diagram 11"/>
          <p:cNvGraphicFramePr/>
          <p:nvPr>
            <p:extLst>
              <p:ext uri="{D42A27DB-BD31-4B8C-83A1-F6EECF244321}">
                <p14:modId xmlns:p14="http://schemas.microsoft.com/office/powerpoint/2010/main" val="2237990761"/>
              </p:ext>
            </p:extLst>
          </p:nvPr>
        </p:nvGraphicFramePr>
        <p:xfrm>
          <a:off x="2582823" y="171840"/>
          <a:ext cx="2903984" cy="1744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p:cNvSpPr txBox="1"/>
          <p:nvPr/>
        </p:nvSpPr>
        <p:spPr>
          <a:xfrm>
            <a:off x="3780113" y="1196752"/>
            <a:ext cx="678356" cy="369332"/>
          </a:xfrm>
          <a:prstGeom prst="rect">
            <a:avLst/>
          </a:prstGeom>
          <a:noFill/>
        </p:spPr>
        <p:txBody>
          <a:bodyPr wrap="square" rtlCol="0">
            <a:spAutoFit/>
          </a:bodyPr>
          <a:lstStyle/>
          <a:p>
            <a:r>
              <a:rPr lang="en-AU" dirty="0"/>
              <a:t>SSIS</a:t>
            </a:r>
          </a:p>
        </p:txBody>
      </p:sp>
      <p:sp>
        <p:nvSpPr>
          <p:cNvPr id="14" name="TextBox 13"/>
          <p:cNvSpPr txBox="1"/>
          <p:nvPr/>
        </p:nvSpPr>
        <p:spPr>
          <a:xfrm>
            <a:off x="2555776" y="116632"/>
            <a:ext cx="1512168" cy="553998"/>
          </a:xfrm>
          <a:prstGeom prst="rect">
            <a:avLst/>
          </a:prstGeom>
          <a:noFill/>
        </p:spPr>
        <p:txBody>
          <a:bodyPr wrap="square" rtlCol="0">
            <a:spAutoFit/>
          </a:bodyPr>
          <a:lstStyle/>
          <a:p>
            <a:r>
              <a:rPr lang="en-AU" sz="1000" dirty="0"/>
              <a:t>Oracle is queried via the </a:t>
            </a:r>
            <a:r>
              <a:rPr lang="en-AU" sz="1000" dirty="0" err="1"/>
              <a:t>Attunity</a:t>
            </a:r>
            <a:r>
              <a:rPr lang="en-AU" sz="1000" dirty="0"/>
              <a:t> Oracle connector</a:t>
            </a:r>
          </a:p>
        </p:txBody>
      </p:sp>
      <p:sp>
        <p:nvSpPr>
          <p:cNvPr id="15" name="TextBox 14"/>
          <p:cNvSpPr txBox="1"/>
          <p:nvPr/>
        </p:nvSpPr>
        <p:spPr>
          <a:xfrm>
            <a:off x="4039650" y="116346"/>
            <a:ext cx="1512168" cy="400110"/>
          </a:xfrm>
          <a:prstGeom prst="rect">
            <a:avLst/>
          </a:prstGeom>
          <a:noFill/>
        </p:spPr>
        <p:txBody>
          <a:bodyPr wrap="square" rtlCol="0">
            <a:spAutoFit/>
          </a:bodyPr>
          <a:lstStyle/>
          <a:p>
            <a:r>
              <a:rPr lang="en-AU" sz="1000" dirty="0"/>
              <a:t>SSIS directly accesses SQL Server</a:t>
            </a:r>
          </a:p>
        </p:txBody>
      </p:sp>
      <p:sp>
        <p:nvSpPr>
          <p:cNvPr id="16" name="TextBox 15"/>
          <p:cNvSpPr txBox="1"/>
          <p:nvPr/>
        </p:nvSpPr>
        <p:spPr>
          <a:xfrm>
            <a:off x="2536336" y="1998172"/>
            <a:ext cx="1973936" cy="738664"/>
          </a:xfrm>
          <a:prstGeom prst="rect">
            <a:avLst/>
          </a:prstGeom>
          <a:noFill/>
        </p:spPr>
        <p:txBody>
          <a:bodyPr wrap="square" rtlCol="0">
            <a:spAutoFit/>
          </a:bodyPr>
          <a:lstStyle/>
          <a:p>
            <a:r>
              <a:rPr lang="en-AU" sz="1050" dirty="0"/>
              <a:t>SSIS compares both datasets using a Merge Join operation and interprets the join results (Insert, Update or Delete)</a:t>
            </a:r>
          </a:p>
        </p:txBody>
      </p:sp>
      <p:sp>
        <p:nvSpPr>
          <p:cNvPr id="17" name="TextBox 16"/>
          <p:cNvSpPr txBox="1"/>
          <p:nvPr/>
        </p:nvSpPr>
        <p:spPr>
          <a:xfrm>
            <a:off x="2555775" y="1588730"/>
            <a:ext cx="1800201" cy="400110"/>
          </a:xfrm>
          <a:prstGeom prst="rect">
            <a:avLst/>
          </a:prstGeom>
          <a:noFill/>
        </p:spPr>
        <p:txBody>
          <a:bodyPr wrap="square" rtlCol="0">
            <a:spAutoFit/>
          </a:bodyPr>
          <a:lstStyle/>
          <a:p>
            <a:r>
              <a:rPr lang="en-AU" sz="1000" dirty="0"/>
              <a:t>Hash keys for the full record are created by Oracle</a:t>
            </a:r>
          </a:p>
        </p:txBody>
      </p:sp>
      <p:sp>
        <p:nvSpPr>
          <p:cNvPr id="9" name="Shape 8"/>
          <p:cNvSpPr/>
          <p:nvPr/>
        </p:nvSpPr>
        <p:spPr>
          <a:xfrm rot="5885255">
            <a:off x="4210468" y="1482328"/>
            <a:ext cx="1170533" cy="1682540"/>
          </a:xfrm>
          <a:prstGeom prst="swooshArrow">
            <a:avLst>
              <a:gd name="adj1" fmla="val 16310"/>
              <a:gd name="adj2" fmla="val 31370"/>
            </a:avLst>
          </a:prstGeom>
        </p:spPr>
        <p:style>
          <a:lnRef idx="1">
            <a:schemeClr val="accent5"/>
          </a:lnRef>
          <a:fillRef idx="3">
            <a:schemeClr val="accent5"/>
          </a:fillRef>
          <a:effectRef idx="2">
            <a:schemeClr val="accent5"/>
          </a:effectRef>
          <a:fontRef idx="minor">
            <a:schemeClr val="lt1"/>
          </a:fontRef>
        </p:style>
      </p:sp>
    </p:spTree>
    <p:extLst>
      <p:ext uri="{BB962C8B-B14F-4D97-AF65-F5344CB8AC3E}">
        <p14:creationId xmlns:p14="http://schemas.microsoft.com/office/powerpoint/2010/main" val="22193077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3.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2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5.xml><?xml version="1.0" encoding="utf-8"?>
<p:tagLst xmlns:a="http://schemas.openxmlformats.org/drawingml/2006/main" xmlns:r="http://schemas.openxmlformats.org/officeDocument/2006/relationships" xmlns:p="http://schemas.openxmlformats.org/presentationml/2006/main">
  <p:tag name="NAME" val="Moon"/>
</p:tagLst>
</file>

<file path=ppt/tags/tag26.xml><?xml version="1.0" encoding="utf-8"?>
<p:tagLst xmlns:a="http://schemas.openxmlformats.org/drawingml/2006/main" xmlns:r="http://schemas.openxmlformats.org/officeDocument/2006/relationships" xmlns:p="http://schemas.openxmlformats.org/presentationml/2006/main">
  <p:tag name="NAME" val="Moon"/>
</p:tagLst>
</file>

<file path=ppt/tags/tag27.xml><?xml version="1.0" encoding="utf-8"?>
<p:tagLst xmlns:a="http://schemas.openxmlformats.org/drawingml/2006/main" xmlns:r="http://schemas.openxmlformats.org/officeDocument/2006/relationships" xmlns:p="http://schemas.openxmlformats.org/presentationml/2006/main">
  <p:tag name="NAME" val="Moon"/>
</p:tagLst>
</file>

<file path=ppt/tags/tag28.xml><?xml version="1.0" encoding="utf-8"?>
<p:tagLst xmlns:a="http://schemas.openxmlformats.org/drawingml/2006/main" xmlns:r="http://schemas.openxmlformats.org/officeDocument/2006/relationships" xmlns:p="http://schemas.openxmlformats.org/presentationml/2006/main">
  <p:tag name="NAME" val="Moon"/>
</p:tagLst>
</file>

<file path=ppt/tags/tag29.xml><?xml version="1.0" encoding="utf-8"?>
<p:tagLst xmlns:a="http://schemas.openxmlformats.org/drawingml/2006/main" xmlns:r="http://schemas.openxmlformats.org/officeDocument/2006/relationships" xmlns:p="http://schemas.openxmlformats.org/presentationml/2006/main">
  <p:tag name="NAME" val="Moon"/>
</p:tagLst>
</file>

<file path=ppt/tags/tag3.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0.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2.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3.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4.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6.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8.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9.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nglish Allianz_CF_MU2683">
  <a:themeElements>
    <a:clrScheme name="Current">
      <a:dk1>
        <a:srgbClr val="000000"/>
      </a:dk1>
      <a:lt1>
        <a:srgbClr val="FFFFFF"/>
      </a:lt1>
      <a:dk2>
        <a:srgbClr val="113388"/>
      </a:dk2>
      <a:lt2>
        <a:srgbClr val="5F5F5F"/>
      </a:lt2>
      <a:accent1>
        <a:srgbClr val="113388"/>
      </a:accent1>
      <a:accent2>
        <a:srgbClr val="426BB3"/>
      </a:accent2>
      <a:accent3>
        <a:srgbClr val="819CCC"/>
      </a:accent3>
      <a:accent4>
        <a:srgbClr val="C6CEE2"/>
      </a:accent4>
      <a:accent5>
        <a:srgbClr val="FF6600"/>
      </a:accent5>
      <a:accent6>
        <a:srgbClr val="808080"/>
      </a:accent6>
      <a:hlink>
        <a:srgbClr val="819CCC"/>
      </a:hlink>
      <a:folHlink>
        <a:srgbClr val="C6CEE2"/>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w="9525">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3175">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113388"/>
        </a:dk2>
        <a:lt2>
          <a:srgbClr val="5F5F5F"/>
        </a:lt2>
        <a:accent1>
          <a:srgbClr val="113388"/>
        </a:accent1>
        <a:accent2>
          <a:srgbClr val="426BB3"/>
        </a:accent2>
        <a:accent3>
          <a:srgbClr val="819CCC"/>
        </a:accent3>
        <a:accent4>
          <a:srgbClr val="C6CEE2"/>
        </a:accent4>
        <a:accent5>
          <a:srgbClr val="FF6600"/>
        </a:accent5>
        <a:accent6>
          <a:srgbClr val="808080"/>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English Allianz_CF_MU2683">
  <a:themeElements>
    <a:clrScheme name="Current">
      <a:dk1>
        <a:srgbClr val="000000"/>
      </a:dk1>
      <a:lt1>
        <a:srgbClr val="FFFFFF"/>
      </a:lt1>
      <a:dk2>
        <a:srgbClr val="113388"/>
      </a:dk2>
      <a:lt2>
        <a:srgbClr val="5F5F5F"/>
      </a:lt2>
      <a:accent1>
        <a:srgbClr val="113388"/>
      </a:accent1>
      <a:accent2>
        <a:srgbClr val="426BB3"/>
      </a:accent2>
      <a:accent3>
        <a:srgbClr val="819CCC"/>
      </a:accent3>
      <a:accent4>
        <a:srgbClr val="C6CEE2"/>
      </a:accent4>
      <a:accent5>
        <a:srgbClr val="FF6600"/>
      </a:accent5>
      <a:accent6>
        <a:srgbClr val="808080"/>
      </a:accent6>
      <a:hlink>
        <a:srgbClr val="819CCC"/>
      </a:hlink>
      <a:folHlink>
        <a:srgbClr val="C6CEE2"/>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w="9525">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3175">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113388"/>
        </a:dk2>
        <a:lt2>
          <a:srgbClr val="5F5F5F"/>
        </a:lt2>
        <a:accent1>
          <a:srgbClr val="113388"/>
        </a:accent1>
        <a:accent2>
          <a:srgbClr val="426BB3"/>
        </a:accent2>
        <a:accent3>
          <a:srgbClr val="819CCC"/>
        </a:accent3>
        <a:accent4>
          <a:srgbClr val="C6CEE2"/>
        </a:accent4>
        <a:accent5>
          <a:srgbClr val="FF6600"/>
        </a:accent5>
        <a:accent6>
          <a:srgbClr val="808080"/>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609</TotalTime>
  <Words>1024</Words>
  <Application>Microsoft Office PowerPoint</Application>
  <PresentationFormat>On-screen Show (4:3)</PresentationFormat>
  <Paragraphs>207</Paragraphs>
  <Slides>12</Slides>
  <Notes>1</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12</vt:i4>
      </vt:variant>
    </vt:vector>
  </HeadingPairs>
  <TitlesOfParts>
    <vt:vector size="23" baseType="lpstr">
      <vt:lpstr>ＭＳ Ｐゴシック</vt:lpstr>
      <vt:lpstr>Arial</vt:lpstr>
      <vt:lpstr>Arial Unicode MS</vt:lpstr>
      <vt:lpstr>Calibri</vt:lpstr>
      <vt:lpstr>Segoe UI</vt:lpstr>
      <vt:lpstr>Segoe UI Light</vt:lpstr>
      <vt:lpstr>Times New Roman</vt:lpstr>
      <vt:lpstr>Office Theme</vt:lpstr>
      <vt:lpstr>English Allianz_CF_MU2683</vt:lpstr>
      <vt:lpstr>1_English Allianz_CF_MU2683</vt:lpstr>
      <vt:lpstr>think-cell Slide</vt:lpstr>
      <vt:lpstr>Staging Layer</vt:lpstr>
      <vt:lpstr>Integration Metadata</vt:lpstr>
      <vt:lpstr>Reference Architecture</vt:lpstr>
      <vt:lpstr>Reference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Allianz Global Assistance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Roelant Vos</dc:creator>
  <cp:lastModifiedBy>Roelant Vos</cp:lastModifiedBy>
  <cp:revision>43</cp:revision>
  <dcterms:created xsi:type="dcterms:W3CDTF">2014-12-23T05:06:07Z</dcterms:created>
  <dcterms:modified xsi:type="dcterms:W3CDTF">2018-09-05T02:00:29Z</dcterms:modified>
</cp:coreProperties>
</file>