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9" r:id="rId7"/>
    <p:sldId id="275" r:id="rId8"/>
    <p:sldId id="270" r:id="rId9"/>
    <p:sldId id="261" r:id="rId10"/>
    <p:sldId id="271" r:id="rId11"/>
    <p:sldId id="272" r:id="rId12"/>
    <p:sldId id="262" r:id="rId13"/>
    <p:sldId id="263" r:id="rId14"/>
    <p:sldId id="273" r:id="rId15"/>
    <p:sldId id="266" r:id="rId16"/>
    <p:sldId id="274" r:id="rId17"/>
    <p:sldId id="267" r:id="rId18"/>
    <p:sldId id="268"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2" d="100"/>
          <a:sy n="62" d="100"/>
        </p:scale>
        <p:origin x="-1596" y="-22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686493C-056C-4996-8A0A-FCF339D15979}" type="datetimeFigureOut">
              <a:rPr lang="en-US" smtClean="0"/>
              <a:t>5/24/2020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6D2CA9-EE9C-4FD7-AE4F-2A3B4AE4A50D}" type="slidenum">
              <a:rPr lang="en-US" smtClean="0"/>
              <a:t>‹#›</a:t>
            </a:fld>
            <a:endParaRPr lang="en-US"/>
          </a:p>
        </p:txBody>
      </p:sp>
    </p:spTree>
    <p:extLst>
      <p:ext uri="{BB962C8B-B14F-4D97-AF65-F5344CB8AC3E}">
        <p14:creationId xmlns:p14="http://schemas.microsoft.com/office/powerpoint/2010/main" val="3265836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86493C-056C-4996-8A0A-FCF339D15979}" type="datetimeFigureOut">
              <a:rPr lang="en-US" smtClean="0"/>
              <a:t>5/24/2020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6D2CA9-EE9C-4FD7-AE4F-2A3B4AE4A50D}" type="slidenum">
              <a:rPr lang="en-US" smtClean="0"/>
              <a:t>‹#›</a:t>
            </a:fld>
            <a:endParaRPr lang="en-US"/>
          </a:p>
        </p:txBody>
      </p:sp>
    </p:spTree>
    <p:extLst>
      <p:ext uri="{BB962C8B-B14F-4D97-AF65-F5344CB8AC3E}">
        <p14:creationId xmlns:p14="http://schemas.microsoft.com/office/powerpoint/2010/main" val="1717004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86493C-056C-4996-8A0A-FCF339D15979}" type="datetimeFigureOut">
              <a:rPr lang="en-US" smtClean="0"/>
              <a:t>5/24/2020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6D2CA9-EE9C-4FD7-AE4F-2A3B4AE4A50D}" type="slidenum">
              <a:rPr lang="en-US" smtClean="0"/>
              <a:t>‹#›</a:t>
            </a:fld>
            <a:endParaRPr lang="en-US"/>
          </a:p>
        </p:txBody>
      </p:sp>
    </p:spTree>
    <p:extLst>
      <p:ext uri="{BB962C8B-B14F-4D97-AF65-F5344CB8AC3E}">
        <p14:creationId xmlns:p14="http://schemas.microsoft.com/office/powerpoint/2010/main" val="3037734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86493C-056C-4996-8A0A-FCF339D15979}" type="datetimeFigureOut">
              <a:rPr lang="en-US" smtClean="0"/>
              <a:t>5/24/2020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6D2CA9-EE9C-4FD7-AE4F-2A3B4AE4A50D}" type="slidenum">
              <a:rPr lang="en-US" smtClean="0"/>
              <a:t>‹#›</a:t>
            </a:fld>
            <a:endParaRPr lang="en-US"/>
          </a:p>
        </p:txBody>
      </p:sp>
    </p:spTree>
    <p:extLst>
      <p:ext uri="{BB962C8B-B14F-4D97-AF65-F5344CB8AC3E}">
        <p14:creationId xmlns:p14="http://schemas.microsoft.com/office/powerpoint/2010/main" val="4269743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86493C-056C-4996-8A0A-FCF339D15979}" type="datetimeFigureOut">
              <a:rPr lang="en-US" smtClean="0"/>
              <a:t>5/24/2020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6D2CA9-EE9C-4FD7-AE4F-2A3B4AE4A50D}" type="slidenum">
              <a:rPr lang="en-US" smtClean="0"/>
              <a:t>‹#›</a:t>
            </a:fld>
            <a:endParaRPr lang="en-US"/>
          </a:p>
        </p:txBody>
      </p:sp>
    </p:spTree>
    <p:extLst>
      <p:ext uri="{BB962C8B-B14F-4D97-AF65-F5344CB8AC3E}">
        <p14:creationId xmlns:p14="http://schemas.microsoft.com/office/powerpoint/2010/main" val="1458170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686493C-056C-4996-8A0A-FCF339D15979}" type="datetimeFigureOut">
              <a:rPr lang="en-US" smtClean="0"/>
              <a:t>5/24/2020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6D2CA9-EE9C-4FD7-AE4F-2A3B4AE4A50D}" type="slidenum">
              <a:rPr lang="en-US" smtClean="0"/>
              <a:t>‹#›</a:t>
            </a:fld>
            <a:endParaRPr lang="en-US"/>
          </a:p>
        </p:txBody>
      </p:sp>
    </p:spTree>
    <p:extLst>
      <p:ext uri="{BB962C8B-B14F-4D97-AF65-F5344CB8AC3E}">
        <p14:creationId xmlns:p14="http://schemas.microsoft.com/office/powerpoint/2010/main" val="2258373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686493C-056C-4996-8A0A-FCF339D15979}" type="datetimeFigureOut">
              <a:rPr lang="en-US" smtClean="0"/>
              <a:t>5/24/2020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6D2CA9-EE9C-4FD7-AE4F-2A3B4AE4A50D}" type="slidenum">
              <a:rPr lang="en-US" smtClean="0"/>
              <a:t>‹#›</a:t>
            </a:fld>
            <a:endParaRPr lang="en-US"/>
          </a:p>
        </p:txBody>
      </p:sp>
    </p:spTree>
    <p:extLst>
      <p:ext uri="{BB962C8B-B14F-4D97-AF65-F5344CB8AC3E}">
        <p14:creationId xmlns:p14="http://schemas.microsoft.com/office/powerpoint/2010/main" val="371743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86493C-056C-4996-8A0A-FCF339D15979}" type="datetimeFigureOut">
              <a:rPr lang="en-US" smtClean="0"/>
              <a:t>5/24/2020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6D2CA9-EE9C-4FD7-AE4F-2A3B4AE4A50D}" type="slidenum">
              <a:rPr lang="en-US" smtClean="0"/>
              <a:t>‹#›</a:t>
            </a:fld>
            <a:endParaRPr lang="en-US"/>
          </a:p>
        </p:txBody>
      </p:sp>
    </p:spTree>
    <p:extLst>
      <p:ext uri="{BB962C8B-B14F-4D97-AF65-F5344CB8AC3E}">
        <p14:creationId xmlns:p14="http://schemas.microsoft.com/office/powerpoint/2010/main" val="176453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6493C-056C-4996-8A0A-FCF339D15979}" type="datetimeFigureOut">
              <a:rPr lang="en-US" smtClean="0"/>
              <a:t>5/24/2020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6D2CA9-EE9C-4FD7-AE4F-2A3B4AE4A50D}" type="slidenum">
              <a:rPr lang="en-US" smtClean="0"/>
              <a:t>‹#›</a:t>
            </a:fld>
            <a:endParaRPr lang="en-US"/>
          </a:p>
        </p:txBody>
      </p:sp>
    </p:spTree>
    <p:extLst>
      <p:ext uri="{BB962C8B-B14F-4D97-AF65-F5344CB8AC3E}">
        <p14:creationId xmlns:p14="http://schemas.microsoft.com/office/powerpoint/2010/main" val="700743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86493C-056C-4996-8A0A-FCF339D15979}" type="datetimeFigureOut">
              <a:rPr lang="en-US" smtClean="0"/>
              <a:t>5/24/2020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6D2CA9-EE9C-4FD7-AE4F-2A3B4AE4A50D}" type="slidenum">
              <a:rPr lang="en-US" smtClean="0"/>
              <a:t>‹#›</a:t>
            </a:fld>
            <a:endParaRPr lang="en-US"/>
          </a:p>
        </p:txBody>
      </p:sp>
    </p:spTree>
    <p:extLst>
      <p:ext uri="{BB962C8B-B14F-4D97-AF65-F5344CB8AC3E}">
        <p14:creationId xmlns:p14="http://schemas.microsoft.com/office/powerpoint/2010/main" val="2657947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86493C-056C-4996-8A0A-FCF339D15979}" type="datetimeFigureOut">
              <a:rPr lang="en-US" smtClean="0"/>
              <a:t>5/24/2020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6D2CA9-EE9C-4FD7-AE4F-2A3B4AE4A50D}" type="slidenum">
              <a:rPr lang="en-US" smtClean="0"/>
              <a:t>‹#›</a:t>
            </a:fld>
            <a:endParaRPr lang="en-US"/>
          </a:p>
        </p:txBody>
      </p:sp>
    </p:spTree>
    <p:extLst>
      <p:ext uri="{BB962C8B-B14F-4D97-AF65-F5344CB8AC3E}">
        <p14:creationId xmlns:p14="http://schemas.microsoft.com/office/powerpoint/2010/main" val="1750646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86493C-056C-4996-8A0A-FCF339D15979}" type="datetimeFigureOut">
              <a:rPr lang="en-US" smtClean="0"/>
              <a:t>5/24/2020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6D2CA9-EE9C-4FD7-AE4F-2A3B4AE4A50D}" type="slidenum">
              <a:rPr lang="en-US" smtClean="0"/>
              <a:t>‹#›</a:t>
            </a:fld>
            <a:endParaRPr lang="en-US"/>
          </a:p>
        </p:txBody>
      </p:sp>
    </p:spTree>
    <p:extLst>
      <p:ext uri="{BB962C8B-B14F-4D97-AF65-F5344CB8AC3E}">
        <p14:creationId xmlns:p14="http://schemas.microsoft.com/office/powerpoint/2010/main" val="7524572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Logistic_regression"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38400" y="381000"/>
            <a:ext cx="6477000" cy="3810000"/>
          </a:xfrm>
        </p:spPr>
        <p:txBody>
          <a:bodyPr/>
          <a:lstStyle/>
          <a:p>
            <a:r>
              <a:rPr lang="en-US" b="1" dirty="0">
                <a:solidFill>
                  <a:schemeClr val="accent5"/>
                </a:solidFill>
              </a:rPr>
              <a:t>Twitter Sentiment</a:t>
            </a:r>
            <a:br>
              <a:rPr lang="en-US" b="1" dirty="0">
                <a:solidFill>
                  <a:schemeClr val="accent5"/>
                </a:solidFill>
              </a:rPr>
            </a:br>
            <a:r>
              <a:rPr lang="en-US" b="1" dirty="0" smtClean="0">
                <a:solidFill>
                  <a:schemeClr val="accent5"/>
                </a:solidFill>
              </a:rPr>
              <a:t>Analysis</a:t>
            </a:r>
            <a:br>
              <a:rPr lang="en-US" b="1" dirty="0" smtClean="0">
                <a:solidFill>
                  <a:schemeClr val="accent5"/>
                </a:solidFill>
              </a:rPr>
            </a:br>
            <a:endParaRPr lang="en-US" dirty="0">
              <a:solidFill>
                <a:schemeClr val="accent5"/>
              </a:solidFill>
            </a:endParaRPr>
          </a:p>
        </p:txBody>
      </p:sp>
      <p:sp>
        <p:nvSpPr>
          <p:cNvPr id="3" name="Subtitle 2"/>
          <p:cNvSpPr>
            <a:spLocks noGrp="1"/>
          </p:cNvSpPr>
          <p:nvPr>
            <p:ph type="subTitle" idx="1"/>
          </p:nvPr>
        </p:nvSpPr>
        <p:spPr/>
        <p:txBody>
          <a:bodyPr>
            <a:normAutofit/>
          </a:bodyPr>
          <a:lstStyle/>
          <a:p>
            <a:endParaRPr lang="en-US" dirty="0" smtClean="0"/>
          </a:p>
          <a:p>
            <a:endParaRPr lang="en-US" dirty="0" smtClean="0"/>
          </a:p>
          <a:p>
            <a:r>
              <a:rPr lang="en-US" dirty="0" smtClean="0"/>
              <a:t>By- Krishna Pal </a:t>
            </a:r>
            <a:r>
              <a:rPr lang="en-US" dirty="0" err="1" smtClean="0"/>
              <a:t>Deora</a:t>
            </a:r>
            <a:endParaRPr lang="en-US"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2819400"/>
            <a:ext cx="3581400" cy="1308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661035"/>
            <a:ext cx="2667000" cy="2996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7661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2050" name="Picture 2" descr="C:\Users\Lenovo Y550P\Desktop\Data-Stats\processe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400"/>
            <a:ext cx="9144000" cy="647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34619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descr="C:\Users\Lenovo Y550P\Desktop\Data-Stats\s_las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9253946"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50516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dataset</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Dataset </a:t>
            </a:r>
            <a:r>
              <a:rPr lang="en-US" dirty="0"/>
              <a:t>used in this project is publicly</a:t>
            </a:r>
          </a:p>
          <a:p>
            <a:pPr marL="0" indent="0">
              <a:buNone/>
            </a:pPr>
            <a:r>
              <a:rPr lang="en-US" dirty="0"/>
              <a:t>available and can be found at:</a:t>
            </a:r>
          </a:p>
          <a:p>
            <a:pPr marL="0" indent="0">
              <a:buNone/>
            </a:pPr>
            <a:r>
              <a:rPr lang="en-US" dirty="0">
                <a:solidFill>
                  <a:schemeClr val="tx2">
                    <a:lumMod val="60000"/>
                    <a:lumOff val="40000"/>
                  </a:schemeClr>
                </a:solidFill>
              </a:rPr>
              <a:t>http://cs.stanford.edu/people/alecmgo/training</a:t>
            </a:r>
          </a:p>
          <a:p>
            <a:pPr marL="0" indent="0">
              <a:buNone/>
            </a:pPr>
            <a:r>
              <a:rPr lang="en-US" dirty="0" smtClean="0">
                <a:solidFill>
                  <a:schemeClr val="tx2">
                    <a:lumMod val="60000"/>
                    <a:lumOff val="40000"/>
                  </a:schemeClr>
                </a:solidFill>
              </a:rPr>
              <a:t>andtestdata.zip</a:t>
            </a:r>
            <a:endParaRPr lang="en-US" dirty="0">
              <a:solidFill>
                <a:schemeClr val="tx2">
                  <a:lumMod val="60000"/>
                  <a:lumOff val="40000"/>
                </a:schemeClr>
              </a:solidFill>
            </a:endParaRPr>
          </a:p>
          <a:p>
            <a:pPr marL="0" indent="0">
              <a:buNone/>
            </a:pPr>
            <a:r>
              <a:rPr lang="en-US" dirty="0"/>
              <a:t>It consists of 80,000 positive and 80,000</a:t>
            </a:r>
          </a:p>
          <a:p>
            <a:pPr marL="0" indent="0">
              <a:buNone/>
            </a:pPr>
            <a:r>
              <a:rPr lang="en-US" dirty="0"/>
              <a:t>negatively classified tweets based on the</a:t>
            </a:r>
          </a:p>
          <a:p>
            <a:pPr marL="0" indent="0">
              <a:buNone/>
            </a:pPr>
            <a:r>
              <a:rPr lang="en-US" dirty="0"/>
              <a:t>emoticons used by the user.</a:t>
            </a:r>
          </a:p>
          <a:p>
            <a:pPr marL="0" indent="0">
              <a:buNone/>
            </a:pPr>
            <a:r>
              <a:rPr lang="en-US" dirty="0" smtClean="0"/>
              <a:t>     :- </a:t>
            </a:r>
            <a:r>
              <a:rPr lang="en-US" dirty="0"/>
              <a:t>) : ) :D =) were used to mark tweets</a:t>
            </a:r>
          </a:p>
          <a:p>
            <a:pPr marL="0" indent="0">
              <a:buNone/>
            </a:pPr>
            <a:r>
              <a:rPr lang="en-US" dirty="0"/>
              <a:t>with positive sentiment</a:t>
            </a:r>
            <a:r>
              <a:rPr lang="en-US" dirty="0" smtClean="0"/>
              <a:t>.</a:t>
            </a:r>
          </a:p>
          <a:p>
            <a:pPr marL="0" indent="0">
              <a:buNone/>
            </a:pPr>
            <a:r>
              <a:rPr lang="en-US" dirty="0" smtClean="0"/>
              <a:t>     :- </a:t>
            </a:r>
            <a:r>
              <a:rPr lang="en-US" dirty="0"/>
              <a:t>( : ( were used to</a:t>
            </a:r>
          </a:p>
          <a:p>
            <a:pPr marL="0" indent="0">
              <a:buNone/>
            </a:pPr>
            <a:r>
              <a:rPr lang="en-US" dirty="0"/>
              <a:t>mark tweets with negative sentiment.</a:t>
            </a: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3765" y="4296636"/>
            <a:ext cx="500063" cy="315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1956" y="4938578"/>
            <a:ext cx="438150" cy="456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73213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Approach</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i="1" u="sng" dirty="0" smtClean="0"/>
              <a:t>Filtering </a:t>
            </a:r>
            <a:r>
              <a:rPr lang="en-US" b="1" i="1" u="sng" dirty="0"/>
              <a:t>for Feature </a:t>
            </a:r>
            <a:r>
              <a:rPr lang="en-US" b="1" i="1" u="sng" dirty="0" smtClean="0"/>
              <a:t>Vector:</a:t>
            </a:r>
            <a:endParaRPr lang="en-US" b="1" i="1" u="sng" dirty="0"/>
          </a:p>
          <a:p>
            <a:pPr marL="0" indent="0">
              <a:buNone/>
            </a:pPr>
            <a:r>
              <a:rPr lang="en-US" dirty="0"/>
              <a:t>1.) Stop words such as a, an, is, the, you,</a:t>
            </a:r>
          </a:p>
          <a:p>
            <a:pPr marL="0" indent="0">
              <a:buNone/>
            </a:pPr>
            <a:r>
              <a:rPr lang="en-US" dirty="0"/>
              <a:t>she, he, it, they </a:t>
            </a:r>
            <a:r>
              <a:rPr lang="en-US" dirty="0" err="1"/>
              <a:t>etc</a:t>
            </a:r>
            <a:r>
              <a:rPr lang="en-US" dirty="0"/>
              <a:t> are removed as they do not</a:t>
            </a:r>
          </a:p>
          <a:p>
            <a:pPr marL="0" indent="0">
              <a:buNone/>
            </a:pPr>
            <a:r>
              <a:rPr lang="en-US" dirty="0"/>
              <a:t>indicate any sentiment.</a:t>
            </a:r>
          </a:p>
          <a:p>
            <a:pPr marL="0" indent="0">
              <a:buNone/>
            </a:pPr>
            <a:r>
              <a:rPr lang="en-US" dirty="0"/>
              <a:t>2.) Words starting with anything but</a:t>
            </a:r>
          </a:p>
          <a:p>
            <a:pPr marL="0" indent="0">
              <a:buNone/>
            </a:pPr>
            <a:r>
              <a:rPr lang="en-US" dirty="0"/>
              <a:t>alphabets were removed for simplicity sake.</a:t>
            </a:r>
          </a:p>
          <a:p>
            <a:pPr marL="0" indent="0">
              <a:buNone/>
            </a:pPr>
            <a:r>
              <a:rPr lang="en-US" dirty="0"/>
              <a:t>3.) Punctuation and repeating words were</a:t>
            </a:r>
          </a:p>
          <a:p>
            <a:pPr marL="0" indent="0">
              <a:buNone/>
            </a:pPr>
            <a:r>
              <a:rPr lang="en-US" dirty="0"/>
              <a:t>removed as they do not serve any purpose.</a:t>
            </a:r>
          </a:p>
        </p:txBody>
      </p:sp>
    </p:spTree>
    <p:extLst>
      <p:ext uri="{BB962C8B-B14F-4D97-AF65-F5344CB8AC3E}">
        <p14:creationId xmlns:p14="http://schemas.microsoft.com/office/powerpoint/2010/main" val="41751857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t>Logistic Regression</a:t>
            </a:r>
            <a:r>
              <a:rPr lang="en-US" sz="4000" b="1" dirty="0"/>
              <a:t/>
            </a:r>
            <a:br>
              <a:rPr lang="en-US" sz="4000" b="1" dirty="0"/>
            </a:br>
            <a:endParaRPr lang="en-US" sz="4000" b="1"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3000" y="2743200"/>
            <a:ext cx="7543799" cy="3299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94360" y="1259115"/>
            <a:ext cx="7848600" cy="1231106"/>
          </a:xfrm>
          <a:prstGeom prst="rect">
            <a:avLst/>
          </a:prstGeom>
          <a:noFill/>
        </p:spPr>
        <p:txBody>
          <a:bodyPr wrap="square" rtlCol="0">
            <a:spAutoFit/>
          </a:bodyPr>
          <a:lstStyle/>
          <a:p>
            <a:r>
              <a:rPr lang="en-US" sz="2000" b="1" i="1" dirty="0">
                <a:solidFill>
                  <a:schemeClr val="accent6">
                    <a:lumMod val="50000"/>
                  </a:schemeClr>
                </a:solidFill>
                <a:hlinkClick r:id="rId3"/>
              </a:rPr>
              <a:t>Logistic Regression</a:t>
            </a:r>
            <a:r>
              <a:rPr lang="en-US" dirty="0"/>
              <a:t> is a classification model that is very easy to implement and performs very well on linearly separable classes. It is one of the most widely used algorithms for classification in industry too, which makes it attractive to play with.</a:t>
            </a:r>
          </a:p>
          <a:p>
            <a:r>
              <a:rPr lang="en-US" i="1" dirty="0"/>
              <a:t>Very</a:t>
            </a:r>
            <a:r>
              <a:rPr lang="en-US" dirty="0"/>
              <a:t> simplistically explained, Logistic Regression works as follows:</a:t>
            </a:r>
          </a:p>
        </p:txBody>
      </p:sp>
    </p:spTree>
    <p:extLst>
      <p:ext uri="{BB962C8B-B14F-4D97-AF65-F5344CB8AC3E}">
        <p14:creationId xmlns:p14="http://schemas.microsoft.com/office/powerpoint/2010/main" val="29256410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Support Vector Machines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 A support vector machine constructs</a:t>
            </a:r>
          </a:p>
          <a:p>
            <a:pPr marL="0" indent="0">
              <a:buNone/>
            </a:pPr>
            <a:r>
              <a:rPr lang="en-US" dirty="0"/>
              <a:t>a </a:t>
            </a:r>
            <a:r>
              <a:rPr lang="en-US" dirty="0" err="1"/>
              <a:t>hyperplane</a:t>
            </a:r>
            <a:r>
              <a:rPr lang="en-US" dirty="0"/>
              <a:t> or set of </a:t>
            </a:r>
            <a:r>
              <a:rPr lang="en-US" dirty="0" err="1"/>
              <a:t>hyperplanes</a:t>
            </a:r>
            <a:r>
              <a:rPr lang="en-US" dirty="0"/>
              <a:t> in a high- or</a:t>
            </a:r>
          </a:p>
          <a:p>
            <a:pPr marL="0" indent="0">
              <a:buNone/>
            </a:pPr>
            <a:r>
              <a:rPr lang="en-US" dirty="0"/>
              <a:t>infinite-dimensional space, which can be used for</a:t>
            </a:r>
          </a:p>
          <a:p>
            <a:pPr marL="0" indent="0">
              <a:buNone/>
            </a:pPr>
            <a:r>
              <a:rPr lang="en-US" dirty="0"/>
              <a:t>classification, regression, or other tasks.</a:t>
            </a:r>
          </a:p>
          <a:p>
            <a:pPr marL="0" indent="0">
              <a:buNone/>
            </a:pPr>
            <a:r>
              <a:rPr lang="en-US" dirty="0"/>
              <a:t> Intuitively, a good separation is achieved by the</a:t>
            </a:r>
          </a:p>
          <a:p>
            <a:pPr marL="0" indent="0">
              <a:buNone/>
            </a:pPr>
            <a:r>
              <a:rPr lang="en-US" dirty="0" err="1"/>
              <a:t>hyperplane</a:t>
            </a:r>
            <a:r>
              <a:rPr lang="en-US" dirty="0"/>
              <a:t> that has the largest distance to the</a:t>
            </a:r>
          </a:p>
          <a:p>
            <a:pPr marL="0" indent="0">
              <a:buNone/>
            </a:pPr>
            <a:r>
              <a:rPr lang="en-US" dirty="0"/>
              <a:t>nearest training data point of any class (so-called</a:t>
            </a:r>
          </a:p>
          <a:p>
            <a:pPr marL="0" indent="0">
              <a:buNone/>
            </a:pPr>
            <a:r>
              <a:rPr lang="en-US" dirty="0"/>
              <a:t>functional margin), since in general the larger the</a:t>
            </a:r>
          </a:p>
          <a:p>
            <a:pPr marL="0" indent="0">
              <a:buNone/>
            </a:pPr>
            <a:r>
              <a:rPr lang="en-US" dirty="0"/>
              <a:t>margin the lower the generalization error of the</a:t>
            </a:r>
          </a:p>
          <a:p>
            <a:pPr marL="0" indent="0">
              <a:buNone/>
            </a:pPr>
            <a:r>
              <a:rPr lang="en-US" dirty="0"/>
              <a:t>classifier.</a:t>
            </a:r>
          </a:p>
        </p:txBody>
      </p:sp>
    </p:spTree>
    <p:extLst>
      <p:ext uri="{BB962C8B-B14F-4D97-AF65-F5344CB8AC3E}">
        <p14:creationId xmlns:p14="http://schemas.microsoft.com/office/powerpoint/2010/main" val="21431218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Random Forest</a:t>
            </a:r>
          </a:p>
        </p:txBody>
      </p:sp>
      <p:sp>
        <p:nvSpPr>
          <p:cNvPr id="3" name="Content Placeholder 2"/>
          <p:cNvSpPr>
            <a:spLocks noGrp="1"/>
          </p:cNvSpPr>
          <p:nvPr>
            <p:ph idx="1"/>
          </p:nvPr>
        </p:nvSpPr>
        <p:spPr/>
        <p:txBody>
          <a:bodyPr>
            <a:normAutofit fontScale="77500" lnSpcReduction="20000"/>
          </a:bodyPr>
          <a:lstStyle/>
          <a:p>
            <a:pPr fontAlgn="base"/>
            <a:r>
              <a:rPr lang="en-US" dirty="0"/>
              <a:t>Random Forest is another supervised machine learning algorithm which can be used for classification as well as regression. This algorithm creates a forest with n number of trees which we can pass as a parameter. Random Forest is a step further to the Decision Tree algorithm. A decision tree is a very popular supervised machine learning algorithm which works well with classification as well as regression.</a:t>
            </a:r>
          </a:p>
          <a:p>
            <a:pPr fontAlgn="base"/>
            <a:r>
              <a:rPr lang="en-US" dirty="0"/>
              <a:t>It starts from a root node and ends at a leaf node (decision) by carefully splitting into branches based on conditions (decision node) and moving forward till a final decision is reached. The splits happen based on the decision node which provides the largest information gain or decreases the entropy. </a:t>
            </a:r>
          </a:p>
        </p:txBody>
      </p:sp>
    </p:spTree>
    <p:extLst>
      <p:ext uri="{BB962C8B-B14F-4D97-AF65-F5344CB8AC3E}">
        <p14:creationId xmlns:p14="http://schemas.microsoft.com/office/powerpoint/2010/main" val="17975439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Results</a:t>
            </a:r>
            <a:endParaRPr lang="en-US" dirty="0"/>
          </a:p>
        </p:txBody>
      </p:sp>
      <p:sp>
        <p:nvSpPr>
          <p:cNvPr id="3" name="Content Placeholder 2"/>
          <p:cNvSpPr>
            <a:spLocks noGrp="1"/>
          </p:cNvSpPr>
          <p:nvPr>
            <p:ph idx="1"/>
          </p:nvPr>
        </p:nvSpPr>
        <p:spPr/>
        <p:txBody>
          <a:bodyPr>
            <a:normAutofit/>
          </a:bodyPr>
          <a:lstStyle/>
          <a:p>
            <a:pPr marL="0" indent="0" algn="ctr">
              <a:buNone/>
            </a:pPr>
            <a:r>
              <a:rPr lang="en-US" sz="4800" b="1" u="sng" dirty="0"/>
              <a:t>Using unigrams as features,</a:t>
            </a:r>
          </a:p>
          <a:p>
            <a:pPr marL="0" indent="0" algn="ctr">
              <a:buNone/>
            </a:pPr>
            <a:r>
              <a:rPr lang="en-US" sz="4800" b="1" u="sng" dirty="0"/>
              <a:t>Accuracy of:</a:t>
            </a:r>
          </a:p>
          <a:p>
            <a:pPr marL="0" indent="0" algn="ctr">
              <a:buNone/>
            </a:pPr>
            <a:r>
              <a:rPr lang="en-US" sz="4000" dirty="0">
                <a:solidFill>
                  <a:schemeClr val="tx2">
                    <a:lumMod val="60000"/>
                    <a:lumOff val="40000"/>
                  </a:schemeClr>
                </a:solidFill>
              </a:rPr>
              <a:t>Naïve Bayes Classifier </a:t>
            </a:r>
            <a:r>
              <a:rPr lang="en-US" sz="4000" dirty="0" smtClean="0">
                <a:solidFill>
                  <a:schemeClr val="tx2">
                    <a:lumMod val="60000"/>
                    <a:lumOff val="40000"/>
                  </a:schemeClr>
                </a:solidFill>
              </a:rPr>
              <a:t>–</a:t>
            </a:r>
          </a:p>
          <a:p>
            <a:pPr marL="0" indent="0" algn="ctr">
              <a:buNone/>
            </a:pPr>
            <a:r>
              <a:rPr lang="en-US" sz="4000" dirty="0" smtClean="0">
                <a:solidFill>
                  <a:schemeClr val="tx2">
                    <a:lumMod val="60000"/>
                    <a:lumOff val="40000"/>
                  </a:schemeClr>
                </a:solidFill>
              </a:rPr>
              <a:t>Support </a:t>
            </a:r>
            <a:r>
              <a:rPr lang="en-US" sz="4000" dirty="0">
                <a:solidFill>
                  <a:schemeClr val="tx2">
                    <a:lumMod val="60000"/>
                    <a:lumOff val="40000"/>
                  </a:schemeClr>
                </a:solidFill>
              </a:rPr>
              <a:t>Vector Machines </a:t>
            </a:r>
            <a:r>
              <a:rPr lang="en-US" sz="4000" dirty="0" smtClean="0">
                <a:solidFill>
                  <a:schemeClr val="tx2">
                    <a:lumMod val="60000"/>
                    <a:lumOff val="40000"/>
                  </a:schemeClr>
                </a:solidFill>
              </a:rPr>
              <a:t>–</a:t>
            </a:r>
          </a:p>
          <a:p>
            <a:pPr marL="0" indent="0" algn="ctr">
              <a:buNone/>
            </a:pPr>
            <a:r>
              <a:rPr lang="en-US" sz="4000" dirty="0">
                <a:solidFill>
                  <a:schemeClr val="tx2">
                    <a:lumMod val="60000"/>
                    <a:lumOff val="40000"/>
                  </a:schemeClr>
                </a:solidFill>
              </a:rPr>
              <a:t>Random Forest </a:t>
            </a:r>
            <a:r>
              <a:rPr lang="en-US" sz="4000" dirty="0" smtClean="0">
                <a:solidFill>
                  <a:schemeClr val="tx2">
                    <a:lumMod val="60000"/>
                    <a:lumOff val="40000"/>
                  </a:schemeClr>
                </a:solidFill>
              </a:rPr>
              <a:t>– </a:t>
            </a:r>
            <a:endParaRPr lang="en-US" sz="4000" dirty="0">
              <a:solidFill>
                <a:schemeClr val="tx2">
                  <a:lumMod val="60000"/>
                  <a:lumOff val="40000"/>
                </a:schemeClr>
              </a:solidFill>
            </a:endParaRPr>
          </a:p>
        </p:txBody>
      </p:sp>
    </p:spTree>
    <p:extLst>
      <p:ext uri="{BB962C8B-B14F-4D97-AF65-F5344CB8AC3E}">
        <p14:creationId xmlns:p14="http://schemas.microsoft.com/office/powerpoint/2010/main" val="12243158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endParaRPr lang="en-US" dirty="0"/>
          </a:p>
        </p:txBody>
      </p:sp>
      <p:sp>
        <p:nvSpPr>
          <p:cNvPr id="3" name="Content Placeholder 2"/>
          <p:cNvSpPr>
            <a:spLocks noGrp="1"/>
          </p:cNvSpPr>
          <p:nvPr>
            <p:ph idx="1"/>
          </p:nvPr>
        </p:nvSpPr>
        <p:spPr/>
        <p:txBody>
          <a:bodyPr/>
          <a:lstStyle/>
          <a:p>
            <a:pPr marL="0" indent="0">
              <a:buNone/>
            </a:pPr>
            <a:r>
              <a:rPr lang="en-US" dirty="0"/>
              <a:t> Even though unigram feature extractor</a:t>
            </a:r>
          </a:p>
          <a:p>
            <a:pPr marL="0" indent="0">
              <a:buNone/>
            </a:pPr>
            <a:r>
              <a:rPr lang="en-US" dirty="0"/>
              <a:t>is the simplest, it fails to identify</a:t>
            </a:r>
          </a:p>
          <a:p>
            <a:pPr marL="0" indent="0">
              <a:buNone/>
            </a:pPr>
            <a:r>
              <a:rPr lang="en-US" dirty="0"/>
              <a:t>negations. Using bigrams will help a lot</a:t>
            </a:r>
          </a:p>
          <a:p>
            <a:pPr marL="0" indent="0">
              <a:buNone/>
            </a:pPr>
            <a:r>
              <a:rPr lang="en-US" dirty="0"/>
              <a:t>in increasing the accuracy of the</a:t>
            </a:r>
          </a:p>
          <a:p>
            <a:pPr marL="0" indent="0">
              <a:buNone/>
            </a:pPr>
            <a:r>
              <a:rPr lang="en-US" dirty="0"/>
              <a:t>classifier</a:t>
            </a:r>
          </a:p>
          <a:p>
            <a:pPr marL="0" indent="0">
              <a:buNone/>
            </a:pPr>
            <a:r>
              <a:rPr lang="en-US" dirty="0"/>
              <a:t> Presence of neutral tweets too causes a</a:t>
            </a:r>
          </a:p>
          <a:p>
            <a:pPr marL="0" indent="0">
              <a:buNone/>
            </a:pPr>
            <a:r>
              <a:rPr lang="en-US" dirty="0"/>
              <a:t>dip in the accuracy</a:t>
            </a:r>
          </a:p>
        </p:txBody>
      </p:sp>
    </p:spTree>
    <p:extLst>
      <p:ext uri="{BB962C8B-B14F-4D97-AF65-F5344CB8AC3E}">
        <p14:creationId xmlns:p14="http://schemas.microsoft.com/office/powerpoint/2010/main" val="13890612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sz="4000" b="1" dirty="0">
                <a:solidFill>
                  <a:schemeClr val="accent6">
                    <a:lumMod val="75000"/>
                  </a:schemeClr>
                </a:solidFill>
              </a:rPr>
              <a:t>Sentiment analysis </a:t>
            </a:r>
            <a:r>
              <a:rPr lang="en-US" sz="4000" dirty="0">
                <a:solidFill>
                  <a:schemeClr val="accent6">
                    <a:lumMod val="75000"/>
                  </a:schemeClr>
                </a:solidFill>
              </a:rPr>
              <a:t>(also known as opinion</a:t>
            </a:r>
          </a:p>
          <a:p>
            <a:pPr marL="0" indent="0">
              <a:buNone/>
            </a:pPr>
            <a:r>
              <a:rPr lang="en-US" sz="4000" dirty="0">
                <a:solidFill>
                  <a:schemeClr val="accent6">
                    <a:lumMod val="75000"/>
                  </a:schemeClr>
                </a:solidFill>
              </a:rPr>
              <a:t>mining) refers to the use of natural language</a:t>
            </a:r>
          </a:p>
          <a:p>
            <a:pPr marL="0" indent="0">
              <a:buNone/>
            </a:pPr>
            <a:r>
              <a:rPr lang="en-US" sz="4000" dirty="0">
                <a:solidFill>
                  <a:schemeClr val="accent6">
                    <a:lumMod val="75000"/>
                  </a:schemeClr>
                </a:solidFill>
              </a:rPr>
              <a:t>processing, text </a:t>
            </a:r>
            <a:r>
              <a:rPr lang="en-US" sz="4000" b="1" dirty="0">
                <a:solidFill>
                  <a:schemeClr val="accent6">
                    <a:lumMod val="75000"/>
                  </a:schemeClr>
                </a:solidFill>
              </a:rPr>
              <a:t>analysis </a:t>
            </a:r>
            <a:r>
              <a:rPr lang="en-US" sz="4000" dirty="0">
                <a:solidFill>
                  <a:schemeClr val="accent6">
                    <a:lumMod val="75000"/>
                  </a:schemeClr>
                </a:solidFill>
              </a:rPr>
              <a:t>and computational</a:t>
            </a:r>
          </a:p>
          <a:p>
            <a:pPr marL="0" indent="0">
              <a:buNone/>
            </a:pPr>
            <a:r>
              <a:rPr lang="en-US" sz="4000" dirty="0">
                <a:solidFill>
                  <a:schemeClr val="accent6">
                    <a:lumMod val="75000"/>
                  </a:schemeClr>
                </a:solidFill>
              </a:rPr>
              <a:t>linguistics to identify and extract subjective</a:t>
            </a:r>
          </a:p>
          <a:p>
            <a:pPr marL="0" indent="0">
              <a:buNone/>
            </a:pPr>
            <a:r>
              <a:rPr lang="en-US" sz="4000" dirty="0">
                <a:solidFill>
                  <a:schemeClr val="accent6">
                    <a:lumMod val="75000"/>
                  </a:schemeClr>
                </a:solidFill>
              </a:rPr>
              <a:t>information in source materials.</a:t>
            </a:r>
          </a:p>
          <a:p>
            <a:pPr marL="0" indent="0" algn="r">
              <a:buNone/>
            </a:pPr>
            <a:r>
              <a:rPr lang="en-US" b="1" i="1" dirty="0" smtClean="0">
                <a:solidFill>
                  <a:schemeClr val="accent4">
                    <a:lumMod val="60000"/>
                    <a:lumOff val="40000"/>
                  </a:schemeClr>
                </a:solidFill>
              </a:rPr>
              <a:t>Consumers </a:t>
            </a:r>
            <a:r>
              <a:rPr lang="en-US" b="1" i="1" dirty="0">
                <a:solidFill>
                  <a:schemeClr val="accent4">
                    <a:lumMod val="60000"/>
                    <a:lumOff val="40000"/>
                  </a:schemeClr>
                </a:solidFill>
              </a:rPr>
              <a:t>can use sentiment analysis to</a:t>
            </a:r>
          </a:p>
          <a:p>
            <a:pPr marL="0" indent="0" algn="r">
              <a:buNone/>
            </a:pPr>
            <a:r>
              <a:rPr lang="en-US" b="1" i="1" dirty="0">
                <a:solidFill>
                  <a:schemeClr val="accent4">
                    <a:lumMod val="60000"/>
                    <a:lumOff val="40000"/>
                  </a:schemeClr>
                </a:solidFill>
              </a:rPr>
              <a:t>research products and services before a</a:t>
            </a:r>
          </a:p>
          <a:p>
            <a:pPr marL="0" indent="0" algn="r">
              <a:buNone/>
            </a:pPr>
            <a:r>
              <a:rPr lang="en-US" b="1" i="1" dirty="0">
                <a:solidFill>
                  <a:schemeClr val="accent4">
                    <a:lumMod val="60000"/>
                    <a:lumOff val="40000"/>
                  </a:schemeClr>
                </a:solidFill>
              </a:rPr>
              <a:t>purchase. Production companies can use the</a:t>
            </a:r>
          </a:p>
          <a:p>
            <a:pPr marL="0" indent="0" algn="r">
              <a:buNone/>
            </a:pPr>
            <a:r>
              <a:rPr lang="en-US" b="1" i="1" dirty="0">
                <a:solidFill>
                  <a:schemeClr val="accent4">
                    <a:lumMod val="60000"/>
                    <a:lumOff val="40000"/>
                  </a:schemeClr>
                </a:solidFill>
              </a:rPr>
              <a:t>public opinion to determine acceptance of their</a:t>
            </a:r>
          </a:p>
          <a:p>
            <a:pPr marL="0" indent="0" algn="r">
              <a:buNone/>
            </a:pPr>
            <a:r>
              <a:rPr lang="en-US" b="1" i="1" dirty="0">
                <a:solidFill>
                  <a:schemeClr val="accent4">
                    <a:lumMod val="60000"/>
                    <a:lumOff val="40000"/>
                  </a:schemeClr>
                </a:solidFill>
              </a:rPr>
              <a:t>products and the public demand. Movie-goers</a:t>
            </a:r>
          </a:p>
          <a:p>
            <a:pPr marL="0" indent="0" algn="r">
              <a:buNone/>
            </a:pPr>
            <a:r>
              <a:rPr lang="en-US" b="1" i="1" dirty="0">
                <a:solidFill>
                  <a:schemeClr val="accent4">
                    <a:lumMod val="60000"/>
                    <a:lumOff val="40000"/>
                  </a:schemeClr>
                </a:solidFill>
              </a:rPr>
              <a:t>can decide whether to watch a movie or not</a:t>
            </a:r>
          </a:p>
          <a:p>
            <a:pPr marL="0" indent="0" algn="r">
              <a:buNone/>
            </a:pPr>
            <a:r>
              <a:rPr lang="en-US" b="1" i="1" dirty="0">
                <a:solidFill>
                  <a:schemeClr val="accent4">
                    <a:lumMod val="60000"/>
                    <a:lumOff val="40000"/>
                  </a:schemeClr>
                </a:solidFill>
              </a:rPr>
              <a:t>after going through other people’s reviews.</a:t>
            </a:r>
          </a:p>
        </p:txBody>
      </p:sp>
    </p:spTree>
    <p:extLst>
      <p:ext uri="{BB962C8B-B14F-4D97-AF65-F5344CB8AC3E}">
        <p14:creationId xmlns:p14="http://schemas.microsoft.com/office/powerpoint/2010/main" val="39375988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Twitter Sentiment Analysis</a:t>
            </a:r>
          </a:p>
        </p:txBody>
      </p:sp>
      <p:sp>
        <p:nvSpPr>
          <p:cNvPr id="3" name="Content Placeholder 2"/>
          <p:cNvSpPr>
            <a:spLocks noGrp="1"/>
          </p:cNvSpPr>
          <p:nvPr>
            <p:ph idx="1"/>
          </p:nvPr>
        </p:nvSpPr>
        <p:spPr/>
        <p:txBody>
          <a:bodyPr>
            <a:normAutofit fontScale="55000" lnSpcReduction="20000"/>
          </a:bodyPr>
          <a:lstStyle/>
          <a:p>
            <a:pPr marL="0" indent="0">
              <a:buNone/>
            </a:pPr>
            <a:r>
              <a:rPr lang="en-US" dirty="0"/>
              <a:t> Traditionally, most of the research in sentiment analysis</a:t>
            </a:r>
          </a:p>
          <a:p>
            <a:pPr marL="0" indent="0">
              <a:buNone/>
            </a:pPr>
            <a:r>
              <a:rPr lang="en-US" dirty="0"/>
              <a:t>has been aimed at larger pieces of text, like movie reviews,</a:t>
            </a:r>
          </a:p>
          <a:p>
            <a:pPr marL="0" indent="0">
              <a:buNone/>
            </a:pPr>
            <a:r>
              <a:rPr lang="en-US" dirty="0"/>
              <a:t>or product reviews. Tweets are more casual and are limited</a:t>
            </a:r>
          </a:p>
          <a:p>
            <a:pPr marL="0" indent="0">
              <a:buNone/>
            </a:pPr>
            <a:r>
              <a:rPr lang="en-US" dirty="0"/>
              <a:t>by 140 characters</a:t>
            </a:r>
            <a:r>
              <a:rPr lang="en-US" dirty="0" smtClean="0"/>
              <a:t>.</a:t>
            </a:r>
          </a:p>
          <a:p>
            <a:pPr marL="0" indent="0">
              <a:buNone/>
            </a:pPr>
            <a:endParaRPr lang="en-US" dirty="0"/>
          </a:p>
          <a:p>
            <a:pPr marL="0" indent="0">
              <a:buNone/>
            </a:pPr>
            <a:r>
              <a:rPr lang="en-US" dirty="0"/>
              <a:t> However, this alone does not make it an easy task (in</a:t>
            </a:r>
          </a:p>
          <a:p>
            <a:pPr marL="0" indent="0">
              <a:buNone/>
            </a:pPr>
            <a:r>
              <a:rPr lang="en-US" dirty="0"/>
              <a:t>terms of programming time, not in accuracy as larger piece</a:t>
            </a:r>
          </a:p>
          <a:p>
            <a:pPr marL="0" indent="0">
              <a:buNone/>
            </a:pPr>
            <a:r>
              <a:rPr lang="en-US" dirty="0"/>
              <a:t>of text tends to be correctly classified) as people rarely</a:t>
            </a:r>
          </a:p>
          <a:p>
            <a:pPr marL="0" indent="0">
              <a:buNone/>
            </a:pPr>
            <a:r>
              <a:rPr lang="en-US" dirty="0"/>
              <a:t>give a second thought before posting a tweet. Grammar</a:t>
            </a:r>
          </a:p>
          <a:p>
            <a:pPr marL="0" indent="0">
              <a:buNone/>
            </a:pPr>
            <a:r>
              <a:rPr lang="en-US" dirty="0"/>
              <a:t>and content both suffer at the hands of the tweeter</a:t>
            </a:r>
            <a:r>
              <a:rPr lang="en-US" dirty="0" smtClean="0"/>
              <a:t>.</a:t>
            </a:r>
          </a:p>
          <a:p>
            <a:pPr marL="0" indent="0">
              <a:buNone/>
            </a:pPr>
            <a:endParaRPr lang="en-US" dirty="0"/>
          </a:p>
          <a:p>
            <a:pPr marL="0" indent="0">
              <a:buNone/>
            </a:pPr>
            <a:r>
              <a:rPr lang="en-US" dirty="0"/>
              <a:t> The presence of a large dataset is always recommended</a:t>
            </a:r>
          </a:p>
          <a:p>
            <a:pPr marL="0" indent="0">
              <a:buNone/>
            </a:pPr>
            <a:r>
              <a:rPr lang="en-US" dirty="0"/>
              <a:t>(for better training of the classifier) and twitter makes it</a:t>
            </a:r>
          </a:p>
          <a:p>
            <a:pPr marL="0" indent="0">
              <a:buNone/>
            </a:pPr>
            <a:r>
              <a:rPr lang="en-US" dirty="0"/>
              <a:t>possible to obtain any number of tweets during a desired</a:t>
            </a:r>
          </a:p>
          <a:p>
            <a:pPr marL="0" indent="0">
              <a:buNone/>
            </a:pPr>
            <a:r>
              <a:rPr lang="en-US" dirty="0"/>
              <a:t>period. However, various difficulties are faced during</a:t>
            </a:r>
          </a:p>
          <a:p>
            <a:pPr marL="0" indent="0">
              <a:buNone/>
            </a:pPr>
            <a:r>
              <a:rPr lang="en-US" dirty="0"/>
              <a:t>processing of raw tweets.</a:t>
            </a:r>
          </a:p>
        </p:txBody>
      </p:sp>
    </p:spTree>
    <p:extLst>
      <p:ext uri="{BB962C8B-B14F-4D97-AF65-F5344CB8AC3E}">
        <p14:creationId xmlns:p14="http://schemas.microsoft.com/office/powerpoint/2010/main" val="15007773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Previous work</a:t>
            </a: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r>
              <a:rPr lang="en-US" dirty="0" smtClean="0"/>
              <a:t>Alec </a:t>
            </a:r>
            <a:r>
              <a:rPr lang="en-US" dirty="0"/>
              <a:t>Go, </a:t>
            </a:r>
            <a:r>
              <a:rPr lang="en-US" dirty="0" err="1"/>
              <a:t>Richa</a:t>
            </a:r>
            <a:r>
              <a:rPr lang="en-US" dirty="0"/>
              <a:t> </a:t>
            </a:r>
            <a:r>
              <a:rPr lang="en-US" dirty="0" err="1"/>
              <a:t>Bhayani</a:t>
            </a:r>
            <a:r>
              <a:rPr lang="en-US" dirty="0"/>
              <a:t> and Lei Huang (Students at</a:t>
            </a:r>
          </a:p>
          <a:p>
            <a:pPr marL="0" indent="0">
              <a:buNone/>
            </a:pPr>
            <a:r>
              <a:rPr lang="en-US" dirty="0"/>
              <a:t>Stanford University) have done some serious work in</a:t>
            </a:r>
          </a:p>
          <a:p>
            <a:pPr marL="0" indent="0">
              <a:buNone/>
            </a:pPr>
            <a:r>
              <a:rPr lang="en-US" dirty="0"/>
              <a:t>twitter sentiment analysis</a:t>
            </a:r>
            <a:r>
              <a:rPr lang="en-US" dirty="0" smtClean="0"/>
              <a:t>.</a:t>
            </a:r>
          </a:p>
          <a:p>
            <a:pPr marL="0" indent="0">
              <a:buNone/>
            </a:pPr>
            <a:endParaRPr lang="en-US" dirty="0"/>
          </a:p>
          <a:p>
            <a:pPr marL="0" indent="0" algn="r">
              <a:buNone/>
            </a:pPr>
            <a:r>
              <a:rPr lang="en-US" dirty="0" smtClean="0"/>
              <a:t> </a:t>
            </a:r>
            <a:r>
              <a:rPr lang="en-US" dirty="0"/>
              <a:t>Even though their source code is not publicly available,</a:t>
            </a:r>
          </a:p>
          <a:p>
            <a:pPr marL="0" indent="0" algn="r">
              <a:buNone/>
            </a:pPr>
            <a:r>
              <a:rPr lang="en-US" dirty="0"/>
              <a:t>their approach was to use machine learning algorithm</a:t>
            </a:r>
          </a:p>
          <a:p>
            <a:pPr marL="0" indent="0" algn="r">
              <a:buNone/>
            </a:pPr>
            <a:r>
              <a:rPr lang="en-US" dirty="0"/>
              <a:t>for building a classifier, namely Maximum Entropy</a:t>
            </a:r>
          </a:p>
          <a:p>
            <a:pPr marL="0" indent="0" algn="r">
              <a:buNone/>
            </a:pPr>
            <a:r>
              <a:rPr lang="en-US" dirty="0"/>
              <a:t>Classifier</a:t>
            </a:r>
            <a:r>
              <a:rPr lang="en-US" dirty="0" smtClean="0"/>
              <a:t>.</a:t>
            </a:r>
          </a:p>
          <a:p>
            <a:pPr marL="0" indent="0">
              <a:buNone/>
            </a:pPr>
            <a:endParaRPr lang="en-US" dirty="0"/>
          </a:p>
          <a:p>
            <a:pPr marL="0" indent="0">
              <a:buNone/>
            </a:pPr>
            <a:r>
              <a:rPr lang="en-US" dirty="0" smtClean="0"/>
              <a:t>The </a:t>
            </a:r>
            <a:r>
              <a:rPr lang="en-US" dirty="0"/>
              <a:t>use of a large dataset too helped them to obtain a</a:t>
            </a:r>
          </a:p>
          <a:p>
            <a:pPr marL="0" indent="0">
              <a:buNone/>
            </a:pPr>
            <a:r>
              <a:rPr lang="en-US" dirty="0"/>
              <a:t>high accuracy in their classification of tweets’</a:t>
            </a:r>
          </a:p>
          <a:p>
            <a:pPr marL="0" indent="0">
              <a:buNone/>
            </a:pPr>
            <a:r>
              <a:rPr lang="en-US" dirty="0"/>
              <a:t>sentiments. The data set used by them is however</a:t>
            </a:r>
          </a:p>
          <a:p>
            <a:pPr marL="0" indent="0">
              <a:buNone/>
            </a:pPr>
            <a:r>
              <a:rPr lang="en-US" dirty="0"/>
              <a:t>public and I too have used the same data set in order to</a:t>
            </a:r>
          </a:p>
          <a:p>
            <a:pPr marL="0" indent="0">
              <a:buNone/>
            </a:pPr>
            <a:r>
              <a:rPr lang="en-US" dirty="0"/>
              <a:t>obtain results as close to theirs as possible. Other</a:t>
            </a:r>
          </a:p>
          <a:p>
            <a:pPr marL="0" indent="0">
              <a:buNone/>
            </a:pPr>
            <a:r>
              <a:rPr lang="en-US" dirty="0"/>
              <a:t>noteworthy works are by Laurent Luce and </a:t>
            </a:r>
            <a:r>
              <a:rPr lang="en-US" dirty="0" err="1"/>
              <a:t>Niek</a:t>
            </a:r>
            <a:endParaRPr lang="en-US" dirty="0"/>
          </a:p>
          <a:p>
            <a:pPr marL="0" indent="0">
              <a:buNone/>
            </a:pPr>
            <a:r>
              <a:rPr lang="en-US" dirty="0"/>
              <a:t>Sanders. Both of them used quite smaller datasets, but</a:t>
            </a:r>
          </a:p>
          <a:p>
            <a:pPr marL="0" indent="0">
              <a:buNone/>
            </a:pPr>
            <a:r>
              <a:rPr lang="en-US" dirty="0"/>
              <a:t>their work consisted of some insightful approaches.</a:t>
            </a:r>
          </a:p>
        </p:txBody>
      </p:sp>
    </p:spTree>
    <p:extLst>
      <p:ext uri="{BB962C8B-B14F-4D97-AF65-F5344CB8AC3E}">
        <p14:creationId xmlns:p14="http://schemas.microsoft.com/office/powerpoint/2010/main" val="4099320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b="1" dirty="0"/>
              <a:t>Usernames </a:t>
            </a:r>
            <a:r>
              <a:rPr lang="en-US" dirty="0"/>
              <a:t>are mentioned more often than not. Usually</a:t>
            </a:r>
          </a:p>
          <a:p>
            <a:pPr marL="0" indent="0">
              <a:buNone/>
            </a:pPr>
            <a:r>
              <a:rPr lang="en-US" dirty="0"/>
              <a:t>they consist of some alphabets and numbers, and do not</a:t>
            </a:r>
          </a:p>
          <a:p>
            <a:pPr marL="0" indent="0">
              <a:buNone/>
            </a:pPr>
            <a:r>
              <a:rPr lang="en-US" dirty="0"/>
              <a:t>contribute much towards sentiment classification, except</a:t>
            </a:r>
          </a:p>
          <a:p>
            <a:pPr marL="0" indent="0">
              <a:buNone/>
            </a:pPr>
            <a:r>
              <a:rPr lang="en-US" dirty="0"/>
              <a:t>for increasing the size of the feature vector</a:t>
            </a:r>
            <a:r>
              <a:rPr lang="en-US" dirty="0" smtClean="0"/>
              <a:t>.</a:t>
            </a:r>
          </a:p>
          <a:p>
            <a:pPr marL="0" indent="0">
              <a:buNone/>
            </a:pPr>
            <a:endParaRPr lang="en-US" dirty="0"/>
          </a:p>
          <a:p>
            <a:pPr marL="0" indent="0">
              <a:buNone/>
            </a:pPr>
            <a:r>
              <a:rPr lang="en-US" dirty="0"/>
              <a:t> </a:t>
            </a:r>
            <a:r>
              <a:rPr lang="en-US" b="1" dirty="0"/>
              <a:t>URLS </a:t>
            </a:r>
            <a:r>
              <a:rPr lang="en-US" dirty="0"/>
              <a:t>too are not required in our task</a:t>
            </a:r>
            <a:r>
              <a:rPr lang="en-US" dirty="0" smtClean="0"/>
              <a:t>.</a:t>
            </a:r>
          </a:p>
          <a:p>
            <a:pPr marL="0" indent="0">
              <a:buNone/>
            </a:pPr>
            <a:endParaRPr lang="en-US" dirty="0"/>
          </a:p>
          <a:p>
            <a:pPr marL="0" indent="0">
              <a:buNone/>
            </a:pPr>
            <a:endParaRPr lang="en-US" dirty="0"/>
          </a:p>
          <a:p>
            <a:pPr marL="0" indent="0">
              <a:buNone/>
            </a:pPr>
            <a:r>
              <a:rPr lang="en-US" dirty="0"/>
              <a:t> </a:t>
            </a:r>
            <a:r>
              <a:rPr lang="en-US" b="1" dirty="0" err="1"/>
              <a:t>Hashtags</a:t>
            </a:r>
            <a:r>
              <a:rPr lang="en-US" b="1" dirty="0"/>
              <a:t> </a:t>
            </a:r>
            <a:r>
              <a:rPr lang="en-US" dirty="0"/>
              <a:t>Words in </a:t>
            </a:r>
            <a:r>
              <a:rPr lang="en-US" dirty="0" err="1"/>
              <a:t>hashtags</a:t>
            </a:r>
            <a:r>
              <a:rPr lang="en-US" dirty="0"/>
              <a:t> may be read different from</a:t>
            </a:r>
          </a:p>
          <a:p>
            <a:pPr marL="0" indent="0">
              <a:buNone/>
            </a:pPr>
            <a:r>
              <a:rPr lang="en-US" dirty="0"/>
              <a:t>the same word without the hash </a:t>
            </a:r>
            <a:r>
              <a:rPr lang="en-US" dirty="0" smtClean="0"/>
              <a:t>tag</a:t>
            </a:r>
            <a:endParaRPr lang="en-US" dirty="0"/>
          </a:p>
          <a:p>
            <a:pPr marL="0" indent="0">
              <a:buNone/>
            </a:pPr>
            <a:r>
              <a:rPr lang="en-US" dirty="0"/>
              <a:t> </a:t>
            </a:r>
            <a:r>
              <a:rPr lang="en-US" b="1" dirty="0"/>
              <a:t>Punctuations and additional spaces</a:t>
            </a:r>
            <a:r>
              <a:rPr lang="en-US" dirty="0"/>
              <a:t>.</a:t>
            </a:r>
          </a:p>
        </p:txBody>
      </p:sp>
    </p:spTree>
    <p:extLst>
      <p:ext uri="{BB962C8B-B14F-4D97-AF65-F5344CB8AC3E}">
        <p14:creationId xmlns:p14="http://schemas.microsoft.com/office/powerpoint/2010/main" val="9945107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Raw dataset of 3000 tweets</a:t>
            </a:r>
            <a:endParaRPr lang="en-US" dirty="0"/>
          </a:p>
        </p:txBody>
      </p:sp>
      <p:sp>
        <p:nvSpPr>
          <p:cNvPr id="3" name="Content Placeholder 2"/>
          <p:cNvSpPr>
            <a:spLocks noGrp="1"/>
          </p:cNvSpPr>
          <p:nvPr>
            <p:ph idx="1"/>
          </p:nvPr>
        </p:nvSpPr>
        <p:spPr/>
        <p:txBody>
          <a:bodyPr/>
          <a:lstStyle/>
          <a:p>
            <a:pPr marL="0" indent="0" algn="ctr">
              <a:buNone/>
            </a:pPr>
            <a:r>
              <a:rPr lang="en-US" dirty="0" smtClean="0"/>
              <a:t>Using 3 different </a:t>
            </a:r>
            <a:r>
              <a:rPr lang="en-US" dirty="0" err="1" smtClean="0"/>
              <a:t>hashtags</a:t>
            </a:r>
            <a:endParaRPr lang="en-US" dirty="0" smtClean="0"/>
          </a:p>
          <a:p>
            <a:pPr marL="0" indent="0">
              <a:buNone/>
            </a:pPr>
            <a:endParaRPr lang="en-US" dirty="0"/>
          </a:p>
          <a:p>
            <a:pPr marL="0" indent="0">
              <a:buNone/>
            </a:pPr>
            <a:r>
              <a:rPr lang="en-US" dirty="0" smtClean="0">
                <a:solidFill>
                  <a:schemeClr val="tx2">
                    <a:lumMod val="60000"/>
                    <a:lumOff val="40000"/>
                  </a:schemeClr>
                </a:solidFill>
              </a:rPr>
              <a:t>#Corona</a:t>
            </a:r>
          </a:p>
          <a:p>
            <a:pPr marL="0" indent="0">
              <a:buNone/>
            </a:pPr>
            <a:r>
              <a:rPr lang="en-US" dirty="0" smtClean="0">
                <a:solidFill>
                  <a:schemeClr val="tx2">
                    <a:lumMod val="60000"/>
                    <a:lumOff val="40000"/>
                  </a:schemeClr>
                </a:solidFill>
              </a:rPr>
              <a:t>#BJP</a:t>
            </a:r>
          </a:p>
          <a:p>
            <a:pPr marL="0" indent="0">
              <a:buNone/>
            </a:pPr>
            <a:r>
              <a:rPr lang="en-US" dirty="0" smtClean="0">
                <a:solidFill>
                  <a:schemeClr val="tx2">
                    <a:lumMod val="60000"/>
                    <a:lumOff val="40000"/>
                  </a:schemeClr>
                </a:solidFill>
              </a:rPr>
              <a:t>#Congress</a:t>
            </a:r>
            <a:endParaRPr lang="en-US" dirty="0">
              <a:solidFill>
                <a:schemeClr val="tx2">
                  <a:lumMod val="60000"/>
                  <a:lumOff val="40000"/>
                </a:schemeClr>
              </a:solidFill>
            </a:endParaRPr>
          </a:p>
        </p:txBody>
      </p:sp>
    </p:spTree>
    <p:extLst>
      <p:ext uri="{BB962C8B-B14F-4D97-AF65-F5344CB8AC3E}">
        <p14:creationId xmlns:p14="http://schemas.microsoft.com/office/powerpoint/2010/main" val="39102861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C:\Users\Lenovo Y550P\Desktop\Data-Stats\PythonScrip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52401"/>
            <a:ext cx="9144000" cy="624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97511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C:\Users\Lenovo Y550P\Desktop\Data-Stats\ra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01384" cy="647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26494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Preprocessing of </a:t>
            </a:r>
            <a:r>
              <a:rPr lang="en-US" b="1" dirty="0" smtClean="0"/>
              <a:t>tweets</a:t>
            </a:r>
            <a:endParaRPr lang="en-US" b="1" dirty="0"/>
          </a:p>
        </p:txBody>
      </p:sp>
      <p:sp>
        <p:nvSpPr>
          <p:cNvPr id="3" name="Content Placeholder 2"/>
          <p:cNvSpPr>
            <a:spLocks noGrp="1"/>
          </p:cNvSpPr>
          <p:nvPr>
            <p:ph idx="1"/>
          </p:nvPr>
        </p:nvSpPr>
        <p:spPr/>
        <p:txBody>
          <a:bodyPr>
            <a:normAutofit fontScale="92500"/>
          </a:bodyPr>
          <a:lstStyle/>
          <a:p>
            <a:pPr marL="0" indent="0">
              <a:buNone/>
            </a:pPr>
            <a:r>
              <a:rPr lang="en-US" dirty="0"/>
              <a:t> All tweets were converted to </a:t>
            </a:r>
            <a:r>
              <a:rPr lang="en-US" b="1" dirty="0"/>
              <a:t>lower case</a:t>
            </a:r>
          </a:p>
          <a:p>
            <a:pPr marL="0" indent="0">
              <a:buNone/>
            </a:pPr>
            <a:r>
              <a:rPr lang="en-US" dirty="0"/>
              <a:t> All </a:t>
            </a:r>
            <a:r>
              <a:rPr lang="en-US" b="1" dirty="0"/>
              <a:t>links and </a:t>
            </a:r>
            <a:r>
              <a:rPr lang="en-US" b="1" dirty="0" err="1"/>
              <a:t>urls</a:t>
            </a:r>
            <a:r>
              <a:rPr lang="en-US" b="1" dirty="0"/>
              <a:t> </a:t>
            </a:r>
            <a:r>
              <a:rPr lang="en-US" dirty="0"/>
              <a:t>were </a:t>
            </a:r>
            <a:r>
              <a:rPr lang="en-US" dirty="0" smtClean="0"/>
              <a:t>removed</a:t>
            </a:r>
          </a:p>
          <a:p>
            <a:pPr marL="0" indent="0">
              <a:buNone/>
            </a:pPr>
            <a:r>
              <a:rPr lang="en-US" dirty="0" smtClean="0"/>
              <a:t> </a:t>
            </a:r>
            <a:r>
              <a:rPr lang="en-US" dirty="0"/>
              <a:t>All </a:t>
            </a:r>
            <a:r>
              <a:rPr lang="en-US" b="1" dirty="0"/>
              <a:t>usernames </a:t>
            </a:r>
            <a:r>
              <a:rPr lang="en-US" dirty="0" smtClean="0"/>
              <a:t>were placed in separate column</a:t>
            </a:r>
            <a:endParaRPr lang="en-US" dirty="0"/>
          </a:p>
          <a:p>
            <a:pPr marL="0" indent="0">
              <a:buNone/>
            </a:pPr>
            <a:r>
              <a:rPr lang="en-US" dirty="0"/>
              <a:t> Words with </a:t>
            </a:r>
            <a:r>
              <a:rPr lang="en-US" b="1" dirty="0" err="1"/>
              <a:t>hashtags</a:t>
            </a:r>
            <a:r>
              <a:rPr lang="en-US" b="1" dirty="0"/>
              <a:t> </a:t>
            </a:r>
            <a:r>
              <a:rPr lang="en-US" dirty="0"/>
              <a:t>were replaced with the </a:t>
            </a:r>
            <a:r>
              <a:rPr lang="en-US" dirty="0" smtClean="0"/>
              <a:t>same words </a:t>
            </a:r>
            <a:r>
              <a:rPr lang="en-US" dirty="0"/>
              <a:t>without the </a:t>
            </a:r>
            <a:r>
              <a:rPr lang="en-US" dirty="0" err="1"/>
              <a:t>hashtag</a:t>
            </a:r>
            <a:endParaRPr lang="en-US" dirty="0"/>
          </a:p>
          <a:p>
            <a:pPr marL="0" indent="0">
              <a:buNone/>
            </a:pPr>
            <a:r>
              <a:rPr lang="en-US" dirty="0"/>
              <a:t> </a:t>
            </a:r>
            <a:r>
              <a:rPr lang="en-US" b="1" dirty="0"/>
              <a:t>Punctuations and additional white spaces </a:t>
            </a:r>
            <a:r>
              <a:rPr lang="en-US" dirty="0"/>
              <a:t>were</a:t>
            </a:r>
          </a:p>
          <a:p>
            <a:pPr marL="0" indent="0">
              <a:buNone/>
            </a:pPr>
            <a:r>
              <a:rPr lang="en-US" dirty="0"/>
              <a:t>removed from the tweets.</a:t>
            </a:r>
          </a:p>
          <a:p>
            <a:pPr marL="0" indent="0">
              <a:buNone/>
            </a:pPr>
            <a:r>
              <a:rPr lang="en-US" dirty="0"/>
              <a:t> All the above work was done in </a:t>
            </a:r>
            <a:r>
              <a:rPr lang="en-US" dirty="0" smtClean="0"/>
              <a:t>python.</a:t>
            </a:r>
            <a:endParaRPr lang="en-US" dirty="0"/>
          </a:p>
        </p:txBody>
      </p:sp>
    </p:spTree>
    <p:extLst>
      <p:ext uri="{BB962C8B-B14F-4D97-AF65-F5344CB8AC3E}">
        <p14:creationId xmlns:p14="http://schemas.microsoft.com/office/powerpoint/2010/main" val="1286474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185</TotalTime>
  <Words>926</Words>
  <Application>Microsoft Office PowerPoint</Application>
  <PresentationFormat>On-screen Show (4:3)</PresentationFormat>
  <Paragraphs>129</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Twitter Sentiment Analysis </vt:lpstr>
      <vt:lpstr>PowerPoint Presentation</vt:lpstr>
      <vt:lpstr>Twitter Sentiment Analysis</vt:lpstr>
      <vt:lpstr>Previous work</vt:lpstr>
      <vt:lpstr>Challenges</vt:lpstr>
      <vt:lpstr>Raw dataset of 3000 tweets</vt:lpstr>
      <vt:lpstr>PowerPoint Presentation</vt:lpstr>
      <vt:lpstr>PowerPoint Presentation</vt:lpstr>
      <vt:lpstr>Preprocessing of tweets</vt:lpstr>
      <vt:lpstr>PowerPoint Presentation</vt:lpstr>
      <vt:lpstr>PowerPoint Presentation</vt:lpstr>
      <vt:lpstr>Training dataset</vt:lpstr>
      <vt:lpstr>Approach</vt:lpstr>
      <vt:lpstr>Logistic Regression </vt:lpstr>
      <vt:lpstr>Support Vector Machines</vt:lpstr>
      <vt:lpstr> Random Forest</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 Sentiment Analysis</dc:title>
  <dc:creator>Lenovo Y550P</dc:creator>
  <cp:lastModifiedBy>Lenovo Y550P</cp:lastModifiedBy>
  <cp:revision>12</cp:revision>
  <dcterms:created xsi:type="dcterms:W3CDTF">2020-05-23T17:35:29Z</dcterms:created>
  <dcterms:modified xsi:type="dcterms:W3CDTF">2020-05-24T10:02:58Z</dcterms:modified>
</cp:coreProperties>
</file>