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4"/>
    <p:sldMasterId id="2147483773" r:id="rId5"/>
    <p:sldMasterId id="2147483799" r:id="rId6"/>
  </p:sldMasterIdLst>
  <p:notesMasterIdLst>
    <p:notesMasterId r:id="rId15"/>
  </p:notesMasterIdLst>
  <p:handoutMasterIdLst>
    <p:handoutMasterId r:id="rId16"/>
  </p:handoutMasterIdLst>
  <p:sldIdLst>
    <p:sldId id="2147481484" r:id="rId7"/>
    <p:sldId id="2147481489" r:id="rId8"/>
    <p:sldId id="2147481490" r:id="rId9"/>
    <p:sldId id="2147481483" r:id="rId10"/>
    <p:sldId id="2147481482" r:id="rId11"/>
    <p:sldId id="2147481481" r:id="rId12"/>
    <p:sldId id="2147481492" r:id="rId13"/>
    <p:sldId id="2147481470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959658-A6B7-D409-1EF0-53ACA56FA197}" name="Gonzalo Utrilla Redondo" initials="GU" userId="S::gutrilla@emeal.nttdata.com::feabea13-648b-4fb0-b206-1e03ddbeac6d" providerId="AD"/>
  <p188:author id="{4938C276-9248-B138-973C-E51234B7518A}" name="Julio Pastor Tronch" initials="JPT" userId="S::jpastort@emeal.nttdata.com::4edc7982-bd58-4827-8ccb-910be13c1218" providerId="AD"/>
  <p188:author id="{381149E7-2EC9-6B72-8014-EB2BD886C11A}" name="Noelia Medina Vitoria" initials="NV" userId="S::nmedinav@emeal.nttdata.com::7ef58383-585c-4711-b056-621abb8154c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9F7"/>
    <a:srgbClr val="E9EDEF"/>
    <a:srgbClr val="2B4069"/>
    <a:srgbClr val="0072BC"/>
    <a:srgbClr val="070F26"/>
    <a:srgbClr val="002742"/>
    <a:srgbClr val="000000"/>
    <a:srgbClr val="D7DEE5"/>
    <a:srgbClr val="0049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B2B54-B9E7-4189-9EC5-4631E636F814}" v="206" dt="2023-11-10T12:27:58.168"/>
    <p1510:client id="{979BA27D-4EBA-44CF-874C-0D6CDFD132EE}" v="425" dt="2023-11-09T10:20:30.817"/>
    <p1510:client id="{AC72989F-D37F-007E-28CF-417362AC4A70}" v="75" dt="2023-11-10T10:27:54.712"/>
    <p1510:client id="{E9D90D27-E327-4692-9A61-D4399236E99C}" v="709" dt="2023-11-10T11:17:19.015"/>
    <p1510:client id="{ECB36F0C-F13D-443A-99EE-076388D5DAA5}" v="2" dt="2023-11-09T16:13:10.250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0"/>
        <p:guide orient="horz" pos="8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DD30D-6F00-4F06-B7D9-CC22FF1B28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8A35A4-A60E-4083-A243-268F84D283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800"/>
            <a:t>Answer to the business case</a:t>
          </a:r>
          <a:endParaRPr lang="en-US" sz="2800"/>
        </a:p>
      </dgm:t>
    </dgm:pt>
    <dgm:pt modelId="{C01CDA3D-CACC-4AA4-A26E-A6608D51DE65}" type="parTrans" cxnId="{A1844412-324B-4DBD-B75C-7E5D75AC9DFE}">
      <dgm:prSet/>
      <dgm:spPr/>
      <dgm:t>
        <a:bodyPr/>
        <a:lstStyle/>
        <a:p>
          <a:endParaRPr lang="en-US" sz="2800"/>
        </a:p>
      </dgm:t>
    </dgm:pt>
    <dgm:pt modelId="{91487AA4-B5D6-4208-B2E4-F6AA3869248B}" type="sibTrans" cxnId="{A1844412-324B-4DBD-B75C-7E5D75AC9DFE}">
      <dgm:prSet/>
      <dgm:spPr/>
      <dgm:t>
        <a:bodyPr/>
        <a:lstStyle/>
        <a:p>
          <a:endParaRPr lang="en-US" sz="2800"/>
        </a:p>
      </dgm:t>
    </dgm:pt>
    <dgm:pt modelId="{99D36FFA-313A-4C17-BC4A-985909AEF7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800"/>
            <a:t>Analytical skills</a:t>
          </a:r>
          <a:endParaRPr lang="en-US" sz="2800"/>
        </a:p>
      </dgm:t>
    </dgm:pt>
    <dgm:pt modelId="{095A4B5B-E7B7-4F4D-8F39-DC9BF66D7228}" type="parTrans" cxnId="{4A646C4A-0959-46CB-8907-F87A55280969}">
      <dgm:prSet/>
      <dgm:spPr/>
      <dgm:t>
        <a:bodyPr/>
        <a:lstStyle/>
        <a:p>
          <a:endParaRPr lang="en-US" sz="2800"/>
        </a:p>
      </dgm:t>
    </dgm:pt>
    <dgm:pt modelId="{4748459F-1148-4649-BFE0-B5ABE2C46BD0}" type="sibTrans" cxnId="{4A646C4A-0959-46CB-8907-F87A55280969}">
      <dgm:prSet/>
      <dgm:spPr/>
      <dgm:t>
        <a:bodyPr/>
        <a:lstStyle/>
        <a:p>
          <a:endParaRPr lang="en-US" sz="2800"/>
        </a:p>
      </dgm:t>
    </dgm:pt>
    <dgm:pt modelId="{8285CD9C-EA6A-4A70-9D7E-DF50B70BF8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800"/>
            <a:t>Storytelling &amp; rationale</a:t>
          </a:r>
          <a:endParaRPr lang="en-US" sz="2800"/>
        </a:p>
      </dgm:t>
    </dgm:pt>
    <dgm:pt modelId="{CEF3DB41-63BB-42D5-BD08-1514073D2D4F}" type="parTrans" cxnId="{7A8B1078-75FC-4E91-B840-D47A823AFA0A}">
      <dgm:prSet/>
      <dgm:spPr/>
      <dgm:t>
        <a:bodyPr/>
        <a:lstStyle/>
        <a:p>
          <a:endParaRPr lang="en-US" sz="2800"/>
        </a:p>
      </dgm:t>
    </dgm:pt>
    <dgm:pt modelId="{0FDC4B54-230A-4FA8-8C62-12767F002245}" type="sibTrans" cxnId="{7A8B1078-75FC-4E91-B840-D47A823AFA0A}">
      <dgm:prSet/>
      <dgm:spPr/>
      <dgm:t>
        <a:bodyPr/>
        <a:lstStyle/>
        <a:p>
          <a:endParaRPr lang="en-US" sz="2800"/>
        </a:p>
      </dgm:t>
    </dgm:pt>
    <dgm:pt modelId="{255ACB99-6BEC-4E4D-8233-A37B365D67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800"/>
            <a:t>Innovation</a:t>
          </a:r>
          <a:endParaRPr lang="en-US" sz="2800"/>
        </a:p>
      </dgm:t>
    </dgm:pt>
    <dgm:pt modelId="{E8D80795-3DBB-405D-9664-09E8ADC06FDD}" type="parTrans" cxnId="{BC6AF3C3-314C-47F8-9FB7-A0E72E9AD738}">
      <dgm:prSet/>
      <dgm:spPr/>
      <dgm:t>
        <a:bodyPr/>
        <a:lstStyle/>
        <a:p>
          <a:endParaRPr lang="en-US" sz="2800"/>
        </a:p>
      </dgm:t>
    </dgm:pt>
    <dgm:pt modelId="{11821DAB-0196-4B7E-BA0C-0A7D4B575B11}" type="sibTrans" cxnId="{BC6AF3C3-314C-47F8-9FB7-A0E72E9AD738}">
      <dgm:prSet/>
      <dgm:spPr/>
      <dgm:t>
        <a:bodyPr/>
        <a:lstStyle/>
        <a:p>
          <a:endParaRPr lang="en-US" sz="2800"/>
        </a:p>
      </dgm:t>
    </dgm:pt>
    <dgm:pt modelId="{847C305B-D8CE-4DD5-8E9B-DF1B3A719F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800" kern="1200"/>
            <a:t>Oral </a:t>
          </a:r>
          <a:r>
            <a:rPr lang="es-ES" sz="2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presentation skills</a:t>
          </a:r>
          <a:endParaRPr lang="en-US" sz="2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D5A850BC-3958-4B59-B6E3-01BD371FD34A}" type="parTrans" cxnId="{DA1E1263-E04A-4CC5-B134-C50A38A8844C}">
      <dgm:prSet/>
      <dgm:spPr/>
      <dgm:t>
        <a:bodyPr/>
        <a:lstStyle/>
        <a:p>
          <a:endParaRPr lang="en-US" sz="2800"/>
        </a:p>
      </dgm:t>
    </dgm:pt>
    <dgm:pt modelId="{DF089A05-E245-4A53-AB2A-8439D67BB249}" type="sibTrans" cxnId="{DA1E1263-E04A-4CC5-B134-C50A38A8844C}">
      <dgm:prSet/>
      <dgm:spPr/>
      <dgm:t>
        <a:bodyPr/>
        <a:lstStyle/>
        <a:p>
          <a:endParaRPr lang="en-US" sz="2800"/>
        </a:p>
      </dgm:t>
    </dgm:pt>
    <dgm:pt modelId="{24EB8CE3-7F3D-4A6A-92BA-F58A03956E08}" type="pres">
      <dgm:prSet presAssocID="{6C5DD30D-6F00-4F06-B7D9-CC22FF1B28BB}" presName="root" presStyleCnt="0">
        <dgm:presLayoutVars>
          <dgm:dir/>
          <dgm:resizeHandles val="exact"/>
        </dgm:presLayoutVars>
      </dgm:prSet>
      <dgm:spPr/>
    </dgm:pt>
    <dgm:pt modelId="{EB164C5B-A473-4080-A51D-DBBEC8F64D9B}" type="pres">
      <dgm:prSet presAssocID="{3C8A35A4-A60E-4083-A243-268F84D283A5}" presName="compNode" presStyleCnt="0"/>
      <dgm:spPr/>
    </dgm:pt>
    <dgm:pt modelId="{E78CB3C8-D6CF-4427-A7FE-4B0CB5D32FE8}" type="pres">
      <dgm:prSet presAssocID="{3C8A35A4-A60E-4083-A243-268F84D283A5}" presName="bgRect" presStyleLbl="bgShp" presStyleIdx="0" presStyleCnt="5"/>
      <dgm:spPr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</dgm:spPr>
    </dgm:pt>
    <dgm:pt modelId="{7B6A7024-703F-490C-B44A-914F107280D6}" type="pres">
      <dgm:prSet presAssocID="{3C8A35A4-A60E-4083-A243-268F84D283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5E075DB-571A-47A1-BBC4-C99DB2609028}" type="pres">
      <dgm:prSet presAssocID="{3C8A35A4-A60E-4083-A243-268F84D283A5}" presName="spaceRect" presStyleCnt="0"/>
      <dgm:spPr/>
    </dgm:pt>
    <dgm:pt modelId="{A659BFAF-2AB7-496C-9754-C9F70F80FEF5}" type="pres">
      <dgm:prSet presAssocID="{3C8A35A4-A60E-4083-A243-268F84D283A5}" presName="parTx" presStyleLbl="revTx" presStyleIdx="0" presStyleCnt="5">
        <dgm:presLayoutVars>
          <dgm:chMax val="0"/>
          <dgm:chPref val="0"/>
        </dgm:presLayoutVars>
      </dgm:prSet>
      <dgm:spPr/>
    </dgm:pt>
    <dgm:pt modelId="{EE39593F-F79B-4FA2-9513-F7731D2086D0}" type="pres">
      <dgm:prSet presAssocID="{91487AA4-B5D6-4208-B2E4-F6AA3869248B}" presName="sibTrans" presStyleCnt="0"/>
      <dgm:spPr/>
    </dgm:pt>
    <dgm:pt modelId="{921449B5-2339-4B22-9FE8-DAAAD087A93F}" type="pres">
      <dgm:prSet presAssocID="{99D36FFA-313A-4C17-BC4A-985909AEF7CF}" presName="compNode" presStyleCnt="0"/>
      <dgm:spPr/>
    </dgm:pt>
    <dgm:pt modelId="{70726A95-AE67-44C4-9A73-7CD4A8E97126}" type="pres">
      <dgm:prSet presAssocID="{99D36FFA-313A-4C17-BC4A-985909AEF7CF}" presName="bgRect" presStyleLbl="bgShp" presStyleIdx="1" presStyleCnt="5"/>
      <dgm:spPr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</dgm:spPr>
    </dgm:pt>
    <dgm:pt modelId="{64BE02EF-7D01-4957-A9AD-A8AA6054121E}" type="pres">
      <dgm:prSet presAssocID="{99D36FFA-313A-4C17-BC4A-985909AEF7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D797416-ECBF-4133-BA71-544CFAF7CF40}" type="pres">
      <dgm:prSet presAssocID="{99D36FFA-313A-4C17-BC4A-985909AEF7CF}" presName="spaceRect" presStyleCnt="0"/>
      <dgm:spPr/>
    </dgm:pt>
    <dgm:pt modelId="{0D86647F-C368-4165-8FD2-A08DB94C413C}" type="pres">
      <dgm:prSet presAssocID="{99D36FFA-313A-4C17-BC4A-985909AEF7CF}" presName="parTx" presStyleLbl="revTx" presStyleIdx="1" presStyleCnt="5">
        <dgm:presLayoutVars>
          <dgm:chMax val="0"/>
          <dgm:chPref val="0"/>
        </dgm:presLayoutVars>
      </dgm:prSet>
      <dgm:spPr/>
    </dgm:pt>
    <dgm:pt modelId="{85ED5549-818A-4F64-AFAE-3A514B863763}" type="pres">
      <dgm:prSet presAssocID="{4748459F-1148-4649-BFE0-B5ABE2C46BD0}" presName="sibTrans" presStyleCnt="0"/>
      <dgm:spPr/>
    </dgm:pt>
    <dgm:pt modelId="{8B52BAED-5108-4595-8CE5-589393AC36C6}" type="pres">
      <dgm:prSet presAssocID="{8285CD9C-EA6A-4A70-9D7E-DF50B70BF81A}" presName="compNode" presStyleCnt="0"/>
      <dgm:spPr/>
    </dgm:pt>
    <dgm:pt modelId="{9C236661-87CF-422E-B1A0-455B542B5D0F}" type="pres">
      <dgm:prSet presAssocID="{8285CD9C-EA6A-4A70-9D7E-DF50B70BF81A}" presName="bgRect" presStyleLbl="bgShp" presStyleIdx="2" presStyleCnt="5"/>
      <dgm:spPr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</dgm:spPr>
    </dgm:pt>
    <dgm:pt modelId="{BE8865B4-D195-4F9F-A2B5-6718EC347545}" type="pres">
      <dgm:prSet presAssocID="{8285CD9C-EA6A-4A70-9D7E-DF50B70BF8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B8792B0A-02A3-4C0D-AC2E-07430EF8C094}" type="pres">
      <dgm:prSet presAssocID="{8285CD9C-EA6A-4A70-9D7E-DF50B70BF81A}" presName="spaceRect" presStyleCnt="0"/>
      <dgm:spPr/>
    </dgm:pt>
    <dgm:pt modelId="{D00B531E-0A3C-4441-8D85-2050041E1013}" type="pres">
      <dgm:prSet presAssocID="{8285CD9C-EA6A-4A70-9D7E-DF50B70BF81A}" presName="parTx" presStyleLbl="revTx" presStyleIdx="2" presStyleCnt="5">
        <dgm:presLayoutVars>
          <dgm:chMax val="0"/>
          <dgm:chPref val="0"/>
        </dgm:presLayoutVars>
      </dgm:prSet>
      <dgm:spPr/>
    </dgm:pt>
    <dgm:pt modelId="{8FE9743B-A45F-45EC-ABE6-1DEA4F3A70E5}" type="pres">
      <dgm:prSet presAssocID="{0FDC4B54-230A-4FA8-8C62-12767F002245}" presName="sibTrans" presStyleCnt="0"/>
      <dgm:spPr/>
    </dgm:pt>
    <dgm:pt modelId="{42AC0F6B-4B2F-4B16-8DC3-0E19AF87579F}" type="pres">
      <dgm:prSet presAssocID="{255ACB99-6BEC-4E4D-8233-A37B365D6760}" presName="compNode" presStyleCnt="0"/>
      <dgm:spPr/>
    </dgm:pt>
    <dgm:pt modelId="{409C3E8B-6774-46A1-9640-4DB1D5CD2D01}" type="pres">
      <dgm:prSet presAssocID="{255ACB99-6BEC-4E4D-8233-A37B365D6760}" presName="bgRect" presStyleLbl="bgShp" presStyleIdx="3" presStyleCnt="5"/>
      <dgm:spPr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</dgm:spPr>
    </dgm:pt>
    <dgm:pt modelId="{664D153D-E7C9-4040-8045-19199BA917BA}" type="pres">
      <dgm:prSet presAssocID="{255ACB99-6BEC-4E4D-8233-A37B365D67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B1CCC799-8F80-4B94-A298-97DC40DDE25B}" type="pres">
      <dgm:prSet presAssocID="{255ACB99-6BEC-4E4D-8233-A37B365D6760}" presName="spaceRect" presStyleCnt="0"/>
      <dgm:spPr/>
    </dgm:pt>
    <dgm:pt modelId="{E2059653-18B6-4F4C-949D-1A04DB6F61ED}" type="pres">
      <dgm:prSet presAssocID="{255ACB99-6BEC-4E4D-8233-A37B365D6760}" presName="parTx" presStyleLbl="revTx" presStyleIdx="3" presStyleCnt="5">
        <dgm:presLayoutVars>
          <dgm:chMax val="0"/>
          <dgm:chPref val="0"/>
        </dgm:presLayoutVars>
      </dgm:prSet>
      <dgm:spPr/>
    </dgm:pt>
    <dgm:pt modelId="{DF1D78D1-9672-4FEF-B48E-542741DA2BD9}" type="pres">
      <dgm:prSet presAssocID="{11821DAB-0196-4B7E-BA0C-0A7D4B575B11}" presName="sibTrans" presStyleCnt="0"/>
      <dgm:spPr/>
    </dgm:pt>
    <dgm:pt modelId="{9553FAD0-3A69-4B70-BA93-BAAB5C9A7F7C}" type="pres">
      <dgm:prSet presAssocID="{847C305B-D8CE-4DD5-8E9B-DF1B3A719F53}" presName="compNode" presStyleCnt="0"/>
      <dgm:spPr/>
    </dgm:pt>
    <dgm:pt modelId="{5262355B-821B-464B-B9D2-10F8987C1B0E}" type="pres">
      <dgm:prSet presAssocID="{847C305B-D8CE-4DD5-8E9B-DF1B3A719F53}" presName="bgRect" presStyleLbl="bgShp" presStyleIdx="4" presStyleCnt="5"/>
      <dgm:spPr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</dgm:spPr>
    </dgm:pt>
    <dgm:pt modelId="{58400F66-B9F4-4838-958D-13FD0D8FBE48}" type="pres">
      <dgm:prSet presAssocID="{847C305B-D8CE-4DD5-8E9B-DF1B3A719F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65335DA-B569-47E0-BA18-F886B0FEB28F}" type="pres">
      <dgm:prSet presAssocID="{847C305B-D8CE-4DD5-8E9B-DF1B3A719F53}" presName="spaceRect" presStyleCnt="0"/>
      <dgm:spPr/>
    </dgm:pt>
    <dgm:pt modelId="{28FAA75D-FA17-414A-BBD9-76F21C4381C6}" type="pres">
      <dgm:prSet presAssocID="{847C305B-D8CE-4DD5-8E9B-DF1B3A719F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9056000-A7FB-44B9-AA32-22B2C333BF32}" type="presOf" srcId="{8285CD9C-EA6A-4A70-9D7E-DF50B70BF81A}" destId="{D00B531E-0A3C-4441-8D85-2050041E1013}" srcOrd="0" destOrd="0" presId="urn:microsoft.com/office/officeart/2018/2/layout/IconVerticalSolidList"/>
    <dgm:cxn modelId="{A1844412-324B-4DBD-B75C-7E5D75AC9DFE}" srcId="{6C5DD30D-6F00-4F06-B7D9-CC22FF1B28BB}" destId="{3C8A35A4-A60E-4083-A243-268F84D283A5}" srcOrd="0" destOrd="0" parTransId="{C01CDA3D-CACC-4AA4-A26E-A6608D51DE65}" sibTransId="{91487AA4-B5D6-4208-B2E4-F6AA3869248B}"/>
    <dgm:cxn modelId="{B92EB31A-AFEB-42F7-B2EF-CE3C1C440683}" type="presOf" srcId="{99D36FFA-313A-4C17-BC4A-985909AEF7CF}" destId="{0D86647F-C368-4165-8FD2-A08DB94C413C}" srcOrd="0" destOrd="0" presId="urn:microsoft.com/office/officeart/2018/2/layout/IconVerticalSolidList"/>
    <dgm:cxn modelId="{4A646C4A-0959-46CB-8907-F87A55280969}" srcId="{6C5DD30D-6F00-4F06-B7D9-CC22FF1B28BB}" destId="{99D36FFA-313A-4C17-BC4A-985909AEF7CF}" srcOrd="1" destOrd="0" parTransId="{095A4B5B-E7B7-4F4D-8F39-DC9BF66D7228}" sibTransId="{4748459F-1148-4649-BFE0-B5ABE2C46BD0}"/>
    <dgm:cxn modelId="{DA1E1263-E04A-4CC5-B134-C50A38A8844C}" srcId="{6C5DD30D-6F00-4F06-B7D9-CC22FF1B28BB}" destId="{847C305B-D8CE-4DD5-8E9B-DF1B3A719F53}" srcOrd="4" destOrd="0" parTransId="{D5A850BC-3958-4B59-B6E3-01BD371FD34A}" sibTransId="{DF089A05-E245-4A53-AB2A-8439D67BB249}"/>
    <dgm:cxn modelId="{7A8B1078-75FC-4E91-B840-D47A823AFA0A}" srcId="{6C5DD30D-6F00-4F06-B7D9-CC22FF1B28BB}" destId="{8285CD9C-EA6A-4A70-9D7E-DF50B70BF81A}" srcOrd="2" destOrd="0" parTransId="{CEF3DB41-63BB-42D5-BD08-1514073D2D4F}" sibTransId="{0FDC4B54-230A-4FA8-8C62-12767F002245}"/>
    <dgm:cxn modelId="{246968A7-D5DB-465B-ACA2-4117A2B028D1}" type="presOf" srcId="{3C8A35A4-A60E-4083-A243-268F84D283A5}" destId="{A659BFAF-2AB7-496C-9754-C9F70F80FEF5}" srcOrd="0" destOrd="0" presId="urn:microsoft.com/office/officeart/2018/2/layout/IconVerticalSolidList"/>
    <dgm:cxn modelId="{179E93AE-95FA-44BF-8DCA-86A5C0257FEF}" type="presOf" srcId="{847C305B-D8CE-4DD5-8E9B-DF1B3A719F53}" destId="{28FAA75D-FA17-414A-BBD9-76F21C4381C6}" srcOrd="0" destOrd="0" presId="urn:microsoft.com/office/officeart/2018/2/layout/IconVerticalSolidList"/>
    <dgm:cxn modelId="{BC6AF3C3-314C-47F8-9FB7-A0E72E9AD738}" srcId="{6C5DD30D-6F00-4F06-B7D9-CC22FF1B28BB}" destId="{255ACB99-6BEC-4E4D-8233-A37B365D6760}" srcOrd="3" destOrd="0" parTransId="{E8D80795-3DBB-405D-9664-09E8ADC06FDD}" sibTransId="{11821DAB-0196-4B7E-BA0C-0A7D4B575B11}"/>
    <dgm:cxn modelId="{73C640D3-35F3-4676-89FD-1EB2196B533F}" type="presOf" srcId="{255ACB99-6BEC-4E4D-8233-A37B365D6760}" destId="{E2059653-18B6-4F4C-949D-1A04DB6F61ED}" srcOrd="0" destOrd="0" presId="urn:microsoft.com/office/officeart/2018/2/layout/IconVerticalSolidList"/>
    <dgm:cxn modelId="{F13DD5EC-0B7C-418A-AF25-2D3EA5985F1C}" type="presOf" srcId="{6C5DD30D-6F00-4F06-B7D9-CC22FF1B28BB}" destId="{24EB8CE3-7F3D-4A6A-92BA-F58A03956E08}" srcOrd="0" destOrd="0" presId="urn:microsoft.com/office/officeart/2018/2/layout/IconVerticalSolidList"/>
    <dgm:cxn modelId="{4849A172-6C4F-4313-BE1B-B07278016705}" type="presParOf" srcId="{24EB8CE3-7F3D-4A6A-92BA-F58A03956E08}" destId="{EB164C5B-A473-4080-A51D-DBBEC8F64D9B}" srcOrd="0" destOrd="0" presId="urn:microsoft.com/office/officeart/2018/2/layout/IconVerticalSolidList"/>
    <dgm:cxn modelId="{791BC7A8-6746-4663-BA48-8B630DBE7030}" type="presParOf" srcId="{EB164C5B-A473-4080-A51D-DBBEC8F64D9B}" destId="{E78CB3C8-D6CF-4427-A7FE-4B0CB5D32FE8}" srcOrd="0" destOrd="0" presId="urn:microsoft.com/office/officeart/2018/2/layout/IconVerticalSolidList"/>
    <dgm:cxn modelId="{120B475E-B880-4BD2-A4E3-495D542FD631}" type="presParOf" srcId="{EB164C5B-A473-4080-A51D-DBBEC8F64D9B}" destId="{7B6A7024-703F-490C-B44A-914F107280D6}" srcOrd="1" destOrd="0" presId="urn:microsoft.com/office/officeart/2018/2/layout/IconVerticalSolidList"/>
    <dgm:cxn modelId="{BB8A953F-35A7-448B-8F25-F8C667E94C3A}" type="presParOf" srcId="{EB164C5B-A473-4080-A51D-DBBEC8F64D9B}" destId="{C5E075DB-571A-47A1-BBC4-C99DB2609028}" srcOrd="2" destOrd="0" presId="urn:microsoft.com/office/officeart/2018/2/layout/IconVerticalSolidList"/>
    <dgm:cxn modelId="{18C42B4A-6A2F-43E4-AE3E-367008E84714}" type="presParOf" srcId="{EB164C5B-A473-4080-A51D-DBBEC8F64D9B}" destId="{A659BFAF-2AB7-496C-9754-C9F70F80FEF5}" srcOrd="3" destOrd="0" presId="urn:microsoft.com/office/officeart/2018/2/layout/IconVerticalSolidList"/>
    <dgm:cxn modelId="{2B85B571-D9BA-43BF-9F41-4CC080B7C07B}" type="presParOf" srcId="{24EB8CE3-7F3D-4A6A-92BA-F58A03956E08}" destId="{EE39593F-F79B-4FA2-9513-F7731D2086D0}" srcOrd="1" destOrd="0" presId="urn:microsoft.com/office/officeart/2018/2/layout/IconVerticalSolidList"/>
    <dgm:cxn modelId="{77714D3F-7494-45C0-BAE3-9C2322832E7F}" type="presParOf" srcId="{24EB8CE3-7F3D-4A6A-92BA-F58A03956E08}" destId="{921449B5-2339-4B22-9FE8-DAAAD087A93F}" srcOrd="2" destOrd="0" presId="urn:microsoft.com/office/officeart/2018/2/layout/IconVerticalSolidList"/>
    <dgm:cxn modelId="{779881AB-2B55-4CAA-8D92-31E4A2B527A9}" type="presParOf" srcId="{921449B5-2339-4B22-9FE8-DAAAD087A93F}" destId="{70726A95-AE67-44C4-9A73-7CD4A8E97126}" srcOrd="0" destOrd="0" presId="urn:microsoft.com/office/officeart/2018/2/layout/IconVerticalSolidList"/>
    <dgm:cxn modelId="{CC7942F9-AFFC-46C0-B8FE-73C61B7982D0}" type="presParOf" srcId="{921449B5-2339-4B22-9FE8-DAAAD087A93F}" destId="{64BE02EF-7D01-4957-A9AD-A8AA6054121E}" srcOrd="1" destOrd="0" presId="urn:microsoft.com/office/officeart/2018/2/layout/IconVerticalSolidList"/>
    <dgm:cxn modelId="{38DECC72-AD4D-420B-9AFE-965A146E1770}" type="presParOf" srcId="{921449B5-2339-4B22-9FE8-DAAAD087A93F}" destId="{AD797416-ECBF-4133-BA71-544CFAF7CF40}" srcOrd="2" destOrd="0" presId="urn:microsoft.com/office/officeart/2018/2/layout/IconVerticalSolidList"/>
    <dgm:cxn modelId="{BBE82210-6C40-43DC-B06B-2867D3E0945E}" type="presParOf" srcId="{921449B5-2339-4B22-9FE8-DAAAD087A93F}" destId="{0D86647F-C368-4165-8FD2-A08DB94C413C}" srcOrd="3" destOrd="0" presId="urn:microsoft.com/office/officeart/2018/2/layout/IconVerticalSolidList"/>
    <dgm:cxn modelId="{8B1F5767-98F2-4CEE-8DB1-EBAFF39C3B32}" type="presParOf" srcId="{24EB8CE3-7F3D-4A6A-92BA-F58A03956E08}" destId="{85ED5549-818A-4F64-AFAE-3A514B863763}" srcOrd="3" destOrd="0" presId="urn:microsoft.com/office/officeart/2018/2/layout/IconVerticalSolidList"/>
    <dgm:cxn modelId="{27966F67-54E7-4534-B4DF-18E2B6D06533}" type="presParOf" srcId="{24EB8CE3-7F3D-4A6A-92BA-F58A03956E08}" destId="{8B52BAED-5108-4595-8CE5-589393AC36C6}" srcOrd="4" destOrd="0" presId="urn:microsoft.com/office/officeart/2018/2/layout/IconVerticalSolidList"/>
    <dgm:cxn modelId="{31DDE9E0-DC92-43F1-8E62-0D87FF4ECC60}" type="presParOf" srcId="{8B52BAED-5108-4595-8CE5-589393AC36C6}" destId="{9C236661-87CF-422E-B1A0-455B542B5D0F}" srcOrd="0" destOrd="0" presId="urn:microsoft.com/office/officeart/2018/2/layout/IconVerticalSolidList"/>
    <dgm:cxn modelId="{AE0EBE1D-258B-4703-8721-D75308801FED}" type="presParOf" srcId="{8B52BAED-5108-4595-8CE5-589393AC36C6}" destId="{BE8865B4-D195-4F9F-A2B5-6718EC347545}" srcOrd="1" destOrd="0" presId="urn:microsoft.com/office/officeart/2018/2/layout/IconVerticalSolidList"/>
    <dgm:cxn modelId="{49A2E736-50E7-4BB9-829C-EAA04DCABA24}" type="presParOf" srcId="{8B52BAED-5108-4595-8CE5-589393AC36C6}" destId="{B8792B0A-02A3-4C0D-AC2E-07430EF8C094}" srcOrd="2" destOrd="0" presId="urn:microsoft.com/office/officeart/2018/2/layout/IconVerticalSolidList"/>
    <dgm:cxn modelId="{786DE5AA-4BDA-4B02-A8DE-B664539F6415}" type="presParOf" srcId="{8B52BAED-5108-4595-8CE5-589393AC36C6}" destId="{D00B531E-0A3C-4441-8D85-2050041E1013}" srcOrd="3" destOrd="0" presId="urn:microsoft.com/office/officeart/2018/2/layout/IconVerticalSolidList"/>
    <dgm:cxn modelId="{01E4E635-9CA8-428D-B6F6-E328A483EB26}" type="presParOf" srcId="{24EB8CE3-7F3D-4A6A-92BA-F58A03956E08}" destId="{8FE9743B-A45F-45EC-ABE6-1DEA4F3A70E5}" srcOrd="5" destOrd="0" presId="urn:microsoft.com/office/officeart/2018/2/layout/IconVerticalSolidList"/>
    <dgm:cxn modelId="{03037BE9-5D31-4393-A3C4-A6BBD1311AE6}" type="presParOf" srcId="{24EB8CE3-7F3D-4A6A-92BA-F58A03956E08}" destId="{42AC0F6B-4B2F-4B16-8DC3-0E19AF87579F}" srcOrd="6" destOrd="0" presId="urn:microsoft.com/office/officeart/2018/2/layout/IconVerticalSolidList"/>
    <dgm:cxn modelId="{3C631859-2439-4797-9172-B0570E5A4503}" type="presParOf" srcId="{42AC0F6B-4B2F-4B16-8DC3-0E19AF87579F}" destId="{409C3E8B-6774-46A1-9640-4DB1D5CD2D01}" srcOrd="0" destOrd="0" presId="urn:microsoft.com/office/officeart/2018/2/layout/IconVerticalSolidList"/>
    <dgm:cxn modelId="{2CE84403-C541-4ACD-BE7A-16BFAD40AFD2}" type="presParOf" srcId="{42AC0F6B-4B2F-4B16-8DC3-0E19AF87579F}" destId="{664D153D-E7C9-4040-8045-19199BA917BA}" srcOrd="1" destOrd="0" presId="urn:microsoft.com/office/officeart/2018/2/layout/IconVerticalSolidList"/>
    <dgm:cxn modelId="{F37E6E57-7A1C-41E8-9676-4B4803256BEF}" type="presParOf" srcId="{42AC0F6B-4B2F-4B16-8DC3-0E19AF87579F}" destId="{B1CCC799-8F80-4B94-A298-97DC40DDE25B}" srcOrd="2" destOrd="0" presId="urn:microsoft.com/office/officeart/2018/2/layout/IconVerticalSolidList"/>
    <dgm:cxn modelId="{56A8BA26-BC73-4976-A1DF-26F3732D9F36}" type="presParOf" srcId="{42AC0F6B-4B2F-4B16-8DC3-0E19AF87579F}" destId="{E2059653-18B6-4F4C-949D-1A04DB6F61ED}" srcOrd="3" destOrd="0" presId="urn:microsoft.com/office/officeart/2018/2/layout/IconVerticalSolidList"/>
    <dgm:cxn modelId="{120DC2B4-B8C9-4AFF-A912-A00C80B64C66}" type="presParOf" srcId="{24EB8CE3-7F3D-4A6A-92BA-F58A03956E08}" destId="{DF1D78D1-9672-4FEF-B48E-542741DA2BD9}" srcOrd="7" destOrd="0" presId="urn:microsoft.com/office/officeart/2018/2/layout/IconVerticalSolidList"/>
    <dgm:cxn modelId="{D2DBD426-8649-4498-8616-4CF06DCBCA85}" type="presParOf" srcId="{24EB8CE3-7F3D-4A6A-92BA-F58A03956E08}" destId="{9553FAD0-3A69-4B70-BA93-BAAB5C9A7F7C}" srcOrd="8" destOrd="0" presId="urn:microsoft.com/office/officeart/2018/2/layout/IconVerticalSolidList"/>
    <dgm:cxn modelId="{2304BF5B-39BD-4A09-8D83-77A52F95FE96}" type="presParOf" srcId="{9553FAD0-3A69-4B70-BA93-BAAB5C9A7F7C}" destId="{5262355B-821B-464B-B9D2-10F8987C1B0E}" srcOrd="0" destOrd="0" presId="urn:microsoft.com/office/officeart/2018/2/layout/IconVerticalSolidList"/>
    <dgm:cxn modelId="{A62C2D09-942A-492C-A5BE-FFE60BE4978C}" type="presParOf" srcId="{9553FAD0-3A69-4B70-BA93-BAAB5C9A7F7C}" destId="{58400F66-B9F4-4838-958D-13FD0D8FBE48}" srcOrd="1" destOrd="0" presId="urn:microsoft.com/office/officeart/2018/2/layout/IconVerticalSolidList"/>
    <dgm:cxn modelId="{035E5C3C-51F3-4EA8-B563-FEBC5B97A399}" type="presParOf" srcId="{9553FAD0-3A69-4B70-BA93-BAAB5C9A7F7C}" destId="{065335DA-B569-47E0-BA18-F886B0FEB28F}" srcOrd="2" destOrd="0" presId="urn:microsoft.com/office/officeart/2018/2/layout/IconVerticalSolidList"/>
    <dgm:cxn modelId="{61EF116A-9D6E-491D-AC1D-A918CC3E8D6B}" type="presParOf" srcId="{9553FAD0-3A69-4B70-BA93-BAAB5C9A7F7C}" destId="{28FAA75D-FA17-414A-BBD9-76F21C4381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CB3C8-D6CF-4427-A7FE-4B0CB5D32FE8}">
      <dsp:nvSpPr>
        <dsp:cNvPr id="0" name=""/>
        <dsp:cNvSpPr/>
      </dsp:nvSpPr>
      <dsp:spPr>
        <a:xfrm>
          <a:off x="0" y="3942"/>
          <a:ext cx="10972800" cy="839771"/>
        </a:xfrm>
        <a:prstGeom prst="roundRect">
          <a:avLst>
            <a:gd name="adj" fmla="val 10000"/>
          </a:avLst>
        </a:prstGeom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A7024-703F-490C-B44A-914F107280D6}">
      <dsp:nvSpPr>
        <dsp:cNvPr id="0" name=""/>
        <dsp:cNvSpPr/>
      </dsp:nvSpPr>
      <dsp:spPr>
        <a:xfrm>
          <a:off x="254030" y="192891"/>
          <a:ext cx="461874" cy="46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BFAF-2AB7-496C-9754-C9F70F80FEF5}">
      <dsp:nvSpPr>
        <dsp:cNvPr id="0" name=""/>
        <dsp:cNvSpPr/>
      </dsp:nvSpPr>
      <dsp:spPr>
        <a:xfrm>
          <a:off x="969935" y="3942"/>
          <a:ext cx="10002864" cy="83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6" tIns="88876" rIns="88876" bIns="88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Answer to the business case</a:t>
          </a:r>
          <a:endParaRPr lang="en-US" sz="2800" kern="1200"/>
        </a:p>
      </dsp:txBody>
      <dsp:txXfrm>
        <a:off x="969935" y="3942"/>
        <a:ext cx="10002864" cy="839771"/>
      </dsp:txXfrm>
    </dsp:sp>
    <dsp:sp modelId="{70726A95-AE67-44C4-9A73-7CD4A8E97126}">
      <dsp:nvSpPr>
        <dsp:cNvPr id="0" name=""/>
        <dsp:cNvSpPr/>
      </dsp:nvSpPr>
      <dsp:spPr>
        <a:xfrm>
          <a:off x="0" y="1053656"/>
          <a:ext cx="10972800" cy="839771"/>
        </a:xfrm>
        <a:prstGeom prst="roundRect">
          <a:avLst>
            <a:gd name="adj" fmla="val 10000"/>
          </a:avLst>
        </a:prstGeom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E02EF-7D01-4957-A9AD-A8AA6054121E}">
      <dsp:nvSpPr>
        <dsp:cNvPr id="0" name=""/>
        <dsp:cNvSpPr/>
      </dsp:nvSpPr>
      <dsp:spPr>
        <a:xfrm>
          <a:off x="254030" y="1242605"/>
          <a:ext cx="461874" cy="46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6647F-C368-4165-8FD2-A08DB94C413C}">
      <dsp:nvSpPr>
        <dsp:cNvPr id="0" name=""/>
        <dsp:cNvSpPr/>
      </dsp:nvSpPr>
      <dsp:spPr>
        <a:xfrm>
          <a:off x="969935" y="1053656"/>
          <a:ext cx="10002864" cy="83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6" tIns="88876" rIns="88876" bIns="88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Analytical skills</a:t>
          </a:r>
          <a:endParaRPr lang="en-US" sz="2800" kern="1200"/>
        </a:p>
      </dsp:txBody>
      <dsp:txXfrm>
        <a:off x="969935" y="1053656"/>
        <a:ext cx="10002864" cy="839771"/>
      </dsp:txXfrm>
    </dsp:sp>
    <dsp:sp modelId="{9C236661-87CF-422E-B1A0-455B542B5D0F}">
      <dsp:nvSpPr>
        <dsp:cNvPr id="0" name=""/>
        <dsp:cNvSpPr/>
      </dsp:nvSpPr>
      <dsp:spPr>
        <a:xfrm>
          <a:off x="0" y="2103370"/>
          <a:ext cx="10972800" cy="839771"/>
        </a:xfrm>
        <a:prstGeom prst="roundRect">
          <a:avLst>
            <a:gd name="adj" fmla="val 10000"/>
          </a:avLst>
        </a:prstGeom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865B4-D195-4F9F-A2B5-6718EC347545}">
      <dsp:nvSpPr>
        <dsp:cNvPr id="0" name=""/>
        <dsp:cNvSpPr/>
      </dsp:nvSpPr>
      <dsp:spPr>
        <a:xfrm>
          <a:off x="254030" y="2292318"/>
          <a:ext cx="461874" cy="46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B531E-0A3C-4441-8D85-2050041E1013}">
      <dsp:nvSpPr>
        <dsp:cNvPr id="0" name=""/>
        <dsp:cNvSpPr/>
      </dsp:nvSpPr>
      <dsp:spPr>
        <a:xfrm>
          <a:off x="969935" y="2103370"/>
          <a:ext cx="10002864" cy="83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6" tIns="88876" rIns="88876" bIns="88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Storytelling &amp; rationale</a:t>
          </a:r>
          <a:endParaRPr lang="en-US" sz="2800" kern="1200"/>
        </a:p>
      </dsp:txBody>
      <dsp:txXfrm>
        <a:off x="969935" y="2103370"/>
        <a:ext cx="10002864" cy="839771"/>
      </dsp:txXfrm>
    </dsp:sp>
    <dsp:sp modelId="{409C3E8B-6774-46A1-9640-4DB1D5CD2D01}">
      <dsp:nvSpPr>
        <dsp:cNvPr id="0" name=""/>
        <dsp:cNvSpPr/>
      </dsp:nvSpPr>
      <dsp:spPr>
        <a:xfrm>
          <a:off x="0" y="3153084"/>
          <a:ext cx="10972800" cy="839771"/>
        </a:xfrm>
        <a:prstGeom prst="roundRect">
          <a:avLst>
            <a:gd name="adj" fmla="val 10000"/>
          </a:avLst>
        </a:prstGeom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D153D-E7C9-4040-8045-19199BA917BA}">
      <dsp:nvSpPr>
        <dsp:cNvPr id="0" name=""/>
        <dsp:cNvSpPr/>
      </dsp:nvSpPr>
      <dsp:spPr>
        <a:xfrm>
          <a:off x="254030" y="3342032"/>
          <a:ext cx="461874" cy="461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59653-18B6-4F4C-949D-1A04DB6F61ED}">
      <dsp:nvSpPr>
        <dsp:cNvPr id="0" name=""/>
        <dsp:cNvSpPr/>
      </dsp:nvSpPr>
      <dsp:spPr>
        <a:xfrm>
          <a:off x="969935" y="3153084"/>
          <a:ext cx="10002864" cy="83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6" tIns="88876" rIns="88876" bIns="88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Innovation</a:t>
          </a:r>
          <a:endParaRPr lang="en-US" sz="2800" kern="1200"/>
        </a:p>
      </dsp:txBody>
      <dsp:txXfrm>
        <a:off x="969935" y="3153084"/>
        <a:ext cx="10002864" cy="839771"/>
      </dsp:txXfrm>
    </dsp:sp>
    <dsp:sp modelId="{5262355B-821B-464B-B9D2-10F8987C1B0E}">
      <dsp:nvSpPr>
        <dsp:cNvPr id="0" name=""/>
        <dsp:cNvSpPr/>
      </dsp:nvSpPr>
      <dsp:spPr>
        <a:xfrm>
          <a:off x="0" y="4202798"/>
          <a:ext cx="10972800" cy="839771"/>
        </a:xfrm>
        <a:prstGeom prst="roundRect">
          <a:avLst>
            <a:gd name="adj" fmla="val 10000"/>
          </a:avLst>
        </a:prstGeom>
        <a:solidFill>
          <a:schemeClr val="bg1"/>
        </a:solidFill>
        <a:ln w="28575">
          <a:solidFill>
            <a:schemeClr val="accent1">
              <a:lumMod val="25000"/>
              <a:lumOff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00F66-B9F4-4838-958D-13FD0D8FBE48}">
      <dsp:nvSpPr>
        <dsp:cNvPr id="0" name=""/>
        <dsp:cNvSpPr/>
      </dsp:nvSpPr>
      <dsp:spPr>
        <a:xfrm>
          <a:off x="254030" y="4391746"/>
          <a:ext cx="461874" cy="461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AA75D-FA17-414A-BBD9-76F21C4381C6}">
      <dsp:nvSpPr>
        <dsp:cNvPr id="0" name=""/>
        <dsp:cNvSpPr/>
      </dsp:nvSpPr>
      <dsp:spPr>
        <a:xfrm>
          <a:off x="969935" y="4202798"/>
          <a:ext cx="10002864" cy="83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6" tIns="88876" rIns="88876" bIns="8887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Oral </a:t>
          </a:r>
          <a:r>
            <a:rPr lang="es-ES" sz="2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presentation skills</a:t>
          </a:r>
          <a:endParaRPr lang="en-US" sz="2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969935" y="4202798"/>
        <a:ext cx="10002864" cy="839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11/11/23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0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3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/>
              <a:t>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3" name="Innovation Curve">
            <a:extLst>
              <a:ext uri="{FF2B5EF4-FFF2-40B4-BE49-F238E27FC236}">
                <a16:creationId xmlns:a16="http://schemas.microsoft.com/office/drawing/2014/main" id="{18332D96-F8AA-AD1E-863A-6EA58DA26D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5655" y="0"/>
            <a:ext cx="6835842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rgbClr val="FF7A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Click to add image. Then Reorder: Send to back</a:t>
            </a:r>
          </a:p>
        </p:txBody>
      </p:sp>
      <p:sp>
        <p:nvSpPr>
          <p:cNvPr id="2" name="Info 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101235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DE"/>
              <a:t>Date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rgbClr val="F8F8F8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rgbClr val="F8F8F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subtitle style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6829493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</a:t>
            </a:r>
            <a:br>
              <a:rPr lang="en-US"/>
            </a:br>
            <a:r>
              <a:rPr lang="en-US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53191FB2-5C06-3B67-1454-1D220DA037E1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91928" y="3987606"/>
            <a:ext cx="5365113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377440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6616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59747" y="2140169"/>
            <a:ext cx="2460778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840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3"/>
            <a:ext cx="4353503" cy="35661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3"/>
            <a:ext cx="2460778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377440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59747" y="4926695"/>
            <a:ext cx="2460778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NTT DATA Global Logo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rgbClr val="FF7A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rgbClr val="FF7A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 Then Reorder: Send to back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8" name="Innovation Curve">
            <a:extLst>
              <a:ext uri="{FF2B5EF4-FFF2-40B4-BE49-F238E27FC236}">
                <a16:creationId xmlns:a16="http://schemas.microsoft.com/office/drawing/2014/main" id="{F707DE12-3594-93EB-F056-2B2C43B247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37463" y="3175"/>
            <a:ext cx="4554537" cy="685641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DE"/>
              <a:t>Date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rgbClr val="F8F8F8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rgbClr val="F8F8F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subtitle style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Info box">
            <a:extLst>
              <a:ext uri="{FF2B5EF4-FFF2-40B4-BE49-F238E27FC236}">
                <a16:creationId xmlns:a16="http://schemas.microsoft.com/office/drawing/2014/main" id="{3CEDB687-72D7-CB65-F36A-20FAF24C235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71475" y="5875374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700" kern="1200" noProof="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Innovation 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2983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pic>
        <p:nvPicPr>
          <p:cNvPr id="4" name="NTT DATA Global Logo" descr="NTT DATA 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  <p:sp>
        <p:nvSpPr>
          <p:cNvPr id="7" name="Info Box">
            <a:extLst>
              <a:ext uri="{FF2B5EF4-FFF2-40B4-BE49-F238E27FC236}">
                <a16:creationId xmlns:a16="http://schemas.microsoft.com/office/drawing/2014/main" id="{3CC8FA91-A78C-BC6E-F17A-FF26055644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101235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</p:spTree>
    <p:extLst>
      <p:ext uri="{BB962C8B-B14F-4D97-AF65-F5344CB8AC3E}">
        <p14:creationId xmlns:p14="http://schemas.microsoft.com/office/powerpoint/2010/main" val="2535412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NTT DATA Global 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  <p:sp>
        <p:nvSpPr>
          <p:cNvPr id="6" name="Info Box">
            <a:extLst>
              <a:ext uri="{FF2B5EF4-FFF2-40B4-BE49-F238E27FC236}">
                <a16:creationId xmlns:a16="http://schemas.microsoft.com/office/drawing/2014/main" id="{A934FE38-155A-D06E-C380-44183B71379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71475" y="5875374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</p:spTree>
    <p:extLst>
      <p:ext uri="{BB962C8B-B14F-4D97-AF65-F5344CB8AC3E}">
        <p14:creationId xmlns:p14="http://schemas.microsoft.com/office/powerpoint/2010/main" val="2433337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2" name="Info 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  <p:pic>
        <p:nvPicPr>
          <p:cNvPr id="5" name="NTT DATA Global 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77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</a:t>
            </a:r>
            <a:br>
              <a:rPr lang="en-US"/>
            </a:br>
            <a:r>
              <a:rPr lang="en-US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Innovation Curve Over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2" name="Info 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  <p:pic>
        <p:nvPicPr>
          <p:cNvPr id="4" name="NTT DATA Global 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124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428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Innovation Curve">
            <a:extLst>
              <a:ext uri="{FF2B5EF4-FFF2-40B4-BE49-F238E27FC236}">
                <a16:creationId xmlns:a16="http://schemas.microsoft.com/office/drawing/2014/main" id="{F8065FBD-CE47-DDB2-8168-A328FC9DD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2983" y="-14748"/>
            <a:ext cx="6872748" cy="68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95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19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rgbClr val="FF7A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 Then Reorder: Send to back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rgbClr val="F8F8F8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rgbClr val="F8F8F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DE"/>
              <a:t>Date</a:t>
            </a: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3" name="Info 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91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805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Imagen 9" descr="Dibujo de un edificio&#10;&#10;Descripción generada automáticamente con confianza media">
            <a:extLst>
              <a:ext uri="{FF2B5EF4-FFF2-40B4-BE49-F238E27FC236}">
                <a16:creationId xmlns:a16="http://schemas.microsoft.com/office/drawing/2014/main" id="{FE55C9DC-FC1A-3D22-3917-6B422F813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" y="-4128"/>
            <a:ext cx="8687915" cy="69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9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12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729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rgbClr val="0072BC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AAC9A100-4458-748B-AE62-3E3DB5DF4514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" b="0" i="0" u="none" strike="noStrike" kern="1200" cap="none" spc="0" normalizeH="0" baseline="0" noProof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209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5082467D-38B1-0541-A8E7-DD846D36F5B1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" b="0" i="0" u="none" strike="noStrike" kern="1200" cap="none" spc="0" normalizeH="0" baseline="0" noProof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535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366968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</a:t>
            </a:r>
            <a:br>
              <a:rPr lang="en-US"/>
            </a:br>
            <a:r>
              <a:rPr lang="en-US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331DD0DE-B5CC-A60D-D998-80C96B7B6CAD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" b="0" i="0" u="none" strike="noStrike" kern="1200" cap="none" spc="0" normalizeH="0" baseline="0" noProof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439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46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</a:t>
            </a:r>
            <a:br>
              <a:rPr lang="en-US"/>
            </a:br>
            <a:r>
              <a:rPr lang="en-US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DE"/>
              <a:t>Date</a:t>
            </a:r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5" name="Innovation Curve Over v02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 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70F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107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TT DATA Global 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5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8478856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1369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886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11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773849"/>
              </p:ext>
            </p:ext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kumimoji="1" lang="en-US" sz="2105" b="0" i="0" baseline="0">
              <a:latin typeface="HGPGothicE" panose="020B0604020202020204" charset="0"/>
              <a:ea typeface="HGPGothicE"/>
              <a:cs typeface="HGPGothicE" panose="020B0604020202020204" charset="0"/>
              <a:sym typeface="HGPGothicE" panose="020B060402020202020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err="1"/>
              <a:t>Haga</a:t>
            </a:r>
            <a:r>
              <a:rPr lang="en-US"/>
              <a:t>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modificar</a:t>
            </a:r>
            <a:r>
              <a:rPr lang="en-US"/>
              <a:t> el </a:t>
            </a:r>
            <a:r>
              <a:rPr lang="en-US" err="1"/>
              <a:t>estilo</a:t>
            </a:r>
            <a:r>
              <a:rPr lang="en-US"/>
              <a:t> de </a:t>
            </a:r>
            <a:r>
              <a:rPr lang="en-US" err="1"/>
              <a:t>texto</a:t>
            </a:r>
            <a:r>
              <a:rPr lang="en-US"/>
              <a:t> del </a:t>
            </a:r>
            <a:r>
              <a:rPr lang="en-US" err="1"/>
              <a:t>patrón</a:t>
            </a:r>
            <a:endParaRPr lang="en-US"/>
          </a:p>
          <a:p>
            <a:pPr lvl="1"/>
            <a:r>
              <a:rPr lang="en-US"/>
              <a:t>Segundo </a:t>
            </a:r>
            <a:r>
              <a:rPr lang="en-US" err="1"/>
              <a:t>nivel</a:t>
            </a:r>
            <a:endParaRPr lang="en-US"/>
          </a:p>
          <a:p>
            <a:pPr lvl="2"/>
            <a:r>
              <a:rPr lang="en-US" err="1"/>
              <a:t>Tercer</a:t>
            </a:r>
            <a:r>
              <a:rPr lang="en-US"/>
              <a:t> </a:t>
            </a:r>
            <a:r>
              <a:rPr lang="en-US" err="1"/>
              <a:t>nivel</a:t>
            </a:r>
            <a:endParaRPr lang="en-US"/>
          </a:p>
          <a:p>
            <a:pPr lvl="3"/>
            <a:r>
              <a:rPr lang="en-US"/>
              <a:t>Cuarto </a:t>
            </a:r>
            <a:r>
              <a:rPr lang="en-US" err="1"/>
              <a:t>nivel</a:t>
            </a:r>
            <a:endParaRPr lang="en-US"/>
          </a:p>
          <a:p>
            <a:pPr lvl="4"/>
            <a:r>
              <a:rPr lang="en-US" err="1"/>
              <a:t>Quinto</a:t>
            </a:r>
            <a:r>
              <a:rPr lang="en-US"/>
              <a:t> </a:t>
            </a:r>
            <a:r>
              <a:rPr lang="en-US" err="1"/>
              <a:t>nivel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Imagen 9" descr="Dibujo de un edificio&#10;&#10;Descripción generada automáticamente con confianza media">
            <a:extLst>
              <a:ext uri="{FF2B5EF4-FFF2-40B4-BE49-F238E27FC236}">
                <a16:creationId xmlns:a16="http://schemas.microsoft.com/office/drawing/2014/main" id="{9CD115BE-F04B-9016-A885-FB798C5EFC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" y="-4128"/>
            <a:ext cx="8687915" cy="69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9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de un edificio&#10;&#10;Descripción generada automáticamente con confianza media">
            <a:extLst>
              <a:ext uri="{FF2B5EF4-FFF2-40B4-BE49-F238E27FC236}">
                <a16:creationId xmlns:a16="http://schemas.microsoft.com/office/drawing/2014/main" id="{E0EA1D1B-F5E2-46D3-A6E1-F97EF791DE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" y="-28575"/>
            <a:ext cx="8687915" cy="69535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2D8DA50-E13D-465D-8BEE-70F834E75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99"/>
            <a:ext cx="6827521" cy="116284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1D5AB6B-81C7-4BE2-9222-349DEED2B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99" y="1667441"/>
            <a:ext cx="11539538" cy="44226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CF47B0E5-89CD-4E47-8C8E-146F286B9E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44" y="309903"/>
            <a:ext cx="1932013" cy="4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572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66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96682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2983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pic>
        <p:nvPicPr>
          <p:cNvPr id="4" name="NTT DATA Global Logo" descr="NTT DATA 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  <p:sp>
        <p:nvSpPr>
          <p:cNvPr id="7" name="Info Box">
            <a:extLst>
              <a:ext uri="{FF2B5EF4-FFF2-40B4-BE49-F238E27FC236}">
                <a16:creationId xmlns:a16="http://schemas.microsoft.com/office/drawing/2014/main" id="{3CC8FA91-A78C-BC6E-F17A-FF26055644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101235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</p:spTree>
    <p:extLst>
      <p:ext uri="{BB962C8B-B14F-4D97-AF65-F5344CB8AC3E}">
        <p14:creationId xmlns:p14="http://schemas.microsoft.com/office/powerpoint/2010/main" val="8014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NTT DATA Global 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  <p:sp>
        <p:nvSpPr>
          <p:cNvPr id="6" name="Info Box">
            <a:extLst>
              <a:ext uri="{FF2B5EF4-FFF2-40B4-BE49-F238E27FC236}">
                <a16:creationId xmlns:a16="http://schemas.microsoft.com/office/drawing/2014/main" id="{A934FE38-155A-D06E-C380-44183B71379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71475" y="5875374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</p:spTree>
    <p:extLst>
      <p:ext uri="{BB962C8B-B14F-4D97-AF65-F5344CB8AC3E}">
        <p14:creationId xmlns:p14="http://schemas.microsoft.com/office/powerpoint/2010/main" val="38046503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2" name="Info 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  <p:pic>
        <p:nvPicPr>
          <p:cNvPr id="5" name="NTT DATA Global 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8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</a:t>
            </a:r>
            <a:br>
              <a:rPr lang="en-US"/>
            </a:br>
            <a:r>
              <a:rPr lang="en-US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Innovation Curve Over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2" name="Info 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/>
              <a:t>Information Type:</a:t>
            </a:r>
            <a:br>
              <a:rPr lang="en-US" noProof="0"/>
            </a:br>
            <a:r>
              <a:rPr lang="en-US" noProof="0"/>
              <a:t>Company:  </a:t>
            </a:r>
            <a:br>
              <a:rPr lang="en-US" noProof="0"/>
            </a:br>
            <a:r>
              <a:rPr lang="en-US" noProof="0"/>
              <a:t>Information Owner:</a:t>
            </a:r>
          </a:p>
        </p:txBody>
      </p:sp>
      <p:pic>
        <p:nvPicPr>
          <p:cNvPr id="4" name="NTT DATA Global 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5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54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813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919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212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1631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777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50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rgbClr val="0072BC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AAC9A100-4458-748B-AE62-3E3DB5DF4514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" b="0" i="0" u="none" strike="noStrike" kern="1200" cap="none" spc="0" normalizeH="0" baseline="0" noProof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3430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5082467D-38B1-0541-A8E7-DD846D36F5B1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" b="0" i="0" u="none" strike="noStrike" kern="1200" cap="none" spc="0" normalizeH="0" baseline="0" noProof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0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2880101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</a:t>
            </a:r>
            <a:br>
              <a:rPr lang="en-US"/>
            </a:br>
            <a:r>
              <a:rPr lang="en-US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331DD0DE-B5CC-A60D-D998-80C96B7B6CAD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" b="0" i="0" u="none" strike="noStrike" kern="1200" cap="none" spc="0" normalizeH="0" baseline="0" noProof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4594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81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70F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4377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TT DATA Global 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68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32804118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22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6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022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oleObject" Target="../embeddings/oleObject2.bin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image" Target="../media/image10.sv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theme" Target="../theme/theme2.xml"/><Relationship Id="rId30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oleObject" Target="../embeddings/oleObject4.bin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theme" Target="../theme/theme3.xml"/><Relationship Id="rId28" Type="http://schemas.openxmlformats.org/officeDocument/2006/relationships/image" Target="../media/image10.svg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3608B34-FC33-64F2-52BB-E180A2A6C1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814114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25" imgW="396" imgH="394" progId="TCLayout.ActiveDocument.1">
                  <p:embed/>
                </p:oleObj>
              </mc:Choice>
              <mc:Fallback>
                <p:oleObj name="Diapositiva de think-cell" r:id="rId25" imgW="396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608B34-FC33-64F2-52BB-E180A2A6C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B22E3CC-1B88-CF67-AD2F-D65E37E3716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NTT DATA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 bwMode="gray">
          <a:xfrm>
            <a:off x="10531554" y="6449745"/>
            <a:ext cx="1288971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843" r:id="rId10"/>
    <p:sldLayoutId id="2147483772" r:id="rId11"/>
    <p:sldLayoutId id="2147483755" r:id="rId12"/>
    <p:sldLayoutId id="2147483756" r:id="rId13"/>
    <p:sldLayoutId id="2147483838" r:id="rId14"/>
    <p:sldLayoutId id="2147483764" r:id="rId15"/>
    <p:sldLayoutId id="2147483758" r:id="rId16"/>
    <p:sldLayoutId id="2147483840" r:id="rId17"/>
    <p:sldLayoutId id="2147483841" r:id="rId18"/>
    <p:sldLayoutId id="2147483839" r:id="rId19"/>
    <p:sldLayoutId id="2147483746" r:id="rId20"/>
    <p:sldLayoutId id="2147483747" r:id="rId21"/>
    <p:sldLayoutId id="2147483748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55F5FBDE-A753-4ED5-4942-A606123469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4871740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29" imgW="396" imgH="394" progId="TCLayout.ActiveDocument.1">
                  <p:embed/>
                </p:oleObj>
              </mc:Choice>
              <mc:Fallback>
                <p:oleObj name="Diapositiva de think-cell" r:id="rId29" imgW="396" imgH="394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5F5FBDE-A753-4ED5-4942-A60612346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632A-2918-4D07-821E-9CC4B7A378D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Grafik 6" descr="NTT DATA 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777" r:id="rId4"/>
    <p:sldLayoutId id="2147483778" r:id="rId5"/>
    <p:sldLayoutId id="2147483837" r:id="rId6"/>
    <p:sldLayoutId id="2147483847" r:id="rId7"/>
    <p:sldLayoutId id="2147483780" r:id="rId8"/>
    <p:sldLayoutId id="2147483848" r:id="rId9"/>
    <p:sldLayoutId id="2147483849" r:id="rId10"/>
    <p:sldLayoutId id="2147483783" r:id="rId11"/>
    <p:sldLayoutId id="2147483784" r:id="rId12"/>
    <p:sldLayoutId id="2147483850" r:id="rId13"/>
    <p:sldLayoutId id="2147483851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852" r:id="rId25"/>
    <p:sldLayoutId id="2147483853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4238ACF-D0B9-803A-3456-AFB1CD6557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3710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25" imgW="396" imgH="394" progId="TCLayout.ActiveDocument.1">
                  <p:embed/>
                </p:oleObj>
              </mc:Choice>
              <mc:Fallback>
                <p:oleObj name="Diapositiva de think-cell" r:id="rId25" imgW="396" imgH="394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238ACF-D0B9-803A-3456-AFB1CD6557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632A-2918-4D07-821E-9CC4B7A378D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2023 NTT DATA,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E6DAF-806F-404B-BC68-339BFCB57E5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Grafik 6" descr="NTT DATA 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8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  <p:sldLayoutId id="2147483820" r:id="rId21"/>
    <p:sldLayoutId id="2147483821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hyperlink" Target="https://es.nttdata.com/newsfolder/la-aplicacion-de-la-inteligencia-artificial-a-la-cadena-de-suministro-sanitaria" TargetMode="External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4.sv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Relationship Id="rId6" Type="http://schemas.openxmlformats.org/officeDocument/2006/relationships/image" Target="../media/image4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openxmlformats.org/officeDocument/2006/relationships/image" Target="../media/image42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 descr="A city skyline at night&#10;&#10;Description automatically generated">
            <a:extLst>
              <a:ext uri="{FF2B5EF4-FFF2-40B4-BE49-F238E27FC236}">
                <a16:creationId xmlns:a16="http://schemas.microsoft.com/office/drawing/2014/main" id="{06E38A18-F38B-3EFB-E689-7C603417A8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-1120"/>
            <a:ext cx="12192000" cy="6860241"/>
          </a:xfrm>
          <a:prstGeom prst="rect">
            <a:avLst/>
          </a:prstGeom>
          <a:noFill/>
        </p:spPr>
      </p:pic>
      <p:sp>
        <p:nvSpPr>
          <p:cNvPr id="9" name="Transparent Image Cover">
            <a:extLst>
              <a:ext uri="{FF2B5EF4-FFF2-40B4-BE49-F238E27FC236}">
                <a16:creationId xmlns:a16="http://schemas.microsoft.com/office/drawing/2014/main" id="{64731DD8-83D7-1EA3-07F9-07B2491FD4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Innovation Curve">
            <a:extLst>
              <a:ext uri="{FF2B5EF4-FFF2-40B4-BE49-F238E27FC236}">
                <a16:creationId xmlns:a16="http://schemas.microsoft.com/office/drawing/2014/main" id="{E0C65A48-3B0B-6B43-AA25-9F7A753944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67147" y="0"/>
            <a:ext cx="6835842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Date">
            <a:extLst>
              <a:ext uri="{FF2B5EF4-FFF2-40B4-BE49-F238E27FC236}">
                <a16:creationId xmlns:a16="http://schemas.microsoft.com/office/drawing/2014/main" id="{CD53B7D7-6373-31BE-3F23-89F1BBDF3D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November 2023</a:t>
            </a:r>
          </a:p>
        </p:txBody>
      </p:sp>
      <p:sp>
        <p:nvSpPr>
          <p:cNvPr id="8" name="NTT DATA Logo">
            <a:extLst>
              <a:ext uri="{FF2B5EF4-FFF2-40B4-BE49-F238E27FC236}">
                <a16:creationId xmlns:a16="http://schemas.microsoft.com/office/drawing/2014/main" id="{6E5AFBE1-DDB8-D774-F237-6FE14DCB0B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tle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261937"/>
            <a:ext cx="5391578" cy="2334125"/>
          </a:xfrm>
        </p:spPr>
        <p:txBody>
          <a:bodyPr anchor="ctr"/>
          <a:lstStyle/>
          <a:p>
            <a:r>
              <a:rPr lang="en-US" spc="150">
                <a:latin typeface="Century Gothic" panose="020B0502020202020204" pitchFamily="34" charset="0"/>
                <a:cs typeface="Times New Roman"/>
              </a:rPr>
              <a:t>NTT DATA </a:t>
            </a:r>
            <a:r>
              <a:rPr lang="en-US" spc="150" err="1">
                <a:latin typeface="Century Gothic" panose="020B0502020202020204" pitchFamily="34" charset="0"/>
                <a:cs typeface="Times New Roman"/>
              </a:rPr>
              <a:t>Datathon</a:t>
            </a:r>
            <a:r>
              <a:rPr lang="en-US" spc="150">
                <a:latin typeface="Century Gothic" panose="020B0502020202020204" pitchFamily="34" charset="0"/>
                <a:cs typeface="Times New Roman"/>
              </a:rPr>
              <a:t> FME-UPC</a:t>
            </a:r>
            <a:br>
              <a:rPr lang="en-US" spc="150">
                <a:latin typeface="Century Gothic" panose="020B0502020202020204" pitchFamily="34" charset="0"/>
                <a:cs typeface="Times New Roman"/>
              </a:rPr>
            </a:br>
            <a:r>
              <a:rPr lang="en-US" sz="2000" spc="150">
                <a:latin typeface="Century Gothic" panose="020B0502020202020204" pitchFamily="34" charset="0"/>
                <a:cs typeface="Times New Roman"/>
              </a:rPr>
              <a:t>Challenge 2023</a:t>
            </a:r>
            <a:endParaRPr lang="en-US" sz="20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0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B4342EE3-F5A9-3730-A141-247A570D3FD8}"/>
              </a:ext>
            </a:extLst>
          </p:cNvPr>
          <p:cNvSpPr txBox="1">
            <a:spLocks/>
          </p:cNvSpPr>
          <p:nvPr/>
        </p:nvSpPr>
        <p:spPr bwMode="gray">
          <a:xfrm>
            <a:off x="380048" y="256956"/>
            <a:ext cx="4843462" cy="1371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400">
                <a:latin typeface="Century Gothic" panose="020B0502020202020204" pitchFamily="34" charset="0"/>
                <a:cs typeface="Times New Roman" panose="02020603050405020304" pitchFamily="18" charset="0"/>
              </a:rPr>
              <a:t>Healthcare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 sz="4400">
                <a:latin typeface="Century Gothic" panose="020B0502020202020204" pitchFamily="34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E116E-4180-FDB4-2BF5-D3FC1540C311}"/>
              </a:ext>
            </a:extLst>
          </p:cNvPr>
          <p:cNvSpPr txBox="1"/>
          <p:nvPr/>
        </p:nvSpPr>
        <p:spPr>
          <a:xfrm>
            <a:off x="444647" y="1985255"/>
            <a:ext cx="6621633" cy="883017"/>
          </a:xfrm>
          <a:prstGeom prst="rect">
            <a:avLst/>
          </a:prstGeom>
          <a:solidFill>
            <a:srgbClr val="E9EDEF"/>
          </a:solidFill>
        </p:spPr>
        <p:txBody>
          <a:bodyPr wrap="square" lIns="180000" tIns="180000" rIns="180000" bIns="180000">
            <a:spAutoFit/>
          </a:bodyPr>
          <a:lstStyle/>
          <a:p>
            <a:pPr algn="ctr"/>
            <a:r>
              <a:rPr lang="en-US" sz="1600">
                <a:solidFill>
                  <a:srgbClr val="393939"/>
                </a:solidFill>
                <a:latin typeface="Century Gothic" panose="020B0502020202020204" pitchFamily="34" charset="0"/>
              </a:rPr>
              <a:t>Healthcare supply chain optimization can contribute to solving some essential healthcare challenges in Spain.</a:t>
            </a:r>
            <a:endParaRPr lang="es-ES" sz="1600">
              <a:latin typeface="Century Gothic" panose="020B0502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9D50A3-9E5E-4B42-577C-DFCC644783F8}"/>
              </a:ext>
            </a:extLst>
          </p:cNvPr>
          <p:cNvGrpSpPr/>
          <p:nvPr/>
        </p:nvGrpSpPr>
        <p:grpSpPr>
          <a:xfrm>
            <a:off x="7385579" y="357743"/>
            <a:ext cx="4535201" cy="1090211"/>
            <a:chOff x="7060459" y="-20001"/>
            <a:chExt cx="4535201" cy="109021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5DB03C2-1662-D484-E31B-DAB998DDB2A6}"/>
                </a:ext>
              </a:extLst>
            </p:cNvPr>
            <p:cNvSpPr/>
            <p:nvPr/>
          </p:nvSpPr>
          <p:spPr>
            <a:xfrm>
              <a:off x="7060459" y="188513"/>
              <a:ext cx="4364461" cy="8816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endParaRPr lang="es-ES" sz="2000" err="1"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4117A5-1638-C8FE-BDAB-CEE73B815921}"/>
                </a:ext>
              </a:extLst>
            </p:cNvPr>
            <p:cNvSpPr txBox="1"/>
            <p:nvPr/>
          </p:nvSpPr>
          <p:spPr>
            <a:xfrm>
              <a:off x="7192925" y="591377"/>
              <a:ext cx="4136389" cy="3254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>
                  <a:latin typeface="Century Gothic" panose="020B0502020202020204" pitchFamily="34" charset="0"/>
                  <a:hlinkClick r:id="rId3"/>
                </a:rPr>
                <a:t>La </a:t>
              </a:r>
              <a:r>
                <a:rPr lang="en-US" sz="1000" err="1">
                  <a:latin typeface="Century Gothic" panose="020B0502020202020204" pitchFamily="34" charset="0"/>
                  <a:hlinkClick r:id="rId3"/>
                </a:rPr>
                <a:t>aplicación</a:t>
              </a:r>
              <a:r>
                <a:rPr lang="en-US" sz="1000">
                  <a:latin typeface="Century Gothic" panose="020B0502020202020204" pitchFamily="34" charset="0"/>
                  <a:hlinkClick r:id="rId3"/>
                </a:rPr>
                <a:t> de la </a:t>
              </a:r>
              <a:r>
                <a:rPr lang="en-US" sz="1000" err="1">
                  <a:latin typeface="Century Gothic" panose="020B0502020202020204" pitchFamily="34" charset="0"/>
                  <a:hlinkClick r:id="rId3"/>
                </a:rPr>
                <a:t>inteligencia</a:t>
              </a:r>
              <a:r>
                <a:rPr lang="en-US" sz="1000">
                  <a:latin typeface="Century Gothic" panose="020B0502020202020204" pitchFamily="34" charset="0"/>
                  <a:hlinkClick r:id="rId3"/>
                </a:rPr>
                <a:t> artificial a la </a:t>
              </a:r>
              <a:r>
                <a:rPr lang="en-US" sz="1000" err="1">
                  <a:latin typeface="Century Gothic" panose="020B0502020202020204" pitchFamily="34" charset="0"/>
                  <a:hlinkClick r:id="rId3"/>
                </a:rPr>
                <a:t>cadena</a:t>
              </a:r>
              <a:r>
                <a:rPr lang="en-US" sz="1000">
                  <a:latin typeface="Century Gothic" panose="020B0502020202020204" pitchFamily="34" charset="0"/>
                  <a:hlinkClick r:id="rId3"/>
                </a:rPr>
                <a:t> de </a:t>
              </a:r>
              <a:r>
                <a:rPr lang="en-US" sz="1000" err="1">
                  <a:latin typeface="Century Gothic" panose="020B0502020202020204" pitchFamily="34" charset="0"/>
                  <a:hlinkClick r:id="rId3"/>
                </a:rPr>
                <a:t>suministro</a:t>
              </a:r>
              <a:r>
                <a:rPr lang="en-US" sz="1000">
                  <a:latin typeface="Century Gothic" panose="020B0502020202020204" pitchFamily="34" charset="0"/>
                  <a:hlinkClick r:id="rId3"/>
                </a:rPr>
                <a:t> sanitaria </a:t>
              </a:r>
              <a:r>
                <a:rPr lang="en-US" sz="1000" err="1">
                  <a:latin typeface="Century Gothic" panose="020B0502020202020204" pitchFamily="34" charset="0"/>
                  <a:hlinkClick r:id="rId3"/>
                </a:rPr>
                <a:t>determinará</a:t>
              </a:r>
              <a:r>
                <a:rPr lang="en-US" sz="1000">
                  <a:latin typeface="Century Gothic" panose="020B0502020202020204" pitchFamily="34" charset="0"/>
                  <a:hlinkClick r:id="rId3"/>
                </a:rPr>
                <a:t> la </a:t>
              </a:r>
              <a:r>
                <a:rPr lang="en-US" sz="1000" err="1">
                  <a:latin typeface="Century Gothic" panose="020B0502020202020204" pitchFamily="34" charset="0"/>
                  <a:hlinkClick r:id="rId3"/>
                </a:rPr>
                <a:t>sostenibilidad</a:t>
              </a:r>
              <a:r>
                <a:rPr lang="en-US" sz="1000">
                  <a:latin typeface="Century Gothic" panose="020B0502020202020204" pitchFamily="34" charset="0"/>
                  <a:hlinkClick r:id="rId3"/>
                </a:rPr>
                <a:t> del </a:t>
              </a:r>
              <a:r>
                <a:rPr lang="en-US" sz="1000" err="1">
                  <a:latin typeface="Century Gothic" panose="020B0502020202020204" pitchFamily="34" charset="0"/>
                  <a:hlinkClick r:id="rId3"/>
                </a:rPr>
                <a:t>sistema</a:t>
              </a:r>
              <a:r>
                <a:rPr lang="en-US" sz="1000">
                  <a:latin typeface="Century Gothic" panose="020B0502020202020204" pitchFamily="34" charset="0"/>
                  <a:hlinkClick r:id="rId3"/>
                </a:rPr>
                <a:t> | NTT DATA</a:t>
              </a:r>
              <a:endParaRPr lang="en-US" sz="1000">
                <a:latin typeface="Century Gothic" panose="020B0502020202020204" pitchFamily="34" charset="0"/>
              </a:endParaRPr>
            </a:p>
          </p:txBody>
        </p:sp>
        <p:pic>
          <p:nvPicPr>
            <p:cNvPr id="27" name="Graphic 26" descr="Information with solid fill">
              <a:extLst>
                <a:ext uri="{FF2B5EF4-FFF2-40B4-BE49-F238E27FC236}">
                  <a16:creationId xmlns:a16="http://schemas.microsoft.com/office/drawing/2014/main" id="{F139E873-B620-BCDC-7ACE-53FD74956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62967" y="-20001"/>
              <a:ext cx="532693" cy="532693"/>
            </a:xfrm>
            <a:prstGeom prst="rect">
              <a:avLst/>
            </a:prstGeom>
          </p:spPr>
        </p:pic>
        <p:pic>
          <p:nvPicPr>
            <p:cNvPr id="29" name="Graphic 28" descr="Newspaper outline">
              <a:extLst>
                <a:ext uri="{FF2B5EF4-FFF2-40B4-BE49-F238E27FC236}">
                  <a16:creationId xmlns:a16="http://schemas.microsoft.com/office/drawing/2014/main" id="{E94590C1-C1F9-A29F-65F9-0161DE10B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2925" y="318155"/>
              <a:ext cx="261544" cy="26154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A216B-C683-9550-9833-B61E8B13D872}"/>
                </a:ext>
              </a:extLst>
            </p:cNvPr>
            <p:cNvSpPr txBox="1"/>
            <p:nvPr/>
          </p:nvSpPr>
          <p:spPr>
            <a:xfrm>
              <a:off x="7412564" y="294197"/>
              <a:ext cx="3916750" cy="267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b="1" i="0" err="1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Check</a:t>
              </a:r>
              <a:r>
                <a:rPr lang="es-ES" sz="1100" b="1" i="0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s-ES" sz="1100" b="1" i="0" err="1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out</a:t>
              </a:r>
              <a:r>
                <a:rPr lang="es-ES" sz="1100" b="1" i="0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s-ES" sz="1100" b="1" i="0" err="1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our</a:t>
              </a:r>
              <a:r>
                <a:rPr lang="es-ES" sz="1100" b="1" i="0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s-ES" sz="1100" b="1" i="0" err="1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article</a:t>
              </a:r>
              <a:r>
                <a:rPr lang="es-ES" sz="1100" b="1" i="0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s-ES" sz="1100" b="1" i="0" err="1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here</a:t>
              </a:r>
              <a:r>
                <a:rPr lang="es-ES" sz="1100" b="1" i="0">
                  <a:solidFill>
                    <a:schemeClr val="bg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!</a:t>
              </a:r>
              <a:endParaRPr lang="es-ES" sz="1100" b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19F635D-3A40-FE8A-1898-6DD20609132B}"/>
              </a:ext>
            </a:extLst>
          </p:cNvPr>
          <p:cNvSpPr txBox="1"/>
          <p:nvPr/>
        </p:nvSpPr>
        <p:spPr>
          <a:xfrm>
            <a:off x="444647" y="3206823"/>
            <a:ext cx="8073446" cy="34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393939"/>
                </a:solidFill>
                <a:latin typeface="Century Gothic" panose="020B0502020202020204" pitchFamily="34" charset="0"/>
              </a:rPr>
              <a:t>What are the main challenges that healthcare logistics need to overcome?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487C48-9FE6-11D8-8E27-084461D373F1}"/>
              </a:ext>
            </a:extLst>
          </p:cNvPr>
          <p:cNvSpPr txBox="1"/>
          <p:nvPr/>
        </p:nvSpPr>
        <p:spPr>
          <a:xfrm>
            <a:off x="901282" y="3793100"/>
            <a:ext cx="5040000" cy="219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393939"/>
                </a:solidFill>
                <a:latin typeface="Century Gothic" panose="020B0502020202020204" pitchFamily="34" charset="0"/>
              </a:rPr>
              <a:t>Lack of centralization and coordination</a:t>
            </a: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 of purchase policies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393939"/>
                </a:solidFill>
                <a:latin typeface="Century Gothic" panose="020B0502020202020204" pitchFamily="34" charset="0"/>
              </a:rPr>
              <a:t>Low collaboration</a:t>
            </a: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 between supply chain actors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Shortage of centralized logistic structures for multiple healthcare centers, reducing </a:t>
            </a:r>
            <a:r>
              <a:rPr lang="en-US" b="1">
                <a:solidFill>
                  <a:srgbClr val="393939"/>
                </a:solidFill>
                <a:latin typeface="Century Gothic" panose="020B0502020202020204" pitchFamily="34" charset="0"/>
              </a:rPr>
              <a:t>global vision on stock </a:t>
            </a: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and hindering their management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393939"/>
                </a:solidFill>
                <a:latin typeface="Century Gothic" panose="020B0502020202020204" pitchFamily="34" charset="0"/>
              </a:rPr>
              <a:t>Lack of efficiency </a:t>
            </a: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in the contracting and purchasing procedures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AEC51-2D93-2FF1-F239-00678E75686B}"/>
              </a:ext>
            </a:extLst>
          </p:cNvPr>
          <p:cNvSpPr txBox="1"/>
          <p:nvPr/>
        </p:nvSpPr>
        <p:spPr>
          <a:xfrm>
            <a:off x="6444607" y="3787970"/>
            <a:ext cx="5040000" cy="219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393939"/>
                </a:solidFill>
                <a:latin typeface="Century Gothic" panose="020B0502020202020204" pitchFamily="34" charset="0"/>
              </a:rPr>
              <a:t>Shortage of efficient systems </a:t>
            </a: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to support costs management and resources optimization 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Changing environments that require </a:t>
            </a:r>
            <a:r>
              <a:rPr lang="en-US" b="1">
                <a:solidFill>
                  <a:srgbClr val="393939"/>
                </a:solidFill>
                <a:latin typeface="Century Gothic" panose="020B0502020202020204" pitchFamily="34" charset="0"/>
              </a:rPr>
              <a:t>continuous adjustment </a:t>
            </a: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of their professionals 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Processes with a high level of digital support but with </a:t>
            </a:r>
            <a:r>
              <a:rPr lang="en-US" b="1">
                <a:solidFill>
                  <a:srgbClr val="393939"/>
                </a:solidFill>
                <a:latin typeface="Century Gothic" panose="020B0502020202020204" pitchFamily="34" charset="0"/>
              </a:rPr>
              <a:t>difficulties in exploiting collected information</a:t>
            </a:r>
            <a:r>
              <a:rPr lang="en-US">
                <a:solidFill>
                  <a:srgbClr val="393939"/>
                </a:solidFill>
                <a:latin typeface="Century Gothic" panose="020B0502020202020204" pitchFamily="34" charset="0"/>
              </a:rPr>
              <a:t>, with low levels of automatization </a:t>
            </a:r>
          </a:p>
          <a:p>
            <a:pPr algn="just">
              <a:buClr>
                <a:schemeClr val="bg2">
                  <a:lumMod val="75000"/>
                </a:schemeClr>
              </a:buClr>
            </a:pPr>
            <a:endParaRPr lang="en-US">
              <a:solidFill>
                <a:srgbClr val="393939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40B0E9-5BE6-0295-9636-3FF47C62DC38}"/>
              </a:ext>
            </a:extLst>
          </p:cNvPr>
          <p:cNvGrpSpPr/>
          <p:nvPr/>
        </p:nvGrpSpPr>
        <p:grpSpPr>
          <a:xfrm>
            <a:off x="8740209" y="1675181"/>
            <a:ext cx="2001071" cy="1745830"/>
            <a:chOff x="9033515" y="1413148"/>
            <a:chExt cx="2001071" cy="174583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A5D82D-A7C4-3D72-5CD0-13B7EC6B63BF}"/>
                </a:ext>
              </a:extLst>
            </p:cNvPr>
            <p:cNvSpPr/>
            <p:nvPr/>
          </p:nvSpPr>
          <p:spPr>
            <a:xfrm>
              <a:off x="9334226" y="1582787"/>
              <a:ext cx="1332000" cy="133200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endParaRPr lang="es-ES" sz="200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CE00B0-81C3-2E01-2F4A-AA1C907EA6FE}"/>
                </a:ext>
              </a:extLst>
            </p:cNvPr>
            <p:cNvSpPr/>
            <p:nvPr/>
          </p:nvSpPr>
          <p:spPr>
            <a:xfrm>
              <a:off x="9033515" y="1723222"/>
              <a:ext cx="554984" cy="413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endParaRPr lang="es-ES" sz="2000" err="1"/>
            </a:p>
          </p:txBody>
        </p:sp>
        <p:pic>
          <p:nvPicPr>
            <p:cNvPr id="50" name="Graphic 49" descr="Factory with solid fill">
              <a:extLst>
                <a:ext uri="{FF2B5EF4-FFF2-40B4-BE49-F238E27FC236}">
                  <a16:creationId xmlns:a16="http://schemas.microsoft.com/office/drawing/2014/main" id="{DF97AA4E-FD9C-A709-0BFA-F956EA853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75070" y="1413148"/>
              <a:ext cx="784509" cy="784509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AC0CC7-0330-9727-377E-D9C60A36F149}"/>
                </a:ext>
              </a:extLst>
            </p:cNvPr>
            <p:cNvSpPr/>
            <p:nvPr/>
          </p:nvSpPr>
          <p:spPr>
            <a:xfrm>
              <a:off x="10205596" y="1525096"/>
              <a:ext cx="682388" cy="498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endParaRPr lang="es-ES" sz="2000" err="1"/>
            </a:p>
          </p:txBody>
        </p:sp>
        <p:pic>
          <p:nvPicPr>
            <p:cNvPr id="48" name="Graphic 47" descr="Truck with solid fill">
              <a:extLst>
                <a:ext uri="{FF2B5EF4-FFF2-40B4-BE49-F238E27FC236}">
                  <a16:creationId xmlns:a16="http://schemas.microsoft.com/office/drawing/2014/main" id="{CAA34040-5287-2FE8-C52E-03A438BE7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28556" y="1426079"/>
              <a:ext cx="806030" cy="80603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37A803-50E5-8E6B-E2A5-08A922AAB5B5}"/>
                </a:ext>
              </a:extLst>
            </p:cNvPr>
            <p:cNvSpPr/>
            <p:nvPr/>
          </p:nvSpPr>
          <p:spPr>
            <a:xfrm>
              <a:off x="10255087" y="2364630"/>
              <a:ext cx="682388" cy="626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endParaRPr lang="es-ES" sz="2000" err="1"/>
            </a:p>
          </p:txBody>
        </p:sp>
        <p:pic>
          <p:nvPicPr>
            <p:cNvPr id="41" name="Graphic 40" descr="Hospital with solid fill">
              <a:extLst>
                <a:ext uri="{FF2B5EF4-FFF2-40B4-BE49-F238E27FC236}">
                  <a16:creationId xmlns:a16="http://schemas.microsoft.com/office/drawing/2014/main" id="{E187FB3D-5974-89E3-DA31-46659325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6908" y="2276722"/>
              <a:ext cx="738746" cy="738746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B0CA4A-B2EE-57F6-0618-ED1A11D0188C}"/>
                </a:ext>
              </a:extLst>
            </p:cNvPr>
            <p:cNvSpPr/>
            <p:nvPr/>
          </p:nvSpPr>
          <p:spPr>
            <a:xfrm>
              <a:off x="9118675" y="2566801"/>
              <a:ext cx="732438" cy="592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endParaRPr lang="es-ES" sz="2000" err="1"/>
            </a:p>
          </p:txBody>
        </p:sp>
        <p:pic>
          <p:nvPicPr>
            <p:cNvPr id="39" name="Graphic 38" descr="Inpatient with solid fill">
              <a:extLst>
                <a:ext uri="{FF2B5EF4-FFF2-40B4-BE49-F238E27FC236}">
                  <a16:creationId xmlns:a16="http://schemas.microsoft.com/office/drawing/2014/main" id="{08739C13-2726-C718-75EF-3E40ACA2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173233" y="2392153"/>
              <a:ext cx="645606" cy="645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B4342EE3-F5A9-3730-A141-247A570D3FD8}"/>
              </a:ext>
            </a:extLst>
          </p:cNvPr>
          <p:cNvSpPr txBox="1">
            <a:spLocks/>
          </p:cNvSpPr>
          <p:nvPr/>
        </p:nvSpPr>
        <p:spPr bwMode="gray">
          <a:xfrm>
            <a:off x="380048" y="256956"/>
            <a:ext cx="4843462" cy="1371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400">
                <a:latin typeface="Century Gothic" panose="020B0502020202020204" pitchFamily="34" charset="0"/>
                <a:cs typeface="Times New Roman" panose="02020603050405020304" pitchFamily="18" charset="0"/>
              </a:rPr>
              <a:t>Healthcare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 sz="4400">
                <a:latin typeface="Century Gothic" panose="020B0502020202020204" pitchFamily="34" charset="0"/>
                <a:cs typeface="Times New Roman" panose="02020603050405020304" pitchFamily="18" charset="0"/>
              </a:rPr>
              <a:t>Challenge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735AFD-1D53-5BEE-77F0-1A1AE25682E9}"/>
              </a:ext>
            </a:extLst>
          </p:cNvPr>
          <p:cNvGrpSpPr/>
          <p:nvPr/>
        </p:nvGrpSpPr>
        <p:grpSpPr>
          <a:xfrm>
            <a:off x="7500775" y="1642619"/>
            <a:ext cx="4006321" cy="4621863"/>
            <a:chOff x="7893578" y="673100"/>
            <a:chExt cx="3526367" cy="49431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4B1C58D-C1A3-8651-260B-B9F0F9F57B1A}"/>
                </a:ext>
              </a:extLst>
            </p:cNvPr>
            <p:cNvSpPr/>
            <p:nvPr/>
          </p:nvSpPr>
          <p:spPr>
            <a:xfrm>
              <a:off x="7893578" y="673100"/>
              <a:ext cx="3526367" cy="4943192"/>
            </a:xfrm>
            <a:prstGeom prst="roundRect">
              <a:avLst>
                <a:gd name="adj" fmla="val 736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r>
                <a:rPr lang="en-US" sz="2000"/>
                <a:t>transformation will make it possible to: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4E2891-401D-582E-7E8F-5EED89E35B66}"/>
                </a:ext>
              </a:extLst>
            </p:cNvPr>
            <p:cNvSpPr txBox="1"/>
            <p:nvPr/>
          </p:nvSpPr>
          <p:spPr>
            <a:xfrm>
              <a:off x="9184041" y="2604033"/>
              <a:ext cx="2074456" cy="2435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bg2">
                    <a:lumMod val="50000"/>
                  </a:schemeClr>
                </a:buClr>
              </a:pPr>
              <a:r>
                <a:rPr lang="en-US" b="1"/>
                <a:t>Improve patient safety </a:t>
              </a:r>
            </a:p>
            <a:p>
              <a:pPr algn="ctr">
                <a:buClr>
                  <a:schemeClr val="bg2">
                    <a:lumMod val="50000"/>
                  </a:schemeClr>
                </a:buClr>
              </a:pPr>
              <a:endParaRPr lang="en-US" b="1"/>
            </a:p>
            <a:p>
              <a:pPr algn="ctr">
                <a:buClr>
                  <a:schemeClr val="bg2">
                    <a:lumMod val="50000"/>
                  </a:schemeClr>
                </a:buClr>
              </a:pPr>
              <a:r>
                <a:rPr lang="en-US" b="1"/>
                <a:t>Reduce response times to emergency situations</a:t>
              </a:r>
            </a:p>
            <a:p>
              <a:pPr algn="ctr">
                <a:buClr>
                  <a:schemeClr val="bg2">
                    <a:lumMod val="50000"/>
                  </a:schemeClr>
                </a:buClr>
              </a:pPr>
              <a:endParaRPr lang="en-US" b="1"/>
            </a:p>
            <a:p>
              <a:pPr algn="ctr">
                <a:buClr>
                  <a:schemeClr val="bg2">
                    <a:lumMod val="50000"/>
                  </a:schemeClr>
                </a:buClr>
              </a:pPr>
              <a:r>
                <a:rPr lang="en-US" b="1"/>
                <a:t>Contribute significantly to the sustainability of the healthcare system</a:t>
              </a:r>
              <a:endParaRPr lang="es-ES"/>
            </a:p>
          </p:txBody>
        </p:sp>
        <p:pic>
          <p:nvPicPr>
            <p:cNvPr id="9" name="Graphic 8" descr="Inpatient with solid fill">
              <a:extLst>
                <a:ext uri="{FF2B5EF4-FFF2-40B4-BE49-F238E27FC236}">
                  <a16:creationId xmlns:a16="http://schemas.microsoft.com/office/drawing/2014/main" id="{81CF388E-5C29-A753-D71C-49D9C9EE1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9797" y="2547978"/>
              <a:ext cx="373599" cy="4385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1FE6B-98B1-336F-3A8D-F6DBFAB2072A}"/>
                </a:ext>
              </a:extLst>
            </p:cNvPr>
            <p:cNvSpPr txBox="1"/>
            <p:nvPr/>
          </p:nvSpPr>
          <p:spPr>
            <a:xfrm>
              <a:off x="8124820" y="935650"/>
              <a:ext cx="3063881" cy="1293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>
                  <a:solidFill>
                    <a:schemeClr val="bg2">
                      <a:lumMod val="50000"/>
                    </a:schemeClr>
                  </a:solidFill>
                </a:rPr>
                <a:t>Future vision</a:t>
              </a:r>
            </a:p>
            <a:p>
              <a:pPr algn="ctr"/>
              <a:endParaRPr lang="en-US"/>
            </a:p>
            <a:p>
              <a:pPr algn="ctr"/>
              <a:r>
                <a:rPr lang="en-US"/>
                <a:t>In the near future, this paradigm of logistics transformation will:</a:t>
              </a:r>
            </a:p>
          </p:txBody>
        </p:sp>
        <p:pic>
          <p:nvPicPr>
            <p:cNvPr id="15" name="Graphic 14" descr="Ambulance with solid fill">
              <a:extLst>
                <a:ext uri="{FF2B5EF4-FFF2-40B4-BE49-F238E27FC236}">
                  <a16:creationId xmlns:a16="http://schemas.microsoft.com/office/drawing/2014/main" id="{B1E0D713-2752-CCD5-0C0C-5D1983906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09797" y="3432296"/>
              <a:ext cx="474500" cy="540729"/>
            </a:xfrm>
            <a:prstGeom prst="rect">
              <a:avLst/>
            </a:prstGeom>
          </p:spPr>
        </p:pic>
        <p:pic>
          <p:nvPicPr>
            <p:cNvPr id="17" name="Graphic 16" descr="Power Plant with solid fill">
              <a:extLst>
                <a:ext uri="{FF2B5EF4-FFF2-40B4-BE49-F238E27FC236}">
                  <a16:creationId xmlns:a16="http://schemas.microsoft.com/office/drawing/2014/main" id="{64F55959-0AFE-B886-3EBB-267ED200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21288" y="4559722"/>
              <a:ext cx="440321" cy="46987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839AD7-2822-8698-A488-771D0F6F5BF2}"/>
              </a:ext>
            </a:extLst>
          </p:cNvPr>
          <p:cNvGrpSpPr/>
          <p:nvPr/>
        </p:nvGrpSpPr>
        <p:grpSpPr>
          <a:xfrm>
            <a:off x="1092200" y="1642619"/>
            <a:ext cx="5156200" cy="4621863"/>
            <a:chOff x="1092200" y="1642619"/>
            <a:chExt cx="5156200" cy="4621863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0B96658-582D-C4D5-F899-FB486E34B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/>
          </p:blipFill>
          <p:spPr bwMode="auto">
            <a:xfrm>
              <a:off x="1092200" y="1642619"/>
              <a:ext cx="5156200" cy="462186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6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4FE309-42CB-D5BA-41CC-B2E206B7F5D2}"/>
                </a:ext>
              </a:extLst>
            </p:cNvPr>
            <p:cNvSpPr txBox="1"/>
            <p:nvPr/>
          </p:nvSpPr>
          <p:spPr>
            <a:xfrm>
              <a:off x="1509054" y="2572226"/>
              <a:ext cx="201308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Optimization of stock management</a:t>
              </a:r>
            </a:p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Forecasting of out-of-stocks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017461-9E39-7AE6-87F7-57271090AFD6}"/>
                </a:ext>
              </a:extLst>
            </p:cNvPr>
            <p:cNvSpPr txBox="1"/>
            <p:nvPr/>
          </p:nvSpPr>
          <p:spPr>
            <a:xfrm>
              <a:off x="4813458" y="3294847"/>
              <a:ext cx="1379209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Price prediction</a:t>
              </a:r>
            </a:p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Demand prediction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306A7F-C1C7-E1B9-A55E-18B31F226153}"/>
                </a:ext>
              </a:extLst>
            </p:cNvPr>
            <p:cNvSpPr txBox="1"/>
            <p:nvPr/>
          </p:nvSpPr>
          <p:spPr>
            <a:xfrm>
              <a:off x="1248835" y="4219512"/>
              <a:ext cx="11811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Process authorization</a:t>
              </a:r>
            </a:p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Bottleneck and inefficiencies detection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1D8219-2601-430F-B5B7-A35CF6259707}"/>
                </a:ext>
              </a:extLst>
            </p:cNvPr>
            <p:cNvSpPr txBox="1"/>
            <p:nvPr/>
          </p:nvSpPr>
          <p:spPr>
            <a:xfrm>
              <a:off x="2256368" y="5882186"/>
              <a:ext cx="11811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Logistic routes optimization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C5DADD-FF3F-2ED0-BB21-C5472F7ECF86}"/>
                </a:ext>
              </a:extLst>
            </p:cNvPr>
            <p:cNvSpPr txBox="1"/>
            <p:nvPr/>
          </p:nvSpPr>
          <p:spPr>
            <a:xfrm>
              <a:off x="4448225" y="5519600"/>
              <a:ext cx="1699686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Early detection of providers incidences </a:t>
              </a:r>
            </a:p>
            <a:p>
              <a:pPr marL="285750" indent="-285750">
                <a:lnSpc>
                  <a:spcPct val="100000"/>
                </a:lnSpc>
                <a:buClr>
                  <a:schemeClr val="bg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700">
                  <a:solidFill>
                    <a:srgbClr val="393939"/>
                  </a:solidFill>
                  <a:latin typeface="Century Gothic" panose="020B0502020202020204" pitchFamily="34" charset="0"/>
                </a:rPr>
                <a:t>Optimization of providers selection</a:t>
              </a:r>
            </a:p>
          </p:txBody>
        </p:sp>
      </p:grpSp>
      <p:pic>
        <p:nvPicPr>
          <p:cNvPr id="29" name="Graphic 28" descr="Arrow: Straight with solid fill">
            <a:extLst>
              <a:ext uri="{FF2B5EF4-FFF2-40B4-BE49-F238E27FC236}">
                <a16:creationId xmlns:a16="http://schemas.microsoft.com/office/drawing/2014/main" id="{8EC5126E-D806-E84A-9D90-23F86F40D8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417387" y="22407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hink-cell data - do not delete" hidden="1">
            <a:extLst>
              <a:ext uri="{FF2B5EF4-FFF2-40B4-BE49-F238E27FC236}">
                <a16:creationId xmlns:a16="http://schemas.microsoft.com/office/drawing/2014/main" id="{F1841799-E57C-2886-0477-A878AD6CEC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6880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6" imgH="394" progId="TCLayout.ActiveDocument.1">
                  <p:embed/>
                </p:oleObj>
              </mc:Choice>
              <mc:Fallback>
                <p:oleObj name="Diapositiva de think-cell" r:id="rId4" imgW="396" imgH="394" progId="TCLayout.ActiveDocument.1">
                  <p:embed/>
                  <p:pic>
                    <p:nvPicPr>
                      <p:cNvPr id="4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41799-E57C-2886-0477-A878AD6CEC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itle 1">
            <a:extLst>
              <a:ext uri="{FF2B5EF4-FFF2-40B4-BE49-F238E27FC236}">
                <a16:creationId xmlns:a16="http://schemas.microsoft.com/office/drawing/2014/main" id="{B4342EE3-F5A9-3730-A141-247A570D3FD8}"/>
              </a:ext>
            </a:extLst>
          </p:cNvPr>
          <p:cNvSpPr txBox="1">
            <a:spLocks/>
          </p:cNvSpPr>
          <p:nvPr/>
        </p:nvSpPr>
        <p:spPr bwMode="gray">
          <a:xfrm>
            <a:off x="380048" y="256956"/>
            <a:ext cx="4843462" cy="1371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400">
                <a:latin typeface="Century Gothic" panose="020B0502020202020204" pitchFamily="34" charset="0"/>
                <a:cs typeface="Times New Roman" panose="02020603050405020304" pitchFamily="18" charset="0"/>
              </a:rPr>
              <a:t>Healthcare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 sz="4400">
                <a:latin typeface="Century Gothic" panose="020B0502020202020204" pitchFamily="34" charset="0"/>
                <a:cs typeface="Times New Roman" panose="02020603050405020304" pitchFamily="18" charset="0"/>
              </a:rPr>
              <a:t>Challenge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43B0677-7403-F770-5AB4-4636D9F01EEF}"/>
              </a:ext>
            </a:extLst>
          </p:cNvPr>
          <p:cNvGrpSpPr/>
          <p:nvPr/>
        </p:nvGrpSpPr>
        <p:grpSpPr>
          <a:xfrm>
            <a:off x="1256156" y="1628556"/>
            <a:ext cx="9679688" cy="4209581"/>
            <a:chOff x="1674236" y="1628556"/>
            <a:chExt cx="9679688" cy="4209581"/>
          </a:xfrm>
        </p:grpSpPr>
        <p:grpSp>
          <p:nvGrpSpPr>
            <p:cNvPr id="2" name="Grupo 5">
              <a:extLst>
                <a:ext uri="{FF2B5EF4-FFF2-40B4-BE49-F238E27FC236}">
                  <a16:creationId xmlns:a16="http://schemas.microsoft.com/office/drawing/2014/main" id="{0A479C69-255D-9560-291D-1E34052F6D52}"/>
                </a:ext>
              </a:extLst>
            </p:cNvPr>
            <p:cNvGrpSpPr/>
            <p:nvPr/>
          </p:nvGrpSpPr>
          <p:grpSpPr>
            <a:xfrm>
              <a:off x="1674237" y="1695374"/>
              <a:ext cx="4465890" cy="853490"/>
              <a:chOff x="263759" y="1486566"/>
              <a:chExt cx="2916000" cy="541905"/>
            </a:xfrm>
          </p:grpSpPr>
          <p:sp>
            <p:nvSpPr>
              <p:cNvPr id="4" name="CuadroTexto 19">
                <a:extLst>
                  <a:ext uri="{FF2B5EF4-FFF2-40B4-BE49-F238E27FC236}">
                    <a16:creationId xmlns:a16="http://schemas.microsoft.com/office/drawing/2014/main" id="{6BFC0166-E955-42C3-6338-9D9545A1C4FE}"/>
                  </a:ext>
                </a:extLst>
              </p:cNvPr>
              <p:cNvSpPr txBox="1"/>
              <p:nvPr/>
            </p:nvSpPr>
            <p:spPr>
              <a:xfrm>
                <a:off x="1221424" y="1486566"/>
                <a:ext cx="1932883" cy="47624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  <a:buClr>
                    <a:srgbClr val="DB002F"/>
                  </a:buClr>
                </a:pPr>
                <a:r>
                  <a:rPr lang="en-US" sz="1300" b="1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CURRENT SITUATION</a:t>
                </a:r>
                <a:endParaRPr lang="en-US" sz="130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" name="Rectángulo 7">
                <a:extLst>
                  <a:ext uri="{FF2B5EF4-FFF2-40B4-BE49-F238E27FC236}">
                    <a16:creationId xmlns:a16="http://schemas.microsoft.com/office/drawing/2014/main" id="{46558720-854C-9A66-6162-292A8FC0C2FA}"/>
                  </a:ext>
                </a:extLst>
              </p:cNvPr>
              <p:cNvSpPr/>
              <p:nvPr/>
            </p:nvSpPr>
            <p:spPr>
              <a:xfrm>
                <a:off x="263759" y="1992471"/>
                <a:ext cx="2916000" cy="36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6" name="Imagen 8">
              <a:extLst>
                <a:ext uri="{FF2B5EF4-FFF2-40B4-BE49-F238E27FC236}">
                  <a16:creationId xmlns:a16="http://schemas.microsoft.com/office/drawing/2014/main" id="{CD819955-43FF-6335-0D3E-78271C07B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434" y="1629827"/>
              <a:ext cx="724815" cy="724815"/>
            </a:xfrm>
            <a:prstGeom prst="rect">
              <a:avLst/>
            </a:prstGeom>
          </p:spPr>
        </p:pic>
        <p:grpSp>
          <p:nvGrpSpPr>
            <p:cNvPr id="7" name="Grupo 9">
              <a:extLst>
                <a:ext uri="{FF2B5EF4-FFF2-40B4-BE49-F238E27FC236}">
                  <a16:creationId xmlns:a16="http://schemas.microsoft.com/office/drawing/2014/main" id="{1816E1F1-6A6F-CD63-B566-F20B66FFA4AD}"/>
                </a:ext>
              </a:extLst>
            </p:cNvPr>
            <p:cNvGrpSpPr/>
            <p:nvPr/>
          </p:nvGrpSpPr>
          <p:grpSpPr>
            <a:xfrm>
              <a:off x="6717728" y="1781563"/>
              <a:ext cx="4467600" cy="767301"/>
              <a:chOff x="9627700" y="1547285"/>
              <a:chExt cx="2448000" cy="485985"/>
            </a:xfrm>
          </p:grpSpPr>
          <p:sp>
            <p:nvSpPr>
              <p:cNvPr id="9" name="CuadroTexto 19">
                <a:extLst>
                  <a:ext uri="{FF2B5EF4-FFF2-40B4-BE49-F238E27FC236}">
                    <a16:creationId xmlns:a16="http://schemas.microsoft.com/office/drawing/2014/main" id="{88ECCEEE-A5CD-C950-42DE-7A865B33D310}"/>
                  </a:ext>
                </a:extLst>
              </p:cNvPr>
              <p:cNvSpPr txBox="1"/>
              <p:nvPr/>
            </p:nvSpPr>
            <p:spPr>
              <a:xfrm>
                <a:off x="10354097" y="1547285"/>
                <a:ext cx="1713915" cy="36364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  <a:buClr>
                    <a:srgbClr val="DB002F"/>
                  </a:buClr>
                </a:pPr>
                <a:r>
                  <a:rPr lang="en-US" sz="1300" b="1">
                    <a:solidFill>
                      <a:schemeClr val="accent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OBJECTIVES</a:t>
                </a:r>
                <a:endParaRPr lang="en-US" sz="130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Rectángulo 11">
                <a:extLst>
                  <a:ext uri="{FF2B5EF4-FFF2-40B4-BE49-F238E27FC236}">
                    <a16:creationId xmlns:a16="http://schemas.microsoft.com/office/drawing/2014/main" id="{62C79FE9-2BD9-B79D-0ACB-C30DC6CE0E01}"/>
                  </a:ext>
                </a:extLst>
              </p:cNvPr>
              <p:cNvSpPr/>
              <p:nvPr/>
            </p:nvSpPr>
            <p:spPr>
              <a:xfrm>
                <a:off x="9627700" y="1997270"/>
                <a:ext cx="2448000" cy="36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3" name="Imagen 25">
              <a:extLst>
                <a:ext uri="{FF2B5EF4-FFF2-40B4-BE49-F238E27FC236}">
                  <a16:creationId xmlns:a16="http://schemas.microsoft.com/office/drawing/2014/main" id="{028CA94A-D770-FD5E-CABB-A2EB352D8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220" y="1628556"/>
              <a:ext cx="726086" cy="726086"/>
            </a:xfrm>
            <a:prstGeom prst="rect">
              <a:avLst/>
            </a:prstGeom>
          </p:spPr>
        </p:pic>
        <p:sp>
          <p:nvSpPr>
            <p:cNvPr id="15" name="Rectángulo redondeado 259">
              <a:extLst>
                <a:ext uri="{FF2B5EF4-FFF2-40B4-BE49-F238E27FC236}">
                  <a16:creationId xmlns:a16="http://schemas.microsoft.com/office/drawing/2014/main" id="{2C310FFC-67D6-3C9D-26C6-43F89E189A72}"/>
                </a:ext>
              </a:extLst>
            </p:cNvPr>
            <p:cNvSpPr/>
            <p:nvPr/>
          </p:nvSpPr>
          <p:spPr>
            <a:xfrm>
              <a:off x="1674236" y="2985811"/>
              <a:ext cx="4465891" cy="1110145"/>
            </a:xfrm>
            <a:prstGeom prst="roundRect">
              <a:avLst/>
            </a:prstGeom>
            <a:solidFill>
              <a:srgbClr val="0072BC">
                <a:alpha val="26000"/>
              </a:srgbClr>
            </a:solidFill>
            <a:ln w="28575">
              <a:solidFill>
                <a:srgbClr val="2B40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1"/>
            <a:lstStyle/>
            <a:p>
              <a:pPr algn="ctr" defTabSz="742950">
                <a:lnSpc>
                  <a:spcPct val="90000"/>
                </a:lnSpc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>
                  <a:solidFill>
                    <a:schemeClr val="tx1"/>
                  </a:solidFill>
                  <a:latin typeface="Century Gothic" panose="020B0502020202020204" pitchFamily="34" charset="0"/>
                </a:rPr>
                <a:t>Acquisition system working reactively</a:t>
              </a:r>
              <a:r>
                <a:rPr lang="en-US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. Acts based on demand whenever products are either required or out of stock</a:t>
              </a:r>
            </a:p>
          </p:txBody>
        </p:sp>
        <p:sp>
          <p:nvSpPr>
            <p:cNvPr id="16" name="Rectángulo redondeado 259">
              <a:extLst>
                <a:ext uri="{FF2B5EF4-FFF2-40B4-BE49-F238E27FC236}">
                  <a16:creationId xmlns:a16="http://schemas.microsoft.com/office/drawing/2014/main" id="{DCFA8875-51BA-E414-FA25-18DB0637C5BF}"/>
                </a:ext>
              </a:extLst>
            </p:cNvPr>
            <p:cNvSpPr/>
            <p:nvPr/>
          </p:nvSpPr>
          <p:spPr>
            <a:xfrm>
              <a:off x="1674236" y="4461193"/>
              <a:ext cx="4465891" cy="1110145"/>
            </a:xfrm>
            <a:prstGeom prst="roundRect">
              <a:avLst/>
            </a:prstGeom>
            <a:solidFill>
              <a:srgbClr val="0072BC">
                <a:alpha val="26000"/>
              </a:srgbClr>
            </a:solidFill>
            <a:ln w="28575">
              <a:solidFill>
                <a:srgbClr val="2B40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1"/>
            <a:lstStyle/>
            <a:p>
              <a:pPr algn="ctr" defTabSz="742950">
                <a:lnSpc>
                  <a:spcPct val="90000"/>
                </a:lnSpc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>
                  <a:solidFill>
                    <a:schemeClr val="tx1"/>
                  </a:solidFill>
                  <a:latin typeface="Century Gothic" panose="020B0502020202020204" pitchFamily="34" charset="0"/>
                </a:rPr>
                <a:t>Different unit</a:t>
              </a:r>
              <a:r>
                <a:rPr lang="en-US" b="1">
                  <a:solidFill>
                    <a:schemeClr val="tx1"/>
                  </a:solidFill>
                  <a:latin typeface="Century Gothic" panose="020B0502020202020204" pitchFamily="34" charset="0"/>
                </a:rPr>
                <a:t>s work independently</a:t>
              </a:r>
              <a:r>
                <a:rPr lang="en-US">
                  <a:solidFill>
                    <a:schemeClr val="tx1"/>
                  </a:solidFill>
                  <a:latin typeface="Century Gothic" panose="020B0502020202020204" pitchFamily="34" charset="0"/>
                </a:rPr>
                <a:t>, many of them buying general supplies on a frequent basis</a:t>
              </a:r>
              <a:endParaRPr lang="en-US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Cheurón 20">
              <a:extLst>
                <a:ext uri="{FF2B5EF4-FFF2-40B4-BE49-F238E27FC236}">
                  <a16:creationId xmlns:a16="http://schemas.microsoft.com/office/drawing/2014/main" id="{22982D3B-D5B0-CCA1-EF04-33EEA5FB3D00}"/>
                </a:ext>
              </a:extLst>
            </p:cNvPr>
            <p:cNvSpPr/>
            <p:nvPr/>
          </p:nvSpPr>
          <p:spPr>
            <a:xfrm>
              <a:off x="6287037" y="2840560"/>
              <a:ext cx="288153" cy="2997577"/>
            </a:xfrm>
            <a:prstGeom prst="chevro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Rectángulo redondeado 259">
              <a:extLst>
                <a:ext uri="{FF2B5EF4-FFF2-40B4-BE49-F238E27FC236}">
                  <a16:creationId xmlns:a16="http://schemas.microsoft.com/office/drawing/2014/main" id="{D9948673-E7BD-ECD2-362F-8D0DC795204B}"/>
                </a:ext>
              </a:extLst>
            </p:cNvPr>
            <p:cNvSpPr/>
            <p:nvPr/>
          </p:nvSpPr>
          <p:spPr>
            <a:xfrm>
              <a:off x="6888033" y="2985811"/>
              <a:ext cx="4465891" cy="1110145"/>
            </a:xfrm>
            <a:prstGeom prst="roundRect">
              <a:avLst/>
            </a:prstGeom>
            <a:solidFill>
              <a:srgbClr val="0072BC">
                <a:alpha val="26000"/>
              </a:srgbClr>
            </a:solidFill>
            <a:ln w="28575">
              <a:solidFill>
                <a:srgbClr val="2B40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1"/>
            <a:lstStyle/>
            <a:p>
              <a:pPr algn="ctr" defTabSz="742950">
                <a:lnSpc>
                  <a:spcPct val="90000"/>
                </a:lnSpc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Advance towards a </a:t>
              </a:r>
              <a:r>
                <a:rPr lang="en-US" sz="1400" b="1">
                  <a:solidFill>
                    <a:schemeClr val="tx1"/>
                  </a:solidFill>
                  <a:latin typeface="Century Gothic" panose="020B0502020202020204" pitchFamily="34" charset="0"/>
                </a:rPr>
                <a:t>predictiv</a:t>
              </a:r>
              <a:r>
                <a:rPr lang="en-US" b="1">
                  <a:solidFill>
                    <a:schemeClr val="tx1"/>
                  </a:solidFill>
                  <a:latin typeface="Century Gothic" panose="020B0502020202020204" pitchFamily="34" charset="0"/>
                </a:rPr>
                <a:t>e system </a:t>
              </a:r>
              <a:r>
                <a:rPr lang="en-US">
                  <a:solidFill>
                    <a:schemeClr val="tx1"/>
                  </a:solidFill>
                  <a:latin typeface="Century Gothic" panose="020B0502020202020204" pitchFamily="34" charset="0"/>
                </a:rPr>
                <a:t>that ensures supplies on site preventing stockouts</a:t>
              </a:r>
              <a:endParaRPr lang="en-US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Rectángulo redondeado 259">
              <a:extLst>
                <a:ext uri="{FF2B5EF4-FFF2-40B4-BE49-F238E27FC236}">
                  <a16:creationId xmlns:a16="http://schemas.microsoft.com/office/drawing/2014/main" id="{16977A80-5CC5-6382-93F1-F9E7433E1020}"/>
                </a:ext>
              </a:extLst>
            </p:cNvPr>
            <p:cNvSpPr/>
            <p:nvPr/>
          </p:nvSpPr>
          <p:spPr>
            <a:xfrm>
              <a:off x="6888033" y="4461193"/>
              <a:ext cx="4465891" cy="1110145"/>
            </a:xfrm>
            <a:prstGeom prst="roundRect">
              <a:avLst/>
            </a:prstGeom>
            <a:solidFill>
              <a:srgbClr val="0072BC">
                <a:alpha val="26000"/>
              </a:srgbClr>
            </a:solidFill>
            <a:ln w="28575">
              <a:solidFill>
                <a:srgbClr val="2B40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1"/>
            <a:lstStyle/>
            <a:p>
              <a:pPr algn="ctr" defTabSz="742950">
                <a:lnSpc>
                  <a:spcPct val="90000"/>
                </a:lnSpc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>
                  <a:solidFill>
                    <a:schemeClr val="tx1"/>
                  </a:solidFill>
                  <a:latin typeface="Century Gothic" panose="020B0502020202020204" pitchFamily="34" charset="0"/>
                </a:rPr>
                <a:t>Unified purchases </a:t>
              </a:r>
              <a:r>
                <a:rPr lang="en-US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for several months of supply and between several units leads to </a:t>
              </a:r>
              <a:r>
                <a:rPr lang="en-US" sz="1400" b="1">
                  <a:solidFill>
                    <a:schemeClr val="tx1"/>
                  </a:solidFill>
                  <a:latin typeface="Century Gothic" panose="020B0502020202020204" pitchFamily="34" charset="0"/>
                </a:rPr>
                <a:t>less CO2 emissions due to transportation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78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8E58351-5CF3-9F6F-18A9-A086AD830C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341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6" imgH="394" progId="TCLayout.ActiveDocument.1">
                  <p:embed/>
                </p:oleObj>
              </mc:Choice>
              <mc:Fallback>
                <p:oleObj name="Diapositiva de think-cell" r:id="rId3" imgW="396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8E58351-5CF3-9F6F-18A9-A086AD830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8FDA31-76FE-50CC-5756-6FD4E03E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latin typeface="Century Gothic" panose="020B0502020202020204" pitchFamily="34" charset="0"/>
              </a:rPr>
              <a:t>Healthcare Challenge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F1F8C-5A77-9071-BAB2-760B901126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700088"/>
            <a:ext cx="11449050" cy="288000"/>
          </a:xfrm>
        </p:spPr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Ideas that can be part of the challenge</a:t>
            </a:r>
            <a:endParaRPr lang="en-U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6044FB5-F199-42D1-157B-C5A75788998C}"/>
              </a:ext>
            </a:extLst>
          </p:cNvPr>
          <p:cNvSpPr/>
          <p:nvPr/>
        </p:nvSpPr>
        <p:spPr>
          <a:xfrm>
            <a:off x="864678" y="3907242"/>
            <a:ext cx="1845457" cy="1505293"/>
          </a:xfrm>
          <a:prstGeom prst="roundRect">
            <a:avLst/>
          </a:prstGeom>
          <a:solidFill>
            <a:srgbClr val="FFFFFF">
              <a:alpha val="53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b="1">
                <a:solidFill>
                  <a:schemeClr val="tx2"/>
                </a:solidFill>
                <a:latin typeface="Century Gothic" panose="020B0502020202020204" pitchFamily="34" charset="0"/>
              </a:rPr>
              <a:t>Predict the expenses </a:t>
            </a:r>
            <a:r>
              <a:rPr lang="en-US">
                <a:solidFill>
                  <a:schemeClr val="tx2"/>
                </a:solidFill>
                <a:latin typeface="Century Gothic" panose="020B0502020202020204" pitchFamily="34" charset="0"/>
              </a:rPr>
              <a:t>for the following year by product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624B063-89D9-A672-2BBF-46FBD305C422}"/>
              </a:ext>
            </a:extLst>
          </p:cNvPr>
          <p:cNvSpPr/>
          <p:nvPr/>
        </p:nvSpPr>
        <p:spPr>
          <a:xfrm>
            <a:off x="3225145" y="3906201"/>
            <a:ext cx="1845457" cy="1505289"/>
          </a:xfrm>
          <a:prstGeom prst="roundRect">
            <a:avLst/>
          </a:prstGeom>
          <a:solidFill>
            <a:srgbClr val="FFFFFF">
              <a:alpha val="53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Century Gothic" panose="020B0502020202020204" pitchFamily="34" charset="0"/>
              </a:rPr>
              <a:t>Detect </a:t>
            </a:r>
            <a:r>
              <a:rPr lang="en-US" b="1">
                <a:solidFill>
                  <a:schemeClr val="tx2"/>
                </a:solidFill>
                <a:latin typeface="Century Gothic" panose="020B0502020202020204" pitchFamily="34" charset="0"/>
              </a:rPr>
              <a:t>purchase patterns</a:t>
            </a:r>
            <a:r>
              <a:rPr lang="en-US">
                <a:solidFill>
                  <a:schemeClr val="tx2"/>
                </a:solidFill>
                <a:latin typeface="Century Gothic" panose="020B0502020202020204" pitchFamily="34" charset="0"/>
              </a:rPr>
              <a:t> and combinations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F6F63E8-34C0-DE92-C7AF-8DDB10FBC9CF}"/>
              </a:ext>
            </a:extLst>
          </p:cNvPr>
          <p:cNvSpPr/>
          <p:nvPr/>
        </p:nvSpPr>
        <p:spPr>
          <a:xfrm>
            <a:off x="5585612" y="3906201"/>
            <a:ext cx="1845457" cy="1505289"/>
          </a:xfrm>
          <a:prstGeom prst="roundRect">
            <a:avLst/>
          </a:prstGeom>
          <a:solidFill>
            <a:srgbClr val="FFFFFF">
              <a:alpha val="53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>
                <a:solidFill>
                  <a:schemeClr val="tx2"/>
                </a:solidFill>
                <a:latin typeface="Century Gothic" panose="020B0502020202020204" pitchFamily="34" charset="0"/>
              </a:rPr>
              <a:t>Evaluate the </a:t>
            </a:r>
            <a:r>
              <a:rPr lang="en-US" b="1">
                <a:solidFill>
                  <a:schemeClr val="tx2"/>
                </a:solidFill>
                <a:latin typeface="Century Gothic" panose="020B0502020202020204" pitchFamily="34" charset="0"/>
              </a:rPr>
              <a:t>environmental impact </a:t>
            </a:r>
            <a:r>
              <a:rPr lang="en-US">
                <a:solidFill>
                  <a:schemeClr val="tx2"/>
                </a:solidFill>
                <a:latin typeface="Century Gothic" panose="020B0502020202020204" pitchFamily="34" charset="0"/>
              </a:rPr>
              <a:t>if purchase strategy changes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E7D76D-6B95-6861-7593-1DABB18BE3C7}"/>
              </a:ext>
            </a:extLst>
          </p:cNvPr>
          <p:cNvSpPr/>
          <p:nvPr/>
        </p:nvSpPr>
        <p:spPr>
          <a:xfrm>
            <a:off x="8799240" y="3036939"/>
            <a:ext cx="2539686" cy="43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b="1">
                <a:solidFill>
                  <a:schemeClr val="tx2"/>
                </a:solidFill>
                <a:latin typeface="Century Gothic" panose="020B0502020202020204" pitchFamily="34" charset="0"/>
                <a:ea typeface="Lato Light" panose="020B0604020202020204" charset="0"/>
                <a:cs typeface="Lato Light" panose="020B0604020202020204" charset="0"/>
              </a:rPr>
              <a:t>Possible approaches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4054FF5-14DF-5047-48AD-144921CA583B}"/>
              </a:ext>
            </a:extLst>
          </p:cNvPr>
          <p:cNvCxnSpPr>
            <a:cxnSpLocks/>
          </p:cNvCxnSpPr>
          <p:nvPr/>
        </p:nvCxnSpPr>
        <p:spPr>
          <a:xfrm>
            <a:off x="8799240" y="3470157"/>
            <a:ext cx="2539686" cy="5"/>
          </a:xfrm>
          <a:prstGeom prst="line">
            <a:avLst/>
          </a:prstGeom>
          <a:ln w="12700">
            <a:solidFill>
              <a:srgbClr val="00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6A1C952-B3E3-DC8D-19FD-50DACE835F4C}"/>
              </a:ext>
            </a:extLst>
          </p:cNvPr>
          <p:cNvSpPr/>
          <p:nvPr/>
        </p:nvSpPr>
        <p:spPr>
          <a:xfrm>
            <a:off x="491500" y="3031357"/>
            <a:ext cx="3318553" cy="43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defTabSz="685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600" b="1">
                <a:solidFill>
                  <a:schemeClr val="tx2"/>
                </a:solidFill>
                <a:latin typeface="Century Gothic" panose="020B0502020202020204" pitchFamily="34" charset="0"/>
                <a:ea typeface="Lato Light" panose="020B0604020202020204" charset="0"/>
                <a:cs typeface="Lato Light" panose="020B0604020202020204" charset="0"/>
              </a:rPr>
              <a:t>What else can we analyze?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6F473ED-CCAC-FE00-44EA-6EB6BA3BAEAD}"/>
              </a:ext>
            </a:extLst>
          </p:cNvPr>
          <p:cNvCxnSpPr>
            <a:cxnSpLocks/>
          </p:cNvCxnSpPr>
          <p:nvPr/>
        </p:nvCxnSpPr>
        <p:spPr>
          <a:xfrm>
            <a:off x="611525" y="3478413"/>
            <a:ext cx="3369355" cy="0"/>
          </a:xfrm>
          <a:prstGeom prst="line">
            <a:avLst/>
          </a:prstGeom>
          <a:ln w="12700">
            <a:solidFill>
              <a:srgbClr val="00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31ACA90-0003-A4D8-2A6B-40CA94371DFE}"/>
              </a:ext>
            </a:extLst>
          </p:cNvPr>
          <p:cNvCxnSpPr>
            <a:cxnSpLocks/>
          </p:cNvCxnSpPr>
          <p:nvPr/>
        </p:nvCxnSpPr>
        <p:spPr>
          <a:xfrm flipH="1">
            <a:off x="7959147" y="3134574"/>
            <a:ext cx="0" cy="32480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9D6A53-2F8B-3DA5-76F1-3D225377DD44}"/>
              </a:ext>
            </a:extLst>
          </p:cNvPr>
          <p:cNvGrpSpPr/>
          <p:nvPr/>
        </p:nvGrpSpPr>
        <p:grpSpPr>
          <a:xfrm>
            <a:off x="8628964" y="3753616"/>
            <a:ext cx="2941248" cy="1900840"/>
            <a:chOff x="6864903" y="3281653"/>
            <a:chExt cx="2941248" cy="190084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C7EDED9F-13D8-6910-E13F-0024959F1ECD}"/>
                </a:ext>
              </a:extLst>
            </p:cNvPr>
            <p:cNvSpPr/>
            <p:nvPr/>
          </p:nvSpPr>
          <p:spPr>
            <a:xfrm>
              <a:off x="6864903" y="3281653"/>
              <a:ext cx="2941248" cy="1900840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endParaRPr lang="en-US" sz="16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r>
                <a:rPr lang="en-US" sz="1600" b="1">
                  <a:solidFill>
                    <a:schemeClr val="tx2"/>
                  </a:solidFill>
                  <a:latin typeface="Century Gothic" panose="020B0502020202020204" pitchFamily="34" charset="0"/>
                </a:rPr>
                <a:t>Forecasting</a:t>
              </a:r>
            </a:p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r>
                <a:rPr lang="en-US" sz="1600" b="1">
                  <a:solidFill>
                    <a:schemeClr val="tx2"/>
                  </a:solidFill>
                  <a:latin typeface="Century Gothic" panose="020B0502020202020204" pitchFamily="34" charset="0"/>
                </a:rPr>
                <a:t>Segmentation</a:t>
              </a:r>
            </a:p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r>
                <a:rPr lang="en-US" sz="1600" b="1">
                  <a:solidFill>
                    <a:schemeClr val="tx2"/>
                  </a:solidFill>
                  <a:latin typeface="Century Gothic" panose="020B0502020202020204" pitchFamily="34" charset="0"/>
                </a:rPr>
                <a:t>Visualization</a:t>
              </a:r>
            </a:p>
          </p:txBody>
        </p:sp>
        <p:grpSp>
          <p:nvGrpSpPr>
            <p:cNvPr id="32" name="Big_Data_analytics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A4050DC1-CA39-D58B-83FE-82FCF99A45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30596" y="3429012"/>
              <a:ext cx="409904" cy="344494"/>
              <a:chOff x="8012113" y="5657851"/>
              <a:chExt cx="447675" cy="376238"/>
            </a:xfrm>
            <a:solidFill>
              <a:schemeClr val="accent1"/>
            </a:solidFill>
          </p:grpSpPr>
          <p:sp>
            <p:nvSpPr>
              <p:cNvPr id="33" name="Freeform 995">
                <a:extLst>
                  <a:ext uri="{FF2B5EF4-FFF2-40B4-BE49-F238E27FC236}">
                    <a16:creationId xmlns:a16="http://schemas.microsoft.com/office/drawing/2014/main" id="{13F06374-B050-F83F-E56C-7B0651830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2751" y="5919788"/>
                <a:ext cx="52388" cy="55563"/>
              </a:xfrm>
              <a:custGeom>
                <a:avLst/>
                <a:gdLst>
                  <a:gd name="T0" fmla="*/ 35 w 70"/>
                  <a:gd name="T1" fmla="*/ 17 h 71"/>
                  <a:gd name="T2" fmla="*/ 16 w 70"/>
                  <a:gd name="T3" fmla="*/ 36 h 71"/>
                  <a:gd name="T4" fmla="*/ 35 w 70"/>
                  <a:gd name="T5" fmla="*/ 54 h 71"/>
                  <a:gd name="T6" fmla="*/ 53 w 70"/>
                  <a:gd name="T7" fmla="*/ 36 h 71"/>
                  <a:gd name="T8" fmla="*/ 35 w 70"/>
                  <a:gd name="T9" fmla="*/ 17 h 71"/>
                  <a:gd name="T10" fmla="*/ 35 w 70"/>
                  <a:gd name="T11" fmla="*/ 71 h 71"/>
                  <a:gd name="T12" fmla="*/ 0 w 70"/>
                  <a:gd name="T13" fmla="*/ 36 h 71"/>
                  <a:gd name="T14" fmla="*/ 35 w 70"/>
                  <a:gd name="T15" fmla="*/ 0 h 71"/>
                  <a:gd name="T16" fmla="*/ 70 w 70"/>
                  <a:gd name="T17" fmla="*/ 36 h 71"/>
                  <a:gd name="T18" fmla="*/ 35 w 70"/>
                  <a:gd name="T1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71">
                    <a:moveTo>
                      <a:pt x="35" y="17"/>
                    </a:moveTo>
                    <a:cubicBezTo>
                      <a:pt x="25" y="17"/>
                      <a:pt x="16" y="25"/>
                      <a:pt x="16" y="36"/>
                    </a:cubicBezTo>
                    <a:cubicBezTo>
                      <a:pt x="16" y="46"/>
                      <a:pt x="25" y="54"/>
                      <a:pt x="35" y="54"/>
                    </a:cubicBezTo>
                    <a:cubicBezTo>
                      <a:pt x="45" y="54"/>
                      <a:pt x="53" y="46"/>
                      <a:pt x="53" y="36"/>
                    </a:cubicBezTo>
                    <a:cubicBezTo>
                      <a:pt x="53" y="25"/>
                      <a:pt x="45" y="17"/>
                      <a:pt x="35" y="17"/>
                    </a:cubicBezTo>
                    <a:close/>
                    <a:moveTo>
                      <a:pt x="35" y="71"/>
                    </a:moveTo>
                    <a:cubicBezTo>
                      <a:pt x="15" y="71"/>
                      <a:pt x="0" y="55"/>
                      <a:pt x="0" y="36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54" y="0"/>
                      <a:pt x="70" y="16"/>
                      <a:pt x="70" y="36"/>
                    </a:cubicBezTo>
                    <a:cubicBezTo>
                      <a:pt x="70" y="55"/>
                      <a:pt x="54" y="71"/>
                      <a:pt x="3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996">
                <a:extLst>
                  <a:ext uri="{FF2B5EF4-FFF2-40B4-BE49-F238E27FC236}">
                    <a16:creationId xmlns:a16="http://schemas.microsoft.com/office/drawing/2014/main" id="{E2BDCF4F-20E5-E096-3CB6-52E21E3472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88326" y="5762626"/>
                <a:ext cx="52388" cy="57150"/>
              </a:xfrm>
              <a:custGeom>
                <a:avLst/>
                <a:gdLst>
                  <a:gd name="T0" fmla="*/ 35 w 70"/>
                  <a:gd name="T1" fmla="*/ 20 h 74"/>
                  <a:gd name="T2" fmla="*/ 22 w 70"/>
                  <a:gd name="T3" fmla="*/ 25 h 74"/>
                  <a:gd name="T4" fmla="*/ 22 w 70"/>
                  <a:gd name="T5" fmla="*/ 25 h 74"/>
                  <a:gd name="T6" fmla="*/ 16 w 70"/>
                  <a:gd name="T7" fmla="*/ 38 h 74"/>
                  <a:gd name="T8" fmla="*/ 22 w 70"/>
                  <a:gd name="T9" fmla="*/ 51 h 74"/>
                  <a:gd name="T10" fmla="*/ 48 w 70"/>
                  <a:gd name="T11" fmla="*/ 51 h 74"/>
                  <a:gd name="T12" fmla="*/ 53 w 70"/>
                  <a:gd name="T13" fmla="*/ 38 h 74"/>
                  <a:gd name="T14" fmla="*/ 48 w 70"/>
                  <a:gd name="T15" fmla="*/ 25 h 74"/>
                  <a:gd name="T16" fmla="*/ 35 w 70"/>
                  <a:gd name="T17" fmla="*/ 20 h 74"/>
                  <a:gd name="T18" fmla="*/ 35 w 70"/>
                  <a:gd name="T19" fmla="*/ 74 h 74"/>
                  <a:gd name="T20" fmla="*/ 10 w 70"/>
                  <a:gd name="T21" fmla="*/ 63 h 74"/>
                  <a:gd name="T22" fmla="*/ 0 w 70"/>
                  <a:gd name="T23" fmla="*/ 38 h 74"/>
                  <a:gd name="T24" fmla="*/ 10 w 70"/>
                  <a:gd name="T25" fmla="*/ 13 h 74"/>
                  <a:gd name="T26" fmla="*/ 10 w 70"/>
                  <a:gd name="T27" fmla="*/ 13 h 74"/>
                  <a:gd name="T28" fmla="*/ 60 w 70"/>
                  <a:gd name="T29" fmla="*/ 13 h 74"/>
                  <a:gd name="T30" fmla="*/ 70 w 70"/>
                  <a:gd name="T31" fmla="*/ 38 h 74"/>
                  <a:gd name="T32" fmla="*/ 60 w 70"/>
                  <a:gd name="T33" fmla="*/ 63 h 74"/>
                  <a:gd name="T34" fmla="*/ 35 w 70"/>
                  <a:gd name="T3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" h="74">
                    <a:moveTo>
                      <a:pt x="35" y="20"/>
                    </a:moveTo>
                    <a:cubicBezTo>
                      <a:pt x="30" y="20"/>
                      <a:pt x="25" y="22"/>
                      <a:pt x="22" y="25"/>
                    </a:cubicBezTo>
                    <a:lnTo>
                      <a:pt x="22" y="25"/>
                    </a:lnTo>
                    <a:cubicBezTo>
                      <a:pt x="18" y="29"/>
                      <a:pt x="16" y="33"/>
                      <a:pt x="16" y="38"/>
                    </a:cubicBezTo>
                    <a:cubicBezTo>
                      <a:pt x="16" y="43"/>
                      <a:pt x="18" y="48"/>
                      <a:pt x="22" y="51"/>
                    </a:cubicBezTo>
                    <a:cubicBezTo>
                      <a:pt x="29" y="58"/>
                      <a:pt x="41" y="58"/>
                      <a:pt x="48" y="51"/>
                    </a:cubicBezTo>
                    <a:cubicBezTo>
                      <a:pt x="52" y="48"/>
                      <a:pt x="53" y="43"/>
                      <a:pt x="53" y="38"/>
                    </a:cubicBezTo>
                    <a:cubicBezTo>
                      <a:pt x="53" y="33"/>
                      <a:pt x="52" y="29"/>
                      <a:pt x="48" y="25"/>
                    </a:cubicBezTo>
                    <a:cubicBezTo>
                      <a:pt x="45" y="22"/>
                      <a:pt x="40" y="20"/>
                      <a:pt x="35" y="20"/>
                    </a:cubicBezTo>
                    <a:close/>
                    <a:moveTo>
                      <a:pt x="35" y="74"/>
                    </a:moveTo>
                    <a:cubicBezTo>
                      <a:pt x="26" y="74"/>
                      <a:pt x="17" y="70"/>
                      <a:pt x="10" y="63"/>
                    </a:cubicBezTo>
                    <a:cubicBezTo>
                      <a:pt x="3" y="57"/>
                      <a:pt x="0" y="48"/>
                      <a:pt x="0" y="38"/>
                    </a:cubicBezTo>
                    <a:cubicBezTo>
                      <a:pt x="0" y="29"/>
                      <a:pt x="3" y="20"/>
                      <a:pt x="10" y="13"/>
                    </a:cubicBezTo>
                    <a:lnTo>
                      <a:pt x="10" y="13"/>
                    </a:lnTo>
                    <a:cubicBezTo>
                      <a:pt x="23" y="0"/>
                      <a:pt x="47" y="0"/>
                      <a:pt x="60" y="13"/>
                    </a:cubicBezTo>
                    <a:cubicBezTo>
                      <a:pt x="66" y="20"/>
                      <a:pt x="70" y="29"/>
                      <a:pt x="70" y="38"/>
                    </a:cubicBezTo>
                    <a:cubicBezTo>
                      <a:pt x="70" y="48"/>
                      <a:pt x="66" y="57"/>
                      <a:pt x="60" y="63"/>
                    </a:cubicBezTo>
                    <a:cubicBezTo>
                      <a:pt x="53" y="70"/>
                      <a:pt x="44" y="74"/>
                      <a:pt x="35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997">
                <a:extLst>
                  <a:ext uri="{FF2B5EF4-FFF2-40B4-BE49-F238E27FC236}">
                    <a16:creationId xmlns:a16="http://schemas.microsoft.com/office/drawing/2014/main" id="{C7A186F6-EAF2-B30C-2A95-78144C7D7C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3414" y="5830888"/>
                <a:ext cx="58738" cy="57150"/>
              </a:xfrm>
              <a:custGeom>
                <a:avLst/>
                <a:gdLst>
                  <a:gd name="T0" fmla="*/ 39 w 78"/>
                  <a:gd name="T1" fmla="*/ 20 h 74"/>
                  <a:gd name="T2" fmla="*/ 26 w 78"/>
                  <a:gd name="T3" fmla="*/ 25 h 74"/>
                  <a:gd name="T4" fmla="*/ 26 w 78"/>
                  <a:gd name="T5" fmla="*/ 51 h 74"/>
                  <a:gd name="T6" fmla="*/ 52 w 78"/>
                  <a:gd name="T7" fmla="*/ 51 h 74"/>
                  <a:gd name="T8" fmla="*/ 52 w 78"/>
                  <a:gd name="T9" fmla="*/ 25 h 74"/>
                  <a:gd name="T10" fmla="*/ 39 w 78"/>
                  <a:gd name="T11" fmla="*/ 20 h 74"/>
                  <a:gd name="T12" fmla="*/ 39 w 78"/>
                  <a:gd name="T13" fmla="*/ 74 h 74"/>
                  <a:gd name="T14" fmla="*/ 14 w 78"/>
                  <a:gd name="T15" fmla="*/ 63 h 74"/>
                  <a:gd name="T16" fmla="*/ 14 w 78"/>
                  <a:gd name="T17" fmla="*/ 13 h 74"/>
                  <a:gd name="T18" fmla="*/ 64 w 78"/>
                  <a:gd name="T19" fmla="*/ 13 h 74"/>
                  <a:gd name="T20" fmla="*/ 64 w 78"/>
                  <a:gd name="T21" fmla="*/ 63 h 74"/>
                  <a:gd name="T22" fmla="*/ 39 w 78"/>
                  <a:gd name="T2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4">
                    <a:moveTo>
                      <a:pt x="39" y="20"/>
                    </a:moveTo>
                    <a:cubicBezTo>
                      <a:pt x="34" y="20"/>
                      <a:pt x="29" y="22"/>
                      <a:pt x="26" y="25"/>
                    </a:cubicBezTo>
                    <a:cubicBezTo>
                      <a:pt x="19" y="32"/>
                      <a:pt x="19" y="44"/>
                      <a:pt x="26" y="51"/>
                    </a:cubicBezTo>
                    <a:cubicBezTo>
                      <a:pt x="33" y="59"/>
                      <a:pt x="45" y="59"/>
                      <a:pt x="52" y="51"/>
                    </a:cubicBezTo>
                    <a:cubicBezTo>
                      <a:pt x="59" y="44"/>
                      <a:pt x="59" y="32"/>
                      <a:pt x="52" y="25"/>
                    </a:cubicBezTo>
                    <a:cubicBezTo>
                      <a:pt x="48" y="22"/>
                      <a:pt x="44" y="20"/>
                      <a:pt x="39" y="20"/>
                    </a:cubicBezTo>
                    <a:close/>
                    <a:moveTo>
                      <a:pt x="39" y="74"/>
                    </a:moveTo>
                    <a:cubicBezTo>
                      <a:pt x="30" y="74"/>
                      <a:pt x="21" y="70"/>
                      <a:pt x="14" y="63"/>
                    </a:cubicBezTo>
                    <a:cubicBezTo>
                      <a:pt x="0" y="50"/>
                      <a:pt x="0" y="27"/>
                      <a:pt x="14" y="13"/>
                    </a:cubicBezTo>
                    <a:cubicBezTo>
                      <a:pt x="28" y="0"/>
                      <a:pt x="50" y="0"/>
                      <a:pt x="64" y="13"/>
                    </a:cubicBezTo>
                    <a:cubicBezTo>
                      <a:pt x="78" y="27"/>
                      <a:pt x="78" y="50"/>
                      <a:pt x="64" y="63"/>
                    </a:cubicBezTo>
                    <a:cubicBezTo>
                      <a:pt x="57" y="70"/>
                      <a:pt x="48" y="74"/>
                      <a:pt x="39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998">
                <a:extLst>
                  <a:ext uri="{FF2B5EF4-FFF2-40B4-BE49-F238E27FC236}">
                    <a16:creationId xmlns:a16="http://schemas.microsoft.com/office/drawing/2014/main" id="{343C8AFF-212E-CFC6-7EA8-0988BC76A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9264" y="5802313"/>
                <a:ext cx="134938" cy="134938"/>
              </a:xfrm>
              <a:custGeom>
                <a:avLst/>
                <a:gdLst>
                  <a:gd name="T0" fmla="*/ 5 w 85"/>
                  <a:gd name="T1" fmla="*/ 85 h 85"/>
                  <a:gd name="T2" fmla="*/ 0 w 85"/>
                  <a:gd name="T3" fmla="*/ 80 h 85"/>
                  <a:gd name="T4" fmla="*/ 79 w 85"/>
                  <a:gd name="T5" fmla="*/ 0 h 85"/>
                  <a:gd name="T6" fmla="*/ 85 w 85"/>
                  <a:gd name="T7" fmla="*/ 5 h 85"/>
                  <a:gd name="T8" fmla="*/ 5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5" y="85"/>
                    </a:moveTo>
                    <a:lnTo>
                      <a:pt x="0" y="80"/>
                    </a:lnTo>
                    <a:lnTo>
                      <a:pt x="79" y="0"/>
                    </a:lnTo>
                    <a:lnTo>
                      <a:pt x="85" y="5"/>
                    </a:lnTo>
                    <a:lnTo>
                      <a:pt x="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999">
                <a:extLst>
                  <a:ext uri="{FF2B5EF4-FFF2-40B4-BE49-F238E27FC236}">
                    <a16:creationId xmlns:a16="http://schemas.microsoft.com/office/drawing/2014/main" id="{89DDB74C-54C5-BF8C-6F9C-7857743FC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4839" y="5802313"/>
                <a:ext cx="47625" cy="47625"/>
              </a:xfrm>
              <a:custGeom>
                <a:avLst/>
                <a:gdLst>
                  <a:gd name="T0" fmla="*/ 25 w 30"/>
                  <a:gd name="T1" fmla="*/ 30 h 30"/>
                  <a:gd name="T2" fmla="*/ 0 w 30"/>
                  <a:gd name="T3" fmla="*/ 5 h 30"/>
                  <a:gd name="T4" fmla="*/ 5 w 30"/>
                  <a:gd name="T5" fmla="*/ 0 h 30"/>
                  <a:gd name="T6" fmla="*/ 30 w 30"/>
                  <a:gd name="T7" fmla="*/ 25 h 30"/>
                  <a:gd name="T8" fmla="*/ 25 w 30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5" y="30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0" y="25"/>
                    </a:lnTo>
                    <a:lnTo>
                      <a:pt x="2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1000">
                <a:extLst>
                  <a:ext uri="{FF2B5EF4-FFF2-40B4-BE49-F238E27FC236}">
                    <a16:creationId xmlns:a16="http://schemas.microsoft.com/office/drawing/2014/main" id="{C8247FF4-0465-5A4A-ABB7-9857EED13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101" y="5711826"/>
                <a:ext cx="138113" cy="138113"/>
              </a:xfrm>
              <a:custGeom>
                <a:avLst/>
                <a:gdLst>
                  <a:gd name="T0" fmla="*/ 6 w 87"/>
                  <a:gd name="T1" fmla="*/ 87 h 87"/>
                  <a:gd name="T2" fmla="*/ 0 w 87"/>
                  <a:gd name="T3" fmla="*/ 82 h 87"/>
                  <a:gd name="T4" fmla="*/ 81 w 87"/>
                  <a:gd name="T5" fmla="*/ 0 h 87"/>
                  <a:gd name="T6" fmla="*/ 87 w 87"/>
                  <a:gd name="T7" fmla="*/ 6 h 87"/>
                  <a:gd name="T8" fmla="*/ 6 w 87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7">
                    <a:moveTo>
                      <a:pt x="6" y="87"/>
                    </a:moveTo>
                    <a:lnTo>
                      <a:pt x="0" y="82"/>
                    </a:lnTo>
                    <a:lnTo>
                      <a:pt x="81" y="0"/>
                    </a:lnTo>
                    <a:lnTo>
                      <a:pt x="87" y="6"/>
                    </a:lnTo>
                    <a:lnTo>
                      <a:pt x="6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1001">
                <a:extLst>
                  <a:ext uri="{FF2B5EF4-FFF2-40B4-BE49-F238E27FC236}">
                    <a16:creationId xmlns:a16="http://schemas.microsoft.com/office/drawing/2014/main" id="{64C57760-AB5D-4E80-D7C9-D91BE0FC4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9914" y="5846763"/>
                <a:ext cx="12700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1002">
                <a:extLst>
                  <a:ext uri="{FF2B5EF4-FFF2-40B4-BE49-F238E27FC236}">
                    <a16:creationId xmlns:a16="http://schemas.microsoft.com/office/drawing/2014/main" id="{6C9E07CC-03DC-88EC-2DD4-F3A46501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3876" y="5894388"/>
                <a:ext cx="12700" cy="139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1003">
                <a:extLst>
                  <a:ext uri="{FF2B5EF4-FFF2-40B4-BE49-F238E27FC236}">
                    <a16:creationId xmlns:a16="http://schemas.microsoft.com/office/drawing/2014/main" id="{FD77C9E8-4537-8D06-DDB0-DF4A4088F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7839" y="5940426"/>
                <a:ext cx="12700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1004">
                <a:extLst>
                  <a:ext uri="{FF2B5EF4-FFF2-40B4-BE49-F238E27FC236}">
                    <a16:creationId xmlns:a16="http://schemas.microsoft.com/office/drawing/2014/main" id="{5FC82DEE-8BD7-51C9-515F-5F574A882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1801" y="5997576"/>
                <a:ext cx="1270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1005">
                <a:extLst>
                  <a:ext uri="{FF2B5EF4-FFF2-40B4-BE49-F238E27FC236}">
                    <a16:creationId xmlns:a16="http://schemas.microsoft.com/office/drawing/2014/main" id="{1A4D2DAE-525C-0634-574E-ADB065EE1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5951" y="5875338"/>
                <a:ext cx="12700" cy="158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1006">
                <a:extLst>
                  <a:ext uri="{FF2B5EF4-FFF2-40B4-BE49-F238E27FC236}">
                    <a16:creationId xmlns:a16="http://schemas.microsoft.com/office/drawing/2014/main" id="{31641C4A-11D4-A271-EC50-0B38BB03B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1989" y="5910263"/>
                <a:ext cx="12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1007">
                <a:extLst>
                  <a:ext uri="{FF2B5EF4-FFF2-40B4-BE49-F238E27FC236}">
                    <a16:creationId xmlns:a16="http://schemas.microsoft.com/office/drawing/2014/main" id="{79020550-A903-C609-98C2-5FB6179F8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8026" y="5846763"/>
                <a:ext cx="12700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1008">
                <a:extLst>
                  <a:ext uri="{FF2B5EF4-FFF2-40B4-BE49-F238E27FC236}">
                    <a16:creationId xmlns:a16="http://schemas.microsoft.com/office/drawing/2014/main" id="{89DC1E5C-F2EF-77A1-165E-B2D524C62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4064" y="5802313"/>
                <a:ext cx="12700" cy="231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1010">
                <a:extLst>
                  <a:ext uri="{FF2B5EF4-FFF2-40B4-BE49-F238E27FC236}">
                    <a16:creationId xmlns:a16="http://schemas.microsoft.com/office/drawing/2014/main" id="{E698AAF6-3282-4D76-B1A0-1925AAE07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0101" y="5780088"/>
                <a:ext cx="12700" cy="254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011">
                <a:extLst>
                  <a:ext uri="{FF2B5EF4-FFF2-40B4-BE49-F238E27FC236}">
                    <a16:creationId xmlns:a16="http://schemas.microsoft.com/office/drawing/2014/main" id="{702DA446-CE5C-2C31-B0ED-609414361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3" y="6021388"/>
                <a:ext cx="4349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1012">
                <a:extLst>
                  <a:ext uri="{FF2B5EF4-FFF2-40B4-BE49-F238E27FC236}">
                    <a16:creationId xmlns:a16="http://schemas.microsoft.com/office/drawing/2014/main" id="{078B1B01-66B6-E5AA-062E-834914A113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2113" y="5684838"/>
                <a:ext cx="114300" cy="114300"/>
              </a:xfrm>
              <a:custGeom>
                <a:avLst/>
                <a:gdLst>
                  <a:gd name="T0" fmla="*/ 67 w 151"/>
                  <a:gd name="T1" fmla="*/ 17 h 151"/>
                  <a:gd name="T2" fmla="*/ 17 w 151"/>
                  <a:gd name="T3" fmla="*/ 75 h 151"/>
                  <a:gd name="T4" fmla="*/ 75 w 151"/>
                  <a:gd name="T5" fmla="*/ 134 h 151"/>
                  <a:gd name="T6" fmla="*/ 134 w 151"/>
                  <a:gd name="T7" fmla="*/ 84 h 151"/>
                  <a:gd name="T8" fmla="*/ 67 w 151"/>
                  <a:gd name="T9" fmla="*/ 84 h 151"/>
                  <a:gd name="T10" fmla="*/ 67 w 151"/>
                  <a:gd name="T11" fmla="*/ 17 h 151"/>
                  <a:gd name="T12" fmla="*/ 75 w 151"/>
                  <a:gd name="T13" fmla="*/ 151 h 151"/>
                  <a:gd name="T14" fmla="*/ 0 w 151"/>
                  <a:gd name="T15" fmla="*/ 75 h 151"/>
                  <a:gd name="T16" fmla="*/ 75 w 151"/>
                  <a:gd name="T17" fmla="*/ 0 h 151"/>
                  <a:gd name="T18" fmla="*/ 84 w 151"/>
                  <a:gd name="T19" fmla="*/ 0 h 151"/>
                  <a:gd name="T20" fmla="*/ 84 w 151"/>
                  <a:gd name="T21" fmla="*/ 67 h 151"/>
                  <a:gd name="T22" fmla="*/ 151 w 151"/>
                  <a:gd name="T23" fmla="*/ 67 h 151"/>
                  <a:gd name="T24" fmla="*/ 151 w 151"/>
                  <a:gd name="T25" fmla="*/ 75 h 151"/>
                  <a:gd name="T26" fmla="*/ 75 w 151"/>
                  <a:gd name="T27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1" h="151">
                    <a:moveTo>
                      <a:pt x="67" y="17"/>
                    </a:moveTo>
                    <a:cubicBezTo>
                      <a:pt x="39" y="21"/>
                      <a:pt x="17" y="46"/>
                      <a:pt x="17" y="75"/>
                    </a:cubicBezTo>
                    <a:cubicBezTo>
                      <a:pt x="17" y="108"/>
                      <a:pt x="43" y="134"/>
                      <a:pt x="75" y="134"/>
                    </a:cubicBezTo>
                    <a:cubicBezTo>
                      <a:pt x="105" y="134"/>
                      <a:pt x="130" y="112"/>
                      <a:pt x="134" y="84"/>
                    </a:cubicBezTo>
                    <a:lnTo>
                      <a:pt x="67" y="84"/>
                    </a:lnTo>
                    <a:lnTo>
                      <a:pt x="67" y="17"/>
                    </a:lnTo>
                    <a:close/>
                    <a:moveTo>
                      <a:pt x="75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5" y="0"/>
                    </a:cubicBezTo>
                    <a:lnTo>
                      <a:pt x="84" y="0"/>
                    </a:lnTo>
                    <a:lnTo>
                      <a:pt x="84" y="67"/>
                    </a:lnTo>
                    <a:lnTo>
                      <a:pt x="151" y="67"/>
                    </a:lnTo>
                    <a:lnTo>
                      <a:pt x="151" y="75"/>
                    </a:lnTo>
                    <a:cubicBezTo>
                      <a:pt x="151" y="117"/>
                      <a:pt x="117" y="151"/>
                      <a:pt x="75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1013">
                <a:extLst>
                  <a:ext uri="{FF2B5EF4-FFF2-40B4-BE49-F238E27FC236}">
                    <a16:creationId xmlns:a16="http://schemas.microsoft.com/office/drawing/2014/main" id="{C7F98FFE-CEEE-45AC-C8DF-4B44AEFB74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8313" y="5657851"/>
                <a:ext cx="63500" cy="65088"/>
              </a:xfrm>
              <a:custGeom>
                <a:avLst/>
                <a:gdLst>
                  <a:gd name="T0" fmla="*/ 17 w 84"/>
                  <a:gd name="T1" fmla="*/ 68 h 84"/>
                  <a:gd name="T2" fmla="*/ 67 w 84"/>
                  <a:gd name="T3" fmla="*/ 68 h 84"/>
                  <a:gd name="T4" fmla="*/ 17 w 84"/>
                  <a:gd name="T5" fmla="*/ 18 h 84"/>
                  <a:gd name="T6" fmla="*/ 17 w 84"/>
                  <a:gd name="T7" fmla="*/ 68 h 84"/>
                  <a:gd name="T8" fmla="*/ 84 w 84"/>
                  <a:gd name="T9" fmla="*/ 84 h 84"/>
                  <a:gd name="T10" fmla="*/ 0 w 84"/>
                  <a:gd name="T11" fmla="*/ 84 h 84"/>
                  <a:gd name="T12" fmla="*/ 0 w 84"/>
                  <a:gd name="T13" fmla="*/ 0 h 84"/>
                  <a:gd name="T14" fmla="*/ 9 w 84"/>
                  <a:gd name="T15" fmla="*/ 0 h 84"/>
                  <a:gd name="T16" fmla="*/ 84 w 84"/>
                  <a:gd name="T17" fmla="*/ 76 h 84"/>
                  <a:gd name="T18" fmla="*/ 84 w 84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84">
                    <a:moveTo>
                      <a:pt x="17" y="68"/>
                    </a:moveTo>
                    <a:lnTo>
                      <a:pt x="67" y="68"/>
                    </a:lnTo>
                    <a:cubicBezTo>
                      <a:pt x="63" y="42"/>
                      <a:pt x="43" y="21"/>
                      <a:pt x="17" y="18"/>
                    </a:cubicBezTo>
                    <a:lnTo>
                      <a:pt x="17" y="68"/>
                    </a:lnTo>
                    <a:close/>
                    <a:moveTo>
                      <a:pt x="84" y="84"/>
                    </a:moveTo>
                    <a:lnTo>
                      <a:pt x="0" y="84"/>
                    </a:lnTo>
                    <a:lnTo>
                      <a:pt x="0" y="0"/>
                    </a:lnTo>
                    <a:lnTo>
                      <a:pt x="9" y="0"/>
                    </a:lnTo>
                    <a:cubicBezTo>
                      <a:pt x="50" y="0"/>
                      <a:pt x="84" y="34"/>
                      <a:pt x="84" y="76"/>
                    </a:cubicBezTo>
                    <a:lnTo>
                      <a:pt x="8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1014">
                <a:extLst>
                  <a:ext uri="{FF2B5EF4-FFF2-40B4-BE49-F238E27FC236}">
                    <a16:creationId xmlns:a16="http://schemas.microsoft.com/office/drawing/2014/main" id="{8028B535-C012-19FD-89D2-A879B09A0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1" y="5710238"/>
                <a:ext cx="44450" cy="44450"/>
              </a:xfrm>
              <a:custGeom>
                <a:avLst/>
                <a:gdLst>
                  <a:gd name="T0" fmla="*/ 28 w 28"/>
                  <a:gd name="T1" fmla="*/ 28 h 28"/>
                  <a:gd name="T2" fmla="*/ 20 w 28"/>
                  <a:gd name="T3" fmla="*/ 28 h 28"/>
                  <a:gd name="T4" fmla="*/ 20 w 28"/>
                  <a:gd name="T5" fmla="*/ 8 h 28"/>
                  <a:gd name="T6" fmla="*/ 0 w 28"/>
                  <a:gd name="T7" fmla="*/ 8 h 28"/>
                  <a:gd name="T8" fmla="*/ 0 w 28"/>
                  <a:gd name="T9" fmla="*/ 0 h 28"/>
                  <a:gd name="T10" fmla="*/ 28 w 28"/>
                  <a:gd name="T11" fmla="*/ 0 h 28"/>
                  <a:gd name="T12" fmla="*/ 28 w 2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8">
                    <a:moveTo>
                      <a:pt x="28" y="28"/>
                    </a:moveTo>
                    <a:lnTo>
                      <a:pt x="20" y="28"/>
                    </a:lnTo>
                    <a:lnTo>
                      <a:pt x="2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tángulo: esquinas redondeadas 17">
            <a:extLst>
              <a:ext uri="{FF2B5EF4-FFF2-40B4-BE49-F238E27FC236}">
                <a16:creationId xmlns:a16="http://schemas.microsoft.com/office/drawing/2014/main" id="{1BBC836E-F2A2-0A39-B15B-7E2372694786}"/>
              </a:ext>
            </a:extLst>
          </p:cNvPr>
          <p:cNvSpPr/>
          <p:nvPr/>
        </p:nvSpPr>
        <p:spPr>
          <a:xfrm>
            <a:off x="864678" y="1879359"/>
            <a:ext cx="10705533" cy="657338"/>
          </a:xfrm>
          <a:prstGeom prst="roundRect">
            <a:avLst/>
          </a:prstGeom>
          <a:solidFill>
            <a:schemeClr val="bg1">
              <a:alpha val="44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600" b="1">
                <a:solidFill>
                  <a:schemeClr val="tx2"/>
                </a:solidFill>
                <a:latin typeface="Century Gothic" panose="020B0502020202020204" pitchFamily="34" charset="0"/>
              </a:rPr>
              <a:t>Stablish a purchase plan for 2023</a:t>
            </a:r>
          </a:p>
        </p:txBody>
      </p:sp>
      <p:sp>
        <p:nvSpPr>
          <p:cNvPr id="60" name="Rectángulo 21">
            <a:extLst>
              <a:ext uri="{FF2B5EF4-FFF2-40B4-BE49-F238E27FC236}">
                <a16:creationId xmlns:a16="http://schemas.microsoft.com/office/drawing/2014/main" id="{A8E9AF06-9AC9-7B76-9485-183AB8BF3A63}"/>
              </a:ext>
            </a:extLst>
          </p:cNvPr>
          <p:cNvSpPr/>
          <p:nvPr/>
        </p:nvSpPr>
        <p:spPr>
          <a:xfrm>
            <a:off x="371475" y="1132738"/>
            <a:ext cx="1936740" cy="43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defTabSz="685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1600" b="1">
                <a:solidFill>
                  <a:schemeClr val="tx2"/>
                </a:solidFill>
                <a:latin typeface="Century Gothic" panose="020B0502020202020204" pitchFamily="34" charset="0"/>
                <a:ea typeface="Lato Light" panose="020B0604020202020204" charset="0"/>
                <a:cs typeface="Lato Light" panose="020B0604020202020204" charset="0"/>
              </a:rPr>
              <a:t>Main goal</a:t>
            </a:r>
          </a:p>
        </p:txBody>
      </p:sp>
      <p:cxnSp>
        <p:nvCxnSpPr>
          <p:cNvPr id="61" name="Conector recto 22">
            <a:extLst>
              <a:ext uri="{FF2B5EF4-FFF2-40B4-BE49-F238E27FC236}">
                <a16:creationId xmlns:a16="http://schemas.microsoft.com/office/drawing/2014/main" id="{C892DF77-1E4C-2544-A2B0-75B6500E242F}"/>
              </a:ext>
            </a:extLst>
          </p:cNvPr>
          <p:cNvCxnSpPr>
            <a:cxnSpLocks/>
          </p:cNvCxnSpPr>
          <p:nvPr/>
        </p:nvCxnSpPr>
        <p:spPr>
          <a:xfrm>
            <a:off x="491500" y="1552117"/>
            <a:ext cx="3369355" cy="0"/>
          </a:xfrm>
          <a:prstGeom prst="line">
            <a:avLst/>
          </a:prstGeom>
          <a:ln w="12700">
            <a:solidFill>
              <a:srgbClr val="00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42147B-5B24-9585-2C42-2834E93B810E}"/>
              </a:ext>
            </a:extLst>
          </p:cNvPr>
          <p:cNvGrpSpPr/>
          <p:nvPr/>
        </p:nvGrpSpPr>
        <p:grpSpPr>
          <a:xfrm>
            <a:off x="2813348" y="4462993"/>
            <a:ext cx="288000" cy="288000"/>
            <a:chOff x="2285569" y="5415459"/>
            <a:chExt cx="288000" cy="288000"/>
          </a:xfrm>
        </p:grpSpPr>
        <p:sp>
          <p:nvSpPr>
            <p:cNvPr id="62" name="Elipse 26">
              <a:extLst>
                <a:ext uri="{FF2B5EF4-FFF2-40B4-BE49-F238E27FC236}">
                  <a16:creationId xmlns:a16="http://schemas.microsoft.com/office/drawing/2014/main" id="{248A7A33-8221-A7FA-997D-D6A705E4C9D3}"/>
                </a:ext>
              </a:extLst>
            </p:cNvPr>
            <p:cNvSpPr/>
            <p:nvPr/>
          </p:nvSpPr>
          <p:spPr>
            <a:xfrm>
              <a:off x="2285569" y="5415459"/>
              <a:ext cx="288000" cy="288000"/>
            </a:xfrm>
            <a:prstGeom prst="ellipse">
              <a:avLst/>
            </a:prstGeom>
            <a:solidFill>
              <a:srgbClr val="0072B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_tradnl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Imagen 27">
              <a:extLst>
                <a:ext uri="{FF2B5EF4-FFF2-40B4-BE49-F238E27FC236}">
                  <a16:creationId xmlns:a16="http://schemas.microsoft.com/office/drawing/2014/main" id="{D2BE3C81-D33F-3340-65CC-1912236A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471" y="5470813"/>
              <a:ext cx="182531" cy="177292"/>
            </a:xfrm>
            <a:prstGeom prst="rect">
              <a:avLst/>
            </a:prstGeom>
            <a:solidFill>
              <a:srgbClr val="0072BC"/>
            </a:solidFill>
            <a:ln>
              <a:noFill/>
            </a:ln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F32C682-D43B-76A0-EAA6-F2AEE2DAF841}"/>
              </a:ext>
            </a:extLst>
          </p:cNvPr>
          <p:cNvGrpSpPr/>
          <p:nvPr/>
        </p:nvGrpSpPr>
        <p:grpSpPr>
          <a:xfrm>
            <a:off x="5170373" y="4462993"/>
            <a:ext cx="288000" cy="288000"/>
            <a:chOff x="2285569" y="5415459"/>
            <a:chExt cx="288000" cy="288000"/>
          </a:xfrm>
        </p:grpSpPr>
        <p:sp>
          <p:nvSpPr>
            <p:cNvPr id="66" name="Elipse 26">
              <a:extLst>
                <a:ext uri="{FF2B5EF4-FFF2-40B4-BE49-F238E27FC236}">
                  <a16:creationId xmlns:a16="http://schemas.microsoft.com/office/drawing/2014/main" id="{BA92EE9A-D4C6-CAE9-DEE3-2B576D523E61}"/>
                </a:ext>
              </a:extLst>
            </p:cNvPr>
            <p:cNvSpPr/>
            <p:nvPr/>
          </p:nvSpPr>
          <p:spPr>
            <a:xfrm>
              <a:off x="2285569" y="5415459"/>
              <a:ext cx="288000" cy="288000"/>
            </a:xfrm>
            <a:prstGeom prst="ellipse">
              <a:avLst/>
            </a:prstGeom>
            <a:solidFill>
              <a:srgbClr val="0072B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s-ES_tradnl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Imagen 27">
              <a:extLst>
                <a:ext uri="{FF2B5EF4-FFF2-40B4-BE49-F238E27FC236}">
                  <a16:creationId xmlns:a16="http://schemas.microsoft.com/office/drawing/2014/main" id="{6BC1452B-BCE0-AB18-E9F4-31B0776C5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471" y="5470813"/>
              <a:ext cx="182531" cy="177292"/>
            </a:xfrm>
            <a:prstGeom prst="rect">
              <a:avLst/>
            </a:prstGeom>
            <a:solidFill>
              <a:srgbClr val="0072BC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8783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F32DECB-6F5F-426C-A419-439D90F55173}"/>
              </a:ext>
            </a:extLst>
          </p:cNvPr>
          <p:cNvSpPr/>
          <p:nvPr/>
        </p:nvSpPr>
        <p:spPr>
          <a:xfrm>
            <a:off x="574766" y="1937139"/>
            <a:ext cx="11245759" cy="4463662"/>
          </a:xfrm>
          <a:prstGeom prst="roundRect">
            <a:avLst>
              <a:gd name="adj" fmla="val 1484"/>
            </a:avLst>
          </a:prstGeom>
          <a:solidFill>
            <a:schemeClr val="bg1">
              <a:alpha val="64000"/>
            </a:schemeClr>
          </a:solidFill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s-E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FDA31-76FE-50CC-5756-6FD4E03E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Healthcare Challenge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6F0B83-75DC-BE9C-87CE-ECEEC607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142967"/>
            <a:ext cx="11002645" cy="542892"/>
          </a:xfrm>
        </p:spPr>
        <p:txBody>
          <a:bodyPr/>
          <a:lstStyle/>
          <a:p>
            <a:r>
              <a:rPr lang="en-US" sz="1600" b="1">
                <a:solidFill>
                  <a:schemeClr val="tx1"/>
                </a:solidFill>
                <a:latin typeface="Century Gothic" panose="020B0502020202020204" pitchFamily="34" charset="0"/>
              </a:rPr>
              <a:t>Purchase history </a:t>
            </a:r>
            <a:r>
              <a:rPr lang="en-US" sz="1600">
                <a:solidFill>
                  <a:schemeClr val="tx1"/>
                </a:solidFill>
                <a:latin typeface="Century Gothic" panose="020B0502020202020204" pitchFamily="34" charset="0"/>
              </a:rPr>
              <a:t>since 2015 for of all the healthcare supplies of a group of hospitals</a:t>
            </a:r>
          </a:p>
          <a:p>
            <a:endParaRPr lang="en-US" sz="1600" b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endParaRPr lang="en-US" b="0">
              <a:solidFill>
                <a:srgbClr val="D4D4D4"/>
              </a:solidFill>
              <a:effectLst/>
              <a:latin typeface="Century Gothic" panose="020B0502020202020204" pitchFamily="34" charset="0"/>
            </a:endParaRPr>
          </a:p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F1F8C-5A77-9071-BAB2-760B901126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err="1">
                <a:latin typeface="Century Gothic" panose="020B0502020202020204" pitchFamily="34" charset="0"/>
              </a:rPr>
              <a:t>Dataset</a:t>
            </a:r>
            <a:r>
              <a:rPr lang="es-ES">
                <a:latin typeface="Century Gothic" panose="020B0502020202020204" pitchFamily="34" charset="0"/>
              </a:rPr>
              <a:t> </a:t>
            </a:r>
            <a:r>
              <a:rPr lang="es-ES" err="1">
                <a:latin typeface="Century Gothic" panose="020B0502020202020204" pitchFamily="34" charset="0"/>
              </a:rPr>
              <a:t>description</a:t>
            </a:r>
            <a:endParaRPr lang="en-US">
              <a:latin typeface="Century Gothic" panose="020B0502020202020204" pitchFamily="34" charset="0"/>
            </a:endParaRPr>
          </a:p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" name="77 CuadroTexto">
            <a:extLst>
              <a:ext uri="{FF2B5EF4-FFF2-40B4-BE49-F238E27FC236}">
                <a16:creationId xmlns:a16="http://schemas.microsoft.com/office/drawing/2014/main" id="{E92EAD26-04F4-D37C-5C25-CB16591BA898}"/>
              </a:ext>
            </a:extLst>
          </p:cNvPr>
          <p:cNvSpPr txBox="1"/>
          <p:nvPr/>
        </p:nvSpPr>
        <p:spPr>
          <a:xfrm>
            <a:off x="844133" y="2176454"/>
            <a:ext cx="2575515" cy="247743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72BC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0072BC"/>
                </a:solidFill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CODIGO</a:t>
            </a:r>
          </a:p>
        </p:txBody>
      </p:sp>
      <p:sp>
        <p:nvSpPr>
          <p:cNvPr id="6" name="77 CuadroTexto">
            <a:extLst>
              <a:ext uri="{FF2B5EF4-FFF2-40B4-BE49-F238E27FC236}">
                <a16:creationId xmlns:a16="http://schemas.microsoft.com/office/drawing/2014/main" id="{ED81511B-B261-BAC3-EAEE-659F743C86F3}"/>
              </a:ext>
            </a:extLst>
          </p:cNvPr>
          <p:cNvSpPr txBox="1"/>
          <p:nvPr/>
        </p:nvSpPr>
        <p:spPr>
          <a:xfrm>
            <a:off x="844141" y="2854376"/>
            <a:ext cx="2575513" cy="24774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FECHAPEDIDO</a:t>
            </a:r>
          </a:p>
        </p:txBody>
      </p:sp>
      <p:sp>
        <p:nvSpPr>
          <p:cNvPr id="8" name="77 CuadroTexto">
            <a:extLst>
              <a:ext uri="{FF2B5EF4-FFF2-40B4-BE49-F238E27FC236}">
                <a16:creationId xmlns:a16="http://schemas.microsoft.com/office/drawing/2014/main" id="{4CF08F92-C0FF-ECD6-AFFD-7D0C1CF1B860}"/>
              </a:ext>
            </a:extLst>
          </p:cNvPr>
          <p:cNvSpPr txBox="1"/>
          <p:nvPr/>
        </p:nvSpPr>
        <p:spPr>
          <a:xfrm>
            <a:off x="844142" y="2515415"/>
            <a:ext cx="2575514" cy="24774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Century Gothic"/>
                <a:ea typeface="+mn-lt"/>
                <a:cs typeface="+mn-lt"/>
                <a:sym typeface="+mn-lt"/>
              </a:rPr>
              <a:t>PRODUCTO</a:t>
            </a:r>
            <a:endParaRPr lang="en-US" sz="1000"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9" name="77 CuadroTexto">
            <a:extLst>
              <a:ext uri="{FF2B5EF4-FFF2-40B4-BE49-F238E27FC236}">
                <a16:creationId xmlns:a16="http://schemas.microsoft.com/office/drawing/2014/main" id="{03B995F5-F69E-CF9C-E75C-FCF0CE8420AD}"/>
              </a:ext>
            </a:extLst>
          </p:cNvPr>
          <p:cNvSpPr txBox="1"/>
          <p:nvPr/>
        </p:nvSpPr>
        <p:spPr>
          <a:xfrm>
            <a:off x="844142" y="3193337"/>
            <a:ext cx="2575511" cy="24774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NUMERO</a:t>
            </a:r>
          </a:p>
        </p:txBody>
      </p:sp>
      <p:sp>
        <p:nvSpPr>
          <p:cNvPr id="20" name="77 CuadroTexto">
            <a:extLst>
              <a:ext uri="{FF2B5EF4-FFF2-40B4-BE49-F238E27FC236}">
                <a16:creationId xmlns:a16="http://schemas.microsoft.com/office/drawing/2014/main" id="{0679DAAF-FC1F-3A9C-B6BC-4F2D9C459627}"/>
              </a:ext>
            </a:extLst>
          </p:cNvPr>
          <p:cNvSpPr txBox="1"/>
          <p:nvPr/>
        </p:nvSpPr>
        <p:spPr>
          <a:xfrm>
            <a:off x="844141" y="3532298"/>
            <a:ext cx="2575511" cy="247743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72BC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0072BC"/>
                </a:solidFill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REFERENCIA</a:t>
            </a:r>
          </a:p>
        </p:txBody>
      </p:sp>
      <p:sp>
        <p:nvSpPr>
          <p:cNvPr id="21" name="77 CuadroTexto">
            <a:extLst>
              <a:ext uri="{FF2B5EF4-FFF2-40B4-BE49-F238E27FC236}">
                <a16:creationId xmlns:a16="http://schemas.microsoft.com/office/drawing/2014/main" id="{5F365DAD-8733-D953-A30C-ED7B0135E7F1}"/>
              </a:ext>
            </a:extLst>
          </p:cNvPr>
          <p:cNvSpPr txBox="1"/>
          <p:nvPr/>
        </p:nvSpPr>
        <p:spPr>
          <a:xfrm>
            <a:off x="844142" y="4888142"/>
            <a:ext cx="2575509" cy="2477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IMPORTELINEA</a:t>
            </a:r>
          </a:p>
        </p:txBody>
      </p:sp>
      <p:sp>
        <p:nvSpPr>
          <p:cNvPr id="22" name="77 CuadroTexto">
            <a:extLst>
              <a:ext uri="{FF2B5EF4-FFF2-40B4-BE49-F238E27FC236}">
                <a16:creationId xmlns:a16="http://schemas.microsoft.com/office/drawing/2014/main" id="{65C4B867-CFFA-8025-60E6-67A01D504A67}"/>
              </a:ext>
            </a:extLst>
          </p:cNvPr>
          <p:cNvSpPr txBox="1"/>
          <p:nvPr/>
        </p:nvSpPr>
        <p:spPr>
          <a:xfrm>
            <a:off x="844142" y="3871259"/>
            <a:ext cx="2575515" cy="2477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CANTIDADCOMPRA</a:t>
            </a:r>
          </a:p>
        </p:txBody>
      </p:sp>
      <p:sp>
        <p:nvSpPr>
          <p:cNvPr id="23" name="77 CuadroTexto">
            <a:extLst>
              <a:ext uri="{FF2B5EF4-FFF2-40B4-BE49-F238E27FC236}">
                <a16:creationId xmlns:a16="http://schemas.microsoft.com/office/drawing/2014/main" id="{DCBD277A-66AA-A6C7-FB19-1E26057014A9}"/>
              </a:ext>
            </a:extLst>
          </p:cNvPr>
          <p:cNvSpPr txBox="1"/>
          <p:nvPr/>
        </p:nvSpPr>
        <p:spPr>
          <a:xfrm>
            <a:off x="844142" y="4549181"/>
            <a:ext cx="2575510" cy="247743"/>
          </a:xfrm>
          <a:prstGeom prst="roundRect">
            <a:avLst>
              <a:gd name="adj" fmla="val 50000"/>
            </a:avLst>
          </a:prstGeom>
          <a:solidFill>
            <a:srgbClr val="0072BC"/>
          </a:solidFill>
          <a:ln w="19050">
            <a:solidFill>
              <a:schemeClr val="accent2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PRECIO</a:t>
            </a:r>
          </a:p>
        </p:txBody>
      </p:sp>
      <p:sp>
        <p:nvSpPr>
          <p:cNvPr id="24" name="77 CuadroTexto">
            <a:extLst>
              <a:ext uri="{FF2B5EF4-FFF2-40B4-BE49-F238E27FC236}">
                <a16:creationId xmlns:a16="http://schemas.microsoft.com/office/drawing/2014/main" id="{9E4E67CA-F4AF-52ED-66F0-737A35EBF7B7}"/>
              </a:ext>
            </a:extLst>
          </p:cNvPr>
          <p:cNvSpPr txBox="1"/>
          <p:nvPr/>
        </p:nvSpPr>
        <p:spPr>
          <a:xfrm>
            <a:off x="844142" y="4210220"/>
            <a:ext cx="2575516" cy="247743"/>
          </a:xfrm>
          <a:prstGeom prst="roundRect">
            <a:avLst>
              <a:gd name="adj" fmla="val 50000"/>
            </a:avLst>
          </a:prstGeom>
          <a:solidFill>
            <a:srgbClr val="0072BC"/>
          </a:solidFill>
          <a:ln w="19050">
            <a:solidFill>
              <a:schemeClr val="accent2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UNIDADESCONSUMOCONTENIDAS</a:t>
            </a:r>
          </a:p>
        </p:txBody>
      </p:sp>
      <p:sp>
        <p:nvSpPr>
          <p:cNvPr id="25" name="77 CuadroTexto">
            <a:extLst>
              <a:ext uri="{FF2B5EF4-FFF2-40B4-BE49-F238E27FC236}">
                <a16:creationId xmlns:a16="http://schemas.microsoft.com/office/drawing/2014/main" id="{23C26B58-8DE0-4AD2-A574-90541638C647}"/>
              </a:ext>
            </a:extLst>
          </p:cNvPr>
          <p:cNvSpPr txBox="1"/>
          <p:nvPr/>
        </p:nvSpPr>
        <p:spPr>
          <a:xfrm>
            <a:off x="844142" y="5227103"/>
            <a:ext cx="2575508" cy="24774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TIPOCOMPRA</a:t>
            </a:r>
          </a:p>
        </p:txBody>
      </p:sp>
      <p:sp>
        <p:nvSpPr>
          <p:cNvPr id="26" name="77 CuadroTexto">
            <a:extLst>
              <a:ext uri="{FF2B5EF4-FFF2-40B4-BE49-F238E27FC236}">
                <a16:creationId xmlns:a16="http://schemas.microsoft.com/office/drawing/2014/main" id="{40A6D589-9CC3-F797-C273-2A1513C0A3EE}"/>
              </a:ext>
            </a:extLst>
          </p:cNvPr>
          <p:cNvSpPr txBox="1"/>
          <p:nvPr/>
        </p:nvSpPr>
        <p:spPr>
          <a:xfrm>
            <a:off x="844142" y="5566064"/>
            <a:ext cx="2575507" cy="24774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ORIGEN*</a:t>
            </a:r>
          </a:p>
        </p:txBody>
      </p:sp>
      <p:sp>
        <p:nvSpPr>
          <p:cNvPr id="27" name="77 CuadroTexto">
            <a:extLst>
              <a:ext uri="{FF2B5EF4-FFF2-40B4-BE49-F238E27FC236}">
                <a16:creationId xmlns:a16="http://schemas.microsoft.com/office/drawing/2014/main" id="{94D005E5-4195-3CC1-0168-92FC913C6488}"/>
              </a:ext>
            </a:extLst>
          </p:cNvPr>
          <p:cNvSpPr txBox="1"/>
          <p:nvPr/>
        </p:nvSpPr>
        <p:spPr>
          <a:xfrm>
            <a:off x="844142" y="5905029"/>
            <a:ext cx="2575506" cy="24774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Century Gothic" panose="020B0502020202020204" pitchFamily="34" charset="0"/>
                <a:ea typeface="+mn-lt"/>
                <a:cs typeface="+mn-lt"/>
                <a:sym typeface="+mn-lt"/>
              </a:rPr>
              <a:t>TGL</a:t>
            </a:r>
          </a:p>
        </p:txBody>
      </p:sp>
      <p:sp>
        <p:nvSpPr>
          <p:cNvPr id="19" name="77 CuadroTexto">
            <a:extLst>
              <a:ext uri="{FF2B5EF4-FFF2-40B4-BE49-F238E27FC236}">
                <a16:creationId xmlns:a16="http://schemas.microsoft.com/office/drawing/2014/main" id="{6CCD7F93-FFA0-C591-C202-1EFC18F80CBF}"/>
              </a:ext>
            </a:extLst>
          </p:cNvPr>
          <p:cNvSpPr txBox="1"/>
          <p:nvPr/>
        </p:nvSpPr>
        <p:spPr>
          <a:xfrm>
            <a:off x="3487738" y="2163548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Product code (first letter relates to product classification)  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D44F897-E45E-BEA1-72B7-19A74E2F898C}"/>
              </a:ext>
            </a:extLst>
          </p:cNvPr>
          <p:cNvSpPr txBox="1">
            <a:spLocks/>
          </p:cNvSpPr>
          <p:nvPr/>
        </p:nvSpPr>
        <p:spPr bwMode="gray">
          <a:xfrm>
            <a:off x="371475" y="1580187"/>
            <a:ext cx="11449050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latin typeface="Century Gothic" panose="020B0502020202020204" pitchFamily="34" charset="0"/>
              </a:rPr>
              <a:t>Variables</a:t>
            </a:r>
          </a:p>
          <a:p>
            <a:endParaRPr lang="es-ES">
              <a:latin typeface="Century Gothic" panose="020B0502020202020204" pitchFamily="34" charset="0"/>
            </a:endParaRPr>
          </a:p>
        </p:txBody>
      </p:sp>
      <p:sp>
        <p:nvSpPr>
          <p:cNvPr id="35" name="77 CuadroTexto">
            <a:extLst>
              <a:ext uri="{FF2B5EF4-FFF2-40B4-BE49-F238E27FC236}">
                <a16:creationId xmlns:a16="http://schemas.microsoft.com/office/drawing/2014/main" id="{81761F57-6672-4470-F0B0-4279FFE06FDB}"/>
              </a:ext>
            </a:extLst>
          </p:cNvPr>
          <p:cNvSpPr txBox="1"/>
          <p:nvPr/>
        </p:nvSpPr>
        <p:spPr>
          <a:xfrm>
            <a:off x="3487738" y="2507080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Product description 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36" name="77 CuadroTexto">
            <a:extLst>
              <a:ext uri="{FF2B5EF4-FFF2-40B4-BE49-F238E27FC236}">
                <a16:creationId xmlns:a16="http://schemas.microsoft.com/office/drawing/2014/main" id="{16200380-C2C5-D76B-0388-7F9DEE6A0266}"/>
              </a:ext>
            </a:extLst>
          </p:cNvPr>
          <p:cNvSpPr txBox="1"/>
          <p:nvPr/>
        </p:nvSpPr>
        <p:spPr>
          <a:xfrm>
            <a:off x="3487738" y="2841470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Purchase date (day/month/year) 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37" name="77 CuadroTexto">
            <a:extLst>
              <a:ext uri="{FF2B5EF4-FFF2-40B4-BE49-F238E27FC236}">
                <a16:creationId xmlns:a16="http://schemas.microsoft.com/office/drawing/2014/main" id="{04F91A7D-A302-31B2-6B4A-DB6A4B9B1FF9}"/>
              </a:ext>
            </a:extLst>
          </p:cNvPr>
          <p:cNvSpPr txBox="1"/>
          <p:nvPr/>
        </p:nvSpPr>
        <p:spPr>
          <a:xfrm>
            <a:off x="3487738" y="3185812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Order number/year 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38" name="77 CuadroTexto">
            <a:extLst>
              <a:ext uri="{FF2B5EF4-FFF2-40B4-BE49-F238E27FC236}">
                <a16:creationId xmlns:a16="http://schemas.microsoft.com/office/drawing/2014/main" id="{104A694F-351A-7E10-FE6F-FD0599684CC8}"/>
              </a:ext>
            </a:extLst>
          </p:cNvPr>
          <p:cNvSpPr txBox="1"/>
          <p:nvPr/>
        </p:nvSpPr>
        <p:spPr>
          <a:xfrm>
            <a:off x="3487738" y="3513697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Reference number 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39" name="77 CuadroTexto">
            <a:extLst>
              <a:ext uri="{FF2B5EF4-FFF2-40B4-BE49-F238E27FC236}">
                <a16:creationId xmlns:a16="http://schemas.microsoft.com/office/drawing/2014/main" id="{402E5E5E-0315-B649-6E55-BA41B07909EC}"/>
              </a:ext>
            </a:extLst>
          </p:cNvPr>
          <p:cNvSpPr txBox="1"/>
          <p:nvPr/>
        </p:nvSpPr>
        <p:spPr>
          <a:xfrm>
            <a:off x="3487738" y="3856201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Number of products purchased 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40" name="77 CuadroTexto">
            <a:extLst>
              <a:ext uri="{FF2B5EF4-FFF2-40B4-BE49-F238E27FC236}">
                <a16:creationId xmlns:a16="http://schemas.microsoft.com/office/drawing/2014/main" id="{C94A5695-2496-CC2B-6D9A-E39F7170EE0C}"/>
              </a:ext>
            </a:extLst>
          </p:cNvPr>
          <p:cNvSpPr txBox="1"/>
          <p:nvPr/>
        </p:nvSpPr>
        <p:spPr>
          <a:xfrm>
            <a:off x="3487738" y="4194470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Number of units that the product contains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41" name="77 CuadroTexto">
            <a:extLst>
              <a:ext uri="{FF2B5EF4-FFF2-40B4-BE49-F238E27FC236}">
                <a16:creationId xmlns:a16="http://schemas.microsoft.com/office/drawing/2014/main" id="{479C3BB3-BCBC-7F92-14EE-2713431BAC30}"/>
              </a:ext>
            </a:extLst>
          </p:cNvPr>
          <p:cNvSpPr txBox="1"/>
          <p:nvPr/>
        </p:nvSpPr>
        <p:spPr>
          <a:xfrm>
            <a:off x="3487738" y="4523371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Cost in €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42" name="77 CuadroTexto">
            <a:extLst>
              <a:ext uri="{FF2B5EF4-FFF2-40B4-BE49-F238E27FC236}">
                <a16:creationId xmlns:a16="http://schemas.microsoft.com/office/drawing/2014/main" id="{9A3BF097-7199-1506-D400-38BAAC88E652}"/>
              </a:ext>
            </a:extLst>
          </p:cNvPr>
          <p:cNvSpPr txBox="1"/>
          <p:nvPr/>
        </p:nvSpPr>
        <p:spPr>
          <a:xfrm>
            <a:off x="3487738" y="4888142"/>
            <a:ext cx="4968376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Total cost of products purchase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43" name="77 CuadroTexto">
            <a:extLst>
              <a:ext uri="{FF2B5EF4-FFF2-40B4-BE49-F238E27FC236}">
                <a16:creationId xmlns:a16="http://schemas.microsoft.com/office/drawing/2014/main" id="{7987716E-06CA-B2B1-CDEE-DCF4CADCD22A}"/>
              </a:ext>
            </a:extLst>
          </p:cNvPr>
          <p:cNvSpPr txBox="1"/>
          <p:nvPr/>
        </p:nvSpPr>
        <p:spPr>
          <a:xfrm>
            <a:off x="3535634" y="5227103"/>
            <a:ext cx="5669325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Type of public purchase (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Compra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menor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: minor contract /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Concurso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 : public tender) 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44" name="77 CuadroTexto">
            <a:extLst>
              <a:ext uri="{FF2B5EF4-FFF2-40B4-BE49-F238E27FC236}">
                <a16:creationId xmlns:a16="http://schemas.microsoft.com/office/drawing/2014/main" id="{BC0C8276-F32B-37EC-DAA9-A379A2C6E1F8}"/>
              </a:ext>
            </a:extLst>
          </p:cNvPr>
          <p:cNvSpPr txBox="1"/>
          <p:nvPr/>
        </p:nvSpPr>
        <p:spPr>
          <a:xfrm>
            <a:off x="3487738" y="5556452"/>
            <a:ext cx="5669325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Code corresponding to the purchasing region-hospital-department 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sp>
        <p:nvSpPr>
          <p:cNvPr id="45" name="77 CuadroTexto">
            <a:extLst>
              <a:ext uri="{FF2B5EF4-FFF2-40B4-BE49-F238E27FC236}">
                <a16:creationId xmlns:a16="http://schemas.microsoft.com/office/drawing/2014/main" id="{59332FA1-A462-E7C8-EE09-017BB2B4223A}"/>
              </a:ext>
            </a:extLst>
          </p:cNvPr>
          <p:cNvSpPr txBox="1"/>
          <p:nvPr/>
        </p:nvSpPr>
        <p:spPr>
          <a:xfrm>
            <a:off x="3535634" y="5885801"/>
            <a:ext cx="8156817" cy="27355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es-ES"/>
            </a:defPPr>
            <a:lvl1pPr marL="1588"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Type of logistic distribution of products (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transito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: directly delivered at the hospital /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almacenable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: delivered at purchase center) 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lt"/>
              <a:cs typeface="+mn-lt"/>
              <a:sym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7B0498-0A21-49D7-7D6F-1B0ED005E37E}"/>
              </a:ext>
            </a:extLst>
          </p:cNvPr>
          <p:cNvGrpSpPr/>
          <p:nvPr/>
        </p:nvGrpSpPr>
        <p:grpSpPr>
          <a:xfrm>
            <a:off x="9753207" y="2300324"/>
            <a:ext cx="1736090" cy="1313183"/>
            <a:chOff x="10026544" y="404093"/>
            <a:chExt cx="1736090" cy="131318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0BE872-B43C-9D48-BFFF-E05E2006E34A}"/>
                </a:ext>
              </a:extLst>
            </p:cNvPr>
            <p:cNvSpPr/>
            <p:nvPr/>
          </p:nvSpPr>
          <p:spPr>
            <a:xfrm>
              <a:off x="10026544" y="404093"/>
              <a:ext cx="1736090" cy="1313183"/>
            </a:xfrm>
            <a:prstGeom prst="roundRect">
              <a:avLst>
                <a:gd name="adj" fmla="val 9608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</a:pPr>
              <a:endParaRPr lang="es-ES" sz="2000" err="1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5156D788-4485-2D07-3BED-3A4BD74D3101}"/>
                </a:ext>
              </a:extLst>
            </p:cNvPr>
            <p:cNvGrpSpPr/>
            <p:nvPr/>
          </p:nvGrpSpPr>
          <p:grpSpPr>
            <a:xfrm>
              <a:off x="10220719" y="814464"/>
              <a:ext cx="1059812" cy="246221"/>
              <a:chOff x="290141" y="5718225"/>
              <a:chExt cx="1059812" cy="246221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3B0A5C7-5496-D79D-4222-D6602A06329B}"/>
                  </a:ext>
                </a:extLst>
              </p:cNvPr>
              <p:cNvSpPr txBox="1"/>
              <p:nvPr/>
            </p:nvSpPr>
            <p:spPr>
              <a:xfrm>
                <a:off x="607432" y="5718225"/>
                <a:ext cx="74252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588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+mn-lt"/>
                    <a:cs typeface="+mn-lt"/>
                    <a:sym typeface="+mn-lt"/>
                  </a:rPr>
                  <a:t>Numeric</a:t>
                </a:r>
              </a:p>
            </p:txBody>
          </p:sp>
          <p:sp>
            <p:nvSpPr>
              <p:cNvPr id="14" name="77 CuadroTexto">
                <a:extLst>
                  <a:ext uri="{FF2B5EF4-FFF2-40B4-BE49-F238E27FC236}">
                    <a16:creationId xmlns:a16="http://schemas.microsoft.com/office/drawing/2014/main" id="{873F1363-F8D5-6BEB-4CDC-D15AD2ABED5E}"/>
                  </a:ext>
                </a:extLst>
              </p:cNvPr>
              <p:cNvSpPr txBox="1"/>
              <p:nvPr/>
            </p:nvSpPr>
            <p:spPr>
              <a:xfrm>
                <a:off x="290141" y="5763070"/>
                <a:ext cx="360000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9050">
                <a:noFill/>
              </a:ln>
            </p:spPr>
            <p:txBody>
              <a:bodyPr wrap="square" lIns="36000" tIns="36000" rIns="36000" bIns="36000" rtlCol="0" anchor="ctr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+mn-lt"/>
                    <a:cs typeface="+mn-lt"/>
                    <a:sym typeface="+mn-lt"/>
                  </a:rPr>
                  <a:t>N</a:t>
                </a: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21C352F6-0345-C76F-48DF-A67CC7552103}"/>
                </a:ext>
              </a:extLst>
            </p:cNvPr>
            <p:cNvGrpSpPr/>
            <p:nvPr/>
          </p:nvGrpSpPr>
          <p:grpSpPr>
            <a:xfrm>
              <a:off x="10220720" y="521233"/>
              <a:ext cx="927098" cy="246221"/>
              <a:chOff x="1816083" y="5718225"/>
              <a:chExt cx="1098448" cy="246221"/>
            </a:xfrm>
          </p:grpSpPr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81406B-E575-9429-F886-B4945FDC46AC}"/>
                  </a:ext>
                </a:extLst>
              </p:cNvPr>
              <p:cNvSpPr txBox="1"/>
              <p:nvPr/>
            </p:nvSpPr>
            <p:spPr>
              <a:xfrm>
                <a:off x="2148159" y="5718225"/>
                <a:ext cx="7663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588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+mn-lt"/>
                    <a:cs typeface="+mn-lt"/>
                    <a:sym typeface="+mn-lt"/>
                  </a:rPr>
                  <a:t>Object</a:t>
                </a:r>
              </a:p>
            </p:txBody>
          </p:sp>
          <p:sp>
            <p:nvSpPr>
              <p:cNvPr id="15" name="77 CuadroTexto">
                <a:extLst>
                  <a:ext uri="{FF2B5EF4-FFF2-40B4-BE49-F238E27FC236}">
                    <a16:creationId xmlns:a16="http://schemas.microsoft.com/office/drawing/2014/main" id="{A3A32D68-F982-CEA4-E62B-F6048AE41A80}"/>
                  </a:ext>
                </a:extLst>
              </p:cNvPr>
              <p:cNvSpPr txBox="1"/>
              <p:nvPr/>
            </p:nvSpPr>
            <p:spPr>
              <a:xfrm>
                <a:off x="1816083" y="5763070"/>
                <a:ext cx="360000" cy="1440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36000" tIns="36000" rIns="36000" bIns="36000" rtlCol="0" anchor="ctr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ea typeface="+mn-lt"/>
                    <a:cs typeface="+mn-lt"/>
                    <a:sym typeface="+mn-lt"/>
                  </a:rPr>
                  <a:t>O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2E19A20-112D-DADA-230E-F2FC37178A52}"/>
                </a:ext>
              </a:extLst>
            </p:cNvPr>
            <p:cNvGrpSpPr/>
            <p:nvPr/>
          </p:nvGrpSpPr>
          <p:grpSpPr>
            <a:xfrm>
              <a:off x="10220718" y="1107695"/>
              <a:ext cx="831213" cy="246221"/>
              <a:chOff x="3320296" y="5718225"/>
              <a:chExt cx="984842" cy="246221"/>
            </a:xfrm>
          </p:grpSpPr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F7FEAC4-E7B3-2646-FA41-FA30E7C9EF4C}"/>
                  </a:ext>
                </a:extLst>
              </p:cNvPr>
              <p:cNvSpPr txBox="1"/>
              <p:nvPr/>
            </p:nvSpPr>
            <p:spPr>
              <a:xfrm>
                <a:off x="3652373" y="5718225"/>
                <a:ext cx="65276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588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+mn-lt"/>
                    <a:cs typeface="+mn-lt"/>
                    <a:sym typeface="+mn-lt"/>
                  </a:rPr>
                  <a:t>Date</a:t>
                </a:r>
              </a:p>
            </p:txBody>
          </p:sp>
          <p:sp>
            <p:nvSpPr>
              <p:cNvPr id="17" name="77 CuadroTexto">
                <a:extLst>
                  <a:ext uri="{FF2B5EF4-FFF2-40B4-BE49-F238E27FC236}">
                    <a16:creationId xmlns:a16="http://schemas.microsoft.com/office/drawing/2014/main" id="{F098FCAE-ECA6-160F-C7A5-D332213882F9}"/>
                  </a:ext>
                </a:extLst>
              </p:cNvPr>
              <p:cNvSpPr txBox="1"/>
              <p:nvPr/>
            </p:nvSpPr>
            <p:spPr>
              <a:xfrm>
                <a:off x="3320296" y="5763070"/>
                <a:ext cx="360000" cy="1440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2"/>
                </a:solidFill>
                <a:prstDash val="dash"/>
              </a:ln>
            </p:spPr>
            <p:txBody>
              <a:bodyPr wrap="square" lIns="36000" tIns="36000" rIns="36000" bIns="36000" rtlCol="0" anchor="ctr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>
                    <a:solidFill>
                      <a:schemeClr val="accent2"/>
                    </a:solidFill>
                    <a:ea typeface="+mn-lt"/>
                    <a:cs typeface="+mn-lt"/>
                    <a:sym typeface="+mn-lt"/>
                  </a:rPr>
                  <a:t>D</a:t>
                </a: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ea typeface="+mn-lt"/>
                  <a:cs typeface="+mn-lt"/>
                  <a:sym typeface="+mn-lt"/>
                </a:endParaRPr>
              </a:p>
            </p:txBody>
          </p:sp>
        </p:grp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F27F1E8-8233-045D-715D-AD15540A2597}"/>
                </a:ext>
              </a:extLst>
            </p:cNvPr>
            <p:cNvSpPr txBox="1"/>
            <p:nvPr/>
          </p:nvSpPr>
          <p:spPr>
            <a:xfrm>
              <a:off x="10220718" y="1402201"/>
              <a:ext cx="147173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entury Gothic" panose="020B0502020202020204" pitchFamily="34" charset="0"/>
                  <a:ea typeface="+mn-lt"/>
                  <a:cs typeface="+mn-lt"/>
                  <a:sym typeface="+mn-lt"/>
                </a:rPr>
                <a:t>* Anonymized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59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>
            <a:extLst>
              <a:ext uri="{FF2B5EF4-FFF2-40B4-BE49-F238E27FC236}">
                <a16:creationId xmlns:a16="http://schemas.microsoft.com/office/drawing/2014/main" id="{B433AF4E-021C-436C-AB4A-F4C66ADD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74" y="336903"/>
            <a:ext cx="10515600" cy="563563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0" kern="1200">
                <a:latin typeface="Century Gothic"/>
              </a:rPr>
              <a:t>Evaluation criteria</a:t>
            </a:r>
          </a:p>
        </p:txBody>
      </p:sp>
      <p:graphicFrame>
        <p:nvGraphicFramePr>
          <p:cNvPr id="23" name="Title 1">
            <a:extLst>
              <a:ext uri="{FF2B5EF4-FFF2-40B4-BE49-F238E27FC236}">
                <a16:creationId xmlns:a16="http://schemas.microsoft.com/office/drawing/2014/main" id="{F27A6BA3-24B9-3974-66B7-F7E41827B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519299"/>
              </p:ext>
            </p:extLst>
          </p:nvPr>
        </p:nvGraphicFramePr>
        <p:xfrm>
          <a:off x="609600" y="1079654"/>
          <a:ext cx="10972800" cy="504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74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33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.7JFhspSzNC5FaciM5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DARK ">
  <a:themeElements>
    <a:clrScheme name="NTT DATA 2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7F7F7F"/>
      </a:accent6>
      <a:hlink>
        <a:srgbClr val="19A3FC"/>
      </a:hlink>
      <a:folHlink>
        <a:srgbClr val="0072BC"/>
      </a:folHlink>
    </a:clrScheme>
    <a:fontScheme name="NTT_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 w="9525">
          <a:solidFill>
            <a:schemeClr val="accent2"/>
          </a:solidFill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NTT_DATA_PowerPoint_Template.potx" id="{38420CBF-8BF6-416B-B040-7E1E46EF7821}" vid="{8E99A986-5A7D-46D3-AD5E-F449296905F3}"/>
    </a:ext>
  </a:extLst>
</a:theme>
</file>

<file path=ppt/theme/theme2.xml><?xml version="1.0" encoding="utf-8"?>
<a:theme xmlns:a="http://schemas.openxmlformats.org/drawingml/2006/main" name="NTT DATA LIGHT ">
  <a:themeElements>
    <a:clrScheme name="NTT DATA 2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7F7F7F"/>
      </a:accent6>
      <a:hlink>
        <a:srgbClr val="19A3FC"/>
      </a:hlink>
      <a:folHlink>
        <a:srgbClr val="0072BC"/>
      </a:folHlink>
    </a:clrScheme>
    <a:fontScheme name="NTT_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NTT_DATA_PowerPoint_Template.potx" id="{38420CBF-8BF6-416B-B040-7E1E46EF7821}" vid="{0976C670-3721-4A54-AD75-EF22F6174548}"/>
    </a:ext>
  </a:extLst>
</a:theme>
</file>

<file path=ppt/theme/theme3.xml><?xml version="1.0" encoding="utf-8"?>
<a:theme xmlns:a="http://schemas.openxmlformats.org/drawingml/2006/main" name="1_NTT DATA LIGHT ">
  <a:themeElements>
    <a:clrScheme name="NTT DATA 2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7F7F7F"/>
      </a:accent6>
      <a:hlink>
        <a:srgbClr val="19A3FC"/>
      </a:hlink>
      <a:folHlink>
        <a:srgbClr val="0072BC"/>
      </a:folHlink>
    </a:clrScheme>
    <a:fontScheme name="NTT_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NTT_DATA_PowerPoint_Template.potx" id="{38420CBF-8BF6-416B-B040-7E1E46EF7821}" vid="{0976C670-3721-4A54-AD75-EF22F6174548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08ACF80B7A347AA87CB8E1507F3A2" ma:contentTypeVersion="16" ma:contentTypeDescription="Create a new document." ma:contentTypeScope="" ma:versionID="b6582df975b4c26f50dec456b82a62b8">
  <xsd:schema xmlns:xsd="http://www.w3.org/2001/XMLSchema" xmlns:xs="http://www.w3.org/2001/XMLSchema" xmlns:p="http://schemas.microsoft.com/office/2006/metadata/properties" xmlns:ns2="57517f99-b097-475d-9544-ad6b7c53615f" xmlns:ns3="4d479a50-da1c-42de-8e46-e39ecdd6d02a" targetNamespace="http://schemas.microsoft.com/office/2006/metadata/properties" ma:root="true" ma:fieldsID="54d6afdcb1fce4a5793b8508dbc9af8e" ns2:_="" ns3:_="">
    <xsd:import namespace="57517f99-b097-475d-9544-ad6b7c53615f"/>
    <xsd:import namespace="4d479a50-da1c-42de-8e46-e39ecdd6d0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17f99-b097-475d-9544-ad6b7c536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79a50-da1c-42de-8e46-e39ecdd6d02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acec3b1-8f86-4fd7-840a-180cb9066487}" ma:internalName="TaxCatchAll" ma:showField="CatchAllData" ma:web="4d479a50-da1c-42de-8e46-e39ecdd6d0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479a50-da1c-42de-8e46-e39ecdd6d02a" xsi:nil="true"/>
    <lcf76f155ced4ddcb4097134ff3c332f xmlns="57517f99-b097-475d-9544-ad6b7c53615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A31D2B-218B-4248-A545-86DDD40A6B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AFDB8C-E2E4-4DE9-949B-3F0AA029DA77}">
  <ds:schemaRefs>
    <ds:schemaRef ds:uri="4d479a50-da1c-42de-8e46-e39ecdd6d02a"/>
    <ds:schemaRef ds:uri="57517f99-b097-475d-9544-ad6b7c5361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1B2D9D-9DFE-4CC4-8F1D-BCE001B751D0}">
  <ds:schemaRefs>
    <ds:schemaRef ds:uri="4d479a50-da1c-42de-8e46-e39ecdd6d02a"/>
    <ds:schemaRef ds:uri="57517f99-b097-475d-9544-ad6b7c5361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NTT_DATA_PowerPoint_Template</Template>
  <TotalTime>0</TotalTime>
  <Words>490</Words>
  <Application>Microsoft Macintosh PowerPoint</Application>
  <PresentationFormat>Widescreen</PresentationFormat>
  <Paragraphs>100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HGPGothicE</vt:lpstr>
      <vt:lpstr>Arial</vt:lpstr>
      <vt:lpstr>Arial Black</vt:lpstr>
      <vt:lpstr>Calibri</vt:lpstr>
      <vt:lpstr>Century Gothic</vt:lpstr>
      <vt:lpstr>Georgia</vt:lpstr>
      <vt:lpstr>Roboto</vt:lpstr>
      <vt:lpstr>Wingdings</vt:lpstr>
      <vt:lpstr>NTT DATA DARK </vt:lpstr>
      <vt:lpstr>NTT DATA LIGHT </vt:lpstr>
      <vt:lpstr>1_NTT DATA LIGHT </vt:lpstr>
      <vt:lpstr>Diapositiva de think-cell</vt:lpstr>
      <vt:lpstr>NTT DATA Datathon FME-UPC Challenge 2023</vt:lpstr>
      <vt:lpstr>PowerPoint Presentation</vt:lpstr>
      <vt:lpstr>PowerPoint Presentation</vt:lpstr>
      <vt:lpstr>PowerPoint Presentation</vt:lpstr>
      <vt:lpstr>Healthcare Challenge</vt:lpstr>
      <vt:lpstr>Healthcare Challenge</vt:lpstr>
      <vt:lpstr>Evaluation criteria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NTT DATA Corporate Overview Presentation</dc:title>
  <dc:creator>NTT DATA Marketing</dc:creator>
  <cp:keywords>NTT DATA Corporate Overview</cp:keywords>
  <cp:lastModifiedBy>Marc Gallego Asin</cp:lastModifiedBy>
  <cp:revision>2</cp:revision>
  <dcterms:created xsi:type="dcterms:W3CDTF">2023-10-12T18:29:24Z</dcterms:created>
  <dcterms:modified xsi:type="dcterms:W3CDTF">2023-11-11T10:06:02Z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0x01010026808ACF80B7A347AA87CB8E1507F3A2</vt:lpwstr>
  </property>
  <property fmtid="{D5CDD505-2E9C-101B-9397-08002B2CF9AE}" pid="3" name="TogoDocumentsCategory">
    <vt:lpwstr/>
  </property>
  <property fmtid="{D5CDD505-2E9C-101B-9397-08002B2CF9AE}" pid="4" name="abe66603087445669b8b2920ee71eaef">
    <vt:lpwstr/>
  </property>
  <property fmtid="{D5CDD505-2E9C-101B-9397-08002B2CF9AE}" pid="5" name="TogoLocations">
    <vt:lpwstr/>
  </property>
  <property fmtid="{D5CDD505-2E9C-101B-9397-08002B2CF9AE}" pid="6" name="MediaServiceImageTags">
    <vt:lpwstr/>
  </property>
  <property fmtid="{D5CDD505-2E9C-101B-9397-08002B2CF9AE}" pid="7" name="T2KCategory">
    <vt:lpwstr/>
  </property>
  <property fmtid="{D5CDD505-2E9C-101B-9397-08002B2CF9AE}" pid="8" name="TogoDepartments">
    <vt:lpwstr/>
  </property>
  <property fmtid="{D5CDD505-2E9C-101B-9397-08002B2CF9AE}" pid="9" name="TogoTags">
    <vt:lpwstr/>
  </property>
</Properties>
</file>