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268" r:id="rId3"/>
    <p:sldId id="275" r:id="rId4"/>
    <p:sldId id="269" r:id="rId5"/>
    <p:sldId id="276" r:id="rId6"/>
    <p:sldId id="271" r:id="rId7"/>
    <p:sldId id="277" r:id="rId8"/>
    <p:sldId id="279" r:id="rId9"/>
    <p:sldId id="278" r:id="rId10"/>
    <p:sldId id="272" r:id="rId11"/>
    <p:sldId id="273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A8"/>
    <a:srgbClr val="52CBBE"/>
    <a:srgbClr val="FEC630"/>
    <a:srgbClr val="FF5969"/>
    <a:srgbClr val="5D7373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94660"/>
  </p:normalViewPr>
  <p:slideViewPr>
    <p:cSldViewPr snapToGrid="0">
      <p:cViewPr>
        <p:scale>
          <a:sx n="110" d="100"/>
          <a:sy n="110" d="100"/>
        </p:scale>
        <p:origin x="14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AAFD6-3E27-4A3A-8F8F-5077EA6638D8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D3915-5F95-42BB-9AA1-2DAEBC93A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94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09.07.2020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09.07.2020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09.07.2020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09.07.2020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12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317678" y="200626"/>
            <a:ext cx="843037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00B050"/>
                </a:solidFill>
                <a:latin typeface="Tw Cen MT" panose="020B0602020104020603" pitchFamily="34" charset="0"/>
              </a:rPr>
              <a:t>Stock Market</a:t>
            </a:r>
            <a:endParaRPr lang="en-US" sz="9800" dirty="0">
              <a:solidFill>
                <a:srgbClr val="00B050"/>
              </a:solidFill>
              <a:latin typeface="Tw Cen MT" panose="020B0602020104020603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2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68032" y="2144411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Portfolio Optimization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016727" y="3070481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>
                <a:solidFill>
                  <a:srgbClr val="5D7373"/>
                </a:solidFill>
                <a:latin typeface="Tw Cen MT" panose="020B0602020104020603" pitchFamily="34" charset="0"/>
              </a:rPr>
              <a:t>Team:  </a:t>
            </a:r>
            <a:r>
              <a:rPr lang="en-US" sz="2800" b="1" i="1" u="sng" dirty="0" err="1">
                <a:solidFill>
                  <a:srgbClr val="5D7373"/>
                </a:solidFill>
                <a:latin typeface="Tw Cen MT" panose="020B0602020104020603" pitchFamily="34" charset="0"/>
              </a:rPr>
              <a:t>Coogle</a:t>
            </a:r>
            <a:endParaRPr lang="en-US" sz="2800" b="1" i="1" u="sng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Sectors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1026" name="Picture 2" descr="Bear Market Vs. Bull Market - HedgeTrade Blog">
            <a:extLst>
              <a:ext uri="{FF2B5EF4-FFF2-40B4-BE49-F238E27FC236}">
                <a16:creationId xmlns:a16="http://schemas.microsoft.com/office/drawing/2014/main" id="{6637B837-2141-4D07-92C1-817A86CE7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172" y="3812734"/>
            <a:ext cx="734377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sectors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3219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report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9940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focus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1390386" y="1852142"/>
            <a:ext cx="2236897" cy="662056"/>
            <a:chOff x="764723" y="2277144"/>
            <a:chExt cx="2236897" cy="662056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45870" y="2327060"/>
              <a:ext cx="155575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Bar Plots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1390386" y="3122882"/>
            <a:ext cx="2292038" cy="669337"/>
            <a:chOff x="764723" y="3547884"/>
            <a:chExt cx="2292038" cy="669337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501011" y="354788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Correlation</a:t>
              </a:r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AF9A856-B862-439D-AB2D-28527B3BC76B}"/>
              </a:ext>
            </a:extLst>
          </p:cNvPr>
          <p:cNvGrpSpPr/>
          <p:nvPr/>
        </p:nvGrpSpPr>
        <p:grpSpPr>
          <a:xfrm>
            <a:off x="1390386" y="4408184"/>
            <a:ext cx="2226227" cy="662056"/>
            <a:chOff x="764723" y="4833186"/>
            <a:chExt cx="2226227" cy="662056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B8AFB94-C2E3-487E-AE72-2D519C605F72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4E1E449-1505-4788-9575-E71478300712}"/>
                </a:ext>
              </a:extLst>
            </p:cNvPr>
            <p:cNvSpPr txBox="1"/>
            <p:nvPr/>
          </p:nvSpPr>
          <p:spPr>
            <a:xfrm>
              <a:off x="1435200" y="4923880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Performance</a:t>
              </a: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8A5A61FB-CA64-4580-801C-AD388407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5130290" y="3130163"/>
            <a:ext cx="2236897" cy="662056"/>
            <a:chOff x="4504627" y="3555165"/>
            <a:chExt cx="2236897" cy="662056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F70E9A6-B0EA-49B3-9490-7C7B09ACEE67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185774" y="3605081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Beta</a:t>
              </a:r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28C55931-7730-4132-AB43-DEC401084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0E3BF0A-B04D-4316-B447-549B31994A65}"/>
              </a:ext>
            </a:extLst>
          </p:cNvPr>
          <p:cNvGrpSpPr/>
          <p:nvPr/>
        </p:nvGrpSpPr>
        <p:grpSpPr>
          <a:xfrm>
            <a:off x="5130290" y="4408184"/>
            <a:ext cx="2259068" cy="662056"/>
            <a:chOff x="4504627" y="4833186"/>
            <a:chExt cx="2259068" cy="662056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1B892CB-2087-4B4E-9D9A-135A090D8BBA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F1E812C-21E1-4AE8-8492-7C26987E24F5}"/>
                </a:ext>
              </a:extLst>
            </p:cNvPr>
            <p:cNvSpPr txBox="1"/>
            <p:nvPr/>
          </p:nvSpPr>
          <p:spPr>
            <a:xfrm>
              <a:off x="5207945" y="4923880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Dashboard</a:t>
              </a: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3998D37B-EE23-4400-B3FB-AE622C2B4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5130290" y="1838257"/>
            <a:ext cx="2262205" cy="675941"/>
            <a:chOff x="4504627" y="2263259"/>
            <a:chExt cx="2262205" cy="675941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B44027A-8946-45E7-8F11-28B2EA7E8E3E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211082" y="2263259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Stocks</a:t>
              </a: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F7189829-FB67-42A0-ADC4-78F2C37FD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sectors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850230" y="83771"/>
            <a:ext cx="11930586" cy="6858000"/>
            <a:chOff x="-2519749" y="83771"/>
            <a:chExt cx="11930586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519749" y="8377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report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noFill/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focus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E8FADE7-5D32-410A-A514-EBA4D18E520D}"/>
              </a:ext>
            </a:extLst>
          </p:cNvPr>
          <p:cNvGrpSpPr/>
          <p:nvPr/>
        </p:nvGrpSpPr>
        <p:grpSpPr>
          <a:xfrm>
            <a:off x="350197" y="3966907"/>
            <a:ext cx="2509118" cy="1082467"/>
            <a:chOff x="807397" y="4445001"/>
            <a:chExt cx="2509118" cy="108246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855102-5892-4791-81C6-1D3099286A62}"/>
                </a:ext>
              </a:extLst>
            </p:cNvPr>
            <p:cNvSpPr txBox="1"/>
            <p:nvPr/>
          </p:nvSpPr>
          <p:spPr>
            <a:xfrm>
              <a:off x="892383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11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001AFB-5833-4302-85EB-700F4F764C00}"/>
                </a:ext>
              </a:extLst>
            </p:cNvPr>
            <p:cNvSpPr txBox="1"/>
            <p:nvPr/>
          </p:nvSpPr>
          <p:spPr>
            <a:xfrm>
              <a:off x="807397" y="5127358"/>
              <a:ext cx="2509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S&amp;P 500 Sectors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D82C6EF-E9DE-4923-8019-398DA581487A}"/>
              </a:ext>
            </a:extLst>
          </p:cNvPr>
          <p:cNvGrpSpPr/>
          <p:nvPr/>
        </p:nvGrpSpPr>
        <p:grpSpPr>
          <a:xfrm>
            <a:off x="3172584" y="3966907"/>
            <a:ext cx="2336800" cy="1082467"/>
            <a:chOff x="3629784" y="4445001"/>
            <a:chExt cx="2336800" cy="108246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C3DF4E-CC11-4211-B94C-CFD06DD21505}"/>
                </a:ext>
              </a:extLst>
            </p:cNvPr>
            <p:cNvSpPr txBox="1"/>
            <p:nvPr/>
          </p:nvSpPr>
          <p:spPr>
            <a:xfrm>
              <a:off x="362978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500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7D5A51-0B28-44B2-9458-2EC47846B480}"/>
                </a:ext>
              </a:extLst>
            </p:cNvPr>
            <p:cNvSpPr txBox="1"/>
            <p:nvPr/>
          </p:nvSpPr>
          <p:spPr>
            <a:xfrm>
              <a:off x="3629784" y="5127358"/>
              <a:ext cx="233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Individual Stocks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EEA83BA-280C-4216-B80C-C3082D2456C8}"/>
              </a:ext>
            </a:extLst>
          </p:cNvPr>
          <p:cNvGrpSpPr/>
          <p:nvPr/>
        </p:nvGrpSpPr>
        <p:grpSpPr>
          <a:xfrm>
            <a:off x="5822654" y="3966907"/>
            <a:ext cx="2336800" cy="1082467"/>
            <a:chOff x="6279854" y="4445001"/>
            <a:chExt cx="2336800" cy="108246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6D3A4AD-1059-4193-95F4-99D7FB3C3390}"/>
                </a:ext>
              </a:extLst>
            </p:cNvPr>
            <p:cNvSpPr txBox="1"/>
            <p:nvPr/>
          </p:nvSpPr>
          <p:spPr>
            <a:xfrm>
              <a:off x="627985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$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D2CAFD3-83DC-4745-BD2C-AA8DD0D735B7}"/>
                </a:ext>
              </a:extLst>
            </p:cNvPr>
            <p:cNvSpPr txBox="1"/>
            <p:nvPr/>
          </p:nvSpPr>
          <p:spPr>
            <a:xfrm>
              <a:off x="6279854" y="5127358"/>
              <a:ext cx="233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Portfolio</a:t>
              </a:r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4759DD56-9161-4A22-8660-0AAFD5155B24}"/>
              </a:ext>
            </a:extLst>
          </p:cNvPr>
          <p:cNvSpPr/>
          <p:nvPr/>
        </p:nvSpPr>
        <p:spPr>
          <a:xfrm>
            <a:off x="3439718" y="1875469"/>
            <a:ext cx="1802532" cy="1802532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A516301-84E4-4DC6-A056-8024955CA570}"/>
              </a:ext>
            </a:extLst>
          </p:cNvPr>
          <p:cNvSpPr/>
          <p:nvPr/>
        </p:nvSpPr>
        <p:spPr>
          <a:xfrm>
            <a:off x="6057685" y="1854501"/>
            <a:ext cx="1813790" cy="181379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64BCF60-284B-4512-A374-E284A563EFB1}"/>
              </a:ext>
            </a:extLst>
          </p:cNvPr>
          <p:cNvSpPr/>
          <p:nvPr/>
        </p:nvSpPr>
        <p:spPr>
          <a:xfrm>
            <a:off x="789648" y="1875469"/>
            <a:ext cx="1802532" cy="1802532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FC97E-1F71-434F-8D92-4215180D31E0}"/>
              </a:ext>
            </a:extLst>
          </p:cNvPr>
          <p:cNvSpPr/>
          <p:nvPr/>
        </p:nvSpPr>
        <p:spPr>
          <a:xfrm>
            <a:off x="3858540" y="2170214"/>
            <a:ext cx="918393" cy="1213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0591D34-B613-44E6-B728-8B53B6216D33}"/>
              </a:ext>
            </a:extLst>
          </p:cNvPr>
          <p:cNvSpPr/>
          <p:nvPr/>
        </p:nvSpPr>
        <p:spPr>
          <a:xfrm>
            <a:off x="1197004" y="2134894"/>
            <a:ext cx="918393" cy="1213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1B8950D-9CBF-42D6-9808-B3A3C93FE37A}"/>
              </a:ext>
            </a:extLst>
          </p:cNvPr>
          <p:cNvSpPr/>
          <p:nvPr/>
        </p:nvSpPr>
        <p:spPr>
          <a:xfrm>
            <a:off x="6529752" y="2077474"/>
            <a:ext cx="918393" cy="1103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4CD4C2-CC37-4436-A453-A0065B531650}"/>
              </a:ext>
            </a:extLst>
          </p:cNvPr>
          <p:cNvSpPr/>
          <p:nvPr/>
        </p:nvSpPr>
        <p:spPr>
          <a:xfrm>
            <a:off x="350197" y="321013"/>
            <a:ext cx="8542601" cy="802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078166-E4C8-4973-9D60-58845B6EE83A}"/>
              </a:ext>
            </a:extLst>
          </p:cNvPr>
          <p:cNvSpPr/>
          <p:nvPr/>
        </p:nvSpPr>
        <p:spPr>
          <a:xfrm>
            <a:off x="-171873" y="131474"/>
            <a:ext cx="9975939" cy="876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              Dashboard Demo</a:t>
            </a:r>
          </a:p>
        </p:txBody>
      </p: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-47567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report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focus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3343763" y="2987151"/>
            <a:ext cx="7678088" cy="2532993"/>
            <a:chOff x="2795387" y="3874286"/>
            <a:chExt cx="7003010" cy="171764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4168474" y="3874286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MESSAGE FROM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DC9F996-36A0-4A1D-8C4B-F6DAF0FDA7C8}"/>
                </a:ext>
              </a:extLst>
            </p:cNvPr>
            <p:cNvSpPr txBox="1"/>
            <p:nvPr/>
          </p:nvSpPr>
          <p:spPr>
            <a:xfrm>
              <a:off x="4868805" y="4322499"/>
              <a:ext cx="2644771" cy="323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latin typeface="Tw Cen MT" panose="020B0602020104020603" pitchFamily="34" charset="0"/>
                </a:rPr>
                <a:t>Coogle</a:t>
              </a:r>
              <a:r>
                <a:rPr lang="en-US" sz="2400" dirty="0">
                  <a:latin typeface="Tw Cen MT" panose="020B0602020104020603" pitchFamily="34" charset="0"/>
                </a:rPr>
                <a:t>: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EDE56FF-3E69-4484-9673-AC7FA14D3D89}"/>
                </a:ext>
              </a:extLst>
            </p:cNvPr>
            <p:cNvSpPr txBox="1"/>
            <p:nvPr/>
          </p:nvSpPr>
          <p:spPr>
            <a:xfrm>
              <a:off x="2795387" y="4626439"/>
              <a:ext cx="7003010" cy="271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latin typeface="Tw Cen MT" panose="020B0602020104020603" pitchFamily="34" charset="0"/>
                </a:rPr>
                <a:t>Pani</a:t>
              </a:r>
              <a:r>
                <a:rPr lang="en-US" sz="2000" dirty="0">
                  <a:latin typeface="Tw Cen MT" panose="020B0602020104020603" pitchFamily="34" charset="0"/>
                </a:rPr>
                <a:t> Maddi, David Frazier, John Hernandez, Cody Sifford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2795390" y="5111904"/>
              <a:ext cx="6791601" cy="480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w Cen MT" panose="020B0602020104020603" pitchFamily="34" charset="0"/>
                </a:rPr>
                <a:t>This presentation is on portfolio optimization in the stock market, while also forecasting potential bankruptcies.</a:t>
              </a:r>
            </a:p>
          </p:txBody>
        </p:sp>
      </p:grp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1B2D436D-EEC1-4FF3-8F84-27D5FD707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284" y="128376"/>
            <a:ext cx="6905244" cy="28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84127" y="-9939"/>
            <a:ext cx="12482920" cy="6858000"/>
            <a:chOff x="-290920" y="-9939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-9939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Plots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report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489346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focus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8E9120B-D85D-4556-A191-0BB0BA474CC7}"/>
              </a:ext>
            </a:extLst>
          </p:cNvPr>
          <p:cNvSpPr txBox="1"/>
          <p:nvPr/>
        </p:nvSpPr>
        <p:spPr>
          <a:xfrm>
            <a:off x="3485324" y="356221"/>
            <a:ext cx="6776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Project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37CC45-7839-4099-8958-E93C0568A459}"/>
              </a:ext>
            </a:extLst>
          </p:cNvPr>
          <p:cNvSpPr txBox="1"/>
          <p:nvPr/>
        </p:nvSpPr>
        <p:spPr>
          <a:xfrm>
            <a:off x="2857813" y="1089467"/>
            <a:ext cx="82879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 Back Testing of the S&amp;P 500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Markowitz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Portfolio Returns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Sharpe Ratios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Optimizing your Portfolio: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Review the Stock Performance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/>
              <a:t>Real-Time Data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/>
              <a:t>Thousands of Simulations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/>
              <a:t>Natural Language Processing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/>
              <a:t>Do’s and Do Not’s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0218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1899" y="83773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Agenda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report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focus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7976170" y="1491437"/>
            <a:ext cx="1805441" cy="1894017"/>
            <a:chOff x="6381342" y="2182683"/>
            <a:chExt cx="1805441" cy="1894017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9A6427C-7201-480C-B8BA-C01C9BCA7B52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Report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5479293" y="1491437"/>
            <a:ext cx="1805441" cy="1894017"/>
            <a:chOff x="3884465" y="2182683"/>
            <a:chExt cx="1805441" cy="1894017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3919267-9DA5-4811-B4F4-94D72398E7FD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Stocks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982416" y="1491437"/>
            <a:ext cx="1805441" cy="1894017"/>
            <a:chOff x="1387588" y="2182683"/>
            <a:chExt cx="1805441" cy="1894017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Sectors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3089346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5586223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8083100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D94F991-2744-4D5C-BE57-A0C261539D2C}"/>
              </a:ext>
            </a:extLst>
          </p:cNvPr>
          <p:cNvGrpSpPr/>
          <p:nvPr/>
        </p:nvGrpSpPr>
        <p:grpSpPr>
          <a:xfrm>
            <a:off x="3083677" y="3146196"/>
            <a:ext cx="1591582" cy="617162"/>
            <a:chOff x="1488849" y="3837442"/>
            <a:chExt cx="1591582" cy="617162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721CE74-40AC-4223-B129-B3A270C7429B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Portfolio Tips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C94FF53-E358-452A-A5CE-3296318ABBE9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Keys/Trends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60A9D1F-EDAE-418D-A3C8-F8109A2B052A}"/>
              </a:ext>
            </a:extLst>
          </p:cNvPr>
          <p:cNvGrpSpPr/>
          <p:nvPr/>
        </p:nvGrpSpPr>
        <p:grpSpPr>
          <a:xfrm>
            <a:off x="5572502" y="3146196"/>
            <a:ext cx="1591582" cy="617162"/>
            <a:chOff x="3977674" y="3837442"/>
            <a:chExt cx="1591582" cy="617162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1705BAF-DCDA-4FDC-8DA1-1FBA870AE5C8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Analysis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BD17202-B0A7-4912-9A5D-8F55518824B3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Interactive Charts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F66AC79-730F-4E07-974E-4F08542F2C4A}"/>
              </a:ext>
            </a:extLst>
          </p:cNvPr>
          <p:cNvGrpSpPr/>
          <p:nvPr/>
        </p:nvGrpSpPr>
        <p:grpSpPr>
          <a:xfrm>
            <a:off x="8083100" y="3146196"/>
            <a:ext cx="1591582" cy="617162"/>
            <a:chOff x="6488272" y="3837442"/>
            <a:chExt cx="1591582" cy="617162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025EBC6-5731-4D97-B58C-0E0C20D47817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Dashboard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38973E8-8FEC-48EF-89C3-A1086AD31515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Visualizations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E1EB09-3B7F-4AD1-85F5-A963B8B7D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59" y="4229239"/>
            <a:ext cx="894354" cy="89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331A99-A934-4099-9190-67078252B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47" y="4229326"/>
            <a:ext cx="897858" cy="897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285DFE-7CB0-4F85-899B-F151E785F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74" y="4229239"/>
            <a:ext cx="907482" cy="9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322815" y="18139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Sectors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report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445329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focus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B8E712A-6217-441D-ACFA-E293D6180D1C}"/>
              </a:ext>
            </a:extLst>
          </p:cNvPr>
          <p:cNvGrpSpPr/>
          <p:nvPr/>
        </p:nvGrpSpPr>
        <p:grpSpPr>
          <a:xfrm>
            <a:off x="2318186" y="1148907"/>
            <a:ext cx="1275682" cy="1275682"/>
            <a:chOff x="3063120" y="1755914"/>
            <a:chExt cx="1275682" cy="1275682"/>
          </a:xfrm>
        </p:grpSpPr>
        <p:sp>
          <p:nvSpPr>
            <p:cNvPr id="66" name="Teardrop 65">
              <a:extLst>
                <a:ext uri="{FF2B5EF4-FFF2-40B4-BE49-F238E27FC236}">
                  <a16:creationId xmlns:a16="http://schemas.microsoft.com/office/drawing/2014/main" id="{15D2C991-0420-4BBA-ADD5-207B28F444A1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5FCC5A2-DDF3-4D5A-9960-2C7CD357FB86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71A447E-A270-4AAA-A344-B58B77C9CB58}"/>
              </a:ext>
            </a:extLst>
          </p:cNvPr>
          <p:cNvGrpSpPr/>
          <p:nvPr/>
        </p:nvGrpSpPr>
        <p:grpSpPr>
          <a:xfrm>
            <a:off x="7445385" y="4564895"/>
            <a:ext cx="1275682" cy="1275682"/>
            <a:chOff x="3063120" y="1755914"/>
            <a:chExt cx="1275682" cy="1275682"/>
          </a:xfrm>
          <a:solidFill>
            <a:schemeClr val="accent6">
              <a:lumMod val="75000"/>
            </a:schemeClr>
          </a:solidFill>
        </p:grpSpPr>
        <p:sp>
          <p:nvSpPr>
            <p:cNvPr id="75" name="Teardrop 74">
              <a:extLst>
                <a:ext uri="{FF2B5EF4-FFF2-40B4-BE49-F238E27FC236}">
                  <a16:creationId xmlns:a16="http://schemas.microsoft.com/office/drawing/2014/main" id="{57AB99E2-2F85-40E6-B916-C90522D9FDB1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DC18D46-2384-4551-B4F0-4F47B9E80F88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194D963-F31B-453E-896D-8EF1F267CA81}"/>
              </a:ext>
            </a:extLst>
          </p:cNvPr>
          <p:cNvGrpSpPr/>
          <p:nvPr/>
        </p:nvGrpSpPr>
        <p:grpSpPr>
          <a:xfrm>
            <a:off x="4761368" y="4601953"/>
            <a:ext cx="1275682" cy="1275682"/>
            <a:chOff x="3063120" y="1755914"/>
            <a:chExt cx="1275682" cy="1275682"/>
          </a:xfrm>
          <a:solidFill>
            <a:schemeClr val="accent1"/>
          </a:solidFill>
        </p:grpSpPr>
        <p:sp>
          <p:nvSpPr>
            <p:cNvPr id="78" name="Teardrop 77">
              <a:extLst>
                <a:ext uri="{FF2B5EF4-FFF2-40B4-BE49-F238E27FC236}">
                  <a16:creationId xmlns:a16="http://schemas.microsoft.com/office/drawing/2014/main" id="{95EB28ED-9419-4258-974C-7910BFB34FF9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813512E-EDA3-456D-8BBB-EE7E7F0FC563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010A0B3-41D6-4777-8DCA-A076034379EB}"/>
              </a:ext>
            </a:extLst>
          </p:cNvPr>
          <p:cNvGrpSpPr/>
          <p:nvPr/>
        </p:nvGrpSpPr>
        <p:grpSpPr>
          <a:xfrm>
            <a:off x="2418013" y="4634342"/>
            <a:ext cx="1275682" cy="1275682"/>
            <a:chOff x="2806742" y="1755914"/>
            <a:chExt cx="1275682" cy="1275682"/>
          </a:xfrm>
          <a:solidFill>
            <a:schemeClr val="accent2">
              <a:lumMod val="75000"/>
            </a:schemeClr>
          </a:solidFill>
        </p:grpSpPr>
        <p:sp>
          <p:nvSpPr>
            <p:cNvPr id="95" name="Teardrop 94">
              <a:extLst>
                <a:ext uri="{FF2B5EF4-FFF2-40B4-BE49-F238E27FC236}">
                  <a16:creationId xmlns:a16="http://schemas.microsoft.com/office/drawing/2014/main" id="{3A4E6989-E632-4C5B-8929-702ED685E651}"/>
                </a:ext>
              </a:extLst>
            </p:cNvPr>
            <p:cNvSpPr/>
            <p:nvPr/>
          </p:nvSpPr>
          <p:spPr>
            <a:xfrm rot="8100000">
              <a:off x="2806742" y="1755914"/>
              <a:ext cx="1275682" cy="1275682"/>
            </a:xfrm>
            <a:prstGeom prst="teardrop">
              <a:avLst>
                <a:gd name="adj" fmla="val 1099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51B8337A-26AF-4B55-BBE1-DE1E1E49DE1A}"/>
                </a:ext>
              </a:extLst>
            </p:cNvPr>
            <p:cNvSpPr/>
            <p:nvPr/>
          </p:nvSpPr>
          <p:spPr>
            <a:xfrm>
              <a:off x="2992545" y="1948912"/>
              <a:ext cx="889686" cy="8896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DADEAB0-A909-4232-B4C6-948DBDB82D90}"/>
              </a:ext>
            </a:extLst>
          </p:cNvPr>
          <p:cNvGrpSpPr/>
          <p:nvPr/>
        </p:nvGrpSpPr>
        <p:grpSpPr>
          <a:xfrm>
            <a:off x="3778841" y="2425064"/>
            <a:ext cx="1275682" cy="1275682"/>
            <a:chOff x="3063120" y="1755914"/>
            <a:chExt cx="1275682" cy="1275682"/>
          </a:xfrm>
          <a:solidFill>
            <a:schemeClr val="tx1"/>
          </a:solidFill>
        </p:grpSpPr>
        <p:sp>
          <p:nvSpPr>
            <p:cNvPr id="113" name="Teardrop 112">
              <a:extLst>
                <a:ext uri="{FF2B5EF4-FFF2-40B4-BE49-F238E27FC236}">
                  <a16:creationId xmlns:a16="http://schemas.microsoft.com/office/drawing/2014/main" id="{BEBC98C4-9E4F-49C1-8863-391C36CF068E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5F29C95-13CC-46F0-A658-BDA406DD4A0C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84D7903-C927-4DE5-A8CF-73A73B9E60D2}"/>
              </a:ext>
            </a:extLst>
          </p:cNvPr>
          <p:cNvGrpSpPr/>
          <p:nvPr/>
        </p:nvGrpSpPr>
        <p:grpSpPr>
          <a:xfrm>
            <a:off x="6644914" y="2465139"/>
            <a:ext cx="1308642" cy="1275682"/>
            <a:chOff x="3063120" y="1755914"/>
            <a:chExt cx="1275682" cy="127568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25" name="Teardrop 124">
              <a:extLst>
                <a:ext uri="{FF2B5EF4-FFF2-40B4-BE49-F238E27FC236}">
                  <a16:creationId xmlns:a16="http://schemas.microsoft.com/office/drawing/2014/main" id="{5F4766E1-4CD0-400C-92A5-566BC8181C6E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E0FBC2F0-E416-4020-B682-C2B6999CE26E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F6A5C60-4C78-4DFC-9228-9B717CEB63AA}"/>
              </a:ext>
            </a:extLst>
          </p:cNvPr>
          <p:cNvGrpSpPr/>
          <p:nvPr/>
        </p:nvGrpSpPr>
        <p:grpSpPr>
          <a:xfrm>
            <a:off x="5255039" y="1112394"/>
            <a:ext cx="1275682" cy="1275682"/>
            <a:chOff x="3063120" y="1755914"/>
            <a:chExt cx="1275682" cy="127568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id="{6A232201-B389-40B4-8864-D84924DAE2D4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5EEC52B-A4E6-43A7-ACC5-84B2E099FB8D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C46F5FB-C85B-465D-8CE3-0F18113BCEF0}"/>
              </a:ext>
            </a:extLst>
          </p:cNvPr>
          <p:cNvGrpSpPr/>
          <p:nvPr/>
        </p:nvGrpSpPr>
        <p:grpSpPr>
          <a:xfrm>
            <a:off x="8756651" y="1459552"/>
            <a:ext cx="1275682" cy="1275682"/>
            <a:chOff x="3063120" y="1755914"/>
            <a:chExt cx="1275682" cy="1275682"/>
          </a:xfrm>
          <a:solidFill>
            <a:schemeClr val="bg1">
              <a:lumMod val="65000"/>
            </a:schemeClr>
          </a:solidFill>
        </p:grpSpPr>
        <p:sp>
          <p:nvSpPr>
            <p:cNvPr id="131" name="Teardrop 130">
              <a:extLst>
                <a:ext uri="{FF2B5EF4-FFF2-40B4-BE49-F238E27FC236}">
                  <a16:creationId xmlns:a16="http://schemas.microsoft.com/office/drawing/2014/main" id="{7A40F2F8-8DBA-4EA7-BA0A-CD57B8D20BD2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C1D0F48C-33FE-465B-83FE-E02DA9FD3EEF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65923D92-795B-42CA-B585-92E303C23AA5}"/>
              </a:ext>
            </a:extLst>
          </p:cNvPr>
          <p:cNvSpPr/>
          <p:nvPr/>
        </p:nvSpPr>
        <p:spPr>
          <a:xfrm>
            <a:off x="3953277" y="2657412"/>
            <a:ext cx="907888" cy="89953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lowchart: Connector 133">
            <a:extLst>
              <a:ext uri="{FF2B5EF4-FFF2-40B4-BE49-F238E27FC236}">
                <a16:creationId xmlns:a16="http://schemas.microsoft.com/office/drawing/2014/main" id="{460A5AED-D085-48A1-8344-1C022EB54D49}"/>
              </a:ext>
            </a:extLst>
          </p:cNvPr>
          <p:cNvSpPr/>
          <p:nvPr/>
        </p:nvSpPr>
        <p:spPr>
          <a:xfrm>
            <a:off x="2601432" y="4808546"/>
            <a:ext cx="907888" cy="89953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lowchart: Connector 136">
            <a:extLst>
              <a:ext uri="{FF2B5EF4-FFF2-40B4-BE49-F238E27FC236}">
                <a16:creationId xmlns:a16="http://schemas.microsoft.com/office/drawing/2014/main" id="{4244D8DD-78E0-4066-BD93-07C50A1A954D}"/>
              </a:ext>
            </a:extLst>
          </p:cNvPr>
          <p:cNvSpPr/>
          <p:nvPr/>
        </p:nvSpPr>
        <p:spPr>
          <a:xfrm>
            <a:off x="8939872" y="1696503"/>
            <a:ext cx="907888" cy="89953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lowchart: Connector 137">
            <a:extLst>
              <a:ext uri="{FF2B5EF4-FFF2-40B4-BE49-F238E27FC236}">
                <a16:creationId xmlns:a16="http://schemas.microsoft.com/office/drawing/2014/main" id="{1C822B4C-DA47-4BF1-B858-E6EEA5F89AC1}"/>
              </a:ext>
            </a:extLst>
          </p:cNvPr>
          <p:cNvSpPr/>
          <p:nvPr/>
        </p:nvSpPr>
        <p:spPr>
          <a:xfrm>
            <a:off x="4937516" y="4801476"/>
            <a:ext cx="907888" cy="89953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lowchart: Connector 138">
            <a:extLst>
              <a:ext uri="{FF2B5EF4-FFF2-40B4-BE49-F238E27FC236}">
                <a16:creationId xmlns:a16="http://schemas.microsoft.com/office/drawing/2014/main" id="{4CA1713B-9F6A-43D3-97D1-40B8CBF1D64C}"/>
              </a:ext>
            </a:extLst>
          </p:cNvPr>
          <p:cNvSpPr/>
          <p:nvPr/>
        </p:nvSpPr>
        <p:spPr>
          <a:xfrm>
            <a:off x="7629282" y="4775455"/>
            <a:ext cx="907888" cy="89953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lowchart: Connector 139">
            <a:extLst>
              <a:ext uri="{FF2B5EF4-FFF2-40B4-BE49-F238E27FC236}">
                <a16:creationId xmlns:a16="http://schemas.microsoft.com/office/drawing/2014/main" id="{8A745274-7061-443E-8445-DA9745725B85}"/>
              </a:ext>
            </a:extLst>
          </p:cNvPr>
          <p:cNvSpPr/>
          <p:nvPr/>
        </p:nvSpPr>
        <p:spPr>
          <a:xfrm>
            <a:off x="6851338" y="2644734"/>
            <a:ext cx="907888" cy="89953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lowchart: Connector 140">
            <a:extLst>
              <a:ext uri="{FF2B5EF4-FFF2-40B4-BE49-F238E27FC236}">
                <a16:creationId xmlns:a16="http://schemas.microsoft.com/office/drawing/2014/main" id="{C26C97FA-E0F8-4FB7-9D3E-5953B20849B7}"/>
              </a:ext>
            </a:extLst>
          </p:cNvPr>
          <p:cNvSpPr/>
          <p:nvPr/>
        </p:nvSpPr>
        <p:spPr>
          <a:xfrm>
            <a:off x="5419801" y="1267182"/>
            <a:ext cx="907888" cy="89953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CB5A00D-78BF-41ED-B6EA-FD4AB9A33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462" y="1511493"/>
            <a:ext cx="684214" cy="54561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FE07E1-F383-4079-8BE0-3B42EED66C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441" y="4940202"/>
            <a:ext cx="613535" cy="608665"/>
          </a:xfrm>
          <a:prstGeom prst="rect">
            <a:avLst/>
          </a:prstGeom>
        </p:spPr>
      </p:pic>
      <p:pic>
        <p:nvPicPr>
          <p:cNvPr id="11" name="Picture 10" descr="A picture containing room&#10;&#10;Description automatically generated">
            <a:extLst>
              <a:ext uri="{FF2B5EF4-FFF2-40B4-BE49-F238E27FC236}">
                <a16:creationId xmlns:a16="http://schemas.microsoft.com/office/drawing/2014/main" id="{88521C6C-9B47-4EE8-B5A2-D7F8C6F34D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118" y="2841172"/>
            <a:ext cx="555352" cy="591570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F7ED7B13-442C-4E22-B9BD-7155D1624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692" y="2559337"/>
            <a:ext cx="1269311" cy="1135410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B970712D-6C09-4B50-B703-576C9A9B90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264" y="1841142"/>
            <a:ext cx="617170" cy="617170"/>
          </a:xfrm>
          <a:prstGeom prst="rect">
            <a:avLst/>
          </a:prstGeom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C02F1F-5C3C-43F2-A07B-D4938F5F65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660" y="1394054"/>
            <a:ext cx="676171" cy="600718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D4AC3156-F637-4A23-A780-417A8A8A96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501" y="4977609"/>
            <a:ext cx="568897" cy="571258"/>
          </a:xfrm>
          <a:prstGeom prst="rect">
            <a:avLst/>
          </a:prstGeom>
        </p:spPr>
      </p:pic>
      <p:pic>
        <p:nvPicPr>
          <p:cNvPr id="27" name="Picture 26" descr="A close up of a sign&#10;&#10;Description automatically generated">
            <a:extLst>
              <a:ext uri="{FF2B5EF4-FFF2-40B4-BE49-F238E27FC236}">
                <a16:creationId xmlns:a16="http://schemas.microsoft.com/office/drawing/2014/main" id="{CF8BCA94-2FA3-4853-AB00-AC383DB0E4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117" y="4914271"/>
            <a:ext cx="543510" cy="65104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CC3B43D-40E8-469B-B562-894F55370CD6}"/>
              </a:ext>
            </a:extLst>
          </p:cNvPr>
          <p:cNvSpPr/>
          <p:nvPr/>
        </p:nvSpPr>
        <p:spPr>
          <a:xfrm>
            <a:off x="2377952" y="131015"/>
            <a:ext cx="8752047" cy="9210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Portfolio Optimization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140ED3-4E88-4151-82BC-B6A2B89D31F8}"/>
              </a:ext>
            </a:extLst>
          </p:cNvPr>
          <p:cNvSpPr/>
          <p:nvPr/>
        </p:nvSpPr>
        <p:spPr>
          <a:xfrm>
            <a:off x="2218312" y="2652932"/>
            <a:ext cx="1371921" cy="420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Invest Early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26E9E2C-D21B-4A27-8850-71B23991083F}"/>
              </a:ext>
            </a:extLst>
          </p:cNvPr>
          <p:cNvSpPr/>
          <p:nvPr/>
        </p:nvSpPr>
        <p:spPr>
          <a:xfrm>
            <a:off x="3509320" y="4135152"/>
            <a:ext cx="1755541" cy="317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Take Advantage of Roth IRA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AD6DCAE-E9D6-4A29-AF77-57C291DF1CA6}"/>
              </a:ext>
            </a:extLst>
          </p:cNvPr>
          <p:cNvSpPr/>
          <p:nvPr/>
        </p:nvSpPr>
        <p:spPr>
          <a:xfrm>
            <a:off x="5950540" y="4141893"/>
            <a:ext cx="2477733" cy="447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ETF INVEST IN DIVERSIFIED</a:t>
            </a:r>
            <a:r>
              <a:rPr lang="en-US" dirty="0"/>
              <a:t>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63C4C11-87E0-456C-9071-F8018C5A4B95}"/>
              </a:ext>
            </a:extLst>
          </p:cNvPr>
          <p:cNvSpPr/>
          <p:nvPr/>
        </p:nvSpPr>
        <p:spPr>
          <a:xfrm>
            <a:off x="4729186" y="2283300"/>
            <a:ext cx="2340308" cy="56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RE-INVEST DIVIDENDS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55E1232-8029-4736-A2DF-6723A6FC1965}"/>
              </a:ext>
            </a:extLst>
          </p:cNvPr>
          <p:cNvSpPr/>
          <p:nvPr/>
        </p:nvSpPr>
        <p:spPr>
          <a:xfrm>
            <a:off x="8187067" y="3255325"/>
            <a:ext cx="3047172" cy="49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AVOID POTENTIAL BANKRUPTIES FROM </a:t>
            </a:r>
          </a:p>
          <a:p>
            <a:pPr marL="3429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YOUR PORTFOLIO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AECAF45-E0F4-4BD0-80F0-B9F608359BB4}"/>
              </a:ext>
            </a:extLst>
          </p:cNvPr>
          <p:cNvSpPr/>
          <p:nvPr/>
        </p:nvSpPr>
        <p:spPr>
          <a:xfrm>
            <a:off x="2343166" y="6409214"/>
            <a:ext cx="1398771" cy="317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HIGH BETA STRATEGY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0240B0A-0D2A-4BFB-BE9E-9B7E67B80D3A}"/>
              </a:ext>
            </a:extLst>
          </p:cNvPr>
          <p:cNvSpPr/>
          <p:nvPr/>
        </p:nvSpPr>
        <p:spPr>
          <a:xfrm>
            <a:off x="4254333" y="6424761"/>
            <a:ext cx="2281643" cy="317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MARKOWITZ MODEL FOR OPTIMIZATION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3E9C987-9950-4BD6-9B4C-A6F851EF4870}"/>
              </a:ext>
            </a:extLst>
          </p:cNvPr>
          <p:cNvSpPr/>
          <p:nvPr/>
        </p:nvSpPr>
        <p:spPr>
          <a:xfrm>
            <a:off x="6616148" y="6217079"/>
            <a:ext cx="2702336" cy="447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POTENITAL TRADING STRATEGIES USING NLP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5635FF7-BDD8-41A9-813B-6CB9FFD894A5}"/>
              </a:ext>
            </a:extLst>
          </p:cNvPr>
          <p:cNvSpPr/>
          <p:nvPr/>
        </p:nvSpPr>
        <p:spPr>
          <a:xfrm>
            <a:off x="6640237" y="6259690"/>
            <a:ext cx="1804088" cy="510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ED226DF-24AC-4F6F-B292-5DEC5680BBDC}"/>
              </a:ext>
            </a:extLst>
          </p:cNvPr>
          <p:cNvSpPr/>
          <p:nvPr/>
        </p:nvSpPr>
        <p:spPr>
          <a:xfrm>
            <a:off x="9373849" y="6020052"/>
            <a:ext cx="1522220" cy="510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BACKTESTING MODELS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" name="Teardrop 95">
            <a:extLst>
              <a:ext uri="{FF2B5EF4-FFF2-40B4-BE49-F238E27FC236}">
                <a16:creationId xmlns:a16="http://schemas.microsoft.com/office/drawing/2014/main" id="{591D40FC-8BD6-42F9-B930-44CF4944E55F}"/>
              </a:ext>
            </a:extLst>
          </p:cNvPr>
          <p:cNvSpPr/>
          <p:nvPr/>
        </p:nvSpPr>
        <p:spPr>
          <a:xfrm rot="8100000">
            <a:off x="9488444" y="4223696"/>
            <a:ext cx="1275682" cy="1275682"/>
          </a:xfrm>
          <a:prstGeom prst="teardrop">
            <a:avLst>
              <a:gd name="adj" fmla="val 109962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Connector 97">
            <a:extLst>
              <a:ext uri="{FF2B5EF4-FFF2-40B4-BE49-F238E27FC236}">
                <a16:creationId xmlns:a16="http://schemas.microsoft.com/office/drawing/2014/main" id="{5897D105-6CC0-444A-A523-23B5D46A1D0B}"/>
              </a:ext>
            </a:extLst>
          </p:cNvPr>
          <p:cNvSpPr/>
          <p:nvPr/>
        </p:nvSpPr>
        <p:spPr>
          <a:xfrm>
            <a:off x="9692837" y="4408178"/>
            <a:ext cx="907888" cy="89953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ortgage">
            <a:extLst>
              <a:ext uri="{FF2B5EF4-FFF2-40B4-BE49-F238E27FC236}">
                <a16:creationId xmlns:a16="http://schemas.microsoft.com/office/drawing/2014/main" id="{07CAEA39-9C15-4C81-AA79-2987662B3D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97956" y="4489162"/>
            <a:ext cx="656658" cy="65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01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report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9879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9879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focus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D2879F7-782F-4868-B77C-863FC2A5CEDB}"/>
              </a:ext>
            </a:extLst>
          </p:cNvPr>
          <p:cNvSpPr/>
          <p:nvPr/>
        </p:nvSpPr>
        <p:spPr>
          <a:xfrm>
            <a:off x="1377422" y="-49692"/>
            <a:ext cx="8422561" cy="795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2FCACF4-1590-4690-9D8D-74F6F1EC49C9}"/>
              </a:ext>
            </a:extLst>
          </p:cNvPr>
          <p:cNvSpPr/>
          <p:nvPr/>
        </p:nvSpPr>
        <p:spPr>
          <a:xfrm>
            <a:off x="1377422" y="5518429"/>
            <a:ext cx="9105141" cy="795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Translating the past 12 years we see definite trends in the market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9EAC886F-1BCF-4640-B9C0-3196CC309B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22130" y="55130"/>
            <a:ext cx="3526270" cy="352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https://files.slack.com/files-pri/TUFJZSPFT-F0171EHJQHJ/image.png&#10;&#10;Description automatically generated">
            <a:extLst>
              <a:ext uri="{FF2B5EF4-FFF2-40B4-BE49-F238E27FC236}">
                <a16:creationId xmlns:a16="http://schemas.microsoft.com/office/drawing/2014/main" id="{4CFDF9B4-6459-483D-9091-F6ED65E58C6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086" y="988808"/>
            <a:ext cx="7023783" cy="4286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4C438F-B532-47C8-92B6-2595098D344C}"/>
              </a:ext>
            </a:extLst>
          </p:cNvPr>
          <p:cNvSpPr txBox="1"/>
          <p:nvPr/>
        </p:nvSpPr>
        <p:spPr>
          <a:xfrm>
            <a:off x="3587931" y="261257"/>
            <a:ext cx="4981303" cy="533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3"/>
            <a:ext cx="11447503" cy="6932025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700613" y="-2"/>
            <a:ext cx="9444612" cy="6864488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S&amp;P 500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report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focus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F96ABE58-85B4-4507-90F1-416A3C4AA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514" y="923595"/>
            <a:ext cx="8090698" cy="586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7B76ED-A738-432D-9E6F-72453031ED89}"/>
              </a:ext>
            </a:extLst>
          </p:cNvPr>
          <p:cNvSpPr txBox="1"/>
          <p:nvPr/>
        </p:nvSpPr>
        <p:spPr>
          <a:xfrm>
            <a:off x="3695018" y="215709"/>
            <a:ext cx="4511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solidFill>
                  <a:srgbClr val="00A0A8"/>
                </a:solidFill>
              </a:rPr>
              <a:t>Markowitz Model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DFB5C0-FBC0-4305-860E-0CCD9BF029DE}"/>
              </a:ext>
            </a:extLst>
          </p:cNvPr>
          <p:cNvCxnSpPr>
            <a:cxnSpLocks/>
          </p:cNvCxnSpPr>
          <p:nvPr/>
        </p:nvCxnSpPr>
        <p:spPr>
          <a:xfrm>
            <a:off x="9999212" y="3104448"/>
            <a:ext cx="0" cy="1286290"/>
          </a:xfrm>
          <a:prstGeom prst="line">
            <a:avLst/>
          </a:prstGeom>
          <a:ln w="38100" cap="flat" cmpd="sng" algn="ctr">
            <a:solidFill>
              <a:srgbClr val="92D05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103CAA-441D-4DD7-97E1-604063FD18C5}"/>
              </a:ext>
            </a:extLst>
          </p:cNvPr>
          <p:cNvCxnSpPr>
            <a:cxnSpLocks/>
          </p:cNvCxnSpPr>
          <p:nvPr/>
        </p:nvCxnSpPr>
        <p:spPr>
          <a:xfrm>
            <a:off x="2091385" y="3165408"/>
            <a:ext cx="0" cy="1225330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139EA5-5861-4DAF-8951-4F2A6F0924C8}"/>
              </a:ext>
            </a:extLst>
          </p:cNvPr>
          <p:cNvCxnSpPr>
            <a:cxnSpLocks/>
          </p:cNvCxnSpPr>
          <p:nvPr/>
        </p:nvCxnSpPr>
        <p:spPr>
          <a:xfrm>
            <a:off x="5059681" y="6783656"/>
            <a:ext cx="123261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28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121651" y="23199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D/E 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report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9879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9879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focus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6" name="Google Shape;54;p13">
            <a:extLst>
              <a:ext uri="{FF2B5EF4-FFF2-40B4-BE49-F238E27FC236}">
                <a16:creationId xmlns:a16="http://schemas.microsoft.com/office/drawing/2014/main" id="{ECE792A6-F68D-4894-98FB-C0AAF87D16E8}"/>
              </a:ext>
            </a:extLst>
          </p:cNvPr>
          <p:cNvSpPr txBox="1">
            <a:spLocks/>
          </p:cNvSpPr>
          <p:nvPr/>
        </p:nvSpPr>
        <p:spPr>
          <a:xfrm>
            <a:off x="1084461" y="186319"/>
            <a:ext cx="9871776" cy="109553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i="1" u="sng" dirty="0">
                <a:solidFill>
                  <a:schemeClr val="accent2">
                    <a:lumMod val="75000"/>
                  </a:schemeClr>
                </a:solidFill>
              </a:rPr>
              <a:t>Debt/Equity: </a:t>
            </a:r>
          </a:p>
          <a:p>
            <a:pPr algn="ctr"/>
            <a:r>
              <a:rPr lang="en-US" sz="4000" b="1" i="1" u="sng" dirty="0">
                <a:solidFill>
                  <a:schemeClr val="accent2">
                    <a:lumMod val="75000"/>
                  </a:schemeClr>
                </a:solidFill>
              </a:rPr>
              <a:t>Harbinger of Rental Car Rigor Mortis?</a:t>
            </a:r>
          </a:p>
        </p:txBody>
      </p:sp>
      <p:pic>
        <p:nvPicPr>
          <p:cNvPr id="3" name="Google Shape;56;p13">
            <a:extLst>
              <a:ext uri="{FF2B5EF4-FFF2-40B4-BE49-F238E27FC236}">
                <a16:creationId xmlns:a16="http://schemas.microsoft.com/office/drawing/2014/main" id="{456AA57D-ED2A-4DF3-ADC3-833910EF102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981" y="1500587"/>
            <a:ext cx="8306361" cy="1971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57;p13">
            <a:extLst>
              <a:ext uri="{FF2B5EF4-FFF2-40B4-BE49-F238E27FC236}">
                <a16:creationId xmlns:a16="http://schemas.microsoft.com/office/drawing/2014/main" id="{45C69D9A-C27F-4064-8C06-39533099190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1974" y="3946143"/>
            <a:ext cx="4283193" cy="2873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58;p13">
            <a:extLst>
              <a:ext uri="{FF2B5EF4-FFF2-40B4-BE49-F238E27FC236}">
                <a16:creationId xmlns:a16="http://schemas.microsoft.com/office/drawing/2014/main" id="{665688ED-942B-44A3-BBAB-FDD897196AE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4209" y="4072743"/>
            <a:ext cx="4225634" cy="269389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55;p13">
            <a:extLst>
              <a:ext uri="{FF2B5EF4-FFF2-40B4-BE49-F238E27FC236}">
                <a16:creationId xmlns:a16="http://schemas.microsoft.com/office/drawing/2014/main" id="{6125C343-108B-4010-A67D-93B118CB0763}"/>
              </a:ext>
            </a:extLst>
          </p:cNvPr>
          <p:cNvSpPr txBox="1">
            <a:spLocks/>
          </p:cNvSpPr>
          <p:nvPr/>
        </p:nvSpPr>
        <p:spPr>
          <a:xfrm>
            <a:off x="2968099" y="3407191"/>
            <a:ext cx="9564384" cy="69021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HTZ (Hertz) went bankrupt on May 22, 2020.</a:t>
            </a:r>
          </a:p>
          <a:p>
            <a:pPr marL="0" indent="0">
              <a:spcBef>
                <a:spcPts val="2133"/>
              </a:spcBef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786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121651" y="23199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S&amp;P 500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report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9879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9879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focus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D2879F7-782F-4868-B77C-863FC2A5CEDB}"/>
              </a:ext>
            </a:extLst>
          </p:cNvPr>
          <p:cNvSpPr/>
          <p:nvPr/>
        </p:nvSpPr>
        <p:spPr>
          <a:xfrm>
            <a:off x="1377422" y="-49692"/>
            <a:ext cx="8422561" cy="795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Correlation Heat Map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2FCACF4-1590-4690-9D8D-74F6F1EC49C9}"/>
              </a:ext>
            </a:extLst>
          </p:cNvPr>
          <p:cNvSpPr/>
          <p:nvPr/>
        </p:nvSpPr>
        <p:spPr>
          <a:xfrm>
            <a:off x="1377422" y="5518429"/>
            <a:ext cx="9105141" cy="795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EDA Insight: Sectors are Highly Correlated</a:t>
            </a:r>
          </a:p>
        </p:txBody>
      </p:sp>
    </p:spTree>
    <p:extLst>
      <p:ext uri="{BB962C8B-B14F-4D97-AF65-F5344CB8AC3E}">
        <p14:creationId xmlns:p14="http://schemas.microsoft.com/office/powerpoint/2010/main" val="196842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270</Words>
  <Application>Microsoft Office PowerPoint</Application>
  <PresentationFormat>Widescreen</PresentationFormat>
  <Paragraphs>129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Cody Sifford</cp:lastModifiedBy>
  <cp:revision>76</cp:revision>
  <dcterms:created xsi:type="dcterms:W3CDTF">2017-01-05T13:17:27Z</dcterms:created>
  <dcterms:modified xsi:type="dcterms:W3CDTF">2020-07-10T02:30:56Z</dcterms:modified>
</cp:coreProperties>
</file>