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AED6AC-5AFA-4EED-A748-2B5108CE89DA}">
  <a:tblStyle styleId="{67AED6AC-5AFA-4EED-A748-2B5108CE89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6C3BEE9-65FF-47F5-8862-DCE978062F6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Hi good afternoon all, I am Edward. My team is team 26 with team members of </a:t>
            </a:r>
            <a:r>
              <a:rPr lang="en-GB">
                <a:solidFill>
                  <a:schemeClr val="dk1"/>
                </a:solidFill>
              </a:rPr>
              <a:t> Hanyu, Shishir, Praveen. Our target audience for this presentation is the carriers and the project scope is to use Machine Learning infrastructure and technique to predict US airports flights delay in advance, and the main objectives are to minimize the cost incur due to flight delay , and improve </a:t>
            </a:r>
            <a:r>
              <a:rPr lang="en-GB">
                <a:solidFill>
                  <a:schemeClr val="dk1"/>
                </a:solidFill>
              </a:rPr>
              <a:t>customer satisfaction.</a:t>
            </a:r>
            <a:endParaRPr>
              <a:solidFill>
                <a:schemeClr val="dk1"/>
              </a:solidFill>
            </a:endParaRPr>
          </a:p>
          <a:p>
            <a:pPr indent="0" lvl="0" marL="0" rtl="0" algn="l">
              <a:spcBef>
                <a:spcPts val="0"/>
              </a:spcBef>
              <a:spcAft>
                <a:spcPts val="0"/>
              </a:spcAft>
              <a:buNone/>
            </a:pPr>
            <a:r>
              <a:t/>
            </a:r>
            <a:endParaRPr/>
          </a:p>
        </p:txBody>
      </p:sp>
      <p:sp>
        <p:nvSpPr>
          <p:cNvPr id="46" name="Google Shape;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7d1aed83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7d1aed8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One other decision we made is to decide on how granular do we want our weather data to be.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Do we want our weather data to be in seconds, minutes, or hous.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We decided to use hourly weather data for our analysis.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When we use the hourly weather data we found ourselves with multiple readings within the hour. We chose the maximum of the readings within an hour.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This allowed us to limit the amount of weather data when we did the join with the airlines data.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This was an important step in making joining of weather data with airline data scalable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7d1aed83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7d1aed8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the above techniques in place we were able to use two different styles of join. Simple join function for dataframe as well as Spark SQL to join the data. We did not see much performance difference between the two.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first join the airlines data with station data by using call # and the state abr..  With this join we were able to assign a station number to each airlines data. That is assign station # to source and destination.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joined the above data with weather information by using station# and weather reading for each flight departure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were able to achieve these joins without too much data loss or data explosion in a scalable manner because of our pre-processing techniques.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7d1aed834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7d1aed8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addition to spending time on preprocessing we also spent time on feature engineering which is to enrich the data further with additional features. We feel this was a very important part of the project and it helped us achieve good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of the feature engineering we did is to create a graph out of the airline data. We considered each airport to be a vertex within a graph and we considered each edge to be a flight route between source and destination. After creating a graph we ran the page rank algorithm on the graph to calculate the pagerank of the airport. We used the Spark Graph Frame to achieve this. We then enrich the source airport with pagerank for origin and pagerank for dest.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now have Hanyu walk us through other aspects of feature engineering.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7fc2da2b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7fc2da2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914400" rtl="0" algn="l">
              <a:spcBef>
                <a:spcPts val="600"/>
              </a:spcBef>
              <a:spcAft>
                <a:spcPts val="0"/>
              </a:spcAft>
              <a:buClr>
                <a:srgbClr val="324F5E"/>
              </a:buClr>
              <a:buSzPts val="1000"/>
              <a:buChar char="●"/>
            </a:pPr>
            <a:r>
              <a:rPr lang="en-GB" sz="1000">
                <a:solidFill>
                  <a:srgbClr val="324F5E"/>
                </a:solidFill>
                <a:latin typeface="Calibri"/>
                <a:ea typeface="Calibri"/>
                <a:cs typeface="Calibri"/>
                <a:sym typeface="Calibri"/>
              </a:rPr>
              <a:t>Use window function (over clause) in Spark SQL to iterate over tail number and find next departure time for each flight </a:t>
            </a:r>
            <a:endParaRPr sz="1000">
              <a:solidFill>
                <a:srgbClr val="324F5E"/>
              </a:solidFill>
              <a:latin typeface="Calibri"/>
              <a:ea typeface="Calibri"/>
              <a:cs typeface="Calibri"/>
              <a:sym typeface="Calibri"/>
            </a:endParaRPr>
          </a:p>
          <a:p>
            <a:pPr indent="-292100" lvl="0" marL="914400" rtl="0" algn="l">
              <a:spcBef>
                <a:spcPts val="0"/>
              </a:spcBef>
              <a:spcAft>
                <a:spcPts val="0"/>
              </a:spcAft>
              <a:buClr>
                <a:srgbClr val="324F5E"/>
              </a:buClr>
              <a:buSzPts val="1000"/>
              <a:buChar char="●"/>
            </a:pPr>
            <a:r>
              <a:rPr lang="en-GB" sz="1000">
                <a:solidFill>
                  <a:srgbClr val="324F5E"/>
                </a:solidFill>
                <a:latin typeface="Calibri"/>
                <a:ea typeface="Calibri"/>
                <a:cs typeface="Calibri"/>
                <a:sym typeface="Calibri"/>
              </a:rPr>
              <a:t>If the plane stays for more than 90 min in the airport, we assume that delay from last flight no longer affect departure time of next flight</a:t>
            </a:r>
            <a:endParaRPr sz="1000">
              <a:solidFill>
                <a:srgbClr val="324F5E"/>
              </a:solidFill>
              <a:latin typeface="Calibri"/>
              <a:ea typeface="Calibri"/>
              <a:cs typeface="Calibri"/>
              <a:sym typeface="Calibri"/>
            </a:endParaRPr>
          </a:p>
          <a:p>
            <a:pPr indent="-292100" lvl="0" marL="914400" rtl="0" algn="l">
              <a:spcBef>
                <a:spcPts val="0"/>
              </a:spcBef>
              <a:spcAft>
                <a:spcPts val="0"/>
              </a:spcAft>
              <a:buClr>
                <a:srgbClr val="324F5E"/>
              </a:buClr>
              <a:buSzPts val="1000"/>
              <a:buChar char="●"/>
            </a:pPr>
            <a:r>
              <a:rPr lang="en-GB" sz="1000">
                <a:solidFill>
                  <a:srgbClr val="324F5E"/>
                </a:solidFill>
                <a:latin typeface="Calibri"/>
                <a:ea typeface="Calibri"/>
                <a:cs typeface="Calibri"/>
                <a:sym typeface="Calibri"/>
              </a:rPr>
              <a:t>Since we predict departure delay 2 hrs beforehand, we use delay of last last flight (sometimes we can not have delay of last flight so early).</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0affa3638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0affa363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60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0affa3638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0affa363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914400" rtl="0" algn="l">
              <a:spcBef>
                <a:spcPts val="600"/>
              </a:spcBef>
              <a:spcAft>
                <a:spcPts val="0"/>
              </a:spcAft>
              <a:buClr>
                <a:srgbClr val="324F5E"/>
              </a:buClr>
              <a:buSzPts val="1000"/>
              <a:buChar char="●"/>
            </a:pPr>
            <a:r>
              <a:rPr lang="en-GB" sz="1000">
                <a:solidFill>
                  <a:srgbClr val="324F5E"/>
                </a:solidFill>
                <a:latin typeface="Calibri"/>
                <a:ea typeface="Calibri"/>
                <a:cs typeface="Calibri"/>
                <a:sym typeface="Calibri"/>
              </a:rPr>
              <a:t>Use window function (over clause) in Spark SQL to iterate over tail number and find next departure time for each flight </a:t>
            </a:r>
            <a:endParaRPr sz="1000">
              <a:solidFill>
                <a:srgbClr val="324F5E"/>
              </a:solidFill>
              <a:latin typeface="Calibri"/>
              <a:ea typeface="Calibri"/>
              <a:cs typeface="Calibri"/>
              <a:sym typeface="Calibri"/>
            </a:endParaRPr>
          </a:p>
          <a:p>
            <a:pPr indent="-292100" lvl="0" marL="914400" rtl="0" algn="l">
              <a:spcBef>
                <a:spcPts val="0"/>
              </a:spcBef>
              <a:spcAft>
                <a:spcPts val="0"/>
              </a:spcAft>
              <a:buClr>
                <a:srgbClr val="324F5E"/>
              </a:buClr>
              <a:buSzPts val="1000"/>
              <a:buChar char="●"/>
            </a:pPr>
            <a:r>
              <a:rPr lang="en-GB" sz="1000">
                <a:solidFill>
                  <a:srgbClr val="324F5E"/>
                </a:solidFill>
                <a:latin typeface="Calibri"/>
                <a:ea typeface="Calibri"/>
                <a:cs typeface="Calibri"/>
                <a:sym typeface="Calibri"/>
              </a:rPr>
              <a:t>If the plane stays for more than 90 min in the airport, we assume that delay from last flight no longer affect departure time of next flight</a:t>
            </a:r>
            <a:endParaRPr sz="1000">
              <a:solidFill>
                <a:srgbClr val="324F5E"/>
              </a:solidFill>
              <a:latin typeface="Calibri"/>
              <a:ea typeface="Calibri"/>
              <a:cs typeface="Calibri"/>
              <a:sym typeface="Calibri"/>
            </a:endParaRPr>
          </a:p>
          <a:p>
            <a:pPr indent="-292100" lvl="0" marL="914400" rtl="0" algn="l">
              <a:spcBef>
                <a:spcPts val="0"/>
              </a:spcBef>
              <a:spcAft>
                <a:spcPts val="0"/>
              </a:spcAft>
              <a:buClr>
                <a:srgbClr val="324F5E"/>
              </a:buClr>
              <a:buSzPts val="1000"/>
              <a:buChar char="●"/>
            </a:pPr>
            <a:r>
              <a:rPr lang="en-GB" sz="1000">
                <a:solidFill>
                  <a:srgbClr val="324F5E"/>
                </a:solidFill>
                <a:latin typeface="Calibri"/>
                <a:ea typeface="Calibri"/>
                <a:cs typeface="Calibri"/>
                <a:sym typeface="Calibri"/>
              </a:rPr>
              <a:t>Since we predict departure delay 2 hrs beforehand, we use delay of last last flight (sometimes we can not have delay of last flight so early).</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0d65e10a3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0d65e10a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0affa3638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0affa363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7fc2da2b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7fc2da2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the datasets have over 100 features, we explore multiple options for feature selection like RandomForest featureimportance, Chisquare test, Lasso regression. When we used RandomForest featureImportance, we can see features like LST_DELAY, Hour of the dat and SouthWest carrier etc came with high importance. We see mix of derived and given features in the top 10 important features. </a:t>
            </a:r>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7fc2da2b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7fc2da2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the feature engineering and feature selection, we started with base models. We tried Logistic Regression for predicting DEP_DEL15 and we also explored Linear Regression to predict the delay time. Logistic Regression, we observed lower precision, recall and also Linear Regression R2 value was low and we moved on to trying advanced models.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f64aede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f64aede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will start to give some highlight and overview about the business case, problem statement and research question, and then our approach for this project with the overview of the datasets and the evaluation metrics that we adopted for the modelings,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will be Shishir go through the EDA and features engineering , follow by Hanyu and Praveen talk about features selection and modeling, and our recommendation and conclusions.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f64aede6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f64aede6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advanced models, we started with Decision Trees and we built the model with features from airlines, weather data sets including the derived features. After trying various features, </a:t>
            </a:r>
            <a:r>
              <a:rPr lang="en-GB">
                <a:solidFill>
                  <a:schemeClr val="dk1"/>
                </a:solidFill>
              </a:rPr>
              <a:t>t</a:t>
            </a:r>
            <a:r>
              <a:rPr lang="en-GB">
                <a:solidFill>
                  <a:schemeClr val="dk1"/>
                </a:solidFill>
              </a:rPr>
              <a:t>he final model we have is with 33 features with maxdepth of 10, maxBins of 300 etc.  </a:t>
            </a:r>
            <a:endParaRPr>
              <a:solidFill>
                <a:schemeClr val="dk1"/>
              </a:solidFill>
            </a:endParaRPr>
          </a:p>
          <a:p>
            <a:pPr indent="0" lvl="0" marL="0" rtl="0" algn="l">
              <a:spcBef>
                <a:spcPts val="0"/>
              </a:spcBef>
              <a:spcAft>
                <a:spcPts val="0"/>
              </a:spcAft>
              <a:buNone/>
            </a:pPr>
            <a:r>
              <a:rPr lang="en-GB">
                <a:solidFill>
                  <a:schemeClr val="dk1"/>
                </a:solidFill>
              </a:rPr>
              <a:t>We saw higher precision with DecissionTree but recall is still lower. Prediction performance on testData is on par with trainingData.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0d65e0e57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0d65e0e5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Continuing our work with Tree based models, we moved to RandomForest. We used the same features as in DecissionTrees, ran the RandomForest model for various configuration and we got improved prediction metrics. Here also we got higher precision but recall is continuing to be low. Prediction metrics for Training and TestData sets are similar and we don’t see any overfitting or under fitting.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d65e0e57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0d65e0e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Finally we ran Gradient Boosting Trees with same set of features. On Training Data, we got even higher precision but interestingly prediction metrics on testdata came bit lower indicating some overfitting. We concluded the modeling with Gradient Boosting Trees.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f64aede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f64aede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quick review of the Algorithm Performance:</a:t>
            </a:r>
            <a:endParaRPr/>
          </a:p>
          <a:p>
            <a:pPr indent="0" lvl="0" marL="0" rtl="0" algn="l">
              <a:spcBef>
                <a:spcPts val="0"/>
              </a:spcBef>
              <a:spcAft>
                <a:spcPts val="0"/>
              </a:spcAft>
              <a:buNone/>
            </a:pPr>
            <a:r>
              <a:rPr lang="en-GB"/>
              <a:t>Logistic Regression performed poorly. Decision Tree, RandomForest and Gradient Boosting Trees did better in this sequence. Overall we got higher precision but recall continued to be low and it’s mainly because of higher False Negatives.  Decision Tree and Random Forest models performed similarly for Training and TestData but Gradient Boosting Tree shows some overfitting.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getting better model performance, we saw that hyper parameter tuning helped but feature engineering helped with bigger gains.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64aede6b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64aede6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During the project, we have some learning w.r.t. Performance and scalability like:</a:t>
            </a:r>
            <a:endParaRPr/>
          </a:p>
          <a:p>
            <a:pPr indent="-298450" lvl="0" marL="457200" rtl="0" algn="l">
              <a:spcBef>
                <a:spcPts val="0"/>
              </a:spcBef>
              <a:spcAft>
                <a:spcPts val="0"/>
              </a:spcAft>
              <a:buSzPts val="1100"/>
              <a:buAutoNum type="arabicPeriod"/>
            </a:pPr>
            <a:r>
              <a:rPr lang="en-GB"/>
              <a:t>Caching and persisting data as parquet files is very important especially when working with large  sets. </a:t>
            </a:r>
            <a:endParaRPr/>
          </a:p>
          <a:p>
            <a:pPr indent="-298450" lvl="0" marL="457200" rtl="0" algn="l">
              <a:spcBef>
                <a:spcPts val="0"/>
              </a:spcBef>
              <a:spcAft>
                <a:spcPts val="0"/>
              </a:spcAft>
              <a:buSzPts val="1100"/>
              <a:buAutoNum type="arabicPeriod"/>
            </a:pPr>
            <a:r>
              <a:rPr lang="en-GB"/>
              <a:t>While joining data, instead of a </a:t>
            </a:r>
            <a:r>
              <a:rPr lang="en-GB"/>
              <a:t>monolithic</a:t>
            </a:r>
            <a:r>
              <a:rPr lang="en-GB"/>
              <a:t> join, building incremental joins helped us avoid bottlenecks.</a:t>
            </a:r>
            <a:endParaRPr/>
          </a:p>
          <a:p>
            <a:pPr indent="-298450" lvl="0" marL="457200" rtl="0" algn="l">
              <a:spcBef>
                <a:spcPts val="0"/>
              </a:spcBef>
              <a:spcAft>
                <a:spcPts val="0"/>
              </a:spcAft>
              <a:buSzPts val="1100"/>
              <a:buAutoNum type="arabicPeriod"/>
            </a:pPr>
            <a:r>
              <a:rPr lang="en-GB"/>
              <a:t>Also usage of intermediate tables helped.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couldn’t evaluate the model performance for scalability because of the shared cluster setup we have. Also we couldn’t try more grid search like techniques for hyperparameter tuning.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Edward will continue with conclusions.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64aede6b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64aede6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900">
                <a:solidFill>
                  <a:schemeClr val="dk1"/>
                </a:solidFill>
                <a:highlight>
                  <a:srgbClr val="FFFFFF"/>
                </a:highlight>
              </a:rPr>
              <a:t>In conclusion, our results show Random Forest model with low FP and FN , and high precision outperform the other models. From business perspective , it  would help to reduce the cost and sustain customer </a:t>
            </a:r>
            <a:r>
              <a:rPr lang="en-GB" sz="900">
                <a:solidFill>
                  <a:schemeClr val="dk1"/>
                </a:solidFill>
                <a:highlight>
                  <a:srgbClr val="FFFFFF"/>
                </a:highlight>
              </a:rPr>
              <a:t>satisfaction</a:t>
            </a:r>
            <a:r>
              <a:rPr lang="en-GB" sz="900">
                <a:solidFill>
                  <a:schemeClr val="dk1"/>
                </a:solidFill>
                <a:highlight>
                  <a:srgbClr val="FFFFFF"/>
                </a:highlight>
              </a:rPr>
              <a:t>. Finally, the major technique of Machine Learning we used are </a:t>
            </a:r>
            <a:endParaRPr sz="900">
              <a:solidFill>
                <a:schemeClr val="dk1"/>
              </a:solidFill>
              <a:highlight>
                <a:srgbClr val="FFFFFF"/>
              </a:highlight>
            </a:endParaRPr>
          </a:p>
          <a:p>
            <a:pPr indent="0" lvl="0" marL="0" rtl="0" algn="l">
              <a:lnSpc>
                <a:spcPct val="100000"/>
              </a:lnSpc>
              <a:spcBef>
                <a:spcPts val="1600"/>
              </a:spcBef>
              <a:spcAft>
                <a:spcPts val="0"/>
              </a:spcAft>
              <a:buNone/>
            </a:pPr>
            <a:r>
              <a:rPr lang="en-GB" sz="900">
                <a:solidFill>
                  <a:schemeClr val="dk1"/>
                </a:solidFill>
                <a:highlight>
                  <a:srgbClr val="FFFFFF"/>
                </a:highlight>
              </a:rPr>
              <a:t>Spark frame and RDD for distribute the dataset across clusters and parallelize the computation</a:t>
            </a:r>
            <a:endParaRPr sz="900">
              <a:solidFill>
                <a:schemeClr val="dk1"/>
              </a:solidFill>
              <a:highlight>
                <a:srgbClr val="FFFFFF"/>
              </a:highlight>
            </a:endParaRPr>
          </a:p>
          <a:p>
            <a:pPr indent="0" lvl="0" marL="0" rtl="0" algn="l">
              <a:lnSpc>
                <a:spcPct val="100000"/>
              </a:lnSpc>
              <a:spcBef>
                <a:spcPts val="0"/>
              </a:spcBef>
              <a:spcAft>
                <a:spcPts val="0"/>
              </a:spcAft>
              <a:buNone/>
            </a:pPr>
            <a:r>
              <a:rPr lang="en-GB" sz="900">
                <a:solidFill>
                  <a:schemeClr val="dk1"/>
                </a:solidFill>
                <a:highlight>
                  <a:srgbClr val="FFFFFF"/>
                </a:highlight>
              </a:rPr>
              <a:t>Graph algorithm and pagerank for deriving additional features for training and testing</a:t>
            </a:r>
            <a:endParaRPr sz="900">
              <a:solidFill>
                <a:schemeClr val="dk1"/>
              </a:solidFill>
              <a:highlight>
                <a:srgbClr val="FFFFFF"/>
              </a:highlight>
            </a:endParaRPr>
          </a:p>
          <a:p>
            <a:pPr indent="0" lvl="0" marL="0" rtl="0" algn="l">
              <a:lnSpc>
                <a:spcPct val="100000"/>
              </a:lnSpc>
              <a:spcBef>
                <a:spcPts val="0"/>
              </a:spcBef>
              <a:spcAft>
                <a:spcPts val="0"/>
              </a:spcAft>
              <a:buNone/>
            </a:pPr>
            <a:r>
              <a:rPr lang="en-GB" sz="900">
                <a:solidFill>
                  <a:schemeClr val="dk1"/>
                </a:solidFill>
                <a:highlight>
                  <a:srgbClr val="FFFFFF"/>
                </a:highlight>
              </a:rPr>
              <a:t>One hot encoding and normalization for </a:t>
            </a:r>
            <a:r>
              <a:rPr lang="en-GB" sz="900">
                <a:solidFill>
                  <a:schemeClr val="dk1"/>
                </a:solidFill>
                <a:highlight>
                  <a:srgbClr val="FFFFFF"/>
                </a:highlight>
              </a:rPr>
              <a:t>categorical</a:t>
            </a:r>
            <a:r>
              <a:rPr lang="en-GB" sz="900">
                <a:solidFill>
                  <a:schemeClr val="dk1"/>
                </a:solidFill>
                <a:highlight>
                  <a:srgbClr val="FFFFFF"/>
                </a:highlight>
              </a:rPr>
              <a:t> and numerical features,</a:t>
            </a:r>
            <a:endParaRPr sz="900">
              <a:solidFill>
                <a:schemeClr val="dk1"/>
              </a:solidFill>
              <a:highlight>
                <a:srgbClr val="FFFFFF"/>
              </a:highlight>
            </a:endParaRPr>
          </a:p>
          <a:p>
            <a:pPr indent="0" lvl="0" marL="0" rtl="0" algn="l">
              <a:lnSpc>
                <a:spcPct val="100000"/>
              </a:lnSpc>
              <a:spcBef>
                <a:spcPts val="0"/>
              </a:spcBef>
              <a:spcAft>
                <a:spcPts val="0"/>
              </a:spcAft>
              <a:buNone/>
            </a:pPr>
            <a:r>
              <a:rPr lang="en-GB" sz="900">
                <a:solidFill>
                  <a:schemeClr val="dk1"/>
                </a:solidFill>
                <a:highlight>
                  <a:srgbClr val="FFFFFF"/>
                </a:highlight>
              </a:rPr>
              <a:t>We explored and implemented different algorithms, optimize them with a </a:t>
            </a:r>
            <a:r>
              <a:rPr lang="en-GB" sz="900">
                <a:solidFill>
                  <a:schemeClr val="dk1"/>
                </a:solidFill>
                <a:highlight>
                  <a:srgbClr val="FFFFFF"/>
                </a:highlight>
              </a:rPr>
              <a:t>reasonable</a:t>
            </a:r>
            <a:r>
              <a:rPr lang="en-GB" sz="900">
                <a:solidFill>
                  <a:schemeClr val="dk1"/>
                </a:solidFill>
                <a:highlight>
                  <a:srgbClr val="FFFFFF"/>
                </a:highlight>
              </a:rPr>
              <a:t> figure to address this business case. </a:t>
            </a:r>
            <a:endParaRPr sz="900">
              <a:solidFill>
                <a:schemeClr val="dk1"/>
              </a:solidFill>
              <a:highlight>
                <a:srgbClr val="FFFFFF"/>
              </a:highlight>
            </a:endParaRPr>
          </a:p>
          <a:p>
            <a:pPr indent="0" lvl="0" marL="0" rtl="0" algn="l">
              <a:lnSpc>
                <a:spcPct val="100000"/>
              </a:lnSpc>
              <a:spcBef>
                <a:spcPts val="0"/>
              </a:spcBef>
              <a:spcAft>
                <a:spcPts val="0"/>
              </a:spcAft>
              <a:buNone/>
            </a:pPr>
            <a:r>
              <a:t/>
            </a:r>
            <a:endParaRPr sz="900">
              <a:solidFill>
                <a:schemeClr val="dk1"/>
              </a:solidFill>
              <a:highlight>
                <a:srgbClr val="FFFFFF"/>
              </a:highlight>
            </a:endParaRPr>
          </a:p>
          <a:p>
            <a:pPr indent="0" lvl="0" marL="0" rtl="0" algn="l">
              <a:lnSpc>
                <a:spcPct val="160000"/>
              </a:lnSpc>
              <a:spcBef>
                <a:spcPts val="0"/>
              </a:spcBef>
              <a:spcAft>
                <a:spcPts val="0"/>
              </a:spcAft>
              <a:buNone/>
            </a:pPr>
            <a:r>
              <a:rPr lang="en-GB" sz="900">
                <a:solidFill>
                  <a:schemeClr val="dk1"/>
                </a:solidFill>
                <a:highlight>
                  <a:srgbClr val="FFFFFF"/>
                </a:highlight>
              </a:rPr>
              <a:t>That’s the end of our presentation, and we are open the floor for questions.  Thank you !  </a:t>
            </a:r>
            <a:endParaRPr sz="900">
              <a:solidFill>
                <a:schemeClr val="dk1"/>
              </a:solidFill>
              <a:highlight>
                <a:srgbClr val="FFFFFF"/>
              </a:highlight>
            </a:endParaRPr>
          </a:p>
          <a:p>
            <a:pPr indent="0" lvl="0" marL="0" rtl="0" algn="l">
              <a:lnSpc>
                <a:spcPct val="160000"/>
              </a:lnSpc>
              <a:spcBef>
                <a:spcPts val="1600"/>
              </a:spcBef>
              <a:spcAft>
                <a:spcPts val="0"/>
              </a:spcAft>
              <a:buNone/>
            </a:pPr>
            <a:r>
              <a:rPr lang="en-GB" sz="900">
                <a:solidFill>
                  <a:schemeClr val="dk1"/>
                </a:solidFill>
                <a:highlight>
                  <a:srgbClr val="FFFFFF"/>
                </a:highlight>
              </a:rPr>
              <a:t>Supplement info if needed: </a:t>
            </a:r>
            <a:endParaRPr sz="900">
              <a:solidFill>
                <a:schemeClr val="dk1"/>
              </a:solidFill>
              <a:highlight>
                <a:srgbClr val="FFFFFF"/>
              </a:highlight>
            </a:endParaRPr>
          </a:p>
          <a:p>
            <a:pPr indent="-285750" lvl="0" marL="457200" rtl="0" algn="l">
              <a:lnSpc>
                <a:spcPct val="160000"/>
              </a:lnSpc>
              <a:spcBef>
                <a:spcPts val="1600"/>
              </a:spcBef>
              <a:spcAft>
                <a:spcPts val="0"/>
              </a:spcAft>
              <a:buClr>
                <a:schemeClr val="dk1"/>
              </a:buClr>
              <a:buSzPts val="900"/>
              <a:buChar char="-"/>
            </a:pPr>
            <a:r>
              <a:rPr lang="en-GB" sz="900">
                <a:solidFill>
                  <a:schemeClr val="dk1"/>
                </a:solidFill>
                <a:highlight>
                  <a:srgbClr val="FFFFFF"/>
                </a:highlight>
              </a:rPr>
              <a:t>Spark framework with RDD which is automatically distributes the datasets contained in RDDs across the clusters and parallelizes the computation of ML algorithms in training, testing and evaluation;</a:t>
            </a:r>
            <a:endParaRPr sz="900">
              <a:solidFill>
                <a:schemeClr val="dk1"/>
              </a:solidFill>
              <a:highlight>
                <a:srgbClr val="FFFFFF"/>
              </a:highlight>
            </a:endParaRPr>
          </a:p>
          <a:p>
            <a:pPr indent="-285750" lvl="0" marL="457200" rtl="0" algn="l">
              <a:lnSpc>
                <a:spcPct val="160000"/>
              </a:lnSpc>
              <a:spcBef>
                <a:spcPts val="0"/>
              </a:spcBef>
              <a:spcAft>
                <a:spcPts val="0"/>
              </a:spcAft>
              <a:buClr>
                <a:schemeClr val="dk1"/>
              </a:buClr>
              <a:buSzPts val="900"/>
              <a:buChar char="-"/>
            </a:pPr>
            <a:r>
              <a:rPr lang="en-GB" sz="900">
                <a:solidFill>
                  <a:schemeClr val="dk1"/>
                </a:solidFill>
                <a:highlight>
                  <a:srgbClr val="FFFFFF"/>
                </a:highlight>
              </a:rPr>
              <a:t>Graph algorithm and large scale graph processing, Pageranks to derive additional features which are used for our modeling; as wells as exploring the results of number of our predefined research questions other than predicting flights delay question;</a:t>
            </a:r>
            <a:endParaRPr sz="900">
              <a:solidFill>
                <a:schemeClr val="dk1"/>
              </a:solidFill>
              <a:highlight>
                <a:srgbClr val="FFFFFF"/>
              </a:highlight>
            </a:endParaRPr>
          </a:p>
          <a:p>
            <a:pPr indent="-285750" lvl="0" marL="457200" rtl="0" algn="l">
              <a:lnSpc>
                <a:spcPct val="160000"/>
              </a:lnSpc>
              <a:spcBef>
                <a:spcPts val="0"/>
              </a:spcBef>
              <a:spcAft>
                <a:spcPts val="0"/>
              </a:spcAft>
              <a:buClr>
                <a:schemeClr val="dk1"/>
              </a:buClr>
              <a:buSzPts val="900"/>
              <a:buChar char="-"/>
            </a:pPr>
            <a:r>
              <a:rPr lang="en-GB" sz="900">
                <a:solidFill>
                  <a:schemeClr val="dk1"/>
                </a:solidFill>
                <a:highlight>
                  <a:srgbClr val="FFFFFF"/>
                </a:highlight>
              </a:rPr>
              <a:t>Used one hot encoding and normalization for categorical and numerical features to allow our models training and testing in an more efficient and optimized approach;</a:t>
            </a:r>
            <a:endParaRPr sz="900">
              <a:solidFill>
                <a:schemeClr val="dk1"/>
              </a:solidFill>
              <a:highlight>
                <a:srgbClr val="FFFFFF"/>
              </a:highlight>
            </a:endParaRPr>
          </a:p>
          <a:p>
            <a:pPr indent="-285750" lvl="0" marL="457200" rtl="0" algn="l">
              <a:lnSpc>
                <a:spcPct val="160000"/>
              </a:lnSpc>
              <a:spcBef>
                <a:spcPts val="0"/>
              </a:spcBef>
              <a:spcAft>
                <a:spcPts val="0"/>
              </a:spcAft>
              <a:buClr>
                <a:schemeClr val="dk1"/>
              </a:buClr>
              <a:buSzPts val="900"/>
              <a:buChar char="-"/>
            </a:pPr>
            <a:r>
              <a:rPr lang="en-GB" sz="900">
                <a:solidFill>
                  <a:schemeClr val="dk1"/>
                </a:solidFill>
                <a:highlight>
                  <a:srgbClr val="FFFFFF"/>
                </a:highlight>
              </a:rPr>
              <a:t>In terms of algorithms, we have implemented logistics regression, linear regression and decision trees as well as random forest and gradient boosting trees for our models evaluation. In particular, trees algorithm are expected to achieve a good result in a more parallelize and scalable manners though we are not able to compare amongst all algorithms timing due to the shared infrastructure resources</a:t>
            </a:r>
            <a:endParaRPr sz="90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26cd9f81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26cd9f8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f64aede6b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f64aede6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64aede6b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64aede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Based on FAA information,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o</a:t>
            </a:r>
            <a:r>
              <a:rPr lang="en-GB">
                <a:solidFill>
                  <a:schemeClr val="dk1"/>
                </a:solidFill>
              </a:rPr>
              <a:t>n average some of the busier airports handle 1,500 arrivals and 1,500 departures on average per day.</a:t>
            </a:r>
            <a:endParaRPr>
              <a:solidFill>
                <a:schemeClr val="dk1"/>
              </a:solidFill>
            </a:endParaRPr>
          </a:p>
          <a:p>
            <a:pPr indent="-298450" lvl="0" marL="457200" rtl="0" algn="l">
              <a:lnSpc>
                <a:spcPct val="160000"/>
              </a:lnSpc>
              <a:spcBef>
                <a:spcPts val="0"/>
              </a:spcBef>
              <a:spcAft>
                <a:spcPts val="0"/>
              </a:spcAft>
              <a:buSzPts val="1100"/>
              <a:buChar char="-"/>
            </a:pPr>
            <a:r>
              <a:rPr lang="en-GB">
                <a:highlight>
                  <a:srgbClr val="FFFFFF"/>
                </a:highlight>
              </a:rPr>
              <a:t>Flights d</a:t>
            </a:r>
            <a:r>
              <a:rPr lang="en-GB">
                <a:highlight>
                  <a:srgbClr val="FFFFFF"/>
                </a:highlight>
              </a:rPr>
              <a:t>elayed are estimated to have cost the airlines several billion dollars additional expense. Delays also drive the need for extra gates and ground personnel and impose costs on airline customers in the form of lost productivity, wages and goodwill.</a:t>
            </a:r>
            <a:endParaRPr>
              <a:highlight>
                <a:srgbClr val="FFFFFF"/>
              </a:highlight>
            </a:endParaRPr>
          </a:p>
          <a:p>
            <a:pPr indent="0" lvl="0" marL="0" rtl="0" algn="l">
              <a:lnSpc>
                <a:spcPct val="160000"/>
              </a:lnSpc>
              <a:spcBef>
                <a:spcPts val="0"/>
              </a:spcBef>
              <a:spcAft>
                <a:spcPts val="0"/>
              </a:spcAft>
              <a:buNone/>
            </a:pPr>
            <a:r>
              <a:rPr lang="en-GB">
                <a:highlight>
                  <a:srgbClr val="FFFFFF"/>
                </a:highlight>
              </a:rPr>
              <a:t>And the FAA estimated the annual related costs of delays in 2019 is $33 billion, </a:t>
            </a:r>
            <a:endParaRPr>
              <a:highlight>
                <a:srgbClr val="FFFFFF"/>
              </a:highlight>
            </a:endParaRPr>
          </a:p>
          <a:p>
            <a:pPr indent="0" lvl="0" marL="0" rtl="0" algn="l">
              <a:lnSpc>
                <a:spcPct val="160000"/>
              </a:lnSpc>
              <a:spcBef>
                <a:spcPts val="0"/>
              </a:spcBef>
              <a:spcAft>
                <a:spcPts val="0"/>
              </a:spcAft>
              <a:buNone/>
            </a:pPr>
            <a:r>
              <a:t/>
            </a:r>
            <a:endParaRPr>
              <a:solidFill>
                <a:schemeClr val="dk1"/>
              </a:solidFill>
              <a:highlight>
                <a:srgbClr val="FFFFFF"/>
              </a:highlight>
            </a:endParaRPr>
          </a:p>
          <a:p>
            <a:pPr indent="0" lvl="0" marL="0" rtl="0" algn="l">
              <a:lnSpc>
                <a:spcPct val="160000"/>
              </a:lnSpc>
              <a:spcBef>
                <a:spcPts val="0"/>
              </a:spcBef>
              <a:spcAft>
                <a:spcPts val="0"/>
              </a:spcAft>
              <a:buNone/>
            </a:pPr>
            <a:r>
              <a:rPr lang="en-GB">
                <a:solidFill>
                  <a:schemeClr val="dk1"/>
                </a:solidFill>
                <a:highlight>
                  <a:srgbClr val="FFFFFF"/>
                </a:highlight>
              </a:rPr>
              <a:t>(direct cost to airlines and passengers, lost demand, and indirect costs)</a:t>
            </a:r>
            <a:endParaRPr sz="1200">
              <a:solidFill>
                <a:srgbClr val="77777B"/>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GB" sz="1200">
                <a:solidFill>
                  <a:srgbClr val="77777B"/>
                </a:solidFill>
                <a:highlight>
                  <a:srgbClr val="FFFFFF"/>
                </a:highlight>
              </a:rPr>
              <a:t>Additional Costs</a:t>
            </a:r>
            <a:endParaRPr sz="1200">
              <a:solidFill>
                <a:srgbClr val="77777B"/>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GB" sz="1200">
                <a:solidFill>
                  <a:srgbClr val="77777B"/>
                </a:solidFill>
                <a:highlight>
                  <a:srgbClr val="FFFFFF"/>
                </a:highlight>
              </a:rPr>
              <a:t>Delayed aircraft are estimated to have cost the airlines several billion dollars in additional expense. Delays also drive the need for extra gates and ground personnel and impose costs on airline customers (including shippers) in the form of lost productivity, wages and goodwill.</a:t>
            </a:r>
            <a:endParaRPr sz="1200">
              <a:solidFill>
                <a:srgbClr val="77777B"/>
              </a:solidFill>
              <a:highlight>
                <a:srgbClr val="FFFFFF"/>
              </a:highlight>
            </a:endParaRPr>
          </a:p>
          <a:p>
            <a:pPr indent="0" lvl="0" marL="0" rtl="0" algn="l">
              <a:lnSpc>
                <a:spcPct val="160000"/>
              </a:lnSpc>
              <a:spcBef>
                <a:spcPts val="0"/>
              </a:spcBef>
              <a:spcAft>
                <a:spcPts val="0"/>
              </a:spcAft>
              <a:buClr>
                <a:schemeClr val="dk1"/>
              </a:buClr>
              <a:buSzPts val="1100"/>
              <a:buFont typeface="Arial"/>
              <a:buNone/>
            </a:pPr>
            <a:r>
              <a:rPr lang="en-GB" sz="1200">
                <a:solidFill>
                  <a:srgbClr val="77777B"/>
                </a:solidFill>
                <a:highlight>
                  <a:srgbClr val="FFFFFF"/>
                </a:highlight>
              </a:rPr>
              <a:t>Assuming $47 per hour* as the average value of a passenger’s time, flight delays are estimated to have cost air travelers billions of dollars. FAA/Nextor estimated the annual costs of delays (direct cost to airlines and passengers, lost demand, and indirect costs) in 2018 to be $28 billion.</a:t>
            </a:r>
            <a:endParaRPr sz="1200">
              <a:solidFill>
                <a:srgbClr val="77777B"/>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64aede6b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64aede6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That leads to Our </a:t>
            </a:r>
            <a:r>
              <a:rPr lang="en-GB">
                <a:solidFill>
                  <a:schemeClr val="dk1"/>
                </a:solidFill>
              </a:rPr>
              <a:t>Problems statement for flight delay,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flight schedule change leading to passenger inconvenience, and huge economic losses to ALL parties.</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Our research question is predicting flight delay to Optimize operations, sustain and improve customer satisfaction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t</a:t>
            </a:r>
            <a:r>
              <a:rPr lang="en-GB">
                <a:solidFill>
                  <a:schemeClr val="dk1"/>
                </a:solidFill>
              </a:rPr>
              <a:t>o frame this project, our scope is focus in predicting departure delay,  and also define delayed flight is when departure flight is over 15-minutes against the CRS schedule and our target is to predict flight delay with weather conditions 2-hours ahead of the departure time.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How did we manage the project ?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082363eba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082363e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have defined a project plan with tasks that then follow the approach as show, it consists of 5 general machine learning phases to analysis the data, train and test our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64aede6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64aede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explore the 4 raw datasets and then pre- processed them into training and test subsets where our training data size is about half of the flights raw data and testing data is about one third of the training data size.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f64aede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f64aede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02124"/>
                </a:solidFill>
                <a:highlight>
                  <a:srgbClr val="FFFFFF"/>
                </a:highlight>
              </a:rPr>
              <a:t>Before we start to tackle the problem , we first defined the classification of </a:t>
            </a:r>
            <a:r>
              <a:rPr lang="en-GB">
                <a:solidFill>
                  <a:srgbClr val="202124"/>
                </a:solidFill>
                <a:highlight>
                  <a:srgbClr val="FFFFFF"/>
                </a:highlight>
              </a:rPr>
              <a:t>flight</a:t>
            </a:r>
            <a:r>
              <a:rPr lang="en-GB">
                <a:solidFill>
                  <a:srgbClr val="202124"/>
                </a:solidFill>
                <a:highlight>
                  <a:srgbClr val="FFFFFF"/>
                </a:highlight>
              </a:rPr>
              <a:t> delay , positive class as a DELAYED </a:t>
            </a:r>
            <a:r>
              <a:rPr lang="en-GB">
                <a:solidFill>
                  <a:srgbClr val="202124"/>
                </a:solidFill>
                <a:highlight>
                  <a:srgbClr val="FFFFFF"/>
                </a:highlight>
              </a:rPr>
              <a:t>flight</a:t>
            </a:r>
            <a:r>
              <a:rPr lang="en-GB">
                <a:solidFill>
                  <a:srgbClr val="202124"/>
                </a:solidFill>
                <a:highlight>
                  <a:srgbClr val="FFFFFF"/>
                </a:highlight>
              </a:rPr>
              <a:t> and negative as a NO DELAYED, we also look into no. of metrics for evaluating the  models from business perspective.    </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lang="en-GB">
                <a:solidFill>
                  <a:srgbClr val="202124"/>
                </a:solidFill>
                <a:highlight>
                  <a:srgbClr val="FFFFFF"/>
                </a:highlight>
              </a:rPr>
              <a:t>As the class imbalanced issue, there is a significant disparity between the number of positive and negative labels , so accuracy may be a misleading metric for this case</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lang="en-GB">
                <a:solidFill>
                  <a:srgbClr val="202124"/>
                </a:solidFill>
                <a:highlight>
                  <a:srgbClr val="FFFFFF"/>
                </a:highlight>
              </a:rPr>
              <a:t>Instead , we look at Precision and Recall for performance evaluation </a:t>
            </a:r>
            <a:r>
              <a:rPr b="1" lang="en-GB">
                <a:solidFill>
                  <a:srgbClr val="202124"/>
                </a:solidFill>
                <a:highlight>
                  <a:srgbClr val="FFFFFF"/>
                </a:highlight>
              </a:rPr>
              <a:t>,</a:t>
            </a:r>
            <a:r>
              <a:rPr lang="en-GB">
                <a:solidFill>
                  <a:srgbClr val="202124"/>
                </a:solidFill>
                <a:highlight>
                  <a:srgbClr val="FFFFFF"/>
                </a:highlight>
              </a:rPr>
              <a:t> and</a:t>
            </a:r>
            <a:r>
              <a:rPr b="1" lang="en-GB">
                <a:solidFill>
                  <a:srgbClr val="202124"/>
                </a:solidFill>
                <a:highlight>
                  <a:srgbClr val="FFFFFF"/>
                </a:highlight>
              </a:rPr>
              <a:t> </a:t>
            </a:r>
            <a:r>
              <a:rPr b="1" lang="en-GB">
                <a:solidFill>
                  <a:srgbClr val="202124"/>
                </a:solidFill>
                <a:highlight>
                  <a:schemeClr val="lt1"/>
                </a:highlight>
              </a:rPr>
              <a:t>what does it mean from business perspective , </a:t>
            </a:r>
            <a:r>
              <a:rPr lang="en-GB">
                <a:solidFill>
                  <a:schemeClr val="dk1"/>
                </a:solidFill>
              </a:rPr>
              <a:t>Let’s use the confusion matrix  to elaborate more</a:t>
            </a:r>
            <a:endParaRPr>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To fully evaluate the effectiveness of a model, you must examine </a:t>
            </a:r>
            <a:r>
              <a:rPr b="1" lang="en-GB" sz="1050">
                <a:solidFill>
                  <a:srgbClr val="202124"/>
                </a:solidFill>
                <a:highlight>
                  <a:srgbClr val="FFFFFF"/>
                </a:highlight>
              </a:rPr>
              <a:t>both</a:t>
            </a:r>
            <a:r>
              <a:rPr lang="en-GB" sz="1050">
                <a:solidFill>
                  <a:srgbClr val="202124"/>
                </a:solidFill>
                <a:highlight>
                  <a:srgbClr val="FFFFFF"/>
                </a:highlight>
              </a:rPr>
              <a:t> precision and recall. Unfortunately, precision and recall are often in tension. That is, improving precision typically reduces recall and vice versa.</a:t>
            </a:r>
            <a:endParaRPr sz="1050">
              <a:solidFill>
                <a:srgbClr val="202124"/>
              </a:solidFill>
              <a:highlight>
                <a:srgbClr val="FFFFFF"/>
              </a:highlight>
            </a:endParaRPr>
          </a:p>
          <a:p>
            <a:pPr indent="0" lvl="0" marL="0" rtl="0" algn="l">
              <a:spcBef>
                <a:spcPts val="0"/>
              </a:spcBef>
              <a:spcAft>
                <a:spcPts val="0"/>
              </a:spcAft>
              <a:buNone/>
            </a:pPr>
            <a:r>
              <a:t/>
            </a:r>
            <a:endParaRPr b="1" sz="1050">
              <a:solidFill>
                <a:srgbClr val="202124"/>
              </a:solidFill>
              <a:highlight>
                <a:srgbClr val="FFFFFF"/>
              </a:highlight>
            </a:endParaRPr>
          </a:p>
          <a:p>
            <a:pPr indent="0" lvl="0" marL="0" rtl="0" algn="l">
              <a:spcBef>
                <a:spcPts val="0"/>
              </a:spcBef>
              <a:spcAft>
                <a:spcPts val="0"/>
              </a:spcAft>
              <a:buNone/>
            </a:pPr>
            <a:r>
              <a:rPr b="1" lang="en-GB" sz="1050">
                <a:solidFill>
                  <a:srgbClr val="202124"/>
                </a:solidFill>
                <a:highlight>
                  <a:srgbClr val="FFFFFF"/>
                </a:highlight>
              </a:rPr>
              <a:t>what does it mean from business perspective </a:t>
            </a:r>
            <a:endParaRPr b="1"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Precision</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When model said "positive" class, was it right?</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Intuition: Did the model predict  "delay" too often?</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Recall</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Out of all the possible positives, how many did the model correctly identify?</a:t>
            </a:r>
            <a:endParaRPr sz="1050">
              <a:solidFill>
                <a:srgbClr val="202124"/>
              </a:solidFill>
              <a:highlight>
                <a:srgbClr val="FFFFFF"/>
              </a:highlight>
            </a:endParaRPr>
          </a:p>
          <a:p>
            <a:pPr indent="0" lvl="0" marL="0" rtl="0" algn="l">
              <a:spcBef>
                <a:spcPts val="0"/>
              </a:spcBef>
              <a:spcAft>
                <a:spcPts val="0"/>
              </a:spcAft>
              <a:buNone/>
            </a:pPr>
            <a:r>
              <a:rPr lang="en-GB" sz="1050">
                <a:solidFill>
                  <a:srgbClr val="202124"/>
                </a:solidFill>
                <a:highlight>
                  <a:srgbClr val="FFFFFF"/>
                </a:highlight>
              </a:rPr>
              <a:t>Intuition: Did it miss any delay ? </a:t>
            </a:r>
            <a:endParaRPr sz="1050">
              <a:solidFill>
                <a:srgbClr val="202124"/>
              </a:solidFill>
              <a:highlight>
                <a:srgbClr val="FFFFFF"/>
              </a:highlight>
            </a:endParaRPr>
          </a:p>
          <a:p>
            <a:pPr indent="0" lvl="0" marL="0" rtl="0" algn="l">
              <a:spcBef>
                <a:spcPts val="0"/>
              </a:spcBef>
              <a:spcAft>
                <a:spcPts val="0"/>
              </a:spcAft>
              <a:buNone/>
            </a:pPr>
            <a:r>
              <a:t/>
            </a:r>
            <a:endParaRPr sz="1250">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f64aede6b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f64aede6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the 2x 2 matrix, we think </a:t>
            </a:r>
            <a:endParaRPr/>
          </a:p>
          <a:p>
            <a:pPr indent="-298450" lvl="0" marL="457200" rtl="0" algn="l">
              <a:spcBef>
                <a:spcPts val="0"/>
              </a:spcBef>
              <a:spcAft>
                <a:spcPts val="0"/>
              </a:spcAft>
              <a:buSzPts val="1100"/>
              <a:buChar char="-"/>
            </a:pPr>
            <a:r>
              <a:rPr lang="en-GB"/>
              <a:t>TP and TN are a good indicator for all,  they can plan ahead and minimize cost, inconvenience and economic impacts</a:t>
            </a:r>
            <a:endParaRPr/>
          </a:p>
          <a:p>
            <a:pPr indent="-298450" lvl="0" marL="457200" rtl="0" algn="l">
              <a:spcBef>
                <a:spcPts val="0"/>
              </a:spcBef>
              <a:spcAft>
                <a:spcPts val="0"/>
              </a:spcAft>
              <a:buSzPts val="1100"/>
              <a:buChar char="-"/>
            </a:pPr>
            <a:r>
              <a:rPr lang="en-GB"/>
              <a:t>But b</a:t>
            </a:r>
            <a:r>
              <a:rPr lang="en-GB"/>
              <a:t>oth FP and FN are bad as it will incur cost and impacts, so it should be avoided. </a:t>
            </a:r>
            <a:endParaRPr/>
          </a:p>
          <a:p>
            <a:pPr indent="-298450" lvl="0" marL="457200" rtl="0" algn="l">
              <a:spcBef>
                <a:spcPts val="0"/>
              </a:spcBef>
              <a:spcAft>
                <a:spcPts val="0"/>
              </a:spcAft>
              <a:buSzPts val="1100"/>
              <a:buChar char="-"/>
            </a:pPr>
            <a:r>
              <a:rPr lang="en-GB"/>
              <a:t>In particular , we believe FP </a:t>
            </a:r>
            <a:r>
              <a:rPr lang="en-GB">
                <a:solidFill>
                  <a:schemeClr val="dk1"/>
                </a:solidFill>
              </a:rPr>
              <a:t>is worse than FN, as it </a:t>
            </a:r>
            <a:r>
              <a:rPr lang="en-GB"/>
              <a:t>will incur unnecessary cost and pre arrangement to handle the prediction in delay</a:t>
            </a:r>
            <a:endParaRPr/>
          </a:p>
          <a:p>
            <a:pPr indent="-298450" lvl="0" marL="457200" rtl="0" algn="l">
              <a:spcBef>
                <a:spcPts val="0"/>
              </a:spcBef>
              <a:spcAft>
                <a:spcPts val="0"/>
              </a:spcAft>
              <a:buSzPts val="1100"/>
              <a:buChar char="-"/>
            </a:pPr>
            <a:r>
              <a:rPr lang="en-GB"/>
              <a:t>So our target is to achieve a model with low FP and FN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 I will pass to Shishir to discuss the data processing and EDA. Thank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Example: supplement: </a:t>
            </a:r>
            <a:endParaRPr/>
          </a:p>
          <a:p>
            <a:pPr indent="0" lvl="0" marL="0" rtl="0" algn="l">
              <a:spcBef>
                <a:spcPts val="0"/>
              </a:spcBef>
              <a:spcAft>
                <a:spcPts val="0"/>
              </a:spcAft>
              <a:buNone/>
            </a:pPr>
            <a:r>
              <a:rPr lang="en-GB" sz="1000">
                <a:latin typeface="Calibri"/>
                <a:ea typeface="Calibri"/>
                <a:cs typeface="Calibri"/>
                <a:sym typeface="Calibri"/>
              </a:rPr>
              <a:t>ACCURACY = (TP+TN) /(TP+TN+FP+FN) = (1+90)/(1+90+1+8)= 0.91</a:t>
            </a:r>
            <a:endParaRPr sz="10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800">
                <a:solidFill>
                  <a:srgbClr val="202124"/>
                </a:solidFill>
                <a:highlight>
                  <a:srgbClr val="FFFFFF"/>
                </a:highlight>
                <a:latin typeface="Roboto"/>
                <a:ea typeface="Roboto"/>
                <a:cs typeface="Roboto"/>
                <a:sym typeface="Roboto"/>
              </a:rPr>
              <a:t>100 delay/no delay,, 91 are NO DELAY (90 TNs and 1 FP) and 9 are DELAYED (1 TP and 8 FNs).</a:t>
            </a:r>
            <a:endParaRPr sz="800">
              <a:solidFill>
                <a:srgbClr val="202124"/>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GB" sz="800">
                <a:solidFill>
                  <a:srgbClr val="202124"/>
                </a:solidFill>
                <a:highlight>
                  <a:srgbClr val="FFFFFF"/>
                </a:highlight>
                <a:latin typeface="Roboto"/>
                <a:ea typeface="Roboto"/>
                <a:cs typeface="Roboto"/>
                <a:sym typeface="Roboto"/>
              </a:rPr>
              <a:t>Of the 91 NO DELAY , the model correctly identifies 90 NO DELAY. That's good. However, of the 9 DELAYED,, the model only correctly identifies 1 as DELAYED —a terrible outcome, as 8 out of 9 DELAYED is undetected </a:t>
            </a:r>
            <a:endParaRPr sz="80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7d1aed83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7d1aed8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Thanks Edward. Because we are dealing with large dataset, we chose an approach that is performant, scalable and efficient.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analysis showed the airlines data and station data were both good with very few duplicates and missing values. We were able to use this data without much pre-processing.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weather data was a different story. Thus, most of our preprocessing was focused on the weather data. I will share few techniques we used for the weather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technique we used for weather data is to impute a null value based on the earlier value within 1 day time window. Thus, we partitioned the data based on the station and the date and within a specific date we looked at all the weather values and forward fill the null value with the closest previous value. This approximation allowed us to keep many of the rows with null value intact.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20072" y="620688"/>
            <a:ext cx="3238128" cy="1470025"/>
          </a:xfrm>
          <a:prstGeom prst="rect">
            <a:avLst/>
          </a:prstGeom>
          <a:noFill/>
          <a:ln>
            <a:noFill/>
          </a:ln>
        </p:spPr>
        <p:txBody>
          <a:bodyPr anchorCtr="0" anchor="ctr" bIns="45700" lIns="91425" spcFirstLastPara="1" rIns="91425" wrap="square" tIns="45700">
            <a:noAutofit/>
          </a:bodyPr>
          <a:lstStyle>
            <a:lvl1pPr lvl="0" algn="l">
              <a:spcBef>
                <a:spcPts val="600"/>
              </a:spcBef>
              <a:spcAft>
                <a:spcPts val="0"/>
              </a:spcAft>
              <a:buClr>
                <a:schemeClr val="lt2"/>
              </a:buClr>
              <a:buSzPts val="2800"/>
              <a:buFont typeface="Calibri"/>
              <a:buNone/>
              <a:defRPr>
                <a:solidFill>
                  <a:schemeClr val="lt2"/>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 name="Google Shape;10;p2"/>
          <p:cNvSpPr txBox="1"/>
          <p:nvPr>
            <p:ph idx="1" type="subTitle"/>
          </p:nvPr>
        </p:nvSpPr>
        <p:spPr>
          <a:xfrm>
            <a:off x="5220072" y="4653136"/>
            <a:ext cx="3238128"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chemeClr val="lt2"/>
              </a:buClr>
              <a:buSzPts val="2000"/>
              <a:buNone/>
              <a:defRPr>
                <a:solidFill>
                  <a:schemeClr val="lt2"/>
                </a:solidFill>
              </a:defRPr>
            </a:lvl1pPr>
            <a:lvl2pPr lvl="1" algn="ctr">
              <a:spcBef>
                <a:spcPts val="600"/>
              </a:spcBef>
              <a:spcAft>
                <a:spcPts val="0"/>
              </a:spcAft>
              <a:buClr>
                <a:srgbClr val="888888"/>
              </a:buClr>
              <a:buSzPts val="1800"/>
              <a:buNone/>
              <a:defRPr>
                <a:solidFill>
                  <a:srgbClr val="888888"/>
                </a:solidFill>
              </a:defRPr>
            </a:lvl2pPr>
            <a:lvl3pPr lvl="2" algn="ctr">
              <a:spcBef>
                <a:spcPts val="600"/>
              </a:spcBef>
              <a:spcAft>
                <a:spcPts val="0"/>
              </a:spcAft>
              <a:buClr>
                <a:srgbClr val="888888"/>
              </a:buClr>
              <a:buSzPts val="1600"/>
              <a:buNone/>
              <a:defRPr>
                <a:solidFill>
                  <a:srgbClr val="888888"/>
                </a:solidFill>
              </a:defRPr>
            </a:lvl3pPr>
            <a:lvl4pPr lvl="3" algn="ctr">
              <a:spcBef>
                <a:spcPts val="600"/>
              </a:spcBef>
              <a:spcAft>
                <a:spcPts val="0"/>
              </a:spcAft>
              <a:buClr>
                <a:srgbClr val="888888"/>
              </a:buClr>
              <a:buSzPts val="1400"/>
              <a:buNone/>
              <a:defRPr>
                <a:solidFill>
                  <a:srgbClr val="888888"/>
                </a:solidFill>
              </a:defRPr>
            </a:lvl4pPr>
            <a:lvl5pPr lvl="4" algn="ctr">
              <a:spcBef>
                <a:spcPts val="600"/>
              </a:spcBef>
              <a:spcAft>
                <a:spcPts val="0"/>
              </a:spcAft>
              <a:buClr>
                <a:srgbClr val="888888"/>
              </a:buClr>
              <a:buSzPts val="1400"/>
              <a:buNone/>
              <a:defRPr>
                <a:solidFill>
                  <a:srgbClr val="888888"/>
                </a:solidFill>
              </a:defRPr>
            </a:lvl5pPr>
            <a:lvl6pPr lvl="5" algn="ctr">
              <a:spcBef>
                <a:spcPts val="6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600"/>
              </a:spcBef>
              <a:spcAft>
                <a:spcPts val="0"/>
              </a:spcAft>
              <a:buClr>
                <a:schemeClr val="accent1"/>
              </a:buClr>
              <a:buSzPts val="1800"/>
              <a:buChar char="•"/>
              <a:defRPr/>
            </a:lvl1pPr>
            <a:lvl2pPr indent="-342900" lvl="1" marL="914400" algn="l">
              <a:spcBef>
                <a:spcPts val="600"/>
              </a:spcBef>
              <a:spcAft>
                <a:spcPts val="0"/>
              </a:spcAft>
              <a:buClr>
                <a:schemeClr val="accent1"/>
              </a:buClr>
              <a:buSzPts val="1800"/>
              <a:buChar char="–"/>
              <a:defRPr/>
            </a:lvl2pPr>
            <a:lvl3pPr indent="-342900" lvl="2" marL="1371600" algn="l">
              <a:spcBef>
                <a:spcPts val="600"/>
              </a:spcBef>
              <a:spcAft>
                <a:spcPts val="0"/>
              </a:spcAft>
              <a:buClr>
                <a:schemeClr val="accent1"/>
              </a:buClr>
              <a:buSzPts val="1800"/>
              <a:buChar char="•"/>
              <a:defRPr/>
            </a:lvl3pPr>
            <a:lvl4pPr indent="-342900" lvl="3" marL="1828800" algn="l">
              <a:spcBef>
                <a:spcPts val="600"/>
              </a:spcBef>
              <a:spcAft>
                <a:spcPts val="0"/>
              </a:spcAft>
              <a:buClr>
                <a:schemeClr val="accent1"/>
              </a:buClr>
              <a:buSzPts val="1800"/>
              <a:buChar char="–"/>
              <a:defRPr/>
            </a:lvl4pPr>
            <a:lvl5pPr indent="-342900" lvl="4" marL="2286000" algn="l">
              <a:spcBef>
                <a:spcPts val="600"/>
              </a:spcBef>
              <a:spcAft>
                <a:spcPts val="0"/>
              </a:spcAft>
              <a:buClr>
                <a:schemeClr val="accent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 name="Shape 41"/>
        <p:cNvGrpSpPr/>
        <p:nvPr/>
      </p:nvGrpSpPr>
      <p:grpSpPr>
        <a:xfrm>
          <a:off x="0" y="0"/>
          <a:ext cx="0" cy="0"/>
          <a:chOff x="0" y="0"/>
          <a:chExt cx="0" cy="0"/>
        </a:xfrm>
      </p:grpSpPr>
      <p:sp>
        <p:nvSpPr>
          <p:cNvPr id="42" name="Google Shape;42;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600"/>
              </a:spcBef>
              <a:spcAft>
                <a:spcPts val="0"/>
              </a:spcAft>
              <a:buClr>
                <a:schemeClr val="accent1"/>
              </a:buClr>
              <a:buSzPts val="1800"/>
              <a:buChar char="•"/>
              <a:defRPr/>
            </a:lvl1pPr>
            <a:lvl2pPr indent="-342900" lvl="1" marL="914400" algn="l">
              <a:spcBef>
                <a:spcPts val="600"/>
              </a:spcBef>
              <a:spcAft>
                <a:spcPts val="0"/>
              </a:spcAft>
              <a:buClr>
                <a:schemeClr val="accent1"/>
              </a:buClr>
              <a:buSzPts val="1800"/>
              <a:buChar char="–"/>
              <a:defRPr/>
            </a:lvl2pPr>
            <a:lvl3pPr indent="-342900" lvl="2" marL="1371600" algn="l">
              <a:spcBef>
                <a:spcPts val="600"/>
              </a:spcBef>
              <a:spcAft>
                <a:spcPts val="0"/>
              </a:spcAft>
              <a:buClr>
                <a:schemeClr val="accent1"/>
              </a:buClr>
              <a:buSzPts val="1800"/>
              <a:buChar char="•"/>
              <a:defRPr/>
            </a:lvl3pPr>
            <a:lvl4pPr indent="-342900" lvl="3" marL="1828800" algn="l">
              <a:spcBef>
                <a:spcPts val="600"/>
              </a:spcBef>
              <a:spcAft>
                <a:spcPts val="0"/>
              </a:spcAft>
              <a:buClr>
                <a:schemeClr val="accent1"/>
              </a:buClr>
              <a:buSzPts val="1800"/>
              <a:buChar char="–"/>
              <a:defRPr/>
            </a:lvl4pPr>
            <a:lvl5pPr indent="-342900" lvl="4" marL="2286000" algn="l">
              <a:spcBef>
                <a:spcPts val="600"/>
              </a:spcBef>
              <a:spcAft>
                <a:spcPts val="0"/>
              </a:spcAft>
              <a:buClr>
                <a:schemeClr val="accent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600"/>
              </a:spcBef>
              <a:spcAft>
                <a:spcPts val="0"/>
              </a:spcAft>
              <a:buClr>
                <a:schemeClr val="accent1"/>
              </a:buClr>
              <a:buSzPts val="1800"/>
              <a:buChar char="•"/>
              <a:defRPr/>
            </a:lvl1pPr>
            <a:lvl2pPr indent="-342900" lvl="1" marL="914400" algn="l">
              <a:spcBef>
                <a:spcPts val="600"/>
              </a:spcBef>
              <a:spcAft>
                <a:spcPts val="0"/>
              </a:spcAft>
              <a:buClr>
                <a:schemeClr val="accent1"/>
              </a:buClr>
              <a:buSzPts val="1800"/>
              <a:buChar char="–"/>
              <a:defRPr/>
            </a:lvl2pPr>
            <a:lvl3pPr indent="-342900" lvl="2" marL="1371600" algn="l">
              <a:spcBef>
                <a:spcPts val="600"/>
              </a:spcBef>
              <a:spcAft>
                <a:spcPts val="0"/>
              </a:spcAft>
              <a:buClr>
                <a:schemeClr val="accent1"/>
              </a:buClr>
              <a:buSzPts val="1800"/>
              <a:buChar char="•"/>
              <a:defRPr/>
            </a:lvl3pPr>
            <a:lvl4pPr indent="-342900" lvl="3" marL="1828800" algn="l">
              <a:spcBef>
                <a:spcPts val="600"/>
              </a:spcBef>
              <a:spcAft>
                <a:spcPts val="0"/>
              </a:spcAft>
              <a:buClr>
                <a:schemeClr val="accent1"/>
              </a:buClr>
              <a:buSzPts val="1800"/>
              <a:buChar char="–"/>
              <a:defRPr/>
            </a:lvl4pPr>
            <a:lvl5pPr indent="-342900" lvl="4" marL="2286000" algn="l">
              <a:spcBef>
                <a:spcPts val="600"/>
              </a:spcBef>
              <a:spcAft>
                <a:spcPts val="0"/>
              </a:spcAft>
              <a:buClr>
                <a:schemeClr val="accent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rgbClr val="888888"/>
              </a:buClr>
              <a:buSzPts val="2000"/>
              <a:buNone/>
              <a:defRPr sz="2000">
                <a:solidFill>
                  <a:srgbClr val="888888"/>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60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accent1"/>
              </a:buClr>
              <a:buSzPts val="2800"/>
              <a:buChar char="•"/>
              <a:defRPr sz="2800"/>
            </a:lvl1pPr>
            <a:lvl2pPr indent="-381000" lvl="1" marL="914400" algn="l">
              <a:spcBef>
                <a:spcPts val="600"/>
              </a:spcBef>
              <a:spcAft>
                <a:spcPts val="0"/>
              </a:spcAft>
              <a:buClr>
                <a:schemeClr val="accent1"/>
              </a:buClr>
              <a:buSzPts val="2400"/>
              <a:buChar char="–"/>
              <a:defRPr sz="2400"/>
            </a:lvl2pPr>
            <a:lvl3pPr indent="-355600" lvl="2" marL="1371600" algn="l">
              <a:spcBef>
                <a:spcPts val="600"/>
              </a:spcBef>
              <a:spcAft>
                <a:spcPts val="0"/>
              </a:spcAft>
              <a:buClr>
                <a:schemeClr val="accent1"/>
              </a:buClr>
              <a:buSzPts val="2000"/>
              <a:buChar char="•"/>
              <a:defRPr sz="2000"/>
            </a:lvl3pPr>
            <a:lvl4pPr indent="-342900" lvl="3" marL="1828800" algn="l">
              <a:spcBef>
                <a:spcPts val="600"/>
              </a:spcBef>
              <a:spcAft>
                <a:spcPts val="0"/>
              </a:spcAft>
              <a:buClr>
                <a:schemeClr val="accent1"/>
              </a:buClr>
              <a:buSzPts val="1800"/>
              <a:buChar char="–"/>
              <a:defRPr sz="1800"/>
            </a:lvl4pPr>
            <a:lvl5pPr indent="-342900" lvl="4" marL="2286000" algn="l">
              <a:spcBef>
                <a:spcPts val="600"/>
              </a:spcBef>
              <a:spcAft>
                <a:spcPts val="0"/>
              </a:spcAft>
              <a:buClr>
                <a:schemeClr val="accent1"/>
              </a:buClr>
              <a:buSzPts val="1800"/>
              <a:buChar char="»"/>
              <a:defRPr sz="18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 name="Google Shape;20;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accent1"/>
              </a:buClr>
              <a:buSzPts val="2800"/>
              <a:buChar char="•"/>
              <a:defRPr sz="2800"/>
            </a:lvl1pPr>
            <a:lvl2pPr indent="-381000" lvl="1" marL="914400" algn="l">
              <a:spcBef>
                <a:spcPts val="600"/>
              </a:spcBef>
              <a:spcAft>
                <a:spcPts val="0"/>
              </a:spcAft>
              <a:buClr>
                <a:schemeClr val="accent1"/>
              </a:buClr>
              <a:buSzPts val="2400"/>
              <a:buChar char="–"/>
              <a:defRPr sz="2400"/>
            </a:lvl2pPr>
            <a:lvl3pPr indent="-355600" lvl="2" marL="1371600" algn="l">
              <a:spcBef>
                <a:spcPts val="600"/>
              </a:spcBef>
              <a:spcAft>
                <a:spcPts val="0"/>
              </a:spcAft>
              <a:buClr>
                <a:schemeClr val="accent1"/>
              </a:buClr>
              <a:buSzPts val="2000"/>
              <a:buChar char="•"/>
              <a:defRPr sz="2000"/>
            </a:lvl3pPr>
            <a:lvl4pPr indent="-342900" lvl="3" marL="1828800" algn="l">
              <a:spcBef>
                <a:spcPts val="600"/>
              </a:spcBef>
              <a:spcAft>
                <a:spcPts val="0"/>
              </a:spcAft>
              <a:buClr>
                <a:schemeClr val="accent1"/>
              </a:buClr>
              <a:buSzPts val="1800"/>
              <a:buChar char="–"/>
              <a:defRPr sz="1800"/>
            </a:lvl4pPr>
            <a:lvl5pPr indent="-342900" lvl="4" marL="2286000" algn="l">
              <a:spcBef>
                <a:spcPts val="600"/>
              </a:spcBef>
              <a:spcAft>
                <a:spcPts val="0"/>
              </a:spcAft>
              <a:buClr>
                <a:schemeClr val="accent1"/>
              </a:buClr>
              <a:buSzPts val="1800"/>
              <a:buChar char="»"/>
              <a:defRPr sz="18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 name="Shape 21"/>
        <p:cNvGrpSpPr/>
        <p:nvPr/>
      </p:nvGrpSpPr>
      <p:grpSpPr>
        <a:xfrm>
          <a:off x="0" y="0"/>
          <a:ext cx="0" cy="0"/>
          <a:chOff x="0" y="0"/>
          <a:chExt cx="0" cy="0"/>
        </a:xfrm>
      </p:grpSpPr>
      <p:sp>
        <p:nvSpPr>
          <p:cNvPr id="22" name="Google Shape;2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2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chemeClr val="accent1"/>
              </a:buClr>
              <a:buSzPts val="2400"/>
              <a:buNone/>
              <a:defRPr b="1" sz="2400"/>
            </a:lvl1pPr>
            <a:lvl2pPr indent="-228600" lvl="1" marL="914400" algn="l">
              <a:spcBef>
                <a:spcPts val="600"/>
              </a:spcBef>
              <a:spcAft>
                <a:spcPts val="0"/>
              </a:spcAft>
              <a:buClr>
                <a:schemeClr val="accent1"/>
              </a:buClr>
              <a:buSzPts val="2000"/>
              <a:buNone/>
              <a:defRPr b="1" sz="2000"/>
            </a:lvl2pPr>
            <a:lvl3pPr indent="-228600" lvl="2" marL="1371600" algn="l">
              <a:spcBef>
                <a:spcPts val="600"/>
              </a:spcBef>
              <a:spcAft>
                <a:spcPts val="0"/>
              </a:spcAft>
              <a:buClr>
                <a:schemeClr val="accent1"/>
              </a:buClr>
              <a:buSzPts val="1800"/>
              <a:buNone/>
              <a:defRPr b="1" sz="1800"/>
            </a:lvl3pPr>
            <a:lvl4pPr indent="-228600" lvl="3" marL="1828800" algn="l">
              <a:spcBef>
                <a:spcPts val="600"/>
              </a:spcBef>
              <a:spcAft>
                <a:spcPts val="0"/>
              </a:spcAft>
              <a:buClr>
                <a:schemeClr val="accent1"/>
              </a:buClr>
              <a:buSzPts val="1600"/>
              <a:buNone/>
              <a:defRPr b="1" sz="1600"/>
            </a:lvl4pPr>
            <a:lvl5pPr indent="-228600" lvl="4" marL="2286000" algn="l">
              <a:spcBef>
                <a:spcPts val="600"/>
              </a:spcBef>
              <a:spcAft>
                <a:spcPts val="0"/>
              </a:spcAft>
              <a:buClr>
                <a:schemeClr val="accent1"/>
              </a:buClr>
              <a:buSzPts val="1600"/>
              <a:buNone/>
              <a:defRPr b="1" sz="1600"/>
            </a:lvl5pPr>
            <a:lvl6pPr indent="-228600" lvl="5" marL="2743200" algn="l">
              <a:spcBef>
                <a:spcPts val="60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4" name="Google Shape;24;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accent1"/>
              </a:buClr>
              <a:buSzPts val="2400"/>
              <a:buChar char="•"/>
              <a:defRPr sz="2400"/>
            </a:lvl1pPr>
            <a:lvl2pPr indent="-355600" lvl="1" marL="914400" algn="l">
              <a:spcBef>
                <a:spcPts val="600"/>
              </a:spcBef>
              <a:spcAft>
                <a:spcPts val="0"/>
              </a:spcAft>
              <a:buClr>
                <a:schemeClr val="accent1"/>
              </a:buClr>
              <a:buSzPts val="2000"/>
              <a:buChar char="–"/>
              <a:defRPr sz="2000"/>
            </a:lvl2pPr>
            <a:lvl3pPr indent="-342900" lvl="2" marL="1371600" algn="l">
              <a:spcBef>
                <a:spcPts val="600"/>
              </a:spcBef>
              <a:spcAft>
                <a:spcPts val="0"/>
              </a:spcAft>
              <a:buClr>
                <a:schemeClr val="accent1"/>
              </a:buClr>
              <a:buSzPts val="1800"/>
              <a:buChar char="•"/>
              <a:defRPr sz="1800"/>
            </a:lvl3pPr>
            <a:lvl4pPr indent="-330200" lvl="3" marL="1828800" algn="l">
              <a:spcBef>
                <a:spcPts val="600"/>
              </a:spcBef>
              <a:spcAft>
                <a:spcPts val="0"/>
              </a:spcAft>
              <a:buClr>
                <a:schemeClr val="accent1"/>
              </a:buClr>
              <a:buSzPts val="1600"/>
              <a:buChar char="–"/>
              <a:defRPr sz="1600"/>
            </a:lvl4pPr>
            <a:lvl5pPr indent="-330200" lvl="4" marL="2286000" algn="l">
              <a:spcBef>
                <a:spcPts val="600"/>
              </a:spcBef>
              <a:spcAft>
                <a:spcPts val="0"/>
              </a:spcAft>
              <a:buClr>
                <a:schemeClr val="accent1"/>
              </a:buClr>
              <a:buSzPts val="1600"/>
              <a:buChar char="»"/>
              <a:defRPr sz="1600"/>
            </a:lvl5pPr>
            <a:lvl6pPr indent="-330200" lvl="5" marL="2743200" algn="l">
              <a:spcBef>
                <a:spcPts val="60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5" name="Google Shape;25;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chemeClr val="accent1"/>
              </a:buClr>
              <a:buSzPts val="2400"/>
              <a:buNone/>
              <a:defRPr b="1" sz="2400"/>
            </a:lvl1pPr>
            <a:lvl2pPr indent="-228600" lvl="1" marL="914400" algn="l">
              <a:spcBef>
                <a:spcPts val="600"/>
              </a:spcBef>
              <a:spcAft>
                <a:spcPts val="0"/>
              </a:spcAft>
              <a:buClr>
                <a:schemeClr val="accent1"/>
              </a:buClr>
              <a:buSzPts val="2000"/>
              <a:buNone/>
              <a:defRPr b="1" sz="2000"/>
            </a:lvl2pPr>
            <a:lvl3pPr indent="-228600" lvl="2" marL="1371600" algn="l">
              <a:spcBef>
                <a:spcPts val="600"/>
              </a:spcBef>
              <a:spcAft>
                <a:spcPts val="0"/>
              </a:spcAft>
              <a:buClr>
                <a:schemeClr val="accent1"/>
              </a:buClr>
              <a:buSzPts val="1800"/>
              <a:buNone/>
              <a:defRPr b="1" sz="1800"/>
            </a:lvl3pPr>
            <a:lvl4pPr indent="-228600" lvl="3" marL="1828800" algn="l">
              <a:spcBef>
                <a:spcPts val="600"/>
              </a:spcBef>
              <a:spcAft>
                <a:spcPts val="0"/>
              </a:spcAft>
              <a:buClr>
                <a:schemeClr val="accent1"/>
              </a:buClr>
              <a:buSzPts val="1600"/>
              <a:buNone/>
              <a:defRPr b="1" sz="1600"/>
            </a:lvl4pPr>
            <a:lvl5pPr indent="-228600" lvl="4" marL="2286000" algn="l">
              <a:spcBef>
                <a:spcPts val="600"/>
              </a:spcBef>
              <a:spcAft>
                <a:spcPts val="0"/>
              </a:spcAft>
              <a:buClr>
                <a:schemeClr val="accent1"/>
              </a:buClr>
              <a:buSzPts val="1600"/>
              <a:buNone/>
              <a:defRPr b="1" sz="1600"/>
            </a:lvl5pPr>
            <a:lvl6pPr indent="-228600" lvl="5" marL="2743200" algn="l">
              <a:spcBef>
                <a:spcPts val="60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6" name="Google Shape;26;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accent1"/>
              </a:buClr>
              <a:buSzPts val="2400"/>
              <a:buChar char="•"/>
              <a:defRPr sz="2400"/>
            </a:lvl1pPr>
            <a:lvl2pPr indent="-355600" lvl="1" marL="914400" algn="l">
              <a:spcBef>
                <a:spcPts val="600"/>
              </a:spcBef>
              <a:spcAft>
                <a:spcPts val="0"/>
              </a:spcAft>
              <a:buClr>
                <a:schemeClr val="accent1"/>
              </a:buClr>
              <a:buSzPts val="2000"/>
              <a:buChar char="–"/>
              <a:defRPr sz="2000"/>
            </a:lvl2pPr>
            <a:lvl3pPr indent="-342900" lvl="2" marL="1371600" algn="l">
              <a:spcBef>
                <a:spcPts val="600"/>
              </a:spcBef>
              <a:spcAft>
                <a:spcPts val="0"/>
              </a:spcAft>
              <a:buClr>
                <a:schemeClr val="accent1"/>
              </a:buClr>
              <a:buSzPts val="1800"/>
              <a:buChar char="•"/>
              <a:defRPr sz="1800"/>
            </a:lvl3pPr>
            <a:lvl4pPr indent="-330200" lvl="3" marL="1828800" algn="l">
              <a:spcBef>
                <a:spcPts val="600"/>
              </a:spcBef>
              <a:spcAft>
                <a:spcPts val="0"/>
              </a:spcAft>
              <a:buClr>
                <a:schemeClr val="accent1"/>
              </a:buClr>
              <a:buSzPts val="1600"/>
              <a:buChar char="–"/>
              <a:defRPr sz="1600"/>
            </a:lvl4pPr>
            <a:lvl5pPr indent="-330200" lvl="4" marL="2286000" algn="l">
              <a:spcBef>
                <a:spcPts val="600"/>
              </a:spcBef>
              <a:spcAft>
                <a:spcPts val="0"/>
              </a:spcAft>
              <a:buClr>
                <a:schemeClr val="accent1"/>
              </a:buClr>
              <a:buSzPts val="1600"/>
              <a:buChar char="»"/>
              <a:defRPr sz="1600"/>
            </a:lvl5pPr>
            <a:lvl6pPr indent="-330200" lvl="5" marL="2743200" algn="l">
              <a:spcBef>
                <a:spcPts val="60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00"/>
              </a:spcBef>
              <a:spcAft>
                <a:spcPts val="0"/>
              </a:spcAft>
              <a:buClr>
                <a:schemeClr val="accent1"/>
              </a:buClr>
              <a:buSzPts val="3200"/>
              <a:buChar char="•"/>
              <a:defRPr sz="3200"/>
            </a:lvl1pPr>
            <a:lvl2pPr indent="-406400" lvl="1" marL="914400" algn="l">
              <a:spcBef>
                <a:spcPts val="600"/>
              </a:spcBef>
              <a:spcAft>
                <a:spcPts val="0"/>
              </a:spcAft>
              <a:buClr>
                <a:schemeClr val="accent1"/>
              </a:buClr>
              <a:buSzPts val="2800"/>
              <a:buChar char="–"/>
              <a:defRPr sz="2800"/>
            </a:lvl2pPr>
            <a:lvl3pPr indent="-381000" lvl="2" marL="1371600" algn="l">
              <a:spcBef>
                <a:spcPts val="600"/>
              </a:spcBef>
              <a:spcAft>
                <a:spcPts val="0"/>
              </a:spcAft>
              <a:buClr>
                <a:schemeClr val="accent1"/>
              </a:buClr>
              <a:buSzPts val="2400"/>
              <a:buChar char="•"/>
              <a:defRPr sz="2400"/>
            </a:lvl3pPr>
            <a:lvl4pPr indent="-355600" lvl="3" marL="1828800" algn="l">
              <a:spcBef>
                <a:spcPts val="600"/>
              </a:spcBef>
              <a:spcAft>
                <a:spcPts val="0"/>
              </a:spcAft>
              <a:buClr>
                <a:schemeClr val="accent1"/>
              </a:buClr>
              <a:buSzPts val="2000"/>
              <a:buChar char="–"/>
              <a:defRPr sz="2000"/>
            </a:lvl4pPr>
            <a:lvl5pPr indent="-355600" lvl="4" marL="2286000" algn="l">
              <a:spcBef>
                <a:spcPts val="600"/>
              </a:spcBef>
              <a:spcAft>
                <a:spcPts val="0"/>
              </a:spcAft>
              <a:buClr>
                <a:schemeClr val="accent1"/>
              </a:buClr>
              <a:buSzPts val="2000"/>
              <a:buChar char="»"/>
              <a:defRPr sz="2000"/>
            </a:lvl5pPr>
            <a:lvl6pPr indent="-355600" lvl="5" marL="2743200" algn="l">
              <a:spcBef>
                <a:spcPts val="6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3" name="Google Shape;3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Clr>
                <a:schemeClr val="accent1"/>
              </a:buClr>
              <a:buSzPts val="1400"/>
              <a:buNone/>
              <a:defRPr sz="1400"/>
            </a:lvl1pPr>
            <a:lvl2pPr indent="-228600" lvl="1" marL="914400" algn="l">
              <a:spcBef>
                <a:spcPts val="600"/>
              </a:spcBef>
              <a:spcAft>
                <a:spcPts val="0"/>
              </a:spcAft>
              <a:buClr>
                <a:schemeClr val="accent1"/>
              </a:buClr>
              <a:buSzPts val="1200"/>
              <a:buNone/>
              <a:defRPr sz="1200"/>
            </a:lvl2pPr>
            <a:lvl3pPr indent="-228600" lvl="2" marL="1371600" algn="l">
              <a:spcBef>
                <a:spcPts val="600"/>
              </a:spcBef>
              <a:spcAft>
                <a:spcPts val="0"/>
              </a:spcAft>
              <a:buClr>
                <a:schemeClr val="accent1"/>
              </a:buClr>
              <a:buSzPts val="1000"/>
              <a:buNone/>
              <a:defRPr sz="1000"/>
            </a:lvl3pPr>
            <a:lvl4pPr indent="-228600" lvl="3" marL="1828800" algn="l">
              <a:spcBef>
                <a:spcPts val="600"/>
              </a:spcBef>
              <a:spcAft>
                <a:spcPts val="0"/>
              </a:spcAft>
              <a:buClr>
                <a:schemeClr val="accent1"/>
              </a:buClr>
              <a:buSzPts val="900"/>
              <a:buNone/>
              <a:defRPr sz="900"/>
            </a:lvl4pPr>
            <a:lvl5pPr indent="-228600" lvl="4" marL="2286000" algn="l">
              <a:spcBef>
                <a:spcPts val="600"/>
              </a:spcBef>
              <a:spcAft>
                <a:spcPts val="0"/>
              </a:spcAft>
              <a:buClr>
                <a:schemeClr val="accent1"/>
              </a:buClr>
              <a:buSzPts val="900"/>
              <a:buNone/>
              <a:defRPr sz="900"/>
            </a:lvl5pPr>
            <a:lvl6pPr indent="-228600" lvl="5" marL="2743200" algn="l">
              <a:spcBef>
                <a:spcPts val="6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Clr>
                <a:schemeClr val="accent1"/>
              </a:buClr>
              <a:buSzPts val="3200"/>
              <a:buFont typeface="Arial"/>
              <a:buNone/>
              <a:defRPr b="0" i="0" sz="3200" u="none" cap="none" strike="noStrike">
                <a:solidFill>
                  <a:schemeClr val="accent1"/>
                </a:solidFill>
                <a:latin typeface="Calibri"/>
                <a:ea typeface="Calibri"/>
                <a:cs typeface="Calibri"/>
                <a:sym typeface="Calibri"/>
              </a:defRPr>
            </a:lvl1pPr>
            <a:lvl2pPr lvl="1" marR="0" rtl="0" algn="l">
              <a:spcBef>
                <a:spcPts val="600"/>
              </a:spcBef>
              <a:spcAft>
                <a:spcPts val="0"/>
              </a:spcAft>
              <a:buClr>
                <a:schemeClr val="accent1"/>
              </a:buClr>
              <a:buSzPts val="2800"/>
              <a:buFont typeface="Arial"/>
              <a:buNone/>
              <a:defRPr b="0" i="0" sz="2800" u="none" cap="none" strike="noStrike">
                <a:solidFill>
                  <a:schemeClr val="accent1"/>
                </a:solidFill>
                <a:latin typeface="Calibri"/>
                <a:ea typeface="Calibri"/>
                <a:cs typeface="Calibri"/>
                <a:sym typeface="Calibri"/>
              </a:defRPr>
            </a:lvl2pPr>
            <a:lvl3pPr lvl="2" marR="0" rtl="0" algn="l">
              <a:spcBef>
                <a:spcPts val="600"/>
              </a:spcBef>
              <a:spcAft>
                <a:spcPts val="0"/>
              </a:spcAft>
              <a:buClr>
                <a:schemeClr val="accent1"/>
              </a:buClr>
              <a:buSzPts val="2400"/>
              <a:buFont typeface="Arial"/>
              <a:buNone/>
              <a:defRPr b="0" i="0" sz="2400" u="none" cap="none" strike="noStrike">
                <a:solidFill>
                  <a:schemeClr val="accent1"/>
                </a:solidFill>
                <a:latin typeface="Calibri"/>
                <a:ea typeface="Calibri"/>
                <a:cs typeface="Calibri"/>
                <a:sym typeface="Calibri"/>
              </a:defRPr>
            </a:lvl3pPr>
            <a:lvl4pPr lvl="3" marR="0" rtl="0" algn="l">
              <a:spcBef>
                <a:spcPts val="600"/>
              </a:spcBef>
              <a:spcAft>
                <a:spcPts val="0"/>
              </a:spcAft>
              <a:buClr>
                <a:schemeClr val="accent1"/>
              </a:buClr>
              <a:buSzPts val="2000"/>
              <a:buFont typeface="Arial"/>
              <a:buNone/>
              <a:defRPr b="0" i="0" sz="2000" u="none" cap="none" strike="noStrike">
                <a:solidFill>
                  <a:schemeClr val="accent1"/>
                </a:solidFill>
                <a:latin typeface="Calibri"/>
                <a:ea typeface="Calibri"/>
                <a:cs typeface="Calibri"/>
                <a:sym typeface="Calibri"/>
              </a:defRPr>
            </a:lvl4pPr>
            <a:lvl5pPr lvl="4" marR="0" rtl="0" algn="l">
              <a:spcBef>
                <a:spcPts val="600"/>
              </a:spcBef>
              <a:spcAft>
                <a:spcPts val="0"/>
              </a:spcAft>
              <a:buClr>
                <a:schemeClr val="accent1"/>
              </a:buClr>
              <a:buSzPts val="2000"/>
              <a:buFont typeface="Arial"/>
              <a:buNone/>
              <a:defRPr b="0" i="0" sz="2000" u="none" cap="none" strike="noStrike">
                <a:solidFill>
                  <a:schemeClr val="accent1"/>
                </a:solidFill>
                <a:latin typeface="Calibri"/>
                <a:ea typeface="Calibri"/>
                <a:cs typeface="Calibri"/>
                <a:sym typeface="Calibri"/>
              </a:defRPr>
            </a:lvl5pPr>
            <a:lvl6pPr lvl="5" marR="0" rtl="0" algn="l">
              <a:spcBef>
                <a:spcPts val="6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7" name="Google Shape;37;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Clr>
                <a:schemeClr val="accent1"/>
              </a:buClr>
              <a:buSzPts val="1400"/>
              <a:buNone/>
              <a:defRPr sz="1400"/>
            </a:lvl1pPr>
            <a:lvl2pPr indent="-228600" lvl="1" marL="914400" algn="l">
              <a:spcBef>
                <a:spcPts val="600"/>
              </a:spcBef>
              <a:spcAft>
                <a:spcPts val="0"/>
              </a:spcAft>
              <a:buClr>
                <a:schemeClr val="accent1"/>
              </a:buClr>
              <a:buSzPts val="1200"/>
              <a:buNone/>
              <a:defRPr sz="1200"/>
            </a:lvl2pPr>
            <a:lvl3pPr indent="-228600" lvl="2" marL="1371600" algn="l">
              <a:spcBef>
                <a:spcPts val="600"/>
              </a:spcBef>
              <a:spcAft>
                <a:spcPts val="0"/>
              </a:spcAft>
              <a:buClr>
                <a:schemeClr val="accent1"/>
              </a:buClr>
              <a:buSzPts val="1000"/>
              <a:buNone/>
              <a:defRPr sz="1000"/>
            </a:lvl3pPr>
            <a:lvl4pPr indent="-228600" lvl="3" marL="1828800" algn="l">
              <a:spcBef>
                <a:spcPts val="600"/>
              </a:spcBef>
              <a:spcAft>
                <a:spcPts val="0"/>
              </a:spcAft>
              <a:buClr>
                <a:schemeClr val="accent1"/>
              </a:buClr>
              <a:buSzPts val="900"/>
              <a:buNone/>
              <a:defRPr sz="900"/>
            </a:lvl4pPr>
            <a:lvl5pPr indent="-228600" lvl="4" marL="2286000" algn="l">
              <a:spcBef>
                <a:spcPts val="600"/>
              </a:spcBef>
              <a:spcAft>
                <a:spcPts val="0"/>
              </a:spcAft>
              <a:buClr>
                <a:schemeClr val="accent1"/>
              </a:buClr>
              <a:buSzPts val="900"/>
              <a:buNone/>
              <a:defRPr sz="900"/>
            </a:lvl5pPr>
            <a:lvl6pPr indent="-228600" lvl="5" marL="2743200" algn="l">
              <a:spcBef>
                <a:spcPts val="60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accent1"/>
              </a:buClr>
              <a:buSzPts val="2800"/>
              <a:buFont typeface="Calibri"/>
              <a:buNone/>
              <a:defRPr b="0" i="0" sz="28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6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1pPr>
            <a:lvl2pPr indent="-342900" lvl="1" marL="914400" marR="0" rtl="0" algn="l">
              <a:spcBef>
                <a:spcPts val="6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indent="-330200" lvl="2" marL="1371600" marR="0" rtl="0" algn="l">
              <a:spcBef>
                <a:spcPts val="600"/>
              </a:spcBef>
              <a:spcAft>
                <a:spcPts val="0"/>
              </a:spcAft>
              <a:buClr>
                <a:schemeClr val="accent1"/>
              </a:buClr>
              <a:buSzPts val="1600"/>
              <a:buFont typeface="Arial"/>
              <a:buChar char="•"/>
              <a:defRPr b="0" i="0" sz="1600" u="none" cap="none" strike="noStrike">
                <a:solidFill>
                  <a:schemeClr val="accent1"/>
                </a:solidFill>
                <a:latin typeface="Calibri"/>
                <a:ea typeface="Calibri"/>
                <a:cs typeface="Calibri"/>
                <a:sym typeface="Calibri"/>
              </a:defRPr>
            </a:lvl3pPr>
            <a:lvl4pPr indent="-317500" lvl="3" marL="1828800" marR="0" rtl="0" algn="l">
              <a:spcBef>
                <a:spcPts val="600"/>
              </a:spcBef>
              <a:spcAft>
                <a:spcPts val="0"/>
              </a:spcAft>
              <a:buClr>
                <a:schemeClr val="accent1"/>
              </a:buClr>
              <a:buSzPts val="1400"/>
              <a:buFont typeface="Arial"/>
              <a:buChar char="–"/>
              <a:defRPr b="0" i="0" sz="1400" u="none" cap="none" strike="noStrike">
                <a:solidFill>
                  <a:schemeClr val="accent1"/>
                </a:solidFill>
                <a:latin typeface="Calibri"/>
                <a:ea typeface="Calibri"/>
                <a:cs typeface="Calibri"/>
                <a:sym typeface="Calibri"/>
              </a:defRPr>
            </a:lvl4pPr>
            <a:lvl5pPr indent="-317500" lvl="4" marL="2286000" marR="0" rtl="0" algn="l">
              <a:spcBef>
                <a:spcPts val="600"/>
              </a:spcBef>
              <a:spcAft>
                <a:spcPts val="0"/>
              </a:spcAft>
              <a:buClr>
                <a:schemeClr val="accent1"/>
              </a:buClr>
              <a:buSzPts val="1400"/>
              <a:buFont typeface="Arial"/>
              <a:buChar char="»"/>
              <a:defRPr b="0" i="0" sz="1400" u="none" cap="none" strike="noStrike">
                <a:solidFill>
                  <a:schemeClr val="accent1"/>
                </a:solidFill>
                <a:latin typeface="Calibri"/>
                <a:ea typeface="Calibri"/>
                <a:cs typeface="Calibri"/>
                <a:sym typeface="Calibri"/>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1" Type="http://schemas.openxmlformats.org/officeDocument/2006/relationships/hyperlink" Target="http://web.math.princeton.edu/math_alive/5/Lab1/Networks2.html" TargetMode="External"/><Relationship Id="rId10" Type="http://schemas.openxmlformats.org/officeDocument/2006/relationships/hyperlink" Target="https://developers.google.com/machine-learning/crash-course"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transtats.bts.gov/DL_SelectFields.asp?Table_ID=236" TargetMode="External"/><Relationship Id="rId4" Type="http://schemas.openxmlformats.org/officeDocument/2006/relationships/hyperlink" Target="https://www.transtats.bts.gov/DL_SelectFields.asp?Table_ID=236" TargetMode="External"/><Relationship Id="rId9" Type="http://schemas.openxmlformats.org/officeDocument/2006/relationships/hyperlink" Target="http://openflights.org/" TargetMode="External"/><Relationship Id="rId5" Type="http://schemas.openxmlformats.org/officeDocument/2006/relationships/hyperlink" Target="https://www.bts.gov/topics/airlines-and-airports/understanding-reporting-causes-flight-delays-and-cancellations" TargetMode="External"/><Relationship Id="rId6" Type="http://schemas.openxmlformats.org/officeDocument/2006/relationships/hyperlink" Target="http://dss.ucar.edu/datasets/ds353.4/inventories/station-list.html" TargetMode="External"/><Relationship Id="rId7" Type="http://schemas.openxmlformats.org/officeDocument/2006/relationships/hyperlink" Target="http://dss.ucar.edu/datasets/ds353.4/inventories/station-list.html" TargetMode="External"/><Relationship Id="rId8" Type="http://schemas.openxmlformats.org/officeDocument/2006/relationships/hyperlink" Target="https://www.world-airport-cod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chicagotribune.com/news/breaking/ct-biz-ohare-flight-numbers-20190204-story.html" TargetMode="External"/><Relationship Id="rId5" Type="http://schemas.openxmlformats.org/officeDocument/2006/relationships/hyperlink" Target="https://www.faa.gov/data_research/aviation_data_statistics/media/cost_delay_estimate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hyperlink" Target="https://www.airlines.org/dataset/per-minute-cost-of-delays-to-u-s-airlines/#" TargetMode="External"/><Relationship Id="rId5" Type="http://schemas.openxmlformats.org/officeDocument/2006/relationships/image" Target="../media/image18.png"/><Relationship Id="rId6" Type="http://schemas.openxmlformats.org/officeDocument/2006/relationships/hyperlink" Target="https://www.transportation.gov/briefing-room/dot87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3"/>
          <p:cNvSpPr txBox="1"/>
          <p:nvPr>
            <p:ph type="ctrTitle"/>
          </p:nvPr>
        </p:nvSpPr>
        <p:spPr>
          <a:xfrm>
            <a:off x="5220075" y="607200"/>
            <a:ext cx="3713700" cy="147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2800"/>
              <a:buFont typeface="Calibri"/>
              <a:buNone/>
            </a:pPr>
            <a:r>
              <a:rPr lang="en-GB"/>
              <a:t>Flight Delay Prediction </a:t>
            </a:r>
            <a:endParaRPr/>
          </a:p>
        </p:txBody>
      </p:sp>
      <p:sp>
        <p:nvSpPr>
          <p:cNvPr id="49" name="Google Shape;49;p13"/>
          <p:cNvSpPr txBox="1"/>
          <p:nvPr>
            <p:ph idx="1" type="subTitle"/>
          </p:nvPr>
        </p:nvSpPr>
        <p:spPr>
          <a:xfrm>
            <a:off x="5220075" y="4653125"/>
            <a:ext cx="3924000" cy="192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2000"/>
              <a:buNone/>
            </a:pPr>
            <a:r>
              <a:rPr lang="en-GB"/>
              <a:t>W261 - Fall 2020  Project Team 26</a:t>
            </a:r>
            <a:endParaRPr/>
          </a:p>
          <a:p>
            <a:pPr indent="0" lvl="0" marL="0" rtl="0" algn="l">
              <a:spcBef>
                <a:spcPts val="520"/>
              </a:spcBef>
              <a:spcAft>
                <a:spcPts val="0"/>
              </a:spcAft>
              <a:buClr>
                <a:schemeClr val="dk1"/>
              </a:buClr>
              <a:buSzPts val="1100"/>
              <a:buNone/>
            </a:pPr>
            <a:r>
              <a:t/>
            </a:r>
            <a:endParaRPr sz="1500">
              <a:solidFill>
                <a:srgbClr val="FFFFFF"/>
              </a:solidFill>
              <a:latin typeface="Arial"/>
              <a:ea typeface="Arial"/>
              <a:cs typeface="Arial"/>
              <a:sym typeface="Arial"/>
            </a:endParaRPr>
          </a:p>
          <a:p>
            <a:pPr indent="0" lvl="0" marL="0" rtl="0" algn="l">
              <a:spcBef>
                <a:spcPts val="520"/>
              </a:spcBef>
              <a:spcAft>
                <a:spcPts val="0"/>
              </a:spcAft>
              <a:buClr>
                <a:schemeClr val="dk1"/>
              </a:buClr>
              <a:buSzPts val="1100"/>
              <a:buNone/>
            </a:pPr>
            <a:r>
              <a:rPr lang="en-GB" sz="1500">
                <a:solidFill>
                  <a:srgbClr val="FFFFFF"/>
                </a:solidFill>
                <a:latin typeface="Arial"/>
                <a:ea typeface="Arial"/>
                <a:cs typeface="Arial"/>
                <a:sym typeface="Arial"/>
              </a:rPr>
              <a:t>Hanyu Dai</a:t>
            </a:r>
            <a:endParaRPr sz="1500">
              <a:solidFill>
                <a:srgbClr val="FFFFFF"/>
              </a:solidFill>
              <a:latin typeface="Arial"/>
              <a:ea typeface="Arial"/>
              <a:cs typeface="Arial"/>
              <a:sym typeface="Arial"/>
            </a:endParaRPr>
          </a:p>
          <a:p>
            <a:pPr indent="0" lvl="0" marL="0" rtl="0" algn="l">
              <a:spcBef>
                <a:spcPts val="520"/>
              </a:spcBef>
              <a:spcAft>
                <a:spcPts val="0"/>
              </a:spcAft>
              <a:buClr>
                <a:schemeClr val="dk1"/>
              </a:buClr>
              <a:buSzPts val="1100"/>
              <a:buFont typeface="Arial"/>
              <a:buNone/>
            </a:pPr>
            <a:r>
              <a:rPr lang="en-GB" sz="1500">
                <a:solidFill>
                  <a:srgbClr val="FFFFFF"/>
                </a:solidFill>
                <a:latin typeface="Arial"/>
                <a:ea typeface="Arial"/>
                <a:cs typeface="Arial"/>
                <a:sym typeface="Arial"/>
              </a:rPr>
              <a:t>Edward Tong</a:t>
            </a:r>
            <a:endParaRPr sz="1500">
              <a:solidFill>
                <a:srgbClr val="FFFFFF"/>
              </a:solidFill>
              <a:latin typeface="Arial"/>
              <a:ea typeface="Arial"/>
              <a:cs typeface="Arial"/>
              <a:sym typeface="Arial"/>
            </a:endParaRPr>
          </a:p>
          <a:p>
            <a:pPr indent="0" lvl="0" marL="0" rtl="0" algn="l">
              <a:spcBef>
                <a:spcPts val="520"/>
              </a:spcBef>
              <a:spcAft>
                <a:spcPts val="0"/>
              </a:spcAft>
              <a:buClr>
                <a:schemeClr val="dk1"/>
              </a:buClr>
              <a:buSzPts val="1100"/>
              <a:buFont typeface="Arial"/>
              <a:buNone/>
            </a:pPr>
            <a:r>
              <a:rPr lang="en-GB" sz="1500">
                <a:solidFill>
                  <a:srgbClr val="FFFFFF"/>
                </a:solidFill>
                <a:latin typeface="Arial"/>
                <a:ea typeface="Arial"/>
                <a:cs typeface="Arial"/>
                <a:sym typeface="Arial"/>
              </a:rPr>
              <a:t>Shishir Agarwal</a:t>
            </a:r>
            <a:endParaRPr sz="1500">
              <a:solidFill>
                <a:srgbClr val="FFFFFF"/>
              </a:solidFill>
              <a:latin typeface="Arial"/>
              <a:ea typeface="Arial"/>
              <a:cs typeface="Arial"/>
              <a:sym typeface="Arial"/>
            </a:endParaRPr>
          </a:p>
          <a:p>
            <a:pPr indent="0" lvl="0" marL="0" rtl="0" algn="l">
              <a:spcBef>
                <a:spcPts val="520"/>
              </a:spcBef>
              <a:spcAft>
                <a:spcPts val="0"/>
              </a:spcAft>
              <a:buClr>
                <a:schemeClr val="dk1"/>
              </a:buClr>
              <a:buSzPts val="1100"/>
              <a:buFont typeface="Arial"/>
              <a:buNone/>
            </a:pPr>
            <a:r>
              <a:rPr lang="en-GB" sz="1500">
                <a:solidFill>
                  <a:srgbClr val="FFFFFF"/>
                </a:solidFill>
                <a:latin typeface="Arial"/>
                <a:ea typeface="Arial"/>
                <a:cs typeface="Arial"/>
                <a:sym typeface="Arial"/>
              </a:rPr>
              <a:t>Praveen Kasireddy</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Weather EDA - Resolving Multiple Readings</a:t>
            </a:r>
            <a:r>
              <a:rPr lang="en-GB">
                <a:solidFill>
                  <a:srgbClr val="434343"/>
                </a:solidFill>
                <a:latin typeface="Arial"/>
                <a:ea typeface="Arial"/>
                <a:cs typeface="Arial"/>
                <a:sym typeface="Arial"/>
              </a:rPr>
              <a:t> </a:t>
            </a:r>
            <a:endParaRPr>
              <a:solidFill>
                <a:srgbClr val="434343"/>
              </a:solidFill>
              <a:latin typeface="Arial"/>
              <a:ea typeface="Arial"/>
              <a:cs typeface="Arial"/>
              <a:sym typeface="Arial"/>
            </a:endParaRPr>
          </a:p>
          <a:p>
            <a:pPr indent="0" lvl="0" marL="0" rtl="0" algn="l">
              <a:spcBef>
                <a:spcPts val="0"/>
              </a:spcBef>
              <a:spcAft>
                <a:spcPts val="0"/>
              </a:spcAft>
              <a:buNone/>
            </a:pPr>
            <a:r>
              <a:t/>
            </a:r>
            <a:endParaRPr/>
          </a:p>
        </p:txBody>
      </p:sp>
      <p:sp>
        <p:nvSpPr>
          <p:cNvPr id="171" name="Google Shape;171;p22"/>
          <p:cNvSpPr txBox="1"/>
          <p:nvPr/>
        </p:nvSpPr>
        <p:spPr>
          <a:xfrm>
            <a:off x="408025" y="3394025"/>
            <a:ext cx="76302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Code: </a:t>
            </a:r>
            <a:endParaRPr/>
          </a:p>
          <a:p>
            <a:pPr indent="0" lvl="0" marL="0" rtl="0" algn="l">
              <a:spcBef>
                <a:spcPts val="0"/>
              </a:spcBef>
              <a:spcAft>
                <a:spcPts val="0"/>
              </a:spcAft>
              <a:buNone/>
            </a:pPr>
            <a:r>
              <a:rPr lang="en-GB"/>
              <a:t>weather_data = weather_data.withColumn("DATE", f.date_trunc("hour", "DATE"))</a:t>
            </a:r>
            <a:endParaRPr/>
          </a:p>
          <a:p>
            <a:pPr indent="0" lvl="0" marL="0" rtl="0" algn="l">
              <a:spcBef>
                <a:spcPts val="0"/>
              </a:spcBef>
              <a:spcAft>
                <a:spcPts val="0"/>
              </a:spcAft>
              <a:buNone/>
            </a:pPr>
            <a:r>
              <a:rPr lang="en-GB"/>
              <a:t>weather_data = weather_data.groupBy("STATION", "DATE").agg(f.max("WND_SPEED"))</a:t>
            </a:r>
            <a:endParaRPr/>
          </a:p>
          <a:p>
            <a:pPr indent="0" lvl="0" marL="0" rtl="0" algn="l">
              <a:spcBef>
                <a:spcPts val="0"/>
              </a:spcBef>
              <a:spcAft>
                <a:spcPts val="0"/>
              </a:spcAft>
              <a:buNone/>
            </a:pPr>
            <a:r>
              <a:t/>
            </a:r>
            <a:endParaRPr/>
          </a:p>
        </p:txBody>
      </p:sp>
      <p:graphicFrame>
        <p:nvGraphicFramePr>
          <p:cNvPr id="172" name="Google Shape;172;p22"/>
          <p:cNvGraphicFramePr/>
          <p:nvPr/>
        </p:nvGraphicFramePr>
        <p:xfrm>
          <a:off x="515000" y="1149333"/>
          <a:ext cx="3000000" cy="3000000"/>
        </p:xfrm>
        <a:graphic>
          <a:graphicData uri="http://schemas.openxmlformats.org/drawingml/2006/table">
            <a:tbl>
              <a:tblPr>
                <a:noFill/>
                <a:tableStyleId>{67AED6AC-5AFA-4EED-A748-2B5108CE89DA}</a:tableStyleId>
              </a:tblPr>
              <a:tblGrid>
                <a:gridCol w="1031650"/>
                <a:gridCol w="917425"/>
                <a:gridCol w="2225625"/>
                <a:gridCol w="1696900"/>
              </a:tblGrid>
              <a:tr h="418250">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Station</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Date</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Timestamp</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WND_SPEED</a:t>
                      </a:r>
                      <a:endParaRPr>
                        <a:solidFill>
                          <a:srgbClr val="FFFFFF"/>
                        </a:solidFill>
                        <a:latin typeface="Calibri"/>
                        <a:ea typeface="Calibri"/>
                        <a:cs typeface="Calibri"/>
                        <a:sym typeface="Calibri"/>
                      </a:endParaRPr>
                    </a:p>
                  </a:txBody>
                  <a:tcPr marT="121900" marB="121900" marR="91425" marL="91425">
                    <a:solidFill>
                      <a:srgbClr val="0000FF"/>
                    </a:solidFill>
                  </a:tcPr>
                </a:tc>
              </a:tr>
              <a:tr h="40677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2015-01-02T19:22:00.000+0000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36</a:t>
                      </a:r>
                      <a:endParaRPr b="1" sz="1000">
                        <a:latin typeface="Calibri"/>
                        <a:ea typeface="Calibri"/>
                        <a:cs typeface="Calibri"/>
                        <a:sym typeface="Calibri"/>
                      </a:endParaRPr>
                    </a:p>
                  </a:txBody>
                  <a:tcPr marT="121900" marB="121900" marR="91425" marL="91425">
                    <a:solidFill>
                      <a:srgbClr val="00FF00"/>
                    </a:solidFill>
                  </a:tcPr>
                </a:tc>
              </a:tr>
              <a:tr h="40677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p>
                      <a:pPr indent="0" lvl="0" marL="63500" marR="63500" rtl="0" algn="l">
                        <a:lnSpc>
                          <a:spcPct val="115000"/>
                        </a:lnSpc>
                        <a:spcBef>
                          <a:spcPts val="0"/>
                        </a:spcBef>
                        <a:spcAft>
                          <a:spcPts val="0"/>
                        </a:spcAft>
                        <a:buNone/>
                      </a:pPr>
                      <a:r>
                        <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2015-01-02T19:47:00.000+0000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solidFill>
                            <a:srgbClr val="FFFFFF"/>
                          </a:solidFill>
                          <a:latin typeface="Calibri"/>
                          <a:ea typeface="Calibri"/>
                          <a:cs typeface="Calibri"/>
                          <a:sym typeface="Calibri"/>
                        </a:rPr>
                        <a:t>21</a:t>
                      </a:r>
                      <a:endParaRPr b="1" sz="1000">
                        <a:solidFill>
                          <a:srgbClr val="FFFFFF"/>
                        </a:solidFill>
                        <a:latin typeface="Calibri"/>
                        <a:ea typeface="Calibri"/>
                        <a:cs typeface="Calibri"/>
                        <a:sym typeface="Calibri"/>
                      </a:endParaRPr>
                    </a:p>
                  </a:txBody>
                  <a:tcPr marT="121900" marB="121900" marR="91425" marL="91425">
                    <a:solidFill>
                      <a:srgbClr val="FF0000"/>
                    </a:solidFill>
                  </a:tcPr>
                </a:tc>
              </a:tr>
              <a:tr h="49992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2015-01-02T19:52:00.000+0000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solidFill>
                            <a:srgbClr val="FFFFFF"/>
                          </a:solidFill>
                          <a:latin typeface="Calibri"/>
                          <a:ea typeface="Calibri"/>
                          <a:cs typeface="Calibri"/>
                          <a:sym typeface="Calibri"/>
                        </a:rPr>
                        <a:t>31</a:t>
                      </a:r>
                      <a:endParaRPr b="1" sz="1000">
                        <a:solidFill>
                          <a:srgbClr val="FFFFFF"/>
                        </a:solidFill>
                        <a:latin typeface="Calibri"/>
                        <a:ea typeface="Calibri"/>
                        <a:cs typeface="Calibri"/>
                        <a:sym typeface="Calibri"/>
                      </a:endParaRPr>
                    </a:p>
                  </a:txBody>
                  <a:tcPr marT="121900" marB="121900" marR="91425" marL="91425">
                    <a:solidFill>
                      <a:srgbClr val="FF0000"/>
                    </a:solidFill>
                  </a:tcPr>
                </a:tc>
              </a:tr>
            </a:tbl>
          </a:graphicData>
        </a:graphic>
      </p:graphicFrame>
      <p:graphicFrame>
        <p:nvGraphicFramePr>
          <p:cNvPr id="173" name="Google Shape;173;p22"/>
          <p:cNvGraphicFramePr/>
          <p:nvPr/>
        </p:nvGraphicFramePr>
        <p:xfrm>
          <a:off x="457200" y="4402608"/>
          <a:ext cx="3000000" cy="3000000"/>
        </p:xfrm>
        <a:graphic>
          <a:graphicData uri="http://schemas.openxmlformats.org/drawingml/2006/table">
            <a:tbl>
              <a:tblPr>
                <a:noFill/>
                <a:tableStyleId>{67AED6AC-5AFA-4EED-A748-2B5108CE89DA}</a:tableStyleId>
              </a:tblPr>
              <a:tblGrid>
                <a:gridCol w="1031650"/>
                <a:gridCol w="917425"/>
                <a:gridCol w="2225625"/>
                <a:gridCol w="1696900"/>
              </a:tblGrid>
              <a:tr h="418250">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Station</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Date</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Timestamp</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WND_SPEED</a:t>
                      </a:r>
                      <a:endParaRPr>
                        <a:solidFill>
                          <a:srgbClr val="FFFFFF"/>
                        </a:solidFill>
                        <a:latin typeface="Calibri"/>
                        <a:ea typeface="Calibri"/>
                        <a:cs typeface="Calibri"/>
                        <a:sym typeface="Calibri"/>
                      </a:endParaRPr>
                    </a:p>
                  </a:txBody>
                  <a:tcPr marT="121900" marB="121900" marR="91425" marL="91425">
                    <a:solidFill>
                      <a:srgbClr val="0000FF"/>
                    </a:solidFill>
                  </a:tcPr>
                </a:tc>
              </a:tr>
              <a:tr h="40677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2015-01-02T19:22:00.000+0000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36</a:t>
                      </a:r>
                      <a:endParaRPr b="1" sz="1000">
                        <a:latin typeface="Calibri"/>
                        <a:ea typeface="Calibri"/>
                        <a:cs typeface="Calibri"/>
                        <a:sym typeface="Calibri"/>
                      </a:endParaRPr>
                    </a:p>
                  </a:txBody>
                  <a:tcPr marT="121900" marB="121900" marR="91425" marL="91425">
                    <a:solidFill>
                      <a:srgbClr val="00FF00"/>
                    </a:solidFill>
                  </a:tcPr>
                </a:tc>
              </a:tr>
              <a:tr h="458300">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2015-01-02T19:47:00.000+0000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solidFill>
                            <a:srgbClr val="0000FF"/>
                          </a:solidFill>
                          <a:latin typeface="Calibri"/>
                          <a:ea typeface="Calibri"/>
                          <a:cs typeface="Calibri"/>
                          <a:sym typeface="Calibri"/>
                        </a:rPr>
                        <a:t>36</a:t>
                      </a:r>
                      <a:endParaRPr b="1" sz="1000">
                        <a:solidFill>
                          <a:srgbClr val="0000FF"/>
                        </a:solidFill>
                        <a:latin typeface="Calibri"/>
                        <a:ea typeface="Calibri"/>
                        <a:cs typeface="Calibri"/>
                        <a:sym typeface="Calibri"/>
                      </a:endParaRPr>
                    </a:p>
                  </a:txBody>
                  <a:tcPr marT="121900" marB="121900" marR="91425" marL="91425">
                    <a:solidFill>
                      <a:srgbClr val="FFFF00"/>
                    </a:solidFill>
                  </a:tcPr>
                </a:tc>
              </a:tr>
              <a:tr h="49992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6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2015-01-02</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2015-01-02T19:52:00.000+0000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solidFill>
                            <a:srgbClr val="0000FF"/>
                          </a:solidFill>
                          <a:latin typeface="Calibri"/>
                          <a:ea typeface="Calibri"/>
                          <a:cs typeface="Calibri"/>
                          <a:sym typeface="Calibri"/>
                        </a:rPr>
                        <a:t>36</a:t>
                      </a:r>
                      <a:endParaRPr b="1" sz="1000">
                        <a:solidFill>
                          <a:srgbClr val="0000FF"/>
                        </a:solidFill>
                        <a:latin typeface="Calibri"/>
                        <a:ea typeface="Calibri"/>
                        <a:cs typeface="Calibri"/>
                        <a:sym typeface="Calibri"/>
                      </a:endParaRPr>
                    </a:p>
                  </a:txBody>
                  <a:tcPr marT="121900" marB="121900" marR="91425" marL="91425">
                    <a:solidFill>
                      <a:srgbClr val="FFFF00"/>
                    </a:solidFill>
                  </a:tcPr>
                </a:tc>
              </a:tr>
            </a:tbl>
          </a:graphicData>
        </a:graphic>
      </p:graphicFrame>
      <p:sp>
        <p:nvSpPr>
          <p:cNvPr id="174" name="Google Shape;174;p22"/>
          <p:cNvSpPr txBox="1"/>
          <p:nvPr/>
        </p:nvSpPr>
        <p:spPr>
          <a:xfrm>
            <a:off x="6440100" y="2131875"/>
            <a:ext cx="1915800" cy="7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FF0000"/>
                </a:solidFill>
                <a:latin typeface="Calibri"/>
                <a:ea typeface="Calibri"/>
                <a:cs typeface="Calibri"/>
                <a:sym typeface="Calibri"/>
              </a:rPr>
              <a:t>Before</a:t>
            </a:r>
            <a:endParaRPr sz="2800">
              <a:solidFill>
                <a:srgbClr val="FF0000"/>
              </a:solidFill>
              <a:latin typeface="Calibri"/>
              <a:ea typeface="Calibri"/>
              <a:cs typeface="Calibri"/>
              <a:sym typeface="Calibri"/>
            </a:endParaRPr>
          </a:p>
        </p:txBody>
      </p:sp>
      <p:sp>
        <p:nvSpPr>
          <p:cNvPr id="175" name="Google Shape;175;p22"/>
          <p:cNvSpPr txBox="1"/>
          <p:nvPr/>
        </p:nvSpPr>
        <p:spPr>
          <a:xfrm>
            <a:off x="6328800" y="5003800"/>
            <a:ext cx="1915800" cy="7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0000FF"/>
                </a:solidFill>
                <a:latin typeface="Calibri"/>
                <a:ea typeface="Calibri"/>
                <a:cs typeface="Calibri"/>
                <a:sym typeface="Calibri"/>
              </a:rPr>
              <a:t>After</a:t>
            </a:r>
            <a:endParaRPr sz="2800">
              <a:solidFill>
                <a:srgbClr val="0000FF"/>
              </a:solidFill>
              <a:latin typeface="Calibri"/>
              <a:ea typeface="Calibri"/>
              <a:cs typeface="Calibri"/>
              <a:sym typeface="Calibri"/>
            </a:endParaRPr>
          </a:p>
        </p:txBody>
      </p:sp>
      <p:grpSp>
        <p:nvGrpSpPr>
          <p:cNvPr id="176" name="Google Shape;176;p22"/>
          <p:cNvGrpSpPr/>
          <p:nvPr/>
        </p:nvGrpSpPr>
        <p:grpSpPr>
          <a:xfrm rot="10800000">
            <a:off x="7456300" y="2413486"/>
            <a:ext cx="1062767" cy="2705069"/>
            <a:chOff x="5313863" y="2647632"/>
            <a:chExt cx="1235488" cy="3178694"/>
          </a:xfrm>
        </p:grpSpPr>
        <p:sp>
          <p:nvSpPr>
            <p:cNvPr id="177" name="Google Shape;177;p22"/>
            <p:cNvSpPr/>
            <p:nvPr/>
          </p:nvSpPr>
          <p:spPr>
            <a:xfrm>
              <a:off x="5313863" y="2647632"/>
              <a:ext cx="1235488" cy="1113933"/>
            </a:xfrm>
            <a:custGeom>
              <a:rect b="b" l="l" r="r" t="t"/>
              <a:pathLst>
                <a:path extrusionOk="0" h="14021" w="15551">
                  <a:moveTo>
                    <a:pt x="7773" y="1"/>
                  </a:moveTo>
                  <a:cubicBezTo>
                    <a:pt x="7273" y="1"/>
                    <a:pt x="6861" y="401"/>
                    <a:pt x="6849" y="901"/>
                  </a:cubicBezTo>
                  <a:lnTo>
                    <a:pt x="6849" y="5502"/>
                  </a:lnTo>
                  <a:cubicBezTo>
                    <a:pt x="6614" y="5561"/>
                    <a:pt x="6231" y="5661"/>
                    <a:pt x="5760" y="5784"/>
                  </a:cubicBezTo>
                  <a:lnTo>
                    <a:pt x="5760" y="5419"/>
                  </a:lnTo>
                  <a:cubicBezTo>
                    <a:pt x="5749" y="5122"/>
                    <a:pt x="5524" y="4974"/>
                    <a:pt x="5299" y="4974"/>
                  </a:cubicBezTo>
                  <a:cubicBezTo>
                    <a:pt x="5074" y="4974"/>
                    <a:pt x="4848" y="5122"/>
                    <a:pt x="4837" y="5419"/>
                  </a:cubicBezTo>
                  <a:lnTo>
                    <a:pt x="4837" y="6025"/>
                  </a:lnTo>
                  <a:cubicBezTo>
                    <a:pt x="2760" y="6578"/>
                    <a:pt x="0" y="7349"/>
                    <a:pt x="0" y="7532"/>
                  </a:cubicBezTo>
                  <a:lnTo>
                    <a:pt x="0" y="8832"/>
                  </a:lnTo>
                  <a:cubicBezTo>
                    <a:pt x="0" y="8944"/>
                    <a:pt x="24" y="9161"/>
                    <a:pt x="465" y="9161"/>
                  </a:cubicBezTo>
                  <a:lnTo>
                    <a:pt x="4113" y="9161"/>
                  </a:lnTo>
                  <a:lnTo>
                    <a:pt x="4113" y="9597"/>
                  </a:lnTo>
                  <a:cubicBezTo>
                    <a:pt x="4113" y="9803"/>
                    <a:pt x="4267" y="9906"/>
                    <a:pt x="4422" y="9906"/>
                  </a:cubicBezTo>
                  <a:cubicBezTo>
                    <a:pt x="4576" y="9906"/>
                    <a:pt x="4731" y="9803"/>
                    <a:pt x="4731" y="9597"/>
                  </a:cubicBezTo>
                  <a:lnTo>
                    <a:pt x="4731" y="9161"/>
                  </a:lnTo>
                  <a:lnTo>
                    <a:pt x="6849" y="9161"/>
                  </a:lnTo>
                  <a:lnTo>
                    <a:pt x="6849" y="11715"/>
                  </a:lnTo>
                  <a:cubicBezTo>
                    <a:pt x="6084" y="11968"/>
                    <a:pt x="4495" y="12503"/>
                    <a:pt x="4290" y="12668"/>
                  </a:cubicBezTo>
                  <a:cubicBezTo>
                    <a:pt x="4166" y="12768"/>
                    <a:pt x="4401" y="13574"/>
                    <a:pt x="4525" y="13886"/>
                  </a:cubicBezTo>
                  <a:cubicBezTo>
                    <a:pt x="4560" y="13977"/>
                    <a:pt x="4616" y="14020"/>
                    <a:pt x="4708" y="14020"/>
                  </a:cubicBezTo>
                  <a:cubicBezTo>
                    <a:pt x="4770" y="14020"/>
                    <a:pt x="4849" y="14000"/>
                    <a:pt x="4948" y="13962"/>
                  </a:cubicBezTo>
                  <a:cubicBezTo>
                    <a:pt x="5131" y="13886"/>
                    <a:pt x="6696" y="13245"/>
                    <a:pt x="7414" y="12950"/>
                  </a:cubicBezTo>
                  <a:cubicBezTo>
                    <a:pt x="7455" y="12968"/>
                    <a:pt x="7496" y="12980"/>
                    <a:pt x="7537" y="12992"/>
                  </a:cubicBezTo>
                  <a:lnTo>
                    <a:pt x="7537" y="13468"/>
                  </a:lnTo>
                  <a:cubicBezTo>
                    <a:pt x="7537" y="13624"/>
                    <a:pt x="7655" y="13702"/>
                    <a:pt x="7773" y="13702"/>
                  </a:cubicBezTo>
                  <a:cubicBezTo>
                    <a:pt x="7890" y="13702"/>
                    <a:pt x="8008" y="13624"/>
                    <a:pt x="8008" y="13468"/>
                  </a:cubicBezTo>
                  <a:lnTo>
                    <a:pt x="8008" y="12992"/>
                  </a:lnTo>
                  <a:cubicBezTo>
                    <a:pt x="8049" y="12980"/>
                    <a:pt x="8096" y="12968"/>
                    <a:pt x="8137" y="12950"/>
                  </a:cubicBezTo>
                  <a:cubicBezTo>
                    <a:pt x="8849" y="13245"/>
                    <a:pt x="10414" y="13886"/>
                    <a:pt x="10603" y="13962"/>
                  </a:cubicBezTo>
                  <a:cubicBezTo>
                    <a:pt x="10700" y="14000"/>
                    <a:pt x="10777" y="14020"/>
                    <a:pt x="10839" y="14020"/>
                  </a:cubicBezTo>
                  <a:cubicBezTo>
                    <a:pt x="10929" y="14020"/>
                    <a:pt x="10985" y="13977"/>
                    <a:pt x="11020" y="13886"/>
                  </a:cubicBezTo>
                  <a:cubicBezTo>
                    <a:pt x="11144" y="13574"/>
                    <a:pt x="11385" y="12768"/>
                    <a:pt x="11256" y="12668"/>
                  </a:cubicBezTo>
                  <a:cubicBezTo>
                    <a:pt x="11050" y="12503"/>
                    <a:pt x="9461" y="11968"/>
                    <a:pt x="8696" y="11715"/>
                  </a:cubicBezTo>
                  <a:lnTo>
                    <a:pt x="8696" y="9161"/>
                  </a:lnTo>
                  <a:lnTo>
                    <a:pt x="10820" y="9161"/>
                  </a:lnTo>
                  <a:lnTo>
                    <a:pt x="10820" y="9597"/>
                  </a:lnTo>
                  <a:cubicBezTo>
                    <a:pt x="10820" y="9803"/>
                    <a:pt x="10973" y="9906"/>
                    <a:pt x="11126" y="9906"/>
                  </a:cubicBezTo>
                  <a:cubicBezTo>
                    <a:pt x="11279" y="9906"/>
                    <a:pt x="11432" y="9803"/>
                    <a:pt x="11432" y="9597"/>
                  </a:cubicBezTo>
                  <a:lnTo>
                    <a:pt x="11432" y="9161"/>
                  </a:lnTo>
                  <a:lnTo>
                    <a:pt x="15086" y="9161"/>
                  </a:lnTo>
                  <a:cubicBezTo>
                    <a:pt x="15521" y="9161"/>
                    <a:pt x="15551" y="8944"/>
                    <a:pt x="15551" y="8832"/>
                  </a:cubicBezTo>
                  <a:lnTo>
                    <a:pt x="15551" y="7532"/>
                  </a:lnTo>
                  <a:cubicBezTo>
                    <a:pt x="15545" y="7343"/>
                    <a:pt x="12780" y="6578"/>
                    <a:pt x="10709" y="6025"/>
                  </a:cubicBezTo>
                  <a:lnTo>
                    <a:pt x="10709" y="5419"/>
                  </a:lnTo>
                  <a:cubicBezTo>
                    <a:pt x="10697" y="5122"/>
                    <a:pt x="10472" y="4974"/>
                    <a:pt x="10247" y="4974"/>
                  </a:cubicBezTo>
                  <a:cubicBezTo>
                    <a:pt x="10022" y="4974"/>
                    <a:pt x="9797" y="5122"/>
                    <a:pt x="9785" y="5419"/>
                  </a:cubicBezTo>
                  <a:lnTo>
                    <a:pt x="9785" y="5784"/>
                  </a:lnTo>
                  <a:cubicBezTo>
                    <a:pt x="9314" y="5655"/>
                    <a:pt x="8932" y="5561"/>
                    <a:pt x="8696" y="5502"/>
                  </a:cubicBezTo>
                  <a:lnTo>
                    <a:pt x="8696" y="901"/>
                  </a:lnTo>
                  <a:cubicBezTo>
                    <a:pt x="8685" y="401"/>
                    <a:pt x="8273" y="1"/>
                    <a:pt x="7773" y="1"/>
                  </a:cubicBez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5916869" y="4008806"/>
              <a:ext cx="28601" cy="1817520"/>
            </a:xfrm>
            <a:custGeom>
              <a:rect b="b" l="l" r="r" t="t"/>
              <a:pathLst>
                <a:path extrusionOk="0" h="22877" w="360">
                  <a:moveTo>
                    <a:pt x="0" y="1"/>
                  </a:moveTo>
                  <a:lnTo>
                    <a:pt x="0" y="22876"/>
                  </a:lnTo>
                  <a:lnTo>
                    <a:pt x="359" y="22876"/>
                  </a:lnTo>
                  <a:lnTo>
                    <a:pt x="359" y="1"/>
                  </a:lnTo>
                  <a:close/>
                </a:path>
              </a:pathLst>
            </a:cu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flipH="1" rot="10800000">
            <a:off x="6692277" y="-35"/>
            <a:ext cx="2457459"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Joining Data</a:t>
            </a:r>
            <a:endParaRPr>
              <a:solidFill>
                <a:srgbClr val="434343"/>
              </a:solidFill>
            </a:endParaRPr>
          </a:p>
        </p:txBody>
      </p:sp>
      <p:sp>
        <p:nvSpPr>
          <p:cNvPr id="185" name="Google Shape;185;p23"/>
          <p:cNvSpPr/>
          <p:nvPr/>
        </p:nvSpPr>
        <p:spPr>
          <a:xfrm>
            <a:off x="920750" y="2226249"/>
            <a:ext cx="1627200" cy="1026600"/>
          </a:xfrm>
          <a:prstGeom prst="ellipse">
            <a:avLst/>
          </a:prstGeom>
          <a:noFill/>
          <a:ln cap="flat" cmpd="sng" w="2857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t>Airlines</a:t>
            </a:r>
            <a:endParaRPr/>
          </a:p>
        </p:txBody>
      </p:sp>
      <p:sp>
        <p:nvSpPr>
          <p:cNvPr id="186" name="Google Shape;186;p23"/>
          <p:cNvSpPr/>
          <p:nvPr/>
        </p:nvSpPr>
        <p:spPr>
          <a:xfrm>
            <a:off x="2292350" y="2226249"/>
            <a:ext cx="1627200" cy="1026600"/>
          </a:xfrm>
          <a:prstGeom prst="ellipse">
            <a:avLst/>
          </a:prstGeom>
          <a:noFill/>
          <a:ln cap="flat" cmpd="sng" w="2857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t>Station</a:t>
            </a:r>
            <a:endParaRPr/>
          </a:p>
        </p:txBody>
      </p:sp>
      <p:sp>
        <p:nvSpPr>
          <p:cNvPr id="187" name="Google Shape;187;p23"/>
          <p:cNvSpPr/>
          <p:nvPr/>
        </p:nvSpPr>
        <p:spPr>
          <a:xfrm>
            <a:off x="5797550" y="2231875"/>
            <a:ext cx="1905300" cy="1143000"/>
          </a:xfrm>
          <a:prstGeom prst="ellipse">
            <a:avLst/>
          </a:prstGeom>
          <a:noFill/>
          <a:ln cap="flat" cmpd="sng" w="2857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Airline_Station</a:t>
            </a:r>
            <a:endParaRPr/>
          </a:p>
        </p:txBody>
      </p:sp>
      <p:sp>
        <p:nvSpPr>
          <p:cNvPr id="188" name="Google Shape;188;p23"/>
          <p:cNvSpPr/>
          <p:nvPr/>
        </p:nvSpPr>
        <p:spPr>
          <a:xfrm>
            <a:off x="625150" y="3583175"/>
            <a:ext cx="1905300" cy="1026600"/>
          </a:xfrm>
          <a:prstGeom prst="ellipse">
            <a:avLst/>
          </a:prstGeom>
          <a:noFill/>
          <a:ln cap="flat" cmpd="sng" w="2857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00000"/>
                </a:solidFill>
              </a:rPr>
              <a:t>Airline_Station</a:t>
            </a:r>
            <a:endParaRPr/>
          </a:p>
        </p:txBody>
      </p:sp>
      <p:sp>
        <p:nvSpPr>
          <p:cNvPr id="189" name="Google Shape;189;p23"/>
          <p:cNvSpPr/>
          <p:nvPr/>
        </p:nvSpPr>
        <p:spPr>
          <a:xfrm>
            <a:off x="2307027" y="3562868"/>
            <a:ext cx="1627200" cy="1026600"/>
          </a:xfrm>
          <a:prstGeom prst="ellipse">
            <a:avLst/>
          </a:prstGeom>
          <a:noFill/>
          <a:ln cap="flat" cmpd="sng" w="2857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t>Weather</a:t>
            </a:r>
            <a:endParaRPr/>
          </a:p>
        </p:txBody>
      </p:sp>
      <p:sp>
        <p:nvSpPr>
          <p:cNvPr id="190" name="Google Shape;190;p23"/>
          <p:cNvSpPr/>
          <p:nvPr/>
        </p:nvSpPr>
        <p:spPr>
          <a:xfrm>
            <a:off x="5797550" y="3527275"/>
            <a:ext cx="1905300" cy="1143000"/>
          </a:xfrm>
          <a:prstGeom prst="ellipse">
            <a:avLst/>
          </a:prstGeom>
          <a:noFill/>
          <a:ln cap="flat" cmpd="sng" w="2857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GB"/>
              <a:t>Airline_Station_Weather</a:t>
            </a:r>
            <a:endParaRPr/>
          </a:p>
        </p:txBody>
      </p:sp>
      <p:sp>
        <p:nvSpPr>
          <p:cNvPr id="191" name="Google Shape;191;p23"/>
          <p:cNvSpPr txBox="1"/>
          <p:nvPr/>
        </p:nvSpPr>
        <p:spPr>
          <a:xfrm>
            <a:off x="522725" y="1147025"/>
            <a:ext cx="8229600" cy="76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1C4587"/>
                </a:solidFill>
              </a:rPr>
              <a:t>Code :</a:t>
            </a:r>
            <a:endParaRPr b="1">
              <a:solidFill>
                <a:srgbClr val="1C4587"/>
              </a:solidFill>
            </a:endParaRPr>
          </a:p>
          <a:p>
            <a:pPr indent="0" lvl="0" marL="0" rtl="0" algn="l">
              <a:lnSpc>
                <a:spcPct val="115000"/>
              </a:lnSpc>
              <a:spcBef>
                <a:spcPts val="1600"/>
              </a:spcBef>
              <a:spcAft>
                <a:spcPts val="1600"/>
              </a:spcAft>
              <a:buNone/>
            </a:pPr>
            <a:r>
              <a:rPr b="1" lang="en-GB">
                <a:solidFill>
                  <a:srgbClr val="1C4587"/>
                </a:solidFill>
              </a:rPr>
              <a:t>airlines.join(stations, (stations.call==airlines.ORIGIN) &amp; (stations.state==airlines.ORIGIN_STATE_ABR), 'inner')</a:t>
            </a:r>
            <a:endParaRPr b="1">
              <a:solidFill>
                <a:srgbClr val="1C4587"/>
              </a:solidFill>
            </a:endParaRPr>
          </a:p>
        </p:txBody>
      </p:sp>
      <p:sp>
        <p:nvSpPr>
          <p:cNvPr id="192" name="Google Shape;192;p23"/>
          <p:cNvSpPr txBox="1"/>
          <p:nvPr/>
        </p:nvSpPr>
        <p:spPr>
          <a:xfrm>
            <a:off x="522725" y="4822675"/>
            <a:ext cx="7812900" cy="14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9900"/>
                </a:solidFill>
              </a:rPr>
              <a:t>Code:</a:t>
            </a:r>
            <a:endParaRPr b="1">
              <a:solidFill>
                <a:srgbClr val="FF9900"/>
              </a:solidFill>
            </a:endParaRPr>
          </a:p>
          <a:p>
            <a:pPr indent="0" lvl="0" marL="0" rtl="0" algn="l">
              <a:spcBef>
                <a:spcPts val="0"/>
              </a:spcBef>
              <a:spcAft>
                <a:spcPts val="0"/>
              </a:spcAft>
              <a:buNone/>
            </a:pPr>
            <a:r>
              <a:t/>
            </a:r>
            <a:endParaRPr b="1">
              <a:solidFill>
                <a:srgbClr val="FF9900"/>
              </a:solidFill>
            </a:endParaRPr>
          </a:p>
          <a:p>
            <a:pPr indent="0" lvl="0" marL="0" rtl="0" algn="l">
              <a:spcBef>
                <a:spcPts val="0"/>
              </a:spcBef>
              <a:spcAft>
                <a:spcPts val="0"/>
              </a:spcAft>
              <a:buClr>
                <a:schemeClr val="dk1"/>
              </a:buClr>
              <a:buSzPts val="1100"/>
              <a:buFont typeface="Arial"/>
              <a:buNone/>
            </a:pPr>
            <a:r>
              <a:rPr b="1" lang="en-GB">
                <a:solidFill>
                  <a:srgbClr val="FF9900"/>
                </a:solidFill>
              </a:rPr>
              <a:t>sqlContext.sql("SELECT * FROM airlines INNER JOIN weather ON airlines.station= weather.station AND airlines.FL_TIMESTAMP_EARLY = weather.DATE")</a:t>
            </a:r>
            <a:endParaRPr b="1">
              <a:solidFill>
                <a:srgbClr val="FF9900"/>
              </a:solidFill>
            </a:endParaRPr>
          </a:p>
        </p:txBody>
      </p:sp>
      <p:sp>
        <p:nvSpPr>
          <p:cNvPr id="193" name="Google Shape;193;p23"/>
          <p:cNvSpPr/>
          <p:nvPr/>
        </p:nvSpPr>
        <p:spPr>
          <a:xfrm>
            <a:off x="4381916" y="227596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4389253" y="354931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Feature Engineering via Pagerank</a:t>
            </a:r>
            <a:endParaRPr>
              <a:solidFill>
                <a:srgbClr val="434343"/>
              </a:solidFill>
            </a:endParaRPr>
          </a:p>
          <a:p>
            <a:pPr indent="0" lvl="0" marL="0" rtl="0" algn="l">
              <a:spcBef>
                <a:spcPts val="0"/>
              </a:spcBef>
              <a:spcAft>
                <a:spcPts val="0"/>
              </a:spcAft>
              <a:buNone/>
            </a:pPr>
            <a:r>
              <a:t/>
            </a:r>
            <a:endParaRPr/>
          </a:p>
        </p:txBody>
      </p:sp>
      <p:graphicFrame>
        <p:nvGraphicFramePr>
          <p:cNvPr id="201" name="Google Shape;201;p24"/>
          <p:cNvGraphicFramePr/>
          <p:nvPr/>
        </p:nvGraphicFramePr>
        <p:xfrm>
          <a:off x="457200" y="1139117"/>
          <a:ext cx="3000000" cy="3000000"/>
        </p:xfrm>
        <a:graphic>
          <a:graphicData uri="http://schemas.openxmlformats.org/drawingml/2006/table">
            <a:tbl>
              <a:tblPr>
                <a:noFill/>
                <a:tableStyleId>{67AED6AC-5AFA-4EED-A748-2B5108CE89DA}</a:tableStyleId>
              </a:tblPr>
              <a:tblGrid>
                <a:gridCol w="841725"/>
                <a:gridCol w="1668200"/>
              </a:tblGrid>
              <a:tr h="375150">
                <a:tc>
                  <a:txBody>
                    <a:bodyPr/>
                    <a:lstStyle/>
                    <a:p>
                      <a:pPr indent="0" lvl="0" marL="0" rtl="0" algn="l">
                        <a:spcBef>
                          <a:spcPts val="0"/>
                        </a:spcBef>
                        <a:spcAft>
                          <a:spcPts val="0"/>
                        </a:spcAft>
                        <a:buNone/>
                      </a:pPr>
                      <a:r>
                        <a:rPr lang="en-GB" sz="1600">
                          <a:solidFill>
                            <a:srgbClr val="FFFFFF"/>
                          </a:solidFill>
                          <a:latin typeface="Calibri"/>
                          <a:ea typeface="Calibri"/>
                          <a:cs typeface="Calibri"/>
                          <a:sym typeface="Calibri"/>
                        </a:rPr>
                        <a:t>Airport</a:t>
                      </a:r>
                      <a:endParaRPr sz="1600">
                        <a:solidFill>
                          <a:srgbClr val="FFFFFF"/>
                        </a:solidFill>
                        <a:latin typeface="Calibri"/>
                        <a:ea typeface="Calibri"/>
                        <a:cs typeface="Calibri"/>
                        <a:sym typeface="Calibri"/>
                      </a:endParaRPr>
                    </a:p>
                  </a:txBody>
                  <a:tcPr marT="121900" marB="121900" marR="91425" marL="91425">
                    <a:lnB cap="flat" cmpd="sng" w="9525">
                      <a:solidFill>
                        <a:srgbClr val="000000"/>
                      </a:solidFill>
                      <a:prstDash val="solid"/>
                      <a:round/>
                      <a:headEnd len="sm" w="sm" type="none"/>
                      <a:tailEnd len="sm" w="sm" type="none"/>
                    </a:lnB>
                    <a:solidFill>
                      <a:srgbClr val="0000FF"/>
                    </a:solidFill>
                  </a:tcPr>
                </a:tc>
                <a:tc>
                  <a:txBody>
                    <a:bodyPr/>
                    <a:lstStyle/>
                    <a:p>
                      <a:pPr indent="0" lvl="0" marL="0" rtl="0" algn="l">
                        <a:spcBef>
                          <a:spcPts val="0"/>
                        </a:spcBef>
                        <a:spcAft>
                          <a:spcPts val="0"/>
                        </a:spcAft>
                        <a:buNone/>
                      </a:pPr>
                      <a:r>
                        <a:rPr lang="en-GB" sz="1600">
                          <a:solidFill>
                            <a:srgbClr val="FFFFFF"/>
                          </a:solidFill>
                          <a:latin typeface="Calibri"/>
                          <a:ea typeface="Calibri"/>
                          <a:cs typeface="Calibri"/>
                          <a:sym typeface="Calibri"/>
                        </a:rPr>
                        <a:t>Pagerank</a:t>
                      </a:r>
                      <a:endParaRPr sz="1600">
                        <a:solidFill>
                          <a:srgbClr val="FFFFFF"/>
                        </a:solidFill>
                        <a:latin typeface="Calibri"/>
                        <a:ea typeface="Calibri"/>
                        <a:cs typeface="Calibri"/>
                        <a:sym typeface="Calibri"/>
                      </a:endParaRPr>
                    </a:p>
                  </a:txBody>
                  <a:tcPr marT="121900" marB="121900" marR="91425" marL="91425">
                    <a:lnB cap="flat" cmpd="sng" w="9525">
                      <a:solidFill>
                        <a:srgbClr val="000000"/>
                      </a:solidFill>
                      <a:prstDash val="solid"/>
                      <a:round/>
                      <a:headEnd len="sm" w="sm" type="none"/>
                      <a:tailEnd len="sm" w="sm" type="none"/>
                    </a:lnB>
                    <a:solidFill>
                      <a:srgbClr val="0000FF"/>
                    </a:solidFill>
                  </a:tcPr>
                </a:tc>
              </a:tr>
              <a:tr h="308750">
                <a:tc>
                  <a:txBody>
                    <a:bodyPr/>
                    <a:lstStyle/>
                    <a:p>
                      <a:pPr indent="0" lvl="0" marL="0" rtl="0" algn="l">
                        <a:lnSpc>
                          <a:spcPct val="115000"/>
                        </a:lnSpc>
                        <a:spcBef>
                          <a:spcPts val="0"/>
                        </a:spcBef>
                        <a:spcAft>
                          <a:spcPts val="0"/>
                        </a:spcAft>
                        <a:buNone/>
                      </a:pPr>
                      <a:r>
                        <a:rPr b="1" lang="en-GB" sz="1000"/>
                        <a:t>ORD</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14.276905975254800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8575">
                <a:tc>
                  <a:txBody>
                    <a:bodyPr/>
                    <a:lstStyle/>
                    <a:p>
                      <a:pPr indent="0" lvl="0" marL="0" rtl="0" algn="l">
                        <a:lnSpc>
                          <a:spcPct val="115000"/>
                        </a:lnSpc>
                        <a:spcBef>
                          <a:spcPts val="0"/>
                        </a:spcBef>
                        <a:spcAft>
                          <a:spcPts val="0"/>
                        </a:spcAft>
                        <a:buNone/>
                      </a:pPr>
                      <a:r>
                        <a:rPr b="1" lang="en-GB" sz="1000"/>
                        <a:t>ATL</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13.212343130314500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8550">
                <a:tc>
                  <a:txBody>
                    <a:bodyPr/>
                    <a:lstStyle/>
                    <a:p>
                      <a:pPr indent="0" lvl="0" marL="0" rtl="0" algn="l">
                        <a:lnSpc>
                          <a:spcPct val="115000"/>
                        </a:lnSpc>
                        <a:spcBef>
                          <a:spcPts val="0"/>
                        </a:spcBef>
                        <a:spcAft>
                          <a:spcPts val="0"/>
                        </a:spcAft>
                        <a:buNone/>
                      </a:pPr>
                      <a:r>
                        <a:rPr b="1" lang="en-GB" sz="1000"/>
                        <a:t>MSP</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8.033267082044770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1950">
                <a:tc>
                  <a:txBody>
                    <a:bodyPr/>
                    <a:lstStyle/>
                    <a:p>
                      <a:pPr indent="0" lvl="0" marL="0" rtl="0" algn="l">
                        <a:lnSpc>
                          <a:spcPct val="115000"/>
                        </a:lnSpc>
                        <a:spcBef>
                          <a:spcPts val="0"/>
                        </a:spcBef>
                        <a:spcAft>
                          <a:spcPts val="0"/>
                        </a:spcAft>
                        <a:buNone/>
                      </a:pPr>
                      <a:r>
                        <a:rPr b="1" lang="en-GB" sz="1000"/>
                        <a:t>IAH</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7.423410445540550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8550">
                <a:tc>
                  <a:txBody>
                    <a:bodyPr/>
                    <a:lstStyle/>
                    <a:p>
                      <a:pPr indent="0" lvl="0" marL="0" rtl="0" algn="l">
                        <a:lnSpc>
                          <a:spcPct val="115000"/>
                        </a:lnSpc>
                        <a:spcBef>
                          <a:spcPts val="0"/>
                        </a:spcBef>
                        <a:spcAft>
                          <a:spcPts val="0"/>
                        </a:spcAft>
                        <a:buNone/>
                      </a:pPr>
                      <a:r>
                        <a:rPr b="1" lang="en-GB" sz="1000"/>
                        <a:t>DTW</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7.199458684764240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5350">
                <a:tc>
                  <a:txBody>
                    <a:bodyPr/>
                    <a:lstStyle/>
                    <a:p>
                      <a:pPr indent="0" lvl="0" marL="0" rtl="0" algn="l">
                        <a:lnSpc>
                          <a:spcPct val="115000"/>
                        </a:lnSpc>
                        <a:spcBef>
                          <a:spcPts val="0"/>
                        </a:spcBef>
                        <a:spcAft>
                          <a:spcPts val="0"/>
                        </a:spcAft>
                        <a:buNone/>
                      </a:pPr>
                      <a:r>
                        <a:rPr b="1" lang="en-GB" sz="1000"/>
                        <a:t>CLT</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7.167862270451910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775">
                <a:tc>
                  <a:txBody>
                    <a:bodyPr/>
                    <a:lstStyle/>
                    <a:p>
                      <a:pPr indent="0" lvl="0" marL="0" rtl="0" algn="l">
                        <a:lnSpc>
                          <a:spcPct val="115000"/>
                        </a:lnSpc>
                        <a:spcBef>
                          <a:spcPts val="0"/>
                        </a:spcBef>
                        <a:spcAft>
                          <a:spcPts val="0"/>
                        </a:spcAft>
                        <a:buNone/>
                      </a:pPr>
                      <a:r>
                        <a:rPr b="1" lang="en-GB" sz="1000"/>
                        <a:t>SLC</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6.195332319456120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775">
                <a:tc>
                  <a:txBody>
                    <a:bodyPr/>
                    <a:lstStyle/>
                    <a:p>
                      <a:pPr indent="0" lvl="0" marL="0" rtl="0" algn="l">
                        <a:lnSpc>
                          <a:spcPct val="115000"/>
                        </a:lnSpc>
                        <a:spcBef>
                          <a:spcPts val="0"/>
                        </a:spcBef>
                        <a:spcAft>
                          <a:spcPts val="0"/>
                        </a:spcAft>
                        <a:buNone/>
                      </a:pPr>
                      <a:r>
                        <a:rPr b="1" lang="en-GB" sz="1000"/>
                        <a:t>SFO</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6.166775954573200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8550">
                <a:tc>
                  <a:txBody>
                    <a:bodyPr/>
                    <a:lstStyle/>
                    <a:p>
                      <a:pPr indent="0" lvl="0" marL="0" rtl="0" algn="l">
                        <a:lnSpc>
                          <a:spcPct val="115000"/>
                        </a:lnSpc>
                        <a:spcBef>
                          <a:spcPts val="0"/>
                        </a:spcBef>
                        <a:spcAft>
                          <a:spcPts val="0"/>
                        </a:spcAft>
                        <a:buNone/>
                      </a:pPr>
                      <a:r>
                        <a:rPr b="1" lang="en-GB" sz="1000"/>
                        <a:t>EWR</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5.836649337579180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2125">
                <a:tc>
                  <a:txBody>
                    <a:bodyPr/>
                    <a:lstStyle/>
                    <a:p>
                      <a:pPr indent="0" lvl="0" marL="0" rtl="0" algn="l">
                        <a:lnSpc>
                          <a:spcPct val="115000"/>
                        </a:lnSpc>
                        <a:spcBef>
                          <a:spcPts val="0"/>
                        </a:spcBef>
                        <a:spcAft>
                          <a:spcPts val="0"/>
                        </a:spcAft>
                        <a:buNone/>
                      </a:pPr>
                      <a:r>
                        <a:rPr b="1" lang="en-GB" sz="1000"/>
                        <a:t>PHX</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5.440932366785200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5150">
                <a:tc>
                  <a:txBody>
                    <a:bodyPr/>
                    <a:lstStyle/>
                    <a:p>
                      <a:pPr indent="0" lvl="0" marL="0" rtl="0" algn="l">
                        <a:lnSpc>
                          <a:spcPct val="115000"/>
                        </a:lnSpc>
                        <a:spcBef>
                          <a:spcPts val="0"/>
                        </a:spcBef>
                        <a:spcAft>
                          <a:spcPts val="0"/>
                        </a:spcAft>
                        <a:buNone/>
                      </a:pPr>
                      <a:r>
                        <a:rPr b="1" lang="en-GB" sz="1000"/>
                        <a:t>LAX</a:t>
                      </a:r>
                      <a:endParaRPr b="1"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4D4D4"/>
                    </a:solidFill>
                  </a:tcPr>
                </a:tc>
                <a:tc>
                  <a:txBody>
                    <a:bodyPr/>
                    <a:lstStyle/>
                    <a:p>
                      <a:pPr indent="0" lvl="0" marL="0" rtl="0" algn="l">
                        <a:lnSpc>
                          <a:spcPct val="115000"/>
                        </a:lnSpc>
                        <a:spcBef>
                          <a:spcPts val="0"/>
                        </a:spcBef>
                        <a:spcAft>
                          <a:spcPts val="0"/>
                        </a:spcAft>
                        <a:buNone/>
                      </a:pPr>
                      <a:r>
                        <a:rPr lang="en-GB" sz="1000"/>
                        <a:t>5.368049462519130</a:t>
                      </a:r>
                      <a:endParaRPr sz="1000"/>
                    </a:p>
                  </a:txBody>
                  <a:tcPr marT="50800" marB="508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2" name="Google Shape;202;p24"/>
          <p:cNvSpPr txBox="1"/>
          <p:nvPr/>
        </p:nvSpPr>
        <p:spPr>
          <a:xfrm>
            <a:off x="3090700" y="2297900"/>
            <a:ext cx="5481900" cy="3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 create Edge</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E = DF_train.groupBy(["ORIGIN","DEST","DEP_DELAY"]).count().withColumnRenamed("ORIGIN","src").withColumnRenamed("DEST","dst").withColumnRenamed("count","weight")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create Vertics</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V = DF_train.select(["DEST"]).distinct().withColumnRenamed("DEST", "id")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create graph with E and G</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airlinesGraph = GraphFrame(V, 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600"/>
              </a:spcBef>
              <a:spcAft>
                <a:spcPts val="0"/>
              </a:spcAft>
              <a:buClr>
                <a:schemeClr val="dk1"/>
              </a:buClr>
              <a:buSzPts val="1100"/>
              <a:buFont typeface="Arial"/>
              <a:buNone/>
            </a:pPr>
            <a:r>
              <a:rPr lang="en-GB">
                <a:solidFill>
                  <a:schemeClr val="accent1"/>
                </a:solidFill>
                <a:latin typeface="Calibri"/>
                <a:ea typeface="Calibri"/>
                <a:cs typeface="Calibri"/>
                <a:sym typeface="Calibri"/>
              </a:rPr>
              <a:t>ranks = airlinesGraph.pageRank(resetProbability=0.15, maxIter=5)</a:t>
            </a:r>
            <a:endParaRPr>
              <a:solidFill>
                <a:schemeClr val="accent1"/>
              </a:solidFill>
              <a:latin typeface="Calibri"/>
              <a:ea typeface="Calibri"/>
              <a:cs typeface="Calibri"/>
              <a:sym typeface="Calibri"/>
            </a:endParaRPr>
          </a:p>
          <a:p>
            <a:pPr indent="0" lvl="0" marL="0" rtl="0" algn="l">
              <a:spcBef>
                <a:spcPts val="600"/>
              </a:spcBef>
              <a:spcAft>
                <a:spcPts val="0"/>
              </a:spcAft>
              <a:buNone/>
            </a:pPr>
            <a:r>
              <a:t/>
            </a:r>
            <a:endParaRPr>
              <a:latin typeface="Calibri"/>
              <a:ea typeface="Calibri"/>
              <a:cs typeface="Calibri"/>
              <a:sym typeface="Calibri"/>
            </a:endParaRPr>
          </a:p>
        </p:txBody>
      </p:sp>
      <p:pic>
        <p:nvPicPr>
          <p:cNvPr id="203" name="Google Shape;203;p24"/>
          <p:cNvPicPr preferRelativeResize="0"/>
          <p:nvPr/>
        </p:nvPicPr>
        <p:blipFill>
          <a:blip r:embed="rId3">
            <a:alphaModFix/>
          </a:blip>
          <a:stretch>
            <a:fillRect/>
          </a:stretch>
        </p:blipFill>
        <p:spPr>
          <a:xfrm>
            <a:off x="4632325" y="929200"/>
            <a:ext cx="3045226" cy="1727250"/>
          </a:xfrm>
          <a:prstGeom prst="rect">
            <a:avLst/>
          </a:prstGeom>
          <a:noFill/>
          <a:ln>
            <a:noFill/>
          </a:ln>
        </p:spPr>
      </p:pic>
      <p:sp>
        <p:nvSpPr>
          <p:cNvPr id="204" name="Google Shape;204;p24"/>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5"/>
          <p:cNvPicPr preferRelativeResize="0"/>
          <p:nvPr/>
        </p:nvPicPr>
        <p:blipFill>
          <a:blip r:embed="rId3">
            <a:alphaModFix/>
          </a:blip>
          <a:stretch>
            <a:fillRect/>
          </a:stretch>
        </p:blipFill>
        <p:spPr>
          <a:xfrm>
            <a:off x="457200" y="780500"/>
            <a:ext cx="7982475" cy="4607533"/>
          </a:xfrm>
          <a:prstGeom prst="rect">
            <a:avLst/>
          </a:prstGeom>
          <a:noFill/>
          <a:ln>
            <a:noFill/>
          </a:ln>
        </p:spPr>
      </p:pic>
      <p:pic>
        <p:nvPicPr>
          <p:cNvPr id="210" name="Google Shape;210;p25"/>
          <p:cNvPicPr preferRelativeResize="0"/>
          <p:nvPr/>
        </p:nvPicPr>
        <p:blipFill>
          <a:blip r:embed="rId4">
            <a:alphaModFix/>
          </a:blip>
          <a:stretch>
            <a:fillRect/>
          </a:stretch>
        </p:blipFill>
        <p:spPr>
          <a:xfrm>
            <a:off x="457200" y="4159250"/>
            <a:ext cx="7982475" cy="2560036"/>
          </a:xfrm>
          <a:prstGeom prst="rect">
            <a:avLst/>
          </a:prstGeom>
          <a:noFill/>
          <a:ln>
            <a:noFill/>
          </a:ln>
        </p:spPr>
      </p:pic>
      <p:sp>
        <p:nvSpPr>
          <p:cNvPr id="211" name="Google Shape;211;p25"/>
          <p:cNvSpPr/>
          <p:nvPr/>
        </p:nvSpPr>
        <p:spPr>
          <a:xfrm>
            <a:off x="4023000" y="4547025"/>
            <a:ext cx="2524500" cy="2160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759900" y="5324425"/>
            <a:ext cx="6341100" cy="2160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5083800" y="5706325"/>
            <a:ext cx="721200" cy="2160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Feature Engineering</a:t>
            </a:r>
            <a:endParaRPr>
              <a:solidFill>
                <a:srgbClr val="434343"/>
              </a:solidFill>
            </a:endParaRPr>
          </a:p>
          <a:p>
            <a:pPr indent="0" lvl="0" marL="0" rtl="0" algn="l">
              <a:spcBef>
                <a:spcPts val="0"/>
              </a:spcBef>
              <a:spcAft>
                <a:spcPts val="0"/>
              </a:spcAft>
              <a:buNone/>
            </a:pPr>
            <a:r>
              <a:t/>
            </a:r>
            <a:endParaRPr/>
          </a:p>
        </p:txBody>
      </p:sp>
      <p:pic>
        <p:nvPicPr>
          <p:cNvPr id="215" name="Google Shape;215;p25"/>
          <p:cNvPicPr preferRelativeResize="0"/>
          <p:nvPr/>
        </p:nvPicPr>
        <p:blipFill rotWithShape="1">
          <a:blip r:embed="rId5">
            <a:alphaModFix/>
          </a:blip>
          <a:srcRect b="0" l="0" r="16429" t="0"/>
          <a:stretch/>
        </p:blipFill>
        <p:spPr>
          <a:xfrm>
            <a:off x="4933950" y="0"/>
            <a:ext cx="3581925" cy="107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Feature Engineering</a:t>
            </a:r>
            <a:endParaRPr>
              <a:solidFill>
                <a:srgbClr val="434343"/>
              </a:solidFill>
            </a:endParaRPr>
          </a:p>
          <a:p>
            <a:pPr indent="0" lvl="0" marL="0" rtl="0" algn="l">
              <a:spcBef>
                <a:spcPts val="0"/>
              </a:spcBef>
              <a:spcAft>
                <a:spcPts val="0"/>
              </a:spcAft>
              <a:buNone/>
            </a:pPr>
            <a:r>
              <a:t/>
            </a:r>
            <a:endParaRPr/>
          </a:p>
        </p:txBody>
      </p:sp>
      <p:pic>
        <p:nvPicPr>
          <p:cNvPr id="221" name="Google Shape;221;p26"/>
          <p:cNvPicPr preferRelativeResize="0"/>
          <p:nvPr/>
        </p:nvPicPr>
        <p:blipFill rotWithShape="1">
          <a:blip r:embed="rId3">
            <a:alphaModFix/>
          </a:blip>
          <a:srcRect b="0" l="0" r="16429" t="0"/>
          <a:stretch/>
        </p:blipFill>
        <p:spPr>
          <a:xfrm>
            <a:off x="4933950" y="0"/>
            <a:ext cx="3581925" cy="1076325"/>
          </a:xfrm>
          <a:prstGeom prst="rect">
            <a:avLst/>
          </a:prstGeom>
          <a:noFill/>
          <a:ln>
            <a:noFill/>
          </a:ln>
        </p:spPr>
      </p:pic>
      <p:pic>
        <p:nvPicPr>
          <p:cNvPr id="222" name="Google Shape;222;p26"/>
          <p:cNvPicPr preferRelativeResize="0"/>
          <p:nvPr/>
        </p:nvPicPr>
        <p:blipFill>
          <a:blip r:embed="rId4">
            <a:alphaModFix/>
          </a:blip>
          <a:stretch>
            <a:fillRect/>
          </a:stretch>
        </p:blipFill>
        <p:spPr>
          <a:xfrm>
            <a:off x="268425" y="1090850"/>
            <a:ext cx="8317351" cy="3201626"/>
          </a:xfrm>
          <a:prstGeom prst="rect">
            <a:avLst/>
          </a:prstGeom>
          <a:noFill/>
          <a:ln>
            <a:noFill/>
          </a:ln>
        </p:spPr>
      </p:pic>
      <p:pic>
        <p:nvPicPr>
          <p:cNvPr id="223" name="Google Shape;223;p26"/>
          <p:cNvPicPr preferRelativeResize="0"/>
          <p:nvPr/>
        </p:nvPicPr>
        <p:blipFill>
          <a:blip r:embed="rId5">
            <a:alphaModFix/>
          </a:blip>
          <a:stretch>
            <a:fillRect/>
          </a:stretch>
        </p:blipFill>
        <p:spPr>
          <a:xfrm>
            <a:off x="369450" y="4202688"/>
            <a:ext cx="8115300" cy="2590800"/>
          </a:xfrm>
          <a:prstGeom prst="rect">
            <a:avLst/>
          </a:prstGeom>
          <a:noFill/>
          <a:ln>
            <a:noFill/>
          </a:ln>
        </p:spPr>
      </p:pic>
      <p:sp>
        <p:nvSpPr>
          <p:cNvPr id="224" name="Google Shape;224;p26"/>
          <p:cNvSpPr/>
          <p:nvPr/>
        </p:nvSpPr>
        <p:spPr>
          <a:xfrm>
            <a:off x="4321800" y="5474625"/>
            <a:ext cx="3500400" cy="2160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5125950" y="4724850"/>
            <a:ext cx="1369200" cy="2412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125950" y="5099750"/>
            <a:ext cx="1591500" cy="241200"/>
          </a:xfrm>
          <a:prstGeom prst="rect">
            <a:avLst/>
          </a:prstGeom>
          <a:solidFill>
            <a:srgbClr val="E92525">
              <a:alpha val="32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Feature Engineering</a:t>
            </a:r>
            <a:endParaRPr>
              <a:solidFill>
                <a:srgbClr val="434343"/>
              </a:solidFill>
            </a:endParaRPr>
          </a:p>
          <a:p>
            <a:pPr indent="0" lvl="0" marL="0" rtl="0" algn="l">
              <a:spcBef>
                <a:spcPts val="0"/>
              </a:spcBef>
              <a:spcAft>
                <a:spcPts val="0"/>
              </a:spcAft>
              <a:buNone/>
            </a:pPr>
            <a:r>
              <a:t/>
            </a:r>
            <a:endParaRPr/>
          </a:p>
        </p:txBody>
      </p:sp>
      <p:pic>
        <p:nvPicPr>
          <p:cNvPr id="232" name="Google Shape;232;p27"/>
          <p:cNvPicPr preferRelativeResize="0"/>
          <p:nvPr/>
        </p:nvPicPr>
        <p:blipFill rotWithShape="1">
          <a:blip r:embed="rId3">
            <a:alphaModFix/>
          </a:blip>
          <a:srcRect b="0" l="0" r="16429" t="0"/>
          <a:stretch/>
        </p:blipFill>
        <p:spPr>
          <a:xfrm>
            <a:off x="4933950" y="0"/>
            <a:ext cx="3581925" cy="1076325"/>
          </a:xfrm>
          <a:prstGeom prst="rect">
            <a:avLst/>
          </a:prstGeom>
          <a:noFill/>
          <a:ln>
            <a:noFill/>
          </a:ln>
        </p:spPr>
      </p:pic>
      <p:pic>
        <p:nvPicPr>
          <p:cNvPr id="233" name="Google Shape;233;p27"/>
          <p:cNvPicPr preferRelativeResize="0"/>
          <p:nvPr/>
        </p:nvPicPr>
        <p:blipFill>
          <a:blip r:embed="rId4">
            <a:alphaModFix/>
          </a:blip>
          <a:stretch>
            <a:fillRect/>
          </a:stretch>
        </p:blipFill>
        <p:spPr>
          <a:xfrm>
            <a:off x="340375" y="4194225"/>
            <a:ext cx="7990774" cy="1558449"/>
          </a:xfrm>
          <a:prstGeom prst="rect">
            <a:avLst/>
          </a:prstGeom>
          <a:noFill/>
          <a:ln>
            <a:noFill/>
          </a:ln>
        </p:spPr>
      </p:pic>
      <p:pic>
        <p:nvPicPr>
          <p:cNvPr id="234" name="Google Shape;234;p27"/>
          <p:cNvPicPr preferRelativeResize="0"/>
          <p:nvPr/>
        </p:nvPicPr>
        <p:blipFill>
          <a:blip r:embed="rId5">
            <a:alphaModFix/>
          </a:blip>
          <a:stretch>
            <a:fillRect/>
          </a:stretch>
        </p:blipFill>
        <p:spPr>
          <a:xfrm>
            <a:off x="340375" y="1129150"/>
            <a:ext cx="7990776" cy="306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8"/>
          <p:cNvPicPr preferRelativeResize="0"/>
          <p:nvPr/>
        </p:nvPicPr>
        <p:blipFill>
          <a:blip r:embed="rId3">
            <a:alphaModFix/>
          </a:blip>
          <a:stretch>
            <a:fillRect/>
          </a:stretch>
        </p:blipFill>
        <p:spPr>
          <a:xfrm>
            <a:off x="399340" y="4449425"/>
            <a:ext cx="7858685" cy="634425"/>
          </a:xfrm>
          <a:prstGeom prst="rect">
            <a:avLst/>
          </a:prstGeom>
          <a:noFill/>
          <a:ln>
            <a:noFill/>
          </a:ln>
        </p:spPr>
      </p:pic>
      <p:sp>
        <p:nvSpPr>
          <p:cNvPr id="240" name="Google Shape;240;p2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Feature Engineering</a:t>
            </a:r>
            <a:endParaRPr>
              <a:solidFill>
                <a:srgbClr val="434343"/>
              </a:solidFill>
            </a:endParaRPr>
          </a:p>
          <a:p>
            <a:pPr indent="0" lvl="0" marL="0" rtl="0" algn="l">
              <a:spcBef>
                <a:spcPts val="0"/>
              </a:spcBef>
              <a:spcAft>
                <a:spcPts val="0"/>
              </a:spcAft>
              <a:buNone/>
            </a:pPr>
            <a:r>
              <a:t/>
            </a:r>
            <a:endParaRPr/>
          </a:p>
        </p:txBody>
      </p:sp>
      <p:pic>
        <p:nvPicPr>
          <p:cNvPr id="241" name="Google Shape;241;p28"/>
          <p:cNvPicPr preferRelativeResize="0"/>
          <p:nvPr/>
        </p:nvPicPr>
        <p:blipFill>
          <a:blip r:embed="rId4">
            <a:alphaModFix/>
          </a:blip>
          <a:stretch>
            <a:fillRect/>
          </a:stretch>
        </p:blipFill>
        <p:spPr>
          <a:xfrm>
            <a:off x="363725" y="1106418"/>
            <a:ext cx="7929925" cy="3343007"/>
          </a:xfrm>
          <a:prstGeom prst="rect">
            <a:avLst/>
          </a:prstGeom>
          <a:noFill/>
          <a:ln>
            <a:noFill/>
          </a:ln>
        </p:spPr>
      </p:pic>
      <p:sp>
        <p:nvSpPr>
          <p:cNvPr id="242" name="Google Shape;242;p28"/>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p:nvPr/>
        </p:nvSpPr>
        <p:spPr>
          <a:xfrm>
            <a:off x="8096400" y="-128525"/>
            <a:ext cx="1332000" cy="710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Pipeline</a:t>
            </a:r>
            <a:endParaRPr>
              <a:solidFill>
                <a:srgbClr val="434343"/>
              </a:solidFill>
            </a:endParaRPr>
          </a:p>
          <a:p>
            <a:pPr indent="0" lvl="0" marL="0" rtl="0" algn="l">
              <a:spcBef>
                <a:spcPts val="0"/>
              </a:spcBef>
              <a:spcAft>
                <a:spcPts val="0"/>
              </a:spcAft>
              <a:buNone/>
            </a:pPr>
            <a:r>
              <a:t/>
            </a:r>
            <a:endParaRPr/>
          </a:p>
        </p:txBody>
      </p:sp>
      <p:pic>
        <p:nvPicPr>
          <p:cNvPr id="249" name="Google Shape;249;p29"/>
          <p:cNvPicPr preferRelativeResize="0"/>
          <p:nvPr/>
        </p:nvPicPr>
        <p:blipFill>
          <a:blip r:embed="rId3">
            <a:alphaModFix/>
          </a:blip>
          <a:stretch>
            <a:fillRect/>
          </a:stretch>
        </p:blipFill>
        <p:spPr>
          <a:xfrm>
            <a:off x="0" y="1183003"/>
            <a:ext cx="9144000" cy="4934847"/>
          </a:xfrm>
          <a:prstGeom prst="rect">
            <a:avLst/>
          </a:prstGeom>
          <a:noFill/>
          <a:ln>
            <a:noFill/>
          </a:ln>
        </p:spPr>
      </p:pic>
      <p:sp>
        <p:nvSpPr>
          <p:cNvPr id="250" name="Google Shape;250;p29"/>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Features Selection</a:t>
            </a:r>
            <a:endParaRPr/>
          </a:p>
        </p:txBody>
      </p:sp>
      <p:sp>
        <p:nvSpPr>
          <p:cNvPr id="256" name="Google Shape;256;p3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GB"/>
              <a:t>Objective: Limit the input features to the important once.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a:t>Techniques Explored:</a:t>
            </a:r>
            <a:endParaRPr/>
          </a:p>
          <a:p>
            <a:pPr indent="-342900" lvl="0" marL="457200" rtl="0" algn="l">
              <a:spcBef>
                <a:spcPts val="600"/>
              </a:spcBef>
              <a:spcAft>
                <a:spcPts val="0"/>
              </a:spcAft>
              <a:buSzPts val="1800"/>
              <a:buAutoNum type="arabicPeriod"/>
            </a:pPr>
            <a:r>
              <a:rPr lang="en-GB"/>
              <a:t>RandomForest featureImportance</a:t>
            </a:r>
            <a:endParaRPr/>
          </a:p>
          <a:p>
            <a:pPr indent="-342900" lvl="0" marL="457200" rtl="0" algn="l">
              <a:spcBef>
                <a:spcPts val="0"/>
              </a:spcBef>
              <a:spcAft>
                <a:spcPts val="0"/>
              </a:spcAft>
              <a:buSzPts val="1800"/>
              <a:buAutoNum type="arabicPeriod"/>
            </a:pPr>
            <a:r>
              <a:rPr lang="en-GB"/>
              <a:t>Chi-square test</a:t>
            </a:r>
            <a:endParaRPr/>
          </a:p>
          <a:p>
            <a:pPr indent="-342900" lvl="0" marL="457200" rtl="0" algn="l">
              <a:spcBef>
                <a:spcPts val="0"/>
              </a:spcBef>
              <a:spcAft>
                <a:spcPts val="0"/>
              </a:spcAft>
              <a:buSzPts val="1800"/>
              <a:buAutoNum type="arabicPeriod"/>
            </a:pPr>
            <a:r>
              <a:rPr lang="en-GB"/>
              <a:t>Lasso</a:t>
            </a:r>
            <a:endParaRPr/>
          </a:p>
          <a:p>
            <a:pPr indent="0" lvl="0" marL="457200" rtl="0" algn="l">
              <a:spcBef>
                <a:spcPts val="600"/>
              </a:spcBef>
              <a:spcAft>
                <a:spcPts val="0"/>
              </a:spcAft>
              <a:buNone/>
            </a:pPr>
            <a:r>
              <a:t/>
            </a:r>
            <a:endParaRPr/>
          </a:p>
          <a:p>
            <a:pPr indent="0" lvl="0" marL="457200" rtl="0" algn="l">
              <a:spcBef>
                <a:spcPts val="600"/>
              </a:spcBef>
              <a:spcAft>
                <a:spcPts val="600"/>
              </a:spcAft>
              <a:buNone/>
            </a:pPr>
            <a:r>
              <a:t/>
            </a:r>
            <a:endParaRPr/>
          </a:p>
        </p:txBody>
      </p:sp>
      <p:sp>
        <p:nvSpPr>
          <p:cNvPr id="257" name="Google Shape;257;p30"/>
          <p:cNvSpPr txBox="1"/>
          <p:nvPr>
            <p:ph idx="1" type="body"/>
          </p:nvPr>
        </p:nvSpPr>
        <p:spPr>
          <a:xfrm>
            <a:off x="457200" y="4197950"/>
            <a:ext cx="4007700" cy="1712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en-GB" sz="1400"/>
              <a:t>Rf = RandomForestClassifier(labelCol="DEP_DEL15", featuresCol="features")</a:t>
            </a:r>
            <a:endParaRPr sz="1400"/>
          </a:p>
          <a:p>
            <a:pPr indent="0" lvl="0" marL="0" rtl="0" algn="l">
              <a:spcBef>
                <a:spcPts val="600"/>
              </a:spcBef>
              <a:spcAft>
                <a:spcPts val="0"/>
              </a:spcAft>
              <a:buClr>
                <a:schemeClr val="dk1"/>
              </a:buClr>
              <a:buSzPts val="1100"/>
              <a:buFont typeface="Arial"/>
              <a:buNone/>
            </a:pPr>
            <a:r>
              <a:rPr lang="en-GB" sz="1400"/>
              <a:t>RfModel = Rf.fit(DF_train)</a:t>
            </a:r>
            <a:endParaRPr sz="1400"/>
          </a:p>
          <a:p>
            <a:pPr indent="0" lvl="0" marL="0" rtl="0" algn="l">
              <a:spcBef>
                <a:spcPts val="600"/>
              </a:spcBef>
              <a:spcAft>
                <a:spcPts val="0"/>
              </a:spcAft>
              <a:buClr>
                <a:schemeClr val="dk1"/>
              </a:buClr>
              <a:buSzPts val="1100"/>
              <a:buFont typeface="Arial"/>
              <a:buNone/>
            </a:pPr>
            <a:r>
              <a:rPr lang="en-GB" sz="1400"/>
              <a:t>print(RfModel.featureImportances)</a:t>
            </a:r>
            <a:endParaRPr sz="1400"/>
          </a:p>
          <a:p>
            <a:pPr indent="0" lvl="0" marL="0" rtl="0" algn="l">
              <a:spcBef>
                <a:spcPts val="600"/>
              </a:spcBef>
              <a:spcAft>
                <a:spcPts val="600"/>
              </a:spcAft>
              <a:buNone/>
            </a:pPr>
            <a:r>
              <a:t/>
            </a:r>
            <a:endParaRPr sz="1400"/>
          </a:p>
        </p:txBody>
      </p:sp>
      <p:graphicFrame>
        <p:nvGraphicFramePr>
          <p:cNvPr id="258" name="Google Shape;258;p30"/>
          <p:cNvGraphicFramePr/>
          <p:nvPr/>
        </p:nvGraphicFramePr>
        <p:xfrm>
          <a:off x="4691425" y="2195458"/>
          <a:ext cx="3000000" cy="3000000"/>
        </p:xfrm>
        <a:graphic>
          <a:graphicData uri="http://schemas.openxmlformats.org/drawingml/2006/table">
            <a:tbl>
              <a:tblPr>
                <a:noFill/>
                <a:tableStyleId>{67AED6AC-5AFA-4EED-A748-2B5108CE89DA}</a:tableStyleId>
              </a:tblPr>
              <a:tblGrid>
                <a:gridCol w="1719050"/>
                <a:gridCol w="1719050"/>
              </a:tblGrid>
              <a:tr h="371200">
                <a:tc>
                  <a:txBody>
                    <a:bodyPr/>
                    <a:lstStyle/>
                    <a:p>
                      <a:pPr indent="0" lvl="0" marL="0" rtl="0" algn="l">
                        <a:lnSpc>
                          <a:spcPct val="115000"/>
                        </a:lnSpc>
                        <a:spcBef>
                          <a:spcPts val="0"/>
                        </a:spcBef>
                        <a:spcAft>
                          <a:spcPts val="1500"/>
                        </a:spcAft>
                        <a:buNone/>
                      </a:pPr>
                      <a:r>
                        <a:rPr b="1" lang="en-GB" sz="1200"/>
                        <a:t>Feature</a:t>
                      </a:r>
                      <a:endParaRPr b="1" sz="1200"/>
                    </a:p>
                  </a:txBody>
                  <a:tcPr marT="0" marB="0" marR="66675" marL="66675" anchor="ctr"/>
                </a:tc>
                <a:tc>
                  <a:txBody>
                    <a:bodyPr/>
                    <a:lstStyle/>
                    <a:p>
                      <a:pPr indent="0" lvl="0" marL="0" rtl="0" algn="l">
                        <a:lnSpc>
                          <a:spcPct val="115000"/>
                        </a:lnSpc>
                        <a:spcBef>
                          <a:spcPts val="0"/>
                        </a:spcBef>
                        <a:spcAft>
                          <a:spcPts val="1500"/>
                        </a:spcAft>
                        <a:buNone/>
                      </a:pPr>
                      <a:r>
                        <a:rPr b="1" lang="en-GB" sz="1200"/>
                        <a:t>Feature Importance</a:t>
                      </a:r>
                      <a:endParaRPr b="1"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LST_DELAY</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0.546916</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HOUR_OF_DAY</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0.318057</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OP_CARRIER_WN</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0.025992</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Outgoing_hour</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0.022456</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Tail_freq</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0.020698</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MA1_Altimeter_origin</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0.018813</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WND_Speed_origin</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0.012826</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MA1_Altimeter_dest</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0.011495</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Pagerank_DEST</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0.011383</a:t>
                      </a:r>
                      <a:endParaRPr sz="1200"/>
                    </a:p>
                  </a:txBody>
                  <a:tcPr marT="0" marB="0" marR="66675" marL="66675" anchor="ctr"/>
                </a:tc>
              </a:tr>
              <a:tr h="371200">
                <a:tc>
                  <a:txBody>
                    <a:bodyPr/>
                    <a:lstStyle/>
                    <a:p>
                      <a:pPr indent="0" lvl="0" marL="0" rtl="0" algn="l">
                        <a:lnSpc>
                          <a:spcPct val="115000"/>
                        </a:lnSpc>
                        <a:spcBef>
                          <a:spcPts val="0"/>
                        </a:spcBef>
                        <a:spcAft>
                          <a:spcPts val="1500"/>
                        </a:spcAft>
                        <a:buNone/>
                      </a:pPr>
                      <a:r>
                        <a:rPr lang="en-GB" sz="1200"/>
                        <a:t>TMP_Air_origin</a:t>
                      </a:r>
                      <a:endParaRPr sz="1200"/>
                    </a:p>
                  </a:txBody>
                  <a:tcPr marT="0" marB="0" marR="66675" marL="66675" anchor="ctr"/>
                </a:tc>
                <a:tc>
                  <a:txBody>
                    <a:bodyPr/>
                    <a:lstStyle/>
                    <a:p>
                      <a:pPr indent="0" lvl="0" marL="0" rtl="0" algn="l">
                        <a:lnSpc>
                          <a:spcPct val="115000"/>
                        </a:lnSpc>
                        <a:spcBef>
                          <a:spcPts val="0"/>
                        </a:spcBef>
                        <a:spcAft>
                          <a:spcPts val="1500"/>
                        </a:spcAft>
                        <a:buNone/>
                      </a:pPr>
                      <a:r>
                        <a:rPr lang="en-GB" sz="1200"/>
                        <a:t>0.011366</a:t>
                      </a:r>
                      <a:endParaRPr sz="1200"/>
                    </a:p>
                  </a:txBody>
                  <a:tcPr marT="0" marB="0" marR="66675" marL="66675" anchor="ctr"/>
                </a:tc>
              </a:tr>
            </a:tbl>
          </a:graphicData>
        </a:graphic>
      </p:graphicFrame>
      <p:sp>
        <p:nvSpPr>
          <p:cNvPr id="259" name="Google Shape;259;p30"/>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Algorithms - Logistic &amp; </a:t>
            </a:r>
            <a:r>
              <a:rPr i="1" lang="en-GB"/>
              <a:t>Linear Regression</a:t>
            </a:r>
            <a:endParaRPr i="1"/>
          </a:p>
        </p:txBody>
      </p:sp>
      <p:sp>
        <p:nvSpPr>
          <p:cNvPr id="265" name="Google Shape;265;p3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GB"/>
              <a:t>Base Models</a:t>
            </a:r>
            <a:endParaRPr/>
          </a:p>
          <a:p>
            <a:pPr indent="-342900" lvl="0" marL="457200" rtl="0" algn="l">
              <a:spcBef>
                <a:spcPts val="600"/>
              </a:spcBef>
              <a:spcAft>
                <a:spcPts val="0"/>
              </a:spcAft>
              <a:buSzPts val="1800"/>
              <a:buChar char="-"/>
            </a:pPr>
            <a:r>
              <a:rPr lang="en-GB"/>
              <a:t>Logistic Regression</a:t>
            </a:r>
            <a:endParaRPr/>
          </a:p>
          <a:p>
            <a:pPr indent="-342900" lvl="1" marL="914400" rtl="0" algn="l">
              <a:spcBef>
                <a:spcPts val="0"/>
              </a:spcBef>
              <a:spcAft>
                <a:spcPts val="0"/>
              </a:spcAft>
              <a:buSzPts val="1800"/>
              <a:buChar char="-"/>
            </a:pPr>
            <a:r>
              <a:rPr lang="en-GB"/>
              <a:t>Dependent Variable: DEP_DEL15</a:t>
            </a:r>
            <a:endParaRPr/>
          </a:p>
          <a:p>
            <a:pPr indent="-342900" lvl="0" marL="457200" rtl="0" algn="l">
              <a:spcBef>
                <a:spcPts val="0"/>
              </a:spcBef>
              <a:spcAft>
                <a:spcPts val="0"/>
              </a:spcAft>
              <a:buSzPts val="1800"/>
              <a:buChar char="-"/>
            </a:pPr>
            <a:r>
              <a:rPr lang="en-GB"/>
              <a:t>Linear Regression</a:t>
            </a:r>
            <a:endParaRPr/>
          </a:p>
          <a:p>
            <a:pPr indent="-342900" lvl="1" marL="914400" rtl="0" algn="l">
              <a:spcBef>
                <a:spcPts val="0"/>
              </a:spcBef>
              <a:spcAft>
                <a:spcPts val="0"/>
              </a:spcAft>
              <a:buSzPts val="1800"/>
              <a:buChar char="-"/>
            </a:pPr>
            <a:r>
              <a:rPr lang="en-GB"/>
              <a:t>Dependent Variable: DEP_DELAY</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GB" sz="1800"/>
              <a:t>Input Variables Selection:</a:t>
            </a:r>
            <a:endParaRPr sz="1800"/>
          </a:p>
          <a:p>
            <a:pPr indent="-342900" lvl="1" marL="914400" rtl="0" algn="l">
              <a:spcBef>
                <a:spcPts val="0"/>
              </a:spcBef>
              <a:spcAft>
                <a:spcPts val="0"/>
              </a:spcAft>
              <a:buSzPts val="1800"/>
              <a:buChar char="○"/>
            </a:pPr>
            <a:r>
              <a:rPr lang="en-GB"/>
              <a:t>Feature Importance</a:t>
            </a:r>
            <a:endParaRPr/>
          </a:p>
          <a:p>
            <a:pPr indent="-342900" lvl="1" marL="914400" rtl="0" algn="l">
              <a:spcBef>
                <a:spcPts val="0"/>
              </a:spcBef>
              <a:spcAft>
                <a:spcPts val="0"/>
              </a:spcAft>
              <a:buSzPts val="1800"/>
              <a:buChar char="○"/>
            </a:pPr>
            <a:r>
              <a:rPr lang="en-GB"/>
              <a:t>PCA</a:t>
            </a:r>
            <a:endParaRPr/>
          </a:p>
          <a:p>
            <a:pPr indent="0" lvl="0" marL="0" rtl="0" algn="l">
              <a:spcBef>
                <a:spcPts val="600"/>
              </a:spcBef>
              <a:spcAft>
                <a:spcPts val="600"/>
              </a:spcAft>
              <a:buNone/>
            </a:pPr>
            <a:r>
              <a:t/>
            </a:r>
            <a:endParaRPr/>
          </a:p>
        </p:txBody>
      </p:sp>
      <p:pic>
        <p:nvPicPr>
          <p:cNvPr id="266" name="Google Shape;266;p31"/>
          <p:cNvPicPr preferRelativeResize="0"/>
          <p:nvPr/>
        </p:nvPicPr>
        <p:blipFill>
          <a:blip r:embed="rId3">
            <a:alphaModFix/>
          </a:blip>
          <a:stretch>
            <a:fillRect/>
          </a:stretch>
        </p:blipFill>
        <p:spPr>
          <a:xfrm>
            <a:off x="4299047" y="3429000"/>
            <a:ext cx="4118300" cy="2207000"/>
          </a:xfrm>
          <a:prstGeom prst="rect">
            <a:avLst/>
          </a:prstGeom>
          <a:noFill/>
          <a:ln>
            <a:noFill/>
          </a:ln>
        </p:spPr>
      </p:pic>
      <p:sp>
        <p:nvSpPr>
          <p:cNvPr id="267" name="Google Shape;267;p31"/>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Agenda </a:t>
            </a:r>
            <a:endParaRPr/>
          </a:p>
        </p:txBody>
      </p:sp>
      <p:sp>
        <p:nvSpPr>
          <p:cNvPr id="55" name="Google Shape;55;p14"/>
          <p:cNvSpPr txBox="1"/>
          <p:nvPr>
            <p:ph idx="1" type="body"/>
          </p:nvPr>
        </p:nvSpPr>
        <p:spPr>
          <a:xfrm>
            <a:off x="352050" y="1165950"/>
            <a:ext cx="8229600" cy="4526100"/>
          </a:xfrm>
          <a:prstGeom prst="rect">
            <a:avLst/>
          </a:prstGeom>
        </p:spPr>
        <p:txBody>
          <a:bodyPr anchorCtr="0" anchor="t" bIns="45700" lIns="91425" spcFirstLastPara="1" rIns="91425" wrap="square" tIns="45700">
            <a:noAutofit/>
          </a:bodyPr>
          <a:lstStyle/>
          <a:p>
            <a:pPr indent="-342900" lvl="0" marL="457200" rtl="0" algn="l">
              <a:spcBef>
                <a:spcPts val="600"/>
              </a:spcBef>
              <a:spcAft>
                <a:spcPts val="0"/>
              </a:spcAft>
              <a:buSzPts val="1800"/>
              <a:buChar char="●"/>
            </a:pPr>
            <a:r>
              <a:rPr lang="en-GB"/>
              <a:t>Introduction of Business Case</a:t>
            </a:r>
            <a:endParaRPr/>
          </a:p>
          <a:p>
            <a:pPr indent="-342900" lvl="0" marL="457200" rtl="0" algn="l">
              <a:spcBef>
                <a:spcPts val="0"/>
              </a:spcBef>
              <a:spcAft>
                <a:spcPts val="0"/>
              </a:spcAft>
              <a:buSzPts val="1800"/>
              <a:buChar char="●"/>
            </a:pPr>
            <a:r>
              <a:rPr lang="en-GB"/>
              <a:t>Problem Statement and Research Question</a:t>
            </a:r>
            <a:endParaRPr/>
          </a:p>
          <a:p>
            <a:pPr indent="-342900" lvl="0" marL="457200" rtl="0" algn="l">
              <a:spcBef>
                <a:spcPts val="0"/>
              </a:spcBef>
              <a:spcAft>
                <a:spcPts val="0"/>
              </a:spcAft>
              <a:buSzPts val="1800"/>
              <a:buChar char="●"/>
            </a:pPr>
            <a:r>
              <a:rPr lang="en-GB"/>
              <a:t>Overall Approach</a:t>
            </a:r>
            <a:endParaRPr/>
          </a:p>
          <a:p>
            <a:pPr indent="-342900" lvl="0" marL="457200" rtl="0" algn="l">
              <a:spcBef>
                <a:spcPts val="0"/>
              </a:spcBef>
              <a:spcAft>
                <a:spcPts val="0"/>
              </a:spcAft>
              <a:buSzPts val="1800"/>
              <a:buChar char="●"/>
            </a:pPr>
            <a:r>
              <a:rPr lang="en-GB"/>
              <a:t>Data Sets Overview</a:t>
            </a:r>
            <a:endParaRPr/>
          </a:p>
          <a:p>
            <a:pPr indent="-342900" lvl="0" marL="457200" rtl="0" algn="l">
              <a:spcBef>
                <a:spcPts val="0"/>
              </a:spcBef>
              <a:spcAft>
                <a:spcPts val="0"/>
              </a:spcAft>
              <a:buSzPts val="1800"/>
              <a:buChar char="●"/>
            </a:pPr>
            <a:r>
              <a:rPr lang="en-GB"/>
              <a:t>Evaluation Metrics</a:t>
            </a:r>
            <a:endParaRPr/>
          </a:p>
          <a:p>
            <a:pPr indent="-342900" lvl="0" marL="457200" rtl="0" algn="l">
              <a:spcBef>
                <a:spcPts val="0"/>
              </a:spcBef>
              <a:spcAft>
                <a:spcPts val="0"/>
              </a:spcAft>
              <a:buSzPts val="1800"/>
              <a:buChar char="●"/>
            </a:pPr>
            <a:r>
              <a:rPr lang="en-GB"/>
              <a:t>EDA </a:t>
            </a:r>
            <a:endParaRPr/>
          </a:p>
          <a:p>
            <a:pPr indent="-342900" lvl="0" marL="457200" rtl="0" algn="l">
              <a:spcBef>
                <a:spcPts val="0"/>
              </a:spcBef>
              <a:spcAft>
                <a:spcPts val="0"/>
              </a:spcAft>
              <a:buSzPts val="1800"/>
              <a:buChar char="●"/>
            </a:pPr>
            <a:r>
              <a:rPr lang="en-GB"/>
              <a:t>Features Engineering  </a:t>
            </a:r>
            <a:endParaRPr/>
          </a:p>
          <a:p>
            <a:pPr indent="-342900" lvl="0" marL="457200" rtl="0" algn="l">
              <a:spcBef>
                <a:spcPts val="0"/>
              </a:spcBef>
              <a:spcAft>
                <a:spcPts val="0"/>
              </a:spcAft>
              <a:buSzPts val="1800"/>
              <a:buChar char="●"/>
            </a:pPr>
            <a:r>
              <a:rPr lang="en-GB"/>
              <a:t>Features Selection </a:t>
            </a:r>
            <a:endParaRPr/>
          </a:p>
          <a:p>
            <a:pPr indent="-342900" lvl="0" marL="457200" rtl="0" algn="l">
              <a:spcBef>
                <a:spcPts val="0"/>
              </a:spcBef>
              <a:spcAft>
                <a:spcPts val="0"/>
              </a:spcAft>
              <a:buSzPts val="1800"/>
              <a:buChar char="●"/>
            </a:pPr>
            <a:r>
              <a:rPr lang="en-GB"/>
              <a:t>Algorithms Exploration and Implementation </a:t>
            </a:r>
            <a:endParaRPr>
              <a:solidFill>
                <a:srgbClr val="FF0000"/>
              </a:solidFill>
            </a:endParaRPr>
          </a:p>
          <a:p>
            <a:pPr indent="-342900" lvl="0" marL="457200" rtl="0" algn="l">
              <a:spcBef>
                <a:spcPts val="0"/>
              </a:spcBef>
              <a:spcAft>
                <a:spcPts val="0"/>
              </a:spcAft>
              <a:buSzPts val="1800"/>
              <a:buChar char="●"/>
            </a:pPr>
            <a:r>
              <a:rPr lang="en-GB"/>
              <a:t>Performance and Scalability</a:t>
            </a:r>
            <a:endParaRPr/>
          </a:p>
          <a:p>
            <a:pPr indent="-342900" lvl="0" marL="457200" rtl="0" algn="l">
              <a:spcBef>
                <a:spcPts val="0"/>
              </a:spcBef>
              <a:spcAft>
                <a:spcPts val="0"/>
              </a:spcAft>
              <a:buSzPts val="1800"/>
              <a:buChar char="●"/>
            </a:pPr>
            <a:r>
              <a:rPr lang="en-GB"/>
              <a:t>Limitations and Challenge</a:t>
            </a:r>
            <a:endParaRPr/>
          </a:p>
          <a:p>
            <a:pPr indent="-342900" lvl="0" marL="457200" rtl="0" algn="l">
              <a:spcBef>
                <a:spcPts val="0"/>
              </a:spcBef>
              <a:spcAft>
                <a:spcPts val="0"/>
              </a:spcAft>
              <a:buSzPts val="1800"/>
              <a:buChar char="●"/>
            </a:pPr>
            <a:r>
              <a:rPr lang="en-GB"/>
              <a:t>Conclusion</a:t>
            </a:r>
            <a:endParaRPr/>
          </a:p>
          <a:p>
            <a:pPr indent="0" lvl="0" marL="457200" rtl="0" algn="l">
              <a:spcBef>
                <a:spcPts val="600"/>
              </a:spcBef>
              <a:spcAft>
                <a:spcPts val="600"/>
              </a:spcAft>
              <a:buNone/>
            </a:pPr>
            <a:r>
              <a:t/>
            </a:r>
            <a:endParaRPr>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510675" y="2639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Algorithms - </a:t>
            </a:r>
            <a:r>
              <a:rPr i="1" lang="en-GB"/>
              <a:t>Decision Tree</a:t>
            </a:r>
            <a:endParaRPr i="1"/>
          </a:p>
        </p:txBody>
      </p:sp>
      <p:sp>
        <p:nvSpPr>
          <p:cNvPr id="273" name="Google Shape;273;p3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Char char="-"/>
            </a:pPr>
            <a:r>
              <a:rPr lang="en-GB"/>
              <a:t>N</a:t>
            </a:r>
            <a:r>
              <a:rPr lang="en-GB"/>
              <a:t>on-parametric supervised learning method</a:t>
            </a:r>
            <a:endParaRPr/>
          </a:p>
          <a:p>
            <a:pPr indent="-342900" lvl="1" marL="914400" marR="0" rtl="0" algn="l">
              <a:lnSpc>
                <a:spcPct val="100000"/>
              </a:lnSpc>
              <a:spcBef>
                <a:spcPts val="0"/>
              </a:spcBef>
              <a:spcAft>
                <a:spcPts val="0"/>
              </a:spcAft>
              <a:buSzPts val="1800"/>
              <a:buChar char="-"/>
            </a:pPr>
            <a:r>
              <a:rPr lang="en-GB"/>
              <a:t>Output: DEP_DEL15</a:t>
            </a:r>
            <a:endParaRPr/>
          </a:p>
          <a:p>
            <a:pPr indent="-342900" lvl="1" marL="914400" marR="0" rtl="0" algn="l">
              <a:lnSpc>
                <a:spcPct val="100000"/>
              </a:lnSpc>
              <a:spcBef>
                <a:spcPts val="0"/>
              </a:spcBef>
              <a:spcAft>
                <a:spcPts val="0"/>
              </a:spcAft>
              <a:buSzPts val="1800"/>
              <a:buChar char="-"/>
            </a:pPr>
            <a:r>
              <a:rPr lang="en-GB"/>
              <a:t>Features: ['LST_DELAY','outgoing','incoming','’MONTH','DAY_OF_WEEK' ..]</a:t>
            </a:r>
            <a:endParaRPr/>
          </a:p>
          <a:p>
            <a:pPr indent="0" lvl="0" marL="0" rtl="0" algn="l">
              <a:spcBef>
                <a:spcPts val="600"/>
              </a:spcBef>
              <a:spcAft>
                <a:spcPts val="0"/>
              </a:spcAft>
              <a:buNone/>
            </a:pPr>
            <a:r>
              <a:t/>
            </a:r>
            <a:endParaRPr/>
          </a:p>
          <a:p>
            <a:pPr indent="0" lvl="0" marL="457200" rtl="0" algn="l">
              <a:spcBef>
                <a:spcPts val="600"/>
              </a:spcBef>
              <a:spcAft>
                <a:spcPts val="600"/>
              </a:spcAft>
              <a:buNone/>
            </a:pPr>
            <a:r>
              <a:t/>
            </a:r>
            <a:endParaRPr/>
          </a:p>
        </p:txBody>
      </p:sp>
      <p:pic>
        <p:nvPicPr>
          <p:cNvPr id="274" name="Google Shape;274;p32"/>
          <p:cNvPicPr preferRelativeResize="0"/>
          <p:nvPr/>
        </p:nvPicPr>
        <p:blipFill>
          <a:blip r:embed="rId3">
            <a:alphaModFix/>
          </a:blip>
          <a:stretch>
            <a:fillRect/>
          </a:stretch>
        </p:blipFill>
        <p:spPr>
          <a:xfrm>
            <a:off x="5427550" y="3382225"/>
            <a:ext cx="3086100" cy="2790825"/>
          </a:xfrm>
          <a:prstGeom prst="rect">
            <a:avLst/>
          </a:prstGeom>
          <a:noFill/>
          <a:ln>
            <a:noFill/>
          </a:ln>
        </p:spPr>
      </p:pic>
      <p:pic>
        <p:nvPicPr>
          <p:cNvPr id="275" name="Google Shape;275;p32"/>
          <p:cNvPicPr preferRelativeResize="0"/>
          <p:nvPr/>
        </p:nvPicPr>
        <p:blipFill>
          <a:blip r:embed="rId4">
            <a:alphaModFix/>
          </a:blip>
          <a:stretch>
            <a:fillRect/>
          </a:stretch>
        </p:blipFill>
        <p:spPr>
          <a:xfrm>
            <a:off x="553900" y="2796599"/>
            <a:ext cx="5552751" cy="1281400"/>
          </a:xfrm>
          <a:prstGeom prst="rect">
            <a:avLst/>
          </a:prstGeom>
          <a:noFill/>
          <a:ln>
            <a:noFill/>
          </a:ln>
        </p:spPr>
      </p:pic>
      <p:graphicFrame>
        <p:nvGraphicFramePr>
          <p:cNvPr id="276" name="Google Shape;276;p32"/>
          <p:cNvGraphicFramePr/>
          <p:nvPr/>
        </p:nvGraphicFramePr>
        <p:xfrm>
          <a:off x="665900" y="4734625"/>
          <a:ext cx="3000000" cy="3000000"/>
        </p:xfrm>
        <a:graphic>
          <a:graphicData uri="http://schemas.openxmlformats.org/drawingml/2006/table">
            <a:tbl>
              <a:tblPr>
                <a:noFill/>
                <a:tableStyleId>{67AED6AC-5AFA-4EED-A748-2B5108CE89DA}</a:tableStyleId>
              </a:tblPr>
              <a:tblGrid>
                <a:gridCol w="1302025"/>
                <a:gridCol w="1302025"/>
                <a:gridCol w="1302025"/>
              </a:tblGrid>
              <a:tr h="3886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Training Data</a:t>
                      </a:r>
                      <a:endParaRPr/>
                    </a:p>
                  </a:txBody>
                  <a:tcPr marT="91425" marB="91425" marR="91425" marL="91425"/>
                </a:tc>
                <a:tc>
                  <a:txBody>
                    <a:bodyPr/>
                    <a:lstStyle/>
                    <a:p>
                      <a:pPr indent="0" lvl="0" marL="0" rtl="0" algn="l">
                        <a:spcBef>
                          <a:spcPts val="0"/>
                        </a:spcBef>
                        <a:spcAft>
                          <a:spcPts val="0"/>
                        </a:spcAft>
                        <a:buNone/>
                      </a:pPr>
                      <a:r>
                        <a:rPr lang="en-GB"/>
                        <a:t>Test Data</a:t>
                      </a:r>
                      <a:endParaRPr/>
                    </a:p>
                  </a:txBody>
                  <a:tcPr marT="91425" marB="91425" marR="91425" marL="91425"/>
                </a:tc>
              </a:tr>
              <a:tr h="388675">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0.706</a:t>
                      </a:r>
                      <a:endParaRPr/>
                    </a:p>
                  </a:txBody>
                  <a:tcPr marT="91425" marB="91425" marR="91425" marL="91425"/>
                </a:tc>
                <a:tc>
                  <a:txBody>
                    <a:bodyPr/>
                    <a:lstStyle/>
                    <a:p>
                      <a:pPr indent="0" lvl="0" marL="0" rtl="0" algn="l">
                        <a:spcBef>
                          <a:spcPts val="0"/>
                        </a:spcBef>
                        <a:spcAft>
                          <a:spcPts val="0"/>
                        </a:spcAft>
                        <a:buNone/>
                      </a:pPr>
                      <a:r>
                        <a:rPr lang="en-GB"/>
                        <a:t>0.709</a:t>
                      </a:r>
                      <a:endParaRPr/>
                    </a:p>
                  </a:txBody>
                  <a:tcPr marT="91425" marB="91425" marR="91425" marL="91425"/>
                </a:tc>
              </a:tr>
              <a:tr h="388675">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l">
                        <a:spcBef>
                          <a:spcPts val="0"/>
                        </a:spcBef>
                        <a:spcAft>
                          <a:spcPts val="0"/>
                        </a:spcAft>
                        <a:buNone/>
                      </a:pPr>
                      <a:r>
                        <a:rPr lang="en-GB"/>
                        <a:t>0.178</a:t>
                      </a:r>
                      <a:endParaRPr/>
                    </a:p>
                  </a:txBody>
                  <a:tcPr marT="91425" marB="91425" marR="91425" marL="91425"/>
                </a:tc>
                <a:tc>
                  <a:txBody>
                    <a:bodyPr/>
                    <a:lstStyle/>
                    <a:p>
                      <a:pPr indent="0" lvl="0" marL="0" rtl="0" algn="l">
                        <a:spcBef>
                          <a:spcPts val="0"/>
                        </a:spcBef>
                        <a:spcAft>
                          <a:spcPts val="0"/>
                        </a:spcAft>
                        <a:buNone/>
                      </a:pPr>
                      <a:r>
                        <a:rPr lang="en-GB"/>
                        <a:t>0.154</a:t>
                      </a:r>
                      <a:endParaRPr/>
                    </a:p>
                  </a:txBody>
                  <a:tcPr marT="91425" marB="91425" marR="91425" marL="91425"/>
                </a:tc>
              </a:tr>
              <a:tr h="388675">
                <a:tc>
                  <a:txBody>
                    <a:bodyPr/>
                    <a:lstStyle/>
                    <a:p>
                      <a:pPr indent="0" lvl="0" marL="0" rtl="0" algn="l">
                        <a:spcBef>
                          <a:spcPts val="0"/>
                        </a:spcBef>
                        <a:spcAft>
                          <a:spcPts val="0"/>
                        </a:spcAft>
                        <a:buNone/>
                      </a:pPr>
                      <a:r>
                        <a:rPr lang="en-GB"/>
                        <a:t>F1 Score</a:t>
                      </a:r>
                      <a:endParaRPr/>
                    </a:p>
                  </a:txBody>
                  <a:tcPr marT="91425" marB="91425" marR="91425" marL="91425"/>
                </a:tc>
                <a:tc>
                  <a:txBody>
                    <a:bodyPr/>
                    <a:lstStyle/>
                    <a:p>
                      <a:pPr indent="0" lvl="0" marL="0" rtl="0" algn="l">
                        <a:spcBef>
                          <a:spcPts val="0"/>
                        </a:spcBef>
                        <a:spcAft>
                          <a:spcPts val="0"/>
                        </a:spcAft>
                        <a:buNone/>
                      </a:pPr>
                      <a:r>
                        <a:rPr lang="en-GB"/>
                        <a:t>0.284</a:t>
                      </a:r>
                      <a:endParaRPr/>
                    </a:p>
                  </a:txBody>
                  <a:tcPr marT="91425" marB="91425" marR="91425" marL="91425"/>
                </a:tc>
                <a:tc>
                  <a:txBody>
                    <a:bodyPr/>
                    <a:lstStyle/>
                    <a:p>
                      <a:pPr indent="0" lvl="0" marL="0" rtl="0" algn="l">
                        <a:spcBef>
                          <a:spcPts val="0"/>
                        </a:spcBef>
                        <a:spcAft>
                          <a:spcPts val="0"/>
                        </a:spcAft>
                        <a:buNone/>
                      </a:pPr>
                      <a:r>
                        <a:rPr lang="en-GB"/>
                        <a:t>0.253</a:t>
                      </a:r>
                      <a:endParaRPr/>
                    </a:p>
                  </a:txBody>
                  <a:tcPr marT="91425" marB="91425" marR="91425" marL="91425"/>
                </a:tc>
              </a:tr>
            </a:tbl>
          </a:graphicData>
        </a:graphic>
      </p:graphicFrame>
      <p:sp>
        <p:nvSpPr>
          <p:cNvPr id="277" name="Google Shape;277;p32"/>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510675" y="2639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Algorithms - </a:t>
            </a:r>
            <a:r>
              <a:rPr i="1" lang="en-GB"/>
              <a:t>Random Forest</a:t>
            </a:r>
            <a:endParaRPr/>
          </a:p>
        </p:txBody>
      </p:sp>
      <p:sp>
        <p:nvSpPr>
          <p:cNvPr id="283" name="Google Shape;283;p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600"/>
              </a:spcBef>
              <a:spcAft>
                <a:spcPts val="0"/>
              </a:spcAft>
              <a:buSzPts val="1800"/>
              <a:buChar char="-"/>
            </a:pPr>
            <a:r>
              <a:rPr lang="en-GB"/>
              <a:t>L</a:t>
            </a:r>
            <a:r>
              <a:rPr lang="en-GB"/>
              <a:t>arge number of simple trees, combined at the end of the process.</a:t>
            </a:r>
            <a:endParaRPr/>
          </a:p>
          <a:p>
            <a:pPr indent="-342900" lvl="1" marL="914400" rtl="0" algn="l">
              <a:spcBef>
                <a:spcPts val="0"/>
              </a:spcBef>
              <a:spcAft>
                <a:spcPts val="0"/>
              </a:spcAft>
              <a:buSzPts val="1800"/>
              <a:buChar char="-"/>
            </a:pPr>
            <a:r>
              <a:rPr lang="en-GB"/>
              <a:t>Output: DEP_DEL15</a:t>
            </a:r>
            <a:endParaRPr/>
          </a:p>
          <a:p>
            <a:pPr indent="-342900" lvl="1" marL="914400" rtl="0" algn="l">
              <a:spcBef>
                <a:spcPts val="0"/>
              </a:spcBef>
              <a:spcAft>
                <a:spcPts val="0"/>
              </a:spcAft>
              <a:buSzPts val="1800"/>
              <a:buChar char="-"/>
            </a:pPr>
            <a:r>
              <a:rPr lang="en-GB"/>
              <a:t>Features: ['LST_DELAY','outgoing','incoming','’MONTH','DAY_OF_WEEK' ..]</a:t>
            </a:r>
            <a:endParaRPr/>
          </a:p>
        </p:txBody>
      </p:sp>
      <p:graphicFrame>
        <p:nvGraphicFramePr>
          <p:cNvPr id="284" name="Google Shape;284;p33"/>
          <p:cNvGraphicFramePr/>
          <p:nvPr/>
        </p:nvGraphicFramePr>
        <p:xfrm>
          <a:off x="665900" y="4734625"/>
          <a:ext cx="3000000" cy="3000000"/>
        </p:xfrm>
        <a:graphic>
          <a:graphicData uri="http://schemas.openxmlformats.org/drawingml/2006/table">
            <a:tbl>
              <a:tblPr>
                <a:noFill/>
                <a:tableStyleId>{67AED6AC-5AFA-4EED-A748-2B5108CE89DA}</a:tableStyleId>
              </a:tblPr>
              <a:tblGrid>
                <a:gridCol w="1302025"/>
                <a:gridCol w="1302025"/>
                <a:gridCol w="1302025"/>
              </a:tblGrid>
              <a:tr h="3886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Training Data</a:t>
                      </a:r>
                      <a:endParaRPr/>
                    </a:p>
                  </a:txBody>
                  <a:tcPr marT="91425" marB="91425" marR="91425" marL="91425"/>
                </a:tc>
                <a:tc>
                  <a:txBody>
                    <a:bodyPr/>
                    <a:lstStyle/>
                    <a:p>
                      <a:pPr indent="0" lvl="0" marL="0" rtl="0" algn="l">
                        <a:spcBef>
                          <a:spcPts val="0"/>
                        </a:spcBef>
                        <a:spcAft>
                          <a:spcPts val="0"/>
                        </a:spcAft>
                        <a:buNone/>
                      </a:pPr>
                      <a:r>
                        <a:rPr lang="en-GB"/>
                        <a:t>Test Data</a:t>
                      </a:r>
                      <a:endParaRPr/>
                    </a:p>
                  </a:txBody>
                  <a:tcPr marT="91425" marB="91425" marR="91425" marL="91425"/>
                </a:tc>
              </a:tr>
              <a:tr h="388675">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0.782</a:t>
                      </a:r>
                      <a:endParaRPr/>
                    </a:p>
                  </a:txBody>
                  <a:tcPr marT="91425" marB="91425" marR="91425" marL="91425"/>
                </a:tc>
                <a:tc>
                  <a:txBody>
                    <a:bodyPr/>
                    <a:lstStyle/>
                    <a:p>
                      <a:pPr indent="0" lvl="0" marL="0" rtl="0" algn="l">
                        <a:spcBef>
                          <a:spcPts val="0"/>
                        </a:spcBef>
                        <a:spcAft>
                          <a:spcPts val="0"/>
                        </a:spcAft>
                        <a:buNone/>
                      </a:pPr>
                      <a:r>
                        <a:rPr lang="en-GB"/>
                        <a:t>0.757</a:t>
                      </a:r>
                      <a:endParaRPr/>
                    </a:p>
                  </a:txBody>
                  <a:tcPr marT="91425" marB="91425" marR="91425" marL="91425"/>
                </a:tc>
              </a:tr>
              <a:tr h="388675">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l">
                        <a:spcBef>
                          <a:spcPts val="0"/>
                        </a:spcBef>
                        <a:spcAft>
                          <a:spcPts val="0"/>
                        </a:spcAft>
                        <a:buNone/>
                      </a:pPr>
                      <a:r>
                        <a:rPr lang="en-GB"/>
                        <a:t>0.158</a:t>
                      </a:r>
                      <a:endParaRPr/>
                    </a:p>
                  </a:txBody>
                  <a:tcPr marT="91425" marB="91425" marR="91425" marL="91425"/>
                </a:tc>
                <a:tc>
                  <a:txBody>
                    <a:bodyPr/>
                    <a:lstStyle/>
                    <a:p>
                      <a:pPr indent="0" lvl="0" marL="0" rtl="0" algn="l">
                        <a:spcBef>
                          <a:spcPts val="0"/>
                        </a:spcBef>
                        <a:spcAft>
                          <a:spcPts val="0"/>
                        </a:spcAft>
                        <a:buNone/>
                      </a:pPr>
                      <a:r>
                        <a:rPr lang="en-GB"/>
                        <a:t>0.125</a:t>
                      </a:r>
                      <a:endParaRPr/>
                    </a:p>
                  </a:txBody>
                  <a:tcPr marT="91425" marB="91425" marR="91425" marL="91425"/>
                </a:tc>
              </a:tr>
              <a:tr h="388675">
                <a:tc>
                  <a:txBody>
                    <a:bodyPr/>
                    <a:lstStyle/>
                    <a:p>
                      <a:pPr indent="0" lvl="0" marL="0" rtl="0" algn="l">
                        <a:spcBef>
                          <a:spcPts val="0"/>
                        </a:spcBef>
                        <a:spcAft>
                          <a:spcPts val="0"/>
                        </a:spcAft>
                        <a:buNone/>
                      </a:pPr>
                      <a:r>
                        <a:rPr lang="en-GB"/>
                        <a:t>F1 Score</a:t>
                      </a:r>
                      <a:endParaRPr/>
                    </a:p>
                  </a:txBody>
                  <a:tcPr marT="91425" marB="91425" marR="91425" marL="91425"/>
                </a:tc>
                <a:tc>
                  <a:txBody>
                    <a:bodyPr/>
                    <a:lstStyle/>
                    <a:p>
                      <a:pPr indent="0" lvl="0" marL="0" rtl="0" algn="l">
                        <a:spcBef>
                          <a:spcPts val="0"/>
                        </a:spcBef>
                        <a:spcAft>
                          <a:spcPts val="0"/>
                        </a:spcAft>
                        <a:buNone/>
                      </a:pPr>
                      <a:r>
                        <a:rPr lang="en-GB"/>
                        <a:t>0.263</a:t>
                      </a:r>
                      <a:endParaRPr/>
                    </a:p>
                  </a:txBody>
                  <a:tcPr marT="91425" marB="91425" marR="91425" marL="91425"/>
                </a:tc>
                <a:tc>
                  <a:txBody>
                    <a:bodyPr/>
                    <a:lstStyle/>
                    <a:p>
                      <a:pPr indent="0" lvl="0" marL="0" rtl="0" algn="l">
                        <a:spcBef>
                          <a:spcPts val="0"/>
                        </a:spcBef>
                        <a:spcAft>
                          <a:spcPts val="0"/>
                        </a:spcAft>
                        <a:buNone/>
                      </a:pPr>
                      <a:r>
                        <a:rPr lang="en-GB"/>
                        <a:t>0.214</a:t>
                      </a:r>
                      <a:endParaRPr/>
                    </a:p>
                  </a:txBody>
                  <a:tcPr marT="91425" marB="91425" marR="91425" marL="91425"/>
                </a:tc>
              </a:tr>
            </a:tbl>
          </a:graphicData>
        </a:graphic>
      </p:graphicFrame>
      <p:pic>
        <p:nvPicPr>
          <p:cNvPr id="285" name="Google Shape;285;p33"/>
          <p:cNvPicPr preferRelativeResize="0"/>
          <p:nvPr/>
        </p:nvPicPr>
        <p:blipFill>
          <a:blip r:embed="rId3">
            <a:alphaModFix/>
          </a:blip>
          <a:stretch>
            <a:fillRect/>
          </a:stretch>
        </p:blipFill>
        <p:spPr>
          <a:xfrm>
            <a:off x="685800" y="2706152"/>
            <a:ext cx="6516812" cy="1573400"/>
          </a:xfrm>
          <a:prstGeom prst="rect">
            <a:avLst/>
          </a:prstGeom>
          <a:noFill/>
          <a:ln>
            <a:noFill/>
          </a:ln>
        </p:spPr>
      </p:pic>
      <p:pic>
        <p:nvPicPr>
          <p:cNvPr id="286" name="Google Shape;286;p33"/>
          <p:cNvPicPr preferRelativeResize="0"/>
          <p:nvPr/>
        </p:nvPicPr>
        <p:blipFill>
          <a:blip r:embed="rId4">
            <a:alphaModFix/>
          </a:blip>
          <a:stretch>
            <a:fillRect/>
          </a:stretch>
        </p:blipFill>
        <p:spPr>
          <a:xfrm>
            <a:off x="4730005" y="4203350"/>
            <a:ext cx="3717920" cy="2257075"/>
          </a:xfrm>
          <a:prstGeom prst="rect">
            <a:avLst/>
          </a:prstGeom>
          <a:noFill/>
          <a:ln>
            <a:noFill/>
          </a:ln>
        </p:spPr>
      </p:pic>
      <p:sp>
        <p:nvSpPr>
          <p:cNvPr id="287" name="Google Shape;287;p33"/>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510675" y="2639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t>Algorithms - </a:t>
            </a:r>
            <a:r>
              <a:rPr i="1" lang="en-GB"/>
              <a:t>Gradient Boosting Trees (GBT)</a:t>
            </a:r>
            <a:endParaRPr i="1"/>
          </a:p>
        </p:txBody>
      </p:sp>
      <p:sp>
        <p:nvSpPr>
          <p:cNvPr id="293" name="Google Shape;293;p3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l">
              <a:spcBef>
                <a:spcPts val="600"/>
              </a:spcBef>
              <a:spcAft>
                <a:spcPts val="0"/>
              </a:spcAft>
              <a:buSzPts val="2000"/>
              <a:buChar char="-"/>
            </a:pPr>
            <a:r>
              <a:rPr lang="en-GB"/>
              <a:t>Combine decision trees, but start the combining at the beginning</a:t>
            </a:r>
            <a:endParaRPr/>
          </a:p>
          <a:p>
            <a:pPr indent="-342900" lvl="1" marL="914400" rtl="0" algn="l">
              <a:spcBef>
                <a:spcPts val="0"/>
              </a:spcBef>
              <a:spcAft>
                <a:spcPts val="0"/>
              </a:spcAft>
              <a:buSzPts val="1800"/>
              <a:buChar char="-"/>
            </a:pPr>
            <a:r>
              <a:rPr lang="en-GB"/>
              <a:t>Output: DEP_DEL15</a:t>
            </a:r>
            <a:endParaRPr/>
          </a:p>
          <a:p>
            <a:pPr indent="-342900" lvl="1" marL="914400" rtl="0" algn="l">
              <a:spcBef>
                <a:spcPts val="0"/>
              </a:spcBef>
              <a:spcAft>
                <a:spcPts val="0"/>
              </a:spcAft>
              <a:buSzPts val="1800"/>
              <a:buChar char="-"/>
            </a:pPr>
            <a:r>
              <a:rPr lang="en-GB"/>
              <a:t>Features: ['LST_DELAY','outgoing','incoming','’MONTH','DAY_OF_WEEK' ..]</a:t>
            </a:r>
            <a:endParaRPr/>
          </a:p>
          <a:p>
            <a:pPr indent="-342900" lvl="0" marL="457200" rtl="0" algn="l">
              <a:spcBef>
                <a:spcPts val="0"/>
              </a:spcBef>
              <a:spcAft>
                <a:spcPts val="0"/>
              </a:spcAft>
              <a:buSzPts val="1800"/>
              <a:buChar char="-"/>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457200" rtl="0" algn="l">
              <a:spcBef>
                <a:spcPts val="600"/>
              </a:spcBef>
              <a:spcAft>
                <a:spcPts val="600"/>
              </a:spcAft>
              <a:buNone/>
            </a:pPr>
            <a:r>
              <a:t/>
            </a:r>
            <a:endParaRPr/>
          </a:p>
        </p:txBody>
      </p:sp>
      <p:graphicFrame>
        <p:nvGraphicFramePr>
          <p:cNvPr id="294" name="Google Shape;294;p34"/>
          <p:cNvGraphicFramePr/>
          <p:nvPr/>
        </p:nvGraphicFramePr>
        <p:xfrm>
          <a:off x="665900" y="4734625"/>
          <a:ext cx="3000000" cy="3000000"/>
        </p:xfrm>
        <a:graphic>
          <a:graphicData uri="http://schemas.openxmlformats.org/drawingml/2006/table">
            <a:tbl>
              <a:tblPr>
                <a:noFill/>
                <a:tableStyleId>{67AED6AC-5AFA-4EED-A748-2B5108CE89DA}</a:tableStyleId>
              </a:tblPr>
              <a:tblGrid>
                <a:gridCol w="1302025"/>
                <a:gridCol w="1302025"/>
                <a:gridCol w="1302025"/>
              </a:tblGrid>
              <a:tr h="3886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Training Data</a:t>
                      </a:r>
                      <a:endParaRPr/>
                    </a:p>
                  </a:txBody>
                  <a:tcPr marT="91425" marB="91425" marR="91425" marL="91425"/>
                </a:tc>
                <a:tc>
                  <a:txBody>
                    <a:bodyPr/>
                    <a:lstStyle/>
                    <a:p>
                      <a:pPr indent="0" lvl="0" marL="0" rtl="0" algn="l">
                        <a:spcBef>
                          <a:spcPts val="0"/>
                        </a:spcBef>
                        <a:spcAft>
                          <a:spcPts val="0"/>
                        </a:spcAft>
                        <a:buNone/>
                      </a:pPr>
                      <a:r>
                        <a:rPr lang="en-GB"/>
                        <a:t>Test Data</a:t>
                      </a:r>
                      <a:endParaRPr/>
                    </a:p>
                  </a:txBody>
                  <a:tcPr marT="91425" marB="91425" marR="91425" marL="91425"/>
                </a:tc>
              </a:tr>
              <a:tr h="388675">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0.789</a:t>
                      </a:r>
                      <a:endParaRPr/>
                    </a:p>
                  </a:txBody>
                  <a:tcPr marT="91425" marB="91425" marR="91425" marL="91425"/>
                </a:tc>
                <a:tc>
                  <a:txBody>
                    <a:bodyPr/>
                    <a:lstStyle/>
                    <a:p>
                      <a:pPr indent="0" lvl="0" marL="0" rtl="0" algn="l">
                        <a:spcBef>
                          <a:spcPts val="0"/>
                        </a:spcBef>
                        <a:spcAft>
                          <a:spcPts val="0"/>
                        </a:spcAft>
                        <a:buNone/>
                      </a:pPr>
                      <a:r>
                        <a:rPr lang="en-GB"/>
                        <a:t>0.645</a:t>
                      </a:r>
                      <a:endParaRPr/>
                    </a:p>
                  </a:txBody>
                  <a:tcPr marT="91425" marB="91425" marR="91425" marL="91425"/>
                </a:tc>
              </a:tr>
              <a:tr h="388675">
                <a:tc>
                  <a:txBody>
                    <a:bodyPr/>
                    <a:lstStyle/>
                    <a:p>
                      <a:pPr indent="0" lvl="0" marL="0" rtl="0" algn="l">
                        <a:spcBef>
                          <a:spcPts val="0"/>
                        </a:spcBef>
                        <a:spcAft>
                          <a:spcPts val="0"/>
                        </a:spcAft>
                        <a:buNone/>
                      </a:pPr>
                      <a:r>
                        <a:rPr lang="en-GB"/>
                        <a:t>Recall</a:t>
                      </a:r>
                      <a:endParaRPr/>
                    </a:p>
                  </a:txBody>
                  <a:tcPr marT="91425" marB="91425" marR="91425" marL="91425"/>
                </a:tc>
                <a:tc>
                  <a:txBody>
                    <a:bodyPr/>
                    <a:lstStyle/>
                    <a:p>
                      <a:pPr indent="0" lvl="0" marL="0" rtl="0" algn="l">
                        <a:spcBef>
                          <a:spcPts val="0"/>
                        </a:spcBef>
                        <a:spcAft>
                          <a:spcPts val="0"/>
                        </a:spcAft>
                        <a:buNone/>
                      </a:pPr>
                      <a:r>
                        <a:rPr lang="en-GB"/>
                        <a:t>0.277</a:t>
                      </a:r>
                      <a:endParaRPr/>
                    </a:p>
                  </a:txBody>
                  <a:tcPr marT="91425" marB="91425" marR="91425" marL="91425"/>
                </a:tc>
                <a:tc>
                  <a:txBody>
                    <a:bodyPr/>
                    <a:lstStyle/>
                    <a:p>
                      <a:pPr indent="0" lvl="0" marL="0" rtl="0" algn="l">
                        <a:spcBef>
                          <a:spcPts val="0"/>
                        </a:spcBef>
                        <a:spcAft>
                          <a:spcPts val="0"/>
                        </a:spcAft>
                        <a:buNone/>
                      </a:pPr>
                      <a:r>
                        <a:rPr lang="en-GB"/>
                        <a:t>0.214</a:t>
                      </a:r>
                      <a:endParaRPr/>
                    </a:p>
                  </a:txBody>
                  <a:tcPr marT="91425" marB="91425" marR="91425" marL="91425"/>
                </a:tc>
              </a:tr>
              <a:tr h="388675">
                <a:tc>
                  <a:txBody>
                    <a:bodyPr/>
                    <a:lstStyle/>
                    <a:p>
                      <a:pPr indent="0" lvl="0" marL="0" rtl="0" algn="l">
                        <a:spcBef>
                          <a:spcPts val="0"/>
                        </a:spcBef>
                        <a:spcAft>
                          <a:spcPts val="0"/>
                        </a:spcAft>
                        <a:buNone/>
                      </a:pPr>
                      <a:r>
                        <a:rPr lang="en-GB"/>
                        <a:t>F1 Score</a:t>
                      </a:r>
                      <a:endParaRPr/>
                    </a:p>
                  </a:txBody>
                  <a:tcPr marT="91425" marB="91425" marR="91425" marL="91425"/>
                </a:tc>
                <a:tc>
                  <a:txBody>
                    <a:bodyPr/>
                    <a:lstStyle/>
                    <a:p>
                      <a:pPr indent="0" lvl="0" marL="0" rtl="0" algn="l">
                        <a:spcBef>
                          <a:spcPts val="0"/>
                        </a:spcBef>
                        <a:spcAft>
                          <a:spcPts val="0"/>
                        </a:spcAft>
                        <a:buNone/>
                      </a:pPr>
                      <a:r>
                        <a:rPr lang="en-GB"/>
                        <a:t>0.410</a:t>
                      </a:r>
                      <a:endParaRPr/>
                    </a:p>
                  </a:txBody>
                  <a:tcPr marT="91425" marB="91425" marR="91425" marL="91425"/>
                </a:tc>
                <a:tc>
                  <a:txBody>
                    <a:bodyPr/>
                    <a:lstStyle/>
                    <a:p>
                      <a:pPr indent="0" lvl="0" marL="0" rtl="0" algn="l">
                        <a:spcBef>
                          <a:spcPts val="0"/>
                        </a:spcBef>
                        <a:spcAft>
                          <a:spcPts val="0"/>
                        </a:spcAft>
                        <a:buNone/>
                      </a:pPr>
                      <a:r>
                        <a:rPr lang="en-GB"/>
                        <a:t>0.322</a:t>
                      </a:r>
                      <a:endParaRPr/>
                    </a:p>
                  </a:txBody>
                  <a:tcPr marT="91425" marB="91425" marR="91425" marL="91425"/>
                </a:tc>
              </a:tr>
            </a:tbl>
          </a:graphicData>
        </a:graphic>
      </p:graphicFrame>
      <p:pic>
        <p:nvPicPr>
          <p:cNvPr id="295" name="Google Shape;295;p34"/>
          <p:cNvPicPr preferRelativeResize="0"/>
          <p:nvPr/>
        </p:nvPicPr>
        <p:blipFill>
          <a:blip r:embed="rId3">
            <a:alphaModFix/>
          </a:blip>
          <a:stretch>
            <a:fillRect/>
          </a:stretch>
        </p:blipFill>
        <p:spPr>
          <a:xfrm>
            <a:off x="4764225" y="4804425"/>
            <a:ext cx="3732277" cy="1427400"/>
          </a:xfrm>
          <a:prstGeom prst="rect">
            <a:avLst/>
          </a:prstGeom>
          <a:noFill/>
          <a:ln>
            <a:noFill/>
          </a:ln>
        </p:spPr>
      </p:pic>
      <p:pic>
        <p:nvPicPr>
          <p:cNvPr id="296" name="Google Shape;296;p34"/>
          <p:cNvPicPr preferRelativeResize="0"/>
          <p:nvPr/>
        </p:nvPicPr>
        <p:blipFill>
          <a:blip r:embed="rId4">
            <a:alphaModFix/>
          </a:blip>
          <a:stretch>
            <a:fillRect/>
          </a:stretch>
        </p:blipFill>
        <p:spPr>
          <a:xfrm>
            <a:off x="665900" y="2660273"/>
            <a:ext cx="7002685" cy="1801063"/>
          </a:xfrm>
          <a:prstGeom prst="rect">
            <a:avLst/>
          </a:prstGeom>
          <a:noFill/>
          <a:ln>
            <a:noFill/>
          </a:ln>
        </p:spPr>
      </p:pic>
      <p:sp>
        <p:nvSpPr>
          <p:cNvPr id="297" name="Google Shape;297;p34"/>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96250" y="239713"/>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Algorithms Performance Summary</a:t>
            </a:r>
            <a:endParaRPr/>
          </a:p>
        </p:txBody>
      </p:sp>
      <p:graphicFrame>
        <p:nvGraphicFramePr>
          <p:cNvPr id="303" name="Google Shape;303;p35"/>
          <p:cNvGraphicFramePr/>
          <p:nvPr/>
        </p:nvGraphicFramePr>
        <p:xfrm>
          <a:off x="38400" y="4190425"/>
          <a:ext cx="3000000" cy="3000000"/>
        </p:xfrm>
        <a:graphic>
          <a:graphicData uri="http://schemas.openxmlformats.org/drawingml/2006/table">
            <a:tbl>
              <a:tblPr>
                <a:noFill/>
                <a:tableStyleId>{67AED6AC-5AFA-4EED-A748-2B5108CE89DA}</a:tableStyleId>
              </a:tblPr>
              <a:tblGrid>
                <a:gridCol w="1350525"/>
                <a:gridCol w="907875"/>
                <a:gridCol w="967775"/>
                <a:gridCol w="820475"/>
                <a:gridCol w="994350"/>
                <a:gridCol w="840875"/>
                <a:gridCol w="932825"/>
                <a:gridCol w="786925"/>
                <a:gridCol w="916900"/>
              </a:tblGrid>
              <a:tr h="396200">
                <a:tc>
                  <a:txBody>
                    <a:bodyPr/>
                    <a:lstStyle/>
                    <a:p>
                      <a:pPr indent="0" lvl="0" marL="0" rtl="0" algn="l">
                        <a:spcBef>
                          <a:spcPts val="0"/>
                        </a:spcBef>
                        <a:spcAft>
                          <a:spcPts val="0"/>
                        </a:spcAft>
                        <a:buNone/>
                      </a:pPr>
                      <a:r>
                        <a:rPr lang="en-GB" sz="1200">
                          <a:solidFill>
                            <a:srgbClr val="FFFFFF"/>
                          </a:solidFill>
                        </a:rPr>
                        <a:t>Models</a:t>
                      </a:r>
                      <a:endParaRPr sz="1200">
                        <a:solidFill>
                          <a:srgbClr val="FFFFFF"/>
                        </a:solidFill>
                      </a:endParaRPr>
                    </a:p>
                  </a:txBody>
                  <a:tcPr marT="91425" marB="91425" marR="91425" marL="91425">
                    <a:solidFill>
                      <a:srgbClr val="0000FF"/>
                    </a:solidFill>
                  </a:tcPr>
                </a:tc>
                <a:tc gridSpan="2">
                  <a:txBody>
                    <a:bodyPr/>
                    <a:lstStyle/>
                    <a:p>
                      <a:pPr indent="0" lvl="0" marL="0" rtl="0" algn="ctr">
                        <a:spcBef>
                          <a:spcPts val="0"/>
                        </a:spcBef>
                        <a:spcAft>
                          <a:spcPts val="0"/>
                        </a:spcAft>
                        <a:buNone/>
                      </a:pPr>
                      <a:r>
                        <a:rPr lang="en-GB" sz="1200"/>
                        <a:t>LogReg</a:t>
                      </a:r>
                      <a:endParaRPr sz="1200"/>
                    </a:p>
                  </a:txBody>
                  <a:tcPr marT="91425" marB="91425" marR="91425" marL="91425" anchor="ctr">
                    <a:solidFill>
                      <a:srgbClr val="F1C232"/>
                    </a:solidFill>
                  </a:tcPr>
                </a:tc>
                <a:tc hMerge="1"/>
                <a:tc gridSpan="2">
                  <a:txBody>
                    <a:bodyPr/>
                    <a:lstStyle/>
                    <a:p>
                      <a:pPr indent="0" lvl="0" marL="0" rtl="0" algn="ctr">
                        <a:spcBef>
                          <a:spcPts val="0"/>
                        </a:spcBef>
                        <a:spcAft>
                          <a:spcPts val="0"/>
                        </a:spcAft>
                        <a:buNone/>
                      </a:pPr>
                      <a:r>
                        <a:rPr lang="en-GB" sz="1200"/>
                        <a:t>DT</a:t>
                      </a:r>
                      <a:endParaRPr sz="1200"/>
                    </a:p>
                  </a:txBody>
                  <a:tcPr marT="91425" marB="91425" marR="91425" marL="91425" anchor="ctr">
                    <a:solidFill>
                      <a:srgbClr val="93C47D"/>
                    </a:solidFill>
                  </a:tcPr>
                </a:tc>
                <a:tc hMerge="1"/>
                <a:tc gridSpan="2">
                  <a:txBody>
                    <a:bodyPr/>
                    <a:lstStyle/>
                    <a:p>
                      <a:pPr indent="0" lvl="0" marL="0" rtl="0" algn="ctr">
                        <a:spcBef>
                          <a:spcPts val="0"/>
                        </a:spcBef>
                        <a:spcAft>
                          <a:spcPts val="0"/>
                        </a:spcAft>
                        <a:buNone/>
                      </a:pPr>
                      <a:r>
                        <a:rPr lang="en-GB" sz="1200"/>
                        <a:t>RF</a:t>
                      </a:r>
                      <a:endParaRPr sz="1200"/>
                    </a:p>
                  </a:txBody>
                  <a:tcPr marT="91425" marB="91425" marR="91425" marL="91425" anchor="ctr">
                    <a:solidFill>
                      <a:srgbClr val="CFE2F3"/>
                    </a:solidFill>
                  </a:tcPr>
                </a:tc>
                <a:tc hMerge="1"/>
                <a:tc gridSpan="2">
                  <a:txBody>
                    <a:bodyPr/>
                    <a:lstStyle/>
                    <a:p>
                      <a:pPr indent="0" lvl="0" marL="0" rtl="0" algn="ctr">
                        <a:spcBef>
                          <a:spcPts val="0"/>
                        </a:spcBef>
                        <a:spcAft>
                          <a:spcPts val="0"/>
                        </a:spcAft>
                        <a:buNone/>
                      </a:pPr>
                      <a:r>
                        <a:rPr lang="en-GB" sz="1200"/>
                        <a:t>GBT</a:t>
                      </a:r>
                      <a:endParaRPr sz="1200"/>
                    </a:p>
                  </a:txBody>
                  <a:tcPr marT="91425" marB="91425" marR="91425" marL="91425" anchor="ctr">
                    <a:solidFill>
                      <a:srgbClr val="00FF00"/>
                    </a:solidFill>
                  </a:tcPr>
                </a:tc>
                <a:tc hMerge="1"/>
              </a:tr>
              <a:tr h="396200">
                <a:tc>
                  <a:txBody>
                    <a:bodyPr/>
                    <a:lstStyle/>
                    <a:p>
                      <a:pPr indent="0" lvl="0" marL="0" rtl="0" algn="l">
                        <a:spcBef>
                          <a:spcPts val="0"/>
                        </a:spcBef>
                        <a:spcAft>
                          <a:spcPts val="0"/>
                        </a:spcAft>
                        <a:buNone/>
                      </a:pPr>
                      <a:r>
                        <a:rPr lang="en-GB" sz="1200">
                          <a:solidFill>
                            <a:srgbClr val="0000FF"/>
                          </a:solidFill>
                        </a:rPr>
                        <a:t>Metrics</a:t>
                      </a:r>
                      <a:endParaRPr sz="1200">
                        <a:solidFill>
                          <a:srgbClr val="0000FF"/>
                        </a:solidFill>
                      </a:endParaRPr>
                    </a:p>
                  </a:txBody>
                  <a:tcPr marT="91425" marB="91425" marR="91425" marL="91425">
                    <a:solidFill>
                      <a:srgbClr val="FFFF00"/>
                    </a:solidFill>
                  </a:tcPr>
                </a:tc>
                <a:tc>
                  <a:txBody>
                    <a:bodyPr/>
                    <a:lstStyle/>
                    <a:p>
                      <a:pPr indent="0" lvl="0" marL="0" rtl="0" algn="ctr">
                        <a:spcBef>
                          <a:spcPts val="0"/>
                        </a:spcBef>
                        <a:spcAft>
                          <a:spcPts val="0"/>
                        </a:spcAft>
                        <a:buNone/>
                      </a:pPr>
                      <a:r>
                        <a:rPr lang="en-GB" sz="1200">
                          <a:solidFill>
                            <a:srgbClr val="FFFFFF"/>
                          </a:solidFill>
                        </a:rPr>
                        <a:t>Training</a:t>
                      </a:r>
                      <a:endParaRPr sz="1200">
                        <a:solidFill>
                          <a:srgbClr val="FFFFFF"/>
                        </a:solidFill>
                      </a:endParaRPr>
                    </a:p>
                  </a:txBody>
                  <a:tcPr marT="91425" marB="91425" marR="91425" marL="91425">
                    <a:solidFill>
                      <a:srgbClr val="F1C232"/>
                    </a:solidFill>
                  </a:tcPr>
                </a:tc>
                <a:tc>
                  <a:txBody>
                    <a:bodyPr/>
                    <a:lstStyle/>
                    <a:p>
                      <a:pPr indent="0" lvl="0" marL="0" rtl="0" algn="ctr">
                        <a:spcBef>
                          <a:spcPts val="0"/>
                        </a:spcBef>
                        <a:spcAft>
                          <a:spcPts val="0"/>
                        </a:spcAft>
                        <a:buNone/>
                      </a:pPr>
                      <a:r>
                        <a:rPr lang="en-GB" sz="1200">
                          <a:solidFill>
                            <a:srgbClr val="FFFFFF"/>
                          </a:solidFill>
                        </a:rPr>
                        <a:t>Test</a:t>
                      </a:r>
                      <a:endParaRPr sz="1200">
                        <a:solidFill>
                          <a:srgbClr val="FFFFFF"/>
                        </a:solidFill>
                      </a:endParaRPr>
                    </a:p>
                  </a:txBody>
                  <a:tcPr marT="91425" marB="91425" marR="91425" marL="91425">
                    <a:lnB cap="flat" cmpd="sng" w="9525">
                      <a:solidFill>
                        <a:srgbClr val="9E9E9E"/>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lang="en-GB" sz="1200">
                          <a:solidFill>
                            <a:srgbClr val="FFFFFF"/>
                          </a:solidFill>
                        </a:rPr>
                        <a:t>Training</a:t>
                      </a:r>
                      <a:endParaRPr sz="1200">
                        <a:solidFill>
                          <a:srgbClr val="FFFFFF"/>
                        </a:solidFill>
                      </a:endParaRPr>
                    </a:p>
                  </a:txBody>
                  <a:tcPr marT="91425" marB="91425" marR="91425" marL="91425">
                    <a:solidFill>
                      <a:srgbClr val="93C47D"/>
                    </a:solidFill>
                  </a:tcPr>
                </a:tc>
                <a:tc>
                  <a:txBody>
                    <a:bodyPr/>
                    <a:lstStyle/>
                    <a:p>
                      <a:pPr indent="0" lvl="0" marL="0" rtl="0" algn="ctr">
                        <a:spcBef>
                          <a:spcPts val="0"/>
                        </a:spcBef>
                        <a:spcAft>
                          <a:spcPts val="0"/>
                        </a:spcAft>
                        <a:buNone/>
                      </a:pPr>
                      <a:r>
                        <a:rPr lang="en-GB" sz="1200">
                          <a:solidFill>
                            <a:srgbClr val="FFFFFF"/>
                          </a:solidFill>
                        </a:rPr>
                        <a:t>Test</a:t>
                      </a:r>
                      <a:endParaRPr sz="1200">
                        <a:solidFill>
                          <a:srgbClr val="FFFFFF"/>
                        </a:solidFill>
                      </a:endParaRPr>
                    </a:p>
                  </a:txBody>
                  <a:tcPr marT="91425" marB="91425" marR="91425" marL="91425">
                    <a:solidFill>
                      <a:srgbClr val="93C47D"/>
                    </a:solidFill>
                  </a:tcPr>
                </a:tc>
                <a:tc>
                  <a:txBody>
                    <a:bodyPr/>
                    <a:lstStyle/>
                    <a:p>
                      <a:pPr indent="0" lvl="0" marL="0" rtl="0" algn="ctr">
                        <a:spcBef>
                          <a:spcPts val="0"/>
                        </a:spcBef>
                        <a:spcAft>
                          <a:spcPts val="0"/>
                        </a:spcAft>
                        <a:buNone/>
                      </a:pPr>
                      <a:r>
                        <a:rPr lang="en-GB" sz="1200">
                          <a:solidFill>
                            <a:srgbClr val="FFFFFF"/>
                          </a:solidFill>
                        </a:rPr>
                        <a:t>Training</a:t>
                      </a:r>
                      <a:endParaRPr sz="1200">
                        <a:solidFill>
                          <a:srgbClr val="FFFFFF"/>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sz="1200">
                          <a:solidFill>
                            <a:srgbClr val="FFFFFF"/>
                          </a:solidFill>
                        </a:rPr>
                        <a:t>Test</a:t>
                      </a:r>
                      <a:endParaRPr sz="1200">
                        <a:solidFill>
                          <a:srgbClr val="FFFFFF"/>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sz="1200">
                          <a:solidFill>
                            <a:srgbClr val="FFFFFF"/>
                          </a:solidFill>
                        </a:rPr>
                        <a:t>Training</a:t>
                      </a:r>
                      <a:endParaRPr sz="1200">
                        <a:solidFill>
                          <a:srgbClr val="FFFFFF"/>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lang="en-GB" sz="1200">
                          <a:solidFill>
                            <a:srgbClr val="FFFFFF"/>
                          </a:solidFill>
                        </a:rPr>
                        <a:t>Test</a:t>
                      </a:r>
                      <a:endParaRPr sz="1200">
                        <a:solidFill>
                          <a:srgbClr val="FFFFFF"/>
                        </a:solidFill>
                      </a:endParaRPr>
                    </a:p>
                  </a:txBody>
                  <a:tcPr marT="91425" marB="91425" marR="91425" marL="91425">
                    <a:solidFill>
                      <a:srgbClr val="00FF00"/>
                    </a:solidFill>
                  </a:tcPr>
                </a:tc>
              </a:tr>
              <a:tr h="396200">
                <a:tc>
                  <a:txBody>
                    <a:bodyPr/>
                    <a:lstStyle/>
                    <a:p>
                      <a:pPr indent="0" lvl="0" marL="0" rtl="0" algn="l">
                        <a:spcBef>
                          <a:spcPts val="0"/>
                        </a:spcBef>
                        <a:spcAft>
                          <a:spcPts val="0"/>
                        </a:spcAft>
                        <a:buNone/>
                      </a:pPr>
                      <a:r>
                        <a:rPr lang="en-GB" sz="1200">
                          <a:solidFill>
                            <a:srgbClr val="0000FF"/>
                          </a:solidFill>
                        </a:rPr>
                        <a:t>Precision  </a:t>
                      </a:r>
                      <a:endParaRPr sz="1200">
                        <a:solidFill>
                          <a:srgbClr val="0000FF"/>
                        </a:solidFill>
                      </a:endParaRPr>
                    </a:p>
                  </a:txBody>
                  <a:tcPr marT="91425" marB="91425" marR="91425" marL="91425">
                    <a:solidFill>
                      <a:srgbClr val="FFFF00"/>
                    </a:solidFill>
                  </a:tcPr>
                </a:tc>
                <a:tc>
                  <a:txBody>
                    <a:bodyPr/>
                    <a:lstStyle/>
                    <a:p>
                      <a:pPr indent="0" lvl="0" marL="0" rtl="0" algn="ctr">
                        <a:spcBef>
                          <a:spcPts val="0"/>
                        </a:spcBef>
                        <a:spcAft>
                          <a:spcPts val="0"/>
                        </a:spcAft>
                        <a:buNone/>
                      </a:pPr>
                      <a:r>
                        <a:rPr lang="en-GB" sz="1000"/>
                        <a:t>0.54</a:t>
                      </a:r>
                      <a:endParaRPr sz="1000"/>
                    </a:p>
                  </a:txBody>
                  <a:tcPr marT="91425" marB="91425" marR="91425" marL="91425">
                    <a:lnR cap="flat" cmpd="sng" w="9525">
                      <a:solidFill>
                        <a:srgbClr val="9E9E9E"/>
                      </a:solidFill>
                      <a:prstDash val="solid"/>
                      <a:round/>
                      <a:headEnd len="sm" w="sm" type="none"/>
                      <a:tailEnd len="sm" w="sm" type="none"/>
                    </a:lnR>
                    <a:solidFill>
                      <a:srgbClr val="F1C232"/>
                    </a:solidFill>
                  </a:tcPr>
                </a:tc>
                <a:tc>
                  <a:txBody>
                    <a:bodyPr/>
                    <a:lstStyle/>
                    <a:p>
                      <a:pPr indent="0" lvl="0" marL="0" rtl="0" algn="ctr">
                        <a:spcBef>
                          <a:spcPts val="0"/>
                        </a:spcBef>
                        <a:spcAft>
                          <a:spcPts val="0"/>
                        </a:spcAft>
                        <a:buNone/>
                      </a:pPr>
                      <a:r>
                        <a:rPr lang="en-GB" sz="1000"/>
                        <a:t>0.539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lang="en-GB" sz="1000"/>
                        <a:t>0.706</a:t>
                      </a:r>
                      <a:endParaRPr sz="1000"/>
                    </a:p>
                  </a:txBody>
                  <a:tcPr marT="91425" marB="91425" marR="91425" marL="91425">
                    <a:lnL cap="flat" cmpd="sng" w="9525">
                      <a:solidFill>
                        <a:srgbClr val="9E9E9E"/>
                      </a:solidFill>
                      <a:prstDash val="solid"/>
                      <a:round/>
                      <a:headEnd len="sm" w="sm" type="none"/>
                      <a:tailEnd len="sm" w="sm" type="none"/>
                    </a:lnL>
                    <a:solidFill>
                      <a:srgbClr val="93C47D"/>
                    </a:solidFill>
                  </a:tcPr>
                </a:tc>
                <a:tc>
                  <a:txBody>
                    <a:bodyPr/>
                    <a:lstStyle/>
                    <a:p>
                      <a:pPr indent="0" lvl="0" marL="0" rtl="0" algn="ctr">
                        <a:spcBef>
                          <a:spcPts val="0"/>
                        </a:spcBef>
                        <a:spcAft>
                          <a:spcPts val="0"/>
                        </a:spcAft>
                        <a:buNone/>
                      </a:pPr>
                      <a:r>
                        <a:rPr lang="en-GB" sz="1000"/>
                        <a:t>0.709</a:t>
                      </a:r>
                      <a:endParaRPr sz="1000"/>
                    </a:p>
                  </a:txBody>
                  <a:tcPr marT="91425" marB="91425" marR="91425" marL="91425">
                    <a:solidFill>
                      <a:srgbClr val="93C47D"/>
                    </a:solidFill>
                  </a:tcPr>
                </a:tc>
                <a:tc>
                  <a:txBody>
                    <a:bodyPr/>
                    <a:lstStyle/>
                    <a:p>
                      <a:pPr indent="0" lvl="0" marL="0" rtl="0" algn="ctr">
                        <a:spcBef>
                          <a:spcPts val="0"/>
                        </a:spcBef>
                        <a:spcAft>
                          <a:spcPts val="0"/>
                        </a:spcAft>
                        <a:buNone/>
                      </a:pPr>
                      <a:r>
                        <a:rPr lang="en-GB" sz="1000"/>
                        <a:t>0.782</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0.757</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0.789</a:t>
                      </a:r>
                      <a:endParaRPr sz="1000"/>
                    </a:p>
                  </a:txBody>
                  <a:tcPr marT="91425" marB="91425" marR="91425" marL="91425">
                    <a:solidFill>
                      <a:srgbClr val="00FF00"/>
                    </a:solidFill>
                  </a:tcPr>
                </a:tc>
                <a:tc>
                  <a:txBody>
                    <a:bodyPr/>
                    <a:lstStyle/>
                    <a:p>
                      <a:pPr indent="0" lvl="0" marL="0" rtl="0" algn="ctr">
                        <a:spcBef>
                          <a:spcPts val="0"/>
                        </a:spcBef>
                        <a:spcAft>
                          <a:spcPts val="0"/>
                        </a:spcAft>
                        <a:buNone/>
                      </a:pPr>
                      <a:r>
                        <a:rPr lang="en-GB" sz="1000"/>
                        <a:t>0.645</a:t>
                      </a:r>
                      <a:endParaRPr sz="1000"/>
                    </a:p>
                  </a:txBody>
                  <a:tcPr marT="91425" marB="91425" marR="91425" marL="91425">
                    <a:solidFill>
                      <a:srgbClr val="00FF00"/>
                    </a:solidFill>
                  </a:tcPr>
                </a:tc>
              </a:tr>
              <a:tr h="396200">
                <a:tc>
                  <a:txBody>
                    <a:bodyPr/>
                    <a:lstStyle/>
                    <a:p>
                      <a:pPr indent="0" lvl="0" marL="0" rtl="0" algn="l">
                        <a:spcBef>
                          <a:spcPts val="0"/>
                        </a:spcBef>
                        <a:spcAft>
                          <a:spcPts val="0"/>
                        </a:spcAft>
                        <a:buNone/>
                      </a:pPr>
                      <a:r>
                        <a:rPr lang="en-GB" sz="1200">
                          <a:solidFill>
                            <a:srgbClr val="0000FF"/>
                          </a:solidFill>
                        </a:rPr>
                        <a:t>Recall </a:t>
                      </a:r>
                      <a:endParaRPr sz="1200">
                        <a:solidFill>
                          <a:srgbClr val="0000FF"/>
                        </a:solidFill>
                      </a:endParaRPr>
                    </a:p>
                  </a:txBody>
                  <a:tcPr marT="91425" marB="91425" marR="91425" marL="91425">
                    <a:solidFill>
                      <a:srgbClr val="FFFF00"/>
                    </a:solidFill>
                  </a:tcPr>
                </a:tc>
                <a:tc>
                  <a:txBody>
                    <a:bodyPr/>
                    <a:lstStyle/>
                    <a:p>
                      <a:pPr indent="0" lvl="0" marL="0" rtl="0" algn="ctr">
                        <a:spcBef>
                          <a:spcPts val="0"/>
                        </a:spcBef>
                        <a:spcAft>
                          <a:spcPts val="0"/>
                        </a:spcAft>
                        <a:buNone/>
                      </a:pPr>
                      <a:r>
                        <a:rPr lang="en-GB" sz="1000"/>
                        <a:t>0.034</a:t>
                      </a:r>
                      <a:endParaRPr sz="1000"/>
                    </a:p>
                  </a:txBody>
                  <a:tcPr marT="91425" marB="91425" marR="91425" marL="91425">
                    <a:lnR cap="flat" cmpd="sng" w="9525">
                      <a:solidFill>
                        <a:srgbClr val="9E9E9E"/>
                      </a:solidFill>
                      <a:prstDash val="solid"/>
                      <a:round/>
                      <a:headEnd len="sm" w="sm" type="none"/>
                      <a:tailEnd len="sm" w="sm" type="none"/>
                    </a:lnR>
                    <a:solidFill>
                      <a:srgbClr val="F1C232"/>
                    </a:solidFill>
                  </a:tcPr>
                </a:tc>
                <a:tc>
                  <a:txBody>
                    <a:bodyPr/>
                    <a:lstStyle/>
                    <a:p>
                      <a:pPr indent="0" lvl="0" marL="0" rtl="0" algn="ctr">
                        <a:spcBef>
                          <a:spcPts val="0"/>
                        </a:spcBef>
                        <a:spcAft>
                          <a:spcPts val="0"/>
                        </a:spcAft>
                        <a:buNone/>
                      </a:pPr>
                      <a:r>
                        <a:rPr lang="en-GB" sz="1000"/>
                        <a:t>0.039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lang="en-GB" sz="1000"/>
                        <a:t>0.178</a:t>
                      </a:r>
                      <a:endParaRPr sz="1000"/>
                    </a:p>
                  </a:txBody>
                  <a:tcPr marT="91425" marB="91425" marR="91425" marL="91425">
                    <a:lnL cap="flat" cmpd="sng" w="9525">
                      <a:solidFill>
                        <a:srgbClr val="9E9E9E"/>
                      </a:solidFill>
                      <a:prstDash val="solid"/>
                      <a:round/>
                      <a:headEnd len="sm" w="sm" type="none"/>
                      <a:tailEnd len="sm" w="sm" type="none"/>
                    </a:lnL>
                    <a:solidFill>
                      <a:srgbClr val="93C47D"/>
                    </a:solidFill>
                  </a:tcPr>
                </a:tc>
                <a:tc>
                  <a:txBody>
                    <a:bodyPr/>
                    <a:lstStyle/>
                    <a:p>
                      <a:pPr indent="0" lvl="0" marL="0" rtl="0" algn="ctr">
                        <a:spcBef>
                          <a:spcPts val="0"/>
                        </a:spcBef>
                        <a:spcAft>
                          <a:spcPts val="0"/>
                        </a:spcAft>
                        <a:buNone/>
                      </a:pPr>
                      <a:r>
                        <a:rPr lang="en-GB" sz="1000"/>
                        <a:t>0.154</a:t>
                      </a:r>
                      <a:endParaRPr sz="1000"/>
                    </a:p>
                  </a:txBody>
                  <a:tcPr marT="91425" marB="91425" marR="91425" marL="91425">
                    <a:solidFill>
                      <a:srgbClr val="93C47D"/>
                    </a:solidFill>
                  </a:tcPr>
                </a:tc>
                <a:tc>
                  <a:txBody>
                    <a:bodyPr/>
                    <a:lstStyle/>
                    <a:p>
                      <a:pPr indent="0" lvl="0" marL="0" rtl="0" algn="ctr">
                        <a:spcBef>
                          <a:spcPts val="0"/>
                        </a:spcBef>
                        <a:spcAft>
                          <a:spcPts val="0"/>
                        </a:spcAft>
                        <a:buNone/>
                      </a:pPr>
                      <a:r>
                        <a:rPr lang="en-GB" sz="1000"/>
                        <a:t>0.158</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0.125</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0.277</a:t>
                      </a:r>
                      <a:endParaRPr sz="1000"/>
                    </a:p>
                  </a:txBody>
                  <a:tcPr marT="91425" marB="91425" marR="91425" marL="91425">
                    <a:solidFill>
                      <a:srgbClr val="00FF00"/>
                    </a:solidFill>
                  </a:tcPr>
                </a:tc>
                <a:tc>
                  <a:txBody>
                    <a:bodyPr/>
                    <a:lstStyle/>
                    <a:p>
                      <a:pPr indent="0" lvl="0" marL="0" rtl="0" algn="ctr">
                        <a:spcBef>
                          <a:spcPts val="0"/>
                        </a:spcBef>
                        <a:spcAft>
                          <a:spcPts val="0"/>
                        </a:spcAft>
                        <a:buNone/>
                      </a:pPr>
                      <a:r>
                        <a:rPr lang="en-GB" sz="1000"/>
                        <a:t>0.215</a:t>
                      </a:r>
                      <a:endParaRPr sz="1000"/>
                    </a:p>
                  </a:txBody>
                  <a:tcPr marT="91425" marB="91425" marR="91425" marL="91425">
                    <a:solidFill>
                      <a:srgbClr val="00FF00"/>
                    </a:solidFill>
                  </a:tcPr>
                </a:tc>
              </a:tr>
              <a:tr h="396200">
                <a:tc>
                  <a:txBody>
                    <a:bodyPr/>
                    <a:lstStyle/>
                    <a:p>
                      <a:pPr indent="0" lvl="0" marL="0" rtl="0" algn="l">
                        <a:spcBef>
                          <a:spcPts val="0"/>
                        </a:spcBef>
                        <a:spcAft>
                          <a:spcPts val="0"/>
                        </a:spcAft>
                        <a:buNone/>
                      </a:pPr>
                      <a:r>
                        <a:rPr lang="en-GB" sz="1200">
                          <a:solidFill>
                            <a:srgbClr val="0000FF"/>
                          </a:solidFill>
                        </a:rPr>
                        <a:t>F1 Score</a:t>
                      </a:r>
                      <a:endParaRPr sz="1200">
                        <a:solidFill>
                          <a:srgbClr val="0000FF"/>
                        </a:solidFill>
                      </a:endParaRPr>
                    </a:p>
                  </a:txBody>
                  <a:tcPr marT="91425" marB="91425" marR="91425" marL="91425">
                    <a:solidFill>
                      <a:srgbClr val="FFFF00"/>
                    </a:solidFill>
                  </a:tcPr>
                </a:tc>
                <a:tc>
                  <a:txBody>
                    <a:bodyPr/>
                    <a:lstStyle/>
                    <a:p>
                      <a:pPr indent="0" lvl="0" marL="0" rtl="0" algn="ctr">
                        <a:spcBef>
                          <a:spcPts val="0"/>
                        </a:spcBef>
                        <a:spcAft>
                          <a:spcPts val="0"/>
                        </a:spcAft>
                        <a:buNone/>
                      </a:pPr>
                      <a:r>
                        <a:rPr lang="en-GB" sz="1000"/>
                        <a:t>0.064</a:t>
                      </a:r>
                      <a:endParaRPr sz="1000"/>
                    </a:p>
                  </a:txBody>
                  <a:tcPr marT="91425" marB="91425" marR="91425" marL="91425">
                    <a:lnR cap="flat" cmpd="sng" w="9525">
                      <a:solidFill>
                        <a:srgbClr val="9E9E9E"/>
                      </a:solidFill>
                      <a:prstDash val="solid"/>
                      <a:round/>
                      <a:headEnd len="sm" w="sm" type="none"/>
                      <a:tailEnd len="sm" w="sm" type="none"/>
                    </a:lnR>
                    <a:solidFill>
                      <a:srgbClr val="F1C232"/>
                    </a:solidFill>
                  </a:tcPr>
                </a:tc>
                <a:tc>
                  <a:txBody>
                    <a:bodyPr/>
                    <a:lstStyle/>
                    <a:p>
                      <a:pPr indent="0" lvl="0" marL="0" rtl="0" algn="ctr">
                        <a:spcBef>
                          <a:spcPts val="0"/>
                        </a:spcBef>
                        <a:spcAft>
                          <a:spcPts val="0"/>
                        </a:spcAft>
                        <a:buNone/>
                      </a:pPr>
                      <a:r>
                        <a:rPr lang="en-GB" sz="1000"/>
                        <a:t>0.073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lang="en-GB" sz="1000"/>
                        <a:t>0.284</a:t>
                      </a:r>
                      <a:endParaRPr sz="1000"/>
                    </a:p>
                  </a:txBody>
                  <a:tcPr marT="91425" marB="91425" marR="91425" marL="91425">
                    <a:lnL cap="flat" cmpd="sng" w="9525">
                      <a:solidFill>
                        <a:srgbClr val="9E9E9E"/>
                      </a:solidFill>
                      <a:prstDash val="solid"/>
                      <a:round/>
                      <a:headEnd len="sm" w="sm" type="none"/>
                      <a:tailEnd len="sm" w="sm" type="none"/>
                    </a:lnL>
                    <a:solidFill>
                      <a:srgbClr val="93C47D"/>
                    </a:solidFill>
                  </a:tcPr>
                </a:tc>
                <a:tc>
                  <a:txBody>
                    <a:bodyPr/>
                    <a:lstStyle/>
                    <a:p>
                      <a:pPr indent="0" lvl="0" marL="0" rtl="0" algn="ctr">
                        <a:spcBef>
                          <a:spcPts val="0"/>
                        </a:spcBef>
                        <a:spcAft>
                          <a:spcPts val="0"/>
                        </a:spcAft>
                        <a:buNone/>
                      </a:pPr>
                      <a:r>
                        <a:rPr lang="en-GB" sz="1000"/>
                        <a:t>0.253</a:t>
                      </a:r>
                      <a:endParaRPr sz="1000"/>
                    </a:p>
                  </a:txBody>
                  <a:tcPr marT="91425" marB="91425" marR="91425" marL="91425">
                    <a:solidFill>
                      <a:srgbClr val="93C47D"/>
                    </a:solidFill>
                  </a:tcPr>
                </a:tc>
                <a:tc>
                  <a:txBody>
                    <a:bodyPr/>
                    <a:lstStyle/>
                    <a:p>
                      <a:pPr indent="0" lvl="0" marL="0" rtl="0" algn="ctr">
                        <a:spcBef>
                          <a:spcPts val="0"/>
                        </a:spcBef>
                        <a:spcAft>
                          <a:spcPts val="0"/>
                        </a:spcAft>
                        <a:buNone/>
                      </a:pPr>
                      <a:r>
                        <a:rPr lang="en-GB" sz="1000"/>
                        <a:t>0.263</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0.214</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0.41</a:t>
                      </a:r>
                      <a:endParaRPr sz="1000"/>
                    </a:p>
                  </a:txBody>
                  <a:tcPr marT="91425" marB="91425" marR="91425" marL="91425">
                    <a:solidFill>
                      <a:srgbClr val="00FF00"/>
                    </a:solidFill>
                  </a:tcPr>
                </a:tc>
                <a:tc>
                  <a:txBody>
                    <a:bodyPr/>
                    <a:lstStyle/>
                    <a:p>
                      <a:pPr indent="0" lvl="0" marL="0" rtl="0" algn="ctr">
                        <a:spcBef>
                          <a:spcPts val="0"/>
                        </a:spcBef>
                        <a:spcAft>
                          <a:spcPts val="0"/>
                        </a:spcAft>
                        <a:buNone/>
                      </a:pPr>
                      <a:r>
                        <a:rPr lang="en-GB" sz="1000"/>
                        <a:t>0.322</a:t>
                      </a:r>
                      <a:endParaRPr sz="1000"/>
                    </a:p>
                  </a:txBody>
                  <a:tcPr marT="91425" marB="91425" marR="91425" marL="91425">
                    <a:solidFill>
                      <a:srgbClr val="00FF00"/>
                    </a:solidFill>
                  </a:tcPr>
                </a:tc>
              </a:tr>
              <a:tr h="396200">
                <a:tc>
                  <a:txBody>
                    <a:bodyPr/>
                    <a:lstStyle/>
                    <a:p>
                      <a:pPr indent="0" lvl="0" marL="0" rtl="0" algn="l">
                        <a:spcBef>
                          <a:spcPts val="0"/>
                        </a:spcBef>
                        <a:spcAft>
                          <a:spcPts val="0"/>
                        </a:spcAft>
                        <a:buNone/>
                      </a:pPr>
                      <a:r>
                        <a:rPr lang="en-GB" sz="1200">
                          <a:solidFill>
                            <a:srgbClr val="0000FF"/>
                          </a:solidFill>
                        </a:rPr>
                        <a:t>Accuracy</a:t>
                      </a:r>
                      <a:endParaRPr sz="1200">
                        <a:solidFill>
                          <a:srgbClr val="0000FF"/>
                        </a:solidFill>
                      </a:endParaRPr>
                    </a:p>
                  </a:txBody>
                  <a:tcPr marT="91425" marB="91425" marR="91425" marL="91425">
                    <a:solidFill>
                      <a:srgbClr val="FFFF00"/>
                    </a:solidFill>
                  </a:tcPr>
                </a:tc>
                <a:tc>
                  <a:txBody>
                    <a:bodyPr/>
                    <a:lstStyle/>
                    <a:p>
                      <a:pPr indent="0" lvl="0" marL="0" rtl="0" algn="ctr">
                        <a:spcBef>
                          <a:spcPts val="0"/>
                        </a:spcBef>
                        <a:spcAft>
                          <a:spcPts val="0"/>
                        </a:spcAft>
                        <a:buNone/>
                      </a:pPr>
                      <a:r>
                        <a:rPr lang="en-GB" sz="1000"/>
                        <a:t>0.815</a:t>
                      </a:r>
                      <a:endParaRPr sz="1000"/>
                    </a:p>
                  </a:txBody>
                  <a:tcPr marT="91425" marB="91425" marR="91425" marL="91425">
                    <a:lnR cap="flat" cmpd="sng" w="9525">
                      <a:solidFill>
                        <a:srgbClr val="9E9E9E"/>
                      </a:solidFill>
                      <a:prstDash val="solid"/>
                      <a:round/>
                      <a:headEnd len="sm" w="sm" type="none"/>
                      <a:tailEnd len="sm" w="sm" type="none"/>
                    </a:lnR>
                    <a:solidFill>
                      <a:srgbClr val="F1C232"/>
                    </a:solidFill>
                  </a:tcPr>
                </a:tc>
                <a:tc>
                  <a:txBody>
                    <a:bodyPr/>
                    <a:lstStyle/>
                    <a:p>
                      <a:pPr indent="0" lvl="0" marL="0" rtl="0" algn="ctr">
                        <a:spcBef>
                          <a:spcPts val="0"/>
                        </a:spcBef>
                        <a:spcAft>
                          <a:spcPts val="0"/>
                        </a:spcAft>
                        <a:buNone/>
                      </a:pPr>
                      <a:r>
                        <a:rPr lang="en-GB" sz="1000"/>
                        <a:t>0.813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1C232"/>
                    </a:solidFill>
                  </a:tcPr>
                </a:tc>
                <a:tc>
                  <a:txBody>
                    <a:bodyPr/>
                    <a:lstStyle/>
                    <a:p>
                      <a:pPr indent="0" lvl="0" marL="0" rtl="0" algn="ctr">
                        <a:spcBef>
                          <a:spcPts val="0"/>
                        </a:spcBef>
                        <a:spcAft>
                          <a:spcPts val="0"/>
                        </a:spcAft>
                        <a:buNone/>
                      </a:pPr>
                      <a:r>
                        <a:rPr lang="en-GB" sz="1000"/>
                        <a:t>0.834</a:t>
                      </a:r>
                      <a:endParaRPr sz="1000"/>
                    </a:p>
                  </a:txBody>
                  <a:tcPr marT="91425" marB="91425" marR="91425" marL="91425">
                    <a:lnL cap="flat" cmpd="sng" w="9525">
                      <a:solidFill>
                        <a:srgbClr val="9E9E9E"/>
                      </a:solidFill>
                      <a:prstDash val="solid"/>
                      <a:round/>
                      <a:headEnd len="sm" w="sm" type="none"/>
                      <a:tailEnd len="sm" w="sm" type="none"/>
                    </a:lnL>
                    <a:solidFill>
                      <a:srgbClr val="93C47D"/>
                    </a:solidFill>
                  </a:tcPr>
                </a:tc>
                <a:tc>
                  <a:txBody>
                    <a:bodyPr/>
                    <a:lstStyle/>
                    <a:p>
                      <a:pPr indent="0" lvl="0" marL="0" rtl="0" algn="ctr">
                        <a:spcBef>
                          <a:spcPts val="0"/>
                        </a:spcBef>
                        <a:spcAft>
                          <a:spcPts val="0"/>
                        </a:spcAft>
                        <a:buNone/>
                      </a:pPr>
                      <a:r>
                        <a:rPr lang="en-GB" sz="1000"/>
                        <a:t>0.829</a:t>
                      </a:r>
                      <a:endParaRPr sz="1000"/>
                    </a:p>
                  </a:txBody>
                  <a:tcPr marT="91425" marB="91425" marR="91425" marL="91425">
                    <a:solidFill>
                      <a:srgbClr val="93C47D"/>
                    </a:solidFill>
                  </a:tcPr>
                </a:tc>
                <a:tc>
                  <a:txBody>
                    <a:bodyPr/>
                    <a:lstStyle/>
                    <a:p>
                      <a:pPr indent="0" lvl="0" marL="0" rtl="0" algn="ctr">
                        <a:spcBef>
                          <a:spcPts val="0"/>
                        </a:spcBef>
                        <a:spcAft>
                          <a:spcPts val="0"/>
                        </a:spcAft>
                        <a:buNone/>
                      </a:pPr>
                      <a:r>
                        <a:rPr lang="en-GB" sz="1000"/>
                        <a:t>0.836</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0.828</a:t>
                      </a:r>
                      <a:endParaRPr sz="1000"/>
                    </a:p>
                  </a:txBody>
                  <a:tcPr marT="91425" marB="91425" marR="91425" marL="91425">
                    <a:solidFill>
                      <a:srgbClr val="CFE2F3"/>
                    </a:solidFill>
                  </a:tcPr>
                </a:tc>
                <a:tc>
                  <a:txBody>
                    <a:bodyPr/>
                    <a:lstStyle/>
                    <a:p>
                      <a:pPr indent="0" lvl="0" marL="0" rtl="0" algn="ctr">
                        <a:spcBef>
                          <a:spcPts val="0"/>
                        </a:spcBef>
                        <a:spcAft>
                          <a:spcPts val="0"/>
                        </a:spcAft>
                        <a:buNone/>
                      </a:pPr>
                      <a:r>
                        <a:rPr lang="en-GB" sz="1000"/>
                        <a:t>0.853</a:t>
                      </a:r>
                      <a:endParaRPr sz="1000"/>
                    </a:p>
                  </a:txBody>
                  <a:tcPr marT="91425" marB="91425" marR="91425" marL="91425">
                    <a:solidFill>
                      <a:srgbClr val="00FF00"/>
                    </a:solidFill>
                  </a:tcPr>
                </a:tc>
                <a:tc>
                  <a:txBody>
                    <a:bodyPr/>
                    <a:lstStyle/>
                    <a:p>
                      <a:pPr indent="0" lvl="0" marL="0" rtl="0" algn="ctr">
                        <a:spcBef>
                          <a:spcPts val="0"/>
                        </a:spcBef>
                        <a:spcAft>
                          <a:spcPts val="0"/>
                        </a:spcAft>
                        <a:buNone/>
                      </a:pPr>
                      <a:r>
                        <a:rPr lang="en-GB" sz="1000"/>
                        <a:t>0.830</a:t>
                      </a:r>
                      <a:endParaRPr sz="1000"/>
                    </a:p>
                  </a:txBody>
                  <a:tcPr marT="91425" marB="91425" marR="91425" marL="91425">
                    <a:solidFill>
                      <a:srgbClr val="00FF00"/>
                    </a:solidFill>
                  </a:tcPr>
                </a:tc>
              </a:tr>
            </a:tbl>
          </a:graphicData>
        </a:graphic>
      </p:graphicFrame>
      <p:graphicFrame>
        <p:nvGraphicFramePr>
          <p:cNvPr id="304" name="Google Shape;304;p35"/>
          <p:cNvGraphicFramePr/>
          <p:nvPr/>
        </p:nvGraphicFramePr>
        <p:xfrm>
          <a:off x="38388" y="1169925"/>
          <a:ext cx="3000000" cy="3000000"/>
        </p:xfrm>
        <a:graphic>
          <a:graphicData uri="http://schemas.openxmlformats.org/drawingml/2006/table">
            <a:tbl>
              <a:tblPr>
                <a:noFill/>
                <a:tableStyleId>{76C3BEE9-65FF-47F5-8862-DCE978062F66}</a:tableStyleId>
              </a:tblPr>
              <a:tblGrid>
                <a:gridCol w="771575"/>
                <a:gridCol w="652325"/>
                <a:gridCol w="834500"/>
                <a:gridCol w="967775"/>
                <a:gridCol w="870375"/>
                <a:gridCol w="944450"/>
                <a:gridCol w="840875"/>
                <a:gridCol w="932825"/>
                <a:gridCol w="771000"/>
                <a:gridCol w="932825"/>
              </a:tblGrid>
              <a:tr h="458700">
                <a:tc rowSpan="5">
                  <a:txBody>
                    <a:bodyPr/>
                    <a:lstStyle/>
                    <a:p>
                      <a:pPr indent="0" lvl="0" marL="0" rtl="0" algn="l">
                        <a:spcBef>
                          <a:spcPts val="0"/>
                        </a:spcBef>
                        <a:spcAft>
                          <a:spcPts val="0"/>
                        </a:spcAft>
                        <a:buNone/>
                      </a:pPr>
                      <a:r>
                        <a:rPr b="1" lang="en-GB" sz="1200">
                          <a:solidFill>
                            <a:srgbClr val="FFFFFF"/>
                          </a:solidFill>
                        </a:rPr>
                        <a:t>Actual </a:t>
                      </a:r>
                      <a:endParaRPr b="1" sz="1200">
                        <a:solidFill>
                          <a:srgbClr val="FFFFFF"/>
                        </a:solidFill>
                      </a:endParaRPr>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F00FF"/>
                    </a:solidFill>
                  </a:tcPr>
                </a:tc>
                <a:tc gridSpan="9">
                  <a:txBody>
                    <a:bodyPr/>
                    <a:lstStyle/>
                    <a:p>
                      <a:pPr indent="0" lvl="0" marL="0" rtl="0" algn="ctr">
                        <a:lnSpc>
                          <a:spcPct val="115000"/>
                        </a:lnSpc>
                        <a:spcBef>
                          <a:spcPts val="0"/>
                        </a:spcBef>
                        <a:spcAft>
                          <a:spcPts val="0"/>
                        </a:spcAft>
                        <a:buNone/>
                      </a:pPr>
                      <a:r>
                        <a:rPr b="1" lang="en-GB" sz="1200"/>
                        <a:t>Predicted</a:t>
                      </a:r>
                      <a:endParaRPr b="1" sz="1200"/>
                    </a:p>
                  </a:txBody>
                  <a:tcPr marT="57150" marB="57150" marR="123825" marL="123825">
                    <a:lnL cap="flat" cmpd="sng" w="9475">
                      <a:solidFill>
                        <a:srgbClr val="D3D3D3"/>
                      </a:solidFill>
                      <a:prstDash val="solid"/>
                      <a:round/>
                      <a:headEnd len="sm" w="sm" type="none"/>
                      <a:tailEnd len="sm" w="sm" type="none"/>
                    </a:lnL>
                    <a:lnR cap="flat" cmpd="sng" w="9525">
                      <a:solidFill>
                        <a:srgbClr val="000000"/>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FF"/>
                    </a:solidFill>
                  </a:tcPr>
                </a:tc>
                <a:tc hMerge="1"/>
                <a:tc hMerge="1"/>
                <a:tc hMerge="1"/>
                <a:tc hMerge="1"/>
                <a:tc hMerge="1"/>
                <a:tc hMerge="1"/>
                <a:tc hMerge="1"/>
                <a:tc hMerge="1"/>
              </a:tr>
              <a:tr h="415250">
                <a:tc vMerge="1"/>
                <a:tc>
                  <a:txBody>
                    <a:bodyPr/>
                    <a:lstStyle/>
                    <a:p>
                      <a:pPr indent="0" lvl="0" marL="0" rtl="0" algn="l">
                        <a:spcBef>
                          <a:spcPts val="0"/>
                        </a:spcBef>
                        <a:spcAft>
                          <a:spcPts val="0"/>
                        </a:spcAft>
                        <a:buNone/>
                      </a:pPr>
                      <a:r>
                        <a:t/>
                      </a:r>
                      <a:endParaRPr>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00FF"/>
                    </a:solidFill>
                  </a:tcPr>
                </a:tc>
                <a:tc gridSpan="2">
                  <a:txBody>
                    <a:bodyPr/>
                    <a:lstStyle/>
                    <a:p>
                      <a:pPr indent="0" lvl="0" marL="0" rtl="0" algn="ctr">
                        <a:lnSpc>
                          <a:spcPct val="115000"/>
                        </a:lnSpc>
                        <a:spcBef>
                          <a:spcPts val="0"/>
                        </a:spcBef>
                        <a:spcAft>
                          <a:spcPts val="0"/>
                        </a:spcAft>
                        <a:buNone/>
                      </a:pPr>
                      <a:r>
                        <a:rPr lang="en-GB" sz="1200"/>
                        <a:t>LogReg</a:t>
                      </a:r>
                      <a:endParaRPr sz="1200"/>
                    </a:p>
                  </a:txBody>
                  <a:tcPr marT="57150" marB="57150" marR="123825" marL="123825">
                    <a:lnL cap="flat" cmpd="sng" w="9475">
                      <a:solidFill>
                        <a:srgbClr val="D3D3D3"/>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hMerge="1"/>
                <a:tc gridSpan="2">
                  <a:txBody>
                    <a:bodyPr/>
                    <a:lstStyle/>
                    <a:p>
                      <a:pPr indent="0" lvl="0" marL="0" rtl="0" algn="ctr">
                        <a:lnSpc>
                          <a:spcPct val="115000"/>
                        </a:lnSpc>
                        <a:spcBef>
                          <a:spcPts val="0"/>
                        </a:spcBef>
                        <a:spcAft>
                          <a:spcPts val="0"/>
                        </a:spcAft>
                        <a:buNone/>
                      </a:pPr>
                      <a:r>
                        <a:rPr lang="en-GB" sz="1200"/>
                        <a:t>DT</a:t>
                      </a:r>
                      <a:endParaRPr sz="1200"/>
                    </a:p>
                  </a:txBody>
                  <a:tcPr marT="57150" marB="57150" marR="123825" marL="123825">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hMerge="1"/>
                <a:tc gridSpan="2">
                  <a:txBody>
                    <a:bodyPr/>
                    <a:lstStyle/>
                    <a:p>
                      <a:pPr indent="0" lvl="0" marL="0" rtl="0" algn="ctr">
                        <a:spcBef>
                          <a:spcPts val="0"/>
                        </a:spcBef>
                        <a:spcAft>
                          <a:spcPts val="0"/>
                        </a:spcAft>
                        <a:buNone/>
                      </a:pPr>
                      <a:r>
                        <a:rPr lang="en-GB" sz="1200"/>
                        <a:t>RF</a:t>
                      </a:r>
                      <a:endParaRPr sz="1200"/>
                    </a:p>
                  </a:txBody>
                  <a:tcPr marT="57150" marB="57150" marR="123825" marL="123825">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hMerge="1"/>
                <a:tc gridSpan="2">
                  <a:txBody>
                    <a:bodyPr/>
                    <a:lstStyle/>
                    <a:p>
                      <a:pPr indent="0" lvl="0" marL="0" rtl="0" algn="ctr">
                        <a:spcBef>
                          <a:spcPts val="0"/>
                        </a:spcBef>
                        <a:spcAft>
                          <a:spcPts val="0"/>
                        </a:spcAft>
                        <a:buNone/>
                      </a:pPr>
                      <a:r>
                        <a:rPr lang="en-GB" sz="1200"/>
                        <a:t>GBT</a:t>
                      </a:r>
                      <a:endParaRPr sz="1200"/>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c hMerge="1"/>
              </a:tr>
              <a:tr h="396550">
                <a:tc vMerge="1"/>
                <a:tc>
                  <a:txBody>
                    <a:bodyPr/>
                    <a:lstStyle/>
                    <a:p>
                      <a:pPr indent="0" lvl="0" marL="0" rtl="0" algn="l">
                        <a:spcBef>
                          <a:spcPts val="0"/>
                        </a:spcBef>
                        <a:spcAft>
                          <a:spcPts val="0"/>
                        </a:spcAft>
                        <a:buNone/>
                      </a:pPr>
                      <a:r>
                        <a:t/>
                      </a:r>
                      <a:endParaRPr>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00FF"/>
                    </a:solidFill>
                  </a:tcPr>
                </a:tc>
                <a:tc>
                  <a:txBody>
                    <a:bodyPr/>
                    <a:lstStyle/>
                    <a:p>
                      <a:pPr indent="0" lvl="0" marL="0" rtl="0" algn="ctr">
                        <a:lnSpc>
                          <a:spcPct val="115000"/>
                        </a:lnSpc>
                        <a:spcBef>
                          <a:spcPts val="0"/>
                        </a:spcBef>
                        <a:spcAft>
                          <a:spcPts val="0"/>
                        </a:spcAft>
                        <a:buNone/>
                      </a:pPr>
                      <a:r>
                        <a:rPr lang="en-GB" sz="1200">
                          <a:solidFill>
                            <a:srgbClr val="FFFFFF"/>
                          </a:solidFill>
                        </a:rPr>
                        <a:t>Delay</a:t>
                      </a:r>
                      <a:endParaRPr sz="1200">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200">
                          <a:solidFill>
                            <a:srgbClr val="FFFFFF"/>
                          </a:solidFill>
                        </a:rPr>
                        <a:t>No Delay</a:t>
                      </a:r>
                      <a:endParaRPr sz="1200">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200">
                          <a:solidFill>
                            <a:srgbClr val="FFFFFF"/>
                          </a:solidFill>
                        </a:rPr>
                        <a:t>Delay</a:t>
                      </a:r>
                      <a:endParaRPr sz="1200">
                        <a:solidFill>
                          <a:srgbClr val="FFFFFF"/>
                        </a:solidFill>
                      </a:endParaRPr>
                    </a:p>
                  </a:txBody>
                  <a:tcPr marT="57150" marB="57150" marR="123825" marL="123825">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GB" sz="1200">
                          <a:solidFill>
                            <a:srgbClr val="FFFFFF"/>
                          </a:solidFill>
                        </a:rPr>
                        <a:t>No Delay</a:t>
                      </a:r>
                      <a:endParaRPr sz="1200">
                        <a:solidFill>
                          <a:srgbClr val="FFFFFF"/>
                        </a:solidFill>
                      </a:endParaRPr>
                    </a:p>
                  </a:txBody>
                  <a:tcPr marT="57150" marB="57150" marR="123825" marL="123825">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sz="1200">
                          <a:solidFill>
                            <a:srgbClr val="FFFFFF"/>
                          </a:solidFill>
                        </a:rPr>
                        <a:t>Delay</a:t>
                      </a:r>
                      <a:endParaRPr sz="1200">
                        <a:solidFill>
                          <a:srgbClr val="FFFFFF"/>
                        </a:solidFill>
                      </a:endParaRPr>
                    </a:p>
                  </a:txBody>
                  <a:tcPr marT="57150" marB="57150" marR="123825" marL="123825">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200">
                          <a:solidFill>
                            <a:srgbClr val="FFFFFF"/>
                          </a:solidFill>
                        </a:rPr>
                        <a:t>No Delay</a:t>
                      </a:r>
                      <a:endParaRPr sz="1200">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200">
                          <a:solidFill>
                            <a:srgbClr val="FFFFFF"/>
                          </a:solidFill>
                        </a:rPr>
                        <a:t>Delay</a:t>
                      </a:r>
                      <a:endParaRPr sz="1200">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GB" sz="1200">
                          <a:solidFill>
                            <a:srgbClr val="FFFFFF"/>
                          </a:solidFill>
                        </a:rPr>
                        <a:t>No Delay</a:t>
                      </a:r>
                      <a:endParaRPr sz="1200">
                        <a:solidFill>
                          <a:srgbClr val="FFFFFF"/>
                        </a:solidFill>
                      </a:endParaRPr>
                    </a:p>
                  </a:txBody>
                  <a:tcPr marT="57150" marB="57150" marR="123825" marL="123825">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r>
              <a:tr h="675975">
                <a:tc vMerge="1"/>
                <a:tc>
                  <a:txBody>
                    <a:bodyPr/>
                    <a:lstStyle/>
                    <a:p>
                      <a:pPr indent="0" lvl="0" marL="0" rtl="0" algn="ctr">
                        <a:lnSpc>
                          <a:spcPct val="115000"/>
                        </a:lnSpc>
                        <a:spcBef>
                          <a:spcPts val="0"/>
                        </a:spcBef>
                        <a:spcAft>
                          <a:spcPts val="0"/>
                        </a:spcAft>
                        <a:buNone/>
                      </a:pPr>
                      <a:r>
                        <a:rPr lang="en-GB" sz="1200">
                          <a:solidFill>
                            <a:srgbClr val="FFFFFF"/>
                          </a:solidFill>
                        </a:rPr>
                        <a:t>Delay</a:t>
                      </a:r>
                      <a:endParaRPr sz="1200">
                        <a:solidFill>
                          <a:srgbClr val="FFFFFF"/>
                        </a:solidFill>
                      </a:endParaRPr>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00FF"/>
                    </a:solidFill>
                  </a:tcPr>
                </a:tc>
                <a:tc>
                  <a:txBody>
                    <a:bodyPr/>
                    <a:lstStyle/>
                    <a:p>
                      <a:pPr indent="0" lvl="0" marL="0" rtl="0" algn="ctr">
                        <a:lnSpc>
                          <a:spcPct val="115000"/>
                        </a:lnSpc>
                        <a:spcBef>
                          <a:spcPts val="0"/>
                        </a:spcBef>
                        <a:spcAft>
                          <a:spcPts val="0"/>
                        </a:spcAft>
                        <a:buNone/>
                      </a:pPr>
                      <a:r>
                        <a:rPr lang="en-GB" sz="1000"/>
                        <a:t>104,206</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000"/>
                        <a:t>2,961,920</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000"/>
                        <a:t>534,065</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GB" sz="1000"/>
                        <a:t>2,474,418</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sz="1000"/>
                        <a:t>474,953</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000"/>
                        <a:t>2,533,530</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000"/>
                        <a:t>833,324</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GB" sz="1000"/>
                        <a:t>2,175,159</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r>
              <a:tr h="675975">
                <a:tc vMerge="1"/>
                <a:tc>
                  <a:txBody>
                    <a:bodyPr/>
                    <a:lstStyle/>
                    <a:p>
                      <a:pPr indent="0" lvl="0" marL="0" rtl="0" algn="ctr">
                        <a:lnSpc>
                          <a:spcPct val="115000"/>
                        </a:lnSpc>
                        <a:spcBef>
                          <a:spcPts val="0"/>
                        </a:spcBef>
                        <a:spcAft>
                          <a:spcPts val="0"/>
                        </a:spcAft>
                        <a:buNone/>
                      </a:pPr>
                      <a:r>
                        <a:rPr lang="en-GB" sz="1200">
                          <a:solidFill>
                            <a:srgbClr val="FFFFFF"/>
                          </a:solidFill>
                        </a:rPr>
                        <a:t>No Delay</a:t>
                      </a:r>
                      <a:endParaRPr sz="1200">
                        <a:solidFill>
                          <a:srgbClr val="FFFFFF"/>
                        </a:solidFill>
                      </a:endParaRPr>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00FF"/>
                    </a:solidFill>
                  </a:tcPr>
                </a:tc>
                <a:tc>
                  <a:txBody>
                    <a:bodyPr/>
                    <a:lstStyle/>
                    <a:p>
                      <a:pPr indent="0" lvl="0" marL="0" rtl="0" algn="ctr">
                        <a:lnSpc>
                          <a:spcPct val="115000"/>
                        </a:lnSpc>
                        <a:spcBef>
                          <a:spcPts val="0"/>
                        </a:spcBef>
                        <a:spcAft>
                          <a:spcPts val="0"/>
                        </a:spcAft>
                        <a:buNone/>
                      </a:pPr>
                      <a:r>
                        <a:rPr lang="en-GB" sz="1000"/>
                        <a:t>88,712</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000"/>
                        <a:t>13,372,165</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1C232"/>
                    </a:solidFill>
                  </a:tcPr>
                </a:tc>
                <a:tc>
                  <a:txBody>
                    <a:bodyPr/>
                    <a:lstStyle/>
                    <a:p>
                      <a:pPr indent="0" lvl="0" marL="0" rtl="0" algn="ctr">
                        <a:lnSpc>
                          <a:spcPct val="115000"/>
                        </a:lnSpc>
                        <a:spcBef>
                          <a:spcPts val="0"/>
                        </a:spcBef>
                        <a:spcAft>
                          <a:spcPts val="0"/>
                        </a:spcAft>
                        <a:buNone/>
                      </a:pPr>
                      <a:r>
                        <a:rPr lang="en-GB" sz="1000"/>
                        <a:t>221,913</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GB" sz="1000"/>
                        <a:t>13,038,834</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B7B7B7"/>
                      </a:solidFill>
                      <a:prstDash val="solid"/>
                      <a:round/>
                      <a:headEnd len="sm" w="sm" type="none"/>
                      <a:tailEnd len="sm" w="sm" type="none"/>
                    </a:lnR>
                    <a:lnT cap="flat" cmpd="sng" w="9475">
                      <a:solidFill>
                        <a:srgbClr val="B7B7B7"/>
                      </a:solidFill>
                      <a:prstDash val="solid"/>
                      <a:round/>
                      <a:headEnd len="sm" w="sm" type="none"/>
                      <a:tailEnd len="sm" w="sm" type="none"/>
                    </a:lnT>
                    <a:lnB cap="flat" cmpd="sng" w="9475">
                      <a:solidFill>
                        <a:srgbClr val="B7B7B7"/>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GB" sz="1000"/>
                        <a:t>132,561</a:t>
                      </a:r>
                      <a:endParaRPr sz="1000"/>
                    </a:p>
                  </a:txBody>
                  <a:tcPr marT="57150" marB="57150" marR="123825" marL="123825" anchor="ctr">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000"/>
                        <a:t>13,128,186</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000"/>
                        <a:t>222,313</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GB" sz="1000"/>
                        <a:t>13,038,434</a:t>
                      </a:r>
                      <a:endParaRPr sz="1000"/>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r>
            </a:tbl>
          </a:graphicData>
        </a:graphic>
      </p:graphicFrame>
      <p:sp>
        <p:nvSpPr>
          <p:cNvPr id="305" name="Google Shape;305;p35"/>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Performance and Scalability </a:t>
            </a:r>
            <a:endParaRPr/>
          </a:p>
        </p:txBody>
      </p:sp>
      <p:sp>
        <p:nvSpPr>
          <p:cNvPr id="311" name="Google Shape;311;p3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sz="2800"/>
          </a:p>
          <a:p>
            <a:pPr indent="0" lvl="0" marL="0" rtl="0" algn="l">
              <a:spcBef>
                <a:spcPts val="600"/>
              </a:spcBef>
              <a:spcAft>
                <a:spcPts val="0"/>
              </a:spcAft>
              <a:buNone/>
            </a:pPr>
            <a:r>
              <a:rPr lang="en-GB" sz="2800"/>
              <a:t>Learnings</a:t>
            </a:r>
            <a:endParaRPr/>
          </a:p>
          <a:p>
            <a:pPr indent="-342900" lvl="0" marL="457200" rtl="0" algn="l">
              <a:spcBef>
                <a:spcPts val="600"/>
              </a:spcBef>
              <a:spcAft>
                <a:spcPts val="0"/>
              </a:spcAft>
              <a:buSzPts val="1800"/>
              <a:buChar char="-"/>
            </a:pPr>
            <a:r>
              <a:rPr lang="en-GB"/>
              <a:t>Caching and persisting parquet files</a:t>
            </a:r>
            <a:endParaRPr/>
          </a:p>
          <a:p>
            <a:pPr indent="-342900" lvl="0" marL="457200" rtl="0" algn="l">
              <a:spcBef>
                <a:spcPts val="0"/>
              </a:spcBef>
              <a:spcAft>
                <a:spcPts val="0"/>
              </a:spcAft>
              <a:buSzPts val="1800"/>
              <a:buChar char="-"/>
            </a:pPr>
            <a:r>
              <a:rPr lang="en-GB"/>
              <a:t>Incremental Joins &amp; Intermediate Tables</a:t>
            </a:r>
            <a:endParaRPr/>
          </a:p>
          <a:p>
            <a:pPr indent="0" lvl="0" marL="0" rtl="0" algn="l">
              <a:spcBef>
                <a:spcPts val="600"/>
              </a:spcBef>
              <a:spcAft>
                <a:spcPts val="0"/>
              </a:spcAft>
              <a:buNone/>
            </a:pPr>
            <a:r>
              <a:t/>
            </a:r>
            <a:endParaRPr sz="2800"/>
          </a:p>
          <a:p>
            <a:pPr indent="0" lvl="0" marL="0" rtl="0" algn="l">
              <a:spcBef>
                <a:spcPts val="0"/>
              </a:spcBef>
              <a:spcAft>
                <a:spcPts val="0"/>
              </a:spcAft>
              <a:buNone/>
            </a:pPr>
            <a:r>
              <a:rPr lang="en-GB" sz="2800"/>
              <a:t>Limitation and Challenges </a:t>
            </a:r>
            <a:endParaRPr sz="2800"/>
          </a:p>
          <a:p>
            <a:pPr indent="-342900" lvl="0" marL="457200" rtl="0" algn="l">
              <a:spcBef>
                <a:spcPts val="600"/>
              </a:spcBef>
              <a:spcAft>
                <a:spcPts val="0"/>
              </a:spcAft>
              <a:buSzPts val="1800"/>
              <a:buChar char="-"/>
            </a:pPr>
            <a:r>
              <a:rPr lang="en-GB"/>
              <a:t>Couldn’t evaluate model performance w.r.t. Time taken. </a:t>
            </a:r>
            <a:endParaRPr/>
          </a:p>
          <a:p>
            <a:pPr indent="-342900" lvl="0" marL="457200" rtl="0" algn="l">
              <a:spcBef>
                <a:spcPts val="0"/>
              </a:spcBef>
              <a:spcAft>
                <a:spcPts val="0"/>
              </a:spcAft>
              <a:buSzPts val="1800"/>
              <a:buChar char="-"/>
            </a:pPr>
            <a:r>
              <a:rPr lang="en-GB"/>
              <a:t>Scope to get improved model performance if we explore more hyperparameter tuning via grid search.</a:t>
            </a:r>
            <a:endParaRPr/>
          </a:p>
          <a:p>
            <a:pPr indent="0" lvl="0" marL="0" rtl="0" algn="l">
              <a:spcBef>
                <a:spcPts val="600"/>
              </a:spcBef>
              <a:spcAft>
                <a:spcPts val="0"/>
              </a:spcAft>
              <a:buNone/>
            </a:pPr>
            <a:r>
              <a:t/>
            </a:r>
            <a:endParaRPr/>
          </a:p>
          <a:p>
            <a:pPr indent="0" lvl="0" marL="0" rtl="0" algn="l">
              <a:spcBef>
                <a:spcPts val="600"/>
              </a:spcBef>
              <a:spcAft>
                <a:spcPts val="600"/>
              </a:spcAft>
              <a:buNone/>
            </a:pPr>
            <a:r>
              <a:t/>
            </a:r>
            <a:endParaRPr/>
          </a:p>
        </p:txBody>
      </p:sp>
      <p:sp>
        <p:nvSpPr>
          <p:cNvPr id="312" name="Google Shape;312;p36"/>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Conclusion</a:t>
            </a:r>
            <a:endParaRPr/>
          </a:p>
        </p:txBody>
      </p:sp>
      <p:sp>
        <p:nvSpPr>
          <p:cNvPr id="318" name="Google Shape;318;p37"/>
          <p:cNvSpPr txBox="1"/>
          <p:nvPr/>
        </p:nvSpPr>
        <p:spPr>
          <a:xfrm>
            <a:off x="332825" y="274650"/>
            <a:ext cx="30000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
          <p:cNvSpPr txBox="1"/>
          <p:nvPr/>
        </p:nvSpPr>
        <p:spPr>
          <a:xfrm>
            <a:off x="145500" y="1244025"/>
            <a:ext cx="6706500" cy="782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AutoNum type="arabicPeriod"/>
            </a:pPr>
            <a:r>
              <a:rPr lang="en-GB" sz="2100">
                <a:latin typeface="Calibri"/>
                <a:ea typeface="Calibri"/>
                <a:cs typeface="Calibri"/>
                <a:sym typeface="Calibri"/>
              </a:rPr>
              <a:t>Recommended Algorithm : Random Forest </a:t>
            </a:r>
            <a:endParaRPr sz="2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0" name="Google Shape;320;p37"/>
          <p:cNvSpPr txBox="1"/>
          <p:nvPr/>
        </p:nvSpPr>
        <p:spPr>
          <a:xfrm>
            <a:off x="220500" y="4642550"/>
            <a:ext cx="8005800" cy="1710900"/>
          </a:xfrm>
          <a:prstGeom prst="rect">
            <a:avLst/>
          </a:prstGeom>
          <a:noFill/>
          <a:ln>
            <a:noFill/>
          </a:ln>
        </p:spPr>
        <p:txBody>
          <a:bodyPr anchorCtr="0" anchor="t" bIns="91425" lIns="91425" spcFirstLastPara="1" rIns="91425" wrap="square" tIns="91425">
            <a:noAutofit/>
          </a:bodyPr>
          <a:lstStyle/>
          <a:p>
            <a:pPr indent="-317500" lvl="0" marL="698500" rtl="0" algn="l">
              <a:lnSpc>
                <a:spcPct val="160000"/>
              </a:lnSpc>
              <a:spcBef>
                <a:spcPts val="0"/>
              </a:spcBef>
              <a:spcAft>
                <a:spcPts val="0"/>
              </a:spcAft>
              <a:buClr>
                <a:schemeClr val="dk1"/>
              </a:buClr>
              <a:buSzPts val="1400"/>
              <a:buChar char="●"/>
            </a:pPr>
            <a:r>
              <a:rPr lang="en-GB">
                <a:solidFill>
                  <a:schemeClr val="dk1"/>
                </a:solidFill>
                <a:highlight>
                  <a:srgbClr val="FFFFFF"/>
                </a:highlight>
              </a:rPr>
              <a:t>Spark framework with RDD (distribute and parallelize computation)</a:t>
            </a:r>
            <a:endParaRPr>
              <a:solidFill>
                <a:schemeClr val="dk1"/>
              </a:solidFill>
              <a:highlight>
                <a:srgbClr val="FFFFFF"/>
              </a:highlight>
            </a:endParaRPr>
          </a:p>
          <a:p>
            <a:pPr indent="-317500" lvl="0" marL="698500" rtl="0" algn="l">
              <a:lnSpc>
                <a:spcPct val="160000"/>
              </a:lnSpc>
              <a:spcBef>
                <a:spcPts val="0"/>
              </a:spcBef>
              <a:spcAft>
                <a:spcPts val="0"/>
              </a:spcAft>
              <a:buClr>
                <a:schemeClr val="dk1"/>
              </a:buClr>
              <a:buSzPts val="1400"/>
              <a:buChar char="●"/>
            </a:pPr>
            <a:r>
              <a:rPr lang="en-GB">
                <a:solidFill>
                  <a:schemeClr val="dk1"/>
                </a:solidFill>
                <a:highlight>
                  <a:srgbClr val="FFFFFF"/>
                </a:highlight>
              </a:rPr>
              <a:t>Graph algorithm and  Pageranks (derived additional features for modeling) </a:t>
            </a:r>
            <a:endParaRPr>
              <a:solidFill>
                <a:schemeClr val="dk1"/>
              </a:solidFill>
              <a:highlight>
                <a:srgbClr val="FFFFFF"/>
              </a:highlight>
            </a:endParaRPr>
          </a:p>
          <a:p>
            <a:pPr indent="-317500" lvl="0" marL="698500" rtl="0" algn="l">
              <a:lnSpc>
                <a:spcPct val="160000"/>
              </a:lnSpc>
              <a:spcBef>
                <a:spcPts val="0"/>
              </a:spcBef>
              <a:spcAft>
                <a:spcPts val="0"/>
              </a:spcAft>
              <a:buClr>
                <a:schemeClr val="dk1"/>
              </a:buClr>
              <a:buSzPts val="1400"/>
              <a:buChar char="●"/>
            </a:pPr>
            <a:r>
              <a:rPr lang="en-GB">
                <a:solidFill>
                  <a:schemeClr val="dk1"/>
                </a:solidFill>
                <a:highlight>
                  <a:srgbClr val="FFFFFF"/>
                </a:highlight>
              </a:rPr>
              <a:t>One hot encoding and normalization (optimized the approach)</a:t>
            </a:r>
            <a:endParaRPr>
              <a:solidFill>
                <a:schemeClr val="dk1"/>
              </a:solidFill>
              <a:highlight>
                <a:srgbClr val="FFFFFF"/>
              </a:highlight>
            </a:endParaRPr>
          </a:p>
          <a:p>
            <a:pPr indent="-317500" lvl="0" marL="698500" rtl="0" algn="l">
              <a:lnSpc>
                <a:spcPct val="160000"/>
              </a:lnSpc>
              <a:spcBef>
                <a:spcPts val="0"/>
              </a:spcBef>
              <a:spcAft>
                <a:spcPts val="0"/>
              </a:spcAft>
              <a:buClr>
                <a:schemeClr val="dk1"/>
              </a:buClr>
              <a:buSzPts val="1400"/>
              <a:buChar char="●"/>
            </a:pPr>
            <a:r>
              <a:rPr lang="en-GB">
                <a:solidFill>
                  <a:schemeClr val="dk1"/>
                </a:solidFill>
                <a:highlight>
                  <a:srgbClr val="FFFFFF"/>
                </a:highlight>
              </a:rPr>
              <a:t>Logistics regression, decision trees , random forest and gradient boosting trees (</a:t>
            </a:r>
            <a:r>
              <a:rPr lang="en-GB">
                <a:solidFill>
                  <a:schemeClr val="dk1"/>
                </a:solidFill>
                <a:highlight>
                  <a:srgbClr val="FFFFFF"/>
                </a:highlight>
              </a:rPr>
              <a:t>achieved</a:t>
            </a:r>
            <a:r>
              <a:rPr lang="en-GB">
                <a:solidFill>
                  <a:schemeClr val="dk1"/>
                </a:solidFill>
                <a:highlight>
                  <a:srgbClr val="FFFFFF"/>
                </a:highlight>
              </a:rPr>
              <a:t> good result with advance algorithm)</a:t>
            </a:r>
            <a:endParaRPr sz="1600">
              <a:latin typeface="Calibri"/>
              <a:ea typeface="Calibri"/>
              <a:cs typeface="Calibri"/>
              <a:sym typeface="Calibri"/>
            </a:endParaRPr>
          </a:p>
        </p:txBody>
      </p:sp>
      <p:graphicFrame>
        <p:nvGraphicFramePr>
          <p:cNvPr id="321" name="Google Shape;321;p37"/>
          <p:cNvGraphicFramePr/>
          <p:nvPr/>
        </p:nvGraphicFramePr>
        <p:xfrm>
          <a:off x="506450" y="2190475"/>
          <a:ext cx="3000000" cy="3000000"/>
        </p:xfrm>
        <a:graphic>
          <a:graphicData uri="http://schemas.openxmlformats.org/drawingml/2006/table">
            <a:tbl>
              <a:tblPr>
                <a:noFill/>
                <a:tableStyleId>{67AED6AC-5AFA-4EED-A748-2B5108CE89DA}</a:tableStyleId>
              </a:tblPr>
              <a:tblGrid>
                <a:gridCol w="680425"/>
                <a:gridCol w="1156000"/>
                <a:gridCol w="1360625"/>
              </a:tblGrid>
              <a:tr h="381000">
                <a:tc>
                  <a:txBody>
                    <a:bodyPr/>
                    <a:lstStyle/>
                    <a:p>
                      <a:pPr indent="0" lvl="0" marL="0" rtl="0" algn="ctr">
                        <a:spcBef>
                          <a:spcPts val="0"/>
                        </a:spcBef>
                        <a:spcAft>
                          <a:spcPts val="0"/>
                        </a:spcAft>
                        <a:buNone/>
                      </a:pPr>
                      <a:r>
                        <a:t/>
                      </a:r>
                      <a:endParaRPr sz="1200"/>
                    </a:p>
                  </a:txBody>
                  <a:tcPr marT="91425" marB="91425" marR="91425" marL="91425">
                    <a:lnL cap="flat" cmpd="sng" w="9525">
                      <a:solidFill>
                        <a:srgbClr val="CFE2F3"/>
                      </a:solidFill>
                      <a:prstDash val="solid"/>
                      <a:round/>
                      <a:headEnd len="sm" w="sm" type="none"/>
                      <a:tailEnd len="sm" w="sm" type="none"/>
                    </a:lnL>
                    <a:lnR cap="flat" cmpd="sng" w="9525">
                      <a:solidFill>
                        <a:srgbClr val="CFE2F3"/>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CFE2F3"/>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lang="en-GB" sz="1200">
                          <a:solidFill>
                            <a:srgbClr val="FFFFFF"/>
                          </a:solidFill>
                        </a:rPr>
                        <a:t>Delay </a:t>
                      </a:r>
                      <a:endParaRPr sz="1200">
                        <a:solidFill>
                          <a:srgbClr val="FFFFFF"/>
                        </a:solidFill>
                      </a:endParaRPr>
                    </a:p>
                  </a:txBody>
                  <a:tcPr marT="91425" marB="91425" marR="91425" marL="91425">
                    <a:lnL cap="flat" cmpd="sng" w="9525">
                      <a:solidFill>
                        <a:srgbClr val="CFE2F3"/>
                      </a:solidFill>
                      <a:prstDash val="solid"/>
                      <a:round/>
                      <a:headEnd len="sm" w="sm" type="none"/>
                      <a:tailEnd len="sm" w="sm" type="none"/>
                    </a:lnL>
                    <a:lnB cap="flat" cmpd="sng" w="9475">
                      <a:solidFill>
                        <a:srgbClr val="D3D3D3"/>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sz="1200">
                          <a:solidFill>
                            <a:srgbClr val="FFFFFF"/>
                          </a:solidFill>
                        </a:rPr>
                        <a:t>No Delay</a:t>
                      </a:r>
                      <a:endParaRPr sz="1200">
                        <a:solidFill>
                          <a:srgbClr val="FFFFFF"/>
                        </a:solidFill>
                      </a:endParaRPr>
                    </a:p>
                  </a:txBody>
                  <a:tcPr marT="91425" marB="91425" marR="91425" marL="91425">
                    <a:lnB cap="flat" cmpd="sng" w="9475">
                      <a:solidFill>
                        <a:srgbClr val="D3D3D3"/>
                      </a:solidFill>
                      <a:prstDash val="solid"/>
                      <a:round/>
                      <a:headEnd len="sm" w="sm" type="none"/>
                      <a:tailEnd len="sm" w="sm" type="none"/>
                    </a:lnB>
                    <a:solidFill>
                      <a:srgbClr val="0000FF"/>
                    </a:solidFill>
                  </a:tcPr>
                </a:tc>
              </a:tr>
              <a:tr h="485775">
                <a:tc>
                  <a:txBody>
                    <a:bodyPr/>
                    <a:lstStyle/>
                    <a:p>
                      <a:pPr indent="0" lvl="0" marL="0" rtl="0" algn="ctr">
                        <a:spcBef>
                          <a:spcPts val="0"/>
                        </a:spcBef>
                        <a:spcAft>
                          <a:spcPts val="0"/>
                        </a:spcAft>
                        <a:buNone/>
                      </a:pPr>
                      <a:r>
                        <a:rPr lang="en-GB" sz="1200">
                          <a:solidFill>
                            <a:srgbClr val="FFFFFF"/>
                          </a:solidFill>
                        </a:rPr>
                        <a:t>Delay</a:t>
                      </a:r>
                      <a:endParaRPr sz="12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475">
                      <a:solidFill>
                        <a:srgbClr val="B7B7B7"/>
                      </a:solidFill>
                      <a:prstDash val="solid"/>
                      <a:round/>
                      <a:headEnd len="sm" w="sm" type="none"/>
                      <a:tailEnd len="sm" w="sm" type="none"/>
                    </a:lnR>
                    <a:lnT cap="flat" cmpd="sng" w="9525">
                      <a:solidFill>
                        <a:srgbClr val="CFE2F3"/>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t>474,953</a:t>
                      </a:r>
                      <a:endParaRPr/>
                    </a:p>
                  </a:txBody>
                  <a:tcPr marT="57150" marB="57150" marR="123825" marL="123825" anchor="ctr">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GB"/>
                        <a:t>2,533,530</a:t>
                      </a:r>
                      <a:endParaRPr/>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FFF00"/>
                    </a:solidFill>
                  </a:tcPr>
                </a:tc>
              </a:tr>
              <a:tr h="381000">
                <a:tc>
                  <a:txBody>
                    <a:bodyPr/>
                    <a:lstStyle/>
                    <a:p>
                      <a:pPr indent="0" lvl="0" marL="0" rtl="0" algn="ctr">
                        <a:spcBef>
                          <a:spcPts val="0"/>
                        </a:spcBef>
                        <a:spcAft>
                          <a:spcPts val="0"/>
                        </a:spcAft>
                        <a:buNone/>
                      </a:pPr>
                      <a:r>
                        <a:rPr lang="en-GB" sz="1200">
                          <a:solidFill>
                            <a:srgbClr val="FFFFFF"/>
                          </a:solidFill>
                        </a:rPr>
                        <a:t>No Delay</a:t>
                      </a:r>
                      <a:endParaRPr sz="12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475">
                      <a:solidFill>
                        <a:srgbClr val="B7B7B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rPr>
                        <a:t>132,561</a:t>
                      </a:r>
                      <a:endParaRPr>
                        <a:solidFill>
                          <a:srgbClr val="FFFFFF"/>
                        </a:solidFill>
                      </a:endParaRPr>
                    </a:p>
                  </a:txBody>
                  <a:tcPr marT="57150" marB="57150" marR="123825" marL="123825" anchor="ctr">
                    <a:lnL cap="flat" cmpd="sng" w="9475">
                      <a:solidFill>
                        <a:srgbClr val="B7B7B7"/>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FF0000"/>
                    </a:solidFill>
                  </a:tcPr>
                </a:tc>
                <a:tc>
                  <a:txBody>
                    <a:bodyPr/>
                    <a:lstStyle/>
                    <a:p>
                      <a:pPr indent="0" lvl="0" marL="0" rtl="0" algn="ctr">
                        <a:spcBef>
                          <a:spcPts val="0"/>
                        </a:spcBef>
                        <a:spcAft>
                          <a:spcPts val="0"/>
                        </a:spcAft>
                        <a:buNone/>
                      </a:pPr>
                      <a:r>
                        <a:rPr lang="en-GB"/>
                        <a:t>13,128,186</a:t>
                      </a:r>
                      <a:endParaRPr/>
                    </a:p>
                  </a:txBody>
                  <a:tcPr marT="57150" marB="57150" marR="123825" marL="123825" anchor="ctr">
                    <a:lnL cap="flat" cmpd="sng" w="9475">
                      <a:solidFill>
                        <a:srgbClr val="D3D3D3"/>
                      </a:solidFill>
                      <a:prstDash val="solid"/>
                      <a:round/>
                      <a:headEnd len="sm" w="sm" type="none"/>
                      <a:tailEnd len="sm" w="sm" type="none"/>
                    </a:lnL>
                    <a:lnR cap="flat" cmpd="sng" w="9475">
                      <a:solidFill>
                        <a:srgbClr val="D3D3D3"/>
                      </a:solidFill>
                      <a:prstDash val="solid"/>
                      <a:round/>
                      <a:headEnd len="sm" w="sm" type="none"/>
                      <a:tailEnd len="sm" w="sm" type="none"/>
                    </a:lnR>
                    <a:lnT cap="flat" cmpd="sng" w="9475">
                      <a:solidFill>
                        <a:srgbClr val="D3D3D3"/>
                      </a:solidFill>
                      <a:prstDash val="solid"/>
                      <a:round/>
                      <a:headEnd len="sm" w="sm" type="none"/>
                      <a:tailEnd len="sm" w="sm" type="none"/>
                    </a:lnT>
                    <a:lnB cap="flat" cmpd="sng" w="9475">
                      <a:solidFill>
                        <a:srgbClr val="D3D3D3"/>
                      </a:solidFill>
                      <a:prstDash val="solid"/>
                      <a:round/>
                      <a:headEnd len="sm" w="sm" type="none"/>
                      <a:tailEnd len="sm" w="sm" type="none"/>
                    </a:lnB>
                    <a:solidFill>
                      <a:srgbClr val="00FF00"/>
                    </a:solidFill>
                  </a:tcPr>
                </a:tc>
              </a:tr>
            </a:tbl>
          </a:graphicData>
        </a:graphic>
      </p:graphicFrame>
      <p:sp>
        <p:nvSpPr>
          <p:cNvPr id="322" name="Google Shape;322;p37"/>
          <p:cNvSpPr txBox="1"/>
          <p:nvPr/>
        </p:nvSpPr>
        <p:spPr>
          <a:xfrm>
            <a:off x="1524925" y="1746825"/>
            <a:ext cx="11601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Calibri"/>
                <a:ea typeface="Calibri"/>
                <a:cs typeface="Calibri"/>
                <a:sym typeface="Calibri"/>
              </a:rPr>
              <a:t>Predicted</a:t>
            </a:r>
            <a:endParaRPr b="1" sz="1700">
              <a:latin typeface="Calibri"/>
              <a:ea typeface="Calibri"/>
              <a:cs typeface="Calibri"/>
              <a:sym typeface="Calibri"/>
            </a:endParaRPr>
          </a:p>
        </p:txBody>
      </p:sp>
      <p:sp>
        <p:nvSpPr>
          <p:cNvPr id="323" name="Google Shape;323;p37"/>
          <p:cNvSpPr txBox="1"/>
          <p:nvPr/>
        </p:nvSpPr>
        <p:spPr>
          <a:xfrm rot="-5400000">
            <a:off x="-320850" y="2648338"/>
            <a:ext cx="1160100" cy="3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latin typeface="Calibri"/>
                <a:ea typeface="Calibri"/>
                <a:cs typeface="Calibri"/>
                <a:sym typeface="Calibri"/>
              </a:rPr>
              <a:t>Actual</a:t>
            </a:r>
            <a:endParaRPr b="1" sz="1700">
              <a:latin typeface="Calibri"/>
              <a:ea typeface="Calibri"/>
              <a:cs typeface="Calibri"/>
              <a:sym typeface="Calibri"/>
            </a:endParaRPr>
          </a:p>
        </p:txBody>
      </p:sp>
      <p:graphicFrame>
        <p:nvGraphicFramePr>
          <p:cNvPr id="324" name="Google Shape;324;p37"/>
          <p:cNvGraphicFramePr/>
          <p:nvPr/>
        </p:nvGraphicFramePr>
        <p:xfrm>
          <a:off x="4161700" y="2184850"/>
          <a:ext cx="3000000" cy="3000000"/>
        </p:xfrm>
        <a:graphic>
          <a:graphicData uri="http://schemas.openxmlformats.org/drawingml/2006/table">
            <a:tbl>
              <a:tblPr>
                <a:noFill/>
                <a:tableStyleId>{67AED6AC-5AFA-4EED-A748-2B5108CE89DA}</a:tableStyleId>
              </a:tblPr>
              <a:tblGrid>
                <a:gridCol w="1028200"/>
                <a:gridCol w="1028200"/>
                <a:gridCol w="1140625"/>
              </a:tblGrid>
              <a:tr h="396200">
                <a:tc>
                  <a:txBody>
                    <a:bodyPr/>
                    <a:lstStyle/>
                    <a:p>
                      <a:pPr indent="0" lvl="0" marL="0" rtl="0" algn="ctr">
                        <a:spcBef>
                          <a:spcPts val="0"/>
                        </a:spcBef>
                        <a:spcAft>
                          <a:spcPts val="0"/>
                        </a:spcAft>
                        <a:buNone/>
                      </a:pPr>
                      <a:r>
                        <a:t/>
                      </a:r>
                      <a:endParaRPr>
                        <a:solidFill>
                          <a:srgbClr val="FFFFFF"/>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a:solidFill>
                            <a:srgbClr val="FFFFFF"/>
                          </a:solidFill>
                        </a:rPr>
                        <a:t>Training</a:t>
                      </a:r>
                      <a:endParaRPr>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lang="en-GB">
                          <a:solidFill>
                            <a:srgbClr val="FFFFFF"/>
                          </a:solidFill>
                        </a:rPr>
                        <a:t>Test</a:t>
                      </a:r>
                      <a:endParaRPr>
                        <a:solidFill>
                          <a:srgbClr val="FFFFFF"/>
                        </a:solidFill>
                      </a:endParaRPr>
                    </a:p>
                  </a:txBody>
                  <a:tcPr marT="91425" marB="91425" marR="91425" marL="91425">
                    <a:solidFill>
                      <a:srgbClr val="0000FF"/>
                    </a:solidFill>
                  </a:tcPr>
                </a:tc>
              </a:tr>
              <a:tr h="396200">
                <a:tc>
                  <a:txBody>
                    <a:bodyPr/>
                    <a:lstStyle/>
                    <a:p>
                      <a:pPr indent="0" lvl="0" marL="0" rtl="0" algn="ctr">
                        <a:spcBef>
                          <a:spcPts val="0"/>
                        </a:spcBef>
                        <a:spcAft>
                          <a:spcPts val="0"/>
                        </a:spcAft>
                        <a:buNone/>
                      </a:pPr>
                      <a:r>
                        <a:rPr b="1" lang="en-GB">
                          <a:solidFill>
                            <a:srgbClr val="FFFFFF"/>
                          </a:solidFill>
                        </a:rPr>
                        <a:t>Precision</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lang="en-GB"/>
                        <a:t>0.782</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GB"/>
                        <a:t>0.757</a:t>
                      </a:r>
                      <a:endParaRPr/>
                    </a:p>
                  </a:txBody>
                  <a:tcPr marT="91425" marB="91425" marR="91425" marL="91425">
                    <a:solidFill>
                      <a:srgbClr val="CFE2F3"/>
                    </a:solidFill>
                  </a:tcPr>
                </a:tc>
              </a:tr>
              <a:tr h="396200">
                <a:tc>
                  <a:txBody>
                    <a:bodyPr/>
                    <a:lstStyle/>
                    <a:p>
                      <a:pPr indent="0" lvl="0" marL="0" rtl="0" algn="ctr">
                        <a:spcBef>
                          <a:spcPts val="0"/>
                        </a:spcBef>
                        <a:spcAft>
                          <a:spcPts val="0"/>
                        </a:spcAft>
                        <a:buNone/>
                      </a:pPr>
                      <a:r>
                        <a:rPr b="1" lang="en-GB">
                          <a:solidFill>
                            <a:srgbClr val="FFFFFF"/>
                          </a:solidFill>
                        </a:rPr>
                        <a:t>Recall</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lang="en-GB"/>
                        <a:t>0.158</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GB"/>
                        <a:t>0.125</a:t>
                      </a:r>
                      <a:endParaRPr/>
                    </a:p>
                  </a:txBody>
                  <a:tcPr marT="91425" marB="91425" marR="91425" marL="91425">
                    <a:solidFill>
                      <a:srgbClr val="CFE2F3"/>
                    </a:solidFill>
                  </a:tcPr>
                </a:tc>
              </a:tr>
              <a:tr h="396200">
                <a:tc>
                  <a:txBody>
                    <a:bodyPr/>
                    <a:lstStyle/>
                    <a:p>
                      <a:pPr indent="0" lvl="0" marL="0" rtl="0" algn="ctr">
                        <a:spcBef>
                          <a:spcPts val="0"/>
                        </a:spcBef>
                        <a:spcAft>
                          <a:spcPts val="0"/>
                        </a:spcAft>
                        <a:buNone/>
                      </a:pPr>
                      <a:r>
                        <a:rPr b="1" lang="en-GB">
                          <a:solidFill>
                            <a:srgbClr val="FFFFFF"/>
                          </a:solidFill>
                        </a:rPr>
                        <a:t>F1</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lang="en-GB"/>
                        <a:t>0.263</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GB"/>
                        <a:t>0.214</a:t>
                      </a:r>
                      <a:endParaRPr/>
                    </a:p>
                  </a:txBody>
                  <a:tcPr marT="91425" marB="91425" marR="91425" marL="91425">
                    <a:solidFill>
                      <a:srgbClr val="CFE2F3"/>
                    </a:solidFill>
                  </a:tcPr>
                </a:tc>
              </a:tr>
              <a:tr h="396200">
                <a:tc>
                  <a:txBody>
                    <a:bodyPr/>
                    <a:lstStyle/>
                    <a:p>
                      <a:pPr indent="0" lvl="0" marL="0" rtl="0" algn="ctr">
                        <a:spcBef>
                          <a:spcPts val="0"/>
                        </a:spcBef>
                        <a:spcAft>
                          <a:spcPts val="0"/>
                        </a:spcAft>
                        <a:buNone/>
                      </a:pPr>
                      <a:r>
                        <a:rPr b="1" lang="en-GB">
                          <a:solidFill>
                            <a:srgbClr val="FFFFFF"/>
                          </a:solidFill>
                        </a:rPr>
                        <a:t>Accuracy</a:t>
                      </a:r>
                      <a:endParaRPr b="1">
                        <a:solidFill>
                          <a:srgbClr val="FFFFFF"/>
                        </a:solidFill>
                      </a:endParaRPr>
                    </a:p>
                  </a:txBody>
                  <a:tcPr marT="91425" marB="91425" marR="91425" marL="91425">
                    <a:solidFill>
                      <a:srgbClr val="0000FF"/>
                    </a:solidFill>
                  </a:tcPr>
                </a:tc>
                <a:tc>
                  <a:txBody>
                    <a:bodyPr/>
                    <a:lstStyle/>
                    <a:p>
                      <a:pPr indent="0" lvl="0" marL="0" rtl="0" algn="ctr">
                        <a:spcBef>
                          <a:spcPts val="0"/>
                        </a:spcBef>
                        <a:spcAft>
                          <a:spcPts val="0"/>
                        </a:spcAft>
                        <a:buNone/>
                      </a:pPr>
                      <a:r>
                        <a:rPr lang="en-GB"/>
                        <a:t>0.836</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GB"/>
                        <a:t>0.828</a:t>
                      </a:r>
                      <a:endParaRPr/>
                    </a:p>
                  </a:txBody>
                  <a:tcPr marT="91425" marB="91425" marR="91425" marL="91425">
                    <a:solidFill>
                      <a:srgbClr val="CFE2F3"/>
                    </a:solidFill>
                  </a:tcPr>
                </a:tc>
              </a:tr>
            </a:tbl>
          </a:graphicData>
        </a:graphic>
      </p:graphicFrame>
      <p:sp>
        <p:nvSpPr>
          <p:cNvPr id="325" name="Google Shape;325;p37"/>
          <p:cNvSpPr txBox="1"/>
          <p:nvPr/>
        </p:nvSpPr>
        <p:spPr>
          <a:xfrm>
            <a:off x="5010600" y="1746825"/>
            <a:ext cx="19938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Calibri"/>
                <a:ea typeface="Calibri"/>
                <a:cs typeface="Calibri"/>
                <a:sym typeface="Calibri"/>
              </a:rPr>
              <a:t>Random Forest</a:t>
            </a:r>
            <a:endParaRPr b="1" sz="1700">
              <a:latin typeface="Calibri"/>
              <a:ea typeface="Calibri"/>
              <a:cs typeface="Calibri"/>
              <a:sym typeface="Calibri"/>
            </a:endParaRPr>
          </a:p>
        </p:txBody>
      </p:sp>
      <p:sp>
        <p:nvSpPr>
          <p:cNvPr id="326" name="Google Shape;326;p37"/>
          <p:cNvSpPr txBox="1"/>
          <p:nvPr/>
        </p:nvSpPr>
        <p:spPr>
          <a:xfrm>
            <a:off x="145500" y="4224075"/>
            <a:ext cx="6706500" cy="6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latin typeface="Calibri"/>
                <a:ea typeface="Calibri"/>
                <a:cs typeface="Calibri"/>
                <a:sym typeface="Calibri"/>
              </a:rPr>
              <a:t>2. 	ML Learned and Applied: </a:t>
            </a:r>
            <a:endParaRPr sz="2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7" name="Google Shape;327;p37"/>
          <p:cNvSpPr/>
          <p:nvPr/>
        </p:nvSpPr>
        <p:spPr>
          <a:xfrm>
            <a:off x="1355075" y="3051625"/>
            <a:ext cx="840900" cy="6069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7"/>
          <p:cNvSpPr/>
          <p:nvPr/>
        </p:nvSpPr>
        <p:spPr>
          <a:xfrm>
            <a:off x="6285400" y="2517413"/>
            <a:ext cx="840900" cy="606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Thank You!</a:t>
            </a:r>
            <a:endParaRPr/>
          </a:p>
        </p:txBody>
      </p:sp>
      <p:sp>
        <p:nvSpPr>
          <p:cNvPr id="335" name="Google Shape;335;p3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ctr">
              <a:spcBef>
                <a:spcPts val="600"/>
              </a:spcBef>
              <a:spcAft>
                <a:spcPts val="0"/>
              </a:spcAft>
              <a:buNone/>
            </a:pPr>
            <a:r>
              <a:t/>
            </a:r>
            <a:endParaRPr sz="4200"/>
          </a:p>
          <a:p>
            <a:pPr indent="457200" lvl="0" marL="2743200" rtl="0" algn="l">
              <a:spcBef>
                <a:spcPts val="600"/>
              </a:spcBef>
              <a:spcAft>
                <a:spcPts val="0"/>
              </a:spcAft>
              <a:buNone/>
            </a:pPr>
            <a:r>
              <a:rPr lang="en-GB" sz="4200"/>
              <a:t>Q&amp;A</a:t>
            </a:r>
            <a:endParaRPr sz="4200"/>
          </a:p>
          <a:p>
            <a:pPr indent="0" lvl="0" marL="0" rtl="0" algn="ctr">
              <a:spcBef>
                <a:spcPts val="600"/>
              </a:spcBef>
              <a:spcAft>
                <a:spcPts val="0"/>
              </a:spcAft>
              <a:buNone/>
            </a:pPr>
            <a:r>
              <a:t/>
            </a:r>
            <a:endParaRPr sz="4200"/>
          </a:p>
          <a:p>
            <a:pPr indent="0" lvl="0" marL="0" rtl="0" algn="ctr">
              <a:spcBef>
                <a:spcPts val="600"/>
              </a:spcBef>
              <a:spcAft>
                <a:spcPts val="600"/>
              </a:spcAft>
              <a:buNone/>
            </a:pPr>
            <a:r>
              <a:rPr lang="en-GB" sz="4200"/>
              <a:t>Thank You  </a:t>
            </a:r>
            <a:endParaRPr sz="4200"/>
          </a:p>
        </p:txBody>
      </p:sp>
      <p:pic>
        <p:nvPicPr>
          <p:cNvPr id="336" name="Google Shape;336;p38"/>
          <p:cNvPicPr preferRelativeResize="0"/>
          <p:nvPr/>
        </p:nvPicPr>
        <p:blipFill>
          <a:blip r:embed="rId3">
            <a:alphaModFix/>
          </a:blip>
          <a:stretch>
            <a:fillRect/>
          </a:stretch>
        </p:blipFill>
        <p:spPr>
          <a:xfrm>
            <a:off x="164625" y="1501253"/>
            <a:ext cx="8429625" cy="4448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Reference</a:t>
            </a:r>
            <a:endParaRPr/>
          </a:p>
        </p:txBody>
      </p:sp>
      <p:sp>
        <p:nvSpPr>
          <p:cNvPr id="342" name="Google Shape;342;p39"/>
          <p:cNvSpPr txBox="1"/>
          <p:nvPr>
            <p:ph idx="1" type="body"/>
          </p:nvPr>
        </p:nvSpPr>
        <p:spPr>
          <a:xfrm>
            <a:off x="382300" y="1300625"/>
            <a:ext cx="8229600" cy="4526100"/>
          </a:xfrm>
          <a:prstGeom prst="rect">
            <a:avLst/>
          </a:prstGeom>
        </p:spPr>
        <p:txBody>
          <a:bodyPr anchorCtr="0" anchor="t" bIns="45700" lIns="91425" spcFirstLastPara="1" rIns="91425" wrap="square" tIns="45700">
            <a:noAutofit/>
          </a:bodyPr>
          <a:lstStyle/>
          <a:p>
            <a:pPr indent="-436200" lvl="0" marL="540000" rtl="0" algn="l">
              <a:lnSpc>
                <a:spcPct val="160000"/>
              </a:lnSpc>
              <a:spcBef>
                <a:spcPts val="0"/>
              </a:spcBef>
              <a:spcAft>
                <a:spcPts val="0"/>
              </a:spcAft>
              <a:buClr>
                <a:schemeClr val="dk1"/>
              </a:buClr>
              <a:buSzPts val="1200"/>
              <a:buAutoNum type="arabicPeriod"/>
            </a:pPr>
            <a:r>
              <a:rPr lang="en-GB" sz="1200">
                <a:solidFill>
                  <a:schemeClr val="dk1"/>
                </a:solidFill>
                <a:highlight>
                  <a:srgbClr val="FFFFFF"/>
                </a:highlight>
                <a:latin typeface="Arial"/>
                <a:ea typeface="Arial"/>
                <a:cs typeface="Arial"/>
                <a:sym typeface="Arial"/>
              </a:rPr>
              <a:t>Bureau of Transportation Statistics</a:t>
            </a:r>
            <a:br>
              <a:rPr lang="en-GB" sz="1200">
                <a:solidFill>
                  <a:schemeClr val="dk1"/>
                </a:solidFill>
                <a:highlight>
                  <a:srgbClr val="FFFFFF"/>
                </a:highlight>
                <a:latin typeface="Arial"/>
                <a:ea typeface="Arial"/>
                <a:cs typeface="Arial"/>
                <a:sym typeface="Arial"/>
              </a:rPr>
            </a:br>
            <a:r>
              <a:rPr lang="en-GB" sz="1300">
                <a:solidFill>
                  <a:srgbClr val="0088CC"/>
                </a:solidFill>
                <a:highlight>
                  <a:srgbClr val="FFFFFF"/>
                </a:highlight>
                <a:uFill>
                  <a:noFill/>
                </a:uFill>
                <a:latin typeface="Arial"/>
                <a:ea typeface="Arial"/>
                <a:cs typeface="Arial"/>
                <a:sym typeface="Arial"/>
                <a:hlinkClick r:id="rId3">
                  <a:extLst>
                    <a:ext uri="{A12FA001-AC4F-418D-AE19-62706E023703}">
                      <ahyp:hlinkClr val="tx"/>
                    </a:ext>
                  </a:extLst>
                </a:hlinkClick>
              </a:rPr>
              <a:t>https://www.transtats.bts.gov/DL_SelectFields.asp?Table_ID=236</a:t>
            </a:r>
            <a:br>
              <a:rPr lang="en-GB" sz="1300">
                <a:solidFill>
                  <a:srgbClr val="0088CC"/>
                </a:solidFill>
                <a:highlight>
                  <a:srgbClr val="FFFFFF"/>
                </a:highlight>
                <a:uFill>
                  <a:noFill/>
                </a:uFill>
                <a:latin typeface="Arial"/>
                <a:ea typeface="Arial"/>
                <a:cs typeface="Arial"/>
                <a:sym typeface="Arial"/>
                <a:hlinkClick r:id="rId4">
                  <a:extLst>
                    <a:ext uri="{A12FA001-AC4F-418D-AE19-62706E023703}">
                      <ahyp:hlinkClr val="tx"/>
                    </a:ext>
                  </a:extLst>
                </a:hlinkClick>
              </a:rPr>
            </a:br>
            <a:r>
              <a:rPr lang="en-GB" sz="1300">
                <a:solidFill>
                  <a:srgbClr val="0088CC"/>
                </a:solidFill>
                <a:highlight>
                  <a:srgbClr val="FFFFFF"/>
                </a:highlight>
                <a:uFill>
                  <a:noFill/>
                </a:uFill>
                <a:latin typeface="Arial"/>
                <a:ea typeface="Arial"/>
                <a:cs typeface="Arial"/>
                <a:sym typeface="Arial"/>
                <a:hlinkClick r:id="rId5">
                  <a:extLst>
                    <a:ext uri="{A12FA001-AC4F-418D-AE19-62706E023703}">
                      <ahyp:hlinkClr val="tx"/>
                    </a:ext>
                  </a:extLst>
                </a:hlinkClick>
              </a:rPr>
              <a:t>https://www.bts.gov/topics/airlines-and-airports/understanding-reporting-causes-flight-delays-and-cancellations</a:t>
            </a:r>
            <a:endParaRPr sz="1300">
              <a:solidFill>
                <a:srgbClr val="0088CC"/>
              </a:solidFill>
              <a:highlight>
                <a:srgbClr val="FFFFFF"/>
              </a:highlight>
              <a:latin typeface="Arial"/>
              <a:ea typeface="Arial"/>
              <a:cs typeface="Arial"/>
              <a:sym typeface="Arial"/>
            </a:endParaRPr>
          </a:p>
          <a:p>
            <a:pPr indent="-436200" lvl="0" marL="540000" rtl="0" algn="l">
              <a:lnSpc>
                <a:spcPct val="160000"/>
              </a:lnSpc>
              <a:spcBef>
                <a:spcPts val="0"/>
              </a:spcBef>
              <a:spcAft>
                <a:spcPts val="0"/>
              </a:spcAft>
              <a:buClr>
                <a:schemeClr val="dk1"/>
              </a:buClr>
              <a:buSzPts val="1200"/>
              <a:buAutoNum type="arabicPeriod"/>
            </a:pPr>
            <a:r>
              <a:rPr lang="en-GB" sz="1200">
                <a:solidFill>
                  <a:schemeClr val="dk1"/>
                </a:solidFill>
                <a:highlight>
                  <a:srgbClr val="FFFFFF"/>
                </a:highlight>
                <a:latin typeface="Arial"/>
                <a:ea typeface="Arial"/>
                <a:cs typeface="Arial"/>
                <a:sym typeface="Arial"/>
              </a:rPr>
              <a:t>Matching station codes to airports:</a:t>
            </a:r>
            <a:br>
              <a:rPr lang="en-GB" sz="1200">
                <a:solidFill>
                  <a:schemeClr val="dk1"/>
                </a:solidFill>
                <a:highlight>
                  <a:srgbClr val="FFFFFF"/>
                </a:highlight>
                <a:latin typeface="Arial"/>
                <a:ea typeface="Arial"/>
                <a:cs typeface="Arial"/>
                <a:sym typeface="Arial"/>
              </a:rPr>
            </a:br>
            <a:r>
              <a:rPr lang="en-GB" sz="1300">
                <a:solidFill>
                  <a:srgbClr val="0088CC"/>
                </a:solidFill>
                <a:highlight>
                  <a:srgbClr val="FFFFFF"/>
                </a:highlight>
                <a:uFill>
                  <a:noFill/>
                </a:uFill>
                <a:latin typeface="Arial"/>
                <a:ea typeface="Arial"/>
                <a:cs typeface="Arial"/>
                <a:sym typeface="Arial"/>
                <a:hlinkClick r:id="rId6">
                  <a:extLst>
                    <a:ext uri="{A12FA001-AC4F-418D-AE19-62706E023703}">
                      <ahyp:hlinkClr val="tx"/>
                    </a:ext>
                  </a:extLst>
                </a:hlinkClick>
              </a:rPr>
              <a:t>http://dss.ucar.edu/datasets/ds353.4/inventories/station-list.html</a:t>
            </a:r>
            <a:br>
              <a:rPr lang="en-GB" sz="1300">
                <a:solidFill>
                  <a:srgbClr val="0088CC"/>
                </a:solidFill>
                <a:highlight>
                  <a:srgbClr val="FFFFFF"/>
                </a:highlight>
                <a:uFill>
                  <a:noFill/>
                </a:uFill>
                <a:latin typeface="Arial"/>
                <a:ea typeface="Arial"/>
                <a:cs typeface="Arial"/>
                <a:sym typeface="Arial"/>
                <a:hlinkClick r:id="rId7">
                  <a:extLst>
                    <a:ext uri="{A12FA001-AC4F-418D-AE19-62706E023703}">
                      <ahyp:hlinkClr val="tx"/>
                    </a:ext>
                  </a:extLst>
                </a:hlinkClick>
              </a:rPr>
            </a:br>
            <a:r>
              <a:rPr lang="en-GB" sz="1300">
                <a:solidFill>
                  <a:srgbClr val="0088CC"/>
                </a:solidFill>
                <a:highlight>
                  <a:srgbClr val="FFFFFF"/>
                </a:highlight>
                <a:uFill>
                  <a:noFill/>
                </a:uFill>
                <a:latin typeface="Arial"/>
                <a:ea typeface="Arial"/>
                <a:cs typeface="Arial"/>
                <a:sym typeface="Arial"/>
                <a:hlinkClick r:id="rId8">
                  <a:extLst>
                    <a:ext uri="{A12FA001-AC4F-418D-AE19-62706E023703}">
                      <ahyp:hlinkClr val="tx"/>
                    </a:ext>
                  </a:extLst>
                </a:hlinkClick>
              </a:rPr>
              <a:t>https://www.world-airport-codes.com/</a:t>
            </a:r>
            <a:endParaRPr sz="1300">
              <a:solidFill>
                <a:srgbClr val="0088CC"/>
              </a:solidFill>
              <a:highlight>
                <a:srgbClr val="FFFFFF"/>
              </a:highlight>
              <a:latin typeface="Arial"/>
              <a:ea typeface="Arial"/>
              <a:cs typeface="Arial"/>
              <a:sym typeface="Arial"/>
            </a:endParaRPr>
          </a:p>
          <a:p>
            <a:pPr indent="-436200" lvl="0" marL="540000" rtl="0" algn="l">
              <a:lnSpc>
                <a:spcPct val="160000"/>
              </a:lnSpc>
              <a:spcBef>
                <a:spcPts val="0"/>
              </a:spcBef>
              <a:spcAft>
                <a:spcPts val="0"/>
              </a:spcAft>
              <a:buClr>
                <a:schemeClr val="dk1"/>
              </a:buClr>
              <a:buSzPts val="1200"/>
              <a:buAutoNum type="arabicPeriod"/>
            </a:pPr>
            <a:r>
              <a:rPr lang="en-GB" sz="1200">
                <a:solidFill>
                  <a:schemeClr val="dk1"/>
                </a:solidFill>
                <a:highlight>
                  <a:srgbClr val="FFFFFF"/>
                </a:highlight>
                <a:latin typeface="Arial"/>
                <a:ea typeface="Arial"/>
                <a:cs typeface="Arial"/>
                <a:sym typeface="Arial"/>
              </a:rPr>
              <a:t>UC Berkeley School of Information, MIDS W261 - Fall 2020, all course materials</a:t>
            </a:r>
            <a:endParaRPr sz="1200">
              <a:solidFill>
                <a:schemeClr val="dk1"/>
              </a:solidFill>
              <a:highlight>
                <a:srgbClr val="FFFFFF"/>
              </a:highlight>
              <a:latin typeface="Arial"/>
              <a:ea typeface="Arial"/>
              <a:cs typeface="Arial"/>
              <a:sym typeface="Arial"/>
            </a:endParaRPr>
          </a:p>
          <a:p>
            <a:pPr indent="-436200" lvl="0" marL="540000" rtl="0" algn="l">
              <a:lnSpc>
                <a:spcPct val="160000"/>
              </a:lnSpc>
              <a:spcBef>
                <a:spcPts val="0"/>
              </a:spcBef>
              <a:spcAft>
                <a:spcPts val="0"/>
              </a:spcAft>
              <a:buClr>
                <a:schemeClr val="dk1"/>
              </a:buClr>
              <a:buSzPts val="1200"/>
              <a:buAutoNum type="arabicPeriod"/>
            </a:pPr>
            <a:r>
              <a:rPr lang="en-GB" sz="1200">
                <a:solidFill>
                  <a:schemeClr val="dk1"/>
                </a:solidFill>
                <a:highlight>
                  <a:srgbClr val="FFFFFF"/>
                </a:highlight>
                <a:latin typeface="Arial"/>
                <a:ea typeface="Arial"/>
                <a:cs typeface="Arial"/>
                <a:sym typeface="Arial"/>
              </a:rPr>
              <a:t>Open flights data</a:t>
            </a:r>
            <a:br>
              <a:rPr lang="en-GB" sz="1200">
                <a:solidFill>
                  <a:schemeClr val="dk1"/>
                </a:solidFill>
                <a:highlight>
                  <a:srgbClr val="FFFFFF"/>
                </a:highlight>
                <a:latin typeface="Arial"/>
                <a:ea typeface="Arial"/>
                <a:cs typeface="Arial"/>
                <a:sym typeface="Arial"/>
              </a:rPr>
            </a:br>
            <a:r>
              <a:rPr lang="en-GB" sz="1300">
                <a:solidFill>
                  <a:srgbClr val="0088CC"/>
                </a:solidFill>
                <a:highlight>
                  <a:srgbClr val="FFFFFF"/>
                </a:highlight>
                <a:uFill>
                  <a:noFill/>
                </a:uFill>
                <a:latin typeface="Arial"/>
                <a:ea typeface="Arial"/>
                <a:cs typeface="Arial"/>
                <a:sym typeface="Arial"/>
                <a:hlinkClick r:id="rId9">
                  <a:extLst>
                    <a:ext uri="{A12FA001-AC4F-418D-AE19-62706E023703}">
                      <ahyp:hlinkClr val="tx"/>
                    </a:ext>
                  </a:extLst>
                </a:hlinkClick>
              </a:rPr>
              <a:t>http://openflights.org</a:t>
            </a:r>
            <a:endParaRPr sz="1350">
              <a:solidFill>
                <a:srgbClr val="263238"/>
              </a:solidFill>
              <a:highlight>
                <a:srgbClr val="FFFFFF"/>
              </a:highlight>
              <a:latin typeface="Roboto"/>
              <a:ea typeface="Roboto"/>
              <a:cs typeface="Roboto"/>
              <a:sym typeface="Roboto"/>
            </a:endParaRPr>
          </a:p>
          <a:p>
            <a:pPr indent="-436200" lvl="0" marL="540000" rtl="0" algn="l">
              <a:lnSpc>
                <a:spcPct val="160000"/>
              </a:lnSpc>
              <a:spcBef>
                <a:spcPts val="0"/>
              </a:spcBef>
              <a:spcAft>
                <a:spcPts val="0"/>
              </a:spcAft>
              <a:buClr>
                <a:schemeClr val="dk1"/>
              </a:buClr>
              <a:buSzPts val="1200"/>
              <a:buAutoNum type="arabicPeriod"/>
            </a:pPr>
            <a:r>
              <a:rPr lang="en-GB" sz="1200">
                <a:solidFill>
                  <a:srgbClr val="263238"/>
                </a:solidFill>
                <a:highlight>
                  <a:srgbClr val="FFFFFF"/>
                </a:highlight>
                <a:latin typeface="Arial"/>
                <a:ea typeface="Arial"/>
                <a:cs typeface="Arial"/>
                <a:sym typeface="Arial"/>
              </a:rPr>
              <a:t>“Machine Learning Crash Course”  </a:t>
            </a:r>
            <a:r>
              <a:rPr lang="en-GB" sz="1200" u="sng">
                <a:solidFill>
                  <a:schemeClr val="hlink"/>
                </a:solidFill>
                <a:highlight>
                  <a:srgbClr val="FFFFFF"/>
                </a:highlight>
                <a:latin typeface="Arial"/>
                <a:ea typeface="Arial"/>
                <a:cs typeface="Arial"/>
                <a:sym typeface="Arial"/>
                <a:hlinkClick r:id="rId10"/>
              </a:rPr>
              <a:t>https://developers.google.com/machine-learning/crash-course</a:t>
            </a:r>
            <a:endParaRPr sz="1200">
              <a:solidFill>
                <a:srgbClr val="263238"/>
              </a:solidFill>
              <a:highlight>
                <a:srgbClr val="FFFFFF"/>
              </a:highlight>
              <a:latin typeface="Arial"/>
              <a:ea typeface="Arial"/>
              <a:cs typeface="Arial"/>
              <a:sym typeface="Arial"/>
            </a:endParaRPr>
          </a:p>
          <a:p>
            <a:pPr indent="-436200" lvl="0" marL="540000" rtl="0" algn="l">
              <a:lnSpc>
                <a:spcPct val="160000"/>
              </a:lnSpc>
              <a:spcBef>
                <a:spcPts val="0"/>
              </a:spcBef>
              <a:spcAft>
                <a:spcPts val="0"/>
              </a:spcAft>
              <a:buClr>
                <a:srgbClr val="263238"/>
              </a:buClr>
              <a:buSzPts val="1200"/>
              <a:buFont typeface="Arial"/>
              <a:buAutoNum type="arabicPeriod"/>
            </a:pPr>
            <a:r>
              <a:rPr lang="en-GB" sz="1200">
                <a:solidFill>
                  <a:srgbClr val="263238"/>
                </a:solidFill>
                <a:highlight>
                  <a:srgbClr val="FFFFFF"/>
                </a:highlight>
                <a:latin typeface="Arial"/>
                <a:ea typeface="Arial"/>
                <a:cs typeface="Arial"/>
                <a:sym typeface="Arial"/>
              </a:rPr>
              <a:t>“Labs Graph Theory  -Small World Network”  </a:t>
            </a:r>
            <a:r>
              <a:rPr lang="en-GB" sz="1200" u="sng">
                <a:solidFill>
                  <a:schemeClr val="hlink"/>
                </a:solidFill>
                <a:highlight>
                  <a:srgbClr val="FFFFFF"/>
                </a:highlight>
                <a:latin typeface="Arial"/>
                <a:ea typeface="Arial"/>
                <a:cs typeface="Arial"/>
                <a:sym typeface="Arial"/>
                <a:hlinkClick r:id="rId11"/>
              </a:rPr>
              <a:t>http://web.math.princeton.edu/math_alive/5/Lab1/Networks2.html</a:t>
            </a:r>
            <a:endParaRPr sz="1200">
              <a:solidFill>
                <a:srgbClr val="263238"/>
              </a:solidFill>
              <a:highlight>
                <a:srgbClr val="FFFFFF"/>
              </a:highlight>
              <a:latin typeface="Arial"/>
              <a:ea typeface="Arial"/>
              <a:cs typeface="Arial"/>
              <a:sym typeface="Arial"/>
            </a:endParaRPr>
          </a:p>
          <a:p>
            <a:pPr indent="0" lvl="0" marL="0" rtl="0" algn="l">
              <a:lnSpc>
                <a:spcPct val="160000"/>
              </a:lnSpc>
              <a:spcBef>
                <a:spcPts val="1600"/>
              </a:spcBef>
              <a:spcAft>
                <a:spcPts val="0"/>
              </a:spcAft>
              <a:buNone/>
            </a:pPr>
            <a:r>
              <a:t/>
            </a:r>
            <a:endParaRPr sz="1200">
              <a:solidFill>
                <a:srgbClr val="263238"/>
              </a:solidFill>
              <a:highlight>
                <a:srgbClr val="FFFFFF"/>
              </a:highlight>
              <a:latin typeface="Arial"/>
              <a:ea typeface="Arial"/>
              <a:cs typeface="Arial"/>
              <a:sym typeface="Arial"/>
            </a:endParaRPr>
          </a:p>
          <a:p>
            <a:pPr indent="0" lvl="0" marL="914400" rtl="0" algn="l">
              <a:lnSpc>
                <a:spcPct val="160000"/>
              </a:lnSpc>
              <a:spcBef>
                <a:spcPts val="1600"/>
              </a:spcBef>
              <a:spcAft>
                <a:spcPts val="0"/>
              </a:spcAft>
              <a:buNone/>
            </a:pPr>
            <a:r>
              <a:t/>
            </a:r>
            <a:endParaRPr sz="1200">
              <a:solidFill>
                <a:srgbClr val="263238"/>
              </a:solidFill>
              <a:highlight>
                <a:srgbClr val="FFFFFF"/>
              </a:highlight>
              <a:latin typeface="Arial"/>
              <a:ea typeface="Arial"/>
              <a:cs typeface="Arial"/>
              <a:sym typeface="Arial"/>
            </a:endParaRPr>
          </a:p>
          <a:p>
            <a:pPr indent="0" lvl="0" marL="0" rtl="0" algn="l">
              <a:lnSpc>
                <a:spcPct val="118181"/>
              </a:lnSpc>
              <a:spcBef>
                <a:spcPts val="1600"/>
              </a:spcBef>
              <a:spcAft>
                <a:spcPts val="0"/>
              </a:spcAft>
              <a:buNone/>
            </a:pPr>
            <a:r>
              <a:t/>
            </a:r>
            <a:endParaRPr sz="1350">
              <a:solidFill>
                <a:srgbClr val="263238"/>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Business Case</a:t>
            </a:r>
            <a:endParaRPr/>
          </a:p>
        </p:txBody>
      </p:sp>
      <p:pic>
        <p:nvPicPr>
          <p:cNvPr id="61" name="Google Shape;61;p15"/>
          <p:cNvPicPr preferRelativeResize="0"/>
          <p:nvPr/>
        </p:nvPicPr>
        <p:blipFill>
          <a:blip r:embed="rId3">
            <a:alphaModFix/>
          </a:blip>
          <a:stretch>
            <a:fillRect/>
          </a:stretch>
        </p:blipFill>
        <p:spPr>
          <a:xfrm>
            <a:off x="264621" y="1180575"/>
            <a:ext cx="4646375" cy="3279650"/>
          </a:xfrm>
          <a:prstGeom prst="rect">
            <a:avLst/>
          </a:prstGeom>
          <a:noFill/>
          <a:ln>
            <a:noFill/>
          </a:ln>
        </p:spPr>
      </p:pic>
      <p:sp>
        <p:nvSpPr>
          <p:cNvPr id="62" name="Google Shape;62;p15"/>
          <p:cNvSpPr txBox="1"/>
          <p:nvPr/>
        </p:nvSpPr>
        <p:spPr>
          <a:xfrm>
            <a:off x="64275" y="4354450"/>
            <a:ext cx="4091700" cy="503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100" u="sng">
                <a:solidFill>
                  <a:srgbClr val="1155CC"/>
                </a:solidFill>
                <a:hlinkClick r:id="rId4">
                  <a:extLst>
                    <a:ext uri="{A12FA001-AC4F-418D-AE19-62706E023703}">
                      <ahyp:hlinkClr val="tx"/>
                    </a:ext>
                  </a:extLst>
                </a:hlinkClick>
              </a:rPr>
              <a:t>https://www.chicagotribune.com/news/breaking/ct-biz-ohare-flight-numbers-20190204-story.html</a:t>
            </a:r>
            <a:endParaRPr/>
          </a:p>
        </p:txBody>
      </p:sp>
      <p:graphicFrame>
        <p:nvGraphicFramePr>
          <p:cNvPr id="63" name="Google Shape;63;p15"/>
          <p:cNvGraphicFramePr/>
          <p:nvPr/>
        </p:nvGraphicFramePr>
        <p:xfrm>
          <a:off x="4910988" y="1915335"/>
          <a:ext cx="3000000" cy="3000000"/>
        </p:xfrm>
        <a:graphic>
          <a:graphicData uri="http://schemas.openxmlformats.org/drawingml/2006/table">
            <a:tbl>
              <a:tblPr>
                <a:noFill/>
                <a:tableStyleId>{67AED6AC-5AFA-4EED-A748-2B5108CE89DA}</a:tableStyleId>
              </a:tblPr>
              <a:tblGrid>
                <a:gridCol w="988175"/>
                <a:gridCol w="658750"/>
                <a:gridCol w="658750"/>
                <a:gridCol w="658750"/>
                <a:gridCol w="553700"/>
              </a:tblGrid>
              <a:tr h="233200">
                <a:tc>
                  <a:txBody>
                    <a:bodyPr/>
                    <a:lstStyle/>
                    <a:p>
                      <a:pPr indent="0" lvl="0" marL="0" rtl="0" algn="l">
                        <a:spcBef>
                          <a:spcPts val="0"/>
                        </a:spcBef>
                        <a:spcAft>
                          <a:spcPts val="0"/>
                        </a:spcAft>
                        <a:buNone/>
                      </a:pPr>
                      <a:r>
                        <a:t/>
                      </a:r>
                      <a:endParaRPr b="1" sz="1200"/>
                    </a:p>
                  </a:txBody>
                  <a:tcPr marT="91425" marB="91425" marR="91425" marL="91425">
                    <a:lnB cap="flat" cmpd="sng" w="9525">
                      <a:solidFill>
                        <a:srgbClr val="B7B7B7"/>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GB" sz="900"/>
                        <a:t>2016</a:t>
                      </a:r>
                      <a:endParaRPr b="1" sz="900"/>
                    </a:p>
                  </a:txBody>
                  <a:tcPr marT="91425" marB="91425" marR="91425" marL="91425">
                    <a:lnB cap="flat" cmpd="sng" w="9525">
                      <a:solidFill>
                        <a:srgbClr val="B7B7B7"/>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GB" sz="900"/>
                        <a:t>2017</a:t>
                      </a:r>
                      <a:endParaRPr b="1" sz="900"/>
                    </a:p>
                  </a:txBody>
                  <a:tcPr marT="91425" marB="91425" marR="91425" marL="91425">
                    <a:lnB cap="flat" cmpd="sng" w="9525">
                      <a:solidFill>
                        <a:srgbClr val="B7B7B7"/>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GB" sz="900"/>
                        <a:t>2018</a:t>
                      </a:r>
                      <a:endParaRPr b="1" sz="900"/>
                    </a:p>
                  </a:txBody>
                  <a:tcPr marT="91425" marB="91425" marR="91425" marL="91425">
                    <a:lnB cap="flat" cmpd="sng" w="9525">
                      <a:solidFill>
                        <a:srgbClr val="B7B7B7"/>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b="1" lang="en-GB" sz="900"/>
                        <a:t>2019</a:t>
                      </a:r>
                      <a:endParaRPr b="1" sz="900"/>
                    </a:p>
                  </a:txBody>
                  <a:tcPr marT="91425" marB="91425" marR="91425" marL="91425">
                    <a:lnB cap="flat" cmpd="sng" w="9525">
                      <a:solidFill>
                        <a:srgbClr val="B7B7B7"/>
                      </a:solidFill>
                      <a:prstDash val="solid"/>
                      <a:round/>
                      <a:headEnd len="sm" w="sm" type="none"/>
                      <a:tailEnd len="sm" w="sm" type="none"/>
                    </a:lnB>
                    <a:solidFill>
                      <a:srgbClr val="3C78D8"/>
                    </a:solidFill>
                  </a:tcPr>
                </a:tc>
              </a:tr>
              <a:tr h="354300">
                <a:tc>
                  <a:txBody>
                    <a:bodyPr/>
                    <a:lstStyle/>
                    <a:p>
                      <a:pPr indent="0" lvl="0" marL="0" rtl="0" algn="l">
                        <a:spcBef>
                          <a:spcPts val="0"/>
                        </a:spcBef>
                        <a:spcAft>
                          <a:spcPts val="0"/>
                        </a:spcAft>
                        <a:buNone/>
                      </a:pPr>
                      <a:r>
                        <a:rPr b="1" lang="en-GB" sz="900"/>
                        <a:t>Airlines</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5.6</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6.4</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7.7</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8.3</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477650">
                <a:tc>
                  <a:txBody>
                    <a:bodyPr/>
                    <a:lstStyle/>
                    <a:p>
                      <a:pPr indent="0" lvl="0" marL="0" rtl="0" algn="l">
                        <a:spcBef>
                          <a:spcPts val="0"/>
                        </a:spcBef>
                        <a:spcAft>
                          <a:spcPts val="0"/>
                        </a:spcAft>
                        <a:buNone/>
                      </a:pPr>
                      <a:r>
                        <a:rPr b="1" lang="en-GB" sz="900"/>
                        <a:t>Passengers</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13.3</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14.8</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16.4</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18.1</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477650">
                <a:tc>
                  <a:txBody>
                    <a:bodyPr/>
                    <a:lstStyle/>
                    <a:p>
                      <a:pPr indent="0" lvl="0" marL="0" rtl="0" algn="l">
                        <a:spcBef>
                          <a:spcPts val="0"/>
                        </a:spcBef>
                        <a:spcAft>
                          <a:spcPts val="0"/>
                        </a:spcAft>
                        <a:buNone/>
                      </a:pPr>
                      <a:r>
                        <a:rPr b="1" lang="en-GB" sz="900"/>
                        <a:t>Lost Demand</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1.8</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2.0</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2.2</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2.4</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54300">
                <a:tc>
                  <a:txBody>
                    <a:bodyPr/>
                    <a:lstStyle/>
                    <a:p>
                      <a:pPr indent="0" lvl="0" marL="0" rtl="0" algn="l">
                        <a:spcBef>
                          <a:spcPts val="0"/>
                        </a:spcBef>
                        <a:spcAft>
                          <a:spcPts val="0"/>
                        </a:spcAft>
                        <a:buNone/>
                      </a:pPr>
                      <a:r>
                        <a:rPr b="1" lang="en-GB" sz="900"/>
                        <a:t>Indirect</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3.0</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3.4</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3.9</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GB" sz="900"/>
                        <a:t>4.2</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230975">
                <a:tc>
                  <a:txBody>
                    <a:bodyPr/>
                    <a:lstStyle/>
                    <a:p>
                      <a:pPr indent="0" lvl="0" marL="0" rtl="0" algn="l">
                        <a:spcBef>
                          <a:spcPts val="0"/>
                        </a:spcBef>
                        <a:spcAft>
                          <a:spcPts val="0"/>
                        </a:spcAft>
                        <a:buNone/>
                      </a:pPr>
                      <a:r>
                        <a:rPr b="1" lang="en-GB" sz="900"/>
                        <a:t>Total</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GB" sz="900"/>
                        <a:t>23.7</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GB" sz="900"/>
                        <a:t>26.6</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GB" sz="900"/>
                        <a:t>30.2</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GB" sz="900"/>
                        <a:t>33.0</a:t>
                      </a:r>
                      <a:endParaRPr b="1"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bl>
          </a:graphicData>
        </a:graphic>
      </p:graphicFrame>
      <p:sp>
        <p:nvSpPr>
          <p:cNvPr id="64" name="Google Shape;64;p15"/>
          <p:cNvSpPr txBox="1"/>
          <p:nvPr/>
        </p:nvSpPr>
        <p:spPr>
          <a:xfrm>
            <a:off x="4974000" y="4416025"/>
            <a:ext cx="36231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5"/>
              </a:rPr>
              <a:t>https://www.faa.gov/data_research/aviation_data_statistics/media/cost_delay_estimates.pdf</a:t>
            </a:r>
            <a:endParaRPr sz="1100"/>
          </a:p>
          <a:p>
            <a:pPr indent="0" lvl="0" marL="0" rtl="0" algn="l">
              <a:spcBef>
                <a:spcPts val="0"/>
              </a:spcBef>
              <a:spcAft>
                <a:spcPts val="0"/>
              </a:spcAft>
              <a:buNone/>
            </a:pPr>
            <a:r>
              <a:t/>
            </a:r>
            <a:endParaRPr/>
          </a:p>
        </p:txBody>
      </p:sp>
      <p:sp>
        <p:nvSpPr>
          <p:cNvPr id="65" name="Google Shape;65;p15"/>
          <p:cNvSpPr txBox="1"/>
          <p:nvPr/>
        </p:nvSpPr>
        <p:spPr>
          <a:xfrm>
            <a:off x="4858513" y="1180575"/>
            <a:ext cx="36231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Total Cost of Delay in the U.S. </a:t>
            </a:r>
            <a:endParaRPr b="1" sz="1800">
              <a:solidFill>
                <a:schemeClr val="dk1"/>
              </a:solidFill>
            </a:endParaRPr>
          </a:p>
          <a:p>
            <a:pPr indent="0" lvl="0" marL="0" rtl="0" algn="l">
              <a:spcBef>
                <a:spcPts val="0"/>
              </a:spcBef>
              <a:spcAft>
                <a:spcPts val="0"/>
              </a:spcAft>
              <a:buNone/>
            </a:pPr>
            <a:r>
              <a:rPr b="1" lang="en-GB" sz="1800">
                <a:solidFill>
                  <a:schemeClr val="dk1"/>
                </a:solidFill>
              </a:rPr>
              <a:t>(dollars, billion)</a:t>
            </a:r>
            <a:endParaRPr b="1">
              <a:latin typeface="Calibri"/>
              <a:ea typeface="Calibri"/>
              <a:cs typeface="Calibri"/>
              <a:sym typeface="Calibri"/>
            </a:endParaRPr>
          </a:p>
        </p:txBody>
      </p:sp>
      <p:sp>
        <p:nvSpPr>
          <p:cNvPr id="66" name="Google Shape;66;p15"/>
          <p:cNvSpPr txBox="1"/>
          <p:nvPr/>
        </p:nvSpPr>
        <p:spPr>
          <a:xfrm>
            <a:off x="3089400" y="5837600"/>
            <a:ext cx="28128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0000FF"/>
                </a:solidFill>
              </a:rPr>
              <a:t>Total Cost of Delay</a:t>
            </a:r>
            <a:endParaRPr sz="1700">
              <a:solidFill>
                <a:srgbClr val="0000FF"/>
              </a:solidFill>
            </a:endParaRPr>
          </a:p>
        </p:txBody>
      </p:sp>
      <p:grpSp>
        <p:nvGrpSpPr>
          <p:cNvPr id="67" name="Google Shape;67;p15"/>
          <p:cNvGrpSpPr/>
          <p:nvPr/>
        </p:nvGrpSpPr>
        <p:grpSpPr>
          <a:xfrm>
            <a:off x="4092353" y="4483301"/>
            <a:ext cx="869537" cy="2345877"/>
            <a:chOff x="5313863" y="2647632"/>
            <a:chExt cx="1235488" cy="3178694"/>
          </a:xfrm>
        </p:grpSpPr>
        <p:sp>
          <p:nvSpPr>
            <p:cNvPr id="68" name="Google Shape;68;p15"/>
            <p:cNvSpPr/>
            <p:nvPr/>
          </p:nvSpPr>
          <p:spPr>
            <a:xfrm>
              <a:off x="5313863" y="2647632"/>
              <a:ext cx="1235488" cy="1113933"/>
            </a:xfrm>
            <a:custGeom>
              <a:rect b="b" l="l" r="r" t="t"/>
              <a:pathLst>
                <a:path extrusionOk="0" h="14021" w="15551">
                  <a:moveTo>
                    <a:pt x="7773" y="1"/>
                  </a:moveTo>
                  <a:cubicBezTo>
                    <a:pt x="7273" y="1"/>
                    <a:pt x="6861" y="401"/>
                    <a:pt x="6849" y="901"/>
                  </a:cubicBezTo>
                  <a:lnTo>
                    <a:pt x="6849" y="5502"/>
                  </a:lnTo>
                  <a:cubicBezTo>
                    <a:pt x="6614" y="5561"/>
                    <a:pt x="6231" y="5661"/>
                    <a:pt x="5760" y="5784"/>
                  </a:cubicBezTo>
                  <a:lnTo>
                    <a:pt x="5760" y="5419"/>
                  </a:lnTo>
                  <a:cubicBezTo>
                    <a:pt x="5749" y="5122"/>
                    <a:pt x="5524" y="4974"/>
                    <a:pt x="5299" y="4974"/>
                  </a:cubicBezTo>
                  <a:cubicBezTo>
                    <a:pt x="5074" y="4974"/>
                    <a:pt x="4848" y="5122"/>
                    <a:pt x="4837" y="5419"/>
                  </a:cubicBezTo>
                  <a:lnTo>
                    <a:pt x="4837" y="6025"/>
                  </a:lnTo>
                  <a:cubicBezTo>
                    <a:pt x="2760" y="6578"/>
                    <a:pt x="0" y="7349"/>
                    <a:pt x="0" y="7532"/>
                  </a:cubicBezTo>
                  <a:lnTo>
                    <a:pt x="0" y="8832"/>
                  </a:lnTo>
                  <a:cubicBezTo>
                    <a:pt x="0" y="8944"/>
                    <a:pt x="24" y="9161"/>
                    <a:pt x="465" y="9161"/>
                  </a:cubicBezTo>
                  <a:lnTo>
                    <a:pt x="4113" y="9161"/>
                  </a:lnTo>
                  <a:lnTo>
                    <a:pt x="4113" y="9597"/>
                  </a:lnTo>
                  <a:cubicBezTo>
                    <a:pt x="4113" y="9803"/>
                    <a:pt x="4267" y="9906"/>
                    <a:pt x="4422" y="9906"/>
                  </a:cubicBezTo>
                  <a:cubicBezTo>
                    <a:pt x="4576" y="9906"/>
                    <a:pt x="4731" y="9803"/>
                    <a:pt x="4731" y="9597"/>
                  </a:cubicBezTo>
                  <a:lnTo>
                    <a:pt x="4731" y="9161"/>
                  </a:lnTo>
                  <a:lnTo>
                    <a:pt x="6849" y="9161"/>
                  </a:lnTo>
                  <a:lnTo>
                    <a:pt x="6849" y="11715"/>
                  </a:lnTo>
                  <a:cubicBezTo>
                    <a:pt x="6084" y="11968"/>
                    <a:pt x="4495" y="12503"/>
                    <a:pt x="4290" y="12668"/>
                  </a:cubicBezTo>
                  <a:cubicBezTo>
                    <a:pt x="4166" y="12768"/>
                    <a:pt x="4401" y="13574"/>
                    <a:pt x="4525" y="13886"/>
                  </a:cubicBezTo>
                  <a:cubicBezTo>
                    <a:pt x="4560" y="13977"/>
                    <a:pt x="4616" y="14020"/>
                    <a:pt x="4708" y="14020"/>
                  </a:cubicBezTo>
                  <a:cubicBezTo>
                    <a:pt x="4770" y="14020"/>
                    <a:pt x="4849" y="14000"/>
                    <a:pt x="4948" y="13962"/>
                  </a:cubicBezTo>
                  <a:cubicBezTo>
                    <a:pt x="5131" y="13886"/>
                    <a:pt x="6696" y="13245"/>
                    <a:pt x="7414" y="12950"/>
                  </a:cubicBezTo>
                  <a:cubicBezTo>
                    <a:pt x="7455" y="12968"/>
                    <a:pt x="7496" y="12980"/>
                    <a:pt x="7537" y="12992"/>
                  </a:cubicBezTo>
                  <a:lnTo>
                    <a:pt x="7537" y="13468"/>
                  </a:lnTo>
                  <a:cubicBezTo>
                    <a:pt x="7537" y="13624"/>
                    <a:pt x="7655" y="13702"/>
                    <a:pt x="7773" y="13702"/>
                  </a:cubicBezTo>
                  <a:cubicBezTo>
                    <a:pt x="7890" y="13702"/>
                    <a:pt x="8008" y="13624"/>
                    <a:pt x="8008" y="13468"/>
                  </a:cubicBezTo>
                  <a:lnTo>
                    <a:pt x="8008" y="12992"/>
                  </a:lnTo>
                  <a:cubicBezTo>
                    <a:pt x="8049" y="12980"/>
                    <a:pt x="8096" y="12968"/>
                    <a:pt x="8137" y="12950"/>
                  </a:cubicBezTo>
                  <a:cubicBezTo>
                    <a:pt x="8849" y="13245"/>
                    <a:pt x="10414" y="13886"/>
                    <a:pt x="10603" y="13962"/>
                  </a:cubicBezTo>
                  <a:cubicBezTo>
                    <a:pt x="10700" y="14000"/>
                    <a:pt x="10777" y="14020"/>
                    <a:pt x="10839" y="14020"/>
                  </a:cubicBezTo>
                  <a:cubicBezTo>
                    <a:pt x="10929" y="14020"/>
                    <a:pt x="10985" y="13977"/>
                    <a:pt x="11020" y="13886"/>
                  </a:cubicBezTo>
                  <a:cubicBezTo>
                    <a:pt x="11144" y="13574"/>
                    <a:pt x="11385" y="12768"/>
                    <a:pt x="11256" y="12668"/>
                  </a:cubicBezTo>
                  <a:cubicBezTo>
                    <a:pt x="11050" y="12503"/>
                    <a:pt x="9461" y="11968"/>
                    <a:pt x="8696" y="11715"/>
                  </a:cubicBezTo>
                  <a:lnTo>
                    <a:pt x="8696" y="9161"/>
                  </a:lnTo>
                  <a:lnTo>
                    <a:pt x="10820" y="9161"/>
                  </a:lnTo>
                  <a:lnTo>
                    <a:pt x="10820" y="9597"/>
                  </a:lnTo>
                  <a:cubicBezTo>
                    <a:pt x="10820" y="9803"/>
                    <a:pt x="10973" y="9906"/>
                    <a:pt x="11126" y="9906"/>
                  </a:cubicBezTo>
                  <a:cubicBezTo>
                    <a:pt x="11279" y="9906"/>
                    <a:pt x="11432" y="9803"/>
                    <a:pt x="11432" y="9597"/>
                  </a:cubicBezTo>
                  <a:lnTo>
                    <a:pt x="11432" y="9161"/>
                  </a:lnTo>
                  <a:lnTo>
                    <a:pt x="15086" y="9161"/>
                  </a:lnTo>
                  <a:cubicBezTo>
                    <a:pt x="15521" y="9161"/>
                    <a:pt x="15551" y="8944"/>
                    <a:pt x="15551" y="8832"/>
                  </a:cubicBezTo>
                  <a:lnTo>
                    <a:pt x="15551" y="7532"/>
                  </a:lnTo>
                  <a:cubicBezTo>
                    <a:pt x="15545" y="7343"/>
                    <a:pt x="12780" y="6578"/>
                    <a:pt x="10709" y="6025"/>
                  </a:cubicBezTo>
                  <a:lnTo>
                    <a:pt x="10709" y="5419"/>
                  </a:lnTo>
                  <a:cubicBezTo>
                    <a:pt x="10697" y="5122"/>
                    <a:pt x="10472" y="4974"/>
                    <a:pt x="10247" y="4974"/>
                  </a:cubicBezTo>
                  <a:cubicBezTo>
                    <a:pt x="10022" y="4974"/>
                    <a:pt x="9797" y="5122"/>
                    <a:pt x="9785" y="5419"/>
                  </a:cubicBezTo>
                  <a:lnTo>
                    <a:pt x="9785" y="5784"/>
                  </a:lnTo>
                  <a:cubicBezTo>
                    <a:pt x="9314" y="5655"/>
                    <a:pt x="8932" y="5561"/>
                    <a:pt x="8696" y="5502"/>
                  </a:cubicBezTo>
                  <a:lnTo>
                    <a:pt x="8696" y="901"/>
                  </a:lnTo>
                  <a:cubicBezTo>
                    <a:pt x="8685" y="401"/>
                    <a:pt x="8273" y="1"/>
                    <a:pt x="7773" y="1"/>
                  </a:cubicBezTo>
                  <a:close/>
                </a:path>
              </a:pathLst>
            </a:custGeom>
            <a:solidFill>
              <a:srgbClr val="FF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916869" y="4008806"/>
              <a:ext cx="28601" cy="1817520"/>
            </a:xfrm>
            <a:custGeom>
              <a:rect b="b" l="l" r="r" t="t"/>
              <a:pathLst>
                <a:path extrusionOk="0" h="22877" w="360">
                  <a:moveTo>
                    <a:pt x="0" y="1"/>
                  </a:moveTo>
                  <a:lnTo>
                    <a:pt x="0" y="22876"/>
                  </a:lnTo>
                  <a:lnTo>
                    <a:pt x="359" y="22876"/>
                  </a:lnTo>
                  <a:lnTo>
                    <a:pt x="359" y="1"/>
                  </a:lnTo>
                  <a:close/>
                </a:path>
              </a:pathLst>
            </a:custGeom>
            <a:solidFill>
              <a:srgbClr val="FF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22425" y="-21412"/>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2800"/>
              <a:buFont typeface="Calibri"/>
              <a:buNone/>
            </a:pPr>
            <a:r>
              <a:rPr lang="en-GB"/>
              <a:t>Problem Statement &amp; Research Question</a:t>
            </a:r>
            <a:endParaRPr/>
          </a:p>
        </p:txBody>
      </p:sp>
      <p:sp>
        <p:nvSpPr>
          <p:cNvPr id="75" name="Google Shape;75;p16"/>
          <p:cNvSpPr txBox="1"/>
          <p:nvPr/>
        </p:nvSpPr>
        <p:spPr>
          <a:xfrm>
            <a:off x="251925" y="1121600"/>
            <a:ext cx="49296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800">
                <a:solidFill>
                  <a:srgbClr val="0000FF"/>
                </a:solidFill>
              </a:rPr>
              <a:t>S</a:t>
            </a:r>
            <a:r>
              <a:rPr i="1" lang="en-GB" sz="1800"/>
              <a:t>: </a:t>
            </a:r>
            <a:r>
              <a:rPr i="1" lang="en-GB" sz="1800"/>
              <a:t>What are the  Problems caused by Flight Delay?</a:t>
            </a:r>
            <a:endParaRPr i="1" sz="1800"/>
          </a:p>
          <a:p>
            <a:pPr indent="0" lvl="0" marL="0" rtl="0" algn="l">
              <a:spcBef>
                <a:spcPts val="0"/>
              </a:spcBef>
              <a:spcAft>
                <a:spcPts val="0"/>
              </a:spcAft>
              <a:buNone/>
            </a:pPr>
            <a:r>
              <a:t/>
            </a:r>
            <a:endParaRPr i="1" sz="1800"/>
          </a:p>
          <a:p>
            <a:pPr indent="0" lvl="0" marL="0" rtl="0" algn="l">
              <a:spcBef>
                <a:spcPts val="0"/>
              </a:spcBef>
              <a:spcAft>
                <a:spcPts val="0"/>
              </a:spcAft>
              <a:buNone/>
            </a:pPr>
            <a:r>
              <a:t/>
            </a:r>
            <a:endParaRPr i="1" sz="1800"/>
          </a:p>
        </p:txBody>
      </p:sp>
      <p:sp>
        <p:nvSpPr>
          <p:cNvPr id="76" name="Google Shape;76;p16"/>
          <p:cNvSpPr txBox="1"/>
          <p:nvPr/>
        </p:nvSpPr>
        <p:spPr>
          <a:xfrm>
            <a:off x="187375" y="3663800"/>
            <a:ext cx="4788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00FF00"/>
                </a:solidFill>
              </a:rPr>
              <a:t>Q</a:t>
            </a:r>
            <a:r>
              <a:rPr lang="en-GB" sz="1800">
                <a:solidFill>
                  <a:schemeClr val="dk1"/>
                </a:solidFill>
              </a:rPr>
              <a:t> : </a:t>
            </a:r>
            <a:r>
              <a:rPr lang="en-GB" sz="1800">
                <a:solidFill>
                  <a:schemeClr val="dk1"/>
                </a:solidFill>
              </a:rPr>
              <a:t>Predicting </a:t>
            </a:r>
            <a:r>
              <a:rPr b="1" i="1" lang="en-GB" sz="1800" u="sng">
                <a:solidFill>
                  <a:schemeClr val="dk1"/>
                </a:solidFill>
              </a:rPr>
              <a:t>“Departure”</a:t>
            </a:r>
            <a:r>
              <a:rPr lang="en-GB" sz="1800">
                <a:solidFill>
                  <a:schemeClr val="dk1"/>
                </a:solidFill>
              </a:rPr>
              <a:t> Flight  </a:t>
            </a:r>
            <a:endParaRPr sz="1800">
              <a:solidFill>
                <a:schemeClr val="dk1"/>
              </a:solidFill>
            </a:endParaRPr>
          </a:p>
          <a:p>
            <a:pPr indent="-342900" lvl="0" marL="914400" rtl="0" algn="l">
              <a:lnSpc>
                <a:spcPct val="115000"/>
              </a:lnSpc>
              <a:spcBef>
                <a:spcPts val="0"/>
              </a:spcBef>
              <a:spcAft>
                <a:spcPts val="0"/>
              </a:spcAft>
              <a:buClr>
                <a:schemeClr val="dk1"/>
              </a:buClr>
              <a:buSzPts val="1800"/>
              <a:buChar char="-"/>
            </a:pPr>
            <a:r>
              <a:rPr i="1" lang="en-GB" sz="1800">
                <a:solidFill>
                  <a:srgbClr val="FF0000"/>
                </a:solidFill>
              </a:rPr>
              <a:t>Delay</a:t>
            </a:r>
            <a:r>
              <a:rPr lang="en-GB" sz="1800">
                <a:solidFill>
                  <a:schemeClr val="dk1"/>
                </a:solidFill>
              </a:rPr>
              <a:t> or </a:t>
            </a:r>
            <a:r>
              <a:rPr i="1" lang="en-GB" sz="1800">
                <a:solidFill>
                  <a:srgbClr val="980000"/>
                </a:solidFill>
              </a:rPr>
              <a:t>NO Delay</a:t>
            </a:r>
            <a:r>
              <a:rPr lang="en-GB" sz="1800">
                <a:solidFill>
                  <a:srgbClr val="FFE599"/>
                </a:solidFill>
              </a:rPr>
              <a:t> </a:t>
            </a:r>
            <a:endParaRPr sz="1800">
              <a:solidFill>
                <a:srgbClr val="FFE599"/>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en-GB" sz="1600">
                <a:solidFill>
                  <a:schemeClr val="dk1"/>
                </a:solidFill>
              </a:rPr>
              <a:t>Definitions: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Delay  </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&gt;= 15 minute w.r.t to the planned time of departure (CRS).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GB" sz="1600">
                <a:solidFill>
                  <a:schemeClr val="dk1"/>
                </a:solidFill>
              </a:rPr>
              <a:t>Prediction </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GB" sz="1600">
                <a:solidFill>
                  <a:schemeClr val="dk1"/>
                </a:solidFill>
              </a:rPr>
              <a:t> “Two hours” ahead of CRS departure time  </a:t>
            </a:r>
            <a:endParaRPr sz="1600">
              <a:solidFill>
                <a:schemeClr val="dk1"/>
              </a:solidFill>
            </a:endParaRPr>
          </a:p>
        </p:txBody>
      </p:sp>
      <p:pic>
        <p:nvPicPr>
          <p:cNvPr id="77" name="Google Shape;77;p16"/>
          <p:cNvPicPr preferRelativeResize="0"/>
          <p:nvPr/>
        </p:nvPicPr>
        <p:blipFill>
          <a:blip r:embed="rId3">
            <a:alphaModFix/>
          </a:blip>
          <a:stretch>
            <a:fillRect/>
          </a:stretch>
        </p:blipFill>
        <p:spPr>
          <a:xfrm>
            <a:off x="5254050" y="3830050"/>
            <a:ext cx="3175801" cy="2498826"/>
          </a:xfrm>
          <a:prstGeom prst="rect">
            <a:avLst/>
          </a:prstGeom>
          <a:noFill/>
          <a:ln>
            <a:noFill/>
          </a:ln>
        </p:spPr>
      </p:pic>
      <p:sp>
        <p:nvSpPr>
          <p:cNvPr id="78" name="Google Shape;78;p16"/>
          <p:cNvSpPr txBox="1"/>
          <p:nvPr/>
        </p:nvSpPr>
        <p:spPr>
          <a:xfrm>
            <a:off x="5386800" y="6320650"/>
            <a:ext cx="29103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4"/>
              </a:rPr>
              <a:t>https://www.airlines.org/dataset/per-minute-cost-of-delays-to-u-s-airlines/#</a:t>
            </a:r>
            <a:endParaRPr sz="1100"/>
          </a:p>
          <a:p>
            <a:pPr indent="0" lvl="0" marL="0" rtl="0" algn="l">
              <a:spcBef>
                <a:spcPts val="0"/>
              </a:spcBef>
              <a:spcAft>
                <a:spcPts val="0"/>
              </a:spcAft>
              <a:buNone/>
            </a:pPr>
            <a:r>
              <a:t/>
            </a:r>
            <a:endParaRPr sz="1100"/>
          </a:p>
        </p:txBody>
      </p:sp>
      <p:pic>
        <p:nvPicPr>
          <p:cNvPr id="79" name="Google Shape;79;p16"/>
          <p:cNvPicPr preferRelativeResize="0"/>
          <p:nvPr/>
        </p:nvPicPr>
        <p:blipFill>
          <a:blip r:embed="rId5">
            <a:alphaModFix/>
          </a:blip>
          <a:stretch>
            <a:fillRect/>
          </a:stretch>
        </p:blipFill>
        <p:spPr>
          <a:xfrm>
            <a:off x="5386800" y="930225"/>
            <a:ext cx="2910301" cy="2647125"/>
          </a:xfrm>
          <a:prstGeom prst="rect">
            <a:avLst/>
          </a:prstGeom>
          <a:noFill/>
          <a:ln>
            <a:noFill/>
          </a:ln>
        </p:spPr>
      </p:pic>
      <p:sp>
        <p:nvSpPr>
          <p:cNvPr id="80" name="Google Shape;80;p16"/>
          <p:cNvSpPr txBox="1"/>
          <p:nvPr/>
        </p:nvSpPr>
        <p:spPr>
          <a:xfrm>
            <a:off x="5307450" y="3501150"/>
            <a:ext cx="2970000" cy="3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u="sng">
                <a:solidFill>
                  <a:schemeClr val="hlink"/>
                </a:solidFill>
                <a:hlinkClick r:id="rId6"/>
              </a:rPr>
              <a:t>https://www.transportation.gov/briefing-room/dot8717</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82010" y="388477"/>
            <a:ext cx="7050900" cy="732300"/>
          </a:xfrm>
          <a:prstGeom prst="rect">
            <a:avLst/>
          </a:prstGeom>
          <a:noFill/>
          <a:ln>
            <a:noFill/>
          </a:ln>
        </p:spPr>
        <p:txBody>
          <a:bodyPr anchorCtr="0" anchor="ctr" bIns="0" lIns="91425" spcFirstLastPara="1" rIns="91425" wrap="square" tIns="0">
            <a:noAutofit/>
          </a:bodyPr>
          <a:lstStyle/>
          <a:p>
            <a:pPr indent="0" lvl="0" marL="0" rtl="0" algn="l">
              <a:lnSpc>
                <a:spcPct val="85000"/>
              </a:lnSpc>
              <a:spcBef>
                <a:spcPts val="0"/>
              </a:spcBef>
              <a:spcAft>
                <a:spcPts val="0"/>
              </a:spcAft>
              <a:buNone/>
            </a:pPr>
            <a:r>
              <a:rPr b="1" lang="en-GB" sz="2400">
                <a:solidFill>
                  <a:srgbClr val="414141"/>
                </a:solidFill>
              </a:rPr>
              <a:t>Overall Approach - </a:t>
            </a:r>
            <a:r>
              <a:rPr b="1" lang="en-GB" sz="2400">
                <a:solidFill>
                  <a:srgbClr val="414141"/>
                </a:solidFill>
              </a:rPr>
              <a:t>Machine Learning Phases</a:t>
            </a:r>
            <a:endParaRPr b="1" sz="2400">
              <a:solidFill>
                <a:srgbClr val="414141"/>
              </a:solidFill>
            </a:endParaRPr>
          </a:p>
        </p:txBody>
      </p:sp>
      <p:grpSp>
        <p:nvGrpSpPr>
          <p:cNvPr id="86" name="Google Shape;86;p17"/>
          <p:cNvGrpSpPr/>
          <p:nvPr/>
        </p:nvGrpSpPr>
        <p:grpSpPr>
          <a:xfrm>
            <a:off x="120100" y="1378575"/>
            <a:ext cx="8430275" cy="5015159"/>
            <a:chOff x="4611" y="0"/>
            <a:chExt cx="8576068" cy="3879600"/>
          </a:xfrm>
        </p:grpSpPr>
        <p:sp>
          <p:nvSpPr>
            <p:cNvPr id="87" name="Google Shape;87;p17"/>
            <p:cNvSpPr/>
            <p:nvPr/>
          </p:nvSpPr>
          <p:spPr>
            <a:xfrm>
              <a:off x="4611" y="0"/>
              <a:ext cx="1618200" cy="3879600"/>
            </a:xfrm>
            <a:prstGeom prst="roundRect">
              <a:avLst>
                <a:gd fmla="val 10000" name="adj"/>
              </a:avLst>
            </a:prstGeom>
            <a:solidFill>
              <a:srgbClr val="95C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4611" y="0"/>
              <a:ext cx="1618200" cy="11640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latin typeface="Arial"/>
                  <a:ea typeface="Arial"/>
                  <a:cs typeface="Arial"/>
                  <a:sym typeface="Arial"/>
                </a:rPr>
                <a:t>EDA and Preprocessing</a:t>
              </a:r>
              <a:endParaRPr/>
            </a:p>
          </p:txBody>
        </p:sp>
        <p:sp>
          <p:nvSpPr>
            <p:cNvPr id="89" name="Google Shape;89;p17"/>
            <p:cNvSpPr/>
            <p:nvPr/>
          </p:nvSpPr>
          <p:spPr>
            <a:xfrm>
              <a:off x="166422" y="116419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188745" y="1186514"/>
              <a:ext cx="1249800" cy="7176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Analysis and Imputation of Missing Values</a:t>
              </a:r>
              <a:endParaRPr/>
            </a:p>
          </p:txBody>
        </p:sp>
        <p:sp>
          <p:nvSpPr>
            <p:cNvPr id="91" name="Google Shape;91;p17"/>
            <p:cNvSpPr/>
            <p:nvPr/>
          </p:nvSpPr>
          <p:spPr>
            <a:xfrm>
              <a:off x="166422" y="204362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nvSpPr>
          <p:spPr>
            <a:xfrm>
              <a:off x="188745" y="2065944"/>
              <a:ext cx="1249800" cy="7176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Shortlist of most important features</a:t>
              </a:r>
              <a:endParaRPr/>
            </a:p>
          </p:txBody>
        </p:sp>
        <p:sp>
          <p:nvSpPr>
            <p:cNvPr id="93" name="Google Shape;93;p17"/>
            <p:cNvSpPr/>
            <p:nvPr/>
          </p:nvSpPr>
          <p:spPr>
            <a:xfrm>
              <a:off x="166422" y="292305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188745" y="2945374"/>
              <a:ext cx="1249800" cy="717600"/>
            </a:xfrm>
            <a:prstGeom prst="rect">
              <a:avLst/>
            </a:prstGeom>
            <a:noFill/>
            <a:ln>
              <a:noFill/>
            </a:ln>
          </p:spPr>
          <p:txBody>
            <a:bodyPr anchorCtr="0" anchor="t"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Understand and Visualize Data</a:t>
              </a:r>
              <a:endParaRPr/>
            </a:p>
            <a:p>
              <a:pPr indent="-57150" lvl="1" marL="57150" marR="0" rtl="0" algn="ctr">
                <a:lnSpc>
                  <a:spcPct val="90000"/>
                </a:lnSpc>
                <a:spcBef>
                  <a:spcPts val="350"/>
                </a:spcBef>
                <a:spcAft>
                  <a:spcPts val="0"/>
                </a:spcAft>
                <a:buClr>
                  <a:srgbClr val="FFFFFF"/>
                </a:buClr>
                <a:buSzPts val="800"/>
                <a:buFont typeface="Arial"/>
                <a:buChar char="•"/>
              </a:pPr>
              <a:r>
                <a:rPr b="0" i="0" lang="en-GB" sz="800" u="none" cap="none" strike="noStrike">
                  <a:solidFill>
                    <a:srgbClr val="FFFFFF"/>
                  </a:solidFill>
                  <a:latin typeface="Arial"/>
                  <a:ea typeface="Arial"/>
                  <a:cs typeface="Arial"/>
                  <a:sym typeface="Arial"/>
                </a:rPr>
                <a:t>Histogram, Heatmaps, Correlation Matrix, Scatter Plots</a:t>
              </a:r>
              <a:endParaRPr/>
            </a:p>
          </p:txBody>
        </p:sp>
        <p:sp>
          <p:nvSpPr>
            <p:cNvPr id="95" name="Google Shape;95;p17"/>
            <p:cNvSpPr/>
            <p:nvPr/>
          </p:nvSpPr>
          <p:spPr>
            <a:xfrm>
              <a:off x="1744078" y="0"/>
              <a:ext cx="1618200" cy="3879600"/>
            </a:xfrm>
            <a:prstGeom prst="roundRect">
              <a:avLst>
                <a:gd fmla="val 10000" name="adj"/>
              </a:avLst>
            </a:prstGeom>
            <a:solidFill>
              <a:srgbClr val="95C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1744078" y="0"/>
              <a:ext cx="1618200" cy="11640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latin typeface="Arial"/>
                  <a:ea typeface="Arial"/>
                  <a:cs typeface="Arial"/>
                  <a:sym typeface="Arial"/>
                </a:rPr>
                <a:t>Feature Engineering</a:t>
              </a:r>
              <a:endParaRPr/>
            </a:p>
          </p:txBody>
        </p:sp>
        <p:sp>
          <p:nvSpPr>
            <p:cNvPr id="97" name="Google Shape;97;p17"/>
            <p:cNvSpPr/>
            <p:nvPr/>
          </p:nvSpPr>
          <p:spPr>
            <a:xfrm>
              <a:off x="1905889" y="1164996"/>
              <a:ext cx="1294500" cy="11697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1940149" y="1199256"/>
              <a:ext cx="1226100" cy="11013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Transforming and Scaling Features</a:t>
              </a:r>
              <a:endParaRPr/>
            </a:p>
            <a:p>
              <a:pPr indent="-57150" lvl="1" marL="57150" marR="0" rtl="0" algn="ctr">
                <a:lnSpc>
                  <a:spcPct val="90000"/>
                </a:lnSpc>
                <a:spcBef>
                  <a:spcPts val="350"/>
                </a:spcBef>
                <a:spcAft>
                  <a:spcPts val="0"/>
                </a:spcAft>
                <a:buClr>
                  <a:srgbClr val="FFFFFF"/>
                </a:buClr>
                <a:buSzPts val="800"/>
                <a:buFont typeface="Arial"/>
                <a:buChar char="•"/>
              </a:pPr>
              <a:r>
                <a:rPr b="0" i="0" lang="en-GB" sz="800" u="none" cap="none" strike="noStrike">
                  <a:solidFill>
                    <a:srgbClr val="FFFFFF"/>
                  </a:solidFill>
                  <a:latin typeface="Arial"/>
                  <a:ea typeface="Arial"/>
                  <a:cs typeface="Arial"/>
                  <a:sym typeface="Arial"/>
                </a:rPr>
                <a:t>Numerical</a:t>
              </a:r>
              <a:endParaRPr/>
            </a:p>
            <a:p>
              <a:pPr indent="-57150" lvl="1" marL="57150" marR="0" rtl="0" algn="ctr">
                <a:lnSpc>
                  <a:spcPct val="90000"/>
                </a:lnSpc>
                <a:spcBef>
                  <a:spcPts val="120"/>
                </a:spcBef>
                <a:spcAft>
                  <a:spcPts val="0"/>
                </a:spcAft>
                <a:buClr>
                  <a:srgbClr val="FFFFFF"/>
                </a:buClr>
                <a:buSzPts val="800"/>
                <a:buFont typeface="Arial"/>
                <a:buChar char="•"/>
              </a:pPr>
              <a:r>
                <a:rPr b="0" i="0" lang="en-GB" sz="800" u="none" cap="none" strike="noStrike">
                  <a:solidFill>
                    <a:srgbClr val="FFFFFF"/>
                  </a:solidFill>
                  <a:latin typeface="Arial"/>
                  <a:ea typeface="Arial"/>
                  <a:cs typeface="Arial"/>
                  <a:sym typeface="Arial"/>
                </a:rPr>
                <a:t>Categorical</a:t>
              </a:r>
              <a:endParaRPr/>
            </a:p>
          </p:txBody>
        </p:sp>
        <p:sp>
          <p:nvSpPr>
            <p:cNvPr id="99" name="Google Shape;99;p17"/>
            <p:cNvSpPr/>
            <p:nvPr/>
          </p:nvSpPr>
          <p:spPr>
            <a:xfrm>
              <a:off x="1905889" y="2514686"/>
              <a:ext cx="1294500" cy="11697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940149" y="2548946"/>
              <a:ext cx="1226100" cy="11013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Derived Variables</a:t>
              </a:r>
              <a:endParaRPr/>
            </a:p>
          </p:txBody>
        </p:sp>
        <p:sp>
          <p:nvSpPr>
            <p:cNvPr id="101" name="Google Shape;101;p17"/>
            <p:cNvSpPr/>
            <p:nvPr/>
          </p:nvSpPr>
          <p:spPr>
            <a:xfrm>
              <a:off x="3483545" y="0"/>
              <a:ext cx="1618200" cy="3879600"/>
            </a:xfrm>
            <a:prstGeom prst="roundRect">
              <a:avLst>
                <a:gd fmla="val 10000" name="adj"/>
              </a:avLst>
            </a:prstGeom>
            <a:solidFill>
              <a:srgbClr val="95C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3483545" y="0"/>
              <a:ext cx="1618200" cy="11640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rPr>
                <a:t>Algorithms</a:t>
              </a:r>
              <a:endParaRPr sz="1600">
                <a:solidFill>
                  <a:srgbClr val="414141"/>
                </a:solidFill>
              </a:endParaRPr>
            </a:p>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rPr>
                <a:t>Implementation</a:t>
              </a:r>
              <a:endParaRPr sz="1600">
                <a:solidFill>
                  <a:srgbClr val="414141"/>
                </a:solidFill>
              </a:endParaRPr>
            </a:p>
          </p:txBody>
        </p:sp>
        <p:sp>
          <p:nvSpPr>
            <p:cNvPr id="103" name="Google Shape;103;p17"/>
            <p:cNvSpPr/>
            <p:nvPr/>
          </p:nvSpPr>
          <p:spPr>
            <a:xfrm>
              <a:off x="3645356" y="116419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3667679" y="1186514"/>
              <a:ext cx="1249800" cy="7176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Logistics </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Regression </a:t>
              </a:r>
              <a:endParaRPr/>
            </a:p>
            <a:p>
              <a:pPr indent="0" lvl="0" marL="0" marR="0" rtl="0" algn="l">
                <a:lnSpc>
                  <a:spcPct val="90000"/>
                </a:lnSpc>
                <a:spcBef>
                  <a:spcPts val="120"/>
                </a:spcBef>
                <a:spcAft>
                  <a:spcPts val="0"/>
                </a:spcAft>
                <a:buNone/>
              </a:pPr>
              <a:r>
                <a:t/>
              </a:r>
              <a:endParaRPr/>
            </a:p>
          </p:txBody>
        </p:sp>
        <p:sp>
          <p:nvSpPr>
            <p:cNvPr id="105" name="Google Shape;105;p17"/>
            <p:cNvSpPr/>
            <p:nvPr/>
          </p:nvSpPr>
          <p:spPr>
            <a:xfrm>
              <a:off x="3645356" y="204362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3667679" y="2065944"/>
              <a:ext cx="1249800" cy="7176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Decision Tree</a:t>
              </a:r>
              <a:endParaRPr/>
            </a:p>
          </p:txBody>
        </p:sp>
        <p:sp>
          <p:nvSpPr>
            <p:cNvPr id="107" name="Google Shape;107;p17"/>
            <p:cNvSpPr/>
            <p:nvPr/>
          </p:nvSpPr>
          <p:spPr>
            <a:xfrm>
              <a:off x="3645356" y="2923051"/>
              <a:ext cx="1294500" cy="7623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3667679" y="2945374"/>
              <a:ext cx="1249800" cy="7176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Ensemble</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Random Forest</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Gradient Boosting </a:t>
              </a:r>
              <a:endParaRPr/>
            </a:p>
          </p:txBody>
        </p:sp>
        <p:sp>
          <p:nvSpPr>
            <p:cNvPr id="109" name="Google Shape;109;p17"/>
            <p:cNvSpPr/>
            <p:nvPr/>
          </p:nvSpPr>
          <p:spPr>
            <a:xfrm>
              <a:off x="5223012" y="0"/>
              <a:ext cx="1618200" cy="3879600"/>
            </a:xfrm>
            <a:prstGeom prst="roundRect">
              <a:avLst>
                <a:gd fmla="val 10000" name="adj"/>
              </a:avLst>
            </a:prstGeom>
            <a:solidFill>
              <a:srgbClr val="95C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5223012" y="0"/>
              <a:ext cx="1618200" cy="11640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latin typeface="Arial"/>
                  <a:ea typeface="Arial"/>
                  <a:cs typeface="Arial"/>
                  <a:sym typeface="Arial"/>
                </a:rPr>
                <a:t>Hyperparameter Tuning</a:t>
              </a:r>
              <a:endParaRPr/>
            </a:p>
          </p:txBody>
        </p:sp>
        <p:sp>
          <p:nvSpPr>
            <p:cNvPr id="111" name="Google Shape;111;p17"/>
            <p:cNvSpPr/>
            <p:nvPr/>
          </p:nvSpPr>
          <p:spPr>
            <a:xfrm>
              <a:off x="5384823" y="1163859"/>
              <a:ext cx="1294500" cy="25218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nvSpPr>
          <p:spPr>
            <a:xfrm>
              <a:off x="5422737" y="1201773"/>
              <a:ext cx="1218600" cy="24459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Adjusting Hyperparameters</a:t>
              </a:r>
              <a:endParaRPr/>
            </a:p>
          </p:txBody>
        </p:sp>
        <p:sp>
          <p:nvSpPr>
            <p:cNvPr id="113" name="Google Shape;113;p17"/>
            <p:cNvSpPr/>
            <p:nvPr/>
          </p:nvSpPr>
          <p:spPr>
            <a:xfrm>
              <a:off x="6962479" y="0"/>
              <a:ext cx="1618200" cy="3879600"/>
            </a:xfrm>
            <a:prstGeom prst="roundRect">
              <a:avLst>
                <a:gd fmla="val 10000" name="adj"/>
              </a:avLst>
            </a:prstGeom>
            <a:solidFill>
              <a:srgbClr val="95CE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6962479" y="0"/>
              <a:ext cx="1618200" cy="116400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414141"/>
                </a:buClr>
                <a:buSzPts val="1600"/>
                <a:buFont typeface="Arial"/>
                <a:buNone/>
              </a:pPr>
              <a:r>
                <a:rPr lang="en-GB" sz="1600">
                  <a:solidFill>
                    <a:srgbClr val="414141"/>
                  </a:solidFill>
                  <a:latin typeface="Arial"/>
                  <a:ea typeface="Arial"/>
                  <a:cs typeface="Arial"/>
                  <a:sym typeface="Arial"/>
                </a:rPr>
                <a:t>Ensemble</a:t>
              </a:r>
              <a:endParaRPr/>
            </a:p>
          </p:txBody>
        </p:sp>
        <p:sp>
          <p:nvSpPr>
            <p:cNvPr id="115" name="Google Shape;115;p17"/>
            <p:cNvSpPr/>
            <p:nvPr/>
          </p:nvSpPr>
          <p:spPr>
            <a:xfrm>
              <a:off x="7124290" y="1163859"/>
              <a:ext cx="1294500" cy="2521800"/>
            </a:xfrm>
            <a:prstGeom prst="roundRect">
              <a:avLst>
                <a:gd fmla="val 10000" name="adj"/>
              </a:avLst>
            </a:prstGeom>
            <a:solidFill>
              <a:srgbClr val="083655"/>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nvSpPr>
          <p:spPr>
            <a:xfrm>
              <a:off x="7162204" y="1201773"/>
              <a:ext cx="1218600" cy="2445900"/>
            </a:xfrm>
            <a:prstGeom prst="rect">
              <a:avLst/>
            </a:prstGeom>
            <a:noFill/>
            <a:ln>
              <a:noFill/>
            </a:ln>
          </p:spPr>
          <p:txBody>
            <a:bodyPr anchorCtr="0" anchor="ctr" bIns="19050" lIns="25400" spcFirstLastPara="1" rIns="25400" wrap="square" tIns="19050">
              <a:noAutofit/>
            </a:bodyPr>
            <a:lstStyle/>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latin typeface="Arial"/>
                  <a:ea typeface="Arial"/>
                  <a:cs typeface="Arial"/>
                  <a:sym typeface="Arial"/>
                </a:rPr>
                <a:t>Selecting best model based on prediction metrics</a:t>
              </a:r>
              <a:endParaRPr sz="1000">
                <a:solidFill>
                  <a:srgbClr val="FFFFFF"/>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000"/>
                <a:buFont typeface="Arial"/>
                <a:buNone/>
              </a:pPr>
              <a:r>
                <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“Precision” </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&amp; </a:t>
              </a:r>
              <a:endParaRPr sz="1000">
                <a:solidFill>
                  <a:srgbClr val="FFFFFF"/>
                </a:solidFill>
              </a:endParaRPr>
            </a:p>
            <a:p>
              <a:pPr indent="0" lvl="0" marL="0" marR="0" rtl="0" algn="ctr">
                <a:lnSpc>
                  <a:spcPct val="90000"/>
                </a:lnSpc>
                <a:spcBef>
                  <a:spcPts val="0"/>
                </a:spcBef>
                <a:spcAft>
                  <a:spcPts val="0"/>
                </a:spcAft>
                <a:buClr>
                  <a:srgbClr val="FFFFFF"/>
                </a:buClr>
                <a:buSzPts val="1000"/>
                <a:buFont typeface="Arial"/>
                <a:buNone/>
              </a:pPr>
              <a:r>
                <a:rPr lang="en-GB" sz="1000">
                  <a:solidFill>
                    <a:srgbClr val="FFFFFF"/>
                  </a:solidFill>
                </a:rPr>
                <a:t>False Positive  </a:t>
              </a:r>
              <a:r>
                <a:rPr lang="en-GB" sz="1000">
                  <a:solidFill>
                    <a:srgbClr val="FFFFFF"/>
                  </a:solidFill>
                  <a:latin typeface="Arial"/>
                  <a:ea typeface="Arial"/>
                  <a:cs typeface="Arial"/>
                  <a:sym typeface="Arial"/>
                </a:rPr>
                <a:t> </a:t>
              </a:r>
              <a:endParaRPr/>
            </a:p>
          </p:txBody>
        </p:sp>
      </p:grpSp>
      <p:sp>
        <p:nvSpPr>
          <p:cNvPr id="117" name="Google Shape;117;p17"/>
          <p:cNvSpPr/>
          <p:nvPr/>
        </p:nvSpPr>
        <p:spPr>
          <a:xfrm>
            <a:off x="1267453" y="112076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379628" y="112076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4606203" y="112076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2936828" y="1120763"/>
            <a:ext cx="953283" cy="888271"/>
          </a:xfrm>
          <a:custGeom>
            <a:rect b="b" l="l" r="r" t="t"/>
            <a:pathLst>
              <a:path extrusionOk="0" h="8676" w="9311">
                <a:moveTo>
                  <a:pt x="3954" y="1"/>
                </a:moveTo>
                <a:cubicBezTo>
                  <a:pt x="3810" y="1"/>
                  <a:pt x="3671" y="130"/>
                  <a:pt x="3721" y="309"/>
                </a:cubicBezTo>
                <a:lnTo>
                  <a:pt x="4679" y="3689"/>
                </a:lnTo>
                <a:lnTo>
                  <a:pt x="3903" y="3689"/>
                </a:lnTo>
                <a:cubicBezTo>
                  <a:pt x="3075" y="3689"/>
                  <a:pt x="2252" y="3789"/>
                  <a:pt x="1441" y="3977"/>
                </a:cubicBezTo>
                <a:lnTo>
                  <a:pt x="770" y="2854"/>
                </a:lnTo>
                <a:cubicBezTo>
                  <a:pt x="753" y="2825"/>
                  <a:pt x="723" y="2807"/>
                  <a:pt x="688" y="2807"/>
                </a:cubicBezTo>
                <a:lnTo>
                  <a:pt x="112" y="2807"/>
                </a:lnTo>
                <a:cubicBezTo>
                  <a:pt x="48" y="2807"/>
                  <a:pt x="0" y="2872"/>
                  <a:pt x="24" y="2936"/>
                </a:cubicBezTo>
                <a:lnTo>
                  <a:pt x="400" y="3971"/>
                </a:lnTo>
                <a:lnTo>
                  <a:pt x="400" y="4218"/>
                </a:lnTo>
                <a:lnTo>
                  <a:pt x="283" y="4247"/>
                </a:lnTo>
                <a:cubicBezTo>
                  <a:pt x="241" y="4259"/>
                  <a:pt x="206" y="4294"/>
                  <a:pt x="206" y="4341"/>
                </a:cubicBezTo>
                <a:cubicBezTo>
                  <a:pt x="206" y="4382"/>
                  <a:pt x="241" y="4423"/>
                  <a:pt x="283" y="4429"/>
                </a:cubicBezTo>
                <a:lnTo>
                  <a:pt x="400" y="4459"/>
                </a:lnTo>
                <a:lnTo>
                  <a:pt x="400" y="4706"/>
                </a:lnTo>
                <a:lnTo>
                  <a:pt x="24" y="5740"/>
                </a:lnTo>
                <a:cubicBezTo>
                  <a:pt x="0" y="5805"/>
                  <a:pt x="48" y="5869"/>
                  <a:pt x="112" y="5869"/>
                </a:cubicBezTo>
                <a:lnTo>
                  <a:pt x="688" y="5869"/>
                </a:lnTo>
                <a:cubicBezTo>
                  <a:pt x="723" y="5869"/>
                  <a:pt x="753" y="5852"/>
                  <a:pt x="770" y="5822"/>
                </a:cubicBezTo>
                <a:lnTo>
                  <a:pt x="1441" y="4700"/>
                </a:lnTo>
                <a:cubicBezTo>
                  <a:pt x="2252" y="4894"/>
                  <a:pt x="3075" y="4988"/>
                  <a:pt x="3903" y="4988"/>
                </a:cubicBezTo>
                <a:lnTo>
                  <a:pt x="4679" y="4988"/>
                </a:lnTo>
                <a:lnTo>
                  <a:pt x="3721" y="8373"/>
                </a:lnTo>
                <a:cubicBezTo>
                  <a:pt x="3671" y="8548"/>
                  <a:pt x="3809" y="8676"/>
                  <a:pt x="3953" y="8676"/>
                </a:cubicBezTo>
                <a:cubicBezTo>
                  <a:pt x="4028" y="8676"/>
                  <a:pt x="4104" y="8642"/>
                  <a:pt x="4156" y="8561"/>
                </a:cubicBezTo>
                <a:lnTo>
                  <a:pt x="4914" y="7368"/>
                </a:lnTo>
                <a:lnTo>
                  <a:pt x="5532" y="7368"/>
                </a:lnTo>
                <a:cubicBezTo>
                  <a:pt x="5878" y="7368"/>
                  <a:pt x="5878" y="6839"/>
                  <a:pt x="5532" y="6839"/>
                </a:cubicBezTo>
                <a:lnTo>
                  <a:pt x="5249" y="6839"/>
                </a:lnTo>
                <a:lnTo>
                  <a:pt x="5596" y="6293"/>
                </a:lnTo>
                <a:lnTo>
                  <a:pt x="6231" y="6293"/>
                </a:lnTo>
                <a:cubicBezTo>
                  <a:pt x="6378" y="6293"/>
                  <a:pt x="6495" y="6175"/>
                  <a:pt x="6495" y="6034"/>
                </a:cubicBezTo>
                <a:cubicBezTo>
                  <a:pt x="6495" y="5887"/>
                  <a:pt x="6378" y="5769"/>
                  <a:pt x="6231" y="5769"/>
                </a:cubicBezTo>
                <a:lnTo>
                  <a:pt x="5925" y="5769"/>
                </a:lnTo>
                <a:lnTo>
                  <a:pt x="6425" y="4988"/>
                </a:lnTo>
                <a:lnTo>
                  <a:pt x="8065" y="4988"/>
                </a:lnTo>
                <a:cubicBezTo>
                  <a:pt x="8247" y="4988"/>
                  <a:pt x="8423" y="4917"/>
                  <a:pt x="8547" y="4782"/>
                </a:cubicBezTo>
                <a:lnTo>
                  <a:pt x="8564" y="4764"/>
                </a:lnTo>
                <a:lnTo>
                  <a:pt x="8935" y="4694"/>
                </a:lnTo>
                <a:cubicBezTo>
                  <a:pt x="9311" y="4611"/>
                  <a:pt x="9311" y="4071"/>
                  <a:pt x="8935" y="3983"/>
                </a:cubicBezTo>
                <a:lnTo>
                  <a:pt x="8929" y="3983"/>
                </a:lnTo>
                <a:lnTo>
                  <a:pt x="8564" y="3912"/>
                </a:lnTo>
                <a:lnTo>
                  <a:pt x="8547" y="3894"/>
                </a:lnTo>
                <a:cubicBezTo>
                  <a:pt x="8418" y="3759"/>
                  <a:pt x="8241" y="3689"/>
                  <a:pt x="8059" y="3689"/>
                </a:cubicBezTo>
                <a:lnTo>
                  <a:pt x="6419" y="3689"/>
                </a:lnTo>
                <a:lnTo>
                  <a:pt x="5925" y="2907"/>
                </a:lnTo>
                <a:lnTo>
                  <a:pt x="6225" y="2907"/>
                </a:lnTo>
                <a:cubicBezTo>
                  <a:pt x="6578" y="2907"/>
                  <a:pt x="6578" y="2384"/>
                  <a:pt x="6225" y="2384"/>
                </a:cubicBezTo>
                <a:lnTo>
                  <a:pt x="5590" y="2384"/>
                </a:lnTo>
                <a:lnTo>
                  <a:pt x="5244" y="1837"/>
                </a:lnTo>
                <a:lnTo>
                  <a:pt x="5532" y="1837"/>
                </a:lnTo>
                <a:cubicBezTo>
                  <a:pt x="5673" y="1837"/>
                  <a:pt x="5790" y="1720"/>
                  <a:pt x="5790" y="1573"/>
                </a:cubicBezTo>
                <a:cubicBezTo>
                  <a:pt x="5790" y="1432"/>
                  <a:pt x="5673" y="1314"/>
                  <a:pt x="5532" y="1314"/>
                </a:cubicBezTo>
                <a:lnTo>
                  <a:pt x="4914" y="1314"/>
                </a:lnTo>
                <a:lnTo>
                  <a:pt x="4156" y="115"/>
                </a:lnTo>
                <a:cubicBezTo>
                  <a:pt x="4104" y="35"/>
                  <a:pt x="4028" y="1"/>
                  <a:pt x="395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Data Sets - Overview </a:t>
            </a:r>
            <a:endParaRPr/>
          </a:p>
        </p:txBody>
      </p:sp>
      <p:sp>
        <p:nvSpPr>
          <p:cNvPr id="126" name="Google Shape;126;p18"/>
          <p:cNvSpPr txBox="1"/>
          <p:nvPr/>
        </p:nvSpPr>
        <p:spPr>
          <a:xfrm>
            <a:off x="573600" y="3397000"/>
            <a:ext cx="82296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Other Dataset used:</a:t>
            </a:r>
            <a:endParaRPr sz="1600">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Airports data from openflights.org for time zone transformation</a:t>
            </a:r>
            <a:endParaRPr>
              <a:solidFill>
                <a:schemeClr val="dk1"/>
              </a:solidFill>
            </a:endParaRPr>
          </a:p>
        </p:txBody>
      </p:sp>
      <p:sp>
        <p:nvSpPr>
          <p:cNvPr id="127" name="Google Shape;127;p18"/>
          <p:cNvSpPr txBox="1"/>
          <p:nvPr/>
        </p:nvSpPr>
        <p:spPr>
          <a:xfrm>
            <a:off x="533400" y="972300"/>
            <a:ext cx="7338900" cy="856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alibri"/>
              <a:buAutoNum type="arabicPeriod"/>
            </a:pPr>
            <a:r>
              <a:rPr b="1" lang="en-GB" sz="2600">
                <a:latin typeface="Calibri"/>
                <a:ea typeface="Calibri"/>
                <a:cs typeface="Calibri"/>
                <a:sym typeface="Calibri"/>
              </a:rPr>
              <a:t>Raw</a:t>
            </a:r>
            <a:r>
              <a:rPr lang="en-GB" sz="2600">
                <a:latin typeface="Calibri"/>
                <a:ea typeface="Calibri"/>
                <a:cs typeface="Calibri"/>
                <a:sym typeface="Calibri"/>
              </a:rPr>
              <a:t> (before any processing)</a:t>
            </a:r>
            <a:endParaRPr sz="2600">
              <a:latin typeface="Calibri"/>
              <a:ea typeface="Calibri"/>
              <a:cs typeface="Calibri"/>
              <a:sym typeface="Calibri"/>
            </a:endParaRPr>
          </a:p>
        </p:txBody>
      </p:sp>
      <p:sp>
        <p:nvSpPr>
          <p:cNvPr id="128" name="Google Shape;128;p18"/>
          <p:cNvSpPr txBox="1"/>
          <p:nvPr/>
        </p:nvSpPr>
        <p:spPr>
          <a:xfrm>
            <a:off x="533400" y="4145500"/>
            <a:ext cx="73389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Calibri"/>
                <a:ea typeface="Calibri"/>
                <a:cs typeface="Calibri"/>
                <a:sym typeface="Calibri"/>
              </a:rPr>
              <a:t>2.  Modeling (after processing) </a:t>
            </a:r>
            <a:endParaRPr sz="2600">
              <a:latin typeface="Calibri"/>
              <a:ea typeface="Calibri"/>
              <a:cs typeface="Calibri"/>
              <a:sym typeface="Calibri"/>
            </a:endParaRPr>
          </a:p>
        </p:txBody>
      </p:sp>
      <p:graphicFrame>
        <p:nvGraphicFramePr>
          <p:cNvPr id="129" name="Google Shape;129;p18"/>
          <p:cNvGraphicFramePr/>
          <p:nvPr/>
        </p:nvGraphicFramePr>
        <p:xfrm>
          <a:off x="583350" y="4810125"/>
          <a:ext cx="3000000" cy="3000000"/>
        </p:xfrm>
        <a:graphic>
          <a:graphicData uri="http://schemas.openxmlformats.org/drawingml/2006/table">
            <a:tbl>
              <a:tblPr>
                <a:noFill/>
                <a:tableStyleId>{67AED6AC-5AFA-4EED-A748-2B5108CE89DA}</a:tableStyleId>
              </a:tblPr>
              <a:tblGrid>
                <a:gridCol w="1851150"/>
                <a:gridCol w="1851150"/>
                <a:gridCol w="1851150"/>
                <a:gridCol w="1851150"/>
              </a:tblGrid>
              <a:tr h="381000">
                <a:tc>
                  <a:txBody>
                    <a:bodyPr/>
                    <a:lstStyle/>
                    <a:p>
                      <a:pPr indent="0" lvl="0" marL="0" rtl="0" algn="l">
                        <a:spcBef>
                          <a:spcPts val="0"/>
                        </a:spcBef>
                        <a:spcAft>
                          <a:spcPts val="0"/>
                        </a:spcAft>
                        <a:buNone/>
                      </a:pPr>
                      <a:r>
                        <a:t/>
                      </a:r>
                      <a:endParaRPr b="1">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Period</a:t>
                      </a:r>
                      <a:endParaRPr b="1">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No. Of Features</a:t>
                      </a:r>
                      <a:endParaRPr b="1">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No. Of Records</a:t>
                      </a:r>
                      <a:endParaRPr b="1">
                        <a:solidFill>
                          <a:srgbClr val="0000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526025">
                <a:tc>
                  <a:txBody>
                    <a:bodyPr/>
                    <a:lstStyle/>
                    <a:p>
                      <a:pPr indent="0" lvl="0" marL="0" rtl="0" algn="ctr">
                        <a:lnSpc>
                          <a:spcPct val="100000"/>
                        </a:lnSpc>
                        <a:spcBef>
                          <a:spcPts val="0"/>
                        </a:spcBef>
                        <a:spcAft>
                          <a:spcPts val="0"/>
                        </a:spcAft>
                        <a:buNone/>
                      </a:pPr>
                      <a:r>
                        <a:rPr b="1" lang="en-GB">
                          <a:solidFill>
                            <a:srgbClr val="FF00FF"/>
                          </a:solidFill>
                        </a:rPr>
                        <a:t>Training</a:t>
                      </a:r>
                      <a:endParaRPr b="1">
                        <a:solidFill>
                          <a:srgbClr val="FF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b="1" lang="en-GB">
                          <a:solidFill>
                            <a:srgbClr val="FF00FF"/>
                          </a:solidFill>
                        </a:rPr>
                        <a:t>2015-2018</a:t>
                      </a:r>
                      <a:endParaRPr b="1">
                        <a:solidFill>
                          <a:srgbClr val="FF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GB">
                          <a:solidFill>
                            <a:srgbClr val="FF00FF"/>
                          </a:solidFill>
                        </a:rPr>
                        <a:t>53</a:t>
                      </a:r>
                      <a:endParaRPr b="1">
                        <a:solidFill>
                          <a:srgbClr val="FF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b="1" lang="en-GB">
                          <a:solidFill>
                            <a:srgbClr val="FF00FF"/>
                          </a:solidFill>
                        </a:rPr>
                        <a:t>16,528,705</a:t>
                      </a:r>
                      <a:endParaRPr b="1">
                        <a:solidFill>
                          <a:srgbClr val="FF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381000">
                <a:tc>
                  <a:txBody>
                    <a:bodyPr/>
                    <a:lstStyle/>
                    <a:p>
                      <a:pPr indent="0" lvl="0" marL="0" rtl="0" algn="ctr">
                        <a:lnSpc>
                          <a:spcPct val="100000"/>
                        </a:lnSpc>
                        <a:spcBef>
                          <a:spcPts val="0"/>
                        </a:spcBef>
                        <a:spcAft>
                          <a:spcPts val="0"/>
                        </a:spcAft>
                        <a:buNone/>
                      </a:pPr>
                      <a:r>
                        <a:rPr b="1" lang="en-GB">
                          <a:solidFill>
                            <a:srgbClr val="0000FF"/>
                          </a:solidFill>
                        </a:rPr>
                        <a:t>Test</a:t>
                      </a:r>
                      <a:endParaRPr b="1">
                        <a:solidFill>
                          <a:srgbClr val="00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lnSpc>
                          <a:spcPct val="100000"/>
                        </a:lnSpc>
                        <a:spcBef>
                          <a:spcPts val="0"/>
                        </a:spcBef>
                        <a:spcAft>
                          <a:spcPts val="0"/>
                        </a:spcAft>
                        <a:buNone/>
                      </a:pPr>
                      <a:r>
                        <a:rPr b="1" lang="en-GB">
                          <a:solidFill>
                            <a:srgbClr val="0000FF"/>
                          </a:solidFill>
                        </a:rPr>
                        <a:t>2019</a:t>
                      </a:r>
                      <a:endParaRPr b="1">
                        <a:solidFill>
                          <a:srgbClr val="00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GB">
                          <a:solidFill>
                            <a:srgbClr val="0000FF"/>
                          </a:solidFill>
                        </a:rPr>
                        <a:t>53</a:t>
                      </a:r>
                      <a:endParaRPr b="1">
                        <a:solidFill>
                          <a:srgbClr val="00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b="1" lang="en-GB">
                          <a:solidFill>
                            <a:srgbClr val="0000FF"/>
                          </a:solidFill>
                        </a:rPr>
                        <a:t>5,082,228</a:t>
                      </a:r>
                      <a:endParaRPr b="1">
                        <a:solidFill>
                          <a:srgbClr val="0000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bl>
          </a:graphicData>
        </a:graphic>
      </p:graphicFrame>
      <p:graphicFrame>
        <p:nvGraphicFramePr>
          <p:cNvPr id="130" name="Google Shape;130;p18"/>
          <p:cNvGraphicFramePr/>
          <p:nvPr/>
        </p:nvGraphicFramePr>
        <p:xfrm>
          <a:off x="633300" y="1589375"/>
          <a:ext cx="3000000" cy="3000000"/>
        </p:xfrm>
        <a:graphic>
          <a:graphicData uri="http://schemas.openxmlformats.org/drawingml/2006/table">
            <a:tbl>
              <a:tblPr>
                <a:noFill/>
                <a:tableStyleId>{67AED6AC-5AFA-4EED-A748-2B5108CE89DA}</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b="1">
                        <a:solidFill>
                          <a:srgbClr val="0000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Period</a:t>
                      </a:r>
                      <a:endParaRPr b="1">
                        <a:solidFill>
                          <a:srgbClr val="0000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No. of Features</a:t>
                      </a:r>
                      <a:endParaRPr b="1">
                        <a:solidFill>
                          <a:srgbClr val="0000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GB">
                          <a:solidFill>
                            <a:srgbClr val="0000FF"/>
                          </a:solidFill>
                        </a:rPr>
                        <a:t>No. of Records</a:t>
                      </a:r>
                      <a:endParaRPr b="1">
                        <a:solidFill>
                          <a:srgbClr val="0000FF"/>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81000">
                <a:tc>
                  <a:txBody>
                    <a:bodyPr/>
                    <a:lstStyle/>
                    <a:p>
                      <a:pPr indent="0" lvl="0" marL="0" rtl="0" algn="ctr">
                        <a:spcBef>
                          <a:spcPts val="0"/>
                        </a:spcBef>
                        <a:spcAft>
                          <a:spcPts val="0"/>
                        </a:spcAft>
                        <a:buNone/>
                      </a:pPr>
                      <a:r>
                        <a:rPr b="1" lang="en-GB">
                          <a:solidFill>
                            <a:srgbClr val="FFFF00"/>
                          </a:solidFill>
                        </a:rPr>
                        <a:t>Flights</a:t>
                      </a:r>
                      <a:endParaRPr b="1">
                        <a:solidFill>
                          <a:srgbClr val="FFFF00"/>
                        </a:solidFill>
                      </a:endParaRPr>
                    </a:p>
                  </a:txBody>
                  <a:tcPr marT="91425" marB="91425" marR="91425" marL="91425">
                    <a:lnT cap="flat" cmpd="sng" w="9525">
                      <a:solidFill>
                        <a:srgbClr val="B7B7B7"/>
                      </a:solidFill>
                      <a:prstDash val="solid"/>
                      <a:round/>
                      <a:headEnd len="sm" w="sm" type="none"/>
                      <a:tailEnd len="sm" w="sm" type="none"/>
                    </a:lnT>
                    <a:solidFill>
                      <a:srgbClr val="C27BA0"/>
                    </a:solidFill>
                  </a:tcPr>
                </a:tc>
                <a:tc>
                  <a:txBody>
                    <a:bodyPr/>
                    <a:lstStyle/>
                    <a:p>
                      <a:pPr indent="0" lvl="0" marL="0" rtl="0" algn="ctr">
                        <a:spcBef>
                          <a:spcPts val="0"/>
                        </a:spcBef>
                        <a:spcAft>
                          <a:spcPts val="0"/>
                        </a:spcAft>
                        <a:buNone/>
                      </a:pPr>
                      <a:r>
                        <a:rPr b="1" lang="en-GB">
                          <a:solidFill>
                            <a:srgbClr val="FFFF00"/>
                          </a:solidFill>
                        </a:rPr>
                        <a:t>2015-2019</a:t>
                      </a:r>
                      <a:endParaRPr b="1">
                        <a:solidFill>
                          <a:srgbClr val="FFFF00"/>
                        </a:solidFill>
                      </a:endParaRPr>
                    </a:p>
                  </a:txBody>
                  <a:tcPr marT="91425" marB="91425" marR="91425" marL="91425">
                    <a:lnT cap="flat" cmpd="sng" w="9525">
                      <a:solidFill>
                        <a:srgbClr val="B7B7B7"/>
                      </a:solidFill>
                      <a:prstDash val="solid"/>
                      <a:round/>
                      <a:headEnd len="sm" w="sm" type="none"/>
                      <a:tailEnd len="sm" w="sm" type="none"/>
                    </a:lnT>
                    <a:solidFill>
                      <a:srgbClr val="C27BA0"/>
                    </a:solidFill>
                  </a:tcPr>
                </a:tc>
                <a:tc>
                  <a:txBody>
                    <a:bodyPr/>
                    <a:lstStyle/>
                    <a:p>
                      <a:pPr indent="0" lvl="0" marL="0" rtl="0" algn="ctr">
                        <a:spcBef>
                          <a:spcPts val="0"/>
                        </a:spcBef>
                        <a:spcAft>
                          <a:spcPts val="0"/>
                        </a:spcAft>
                        <a:buNone/>
                      </a:pPr>
                      <a:r>
                        <a:rPr b="1" lang="en-GB">
                          <a:solidFill>
                            <a:srgbClr val="FFFF00"/>
                          </a:solidFill>
                        </a:rPr>
                        <a:t>109</a:t>
                      </a:r>
                      <a:endParaRPr b="1">
                        <a:solidFill>
                          <a:srgbClr val="FFFF00"/>
                        </a:solidFill>
                      </a:endParaRPr>
                    </a:p>
                  </a:txBody>
                  <a:tcPr marT="91425" marB="91425" marR="91425" marL="91425">
                    <a:lnT cap="flat" cmpd="sng" w="9525">
                      <a:solidFill>
                        <a:srgbClr val="B7B7B7"/>
                      </a:solidFill>
                      <a:prstDash val="solid"/>
                      <a:round/>
                      <a:headEnd len="sm" w="sm" type="none"/>
                      <a:tailEnd len="sm" w="sm" type="none"/>
                    </a:lnT>
                    <a:solidFill>
                      <a:srgbClr val="C27BA0"/>
                    </a:solidFill>
                  </a:tcPr>
                </a:tc>
                <a:tc>
                  <a:txBody>
                    <a:bodyPr/>
                    <a:lstStyle/>
                    <a:p>
                      <a:pPr indent="0" lvl="0" marL="0" rtl="0" algn="ctr">
                        <a:spcBef>
                          <a:spcPts val="0"/>
                        </a:spcBef>
                        <a:spcAft>
                          <a:spcPts val="0"/>
                        </a:spcAft>
                        <a:buNone/>
                      </a:pPr>
                      <a:r>
                        <a:rPr b="1" lang="en-GB">
                          <a:solidFill>
                            <a:srgbClr val="FFFF00"/>
                          </a:solidFill>
                        </a:rPr>
                        <a:t>31,746,841</a:t>
                      </a:r>
                      <a:endParaRPr b="1">
                        <a:solidFill>
                          <a:srgbClr val="FFFF00"/>
                        </a:solidFill>
                      </a:endParaRPr>
                    </a:p>
                  </a:txBody>
                  <a:tcPr marT="91425" marB="91425" marR="91425" marL="91425">
                    <a:lnT cap="flat" cmpd="sng" w="9525">
                      <a:solidFill>
                        <a:srgbClr val="B7B7B7"/>
                      </a:solidFill>
                      <a:prstDash val="solid"/>
                      <a:round/>
                      <a:headEnd len="sm" w="sm" type="none"/>
                      <a:tailEnd len="sm" w="sm" type="none"/>
                    </a:lnT>
                    <a:solidFill>
                      <a:srgbClr val="C27BA0"/>
                    </a:solidFill>
                  </a:tcPr>
                </a:tc>
              </a:tr>
              <a:tr h="381000">
                <a:tc>
                  <a:txBody>
                    <a:bodyPr/>
                    <a:lstStyle/>
                    <a:p>
                      <a:pPr indent="0" lvl="0" marL="0" rtl="0" algn="ctr">
                        <a:spcBef>
                          <a:spcPts val="0"/>
                        </a:spcBef>
                        <a:spcAft>
                          <a:spcPts val="0"/>
                        </a:spcAft>
                        <a:buNone/>
                      </a:pPr>
                      <a:r>
                        <a:rPr b="1" lang="en-GB">
                          <a:solidFill>
                            <a:srgbClr val="FF00FF"/>
                          </a:solidFill>
                        </a:rPr>
                        <a:t>Weather</a:t>
                      </a:r>
                      <a:endParaRPr b="1">
                        <a:solidFill>
                          <a:srgbClr val="FF00FF"/>
                        </a:solidFill>
                      </a:endParaRPr>
                    </a:p>
                  </a:txBody>
                  <a:tcPr marT="91425" marB="91425" marR="91425" marL="91425">
                    <a:lnB cap="flat" cmpd="sng" w="9525">
                      <a:solidFill>
                        <a:srgbClr val="B7B7B7"/>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GB">
                          <a:solidFill>
                            <a:srgbClr val="FF00FF"/>
                          </a:solidFill>
                        </a:rPr>
                        <a:t>2015-2019</a:t>
                      </a:r>
                      <a:endParaRPr b="1">
                        <a:solidFill>
                          <a:srgbClr val="FF00FF"/>
                        </a:solidFill>
                      </a:endParaRPr>
                    </a:p>
                  </a:txBody>
                  <a:tcPr marT="91425" marB="91425" marR="91425" marL="91425">
                    <a:lnB cap="flat" cmpd="sng" w="9525">
                      <a:solidFill>
                        <a:srgbClr val="B7B7B7"/>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GB">
                          <a:solidFill>
                            <a:srgbClr val="FF00FF"/>
                          </a:solidFill>
                        </a:rPr>
                        <a:t>177</a:t>
                      </a:r>
                      <a:endParaRPr b="1">
                        <a:solidFill>
                          <a:srgbClr val="FF00FF"/>
                        </a:solidFill>
                      </a:endParaRPr>
                    </a:p>
                  </a:txBody>
                  <a:tcPr marT="91425" marB="91425" marR="91425" marL="91425">
                    <a:lnB cap="flat" cmpd="sng" w="9525">
                      <a:solidFill>
                        <a:srgbClr val="B7B7B7"/>
                      </a:solidFill>
                      <a:prstDash val="solid"/>
                      <a:round/>
                      <a:headEnd len="sm" w="sm" type="none"/>
                      <a:tailEnd len="sm" w="sm" type="none"/>
                    </a:lnB>
                    <a:solidFill>
                      <a:srgbClr val="B4A7D6"/>
                    </a:solidFill>
                  </a:tcPr>
                </a:tc>
                <a:tc>
                  <a:txBody>
                    <a:bodyPr/>
                    <a:lstStyle/>
                    <a:p>
                      <a:pPr indent="0" lvl="0" marL="0" rtl="0" algn="ctr">
                        <a:spcBef>
                          <a:spcPts val="0"/>
                        </a:spcBef>
                        <a:spcAft>
                          <a:spcPts val="0"/>
                        </a:spcAft>
                        <a:buNone/>
                      </a:pPr>
                      <a:r>
                        <a:rPr b="1" lang="en-GB">
                          <a:solidFill>
                            <a:srgbClr val="FF00FF"/>
                          </a:solidFill>
                        </a:rPr>
                        <a:t>630,904,436</a:t>
                      </a:r>
                      <a:endParaRPr b="1">
                        <a:solidFill>
                          <a:srgbClr val="FF00FF"/>
                        </a:solidFill>
                      </a:endParaRPr>
                    </a:p>
                  </a:txBody>
                  <a:tcPr marT="91425" marB="91425" marR="91425" marL="91425">
                    <a:lnB cap="flat" cmpd="sng" w="9525">
                      <a:solidFill>
                        <a:srgbClr val="B7B7B7"/>
                      </a:solidFill>
                      <a:prstDash val="solid"/>
                      <a:round/>
                      <a:headEnd len="sm" w="sm" type="none"/>
                      <a:tailEnd len="sm" w="sm" type="none"/>
                    </a:lnB>
                    <a:solidFill>
                      <a:srgbClr val="B4A7D6"/>
                    </a:solidFill>
                  </a:tcPr>
                </a:tc>
              </a:tr>
              <a:tr h="381000">
                <a:tc>
                  <a:txBody>
                    <a:bodyPr/>
                    <a:lstStyle/>
                    <a:p>
                      <a:pPr indent="0" lvl="0" marL="0" rtl="0" algn="ctr">
                        <a:spcBef>
                          <a:spcPts val="0"/>
                        </a:spcBef>
                        <a:spcAft>
                          <a:spcPts val="0"/>
                        </a:spcAft>
                        <a:buNone/>
                      </a:pPr>
                      <a:r>
                        <a:rPr b="1" lang="en-GB">
                          <a:solidFill>
                            <a:srgbClr val="00FF00"/>
                          </a:solidFill>
                        </a:rPr>
                        <a:t>Stations</a:t>
                      </a:r>
                      <a:endParaRPr b="1">
                        <a:solidFill>
                          <a:srgbClr val="00FF00"/>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GB">
                          <a:solidFill>
                            <a:srgbClr val="00FF00"/>
                          </a:solidFill>
                        </a:rPr>
                        <a:t>NA</a:t>
                      </a:r>
                      <a:endParaRPr b="1">
                        <a:solidFill>
                          <a:srgbClr val="00FF00"/>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GB">
                          <a:solidFill>
                            <a:srgbClr val="00FF00"/>
                          </a:solidFill>
                        </a:rPr>
                        <a:t>11</a:t>
                      </a:r>
                      <a:endParaRPr b="1">
                        <a:solidFill>
                          <a:srgbClr val="00FF00"/>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GB">
                          <a:solidFill>
                            <a:srgbClr val="00FF00"/>
                          </a:solidFill>
                        </a:rPr>
                        <a:t>29,771</a:t>
                      </a:r>
                      <a:endParaRPr b="1">
                        <a:solidFill>
                          <a:srgbClr val="00FF00"/>
                        </a:solidFill>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3C78D8"/>
                    </a:solidFill>
                  </a:tcPr>
                </a:tc>
              </a:tr>
            </a:tbl>
          </a:graphicData>
        </a:graphic>
      </p:graphicFrame>
      <p:sp>
        <p:nvSpPr>
          <p:cNvPr id="131" name="Google Shape;131;p18"/>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2639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Model Evaluation </a:t>
            </a:r>
            <a:r>
              <a:rPr lang="en-GB"/>
              <a:t>Metrics</a:t>
            </a:r>
            <a:r>
              <a:rPr lang="en-GB"/>
              <a:t> </a:t>
            </a:r>
            <a:endParaRPr/>
          </a:p>
        </p:txBody>
      </p:sp>
      <p:graphicFrame>
        <p:nvGraphicFramePr>
          <p:cNvPr id="137" name="Google Shape;137;p19"/>
          <p:cNvGraphicFramePr/>
          <p:nvPr/>
        </p:nvGraphicFramePr>
        <p:xfrm>
          <a:off x="3714400" y="1724875"/>
          <a:ext cx="3000000" cy="3000000"/>
        </p:xfrm>
        <a:graphic>
          <a:graphicData uri="http://schemas.openxmlformats.org/drawingml/2006/table">
            <a:tbl>
              <a:tblPr>
                <a:noFill/>
                <a:tableStyleId>{67AED6AC-5AFA-4EED-A748-2B5108CE89DA}</a:tableStyleId>
              </a:tblPr>
              <a:tblGrid>
                <a:gridCol w="1531750"/>
                <a:gridCol w="1531750"/>
                <a:gridCol w="1531750"/>
              </a:tblGrid>
              <a:tr h="381000">
                <a:tc>
                  <a:txBody>
                    <a:bodyPr/>
                    <a:lstStyle/>
                    <a:p>
                      <a:pPr indent="0" lvl="0" marL="0" rtl="0" algn="ctr">
                        <a:spcBef>
                          <a:spcPts val="0"/>
                        </a:spcBef>
                        <a:spcAft>
                          <a:spcPts val="0"/>
                        </a:spcAft>
                        <a:buNone/>
                      </a:pPr>
                      <a:r>
                        <a:rPr b="1" lang="en-GB">
                          <a:solidFill>
                            <a:srgbClr val="FFFFFF"/>
                          </a:solidFill>
                        </a:rPr>
                        <a:t>Year</a:t>
                      </a:r>
                      <a:endParaRPr b="1">
                        <a:solidFill>
                          <a:srgbClr val="FFFFFF"/>
                        </a:solidFill>
                      </a:endParaRPr>
                    </a:p>
                  </a:txBody>
                  <a:tcPr marT="91425" marB="91425" marR="91425" marL="91425">
                    <a:solidFill>
                      <a:srgbClr val="999999"/>
                    </a:solidFill>
                  </a:tcPr>
                </a:tc>
                <a:tc>
                  <a:txBody>
                    <a:bodyPr/>
                    <a:lstStyle/>
                    <a:p>
                      <a:pPr indent="0" lvl="0" marL="0" rtl="0" algn="ctr">
                        <a:spcBef>
                          <a:spcPts val="0"/>
                        </a:spcBef>
                        <a:spcAft>
                          <a:spcPts val="0"/>
                        </a:spcAft>
                        <a:buNone/>
                      </a:pPr>
                      <a:r>
                        <a:rPr b="1" lang="en-GB">
                          <a:solidFill>
                            <a:srgbClr val="FFFFFF"/>
                          </a:solidFill>
                        </a:rPr>
                        <a:t>No Delayed</a:t>
                      </a:r>
                      <a:endParaRPr b="1">
                        <a:solidFill>
                          <a:srgbClr val="FFFFFF"/>
                        </a:solidFill>
                      </a:endParaRPr>
                    </a:p>
                  </a:txBody>
                  <a:tcPr marT="91425" marB="91425" marR="91425" marL="91425">
                    <a:solidFill>
                      <a:srgbClr val="999999"/>
                    </a:solidFill>
                  </a:tcPr>
                </a:tc>
                <a:tc>
                  <a:txBody>
                    <a:bodyPr/>
                    <a:lstStyle/>
                    <a:p>
                      <a:pPr indent="0" lvl="0" marL="0" rtl="0" algn="ctr">
                        <a:spcBef>
                          <a:spcPts val="0"/>
                        </a:spcBef>
                        <a:spcAft>
                          <a:spcPts val="0"/>
                        </a:spcAft>
                        <a:buNone/>
                      </a:pPr>
                      <a:r>
                        <a:rPr b="1" lang="en-GB">
                          <a:solidFill>
                            <a:srgbClr val="FFFFFF"/>
                          </a:solidFill>
                        </a:rPr>
                        <a:t>Delayed</a:t>
                      </a:r>
                      <a:endParaRPr b="1">
                        <a:solidFill>
                          <a:srgbClr val="FFFFFF"/>
                        </a:solidFill>
                      </a:endParaRPr>
                    </a:p>
                  </a:txBody>
                  <a:tcPr marT="91425" marB="91425" marR="91425" marL="91425">
                    <a:solidFill>
                      <a:srgbClr val="999999"/>
                    </a:solidFill>
                  </a:tcPr>
                </a:tc>
              </a:tr>
              <a:tr h="381200">
                <a:tc>
                  <a:txBody>
                    <a:bodyPr/>
                    <a:lstStyle/>
                    <a:p>
                      <a:pPr indent="0" lvl="0" marL="0" rtl="0" algn="ctr">
                        <a:spcBef>
                          <a:spcPts val="0"/>
                        </a:spcBef>
                        <a:spcAft>
                          <a:spcPts val="0"/>
                        </a:spcAft>
                        <a:buNone/>
                      </a:pPr>
                      <a:r>
                        <a:rPr b="1" lang="en-GB">
                          <a:solidFill>
                            <a:srgbClr val="FFFFFF"/>
                          </a:solidFill>
                        </a:rPr>
                        <a:t>2015</a:t>
                      </a:r>
                      <a:endParaRPr b="1">
                        <a:solidFill>
                          <a:srgbClr val="FFFFFF"/>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b="1" lang="en-GB">
                          <a:solidFill>
                            <a:srgbClr val="FFFFFF"/>
                          </a:solidFill>
                        </a:rPr>
                        <a:t>4,675,372</a:t>
                      </a:r>
                      <a:endParaRPr b="1">
                        <a:solidFill>
                          <a:srgbClr val="FFFFFF"/>
                        </a:solidFill>
                      </a:endParaRPr>
                    </a:p>
                  </a:txBody>
                  <a:tcPr marT="91425" marB="91425" marR="91425" marL="91425">
                    <a:solidFill>
                      <a:srgbClr val="00FF00"/>
                    </a:solidFill>
                  </a:tcPr>
                </a:tc>
                <a:tc>
                  <a:txBody>
                    <a:bodyPr/>
                    <a:lstStyle/>
                    <a:p>
                      <a:pPr indent="0" lvl="0" marL="0" rtl="0" algn="ctr">
                        <a:spcBef>
                          <a:spcPts val="0"/>
                        </a:spcBef>
                        <a:spcAft>
                          <a:spcPts val="0"/>
                        </a:spcAft>
                        <a:buNone/>
                      </a:pPr>
                      <a:r>
                        <a:rPr b="1" lang="en-GB">
                          <a:solidFill>
                            <a:srgbClr val="FFFFFF"/>
                          </a:solidFill>
                        </a:rPr>
                        <a:t>1,057,554</a:t>
                      </a:r>
                      <a:endParaRPr b="1">
                        <a:solidFill>
                          <a:srgbClr val="FFFFFF"/>
                        </a:solidFill>
                      </a:endParaRPr>
                    </a:p>
                  </a:txBody>
                  <a:tcPr marT="91425" marB="91425" marR="91425" marL="91425">
                    <a:solidFill>
                      <a:srgbClr val="00FF00"/>
                    </a:solidFill>
                  </a:tcPr>
                </a:tc>
              </a:tr>
              <a:tr h="396200">
                <a:tc>
                  <a:txBody>
                    <a:bodyPr/>
                    <a:lstStyle/>
                    <a:p>
                      <a:pPr indent="0" lvl="0" marL="0" rtl="0" algn="ctr">
                        <a:spcBef>
                          <a:spcPts val="0"/>
                        </a:spcBef>
                        <a:spcAft>
                          <a:spcPts val="0"/>
                        </a:spcAft>
                        <a:buNone/>
                      </a:pPr>
                      <a:r>
                        <a:rPr b="1" lang="en-GB">
                          <a:solidFill>
                            <a:srgbClr val="FFFFFF"/>
                          </a:solidFill>
                        </a:rPr>
                        <a:t>2016</a:t>
                      </a:r>
                      <a:endParaRPr b="1">
                        <a:solidFill>
                          <a:srgbClr val="FFFFFF"/>
                        </a:solidFill>
                      </a:endParaRPr>
                    </a:p>
                  </a:txBody>
                  <a:tcPr marT="91425" marB="91425" marR="91425" marL="91425">
                    <a:solidFill>
                      <a:srgbClr val="A4C2F4"/>
                    </a:solidFill>
                  </a:tcPr>
                </a:tc>
                <a:tc>
                  <a:txBody>
                    <a:bodyPr/>
                    <a:lstStyle/>
                    <a:p>
                      <a:pPr indent="0" lvl="0" marL="0" rtl="0" algn="ctr">
                        <a:spcBef>
                          <a:spcPts val="0"/>
                        </a:spcBef>
                        <a:spcAft>
                          <a:spcPts val="0"/>
                        </a:spcAft>
                        <a:buNone/>
                      </a:pPr>
                      <a:r>
                        <a:rPr b="1" lang="en-GB">
                          <a:solidFill>
                            <a:srgbClr val="FFFFFF"/>
                          </a:solidFill>
                        </a:rPr>
                        <a:t>4,600,659</a:t>
                      </a:r>
                      <a:endParaRPr b="1">
                        <a:solidFill>
                          <a:srgbClr val="FFFFFF"/>
                        </a:solidFill>
                      </a:endParaRPr>
                    </a:p>
                  </a:txBody>
                  <a:tcPr marT="91425" marB="91425" marR="91425" marL="91425">
                    <a:solidFill>
                      <a:srgbClr val="A4C2F4"/>
                    </a:solidFill>
                  </a:tcPr>
                </a:tc>
                <a:tc>
                  <a:txBody>
                    <a:bodyPr/>
                    <a:lstStyle/>
                    <a:p>
                      <a:pPr indent="0" lvl="0" marL="0" rtl="0" algn="ctr">
                        <a:spcBef>
                          <a:spcPts val="0"/>
                        </a:spcBef>
                        <a:spcAft>
                          <a:spcPts val="0"/>
                        </a:spcAft>
                        <a:buNone/>
                      </a:pPr>
                      <a:r>
                        <a:rPr b="1" lang="en-GB">
                          <a:solidFill>
                            <a:srgbClr val="FFFFFF"/>
                          </a:solidFill>
                        </a:rPr>
                        <a:t>953,543</a:t>
                      </a:r>
                      <a:endParaRPr b="1">
                        <a:solidFill>
                          <a:srgbClr val="FFFFFF"/>
                        </a:solidFill>
                      </a:endParaRPr>
                    </a:p>
                  </a:txBody>
                  <a:tcPr marT="91425" marB="91425" marR="91425" marL="91425">
                    <a:solidFill>
                      <a:srgbClr val="A4C2F4"/>
                    </a:solidFill>
                  </a:tcPr>
                </a:tc>
              </a:tr>
              <a:tr h="396200">
                <a:tc>
                  <a:txBody>
                    <a:bodyPr/>
                    <a:lstStyle/>
                    <a:p>
                      <a:pPr indent="0" lvl="0" marL="0" rtl="0" algn="ctr">
                        <a:spcBef>
                          <a:spcPts val="0"/>
                        </a:spcBef>
                        <a:spcAft>
                          <a:spcPts val="0"/>
                        </a:spcAft>
                        <a:buNone/>
                      </a:pPr>
                      <a:r>
                        <a:rPr b="1" lang="en-GB">
                          <a:solidFill>
                            <a:srgbClr val="FFFFFF"/>
                          </a:solidFill>
                        </a:rPr>
                        <a:t>2017</a:t>
                      </a:r>
                      <a:endParaRPr b="1">
                        <a:solidFill>
                          <a:srgbClr val="FFFFFF"/>
                        </a:solidFill>
                      </a:endParaRPr>
                    </a:p>
                  </a:txBody>
                  <a:tcPr marT="91425" marB="91425" marR="91425" marL="91425">
                    <a:solidFill>
                      <a:srgbClr val="00FFFF"/>
                    </a:solidFill>
                  </a:tcPr>
                </a:tc>
                <a:tc>
                  <a:txBody>
                    <a:bodyPr/>
                    <a:lstStyle/>
                    <a:p>
                      <a:pPr indent="0" lvl="0" marL="0" rtl="0" algn="ctr">
                        <a:spcBef>
                          <a:spcPts val="0"/>
                        </a:spcBef>
                        <a:spcAft>
                          <a:spcPts val="0"/>
                        </a:spcAft>
                        <a:buNone/>
                      </a:pPr>
                      <a:r>
                        <a:rPr b="1" lang="en-GB">
                          <a:solidFill>
                            <a:srgbClr val="FFFFFF"/>
                          </a:solidFill>
                        </a:rPr>
                        <a:t>4,580,433</a:t>
                      </a:r>
                      <a:endParaRPr b="1">
                        <a:solidFill>
                          <a:srgbClr val="FFFFFF"/>
                        </a:solidFill>
                      </a:endParaRPr>
                    </a:p>
                  </a:txBody>
                  <a:tcPr marT="91425" marB="91425" marR="91425" marL="91425">
                    <a:solidFill>
                      <a:srgbClr val="00FFFF"/>
                    </a:solidFill>
                  </a:tcPr>
                </a:tc>
                <a:tc>
                  <a:txBody>
                    <a:bodyPr/>
                    <a:lstStyle/>
                    <a:p>
                      <a:pPr indent="0" lvl="0" marL="0" rtl="0" algn="ctr">
                        <a:spcBef>
                          <a:spcPts val="0"/>
                        </a:spcBef>
                        <a:spcAft>
                          <a:spcPts val="0"/>
                        </a:spcAft>
                        <a:buNone/>
                      </a:pPr>
                      <a:r>
                        <a:rPr b="1" lang="en-GB">
                          <a:solidFill>
                            <a:srgbClr val="FFFFFF"/>
                          </a:solidFill>
                        </a:rPr>
                        <a:t>1,013,845</a:t>
                      </a:r>
                      <a:endParaRPr b="1">
                        <a:solidFill>
                          <a:srgbClr val="FFFFFF"/>
                        </a:solidFill>
                      </a:endParaRPr>
                    </a:p>
                  </a:txBody>
                  <a:tcPr marT="91425" marB="91425" marR="91425" marL="91425">
                    <a:solidFill>
                      <a:srgbClr val="00FFFF"/>
                    </a:solidFill>
                  </a:tcPr>
                </a:tc>
              </a:tr>
              <a:tr h="396200">
                <a:tc>
                  <a:txBody>
                    <a:bodyPr/>
                    <a:lstStyle/>
                    <a:p>
                      <a:pPr indent="0" lvl="0" marL="0" rtl="0" algn="ctr">
                        <a:spcBef>
                          <a:spcPts val="0"/>
                        </a:spcBef>
                        <a:spcAft>
                          <a:spcPts val="0"/>
                        </a:spcAft>
                        <a:buNone/>
                      </a:pPr>
                      <a:r>
                        <a:rPr b="1" lang="en-GB">
                          <a:solidFill>
                            <a:srgbClr val="FFFFFF"/>
                          </a:solidFill>
                        </a:rPr>
                        <a:t>2018</a:t>
                      </a:r>
                      <a:endParaRPr b="1">
                        <a:solidFill>
                          <a:srgbClr val="FFFFFF"/>
                        </a:solidFill>
                      </a:endParaRPr>
                    </a:p>
                  </a:txBody>
                  <a:tcPr marT="91425" marB="91425" marR="91425" marL="91425">
                    <a:solidFill>
                      <a:srgbClr val="A64D79"/>
                    </a:solidFill>
                  </a:tcPr>
                </a:tc>
                <a:tc>
                  <a:txBody>
                    <a:bodyPr/>
                    <a:lstStyle/>
                    <a:p>
                      <a:pPr indent="0" lvl="0" marL="0" rtl="0" algn="ctr">
                        <a:spcBef>
                          <a:spcPts val="0"/>
                        </a:spcBef>
                        <a:spcAft>
                          <a:spcPts val="0"/>
                        </a:spcAft>
                        <a:buNone/>
                      </a:pPr>
                      <a:r>
                        <a:rPr b="1" lang="en-GB">
                          <a:solidFill>
                            <a:srgbClr val="FFFFFF"/>
                          </a:solidFill>
                        </a:rPr>
                        <a:t>5,789,777</a:t>
                      </a:r>
                      <a:endParaRPr b="1">
                        <a:solidFill>
                          <a:srgbClr val="FFFFFF"/>
                        </a:solidFill>
                      </a:endParaRPr>
                    </a:p>
                  </a:txBody>
                  <a:tcPr marT="91425" marB="91425" marR="91425" marL="91425">
                    <a:solidFill>
                      <a:srgbClr val="A64D79"/>
                    </a:solidFill>
                  </a:tcPr>
                </a:tc>
                <a:tc>
                  <a:txBody>
                    <a:bodyPr/>
                    <a:lstStyle/>
                    <a:p>
                      <a:pPr indent="0" lvl="0" marL="0" rtl="0" algn="ctr">
                        <a:spcBef>
                          <a:spcPts val="0"/>
                        </a:spcBef>
                        <a:spcAft>
                          <a:spcPts val="0"/>
                        </a:spcAft>
                        <a:buNone/>
                      </a:pPr>
                      <a:r>
                        <a:rPr b="1" lang="en-GB">
                          <a:solidFill>
                            <a:srgbClr val="FFFFFF"/>
                          </a:solidFill>
                        </a:rPr>
                        <a:t>1,306,435</a:t>
                      </a:r>
                      <a:endParaRPr b="1">
                        <a:solidFill>
                          <a:srgbClr val="FFFFFF"/>
                        </a:solidFill>
                      </a:endParaRPr>
                    </a:p>
                  </a:txBody>
                  <a:tcPr marT="91425" marB="91425" marR="91425" marL="91425">
                    <a:solidFill>
                      <a:srgbClr val="A64D79"/>
                    </a:solidFill>
                  </a:tcPr>
                </a:tc>
              </a:tr>
            </a:tbl>
          </a:graphicData>
        </a:graphic>
      </p:graphicFrame>
      <p:sp>
        <p:nvSpPr>
          <p:cNvPr id="138" name="Google Shape;138;p19"/>
          <p:cNvSpPr txBox="1"/>
          <p:nvPr/>
        </p:nvSpPr>
        <p:spPr>
          <a:xfrm>
            <a:off x="580975" y="1524150"/>
            <a:ext cx="3711000" cy="22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i="1" lang="en-GB" sz="2100">
                <a:solidFill>
                  <a:srgbClr val="202124"/>
                </a:solidFill>
                <a:highlight>
                  <a:srgbClr val="FFFFFF"/>
                </a:highlight>
              </a:rPr>
              <a:t>Classifications </a:t>
            </a:r>
            <a:r>
              <a:rPr lang="en-GB" sz="2100">
                <a:solidFill>
                  <a:srgbClr val="202124"/>
                </a:solidFill>
                <a:highlight>
                  <a:srgbClr val="FFFFFF"/>
                </a:highlight>
              </a:rPr>
              <a:t>: </a:t>
            </a:r>
            <a:endParaRPr sz="2100">
              <a:solidFill>
                <a:srgbClr val="202124"/>
              </a:solidFill>
              <a:highlight>
                <a:srgbClr val="FFFFFF"/>
              </a:highlight>
            </a:endParaRPr>
          </a:p>
          <a:p>
            <a:pPr indent="-361950" lvl="0" marL="457200" rtl="0" algn="l">
              <a:lnSpc>
                <a:spcPct val="115000"/>
              </a:lnSpc>
              <a:spcBef>
                <a:spcPts val="900"/>
              </a:spcBef>
              <a:spcAft>
                <a:spcPts val="0"/>
              </a:spcAft>
              <a:buClr>
                <a:srgbClr val="0000FF"/>
              </a:buClr>
              <a:buSzPts val="2100"/>
              <a:buFont typeface="Roboto"/>
              <a:buChar char="●"/>
            </a:pPr>
            <a:r>
              <a:rPr lang="en-GB" sz="2100">
                <a:solidFill>
                  <a:srgbClr val="0000FF"/>
                </a:solidFill>
                <a:highlight>
                  <a:srgbClr val="FFFFFF"/>
                </a:highlight>
              </a:rPr>
              <a:t>"Delayed" </a:t>
            </a:r>
            <a:endParaRPr sz="2100">
              <a:solidFill>
                <a:srgbClr val="0000FF"/>
              </a:solidFill>
              <a:highlight>
                <a:srgbClr val="FFFFFF"/>
              </a:highlight>
            </a:endParaRPr>
          </a:p>
          <a:p>
            <a:pPr indent="-361950" lvl="0" marL="457200" rtl="0" algn="l">
              <a:lnSpc>
                <a:spcPct val="115000"/>
              </a:lnSpc>
              <a:spcBef>
                <a:spcPts val="0"/>
              </a:spcBef>
              <a:spcAft>
                <a:spcPts val="0"/>
              </a:spcAft>
              <a:buClr>
                <a:srgbClr val="202124"/>
              </a:buClr>
              <a:buSzPts val="2100"/>
              <a:buChar char="-"/>
            </a:pPr>
            <a:r>
              <a:rPr b="1" lang="en-GB" sz="2100">
                <a:solidFill>
                  <a:srgbClr val="0000FF"/>
                </a:solidFill>
                <a:highlight>
                  <a:srgbClr val="FFFFFF"/>
                </a:highlight>
              </a:rPr>
              <a:t>positive</a:t>
            </a:r>
            <a:r>
              <a:rPr b="1" lang="en-GB" sz="2100">
                <a:solidFill>
                  <a:srgbClr val="202124"/>
                </a:solidFill>
                <a:highlight>
                  <a:srgbClr val="FFFFFF"/>
                </a:highlight>
              </a:rPr>
              <a:t> </a:t>
            </a:r>
            <a:r>
              <a:rPr lang="en-GB" sz="2100">
                <a:solidFill>
                  <a:srgbClr val="202124"/>
                </a:solidFill>
                <a:highlight>
                  <a:srgbClr val="FFFFFF"/>
                </a:highlight>
              </a:rPr>
              <a:t>class</a:t>
            </a:r>
            <a:endParaRPr sz="2100">
              <a:solidFill>
                <a:srgbClr val="202124"/>
              </a:solidFill>
              <a:highlight>
                <a:srgbClr val="FFFFFF"/>
              </a:highlight>
            </a:endParaRPr>
          </a:p>
          <a:p>
            <a:pPr indent="-361950" lvl="0" marL="457200" rtl="0" algn="l">
              <a:lnSpc>
                <a:spcPct val="115000"/>
              </a:lnSpc>
              <a:spcBef>
                <a:spcPts val="0"/>
              </a:spcBef>
              <a:spcAft>
                <a:spcPts val="0"/>
              </a:spcAft>
              <a:buClr>
                <a:srgbClr val="202124"/>
              </a:buClr>
              <a:buSzPts val="2100"/>
              <a:buFont typeface="Roboto"/>
              <a:buChar char="●"/>
            </a:pPr>
            <a:r>
              <a:rPr lang="en-GB" sz="2100">
                <a:solidFill>
                  <a:srgbClr val="202124"/>
                </a:solidFill>
                <a:highlight>
                  <a:srgbClr val="FFFFFF"/>
                </a:highlight>
              </a:rPr>
              <a:t>"</a:t>
            </a:r>
            <a:r>
              <a:rPr lang="en-GB" sz="2100">
                <a:solidFill>
                  <a:srgbClr val="9900FF"/>
                </a:solidFill>
                <a:highlight>
                  <a:srgbClr val="FFFFFF"/>
                </a:highlight>
              </a:rPr>
              <a:t>No Delayed</a:t>
            </a:r>
            <a:r>
              <a:rPr lang="en-GB" sz="2100">
                <a:solidFill>
                  <a:srgbClr val="00FF00"/>
                </a:solidFill>
                <a:highlight>
                  <a:srgbClr val="FFFFFF"/>
                </a:highlight>
              </a:rPr>
              <a:t> </a:t>
            </a:r>
            <a:r>
              <a:rPr lang="en-GB" sz="2100">
                <a:solidFill>
                  <a:srgbClr val="202124"/>
                </a:solidFill>
                <a:highlight>
                  <a:srgbClr val="FFFFFF"/>
                </a:highlight>
              </a:rPr>
              <a:t>"</a:t>
            </a:r>
            <a:endParaRPr sz="2100">
              <a:solidFill>
                <a:srgbClr val="202124"/>
              </a:solidFill>
              <a:highlight>
                <a:srgbClr val="FFFFFF"/>
              </a:highlight>
            </a:endParaRPr>
          </a:p>
          <a:p>
            <a:pPr indent="-361950" lvl="0" marL="457200" rtl="0" algn="l">
              <a:lnSpc>
                <a:spcPct val="115000"/>
              </a:lnSpc>
              <a:spcBef>
                <a:spcPts val="0"/>
              </a:spcBef>
              <a:spcAft>
                <a:spcPts val="0"/>
              </a:spcAft>
              <a:buSzPts val="2100"/>
              <a:buChar char="-"/>
            </a:pPr>
            <a:r>
              <a:rPr b="1" lang="en-GB" sz="2100">
                <a:solidFill>
                  <a:srgbClr val="9900FF"/>
                </a:solidFill>
                <a:highlight>
                  <a:srgbClr val="FFFFFF"/>
                </a:highlight>
              </a:rPr>
              <a:t>negative</a:t>
            </a:r>
            <a:r>
              <a:rPr b="1" lang="en-GB" sz="2100">
                <a:solidFill>
                  <a:srgbClr val="202124"/>
                </a:solidFill>
                <a:highlight>
                  <a:srgbClr val="FFFFFF"/>
                </a:highlight>
              </a:rPr>
              <a:t> </a:t>
            </a:r>
            <a:r>
              <a:rPr lang="en-GB" sz="2100">
                <a:solidFill>
                  <a:srgbClr val="202124"/>
                </a:solidFill>
                <a:highlight>
                  <a:srgbClr val="FFFFFF"/>
                </a:highlight>
              </a:rPr>
              <a:t>class</a:t>
            </a:r>
            <a:endParaRPr sz="2100">
              <a:solidFill>
                <a:srgbClr val="202124"/>
              </a:solidFill>
              <a:highlight>
                <a:srgbClr val="FFFFFF"/>
              </a:highlight>
            </a:endParaRPr>
          </a:p>
          <a:p>
            <a:pPr indent="0" lvl="0" marL="0" rtl="0" algn="l">
              <a:lnSpc>
                <a:spcPct val="115000"/>
              </a:lnSpc>
              <a:spcBef>
                <a:spcPts val="900"/>
              </a:spcBef>
              <a:spcAft>
                <a:spcPts val="900"/>
              </a:spcAft>
              <a:buNone/>
            </a:pPr>
            <a:r>
              <a:t/>
            </a:r>
            <a:endParaRPr sz="2100">
              <a:solidFill>
                <a:srgbClr val="202124"/>
              </a:solidFill>
              <a:highlight>
                <a:srgbClr val="FFFFFF"/>
              </a:highlight>
            </a:endParaRPr>
          </a:p>
        </p:txBody>
      </p:sp>
      <p:sp>
        <p:nvSpPr>
          <p:cNvPr id="139" name="Google Shape;139;p19"/>
          <p:cNvSpPr txBox="1"/>
          <p:nvPr/>
        </p:nvSpPr>
        <p:spPr>
          <a:xfrm>
            <a:off x="1135200" y="4218800"/>
            <a:ext cx="5642700" cy="1702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900"/>
              </a:spcBef>
              <a:spcAft>
                <a:spcPts val="0"/>
              </a:spcAft>
              <a:buClr>
                <a:schemeClr val="dk1"/>
              </a:buClr>
              <a:buSzPts val="1100"/>
              <a:buFont typeface="Arial"/>
              <a:buNone/>
            </a:pPr>
            <a:r>
              <a:rPr b="1" lang="en-GB" sz="1850">
                <a:solidFill>
                  <a:srgbClr val="202124"/>
                </a:solidFill>
                <a:highlight>
                  <a:schemeClr val="lt1"/>
                </a:highlight>
              </a:rPr>
              <a:t>Accuracy </a:t>
            </a:r>
            <a:r>
              <a:rPr b="1" lang="en-GB" sz="1850">
                <a:solidFill>
                  <a:srgbClr val="202124"/>
                </a:solidFill>
                <a:highlight>
                  <a:schemeClr val="lt1"/>
                </a:highlight>
              </a:rPr>
              <a:t>:</a:t>
            </a:r>
            <a:r>
              <a:rPr lang="en-GB" sz="1850">
                <a:solidFill>
                  <a:srgbClr val="202124"/>
                </a:solidFill>
                <a:highlight>
                  <a:schemeClr val="lt1"/>
                </a:highlight>
              </a:rPr>
              <a:t> (TP +TN) / (TP + TN + FP + FN)</a:t>
            </a:r>
            <a:endParaRPr b="1" sz="1850">
              <a:solidFill>
                <a:srgbClr val="202124"/>
              </a:solidFill>
              <a:highlight>
                <a:srgbClr val="FFFFFF"/>
              </a:highlight>
            </a:endParaRPr>
          </a:p>
          <a:p>
            <a:pPr indent="-228600" lvl="0" marL="457200" rtl="0" algn="l">
              <a:lnSpc>
                <a:spcPct val="115000"/>
              </a:lnSpc>
              <a:spcBef>
                <a:spcPts val="900"/>
              </a:spcBef>
              <a:spcAft>
                <a:spcPts val="0"/>
              </a:spcAft>
              <a:buNone/>
            </a:pPr>
            <a:r>
              <a:rPr b="1" lang="en-GB" sz="1850">
                <a:solidFill>
                  <a:srgbClr val="202124"/>
                </a:solidFill>
                <a:highlight>
                  <a:srgbClr val="FFFFFF"/>
                </a:highlight>
              </a:rPr>
              <a:t>Precision:</a:t>
            </a:r>
            <a:r>
              <a:rPr lang="en-GB" sz="1850">
                <a:solidFill>
                  <a:srgbClr val="202124"/>
                </a:solidFill>
                <a:highlight>
                  <a:srgbClr val="FFFFFF"/>
                </a:highlight>
              </a:rPr>
              <a:t> (TP) / (TP + FP)</a:t>
            </a:r>
            <a:endParaRPr sz="1850">
              <a:solidFill>
                <a:srgbClr val="202124"/>
              </a:solidFill>
              <a:highlight>
                <a:srgbClr val="FFFFFF"/>
              </a:highlight>
            </a:endParaRPr>
          </a:p>
          <a:p>
            <a:pPr indent="-228600" lvl="0" marL="457200" rtl="0" algn="l">
              <a:lnSpc>
                <a:spcPct val="115000"/>
              </a:lnSpc>
              <a:spcBef>
                <a:spcPts val="900"/>
              </a:spcBef>
              <a:spcAft>
                <a:spcPts val="900"/>
              </a:spcAft>
              <a:buNone/>
            </a:pPr>
            <a:r>
              <a:rPr b="1" lang="en-GB" sz="1850">
                <a:solidFill>
                  <a:srgbClr val="202124"/>
                </a:solidFill>
                <a:highlight>
                  <a:srgbClr val="FFFFFF"/>
                </a:highlight>
              </a:rPr>
              <a:t>Recall</a:t>
            </a:r>
            <a:r>
              <a:rPr lang="en-GB" sz="1850">
                <a:solidFill>
                  <a:srgbClr val="202124"/>
                </a:solidFill>
                <a:highlight>
                  <a:srgbClr val="FFFFFF"/>
                </a:highlight>
              </a:rPr>
              <a:t>: (TP) / (TP + FN)</a:t>
            </a:r>
            <a:endParaRPr sz="1800">
              <a:latin typeface="Calibri"/>
              <a:ea typeface="Calibri"/>
              <a:cs typeface="Calibri"/>
              <a:sym typeface="Calibri"/>
            </a:endParaRPr>
          </a:p>
        </p:txBody>
      </p:sp>
      <p:sp>
        <p:nvSpPr>
          <p:cNvPr id="140" name="Google Shape;140;p19"/>
          <p:cNvSpPr/>
          <p:nvPr/>
        </p:nvSpPr>
        <p:spPr>
          <a:xfrm>
            <a:off x="7186525" y="4460625"/>
            <a:ext cx="773694" cy="121915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FF"/>
                </a:solidFill>
                <a:latin typeface="Arial"/>
              </a:rPr>
              <a:t>?</a:t>
            </a:r>
          </a:p>
        </p:txBody>
      </p:sp>
      <p:sp>
        <p:nvSpPr>
          <p:cNvPr id="141" name="Google Shape;141;p19"/>
          <p:cNvSpPr/>
          <p:nvPr/>
        </p:nvSpPr>
        <p:spPr>
          <a:xfrm>
            <a:off x="-32906" y="5718703"/>
            <a:ext cx="1627253" cy="1143044"/>
          </a:xfrm>
          <a:custGeom>
            <a:rect b="b" l="l" r="r" t="t"/>
            <a:pathLst>
              <a:path extrusionOk="0" h="42899" w="81587">
                <a:moveTo>
                  <a:pt x="8491" y="0"/>
                </a:moveTo>
                <a:cubicBezTo>
                  <a:pt x="8327" y="0"/>
                  <a:pt x="8162" y="5"/>
                  <a:pt x="7997" y="14"/>
                </a:cubicBezTo>
                <a:cubicBezTo>
                  <a:pt x="3515" y="273"/>
                  <a:pt x="0" y="3992"/>
                  <a:pt x="0" y="8488"/>
                </a:cubicBezTo>
                <a:lnTo>
                  <a:pt x="0" y="42899"/>
                </a:lnTo>
                <a:lnTo>
                  <a:pt x="76396" y="42899"/>
                </a:lnTo>
                <a:cubicBezTo>
                  <a:pt x="79271" y="42899"/>
                  <a:pt x="81586" y="40569"/>
                  <a:pt x="81586" y="37708"/>
                </a:cubicBezTo>
                <a:cubicBezTo>
                  <a:pt x="81586" y="34834"/>
                  <a:pt x="79257" y="32518"/>
                  <a:pt x="76396" y="32518"/>
                </a:cubicBezTo>
                <a:cubicBezTo>
                  <a:pt x="76287" y="32518"/>
                  <a:pt x="76178" y="32518"/>
                  <a:pt x="76083" y="32532"/>
                </a:cubicBezTo>
                <a:cubicBezTo>
                  <a:pt x="75252" y="29753"/>
                  <a:pt x="72922" y="27696"/>
                  <a:pt x="70062" y="27219"/>
                </a:cubicBezTo>
                <a:cubicBezTo>
                  <a:pt x="69355" y="24721"/>
                  <a:pt x="67113" y="23227"/>
                  <a:pt x="64783" y="23227"/>
                </a:cubicBezTo>
                <a:cubicBezTo>
                  <a:pt x="63657" y="23227"/>
                  <a:pt x="62510" y="23576"/>
                  <a:pt x="61507" y="24331"/>
                </a:cubicBezTo>
                <a:cubicBezTo>
                  <a:pt x="61207" y="24127"/>
                  <a:pt x="60894" y="23950"/>
                  <a:pt x="60580" y="23786"/>
                </a:cubicBezTo>
                <a:cubicBezTo>
                  <a:pt x="59327" y="22424"/>
                  <a:pt x="57610" y="21606"/>
                  <a:pt x="55771" y="21484"/>
                </a:cubicBezTo>
                <a:cubicBezTo>
                  <a:pt x="55826" y="21171"/>
                  <a:pt x="55867" y="20857"/>
                  <a:pt x="55894" y="20544"/>
                </a:cubicBezTo>
                <a:cubicBezTo>
                  <a:pt x="55908" y="20380"/>
                  <a:pt x="55908" y="20217"/>
                  <a:pt x="55908" y="20053"/>
                </a:cubicBezTo>
                <a:cubicBezTo>
                  <a:pt x="55908" y="17111"/>
                  <a:pt x="54150" y="14441"/>
                  <a:pt x="51439" y="13283"/>
                </a:cubicBezTo>
                <a:cubicBezTo>
                  <a:pt x="50507" y="12883"/>
                  <a:pt x="49520" y="12687"/>
                  <a:pt x="48540" y="12687"/>
                </a:cubicBezTo>
                <a:cubicBezTo>
                  <a:pt x="46686" y="12687"/>
                  <a:pt x="44856" y="13386"/>
                  <a:pt x="43456" y="14713"/>
                </a:cubicBezTo>
                <a:cubicBezTo>
                  <a:pt x="43211" y="14945"/>
                  <a:pt x="42980" y="15204"/>
                  <a:pt x="42762" y="15476"/>
                </a:cubicBezTo>
                <a:cubicBezTo>
                  <a:pt x="42653" y="15299"/>
                  <a:pt x="42530" y="15122"/>
                  <a:pt x="42408" y="14959"/>
                </a:cubicBezTo>
                <a:cubicBezTo>
                  <a:pt x="41726" y="14059"/>
                  <a:pt x="40827" y="13365"/>
                  <a:pt x="39792" y="12942"/>
                </a:cubicBezTo>
                <a:cubicBezTo>
                  <a:pt x="39288" y="12724"/>
                  <a:pt x="38743" y="12588"/>
                  <a:pt x="38198" y="12520"/>
                </a:cubicBezTo>
                <a:cubicBezTo>
                  <a:pt x="37914" y="12481"/>
                  <a:pt x="37629" y="12461"/>
                  <a:pt x="37346" y="12461"/>
                </a:cubicBezTo>
                <a:cubicBezTo>
                  <a:pt x="36458" y="12461"/>
                  <a:pt x="35581" y="12653"/>
                  <a:pt x="34765" y="13024"/>
                </a:cubicBezTo>
                <a:cubicBezTo>
                  <a:pt x="34397" y="12697"/>
                  <a:pt x="33989" y="12398"/>
                  <a:pt x="33580" y="12139"/>
                </a:cubicBezTo>
                <a:cubicBezTo>
                  <a:pt x="33171" y="11907"/>
                  <a:pt x="32749" y="11689"/>
                  <a:pt x="32313" y="11512"/>
                </a:cubicBezTo>
                <a:cubicBezTo>
                  <a:pt x="31278" y="11099"/>
                  <a:pt x="30186" y="10895"/>
                  <a:pt x="29099" y="10895"/>
                </a:cubicBezTo>
                <a:cubicBezTo>
                  <a:pt x="27424" y="10895"/>
                  <a:pt x="25759" y="11379"/>
                  <a:pt x="24330" y="12329"/>
                </a:cubicBezTo>
                <a:cubicBezTo>
                  <a:pt x="24289" y="9428"/>
                  <a:pt x="21933" y="7085"/>
                  <a:pt x="19031" y="7085"/>
                </a:cubicBezTo>
                <a:cubicBezTo>
                  <a:pt x="18295" y="7085"/>
                  <a:pt x="17573" y="7235"/>
                  <a:pt x="16906" y="7521"/>
                </a:cubicBezTo>
                <a:cubicBezTo>
                  <a:pt x="16420" y="3217"/>
                  <a:pt x="12776" y="0"/>
                  <a:pt x="8491"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Model Evaluation Metrics - Confusion Matrix</a:t>
            </a:r>
            <a:endParaRPr/>
          </a:p>
        </p:txBody>
      </p:sp>
      <p:graphicFrame>
        <p:nvGraphicFramePr>
          <p:cNvPr id="148" name="Google Shape;148;p20"/>
          <p:cNvGraphicFramePr/>
          <p:nvPr/>
        </p:nvGraphicFramePr>
        <p:xfrm>
          <a:off x="1172550" y="1493300"/>
          <a:ext cx="3000000" cy="3000000"/>
        </p:xfrm>
        <a:graphic>
          <a:graphicData uri="http://schemas.openxmlformats.org/drawingml/2006/table">
            <a:tbl>
              <a:tblPr>
                <a:noFill/>
                <a:tableStyleId>{67AED6AC-5AFA-4EED-A748-2B5108CE89DA}</a:tableStyleId>
              </a:tblPr>
              <a:tblGrid>
                <a:gridCol w="1080525"/>
                <a:gridCol w="2865300"/>
                <a:gridCol w="2853075"/>
              </a:tblGrid>
              <a:tr h="1106025">
                <a:tc>
                  <a:txBody>
                    <a:bodyPr/>
                    <a:lstStyle/>
                    <a:p>
                      <a:pPr indent="0" lvl="0" marL="0" rtl="0" algn="ctr">
                        <a:spcBef>
                          <a:spcPts val="0"/>
                        </a:spcBef>
                        <a:spcAft>
                          <a:spcPts val="0"/>
                        </a:spcAft>
                        <a:buNone/>
                      </a:pPr>
                      <a:r>
                        <a:rPr lang="en-GB" sz="1200"/>
                        <a:t>Flights</a:t>
                      </a:r>
                      <a:endParaRPr sz="1200"/>
                    </a:p>
                  </a:txBody>
                  <a:tcPr marT="91425" marB="91425" marR="91425" marL="91425" anchor="ctr">
                    <a:solidFill>
                      <a:srgbClr val="B4A7D6"/>
                    </a:solidFill>
                  </a:tcPr>
                </a:tc>
                <a:tc>
                  <a:txBody>
                    <a:bodyPr/>
                    <a:lstStyle/>
                    <a:p>
                      <a:pPr indent="0" lvl="0" marL="0" rtl="0" algn="ctr">
                        <a:spcBef>
                          <a:spcPts val="0"/>
                        </a:spcBef>
                        <a:spcAft>
                          <a:spcPts val="0"/>
                        </a:spcAft>
                        <a:buNone/>
                      </a:pPr>
                      <a:r>
                        <a:rPr lang="en-GB" sz="1200"/>
                        <a:t>Delay</a:t>
                      </a:r>
                      <a:endParaRPr sz="1200"/>
                    </a:p>
                  </a:txBody>
                  <a:tcPr marT="91425" marB="91425" marR="91425" marL="91425" anchor="ctr">
                    <a:solidFill>
                      <a:srgbClr val="00FFFF"/>
                    </a:solidFill>
                  </a:tcPr>
                </a:tc>
                <a:tc>
                  <a:txBody>
                    <a:bodyPr/>
                    <a:lstStyle/>
                    <a:p>
                      <a:pPr indent="0" lvl="0" marL="0" rtl="0" algn="ctr">
                        <a:spcBef>
                          <a:spcPts val="0"/>
                        </a:spcBef>
                        <a:spcAft>
                          <a:spcPts val="0"/>
                        </a:spcAft>
                        <a:buNone/>
                      </a:pPr>
                      <a:r>
                        <a:rPr lang="en-GB" sz="1200"/>
                        <a:t>No Delay</a:t>
                      </a:r>
                      <a:endParaRPr sz="1200"/>
                    </a:p>
                  </a:txBody>
                  <a:tcPr marT="91425" marB="91425" marR="91425" marL="91425" anchor="ctr">
                    <a:solidFill>
                      <a:srgbClr val="00FFFF"/>
                    </a:solidFill>
                  </a:tcPr>
                </a:tc>
              </a:tr>
              <a:tr h="1342050">
                <a:tc>
                  <a:txBody>
                    <a:bodyPr/>
                    <a:lstStyle/>
                    <a:p>
                      <a:pPr indent="0" lvl="0" marL="0" rtl="0" algn="ctr">
                        <a:spcBef>
                          <a:spcPts val="0"/>
                        </a:spcBef>
                        <a:spcAft>
                          <a:spcPts val="0"/>
                        </a:spcAft>
                        <a:buNone/>
                      </a:pPr>
                      <a:r>
                        <a:rPr lang="en-GB" sz="1200">
                          <a:solidFill>
                            <a:srgbClr val="FFFFFF"/>
                          </a:solidFill>
                        </a:rPr>
                        <a:t>Delay</a:t>
                      </a:r>
                      <a:endParaRPr sz="12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GB" sz="1200">
                          <a:solidFill>
                            <a:srgbClr val="0000FF"/>
                          </a:solidFill>
                        </a:rPr>
                        <a:t>True Positive , TP</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Reality: DELAY </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Prediction:DELAY</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Outcome: </a:t>
                      </a:r>
                      <a:r>
                        <a:rPr lang="en-GB" sz="1200">
                          <a:solidFill>
                            <a:srgbClr val="0000FF"/>
                          </a:solidFill>
                        </a:rPr>
                        <a:t>EVERYONE is Fine</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Eg. TP = 1 </a:t>
                      </a:r>
                      <a:endParaRPr sz="1200">
                        <a:solidFill>
                          <a:srgbClr val="0000FF"/>
                        </a:solidFill>
                      </a:endParaRPr>
                    </a:p>
                  </a:txBody>
                  <a:tcPr marT="91425" marB="91425" marR="91425" marL="91425" anchor="ctr">
                    <a:solidFill>
                      <a:srgbClr val="00FF00"/>
                    </a:solidFill>
                  </a:tcPr>
                </a:tc>
                <a:tc>
                  <a:txBody>
                    <a:bodyPr/>
                    <a:lstStyle/>
                    <a:p>
                      <a:pPr indent="0" lvl="0" marL="0" rtl="0" algn="ctr">
                        <a:spcBef>
                          <a:spcPts val="0"/>
                        </a:spcBef>
                        <a:spcAft>
                          <a:spcPts val="0"/>
                        </a:spcAft>
                        <a:buNone/>
                      </a:pPr>
                      <a:r>
                        <a:rPr lang="en-GB" sz="1200">
                          <a:solidFill>
                            <a:srgbClr val="0000FF"/>
                          </a:solidFill>
                        </a:rPr>
                        <a:t>False Negative , FN</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Clr>
                          <a:schemeClr val="dk1"/>
                        </a:buClr>
                        <a:buSzPts val="1100"/>
                        <a:buFont typeface="Arial"/>
                        <a:buNone/>
                      </a:pPr>
                      <a:r>
                        <a:rPr lang="en-GB" sz="1200">
                          <a:solidFill>
                            <a:srgbClr val="0000FF"/>
                          </a:solidFill>
                        </a:rPr>
                        <a:t>Reality: DELAY </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Clr>
                          <a:schemeClr val="dk1"/>
                        </a:buClr>
                        <a:buSzPts val="1100"/>
                        <a:buFont typeface="Arial"/>
                        <a:buNone/>
                      </a:pPr>
                      <a:r>
                        <a:rPr lang="en-GB" sz="1200">
                          <a:solidFill>
                            <a:srgbClr val="0000FF"/>
                          </a:solidFill>
                        </a:rPr>
                        <a:t>Prediction: NO DELAY</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Outcome: EVERYONE are Annoyed</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E.g  FN =8 </a:t>
                      </a:r>
                      <a:endParaRPr sz="1200">
                        <a:solidFill>
                          <a:srgbClr val="0000FF"/>
                        </a:solidFill>
                      </a:endParaRPr>
                    </a:p>
                  </a:txBody>
                  <a:tcPr marT="91425" marB="91425" marR="91425" marL="91425" anchor="ctr">
                    <a:solidFill>
                      <a:srgbClr val="FFFF00"/>
                    </a:solidFill>
                  </a:tcPr>
                </a:tc>
              </a:tr>
              <a:tr h="1106025">
                <a:tc>
                  <a:txBody>
                    <a:bodyPr/>
                    <a:lstStyle/>
                    <a:p>
                      <a:pPr indent="0" lvl="0" marL="0" rtl="0" algn="ctr">
                        <a:spcBef>
                          <a:spcPts val="0"/>
                        </a:spcBef>
                        <a:spcAft>
                          <a:spcPts val="0"/>
                        </a:spcAft>
                        <a:buNone/>
                      </a:pPr>
                      <a:r>
                        <a:rPr lang="en-GB" sz="1200">
                          <a:solidFill>
                            <a:srgbClr val="FFFFFF"/>
                          </a:solidFill>
                        </a:rPr>
                        <a:t>No Delay  </a:t>
                      </a:r>
                      <a:endParaRPr sz="1200">
                        <a:solidFill>
                          <a:srgbClr val="FFFFFF"/>
                        </a:solidFill>
                      </a:endParaRPr>
                    </a:p>
                  </a:txBody>
                  <a:tcPr marT="91425" marB="91425" marR="91425" marL="91425" anchor="ctr">
                    <a:solidFill>
                      <a:srgbClr val="4A86E8"/>
                    </a:solidFill>
                  </a:tcPr>
                </a:tc>
                <a:tc>
                  <a:txBody>
                    <a:bodyPr/>
                    <a:lstStyle/>
                    <a:p>
                      <a:pPr indent="0" lvl="0" marL="0" rtl="0" algn="ctr">
                        <a:spcBef>
                          <a:spcPts val="0"/>
                        </a:spcBef>
                        <a:spcAft>
                          <a:spcPts val="0"/>
                        </a:spcAft>
                        <a:buNone/>
                      </a:pPr>
                      <a:r>
                        <a:rPr lang="en-GB" sz="1200">
                          <a:solidFill>
                            <a:srgbClr val="FFFFFF"/>
                          </a:solidFill>
                        </a:rPr>
                        <a:t>False Positive, FP</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rPr lang="en-GB" sz="1200">
                          <a:solidFill>
                            <a:srgbClr val="FFFFFF"/>
                          </a:solidFill>
                        </a:rPr>
                        <a:t>Reality: NO DELAY</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rPr lang="en-GB" sz="1200">
                          <a:solidFill>
                            <a:srgbClr val="FFFFFF"/>
                          </a:solidFill>
                        </a:rPr>
                        <a:t>Prediction: DELAY</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GB" sz="1200">
                          <a:solidFill>
                            <a:srgbClr val="FFFFFF"/>
                          </a:solidFill>
                        </a:rPr>
                        <a:t>Outcome: EVERYONE is UNHAPPY</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Clr>
                          <a:schemeClr val="dk1"/>
                        </a:buClr>
                        <a:buSzPts val="1100"/>
                        <a:buFont typeface="Arial"/>
                        <a:buNone/>
                      </a:pPr>
                      <a:r>
                        <a:rPr lang="en-GB" sz="1200">
                          <a:solidFill>
                            <a:srgbClr val="FFFFFF"/>
                          </a:solidFill>
                        </a:rPr>
                        <a:t>Eg. FP = 1</a:t>
                      </a:r>
                      <a:endParaRPr sz="1200">
                        <a:solidFill>
                          <a:srgbClr val="FFFFFF"/>
                        </a:solidFill>
                      </a:endParaRPr>
                    </a:p>
                    <a:p>
                      <a:pPr indent="0" lvl="0" marL="0" rtl="0" algn="ctr">
                        <a:spcBef>
                          <a:spcPts val="0"/>
                        </a:spcBef>
                        <a:spcAft>
                          <a:spcPts val="0"/>
                        </a:spcAft>
                        <a:buNone/>
                      </a:pPr>
                      <a:r>
                        <a:t/>
                      </a:r>
                      <a:endParaRPr sz="1200">
                        <a:solidFill>
                          <a:srgbClr val="FFFFFF"/>
                        </a:solidFill>
                      </a:endParaRPr>
                    </a:p>
                  </a:txBody>
                  <a:tcPr marT="91425" marB="91425" marR="91425" marL="91425" anchor="ctr">
                    <a:solidFill>
                      <a:srgbClr val="FF0000"/>
                    </a:solidFill>
                  </a:tcPr>
                </a:tc>
                <a:tc>
                  <a:txBody>
                    <a:bodyPr/>
                    <a:lstStyle/>
                    <a:p>
                      <a:pPr indent="0" lvl="0" marL="0" rtl="0" algn="ctr">
                        <a:spcBef>
                          <a:spcPts val="0"/>
                        </a:spcBef>
                        <a:spcAft>
                          <a:spcPts val="0"/>
                        </a:spcAft>
                        <a:buNone/>
                      </a:pPr>
                      <a:r>
                        <a:rPr lang="en-GB" sz="1200">
                          <a:solidFill>
                            <a:srgbClr val="0000FF"/>
                          </a:solidFill>
                        </a:rPr>
                        <a:t>True Negative, TN</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Clr>
                          <a:schemeClr val="dk1"/>
                        </a:buClr>
                        <a:buSzPts val="1100"/>
                        <a:buFont typeface="Arial"/>
                        <a:buNone/>
                      </a:pPr>
                      <a:r>
                        <a:rPr lang="en-GB" sz="1200">
                          <a:solidFill>
                            <a:srgbClr val="0000FF"/>
                          </a:solidFill>
                        </a:rPr>
                        <a:t>Reality: NO DELAY</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Clr>
                          <a:schemeClr val="dk1"/>
                        </a:buClr>
                        <a:buSzPts val="1100"/>
                        <a:buFont typeface="Arial"/>
                        <a:buNone/>
                      </a:pPr>
                      <a:r>
                        <a:rPr lang="en-GB" sz="1200">
                          <a:solidFill>
                            <a:srgbClr val="0000FF"/>
                          </a:solidFill>
                        </a:rPr>
                        <a:t>Prediction: NO DELAY</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None/>
                      </a:pPr>
                      <a:r>
                        <a:rPr lang="en-GB" sz="1200">
                          <a:solidFill>
                            <a:srgbClr val="0000FF"/>
                          </a:solidFill>
                        </a:rPr>
                        <a:t>Outcome: EVERYONE is FINE</a:t>
                      </a:r>
                      <a:endParaRPr sz="1200">
                        <a:solidFill>
                          <a:srgbClr val="0000FF"/>
                        </a:solidFill>
                      </a:endParaRPr>
                    </a:p>
                    <a:p>
                      <a:pPr indent="0" lvl="0" marL="0" rtl="0" algn="l">
                        <a:spcBef>
                          <a:spcPts val="0"/>
                        </a:spcBef>
                        <a:spcAft>
                          <a:spcPts val="0"/>
                        </a:spcAft>
                        <a:buNone/>
                      </a:pPr>
                      <a:r>
                        <a:t/>
                      </a:r>
                      <a:endParaRPr sz="1200">
                        <a:solidFill>
                          <a:srgbClr val="0000FF"/>
                        </a:solidFill>
                      </a:endParaRPr>
                    </a:p>
                    <a:p>
                      <a:pPr indent="0" lvl="0" marL="0" rtl="0" algn="l">
                        <a:spcBef>
                          <a:spcPts val="0"/>
                        </a:spcBef>
                        <a:spcAft>
                          <a:spcPts val="0"/>
                        </a:spcAft>
                        <a:buClr>
                          <a:schemeClr val="dk1"/>
                        </a:buClr>
                        <a:buSzPts val="1100"/>
                        <a:buFont typeface="Arial"/>
                        <a:buNone/>
                      </a:pPr>
                      <a:r>
                        <a:rPr lang="en-GB" sz="1200">
                          <a:solidFill>
                            <a:srgbClr val="0000FF"/>
                          </a:solidFill>
                        </a:rPr>
                        <a:t>E.g TN = 90</a:t>
                      </a:r>
                      <a:endParaRPr sz="1200">
                        <a:solidFill>
                          <a:srgbClr val="0000FF"/>
                        </a:solidFill>
                      </a:endParaRPr>
                    </a:p>
                    <a:p>
                      <a:pPr indent="0" lvl="0" marL="0" rtl="0" algn="ctr">
                        <a:spcBef>
                          <a:spcPts val="0"/>
                        </a:spcBef>
                        <a:spcAft>
                          <a:spcPts val="0"/>
                        </a:spcAft>
                        <a:buNone/>
                      </a:pPr>
                      <a:r>
                        <a:t/>
                      </a:r>
                      <a:endParaRPr sz="1200">
                        <a:solidFill>
                          <a:srgbClr val="0000FF"/>
                        </a:solidFill>
                      </a:endParaRPr>
                    </a:p>
                  </a:txBody>
                  <a:tcPr marT="91425" marB="91425" marR="91425" marL="91425" anchor="ctr">
                    <a:solidFill>
                      <a:srgbClr val="00FF00"/>
                    </a:solidFill>
                  </a:tcPr>
                </a:tc>
              </a:tr>
            </a:tbl>
          </a:graphicData>
        </a:graphic>
      </p:graphicFrame>
      <p:sp>
        <p:nvSpPr>
          <p:cNvPr id="149" name="Google Shape;149;p20"/>
          <p:cNvSpPr txBox="1"/>
          <p:nvPr/>
        </p:nvSpPr>
        <p:spPr>
          <a:xfrm>
            <a:off x="3061338" y="1068150"/>
            <a:ext cx="30213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000FF"/>
                </a:solidFill>
                <a:latin typeface="Calibri"/>
                <a:ea typeface="Calibri"/>
                <a:cs typeface="Calibri"/>
                <a:sym typeface="Calibri"/>
              </a:rPr>
              <a:t>Predictions</a:t>
            </a:r>
            <a:r>
              <a:rPr lang="en-GB" sz="2400">
                <a:latin typeface="Calibri"/>
                <a:ea typeface="Calibri"/>
                <a:cs typeface="Calibri"/>
                <a:sym typeface="Calibri"/>
              </a:rPr>
              <a:t> </a:t>
            </a:r>
            <a:endParaRPr sz="2400">
              <a:latin typeface="Calibri"/>
              <a:ea typeface="Calibri"/>
              <a:cs typeface="Calibri"/>
              <a:sym typeface="Calibri"/>
            </a:endParaRPr>
          </a:p>
        </p:txBody>
      </p:sp>
      <p:sp>
        <p:nvSpPr>
          <p:cNvPr id="150" name="Google Shape;150;p20"/>
          <p:cNvSpPr txBox="1"/>
          <p:nvPr/>
        </p:nvSpPr>
        <p:spPr>
          <a:xfrm rot="-5400000">
            <a:off x="-341487" y="3393725"/>
            <a:ext cx="2407200" cy="7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000FF"/>
                </a:solidFill>
                <a:latin typeface="Calibri"/>
                <a:ea typeface="Calibri"/>
                <a:cs typeface="Calibri"/>
                <a:sym typeface="Calibri"/>
              </a:rPr>
              <a:t>Actual </a:t>
            </a:r>
            <a:endParaRPr sz="2400">
              <a:solidFill>
                <a:srgbClr val="0000FF"/>
              </a:solidFill>
              <a:latin typeface="Calibri"/>
              <a:ea typeface="Calibri"/>
              <a:cs typeface="Calibri"/>
              <a:sym typeface="Calibri"/>
            </a:endParaRPr>
          </a:p>
        </p:txBody>
      </p:sp>
      <p:sp>
        <p:nvSpPr>
          <p:cNvPr id="151" name="Google Shape;151;p20"/>
          <p:cNvSpPr/>
          <p:nvPr/>
        </p:nvSpPr>
        <p:spPr>
          <a:xfrm flipH="1" rot="10800000">
            <a:off x="6592652" y="-35"/>
            <a:ext cx="2557034"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a:solidFill>
                  <a:srgbClr val="434343"/>
                </a:solidFill>
              </a:rPr>
              <a:t>Weather EDA - Forward Filling Null Data</a:t>
            </a:r>
            <a:endParaRPr>
              <a:solidFill>
                <a:srgbClr val="434343"/>
              </a:solidFill>
            </a:endParaRPr>
          </a:p>
        </p:txBody>
      </p:sp>
      <p:graphicFrame>
        <p:nvGraphicFramePr>
          <p:cNvPr id="157" name="Google Shape;157;p21"/>
          <p:cNvGraphicFramePr/>
          <p:nvPr/>
        </p:nvGraphicFramePr>
        <p:xfrm>
          <a:off x="397300" y="1202833"/>
          <a:ext cx="3000000" cy="3000000"/>
        </p:xfrm>
        <a:graphic>
          <a:graphicData uri="http://schemas.openxmlformats.org/drawingml/2006/table">
            <a:tbl>
              <a:tblPr>
                <a:noFill/>
                <a:tableStyleId>{67AED6AC-5AFA-4EED-A748-2B5108CE89DA}</a:tableStyleId>
              </a:tblPr>
              <a:tblGrid>
                <a:gridCol w="1031650"/>
                <a:gridCol w="917425"/>
                <a:gridCol w="2225625"/>
                <a:gridCol w="1696900"/>
              </a:tblGrid>
              <a:tr h="418250">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Station</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Date</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Timestamp</a:t>
                      </a:r>
                      <a:endParaRPr>
                        <a:solidFill>
                          <a:srgbClr val="FFFFFF"/>
                        </a:solidFill>
                        <a:latin typeface="Calibri"/>
                        <a:ea typeface="Calibri"/>
                        <a:cs typeface="Calibri"/>
                        <a:sym typeface="Calibri"/>
                      </a:endParaRPr>
                    </a:p>
                  </a:txBody>
                  <a:tcPr marT="121900" marB="121900" marR="91425" marL="91425">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WND_DIRECTION</a:t>
                      </a:r>
                      <a:endParaRPr>
                        <a:solidFill>
                          <a:srgbClr val="FFFFFF"/>
                        </a:solidFill>
                        <a:latin typeface="Calibri"/>
                        <a:ea typeface="Calibri"/>
                        <a:cs typeface="Calibri"/>
                        <a:sym typeface="Calibri"/>
                      </a:endParaRPr>
                    </a:p>
                  </a:txBody>
                  <a:tcPr marT="121900" marB="121900" marR="91425" marL="91425">
                    <a:solidFill>
                      <a:srgbClr val="0000FF"/>
                    </a:solidFill>
                  </a:tcPr>
                </a:tc>
              </a:tr>
              <a:tr h="406775">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2015-01-01T00:52:00.000+0000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330</a:t>
                      </a:r>
                      <a:endParaRPr b="1" sz="1000">
                        <a:latin typeface="Calibri"/>
                        <a:ea typeface="Calibri"/>
                        <a:cs typeface="Calibri"/>
                        <a:sym typeface="Calibri"/>
                      </a:endParaRPr>
                    </a:p>
                  </a:txBody>
                  <a:tcPr marT="121900" marB="121900" marR="91425" marL="91425">
                    <a:solidFill>
                      <a:srgbClr val="00FF00"/>
                    </a:solidFill>
                  </a:tcPr>
                </a:tc>
              </a:tr>
              <a:tr h="406775">
                <a:tc>
                  <a:txBody>
                    <a:bodyPr/>
                    <a:lstStyle/>
                    <a:p>
                      <a:pPr indent="0" lvl="0" marL="63500" marR="63500" rtl="0" algn="l">
                        <a:lnSpc>
                          <a:spcPct val="115000"/>
                        </a:lnSpc>
                        <a:spcBef>
                          <a:spcPts val="0"/>
                        </a:spcBef>
                        <a:spcAft>
                          <a:spcPts val="0"/>
                        </a:spcAft>
                        <a:buClr>
                          <a:schemeClr val="dk1"/>
                        </a:buClr>
                        <a:buSzPts val="1500"/>
                        <a:buFont typeface="Arial"/>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p>
                      <a:pPr indent="0" lvl="0" marL="63500" marR="63500" rtl="0" algn="l">
                        <a:lnSpc>
                          <a:spcPct val="115000"/>
                        </a:lnSpc>
                        <a:spcBef>
                          <a:spcPts val="0"/>
                        </a:spcBef>
                        <a:spcAft>
                          <a:spcPts val="0"/>
                        </a:spcAft>
                        <a:buNone/>
                      </a:pPr>
                      <a:r>
                        <a:t/>
                      </a:r>
                      <a:endParaRPr b="1" sz="1000">
                        <a:solidFill>
                          <a:schemeClr val="dk1"/>
                        </a:solidFill>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2015-01-01T01:52:00.000+0000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310</a:t>
                      </a:r>
                      <a:endParaRPr b="1" sz="1000">
                        <a:latin typeface="Calibri"/>
                        <a:ea typeface="Calibri"/>
                        <a:cs typeface="Calibri"/>
                        <a:sym typeface="Calibri"/>
                      </a:endParaRPr>
                    </a:p>
                  </a:txBody>
                  <a:tcPr marT="121900" marB="121900" marR="91425" marL="91425">
                    <a:solidFill>
                      <a:srgbClr val="00FF00"/>
                    </a:solidFill>
                  </a:tcPr>
                </a:tc>
              </a:tr>
              <a:tr h="499925">
                <a:tc>
                  <a:txBody>
                    <a:bodyPr/>
                    <a:lstStyle/>
                    <a:p>
                      <a:pPr indent="0" lvl="0" marL="63500" marR="63500" rtl="0" algn="l">
                        <a:lnSpc>
                          <a:spcPct val="115000"/>
                        </a:lnSpc>
                        <a:spcBef>
                          <a:spcPts val="0"/>
                        </a:spcBef>
                        <a:spcAft>
                          <a:spcPts val="0"/>
                        </a:spcAft>
                        <a:buClr>
                          <a:schemeClr val="dk1"/>
                        </a:buClr>
                        <a:buSzPts val="1500"/>
                        <a:buFont typeface="Arial"/>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Clr>
                          <a:schemeClr val="dk1"/>
                        </a:buClr>
                        <a:buSzPts val="1100"/>
                        <a:buFont typeface="Arial"/>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txBody>
                  <a:tcPr marT="121900" marB="121900" marR="91425" marL="91425">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2015-01-01T02:52:00.000+0000</a:t>
                      </a:r>
                      <a:endParaRPr b="1" sz="1000">
                        <a:latin typeface="Calibri"/>
                        <a:ea typeface="Calibri"/>
                        <a:cs typeface="Calibri"/>
                        <a:sym typeface="Calibri"/>
                      </a:endParaRPr>
                    </a:p>
                  </a:txBody>
                  <a:tcPr marT="121900" marB="121900" marR="91425" marL="91425">
                    <a:solidFill>
                      <a:srgbClr val="00FF00"/>
                    </a:solidFill>
                  </a:tcPr>
                </a:tc>
                <a:tc>
                  <a:txBody>
                    <a:bodyPr/>
                    <a:lstStyle/>
                    <a:p>
                      <a:pPr indent="0" lvl="0" marL="0" rtl="0" algn="l">
                        <a:spcBef>
                          <a:spcPts val="0"/>
                        </a:spcBef>
                        <a:spcAft>
                          <a:spcPts val="0"/>
                        </a:spcAft>
                        <a:buNone/>
                      </a:pPr>
                      <a:r>
                        <a:rPr b="1" lang="en-GB" sz="1000">
                          <a:solidFill>
                            <a:srgbClr val="FFFFFF"/>
                          </a:solidFill>
                          <a:latin typeface="Calibri"/>
                          <a:ea typeface="Calibri"/>
                          <a:cs typeface="Calibri"/>
                          <a:sym typeface="Calibri"/>
                        </a:rPr>
                        <a:t>null</a:t>
                      </a:r>
                      <a:endParaRPr b="1" sz="1000">
                        <a:solidFill>
                          <a:srgbClr val="FFFFFF"/>
                        </a:solidFill>
                        <a:latin typeface="Calibri"/>
                        <a:ea typeface="Calibri"/>
                        <a:cs typeface="Calibri"/>
                        <a:sym typeface="Calibri"/>
                      </a:endParaRPr>
                    </a:p>
                  </a:txBody>
                  <a:tcPr marT="121900" marB="121900" marR="91425" marL="91425">
                    <a:solidFill>
                      <a:srgbClr val="FF0000"/>
                    </a:solidFill>
                  </a:tcPr>
                </a:tc>
              </a:tr>
            </a:tbl>
          </a:graphicData>
        </a:graphic>
      </p:graphicFrame>
      <p:sp>
        <p:nvSpPr>
          <p:cNvPr id="158" name="Google Shape;158;p21"/>
          <p:cNvSpPr txBox="1"/>
          <p:nvPr/>
        </p:nvSpPr>
        <p:spPr>
          <a:xfrm>
            <a:off x="397300" y="3382025"/>
            <a:ext cx="76302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Code:</a:t>
            </a:r>
            <a:endParaRPr/>
          </a:p>
          <a:p>
            <a:pPr indent="0" lvl="0" marL="0" rtl="0" algn="l">
              <a:spcBef>
                <a:spcPts val="0"/>
              </a:spcBef>
              <a:spcAft>
                <a:spcPts val="0"/>
              </a:spcAft>
              <a:buNone/>
            </a:pPr>
            <a:r>
              <a:rPr lang="en-GB"/>
              <a:t>window = Window.partitionBy('STATION','date').orderBy('Timestamp').rowsBetween(-250, 0)</a:t>
            </a:r>
            <a:endParaRPr/>
          </a:p>
          <a:p>
            <a:pPr indent="0" lvl="0" marL="0" rtl="0" algn="l">
              <a:spcBef>
                <a:spcPts val="0"/>
              </a:spcBef>
              <a:spcAft>
                <a:spcPts val="0"/>
              </a:spcAft>
              <a:buNone/>
            </a:pPr>
            <a:r>
              <a:rPr lang="en-GB"/>
              <a:t>filled_column = last(weather_data['WND_Direction'], ignorenulls=True).over(window)</a:t>
            </a:r>
            <a:endParaRPr/>
          </a:p>
        </p:txBody>
      </p:sp>
      <p:graphicFrame>
        <p:nvGraphicFramePr>
          <p:cNvPr id="159" name="Google Shape;159;p21"/>
          <p:cNvGraphicFramePr/>
          <p:nvPr/>
        </p:nvGraphicFramePr>
        <p:xfrm>
          <a:off x="397300" y="4308025"/>
          <a:ext cx="3000000" cy="3000000"/>
        </p:xfrm>
        <a:graphic>
          <a:graphicData uri="http://schemas.openxmlformats.org/drawingml/2006/table">
            <a:tbl>
              <a:tblPr>
                <a:noFill/>
                <a:tableStyleId>{67AED6AC-5AFA-4EED-A748-2B5108CE89DA}</a:tableStyleId>
              </a:tblPr>
              <a:tblGrid>
                <a:gridCol w="1031650"/>
                <a:gridCol w="968975"/>
                <a:gridCol w="2154750"/>
                <a:gridCol w="1776125"/>
              </a:tblGrid>
              <a:tr h="411725">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Station</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Date</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Timestamp</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lang="en-GB">
                          <a:solidFill>
                            <a:srgbClr val="FFFFFF"/>
                          </a:solidFill>
                          <a:latin typeface="Calibri"/>
                          <a:ea typeface="Calibri"/>
                          <a:cs typeface="Calibri"/>
                          <a:sym typeface="Calibri"/>
                        </a:rPr>
                        <a:t>WND_DIRECTION</a:t>
                      </a:r>
                      <a:endParaRPr>
                        <a:solidFill>
                          <a:srgbClr val="FFFFFF"/>
                        </a:solidFill>
                        <a:latin typeface="Calibri"/>
                        <a:ea typeface="Calibri"/>
                        <a:cs typeface="Calibri"/>
                        <a:sym typeface="Calibri"/>
                      </a:endParaRPr>
                    </a:p>
                  </a:txBody>
                  <a:tcPr marT="121900" marB="121900" marR="91425" marL="91425">
                    <a:lnB cap="flat" cmpd="sng" w="9525">
                      <a:solidFill>
                        <a:srgbClr val="9E9E9E"/>
                      </a:solidFill>
                      <a:prstDash val="solid"/>
                      <a:round/>
                      <a:headEnd len="sm" w="sm" type="none"/>
                      <a:tailEnd len="sm" w="sm" type="none"/>
                    </a:lnB>
                    <a:solidFill>
                      <a:srgbClr val="0000FF"/>
                    </a:solidFill>
                  </a:tcPr>
                </a:tc>
              </a:tr>
              <a:tr h="379600">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2015-01-01T00:52:00.000+0000</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330</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442925">
                <a:tc>
                  <a:txBody>
                    <a:bodyPr/>
                    <a:lstStyle/>
                    <a:p>
                      <a:pPr indent="0" lvl="0" marL="63500" marR="63500" rtl="0" algn="l">
                        <a:lnSpc>
                          <a:spcPct val="115000"/>
                        </a:lnSpc>
                        <a:spcBef>
                          <a:spcPts val="0"/>
                        </a:spcBef>
                        <a:spcAft>
                          <a:spcPts val="0"/>
                        </a:spcAft>
                        <a:buClr>
                          <a:schemeClr val="dk1"/>
                        </a:buClr>
                        <a:buSzPts val="1500"/>
                        <a:buFont typeface="Arial"/>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2015-01-01T01:52:00.000+0000</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b="1" lang="en-GB" sz="1000">
                          <a:latin typeface="Calibri"/>
                          <a:ea typeface="Calibri"/>
                          <a:cs typeface="Calibri"/>
                          <a:sym typeface="Calibri"/>
                        </a:rPr>
                        <a:t>310</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r>
              <a:tr h="433125">
                <a:tc>
                  <a:txBody>
                    <a:bodyPr/>
                    <a:lstStyle/>
                    <a:p>
                      <a:pPr indent="0" lvl="0" marL="63500" marR="63500" rtl="0" algn="l">
                        <a:lnSpc>
                          <a:spcPct val="115000"/>
                        </a:lnSpc>
                        <a:spcBef>
                          <a:spcPts val="0"/>
                        </a:spcBef>
                        <a:spcAft>
                          <a:spcPts val="0"/>
                        </a:spcAft>
                        <a:buClr>
                          <a:schemeClr val="dk1"/>
                        </a:buClr>
                        <a:buSzPts val="1500"/>
                        <a:buFont typeface="Arial"/>
                        <a:buNone/>
                      </a:pPr>
                      <a:r>
                        <a:rPr b="1" lang="en-GB" sz="1000">
                          <a:solidFill>
                            <a:schemeClr val="dk1"/>
                          </a:solidFill>
                          <a:latin typeface="Calibri"/>
                          <a:ea typeface="Calibri"/>
                          <a:cs typeface="Calibri"/>
                          <a:sym typeface="Calibri"/>
                        </a:rPr>
                        <a:t>72219013874</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a:t>
                      </a:r>
                      <a:endParaRPr b="1" sz="1000">
                        <a:solidFill>
                          <a:schemeClr val="dk1"/>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63500" marR="63500" rtl="0" algn="l">
                        <a:lnSpc>
                          <a:spcPct val="115000"/>
                        </a:lnSpc>
                        <a:spcBef>
                          <a:spcPts val="0"/>
                        </a:spcBef>
                        <a:spcAft>
                          <a:spcPts val="0"/>
                        </a:spcAft>
                        <a:buNone/>
                      </a:pPr>
                      <a:r>
                        <a:rPr b="1" lang="en-GB" sz="1000">
                          <a:solidFill>
                            <a:schemeClr val="dk1"/>
                          </a:solidFill>
                          <a:latin typeface="Calibri"/>
                          <a:ea typeface="Calibri"/>
                          <a:cs typeface="Calibri"/>
                          <a:sym typeface="Calibri"/>
                        </a:rPr>
                        <a:t>2015-01-01T02:52:00.000+0000</a:t>
                      </a:r>
                      <a:endParaRPr b="1" sz="1000">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b="1" lang="en-GB" sz="1000">
                          <a:solidFill>
                            <a:srgbClr val="0000FF"/>
                          </a:solidFill>
                          <a:latin typeface="Calibri"/>
                          <a:ea typeface="Calibri"/>
                          <a:cs typeface="Calibri"/>
                          <a:sym typeface="Calibri"/>
                        </a:rPr>
                        <a:t>310</a:t>
                      </a:r>
                      <a:endParaRPr b="1" sz="1000">
                        <a:solidFill>
                          <a:srgbClr val="0000FF"/>
                        </a:solidFill>
                        <a:latin typeface="Calibri"/>
                        <a:ea typeface="Calibri"/>
                        <a:cs typeface="Calibri"/>
                        <a:sym typeface="Calibri"/>
                      </a:endParaRPr>
                    </a:p>
                  </a:txBody>
                  <a:tcPr marT="121900" marB="1219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00"/>
                    </a:solidFill>
                  </a:tcPr>
                </a:tc>
              </a:tr>
            </a:tbl>
          </a:graphicData>
        </a:graphic>
      </p:graphicFrame>
      <p:sp>
        <p:nvSpPr>
          <p:cNvPr id="160" name="Google Shape;160;p21"/>
          <p:cNvSpPr txBox="1"/>
          <p:nvPr/>
        </p:nvSpPr>
        <p:spPr>
          <a:xfrm>
            <a:off x="6268900" y="1950000"/>
            <a:ext cx="1915800" cy="7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FF0000"/>
                </a:solidFill>
                <a:latin typeface="Calibri"/>
                <a:ea typeface="Calibri"/>
                <a:cs typeface="Calibri"/>
                <a:sym typeface="Calibri"/>
              </a:rPr>
              <a:t>Before</a:t>
            </a:r>
            <a:endParaRPr sz="2800">
              <a:solidFill>
                <a:srgbClr val="FF0000"/>
              </a:solidFill>
              <a:latin typeface="Calibri"/>
              <a:ea typeface="Calibri"/>
              <a:cs typeface="Calibri"/>
              <a:sym typeface="Calibri"/>
            </a:endParaRPr>
          </a:p>
        </p:txBody>
      </p:sp>
      <p:sp>
        <p:nvSpPr>
          <p:cNvPr id="161" name="Google Shape;161;p21"/>
          <p:cNvSpPr txBox="1"/>
          <p:nvPr/>
        </p:nvSpPr>
        <p:spPr>
          <a:xfrm>
            <a:off x="6328800" y="5003800"/>
            <a:ext cx="1915800" cy="71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0000FF"/>
                </a:solidFill>
                <a:latin typeface="Calibri"/>
                <a:ea typeface="Calibri"/>
                <a:cs typeface="Calibri"/>
                <a:sym typeface="Calibri"/>
              </a:rPr>
              <a:t>After</a:t>
            </a:r>
            <a:endParaRPr sz="2800">
              <a:solidFill>
                <a:srgbClr val="0000FF"/>
              </a:solidFill>
              <a:latin typeface="Calibri"/>
              <a:ea typeface="Calibri"/>
              <a:cs typeface="Calibri"/>
              <a:sym typeface="Calibri"/>
            </a:endParaRPr>
          </a:p>
        </p:txBody>
      </p:sp>
      <p:sp>
        <p:nvSpPr>
          <p:cNvPr id="162" name="Google Shape;162;p21"/>
          <p:cNvSpPr/>
          <p:nvPr/>
        </p:nvSpPr>
        <p:spPr>
          <a:xfrm flipH="1" rot="10800000">
            <a:off x="5629350" y="-35"/>
            <a:ext cx="3520232" cy="1329535"/>
          </a:xfrm>
          <a:custGeom>
            <a:rect b="b" l="l" r="r" t="t"/>
            <a:pathLst>
              <a:path extrusionOk="0" h="67747" w="128899">
                <a:moveTo>
                  <a:pt x="115472" y="0"/>
                </a:moveTo>
                <a:cubicBezTo>
                  <a:pt x="109450" y="0"/>
                  <a:pt x="104069" y="4076"/>
                  <a:pt x="102525" y="10041"/>
                </a:cubicBezTo>
                <a:cubicBezTo>
                  <a:pt x="102389" y="10027"/>
                  <a:pt x="102253" y="10027"/>
                  <a:pt x="102103" y="10027"/>
                </a:cubicBezTo>
                <a:cubicBezTo>
                  <a:pt x="96558" y="10027"/>
                  <a:pt x="93493" y="16471"/>
                  <a:pt x="96994" y="20776"/>
                </a:cubicBezTo>
                <a:cubicBezTo>
                  <a:pt x="95591" y="20789"/>
                  <a:pt x="94215" y="21034"/>
                  <a:pt x="92894" y="21498"/>
                </a:cubicBezTo>
                <a:cubicBezTo>
                  <a:pt x="90213" y="18642"/>
                  <a:pt x="86582" y="17189"/>
                  <a:pt x="82938" y="17189"/>
                </a:cubicBezTo>
                <a:cubicBezTo>
                  <a:pt x="79750" y="17189"/>
                  <a:pt x="76553" y="18301"/>
                  <a:pt x="73972" y="20558"/>
                </a:cubicBezTo>
                <a:cubicBezTo>
                  <a:pt x="72638" y="19950"/>
                  <a:pt x="71232" y="19660"/>
                  <a:pt x="69845" y="19660"/>
                </a:cubicBezTo>
                <a:cubicBezTo>
                  <a:pt x="66472" y="19660"/>
                  <a:pt x="63207" y="21376"/>
                  <a:pt x="61344" y="24427"/>
                </a:cubicBezTo>
                <a:cubicBezTo>
                  <a:pt x="59089" y="21584"/>
                  <a:pt x="55695" y="20004"/>
                  <a:pt x="52205" y="20004"/>
                </a:cubicBezTo>
                <a:cubicBezTo>
                  <a:pt x="50929" y="20004"/>
                  <a:pt x="49639" y="20215"/>
                  <a:pt x="48388" y="20653"/>
                </a:cubicBezTo>
                <a:cubicBezTo>
                  <a:pt x="43702" y="22288"/>
                  <a:pt x="40569" y="26702"/>
                  <a:pt x="40569" y="31660"/>
                </a:cubicBezTo>
                <a:cubicBezTo>
                  <a:pt x="40569" y="32409"/>
                  <a:pt x="40637" y="33172"/>
                  <a:pt x="40787" y="33922"/>
                </a:cubicBezTo>
                <a:cubicBezTo>
                  <a:pt x="37885" y="34112"/>
                  <a:pt x="35174" y="35406"/>
                  <a:pt x="33199" y="37532"/>
                </a:cubicBezTo>
                <a:cubicBezTo>
                  <a:pt x="32681" y="37790"/>
                  <a:pt x="32191" y="38090"/>
                  <a:pt x="31714" y="38403"/>
                </a:cubicBezTo>
                <a:cubicBezTo>
                  <a:pt x="30133" y="37213"/>
                  <a:pt x="28322" y="36661"/>
                  <a:pt x="26541" y="36661"/>
                </a:cubicBezTo>
                <a:cubicBezTo>
                  <a:pt x="22860" y="36661"/>
                  <a:pt x="19311" y="39019"/>
                  <a:pt x="18200" y="42967"/>
                </a:cubicBezTo>
                <a:cubicBezTo>
                  <a:pt x="13691" y="43716"/>
                  <a:pt x="10000" y="46986"/>
                  <a:pt x="8692" y="51359"/>
                </a:cubicBezTo>
                <a:cubicBezTo>
                  <a:pt x="8528" y="51345"/>
                  <a:pt x="8365" y="51345"/>
                  <a:pt x="8201" y="51345"/>
                </a:cubicBezTo>
                <a:cubicBezTo>
                  <a:pt x="3665" y="51345"/>
                  <a:pt x="1" y="55023"/>
                  <a:pt x="1" y="59546"/>
                </a:cubicBezTo>
                <a:cubicBezTo>
                  <a:pt x="1" y="64082"/>
                  <a:pt x="3665" y="67747"/>
                  <a:pt x="8201" y="67747"/>
                </a:cubicBezTo>
                <a:lnTo>
                  <a:pt x="128899" y="67747"/>
                </a:lnTo>
                <a:lnTo>
                  <a:pt x="128899" y="13392"/>
                </a:lnTo>
                <a:cubicBezTo>
                  <a:pt x="128899" y="6649"/>
                  <a:pt x="123885" y="955"/>
                  <a:pt x="117183" y="110"/>
                </a:cubicBezTo>
                <a:cubicBezTo>
                  <a:pt x="116609" y="36"/>
                  <a:pt x="116038" y="0"/>
                  <a:pt x="115472" y="0"/>
                </a:cubicBez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21"/>
          <p:cNvGrpSpPr/>
          <p:nvPr/>
        </p:nvGrpSpPr>
        <p:grpSpPr>
          <a:xfrm rot="10800000">
            <a:off x="7456300" y="2413486"/>
            <a:ext cx="1062767" cy="2705069"/>
            <a:chOff x="5313863" y="2647632"/>
            <a:chExt cx="1235488" cy="3178694"/>
          </a:xfrm>
        </p:grpSpPr>
        <p:sp>
          <p:nvSpPr>
            <p:cNvPr id="164" name="Google Shape;164;p21"/>
            <p:cNvSpPr/>
            <p:nvPr/>
          </p:nvSpPr>
          <p:spPr>
            <a:xfrm>
              <a:off x="5313863" y="2647632"/>
              <a:ext cx="1235488" cy="1113933"/>
            </a:xfrm>
            <a:custGeom>
              <a:rect b="b" l="l" r="r" t="t"/>
              <a:pathLst>
                <a:path extrusionOk="0" h="14021" w="15551">
                  <a:moveTo>
                    <a:pt x="7773" y="1"/>
                  </a:moveTo>
                  <a:cubicBezTo>
                    <a:pt x="7273" y="1"/>
                    <a:pt x="6861" y="401"/>
                    <a:pt x="6849" y="901"/>
                  </a:cubicBezTo>
                  <a:lnTo>
                    <a:pt x="6849" y="5502"/>
                  </a:lnTo>
                  <a:cubicBezTo>
                    <a:pt x="6614" y="5561"/>
                    <a:pt x="6231" y="5661"/>
                    <a:pt x="5760" y="5784"/>
                  </a:cubicBezTo>
                  <a:lnTo>
                    <a:pt x="5760" y="5419"/>
                  </a:lnTo>
                  <a:cubicBezTo>
                    <a:pt x="5749" y="5122"/>
                    <a:pt x="5524" y="4974"/>
                    <a:pt x="5299" y="4974"/>
                  </a:cubicBezTo>
                  <a:cubicBezTo>
                    <a:pt x="5074" y="4974"/>
                    <a:pt x="4848" y="5122"/>
                    <a:pt x="4837" y="5419"/>
                  </a:cubicBezTo>
                  <a:lnTo>
                    <a:pt x="4837" y="6025"/>
                  </a:lnTo>
                  <a:cubicBezTo>
                    <a:pt x="2760" y="6578"/>
                    <a:pt x="0" y="7349"/>
                    <a:pt x="0" y="7532"/>
                  </a:cubicBezTo>
                  <a:lnTo>
                    <a:pt x="0" y="8832"/>
                  </a:lnTo>
                  <a:cubicBezTo>
                    <a:pt x="0" y="8944"/>
                    <a:pt x="24" y="9161"/>
                    <a:pt x="465" y="9161"/>
                  </a:cubicBezTo>
                  <a:lnTo>
                    <a:pt x="4113" y="9161"/>
                  </a:lnTo>
                  <a:lnTo>
                    <a:pt x="4113" y="9597"/>
                  </a:lnTo>
                  <a:cubicBezTo>
                    <a:pt x="4113" y="9803"/>
                    <a:pt x="4267" y="9906"/>
                    <a:pt x="4422" y="9906"/>
                  </a:cubicBezTo>
                  <a:cubicBezTo>
                    <a:pt x="4576" y="9906"/>
                    <a:pt x="4731" y="9803"/>
                    <a:pt x="4731" y="9597"/>
                  </a:cubicBezTo>
                  <a:lnTo>
                    <a:pt x="4731" y="9161"/>
                  </a:lnTo>
                  <a:lnTo>
                    <a:pt x="6849" y="9161"/>
                  </a:lnTo>
                  <a:lnTo>
                    <a:pt x="6849" y="11715"/>
                  </a:lnTo>
                  <a:cubicBezTo>
                    <a:pt x="6084" y="11968"/>
                    <a:pt x="4495" y="12503"/>
                    <a:pt x="4290" y="12668"/>
                  </a:cubicBezTo>
                  <a:cubicBezTo>
                    <a:pt x="4166" y="12768"/>
                    <a:pt x="4401" y="13574"/>
                    <a:pt x="4525" y="13886"/>
                  </a:cubicBezTo>
                  <a:cubicBezTo>
                    <a:pt x="4560" y="13977"/>
                    <a:pt x="4616" y="14020"/>
                    <a:pt x="4708" y="14020"/>
                  </a:cubicBezTo>
                  <a:cubicBezTo>
                    <a:pt x="4770" y="14020"/>
                    <a:pt x="4849" y="14000"/>
                    <a:pt x="4948" y="13962"/>
                  </a:cubicBezTo>
                  <a:cubicBezTo>
                    <a:pt x="5131" y="13886"/>
                    <a:pt x="6696" y="13245"/>
                    <a:pt x="7414" y="12950"/>
                  </a:cubicBezTo>
                  <a:cubicBezTo>
                    <a:pt x="7455" y="12968"/>
                    <a:pt x="7496" y="12980"/>
                    <a:pt x="7537" y="12992"/>
                  </a:cubicBezTo>
                  <a:lnTo>
                    <a:pt x="7537" y="13468"/>
                  </a:lnTo>
                  <a:cubicBezTo>
                    <a:pt x="7537" y="13624"/>
                    <a:pt x="7655" y="13702"/>
                    <a:pt x="7773" y="13702"/>
                  </a:cubicBezTo>
                  <a:cubicBezTo>
                    <a:pt x="7890" y="13702"/>
                    <a:pt x="8008" y="13624"/>
                    <a:pt x="8008" y="13468"/>
                  </a:cubicBezTo>
                  <a:lnTo>
                    <a:pt x="8008" y="12992"/>
                  </a:lnTo>
                  <a:cubicBezTo>
                    <a:pt x="8049" y="12980"/>
                    <a:pt x="8096" y="12968"/>
                    <a:pt x="8137" y="12950"/>
                  </a:cubicBezTo>
                  <a:cubicBezTo>
                    <a:pt x="8849" y="13245"/>
                    <a:pt x="10414" y="13886"/>
                    <a:pt x="10603" y="13962"/>
                  </a:cubicBezTo>
                  <a:cubicBezTo>
                    <a:pt x="10700" y="14000"/>
                    <a:pt x="10777" y="14020"/>
                    <a:pt x="10839" y="14020"/>
                  </a:cubicBezTo>
                  <a:cubicBezTo>
                    <a:pt x="10929" y="14020"/>
                    <a:pt x="10985" y="13977"/>
                    <a:pt x="11020" y="13886"/>
                  </a:cubicBezTo>
                  <a:cubicBezTo>
                    <a:pt x="11144" y="13574"/>
                    <a:pt x="11385" y="12768"/>
                    <a:pt x="11256" y="12668"/>
                  </a:cubicBezTo>
                  <a:cubicBezTo>
                    <a:pt x="11050" y="12503"/>
                    <a:pt x="9461" y="11968"/>
                    <a:pt x="8696" y="11715"/>
                  </a:cubicBezTo>
                  <a:lnTo>
                    <a:pt x="8696" y="9161"/>
                  </a:lnTo>
                  <a:lnTo>
                    <a:pt x="10820" y="9161"/>
                  </a:lnTo>
                  <a:lnTo>
                    <a:pt x="10820" y="9597"/>
                  </a:lnTo>
                  <a:cubicBezTo>
                    <a:pt x="10820" y="9803"/>
                    <a:pt x="10973" y="9906"/>
                    <a:pt x="11126" y="9906"/>
                  </a:cubicBezTo>
                  <a:cubicBezTo>
                    <a:pt x="11279" y="9906"/>
                    <a:pt x="11432" y="9803"/>
                    <a:pt x="11432" y="9597"/>
                  </a:cubicBezTo>
                  <a:lnTo>
                    <a:pt x="11432" y="9161"/>
                  </a:lnTo>
                  <a:lnTo>
                    <a:pt x="15086" y="9161"/>
                  </a:lnTo>
                  <a:cubicBezTo>
                    <a:pt x="15521" y="9161"/>
                    <a:pt x="15551" y="8944"/>
                    <a:pt x="15551" y="8832"/>
                  </a:cubicBezTo>
                  <a:lnTo>
                    <a:pt x="15551" y="7532"/>
                  </a:lnTo>
                  <a:cubicBezTo>
                    <a:pt x="15545" y="7343"/>
                    <a:pt x="12780" y="6578"/>
                    <a:pt x="10709" y="6025"/>
                  </a:cubicBezTo>
                  <a:lnTo>
                    <a:pt x="10709" y="5419"/>
                  </a:lnTo>
                  <a:cubicBezTo>
                    <a:pt x="10697" y="5122"/>
                    <a:pt x="10472" y="4974"/>
                    <a:pt x="10247" y="4974"/>
                  </a:cubicBezTo>
                  <a:cubicBezTo>
                    <a:pt x="10022" y="4974"/>
                    <a:pt x="9797" y="5122"/>
                    <a:pt x="9785" y="5419"/>
                  </a:cubicBezTo>
                  <a:lnTo>
                    <a:pt x="9785" y="5784"/>
                  </a:lnTo>
                  <a:cubicBezTo>
                    <a:pt x="9314" y="5655"/>
                    <a:pt x="8932" y="5561"/>
                    <a:pt x="8696" y="5502"/>
                  </a:cubicBezTo>
                  <a:lnTo>
                    <a:pt x="8696" y="901"/>
                  </a:lnTo>
                  <a:cubicBezTo>
                    <a:pt x="8685" y="401"/>
                    <a:pt x="8273" y="1"/>
                    <a:pt x="7773" y="1"/>
                  </a:cubicBezTo>
                  <a:close/>
                </a:path>
              </a:pathLst>
            </a:custGeom>
            <a:solidFill>
              <a:srgbClr val="FF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5916869" y="4008806"/>
              <a:ext cx="28601" cy="1817520"/>
            </a:xfrm>
            <a:custGeom>
              <a:rect b="b" l="l" r="r" t="t"/>
              <a:pathLst>
                <a:path extrusionOk="0" h="22877" w="360">
                  <a:moveTo>
                    <a:pt x="0" y="1"/>
                  </a:moveTo>
                  <a:lnTo>
                    <a:pt x="0" y="22876"/>
                  </a:lnTo>
                  <a:lnTo>
                    <a:pt x="359" y="22876"/>
                  </a:lnTo>
                  <a:lnTo>
                    <a:pt x="359" y="1"/>
                  </a:lnTo>
                  <a:close/>
                </a:path>
              </a:pathLst>
            </a:custGeom>
            <a:solidFill>
              <a:srgbClr val="FF90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1">
      <a:dk1>
        <a:srgbClr val="000000"/>
      </a:dk1>
      <a:lt1>
        <a:srgbClr val="FFFFFF"/>
      </a:lt1>
      <a:dk2>
        <a:srgbClr val="000000"/>
      </a:dk2>
      <a:lt2>
        <a:srgbClr val="FFFFFF"/>
      </a:lt2>
      <a:accent1>
        <a:srgbClr val="324F5E"/>
      </a:accent1>
      <a:accent2>
        <a:srgbClr val="498EB2"/>
      </a:accent2>
      <a:accent3>
        <a:srgbClr val="227E8C"/>
      </a:accent3>
      <a:accent4>
        <a:srgbClr val="95C1D0"/>
      </a:accent4>
      <a:accent5>
        <a:srgbClr val="03394F"/>
      </a:accent5>
      <a:accent6>
        <a:srgbClr val="011D2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