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6"/>
  </p:notesMasterIdLst>
  <p:handoutMasterIdLst>
    <p:handoutMasterId r:id="rId17"/>
  </p:handoutMasterIdLst>
  <p:sldIdLst>
    <p:sldId id="256" r:id="rId2"/>
    <p:sldId id="281" r:id="rId3"/>
    <p:sldId id="282" r:id="rId4"/>
    <p:sldId id="283" r:id="rId5"/>
    <p:sldId id="284" r:id="rId6"/>
    <p:sldId id="285" r:id="rId7"/>
    <p:sldId id="289" r:id="rId8"/>
    <p:sldId id="286" r:id="rId9"/>
    <p:sldId id="287" r:id="rId10"/>
    <p:sldId id="291" r:id="rId11"/>
    <p:sldId id="293" r:id="rId12"/>
    <p:sldId id="294" r:id="rId13"/>
    <p:sldId id="296"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B35A8B-20F3-4075-8E23-1A0BE7718CF5}">
          <p14:sldIdLst>
            <p14:sldId id="256"/>
          </p14:sldIdLst>
        </p14:section>
        <p14:section name="RFID Dataset" id="{2418799A-FA25-4CCB-BE27-23E0ABB556A1}">
          <p14:sldIdLst>
            <p14:sldId id="281"/>
            <p14:sldId id="282"/>
            <p14:sldId id="283"/>
            <p14:sldId id="284"/>
            <p14:sldId id="285"/>
            <p14:sldId id="289"/>
            <p14:sldId id="286"/>
            <p14:sldId id="287"/>
          </p14:sldIdLst>
        </p14:section>
        <p14:section name="PPG Dataser" id="{62FEED97-D964-4B8C-91E1-28CA4B1921B5}">
          <p14:sldIdLst>
            <p14:sldId id="291"/>
            <p14:sldId id="293"/>
            <p14:sldId id="294"/>
            <p14:sldId id="296"/>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881C2B"/>
    <a:srgbClr val="D32B43"/>
    <a:srgbClr val="A321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3" autoAdjust="0"/>
    <p:restoredTop sz="94660"/>
  </p:normalViewPr>
  <p:slideViewPr>
    <p:cSldViewPr snapToGrid="0">
      <p:cViewPr varScale="1">
        <p:scale>
          <a:sx n="57" d="100"/>
          <a:sy n="57" d="100"/>
        </p:scale>
        <p:origin x="42"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D637981-56BC-40EE-9366-F863F0FEC1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F54D88F1-E729-4645-99C7-E5B96D274C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EE80E9-06C3-4EA1-A884-E15CFEB88223}" type="datetimeFigureOut">
              <a:rPr lang="en-US" smtClean="0"/>
              <a:t>12/20/2022</a:t>
            </a:fld>
            <a:endParaRPr lang="en-US"/>
          </a:p>
        </p:txBody>
      </p:sp>
      <p:sp>
        <p:nvSpPr>
          <p:cNvPr id="4" name="页脚占位符 3">
            <a:extLst>
              <a:ext uri="{FF2B5EF4-FFF2-40B4-BE49-F238E27FC236}">
                <a16:creationId xmlns:a16="http://schemas.microsoft.com/office/drawing/2014/main" id="{72CFDE60-92C6-4CF6-A23C-C1CC88006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78F384D-778B-4647-A26B-3D99062D9B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326A4-C63C-4C2E-8373-F133CFF42905}" type="slidenum">
              <a:rPr lang="en-US" smtClean="0"/>
              <a:t>‹#›</a:t>
            </a:fld>
            <a:endParaRPr lang="en-US"/>
          </a:p>
        </p:txBody>
      </p:sp>
    </p:spTree>
    <p:extLst>
      <p:ext uri="{BB962C8B-B14F-4D97-AF65-F5344CB8AC3E}">
        <p14:creationId xmlns:p14="http://schemas.microsoft.com/office/powerpoint/2010/main" val="804284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7A63-9D3F-4F8E-8BBA-7CB75D90C03A}" type="datetimeFigureOut">
              <a:rPr lang="en-US" smtClean="0"/>
              <a:t>12/20/2022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BA554-94D0-4173-ADEA-586C767DCA47}" type="slidenum">
              <a:rPr lang="en-US" smtClean="0"/>
              <a:t>‹#›</a:t>
            </a:fld>
            <a:endParaRPr lang="en-US"/>
          </a:p>
        </p:txBody>
      </p:sp>
    </p:spTree>
    <p:extLst>
      <p:ext uri="{BB962C8B-B14F-4D97-AF65-F5344CB8AC3E}">
        <p14:creationId xmlns:p14="http://schemas.microsoft.com/office/powerpoint/2010/main" val="242818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C5865-DFD7-4A4B-A77D-B5EF8BB399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316439BA-656C-42F5-A4EC-FF48A563E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D745BC8-1D11-442F-AAF3-C7B7E700F9A2}"/>
              </a:ext>
            </a:extLst>
          </p:cNvPr>
          <p:cNvSpPr>
            <a:spLocks noGrp="1"/>
          </p:cNvSpPr>
          <p:nvPr>
            <p:ph type="dt" sz="half" idx="10"/>
          </p:nvPr>
        </p:nvSpPr>
        <p:spPr/>
        <p:txBody>
          <a:bodyPr/>
          <a:lstStyle/>
          <a:p>
            <a:fld id="{1C450DE2-AC95-4B98-AEEA-98E480376C83}" type="datetime1">
              <a:rPr lang="en-US" smtClean="0"/>
              <a:t>12/20/2022</a:t>
            </a:fld>
            <a:endParaRPr lang="en-US"/>
          </a:p>
        </p:txBody>
      </p:sp>
      <p:sp>
        <p:nvSpPr>
          <p:cNvPr id="5" name="页脚占位符 4">
            <a:extLst>
              <a:ext uri="{FF2B5EF4-FFF2-40B4-BE49-F238E27FC236}">
                <a16:creationId xmlns:a16="http://schemas.microsoft.com/office/drawing/2014/main" id="{DBCDEFC3-4686-498B-B065-346ABC74EB4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3F56EA3-0335-4A61-AD89-D4EF27F76E7F}"/>
              </a:ext>
            </a:extLst>
          </p:cNvPr>
          <p:cNvSpPr>
            <a:spLocks noGrp="1"/>
          </p:cNvSpPr>
          <p:nvPr>
            <p:ph type="sldNum" sz="quarter" idx="12"/>
          </p:nvPr>
        </p:nvSpPr>
        <p:spPr>
          <a:xfrm>
            <a:off x="3581400" y="6237520"/>
            <a:ext cx="2743200" cy="365125"/>
          </a:xfrm>
        </p:spPr>
        <p:txBody>
          <a:bodyPr/>
          <a:lstStyle/>
          <a:p>
            <a:fld id="{664DB321-1CDD-4A06-AA42-40E9ECCDDEA8}" type="slidenum">
              <a:rPr lang="en-US" smtClean="0"/>
              <a:pPr/>
              <a:t>‹#›</a:t>
            </a:fld>
            <a:r>
              <a:rPr lang="en-US" dirty="0"/>
              <a:t>/22</a:t>
            </a:r>
          </a:p>
        </p:txBody>
      </p:sp>
      <p:sp>
        <p:nvSpPr>
          <p:cNvPr id="7" name="矩形 6">
            <a:extLst>
              <a:ext uri="{FF2B5EF4-FFF2-40B4-BE49-F238E27FC236}">
                <a16:creationId xmlns:a16="http://schemas.microsoft.com/office/drawing/2014/main" id="{F1ECC2EA-0105-4EE2-BE1A-9A10DA72875F}"/>
              </a:ext>
            </a:extLst>
          </p:cNvPr>
          <p:cNvSpPr/>
          <p:nvPr userDrawn="1"/>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46A38A1-1B2A-40F1-B961-4DD70E63B6CD}"/>
              </a:ext>
            </a:extLst>
          </p:cNvPr>
          <p:cNvSpPr/>
          <p:nvPr userDrawn="1"/>
        </p:nvSpPr>
        <p:spPr>
          <a:xfrm>
            <a:off x="0" y="888772"/>
            <a:ext cx="12192000" cy="5197259"/>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组合 8">
            <a:extLst>
              <a:ext uri="{FF2B5EF4-FFF2-40B4-BE49-F238E27FC236}">
                <a16:creationId xmlns:a16="http://schemas.microsoft.com/office/drawing/2014/main" id="{4466BA03-5F61-4B3B-9E6E-C70E7CE69A43}"/>
              </a:ext>
            </a:extLst>
          </p:cNvPr>
          <p:cNvGrpSpPr/>
          <p:nvPr userDrawn="1"/>
        </p:nvGrpSpPr>
        <p:grpSpPr>
          <a:xfrm>
            <a:off x="10005030" y="6123107"/>
            <a:ext cx="4206270" cy="697818"/>
            <a:chOff x="5718780" y="-531873"/>
            <a:chExt cx="4206270" cy="697818"/>
          </a:xfrm>
        </p:grpSpPr>
        <p:grpSp>
          <p:nvGrpSpPr>
            <p:cNvPr id="10" name="组合 9">
              <a:extLst>
                <a:ext uri="{FF2B5EF4-FFF2-40B4-BE49-F238E27FC236}">
                  <a16:creationId xmlns:a16="http://schemas.microsoft.com/office/drawing/2014/main" id="{8DB1A20C-96F4-4845-ABE4-49132A783E1B}"/>
                </a:ext>
              </a:extLst>
            </p:cNvPr>
            <p:cNvGrpSpPr/>
            <p:nvPr/>
          </p:nvGrpSpPr>
          <p:grpSpPr>
            <a:xfrm>
              <a:off x="5718780" y="-531873"/>
              <a:ext cx="4158645" cy="622360"/>
              <a:chOff x="737205" y="199782"/>
              <a:chExt cx="4158645" cy="622360"/>
            </a:xfrm>
          </p:grpSpPr>
          <p:pic>
            <p:nvPicPr>
              <p:cNvPr id="12" name="图片 11">
                <a:extLst>
                  <a:ext uri="{FF2B5EF4-FFF2-40B4-BE49-F238E27FC236}">
                    <a16:creationId xmlns:a16="http://schemas.microsoft.com/office/drawing/2014/main" id="{89EEE2DA-DD1B-4DBD-A9BE-B1B2EEB71C84}"/>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737205" y="351660"/>
                <a:ext cx="459063" cy="470482"/>
              </a:xfrm>
              <a:prstGeom prst="rect">
                <a:avLst/>
              </a:prstGeom>
            </p:spPr>
          </p:pic>
          <p:sp>
            <p:nvSpPr>
              <p:cNvPr id="13" name="文本框 12">
                <a:extLst>
                  <a:ext uri="{FF2B5EF4-FFF2-40B4-BE49-F238E27FC236}">
                    <a16:creationId xmlns:a16="http://schemas.microsoft.com/office/drawing/2014/main" id="{0F18B4B7-5694-4233-957C-F730D08F8C0A}"/>
                  </a:ext>
                </a:extLst>
              </p:cNvPr>
              <p:cNvSpPr txBox="1"/>
              <p:nvPr/>
            </p:nvSpPr>
            <p:spPr>
              <a:xfrm>
                <a:off x="1139825" y="199782"/>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11" name="文本框 10">
              <a:extLst>
                <a:ext uri="{FF2B5EF4-FFF2-40B4-BE49-F238E27FC236}">
                  <a16:creationId xmlns:a16="http://schemas.microsoft.com/office/drawing/2014/main" id="{BF5552A5-77B2-4D13-9515-422DB43EAA69}"/>
                </a:ext>
              </a:extLst>
            </p:cNvPr>
            <p:cNvSpPr txBox="1"/>
            <p:nvPr/>
          </p:nvSpPr>
          <p:spPr>
            <a:xfrm>
              <a:off x="6169025" y="-141832"/>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pic>
        <p:nvPicPr>
          <p:cNvPr id="14" name="图片 13">
            <a:extLst>
              <a:ext uri="{FF2B5EF4-FFF2-40B4-BE49-F238E27FC236}">
                <a16:creationId xmlns:a16="http://schemas.microsoft.com/office/drawing/2014/main" id="{3ADA6A70-0E2E-4BC1-ACB7-BA2A90C63503}"/>
              </a:ext>
            </a:extLst>
          </p:cNvPr>
          <p:cNvPicPr>
            <a:picLocks noChangeAspect="1"/>
          </p:cNvPicPr>
          <p:nvPr userDrawn="1"/>
        </p:nvPicPr>
        <p:blipFill rotWithShape="1">
          <a:blip r:embed="rId2">
            <a:clrChange>
              <a:clrFrom>
                <a:srgbClr val="222222"/>
              </a:clrFrom>
              <a:clrTo>
                <a:srgbClr val="222222">
                  <a:alpha val="0"/>
                </a:srgbClr>
              </a:clrTo>
            </a:clrChange>
          </a:blip>
          <a:srcRect l="972" r="75549"/>
          <a:stretch/>
        </p:blipFill>
        <p:spPr>
          <a:xfrm>
            <a:off x="428007" y="136525"/>
            <a:ext cx="608102" cy="623229"/>
          </a:xfrm>
          <a:prstGeom prst="rect">
            <a:avLst/>
          </a:prstGeom>
        </p:spPr>
      </p:pic>
      <p:sp>
        <p:nvSpPr>
          <p:cNvPr id="15" name="矩形 14">
            <a:extLst>
              <a:ext uri="{FF2B5EF4-FFF2-40B4-BE49-F238E27FC236}">
                <a16:creationId xmlns:a16="http://schemas.microsoft.com/office/drawing/2014/main" id="{F5490F09-70EA-4658-A094-2F686322932A}"/>
              </a:ext>
            </a:extLst>
          </p:cNvPr>
          <p:cNvSpPr/>
          <p:nvPr userDrawn="1"/>
        </p:nvSpPr>
        <p:spPr>
          <a:xfrm>
            <a:off x="0" y="834316"/>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sp>
        <p:nvSpPr>
          <p:cNvPr id="16" name="灯片编号占位符 1">
            <a:extLst>
              <a:ext uri="{FF2B5EF4-FFF2-40B4-BE49-F238E27FC236}">
                <a16:creationId xmlns:a16="http://schemas.microsoft.com/office/drawing/2014/main" id="{05945C0C-849F-4B0D-8220-95D2A1F467C8}"/>
              </a:ext>
            </a:extLst>
          </p:cNvPr>
          <p:cNvSpPr txBox="1">
            <a:spLocks/>
          </p:cNvSpPr>
          <p:nvPr userDrawn="1"/>
        </p:nvSpPr>
        <p:spPr>
          <a:xfrm>
            <a:off x="3581400" y="623752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4DB321-1CDD-4A06-AA42-40E9ECCDDEA8}" type="slidenum">
              <a:rPr lang="en-US" smtClean="0"/>
              <a:pPr/>
              <a:t>‹#›</a:t>
            </a:fld>
            <a:endParaRPr lang="en-US"/>
          </a:p>
        </p:txBody>
      </p:sp>
      <p:sp>
        <p:nvSpPr>
          <p:cNvPr id="17" name="矩形 16">
            <a:extLst>
              <a:ext uri="{FF2B5EF4-FFF2-40B4-BE49-F238E27FC236}">
                <a16:creationId xmlns:a16="http://schemas.microsoft.com/office/drawing/2014/main" id="{54BEDFD1-53A2-439B-9AAE-ED87A271A864}"/>
              </a:ext>
            </a:extLst>
          </p:cNvPr>
          <p:cNvSpPr/>
          <p:nvPr userDrawn="1"/>
        </p:nvSpPr>
        <p:spPr>
          <a:xfrm>
            <a:off x="0" y="6100248"/>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83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1E3BA-6B10-46B1-82A5-D271B90F26C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EF2E073-0926-4094-AF95-C6012E8ABE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C579EF3-D728-4F1C-BD9B-76C7A0A2B8E6}"/>
              </a:ext>
            </a:extLst>
          </p:cNvPr>
          <p:cNvSpPr>
            <a:spLocks noGrp="1"/>
          </p:cNvSpPr>
          <p:nvPr>
            <p:ph type="dt" sz="half" idx="10"/>
          </p:nvPr>
        </p:nvSpPr>
        <p:spPr/>
        <p:txBody>
          <a:bodyPr/>
          <a:lstStyle/>
          <a:p>
            <a:fld id="{929A461A-6F41-4198-A2EA-CFE7F56220F9}" type="datetime1">
              <a:rPr lang="en-US" smtClean="0"/>
              <a:t>12/20/2022</a:t>
            </a:fld>
            <a:endParaRPr lang="en-US"/>
          </a:p>
        </p:txBody>
      </p:sp>
      <p:sp>
        <p:nvSpPr>
          <p:cNvPr id="5" name="页脚占位符 4">
            <a:extLst>
              <a:ext uri="{FF2B5EF4-FFF2-40B4-BE49-F238E27FC236}">
                <a16:creationId xmlns:a16="http://schemas.microsoft.com/office/drawing/2014/main" id="{E6EEEAF7-98BC-4A61-A700-6C4E91D2A6B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425B7B8-253F-487D-AEE6-929FF2DB3E1E}"/>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317813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A9256C-F02A-4793-B42E-D2932D95A1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79036E7-D163-4FAC-BCE8-02F850A1D6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F7185DD-A2BD-46AB-95C7-2070C4BD0116}"/>
              </a:ext>
            </a:extLst>
          </p:cNvPr>
          <p:cNvSpPr>
            <a:spLocks noGrp="1"/>
          </p:cNvSpPr>
          <p:nvPr>
            <p:ph type="dt" sz="half" idx="10"/>
          </p:nvPr>
        </p:nvSpPr>
        <p:spPr/>
        <p:txBody>
          <a:bodyPr/>
          <a:lstStyle/>
          <a:p>
            <a:fld id="{2947AA8A-7445-403D-8E38-733A9BC354F0}" type="datetime1">
              <a:rPr lang="en-US" smtClean="0"/>
              <a:t>12/20/2022</a:t>
            </a:fld>
            <a:endParaRPr lang="en-US"/>
          </a:p>
        </p:txBody>
      </p:sp>
      <p:sp>
        <p:nvSpPr>
          <p:cNvPr id="5" name="页脚占位符 4">
            <a:extLst>
              <a:ext uri="{FF2B5EF4-FFF2-40B4-BE49-F238E27FC236}">
                <a16:creationId xmlns:a16="http://schemas.microsoft.com/office/drawing/2014/main" id="{FE21022E-C802-440B-ABFA-0BCE800D1CB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E3ECBC9-2F42-4D8B-A68D-E6BA81867419}"/>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317845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DCAA8B-4C0C-92CA-34FF-163FF66F3C10}"/>
              </a:ext>
            </a:extLst>
          </p:cNvPr>
          <p:cNvSpPr/>
          <p:nvPr userDrawn="1"/>
        </p:nvSpPr>
        <p:spPr>
          <a:xfrm>
            <a:off x="0" y="854423"/>
            <a:ext cx="12192000" cy="5292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A287F76-BAE1-4567-A22A-8D71480F5365}"/>
              </a:ext>
            </a:extLst>
          </p:cNvPr>
          <p:cNvSpPr>
            <a:spLocks noGrp="1"/>
          </p:cNvSpPr>
          <p:nvPr>
            <p:ph type="title"/>
          </p:nvPr>
        </p:nvSpPr>
        <p:spPr>
          <a:xfrm>
            <a:off x="1221521" y="76565"/>
            <a:ext cx="10515600" cy="777858"/>
          </a:xfrm>
        </p:spPr>
        <p:txBody>
          <a:bodyPr/>
          <a:lstStyle>
            <a:lvl1pPr>
              <a:defRPr sz="2800"/>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EB7DD19B-AC9A-4177-869A-D1AE9C786109}"/>
              </a:ext>
            </a:extLst>
          </p:cNvPr>
          <p:cNvSpPr>
            <a:spLocks noGrp="1"/>
          </p:cNvSpPr>
          <p:nvPr>
            <p:ph idx="1"/>
          </p:nvPr>
        </p:nvSpPr>
        <p:spPr>
          <a:xfrm>
            <a:off x="838200" y="1253331"/>
            <a:ext cx="10515600" cy="4351338"/>
          </a:xfrm>
        </p:spPr>
        <p:txBody>
          <a:bodyPr/>
          <a:lstStyle>
            <a:lvl1pPr>
              <a:defRPr sz="2000"/>
            </a:lvl1pPr>
            <a:lvl2pPr>
              <a:defRPr sz="1800"/>
            </a:lvl2pPr>
            <a:lvl3pPr>
              <a:defRPr sz="1600"/>
            </a:lvl3pPr>
            <a:lvl4pPr>
              <a:defRPr sz="1400"/>
            </a:lvl4pPr>
            <a:lvl5pPr>
              <a:defRPr sz="12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日期占位符 3">
            <a:extLst>
              <a:ext uri="{FF2B5EF4-FFF2-40B4-BE49-F238E27FC236}">
                <a16:creationId xmlns:a16="http://schemas.microsoft.com/office/drawing/2014/main" id="{6062A8B2-AC02-4CF9-83A6-6722D6965A1F}"/>
              </a:ext>
            </a:extLst>
          </p:cNvPr>
          <p:cNvSpPr>
            <a:spLocks noGrp="1"/>
          </p:cNvSpPr>
          <p:nvPr>
            <p:ph type="dt" sz="half" idx="10"/>
          </p:nvPr>
        </p:nvSpPr>
        <p:spPr/>
        <p:txBody>
          <a:bodyPr/>
          <a:lstStyle/>
          <a:p>
            <a:fld id="{4658DCAB-2705-4002-AFB3-DF6A60CB2A7A}" type="datetime1">
              <a:rPr lang="en-US" smtClean="0"/>
              <a:t>12/20/2022</a:t>
            </a:fld>
            <a:endParaRPr lang="en-US"/>
          </a:p>
        </p:txBody>
      </p:sp>
      <p:sp>
        <p:nvSpPr>
          <p:cNvPr id="5" name="页脚占位符 4">
            <a:extLst>
              <a:ext uri="{FF2B5EF4-FFF2-40B4-BE49-F238E27FC236}">
                <a16:creationId xmlns:a16="http://schemas.microsoft.com/office/drawing/2014/main" id="{DDA3E047-B359-4F2E-AFF2-97DB524B64B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F28425C-AB5C-43A0-9204-60E6C2A9468F}"/>
              </a:ext>
            </a:extLst>
          </p:cNvPr>
          <p:cNvSpPr>
            <a:spLocks noGrp="1"/>
          </p:cNvSpPr>
          <p:nvPr>
            <p:ph type="sldNum" sz="quarter" idx="12"/>
          </p:nvPr>
        </p:nvSpPr>
        <p:spPr>
          <a:xfrm>
            <a:off x="3209440" y="6356349"/>
            <a:ext cx="2743200" cy="365125"/>
          </a:xfrm>
        </p:spPr>
        <p:txBody>
          <a:bodyPr/>
          <a:lstStyle>
            <a:lvl1pPr>
              <a:defRPr sz="2000"/>
            </a:lvl1pPr>
          </a:lstStyle>
          <a:p>
            <a:fld id="{664DB321-1CDD-4A06-AA42-40E9ECCDDEA8}" type="slidenum">
              <a:rPr lang="en-US" smtClean="0"/>
              <a:pPr/>
              <a:t>‹#›</a:t>
            </a:fld>
            <a:endParaRPr lang="en-US" sz="2000" dirty="0"/>
          </a:p>
        </p:txBody>
      </p:sp>
    </p:spTree>
    <p:extLst>
      <p:ext uri="{BB962C8B-B14F-4D97-AF65-F5344CB8AC3E}">
        <p14:creationId xmlns:p14="http://schemas.microsoft.com/office/powerpoint/2010/main" val="415845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C20DD-2223-4A6B-AAF9-7B877A7A6C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0AE6443-C4FE-4BC0-9558-1727B5BEC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7A68B8-80D8-40CA-ADBB-E05F60F049B7}"/>
              </a:ext>
            </a:extLst>
          </p:cNvPr>
          <p:cNvSpPr>
            <a:spLocks noGrp="1"/>
          </p:cNvSpPr>
          <p:nvPr>
            <p:ph type="dt" sz="half" idx="10"/>
          </p:nvPr>
        </p:nvSpPr>
        <p:spPr/>
        <p:txBody>
          <a:bodyPr/>
          <a:lstStyle/>
          <a:p>
            <a:fld id="{DBFFCFA5-94E0-4396-8B9D-8569F9F27327}" type="datetime1">
              <a:rPr lang="en-US" smtClean="0"/>
              <a:t>12/20/2022</a:t>
            </a:fld>
            <a:endParaRPr lang="en-US"/>
          </a:p>
        </p:txBody>
      </p:sp>
      <p:sp>
        <p:nvSpPr>
          <p:cNvPr id="5" name="页脚占位符 4">
            <a:extLst>
              <a:ext uri="{FF2B5EF4-FFF2-40B4-BE49-F238E27FC236}">
                <a16:creationId xmlns:a16="http://schemas.microsoft.com/office/drawing/2014/main" id="{D29CC4F6-A897-4950-B232-B32DC4E7547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7BF6215-430F-42B7-85A3-E86CBB8077D7}"/>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11460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C1D73-15D8-4824-B1CF-5F812B407B7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5903AF9-C9D3-4172-8A2F-C51FB304D6F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9D4BD97-70D8-46BB-B401-3F0F74ED30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60EDE9E-A1B3-4D80-9330-1CAE9B33CBEF}"/>
              </a:ext>
            </a:extLst>
          </p:cNvPr>
          <p:cNvSpPr>
            <a:spLocks noGrp="1"/>
          </p:cNvSpPr>
          <p:nvPr>
            <p:ph type="dt" sz="half" idx="10"/>
          </p:nvPr>
        </p:nvSpPr>
        <p:spPr/>
        <p:txBody>
          <a:bodyPr/>
          <a:lstStyle/>
          <a:p>
            <a:fld id="{62283269-F1DE-49DC-ADDA-9703D3700D3C}" type="datetime1">
              <a:rPr lang="en-US" smtClean="0"/>
              <a:t>12/20/2022</a:t>
            </a:fld>
            <a:endParaRPr lang="en-US"/>
          </a:p>
        </p:txBody>
      </p:sp>
      <p:sp>
        <p:nvSpPr>
          <p:cNvPr id="6" name="页脚占位符 5">
            <a:extLst>
              <a:ext uri="{FF2B5EF4-FFF2-40B4-BE49-F238E27FC236}">
                <a16:creationId xmlns:a16="http://schemas.microsoft.com/office/drawing/2014/main" id="{157878C5-2A9E-4B49-AF54-04A7FE00C2E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1167343-A095-47CE-86AA-DE689CF0CB3F}"/>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50458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C3675-0A9C-40D8-963D-B750F938151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02545C-DC04-4EB1-B1CB-D983B31EB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6D9472-34DB-45A3-A1AE-9685AAD4CB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220250CF-21DB-4731-9047-6763A7EBE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73444E-8D26-4A7A-9D75-1A8EDCF43B3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8BF545C4-391B-40CD-9739-052547B86588}"/>
              </a:ext>
            </a:extLst>
          </p:cNvPr>
          <p:cNvSpPr>
            <a:spLocks noGrp="1"/>
          </p:cNvSpPr>
          <p:nvPr>
            <p:ph type="dt" sz="half" idx="10"/>
          </p:nvPr>
        </p:nvSpPr>
        <p:spPr/>
        <p:txBody>
          <a:bodyPr/>
          <a:lstStyle/>
          <a:p>
            <a:fld id="{5C89A377-2342-4069-BC9F-01166A23C2F4}" type="datetime1">
              <a:rPr lang="en-US" smtClean="0"/>
              <a:t>12/20/2022</a:t>
            </a:fld>
            <a:endParaRPr lang="en-US"/>
          </a:p>
        </p:txBody>
      </p:sp>
      <p:sp>
        <p:nvSpPr>
          <p:cNvPr id="8" name="页脚占位符 7">
            <a:extLst>
              <a:ext uri="{FF2B5EF4-FFF2-40B4-BE49-F238E27FC236}">
                <a16:creationId xmlns:a16="http://schemas.microsoft.com/office/drawing/2014/main" id="{FAB2C9AF-10BB-4702-8569-E703DDB59A8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1D70BC7F-F791-46D2-A01F-68CA41F6AFCF}"/>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187597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08FBF-49A2-4303-8A91-EAE5617DCE9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03AD0C3-1952-423D-BA44-B1F2EEEA4739}"/>
              </a:ext>
            </a:extLst>
          </p:cNvPr>
          <p:cNvSpPr>
            <a:spLocks noGrp="1"/>
          </p:cNvSpPr>
          <p:nvPr>
            <p:ph type="dt" sz="half" idx="10"/>
          </p:nvPr>
        </p:nvSpPr>
        <p:spPr/>
        <p:txBody>
          <a:bodyPr/>
          <a:lstStyle/>
          <a:p>
            <a:fld id="{5D0127A5-050A-43AD-9C45-E10ADB7492E5}" type="datetime1">
              <a:rPr lang="en-US" smtClean="0"/>
              <a:t>12/20/2022</a:t>
            </a:fld>
            <a:endParaRPr lang="en-US"/>
          </a:p>
        </p:txBody>
      </p:sp>
      <p:sp>
        <p:nvSpPr>
          <p:cNvPr id="4" name="页脚占位符 3">
            <a:extLst>
              <a:ext uri="{FF2B5EF4-FFF2-40B4-BE49-F238E27FC236}">
                <a16:creationId xmlns:a16="http://schemas.microsoft.com/office/drawing/2014/main" id="{55EE33DD-4C95-4320-B92E-2C2DD32B1BB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6A8C1F-7E23-4EF9-AB36-5A1BF7A7539D}"/>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295683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319892-1D73-4076-BA0F-738F0252E2A5}"/>
              </a:ext>
            </a:extLst>
          </p:cNvPr>
          <p:cNvSpPr>
            <a:spLocks noGrp="1"/>
          </p:cNvSpPr>
          <p:nvPr>
            <p:ph type="dt" sz="half" idx="10"/>
          </p:nvPr>
        </p:nvSpPr>
        <p:spPr/>
        <p:txBody>
          <a:bodyPr/>
          <a:lstStyle/>
          <a:p>
            <a:fld id="{38268B57-7677-41A4-8C01-EFB01C1728B2}" type="datetime1">
              <a:rPr lang="en-US" smtClean="0"/>
              <a:t>12/20/2022</a:t>
            </a:fld>
            <a:endParaRPr lang="en-US"/>
          </a:p>
        </p:txBody>
      </p:sp>
      <p:sp>
        <p:nvSpPr>
          <p:cNvPr id="3" name="页脚占位符 2">
            <a:extLst>
              <a:ext uri="{FF2B5EF4-FFF2-40B4-BE49-F238E27FC236}">
                <a16:creationId xmlns:a16="http://schemas.microsoft.com/office/drawing/2014/main" id="{002F322A-C23E-4511-A832-C0A06EF042CC}"/>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6091A33-73CD-40A5-B1FC-93D09B5D5ECD}"/>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84301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4B251-1BB2-47C6-A31F-04C02E2A93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534D0C5-1931-458F-9141-EA63B9062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C0EBCB76-A0E4-4188-B65C-E5D158EAA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40E2C9-04C5-40C1-9EE2-4DBAF95C907E}"/>
              </a:ext>
            </a:extLst>
          </p:cNvPr>
          <p:cNvSpPr>
            <a:spLocks noGrp="1"/>
          </p:cNvSpPr>
          <p:nvPr>
            <p:ph type="dt" sz="half" idx="10"/>
          </p:nvPr>
        </p:nvSpPr>
        <p:spPr/>
        <p:txBody>
          <a:bodyPr/>
          <a:lstStyle/>
          <a:p>
            <a:fld id="{51A9CE39-70E4-4E62-8278-D004FDD71D8E}" type="datetime1">
              <a:rPr lang="en-US" smtClean="0"/>
              <a:t>12/20/2022</a:t>
            </a:fld>
            <a:endParaRPr lang="en-US"/>
          </a:p>
        </p:txBody>
      </p:sp>
      <p:sp>
        <p:nvSpPr>
          <p:cNvPr id="6" name="页脚占位符 5">
            <a:extLst>
              <a:ext uri="{FF2B5EF4-FFF2-40B4-BE49-F238E27FC236}">
                <a16:creationId xmlns:a16="http://schemas.microsoft.com/office/drawing/2014/main" id="{B09DAB61-C3AE-462D-8AA3-1F2A00F369D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52209C8-C6B1-434C-B134-626B3BFB60D2}"/>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418056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1E787-C486-44E4-B776-F5878DA97F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8B35B87-D16F-4465-B65C-8BAD23BDE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EDA186C-69A4-498E-9402-5E8A99DAD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4693DD-A588-454A-B376-C02DBC8AE464}"/>
              </a:ext>
            </a:extLst>
          </p:cNvPr>
          <p:cNvSpPr>
            <a:spLocks noGrp="1"/>
          </p:cNvSpPr>
          <p:nvPr>
            <p:ph type="dt" sz="half" idx="10"/>
          </p:nvPr>
        </p:nvSpPr>
        <p:spPr/>
        <p:txBody>
          <a:bodyPr/>
          <a:lstStyle/>
          <a:p>
            <a:fld id="{4C99B97C-3E70-4B18-AE5C-56993E59126B}" type="datetime1">
              <a:rPr lang="en-US" smtClean="0"/>
              <a:t>12/20/2022</a:t>
            </a:fld>
            <a:endParaRPr lang="en-US"/>
          </a:p>
        </p:txBody>
      </p:sp>
      <p:sp>
        <p:nvSpPr>
          <p:cNvPr id="6" name="页脚占位符 5">
            <a:extLst>
              <a:ext uri="{FF2B5EF4-FFF2-40B4-BE49-F238E27FC236}">
                <a16:creationId xmlns:a16="http://schemas.microsoft.com/office/drawing/2014/main" id="{07D3CEC6-D4D3-4C79-A55C-258E140BB34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0C3071D-9079-4AD3-8B86-677900085EA6}"/>
              </a:ext>
            </a:extLst>
          </p:cNvPr>
          <p:cNvSpPr>
            <a:spLocks noGrp="1"/>
          </p:cNvSpPr>
          <p:nvPr>
            <p:ph type="sldNum" sz="quarter" idx="12"/>
          </p:nvPr>
        </p:nvSpPr>
        <p:spPr/>
        <p:txBody>
          <a:bodyPr/>
          <a:lstStyle/>
          <a:p>
            <a:fld id="{664DB321-1CDD-4A06-AA42-40E9ECCDDEA8}" type="slidenum">
              <a:rPr lang="en-US" smtClean="0"/>
              <a:t>‹#›</a:t>
            </a:fld>
            <a:endParaRPr lang="en-US"/>
          </a:p>
        </p:txBody>
      </p:sp>
    </p:spTree>
    <p:extLst>
      <p:ext uri="{BB962C8B-B14F-4D97-AF65-F5344CB8AC3E}">
        <p14:creationId xmlns:p14="http://schemas.microsoft.com/office/powerpoint/2010/main" val="292201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2672A183-A2AA-4D92-9D53-EFBE2BF4B4B8}"/>
              </a:ext>
            </a:extLst>
          </p:cNvPr>
          <p:cNvSpPr/>
          <p:nvPr userDrawn="1"/>
        </p:nvSpPr>
        <p:spPr>
          <a:xfrm>
            <a:off x="0" y="1005479"/>
            <a:ext cx="12192000" cy="493836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组合 18">
            <a:extLst>
              <a:ext uri="{FF2B5EF4-FFF2-40B4-BE49-F238E27FC236}">
                <a16:creationId xmlns:a16="http://schemas.microsoft.com/office/drawing/2014/main" id="{9D0682AF-7F4A-426A-B7FA-AE02482787CE}"/>
              </a:ext>
            </a:extLst>
          </p:cNvPr>
          <p:cNvGrpSpPr/>
          <p:nvPr userDrawn="1"/>
        </p:nvGrpSpPr>
        <p:grpSpPr>
          <a:xfrm>
            <a:off x="0" y="-1"/>
            <a:ext cx="14121115" cy="6858001"/>
            <a:chOff x="0" y="-1"/>
            <a:chExt cx="14121115" cy="6858001"/>
          </a:xfrm>
        </p:grpSpPr>
        <p:sp>
          <p:nvSpPr>
            <p:cNvPr id="20" name="矩形 19">
              <a:extLst>
                <a:ext uri="{FF2B5EF4-FFF2-40B4-BE49-F238E27FC236}">
                  <a16:creationId xmlns:a16="http://schemas.microsoft.com/office/drawing/2014/main" id="{8F0A8A5B-77FF-4A36-9752-94825B0FBC44}"/>
                </a:ext>
              </a:extLst>
            </p:cNvPr>
            <p:cNvSpPr/>
            <p:nvPr/>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组合 20">
              <a:extLst>
                <a:ext uri="{FF2B5EF4-FFF2-40B4-BE49-F238E27FC236}">
                  <a16:creationId xmlns:a16="http://schemas.microsoft.com/office/drawing/2014/main" id="{AA7F7BDE-B52D-4142-AC1A-A15FF0CF3486}"/>
                </a:ext>
              </a:extLst>
            </p:cNvPr>
            <p:cNvGrpSpPr/>
            <p:nvPr/>
          </p:nvGrpSpPr>
          <p:grpSpPr>
            <a:xfrm>
              <a:off x="9914845" y="6121800"/>
              <a:ext cx="4206270" cy="697818"/>
              <a:chOff x="5744877" y="-424970"/>
              <a:chExt cx="4206270" cy="697818"/>
            </a:xfrm>
          </p:grpSpPr>
          <p:grpSp>
            <p:nvGrpSpPr>
              <p:cNvPr id="25" name="组合 24">
                <a:extLst>
                  <a:ext uri="{FF2B5EF4-FFF2-40B4-BE49-F238E27FC236}">
                    <a16:creationId xmlns:a16="http://schemas.microsoft.com/office/drawing/2014/main" id="{68EB8DC7-4E44-4911-B0E1-42AB206B6A40}"/>
                  </a:ext>
                </a:extLst>
              </p:cNvPr>
              <p:cNvGrpSpPr/>
              <p:nvPr/>
            </p:nvGrpSpPr>
            <p:grpSpPr>
              <a:xfrm>
                <a:off x="5744877" y="-424970"/>
                <a:ext cx="4158645" cy="622360"/>
                <a:chOff x="763302" y="306685"/>
                <a:chExt cx="4158645" cy="622360"/>
              </a:xfrm>
            </p:grpSpPr>
            <p:pic>
              <p:nvPicPr>
                <p:cNvPr id="27" name="图片 26">
                  <a:extLst>
                    <a:ext uri="{FF2B5EF4-FFF2-40B4-BE49-F238E27FC236}">
                      <a16:creationId xmlns:a16="http://schemas.microsoft.com/office/drawing/2014/main" id="{9169F497-4229-40A1-8FF9-B52BCFD16E20}"/>
                    </a:ext>
                  </a:extLst>
                </p:cNvPr>
                <p:cNvPicPr>
                  <a:picLocks noChangeAspect="1"/>
                </p:cNvPicPr>
                <p:nvPr/>
              </p:nvPicPr>
              <p:blipFill rotWithShape="1">
                <a:blip r:embed="rId13">
                  <a:clrChange>
                    <a:clrFrom>
                      <a:srgbClr val="222222"/>
                    </a:clrFrom>
                    <a:clrTo>
                      <a:srgbClr val="222222">
                        <a:alpha val="0"/>
                      </a:srgbClr>
                    </a:clrTo>
                  </a:clrChange>
                </a:blip>
                <a:srcRect l="972" r="75549"/>
                <a:stretch/>
              </p:blipFill>
              <p:spPr>
                <a:xfrm>
                  <a:off x="763302" y="458563"/>
                  <a:ext cx="459063" cy="470482"/>
                </a:xfrm>
                <a:prstGeom prst="rect">
                  <a:avLst/>
                </a:prstGeom>
              </p:spPr>
            </p:pic>
            <p:sp>
              <p:nvSpPr>
                <p:cNvPr id="28" name="文本框 27">
                  <a:extLst>
                    <a:ext uri="{FF2B5EF4-FFF2-40B4-BE49-F238E27FC236}">
                      <a16:creationId xmlns:a16="http://schemas.microsoft.com/office/drawing/2014/main" id="{41E128CD-627F-46CC-95DF-81DFC8494400}"/>
                    </a:ext>
                  </a:extLst>
                </p:cNvPr>
                <p:cNvSpPr txBox="1"/>
                <p:nvPr/>
              </p:nvSpPr>
              <p:spPr>
                <a:xfrm>
                  <a:off x="1165922" y="306685"/>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26" name="文本框 25">
                <a:extLst>
                  <a:ext uri="{FF2B5EF4-FFF2-40B4-BE49-F238E27FC236}">
                    <a16:creationId xmlns:a16="http://schemas.microsoft.com/office/drawing/2014/main" id="{C797EE7F-1C6E-45F1-AF77-83BE22F67831}"/>
                  </a:ext>
                </a:extLst>
              </p:cNvPr>
              <p:cNvSpPr txBox="1"/>
              <p:nvPr/>
            </p:nvSpPr>
            <p:spPr>
              <a:xfrm>
                <a:off x="6195122" y="-34929"/>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pic>
          <p:nvPicPr>
            <p:cNvPr id="22" name="图片 21">
              <a:extLst>
                <a:ext uri="{FF2B5EF4-FFF2-40B4-BE49-F238E27FC236}">
                  <a16:creationId xmlns:a16="http://schemas.microsoft.com/office/drawing/2014/main" id="{29A63BE3-A40E-4ACA-B739-8FC736AEFF37}"/>
                </a:ext>
              </a:extLst>
            </p:cNvPr>
            <p:cNvPicPr>
              <a:picLocks noChangeAspect="1"/>
            </p:cNvPicPr>
            <p:nvPr/>
          </p:nvPicPr>
          <p:blipFill rotWithShape="1">
            <a:blip r:embed="rId13">
              <a:clrChange>
                <a:clrFrom>
                  <a:srgbClr val="222222"/>
                </a:clrFrom>
                <a:clrTo>
                  <a:srgbClr val="222222">
                    <a:alpha val="0"/>
                  </a:srgbClr>
                </a:clrTo>
              </a:clrChange>
            </a:blip>
            <a:srcRect l="972" r="75549"/>
            <a:stretch/>
          </p:blipFill>
          <p:spPr>
            <a:xfrm>
              <a:off x="442522" y="115408"/>
              <a:ext cx="608102" cy="623229"/>
            </a:xfrm>
            <a:prstGeom prst="rect">
              <a:avLst/>
            </a:prstGeom>
          </p:spPr>
        </p:pic>
        <p:sp>
          <p:nvSpPr>
            <p:cNvPr id="23" name="矩形 22">
              <a:extLst>
                <a:ext uri="{FF2B5EF4-FFF2-40B4-BE49-F238E27FC236}">
                  <a16:creationId xmlns:a16="http://schemas.microsoft.com/office/drawing/2014/main" id="{ADBF79C4-143C-4F90-BEEB-29C6BE3588D6}"/>
                </a:ext>
              </a:extLst>
            </p:cNvPr>
            <p:cNvSpPr/>
            <p:nvPr/>
          </p:nvSpPr>
          <p:spPr>
            <a:xfrm>
              <a:off x="0" y="826769"/>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252761CB-975C-4372-A9C7-9DBEE3B20AFA}"/>
                </a:ext>
              </a:extLst>
            </p:cNvPr>
            <p:cNvSpPr/>
            <p:nvPr/>
          </p:nvSpPr>
          <p:spPr>
            <a:xfrm>
              <a:off x="0" y="6152501"/>
              <a:ext cx="12192000" cy="45719"/>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r"/>
              <a:endParaRPr lang="en-US" sz="3200" dirty="0">
                <a:latin typeface="Times New Roman" panose="02020603050405020304" pitchFamily="18" charset="0"/>
                <a:cs typeface="Times New Roman" panose="02020603050405020304" pitchFamily="18" charset="0"/>
              </a:endParaRPr>
            </a:p>
          </p:txBody>
        </p:sp>
      </p:grpSp>
      <p:sp>
        <p:nvSpPr>
          <p:cNvPr id="2" name="标题占位符 1">
            <a:extLst>
              <a:ext uri="{FF2B5EF4-FFF2-40B4-BE49-F238E27FC236}">
                <a16:creationId xmlns:a16="http://schemas.microsoft.com/office/drawing/2014/main" id="{B3860E86-6E9F-413C-B71E-BA1C2F7FE885}"/>
              </a:ext>
            </a:extLst>
          </p:cNvPr>
          <p:cNvSpPr>
            <a:spLocks noGrp="1"/>
          </p:cNvSpPr>
          <p:nvPr>
            <p:ph type="title"/>
          </p:nvPr>
        </p:nvSpPr>
        <p:spPr>
          <a:xfrm>
            <a:off x="1233878" y="-147791"/>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文本占位符 2">
            <a:extLst>
              <a:ext uri="{FF2B5EF4-FFF2-40B4-BE49-F238E27FC236}">
                <a16:creationId xmlns:a16="http://schemas.microsoft.com/office/drawing/2014/main" id="{DAAE4CD7-AA47-4BF8-907D-F30BF0AEFB91}"/>
              </a:ext>
            </a:extLst>
          </p:cNvPr>
          <p:cNvSpPr>
            <a:spLocks noGrp="1"/>
          </p:cNvSpPr>
          <p:nvPr>
            <p:ph type="body" idx="1"/>
          </p:nvPr>
        </p:nvSpPr>
        <p:spPr>
          <a:xfrm>
            <a:off x="838200" y="130757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日期占位符 3">
            <a:extLst>
              <a:ext uri="{FF2B5EF4-FFF2-40B4-BE49-F238E27FC236}">
                <a16:creationId xmlns:a16="http://schemas.microsoft.com/office/drawing/2014/main" id="{29DAFA9A-41D1-4F5D-9394-BBCB82EBB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FB34A-F06C-4C03-8C50-0C460255638E}" type="datetime1">
              <a:rPr lang="en-US" smtClean="0"/>
              <a:t>12/20/2022</a:t>
            </a:fld>
            <a:endParaRPr lang="en-US"/>
          </a:p>
        </p:txBody>
      </p:sp>
      <p:sp>
        <p:nvSpPr>
          <p:cNvPr id="5" name="页脚占位符 4">
            <a:extLst>
              <a:ext uri="{FF2B5EF4-FFF2-40B4-BE49-F238E27FC236}">
                <a16:creationId xmlns:a16="http://schemas.microsoft.com/office/drawing/2014/main" id="{EE8F5779-D890-49AE-B342-B7473B638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A51C41D4-E656-45AC-BFF9-7513E9A17892}"/>
              </a:ext>
            </a:extLst>
          </p:cNvPr>
          <p:cNvSpPr>
            <a:spLocks noGrp="1"/>
          </p:cNvSpPr>
          <p:nvPr>
            <p:ph type="sldNum" sz="quarter" idx="4"/>
          </p:nvPr>
        </p:nvSpPr>
        <p:spPr>
          <a:xfrm>
            <a:off x="3581400" y="628148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DB321-1CDD-4A06-AA42-40E9ECCDDEA8}" type="slidenum">
              <a:rPr lang="en-US" smtClean="0"/>
              <a:t>‹#›</a:t>
            </a:fld>
            <a:endParaRPr lang="en-US"/>
          </a:p>
        </p:txBody>
      </p:sp>
    </p:spTree>
    <p:extLst>
      <p:ext uri="{BB962C8B-B14F-4D97-AF65-F5344CB8AC3E}">
        <p14:creationId xmlns:p14="http://schemas.microsoft.com/office/powerpoint/2010/main" val="186182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abstract/document/848600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l.acm.org/doi/10.1145/3492866.35497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website.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mendeley.com/" TargetMode="External"/><Relationship Id="rId2" Type="http://schemas.openxmlformats.org/officeDocument/2006/relationships/hyperlink" Target="https://figshare.com/" TargetMode="External"/><Relationship Id="rId1" Type="http://schemas.openxmlformats.org/officeDocument/2006/relationships/slideLayout" Target="../slideLayouts/slideLayout2.xml"/><Relationship Id="rId5" Type="http://schemas.openxmlformats.org/officeDocument/2006/relationships/hyperlink" Target="https://dataverse.harvard.edu/" TargetMode="External"/><Relationship Id="rId4" Type="http://schemas.openxmlformats.org/officeDocument/2006/relationships/hyperlink" Target="https://datadryad.org/stas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zenodo.org/" TargetMode="External"/><Relationship Id="rId2" Type="http://schemas.openxmlformats.org/officeDocument/2006/relationships/hyperlink" Target="https://osf.io/" TargetMode="External"/><Relationship Id="rId1" Type="http://schemas.openxmlformats.org/officeDocument/2006/relationships/slideLayout" Target="../slideLayouts/slideLayout2.xml"/><Relationship Id="rId4" Type="http://schemas.openxmlformats.org/officeDocument/2006/relationships/hyperlink" Target="https://ieee-dataport.org/submit-your-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9F8BD7A-D5C6-4F0C-BD13-273CB74C7CA6}"/>
              </a:ext>
            </a:extLst>
          </p:cNvPr>
          <p:cNvSpPr/>
          <p:nvPr/>
        </p:nvSpPr>
        <p:spPr>
          <a:xfrm>
            <a:off x="0" y="-1"/>
            <a:ext cx="12192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latin typeface="Times New Roman" panose="02020603050405020304" pitchFamily="18" charset="0"/>
                <a:cs typeface="Times New Roman" panose="02020603050405020304" pitchFamily="18" charset="0"/>
              </a:rPr>
              <a:t>Department of Computer &amp; information Science</a:t>
            </a:r>
            <a:endParaRPr lang="en-US" dirty="0"/>
          </a:p>
        </p:txBody>
      </p:sp>
      <p:grpSp>
        <p:nvGrpSpPr>
          <p:cNvPr id="14" name="组合 13">
            <a:extLst>
              <a:ext uri="{FF2B5EF4-FFF2-40B4-BE49-F238E27FC236}">
                <a16:creationId xmlns:a16="http://schemas.microsoft.com/office/drawing/2014/main" id="{FF4D2EEA-90DA-4879-A808-7A2A9AB73970}"/>
              </a:ext>
            </a:extLst>
          </p:cNvPr>
          <p:cNvGrpSpPr/>
          <p:nvPr/>
        </p:nvGrpSpPr>
        <p:grpSpPr>
          <a:xfrm>
            <a:off x="9873210" y="6005873"/>
            <a:ext cx="4206270" cy="697818"/>
            <a:chOff x="5718780" y="-531873"/>
            <a:chExt cx="4206270" cy="697818"/>
          </a:xfrm>
        </p:grpSpPr>
        <p:grpSp>
          <p:nvGrpSpPr>
            <p:cNvPr id="10" name="组合 9">
              <a:extLst>
                <a:ext uri="{FF2B5EF4-FFF2-40B4-BE49-F238E27FC236}">
                  <a16:creationId xmlns:a16="http://schemas.microsoft.com/office/drawing/2014/main" id="{8CE30774-12B3-4BA7-B3AA-6A2AFD6F56BD}"/>
                </a:ext>
              </a:extLst>
            </p:cNvPr>
            <p:cNvGrpSpPr/>
            <p:nvPr/>
          </p:nvGrpSpPr>
          <p:grpSpPr>
            <a:xfrm>
              <a:off x="5718780" y="-531873"/>
              <a:ext cx="4158645" cy="622360"/>
              <a:chOff x="737205" y="199782"/>
              <a:chExt cx="4158645" cy="622360"/>
            </a:xfrm>
          </p:grpSpPr>
          <p:pic>
            <p:nvPicPr>
              <p:cNvPr id="11" name="图片 10">
                <a:extLst>
                  <a:ext uri="{FF2B5EF4-FFF2-40B4-BE49-F238E27FC236}">
                    <a16:creationId xmlns:a16="http://schemas.microsoft.com/office/drawing/2014/main" id="{01566DA2-19E5-4476-B56F-C834ECC06902}"/>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737205" y="351660"/>
                <a:ext cx="459063" cy="470482"/>
              </a:xfrm>
              <a:prstGeom prst="rect">
                <a:avLst/>
              </a:prstGeom>
            </p:spPr>
          </p:pic>
          <p:sp>
            <p:nvSpPr>
              <p:cNvPr id="12" name="文本框 11">
                <a:extLst>
                  <a:ext uri="{FF2B5EF4-FFF2-40B4-BE49-F238E27FC236}">
                    <a16:creationId xmlns:a16="http://schemas.microsoft.com/office/drawing/2014/main" id="{23487CCC-2D04-4EC7-958D-FD4838B5135C}"/>
                  </a:ext>
                </a:extLst>
              </p:cNvPr>
              <p:cNvSpPr txBox="1"/>
              <p:nvPr/>
            </p:nvSpPr>
            <p:spPr>
              <a:xfrm>
                <a:off x="1139825" y="199782"/>
                <a:ext cx="3756025"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TEMPLE</a:t>
                </a:r>
                <a:endParaRPr lang="en-US" sz="2800" b="1" dirty="0">
                  <a:latin typeface="Times New Roman" panose="02020603050405020304" pitchFamily="18" charset="0"/>
                  <a:cs typeface="Times New Roman" panose="02020603050405020304" pitchFamily="18" charset="0"/>
                </a:endParaRPr>
              </a:p>
            </p:txBody>
          </p:sp>
        </p:grpSp>
        <p:sp>
          <p:nvSpPr>
            <p:cNvPr id="13" name="文本框 12">
              <a:extLst>
                <a:ext uri="{FF2B5EF4-FFF2-40B4-BE49-F238E27FC236}">
                  <a16:creationId xmlns:a16="http://schemas.microsoft.com/office/drawing/2014/main" id="{43528200-D01B-4550-81C3-FA663A4D29D0}"/>
                </a:ext>
              </a:extLst>
            </p:cNvPr>
            <p:cNvSpPr txBox="1"/>
            <p:nvPr/>
          </p:nvSpPr>
          <p:spPr>
            <a:xfrm>
              <a:off x="6169025" y="-141832"/>
              <a:ext cx="3756025"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 N I V E R S I T Y</a:t>
              </a:r>
              <a:endParaRPr lang="en-US" sz="1400" dirty="0">
                <a:latin typeface="Times New Roman" panose="02020603050405020304" pitchFamily="18" charset="0"/>
                <a:cs typeface="Times New Roman" panose="02020603050405020304" pitchFamily="18" charset="0"/>
              </a:endParaRPr>
            </a:p>
          </p:txBody>
        </p:sp>
      </p:grpSp>
      <p:sp>
        <p:nvSpPr>
          <p:cNvPr id="20" name="矩形 19">
            <a:extLst>
              <a:ext uri="{FF2B5EF4-FFF2-40B4-BE49-F238E27FC236}">
                <a16:creationId xmlns:a16="http://schemas.microsoft.com/office/drawing/2014/main" id="{C5094E9A-4D68-4438-89EC-8E4B1B8287A9}"/>
              </a:ext>
            </a:extLst>
          </p:cNvPr>
          <p:cNvSpPr/>
          <p:nvPr/>
        </p:nvSpPr>
        <p:spPr>
          <a:xfrm>
            <a:off x="0" y="1934009"/>
            <a:ext cx="12192000" cy="3303422"/>
          </a:xfrm>
          <a:prstGeom prst="rect">
            <a:avLst/>
          </a:prstGeom>
          <a:solidFill>
            <a:srgbClr val="881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Nation-wide Community-based Mobile Edge Sensing and Computing Testbeds</a:t>
            </a:r>
            <a:endParaRPr lang="en-US" sz="3200"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54267E0D-9F85-4CE1-8896-ACFBFEE67F9C}"/>
              </a:ext>
            </a:extLst>
          </p:cNvPr>
          <p:cNvGrpSpPr/>
          <p:nvPr/>
        </p:nvGrpSpPr>
        <p:grpSpPr>
          <a:xfrm>
            <a:off x="326231" y="169846"/>
            <a:ext cx="7148512" cy="1348927"/>
            <a:chOff x="326231" y="109463"/>
            <a:chExt cx="7148512" cy="1348927"/>
          </a:xfrm>
        </p:grpSpPr>
        <p:grpSp>
          <p:nvGrpSpPr>
            <p:cNvPr id="15" name="组合 14">
              <a:extLst>
                <a:ext uri="{FF2B5EF4-FFF2-40B4-BE49-F238E27FC236}">
                  <a16:creationId xmlns:a16="http://schemas.microsoft.com/office/drawing/2014/main" id="{7AA0DA08-6E7A-4FC5-AAEB-9F2DCA15EBA4}"/>
                </a:ext>
              </a:extLst>
            </p:cNvPr>
            <p:cNvGrpSpPr/>
            <p:nvPr/>
          </p:nvGrpSpPr>
          <p:grpSpPr>
            <a:xfrm>
              <a:off x="425451" y="109463"/>
              <a:ext cx="4581524" cy="1068465"/>
              <a:chOff x="5378450" y="-700162"/>
              <a:chExt cx="4581524" cy="1068465"/>
            </a:xfrm>
          </p:grpSpPr>
          <p:grpSp>
            <p:nvGrpSpPr>
              <p:cNvPr id="16" name="组合 15">
                <a:extLst>
                  <a:ext uri="{FF2B5EF4-FFF2-40B4-BE49-F238E27FC236}">
                    <a16:creationId xmlns:a16="http://schemas.microsoft.com/office/drawing/2014/main" id="{5A2E4276-744F-428A-9EC9-33CC08E704B7}"/>
                  </a:ext>
                </a:extLst>
              </p:cNvPr>
              <p:cNvGrpSpPr/>
              <p:nvPr/>
            </p:nvGrpSpPr>
            <p:grpSpPr>
              <a:xfrm>
                <a:off x="5378450" y="-700162"/>
                <a:ext cx="4498975" cy="987516"/>
                <a:chOff x="396875" y="31493"/>
                <a:chExt cx="4498975" cy="987516"/>
              </a:xfrm>
            </p:grpSpPr>
            <p:pic>
              <p:nvPicPr>
                <p:cNvPr id="18" name="图片 17">
                  <a:extLst>
                    <a:ext uri="{FF2B5EF4-FFF2-40B4-BE49-F238E27FC236}">
                      <a16:creationId xmlns:a16="http://schemas.microsoft.com/office/drawing/2014/main" id="{A51F703B-BC5C-4FB9-8EC4-6C56946603AE}"/>
                    </a:ext>
                  </a:extLst>
                </p:cNvPr>
                <p:cNvPicPr>
                  <a:picLocks noChangeAspect="1"/>
                </p:cNvPicPr>
                <p:nvPr/>
              </p:nvPicPr>
              <p:blipFill rotWithShape="1">
                <a:blip r:embed="rId2">
                  <a:clrChange>
                    <a:clrFrom>
                      <a:srgbClr val="222222"/>
                    </a:clrFrom>
                    <a:clrTo>
                      <a:srgbClr val="222222">
                        <a:alpha val="0"/>
                      </a:srgbClr>
                    </a:clrTo>
                  </a:clrChange>
                </a:blip>
                <a:srcRect l="972" r="75549"/>
                <a:stretch/>
              </p:blipFill>
              <p:spPr>
                <a:xfrm>
                  <a:off x="396875" y="257578"/>
                  <a:ext cx="742950" cy="761431"/>
                </a:xfrm>
                <a:prstGeom prst="rect">
                  <a:avLst/>
                </a:prstGeom>
              </p:spPr>
            </p:pic>
            <p:sp>
              <p:nvSpPr>
                <p:cNvPr id="19" name="文本框 18">
                  <a:extLst>
                    <a:ext uri="{FF2B5EF4-FFF2-40B4-BE49-F238E27FC236}">
                      <a16:creationId xmlns:a16="http://schemas.microsoft.com/office/drawing/2014/main" id="{015E8A0F-1847-46D6-8F98-6B08BF57DD01}"/>
                    </a:ext>
                  </a:extLst>
                </p:cNvPr>
                <p:cNvSpPr txBox="1"/>
                <p:nvPr/>
              </p:nvSpPr>
              <p:spPr>
                <a:xfrm>
                  <a:off x="1139825" y="31493"/>
                  <a:ext cx="3756025"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TEMPLE</a:t>
                  </a:r>
                  <a:endParaRPr lang="en-US" sz="4800" b="1" dirty="0">
                    <a:latin typeface="Times New Roman" panose="02020603050405020304" pitchFamily="18" charset="0"/>
                    <a:cs typeface="Times New Roman" panose="02020603050405020304" pitchFamily="18" charset="0"/>
                  </a:endParaRPr>
                </a:p>
              </p:txBody>
            </p:sp>
          </p:grpSp>
          <p:sp>
            <p:nvSpPr>
              <p:cNvPr id="17" name="文本框 16">
                <a:extLst>
                  <a:ext uri="{FF2B5EF4-FFF2-40B4-BE49-F238E27FC236}">
                    <a16:creationId xmlns:a16="http://schemas.microsoft.com/office/drawing/2014/main" id="{AB6BE0C4-A689-4646-9BD5-A0AEB901F169}"/>
                  </a:ext>
                </a:extLst>
              </p:cNvPr>
              <p:cNvSpPr txBox="1"/>
              <p:nvPr/>
            </p:nvSpPr>
            <p:spPr>
              <a:xfrm>
                <a:off x="6203949" y="-93362"/>
                <a:ext cx="3756025"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U N I V E R S I T Y</a:t>
                </a:r>
                <a:endParaRPr lang="en-US" sz="2400" dirty="0">
                  <a:latin typeface="Times New Roman" panose="02020603050405020304" pitchFamily="18" charset="0"/>
                  <a:cs typeface="Times New Roman" panose="02020603050405020304" pitchFamily="18" charset="0"/>
                </a:endParaRPr>
              </a:p>
            </p:txBody>
          </p:sp>
        </p:grpSp>
        <p:sp>
          <p:nvSpPr>
            <p:cNvPr id="24" name="文本框 23">
              <a:extLst>
                <a:ext uri="{FF2B5EF4-FFF2-40B4-BE49-F238E27FC236}">
                  <a16:creationId xmlns:a16="http://schemas.microsoft.com/office/drawing/2014/main" id="{E847114B-C67A-4E91-8F7E-0D4AD7E2DD8A}"/>
                </a:ext>
              </a:extLst>
            </p:cNvPr>
            <p:cNvSpPr txBox="1"/>
            <p:nvPr/>
          </p:nvSpPr>
          <p:spPr>
            <a:xfrm>
              <a:off x="326231" y="1089058"/>
              <a:ext cx="7148512"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Department of Computer &amp; information Sciences</a:t>
              </a:r>
              <a:endParaRPr lang="en-US" dirty="0"/>
            </a:p>
          </p:txBody>
        </p:sp>
      </p:grpSp>
      <p:sp>
        <p:nvSpPr>
          <p:cNvPr id="4" name="TextBox 3">
            <a:extLst>
              <a:ext uri="{FF2B5EF4-FFF2-40B4-BE49-F238E27FC236}">
                <a16:creationId xmlns:a16="http://schemas.microsoft.com/office/drawing/2014/main" id="{78AAB424-6FF6-8F1D-C575-85115FC9CF3F}"/>
              </a:ext>
            </a:extLst>
          </p:cNvPr>
          <p:cNvSpPr txBox="1"/>
          <p:nvPr/>
        </p:nvSpPr>
        <p:spPr>
          <a:xfrm>
            <a:off x="8910442" y="4146346"/>
            <a:ext cx="1346844" cy="461665"/>
          </a:xfrm>
          <a:prstGeom prst="rect">
            <a:avLst/>
          </a:prstGeom>
          <a:noFill/>
        </p:spPr>
        <p:txBody>
          <a:bodyPr wrap="none" rtlCol="0">
            <a:spAutoFit/>
          </a:bodyPr>
          <a:lstStyle/>
          <a:p>
            <a:r>
              <a:rPr lang="en-US" sz="2400" dirty="0">
                <a:solidFill>
                  <a:schemeClr val="bg1"/>
                </a:solidFill>
              </a:rPr>
              <a:t>Zijie Tang</a:t>
            </a:r>
          </a:p>
        </p:txBody>
      </p:sp>
    </p:spTree>
    <p:extLst>
      <p:ext uri="{BB962C8B-B14F-4D97-AF65-F5344CB8AC3E}">
        <p14:creationId xmlns:p14="http://schemas.microsoft.com/office/powerpoint/2010/main" val="2469249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983280"/>
            <a:ext cx="11672372" cy="4351338"/>
          </a:xfrm>
        </p:spPr>
        <p:txBody>
          <a:bodyPr>
            <a:noAutofit/>
          </a:bodyPr>
          <a:lstStyle/>
          <a:p>
            <a:pPr marL="0" indent="0" algn="l">
              <a:lnSpc>
                <a:spcPts val="2400"/>
              </a:lnSpc>
              <a:buNone/>
            </a:pPr>
            <a:r>
              <a:rPr lang="en-US" sz="1800" b="0" i="0" dirty="0">
                <a:solidFill>
                  <a:srgbClr val="000000"/>
                </a:solidFill>
                <a:effectLst/>
                <a:latin typeface="Open Sans" panose="020B0606030504020204" pitchFamily="34" charset="0"/>
              </a:rPr>
              <a:t>These datasets were used for the paper "PPG-based Finger-level Gesture Recognition Leveraging Wearables" published in INFOCOM 2018.</a:t>
            </a:r>
          </a:p>
          <a:p>
            <a:pPr marL="0" indent="0" algn="l">
              <a:lnSpc>
                <a:spcPts val="2400"/>
              </a:lnSpc>
              <a:buNone/>
            </a:pPr>
            <a:r>
              <a:rPr lang="en-US" sz="1800" dirty="0">
                <a:solidFill>
                  <a:srgbClr val="000000"/>
                </a:solidFill>
                <a:latin typeface="Open Sans" panose="020B0606030504020204" pitchFamily="34" charset="0"/>
              </a:rPr>
              <a:t>Conference web: </a:t>
            </a:r>
            <a:r>
              <a:rPr lang="en-US" sz="1800" dirty="0">
                <a:solidFill>
                  <a:srgbClr val="000000"/>
                </a:solidFill>
                <a:latin typeface="Open Sans" panose="020B0606030504020204" pitchFamily="34" charset="0"/>
                <a:hlinkClick r:id="rId2"/>
              </a:rPr>
              <a:t>https://ieeexplore.ieee.org/abstract/document/8486006</a:t>
            </a:r>
            <a:endParaRPr lang="en-US" sz="1800" dirty="0">
              <a:solidFill>
                <a:srgbClr val="000000"/>
              </a:solidFill>
              <a:latin typeface="Open Sans" panose="020B0606030504020204" pitchFamily="34" charset="0"/>
            </a:endParaRPr>
          </a:p>
          <a:p>
            <a:pPr marL="0" indent="0" algn="l">
              <a:lnSpc>
                <a:spcPts val="2400"/>
              </a:lnSpc>
              <a:buNone/>
            </a:pPr>
            <a:r>
              <a:rPr lang="en-US" sz="1800" b="0" i="0" dirty="0">
                <a:solidFill>
                  <a:srgbClr val="202124"/>
                </a:solidFill>
                <a:effectLst/>
                <a:latin typeface="Myriad Pro" panose="020B0503030403020204" pitchFamily="34" charset="0"/>
              </a:rPr>
              <a:t>Conference Version: T. Zhao, J. Liu, Y. Wang, H. Liu and Y. Chen, "PPG-based Finger-level Gesture Recognition Leveraging Wearables," IEEE INFOCOM 2018 - IEEE Conference on Computer Communications, 2018, pp.</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9</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PPG dataset</a:t>
            </a:r>
          </a:p>
        </p:txBody>
      </p:sp>
    </p:spTree>
    <p:extLst>
      <p:ext uri="{BB962C8B-B14F-4D97-AF65-F5344CB8AC3E}">
        <p14:creationId xmlns:p14="http://schemas.microsoft.com/office/powerpoint/2010/main" val="25633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Wearable Prototype:</a:t>
            </a:r>
            <a:r>
              <a:rPr lang="en-US" sz="1800" dirty="0">
                <a:solidFill>
                  <a:srgbClr val="202124"/>
                </a:solidFill>
                <a:latin typeface="Myriad Pro" panose="020B0503030403020204" pitchFamily="34" charset="0"/>
              </a:rPr>
              <a:t> </a:t>
            </a:r>
          </a:p>
          <a:p>
            <a:pPr marL="0" indent="0" algn="l">
              <a:lnSpc>
                <a:spcPts val="2400"/>
              </a:lnSpc>
              <a:buNone/>
            </a:pPr>
            <a:r>
              <a:rPr lang="en-US" sz="1800" dirty="0">
                <a:solidFill>
                  <a:srgbClr val="000000"/>
                </a:solidFill>
                <a:latin typeface="Open Sans" panose="020B0606030504020204" pitchFamily="34" charset="0"/>
              </a:rPr>
              <a:t>we design a wearable prototype that mimics the layout of PPG sensors in commodity wearables to demonstrate that our system can be applied to the existing wearable products without extra efforts. Our prototype consists of two commodity PPG sensors (with single green LED) and an Arduino UNO (REV3). The sensors are closely placed to each other and fixed on the inner side of a wristband, so that it reduces the movements of sensors and ensures our system to take sensor measurements at similar locations in different experiments. In the experiments, we adopt various sampling rates (i.e., 30Hz to 100Hz) to evaluate the system. Unless mentioned otherwise, the default sampling rate is set to 100Hz.</a:t>
            </a:r>
            <a:endParaRPr lang="en-US" sz="1800" i="0" dirty="0">
              <a:solidFill>
                <a:srgbClr val="000000"/>
              </a:solidFill>
              <a:effectLst/>
              <a:latin typeface="Open Sans" panose="020B0606030504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10</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altLang="zh-CN" dirty="0"/>
              <a:t>PPG</a:t>
            </a:r>
            <a:r>
              <a:rPr lang="en-US" dirty="0"/>
              <a:t> dataset</a:t>
            </a:r>
          </a:p>
        </p:txBody>
      </p:sp>
      <p:pic>
        <p:nvPicPr>
          <p:cNvPr id="9" name="Picture 8">
            <a:extLst>
              <a:ext uri="{FF2B5EF4-FFF2-40B4-BE49-F238E27FC236}">
                <a16:creationId xmlns:a16="http://schemas.microsoft.com/office/drawing/2014/main" id="{EEFA2196-3C5B-ECB8-E2C1-8E4C4E37BDB3}"/>
              </a:ext>
            </a:extLst>
          </p:cNvPr>
          <p:cNvPicPr>
            <a:picLocks noChangeAspect="1"/>
          </p:cNvPicPr>
          <p:nvPr/>
        </p:nvPicPr>
        <p:blipFill>
          <a:blip r:embed="rId2"/>
          <a:stretch>
            <a:fillRect/>
          </a:stretch>
        </p:blipFill>
        <p:spPr>
          <a:xfrm>
            <a:off x="2789670" y="3654364"/>
            <a:ext cx="5610438" cy="2461655"/>
          </a:xfrm>
          <a:prstGeom prst="rect">
            <a:avLst/>
          </a:prstGeom>
        </p:spPr>
      </p:pic>
    </p:spTree>
    <p:extLst>
      <p:ext uri="{BB962C8B-B14F-4D97-AF65-F5344CB8AC3E}">
        <p14:creationId xmlns:p14="http://schemas.microsoft.com/office/powerpoint/2010/main" val="120215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588641"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 Collection:</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recruit 10 participants including 9 males and 1 female whose ages are between 20 to 30 to perform finger-level gestures for evaluation. We focus on the elementary gestures from American Sign Language involving movements of fingers from a single. The participants are asked to respectively perform the nine finger-level gestures for 40 times while wearing our wearable prototype on the right wrist. Note that our system can be applied to other more complicated finger-level gestures on whichever wrist regardless of the posture of the hand since different gestures involve different combinations of muscle movements that can be captured by our system. In total, we collect 3600 PPG segments for the experimental evaluation.</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11</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pic>
        <p:nvPicPr>
          <p:cNvPr id="5" name="Picture 4" descr="A picture containing text, person, indoor, computer&#10;&#10;Description automatically generated">
            <a:extLst>
              <a:ext uri="{FF2B5EF4-FFF2-40B4-BE49-F238E27FC236}">
                <a16:creationId xmlns:a16="http://schemas.microsoft.com/office/drawing/2014/main" id="{E47E16A4-5AFC-35FE-47C0-2D2C4DC8A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851" y="3607846"/>
            <a:ext cx="3431584" cy="2573688"/>
          </a:xfrm>
          <a:prstGeom prst="rect">
            <a:avLst/>
          </a:prstGeom>
        </p:spPr>
      </p:pic>
    </p:spTree>
    <p:extLst>
      <p:ext uri="{BB962C8B-B14F-4D97-AF65-F5344CB8AC3E}">
        <p14:creationId xmlns:p14="http://schemas.microsoft.com/office/powerpoint/2010/main" val="694138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588641"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 Collection:</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In total, we collect 3600 PPG segments for the experimental evaluation.</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12</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pic>
        <p:nvPicPr>
          <p:cNvPr id="11" name="Picture 10">
            <a:extLst>
              <a:ext uri="{FF2B5EF4-FFF2-40B4-BE49-F238E27FC236}">
                <a16:creationId xmlns:a16="http://schemas.microsoft.com/office/drawing/2014/main" id="{9A029B63-9FC8-543E-2AED-152AC8B6BA86}"/>
              </a:ext>
            </a:extLst>
          </p:cNvPr>
          <p:cNvPicPr>
            <a:picLocks noChangeAspect="1"/>
          </p:cNvPicPr>
          <p:nvPr/>
        </p:nvPicPr>
        <p:blipFill>
          <a:blip r:embed="rId2"/>
          <a:stretch>
            <a:fillRect/>
          </a:stretch>
        </p:blipFill>
        <p:spPr>
          <a:xfrm>
            <a:off x="554328" y="2461635"/>
            <a:ext cx="5086350" cy="2581275"/>
          </a:xfrm>
          <a:prstGeom prst="rect">
            <a:avLst/>
          </a:prstGeom>
        </p:spPr>
      </p:pic>
      <p:pic>
        <p:nvPicPr>
          <p:cNvPr id="13" name="Picture 12">
            <a:extLst>
              <a:ext uri="{FF2B5EF4-FFF2-40B4-BE49-F238E27FC236}">
                <a16:creationId xmlns:a16="http://schemas.microsoft.com/office/drawing/2014/main" id="{A8142003-492D-3A73-5AF8-B4A42ACA0B16}"/>
              </a:ext>
            </a:extLst>
          </p:cNvPr>
          <p:cNvPicPr>
            <a:picLocks noChangeAspect="1"/>
          </p:cNvPicPr>
          <p:nvPr/>
        </p:nvPicPr>
        <p:blipFill>
          <a:blip r:embed="rId3"/>
          <a:stretch>
            <a:fillRect/>
          </a:stretch>
        </p:blipFill>
        <p:spPr>
          <a:xfrm>
            <a:off x="6394305" y="2480684"/>
            <a:ext cx="5000625" cy="2543175"/>
          </a:xfrm>
          <a:prstGeom prst="rect">
            <a:avLst/>
          </a:prstGeom>
        </p:spPr>
      </p:pic>
    </p:spTree>
    <p:extLst>
      <p:ext uri="{BB962C8B-B14F-4D97-AF65-F5344CB8AC3E}">
        <p14:creationId xmlns:p14="http://schemas.microsoft.com/office/powerpoint/2010/main" val="393820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Dataset Description:</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transfer it to .h5py format </a:t>
            </a:r>
            <a:r>
              <a:rPr lang="en-US" sz="1800" dirty="0">
                <a:solidFill>
                  <a:srgbClr val="000000"/>
                </a:solidFill>
                <a:latin typeface="Open Sans" panose="020B0606030504020204" pitchFamily="34" charset="0"/>
              </a:rPr>
              <a:t>and</a:t>
            </a:r>
            <a:r>
              <a:rPr lang="zh-CN" altLang="en-US" sz="1800" dirty="0">
                <a:solidFill>
                  <a:srgbClr val="000000"/>
                </a:solidFill>
                <a:latin typeface="Open Sans" panose="020B0606030504020204" pitchFamily="34" charset="0"/>
              </a:rPr>
              <a:t> </a:t>
            </a:r>
            <a:r>
              <a:rPr lang="en-US" altLang="zh-CN" sz="1800" dirty="0">
                <a:solidFill>
                  <a:srgbClr val="000000"/>
                </a:solidFill>
                <a:latin typeface="Open Sans" panose="020B0606030504020204" pitchFamily="34" charset="0"/>
              </a:rPr>
              <a:t>store it as float. </a:t>
            </a:r>
            <a:r>
              <a:rPr lang="en-US" sz="1800" i="0" dirty="0">
                <a:solidFill>
                  <a:srgbClr val="000000"/>
                </a:solidFill>
                <a:effectLst/>
                <a:latin typeface="Open Sans" panose="020B0606030504020204" pitchFamily="34" charset="0"/>
              </a:rPr>
              <a:t>The dataset has 5 axis:</a:t>
            </a:r>
          </a:p>
          <a:p>
            <a:pPr>
              <a:lnSpc>
                <a:spcPts val="2400"/>
              </a:lnSpc>
            </a:pPr>
            <a:r>
              <a:rPr lang="en-US" altLang="zh-CN" sz="1800" b="1" i="0" dirty="0">
                <a:solidFill>
                  <a:srgbClr val="000000"/>
                </a:solidFill>
                <a:effectLst/>
                <a:latin typeface="Open Sans" panose="020B0606030504020204" pitchFamily="34" charset="0"/>
              </a:rPr>
              <a:t>Participate Number</a:t>
            </a:r>
          </a:p>
          <a:p>
            <a:pPr>
              <a:lnSpc>
                <a:spcPts val="2400"/>
              </a:lnSpc>
            </a:pPr>
            <a:r>
              <a:rPr lang="en-US" altLang="zh-CN" sz="1800" b="1" i="0" dirty="0">
                <a:solidFill>
                  <a:srgbClr val="000000"/>
                </a:solidFill>
                <a:effectLst/>
                <a:latin typeface="Open Sans" panose="020B0606030504020204" pitchFamily="34" charset="0"/>
              </a:rPr>
              <a:t>Trails</a:t>
            </a:r>
          </a:p>
          <a:p>
            <a:pPr>
              <a:lnSpc>
                <a:spcPts val="2400"/>
              </a:lnSpc>
            </a:pPr>
            <a:r>
              <a:rPr lang="en-US" altLang="zh-CN" sz="1800" b="1" i="0" dirty="0">
                <a:solidFill>
                  <a:srgbClr val="000000"/>
                </a:solidFill>
                <a:effectLst/>
                <a:latin typeface="Open Sans" panose="020B0606030504020204" pitchFamily="34" charset="0"/>
              </a:rPr>
              <a:t>Tag</a:t>
            </a:r>
          </a:p>
          <a:p>
            <a:pPr>
              <a:lnSpc>
                <a:spcPts val="2400"/>
              </a:lnSpc>
            </a:pPr>
            <a:r>
              <a:rPr lang="en-US" altLang="zh-CN" sz="1800" b="1" i="0" dirty="0">
                <a:solidFill>
                  <a:srgbClr val="000000"/>
                </a:solidFill>
                <a:effectLst/>
                <a:latin typeface="Open Sans" panose="020B0606030504020204" pitchFamily="34" charset="0"/>
              </a:rPr>
              <a:t>Amplitude</a:t>
            </a:r>
          </a:p>
          <a:p>
            <a:pPr>
              <a:lnSpc>
                <a:spcPts val="2400"/>
              </a:lnSpc>
            </a:pPr>
            <a:r>
              <a:rPr lang="en-US" altLang="zh-CN" sz="1800" b="1" i="0" dirty="0">
                <a:solidFill>
                  <a:srgbClr val="000000"/>
                </a:solidFill>
                <a:effectLst/>
                <a:latin typeface="Open Sans" panose="020B0606030504020204" pitchFamily="34" charset="0"/>
              </a:rPr>
              <a:t>Time Stamp</a:t>
            </a:r>
            <a:endParaRPr lang="en-US" sz="1800" i="0" dirty="0">
              <a:solidFill>
                <a:srgbClr val="000000"/>
              </a:solidFill>
              <a:effectLst/>
              <a:latin typeface="Open Sans" panose="020B0606030504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13</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spTree>
    <p:extLst>
      <p:ext uri="{BB962C8B-B14F-4D97-AF65-F5344CB8AC3E}">
        <p14:creationId xmlns:p14="http://schemas.microsoft.com/office/powerpoint/2010/main" val="378028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983280"/>
            <a:ext cx="11672372" cy="4351338"/>
          </a:xfrm>
        </p:spPr>
        <p:txBody>
          <a:bodyPr>
            <a:noAutofit/>
          </a:bodyPr>
          <a:lstStyle/>
          <a:p>
            <a:pPr marL="0" indent="0" algn="l">
              <a:lnSpc>
                <a:spcPts val="2400"/>
              </a:lnSpc>
              <a:buNone/>
            </a:pPr>
            <a:r>
              <a:rPr lang="en-US" sz="1800" b="0" i="0" dirty="0">
                <a:solidFill>
                  <a:srgbClr val="000000"/>
                </a:solidFill>
                <a:effectLst/>
                <a:latin typeface="Open Sans" panose="020B0606030504020204" pitchFamily="34" charset="0"/>
              </a:rPr>
              <a:t>These datasets were used for the paper "</a:t>
            </a:r>
            <a:r>
              <a:rPr lang="en-US" sz="1800" b="0" i="0" dirty="0" err="1">
                <a:solidFill>
                  <a:srgbClr val="000000"/>
                </a:solidFill>
                <a:effectLst/>
                <a:latin typeface="Open Sans" panose="020B0606030504020204" pitchFamily="34" charset="0"/>
              </a:rPr>
              <a:t>BioTag</a:t>
            </a:r>
            <a:r>
              <a:rPr lang="en-US" sz="1800" b="0" i="0" dirty="0">
                <a:solidFill>
                  <a:srgbClr val="000000"/>
                </a:solidFill>
                <a:effectLst/>
                <a:latin typeface="Open Sans" panose="020B0606030504020204" pitchFamily="34" charset="0"/>
              </a:rPr>
              <a:t>: robust RFID-based continuous user verification using physiological features from respiration" published in MOBIHOC 2022.</a:t>
            </a:r>
          </a:p>
          <a:p>
            <a:pPr marL="0" indent="0" algn="l">
              <a:lnSpc>
                <a:spcPts val="2400"/>
              </a:lnSpc>
              <a:buNone/>
            </a:pPr>
            <a:r>
              <a:rPr lang="en-US" sz="1800" dirty="0">
                <a:solidFill>
                  <a:srgbClr val="000000"/>
                </a:solidFill>
                <a:latin typeface="Open Sans" panose="020B0606030504020204" pitchFamily="34" charset="0"/>
              </a:rPr>
              <a:t>Conference web: </a:t>
            </a:r>
            <a:r>
              <a:rPr lang="en-US" sz="1800" b="0" i="0" dirty="0">
                <a:solidFill>
                  <a:srgbClr val="202124"/>
                </a:solidFill>
                <a:effectLst/>
                <a:latin typeface="Myriad Pro" panose="020B0503030403020204" pitchFamily="34" charset="0"/>
                <a:hlinkClick r:id="rId2"/>
              </a:rPr>
              <a:t>https://dl.acm.org/doi/10.1145/3492866.3549718</a:t>
            </a:r>
            <a:endParaRPr lang="en-US" sz="1800" b="0" i="0" dirty="0">
              <a:solidFill>
                <a:srgbClr val="202124"/>
              </a:solidFill>
              <a:effectLst/>
              <a:latin typeface="Myriad Pro" panose="020B0503030403020204" pitchFamily="34" charset="0"/>
            </a:endParaRPr>
          </a:p>
          <a:p>
            <a:pPr marL="0" indent="0" algn="l">
              <a:lnSpc>
                <a:spcPts val="2400"/>
              </a:lnSpc>
              <a:buNone/>
            </a:pPr>
            <a:r>
              <a:rPr lang="en-US" sz="1800" b="0" i="0" dirty="0">
                <a:solidFill>
                  <a:srgbClr val="202124"/>
                </a:solidFill>
                <a:effectLst/>
                <a:latin typeface="Myriad Pro" panose="020B0503030403020204" pitchFamily="34" charset="0"/>
              </a:rPr>
              <a:t>Conference Version: Hu B, Zhao T, Wang Y, et al. </a:t>
            </a:r>
            <a:r>
              <a:rPr lang="en-US" sz="1800" b="0" i="0" dirty="0" err="1">
                <a:solidFill>
                  <a:srgbClr val="202124"/>
                </a:solidFill>
                <a:effectLst/>
                <a:latin typeface="Myriad Pro" panose="020B0503030403020204" pitchFamily="34" charset="0"/>
              </a:rPr>
              <a:t>BioTag</a:t>
            </a:r>
            <a:r>
              <a:rPr lang="en-US" sz="1800" b="0" i="0" dirty="0">
                <a:solidFill>
                  <a:srgbClr val="202124"/>
                </a:solidFill>
                <a:effectLst/>
                <a:latin typeface="Myriad Pro" panose="020B0503030403020204" pitchFamily="34" charset="0"/>
              </a:rPr>
              <a:t>: robust RFID-based continuous user verification using physiological features from respiration[C]//Proceedings of the Twenty-Third International Symposium on Theory, Algorithmic Foundations, and Protocol Design for Mobile Networks and Mobile Computing. 2022: 191-200.</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1</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pic>
        <p:nvPicPr>
          <p:cNvPr id="9" name="Picture 8">
            <a:extLst>
              <a:ext uri="{FF2B5EF4-FFF2-40B4-BE49-F238E27FC236}">
                <a16:creationId xmlns:a16="http://schemas.microsoft.com/office/drawing/2014/main" id="{518DBB88-606E-B4F7-A68D-77C89B179EF9}"/>
              </a:ext>
            </a:extLst>
          </p:cNvPr>
          <p:cNvPicPr>
            <a:picLocks noChangeAspect="1"/>
          </p:cNvPicPr>
          <p:nvPr/>
        </p:nvPicPr>
        <p:blipFill>
          <a:blip r:embed="rId3"/>
          <a:stretch>
            <a:fillRect/>
          </a:stretch>
        </p:blipFill>
        <p:spPr>
          <a:xfrm>
            <a:off x="627528" y="3094432"/>
            <a:ext cx="10249649" cy="2892327"/>
          </a:xfrm>
          <a:prstGeom prst="rect">
            <a:avLst/>
          </a:prstGeom>
        </p:spPr>
      </p:pic>
    </p:spTree>
    <p:extLst>
      <p:ext uri="{BB962C8B-B14F-4D97-AF65-F5344CB8AC3E}">
        <p14:creationId xmlns:p14="http://schemas.microsoft.com/office/powerpoint/2010/main" val="110741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41310" y="963562"/>
            <a:ext cx="6680180" cy="4351338"/>
          </a:xfrm>
        </p:spPr>
        <p:txBody>
          <a:bodyPr>
            <a:noAutofit/>
          </a:bodyPr>
          <a:lstStyle/>
          <a:p>
            <a:pPr marL="0" indent="0" algn="l">
              <a:lnSpc>
                <a:spcPts val="2400"/>
              </a:lnSpc>
              <a:buNone/>
            </a:pPr>
            <a:r>
              <a:rPr lang="en-US" sz="1800" b="1" dirty="0">
                <a:solidFill>
                  <a:srgbClr val="202124"/>
                </a:solidFill>
                <a:latin typeface="Myriad Pro" panose="020B0503030403020204" pitchFamily="34" charset="0"/>
              </a:rPr>
              <a:t>Description: </a:t>
            </a:r>
            <a:r>
              <a:rPr lang="en-US" sz="1800" dirty="0">
                <a:solidFill>
                  <a:srgbClr val="202124"/>
                </a:solidFill>
                <a:latin typeface="Myriad Pro" panose="020B0503030403020204" pitchFamily="34" charset="0"/>
              </a:rPr>
              <a:t>Our proposed user verification approach “</a:t>
            </a:r>
            <a:r>
              <a:rPr lang="en-US" sz="1800" dirty="0" err="1">
                <a:solidFill>
                  <a:srgbClr val="202124"/>
                </a:solidFill>
                <a:latin typeface="Myriad Pro" panose="020B0503030403020204" pitchFamily="34" charset="0"/>
              </a:rPr>
              <a:t>BioTag</a:t>
            </a:r>
            <a:r>
              <a:rPr lang="en-US" sz="1800" dirty="0">
                <a:solidFill>
                  <a:srgbClr val="202124"/>
                </a:solidFill>
                <a:latin typeface="Myriad Pro" panose="020B0503030403020204" pitchFamily="34" charset="0"/>
              </a:rPr>
              <a:t>” captures unique physiological characteristics rooted in the users’ respiration motions by using two RFID tags attached to a user’s chest and abdomen. “</a:t>
            </a:r>
            <a:r>
              <a:rPr lang="en-US" sz="1800" dirty="0" err="1">
                <a:solidFill>
                  <a:srgbClr val="202124"/>
                </a:solidFill>
                <a:latin typeface="Myriad Pro" panose="020B0503030403020204" pitchFamily="34" charset="0"/>
              </a:rPr>
              <a:t>BioTag</a:t>
            </a:r>
            <a:r>
              <a:rPr lang="en-US" sz="1800" dirty="0">
                <a:solidFill>
                  <a:srgbClr val="202124"/>
                </a:solidFill>
                <a:latin typeface="Myriad Pro" panose="020B0503030403020204" pitchFamily="34" charset="0"/>
              </a:rPr>
              <a:t>” follows two approaches: 1) it adopts respiratory feature extraction methods based on waveform morphology analysis and fuzzy wavelet transformation (FWPT) to derive unique biometric information from the user’s respiration signals. 2) it trains an adaptive classifier using the gradient boosting decision tree (GBDT) to identify legitimate users and attackers accurately. “</a:t>
            </a:r>
            <a:r>
              <a:rPr lang="en-US" sz="1800" dirty="0" err="1">
                <a:solidFill>
                  <a:srgbClr val="202124"/>
                </a:solidFill>
                <a:latin typeface="Myriad Pro" panose="020B0503030403020204" pitchFamily="34" charset="0"/>
              </a:rPr>
              <a:t>BioTag</a:t>
            </a:r>
            <a:r>
              <a:rPr lang="en-US" sz="1800" dirty="0">
                <a:solidFill>
                  <a:srgbClr val="202124"/>
                </a:solidFill>
                <a:latin typeface="Myriad Pro" panose="020B0503030403020204" pitchFamily="34" charset="0"/>
              </a:rPr>
              <a:t>” achieves over 95.2% and 94.8% verification accuracy on random attack and imitation attack scenarios, respectively. To evaluate the performance of “</a:t>
            </a:r>
            <a:r>
              <a:rPr lang="en-US" sz="1800" dirty="0" err="1">
                <a:solidFill>
                  <a:srgbClr val="202124"/>
                </a:solidFill>
                <a:latin typeface="Myriad Pro" panose="020B0503030403020204" pitchFamily="34" charset="0"/>
              </a:rPr>
              <a:t>BioTag</a:t>
            </a:r>
            <a:r>
              <a:rPr lang="en-US" sz="1800" dirty="0">
                <a:solidFill>
                  <a:srgbClr val="202124"/>
                </a:solidFill>
                <a:latin typeface="Myriad Pro" panose="020B0503030403020204" pitchFamily="34" charset="0"/>
              </a:rPr>
              <a:t>”, we have created a standard dataset involving 41 participants. The dataset cab be used by fellow research to reproduce the original work or to further explore other machine learning problems in the domain of RFID Signals.</a:t>
            </a:r>
            <a:endParaRPr lang="en-US" sz="1800" i="0" dirty="0">
              <a:solidFill>
                <a:srgbClr val="202124"/>
              </a:solidFill>
              <a:effectLst/>
              <a:latin typeface="Myriad Pro" panose="020B0503030403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2</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pic>
        <p:nvPicPr>
          <p:cNvPr id="10" name="Picture 9">
            <a:extLst>
              <a:ext uri="{FF2B5EF4-FFF2-40B4-BE49-F238E27FC236}">
                <a16:creationId xmlns:a16="http://schemas.microsoft.com/office/drawing/2014/main" id="{BE497945-3A5B-82C4-AC83-45789737A3C2}"/>
              </a:ext>
            </a:extLst>
          </p:cNvPr>
          <p:cNvPicPr>
            <a:picLocks noChangeAspect="1"/>
          </p:cNvPicPr>
          <p:nvPr/>
        </p:nvPicPr>
        <p:blipFill>
          <a:blip r:embed="rId2"/>
          <a:stretch>
            <a:fillRect/>
          </a:stretch>
        </p:blipFill>
        <p:spPr>
          <a:xfrm>
            <a:off x="7054225" y="963562"/>
            <a:ext cx="4896465" cy="5185532"/>
          </a:xfrm>
          <a:prstGeom prst="rect">
            <a:avLst/>
          </a:prstGeom>
        </p:spPr>
      </p:pic>
    </p:spTree>
    <p:extLst>
      <p:ext uri="{BB962C8B-B14F-4D97-AF65-F5344CB8AC3E}">
        <p14:creationId xmlns:p14="http://schemas.microsoft.com/office/powerpoint/2010/main" val="2594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Experimental Setup:</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attach two RFID tags to a participant’s clothes in the chest and abdomen areas as shown in Figure 3(a). During each experiment, a participant sits on a chair that is 1m in front of the antenna. We keep the antenna at the same height as the participant’s chest as shown in Figure 3(b). Participants are asked to breath normally during the experiments. To evaluate our</a:t>
            </a:r>
            <a:r>
              <a:rPr lang="en-US" sz="1800" dirty="0">
                <a:solidFill>
                  <a:srgbClr val="000000"/>
                </a:solidFill>
                <a:latin typeface="Open Sans" panose="020B0606030504020204" pitchFamily="34" charset="0"/>
              </a:rPr>
              <a:t> </a:t>
            </a:r>
            <a:r>
              <a:rPr lang="en-US" sz="1800" i="0" dirty="0">
                <a:solidFill>
                  <a:srgbClr val="000000"/>
                </a:solidFill>
                <a:effectLst/>
                <a:latin typeface="Open Sans" panose="020B0606030504020204" pitchFamily="34" charset="0"/>
              </a:rPr>
              <a:t>system’s robustness in different environments, we conduct experiments in four types of indoor spaces including a bedroom with a twin-size bed (4.2m×4.3m), a typical lab with office furniture and (3.0m×5.0m), a corridor with no obstacle (2.8m×2.8m), and a home office with office furniture (7.0m×4.0m).</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3</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pic>
        <p:nvPicPr>
          <p:cNvPr id="8" name="Picture 7">
            <a:extLst>
              <a:ext uri="{FF2B5EF4-FFF2-40B4-BE49-F238E27FC236}">
                <a16:creationId xmlns:a16="http://schemas.microsoft.com/office/drawing/2014/main" id="{354920E2-B5FE-E7D0-9849-34AF0A21A4AA}"/>
              </a:ext>
            </a:extLst>
          </p:cNvPr>
          <p:cNvPicPr>
            <a:picLocks noChangeAspect="1"/>
          </p:cNvPicPr>
          <p:nvPr/>
        </p:nvPicPr>
        <p:blipFill>
          <a:blip r:embed="rId2"/>
          <a:stretch>
            <a:fillRect/>
          </a:stretch>
        </p:blipFill>
        <p:spPr>
          <a:xfrm>
            <a:off x="3243263" y="3708484"/>
            <a:ext cx="5121092" cy="2376734"/>
          </a:xfrm>
          <a:prstGeom prst="rect">
            <a:avLst/>
          </a:prstGeom>
        </p:spPr>
      </p:pic>
    </p:spTree>
    <p:extLst>
      <p:ext uri="{BB962C8B-B14F-4D97-AF65-F5344CB8AC3E}">
        <p14:creationId xmlns:p14="http://schemas.microsoft.com/office/powerpoint/2010/main" val="251913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 Collection:</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conduct extensive experiments with 41 participants (i.e., 33 males and 8 females, aging from 12 to 70) for 3 days at different times across 5 months. Each participant take part in 10 experiments, each of which last 60s. We also collect about 200 − 300 respiration segments for imitation attacks, treating 1 participant as a legitimate user and 15 participants as the attackers. Unless mentioned otherwise, we use 70% respiration segments of each legitimate participant for training and the rest of the segments for testing.</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4</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spTree>
    <p:extLst>
      <p:ext uri="{BB962C8B-B14F-4D97-AF65-F5344CB8AC3E}">
        <p14:creationId xmlns:p14="http://schemas.microsoft.com/office/powerpoint/2010/main" val="143237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4351338"/>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Dataset Description:</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are releasing one datasets: </a:t>
            </a:r>
            <a:r>
              <a:rPr lang="en-US" altLang="zh-CN" sz="1800" i="0" dirty="0">
                <a:solidFill>
                  <a:srgbClr val="000000"/>
                </a:solidFill>
                <a:effectLst/>
                <a:latin typeface="Open Sans" panose="020B0606030504020204" pitchFamily="34" charset="0"/>
              </a:rPr>
              <a:t>recordings of RFID signal data collected from a commodity RFID reader </a:t>
            </a:r>
            <a:r>
              <a:rPr lang="en-US" altLang="zh-CN" sz="1800" i="0" dirty="0" err="1">
                <a:solidFill>
                  <a:srgbClr val="000000"/>
                </a:solidFill>
                <a:effectLst/>
                <a:latin typeface="Open Sans" panose="020B0606030504020204" pitchFamily="34" charset="0"/>
              </a:rPr>
              <a:t>Impinj</a:t>
            </a:r>
            <a:r>
              <a:rPr lang="en-US" altLang="zh-CN" sz="1800" i="0" dirty="0">
                <a:solidFill>
                  <a:srgbClr val="000000"/>
                </a:solidFill>
                <a:effectLst/>
                <a:latin typeface="Open Sans" panose="020B0606030504020204" pitchFamily="34" charset="0"/>
              </a:rPr>
              <a:t> R420, equipped with a directional antenna Laird S9028PCL. The RFID signals hop among 50 channels within a spectrum from 902.5MHz to 927.5MHz. </a:t>
            </a:r>
          </a:p>
          <a:p>
            <a:pPr marL="0" indent="0" algn="l">
              <a:lnSpc>
                <a:spcPts val="2400"/>
              </a:lnSpc>
              <a:buNone/>
            </a:pPr>
            <a:endParaRPr lang="en-US" sz="1800" i="0" dirty="0">
              <a:solidFill>
                <a:srgbClr val="000000"/>
              </a:solidFill>
              <a:effectLst/>
              <a:latin typeface="Open Sans" panose="020B0606030504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5</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graphicFrame>
        <p:nvGraphicFramePr>
          <p:cNvPr id="14" name="表格 14">
            <a:extLst>
              <a:ext uri="{FF2B5EF4-FFF2-40B4-BE49-F238E27FC236}">
                <a16:creationId xmlns:a16="http://schemas.microsoft.com/office/drawing/2014/main" id="{16FB6135-5A27-4262-86DC-C9B0C8DDE321}"/>
              </a:ext>
            </a:extLst>
          </p:cNvPr>
          <p:cNvGraphicFramePr>
            <a:graphicFrameLocks noGrp="1"/>
          </p:cNvGraphicFramePr>
          <p:nvPr>
            <p:extLst>
              <p:ext uri="{D42A27DB-BD31-4B8C-83A1-F6EECF244321}">
                <p14:modId xmlns:p14="http://schemas.microsoft.com/office/powerpoint/2010/main" val="2547883105"/>
              </p:ext>
            </p:extLst>
          </p:nvPr>
        </p:nvGraphicFramePr>
        <p:xfrm>
          <a:off x="1221521" y="2584575"/>
          <a:ext cx="9391902" cy="2966720"/>
        </p:xfrm>
        <a:graphic>
          <a:graphicData uri="http://schemas.openxmlformats.org/drawingml/2006/table">
            <a:tbl>
              <a:tblPr firstRow="1" bandRow="1">
                <a:tableStyleId>{F5AB1C69-6EDB-4FF4-983F-18BD219EF322}</a:tableStyleId>
              </a:tblPr>
              <a:tblGrid>
                <a:gridCol w="1565317">
                  <a:extLst>
                    <a:ext uri="{9D8B030D-6E8A-4147-A177-3AD203B41FA5}">
                      <a16:colId xmlns:a16="http://schemas.microsoft.com/office/drawing/2014/main" val="211460760"/>
                    </a:ext>
                  </a:extLst>
                </a:gridCol>
                <a:gridCol w="1565317">
                  <a:extLst>
                    <a:ext uri="{9D8B030D-6E8A-4147-A177-3AD203B41FA5}">
                      <a16:colId xmlns:a16="http://schemas.microsoft.com/office/drawing/2014/main" val="2281543568"/>
                    </a:ext>
                  </a:extLst>
                </a:gridCol>
                <a:gridCol w="1565317">
                  <a:extLst>
                    <a:ext uri="{9D8B030D-6E8A-4147-A177-3AD203B41FA5}">
                      <a16:colId xmlns:a16="http://schemas.microsoft.com/office/drawing/2014/main" val="4172174706"/>
                    </a:ext>
                  </a:extLst>
                </a:gridCol>
                <a:gridCol w="1565317">
                  <a:extLst>
                    <a:ext uri="{9D8B030D-6E8A-4147-A177-3AD203B41FA5}">
                      <a16:colId xmlns:a16="http://schemas.microsoft.com/office/drawing/2014/main" val="2730873721"/>
                    </a:ext>
                  </a:extLst>
                </a:gridCol>
                <a:gridCol w="1565317">
                  <a:extLst>
                    <a:ext uri="{9D8B030D-6E8A-4147-A177-3AD203B41FA5}">
                      <a16:colId xmlns:a16="http://schemas.microsoft.com/office/drawing/2014/main" val="3557531680"/>
                    </a:ext>
                  </a:extLst>
                </a:gridCol>
                <a:gridCol w="1565317">
                  <a:extLst>
                    <a:ext uri="{9D8B030D-6E8A-4147-A177-3AD203B41FA5}">
                      <a16:colId xmlns:a16="http://schemas.microsoft.com/office/drawing/2014/main" val="3215401479"/>
                    </a:ext>
                  </a:extLst>
                </a:gridCol>
              </a:tblGrid>
              <a:tr h="370840">
                <a:tc>
                  <a:txBody>
                    <a:bodyPr/>
                    <a:lstStyle/>
                    <a:p>
                      <a:pPr algn="ctr" fontAlgn="b"/>
                      <a:r>
                        <a:rPr lang="en-US" sz="1800" b="0" u="none" strike="noStrike" dirty="0">
                          <a:solidFill>
                            <a:srgbClr val="000000"/>
                          </a:solidFill>
                          <a:effectLst/>
                        </a:rPr>
                        <a:t>Tag</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RSSI</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Phase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Time stamp</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port</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frequency</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9160377"/>
                  </a:ext>
                </a:extLst>
              </a:tr>
              <a:tr h="370840">
                <a:tc>
                  <a:txBody>
                    <a:bodyPr/>
                    <a:lstStyle/>
                    <a:p>
                      <a:pPr algn="ctr" fontAlgn="b"/>
                      <a:r>
                        <a:rPr lang="en-US" sz="1800" b="0" u="none" strike="noStrike" dirty="0">
                          <a:solidFill>
                            <a:srgbClr val="000000"/>
                          </a:solidFill>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4.718525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1.63E+15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6225850"/>
                  </a:ext>
                </a:extLst>
              </a:tr>
              <a:tr h="370840">
                <a:tc>
                  <a:txBody>
                    <a:bodyPr/>
                    <a:lstStyle/>
                    <a:p>
                      <a:pPr algn="ctr" fontAlgn="b"/>
                      <a:r>
                        <a:rPr lang="en-US" sz="1800" b="0" u="none" strike="noStrike">
                          <a:solidFill>
                            <a:srgbClr val="000000"/>
                          </a:solidFill>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4.712389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1.63E+15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9689602"/>
                  </a:ext>
                </a:extLst>
              </a:tr>
              <a:tr h="370840">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3.571107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1.63E+15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661597"/>
                  </a:ext>
                </a:extLst>
              </a:tr>
              <a:tr h="370840">
                <a:tc>
                  <a:txBody>
                    <a:bodyPr/>
                    <a:lstStyle/>
                    <a:p>
                      <a:pPr algn="ctr" fontAlgn="b"/>
                      <a:r>
                        <a:rPr lang="en-US" sz="1800" b="0" u="none" strike="noStrike">
                          <a:solidFill>
                            <a:srgbClr val="000000"/>
                          </a:solidFill>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4.718525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1.63E+15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2296548"/>
                  </a:ext>
                </a:extLst>
              </a:tr>
              <a:tr h="370840">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3.595651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1.63E+15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902.75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9832207"/>
                  </a:ext>
                </a:extLst>
              </a:tr>
              <a:tr h="370840">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3.589515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1.63E+15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902.75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6067056"/>
                  </a:ext>
                </a:extLst>
              </a:tr>
              <a:tr h="370840">
                <a:tc>
                  <a:txBody>
                    <a:bodyPr/>
                    <a:lstStyle/>
                    <a:p>
                      <a:pPr algn="ctr" fontAlgn="b"/>
                      <a:r>
                        <a:rPr lang="en-US" sz="1800" b="0" u="none" strike="noStrike">
                          <a:solidFill>
                            <a:srgbClr val="000000"/>
                          </a:solidFill>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4.736933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1.63E+15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a:solidFill>
                            <a:srgbClr val="000000"/>
                          </a:solidFill>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0" u="none" strike="noStrike" dirty="0">
                          <a:solidFill>
                            <a:srgbClr val="000000"/>
                          </a:solidFill>
                          <a:effectLst/>
                        </a:rPr>
                        <a:t>902.75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6046077"/>
                  </a:ext>
                </a:extLst>
              </a:tr>
            </a:tbl>
          </a:graphicData>
        </a:graphic>
      </p:graphicFrame>
    </p:spTree>
    <p:extLst>
      <p:ext uri="{BB962C8B-B14F-4D97-AF65-F5344CB8AC3E}">
        <p14:creationId xmlns:p14="http://schemas.microsoft.com/office/powerpoint/2010/main" val="371751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5329244"/>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Dataset Description:</a:t>
            </a:r>
            <a:r>
              <a:rPr lang="en-US" sz="1800" dirty="0">
                <a:solidFill>
                  <a:srgbClr val="202124"/>
                </a:solidFill>
                <a:latin typeface="Myriad Pro" panose="020B0503030403020204" pitchFamily="34" charset="0"/>
              </a:rPr>
              <a:t> </a:t>
            </a:r>
          </a:p>
          <a:p>
            <a:pPr marL="0" indent="0" algn="l">
              <a:lnSpc>
                <a:spcPts val="2400"/>
              </a:lnSpc>
              <a:buNone/>
            </a:pPr>
            <a:r>
              <a:rPr lang="en-US" sz="1800" i="0" dirty="0">
                <a:solidFill>
                  <a:srgbClr val="000000"/>
                </a:solidFill>
                <a:effectLst/>
                <a:latin typeface="Open Sans" panose="020B0606030504020204" pitchFamily="34" charset="0"/>
              </a:rPr>
              <a:t>We transfer it to .h5py format </a:t>
            </a:r>
            <a:r>
              <a:rPr lang="en-US" sz="1800" dirty="0">
                <a:solidFill>
                  <a:srgbClr val="000000"/>
                </a:solidFill>
                <a:latin typeface="Open Sans" panose="020B0606030504020204" pitchFamily="34" charset="0"/>
              </a:rPr>
              <a:t>and</a:t>
            </a:r>
            <a:r>
              <a:rPr lang="zh-CN" altLang="en-US" sz="1800" dirty="0">
                <a:solidFill>
                  <a:srgbClr val="000000"/>
                </a:solidFill>
                <a:latin typeface="Open Sans" panose="020B0606030504020204" pitchFamily="34" charset="0"/>
              </a:rPr>
              <a:t> </a:t>
            </a:r>
            <a:r>
              <a:rPr lang="en-US" altLang="zh-CN" sz="1800" dirty="0">
                <a:solidFill>
                  <a:srgbClr val="000000"/>
                </a:solidFill>
                <a:latin typeface="Open Sans" panose="020B0606030504020204" pitchFamily="34" charset="0"/>
              </a:rPr>
              <a:t>store it as float. </a:t>
            </a:r>
            <a:r>
              <a:rPr lang="en-US" sz="1800" i="0" dirty="0">
                <a:solidFill>
                  <a:srgbClr val="000000"/>
                </a:solidFill>
                <a:effectLst/>
                <a:latin typeface="Open Sans" panose="020B0606030504020204" pitchFamily="34" charset="0"/>
              </a:rPr>
              <a:t>The dataset has 8 </a:t>
            </a:r>
            <a:r>
              <a:rPr lang="en-US" sz="1800" dirty="0">
                <a:solidFill>
                  <a:srgbClr val="000000"/>
                </a:solidFill>
                <a:latin typeface="Open Sans" panose="020B0606030504020204" pitchFamily="34" charset="0"/>
              </a:rPr>
              <a:t>columns</a:t>
            </a:r>
            <a:r>
              <a:rPr lang="en-US" sz="1800" i="0" dirty="0">
                <a:solidFill>
                  <a:srgbClr val="000000"/>
                </a:solidFill>
                <a:effectLst/>
                <a:latin typeface="Open Sans" panose="020B0606030504020204" pitchFamily="34" charset="0"/>
              </a:rPr>
              <a:t>:</a:t>
            </a:r>
          </a:p>
          <a:p>
            <a:pPr>
              <a:lnSpc>
                <a:spcPts val="2400"/>
              </a:lnSpc>
            </a:pPr>
            <a:r>
              <a:rPr lang="en-US" altLang="zh-CN" b="1" i="0" dirty="0">
                <a:solidFill>
                  <a:srgbClr val="000000"/>
                </a:solidFill>
                <a:effectLst/>
                <a:latin typeface="Open Sans" panose="020B0606030504020204" pitchFamily="34" charset="0"/>
              </a:rPr>
              <a:t>Participant Number</a:t>
            </a:r>
          </a:p>
          <a:p>
            <a:pPr>
              <a:lnSpc>
                <a:spcPts val="2400"/>
              </a:lnSpc>
            </a:pPr>
            <a:r>
              <a:rPr lang="en-US" altLang="zh-CN" b="1" i="0" dirty="0">
                <a:solidFill>
                  <a:srgbClr val="000000"/>
                </a:solidFill>
                <a:effectLst/>
                <a:latin typeface="Open Sans" panose="020B0606030504020204" pitchFamily="34" charset="0"/>
              </a:rPr>
              <a:t>Series</a:t>
            </a:r>
          </a:p>
          <a:p>
            <a:pPr>
              <a:lnSpc>
                <a:spcPts val="2400"/>
              </a:lnSpc>
            </a:pPr>
            <a:r>
              <a:rPr lang="en-US" altLang="zh-CN" b="1" i="0" dirty="0">
                <a:solidFill>
                  <a:srgbClr val="000000"/>
                </a:solidFill>
                <a:effectLst/>
                <a:latin typeface="Open Sans" panose="020B0606030504020204" pitchFamily="34" charset="0"/>
              </a:rPr>
              <a:t>Tag</a:t>
            </a:r>
          </a:p>
          <a:p>
            <a:pPr>
              <a:lnSpc>
                <a:spcPts val="2400"/>
              </a:lnSpc>
            </a:pPr>
            <a:r>
              <a:rPr lang="en-US" altLang="zh-CN" b="1" i="0" dirty="0">
                <a:solidFill>
                  <a:srgbClr val="000000"/>
                </a:solidFill>
                <a:effectLst/>
                <a:latin typeface="Open Sans" panose="020B0606030504020204" pitchFamily="34" charset="0"/>
              </a:rPr>
              <a:t>Phase</a:t>
            </a:r>
          </a:p>
          <a:p>
            <a:pPr>
              <a:lnSpc>
                <a:spcPts val="2400"/>
              </a:lnSpc>
            </a:pPr>
            <a:r>
              <a:rPr lang="en-US" altLang="zh-CN" b="1" i="0" dirty="0">
                <a:solidFill>
                  <a:srgbClr val="000000"/>
                </a:solidFill>
                <a:effectLst/>
                <a:latin typeface="Open Sans" panose="020B0606030504020204" pitchFamily="34" charset="0"/>
              </a:rPr>
              <a:t>Amplitude</a:t>
            </a:r>
          </a:p>
          <a:p>
            <a:pPr>
              <a:lnSpc>
                <a:spcPts val="2400"/>
              </a:lnSpc>
            </a:pPr>
            <a:r>
              <a:rPr lang="en-US" altLang="zh-CN" b="1" i="0" dirty="0">
                <a:solidFill>
                  <a:srgbClr val="000000"/>
                </a:solidFill>
                <a:effectLst/>
                <a:latin typeface="Open Sans" panose="020B0606030504020204" pitchFamily="34" charset="0"/>
              </a:rPr>
              <a:t>Time Stamp</a:t>
            </a:r>
          </a:p>
          <a:p>
            <a:pPr>
              <a:lnSpc>
                <a:spcPts val="2400"/>
              </a:lnSpc>
            </a:pPr>
            <a:r>
              <a:rPr lang="en-US" altLang="zh-CN" b="1" i="0" dirty="0">
                <a:solidFill>
                  <a:srgbClr val="000000"/>
                </a:solidFill>
                <a:effectLst/>
                <a:latin typeface="Open Sans" panose="020B0606030504020204" pitchFamily="34" charset="0"/>
              </a:rPr>
              <a:t>Port</a:t>
            </a:r>
          </a:p>
          <a:p>
            <a:pPr>
              <a:lnSpc>
                <a:spcPts val="2400"/>
              </a:lnSpc>
            </a:pPr>
            <a:r>
              <a:rPr lang="en-US" altLang="zh-CN" b="1" i="0" dirty="0">
                <a:solidFill>
                  <a:srgbClr val="000000"/>
                </a:solidFill>
                <a:effectLst/>
                <a:latin typeface="Open Sans" panose="020B0606030504020204" pitchFamily="34" charset="0"/>
              </a:rPr>
              <a:t>Frequency</a:t>
            </a:r>
          </a:p>
          <a:p>
            <a:pPr marL="0" indent="0">
              <a:lnSpc>
                <a:spcPts val="2400"/>
              </a:lnSpc>
              <a:buNone/>
            </a:pPr>
            <a:r>
              <a:rPr lang="en-US" altLang="zh-CN" i="0" dirty="0">
                <a:solidFill>
                  <a:srgbClr val="000000"/>
                </a:solidFill>
                <a:effectLst/>
                <a:latin typeface="Open Sans" panose="020B0606030504020204" pitchFamily="34" charset="0"/>
              </a:rPr>
              <a:t>Website: </a:t>
            </a:r>
            <a:r>
              <a:rPr lang="en-US" altLang="zh-CN" i="0" dirty="0">
                <a:solidFill>
                  <a:srgbClr val="000000"/>
                </a:solidFill>
                <a:effectLst/>
                <a:latin typeface="Open Sans" panose="020B0606030504020204" pitchFamily="34" charset="0"/>
                <a:hlinkClick r:id="rId2"/>
              </a:rPr>
              <a:t>https://data-website.github.io</a:t>
            </a:r>
            <a:endParaRPr lang="en-US" altLang="zh-CN" i="0" dirty="0">
              <a:solidFill>
                <a:srgbClr val="000000"/>
              </a:solidFill>
              <a:effectLst/>
              <a:latin typeface="Open Sans" panose="020B0606030504020204" pitchFamily="34" charset="0"/>
            </a:endParaRPr>
          </a:p>
          <a:p>
            <a:pPr marL="0" indent="0">
              <a:lnSpc>
                <a:spcPts val="2400"/>
              </a:lnSpc>
              <a:buNone/>
            </a:pPr>
            <a:endParaRPr lang="en-US" altLang="zh-CN" i="0" dirty="0">
              <a:solidFill>
                <a:srgbClr val="000000"/>
              </a:solidFill>
              <a:effectLst/>
              <a:latin typeface="Open Sans" panose="020B0606030504020204" pitchFamily="34" charset="0"/>
            </a:endParaRPr>
          </a:p>
          <a:p>
            <a:pPr marL="0" indent="0">
              <a:lnSpc>
                <a:spcPts val="2400"/>
              </a:lnSpc>
              <a:buNone/>
            </a:pPr>
            <a:endParaRPr lang="en-US" altLang="zh-CN" i="0" dirty="0">
              <a:solidFill>
                <a:srgbClr val="000000"/>
              </a:solidFill>
              <a:effectLst/>
              <a:latin typeface="Open Sans" panose="020B0606030504020204" pitchFamily="34" charset="0"/>
            </a:endParaRPr>
          </a:p>
          <a:p>
            <a:pPr marL="0" indent="0" algn="l">
              <a:lnSpc>
                <a:spcPts val="2400"/>
              </a:lnSpc>
              <a:buNone/>
            </a:pPr>
            <a:endParaRPr lang="en-US" sz="1800" i="0" dirty="0">
              <a:solidFill>
                <a:srgbClr val="000000"/>
              </a:solidFill>
              <a:effectLst/>
              <a:latin typeface="Open Sans" panose="020B0606030504020204" pitchFamily="34" charset="0"/>
            </a:endParaRP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6</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spTree>
    <p:extLst>
      <p:ext uri="{BB962C8B-B14F-4D97-AF65-F5344CB8AC3E}">
        <p14:creationId xmlns:p14="http://schemas.microsoft.com/office/powerpoint/2010/main" val="257508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6531850"/>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 Share Website:</a:t>
            </a:r>
            <a:r>
              <a:rPr lang="en-US" sz="1800" dirty="0">
                <a:solidFill>
                  <a:srgbClr val="202124"/>
                </a:solidFill>
                <a:latin typeface="Myriad Pro" panose="020B0503030403020204" pitchFamily="34" charset="0"/>
              </a:rPr>
              <a:t> </a:t>
            </a:r>
          </a:p>
          <a:p>
            <a:pPr marL="0" indent="0" algn="l">
              <a:lnSpc>
                <a:spcPts val="2400"/>
              </a:lnSpc>
              <a:buNone/>
            </a:pPr>
            <a:r>
              <a:rPr lang="en-US" sz="1800" dirty="0">
                <a:solidFill>
                  <a:srgbClr val="202124"/>
                </a:solidFill>
                <a:latin typeface="Myriad Pro" panose="020B0503030403020204" pitchFamily="34" charset="0"/>
              </a:rPr>
              <a:t>1. </a:t>
            </a:r>
            <a:r>
              <a:rPr lang="en-US" sz="1800" dirty="0" err="1">
                <a:solidFill>
                  <a:srgbClr val="202124"/>
                </a:solidFill>
                <a:latin typeface="Myriad Pro" panose="020B0503030403020204" pitchFamily="34" charset="0"/>
              </a:rPr>
              <a:t>Figshare</a:t>
            </a:r>
            <a:endParaRPr lang="en-US" sz="1800" dirty="0">
              <a:solidFill>
                <a:srgbClr val="202124"/>
              </a:solidFill>
              <a:latin typeface="Myriad Pro" panose="020B0503030403020204" pitchFamily="34" charset="0"/>
            </a:endParaRPr>
          </a:p>
          <a:p>
            <a:pPr marL="0" indent="0" algn="l">
              <a:lnSpc>
                <a:spcPts val="2400"/>
              </a:lnSpc>
              <a:buNone/>
            </a:pPr>
            <a:r>
              <a:rPr lang="en-US" sz="1800" i="0" dirty="0">
                <a:solidFill>
                  <a:srgbClr val="000000"/>
                </a:solidFill>
                <a:effectLst/>
                <a:latin typeface="Open Sans" panose="020B0606030504020204" pitchFamily="34" charset="0"/>
                <a:hlinkClick r:id="rId2"/>
              </a:rPr>
              <a:t>https://figshare.com/</a:t>
            </a:r>
            <a:r>
              <a:rPr lang="en-US" sz="1800" dirty="0">
                <a:solidFill>
                  <a:srgbClr val="000000"/>
                </a:solidFill>
                <a:latin typeface="Open Sans" panose="020B0606030504020204" pitchFamily="34" charset="0"/>
              </a:rPr>
              <a:t> </a:t>
            </a:r>
            <a:r>
              <a:rPr lang="en-US" sz="1600" b="0" i="0" dirty="0">
                <a:solidFill>
                  <a:srgbClr val="272A2E"/>
                </a:solidFill>
                <a:effectLst/>
                <a:latin typeface="Lato webfont"/>
              </a:rPr>
              <a:t>Free accounts on </a:t>
            </a:r>
            <a:r>
              <a:rPr lang="en-US" sz="1600" b="0" i="0" dirty="0" err="1">
                <a:solidFill>
                  <a:srgbClr val="272A2E"/>
                </a:solidFill>
                <a:effectLst/>
                <a:latin typeface="Lato webfont"/>
              </a:rPr>
              <a:t>Figshare</a:t>
            </a:r>
            <a:r>
              <a:rPr lang="en-US" sz="1600" b="0" i="0" dirty="0">
                <a:solidFill>
                  <a:srgbClr val="272A2E"/>
                </a:solidFill>
                <a:effectLst/>
                <a:latin typeface="Lato webfont"/>
              </a:rPr>
              <a:t> can upload files of 20GB of free storage. </a:t>
            </a:r>
          </a:p>
          <a:p>
            <a:pPr marL="0" indent="0" algn="l">
              <a:lnSpc>
                <a:spcPts val="2400"/>
              </a:lnSpc>
              <a:buNone/>
            </a:pPr>
            <a:r>
              <a:rPr lang="en-US" sz="1600" b="1" dirty="0">
                <a:solidFill>
                  <a:srgbClr val="272A2E"/>
                </a:solidFill>
                <a:latin typeface="Lato webfont"/>
              </a:rPr>
              <a:t>2. </a:t>
            </a:r>
            <a:r>
              <a:rPr lang="en-US" sz="1600" b="1" dirty="0" err="1">
                <a:solidFill>
                  <a:srgbClr val="272A2E"/>
                </a:solidFill>
                <a:latin typeface="Lato webfont"/>
              </a:rPr>
              <a:t>mendeley</a:t>
            </a:r>
            <a:endParaRPr lang="en-US" sz="1600" b="1" i="0" dirty="0">
              <a:solidFill>
                <a:srgbClr val="272A2E"/>
              </a:solidFill>
              <a:effectLst/>
              <a:latin typeface="Lato webfont"/>
            </a:endParaRPr>
          </a:p>
          <a:p>
            <a:pPr marL="0" indent="0" algn="l">
              <a:lnSpc>
                <a:spcPts val="2400"/>
              </a:lnSpc>
              <a:buNone/>
            </a:pPr>
            <a:r>
              <a:rPr lang="en-US" sz="1800" i="0" dirty="0">
                <a:solidFill>
                  <a:srgbClr val="000000"/>
                </a:solidFill>
                <a:effectLst/>
                <a:latin typeface="Open Sans" panose="020B0606030504020204" pitchFamily="34" charset="0"/>
                <a:hlinkClick r:id="rId3"/>
              </a:rPr>
              <a:t>https://data.mendeley.com/</a:t>
            </a:r>
            <a:endParaRPr lang="en-US" sz="1800" i="0" dirty="0">
              <a:solidFill>
                <a:srgbClr val="000000"/>
              </a:solidFill>
              <a:effectLst/>
              <a:latin typeface="Open Sans" panose="020B0606030504020204" pitchFamily="34" charset="0"/>
            </a:endParaRPr>
          </a:p>
          <a:p>
            <a:pPr marL="0" indent="0" algn="l">
              <a:lnSpc>
                <a:spcPts val="2400"/>
              </a:lnSpc>
              <a:buNone/>
            </a:pPr>
            <a:r>
              <a:rPr lang="en-US" sz="1800" b="1" dirty="0">
                <a:solidFill>
                  <a:srgbClr val="000000"/>
                </a:solidFill>
                <a:latin typeface="Open Sans" panose="020B0606030504020204" pitchFamily="34" charset="0"/>
              </a:rPr>
              <a:t>3. </a:t>
            </a:r>
            <a:r>
              <a:rPr lang="en-US" sz="1800" b="1" dirty="0" err="1">
                <a:solidFill>
                  <a:srgbClr val="000000"/>
                </a:solidFill>
                <a:latin typeface="Open Sans" panose="020B0606030504020204" pitchFamily="34" charset="0"/>
              </a:rPr>
              <a:t>datadrayad</a:t>
            </a:r>
            <a:endParaRPr lang="en-US" sz="1600" b="1" dirty="0">
              <a:solidFill>
                <a:srgbClr val="272A2E"/>
              </a:solidFill>
              <a:latin typeface="Lato webfont"/>
            </a:endParaRPr>
          </a:p>
          <a:p>
            <a:pPr marL="0" indent="0" algn="l">
              <a:lnSpc>
                <a:spcPts val="2400"/>
              </a:lnSpc>
              <a:buNone/>
            </a:pPr>
            <a:r>
              <a:rPr lang="en-US" sz="1800" i="0" dirty="0">
                <a:solidFill>
                  <a:srgbClr val="000000"/>
                </a:solidFill>
                <a:effectLst/>
                <a:latin typeface="Open Sans" panose="020B0606030504020204" pitchFamily="34" charset="0"/>
                <a:hlinkClick r:id="rId4"/>
              </a:rPr>
              <a:t>https://datadryad.org/stash</a:t>
            </a:r>
            <a:r>
              <a:rPr lang="en-US" sz="1800" dirty="0">
                <a:solidFill>
                  <a:srgbClr val="000000"/>
                </a:solidFill>
                <a:latin typeface="Open Sans" panose="020B0606030504020204" pitchFamily="34" charset="0"/>
              </a:rPr>
              <a:t> </a:t>
            </a:r>
            <a:r>
              <a:rPr lang="en-US" sz="1600" b="0" i="0" dirty="0">
                <a:solidFill>
                  <a:srgbClr val="272A2E"/>
                </a:solidFill>
                <a:effectLst/>
                <a:latin typeface="Lato webfont"/>
              </a:rPr>
              <a:t>Dryad supports its operation by charging a $120US fee each time data is published.</a:t>
            </a:r>
          </a:p>
          <a:p>
            <a:pPr marL="0" indent="0">
              <a:lnSpc>
                <a:spcPts val="2400"/>
              </a:lnSpc>
              <a:buNone/>
            </a:pPr>
            <a:r>
              <a:rPr lang="en-US" sz="1600" b="1" dirty="0">
                <a:solidFill>
                  <a:srgbClr val="000000"/>
                </a:solidFill>
                <a:latin typeface="Open Sans" panose="020B0606030504020204" pitchFamily="34" charset="0"/>
              </a:rPr>
              <a:t>4. Harvard </a:t>
            </a:r>
            <a:r>
              <a:rPr lang="en-US" sz="1600" b="1" dirty="0" err="1">
                <a:solidFill>
                  <a:srgbClr val="000000"/>
                </a:solidFill>
                <a:latin typeface="Open Sans" panose="020B0606030504020204" pitchFamily="34" charset="0"/>
              </a:rPr>
              <a:t>Dataverse</a:t>
            </a:r>
            <a:endParaRPr lang="en-US" sz="1400" b="1" i="0" dirty="0">
              <a:solidFill>
                <a:srgbClr val="272A2E"/>
              </a:solidFill>
              <a:effectLst/>
              <a:latin typeface="Lato webfont"/>
            </a:endParaRPr>
          </a:p>
          <a:p>
            <a:pPr marL="0" indent="0" algn="l">
              <a:lnSpc>
                <a:spcPts val="2400"/>
              </a:lnSpc>
              <a:buNone/>
            </a:pPr>
            <a:r>
              <a:rPr lang="en-US" sz="1800" i="0" dirty="0">
                <a:solidFill>
                  <a:srgbClr val="000000"/>
                </a:solidFill>
                <a:effectLst/>
                <a:latin typeface="Open Sans" panose="020B0606030504020204" pitchFamily="34" charset="0"/>
                <a:hlinkClick r:id="rId5"/>
              </a:rPr>
              <a:t>https://dataverse.harvard.edu/</a:t>
            </a:r>
            <a:r>
              <a:rPr lang="en-US" sz="1800" i="0" dirty="0">
                <a:solidFill>
                  <a:srgbClr val="000000"/>
                </a:solidFill>
                <a:effectLst/>
                <a:latin typeface="Open Sans" panose="020B0606030504020204" pitchFamily="34" charset="0"/>
              </a:rPr>
              <a:t> </a:t>
            </a:r>
            <a:endParaRPr lang="en-US" sz="1600" i="0" dirty="0">
              <a:solidFill>
                <a:srgbClr val="272A2E"/>
              </a:solidFill>
              <a:effectLst/>
              <a:latin typeface="Lato webfont"/>
            </a:endParaRPr>
          </a:p>
          <a:p>
            <a:pPr marL="0" indent="0" algn="l">
              <a:lnSpc>
                <a:spcPts val="2400"/>
              </a:lnSpc>
              <a:buNone/>
            </a:pPr>
            <a:r>
              <a:rPr lang="en-US" sz="1600" b="0" i="0" dirty="0">
                <a:solidFill>
                  <a:srgbClr val="272A2E"/>
                </a:solidFill>
                <a:effectLst/>
                <a:latin typeface="Lato webfont"/>
              </a:rPr>
              <a:t>Harvard </a:t>
            </a:r>
            <a:r>
              <a:rPr lang="en-US" sz="1600" b="0" i="0" dirty="0" err="1">
                <a:solidFill>
                  <a:srgbClr val="272A2E"/>
                </a:solidFill>
                <a:effectLst/>
                <a:latin typeface="Lato webfont"/>
              </a:rPr>
              <a:t>Dataverse</a:t>
            </a:r>
            <a:r>
              <a:rPr lang="en-US" sz="1600" b="0" i="0" dirty="0">
                <a:solidFill>
                  <a:srgbClr val="272A2E"/>
                </a:solidFill>
                <a:effectLst/>
                <a:latin typeface="Lato webfont"/>
              </a:rPr>
              <a:t> is free and has a limit of 2.5 GB per file and 10 GB per dataset.</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7</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spTree>
    <p:extLst>
      <p:ext uri="{BB962C8B-B14F-4D97-AF65-F5344CB8AC3E}">
        <p14:creationId xmlns:p14="http://schemas.microsoft.com/office/powerpoint/2010/main" val="287738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823991-1723-4CC8-8311-ED8373C373D4}"/>
              </a:ext>
            </a:extLst>
          </p:cNvPr>
          <p:cNvSpPr>
            <a:spLocks noGrp="1"/>
          </p:cNvSpPr>
          <p:nvPr>
            <p:ph idx="1"/>
          </p:nvPr>
        </p:nvSpPr>
        <p:spPr>
          <a:xfrm>
            <a:off x="259813" y="1027190"/>
            <a:ext cx="11477307" cy="6531850"/>
          </a:xfrm>
        </p:spPr>
        <p:txBody>
          <a:bodyPr>
            <a:noAutofit/>
          </a:bodyPr>
          <a:lstStyle/>
          <a:p>
            <a:pPr marL="0" indent="0" algn="l">
              <a:lnSpc>
                <a:spcPts val="2400"/>
              </a:lnSpc>
              <a:buNone/>
            </a:pPr>
            <a:r>
              <a:rPr lang="en-US" sz="1800" b="1" i="0" dirty="0">
                <a:solidFill>
                  <a:srgbClr val="000000"/>
                </a:solidFill>
                <a:effectLst/>
                <a:latin typeface="Open Sans" panose="020B0606030504020204" pitchFamily="34" charset="0"/>
              </a:rPr>
              <a:t>Data Share Website:</a:t>
            </a:r>
            <a:r>
              <a:rPr lang="en-US" sz="1800" dirty="0">
                <a:solidFill>
                  <a:srgbClr val="202124"/>
                </a:solidFill>
                <a:latin typeface="Myriad Pro" panose="020B0503030403020204" pitchFamily="34" charset="0"/>
              </a:rPr>
              <a:t> </a:t>
            </a:r>
          </a:p>
          <a:p>
            <a:pPr marL="0" indent="0" algn="l">
              <a:lnSpc>
                <a:spcPts val="2400"/>
              </a:lnSpc>
              <a:buNone/>
            </a:pPr>
            <a:r>
              <a:rPr lang="en-US" sz="1600" b="1" dirty="0">
                <a:solidFill>
                  <a:srgbClr val="272A2E"/>
                </a:solidFill>
                <a:latin typeface="Lato webfont"/>
              </a:rPr>
              <a:t>5. Open Science Framework</a:t>
            </a:r>
          </a:p>
          <a:p>
            <a:pPr marL="0" indent="0" algn="l">
              <a:lnSpc>
                <a:spcPts val="2400"/>
              </a:lnSpc>
              <a:buNone/>
            </a:pPr>
            <a:r>
              <a:rPr lang="en-US" sz="1800" i="0" dirty="0">
                <a:solidFill>
                  <a:srgbClr val="000000"/>
                </a:solidFill>
                <a:effectLst/>
                <a:latin typeface="Open Sans" panose="020B0606030504020204" pitchFamily="34" charset="0"/>
                <a:hlinkClick r:id="rId2"/>
              </a:rPr>
              <a:t>https://osf.io/</a:t>
            </a:r>
            <a:endParaRPr lang="en-US" sz="1600" i="0" dirty="0">
              <a:solidFill>
                <a:srgbClr val="272A2E"/>
              </a:solidFill>
              <a:effectLst/>
              <a:latin typeface="Lato webfont"/>
            </a:endParaRPr>
          </a:p>
          <a:p>
            <a:pPr marL="0" indent="0" algn="l">
              <a:lnSpc>
                <a:spcPts val="2400"/>
              </a:lnSpc>
              <a:buNone/>
            </a:pPr>
            <a:r>
              <a:rPr lang="en-US" sz="1600" b="0" i="0" dirty="0">
                <a:solidFill>
                  <a:srgbClr val="272A2E"/>
                </a:solidFill>
                <a:effectLst/>
                <a:latin typeface="Lato webfont"/>
              </a:rPr>
              <a:t>OSF is a free service.</a:t>
            </a:r>
          </a:p>
          <a:p>
            <a:pPr marL="0" indent="0" algn="l">
              <a:lnSpc>
                <a:spcPts val="2400"/>
              </a:lnSpc>
              <a:buNone/>
            </a:pPr>
            <a:r>
              <a:rPr lang="en-US" sz="1600" b="1" dirty="0">
                <a:solidFill>
                  <a:srgbClr val="FF0000"/>
                </a:solidFill>
                <a:latin typeface="Lato webfont"/>
              </a:rPr>
              <a:t>6. </a:t>
            </a:r>
            <a:r>
              <a:rPr lang="en-US" sz="1600" b="1" dirty="0" err="1">
                <a:solidFill>
                  <a:srgbClr val="FF0000"/>
                </a:solidFill>
                <a:latin typeface="Lato webfont"/>
              </a:rPr>
              <a:t>Zenodo</a:t>
            </a:r>
            <a:endParaRPr lang="en-US" sz="1600" b="1" dirty="0">
              <a:solidFill>
                <a:srgbClr val="FF0000"/>
              </a:solidFill>
              <a:latin typeface="Lato webfont"/>
            </a:endParaRPr>
          </a:p>
          <a:p>
            <a:pPr marL="0" indent="0" algn="l">
              <a:lnSpc>
                <a:spcPts val="2400"/>
              </a:lnSpc>
              <a:buNone/>
            </a:pPr>
            <a:r>
              <a:rPr lang="en-US" sz="1600" b="0" i="0" dirty="0">
                <a:solidFill>
                  <a:srgbClr val="272A2E"/>
                </a:solidFill>
                <a:effectLst/>
                <a:latin typeface="Lato webfont"/>
                <a:hlinkClick r:id="rId3"/>
              </a:rPr>
              <a:t>https://zenodo.org/</a:t>
            </a:r>
            <a:endParaRPr lang="en-US" sz="1600" b="0" i="0" dirty="0">
              <a:solidFill>
                <a:srgbClr val="272A2E"/>
              </a:solidFill>
              <a:effectLst/>
              <a:latin typeface="Lato webfont"/>
            </a:endParaRPr>
          </a:p>
          <a:p>
            <a:pPr marL="0" indent="0" algn="l">
              <a:lnSpc>
                <a:spcPts val="2400"/>
              </a:lnSpc>
              <a:buNone/>
            </a:pPr>
            <a:r>
              <a:rPr lang="en-US" sz="1600" b="0" i="0" dirty="0" err="1">
                <a:solidFill>
                  <a:srgbClr val="272A2E"/>
                </a:solidFill>
                <a:effectLst/>
                <a:latin typeface="Lato webfont"/>
              </a:rPr>
              <a:t>Zenodo</a:t>
            </a:r>
            <a:r>
              <a:rPr lang="en-US" sz="1600" b="0" i="0" dirty="0">
                <a:solidFill>
                  <a:srgbClr val="272A2E"/>
                </a:solidFill>
                <a:effectLst/>
                <a:latin typeface="Lato webfont"/>
              </a:rPr>
              <a:t> has no restriction on the file type that researchers may upload and accepts dataset of up to 50 GB.</a:t>
            </a:r>
          </a:p>
          <a:p>
            <a:pPr marL="0" indent="0" algn="l">
              <a:lnSpc>
                <a:spcPts val="2400"/>
              </a:lnSpc>
              <a:buNone/>
            </a:pPr>
            <a:r>
              <a:rPr lang="en-US" sz="1600" b="1" dirty="0">
                <a:solidFill>
                  <a:srgbClr val="272A2E"/>
                </a:solidFill>
                <a:latin typeface="Lato webfont"/>
              </a:rPr>
              <a:t>7. </a:t>
            </a:r>
            <a:r>
              <a:rPr lang="en-US" sz="1600" b="1" dirty="0" err="1">
                <a:solidFill>
                  <a:srgbClr val="272A2E"/>
                </a:solidFill>
                <a:latin typeface="Lato webfont"/>
              </a:rPr>
              <a:t>IEEEDataPort</a:t>
            </a:r>
            <a:endParaRPr lang="en-US" sz="1600" b="1" dirty="0">
              <a:solidFill>
                <a:srgbClr val="272A2E"/>
              </a:solidFill>
              <a:latin typeface="Lato webfont"/>
            </a:endParaRPr>
          </a:p>
          <a:p>
            <a:pPr marL="0" indent="0" algn="l">
              <a:lnSpc>
                <a:spcPts val="2400"/>
              </a:lnSpc>
              <a:buNone/>
            </a:pPr>
            <a:r>
              <a:rPr lang="en-US" sz="1800" i="0" dirty="0">
                <a:solidFill>
                  <a:srgbClr val="000000"/>
                </a:solidFill>
                <a:effectLst/>
                <a:latin typeface="Open Sans" panose="020B0606030504020204" pitchFamily="34" charset="0"/>
                <a:hlinkClick r:id="rId4"/>
              </a:rPr>
              <a:t>https://ieee-dataport.org/submit-your-dataset</a:t>
            </a:r>
            <a:endParaRPr lang="en-US" sz="1600" i="0" dirty="0">
              <a:solidFill>
                <a:srgbClr val="272A2E"/>
              </a:solidFill>
              <a:effectLst/>
              <a:latin typeface="Lato webfont"/>
            </a:endParaRPr>
          </a:p>
          <a:p>
            <a:pPr marL="0" indent="0" algn="l">
              <a:lnSpc>
                <a:spcPts val="2400"/>
              </a:lnSpc>
              <a:buNone/>
            </a:pPr>
            <a:r>
              <a:rPr lang="en-US" sz="1800" i="0" dirty="0">
                <a:solidFill>
                  <a:srgbClr val="000000"/>
                </a:solidFill>
                <a:effectLst/>
                <a:latin typeface="Open Sans" panose="020B0606030504020204" pitchFamily="34" charset="0"/>
              </a:rPr>
              <a:t>1950$ 2TB for individual users.</a:t>
            </a:r>
          </a:p>
        </p:txBody>
      </p:sp>
      <p:sp>
        <p:nvSpPr>
          <p:cNvPr id="4" name="灯片编号占位符 3">
            <a:extLst>
              <a:ext uri="{FF2B5EF4-FFF2-40B4-BE49-F238E27FC236}">
                <a16:creationId xmlns:a16="http://schemas.microsoft.com/office/drawing/2014/main" id="{2D5AAB30-999D-439B-9A2C-250C802BED17}"/>
              </a:ext>
            </a:extLst>
          </p:cNvPr>
          <p:cNvSpPr>
            <a:spLocks noGrp="1"/>
          </p:cNvSpPr>
          <p:nvPr>
            <p:ph type="sldNum" sz="quarter" idx="12"/>
          </p:nvPr>
        </p:nvSpPr>
        <p:spPr/>
        <p:txBody>
          <a:bodyPr/>
          <a:lstStyle/>
          <a:p>
            <a:fld id="{664DB321-1CDD-4A06-AA42-40E9ECCDDEA8}" type="slidenum">
              <a:rPr lang="en-US" smtClean="0"/>
              <a:t>8</a:t>
            </a:fld>
            <a:endParaRPr lang="en-US"/>
          </a:p>
        </p:txBody>
      </p:sp>
      <p:sp>
        <p:nvSpPr>
          <p:cNvPr id="7" name="标题 1">
            <a:extLst>
              <a:ext uri="{FF2B5EF4-FFF2-40B4-BE49-F238E27FC236}">
                <a16:creationId xmlns:a16="http://schemas.microsoft.com/office/drawing/2014/main" id="{1505D920-5905-D1F8-A985-6729FB3942D2}"/>
              </a:ext>
            </a:extLst>
          </p:cNvPr>
          <p:cNvSpPr>
            <a:spLocks noGrp="1"/>
          </p:cNvSpPr>
          <p:nvPr>
            <p:ph type="title"/>
          </p:nvPr>
        </p:nvSpPr>
        <p:spPr>
          <a:xfrm>
            <a:off x="1221521" y="76565"/>
            <a:ext cx="10515600" cy="777858"/>
          </a:xfrm>
        </p:spPr>
        <p:txBody>
          <a:bodyPr/>
          <a:lstStyle/>
          <a:p>
            <a:r>
              <a:rPr lang="en-US" dirty="0"/>
              <a:t>RFID dataset</a:t>
            </a:r>
          </a:p>
        </p:txBody>
      </p:sp>
    </p:spTree>
    <p:extLst>
      <p:ext uri="{BB962C8B-B14F-4D97-AF65-F5344CB8AC3E}">
        <p14:creationId xmlns:p14="http://schemas.microsoft.com/office/powerpoint/2010/main" val="1764929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3248</TotalTime>
  <Words>1285</Words>
  <Application>Microsoft Office PowerPoint</Application>
  <PresentationFormat>宽屏</PresentationFormat>
  <Paragraphs>140</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Lato webfont</vt:lpstr>
      <vt:lpstr>Open Sans</vt:lpstr>
      <vt:lpstr>Arial</vt:lpstr>
      <vt:lpstr>Calibri</vt:lpstr>
      <vt:lpstr>Myriad Pro</vt:lpstr>
      <vt:lpstr>Times New Roman</vt:lpstr>
      <vt:lpstr>Office 主题​​</vt:lpstr>
      <vt:lpstr>PowerPoint 演示文稿</vt:lpstr>
      <vt:lpstr>RFID dataset</vt:lpstr>
      <vt:lpstr>RFID dataset</vt:lpstr>
      <vt:lpstr>RFID dataset</vt:lpstr>
      <vt:lpstr>RFID dataset</vt:lpstr>
      <vt:lpstr>RFID dataset</vt:lpstr>
      <vt:lpstr>RFID dataset</vt:lpstr>
      <vt:lpstr>RFID dataset</vt:lpstr>
      <vt:lpstr>RFID dataset</vt:lpstr>
      <vt:lpstr>PPG dataset</vt:lpstr>
      <vt:lpstr>PPG dataset</vt:lpstr>
      <vt:lpstr>RFID dataset</vt:lpstr>
      <vt:lpstr>RFID dataset</vt:lpstr>
      <vt:lpstr>RFID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梓杰</dc:creator>
  <cp:lastModifiedBy>唐 梓杰</cp:lastModifiedBy>
  <cp:revision>23</cp:revision>
  <dcterms:created xsi:type="dcterms:W3CDTF">2022-09-17T12:50:39Z</dcterms:created>
  <dcterms:modified xsi:type="dcterms:W3CDTF">2022-12-21T06:52:01Z</dcterms:modified>
</cp:coreProperties>
</file>