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1" r:id="rId2"/>
    <p:sldId id="263" r:id="rId3"/>
    <p:sldId id="264" r:id="rId4"/>
    <p:sldId id="275" r:id="rId5"/>
    <p:sldId id="271" r:id="rId6"/>
    <p:sldId id="272" r:id="rId7"/>
    <p:sldId id="274" r:id="rId8"/>
    <p:sldId id="273" r:id="rId9"/>
    <p:sldId id="276" r:id="rId10"/>
    <p:sldId id="277" r:id="rId11"/>
    <p:sldId id="278"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ha Thakkar" initials="NT" lastIdx="1" clrIdx="0">
    <p:extLst>
      <p:ext uri="{19B8F6BF-5375-455C-9EA6-DF929625EA0E}">
        <p15:presenceInfo xmlns:p15="http://schemas.microsoft.com/office/powerpoint/2012/main" userId="c9c1cb0b4f7f02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5" autoAdjust="0"/>
    <p:restoredTop sz="94660"/>
  </p:normalViewPr>
  <p:slideViewPr>
    <p:cSldViewPr snapToGrid="0">
      <p:cViewPr varScale="1">
        <p:scale>
          <a:sx n="82" d="100"/>
          <a:sy n="82" d="100"/>
        </p:scale>
        <p:origin x="9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09T20:03:23.773" idx="1">
    <p:pos x="7680" y="0"/>
    <p:text/>
    <p:extLst>
      <p:ext uri="{C676402C-5697-4E1C-873F-D02D1690AC5C}">
        <p15:threadingInfo xmlns:p15="http://schemas.microsoft.com/office/powerpoint/2012/main" timeZoneBias="-7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8D1A7-BCC1-4197-8099-9A73CBDBF7A1}" type="datetimeFigureOut">
              <a:rPr lang="en-US" smtClean="0"/>
              <a:t>10/11/2019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D65995-F437-4B68-8679-4D288FF211EE}" type="slidenum">
              <a:rPr lang="en-US" smtClean="0"/>
              <a:t>‹#›</a:t>
            </a:fld>
            <a:endParaRPr lang="en-US"/>
          </a:p>
        </p:txBody>
      </p:sp>
    </p:spTree>
    <p:extLst>
      <p:ext uri="{BB962C8B-B14F-4D97-AF65-F5344CB8AC3E}">
        <p14:creationId xmlns:p14="http://schemas.microsoft.com/office/powerpoint/2010/main" val="853013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62438" y="523875"/>
            <a:ext cx="2241550" cy="1262063"/>
          </a:xfrm>
        </p:spPr>
      </p:sp>
      <p:sp>
        <p:nvSpPr>
          <p:cNvPr id="3" name="Notes Placeholder 2"/>
          <p:cNvSpPr>
            <a:spLocks noGrp="1"/>
          </p:cNvSpPr>
          <p:nvPr>
            <p:ph type="body" idx="1"/>
          </p:nvPr>
        </p:nvSpPr>
        <p:spPr/>
        <p:txBody>
          <a:bodyPr>
            <a:normAutofit/>
          </a:bodyPr>
          <a:lstStyle/>
          <a:p>
            <a:pPr>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40C57288-C985-4820-8C15-0FD509EE468E}" type="slidenum">
              <a:rPr lang="en-US" smtClean="0"/>
              <a:pPr/>
              <a:t>3</a:t>
            </a:fld>
            <a:endParaRPr lang="en-US" dirty="0"/>
          </a:p>
        </p:txBody>
      </p:sp>
    </p:spTree>
    <p:extLst>
      <p:ext uri="{BB962C8B-B14F-4D97-AF65-F5344CB8AC3E}">
        <p14:creationId xmlns:p14="http://schemas.microsoft.com/office/powerpoint/2010/main" val="3922625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413120-0257-446C-806A-49DBB9FE387A}"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4879-EABD-49ED-9044-F90CB54326B2}" type="slidenum">
              <a:rPr lang="en-US" smtClean="0"/>
              <a:t>‹#›</a:t>
            </a:fld>
            <a:endParaRPr lang="en-US"/>
          </a:p>
        </p:txBody>
      </p:sp>
    </p:spTree>
    <p:extLst>
      <p:ext uri="{BB962C8B-B14F-4D97-AF65-F5344CB8AC3E}">
        <p14:creationId xmlns:p14="http://schemas.microsoft.com/office/powerpoint/2010/main" val="3590102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413120-0257-446C-806A-49DBB9FE387A}"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4879-EABD-49ED-9044-F90CB54326B2}" type="slidenum">
              <a:rPr lang="en-US" smtClean="0"/>
              <a:t>‹#›</a:t>
            </a:fld>
            <a:endParaRPr lang="en-US"/>
          </a:p>
        </p:txBody>
      </p:sp>
    </p:spTree>
    <p:extLst>
      <p:ext uri="{BB962C8B-B14F-4D97-AF65-F5344CB8AC3E}">
        <p14:creationId xmlns:p14="http://schemas.microsoft.com/office/powerpoint/2010/main" val="333846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413120-0257-446C-806A-49DBB9FE387A}"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4879-EABD-49ED-9044-F90CB54326B2}" type="slidenum">
              <a:rPr lang="en-US" smtClean="0"/>
              <a:t>‹#›</a:t>
            </a:fld>
            <a:endParaRPr lang="en-US"/>
          </a:p>
        </p:txBody>
      </p:sp>
    </p:spTree>
    <p:extLst>
      <p:ext uri="{BB962C8B-B14F-4D97-AF65-F5344CB8AC3E}">
        <p14:creationId xmlns:p14="http://schemas.microsoft.com/office/powerpoint/2010/main" val="989773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ata Slide (For content heavy tables and chart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2800" cy="1143000"/>
          </a:xfrm>
          <a:prstGeom prst="rect">
            <a:avLst/>
          </a:prstGeom>
        </p:spPr>
        <p:txBody>
          <a:bodyPr anchor="b" anchorCtr="0"/>
          <a:lstStyle>
            <a:lvl1pPr>
              <a:lnSpc>
                <a:spcPts val="3000"/>
              </a:lnSpc>
              <a:defRPr sz="2800" b="1" baseline="0">
                <a:effectLst/>
              </a:defRPr>
            </a:lvl1pPr>
          </a:lstStyle>
          <a:p>
            <a:r>
              <a:rPr lang="en-US" dirty="0" smtClean="0"/>
              <a:t>Headline – Myriad Pro, Bold, Shadow, 28pt</a:t>
            </a:r>
            <a:endParaRPr lang="en-US" dirty="0"/>
          </a:p>
        </p:txBody>
      </p:sp>
      <p:sp>
        <p:nvSpPr>
          <p:cNvPr id="3" name="Content Placeholder 2"/>
          <p:cNvSpPr>
            <a:spLocks noGrp="1"/>
          </p:cNvSpPr>
          <p:nvPr>
            <p:ph idx="1" hasCustomPrompt="1"/>
          </p:nvPr>
        </p:nvSpPr>
        <p:spPr>
          <a:xfrm>
            <a:off x="609600" y="1600201"/>
            <a:ext cx="109728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6" name="Text Placeholder 5"/>
          <p:cNvSpPr>
            <a:spLocks noGrp="1"/>
          </p:cNvSpPr>
          <p:nvPr>
            <p:ph type="body" sz="quarter" idx="11" hasCustomPrompt="1"/>
          </p:nvPr>
        </p:nvSpPr>
        <p:spPr>
          <a:xfrm>
            <a:off x="609600" y="5791200"/>
            <a:ext cx="10972800" cy="609600"/>
          </a:xfrm>
          <a:prstGeom prst="rect">
            <a:avLst/>
          </a:prstGeom>
        </p:spPr>
        <p:txBody>
          <a:bodyPr anchor="b"/>
          <a:lstStyle>
            <a:lvl1pPr>
              <a:buNone/>
              <a:defRPr sz="1100">
                <a:solidFill>
                  <a:schemeClr val="tx1"/>
                </a:solidFill>
              </a:defRPr>
            </a:lvl1pPr>
          </a:lstStyle>
          <a:p>
            <a:r>
              <a:rPr lang="en-US" dirty="0" smtClean="0"/>
              <a:t>* Citations, references, and credits – Myriad Pro, 11pt</a:t>
            </a:r>
            <a:endParaRPr lang="en-US" dirty="0"/>
          </a:p>
        </p:txBody>
      </p:sp>
    </p:spTree>
    <p:extLst>
      <p:ext uri="{BB962C8B-B14F-4D97-AF65-F5344CB8AC3E}">
        <p14:creationId xmlns:p14="http://schemas.microsoft.com/office/powerpoint/2010/main" val="636535699"/>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413120-0257-446C-806A-49DBB9FE387A}"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4879-EABD-49ED-9044-F90CB54326B2}" type="slidenum">
              <a:rPr lang="en-US" smtClean="0"/>
              <a:t>‹#›</a:t>
            </a:fld>
            <a:endParaRPr lang="en-US"/>
          </a:p>
        </p:txBody>
      </p:sp>
    </p:spTree>
    <p:extLst>
      <p:ext uri="{BB962C8B-B14F-4D97-AF65-F5344CB8AC3E}">
        <p14:creationId xmlns:p14="http://schemas.microsoft.com/office/powerpoint/2010/main" val="2461091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413120-0257-446C-806A-49DBB9FE387A}"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4879-EABD-49ED-9044-F90CB54326B2}" type="slidenum">
              <a:rPr lang="en-US" smtClean="0"/>
              <a:t>‹#›</a:t>
            </a:fld>
            <a:endParaRPr lang="en-US"/>
          </a:p>
        </p:txBody>
      </p:sp>
    </p:spTree>
    <p:extLst>
      <p:ext uri="{BB962C8B-B14F-4D97-AF65-F5344CB8AC3E}">
        <p14:creationId xmlns:p14="http://schemas.microsoft.com/office/powerpoint/2010/main" val="3039941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413120-0257-446C-806A-49DBB9FE387A}"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F4879-EABD-49ED-9044-F90CB54326B2}" type="slidenum">
              <a:rPr lang="en-US" smtClean="0"/>
              <a:t>‹#›</a:t>
            </a:fld>
            <a:endParaRPr lang="en-US"/>
          </a:p>
        </p:txBody>
      </p:sp>
    </p:spTree>
    <p:extLst>
      <p:ext uri="{BB962C8B-B14F-4D97-AF65-F5344CB8AC3E}">
        <p14:creationId xmlns:p14="http://schemas.microsoft.com/office/powerpoint/2010/main" val="425095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413120-0257-446C-806A-49DBB9FE387A}" type="datetimeFigureOut">
              <a:rPr lang="en-US" smtClean="0"/>
              <a:t>10/11/2019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DF4879-EABD-49ED-9044-F90CB54326B2}" type="slidenum">
              <a:rPr lang="en-US" smtClean="0"/>
              <a:t>‹#›</a:t>
            </a:fld>
            <a:endParaRPr lang="en-US"/>
          </a:p>
        </p:txBody>
      </p:sp>
    </p:spTree>
    <p:extLst>
      <p:ext uri="{BB962C8B-B14F-4D97-AF65-F5344CB8AC3E}">
        <p14:creationId xmlns:p14="http://schemas.microsoft.com/office/powerpoint/2010/main" val="73997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413120-0257-446C-806A-49DBB9FE387A}" type="datetimeFigureOut">
              <a:rPr lang="en-US" smtClean="0"/>
              <a:t>10/11/2019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DF4879-EABD-49ED-9044-F90CB54326B2}" type="slidenum">
              <a:rPr lang="en-US" smtClean="0"/>
              <a:t>‹#›</a:t>
            </a:fld>
            <a:endParaRPr lang="en-US"/>
          </a:p>
        </p:txBody>
      </p:sp>
    </p:spTree>
    <p:extLst>
      <p:ext uri="{BB962C8B-B14F-4D97-AF65-F5344CB8AC3E}">
        <p14:creationId xmlns:p14="http://schemas.microsoft.com/office/powerpoint/2010/main" val="4026092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13120-0257-446C-806A-49DBB9FE387A}" type="datetimeFigureOut">
              <a:rPr lang="en-US" smtClean="0"/>
              <a:t>10/11/2019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DF4879-EABD-49ED-9044-F90CB54326B2}" type="slidenum">
              <a:rPr lang="en-US" smtClean="0"/>
              <a:t>‹#›</a:t>
            </a:fld>
            <a:endParaRPr lang="en-US"/>
          </a:p>
        </p:txBody>
      </p:sp>
    </p:spTree>
    <p:extLst>
      <p:ext uri="{BB962C8B-B14F-4D97-AF65-F5344CB8AC3E}">
        <p14:creationId xmlns:p14="http://schemas.microsoft.com/office/powerpoint/2010/main" val="2414982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413120-0257-446C-806A-49DBB9FE387A}"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F4879-EABD-49ED-9044-F90CB54326B2}" type="slidenum">
              <a:rPr lang="en-US" smtClean="0"/>
              <a:t>‹#›</a:t>
            </a:fld>
            <a:endParaRPr lang="en-US"/>
          </a:p>
        </p:txBody>
      </p:sp>
    </p:spTree>
    <p:extLst>
      <p:ext uri="{BB962C8B-B14F-4D97-AF65-F5344CB8AC3E}">
        <p14:creationId xmlns:p14="http://schemas.microsoft.com/office/powerpoint/2010/main" val="20910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413120-0257-446C-806A-49DBB9FE387A}"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F4879-EABD-49ED-9044-F90CB54326B2}" type="slidenum">
              <a:rPr lang="en-US" smtClean="0"/>
              <a:t>‹#›</a:t>
            </a:fld>
            <a:endParaRPr lang="en-US"/>
          </a:p>
        </p:txBody>
      </p:sp>
    </p:spTree>
    <p:extLst>
      <p:ext uri="{BB962C8B-B14F-4D97-AF65-F5344CB8AC3E}">
        <p14:creationId xmlns:p14="http://schemas.microsoft.com/office/powerpoint/2010/main" val="1606772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13120-0257-446C-806A-49DBB9FE387A}" type="datetimeFigureOut">
              <a:rPr lang="en-US" smtClean="0"/>
              <a:t>10/11/2019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DF4879-EABD-49ED-9044-F90CB54326B2}" type="slidenum">
              <a:rPr lang="en-US" smtClean="0"/>
              <a:t>‹#›</a:t>
            </a:fld>
            <a:endParaRPr lang="en-US"/>
          </a:p>
        </p:txBody>
      </p:sp>
    </p:spTree>
    <p:extLst>
      <p:ext uri="{BB962C8B-B14F-4D97-AF65-F5344CB8AC3E}">
        <p14:creationId xmlns:p14="http://schemas.microsoft.com/office/powerpoint/2010/main" val="2899487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ata-wrangler19/myproject" TargetMode="External"/><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8774" y="0"/>
            <a:ext cx="6753226" cy="6858000"/>
          </a:xfrm>
          <a:prstGeom prst="rect">
            <a:avLst/>
          </a:prstGeom>
        </p:spPr>
      </p:pic>
      <p:sp>
        <p:nvSpPr>
          <p:cNvPr id="6" name="Title 5"/>
          <p:cNvSpPr>
            <a:spLocks noGrp="1"/>
          </p:cNvSpPr>
          <p:nvPr>
            <p:ph type="title"/>
          </p:nvPr>
        </p:nvSpPr>
        <p:spPr/>
        <p:txBody>
          <a:bodyPr/>
          <a:lstStyle/>
          <a:p>
            <a:r>
              <a:rPr lang="en-US" dirty="0" smtClean="0"/>
              <a:t>Data 422-19S2</a:t>
            </a:r>
            <a:endParaRPr lang="en-US" dirty="0"/>
          </a:p>
        </p:txBody>
      </p:sp>
      <p:sp>
        <p:nvSpPr>
          <p:cNvPr id="8" name="Text Placeholder 7"/>
          <p:cNvSpPr>
            <a:spLocks noGrp="1"/>
          </p:cNvSpPr>
          <p:nvPr>
            <p:ph type="body" sz="half" idx="2"/>
          </p:nvPr>
        </p:nvSpPr>
        <p:spPr/>
        <p:txBody>
          <a:bodyPr>
            <a:normAutofit/>
          </a:bodyPr>
          <a:lstStyle/>
          <a:p>
            <a:r>
              <a:rPr lang="en-US" sz="2000" b="1" dirty="0" smtClean="0"/>
              <a:t>Group Project</a:t>
            </a:r>
          </a:p>
          <a:p>
            <a:endParaRPr lang="en-US" sz="2000" b="1" dirty="0"/>
          </a:p>
          <a:p>
            <a:pPr marL="457200" indent="-457200">
              <a:buAutoNum type="arabicParenBoth"/>
            </a:pPr>
            <a:r>
              <a:rPr lang="en-US" sz="2000" b="1" dirty="0" smtClean="0"/>
              <a:t>Neha Thakkar -51192498</a:t>
            </a:r>
          </a:p>
          <a:p>
            <a:pPr marL="457200" indent="-457200">
              <a:buFont typeface="Arial" panose="020B0604020202020204" pitchFamily="34" charset="0"/>
              <a:buAutoNum type="arabicParenBoth"/>
            </a:pPr>
            <a:r>
              <a:rPr lang="en-US" sz="2000" b="1" dirty="0" smtClean="0"/>
              <a:t>Mrinal Jyoti Kumar </a:t>
            </a:r>
            <a:r>
              <a:rPr lang="en-US" sz="2000" b="1" dirty="0" smtClean="0"/>
              <a:t>- 96475046</a:t>
            </a:r>
            <a:endParaRPr lang="en-US" sz="2000" b="1" dirty="0" smtClean="0"/>
          </a:p>
          <a:p>
            <a:pPr marL="457200" indent="-457200">
              <a:buAutoNum type="arabicParenBoth"/>
            </a:pPr>
            <a:r>
              <a:rPr lang="en-US" sz="2000" b="1" dirty="0" smtClean="0"/>
              <a:t>Siddharth Rana </a:t>
            </a:r>
            <a:r>
              <a:rPr lang="en-US" sz="2000" b="1" dirty="0" smtClean="0"/>
              <a:t>– 45562544</a:t>
            </a:r>
            <a:endParaRPr lang="en-US" sz="2000" b="1" dirty="0" smtClean="0"/>
          </a:p>
          <a:p>
            <a:pPr marL="457200" indent="-457200">
              <a:buAutoNum type="arabicParenBoth"/>
            </a:pPr>
            <a:r>
              <a:rPr lang="en-US" sz="2000" b="1" dirty="0" smtClean="0"/>
              <a:t>Sudhanshu </a:t>
            </a:r>
            <a:r>
              <a:rPr lang="en-US" sz="2000" b="1" dirty="0" smtClean="0"/>
              <a:t>Kaushik - 75074054</a:t>
            </a:r>
            <a:endParaRPr lang="en-US" sz="2000" b="1" dirty="0" smtClean="0"/>
          </a:p>
          <a:p>
            <a:r>
              <a:rPr lang="en-US" sz="2000" dirty="0">
                <a:hlinkClick r:id="rId3"/>
              </a:rPr>
              <a:t>https://</a:t>
            </a:r>
            <a:r>
              <a:rPr lang="en-US" sz="2000" dirty="0" smtClean="0">
                <a:hlinkClick r:id="rId3"/>
              </a:rPr>
              <a:t>github.com/data-wrangler19/myproject</a:t>
            </a:r>
            <a:endParaRPr lang="en-US" sz="2000" dirty="0" smtClean="0"/>
          </a:p>
          <a:p>
            <a:r>
              <a:rPr lang="en-US" sz="2000" dirty="0" err="1" smtClean="0"/>
              <a:t>Keybase</a:t>
            </a:r>
            <a:endParaRPr lang="en-US" sz="2000" dirty="0" smtClean="0"/>
          </a:p>
          <a:p>
            <a:endParaRPr lang="en-US" sz="2000" b="1" dirty="0"/>
          </a:p>
          <a:p>
            <a:endParaRPr lang="en-US" sz="2000" b="1" dirty="0"/>
          </a:p>
        </p:txBody>
      </p:sp>
      <p:sp>
        <p:nvSpPr>
          <p:cNvPr id="3" name="Smiley Face 2"/>
          <p:cNvSpPr/>
          <p:nvPr/>
        </p:nvSpPr>
        <p:spPr>
          <a:xfrm>
            <a:off x="3733800" y="1352938"/>
            <a:ext cx="914400" cy="849087"/>
          </a:xfrm>
          <a:prstGeom prst="smileyFac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06578" y="6102220"/>
            <a:ext cx="785422" cy="755780"/>
          </a:xfrm>
          <a:prstGeom prst="rect">
            <a:avLst/>
          </a:prstGeom>
        </p:spPr>
      </p:pic>
    </p:spTree>
    <p:extLst>
      <p:ext uri="{BB962C8B-B14F-4D97-AF65-F5344CB8AC3E}">
        <p14:creationId xmlns:p14="http://schemas.microsoft.com/office/powerpoint/2010/main" val="655841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465" y="858416"/>
            <a:ext cx="8126964" cy="369332"/>
          </a:xfrm>
          <a:prstGeom prst="rect">
            <a:avLst/>
          </a:prstGeom>
          <a:noFill/>
        </p:spPr>
        <p:txBody>
          <a:bodyPr wrap="square" rtlCol="0">
            <a:spAutoFit/>
          </a:bodyPr>
          <a:lstStyle/>
          <a:p>
            <a:r>
              <a:rPr lang="en-US" dirty="0" smtClean="0"/>
              <a:t>Data Ethics</a:t>
            </a:r>
            <a:endParaRPr lang="en-US" dirty="0"/>
          </a:p>
        </p:txBody>
      </p:sp>
    </p:spTree>
    <p:extLst>
      <p:ext uri="{BB962C8B-B14F-4D97-AF65-F5344CB8AC3E}">
        <p14:creationId xmlns:p14="http://schemas.microsoft.com/office/powerpoint/2010/main" val="1383868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9167" y="979714"/>
            <a:ext cx="4553339" cy="418011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4433" y="867747"/>
            <a:ext cx="4842587" cy="4404049"/>
          </a:xfrm>
          <a:prstGeom prst="rect">
            <a:avLst/>
          </a:prstGeom>
        </p:spPr>
      </p:pic>
    </p:spTree>
    <p:extLst>
      <p:ext uri="{BB962C8B-B14F-4D97-AF65-F5344CB8AC3E}">
        <p14:creationId xmlns:p14="http://schemas.microsoft.com/office/powerpoint/2010/main" val="806858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24" y="1212979"/>
            <a:ext cx="5253135" cy="455828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9624" y="1212979"/>
            <a:ext cx="5355772" cy="4558281"/>
          </a:xfrm>
          <a:prstGeom prst="rect">
            <a:avLst/>
          </a:prstGeom>
        </p:spPr>
      </p:pic>
    </p:spTree>
    <p:extLst>
      <p:ext uri="{BB962C8B-B14F-4D97-AF65-F5344CB8AC3E}">
        <p14:creationId xmlns:p14="http://schemas.microsoft.com/office/powerpoint/2010/main" val="3900318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p:cNvSpPr txBox="1"/>
          <p:nvPr/>
        </p:nvSpPr>
        <p:spPr>
          <a:xfrm>
            <a:off x="5209398" y="1474432"/>
            <a:ext cx="6562725" cy="4247317"/>
          </a:xfrm>
          <a:prstGeom prst="rect">
            <a:avLst/>
          </a:prstGeom>
          <a:noFill/>
        </p:spPr>
        <p:txBody>
          <a:bodyPr wrap="square" rtlCol="0">
            <a:spAutoFit/>
          </a:bodyPr>
          <a:lstStyle/>
          <a:p>
            <a:r>
              <a:rPr lang="en-US" dirty="0" smtClean="0"/>
              <a:t>In this project we are analyzing drug related </a:t>
            </a:r>
            <a:r>
              <a:rPr lang="en-US" dirty="0" smtClean="0"/>
              <a:t>deaths </a:t>
            </a:r>
            <a:r>
              <a:rPr lang="en-US" dirty="0" smtClean="0"/>
              <a:t>of </a:t>
            </a:r>
            <a:r>
              <a:rPr lang="en-US" dirty="0" smtClean="0"/>
              <a:t>US citizens.</a:t>
            </a:r>
            <a:endParaRPr lang="en-US" dirty="0" smtClean="0"/>
          </a:p>
          <a:p>
            <a:r>
              <a:rPr lang="en-US" dirty="0" smtClean="0"/>
              <a:t>There are different types of drugs that people are taking for many </a:t>
            </a:r>
            <a:r>
              <a:rPr lang="en-US" dirty="0" smtClean="0"/>
              <a:t> reasons such as:  </a:t>
            </a:r>
          </a:p>
          <a:p>
            <a:r>
              <a:rPr lang="en-US" dirty="0"/>
              <a:t> </a:t>
            </a:r>
            <a:r>
              <a:rPr lang="en-US" dirty="0" smtClean="0"/>
              <a:t>                            </a:t>
            </a:r>
            <a:r>
              <a:rPr lang="en-US" b="1" dirty="0" smtClean="0"/>
              <a:t>Anxiety</a:t>
            </a:r>
          </a:p>
          <a:p>
            <a:r>
              <a:rPr lang="en-US" b="1" dirty="0"/>
              <a:t> </a:t>
            </a:r>
            <a:r>
              <a:rPr lang="en-US" b="1" dirty="0" smtClean="0"/>
              <a:t>                            Depression</a:t>
            </a:r>
          </a:p>
          <a:p>
            <a:r>
              <a:rPr lang="en-US" b="1" dirty="0"/>
              <a:t> </a:t>
            </a:r>
            <a:r>
              <a:rPr lang="en-US" b="1" dirty="0" smtClean="0"/>
              <a:t>                            Psychosis</a:t>
            </a:r>
          </a:p>
          <a:p>
            <a:r>
              <a:rPr lang="en-US" b="1" dirty="0"/>
              <a:t> </a:t>
            </a:r>
            <a:r>
              <a:rPr lang="en-US" b="1" dirty="0" smtClean="0"/>
              <a:t>                            Loneliness                      </a:t>
            </a:r>
            <a:endParaRPr lang="en-US" b="1" dirty="0"/>
          </a:p>
          <a:p>
            <a:pPr marL="285750" indent="-285750">
              <a:buFont typeface="Wingdings" panose="05000000000000000000" pitchFamily="2" charset="2"/>
              <a:buChar char="Ø"/>
            </a:pPr>
            <a:r>
              <a:rPr lang="en-US" dirty="0" smtClean="0"/>
              <a:t>The </a:t>
            </a:r>
            <a:r>
              <a:rPr lang="en-US" dirty="0" smtClean="0"/>
              <a:t>aim of the project is to show the death count of the drug addicted people.</a:t>
            </a:r>
          </a:p>
          <a:p>
            <a:pPr marL="285750" indent="-285750">
              <a:buFont typeface="Wingdings" panose="05000000000000000000" pitchFamily="2" charset="2"/>
              <a:buChar char="Ø"/>
            </a:pPr>
            <a:r>
              <a:rPr lang="en-US" dirty="0" smtClean="0"/>
              <a:t>Gender comparison for drug addiction.</a:t>
            </a:r>
          </a:p>
          <a:p>
            <a:pPr marL="285750" indent="-285750">
              <a:buFont typeface="Wingdings" panose="05000000000000000000" pitchFamily="2" charset="2"/>
              <a:buChar char="Ø"/>
            </a:pPr>
            <a:r>
              <a:rPr lang="en-US" dirty="0" smtClean="0"/>
              <a:t>Comparisons of the different age group of the people respect to drug addiction and their death. </a:t>
            </a:r>
          </a:p>
          <a:p>
            <a:pPr marL="285750" indent="-285750">
              <a:buFont typeface="Wingdings" panose="05000000000000000000" pitchFamily="2" charset="2"/>
              <a:buChar char="Ø"/>
            </a:pPr>
            <a:r>
              <a:rPr lang="en-US" dirty="0" smtClean="0"/>
              <a:t>We wrangle on the USA drug data set by using R and Julia programming language.</a:t>
            </a:r>
          </a:p>
          <a:p>
            <a:pPr marL="285750" indent="-285750">
              <a:buFont typeface="Wingdings" panose="05000000000000000000" pitchFamily="2" charset="2"/>
              <a:buChar char="Ø"/>
            </a:pPr>
            <a:endParaRPr lang="en-US" dirty="0"/>
          </a:p>
        </p:txBody>
      </p:sp>
      <p:sp>
        <p:nvSpPr>
          <p:cNvPr id="2" name="TextBox 1"/>
          <p:cNvSpPr txBox="1"/>
          <p:nvPr/>
        </p:nvSpPr>
        <p:spPr>
          <a:xfrm>
            <a:off x="4441371" y="233265"/>
            <a:ext cx="7557796" cy="523220"/>
          </a:xfrm>
          <a:prstGeom prst="rect">
            <a:avLst/>
          </a:prstGeom>
          <a:noFill/>
        </p:spPr>
        <p:txBody>
          <a:bodyPr wrap="square" rtlCol="0">
            <a:spAutoFit/>
          </a:bodyPr>
          <a:lstStyle/>
          <a:p>
            <a:pPr algn="ctr"/>
            <a:r>
              <a:rPr lang="en-US" dirty="0" smtClean="0"/>
              <a:t> 	</a:t>
            </a:r>
            <a:r>
              <a:rPr lang="en-US" sz="2800" b="1" dirty="0" smtClean="0">
                <a:effectLst>
                  <a:outerShdw blurRad="38100" dist="38100" dir="2700000" algn="tl">
                    <a:srgbClr val="000000">
                      <a:alpha val="43137"/>
                    </a:srgbClr>
                  </a:outerShdw>
                </a:effectLst>
              </a:rPr>
              <a:t>Abstract </a:t>
            </a:r>
            <a:endParaRPr lang="en-US" sz="2800" b="1" dirty="0">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6578" y="6102220"/>
            <a:ext cx="785422" cy="755780"/>
          </a:xfrm>
          <a:prstGeom prst="rect">
            <a:avLst/>
          </a:prstGeom>
        </p:spPr>
      </p:pic>
    </p:spTree>
    <p:extLst>
      <p:ext uri="{BB962C8B-B14F-4D97-AF65-F5344CB8AC3E}">
        <p14:creationId xmlns:p14="http://schemas.microsoft.com/office/powerpoint/2010/main" val="1981288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51" y="285750"/>
            <a:ext cx="11430000" cy="6210300"/>
          </a:xfrm>
          <a:prstGeom prst="rect">
            <a:avLst/>
          </a:prstGeom>
          <a:ln>
            <a:solidFill>
              <a:schemeClr val="tx1">
                <a:lumMod val="75000"/>
                <a:lumOff val="25000"/>
              </a:schemeClr>
            </a:solidFill>
          </a:ln>
        </p:spPr>
      </p:pic>
      <p:sp>
        <p:nvSpPr>
          <p:cNvPr id="8" name="TextBox 7"/>
          <p:cNvSpPr txBox="1"/>
          <p:nvPr/>
        </p:nvSpPr>
        <p:spPr>
          <a:xfrm>
            <a:off x="3352800" y="1524000"/>
            <a:ext cx="7772400" cy="3170099"/>
          </a:xfrm>
          <a:prstGeom prst="rect">
            <a:avLst/>
          </a:prstGeom>
          <a:noFill/>
        </p:spPr>
        <p:txBody>
          <a:bodyPr wrap="square" rtlCol="0">
            <a:spAutoFit/>
          </a:bodyPr>
          <a:lstStyle/>
          <a:p>
            <a:pPr algn="just"/>
            <a:r>
              <a:rPr lang="en-US" sz="6000" b="1" dirty="0" smtClean="0">
                <a:solidFill>
                  <a:srgbClr val="C00000"/>
                </a:solidFill>
                <a:effectLst>
                  <a:glow rad="127000">
                    <a:schemeClr val="bg1"/>
                  </a:glow>
                </a:effectLst>
                <a:latin typeface="+mj-lt"/>
                <a:ea typeface="Arial Unicode MS" pitchFamily="34" charset="-128"/>
                <a:cs typeface="Arial" panose="020B0604020202020204" pitchFamily="34" charset="0"/>
              </a:rPr>
              <a:t>          18.75 </a:t>
            </a:r>
            <a:r>
              <a:rPr lang="en-US" sz="6000" b="1" dirty="0" smtClean="0">
                <a:solidFill>
                  <a:srgbClr val="C00000"/>
                </a:solidFill>
                <a:effectLst>
                  <a:glow rad="127000">
                    <a:schemeClr val="bg1"/>
                  </a:glow>
                </a:effectLst>
                <a:latin typeface="+mj-lt"/>
                <a:ea typeface="Arial Unicode MS" pitchFamily="34" charset="-128"/>
                <a:cs typeface="Arial" panose="020B0604020202020204" pitchFamily="34" charset="0"/>
              </a:rPr>
              <a:t>per 100,000 </a:t>
            </a:r>
            <a:r>
              <a:rPr lang="en-US" sz="6000" b="1" dirty="0" smtClean="0">
                <a:solidFill>
                  <a:srgbClr val="C00000"/>
                </a:solidFill>
                <a:effectLst>
                  <a:glow rad="127000">
                    <a:schemeClr val="bg1"/>
                  </a:glow>
                </a:effectLst>
                <a:latin typeface="+mj-lt"/>
                <a:ea typeface="Arial Unicode MS" pitchFamily="34" charset="-128"/>
                <a:cs typeface="Arial" panose="020B0604020202020204" pitchFamily="34" charset="0"/>
              </a:rPr>
              <a:t>            		people</a:t>
            </a:r>
            <a:endParaRPr lang="en-US" sz="6000" b="1" dirty="0">
              <a:solidFill>
                <a:srgbClr val="C00000"/>
              </a:solidFill>
              <a:effectLst>
                <a:glow rad="127000">
                  <a:schemeClr val="bg1"/>
                </a:glow>
              </a:effectLst>
              <a:latin typeface="+mj-lt"/>
              <a:ea typeface="Arial Unicode MS" pitchFamily="34" charset="-128"/>
              <a:cs typeface="Arial" panose="020B0604020202020204" pitchFamily="34" charset="0"/>
            </a:endParaRPr>
          </a:p>
          <a:p>
            <a:pPr algn="just"/>
            <a:r>
              <a:rPr lang="en-US" sz="4000" b="1" dirty="0" smtClean="0">
                <a:solidFill>
                  <a:schemeClr val="bg2">
                    <a:lumMod val="50000"/>
                  </a:schemeClr>
                </a:solidFill>
                <a:effectLst>
                  <a:glow rad="127000">
                    <a:schemeClr val="bg1"/>
                  </a:glow>
                </a:effectLst>
                <a:latin typeface="+mj-lt"/>
                <a:ea typeface="Arial Unicode MS" pitchFamily="34" charset="-128"/>
                <a:cs typeface="Arial" panose="020B0604020202020204" pitchFamily="34" charset="0"/>
              </a:rPr>
              <a:t>		Drug </a:t>
            </a:r>
            <a:r>
              <a:rPr lang="en-US" sz="4000" b="1" dirty="0" smtClean="0">
                <a:solidFill>
                  <a:schemeClr val="bg2">
                    <a:lumMod val="50000"/>
                  </a:schemeClr>
                </a:solidFill>
                <a:effectLst>
                  <a:glow rad="127000">
                    <a:schemeClr val="bg1"/>
                  </a:glow>
                </a:effectLst>
                <a:latin typeface="+mj-lt"/>
                <a:ea typeface="Arial Unicode MS" pitchFamily="34" charset="-128"/>
                <a:cs typeface="Arial" panose="020B0604020202020204" pitchFamily="34" charset="0"/>
              </a:rPr>
              <a:t>deaths </a:t>
            </a:r>
            <a:r>
              <a:rPr lang="en-US" sz="4000" b="1" dirty="0">
                <a:solidFill>
                  <a:schemeClr val="bg2">
                    <a:lumMod val="50000"/>
                  </a:schemeClr>
                </a:solidFill>
                <a:effectLst>
                  <a:glow rad="127000">
                    <a:schemeClr val="bg1"/>
                  </a:glow>
                </a:effectLst>
                <a:latin typeface="+mj-lt"/>
                <a:ea typeface="Arial Unicode MS" pitchFamily="34" charset="-128"/>
                <a:cs typeface="Arial" panose="020B0604020202020204" pitchFamily="34" charset="0"/>
              </a:rPr>
              <a:t>in </a:t>
            </a:r>
            <a:r>
              <a:rPr lang="en-US" sz="4000" b="1" dirty="0" smtClean="0">
                <a:solidFill>
                  <a:schemeClr val="bg2">
                    <a:lumMod val="50000"/>
                  </a:schemeClr>
                </a:solidFill>
                <a:effectLst>
                  <a:glow rad="127000">
                    <a:schemeClr val="bg1"/>
                  </a:glow>
                </a:effectLst>
                <a:latin typeface="+mj-lt"/>
                <a:ea typeface="Arial Unicode MS" pitchFamily="34" charset="-128"/>
                <a:cs typeface="Arial" panose="020B0604020202020204" pitchFamily="34" charset="0"/>
              </a:rPr>
              <a:t>USA in last </a:t>
            </a:r>
            <a:r>
              <a:rPr lang="en-US" sz="4000" b="1" dirty="0" smtClean="0">
                <a:solidFill>
                  <a:schemeClr val="bg2">
                    <a:lumMod val="50000"/>
                  </a:schemeClr>
                </a:solidFill>
                <a:effectLst>
                  <a:glow rad="127000">
                    <a:schemeClr val="bg1"/>
                  </a:glow>
                </a:effectLst>
                <a:latin typeface="+mj-lt"/>
                <a:ea typeface="Arial Unicode MS" pitchFamily="34" charset="-128"/>
                <a:cs typeface="Arial" panose="020B0604020202020204" pitchFamily="34" charset="0"/>
              </a:rPr>
              <a:t>			decade  </a:t>
            </a:r>
            <a:endParaRPr lang="en-US" sz="4000" b="1" dirty="0">
              <a:solidFill>
                <a:schemeClr val="bg2">
                  <a:lumMod val="50000"/>
                </a:schemeClr>
              </a:solidFill>
              <a:effectLst>
                <a:glow rad="127000">
                  <a:schemeClr val="bg1"/>
                </a:glow>
              </a:effectLst>
              <a:latin typeface="+mj-lt"/>
              <a:ea typeface="Arial Unicode MS" pitchFamily="34" charset="-128"/>
              <a:cs typeface="Arial" panose="020B0604020202020204"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44629" y="5740270"/>
            <a:ext cx="785422" cy="75578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051" y="0"/>
            <a:ext cx="4769108" cy="6496050"/>
          </a:xfrm>
          <a:prstGeom prst="rect">
            <a:avLst/>
          </a:prstGeom>
        </p:spPr>
      </p:pic>
      <p:cxnSp>
        <p:nvCxnSpPr>
          <p:cNvPr id="6" name="Straight Arrow Connector 5"/>
          <p:cNvCxnSpPr/>
          <p:nvPr/>
        </p:nvCxnSpPr>
        <p:spPr>
          <a:xfrm>
            <a:off x="5169159" y="5066522"/>
            <a:ext cx="1455576" cy="186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624735" y="4878630"/>
            <a:ext cx="3313532" cy="830997"/>
          </a:xfrm>
          <a:prstGeom prst="rect">
            <a:avLst/>
          </a:prstGeom>
          <a:solidFill>
            <a:schemeClr val="bg1"/>
          </a:solidFill>
        </p:spPr>
        <p:txBody>
          <a:bodyPr wrap="square" rtlCol="0">
            <a:spAutoFit/>
          </a:bodyPr>
          <a:lstStyle/>
          <a:p>
            <a:r>
              <a:rPr lang="en-US" sz="2400" dirty="0" smtClean="0">
                <a:solidFill>
                  <a:srgbClr val="FF0000"/>
                </a:solidFill>
                <a:effectLst>
                  <a:outerShdw blurRad="38100" dist="38100" dir="2700000" algn="tl">
                    <a:srgbClr val="000000">
                      <a:alpha val="43137"/>
                    </a:srgbClr>
                  </a:outerShdw>
                </a:effectLst>
              </a:rPr>
              <a:t>Highest drug consumption in USA</a:t>
            </a:r>
            <a:endParaRPr lang="en-US" sz="24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6687128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3648269"/>
            <a:ext cx="12192001" cy="3209730"/>
          </a:xfrm>
          <a:prstGeom prst="rect">
            <a:avLst/>
          </a:prstGeom>
        </p:spPr>
      </p:pic>
      <p:sp>
        <p:nvSpPr>
          <p:cNvPr id="3" name="Title 1"/>
          <p:cNvSpPr txBox="1">
            <a:spLocks/>
          </p:cNvSpPr>
          <p:nvPr/>
        </p:nvSpPr>
        <p:spPr>
          <a:xfrm>
            <a:off x="609600" y="531844"/>
            <a:ext cx="10972800" cy="578499"/>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a:normAutofit fontScale="70000" lnSpcReduction="2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smtClean="0">
                <a:solidFill>
                  <a:schemeClr val="accent2"/>
                </a:solidFill>
                <a:effectLst>
                  <a:outerShdw blurRad="38100" dist="38100" dir="2700000" algn="tl">
                    <a:srgbClr val="000000">
                      <a:alpha val="43137"/>
                    </a:srgbClr>
                  </a:outerShdw>
                </a:effectLst>
              </a:rPr>
              <a:t>Packages used in the Project in different language (R and Julia)</a:t>
            </a:r>
            <a:endParaRPr lang="en-US" dirty="0">
              <a:solidFill>
                <a:schemeClr val="accent2"/>
              </a:solidFill>
              <a:effectLst>
                <a:outerShdw blurRad="38100" dist="38100" dir="2700000" algn="tl">
                  <a:srgbClr val="000000">
                    <a:alpha val="43137"/>
                  </a:srgbClr>
                </a:outerShdw>
              </a:effectLst>
            </a:endParaRPr>
          </a:p>
        </p:txBody>
      </p:sp>
      <p:graphicFrame>
        <p:nvGraphicFramePr>
          <p:cNvPr id="4" name="Content Placeholder 9"/>
          <p:cNvGraphicFramePr>
            <a:graphicFrameLocks/>
          </p:cNvGraphicFramePr>
          <p:nvPr>
            <p:extLst>
              <p:ext uri="{D42A27DB-BD31-4B8C-83A1-F6EECF244321}">
                <p14:modId xmlns:p14="http://schemas.microsoft.com/office/powerpoint/2010/main" val="1463456137"/>
              </p:ext>
            </p:extLst>
          </p:nvPr>
        </p:nvGraphicFramePr>
        <p:xfrm>
          <a:off x="609600" y="1600200"/>
          <a:ext cx="10972800" cy="2417524"/>
        </p:xfrm>
        <a:graphic>
          <a:graphicData uri="http://schemas.openxmlformats.org/drawingml/2006/table">
            <a:tbl>
              <a:tblPr firstRow="1" bandRow="1">
                <a:tableStyleId>{5C22544A-7EE6-4342-B048-85BDC9FD1C3A}</a:tableStyleId>
              </a:tblPr>
              <a:tblGrid>
                <a:gridCol w="5486400"/>
                <a:gridCol w="5486400"/>
              </a:tblGrid>
              <a:tr h="517702">
                <a:tc>
                  <a:txBody>
                    <a:bodyPr/>
                    <a:lstStyle/>
                    <a:p>
                      <a:r>
                        <a:rPr lang="en-US" sz="2400" dirty="0" smtClean="0"/>
                        <a:t>                                        </a:t>
                      </a:r>
                      <a:r>
                        <a:rPr lang="en-US" sz="2400" dirty="0" smtClean="0"/>
                        <a:t>R</a:t>
                      </a:r>
                      <a:endParaRPr lang="en-US" sz="2400" dirty="0"/>
                    </a:p>
                  </a:txBody>
                  <a:tcPr/>
                </a:tc>
                <a:tc>
                  <a:txBody>
                    <a:bodyPr/>
                    <a:lstStyle/>
                    <a:p>
                      <a:r>
                        <a:rPr lang="en-US" sz="2000" u="none" dirty="0" smtClean="0"/>
                        <a:t>                                    </a:t>
                      </a:r>
                      <a:r>
                        <a:rPr lang="en-US" sz="2400" u="none" dirty="0" smtClean="0"/>
                        <a:t>Julia</a:t>
                      </a:r>
                      <a:endParaRPr lang="en-US" sz="2400" u="none" dirty="0"/>
                    </a:p>
                  </a:txBody>
                  <a:tcPr/>
                </a:tc>
              </a:tr>
              <a:tr h="419914">
                <a:tc>
                  <a:txBody>
                    <a:bodyPr/>
                    <a:lstStyle/>
                    <a:p>
                      <a:pPr algn="ctr"/>
                      <a:r>
                        <a:rPr lang="en-US" dirty="0" smtClean="0"/>
                        <a:t>         tidyverse</a:t>
                      </a:r>
                      <a:endParaRPr lang="en-US" dirty="0"/>
                    </a:p>
                  </a:txBody>
                  <a:tcPr/>
                </a:tc>
                <a:tc>
                  <a:txBody>
                    <a:bodyPr/>
                    <a:lstStyle/>
                    <a:p>
                      <a:r>
                        <a:rPr lang="en-US" dirty="0" smtClean="0"/>
                        <a:t>                                </a:t>
                      </a:r>
                      <a:r>
                        <a:rPr lang="en-US" dirty="0" err="1" smtClean="0"/>
                        <a:t>queryverse</a:t>
                      </a:r>
                      <a:r>
                        <a:rPr lang="en-US" dirty="0" smtClean="0"/>
                        <a:t>  </a:t>
                      </a:r>
                      <a:r>
                        <a:rPr lang="en-US" baseline="0" dirty="0" smtClean="0"/>
                        <a:t> </a:t>
                      </a:r>
                      <a:endParaRPr lang="en-US" dirty="0"/>
                    </a:p>
                  </a:txBody>
                  <a:tcPr/>
                </a:tc>
              </a:tr>
              <a:tr h="419914">
                <a:tc>
                  <a:txBody>
                    <a:bodyPr/>
                    <a:lstStyle/>
                    <a:p>
                      <a:pPr algn="ctr"/>
                      <a:r>
                        <a:rPr lang="en-US" dirty="0" smtClean="0"/>
                        <a:t>   dplyr</a:t>
                      </a:r>
                      <a:endParaRPr lang="en-US" dirty="0"/>
                    </a:p>
                  </a:txBody>
                  <a:tcPr/>
                </a:tc>
                <a:tc>
                  <a:txBody>
                    <a:bodyPr/>
                    <a:lstStyle/>
                    <a:p>
                      <a:r>
                        <a:rPr lang="en-US" dirty="0" smtClean="0"/>
                        <a:t>                                </a:t>
                      </a:r>
                      <a:r>
                        <a:rPr lang="en-US" dirty="0" err="1" smtClean="0"/>
                        <a:t>VegaLite</a:t>
                      </a:r>
                      <a:endParaRPr lang="en-US" dirty="0"/>
                    </a:p>
                  </a:txBody>
                  <a:tcPr/>
                </a:tc>
              </a:tr>
              <a:tr h="419914">
                <a:tc>
                  <a:txBody>
                    <a:bodyPr/>
                    <a:lstStyle/>
                    <a:p>
                      <a:pPr algn="ctr"/>
                      <a:r>
                        <a:rPr lang="en-US" baseline="0" dirty="0" smtClean="0"/>
                        <a:t>       g</a:t>
                      </a:r>
                      <a:r>
                        <a:rPr lang="en-US" dirty="0" smtClean="0"/>
                        <a:t>gplot2</a:t>
                      </a:r>
                      <a:endParaRPr lang="en-US" dirty="0"/>
                    </a:p>
                  </a:txBody>
                  <a:tcPr/>
                </a:tc>
                <a:tc>
                  <a:txBody>
                    <a:bodyPr/>
                    <a:lstStyle/>
                    <a:p>
                      <a:r>
                        <a:rPr lang="en-US" dirty="0" smtClean="0"/>
                        <a:t>                               </a:t>
                      </a:r>
                      <a:r>
                        <a:rPr lang="en-US" dirty="0" err="1" smtClean="0"/>
                        <a:t>VegaDatasets</a:t>
                      </a:r>
                      <a:endParaRPr lang="en-US" dirty="0"/>
                    </a:p>
                  </a:txBody>
                  <a:tcPr/>
                </a:tc>
              </a:tr>
              <a:tr h="419914">
                <a:tc>
                  <a:txBody>
                    <a:bodyPr/>
                    <a:lstStyle/>
                    <a:p>
                      <a:pPr algn="ctr"/>
                      <a:r>
                        <a:rPr lang="en-US" dirty="0" smtClean="0"/>
                        <a:t>     visdat</a:t>
                      </a:r>
                      <a:endParaRPr lang="en-US" dirty="0"/>
                    </a:p>
                  </a:txBody>
                  <a:tcPr/>
                </a:tc>
                <a:tc>
                  <a:txBody>
                    <a:bodyPr/>
                    <a:lstStyle/>
                    <a:p>
                      <a:r>
                        <a:rPr lang="en-US" dirty="0" smtClean="0"/>
                        <a:t>                              CSV,</a:t>
                      </a:r>
                      <a:r>
                        <a:rPr lang="en-US" baseline="0" dirty="0" smtClean="0"/>
                        <a:t> </a:t>
                      </a:r>
                    </a:p>
                    <a:p>
                      <a:r>
                        <a:rPr lang="en-US" baseline="0" dirty="0" smtClean="0"/>
                        <a:t>                              </a:t>
                      </a:r>
                      <a:r>
                        <a:rPr lang="en-US" baseline="0" dirty="0" err="1" smtClean="0"/>
                        <a:t>DataFrames</a:t>
                      </a:r>
                      <a:r>
                        <a:rPr lang="en-US" baseline="0" dirty="0" smtClean="0"/>
                        <a:t>, Query, Statistics, Dates</a:t>
                      </a:r>
                      <a:endParaRPr lang="en-US" dirty="0"/>
                    </a:p>
                  </a:txBody>
                  <a:tcPr/>
                </a:tc>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6578" y="6102219"/>
            <a:ext cx="785422" cy="755780"/>
          </a:xfrm>
          <a:prstGeom prst="rect">
            <a:avLst/>
          </a:prstGeom>
        </p:spPr>
      </p:pic>
    </p:spTree>
    <p:extLst>
      <p:ext uri="{BB962C8B-B14F-4D97-AF65-F5344CB8AC3E}">
        <p14:creationId xmlns:p14="http://schemas.microsoft.com/office/powerpoint/2010/main" val="2709087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1"/>
          <p:cNvSpPr txBox="1">
            <a:spLocks/>
          </p:cNvSpPr>
          <p:nvPr/>
        </p:nvSpPr>
        <p:spPr>
          <a:xfrm>
            <a:off x="363894" y="365125"/>
            <a:ext cx="8920065" cy="11277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Cleaning of the data using R packages</a:t>
            </a:r>
            <a:endParaRPr lang="en-US" dirty="0"/>
          </a:p>
        </p:txBody>
      </p:sp>
      <p:sp>
        <p:nvSpPr>
          <p:cNvPr id="5" name="Content Placeholder 2"/>
          <p:cNvSpPr txBox="1">
            <a:spLocks/>
          </p:cNvSpPr>
          <p:nvPr/>
        </p:nvSpPr>
        <p:spPr>
          <a:xfrm>
            <a:off x="363894" y="1825625"/>
            <a:ext cx="8920065"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smtClean="0"/>
              <a:t>At the first glance the data was untidy and it had missing values.</a:t>
            </a:r>
          </a:p>
          <a:p>
            <a:pPr>
              <a:buFont typeface="Wingdings" panose="05000000000000000000" pitchFamily="2" charset="2"/>
              <a:buChar char="Ø"/>
            </a:pPr>
            <a:r>
              <a:rPr lang="en-US" dirty="0" smtClean="0"/>
              <a:t>We have cleaned the data by using different libraries and packages.</a:t>
            </a:r>
          </a:p>
          <a:p>
            <a:pPr>
              <a:buFont typeface="Wingdings" panose="05000000000000000000" pitchFamily="2" charset="2"/>
              <a:buChar char="Ø"/>
            </a:pPr>
            <a:r>
              <a:rPr lang="en-US" dirty="0" smtClean="0"/>
              <a:t>We have deleted some of the unnecessary columns such as Injury city, injury country, injury state, manner of death, death city geo, residence city geo, injury city geo.</a:t>
            </a:r>
          </a:p>
          <a:p>
            <a:pPr>
              <a:buFont typeface="Wingdings" panose="05000000000000000000" pitchFamily="2" charset="2"/>
              <a:buChar char="Ø"/>
            </a:pPr>
            <a:r>
              <a:rPr lang="en-US" dirty="0" smtClean="0"/>
              <a:t>Some of the </a:t>
            </a:r>
            <a:r>
              <a:rPr lang="en-US" dirty="0"/>
              <a:t>r</a:t>
            </a:r>
            <a:r>
              <a:rPr lang="en-US" dirty="0" smtClean="0"/>
              <a:t>ecords were blank so we have deleted that particular columns to make it more feasible.</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6578" y="6102220"/>
            <a:ext cx="785422" cy="755780"/>
          </a:xfrm>
          <a:prstGeom prst="rect">
            <a:avLst/>
          </a:prstGeom>
        </p:spPr>
      </p:pic>
    </p:spTree>
    <p:extLst>
      <p:ext uri="{BB962C8B-B14F-4D97-AF65-F5344CB8AC3E}">
        <p14:creationId xmlns:p14="http://schemas.microsoft.com/office/powerpoint/2010/main" val="2918213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942" y="-1"/>
            <a:ext cx="5138057" cy="6858001"/>
          </a:xfrm>
          <a:prstGeom prst="rect">
            <a:avLst/>
          </a:prstGeom>
        </p:spPr>
      </p:pic>
      <p:sp>
        <p:nvSpPr>
          <p:cNvPr id="3" name="Title 1"/>
          <p:cNvSpPr txBox="1">
            <a:spLocks/>
          </p:cNvSpPr>
          <p:nvPr/>
        </p:nvSpPr>
        <p:spPr>
          <a:xfrm>
            <a:off x="0" y="0"/>
            <a:ext cx="7053942" cy="1325563"/>
          </a:xfrm>
          <a:prstGeom prst="rect">
            <a:avLst/>
          </a:prstGeom>
          <a:solidFill>
            <a:schemeClr val="bg1">
              <a:lumMod val="75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effectLst>
                  <a:outerShdw blurRad="38100" dist="38100" dir="2700000" algn="tl">
                    <a:srgbClr val="000000">
                      <a:alpha val="43137"/>
                    </a:srgbClr>
                  </a:outerShdw>
                </a:effectLst>
              </a:rPr>
              <a:t>Reasons of Deleting the blank and other columns</a:t>
            </a:r>
            <a:endParaRPr lang="en-US" sz="3600" dirty="0">
              <a:effectLst>
                <a:outerShdw blurRad="38100" dist="38100" dir="2700000" algn="tl">
                  <a:srgbClr val="000000">
                    <a:alpha val="43137"/>
                  </a:srgbClr>
                </a:outerShdw>
              </a:effectLst>
            </a:endParaRPr>
          </a:p>
        </p:txBody>
      </p:sp>
      <p:sp>
        <p:nvSpPr>
          <p:cNvPr id="4" name="TextBox 3"/>
          <p:cNvSpPr txBox="1"/>
          <p:nvPr/>
        </p:nvSpPr>
        <p:spPr>
          <a:xfrm>
            <a:off x="261257" y="1772816"/>
            <a:ext cx="6167535" cy="4154984"/>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t>Modeling the data with the goal of highlighting useful information.</a:t>
            </a:r>
          </a:p>
          <a:p>
            <a:endParaRPr lang="en-US" sz="2400" dirty="0"/>
          </a:p>
          <a:p>
            <a:pPr marL="285750" indent="-285750">
              <a:buFont typeface="Wingdings" panose="05000000000000000000" pitchFamily="2" charset="2"/>
              <a:buChar char="Ø"/>
            </a:pPr>
            <a:r>
              <a:rPr lang="en-US" sz="2400" dirty="0" smtClean="0"/>
              <a:t>For supporting the decision making power.</a:t>
            </a:r>
          </a:p>
          <a:p>
            <a:pPr marL="285750" indent="-285750">
              <a:buFont typeface="Wingdings" panose="05000000000000000000" pitchFamily="2" charset="2"/>
              <a:buChar char="Ø"/>
            </a:pPr>
            <a:endParaRPr lang="en-US" sz="2400" dirty="0" smtClean="0"/>
          </a:p>
          <a:p>
            <a:pPr marL="285750" indent="-285750">
              <a:buFont typeface="Wingdings" panose="05000000000000000000" pitchFamily="2" charset="2"/>
              <a:buChar char="Ø"/>
            </a:pPr>
            <a:r>
              <a:rPr lang="en-US" sz="2400" dirty="0"/>
              <a:t>Reduction of misleading </a:t>
            </a:r>
            <a:r>
              <a:rPr lang="en-US" sz="2400" dirty="0" smtClean="0"/>
              <a:t>information.</a:t>
            </a:r>
          </a:p>
          <a:p>
            <a:endParaRPr lang="en-US" sz="2400" dirty="0" smtClean="0"/>
          </a:p>
          <a:p>
            <a:pPr marL="285750" indent="-285750">
              <a:buFont typeface="Wingdings" panose="05000000000000000000" pitchFamily="2" charset="2"/>
              <a:buChar char="Ø"/>
            </a:pPr>
            <a:r>
              <a:rPr lang="en-US" sz="2400" dirty="0" smtClean="0"/>
              <a:t>Getting the meaningful output of the data.</a:t>
            </a:r>
          </a:p>
          <a:p>
            <a:pPr marL="285750" indent="-285750">
              <a:buFont typeface="Wingdings" panose="05000000000000000000" pitchFamily="2" charset="2"/>
              <a:buChar char="Ø"/>
            </a:pPr>
            <a:endParaRPr lang="en-US" sz="2400" dirty="0"/>
          </a:p>
          <a:p>
            <a:endParaRPr lang="en-US" sz="2400" dirty="0" smtClean="0"/>
          </a:p>
          <a:p>
            <a:endParaRPr lang="en-US" sz="24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6578" y="6102221"/>
            <a:ext cx="785422" cy="755780"/>
          </a:xfrm>
          <a:prstGeom prst="rect">
            <a:avLst/>
          </a:prstGeom>
        </p:spPr>
      </p:pic>
    </p:spTree>
    <p:extLst>
      <p:ext uri="{BB962C8B-B14F-4D97-AF65-F5344CB8AC3E}">
        <p14:creationId xmlns:p14="http://schemas.microsoft.com/office/powerpoint/2010/main" val="3424120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950825" cy="6858000"/>
          </a:xfrm>
          <a:prstGeom prst="rect">
            <a:avLst/>
          </a:prstGeom>
        </p:spPr>
      </p:pic>
      <p:sp>
        <p:nvSpPr>
          <p:cNvPr id="3" name="Title 1"/>
          <p:cNvSpPr txBox="1">
            <a:spLocks/>
          </p:cNvSpPr>
          <p:nvPr/>
        </p:nvSpPr>
        <p:spPr>
          <a:xfrm>
            <a:off x="3950824" y="1"/>
            <a:ext cx="7402975" cy="102636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Merging the dataset</a:t>
            </a:r>
            <a:endParaRPr lang="en-US" dirty="0"/>
          </a:p>
        </p:txBody>
      </p:sp>
      <p:sp>
        <p:nvSpPr>
          <p:cNvPr id="4" name="Content Placeholder 2"/>
          <p:cNvSpPr txBox="1">
            <a:spLocks/>
          </p:cNvSpPr>
          <p:nvPr/>
        </p:nvSpPr>
        <p:spPr>
          <a:xfrm>
            <a:off x="3950824" y="1119673"/>
            <a:ext cx="7402976" cy="505729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smtClean="0"/>
              <a:t>It is useful to merge two datasets according to the value of one or more common (index) columns. This module allows you to merge two datasets, or, alternatively, update one dataset with the contents of another. </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In this project we have merged the Zip code related data by using the common column which is Resident city in Parent dataset.</a:t>
            </a:r>
          </a:p>
          <a:p>
            <a:pPr marL="0" indent="0">
              <a:buFont typeface="Arial" panose="020B0604020202020204" pitchFamily="34" charset="0"/>
              <a:buNone/>
            </a:pPr>
            <a:endParaRPr lang="en-US" dirty="0" smtClean="0"/>
          </a:p>
          <a:p>
            <a:pPr>
              <a:buFont typeface="Wingdings" panose="05000000000000000000" pitchFamily="2" charset="2"/>
              <a:buChar char="Ø"/>
            </a:pPr>
            <a:r>
              <a:rPr lang="en-US" dirty="0" smtClean="0"/>
              <a:t>Merging the two dataset would be useful to analyse in the more </a:t>
            </a:r>
            <a:r>
              <a:rPr lang="en-US" dirty="0" err="1" smtClean="0"/>
              <a:t>discriptive</a:t>
            </a:r>
            <a:r>
              <a:rPr lang="en-US" dirty="0" smtClean="0"/>
              <a:t> way.</a:t>
            </a:r>
            <a:endParaRPr lang="en-US" dirty="0"/>
          </a:p>
        </p:txBody>
      </p:sp>
    </p:spTree>
    <p:extLst>
      <p:ext uri="{BB962C8B-B14F-4D97-AF65-F5344CB8AC3E}">
        <p14:creationId xmlns:p14="http://schemas.microsoft.com/office/powerpoint/2010/main" val="1232976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493690" cy="6858000"/>
          </a:xfrm>
          <a:prstGeom prst="rect">
            <a:avLst/>
          </a:prstGeom>
        </p:spPr>
      </p:pic>
      <p:sp>
        <p:nvSpPr>
          <p:cNvPr id="3" name="Title 1"/>
          <p:cNvSpPr txBox="1">
            <a:spLocks/>
          </p:cNvSpPr>
          <p:nvPr/>
        </p:nvSpPr>
        <p:spPr>
          <a:xfrm>
            <a:off x="3135086" y="0"/>
            <a:ext cx="8546840" cy="1240971"/>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i="1" dirty="0" smtClean="0">
                <a:effectLst>
                  <a:outerShdw blurRad="38100" dist="38100" dir="2700000" algn="tl">
                    <a:srgbClr val="000000">
                      <a:alpha val="43137"/>
                    </a:srgbClr>
                  </a:outerShdw>
                </a:effectLst>
              </a:rPr>
              <a:t>Pictorial View of the Data set using graphs </a:t>
            </a:r>
            <a:endParaRPr lang="en-US" i="1" dirty="0">
              <a:effectLst>
                <a:outerShdw blurRad="38100" dist="38100" dir="2700000" algn="tl">
                  <a:srgbClr val="000000">
                    <a:alpha val="43137"/>
                  </a:srgbClr>
                </a:outerShdw>
              </a:effectLst>
            </a:endParaRPr>
          </a:p>
        </p:txBody>
      </p:sp>
      <p:sp>
        <p:nvSpPr>
          <p:cNvPr id="4" name="Content Placeholder 2"/>
          <p:cNvSpPr txBox="1">
            <a:spLocks/>
          </p:cNvSpPr>
          <p:nvPr/>
        </p:nvSpPr>
        <p:spPr>
          <a:xfrm>
            <a:off x="3135086" y="1660850"/>
            <a:ext cx="8938726" cy="519715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There are several graphs which contains the information about the drug related deaths in USA in last one decade. The list of graph we have used to represent the data which are as below.</a:t>
            </a:r>
          </a:p>
          <a:p>
            <a:pPr marL="514350" indent="-514350">
              <a:buFont typeface="Arial" panose="020B0604020202020204" pitchFamily="34" charset="0"/>
              <a:buAutoNum type="arabicParenBoth"/>
            </a:pPr>
            <a:r>
              <a:rPr lang="en-US" dirty="0" smtClean="0"/>
              <a:t>Percentage of male and female death in US from 2012 till 2018</a:t>
            </a:r>
          </a:p>
          <a:p>
            <a:pPr marL="514350" indent="-514350">
              <a:buFont typeface="Arial" panose="020B0604020202020204" pitchFamily="34" charset="0"/>
              <a:buAutoNum type="arabicParenBoth"/>
            </a:pPr>
            <a:r>
              <a:rPr lang="en-US" dirty="0" smtClean="0"/>
              <a:t> Different Age group and their death because of drug addiction</a:t>
            </a:r>
          </a:p>
          <a:p>
            <a:pPr marL="514350" indent="-514350">
              <a:buFont typeface="Arial" panose="020B0604020202020204" pitchFamily="34" charset="0"/>
              <a:buAutoNum type="arabicParenBoth"/>
            </a:pPr>
            <a:r>
              <a:rPr lang="en-US" dirty="0" smtClean="0"/>
              <a:t> Various type of drugs and related deaths.</a:t>
            </a:r>
          </a:p>
          <a:p>
            <a:pPr marL="0" indent="0">
              <a:buFont typeface="Arial" panose="020B0604020202020204" pitchFamily="34" charset="0"/>
              <a:buNone/>
            </a:pPr>
            <a:r>
              <a:rPr lang="en-US" dirty="0" smtClean="0"/>
              <a:t>(4)   Comparison between the residence state and death              count.</a:t>
            </a:r>
          </a:p>
          <a:p>
            <a:pPr marL="0" indent="0">
              <a:buFont typeface="Arial" panose="020B0604020202020204" pitchFamily="34" charset="0"/>
              <a:buNone/>
            </a:pPr>
            <a:r>
              <a:rPr lang="en-US" dirty="0" smtClean="0"/>
              <a:t> </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1101" y="6102220"/>
            <a:ext cx="785422" cy="755780"/>
          </a:xfrm>
          <a:prstGeom prst="rect">
            <a:avLst/>
          </a:prstGeom>
        </p:spPr>
      </p:pic>
    </p:spTree>
    <p:extLst>
      <p:ext uri="{BB962C8B-B14F-4D97-AF65-F5344CB8AC3E}">
        <p14:creationId xmlns:p14="http://schemas.microsoft.com/office/powerpoint/2010/main" val="4190324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82216" y="0"/>
            <a:ext cx="10515600" cy="863081"/>
          </a:xfrm>
        </p:spPr>
        <p:txBody>
          <a:bodyPr/>
          <a:lstStyle/>
          <a:p>
            <a:r>
              <a:rPr lang="en-US" dirty="0" smtClean="0"/>
              <a:t>Different types of Graphs in Julia</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28181" y="830423"/>
            <a:ext cx="3169201" cy="3209731"/>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94132" y="863081"/>
            <a:ext cx="2782123" cy="2892490"/>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2140" y="3755571"/>
            <a:ext cx="2799185" cy="280851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5501" y="3942181"/>
            <a:ext cx="2648631" cy="2621903"/>
          </a:xfrm>
          <a:prstGeom prst="rect">
            <a:avLst/>
          </a:prstGeom>
        </p:spPr>
      </p:pic>
    </p:spTree>
    <p:extLst>
      <p:ext uri="{BB962C8B-B14F-4D97-AF65-F5344CB8AC3E}">
        <p14:creationId xmlns:p14="http://schemas.microsoft.com/office/powerpoint/2010/main" val="40596840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1395</TotalTime>
  <Words>467</Words>
  <Application>Microsoft Office PowerPoint</Application>
  <PresentationFormat>Widescreen</PresentationFormat>
  <Paragraphs>65</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Unicode MS</vt:lpstr>
      <vt:lpstr>Arial</vt:lpstr>
      <vt:lpstr>Calibri</vt:lpstr>
      <vt:lpstr>Calibri Light</vt:lpstr>
      <vt:lpstr>Courier New</vt:lpstr>
      <vt:lpstr>Wingdings</vt:lpstr>
      <vt:lpstr>Office Theme</vt:lpstr>
      <vt:lpstr>Data 422-19S2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Different types of Graphs in Julia</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 Thakkar</dc:creator>
  <cp:lastModifiedBy>Neha Thakkar</cp:lastModifiedBy>
  <cp:revision>82</cp:revision>
  <dcterms:created xsi:type="dcterms:W3CDTF">2019-10-09T04:38:20Z</dcterms:created>
  <dcterms:modified xsi:type="dcterms:W3CDTF">2019-10-11T09:56:39Z</dcterms:modified>
</cp:coreProperties>
</file>