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4" r:id="rId3"/>
    <p:sldId id="263" r:id="rId4"/>
    <p:sldId id="271" r:id="rId5"/>
    <p:sldId id="272" r:id="rId6"/>
    <p:sldId id="280" r:id="rId7"/>
    <p:sldId id="274" r:id="rId8"/>
    <p:sldId id="273" r:id="rId9"/>
    <p:sldId id="276" r:id="rId10"/>
    <p:sldId id="278" r:id="rId11"/>
    <p:sldId id="279" r:id="rId12"/>
    <p:sldId id="275" r:id="rId13"/>
    <p:sldId id="282"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Thakkar" initials="NT" lastIdx="1" clrIdx="0">
    <p:extLst>
      <p:ext uri="{19B8F6BF-5375-455C-9EA6-DF929625EA0E}">
        <p15:presenceInfo xmlns:p15="http://schemas.microsoft.com/office/powerpoint/2012/main" xmlns="" userId="c9c1cb0b4f7f0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43" autoAdjust="0"/>
    <p:restoredTop sz="94660" autoAdjust="0"/>
  </p:normalViewPr>
  <p:slideViewPr>
    <p:cSldViewPr snapToGrid="0">
      <p:cViewPr varScale="1">
        <p:scale>
          <a:sx n="88" d="100"/>
          <a:sy n="88" d="100"/>
        </p:scale>
        <p:origin x="-47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8D1A7-BCC1-4197-8099-9A73CBDBF7A1}" type="datetimeFigureOut">
              <a:rPr lang="en-US" smtClean="0"/>
              <a:pPr/>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65995-F437-4B68-8679-4D288FF211EE}" type="slidenum">
              <a:rPr lang="en-US" smtClean="0"/>
              <a:pPr/>
              <a:t>‹#›</a:t>
            </a:fld>
            <a:endParaRPr lang="en-US"/>
          </a:p>
        </p:txBody>
      </p:sp>
    </p:spTree>
    <p:extLst>
      <p:ext uri="{BB962C8B-B14F-4D97-AF65-F5344CB8AC3E}">
        <p14:creationId xmlns:p14="http://schemas.microsoft.com/office/powerpoint/2010/main" xmlns="" val="8530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62438" y="523875"/>
            <a:ext cx="2241550" cy="1262063"/>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40C57288-C985-4820-8C15-0FD509EE468E}" type="slidenum">
              <a:rPr lang="en-US" smtClean="0"/>
              <a:pPr/>
              <a:t>2</a:t>
            </a:fld>
            <a:endParaRPr lang="en-US" dirty="0"/>
          </a:p>
        </p:txBody>
      </p:sp>
    </p:spTree>
    <p:extLst>
      <p:ext uri="{BB962C8B-B14F-4D97-AF65-F5344CB8AC3E}">
        <p14:creationId xmlns:p14="http://schemas.microsoft.com/office/powerpoint/2010/main" xmlns="" val="392262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35901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3338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9897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143000"/>
          </a:xfrm>
          <a:prstGeom prst="rect">
            <a:avLst/>
          </a:prstGeom>
        </p:spPr>
        <p:txBody>
          <a:bodyPr anchor="b" anchorCtr="0"/>
          <a:lstStyle>
            <a:lvl1pPr>
              <a:lnSpc>
                <a:spcPts val="3000"/>
              </a:lnSpc>
              <a:defRPr sz="2800" b="1" baseline="0">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609600" y="1600201"/>
            <a:ext cx="109728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Text Placeholder 5"/>
          <p:cNvSpPr>
            <a:spLocks noGrp="1"/>
          </p:cNvSpPr>
          <p:nvPr>
            <p:ph type="body" sz="quarter" idx="11" hasCustomPrompt="1"/>
          </p:nvPr>
        </p:nvSpPr>
        <p:spPr>
          <a:xfrm>
            <a:off x="609600" y="5791200"/>
            <a:ext cx="10972800" cy="609600"/>
          </a:xfrm>
          <a:prstGeom prst="rect">
            <a:avLst/>
          </a:prstGeom>
        </p:spPr>
        <p:txBody>
          <a:bodyPr anchor="b"/>
          <a:lstStyle>
            <a:lvl1pPr>
              <a:buNone/>
              <a:defRPr sz="1100">
                <a:solidFill>
                  <a:schemeClr val="tx1"/>
                </a:solidFill>
              </a:defRPr>
            </a:lvl1pPr>
          </a:lstStyle>
          <a:p>
            <a:r>
              <a:rPr lang="en-US" dirty="0" smtClean="0"/>
              <a:t>* Citations, references, and credits – Myriad Pro, 11pt</a:t>
            </a:r>
            <a:endParaRPr lang="en-US" dirty="0"/>
          </a:p>
        </p:txBody>
      </p:sp>
    </p:spTree>
    <p:extLst>
      <p:ext uri="{BB962C8B-B14F-4D97-AF65-F5344CB8AC3E}">
        <p14:creationId xmlns:p14="http://schemas.microsoft.com/office/powerpoint/2010/main" xmlns="" val="63653569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46109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303994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425095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7399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402609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41498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091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16067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13120-0257-446C-806A-49DBB9FE387A}" type="datetimeFigureOut">
              <a:rPr lang="en-US" smtClean="0"/>
              <a:pPr/>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89948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ta-wrangler19/myproject"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0686" y="0"/>
            <a:ext cx="6481313" cy="6858000"/>
          </a:xfrm>
          <a:prstGeom prst="rect">
            <a:avLst/>
          </a:prstGeom>
        </p:spPr>
      </p:pic>
      <p:sp>
        <p:nvSpPr>
          <p:cNvPr id="6" name="Title 5"/>
          <p:cNvSpPr>
            <a:spLocks noGrp="1"/>
          </p:cNvSpPr>
          <p:nvPr>
            <p:ph type="title"/>
          </p:nvPr>
        </p:nvSpPr>
        <p:spPr>
          <a:xfrm>
            <a:off x="232912" y="353683"/>
            <a:ext cx="4917057" cy="672860"/>
          </a:xfrm>
        </p:spPr>
        <p:txBody>
          <a:bodyPr>
            <a:noAutofit/>
          </a:bodyPr>
          <a:lstStyle/>
          <a:p>
            <a:r>
              <a:rPr lang="en-US" sz="2800" b="1" dirty="0" smtClean="0">
                <a:effectLst>
                  <a:outerShdw blurRad="38100" dist="38100" dir="2700000" algn="tl">
                    <a:srgbClr val="000000">
                      <a:alpha val="43137"/>
                    </a:srgbClr>
                  </a:outerShdw>
                </a:effectLst>
                <a:latin typeface="+mn-lt"/>
                <a:ea typeface="+mn-ea"/>
                <a:cs typeface="+mn-cs"/>
              </a:rPr>
              <a:t>Data 422</a:t>
            </a:r>
            <a:endParaRPr lang="en-US" sz="2800" b="1" dirty="0">
              <a:effectLst>
                <a:outerShdw blurRad="38100" dist="38100" dir="2700000" algn="tl">
                  <a:srgbClr val="000000">
                    <a:alpha val="43137"/>
                  </a:srgbClr>
                </a:outerShdw>
              </a:effectLst>
              <a:latin typeface="+mn-lt"/>
              <a:ea typeface="+mn-ea"/>
              <a:cs typeface="+mn-cs"/>
            </a:endParaRPr>
          </a:p>
        </p:txBody>
      </p:sp>
      <p:sp>
        <p:nvSpPr>
          <p:cNvPr id="8" name="Text Placeholder 7"/>
          <p:cNvSpPr>
            <a:spLocks noGrp="1"/>
          </p:cNvSpPr>
          <p:nvPr>
            <p:ph type="body" sz="half" idx="2"/>
          </p:nvPr>
        </p:nvSpPr>
        <p:spPr>
          <a:xfrm>
            <a:off x="258793" y="1587260"/>
            <a:ext cx="5460520" cy="4787660"/>
          </a:xfrm>
        </p:spPr>
        <p:txBody>
          <a:bodyPr>
            <a:normAutofit/>
          </a:bodyPr>
          <a:lstStyle/>
          <a:p>
            <a:r>
              <a:rPr lang="en-US" sz="1800" u="sng" dirty="0" smtClean="0">
                <a:effectLst>
                  <a:outerShdw blurRad="38100" dist="38100" dir="2700000" algn="tl">
                    <a:srgbClr val="000000">
                      <a:alpha val="43137"/>
                    </a:srgbClr>
                  </a:outerShdw>
                </a:effectLst>
              </a:rPr>
              <a:t>Project Title: </a:t>
            </a:r>
          </a:p>
          <a:p>
            <a:r>
              <a:rPr lang="en-US" sz="1800" dirty="0" smtClean="0">
                <a:effectLst>
                  <a:outerShdw blurRad="38100" dist="38100" dir="2700000" algn="tl">
                    <a:srgbClr val="000000">
                      <a:alpha val="43137"/>
                    </a:srgbClr>
                  </a:outerShdw>
                </a:effectLst>
              </a:rPr>
              <a:t>DEATH RATE ANALYSIS IN USA DUE TO DRUG ADDICTION</a:t>
            </a:r>
          </a:p>
          <a:p>
            <a:endParaRPr lang="en-US" sz="2000" dirty="0" smtClean="0"/>
          </a:p>
          <a:p>
            <a:r>
              <a:rPr lang="en-US" sz="1800" u="sng" dirty="0" smtClean="0">
                <a:effectLst>
                  <a:outerShdw blurRad="38100" dist="38100" dir="2700000" algn="tl">
                    <a:srgbClr val="000000">
                      <a:alpha val="43137"/>
                    </a:srgbClr>
                  </a:outerShdw>
                </a:effectLst>
              </a:rPr>
              <a:t>Team Orion:</a:t>
            </a:r>
            <a:endParaRPr lang="en-US" sz="1800" u="sng" dirty="0">
              <a:effectLst>
                <a:outerShdw blurRad="38100" dist="38100" dir="2700000" algn="tl">
                  <a:srgbClr val="000000">
                    <a:alpha val="43137"/>
                  </a:srgbClr>
                </a:outerShdw>
              </a:effectLst>
            </a:endParaRPr>
          </a:p>
          <a:p>
            <a:pPr marL="457200" indent="-457200">
              <a:buFont typeface="Arial" pitchFamily="34" charset="0"/>
              <a:buChar char="•"/>
            </a:pPr>
            <a:r>
              <a:rPr lang="en-US" sz="1800" dirty="0" smtClean="0">
                <a:effectLst>
                  <a:outerShdw blurRad="38100" dist="38100" dir="2700000" algn="tl">
                    <a:srgbClr val="000000">
                      <a:alpha val="43137"/>
                    </a:srgbClr>
                  </a:outerShdw>
                </a:effectLst>
              </a:rPr>
              <a:t>Neha Thakkar (51192498)</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Mrinal Jyoti Kumar (96475046)</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Siddharth Rana (45562544)</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Sudhanshu Kaushik (75074054)</a:t>
            </a:r>
          </a:p>
          <a:p>
            <a:endParaRPr lang="en-US" sz="2000" dirty="0" smtClean="0">
              <a:hlinkClick r:id="rId3"/>
            </a:endParaRPr>
          </a:p>
          <a:p>
            <a:r>
              <a:rPr lang="en-US" sz="1800" u="sng" dirty="0" smtClean="0">
                <a:effectLst>
                  <a:outerShdw blurRad="38100" dist="38100" dir="2700000" algn="tl">
                    <a:srgbClr val="000000">
                      <a:alpha val="43137"/>
                    </a:srgbClr>
                  </a:outerShdw>
                </a:effectLst>
              </a:rPr>
              <a:t>Repository Link:</a:t>
            </a:r>
          </a:p>
          <a:p>
            <a:r>
              <a:rPr lang="en-US" sz="1800" dirty="0" smtClean="0">
                <a:effectLst>
                  <a:outerShdw blurRad="38100" dist="38100" dir="2700000" algn="tl">
                    <a:srgbClr val="000000">
                      <a:alpha val="43137"/>
                    </a:srgbClr>
                  </a:outerShdw>
                </a:effectLst>
                <a:hlinkClick r:id="rId3"/>
              </a:rPr>
              <a:t>https</a:t>
            </a:r>
            <a:r>
              <a:rPr lang="en-US" sz="1800" dirty="0">
                <a:effectLst>
                  <a:outerShdw blurRad="38100" dist="38100" dir="2700000" algn="tl">
                    <a:srgbClr val="000000">
                      <a:alpha val="43137"/>
                    </a:srgbClr>
                  </a:outerShdw>
                </a:effectLst>
                <a:hlinkClick r:id="rId3"/>
              </a:rPr>
              <a:t>://</a:t>
            </a:r>
            <a:r>
              <a:rPr lang="en-US" sz="1800" dirty="0" smtClean="0">
                <a:effectLst>
                  <a:outerShdw blurRad="38100" dist="38100" dir="2700000" algn="tl">
                    <a:srgbClr val="000000">
                      <a:alpha val="43137"/>
                    </a:srgbClr>
                  </a:outerShdw>
                </a:effectLst>
                <a:hlinkClick r:id="rId3"/>
              </a:rPr>
              <a:t>github.com/data-wrangler19/myproject</a:t>
            </a:r>
            <a:endParaRPr lang="en-US" sz="1800" dirty="0" smtClean="0">
              <a:effectLst>
                <a:outerShdw blurRad="38100" dist="38100" dir="2700000" algn="tl">
                  <a:srgbClr val="000000">
                    <a:alpha val="43137"/>
                  </a:srgbClr>
                </a:outerShdw>
              </a:effectLst>
            </a:endParaRPr>
          </a:p>
          <a:p>
            <a:endParaRPr lang="en-US" sz="2000" dirty="0" smtClean="0"/>
          </a:p>
          <a:p>
            <a:endParaRPr lang="en-US" sz="2000" b="1" dirty="0"/>
          </a:p>
          <a:p>
            <a:endParaRPr lang="en-US" sz="20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Tree>
    <p:extLst>
      <p:ext uri="{BB962C8B-B14F-4D97-AF65-F5344CB8AC3E}">
        <p14:creationId xmlns:p14="http://schemas.microsoft.com/office/powerpoint/2010/main" xmlns="" val="655841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6" name="Rectangle 5"/>
          <p:cNvSpPr/>
          <p:nvPr/>
        </p:nvSpPr>
        <p:spPr>
          <a:xfrm>
            <a:off x="679106" y="604651"/>
            <a:ext cx="3619645"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Data Visualization Using R…</a:t>
            </a:r>
            <a:endParaRPr lang="en-US" sz="2400" dirty="0"/>
          </a:p>
        </p:txBody>
      </p:sp>
      <p:sp>
        <p:nvSpPr>
          <p:cNvPr id="7" name="Rectangle 6"/>
          <p:cNvSpPr/>
          <p:nvPr/>
        </p:nvSpPr>
        <p:spPr>
          <a:xfrm>
            <a:off x="4651696" y="164704"/>
            <a:ext cx="2956802"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pic>
        <p:nvPicPr>
          <p:cNvPr id="2050" name="Picture 2"/>
          <p:cNvPicPr>
            <a:picLocks noChangeAspect="1" noChangeArrowheads="1"/>
          </p:cNvPicPr>
          <p:nvPr/>
        </p:nvPicPr>
        <p:blipFill>
          <a:blip r:embed="rId3"/>
          <a:srcRect/>
          <a:stretch>
            <a:fillRect/>
          </a:stretch>
        </p:blipFill>
        <p:spPr bwMode="auto">
          <a:xfrm>
            <a:off x="6107502" y="1250830"/>
            <a:ext cx="5495026" cy="2553419"/>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9420" y="1173193"/>
            <a:ext cx="5186542" cy="26138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286664" y="3856007"/>
            <a:ext cx="5469147" cy="2751827"/>
          </a:xfrm>
          <a:prstGeom prst="rect">
            <a:avLst/>
          </a:prstGeom>
          <a:noFill/>
          <a:ln w="9525">
            <a:noFill/>
            <a:miter lim="800000"/>
            <a:headEnd/>
            <a:tailEnd/>
          </a:ln>
          <a:effectLst/>
        </p:spPr>
      </p:pic>
    </p:spTree>
    <p:extLst>
      <p:ext uri="{BB962C8B-B14F-4D97-AF65-F5344CB8AC3E}">
        <p14:creationId xmlns:p14="http://schemas.microsoft.com/office/powerpoint/2010/main" xmlns="" val="806858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11266" name="Picture 2"/>
          <p:cNvPicPr>
            <a:picLocks noChangeAspect="1" noChangeArrowheads="1"/>
          </p:cNvPicPr>
          <p:nvPr/>
        </p:nvPicPr>
        <p:blipFill>
          <a:blip r:embed="rId3"/>
          <a:srcRect/>
          <a:stretch>
            <a:fillRect/>
          </a:stretch>
        </p:blipFill>
        <p:spPr bwMode="auto">
          <a:xfrm>
            <a:off x="0" y="5115464"/>
            <a:ext cx="2087592" cy="1742536"/>
          </a:xfrm>
          <a:prstGeom prst="rect">
            <a:avLst/>
          </a:prstGeom>
          <a:noFill/>
          <a:ln w="9525">
            <a:noFill/>
            <a:miter lim="800000"/>
            <a:headEnd/>
            <a:tailEnd/>
          </a:ln>
          <a:effectLst/>
        </p:spPr>
      </p:pic>
      <p:sp>
        <p:nvSpPr>
          <p:cNvPr id="6" name="Rectangle 5"/>
          <p:cNvSpPr/>
          <p:nvPr/>
        </p:nvSpPr>
        <p:spPr>
          <a:xfrm>
            <a:off x="5057137" y="138825"/>
            <a:ext cx="2503314" cy="461665"/>
          </a:xfrm>
          <a:prstGeom prst="rect">
            <a:avLst/>
          </a:prstGeom>
        </p:spPr>
        <p:txBody>
          <a:bodyPr wrap="non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
        <p:nvSpPr>
          <p:cNvPr id="7" name="Rectangle 6"/>
          <p:cNvSpPr/>
          <p:nvPr/>
        </p:nvSpPr>
        <p:spPr>
          <a:xfrm>
            <a:off x="546531" y="639158"/>
            <a:ext cx="5141664"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Some More Data Visualization Using R…</a:t>
            </a:r>
            <a:endParaRPr lang="en-US" sz="2400" dirty="0"/>
          </a:p>
        </p:txBody>
      </p:sp>
      <p:pic>
        <p:nvPicPr>
          <p:cNvPr id="3074" name="Picture 2"/>
          <p:cNvPicPr>
            <a:picLocks noChangeAspect="1" noChangeArrowheads="1"/>
          </p:cNvPicPr>
          <p:nvPr/>
        </p:nvPicPr>
        <p:blipFill>
          <a:blip r:embed="rId4"/>
          <a:srcRect/>
          <a:stretch>
            <a:fillRect/>
          </a:stretch>
        </p:blipFill>
        <p:spPr bwMode="auto">
          <a:xfrm>
            <a:off x="679059" y="1173190"/>
            <a:ext cx="5126517" cy="3761119"/>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6122017" y="1199076"/>
            <a:ext cx="5376993" cy="3735238"/>
          </a:xfrm>
          <a:prstGeom prst="rect">
            <a:avLst/>
          </a:prstGeom>
          <a:noFill/>
          <a:ln w="9525">
            <a:noFill/>
            <a:miter lim="800000"/>
            <a:headEnd/>
            <a:tailEnd/>
          </a:ln>
          <a:effectLst/>
        </p:spPr>
      </p:pic>
    </p:spTree>
    <p:extLst>
      <p:ext uri="{BB962C8B-B14F-4D97-AF65-F5344CB8AC3E}">
        <p14:creationId xmlns:p14="http://schemas.microsoft.com/office/powerpoint/2010/main" xmlns="" val="390031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9"/>
          <p:cNvGraphicFramePr>
            <a:graphicFrameLocks/>
          </p:cNvGraphicFramePr>
          <p:nvPr>
            <p:extLst>
              <p:ext uri="{D42A27DB-BD31-4B8C-83A1-F6EECF244321}">
                <p14:modId xmlns:p14="http://schemas.microsoft.com/office/powerpoint/2010/main" xmlns="" val="1463456137"/>
              </p:ext>
            </p:extLst>
          </p:nvPr>
        </p:nvGraphicFramePr>
        <p:xfrm>
          <a:off x="69012" y="4140675"/>
          <a:ext cx="12088484" cy="2433482"/>
        </p:xfrm>
        <a:graphic>
          <a:graphicData uri="http://schemas.openxmlformats.org/drawingml/2006/table">
            <a:tbl>
              <a:tblPr firstRow="1" bandRow="1">
                <a:tableStyleId>{5C22544A-7EE6-4342-B048-85BDC9FD1C3A}</a:tableStyleId>
              </a:tblPr>
              <a:tblGrid>
                <a:gridCol w="6044242"/>
                <a:gridCol w="6044242"/>
              </a:tblGrid>
              <a:tr h="439118">
                <a:tc>
                  <a:txBody>
                    <a:bodyPr/>
                    <a:lstStyle/>
                    <a:p>
                      <a:r>
                        <a:rPr lang="en-US" sz="2400" dirty="0" smtClean="0"/>
                        <a:t>                                        </a:t>
                      </a:r>
                      <a:r>
                        <a:rPr lang="en-US" sz="2000" dirty="0" smtClean="0"/>
                        <a:t>R</a:t>
                      </a:r>
                      <a:endParaRPr lang="en-US" sz="2000" dirty="0"/>
                    </a:p>
                  </a:txBody>
                  <a:tcPr/>
                </a:tc>
                <a:tc>
                  <a:txBody>
                    <a:bodyPr/>
                    <a:lstStyle/>
                    <a:p>
                      <a:r>
                        <a:rPr lang="en-US" sz="2000" u="none" dirty="0" smtClean="0"/>
                        <a:t>                                    Julia</a:t>
                      </a:r>
                      <a:endParaRPr lang="en-US" sz="2000" u="none" dirty="0"/>
                    </a:p>
                  </a:txBody>
                  <a:tcPr/>
                </a:tc>
              </a:tr>
              <a:tr h="408012">
                <a:tc>
                  <a:txBody>
                    <a:bodyPr/>
                    <a:lstStyle/>
                    <a:p>
                      <a:pPr algn="ctr"/>
                      <a:r>
                        <a:rPr lang="en-US" dirty="0" smtClean="0"/>
                        <a:t>         tidyverse</a:t>
                      </a:r>
                      <a:endParaRPr lang="en-US" dirty="0"/>
                    </a:p>
                  </a:txBody>
                  <a:tcPr/>
                </a:tc>
                <a:tc>
                  <a:txBody>
                    <a:bodyPr/>
                    <a:lstStyle/>
                    <a:p>
                      <a:pPr algn="l"/>
                      <a:r>
                        <a:rPr lang="en-US" dirty="0" smtClean="0"/>
                        <a:t>                                Queryverse  </a:t>
                      </a:r>
                      <a:r>
                        <a:rPr lang="en-US" baseline="0" dirty="0" smtClean="0"/>
                        <a:t> </a:t>
                      </a:r>
                      <a:endParaRPr lang="en-US" dirty="0"/>
                    </a:p>
                  </a:txBody>
                  <a:tcPr/>
                </a:tc>
              </a:tr>
              <a:tr h="408012">
                <a:tc>
                  <a:txBody>
                    <a:bodyPr/>
                    <a:lstStyle/>
                    <a:p>
                      <a:pPr algn="ctr"/>
                      <a:r>
                        <a:rPr lang="en-US" dirty="0" smtClean="0"/>
                        <a:t>   dplyr</a:t>
                      </a:r>
                      <a:endParaRPr lang="en-US" dirty="0"/>
                    </a:p>
                  </a:txBody>
                  <a:tcPr/>
                </a:tc>
                <a:tc>
                  <a:txBody>
                    <a:bodyPr/>
                    <a:lstStyle/>
                    <a:p>
                      <a:pPr algn="l"/>
                      <a:r>
                        <a:rPr lang="en-US" dirty="0" smtClean="0"/>
                        <a:t>                                VegaLite, VegaDatasets</a:t>
                      </a:r>
                      <a:endParaRPr lang="en-US" dirty="0"/>
                    </a:p>
                  </a:txBody>
                  <a:tcPr/>
                </a:tc>
              </a:tr>
              <a:tr h="408012">
                <a:tc>
                  <a:txBody>
                    <a:bodyPr/>
                    <a:lstStyle/>
                    <a:p>
                      <a:pPr algn="ctr"/>
                      <a:r>
                        <a:rPr lang="en-US" baseline="0" dirty="0" smtClean="0"/>
                        <a:t>       g</a:t>
                      </a:r>
                      <a:r>
                        <a:rPr lang="en-US" dirty="0" smtClean="0"/>
                        <a:t>gplot2</a:t>
                      </a:r>
                      <a:endParaRPr lang="en-US" dirty="0"/>
                    </a:p>
                  </a:txBody>
                  <a:tcPr/>
                </a:tc>
                <a:tc>
                  <a:txBody>
                    <a:bodyPr/>
                    <a:lstStyle/>
                    <a:p>
                      <a:pPr algn="l"/>
                      <a:r>
                        <a:rPr lang="en-US" dirty="0" smtClean="0"/>
                        <a:t>                                </a:t>
                      </a:r>
                      <a:r>
                        <a:rPr lang="en-US" baseline="0" dirty="0" smtClean="0"/>
                        <a:t>dataFrames, query</a:t>
                      </a:r>
                      <a:endParaRPr lang="en-US" dirty="0"/>
                    </a:p>
                  </a:txBody>
                  <a:tcPr/>
                </a:tc>
              </a:tr>
              <a:tr h="752246">
                <a:tc>
                  <a:txBody>
                    <a:bodyPr/>
                    <a:lstStyle/>
                    <a:p>
                      <a:pPr algn="ctr"/>
                      <a:r>
                        <a:rPr lang="en-US" dirty="0" smtClean="0"/>
                        <a:t>                          visdat, skimr, rvest</a:t>
                      </a:r>
                      <a:endParaRPr lang="en-US" dirty="0"/>
                    </a:p>
                  </a:txBody>
                  <a:tcPr/>
                </a:tc>
                <a:tc>
                  <a:txBody>
                    <a:bodyPr/>
                    <a:lstStyle/>
                    <a:p>
                      <a:pPr algn="l"/>
                      <a:r>
                        <a:rPr lang="en-US" baseline="0" dirty="0" smtClean="0"/>
                        <a:t>                                statistics, dates</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1"/>
            <a:ext cx="12192000" cy="3157269"/>
          </a:xfrm>
          <a:prstGeom prst="rect">
            <a:avLst/>
          </a:prstGeom>
          <a:noFill/>
          <a:ln w="9525">
            <a:noFill/>
            <a:miter lim="800000"/>
            <a:headEnd/>
            <a:tailEnd/>
          </a:ln>
          <a:effectLst/>
        </p:spPr>
      </p:pic>
      <p:sp>
        <p:nvSpPr>
          <p:cNvPr id="8" name="TextBox 7"/>
          <p:cNvSpPr txBox="1"/>
          <p:nvPr/>
        </p:nvSpPr>
        <p:spPr>
          <a:xfrm>
            <a:off x="0" y="3347050"/>
            <a:ext cx="6495691" cy="400110"/>
          </a:xfrm>
          <a:prstGeom prst="rect">
            <a:avLst/>
          </a:prstGeom>
          <a:noFill/>
        </p:spPr>
        <p:txBody>
          <a:bodyPr wrap="square" rtlCol="0">
            <a:spAutoFit/>
          </a:bodyPr>
          <a:lstStyle/>
          <a:p>
            <a:r>
              <a:rPr lang="en-US" sz="2000" u="sng" dirty="0" smtClean="0">
                <a:effectLst>
                  <a:outerShdw blurRad="38100" dist="38100" dir="2700000" algn="tl">
                    <a:srgbClr val="000000">
                      <a:alpha val="43137"/>
                    </a:srgbClr>
                  </a:outerShdw>
                </a:effectLst>
              </a:rPr>
              <a:t>Libraries Used Throughout The Project</a:t>
            </a:r>
            <a:endParaRPr lang="en-US" sz="20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709087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4200525" cy="24479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416740" y="1319033"/>
            <a:ext cx="3638550" cy="20288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541972" y="3150438"/>
            <a:ext cx="4191000" cy="1333500"/>
          </a:xfrm>
          <a:prstGeom prst="rect">
            <a:avLst/>
          </a:prstGeom>
          <a:noFill/>
          <a:ln w="9525">
            <a:noFill/>
            <a:miter lim="800000"/>
            <a:headEnd/>
            <a:tailEnd/>
          </a:ln>
          <a:effectLst/>
        </p:spPr>
      </p:pic>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1999" cy="6857999"/>
          </a:xfrm>
          <a:prstGeom prst="rect">
            <a:avLst/>
          </a:prstGeom>
          <a:ln>
            <a:solidFill>
              <a:schemeClr val="tx1">
                <a:lumMod val="75000"/>
                <a:lumOff val="25000"/>
              </a:schemeClr>
            </a:solidFill>
          </a:ln>
        </p:spPr>
      </p:pic>
      <p:sp>
        <p:nvSpPr>
          <p:cNvPr id="8" name="TextBox 7"/>
          <p:cNvSpPr txBox="1"/>
          <p:nvPr/>
        </p:nvSpPr>
        <p:spPr>
          <a:xfrm>
            <a:off x="4873924" y="1523999"/>
            <a:ext cx="7211683" cy="1200329"/>
          </a:xfrm>
          <a:prstGeom prst="rect">
            <a:avLst/>
          </a:prstGeom>
          <a:noFill/>
        </p:spPr>
        <p:txBody>
          <a:bodyPr wrap="square" rtlCol="0">
            <a:spAutoFit/>
          </a:bodyPr>
          <a:lstStyle/>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Death Rate In Descending Order Among All Countries</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United States (USA)Tops the List </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18.75 Death Per 100,000 Individuals(Death Rate)</a:t>
            </a:r>
            <a:endParaRPr lang="en-US" sz="2400" b="1" dirty="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084939" y="6003985"/>
            <a:ext cx="1089804" cy="854015"/>
          </a:xfrm>
          <a:prstGeom prst="rect">
            <a:avLst/>
          </a:prstGeom>
        </p:spPr>
      </p:pic>
      <p:pic>
        <p:nvPicPr>
          <p:cNvPr id="1028" name="Picture 4"/>
          <p:cNvPicPr>
            <a:picLocks noChangeAspect="1" noChangeArrowheads="1"/>
          </p:cNvPicPr>
          <p:nvPr/>
        </p:nvPicPr>
        <p:blipFill>
          <a:blip r:embed="rId5"/>
          <a:srcRect/>
          <a:stretch>
            <a:fillRect/>
          </a:stretch>
        </p:blipFill>
        <p:spPr bwMode="auto">
          <a:xfrm>
            <a:off x="1" y="0"/>
            <a:ext cx="4934308" cy="6858000"/>
          </a:xfrm>
          <a:prstGeom prst="rect">
            <a:avLst/>
          </a:prstGeom>
          <a:noFill/>
          <a:ln w="9525">
            <a:noFill/>
            <a:miter lim="800000"/>
            <a:headEnd/>
            <a:tailEnd/>
          </a:ln>
          <a:effectLst/>
        </p:spPr>
      </p:pic>
      <p:sp>
        <p:nvSpPr>
          <p:cNvPr id="6" name="TextBox 5"/>
          <p:cNvSpPr txBox="1"/>
          <p:nvPr/>
        </p:nvSpPr>
        <p:spPr>
          <a:xfrm>
            <a:off x="4968815" y="5391509"/>
            <a:ext cx="4848045"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Dataset Link:</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7668712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5209398" y="1155941"/>
            <a:ext cx="6562725" cy="563231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Since USA tops the list in the highest death rate due to drug addiction as per the previous slide, hence in our project we are analyzing the death rate analysis in USA due to various types drug addiction.</a:t>
            </a:r>
          </a:p>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The level of analysis has been performed on the basis of:</a:t>
            </a:r>
          </a:p>
          <a:p>
            <a:pPr>
              <a:buFont typeface="Arial" pitchFamily="34" charset="0"/>
              <a:buChar char="•"/>
            </a:pPr>
            <a:r>
              <a:rPr lang="en-US" dirty="0" smtClean="0">
                <a:effectLst>
                  <a:outerShdw blurRad="38100" dist="38100" dir="2700000" algn="tl">
                    <a:srgbClr val="000000">
                      <a:alpha val="43137"/>
                    </a:srgbClr>
                  </a:outerShdw>
                </a:effectLst>
              </a:rPr>
              <a:t> Gender</a:t>
            </a:r>
          </a:p>
          <a:p>
            <a:pPr>
              <a:buFont typeface="Arial" pitchFamily="34" charset="0"/>
              <a:buChar char="•"/>
            </a:pPr>
            <a:r>
              <a:rPr lang="en-US" dirty="0" smtClean="0">
                <a:effectLst>
                  <a:outerShdw blurRad="38100" dist="38100" dir="2700000" algn="tl">
                    <a:srgbClr val="000000">
                      <a:alpha val="43137"/>
                    </a:srgbClr>
                  </a:outerShdw>
                </a:effectLst>
              </a:rPr>
              <a:t> Age</a:t>
            </a:r>
          </a:p>
          <a:p>
            <a:pPr>
              <a:buFont typeface="Arial" pitchFamily="34" charset="0"/>
              <a:buChar char="•"/>
            </a:pPr>
            <a:r>
              <a:rPr lang="en-US" dirty="0" smtClean="0">
                <a:effectLst>
                  <a:outerShdw blurRad="38100" dist="38100" dir="2700000" algn="tl">
                    <a:srgbClr val="000000">
                      <a:alpha val="43137"/>
                    </a:srgbClr>
                  </a:outerShdw>
                </a:effectLst>
              </a:rPr>
              <a:t> Drug Type </a:t>
            </a:r>
          </a:p>
          <a:p>
            <a:pPr>
              <a:buFont typeface="Arial" pitchFamily="34" charset="0"/>
              <a:buChar char="•"/>
            </a:pPr>
            <a:r>
              <a:rPr lang="en-US" dirty="0" smtClean="0">
                <a:effectLst>
                  <a:outerShdw blurRad="38100" dist="38100" dir="2700000" algn="tl">
                    <a:srgbClr val="000000">
                      <a:alpha val="43137"/>
                    </a:srgbClr>
                  </a:outerShdw>
                </a:effectLst>
              </a:rPr>
              <a:t> Year</a:t>
            </a:r>
          </a:p>
          <a:p>
            <a:pPr>
              <a:buFont typeface="Arial" pitchFamily="34" charset="0"/>
              <a:buChar char="•"/>
            </a:pP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We have two sections in our project:</a:t>
            </a:r>
          </a:p>
          <a:p>
            <a:pPr marL="342900" indent="-342900">
              <a:buAutoNum type="arabicParenR"/>
            </a:pPr>
            <a:r>
              <a:rPr lang="en-US" dirty="0" smtClean="0">
                <a:effectLst>
                  <a:outerShdw blurRad="38100" dist="38100" dir="2700000" algn="tl">
                    <a:srgbClr val="000000">
                      <a:alpha val="43137"/>
                    </a:srgbClr>
                  </a:outerShdw>
                </a:effectLst>
              </a:rPr>
              <a:t>Processing Section – Activities performed were Cleaning and Merging </a:t>
            </a:r>
          </a:p>
          <a:p>
            <a:pPr marL="342900" indent="-342900">
              <a:buAutoNum type="arabicParenR"/>
            </a:pPr>
            <a:r>
              <a:rPr lang="en-US" dirty="0" smtClean="0">
                <a:effectLst>
                  <a:outerShdw blurRad="38100" dist="38100" dir="2700000" algn="tl">
                    <a:srgbClr val="000000">
                      <a:alpha val="43137"/>
                    </a:srgbClr>
                  </a:outerShdw>
                </a:effectLst>
              </a:rPr>
              <a:t>Analysis Section – Activities performed were Data Visualization and </a:t>
            </a:r>
            <a:r>
              <a:rPr lang="en-US" dirty="0" smtClean="0">
                <a:effectLst>
                  <a:outerShdw blurRad="38100" dist="38100" dir="2700000" algn="tl">
                    <a:srgbClr val="000000">
                      <a:alpha val="43137"/>
                    </a:srgbClr>
                  </a:outerShdw>
                </a:effectLst>
              </a:rPr>
              <a:t>Analyzed </a:t>
            </a:r>
            <a:r>
              <a:rPr lang="en-US" dirty="0" smtClean="0">
                <a:effectLst>
                  <a:outerShdw blurRad="38100" dist="38100" dir="2700000" algn="tl">
                    <a:srgbClr val="000000">
                      <a:alpha val="43137"/>
                    </a:srgbClr>
                  </a:outerShdw>
                </a:effectLst>
              </a:rPr>
              <a:t>Comments</a:t>
            </a:r>
            <a:endParaRPr lang="en-US" dirty="0" smtClean="0">
              <a:effectLst>
                <a:outerShdw blurRad="38100" dist="38100" dir="2700000" algn="tl">
                  <a:srgbClr val="000000">
                    <a:alpha val="43137"/>
                  </a:srgbClr>
                </a:outerShdw>
              </a:effectLst>
            </a:endParaRPr>
          </a:p>
          <a:p>
            <a:pPr>
              <a:buFont typeface="Arial" pitchFamily="34" charset="0"/>
              <a:buChar char="•"/>
            </a:pPr>
            <a:endParaRPr lang="en-US" dirty="0" smtClean="0"/>
          </a:p>
          <a:p>
            <a:pPr>
              <a:buFont typeface="Arial" pitchFamily="34" charset="0"/>
              <a:buChar char="•"/>
            </a:pPr>
            <a:endParaRPr lang="en-US" dirty="0" smtClean="0"/>
          </a:p>
          <a:p>
            <a:r>
              <a:rPr lang="en-US" dirty="0" smtClean="0">
                <a:effectLst>
                  <a:outerShdw blurRad="38100" dist="38100" dir="2700000" algn="tl">
                    <a:srgbClr val="000000">
                      <a:alpha val="43137"/>
                    </a:srgbClr>
                  </a:outerShdw>
                </a:effectLst>
              </a:rPr>
              <a:t>Dataset link: </a:t>
            </a:r>
          </a:p>
          <a:p>
            <a:r>
              <a:rPr lang="en-US" b="1" dirty="0" smtClean="0"/>
              <a:t>                      </a:t>
            </a:r>
            <a:endParaRPr lang="en-US" b="1" dirty="0"/>
          </a:p>
        </p:txBody>
      </p:sp>
      <p:sp>
        <p:nvSpPr>
          <p:cNvPr id="2" name="TextBox 1"/>
          <p:cNvSpPr txBox="1"/>
          <p:nvPr/>
        </p:nvSpPr>
        <p:spPr>
          <a:xfrm>
            <a:off x="4441371" y="233265"/>
            <a:ext cx="7557796" cy="523220"/>
          </a:xfrm>
          <a:prstGeom prst="rect">
            <a:avLst/>
          </a:prstGeom>
          <a:noFill/>
        </p:spPr>
        <p:txBody>
          <a:bodyPr wrap="square" rtlCol="0">
            <a:spAutoFit/>
          </a:bodyPr>
          <a:lstStyle/>
          <a:p>
            <a:pPr algn="ctr"/>
            <a:r>
              <a:rPr lang="en-US" dirty="0" smtClean="0"/>
              <a:t> 	</a:t>
            </a:r>
            <a:r>
              <a:rPr lang="en-US" sz="2800" b="1" u="sng" dirty="0" smtClean="0">
                <a:effectLst>
                  <a:outerShdw blurRad="38100" dist="38100" dir="2700000" algn="tl">
                    <a:srgbClr val="000000">
                      <a:alpha val="43137"/>
                    </a:srgbClr>
                  </a:outerShdw>
                </a:effectLst>
              </a:rPr>
              <a:t>Project</a:t>
            </a:r>
            <a:r>
              <a:rPr lang="en-US" u="sng" dirty="0" smtClean="0"/>
              <a:t> </a:t>
            </a:r>
            <a:r>
              <a:rPr lang="en-US" sz="2800" b="1" u="sng" dirty="0" smtClean="0">
                <a:effectLst>
                  <a:outerShdw blurRad="38100" dist="38100" dir="2700000" algn="tl">
                    <a:srgbClr val="000000">
                      <a:alpha val="43137"/>
                    </a:srgbClr>
                  </a:outerShdw>
                </a:effectLst>
              </a:rPr>
              <a:t>Abstract </a:t>
            </a:r>
            <a:endParaRPr lang="en-US" sz="2800" b="1" u="sng"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Tree>
    <p:extLst>
      <p:ext uri="{BB962C8B-B14F-4D97-AF65-F5344CB8AC3E}">
        <p14:creationId xmlns:p14="http://schemas.microsoft.com/office/powerpoint/2010/main" xmlns="" val="198128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63895" y="365125"/>
            <a:ext cx="4259864" cy="11277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363894" y="1825625"/>
            <a:ext cx="892006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2051" name="Picture 3"/>
          <p:cNvPicPr>
            <a:picLocks noChangeAspect="1" noChangeArrowheads="1"/>
          </p:cNvPicPr>
          <p:nvPr/>
        </p:nvPicPr>
        <p:blipFill>
          <a:blip r:embed="rId3"/>
          <a:srcRect/>
          <a:stretch>
            <a:fillRect/>
          </a:stretch>
        </p:blipFill>
        <p:spPr bwMode="auto">
          <a:xfrm>
            <a:off x="343738" y="1423358"/>
            <a:ext cx="8049764" cy="543464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548113" y="1647644"/>
            <a:ext cx="4408097" cy="4313209"/>
          </a:xfrm>
          <a:prstGeom prst="rect">
            <a:avLst/>
          </a:prstGeom>
          <a:noFill/>
          <a:ln w="9525">
            <a:noFill/>
            <a:miter lim="800000"/>
            <a:headEnd/>
            <a:tailEnd/>
          </a:ln>
          <a:effectLst/>
        </p:spPr>
      </p:pic>
      <p:sp>
        <p:nvSpPr>
          <p:cNvPr id="12" name="TextBox 11"/>
          <p:cNvSpPr txBox="1"/>
          <p:nvPr/>
        </p:nvSpPr>
        <p:spPr>
          <a:xfrm>
            <a:off x="612475" y="733244"/>
            <a:ext cx="6987397" cy="523220"/>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A Glimpse Of Our Uncleaned Dataset…</a:t>
            </a:r>
            <a:endParaRPr lang="en-US"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5"/>
          <a:srcRect/>
          <a:stretch>
            <a:fillRect/>
          </a:stretch>
        </p:blipFill>
        <p:spPr bwMode="auto">
          <a:xfrm>
            <a:off x="7614698" y="819510"/>
            <a:ext cx="2276475" cy="785004"/>
          </a:xfrm>
          <a:prstGeom prst="rect">
            <a:avLst/>
          </a:prstGeom>
          <a:noFill/>
          <a:ln w="9525">
            <a:noFill/>
            <a:miter lim="800000"/>
            <a:headEnd/>
            <a:tailEnd/>
          </a:ln>
          <a:effectLst/>
        </p:spPr>
      </p:pic>
      <p:sp>
        <p:nvSpPr>
          <p:cNvPr id="10" name="TextBox 9"/>
          <p:cNvSpPr txBox="1"/>
          <p:nvPr/>
        </p:nvSpPr>
        <p:spPr>
          <a:xfrm>
            <a:off x="3821502" y="129396"/>
            <a:ext cx="4106173" cy="523220"/>
          </a:xfrm>
          <a:prstGeom prst="rect">
            <a:avLst/>
          </a:prstGeom>
          <a:noFill/>
        </p:spPr>
        <p:txBody>
          <a:bodyPr wrap="square" rtlCol="0">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endParaRPr lang="en-US" sz="2800" u="sng"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91821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9" name="Rectangle 8"/>
          <p:cNvSpPr/>
          <p:nvPr/>
        </p:nvSpPr>
        <p:spPr>
          <a:xfrm>
            <a:off x="207034" y="3045124"/>
            <a:ext cx="11637034" cy="32316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u="sng" dirty="0" smtClean="0">
                <a:effectLst>
                  <a:outerShdw blurRad="38100" dist="38100" dir="2700000" algn="tl">
                    <a:srgbClr val="000000">
                      <a:alpha val="43137"/>
                    </a:srgbClr>
                  </a:outerShdw>
                </a:effectLst>
              </a:rPr>
              <a:t>Strategies Implemented To Clean Our Uncleaned Dataset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effectLst>
                  <a:outerShdw blurRad="38100" dist="38100" dir="2700000" algn="tl">
                    <a:srgbClr val="000000">
                      <a:alpha val="43137"/>
                    </a:srgbClr>
                  </a:outerShdw>
                </a:effectLst>
              </a:rPr>
              <a:t>Discarded few columns from our dataframe which are ‘ResidenceCounty’, ‘DeathCityGeo’, ‘ResidenceCityGeo’, ‘InjuryCityGeo’, ‘DeathCounty’, ‘InjuryCity’, ‘InjuryCounty’, ‘InjuryState’, ‘OtherSignifican’, ‘MannerofDeath’, ‘LocationifOther’. </a:t>
            </a:r>
            <a:r>
              <a:rPr lang="en-US" b="1" dirty="0" smtClean="0">
                <a:effectLst>
                  <a:outerShdw blurRad="38100" dist="38100" dir="2700000" algn="tl">
                    <a:srgbClr val="000000">
                      <a:alpha val="43137"/>
                    </a:srgbClr>
                  </a:outerShdw>
                </a:effectLst>
              </a:rPr>
              <a:t>(These columns were not useful as part of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Deleted some blank records for respective columns. </a:t>
            </a:r>
            <a:r>
              <a:rPr lang="en-US" b="1" dirty="0" smtClean="0">
                <a:effectLst>
                  <a:outerShdw blurRad="38100" dist="38100" dir="2700000" algn="tl">
                    <a:srgbClr val="000000">
                      <a:alpha val="43137"/>
                    </a:srgbClr>
                  </a:outerShdw>
                </a:effectLst>
              </a:rPr>
              <a:t>(These records were very few in numbers, hence deleting those would not have impacted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Replaced some records for respective columns with meaningful text. </a:t>
            </a:r>
            <a:r>
              <a:rPr lang="en-US" b="1" dirty="0" smtClean="0">
                <a:effectLst>
                  <a:outerShdw blurRad="38100" dist="38100" dir="2700000" algn="tl">
                    <a:srgbClr val="000000">
                      <a:alpha val="43137"/>
                    </a:srgbClr>
                  </a:outerShdw>
                </a:effectLst>
              </a:rPr>
              <a:t>(These records were very few in numbers, hence modifying those would not have impacted our analysis).</a:t>
            </a:r>
            <a:endParaRPr lang="en-US" b="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0" y="1"/>
            <a:ext cx="12191999" cy="2294626"/>
          </a:xfrm>
          <a:prstGeom prst="rect">
            <a:avLst/>
          </a:prstGeom>
          <a:noFill/>
          <a:ln w="9525">
            <a:noFill/>
            <a:miter lim="800000"/>
            <a:headEnd/>
            <a:tailEnd/>
          </a:ln>
          <a:effectLst/>
        </p:spPr>
      </p:pic>
      <p:sp>
        <p:nvSpPr>
          <p:cNvPr id="5" name="Rectangle 4"/>
          <p:cNvSpPr/>
          <p:nvPr/>
        </p:nvSpPr>
        <p:spPr>
          <a:xfrm>
            <a:off x="3416060" y="2347187"/>
            <a:ext cx="4710023"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p14="http://schemas.microsoft.com/office/powerpoint/2010/main" xmlns="" val="3424120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97" y="854817"/>
            <a:ext cx="6097342" cy="523220"/>
          </a:xfrm>
          <a:prstGeom prst="rect">
            <a:avLst/>
          </a:prstGeom>
        </p:spPr>
        <p:txBody>
          <a:bodyPr wrap="square">
            <a:spAutoFit/>
          </a:bodyPr>
          <a:lstStyle/>
          <a:p>
            <a:r>
              <a:rPr lang="en-US" sz="2800" dirty="0" smtClean="0">
                <a:effectLst>
                  <a:outerShdw blurRad="38100" dist="38100" dir="2700000" algn="tl">
                    <a:srgbClr val="000000">
                      <a:alpha val="43137"/>
                    </a:srgbClr>
                  </a:outerShdw>
                </a:effectLst>
              </a:rPr>
              <a:t>A Glimpse Of Our Cleaned Dataset…</a:t>
            </a:r>
            <a:endParaRPr lang="en-US" sz="28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441924" y="1492370"/>
            <a:ext cx="5200650" cy="468414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805578" y="776377"/>
            <a:ext cx="6386422" cy="5857336"/>
          </a:xfrm>
          <a:prstGeom prst="rect">
            <a:avLst/>
          </a:prstGeom>
          <a:noFill/>
          <a:ln w="9525">
            <a:noFill/>
            <a:miter lim="800000"/>
            <a:headEnd/>
            <a:tailEnd/>
          </a:ln>
          <a:effectLst/>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6" name="TextBox 5"/>
          <p:cNvSpPr txBox="1"/>
          <p:nvPr/>
        </p:nvSpPr>
        <p:spPr>
          <a:xfrm>
            <a:off x="465827" y="6254151"/>
            <a:ext cx="4934310"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Rows: 5099; Columns: 30</a:t>
            </a:r>
            <a:endParaRPr lang="en-US" sz="1600" dirty="0">
              <a:effectLst>
                <a:outerShdw blurRad="38100" dist="38100" dir="2700000" algn="tl">
                  <a:srgbClr val="000000">
                    <a:alpha val="43137"/>
                  </a:srgbClr>
                </a:outerShdw>
              </a:effectLst>
            </a:endParaRPr>
          </a:p>
        </p:txBody>
      </p:sp>
      <p:sp>
        <p:nvSpPr>
          <p:cNvPr id="7" name="Rectangle 6"/>
          <p:cNvSpPr/>
          <p:nvPr/>
        </p:nvSpPr>
        <p:spPr>
          <a:xfrm>
            <a:off x="3588589" y="190583"/>
            <a:ext cx="4218317"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83337" y="707367"/>
            <a:ext cx="9765176" cy="5175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effectLst>
                  <a:outerShdw blurRad="38100" dist="38100" dir="2700000" algn="tl">
                    <a:srgbClr val="000000">
                      <a:alpha val="43137"/>
                    </a:srgbClr>
                  </a:outerShdw>
                </a:effectLst>
                <a:latin typeface="+mn-lt"/>
              </a:rPr>
              <a:t>Merging The ZIPCode Dataset With The Cleaned Dataframe…</a:t>
            </a:r>
            <a:endParaRPr lang="en-US" sz="2800" dirty="0">
              <a:effectLst>
                <a:outerShdw blurRad="38100" dist="38100" dir="2700000" algn="tl">
                  <a:srgbClr val="000000">
                    <a:alpha val="43137"/>
                  </a:srgbClr>
                </a:outerShdw>
              </a:effectLst>
              <a:latin typeface="+mn-lt"/>
            </a:endParaRPr>
          </a:p>
        </p:txBody>
      </p:sp>
      <p:sp>
        <p:nvSpPr>
          <p:cNvPr id="4" name="Content Placeholder 2"/>
          <p:cNvSpPr txBox="1">
            <a:spLocks/>
          </p:cNvSpPr>
          <p:nvPr/>
        </p:nvSpPr>
        <p:spPr>
          <a:xfrm>
            <a:off x="940280" y="1466490"/>
            <a:ext cx="10437962" cy="23808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The zip code dataset consists of the zip codes details with respect to residence city names in USA. </a:t>
            </a:r>
            <a:r>
              <a:rPr lang="en-US" sz="1800" b="1" dirty="0" smtClean="0">
                <a:effectLst>
                  <a:outerShdw blurRad="38100" dist="38100" dir="2700000" algn="tl">
                    <a:srgbClr val="000000">
                      <a:alpha val="43137"/>
                    </a:srgbClr>
                  </a:outerShdw>
                </a:effectLst>
              </a:rPr>
              <a:t>(The main intention was to show some relationship with respect to zipcodes in our dataframe object).</a:t>
            </a:r>
          </a:p>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Merged the zip code dataset with the cleaned dataframe object using inner join to include a column with zip code for respective residence city names in USA.</a:t>
            </a:r>
          </a:p>
          <a:p>
            <a:pPr>
              <a:buNone/>
            </a:pPr>
            <a:endParaRPr lang="en-US" sz="1800" dirty="0" smtClean="0">
              <a:effectLst>
                <a:outerShdw blurRad="38100" dist="38100" dir="2700000" algn="tl">
                  <a:srgbClr val="000000">
                    <a:alpha val="43137"/>
                  </a:srgbClr>
                </a:outerShdw>
              </a:effectLst>
            </a:endParaRPr>
          </a:p>
          <a:p>
            <a:pPr>
              <a:buNone/>
            </a:pPr>
            <a:r>
              <a:rPr lang="en-US" sz="1800" dirty="0" smtClean="0">
                <a:effectLst>
                  <a:outerShdw blurRad="38100" dist="38100" dir="2700000" algn="tl">
                    <a:srgbClr val="000000">
                      <a:alpha val="43137"/>
                    </a:srgbClr>
                  </a:outerShdw>
                </a:effectLst>
              </a:rPr>
              <a:t>Note: The “zipcode” .csv file is kind of a master data sheet file which was created manually</a:t>
            </a:r>
          </a:p>
          <a:p>
            <a:pPr marL="0" indent="0">
              <a:buFont typeface="Arial" panose="020B0604020202020204" pitchFamily="34" charset="0"/>
              <a:buNone/>
            </a:pPr>
            <a:endParaRPr lang="en-US" dirty="0" smtClean="0"/>
          </a:p>
        </p:txBody>
      </p:sp>
      <p:pic>
        <p:nvPicPr>
          <p:cNvPr id="5122" name="Picture 2"/>
          <p:cNvPicPr>
            <a:picLocks noChangeAspect="1" noChangeArrowheads="1"/>
          </p:cNvPicPr>
          <p:nvPr/>
        </p:nvPicPr>
        <p:blipFill>
          <a:blip r:embed="rId2"/>
          <a:srcRect/>
          <a:stretch>
            <a:fillRect/>
          </a:stretch>
        </p:blipFill>
        <p:spPr bwMode="auto">
          <a:xfrm>
            <a:off x="0" y="4019909"/>
            <a:ext cx="12191999" cy="2838089"/>
          </a:xfrm>
          <a:prstGeom prst="rect">
            <a:avLst/>
          </a:prstGeom>
          <a:noFill/>
          <a:ln w="9525">
            <a:noFill/>
            <a:miter lim="800000"/>
            <a:headEnd/>
            <a:tailEnd/>
          </a:ln>
          <a:effectLst/>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7" name="Rectangle 6"/>
          <p:cNvSpPr/>
          <p:nvPr/>
        </p:nvSpPr>
        <p:spPr>
          <a:xfrm>
            <a:off x="3985405" y="173330"/>
            <a:ext cx="3562708"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p14="http://schemas.microsoft.com/office/powerpoint/2010/main" xmlns="" val="1232976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37934" y="1699404"/>
            <a:ext cx="8102534" cy="37611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effectLst>
                  <a:outerShdw blurRad="38100" dist="38100" dir="2700000" algn="tl">
                    <a:srgbClr val="000000">
                      <a:alpha val="43137"/>
                    </a:srgbClr>
                  </a:outerShdw>
                </a:effectLst>
              </a:rPr>
              <a:t>The list of graph which we have used to analyze the data are:</a:t>
            </a:r>
          </a:p>
          <a:p>
            <a:pPr marL="0" indent="0">
              <a:buFont typeface="Arial" panose="020B0604020202020204" pitchFamily="34" charset="0"/>
              <a:buNone/>
            </a:pPr>
            <a:endParaRPr lang="en-US" sz="1800" dirty="0" smtClean="0">
              <a:effectLst>
                <a:outerShdw blurRad="38100" dist="38100" dir="2700000" algn="tl">
                  <a:srgbClr val="000000">
                    <a:alpha val="43137"/>
                  </a:srgbClr>
                </a:outerShdw>
              </a:effectLst>
            </a:endParaRPr>
          </a:p>
          <a:p>
            <a:pPr marL="514350" indent="-514350"/>
            <a:r>
              <a:rPr lang="en-US" sz="1800" dirty="0" smtClean="0">
                <a:effectLst>
                  <a:outerShdw blurRad="38100" dist="38100" dir="2700000" algn="tl">
                    <a:srgbClr val="000000">
                      <a:alpha val="43137"/>
                    </a:srgbClr>
                  </a:outerShdw>
                </a:effectLst>
              </a:rPr>
              <a:t>Pie Chart – Death Count Percentage With Respect To Gender In USA</a:t>
            </a:r>
          </a:p>
          <a:p>
            <a:pPr marL="514350" indent="-514350"/>
            <a:r>
              <a:rPr lang="en-US" sz="1800" dirty="0" smtClean="0">
                <a:effectLst>
                  <a:outerShdw blurRad="38100" dist="38100" dir="2700000" algn="tl">
                    <a:srgbClr val="000000">
                      <a:alpha val="43137"/>
                    </a:srgbClr>
                  </a:outerShdw>
                </a:effectLst>
              </a:rPr>
              <a:t>Bar Graph/Line Graph – Death Count With Respect To Different Age Groups In USA</a:t>
            </a:r>
          </a:p>
          <a:p>
            <a:pPr marL="514350" indent="-514350"/>
            <a:r>
              <a:rPr lang="en-US" sz="1800" dirty="0" smtClean="0">
                <a:effectLst>
                  <a:outerShdw blurRad="38100" dist="38100" dir="2700000" algn="tl">
                    <a:srgbClr val="000000">
                      <a:alpha val="43137"/>
                    </a:srgbClr>
                  </a:outerShdw>
                </a:effectLst>
              </a:rPr>
              <a:t>Bar Graph -  Death Count With Respect To Various Drugs Being Used In USA</a:t>
            </a:r>
          </a:p>
          <a:p>
            <a:pPr marL="514350" indent="-514350"/>
            <a:r>
              <a:rPr lang="en-US" sz="1800" dirty="0" smtClean="0">
                <a:effectLst>
                  <a:outerShdw blurRad="38100" dist="38100" dir="2700000" algn="tl">
                    <a:srgbClr val="000000">
                      <a:alpha val="43137"/>
                    </a:srgbClr>
                  </a:outerShdw>
                </a:effectLst>
              </a:rPr>
              <a:t>Bar Graph – Death Count With Respect To Years</a:t>
            </a:r>
          </a:p>
          <a:p>
            <a:pPr marL="514350" indent="-514350"/>
            <a:r>
              <a:rPr lang="en-US" sz="1800" dirty="0" smtClean="0">
                <a:effectLst>
                  <a:outerShdw blurRad="38100" dist="38100" dir="2700000" algn="tl">
                    <a:srgbClr val="000000">
                      <a:alpha val="43137"/>
                    </a:srgbClr>
                  </a:outerShdw>
                </a:effectLst>
              </a:rPr>
              <a:t>Bar Graph – Death Count With Respect To Residence State In USA</a:t>
            </a:r>
          </a:p>
          <a:p>
            <a:pPr marL="514350" indent="-514350"/>
            <a:r>
              <a:rPr lang="en-US" sz="1800" dirty="0" smtClean="0">
                <a:effectLst>
                  <a:outerShdw blurRad="38100" dist="38100" dir="2700000" algn="tl">
                    <a:srgbClr val="000000">
                      <a:alpha val="43137"/>
                    </a:srgbClr>
                  </a:outerShdw>
                </a:effectLst>
              </a:rPr>
              <a:t>Bar Graph – Death Count With Respect To ZIPCode In USA For Highest Deaths</a:t>
            </a:r>
          </a:p>
          <a:p>
            <a:pPr marL="0" indent="0">
              <a:buFont typeface="Arial" panose="020B0604020202020204" pitchFamily="34" charset="0"/>
              <a:buNone/>
            </a:pPr>
            <a:r>
              <a:rPr lang="en-US" dirty="0" smtClean="0"/>
              <a:t> </a:t>
            </a:r>
            <a:endParaRPr lang="en-US" dirty="0"/>
          </a:p>
        </p:txBody>
      </p:sp>
      <p:pic>
        <p:nvPicPr>
          <p:cNvPr id="8194" name="Picture 2"/>
          <p:cNvPicPr>
            <a:picLocks noChangeAspect="1" noChangeArrowheads="1"/>
          </p:cNvPicPr>
          <p:nvPr/>
        </p:nvPicPr>
        <p:blipFill>
          <a:blip r:embed="rId2"/>
          <a:srcRect/>
          <a:stretch>
            <a:fillRect/>
          </a:stretch>
        </p:blipFill>
        <p:spPr bwMode="auto">
          <a:xfrm>
            <a:off x="0" y="0"/>
            <a:ext cx="3844924" cy="3977195"/>
          </a:xfrm>
          <a:prstGeom prst="rect">
            <a:avLst/>
          </a:prstGeom>
          <a:noFill/>
          <a:ln w="9525">
            <a:noFill/>
            <a:miter lim="800000"/>
            <a:headEnd/>
            <a:tailEnd/>
          </a:ln>
          <a:effectLst/>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6" name="Rectangle 5"/>
          <p:cNvSpPr/>
          <p:nvPr/>
        </p:nvSpPr>
        <p:spPr>
          <a:xfrm>
            <a:off x="4154750" y="128272"/>
            <a:ext cx="4572000"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p14="http://schemas.microsoft.com/office/powerpoint/2010/main" xmlns="" val="419032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348" y="689674"/>
            <a:ext cx="10515600" cy="405881"/>
          </a:xfrm>
        </p:spPr>
        <p:txBody>
          <a:bodyPr>
            <a:noAutofit/>
          </a:bodyPr>
          <a:lstStyle/>
          <a:p>
            <a:r>
              <a:rPr lang="en-US" sz="2400" dirty="0" smtClean="0">
                <a:effectLst>
                  <a:outerShdw blurRad="38100" dist="38100" dir="2700000" algn="tl">
                    <a:srgbClr val="000000">
                      <a:alpha val="43137"/>
                    </a:srgbClr>
                  </a:outerShdw>
                </a:effectLst>
                <a:latin typeface="+mn-lt"/>
              </a:rPr>
              <a:t>Data Visualization Using Julia…</a:t>
            </a:r>
            <a:endParaRPr lang="en-US" sz="2400" dirty="0">
              <a:effectLst>
                <a:outerShdw blurRad="38100" dist="38100" dir="2700000" algn="tl">
                  <a:srgbClr val="000000">
                    <a:alpha val="43137"/>
                  </a:srgbClr>
                </a:outerShdw>
              </a:effectLst>
              <a:latin typeface="+mn-l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9219" name="Picture 3"/>
          <p:cNvPicPr>
            <a:picLocks noChangeAspect="1" noChangeArrowheads="1"/>
          </p:cNvPicPr>
          <p:nvPr/>
        </p:nvPicPr>
        <p:blipFill>
          <a:blip r:embed="rId3"/>
          <a:srcRect/>
          <a:stretch>
            <a:fillRect/>
          </a:stretch>
        </p:blipFill>
        <p:spPr bwMode="auto">
          <a:xfrm>
            <a:off x="836762" y="1250830"/>
            <a:ext cx="4925683" cy="2449902"/>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6174097" y="1242204"/>
            <a:ext cx="5022997" cy="2346385"/>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1070843" y="3985402"/>
            <a:ext cx="4613964" cy="2579299"/>
          </a:xfrm>
          <a:prstGeom prst="rect">
            <a:avLst/>
          </a:prstGeom>
          <a:noFill/>
          <a:ln w="9525">
            <a:noFill/>
            <a:miter lim="800000"/>
            <a:headEnd/>
            <a:tailEnd/>
          </a:ln>
          <a:effectLst/>
        </p:spPr>
      </p:pic>
      <p:pic>
        <p:nvPicPr>
          <p:cNvPr id="9222" name="Picture 6"/>
          <p:cNvPicPr>
            <a:picLocks noChangeAspect="1" noChangeArrowheads="1"/>
          </p:cNvPicPr>
          <p:nvPr/>
        </p:nvPicPr>
        <p:blipFill>
          <a:blip r:embed="rId6"/>
          <a:srcRect/>
          <a:stretch>
            <a:fillRect/>
          </a:stretch>
        </p:blipFill>
        <p:spPr bwMode="auto">
          <a:xfrm>
            <a:off x="6202400" y="3950900"/>
            <a:ext cx="4856672" cy="2665559"/>
          </a:xfrm>
          <a:prstGeom prst="rect">
            <a:avLst/>
          </a:prstGeom>
          <a:noFill/>
          <a:ln w="9525">
            <a:noFill/>
            <a:miter lim="800000"/>
            <a:headEnd/>
            <a:tailEnd/>
          </a:ln>
          <a:effectLst/>
        </p:spPr>
      </p:pic>
      <p:sp>
        <p:nvSpPr>
          <p:cNvPr id="9" name="Rectangle 8"/>
          <p:cNvSpPr/>
          <p:nvPr/>
        </p:nvSpPr>
        <p:spPr>
          <a:xfrm>
            <a:off x="3493698" y="138825"/>
            <a:ext cx="4106174"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p14="http://schemas.microsoft.com/office/powerpoint/2010/main" xmlns="" val="4059684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553</Words>
  <Application>Microsoft Office PowerPoint</Application>
  <PresentationFormat>Custom</PresentationFormat>
  <Paragraphs>80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422</vt:lpstr>
      <vt:lpstr>Slide 2</vt:lpstr>
      <vt:lpstr>Slide 3</vt:lpstr>
      <vt:lpstr>Slide 4</vt:lpstr>
      <vt:lpstr>Slide 5</vt:lpstr>
      <vt:lpstr>Slide 6</vt:lpstr>
      <vt:lpstr>Slide 7</vt:lpstr>
      <vt:lpstr>Slide 8</vt:lpstr>
      <vt:lpstr>Data Visualization Using Julia…</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Thakkar</dc:creator>
  <cp:lastModifiedBy>Mrins</cp:lastModifiedBy>
  <cp:revision>225</cp:revision>
  <dcterms:created xsi:type="dcterms:W3CDTF">2019-10-09T04:38:20Z</dcterms:created>
  <dcterms:modified xsi:type="dcterms:W3CDTF">2019-10-16T10:48:29Z</dcterms:modified>
</cp:coreProperties>
</file>