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70" r:id="rId7"/>
    <p:sldId id="260" r:id="rId8"/>
    <p:sldId id="261" r:id="rId9"/>
    <p:sldId id="262" r:id="rId10"/>
    <p:sldId id="266" r:id="rId11"/>
    <p:sldId id="264"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94A4"/>
    <a:srgbClr val="4C43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6" d="100"/>
          <a:sy n="7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D5E16E-1DF6-4DE0-AE1C-EE61E359CFD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34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5E16E-1DF6-4DE0-AE1C-EE61E359CFD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37341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5E16E-1DF6-4DE0-AE1C-EE61E359CFD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349706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5E16E-1DF6-4DE0-AE1C-EE61E359CFD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162937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5E16E-1DF6-4DE0-AE1C-EE61E359CFD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109845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D5E16E-1DF6-4DE0-AE1C-EE61E359CFD2}"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345775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D5E16E-1DF6-4DE0-AE1C-EE61E359CFD2}"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167598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D5E16E-1DF6-4DE0-AE1C-EE61E359CFD2}"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50075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5E16E-1DF6-4DE0-AE1C-EE61E359CFD2}"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370736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5E16E-1DF6-4DE0-AE1C-EE61E359CFD2}"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253166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5E16E-1DF6-4DE0-AE1C-EE61E359CFD2}"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7E8AA-418B-4552-86B0-D9FE47ECBC69}" type="slidenum">
              <a:rPr lang="en-US" smtClean="0"/>
              <a:t>‹#›</a:t>
            </a:fld>
            <a:endParaRPr lang="en-US"/>
          </a:p>
        </p:txBody>
      </p:sp>
    </p:spTree>
    <p:extLst>
      <p:ext uri="{BB962C8B-B14F-4D97-AF65-F5344CB8AC3E}">
        <p14:creationId xmlns:p14="http://schemas.microsoft.com/office/powerpoint/2010/main" val="3168525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5E16E-1DF6-4DE0-AE1C-EE61E359CFD2}" type="datetimeFigureOut">
              <a:rPr lang="en-US" smtClean="0"/>
              <a:t>3/8/2022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7E8AA-418B-4552-86B0-D9FE47ECBC69}" type="slidenum">
              <a:rPr lang="en-US" smtClean="0"/>
              <a:t>‹#›</a:t>
            </a:fld>
            <a:endParaRPr lang="en-US"/>
          </a:p>
        </p:txBody>
      </p:sp>
    </p:spTree>
    <p:extLst>
      <p:ext uri="{BB962C8B-B14F-4D97-AF65-F5344CB8AC3E}">
        <p14:creationId xmlns:p14="http://schemas.microsoft.com/office/powerpoint/2010/main" val="2331422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192000" cy="6858000"/>
          </a:xfrm>
          <a:prstGeom prst="rect">
            <a:avLst/>
          </a:prstGeom>
          <a:solidFill>
            <a:srgbClr val="4C4356"/>
          </a:solidFill>
        </p:spPr>
      </p:pic>
      <p:sp>
        <p:nvSpPr>
          <p:cNvPr id="2" name="Title 1"/>
          <p:cNvSpPr>
            <a:spLocks noGrp="1"/>
          </p:cNvSpPr>
          <p:nvPr>
            <p:ph type="ctrTitle"/>
          </p:nvPr>
        </p:nvSpPr>
        <p:spPr>
          <a:xfrm>
            <a:off x="176463" y="2277979"/>
            <a:ext cx="6801850" cy="879054"/>
          </a:xfrm>
        </p:spPr>
        <p:txBody>
          <a:bodyPr>
            <a:normAutofit/>
          </a:bodyPr>
          <a:lstStyle/>
          <a:p>
            <a:pPr algn="l"/>
            <a:r>
              <a:rPr lang="en-US" sz="4400" b="1" smtClean="0">
                <a:solidFill>
                  <a:schemeClr val="accent2"/>
                </a:solidFill>
              </a:rPr>
              <a:t>Lending </a:t>
            </a:r>
            <a:r>
              <a:rPr lang="en-US" sz="4400" b="1" dirty="0" smtClean="0">
                <a:solidFill>
                  <a:schemeClr val="accent2"/>
                </a:solidFill>
              </a:rPr>
              <a:t>club – Risk Analytics</a:t>
            </a:r>
            <a:endParaRPr lang="en-US" sz="4400" b="1" dirty="0">
              <a:solidFill>
                <a:schemeClr val="accent2"/>
              </a:solidFill>
            </a:endParaRPr>
          </a:p>
        </p:txBody>
      </p:sp>
      <p:sp>
        <p:nvSpPr>
          <p:cNvPr id="3" name="Subtitle 2"/>
          <p:cNvSpPr>
            <a:spLocks noGrp="1"/>
          </p:cNvSpPr>
          <p:nvPr>
            <p:ph type="subTitle" idx="1"/>
          </p:nvPr>
        </p:nvSpPr>
        <p:spPr>
          <a:xfrm>
            <a:off x="301451" y="3433011"/>
            <a:ext cx="4350760" cy="493294"/>
          </a:xfrm>
        </p:spPr>
        <p:txBody>
          <a:bodyPr anchor="b">
            <a:normAutofit fontScale="77500" lnSpcReduction="20000"/>
          </a:bodyPr>
          <a:lstStyle/>
          <a:p>
            <a:r>
              <a:rPr lang="en-US" b="1" dirty="0" smtClean="0"/>
              <a:t>By </a:t>
            </a:r>
            <a:r>
              <a:rPr lang="en-US" b="1" dirty="0" err="1" smtClean="0"/>
              <a:t>Rohit</a:t>
            </a:r>
            <a:r>
              <a:rPr lang="en-US" b="1" dirty="0" smtClean="0"/>
              <a:t> Chaudhary  and </a:t>
            </a:r>
            <a:r>
              <a:rPr lang="en-US" b="1" dirty="0" err="1" smtClean="0"/>
              <a:t>Giridhar</a:t>
            </a:r>
            <a:r>
              <a:rPr lang="en-US" b="1" dirty="0" smtClean="0"/>
              <a:t> </a:t>
            </a:r>
            <a:r>
              <a:rPr lang="en-US" b="1" dirty="0" err="1" smtClean="0"/>
              <a:t>Tarare</a:t>
            </a:r>
            <a:endParaRPr lang="en-US" b="1" dirty="0"/>
          </a:p>
        </p:txBody>
      </p:sp>
      <p:sp>
        <p:nvSpPr>
          <p:cNvPr id="6" name="Rectangle 1"/>
          <p:cNvSpPr>
            <a:spLocks noChangeArrowheads="1"/>
          </p:cNvSpPr>
          <p:nvPr/>
        </p:nvSpPr>
        <p:spPr bwMode="auto">
          <a:xfrm>
            <a:off x="8382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913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89" y="144065"/>
            <a:ext cx="10982011" cy="448791"/>
          </a:xfrm>
        </p:spPr>
        <p:txBody>
          <a:bodyPr>
            <a:noAutofit/>
          </a:bodyPr>
          <a:lstStyle/>
          <a:p>
            <a:r>
              <a:rPr lang="en-US" sz="3200" b="1" dirty="0" smtClean="0">
                <a:solidFill>
                  <a:srgbClr val="00B050"/>
                </a:solidFill>
              </a:rPr>
              <a:t>Bivariate </a:t>
            </a:r>
            <a:r>
              <a:rPr lang="en-US" sz="3200" b="1" dirty="0" smtClean="0">
                <a:solidFill>
                  <a:srgbClr val="00B050"/>
                </a:solidFill>
              </a:rPr>
              <a:t>Analysis Continue..</a:t>
            </a:r>
            <a:endParaRPr lang="en-US" sz="3200" b="1" dirty="0">
              <a:solidFill>
                <a:srgbClr val="00B050"/>
              </a:solidFill>
            </a:endParaRPr>
          </a:p>
        </p:txBody>
      </p:sp>
      <p:sp>
        <p:nvSpPr>
          <p:cNvPr id="11" name="TextBox 10"/>
          <p:cNvSpPr txBox="1"/>
          <p:nvPr/>
        </p:nvSpPr>
        <p:spPr>
          <a:xfrm>
            <a:off x="-98804" y="5419432"/>
            <a:ext cx="3133408" cy="259933"/>
          </a:xfrm>
          <a:prstGeom prst="rect">
            <a:avLst/>
          </a:prstGeom>
          <a:noFill/>
        </p:spPr>
        <p:txBody>
          <a:bodyPr wrap="square" rtlCol="0">
            <a:spAutoFit/>
          </a:bodyPr>
          <a:lstStyle/>
          <a:p>
            <a:pPr algn="ctr"/>
            <a:r>
              <a:rPr lang="en-US" sz="1100" dirty="0" smtClean="0"/>
              <a:t>Verification status for all defaulted customer’s</a:t>
            </a:r>
            <a:endParaRPr lang="en-US" sz="1100" dirty="0"/>
          </a:p>
        </p:txBody>
      </p:sp>
      <p:sp>
        <p:nvSpPr>
          <p:cNvPr id="13" name="TextBox 12"/>
          <p:cNvSpPr txBox="1"/>
          <p:nvPr/>
        </p:nvSpPr>
        <p:spPr>
          <a:xfrm>
            <a:off x="7447434" y="3335476"/>
            <a:ext cx="2900606" cy="261610"/>
          </a:xfrm>
          <a:prstGeom prst="rect">
            <a:avLst/>
          </a:prstGeom>
          <a:noFill/>
        </p:spPr>
        <p:txBody>
          <a:bodyPr wrap="square" rtlCol="0">
            <a:spAutoFit/>
          </a:bodyPr>
          <a:lstStyle/>
          <a:p>
            <a:pPr algn="ctr"/>
            <a:r>
              <a:rPr lang="en-US" sz="1100" dirty="0" smtClean="0"/>
              <a:t>Loan defaulted vs Purpose of loan taking </a:t>
            </a:r>
            <a:endParaRPr lang="en-US" sz="1100" dirty="0"/>
          </a:p>
        </p:txBody>
      </p:sp>
      <p:pic>
        <p:nvPicPr>
          <p:cNvPr id="7" name="Picture 6"/>
          <p:cNvPicPr>
            <a:picLocks noChangeAspect="1"/>
          </p:cNvPicPr>
          <p:nvPr/>
        </p:nvPicPr>
        <p:blipFill>
          <a:blip r:embed="rId2"/>
          <a:stretch>
            <a:fillRect/>
          </a:stretch>
        </p:blipFill>
        <p:spPr>
          <a:xfrm>
            <a:off x="2986755" y="669378"/>
            <a:ext cx="3240296" cy="4743376"/>
          </a:xfrm>
          <a:prstGeom prst="rect">
            <a:avLst/>
          </a:prstGeom>
        </p:spPr>
      </p:pic>
      <p:pic>
        <p:nvPicPr>
          <p:cNvPr id="8" name="Picture 7"/>
          <p:cNvPicPr>
            <a:picLocks noChangeAspect="1"/>
          </p:cNvPicPr>
          <p:nvPr/>
        </p:nvPicPr>
        <p:blipFill>
          <a:blip r:embed="rId3"/>
          <a:stretch>
            <a:fillRect/>
          </a:stretch>
        </p:blipFill>
        <p:spPr>
          <a:xfrm>
            <a:off x="0" y="669378"/>
            <a:ext cx="3175278" cy="4743376"/>
          </a:xfrm>
          <a:prstGeom prst="rect">
            <a:avLst/>
          </a:prstGeom>
        </p:spPr>
      </p:pic>
      <p:pic>
        <p:nvPicPr>
          <p:cNvPr id="9" name="Picture 8"/>
          <p:cNvPicPr>
            <a:picLocks noChangeAspect="1"/>
          </p:cNvPicPr>
          <p:nvPr/>
        </p:nvPicPr>
        <p:blipFill>
          <a:blip r:embed="rId4"/>
          <a:stretch>
            <a:fillRect/>
          </a:stretch>
        </p:blipFill>
        <p:spPr>
          <a:xfrm>
            <a:off x="6227051" y="669378"/>
            <a:ext cx="5797742" cy="2595404"/>
          </a:xfrm>
          <a:prstGeom prst="rect">
            <a:avLst/>
          </a:prstGeom>
        </p:spPr>
      </p:pic>
      <p:sp>
        <p:nvSpPr>
          <p:cNvPr id="14" name="TextBox 13"/>
          <p:cNvSpPr txBox="1"/>
          <p:nvPr/>
        </p:nvSpPr>
        <p:spPr>
          <a:xfrm>
            <a:off x="3340123" y="5412754"/>
            <a:ext cx="2900606" cy="261610"/>
          </a:xfrm>
          <a:prstGeom prst="rect">
            <a:avLst/>
          </a:prstGeom>
          <a:noFill/>
        </p:spPr>
        <p:txBody>
          <a:bodyPr wrap="square" rtlCol="0">
            <a:spAutoFit/>
          </a:bodyPr>
          <a:lstStyle/>
          <a:p>
            <a:pPr algn="ctr"/>
            <a:r>
              <a:rPr lang="en-US" sz="1100" dirty="0" smtClean="0"/>
              <a:t>Loan Status of the months of 30 &amp; 60 months</a:t>
            </a:r>
            <a:endParaRPr lang="en-US" sz="1100" dirty="0"/>
          </a:p>
        </p:txBody>
      </p:sp>
      <p:pic>
        <p:nvPicPr>
          <p:cNvPr id="15" name="Picture 14"/>
          <p:cNvPicPr>
            <a:picLocks noChangeAspect="1"/>
          </p:cNvPicPr>
          <p:nvPr/>
        </p:nvPicPr>
        <p:blipFill>
          <a:blip r:embed="rId5"/>
          <a:stretch>
            <a:fillRect/>
          </a:stretch>
        </p:blipFill>
        <p:spPr>
          <a:xfrm>
            <a:off x="6227051" y="3607132"/>
            <a:ext cx="5797742" cy="2753300"/>
          </a:xfrm>
          <a:prstGeom prst="rect">
            <a:avLst/>
          </a:prstGeom>
        </p:spPr>
      </p:pic>
      <p:sp>
        <p:nvSpPr>
          <p:cNvPr id="16" name="TextBox 15"/>
          <p:cNvSpPr txBox="1"/>
          <p:nvPr/>
        </p:nvSpPr>
        <p:spPr>
          <a:xfrm>
            <a:off x="6561573" y="6381806"/>
            <a:ext cx="5463219" cy="261610"/>
          </a:xfrm>
          <a:prstGeom prst="rect">
            <a:avLst/>
          </a:prstGeom>
          <a:noFill/>
        </p:spPr>
        <p:txBody>
          <a:bodyPr wrap="square" rtlCol="0">
            <a:spAutoFit/>
          </a:bodyPr>
          <a:lstStyle/>
          <a:p>
            <a:pPr algn="ctr"/>
            <a:r>
              <a:rPr lang="en-US" sz="1100" dirty="0"/>
              <a:t> </a:t>
            </a:r>
            <a:r>
              <a:rPr lang="en-US" sz="1100" dirty="0" smtClean="0"/>
              <a:t>Employees </a:t>
            </a:r>
            <a:r>
              <a:rPr lang="en-US" sz="1100" dirty="0"/>
              <a:t>with </a:t>
            </a:r>
            <a:r>
              <a:rPr lang="en-US" sz="1100" dirty="0" smtClean="0"/>
              <a:t>experience </a:t>
            </a:r>
            <a:r>
              <a:rPr lang="en-US" sz="1100" dirty="0"/>
              <a:t>more that 10 years are more likely to default loans.</a:t>
            </a:r>
          </a:p>
        </p:txBody>
      </p:sp>
    </p:spTree>
    <p:extLst>
      <p:ext uri="{BB962C8B-B14F-4D97-AF65-F5344CB8AC3E}">
        <p14:creationId xmlns:p14="http://schemas.microsoft.com/office/powerpoint/2010/main" val="1346041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89" y="204353"/>
            <a:ext cx="10982011" cy="448791"/>
          </a:xfrm>
        </p:spPr>
        <p:txBody>
          <a:bodyPr>
            <a:noAutofit/>
          </a:bodyPr>
          <a:lstStyle/>
          <a:p>
            <a:r>
              <a:rPr lang="en-US" sz="3200" b="1" dirty="0">
                <a:solidFill>
                  <a:srgbClr val="00B050"/>
                </a:solidFill>
              </a:rPr>
              <a:t>Multivariate analysis</a:t>
            </a:r>
          </a:p>
        </p:txBody>
      </p:sp>
      <p:pic>
        <p:nvPicPr>
          <p:cNvPr id="3" name="Picture 2"/>
          <p:cNvPicPr>
            <a:picLocks noChangeAspect="1"/>
          </p:cNvPicPr>
          <p:nvPr/>
        </p:nvPicPr>
        <p:blipFill>
          <a:blip r:embed="rId2"/>
          <a:stretch>
            <a:fillRect/>
          </a:stretch>
        </p:blipFill>
        <p:spPr>
          <a:xfrm>
            <a:off x="371789" y="793821"/>
            <a:ext cx="5486400" cy="2654702"/>
          </a:xfrm>
          <a:prstGeom prst="rect">
            <a:avLst/>
          </a:prstGeom>
        </p:spPr>
      </p:pic>
      <p:pic>
        <p:nvPicPr>
          <p:cNvPr id="7" name="Picture 6"/>
          <p:cNvPicPr>
            <a:picLocks noChangeAspect="1"/>
          </p:cNvPicPr>
          <p:nvPr/>
        </p:nvPicPr>
        <p:blipFill>
          <a:blip r:embed="rId3"/>
          <a:stretch>
            <a:fillRect/>
          </a:stretch>
        </p:blipFill>
        <p:spPr>
          <a:xfrm>
            <a:off x="371789" y="3881768"/>
            <a:ext cx="5486400" cy="2302255"/>
          </a:xfrm>
          <a:prstGeom prst="rect">
            <a:avLst/>
          </a:prstGeom>
        </p:spPr>
      </p:pic>
      <p:pic>
        <p:nvPicPr>
          <p:cNvPr id="8" name="Picture 7"/>
          <p:cNvPicPr>
            <a:picLocks noChangeAspect="1"/>
          </p:cNvPicPr>
          <p:nvPr/>
        </p:nvPicPr>
        <p:blipFill>
          <a:blip r:embed="rId4"/>
          <a:stretch>
            <a:fillRect/>
          </a:stretch>
        </p:blipFill>
        <p:spPr>
          <a:xfrm>
            <a:off x="6300316" y="3881768"/>
            <a:ext cx="5737609" cy="2325115"/>
          </a:xfrm>
          <a:prstGeom prst="rect">
            <a:avLst/>
          </a:prstGeom>
        </p:spPr>
      </p:pic>
      <p:sp>
        <p:nvSpPr>
          <p:cNvPr id="4" name="TextBox 3"/>
          <p:cNvSpPr txBox="1"/>
          <p:nvPr/>
        </p:nvSpPr>
        <p:spPr>
          <a:xfrm>
            <a:off x="371789" y="3466682"/>
            <a:ext cx="5355771" cy="276999"/>
          </a:xfrm>
          <a:prstGeom prst="rect">
            <a:avLst/>
          </a:prstGeom>
          <a:noFill/>
        </p:spPr>
        <p:txBody>
          <a:bodyPr wrap="square" rtlCol="0">
            <a:spAutoFit/>
          </a:bodyPr>
          <a:lstStyle/>
          <a:p>
            <a:pPr algn="ctr"/>
            <a:r>
              <a:rPr lang="en-US" sz="1200" dirty="0" smtClean="0"/>
              <a:t>High </a:t>
            </a:r>
            <a:r>
              <a:rPr lang="en-US" sz="1200" dirty="0"/>
              <a:t>interest rate, medium DTI is yielding </a:t>
            </a:r>
            <a:r>
              <a:rPr lang="en-US" sz="1200" dirty="0" smtClean="0"/>
              <a:t>almost </a:t>
            </a:r>
            <a:r>
              <a:rPr lang="en-US" sz="1200" dirty="0"/>
              <a:t>same </a:t>
            </a:r>
            <a:r>
              <a:rPr lang="en-US" sz="1200" dirty="0" smtClean="0"/>
              <a:t>default </a:t>
            </a:r>
            <a:r>
              <a:rPr lang="en-US" sz="1200" dirty="0"/>
              <a:t>rate as very high </a:t>
            </a:r>
            <a:r>
              <a:rPr lang="en-US" sz="1200" dirty="0" smtClean="0"/>
              <a:t>DTI</a:t>
            </a:r>
            <a:endParaRPr lang="en-US" sz="1200" dirty="0"/>
          </a:p>
        </p:txBody>
      </p:sp>
      <p:sp>
        <p:nvSpPr>
          <p:cNvPr id="9" name="TextBox 8"/>
          <p:cNvSpPr txBox="1"/>
          <p:nvPr/>
        </p:nvSpPr>
        <p:spPr>
          <a:xfrm>
            <a:off x="6523071" y="3468360"/>
            <a:ext cx="5355771" cy="276999"/>
          </a:xfrm>
          <a:prstGeom prst="rect">
            <a:avLst/>
          </a:prstGeom>
          <a:noFill/>
        </p:spPr>
        <p:txBody>
          <a:bodyPr wrap="square" rtlCol="0">
            <a:spAutoFit/>
          </a:bodyPr>
          <a:lstStyle/>
          <a:p>
            <a:pPr algn="ctr"/>
            <a:r>
              <a:rPr lang="en-US" sz="1200" dirty="0" smtClean="0"/>
              <a:t>Loan defaulted vs Loan amount and DTI</a:t>
            </a:r>
            <a:endParaRPr lang="en-US" sz="1200" dirty="0"/>
          </a:p>
        </p:txBody>
      </p:sp>
      <p:sp>
        <p:nvSpPr>
          <p:cNvPr id="10" name="TextBox 9"/>
          <p:cNvSpPr txBox="1"/>
          <p:nvPr/>
        </p:nvSpPr>
        <p:spPr>
          <a:xfrm>
            <a:off x="6438901" y="6283580"/>
            <a:ext cx="5439941" cy="461665"/>
          </a:xfrm>
          <a:prstGeom prst="rect">
            <a:avLst/>
          </a:prstGeom>
          <a:noFill/>
        </p:spPr>
        <p:txBody>
          <a:bodyPr wrap="square" rtlCol="0">
            <a:spAutoFit/>
          </a:bodyPr>
          <a:lstStyle/>
          <a:p>
            <a:pPr algn="ctr"/>
            <a:r>
              <a:rPr lang="en-US" sz="1200" dirty="0" smtClean="0"/>
              <a:t>Combined </a:t>
            </a:r>
            <a:r>
              <a:rPr lang="en-US" sz="1200" dirty="0"/>
              <a:t>effect of Loan amount and purpose on default </a:t>
            </a:r>
            <a:r>
              <a:rPr lang="en-US" sz="1200" dirty="0" smtClean="0"/>
              <a:t>% - Loan amount bin vs Purpose </a:t>
            </a:r>
            <a:endParaRPr lang="en-US" sz="1200" dirty="0"/>
          </a:p>
        </p:txBody>
      </p:sp>
      <p:sp>
        <p:nvSpPr>
          <p:cNvPr id="11" name="TextBox 10"/>
          <p:cNvSpPr txBox="1"/>
          <p:nvPr/>
        </p:nvSpPr>
        <p:spPr>
          <a:xfrm>
            <a:off x="365099" y="6225042"/>
            <a:ext cx="5355771" cy="461665"/>
          </a:xfrm>
          <a:prstGeom prst="rect">
            <a:avLst/>
          </a:prstGeom>
          <a:noFill/>
        </p:spPr>
        <p:txBody>
          <a:bodyPr wrap="square" rtlCol="0">
            <a:spAutoFit/>
          </a:bodyPr>
          <a:lstStyle/>
          <a:p>
            <a:pPr algn="ctr"/>
            <a:r>
              <a:rPr lang="en-US" sz="1200" dirty="0" smtClean="0"/>
              <a:t>Verification </a:t>
            </a:r>
            <a:r>
              <a:rPr lang="en-US" sz="1200" dirty="0"/>
              <a:t>status : Variation is as per earlier variation brought out above. No abnormality observed.</a:t>
            </a:r>
          </a:p>
        </p:txBody>
      </p:sp>
      <p:pic>
        <p:nvPicPr>
          <p:cNvPr id="6" name="Picture 5"/>
          <p:cNvPicPr>
            <a:picLocks noChangeAspect="1"/>
          </p:cNvPicPr>
          <p:nvPr/>
        </p:nvPicPr>
        <p:blipFill>
          <a:blip r:embed="rId5"/>
          <a:stretch>
            <a:fillRect/>
          </a:stretch>
        </p:blipFill>
        <p:spPr>
          <a:xfrm>
            <a:off x="6300316" y="793822"/>
            <a:ext cx="5578526" cy="2597842"/>
          </a:xfrm>
          <a:prstGeom prst="rect">
            <a:avLst/>
          </a:prstGeom>
        </p:spPr>
      </p:pic>
    </p:spTree>
    <p:extLst>
      <p:ext uri="{BB962C8B-B14F-4D97-AF65-F5344CB8AC3E}">
        <p14:creationId xmlns:p14="http://schemas.microsoft.com/office/powerpoint/2010/main" val="173419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563" y="365126"/>
            <a:ext cx="10821237" cy="577849"/>
          </a:xfrm>
        </p:spPr>
        <p:txBody>
          <a:bodyPr>
            <a:noAutofit/>
          </a:bodyPr>
          <a:lstStyle/>
          <a:p>
            <a:r>
              <a:rPr lang="en-US" sz="3200" b="1" dirty="0" smtClean="0">
                <a:solidFill>
                  <a:srgbClr val="00B050"/>
                </a:solidFill>
              </a:rPr>
              <a:t>Conclusion </a:t>
            </a:r>
            <a:endParaRPr lang="en-US" sz="3200" b="1" dirty="0">
              <a:solidFill>
                <a:srgbClr val="00B050"/>
              </a:solidFill>
            </a:endParaRPr>
          </a:p>
        </p:txBody>
      </p:sp>
      <p:sp>
        <p:nvSpPr>
          <p:cNvPr id="3" name="Content Placeholder 2"/>
          <p:cNvSpPr>
            <a:spLocks noGrp="1"/>
          </p:cNvSpPr>
          <p:nvPr>
            <p:ph idx="1"/>
          </p:nvPr>
        </p:nvSpPr>
        <p:spPr>
          <a:xfrm>
            <a:off x="532563" y="1125418"/>
            <a:ext cx="10821237" cy="4941016"/>
          </a:xfrm>
        </p:spPr>
        <p:txBody>
          <a:bodyPr>
            <a:normAutofit fontScale="70000" lnSpcReduction="20000"/>
          </a:bodyPr>
          <a:lstStyle/>
          <a:p>
            <a:pPr marL="514350" indent="-514350">
              <a:buFont typeface="+mj-lt"/>
              <a:buAutoNum type="arabicPeriod"/>
            </a:pPr>
            <a:r>
              <a:rPr lang="en-US" dirty="0"/>
              <a:t>No. of loans being offered are in an increasing trend from 2007 to 2011 and so does the loan default rate</a:t>
            </a:r>
            <a:r>
              <a:rPr lang="en-US" dirty="0" smtClean="0"/>
              <a:t>.</a:t>
            </a:r>
          </a:p>
          <a:p>
            <a:pPr marL="514350" indent="-514350">
              <a:buFont typeface="+mj-lt"/>
              <a:buAutoNum type="arabicPeriod"/>
            </a:pPr>
            <a:r>
              <a:rPr lang="en-US" dirty="0" smtClean="0"/>
              <a:t>Default </a:t>
            </a:r>
            <a:r>
              <a:rPr lang="en-US" dirty="0"/>
              <a:t>rate is much higher for 60 months term </a:t>
            </a:r>
            <a:r>
              <a:rPr lang="en-US" dirty="0" smtClean="0"/>
              <a:t>compared </a:t>
            </a:r>
            <a:r>
              <a:rPr lang="en-US" dirty="0"/>
              <a:t>to 36 month term ever since its inception in 2010. </a:t>
            </a:r>
            <a:r>
              <a:rPr lang="en-US" dirty="0" smtClean="0"/>
              <a:t>In fact </a:t>
            </a:r>
            <a:r>
              <a:rPr lang="en-US" dirty="0"/>
              <a:t>default rate is on decreasing trend for 36 months term may be due to increasing 60 month term loan. </a:t>
            </a:r>
            <a:r>
              <a:rPr lang="en-US" dirty="0" smtClean="0"/>
              <a:t>Therefore </a:t>
            </a:r>
            <a:r>
              <a:rPr lang="en-US" dirty="0"/>
              <a:t>no. of 60 months term loan may be reduced</a:t>
            </a:r>
            <a:r>
              <a:rPr lang="en-US" dirty="0" smtClean="0"/>
              <a:t>.</a:t>
            </a:r>
          </a:p>
          <a:p>
            <a:pPr marL="514350" indent="-514350">
              <a:buFont typeface="+mj-lt"/>
              <a:buAutoNum type="arabicPeriod"/>
            </a:pPr>
            <a:r>
              <a:rPr lang="en-US" dirty="0" smtClean="0"/>
              <a:t>It </a:t>
            </a:r>
            <a:r>
              <a:rPr lang="en-US" dirty="0"/>
              <a:t>is observed that there is higher tendency of loan default when loan is being offered for purpose of small business, </a:t>
            </a:r>
            <a:r>
              <a:rPr lang="en-US" dirty="0" smtClean="0"/>
              <a:t>therefore </a:t>
            </a:r>
            <a:r>
              <a:rPr lang="en-US" dirty="0"/>
              <a:t>no. of loans to small business may be reduced or offered after due diligence</a:t>
            </a:r>
            <a:r>
              <a:rPr lang="en-US" dirty="0" smtClean="0"/>
              <a:t>.</a:t>
            </a:r>
          </a:p>
          <a:p>
            <a:pPr marL="514350" indent="-514350">
              <a:buFont typeface="+mj-lt"/>
              <a:buAutoNum type="arabicPeriod"/>
            </a:pPr>
            <a:r>
              <a:rPr lang="en-US" dirty="0" smtClean="0"/>
              <a:t>Less </a:t>
            </a:r>
            <a:r>
              <a:rPr lang="en-US" dirty="0"/>
              <a:t>defaults are being observed for lower interest rate irrespective of </a:t>
            </a:r>
            <a:r>
              <a:rPr lang="en-US" dirty="0" err="1"/>
              <a:t>dti</a:t>
            </a:r>
            <a:r>
              <a:rPr lang="en-US" dirty="0"/>
              <a:t>, </a:t>
            </a:r>
            <a:r>
              <a:rPr lang="en-US" dirty="0" smtClean="0"/>
              <a:t>therefore, </a:t>
            </a:r>
            <a:r>
              <a:rPr lang="en-US" dirty="0"/>
              <a:t>low interest rate loans may be given in more nos.. Also. </a:t>
            </a:r>
            <a:r>
              <a:rPr lang="en-US" dirty="0" smtClean="0"/>
              <a:t>Loans </a:t>
            </a:r>
            <a:r>
              <a:rPr lang="en-US" dirty="0"/>
              <a:t>are not being offered for higher </a:t>
            </a:r>
            <a:r>
              <a:rPr lang="en-US" dirty="0" err="1"/>
              <a:t>dti</a:t>
            </a:r>
            <a:r>
              <a:rPr lang="en-US" dirty="0"/>
              <a:t>(&gt; ~25%) and higher interest rate (&gt; ~15%) may be due to high default risk </a:t>
            </a:r>
            <a:r>
              <a:rPr lang="en-US" dirty="0" smtClean="0"/>
              <a:t>associated </a:t>
            </a:r>
            <a:r>
              <a:rPr lang="en-US" dirty="0"/>
              <a:t>with such </a:t>
            </a:r>
            <a:r>
              <a:rPr lang="en-US" dirty="0" smtClean="0"/>
              <a:t>loans.</a:t>
            </a:r>
          </a:p>
          <a:p>
            <a:pPr marL="514350" indent="-514350">
              <a:buFont typeface="+mj-lt"/>
              <a:buAutoNum type="arabicPeriod"/>
            </a:pPr>
            <a:r>
              <a:rPr lang="en-US" dirty="0" smtClean="0"/>
              <a:t>For </a:t>
            </a:r>
            <a:r>
              <a:rPr lang="en-US" dirty="0"/>
              <a:t>low and small loan amount default rates are higher for debt consolidation purpose of loan and also for very high loan amount, house and education loan are having max default rate after small </a:t>
            </a:r>
            <a:r>
              <a:rPr lang="en-US" dirty="0" smtClean="0"/>
              <a:t>business.</a:t>
            </a:r>
          </a:p>
          <a:p>
            <a:pPr marL="514350" indent="-514350">
              <a:buFont typeface="+mj-lt"/>
              <a:buAutoNum type="arabicPeriod"/>
            </a:pPr>
            <a:r>
              <a:rPr lang="en-US" dirty="0" smtClean="0"/>
              <a:t>In </a:t>
            </a:r>
            <a:r>
              <a:rPr lang="en-US" dirty="0"/>
              <a:t>case of very high interest rate, medium DTI is yielding </a:t>
            </a:r>
            <a:r>
              <a:rPr lang="en-US" dirty="0" smtClean="0"/>
              <a:t>almost </a:t>
            </a:r>
            <a:r>
              <a:rPr lang="en-US" dirty="0"/>
              <a:t>same </a:t>
            </a:r>
            <a:r>
              <a:rPr lang="en-US" dirty="0" smtClean="0"/>
              <a:t>default </a:t>
            </a:r>
            <a:r>
              <a:rPr lang="en-US" dirty="0"/>
              <a:t>rate as very high DTI.</a:t>
            </a:r>
          </a:p>
        </p:txBody>
      </p:sp>
    </p:spTree>
    <p:extLst>
      <p:ext uri="{BB962C8B-B14F-4D97-AF65-F5344CB8AC3E}">
        <p14:creationId xmlns:p14="http://schemas.microsoft.com/office/powerpoint/2010/main" val="55763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563" y="365126"/>
            <a:ext cx="10821237" cy="577849"/>
          </a:xfrm>
        </p:spPr>
        <p:txBody>
          <a:bodyPr>
            <a:noAutofit/>
          </a:bodyPr>
          <a:lstStyle/>
          <a:p>
            <a:r>
              <a:rPr lang="en-US" sz="3200" b="1" dirty="0" smtClean="0">
                <a:solidFill>
                  <a:srgbClr val="00B050"/>
                </a:solidFill>
              </a:rPr>
              <a:t>Recommendation </a:t>
            </a:r>
            <a:endParaRPr lang="en-US" sz="3200" b="1" dirty="0">
              <a:solidFill>
                <a:srgbClr val="00B050"/>
              </a:solidFill>
            </a:endParaRPr>
          </a:p>
        </p:txBody>
      </p:sp>
      <p:sp>
        <p:nvSpPr>
          <p:cNvPr id="3" name="Content Placeholder 2"/>
          <p:cNvSpPr>
            <a:spLocks noGrp="1"/>
          </p:cNvSpPr>
          <p:nvPr>
            <p:ph idx="1"/>
          </p:nvPr>
        </p:nvSpPr>
        <p:spPr>
          <a:xfrm>
            <a:off x="532563" y="1125418"/>
            <a:ext cx="10821237" cy="4941016"/>
          </a:xfrm>
        </p:spPr>
        <p:txBody>
          <a:bodyPr>
            <a:normAutofit/>
          </a:bodyPr>
          <a:lstStyle/>
          <a:p>
            <a:r>
              <a:rPr lang="en-US" sz="1600" dirty="0" smtClean="0">
                <a:latin typeface="Calibri (Body)"/>
              </a:rPr>
              <a:t>Adjust the operating principles with market  and investment shifts.</a:t>
            </a:r>
          </a:p>
          <a:p>
            <a:r>
              <a:rPr lang="en-US" sz="1600" dirty="0" smtClean="0">
                <a:latin typeface="Calibri (Body)"/>
              </a:rPr>
              <a:t>Reduce the risk of defaulter and proactively get applicant’s other data to validate for loan approve or reject.</a:t>
            </a:r>
          </a:p>
          <a:p>
            <a:r>
              <a:rPr lang="en-US" sz="1600" dirty="0" smtClean="0">
                <a:latin typeface="Calibri (Body)"/>
              </a:rPr>
              <a:t>Increment the revenues of bank because of less defaulter and regular payment by customers.  </a:t>
            </a:r>
          </a:p>
          <a:p>
            <a:endParaRPr lang="en-US" sz="1600" dirty="0" smtClean="0">
              <a:latin typeface="Calibri (Body)"/>
            </a:endParaRPr>
          </a:p>
        </p:txBody>
      </p:sp>
    </p:spTree>
    <p:extLst>
      <p:ext uri="{BB962C8B-B14F-4D97-AF65-F5344CB8AC3E}">
        <p14:creationId xmlns:p14="http://schemas.microsoft.com/office/powerpoint/2010/main" val="219517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Thank you!</a:t>
            </a:r>
            <a:endParaRPr lang="en-US" b="1" dirty="0">
              <a:solidFill>
                <a:srgbClr val="002060"/>
              </a:solidFill>
            </a:endParaRPr>
          </a:p>
        </p:txBody>
      </p:sp>
    </p:spTree>
    <p:extLst>
      <p:ext uri="{BB962C8B-B14F-4D97-AF65-F5344CB8AC3E}">
        <p14:creationId xmlns:p14="http://schemas.microsoft.com/office/powerpoint/2010/main" val="138042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203800"/>
            <a:ext cx="11006070" cy="652306"/>
          </a:xfrm>
        </p:spPr>
        <p:txBody>
          <a:bodyPr>
            <a:noAutofit/>
          </a:bodyPr>
          <a:lstStyle/>
          <a:p>
            <a:r>
              <a:rPr lang="en-US" sz="3200" b="1" dirty="0" smtClean="0">
                <a:solidFill>
                  <a:srgbClr val="00B050"/>
                </a:solidFill>
              </a:rPr>
              <a:t>Our </a:t>
            </a:r>
            <a:r>
              <a:rPr lang="en-US" sz="3200" b="1" dirty="0" smtClean="0">
                <a:solidFill>
                  <a:srgbClr val="00B050"/>
                </a:solidFill>
              </a:rPr>
              <a:t>U</a:t>
            </a:r>
            <a:r>
              <a:rPr lang="en-US" sz="3200" b="1" dirty="0" smtClean="0">
                <a:solidFill>
                  <a:srgbClr val="00B050"/>
                </a:solidFill>
              </a:rPr>
              <a:t>nderstanding</a:t>
            </a:r>
            <a:endParaRPr lang="en-US" sz="3200" b="1" dirty="0">
              <a:solidFill>
                <a:srgbClr val="00B050"/>
              </a:solidFill>
            </a:endParaRPr>
          </a:p>
        </p:txBody>
      </p:sp>
      <p:sp>
        <p:nvSpPr>
          <p:cNvPr id="3" name="Content Placeholder 2"/>
          <p:cNvSpPr>
            <a:spLocks noGrp="1"/>
          </p:cNvSpPr>
          <p:nvPr>
            <p:ph idx="1"/>
          </p:nvPr>
        </p:nvSpPr>
        <p:spPr>
          <a:xfrm>
            <a:off x="347729" y="1016526"/>
            <a:ext cx="11266873" cy="5576778"/>
          </a:xfrm>
          <a:solidFill>
            <a:schemeClr val="bg1">
              <a:lumMod val="95000"/>
            </a:schemeClr>
          </a:solidFill>
        </p:spPr>
        <p:txBody>
          <a:bodyPr>
            <a:normAutofit/>
          </a:bodyPr>
          <a:lstStyle/>
          <a:p>
            <a:pPr marL="0" indent="0">
              <a:buNone/>
            </a:pPr>
            <a:r>
              <a:rPr lang="en-US" sz="1800" b="1" dirty="0" smtClean="0"/>
              <a:t>Consumer </a:t>
            </a:r>
            <a:r>
              <a:rPr lang="en-US" sz="1800" b="1" dirty="0"/>
              <a:t>finance </a:t>
            </a:r>
            <a:r>
              <a:rPr lang="en-US" sz="1800" b="1" dirty="0" smtClean="0"/>
              <a:t>company ( Banking and financial )</a:t>
            </a:r>
            <a:r>
              <a:rPr lang="en-US" sz="1800" b="1" dirty="0"/>
              <a:t> </a:t>
            </a:r>
            <a:r>
              <a:rPr lang="en-US" sz="1800" dirty="0"/>
              <a:t>which </a:t>
            </a:r>
            <a:r>
              <a:rPr lang="en-US" sz="1800" dirty="0" smtClean="0"/>
              <a:t>specializes </a:t>
            </a:r>
            <a:r>
              <a:rPr lang="en-US" sz="1800" dirty="0"/>
              <a:t>in lending various types of loans to urban customers. </a:t>
            </a:r>
            <a:r>
              <a:rPr lang="en-US" sz="1800" dirty="0" smtClean="0"/>
              <a:t>When </a:t>
            </a:r>
            <a:r>
              <a:rPr lang="en-US" sz="1800" dirty="0"/>
              <a:t>the company receives a loan application, the company has to make a decision for loan approval based on the applicant’s profile. </a:t>
            </a:r>
            <a:endParaRPr lang="en-US" sz="1800" dirty="0" smtClean="0"/>
          </a:p>
          <a:p>
            <a:pPr marL="0" indent="0">
              <a:buNone/>
            </a:pPr>
            <a:r>
              <a:rPr lang="en-US" sz="1800" dirty="0" smtClean="0"/>
              <a:t>Two</a:t>
            </a:r>
            <a:r>
              <a:rPr lang="en-US" sz="1800" dirty="0"/>
              <a:t> </a:t>
            </a:r>
            <a:r>
              <a:rPr lang="en-US" sz="1800" b="1" dirty="0"/>
              <a:t>types of risks</a:t>
            </a:r>
            <a:r>
              <a:rPr lang="en-US" sz="1800" dirty="0"/>
              <a:t> are associated with the bank’s decision:</a:t>
            </a:r>
          </a:p>
          <a:p>
            <a:r>
              <a:rPr lang="en-US" sz="1800" dirty="0"/>
              <a:t>If the applicant is</a:t>
            </a:r>
            <a:r>
              <a:rPr lang="en-US" sz="1800" b="1" dirty="0"/>
              <a:t> likely to repay the loan</a:t>
            </a:r>
            <a:r>
              <a:rPr lang="en-US" sz="1800" dirty="0"/>
              <a:t>, then not approving the loan results in a </a:t>
            </a:r>
            <a:r>
              <a:rPr lang="en-US" sz="1800" b="1" dirty="0"/>
              <a:t>loss of business</a:t>
            </a:r>
            <a:r>
              <a:rPr lang="en-US" sz="1800" dirty="0"/>
              <a:t> to the company</a:t>
            </a:r>
          </a:p>
          <a:p>
            <a:r>
              <a:rPr lang="en-US" sz="1800" dirty="0"/>
              <a:t>If the applicant is </a:t>
            </a:r>
            <a:r>
              <a:rPr lang="en-US" sz="1800" b="1" dirty="0"/>
              <a:t>not likely to repay the loan,</a:t>
            </a:r>
            <a:r>
              <a:rPr lang="en-US" sz="1800" dirty="0"/>
              <a:t> i.e. he/she is likely to default, then approving the loan may lead to a </a:t>
            </a:r>
            <a:r>
              <a:rPr lang="en-US" sz="1800" b="1" dirty="0"/>
              <a:t>financial loss</a:t>
            </a:r>
            <a:r>
              <a:rPr lang="en-US" sz="1800" dirty="0"/>
              <a:t> for the </a:t>
            </a:r>
            <a:r>
              <a:rPr lang="en-US" sz="1800" dirty="0" smtClean="0"/>
              <a:t>company</a:t>
            </a:r>
          </a:p>
          <a:p>
            <a:pPr>
              <a:buFont typeface="Wingdings" panose="05000000000000000000" pitchFamily="2" charset="2"/>
              <a:buChar char="q"/>
            </a:pPr>
            <a:r>
              <a:rPr lang="en-US" sz="1800" dirty="0" smtClean="0"/>
              <a:t>Two type of decision will take for any loan application as “Loan Accepted “ and “Loan Rejected” </a:t>
            </a:r>
          </a:p>
          <a:p>
            <a:pPr>
              <a:buFont typeface="Wingdings" panose="05000000000000000000" pitchFamily="2" charset="2"/>
              <a:buChar char="q"/>
            </a:pPr>
            <a:r>
              <a:rPr lang="en-US" sz="1800" dirty="0" smtClean="0"/>
              <a:t>Identify the loan Accepted  and load Rejected applications &amp; criteria</a:t>
            </a:r>
          </a:p>
          <a:p>
            <a:pPr>
              <a:buFont typeface="Wingdings" panose="05000000000000000000" pitchFamily="2" charset="2"/>
              <a:buChar char="q"/>
            </a:pPr>
            <a:endParaRPr lang="en-US" sz="1800" dirty="0"/>
          </a:p>
          <a:p>
            <a:pPr marL="0" indent="0">
              <a:buNone/>
            </a:pPr>
            <a:endParaRPr lang="en-US" sz="1800" dirty="0"/>
          </a:p>
        </p:txBody>
      </p:sp>
      <p:sp>
        <p:nvSpPr>
          <p:cNvPr id="4" name="Rectangle 3"/>
          <p:cNvSpPr/>
          <p:nvPr/>
        </p:nvSpPr>
        <p:spPr>
          <a:xfrm>
            <a:off x="347728" y="4304025"/>
            <a:ext cx="6269864" cy="1883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5" name="TextBox 4"/>
          <p:cNvSpPr txBox="1"/>
          <p:nvPr/>
        </p:nvSpPr>
        <p:spPr>
          <a:xfrm>
            <a:off x="347728" y="4316907"/>
            <a:ext cx="6256985" cy="1815882"/>
          </a:xfrm>
          <a:prstGeom prst="rect">
            <a:avLst/>
          </a:prstGeom>
          <a:noFill/>
        </p:spPr>
        <p:txBody>
          <a:bodyPr wrap="square" rtlCol="0">
            <a:spAutoFit/>
          </a:bodyPr>
          <a:lstStyle/>
          <a:p>
            <a:pPr marL="342900" indent="-342900">
              <a:buFont typeface="+mj-lt"/>
              <a:buAutoNum type="arabicPeriod"/>
            </a:pPr>
            <a:r>
              <a:rPr lang="en-US" sz="1600" b="1" dirty="0" smtClean="0"/>
              <a:t>Fully paid:</a:t>
            </a:r>
            <a:r>
              <a:rPr lang="en-US" sz="1600" dirty="0" smtClean="0"/>
              <a:t>  Applicant </a:t>
            </a:r>
            <a:r>
              <a:rPr lang="en-US" sz="1600" dirty="0"/>
              <a:t>has fully paid the loan (the principal and the interest rate</a:t>
            </a:r>
            <a:r>
              <a:rPr lang="en-US" sz="1600" dirty="0" smtClean="0"/>
              <a:t>)</a:t>
            </a:r>
          </a:p>
          <a:p>
            <a:pPr marL="342900" indent="-342900">
              <a:buFont typeface="+mj-lt"/>
              <a:buAutoNum type="arabicPeriod"/>
            </a:pPr>
            <a:r>
              <a:rPr lang="en-US" sz="1600" b="1" dirty="0" smtClean="0"/>
              <a:t>Current:</a:t>
            </a:r>
            <a:r>
              <a:rPr lang="en-US" sz="1600" dirty="0" smtClean="0"/>
              <a:t> Applicant is in the process of paying the instalments, i.e. the tenure of the loan is not yet completed. These candidates are not labelled as 'defaulted‘</a:t>
            </a:r>
          </a:p>
          <a:p>
            <a:pPr marL="342900" indent="-342900">
              <a:buFont typeface="+mj-lt"/>
              <a:buAutoNum type="arabicPeriod"/>
            </a:pPr>
            <a:r>
              <a:rPr lang="en-US" sz="1600" b="1" dirty="0" smtClean="0"/>
              <a:t>Charged-off: </a:t>
            </a:r>
            <a:r>
              <a:rPr lang="en-US" sz="1600" dirty="0" smtClean="0"/>
              <a:t>Applicant has not paid the instalments in due time for a long period of time, i.e. he/she has defaulted</a:t>
            </a:r>
            <a:r>
              <a:rPr lang="en-US" sz="1600" b="1" dirty="0" smtClean="0"/>
              <a:t> </a:t>
            </a:r>
            <a:r>
              <a:rPr lang="en-US" sz="1600" dirty="0" smtClean="0"/>
              <a:t>on the loan</a:t>
            </a:r>
            <a:endParaRPr lang="en-US" sz="1600" dirty="0"/>
          </a:p>
        </p:txBody>
      </p:sp>
      <p:sp>
        <p:nvSpPr>
          <p:cNvPr id="7" name="Rectangle 6"/>
          <p:cNvSpPr/>
          <p:nvPr/>
        </p:nvSpPr>
        <p:spPr>
          <a:xfrm>
            <a:off x="6671256" y="4314759"/>
            <a:ext cx="4943347" cy="1872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8" name="Rectangle 7"/>
          <p:cNvSpPr/>
          <p:nvPr/>
        </p:nvSpPr>
        <p:spPr>
          <a:xfrm>
            <a:off x="347727" y="4012347"/>
            <a:ext cx="1828800" cy="2788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Loan Accepted</a:t>
            </a:r>
            <a:endParaRPr lang="en-US" sz="1600" dirty="0">
              <a:solidFill>
                <a:schemeClr val="tx1"/>
              </a:solidFill>
            </a:endParaRPr>
          </a:p>
        </p:txBody>
      </p:sp>
      <p:sp>
        <p:nvSpPr>
          <p:cNvPr id="9" name="Rectangle 8"/>
          <p:cNvSpPr/>
          <p:nvPr/>
        </p:nvSpPr>
        <p:spPr>
          <a:xfrm>
            <a:off x="6669111" y="4023074"/>
            <a:ext cx="1828800" cy="2788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Loan Rejected</a:t>
            </a:r>
            <a:endParaRPr lang="en-US" sz="1600" dirty="0">
              <a:solidFill>
                <a:schemeClr val="tx1"/>
              </a:solidFill>
            </a:endParaRPr>
          </a:p>
        </p:txBody>
      </p:sp>
      <p:sp>
        <p:nvSpPr>
          <p:cNvPr id="12" name="TextBox 11"/>
          <p:cNvSpPr txBox="1"/>
          <p:nvPr/>
        </p:nvSpPr>
        <p:spPr>
          <a:xfrm>
            <a:off x="6669111" y="4427620"/>
            <a:ext cx="4945491" cy="1323439"/>
          </a:xfrm>
          <a:prstGeom prst="rect">
            <a:avLst/>
          </a:prstGeom>
          <a:noFill/>
        </p:spPr>
        <p:txBody>
          <a:bodyPr wrap="square" rtlCol="0">
            <a:spAutoFit/>
          </a:bodyPr>
          <a:lstStyle/>
          <a:p>
            <a:r>
              <a:rPr lang="en-US" sz="1600" dirty="0"/>
              <a:t>The company had rejected the loan (because the candidate does not meet their requirements etc.). Since the loan was rejected, there is no transactional history of those applicants with the company and so this data is not available with the company (and thus in this dataset)</a:t>
            </a:r>
          </a:p>
        </p:txBody>
      </p:sp>
    </p:spTree>
    <p:extLst>
      <p:ext uri="{BB962C8B-B14F-4D97-AF65-F5344CB8AC3E}">
        <p14:creationId xmlns:p14="http://schemas.microsoft.com/office/powerpoint/2010/main" val="63448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107548"/>
            <a:ext cx="11006070" cy="652306"/>
          </a:xfrm>
        </p:spPr>
        <p:txBody>
          <a:bodyPr>
            <a:noAutofit/>
          </a:bodyPr>
          <a:lstStyle/>
          <a:p>
            <a:r>
              <a:rPr lang="en-US" sz="3200" b="1" dirty="0" smtClean="0">
                <a:solidFill>
                  <a:srgbClr val="00B050"/>
                </a:solidFill>
              </a:rPr>
              <a:t>Business Objective and Scope</a:t>
            </a:r>
            <a:endParaRPr lang="en-US" sz="3200" b="1" dirty="0">
              <a:solidFill>
                <a:srgbClr val="00B050"/>
              </a:solidFill>
            </a:endParaRPr>
          </a:p>
        </p:txBody>
      </p:sp>
      <p:sp>
        <p:nvSpPr>
          <p:cNvPr id="3" name="Content Placeholder 2"/>
          <p:cNvSpPr>
            <a:spLocks noGrp="1"/>
          </p:cNvSpPr>
          <p:nvPr>
            <p:ph idx="1"/>
          </p:nvPr>
        </p:nvSpPr>
        <p:spPr>
          <a:xfrm>
            <a:off x="347729" y="872148"/>
            <a:ext cx="11266873" cy="5576778"/>
          </a:xfrm>
          <a:solidFill>
            <a:schemeClr val="bg1">
              <a:lumMod val="95000"/>
            </a:schemeClr>
          </a:solidFill>
        </p:spPr>
        <p:txBody>
          <a:bodyPr>
            <a:normAutofit/>
          </a:bodyPr>
          <a:lstStyle/>
          <a:p>
            <a:r>
              <a:rPr lang="en-US" sz="1800" dirty="0" smtClean="0"/>
              <a:t>Analysis &amp; Identify these risky loan applicants profiles and loan application: </a:t>
            </a:r>
          </a:p>
          <a:p>
            <a:r>
              <a:rPr lang="en-US" sz="1800" dirty="0" smtClean="0"/>
              <a:t>Borrowers </a:t>
            </a:r>
            <a:r>
              <a:rPr lang="en-US" sz="1800" dirty="0"/>
              <a:t>can easily access lower interest rate loans through a fast online interface. </a:t>
            </a:r>
            <a:endParaRPr lang="en-US" sz="1800" dirty="0" smtClean="0"/>
          </a:p>
          <a:p>
            <a:r>
              <a:rPr lang="en-US" sz="1800" dirty="0"/>
              <a:t> </a:t>
            </a:r>
            <a:r>
              <a:rPr lang="en-US" sz="1800" dirty="0" smtClean="0"/>
              <a:t>Company </a:t>
            </a:r>
            <a:r>
              <a:rPr lang="en-US" sz="1800" dirty="0"/>
              <a:t>wants to understand the driving factors (or driver variables) behind loan </a:t>
            </a:r>
            <a:r>
              <a:rPr lang="en-US" sz="1800" dirty="0" smtClean="0"/>
              <a:t>default</a:t>
            </a:r>
          </a:p>
          <a:p>
            <a:r>
              <a:rPr lang="en-US" sz="1800" dirty="0" smtClean="0"/>
              <a:t>Advised </a:t>
            </a:r>
            <a:r>
              <a:rPr lang="en-US" sz="1800" dirty="0"/>
              <a:t>to independently research a little about risk analytics (understanding the types of variables and their significance should be enough</a:t>
            </a:r>
            <a:r>
              <a:rPr lang="en-US" sz="1800" dirty="0" smtClean="0"/>
              <a:t>).</a:t>
            </a:r>
          </a:p>
          <a:p>
            <a:endParaRPr lang="en-US" sz="1800" dirty="0"/>
          </a:p>
          <a:p>
            <a:pPr marL="0" indent="0">
              <a:buNone/>
            </a:pPr>
            <a:r>
              <a:rPr lang="en-US" sz="1800" dirty="0" smtClean="0"/>
              <a:t>Scope : Risk Analytics</a:t>
            </a:r>
          </a:p>
          <a:p>
            <a:r>
              <a:rPr lang="en-US" sz="1800" dirty="0"/>
              <a:t>Mention the problem statement and the analysis approach briefly </a:t>
            </a:r>
            <a:endParaRPr lang="en-US" sz="1800" dirty="0" smtClean="0"/>
          </a:p>
          <a:p>
            <a:pPr lvl="1"/>
            <a:r>
              <a:rPr lang="en-US" sz="1400" dirty="0" smtClean="0"/>
              <a:t>Understand the data and make data smart ( data cleaning , data standardized ,removed redundant columns, etc.) </a:t>
            </a:r>
            <a:endParaRPr lang="en-US" sz="1400" dirty="0"/>
          </a:p>
          <a:p>
            <a:r>
              <a:rPr lang="en-US" sz="1800" dirty="0"/>
              <a:t>Explain the results of univariate, bivariate analysis etc. in business </a:t>
            </a:r>
            <a:r>
              <a:rPr lang="en-US" sz="1800" dirty="0" smtClean="0"/>
              <a:t>terms</a:t>
            </a:r>
          </a:p>
          <a:p>
            <a:pPr lvl="1"/>
            <a:endParaRPr lang="en-US" sz="1400" dirty="0"/>
          </a:p>
          <a:p>
            <a:r>
              <a:rPr lang="en-US" sz="1800" dirty="0"/>
              <a:t>Include </a:t>
            </a:r>
            <a:r>
              <a:rPr lang="en-US" sz="1800" dirty="0" smtClean="0"/>
              <a:t>visualizations </a:t>
            </a:r>
            <a:r>
              <a:rPr lang="en-US" sz="1800" dirty="0"/>
              <a:t>and </a:t>
            </a:r>
            <a:r>
              <a:rPr lang="en-US" sz="1800" dirty="0" smtClean="0"/>
              <a:t>summaries </a:t>
            </a:r>
            <a:r>
              <a:rPr lang="en-US" sz="1800" dirty="0"/>
              <a:t>the most important results in the presentation</a:t>
            </a:r>
          </a:p>
          <a:p>
            <a:endParaRPr lang="en-US" sz="1800" dirty="0"/>
          </a:p>
        </p:txBody>
      </p:sp>
    </p:spTree>
    <p:extLst>
      <p:ext uri="{BB962C8B-B14F-4D97-AF65-F5344CB8AC3E}">
        <p14:creationId xmlns:p14="http://schemas.microsoft.com/office/powerpoint/2010/main" val="1562016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716750"/>
          </a:xfrm>
        </p:spPr>
        <p:txBody>
          <a:bodyPr anchor="ctr">
            <a:normAutofit/>
          </a:bodyPr>
          <a:lstStyle/>
          <a:p>
            <a:pPr algn="ctr"/>
            <a:r>
              <a:rPr lang="en-US" sz="3600" dirty="0" smtClean="0">
                <a:solidFill>
                  <a:srgbClr val="002060"/>
                </a:solidFill>
              </a:rPr>
              <a:t>Data Understanding and </a:t>
            </a:r>
            <a:r>
              <a:rPr lang="en-US" sz="3600" dirty="0">
                <a:solidFill>
                  <a:srgbClr val="002060"/>
                </a:solidFill>
              </a:rPr>
              <a:t>Data Cleaning and Manipulation</a:t>
            </a:r>
            <a:endParaRPr lang="en-US" sz="3600" dirty="0">
              <a:solidFill>
                <a:srgbClr val="002060"/>
              </a:solidFill>
            </a:endParaRPr>
          </a:p>
        </p:txBody>
      </p:sp>
    </p:spTree>
    <p:extLst>
      <p:ext uri="{BB962C8B-B14F-4D97-AF65-F5344CB8AC3E}">
        <p14:creationId xmlns:p14="http://schemas.microsoft.com/office/powerpoint/2010/main" val="180764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107548"/>
            <a:ext cx="11006070" cy="652306"/>
          </a:xfrm>
        </p:spPr>
        <p:txBody>
          <a:bodyPr>
            <a:noAutofit/>
          </a:bodyPr>
          <a:lstStyle/>
          <a:p>
            <a:r>
              <a:rPr lang="en-US" sz="3200" b="1" dirty="0" smtClean="0">
                <a:solidFill>
                  <a:srgbClr val="00B050"/>
                </a:solidFill>
              </a:rPr>
              <a:t>Implementation Summary : Risk </a:t>
            </a:r>
            <a:r>
              <a:rPr lang="en-US" sz="3200" b="1" dirty="0" smtClean="0">
                <a:solidFill>
                  <a:srgbClr val="00B050"/>
                </a:solidFill>
              </a:rPr>
              <a:t>Analytics ( Loan Applications)</a:t>
            </a:r>
            <a:endParaRPr lang="en-US" sz="3200" b="1" dirty="0">
              <a:solidFill>
                <a:srgbClr val="00B050"/>
              </a:solidFill>
            </a:endParaRPr>
          </a:p>
        </p:txBody>
      </p:sp>
      <p:sp>
        <p:nvSpPr>
          <p:cNvPr id="3" name="Content Placeholder 2"/>
          <p:cNvSpPr>
            <a:spLocks noGrp="1"/>
          </p:cNvSpPr>
          <p:nvPr>
            <p:ph idx="1"/>
          </p:nvPr>
        </p:nvSpPr>
        <p:spPr>
          <a:xfrm>
            <a:off x="347729" y="872148"/>
            <a:ext cx="11266873" cy="5576778"/>
          </a:xfrm>
          <a:solidFill>
            <a:schemeClr val="bg1">
              <a:lumMod val="95000"/>
            </a:schemeClr>
          </a:solidFill>
        </p:spPr>
        <p:txBody>
          <a:bodyPr>
            <a:normAutofit/>
          </a:bodyPr>
          <a:lstStyle/>
          <a:p>
            <a:pPr marL="342900" indent="-342900">
              <a:buFont typeface="+mj-lt"/>
              <a:buAutoNum type="arabicPeriod"/>
            </a:pPr>
            <a:r>
              <a:rPr lang="en-US" sz="1800" dirty="0" smtClean="0"/>
              <a:t>Data Load - Loan </a:t>
            </a:r>
            <a:r>
              <a:rPr lang="en-US" sz="1800" dirty="0" smtClean="0"/>
              <a:t>data </a:t>
            </a:r>
            <a:r>
              <a:rPr lang="en-US" sz="1800" dirty="0" smtClean="0"/>
              <a:t>and </a:t>
            </a:r>
            <a:r>
              <a:rPr lang="en-US" sz="1800" dirty="0" smtClean="0"/>
              <a:t>related dictionary data</a:t>
            </a:r>
          </a:p>
          <a:p>
            <a:pPr marL="342900" indent="-342900">
              <a:buFont typeface="+mj-lt"/>
              <a:buAutoNum type="arabicPeriod"/>
            </a:pPr>
            <a:r>
              <a:rPr lang="en-US" sz="1800" dirty="0" smtClean="0"/>
              <a:t>Load data into Data frame and understand the data &amp; Columns </a:t>
            </a:r>
          </a:p>
          <a:p>
            <a:pPr marL="342900" indent="-342900">
              <a:buFont typeface="+mj-lt"/>
              <a:buAutoNum type="arabicPeriod"/>
            </a:pPr>
            <a:r>
              <a:rPr lang="en-US" sz="1800" dirty="0" smtClean="0"/>
              <a:t>Data Cleaning and standardized  ( removed unwanted columns, rows, removed null values from columns, amount percentage , zip code etc</a:t>
            </a:r>
            <a:r>
              <a:rPr lang="en-US" sz="1800" dirty="0" smtClean="0"/>
              <a:t>.)</a:t>
            </a:r>
          </a:p>
          <a:p>
            <a:pPr lvl="1"/>
            <a:r>
              <a:rPr lang="en-US" sz="1400" dirty="0"/>
              <a:t>Check the number of null values in the </a:t>
            </a:r>
            <a:r>
              <a:rPr lang="en-US" sz="1400" dirty="0" smtClean="0"/>
              <a:t>columns</a:t>
            </a:r>
          </a:p>
          <a:p>
            <a:pPr lvl="1"/>
            <a:r>
              <a:rPr lang="en-US" sz="1400" dirty="0" smtClean="0"/>
              <a:t>Dropping </a:t>
            </a:r>
            <a:r>
              <a:rPr lang="en-US" sz="1400" dirty="0"/>
              <a:t>columns &amp; rows with all the Null </a:t>
            </a:r>
            <a:r>
              <a:rPr lang="en-US" sz="1400" dirty="0" smtClean="0"/>
              <a:t>values</a:t>
            </a:r>
          </a:p>
          <a:p>
            <a:pPr lvl="1"/>
            <a:r>
              <a:rPr lang="en-US" sz="1400" dirty="0"/>
              <a:t>Deleting all the columns which are not required and having only unique value and all unique values like id, </a:t>
            </a:r>
            <a:r>
              <a:rPr lang="en-US" sz="1400" dirty="0" err="1"/>
              <a:t>member_id</a:t>
            </a:r>
            <a:r>
              <a:rPr lang="en-US" sz="1400" dirty="0"/>
              <a:t>, </a:t>
            </a:r>
            <a:r>
              <a:rPr lang="en-US" sz="1400" dirty="0" err="1"/>
              <a:t>url</a:t>
            </a:r>
            <a:r>
              <a:rPr lang="en-US" sz="1400" dirty="0"/>
              <a:t> etc</a:t>
            </a:r>
            <a:r>
              <a:rPr lang="en-US" sz="1400" dirty="0" smtClean="0"/>
              <a:t>.</a:t>
            </a:r>
          </a:p>
          <a:p>
            <a:pPr lvl="1"/>
            <a:r>
              <a:rPr lang="en-US" sz="1400" dirty="0"/>
              <a:t>Dropping rows with null </a:t>
            </a:r>
            <a:r>
              <a:rPr lang="en-US" sz="1400" dirty="0" smtClean="0"/>
              <a:t>values</a:t>
            </a:r>
          </a:p>
          <a:p>
            <a:pPr lvl="1"/>
            <a:r>
              <a:rPr lang="en-US" sz="1400" dirty="0"/>
              <a:t>Interest rate column and removing % and converting to float type for analysis</a:t>
            </a:r>
            <a:endParaRPr lang="en-US" sz="1400" dirty="0" smtClean="0"/>
          </a:p>
          <a:p>
            <a:pPr marL="342900" indent="-342900">
              <a:buFont typeface="+mj-lt"/>
              <a:buAutoNum type="arabicPeriod"/>
            </a:pPr>
            <a:r>
              <a:rPr lang="en-US" sz="1800" dirty="0" smtClean="0"/>
              <a:t>Validate the loan amount and Funded amount to identify any discrepancy in amounts for approval process.  </a:t>
            </a:r>
            <a:endParaRPr lang="en-US" sz="1800" dirty="0" smtClean="0"/>
          </a:p>
          <a:p>
            <a:pPr marL="342900" indent="-342900">
              <a:buFont typeface="+mj-lt"/>
              <a:buAutoNum type="arabicPeriod"/>
            </a:pPr>
            <a:r>
              <a:rPr lang="en-US" sz="1800" dirty="0" smtClean="0"/>
              <a:t>Univariate </a:t>
            </a:r>
            <a:r>
              <a:rPr lang="en-US" sz="1800" dirty="0" smtClean="0"/>
              <a:t>Analysis for Risk </a:t>
            </a:r>
            <a:r>
              <a:rPr lang="en-US" sz="1800" dirty="0" smtClean="0"/>
              <a:t>Analytics</a:t>
            </a:r>
          </a:p>
          <a:p>
            <a:pPr marL="342900" indent="-342900">
              <a:buFont typeface="+mj-lt"/>
              <a:buAutoNum type="arabicPeriod"/>
            </a:pPr>
            <a:r>
              <a:rPr lang="en-US" sz="1800" dirty="0" smtClean="0"/>
              <a:t>Bivariate Analysis for Risk Analytics</a:t>
            </a:r>
          </a:p>
          <a:p>
            <a:pPr marL="342900" indent="-342900">
              <a:buFont typeface="+mj-lt"/>
              <a:buAutoNum type="arabicPeriod"/>
            </a:pPr>
            <a:r>
              <a:rPr lang="en-US" sz="1800" dirty="0" smtClean="0"/>
              <a:t>Multivariate Analysis for Risk Analytics</a:t>
            </a:r>
            <a:endParaRPr lang="en-US" sz="1800" dirty="0" smtClean="0"/>
          </a:p>
          <a:p>
            <a:pPr marL="342900" indent="-342900">
              <a:buFont typeface="+mj-lt"/>
              <a:buAutoNum type="arabicPeriod"/>
            </a:pPr>
            <a:endParaRPr lang="en-US" sz="1800" dirty="0"/>
          </a:p>
        </p:txBody>
      </p:sp>
    </p:spTree>
    <p:extLst>
      <p:ext uri="{BB962C8B-B14F-4D97-AF65-F5344CB8AC3E}">
        <p14:creationId xmlns:p14="http://schemas.microsoft.com/office/powerpoint/2010/main" val="3703880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800" dirty="0" smtClean="0">
                <a:solidFill>
                  <a:srgbClr val="002060"/>
                </a:solidFill>
              </a:rPr>
              <a:t>Data Analysis</a:t>
            </a:r>
            <a:endParaRPr lang="en-US" sz="4800" dirty="0">
              <a:solidFill>
                <a:srgbClr val="002060"/>
              </a:solidFill>
            </a:endParaRPr>
          </a:p>
        </p:txBody>
      </p:sp>
    </p:spTree>
    <p:extLst>
      <p:ext uri="{BB962C8B-B14F-4D97-AF65-F5344CB8AC3E}">
        <p14:creationId xmlns:p14="http://schemas.microsoft.com/office/powerpoint/2010/main" val="356271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90" y="140538"/>
            <a:ext cx="10515600" cy="629486"/>
          </a:xfrm>
        </p:spPr>
        <p:txBody>
          <a:bodyPr>
            <a:normAutofit/>
          </a:bodyPr>
          <a:lstStyle/>
          <a:p>
            <a:r>
              <a:rPr lang="en-US" sz="3200" b="1" dirty="0" smtClean="0">
                <a:solidFill>
                  <a:srgbClr val="00B050"/>
                </a:solidFill>
              </a:rPr>
              <a:t>Univariate Analysis</a:t>
            </a:r>
            <a:endParaRPr lang="en-US" sz="3200" b="1" dirty="0">
              <a:solidFill>
                <a:srgbClr val="00B050"/>
              </a:solidFill>
            </a:endParaRPr>
          </a:p>
        </p:txBody>
      </p:sp>
      <p:pic>
        <p:nvPicPr>
          <p:cNvPr id="3" name="Picture 2"/>
          <p:cNvPicPr>
            <a:picLocks noChangeAspect="1"/>
          </p:cNvPicPr>
          <p:nvPr/>
        </p:nvPicPr>
        <p:blipFill>
          <a:blip r:embed="rId2"/>
          <a:stretch>
            <a:fillRect/>
          </a:stretch>
        </p:blipFill>
        <p:spPr>
          <a:xfrm>
            <a:off x="240633" y="877374"/>
            <a:ext cx="5566609" cy="2587721"/>
          </a:xfrm>
          <a:prstGeom prst="rect">
            <a:avLst/>
          </a:prstGeom>
        </p:spPr>
      </p:pic>
      <p:sp>
        <p:nvSpPr>
          <p:cNvPr id="4" name="TextBox 3"/>
          <p:cNvSpPr txBox="1"/>
          <p:nvPr/>
        </p:nvSpPr>
        <p:spPr>
          <a:xfrm>
            <a:off x="240633" y="3503520"/>
            <a:ext cx="5356299" cy="338554"/>
          </a:xfrm>
          <a:prstGeom prst="rect">
            <a:avLst/>
          </a:prstGeom>
          <a:noFill/>
        </p:spPr>
        <p:txBody>
          <a:bodyPr wrap="square" rtlCol="0">
            <a:spAutoFit/>
          </a:bodyPr>
          <a:lstStyle/>
          <a:p>
            <a:pPr algn="ctr"/>
            <a:r>
              <a:rPr lang="en-US" sz="1600" dirty="0"/>
              <a:t>L</a:t>
            </a:r>
            <a:r>
              <a:rPr lang="en-US" sz="1600" dirty="0" smtClean="0"/>
              <a:t>oan defaulted by loan applicants [0 -28873 and 1- 4794 ]</a:t>
            </a:r>
            <a:endParaRPr lang="en-US" sz="1600" dirty="0"/>
          </a:p>
        </p:txBody>
      </p:sp>
      <p:pic>
        <p:nvPicPr>
          <p:cNvPr id="6" name="Picture 5"/>
          <p:cNvPicPr>
            <a:picLocks noChangeAspect="1"/>
          </p:cNvPicPr>
          <p:nvPr/>
        </p:nvPicPr>
        <p:blipFill>
          <a:blip r:embed="rId3"/>
          <a:stretch>
            <a:fillRect/>
          </a:stretch>
        </p:blipFill>
        <p:spPr>
          <a:xfrm>
            <a:off x="6753726" y="989667"/>
            <a:ext cx="5120640" cy="2626147"/>
          </a:xfrm>
          <a:prstGeom prst="rect">
            <a:avLst/>
          </a:prstGeom>
        </p:spPr>
      </p:pic>
      <p:sp>
        <p:nvSpPr>
          <p:cNvPr id="7" name="TextBox 6"/>
          <p:cNvSpPr txBox="1"/>
          <p:nvPr/>
        </p:nvSpPr>
        <p:spPr>
          <a:xfrm>
            <a:off x="6753726" y="3543626"/>
            <a:ext cx="5228398" cy="338554"/>
          </a:xfrm>
          <a:prstGeom prst="rect">
            <a:avLst/>
          </a:prstGeom>
          <a:noFill/>
        </p:spPr>
        <p:txBody>
          <a:bodyPr wrap="square" rtlCol="0">
            <a:spAutoFit/>
          </a:bodyPr>
          <a:lstStyle/>
          <a:p>
            <a:pPr algn="ctr"/>
            <a:r>
              <a:rPr lang="en-US" sz="1600" dirty="0"/>
              <a:t>D</a:t>
            </a:r>
            <a:r>
              <a:rPr lang="en-US" sz="1600" dirty="0" smtClean="0"/>
              <a:t>istribution of loans over the year</a:t>
            </a:r>
            <a:endParaRPr lang="en-US" sz="1600" dirty="0"/>
          </a:p>
        </p:txBody>
      </p:sp>
      <p:pic>
        <p:nvPicPr>
          <p:cNvPr id="8" name="Picture 7"/>
          <p:cNvPicPr>
            <a:picLocks noChangeAspect="1"/>
          </p:cNvPicPr>
          <p:nvPr/>
        </p:nvPicPr>
        <p:blipFill>
          <a:blip r:embed="rId4"/>
          <a:stretch>
            <a:fillRect/>
          </a:stretch>
        </p:blipFill>
        <p:spPr>
          <a:xfrm>
            <a:off x="3597443" y="3911277"/>
            <a:ext cx="5354052" cy="2425355"/>
          </a:xfrm>
          <a:prstGeom prst="rect">
            <a:avLst/>
          </a:prstGeom>
        </p:spPr>
      </p:pic>
      <p:sp>
        <p:nvSpPr>
          <p:cNvPr id="9" name="TextBox 8"/>
          <p:cNvSpPr txBox="1"/>
          <p:nvPr/>
        </p:nvSpPr>
        <p:spPr>
          <a:xfrm>
            <a:off x="3404940" y="6288507"/>
            <a:ext cx="6412830" cy="338554"/>
          </a:xfrm>
          <a:prstGeom prst="rect">
            <a:avLst/>
          </a:prstGeom>
          <a:noFill/>
        </p:spPr>
        <p:txBody>
          <a:bodyPr wrap="square" rtlCol="0">
            <a:spAutoFit/>
          </a:bodyPr>
          <a:lstStyle/>
          <a:p>
            <a:pPr algn="ctr"/>
            <a:r>
              <a:rPr lang="en-US" sz="1600" dirty="0" smtClean="0"/>
              <a:t>Distribution of loan compared to term of loan (60 &amp; 30 months </a:t>
            </a:r>
            <a:r>
              <a:rPr lang="en-US" sz="1600" dirty="0" smtClean="0"/>
              <a:t>)</a:t>
            </a:r>
            <a:endParaRPr lang="en-US" sz="1600" dirty="0"/>
          </a:p>
        </p:txBody>
      </p:sp>
    </p:spTree>
    <p:extLst>
      <p:ext uri="{BB962C8B-B14F-4D97-AF65-F5344CB8AC3E}">
        <p14:creationId xmlns:p14="http://schemas.microsoft.com/office/powerpoint/2010/main" val="1013376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90" y="140538"/>
            <a:ext cx="10515600" cy="629486"/>
          </a:xfrm>
        </p:spPr>
        <p:txBody>
          <a:bodyPr>
            <a:normAutofit/>
          </a:bodyPr>
          <a:lstStyle/>
          <a:p>
            <a:r>
              <a:rPr lang="en-US" sz="3200" b="1" dirty="0" smtClean="0">
                <a:solidFill>
                  <a:srgbClr val="00B050"/>
                </a:solidFill>
              </a:rPr>
              <a:t>Univariate Analysis continue…</a:t>
            </a:r>
            <a:endParaRPr lang="en-US" sz="3200" b="1" dirty="0">
              <a:solidFill>
                <a:srgbClr val="00B050"/>
              </a:solidFill>
            </a:endParaRPr>
          </a:p>
        </p:txBody>
      </p:sp>
      <p:sp>
        <p:nvSpPr>
          <p:cNvPr id="4" name="TextBox 3"/>
          <p:cNvSpPr txBox="1"/>
          <p:nvPr/>
        </p:nvSpPr>
        <p:spPr>
          <a:xfrm>
            <a:off x="0" y="5905355"/>
            <a:ext cx="4767943" cy="584775"/>
          </a:xfrm>
          <a:prstGeom prst="rect">
            <a:avLst/>
          </a:prstGeom>
          <a:noFill/>
        </p:spPr>
        <p:txBody>
          <a:bodyPr wrap="square" rtlCol="0">
            <a:spAutoFit/>
          </a:bodyPr>
          <a:lstStyle/>
          <a:p>
            <a:pPr algn="ctr"/>
            <a:r>
              <a:rPr lang="en-US" sz="1600" dirty="0"/>
              <a:t>A</a:t>
            </a:r>
            <a:r>
              <a:rPr lang="en-US" sz="1600" dirty="0" smtClean="0"/>
              <a:t>nnual income on log scale of loan applicants for loan paid off and default loan </a:t>
            </a:r>
            <a:endParaRPr lang="en-US" sz="1600" dirty="0"/>
          </a:p>
        </p:txBody>
      </p:sp>
      <p:sp>
        <p:nvSpPr>
          <p:cNvPr id="7" name="TextBox 6"/>
          <p:cNvSpPr txBox="1"/>
          <p:nvPr/>
        </p:nvSpPr>
        <p:spPr>
          <a:xfrm>
            <a:off x="4986836" y="4896436"/>
            <a:ext cx="2710744" cy="338554"/>
          </a:xfrm>
          <a:prstGeom prst="rect">
            <a:avLst/>
          </a:prstGeom>
          <a:noFill/>
        </p:spPr>
        <p:txBody>
          <a:bodyPr wrap="square" rtlCol="0">
            <a:spAutoFit/>
          </a:bodyPr>
          <a:lstStyle/>
          <a:p>
            <a:pPr algn="ctr"/>
            <a:r>
              <a:rPr lang="en-US" sz="1600" dirty="0" smtClean="0"/>
              <a:t>Loan amount and loan status</a:t>
            </a:r>
            <a:endParaRPr lang="en-US" sz="1600" dirty="0"/>
          </a:p>
        </p:txBody>
      </p:sp>
      <p:pic>
        <p:nvPicPr>
          <p:cNvPr id="5" name="Picture 4"/>
          <p:cNvPicPr>
            <a:picLocks noChangeAspect="1"/>
          </p:cNvPicPr>
          <p:nvPr/>
        </p:nvPicPr>
        <p:blipFill>
          <a:blip r:embed="rId2"/>
          <a:stretch>
            <a:fillRect/>
          </a:stretch>
        </p:blipFill>
        <p:spPr>
          <a:xfrm>
            <a:off x="110285" y="933314"/>
            <a:ext cx="3705225" cy="4972041"/>
          </a:xfrm>
          <a:prstGeom prst="rect">
            <a:avLst/>
          </a:prstGeom>
        </p:spPr>
      </p:pic>
      <p:pic>
        <p:nvPicPr>
          <p:cNvPr id="10" name="Picture 9"/>
          <p:cNvPicPr>
            <a:picLocks noChangeAspect="1"/>
          </p:cNvPicPr>
          <p:nvPr/>
        </p:nvPicPr>
        <p:blipFill>
          <a:blip r:embed="rId3"/>
          <a:stretch>
            <a:fillRect/>
          </a:stretch>
        </p:blipFill>
        <p:spPr>
          <a:xfrm>
            <a:off x="8034443" y="989866"/>
            <a:ext cx="3924300" cy="3956446"/>
          </a:xfrm>
          <a:prstGeom prst="rect">
            <a:avLst/>
          </a:prstGeom>
        </p:spPr>
      </p:pic>
      <p:pic>
        <p:nvPicPr>
          <p:cNvPr id="11" name="Picture 10"/>
          <p:cNvPicPr>
            <a:picLocks noChangeAspect="1"/>
          </p:cNvPicPr>
          <p:nvPr/>
        </p:nvPicPr>
        <p:blipFill>
          <a:blip r:embed="rId4"/>
          <a:stretch>
            <a:fillRect/>
          </a:stretch>
        </p:blipFill>
        <p:spPr>
          <a:xfrm>
            <a:off x="3925795" y="933313"/>
            <a:ext cx="3733087" cy="3948929"/>
          </a:xfrm>
          <a:prstGeom prst="rect">
            <a:avLst/>
          </a:prstGeom>
        </p:spPr>
      </p:pic>
      <p:sp>
        <p:nvSpPr>
          <p:cNvPr id="12" name="TextBox 11"/>
          <p:cNvSpPr txBox="1"/>
          <p:nvPr/>
        </p:nvSpPr>
        <p:spPr>
          <a:xfrm>
            <a:off x="8868906" y="4846963"/>
            <a:ext cx="2885403" cy="584775"/>
          </a:xfrm>
          <a:prstGeom prst="rect">
            <a:avLst/>
          </a:prstGeom>
          <a:noFill/>
        </p:spPr>
        <p:txBody>
          <a:bodyPr wrap="square" rtlCol="0">
            <a:spAutoFit/>
          </a:bodyPr>
          <a:lstStyle/>
          <a:p>
            <a:r>
              <a:rPr lang="en-US" sz="1600" dirty="0" smtClean="0"/>
              <a:t>Interest rate will be low other then providers</a:t>
            </a:r>
            <a:endParaRPr lang="en-US" sz="1600" dirty="0"/>
          </a:p>
        </p:txBody>
      </p:sp>
    </p:spTree>
    <p:extLst>
      <p:ext uri="{BB962C8B-B14F-4D97-AF65-F5344CB8AC3E}">
        <p14:creationId xmlns:p14="http://schemas.microsoft.com/office/powerpoint/2010/main" val="1288497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89" y="144065"/>
            <a:ext cx="10982011" cy="448791"/>
          </a:xfrm>
        </p:spPr>
        <p:txBody>
          <a:bodyPr>
            <a:noAutofit/>
          </a:bodyPr>
          <a:lstStyle/>
          <a:p>
            <a:r>
              <a:rPr lang="en-US" sz="3200" b="1" dirty="0" smtClean="0">
                <a:solidFill>
                  <a:srgbClr val="00B050"/>
                </a:solidFill>
              </a:rPr>
              <a:t>Bivariate Analysis</a:t>
            </a:r>
            <a:endParaRPr lang="en-US" sz="3200" b="1" dirty="0">
              <a:solidFill>
                <a:srgbClr val="00B050"/>
              </a:solidFill>
            </a:endParaRPr>
          </a:p>
        </p:txBody>
      </p:sp>
      <p:pic>
        <p:nvPicPr>
          <p:cNvPr id="3" name="Picture 2"/>
          <p:cNvPicPr>
            <a:picLocks noChangeAspect="1"/>
          </p:cNvPicPr>
          <p:nvPr/>
        </p:nvPicPr>
        <p:blipFill>
          <a:blip r:embed="rId2"/>
          <a:stretch>
            <a:fillRect/>
          </a:stretch>
        </p:blipFill>
        <p:spPr>
          <a:xfrm>
            <a:off x="301450" y="793454"/>
            <a:ext cx="5041519" cy="2582792"/>
          </a:xfrm>
          <a:prstGeom prst="rect">
            <a:avLst/>
          </a:prstGeom>
          <a:ln>
            <a:solidFill>
              <a:schemeClr val="bg2">
                <a:lumMod val="75000"/>
              </a:schemeClr>
            </a:solidFill>
          </a:ln>
        </p:spPr>
      </p:pic>
      <p:sp>
        <p:nvSpPr>
          <p:cNvPr id="4" name="TextBox 3"/>
          <p:cNvSpPr txBox="1"/>
          <p:nvPr/>
        </p:nvSpPr>
        <p:spPr>
          <a:xfrm>
            <a:off x="251211" y="3366212"/>
            <a:ext cx="5091758" cy="430887"/>
          </a:xfrm>
          <a:prstGeom prst="rect">
            <a:avLst/>
          </a:prstGeom>
          <a:noFill/>
        </p:spPr>
        <p:txBody>
          <a:bodyPr wrap="square" rtlCol="0">
            <a:spAutoFit/>
          </a:bodyPr>
          <a:lstStyle/>
          <a:p>
            <a:pPr algn="ctr"/>
            <a:r>
              <a:rPr lang="en-US" sz="1100" dirty="0"/>
              <a:t>Funded </a:t>
            </a:r>
            <a:r>
              <a:rPr lang="en-US" sz="1100" dirty="0" smtClean="0"/>
              <a:t>amount </a:t>
            </a:r>
            <a:r>
              <a:rPr lang="en-US" sz="1100" dirty="0"/>
              <a:t>and funded amount by investor has a </a:t>
            </a:r>
            <a:r>
              <a:rPr lang="en-US" sz="1100" dirty="0" smtClean="0"/>
              <a:t>strong correlation </a:t>
            </a:r>
            <a:r>
              <a:rPr lang="en-US" sz="1100" dirty="0"/>
              <a:t>with each other and with loan amount, </a:t>
            </a:r>
            <a:r>
              <a:rPr lang="en-US" sz="1100" dirty="0" smtClean="0"/>
              <a:t>therefore </a:t>
            </a:r>
            <a:r>
              <a:rPr lang="en-US" sz="1100" dirty="0"/>
              <a:t>theses two columns can be </a:t>
            </a:r>
            <a:r>
              <a:rPr lang="en-US" sz="1100" dirty="0" smtClean="0"/>
              <a:t>dropped</a:t>
            </a:r>
            <a:endParaRPr lang="en-US" sz="1100" dirty="0"/>
          </a:p>
        </p:txBody>
      </p:sp>
      <p:pic>
        <p:nvPicPr>
          <p:cNvPr id="5" name="Picture 4"/>
          <p:cNvPicPr>
            <a:picLocks noChangeAspect="1"/>
          </p:cNvPicPr>
          <p:nvPr/>
        </p:nvPicPr>
        <p:blipFill>
          <a:blip r:embed="rId3"/>
          <a:stretch>
            <a:fillRect/>
          </a:stretch>
        </p:blipFill>
        <p:spPr>
          <a:xfrm>
            <a:off x="5727559" y="793454"/>
            <a:ext cx="6189785" cy="2582792"/>
          </a:xfrm>
          <a:prstGeom prst="rect">
            <a:avLst/>
          </a:prstGeom>
        </p:spPr>
      </p:pic>
      <p:sp>
        <p:nvSpPr>
          <p:cNvPr id="6" name="TextBox 5"/>
          <p:cNvSpPr txBox="1"/>
          <p:nvPr/>
        </p:nvSpPr>
        <p:spPr>
          <a:xfrm>
            <a:off x="6030698" y="3408084"/>
            <a:ext cx="5806259" cy="430887"/>
          </a:xfrm>
          <a:prstGeom prst="rect">
            <a:avLst/>
          </a:prstGeom>
          <a:noFill/>
        </p:spPr>
        <p:txBody>
          <a:bodyPr wrap="square" rtlCol="0">
            <a:spAutoFit/>
          </a:bodyPr>
          <a:lstStyle/>
          <a:p>
            <a:pPr algn="ctr"/>
            <a:r>
              <a:rPr lang="en-US" sz="1100" dirty="0"/>
              <a:t>Seems like NE is having maximum loan defaults among all the states. Let us check no. of loans counts in NE</a:t>
            </a:r>
          </a:p>
        </p:txBody>
      </p:sp>
      <p:pic>
        <p:nvPicPr>
          <p:cNvPr id="10" name="Picture 9"/>
          <p:cNvPicPr>
            <a:picLocks noChangeAspect="1"/>
          </p:cNvPicPr>
          <p:nvPr/>
        </p:nvPicPr>
        <p:blipFill>
          <a:blip r:embed="rId4"/>
          <a:stretch>
            <a:fillRect/>
          </a:stretch>
        </p:blipFill>
        <p:spPr>
          <a:xfrm>
            <a:off x="301450" y="3828937"/>
            <a:ext cx="5426109" cy="2555631"/>
          </a:xfrm>
          <a:prstGeom prst="rect">
            <a:avLst/>
          </a:prstGeom>
        </p:spPr>
      </p:pic>
      <p:sp>
        <p:nvSpPr>
          <p:cNvPr id="11" name="TextBox 10"/>
          <p:cNvSpPr txBox="1"/>
          <p:nvPr/>
        </p:nvSpPr>
        <p:spPr>
          <a:xfrm>
            <a:off x="403610" y="6342205"/>
            <a:ext cx="5203369" cy="261610"/>
          </a:xfrm>
          <a:prstGeom prst="rect">
            <a:avLst/>
          </a:prstGeom>
          <a:noFill/>
        </p:spPr>
        <p:txBody>
          <a:bodyPr wrap="square" rtlCol="0">
            <a:spAutoFit/>
          </a:bodyPr>
          <a:lstStyle/>
          <a:p>
            <a:pPr algn="ctr"/>
            <a:r>
              <a:rPr lang="en-US" sz="1100" dirty="0"/>
              <a:t>As apparent from above, grade G loans are having highest default rate</a:t>
            </a:r>
          </a:p>
        </p:txBody>
      </p:sp>
      <p:pic>
        <p:nvPicPr>
          <p:cNvPr id="12" name="Picture 11"/>
          <p:cNvPicPr>
            <a:picLocks noChangeAspect="1"/>
          </p:cNvPicPr>
          <p:nvPr/>
        </p:nvPicPr>
        <p:blipFill>
          <a:blip r:embed="rId5"/>
          <a:stretch>
            <a:fillRect/>
          </a:stretch>
        </p:blipFill>
        <p:spPr>
          <a:xfrm>
            <a:off x="6030698" y="3870809"/>
            <a:ext cx="5806259" cy="2471396"/>
          </a:xfrm>
          <a:prstGeom prst="rect">
            <a:avLst/>
          </a:prstGeom>
        </p:spPr>
      </p:pic>
      <p:sp>
        <p:nvSpPr>
          <p:cNvPr id="13" name="TextBox 12"/>
          <p:cNvSpPr txBox="1"/>
          <p:nvPr/>
        </p:nvSpPr>
        <p:spPr>
          <a:xfrm>
            <a:off x="6524748" y="6333831"/>
            <a:ext cx="5203369" cy="261610"/>
          </a:xfrm>
          <a:prstGeom prst="rect">
            <a:avLst/>
          </a:prstGeom>
          <a:noFill/>
        </p:spPr>
        <p:txBody>
          <a:bodyPr wrap="square" rtlCol="0">
            <a:spAutoFit/>
          </a:bodyPr>
          <a:lstStyle/>
          <a:p>
            <a:pPr algn="ctr"/>
            <a:r>
              <a:rPr lang="en-US" sz="1100" dirty="0" smtClean="0"/>
              <a:t>Loan defaulted vs home ownership</a:t>
            </a:r>
            <a:endParaRPr lang="en-US" sz="1100" dirty="0"/>
          </a:p>
        </p:txBody>
      </p:sp>
    </p:spTree>
    <p:extLst>
      <p:ext uri="{BB962C8B-B14F-4D97-AF65-F5344CB8AC3E}">
        <p14:creationId xmlns:p14="http://schemas.microsoft.com/office/powerpoint/2010/main" val="2681411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830</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(Body)</vt:lpstr>
      <vt:lpstr>Calibri Light</vt:lpstr>
      <vt:lpstr>Wingdings</vt:lpstr>
      <vt:lpstr>Office Theme</vt:lpstr>
      <vt:lpstr>Lending club – Risk Analytics</vt:lpstr>
      <vt:lpstr>Our Understanding</vt:lpstr>
      <vt:lpstr>Business Objective and Scope</vt:lpstr>
      <vt:lpstr>Data Understanding and Data Cleaning and Manipulation</vt:lpstr>
      <vt:lpstr>Implementation Summary : Risk Analytics ( Loan Applications)</vt:lpstr>
      <vt:lpstr>Data Analysis</vt:lpstr>
      <vt:lpstr>Univariate Analysis</vt:lpstr>
      <vt:lpstr>Univariate Analysis continue…</vt:lpstr>
      <vt:lpstr>Bivariate Analysis</vt:lpstr>
      <vt:lpstr>Bivariate Analysis Continue..</vt:lpstr>
      <vt:lpstr>Multivariate analysis</vt:lpstr>
      <vt:lpstr>Conclusion </vt:lpstr>
      <vt:lpstr>Recommendation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Landing club – Risk Management </dc:title>
  <dc:creator>Giridhar Tarare</dc:creator>
  <cp:lastModifiedBy>admin</cp:lastModifiedBy>
  <cp:revision>43</cp:revision>
  <dcterms:created xsi:type="dcterms:W3CDTF">2022-03-07T16:22:45Z</dcterms:created>
  <dcterms:modified xsi:type="dcterms:W3CDTF">2022-03-08T13:12:21Z</dcterms:modified>
</cp:coreProperties>
</file>