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7BBF5885_40EFBE6F.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 id="2147483730" r:id="rId6"/>
    <p:sldMasterId id="2147483770" r:id="rId7"/>
  </p:sldMasterIdLst>
  <p:notesMasterIdLst>
    <p:notesMasterId r:id="rId22"/>
  </p:notesMasterIdLst>
  <p:sldIdLst>
    <p:sldId id="2076137671" r:id="rId8"/>
    <p:sldId id="2076137602" r:id="rId9"/>
    <p:sldId id="2076136682" r:id="rId10"/>
    <p:sldId id="2076136683" r:id="rId11"/>
    <p:sldId id="2076136685" r:id="rId12"/>
    <p:sldId id="1906" r:id="rId13"/>
    <p:sldId id="2076137603" r:id="rId14"/>
    <p:sldId id="2076136635" r:id="rId15"/>
    <p:sldId id="2076136686" r:id="rId16"/>
    <p:sldId id="2076137575" r:id="rId17"/>
    <p:sldId id="2076137605" r:id="rId18"/>
    <p:sldId id="2076137672" r:id="rId19"/>
    <p:sldId id="2076137673" r:id="rId20"/>
    <p:sldId id="20761376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QL PaaS and IaaS comparison" id="{E3A9D9B4-AA69-41CE-9964-0CC9B7E433BF}">
          <p14:sldIdLst>
            <p14:sldId id="2076137671"/>
            <p14:sldId id="2076137602"/>
            <p14:sldId id="2076136682"/>
            <p14:sldId id="2076136683"/>
            <p14:sldId id="2076136685"/>
            <p14:sldId id="1906"/>
            <p14:sldId id="2076137603"/>
            <p14:sldId id="2076136635"/>
            <p14:sldId id="2076136686"/>
            <p14:sldId id="2076137575"/>
          </p14:sldIdLst>
        </p14:section>
        <p14:section name="Appendix" id="{7812FF4E-679F-4391-AA9E-4EC630E772B3}">
          <p14:sldIdLst>
            <p14:sldId id="2076137605"/>
            <p14:sldId id="2076137672"/>
            <p14:sldId id="2076137673"/>
            <p14:sldId id="207613767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3B292D-2EE2-D4C0-DD00-BB3C5A3F3747}" name="Eric Hudson" initials="EH" userId="S::erhud@microsoft.com::f859fe2f-7739-4afd-950e-064b49c0dc77" providerId="AD"/>
  <p188:author id="{1C09FC42-EE54-61D7-597C-0DB2CA482D5F}" name="Sonya Waitman" initials="SW" userId="Sonya Waitman" providerId="None"/>
  <p188:author id="{E6DB0451-7AB0-B952-F0D3-B65654E7FAA4}" name="Sonya Waitman (Sonya)" initials="SW(" userId="Sonya Waitman (Sonya)" providerId="None"/>
  <p188:author id="{A27CC676-128E-080F-0300-7D343016A6CD}" name="Sonya Waitman (Sonya)" initials="S(" userId="S::v-sowait@microsoft.com::00fc6085-72df-4981-9e7d-a0f145fc9e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CBD6F0"/>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B6E1B-7539-EAD1-A897-B412A3404979}" v="3" dt="2021-01-22T23:35:18.310"/>
    <p1510:client id="{F0F241FE-CB60-4C63-BB2C-69A7A440F0B8}" v="13" dt="2021-01-22T23:55:35.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72" y="8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microsoft.com/office/2015/10/relationships/revisionInfo" Target="revisionInfo.xml"/></Relationships>
</file>

<file path=ppt/comments/modernComment_7BBF5885_40EFBE6F.xml><?xml version="1.0" encoding="utf-8"?>
<p188:cmLst xmlns:a="http://schemas.openxmlformats.org/drawingml/2006/main" xmlns:r="http://schemas.openxmlformats.org/officeDocument/2006/relationships" xmlns:p188="http://schemas.microsoft.com/office/powerpoint/2018/8/main">
  <p188:cm id="{C8A5E6CE-B6CD-4A4E-871F-CF785B6F22FD}" authorId="{E6DB0451-7AB0-B952-F0D3-B65654E7FAA4}" status="resolved" created="2020-12-17T19:40:50.298">
    <pc:sldMkLst xmlns:pc="http://schemas.microsoft.com/office/powerpoint/2013/main/command">
      <pc:docMk/>
      <pc:sldMk cId="1089453679" sldId="2076137605"/>
    </pc:sldMkLst>
    <p188:replyLst>
      <p188:reply id="{1AD7F063-D0E8-4B72-9DAC-2E870F74E1AC}" authorId="{B43B292D-2EE2-D4C0-DD00-BB3C5A3F3747}" created="2020-12-18T23:19:44.551">
        <p188:txBody>
          <a:bodyPr/>
          <a:lstStyle/>
          <a:p>
            <a:r>
              <a:rPr lang="en-US"/>
              <a:t>[@Sonya Waitman (Sonya)] I don't think it hurts to have Edge here, if only for consistency.</a:t>
            </a:r>
          </a:p>
        </p188:txBody>
      </p188:reply>
    </p188:replyLst>
    <p188:txBody>
      <a:bodyPr/>
      <a:lstStyle/>
      <a:p>
        <a:r>
          <a:rPr lang="en-US"/>
          <a:t>[@Eric Hudson] I started this but ran out of time, let me know if you think we should include and I can get it done today.</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2FFDE-493E-4B2A-825B-BE3BA3BFA59B}"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612C5-913E-4946-A2C0-FF4C5105F01D}" type="slidenum">
              <a:rPr lang="en-US" smtClean="0"/>
              <a:t>‹#›</a:t>
            </a:fld>
            <a:endParaRPr lang="en-US"/>
          </a:p>
        </p:txBody>
      </p:sp>
    </p:spTree>
    <p:extLst>
      <p:ext uri="{BB962C8B-B14F-4D97-AF65-F5344CB8AC3E}">
        <p14:creationId xmlns:p14="http://schemas.microsoft.com/office/powerpoint/2010/main" val="375137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zure.microsoft.com/en-us/services/sql-database-ed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ka.ms/sqlvm_r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aka.ms/sqlvm_rp_document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Semibold"/>
              <a:cs typeface="Segoe UI Semibold"/>
            </a:endParaRPr>
          </a:p>
          <a:p>
            <a:endParaRPr lang="en-US" b="0"/>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6EF678-834A-48C3-A149-68FB38FF4B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5779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7813" y="820738"/>
            <a:ext cx="3914775" cy="2201862"/>
          </a:xfrm>
        </p:spPr>
      </p:sp>
      <p:sp>
        <p:nvSpPr>
          <p:cNvPr id="3" name="Notes Placeholder 2"/>
          <p:cNvSpPr>
            <a:spLocks noGrp="1"/>
          </p:cNvSpPr>
          <p:nvPr>
            <p:ph type="body" idx="1"/>
          </p:nvPr>
        </p:nvSpPr>
        <p:spPr/>
        <p:txBody>
          <a:bodyPr/>
          <a:lstStyle/>
          <a:p>
            <a:endParaRPr lang="en-US">
              <a:cs typeface="Calibri"/>
            </a:endParaRPr>
          </a:p>
          <a:p>
            <a:pPr defTabSz="931774">
              <a:defRPr/>
            </a:pPr>
            <a:endParaRPr lang="en-US" sz="1000">
              <a:solidFill>
                <a:srgbClr val="FFFFFF"/>
              </a:solidFill>
              <a:latin typeface="Segoe UI Light"/>
              <a:cs typeface="Segoe UI"/>
            </a:endParaRPr>
          </a:p>
          <a:p>
            <a:endParaRPr lang="en-US" sz="1000">
              <a:latin typeface="Segoe UI Light" pitchFamily="34" charset="0"/>
            </a:endParaRPr>
          </a:p>
          <a:p>
            <a:endParaRPr lang="en-US" sz="1000">
              <a:latin typeface="Segoe UI" panose="020B0502040204020203" pitchFamily="34" charset="0"/>
              <a:cs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879B6-07CF-41BF-AA25-1C316A3F6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89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7813" y="820738"/>
            <a:ext cx="3914775" cy="2201862"/>
          </a:xfrm>
        </p:spPr>
      </p:sp>
      <p:sp>
        <p:nvSpPr>
          <p:cNvPr id="3" name="Notes Placeholder 2"/>
          <p:cNvSpPr>
            <a:spLocks noGrp="1"/>
          </p:cNvSpPr>
          <p:nvPr>
            <p:ph type="body" idx="1"/>
          </p:nvPr>
        </p:nvSpPr>
        <p:spPr/>
        <p:txBody>
          <a:bodyPr/>
          <a:lstStyle/>
          <a:p>
            <a:endParaRPr lang="en-US" sz="1000">
              <a:cs typeface="Calibri"/>
            </a:endParaRPr>
          </a:p>
          <a:p>
            <a:pPr defTabSz="931774">
              <a:defRPr/>
            </a:pPr>
            <a:endParaRPr lang="en-US" sz="1000"/>
          </a:p>
          <a:p>
            <a:pPr defTabSz="931774">
              <a:defRPr/>
            </a:pPr>
            <a:endParaRPr lang="en-US" sz="1000">
              <a:solidFill>
                <a:srgbClr val="FFFFFF"/>
              </a:solidFill>
              <a:latin typeface="Segoe UI Light"/>
              <a:cs typeface="Segoe UI"/>
            </a:endParaRPr>
          </a:p>
          <a:p>
            <a:endParaRPr lang="en-US" sz="1000">
              <a:latin typeface="Segoe UI Light" pitchFamily="34" charset="0"/>
            </a:endParaRPr>
          </a:p>
          <a:p>
            <a:endParaRPr lang="en-US" sz="1000">
              <a:latin typeface="Segoe UI" panose="020B0502040204020203" pitchFamily="34" charset="0"/>
              <a:cs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879B6-07CF-41BF-AA25-1C316A3F6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78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Azure SQL Edge the operating system is that of the container holding the database software not of the edge device.</a:t>
            </a:r>
          </a:p>
        </p:txBody>
      </p:sp>
      <p:sp>
        <p:nvSpPr>
          <p:cNvPr id="4" name="Slide Number Placeholder 3"/>
          <p:cNvSpPr>
            <a:spLocks noGrp="1"/>
          </p:cNvSpPr>
          <p:nvPr>
            <p:ph type="sldNum" sz="quarter" idx="5"/>
          </p:nvPr>
        </p:nvSpPr>
        <p:spPr/>
        <p:txBody>
          <a:bodyPr/>
          <a:lstStyle/>
          <a:p>
            <a:fld id="{CA4612C5-913E-4946-A2C0-FF4C5105F01D}" type="slidenum">
              <a:rPr lang="en-US" smtClean="0"/>
              <a:t>13</a:t>
            </a:fld>
            <a:endParaRPr lang="en-US"/>
          </a:p>
        </p:txBody>
      </p:sp>
    </p:spTree>
    <p:extLst>
      <p:ext uri="{BB962C8B-B14F-4D97-AF65-F5344CB8AC3E}">
        <p14:creationId xmlns:p14="http://schemas.microsoft.com/office/powerpoint/2010/main" val="3635537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understand that it’s not always easy to know where to start, so we’ve created this simplified flow chart with some key features of each database offering to help you choose the best destination for your needs. </a:t>
            </a:r>
          </a:p>
          <a:p>
            <a:endParaRPr lang="en-US" dirty="0"/>
          </a:p>
          <a:p>
            <a:r>
              <a:rPr lang="en-US" dirty="0"/>
              <a:t>If you know you’ll need OS level access and don’t want to make changes to your existing codebase, then SQL Server on Azure VM is the right option for you. </a:t>
            </a:r>
          </a:p>
          <a:p>
            <a:endParaRPr lang="en-US" dirty="0"/>
          </a:p>
          <a:p>
            <a:r>
              <a:rPr lang="en-US" dirty="0"/>
              <a:t>If your goal is to modernize an existing application, and want to take advantage of all the features of Azure PaaS, then Azure SQL MI may be the right fit. With a few tweaks to your existing application, you should be able to run on MI and take advantage of your instance easily.</a:t>
            </a:r>
          </a:p>
          <a:p>
            <a:endParaRPr lang="en-US" dirty="0"/>
          </a:p>
          <a:p>
            <a:r>
              <a:rPr lang="en-US" dirty="0"/>
              <a:t>If you’re looking to begin building cloud-native applications on Azure, or are looking for the flexibility to automatically pause and resume intermittent workloads, then Azure SQL Database is the perfect choice.</a:t>
            </a:r>
          </a:p>
          <a:p>
            <a:endParaRPr lang="en-US" dirty="0"/>
          </a:p>
          <a:p>
            <a:r>
              <a:rPr lang="en-US" dirty="0"/>
              <a:t>And finally, if you are looking to process data on the edge and need a small-footprint database to stream, store, and perform analytics, then Azure SQL Edge is the solution.  </a:t>
            </a:r>
          </a:p>
          <a:p>
            <a:endParaRPr lang="en-US" dirty="0"/>
          </a:p>
          <a:p>
            <a:r>
              <a:rPr lang="en-US" dirty="0"/>
              <a:t>Once on Azure, take advantage of all Azure SQL has to offer.  (suggest strike this)</a:t>
            </a:r>
          </a:p>
        </p:txBody>
      </p:sp>
      <p:sp>
        <p:nvSpPr>
          <p:cNvPr id="4" name="Slide Number Placeholder 3"/>
          <p:cNvSpPr>
            <a:spLocks noGrp="1"/>
          </p:cNvSpPr>
          <p:nvPr>
            <p:ph type="sldNum" sz="quarter" idx="5"/>
          </p:nvPr>
        </p:nvSpPr>
        <p:spPr/>
        <p:txBody>
          <a:bodyPr/>
          <a:lstStyle/>
          <a:p>
            <a:fld id="{1B6EF678-834A-48C3-A149-68FB38FF4BB0}" type="slidenum">
              <a:rPr lang="en-US" smtClean="0"/>
              <a:t>14</a:t>
            </a:fld>
            <a:endParaRPr lang="en-US"/>
          </a:p>
        </p:txBody>
      </p:sp>
    </p:spTree>
    <p:extLst>
      <p:ext uri="{BB962C8B-B14F-4D97-AF65-F5344CB8AC3E}">
        <p14:creationId xmlns:p14="http://schemas.microsoft.com/office/powerpoint/2010/main" val="253996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a:effectLst/>
              </a:rPr>
              <a:t>Azure SQL is a family of fully-managed, secure and intelligent SQL database services. Azure offers the widest range of deployment options for SQL from </a:t>
            </a:r>
            <a:r>
              <a:rPr lang="en-US" u="sng" kern="1200">
                <a:effectLst/>
                <a:hlinkClick r:id="rId3"/>
              </a:rPr>
              <a:t>edge</a:t>
            </a:r>
            <a:r>
              <a:rPr lang="en-US" kern="1200">
                <a:effectLst/>
              </a:rPr>
              <a:t> to cloud.</a:t>
            </a:r>
            <a:r>
              <a:rPr lang="en-US"/>
              <a:t> </a:t>
            </a:r>
            <a:r>
              <a:rPr lang="en-US" kern="1200">
                <a:effectLst/>
              </a:rPr>
              <a:t> With Azure SQL, you can rehost SQL workloads on SQL Server on Azure Virtual Machines,</a:t>
            </a:r>
            <a:r>
              <a:rPr lang="en-US"/>
              <a:t> </a:t>
            </a:r>
            <a:r>
              <a:rPr lang="en-US" kern="1200">
                <a:effectLst/>
              </a:rPr>
              <a:t>modernize existing applications with Azure SQL Managed Instance and</a:t>
            </a:r>
            <a:r>
              <a:rPr lang="en-US"/>
              <a:t> </a:t>
            </a:r>
            <a:r>
              <a:rPr lang="en-US" kern="1200">
                <a:effectLst/>
              </a:rPr>
              <a:t>support modern cloud applications with Azure SQL Database and Azure SQL Edge.</a:t>
            </a:r>
            <a:r>
              <a:rPr lang="en-US"/>
              <a:t>  </a:t>
            </a:r>
            <a:endParaRPr lang="en-US">
              <a:ea typeface="+mn-ea"/>
              <a:cs typeface="+mn-cs"/>
            </a:endParaRPr>
          </a:p>
          <a:p>
            <a:endParaRPr lang="en-US"/>
          </a:p>
          <a:p>
            <a:r>
              <a:rPr lang="en-US" kern="1200">
                <a:effectLst/>
              </a:rPr>
              <a:t>Azure SQL is built upon the same SQL Server engine, so you can migrate applications with ease and continue to use the tools, languages and resources you’re familiar with.</a:t>
            </a:r>
            <a:r>
              <a:rPr lang="en-US"/>
              <a:t> </a:t>
            </a:r>
            <a:r>
              <a:rPr lang="en-US" kern="1200">
                <a:effectLst/>
              </a:rPr>
              <a:t> Your skills and experience transfer to the cloud</a:t>
            </a:r>
            <a:r>
              <a:rPr lang="en-US"/>
              <a:t> and edge</a:t>
            </a:r>
            <a:r>
              <a:rPr lang="en-US" kern="1200">
                <a:effectLst/>
              </a:rPr>
              <a:t>, so you can do even more with what you already have.</a:t>
            </a:r>
            <a:endParaRPr lang="en-US">
              <a:cs typeface="Calibri" panose="020F0502020204030204"/>
            </a:endParaRPr>
          </a:p>
          <a:p>
            <a:endParaRPr lang="en-US"/>
          </a:p>
          <a:p>
            <a:r>
              <a:rPr lang="en-US"/>
              <a:t>The services within Azure SQL support a variety of scenarios:</a:t>
            </a:r>
            <a:endParaRPr lang="en-US">
              <a:cs typeface="Calibri" panose="020F0502020204030204"/>
            </a:endParaRPr>
          </a:p>
          <a:p>
            <a:r>
              <a:rPr lang="en-US"/>
              <a:t>SQL Server on Azure Virtual Machines</a:t>
            </a:r>
            <a:endParaRPr lang="en-US">
              <a:cs typeface="Calibri" panose="020F0502020204030204"/>
            </a:endParaRPr>
          </a:p>
          <a:p>
            <a:r>
              <a:rPr lang="en-US" i="1"/>
              <a:t>Lift-and-shift your SQL workloads with ease and maintain with 100% SQL Server compatibility and operating system-level access</a:t>
            </a:r>
            <a:endParaRPr lang="en-US"/>
          </a:p>
          <a:p>
            <a:r>
              <a:rPr lang="en-US"/>
              <a:t> </a:t>
            </a:r>
            <a:endParaRPr lang="en-US">
              <a:cs typeface="Calibri"/>
            </a:endParaRPr>
          </a:p>
          <a:p>
            <a:r>
              <a:rPr lang="en-US"/>
              <a:t>Azure SQL Managed Instance</a:t>
            </a:r>
            <a:endParaRPr lang="en-US">
              <a:cs typeface="Calibri"/>
            </a:endParaRPr>
          </a:p>
          <a:p>
            <a:r>
              <a:rPr lang="en-US" i="1"/>
              <a:t>Modernize your existing SQL Server applications at scale with an intelligent fully managed service</a:t>
            </a:r>
            <a:endParaRPr lang="en-US"/>
          </a:p>
          <a:p>
            <a:r>
              <a:rPr lang="en-US"/>
              <a:t> </a:t>
            </a:r>
            <a:endParaRPr lang="en-US">
              <a:cs typeface="Calibri"/>
            </a:endParaRPr>
          </a:p>
          <a:p>
            <a:r>
              <a:rPr lang="en-US"/>
              <a:t>Azure SQL Database</a:t>
            </a:r>
            <a:endParaRPr lang="en-US">
              <a:cs typeface="Calibri"/>
            </a:endParaRPr>
          </a:p>
          <a:p>
            <a:r>
              <a:rPr lang="en-US" i="1"/>
              <a:t>Support modern cloud applications on an intelligent, managed service that includes serverless compute</a:t>
            </a:r>
            <a:r>
              <a:rPr lang="en-US"/>
              <a:t> </a:t>
            </a:r>
          </a:p>
          <a:p>
            <a:endParaRPr lang="en-US">
              <a:cs typeface="Calibri"/>
            </a:endParaRPr>
          </a:p>
          <a:p>
            <a:r>
              <a:rPr lang="en-US"/>
              <a:t>Azure SQL Edge</a:t>
            </a:r>
            <a:endParaRPr lang="en-US">
              <a:cs typeface="Calibri" panose="020F0502020204030204"/>
            </a:endParaRPr>
          </a:p>
          <a:p>
            <a:r>
              <a:rPr lang="en-US" i="1"/>
              <a:t>Run IoT edge compute with a SQL database optimized with data streaming, time series, and AI capabilities built-in</a:t>
            </a:r>
            <a:endParaRPr lang="en-US">
              <a:ea typeface="+mn-ea"/>
              <a:cs typeface="+mn-cs"/>
            </a:endParaRPr>
          </a:p>
          <a:p>
            <a:endParaRPr lang="en-US" sz="1200" kern="120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3DE33B-6BA1-4569-8418-75B90D64D5EE}" type="slidenum">
              <a:rPr kumimoji="0" lang="en-US" sz="2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37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6E828E-C532-43F6-8A62-B544E9E66D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8325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6E828E-C532-43F6-8A62-B544E9E66D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59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6E828E-C532-43F6-8A62-B544E9E66D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13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min</a:t>
            </a:r>
          </a:p>
          <a:p>
            <a:endParaRPr lang="en-US"/>
          </a:p>
          <a:p>
            <a:r>
              <a:rPr lang="en-US"/>
              <a:t>There are four customer benefits to registering a self-installation of SQL Server on Azure Virtual Machines with a Resource Provider:</a:t>
            </a:r>
          </a:p>
          <a:p>
            <a:r>
              <a:rPr lang="en-US"/>
              <a:t>1.) Comprehensive feature set – get access to benefits like auto-patching and auto-backup that previously were only available in PAYG and BYOL Azure Marketplace images</a:t>
            </a:r>
          </a:p>
          <a:p>
            <a:r>
              <a:rPr lang="en-US"/>
              <a:t>2.) Dashboard view – manage all SQL VM and SQL DB instances in the new “Azure SQL” blade of the Azure Portal</a:t>
            </a:r>
          </a:p>
          <a:p>
            <a:r>
              <a:rPr lang="en-US"/>
              <a:t>3.) Simple license conversations – convert self-installations to PAYG images for cost flexibility</a:t>
            </a:r>
          </a:p>
          <a:p>
            <a:r>
              <a:rPr lang="en-US"/>
              <a:t>4.) Straightforward compliance – automatically comply with the requirement to let Microsoft know when you are using Azure Hybrid Benefit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learn more, go to </a:t>
            </a:r>
            <a:r>
              <a:rPr lang="en-US" sz="1200" u="sng">
                <a:hlinkClick r:id="rId3"/>
              </a:rPr>
              <a:t>aka.ms/</a:t>
            </a:r>
            <a:r>
              <a:rPr lang="en-US" sz="1200" u="sng" err="1">
                <a:hlinkClick r:id="rId3"/>
              </a:rPr>
              <a:t>sqlvm_rp</a:t>
            </a:r>
            <a:r>
              <a:rPr lang="en-US" sz="1200"/>
              <a:t> (blog post) and </a:t>
            </a:r>
            <a:r>
              <a:rPr lang="en-US" sz="1200">
                <a:hlinkClick r:id="rId4"/>
              </a:rPr>
              <a:t>aka.ms/</a:t>
            </a:r>
            <a:r>
              <a:rPr lang="en-US" sz="1200" err="1">
                <a:hlinkClick r:id="rId4"/>
              </a:rPr>
              <a:t>sqlvm_rp_documentation</a:t>
            </a:r>
            <a:r>
              <a:rPr lang="en-US" sz="1200"/>
              <a:t> (documentation)</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3B1D58-FEA4-4F4A-A8ED-0FD355424B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87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6E828E-C532-43F6-8A62-B544E9E66D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902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a:t>2 min</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1/26/2021 8:49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3DE33B-6BA1-4569-8418-75B90D64D5EE}" type="slidenum">
              <a:rPr lang="en-US" smtClean="0"/>
              <a:t>10</a:t>
            </a:fld>
            <a:endParaRPr lang="en-US"/>
          </a:p>
        </p:txBody>
      </p:sp>
    </p:spTree>
    <p:extLst>
      <p:ext uri="{BB962C8B-B14F-4D97-AF65-F5344CB8AC3E}">
        <p14:creationId xmlns:p14="http://schemas.microsoft.com/office/powerpoint/2010/main" val="185331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jpe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jpe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solidFill>
                  <a:schemeClr val="accent2"/>
                </a:solidFill>
                <a:latin typeface="+mj-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86969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8404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346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3165" y="6568116"/>
            <a:ext cx="3405673" cy="153902"/>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1"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919082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6" y="457202"/>
            <a:ext cx="6036273" cy="553998"/>
          </a:xfrm>
        </p:spPr>
        <p:txBody>
          <a:bodyPr/>
          <a:lstStyle/>
          <a:p>
            <a:r>
              <a:rPr lang="en-US"/>
              <a:t>Click to edit Master title style</a:t>
            </a:r>
          </a:p>
        </p:txBody>
      </p:sp>
      <p:sp>
        <p:nvSpPr>
          <p:cNvPr id="3" name="Text Placeholder 2"/>
          <p:cNvSpPr>
            <a:spLocks noGrp="1"/>
          </p:cNvSpPr>
          <p:nvPr>
            <p:ph type="body" sz="quarter" idx="10"/>
          </p:nvPr>
        </p:nvSpPr>
        <p:spPr>
          <a:xfrm>
            <a:off x="584201" y="1435498"/>
            <a:ext cx="6040336" cy="1612749"/>
          </a:xfrm>
        </p:spPr>
        <p:txBody>
          <a:bodyPr/>
          <a:lstStyle>
            <a:lvl1pPr marL="0" indent="0">
              <a:buNone/>
              <a:defRPr/>
            </a:lvl1pPr>
            <a:lvl2pPr marL="228562" indent="0">
              <a:buNone/>
              <a:defRPr/>
            </a:lvl2pPr>
            <a:lvl3pPr marL="457124" indent="0">
              <a:buNone/>
              <a:defRPr/>
            </a:lvl3pPr>
            <a:lvl4pPr marL="661877" indent="0">
              <a:buNone/>
              <a:defRPr/>
            </a:lvl4pPr>
            <a:lvl5pPr marL="855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3165" y="6568116"/>
            <a:ext cx="3405673" cy="153902"/>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1"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7023369" y="2"/>
            <a:ext cx="5282120" cy="68579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316"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7217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6" y="1187645"/>
            <a:ext cx="11655078"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551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1/26/2021</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260678078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586391" y="1434371"/>
            <a:ext cx="4133088" cy="898708"/>
          </a:xfrm>
        </p:spPr>
        <p:txBody>
          <a:bodyPr wrap="square">
            <a:spAutoFit/>
          </a:bodyPr>
          <a:lstStyle>
            <a:lvl1pPr marL="0" indent="0">
              <a:spcBef>
                <a:spcPts val="600"/>
              </a:spcBef>
              <a:buNone/>
              <a:defRPr sz="2000">
                <a:latin typeface="+mj-lt"/>
              </a:defRPr>
            </a:lvl1pPr>
            <a:lvl2pPr marL="0" indent="0">
              <a:buNone/>
              <a:defRPr sz="1800"/>
            </a:lvl2pPr>
            <a:lvl3pPr marL="171394" indent="-171394">
              <a:buFont typeface="Arial" panose="020B0604020202020204" pitchFamily="34" charset="0"/>
              <a:buChar char="•"/>
              <a:defRPr sz="1400"/>
            </a:lvl3pPr>
            <a:lvl4pPr marL="0" indent="0">
              <a:buNone/>
              <a:defRPr sz="1100"/>
            </a:lvl4pPr>
            <a:lvl5pPr marL="0" indent="0">
              <a:buNone/>
              <a:defRPr sz="1100"/>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588263" y="457203"/>
            <a:ext cx="8241412" cy="553998"/>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10010774" y="474596"/>
            <a:ext cx="1887539" cy="736883"/>
          </a:xfrm>
        </p:spPr>
        <p:txBody>
          <a:bodyPr wrap="square" lIns="91440" tIns="45720" rIns="91440" bIns="45720">
            <a:spAutoFit/>
          </a:bodyPr>
          <a:lstStyle>
            <a:lvl1pPr marL="0" indent="0">
              <a:spcBef>
                <a:spcPts val="0"/>
              </a:spcBef>
              <a:buNone/>
              <a:defRPr lang="en-US" sz="140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84382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Only - dark">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2C9AD752-44BF-CB41-913D-9BBF18EF1E52}"/>
              </a:ext>
            </a:extLst>
          </p:cNvPr>
          <p:cNvSpPr>
            <a:spLocks noGrp="1"/>
          </p:cNvSpPr>
          <p:nvPr>
            <p:ph type="ftr" sz="quarter" idx="10"/>
          </p:nvPr>
        </p:nvSpPr>
        <p:spPr/>
        <p:txBody>
          <a:bodyPr/>
          <a:lstStyle>
            <a:lvl1pPr>
              <a:defRPr sz="800"/>
            </a:lvl1pPr>
          </a:lstStyle>
          <a:p>
            <a:r>
              <a:rPr lang="en-US"/>
              <a:t>MICROSOFT CONFIDENTIAL – NON-DISCLOSURE AGREEMENT REQUIRED</a:t>
            </a:r>
          </a:p>
        </p:txBody>
      </p:sp>
    </p:spTree>
    <p:extLst>
      <p:ext uri="{BB962C8B-B14F-4D97-AF65-F5344CB8AC3E}">
        <p14:creationId xmlns:p14="http://schemas.microsoft.com/office/powerpoint/2010/main" val="18482847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820144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emplate_36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13665"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9" name="Footer Placeholder 2"/>
          <p:cNvSpPr>
            <a:spLocks noGrp="1"/>
          </p:cNvSpPr>
          <p:nvPr>
            <p:ph type="ftr" sz="quarter" idx="3"/>
          </p:nvPr>
        </p:nvSpPr>
        <p:spPr>
          <a:xfrm>
            <a:off x="591641" y="6550312"/>
            <a:ext cx="2816465" cy="134483"/>
          </a:xfrm>
          <a:prstGeom prst="rect">
            <a:avLst/>
          </a:prstGeom>
        </p:spPr>
        <p:txBody>
          <a:bodyPr anchor="ctr"/>
          <a:lstStyle>
            <a:lvl1pPr algn="l">
              <a:defRPr sz="882">
                <a:solidFill>
                  <a:schemeClr val="tx2"/>
                </a:solidFill>
              </a:defRPr>
            </a:lvl1pPr>
          </a:lstStyle>
          <a:p>
            <a:r>
              <a:rPr lang="en-US"/>
              <a:t>Microsoft Confidential</a:t>
            </a:r>
          </a:p>
        </p:txBody>
      </p:sp>
      <p:sp>
        <p:nvSpPr>
          <p:cNvPr id="10" name="Slide Number Placeholder 3"/>
          <p:cNvSpPr>
            <a:spLocks noGrp="1"/>
          </p:cNvSpPr>
          <p:nvPr>
            <p:ph type="sldNum" sz="quarter" idx="4"/>
          </p:nvPr>
        </p:nvSpPr>
        <p:spPr>
          <a:xfrm>
            <a:off x="11083469" y="6550312"/>
            <a:ext cx="555596" cy="134483"/>
          </a:xfrm>
          <a:prstGeom prst="rect">
            <a:avLst/>
          </a:prstGeom>
        </p:spPr>
        <p:txBody>
          <a:bodyPr anchor="ctr"/>
          <a:lstStyle>
            <a:lvl1pPr algn="r">
              <a:defRPr sz="882">
                <a:solidFill>
                  <a:schemeClr val="tx2"/>
                </a:solidFill>
              </a:defRPr>
            </a:lvl1pPr>
          </a:lstStyle>
          <a:p>
            <a:fld id="{27258FFF-F925-446B-8502-81C933981705}" type="slidenum">
              <a:rPr lang="en-US" smtClean="0"/>
              <a:pPr/>
              <a:t>‹#›</a:t>
            </a:fld>
            <a:endParaRPr lang="en-US"/>
          </a:p>
        </p:txBody>
      </p:sp>
      <p:sp>
        <p:nvSpPr>
          <p:cNvPr id="6" name="Title 5"/>
          <p:cNvSpPr>
            <a:spLocks noGrp="1"/>
          </p:cNvSpPr>
          <p:nvPr>
            <p:ph type="title"/>
          </p:nvPr>
        </p:nvSpPr>
        <p:spPr/>
        <p:txBody>
          <a:bodyPr/>
          <a:lstStyle>
            <a:lvl1pPr>
              <a:defRPr sz="3529">
                <a:solidFill>
                  <a:srgbClr val="0078D7"/>
                </a:solidFill>
              </a:defRPr>
            </a:lvl1pPr>
          </a:lstStyle>
          <a:p>
            <a:r>
              <a:rPr lang="en-US"/>
              <a:t>Click to edit Master title style</a:t>
            </a:r>
          </a:p>
        </p:txBody>
      </p:sp>
    </p:spTree>
    <p:extLst>
      <p:ext uri="{BB962C8B-B14F-4D97-AF65-F5344CB8AC3E}">
        <p14:creationId xmlns:p14="http://schemas.microsoft.com/office/powerpoint/2010/main" val="12553806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pic>
        <p:nvPicPr>
          <p:cNvPr id="8" name="Picture 7" descr="Microsoft Inspire event logo">
            <a:extLst>
              <a:ext uri="{FF2B5EF4-FFF2-40B4-BE49-F238E27FC236}">
                <a16:creationId xmlns:a16="http://schemas.microsoft.com/office/drawing/2014/main" id="{8197DF52-7B20-4068-A206-EDD0F72CA762}"/>
              </a:ext>
            </a:extLst>
          </p:cNvPr>
          <p:cNvPicPr>
            <a:picLocks noChangeAspect="1"/>
          </p:cNvPicPr>
          <p:nvPr userDrawn="1"/>
        </p:nvPicPr>
        <p:blipFill>
          <a:blip r:embed="rId3"/>
          <a:stretch>
            <a:fillRect/>
          </a:stretch>
        </p:blipFill>
        <p:spPr>
          <a:xfrm>
            <a:off x="599440" y="2913426"/>
            <a:ext cx="2788943" cy="1408176"/>
          </a:xfrm>
          <a:prstGeom prst="rect">
            <a:avLst/>
          </a:prstGeom>
        </p:spPr>
      </p:pic>
      <p:pic>
        <p:nvPicPr>
          <p:cNvPr id="11" name="Picture 10">
            <a:extLst>
              <a:ext uri="{FF2B5EF4-FFF2-40B4-BE49-F238E27FC236}">
                <a16:creationId xmlns:a16="http://schemas.microsoft.com/office/drawing/2014/main" id="{54E25E3C-A333-4107-AB75-A8255CBED3D9}"/>
              </a:ext>
              <a:ext uri="{C183D7F6-B498-43B3-948B-1728B52AA6E4}">
                <adec:decorative xmlns:adec="http://schemas.microsoft.com/office/drawing/2017/decorative" val="1"/>
              </a:ext>
            </a:extLst>
          </p:cNvPr>
          <p:cNvPicPr>
            <a:picLocks noChangeAspect="1"/>
          </p:cNvPicPr>
          <p:nvPr userDrawn="1"/>
        </p:nvPicPr>
        <p:blipFill rotWithShape="1">
          <a:blip r:embed="rId4"/>
          <a:srcRect t="4112" r="7055" b="32576"/>
          <a:stretch/>
        </p:blipFill>
        <p:spPr>
          <a:xfrm>
            <a:off x="5479693" y="0"/>
            <a:ext cx="6712307" cy="6858000"/>
          </a:xfrm>
          <a:prstGeom prst="rect">
            <a:avLst/>
          </a:prstGeom>
        </p:spPr>
      </p:pic>
    </p:spTree>
    <p:extLst>
      <p:ext uri="{BB962C8B-B14F-4D97-AF65-F5344CB8AC3E}">
        <p14:creationId xmlns:p14="http://schemas.microsoft.com/office/powerpoint/2010/main" val="3383872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1400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4784B253-A7F5-4A69-933E-378F348D1B91}"/>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1950405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1898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8229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6930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39010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pli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2060948"/>
            <a:ext cx="5212080" cy="1268039"/>
          </a:xfrm>
        </p:spPr>
        <p:txBody>
          <a:bodyPr wrap="square">
            <a:spAutoFit/>
          </a:bodyPr>
          <a:lstStyle>
            <a:lvl1pPr marL="0" indent="0">
              <a:spcBef>
                <a:spcPts val="1200"/>
              </a:spcBef>
              <a:buClr>
                <a:schemeClr val="tx1"/>
              </a:buClr>
              <a:buFont typeface="Wingdings" panose="05000000000000000000" pitchFamily="2" charset="2"/>
              <a:buNone/>
              <a:defRPr sz="2000" b="0">
                <a:solidFill>
                  <a:schemeClr val="accent1"/>
                </a:solidFill>
                <a:latin typeface="+mj-lt"/>
                <a:cs typeface="Segoe UI" panose="020B0502040204020203" pitchFamily="34" charset="0"/>
              </a:defRPr>
            </a:lvl1pPr>
            <a:lvl2pPr marL="0" indent="0">
              <a:spcBef>
                <a:spcPts val="600"/>
              </a:spcBef>
              <a:buFont typeface="Wingdings" panose="05000000000000000000" pitchFamily="2" charset="2"/>
              <a:buNone/>
              <a:defRPr sz="1600" b="0"/>
            </a:lvl2pPr>
            <a:lvl3pPr marL="285750" indent="0">
              <a:buFont typeface="Wingdings" panose="05000000000000000000" pitchFamily="2" charset="2"/>
              <a:buNone/>
              <a:tabLst/>
              <a:defRPr sz="1200" b="0"/>
            </a:lvl3pPr>
            <a:lvl4pPr marL="457200" indent="0">
              <a:buFont typeface="Wingdings" panose="05000000000000000000" pitchFamily="2" charset="2"/>
              <a:buNone/>
              <a:defRPr sz="1100" b="0"/>
            </a:lvl4pPr>
            <a:lvl5pPr marL="687388" indent="0">
              <a:buFont typeface="Wingdings" panose="05000000000000000000" pitchFamily="2" charset="2"/>
              <a:buNone/>
              <a:tabLst/>
              <a:defRPr sz="11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17455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73127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32312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2006968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Tree>
    <p:extLst>
      <p:ext uri="{BB962C8B-B14F-4D97-AF65-F5344CB8AC3E}">
        <p14:creationId xmlns:p14="http://schemas.microsoft.com/office/powerpoint/2010/main" val="28927361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52872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Tree>
    <p:extLst>
      <p:ext uri="{BB962C8B-B14F-4D97-AF65-F5344CB8AC3E}">
        <p14:creationId xmlns:p14="http://schemas.microsoft.com/office/powerpoint/2010/main" val="3053519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40781934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99026070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9035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4663542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3113799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682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843179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426654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33240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596013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12356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9409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1061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8076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67116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10102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Title Only dar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5725453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D569DF33-62FA-4514-BD64-7BC3CBE12D61}"/>
              </a:ext>
            </a:extLst>
          </p:cNvPr>
          <p:cNvSpPr txBox="1">
            <a:spLocks/>
          </p:cNvSpPr>
          <p:nvPr userDrawn="1"/>
        </p:nvSpPr>
        <p:spPr>
          <a:xfrm>
            <a:off x="425299" y="2435154"/>
            <a:ext cx="4380615"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z="1600" kern="1200" spc="0" baseline="0">
                <a:solidFill>
                  <a:srgbClr val="FFFFFF"/>
                </a:solidFill>
                <a:latin typeface="Segoe UI Light"/>
                <a:ea typeface="+mn-ea"/>
                <a:cs typeface="Segoe UI Semilight" panose="020B0402040204020203" pitchFamily="34" charset="0"/>
              </a:rPr>
              <a:t>External Speaker(s): optional</a:t>
            </a:r>
          </a:p>
        </p:txBody>
      </p:sp>
      <p:sp>
        <p:nvSpPr>
          <p:cNvPr id="6" name="Text Placeholder 2">
            <a:extLst>
              <a:ext uri="{FF2B5EF4-FFF2-40B4-BE49-F238E27FC236}">
                <a16:creationId xmlns:a16="http://schemas.microsoft.com/office/drawing/2014/main" id="{52873C46-1E30-4F11-A897-BF593549EA8F}"/>
              </a:ext>
            </a:extLst>
          </p:cNvPr>
          <p:cNvSpPr txBox="1">
            <a:spLocks/>
          </p:cNvSpPr>
          <p:nvPr userDrawn="1"/>
        </p:nvSpPr>
        <p:spPr>
          <a:xfrm>
            <a:off x="425300" y="3398692"/>
            <a:ext cx="4380615"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z="1600" kern="1200" spc="0" baseline="0">
                <a:solidFill>
                  <a:srgbClr val="FFFFFF"/>
                </a:solidFill>
                <a:latin typeface="Segoe UI Light"/>
                <a:ea typeface="+mn-ea"/>
                <a:cs typeface="Segoe UI Semilight" panose="020B0402040204020203" pitchFamily="34" charset="0"/>
              </a:rPr>
              <a:t>Business Objectives</a:t>
            </a:r>
          </a:p>
        </p:txBody>
      </p:sp>
      <p:sp>
        <p:nvSpPr>
          <p:cNvPr id="7" name="Text Placeholder 2">
            <a:extLst>
              <a:ext uri="{FF2B5EF4-FFF2-40B4-BE49-F238E27FC236}">
                <a16:creationId xmlns:a16="http://schemas.microsoft.com/office/drawing/2014/main" id="{67AE79F7-C304-4050-8E5C-DAAA3F3A8D61}"/>
              </a:ext>
            </a:extLst>
          </p:cNvPr>
          <p:cNvSpPr txBox="1">
            <a:spLocks/>
          </p:cNvSpPr>
          <p:nvPr userDrawn="1"/>
        </p:nvSpPr>
        <p:spPr>
          <a:xfrm>
            <a:off x="425300" y="4570164"/>
            <a:ext cx="4380615"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600" kern="1200" spc="0" baseline="0">
                <a:solidFill>
                  <a:srgbClr val="FFFFFF"/>
                </a:solidFill>
                <a:latin typeface="Segoe UI Light"/>
                <a:ea typeface="+mn-ea"/>
                <a:cs typeface="Segoe UI Semilight" panose="020B0402040204020203" pitchFamily="34" charset="0"/>
              </a:rPr>
              <a:t>Partner Stories / Case Studies / Demos</a:t>
            </a:r>
          </a:p>
        </p:txBody>
      </p:sp>
      <p:sp>
        <p:nvSpPr>
          <p:cNvPr id="8" name="Text Placeholder 2">
            <a:extLst>
              <a:ext uri="{FF2B5EF4-FFF2-40B4-BE49-F238E27FC236}">
                <a16:creationId xmlns:a16="http://schemas.microsoft.com/office/drawing/2014/main" id="{215F586C-5999-446A-AB2A-4C4ED1516AC9}"/>
              </a:ext>
            </a:extLst>
          </p:cNvPr>
          <p:cNvSpPr txBox="1">
            <a:spLocks/>
          </p:cNvSpPr>
          <p:nvPr userDrawn="1"/>
        </p:nvSpPr>
        <p:spPr>
          <a:xfrm>
            <a:off x="425298" y="5754929"/>
            <a:ext cx="4380615"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600" kern="1200" spc="0" baseline="0">
                <a:solidFill>
                  <a:srgbClr val="FFFFFF"/>
                </a:solidFill>
                <a:latin typeface="Segoe UI Light"/>
                <a:ea typeface="+mn-ea"/>
                <a:cs typeface="Segoe UI Semilight" panose="020B0402040204020203" pitchFamily="34" charset="0"/>
              </a:rPr>
              <a:t>Audience</a:t>
            </a:r>
          </a:p>
        </p:txBody>
      </p:sp>
      <p:sp>
        <p:nvSpPr>
          <p:cNvPr id="9" name="Text Placeholder 2">
            <a:extLst>
              <a:ext uri="{FF2B5EF4-FFF2-40B4-BE49-F238E27FC236}">
                <a16:creationId xmlns:a16="http://schemas.microsoft.com/office/drawing/2014/main" id="{E6E58533-79F3-480C-918D-DAD6AD84D053}"/>
              </a:ext>
            </a:extLst>
          </p:cNvPr>
          <p:cNvSpPr txBox="1">
            <a:spLocks/>
          </p:cNvSpPr>
          <p:nvPr userDrawn="1"/>
        </p:nvSpPr>
        <p:spPr>
          <a:xfrm>
            <a:off x="425299" y="1507492"/>
            <a:ext cx="4380615"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sz="1600" kern="1200" spc="0" baseline="0">
                <a:solidFill>
                  <a:srgbClr val="FFFFFF"/>
                </a:solidFill>
                <a:latin typeface="Segoe UI Light"/>
                <a:ea typeface="+mn-ea"/>
                <a:cs typeface="Segoe UI Semilight" panose="020B0402040204020203" pitchFamily="34" charset="0"/>
              </a:rPr>
              <a:t>Microsoft Speaker(s)</a:t>
            </a:r>
          </a:p>
        </p:txBody>
      </p:sp>
      <p:sp>
        <p:nvSpPr>
          <p:cNvPr id="11" name="Text Placeholder 3">
            <a:extLst>
              <a:ext uri="{FF2B5EF4-FFF2-40B4-BE49-F238E27FC236}">
                <a16:creationId xmlns:a16="http://schemas.microsoft.com/office/drawing/2014/main" id="{BB2B6168-AC3F-4BC8-93D9-FC747C082FD1}"/>
              </a:ext>
            </a:extLst>
          </p:cNvPr>
          <p:cNvSpPr>
            <a:spLocks noGrp="1"/>
          </p:cNvSpPr>
          <p:nvPr>
            <p:ph type="body" sz="half" idx="2" hasCustomPrompt="1"/>
          </p:nvPr>
        </p:nvSpPr>
        <p:spPr>
          <a:xfrm>
            <a:off x="425298" y="1913757"/>
            <a:ext cx="4380615" cy="406265"/>
          </a:xfrm>
        </p:spPr>
        <p:txBody>
          <a:bodyPr>
            <a:normAutofit/>
          </a:bodyPr>
          <a:lstStyle>
            <a:lvl1pPr marL="0" indent="0">
              <a:buNone/>
              <a:defRPr sz="1050">
                <a:latin typeface="Segoe UI Semilight" panose="020B0402040204020203" pitchFamily="34" charset="0"/>
                <a:cs typeface="Segoe UI Semilight" panose="020B04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Names]</a:t>
            </a:r>
          </a:p>
        </p:txBody>
      </p:sp>
      <p:sp>
        <p:nvSpPr>
          <p:cNvPr id="12" name="Text Placeholder 3">
            <a:extLst>
              <a:ext uri="{FF2B5EF4-FFF2-40B4-BE49-F238E27FC236}">
                <a16:creationId xmlns:a16="http://schemas.microsoft.com/office/drawing/2014/main" id="{08351A18-1AE7-4769-9C1D-594F222991FC}"/>
              </a:ext>
            </a:extLst>
          </p:cNvPr>
          <p:cNvSpPr>
            <a:spLocks noGrp="1"/>
          </p:cNvSpPr>
          <p:nvPr>
            <p:ph type="body" sz="half" idx="10" hasCustomPrompt="1"/>
          </p:nvPr>
        </p:nvSpPr>
        <p:spPr>
          <a:xfrm>
            <a:off x="425297" y="2849911"/>
            <a:ext cx="4380615" cy="406265"/>
          </a:xfrm>
        </p:spPr>
        <p:txBody>
          <a:bodyPr>
            <a:normAutofit/>
          </a:bodyPr>
          <a:lstStyle>
            <a:lvl1pPr marL="0" indent="0">
              <a:buNone/>
              <a:defRPr sz="1050">
                <a:latin typeface="Segoe UI Semilight" panose="020B0402040204020203" pitchFamily="34" charset="0"/>
                <a:cs typeface="Segoe UI Semilight" panose="020B04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Names, Title &amp; Company]</a:t>
            </a:r>
          </a:p>
        </p:txBody>
      </p:sp>
      <p:sp>
        <p:nvSpPr>
          <p:cNvPr id="13" name="Text Placeholder 3">
            <a:extLst>
              <a:ext uri="{FF2B5EF4-FFF2-40B4-BE49-F238E27FC236}">
                <a16:creationId xmlns:a16="http://schemas.microsoft.com/office/drawing/2014/main" id="{C3862BAD-16DE-4BA1-B03B-ED88E66A14BF}"/>
              </a:ext>
            </a:extLst>
          </p:cNvPr>
          <p:cNvSpPr>
            <a:spLocks noGrp="1"/>
          </p:cNvSpPr>
          <p:nvPr>
            <p:ph type="body" sz="half" idx="11" hasCustomPrompt="1"/>
          </p:nvPr>
        </p:nvSpPr>
        <p:spPr>
          <a:xfrm>
            <a:off x="425296" y="3809759"/>
            <a:ext cx="4380615" cy="617889"/>
          </a:xfrm>
        </p:spPr>
        <p:txBody>
          <a:bodyPr>
            <a:normAutofit/>
          </a:bodyPr>
          <a:lstStyle>
            <a:lvl1pPr marL="0" indent="0">
              <a:buNone/>
              <a:defRPr sz="1050">
                <a:latin typeface="Segoe UI Semilight" panose="020B0402040204020203" pitchFamily="34" charset="0"/>
                <a:cs typeface="Segoe UI Semilight" panose="020B04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Details]</a:t>
            </a:r>
          </a:p>
        </p:txBody>
      </p:sp>
      <p:sp>
        <p:nvSpPr>
          <p:cNvPr id="15" name="Text Placeholder 3">
            <a:extLst>
              <a:ext uri="{FF2B5EF4-FFF2-40B4-BE49-F238E27FC236}">
                <a16:creationId xmlns:a16="http://schemas.microsoft.com/office/drawing/2014/main" id="{BD6FC2E2-A1D0-42A4-8816-2D58E0AB01E9}"/>
              </a:ext>
            </a:extLst>
          </p:cNvPr>
          <p:cNvSpPr>
            <a:spLocks noGrp="1"/>
          </p:cNvSpPr>
          <p:nvPr>
            <p:ph type="body" sz="half" idx="12" hasCustomPrompt="1"/>
          </p:nvPr>
        </p:nvSpPr>
        <p:spPr>
          <a:xfrm>
            <a:off x="425296" y="4981230"/>
            <a:ext cx="4380615" cy="626382"/>
          </a:xfrm>
        </p:spPr>
        <p:txBody>
          <a:bodyPr>
            <a:normAutofit/>
          </a:bodyPr>
          <a:lstStyle>
            <a:lvl1pPr marL="0" indent="0">
              <a:buNone/>
              <a:defRPr sz="1050">
                <a:latin typeface="Segoe UI Semilight" panose="020B0402040204020203" pitchFamily="34" charset="0"/>
                <a:cs typeface="Segoe UI Semilight" panose="020B04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Details]</a:t>
            </a:r>
          </a:p>
        </p:txBody>
      </p:sp>
      <p:sp>
        <p:nvSpPr>
          <p:cNvPr id="16" name="Text Placeholder 3">
            <a:extLst>
              <a:ext uri="{FF2B5EF4-FFF2-40B4-BE49-F238E27FC236}">
                <a16:creationId xmlns:a16="http://schemas.microsoft.com/office/drawing/2014/main" id="{DB7F077D-3A56-43AF-A891-69A17F0EFBBA}"/>
              </a:ext>
            </a:extLst>
          </p:cNvPr>
          <p:cNvSpPr>
            <a:spLocks noGrp="1"/>
          </p:cNvSpPr>
          <p:nvPr>
            <p:ph type="body" sz="half" idx="13" hasCustomPrompt="1"/>
          </p:nvPr>
        </p:nvSpPr>
        <p:spPr>
          <a:xfrm>
            <a:off x="425296" y="6162385"/>
            <a:ext cx="4380615" cy="406265"/>
          </a:xfrm>
        </p:spPr>
        <p:txBody>
          <a:bodyPr>
            <a:normAutofit/>
          </a:bodyPr>
          <a:lstStyle>
            <a:lvl1pPr marL="0" indent="0">
              <a:buNone/>
              <a:defRPr sz="1050">
                <a:latin typeface="Segoe UI Semilight" panose="020B0402040204020203" pitchFamily="34" charset="0"/>
                <a:cs typeface="Segoe UI Semilight" panose="020B04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Details]</a:t>
            </a:r>
          </a:p>
        </p:txBody>
      </p:sp>
      <p:sp>
        <p:nvSpPr>
          <p:cNvPr id="18" name="Text Placeholder 2">
            <a:extLst>
              <a:ext uri="{FF2B5EF4-FFF2-40B4-BE49-F238E27FC236}">
                <a16:creationId xmlns:a16="http://schemas.microsoft.com/office/drawing/2014/main" id="{658D8E3D-C740-450A-A36C-ECDB7037A75B}"/>
              </a:ext>
            </a:extLst>
          </p:cNvPr>
          <p:cNvSpPr txBox="1">
            <a:spLocks/>
          </p:cNvSpPr>
          <p:nvPr userDrawn="1"/>
        </p:nvSpPr>
        <p:spPr>
          <a:xfrm>
            <a:off x="5005767" y="4570164"/>
            <a:ext cx="6760933"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600">
                <a:solidFill>
                  <a:srgbClr val="FFFFFF"/>
                </a:solidFill>
                <a:latin typeface="Segoe UI Light"/>
                <a:cs typeface="Segoe UI Semilight" panose="020B0402040204020203" pitchFamily="34" charset="0"/>
              </a:rPr>
              <a:t>Call to Action / Announcements /  What’s New for FY20</a:t>
            </a:r>
          </a:p>
        </p:txBody>
      </p:sp>
      <p:sp>
        <p:nvSpPr>
          <p:cNvPr id="19" name="Text Placeholder 3">
            <a:extLst>
              <a:ext uri="{FF2B5EF4-FFF2-40B4-BE49-F238E27FC236}">
                <a16:creationId xmlns:a16="http://schemas.microsoft.com/office/drawing/2014/main" id="{3D74479C-BD11-4A36-BB39-FCE36B18AD03}"/>
              </a:ext>
            </a:extLst>
          </p:cNvPr>
          <p:cNvSpPr>
            <a:spLocks noGrp="1"/>
          </p:cNvSpPr>
          <p:nvPr>
            <p:ph type="body" sz="half" idx="14"/>
          </p:nvPr>
        </p:nvSpPr>
        <p:spPr>
          <a:xfrm>
            <a:off x="5005767" y="4994052"/>
            <a:ext cx="6760933" cy="1574597"/>
          </a:xfrm>
        </p:spPr>
        <p:txBody>
          <a:bodyPr>
            <a:normAutofit/>
          </a:bodyPr>
          <a:lstStyle>
            <a:lvl1pPr marL="0" indent="0">
              <a:buNone/>
              <a:defRPr sz="1050">
                <a:latin typeface="Segoe UI Semilight" panose="020B0402040204020203" pitchFamily="34" charset="0"/>
                <a:cs typeface="Segoe UI Semilight" panose="020B04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a:p>
        </p:txBody>
      </p:sp>
      <p:sp>
        <p:nvSpPr>
          <p:cNvPr id="21" name="Text Placeholder 2">
            <a:extLst>
              <a:ext uri="{FF2B5EF4-FFF2-40B4-BE49-F238E27FC236}">
                <a16:creationId xmlns:a16="http://schemas.microsoft.com/office/drawing/2014/main" id="{F17344B3-FB19-4366-9C15-7C45F0062185}"/>
              </a:ext>
            </a:extLst>
          </p:cNvPr>
          <p:cNvSpPr txBox="1">
            <a:spLocks/>
          </p:cNvSpPr>
          <p:nvPr userDrawn="1"/>
        </p:nvSpPr>
        <p:spPr>
          <a:xfrm>
            <a:off x="5005764" y="1507491"/>
            <a:ext cx="6760933" cy="406265"/>
          </a:xfrm>
          <a:prstGeom prst="rect">
            <a:avLst/>
          </a:prstGeom>
          <a:solidFill>
            <a:srgbClr val="5C2D91"/>
          </a:solidFill>
          <a:ln>
            <a:solidFill>
              <a:srgbClr val="5C2D9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600">
                <a:solidFill>
                  <a:srgbClr val="FFFFFF"/>
                </a:solidFill>
                <a:latin typeface="Segoe UI Light"/>
                <a:cs typeface="Segoe UI Semilight" panose="020B0402040204020203" pitchFamily="34" charset="0"/>
              </a:rPr>
              <a:t>Session Outline (all sessions are 60min / power sessions are 20min)</a:t>
            </a:r>
          </a:p>
        </p:txBody>
      </p:sp>
    </p:spTree>
    <p:extLst>
      <p:ext uri="{BB962C8B-B14F-4D97-AF65-F5344CB8AC3E}">
        <p14:creationId xmlns:p14="http://schemas.microsoft.com/office/powerpoint/2010/main" val="221376369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7932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768">
          <p15:clr>
            <a:srgbClr val="FBAE40"/>
          </p15:clr>
        </p15:guide>
        <p15:guide id="5" orient="horz" pos="3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157240"/>
          </a:xfrm>
        </p:spPr>
        <p:txBody>
          <a:bodyPr wrap="square">
            <a:spAutoFit/>
          </a:bodyPr>
          <a:lstStyle>
            <a:lvl1pPr marL="0" indent="0">
              <a:lnSpc>
                <a:spcPct val="110000"/>
              </a:lnSpc>
              <a:spcBef>
                <a:spcPts val="1200"/>
              </a:spcBef>
              <a:buNone/>
              <a:defRPr sz="1600">
                <a:solidFill>
                  <a:schemeClr val="bg1"/>
                </a:solidFill>
                <a:latin typeface="+mn-lt"/>
              </a:defRPr>
            </a:lvl1pPr>
            <a:lvl2pPr marL="228600" indent="0">
              <a:buNone/>
              <a:defRPr sz="1400">
                <a:solidFill>
                  <a:schemeClr val="bg1"/>
                </a:solidFill>
              </a:defRPr>
            </a:lvl2pPr>
            <a:lvl3pPr marL="457200" indent="0">
              <a:buNone/>
              <a:defRPr sz="1100">
                <a:solidFill>
                  <a:schemeClr val="bg1"/>
                </a:solidFill>
              </a:defRPr>
            </a:lvl3pPr>
            <a:lvl4pPr marL="685800" indent="0">
              <a:buNone/>
              <a:defRPr sz="1050">
                <a:solidFill>
                  <a:schemeClr val="bg1"/>
                </a:solidFill>
              </a:defRPr>
            </a:lvl4pPr>
            <a:lvl5pPr marL="914400" indent="0">
              <a:buNone/>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8011992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guide id="5" orient="horz" pos="15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1"/>
            <a:ext cx="12192000" cy="1468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Segoe UI Semibold"/>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0490BBA-8BCD-4174-84C7-EA99DEB61F72}"/>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86128808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51151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16469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7840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050014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225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75694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4225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4697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4126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29965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72508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840761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558667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1251977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entere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90A5-EEC2-4DB4-BB1A-F932E227E955}"/>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8397192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93984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2508608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1" y="585789"/>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1" y="2913306"/>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637747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9" y="589607"/>
            <a:ext cx="3200400" cy="307804"/>
          </a:xfrm>
        </p:spPr>
        <p:txBody>
          <a:bodyPr lIns="0" tIns="0" rIns="0" bIns="0"/>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2" indent="0">
              <a:buNone/>
              <a:defRPr sz="2000"/>
            </a:lvl5pPr>
          </a:lstStyle>
          <a:p>
            <a:pPr lvl="0"/>
            <a:r>
              <a:rPr lang="en-US"/>
              <a:t>Session code</a:t>
            </a:r>
          </a:p>
        </p:txBody>
      </p:sp>
    </p:spTree>
    <p:extLst>
      <p:ext uri="{BB962C8B-B14F-4D97-AF65-F5344CB8AC3E}">
        <p14:creationId xmlns:p14="http://schemas.microsoft.com/office/powerpoint/2010/main" val="595850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244725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376482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3415980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380772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89045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520211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7" y="290457"/>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5430469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52130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7"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197281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6"/>
            <a:ext cx="4163125" cy="861803"/>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7"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95655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33595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335077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4704767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804"/>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804"/>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6292107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804"/>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600017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7"/>
            <a:ext cx="2532888" cy="615609"/>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78447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4"/>
            <a:ext cx="3494088" cy="307804"/>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1437229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8121"/>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9"/>
            <a:ext cx="6961188" cy="369353"/>
          </a:xfrm>
        </p:spPr>
        <p:txBody>
          <a:bodyPr/>
          <a:lstStyle>
            <a:lvl1pPr marL="0" indent="0">
              <a:spcAft>
                <a:spcPts val="1200"/>
              </a:spcAft>
              <a:buNone/>
              <a:defRPr sz="2400"/>
            </a:lvl1pPr>
            <a:lvl2pPr marL="228556"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1"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894678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984885"/>
          </a:xfrm>
        </p:spPr>
        <p:txBody>
          <a:bodyPr>
            <a:spAutoFit/>
          </a:bodyPr>
          <a:lstStyle>
            <a:lvl1pPr>
              <a:defRPr sz="3200">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2418334"/>
            <a:ext cx="5146331" cy="1268039"/>
          </a:xfrm>
        </p:spPr>
        <p:txBody>
          <a:bodyPr/>
          <a:lstStyle>
            <a:lvl1pPr marL="0" indent="0">
              <a:spcBef>
                <a:spcPts val="800"/>
              </a:spcBef>
              <a:buNone/>
              <a:defRPr sz="2000"/>
            </a:lvl1pPr>
            <a:lvl2pPr marL="228600" indent="0">
              <a:buNone/>
              <a:defRPr sz="1600"/>
            </a:lvl2pPr>
            <a:lvl3pPr marL="457200" indent="0">
              <a:buNone/>
              <a:defRPr sz="1200"/>
            </a:lvl3pPr>
            <a:lvl4pPr marL="661988" indent="0">
              <a:buNone/>
              <a:defRPr sz="1100"/>
            </a:lvl4pPr>
            <a:lvl5pPr marL="855663"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20547895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9983295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383"/>
            <a:ext cx="3183637" cy="55406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63"/>
            <a:ext cx="6669658" cy="430901"/>
          </a:xfrm>
        </p:spPr>
        <p:txBody>
          <a:bodyPr anchor="ctr" anchorCtr="0"/>
          <a:lstStyle>
            <a:lvl1pPr marL="0" indent="0">
              <a:spcAft>
                <a:spcPts val="1200"/>
              </a:spcAft>
              <a:buNone/>
              <a:defRPr sz="2800"/>
            </a:lvl1pPr>
            <a:lvl2pPr marL="228556"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163717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3"/>
            <a:ext cx="6667500" cy="430901"/>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8406191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033102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91196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57554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29588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7928381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60"/>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868595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12213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90334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2367699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9864516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299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6"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683960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4" y="457200"/>
            <a:ext cx="6036273" cy="553998"/>
          </a:xfrm>
        </p:spPr>
        <p:txBody>
          <a:bodyPr/>
          <a:lstStyle/>
          <a:p>
            <a:r>
              <a:rPr lang="en-US"/>
              <a:t>Click to edit Master title style</a:t>
            </a:r>
          </a:p>
        </p:txBody>
      </p:sp>
      <p:sp>
        <p:nvSpPr>
          <p:cNvPr id="3" name="Text Placeholder 2"/>
          <p:cNvSpPr>
            <a:spLocks noGrp="1"/>
          </p:cNvSpPr>
          <p:nvPr>
            <p:ph type="body" sz="quarter" idx="10"/>
          </p:nvPr>
        </p:nvSpPr>
        <p:spPr>
          <a:xfrm>
            <a:off x="584201" y="1435498"/>
            <a:ext cx="6040336" cy="1612749"/>
          </a:xfrm>
        </p:spPr>
        <p:txBody>
          <a:bodyPr/>
          <a:lstStyle>
            <a:lvl1pPr marL="0" indent="0">
              <a:buNone/>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6"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7023369" y="2"/>
            <a:ext cx="5282120" cy="68579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475726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5" y="1187645"/>
            <a:ext cx="11655078"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883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1/26/2021</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40853081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586391" y="1434369"/>
            <a:ext cx="4133088" cy="898707"/>
          </a:xfrm>
        </p:spPr>
        <p:txBody>
          <a:bodyPr wrap="square">
            <a:spAutoFit/>
          </a:bodyPr>
          <a:lstStyle>
            <a:lvl1pPr marL="0" indent="0">
              <a:spcBef>
                <a:spcPts val="600"/>
              </a:spcBef>
              <a:buNone/>
              <a:defRPr sz="2000">
                <a:latin typeface="+mj-lt"/>
              </a:defRPr>
            </a:lvl1pPr>
            <a:lvl2pPr marL="0" indent="0">
              <a:buNone/>
              <a:defRPr sz="1800"/>
            </a:lvl2pPr>
            <a:lvl3pPr marL="171389" indent="-171389">
              <a:buFont typeface="Arial" panose="020B0604020202020204" pitchFamily="34" charset="0"/>
              <a:buChar char="•"/>
              <a:defRPr sz="1400"/>
            </a:lvl3pPr>
            <a:lvl4pPr marL="0" indent="0">
              <a:buNone/>
              <a:defRPr sz="1100"/>
            </a:lvl4pPr>
            <a:lvl5pPr marL="0" indent="0">
              <a:buNone/>
              <a:defRPr sz="1100"/>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588263" y="457203"/>
            <a:ext cx="8241412" cy="553998"/>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10010774" y="474596"/>
            <a:ext cx="1887539" cy="751552"/>
          </a:xfrm>
        </p:spPr>
        <p:txBody>
          <a:bodyPr wrap="square" lIns="91440" tIns="45720" rIns="91440" bIns="45720">
            <a:spAutoFit/>
          </a:bodyPr>
          <a:lstStyle>
            <a:lvl1pPr marL="0" indent="0">
              <a:spcBef>
                <a:spcPts val="0"/>
              </a:spcBef>
              <a:buNone/>
              <a:defRPr lang="en-US" sz="140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11832568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60458193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1" y="585789"/>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6"/>
            <a:ext cx="2792542"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5" cy="6858001"/>
          </a:xfrm>
          <a:prstGeom prst="rect">
            <a:avLst/>
          </a:prstGeom>
        </p:spPr>
      </p:pic>
    </p:spTree>
    <p:extLst>
      <p:ext uri="{BB962C8B-B14F-4D97-AF65-F5344CB8AC3E}">
        <p14:creationId xmlns:p14="http://schemas.microsoft.com/office/powerpoint/2010/main" val="206427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2022236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9"/>
            <a:ext cx="9144000" cy="553998"/>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9" y="589607"/>
            <a:ext cx="3200400" cy="307776"/>
          </a:xfrm>
        </p:spPr>
        <p:txBody>
          <a:bodyPr lIns="0" tIns="0" rIns="0" bIns="0"/>
          <a:lstStyle>
            <a:lvl1pPr marL="0" indent="0" algn="r">
              <a:buNone/>
              <a:defRPr sz="2000">
                <a:latin typeface="+mn-lt"/>
              </a:defRPr>
            </a:lvl1pPr>
            <a:lvl2pPr marL="342842" indent="0">
              <a:buNone/>
              <a:defRPr sz="2000"/>
            </a:lvl2pPr>
            <a:lvl3pPr marL="571404" indent="0">
              <a:buNone/>
              <a:defRPr sz="2000"/>
            </a:lvl3pPr>
            <a:lvl4pPr marL="799966" indent="0">
              <a:buNone/>
              <a:defRPr sz="2000"/>
            </a:lvl4pPr>
            <a:lvl5pPr marL="1028528" indent="0">
              <a:buNone/>
              <a:defRPr sz="2000"/>
            </a:lvl5pPr>
          </a:lstStyle>
          <a:p>
            <a:pPr lvl="0"/>
            <a:r>
              <a:rPr lang="en-US"/>
              <a:t>Session code</a:t>
            </a:r>
          </a:p>
        </p:txBody>
      </p:sp>
    </p:spTree>
    <p:extLst>
      <p:ext uri="{BB962C8B-B14F-4D97-AF65-F5344CB8AC3E}">
        <p14:creationId xmlns:p14="http://schemas.microsoft.com/office/powerpoint/2010/main" val="4293303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1"/>
            <a:ext cx="11018838"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214451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vl1pPr>
            <a:lvl2pPr marL="228562" indent="0">
              <a:buNone/>
              <a:defRPr/>
            </a:lvl2pPr>
            <a:lvl3pPr marL="457124" indent="0">
              <a:buNone/>
              <a:defRPr/>
            </a:lvl3pPr>
            <a:lvl4pPr marL="685686" indent="0">
              <a:buNone/>
              <a:defRPr/>
            </a:lvl4pPr>
            <a:lvl5pPr marL="914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258194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2" y="1435101"/>
            <a:ext cx="5211762"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1"/>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633162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2"/>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3"/>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46" indent="0">
              <a:buFont typeface="Wingdings" panose="05000000000000000000" pitchFamily="2" charset="2"/>
              <a:buNone/>
              <a:defRPr sz="2000" b="0"/>
            </a:lvl2pPr>
            <a:lvl3pPr marL="450775" indent="0">
              <a:buFont typeface="Wingdings" panose="05000000000000000000" pitchFamily="2" charset="2"/>
              <a:buNone/>
              <a:tabLst/>
              <a:defRPr sz="1600" b="0"/>
            </a:lvl3pPr>
            <a:lvl4pPr marL="652353" indent="0">
              <a:buFont typeface="Wingdings" panose="05000000000000000000" pitchFamily="2" charset="2"/>
              <a:buNone/>
              <a:defRPr sz="1400" b="0"/>
            </a:lvl4pPr>
            <a:lvl5pPr marL="85393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3"/>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46" indent="0">
              <a:buFont typeface="Wingdings" panose="05000000000000000000" pitchFamily="2" charset="2"/>
              <a:buNone/>
              <a:defRPr sz="2000" b="0"/>
            </a:lvl2pPr>
            <a:lvl3pPr marL="450775" indent="0">
              <a:buFont typeface="Wingdings" panose="05000000000000000000" pitchFamily="2" charset="2"/>
              <a:buNone/>
              <a:tabLst/>
              <a:defRPr sz="1600" b="0"/>
            </a:lvl3pPr>
            <a:lvl4pPr marL="652353" indent="0">
              <a:buFont typeface="Wingdings" panose="05000000000000000000" pitchFamily="2" charset="2"/>
              <a:buNone/>
              <a:defRPr sz="1400" b="0"/>
            </a:lvl4pPr>
            <a:lvl5pPr marL="85393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26370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75401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1"/>
            <a:ext cx="5508419" cy="371176"/>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46190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8" y="290457"/>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204"/>
            <a:ext cx="4158363" cy="110799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4162426" cy="338554"/>
          </a:xfrm>
        </p:spPr>
        <p:txBody>
          <a:bodyPr/>
          <a:lstStyle>
            <a:lvl1pPr marL="0" indent="0">
              <a:buNone/>
              <a:defRPr sz="2200">
                <a:latin typeface="+mn-lt"/>
              </a:defRPr>
            </a:lvl1pPr>
            <a:lvl2pPr marL="228562" indent="0">
              <a:buNone/>
              <a:defRPr/>
            </a:lvl2pPr>
            <a:lvl3pPr marL="457124" indent="0">
              <a:buNone/>
              <a:defRPr/>
            </a:lvl3pPr>
            <a:lvl4pPr marL="661877" indent="0">
              <a:buNone/>
              <a:defRPr/>
            </a:lvl4pPr>
            <a:lvl5pPr marL="85552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2728589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6"/>
            <a:ext cx="4159950"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8"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0324661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8"/>
            <a:ext cx="4163126" cy="861774"/>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8"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276919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317015509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6"/>
            <a:ext cx="4159950"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69211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128"/>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9686725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4117076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1"/>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584588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1"/>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108432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1"/>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7852019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4"/>
            <a:ext cx="3494088" cy="307776"/>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9"/>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3260993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5" y="2447040"/>
            <a:ext cx="6961188" cy="369332"/>
          </a:xfrm>
        </p:spPr>
        <p:txBody>
          <a:bodyPr/>
          <a:lstStyle>
            <a:lvl1pPr marL="0" indent="0">
              <a:spcAft>
                <a:spcPts val="1200"/>
              </a:spcAft>
              <a:buNone/>
              <a:defRPr sz="2400"/>
            </a:lvl1pPr>
            <a:lvl2pPr marL="228562"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5" y="2017714"/>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1" y="2017714"/>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4380832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2"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316"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1"/>
            <a:ext cx="6669658" cy="430887"/>
          </a:xfrm>
        </p:spPr>
        <p:txBody>
          <a:bodyPr anchor="ctr" anchorCtr="0"/>
          <a:lstStyle>
            <a:lvl1pPr marL="0" indent="0">
              <a:spcAft>
                <a:spcPts val="1200"/>
              </a:spcAft>
              <a:buNone/>
              <a:defRPr sz="2800"/>
            </a:lvl1pPr>
            <a:lvl2pPr marL="228562"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473102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2"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316"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1"/>
            <a:ext cx="6669658" cy="430887"/>
          </a:xfrm>
        </p:spPr>
        <p:txBody>
          <a:bodyPr anchor="ctr" anchorCtr="0"/>
          <a:lstStyle>
            <a:lvl1pPr marL="0" indent="0">
              <a:spcAft>
                <a:spcPts val="1200"/>
              </a:spcAft>
              <a:buNone/>
              <a:defRPr sz="2800"/>
            </a:lvl1pPr>
            <a:lvl2pPr marL="228562"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455376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5452469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415"/>
            <a:ext cx="3182027" cy="553997"/>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9" y="3211971"/>
            <a:ext cx="6667500" cy="430887"/>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4256995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36501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54865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21066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373395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923097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5246957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4"/>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9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09"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26"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82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57271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1" y="6161282"/>
            <a:ext cx="4482124" cy="107757"/>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35"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0163211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8" cy="2215990"/>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266703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theme" Target="../theme/theme2.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image" Target="../media/image4.emf"/><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image" Target="../media/image4.emf"/><Relationship Id="rId7" Type="http://schemas.openxmlformats.org/officeDocument/2006/relationships/slideLayout" Target="../slideLayouts/slideLayout7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theme" Target="../theme/theme3.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8" Type="http://schemas.openxmlformats.org/officeDocument/2006/relationships/slideLayout" Target="../slideLayouts/slideLayout76.xml"/><Relationship Id="rId3" Type="http://schemas.openxmlformats.org/officeDocument/2006/relationships/slideLayout" Target="../slideLayouts/slideLayout71.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image" Target="../media/image4.emf"/><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theme" Target="../theme/theme4.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3120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204353881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2"/>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170306832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 id="2147483765" r:id="rId35"/>
    <p:sldLayoutId id="2147483766" r:id="rId36"/>
    <p:sldLayoutId id="2147483767" r:id="rId37"/>
    <p:sldLayoutId id="2147483768" r:id="rId38"/>
    <p:sldLayoutId id="2147483769" r:id="rId39"/>
    <p:sldLayoutId id="2147483801" r:id="rId40"/>
  </p:sldLayoutIdLst>
  <p:transition>
    <p:fade/>
  </p:transition>
  <p:hf sldNum="0" hdr="0" ftr="0" dt="0"/>
  <p:txStyles>
    <p:titleStyle>
      <a:lvl1pPr algn="l" defTabSz="932587"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p:titleStyle>
    <p:bodyStyle>
      <a:lvl1pPr marL="228562" marR="0" indent="-228562"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24" marR="0" indent="-228562"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116" marR="0" indent="-199992"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22" marR="0" indent="-180945"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67" marR="0" indent="-168247"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610"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04"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97"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90"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87" rtl="0" eaLnBrk="1" latinLnBrk="0" hangingPunct="1">
        <a:defRPr sz="1800" kern="1200">
          <a:solidFill>
            <a:schemeClr val="tx1"/>
          </a:solidFill>
          <a:latin typeface="+mn-lt"/>
          <a:ea typeface="+mn-ea"/>
          <a:cs typeface="+mn-cs"/>
        </a:defRPr>
      </a:lvl1pPr>
      <a:lvl2pPr marL="466292" algn="l" defTabSz="932587" rtl="0" eaLnBrk="1" latinLnBrk="0" hangingPunct="1">
        <a:defRPr sz="1800" kern="1200">
          <a:solidFill>
            <a:schemeClr val="tx1"/>
          </a:solidFill>
          <a:latin typeface="+mn-lt"/>
          <a:ea typeface="+mn-ea"/>
          <a:cs typeface="+mn-cs"/>
        </a:defRPr>
      </a:lvl2pPr>
      <a:lvl3pPr marL="932587" algn="l" defTabSz="932587" rtl="0" eaLnBrk="1" latinLnBrk="0" hangingPunct="1">
        <a:defRPr sz="1800" kern="1200">
          <a:solidFill>
            <a:schemeClr val="tx1"/>
          </a:solidFill>
          <a:latin typeface="+mn-lt"/>
          <a:ea typeface="+mn-ea"/>
          <a:cs typeface="+mn-cs"/>
        </a:defRPr>
      </a:lvl3pPr>
      <a:lvl4pPr marL="1398879" algn="l" defTabSz="932587" rtl="0" eaLnBrk="1" latinLnBrk="0" hangingPunct="1">
        <a:defRPr sz="1800" kern="1200">
          <a:solidFill>
            <a:schemeClr val="tx1"/>
          </a:solidFill>
          <a:latin typeface="+mn-lt"/>
          <a:ea typeface="+mn-ea"/>
          <a:cs typeface="+mn-cs"/>
        </a:defRPr>
      </a:lvl4pPr>
      <a:lvl5pPr marL="1865172" algn="l" defTabSz="932587" rtl="0" eaLnBrk="1" latinLnBrk="0" hangingPunct="1">
        <a:defRPr sz="1800" kern="1200">
          <a:solidFill>
            <a:schemeClr val="tx1"/>
          </a:solidFill>
          <a:latin typeface="+mn-lt"/>
          <a:ea typeface="+mn-ea"/>
          <a:cs typeface="+mn-cs"/>
        </a:defRPr>
      </a:lvl5pPr>
      <a:lvl6pPr marL="2331465" algn="l" defTabSz="932587" rtl="0" eaLnBrk="1" latinLnBrk="0" hangingPunct="1">
        <a:defRPr sz="1800" kern="1200">
          <a:solidFill>
            <a:schemeClr val="tx1"/>
          </a:solidFill>
          <a:latin typeface="+mn-lt"/>
          <a:ea typeface="+mn-ea"/>
          <a:cs typeface="+mn-cs"/>
        </a:defRPr>
      </a:lvl6pPr>
      <a:lvl7pPr marL="2797758" algn="l" defTabSz="932587" rtl="0" eaLnBrk="1" latinLnBrk="0" hangingPunct="1">
        <a:defRPr sz="1800" kern="1200">
          <a:solidFill>
            <a:schemeClr val="tx1"/>
          </a:solidFill>
          <a:latin typeface="+mn-lt"/>
          <a:ea typeface="+mn-ea"/>
          <a:cs typeface="+mn-cs"/>
        </a:defRPr>
      </a:lvl7pPr>
      <a:lvl8pPr marL="3264050" algn="l" defTabSz="932587" rtl="0" eaLnBrk="1" latinLnBrk="0" hangingPunct="1">
        <a:defRPr sz="1800" kern="1200">
          <a:solidFill>
            <a:schemeClr val="tx1"/>
          </a:solidFill>
          <a:latin typeface="+mn-lt"/>
          <a:ea typeface="+mn-ea"/>
          <a:cs typeface="+mn-cs"/>
        </a:defRPr>
      </a:lvl8pPr>
      <a:lvl9pPr marL="3730344" algn="l" defTabSz="93258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19914849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 id="2147483795" r:id="rId25"/>
    <p:sldLayoutId id="2147483796" r:id="rId26"/>
    <p:sldLayoutId id="2147483797" r:id="rId27"/>
    <p:sldLayoutId id="2147483798" r:id="rId28"/>
    <p:sldLayoutId id="2147483799" r:id="rId29"/>
    <p:sldLayoutId id="2147483800"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18/10/relationships/comments" Target="../comments/modernComment_7BBF5885_40EFBE6F.xml"/><Relationship Id="rId7"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emf"/><Relationship Id="rId4" Type="http://schemas.openxmlformats.org/officeDocument/2006/relationships/image" Target="../media/image15.png"/><Relationship Id="rId9"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1.emf"/></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7.xml"/><Relationship Id="rId5" Type="http://schemas.openxmlformats.org/officeDocument/2006/relationships/image" Target="../media/image22.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hyperlink" Target="https://azure.microsoft.com/en-us/resources/forrester-tei-sql-database-managed-instan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hyperlink" Target="https://azure.microsoft.com/resources/forrester-tei-microsoft-azure-iaas/#:~:text=The%20Total%20Economic%20Impact%E2%84%A2%20Of%20Microsoft%20Azure%20IaaS%E2%80%94a,infrastructure%20to%20Azure%20infrastructure%20as%20a%20service%20(Iaa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aka.ms/sqlvm_rp" TargetMode="External"/><Relationship Id="rId2" Type="http://schemas.openxmlformats.org/officeDocument/2006/relationships/notesSlide" Target="../notesSlides/notesSlide6.xml"/><Relationship Id="rId1" Type="http://schemas.openxmlformats.org/officeDocument/2006/relationships/slideLayout" Target="../slideLayouts/slideLayout6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hyperlink" Target="http://www.aka.ms/sqlvm_rp_document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07.xml"/><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8.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104.xml"/><Relationship Id="rId5" Type="http://schemas.openxmlformats.org/officeDocument/2006/relationships/hyperlink" Target="https://gigaom.com/report/sql-transaction-processing-price-performance-testing/" TargetMode="External"/><Relationship Id="rId4" Type="http://schemas.openxmlformats.org/officeDocument/2006/relationships/hyperlink" Target="https://azure.microsoft.com/en-us/resources/sql-transactional-processing-price-performance-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B8A-150A-4ED0-8511-FC6820F1BB8A}"/>
              </a:ext>
            </a:extLst>
          </p:cNvPr>
          <p:cNvSpPr>
            <a:spLocks noGrp="1"/>
          </p:cNvSpPr>
          <p:nvPr>
            <p:ph type="title"/>
          </p:nvPr>
        </p:nvSpPr>
        <p:spPr/>
        <p:txBody>
          <a:bodyPr/>
          <a:lstStyle/>
          <a:p>
            <a:r>
              <a:rPr lang="en-US"/>
              <a:t>Comparing Azure SQL offerings </a:t>
            </a:r>
          </a:p>
        </p:txBody>
      </p:sp>
      <p:sp>
        <p:nvSpPr>
          <p:cNvPr id="3" name="Text Placeholder 2">
            <a:extLst>
              <a:ext uri="{FF2B5EF4-FFF2-40B4-BE49-F238E27FC236}">
                <a16:creationId xmlns:a16="http://schemas.microsoft.com/office/drawing/2014/main" id="{953C578D-0285-4E43-B030-68409FE37029}"/>
              </a:ext>
            </a:extLst>
          </p:cNvPr>
          <p:cNvSpPr>
            <a:spLocks noGrp="1"/>
          </p:cNvSpPr>
          <p:nvPr>
            <p:ph type="body" sz="quarter" idx="12"/>
          </p:nvPr>
        </p:nvSpPr>
        <p:spPr>
          <a:xfrm>
            <a:off x="584200" y="3962400"/>
            <a:ext cx="9144000" cy="1231106"/>
          </a:xfrm>
        </p:spPr>
        <p:txBody>
          <a:bodyPr/>
          <a:lstStyle/>
          <a:p>
            <a:r>
              <a:rPr lang="en-US">
                <a:solidFill>
                  <a:schemeClr val="accent2"/>
                </a:solidFill>
              </a:rPr>
              <a:t>SQL Server on Azure Virtual Machines </a:t>
            </a:r>
          </a:p>
          <a:p>
            <a:r>
              <a:rPr lang="en-US">
                <a:solidFill>
                  <a:schemeClr val="accent2"/>
                </a:solidFill>
              </a:rPr>
              <a:t>Azure SQL Database</a:t>
            </a:r>
          </a:p>
          <a:p>
            <a:r>
              <a:rPr lang="en-US"/>
              <a:t>Azure SQL Managed Instance </a:t>
            </a:r>
          </a:p>
          <a:p>
            <a:r>
              <a:rPr lang="en-US"/>
              <a:t>Azure SQL Edge</a:t>
            </a:r>
            <a:endParaRPr lang="en-US">
              <a:solidFill>
                <a:schemeClr val="accent2"/>
              </a:solidFill>
            </a:endParaRPr>
          </a:p>
        </p:txBody>
      </p:sp>
    </p:spTree>
    <p:extLst>
      <p:ext uri="{BB962C8B-B14F-4D97-AF65-F5344CB8AC3E}">
        <p14:creationId xmlns:p14="http://schemas.microsoft.com/office/powerpoint/2010/main" val="354556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F4DF-55BD-422C-9FAD-3914C9918F6A}"/>
              </a:ext>
            </a:extLst>
          </p:cNvPr>
          <p:cNvSpPr>
            <a:spLocks noGrp="1"/>
          </p:cNvSpPr>
          <p:nvPr>
            <p:ph type="title"/>
          </p:nvPr>
        </p:nvSpPr>
        <p:spPr/>
        <p:txBody>
          <a:bodyPr>
            <a:normAutofit/>
          </a:bodyPr>
          <a:lstStyle/>
          <a:p>
            <a:r>
              <a:rPr lang="en-US" sz="3600">
                <a:solidFill>
                  <a:schemeClr val="tx1"/>
                </a:solidFill>
              </a:rPr>
              <a:t>Azure SQL is the best choice for SQL Server workloads</a:t>
            </a:r>
          </a:p>
        </p:txBody>
      </p:sp>
      <p:sp>
        <p:nvSpPr>
          <p:cNvPr id="6" name="Rectangle 5">
            <a:extLst>
              <a:ext uri="{FF2B5EF4-FFF2-40B4-BE49-F238E27FC236}">
                <a16:creationId xmlns:a16="http://schemas.microsoft.com/office/drawing/2014/main" id="{4D524B65-B984-4FAE-A886-3186482829BD}"/>
              </a:ext>
            </a:extLst>
          </p:cNvPr>
          <p:cNvSpPr/>
          <p:nvPr/>
        </p:nvSpPr>
        <p:spPr>
          <a:xfrm>
            <a:off x="3571830" y="1608671"/>
            <a:ext cx="2057400" cy="830997"/>
          </a:xfrm>
          <a:prstGeom prst="rect">
            <a:avLst/>
          </a:prstGeom>
          <a:noFill/>
          <a:ln w="10795" cap="flat" cmpd="sng" algn="ctr">
            <a:noFill/>
            <a:prstDash val="solid"/>
          </a:ln>
          <a:effectLst/>
        </p:spPr>
        <p:txBody>
          <a:bodyPr wrap="square" lIns="91440" tIns="45720" rIns="91440" bIns="45720" rtlCol="0" anchor="t" anchorCtr="0">
            <a:spAutoFit/>
          </a:bodyPr>
          <a:lstStyle/>
          <a:p>
            <a:pPr algn="ctr">
              <a:defRPr/>
            </a:pPr>
            <a:r>
              <a:rPr lang="en-US" sz="1600" kern="0">
                <a:solidFill>
                  <a:srgbClr val="0078D4"/>
                </a:solidFill>
                <a:cs typeface="Segoe UI Semibold" panose="020B0702040204020203" pitchFamily="34" charset="0"/>
              </a:rPr>
              <a:t>Use your existing SQL experience in the cloud</a:t>
            </a:r>
          </a:p>
        </p:txBody>
      </p:sp>
      <p:sp>
        <p:nvSpPr>
          <p:cNvPr id="8" name="Rectangle 7">
            <a:extLst>
              <a:ext uri="{FF2B5EF4-FFF2-40B4-BE49-F238E27FC236}">
                <a16:creationId xmlns:a16="http://schemas.microsoft.com/office/drawing/2014/main" id="{1DE3121D-3CA1-40A0-9E97-72F06808FABC}"/>
              </a:ext>
            </a:extLst>
          </p:cNvPr>
          <p:cNvSpPr/>
          <p:nvPr/>
        </p:nvSpPr>
        <p:spPr>
          <a:xfrm>
            <a:off x="9204136" y="1608671"/>
            <a:ext cx="2182755" cy="757130"/>
          </a:xfrm>
          <a:prstGeom prst="rect">
            <a:avLst/>
          </a:prstGeom>
          <a:noFill/>
          <a:ln w="10795" cap="flat" cmpd="sng" algn="ctr">
            <a:noFill/>
            <a:prstDash val="solid"/>
          </a:ln>
          <a:effectLst/>
        </p:spPr>
        <p:txBody>
          <a:bodyPr wrap="square" lIns="91440" tIns="45720" rIns="91440" bIns="45720" rtlCol="0" anchor="t" anchorCtr="0">
            <a:spAutoFit/>
          </a:bodyPr>
          <a:lstStyle/>
          <a:p>
            <a:pPr lvl="0" algn="ctr" defTabSz="932472" fontAlgn="base">
              <a:lnSpc>
                <a:spcPct val="90000"/>
              </a:lnSpc>
              <a:spcBef>
                <a:spcPct val="0"/>
              </a:spcBef>
              <a:spcAft>
                <a:spcPts val="600"/>
              </a:spcAft>
              <a:defRPr/>
            </a:pPr>
            <a:r>
              <a:rPr lang="en-US" sz="1600" kern="0">
                <a:solidFill>
                  <a:srgbClr val="0078D4"/>
                </a:solidFill>
                <a:cs typeface="Segoe UI Semibold" panose="020B0702040204020203" pitchFamily="34" charset="0"/>
              </a:rPr>
              <a:t>Protect your data with built-in, real-time intelligent security</a:t>
            </a:r>
          </a:p>
        </p:txBody>
      </p:sp>
      <p:sp>
        <p:nvSpPr>
          <p:cNvPr id="10" name="Rectangle 9">
            <a:extLst>
              <a:ext uri="{FF2B5EF4-FFF2-40B4-BE49-F238E27FC236}">
                <a16:creationId xmlns:a16="http://schemas.microsoft.com/office/drawing/2014/main" id="{A35EC324-126C-45DC-8898-CF9CDCD3CE02}"/>
              </a:ext>
            </a:extLst>
          </p:cNvPr>
          <p:cNvSpPr/>
          <p:nvPr/>
        </p:nvSpPr>
        <p:spPr>
          <a:xfrm>
            <a:off x="670256" y="1608671"/>
            <a:ext cx="2007862" cy="584775"/>
          </a:xfrm>
          <a:prstGeom prst="rect">
            <a:avLst/>
          </a:prstGeom>
          <a:noFill/>
          <a:ln w="10795" cap="flat" cmpd="sng" algn="ctr">
            <a:noFill/>
            <a:prstDash val="solid"/>
          </a:ln>
          <a:effectLst/>
        </p:spPr>
        <p:txBody>
          <a:bodyPr wrap="square" lIns="91440" tIns="45720" rIns="91440" bIns="45720" rtlCol="0" anchor="t" anchorCtr="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a:solidFill>
                  <a:srgbClr val="0078D4"/>
                </a:solidFill>
                <a:cs typeface="Segoe UI Semibold" panose="020B0702040204020203" pitchFamily="34" charset="0"/>
              </a:rPr>
              <a:t>Fully-managed and always up to date</a:t>
            </a:r>
            <a:endParaRPr kumimoji="0" lang="en-US" sz="1600" i="0" u="none" strike="noStrike" kern="0" cap="none" spc="0" normalizeH="0" baseline="0" noProof="0">
              <a:ln>
                <a:noFill/>
              </a:ln>
              <a:solidFill>
                <a:srgbClr val="0078D4"/>
              </a:solidFill>
              <a:effectLst/>
              <a:uLnTx/>
              <a:uFillTx/>
              <a:cs typeface="Segoe UI Semibold" panose="020B0702040204020203" pitchFamily="34" charset="0"/>
            </a:endParaRPr>
          </a:p>
        </p:txBody>
      </p:sp>
      <p:sp>
        <p:nvSpPr>
          <p:cNvPr id="19" name="TextBox 18">
            <a:extLst>
              <a:ext uri="{FF2B5EF4-FFF2-40B4-BE49-F238E27FC236}">
                <a16:creationId xmlns:a16="http://schemas.microsoft.com/office/drawing/2014/main" id="{0187D4BD-A5ED-42BD-92BC-61CD0A99AD28}"/>
              </a:ext>
            </a:extLst>
          </p:cNvPr>
          <p:cNvSpPr txBox="1"/>
          <p:nvPr/>
        </p:nvSpPr>
        <p:spPr>
          <a:xfrm>
            <a:off x="3457530" y="4128075"/>
            <a:ext cx="2131186" cy="738664"/>
          </a:xfrm>
          <a:prstGeom prst="rect">
            <a:avLst/>
          </a:prstGeom>
          <a:noFill/>
        </p:spPr>
        <p:txBody>
          <a:bodyPr wrap="square" lIns="0" tIns="0" rIns="0" bIns="0" rtlCol="0">
            <a:spAutoFit/>
          </a:bodyPr>
          <a:lstStyle/>
          <a:p>
            <a:pPr algn="ctr" defTabSz="932472" fontAlgn="base">
              <a:spcBef>
                <a:spcPct val="0"/>
              </a:spcBef>
              <a:spcAft>
                <a:spcPts val="600"/>
              </a:spcAft>
            </a:pPr>
            <a:r>
              <a:rPr lang="en-US" sz="1200"/>
              <a:t>Build on what you know with a </a:t>
            </a:r>
            <a:r>
              <a:rPr lang="en-US" sz="1200" b="1"/>
              <a:t>consistent code base </a:t>
            </a:r>
            <a:r>
              <a:rPr lang="en-US" sz="1200"/>
              <a:t>and deploy it anywhere from edge to cloud</a:t>
            </a:r>
          </a:p>
        </p:txBody>
      </p:sp>
      <p:sp>
        <p:nvSpPr>
          <p:cNvPr id="23" name="TextBox 22">
            <a:extLst>
              <a:ext uri="{FF2B5EF4-FFF2-40B4-BE49-F238E27FC236}">
                <a16:creationId xmlns:a16="http://schemas.microsoft.com/office/drawing/2014/main" id="{30DF7730-09F5-40A0-9EC0-4823B9C67C83}"/>
              </a:ext>
            </a:extLst>
          </p:cNvPr>
          <p:cNvSpPr txBox="1"/>
          <p:nvPr/>
        </p:nvSpPr>
        <p:spPr>
          <a:xfrm>
            <a:off x="9152514" y="4128075"/>
            <a:ext cx="2286000" cy="923330"/>
          </a:xfrm>
          <a:prstGeom prst="rect">
            <a:avLst/>
          </a:prstGeom>
          <a:noFill/>
        </p:spPr>
        <p:txBody>
          <a:bodyPr wrap="square" lIns="0" tIns="0" rIns="0" bIns="0" rtlCol="0">
            <a:spAutoFit/>
          </a:bodyPr>
          <a:lstStyle/>
          <a:p>
            <a:pPr algn="ctr" defTabSz="932472" fontAlgn="base">
              <a:spcBef>
                <a:spcPct val="0"/>
              </a:spcBef>
              <a:spcAft>
                <a:spcPts val="600"/>
              </a:spcAft>
            </a:pPr>
            <a:r>
              <a:rPr lang="en-US" sz="1200"/>
              <a:t>Secure your data with layers of protection, built-in controls, </a:t>
            </a:r>
            <a:r>
              <a:rPr lang="en-US" sz="1200" b="1"/>
              <a:t>intelligent threat detection</a:t>
            </a:r>
            <a:r>
              <a:rPr lang="en-US" sz="1200"/>
              <a:t>, and the </a:t>
            </a:r>
            <a:r>
              <a:rPr lang="en-US" sz="1200" b="1"/>
              <a:t>broadest set of compliance offerings</a:t>
            </a:r>
          </a:p>
        </p:txBody>
      </p:sp>
      <p:sp>
        <p:nvSpPr>
          <p:cNvPr id="24" name="TextBox 23">
            <a:extLst>
              <a:ext uri="{FF2B5EF4-FFF2-40B4-BE49-F238E27FC236}">
                <a16:creationId xmlns:a16="http://schemas.microsoft.com/office/drawing/2014/main" id="{26B5A0D8-EF87-4BBC-8C1C-AE35BC302C1B}"/>
              </a:ext>
            </a:extLst>
          </p:cNvPr>
          <p:cNvSpPr txBox="1"/>
          <p:nvPr/>
        </p:nvSpPr>
        <p:spPr>
          <a:xfrm>
            <a:off x="546600" y="4128075"/>
            <a:ext cx="2286000" cy="923330"/>
          </a:xfrm>
          <a:prstGeom prst="rect">
            <a:avLst/>
          </a:prstGeom>
          <a:noFill/>
        </p:spPr>
        <p:txBody>
          <a:bodyPr wrap="square" lIns="0" tIns="0" rIns="0" bIns="0" rtlCol="0">
            <a:spAutoFit/>
          </a:bodyPr>
          <a:lstStyle/>
          <a:p>
            <a:pPr algn="ctr"/>
            <a:r>
              <a:rPr lang="en-US" sz="1200"/>
              <a:t>Be more productive with </a:t>
            </a:r>
            <a:r>
              <a:rPr lang="en-US" sz="1200" b="1"/>
              <a:t>AI-powered features</a:t>
            </a:r>
            <a:r>
              <a:rPr lang="en-US" sz="1200"/>
              <a:t> that automate tasks and optimize performance for you</a:t>
            </a:r>
          </a:p>
          <a:p>
            <a:pPr algn="ctr"/>
            <a:endParaRPr lang="en-US" sz="1200"/>
          </a:p>
        </p:txBody>
      </p:sp>
      <p:cxnSp>
        <p:nvCxnSpPr>
          <p:cNvPr id="39" name="Straight Connector 38">
            <a:extLst>
              <a:ext uri="{FF2B5EF4-FFF2-40B4-BE49-F238E27FC236}">
                <a16:creationId xmlns:a16="http://schemas.microsoft.com/office/drawing/2014/main" id="{64DF2AE2-AF45-44A8-A2E5-8E85E8268414}"/>
              </a:ext>
            </a:extLst>
          </p:cNvPr>
          <p:cNvCxnSpPr>
            <a:cxnSpLocks/>
          </p:cNvCxnSpPr>
          <p:nvPr/>
        </p:nvCxnSpPr>
        <p:spPr>
          <a:xfrm flipH="1">
            <a:off x="815876" y="5803497"/>
            <a:ext cx="10560249" cy="0"/>
          </a:xfrm>
          <a:prstGeom prst="line">
            <a:avLst/>
          </a:prstGeom>
          <a:ln w="12700">
            <a:solidFill>
              <a:schemeClr val="accent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EDC4D15-C5CF-4666-ADD1-24B00DE09229}"/>
              </a:ext>
            </a:extLst>
          </p:cNvPr>
          <p:cNvSpPr/>
          <p:nvPr/>
        </p:nvSpPr>
        <p:spPr>
          <a:xfrm>
            <a:off x="4258700" y="5380211"/>
            <a:ext cx="3674601" cy="338554"/>
          </a:xfrm>
          <a:prstGeom prst="rect">
            <a:avLst/>
          </a:prstGeom>
          <a:noFill/>
          <a:ln w="10795" cap="flat" cmpd="sng" algn="ctr">
            <a:noFill/>
            <a:prstDash val="solid"/>
          </a:ln>
          <a:effectLst/>
        </p:spPr>
        <p:txBody>
          <a:bodyPr wrap="square" lIns="91440" tIns="45720" rIns="91440" bIns="45720" rtlCol="0" anchor="t" anchorCtr="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a:ln>
                  <a:noFill/>
                </a:ln>
                <a:solidFill>
                  <a:srgbClr val="0078D4"/>
                </a:solidFill>
                <a:effectLst/>
                <a:uLnTx/>
                <a:uFillTx/>
                <a:latin typeface="+mj-lt"/>
                <a:ea typeface="+mn-ea"/>
                <a:cs typeface="Segoe UI Semibold" panose="020B0702040204020203" pitchFamily="34" charset="0"/>
              </a:rPr>
              <a:t>The only cloud with evergreen SQL </a:t>
            </a:r>
          </a:p>
        </p:txBody>
      </p:sp>
      <p:sp>
        <p:nvSpPr>
          <p:cNvPr id="43" name="TextBox 42">
            <a:extLst>
              <a:ext uri="{FF2B5EF4-FFF2-40B4-BE49-F238E27FC236}">
                <a16:creationId xmlns:a16="http://schemas.microsoft.com/office/drawing/2014/main" id="{F1644D12-5E79-4D64-BC34-D06A76F036C9}"/>
              </a:ext>
            </a:extLst>
          </p:cNvPr>
          <p:cNvSpPr txBox="1"/>
          <p:nvPr/>
        </p:nvSpPr>
        <p:spPr>
          <a:xfrm>
            <a:off x="2870603" y="5926993"/>
            <a:ext cx="6450794" cy="184666"/>
          </a:xfrm>
          <a:prstGeom prst="rect">
            <a:avLst/>
          </a:prstGeom>
          <a:noFill/>
        </p:spPr>
        <p:txBody>
          <a:bodyPr wrap="square" lIns="0" tIns="0" rIns="0" bIns="0" rtlCol="0">
            <a:spAutoFit/>
          </a:bodyPr>
          <a:lstStyle/>
          <a:p>
            <a:pPr algn="ctr"/>
            <a:r>
              <a:rPr lang="en-US" sz="1200">
                <a:gradFill>
                  <a:gsLst>
                    <a:gs pos="2917">
                      <a:schemeClr val="tx1"/>
                    </a:gs>
                    <a:gs pos="30000">
                      <a:schemeClr val="tx1"/>
                    </a:gs>
                  </a:gsLst>
                  <a:lin ang="5400000" scaled="0"/>
                </a:gradFill>
              </a:rPr>
              <a:t>Software is continually updated and never requires patches</a:t>
            </a:r>
          </a:p>
        </p:txBody>
      </p:sp>
      <p:grpSp>
        <p:nvGrpSpPr>
          <p:cNvPr id="13" name="Group 12">
            <a:extLst>
              <a:ext uri="{FF2B5EF4-FFF2-40B4-BE49-F238E27FC236}">
                <a16:creationId xmlns:a16="http://schemas.microsoft.com/office/drawing/2014/main" id="{875FB0D9-C509-4246-AD9A-2D03D8A3198F}"/>
              </a:ext>
            </a:extLst>
          </p:cNvPr>
          <p:cNvGrpSpPr/>
          <p:nvPr/>
        </p:nvGrpSpPr>
        <p:grpSpPr>
          <a:xfrm>
            <a:off x="9609714" y="2571732"/>
            <a:ext cx="1371600" cy="1371600"/>
            <a:chOff x="3566373" y="2631120"/>
            <a:chExt cx="1371600" cy="1371600"/>
          </a:xfrm>
        </p:grpSpPr>
        <p:sp>
          <p:nvSpPr>
            <p:cNvPr id="70" name="Oval 69">
              <a:extLst>
                <a:ext uri="{FF2B5EF4-FFF2-40B4-BE49-F238E27FC236}">
                  <a16:creationId xmlns:a16="http://schemas.microsoft.com/office/drawing/2014/main" id="{EF2C79DF-DC22-429A-9DE5-0B14466AC540}"/>
                </a:ext>
              </a:extLst>
            </p:cNvPr>
            <p:cNvSpPr/>
            <p:nvPr/>
          </p:nvSpPr>
          <p:spPr bwMode="auto">
            <a:xfrm>
              <a:off x="3566373" y="2631120"/>
              <a:ext cx="1371600" cy="1371600"/>
            </a:xfrm>
            <a:prstGeom prst="ellipse">
              <a:avLst/>
            </a:prstGeom>
            <a:solidFill>
              <a:schemeClr val="bg1"/>
            </a:solidFill>
            <a:ln w="10795" cap="flat" cmpd="sng" algn="ctr">
              <a:noFill/>
              <a:prstDash val="solid"/>
            </a:ln>
            <a:effectLst>
              <a:outerShdw blurRad="292100" dist="38100" dir="3600000" sx="102000" sy="102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62" name="Group 61">
              <a:extLst>
                <a:ext uri="{FF2B5EF4-FFF2-40B4-BE49-F238E27FC236}">
                  <a16:creationId xmlns:a16="http://schemas.microsoft.com/office/drawing/2014/main" id="{7CD54D38-D311-4F78-9758-04E803C84271}"/>
                </a:ext>
              </a:extLst>
            </p:cNvPr>
            <p:cNvGrpSpPr/>
            <p:nvPr/>
          </p:nvGrpSpPr>
          <p:grpSpPr>
            <a:xfrm>
              <a:off x="3882610" y="2788016"/>
              <a:ext cx="752179" cy="928288"/>
              <a:chOff x="1980078" y="253998"/>
              <a:chExt cx="3830386" cy="4727197"/>
            </a:xfrm>
          </p:grpSpPr>
          <p:sp>
            <p:nvSpPr>
              <p:cNvPr id="63" name="Rectangle 27">
                <a:extLst>
                  <a:ext uri="{FF2B5EF4-FFF2-40B4-BE49-F238E27FC236}">
                    <a16:creationId xmlns:a16="http://schemas.microsoft.com/office/drawing/2014/main" id="{926ED974-0C41-48B5-B6A6-61482DC737A7}"/>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4" name="Freeform 29">
                <a:extLst>
                  <a:ext uri="{FF2B5EF4-FFF2-40B4-BE49-F238E27FC236}">
                    <a16:creationId xmlns:a16="http://schemas.microsoft.com/office/drawing/2014/main" id="{540C5FD6-FDB7-40E3-B037-CC36DDAD0F6D}"/>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5" name="Freeform 30">
                <a:extLst>
                  <a:ext uri="{FF2B5EF4-FFF2-40B4-BE49-F238E27FC236}">
                    <a16:creationId xmlns:a16="http://schemas.microsoft.com/office/drawing/2014/main" id="{6A580B5C-9286-4E7A-A220-8799E7FDCA16}"/>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6" name="Freeform: Shape 65">
                <a:extLst>
                  <a:ext uri="{FF2B5EF4-FFF2-40B4-BE49-F238E27FC236}">
                    <a16:creationId xmlns:a16="http://schemas.microsoft.com/office/drawing/2014/main" id="{4D52DB5A-E7AA-49BC-8800-1F8D4C993F34}"/>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4" name="Group 13">
            <a:extLst>
              <a:ext uri="{FF2B5EF4-FFF2-40B4-BE49-F238E27FC236}">
                <a16:creationId xmlns:a16="http://schemas.microsoft.com/office/drawing/2014/main" id="{F1E5C28B-1197-4410-A461-BBC21BAFD5F6}"/>
              </a:ext>
            </a:extLst>
          </p:cNvPr>
          <p:cNvGrpSpPr/>
          <p:nvPr/>
        </p:nvGrpSpPr>
        <p:grpSpPr>
          <a:xfrm>
            <a:off x="3881307" y="2552078"/>
            <a:ext cx="1371600" cy="1371600"/>
            <a:chOff x="747809" y="2611466"/>
            <a:chExt cx="1371600" cy="1371600"/>
          </a:xfrm>
        </p:grpSpPr>
        <p:sp>
          <p:nvSpPr>
            <p:cNvPr id="67" name="Oval 66">
              <a:extLst>
                <a:ext uri="{FF2B5EF4-FFF2-40B4-BE49-F238E27FC236}">
                  <a16:creationId xmlns:a16="http://schemas.microsoft.com/office/drawing/2014/main" id="{69C8B13E-3DB4-4F0C-ADB9-F6EAFCBFE0E0}"/>
                </a:ext>
              </a:extLst>
            </p:cNvPr>
            <p:cNvSpPr/>
            <p:nvPr/>
          </p:nvSpPr>
          <p:spPr bwMode="auto">
            <a:xfrm>
              <a:off x="747809" y="2611466"/>
              <a:ext cx="1371600" cy="1371600"/>
            </a:xfrm>
            <a:prstGeom prst="ellipse">
              <a:avLst/>
            </a:prstGeom>
            <a:solidFill>
              <a:schemeClr val="bg1"/>
            </a:solidFill>
            <a:ln w="10795" cap="flat" cmpd="sng" algn="ctr">
              <a:noFill/>
              <a:prstDash val="solid"/>
            </a:ln>
            <a:effectLst>
              <a:outerShdw blurRad="292100" dist="38100" dir="3600000" sx="102000" sy="102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6" name="Graphic 1">
              <a:extLst>
                <a:ext uri="{FF2B5EF4-FFF2-40B4-BE49-F238E27FC236}">
                  <a16:creationId xmlns:a16="http://schemas.microsoft.com/office/drawing/2014/main" id="{9E243E77-7AE3-48F7-A48F-C2B541FD0E95}"/>
                </a:ext>
              </a:extLst>
            </p:cNvPr>
            <p:cNvGrpSpPr>
              <a:grpSpLocks noChangeAspect="1"/>
            </p:cNvGrpSpPr>
            <p:nvPr/>
          </p:nvGrpSpPr>
          <p:grpSpPr>
            <a:xfrm>
              <a:off x="989506" y="2852620"/>
              <a:ext cx="906839" cy="907549"/>
              <a:chOff x="3537040" y="7516899"/>
              <a:chExt cx="395374" cy="395683"/>
            </a:xfrm>
            <a:solidFill>
              <a:schemeClr val="accent1"/>
            </a:solidFill>
          </p:grpSpPr>
          <p:sp>
            <p:nvSpPr>
              <p:cNvPr id="77" name="Freeform: Shape 76">
                <a:extLst>
                  <a:ext uri="{FF2B5EF4-FFF2-40B4-BE49-F238E27FC236}">
                    <a16:creationId xmlns:a16="http://schemas.microsoft.com/office/drawing/2014/main" id="{26524D6B-A6FF-4814-9B0D-A018E950CD20}"/>
                  </a:ext>
                </a:extLst>
              </p:cNvPr>
              <p:cNvSpPr/>
              <p:nvPr/>
            </p:nvSpPr>
            <p:spPr>
              <a:xfrm>
                <a:off x="3537040" y="7516899"/>
                <a:ext cx="395374" cy="395683"/>
              </a:xfrm>
              <a:custGeom>
                <a:avLst/>
                <a:gdLst>
                  <a:gd name="connsiteX0" fmla="*/ 395375 w 395374"/>
                  <a:gd name="connsiteY0" fmla="*/ 218553 h 395683"/>
                  <a:gd name="connsiteX1" fmla="*/ 395375 w 395374"/>
                  <a:gd name="connsiteY1" fmla="*/ 176821 h 395683"/>
                  <a:gd name="connsiteX2" fmla="*/ 352406 w 395374"/>
                  <a:gd name="connsiteY2" fmla="*/ 176821 h 395683"/>
                  <a:gd name="connsiteX3" fmla="*/ 321802 w 395374"/>
                  <a:gd name="connsiteY3" fmla="*/ 102940 h 395683"/>
                  <a:gd name="connsiteX4" fmla="*/ 352097 w 395374"/>
                  <a:gd name="connsiteY4" fmla="*/ 72645 h 395683"/>
                  <a:gd name="connsiteX5" fmla="*/ 322730 w 395374"/>
                  <a:gd name="connsiteY5" fmla="*/ 43278 h 395683"/>
                  <a:gd name="connsiteX6" fmla="*/ 292435 w 395374"/>
                  <a:gd name="connsiteY6" fmla="*/ 73572 h 395683"/>
                  <a:gd name="connsiteX7" fmla="*/ 218554 w 395374"/>
                  <a:gd name="connsiteY7" fmla="*/ 42969 h 395683"/>
                  <a:gd name="connsiteX8" fmla="*/ 218554 w 395374"/>
                  <a:gd name="connsiteY8" fmla="*/ 0 h 395683"/>
                  <a:gd name="connsiteX9" fmla="*/ 176821 w 395374"/>
                  <a:gd name="connsiteY9" fmla="*/ 0 h 395683"/>
                  <a:gd name="connsiteX10" fmla="*/ 176821 w 395374"/>
                  <a:gd name="connsiteY10" fmla="*/ 42969 h 395683"/>
                  <a:gd name="connsiteX11" fmla="*/ 102940 w 395374"/>
                  <a:gd name="connsiteY11" fmla="*/ 73572 h 395683"/>
                  <a:gd name="connsiteX12" fmla="*/ 72645 w 395374"/>
                  <a:gd name="connsiteY12" fmla="*/ 43278 h 395683"/>
                  <a:gd name="connsiteX13" fmla="*/ 43278 w 395374"/>
                  <a:gd name="connsiteY13" fmla="*/ 72645 h 395683"/>
                  <a:gd name="connsiteX14" fmla="*/ 73573 w 395374"/>
                  <a:gd name="connsiteY14" fmla="*/ 102940 h 395683"/>
                  <a:gd name="connsiteX15" fmla="*/ 42969 w 395374"/>
                  <a:gd name="connsiteY15" fmla="*/ 176821 h 395683"/>
                  <a:gd name="connsiteX16" fmla="*/ 0 w 395374"/>
                  <a:gd name="connsiteY16" fmla="*/ 176821 h 395683"/>
                  <a:gd name="connsiteX17" fmla="*/ 0 w 395374"/>
                  <a:gd name="connsiteY17" fmla="*/ 218553 h 395683"/>
                  <a:gd name="connsiteX18" fmla="*/ 42969 w 395374"/>
                  <a:gd name="connsiteY18" fmla="*/ 218553 h 395683"/>
                  <a:gd name="connsiteX19" fmla="*/ 87483 w 395374"/>
                  <a:gd name="connsiteY19" fmla="*/ 308200 h 395683"/>
                  <a:gd name="connsiteX20" fmla="*/ 177130 w 395374"/>
                  <a:gd name="connsiteY20" fmla="*/ 352715 h 395683"/>
                  <a:gd name="connsiteX21" fmla="*/ 177130 w 395374"/>
                  <a:gd name="connsiteY21" fmla="*/ 395684 h 395683"/>
                  <a:gd name="connsiteX22" fmla="*/ 218863 w 395374"/>
                  <a:gd name="connsiteY22" fmla="*/ 395684 h 395683"/>
                  <a:gd name="connsiteX23" fmla="*/ 218863 w 395374"/>
                  <a:gd name="connsiteY23" fmla="*/ 352715 h 395683"/>
                  <a:gd name="connsiteX24" fmla="*/ 292744 w 395374"/>
                  <a:gd name="connsiteY24" fmla="*/ 322111 h 395683"/>
                  <a:gd name="connsiteX25" fmla="*/ 323039 w 395374"/>
                  <a:gd name="connsiteY25" fmla="*/ 352406 h 395683"/>
                  <a:gd name="connsiteX26" fmla="*/ 352406 w 395374"/>
                  <a:gd name="connsiteY26" fmla="*/ 323039 h 395683"/>
                  <a:gd name="connsiteX27" fmla="*/ 322111 w 395374"/>
                  <a:gd name="connsiteY27" fmla="*/ 292744 h 395683"/>
                  <a:gd name="connsiteX28" fmla="*/ 352715 w 395374"/>
                  <a:gd name="connsiteY28" fmla="*/ 218862 h 395683"/>
                  <a:gd name="connsiteX29" fmla="*/ 395375 w 395374"/>
                  <a:gd name="connsiteY29" fmla="*/ 218862 h 395683"/>
                  <a:gd name="connsiteX30" fmla="*/ 82846 w 395374"/>
                  <a:gd name="connsiteY30" fmla="*/ 197842 h 395683"/>
                  <a:gd name="connsiteX31" fmla="*/ 108813 w 395374"/>
                  <a:gd name="connsiteY31" fmla="*/ 125197 h 395683"/>
                  <a:gd name="connsiteX32" fmla="*/ 174967 w 395374"/>
                  <a:gd name="connsiteY32" fmla="*/ 85628 h 395683"/>
                  <a:gd name="connsiteX33" fmla="*/ 251321 w 395374"/>
                  <a:gd name="connsiteY33" fmla="*/ 97066 h 395683"/>
                  <a:gd name="connsiteX34" fmla="*/ 303255 w 395374"/>
                  <a:gd name="connsiteY34" fmla="*/ 154255 h 395683"/>
                  <a:gd name="connsiteX35" fmla="*/ 306964 w 395374"/>
                  <a:gd name="connsiteY35" fmla="*/ 231228 h 395683"/>
                  <a:gd name="connsiteX36" fmla="*/ 260904 w 395374"/>
                  <a:gd name="connsiteY36" fmla="*/ 293362 h 395683"/>
                  <a:gd name="connsiteX37" fmla="*/ 186095 w 395374"/>
                  <a:gd name="connsiteY37" fmla="*/ 312219 h 395683"/>
                  <a:gd name="connsiteX38" fmla="*/ 116232 w 395374"/>
                  <a:gd name="connsiteY38" fmla="*/ 279142 h 395683"/>
                  <a:gd name="connsiteX39" fmla="*/ 91193 w 395374"/>
                  <a:gd name="connsiteY39" fmla="*/ 242047 h 395683"/>
                  <a:gd name="connsiteX40" fmla="*/ 82846 w 395374"/>
                  <a:gd name="connsiteY40" fmla="*/ 197842 h 39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5374" h="395683">
                    <a:moveTo>
                      <a:pt x="395375" y="218553"/>
                    </a:moveTo>
                    <a:lnTo>
                      <a:pt x="395375" y="176821"/>
                    </a:lnTo>
                    <a:lnTo>
                      <a:pt x="352406" y="176821"/>
                    </a:lnTo>
                    <a:cubicBezTo>
                      <a:pt x="348696" y="149927"/>
                      <a:pt x="338186" y="124578"/>
                      <a:pt x="321802" y="102940"/>
                    </a:cubicBezTo>
                    <a:lnTo>
                      <a:pt x="352097" y="72645"/>
                    </a:lnTo>
                    <a:lnTo>
                      <a:pt x="322730" y="43278"/>
                    </a:lnTo>
                    <a:lnTo>
                      <a:pt x="292435" y="73572"/>
                    </a:lnTo>
                    <a:cubicBezTo>
                      <a:pt x="270796" y="57189"/>
                      <a:pt x="245448" y="46678"/>
                      <a:pt x="218554" y="42969"/>
                    </a:cubicBezTo>
                    <a:lnTo>
                      <a:pt x="218554" y="0"/>
                    </a:lnTo>
                    <a:lnTo>
                      <a:pt x="176821" y="0"/>
                    </a:lnTo>
                    <a:lnTo>
                      <a:pt x="176821" y="42969"/>
                    </a:lnTo>
                    <a:cubicBezTo>
                      <a:pt x="149927" y="46678"/>
                      <a:pt x="124579" y="57189"/>
                      <a:pt x="102940" y="73572"/>
                    </a:cubicBezTo>
                    <a:lnTo>
                      <a:pt x="72645" y="43278"/>
                    </a:lnTo>
                    <a:lnTo>
                      <a:pt x="43278" y="72645"/>
                    </a:lnTo>
                    <a:lnTo>
                      <a:pt x="73573" y="102940"/>
                    </a:lnTo>
                    <a:cubicBezTo>
                      <a:pt x="57189" y="124578"/>
                      <a:pt x="46679" y="149927"/>
                      <a:pt x="42969" y="176821"/>
                    </a:cubicBezTo>
                    <a:lnTo>
                      <a:pt x="0" y="176821"/>
                    </a:lnTo>
                    <a:lnTo>
                      <a:pt x="0" y="218553"/>
                    </a:lnTo>
                    <a:lnTo>
                      <a:pt x="42969" y="218553"/>
                    </a:lnTo>
                    <a:cubicBezTo>
                      <a:pt x="47606" y="252557"/>
                      <a:pt x="63062" y="284088"/>
                      <a:pt x="87483" y="308200"/>
                    </a:cubicBezTo>
                    <a:cubicBezTo>
                      <a:pt x="111595" y="332312"/>
                      <a:pt x="143126" y="348078"/>
                      <a:pt x="177130" y="352715"/>
                    </a:cubicBezTo>
                    <a:lnTo>
                      <a:pt x="177130" y="395684"/>
                    </a:lnTo>
                    <a:lnTo>
                      <a:pt x="218863" y="395684"/>
                    </a:lnTo>
                    <a:lnTo>
                      <a:pt x="218863" y="352715"/>
                    </a:lnTo>
                    <a:cubicBezTo>
                      <a:pt x="245757" y="349005"/>
                      <a:pt x="271105" y="338495"/>
                      <a:pt x="292744" y="322111"/>
                    </a:cubicBezTo>
                    <a:lnTo>
                      <a:pt x="323039" y="352406"/>
                    </a:lnTo>
                    <a:lnTo>
                      <a:pt x="352406" y="323039"/>
                    </a:lnTo>
                    <a:lnTo>
                      <a:pt x="322111" y="292744"/>
                    </a:lnTo>
                    <a:cubicBezTo>
                      <a:pt x="338495" y="271105"/>
                      <a:pt x="349005" y="245757"/>
                      <a:pt x="352715" y="218862"/>
                    </a:cubicBezTo>
                    <a:lnTo>
                      <a:pt x="395375" y="218862"/>
                    </a:lnTo>
                    <a:close/>
                    <a:moveTo>
                      <a:pt x="82846" y="197842"/>
                    </a:moveTo>
                    <a:cubicBezTo>
                      <a:pt x="82846" y="171257"/>
                      <a:pt x="92120" y="145599"/>
                      <a:pt x="108813" y="125197"/>
                    </a:cubicBezTo>
                    <a:cubicBezTo>
                      <a:pt x="125506" y="104794"/>
                      <a:pt x="149000" y="90574"/>
                      <a:pt x="174967" y="85628"/>
                    </a:cubicBezTo>
                    <a:cubicBezTo>
                      <a:pt x="200933" y="80373"/>
                      <a:pt x="227827" y="84392"/>
                      <a:pt x="251321" y="97066"/>
                    </a:cubicBezTo>
                    <a:cubicBezTo>
                      <a:pt x="274815" y="109431"/>
                      <a:pt x="293053" y="129834"/>
                      <a:pt x="303255" y="154255"/>
                    </a:cubicBezTo>
                    <a:cubicBezTo>
                      <a:pt x="313456" y="178676"/>
                      <a:pt x="314692" y="205879"/>
                      <a:pt x="306964" y="231228"/>
                    </a:cubicBezTo>
                    <a:cubicBezTo>
                      <a:pt x="299236" y="256576"/>
                      <a:pt x="283161" y="278524"/>
                      <a:pt x="260904" y="293362"/>
                    </a:cubicBezTo>
                    <a:cubicBezTo>
                      <a:pt x="238956" y="308200"/>
                      <a:pt x="212371" y="314692"/>
                      <a:pt x="186095" y="312219"/>
                    </a:cubicBezTo>
                    <a:cubicBezTo>
                      <a:pt x="159819" y="309746"/>
                      <a:pt x="135089" y="297999"/>
                      <a:pt x="116232" y="279142"/>
                    </a:cubicBezTo>
                    <a:cubicBezTo>
                      <a:pt x="105413" y="268632"/>
                      <a:pt x="97066" y="255958"/>
                      <a:pt x="91193" y="242047"/>
                    </a:cubicBezTo>
                    <a:cubicBezTo>
                      <a:pt x="85938" y="227827"/>
                      <a:pt x="82846" y="212989"/>
                      <a:pt x="82846" y="197842"/>
                    </a:cubicBezTo>
                    <a:close/>
                  </a:path>
                </a:pathLst>
              </a:custGeom>
              <a:solidFill>
                <a:srgbClr val="0078D4"/>
              </a:solidFill>
              <a:ln w="309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7A3E312-8434-4FB0-B7D2-6E2099D53D0A}"/>
                  </a:ext>
                </a:extLst>
              </p:cNvPr>
              <p:cNvSpPr/>
              <p:nvPr/>
            </p:nvSpPr>
            <p:spPr>
              <a:xfrm>
                <a:off x="3580008" y="7646115"/>
                <a:ext cx="223190" cy="223190"/>
              </a:xfrm>
              <a:custGeom>
                <a:avLst/>
                <a:gdLst>
                  <a:gd name="connsiteX0" fmla="*/ 181458 w 223190"/>
                  <a:gd name="connsiteY0" fmla="*/ 0 h 223190"/>
                  <a:gd name="connsiteX1" fmla="*/ 77282 w 223190"/>
                  <a:gd name="connsiteY1" fmla="*/ 0 h 223190"/>
                  <a:gd name="connsiteX2" fmla="*/ 77282 w 223190"/>
                  <a:gd name="connsiteY2" fmla="*/ 41732 h 223190"/>
                  <a:gd name="connsiteX3" fmla="*/ 152091 w 223190"/>
                  <a:gd name="connsiteY3" fmla="*/ 41732 h 223190"/>
                  <a:gd name="connsiteX4" fmla="*/ 0 w 223190"/>
                  <a:gd name="connsiteY4" fmla="*/ 193823 h 223190"/>
                  <a:gd name="connsiteX5" fmla="*/ 29367 w 223190"/>
                  <a:gd name="connsiteY5" fmla="*/ 223190 h 223190"/>
                  <a:gd name="connsiteX6" fmla="*/ 181458 w 223190"/>
                  <a:gd name="connsiteY6" fmla="*/ 71099 h 223190"/>
                  <a:gd name="connsiteX7" fmla="*/ 181458 w 223190"/>
                  <a:gd name="connsiteY7" fmla="*/ 145908 h 223190"/>
                  <a:gd name="connsiteX8" fmla="*/ 223190 w 223190"/>
                  <a:gd name="connsiteY8" fmla="*/ 145908 h 223190"/>
                  <a:gd name="connsiteX9" fmla="*/ 223190 w 223190"/>
                  <a:gd name="connsiteY9" fmla="*/ 41732 h 223190"/>
                  <a:gd name="connsiteX10" fmla="*/ 223190 w 223190"/>
                  <a:gd name="connsiteY10" fmla="*/ 0 h 223190"/>
                  <a:gd name="connsiteX11" fmla="*/ 181458 w 223190"/>
                  <a:gd name="connsiteY11" fmla="*/ 0 h 22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190" h="223190">
                    <a:moveTo>
                      <a:pt x="181458" y="0"/>
                    </a:moveTo>
                    <a:lnTo>
                      <a:pt x="77282" y="0"/>
                    </a:lnTo>
                    <a:lnTo>
                      <a:pt x="77282" y="41732"/>
                    </a:lnTo>
                    <a:lnTo>
                      <a:pt x="152091" y="41732"/>
                    </a:lnTo>
                    <a:lnTo>
                      <a:pt x="0" y="193823"/>
                    </a:lnTo>
                    <a:lnTo>
                      <a:pt x="29367" y="223190"/>
                    </a:lnTo>
                    <a:lnTo>
                      <a:pt x="181458" y="71099"/>
                    </a:lnTo>
                    <a:lnTo>
                      <a:pt x="181458" y="145908"/>
                    </a:lnTo>
                    <a:lnTo>
                      <a:pt x="223190" y="145908"/>
                    </a:lnTo>
                    <a:lnTo>
                      <a:pt x="223190" y="41732"/>
                    </a:lnTo>
                    <a:lnTo>
                      <a:pt x="223190" y="0"/>
                    </a:lnTo>
                    <a:lnTo>
                      <a:pt x="181458" y="0"/>
                    </a:lnTo>
                    <a:close/>
                  </a:path>
                </a:pathLst>
              </a:custGeom>
              <a:solidFill>
                <a:srgbClr val="000000"/>
              </a:solidFill>
              <a:ln w="3091"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784C8E8D-5E5A-464E-9970-7C145BB22EAE}"/>
              </a:ext>
            </a:extLst>
          </p:cNvPr>
          <p:cNvGrpSpPr/>
          <p:nvPr/>
        </p:nvGrpSpPr>
        <p:grpSpPr>
          <a:xfrm>
            <a:off x="1003800" y="2533756"/>
            <a:ext cx="1371600" cy="1371600"/>
            <a:chOff x="8228665" y="2593144"/>
            <a:chExt cx="1371600" cy="1371600"/>
          </a:xfrm>
        </p:grpSpPr>
        <p:sp>
          <p:nvSpPr>
            <p:cNvPr id="72" name="Oval 71">
              <a:extLst>
                <a:ext uri="{FF2B5EF4-FFF2-40B4-BE49-F238E27FC236}">
                  <a16:creationId xmlns:a16="http://schemas.microsoft.com/office/drawing/2014/main" id="{1B37EAB2-6BD9-4B4D-A2E0-720A979B7A4A}"/>
                </a:ext>
              </a:extLst>
            </p:cNvPr>
            <p:cNvSpPr/>
            <p:nvPr/>
          </p:nvSpPr>
          <p:spPr bwMode="auto">
            <a:xfrm>
              <a:off x="8228665" y="2593144"/>
              <a:ext cx="1371600" cy="1371600"/>
            </a:xfrm>
            <a:prstGeom prst="ellipse">
              <a:avLst/>
            </a:prstGeom>
            <a:solidFill>
              <a:schemeClr val="bg1"/>
            </a:solidFill>
            <a:ln w="10795" cap="flat" cmpd="sng" algn="ctr">
              <a:noFill/>
              <a:prstDash val="solid"/>
            </a:ln>
            <a:effectLst>
              <a:outerShdw blurRad="292100" dist="38100" dir="3600000" sx="102000" sy="102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5" name="Group 121">
              <a:extLst>
                <a:ext uri="{FF2B5EF4-FFF2-40B4-BE49-F238E27FC236}">
                  <a16:creationId xmlns:a16="http://schemas.microsoft.com/office/drawing/2014/main" id="{25223623-FEDB-4A8F-97DE-825A1DE275B4}"/>
                </a:ext>
              </a:extLst>
            </p:cNvPr>
            <p:cNvGrpSpPr>
              <a:grpSpLocks noChangeAspect="1"/>
            </p:cNvGrpSpPr>
            <p:nvPr/>
          </p:nvGrpSpPr>
          <p:grpSpPr bwMode="auto">
            <a:xfrm>
              <a:off x="8627890" y="2860035"/>
              <a:ext cx="539555" cy="863293"/>
              <a:chOff x="6473" y="999"/>
              <a:chExt cx="195" cy="312"/>
            </a:xfrm>
          </p:grpSpPr>
          <p:sp>
            <p:nvSpPr>
              <p:cNvPr id="86" name="Rectangle 122">
                <a:extLst>
                  <a:ext uri="{FF2B5EF4-FFF2-40B4-BE49-F238E27FC236}">
                    <a16:creationId xmlns:a16="http://schemas.microsoft.com/office/drawing/2014/main" id="{E961F5DE-8AC3-4B41-9AAA-3F28231191A5}"/>
                  </a:ext>
                </a:extLst>
              </p:cNvPr>
              <p:cNvSpPr>
                <a:spLocks noChangeArrowheads="1"/>
              </p:cNvSpPr>
              <p:nvPr/>
            </p:nvSpPr>
            <p:spPr bwMode="auto">
              <a:xfrm>
                <a:off x="6629" y="1058"/>
                <a:ext cx="20" cy="1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23">
                <a:extLst>
                  <a:ext uri="{FF2B5EF4-FFF2-40B4-BE49-F238E27FC236}">
                    <a16:creationId xmlns:a16="http://schemas.microsoft.com/office/drawing/2014/main" id="{3B809979-0A59-43B9-B1A8-ADD26A88201E}"/>
                  </a:ext>
                </a:extLst>
              </p:cNvPr>
              <p:cNvSpPr>
                <a:spLocks/>
              </p:cNvSpPr>
              <p:nvPr/>
            </p:nvSpPr>
            <p:spPr bwMode="auto">
              <a:xfrm>
                <a:off x="6610" y="999"/>
                <a:ext cx="58" cy="68"/>
              </a:xfrm>
              <a:custGeom>
                <a:avLst/>
                <a:gdLst>
                  <a:gd name="T0" fmla="*/ 0 w 256"/>
                  <a:gd name="T1" fmla="*/ 0 h 299"/>
                  <a:gd name="T2" fmla="*/ 0 w 256"/>
                  <a:gd name="T3" fmla="*/ 168 h 299"/>
                  <a:gd name="T4" fmla="*/ 128 w 256"/>
                  <a:gd name="T5" fmla="*/ 299 h 299"/>
                  <a:gd name="T6" fmla="*/ 128 w 256"/>
                  <a:gd name="T7" fmla="*/ 299 h 299"/>
                  <a:gd name="T8" fmla="*/ 256 w 256"/>
                  <a:gd name="T9" fmla="*/ 168 h 299"/>
                  <a:gd name="T10" fmla="*/ 256 w 256"/>
                  <a:gd name="T11" fmla="*/ 0 h 299"/>
                  <a:gd name="T12" fmla="*/ 0 w 256"/>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256" h="299">
                    <a:moveTo>
                      <a:pt x="0" y="0"/>
                    </a:moveTo>
                    <a:cubicBezTo>
                      <a:pt x="0" y="168"/>
                      <a:pt x="0" y="168"/>
                      <a:pt x="0" y="168"/>
                    </a:cubicBezTo>
                    <a:cubicBezTo>
                      <a:pt x="0" y="240"/>
                      <a:pt x="58" y="299"/>
                      <a:pt x="128" y="299"/>
                    </a:cubicBezTo>
                    <a:cubicBezTo>
                      <a:pt x="128" y="299"/>
                      <a:pt x="128" y="299"/>
                      <a:pt x="128" y="299"/>
                    </a:cubicBezTo>
                    <a:cubicBezTo>
                      <a:pt x="199" y="299"/>
                      <a:pt x="256" y="240"/>
                      <a:pt x="256" y="168"/>
                    </a:cubicBezTo>
                    <a:cubicBezTo>
                      <a:pt x="256" y="0"/>
                      <a:pt x="256" y="0"/>
                      <a:pt x="256"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24">
                <a:extLst>
                  <a:ext uri="{FF2B5EF4-FFF2-40B4-BE49-F238E27FC236}">
                    <a16:creationId xmlns:a16="http://schemas.microsoft.com/office/drawing/2014/main" id="{202AF212-6CC2-4197-8FC1-AFC6A59F20B9}"/>
                  </a:ext>
                </a:extLst>
              </p:cNvPr>
              <p:cNvSpPr>
                <a:spLocks/>
              </p:cNvSpPr>
              <p:nvPr/>
            </p:nvSpPr>
            <p:spPr bwMode="auto">
              <a:xfrm>
                <a:off x="6610" y="1165"/>
                <a:ext cx="58" cy="146"/>
              </a:xfrm>
              <a:custGeom>
                <a:avLst/>
                <a:gdLst>
                  <a:gd name="T0" fmla="*/ 0 w 256"/>
                  <a:gd name="T1" fmla="*/ 0 h 640"/>
                  <a:gd name="T2" fmla="*/ 0 w 256"/>
                  <a:gd name="T3" fmla="*/ 508 h 640"/>
                  <a:gd name="T4" fmla="*/ 128 w 256"/>
                  <a:gd name="T5" fmla="*/ 640 h 640"/>
                  <a:gd name="T6" fmla="*/ 128 w 256"/>
                  <a:gd name="T7" fmla="*/ 640 h 640"/>
                  <a:gd name="T8" fmla="*/ 256 w 256"/>
                  <a:gd name="T9" fmla="*/ 508 h 640"/>
                  <a:gd name="T10" fmla="*/ 256 w 256"/>
                  <a:gd name="T11" fmla="*/ 0 h 640"/>
                  <a:gd name="T12" fmla="*/ 0 w 256"/>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256" h="640">
                    <a:moveTo>
                      <a:pt x="0" y="0"/>
                    </a:moveTo>
                    <a:cubicBezTo>
                      <a:pt x="0" y="508"/>
                      <a:pt x="0" y="508"/>
                      <a:pt x="0" y="508"/>
                    </a:cubicBezTo>
                    <a:cubicBezTo>
                      <a:pt x="0" y="581"/>
                      <a:pt x="58" y="640"/>
                      <a:pt x="128" y="640"/>
                    </a:cubicBezTo>
                    <a:cubicBezTo>
                      <a:pt x="128" y="640"/>
                      <a:pt x="128" y="640"/>
                      <a:pt x="128" y="640"/>
                    </a:cubicBezTo>
                    <a:cubicBezTo>
                      <a:pt x="199" y="640"/>
                      <a:pt x="256" y="581"/>
                      <a:pt x="256" y="508"/>
                    </a:cubicBezTo>
                    <a:cubicBezTo>
                      <a:pt x="256" y="0"/>
                      <a:pt x="256" y="0"/>
                      <a:pt x="256" y="0"/>
                    </a:cubicBezTo>
                    <a:lnTo>
                      <a:pt x="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25">
                <a:extLst>
                  <a:ext uri="{FF2B5EF4-FFF2-40B4-BE49-F238E27FC236}">
                    <a16:creationId xmlns:a16="http://schemas.microsoft.com/office/drawing/2014/main" id="{9C243F20-5C42-41B3-A5CE-E9CDCDCF638E}"/>
                  </a:ext>
                </a:extLst>
              </p:cNvPr>
              <p:cNvSpPr>
                <a:spLocks noChangeArrowheads="1"/>
              </p:cNvSpPr>
              <p:nvPr/>
            </p:nvSpPr>
            <p:spPr bwMode="auto">
              <a:xfrm>
                <a:off x="6502" y="1062"/>
                <a:ext cx="39" cy="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26">
                <a:extLst>
                  <a:ext uri="{FF2B5EF4-FFF2-40B4-BE49-F238E27FC236}">
                    <a16:creationId xmlns:a16="http://schemas.microsoft.com/office/drawing/2014/main" id="{426EC07A-FE8D-4151-A516-070539042AC2}"/>
                  </a:ext>
                </a:extLst>
              </p:cNvPr>
              <p:cNvSpPr>
                <a:spLocks noEditPoints="1"/>
              </p:cNvSpPr>
              <p:nvPr/>
            </p:nvSpPr>
            <p:spPr bwMode="auto">
              <a:xfrm>
                <a:off x="6477" y="1233"/>
                <a:ext cx="89" cy="78"/>
              </a:xfrm>
              <a:custGeom>
                <a:avLst/>
                <a:gdLst>
                  <a:gd name="T0" fmla="*/ 194 w 389"/>
                  <a:gd name="T1" fmla="*/ 128 h 341"/>
                  <a:gd name="T2" fmla="*/ 230 w 389"/>
                  <a:gd name="T3" fmla="*/ 147 h 341"/>
                  <a:gd name="T4" fmla="*/ 236 w 389"/>
                  <a:gd name="T5" fmla="*/ 179 h 341"/>
                  <a:gd name="T6" fmla="*/ 218 w 389"/>
                  <a:gd name="T7" fmla="*/ 206 h 341"/>
                  <a:gd name="T8" fmla="*/ 194 w 389"/>
                  <a:gd name="T9" fmla="*/ 213 h 341"/>
                  <a:gd name="T10" fmla="*/ 159 w 389"/>
                  <a:gd name="T11" fmla="*/ 194 h 341"/>
                  <a:gd name="T12" fmla="*/ 171 w 389"/>
                  <a:gd name="T13" fmla="*/ 135 h 341"/>
                  <a:gd name="T14" fmla="*/ 194 w 389"/>
                  <a:gd name="T15" fmla="*/ 128 h 341"/>
                  <a:gd name="T16" fmla="*/ 194 w 389"/>
                  <a:gd name="T17" fmla="*/ 0 h 341"/>
                  <a:gd name="T18" fmla="*/ 100 w 389"/>
                  <a:gd name="T19" fmla="*/ 28 h 341"/>
                  <a:gd name="T20" fmla="*/ 52 w 389"/>
                  <a:gd name="T21" fmla="*/ 265 h 341"/>
                  <a:gd name="T22" fmla="*/ 194 w 389"/>
                  <a:gd name="T23" fmla="*/ 341 h 341"/>
                  <a:gd name="T24" fmla="*/ 289 w 389"/>
                  <a:gd name="T25" fmla="*/ 312 h 341"/>
                  <a:gd name="T26" fmla="*/ 336 w 389"/>
                  <a:gd name="T27" fmla="*/ 76 h 341"/>
                  <a:gd name="T28" fmla="*/ 194 w 389"/>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341">
                    <a:moveTo>
                      <a:pt x="194" y="128"/>
                    </a:moveTo>
                    <a:cubicBezTo>
                      <a:pt x="209" y="128"/>
                      <a:pt x="222" y="135"/>
                      <a:pt x="230" y="147"/>
                    </a:cubicBezTo>
                    <a:cubicBezTo>
                      <a:pt x="238" y="160"/>
                      <a:pt x="237" y="172"/>
                      <a:pt x="236" y="179"/>
                    </a:cubicBezTo>
                    <a:cubicBezTo>
                      <a:pt x="235" y="185"/>
                      <a:pt x="231" y="197"/>
                      <a:pt x="218" y="206"/>
                    </a:cubicBezTo>
                    <a:cubicBezTo>
                      <a:pt x="211" y="211"/>
                      <a:pt x="203" y="213"/>
                      <a:pt x="194" y="213"/>
                    </a:cubicBezTo>
                    <a:cubicBezTo>
                      <a:pt x="180" y="213"/>
                      <a:pt x="167" y="206"/>
                      <a:pt x="159" y="194"/>
                    </a:cubicBezTo>
                    <a:cubicBezTo>
                      <a:pt x="146" y="175"/>
                      <a:pt x="151" y="148"/>
                      <a:pt x="171" y="135"/>
                    </a:cubicBezTo>
                    <a:cubicBezTo>
                      <a:pt x="178" y="130"/>
                      <a:pt x="186" y="128"/>
                      <a:pt x="194" y="128"/>
                    </a:cubicBezTo>
                    <a:moveTo>
                      <a:pt x="194" y="0"/>
                    </a:moveTo>
                    <a:cubicBezTo>
                      <a:pt x="162" y="0"/>
                      <a:pt x="129" y="9"/>
                      <a:pt x="100" y="28"/>
                    </a:cubicBezTo>
                    <a:cubicBezTo>
                      <a:pt x="21" y="81"/>
                      <a:pt x="0" y="187"/>
                      <a:pt x="52" y="265"/>
                    </a:cubicBezTo>
                    <a:cubicBezTo>
                      <a:pt x="85" y="314"/>
                      <a:pt x="139" y="341"/>
                      <a:pt x="194" y="341"/>
                    </a:cubicBezTo>
                    <a:cubicBezTo>
                      <a:pt x="227" y="341"/>
                      <a:pt x="260" y="332"/>
                      <a:pt x="289" y="312"/>
                    </a:cubicBezTo>
                    <a:cubicBezTo>
                      <a:pt x="367" y="260"/>
                      <a:pt x="389" y="154"/>
                      <a:pt x="336" y="76"/>
                    </a:cubicBezTo>
                    <a:cubicBezTo>
                      <a:pt x="303" y="26"/>
                      <a:pt x="249" y="0"/>
                      <a:pt x="19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27">
                <a:extLst>
                  <a:ext uri="{FF2B5EF4-FFF2-40B4-BE49-F238E27FC236}">
                    <a16:creationId xmlns:a16="http://schemas.microsoft.com/office/drawing/2014/main" id="{3B4C5D9E-2F5E-4D53-BEDF-CB5070404CC2}"/>
                  </a:ext>
                </a:extLst>
              </p:cNvPr>
              <p:cNvSpPr>
                <a:spLocks/>
              </p:cNvSpPr>
              <p:nvPr/>
            </p:nvSpPr>
            <p:spPr bwMode="auto">
              <a:xfrm>
                <a:off x="6473" y="999"/>
                <a:ext cx="98" cy="92"/>
              </a:xfrm>
              <a:custGeom>
                <a:avLst/>
                <a:gdLst>
                  <a:gd name="T0" fmla="*/ 299 w 427"/>
                  <a:gd name="T1" fmla="*/ 0 h 403"/>
                  <a:gd name="T2" fmla="*/ 299 w 427"/>
                  <a:gd name="T3" fmla="*/ 212 h 403"/>
                  <a:gd name="T4" fmla="*/ 128 w 427"/>
                  <a:gd name="T5" fmla="*/ 212 h 403"/>
                  <a:gd name="T6" fmla="*/ 128 w 427"/>
                  <a:gd name="T7" fmla="*/ 0 h 403"/>
                  <a:gd name="T8" fmla="*/ 0 w 427"/>
                  <a:gd name="T9" fmla="*/ 190 h 403"/>
                  <a:gd name="T10" fmla="*/ 213 w 427"/>
                  <a:gd name="T11" fmla="*/ 403 h 403"/>
                  <a:gd name="T12" fmla="*/ 427 w 427"/>
                  <a:gd name="T13" fmla="*/ 190 h 403"/>
                  <a:gd name="T14" fmla="*/ 299 w 42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03">
                    <a:moveTo>
                      <a:pt x="299" y="0"/>
                    </a:moveTo>
                    <a:cubicBezTo>
                      <a:pt x="299" y="212"/>
                      <a:pt x="299" y="212"/>
                      <a:pt x="299" y="212"/>
                    </a:cubicBezTo>
                    <a:cubicBezTo>
                      <a:pt x="128" y="212"/>
                      <a:pt x="128" y="212"/>
                      <a:pt x="128" y="212"/>
                    </a:cubicBezTo>
                    <a:cubicBezTo>
                      <a:pt x="128" y="0"/>
                      <a:pt x="128" y="0"/>
                      <a:pt x="128" y="0"/>
                    </a:cubicBezTo>
                    <a:cubicBezTo>
                      <a:pt x="57" y="24"/>
                      <a:pt x="0" y="107"/>
                      <a:pt x="0" y="190"/>
                    </a:cubicBezTo>
                    <a:cubicBezTo>
                      <a:pt x="0" y="308"/>
                      <a:pt x="96" y="403"/>
                      <a:pt x="213" y="403"/>
                    </a:cubicBezTo>
                    <a:cubicBezTo>
                      <a:pt x="331" y="403"/>
                      <a:pt x="427" y="308"/>
                      <a:pt x="427" y="190"/>
                    </a:cubicBezTo>
                    <a:cubicBezTo>
                      <a:pt x="427" y="107"/>
                      <a:pt x="373" y="27"/>
                      <a:pt x="29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21" name="Rectangle 120">
            <a:extLst>
              <a:ext uri="{FF2B5EF4-FFF2-40B4-BE49-F238E27FC236}">
                <a16:creationId xmlns:a16="http://schemas.microsoft.com/office/drawing/2014/main" id="{ED6A3C3D-A698-4B2A-888B-74F987930A31}"/>
              </a:ext>
            </a:extLst>
          </p:cNvPr>
          <p:cNvSpPr/>
          <p:nvPr/>
        </p:nvSpPr>
        <p:spPr>
          <a:xfrm>
            <a:off x="6306624" y="1608671"/>
            <a:ext cx="2334234" cy="584775"/>
          </a:xfrm>
          <a:prstGeom prst="rect">
            <a:avLst/>
          </a:prstGeom>
          <a:noFill/>
          <a:ln w="10795" cap="flat" cmpd="sng" algn="ctr">
            <a:noFill/>
            <a:prstDash val="solid"/>
          </a:ln>
          <a:effectLst/>
        </p:spPr>
        <p:txBody>
          <a:bodyPr wrap="square" lIns="91440" tIns="45720" rIns="91440" bIns="45720" rtlCol="0" anchor="t" anchorCtr="0">
            <a:spAutoFit/>
          </a:bodyPr>
          <a:lstStyle/>
          <a:p>
            <a:pPr algn="ctr">
              <a:defRPr/>
            </a:pPr>
            <a:r>
              <a:rPr lang="en-US" sz="1600" kern="0">
                <a:solidFill>
                  <a:srgbClr val="0078D4"/>
                </a:solidFill>
                <a:cs typeface="Segoe UI Semibold" panose="020B0702040204020203" pitchFamily="34" charset="0"/>
              </a:rPr>
              <a:t>Save with the lowest total cost of ownership</a:t>
            </a:r>
          </a:p>
        </p:txBody>
      </p:sp>
      <p:sp>
        <p:nvSpPr>
          <p:cNvPr id="122" name="TextBox 121">
            <a:extLst>
              <a:ext uri="{FF2B5EF4-FFF2-40B4-BE49-F238E27FC236}">
                <a16:creationId xmlns:a16="http://schemas.microsoft.com/office/drawing/2014/main" id="{0398533C-7884-4B9C-97B9-8681DFF8A1F3}"/>
              </a:ext>
            </a:extLst>
          </p:cNvPr>
          <p:cNvSpPr txBox="1"/>
          <p:nvPr/>
        </p:nvSpPr>
        <p:spPr>
          <a:xfrm>
            <a:off x="6172200" y="4128075"/>
            <a:ext cx="2544857" cy="738664"/>
          </a:xfrm>
          <a:prstGeom prst="rect">
            <a:avLst/>
          </a:prstGeom>
          <a:noFill/>
        </p:spPr>
        <p:txBody>
          <a:bodyPr wrap="square" lIns="0" tIns="0" rIns="0" bIns="0" rtlCol="0">
            <a:spAutoFit/>
          </a:bodyPr>
          <a:lstStyle/>
          <a:p>
            <a:pPr algn="ctr"/>
            <a:r>
              <a:rPr lang="en-US" sz="1200"/>
              <a:t>Get more cloud for less with </a:t>
            </a:r>
            <a:r>
              <a:rPr lang="en-US" sz="1200" b="1"/>
              <a:t>leading price-performance </a:t>
            </a:r>
            <a:r>
              <a:rPr lang="en-US" sz="1200"/>
              <a:t>and savings up to 85% off pay-as-you-go rates with </a:t>
            </a:r>
            <a:r>
              <a:rPr lang="en-US" sz="1200" b="1"/>
              <a:t>Azure Hybrid Benefit</a:t>
            </a:r>
            <a:r>
              <a:rPr lang="en-US" sz="1200"/>
              <a:t>.</a:t>
            </a:r>
          </a:p>
        </p:txBody>
      </p:sp>
      <p:grpSp>
        <p:nvGrpSpPr>
          <p:cNvPr id="12" name="Group 11">
            <a:extLst>
              <a:ext uri="{FF2B5EF4-FFF2-40B4-BE49-F238E27FC236}">
                <a16:creationId xmlns:a16="http://schemas.microsoft.com/office/drawing/2014/main" id="{6DCAB00B-52D3-41C0-A70B-57B9D32C17D5}"/>
              </a:ext>
            </a:extLst>
          </p:cNvPr>
          <p:cNvGrpSpPr/>
          <p:nvPr/>
        </p:nvGrpSpPr>
        <p:grpSpPr>
          <a:xfrm>
            <a:off x="6702845" y="2615513"/>
            <a:ext cx="1371600" cy="1371600"/>
            <a:chOff x="6049520" y="2674901"/>
            <a:chExt cx="1371600" cy="1371600"/>
          </a:xfrm>
        </p:grpSpPr>
        <p:sp>
          <p:nvSpPr>
            <p:cNvPr id="120" name="Oval 119">
              <a:extLst>
                <a:ext uri="{FF2B5EF4-FFF2-40B4-BE49-F238E27FC236}">
                  <a16:creationId xmlns:a16="http://schemas.microsoft.com/office/drawing/2014/main" id="{8A36CC57-4EB1-4CCE-8BC4-96D9C69CD9DB}"/>
                </a:ext>
              </a:extLst>
            </p:cNvPr>
            <p:cNvSpPr/>
            <p:nvPr/>
          </p:nvSpPr>
          <p:spPr bwMode="auto">
            <a:xfrm>
              <a:off x="6049520" y="2674901"/>
              <a:ext cx="1371600" cy="1371600"/>
            </a:xfrm>
            <a:prstGeom prst="ellipse">
              <a:avLst/>
            </a:prstGeom>
            <a:solidFill>
              <a:schemeClr val="bg1"/>
            </a:solidFill>
            <a:ln w="10795" cap="flat" cmpd="sng" algn="ctr">
              <a:noFill/>
              <a:prstDash val="solid"/>
            </a:ln>
            <a:effectLst>
              <a:outerShdw blurRad="292100" dist="38100" dir="3600000" sx="102000" sy="102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51" name="data 4" descr="data, profit, cost savings">
              <a:extLst>
                <a:ext uri="{FF2B5EF4-FFF2-40B4-BE49-F238E27FC236}">
                  <a16:creationId xmlns:a16="http://schemas.microsoft.com/office/drawing/2014/main" id="{156CA544-3C92-4F8E-B943-BBDD0989D28E}"/>
                </a:ext>
              </a:extLst>
            </p:cNvPr>
            <p:cNvGrpSpPr/>
            <p:nvPr/>
          </p:nvGrpSpPr>
          <p:grpSpPr>
            <a:xfrm>
              <a:off x="6395326" y="2954108"/>
              <a:ext cx="719833" cy="762015"/>
              <a:chOff x="2634513" y="3079730"/>
              <a:chExt cx="351636" cy="372246"/>
            </a:xfrm>
          </p:grpSpPr>
          <p:sp>
            <p:nvSpPr>
              <p:cNvPr id="152" name="Freeform: Shape 151">
                <a:extLst>
                  <a:ext uri="{FF2B5EF4-FFF2-40B4-BE49-F238E27FC236}">
                    <a16:creationId xmlns:a16="http://schemas.microsoft.com/office/drawing/2014/main" id="{1BEA6650-42A3-4217-8913-073F5CC22E6C}"/>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CA15DA7-2F58-4CAF-A920-BF5D30FA8A3D}"/>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332AE5F-4B41-4072-806D-8315606BF153}"/>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64577F6-628C-428A-9438-CACBE73B72B1}"/>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BD72F3B-E63E-4736-9342-E658DD33C535}"/>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3FB5097-D59A-4846-8F26-A0C0700898B4}"/>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chemeClr val="tx1"/>
              </a:solidFill>
              <a:ln w="3830" cap="flat">
                <a:noFill/>
                <a:prstDash val="solid"/>
                <a:miter/>
              </a:ln>
            </p:spPr>
            <p:txBody>
              <a:bodyPr rtlCol="0" anchor="ctr"/>
              <a:lstStyle/>
              <a:p>
                <a:endParaRPr lang="en-US"/>
              </a:p>
            </p:txBody>
          </p:sp>
        </p:grpSp>
      </p:grpSp>
      <p:sp>
        <p:nvSpPr>
          <p:cNvPr id="45" name="TextBox 44">
            <a:extLst>
              <a:ext uri="{FF2B5EF4-FFF2-40B4-BE49-F238E27FC236}">
                <a16:creationId xmlns:a16="http://schemas.microsoft.com/office/drawing/2014/main" id="{83B364A6-CEBB-4090-80AF-ACF3E1140A2B}"/>
              </a:ext>
            </a:extLst>
          </p:cNvPr>
          <p:cNvSpPr txBox="1"/>
          <p:nvPr/>
        </p:nvSpPr>
        <p:spPr>
          <a:xfrm>
            <a:off x="376212" y="877022"/>
            <a:ext cx="10012390" cy="517065"/>
          </a:xfrm>
          <a:prstGeom prst="rect">
            <a:avLst/>
          </a:prstGeom>
          <a:noFill/>
        </p:spPr>
        <p:txBody>
          <a:bodyPr wrap="square" lIns="182880" tIns="146304" rIns="182880" bIns="146304" rtlCol="0">
            <a:spAutoFit/>
          </a:bodyPr>
          <a:lstStyle/>
          <a:p>
            <a:pPr>
              <a:lnSpc>
                <a:spcPct val="90000"/>
              </a:lnSpc>
              <a:spcAft>
                <a:spcPts val="600"/>
              </a:spcAft>
            </a:pPr>
            <a:r>
              <a:rPr lang="en-US" sz="1600">
                <a:solidFill>
                  <a:srgbClr val="0078D4"/>
                </a:solidFill>
                <a:latin typeface="Segoe UI"/>
              </a:rPr>
              <a:t>Run any workload anywhere on the industry-leading SQL Server engine</a:t>
            </a:r>
          </a:p>
        </p:txBody>
      </p:sp>
    </p:spTree>
    <p:extLst>
      <p:ext uri="{BB962C8B-B14F-4D97-AF65-F5344CB8AC3E}">
        <p14:creationId xmlns:p14="http://schemas.microsoft.com/office/powerpoint/2010/main" val="77032970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98495758-F887-194B-869B-BE2E3377FD4C}"/>
              </a:ext>
            </a:extLst>
          </p:cNvPr>
          <p:cNvSpPr/>
          <p:nvPr/>
        </p:nvSpPr>
        <p:spPr bwMode="auto">
          <a:xfrm>
            <a:off x="0" y="1860087"/>
            <a:ext cx="12192000" cy="49979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Title 1">
            <a:extLst>
              <a:ext uri="{FF2B5EF4-FFF2-40B4-BE49-F238E27FC236}">
                <a16:creationId xmlns:a16="http://schemas.microsoft.com/office/drawing/2014/main" id="{73E7CE4A-BF60-6647-B943-1AC6DED51B90}"/>
              </a:ext>
            </a:extLst>
          </p:cNvPr>
          <p:cNvSpPr txBox="1">
            <a:spLocks/>
          </p:cNvSpPr>
          <p:nvPr/>
        </p:nvSpPr>
        <p:spPr>
          <a:xfrm>
            <a:off x="588263" y="457202"/>
            <a:ext cx="873861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Comparing Azure SQL options</a:t>
            </a:r>
          </a:p>
        </p:txBody>
      </p:sp>
      <p:graphicFrame>
        <p:nvGraphicFramePr>
          <p:cNvPr id="52" name="Table 4">
            <a:extLst>
              <a:ext uri="{FF2B5EF4-FFF2-40B4-BE49-F238E27FC236}">
                <a16:creationId xmlns:a16="http://schemas.microsoft.com/office/drawing/2014/main" id="{A2A46192-3590-5145-AA60-095F8E0D1DAB}"/>
              </a:ext>
            </a:extLst>
          </p:cNvPr>
          <p:cNvGraphicFramePr>
            <a:graphicFrameLocks noGrp="1"/>
          </p:cNvGraphicFramePr>
          <p:nvPr>
            <p:extLst>
              <p:ext uri="{D42A27DB-BD31-4B8C-83A1-F6EECF244321}">
                <p14:modId xmlns:p14="http://schemas.microsoft.com/office/powerpoint/2010/main" val="370293353"/>
              </p:ext>
            </p:extLst>
          </p:nvPr>
        </p:nvGraphicFramePr>
        <p:xfrm>
          <a:off x="245097" y="1931478"/>
          <a:ext cx="11592089" cy="4517867"/>
        </p:xfrm>
        <a:graphic>
          <a:graphicData uri="http://schemas.openxmlformats.org/drawingml/2006/table">
            <a:tbl>
              <a:tblPr firstRow="1" bandRow="1"/>
              <a:tblGrid>
                <a:gridCol w="999241">
                  <a:extLst>
                    <a:ext uri="{9D8B030D-6E8A-4147-A177-3AD203B41FA5}">
                      <a16:colId xmlns:a16="http://schemas.microsoft.com/office/drawing/2014/main" val="1678087834"/>
                    </a:ext>
                  </a:extLst>
                </a:gridCol>
                <a:gridCol w="2648212">
                  <a:extLst>
                    <a:ext uri="{9D8B030D-6E8A-4147-A177-3AD203B41FA5}">
                      <a16:colId xmlns:a16="http://schemas.microsoft.com/office/drawing/2014/main" val="2334311216"/>
                    </a:ext>
                  </a:extLst>
                </a:gridCol>
                <a:gridCol w="2648212">
                  <a:extLst>
                    <a:ext uri="{9D8B030D-6E8A-4147-A177-3AD203B41FA5}">
                      <a16:colId xmlns:a16="http://schemas.microsoft.com/office/drawing/2014/main" val="748857147"/>
                    </a:ext>
                  </a:extLst>
                </a:gridCol>
                <a:gridCol w="2648212">
                  <a:extLst>
                    <a:ext uri="{9D8B030D-6E8A-4147-A177-3AD203B41FA5}">
                      <a16:colId xmlns:a16="http://schemas.microsoft.com/office/drawing/2014/main" val="3498529311"/>
                    </a:ext>
                  </a:extLst>
                </a:gridCol>
                <a:gridCol w="2648212">
                  <a:extLst>
                    <a:ext uri="{9D8B030D-6E8A-4147-A177-3AD203B41FA5}">
                      <a16:colId xmlns:a16="http://schemas.microsoft.com/office/drawing/2014/main" val="3613130144"/>
                    </a:ext>
                  </a:extLst>
                </a:gridCol>
              </a:tblGrid>
              <a:tr h="824571">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Deployment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Choose Azure VM compute and storage sizes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Portal or CLI gallery images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Full SQL Server Setup</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Bring your own image or self-install from Volume Licensing Center with active SA</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Images with full SQL Server or Database only setup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Dedicated instance or instance pools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vCore based compute</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Portal or CLI instance deployment</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Native </a:t>
                      </a:r>
                      <a:r>
                        <a:rPr lang="en-US" sz="800" kern="1200" dirty="0" err="1">
                          <a:solidFill>
                            <a:srgbClr val="000000"/>
                          </a:solidFill>
                          <a:latin typeface="Segoe UI"/>
                          <a:ea typeface="+mn-ea"/>
                          <a:cs typeface="+mn-cs"/>
                        </a:rPr>
                        <a:t>VNet</a:t>
                      </a:r>
                      <a:r>
                        <a:rPr lang="en-US" sz="800" kern="1200" dirty="0">
                          <a:solidFill>
                            <a:srgbClr val="000000"/>
                          </a:solidFill>
                          <a:latin typeface="Segoe UI"/>
                          <a:ea typeface="+mn-ea"/>
                          <a:cs typeface="+mn-cs"/>
                        </a:rPr>
                        <a:t> integration</a:t>
                      </a:r>
                    </a:p>
                    <a:p>
                      <a:pPr marL="171450" indent="-171450">
                        <a:lnSpc>
                          <a:spcPct val="100000"/>
                        </a:lnSpc>
                        <a:buFont typeface="Arial" panose="020B0604020202020204" pitchFamily="34" charset="0"/>
                        <a:buChar char="•"/>
                      </a:pPr>
                      <a:endParaRPr lang="en-US" sz="800" kern="1200" dirty="0">
                        <a:gradFill>
                          <a:gsLst>
                            <a:gs pos="2917">
                              <a:prstClr val="black"/>
                            </a:gs>
                            <a:gs pos="30000">
                              <a:prstClr val="black"/>
                            </a:gs>
                          </a:gsLst>
                          <a:lin ang="5400000" scaled="0"/>
                        </a:gradFill>
                        <a:latin typeface="Segoe UI"/>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Provisioned and Serverless compute options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Multi-tenancy with elastic pools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Hyperscale for 100TB+ databases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DTU or </a:t>
                      </a:r>
                      <a:r>
                        <a:rPr lang="en-US" sz="800" kern="1200" err="1">
                          <a:solidFill>
                            <a:srgbClr val="000000"/>
                          </a:solidFill>
                          <a:latin typeface="Segoe UI"/>
                          <a:ea typeface="+mn-ea"/>
                          <a:cs typeface="+mn-cs"/>
                        </a:rPr>
                        <a:t>vCore</a:t>
                      </a:r>
                      <a:r>
                        <a:rPr lang="en-US" sz="800" kern="1200">
                          <a:solidFill>
                            <a:srgbClr val="000000"/>
                          </a:solidFill>
                          <a:latin typeface="Segoe UI"/>
                          <a:ea typeface="+mn-ea"/>
                          <a:cs typeface="+mn-cs"/>
                        </a:rPr>
                        <a:t> choices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Portal or CLI database deployment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Connected deployment through Azure IoT Edge</a:t>
                      </a:r>
                    </a:p>
                    <a:p>
                      <a:pPr marL="171450" indent="-171450">
                        <a:lnSpc>
                          <a:spcPct val="100000"/>
                        </a:lnSpc>
                        <a:buFont typeface="Arial" panose="020B0604020202020204" pitchFamily="34" charset="0"/>
                        <a:buChar char="•"/>
                      </a:pPr>
                      <a:r>
                        <a:rPr lang="en-US" sz="800" b="0" i="0" kern="1200">
                          <a:solidFill>
                            <a:srgbClr val="000000"/>
                          </a:solidFill>
                          <a:effectLst/>
                          <a:latin typeface="Segoe UI"/>
                          <a:ea typeface="+mn-ea"/>
                          <a:cs typeface="+mn-cs"/>
                        </a:rPr>
                        <a:t>Or disconnected deployment as a s</a:t>
                      </a:r>
                      <a:r>
                        <a:rPr lang="en-US" sz="800" b="0" i="0">
                          <a:solidFill>
                            <a:srgbClr val="171717"/>
                          </a:solidFill>
                          <a:effectLst/>
                          <a:latin typeface="Segoe UI"/>
                        </a:rPr>
                        <a:t>tand alone docker container or on a Kubernetes cluster</a:t>
                      </a:r>
                    </a:p>
                    <a:p>
                      <a:pPr marL="171450" indent="-171450">
                        <a:lnSpc>
                          <a:spcPct val="100000"/>
                        </a:lnSpc>
                        <a:buFont typeface="Arial" panose="020B0604020202020204" pitchFamily="34" charset="0"/>
                        <a:buChar char="•"/>
                      </a:pPr>
                      <a:r>
                        <a:rPr lang="en-US" sz="800" b="0" i="0">
                          <a:solidFill>
                            <a:srgbClr val="171717"/>
                          </a:solidFill>
                          <a:effectLst/>
                          <a:latin typeface="Segoe UI"/>
                        </a:rPr>
                        <a:t>Up to 8 cores for third party devices and no limit for first party devices </a:t>
                      </a:r>
                    </a:p>
                    <a:p>
                      <a:pPr marL="171450" indent="-171450">
                        <a:lnSpc>
                          <a:spcPct val="100000"/>
                        </a:lnSpc>
                        <a:buFont typeface="Arial" panose="020B0604020202020204" pitchFamily="34" charset="0"/>
                        <a:buChar char="•"/>
                      </a:pPr>
                      <a:r>
                        <a:rPr lang="en-US" sz="800" b="0" i="0">
                          <a:solidFill>
                            <a:srgbClr val="171717"/>
                          </a:solidFill>
                          <a:effectLst/>
                          <a:latin typeface="Segoe UI"/>
                        </a:rPr>
                        <a:t>Portal, Azure Data Studio, Docker or Kubernetes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998064"/>
                  </a:ext>
                </a:extLst>
              </a:tr>
              <a:tr h="153598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r"/>
                      <a:r>
                        <a:rPr lang="en-US" sz="900" b="1" i="0">
                          <a:latin typeface="Segoe UI"/>
                          <a:cs typeface="Segoe UI"/>
                        </a:rPr>
                        <a:t>Manageability </a:t>
                      </a:r>
                      <a:endParaRPr lang="en-US" sz="900" b="1" i="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Automated backups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Automated security updates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Manual patching and version upgrades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Dynamic VM sizing</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Backup and Restore with Azure Blob Storage</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Full SQL Server Engine features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Full access to 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marR="0" lvl="0" indent="-171450" algn="l" defTabSz="9325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Automated and user-initiated backups</a:t>
                      </a:r>
                    </a:p>
                    <a:p>
                      <a:pPr marL="171450" marR="0" lvl="0" indent="-171450" algn="l" defTabSz="9325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Point-in-time Restore</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800" kern="1200" dirty="0">
                          <a:solidFill>
                            <a:srgbClr val="000000"/>
                          </a:solidFill>
                          <a:latin typeface="Segoe UI"/>
                          <a:ea typeface="+mn-ea"/>
                          <a:cs typeface="+mn-cs"/>
                        </a:rPr>
                        <a:t>Automated patching and upgrades </a:t>
                      </a:r>
                    </a:p>
                    <a:p>
                      <a:pPr marL="171450" marR="0" lvl="0" indent="-171450" algn="l" defTabSz="9325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Dynamic scaling</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Full Dynamic Management Views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Extended Events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Query Store</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Database Mail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Resource Governor</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SQL Server Agent</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Azure Resource Health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System-initiated automatic backups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Long-term backup retention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Create new database based on point-in-time restore</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Automated patching and version upgrades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Dynamic scaling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Auto-scale with serverless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Azure Resource Health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Subset of Dynamic Management Views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Extended Events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Query Store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Manual patching and version upgrades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Backup and Restore with Azure Blob Storage</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SQL Server Engine features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Manage through IoT Hub as an IoT module in connected scenario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8205754"/>
                  </a:ext>
                </a:extLst>
              </a:tr>
              <a:tr h="947217">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Security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Integrated Security Authentication with domain joined VM</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Full SQL Server Engine Security Features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Azure Threat Protection and vulnerability assessments </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Azure Security Center and Policies for infrastructure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Azure Active Directory Authentication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Transparent Data Encryption (TDE) with BYOK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Always Encrypted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SQL Server Audit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Row Level Security and Dynamic Data Masking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Advanced Threat Protection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Azure Active Directory Authentication</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Transparent Data Encryption (TDE) with BYOK</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Always Encrypted</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SQL Server Audit</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Row Level Security and Dynamic Data Masking</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Advanced Threat Protection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Transparent Data Encryption (TDE) </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Always Encrypted</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Row Level Security and Dynamic Data Masking</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Advanced Threat Protection</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Role-based access control (RBAC) and attribute-based access control (ABAC).</a:t>
                      </a:r>
                    </a:p>
                    <a:p>
                      <a:pPr marL="171450" indent="-171450">
                        <a:lnSpc>
                          <a:spcPct val="100000"/>
                        </a:lnSpc>
                        <a:buFont typeface="Arial" panose="020B0604020202020204" pitchFamily="34" charset="0"/>
                        <a:buChar char="•"/>
                      </a:pPr>
                      <a:endParaRPr lang="en-US" sz="800" kern="1200">
                        <a:solidFill>
                          <a:srgbClr val="FF0000"/>
                        </a:solidFill>
                        <a:latin typeface="Segoe UI"/>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6950687"/>
                  </a:ext>
                </a:extLst>
              </a:tr>
              <a:tr h="1210092">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Business Continuity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Full Always On Availability Groups (AG)</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Always On Failover Cluster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SQL Server replication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Change Data Capture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Log Shipping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Database Snapshots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Accelerated Database Recovery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err="1">
                          <a:solidFill>
                            <a:srgbClr val="000000"/>
                          </a:solidFill>
                          <a:latin typeface="Segoe UI"/>
                          <a:ea typeface="+mn-ea"/>
                          <a:cs typeface="+mn-cs"/>
                        </a:rPr>
                        <a:t>Tempdb</a:t>
                      </a:r>
                      <a:r>
                        <a:rPr lang="en-US" sz="800" kern="1200">
                          <a:solidFill>
                            <a:srgbClr val="000000"/>
                          </a:solidFill>
                          <a:latin typeface="Segoe UI"/>
                          <a:ea typeface="+mn-ea"/>
                          <a:cs typeface="+mn-cs"/>
                        </a:rPr>
                        <a:t> Optimized Metadata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Built in Azure HA/DR</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Built-in readable secondary using geo-replication</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Auto Failover Groups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SQL Server Replication</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Change Data Capture</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Accelerated Database Recovery on by default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Built in Azure HA/DR</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Built-in readable secondary using geo-replication</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Availability Zones </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Active geo-replication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chemeClr val="tx1"/>
                          </a:solidFill>
                          <a:latin typeface="Segoe UI"/>
                          <a:ea typeface="+mn-ea"/>
                          <a:cs typeface="+mn-cs"/>
                        </a:rPr>
                        <a:t>SQL Data Sync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chemeClr val="tx1"/>
                          </a:solidFill>
                          <a:latin typeface="Segoe UI"/>
                          <a:ea typeface="+mn-ea"/>
                          <a:cs typeface="+mn-cs"/>
                        </a:rPr>
                        <a:t>Accelerated Database Recovery on by default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Kubernetes Orchestrator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chemeClr val="tx1"/>
                          </a:solidFill>
                          <a:latin typeface="Segoe UI"/>
                          <a:ea typeface="+mn-ea"/>
                          <a:cs typeface="+mn-cs"/>
                        </a:rPr>
                        <a:t>SQL Data Sync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chemeClr val="tx1"/>
                          </a:solidFill>
                          <a:latin typeface="Segoe UI"/>
                          <a:ea typeface="+mn-ea"/>
                          <a:cs typeface="+mn-cs"/>
                        </a:rPr>
                        <a:t>Accelerated Data Recovery on by default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7327775"/>
                  </a:ext>
                </a:extLst>
              </a:tr>
            </a:tbl>
          </a:graphicData>
        </a:graphic>
      </p:graphicFrame>
      <p:sp>
        <p:nvSpPr>
          <p:cNvPr id="77" name="Rectangle 76">
            <a:extLst>
              <a:ext uri="{FF2B5EF4-FFF2-40B4-BE49-F238E27FC236}">
                <a16:creationId xmlns:a16="http://schemas.microsoft.com/office/drawing/2014/main" id="{B183D0B1-ED98-440F-935C-53E05FB9297B}"/>
              </a:ext>
            </a:extLst>
          </p:cNvPr>
          <p:cNvSpPr/>
          <p:nvPr/>
        </p:nvSpPr>
        <p:spPr>
          <a:xfrm>
            <a:off x="7225868" y="1177013"/>
            <a:ext cx="1411964" cy="461665"/>
          </a:xfrm>
          <a:prstGeom prst="rect">
            <a:avLst/>
          </a:prstGeom>
        </p:spPr>
        <p:txBody>
          <a:bodyPr wrap="square">
            <a:spAutoFit/>
          </a:bodyPr>
          <a:lstStyle/>
          <a:p>
            <a:r>
              <a:rPr lang="en-US" sz="1200" b="1">
                <a:solidFill>
                  <a:srgbClr val="0F7FD6"/>
                </a:solidFill>
                <a:latin typeface="Segoe UI Semibold"/>
              </a:rPr>
              <a:t>Azure SQL </a:t>
            </a:r>
            <a:br>
              <a:rPr lang="en-US" sz="1200" b="1">
                <a:solidFill>
                  <a:srgbClr val="0F7FD6"/>
                </a:solidFill>
                <a:latin typeface="Segoe UI Semibold"/>
              </a:rPr>
            </a:br>
            <a:r>
              <a:rPr lang="en-US" sz="1200" b="1">
                <a:solidFill>
                  <a:srgbClr val="0F7FD6"/>
                </a:solidFill>
                <a:latin typeface="Segoe UI Semibold"/>
              </a:rPr>
              <a:t>Database </a:t>
            </a:r>
          </a:p>
        </p:txBody>
      </p:sp>
      <p:sp>
        <p:nvSpPr>
          <p:cNvPr id="78" name="Rectangle 77">
            <a:extLst>
              <a:ext uri="{FF2B5EF4-FFF2-40B4-BE49-F238E27FC236}">
                <a16:creationId xmlns:a16="http://schemas.microsoft.com/office/drawing/2014/main" id="{6B322B07-D9EF-497E-8AC8-7DF916E0104D}"/>
              </a:ext>
            </a:extLst>
          </p:cNvPr>
          <p:cNvSpPr/>
          <p:nvPr/>
        </p:nvSpPr>
        <p:spPr>
          <a:xfrm>
            <a:off x="4673946" y="1177013"/>
            <a:ext cx="1855431" cy="461665"/>
          </a:xfrm>
          <a:prstGeom prst="rect">
            <a:avLst/>
          </a:prstGeom>
        </p:spPr>
        <p:txBody>
          <a:bodyPr wrap="square">
            <a:spAutoFit/>
          </a:bodyPr>
          <a:lstStyle/>
          <a:p>
            <a:r>
              <a:rPr lang="en-US" sz="1200" b="1">
                <a:solidFill>
                  <a:srgbClr val="0F7FD6"/>
                </a:solidFill>
                <a:latin typeface="Segoe UI Semibold"/>
              </a:rPr>
              <a:t>Azure SQL</a:t>
            </a:r>
            <a:br>
              <a:rPr lang="en-US" sz="1200" b="1">
                <a:solidFill>
                  <a:srgbClr val="0F7FD6"/>
                </a:solidFill>
                <a:latin typeface="Segoe UI Semibold"/>
              </a:rPr>
            </a:br>
            <a:r>
              <a:rPr lang="en-US" sz="1200" b="1">
                <a:solidFill>
                  <a:srgbClr val="0F7FD6"/>
                </a:solidFill>
                <a:latin typeface="Segoe UI Semibold"/>
              </a:rPr>
              <a:t>Managed Instance</a:t>
            </a:r>
          </a:p>
        </p:txBody>
      </p:sp>
      <p:sp>
        <p:nvSpPr>
          <p:cNvPr id="79" name="Rectangle 78">
            <a:extLst>
              <a:ext uri="{FF2B5EF4-FFF2-40B4-BE49-F238E27FC236}">
                <a16:creationId xmlns:a16="http://schemas.microsoft.com/office/drawing/2014/main" id="{E3706E19-3350-432E-A0AE-BACC4C22D51D}"/>
              </a:ext>
            </a:extLst>
          </p:cNvPr>
          <p:cNvSpPr/>
          <p:nvPr/>
        </p:nvSpPr>
        <p:spPr>
          <a:xfrm>
            <a:off x="2034354" y="1177013"/>
            <a:ext cx="1411964" cy="461665"/>
          </a:xfrm>
          <a:prstGeom prst="rect">
            <a:avLst/>
          </a:prstGeom>
        </p:spPr>
        <p:txBody>
          <a:bodyPr wrap="square">
            <a:spAutoFit/>
          </a:bodyPr>
          <a:lstStyle/>
          <a:p>
            <a:r>
              <a:rPr lang="en-US" sz="1200" b="1" dirty="0">
                <a:solidFill>
                  <a:srgbClr val="0F7FD6"/>
                </a:solidFill>
                <a:latin typeface="Segoe UI Semibold"/>
              </a:rPr>
              <a:t>SQL Server </a:t>
            </a:r>
            <a:br>
              <a:rPr lang="en-US" sz="1200" b="1" dirty="0">
                <a:solidFill>
                  <a:srgbClr val="0F7FD6"/>
                </a:solidFill>
                <a:latin typeface="Segoe UI Semibold"/>
              </a:rPr>
            </a:br>
            <a:r>
              <a:rPr lang="en-US" sz="1200" b="1" dirty="0">
                <a:solidFill>
                  <a:srgbClr val="0F7FD6"/>
                </a:solidFill>
                <a:latin typeface="Segoe UI Semibold"/>
              </a:rPr>
              <a:t>on Azure VMs</a:t>
            </a:r>
          </a:p>
        </p:txBody>
      </p:sp>
      <p:pic>
        <p:nvPicPr>
          <p:cNvPr id="37" name="Graphic 36">
            <a:extLst>
              <a:ext uri="{FF2B5EF4-FFF2-40B4-BE49-F238E27FC236}">
                <a16:creationId xmlns:a16="http://schemas.microsoft.com/office/drawing/2014/main" id="{6482003A-EBE1-41C2-86DD-6B80C06711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7426" y="1198171"/>
            <a:ext cx="402336" cy="402336"/>
          </a:xfrm>
          <a:prstGeom prst="rect">
            <a:avLst/>
          </a:prstGeom>
        </p:spPr>
      </p:pic>
      <p:pic>
        <p:nvPicPr>
          <p:cNvPr id="38" name="Graphic 37">
            <a:extLst>
              <a:ext uri="{FF2B5EF4-FFF2-40B4-BE49-F238E27FC236}">
                <a16:creationId xmlns:a16="http://schemas.microsoft.com/office/drawing/2014/main" id="{B3E6232E-C0EA-405E-8418-7E5F3612D1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12273" y="1232609"/>
            <a:ext cx="402336" cy="402336"/>
          </a:xfrm>
          <a:prstGeom prst="rect">
            <a:avLst/>
          </a:prstGeom>
        </p:spPr>
      </p:pic>
      <p:pic>
        <p:nvPicPr>
          <p:cNvPr id="39" name="Graphic 38">
            <a:extLst>
              <a:ext uri="{FF2B5EF4-FFF2-40B4-BE49-F238E27FC236}">
                <a16:creationId xmlns:a16="http://schemas.microsoft.com/office/drawing/2014/main" id="{365A5CE7-FF0E-47F4-9B24-4964C9C3A1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95897" y="1256630"/>
            <a:ext cx="402336" cy="402336"/>
          </a:xfrm>
          <a:prstGeom prst="rect">
            <a:avLst/>
          </a:prstGeom>
        </p:spPr>
      </p:pic>
      <p:sp>
        <p:nvSpPr>
          <p:cNvPr id="2" name="TextBox 1">
            <a:extLst>
              <a:ext uri="{FF2B5EF4-FFF2-40B4-BE49-F238E27FC236}">
                <a16:creationId xmlns:a16="http://schemas.microsoft.com/office/drawing/2014/main" id="{4A2B349D-D4AC-4735-8F58-C1148833AE84}"/>
              </a:ext>
            </a:extLst>
          </p:cNvPr>
          <p:cNvSpPr txBox="1"/>
          <p:nvPr/>
        </p:nvSpPr>
        <p:spPr>
          <a:xfrm>
            <a:off x="76842" y="6640319"/>
            <a:ext cx="12192000" cy="215444"/>
          </a:xfrm>
          <a:prstGeom prst="rect">
            <a:avLst/>
          </a:prstGeom>
          <a:noFill/>
        </p:spPr>
        <p:txBody>
          <a:bodyPr wrap="square" rtlCol="0">
            <a:spAutoFit/>
          </a:bodyPr>
          <a:lstStyle/>
          <a:p>
            <a:r>
              <a:rPr lang="en-US" sz="800">
                <a:gradFill>
                  <a:gsLst>
                    <a:gs pos="2917">
                      <a:prstClr val="black"/>
                    </a:gs>
                    <a:gs pos="30000">
                      <a:prstClr val="black"/>
                    </a:gs>
                  </a:gsLst>
                  <a:lin ang="5400000" scaled="0"/>
                </a:gradFill>
                <a:latin typeface="Segoe UI"/>
              </a:rPr>
              <a:t>*This comparison is intended as a guide and subject to change without notice. SQL Server on Azure VM feature availability may be limited to specific SQL Server versions. For detailed comparisons, please see our documentation at aka.ms/</a:t>
            </a:r>
            <a:r>
              <a:rPr lang="en-US" sz="800" err="1">
                <a:gradFill>
                  <a:gsLst>
                    <a:gs pos="2917">
                      <a:prstClr val="black"/>
                    </a:gs>
                    <a:gs pos="30000">
                      <a:prstClr val="black"/>
                    </a:gs>
                  </a:gsLst>
                  <a:lin ang="5400000" scaled="0"/>
                </a:gradFill>
                <a:latin typeface="Segoe UI"/>
              </a:rPr>
              <a:t>AzureSQL_documentation</a:t>
            </a:r>
            <a:endParaRPr lang="en-US" sz="800">
              <a:gradFill>
                <a:gsLst>
                  <a:gs pos="2917">
                    <a:prstClr val="black"/>
                  </a:gs>
                  <a:gs pos="30000">
                    <a:prstClr val="black"/>
                  </a:gs>
                </a:gsLst>
                <a:lin ang="5400000" scaled="0"/>
              </a:gradFill>
              <a:latin typeface="Segoe UI"/>
            </a:endParaRPr>
          </a:p>
        </p:txBody>
      </p:sp>
      <p:sp>
        <p:nvSpPr>
          <p:cNvPr id="12" name="Rectangle 11">
            <a:extLst>
              <a:ext uri="{FF2B5EF4-FFF2-40B4-BE49-F238E27FC236}">
                <a16:creationId xmlns:a16="http://schemas.microsoft.com/office/drawing/2014/main" id="{CB73B26F-F6A3-4D9F-A2F1-6F159A9C205D}"/>
              </a:ext>
            </a:extLst>
          </p:cNvPr>
          <p:cNvSpPr/>
          <p:nvPr/>
        </p:nvSpPr>
        <p:spPr>
          <a:xfrm>
            <a:off x="9990485" y="1177013"/>
            <a:ext cx="1411964" cy="461665"/>
          </a:xfrm>
          <a:prstGeom prst="rect">
            <a:avLst/>
          </a:prstGeom>
        </p:spPr>
        <p:txBody>
          <a:bodyPr wrap="square">
            <a:spAutoFit/>
          </a:bodyPr>
          <a:lstStyle/>
          <a:p>
            <a:r>
              <a:rPr lang="en-US" sz="1200" b="1">
                <a:solidFill>
                  <a:srgbClr val="0F7FD6"/>
                </a:solidFill>
                <a:latin typeface="Segoe UI Semibold"/>
              </a:rPr>
              <a:t>Azure SQL </a:t>
            </a:r>
            <a:br>
              <a:rPr lang="en-US" sz="1200" b="1">
                <a:solidFill>
                  <a:srgbClr val="0F7FD6"/>
                </a:solidFill>
                <a:latin typeface="Segoe UI Semibold"/>
              </a:rPr>
            </a:br>
            <a:r>
              <a:rPr lang="en-US" sz="1200" b="1">
                <a:solidFill>
                  <a:srgbClr val="0F7FD6"/>
                </a:solidFill>
                <a:latin typeface="Segoe UI Semibold"/>
              </a:rPr>
              <a:t>Edge </a:t>
            </a:r>
          </a:p>
        </p:txBody>
      </p:sp>
      <p:pic>
        <p:nvPicPr>
          <p:cNvPr id="14" name="Picture 13">
            <a:extLst>
              <a:ext uri="{FF2B5EF4-FFF2-40B4-BE49-F238E27FC236}">
                <a16:creationId xmlns:a16="http://schemas.microsoft.com/office/drawing/2014/main" id="{497C0CC7-73C2-4D13-A6F7-F4E342A3AFBF}"/>
              </a:ext>
            </a:extLst>
          </p:cNvPr>
          <p:cNvPicPr>
            <a:picLocks noChangeAspect="1"/>
          </p:cNvPicPr>
          <p:nvPr/>
        </p:nvPicPr>
        <p:blipFill>
          <a:blip r:embed="rId10"/>
          <a:stretch>
            <a:fillRect/>
          </a:stretch>
        </p:blipFill>
        <p:spPr>
          <a:xfrm>
            <a:off x="9442974" y="1176434"/>
            <a:ext cx="571112" cy="518420"/>
          </a:xfrm>
          <a:prstGeom prst="rect">
            <a:avLst/>
          </a:prstGeom>
        </p:spPr>
      </p:pic>
    </p:spTree>
    <p:extLst>
      <p:ext uri="{BB962C8B-B14F-4D97-AF65-F5344CB8AC3E}">
        <p14:creationId xmlns:p14="http://schemas.microsoft.com/office/powerpoint/2010/main" val="1089453679"/>
      </p:ext>
    </p:extLst>
  </p:cSld>
  <p:clrMapOvr>
    <a:masterClrMapping/>
  </p:clrMapOvr>
  <p:transition>
    <p:fade/>
  </p:transition>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8B61576C-60B3-9E41-BF4B-1BD451D51F86}"/>
              </a:ext>
            </a:extLst>
          </p:cNvPr>
          <p:cNvSpPr/>
          <p:nvPr/>
        </p:nvSpPr>
        <p:spPr bwMode="auto">
          <a:xfrm>
            <a:off x="0" y="1860087"/>
            <a:ext cx="12192000" cy="49979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16157114-9565-42E8-884B-75718BB80DA1}"/>
              </a:ext>
            </a:extLst>
          </p:cNvPr>
          <p:cNvSpPr>
            <a:spLocks noGrp="1"/>
          </p:cNvSpPr>
          <p:nvPr>
            <p:ph type="title"/>
          </p:nvPr>
        </p:nvSpPr>
        <p:spPr/>
        <p:txBody>
          <a:bodyPr/>
          <a:lstStyle/>
          <a:p>
            <a:r>
              <a:rPr lang="en-US"/>
              <a:t>Comparing Azure SQL options (continued) </a:t>
            </a:r>
          </a:p>
        </p:txBody>
      </p:sp>
      <p:graphicFrame>
        <p:nvGraphicFramePr>
          <p:cNvPr id="41" name="Table 4">
            <a:extLst>
              <a:ext uri="{FF2B5EF4-FFF2-40B4-BE49-F238E27FC236}">
                <a16:creationId xmlns:a16="http://schemas.microsoft.com/office/drawing/2014/main" id="{EE72A904-F650-4B91-981C-89936E97C26E}"/>
              </a:ext>
            </a:extLst>
          </p:cNvPr>
          <p:cNvGraphicFramePr>
            <a:graphicFrameLocks noGrp="1"/>
          </p:cNvGraphicFramePr>
          <p:nvPr>
            <p:extLst>
              <p:ext uri="{D42A27DB-BD31-4B8C-83A1-F6EECF244321}">
                <p14:modId xmlns:p14="http://schemas.microsoft.com/office/powerpoint/2010/main" val="3693588231"/>
              </p:ext>
            </p:extLst>
          </p:nvPr>
        </p:nvGraphicFramePr>
        <p:xfrm>
          <a:off x="354815" y="1958439"/>
          <a:ext cx="11482371" cy="4497624"/>
        </p:xfrm>
        <a:graphic>
          <a:graphicData uri="http://schemas.openxmlformats.org/drawingml/2006/table">
            <a:tbl>
              <a:tblPr firstRow="1" bandRow="1"/>
              <a:tblGrid>
                <a:gridCol w="1110191">
                  <a:extLst>
                    <a:ext uri="{9D8B030D-6E8A-4147-A177-3AD203B41FA5}">
                      <a16:colId xmlns:a16="http://schemas.microsoft.com/office/drawing/2014/main" val="1678087834"/>
                    </a:ext>
                  </a:extLst>
                </a:gridCol>
                <a:gridCol w="2593045">
                  <a:extLst>
                    <a:ext uri="{9D8B030D-6E8A-4147-A177-3AD203B41FA5}">
                      <a16:colId xmlns:a16="http://schemas.microsoft.com/office/drawing/2014/main" val="2334311216"/>
                    </a:ext>
                  </a:extLst>
                </a:gridCol>
                <a:gridCol w="2593045">
                  <a:extLst>
                    <a:ext uri="{9D8B030D-6E8A-4147-A177-3AD203B41FA5}">
                      <a16:colId xmlns:a16="http://schemas.microsoft.com/office/drawing/2014/main" val="748857147"/>
                    </a:ext>
                  </a:extLst>
                </a:gridCol>
                <a:gridCol w="2593045">
                  <a:extLst>
                    <a:ext uri="{9D8B030D-6E8A-4147-A177-3AD203B41FA5}">
                      <a16:colId xmlns:a16="http://schemas.microsoft.com/office/drawing/2014/main" val="3498529311"/>
                    </a:ext>
                  </a:extLst>
                </a:gridCol>
                <a:gridCol w="2593045">
                  <a:extLst>
                    <a:ext uri="{9D8B030D-6E8A-4147-A177-3AD203B41FA5}">
                      <a16:colId xmlns:a16="http://schemas.microsoft.com/office/drawing/2014/main" val="4040427586"/>
                    </a:ext>
                  </a:extLst>
                </a:gridCol>
              </a:tblGrid>
              <a:tr h="734295">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Performance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Automatic Plan Correction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Full SQL Server Engine Performance Features</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800" kern="1200" dirty="0">
                          <a:solidFill>
                            <a:srgbClr val="000000"/>
                          </a:solidFill>
                          <a:latin typeface="Segoe UI"/>
                          <a:ea typeface="+mn-ea"/>
                          <a:cs typeface="+mn-cs"/>
                        </a:rPr>
                        <a:t>Azure Blob cache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rgbClr val="000000"/>
                          </a:solidFill>
                          <a:latin typeface="Segoe UI"/>
                          <a:ea typeface="+mn-ea"/>
                          <a:cs typeface="+mn-cs"/>
                        </a:rPr>
                        <a:t>High performance ultra disks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Intelligent Query Processing</a:t>
                      </a:r>
                    </a:p>
                    <a:p>
                      <a:pPr marL="171450" indent="-171450">
                        <a:lnSpc>
                          <a:spcPct val="100000"/>
                        </a:lnSpc>
                        <a:buFont typeface="Arial" panose="020B0604020202020204" pitchFamily="34" charset="0"/>
                        <a:buChar char="•"/>
                      </a:pPr>
                      <a:r>
                        <a:rPr lang="en-US" sz="800" kern="1200" err="1">
                          <a:solidFill>
                            <a:srgbClr val="000000"/>
                          </a:solidFill>
                          <a:latin typeface="Segoe UI"/>
                          <a:ea typeface="+mn-ea"/>
                          <a:cs typeface="+mn-cs"/>
                        </a:rPr>
                        <a:t>Columnstore</a:t>
                      </a:r>
                      <a:r>
                        <a:rPr lang="en-US" sz="800" kern="1200">
                          <a:solidFill>
                            <a:srgbClr val="000000"/>
                          </a:solidFill>
                          <a:latin typeface="Segoe UI"/>
                          <a:ea typeface="+mn-ea"/>
                          <a:cs typeface="+mn-cs"/>
                        </a:rPr>
                        <a:t> Indexes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Memory Optimized Tables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Automatic Plan Correction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Intelligent Query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err="1">
                          <a:solidFill>
                            <a:srgbClr val="000000"/>
                          </a:solidFill>
                          <a:latin typeface="Segoe UI"/>
                          <a:ea typeface="+mn-ea"/>
                          <a:cs typeface="+mn-cs"/>
                        </a:rPr>
                        <a:t>Columnstore</a:t>
                      </a:r>
                      <a:r>
                        <a:rPr lang="en-US" sz="800" kern="1200">
                          <a:solidFill>
                            <a:srgbClr val="000000"/>
                          </a:solidFill>
                          <a:latin typeface="Segoe UI"/>
                          <a:ea typeface="+mn-ea"/>
                          <a:cs typeface="+mn-cs"/>
                        </a:rPr>
                        <a:t> Indexes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Memory Optimized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Automated Tuning including Indexes and Plan Correction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chemeClr val="tx1"/>
                          </a:solidFill>
                          <a:latin typeface="Segoe UI"/>
                          <a:ea typeface="+mn-ea"/>
                          <a:cs typeface="+mn-cs"/>
                        </a:rPr>
                        <a:t>Intelligent Query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err="1">
                          <a:solidFill>
                            <a:schemeClr val="tx1"/>
                          </a:solidFill>
                          <a:latin typeface="Segoe UI"/>
                          <a:ea typeface="+mn-ea"/>
                          <a:cs typeface="+mn-cs"/>
                        </a:rPr>
                        <a:t>Columnstore</a:t>
                      </a:r>
                      <a:r>
                        <a:rPr lang="en-US" sz="800" kern="1200">
                          <a:solidFill>
                            <a:schemeClr val="tx1"/>
                          </a:solidFill>
                          <a:latin typeface="Segoe UI"/>
                          <a:ea typeface="+mn-ea"/>
                          <a:cs typeface="+mn-cs"/>
                        </a:rPr>
                        <a:t> Indexes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chemeClr val="tx1"/>
                          </a:solidFill>
                          <a:latin typeface="Segoe UI"/>
                          <a:ea typeface="+mn-ea"/>
                          <a:cs typeface="+mn-cs"/>
                        </a:rPr>
                        <a:t>Automated Tuning and Plan Correction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chemeClr val="tx1"/>
                          </a:solidFill>
                          <a:latin typeface="Segoe UI"/>
                          <a:ea typeface="+mn-ea"/>
                          <a:cs typeface="+mn-cs"/>
                        </a:rPr>
                        <a:t>Query Store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kern="1200">
                        <a:solidFill>
                          <a:schemeClr val="tx1"/>
                        </a:solidFill>
                        <a:latin typeface="Segoe UI"/>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4732547"/>
                  </a:ext>
                </a:extLst>
              </a:tr>
              <a:tr h="1751760">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Programmability </a:t>
                      </a:r>
                      <a:endParaRPr lang="en-US" sz="900" b="1" i="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All major programming languages</a:t>
                      </a:r>
                      <a:endParaRPr lang="en-US" sz="800" kern="1200" dirty="0">
                        <a:gradFill>
                          <a:gsLst>
                            <a:gs pos="2917">
                              <a:prstClr val="black"/>
                            </a:gs>
                            <a:gs pos="30000">
                              <a:prstClr val="black"/>
                            </a:gs>
                          </a:gsLst>
                          <a:lin ang="5400000" scaled="0"/>
                        </a:gradFill>
                        <a:latin typeface="Segoe UI"/>
                        <a:ea typeface="+mn-ea"/>
                        <a:cs typeface="+mn-cs"/>
                      </a:endParaRP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Server-level collations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UTF-8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T-SQL JSON integration</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Graph database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Common Language Runtime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Native cross database queries </a:t>
                      </a:r>
                    </a:p>
                    <a:p>
                      <a:pPr marL="171450" indent="-171450">
                        <a:lnSpc>
                          <a:spcPct val="100000"/>
                        </a:lnSpc>
                        <a:buFont typeface="Arial" panose="020B0604020202020204" pitchFamily="34" charset="0"/>
                        <a:buChar char="•"/>
                      </a:pPr>
                      <a:r>
                        <a:rPr lang="en-US" sz="800" kern="1200" dirty="0" err="1">
                          <a:solidFill>
                            <a:srgbClr val="000000"/>
                          </a:solidFill>
                          <a:latin typeface="Segoe UI"/>
                          <a:ea typeface="+mn-ea"/>
                          <a:cs typeface="+mn-cs"/>
                        </a:rPr>
                        <a:t>PolyBase</a:t>
                      </a:r>
                      <a:r>
                        <a:rPr lang="en-US" sz="800" kern="1200" dirty="0">
                          <a:solidFill>
                            <a:srgbClr val="000000"/>
                          </a:solidFill>
                          <a:latin typeface="Segoe UI"/>
                          <a:ea typeface="+mn-ea"/>
                          <a:cs typeface="+mn-cs"/>
                        </a:rPr>
                        <a:t> external tables with Hadoop</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New </a:t>
                      </a:r>
                      <a:r>
                        <a:rPr lang="en-US" sz="800" kern="1200" dirty="0" err="1">
                          <a:solidFill>
                            <a:srgbClr val="000000"/>
                          </a:solidFill>
                          <a:latin typeface="Segoe UI"/>
                          <a:ea typeface="+mn-ea"/>
                          <a:cs typeface="+mn-cs"/>
                        </a:rPr>
                        <a:t>PolyBase</a:t>
                      </a:r>
                      <a:r>
                        <a:rPr lang="en-US" sz="800" kern="1200" dirty="0">
                          <a:solidFill>
                            <a:srgbClr val="000000"/>
                          </a:solidFill>
                          <a:latin typeface="Segoe UI"/>
                          <a:ea typeface="+mn-ea"/>
                          <a:cs typeface="+mn-cs"/>
                        </a:rPr>
                        <a:t> connectors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Java language extension</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Distributed transactions</a:t>
                      </a:r>
                    </a:p>
                    <a:p>
                      <a:pPr marL="171450" indent="-171450">
                        <a:lnSpc>
                          <a:spcPct val="100000"/>
                        </a:lnSpc>
                        <a:buFont typeface="Arial" panose="020B0604020202020204" pitchFamily="34" charset="0"/>
                        <a:buChar char="•"/>
                      </a:pPr>
                      <a:r>
                        <a:rPr lang="en-US" sz="800" kern="1200" dirty="0" err="1">
                          <a:gradFill>
                            <a:gsLst>
                              <a:gs pos="2917">
                                <a:prstClr val="black"/>
                              </a:gs>
                              <a:gs pos="30000">
                                <a:prstClr val="black"/>
                              </a:gs>
                            </a:gsLst>
                            <a:lin ang="5400000" scaled="0"/>
                          </a:gradFill>
                          <a:latin typeface="Segoe UI"/>
                          <a:ea typeface="+mn-ea"/>
                          <a:cs typeface="+mn-cs"/>
                        </a:rPr>
                        <a:t>FileStream</a:t>
                      </a:r>
                      <a:endParaRPr lang="en-US" sz="800" kern="1200" dirty="0">
                        <a:gradFill>
                          <a:gsLst>
                            <a:gs pos="2917">
                              <a:prstClr val="black"/>
                            </a:gs>
                            <a:gs pos="30000">
                              <a:prstClr val="black"/>
                            </a:gs>
                          </a:gsLst>
                          <a:lin ang="5400000" scaled="0"/>
                        </a:gradFill>
                        <a:latin typeface="Segoe UI"/>
                        <a:ea typeface="+mn-ea"/>
                        <a:cs typeface="+mn-cs"/>
                      </a:endParaRP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Full T-SQL surface area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All major programming languages</a:t>
                      </a:r>
                      <a:endParaRPr lang="en-US" sz="800" kern="1200" dirty="0">
                        <a:gradFill>
                          <a:gsLst>
                            <a:gs pos="2917">
                              <a:prstClr val="black"/>
                            </a:gs>
                            <a:gs pos="30000">
                              <a:prstClr val="black"/>
                            </a:gs>
                          </a:gsLst>
                          <a:lin ang="5400000" scaled="0"/>
                        </a:gradFill>
                        <a:latin typeface="Segoe UI"/>
                        <a:ea typeface="+mn-ea"/>
                        <a:cs typeface="+mn-cs"/>
                      </a:endParaRP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Server-level collations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UTF-8</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T-SQL JSON integration</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Graph database</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Common Language Runtime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Native cross database queries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Linked Servers</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800" kern="1200" dirty="0">
                          <a:solidFill>
                            <a:srgbClr val="000000"/>
                          </a:solidFill>
                          <a:latin typeface="Segoe UI"/>
                          <a:ea typeface="+mn-ea"/>
                          <a:cs typeface="+mn-cs"/>
                        </a:rPr>
                        <a:t>Service broker </a:t>
                      </a:r>
                    </a:p>
                    <a:p>
                      <a:pPr marL="0" indent="0">
                        <a:lnSpc>
                          <a:spcPct val="100000"/>
                        </a:lnSpc>
                        <a:buFont typeface="Arial" panose="020B0604020202020204" pitchFamily="34" charset="0"/>
                        <a:buNone/>
                      </a:pPr>
                      <a:endParaRPr lang="en-US" sz="800" kern="1200" dirty="0">
                        <a:gradFill>
                          <a:gsLst>
                            <a:gs pos="2917">
                              <a:prstClr val="black"/>
                            </a:gs>
                            <a:gs pos="30000">
                              <a:prstClr val="black"/>
                            </a:gs>
                          </a:gsLst>
                          <a:lin ang="5400000" scaled="0"/>
                        </a:gradFill>
                        <a:latin typeface="Segoe UI"/>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All major programming languages</a:t>
                      </a:r>
                      <a:endParaRPr lang="en-US" sz="800" kern="1200" dirty="0">
                        <a:gradFill>
                          <a:gsLst>
                            <a:gs pos="2917">
                              <a:prstClr val="black"/>
                            </a:gs>
                            <a:gs pos="30000">
                              <a:prstClr val="black"/>
                            </a:gs>
                          </a:gsLst>
                          <a:lin ang="5400000" scaled="0"/>
                        </a:gradFill>
                        <a:latin typeface="Segoe UI"/>
                        <a:ea typeface="+mn-ea"/>
                        <a:cs typeface="+mn-cs"/>
                      </a:endParaRP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Database-level collations</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UTF-8</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T-SQL JSON integration</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Graph database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All major programming languages</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Database-level collations</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UTF-8</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T-SQL JSON integration</a:t>
                      </a:r>
                    </a:p>
                    <a:p>
                      <a:pPr marL="171450" indent="-171450">
                        <a:lnSpc>
                          <a:spcPct val="100000"/>
                        </a:lnSpc>
                        <a:buFont typeface="Arial" panose="020B0604020202020204" pitchFamily="34" charset="0"/>
                        <a:buChar char="•"/>
                      </a:pPr>
                      <a:r>
                        <a:rPr lang="en-US" sz="800" kern="1200">
                          <a:solidFill>
                            <a:schemeClr val="tx1"/>
                          </a:solidFill>
                          <a:latin typeface="Segoe UI"/>
                          <a:ea typeface="+mn-ea"/>
                          <a:cs typeface="+mn-cs"/>
                        </a:rPr>
                        <a:t>SQL Graph </a:t>
                      </a:r>
                    </a:p>
                    <a:p>
                      <a:pPr marL="171450" lvl="0" indent="-171450">
                        <a:lnSpc>
                          <a:spcPct val="100000"/>
                        </a:lnSpc>
                        <a:buFont typeface="Arial" panose="020B0604020202020204" pitchFamily="34" charset="0"/>
                        <a:buChar char="•"/>
                      </a:pPr>
                      <a:r>
                        <a:rPr lang="en-US" sz="800" kern="1200">
                          <a:solidFill>
                            <a:schemeClr val="tx1"/>
                          </a:solidFill>
                          <a:latin typeface="Segoe UI"/>
                          <a:ea typeface="+mn-ea"/>
                          <a:cs typeface="+mn-cs"/>
                        </a:rPr>
                        <a:t>XML</a:t>
                      </a:r>
                    </a:p>
                    <a:p>
                      <a:pPr marL="171450" indent="-171450">
                        <a:lnSpc>
                          <a:spcPct val="100000"/>
                        </a:lnSpc>
                        <a:buFont typeface="Arial" panose="020B0604020202020204" pitchFamily="34" charset="0"/>
                        <a:buChar char="•"/>
                      </a:pPr>
                      <a:endParaRPr lang="en-US" sz="800" kern="1200">
                        <a:solidFill>
                          <a:schemeClr val="tx1"/>
                        </a:solidFill>
                        <a:latin typeface="Segoe UI"/>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4782498"/>
                  </a:ext>
                </a:extLst>
              </a:tr>
              <a:tr h="46998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r"/>
                      <a:r>
                        <a:rPr lang="en-US" sz="900" b="1" i="0">
                          <a:latin typeface="Segoe UI"/>
                          <a:cs typeface="Segoe UI"/>
                        </a:rPr>
                        <a:t>Networking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Public Endpoint with Network Security Group (NSG)</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Private Endpoint with Native Azure Vnet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Public Endpoint with Network Security Group (NSG)</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Private Endpoint with Native Azure Vnet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IP Firewall for Public Endpoint</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Virtual Network Firewall within Azure</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Private Endpoint with </a:t>
                      </a:r>
                      <a:r>
                        <a:rPr lang="en-US" sz="800" kern="1200" dirty="0" err="1">
                          <a:solidFill>
                            <a:schemeClr val="tx1"/>
                          </a:solidFill>
                          <a:latin typeface="Segoe UI"/>
                          <a:ea typeface="+mn-ea"/>
                          <a:cs typeface="+mn-cs"/>
                        </a:rPr>
                        <a:t>PrivateLink</a:t>
                      </a:r>
                      <a:r>
                        <a:rPr lang="en-US" sz="800" kern="1200" dirty="0">
                          <a:solidFill>
                            <a:schemeClr val="tx1"/>
                          </a:solidFill>
                          <a:latin typeface="Segoe UI"/>
                          <a:ea typeface="+mn-ea"/>
                          <a:cs typeface="+mn-cs"/>
                        </a:rPr>
                        <a:t> (preview)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nSpc>
                          <a:spcPct val="100000"/>
                        </a:lnSpc>
                        <a:buFont typeface="Arial" panose="020B0604020202020204" pitchFamily="34" charset="0"/>
                        <a:buNone/>
                      </a:pPr>
                      <a:r>
                        <a:rPr lang="en-US" sz="800" kern="1200">
                          <a:solidFill>
                            <a:schemeClr val="tx1"/>
                          </a:solidFill>
                          <a:latin typeface="Segoe UI"/>
                          <a:ea typeface="+mn-ea"/>
                          <a:cs typeface="+mn-cs"/>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2157755"/>
                  </a:ext>
                </a:extLst>
              </a:tr>
              <a:tr h="854517">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Analytics and BI   </a:t>
                      </a:r>
                      <a:endParaRPr lang="en-US" sz="900" b="1" i="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SQL Server Integration Services (SSIS)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SQL Server Reporting Services (SSRS)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SQL Server Analysis Services (SSAS)</a:t>
                      </a:r>
                    </a:p>
                    <a:p>
                      <a:pPr marL="171450" indent="-171450">
                        <a:lnSpc>
                          <a:spcPct val="100000"/>
                        </a:lnSpc>
                        <a:buFont typeface="Arial" panose="020B0604020202020204" pitchFamily="34" charset="0"/>
                        <a:buChar char="•"/>
                      </a:pPr>
                      <a:r>
                        <a:rPr lang="en-US" sz="800" kern="1200">
                          <a:solidFill>
                            <a:srgbClr val="000000"/>
                          </a:solidFill>
                          <a:latin typeface="Segoe UI"/>
                          <a:ea typeface="+mn-ea"/>
                          <a:cs typeface="+mn-cs"/>
                        </a:rPr>
                        <a:t>Machine Learning Server (standalone)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Machine Learning Services and language extensions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a:solidFill>
                            <a:srgbClr val="000000"/>
                          </a:solidFill>
                          <a:latin typeface="Segoe UI"/>
                          <a:ea typeface="+mn-ea"/>
                          <a:cs typeface="+mn-cs"/>
                        </a:rPr>
                        <a:t>Full-text and semantic extractions for search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171450" indent="-171450">
                        <a:lnSpc>
                          <a:spcPct val="100000"/>
                        </a:lnSpc>
                        <a:buFont typeface="Arial" panose="020B0604020202020204" pitchFamily="34" charset="0"/>
                        <a:buChar char="•"/>
                      </a:pPr>
                      <a:r>
                        <a:rPr lang="en-US" sz="800" b="0" kern="1200" dirty="0">
                          <a:solidFill>
                            <a:srgbClr val="000000"/>
                          </a:solidFill>
                          <a:latin typeface="+mn-lt"/>
                          <a:ea typeface="+mn-ea"/>
                          <a:cs typeface="+mn-cs"/>
                        </a:rPr>
                        <a:t>Machine Learning Services with R and Python</a:t>
                      </a:r>
                    </a:p>
                    <a:p>
                      <a:pPr marL="0" indent="0">
                        <a:lnSpc>
                          <a:spcPct val="100000"/>
                        </a:lnSpc>
                        <a:buFont typeface="Arial" panose="020B0604020202020204" pitchFamily="34" charset="0"/>
                        <a:buNone/>
                      </a:pPr>
                      <a:endParaRPr lang="en-US" sz="800" kern="1200" dirty="0">
                        <a:solidFill>
                          <a:srgbClr val="000000"/>
                        </a:solidFill>
                        <a:latin typeface="+mj-lt"/>
                        <a:ea typeface="+mn-ea"/>
                        <a:cs typeface="+mn-cs"/>
                      </a:endParaRPr>
                    </a:p>
                    <a:p>
                      <a:pPr marL="0" indent="0">
                        <a:lnSpc>
                          <a:spcPct val="100000"/>
                        </a:lnSpc>
                        <a:buFont typeface="Arial" panose="020B0604020202020204" pitchFamily="34" charset="0"/>
                        <a:buNone/>
                      </a:pPr>
                      <a:r>
                        <a:rPr lang="en-US" sz="800" kern="1200" dirty="0">
                          <a:solidFill>
                            <a:srgbClr val="000000"/>
                          </a:solidFill>
                          <a:latin typeface="+mj-lt"/>
                          <a:ea typeface="+mn-ea"/>
                          <a:cs typeface="+mn-cs"/>
                        </a:rPr>
                        <a:t>Compatible with: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Azure Data Factory SSIS integration runtime</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800" kern="1200" dirty="0">
                          <a:solidFill>
                            <a:srgbClr val="000000"/>
                          </a:solidFill>
                          <a:latin typeface="Segoe UI"/>
                          <a:ea typeface="+mn-ea"/>
                          <a:cs typeface="+mn-cs"/>
                        </a:rPr>
                        <a:t>Migrate SSRS to Power BI paginated reports </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Azure Analysis Services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0" indent="0">
                        <a:lnSpc>
                          <a:spcPct val="100000"/>
                        </a:lnSpc>
                        <a:buFont typeface="Arial" panose="020B0604020202020204" pitchFamily="34" charset="0"/>
                        <a:buNone/>
                      </a:pPr>
                      <a:r>
                        <a:rPr lang="en-US" sz="800" kern="1200" dirty="0">
                          <a:solidFill>
                            <a:srgbClr val="000000"/>
                          </a:solidFill>
                          <a:latin typeface="+mj-lt"/>
                          <a:ea typeface="+mn-ea"/>
                          <a:cs typeface="+mn-cs"/>
                        </a:rPr>
                        <a:t>Compatible with: </a:t>
                      </a:r>
                      <a:endParaRPr lang="en-US" sz="800" kern="1200" dirty="0">
                        <a:gradFill>
                          <a:gsLst>
                            <a:gs pos="2917">
                              <a:prstClr val="black"/>
                            </a:gs>
                            <a:gs pos="30000">
                              <a:prstClr val="black"/>
                            </a:gs>
                          </a:gsLst>
                          <a:lin ang="5400000" scaled="0"/>
                        </a:gradFill>
                        <a:latin typeface="+mj-lt"/>
                        <a:ea typeface="+mn-ea"/>
                        <a:cs typeface="+mn-cs"/>
                      </a:endParaRP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Azure Data Factory SSIS integration runtime</a:t>
                      </a:r>
                    </a:p>
                    <a:p>
                      <a:pPr marL="171450" indent="-171450">
                        <a:lnSpc>
                          <a:spcPct val="100000"/>
                        </a:lnSpc>
                        <a:buFont typeface="Arial" panose="020B0604020202020204" pitchFamily="34" charset="0"/>
                        <a:buChar char="•"/>
                      </a:pPr>
                      <a:r>
                        <a:rPr lang="en-US" sz="800" kern="1200" dirty="0">
                          <a:solidFill>
                            <a:srgbClr val="000000"/>
                          </a:solidFill>
                          <a:latin typeface="Segoe UI"/>
                          <a:ea typeface="+mn-ea"/>
                          <a:cs typeface="+mn-cs"/>
                        </a:rPr>
                        <a:t>Migrate SSRS to Power BI paginated reports</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800" kern="1200" dirty="0">
                          <a:solidFill>
                            <a:srgbClr val="000000"/>
                          </a:solidFill>
                          <a:latin typeface="Segoe UI"/>
                          <a:ea typeface="+mn-ea"/>
                          <a:cs typeface="+mn-cs"/>
                        </a:rPr>
                        <a:t>Azure Analysis Services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0" indent="0">
                        <a:lnSpc>
                          <a:spcPct val="100000"/>
                        </a:lnSpc>
                        <a:buFont typeface="Arial" panose="020B0604020202020204" pitchFamily="34" charset="0"/>
                        <a:buNone/>
                      </a:pPr>
                      <a:r>
                        <a:rPr lang="en-US" sz="800" kern="1200" dirty="0">
                          <a:solidFill>
                            <a:schemeClr val="tx1"/>
                          </a:solidFill>
                          <a:latin typeface="+mj-lt"/>
                          <a:ea typeface="+mn-ea"/>
                          <a:cs typeface="+mn-cs"/>
                        </a:rPr>
                        <a:t>Compatible with: </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Azure Data Factory SSIS integration runtime</a:t>
                      </a:r>
                    </a:p>
                    <a:p>
                      <a:pPr marL="171450" indent="-171450">
                        <a:lnSpc>
                          <a:spcPct val="100000"/>
                        </a:lnSpc>
                        <a:buFont typeface="Arial" panose="020B0604020202020204" pitchFamily="34" charset="0"/>
                        <a:buChar char="•"/>
                      </a:pPr>
                      <a:r>
                        <a:rPr lang="en-US" sz="800" kern="1200" dirty="0">
                          <a:solidFill>
                            <a:schemeClr val="tx1"/>
                          </a:solidFill>
                          <a:latin typeface="Segoe UI"/>
                          <a:ea typeface="+mn-ea"/>
                          <a:cs typeface="+mn-cs"/>
                        </a:rPr>
                        <a:t>Migrate SSRS to Power BI paginated reports</a:t>
                      </a:r>
                    </a:p>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a:solidFill>
                            <a:schemeClr val="tx1"/>
                          </a:solidFill>
                          <a:latin typeface="Segoe UI"/>
                          <a:ea typeface="+mn-ea"/>
                          <a:cs typeface="+mn-cs"/>
                        </a:rPr>
                        <a:t>Azure Analysis Services</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800" kern="1200" dirty="0">
                          <a:solidFill>
                            <a:srgbClr val="000000"/>
                          </a:solidFill>
                          <a:latin typeface="Segoe UI"/>
                          <a:ea typeface="+mn-ea"/>
                          <a:cs typeface="+mn-cs"/>
                        </a:rPr>
                        <a:t>R and Python through ONNX </a:t>
                      </a:r>
                      <a:endParaRPr lang="en-US" sz="800" kern="1200" dirty="0">
                        <a:solidFill>
                          <a:schemeClr val="tx1"/>
                        </a:solidFill>
                        <a:latin typeface="Segoe UI"/>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935024"/>
                  </a:ext>
                </a:extLst>
              </a:tr>
              <a:tr h="261425">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r"/>
                      <a:r>
                        <a:rPr lang="en-US" sz="900" b="1" i="0">
                          <a:latin typeface="Segoe UI"/>
                          <a:cs typeface="Segoe UI"/>
                        </a:rPr>
                        <a:t>Storage limits </a:t>
                      </a:r>
                      <a:endParaRPr lang="en-US" sz="900" b="1" i="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0000"/>
                        </a:lnSpc>
                      </a:pPr>
                      <a:r>
                        <a:rPr lang="en-US" sz="800" kern="1200">
                          <a:solidFill>
                            <a:srgbClr val="000000"/>
                          </a:solidFill>
                          <a:latin typeface="+mj-lt"/>
                          <a:ea typeface="+mn-ea"/>
                          <a:cs typeface="+mn-cs"/>
                        </a:rPr>
                        <a:t>Instances up to 256 TB </a:t>
                      </a:r>
                      <a:endParaRPr lang="en-US" sz="800" kern="1200">
                        <a:gradFill>
                          <a:gsLst>
                            <a:gs pos="2917">
                              <a:prstClr val="black"/>
                            </a:gs>
                            <a:gs pos="30000">
                              <a:prstClr val="black"/>
                            </a:gs>
                          </a:gsLst>
                          <a:lin ang="5400000" scaled="0"/>
                        </a:gra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0000"/>
                        </a:lnSpc>
                      </a:pPr>
                      <a:r>
                        <a:rPr lang="en-US" sz="800" kern="1200">
                          <a:solidFill>
                            <a:srgbClr val="000000"/>
                          </a:solidFill>
                          <a:latin typeface="+mj-lt"/>
                          <a:ea typeface="+mn-ea"/>
                          <a:cs typeface="+mn-cs"/>
                        </a:rPr>
                        <a:t>Instance up to 8 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0000"/>
                        </a:lnSpc>
                      </a:pPr>
                      <a:r>
                        <a:rPr lang="en-US" sz="800" kern="1200">
                          <a:solidFill>
                            <a:srgbClr val="000000"/>
                          </a:solidFill>
                          <a:latin typeface="+mj-lt"/>
                          <a:ea typeface="+mn-ea"/>
                          <a:cs typeface="+mn-cs"/>
                        </a:rPr>
                        <a:t>Databases up to 4 TB (100 TB with Hyperscale)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0000"/>
                        </a:lnSpc>
                      </a:pPr>
                      <a:r>
                        <a:rPr lang="en-US" sz="800" kern="1200" dirty="0">
                          <a:solidFill>
                            <a:schemeClr val="tx1"/>
                          </a:solidFill>
                          <a:latin typeface="+mj-lt"/>
                          <a:ea typeface="+mn-ea"/>
                          <a:cs typeface="+mn-cs"/>
                        </a:rPr>
                        <a:t>Dependent on edge device capacity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9264765"/>
                  </a:ext>
                </a:extLst>
              </a:tr>
              <a:tr h="227871">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algn="r"/>
                      <a:r>
                        <a:rPr lang="en-US" sz="900" b="1" i="0">
                          <a:latin typeface="Segoe UI"/>
                          <a:cs typeface="Segoe UI"/>
                        </a:rPr>
                        <a:t>SLA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0" indent="0">
                        <a:lnSpc>
                          <a:spcPct val="100000"/>
                        </a:lnSpc>
                        <a:buFont typeface="Arial" panose="020B0604020202020204" pitchFamily="34" charset="0"/>
                        <a:buNone/>
                      </a:pPr>
                      <a:r>
                        <a:rPr lang="en-US" sz="800" kern="1200">
                          <a:solidFill>
                            <a:srgbClr val="000000"/>
                          </a:solidFill>
                          <a:latin typeface="+mj-lt"/>
                          <a:ea typeface="+mn-ea"/>
                          <a:cs typeface="+mn-cs"/>
                        </a:rPr>
                        <a:t>SLA varies based on tier level. </a:t>
                      </a:r>
                      <a:endParaRPr lang="en-US" sz="800" kern="1200">
                        <a:gradFill>
                          <a:gsLst>
                            <a:gs pos="2917">
                              <a:prstClr val="black"/>
                            </a:gs>
                            <a:gs pos="30000">
                              <a:prstClr val="black"/>
                            </a:gs>
                          </a:gsLst>
                          <a:lin ang="5400000" scaled="0"/>
                        </a:gradFill>
                        <a:latin typeface="+mj-lt"/>
                        <a:ea typeface="+mn-ea"/>
                        <a:cs typeface="+mn-cs"/>
                      </a:endParaRPr>
                    </a:p>
                    <a:p>
                      <a:pPr marL="0" indent="0">
                        <a:lnSpc>
                          <a:spcPct val="100000"/>
                        </a:lnSpc>
                        <a:buFont typeface="Arial" panose="020B0604020202020204" pitchFamily="34" charset="0"/>
                        <a:buNone/>
                      </a:pPr>
                      <a:r>
                        <a:rPr lang="en-US" sz="800" b="1" i="0" kern="1200">
                          <a:solidFill>
                            <a:srgbClr val="000000"/>
                          </a:solidFill>
                          <a:latin typeface="Segoe UI Semibold"/>
                          <a:ea typeface="+mn-ea"/>
                          <a:cs typeface="Segoe UI Semibold"/>
                        </a:rPr>
                        <a:t>Max 99.99% HA SLA when distributed between AZ</a:t>
                      </a:r>
                      <a:endParaRPr lang="en-US" sz="800" kern="1200">
                        <a:solidFill>
                          <a:srgbClr val="000000"/>
                        </a:solidFill>
                        <a:latin typeface="Segoe UI Semibold"/>
                        <a:ea typeface="+mn-ea"/>
                        <a:cs typeface="Segoe UI Semibold"/>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dirty="0">
                          <a:solidFill>
                            <a:srgbClr val="000000"/>
                          </a:solidFill>
                          <a:latin typeface="+mj-lt"/>
                          <a:ea typeface="+mn-ea"/>
                          <a:cs typeface="+mn-cs"/>
                        </a:rPr>
                        <a:t>99.99% availability SLA at instance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0" indent="0">
                        <a:lnSpc>
                          <a:spcPct val="100000"/>
                        </a:lnSpc>
                        <a:buFont typeface="Arial" panose="020B0604020202020204" pitchFamily="34" charset="0"/>
                        <a:buNone/>
                      </a:pPr>
                      <a:r>
                        <a:rPr lang="en-US" sz="800" kern="1200">
                          <a:solidFill>
                            <a:srgbClr val="000000"/>
                          </a:solidFill>
                          <a:latin typeface="+mj-lt"/>
                          <a:ea typeface="+mn-ea"/>
                          <a:cs typeface="+mn-cs"/>
                        </a:rPr>
                        <a:t>Up to 99.995% availability SLA at database level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Calibri" panose="020F0502020204030204"/>
                        </a:defRPr>
                      </a:lvl1pPr>
                      <a:lvl2pPr marL="466371" algn="l" defTabSz="932742" rtl="0" eaLnBrk="1" latinLnBrk="0" hangingPunct="1">
                        <a:defRPr sz="1800" kern="1200">
                          <a:solidFill>
                            <a:schemeClr val="tx1"/>
                          </a:solidFill>
                          <a:latin typeface="Calibri" panose="020F0502020204030204"/>
                        </a:defRPr>
                      </a:lvl2pPr>
                      <a:lvl3pPr marL="932742" algn="l" defTabSz="932742" rtl="0" eaLnBrk="1" latinLnBrk="0" hangingPunct="1">
                        <a:defRPr sz="1800" kern="1200">
                          <a:solidFill>
                            <a:schemeClr val="tx1"/>
                          </a:solidFill>
                          <a:latin typeface="Calibri" panose="020F0502020204030204"/>
                        </a:defRPr>
                      </a:lvl3pPr>
                      <a:lvl4pPr marL="1399113" algn="l" defTabSz="932742" rtl="0" eaLnBrk="1" latinLnBrk="0" hangingPunct="1">
                        <a:defRPr sz="1800" kern="1200">
                          <a:solidFill>
                            <a:schemeClr val="tx1"/>
                          </a:solidFill>
                          <a:latin typeface="Calibri" panose="020F0502020204030204"/>
                        </a:defRPr>
                      </a:lvl4pPr>
                      <a:lvl5pPr marL="1865484" algn="l" defTabSz="932742" rtl="0" eaLnBrk="1" latinLnBrk="0" hangingPunct="1">
                        <a:defRPr sz="1800" kern="1200">
                          <a:solidFill>
                            <a:schemeClr val="tx1"/>
                          </a:solidFill>
                          <a:latin typeface="Calibri" panose="020F0502020204030204"/>
                        </a:defRPr>
                      </a:lvl5pPr>
                      <a:lvl6pPr marL="2331856" algn="l" defTabSz="932742" rtl="0" eaLnBrk="1" latinLnBrk="0" hangingPunct="1">
                        <a:defRPr sz="1800" kern="1200">
                          <a:solidFill>
                            <a:schemeClr val="tx1"/>
                          </a:solidFill>
                          <a:latin typeface="Calibri" panose="020F0502020204030204"/>
                        </a:defRPr>
                      </a:lvl6pPr>
                      <a:lvl7pPr marL="2798226" algn="l" defTabSz="932742" rtl="0" eaLnBrk="1" latinLnBrk="0" hangingPunct="1">
                        <a:defRPr sz="1800" kern="1200">
                          <a:solidFill>
                            <a:schemeClr val="tx1"/>
                          </a:solidFill>
                          <a:latin typeface="Calibri" panose="020F0502020204030204"/>
                        </a:defRPr>
                      </a:lvl7pPr>
                      <a:lvl8pPr marL="3264597" algn="l" defTabSz="932742" rtl="0" eaLnBrk="1" latinLnBrk="0" hangingPunct="1">
                        <a:defRPr sz="1800" kern="1200">
                          <a:solidFill>
                            <a:schemeClr val="tx1"/>
                          </a:solidFill>
                          <a:latin typeface="Calibri" panose="020F0502020204030204"/>
                        </a:defRPr>
                      </a:lvl8pPr>
                      <a:lvl9pPr marL="3730969" algn="l" defTabSz="932742" rtl="0" eaLnBrk="1" latinLnBrk="0" hangingPunct="1">
                        <a:defRPr sz="1800" kern="1200">
                          <a:solidFill>
                            <a:schemeClr val="tx1"/>
                          </a:solidFill>
                          <a:latin typeface="Calibri" panose="020F0502020204030204"/>
                        </a:defRPr>
                      </a:lvl9pPr>
                    </a:lstStyle>
                    <a:p>
                      <a:pPr marL="0" indent="0">
                        <a:lnSpc>
                          <a:spcPct val="100000"/>
                        </a:lnSpc>
                        <a:buFont typeface="Arial" panose="020B0604020202020204" pitchFamily="34" charset="0"/>
                        <a:buNone/>
                      </a:pPr>
                      <a:r>
                        <a:rPr lang="en-US" sz="800" kern="1200" dirty="0">
                          <a:solidFill>
                            <a:srgbClr val="000000"/>
                          </a:solidFill>
                          <a:latin typeface="+mj-lt"/>
                          <a:ea typeface="+mn-ea"/>
                          <a:cs typeface="+mn-cs"/>
                        </a:rPr>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136418"/>
                  </a:ext>
                </a:extLst>
              </a:tr>
            </a:tbl>
          </a:graphicData>
        </a:graphic>
      </p:graphicFrame>
      <p:sp>
        <p:nvSpPr>
          <p:cNvPr id="3" name="TextBox 2">
            <a:extLst>
              <a:ext uri="{FF2B5EF4-FFF2-40B4-BE49-F238E27FC236}">
                <a16:creationId xmlns:a16="http://schemas.microsoft.com/office/drawing/2014/main" id="{A4860424-7908-49DA-B9DF-C31A4E5E0D2F}"/>
              </a:ext>
            </a:extLst>
          </p:cNvPr>
          <p:cNvSpPr txBox="1"/>
          <p:nvPr/>
        </p:nvSpPr>
        <p:spPr>
          <a:xfrm>
            <a:off x="76842" y="6640319"/>
            <a:ext cx="12192000" cy="215444"/>
          </a:xfrm>
          <a:prstGeom prst="rect">
            <a:avLst/>
          </a:prstGeom>
          <a:noFill/>
        </p:spPr>
        <p:txBody>
          <a:bodyPr wrap="square" rtlCol="0">
            <a:spAutoFit/>
          </a:bodyPr>
          <a:lstStyle/>
          <a:p>
            <a:r>
              <a:rPr lang="en-US" sz="800">
                <a:gradFill>
                  <a:gsLst>
                    <a:gs pos="2917">
                      <a:prstClr val="black"/>
                    </a:gs>
                    <a:gs pos="30000">
                      <a:prstClr val="black"/>
                    </a:gs>
                  </a:gsLst>
                  <a:lin ang="5400000" scaled="0"/>
                </a:gradFill>
                <a:latin typeface="Segoe UI"/>
              </a:rPr>
              <a:t>*This comparison is intended as a guide and subject to change without notice. SQL Server on Azure VM feature availability may be limited to specific SQL Server versions. For detailed comparisons, please see our documentation at aka.ms/</a:t>
            </a:r>
            <a:r>
              <a:rPr lang="en-US" sz="800" err="1">
                <a:gradFill>
                  <a:gsLst>
                    <a:gs pos="2917">
                      <a:prstClr val="black"/>
                    </a:gs>
                    <a:gs pos="30000">
                      <a:prstClr val="black"/>
                    </a:gs>
                  </a:gsLst>
                  <a:lin ang="5400000" scaled="0"/>
                </a:gradFill>
                <a:latin typeface="Segoe UI"/>
              </a:rPr>
              <a:t>AzureSQL_documentation</a:t>
            </a:r>
            <a:endParaRPr lang="en-US" sz="800">
              <a:gradFill>
                <a:gsLst>
                  <a:gs pos="2917">
                    <a:prstClr val="black"/>
                  </a:gs>
                  <a:gs pos="30000">
                    <a:prstClr val="black"/>
                  </a:gs>
                </a:gsLst>
                <a:lin ang="5400000" scaled="0"/>
              </a:gradFill>
              <a:latin typeface="Segoe UI"/>
            </a:endParaRPr>
          </a:p>
        </p:txBody>
      </p:sp>
      <p:sp>
        <p:nvSpPr>
          <p:cNvPr id="14" name="Rectangle 13">
            <a:extLst>
              <a:ext uri="{FF2B5EF4-FFF2-40B4-BE49-F238E27FC236}">
                <a16:creationId xmlns:a16="http://schemas.microsoft.com/office/drawing/2014/main" id="{A392D34A-5A95-49A9-B1F2-589F7208615B}"/>
              </a:ext>
            </a:extLst>
          </p:cNvPr>
          <p:cNvSpPr/>
          <p:nvPr/>
        </p:nvSpPr>
        <p:spPr>
          <a:xfrm>
            <a:off x="7225868" y="1177013"/>
            <a:ext cx="1411964" cy="461665"/>
          </a:xfrm>
          <a:prstGeom prst="rect">
            <a:avLst/>
          </a:prstGeom>
        </p:spPr>
        <p:txBody>
          <a:bodyPr wrap="square">
            <a:spAutoFit/>
          </a:bodyPr>
          <a:lstStyle/>
          <a:p>
            <a:r>
              <a:rPr lang="en-US" sz="1200" b="1">
                <a:solidFill>
                  <a:srgbClr val="0F7FD6"/>
                </a:solidFill>
                <a:latin typeface="Segoe UI Semibold"/>
              </a:rPr>
              <a:t>Azure SQL </a:t>
            </a:r>
            <a:br>
              <a:rPr lang="en-US" sz="1200" b="1">
                <a:solidFill>
                  <a:srgbClr val="0F7FD6"/>
                </a:solidFill>
                <a:latin typeface="Segoe UI Semibold"/>
              </a:rPr>
            </a:br>
            <a:r>
              <a:rPr lang="en-US" sz="1200" b="1">
                <a:solidFill>
                  <a:srgbClr val="0F7FD6"/>
                </a:solidFill>
                <a:latin typeface="Segoe UI Semibold"/>
              </a:rPr>
              <a:t>Database </a:t>
            </a:r>
          </a:p>
        </p:txBody>
      </p:sp>
      <p:sp>
        <p:nvSpPr>
          <p:cNvPr id="15" name="Rectangle 14">
            <a:extLst>
              <a:ext uri="{FF2B5EF4-FFF2-40B4-BE49-F238E27FC236}">
                <a16:creationId xmlns:a16="http://schemas.microsoft.com/office/drawing/2014/main" id="{C0C34B56-8EEF-4B4F-A578-6E5B0020F98F}"/>
              </a:ext>
            </a:extLst>
          </p:cNvPr>
          <p:cNvSpPr/>
          <p:nvPr/>
        </p:nvSpPr>
        <p:spPr>
          <a:xfrm>
            <a:off x="4673946" y="1177013"/>
            <a:ext cx="1855431" cy="461665"/>
          </a:xfrm>
          <a:prstGeom prst="rect">
            <a:avLst/>
          </a:prstGeom>
        </p:spPr>
        <p:txBody>
          <a:bodyPr wrap="square">
            <a:spAutoFit/>
          </a:bodyPr>
          <a:lstStyle/>
          <a:p>
            <a:r>
              <a:rPr lang="en-US" sz="1200" b="1">
                <a:solidFill>
                  <a:srgbClr val="0F7FD6"/>
                </a:solidFill>
                <a:latin typeface="Segoe UI Semibold"/>
              </a:rPr>
              <a:t>Azure SQL</a:t>
            </a:r>
            <a:br>
              <a:rPr lang="en-US" sz="1200" b="1">
                <a:solidFill>
                  <a:srgbClr val="0F7FD6"/>
                </a:solidFill>
                <a:latin typeface="Segoe UI Semibold"/>
              </a:rPr>
            </a:br>
            <a:r>
              <a:rPr lang="en-US" sz="1200" b="1">
                <a:solidFill>
                  <a:srgbClr val="0F7FD6"/>
                </a:solidFill>
                <a:latin typeface="Segoe UI Semibold"/>
              </a:rPr>
              <a:t>Managed Instance</a:t>
            </a:r>
          </a:p>
        </p:txBody>
      </p:sp>
      <p:sp>
        <p:nvSpPr>
          <p:cNvPr id="16" name="Rectangle 15">
            <a:extLst>
              <a:ext uri="{FF2B5EF4-FFF2-40B4-BE49-F238E27FC236}">
                <a16:creationId xmlns:a16="http://schemas.microsoft.com/office/drawing/2014/main" id="{8F864BD1-F8F2-450D-96D9-5E68CA94883C}"/>
              </a:ext>
            </a:extLst>
          </p:cNvPr>
          <p:cNvSpPr/>
          <p:nvPr/>
        </p:nvSpPr>
        <p:spPr>
          <a:xfrm>
            <a:off x="2034354" y="1177013"/>
            <a:ext cx="1411964" cy="461665"/>
          </a:xfrm>
          <a:prstGeom prst="rect">
            <a:avLst/>
          </a:prstGeom>
        </p:spPr>
        <p:txBody>
          <a:bodyPr wrap="square">
            <a:spAutoFit/>
          </a:bodyPr>
          <a:lstStyle/>
          <a:p>
            <a:r>
              <a:rPr lang="en-US" sz="1200" b="1" dirty="0">
                <a:solidFill>
                  <a:srgbClr val="0F7FD6"/>
                </a:solidFill>
                <a:latin typeface="Segoe UI Semibold"/>
              </a:rPr>
              <a:t>SQL Server </a:t>
            </a:r>
            <a:br>
              <a:rPr lang="en-US" sz="1200" b="1" dirty="0">
                <a:solidFill>
                  <a:srgbClr val="0F7FD6"/>
                </a:solidFill>
                <a:latin typeface="Segoe UI Semibold"/>
              </a:rPr>
            </a:br>
            <a:r>
              <a:rPr lang="en-US" sz="1200" b="1" dirty="0">
                <a:solidFill>
                  <a:srgbClr val="0F7FD6"/>
                </a:solidFill>
                <a:latin typeface="Segoe UI Semibold"/>
              </a:rPr>
              <a:t>on Azure VMs</a:t>
            </a:r>
          </a:p>
        </p:txBody>
      </p:sp>
      <p:pic>
        <p:nvPicPr>
          <p:cNvPr id="17" name="Graphic 16">
            <a:extLst>
              <a:ext uri="{FF2B5EF4-FFF2-40B4-BE49-F238E27FC236}">
                <a16:creationId xmlns:a16="http://schemas.microsoft.com/office/drawing/2014/main" id="{AF2CEEFD-B36D-4ADC-886D-B0EC411664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426" y="1198171"/>
            <a:ext cx="402336" cy="402336"/>
          </a:xfrm>
          <a:prstGeom prst="rect">
            <a:avLst/>
          </a:prstGeom>
        </p:spPr>
      </p:pic>
      <p:pic>
        <p:nvPicPr>
          <p:cNvPr id="18" name="Graphic 17">
            <a:extLst>
              <a:ext uri="{FF2B5EF4-FFF2-40B4-BE49-F238E27FC236}">
                <a16:creationId xmlns:a16="http://schemas.microsoft.com/office/drawing/2014/main" id="{2F1B7C1C-EE8F-4DA5-ABF3-0D3F9D137A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2273" y="1232609"/>
            <a:ext cx="402336" cy="402336"/>
          </a:xfrm>
          <a:prstGeom prst="rect">
            <a:avLst/>
          </a:prstGeom>
        </p:spPr>
      </p:pic>
      <p:pic>
        <p:nvPicPr>
          <p:cNvPr id="19" name="Graphic 18">
            <a:extLst>
              <a:ext uri="{FF2B5EF4-FFF2-40B4-BE49-F238E27FC236}">
                <a16:creationId xmlns:a16="http://schemas.microsoft.com/office/drawing/2014/main" id="{9B9C8C1A-37E7-4DCB-9F93-6E69E00D12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95897" y="1256630"/>
            <a:ext cx="402336" cy="402336"/>
          </a:xfrm>
          <a:prstGeom prst="rect">
            <a:avLst/>
          </a:prstGeom>
        </p:spPr>
      </p:pic>
      <p:sp>
        <p:nvSpPr>
          <p:cNvPr id="20" name="Rectangle 19">
            <a:extLst>
              <a:ext uri="{FF2B5EF4-FFF2-40B4-BE49-F238E27FC236}">
                <a16:creationId xmlns:a16="http://schemas.microsoft.com/office/drawing/2014/main" id="{5EAF8325-19C4-4D90-A417-F84908E79590}"/>
              </a:ext>
            </a:extLst>
          </p:cNvPr>
          <p:cNvSpPr/>
          <p:nvPr/>
        </p:nvSpPr>
        <p:spPr>
          <a:xfrm>
            <a:off x="9990485" y="1177013"/>
            <a:ext cx="1411964" cy="461665"/>
          </a:xfrm>
          <a:prstGeom prst="rect">
            <a:avLst/>
          </a:prstGeom>
        </p:spPr>
        <p:txBody>
          <a:bodyPr wrap="square">
            <a:spAutoFit/>
          </a:bodyPr>
          <a:lstStyle/>
          <a:p>
            <a:r>
              <a:rPr lang="en-US" sz="1200" b="1">
                <a:solidFill>
                  <a:srgbClr val="0F7FD6"/>
                </a:solidFill>
                <a:latin typeface="Segoe UI Semibold"/>
              </a:rPr>
              <a:t>Azure SQL </a:t>
            </a:r>
            <a:br>
              <a:rPr lang="en-US" sz="1200" b="1">
                <a:solidFill>
                  <a:srgbClr val="0F7FD6"/>
                </a:solidFill>
                <a:latin typeface="Segoe UI Semibold"/>
              </a:rPr>
            </a:br>
            <a:r>
              <a:rPr lang="en-US" sz="1200" b="1">
                <a:solidFill>
                  <a:srgbClr val="0F7FD6"/>
                </a:solidFill>
                <a:latin typeface="Segoe UI Semibold"/>
              </a:rPr>
              <a:t>Edge </a:t>
            </a:r>
          </a:p>
        </p:txBody>
      </p:sp>
      <p:pic>
        <p:nvPicPr>
          <p:cNvPr id="21" name="Picture 20">
            <a:extLst>
              <a:ext uri="{FF2B5EF4-FFF2-40B4-BE49-F238E27FC236}">
                <a16:creationId xmlns:a16="http://schemas.microsoft.com/office/drawing/2014/main" id="{068BD181-E73B-4239-ADD1-5AECBC742792}"/>
              </a:ext>
            </a:extLst>
          </p:cNvPr>
          <p:cNvPicPr>
            <a:picLocks noChangeAspect="1"/>
          </p:cNvPicPr>
          <p:nvPr/>
        </p:nvPicPr>
        <p:blipFill>
          <a:blip r:embed="rId9"/>
          <a:stretch>
            <a:fillRect/>
          </a:stretch>
        </p:blipFill>
        <p:spPr>
          <a:xfrm>
            <a:off x="9442974" y="1176434"/>
            <a:ext cx="571112" cy="518420"/>
          </a:xfrm>
          <a:prstGeom prst="rect">
            <a:avLst/>
          </a:prstGeom>
        </p:spPr>
      </p:pic>
    </p:spTree>
    <p:extLst>
      <p:ext uri="{BB962C8B-B14F-4D97-AF65-F5344CB8AC3E}">
        <p14:creationId xmlns:p14="http://schemas.microsoft.com/office/powerpoint/2010/main" val="13127882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6B028023-67D7-F54A-A0D7-666814E0C243}"/>
              </a:ext>
            </a:extLst>
          </p:cNvPr>
          <p:cNvSpPr/>
          <p:nvPr/>
        </p:nvSpPr>
        <p:spPr bwMode="auto">
          <a:xfrm>
            <a:off x="0" y="1943570"/>
            <a:ext cx="12192000" cy="49305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itle 1">
            <a:extLst>
              <a:ext uri="{FF2B5EF4-FFF2-40B4-BE49-F238E27FC236}">
                <a16:creationId xmlns:a16="http://schemas.microsoft.com/office/drawing/2014/main" id="{C1930642-C65A-4F4C-9D52-0F9DCFAFDA59}"/>
              </a:ext>
            </a:extLst>
          </p:cNvPr>
          <p:cNvSpPr txBox="1">
            <a:spLocks/>
          </p:cNvSpPr>
          <p:nvPr/>
        </p:nvSpPr>
        <p:spPr>
          <a:xfrm>
            <a:off x="588263" y="457200"/>
            <a:ext cx="8131788"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a:gradFill>
                  <a:gsLst>
                    <a:gs pos="1250">
                      <a:sysClr val="windowText" lastClr="000000"/>
                    </a:gs>
                    <a:gs pos="100000">
                      <a:sysClr val="windowText" lastClr="000000"/>
                    </a:gs>
                  </a:gsLst>
                  <a:lin ang="5400000" scaled="0"/>
                </a:gradFill>
                <a:latin typeface="Segoe UI Semibold"/>
              </a:rPr>
              <a:t>Comparing manageability </a:t>
            </a:r>
            <a:endParaRPr kumimoji="0" lang="en-US" sz="3600" b="0" i="0" u="none" strike="noStrike" kern="1200" cap="none" spc="-50" normalizeH="0" baseline="0" noProof="0">
              <a:ln w="3175">
                <a:noFill/>
              </a:ln>
              <a:gradFill>
                <a:gsLst>
                  <a:gs pos="1250">
                    <a:sysClr val="windowText" lastClr="000000"/>
                  </a:gs>
                  <a:gs pos="100000">
                    <a:sysClr val="windowText" lastClr="000000"/>
                  </a:gs>
                </a:gsLst>
                <a:lin ang="5400000" scaled="0"/>
              </a:gradFill>
              <a:effectLst/>
              <a:uLnTx/>
              <a:uFillTx/>
              <a:latin typeface="Segoe UI Semibold"/>
              <a:ea typeface="+mn-ea"/>
              <a:cs typeface="Segoe UI" pitchFamily="34" charset="0"/>
            </a:endParaRPr>
          </a:p>
        </p:txBody>
      </p:sp>
      <p:sp>
        <p:nvSpPr>
          <p:cNvPr id="35" name="Rectangle 34">
            <a:extLst>
              <a:ext uri="{FF2B5EF4-FFF2-40B4-BE49-F238E27FC236}">
                <a16:creationId xmlns:a16="http://schemas.microsoft.com/office/drawing/2014/main" id="{7B5F23C3-3E7F-497E-BCCE-A6B000225A84}"/>
              </a:ext>
            </a:extLst>
          </p:cNvPr>
          <p:cNvSpPr/>
          <p:nvPr/>
        </p:nvSpPr>
        <p:spPr>
          <a:xfrm>
            <a:off x="5399971" y="3238700"/>
            <a:ext cx="2303596"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sp>
        <p:nvSpPr>
          <p:cNvPr id="36" name="Rectangle 35">
            <a:extLst>
              <a:ext uri="{FF2B5EF4-FFF2-40B4-BE49-F238E27FC236}">
                <a16:creationId xmlns:a16="http://schemas.microsoft.com/office/drawing/2014/main" id="{ED1366CF-C30B-44E8-A1EB-9B4C0C455B80}"/>
              </a:ext>
            </a:extLst>
          </p:cNvPr>
          <p:cNvSpPr>
            <a:spLocks/>
          </p:cNvSpPr>
          <p:nvPr/>
        </p:nvSpPr>
        <p:spPr>
          <a:xfrm>
            <a:off x="5399971" y="2375371"/>
            <a:ext cx="2303596"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37" name="Rectangle 36">
            <a:extLst>
              <a:ext uri="{FF2B5EF4-FFF2-40B4-BE49-F238E27FC236}">
                <a16:creationId xmlns:a16="http://schemas.microsoft.com/office/drawing/2014/main" id="{B1BFF04A-000C-48F9-BB7A-D6EC2D0F7620}"/>
              </a:ext>
            </a:extLst>
          </p:cNvPr>
          <p:cNvSpPr/>
          <p:nvPr/>
        </p:nvSpPr>
        <p:spPr>
          <a:xfrm>
            <a:off x="5399971" y="6285892"/>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Datacenter management</a:t>
            </a:r>
          </a:p>
        </p:txBody>
      </p:sp>
      <p:sp>
        <p:nvSpPr>
          <p:cNvPr id="38" name="Rectangle 37">
            <a:extLst>
              <a:ext uri="{FF2B5EF4-FFF2-40B4-BE49-F238E27FC236}">
                <a16:creationId xmlns:a16="http://schemas.microsoft.com/office/drawing/2014/main" id="{9AFE3A96-5BD3-433B-9489-0502219CE254}"/>
              </a:ext>
            </a:extLst>
          </p:cNvPr>
          <p:cNvSpPr/>
          <p:nvPr/>
        </p:nvSpPr>
        <p:spPr>
          <a:xfrm>
            <a:off x="5399971" y="5854228"/>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Hardware</a:t>
            </a:r>
          </a:p>
        </p:txBody>
      </p:sp>
      <p:sp>
        <p:nvSpPr>
          <p:cNvPr id="39" name="Rectangle 38">
            <a:extLst>
              <a:ext uri="{FF2B5EF4-FFF2-40B4-BE49-F238E27FC236}">
                <a16:creationId xmlns:a16="http://schemas.microsoft.com/office/drawing/2014/main" id="{7698172B-74A8-42C6-BC89-1ED0AE09AD5C}"/>
              </a:ext>
            </a:extLst>
          </p:cNvPr>
          <p:cNvSpPr/>
          <p:nvPr/>
        </p:nvSpPr>
        <p:spPr>
          <a:xfrm>
            <a:off x="5399971" y="5422564"/>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Virtualization</a:t>
            </a:r>
          </a:p>
        </p:txBody>
      </p:sp>
      <p:sp>
        <p:nvSpPr>
          <p:cNvPr id="40" name="Rectangle 39">
            <a:extLst>
              <a:ext uri="{FF2B5EF4-FFF2-40B4-BE49-F238E27FC236}">
                <a16:creationId xmlns:a16="http://schemas.microsoft.com/office/drawing/2014/main" id="{194D0F36-84E4-486A-A96A-90A2C2527C08}"/>
              </a:ext>
            </a:extLst>
          </p:cNvPr>
          <p:cNvSpPr/>
          <p:nvPr/>
        </p:nvSpPr>
        <p:spPr>
          <a:xfrm>
            <a:off x="5399971" y="4990899"/>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8DD24F32-4DF3-417D-A2F2-213B67F70953}"/>
              </a:ext>
            </a:extLst>
          </p:cNvPr>
          <p:cNvSpPr/>
          <p:nvPr/>
        </p:nvSpPr>
        <p:spPr>
          <a:xfrm>
            <a:off x="5399971" y="4559234"/>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Database provision/ Patch/Scaling</a:t>
            </a:r>
          </a:p>
        </p:txBody>
      </p:sp>
      <p:sp>
        <p:nvSpPr>
          <p:cNvPr id="42" name="Rectangle 41">
            <a:extLst>
              <a:ext uri="{FF2B5EF4-FFF2-40B4-BE49-F238E27FC236}">
                <a16:creationId xmlns:a16="http://schemas.microsoft.com/office/drawing/2014/main" id="{B1395FA9-3831-4462-A518-89C021251802}"/>
              </a:ext>
            </a:extLst>
          </p:cNvPr>
          <p:cNvSpPr/>
          <p:nvPr/>
        </p:nvSpPr>
        <p:spPr>
          <a:xfrm>
            <a:off x="5399971" y="4127570"/>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High Availability/ DR/Backups</a:t>
            </a:r>
          </a:p>
        </p:txBody>
      </p:sp>
      <p:sp>
        <p:nvSpPr>
          <p:cNvPr id="43" name="Rectangle 42">
            <a:extLst>
              <a:ext uri="{FF2B5EF4-FFF2-40B4-BE49-F238E27FC236}">
                <a16:creationId xmlns:a16="http://schemas.microsoft.com/office/drawing/2014/main" id="{4D167619-1F9D-4B72-8A55-D55C3C63901B}"/>
              </a:ext>
            </a:extLst>
          </p:cNvPr>
          <p:cNvSpPr>
            <a:spLocks/>
          </p:cNvSpPr>
          <p:nvPr/>
        </p:nvSpPr>
        <p:spPr>
          <a:xfrm>
            <a:off x="5399971" y="1943706"/>
            <a:ext cx="2303596" cy="391619"/>
          </a:xfrm>
          <a:prstGeom prst="rect">
            <a:avLst/>
          </a:prstGeom>
          <a:solidFill>
            <a:schemeClr val="tx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Segoe UI"/>
                <a:ea typeface="Segoe UI" pitchFamily="34" charset="0"/>
                <a:cs typeface="Segoe UI" pitchFamily="34" charset="0"/>
              </a:rPr>
              <a:t>Intelligent performance/security</a:t>
            </a:r>
          </a:p>
        </p:txBody>
      </p:sp>
      <p:sp>
        <p:nvSpPr>
          <p:cNvPr id="44" name="Rectangle 43">
            <a:extLst>
              <a:ext uri="{FF2B5EF4-FFF2-40B4-BE49-F238E27FC236}">
                <a16:creationId xmlns:a16="http://schemas.microsoft.com/office/drawing/2014/main" id="{1F5F5DAA-CF39-46C7-A5BB-A329CF17E98B}"/>
              </a:ext>
            </a:extLst>
          </p:cNvPr>
          <p:cNvSpPr>
            <a:spLocks/>
          </p:cNvSpPr>
          <p:nvPr/>
        </p:nvSpPr>
        <p:spPr>
          <a:xfrm>
            <a:off x="5399971" y="2807035"/>
            <a:ext cx="2303596"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46" name="Rectangle 45">
            <a:extLst>
              <a:ext uri="{FF2B5EF4-FFF2-40B4-BE49-F238E27FC236}">
                <a16:creationId xmlns:a16="http://schemas.microsoft.com/office/drawing/2014/main" id="{D9D8B5F7-142A-409F-877C-5832398BC781}"/>
              </a:ext>
            </a:extLst>
          </p:cNvPr>
          <p:cNvSpPr/>
          <p:nvPr/>
        </p:nvSpPr>
        <p:spPr>
          <a:xfrm>
            <a:off x="2989281" y="2812706"/>
            <a:ext cx="2300354"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47" name="Rectangle 46">
            <a:extLst>
              <a:ext uri="{FF2B5EF4-FFF2-40B4-BE49-F238E27FC236}">
                <a16:creationId xmlns:a16="http://schemas.microsoft.com/office/drawing/2014/main" id="{8F0E9108-5E06-445A-891B-D17D04DF0367}"/>
              </a:ext>
            </a:extLst>
          </p:cNvPr>
          <p:cNvSpPr>
            <a:spLocks/>
          </p:cNvSpPr>
          <p:nvPr/>
        </p:nvSpPr>
        <p:spPr>
          <a:xfrm>
            <a:off x="2989281" y="2378138"/>
            <a:ext cx="2300352"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48" name="Rectangle 47">
            <a:extLst>
              <a:ext uri="{FF2B5EF4-FFF2-40B4-BE49-F238E27FC236}">
                <a16:creationId xmlns:a16="http://schemas.microsoft.com/office/drawing/2014/main" id="{58615383-93CE-498E-B00C-F5CC5C5797D9}"/>
              </a:ext>
            </a:extLst>
          </p:cNvPr>
          <p:cNvSpPr/>
          <p:nvPr/>
        </p:nvSpPr>
        <p:spPr>
          <a:xfrm>
            <a:off x="2989281" y="6289248"/>
            <a:ext cx="2300354"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Datacenter management</a:t>
            </a:r>
          </a:p>
        </p:txBody>
      </p:sp>
      <p:sp>
        <p:nvSpPr>
          <p:cNvPr id="49" name="Rectangle 48">
            <a:extLst>
              <a:ext uri="{FF2B5EF4-FFF2-40B4-BE49-F238E27FC236}">
                <a16:creationId xmlns:a16="http://schemas.microsoft.com/office/drawing/2014/main" id="{285FDDD1-F574-48FA-9217-C1E79C9A7159}"/>
              </a:ext>
            </a:extLst>
          </p:cNvPr>
          <p:cNvSpPr/>
          <p:nvPr/>
        </p:nvSpPr>
        <p:spPr>
          <a:xfrm>
            <a:off x="2989281" y="5854681"/>
            <a:ext cx="2300354"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Hardware</a:t>
            </a:r>
          </a:p>
        </p:txBody>
      </p:sp>
      <p:sp>
        <p:nvSpPr>
          <p:cNvPr id="50" name="Rectangle 49">
            <a:extLst>
              <a:ext uri="{FF2B5EF4-FFF2-40B4-BE49-F238E27FC236}">
                <a16:creationId xmlns:a16="http://schemas.microsoft.com/office/drawing/2014/main" id="{4138F735-68CE-46DC-9B05-1B702EFD242C}"/>
              </a:ext>
            </a:extLst>
          </p:cNvPr>
          <p:cNvSpPr/>
          <p:nvPr/>
        </p:nvSpPr>
        <p:spPr>
          <a:xfrm>
            <a:off x="2989281" y="5420113"/>
            <a:ext cx="2300354"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Virtualization</a:t>
            </a:r>
          </a:p>
        </p:txBody>
      </p:sp>
      <p:sp>
        <p:nvSpPr>
          <p:cNvPr id="51" name="Rectangle 50">
            <a:extLst>
              <a:ext uri="{FF2B5EF4-FFF2-40B4-BE49-F238E27FC236}">
                <a16:creationId xmlns:a16="http://schemas.microsoft.com/office/drawing/2014/main" id="{94A3C87D-84A0-4319-948E-10186874CC84}"/>
              </a:ext>
            </a:extLst>
          </p:cNvPr>
          <p:cNvSpPr/>
          <p:nvPr/>
        </p:nvSpPr>
        <p:spPr>
          <a:xfrm>
            <a:off x="2989281" y="4985545"/>
            <a:ext cx="2300354"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Operating system</a:t>
            </a:r>
          </a:p>
        </p:txBody>
      </p:sp>
      <p:sp>
        <p:nvSpPr>
          <p:cNvPr id="52" name="Rectangle 51">
            <a:extLst>
              <a:ext uri="{FF2B5EF4-FFF2-40B4-BE49-F238E27FC236}">
                <a16:creationId xmlns:a16="http://schemas.microsoft.com/office/drawing/2014/main" id="{7324E054-94C3-434A-9D8B-A54AF91BED74}"/>
              </a:ext>
            </a:extLst>
          </p:cNvPr>
          <p:cNvSpPr/>
          <p:nvPr/>
        </p:nvSpPr>
        <p:spPr>
          <a:xfrm>
            <a:off x="2989281" y="4550977"/>
            <a:ext cx="2300354"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Database provision/ Patch/Scaling</a:t>
            </a:r>
          </a:p>
        </p:txBody>
      </p:sp>
      <p:sp>
        <p:nvSpPr>
          <p:cNvPr id="53" name="Rectangle 52">
            <a:extLst>
              <a:ext uri="{FF2B5EF4-FFF2-40B4-BE49-F238E27FC236}">
                <a16:creationId xmlns:a16="http://schemas.microsoft.com/office/drawing/2014/main" id="{D56462D3-FD9D-4A0F-945D-41D251F3887F}"/>
              </a:ext>
            </a:extLst>
          </p:cNvPr>
          <p:cNvSpPr/>
          <p:nvPr/>
        </p:nvSpPr>
        <p:spPr>
          <a:xfrm>
            <a:off x="2989281" y="4116409"/>
            <a:ext cx="2300354"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High Availability/ DR/Backups</a:t>
            </a:r>
          </a:p>
        </p:txBody>
      </p:sp>
      <p:sp>
        <p:nvSpPr>
          <p:cNvPr id="54" name="Rectangle 53">
            <a:extLst>
              <a:ext uri="{FF2B5EF4-FFF2-40B4-BE49-F238E27FC236}">
                <a16:creationId xmlns:a16="http://schemas.microsoft.com/office/drawing/2014/main" id="{08C5A1B4-BC7B-4DD7-990E-72B91A6ED127}"/>
              </a:ext>
            </a:extLst>
          </p:cNvPr>
          <p:cNvSpPr>
            <a:spLocks/>
          </p:cNvSpPr>
          <p:nvPr/>
        </p:nvSpPr>
        <p:spPr>
          <a:xfrm>
            <a:off x="2989281" y="1943570"/>
            <a:ext cx="2300352" cy="391619"/>
          </a:xfrm>
          <a:prstGeom prst="rect">
            <a:avLst/>
          </a:prstGeom>
          <a:solidFill>
            <a:schemeClr val="tx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Segoe UI"/>
                <a:ea typeface="Segoe UI" pitchFamily="34" charset="0"/>
                <a:cs typeface="Segoe UI" pitchFamily="34" charset="0"/>
              </a:rPr>
              <a:t>Intelligent performance/security</a:t>
            </a:r>
          </a:p>
        </p:txBody>
      </p:sp>
      <p:sp>
        <p:nvSpPr>
          <p:cNvPr id="55" name="Rectangle 54">
            <a:extLst>
              <a:ext uri="{FF2B5EF4-FFF2-40B4-BE49-F238E27FC236}">
                <a16:creationId xmlns:a16="http://schemas.microsoft.com/office/drawing/2014/main" id="{A0255AC4-D453-4B69-94AB-00EA6CDE4821}"/>
              </a:ext>
            </a:extLst>
          </p:cNvPr>
          <p:cNvSpPr/>
          <p:nvPr/>
        </p:nvSpPr>
        <p:spPr>
          <a:xfrm>
            <a:off x="2989281" y="3681841"/>
            <a:ext cx="2300354" cy="391619"/>
          </a:xfrm>
          <a:prstGeom prst="rect">
            <a:avLst/>
          </a:prstGeom>
          <a:solidFill>
            <a:srgbClr val="0078D4"/>
          </a:solidFill>
          <a:ln w="57150" cap="flat" cmpd="sng" algn="ctr">
            <a:noFill/>
            <a:prstDash val="solid"/>
          </a:ln>
          <a:effectLst/>
        </p:spPr>
        <p:txBody>
          <a:bodyPr lIns="143428" tIns="89642" rIns="143428" bIns="89642" rtlCol="0" anchor="ctr" anchorCtr="0">
            <a:noAutofit/>
          </a:bodyPr>
          <a:lstStyle/>
          <a:p>
            <a:pPr lvl="0" algn="ctr" defTabSz="1218330">
              <a:defRPr/>
            </a:pPr>
            <a:r>
              <a:rPr lang="en-US" sz="1000" kern="0">
                <a:solidFill>
                  <a:srgbClr val="FFFFFF"/>
                </a:solidFill>
                <a:latin typeface="Segoe UI"/>
                <a:ea typeface="Segoe UI" pitchFamily="34" charset="0"/>
                <a:cs typeface="Segoe UI" pitchFamily="34" charset="0"/>
              </a:rPr>
              <a:t>SQL instance-level features</a:t>
            </a:r>
          </a:p>
        </p:txBody>
      </p:sp>
      <p:sp>
        <p:nvSpPr>
          <p:cNvPr id="56" name="Rectangle 55">
            <a:extLst>
              <a:ext uri="{FF2B5EF4-FFF2-40B4-BE49-F238E27FC236}">
                <a16:creationId xmlns:a16="http://schemas.microsoft.com/office/drawing/2014/main" id="{6239A8C1-4056-4170-9C6B-2563852683E2}"/>
              </a:ext>
            </a:extLst>
          </p:cNvPr>
          <p:cNvSpPr/>
          <p:nvPr/>
        </p:nvSpPr>
        <p:spPr>
          <a:xfrm>
            <a:off x="2989281" y="3247274"/>
            <a:ext cx="2300352"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sp>
        <p:nvSpPr>
          <p:cNvPr id="57" name="Rectangle 56">
            <a:extLst>
              <a:ext uri="{FF2B5EF4-FFF2-40B4-BE49-F238E27FC236}">
                <a16:creationId xmlns:a16="http://schemas.microsoft.com/office/drawing/2014/main" id="{3EB76BF1-96B3-44D1-AE7D-6E5B0FE5F80D}"/>
              </a:ext>
            </a:extLst>
          </p:cNvPr>
          <p:cNvSpPr/>
          <p:nvPr/>
        </p:nvSpPr>
        <p:spPr>
          <a:xfrm>
            <a:off x="588263" y="6294563"/>
            <a:ext cx="2285725"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Datacenter management</a:t>
            </a:r>
          </a:p>
        </p:txBody>
      </p:sp>
      <p:sp>
        <p:nvSpPr>
          <p:cNvPr id="58" name="Rectangle 57">
            <a:extLst>
              <a:ext uri="{FF2B5EF4-FFF2-40B4-BE49-F238E27FC236}">
                <a16:creationId xmlns:a16="http://schemas.microsoft.com/office/drawing/2014/main" id="{6A1054CD-4F81-47D7-B0C7-E05C724121CD}"/>
              </a:ext>
            </a:extLst>
          </p:cNvPr>
          <p:cNvSpPr/>
          <p:nvPr/>
        </p:nvSpPr>
        <p:spPr>
          <a:xfrm>
            <a:off x="588263" y="5855146"/>
            <a:ext cx="2285725"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Hardware</a:t>
            </a:r>
          </a:p>
        </p:txBody>
      </p:sp>
      <p:sp>
        <p:nvSpPr>
          <p:cNvPr id="59" name="Rectangle 58">
            <a:extLst>
              <a:ext uri="{FF2B5EF4-FFF2-40B4-BE49-F238E27FC236}">
                <a16:creationId xmlns:a16="http://schemas.microsoft.com/office/drawing/2014/main" id="{66106CE6-4C10-45C4-917C-6C969CC280EB}"/>
              </a:ext>
            </a:extLst>
          </p:cNvPr>
          <p:cNvSpPr/>
          <p:nvPr/>
        </p:nvSpPr>
        <p:spPr>
          <a:xfrm>
            <a:off x="588263" y="5415729"/>
            <a:ext cx="2285725"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Virtualization</a:t>
            </a:r>
          </a:p>
        </p:txBody>
      </p:sp>
      <p:sp>
        <p:nvSpPr>
          <p:cNvPr id="60" name="Rectangle 59">
            <a:extLst>
              <a:ext uri="{FF2B5EF4-FFF2-40B4-BE49-F238E27FC236}">
                <a16:creationId xmlns:a16="http://schemas.microsoft.com/office/drawing/2014/main" id="{D813522D-3071-4A06-B897-377166DC0A2D}"/>
              </a:ext>
            </a:extLst>
          </p:cNvPr>
          <p:cNvSpPr/>
          <p:nvPr/>
        </p:nvSpPr>
        <p:spPr>
          <a:xfrm>
            <a:off x="588263" y="4976312"/>
            <a:ext cx="2285725"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Operating system</a:t>
            </a:r>
          </a:p>
        </p:txBody>
      </p:sp>
      <p:sp>
        <p:nvSpPr>
          <p:cNvPr id="61" name="Rectangle 60">
            <a:extLst>
              <a:ext uri="{FF2B5EF4-FFF2-40B4-BE49-F238E27FC236}">
                <a16:creationId xmlns:a16="http://schemas.microsoft.com/office/drawing/2014/main" id="{C8D9385E-7C43-48B8-B2E6-41EE9B82102A}"/>
              </a:ext>
            </a:extLst>
          </p:cNvPr>
          <p:cNvSpPr/>
          <p:nvPr/>
        </p:nvSpPr>
        <p:spPr>
          <a:xfrm>
            <a:off x="588263" y="4536895"/>
            <a:ext cx="2285725"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 provision/ Patch/Scaling</a:t>
            </a:r>
          </a:p>
        </p:txBody>
      </p:sp>
      <p:sp>
        <p:nvSpPr>
          <p:cNvPr id="62" name="Rectangle 61">
            <a:extLst>
              <a:ext uri="{FF2B5EF4-FFF2-40B4-BE49-F238E27FC236}">
                <a16:creationId xmlns:a16="http://schemas.microsoft.com/office/drawing/2014/main" id="{71FEE0D1-2F9B-4CCF-807B-C6C1516BAF14}"/>
              </a:ext>
            </a:extLst>
          </p:cNvPr>
          <p:cNvSpPr/>
          <p:nvPr/>
        </p:nvSpPr>
        <p:spPr>
          <a:xfrm>
            <a:off x="588263" y="2779227"/>
            <a:ext cx="2285725"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63" name="Rectangle 62">
            <a:extLst>
              <a:ext uri="{FF2B5EF4-FFF2-40B4-BE49-F238E27FC236}">
                <a16:creationId xmlns:a16="http://schemas.microsoft.com/office/drawing/2014/main" id="{39E56CA2-3C1F-41EC-B66E-04BAE9FF46D0}"/>
              </a:ext>
            </a:extLst>
          </p:cNvPr>
          <p:cNvSpPr>
            <a:spLocks/>
          </p:cNvSpPr>
          <p:nvPr/>
        </p:nvSpPr>
        <p:spPr>
          <a:xfrm>
            <a:off x="588263" y="2339810"/>
            <a:ext cx="2285725"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64" name="Rectangle 63">
            <a:extLst>
              <a:ext uri="{FF2B5EF4-FFF2-40B4-BE49-F238E27FC236}">
                <a16:creationId xmlns:a16="http://schemas.microsoft.com/office/drawing/2014/main" id="{D1C10B07-31DB-4C1A-90CD-A3C2E4745325}"/>
              </a:ext>
            </a:extLst>
          </p:cNvPr>
          <p:cNvSpPr/>
          <p:nvPr/>
        </p:nvSpPr>
        <p:spPr>
          <a:xfrm>
            <a:off x="588263" y="4097478"/>
            <a:ext cx="2285725"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High Availability /DR/Backups</a:t>
            </a:r>
          </a:p>
        </p:txBody>
      </p:sp>
      <p:sp>
        <p:nvSpPr>
          <p:cNvPr id="65" name="Rectangle 64">
            <a:extLst>
              <a:ext uri="{FF2B5EF4-FFF2-40B4-BE49-F238E27FC236}">
                <a16:creationId xmlns:a16="http://schemas.microsoft.com/office/drawing/2014/main" id="{8BDB8119-75D5-4B31-92D9-1FB5D71A69FD}"/>
              </a:ext>
            </a:extLst>
          </p:cNvPr>
          <p:cNvSpPr/>
          <p:nvPr/>
        </p:nvSpPr>
        <p:spPr>
          <a:xfrm>
            <a:off x="588263" y="3658061"/>
            <a:ext cx="2285725" cy="391619"/>
          </a:xfrm>
          <a:prstGeom prst="rect">
            <a:avLst/>
          </a:prstGeom>
          <a:solidFill>
            <a:srgbClr val="0078D4"/>
          </a:solidFill>
          <a:ln w="57150"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SQL instance-level features</a:t>
            </a:r>
          </a:p>
        </p:txBody>
      </p:sp>
      <p:sp>
        <p:nvSpPr>
          <p:cNvPr id="66" name="Rectangle 65">
            <a:extLst>
              <a:ext uri="{FF2B5EF4-FFF2-40B4-BE49-F238E27FC236}">
                <a16:creationId xmlns:a16="http://schemas.microsoft.com/office/drawing/2014/main" id="{46198AFC-8D67-4C35-A99E-B147C5DE211E}"/>
              </a:ext>
            </a:extLst>
          </p:cNvPr>
          <p:cNvSpPr/>
          <p:nvPr/>
        </p:nvSpPr>
        <p:spPr>
          <a:xfrm>
            <a:off x="588263" y="3218644"/>
            <a:ext cx="2285725"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sp>
        <p:nvSpPr>
          <p:cNvPr id="67" name="TextBox 66">
            <a:extLst>
              <a:ext uri="{FF2B5EF4-FFF2-40B4-BE49-F238E27FC236}">
                <a16:creationId xmlns:a16="http://schemas.microsoft.com/office/drawing/2014/main" id="{BF8802FA-E6F0-4B2D-B94B-287256427715}"/>
              </a:ext>
            </a:extLst>
          </p:cNvPr>
          <p:cNvSpPr txBox="1"/>
          <p:nvPr/>
        </p:nvSpPr>
        <p:spPr>
          <a:xfrm>
            <a:off x="10752261" y="2369754"/>
            <a:ext cx="1333565" cy="397032"/>
          </a:xfrm>
          <a:prstGeom prst="rect">
            <a:avLst/>
          </a:prstGeom>
          <a:noFill/>
          <a:ln>
            <a:noFill/>
          </a:ln>
        </p:spPr>
        <p:txBody>
          <a:bodyPr wrap="square" lIns="91440" tIns="73152" rIns="91440" bIns="73152" rtlCol="0" anchor="ctr" anchorCtr="0">
            <a:sp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effectLst/>
                <a:uLnTx/>
                <a:uFillTx/>
                <a:latin typeface="+mj-lt"/>
                <a:ea typeface="+mn-ea"/>
                <a:cs typeface="+mn-cs"/>
              </a:rPr>
              <a:t>Managed by Microsoft</a:t>
            </a:r>
          </a:p>
        </p:txBody>
      </p:sp>
      <p:sp>
        <p:nvSpPr>
          <p:cNvPr id="68" name="TextBox 67">
            <a:extLst>
              <a:ext uri="{FF2B5EF4-FFF2-40B4-BE49-F238E27FC236}">
                <a16:creationId xmlns:a16="http://schemas.microsoft.com/office/drawing/2014/main" id="{3110DC9F-EEAE-4A91-99F6-144529238F4E}"/>
              </a:ext>
            </a:extLst>
          </p:cNvPr>
          <p:cNvSpPr txBox="1"/>
          <p:nvPr/>
        </p:nvSpPr>
        <p:spPr>
          <a:xfrm>
            <a:off x="10743563" y="1977346"/>
            <a:ext cx="1333565" cy="397032"/>
          </a:xfrm>
          <a:prstGeom prst="rect">
            <a:avLst/>
          </a:prstGeom>
          <a:noFill/>
          <a:ln>
            <a:noFill/>
          </a:ln>
        </p:spPr>
        <p:txBody>
          <a:bodyPr wrap="square" lIns="91440" tIns="73152" rIns="91440" bIns="73152" rtlCol="0" anchor="ctr" anchorCtr="0">
            <a:sp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effectLst/>
                <a:uLnTx/>
                <a:uFillTx/>
                <a:latin typeface="+mj-lt"/>
                <a:ea typeface="+mn-ea"/>
                <a:cs typeface="+mn-cs"/>
              </a:rPr>
              <a:t>Managed by customer</a:t>
            </a:r>
          </a:p>
        </p:txBody>
      </p:sp>
      <p:sp>
        <p:nvSpPr>
          <p:cNvPr id="69" name="TextBox 68">
            <a:extLst>
              <a:ext uri="{FF2B5EF4-FFF2-40B4-BE49-F238E27FC236}">
                <a16:creationId xmlns:a16="http://schemas.microsoft.com/office/drawing/2014/main" id="{027F2023-2281-4ACD-81FA-9AF3C1AC8040}"/>
              </a:ext>
            </a:extLst>
          </p:cNvPr>
          <p:cNvSpPr txBox="1"/>
          <p:nvPr/>
        </p:nvSpPr>
        <p:spPr>
          <a:xfrm>
            <a:off x="10743562" y="2753076"/>
            <a:ext cx="1333565" cy="397032"/>
          </a:xfrm>
          <a:prstGeom prst="rect">
            <a:avLst/>
          </a:prstGeom>
          <a:noFill/>
          <a:ln>
            <a:noFill/>
          </a:ln>
        </p:spPr>
        <p:txBody>
          <a:bodyPr wrap="square" lIns="91440" tIns="73152" rIns="91440" bIns="73152" rtlCol="0" anchor="ctr" anchorCtr="0">
            <a:sp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effectLst/>
                <a:uLnTx/>
                <a:uFillTx/>
                <a:latin typeface="+mj-lt"/>
                <a:ea typeface="+mn-ea"/>
                <a:cs typeface="+mn-cs"/>
              </a:rPr>
              <a:t>Machine learning capability</a:t>
            </a:r>
          </a:p>
        </p:txBody>
      </p:sp>
      <p:sp>
        <p:nvSpPr>
          <p:cNvPr id="96" name="Rectangle 95">
            <a:extLst>
              <a:ext uri="{FF2B5EF4-FFF2-40B4-BE49-F238E27FC236}">
                <a16:creationId xmlns:a16="http://schemas.microsoft.com/office/drawing/2014/main" id="{298AC0D5-D530-8B44-A891-5A0B58856479}"/>
              </a:ext>
            </a:extLst>
          </p:cNvPr>
          <p:cNvSpPr/>
          <p:nvPr/>
        </p:nvSpPr>
        <p:spPr>
          <a:xfrm>
            <a:off x="5906791" y="1343673"/>
            <a:ext cx="1411964" cy="461665"/>
          </a:xfrm>
          <a:prstGeom prst="rect">
            <a:avLst/>
          </a:prstGeom>
        </p:spPr>
        <p:txBody>
          <a:bodyPr wrap="square">
            <a:spAutoFit/>
          </a:bodyPr>
          <a:lstStyle/>
          <a:p>
            <a:r>
              <a:rPr lang="en-US" sz="1200" b="1">
                <a:solidFill>
                  <a:srgbClr val="0F7FD6"/>
                </a:solidFill>
                <a:latin typeface="Segoe UI Semibold"/>
              </a:rPr>
              <a:t>Azure SQL Database </a:t>
            </a:r>
          </a:p>
        </p:txBody>
      </p:sp>
      <p:sp>
        <p:nvSpPr>
          <p:cNvPr id="97" name="Rectangle 96">
            <a:extLst>
              <a:ext uri="{FF2B5EF4-FFF2-40B4-BE49-F238E27FC236}">
                <a16:creationId xmlns:a16="http://schemas.microsoft.com/office/drawing/2014/main" id="{522EF3E9-72C0-0746-974C-2BF5422BC1B7}"/>
              </a:ext>
            </a:extLst>
          </p:cNvPr>
          <p:cNvSpPr/>
          <p:nvPr/>
        </p:nvSpPr>
        <p:spPr>
          <a:xfrm>
            <a:off x="3541389" y="1340858"/>
            <a:ext cx="1641458" cy="461665"/>
          </a:xfrm>
          <a:prstGeom prst="rect">
            <a:avLst/>
          </a:prstGeom>
        </p:spPr>
        <p:txBody>
          <a:bodyPr wrap="square">
            <a:spAutoFit/>
          </a:bodyPr>
          <a:lstStyle/>
          <a:p>
            <a:r>
              <a:rPr lang="en-US" sz="1200" b="1">
                <a:solidFill>
                  <a:srgbClr val="0F7FD6"/>
                </a:solidFill>
                <a:latin typeface="Segoe UI Semibold"/>
              </a:rPr>
              <a:t>Azure SQL</a:t>
            </a:r>
            <a:br>
              <a:rPr lang="en-US" sz="1200" b="1">
                <a:solidFill>
                  <a:srgbClr val="0F7FD6"/>
                </a:solidFill>
                <a:latin typeface="Segoe UI Semibold"/>
              </a:rPr>
            </a:br>
            <a:r>
              <a:rPr lang="en-US" sz="1200" b="1">
                <a:solidFill>
                  <a:srgbClr val="0F7FD6"/>
                </a:solidFill>
                <a:latin typeface="Segoe UI Semibold"/>
              </a:rPr>
              <a:t>Managed Instance</a:t>
            </a:r>
          </a:p>
        </p:txBody>
      </p:sp>
      <p:sp>
        <p:nvSpPr>
          <p:cNvPr id="98" name="Rectangle 97">
            <a:extLst>
              <a:ext uri="{FF2B5EF4-FFF2-40B4-BE49-F238E27FC236}">
                <a16:creationId xmlns:a16="http://schemas.microsoft.com/office/drawing/2014/main" id="{B165CA1F-4037-0C44-9386-DC0ADD765A7B}"/>
              </a:ext>
            </a:extLst>
          </p:cNvPr>
          <p:cNvSpPr/>
          <p:nvPr/>
        </p:nvSpPr>
        <p:spPr>
          <a:xfrm>
            <a:off x="1116006" y="1343673"/>
            <a:ext cx="1411964" cy="461665"/>
          </a:xfrm>
          <a:prstGeom prst="rect">
            <a:avLst/>
          </a:prstGeom>
        </p:spPr>
        <p:txBody>
          <a:bodyPr wrap="square">
            <a:spAutoFit/>
          </a:bodyPr>
          <a:lstStyle/>
          <a:p>
            <a:r>
              <a:rPr lang="en-US" sz="1200" b="1">
                <a:solidFill>
                  <a:srgbClr val="0F7FD6"/>
                </a:solidFill>
                <a:latin typeface="Segoe UI Semibold"/>
              </a:rPr>
              <a:t>SQL Server </a:t>
            </a:r>
            <a:br>
              <a:rPr lang="en-US" sz="1200" b="1">
                <a:solidFill>
                  <a:srgbClr val="0F7FD6"/>
                </a:solidFill>
                <a:latin typeface="Segoe UI Semibold"/>
              </a:rPr>
            </a:br>
            <a:r>
              <a:rPr lang="en-US" sz="1200" b="1">
                <a:solidFill>
                  <a:srgbClr val="0F7FD6"/>
                </a:solidFill>
                <a:latin typeface="Segoe UI Semibold"/>
              </a:rPr>
              <a:t>on Azure VMs</a:t>
            </a:r>
          </a:p>
        </p:txBody>
      </p:sp>
      <p:sp>
        <p:nvSpPr>
          <p:cNvPr id="104" name="TextBox 103">
            <a:extLst>
              <a:ext uri="{FF2B5EF4-FFF2-40B4-BE49-F238E27FC236}">
                <a16:creationId xmlns:a16="http://schemas.microsoft.com/office/drawing/2014/main" id="{809CEFBF-A712-B749-BDDC-D9ADE627BAC3}"/>
              </a:ext>
            </a:extLst>
          </p:cNvPr>
          <p:cNvSpPr txBox="1"/>
          <p:nvPr/>
        </p:nvSpPr>
        <p:spPr>
          <a:xfrm>
            <a:off x="10392697" y="2032746"/>
            <a:ext cx="359245" cy="286232"/>
          </a:xfrm>
          <a:prstGeom prst="rect">
            <a:avLst/>
          </a:prstGeom>
          <a:solidFill>
            <a:schemeClr val="accent1"/>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05" name="TextBox 104">
            <a:extLst>
              <a:ext uri="{FF2B5EF4-FFF2-40B4-BE49-F238E27FC236}">
                <a16:creationId xmlns:a16="http://schemas.microsoft.com/office/drawing/2014/main" id="{013C9E8C-3841-6344-92DD-574320C2CFDA}"/>
              </a:ext>
            </a:extLst>
          </p:cNvPr>
          <p:cNvSpPr txBox="1"/>
          <p:nvPr/>
        </p:nvSpPr>
        <p:spPr>
          <a:xfrm>
            <a:off x="10392697" y="2425154"/>
            <a:ext cx="359245" cy="286232"/>
          </a:xfrm>
          <a:prstGeom prst="rect">
            <a:avLst/>
          </a:prstGeom>
          <a:solidFill>
            <a:schemeClr val="accent2"/>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06" name="TextBox 105">
            <a:extLst>
              <a:ext uri="{FF2B5EF4-FFF2-40B4-BE49-F238E27FC236}">
                <a16:creationId xmlns:a16="http://schemas.microsoft.com/office/drawing/2014/main" id="{C3FEAC72-3C99-1344-85D6-AF8D072A105D}"/>
              </a:ext>
            </a:extLst>
          </p:cNvPr>
          <p:cNvSpPr txBox="1"/>
          <p:nvPr/>
        </p:nvSpPr>
        <p:spPr>
          <a:xfrm>
            <a:off x="10392697" y="2808476"/>
            <a:ext cx="359245" cy="286232"/>
          </a:xfrm>
          <a:prstGeom prst="rect">
            <a:avLst/>
          </a:prstGeom>
          <a:solidFill>
            <a:schemeClr val="tx1"/>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pic>
        <p:nvPicPr>
          <p:cNvPr id="70" name="Graphic 69">
            <a:extLst>
              <a:ext uri="{FF2B5EF4-FFF2-40B4-BE49-F238E27FC236}">
                <a16:creationId xmlns:a16="http://schemas.microsoft.com/office/drawing/2014/main" id="{40CB541E-E489-4A65-8D59-242F38269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670" y="1360227"/>
            <a:ext cx="402336" cy="402336"/>
          </a:xfrm>
          <a:prstGeom prst="rect">
            <a:avLst/>
          </a:prstGeom>
        </p:spPr>
      </p:pic>
      <p:pic>
        <p:nvPicPr>
          <p:cNvPr id="99" name="Graphic 98">
            <a:extLst>
              <a:ext uri="{FF2B5EF4-FFF2-40B4-BE49-F238E27FC236}">
                <a16:creationId xmlns:a16="http://schemas.microsoft.com/office/drawing/2014/main" id="{08A228C4-B8BF-47F1-A50D-C7F8AE9599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78129" y="1347952"/>
            <a:ext cx="402336" cy="402336"/>
          </a:xfrm>
          <a:prstGeom prst="rect">
            <a:avLst/>
          </a:prstGeom>
        </p:spPr>
      </p:pic>
      <p:pic>
        <p:nvPicPr>
          <p:cNvPr id="100" name="Graphic 99">
            <a:extLst>
              <a:ext uri="{FF2B5EF4-FFF2-40B4-BE49-F238E27FC236}">
                <a16:creationId xmlns:a16="http://schemas.microsoft.com/office/drawing/2014/main" id="{53528CB2-822B-4309-B10D-BF62C8DB7C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4455" y="1328505"/>
            <a:ext cx="402336" cy="402336"/>
          </a:xfrm>
          <a:prstGeom prst="rect">
            <a:avLst/>
          </a:prstGeom>
        </p:spPr>
      </p:pic>
      <p:sp>
        <p:nvSpPr>
          <p:cNvPr id="71" name="Rectangle 70">
            <a:extLst>
              <a:ext uri="{FF2B5EF4-FFF2-40B4-BE49-F238E27FC236}">
                <a16:creationId xmlns:a16="http://schemas.microsoft.com/office/drawing/2014/main" id="{733A4680-CE4F-4217-9720-9D14033F045B}"/>
              </a:ext>
            </a:extLst>
          </p:cNvPr>
          <p:cNvSpPr/>
          <p:nvPr/>
        </p:nvSpPr>
        <p:spPr>
          <a:xfrm>
            <a:off x="7813792" y="3223950"/>
            <a:ext cx="2303596"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2"/>
                </a:solidFill>
                <a:effectLst/>
                <a:uLnTx/>
                <a:uFillTx/>
                <a:latin typeface="Segoe UI"/>
                <a:ea typeface="Segoe UI" pitchFamily="34" charset="0"/>
                <a:cs typeface="Segoe UI" pitchFamily="34" charset="0"/>
              </a:rPr>
              <a:t>Database</a:t>
            </a:r>
          </a:p>
        </p:txBody>
      </p:sp>
      <p:sp>
        <p:nvSpPr>
          <p:cNvPr id="72" name="Rectangle 71">
            <a:extLst>
              <a:ext uri="{FF2B5EF4-FFF2-40B4-BE49-F238E27FC236}">
                <a16:creationId xmlns:a16="http://schemas.microsoft.com/office/drawing/2014/main" id="{5F7AFE3F-7BF3-4958-8240-F404DFD19EF6}"/>
              </a:ext>
            </a:extLst>
          </p:cNvPr>
          <p:cNvSpPr>
            <a:spLocks/>
          </p:cNvSpPr>
          <p:nvPr/>
        </p:nvSpPr>
        <p:spPr>
          <a:xfrm>
            <a:off x="7813792" y="2360621"/>
            <a:ext cx="2303596"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74" name="Rectangle 73">
            <a:extLst>
              <a:ext uri="{FF2B5EF4-FFF2-40B4-BE49-F238E27FC236}">
                <a16:creationId xmlns:a16="http://schemas.microsoft.com/office/drawing/2014/main" id="{DEABC21A-4078-4463-9FDC-63EAC78E7E73}"/>
              </a:ext>
            </a:extLst>
          </p:cNvPr>
          <p:cNvSpPr/>
          <p:nvPr/>
        </p:nvSpPr>
        <p:spPr>
          <a:xfrm>
            <a:off x="7813792" y="5839478"/>
            <a:ext cx="2303596" cy="391619"/>
          </a:xfrm>
          <a:prstGeom prst="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2"/>
                </a:solidFill>
                <a:effectLst/>
                <a:uLnTx/>
                <a:uFillTx/>
                <a:latin typeface="Segoe UI"/>
                <a:ea typeface="Segoe UI" pitchFamily="34" charset="0"/>
                <a:cs typeface="Segoe UI" pitchFamily="34" charset="0"/>
              </a:rPr>
              <a:t>Hardware &amp; Operating System</a:t>
            </a:r>
          </a:p>
        </p:txBody>
      </p:sp>
      <p:sp>
        <p:nvSpPr>
          <p:cNvPr id="75" name="Rectangle 74">
            <a:extLst>
              <a:ext uri="{FF2B5EF4-FFF2-40B4-BE49-F238E27FC236}">
                <a16:creationId xmlns:a16="http://schemas.microsoft.com/office/drawing/2014/main" id="{11CD6272-5497-42B2-BFAC-801302A9059D}"/>
              </a:ext>
            </a:extLst>
          </p:cNvPr>
          <p:cNvSpPr/>
          <p:nvPr/>
        </p:nvSpPr>
        <p:spPr>
          <a:xfrm>
            <a:off x="7813792" y="5407814"/>
            <a:ext cx="2303596" cy="391619"/>
          </a:xfrm>
          <a:prstGeom prst="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2"/>
                </a:solidFill>
                <a:effectLst/>
                <a:uLnTx/>
                <a:uFillTx/>
                <a:latin typeface="Segoe UI"/>
                <a:ea typeface="Segoe UI" pitchFamily="34" charset="0"/>
                <a:cs typeface="Segoe UI" pitchFamily="34" charset="0"/>
              </a:rPr>
              <a:t>Container Platform</a:t>
            </a:r>
          </a:p>
        </p:txBody>
      </p:sp>
      <p:sp>
        <p:nvSpPr>
          <p:cNvPr id="76" name="Rectangle 75">
            <a:extLst>
              <a:ext uri="{FF2B5EF4-FFF2-40B4-BE49-F238E27FC236}">
                <a16:creationId xmlns:a16="http://schemas.microsoft.com/office/drawing/2014/main" id="{B3E4620A-071B-47DE-BC0A-F3694307449C}"/>
              </a:ext>
            </a:extLst>
          </p:cNvPr>
          <p:cNvSpPr/>
          <p:nvPr/>
        </p:nvSpPr>
        <p:spPr>
          <a:xfrm>
            <a:off x="7813792" y="4976149"/>
            <a:ext cx="2303596" cy="391619"/>
          </a:xfrm>
          <a:prstGeom prst="rect">
            <a:avLst/>
          </a:prstGeom>
          <a:solidFill>
            <a:schemeClr val="accent2"/>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Operating system (container)</a:t>
            </a:r>
          </a:p>
        </p:txBody>
      </p:sp>
      <p:sp>
        <p:nvSpPr>
          <p:cNvPr id="77" name="Rectangle 76">
            <a:extLst>
              <a:ext uri="{FF2B5EF4-FFF2-40B4-BE49-F238E27FC236}">
                <a16:creationId xmlns:a16="http://schemas.microsoft.com/office/drawing/2014/main" id="{E966D2E6-E447-41AE-BD20-CE6852D2BC30}"/>
              </a:ext>
            </a:extLst>
          </p:cNvPr>
          <p:cNvSpPr/>
          <p:nvPr/>
        </p:nvSpPr>
        <p:spPr>
          <a:xfrm>
            <a:off x="7813792" y="4544484"/>
            <a:ext cx="2303596" cy="391619"/>
          </a:xfrm>
          <a:prstGeom prst="rect">
            <a:avLst/>
          </a:prstGeom>
          <a:solidFill>
            <a:schemeClr val="accent2"/>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Database provision/ Patch/Scaling</a:t>
            </a:r>
          </a:p>
        </p:txBody>
      </p:sp>
      <p:sp>
        <p:nvSpPr>
          <p:cNvPr id="78" name="Rectangle 77">
            <a:extLst>
              <a:ext uri="{FF2B5EF4-FFF2-40B4-BE49-F238E27FC236}">
                <a16:creationId xmlns:a16="http://schemas.microsoft.com/office/drawing/2014/main" id="{3E157C45-7AD3-4333-BCA7-FB193BEBCD6F}"/>
              </a:ext>
            </a:extLst>
          </p:cNvPr>
          <p:cNvSpPr/>
          <p:nvPr/>
        </p:nvSpPr>
        <p:spPr>
          <a:xfrm>
            <a:off x="7813792" y="4112820"/>
            <a:ext cx="2303596" cy="391619"/>
          </a:xfrm>
          <a:prstGeom prst="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Segoe UI"/>
                <a:ea typeface="Segoe UI" pitchFamily="34" charset="0"/>
                <a:cs typeface="Segoe UI" pitchFamily="34" charset="0"/>
              </a:rPr>
              <a:t>High Availability/ DR/Backups</a:t>
            </a:r>
          </a:p>
        </p:txBody>
      </p:sp>
      <p:sp>
        <p:nvSpPr>
          <p:cNvPr id="79" name="Rectangle 78">
            <a:extLst>
              <a:ext uri="{FF2B5EF4-FFF2-40B4-BE49-F238E27FC236}">
                <a16:creationId xmlns:a16="http://schemas.microsoft.com/office/drawing/2014/main" id="{F2FD7B59-9C4D-4734-B806-C8F359ADDC19}"/>
              </a:ext>
            </a:extLst>
          </p:cNvPr>
          <p:cNvSpPr>
            <a:spLocks/>
          </p:cNvSpPr>
          <p:nvPr/>
        </p:nvSpPr>
        <p:spPr>
          <a:xfrm>
            <a:off x="7813792" y="1928956"/>
            <a:ext cx="2303596" cy="391619"/>
          </a:xfrm>
          <a:prstGeom prst="rect">
            <a:avLst/>
          </a:prstGeom>
          <a:solidFill>
            <a:schemeClr val="tx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Segoe UI"/>
                <a:ea typeface="Segoe UI" pitchFamily="34" charset="0"/>
                <a:cs typeface="Segoe UI" pitchFamily="34" charset="0"/>
              </a:rPr>
              <a:t>Intelligent performance/security</a:t>
            </a:r>
          </a:p>
        </p:txBody>
      </p:sp>
      <p:sp>
        <p:nvSpPr>
          <p:cNvPr id="80" name="Rectangle 79">
            <a:extLst>
              <a:ext uri="{FF2B5EF4-FFF2-40B4-BE49-F238E27FC236}">
                <a16:creationId xmlns:a16="http://schemas.microsoft.com/office/drawing/2014/main" id="{6BFFC34C-036C-4813-8E5B-75B8413621B4}"/>
              </a:ext>
            </a:extLst>
          </p:cNvPr>
          <p:cNvSpPr>
            <a:spLocks/>
          </p:cNvSpPr>
          <p:nvPr/>
        </p:nvSpPr>
        <p:spPr>
          <a:xfrm>
            <a:off x="7813792" y="2792285"/>
            <a:ext cx="2303596" cy="391619"/>
          </a:xfrm>
          <a:prstGeom prst="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81" name="Rectangle 80">
            <a:extLst>
              <a:ext uri="{FF2B5EF4-FFF2-40B4-BE49-F238E27FC236}">
                <a16:creationId xmlns:a16="http://schemas.microsoft.com/office/drawing/2014/main" id="{1E24E41C-C95C-4855-A740-62C01ED462C3}"/>
              </a:ext>
            </a:extLst>
          </p:cNvPr>
          <p:cNvSpPr/>
          <p:nvPr/>
        </p:nvSpPr>
        <p:spPr>
          <a:xfrm>
            <a:off x="8320612" y="1328923"/>
            <a:ext cx="1522302" cy="461665"/>
          </a:xfrm>
          <a:prstGeom prst="rect">
            <a:avLst/>
          </a:prstGeom>
        </p:spPr>
        <p:txBody>
          <a:bodyPr wrap="square" lIns="91440" tIns="45720" rIns="91440" bIns="45720" anchor="t">
            <a:spAutoFit/>
          </a:bodyPr>
          <a:lstStyle/>
          <a:p>
            <a:r>
              <a:rPr lang="en-US" sz="1200" b="1">
                <a:solidFill>
                  <a:srgbClr val="0F7FD6"/>
                </a:solidFill>
                <a:latin typeface="Segoe UI Semibold"/>
              </a:rPr>
              <a:t>Azure SQL </a:t>
            </a:r>
          </a:p>
          <a:p>
            <a:r>
              <a:rPr lang="en-US" sz="1200" b="1">
                <a:solidFill>
                  <a:srgbClr val="0F7FD6"/>
                </a:solidFill>
                <a:latin typeface="Segoe UI Semibold"/>
              </a:rPr>
              <a:t>Edge*</a:t>
            </a:r>
            <a:endParaRPr lang="en-US" sz="900">
              <a:latin typeface="Segoe UI" panose="020B0502040204020203" pitchFamily="34" charset="0"/>
              <a:cs typeface="Segoe UI" panose="020B0502040204020203" pitchFamily="34" charset="0"/>
            </a:endParaRPr>
          </a:p>
        </p:txBody>
      </p:sp>
      <p:pic>
        <p:nvPicPr>
          <p:cNvPr id="84" name="Picture 83">
            <a:extLst>
              <a:ext uri="{FF2B5EF4-FFF2-40B4-BE49-F238E27FC236}">
                <a16:creationId xmlns:a16="http://schemas.microsoft.com/office/drawing/2014/main" id="{6213AEFD-4E3E-4115-80E4-DB6364A083DD}"/>
              </a:ext>
            </a:extLst>
          </p:cNvPr>
          <p:cNvPicPr>
            <a:picLocks noChangeAspect="1"/>
          </p:cNvPicPr>
          <p:nvPr/>
        </p:nvPicPr>
        <p:blipFill>
          <a:blip r:embed="rId9"/>
          <a:stretch>
            <a:fillRect/>
          </a:stretch>
        </p:blipFill>
        <p:spPr>
          <a:xfrm>
            <a:off x="7813792" y="1298840"/>
            <a:ext cx="508589" cy="461666"/>
          </a:xfrm>
          <a:prstGeom prst="rect">
            <a:avLst/>
          </a:prstGeom>
        </p:spPr>
      </p:pic>
      <p:sp>
        <p:nvSpPr>
          <p:cNvPr id="85" name="TextBox 84">
            <a:extLst>
              <a:ext uri="{FF2B5EF4-FFF2-40B4-BE49-F238E27FC236}">
                <a16:creationId xmlns:a16="http://schemas.microsoft.com/office/drawing/2014/main" id="{C9C30A98-4F36-4F46-BBB6-AEBC5391EF1A}"/>
              </a:ext>
            </a:extLst>
          </p:cNvPr>
          <p:cNvSpPr txBox="1"/>
          <p:nvPr/>
        </p:nvSpPr>
        <p:spPr>
          <a:xfrm>
            <a:off x="7772788" y="6458365"/>
            <a:ext cx="4190242" cy="461665"/>
          </a:xfrm>
          <a:prstGeom prst="rect">
            <a:avLst/>
          </a:prstGeom>
          <a:noFill/>
        </p:spPr>
        <p:txBody>
          <a:bodyPr wrap="square">
            <a:spAutoFit/>
          </a:bodyPr>
          <a:lstStyle/>
          <a:p>
            <a:endParaRPr lang="en-US" sz="1200">
              <a:latin typeface="Segoe UI Semibold"/>
            </a:endParaRPr>
          </a:p>
          <a:p>
            <a:r>
              <a:rPr lang="en-US" sz="1100">
                <a:latin typeface="Segoe UI" panose="020B0502040204020203" pitchFamily="34" charset="0"/>
                <a:cs typeface="Segoe UI" panose="020B0502040204020203" pitchFamily="34" charset="0"/>
              </a:rPr>
              <a:t>*in connected scenario</a:t>
            </a:r>
          </a:p>
        </p:txBody>
      </p:sp>
      <p:sp>
        <p:nvSpPr>
          <p:cNvPr id="87" name="Rectangle 86">
            <a:extLst>
              <a:ext uri="{FF2B5EF4-FFF2-40B4-BE49-F238E27FC236}">
                <a16:creationId xmlns:a16="http://schemas.microsoft.com/office/drawing/2014/main" id="{00F0DB84-7450-4F73-851E-3AB8EF70157C}"/>
              </a:ext>
            </a:extLst>
          </p:cNvPr>
          <p:cNvSpPr/>
          <p:nvPr/>
        </p:nvSpPr>
        <p:spPr>
          <a:xfrm>
            <a:off x="7813792" y="6280939"/>
            <a:ext cx="2303596" cy="391619"/>
          </a:xfrm>
          <a:prstGeom prst="rect">
            <a:avLst/>
          </a:prstGeom>
          <a:solidFill>
            <a:srgbClr val="50E6FF"/>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latin typeface="Segoe UI"/>
                <a:ea typeface="Segoe UI" pitchFamily="34" charset="0"/>
                <a:cs typeface="Segoe UI" pitchFamily="34" charset="0"/>
              </a:rPr>
              <a:t>Device management (IoT Hub)</a:t>
            </a:r>
          </a:p>
        </p:txBody>
      </p:sp>
    </p:spTree>
    <p:extLst>
      <p:ext uri="{BB962C8B-B14F-4D97-AF65-F5344CB8AC3E}">
        <p14:creationId xmlns:p14="http://schemas.microsoft.com/office/powerpoint/2010/main" val="20198625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8FD663-11AB-114D-B2D3-501CE85D752D}"/>
              </a:ext>
            </a:extLst>
          </p:cNvPr>
          <p:cNvSpPr/>
          <p:nvPr/>
        </p:nvSpPr>
        <p:spPr>
          <a:xfrm>
            <a:off x="584200" y="1460969"/>
            <a:ext cx="4913875" cy="10596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121" name="TextBox 120">
            <a:extLst>
              <a:ext uri="{FF2B5EF4-FFF2-40B4-BE49-F238E27FC236}">
                <a16:creationId xmlns:a16="http://schemas.microsoft.com/office/drawing/2014/main" id="{379C39F6-2EC7-4B5F-AA05-93145AF4FF0F}"/>
              </a:ext>
            </a:extLst>
          </p:cNvPr>
          <p:cNvSpPr txBox="1"/>
          <p:nvPr/>
        </p:nvSpPr>
        <p:spPr>
          <a:xfrm>
            <a:off x="3108621" y="2526424"/>
            <a:ext cx="521072" cy="307777"/>
          </a:xfrm>
          <a:prstGeom prst="rect">
            <a:avLst/>
          </a:prstGeom>
          <a:noFill/>
        </p:spPr>
        <p:txBody>
          <a:bodyPr wrap="square" rtlCol="0">
            <a:spAutoFit/>
          </a:bodyPr>
          <a:lstStyle/>
          <a:p>
            <a:r>
              <a:rPr lang="en-US" sz="1400" b="1">
                <a:latin typeface="+mj-lt"/>
                <a:cs typeface="Segoe UI" panose="020B0502040204020203" pitchFamily="34" charset="0"/>
              </a:rPr>
              <a:t>No</a:t>
            </a:r>
          </a:p>
        </p:txBody>
      </p:sp>
      <p:sp>
        <p:nvSpPr>
          <p:cNvPr id="49" name="Rectangle 48">
            <a:extLst>
              <a:ext uri="{FF2B5EF4-FFF2-40B4-BE49-F238E27FC236}">
                <a16:creationId xmlns:a16="http://schemas.microsoft.com/office/drawing/2014/main" id="{5E245CF9-A209-0340-8EC0-976283FA2A36}"/>
              </a:ext>
            </a:extLst>
          </p:cNvPr>
          <p:cNvSpPr/>
          <p:nvPr/>
        </p:nvSpPr>
        <p:spPr>
          <a:xfrm>
            <a:off x="584202" y="1446944"/>
            <a:ext cx="345565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Aft>
                <a:spcPts val="600"/>
              </a:spcAft>
            </a:pPr>
            <a:r>
              <a:rPr lang="en-US" sz="1200" b="1">
                <a:solidFill>
                  <a:schemeClr val="tx1"/>
                </a:solidFill>
                <a:latin typeface="Segoe UI" panose="020B0502040204020203" pitchFamily="34" charset="0"/>
                <a:cs typeface="Segoe UI" panose="020B0502040204020203" pitchFamily="34" charset="0"/>
              </a:rPr>
              <a:t>Do you need</a:t>
            </a:r>
            <a:endParaRPr lang="en-US" sz="1100">
              <a:solidFill>
                <a:schemeClr val="tx1"/>
              </a:solidFill>
              <a:latin typeface="Segoe UI" panose="020B0502040204020203" pitchFamily="34" charset="0"/>
              <a:cs typeface="Segoe UI" panose="020B0502040204020203" pitchFamily="34" charset="0"/>
            </a:endParaRPr>
          </a:p>
        </p:txBody>
      </p:sp>
      <p:sp>
        <p:nvSpPr>
          <p:cNvPr id="51" name="Rectangle 50">
            <a:extLst>
              <a:ext uri="{FF2B5EF4-FFF2-40B4-BE49-F238E27FC236}">
                <a16:creationId xmlns:a16="http://schemas.microsoft.com/office/drawing/2014/main" id="{52F6959F-02D2-A444-B4E9-80F2431732B1}"/>
              </a:ext>
            </a:extLst>
          </p:cNvPr>
          <p:cNvSpPr/>
          <p:nvPr/>
        </p:nvSpPr>
        <p:spPr>
          <a:xfrm>
            <a:off x="572362" y="2989495"/>
            <a:ext cx="4926806" cy="10335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52" name="Rectangle 51">
            <a:extLst>
              <a:ext uri="{FF2B5EF4-FFF2-40B4-BE49-F238E27FC236}">
                <a16:creationId xmlns:a16="http://schemas.microsoft.com/office/drawing/2014/main" id="{62E1AD9C-B1E7-D843-848B-430E2FFA4436}"/>
              </a:ext>
            </a:extLst>
          </p:cNvPr>
          <p:cNvSpPr/>
          <p:nvPr/>
        </p:nvSpPr>
        <p:spPr>
          <a:xfrm>
            <a:off x="584202" y="3021308"/>
            <a:ext cx="345565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Aft>
                <a:spcPts val="600"/>
              </a:spcAft>
            </a:pPr>
            <a:r>
              <a:rPr lang="en-US" sz="1200" b="1">
                <a:solidFill>
                  <a:schemeClr val="tx1"/>
                </a:solidFill>
                <a:latin typeface="Segoe UI" panose="020B0502040204020203" pitchFamily="34" charset="0"/>
                <a:cs typeface="Segoe UI" panose="020B0502040204020203" pitchFamily="34" charset="0"/>
              </a:rPr>
              <a:t>Do you need</a:t>
            </a:r>
            <a:endParaRPr lang="en-US" sz="1100">
              <a:solidFill>
                <a:schemeClr val="tx1"/>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2471F584-7108-7A44-BC06-9D10BEAC9DEC}"/>
              </a:ext>
            </a:extLst>
          </p:cNvPr>
          <p:cNvSpPr/>
          <p:nvPr/>
        </p:nvSpPr>
        <p:spPr>
          <a:xfrm>
            <a:off x="572362" y="4555566"/>
            <a:ext cx="4926791" cy="8455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54" name="Rectangle 53">
            <a:extLst>
              <a:ext uri="{FF2B5EF4-FFF2-40B4-BE49-F238E27FC236}">
                <a16:creationId xmlns:a16="http://schemas.microsoft.com/office/drawing/2014/main" id="{2B2F61FB-EDB7-114A-97F7-B4C27E3B3677}"/>
              </a:ext>
            </a:extLst>
          </p:cNvPr>
          <p:cNvSpPr/>
          <p:nvPr/>
        </p:nvSpPr>
        <p:spPr>
          <a:xfrm>
            <a:off x="613055" y="4610222"/>
            <a:ext cx="3455652"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Aft>
                <a:spcPts val="600"/>
              </a:spcAft>
            </a:pPr>
            <a:r>
              <a:rPr lang="en-US" sz="1200" b="1">
                <a:solidFill>
                  <a:schemeClr val="tx1"/>
                </a:solidFill>
                <a:latin typeface="Segoe UI" panose="020B0502040204020203" pitchFamily="34" charset="0"/>
                <a:cs typeface="Segoe UI" panose="020B0502040204020203" pitchFamily="34" charset="0"/>
              </a:rPr>
              <a:t>Do you need</a:t>
            </a:r>
            <a:endParaRPr lang="en-US" sz="1100">
              <a:solidFill>
                <a:schemeClr val="tx1"/>
              </a:solidFill>
              <a:latin typeface="Segoe UI" panose="020B0502040204020203" pitchFamily="34" charset="0"/>
              <a:cs typeface="Segoe UI" panose="020B0502040204020203" pitchFamily="34" charset="0"/>
            </a:endParaRPr>
          </a:p>
        </p:txBody>
      </p:sp>
      <p:sp>
        <p:nvSpPr>
          <p:cNvPr id="114" name="Rectangle 113">
            <a:extLst>
              <a:ext uri="{FF2B5EF4-FFF2-40B4-BE49-F238E27FC236}">
                <a16:creationId xmlns:a16="http://schemas.microsoft.com/office/drawing/2014/main" id="{6FA4CBC4-239B-AA41-A800-8E4ACDF2A07B}"/>
              </a:ext>
            </a:extLst>
          </p:cNvPr>
          <p:cNvSpPr/>
          <p:nvPr/>
        </p:nvSpPr>
        <p:spPr>
          <a:xfrm>
            <a:off x="10049642" y="4775285"/>
            <a:ext cx="1288973" cy="430887"/>
          </a:xfrm>
          <a:prstGeom prst="rect">
            <a:avLst/>
          </a:prstGeom>
        </p:spPr>
        <p:txBody>
          <a:bodyPr wrap="square" lIns="0" tIns="0" rIns="0" bIns="0">
            <a:spAutoFit/>
          </a:bodyPr>
          <a:lstStyle/>
          <a:p>
            <a:r>
              <a:rPr lang="en-US" sz="1400" b="1">
                <a:solidFill>
                  <a:schemeClr val="accent1"/>
                </a:solidFill>
                <a:latin typeface="+mj-lt"/>
              </a:rPr>
              <a:t>Azure SQL Database </a:t>
            </a:r>
          </a:p>
        </p:txBody>
      </p:sp>
      <p:sp>
        <p:nvSpPr>
          <p:cNvPr id="117" name="Rectangle 116">
            <a:extLst>
              <a:ext uri="{FF2B5EF4-FFF2-40B4-BE49-F238E27FC236}">
                <a16:creationId xmlns:a16="http://schemas.microsoft.com/office/drawing/2014/main" id="{ACA1DA0B-A6FD-D84B-AB02-B2D630C237E6}"/>
              </a:ext>
            </a:extLst>
          </p:cNvPr>
          <p:cNvSpPr/>
          <p:nvPr/>
        </p:nvSpPr>
        <p:spPr>
          <a:xfrm>
            <a:off x="10049642" y="3276127"/>
            <a:ext cx="1498477" cy="430887"/>
          </a:xfrm>
          <a:prstGeom prst="rect">
            <a:avLst/>
          </a:prstGeom>
        </p:spPr>
        <p:txBody>
          <a:bodyPr wrap="square" lIns="0" tIns="0" rIns="0" bIns="0">
            <a:spAutoFit/>
          </a:bodyPr>
          <a:lstStyle/>
          <a:p>
            <a:r>
              <a:rPr lang="en-US" sz="1400" b="1">
                <a:solidFill>
                  <a:schemeClr val="accent1"/>
                </a:solidFill>
                <a:latin typeface="+mj-lt"/>
              </a:rPr>
              <a:t>Azure SQL</a:t>
            </a:r>
            <a:br>
              <a:rPr lang="en-US" sz="1400" b="1">
                <a:solidFill>
                  <a:schemeClr val="accent1"/>
                </a:solidFill>
                <a:latin typeface="+mj-lt"/>
              </a:rPr>
            </a:br>
            <a:r>
              <a:rPr lang="en-US" sz="1400" b="1">
                <a:solidFill>
                  <a:schemeClr val="accent1"/>
                </a:solidFill>
                <a:latin typeface="+mj-lt"/>
              </a:rPr>
              <a:t>Managed Instance</a:t>
            </a:r>
          </a:p>
        </p:txBody>
      </p:sp>
      <p:sp>
        <p:nvSpPr>
          <p:cNvPr id="118" name="Rectangle 117">
            <a:extLst>
              <a:ext uri="{FF2B5EF4-FFF2-40B4-BE49-F238E27FC236}">
                <a16:creationId xmlns:a16="http://schemas.microsoft.com/office/drawing/2014/main" id="{DFF04D71-45E1-BB45-9A4F-307E51BA62FE}"/>
              </a:ext>
            </a:extLst>
          </p:cNvPr>
          <p:cNvSpPr/>
          <p:nvPr/>
        </p:nvSpPr>
        <p:spPr>
          <a:xfrm>
            <a:off x="10049642" y="1753878"/>
            <a:ext cx="1288973" cy="430887"/>
          </a:xfrm>
          <a:prstGeom prst="rect">
            <a:avLst/>
          </a:prstGeom>
        </p:spPr>
        <p:txBody>
          <a:bodyPr wrap="square" lIns="0" tIns="0" rIns="0" bIns="0">
            <a:spAutoFit/>
          </a:bodyPr>
          <a:lstStyle/>
          <a:p>
            <a:r>
              <a:rPr lang="en-US" sz="1400" b="1">
                <a:solidFill>
                  <a:schemeClr val="accent1"/>
                </a:solidFill>
                <a:latin typeface="+mj-lt"/>
              </a:rPr>
              <a:t>SQL Server </a:t>
            </a:r>
            <a:br>
              <a:rPr lang="en-US" sz="1400" b="1">
                <a:solidFill>
                  <a:schemeClr val="accent1"/>
                </a:solidFill>
                <a:latin typeface="+mj-lt"/>
              </a:rPr>
            </a:br>
            <a:r>
              <a:rPr lang="en-US" sz="1400" b="1">
                <a:solidFill>
                  <a:schemeClr val="accent1"/>
                </a:solidFill>
                <a:latin typeface="+mj-lt"/>
              </a:rPr>
              <a:t>on Azure VMs</a:t>
            </a:r>
          </a:p>
        </p:txBody>
      </p:sp>
      <p:cxnSp>
        <p:nvCxnSpPr>
          <p:cNvPr id="119" name="Straight Arrow Connector 118">
            <a:extLst>
              <a:ext uri="{FF2B5EF4-FFF2-40B4-BE49-F238E27FC236}">
                <a16:creationId xmlns:a16="http://schemas.microsoft.com/office/drawing/2014/main" id="{BAF97881-4989-5A43-A3CA-A183964A7452}"/>
              </a:ext>
            </a:extLst>
          </p:cNvPr>
          <p:cNvCxnSpPr>
            <a:cxnSpLocks/>
            <a:endCxn id="51" idx="0"/>
          </p:cNvCxnSpPr>
          <p:nvPr/>
        </p:nvCxnSpPr>
        <p:spPr>
          <a:xfrm>
            <a:off x="3035758" y="2543941"/>
            <a:ext cx="7" cy="445554"/>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B09836A8-282D-F241-98B4-C184A460D8D8}"/>
              </a:ext>
            </a:extLst>
          </p:cNvPr>
          <p:cNvSpPr txBox="1"/>
          <p:nvPr/>
        </p:nvSpPr>
        <p:spPr>
          <a:xfrm>
            <a:off x="3108621" y="4219044"/>
            <a:ext cx="521072" cy="307777"/>
          </a:xfrm>
          <a:prstGeom prst="rect">
            <a:avLst/>
          </a:prstGeom>
          <a:noFill/>
        </p:spPr>
        <p:txBody>
          <a:bodyPr wrap="square" rtlCol="0">
            <a:spAutoFit/>
          </a:bodyPr>
          <a:lstStyle/>
          <a:p>
            <a:r>
              <a:rPr lang="en-US" sz="1400" b="1">
                <a:latin typeface="+mj-lt"/>
                <a:cs typeface="Segoe UI" panose="020B0502040204020203" pitchFamily="34" charset="0"/>
              </a:rPr>
              <a:t>No</a:t>
            </a:r>
          </a:p>
        </p:txBody>
      </p:sp>
      <p:cxnSp>
        <p:nvCxnSpPr>
          <p:cNvPr id="125" name="Straight Arrow Connector 124">
            <a:extLst>
              <a:ext uri="{FF2B5EF4-FFF2-40B4-BE49-F238E27FC236}">
                <a16:creationId xmlns:a16="http://schemas.microsoft.com/office/drawing/2014/main" id="{9315AD3B-E1B6-364C-BDCF-E2D9CB2FA962}"/>
              </a:ext>
            </a:extLst>
          </p:cNvPr>
          <p:cNvCxnSpPr>
            <a:cxnSpLocks/>
            <a:stCxn id="51" idx="2"/>
            <a:endCxn id="53" idx="0"/>
          </p:cNvCxnSpPr>
          <p:nvPr/>
        </p:nvCxnSpPr>
        <p:spPr>
          <a:xfrm flipH="1">
            <a:off x="3035758" y="4023057"/>
            <a:ext cx="7" cy="532509"/>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D6CA5382-40CC-CE40-81F0-223CFBA5ADF5}"/>
              </a:ext>
            </a:extLst>
          </p:cNvPr>
          <p:cNvSpPr txBox="1"/>
          <p:nvPr/>
        </p:nvSpPr>
        <p:spPr>
          <a:xfrm>
            <a:off x="7016641" y="1659985"/>
            <a:ext cx="521072" cy="307777"/>
          </a:xfrm>
          <a:prstGeom prst="rect">
            <a:avLst/>
          </a:prstGeom>
          <a:noFill/>
          <a:ln>
            <a:noFill/>
          </a:ln>
        </p:spPr>
        <p:txBody>
          <a:bodyPr wrap="square" rtlCol="0">
            <a:spAutoFit/>
          </a:bodyPr>
          <a:lstStyle/>
          <a:p>
            <a:pPr algn="ctr"/>
            <a:r>
              <a:rPr lang="en-US" sz="1400" b="1">
                <a:cs typeface="Segoe UI" panose="020B0502040204020203" pitchFamily="34" charset="0"/>
              </a:rPr>
              <a:t>Yes</a:t>
            </a:r>
          </a:p>
        </p:txBody>
      </p:sp>
      <p:sp>
        <p:nvSpPr>
          <p:cNvPr id="129" name="TextBox 128">
            <a:extLst>
              <a:ext uri="{FF2B5EF4-FFF2-40B4-BE49-F238E27FC236}">
                <a16:creationId xmlns:a16="http://schemas.microsoft.com/office/drawing/2014/main" id="{93118CA4-BA2F-FE47-8596-A17E4C875D18}"/>
              </a:ext>
            </a:extLst>
          </p:cNvPr>
          <p:cNvSpPr txBox="1"/>
          <p:nvPr/>
        </p:nvSpPr>
        <p:spPr>
          <a:xfrm>
            <a:off x="7016641" y="3165495"/>
            <a:ext cx="521072" cy="307777"/>
          </a:xfrm>
          <a:prstGeom prst="rect">
            <a:avLst/>
          </a:prstGeom>
          <a:noFill/>
          <a:ln>
            <a:noFill/>
          </a:ln>
        </p:spPr>
        <p:txBody>
          <a:bodyPr wrap="square" rtlCol="0">
            <a:spAutoFit/>
          </a:bodyPr>
          <a:lstStyle/>
          <a:p>
            <a:pPr algn="ctr"/>
            <a:r>
              <a:rPr lang="en-US" sz="1400" b="1">
                <a:cs typeface="Segoe UI" panose="020B0502040204020203" pitchFamily="34" charset="0"/>
              </a:rPr>
              <a:t>Yes</a:t>
            </a:r>
          </a:p>
        </p:txBody>
      </p:sp>
      <p:cxnSp>
        <p:nvCxnSpPr>
          <p:cNvPr id="126" name="Straight Arrow Connector 125">
            <a:extLst>
              <a:ext uri="{FF2B5EF4-FFF2-40B4-BE49-F238E27FC236}">
                <a16:creationId xmlns:a16="http://schemas.microsoft.com/office/drawing/2014/main" id="{6827E739-D1D6-7C48-A023-81B5FDF76262}"/>
              </a:ext>
            </a:extLst>
          </p:cNvPr>
          <p:cNvCxnSpPr>
            <a:cxnSpLocks/>
          </p:cNvCxnSpPr>
          <p:nvPr/>
        </p:nvCxnSpPr>
        <p:spPr>
          <a:xfrm>
            <a:off x="5486752" y="1980472"/>
            <a:ext cx="358085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8B1280D-5164-754C-988B-5767BA278DD9}"/>
              </a:ext>
            </a:extLst>
          </p:cNvPr>
          <p:cNvCxnSpPr>
            <a:cxnSpLocks/>
          </p:cNvCxnSpPr>
          <p:nvPr/>
        </p:nvCxnSpPr>
        <p:spPr>
          <a:xfrm>
            <a:off x="5486752" y="3502721"/>
            <a:ext cx="358085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FF129E0-FAA4-C24D-816A-16C08E5869B4}"/>
              </a:ext>
            </a:extLst>
          </p:cNvPr>
          <p:cNvCxnSpPr>
            <a:cxnSpLocks/>
          </p:cNvCxnSpPr>
          <p:nvPr/>
        </p:nvCxnSpPr>
        <p:spPr>
          <a:xfrm>
            <a:off x="5486752" y="5001879"/>
            <a:ext cx="358085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DCF92B66-EB9B-C845-A9CF-39CBC23F59A9}"/>
              </a:ext>
            </a:extLst>
          </p:cNvPr>
          <p:cNvSpPr txBox="1"/>
          <p:nvPr/>
        </p:nvSpPr>
        <p:spPr>
          <a:xfrm>
            <a:off x="7016641" y="4677151"/>
            <a:ext cx="521072" cy="307777"/>
          </a:xfrm>
          <a:prstGeom prst="rect">
            <a:avLst/>
          </a:prstGeom>
          <a:noFill/>
          <a:ln>
            <a:noFill/>
          </a:ln>
        </p:spPr>
        <p:txBody>
          <a:bodyPr wrap="square" rtlCol="0">
            <a:spAutoFit/>
          </a:bodyPr>
          <a:lstStyle/>
          <a:p>
            <a:pPr algn="ctr"/>
            <a:r>
              <a:rPr lang="en-US" sz="1400" b="1">
                <a:cs typeface="Segoe UI" panose="020B0502040204020203" pitchFamily="34" charset="0"/>
              </a:rPr>
              <a:t>Yes</a:t>
            </a:r>
          </a:p>
        </p:txBody>
      </p:sp>
      <p:cxnSp>
        <p:nvCxnSpPr>
          <p:cNvPr id="12" name="Elbow Connector 11">
            <a:extLst>
              <a:ext uri="{FF2B5EF4-FFF2-40B4-BE49-F238E27FC236}">
                <a16:creationId xmlns:a16="http://schemas.microsoft.com/office/drawing/2014/main" id="{6A3F546E-B7DA-DC45-9A23-080D59D4BB84}"/>
              </a:ext>
            </a:extLst>
          </p:cNvPr>
          <p:cNvCxnSpPr>
            <a:cxnSpLocks/>
          </p:cNvCxnSpPr>
          <p:nvPr/>
        </p:nvCxnSpPr>
        <p:spPr>
          <a:xfrm flipV="1">
            <a:off x="5507361" y="3718149"/>
            <a:ext cx="3543237" cy="1103965"/>
          </a:xfrm>
          <a:prstGeom prst="bentConnector3">
            <a:avLst>
              <a:gd name="adj1" fmla="val 37411"/>
            </a:avLst>
          </a:prstGeom>
          <a:ln w="15875">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03E8A5E2-22F7-F648-929C-DB06385C74A5}"/>
              </a:ext>
            </a:extLst>
          </p:cNvPr>
          <p:cNvSpPr txBox="1"/>
          <p:nvPr/>
        </p:nvSpPr>
        <p:spPr>
          <a:xfrm>
            <a:off x="5958677" y="4487134"/>
            <a:ext cx="521072" cy="307777"/>
          </a:xfrm>
          <a:prstGeom prst="rect">
            <a:avLst/>
          </a:prstGeom>
          <a:noFill/>
          <a:ln>
            <a:noFill/>
          </a:ln>
        </p:spPr>
        <p:txBody>
          <a:bodyPr wrap="square" rtlCol="0">
            <a:spAutoFit/>
          </a:bodyPr>
          <a:lstStyle/>
          <a:p>
            <a:pPr algn="ctr"/>
            <a:r>
              <a:rPr lang="en-US" sz="1400" b="1">
                <a:latin typeface="+mj-lt"/>
                <a:cs typeface="Segoe UI" panose="020B0502040204020203" pitchFamily="34" charset="0"/>
              </a:rPr>
              <a:t>No</a:t>
            </a:r>
          </a:p>
        </p:txBody>
      </p:sp>
      <p:sp>
        <p:nvSpPr>
          <p:cNvPr id="3" name="TextBox 2">
            <a:extLst>
              <a:ext uri="{FF2B5EF4-FFF2-40B4-BE49-F238E27FC236}">
                <a16:creationId xmlns:a16="http://schemas.microsoft.com/office/drawing/2014/main" id="{DC967137-2953-4120-AEB7-0A3F4CC946A0}"/>
              </a:ext>
            </a:extLst>
          </p:cNvPr>
          <p:cNvSpPr txBox="1"/>
          <p:nvPr/>
        </p:nvSpPr>
        <p:spPr>
          <a:xfrm>
            <a:off x="572363" y="1139101"/>
            <a:ext cx="1401625" cy="246221"/>
          </a:xfrm>
          <a:prstGeom prst="rect">
            <a:avLst/>
          </a:prstGeom>
          <a:noFill/>
        </p:spPr>
        <p:txBody>
          <a:bodyPr wrap="square" lIns="0" tIns="0" rIns="0" bIns="0" rtlCol="0">
            <a:spAutoFit/>
          </a:bodyPr>
          <a:lstStyle/>
          <a:p>
            <a:r>
              <a:rPr lang="en-US" sz="1600">
                <a:solidFill>
                  <a:schemeClr val="accent1"/>
                </a:solidFill>
                <a:latin typeface="+mj-lt"/>
              </a:rPr>
              <a:t>Migration</a:t>
            </a:r>
          </a:p>
        </p:txBody>
      </p:sp>
      <p:sp>
        <p:nvSpPr>
          <p:cNvPr id="4" name="TextBox 3">
            <a:extLst>
              <a:ext uri="{FF2B5EF4-FFF2-40B4-BE49-F238E27FC236}">
                <a16:creationId xmlns:a16="http://schemas.microsoft.com/office/drawing/2014/main" id="{856B8C7E-6860-4CD0-BFC6-101CA2D1A363}"/>
              </a:ext>
            </a:extLst>
          </p:cNvPr>
          <p:cNvSpPr txBox="1"/>
          <p:nvPr/>
        </p:nvSpPr>
        <p:spPr>
          <a:xfrm>
            <a:off x="584201" y="2675561"/>
            <a:ext cx="1856843" cy="246221"/>
          </a:xfrm>
          <a:prstGeom prst="rect">
            <a:avLst/>
          </a:prstGeom>
          <a:noFill/>
        </p:spPr>
        <p:txBody>
          <a:bodyPr wrap="square" lIns="0" tIns="0" rIns="0" bIns="0" rtlCol="0">
            <a:spAutoFit/>
          </a:bodyPr>
          <a:lstStyle/>
          <a:p>
            <a:r>
              <a:rPr lang="en-US" sz="1600">
                <a:solidFill>
                  <a:schemeClr val="accent1"/>
                </a:solidFill>
                <a:latin typeface="+mj-lt"/>
              </a:rPr>
              <a:t>App Modernization</a:t>
            </a:r>
          </a:p>
        </p:txBody>
      </p:sp>
      <p:sp>
        <p:nvSpPr>
          <p:cNvPr id="5" name="TextBox 4">
            <a:extLst>
              <a:ext uri="{FF2B5EF4-FFF2-40B4-BE49-F238E27FC236}">
                <a16:creationId xmlns:a16="http://schemas.microsoft.com/office/drawing/2014/main" id="{3B7696B7-004B-4BFF-B8EF-15C4BB6D52EE}"/>
              </a:ext>
            </a:extLst>
          </p:cNvPr>
          <p:cNvSpPr txBox="1"/>
          <p:nvPr/>
        </p:nvSpPr>
        <p:spPr>
          <a:xfrm>
            <a:off x="584201" y="4251294"/>
            <a:ext cx="1430479" cy="246221"/>
          </a:xfrm>
          <a:prstGeom prst="rect">
            <a:avLst/>
          </a:prstGeom>
          <a:noFill/>
        </p:spPr>
        <p:txBody>
          <a:bodyPr wrap="square" lIns="0" tIns="0" rIns="0" bIns="0" rtlCol="0">
            <a:spAutoFit/>
          </a:bodyPr>
          <a:lstStyle/>
          <a:p>
            <a:r>
              <a:rPr lang="en-US" sz="1600">
                <a:solidFill>
                  <a:schemeClr val="accent1"/>
                </a:solidFill>
                <a:latin typeface="+mj-lt"/>
              </a:rPr>
              <a:t>App Innovation</a:t>
            </a:r>
          </a:p>
        </p:txBody>
      </p:sp>
      <p:pic>
        <p:nvPicPr>
          <p:cNvPr id="71" name="Graphic 70">
            <a:extLst>
              <a:ext uri="{FF2B5EF4-FFF2-40B4-BE49-F238E27FC236}">
                <a16:creationId xmlns:a16="http://schemas.microsoft.com/office/drawing/2014/main" id="{CC9A7A38-DF73-4AFB-8315-7E93A052DE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13732" y="4714122"/>
            <a:ext cx="553212" cy="553212"/>
          </a:xfrm>
          <a:prstGeom prst="rect">
            <a:avLst/>
          </a:prstGeom>
        </p:spPr>
      </p:pic>
      <p:pic>
        <p:nvPicPr>
          <p:cNvPr id="72" name="Graphic 71">
            <a:extLst>
              <a:ext uri="{FF2B5EF4-FFF2-40B4-BE49-F238E27FC236}">
                <a16:creationId xmlns:a16="http://schemas.microsoft.com/office/drawing/2014/main" id="{55D314BD-CC51-4D51-8F81-8874A86F68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3732" y="1692715"/>
            <a:ext cx="553212" cy="553212"/>
          </a:xfrm>
          <a:prstGeom prst="rect">
            <a:avLst/>
          </a:prstGeom>
        </p:spPr>
      </p:pic>
      <p:pic>
        <p:nvPicPr>
          <p:cNvPr id="73" name="Graphic 72">
            <a:extLst>
              <a:ext uri="{FF2B5EF4-FFF2-40B4-BE49-F238E27FC236}">
                <a16:creationId xmlns:a16="http://schemas.microsoft.com/office/drawing/2014/main" id="{D401AD4D-1EB0-4955-BD17-D62364385C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13732" y="3214964"/>
            <a:ext cx="553212" cy="553212"/>
          </a:xfrm>
          <a:prstGeom prst="rect">
            <a:avLst/>
          </a:prstGeom>
        </p:spPr>
      </p:pic>
      <p:sp>
        <p:nvSpPr>
          <p:cNvPr id="2" name="Title 1">
            <a:extLst>
              <a:ext uri="{FF2B5EF4-FFF2-40B4-BE49-F238E27FC236}">
                <a16:creationId xmlns:a16="http://schemas.microsoft.com/office/drawing/2014/main" id="{7EC1209F-9E99-47E1-81B9-28F134FDCA86}"/>
              </a:ext>
            </a:extLst>
          </p:cNvPr>
          <p:cNvSpPr>
            <a:spLocks noGrp="1"/>
          </p:cNvSpPr>
          <p:nvPr>
            <p:ph type="title"/>
          </p:nvPr>
        </p:nvSpPr>
        <p:spPr/>
        <p:txBody>
          <a:bodyPr/>
          <a:lstStyle/>
          <a:p>
            <a:r>
              <a:rPr lang="en-US"/>
              <a:t>Which Azure SQL offering is right for you?</a:t>
            </a:r>
          </a:p>
        </p:txBody>
      </p:sp>
      <p:sp>
        <p:nvSpPr>
          <p:cNvPr id="32" name="Rectangle 31">
            <a:extLst>
              <a:ext uri="{FF2B5EF4-FFF2-40B4-BE49-F238E27FC236}">
                <a16:creationId xmlns:a16="http://schemas.microsoft.com/office/drawing/2014/main" id="{CC4221C3-F2A0-43C6-9C44-93A7F2629370}"/>
              </a:ext>
            </a:extLst>
          </p:cNvPr>
          <p:cNvSpPr/>
          <p:nvPr/>
        </p:nvSpPr>
        <p:spPr>
          <a:xfrm>
            <a:off x="584201" y="1689579"/>
            <a:ext cx="504368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spAutoFit/>
          </a:bodyPr>
          <a:lstStyle/>
          <a:p>
            <a:pPr marL="115570" indent="-115570">
              <a:spcAft>
                <a:spcPts val="600"/>
              </a:spcAft>
              <a:buFont typeface="Arial" panose="020B0604020202020204" pitchFamily="34" charset="0"/>
              <a:buChar char="•"/>
            </a:pPr>
            <a:r>
              <a:rPr lang="en-US" sz="1100">
                <a:solidFill>
                  <a:schemeClr val="tx1"/>
                </a:solidFill>
                <a:latin typeface="Segoe UI"/>
                <a:cs typeface="Segoe UI"/>
              </a:rPr>
              <a:t>OS level access?</a:t>
            </a:r>
            <a:endParaRPr lang="en-US" sz="1100">
              <a:solidFill>
                <a:schemeClr val="tx1"/>
              </a:solidFill>
              <a:latin typeface="Segoe UI" panose="020B0502040204020203" pitchFamily="34" charset="0"/>
              <a:cs typeface="Segoe UI" panose="020B0502040204020203" pitchFamily="34" charset="0"/>
            </a:endParaRPr>
          </a:p>
          <a:p>
            <a:pPr marL="115570" indent="-115570">
              <a:spcAft>
                <a:spcPts val="600"/>
              </a:spcAft>
              <a:buFont typeface="Arial" panose="020B0604020202020204" pitchFamily="34" charset="0"/>
              <a:buChar char="•"/>
            </a:pPr>
            <a:r>
              <a:rPr lang="en-US" sz="1100">
                <a:solidFill>
                  <a:schemeClr val="tx1"/>
                </a:solidFill>
                <a:latin typeface="Segoe UI"/>
                <a:cs typeface="Segoe UI"/>
              </a:rPr>
              <a:t>SQL Server versions 2008 - 2019? </a:t>
            </a:r>
            <a:endParaRPr lang="en-US">
              <a:solidFill>
                <a:schemeClr val="tx1"/>
              </a:solidFill>
            </a:endParaRPr>
          </a:p>
          <a:p>
            <a:pPr marL="115570" indent="-11557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Distributed Transaction Coordinator?</a:t>
            </a:r>
          </a:p>
          <a:p>
            <a:pPr marL="115570" indent="-115570">
              <a:spcAft>
                <a:spcPts val="600"/>
              </a:spcAft>
              <a:buFont typeface="Arial" panose="020B0604020202020204" pitchFamily="34" charset="0"/>
              <a:buChar char="•"/>
            </a:pPr>
            <a:r>
              <a:rPr lang="en-US" sz="1100" err="1">
                <a:solidFill>
                  <a:schemeClr val="tx1"/>
                </a:solidFill>
                <a:latin typeface="Segoe UI"/>
                <a:cs typeface="Segoe UI"/>
              </a:rPr>
              <a:t>PolyBase</a:t>
            </a:r>
            <a:r>
              <a:rPr lang="en-US" sz="1100">
                <a:solidFill>
                  <a:schemeClr val="tx1"/>
                </a:solidFill>
                <a:latin typeface="Segoe UI"/>
                <a:cs typeface="Segoe UI"/>
              </a:rPr>
              <a:t>/</a:t>
            </a:r>
            <a:r>
              <a:rPr lang="en-US" sz="1100" err="1">
                <a:solidFill>
                  <a:schemeClr val="tx1"/>
                </a:solidFill>
                <a:latin typeface="Segoe UI"/>
                <a:cs typeface="Segoe UI"/>
              </a:rPr>
              <a:t>Filestream</a:t>
            </a:r>
            <a:r>
              <a:rPr lang="en-US" sz="1100">
                <a:solidFill>
                  <a:schemeClr val="tx1"/>
                </a:solidFill>
                <a:latin typeface="Segoe UI"/>
                <a:cs typeface="Segoe UI"/>
              </a:rPr>
              <a:t>? </a:t>
            </a:r>
            <a:endParaRPr lang="en-US" sz="1100">
              <a:solidFill>
                <a:schemeClr val="tx1"/>
              </a:solidFill>
              <a:latin typeface="Segoe UI" panose="020B0502040204020203" pitchFamily="34" charset="0"/>
              <a:cs typeface="Segoe UI" panose="020B0502040204020203" pitchFamily="34" charset="0"/>
            </a:endParaRPr>
          </a:p>
          <a:p>
            <a:pPr marL="115570" indent="-11557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Capabilities at the VM level? </a:t>
            </a:r>
          </a:p>
          <a:p>
            <a:pPr marL="115570" indent="-11557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SSRS/SSAS?</a:t>
            </a:r>
          </a:p>
        </p:txBody>
      </p:sp>
      <p:sp>
        <p:nvSpPr>
          <p:cNvPr id="33" name="Rectangle 32">
            <a:extLst>
              <a:ext uri="{FF2B5EF4-FFF2-40B4-BE49-F238E27FC236}">
                <a16:creationId xmlns:a16="http://schemas.microsoft.com/office/drawing/2014/main" id="{41A9227F-8585-4E9B-B947-064C16D9FF9E}"/>
              </a:ext>
            </a:extLst>
          </p:cNvPr>
          <p:cNvSpPr/>
          <p:nvPr/>
        </p:nvSpPr>
        <p:spPr>
          <a:xfrm>
            <a:off x="584201" y="3263943"/>
            <a:ext cx="504368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spAutoFit/>
          </a:bodyPr>
          <a:lstStyle/>
          <a:p>
            <a:pPr marL="115888" indent="-115888">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An instance model?</a:t>
            </a:r>
          </a:p>
          <a:p>
            <a:pPr marL="115888" indent="-115888">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Linked Server? </a:t>
            </a:r>
          </a:p>
          <a:p>
            <a:pPr marL="115888" indent="-115888">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Cross-DB transactions? </a:t>
            </a:r>
          </a:p>
          <a:p>
            <a:pPr marL="115888" indent="-115888">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SQL Agent? </a:t>
            </a:r>
          </a:p>
          <a:p>
            <a:pPr marL="115888" indent="-115888">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Capabilities at the instance level?</a:t>
            </a:r>
          </a:p>
          <a:p>
            <a:pPr marL="115888" indent="-115888">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SSIS?</a:t>
            </a:r>
          </a:p>
        </p:txBody>
      </p:sp>
      <p:sp>
        <p:nvSpPr>
          <p:cNvPr id="35" name="Rectangle 34">
            <a:extLst>
              <a:ext uri="{FF2B5EF4-FFF2-40B4-BE49-F238E27FC236}">
                <a16:creationId xmlns:a16="http://schemas.microsoft.com/office/drawing/2014/main" id="{8469E920-F0F0-495F-91F1-9AA88BCEF858}"/>
              </a:ext>
            </a:extLst>
          </p:cNvPr>
          <p:cNvSpPr/>
          <p:nvPr/>
        </p:nvSpPr>
        <p:spPr>
          <a:xfrm>
            <a:off x="613054" y="4852857"/>
            <a:ext cx="4861855"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t">
            <a:spAutoFit/>
          </a:bodyPr>
          <a:lstStyle/>
          <a:p>
            <a:pPr marL="171450" indent="-17145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A database model?	</a:t>
            </a:r>
          </a:p>
          <a:p>
            <a:pPr marL="171450" indent="-17145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Up to 100TB of database storage?</a:t>
            </a:r>
          </a:p>
          <a:p>
            <a:pPr marL="171450" indent="-17145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Ability to automatically pause/restart a workload?</a:t>
            </a:r>
          </a:p>
        </p:txBody>
      </p:sp>
      <p:sp>
        <p:nvSpPr>
          <p:cNvPr id="34" name="TextBox 33">
            <a:extLst>
              <a:ext uri="{FF2B5EF4-FFF2-40B4-BE49-F238E27FC236}">
                <a16:creationId xmlns:a16="http://schemas.microsoft.com/office/drawing/2014/main" id="{05C32E52-6D83-49CA-95A7-90DDA7904271}"/>
              </a:ext>
            </a:extLst>
          </p:cNvPr>
          <p:cNvSpPr txBox="1"/>
          <p:nvPr/>
        </p:nvSpPr>
        <p:spPr>
          <a:xfrm>
            <a:off x="613054" y="5607984"/>
            <a:ext cx="2011350" cy="246221"/>
          </a:xfrm>
          <a:prstGeom prst="rect">
            <a:avLst/>
          </a:prstGeom>
          <a:noFill/>
        </p:spPr>
        <p:txBody>
          <a:bodyPr wrap="square" lIns="0" tIns="0" rIns="0" bIns="0" rtlCol="0">
            <a:spAutoFit/>
          </a:bodyPr>
          <a:lstStyle/>
          <a:p>
            <a:r>
              <a:rPr lang="en-US" sz="1600">
                <a:solidFill>
                  <a:schemeClr val="accent1"/>
                </a:solidFill>
                <a:latin typeface="+mj-lt"/>
              </a:rPr>
              <a:t>IoT Edge Compute</a:t>
            </a:r>
          </a:p>
        </p:txBody>
      </p:sp>
      <p:sp>
        <p:nvSpPr>
          <p:cNvPr id="39" name="TextBox 38">
            <a:extLst>
              <a:ext uri="{FF2B5EF4-FFF2-40B4-BE49-F238E27FC236}">
                <a16:creationId xmlns:a16="http://schemas.microsoft.com/office/drawing/2014/main" id="{775C6931-38FB-47C5-BCB2-C2048D9185AC}"/>
              </a:ext>
            </a:extLst>
          </p:cNvPr>
          <p:cNvSpPr txBox="1"/>
          <p:nvPr/>
        </p:nvSpPr>
        <p:spPr>
          <a:xfrm>
            <a:off x="3108675" y="5574660"/>
            <a:ext cx="521072" cy="307777"/>
          </a:xfrm>
          <a:prstGeom prst="rect">
            <a:avLst/>
          </a:prstGeom>
          <a:noFill/>
        </p:spPr>
        <p:txBody>
          <a:bodyPr wrap="square" rtlCol="0">
            <a:spAutoFit/>
          </a:bodyPr>
          <a:lstStyle/>
          <a:p>
            <a:r>
              <a:rPr lang="en-US" sz="1400" b="1">
                <a:latin typeface="+mj-lt"/>
                <a:cs typeface="Segoe UI" panose="020B0502040204020203" pitchFamily="34" charset="0"/>
              </a:rPr>
              <a:t>No</a:t>
            </a:r>
          </a:p>
        </p:txBody>
      </p:sp>
      <p:cxnSp>
        <p:nvCxnSpPr>
          <p:cNvPr id="40" name="Straight Arrow Connector 39">
            <a:extLst>
              <a:ext uri="{FF2B5EF4-FFF2-40B4-BE49-F238E27FC236}">
                <a16:creationId xmlns:a16="http://schemas.microsoft.com/office/drawing/2014/main" id="{D86B3F36-2A8E-474A-9A26-B616FA4282C8}"/>
              </a:ext>
            </a:extLst>
          </p:cNvPr>
          <p:cNvCxnSpPr>
            <a:cxnSpLocks/>
            <a:endCxn id="44" idx="0"/>
          </p:cNvCxnSpPr>
          <p:nvPr/>
        </p:nvCxnSpPr>
        <p:spPr>
          <a:xfrm>
            <a:off x="3041137" y="5391692"/>
            <a:ext cx="3035" cy="48145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0F1B5E6-59A5-47BF-8611-BD16375FDCBC}"/>
              </a:ext>
            </a:extLst>
          </p:cNvPr>
          <p:cNvSpPr/>
          <p:nvPr/>
        </p:nvSpPr>
        <p:spPr>
          <a:xfrm>
            <a:off x="580776" y="5873144"/>
            <a:ext cx="4926791" cy="7847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gradFill>
                <a:gsLst>
                  <a:gs pos="0">
                    <a:srgbClr val="FFFFFF"/>
                  </a:gs>
                  <a:gs pos="100000">
                    <a:srgbClr val="FFFFFF"/>
                  </a:gs>
                </a:gsLst>
                <a:lin ang="5400000" scaled="0"/>
              </a:gradFill>
              <a:latin typeface="Segoe UI"/>
              <a:cs typeface="Segoe UI" pitchFamily="34" charset="0"/>
            </a:endParaRPr>
          </a:p>
        </p:txBody>
      </p:sp>
      <p:sp>
        <p:nvSpPr>
          <p:cNvPr id="47" name="Rectangle 46">
            <a:extLst>
              <a:ext uri="{FF2B5EF4-FFF2-40B4-BE49-F238E27FC236}">
                <a16:creationId xmlns:a16="http://schemas.microsoft.com/office/drawing/2014/main" id="{D9A19ADF-6FDA-4FE5-B226-E12844948EDA}"/>
              </a:ext>
            </a:extLst>
          </p:cNvPr>
          <p:cNvSpPr/>
          <p:nvPr/>
        </p:nvSpPr>
        <p:spPr>
          <a:xfrm>
            <a:off x="604830" y="5896509"/>
            <a:ext cx="4827142" cy="932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t">
            <a:spAutoFit/>
          </a:bodyPr>
          <a:lstStyle/>
          <a:p>
            <a:pPr>
              <a:spcAft>
                <a:spcPts val="600"/>
              </a:spcAft>
            </a:pPr>
            <a:r>
              <a:rPr lang="en-US" sz="1100" b="1">
                <a:solidFill>
                  <a:schemeClr val="tx1"/>
                </a:solidFill>
                <a:latin typeface="Segoe UI" panose="020B0502040204020203" pitchFamily="34" charset="0"/>
                <a:cs typeface="Segoe UI" panose="020B0502040204020203" pitchFamily="34" charset="0"/>
              </a:rPr>
              <a:t>Do you need</a:t>
            </a:r>
          </a:p>
          <a:p>
            <a:pPr marL="171450" indent="-17145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A small footprint edge database model?</a:t>
            </a:r>
          </a:p>
          <a:p>
            <a:pPr marL="171450" indent="-171450">
              <a:spcAft>
                <a:spcPts val="600"/>
              </a:spcAft>
              <a:buFont typeface="Arial" panose="020B0604020202020204" pitchFamily="34" charset="0"/>
              <a:buChar char="•"/>
            </a:pPr>
            <a:endParaRPr lang="en-US" sz="1100">
              <a:solidFill>
                <a:schemeClr val="tx1"/>
              </a:solidFill>
              <a:latin typeface="Segoe UI" panose="020B0502040204020203" pitchFamily="34" charset="0"/>
              <a:cs typeface="Segoe UI" panose="020B0502040204020203" pitchFamily="34" charset="0"/>
            </a:endParaRPr>
          </a:p>
          <a:p>
            <a:pPr marL="171450" indent="-171450">
              <a:spcAft>
                <a:spcPts val="600"/>
              </a:spcAft>
              <a:buFont typeface="Arial" panose="020B0604020202020204" pitchFamily="34" charset="0"/>
              <a:buChar char="•"/>
            </a:pPr>
            <a:endParaRPr lang="en-US" sz="1100">
              <a:solidFill>
                <a:schemeClr val="tx1"/>
              </a:solidFill>
              <a:latin typeface="Segoe UI" panose="020B0502040204020203" pitchFamily="34" charset="0"/>
              <a:cs typeface="Segoe UI" panose="020B0502040204020203" pitchFamily="34" charset="0"/>
            </a:endParaRPr>
          </a:p>
          <a:p>
            <a:pPr marL="171450" indent="-171450">
              <a:spcAft>
                <a:spcPts val="600"/>
              </a:spcAft>
              <a:buFont typeface="Arial" panose="020B0604020202020204" pitchFamily="34" charset="0"/>
              <a:buChar char="•"/>
            </a:pPr>
            <a:r>
              <a:rPr lang="en-US" sz="1100">
                <a:solidFill>
                  <a:schemeClr val="tx1"/>
                </a:solidFill>
                <a:latin typeface="Segoe UI" panose="020B0502040204020203" pitchFamily="34" charset="0"/>
                <a:cs typeface="Segoe UI" panose="020B0502040204020203" pitchFamily="34" charset="0"/>
              </a:rPr>
              <a:t>Data streaming, time series and ML capabilities?</a:t>
            </a:r>
          </a:p>
        </p:txBody>
      </p:sp>
      <p:sp>
        <p:nvSpPr>
          <p:cNvPr id="55" name="Rectangle 54">
            <a:extLst>
              <a:ext uri="{FF2B5EF4-FFF2-40B4-BE49-F238E27FC236}">
                <a16:creationId xmlns:a16="http://schemas.microsoft.com/office/drawing/2014/main" id="{A0218169-8A55-47A9-B2E4-CE5BCDA1CEEF}"/>
              </a:ext>
            </a:extLst>
          </p:cNvPr>
          <p:cNvSpPr/>
          <p:nvPr/>
        </p:nvSpPr>
        <p:spPr>
          <a:xfrm>
            <a:off x="10049642" y="6062286"/>
            <a:ext cx="1288973" cy="430887"/>
          </a:xfrm>
          <a:prstGeom prst="rect">
            <a:avLst/>
          </a:prstGeom>
        </p:spPr>
        <p:txBody>
          <a:bodyPr wrap="square" lIns="0" tIns="0" rIns="0" bIns="0">
            <a:spAutoFit/>
          </a:bodyPr>
          <a:lstStyle/>
          <a:p>
            <a:r>
              <a:rPr lang="en-US" sz="1400" b="1">
                <a:solidFill>
                  <a:schemeClr val="accent1"/>
                </a:solidFill>
                <a:latin typeface="+mj-lt"/>
              </a:rPr>
              <a:t>Azure SQL </a:t>
            </a:r>
          </a:p>
          <a:p>
            <a:r>
              <a:rPr lang="en-US" sz="1400" b="1">
                <a:solidFill>
                  <a:schemeClr val="accent1"/>
                </a:solidFill>
                <a:latin typeface="+mj-lt"/>
              </a:rPr>
              <a:t>Edge </a:t>
            </a:r>
          </a:p>
        </p:txBody>
      </p:sp>
      <p:cxnSp>
        <p:nvCxnSpPr>
          <p:cNvPr id="56" name="Straight Arrow Connector 55">
            <a:extLst>
              <a:ext uri="{FF2B5EF4-FFF2-40B4-BE49-F238E27FC236}">
                <a16:creationId xmlns:a16="http://schemas.microsoft.com/office/drawing/2014/main" id="{C7DFBD99-90A7-41D2-8F56-F44F09E26F49}"/>
              </a:ext>
            </a:extLst>
          </p:cNvPr>
          <p:cNvCxnSpPr>
            <a:cxnSpLocks/>
          </p:cNvCxnSpPr>
          <p:nvPr/>
        </p:nvCxnSpPr>
        <p:spPr>
          <a:xfrm>
            <a:off x="5507361" y="6273408"/>
            <a:ext cx="3580851"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5F89AB1-5257-4E31-A053-C151969589A8}"/>
              </a:ext>
            </a:extLst>
          </p:cNvPr>
          <p:cNvSpPr txBox="1"/>
          <p:nvPr/>
        </p:nvSpPr>
        <p:spPr>
          <a:xfrm>
            <a:off x="7037250" y="5893190"/>
            <a:ext cx="521072" cy="307777"/>
          </a:xfrm>
          <a:prstGeom prst="rect">
            <a:avLst/>
          </a:prstGeom>
          <a:noFill/>
          <a:ln>
            <a:noFill/>
          </a:ln>
        </p:spPr>
        <p:txBody>
          <a:bodyPr wrap="square" rtlCol="0">
            <a:spAutoFit/>
          </a:bodyPr>
          <a:lstStyle/>
          <a:p>
            <a:pPr algn="ctr"/>
            <a:r>
              <a:rPr lang="en-US" sz="1400" b="1">
                <a:cs typeface="Segoe UI" panose="020B0502040204020203" pitchFamily="34" charset="0"/>
              </a:rPr>
              <a:t>Yes</a:t>
            </a:r>
          </a:p>
        </p:txBody>
      </p:sp>
      <p:pic>
        <p:nvPicPr>
          <p:cNvPr id="59" name="Picture 58">
            <a:extLst>
              <a:ext uri="{FF2B5EF4-FFF2-40B4-BE49-F238E27FC236}">
                <a16:creationId xmlns:a16="http://schemas.microsoft.com/office/drawing/2014/main" id="{941ACF5F-84BC-4246-BD40-D40A067D5A22}"/>
              </a:ext>
            </a:extLst>
          </p:cNvPr>
          <p:cNvPicPr>
            <a:picLocks noChangeAspect="1"/>
          </p:cNvPicPr>
          <p:nvPr/>
        </p:nvPicPr>
        <p:blipFill>
          <a:blip r:embed="rId9"/>
          <a:stretch>
            <a:fillRect/>
          </a:stretch>
        </p:blipFill>
        <p:spPr>
          <a:xfrm>
            <a:off x="9186020" y="5968679"/>
            <a:ext cx="680924" cy="618101"/>
          </a:xfrm>
          <a:prstGeom prst="rect">
            <a:avLst/>
          </a:prstGeom>
        </p:spPr>
      </p:pic>
    </p:spTree>
    <p:extLst>
      <p:ext uri="{BB962C8B-B14F-4D97-AF65-F5344CB8AC3E}">
        <p14:creationId xmlns:p14="http://schemas.microsoft.com/office/powerpoint/2010/main" val="2636171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60B9-9196-43A7-B516-D284C8225E75}"/>
              </a:ext>
            </a:extLst>
          </p:cNvPr>
          <p:cNvSpPr>
            <a:spLocks noGrp="1"/>
          </p:cNvSpPr>
          <p:nvPr>
            <p:ph type="title"/>
          </p:nvPr>
        </p:nvSpPr>
        <p:spPr>
          <a:xfrm>
            <a:off x="588263" y="457200"/>
            <a:ext cx="6426148" cy="553998"/>
          </a:xfrm>
        </p:spPr>
        <p:txBody>
          <a:bodyPr/>
          <a:lstStyle/>
          <a:p>
            <a:r>
              <a:rPr lang="en-US">
                <a:solidFill>
                  <a:schemeClr val="tx1"/>
                </a:solidFill>
              </a:rPr>
              <a:t>Azure SQL</a:t>
            </a:r>
          </a:p>
        </p:txBody>
      </p:sp>
      <p:sp>
        <p:nvSpPr>
          <p:cNvPr id="34" name="Rectangle 33">
            <a:extLst>
              <a:ext uri="{FF2B5EF4-FFF2-40B4-BE49-F238E27FC236}">
                <a16:creationId xmlns:a16="http://schemas.microsoft.com/office/drawing/2014/main" id="{DBE09068-1C5D-43CD-90BA-B08F8556FFE0}"/>
              </a:ext>
            </a:extLst>
          </p:cNvPr>
          <p:cNvSpPr/>
          <p:nvPr/>
        </p:nvSpPr>
        <p:spPr>
          <a:xfrm>
            <a:off x="6815543" y="3227076"/>
            <a:ext cx="1936444"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Azure SQL Database</a:t>
            </a:r>
            <a:endParaRPr kumimoji="0" lang="en-US" sz="20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39" name="Text Placeholder 8">
            <a:extLst>
              <a:ext uri="{FF2B5EF4-FFF2-40B4-BE49-F238E27FC236}">
                <a16:creationId xmlns:a16="http://schemas.microsoft.com/office/drawing/2014/main" id="{999A2B34-D717-4000-9873-3189A43F91B6}"/>
              </a:ext>
            </a:extLst>
          </p:cNvPr>
          <p:cNvSpPr txBox="1">
            <a:spLocks/>
          </p:cNvSpPr>
          <p:nvPr/>
        </p:nvSpPr>
        <p:spPr>
          <a:xfrm>
            <a:off x="6778502" y="3782805"/>
            <a:ext cx="2002244" cy="584775"/>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6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Best for supporting modern cloud apps</a:t>
            </a:r>
            <a:endParaRPr kumimoji="0" lang="en-US" sz="1600" b="0" i="0" u="none" strike="sngStrike" kern="0" cap="none" spc="0" normalizeH="0" baseline="0" noProof="0">
              <a:ln>
                <a:noFill/>
              </a:ln>
              <a:solidFill>
                <a:prstClr val="black"/>
              </a:solidFill>
              <a:effectLst/>
              <a:uLnTx/>
              <a:uFillTx/>
              <a:latin typeface="Segoe UI"/>
              <a:ea typeface="+mn-ea"/>
              <a:cs typeface="Segoe UI Semilight" panose="020B0402040204020203" pitchFamily="34" charset="0"/>
            </a:endParaRPr>
          </a:p>
        </p:txBody>
      </p:sp>
      <p:sp>
        <p:nvSpPr>
          <p:cNvPr id="37" name="Rectangle 36">
            <a:extLst>
              <a:ext uri="{FF2B5EF4-FFF2-40B4-BE49-F238E27FC236}">
                <a16:creationId xmlns:a16="http://schemas.microsoft.com/office/drawing/2014/main" id="{E6C7CC21-B68F-48B6-80D4-A6A7D9F2F34C}"/>
              </a:ext>
            </a:extLst>
          </p:cNvPr>
          <p:cNvSpPr/>
          <p:nvPr/>
        </p:nvSpPr>
        <p:spPr>
          <a:xfrm>
            <a:off x="526827" y="3227076"/>
            <a:ext cx="2692534"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SQL Server on Azure Virtual Machines</a:t>
            </a:r>
            <a:endParaRPr kumimoji="0" lang="en-US" sz="20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40" name="Rectangle 39">
            <a:extLst>
              <a:ext uri="{FF2B5EF4-FFF2-40B4-BE49-F238E27FC236}">
                <a16:creationId xmlns:a16="http://schemas.microsoft.com/office/drawing/2014/main" id="{5B944FFB-A844-47D1-8A58-98A574F1BCC5}"/>
              </a:ext>
            </a:extLst>
          </p:cNvPr>
          <p:cNvSpPr/>
          <p:nvPr/>
        </p:nvSpPr>
        <p:spPr>
          <a:xfrm>
            <a:off x="101521" y="3782805"/>
            <a:ext cx="3503674" cy="584775"/>
          </a:xfrm>
          <a:prstGeom prst="rect">
            <a:avLst/>
          </a:prstGeom>
        </p:spPr>
        <p:txBody>
          <a:bodyPr wrap="square" lIns="91440" tIns="45720" rIns="91440" bIns="45720" anchor="t">
            <a:spAutoFit/>
          </a:bodyPr>
          <a:lstStyle/>
          <a:p>
            <a:pPr marL="0" marR="0" lvl="0" indent="0" algn="ctr" defTabSz="914377" rtl="0" eaLnBrk="1" fontAlgn="auto" latinLnBrk="0" hangingPunct="1">
              <a:lnSpc>
                <a:spcPct val="100000"/>
              </a:lnSpc>
              <a:spcBef>
                <a:spcPts val="0"/>
              </a:spcBef>
              <a:spcAft>
                <a:spcPts val="800"/>
              </a:spcAft>
              <a:buClrTx/>
              <a:buSzTx/>
              <a:buFontTx/>
              <a:buNone/>
              <a:tabLst/>
              <a:defRPr/>
            </a:pPr>
            <a:r>
              <a:rPr kumimoji="0" lang="en-US" sz="1600" b="0" i="0" u="none" strike="noStrike" kern="0" cap="none" spc="0" normalizeH="0" baseline="0" noProof="0">
                <a:ln>
                  <a:noFill/>
                </a:ln>
                <a:gradFill>
                  <a:gsLst>
                    <a:gs pos="1770">
                      <a:srgbClr val="1A1A1A"/>
                    </a:gs>
                    <a:gs pos="16000">
                      <a:srgbClr val="1A1A1A"/>
                    </a:gs>
                  </a:gsLst>
                  <a:lin ang="0" scaled="0"/>
                </a:gradFill>
                <a:effectLst/>
                <a:uLnTx/>
                <a:uFillTx/>
                <a:latin typeface="Segoe UI"/>
                <a:ea typeface="+mn-ea"/>
                <a:cs typeface="+mn-cs"/>
              </a:rPr>
              <a:t>Best for lift and shift and/or workloads requiring OS-level access</a:t>
            </a:r>
            <a:endParaRPr kumimoji="0" lang="en-US" sz="1600" b="0" i="0" u="none" strike="noStrike" kern="0" cap="none" spc="0" normalizeH="0" baseline="0" noProof="0">
              <a:ln>
                <a:noFill/>
              </a:ln>
              <a:gradFill>
                <a:gsLst>
                  <a:gs pos="1770">
                    <a:srgbClr val="1A1A1A"/>
                  </a:gs>
                  <a:gs pos="16000">
                    <a:srgbClr val="1A1A1A"/>
                  </a:gs>
                </a:gsLst>
                <a:lin ang="0" scaled="0"/>
              </a:gradFill>
              <a:effectLst/>
              <a:uLnTx/>
              <a:uFillTx/>
              <a:latin typeface="Segoe UI"/>
              <a:ea typeface="+mn-ea"/>
              <a:cs typeface="Segoe UI Semibold"/>
            </a:endParaRPr>
          </a:p>
        </p:txBody>
      </p:sp>
      <p:sp>
        <p:nvSpPr>
          <p:cNvPr id="42" name="Rectangle 41">
            <a:extLst>
              <a:ext uri="{FF2B5EF4-FFF2-40B4-BE49-F238E27FC236}">
                <a16:creationId xmlns:a16="http://schemas.microsoft.com/office/drawing/2014/main" id="{4E2FC658-429C-47B2-BABF-EBB280DEE09D}"/>
              </a:ext>
            </a:extLst>
          </p:cNvPr>
          <p:cNvSpPr/>
          <p:nvPr/>
        </p:nvSpPr>
        <p:spPr bwMode="auto">
          <a:xfrm>
            <a:off x="181455" y="4658178"/>
            <a:ext cx="3383280" cy="3420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Infrastructure-as-a-Service</a:t>
            </a:r>
          </a:p>
        </p:txBody>
      </p:sp>
      <p:sp>
        <p:nvSpPr>
          <p:cNvPr id="44" name="TextBox 43">
            <a:extLst>
              <a:ext uri="{FF2B5EF4-FFF2-40B4-BE49-F238E27FC236}">
                <a16:creationId xmlns:a16="http://schemas.microsoft.com/office/drawing/2014/main" id="{06DD9A3A-924E-4025-8EE0-2DC50D054D75}"/>
              </a:ext>
            </a:extLst>
          </p:cNvPr>
          <p:cNvSpPr txBox="1"/>
          <p:nvPr/>
        </p:nvSpPr>
        <p:spPr>
          <a:xfrm>
            <a:off x="388307" y="901566"/>
            <a:ext cx="5487395" cy="572464"/>
          </a:xfrm>
          <a:prstGeom prst="rect">
            <a:avLst/>
          </a:prstGeom>
          <a:noFill/>
        </p:spPr>
        <p:txBody>
          <a:bodyPr wrap="square" lIns="182880" tIns="146304" rIns="182880" bIns="146304" rtlCol="0" anchor="t">
            <a:spAutoFit/>
          </a:bodyPr>
          <a:lstStyle/>
          <a:p>
            <a:pPr>
              <a:lnSpc>
                <a:spcPct val="90000"/>
              </a:lnSpc>
              <a:spcAft>
                <a:spcPts val="600"/>
              </a:spcAft>
              <a:defRPr/>
            </a:pPr>
            <a:r>
              <a:rPr kumimoji="0" lang="en-US" sz="2000" b="0" i="0" u="none" strike="noStrike" kern="1200" cap="none" spc="0" normalizeH="0" baseline="0" noProof="0">
                <a:ln w="3175">
                  <a:noFill/>
                </a:ln>
                <a:solidFill>
                  <a:srgbClr val="0078D4"/>
                </a:solidFill>
                <a:effectLst/>
                <a:uLnTx/>
                <a:uFillTx/>
                <a:latin typeface="Segoe UI Semibold"/>
                <a:ea typeface="+mn-ea"/>
                <a:cs typeface="Segoe UI"/>
              </a:rPr>
              <a:t>The family of SQL cloud </a:t>
            </a:r>
            <a:r>
              <a:rPr lang="en-US" sz="2000">
                <a:ln w="3175">
                  <a:noFill/>
                </a:ln>
                <a:solidFill>
                  <a:srgbClr val="0078D4"/>
                </a:solidFill>
                <a:latin typeface="Segoe UI Semibold"/>
                <a:cs typeface="Segoe UI"/>
              </a:rPr>
              <a:t>to edge </a:t>
            </a:r>
            <a:r>
              <a:rPr kumimoji="0" lang="en-US" sz="2000" b="0" i="0" u="none" strike="noStrike" kern="1200" cap="none" spc="0" normalizeH="0" baseline="0" noProof="0">
                <a:ln w="3175">
                  <a:noFill/>
                </a:ln>
                <a:solidFill>
                  <a:srgbClr val="0078D4"/>
                </a:solidFill>
                <a:effectLst/>
                <a:uLnTx/>
                <a:uFillTx/>
                <a:latin typeface="Segoe UI Semibold"/>
                <a:ea typeface="+mn-ea"/>
                <a:cs typeface="Segoe UI"/>
              </a:rPr>
              <a:t>databases</a:t>
            </a:r>
          </a:p>
        </p:txBody>
      </p:sp>
      <p:pic>
        <p:nvPicPr>
          <p:cNvPr id="47" name="Graphic 46">
            <a:extLst>
              <a:ext uri="{FF2B5EF4-FFF2-40B4-BE49-F238E27FC236}">
                <a16:creationId xmlns:a16="http://schemas.microsoft.com/office/drawing/2014/main" id="{F123A4A5-E267-425E-AEBA-BC8DBE079DF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40855" y="2116801"/>
            <a:ext cx="1077538" cy="1077538"/>
          </a:xfrm>
          <a:prstGeom prst="rect">
            <a:avLst/>
          </a:prstGeom>
        </p:spPr>
      </p:pic>
      <p:pic>
        <p:nvPicPr>
          <p:cNvPr id="4" name="Graphic 3">
            <a:extLst>
              <a:ext uri="{FF2B5EF4-FFF2-40B4-BE49-F238E27FC236}">
                <a16:creationId xmlns:a16="http://schemas.microsoft.com/office/drawing/2014/main" id="{9D033DE7-C527-4702-BD0C-01643D1D1F54}"/>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33599" y="2116801"/>
            <a:ext cx="1078992" cy="1078992"/>
          </a:xfrm>
          <a:prstGeom prst="rect">
            <a:avLst/>
          </a:prstGeom>
        </p:spPr>
      </p:pic>
      <p:sp>
        <p:nvSpPr>
          <p:cNvPr id="16" name="Rectangle 15">
            <a:extLst>
              <a:ext uri="{FF2B5EF4-FFF2-40B4-BE49-F238E27FC236}">
                <a16:creationId xmlns:a16="http://schemas.microsoft.com/office/drawing/2014/main" id="{B1EC080E-2F89-4608-9152-878A553272F7}"/>
              </a:ext>
            </a:extLst>
          </p:cNvPr>
          <p:cNvSpPr/>
          <p:nvPr/>
        </p:nvSpPr>
        <p:spPr>
          <a:xfrm>
            <a:off x="4201175" y="3227076"/>
            <a:ext cx="2155435"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Azure SQL Managed Instance</a:t>
            </a:r>
            <a:endParaRPr kumimoji="0" lang="en-US" sz="20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17" name="Text Placeholder 8">
            <a:extLst>
              <a:ext uri="{FF2B5EF4-FFF2-40B4-BE49-F238E27FC236}">
                <a16:creationId xmlns:a16="http://schemas.microsoft.com/office/drawing/2014/main" id="{8B5FF250-58F1-4AD1-A6A6-B1F17C999338}"/>
              </a:ext>
            </a:extLst>
          </p:cNvPr>
          <p:cNvSpPr txBox="1">
            <a:spLocks/>
          </p:cNvSpPr>
          <p:nvPr/>
        </p:nvSpPr>
        <p:spPr>
          <a:xfrm>
            <a:off x="4076850" y="3782805"/>
            <a:ext cx="2279760" cy="584775"/>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6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Best for modernizing existing apps</a:t>
            </a:r>
            <a:endParaRPr kumimoji="0" lang="en-US" sz="1600" b="0" i="0" u="none" strike="sngStrike" kern="0" cap="none" spc="0" normalizeH="0" baseline="0" noProof="0">
              <a:ln>
                <a:noFill/>
              </a:ln>
              <a:solidFill>
                <a:prstClr val="black"/>
              </a:solidFill>
              <a:effectLst/>
              <a:uLnTx/>
              <a:uFillTx/>
              <a:latin typeface="Segoe UI"/>
              <a:ea typeface="+mn-ea"/>
              <a:cs typeface="Segoe UI Semilight" panose="020B0402040204020203" pitchFamily="34" charset="0"/>
            </a:endParaRPr>
          </a:p>
        </p:txBody>
      </p:sp>
      <p:sp>
        <p:nvSpPr>
          <p:cNvPr id="18" name="Rectangle 17">
            <a:extLst>
              <a:ext uri="{FF2B5EF4-FFF2-40B4-BE49-F238E27FC236}">
                <a16:creationId xmlns:a16="http://schemas.microsoft.com/office/drawing/2014/main" id="{22D955C9-7ABE-44A4-B7A6-A5F098087164}"/>
              </a:ext>
            </a:extLst>
          </p:cNvPr>
          <p:cNvSpPr/>
          <p:nvPr/>
        </p:nvSpPr>
        <p:spPr bwMode="auto">
          <a:xfrm>
            <a:off x="3774630" y="4658178"/>
            <a:ext cx="5357338" cy="3420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Platform-as-a-Service </a:t>
            </a:r>
          </a:p>
        </p:txBody>
      </p:sp>
      <p:pic>
        <p:nvPicPr>
          <p:cNvPr id="20" name="Graphic 19">
            <a:extLst>
              <a:ext uri="{FF2B5EF4-FFF2-40B4-BE49-F238E27FC236}">
                <a16:creationId xmlns:a16="http://schemas.microsoft.com/office/drawing/2014/main" id="{75D1114F-29C2-4DBA-91E1-4614104C1F04}"/>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835797" y="2162576"/>
            <a:ext cx="1031763" cy="1031763"/>
          </a:xfrm>
          <a:prstGeom prst="rect">
            <a:avLst/>
          </a:prstGeom>
        </p:spPr>
      </p:pic>
      <p:pic>
        <p:nvPicPr>
          <p:cNvPr id="3" name="Picture 2">
            <a:extLst>
              <a:ext uri="{FF2B5EF4-FFF2-40B4-BE49-F238E27FC236}">
                <a16:creationId xmlns:a16="http://schemas.microsoft.com/office/drawing/2014/main" id="{6D2C7A7C-C82C-4F62-9DC6-1342B83836E0}"/>
              </a:ext>
            </a:extLst>
          </p:cNvPr>
          <p:cNvPicPr>
            <a:picLocks noChangeAspect="1"/>
          </p:cNvPicPr>
          <p:nvPr/>
        </p:nvPicPr>
        <p:blipFill>
          <a:blip r:embed="rId9"/>
          <a:stretch>
            <a:fillRect/>
          </a:stretch>
        </p:blipFill>
        <p:spPr>
          <a:xfrm>
            <a:off x="10079839" y="2114050"/>
            <a:ext cx="1193388" cy="1083284"/>
          </a:xfrm>
          <a:prstGeom prst="rect">
            <a:avLst/>
          </a:prstGeom>
        </p:spPr>
      </p:pic>
      <p:sp>
        <p:nvSpPr>
          <p:cNvPr id="5" name="Rectangle 4">
            <a:extLst>
              <a:ext uri="{FF2B5EF4-FFF2-40B4-BE49-F238E27FC236}">
                <a16:creationId xmlns:a16="http://schemas.microsoft.com/office/drawing/2014/main" id="{C1608DF5-91DF-4C70-9987-E53052C03B18}"/>
              </a:ext>
            </a:extLst>
          </p:cNvPr>
          <p:cNvSpPr/>
          <p:nvPr/>
        </p:nvSpPr>
        <p:spPr>
          <a:xfrm>
            <a:off x="9814526" y="3227076"/>
            <a:ext cx="1724014"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Azure SQL Edge</a:t>
            </a:r>
            <a:endParaRPr kumimoji="0" lang="en-US" sz="20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6" name="Text Placeholder 8">
            <a:extLst>
              <a:ext uri="{FF2B5EF4-FFF2-40B4-BE49-F238E27FC236}">
                <a16:creationId xmlns:a16="http://schemas.microsoft.com/office/drawing/2014/main" id="{7F8D7353-EF3A-4762-B024-DF0CCEDB1D43}"/>
              </a:ext>
            </a:extLst>
          </p:cNvPr>
          <p:cNvSpPr txBox="1">
            <a:spLocks/>
          </p:cNvSpPr>
          <p:nvPr/>
        </p:nvSpPr>
        <p:spPr>
          <a:xfrm>
            <a:off x="9675411" y="3782805"/>
            <a:ext cx="2002244" cy="584775"/>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6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Best for extending apps to IoT edge</a:t>
            </a:r>
            <a:endParaRPr kumimoji="0" lang="en-US" sz="1600" b="0" i="0" u="none" strike="sngStrike" kern="0" cap="none" spc="0" normalizeH="0" baseline="0" noProof="0">
              <a:ln>
                <a:noFill/>
              </a:ln>
              <a:solidFill>
                <a:prstClr val="black"/>
              </a:solidFill>
              <a:effectLst/>
              <a:uLnTx/>
              <a:uFillTx/>
              <a:latin typeface="Segoe UI"/>
              <a:ea typeface="+mn-ea"/>
              <a:cs typeface="Segoe UI Semilight" panose="020B0402040204020203" pitchFamily="34" charset="0"/>
            </a:endParaRPr>
          </a:p>
        </p:txBody>
      </p:sp>
      <p:sp>
        <p:nvSpPr>
          <p:cNvPr id="7" name="Rectangle 6">
            <a:extLst>
              <a:ext uri="{FF2B5EF4-FFF2-40B4-BE49-F238E27FC236}">
                <a16:creationId xmlns:a16="http://schemas.microsoft.com/office/drawing/2014/main" id="{06AE58F9-C619-494D-AEAD-D339C2647252}"/>
              </a:ext>
            </a:extLst>
          </p:cNvPr>
          <p:cNvSpPr/>
          <p:nvPr/>
        </p:nvSpPr>
        <p:spPr bwMode="auto">
          <a:xfrm>
            <a:off x="9342521" y="4658178"/>
            <a:ext cx="2668024" cy="3420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Edge Computing</a:t>
            </a:r>
          </a:p>
        </p:txBody>
      </p:sp>
      <p:sp>
        <p:nvSpPr>
          <p:cNvPr id="8" name="Title 1">
            <a:extLst>
              <a:ext uri="{FF2B5EF4-FFF2-40B4-BE49-F238E27FC236}">
                <a16:creationId xmlns:a16="http://schemas.microsoft.com/office/drawing/2014/main" id="{B184EAA9-3435-4364-928B-ADEFD4DE9CFD}"/>
              </a:ext>
            </a:extLst>
          </p:cNvPr>
          <p:cNvSpPr txBox="1">
            <a:spLocks/>
          </p:cNvSpPr>
          <p:nvPr/>
        </p:nvSpPr>
        <p:spPr>
          <a:xfrm>
            <a:off x="732015" y="6051138"/>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400">
              <a:defRPr/>
            </a:pPr>
            <a:r>
              <a:rPr lang="en-US" sz="2400" spc="0">
                <a:ln>
                  <a:noFill/>
                </a:ln>
                <a:ea typeface="+mj-lt"/>
                <a:cs typeface="+mj-lt"/>
              </a:rPr>
              <a:t>Azure is the cloud that knows SQL Server best</a:t>
            </a:r>
            <a:endParaRPr lang="en-US"/>
          </a:p>
        </p:txBody>
      </p:sp>
    </p:spTree>
    <p:extLst>
      <p:ext uri="{BB962C8B-B14F-4D97-AF65-F5344CB8AC3E}">
        <p14:creationId xmlns:p14="http://schemas.microsoft.com/office/powerpoint/2010/main" val="1961945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8D0D80E-6811-41C9-AC7C-86B60EEB9D85}"/>
              </a:ext>
            </a:extLst>
          </p:cNvPr>
          <p:cNvSpPr/>
          <p:nvPr/>
        </p:nvSpPr>
        <p:spPr bwMode="auto">
          <a:xfrm>
            <a:off x="8622186"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a:extLst>
              <a:ext uri="{FF2B5EF4-FFF2-40B4-BE49-F238E27FC236}">
                <a16:creationId xmlns:a16="http://schemas.microsoft.com/office/drawing/2014/main" id="{E48A6205-F24B-4F4F-9B0E-B86D369637EF}"/>
              </a:ext>
            </a:extLst>
          </p:cNvPr>
          <p:cNvSpPr/>
          <p:nvPr/>
        </p:nvSpPr>
        <p:spPr bwMode="auto">
          <a:xfrm>
            <a:off x="5307108"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4A096368-78FE-457A-85AC-3F9788F017A9}"/>
              </a:ext>
            </a:extLst>
          </p:cNvPr>
          <p:cNvSpPr>
            <a:spLocks noGrp="1"/>
          </p:cNvSpPr>
          <p:nvPr>
            <p:ph type="title"/>
          </p:nvPr>
        </p:nvSpPr>
        <p:spPr>
          <a:xfrm>
            <a:off x="588263" y="457202"/>
            <a:ext cx="8738617" cy="553998"/>
          </a:xfrm>
        </p:spPr>
        <p:txBody>
          <a:bodyPr/>
          <a:lstStyle/>
          <a:p>
            <a:pPr algn="l"/>
            <a:r>
              <a:rPr lang="en-US"/>
              <a:t>Azure SQL Database is built for modern cloud apps </a:t>
            </a:r>
          </a:p>
        </p:txBody>
      </p:sp>
      <p:grpSp>
        <p:nvGrpSpPr>
          <p:cNvPr id="3" name="Group 2">
            <a:extLst>
              <a:ext uri="{FF2B5EF4-FFF2-40B4-BE49-F238E27FC236}">
                <a16:creationId xmlns:a16="http://schemas.microsoft.com/office/drawing/2014/main" id="{8B6AF71D-267E-4248-A72F-FEBB0AD19F9B}"/>
              </a:ext>
            </a:extLst>
          </p:cNvPr>
          <p:cNvGrpSpPr/>
          <p:nvPr/>
        </p:nvGrpSpPr>
        <p:grpSpPr>
          <a:xfrm>
            <a:off x="587292" y="2294756"/>
            <a:ext cx="462577" cy="392404"/>
            <a:chOff x="456592" y="1787773"/>
            <a:chExt cx="341665" cy="310625"/>
          </a:xfrm>
        </p:grpSpPr>
        <p:sp>
          <p:nvSpPr>
            <p:cNvPr id="4" name="Freeform 5">
              <a:extLst>
                <a:ext uri="{FF2B5EF4-FFF2-40B4-BE49-F238E27FC236}">
                  <a16:creationId xmlns:a16="http://schemas.microsoft.com/office/drawing/2014/main" id="{92ACBDFE-315E-482A-BCCE-B2AB56F8F966}"/>
                </a:ext>
              </a:extLst>
            </p:cNvPr>
            <p:cNvSpPr>
              <a:spLocks noEditPoints="1"/>
            </p:cNvSpPr>
            <p:nvPr/>
          </p:nvSpPr>
          <p:spPr bwMode="auto">
            <a:xfrm>
              <a:off x="456592" y="1787773"/>
              <a:ext cx="341665" cy="310625"/>
            </a:xfrm>
            <a:prstGeom prst="triangle">
              <a:avLst/>
            </a:prstGeom>
            <a:solidFill>
              <a:sysClr val="windowText" lastClr="000000"/>
            </a:solidFill>
            <a:ln w="19050">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43A5E"/>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DB89432B-F587-46D5-905B-236C5DEB405C}"/>
                </a:ext>
              </a:extLst>
            </p:cNvPr>
            <p:cNvGrpSpPr/>
            <p:nvPr/>
          </p:nvGrpSpPr>
          <p:grpSpPr>
            <a:xfrm>
              <a:off x="627425" y="1886736"/>
              <a:ext cx="0" cy="160366"/>
              <a:chOff x="4791447" y="2616042"/>
              <a:chExt cx="0" cy="1427764"/>
            </a:xfrm>
            <a:solidFill>
              <a:srgbClr val="0078D7"/>
            </a:solidFill>
          </p:grpSpPr>
          <p:cxnSp>
            <p:nvCxnSpPr>
              <p:cNvPr id="6" name="Straight Connector 5">
                <a:extLst>
                  <a:ext uri="{FF2B5EF4-FFF2-40B4-BE49-F238E27FC236}">
                    <a16:creationId xmlns:a16="http://schemas.microsoft.com/office/drawing/2014/main" id="{B1C7CDE0-E755-4C41-8147-6A9F17E18989}"/>
                  </a:ext>
                </a:extLst>
              </p:cNvPr>
              <p:cNvCxnSpPr>
                <a:cxnSpLocks/>
              </p:cNvCxnSpPr>
              <p:nvPr/>
            </p:nvCxnSpPr>
            <p:spPr>
              <a:xfrm>
                <a:off x="4791447" y="2616042"/>
                <a:ext cx="0" cy="1030199"/>
              </a:xfrm>
              <a:prstGeom prst="line">
                <a:avLst/>
              </a:prstGeom>
              <a:grpFill/>
              <a:ln w="25400" cap="flat" cmpd="sng" algn="ctr">
                <a:solidFill>
                  <a:srgbClr val="50E6FF"/>
                </a:solidFill>
                <a:prstDash val="solid"/>
                <a:headEnd type="none"/>
                <a:tailEnd type="none"/>
              </a:ln>
              <a:effectLst/>
            </p:spPr>
          </p:cxnSp>
          <p:cxnSp>
            <p:nvCxnSpPr>
              <p:cNvPr id="7" name="Straight Connector 6">
                <a:extLst>
                  <a:ext uri="{FF2B5EF4-FFF2-40B4-BE49-F238E27FC236}">
                    <a16:creationId xmlns:a16="http://schemas.microsoft.com/office/drawing/2014/main" id="{E6C3D427-6BE9-4115-A2D7-89DF0273FF96}"/>
                  </a:ext>
                </a:extLst>
              </p:cNvPr>
              <p:cNvCxnSpPr>
                <a:cxnSpLocks/>
              </p:cNvCxnSpPr>
              <p:nvPr/>
            </p:nvCxnSpPr>
            <p:spPr>
              <a:xfrm>
                <a:off x="4791447" y="3793908"/>
                <a:ext cx="0" cy="249898"/>
              </a:xfrm>
              <a:prstGeom prst="line">
                <a:avLst/>
              </a:prstGeom>
              <a:grpFill/>
              <a:ln w="25400" cap="flat" cmpd="sng" algn="ctr">
                <a:solidFill>
                  <a:srgbClr val="50E6FF"/>
                </a:solidFill>
                <a:prstDash val="solid"/>
                <a:headEnd type="none"/>
                <a:tailEnd type="none"/>
              </a:ln>
              <a:effectLst/>
            </p:spPr>
          </p:cxnSp>
        </p:grpSp>
      </p:grpSp>
      <p:grpSp>
        <p:nvGrpSpPr>
          <p:cNvPr id="8" name="Group 7">
            <a:extLst>
              <a:ext uri="{FF2B5EF4-FFF2-40B4-BE49-F238E27FC236}">
                <a16:creationId xmlns:a16="http://schemas.microsoft.com/office/drawing/2014/main" id="{348F63A2-2ECC-4632-B1AA-86EC4BFFD144}"/>
              </a:ext>
            </a:extLst>
          </p:cNvPr>
          <p:cNvGrpSpPr/>
          <p:nvPr/>
        </p:nvGrpSpPr>
        <p:grpSpPr>
          <a:xfrm>
            <a:off x="587292" y="3603382"/>
            <a:ext cx="462565" cy="462565"/>
            <a:chOff x="4696146" y="2848968"/>
            <a:chExt cx="399327" cy="399327"/>
          </a:xfrm>
          <a:solidFill>
            <a:srgbClr val="0078D4"/>
          </a:solidFill>
        </p:grpSpPr>
        <p:sp>
          <p:nvSpPr>
            <p:cNvPr id="9" name="Oval 8">
              <a:extLst>
                <a:ext uri="{FF2B5EF4-FFF2-40B4-BE49-F238E27FC236}">
                  <a16:creationId xmlns:a16="http://schemas.microsoft.com/office/drawing/2014/main" id="{BA762C2E-FAC6-416A-8E41-FFA4A3F796D5}"/>
                </a:ext>
              </a:extLst>
            </p:cNvPr>
            <p:cNvSpPr/>
            <p:nvPr/>
          </p:nvSpPr>
          <p:spPr bwMode="auto">
            <a:xfrm>
              <a:off x="4696146" y="2848968"/>
              <a:ext cx="399327" cy="399327"/>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4E0D13E0-4BB2-4131-AE63-0C299EBC7355}"/>
                </a:ext>
              </a:extLst>
            </p:cNvPr>
            <p:cNvGrpSpPr/>
            <p:nvPr/>
          </p:nvGrpSpPr>
          <p:grpSpPr>
            <a:xfrm>
              <a:off x="4777867" y="2968337"/>
              <a:ext cx="236281" cy="177211"/>
              <a:chOff x="4801015" y="2979911"/>
              <a:chExt cx="236281" cy="177211"/>
            </a:xfrm>
            <a:grpFill/>
          </p:grpSpPr>
          <p:sp>
            <p:nvSpPr>
              <p:cNvPr id="11" name="Freeform 95">
                <a:extLst>
                  <a:ext uri="{FF2B5EF4-FFF2-40B4-BE49-F238E27FC236}">
                    <a16:creationId xmlns:a16="http://schemas.microsoft.com/office/drawing/2014/main" id="{DF4C32F7-1194-4DEB-B10C-CE34F9B401EF}"/>
                  </a:ext>
                </a:extLst>
              </p:cNvPr>
              <p:cNvSpPr>
                <a:spLocks/>
              </p:cNvSpPr>
              <p:nvPr/>
            </p:nvSpPr>
            <p:spPr bwMode="auto">
              <a:xfrm>
                <a:off x="4860085" y="2979911"/>
                <a:ext cx="177211" cy="177211"/>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Freeform 96">
                <a:extLst>
                  <a:ext uri="{FF2B5EF4-FFF2-40B4-BE49-F238E27FC236}">
                    <a16:creationId xmlns:a16="http://schemas.microsoft.com/office/drawing/2014/main" id="{1216E586-ED5D-45A3-A053-6F1B43AB3891}"/>
                  </a:ext>
                </a:extLst>
              </p:cNvPr>
              <p:cNvSpPr>
                <a:spLocks/>
              </p:cNvSpPr>
              <p:nvPr/>
            </p:nvSpPr>
            <p:spPr bwMode="auto">
              <a:xfrm>
                <a:off x="4801015" y="3044232"/>
                <a:ext cx="112890" cy="112890"/>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13" name="Text Placeholder 99">
            <a:extLst>
              <a:ext uri="{FF2B5EF4-FFF2-40B4-BE49-F238E27FC236}">
                <a16:creationId xmlns:a16="http://schemas.microsoft.com/office/drawing/2014/main" id="{DD4F3D84-F109-4E82-AB86-54F3815814F6}"/>
              </a:ext>
            </a:extLst>
          </p:cNvPr>
          <p:cNvSpPr txBox="1">
            <a:spLocks/>
          </p:cNvSpPr>
          <p:nvPr/>
        </p:nvSpPr>
        <p:spPr>
          <a:xfrm>
            <a:off x="1362641" y="2198682"/>
            <a:ext cx="3170169" cy="8925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0000"/>
                </a:solidFill>
                <a:effectLst/>
                <a:uLnTx/>
                <a:uFillTx/>
                <a:latin typeface="Segoe UI Semibold"/>
                <a:ea typeface="+mn-ea"/>
                <a:cs typeface="+mn-cs"/>
              </a:rPr>
              <a:t>Customer challenge </a:t>
            </a:r>
          </a:p>
          <a:p>
            <a:pPr marL="0" marR="0" lvl="0" indent="0" algn="l" defTabSz="914314"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 want to build a modern multi-tenant SaaS apps and scale independently when needed </a:t>
            </a:r>
          </a:p>
        </p:txBody>
      </p:sp>
      <p:sp>
        <p:nvSpPr>
          <p:cNvPr id="14" name="Text Placeholder 99">
            <a:extLst>
              <a:ext uri="{FF2B5EF4-FFF2-40B4-BE49-F238E27FC236}">
                <a16:creationId xmlns:a16="http://schemas.microsoft.com/office/drawing/2014/main" id="{AF0F4F87-9887-43DC-BEBA-42136A03EE45}"/>
              </a:ext>
            </a:extLst>
          </p:cNvPr>
          <p:cNvSpPr txBox="1">
            <a:spLocks/>
          </p:cNvSpPr>
          <p:nvPr/>
        </p:nvSpPr>
        <p:spPr>
          <a:xfrm>
            <a:off x="1362641" y="3548647"/>
            <a:ext cx="3261607" cy="8925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Solution</a:t>
            </a:r>
            <a:r>
              <a:rPr kumimoji="0" lang="en-US" sz="1400" b="1" i="0" u="none" strike="noStrike" kern="1200" cap="none" spc="0" normalizeH="0" baseline="0" noProof="0">
                <a:ln>
                  <a:noFill/>
                </a:ln>
                <a:solidFill>
                  <a:srgbClr val="0078D4"/>
                </a:solidFill>
                <a:effectLst/>
                <a:uLnTx/>
                <a:uFillTx/>
                <a:latin typeface="Segoe UI Semibold"/>
                <a:ea typeface="+mn-ea"/>
                <a:cs typeface="+mn-cs"/>
              </a:rPr>
              <a:t> </a:t>
            </a:r>
          </a:p>
          <a:p>
            <a:pPr marL="0" marR="0" lvl="1"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Azure SQL Database is a highly scalable cloud database service with built-in high availability and machine learning </a:t>
            </a:r>
            <a:endParaRPr kumimoji="0" lang="en-US" sz="1400" b="0" i="0" u="none" strike="noStrike" kern="1200" cap="none" spc="0" normalizeH="0" baseline="0" noProof="0">
              <a:ln>
                <a:noFill/>
              </a:ln>
              <a:gradFill>
                <a:gsLst>
                  <a:gs pos="1250">
                    <a:sysClr val="windowText" lastClr="000000"/>
                  </a:gs>
                  <a:gs pos="100000">
                    <a:sysClr val="windowText" lastClr="000000"/>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 name="Rectangle 14">
            <a:extLst>
              <a:ext uri="{FF2B5EF4-FFF2-40B4-BE49-F238E27FC236}">
                <a16:creationId xmlns:a16="http://schemas.microsoft.com/office/drawing/2014/main" id="{30F5B9E3-5BB4-4A1E-8E8C-625618D59491}"/>
              </a:ext>
            </a:extLst>
          </p:cNvPr>
          <p:cNvSpPr/>
          <p:nvPr/>
        </p:nvSpPr>
        <p:spPr>
          <a:xfrm>
            <a:off x="5427390" y="2055931"/>
            <a:ext cx="2854226" cy="238526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Key features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Single database or elastic pool</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Hyperscale storage (100TB+)</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Serverless compute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Fully managed service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Private link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High availability with AZ isolation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Business continuity at scale</a:t>
            </a:r>
          </a:p>
        </p:txBody>
      </p:sp>
      <p:cxnSp>
        <p:nvCxnSpPr>
          <p:cNvPr id="20" name="Straight Connector 19">
            <a:extLst>
              <a:ext uri="{FF2B5EF4-FFF2-40B4-BE49-F238E27FC236}">
                <a16:creationId xmlns:a16="http://schemas.microsoft.com/office/drawing/2014/main" id="{CD45F335-86E3-4DD4-8DCA-AD53E8B01B6F}"/>
              </a:ext>
            </a:extLst>
          </p:cNvPr>
          <p:cNvCxnSpPr/>
          <p:nvPr/>
        </p:nvCxnSpPr>
        <p:spPr>
          <a:xfrm>
            <a:off x="3509247" y="5763097"/>
            <a:ext cx="0" cy="7062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3A4D6B5-BE20-4E3A-86F2-67A9FD451A7E}"/>
              </a:ext>
            </a:extLst>
          </p:cNvPr>
          <p:cNvSpPr/>
          <p:nvPr/>
        </p:nvSpPr>
        <p:spPr>
          <a:xfrm>
            <a:off x="3788742" y="5854609"/>
            <a:ext cx="6851961"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Broadcast Music, Inc. (BMI) uses Azure SQL Database Hyperscale to scale on demand and speed up song matching without managing on-premises infrastructure.</a:t>
            </a:r>
            <a:endParaRPr kumimoji="0" lang="en-US" sz="1400" b="0" i="0" u="none" strike="noStrike" kern="1200" cap="none" spc="0" normalizeH="0" baseline="0" noProof="0" dirty="0">
              <a:ln>
                <a:noFill/>
              </a:ln>
              <a:solidFill>
                <a:srgbClr val="0177D7"/>
              </a:solidFill>
              <a:effectLst/>
              <a:uLnTx/>
              <a:uFillTx/>
              <a:latin typeface="Segoe UI Semibold"/>
              <a:ea typeface="Segoe UI Semilight" charset="0"/>
              <a:cs typeface="Segoe UI Semilight" charset="0"/>
            </a:endParaRPr>
          </a:p>
        </p:txBody>
      </p:sp>
      <p:sp>
        <p:nvSpPr>
          <p:cNvPr id="30" name="Rectangle 29">
            <a:extLst>
              <a:ext uri="{FF2B5EF4-FFF2-40B4-BE49-F238E27FC236}">
                <a16:creationId xmlns:a16="http://schemas.microsoft.com/office/drawing/2014/main" id="{1580D7E9-2326-774F-951F-2F636F8796F2}"/>
              </a:ext>
            </a:extLst>
          </p:cNvPr>
          <p:cNvSpPr/>
          <p:nvPr/>
        </p:nvSpPr>
        <p:spPr>
          <a:xfrm>
            <a:off x="8712061" y="2055931"/>
            <a:ext cx="2854226" cy="25083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Azure differentiators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Industry highest availability SLA of 99.995%</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Industry only business continuity SLA with 5 second RPO and 30 second RTO</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Price-performance leader for mission-critical workloads while costing up to 86 percent less than AWS RDS (</a:t>
            </a:r>
            <a:r>
              <a:rPr kumimoji="0" lang="en-US" sz="1400" b="0" i="0" u="none" strike="noStrike" kern="1200" cap="none" spc="0" normalizeH="0" baseline="0" noProof="0" err="1">
                <a:ln>
                  <a:noFill/>
                </a:ln>
                <a:solidFill>
                  <a:srgbClr val="000000"/>
                </a:solidFill>
                <a:effectLst/>
                <a:uLnTx/>
                <a:uFillTx/>
                <a:latin typeface="Segoe UI"/>
                <a:ea typeface="+mn-ea"/>
                <a:cs typeface="+mn-cs"/>
              </a:rPr>
              <a:t>GigaOm</a:t>
            </a:r>
            <a:r>
              <a:rPr kumimoji="0" lang="en-US" sz="1400" b="0" i="0" u="none" strike="noStrike" kern="1200" cap="none" spc="0" normalizeH="0" baseline="0" noProof="0">
                <a:ln>
                  <a:noFill/>
                </a:ln>
                <a:solidFill>
                  <a:srgbClr val="000000"/>
                </a:solidFill>
                <a:effectLst/>
                <a:uLnTx/>
                <a:uFillTx/>
                <a:latin typeface="Segoe UI"/>
                <a:ea typeface="+mn-ea"/>
                <a:cs typeface="+mn-cs"/>
              </a:rPr>
              <a:t>)</a:t>
            </a:r>
          </a:p>
        </p:txBody>
      </p:sp>
      <p:cxnSp>
        <p:nvCxnSpPr>
          <p:cNvPr id="21" name="Straight Connector 20">
            <a:extLst>
              <a:ext uri="{FF2B5EF4-FFF2-40B4-BE49-F238E27FC236}">
                <a16:creationId xmlns:a16="http://schemas.microsoft.com/office/drawing/2014/main" id="{21FC8D0C-8F2E-C44B-B590-272286F97599}"/>
              </a:ext>
            </a:extLst>
          </p:cNvPr>
          <p:cNvCxnSpPr>
            <a:cxnSpLocks/>
          </p:cNvCxnSpPr>
          <p:nvPr/>
        </p:nvCxnSpPr>
        <p:spPr>
          <a:xfrm>
            <a:off x="472273" y="5529715"/>
            <a:ext cx="11307304"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B70CE8DD-BBBA-4754-8F83-D64A393983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2988" y="380016"/>
            <a:ext cx="706598" cy="706598"/>
          </a:xfrm>
          <a:prstGeom prst="rect">
            <a:avLst/>
          </a:prstGeom>
        </p:spPr>
      </p:pic>
      <p:pic>
        <p:nvPicPr>
          <p:cNvPr id="62466" name="Picture 2" descr="Story logo">
            <a:extLst>
              <a:ext uri="{FF2B5EF4-FFF2-40B4-BE49-F238E27FC236}">
                <a16:creationId xmlns:a16="http://schemas.microsoft.com/office/drawing/2014/main" id="{A18C7169-3442-4DBB-8204-95E5E46DAD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099" b="12681"/>
          <a:stretch/>
        </p:blipFill>
        <p:spPr bwMode="auto">
          <a:xfrm>
            <a:off x="1245926" y="5537380"/>
            <a:ext cx="1443128" cy="115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530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8BC07C8-B81C-4DC4-809D-4EBF796B26E7}"/>
              </a:ext>
            </a:extLst>
          </p:cNvPr>
          <p:cNvSpPr/>
          <p:nvPr/>
        </p:nvSpPr>
        <p:spPr bwMode="auto">
          <a:xfrm>
            <a:off x="8622186"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0983C779-428A-4F3B-8A29-6601412A8E60}"/>
              </a:ext>
            </a:extLst>
          </p:cNvPr>
          <p:cNvSpPr/>
          <p:nvPr/>
        </p:nvSpPr>
        <p:spPr bwMode="auto">
          <a:xfrm>
            <a:off x="5307108"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4A096368-78FE-457A-85AC-3F9788F017A9}"/>
              </a:ext>
            </a:extLst>
          </p:cNvPr>
          <p:cNvSpPr>
            <a:spLocks noGrp="1"/>
          </p:cNvSpPr>
          <p:nvPr>
            <p:ph type="title"/>
          </p:nvPr>
        </p:nvSpPr>
        <p:spPr>
          <a:xfrm>
            <a:off x="588262" y="457202"/>
            <a:ext cx="9021903" cy="1107996"/>
          </a:xfrm>
        </p:spPr>
        <p:txBody>
          <a:bodyPr/>
          <a:lstStyle/>
          <a:p>
            <a:pPr algn="l"/>
            <a:r>
              <a:rPr lang="en-US"/>
              <a:t>Azure SQL Managed Instance eases cloud migration  </a:t>
            </a:r>
          </a:p>
        </p:txBody>
      </p:sp>
      <p:grpSp>
        <p:nvGrpSpPr>
          <p:cNvPr id="26" name="Group 25">
            <a:extLst>
              <a:ext uri="{FF2B5EF4-FFF2-40B4-BE49-F238E27FC236}">
                <a16:creationId xmlns:a16="http://schemas.microsoft.com/office/drawing/2014/main" id="{32BE6DA3-628A-8946-926E-8BE2C0BBA6B3}"/>
              </a:ext>
            </a:extLst>
          </p:cNvPr>
          <p:cNvGrpSpPr/>
          <p:nvPr/>
        </p:nvGrpSpPr>
        <p:grpSpPr>
          <a:xfrm>
            <a:off x="587292" y="2294756"/>
            <a:ext cx="462577" cy="392404"/>
            <a:chOff x="456592" y="1787773"/>
            <a:chExt cx="341665" cy="310625"/>
          </a:xfrm>
        </p:grpSpPr>
        <p:sp>
          <p:nvSpPr>
            <p:cNvPr id="27" name="Freeform 5">
              <a:extLst>
                <a:ext uri="{FF2B5EF4-FFF2-40B4-BE49-F238E27FC236}">
                  <a16:creationId xmlns:a16="http://schemas.microsoft.com/office/drawing/2014/main" id="{20F5C677-5CE3-E141-B57D-8AAE180B1340}"/>
                </a:ext>
              </a:extLst>
            </p:cNvPr>
            <p:cNvSpPr>
              <a:spLocks noEditPoints="1"/>
            </p:cNvSpPr>
            <p:nvPr/>
          </p:nvSpPr>
          <p:spPr bwMode="auto">
            <a:xfrm>
              <a:off x="456592" y="1787773"/>
              <a:ext cx="341665" cy="310625"/>
            </a:xfrm>
            <a:prstGeom prst="triangle">
              <a:avLst/>
            </a:prstGeom>
            <a:solidFill>
              <a:sysClr val="windowText" lastClr="000000"/>
            </a:solidFill>
            <a:ln w="19050">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43A5E"/>
                </a:solidFill>
                <a:effectLst/>
                <a:uLnTx/>
                <a:uFillTx/>
                <a:latin typeface="Segoe UI"/>
                <a:ea typeface="+mn-ea"/>
                <a:cs typeface="+mn-cs"/>
              </a:endParaRPr>
            </a:p>
          </p:txBody>
        </p:sp>
        <p:grpSp>
          <p:nvGrpSpPr>
            <p:cNvPr id="28" name="Group 27">
              <a:extLst>
                <a:ext uri="{FF2B5EF4-FFF2-40B4-BE49-F238E27FC236}">
                  <a16:creationId xmlns:a16="http://schemas.microsoft.com/office/drawing/2014/main" id="{64970F05-D5E1-3641-961B-4B81FABA155A}"/>
                </a:ext>
              </a:extLst>
            </p:cNvPr>
            <p:cNvGrpSpPr/>
            <p:nvPr/>
          </p:nvGrpSpPr>
          <p:grpSpPr>
            <a:xfrm>
              <a:off x="627425" y="1886736"/>
              <a:ext cx="0" cy="160366"/>
              <a:chOff x="4791447" y="2616042"/>
              <a:chExt cx="0" cy="1427764"/>
            </a:xfrm>
            <a:solidFill>
              <a:srgbClr val="0078D7"/>
            </a:solidFill>
          </p:grpSpPr>
          <p:cxnSp>
            <p:nvCxnSpPr>
              <p:cNvPr id="29" name="Straight Connector 28">
                <a:extLst>
                  <a:ext uri="{FF2B5EF4-FFF2-40B4-BE49-F238E27FC236}">
                    <a16:creationId xmlns:a16="http://schemas.microsoft.com/office/drawing/2014/main" id="{FD44286D-947C-A443-AC6D-3145A62116E0}"/>
                  </a:ext>
                </a:extLst>
              </p:cNvPr>
              <p:cNvCxnSpPr>
                <a:cxnSpLocks/>
              </p:cNvCxnSpPr>
              <p:nvPr/>
            </p:nvCxnSpPr>
            <p:spPr>
              <a:xfrm>
                <a:off x="4791447" y="2616042"/>
                <a:ext cx="0" cy="1030199"/>
              </a:xfrm>
              <a:prstGeom prst="line">
                <a:avLst/>
              </a:prstGeom>
              <a:grpFill/>
              <a:ln w="25400" cap="flat" cmpd="sng" algn="ctr">
                <a:solidFill>
                  <a:srgbClr val="50E6FF"/>
                </a:solidFill>
                <a:prstDash val="solid"/>
                <a:headEnd type="none"/>
                <a:tailEnd type="none"/>
              </a:ln>
              <a:effectLst/>
            </p:spPr>
          </p:cxnSp>
          <p:cxnSp>
            <p:nvCxnSpPr>
              <p:cNvPr id="30" name="Straight Connector 29">
                <a:extLst>
                  <a:ext uri="{FF2B5EF4-FFF2-40B4-BE49-F238E27FC236}">
                    <a16:creationId xmlns:a16="http://schemas.microsoft.com/office/drawing/2014/main" id="{BC491540-103C-B94D-9874-24ADFFFDB402}"/>
                  </a:ext>
                </a:extLst>
              </p:cNvPr>
              <p:cNvCxnSpPr>
                <a:cxnSpLocks/>
              </p:cNvCxnSpPr>
              <p:nvPr/>
            </p:nvCxnSpPr>
            <p:spPr>
              <a:xfrm>
                <a:off x="4791447" y="3793908"/>
                <a:ext cx="0" cy="249898"/>
              </a:xfrm>
              <a:prstGeom prst="line">
                <a:avLst/>
              </a:prstGeom>
              <a:grpFill/>
              <a:ln w="25400" cap="flat" cmpd="sng" algn="ctr">
                <a:solidFill>
                  <a:srgbClr val="50E6FF"/>
                </a:solidFill>
                <a:prstDash val="solid"/>
                <a:headEnd type="none"/>
                <a:tailEnd type="none"/>
              </a:ln>
              <a:effectLst/>
            </p:spPr>
          </p:cxnSp>
        </p:grpSp>
      </p:grpSp>
      <p:grpSp>
        <p:nvGrpSpPr>
          <p:cNvPr id="31" name="Group 30">
            <a:extLst>
              <a:ext uri="{FF2B5EF4-FFF2-40B4-BE49-F238E27FC236}">
                <a16:creationId xmlns:a16="http://schemas.microsoft.com/office/drawing/2014/main" id="{F822C185-4AFF-DB46-A14C-4C94408B2F54}"/>
              </a:ext>
            </a:extLst>
          </p:cNvPr>
          <p:cNvGrpSpPr/>
          <p:nvPr/>
        </p:nvGrpSpPr>
        <p:grpSpPr>
          <a:xfrm>
            <a:off x="587292" y="3603382"/>
            <a:ext cx="462565" cy="462565"/>
            <a:chOff x="4696146" y="2848968"/>
            <a:chExt cx="399327" cy="399327"/>
          </a:xfrm>
          <a:solidFill>
            <a:srgbClr val="0078D4"/>
          </a:solidFill>
        </p:grpSpPr>
        <p:sp>
          <p:nvSpPr>
            <p:cNvPr id="32" name="Oval 31">
              <a:extLst>
                <a:ext uri="{FF2B5EF4-FFF2-40B4-BE49-F238E27FC236}">
                  <a16:creationId xmlns:a16="http://schemas.microsoft.com/office/drawing/2014/main" id="{6D676053-A908-4847-8627-E6A5878D40B6}"/>
                </a:ext>
              </a:extLst>
            </p:cNvPr>
            <p:cNvSpPr/>
            <p:nvPr/>
          </p:nvSpPr>
          <p:spPr bwMode="auto">
            <a:xfrm>
              <a:off x="4696146" y="2848968"/>
              <a:ext cx="399327" cy="399327"/>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3" name="Group 32">
              <a:extLst>
                <a:ext uri="{FF2B5EF4-FFF2-40B4-BE49-F238E27FC236}">
                  <a16:creationId xmlns:a16="http://schemas.microsoft.com/office/drawing/2014/main" id="{B25D4D3A-CB63-A748-BED4-4B295950E1B1}"/>
                </a:ext>
              </a:extLst>
            </p:cNvPr>
            <p:cNvGrpSpPr/>
            <p:nvPr/>
          </p:nvGrpSpPr>
          <p:grpSpPr>
            <a:xfrm>
              <a:off x="4777867" y="2968337"/>
              <a:ext cx="236281" cy="177211"/>
              <a:chOff x="4801015" y="2979911"/>
              <a:chExt cx="236281" cy="177211"/>
            </a:xfrm>
            <a:grpFill/>
          </p:grpSpPr>
          <p:sp>
            <p:nvSpPr>
              <p:cNvPr id="34" name="Freeform 95">
                <a:extLst>
                  <a:ext uri="{FF2B5EF4-FFF2-40B4-BE49-F238E27FC236}">
                    <a16:creationId xmlns:a16="http://schemas.microsoft.com/office/drawing/2014/main" id="{F60EDC9E-A17A-6744-A8A9-9770D0F154DB}"/>
                  </a:ext>
                </a:extLst>
              </p:cNvPr>
              <p:cNvSpPr>
                <a:spLocks/>
              </p:cNvSpPr>
              <p:nvPr/>
            </p:nvSpPr>
            <p:spPr bwMode="auto">
              <a:xfrm>
                <a:off x="4860085" y="2979911"/>
                <a:ext cx="177211" cy="177211"/>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5" name="Freeform 96">
                <a:extLst>
                  <a:ext uri="{FF2B5EF4-FFF2-40B4-BE49-F238E27FC236}">
                    <a16:creationId xmlns:a16="http://schemas.microsoft.com/office/drawing/2014/main" id="{62533A4A-9CC2-DE4A-AF1A-55C8C44764DC}"/>
                  </a:ext>
                </a:extLst>
              </p:cNvPr>
              <p:cNvSpPr>
                <a:spLocks/>
              </p:cNvSpPr>
              <p:nvPr/>
            </p:nvSpPr>
            <p:spPr bwMode="auto">
              <a:xfrm>
                <a:off x="4801015" y="3044232"/>
                <a:ext cx="112890" cy="112890"/>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36" name="Text Placeholder 99">
            <a:extLst>
              <a:ext uri="{FF2B5EF4-FFF2-40B4-BE49-F238E27FC236}">
                <a16:creationId xmlns:a16="http://schemas.microsoft.com/office/drawing/2014/main" id="{9775DCC8-DD46-D548-8C62-942B36A55EEF}"/>
              </a:ext>
            </a:extLst>
          </p:cNvPr>
          <p:cNvSpPr txBox="1">
            <a:spLocks/>
          </p:cNvSpPr>
          <p:nvPr/>
        </p:nvSpPr>
        <p:spPr>
          <a:xfrm>
            <a:off x="1362641" y="2198682"/>
            <a:ext cx="3170169" cy="8925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0000"/>
                </a:solidFill>
                <a:effectLst/>
                <a:uLnTx/>
                <a:uFillTx/>
                <a:latin typeface="Segoe UI Semibold"/>
                <a:ea typeface="+mn-ea"/>
                <a:cs typeface="+mn-cs"/>
              </a:rPr>
              <a:t>Customer challenge </a:t>
            </a:r>
          </a:p>
          <a:p>
            <a:pPr marL="0" marR="0" lvl="0" indent="0" algn="l" defTabSz="914314"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 want to migrate to the cloud, remove management overhead and take advantage of leading features </a:t>
            </a:r>
          </a:p>
        </p:txBody>
      </p:sp>
      <p:sp>
        <p:nvSpPr>
          <p:cNvPr id="37" name="Text Placeholder 99">
            <a:extLst>
              <a:ext uri="{FF2B5EF4-FFF2-40B4-BE49-F238E27FC236}">
                <a16:creationId xmlns:a16="http://schemas.microsoft.com/office/drawing/2014/main" id="{56719640-6A69-5744-856A-54BA184E78E9}"/>
              </a:ext>
            </a:extLst>
          </p:cNvPr>
          <p:cNvSpPr txBox="1">
            <a:spLocks/>
          </p:cNvSpPr>
          <p:nvPr/>
        </p:nvSpPr>
        <p:spPr>
          <a:xfrm>
            <a:off x="1362641" y="3548647"/>
            <a:ext cx="3261607" cy="110799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Solution</a:t>
            </a:r>
            <a:r>
              <a:rPr kumimoji="0" lang="en-US" sz="1400" b="1" i="0" u="none" strike="noStrike" kern="1200" cap="none" spc="0" normalizeH="0" baseline="0" noProof="0">
                <a:ln>
                  <a:noFill/>
                </a:ln>
                <a:solidFill>
                  <a:srgbClr val="0078D4"/>
                </a:solidFill>
                <a:effectLst/>
                <a:uLnTx/>
                <a:uFillTx/>
                <a:latin typeface="Segoe UI Semibold"/>
                <a:ea typeface="+mn-ea"/>
                <a:cs typeface="+mn-cs"/>
              </a:rPr>
              <a:t> </a:t>
            </a:r>
          </a:p>
          <a:p>
            <a:pPr marL="0" marR="0" lvl="1"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SQL Managed Instance combines leading security features with SQL Server compatibility and </a:t>
            </a:r>
            <a:r>
              <a:rPr lang="en-US" sz="1400">
                <a:gradFill>
                  <a:gsLst>
                    <a:gs pos="1250">
                      <a:srgbClr val="000000"/>
                    </a:gs>
                    <a:gs pos="100000">
                      <a:srgbClr val="000000"/>
                    </a:gs>
                  </a:gsLst>
                  <a:lin ang="5400000" scaled="0"/>
                </a:gradFill>
                <a:latin typeface="Segoe UI" panose="020B0502040204020203" pitchFamily="34" charset="0"/>
              </a:rPr>
              <a:t>instance</a:t>
            </a: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 model designed for on-premises customers</a:t>
            </a:r>
          </a:p>
        </p:txBody>
      </p:sp>
      <p:sp>
        <p:nvSpPr>
          <p:cNvPr id="38" name="Rectangle 37">
            <a:extLst>
              <a:ext uri="{FF2B5EF4-FFF2-40B4-BE49-F238E27FC236}">
                <a16:creationId xmlns:a16="http://schemas.microsoft.com/office/drawing/2014/main" id="{589BF4D0-DF86-724C-874A-0015FD21A37C}"/>
              </a:ext>
            </a:extLst>
          </p:cNvPr>
          <p:cNvSpPr/>
          <p:nvPr/>
        </p:nvSpPr>
        <p:spPr>
          <a:xfrm>
            <a:off x="5418683" y="2055931"/>
            <a:ext cx="2854226" cy="28777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Key features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Available as single instance or instance pool</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SQL Server surface area (vast majority)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Native virtual network support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Fully managed service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On-premise identities enabled on cloud instances, through integration with Azure Active Directory and AD Connect</a:t>
            </a:r>
          </a:p>
        </p:txBody>
      </p:sp>
      <p:sp>
        <p:nvSpPr>
          <p:cNvPr id="42" name="Rectangle 41">
            <a:extLst>
              <a:ext uri="{FF2B5EF4-FFF2-40B4-BE49-F238E27FC236}">
                <a16:creationId xmlns:a16="http://schemas.microsoft.com/office/drawing/2014/main" id="{314E1DF1-9139-FC49-8E4E-53D636A702CC}"/>
              </a:ext>
            </a:extLst>
          </p:cNvPr>
          <p:cNvSpPr/>
          <p:nvPr/>
        </p:nvSpPr>
        <p:spPr>
          <a:xfrm>
            <a:off x="8712061" y="2055931"/>
            <a:ext cx="2854226" cy="23698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Azure differentiators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Near zero downtime migration using log shipping</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Fully managed business continuity with failover groups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Projected return on investment of 238 percent over three years</a:t>
            </a:r>
            <a:r>
              <a:rPr kumimoji="0" lang="en-US" sz="1400" b="0" i="0" u="none" strike="noStrike" kern="1200" cap="none" spc="0" normalizeH="0" baseline="30000" noProof="0">
                <a:ln>
                  <a:noFill/>
                </a:ln>
                <a:solidFill>
                  <a:srgbClr val="000000"/>
                </a:solidFill>
                <a:effectLst/>
                <a:uLnTx/>
                <a:uFillTx/>
                <a:latin typeface="Segoe UI"/>
                <a:ea typeface="+mn-ea"/>
                <a:cs typeface="+mn-cs"/>
              </a:rPr>
              <a:t>1</a:t>
            </a:r>
            <a:r>
              <a:rPr kumimoji="0" lang="en-US" sz="1400" b="0" i="0" u="none" strike="noStrike" kern="1200" cap="none" spc="0" normalizeH="0" baseline="0" noProof="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The best of SQL Server with the benefits of a managed service</a:t>
            </a:r>
          </a:p>
        </p:txBody>
      </p:sp>
      <p:sp>
        <p:nvSpPr>
          <p:cNvPr id="40" name="Rectangle 39">
            <a:extLst>
              <a:ext uri="{FF2B5EF4-FFF2-40B4-BE49-F238E27FC236}">
                <a16:creationId xmlns:a16="http://schemas.microsoft.com/office/drawing/2014/main" id="{4405A422-47EC-F44D-BFAD-91BE07509476}"/>
              </a:ext>
            </a:extLst>
          </p:cNvPr>
          <p:cNvSpPr/>
          <p:nvPr/>
        </p:nvSpPr>
        <p:spPr>
          <a:xfrm>
            <a:off x="3788742" y="5854609"/>
            <a:ext cx="6851961"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Komatsu easily migrated 1.5 TBs of data thanks to near complete compatibility with SQL Server </a:t>
            </a:r>
          </a:p>
        </p:txBody>
      </p:sp>
      <p:pic>
        <p:nvPicPr>
          <p:cNvPr id="4" name="Picture 3">
            <a:extLst>
              <a:ext uri="{FF2B5EF4-FFF2-40B4-BE49-F238E27FC236}">
                <a16:creationId xmlns:a16="http://schemas.microsoft.com/office/drawing/2014/main" id="{3CD683EB-CB65-AC42-B5FA-58DFEF3797E0}"/>
              </a:ext>
            </a:extLst>
          </p:cNvPr>
          <p:cNvPicPr>
            <a:picLocks noChangeAspect="1"/>
          </p:cNvPicPr>
          <p:nvPr/>
        </p:nvPicPr>
        <p:blipFill>
          <a:blip r:embed="rId3"/>
          <a:stretch>
            <a:fillRect/>
          </a:stretch>
        </p:blipFill>
        <p:spPr>
          <a:xfrm>
            <a:off x="747338" y="5853925"/>
            <a:ext cx="2387732" cy="447350"/>
          </a:xfrm>
          <a:prstGeom prst="rect">
            <a:avLst/>
          </a:prstGeom>
        </p:spPr>
      </p:pic>
      <p:cxnSp>
        <p:nvCxnSpPr>
          <p:cNvPr id="63" name="Straight Connector 62">
            <a:extLst>
              <a:ext uri="{FF2B5EF4-FFF2-40B4-BE49-F238E27FC236}">
                <a16:creationId xmlns:a16="http://schemas.microsoft.com/office/drawing/2014/main" id="{BDBAF28D-3AEB-9848-95FF-FE84848EDB21}"/>
              </a:ext>
            </a:extLst>
          </p:cNvPr>
          <p:cNvCxnSpPr/>
          <p:nvPr/>
        </p:nvCxnSpPr>
        <p:spPr>
          <a:xfrm>
            <a:off x="3509247" y="5763097"/>
            <a:ext cx="0" cy="7062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1F547C-50F7-A947-B5A1-291577DD88D0}"/>
              </a:ext>
            </a:extLst>
          </p:cNvPr>
          <p:cNvCxnSpPr>
            <a:cxnSpLocks/>
          </p:cNvCxnSpPr>
          <p:nvPr/>
        </p:nvCxnSpPr>
        <p:spPr>
          <a:xfrm>
            <a:off x="472273" y="5529715"/>
            <a:ext cx="11307304"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C6F7CF-6887-4658-BEE9-E67AE935B908}"/>
              </a:ext>
            </a:extLst>
          </p:cNvPr>
          <p:cNvSpPr txBox="1"/>
          <p:nvPr/>
        </p:nvSpPr>
        <p:spPr>
          <a:xfrm>
            <a:off x="474615" y="6569377"/>
            <a:ext cx="9481868" cy="138499"/>
          </a:xfrm>
          <a:prstGeom prst="rect">
            <a:avLst/>
          </a:prstGeom>
          <a:noFill/>
        </p:spPr>
        <p:txBody>
          <a:bodyPr wrap="square" lIns="0" tIns="0" rIns="0" bIns="0" rtlCol="0">
            <a:spAutoFit/>
          </a:bodyPr>
          <a:lstStyle/>
          <a:p>
            <a:r>
              <a:rPr lang="en-US" sz="900">
                <a:solidFill>
                  <a:srgbClr val="000000"/>
                </a:solidFill>
                <a:latin typeface="Segoe UI"/>
              </a:rPr>
              <a:t>1. </a:t>
            </a:r>
            <a:r>
              <a:rPr lang="en-US" sz="900">
                <a:solidFill>
                  <a:srgbClr val="000000"/>
                </a:solidFill>
                <a:latin typeface="Segoe UI"/>
                <a:hlinkClick r:id="rId4"/>
              </a:rPr>
              <a:t>Forrester Consulting. The Total Economic Impact™ of Microsoft Azure SQL Database Managed Instance.  </a:t>
            </a:r>
            <a:endParaRPr lang="en-US" sz="900">
              <a:solidFill>
                <a:srgbClr val="000000"/>
              </a:solidFill>
              <a:latin typeface="Segoe UI"/>
            </a:endParaRPr>
          </a:p>
        </p:txBody>
      </p:sp>
      <p:pic>
        <p:nvPicPr>
          <p:cNvPr id="64" name="Graphic 63">
            <a:extLst>
              <a:ext uri="{FF2B5EF4-FFF2-40B4-BE49-F238E27FC236}">
                <a16:creationId xmlns:a16="http://schemas.microsoft.com/office/drawing/2014/main" id="{7D40F786-8E12-45FF-89A9-41258125F4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10544" y="384048"/>
            <a:ext cx="704088" cy="704088"/>
          </a:xfrm>
          <a:prstGeom prst="rect">
            <a:avLst/>
          </a:prstGeom>
        </p:spPr>
      </p:pic>
    </p:spTree>
    <p:extLst>
      <p:ext uri="{BB962C8B-B14F-4D97-AF65-F5344CB8AC3E}">
        <p14:creationId xmlns:p14="http://schemas.microsoft.com/office/powerpoint/2010/main" val="18631097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4D6DEA-CEEF-4C02-B4DC-567C2F725F37}"/>
              </a:ext>
            </a:extLst>
          </p:cNvPr>
          <p:cNvSpPr/>
          <p:nvPr/>
        </p:nvSpPr>
        <p:spPr bwMode="auto">
          <a:xfrm>
            <a:off x="8622186"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4FFB33A9-2583-4670-8407-17B8BA7AEFB8}"/>
              </a:ext>
            </a:extLst>
          </p:cNvPr>
          <p:cNvSpPr/>
          <p:nvPr/>
        </p:nvSpPr>
        <p:spPr bwMode="auto">
          <a:xfrm>
            <a:off x="5307108"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7B31205B-A4E3-0149-ABDB-E4B9674B01E8}"/>
              </a:ext>
            </a:extLst>
          </p:cNvPr>
          <p:cNvPicPr>
            <a:picLocks noChangeAspect="1"/>
          </p:cNvPicPr>
          <p:nvPr/>
        </p:nvPicPr>
        <p:blipFill>
          <a:blip r:embed="rId3"/>
          <a:stretch>
            <a:fillRect/>
          </a:stretch>
        </p:blipFill>
        <p:spPr>
          <a:xfrm>
            <a:off x="681954" y="5853924"/>
            <a:ext cx="2488758" cy="503677"/>
          </a:xfrm>
          <a:prstGeom prst="rect">
            <a:avLst/>
          </a:prstGeom>
        </p:spPr>
      </p:pic>
      <p:sp>
        <p:nvSpPr>
          <p:cNvPr id="2" name="Title 1">
            <a:extLst>
              <a:ext uri="{FF2B5EF4-FFF2-40B4-BE49-F238E27FC236}">
                <a16:creationId xmlns:a16="http://schemas.microsoft.com/office/drawing/2014/main" id="{4A096368-78FE-457A-85AC-3F9788F017A9}"/>
              </a:ext>
            </a:extLst>
          </p:cNvPr>
          <p:cNvSpPr>
            <a:spLocks noGrp="1"/>
          </p:cNvSpPr>
          <p:nvPr>
            <p:ph type="title"/>
          </p:nvPr>
        </p:nvSpPr>
        <p:spPr>
          <a:xfrm>
            <a:off x="588262" y="457202"/>
            <a:ext cx="9960083" cy="1107996"/>
          </a:xfrm>
        </p:spPr>
        <p:txBody>
          <a:bodyPr/>
          <a:lstStyle/>
          <a:p>
            <a:pPr algn="l"/>
            <a:r>
              <a:rPr lang="en-US"/>
              <a:t>SQL Server on Azure VMs provides the promise of the cloud while maintaining OS control   </a:t>
            </a:r>
          </a:p>
        </p:txBody>
      </p:sp>
      <p:grpSp>
        <p:nvGrpSpPr>
          <p:cNvPr id="27" name="Group 26">
            <a:extLst>
              <a:ext uri="{FF2B5EF4-FFF2-40B4-BE49-F238E27FC236}">
                <a16:creationId xmlns:a16="http://schemas.microsoft.com/office/drawing/2014/main" id="{976E1085-76B6-904E-8D59-AF83FCEC2347}"/>
              </a:ext>
            </a:extLst>
          </p:cNvPr>
          <p:cNvGrpSpPr/>
          <p:nvPr/>
        </p:nvGrpSpPr>
        <p:grpSpPr>
          <a:xfrm>
            <a:off x="587292" y="2294756"/>
            <a:ext cx="462577" cy="392404"/>
            <a:chOff x="456592" y="1787773"/>
            <a:chExt cx="341665" cy="310625"/>
          </a:xfrm>
        </p:grpSpPr>
        <p:sp>
          <p:nvSpPr>
            <p:cNvPr id="28" name="Freeform 5">
              <a:extLst>
                <a:ext uri="{FF2B5EF4-FFF2-40B4-BE49-F238E27FC236}">
                  <a16:creationId xmlns:a16="http://schemas.microsoft.com/office/drawing/2014/main" id="{FCD74D2D-BCFF-AA48-ADB4-8D1354BEF6F9}"/>
                </a:ext>
              </a:extLst>
            </p:cNvPr>
            <p:cNvSpPr>
              <a:spLocks noEditPoints="1"/>
            </p:cNvSpPr>
            <p:nvPr/>
          </p:nvSpPr>
          <p:spPr bwMode="auto">
            <a:xfrm>
              <a:off x="456592" y="1787773"/>
              <a:ext cx="341665" cy="310625"/>
            </a:xfrm>
            <a:prstGeom prst="triangle">
              <a:avLst/>
            </a:prstGeom>
            <a:solidFill>
              <a:sysClr val="windowText" lastClr="000000"/>
            </a:solidFill>
            <a:ln w="19050">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43A5E"/>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0F433EE9-536E-FC4E-B30E-1D2C25073448}"/>
                </a:ext>
              </a:extLst>
            </p:cNvPr>
            <p:cNvGrpSpPr/>
            <p:nvPr/>
          </p:nvGrpSpPr>
          <p:grpSpPr>
            <a:xfrm>
              <a:off x="627425" y="1886736"/>
              <a:ext cx="0" cy="160366"/>
              <a:chOff x="4791447" y="2616042"/>
              <a:chExt cx="0" cy="1427764"/>
            </a:xfrm>
            <a:solidFill>
              <a:srgbClr val="0078D7"/>
            </a:solidFill>
          </p:grpSpPr>
          <p:cxnSp>
            <p:nvCxnSpPr>
              <p:cNvPr id="30" name="Straight Connector 29">
                <a:extLst>
                  <a:ext uri="{FF2B5EF4-FFF2-40B4-BE49-F238E27FC236}">
                    <a16:creationId xmlns:a16="http://schemas.microsoft.com/office/drawing/2014/main" id="{498A2EFE-CA8F-D140-A98A-5F5268E79281}"/>
                  </a:ext>
                </a:extLst>
              </p:cNvPr>
              <p:cNvCxnSpPr>
                <a:cxnSpLocks/>
              </p:cNvCxnSpPr>
              <p:nvPr/>
            </p:nvCxnSpPr>
            <p:spPr>
              <a:xfrm>
                <a:off x="4791447" y="2616042"/>
                <a:ext cx="0" cy="1030199"/>
              </a:xfrm>
              <a:prstGeom prst="line">
                <a:avLst/>
              </a:prstGeom>
              <a:grpFill/>
              <a:ln w="25400" cap="flat" cmpd="sng" algn="ctr">
                <a:solidFill>
                  <a:srgbClr val="50E6FF"/>
                </a:solidFill>
                <a:prstDash val="solid"/>
                <a:headEnd type="none"/>
                <a:tailEnd type="none"/>
              </a:ln>
              <a:effectLst/>
            </p:spPr>
          </p:cxnSp>
          <p:cxnSp>
            <p:nvCxnSpPr>
              <p:cNvPr id="31" name="Straight Connector 30">
                <a:extLst>
                  <a:ext uri="{FF2B5EF4-FFF2-40B4-BE49-F238E27FC236}">
                    <a16:creationId xmlns:a16="http://schemas.microsoft.com/office/drawing/2014/main" id="{B82E2556-73F4-AA47-AEB2-EC67BF08AB39}"/>
                  </a:ext>
                </a:extLst>
              </p:cNvPr>
              <p:cNvCxnSpPr>
                <a:cxnSpLocks/>
              </p:cNvCxnSpPr>
              <p:nvPr/>
            </p:nvCxnSpPr>
            <p:spPr>
              <a:xfrm>
                <a:off x="4791447" y="3793908"/>
                <a:ext cx="0" cy="249898"/>
              </a:xfrm>
              <a:prstGeom prst="line">
                <a:avLst/>
              </a:prstGeom>
              <a:grpFill/>
              <a:ln w="25400" cap="flat" cmpd="sng" algn="ctr">
                <a:solidFill>
                  <a:srgbClr val="50E6FF"/>
                </a:solidFill>
                <a:prstDash val="solid"/>
                <a:headEnd type="none"/>
                <a:tailEnd type="none"/>
              </a:ln>
              <a:effectLst/>
            </p:spPr>
          </p:cxnSp>
        </p:grpSp>
      </p:grpSp>
      <p:grpSp>
        <p:nvGrpSpPr>
          <p:cNvPr id="32" name="Group 31">
            <a:extLst>
              <a:ext uri="{FF2B5EF4-FFF2-40B4-BE49-F238E27FC236}">
                <a16:creationId xmlns:a16="http://schemas.microsoft.com/office/drawing/2014/main" id="{2125F445-3F83-B640-A961-24E5DCCA0470}"/>
              </a:ext>
            </a:extLst>
          </p:cNvPr>
          <p:cNvGrpSpPr/>
          <p:nvPr/>
        </p:nvGrpSpPr>
        <p:grpSpPr>
          <a:xfrm>
            <a:off x="587292" y="3603382"/>
            <a:ext cx="462565" cy="462565"/>
            <a:chOff x="4696146" y="2848968"/>
            <a:chExt cx="399327" cy="399327"/>
          </a:xfrm>
          <a:solidFill>
            <a:srgbClr val="0078D4"/>
          </a:solidFill>
        </p:grpSpPr>
        <p:sp>
          <p:nvSpPr>
            <p:cNvPr id="33" name="Oval 32">
              <a:extLst>
                <a:ext uri="{FF2B5EF4-FFF2-40B4-BE49-F238E27FC236}">
                  <a16:creationId xmlns:a16="http://schemas.microsoft.com/office/drawing/2014/main" id="{62B332C5-DF1A-B742-99E4-3F4C15197B87}"/>
                </a:ext>
              </a:extLst>
            </p:cNvPr>
            <p:cNvSpPr/>
            <p:nvPr/>
          </p:nvSpPr>
          <p:spPr bwMode="auto">
            <a:xfrm>
              <a:off x="4696146" y="2848968"/>
              <a:ext cx="399327" cy="399327"/>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FB2799C2-6F89-E749-ACB7-5BEBAB4689D3}"/>
                </a:ext>
              </a:extLst>
            </p:cNvPr>
            <p:cNvGrpSpPr/>
            <p:nvPr/>
          </p:nvGrpSpPr>
          <p:grpSpPr>
            <a:xfrm>
              <a:off x="4777867" y="2968337"/>
              <a:ext cx="236281" cy="177211"/>
              <a:chOff x="4801015" y="2979911"/>
              <a:chExt cx="236281" cy="177211"/>
            </a:xfrm>
            <a:grpFill/>
          </p:grpSpPr>
          <p:sp>
            <p:nvSpPr>
              <p:cNvPr id="35" name="Freeform 95">
                <a:extLst>
                  <a:ext uri="{FF2B5EF4-FFF2-40B4-BE49-F238E27FC236}">
                    <a16:creationId xmlns:a16="http://schemas.microsoft.com/office/drawing/2014/main" id="{749C100D-3266-EB42-9BD4-81D6189F269D}"/>
                  </a:ext>
                </a:extLst>
              </p:cNvPr>
              <p:cNvSpPr>
                <a:spLocks/>
              </p:cNvSpPr>
              <p:nvPr/>
            </p:nvSpPr>
            <p:spPr bwMode="auto">
              <a:xfrm>
                <a:off x="4860085" y="2979911"/>
                <a:ext cx="177211" cy="177211"/>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6" name="Freeform 96">
                <a:extLst>
                  <a:ext uri="{FF2B5EF4-FFF2-40B4-BE49-F238E27FC236}">
                    <a16:creationId xmlns:a16="http://schemas.microsoft.com/office/drawing/2014/main" id="{29FDDDCC-1487-3C4F-A5C9-3EAE3ECC5BE7}"/>
                  </a:ext>
                </a:extLst>
              </p:cNvPr>
              <p:cNvSpPr>
                <a:spLocks/>
              </p:cNvSpPr>
              <p:nvPr/>
            </p:nvSpPr>
            <p:spPr bwMode="auto">
              <a:xfrm>
                <a:off x="4801015" y="3044232"/>
                <a:ext cx="112890" cy="112890"/>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37" name="Text Placeholder 99">
            <a:extLst>
              <a:ext uri="{FF2B5EF4-FFF2-40B4-BE49-F238E27FC236}">
                <a16:creationId xmlns:a16="http://schemas.microsoft.com/office/drawing/2014/main" id="{1DD5D97E-AF27-114A-98A2-23EA310FFA68}"/>
              </a:ext>
            </a:extLst>
          </p:cNvPr>
          <p:cNvSpPr txBox="1">
            <a:spLocks/>
          </p:cNvSpPr>
          <p:nvPr/>
        </p:nvSpPr>
        <p:spPr>
          <a:xfrm>
            <a:off x="1362642" y="2198682"/>
            <a:ext cx="3097036" cy="8925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0000"/>
                </a:solidFill>
                <a:effectLst/>
                <a:uLnTx/>
                <a:uFillTx/>
                <a:latin typeface="Segoe UI Semibold"/>
                <a:ea typeface="+mn-ea"/>
                <a:cs typeface="+mn-cs"/>
              </a:rPr>
              <a:t>Customer challenge </a:t>
            </a:r>
          </a:p>
          <a:p>
            <a:pPr marL="0" marR="0" lvl="0" indent="0" algn="l" defTabSz="914314"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 want to migrate to the cloud as fast as possible but maintain operating system control</a:t>
            </a:r>
          </a:p>
        </p:txBody>
      </p:sp>
      <p:sp>
        <p:nvSpPr>
          <p:cNvPr id="38" name="Text Placeholder 99">
            <a:extLst>
              <a:ext uri="{FF2B5EF4-FFF2-40B4-BE49-F238E27FC236}">
                <a16:creationId xmlns:a16="http://schemas.microsoft.com/office/drawing/2014/main" id="{CA61CB01-2CE9-AA45-AB3E-5177E9C39019}"/>
              </a:ext>
            </a:extLst>
          </p:cNvPr>
          <p:cNvSpPr txBox="1">
            <a:spLocks/>
          </p:cNvSpPr>
          <p:nvPr/>
        </p:nvSpPr>
        <p:spPr>
          <a:xfrm>
            <a:off x="1362641" y="3548647"/>
            <a:ext cx="3261607" cy="13234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Solution</a:t>
            </a:r>
            <a:r>
              <a:rPr kumimoji="0" lang="en-US" sz="1400" b="1" i="0" u="none" strike="noStrike" kern="1200" cap="none" spc="0" normalizeH="0" baseline="0" noProof="0">
                <a:ln>
                  <a:noFill/>
                </a:ln>
                <a:solidFill>
                  <a:srgbClr val="0078D4"/>
                </a:solidFill>
                <a:effectLst/>
                <a:uLnTx/>
                <a:uFillTx/>
                <a:latin typeface="Segoe UI Semibold"/>
                <a:ea typeface="+mn-ea"/>
                <a:cs typeface="+mn-cs"/>
              </a:rPr>
              <a:t> </a:t>
            </a:r>
          </a:p>
          <a:p>
            <a:pPr marL="0" marR="0" lvl="1"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Get the combined performance, security, and analytics of SQL Server, backed by the flexibility, security, and hybrid connectivity of Azure with SQL Server on Azure VMs</a:t>
            </a:r>
          </a:p>
        </p:txBody>
      </p:sp>
      <p:sp>
        <p:nvSpPr>
          <p:cNvPr id="39" name="Rectangle 38">
            <a:extLst>
              <a:ext uri="{FF2B5EF4-FFF2-40B4-BE49-F238E27FC236}">
                <a16:creationId xmlns:a16="http://schemas.microsoft.com/office/drawing/2014/main" id="{02DB5C9F-3F20-6848-88F2-53FEAF795F21}"/>
              </a:ext>
            </a:extLst>
          </p:cNvPr>
          <p:cNvSpPr/>
          <p:nvPr/>
        </p:nvSpPr>
        <p:spPr>
          <a:xfrm>
            <a:off x="5418685" y="2055931"/>
            <a:ext cx="2854226" cy="295465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Key features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SQL Server and OS server access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Expansive SQL and OS version support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File stream, DTC, and Simple Recovery model available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Automated manageability features for SQL Server</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Automatic security patching</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Point in time restore with Azure Backup</a:t>
            </a:r>
          </a:p>
        </p:txBody>
      </p:sp>
      <p:sp>
        <p:nvSpPr>
          <p:cNvPr id="41" name="Rectangle 40">
            <a:extLst>
              <a:ext uri="{FF2B5EF4-FFF2-40B4-BE49-F238E27FC236}">
                <a16:creationId xmlns:a16="http://schemas.microsoft.com/office/drawing/2014/main" id="{7CEA1A29-6723-9F42-ACF6-3B2311E06BA3}"/>
              </a:ext>
            </a:extLst>
          </p:cNvPr>
          <p:cNvSpPr/>
          <p:nvPr/>
        </p:nvSpPr>
        <p:spPr>
          <a:xfrm>
            <a:off x="3788742" y="5854609"/>
            <a:ext cx="6851961"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Healthcare software manufacturer saves costs when reusing licenses while  moving 600 on-premises VMs to Azure</a:t>
            </a:r>
          </a:p>
        </p:txBody>
      </p:sp>
      <p:sp>
        <p:nvSpPr>
          <p:cNvPr id="42" name="Rectangle 41">
            <a:extLst>
              <a:ext uri="{FF2B5EF4-FFF2-40B4-BE49-F238E27FC236}">
                <a16:creationId xmlns:a16="http://schemas.microsoft.com/office/drawing/2014/main" id="{EDF5202D-1C8D-E24B-93C1-E3E71A6BCFAC}"/>
              </a:ext>
            </a:extLst>
          </p:cNvPr>
          <p:cNvSpPr/>
          <p:nvPr/>
        </p:nvSpPr>
        <p:spPr>
          <a:xfrm>
            <a:off x="8712061" y="2055931"/>
            <a:ext cx="2854226"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8D4"/>
                </a:solidFill>
                <a:effectLst/>
                <a:uLnTx/>
                <a:uFillTx/>
                <a:latin typeface="Segoe UI Semibold"/>
                <a:ea typeface="+mn-ea"/>
                <a:cs typeface="+mn-cs"/>
              </a:rPr>
              <a:t>Azure differentiators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mn-cs"/>
              </a:rPr>
              <a:t>Free Extended Security Updates for SQL Server 2008/R2</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mn-cs"/>
              </a:rPr>
              <a:t>478 percent overall return on an Azure IaaS investment over three years</a:t>
            </a:r>
            <a:r>
              <a:rPr kumimoji="0" lang="en-US" sz="1400" b="0" i="0" u="none" strike="noStrike" kern="1200" cap="none" spc="0" normalizeH="0" baseline="30000" noProof="0" dirty="0">
                <a:ln>
                  <a:noFill/>
                </a:ln>
                <a:solidFill>
                  <a:srgbClr val="000000"/>
                </a:solidFill>
                <a:effectLst/>
                <a:uLnTx/>
                <a:uFillTx/>
                <a:latin typeface="Segoe UI"/>
                <a:ea typeface="+mn-ea"/>
                <a:cs typeface="+mn-cs"/>
              </a:rPr>
              <a:t>1</a:t>
            </a:r>
          </a:p>
        </p:txBody>
      </p:sp>
      <p:cxnSp>
        <p:nvCxnSpPr>
          <p:cNvPr id="45" name="Straight Connector 44">
            <a:extLst>
              <a:ext uri="{FF2B5EF4-FFF2-40B4-BE49-F238E27FC236}">
                <a16:creationId xmlns:a16="http://schemas.microsoft.com/office/drawing/2014/main" id="{2D04F057-E4FC-4B4A-A09C-7F88FE0D2E02}"/>
              </a:ext>
            </a:extLst>
          </p:cNvPr>
          <p:cNvCxnSpPr/>
          <p:nvPr/>
        </p:nvCxnSpPr>
        <p:spPr>
          <a:xfrm>
            <a:off x="3509247" y="5763097"/>
            <a:ext cx="0" cy="7062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C1C09A1-C29F-1E44-B624-2D03DFA82D82}"/>
              </a:ext>
            </a:extLst>
          </p:cNvPr>
          <p:cNvCxnSpPr>
            <a:cxnSpLocks/>
          </p:cNvCxnSpPr>
          <p:nvPr/>
        </p:nvCxnSpPr>
        <p:spPr>
          <a:xfrm>
            <a:off x="472273" y="5529715"/>
            <a:ext cx="11307304"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708BD5F-F2E8-477E-893B-BA6DE9752B7C}"/>
              </a:ext>
            </a:extLst>
          </p:cNvPr>
          <p:cNvSpPr txBox="1"/>
          <p:nvPr/>
        </p:nvSpPr>
        <p:spPr>
          <a:xfrm>
            <a:off x="474615" y="6569377"/>
            <a:ext cx="9481868" cy="138499"/>
          </a:xfrm>
          <a:prstGeom prst="rect">
            <a:avLst/>
          </a:prstGeom>
          <a:noFill/>
        </p:spPr>
        <p:txBody>
          <a:bodyPr wrap="square" lIns="0" tIns="0" rIns="0" bIns="0" rtlCol="0">
            <a:spAutoFit/>
          </a:bodyPr>
          <a:lstStyle/>
          <a:p>
            <a:r>
              <a:rPr lang="en-US" sz="900" dirty="0">
                <a:solidFill>
                  <a:srgbClr val="000000"/>
                </a:solidFill>
                <a:latin typeface="Segoe UI"/>
              </a:rPr>
              <a:t>1. </a:t>
            </a:r>
            <a:r>
              <a:rPr lang="en-US" sz="900" dirty="0">
                <a:solidFill>
                  <a:srgbClr val="000000"/>
                </a:solidFill>
                <a:latin typeface="Segoe UI"/>
                <a:hlinkClick r:id="rId4"/>
              </a:rPr>
              <a:t>Forrester Consulting. The Total Economic Impact™ of Microsoft Azure IaaS</a:t>
            </a:r>
            <a:endParaRPr lang="en-US" sz="900" dirty="0">
              <a:solidFill>
                <a:srgbClr val="000000"/>
              </a:solidFill>
              <a:latin typeface="Segoe UI"/>
            </a:endParaRPr>
          </a:p>
        </p:txBody>
      </p:sp>
      <p:pic>
        <p:nvPicPr>
          <p:cNvPr id="43" name="Graphic 42">
            <a:extLst>
              <a:ext uri="{FF2B5EF4-FFF2-40B4-BE49-F238E27FC236}">
                <a16:creationId xmlns:a16="http://schemas.microsoft.com/office/drawing/2014/main" id="{AEDCF3FA-19E2-4E79-9B38-8AE8BA38BF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10544" y="384048"/>
            <a:ext cx="704088" cy="704088"/>
          </a:xfrm>
          <a:prstGeom prst="rect">
            <a:avLst/>
          </a:prstGeom>
        </p:spPr>
      </p:pic>
    </p:spTree>
    <p:extLst>
      <p:ext uri="{BB962C8B-B14F-4D97-AF65-F5344CB8AC3E}">
        <p14:creationId xmlns:p14="http://schemas.microsoft.com/office/powerpoint/2010/main" val="37002599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0">
            <a:extLst>
              <a:ext uri="{FF2B5EF4-FFF2-40B4-BE49-F238E27FC236}">
                <a16:creationId xmlns:a16="http://schemas.microsoft.com/office/drawing/2014/main" id="{3810AD04-E718-4A14-B3B0-990A8EC64BEB}"/>
              </a:ext>
            </a:extLst>
          </p:cNvPr>
          <p:cNvSpPr txBox="1">
            <a:spLocks/>
          </p:cNvSpPr>
          <p:nvPr/>
        </p:nvSpPr>
        <p:spPr>
          <a:xfrm>
            <a:off x="549570" y="240600"/>
            <a:ext cx="11016957" cy="24622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563"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50" normalizeH="0" baseline="0" noProof="0">
                <a:ln w="3175">
                  <a:noFill/>
                </a:ln>
                <a:solidFill>
                  <a:srgbClr val="0078D4"/>
                </a:solidFill>
                <a:effectLst/>
                <a:uLnTx/>
                <a:uFillTx/>
                <a:latin typeface="Segoe UI Semibold"/>
                <a:ea typeface="+mn-ea"/>
                <a:cs typeface="Segoe UI" pitchFamily="34" charset="0"/>
              </a:rPr>
              <a:t>SQL Server on Azure VMs </a:t>
            </a:r>
          </a:p>
        </p:txBody>
      </p:sp>
      <p:sp>
        <p:nvSpPr>
          <p:cNvPr id="4" name="Title 3">
            <a:extLst>
              <a:ext uri="{FF2B5EF4-FFF2-40B4-BE49-F238E27FC236}">
                <a16:creationId xmlns:a16="http://schemas.microsoft.com/office/drawing/2014/main" id="{EE2D223A-85AD-9F41-A038-3097157AAD41}"/>
              </a:ext>
            </a:extLst>
          </p:cNvPr>
          <p:cNvSpPr>
            <a:spLocks noGrp="1"/>
          </p:cNvSpPr>
          <p:nvPr>
            <p:ph type="title"/>
          </p:nvPr>
        </p:nvSpPr>
        <p:spPr>
          <a:xfrm>
            <a:off x="588263" y="457200"/>
            <a:ext cx="11018520" cy="553998"/>
          </a:xfrm>
        </p:spPr>
        <p:txBody>
          <a:bodyPr/>
          <a:lstStyle/>
          <a:p>
            <a:pPr algn="l"/>
            <a:r>
              <a:rPr lang="en-US"/>
              <a:t>What is Resource Provider?</a:t>
            </a:r>
          </a:p>
        </p:txBody>
      </p:sp>
      <p:grpSp>
        <p:nvGrpSpPr>
          <p:cNvPr id="7" name="Group 6">
            <a:extLst>
              <a:ext uri="{FF2B5EF4-FFF2-40B4-BE49-F238E27FC236}">
                <a16:creationId xmlns:a16="http://schemas.microsoft.com/office/drawing/2014/main" id="{6A34449C-5979-1B40-AFF7-BC61B5926CDD}"/>
              </a:ext>
            </a:extLst>
          </p:cNvPr>
          <p:cNvGrpSpPr/>
          <p:nvPr/>
        </p:nvGrpSpPr>
        <p:grpSpPr>
          <a:xfrm>
            <a:off x="3423907" y="1852551"/>
            <a:ext cx="2512251" cy="4298868"/>
            <a:chOff x="3527703" y="1852551"/>
            <a:chExt cx="2512251" cy="4298868"/>
          </a:xfrm>
        </p:grpSpPr>
        <p:sp>
          <p:nvSpPr>
            <p:cNvPr id="90" name="Rectangle 89">
              <a:extLst>
                <a:ext uri="{FF2B5EF4-FFF2-40B4-BE49-F238E27FC236}">
                  <a16:creationId xmlns:a16="http://schemas.microsoft.com/office/drawing/2014/main" id="{BE771592-6B7D-B943-8DB3-8807F3B026D9}"/>
                </a:ext>
              </a:extLst>
            </p:cNvPr>
            <p:cNvSpPr/>
            <p:nvPr/>
          </p:nvSpPr>
          <p:spPr bwMode="auto">
            <a:xfrm>
              <a:off x="3527703" y="1852551"/>
              <a:ext cx="2512251" cy="42988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A64453CC-4143-4A25-A364-6B274406882B}"/>
                </a:ext>
              </a:extLst>
            </p:cNvPr>
            <p:cNvSpPr txBox="1"/>
            <p:nvPr/>
          </p:nvSpPr>
          <p:spPr>
            <a:xfrm>
              <a:off x="3702069" y="3739988"/>
              <a:ext cx="2182486" cy="2216180"/>
            </a:xfrm>
            <a:prstGeom prst="rect">
              <a:avLst/>
            </a:prstGeom>
            <a:noFill/>
          </p:spPr>
          <p:txBody>
            <a:bodyPr wrap="square" lIns="0" tIns="0" rIns="0" bIns="0"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a:ea typeface="+mn-ea"/>
                  <a:cs typeface="+mn-cs"/>
                </a:rPr>
                <a:t>Azure VMs are now discoverable on the new Azure SQL blade </a:t>
              </a:r>
              <a:br>
                <a:rPr kumimoji="0" lang="en-US" sz="1200" b="0" i="0" u="none" strike="noStrike" kern="1200" cap="none" spc="0" normalizeH="0" baseline="0" noProof="0">
                  <a:ln>
                    <a:noFill/>
                  </a:ln>
                  <a:solidFill>
                    <a:srgbClr val="0078D4"/>
                  </a:solidFill>
                  <a:effectLst/>
                  <a:uLnTx/>
                  <a:uFillTx/>
                  <a:latin typeface="Segoe UI"/>
                  <a:ea typeface="+mn-ea"/>
                  <a:cs typeface="+mn-cs"/>
                </a:rPr>
              </a:br>
              <a:r>
                <a:rPr kumimoji="0" lang="en-US" sz="1200" b="0" i="0" u="none" strike="noStrike" kern="1200" cap="none" spc="0" normalizeH="0" baseline="0" noProof="0">
                  <a:ln>
                    <a:noFill/>
                  </a:ln>
                  <a:solidFill>
                    <a:srgbClr val="0078D4"/>
                  </a:solidFill>
                  <a:effectLst/>
                  <a:uLnTx/>
                  <a:uFillTx/>
                  <a:latin typeface="Segoe UI"/>
                  <a:ea typeface="+mn-ea"/>
                  <a:cs typeface="+mn-cs"/>
                </a:rPr>
                <a:t>in Azure Marketplace </a:t>
              </a: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Easily manage your SQL VM </a:t>
              </a:r>
              <a:br>
                <a:rPr kumimoji="0" lang="en-US" sz="1200" b="0" i="0" u="none" strike="noStrike" kern="1200" cap="none" spc="0" normalizeH="0" baseline="0" noProof="0">
                  <a:ln>
                    <a:noFill/>
                  </a:ln>
                  <a:solidFill>
                    <a:srgbClr val="000000"/>
                  </a:solidFill>
                  <a:effectLst/>
                  <a:uLnTx/>
                  <a:uFillTx/>
                  <a:latin typeface="Segoe UI"/>
                  <a:ea typeface="+mn-ea"/>
                  <a:cs typeface="+mn-cs"/>
                </a:rPr>
              </a:br>
              <a:r>
                <a:rPr kumimoji="0" lang="en-US" sz="1200" b="0" i="0" u="none" strike="noStrike" kern="1200" cap="none" spc="0" normalizeH="0" baseline="0" noProof="0">
                  <a:ln>
                    <a:noFill/>
                  </a:ln>
                  <a:solidFill>
                    <a:srgbClr val="000000"/>
                  </a:solidFill>
                  <a:effectLst/>
                  <a:uLnTx/>
                  <a:uFillTx/>
                  <a:latin typeface="Segoe UI"/>
                  <a:ea typeface="+mn-ea"/>
                  <a:cs typeface="+mn-cs"/>
                </a:rPr>
                <a:t>and SQL PaaS deployments from one central location </a:t>
              </a: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31" name="Group 30">
              <a:extLst>
                <a:ext uri="{FF2B5EF4-FFF2-40B4-BE49-F238E27FC236}">
                  <a16:creationId xmlns:a16="http://schemas.microsoft.com/office/drawing/2014/main" id="{FD07A5EB-DEFC-CF4E-B5E2-1D3CB218A87D}"/>
                </a:ext>
              </a:extLst>
            </p:cNvPr>
            <p:cNvGrpSpPr/>
            <p:nvPr/>
          </p:nvGrpSpPr>
          <p:grpSpPr>
            <a:xfrm>
              <a:off x="4241905" y="2714465"/>
              <a:ext cx="1102814" cy="827111"/>
              <a:chOff x="11134725" y="2487613"/>
              <a:chExt cx="495300" cy="371475"/>
            </a:xfrm>
          </p:grpSpPr>
          <p:sp>
            <p:nvSpPr>
              <p:cNvPr id="32" name="Rectangle 225">
                <a:extLst>
                  <a:ext uri="{FF2B5EF4-FFF2-40B4-BE49-F238E27FC236}">
                    <a16:creationId xmlns:a16="http://schemas.microsoft.com/office/drawing/2014/main" id="{A80BFC90-A958-E74C-A9A6-D823FE2236DE}"/>
                  </a:ext>
                </a:extLst>
              </p:cNvPr>
              <p:cNvSpPr>
                <a:spLocks noChangeArrowheads="1"/>
              </p:cNvSpPr>
              <p:nvPr/>
            </p:nvSpPr>
            <p:spPr bwMode="auto">
              <a:xfrm>
                <a:off x="11134725" y="2487613"/>
                <a:ext cx="495300" cy="371475"/>
              </a:xfrm>
              <a:prstGeom prst="rect">
                <a:avLst/>
              </a:prstGeom>
              <a:solidFill>
                <a:sysClr val="windowText" lastClr="000000"/>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3" name="Rectangle 226">
                <a:extLst>
                  <a:ext uri="{FF2B5EF4-FFF2-40B4-BE49-F238E27FC236}">
                    <a16:creationId xmlns:a16="http://schemas.microsoft.com/office/drawing/2014/main" id="{2173424D-9162-F641-9D93-0A480876A209}"/>
                  </a:ext>
                </a:extLst>
              </p:cNvPr>
              <p:cNvSpPr>
                <a:spLocks noChangeArrowheads="1"/>
              </p:cNvSpPr>
              <p:nvPr/>
            </p:nvSpPr>
            <p:spPr bwMode="auto">
              <a:xfrm>
                <a:off x="11134725" y="2487613"/>
                <a:ext cx="495300" cy="46038"/>
              </a:xfrm>
              <a:prstGeom prst="rect">
                <a:avLst/>
              </a:prstGeom>
              <a:solidFill>
                <a:srgbClr val="50E6FF"/>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4" name="Oval 227">
                <a:extLst>
                  <a:ext uri="{FF2B5EF4-FFF2-40B4-BE49-F238E27FC236}">
                    <a16:creationId xmlns:a16="http://schemas.microsoft.com/office/drawing/2014/main" id="{DEDAFFF2-89A6-744D-9323-1F8BFEC50350}"/>
                  </a:ext>
                </a:extLst>
              </p:cNvPr>
              <p:cNvSpPr>
                <a:spLocks noChangeArrowheads="1"/>
              </p:cNvSpPr>
              <p:nvPr/>
            </p:nvSpPr>
            <p:spPr bwMode="auto">
              <a:xfrm>
                <a:off x="11152188" y="2503488"/>
                <a:ext cx="14288" cy="15875"/>
              </a:xfrm>
              <a:prstGeom prst="ellipse">
                <a:avLst/>
              </a:prstGeom>
              <a:solidFill>
                <a:srgbClr val="0078D4"/>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5" name="Oval 228">
                <a:extLst>
                  <a:ext uri="{FF2B5EF4-FFF2-40B4-BE49-F238E27FC236}">
                    <a16:creationId xmlns:a16="http://schemas.microsoft.com/office/drawing/2014/main" id="{4B0C7D99-9E52-CF4E-8860-00F17B047B0A}"/>
                  </a:ext>
                </a:extLst>
              </p:cNvPr>
              <p:cNvSpPr>
                <a:spLocks noChangeArrowheads="1"/>
              </p:cNvSpPr>
              <p:nvPr/>
            </p:nvSpPr>
            <p:spPr bwMode="auto">
              <a:xfrm>
                <a:off x="11174413" y="2503488"/>
                <a:ext cx="15875" cy="15875"/>
              </a:xfrm>
              <a:prstGeom prst="ellipse">
                <a:avLst/>
              </a:prstGeom>
              <a:solidFill>
                <a:srgbClr val="0078D4"/>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6" name="Oval 229">
                <a:extLst>
                  <a:ext uri="{FF2B5EF4-FFF2-40B4-BE49-F238E27FC236}">
                    <a16:creationId xmlns:a16="http://schemas.microsoft.com/office/drawing/2014/main" id="{14EEDB4E-2A2F-BE4D-AB60-C2E440C7F7B0}"/>
                  </a:ext>
                </a:extLst>
              </p:cNvPr>
              <p:cNvSpPr>
                <a:spLocks noChangeArrowheads="1"/>
              </p:cNvSpPr>
              <p:nvPr/>
            </p:nvSpPr>
            <p:spPr bwMode="auto">
              <a:xfrm>
                <a:off x="11198225" y="2503488"/>
                <a:ext cx="15875" cy="15875"/>
              </a:xfrm>
              <a:prstGeom prst="ellipse">
                <a:avLst/>
              </a:prstGeom>
              <a:solidFill>
                <a:srgbClr val="0078D4"/>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7" name="Rectangle 230">
                <a:extLst>
                  <a:ext uri="{FF2B5EF4-FFF2-40B4-BE49-F238E27FC236}">
                    <a16:creationId xmlns:a16="http://schemas.microsoft.com/office/drawing/2014/main" id="{9DD590C0-044E-744C-B0EC-692671231CFC}"/>
                  </a:ext>
                </a:extLst>
              </p:cNvPr>
              <p:cNvSpPr>
                <a:spLocks noChangeArrowheads="1"/>
              </p:cNvSpPr>
              <p:nvPr/>
            </p:nvSpPr>
            <p:spPr bwMode="auto">
              <a:xfrm>
                <a:off x="11228388" y="2595563"/>
                <a:ext cx="76200" cy="77788"/>
              </a:xfrm>
              <a:prstGeom prst="rect">
                <a:avLst/>
              </a:prstGeom>
              <a:solidFill>
                <a:srgbClr val="0078D4"/>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8" name="Rectangle 231">
                <a:extLst>
                  <a:ext uri="{FF2B5EF4-FFF2-40B4-BE49-F238E27FC236}">
                    <a16:creationId xmlns:a16="http://schemas.microsoft.com/office/drawing/2014/main" id="{432F026B-CBE6-9843-BDD5-D65D1CF87A0F}"/>
                  </a:ext>
                </a:extLst>
              </p:cNvPr>
              <p:cNvSpPr>
                <a:spLocks noChangeArrowheads="1"/>
              </p:cNvSpPr>
              <p:nvPr/>
            </p:nvSpPr>
            <p:spPr bwMode="auto">
              <a:xfrm>
                <a:off x="11344275" y="2595563"/>
                <a:ext cx="77788" cy="77788"/>
              </a:xfrm>
              <a:prstGeom prst="rect">
                <a:avLst/>
              </a:prstGeom>
              <a:solidFill>
                <a:srgbClr val="0078D4"/>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9" name="Rectangle 232">
                <a:extLst>
                  <a:ext uri="{FF2B5EF4-FFF2-40B4-BE49-F238E27FC236}">
                    <a16:creationId xmlns:a16="http://schemas.microsoft.com/office/drawing/2014/main" id="{1B36A6FF-DA56-5349-9383-976A9F032316}"/>
                  </a:ext>
                </a:extLst>
              </p:cNvPr>
              <p:cNvSpPr>
                <a:spLocks noChangeArrowheads="1"/>
              </p:cNvSpPr>
              <p:nvPr/>
            </p:nvSpPr>
            <p:spPr bwMode="auto">
              <a:xfrm>
                <a:off x="11460163" y="2595563"/>
                <a:ext cx="77788" cy="77788"/>
              </a:xfrm>
              <a:prstGeom prst="rect">
                <a:avLst/>
              </a:prstGeom>
              <a:solidFill>
                <a:srgbClr val="50E6FF"/>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0" name="Rectangle 233">
                <a:extLst>
                  <a:ext uri="{FF2B5EF4-FFF2-40B4-BE49-F238E27FC236}">
                    <a16:creationId xmlns:a16="http://schemas.microsoft.com/office/drawing/2014/main" id="{F4DAF8D0-E725-C042-B767-C0BBFB027259}"/>
                  </a:ext>
                </a:extLst>
              </p:cNvPr>
              <p:cNvSpPr>
                <a:spLocks noChangeArrowheads="1"/>
              </p:cNvSpPr>
              <p:nvPr/>
            </p:nvSpPr>
            <p:spPr bwMode="auto">
              <a:xfrm>
                <a:off x="11228388" y="2719388"/>
                <a:ext cx="76200" cy="77788"/>
              </a:xfrm>
              <a:prstGeom prst="rect">
                <a:avLst/>
              </a:prstGeom>
              <a:solidFill>
                <a:srgbClr val="50E6FF"/>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1" name="Rectangle 234">
                <a:extLst>
                  <a:ext uri="{FF2B5EF4-FFF2-40B4-BE49-F238E27FC236}">
                    <a16:creationId xmlns:a16="http://schemas.microsoft.com/office/drawing/2014/main" id="{51D5D8E8-C4CF-884F-A458-732AB1054A19}"/>
                  </a:ext>
                </a:extLst>
              </p:cNvPr>
              <p:cNvSpPr>
                <a:spLocks noChangeArrowheads="1"/>
              </p:cNvSpPr>
              <p:nvPr/>
            </p:nvSpPr>
            <p:spPr bwMode="auto">
              <a:xfrm>
                <a:off x="11344275" y="2719388"/>
                <a:ext cx="77788" cy="77788"/>
              </a:xfrm>
              <a:prstGeom prst="rect">
                <a:avLst/>
              </a:prstGeom>
              <a:solidFill>
                <a:srgbClr val="50E6FF"/>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42" name="Rectangle 235">
                <a:extLst>
                  <a:ext uri="{FF2B5EF4-FFF2-40B4-BE49-F238E27FC236}">
                    <a16:creationId xmlns:a16="http://schemas.microsoft.com/office/drawing/2014/main" id="{230A1DB4-9109-6046-B855-85863E44190C}"/>
                  </a:ext>
                </a:extLst>
              </p:cNvPr>
              <p:cNvSpPr>
                <a:spLocks noChangeArrowheads="1"/>
              </p:cNvSpPr>
              <p:nvPr/>
            </p:nvSpPr>
            <p:spPr bwMode="auto">
              <a:xfrm>
                <a:off x="11460163" y="2719388"/>
                <a:ext cx="77788" cy="77788"/>
              </a:xfrm>
              <a:prstGeom prst="rect">
                <a:avLst/>
              </a:prstGeom>
              <a:solidFill>
                <a:srgbClr val="0078D4"/>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2" name="Freeform 1">
              <a:extLst>
                <a:ext uri="{FF2B5EF4-FFF2-40B4-BE49-F238E27FC236}">
                  <a16:creationId xmlns:a16="http://schemas.microsoft.com/office/drawing/2014/main" id="{A82FB3B8-385B-7943-98F7-5FF80CEF21A3}"/>
                </a:ext>
              </a:extLst>
            </p:cNvPr>
            <p:cNvSpPr/>
            <p:nvPr/>
          </p:nvSpPr>
          <p:spPr bwMode="auto">
            <a:xfrm>
              <a:off x="4251181" y="4690087"/>
              <a:ext cx="1084260" cy="303225"/>
            </a:xfrm>
            <a:custGeom>
              <a:avLst/>
              <a:gdLst>
                <a:gd name="connsiteX0" fmla="*/ 0 w 1084414"/>
                <a:gd name="connsiteY0" fmla="*/ 9190 h 303268"/>
                <a:gd name="connsiteX1" fmla="*/ 551397 w 1084414"/>
                <a:gd name="connsiteY1" fmla="*/ 303268 h 303268"/>
                <a:gd name="connsiteX2" fmla="*/ 1084414 w 1084414"/>
                <a:gd name="connsiteY2" fmla="*/ 0 h 303268"/>
              </a:gdLst>
              <a:ahLst/>
              <a:cxnLst>
                <a:cxn ang="0">
                  <a:pos x="connsiteX0" y="connsiteY0"/>
                </a:cxn>
                <a:cxn ang="0">
                  <a:pos x="connsiteX1" y="connsiteY1"/>
                </a:cxn>
                <a:cxn ang="0">
                  <a:pos x="connsiteX2" y="connsiteY2"/>
                </a:cxn>
              </a:cxnLst>
              <a:rect l="l" t="t" r="r" b="b"/>
              <a:pathLst>
                <a:path w="1084414" h="303268">
                  <a:moveTo>
                    <a:pt x="0" y="9190"/>
                  </a:moveTo>
                  <a:lnTo>
                    <a:pt x="551397" y="303268"/>
                  </a:lnTo>
                  <a:lnTo>
                    <a:pt x="1084414" y="0"/>
                  </a:ln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3" name="TextBox 82">
              <a:extLst>
                <a:ext uri="{FF2B5EF4-FFF2-40B4-BE49-F238E27FC236}">
                  <a16:creationId xmlns:a16="http://schemas.microsoft.com/office/drawing/2014/main" id="{75504139-364A-E04E-A2F0-22A769A631D6}"/>
                </a:ext>
              </a:extLst>
            </p:cNvPr>
            <p:cNvSpPr txBox="1"/>
            <p:nvPr/>
          </p:nvSpPr>
          <p:spPr>
            <a:xfrm>
              <a:off x="3702069" y="2054688"/>
              <a:ext cx="2068708" cy="568538"/>
            </a:xfrm>
            <a:prstGeom prst="rect">
              <a:avLst/>
            </a:prstGeom>
            <a:noFill/>
            <a:ln>
              <a:noFill/>
            </a:ln>
          </p:spPr>
          <p:txBody>
            <a:bodyPr wrap="square" lIns="0" tIns="0" rIns="0" bIns="0" rtlCol="0" anchor="t">
              <a:no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Dashboard view for VM awareness </a:t>
              </a:r>
            </a:p>
          </p:txBody>
        </p:sp>
      </p:grpSp>
      <p:grpSp>
        <p:nvGrpSpPr>
          <p:cNvPr id="8" name="Group 7">
            <a:extLst>
              <a:ext uri="{FF2B5EF4-FFF2-40B4-BE49-F238E27FC236}">
                <a16:creationId xmlns:a16="http://schemas.microsoft.com/office/drawing/2014/main" id="{9377DCB0-5A3B-AB46-9596-DFEDA497E59F}"/>
              </a:ext>
            </a:extLst>
          </p:cNvPr>
          <p:cNvGrpSpPr/>
          <p:nvPr/>
        </p:nvGrpSpPr>
        <p:grpSpPr>
          <a:xfrm>
            <a:off x="594498" y="1852551"/>
            <a:ext cx="2512251" cy="4298868"/>
            <a:chOff x="594498" y="1852551"/>
            <a:chExt cx="2512251" cy="4298868"/>
          </a:xfrm>
        </p:grpSpPr>
        <p:sp>
          <p:nvSpPr>
            <p:cNvPr id="88" name="Rectangle 87">
              <a:extLst>
                <a:ext uri="{FF2B5EF4-FFF2-40B4-BE49-F238E27FC236}">
                  <a16:creationId xmlns:a16="http://schemas.microsoft.com/office/drawing/2014/main" id="{EF1F04CE-577F-204B-9597-4E83CC6C9627}"/>
                </a:ext>
              </a:extLst>
            </p:cNvPr>
            <p:cNvSpPr/>
            <p:nvPr/>
          </p:nvSpPr>
          <p:spPr bwMode="auto">
            <a:xfrm>
              <a:off x="594498" y="1852551"/>
              <a:ext cx="2512251" cy="42988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extBox 16">
              <a:extLst>
                <a:ext uri="{FF2B5EF4-FFF2-40B4-BE49-F238E27FC236}">
                  <a16:creationId xmlns:a16="http://schemas.microsoft.com/office/drawing/2014/main" id="{4ED3C969-3E7C-4A52-AF45-194C51D4E856}"/>
                </a:ext>
              </a:extLst>
            </p:cNvPr>
            <p:cNvSpPr txBox="1"/>
            <p:nvPr/>
          </p:nvSpPr>
          <p:spPr>
            <a:xfrm>
              <a:off x="739366" y="3739988"/>
              <a:ext cx="2182486" cy="2215991"/>
            </a:xfrm>
            <a:prstGeom prst="rect">
              <a:avLst/>
            </a:prstGeom>
            <a:noFill/>
          </p:spPr>
          <p:txBody>
            <a:bodyPr wrap="square" lIns="0" tIns="0" rIns="0" bIns="0"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Self-installed VMs registered with RP now can access automation features in </a:t>
              </a:r>
              <a:br>
                <a:rPr kumimoji="0" lang="en-US" sz="1200"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br>
              <a:r>
                <a:rPr kumimoji="0" lang="en-US" sz="1200" b="0"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Azure Marketplace images </a:t>
              </a: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Leverage auto-backup and auto-patching to avoid </a:t>
              </a:r>
              <a:br>
                <a:rPr kumimoji="0" lang="en-US" sz="1200" b="0" i="0" u="none" strike="noStrike" kern="1200" cap="none" spc="0" normalizeH="0" baseline="0" noProof="0">
                  <a:ln>
                    <a:noFill/>
                  </a:ln>
                  <a:solidFill>
                    <a:srgbClr val="000000"/>
                  </a:solidFill>
                  <a:effectLst/>
                  <a:uLnTx/>
                  <a:uFillTx/>
                  <a:latin typeface="Segoe UI"/>
                  <a:ea typeface="+mn-ea"/>
                  <a:cs typeface="+mn-cs"/>
                </a:rPr>
              </a:br>
              <a:r>
                <a:rPr kumimoji="0" lang="en-US" sz="1200" b="0" i="0" u="none" strike="noStrike" kern="1200" cap="none" spc="0" normalizeH="0" baseline="0" noProof="0">
                  <a:ln>
                    <a:noFill/>
                  </a:ln>
                  <a:solidFill>
                    <a:srgbClr val="000000"/>
                  </a:solidFill>
                  <a:effectLst/>
                  <a:uLnTx/>
                  <a:uFillTx/>
                  <a:latin typeface="Segoe UI"/>
                  <a:ea typeface="+mn-ea"/>
                  <a:cs typeface="+mn-cs"/>
                </a:rPr>
                <a:t>time-consuming admin </a:t>
              </a:r>
              <a:br>
                <a:rPr kumimoji="0" lang="en-US" sz="1200" b="0" i="0" u="none" strike="noStrike" kern="1200" cap="none" spc="0" normalizeH="0" baseline="0" noProof="0">
                  <a:ln>
                    <a:noFill/>
                  </a:ln>
                  <a:solidFill>
                    <a:srgbClr val="000000"/>
                  </a:solidFill>
                  <a:effectLst/>
                  <a:uLnTx/>
                  <a:uFillTx/>
                  <a:latin typeface="Segoe UI"/>
                  <a:ea typeface="+mn-ea"/>
                  <a:cs typeface="+mn-cs"/>
                </a:rPr>
              </a:br>
              <a:r>
                <a:rPr kumimoji="0" lang="en-US" sz="1200" b="0" i="0" u="none" strike="noStrike" kern="1200" cap="none" spc="0" normalizeH="0" baseline="0" noProof="0">
                  <a:ln>
                    <a:noFill/>
                  </a:ln>
                  <a:solidFill>
                    <a:srgbClr val="000000"/>
                  </a:solidFill>
                  <a:effectLst/>
                  <a:uLnTx/>
                  <a:uFillTx/>
                  <a:latin typeface="Segoe UI"/>
                  <a:ea typeface="+mn-ea"/>
                  <a:cs typeface="+mn-cs"/>
                </a:rPr>
                <a:t>and VM customization </a:t>
              </a:r>
            </a:p>
          </p:txBody>
        </p:sp>
        <p:grpSp>
          <p:nvGrpSpPr>
            <p:cNvPr id="55" name="Group 10">
              <a:extLst>
                <a:ext uri="{FF2B5EF4-FFF2-40B4-BE49-F238E27FC236}">
                  <a16:creationId xmlns:a16="http://schemas.microsoft.com/office/drawing/2014/main" id="{2B23B708-A862-A94B-9CF7-2EAE53098358}"/>
                </a:ext>
              </a:extLst>
            </p:cNvPr>
            <p:cNvGrpSpPr>
              <a:grpSpLocks noChangeAspect="1"/>
            </p:cNvGrpSpPr>
            <p:nvPr/>
          </p:nvGrpSpPr>
          <p:grpSpPr bwMode="auto">
            <a:xfrm>
              <a:off x="1394422" y="2686858"/>
              <a:ext cx="872371" cy="861329"/>
              <a:chOff x="410" y="999"/>
              <a:chExt cx="316" cy="312"/>
            </a:xfrm>
          </p:grpSpPr>
          <p:sp>
            <p:nvSpPr>
              <p:cNvPr id="56" name="Freeform 55">
                <a:extLst>
                  <a:ext uri="{FF2B5EF4-FFF2-40B4-BE49-F238E27FC236}">
                    <a16:creationId xmlns:a16="http://schemas.microsoft.com/office/drawing/2014/main" id="{8BDC758D-8F24-6C4A-9120-960106F64D08}"/>
                  </a:ext>
                </a:extLst>
              </p:cNvPr>
              <p:cNvSpPr>
                <a:spLocks/>
              </p:cNvSpPr>
              <p:nvPr/>
            </p:nvSpPr>
            <p:spPr bwMode="auto">
              <a:xfrm>
                <a:off x="634" y="999"/>
                <a:ext cx="31" cy="27"/>
              </a:xfrm>
              <a:custGeom>
                <a:avLst/>
                <a:gdLst>
                  <a:gd name="T0" fmla="*/ 24 w 31"/>
                  <a:gd name="T1" fmla="*/ 27 h 27"/>
                  <a:gd name="T2" fmla="*/ 0 w 31"/>
                  <a:gd name="T3" fmla="*/ 18 h 27"/>
                  <a:gd name="T4" fmla="*/ 7 w 31"/>
                  <a:gd name="T5" fmla="*/ 0 h 27"/>
                  <a:gd name="T6" fmla="*/ 31 w 31"/>
                  <a:gd name="T7" fmla="*/ 9 h 27"/>
                  <a:gd name="T8" fmla="*/ 24 w 31"/>
                  <a:gd name="T9" fmla="*/ 27 h 27"/>
                </a:gdLst>
                <a:ahLst/>
                <a:cxnLst>
                  <a:cxn ang="0">
                    <a:pos x="T0" y="T1"/>
                  </a:cxn>
                  <a:cxn ang="0">
                    <a:pos x="T2" y="T3"/>
                  </a:cxn>
                  <a:cxn ang="0">
                    <a:pos x="T4" y="T5"/>
                  </a:cxn>
                  <a:cxn ang="0">
                    <a:pos x="T6" y="T7"/>
                  </a:cxn>
                  <a:cxn ang="0">
                    <a:pos x="T8" y="T9"/>
                  </a:cxn>
                </a:cxnLst>
                <a:rect l="0" t="0" r="r" b="b"/>
                <a:pathLst>
                  <a:path w="31" h="27">
                    <a:moveTo>
                      <a:pt x="24" y="27"/>
                    </a:moveTo>
                    <a:lnTo>
                      <a:pt x="0" y="18"/>
                    </a:lnTo>
                    <a:lnTo>
                      <a:pt x="7" y="0"/>
                    </a:lnTo>
                    <a:lnTo>
                      <a:pt x="31" y="9"/>
                    </a:lnTo>
                    <a:lnTo>
                      <a:pt x="2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7" name="Freeform 56">
                <a:extLst>
                  <a:ext uri="{FF2B5EF4-FFF2-40B4-BE49-F238E27FC236}">
                    <a16:creationId xmlns:a16="http://schemas.microsoft.com/office/drawing/2014/main" id="{214E8439-54CF-2341-93F4-6EC9FFC88BB9}"/>
                  </a:ext>
                </a:extLst>
              </p:cNvPr>
              <p:cNvSpPr>
                <a:spLocks/>
              </p:cNvSpPr>
              <p:nvPr/>
            </p:nvSpPr>
            <p:spPr bwMode="auto">
              <a:xfrm>
                <a:off x="552" y="1000"/>
                <a:ext cx="32" cy="28"/>
              </a:xfrm>
              <a:custGeom>
                <a:avLst/>
                <a:gdLst>
                  <a:gd name="T0" fmla="*/ 0 w 32"/>
                  <a:gd name="T1" fmla="*/ 10 h 28"/>
                  <a:gd name="T2" fmla="*/ 24 w 32"/>
                  <a:gd name="T3" fmla="*/ 0 h 28"/>
                  <a:gd name="T4" fmla="*/ 32 w 32"/>
                  <a:gd name="T5" fmla="*/ 18 h 28"/>
                  <a:gd name="T6" fmla="*/ 8 w 32"/>
                  <a:gd name="T7" fmla="*/ 28 h 28"/>
                  <a:gd name="T8" fmla="*/ 0 w 32"/>
                  <a:gd name="T9" fmla="*/ 10 h 28"/>
                </a:gdLst>
                <a:ahLst/>
                <a:cxnLst>
                  <a:cxn ang="0">
                    <a:pos x="T0" y="T1"/>
                  </a:cxn>
                  <a:cxn ang="0">
                    <a:pos x="T2" y="T3"/>
                  </a:cxn>
                  <a:cxn ang="0">
                    <a:pos x="T4" y="T5"/>
                  </a:cxn>
                  <a:cxn ang="0">
                    <a:pos x="T6" y="T7"/>
                  </a:cxn>
                  <a:cxn ang="0">
                    <a:pos x="T8" y="T9"/>
                  </a:cxn>
                </a:cxnLst>
                <a:rect l="0" t="0" r="r" b="b"/>
                <a:pathLst>
                  <a:path w="32" h="28">
                    <a:moveTo>
                      <a:pt x="0" y="10"/>
                    </a:moveTo>
                    <a:lnTo>
                      <a:pt x="24" y="0"/>
                    </a:lnTo>
                    <a:lnTo>
                      <a:pt x="32" y="18"/>
                    </a:lnTo>
                    <a:lnTo>
                      <a:pt x="8" y="2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1637FA9F-FAA9-0B43-AB75-6773E6BD304D}"/>
                  </a:ext>
                </a:extLst>
              </p:cNvPr>
              <p:cNvSpPr>
                <a:spLocks noChangeArrowheads="1"/>
              </p:cNvSpPr>
              <p:nvPr/>
            </p:nvSpPr>
            <p:spPr bwMode="auto">
              <a:xfrm>
                <a:off x="472" y="1299"/>
                <a:ext cx="15" cy="1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9" name="Rectangle 58">
                <a:extLst>
                  <a:ext uri="{FF2B5EF4-FFF2-40B4-BE49-F238E27FC236}">
                    <a16:creationId xmlns:a16="http://schemas.microsoft.com/office/drawing/2014/main" id="{E5687CDA-9619-7E44-BD2C-9F9FF9BBD0FD}"/>
                  </a:ext>
                </a:extLst>
              </p:cNvPr>
              <p:cNvSpPr>
                <a:spLocks noChangeArrowheads="1"/>
              </p:cNvSpPr>
              <p:nvPr/>
            </p:nvSpPr>
            <p:spPr bwMode="auto">
              <a:xfrm>
                <a:off x="410" y="1236"/>
                <a:ext cx="12"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0" name="Freeform 59">
                <a:extLst>
                  <a:ext uri="{FF2B5EF4-FFF2-40B4-BE49-F238E27FC236}">
                    <a16:creationId xmlns:a16="http://schemas.microsoft.com/office/drawing/2014/main" id="{3081ED9D-8D6C-8943-A86C-A66FBC656A0F}"/>
                  </a:ext>
                </a:extLst>
              </p:cNvPr>
              <p:cNvSpPr>
                <a:spLocks/>
              </p:cNvSpPr>
              <p:nvPr/>
            </p:nvSpPr>
            <p:spPr bwMode="auto">
              <a:xfrm>
                <a:off x="425" y="1278"/>
                <a:ext cx="19" cy="18"/>
              </a:xfrm>
              <a:custGeom>
                <a:avLst/>
                <a:gdLst>
                  <a:gd name="T0" fmla="*/ 8 w 19"/>
                  <a:gd name="T1" fmla="*/ 0 h 18"/>
                  <a:gd name="T2" fmla="*/ 19 w 19"/>
                  <a:gd name="T3" fmla="*/ 10 h 18"/>
                  <a:gd name="T4" fmla="*/ 11 w 19"/>
                  <a:gd name="T5" fmla="*/ 18 h 18"/>
                  <a:gd name="T6" fmla="*/ 0 w 19"/>
                  <a:gd name="T7" fmla="*/ 8 h 18"/>
                  <a:gd name="T8" fmla="*/ 8 w 19"/>
                  <a:gd name="T9" fmla="*/ 0 h 18"/>
                </a:gdLst>
                <a:ahLst/>
                <a:cxnLst>
                  <a:cxn ang="0">
                    <a:pos x="T0" y="T1"/>
                  </a:cxn>
                  <a:cxn ang="0">
                    <a:pos x="T2" y="T3"/>
                  </a:cxn>
                  <a:cxn ang="0">
                    <a:pos x="T4" y="T5"/>
                  </a:cxn>
                  <a:cxn ang="0">
                    <a:pos x="T6" y="T7"/>
                  </a:cxn>
                  <a:cxn ang="0">
                    <a:pos x="T8" y="T9"/>
                  </a:cxn>
                </a:cxnLst>
                <a:rect l="0" t="0" r="r" b="b"/>
                <a:pathLst>
                  <a:path w="19" h="18">
                    <a:moveTo>
                      <a:pt x="8" y="0"/>
                    </a:moveTo>
                    <a:lnTo>
                      <a:pt x="19" y="10"/>
                    </a:lnTo>
                    <a:lnTo>
                      <a:pt x="11" y="18"/>
                    </a:lnTo>
                    <a:lnTo>
                      <a:pt x="0" y="8"/>
                    </a:lnTo>
                    <a:lnTo>
                      <a:pt x="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1" name="Freeform 60">
                <a:extLst>
                  <a:ext uri="{FF2B5EF4-FFF2-40B4-BE49-F238E27FC236}">
                    <a16:creationId xmlns:a16="http://schemas.microsoft.com/office/drawing/2014/main" id="{0AF21A9E-7F45-EB45-8987-AF2C80FD127F}"/>
                  </a:ext>
                </a:extLst>
              </p:cNvPr>
              <p:cNvSpPr>
                <a:spLocks noEditPoints="1"/>
              </p:cNvSpPr>
              <p:nvPr/>
            </p:nvSpPr>
            <p:spPr bwMode="auto">
              <a:xfrm>
                <a:off x="494" y="1009"/>
                <a:ext cx="232" cy="204"/>
              </a:xfrm>
              <a:custGeom>
                <a:avLst/>
                <a:gdLst>
                  <a:gd name="T0" fmla="*/ 507 w 1015"/>
                  <a:gd name="T1" fmla="*/ 128 h 896"/>
                  <a:gd name="T2" fmla="*/ 626 w 1015"/>
                  <a:gd name="T3" fmla="*/ 151 h 896"/>
                  <a:gd name="T4" fmla="*/ 801 w 1015"/>
                  <a:gd name="T5" fmla="*/ 322 h 896"/>
                  <a:gd name="T6" fmla="*/ 804 w 1015"/>
                  <a:gd name="T7" fmla="*/ 567 h 896"/>
                  <a:gd name="T8" fmla="*/ 685 w 1015"/>
                  <a:gd name="T9" fmla="*/ 714 h 896"/>
                  <a:gd name="T10" fmla="*/ 600 w 1015"/>
                  <a:gd name="T11" fmla="*/ 754 h 896"/>
                  <a:gd name="T12" fmla="*/ 507 w 1015"/>
                  <a:gd name="T13" fmla="*/ 768 h 896"/>
                  <a:gd name="T14" fmla="*/ 389 w 1015"/>
                  <a:gd name="T15" fmla="*/ 745 h 896"/>
                  <a:gd name="T16" fmla="*/ 213 w 1015"/>
                  <a:gd name="T17" fmla="*/ 575 h 896"/>
                  <a:gd name="T18" fmla="*/ 210 w 1015"/>
                  <a:gd name="T19" fmla="*/ 330 h 896"/>
                  <a:gd name="T20" fmla="*/ 330 w 1015"/>
                  <a:gd name="T21" fmla="*/ 182 h 896"/>
                  <a:gd name="T22" fmla="*/ 414 w 1015"/>
                  <a:gd name="T23" fmla="*/ 142 h 896"/>
                  <a:gd name="T24" fmla="*/ 507 w 1015"/>
                  <a:gd name="T25" fmla="*/ 128 h 896"/>
                  <a:gd name="T26" fmla="*/ 507 w 1015"/>
                  <a:gd name="T27" fmla="*/ 128 h 896"/>
                  <a:gd name="T28" fmla="*/ 507 w 1015"/>
                  <a:gd name="T29" fmla="*/ 128 h 896"/>
                  <a:gd name="T30" fmla="*/ 507 w 1015"/>
                  <a:gd name="T31" fmla="*/ 0 h 896"/>
                  <a:gd name="T32" fmla="*/ 91 w 1015"/>
                  <a:gd name="T33" fmla="*/ 282 h 896"/>
                  <a:gd name="T34" fmla="*/ 341 w 1015"/>
                  <a:gd name="T35" fmla="*/ 864 h 896"/>
                  <a:gd name="T36" fmla="*/ 507 w 1015"/>
                  <a:gd name="T37" fmla="*/ 896 h 896"/>
                  <a:gd name="T38" fmla="*/ 923 w 1015"/>
                  <a:gd name="T39" fmla="*/ 614 h 896"/>
                  <a:gd name="T40" fmla="*/ 673 w 1015"/>
                  <a:gd name="T41" fmla="*/ 32 h 896"/>
                  <a:gd name="T42" fmla="*/ 507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7" y="128"/>
                    </a:moveTo>
                    <a:cubicBezTo>
                      <a:pt x="548" y="128"/>
                      <a:pt x="588" y="136"/>
                      <a:pt x="626" y="151"/>
                    </a:cubicBezTo>
                    <a:cubicBezTo>
                      <a:pt x="705" y="183"/>
                      <a:pt x="767" y="244"/>
                      <a:pt x="801" y="322"/>
                    </a:cubicBezTo>
                    <a:cubicBezTo>
                      <a:pt x="835" y="401"/>
                      <a:pt x="836" y="487"/>
                      <a:pt x="804" y="567"/>
                    </a:cubicBezTo>
                    <a:cubicBezTo>
                      <a:pt x="780" y="627"/>
                      <a:pt x="739" y="679"/>
                      <a:pt x="685" y="714"/>
                    </a:cubicBezTo>
                    <a:cubicBezTo>
                      <a:pt x="659" y="732"/>
                      <a:pt x="630" y="745"/>
                      <a:pt x="600" y="754"/>
                    </a:cubicBezTo>
                    <a:cubicBezTo>
                      <a:pt x="570" y="764"/>
                      <a:pt x="538" y="768"/>
                      <a:pt x="507" y="768"/>
                    </a:cubicBezTo>
                    <a:cubicBezTo>
                      <a:pt x="467" y="768"/>
                      <a:pt x="427" y="761"/>
                      <a:pt x="389" y="745"/>
                    </a:cubicBezTo>
                    <a:cubicBezTo>
                      <a:pt x="309" y="714"/>
                      <a:pt x="247" y="653"/>
                      <a:pt x="213" y="575"/>
                    </a:cubicBezTo>
                    <a:cubicBezTo>
                      <a:pt x="180" y="496"/>
                      <a:pt x="178" y="409"/>
                      <a:pt x="210" y="330"/>
                    </a:cubicBezTo>
                    <a:cubicBezTo>
                      <a:pt x="234" y="269"/>
                      <a:pt x="276" y="218"/>
                      <a:pt x="330" y="182"/>
                    </a:cubicBezTo>
                    <a:cubicBezTo>
                      <a:pt x="356" y="165"/>
                      <a:pt x="384" y="151"/>
                      <a:pt x="414" y="142"/>
                    </a:cubicBezTo>
                    <a:cubicBezTo>
                      <a:pt x="445" y="133"/>
                      <a:pt x="476" y="128"/>
                      <a:pt x="507" y="128"/>
                    </a:cubicBezTo>
                    <a:cubicBezTo>
                      <a:pt x="507" y="128"/>
                      <a:pt x="507" y="128"/>
                      <a:pt x="507" y="128"/>
                    </a:cubicBezTo>
                    <a:cubicBezTo>
                      <a:pt x="507" y="128"/>
                      <a:pt x="507" y="128"/>
                      <a:pt x="507" y="128"/>
                    </a:cubicBezTo>
                    <a:moveTo>
                      <a:pt x="507" y="0"/>
                    </a:moveTo>
                    <a:cubicBezTo>
                      <a:pt x="329" y="0"/>
                      <a:pt x="161" y="107"/>
                      <a:pt x="91" y="282"/>
                    </a:cubicBezTo>
                    <a:cubicBezTo>
                      <a:pt x="0" y="512"/>
                      <a:pt x="111" y="773"/>
                      <a:pt x="341" y="864"/>
                    </a:cubicBezTo>
                    <a:cubicBezTo>
                      <a:pt x="396" y="886"/>
                      <a:pt x="452" y="896"/>
                      <a:pt x="507" y="896"/>
                    </a:cubicBezTo>
                    <a:cubicBezTo>
                      <a:pt x="685" y="896"/>
                      <a:pt x="853" y="790"/>
                      <a:pt x="923" y="614"/>
                    </a:cubicBezTo>
                    <a:cubicBezTo>
                      <a:pt x="1015" y="385"/>
                      <a:pt x="903" y="124"/>
                      <a:pt x="673" y="32"/>
                    </a:cubicBezTo>
                    <a:cubicBezTo>
                      <a:pt x="619" y="11"/>
                      <a:pt x="563" y="0"/>
                      <a:pt x="50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2" name="Freeform 17">
                <a:extLst>
                  <a:ext uri="{FF2B5EF4-FFF2-40B4-BE49-F238E27FC236}">
                    <a16:creationId xmlns:a16="http://schemas.microsoft.com/office/drawing/2014/main" id="{826A7DE5-FDD3-8F46-9007-DE25B00AFD5A}"/>
                  </a:ext>
                </a:extLst>
              </p:cNvPr>
              <p:cNvSpPr>
                <a:spLocks/>
              </p:cNvSpPr>
              <p:nvPr/>
            </p:nvSpPr>
            <p:spPr bwMode="auto">
              <a:xfrm>
                <a:off x="555" y="1196"/>
                <a:ext cx="31" cy="27"/>
              </a:xfrm>
              <a:custGeom>
                <a:avLst/>
                <a:gdLst>
                  <a:gd name="T0" fmla="*/ 24 w 31"/>
                  <a:gd name="T1" fmla="*/ 27 h 27"/>
                  <a:gd name="T2" fmla="*/ 0 w 31"/>
                  <a:gd name="T3" fmla="*/ 18 h 27"/>
                  <a:gd name="T4" fmla="*/ 7 w 31"/>
                  <a:gd name="T5" fmla="*/ 0 h 27"/>
                  <a:gd name="T6" fmla="*/ 31 w 31"/>
                  <a:gd name="T7" fmla="*/ 9 h 27"/>
                  <a:gd name="T8" fmla="*/ 24 w 31"/>
                  <a:gd name="T9" fmla="*/ 27 h 27"/>
                </a:gdLst>
                <a:ahLst/>
                <a:cxnLst>
                  <a:cxn ang="0">
                    <a:pos x="T0" y="T1"/>
                  </a:cxn>
                  <a:cxn ang="0">
                    <a:pos x="T2" y="T3"/>
                  </a:cxn>
                  <a:cxn ang="0">
                    <a:pos x="T4" y="T5"/>
                  </a:cxn>
                  <a:cxn ang="0">
                    <a:pos x="T6" y="T7"/>
                  </a:cxn>
                  <a:cxn ang="0">
                    <a:pos x="T8" y="T9"/>
                  </a:cxn>
                </a:cxnLst>
                <a:rect l="0" t="0" r="r" b="b"/>
                <a:pathLst>
                  <a:path w="31" h="27">
                    <a:moveTo>
                      <a:pt x="24" y="27"/>
                    </a:moveTo>
                    <a:lnTo>
                      <a:pt x="0" y="18"/>
                    </a:lnTo>
                    <a:lnTo>
                      <a:pt x="7" y="0"/>
                    </a:lnTo>
                    <a:lnTo>
                      <a:pt x="31" y="9"/>
                    </a:lnTo>
                    <a:lnTo>
                      <a:pt x="24"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3" name="Freeform 18">
                <a:extLst>
                  <a:ext uri="{FF2B5EF4-FFF2-40B4-BE49-F238E27FC236}">
                    <a16:creationId xmlns:a16="http://schemas.microsoft.com/office/drawing/2014/main" id="{E79CC4A2-EF27-FD4D-89A8-37418BB6DC2D}"/>
                  </a:ext>
                </a:extLst>
              </p:cNvPr>
              <p:cNvSpPr>
                <a:spLocks/>
              </p:cNvSpPr>
              <p:nvPr/>
            </p:nvSpPr>
            <p:spPr bwMode="auto">
              <a:xfrm>
                <a:off x="695" y="1135"/>
                <a:ext cx="27" cy="31"/>
              </a:xfrm>
              <a:custGeom>
                <a:avLst/>
                <a:gdLst>
                  <a:gd name="T0" fmla="*/ 27 w 27"/>
                  <a:gd name="T1" fmla="*/ 7 h 31"/>
                  <a:gd name="T2" fmla="*/ 17 w 27"/>
                  <a:gd name="T3" fmla="*/ 31 h 31"/>
                  <a:gd name="T4" fmla="*/ 0 w 27"/>
                  <a:gd name="T5" fmla="*/ 24 h 31"/>
                  <a:gd name="T6" fmla="*/ 9 w 27"/>
                  <a:gd name="T7" fmla="*/ 0 h 31"/>
                  <a:gd name="T8" fmla="*/ 27 w 27"/>
                  <a:gd name="T9" fmla="*/ 7 h 31"/>
                </a:gdLst>
                <a:ahLst/>
                <a:cxnLst>
                  <a:cxn ang="0">
                    <a:pos x="T0" y="T1"/>
                  </a:cxn>
                  <a:cxn ang="0">
                    <a:pos x="T2" y="T3"/>
                  </a:cxn>
                  <a:cxn ang="0">
                    <a:pos x="T4" y="T5"/>
                  </a:cxn>
                  <a:cxn ang="0">
                    <a:pos x="T6" y="T7"/>
                  </a:cxn>
                  <a:cxn ang="0">
                    <a:pos x="T8" y="T9"/>
                  </a:cxn>
                </a:cxnLst>
                <a:rect l="0" t="0" r="r" b="b"/>
                <a:pathLst>
                  <a:path w="27" h="31">
                    <a:moveTo>
                      <a:pt x="27" y="7"/>
                    </a:moveTo>
                    <a:lnTo>
                      <a:pt x="17" y="31"/>
                    </a:lnTo>
                    <a:lnTo>
                      <a:pt x="0" y="24"/>
                    </a:lnTo>
                    <a:lnTo>
                      <a:pt x="9" y="0"/>
                    </a:lnTo>
                    <a:lnTo>
                      <a:pt x="2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4" name="Freeform 19">
                <a:extLst>
                  <a:ext uri="{FF2B5EF4-FFF2-40B4-BE49-F238E27FC236}">
                    <a16:creationId xmlns:a16="http://schemas.microsoft.com/office/drawing/2014/main" id="{A5B94A3B-8B09-F94C-AFE8-94D14B315018}"/>
                  </a:ext>
                </a:extLst>
              </p:cNvPr>
              <p:cNvSpPr>
                <a:spLocks/>
              </p:cNvSpPr>
              <p:nvPr/>
            </p:nvSpPr>
            <p:spPr bwMode="auto">
              <a:xfrm>
                <a:off x="498" y="1056"/>
                <a:ext cx="27" cy="31"/>
              </a:xfrm>
              <a:custGeom>
                <a:avLst/>
                <a:gdLst>
                  <a:gd name="T0" fmla="*/ 27 w 27"/>
                  <a:gd name="T1" fmla="*/ 7 h 31"/>
                  <a:gd name="T2" fmla="*/ 18 w 27"/>
                  <a:gd name="T3" fmla="*/ 31 h 31"/>
                  <a:gd name="T4" fmla="*/ 0 w 27"/>
                  <a:gd name="T5" fmla="*/ 24 h 31"/>
                  <a:gd name="T6" fmla="*/ 9 w 27"/>
                  <a:gd name="T7" fmla="*/ 0 h 31"/>
                  <a:gd name="T8" fmla="*/ 27 w 27"/>
                  <a:gd name="T9" fmla="*/ 7 h 31"/>
                </a:gdLst>
                <a:ahLst/>
                <a:cxnLst>
                  <a:cxn ang="0">
                    <a:pos x="T0" y="T1"/>
                  </a:cxn>
                  <a:cxn ang="0">
                    <a:pos x="T2" y="T3"/>
                  </a:cxn>
                  <a:cxn ang="0">
                    <a:pos x="T4" y="T5"/>
                  </a:cxn>
                  <a:cxn ang="0">
                    <a:pos x="T6" y="T7"/>
                  </a:cxn>
                  <a:cxn ang="0">
                    <a:pos x="T8" y="T9"/>
                  </a:cxn>
                </a:cxnLst>
                <a:rect l="0" t="0" r="r" b="b"/>
                <a:pathLst>
                  <a:path w="27" h="31">
                    <a:moveTo>
                      <a:pt x="27" y="7"/>
                    </a:moveTo>
                    <a:lnTo>
                      <a:pt x="18" y="31"/>
                    </a:lnTo>
                    <a:lnTo>
                      <a:pt x="0" y="24"/>
                    </a:lnTo>
                    <a:lnTo>
                      <a:pt x="9" y="0"/>
                    </a:lnTo>
                    <a:lnTo>
                      <a:pt x="2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5" name="Freeform 20">
                <a:extLst>
                  <a:ext uri="{FF2B5EF4-FFF2-40B4-BE49-F238E27FC236}">
                    <a16:creationId xmlns:a16="http://schemas.microsoft.com/office/drawing/2014/main" id="{C7A87D66-885E-8343-B798-268E9EEE33F9}"/>
                  </a:ext>
                </a:extLst>
              </p:cNvPr>
              <p:cNvSpPr>
                <a:spLocks/>
              </p:cNvSpPr>
              <p:nvPr/>
            </p:nvSpPr>
            <p:spPr bwMode="auto">
              <a:xfrm>
                <a:off x="498" y="1137"/>
                <a:ext cx="28" cy="32"/>
              </a:xfrm>
              <a:custGeom>
                <a:avLst/>
                <a:gdLst>
                  <a:gd name="T0" fmla="*/ 18 w 28"/>
                  <a:gd name="T1" fmla="*/ 0 h 32"/>
                  <a:gd name="T2" fmla="*/ 28 w 28"/>
                  <a:gd name="T3" fmla="*/ 24 h 32"/>
                  <a:gd name="T4" fmla="*/ 11 w 28"/>
                  <a:gd name="T5" fmla="*/ 32 h 32"/>
                  <a:gd name="T6" fmla="*/ 0 w 28"/>
                  <a:gd name="T7" fmla="*/ 8 h 32"/>
                  <a:gd name="T8" fmla="*/ 18 w 28"/>
                  <a:gd name="T9" fmla="*/ 0 h 32"/>
                </a:gdLst>
                <a:ahLst/>
                <a:cxnLst>
                  <a:cxn ang="0">
                    <a:pos x="T0" y="T1"/>
                  </a:cxn>
                  <a:cxn ang="0">
                    <a:pos x="T2" y="T3"/>
                  </a:cxn>
                  <a:cxn ang="0">
                    <a:pos x="T4" y="T5"/>
                  </a:cxn>
                  <a:cxn ang="0">
                    <a:pos x="T6" y="T7"/>
                  </a:cxn>
                  <a:cxn ang="0">
                    <a:pos x="T8" y="T9"/>
                  </a:cxn>
                </a:cxnLst>
                <a:rect l="0" t="0" r="r" b="b"/>
                <a:pathLst>
                  <a:path w="28" h="32">
                    <a:moveTo>
                      <a:pt x="18" y="0"/>
                    </a:moveTo>
                    <a:lnTo>
                      <a:pt x="28" y="24"/>
                    </a:lnTo>
                    <a:lnTo>
                      <a:pt x="11" y="32"/>
                    </a:lnTo>
                    <a:lnTo>
                      <a:pt x="0" y="8"/>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6" name="Freeform 21">
                <a:extLst>
                  <a:ext uri="{FF2B5EF4-FFF2-40B4-BE49-F238E27FC236}">
                    <a16:creationId xmlns:a16="http://schemas.microsoft.com/office/drawing/2014/main" id="{3BA39722-EDA1-BE44-9121-9C48FB27423F}"/>
                  </a:ext>
                </a:extLst>
              </p:cNvPr>
              <p:cNvSpPr>
                <a:spLocks/>
              </p:cNvSpPr>
              <p:nvPr/>
            </p:nvSpPr>
            <p:spPr bwMode="auto">
              <a:xfrm>
                <a:off x="693" y="1054"/>
                <a:ext cx="28" cy="31"/>
              </a:xfrm>
              <a:custGeom>
                <a:avLst/>
                <a:gdLst>
                  <a:gd name="T0" fmla="*/ 18 w 28"/>
                  <a:gd name="T1" fmla="*/ 0 h 31"/>
                  <a:gd name="T2" fmla="*/ 28 w 28"/>
                  <a:gd name="T3" fmla="*/ 23 h 31"/>
                  <a:gd name="T4" fmla="*/ 11 w 28"/>
                  <a:gd name="T5" fmla="*/ 31 h 31"/>
                  <a:gd name="T6" fmla="*/ 0 w 28"/>
                  <a:gd name="T7" fmla="*/ 7 h 31"/>
                  <a:gd name="T8" fmla="*/ 18 w 28"/>
                  <a:gd name="T9" fmla="*/ 0 h 31"/>
                </a:gdLst>
                <a:ahLst/>
                <a:cxnLst>
                  <a:cxn ang="0">
                    <a:pos x="T0" y="T1"/>
                  </a:cxn>
                  <a:cxn ang="0">
                    <a:pos x="T2" y="T3"/>
                  </a:cxn>
                  <a:cxn ang="0">
                    <a:pos x="T4" y="T5"/>
                  </a:cxn>
                  <a:cxn ang="0">
                    <a:pos x="T6" y="T7"/>
                  </a:cxn>
                  <a:cxn ang="0">
                    <a:pos x="T8" y="T9"/>
                  </a:cxn>
                </a:cxnLst>
                <a:rect l="0" t="0" r="r" b="b"/>
                <a:pathLst>
                  <a:path w="28" h="31">
                    <a:moveTo>
                      <a:pt x="18" y="0"/>
                    </a:moveTo>
                    <a:lnTo>
                      <a:pt x="28" y="23"/>
                    </a:lnTo>
                    <a:lnTo>
                      <a:pt x="11" y="31"/>
                    </a:lnTo>
                    <a:lnTo>
                      <a:pt x="0" y="7"/>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7" name="Freeform 22">
                <a:extLst>
                  <a:ext uri="{FF2B5EF4-FFF2-40B4-BE49-F238E27FC236}">
                    <a16:creationId xmlns:a16="http://schemas.microsoft.com/office/drawing/2014/main" id="{62442856-9A89-1B4E-AECB-66CF1EFF91A2}"/>
                  </a:ext>
                </a:extLst>
              </p:cNvPr>
              <p:cNvSpPr>
                <a:spLocks/>
              </p:cNvSpPr>
              <p:nvPr/>
            </p:nvSpPr>
            <p:spPr bwMode="auto">
              <a:xfrm>
                <a:off x="636" y="1194"/>
                <a:ext cx="31" cy="28"/>
              </a:xfrm>
              <a:custGeom>
                <a:avLst/>
                <a:gdLst>
                  <a:gd name="T0" fmla="*/ 0 w 31"/>
                  <a:gd name="T1" fmla="*/ 11 h 28"/>
                  <a:gd name="T2" fmla="*/ 24 w 31"/>
                  <a:gd name="T3" fmla="*/ 0 h 28"/>
                  <a:gd name="T4" fmla="*/ 31 w 31"/>
                  <a:gd name="T5" fmla="*/ 18 h 28"/>
                  <a:gd name="T6" fmla="*/ 8 w 31"/>
                  <a:gd name="T7" fmla="*/ 28 h 28"/>
                  <a:gd name="T8" fmla="*/ 0 w 31"/>
                  <a:gd name="T9" fmla="*/ 11 h 28"/>
                </a:gdLst>
                <a:ahLst/>
                <a:cxnLst>
                  <a:cxn ang="0">
                    <a:pos x="T0" y="T1"/>
                  </a:cxn>
                  <a:cxn ang="0">
                    <a:pos x="T2" y="T3"/>
                  </a:cxn>
                  <a:cxn ang="0">
                    <a:pos x="T4" y="T5"/>
                  </a:cxn>
                  <a:cxn ang="0">
                    <a:pos x="T6" y="T7"/>
                  </a:cxn>
                  <a:cxn ang="0">
                    <a:pos x="T8" y="T9"/>
                  </a:cxn>
                </a:cxnLst>
                <a:rect l="0" t="0" r="r" b="b"/>
                <a:pathLst>
                  <a:path w="31" h="28">
                    <a:moveTo>
                      <a:pt x="0" y="11"/>
                    </a:moveTo>
                    <a:lnTo>
                      <a:pt x="24" y="0"/>
                    </a:lnTo>
                    <a:lnTo>
                      <a:pt x="31" y="18"/>
                    </a:lnTo>
                    <a:lnTo>
                      <a:pt x="8" y="2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23">
                <a:extLst>
                  <a:ext uri="{FF2B5EF4-FFF2-40B4-BE49-F238E27FC236}">
                    <a16:creationId xmlns:a16="http://schemas.microsoft.com/office/drawing/2014/main" id="{A108660D-62D9-0144-81CF-FFBD337E651D}"/>
                  </a:ext>
                </a:extLst>
              </p:cNvPr>
              <p:cNvSpPr>
                <a:spLocks noEditPoints="1"/>
              </p:cNvSpPr>
              <p:nvPr/>
            </p:nvSpPr>
            <p:spPr bwMode="auto">
              <a:xfrm>
                <a:off x="419" y="1185"/>
                <a:ext cx="118" cy="117"/>
              </a:xfrm>
              <a:custGeom>
                <a:avLst/>
                <a:gdLst>
                  <a:gd name="T0" fmla="*/ 258 w 516"/>
                  <a:gd name="T1" fmla="*/ 128 h 512"/>
                  <a:gd name="T2" fmla="*/ 348 w 516"/>
                  <a:gd name="T3" fmla="*/ 165 h 512"/>
                  <a:gd name="T4" fmla="*/ 386 w 516"/>
                  <a:gd name="T5" fmla="*/ 254 h 512"/>
                  <a:gd name="T6" fmla="*/ 350 w 516"/>
                  <a:gd name="T7" fmla="*/ 345 h 512"/>
                  <a:gd name="T8" fmla="*/ 260 w 516"/>
                  <a:gd name="T9" fmla="*/ 384 h 512"/>
                  <a:gd name="T10" fmla="*/ 258 w 516"/>
                  <a:gd name="T11" fmla="*/ 384 h 512"/>
                  <a:gd name="T12" fmla="*/ 168 w 516"/>
                  <a:gd name="T13" fmla="*/ 347 h 512"/>
                  <a:gd name="T14" fmla="*/ 130 w 516"/>
                  <a:gd name="T15" fmla="*/ 258 h 512"/>
                  <a:gd name="T16" fmla="*/ 166 w 516"/>
                  <a:gd name="T17" fmla="*/ 167 h 512"/>
                  <a:gd name="T18" fmla="*/ 256 w 516"/>
                  <a:gd name="T19" fmla="*/ 128 h 512"/>
                  <a:gd name="T20" fmla="*/ 258 w 516"/>
                  <a:gd name="T21" fmla="*/ 128 h 512"/>
                  <a:gd name="T22" fmla="*/ 258 w 516"/>
                  <a:gd name="T23" fmla="*/ 128 h 512"/>
                  <a:gd name="T24" fmla="*/ 258 w 516"/>
                  <a:gd name="T25" fmla="*/ 128 h 512"/>
                  <a:gd name="T26" fmla="*/ 258 w 516"/>
                  <a:gd name="T27" fmla="*/ 0 h 512"/>
                  <a:gd name="T28" fmla="*/ 255 w 516"/>
                  <a:gd name="T29" fmla="*/ 0 h 512"/>
                  <a:gd name="T30" fmla="*/ 2 w 516"/>
                  <a:gd name="T31" fmla="*/ 259 h 512"/>
                  <a:gd name="T32" fmla="*/ 258 w 516"/>
                  <a:gd name="T33" fmla="*/ 512 h 512"/>
                  <a:gd name="T34" fmla="*/ 261 w 516"/>
                  <a:gd name="T35" fmla="*/ 512 h 512"/>
                  <a:gd name="T36" fmla="*/ 514 w 516"/>
                  <a:gd name="T37" fmla="*/ 253 h 512"/>
                  <a:gd name="T38" fmla="*/ 258 w 516"/>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6" h="512">
                    <a:moveTo>
                      <a:pt x="258" y="128"/>
                    </a:moveTo>
                    <a:cubicBezTo>
                      <a:pt x="292" y="128"/>
                      <a:pt x="324" y="141"/>
                      <a:pt x="348" y="165"/>
                    </a:cubicBezTo>
                    <a:cubicBezTo>
                      <a:pt x="372" y="189"/>
                      <a:pt x="386" y="220"/>
                      <a:pt x="386" y="254"/>
                    </a:cubicBezTo>
                    <a:cubicBezTo>
                      <a:pt x="386" y="288"/>
                      <a:pt x="374" y="321"/>
                      <a:pt x="350" y="345"/>
                    </a:cubicBezTo>
                    <a:cubicBezTo>
                      <a:pt x="326" y="370"/>
                      <a:pt x="294" y="383"/>
                      <a:pt x="260" y="384"/>
                    </a:cubicBezTo>
                    <a:cubicBezTo>
                      <a:pt x="259" y="384"/>
                      <a:pt x="259" y="384"/>
                      <a:pt x="258" y="384"/>
                    </a:cubicBezTo>
                    <a:cubicBezTo>
                      <a:pt x="224" y="384"/>
                      <a:pt x="192" y="371"/>
                      <a:pt x="168" y="347"/>
                    </a:cubicBezTo>
                    <a:cubicBezTo>
                      <a:pt x="144" y="323"/>
                      <a:pt x="130" y="291"/>
                      <a:pt x="130" y="258"/>
                    </a:cubicBezTo>
                    <a:cubicBezTo>
                      <a:pt x="130" y="223"/>
                      <a:pt x="143" y="191"/>
                      <a:pt x="166" y="167"/>
                    </a:cubicBezTo>
                    <a:cubicBezTo>
                      <a:pt x="190" y="142"/>
                      <a:pt x="222" y="128"/>
                      <a:pt x="256" y="128"/>
                    </a:cubicBezTo>
                    <a:cubicBezTo>
                      <a:pt x="257" y="128"/>
                      <a:pt x="258" y="128"/>
                      <a:pt x="258" y="128"/>
                    </a:cubicBezTo>
                    <a:cubicBezTo>
                      <a:pt x="258" y="128"/>
                      <a:pt x="258" y="128"/>
                      <a:pt x="258" y="128"/>
                    </a:cubicBezTo>
                    <a:cubicBezTo>
                      <a:pt x="258" y="128"/>
                      <a:pt x="258" y="128"/>
                      <a:pt x="258" y="128"/>
                    </a:cubicBezTo>
                    <a:moveTo>
                      <a:pt x="258" y="0"/>
                    </a:moveTo>
                    <a:cubicBezTo>
                      <a:pt x="257" y="0"/>
                      <a:pt x="256" y="0"/>
                      <a:pt x="255" y="0"/>
                    </a:cubicBezTo>
                    <a:cubicBezTo>
                      <a:pt x="113" y="2"/>
                      <a:pt x="0" y="118"/>
                      <a:pt x="2" y="259"/>
                    </a:cubicBezTo>
                    <a:cubicBezTo>
                      <a:pt x="4" y="399"/>
                      <a:pt x="118" y="512"/>
                      <a:pt x="258" y="512"/>
                    </a:cubicBezTo>
                    <a:cubicBezTo>
                      <a:pt x="259" y="512"/>
                      <a:pt x="260" y="512"/>
                      <a:pt x="261" y="512"/>
                    </a:cubicBezTo>
                    <a:cubicBezTo>
                      <a:pt x="403" y="510"/>
                      <a:pt x="516" y="394"/>
                      <a:pt x="514" y="253"/>
                    </a:cubicBezTo>
                    <a:cubicBezTo>
                      <a:pt x="512" y="112"/>
                      <a:pt x="398"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24">
                <a:extLst>
                  <a:ext uri="{FF2B5EF4-FFF2-40B4-BE49-F238E27FC236}">
                    <a16:creationId xmlns:a16="http://schemas.microsoft.com/office/drawing/2014/main" id="{18DF8D46-AF78-A947-918F-6656A0166D10}"/>
                  </a:ext>
                </a:extLst>
              </p:cNvPr>
              <p:cNvSpPr>
                <a:spLocks/>
              </p:cNvSpPr>
              <p:nvPr/>
            </p:nvSpPr>
            <p:spPr bwMode="auto">
              <a:xfrm>
                <a:off x="470" y="1175"/>
                <a:ext cx="14" cy="12"/>
              </a:xfrm>
              <a:custGeom>
                <a:avLst/>
                <a:gdLst>
                  <a:gd name="T0" fmla="*/ 14 w 14"/>
                  <a:gd name="T1" fmla="*/ 11 h 12"/>
                  <a:gd name="T2" fmla="*/ 0 w 14"/>
                  <a:gd name="T3" fmla="*/ 12 h 12"/>
                  <a:gd name="T4" fmla="*/ 0 w 14"/>
                  <a:gd name="T5" fmla="*/ 0 h 12"/>
                  <a:gd name="T6" fmla="*/ 14 w 14"/>
                  <a:gd name="T7" fmla="*/ 0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0" y="12"/>
                    </a:lnTo>
                    <a:lnTo>
                      <a:pt x="0" y="0"/>
                    </a:lnTo>
                    <a:lnTo>
                      <a:pt x="14" y="0"/>
                    </a:lnTo>
                    <a:lnTo>
                      <a:pt x="14" y="1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0" name="Freeform 25">
                <a:extLst>
                  <a:ext uri="{FF2B5EF4-FFF2-40B4-BE49-F238E27FC236}">
                    <a16:creationId xmlns:a16="http://schemas.microsoft.com/office/drawing/2014/main" id="{445CFD69-10D7-E447-AFB8-F48734A31736}"/>
                  </a:ext>
                </a:extLst>
              </p:cNvPr>
              <p:cNvSpPr>
                <a:spLocks/>
              </p:cNvSpPr>
              <p:nvPr/>
            </p:nvSpPr>
            <p:spPr bwMode="auto">
              <a:xfrm>
                <a:off x="534" y="1236"/>
                <a:ext cx="13" cy="14"/>
              </a:xfrm>
              <a:custGeom>
                <a:avLst/>
                <a:gdLst>
                  <a:gd name="T0" fmla="*/ 12 w 13"/>
                  <a:gd name="T1" fmla="*/ 0 h 14"/>
                  <a:gd name="T2" fmla="*/ 13 w 13"/>
                  <a:gd name="T3" fmla="*/ 14 h 14"/>
                  <a:gd name="T4" fmla="*/ 0 w 13"/>
                  <a:gd name="T5" fmla="*/ 14 h 14"/>
                  <a:gd name="T6" fmla="*/ 0 w 13"/>
                  <a:gd name="T7" fmla="*/ 0 h 14"/>
                  <a:gd name="T8" fmla="*/ 12 w 13"/>
                  <a:gd name="T9" fmla="*/ 0 h 14"/>
                </a:gdLst>
                <a:ahLst/>
                <a:cxnLst>
                  <a:cxn ang="0">
                    <a:pos x="T0" y="T1"/>
                  </a:cxn>
                  <a:cxn ang="0">
                    <a:pos x="T2" y="T3"/>
                  </a:cxn>
                  <a:cxn ang="0">
                    <a:pos x="T4" y="T5"/>
                  </a:cxn>
                  <a:cxn ang="0">
                    <a:pos x="T6" y="T7"/>
                  </a:cxn>
                  <a:cxn ang="0">
                    <a:pos x="T8" y="T9"/>
                  </a:cxn>
                </a:cxnLst>
                <a:rect l="0" t="0" r="r" b="b"/>
                <a:pathLst>
                  <a:path w="13" h="14">
                    <a:moveTo>
                      <a:pt x="12" y="0"/>
                    </a:moveTo>
                    <a:lnTo>
                      <a:pt x="13" y="14"/>
                    </a:lnTo>
                    <a:lnTo>
                      <a:pt x="0" y="14"/>
                    </a:lnTo>
                    <a:lnTo>
                      <a:pt x="0" y="0"/>
                    </a:lnTo>
                    <a:lnTo>
                      <a:pt x="1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1" name="Freeform 26">
                <a:extLst>
                  <a:ext uri="{FF2B5EF4-FFF2-40B4-BE49-F238E27FC236}">
                    <a16:creationId xmlns:a16="http://schemas.microsoft.com/office/drawing/2014/main" id="{910537A6-CA2D-3344-83A3-010EDC18FBD3}"/>
                  </a:ext>
                </a:extLst>
              </p:cNvPr>
              <p:cNvSpPr>
                <a:spLocks/>
              </p:cNvSpPr>
              <p:nvPr/>
            </p:nvSpPr>
            <p:spPr bwMode="auto">
              <a:xfrm>
                <a:off x="513" y="1190"/>
                <a:ext cx="18" cy="18"/>
              </a:xfrm>
              <a:custGeom>
                <a:avLst/>
                <a:gdLst>
                  <a:gd name="T0" fmla="*/ 8 w 18"/>
                  <a:gd name="T1" fmla="*/ 0 h 18"/>
                  <a:gd name="T2" fmla="*/ 18 w 18"/>
                  <a:gd name="T3" fmla="*/ 10 h 18"/>
                  <a:gd name="T4" fmla="*/ 10 w 18"/>
                  <a:gd name="T5" fmla="*/ 18 h 18"/>
                  <a:gd name="T6" fmla="*/ 0 w 18"/>
                  <a:gd name="T7" fmla="*/ 8 h 18"/>
                  <a:gd name="T8" fmla="*/ 8 w 18"/>
                  <a:gd name="T9" fmla="*/ 0 h 18"/>
                </a:gdLst>
                <a:ahLst/>
                <a:cxnLst>
                  <a:cxn ang="0">
                    <a:pos x="T0" y="T1"/>
                  </a:cxn>
                  <a:cxn ang="0">
                    <a:pos x="T2" y="T3"/>
                  </a:cxn>
                  <a:cxn ang="0">
                    <a:pos x="T4" y="T5"/>
                  </a:cxn>
                  <a:cxn ang="0">
                    <a:pos x="T6" y="T7"/>
                  </a:cxn>
                  <a:cxn ang="0">
                    <a:pos x="T8" y="T9"/>
                  </a:cxn>
                </a:cxnLst>
                <a:rect l="0" t="0" r="r" b="b"/>
                <a:pathLst>
                  <a:path w="18" h="18">
                    <a:moveTo>
                      <a:pt x="8" y="0"/>
                    </a:moveTo>
                    <a:lnTo>
                      <a:pt x="18" y="10"/>
                    </a:lnTo>
                    <a:lnTo>
                      <a:pt x="10" y="18"/>
                    </a:lnTo>
                    <a:lnTo>
                      <a:pt x="0" y="8"/>
                    </a:lnTo>
                    <a:lnTo>
                      <a:pt x="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2" name="Freeform 27">
                <a:extLst>
                  <a:ext uri="{FF2B5EF4-FFF2-40B4-BE49-F238E27FC236}">
                    <a16:creationId xmlns:a16="http://schemas.microsoft.com/office/drawing/2014/main" id="{CB29F6EB-7C72-E149-85B3-7E9E60101210}"/>
                  </a:ext>
                </a:extLst>
              </p:cNvPr>
              <p:cNvSpPr>
                <a:spLocks/>
              </p:cNvSpPr>
              <p:nvPr/>
            </p:nvSpPr>
            <p:spPr bwMode="auto">
              <a:xfrm>
                <a:off x="514" y="1277"/>
                <a:ext cx="19" cy="18"/>
              </a:xfrm>
              <a:custGeom>
                <a:avLst/>
                <a:gdLst>
                  <a:gd name="T0" fmla="*/ 0 w 19"/>
                  <a:gd name="T1" fmla="*/ 10 h 18"/>
                  <a:gd name="T2" fmla="*/ 10 w 19"/>
                  <a:gd name="T3" fmla="*/ 0 h 18"/>
                  <a:gd name="T4" fmla="*/ 19 w 19"/>
                  <a:gd name="T5" fmla="*/ 8 h 18"/>
                  <a:gd name="T6" fmla="*/ 8 w 19"/>
                  <a:gd name="T7" fmla="*/ 18 h 18"/>
                  <a:gd name="T8" fmla="*/ 0 w 19"/>
                  <a:gd name="T9" fmla="*/ 10 h 18"/>
                </a:gdLst>
                <a:ahLst/>
                <a:cxnLst>
                  <a:cxn ang="0">
                    <a:pos x="T0" y="T1"/>
                  </a:cxn>
                  <a:cxn ang="0">
                    <a:pos x="T2" y="T3"/>
                  </a:cxn>
                  <a:cxn ang="0">
                    <a:pos x="T4" y="T5"/>
                  </a:cxn>
                  <a:cxn ang="0">
                    <a:pos x="T6" y="T7"/>
                  </a:cxn>
                  <a:cxn ang="0">
                    <a:pos x="T8" y="T9"/>
                  </a:cxn>
                </a:cxnLst>
                <a:rect l="0" t="0" r="r" b="b"/>
                <a:pathLst>
                  <a:path w="19" h="18">
                    <a:moveTo>
                      <a:pt x="0" y="10"/>
                    </a:moveTo>
                    <a:lnTo>
                      <a:pt x="10" y="0"/>
                    </a:lnTo>
                    <a:lnTo>
                      <a:pt x="19" y="8"/>
                    </a:lnTo>
                    <a:lnTo>
                      <a:pt x="8" y="18"/>
                    </a:lnTo>
                    <a:lnTo>
                      <a:pt x="0" y="1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73" name="Freeform 28">
                <a:extLst>
                  <a:ext uri="{FF2B5EF4-FFF2-40B4-BE49-F238E27FC236}">
                    <a16:creationId xmlns:a16="http://schemas.microsoft.com/office/drawing/2014/main" id="{CEDCA2B7-4AE3-1042-BDBC-B2419C56FD52}"/>
                  </a:ext>
                </a:extLst>
              </p:cNvPr>
              <p:cNvSpPr>
                <a:spLocks/>
              </p:cNvSpPr>
              <p:nvPr/>
            </p:nvSpPr>
            <p:spPr bwMode="auto">
              <a:xfrm>
                <a:off x="424" y="1191"/>
                <a:ext cx="19" cy="18"/>
              </a:xfrm>
              <a:custGeom>
                <a:avLst/>
                <a:gdLst>
                  <a:gd name="T0" fmla="*/ 0 w 19"/>
                  <a:gd name="T1" fmla="*/ 11 h 18"/>
                  <a:gd name="T2" fmla="*/ 11 w 19"/>
                  <a:gd name="T3" fmla="*/ 0 h 18"/>
                  <a:gd name="T4" fmla="*/ 19 w 19"/>
                  <a:gd name="T5" fmla="*/ 8 h 18"/>
                  <a:gd name="T6" fmla="*/ 8 w 19"/>
                  <a:gd name="T7" fmla="*/ 18 h 18"/>
                  <a:gd name="T8" fmla="*/ 0 w 19"/>
                  <a:gd name="T9" fmla="*/ 11 h 18"/>
                </a:gdLst>
                <a:ahLst/>
                <a:cxnLst>
                  <a:cxn ang="0">
                    <a:pos x="T0" y="T1"/>
                  </a:cxn>
                  <a:cxn ang="0">
                    <a:pos x="T2" y="T3"/>
                  </a:cxn>
                  <a:cxn ang="0">
                    <a:pos x="T4" y="T5"/>
                  </a:cxn>
                  <a:cxn ang="0">
                    <a:pos x="T6" y="T7"/>
                  </a:cxn>
                  <a:cxn ang="0">
                    <a:pos x="T8" y="T9"/>
                  </a:cxn>
                </a:cxnLst>
                <a:rect l="0" t="0" r="r" b="b"/>
                <a:pathLst>
                  <a:path w="19" h="18">
                    <a:moveTo>
                      <a:pt x="0" y="11"/>
                    </a:moveTo>
                    <a:lnTo>
                      <a:pt x="11" y="0"/>
                    </a:lnTo>
                    <a:lnTo>
                      <a:pt x="19" y="8"/>
                    </a:lnTo>
                    <a:lnTo>
                      <a:pt x="8" y="18"/>
                    </a:lnTo>
                    <a:lnTo>
                      <a:pt x="0" y="1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78" name="Freeform 77">
              <a:extLst>
                <a:ext uri="{FF2B5EF4-FFF2-40B4-BE49-F238E27FC236}">
                  <a16:creationId xmlns:a16="http://schemas.microsoft.com/office/drawing/2014/main" id="{E7925A5F-5011-D349-8210-23C07162C03A}"/>
                </a:ext>
              </a:extLst>
            </p:cNvPr>
            <p:cNvSpPr/>
            <p:nvPr/>
          </p:nvSpPr>
          <p:spPr bwMode="auto">
            <a:xfrm>
              <a:off x="1288477" y="4690087"/>
              <a:ext cx="1084260" cy="303225"/>
            </a:xfrm>
            <a:custGeom>
              <a:avLst/>
              <a:gdLst>
                <a:gd name="connsiteX0" fmla="*/ 0 w 1084414"/>
                <a:gd name="connsiteY0" fmla="*/ 9190 h 303268"/>
                <a:gd name="connsiteX1" fmla="*/ 551397 w 1084414"/>
                <a:gd name="connsiteY1" fmla="*/ 303268 h 303268"/>
                <a:gd name="connsiteX2" fmla="*/ 1084414 w 1084414"/>
                <a:gd name="connsiteY2" fmla="*/ 0 h 303268"/>
              </a:gdLst>
              <a:ahLst/>
              <a:cxnLst>
                <a:cxn ang="0">
                  <a:pos x="connsiteX0" y="connsiteY0"/>
                </a:cxn>
                <a:cxn ang="0">
                  <a:pos x="connsiteX1" y="connsiteY1"/>
                </a:cxn>
                <a:cxn ang="0">
                  <a:pos x="connsiteX2" y="connsiteY2"/>
                </a:cxn>
              </a:cxnLst>
              <a:rect l="l" t="t" r="r" b="b"/>
              <a:pathLst>
                <a:path w="1084414" h="303268">
                  <a:moveTo>
                    <a:pt x="0" y="9190"/>
                  </a:moveTo>
                  <a:lnTo>
                    <a:pt x="551397" y="303268"/>
                  </a:lnTo>
                  <a:lnTo>
                    <a:pt x="1084414" y="0"/>
                  </a:ln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CDE91E15-58D7-6A49-8BF8-C9D7AFEB9664}"/>
                </a:ext>
              </a:extLst>
            </p:cNvPr>
            <p:cNvSpPr txBox="1"/>
            <p:nvPr/>
          </p:nvSpPr>
          <p:spPr>
            <a:xfrm>
              <a:off x="904999" y="2054688"/>
              <a:ext cx="1851218" cy="608043"/>
            </a:xfrm>
            <a:prstGeom prst="rect">
              <a:avLst/>
            </a:prstGeom>
            <a:noFill/>
            <a:ln>
              <a:noFill/>
            </a:ln>
          </p:spPr>
          <p:txBody>
            <a:bodyPr wrap="square" lIns="0" tIns="0" rIns="0" bIns="0" rtlCol="0" anchor="t">
              <a:no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Comprehensive feature set </a:t>
              </a:r>
            </a:p>
          </p:txBody>
        </p:sp>
      </p:grpSp>
      <p:grpSp>
        <p:nvGrpSpPr>
          <p:cNvPr id="6" name="Group 5">
            <a:extLst>
              <a:ext uri="{FF2B5EF4-FFF2-40B4-BE49-F238E27FC236}">
                <a16:creationId xmlns:a16="http://schemas.microsoft.com/office/drawing/2014/main" id="{BB82624B-1F78-9B41-8455-613812A6D2D6}"/>
              </a:ext>
            </a:extLst>
          </p:cNvPr>
          <p:cNvGrpSpPr/>
          <p:nvPr/>
        </p:nvGrpSpPr>
        <p:grpSpPr>
          <a:xfrm>
            <a:off x="6253316" y="1852551"/>
            <a:ext cx="2512251" cy="4298868"/>
            <a:chOff x="6423400" y="1852551"/>
            <a:chExt cx="2512251" cy="4298868"/>
          </a:xfrm>
        </p:grpSpPr>
        <p:sp>
          <p:nvSpPr>
            <p:cNvPr id="91" name="Rectangle 90">
              <a:extLst>
                <a:ext uri="{FF2B5EF4-FFF2-40B4-BE49-F238E27FC236}">
                  <a16:creationId xmlns:a16="http://schemas.microsoft.com/office/drawing/2014/main" id="{65A84559-80B7-9947-9D94-97C799E259E9}"/>
                </a:ext>
              </a:extLst>
            </p:cNvPr>
            <p:cNvSpPr/>
            <p:nvPr/>
          </p:nvSpPr>
          <p:spPr bwMode="auto">
            <a:xfrm>
              <a:off x="6423400" y="1852551"/>
              <a:ext cx="2512251" cy="42988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TextBox 17">
              <a:extLst>
                <a:ext uri="{FF2B5EF4-FFF2-40B4-BE49-F238E27FC236}">
                  <a16:creationId xmlns:a16="http://schemas.microsoft.com/office/drawing/2014/main" id="{75449DE2-617E-4209-89E2-2D9254292FBA}"/>
                </a:ext>
              </a:extLst>
            </p:cNvPr>
            <p:cNvSpPr txBox="1"/>
            <p:nvPr/>
          </p:nvSpPr>
          <p:spPr>
            <a:xfrm>
              <a:off x="6597031" y="3739988"/>
              <a:ext cx="2237408" cy="2031498"/>
            </a:xfrm>
            <a:prstGeom prst="rect">
              <a:avLst/>
            </a:prstGeom>
            <a:noFill/>
          </p:spPr>
          <p:txBody>
            <a:bodyPr wrap="square" lIns="0" tIns="0" rIns="0" bIns="0"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a:ea typeface="+mn-ea"/>
                  <a:cs typeface="+mn-cs"/>
                </a:rPr>
                <a:t>Self-installed VMs with RP </a:t>
              </a:r>
              <a:br>
                <a:rPr kumimoji="0" lang="en-US" sz="1200" b="0" i="0" u="none" strike="noStrike" kern="1200" cap="none" spc="0" normalizeH="0" baseline="0" noProof="0">
                  <a:ln>
                    <a:noFill/>
                  </a:ln>
                  <a:solidFill>
                    <a:srgbClr val="0078D4"/>
                  </a:solidFill>
                  <a:effectLst/>
                  <a:uLnTx/>
                  <a:uFillTx/>
                  <a:latin typeface="Segoe UI"/>
                  <a:ea typeface="+mn-ea"/>
                  <a:cs typeface="+mn-cs"/>
                </a:rPr>
              </a:br>
              <a:r>
                <a:rPr kumimoji="0" lang="en-US" sz="1200" b="0" i="0" u="none" strike="noStrike" kern="1200" cap="none" spc="0" normalizeH="0" baseline="0" noProof="0">
                  <a:ln>
                    <a:noFill/>
                  </a:ln>
                  <a:solidFill>
                    <a:srgbClr val="0078D4"/>
                  </a:solidFill>
                  <a:effectLst/>
                  <a:uLnTx/>
                  <a:uFillTx/>
                  <a:latin typeface="Segoe UI"/>
                  <a:ea typeface="+mn-ea"/>
                  <a:cs typeface="+mn-cs"/>
                </a:rPr>
                <a:t>can be easily converted </a:t>
              </a:r>
              <a:br>
                <a:rPr kumimoji="0" lang="en-US" sz="1200" b="0" i="0" u="none" strike="noStrike" kern="1200" cap="none" spc="0" normalizeH="0" baseline="0" noProof="0">
                  <a:ln>
                    <a:noFill/>
                  </a:ln>
                  <a:solidFill>
                    <a:srgbClr val="0078D4"/>
                  </a:solidFill>
                  <a:effectLst/>
                  <a:uLnTx/>
                  <a:uFillTx/>
                  <a:latin typeface="Segoe UI"/>
                  <a:ea typeface="+mn-ea"/>
                  <a:cs typeface="+mn-cs"/>
                </a:rPr>
              </a:br>
              <a:r>
                <a:rPr kumimoji="0" lang="en-US" sz="1200" b="0" i="0" u="none" strike="noStrike" kern="1200" cap="none" spc="0" normalizeH="0" baseline="0" noProof="0">
                  <a:ln>
                    <a:noFill/>
                  </a:ln>
                  <a:solidFill>
                    <a:srgbClr val="0078D4"/>
                  </a:solidFill>
                  <a:effectLst/>
                  <a:uLnTx/>
                  <a:uFillTx/>
                  <a:latin typeface="Segoe UI"/>
                  <a:ea typeface="+mn-ea"/>
                  <a:cs typeface="+mn-cs"/>
                </a:rPr>
                <a:t>to PAYG images </a:t>
              </a: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Save money by converting variable workloads with Software Assurance to PAYG images </a:t>
              </a:r>
            </a:p>
          </p:txBody>
        </p:sp>
        <p:grpSp>
          <p:nvGrpSpPr>
            <p:cNvPr id="49" name="Group 49">
              <a:extLst>
                <a:ext uri="{FF2B5EF4-FFF2-40B4-BE49-F238E27FC236}">
                  <a16:creationId xmlns:a16="http://schemas.microsoft.com/office/drawing/2014/main" id="{44C87880-7DED-184B-A62F-870698BE25B9}"/>
                </a:ext>
              </a:extLst>
            </p:cNvPr>
            <p:cNvGrpSpPr>
              <a:grpSpLocks noChangeAspect="1"/>
            </p:cNvGrpSpPr>
            <p:nvPr/>
          </p:nvGrpSpPr>
          <p:grpSpPr bwMode="auto">
            <a:xfrm>
              <a:off x="7280658" y="2714466"/>
              <a:ext cx="870156" cy="851060"/>
              <a:chOff x="3404" y="999"/>
              <a:chExt cx="319" cy="312"/>
            </a:xfrm>
          </p:grpSpPr>
          <p:sp>
            <p:nvSpPr>
              <p:cNvPr id="50" name="Freeform 50">
                <a:extLst>
                  <a:ext uri="{FF2B5EF4-FFF2-40B4-BE49-F238E27FC236}">
                    <a16:creationId xmlns:a16="http://schemas.microsoft.com/office/drawing/2014/main" id="{AEEF3A16-6496-874A-BA3C-934690CB76A4}"/>
                  </a:ext>
                </a:extLst>
              </p:cNvPr>
              <p:cNvSpPr>
                <a:spLocks/>
              </p:cNvSpPr>
              <p:nvPr/>
            </p:nvSpPr>
            <p:spPr bwMode="auto">
              <a:xfrm>
                <a:off x="3433" y="999"/>
                <a:ext cx="134" cy="93"/>
              </a:xfrm>
              <a:custGeom>
                <a:avLst/>
                <a:gdLst>
                  <a:gd name="T0" fmla="*/ 588 w 590"/>
                  <a:gd name="T1" fmla="*/ 128 h 405"/>
                  <a:gd name="T2" fmla="*/ 590 w 590"/>
                  <a:gd name="T3" fmla="*/ 128 h 405"/>
                  <a:gd name="T4" fmla="*/ 590 w 590"/>
                  <a:gd name="T5" fmla="*/ 0 h 405"/>
                  <a:gd name="T6" fmla="*/ 0 w 590"/>
                  <a:gd name="T7" fmla="*/ 342 h 405"/>
                  <a:gd name="T8" fmla="*/ 109 w 590"/>
                  <a:gd name="T9" fmla="*/ 405 h 405"/>
                  <a:gd name="T10" fmla="*/ 588 w 590"/>
                  <a:gd name="T11" fmla="*/ 128 h 405"/>
                </a:gdLst>
                <a:ahLst/>
                <a:cxnLst>
                  <a:cxn ang="0">
                    <a:pos x="T0" y="T1"/>
                  </a:cxn>
                  <a:cxn ang="0">
                    <a:pos x="T2" y="T3"/>
                  </a:cxn>
                  <a:cxn ang="0">
                    <a:pos x="T4" y="T5"/>
                  </a:cxn>
                  <a:cxn ang="0">
                    <a:pos x="T6" y="T7"/>
                  </a:cxn>
                  <a:cxn ang="0">
                    <a:pos x="T8" y="T9"/>
                  </a:cxn>
                  <a:cxn ang="0">
                    <a:pos x="T10" y="T11"/>
                  </a:cxn>
                </a:cxnLst>
                <a:rect l="0" t="0" r="r" b="b"/>
                <a:pathLst>
                  <a:path w="590" h="405">
                    <a:moveTo>
                      <a:pt x="588" y="128"/>
                    </a:moveTo>
                    <a:cubicBezTo>
                      <a:pt x="589" y="128"/>
                      <a:pt x="589" y="128"/>
                      <a:pt x="590" y="128"/>
                    </a:cubicBezTo>
                    <a:cubicBezTo>
                      <a:pt x="590" y="0"/>
                      <a:pt x="590" y="0"/>
                      <a:pt x="590" y="0"/>
                    </a:cubicBezTo>
                    <a:cubicBezTo>
                      <a:pt x="339" y="0"/>
                      <a:pt x="125" y="124"/>
                      <a:pt x="0" y="342"/>
                    </a:cubicBezTo>
                    <a:cubicBezTo>
                      <a:pt x="109" y="405"/>
                      <a:pt x="109" y="405"/>
                      <a:pt x="109" y="405"/>
                    </a:cubicBezTo>
                    <a:cubicBezTo>
                      <a:pt x="205" y="240"/>
                      <a:pt x="384" y="128"/>
                      <a:pt x="588" y="128"/>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1" name="Freeform 51">
                <a:extLst>
                  <a:ext uri="{FF2B5EF4-FFF2-40B4-BE49-F238E27FC236}">
                    <a16:creationId xmlns:a16="http://schemas.microsoft.com/office/drawing/2014/main" id="{0DDD4AE7-DA7F-A745-8FBA-4B1A6E7A3370}"/>
                  </a:ext>
                </a:extLst>
              </p:cNvPr>
              <p:cNvSpPr>
                <a:spLocks/>
              </p:cNvSpPr>
              <p:nvPr/>
            </p:nvSpPr>
            <p:spPr bwMode="auto">
              <a:xfrm>
                <a:off x="3404" y="1077"/>
                <a:ext cx="53" cy="156"/>
              </a:xfrm>
              <a:custGeom>
                <a:avLst/>
                <a:gdLst>
                  <a:gd name="T0" fmla="*/ 160 w 235"/>
                  <a:gd name="T1" fmla="*/ 341 h 682"/>
                  <a:gd name="T2" fmla="*/ 235 w 235"/>
                  <a:gd name="T3" fmla="*/ 63 h 682"/>
                  <a:gd name="T4" fmla="*/ 126 w 235"/>
                  <a:gd name="T5" fmla="*/ 0 h 682"/>
                  <a:gd name="T6" fmla="*/ 126 w 235"/>
                  <a:gd name="T7" fmla="*/ 682 h 682"/>
                  <a:gd name="T8" fmla="*/ 235 w 235"/>
                  <a:gd name="T9" fmla="*/ 619 h 682"/>
                  <a:gd name="T10" fmla="*/ 160 w 235"/>
                  <a:gd name="T11" fmla="*/ 341 h 682"/>
                </a:gdLst>
                <a:ahLst/>
                <a:cxnLst>
                  <a:cxn ang="0">
                    <a:pos x="T0" y="T1"/>
                  </a:cxn>
                  <a:cxn ang="0">
                    <a:pos x="T2" y="T3"/>
                  </a:cxn>
                  <a:cxn ang="0">
                    <a:pos x="T4" y="T5"/>
                  </a:cxn>
                  <a:cxn ang="0">
                    <a:pos x="T6" y="T7"/>
                  </a:cxn>
                  <a:cxn ang="0">
                    <a:pos x="T8" y="T9"/>
                  </a:cxn>
                  <a:cxn ang="0">
                    <a:pos x="T10" y="T11"/>
                  </a:cxn>
                </a:cxnLst>
                <a:rect l="0" t="0" r="r" b="b"/>
                <a:pathLst>
                  <a:path w="235" h="682">
                    <a:moveTo>
                      <a:pt x="160" y="341"/>
                    </a:moveTo>
                    <a:cubicBezTo>
                      <a:pt x="160" y="240"/>
                      <a:pt x="187" y="144"/>
                      <a:pt x="235" y="63"/>
                    </a:cubicBezTo>
                    <a:cubicBezTo>
                      <a:pt x="126" y="0"/>
                      <a:pt x="126" y="0"/>
                      <a:pt x="126" y="0"/>
                    </a:cubicBezTo>
                    <a:cubicBezTo>
                      <a:pt x="0" y="217"/>
                      <a:pt x="0" y="465"/>
                      <a:pt x="126" y="682"/>
                    </a:cubicBezTo>
                    <a:cubicBezTo>
                      <a:pt x="235" y="619"/>
                      <a:pt x="235" y="619"/>
                      <a:pt x="235" y="619"/>
                    </a:cubicBezTo>
                    <a:cubicBezTo>
                      <a:pt x="187" y="537"/>
                      <a:pt x="160" y="442"/>
                      <a:pt x="160" y="3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2" name="Freeform 52">
                <a:extLst>
                  <a:ext uri="{FF2B5EF4-FFF2-40B4-BE49-F238E27FC236}">
                    <a16:creationId xmlns:a16="http://schemas.microsoft.com/office/drawing/2014/main" id="{4E9796B2-B9BD-DA42-8DB9-8B6DD58A80E5}"/>
                  </a:ext>
                </a:extLst>
              </p:cNvPr>
              <p:cNvSpPr>
                <a:spLocks/>
              </p:cNvSpPr>
              <p:nvPr/>
            </p:nvSpPr>
            <p:spPr bwMode="auto">
              <a:xfrm>
                <a:off x="3433" y="1219"/>
                <a:ext cx="134" cy="92"/>
              </a:xfrm>
              <a:custGeom>
                <a:avLst/>
                <a:gdLst>
                  <a:gd name="T0" fmla="*/ 588 w 590"/>
                  <a:gd name="T1" fmla="*/ 277 h 405"/>
                  <a:gd name="T2" fmla="*/ 109 w 590"/>
                  <a:gd name="T3" fmla="*/ 0 h 405"/>
                  <a:gd name="T4" fmla="*/ 0 w 590"/>
                  <a:gd name="T5" fmla="*/ 63 h 405"/>
                  <a:gd name="T6" fmla="*/ 590 w 590"/>
                  <a:gd name="T7" fmla="*/ 405 h 405"/>
                  <a:gd name="T8" fmla="*/ 590 w 590"/>
                  <a:gd name="T9" fmla="*/ 277 h 405"/>
                  <a:gd name="T10" fmla="*/ 588 w 590"/>
                  <a:gd name="T11" fmla="*/ 277 h 405"/>
                </a:gdLst>
                <a:ahLst/>
                <a:cxnLst>
                  <a:cxn ang="0">
                    <a:pos x="T0" y="T1"/>
                  </a:cxn>
                  <a:cxn ang="0">
                    <a:pos x="T2" y="T3"/>
                  </a:cxn>
                  <a:cxn ang="0">
                    <a:pos x="T4" y="T5"/>
                  </a:cxn>
                  <a:cxn ang="0">
                    <a:pos x="T6" y="T7"/>
                  </a:cxn>
                  <a:cxn ang="0">
                    <a:pos x="T8" y="T9"/>
                  </a:cxn>
                  <a:cxn ang="0">
                    <a:pos x="T10" y="T11"/>
                  </a:cxn>
                </a:cxnLst>
                <a:rect l="0" t="0" r="r" b="b"/>
                <a:pathLst>
                  <a:path w="590" h="405">
                    <a:moveTo>
                      <a:pt x="588" y="277"/>
                    </a:moveTo>
                    <a:cubicBezTo>
                      <a:pt x="383" y="277"/>
                      <a:pt x="205" y="165"/>
                      <a:pt x="109" y="0"/>
                    </a:cubicBezTo>
                    <a:cubicBezTo>
                      <a:pt x="0" y="63"/>
                      <a:pt x="0" y="63"/>
                      <a:pt x="0" y="63"/>
                    </a:cubicBezTo>
                    <a:cubicBezTo>
                      <a:pt x="125" y="281"/>
                      <a:pt x="339" y="405"/>
                      <a:pt x="590" y="405"/>
                    </a:cubicBezTo>
                    <a:cubicBezTo>
                      <a:pt x="590" y="277"/>
                      <a:pt x="590" y="277"/>
                      <a:pt x="590" y="277"/>
                    </a:cubicBezTo>
                    <a:cubicBezTo>
                      <a:pt x="589" y="277"/>
                      <a:pt x="589" y="277"/>
                      <a:pt x="588" y="27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3" name="Freeform 53">
                <a:extLst>
                  <a:ext uri="{FF2B5EF4-FFF2-40B4-BE49-F238E27FC236}">
                    <a16:creationId xmlns:a16="http://schemas.microsoft.com/office/drawing/2014/main" id="{5FD411FC-671C-214B-8078-A6C56885474B}"/>
                  </a:ext>
                </a:extLst>
              </p:cNvPr>
              <p:cNvSpPr>
                <a:spLocks/>
              </p:cNvSpPr>
              <p:nvPr/>
            </p:nvSpPr>
            <p:spPr bwMode="auto">
              <a:xfrm>
                <a:off x="3567" y="999"/>
                <a:ext cx="156" cy="312"/>
              </a:xfrm>
              <a:custGeom>
                <a:avLst/>
                <a:gdLst>
                  <a:gd name="T0" fmla="*/ 0 w 681"/>
                  <a:gd name="T1" fmla="*/ 0 h 1366"/>
                  <a:gd name="T2" fmla="*/ 0 w 681"/>
                  <a:gd name="T3" fmla="*/ 128 h 1366"/>
                  <a:gd name="T4" fmla="*/ 553 w 681"/>
                  <a:gd name="T5" fmla="*/ 683 h 1366"/>
                  <a:gd name="T6" fmla="*/ 0 w 681"/>
                  <a:gd name="T7" fmla="*/ 1238 h 1366"/>
                  <a:gd name="T8" fmla="*/ 0 w 681"/>
                  <a:gd name="T9" fmla="*/ 1366 h 1366"/>
                  <a:gd name="T10" fmla="*/ 681 w 681"/>
                  <a:gd name="T11" fmla="*/ 683 h 1366"/>
                  <a:gd name="T12" fmla="*/ 0 w 681"/>
                  <a:gd name="T13" fmla="*/ 0 h 1366"/>
                </a:gdLst>
                <a:ahLst/>
                <a:cxnLst>
                  <a:cxn ang="0">
                    <a:pos x="T0" y="T1"/>
                  </a:cxn>
                  <a:cxn ang="0">
                    <a:pos x="T2" y="T3"/>
                  </a:cxn>
                  <a:cxn ang="0">
                    <a:pos x="T4" y="T5"/>
                  </a:cxn>
                  <a:cxn ang="0">
                    <a:pos x="T6" y="T7"/>
                  </a:cxn>
                  <a:cxn ang="0">
                    <a:pos x="T8" y="T9"/>
                  </a:cxn>
                  <a:cxn ang="0">
                    <a:pos x="T10" y="T11"/>
                  </a:cxn>
                  <a:cxn ang="0">
                    <a:pos x="T12" y="T13"/>
                  </a:cxn>
                </a:cxnLst>
                <a:rect l="0" t="0" r="r" b="b"/>
                <a:pathLst>
                  <a:path w="681" h="1366">
                    <a:moveTo>
                      <a:pt x="0" y="0"/>
                    </a:moveTo>
                    <a:cubicBezTo>
                      <a:pt x="0" y="128"/>
                      <a:pt x="0" y="128"/>
                      <a:pt x="0" y="128"/>
                    </a:cubicBezTo>
                    <a:cubicBezTo>
                      <a:pt x="305" y="129"/>
                      <a:pt x="553" y="377"/>
                      <a:pt x="553" y="683"/>
                    </a:cubicBezTo>
                    <a:cubicBezTo>
                      <a:pt x="553" y="989"/>
                      <a:pt x="305" y="1237"/>
                      <a:pt x="0" y="1238"/>
                    </a:cubicBezTo>
                    <a:cubicBezTo>
                      <a:pt x="0" y="1366"/>
                      <a:pt x="0" y="1366"/>
                      <a:pt x="0" y="1366"/>
                    </a:cubicBezTo>
                    <a:cubicBezTo>
                      <a:pt x="376" y="1366"/>
                      <a:pt x="681" y="1060"/>
                      <a:pt x="681" y="683"/>
                    </a:cubicBezTo>
                    <a:cubicBezTo>
                      <a:pt x="681" y="306"/>
                      <a:pt x="376"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54" name="Freeform 54">
                <a:extLst>
                  <a:ext uri="{FF2B5EF4-FFF2-40B4-BE49-F238E27FC236}">
                    <a16:creationId xmlns:a16="http://schemas.microsoft.com/office/drawing/2014/main" id="{F0050867-E9CA-5A4F-B617-CFBD17A0E78E}"/>
                  </a:ext>
                </a:extLst>
              </p:cNvPr>
              <p:cNvSpPr>
                <a:spLocks noEditPoints="1"/>
              </p:cNvSpPr>
              <p:nvPr/>
            </p:nvSpPr>
            <p:spPr bwMode="auto">
              <a:xfrm>
                <a:off x="3528" y="1081"/>
                <a:ext cx="78" cy="148"/>
              </a:xfrm>
              <a:custGeom>
                <a:avLst/>
                <a:gdLst>
                  <a:gd name="T0" fmla="*/ 341 w 341"/>
                  <a:gd name="T1" fmla="*/ 434 h 650"/>
                  <a:gd name="T2" fmla="*/ 304 w 341"/>
                  <a:gd name="T3" fmla="*/ 529 h 650"/>
                  <a:gd name="T4" fmla="*/ 196 w 341"/>
                  <a:gd name="T5" fmla="*/ 573 h 650"/>
                  <a:gd name="T6" fmla="*/ 196 w 341"/>
                  <a:gd name="T7" fmla="*/ 650 h 650"/>
                  <a:gd name="T8" fmla="*/ 144 w 341"/>
                  <a:gd name="T9" fmla="*/ 650 h 650"/>
                  <a:gd name="T10" fmla="*/ 144 w 341"/>
                  <a:gd name="T11" fmla="*/ 575 h 650"/>
                  <a:gd name="T12" fmla="*/ 9 w 341"/>
                  <a:gd name="T13" fmla="*/ 542 h 650"/>
                  <a:gd name="T14" fmla="*/ 9 w 341"/>
                  <a:gd name="T15" fmla="*/ 444 h 650"/>
                  <a:gd name="T16" fmla="*/ 71 w 341"/>
                  <a:gd name="T17" fmla="*/ 474 h 650"/>
                  <a:gd name="T18" fmla="*/ 144 w 341"/>
                  <a:gd name="T19" fmla="*/ 491 h 650"/>
                  <a:gd name="T20" fmla="*/ 144 w 341"/>
                  <a:gd name="T21" fmla="*/ 362 h 650"/>
                  <a:gd name="T22" fmla="*/ 32 w 341"/>
                  <a:gd name="T23" fmla="*/ 298 h 650"/>
                  <a:gd name="T24" fmla="*/ 0 w 341"/>
                  <a:gd name="T25" fmla="*/ 207 h 650"/>
                  <a:gd name="T26" fmla="*/ 40 w 341"/>
                  <a:gd name="T27" fmla="*/ 111 h 650"/>
                  <a:gd name="T28" fmla="*/ 144 w 341"/>
                  <a:gd name="T29" fmla="*/ 66 h 650"/>
                  <a:gd name="T30" fmla="*/ 144 w 341"/>
                  <a:gd name="T31" fmla="*/ 0 h 650"/>
                  <a:gd name="T32" fmla="*/ 196 w 341"/>
                  <a:gd name="T33" fmla="*/ 0 h 650"/>
                  <a:gd name="T34" fmla="*/ 196 w 341"/>
                  <a:gd name="T35" fmla="*/ 64 h 650"/>
                  <a:gd name="T36" fmla="*/ 308 w 341"/>
                  <a:gd name="T37" fmla="*/ 89 h 650"/>
                  <a:gd name="T38" fmla="*/ 308 w 341"/>
                  <a:gd name="T39" fmla="*/ 185 h 650"/>
                  <a:gd name="T40" fmla="*/ 196 w 341"/>
                  <a:gd name="T41" fmla="*/ 148 h 650"/>
                  <a:gd name="T42" fmla="*/ 196 w 341"/>
                  <a:gd name="T43" fmla="*/ 282 h 650"/>
                  <a:gd name="T44" fmla="*/ 308 w 341"/>
                  <a:gd name="T45" fmla="*/ 346 h 650"/>
                  <a:gd name="T46" fmla="*/ 341 w 341"/>
                  <a:gd name="T47" fmla="*/ 434 h 650"/>
                  <a:gd name="T48" fmla="*/ 144 w 341"/>
                  <a:gd name="T49" fmla="*/ 262 h 650"/>
                  <a:gd name="T50" fmla="*/ 144 w 341"/>
                  <a:gd name="T51" fmla="*/ 149 h 650"/>
                  <a:gd name="T52" fmla="*/ 94 w 341"/>
                  <a:gd name="T53" fmla="*/ 201 h 650"/>
                  <a:gd name="T54" fmla="*/ 144 w 341"/>
                  <a:gd name="T55" fmla="*/ 262 h 650"/>
                  <a:gd name="T56" fmla="*/ 246 w 341"/>
                  <a:gd name="T57" fmla="*/ 439 h 650"/>
                  <a:gd name="T58" fmla="*/ 196 w 341"/>
                  <a:gd name="T59" fmla="*/ 382 h 650"/>
                  <a:gd name="T60" fmla="*/ 196 w 341"/>
                  <a:gd name="T61" fmla="*/ 490 h 650"/>
                  <a:gd name="T62" fmla="*/ 246 w 341"/>
                  <a:gd name="T63" fmla="*/ 4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 h="650">
                    <a:moveTo>
                      <a:pt x="341" y="434"/>
                    </a:moveTo>
                    <a:cubicBezTo>
                      <a:pt x="341" y="473"/>
                      <a:pt x="329" y="505"/>
                      <a:pt x="304" y="529"/>
                    </a:cubicBezTo>
                    <a:cubicBezTo>
                      <a:pt x="279" y="553"/>
                      <a:pt x="243" y="567"/>
                      <a:pt x="196" y="573"/>
                    </a:cubicBezTo>
                    <a:cubicBezTo>
                      <a:pt x="196" y="650"/>
                      <a:pt x="196" y="650"/>
                      <a:pt x="196" y="650"/>
                    </a:cubicBezTo>
                    <a:cubicBezTo>
                      <a:pt x="144" y="650"/>
                      <a:pt x="144" y="650"/>
                      <a:pt x="144" y="650"/>
                    </a:cubicBezTo>
                    <a:cubicBezTo>
                      <a:pt x="144" y="575"/>
                      <a:pt x="144" y="575"/>
                      <a:pt x="144" y="575"/>
                    </a:cubicBezTo>
                    <a:cubicBezTo>
                      <a:pt x="95" y="575"/>
                      <a:pt x="50" y="564"/>
                      <a:pt x="9" y="542"/>
                    </a:cubicBezTo>
                    <a:cubicBezTo>
                      <a:pt x="9" y="444"/>
                      <a:pt x="9" y="444"/>
                      <a:pt x="9" y="444"/>
                    </a:cubicBezTo>
                    <a:cubicBezTo>
                      <a:pt x="22" y="454"/>
                      <a:pt x="43" y="464"/>
                      <a:pt x="71" y="474"/>
                    </a:cubicBezTo>
                    <a:cubicBezTo>
                      <a:pt x="99" y="484"/>
                      <a:pt x="123" y="490"/>
                      <a:pt x="144" y="491"/>
                    </a:cubicBezTo>
                    <a:cubicBezTo>
                      <a:pt x="144" y="362"/>
                      <a:pt x="144" y="362"/>
                      <a:pt x="144" y="362"/>
                    </a:cubicBezTo>
                    <a:cubicBezTo>
                      <a:pt x="91" y="342"/>
                      <a:pt x="54" y="321"/>
                      <a:pt x="32" y="298"/>
                    </a:cubicBezTo>
                    <a:cubicBezTo>
                      <a:pt x="11" y="275"/>
                      <a:pt x="0" y="244"/>
                      <a:pt x="0" y="207"/>
                    </a:cubicBezTo>
                    <a:cubicBezTo>
                      <a:pt x="0" y="169"/>
                      <a:pt x="13" y="137"/>
                      <a:pt x="40" y="111"/>
                    </a:cubicBezTo>
                    <a:cubicBezTo>
                      <a:pt x="67" y="85"/>
                      <a:pt x="101" y="70"/>
                      <a:pt x="144" y="66"/>
                    </a:cubicBezTo>
                    <a:cubicBezTo>
                      <a:pt x="144" y="0"/>
                      <a:pt x="144" y="0"/>
                      <a:pt x="144" y="0"/>
                    </a:cubicBezTo>
                    <a:cubicBezTo>
                      <a:pt x="196" y="0"/>
                      <a:pt x="196" y="0"/>
                      <a:pt x="196" y="0"/>
                    </a:cubicBezTo>
                    <a:cubicBezTo>
                      <a:pt x="196" y="64"/>
                      <a:pt x="196" y="64"/>
                      <a:pt x="196" y="64"/>
                    </a:cubicBezTo>
                    <a:cubicBezTo>
                      <a:pt x="246" y="67"/>
                      <a:pt x="283" y="75"/>
                      <a:pt x="308" y="89"/>
                    </a:cubicBezTo>
                    <a:cubicBezTo>
                      <a:pt x="308" y="185"/>
                      <a:pt x="308" y="185"/>
                      <a:pt x="308" y="185"/>
                    </a:cubicBezTo>
                    <a:cubicBezTo>
                      <a:pt x="275" y="165"/>
                      <a:pt x="237" y="152"/>
                      <a:pt x="196" y="148"/>
                    </a:cubicBezTo>
                    <a:cubicBezTo>
                      <a:pt x="196" y="282"/>
                      <a:pt x="196" y="282"/>
                      <a:pt x="196" y="282"/>
                    </a:cubicBezTo>
                    <a:cubicBezTo>
                      <a:pt x="248" y="301"/>
                      <a:pt x="285" y="323"/>
                      <a:pt x="308" y="346"/>
                    </a:cubicBezTo>
                    <a:cubicBezTo>
                      <a:pt x="330" y="370"/>
                      <a:pt x="341" y="399"/>
                      <a:pt x="341" y="434"/>
                    </a:cubicBezTo>
                    <a:close/>
                    <a:moveTo>
                      <a:pt x="144" y="262"/>
                    </a:moveTo>
                    <a:cubicBezTo>
                      <a:pt x="144" y="149"/>
                      <a:pt x="144" y="149"/>
                      <a:pt x="144" y="149"/>
                    </a:cubicBezTo>
                    <a:cubicBezTo>
                      <a:pt x="111" y="155"/>
                      <a:pt x="94" y="172"/>
                      <a:pt x="94" y="201"/>
                    </a:cubicBezTo>
                    <a:cubicBezTo>
                      <a:pt x="94" y="225"/>
                      <a:pt x="111" y="246"/>
                      <a:pt x="144" y="262"/>
                    </a:cubicBezTo>
                    <a:close/>
                    <a:moveTo>
                      <a:pt x="246" y="439"/>
                    </a:moveTo>
                    <a:cubicBezTo>
                      <a:pt x="246" y="416"/>
                      <a:pt x="230" y="397"/>
                      <a:pt x="196" y="382"/>
                    </a:cubicBezTo>
                    <a:cubicBezTo>
                      <a:pt x="196" y="490"/>
                      <a:pt x="196" y="490"/>
                      <a:pt x="196" y="490"/>
                    </a:cubicBezTo>
                    <a:cubicBezTo>
                      <a:pt x="230" y="484"/>
                      <a:pt x="246" y="467"/>
                      <a:pt x="246" y="43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sp>
          <p:nvSpPr>
            <p:cNvPr id="77" name="Freeform 76">
              <a:extLst>
                <a:ext uri="{FF2B5EF4-FFF2-40B4-BE49-F238E27FC236}">
                  <a16:creationId xmlns:a16="http://schemas.microsoft.com/office/drawing/2014/main" id="{CBFBA520-9729-AA41-BE78-DFCB0D4569D4}"/>
                </a:ext>
              </a:extLst>
            </p:cNvPr>
            <p:cNvSpPr/>
            <p:nvPr/>
          </p:nvSpPr>
          <p:spPr bwMode="auto">
            <a:xfrm>
              <a:off x="7173605" y="4690087"/>
              <a:ext cx="1084260" cy="303225"/>
            </a:xfrm>
            <a:custGeom>
              <a:avLst/>
              <a:gdLst>
                <a:gd name="connsiteX0" fmla="*/ 0 w 1084414"/>
                <a:gd name="connsiteY0" fmla="*/ 9190 h 303268"/>
                <a:gd name="connsiteX1" fmla="*/ 551397 w 1084414"/>
                <a:gd name="connsiteY1" fmla="*/ 303268 h 303268"/>
                <a:gd name="connsiteX2" fmla="*/ 1084414 w 1084414"/>
                <a:gd name="connsiteY2" fmla="*/ 0 h 303268"/>
              </a:gdLst>
              <a:ahLst/>
              <a:cxnLst>
                <a:cxn ang="0">
                  <a:pos x="connsiteX0" y="connsiteY0"/>
                </a:cxn>
                <a:cxn ang="0">
                  <a:pos x="connsiteX1" y="connsiteY1"/>
                </a:cxn>
                <a:cxn ang="0">
                  <a:pos x="connsiteX2" y="connsiteY2"/>
                </a:cxn>
              </a:cxnLst>
              <a:rect l="l" t="t" r="r" b="b"/>
              <a:pathLst>
                <a:path w="1084414" h="303268">
                  <a:moveTo>
                    <a:pt x="0" y="9190"/>
                  </a:moveTo>
                  <a:lnTo>
                    <a:pt x="551397" y="303268"/>
                  </a:lnTo>
                  <a:lnTo>
                    <a:pt x="1084414" y="0"/>
                  </a:ln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5" name="TextBox 84">
              <a:extLst>
                <a:ext uri="{FF2B5EF4-FFF2-40B4-BE49-F238E27FC236}">
                  <a16:creationId xmlns:a16="http://schemas.microsoft.com/office/drawing/2014/main" id="{A784B751-F843-C146-B9F4-47FFC5CF17F4}"/>
                </a:ext>
              </a:extLst>
            </p:cNvPr>
            <p:cNvSpPr txBox="1"/>
            <p:nvPr/>
          </p:nvSpPr>
          <p:spPr>
            <a:xfrm>
              <a:off x="6695833" y="2054688"/>
              <a:ext cx="2039804" cy="468407"/>
            </a:xfrm>
            <a:prstGeom prst="rect">
              <a:avLst/>
            </a:prstGeom>
            <a:noFill/>
            <a:ln>
              <a:noFill/>
            </a:ln>
          </p:spPr>
          <p:txBody>
            <a:bodyPr wrap="square" lIns="0" tIns="0" rIns="0" bIns="0" rtlCol="0" anchor="t">
              <a:no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Simple license conversions </a:t>
              </a:r>
            </a:p>
          </p:txBody>
        </p:sp>
      </p:grpSp>
      <p:grpSp>
        <p:nvGrpSpPr>
          <p:cNvPr id="5" name="Group 4">
            <a:extLst>
              <a:ext uri="{FF2B5EF4-FFF2-40B4-BE49-F238E27FC236}">
                <a16:creationId xmlns:a16="http://schemas.microsoft.com/office/drawing/2014/main" id="{073354A3-94B4-E046-8EC9-48180EE8EEBE}"/>
              </a:ext>
            </a:extLst>
          </p:cNvPr>
          <p:cNvGrpSpPr/>
          <p:nvPr/>
        </p:nvGrpSpPr>
        <p:grpSpPr>
          <a:xfrm>
            <a:off x="9082725" y="1852551"/>
            <a:ext cx="2512251" cy="4298868"/>
            <a:chOff x="9332855" y="1852551"/>
            <a:chExt cx="2512251" cy="4298868"/>
          </a:xfrm>
        </p:grpSpPr>
        <p:sp>
          <p:nvSpPr>
            <p:cNvPr id="92" name="Rectangle 91">
              <a:extLst>
                <a:ext uri="{FF2B5EF4-FFF2-40B4-BE49-F238E27FC236}">
                  <a16:creationId xmlns:a16="http://schemas.microsoft.com/office/drawing/2014/main" id="{65C0A8BD-18DC-314E-AC74-BFF9A0D5010B}"/>
                </a:ext>
              </a:extLst>
            </p:cNvPr>
            <p:cNvSpPr/>
            <p:nvPr/>
          </p:nvSpPr>
          <p:spPr bwMode="auto">
            <a:xfrm>
              <a:off x="9332855" y="1852551"/>
              <a:ext cx="2512251" cy="429886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21EB9D1F-D326-4A5C-BB03-B4240C269FBF}"/>
                </a:ext>
              </a:extLst>
            </p:cNvPr>
            <p:cNvSpPr txBox="1"/>
            <p:nvPr/>
          </p:nvSpPr>
          <p:spPr>
            <a:xfrm>
              <a:off x="9507851" y="3739988"/>
              <a:ext cx="2222163" cy="2031325"/>
            </a:xfrm>
            <a:prstGeom prst="rect">
              <a:avLst/>
            </a:prstGeom>
            <a:noFill/>
          </p:spPr>
          <p:txBody>
            <a:bodyPr wrap="square" lIns="0" tIns="0" rIns="0" bIns="0"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a:ea typeface="+mn-ea"/>
                  <a:cs typeface="+mn-cs"/>
                </a:rPr>
                <a:t>Self-installed VMs with RP automatically indicate usage </a:t>
              </a:r>
              <a:br>
                <a:rPr kumimoji="0" lang="en-US" sz="1200" b="0" i="0" u="none" strike="noStrike" kern="1200" cap="none" spc="0" normalizeH="0" baseline="0" noProof="0">
                  <a:ln>
                    <a:noFill/>
                  </a:ln>
                  <a:solidFill>
                    <a:srgbClr val="0078D4"/>
                  </a:solidFill>
                  <a:effectLst/>
                  <a:uLnTx/>
                  <a:uFillTx/>
                  <a:latin typeface="Segoe UI"/>
                  <a:ea typeface="+mn-ea"/>
                  <a:cs typeface="+mn-cs"/>
                </a:rPr>
              </a:br>
              <a:r>
                <a:rPr kumimoji="0" lang="en-US" sz="1200" b="0" i="0" u="none" strike="noStrike" kern="1200" cap="none" spc="0" normalizeH="0" baseline="0" noProof="0">
                  <a:ln>
                    <a:noFill/>
                  </a:ln>
                  <a:solidFill>
                    <a:srgbClr val="0078D4"/>
                  </a:solidFill>
                  <a:effectLst/>
                  <a:uLnTx/>
                  <a:uFillTx/>
                  <a:latin typeface="Segoe UI"/>
                  <a:ea typeface="+mn-ea"/>
                  <a:cs typeface="+mn-cs"/>
                </a:rPr>
                <a:t>of Azure Hybrid Benefit </a:t>
              </a: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Ensure compliance with </a:t>
              </a:r>
              <a:br>
                <a:rPr kumimoji="0" lang="en-US" sz="1200" b="0" i="0" u="none" strike="noStrike" kern="1200" cap="none" spc="0" normalizeH="0" baseline="0" noProof="0">
                  <a:ln>
                    <a:noFill/>
                  </a:ln>
                  <a:solidFill>
                    <a:srgbClr val="000000"/>
                  </a:solidFill>
                  <a:effectLst/>
                  <a:uLnTx/>
                  <a:uFillTx/>
                  <a:latin typeface="Segoe UI"/>
                  <a:ea typeface="+mn-ea"/>
                  <a:cs typeface="+mn-cs"/>
                </a:rPr>
              </a:br>
              <a:r>
                <a:rPr kumimoji="0" lang="en-US" sz="1200" b="0" i="0" u="none" strike="noStrike" kern="1200" cap="none" spc="0" normalizeH="0" baseline="0" noProof="0">
                  <a:ln>
                    <a:noFill/>
                  </a:ln>
                  <a:solidFill>
                    <a:srgbClr val="000000"/>
                  </a:solidFill>
                  <a:effectLst/>
                  <a:uLnTx/>
                  <a:uFillTx/>
                  <a:latin typeface="Segoe UI"/>
                  <a:ea typeface="+mn-ea"/>
                  <a:cs typeface="+mn-cs"/>
                </a:rPr>
                <a:t>Azure terms and conditions without any extra effort </a:t>
              </a:r>
            </a:p>
          </p:txBody>
        </p:sp>
        <p:sp>
          <p:nvSpPr>
            <p:cNvPr id="76" name="Freeform 76">
              <a:extLst>
                <a:ext uri="{FF2B5EF4-FFF2-40B4-BE49-F238E27FC236}">
                  <a16:creationId xmlns:a16="http://schemas.microsoft.com/office/drawing/2014/main" id="{AF6FCD3F-E1FD-4A8B-A249-05A4F439A576}"/>
                </a:ext>
              </a:extLst>
            </p:cNvPr>
            <p:cNvSpPr/>
            <p:nvPr/>
          </p:nvSpPr>
          <p:spPr bwMode="auto">
            <a:xfrm>
              <a:off x="10076802" y="4690087"/>
              <a:ext cx="1084260" cy="303225"/>
            </a:xfrm>
            <a:custGeom>
              <a:avLst/>
              <a:gdLst>
                <a:gd name="connsiteX0" fmla="*/ 0 w 1084414"/>
                <a:gd name="connsiteY0" fmla="*/ 9190 h 303268"/>
                <a:gd name="connsiteX1" fmla="*/ 551397 w 1084414"/>
                <a:gd name="connsiteY1" fmla="*/ 303268 h 303268"/>
                <a:gd name="connsiteX2" fmla="*/ 1084414 w 1084414"/>
                <a:gd name="connsiteY2" fmla="*/ 0 h 303268"/>
              </a:gdLst>
              <a:ahLst/>
              <a:cxnLst>
                <a:cxn ang="0">
                  <a:pos x="connsiteX0" y="connsiteY0"/>
                </a:cxn>
                <a:cxn ang="0">
                  <a:pos x="connsiteX1" y="connsiteY1"/>
                </a:cxn>
                <a:cxn ang="0">
                  <a:pos x="connsiteX2" y="connsiteY2"/>
                </a:cxn>
              </a:cxnLst>
              <a:rect l="l" t="t" r="r" b="b"/>
              <a:pathLst>
                <a:path w="1084414" h="303268">
                  <a:moveTo>
                    <a:pt x="0" y="9190"/>
                  </a:moveTo>
                  <a:lnTo>
                    <a:pt x="551397" y="303268"/>
                  </a:lnTo>
                  <a:lnTo>
                    <a:pt x="1084414" y="0"/>
                  </a:ln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79" name="Group 46">
              <a:extLst>
                <a:ext uri="{FF2B5EF4-FFF2-40B4-BE49-F238E27FC236}">
                  <a16:creationId xmlns:a16="http://schemas.microsoft.com/office/drawing/2014/main" id="{4BA84683-BEC0-E040-B69B-35C0AF5234C5}"/>
                </a:ext>
              </a:extLst>
            </p:cNvPr>
            <p:cNvGrpSpPr>
              <a:grpSpLocks noChangeAspect="1"/>
            </p:cNvGrpSpPr>
            <p:nvPr/>
          </p:nvGrpSpPr>
          <p:grpSpPr bwMode="auto">
            <a:xfrm>
              <a:off x="10200834" y="2729791"/>
              <a:ext cx="836197" cy="836197"/>
              <a:chOff x="2812" y="999"/>
              <a:chExt cx="312" cy="312"/>
            </a:xfrm>
          </p:grpSpPr>
          <p:sp>
            <p:nvSpPr>
              <p:cNvPr id="80" name="Freeform 47">
                <a:extLst>
                  <a:ext uri="{FF2B5EF4-FFF2-40B4-BE49-F238E27FC236}">
                    <a16:creationId xmlns:a16="http://schemas.microsoft.com/office/drawing/2014/main" id="{B594B322-6C96-474D-B8BE-3BAD74FAF697}"/>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81" name="Freeform 48">
                <a:extLst>
                  <a:ext uri="{FF2B5EF4-FFF2-40B4-BE49-F238E27FC236}">
                    <a16:creationId xmlns:a16="http://schemas.microsoft.com/office/drawing/2014/main" id="{A4B404B3-3362-974A-8A37-38A62ED3B73C}"/>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82" name="Freeform 49">
                <a:extLst>
                  <a:ext uri="{FF2B5EF4-FFF2-40B4-BE49-F238E27FC236}">
                    <a16:creationId xmlns:a16="http://schemas.microsoft.com/office/drawing/2014/main" id="{FCD41EE3-BD95-B84C-93E1-4A8565ABBE00}"/>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sp>
          <p:nvSpPr>
            <p:cNvPr id="86" name="TextBox 85">
              <a:extLst>
                <a:ext uri="{FF2B5EF4-FFF2-40B4-BE49-F238E27FC236}">
                  <a16:creationId xmlns:a16="http://schemas.microsoft.com/office/drawing/2014/main" id="{791359E1-FDDC-6847-90F6-E63E52424169}"/>
                </a:ext>
              </a:extLst>
            </p:cNvPr>
            <p:cNvSpPr txBox="1"/>
            <p:nvPr/>
          </p:nvSpPr>
          <p:spPr>
            <a:xfrm>
              <a:off x="9570586" y="2054688"/>
              <a:ext cx="2096692" cy="492443"/>
            </a:xfrm>
            <a:prstGeom prst="rect">
              <a:avLst/>
            </a:prstGeom>
            <a:noFill/>
          </p:spPr>
          <p:txBody>
            <a:bodyPr wrap="square" lIns="0" tIns="0" rIns="0" bIns="0"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Straightforward compliance</a:t>
              </a:r>
            </a:p>
          </p:txBody>
        </p:sp>
      </p:grpSp>
      <p:sp>
        <p:nvSpPr>
          <p:cNvPr id="74" name="TextBox 73">
            <a:extLst>
              <a:ext uri="{FF2B5EF4-FFF2-40B4-BE49-F238E27FC236}">
                <a16:creationId xmlns:a16="http://schemas.microsoft.com/office/drawing/2014/main" id="{DFFACC3F-1264-4C0B-9E68-1AAD70F7C8E5}"/>
              </a:ext>
            </a:extLst>
          </p:cNvPr>
          <p:cNvSpPr txBox="1"/>
          <p:nvPr/>
        </p:nvSpPr>
        <p:spPr>
          <a:xfrm>
            <a:off x="549570" y="6454589"/>
            <a:ext cx="10707657" cy="138499"/>
          </a:xfrm>
          <a:prstGeom prst="rect">
            <a:avLst/>
          </a:prstGeom>
          <a:noFill/>
          <a:ln>
            <a:noFill/>
          </a:ln>
        </p:spPr>
        <p:txBody>
          <a:bodyPr wrap="square" lIns="0" tIns="0" rIns="0" bIns="0" rtlCol="0" anchor="ctr">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Segoe UI"/>
                <a:ea typeface="+mn-ea"/>
                <a:cs typeface="+mn-cs"/>
              </a:rPr>
              <a:t> Learn more </a:t>
            </a:r>
            <a:r>
              <a:rPr kumimoji="0" lang="en-US" sz="900" b="0" i="0" u="sng" strike="noStrike" kern="1200" cap="none" spc="0" normalizeH="0" baseline="0" noProof="0">
                <a:ln>
                  <a:noFill/>
                </a:ln>
                <a:effectLst/>
                <a:uLnTx/>
                <a:uFillTx/>
                <a:latin typeface="Segoe UI"/>
                <a:ea typeface="+mn-ea"/>
                <a:cs typeface="+mn-cs"/>
                <a:hlinkClick r:id="rId3" action="ppaction://hlinkfile">
                  <a:extLst>
                    <a:ext uri="{A12FA001-AC4F-418D-AE19-62706E023703}">
                      <ahyp:hlinkClr xmlns:ahyp="http://schemas.microsoft.com/office/drawing/2018/hyperlinkcolor" val="tx"/>
                    </a:ext>
                  </a:extLst>
                </a:hlinkClick>
              </a:rPr>
              <a:t>aka.ms/sqlvm_rp</a:t>
            </a:r>
            <a:r>
              <a:rPr kumimoji="0" lang="en-US" sz="900" b="0" i="0" u="sng" strike="noStrike" kern="1200" cap="none" spc="0" normalizeH="0" baseline="0" noProof="0">
                <a:ln>
                  <a:noFill/>
                </a:ln>
                <a:effectLst/>
                <a:uLnTx/>
                <a:uFillTx/>
                <a:latin typeface="Segoe UI"/>
                <a:ea typeface="+mn-ea"/>
                <a:cs typeface="+mn-cs"/>
              </a:rPr>
              <a:t> </a:t>
            </a:r>
            <a:r>
              <a:rPr kumimoji="0" lang="en-US" sz="900" b="0" i="0" u="none" strike="noStrike" kern="1200" cap="none" spc="0" normalizeH="0" baseline="0" noProof="0">
                <a:ln>
                  <a:noFill/>
                </a:ln>
                <a:effectLst/>
                <a:uLnTx/>
                <a:uFillTx/>
                <a:latin typeface="Segoe UI"/>
                <a:ea typeface="+mn-ea"/>
                <a:cs typeface="+mn-cs"/>
              </a:rPr>
              <a:t>and </a:t>
            </a:r>
            <a:r>
              <a:rPr kumimoji="0" lang="en-US" sz="900" b="0" i="0" u="none" strike="noStrike" kern="1200" cap="none" spc="0" normalizeH="0" baseline="0" noProof="0">
                <a:ln>
                  <a:noFill/>
                </a:ln>
                <a:effectLst/>
                <a:uLnTx/>
                <a:uFillTx/>
                <a:latin typeface="Segoe UI"/>
                <a:ea typeface="+mn-ea"/>
                <a:cs typeface="+mn-cs"/>
                <a:hlinkClick r:id="rId4">
                  <a:extLst>
                    <a:ext uri="{A12FA001-AC4F-418D-AE19-62706E023703}">
                      <ahyp:hlinkClr xmlns:ahyp="http://schemas.microsoft.com/office/drawing/2018/hyperlinkcolor" val="tx"/>
                    </a:ext>
                  </a:extLst>
                </a:hlinkClick>
              </a:rPr>
              <a:t>aka.ms/sqlvm_rp_documentation</a:t>
            </a:r>
            <a:endParaRPr kumimoji="0" lang="en-US" sz="900" b="0" i="0" u="sng" strike="noStrike" kern="1200" cap="none" spc="0" normalizeH="0" baseline="0" noProof="0">
              <a:ln>
                <a:noFill/>
              </a:ln>
              <a:effectLst/>
              <a:uLnTx/>
              <a:uFillTx/>
              <a:latin typeface="Segoe UI"/>
              <a:ea typeface="+mn-ea"/>
              <a:cs typeface="+mn-cs"/>
            </a:endParaRPr>
          </a:p>
        </p:txBody>
      </p:sp>
      <p:sp>
        <p:nvSpPr>
          <p:cNvPr id="87" name="TextBox 86">
            <a:extLst>
              <a:ext uri="{FF2B5EF4-FFF2-40B4-BE49-F238E27FC236}">
                <a16:creationId xmlns:a16="http://schemas.microsoft.com/office/drawing/2014/main" id="{B64ADFC8-DD39-43E2-B6D7-3D0A452BED80}"/>
              </a:ext>
            </a:extLst>
          </p:cNvPr>
          <p:cNvSpPr txBox="1"/>
          <p:nvPr/>
        </p:nvSpPr>
        <p:spPr>
          <a:xfrm>
            <a:off x="588263" y="1086907"/>
            <a:ext cx="9973627" cy="492443"/>
          </a:xfrm>
          <a:prstGeom prst="rect">
            <a:avLst/>
          </a:prstGeom>
          <a:noFill/>
        </p:spPr>
        <p:txBody>
          <a:bodyPr wrap="square" lIns="0" tIns="0" rIns="0" bIns="0" rtlCol="0">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a:ea typeface="+mn-ea"/>
                <a:cs typeface="+mn-cs"/>
              </a:rPr>
              <a:t>Resource Provider brings the functionality of Azure Marketplace images to SQL Server instances self-installed on Azure Virtual Machines</a:t>
            </a:r>
          </a:p>
        </p:txBody>
      </p:sp>
      <p:pic>
        <p:nvPicPr>
          <p:cNvPr id="89" name="Graphic 88">
            <a:extLst>
              <a:ext uri="{FF2B5EF4-FFF2-40B4-BE49-F238E27FC236}">
                <a16:creationId xmlns:a16="http://schemas.microsoft.com/office/drawing/2014/main" id="{529B9AA9-1190-4E97-8933-D742AA3DA5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10544" y="384048"/>
            <a:ext cx="704088" cy="704088"/>
          </a:xfrm>
          <a:prstGeom prst="rect">
            <a:avLst/>
          </a:prstGeom>
        </p:spPr>
      </p:pic>
    </p:spTree>
    <p:extLst>
      <p:ext uri="{BB962C8B-B14F-4D97-AF65-F5344CB8AC3E}">
        <p14:creationId xmlns:p14="http://schemas.microsoft.com/office/powerpoint/2010/main" val="6757143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4D6DEA-CEEF-4C02-B4DC-567C2F725F37}"/>
              </a:ext>
            </a:extLst>
          </p:cNvPr>
          <p:cNvSpPr/>
          <p:nvPr/>
        </p:nvSpPr>
        <p:spPr bwMode="auto">
          <a:xfrm>
            <a:off x="8622186"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4FFB33A9-2583-4670-8407-17B8BA7AEFB8}"/>
              </a:ext>
            </a:extLst>
          </p:cNvPr>
          <p:cNvSpPr/>
          <p:nvPr/>
        </p:nvSpPr>
        <p:spPr bwMode="auto">
          <a:xfrm>
            <a:off x="5307108" y="1833958"/>
            <a:ext cx="3157391" cy="3383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4A096368-78FE-457A-85AC-3F9788F017A9}"/>
              </a:ext>
            </a:extLst>
          </p:cNvPr>
          <p:cNvSpPr>
            <a:spLocks noGrp="1"/>
          </p:cNvSpPr>
          <p:nvPr>
            <p:ph type="title"/>
          </p:nvPr>
        </p:nvSpPr>
        <p:spPr>
          <a:xfrm>
            <a:off x="588262" y="457202"/>
            <a:ext cx="9960083" cy="1107996"/>
          </a:xfrm>
        </p:spPr>
        <p:txBody>
          <a:bodyPr/>
          <a:lstStyle/>
          <a:p>
            <a:pPr algn="l"/>
            <a:r>
              <a:rPr lang="en-US"/>
              <a:t>Azure SQL Edge enables real-time processing at the edge with a secure, small-footprint database.</a:t>
            </a:r>
          </a:p>
        </p:txBody>
      </p:sp>
      <p:grpSp>
        <p:nvGrpSpPr>
          <p:cNvPr id="27" name="Group 26">
            <a:extLst>
              <a:ext uri="{FF2B5EF4-FFF2-40B4-BE49-F238E27FC236}">
                <a16:creationId xmlns:a16="http://schemas.microsoft.com/office/drawing/2014/main" id="{976E1085-76B6-904E-8D59-AF83FCEC2347}"/>
              </a:ext>
            </a:extLst>
          </p:cNvPr>
          <p:cNvGrpSpPr/>
          <p:nvPr/>
        </p:nvGrpSpPr>
        <p:grpSpPr>
          <a:xfrm>
            <a:off x="587292" y="2294756"/>
            <a:ext cx="462577" cy="392404"/>
            <a:chOff x="456592" y="1787773"/>
            <a:chExt cx="341665" cy="310625"/>
          </a:xfrm>
        </p:grpSpPr>
        <p:sp>
          <p:nvSpPr>
            <p:cNvPr id="28" name="Freeform 5">
              <a:extLst>
                <a:ext uri="{FF2B5EF4-FFF2-40B4-BE49-F238E27FC236}">
                  <a16:creationId xmlns:a16="http://schemas.microsoft.com/office/drawing/2014/main" id="{FCD74D2D-BCFF-AA48-ADB4-8D1354BEF6F9}"/>
                </a:ext>
              </a:extLst>
            </p:cNvPr>
            <p:cNvSpPr>
              <a:spLocks noEditPoints="1"/>
            </p:cNvSpPr>
            <p:nvPr/>
          </p:nvSpPr>
          <p:spPr bwMode="auto">
            <a:xfrm>
              <a:off x="456592" y="1787773"/>
              <a:ext cx="341665" cy="310625"/>
            </a:xfrm>
            <a:prstGeom prst="triangle">
              <a:avLst/>
            </a:prstGeom>
            <a:solidFill>
              <a:sysClr val="windowText" lastClr="000000"/>
            </a:solidFill>
            <a:ln w="19050">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43A5E"/>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0F433EE9-536E-FC4E-B30E-1D2C25073448}"/>
                </a:ext>
              </a:extLst>
            </p:cNvPr>
            <p:cNvGrpSpPr/>
            <p:nvPr/>
          </p:nvGrpSpPr>
          <p:grpSpPr>
            <a:xfrm>
              <a:off x="627425" y="1886736"/>
              <a:ext cx="0" cy="160366"/>
              <a:chOff x="4791447" y="2616042"/>
              <a:chExt cx="0" cy="1427764"/>
            </a:xfrm>
            <a:solidFill>
              <a:srgbClr val="0078D7"/>
            </a:solidFill>
          </p:grpSpPr>
          <p:cxnSp>
            <p:nvCxnSpPr>
              <p:cNvPr id="30" name="Straight Connector 29">
                <a:extLst>
                  <a:ext uri="{FF2B5EF4-FFF2-40B4-BE49-F238E27FC236}">
                    <a16:creationId xmlns:a16="http://schemas.microsoft.com/office/drawing/2014/main" id="{498A2EFE-CA8F-D140-A98A-5F5268E79281}"/>
                  </a:ext>
                </a:extLst>
              </p:cNvPr>
              <p:cNvCxnSpPr>
                <a:cxnSpLocks/>
              </p:cNvCxnSpPr>
              <p:nvPr/>
            </p:nvCxnSpPr>
            <p:spPr>
              <a:xfrm>
                <a:off x="4791447" y="2616042"/>
                <a:ext cx="0" cy="1030199"/>
              </a:xfrm>
              <a:prstGeom prst="line">
                <a:avLst/>
              </a:prstGeom>
              <a:grpFill/>
              <a:ln w="25400" cap="flat" cmpd="sng" algn="ctr">
                <a:solidFill>
                  <a:srgbClr val="50E6FF"/>
                </a:solidFill>
                <a:prstDash val="solid"/>
                <a:headEnd type="none"/>
                <a:tailEnd type="none"/>
              </a:ln>
              <a:effectLst/>
            </p:spPr>
          </p:cxnSp>
          <p:cxnSp>
            <p:nvCxnSpPr>
              <p:cNvPr id="31" name="Straight Connector 30">
                <a:extLst>
                  <a:ext uri="{FF2B5EF4-FFF2-40B4-BE49-F238E27FC236}">
                    <a16:creationId xmlns:a16="http://schemas.microsoft.com/office/drawing/2014/main" id="{B82E2556-73F4-AA47-AEB2-EC67BF08AB39}"/>
                  </a:ext>
                </a:extLst>
              </p:cNvPr>
              <p:cNvCxnSpPr>
                <a:cxnSpLocks/>
              </p:cNvCxnSpPr>
              <p:nvPr/>
            </p:nvCxnSpPr>
            <p:spPr>
              <a:xfrm>
                <a:off x="4791447" y="3793908"/>
                <a:ext cx="0" cy="249898"/>
              </a:xfrm>
              <a:prstGeom prst="line">
                <a:avLst/>
              </a:prstGeom>
              <a:grpFill/>
              <a:ln w="25400" cap="flat" cmpd="sng" algn="ctr">
                <a:solidFill>
                  <a:srgbClr val="50E6FF"/>
                </a:solidFill>
                <a:prstDash val="solid"/>
                <a:headEnd type="none"/>
                <a:tailEnd type="none"/>
              </a:ln>
              <a:effectLst/>
            </p:spPr>
          </p:cxnSp>
        </p:grpSp>
      </p:grpSp>
      <p:grpSp>
        <p:nvGrpSpPr>
          <p:cNvPr id="32" name="Group 31">
            <a:extLst>
              <a:ext uri="{FF2B5EF4-FFF2-40B4-BE49-F238E27FC236}">
                <a16:creationId xmlns:a16="http://schemas.microsoft.com/office/drawing/2014/main" id="{2125F445-3F83-B640-A961-24E5DCCA0470}"/>
              </a:ext>
            </a:extLst>
          </p:cNvPr>
          <p:cNvGrpSpPr/>
          <p:nvPr/>
        </p:nvGrpSpPr>
        <p:grpSpPr>
          <a:xfrm>
            <a:off x="587292" y="3603382"/>
            <a:ext cx="462565" cy="462565"/>
            <a:chOff x="4696146" y="2848968"/>
            <a:chExt cx="399327" cy="399327"/>
          </a:xfrm>
          <a:solidFill>
            <a:srgbClr val="0078D4"/>
          </a:solidFill>
        </p:grpSpPr>
        <p:sp>
          <p:nvSpPr>
            <p:cNvPr id="33" name="Oval 32">
              <a:extLst>
                <a:ext uri="{FF2B5EF4-FFF2-40B4-BE49-F238E27FC236}">
                  <a16:creationId xmlns:a16="http://schemas.microsoft.com/office/drawing/2014/main" id="{62B332C5-DF1A-B742-99E4-3F4C15197B87}"/>
                </a:ext>
              </a:extLst>
            </p:cNvPr>
            <p:cNvSpPr/>
            <p:nvPr/>
          </p:nvSpPr>
          <p:spPr bwMode="auto">
            <a:xfrm>
              <a:off x="4696146" y="2848968"/>
              <a:ext cx="399327" cy="399327"/>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FB2799C2-6F89-E749-ACB7-5BEBAB4689D3}"/>
                </a:ext>
              </a:extLst>
            </p:cNvPr>
            <p:cNvGrpSpPr/>
            <p:nvPr/>
          </p:nvGrpSpPr>
          <p:grpSpPr>
            <a:xfrm>
              <a:off x="4777867" y="2968337"/>
              <a:ext cx="236281" cy="177211"/>
              <a:chOff x="4801015" y="2979911"/>
              <a:chExt cx="236281" cy="177211"/>
            </a:xfrm>
            <a:grpFill/>
          </p:grpSpPr>
          <p:sp>
            <p:nvSpPr>
              <p:cNvPr id="35" name="Freeform 95">
                <a:extLst>
                  <a:ext uri="{FF2B5EF4-FFF2-40B4-BE49-F238E27FC236}">
                    <a16:creationId xmlns:a16="http://schemas.microsoft.com/office/drawing/2014/main" id="{749C100D-3266-EB42-9BD4-81D6189F269D}"/>
                  </a:ext>
                </a:extLst>
              </p:cNvPr>
              <p:cNvSpPr>
                <a:spLocks/>
              </p:cNvSpPr>
              <p:nvPr/>
            </p:nvSpPr>
            <p:spPr bwMode="auto">
              <a:xfrm>
                <a:off x="4860085" y="2979911"/>
                <a:ext cx="177211" cy="177211"/>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36" name="Freeform 96">
                <a:extLst>
                  <a:ext uri="{FF2B5EF4-FFF2-40B4-BE49-F238E27FC236}">
                    <a16:creationId xmlns:a16="http://schemas.microsoft.com/office/drawing/2014/main" id="{29FDDDCC-1487-3C4F-A5C9-3EAE3ECC5BE7}"/>
                  </a:ext>
                </a:extLst>
              </p:cNvPr>
              <p:cNvSpPr>
                <a:spLocks/>
              </p:cNvSpPr>
              <p:nvPr/>
            </p:nvSpPr>
            <p:spPr bwMode="auto">
              <a:xfrm>
                <a:off x="4801015" y="3044232"/>
                <a:ext cx="112890" cy="112890"/>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sp>
        <p:nvSpPr>
          <p:cNvPr id="37" name="Text Placeholder 99">
            <a:extLst>
              <a:ext uri="{FF2B5EF4-FFF2-40B4-BE49-F238E27FC236}">
                <a16:creationId xmlns:a16="http://schemas.microsoft.com/office/drawing/2014/main" id="{1DD5D97E-AF27-114A-98A2-23EA310FFA68}"/>
              </a:ext>
            </a:extLst>
          </p:cNvPr>
          <p:cNvSpPr txBox="1">
            <a:spLocks/>
          </p:cNvSpPr>
          <p:nvPr/>
        </p:nvSpPr>
        <p:spPr>
          <a:xfrm>
            <a:off x="1362642" y="2198682"/>
            <a:ext cx="3097036" cy="8925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0000"/>
                </a:solidFill>
                <a:effectLst/>
                <a:uLnTx/>
                <a:uFillTx/>
                <a:latin typeface="Segoe UI Semibold"/>
                <a:ea typeface="+mn-ea"/>
                <a:cs typeface="+mn-cs"/>
              </a:rPr>
              <a:t>Customer challenge </a:t>
            </a:r>
          </a:p>
          <a:p>
            <a:pPr marL="0" marR="0" lvl="0" indent="0" algn="l" defTabSz="914314"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 want to be able to store, process, and analyze data at the edge to overcome latency and security concerns. </a:t>
            </a:r>
          </a:p>
        </p:txBody>
      </p:sp>
      <p:sp>
        <p:nvSpPr>
          <p:cNvPr id="38" name="Text Placeholder 99">
            <a:extLst>
              <a:ext uri="{FF2B5EF4-FFF2-40B4-BE49-F238E27FC236}">
                <a16:creationId xmlns:a16="http://schemas.microsoft.com/office/drawing/2014/main" id="{CA61CB01-2CE9-AA45-AB3E-5177E9C39019}"/>
              </a:ext>
            </a:extLst>
          </p:cNvPr>
          <p:cNvSpPr txBox="1">
            <a:spLocks/>
          </p:cNvSpPr>
          <p:nvPr/>
        </p:nvSpPr>
        <p:spPr>
          <a:xfrm>
            <a:off x="1362641" y="3548647"/>
            <a:ext cx="3261607" cy="110799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kumimoji="0" lang="en-US" sz="1600" b="1" i="0" u="none" strike="noStrike" kern="1200" cap="none" spc="0" normalizeH="0" baseline="0" dirty="0" smtClean="0">
                <a:ln>
                  <a:noFill/>
                </a:ln>
                <a:solidFill>
                  <a:srgbClr val="0078D4"/>
                </a:solidFill>
                <a:effectLst/>
                <a:uLnTx/>
                <a:uFillTx/>
                <a:latin typeface="+mj-lt"/>
                <a:ea typeface="+mn-ea"/>
                <a:cs typeface="+mn-cs"/>
              </a:defRPr>
            </a:lvl1pPr>
            <a:lvl2pPr marL="0" marR="0" indent="0" algn="l" defTabSz="932742" rtl="0" eaLnBrk="1" fontAlgn="auto" latinLnBrk="0" hangingPunct="1">
              <a:lnSpc>
                <a:spcPct val="100000"/>
              </a:lnSpc>
              <a:spcBef>
                <a:spcPts val="0"/>
              </a:spcBef>
              <a:spcAft>
                <a:spcPts val="0"/>
              </a:spcAft>
              <a:buClr>
                <a:schemeClr val="accent1"/>
              </a:buClr>
              <a:buSzPct val="90000"/>
              <a:buFont typeface="Arial" panose="020B0604020202020204" pitchFamily="34" charset="0"/>
              <a:buNone/>
              <a:tabLst/>
              <a:defRPr sz="1600" b="0" i="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6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Arial" panose="020B0604020202020204" pitchFamily="34" charset="0"/>
              <a:buChar char="•"/>
              <a:tabLst/>
              <a:defRPr sz="1400" b="0" i="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Solution</a:t>
            </a:r>
            <a:r>
              <a:rPr kumimoji="0" lang="en-US" sz="1400" b="1" i="0" u="none" strike="noStrike" kern="1200" cap="none" spc="0" normalizeH="0" baseline="0" noProof="0">
                <a:ln>
                  <a:noFill/>
                </a:ln>
                <a:solidFill>
                  <a:srgbClr val="0078D4"/>
                </a:solidFill>
                <a:effectLst/>
                <a:uLnTx/>
                <a:uFillTx/>
                <a:latin typeface="Segoe UI Semibold"/>
                <a:ea typeface="+mn-ea"/>
                <a:cs typeface="+mn-cs"/>
              </a:rPr>
              <a:t> </a:t>
            </a:r>
          </a:p>
          <a:p>
            <a:pPr marL="0" marR="0" lvl="1" indent="0" algn="l" defTabSz="932742" rtl="0" eaLnBrk="1" fontAlgn="auto" latinLnBrk="0" hangingPunct="1">
              <a:lnSpc>
                <a:spcPct val="100000"/>
              </a:lnSpc>
              <a:spcBef>
                <a:spcPts val="0"/>
              </a:spcBef>
              <a:spcAft>
                <a:spcPts val="0"/>
              </a:spcAft>
              <a:buClr>
                <a:srgbClr val="0078D4"/>
              </a:buClr>
              <a:buSzPct val="90000"/>
              <a:buFont typeface="Arial" panose="020B0604020202020204" pitchFamily="34" charset="0"/>
              <a:buNone/>
              <a:tabLst/>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Azure SQL Edge is a containerized SQL database </a:t>
            </a:r>
            <a:r>
              <a:rPr lang="en-US" sz="1400">
                <a:solidFill>
                  <a:srgbClr val="000000"/>
                </a:solidFill>
                <a:latin typeface="Segoe UI" panose="020B0502040204020203" pitchFamily="34" charset="0"/>
              </a:rPr>
              <a:t>e</a:t>
            </a:r>
            <a:r>
              <a:rPr kumimoji="0" lang="en-US" sz="14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ngine</a:t>
            </a: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optimized for IoT with data streaming, time series, and ML capabilities built-in.</a:t>
            </a:r>
          </a:p>
        </p:txBody>
      </p:sp>
      <p:sp>
        <p:nvSpPr>
          <p:cNvPr id="39" name="Rectangle 38">
            <a:extLst>
              <a:ext uri="{FF2B5EF4-FFF2-40B4-BE49-F238E27FC236}">
                <a16:creationId xmlns:a16="http://schemas.microsoft.com/office/drawing/2014/main" id="{02DB5C9F-3F20-6848-88F2-53FEAF795F21}"/>
              </a:ext>
            </a:extLst>
          </p:cNvPr>
          <p:cNvSpPr/>
          <p:nvPr/>
        </p:nvSpPr>
        <p:spPr>
          <a:xfrm>
            <a:off x="5418684" y="2055931"/>
            <a:ext cx="2990211" cy="30931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Key features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Streaming capability using the same constructs as Azure Stream Analytics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400">
                <a:solidFill>
                  <a:srgbClr val="171717"/>
                </a:solidFill>
                <a:latin typeface="Segoe UI" panose="020B0502040204020203" pitchFamily="34" charset="0"/>
              </a:rPr>
              <a:t>B</a:t>
            </a:r>
            <a:r>
              <a:rPr lang="en-US" sz="1400" b="0" i="0">
                <a:solidFill>
                  <a:srgbClr val="171717"/>
                </a:solidFill>
                <a:effectLst/>
                <a:latin typeface="Segoe UI" panose="020B0502040204020203" pitchFamily="34" charset="0"/>
              </a:rPr>
              <a:t>uilt-in machine learning  capabilities through ONNX runtime</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400" b="0" i="0">
                <a:solidFill>
                  <a:srgbClr val="171717"/>
                </a:solidFill>
                <a:effectLst/>
                <a:latin typeface="Segoe UI" panose="020B0502040204020203" pitchFamily="34" charset="0"/>
              </a:rPr>
              <a:t>Familiar Transact-SQL (T-SQL) programming surface area</a:t>
            </a:r>
          </a:p>
          <a:p>
            <a:pPr>
              <a:spcBef>
                <a:spcPts val="600"/>
              </a:spcBef>
              <a:defRPr/>
            </a:pPr>
            <a:r>
              <a:rPr lang="en-US" sz="1400">
                <a:solidFill>
                  <a:srgbClr val="000000"/>
                </a:solidFill>
                <a:latin typeface="Segoe UI"/>
              </a:rPr>
              <a:t>Native integration with other Azure services such as Azure Machine Learning, and Azure SQL</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41" name="Rectangle 40">
            <a:extLst>
              <a:ext uri="{FF2B5EF4-FFF2-40B4-BE49-F238E27FC236}">
                <a16:creationId xmlns:a16="http://schemas.microsoft.com/office/drawing/2014/main" id="{7CEA1A29-6723-9F42-ACF6-3B2311E06BA3}"/>
              </a:ext>
            </a:extLst>
          </p:cNvPr>
          <p:cNvSpPr/>
          <p:nvPr/>
        </p:nvSpPr>
        <p:spPr>
          <a:xfrm>
            <a:off x="3788742" y="5854609"/>
            <a:ext cx="6851961" cy="523220"/>
          </a:xfrm>
          <a:prstGeom prst="rect">
            <a:avLst/>
          </a:prstGeom>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Global geo-data specialist </a:t>
            </a:r>
            <a:r>
              <a:rPr lang="en-US" sz="1800" b="0" i="0">
                <a:solidFill>
                  <a:schemeClr val="tx1"/>
                </a:solidFill>
                <a:effectLst/>
                <a:latin typeface="Segoe UI"/>
                <a:cs typeface="Segoe UI"/>
              </a:rPr>
              <a:t>reduces time to process and deliver reports from offshore locations from two weeks to eight minutes. </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EDF5202D-1C8D-E24B-93C1-E3E71A6BCFAC}"/>
              </a:ext>
            </a:extLst>
          </p:cNvPr>
          <p:cNvSpPr/>
          <p:nvPr/>
        </p:nvSpPr>
        <p:spPr>
          <a:xfrm>
            <a:off x="8712060" y="2055931"/>
            <a:ext cx="2892647" cy="20774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Semibold"/>
                <a:ea typeface="+mn-ea"/>
                <a:cs typeface="+mn-cs"/>
              </a:rPr>
              <a:t>Azure differentiators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Deploy and manage across a large number of edge devices via Azure IoT Hub </a:t>
            </a:r>
            <a:r>
              <a:rPr lang="en-US" sz="1400">
                <a:solidFill>
                  <a:srgbClr val="000000"/>
                </a:solidFill>
                <a:latin typeface="Segoe UI"/>
              </a:rPr>
              <a:t>and </a:t>
            </a:r>
            <a:r>
              <a:rPr kumimoji="0" lang="en-US" sz="1400" b="0" i="0" u="none" strike="noStrike" kern="1200" cap="none" spc="0" normalizeH="0" baseline="0" noProof="0">
                <a:ln>
                  <a:noFill/>
                </a:ln>
                <a:solidFill>
                  <a:srgbClr val="000000"/>
                </a:solidFill>
                <a:effectLst/>
                <a:uLnTx/>
                <a:uFillTx/>
                <a:latin typeface="Segoe UI"/>
                <a:ea typeface="+mn-ea"/>
                <a:cs typeface="+mn-cs"/>
              </a:rPr>
              <a:t>the Azure Portal</a:t>
            </a:r>
          </a:p>
          <a:p>
            <a:pPr>
              <a:spcBef>
                <a:spcPts val="600"/>
              </a:spcBef>
              <a:defRPr/>
            </a:pPr>
            <a:r>
              <a:rPr lang="en-US" sz="1400" b="0" i="0">
                <a:solidFill>
                  <a:srgbClr val="171717"/>
                </a:solidFill>
                <a:effectLst/>
                <a:latin typeface="Segoe UI" panose="020B0502040204020203" pitchFamily="34" charset="0"/>
              </a:rPr>
              <a:t>Store, process, and analyze relational and non-relational, such as JSON and time-series, data</a:t>
            </a:r>
          </a:p>
          <a:p>
            <a:pPr>
              <a:spcBef>
                <a:spcPts val="600"/>
              </a:spcBef>
              <a:defRPr/>
            </a:pPr>
            <a:endParaRPr lang="en-US" sz="1400">
              <a:solidFill>
                <a:srgbClr val="000000"/>
              </a:solidFill>
              <a:latin typeface="Segoe UI"/>
            </a:endParaRPr>
          </a:p>
        </p:txBody>
      </p:sp>
      <p:cxnSp>
        <p:nvCxnSpPr>
          <p:cNvPr id="45" name="Straight Connector 44">
            <a:extLst>
              <a:ext uri="{FF2B5EF4-FFF2-40B4-BE49-F238E27FC236}">
                <a16:creationId xmlns:a16="http://schemas.microsoft.com/office/drawing/2014/main" id="{2D04F057-E4FC-4B4A-A09C-7F88FE0D2E02}"/>
              </a:ext>
            </a:extLst>
          </p:cNvPr>
          <p:cNvCxnSpPr/>
          <p:nvPr/>
        </p:nvCxnSpPr>
        <p:spPr>
          <a:xfrm>
            <a:off x="3509247" y="5763097"/>
            <a:ext cx="0" cy="706244"/>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C1C09A1-C29F-1E44-B624-2D03DFA82D82}"/>
              </a:ext>
            </a:extLst>
          </p:cNvPr>
          <p:cNvCxnSpPr>
            <a:cxnSpLocks/>
          </p:cNvCxnSpPr>
          <p:nvPr/>
        </p:nvCxnSpPr>
        <p:spPr>
          <a:xfrm>
            <a:off x="472273" y="5529715"/>
            <a:ext cx="11307304"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Fugro logo">
            <a:extLst>
              <a:ext uri="{FF2B5EF4-FFF2-40B4-BE49-F238E27FC236}">
                <a16:creationId xmlns:a16="http://schemas.microsoft.com/office/drawing/2014/main" id="{E591AC30-DF6C-4E34-83BA-CC053788C407}"/>
              </a:ext>
            </a:extLst>
          </p:cNvPr>
          <p:cNvPicPr/>
          <p:nvPr/>
        </p:nvPicPr>
        <p:blipFill rotWithShape="1">
          <a:blip r:embed="rId3" cstate="screen">
            <a:extLst>
              <a:ext uri="{28A0092B-C50C-407E-A947-70E740481C1C}">
                <a14:useLocalDpi xmlns:a14="http://schemas.microsoft.com/office/drawing/2010/main"/>
              </a:ext>
            </a:extLst>
          </a:blip>
          <a:srcRect/>
          <a:stretch/>
        </p:blipFill>
        <p:spPr>
          <a:xfrm>
            <a:off x="280110" y="5602290"/>
            <a:ext cx="1754228" cy="867051"/>
          </a:xfrm>
          <a:prstGeom prst="rect">
            <a:avLst/>
          </a:prstGeom>
        </p:spPr>
      </p:pic>
      <p:pic>
        <p:nvPicPr>
          <p:cNvPr id="4" name="Picture 3">
            <a:extLst>
              <a:ext uri="{FF2B5EF4-FFF2-40B4-BE49-F238E27FC236}">
                <a16:creationId xmlns:a16="http://schemas.microsoft.com/office/drawing/2014/main" id="{AA99BCED-4BB1-4618-BB1A-B147B1B23A5B}"/>
              </a:ext>
            </a:extLst>
          </p:cNvPr>
          <p:cNvPicPr>
            <a:picLocks noChangeAspect="1"/>
          </p:cNvPicPr>
          <p:nvPr/>
        </p:nvPicPr>
        <p:blipFill>
          <a:blip r:embed="rId4"/>
          <a:stretch>
            <a:fillRect/>
          </a:stretch>
        </p:blipFill>
        <p:spPr>
          <a:xfrm>
            <a:off x="10775643" y="151430"/>
            <a:ext cx="1193388" cy="1083284"/>
          </a:xfrm>
          <a:prstGeom prst="rect">
            <a:avLst/>
          </a:prstGeom>
        </p:spPr>
      </p:pic>
    </p:spTree>
    <p:extLst>
      <p:ext uri="{BB962C8B-B14F-4D97-AF65-F5344CB8AC3E}">
        <p14:creationId xmlns:p14="http://schemas.microsoft.com/office/powerpoint/2010/main" val="1077126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588263" y="457200"/>
            <a:ext cx="11018520" cy="553998"/>
          </a:xfrm>
        </p:spPr>
        <p:txBody>
          <a:bodyPr/>
          <a:lstStyle/>
          <a:p>
            <a:pPr algn="l"/>
            <a:r>
              <a:rPr lang="en-GB"/>
              <a:t>Deployment options for Azure SQL</a:t>
            </a:r>
            <a:endParaRPr lang="en-US"/>
          </a:p>
        </p:txBody>
      </p:sp>
      <p:sp>
        <p:nvSpPr>
          <p:cNvPr id="31" name="Rectangle 30">
            <a:extLst>
              <a:ext uri="{FF2B5EF4-FFF2-40B4-BE49-F238E27FC236}">
                <a16:creationId xmlns:a16="http://schemas.microsoft.com/office/drawing/2014/main" id="{7A96B1AA-902C-2A47-8697-DD51B9CCCAC2}"/>
              </a:ext>
            </a:extLst>
          </p:cNvPr>
          <p:cNvSpPr/>
          <p:nvPr/>
        </p:nvSpPr>
        <p:spPr>
          <a:xfrm>
            <a:off x="208421" y="2635008"/>
            <a:ext cx="2055392" cy="881780"/>
          </a:xfrm>
          <a:prstGeom prst="rect">
            <a:avLst/>
          </a:prstGeom>
        </p:spPr>
        <p:txBody>
          <a:bodyPr wrap="square" lIns="91427">
            <a:spAutoFit/>
          </a:bodyPr>
          <a:lstStyle/>
          <a:p>
            <a:pPr marL="0" marR="0" lvl="0" indent="0" algn="ctr" defTabSz="913882"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Segoe UI Semibold"/>
                <a:ea typeface="+mn-ea"/>
                <a:cs typeface="Segoe UI Semibold" panose="020B0502040204020203" pitchFamily="34" charset="0"/>
              </a:rPr>
              <a:t>SQL Server on Azure virtual machines </a:t>
            </a:r>
          </a:p>
        </p:txBody>
      </p:sp>
      <p:sp>
        <p:nvSpPr>
          <p:cNvPr id="91" name="Rectangle 90">
            <a:extLst>
              <a:ext uri="{FF2B5EF4-FFF2-40B4-BE49-F238E27FC236}">
                <a16:creationId xmlns:a16="http://schemas.microsoft.com/office/drawing/2014/main" id="{F0AA2698-7786-3A47-8804-FDBE38031A98}"/>
              </a:ext>
            </a:extLst>
          </p:cNvPr>
          <p:cNvSpPr/>
          <p:nvPr/>
        </p:nvSpPr>
        <p:spPr bwMode="auto">
          <a:xfrm>
            <a:off x="364535" y="3808279"/>
            <a:ext cx="1817402" cy="27482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Rectangle 91">
            <a:extLst>
              <a:ext uri="{FF2B5EF4-FFF2-40B4-BE49-F238E27FC236}">
                <a16:creationId xmlns:a16="http://schemas.microsoft.com/office/drawing/2014/main" id="{AAF4B8C5-E0C8-3E44-AE17-A2BB251AD1B4}"/>
              </a:ext>
            </a:extLst>
          </p:cNvPr>
          <p:cNvSpPr/>
          <p:nvPr/>
        </p:nvSpPr>
        <p:spPr>
          <a:xfrm>
            <a:off x="489126" y="3895681"/>
            <a:ext cx="171705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8D4"/>
                </a:solidFill>
                <a:effectLst/>
                <a:uLnTx/>
                <a:uFillTx/>
                <a:latin typeface="Segoe UI Semibold"/>
                <a:ea typeface="+mn-ea"/>
                <a:cs typeface="+mn-cs"/>
              </a:rPr>
              <a:t>SQL virtual machine</a:t>
            </a:r>
          </a:p>
        </p:txBody>
      </p:sp>
      <p:sp>
        <p:nvSpPr>
          <p:cNvPr id="93" name="Rectangle 92">
            <a:extLst>
              <a:ext uri="{FF2B5EF4-FFF2-40B4-BE49-F238E27FC236}">
                <a16:creationId xmlns:a16="http://schemas.microsoft.com/office/drawing/2014/main" id="{A445E44A-57B4-1D4E-8D6C-08D5381D8119}"/>
              </a:ext>
            </a:extLst>
          </p:cNvPr>
          <p:cNvSpPr/>
          <p:nvPr/>
        </p:nvSpPr>
        <p:spPr>
          <a:xfrm>
            <a:off x="489126" y="4358641"/>
            <a:ext cx="1625529" cy="1723549"/>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SQL Server and OS server access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Expansive SQL And OS version support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Automated manageability features for SQL Server</a:t>
            </a:r>
          </a:p>
        </p:txBody>
      </p:sp>
      <p:pic>
        <p:nvPicPr>
          <p:cNvPr id="54" name="Graphic 53">
            <a:extLst>
              <a:ext uri="{FF2B5EF4-FFF2-40B4-BE49-F238E27FC236}">
                <a16:creationId xmlns:a16="http://schemas.microsoft.com/office/drawing/2014/main" id="{1BD49223-F414-4B02-844F-B3A2F5CA8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621" y="1587430"/>
            <a:ext cx="1078992" cy="1078992"/>
          </a:xfrm>
          <a:prstGeom prst="rect">
            <a:avLst/>
          </a:prstGeom>
        </p:spPr>
      </p:pic>
      <p:sp>
        <p:nvSpPr>
          <p:cNvPr id="30" name="Rectangle 29">
            <a:extLst>
              <a:ext uri="{FF2B5EF4-FFF2-40B4-BE49-F238E27FC236}">
                <a16:creationId xmlns:a16="http://schemas.microsoft.com/office/drawing/2014/main" id="{C61A462B-6E21-BB40-BDA2-BDF433E5099D}"/>
              </a:ext>
            </a:extLst>
          </p:cNvPr>
          <p:cNvSpPr/>
          <p:nvPr/>
        </p:nvSpPr>
        <p:spPr>
          <a:xfrm>
            <a:off x="6324366" y="2661902"/>
            <a:ext cx="3266652" cy="618631"/>
          </a:xfrm>
          <a:prstGeom prst="rect">
            <a:avLst/>
          </a:prstGeom>
        </p:spPr>
        <p:txBody>
          <a:bodyPr wrap="square" lIns="91427" tIns="45720" rIns="91440" bIns="45720" anchor="t">
            <a:spAutoFit/>
          </a:bodyPr>
          <a:lstStyle/>
          <a:p>
            <a:pPr algn="ctr" defTabSz="913882" fontAlgn="base">
              <a:lnSpc>
                <a:spcPct val="95000"/>
              </a:lnSpc>
              <a:spcBef>
                <a:spcPct val="0"/>
              </a:spcBef>
              <a:spcAft>
                <a:spcPct val="0"/>
              </a:spcAft>
              <a:defRPr/>
            </a:pPr>
            <a:r>
              <a:rPr kumimoji="0" lang="en-US" sz="1800" b="1" i="0" u="none" strike="noStrike" kern="0" cap="none" spc="0" normalizeH="0" baseline="0" noProof="0">
                <a:ln>
                  <a:noFill/>
                </a:ln>
                <a:solidFill>
                  <a:srgbClr val="000000"/>
                </a:solidFill>
                <a:effectLst/>
                <a:uLnTx/>
                <a:uFillTx/>
                <a:latin typeface="Segoe UI Semibold"/>
                <a:ea typeface="+mn-ea"/>
                <a:cs typeface="Segoe UI Semibold"/>
              </a:rPr>
              <a:t>Azure </a:t>
            </a:r>
            <a:r>
              <a:rPr lang="en-US" b="1" kern="0">
                <a:solidFill>
                  <a:srgbClr val="000000"/>
                </a:solidFill>
                <a:latin typeface="Segoe UI Semibold"/>
                <a:cs typeface="Segoe UI Semibold"/>
              </a:rPr>
              <a:t>SQL</a:t>
            </a:r>
            <a:endParaRPr lang="en-US" sz="2400" kern="0">
              <a:solidFill>
                <a:srgbClr val="000000"/>
              </a:solidFill>
              <a:latin typeface="Segoe UI Semibold"/>
              <a:cs typeface="Segoe UI Semibold"/>
            </a:endParaRPr>
          </a:p>
          <a:p>
            <a:pPr marL="0" marR="0" lvl="0" indent="0" algn="ctr" defTabSz="913882">
              <a:lnSpc>
                <a:spcPct val="95000"/>
              </a:lnSpc>
              <a:spcBef>
                <a:spcPct val="0"/>
              </a:spcBef>
              <a:spcAft>
                <a:spcPct val="0"/>
              </a:spcAft>
              <a:buClrTx/>
              <a:buSzTx/>
              <a:buFontTx/>
              <a:buNone/>
              <a:tabLst/>
              <a:defRPr/>
            </a:pPr>
            <a:r>
              <a:rPr lang="en-US" b="1" kern="0">
                <a:solidFill>
                  <a:srgbClr val="000000"/>
                </a:solidFill>
                <a:latin typeface="Segoe UI Semibold"/>
                <a:cs typeface="Segoe UI Semibold"/>
              </a:rPr>
              <a:t>Managed</a:t>
            </a:r>
            <a:r>
              <a:rPr kumimoji="0" lang="en-US" sz="1800" b="1" i="0" u="none" strike="noStrike" kern="0" cap="none" spc="0" normalizeH="0" baseline="0" noProof="0">
                <a:ln>
                  <a:noFill/>
                </a:ln>
                <a:solidFill>
                  <a:srgbClr val="000000"/>
                </a:solidFill>
                <a:effectLst/>
                <a:uLnTx/>
                <a:uFillTx/>
                <a:latin typeface="Segoe UI Semibold"/>
                <a:ea typeface="+mn-ea"/>
                <a:cs typeface="Segoe UI Semibold"/>
              </a:rPr>
              <a:t> Instance</a:t>
            </a:r>
            <a:endParaRPr lang="en-US" sz="2400" b="0" i="0" u="none" strike="noStrike" kern="0" cap="none" spc="0" normalizeH="0" baseline="0" noProof="0">
              <a:ln>
                <a:noFill/>
              </a:ln>
              <a:solidFill>
                <a:srgbClr val="000000"/>
              </a:solidFill>
              <a:effectLst/>
              <a:uLnTx/>
              <a:uFillTx/>
              <a:latin typeface="Segoe UI Semibold"/>
              <a:cs typeface="Segoe UI Semibold"/>
            </a:endParaRPr>
          </a:p>
        </p:txBody>
      </p:sp>
      <p:sp>
        <p:nvSpPr>
          <p:cNvPr id="32" name="Rectangle 31">
            <a:extLst>
              <a:ext uri="{FF2B5EF4-FFF2-40B4-BE49-F238E27FC236}">
                <a16:creationId xmlns:a16="http://schemas.microsoft.com/office/drawing/2014/main" id="{09FF419A-31FE-0F43-98CD-A568B10D0F94}"/>
              </a:ext>
            </a:extLst>
          </p:cNvPr>
          <p:cNvSpPr/>
          <p:nvPr/>
        </p:nvSpPr>
        <p:spPr>
          <a:xfrm>
            <a:off x="3506351" y="2733620"/>
            <a:ext cx="2940019" cy="618631"/>
          </a:xfrm>
          <a:prstGeom prst="rect">
            <a:avLst/>
          </a:prstGeom>
        </p:spPr>
        <p:txBody>
          <a:bodyPr wrap="square" lIns="91427" tIns="45720" rIns="91440" bIns="45720" anchor="t">
            <a:spAutoFit/>
          </a:bodyPr>
          <a:lstStyle/>
          <a:p>
            <a:pPr defTabSz="913882" fontAlgn="base">
              <a:lnSpc>
                <a:spcPct val="95000"/>
              </a:lnSpc>
              <a:spcBef>
                <a:spcPct val="0"/>
              </a:spcBef>
              <a:spcAft>
                <a:spcPct val="0"/>
              </a:spcAft>
              <a:defRPr/>
            </a:pPr>
            <a:r>
              <a:rPr kumimoji="0" lang="en-US" sz="1800" b="1" i="0" u="none" strike="noStrike" kern="0" cap="none" spc="0" normalizeH="0" baseline="0" noProof="0">
                <a:ln>
                  <a:noFill/>
                </a:ln>
                <a:solidFill>
                  <a:srgbClr val="000000"/>
                </a:solidFill>
                <a:effectLst/>
                <a:uLnTx/>
                <a:uFillTx/>
                <a:latin typeface="Segoe UI Semibold"/>
                <a:ea typeface="+mn-ea"/>
                <a:cs typeface="Segoe UI Semibold"/>
              </a:rPr>
              <a:t>Azure SQL </a:t>
            </a:r>
            <a:endParaRPr lang="en-US" sz="2400" kern="0">
              <a:solidFill>
                <a:srgbClr val="000000"/>
              </a:solidFill>
              <a:latin typeface="Segoe UI Semibold"/>
              <a:cs typeface="Segoe UI Semibold"/>
            </a:endParaRPr>
          </a:p>
          <a:p>
            <a:pPr marL="0" marR="0" lvl="0" indent="0" algn="l" defTabSz="913882">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Segoe UI Semibold"/>
                <a:ea typeface="+mn-ea"/>
                <a:cs typeface="Segoe UI Semibold"/>
              </a:rPr>
              <a:t>Database</a:t>
            </a:r>
            <a:endParaRPr lang="en-US" sz="2400" b="0" i="0" u="none" strike="noStrike" kern="0" cap="none" spc="0" normalizeH="0" baseline="0" noProof="0">
              <a:ln>
                <a:noFill/>
              </a:ln>
              <a:solidFill>
                <a:srgbClr val="000000"/>
              </a:solidFill>
              <a:effectLst/>
              <a:uLnTx/>
              <a:uFillTx/>
              <a:latin typeface="Segoe UI Semibold"/>
              <a:cs typeface="Segoe UI Semibold"/>
            </a:endParaRPr>
          </a:p>
        </p:txBody>
      </p:sp>
      <p:sp>
        <p:nvSpPr>
          <p:cNvPr id="78" name="Rectangle 77">
            <a:extLst>
              <a:ext uri="{FF2B5EF4-FFF2-40B4-BE49-F238E27FC236}">
                <a16:creationId xmlns:a16="http://schemas.microsoft.com/office/drawing/2014/main" id="{0ACE39A9-2063-394F-9AFD-E5D3C178639D}"/>
              </a:ext>
            </a:extLst>
          </p:cNvPr>
          <p:cNvSpPr/>
          <p:nvPr/>
        </p:nvSpPr>
        <p:spPr bwMode="auto">
          <a:xfrm>
            <a:off x="2322823" y="3808279"/>
            <a:ext cx="1759552" cy="27482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ectangle 78">
            <a:extLst>
              <a:ext uri="{FF2B5EF4-FFF2-40B4-BE49-F238E27FC236}">
                <a16:creationId xmlns:a16="http://schemas.microsoft.com/office/drawing/2014/main" id="{7325112D-E455-E94B-8060-3309F25396FD}"/>
              </a:ext>
            </a:extLst>
          </p:cNvPr>
          <p:cNvSpPr/>
          <p:nvPr/>
        </p:nvSpPr>
        <p:spPr>
          <a:xfrm>
            <a:off x="2447414" y="3895681"/>
            <a:ext cx="1717053"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8D4"/>
                </a:solidFill>
                <a:effectLst/>
                <a:uLnTx/>
                <a:uFillTx/>
                <a:latin typeface="Segoe UI Semibold"/>
                <a:ea typeface="+mn-ea"/>
                <a:cs typeface="+mn-cs"/>
              </a:rPr>
              <a:t>Single database</a:t>
            </a:r>
          </a:p>
        </p:txBody>
      </p:sp>
      <p:sp>
        <p:nvSpPr>
          <p:cNvPr id="80" name="Rectangle 79">
            <a:extLst>
              <a:ext uri="{FF2B5EF4-FFF2-40B4-BE49-F238E27FC236}">
                <a16:creationId xmlns:a16="http://schemas.microsoft.com/office/drawing/2014/main" id="{BB46EB30-F371-3C40-9975-2052C05E690C}"/>
              </a:ext>
            </a:extLst>
          </p:cNvPr>
          <p:cNvSpPr/>
          <p:nvPr/>
        </p:nvSpPr>
        <p:spPr>
          <a:xfrm>
            <a:off x="2447414" y="4358641"/>
            <a:ext cx="1625529" cy="1169551"/>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Hyperscale storage (up to 100TB)</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Serverless compute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Fully managed service</a:t>
            </a:r>
          </a:p>
        </p:txBody>
      </p:sp>
      <p:sp>
        <p:nvSpPr>
          <p:cNvPr id="81" name="Rectangle 80">
            <a:extLst>
              <a:ext uri="{FF2B5EF4-FFF2-40B4-BE49-F238E27FC236}">
                <a16:creationId xmlns:a16="http://schemas.microsoft.com/office/drawing/2014/main" id="{AF5039ED-50D2-7148-8607-6205B6F0B304}"/>
              </a:ext>
            </a:extLst>
          </p:cNvPr>
          <p:cNvSpPr/>
          <p:nvPr/>
        </p:nvSpPr>
        <p:spPr bwMode="auto">
          <a:xfrm>
            <a:off x="4164685" y="3808279"/>
            <a:ext cx="1876279" cy="27482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C042484D-C04E-3B43-A563-231ADA43CCD0}"/>
              </a:ext>
            </a:extLst>
          </p:cNvPr>
          <p:cNvSpPr/>
          <p:nvPr/>
        </p:nvSpPr>
        <p:spPr>
          <a:xfrm>
            <a:off x="4289277" y="3895681"/>
            <a:ext cx="1717053"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8D4"/>
                </a:solidFill>
                <a:effectLst/>
                <a:uLnTx/>
                <a:uFillTx/>
                <a:latin typeface="Segoe UI Semibold"/>
                <a:ea typeface="+mn-ea"/>
                <a:cs typeface="+mn-cs"/>
              </a:rPr>
              <a:t>Elastic pool</a:t>
            </a:r>
          </a:p>
        </p:txBody>
      </p:sp>
      <p:sp>
        <p:nvSpPr>
          <p:cNvPr id="83" name="Rectangle 82">
            <a:extLst>
              <a:ext uri="{FF2B5EF4-FFF2-40B4-BE49-F238E27FC236}">
                <a16:creationId xmlns:a16="http://schemas.microsoft.com/office/drawing/2014/main" id="{0C87AB9C-0047-2149-89EB-6E736E025557}"/>
              </a:ext>
            </a:extLst>
          </p:cNvPr>
          <p:cNvSpPr/>
          <p:nvPr/>
        </p:nvSpPr>
        <p:spPr>
          <a:xfrm>
            <a:off x="4289277" y="4358641"/>
            <a:ext cx="1625529" cy="2092881"/>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Resource sharing between multiple databases to price optimize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Simplified performance management for multiple databases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Fully managed service</a:t>
            </a:r>
          </a:p>
        </p:txBody>
      </p:sp>
      <p:sp>
        <p:nvSpPr>
          <p:cNvPr id="85" name="Rectangle 84">
            <a:extLst>
              <a:ext uri="{FF2B5EF4-FFF2-40B4-BE49-F238E27FC236}">
                <a16:creationId xmlns:a16="http://schemas.microsoft.com/office/drawing/2014/main" id="{4CDE4152-D725-2543-84A0-CE574A2FDD0F}"/>
              </a:ext>
            </a:extLst>
          </p:cNvPr>
          <p:cNvSpPr/>
          <p:nvPr/>
        </p:nvSpPr>
        <p:spPr bwMode="auto">
          <a:xfrm>
            <a:off x="6189807" y="3808279"/>
            <a:ext cx="1770444" cy="27482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85">
            <a:extLst>
              <a:ext uri="{FF2B5EF4-FFF2-40B4-BE49-F238E27FC236}">
                <a16:creationId xmlns:a16="http://schemas.microsoft.com/office/drawing/2014/main" id="{0AF2CE14-8C5B-D24D-8C91-8A2FE00B2819}"/>
              </a:ext>
            </a:extLst>
          </p:cNvPr>
          <p:cNvSpPr/>
          <p:nvPr/>
        </p:nvSpPr>
        <p:spPr>
          <a:xfrm>
            <a:off x="6314398" y="3895681"/>
            <a:ext cx="1717053"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8D4"/>
                </a:solidFill>
                <a:effectLst/>
                <a:uLnTx/>
                <a:uFillTx/>
                <a:latin typeface="Segoe UI Semibold"/>
                <a:ea typeface="+mn-ea"/>
                <a:cs typeface="+mn-cs"/>
              </a:rPr>
              <a:t>Single instance</a:t>
            </a:r>
          </a:p>
        </p:txBody>
      </p:sp>
      <p:sp>
        <p:nvSpPr>
          <p:cNvPr id="87" name="Rectangle 86">
            <a:extLst>
              <a:ext uri="{FF2B5EF4-FFF2-40B4-BE49-F238E27FC236}">
                <a16:creationId xmlns:a16="http://schemas.microsoft.com/office/drawing/2014/main" id="{0C6FF5A1-073D-EC4F-BA24-F90DF7F1F8CA}"/>
              </a:ext>
            </a:extLst>
          </p:cNvPr>
          <p:cNvSpPr/>
          <p:nvPr/>
        </p:nvSpPr>
        <p:spPr>
          <a:xfrm>
            <a:off x="6314398" y="4358641"/>
            <a:ext cx="1625529" cy="1354217"/>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SQL Server surface area (vast majority)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Native virtual network support</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Fully managed service</a:t>
            </a:r>
          </a:p>
        </p:txBody>
      </p:sp>
      <p:sp>
        <p:nvSpPr>
          <p:cNvPr id="88" name="Rectangle 87">
            <a:extLst>
              <a:ext uri="{FF2B5EF4-FFF2-40B4-BE49-F238E27FC236}">
                <a16:creationId xmlns:a16="http://schemas.microsoft.com/office/drawing/2014/main" id="{B39886AE-1720-884B-81C8-6E7A10E1600A}"/>
              </a:ext>
            </a:extLst>
          </p:cNvPr>
          <p:cNvSpPr/>
          <p:nvPr/>
        </p:nvSpPr>
        <p:spPr bwMode="auto">
          <a:xfrm>
            <a:off x="8028232" y="3808279"/>
            <a:ext cx="1876279" cy="27482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Rectangle 88">
            <a:extLst>
              <a:ext uri="{FF2B5EF4-FFF2-40B4-BE49-F238E27FC236}">
                <a16:creationId xmlns:a16="http://schemas.microsoft.com/office/drawing/2014/main" id="{D1E82158-2582-EB42-9FA5-D9C6AB1584E4}"/>
              </a:ext>
            </a:extLst>
          </p:cNvPr>
          <p:cNvSpPr/>
          <p:nvPr/>
        </p:nvSpPr>
        <p:spPr>
          <a:xfrm>
            <a:off x="8175126" y="3895681"/>
            <a:ext cx="1717053"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8D4"/>
                </a:solidFill>
                <a:effectLst/>
                <a:uLnTx/>
                <a:uFillTx/>
                <a:latin typeface="Segoe UI Semibold"/>
                <a:ea typeface="+mn-ea"/>
                <a:cs typeface="+mn-cs"/>
              </a:rPr>
              <a:t>Instance pool</a:t>
            </a:r>
          </a:p>
        </p:txBody>
      </p:sp>
      <p:sp>
        <p:nvSpPr>
          <p:cNvPr id="90" name="Rectangle 89">
            <a:extLst>
              <a:ext uri="{FF2B5EF4-FFF2-40B4-BE49-F238E27FC236}">
                <a16:creationId xmlns:a16="http://schemas.microsoft.com/office/drawing/2014/main" id="{6E4DDBB1-23A3-8242-ACFA-DA582A17D8D5}"/>
              </a:ext>
            </a:extLst>
          </p:cNvPr>
          <p:cNvSpPr/>
          <p:nvPr/>
        </p:nvSpPr>
        <p:spPr>
          <a:xfrm>
            <a:off x="8175126" y="4358641"/>
            <a:ext cx="1625529" cy="2169825"/>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Pre-provision compute resources for migration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Enables cost-efficient migration.</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Ability to host smaller instances (2Vcore)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Currently in public preview</a:t>
            </a:r>
          </a:p>
        </p:txBody>
      </p:sp>
      <p:pic>
        <p:nvPicPr>
          <p:cNvPr id="51" name="Graphic 50">
            <a:extLst>
              <a:ext uri="{FF2B5EF4-FFF2-40B4-BE49-F238E27FC236}">
                <a16:creationId xmlns:a16="http://schemas.microsoft.com/office/drawing/2014/main" id="{67263911-0C13-42FE-99F8-3142935186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244" y="1687496"/>
            <a:ext cx="1077538" cy="1077538"/>
          </a:xfrm>
          <a:prstGeom prst="rect">
            <a:avLst/>
          </a:prstGeom>
        </p:spPr>
      </p:pic>
      <p:pic>
        <p:nvPicPr>
          <p:cNvPr id="55" name="Graphic 54">
            <a:extLst>
              <a:ext uri="{FF2B5EF4-FFF2-40B4-BE49-F238E27FC236}">
                <a16:creationId xmlns:a16="http://schemas.microsoft.com/office/drawing/2014/main" id="{F8E13745-7233-4FBB-B434-F90DEEC9AE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1811" y="1688447"/>
            <a:ext cx="1031763" cy="1031763"/>
          </a:xfrm>
          <a:prstGeom prst="rect">
            <a:avLst/>
          </a:prstGeom>
        </p:spPr>
      </p:pic>
      <p:pic>
        <p:nvPicPr>
          <p:cNvPr id="21" name="Picture 20">
            <a:extLst>
              <a:ext uri="{FF2B5EF4-FFF2-40B4-BE49-F238E27FC236}">
                <a16:creationId xmlns:a16="http://schemas.microsoft.com/office/drawing/2014/main" id="{55B503C6-65A2-4B42-B2F4-25698722E719}"/>
              </a:ext>
            </a:extLst>
          </p:cNvPr>
          <p:cNvPicPr>
            <a:picLocks noChangeAspect="1"/>
          </p:cNvPicPr>
          <p:nvPr/>
        </p:nvPicPr>
        <p:blipFill>
          <a:blip r:embed="rId9"/>
          <a:stretch>
            <a:fillRect/>
          </a:stretch>
        </p:blipFill>
        <p:spPr>
          <a:xfrm>
            <a:off x="10322371" y="1583138"/>
            <a:ext cx="1193388" cy="1083284"/>
          </a:xfrm>
          <a:prstGeom prst="rect">
            <a:avLst/>
          </a:prstGeom>
        </p:spPr>
      </p:pic>
      <p:sp>
        <p:nvSpPr>
          <p:cNvPr id="22" name="Rectangle 21">
            <a:extLst>
              <a:ext uri="{FF2B5EF4-FFF2-40B4-BE49-F238E27FC236}">
                <a16:creationId xmlns:a16="http://schemas.microsoft.com/office/drawing/2014/main" id="{8CAE1F70-A432-401E-BB59-CDEA3FD8F102}"/>
              </a:ext>
            </a:extLst>
          </p:cNvPr>
          <p:cNvSpPr/>
          <p:nvPr/>
        </p:nvSpPr>
        <p:spPr>
          <a:xfrm>
            <a:off x="10057058" y="2635008"/>
            <a:ext cx="1724014"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0" i="0" u="none" strike="noStrike" kern="0" cap="none" spc="0" normalizeH="0" baseline="0" noProof="0">
                <a:ln>
                  <a:noFill/>
                </a:ln>
                <a:solidFill>
                  <a:srgbClr val="3C3C41"/>
                </a:solidFill>
                <a:effectLst/>
                <a:uLnTx/>
                <a:uFillTx/>
                <a:latin typeface="Segoe UI Semibold"/>
                <a:ea typeface="+mn-ea"/>
                <a:cs typeface="Segoe UI Semibold" panose="020B0502040204020203" pitchFamily="34" charset="0"/>
              </a:rPr>
              <a:t>Azure SQL Edge</a:t>
            </a:r>
            <a:endParaRPr kumimoji="0" lang="en-US" sz="2000" b="0" i="0" u="none" strike="noStrike" kern="0" cap="none" spc="0" normalizeH="0" baseline="0" noProof="0">
              <a:ln>
                <a:noFill/>
              </a:ln>
              <a:solidFill>
                <a:srgbClr val="3C3C41"/>
              </a:solidFill>
              <a:effectLst/>
              <a:uLnTx/>
              <a:uFillTx/>
              <a:latin typeface="Segoe UI Semibold"/>
              <a:ea typeface="+mn-ea"/>
              <a:cs typeface="Segoe UI Semibold" panose="020B0502040204020203" pitchFamily="34" charset="0"/>
            </a:endParaRPr>
          </a:p>
        </p:txBody>
      </p:sp>
      <p:sp>
        <p:nvSpPr>
          <p:cNvPr id="50" name="Rectangle 49">
            <a:extLst>
              <a:ext uri="{FF2B5EF4-FFF2-40B4-BE49-F238E27FC236}">
                <a16:creationId xmlns:a16="http://schemas.microsoft.com/office/drawing/2014/main" id="{9C3E57B7-BC18-45BA-AEAD-117D2144F6F6}"/>
              </a:ext>
            </a:extLst>
          </p:cNvPr>
          <p:cNvSpPr/>
          <p:nvPr/>
        </p:nvSpPr>
        <p:spPr bwMode="auto">
          <a:xfrm>
            <a:off x="10059623" y="3808279"/>
            <a:ext cx="1817402" cy="27482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Rectangle 51">
            <a:extLst>
              <a:ext uri="{FF2B5EF4-FFF2-40B4-BE49-F238E27FC236}">
                <a16:creationId xmlns:a16="http://schemas.microsoft.com/office/drawing/2014/main" id="{C3173F90-CA8A-458A-AD97-2816CD76455D}"/>
              </a:ext>
            </a:extLst>
          </p:cNvPr>
          <p:cNvSpPr/>
          <p:nvPr/>
        </p:nvSpPr>
        <p:spPr>
          <a:xfrm>
            <a:off x="10184214" y="3895681"/>
            <a:ext cx="171705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8D4"/>
                </a:solidFill>
                <a:effectLst/>
                <a:uLnTx/>
                <a:uFillTx/>
                <a:latin typeface="Segoe UI Semibold"/>
                <a:ea typeface="+mn-ea"/>
                <a:cs typeface="+mn-cs"/>
              </a:rPr>
              <a:t>Edge gateways and devices</a:t>
            </a:r>
          </a:p>
        </p:txBody>
      </p:sp>
      <p:sp>
        <p:nvSpPr>
          <p:cNvPr id="53" name="Rectangle 52">
            <a:extLst>
              <a:ext uri="{FF2B5EF4-FFF2-40B4-BE49-F238E27FC236}">
                <a16:creationId xmlns:a16="http://schemas.microsoft.com/office/drawing/2014/main" id="{74BE72EE-2737-4068-9807-DC1EB076FBDB}"/>
              </a:ext>
            </a:extLst>
          </p:cNvPr>
          <p:cNvSpPr/>
          <p:nvPr/>
        </p:nvSpPr>
        <p:spPr>
          <a:xfrm>
            <a:off x="10184214" y="4358641"/>
            <a:ext cx="1625529" cy="2092881"/>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Containerized Microsoft SQL database engine on ARM64 and x64 edge devices </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Time-series, data streaming and AI capabilities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a:solidFill>
                  <a:srgbClr val="000000"/>
                </a:solidFill>
                <a:latin typeface="Segoe UI"/>
              </a:rPr>
              <a:t>Native integration with Azure services</a:t>
            </a: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cxnSp>
        <p:nvCxnSpPr>
          <p:cNvPr id="4" name="Straight Connector 3">
            <a:extLst>
              <a:ext uri="{FF2B5EF4-FFF2-40B4-BE49-F238E27FC236}">
                <a16:creationId xmlns:a16="http://schemas.microsoft.com/office/drawing/2014/main" id="{70A9631E-2DB6-4745-8FC6-9B79927E1F04}"/>
              </a:ext>
            </a:extLst>
          </p:cNvPr>
          <p:cNvCxnSpPr/>
          <p:nvPr/>
        </p:nvCxnSpPr>
        <p:spPr>
          <a:xfrm>
            <a:off x="364535" y="3713356"/>
            <a:ext cx="1153673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25DB070-9ACA-4D90-9F94-6EEDE277E217}"/>
              </a:ext>
            </a:extLst>
          </p:cNvPr>
          <p:cNvSpPr/>
          <p:nvPr/>
        </p:nvSpPr>
        <p:spPr bwMode="auto">
          <a:xfrm>
            <a:off x="2187974" y="3412275"/>
            <a:ext cx="138068" cy="401444"/>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D7B9DCB-F415-42D6-9701-874C568DFE2A}"/>
              </a:ext>
            </a:extLst>
          </p:cNvPr>
          <p:cNvSpPr/>
          <p:nvPr/>
        </p:nvSpPr>
        <p:spPr bwMode="auto">
          <a:xfrm>
            <a:off x="6017111" y="3357911"/>
            <a:ext cx="172696" cy="401444"/>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C8D6C1B8-42B0-4DC3-82E3-DE3A47FC6647}"/>
              </a:ext>
            </a:extLst>
          </p:cNvPr>
          <p:cNvSpPr/>
          <p:nvPr/>
        </p:nvSpPr>
        <p:spPr bwMode="auto">
          <a:xfrm>
            <a:off x="9880876" y="3417873"/>
            <a:ext cx="164374" cy="401444"/>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30630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D1A-9DFC-4213-93A1-9D3B79D07939}"/>
              </a:ext>
            </a:extLst>
          </p:cNvPr>
          <p:cNvSpPr>
            <a:spLocks noGrp="1"/>
          </p:cNvSpPr>
          <p:nvPr>
            <p:ph type="title"/>
          </p:nvPr>
        </p:nvSpPr>
        <p:spPr>
          <a:xfrm>
            <a:off x="588263" y="457202"/>
            <a:ext cx="11018520" cy="1107996"/>
          </a:xfrm>
        </p:spPr>
        <p:txBody>
          <a:bodyPr/>
          <a:lstStyle/>
          <a:p>
            <a:pPr algn="l"/>
            <a:r>
              <a:rPr lang="en-US"/>
              <a:t>SQL Server has up to 87% better price/performance on Azure</a:t>
            </a:r>
          </a:p>
        </p:txBody>
      </p:sp>
      <p:sp>
        <p:nvSpPr>
          <p:cNvPr id="7" name="TextBox 6">
            <a:extLst>
              <a:ext uri="{FF2B5EF4-FFF2-40B4-BE49-F238E27FC236}">
                <a16:creationId xmlns:a16="http://schemas.microsoft.com/office/drawing/2014/main" id="{8A9D10B6-D43E-4EF2-9C81-E66203AAFBFB}"/>
              </a:ext>
            </a:extLst>
          </p:cNvPr>
          <p:cNvSpPr txBox="1"/>
          <p:nvPr/>
        </p:nvSpPr>
        <p:spPr>
          <a:xfrm>
            <a:off x="1786137" y="1620563"/>
            <a:ext cx="2715680" cy="972574"/>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Semibold" panose="020B0702040204020203" pitchFamily="34" charset="0"/>
                <a:ea typeface="+mn-ea"/>
                <a:cs typeface="+mn-cs"/>
              </a:rPr>
              <a:t>Azure SQL Database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Semibold"/>
                <a:ea typeface="+mn-ea"/>
                <a:cs typeface="+mn-cs"/>
              </a:rPr>
              <a:t>TPC-E Equivalent Benchmark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Semibold"/>
                <a:ea typeface="+mn-ea"/>
                <a:cs typeface="+mn-cs"/>
              </a:rPr>
              <a:t>October 2019</a:t>
            </a:r>
            <a:r>
              <a:rPr kumimoji="0" lang="en-US" sz="1200" b="0" i="0" u="none" strike="noStrike" kern="1200" cap="none" spc="0" normalizeH="0" baseline="30000" noProof="0">
                <a:ln>
                  <a:noFill/>
                </a:ln>
                <a:solidFill>
                  <a:srgbClr val="0078D4"/>
                </a:solidFill>
                <a:effectLst/>
                <a:uLnTx/>
                <a:uFillTx/>
                <a:latin typeface="Segoe UI Semibold"/>
                <a:ea typeface="+mn-ea"/>
                <a:cs typeface="+mn-cs"/>
              </a:rPr>
              <a:t>1</a:t>
            </a:r>
          </a:p>
        </p:txBody>
      </p:sp>
      <p:sp>
        <p:nvSpPr>
          <p:cNvPr id="8" name="TextBox 7">
            <a:extLst>
              <a:ext uri="{FF2B5EF4-FFF2-40B4-BE49-F238E27FC236}">
                <a16:creationId xmlns:a16="http://schemas.microsoft.com/office/drawing/2014/main" id="{A207DC07-99AF-43F9-9EF8-738D7B8CD25D}"/>
              </a:ext>
            </a:extLst>
          </p:cNvPr>
          <p:cNvSpPr txBox="1"/>
          <p:nvPr/>
        </p:nvSpPr>
        <p:spPr>
          <a:xfrm>
            <a:off x="2046152" y="4875821"/>
            <a:ext cx="637995" cy="1938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Semibold"/>
                <a:ea typeface="+mn-ea"/>
                <a:cs typeface="+mn-cs"/>
              </a:rPr>
              <a:t>$290.72</a:t>
            </a:r>
          </a:p>
        </p:txBody>
      </p:sp>
      <p:sp>
        <p:nvSpPr>
          <p:cNvPr id="9" name="g">
            <a:extLst>
              <a:ext uri="{FF2B5EF4-FFF2-40B4-BE49-F238E27FC236}">
                <a16:creationId xmlns:a16="http://schemas.microsoft.com/office/drawing/2014/main" id="{E8DF204A-C58B-4E03-9953-9EBD7CD64578}"/>
              </a:ext>
            </a:extLst>
          </p:cNvPr>
          <p:cNvSpPr/>
          <p:nvPr/>
        </p:nvSpPr>
        <p:spPr bwMode="auto">
          <a:xfrm>
            <a:off x="1980551" y="5151986"/>
            <a:ext cx="769196" cy="4281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10680">
                    <a:srgbClr val="FFFFFF"/>
                  </a:gs>
                  <a:gs pos="77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9F24F3EF-98E2-4E50-B1BE-3B260D784AA8}"/>
              </a:ext>
            </a:extLst>
          </p:cNvPr>
          <p:cNvSpPr/>
          <p:nvPr/>
        </p:nvSpPr>
        <p:spPr bwMode="auto">
          <a:xfrm>
            <a:off x="3492917" y="3014434"/>
            <a:ext cx="769196" cy="256573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10680">
                    <a:srgbClr val="FFFFFF"/>
                  </a:gs>
                  <a:gs pos="77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D048F3F-D153-49E7-8239-39C141E83DC1}"/>
              </a:ext>
            </a:extLst>
          </p:cNvPr>
          <p:cNvSpPr txBox="1"/>
          <p:nvPr/>
        </p:nvSpPr>
        <p:spPr>
          <a:xfrm>
            <a:off x="3526459" y="2749839"/>
            <a:ext cx="702115" cy="1938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Semibold"/>
                <a:ea typeface="+mn-ea"/>
                <a:cs typeface="+mn-cs"/>
              </a:rPr>
              <a:t>$2,119.10</a:t>
            </a:r>
          </a:p>
        </p:txBody>
      </p:sp>
      <p:sp>
        <p:nvSpPr>
          <p:cNvPr id="12" name="Rectangle 14">
            <a:extLst>
              <a:ext uri="{FF2B5EF4-FFF2-40B4-BE49-F238E27FC236}">
                <a16:creationId xmlns:a16="http://schemas.microsoft.com/office/drawing/2014/main" id="{53837674-2FFE-4552-9AD8-93665DD81554}"/>
              </a:ext>
            </a:extLst>
          </p:cNvPr>
          <p:cNvSpPr/>
          <p:nvPr/>
        </p:nvSpPr>
        <p:spPr bwMode="auto">
          <a:xfrm>
            <a:off x="2365207" y="3014435"/>
            <a:ext cx="1127711" cy="1717789"/>
          </a:xfrm>
          <a:custGeom>
            <a:avLst/>
            <a:gdLst>
              <a:gd name="connsiteX0" fmla="*/ 0 w 1429105"/>
              <a:gd name="connsiteY0" fmla="*/ 0 h 2218675"/>
              <a:gd name="connsiteX1" fmla="*/ 1429105 w 1429105"/>
              <a:gd name="connsiteY1" fmla="*/ 0 h 2218675"/>
              <a:gd name="connsiteX2" fmla="*/ 1429105 w 1429105"/>
              <a:gd name="connsiteY2" fmla="*/ 2218675 h 2218675"/>
              <a:gd name="connsiteX3" fmla="*/ 0 w 1429105"/>
              <a:gd name="connsiteY3" fmla="*/ 2218675 h 2218675"/>
              <a:gd name="connsiteX4" fmla="*/ 0 w 1429105"/>
              <a:gd name="connsiteY4" fmla="*/ 0 h 2218675"/>
              <a:gd name="connsiteX0" fmla="*/ 1429105 w 1520545"/>
              <a:gd name="connsiteY0" fmla="*/ 2218675 h 2310115"/>
              <a:gd name="connsiteX1" fmla="*/ 0 w 1520545"/>
              <a:gd name="connsiteY1" fmla="*/ 2218675 h 2310115"/>
              <a:gd name="connsiteX2" fmla="*/ 0 w 1520545"/>
              <a:gd name="connsiteY2" fmla="*/ 0 h 2310115"/>
              <a:gd name="connsiteX3" fmla="*/ 1429105 w 1520545"/>
              <a:gd name="connsiteY3" fmla="*/ 0 h 2310115"/>
              <a:gd name="connsiteX4" fmla="*/ 1520545 w 1520545"/>
              <a:gd name="connsiteY4" fmla="*/ 2310115 h 2310115"/>
              <a:gd name="connsiteX0" fmla="*/ 1429105 w 1429105"/>
              <a:gd name="connsiteY0" fmla="*/ 2218675 h 2218675"/>
              <a:gd name="connsiteX1" fmla="*/ 0 w 1429105"/>
              <a:gd name="connsiteY1" fmla="*/ 2218675 h 2218675"/>
              <a:gd name="connsiteX2" fmla="*/ 0 w 1429105"/>
              <a:gd name="connsiteY2" fmla="*/ 0 h 2218675"/>
              <a:gd name="connsiteX3" fmla="*/ 1429105 w 1429105"/>
              <a:gd name="connsiteY3" fmla="*/ 0 h 2218675"/>
              <a:gd name="connsiteX0" fmla="*/ 0 w 1429105"/>
              <a:gd name="connsiteY0" fmla="*/ 2218675 h 2218675"/>
              <a:gd name="connsiteX1" fmla="*/ 0 w 1429105"/>
              <a:gd name="connsiteY1" fmla="*/ 0 h 2218675"/>
              <a:gd name="connsiteX2" fmla="*/ 1429105 w 1429105"/>
              <a:gd name="connsiteY2" fmla="*/ 0 h 2218675"/>
            </a:gdLst>
            <a:ahLst/>
            <a:cxnLst>
              <a:cxn ang="0">
                <a:pos x="connsiteX0" y="connsiteY0"/>
              </a:cxn>
              <a:cxn ang="0">
                <a:pos x="connsiteX1" y="connsiteY1"/>
              </a:cxn>
              <a:cxn ang="0">
                <a:pos x="connsiteX2" y="connsiteY2"/>
              </a:cxn>
            </a:cxnLst>
            <a:rect l="l" t="t" r="r" b="b"/>
            <a:pathLst>
              <a:path w="1429105" h="2218675">
                <a:moveTo>
                  <a:pt x="0" y="2218675"/>
                </a:moveTo>
                <a:lnTo>
                  <a:pt x="0" y="0"/>
                </a:lnTo>
                <a:lnTo>
                  <a:pt x="1429105" y="0"/>
                </a:lnTo>
              </a:path>
            </a:pathLst>
          </a:cu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78CC6708-E859-4058-AFA6-208B13B69017}"/>
              </a:ext>
            </a:extLst>
          </p:cNvPr>
          <p:cNvSpPr txBox="1"/>
          <p:nvPr/>
        </p:nvSpPr>
        <p:spPr>
          <a:xfrm>
            <a:off x="1810383" y="3755804"/>
            <a:ext cx="1099981" cy="424732"/>
          </a:xfrm>
          <a:prstGeom prst="rect">
            <a:avLst/>
          </a:prstGeom>
          <a:solidFill>
            <a:schemeClr val="bg1"/>
          </a:solidFill>
        </p:spPr>
        <p:txBody>
          <a:bodyPr wrap="none" lIns="91440" tIns="91440" rIns="91440" bIns="109728"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86% LESS</a:t>
            </a:r>
          </a:p>
        </p:txBody>
      </p:sp>
      <p:sp>
        <p:nvSpPr>
          <p:cNvPr id="14" name="Rectangle 15">
            <a:extLst>
              <a:ext uri="{FF2B5EF4-FFF2-40B4-BE49-F238E27FC236}">
                <a16:creationId xmlns:a16="http://schemas.microsoft.com/office/drawing/2014/main" id="{5D401E54-D936-4E06-8D59-2ABF02519642}"/>
              </a:ext>
            </a:extLst>
          </p:cNvPr>
          <p:cNvSpPr/>
          <p:nvPr/>
        </p:nvSpPr>
        <p:spPr bwMode="auto">
          <a:xfrm rot="13500000">
            <a:off x="2325276" y="4650202"/>
            <a:ext cx="78502" cy="67960"/>
          </a:xfrm>
          <a:custGeom>
            <a:avLst/>
            <a:gdLst>
              <a:gd name="connsiteX0" fmla="*/ 0 w 200891"/>
              <a:gd name="connsiteY0" fmla="*/ 0 h 200891"/>
              <a:gd name="connsiteX1" fmla="*/ 200891 w 200891"/>
              <a:gd name="connsiteY1" fmla="*/ 0 h 200891"/>
              <a:gd name="connsiteX2" fmla="*/ 200891 w 200891"/>
              <a:gd name="connsiteY2" fmla="*/ 200891 h 200891"/>
              <a:gd name="connsiteX3" fmla="*/ 0 w 200891"/>
              <a:gd name="connsiteY3" fmla="*/ 200891 h 200891"/>
              <a:gd name="connsiteX4" fmla="*/ 0 w 200891"/>
              <a:gd name="connsiteY4" fmla="*/ 0 h 200891"/>
              <a:gd name="connsiteX0" fmla="*/ 200891 w 292331"/>
              <a:gd name="connsiteY0" fmla="*/ 200891 h 292331"/>
              <a:gd name="connsiteX1" fmla="*/ 0 w 292331"/>
              <a:gd name="connsiteY1" fmla="*/ 200891 h 292331"/>
              <a:gd name="connsiteX2" fmla="*/ 0 w 292331"/>
              <a:gd name="connsiteY2" fmla="*/ 0 h 292331"/>
              <a:gd name="connsiteX3" fmla="*/ 200891 w 292331"/>
              <a:gd name="connsiteY3" fmla="*/ 0 h 292331"/>
              <a:gd name="connsiteX4" fmla="*/ 292331 w 292331"/>
              <a:gd name="connsiteY4" fmla="*/ 292331 h 292331"/>
              <a:gd name="connsiteX0" fmla="*/ 200891 w 200891"/>
              <a:gd name="connsiteY0" fmla="*/ 200891 h 200891"/>
              <a:gd name="connsiteX1" fmla="*/ 0 w 200891"/>
              <a:gd name="connsiteY1" fmla="*/ 200891 h 200891"/>
              <a:gd name="connsiteX2" fmla="*/ 0 w 200891"/>
              <a:gd name="connsiteY2" fmla="*/ 0 h 200891"/>
              <a:gd name="connsiteX3" fmla="*/ 200891 w 200891"/>
              <a:gd name="connsiteY3" fmla="*/ 0 h 200891"/>
              <a:gd name="connsiteX0" fmla="*/ 0 w 200891"/>
              <a:gd name="connsiteY0" fmla="*/ 200891 h 200891"/>
              <a:gd name="connsiteX1" fmla="*/ 0 w 200891"/>
              <a:gd name="connsiteY1" fmla="*/ 0 h 200891"/>
              <a:gd name="connsiteX2" fmla="*/ 200891 w 200891"/>
              <a:gd name="connsiteY2" fmla="*/ 0 h 200891"/>
            </a:gdLst>
            <a:ahLst/>
            <a:cxnLst>
              <a:cxn ang="0">
                <a:pos x="connsiteX0" y="connsiteY0"/>
              </a:cxn>
              <a:cxn ang="0">
                <a:pos x="connsiteX1" y="connsiteY1"/>
              </a:cxn>
              <a:cxn ang="0">
                <a:pos x="connsiteX2" y="connsiteY2"/>
              </a:cxn>
            </a:cxnLst>
            <a:rect l="l" t="t" r="r" b="b"/>
            <a:pathLst>
              <a:path w="200891" h="200891">
                <a:moveTo>
                  <a:pt x="0" y="200891"/>
                </a:moveTo>
                <a:lnTo>
                  <a:pt x="0" y="0"/>
                </a:lnTo>
                <a:lnTo>
                  <a:pt x="200891" y="0"/>
                </a:lnTo>
              </a:path>
            </a:pathLst>
          </a:custGeom>
          <a:ln w="12700">
            <a:solidFill>
              <a:schemeClr val="accent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TextBox 15">
            <a:extLst>
              <a:ext uri="{FF2B5EF4-FFF2-40B4-BE49-F238E27FC236}">
                <a16:creationId xmlns:a16="http://schemas.microsoft.com/office/drawing/2014/main" id="{DFE5F6CA-6325-47B8-AEBA-45FF646EF7A2}"/>
              </a:ext>
            </a:extLst>
          </p:cNvPr>
          <p:cNvSpPr txBox="1"/>
          <p:nvPr/>
        </p:nvSpPr>
        <p:spPr>
          <a:xfrm>
            <a:off x="6816278" y="1620564"/>
            <a:ext cx="4773359" cy="972574"/>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mn-cs"/>
              </a:rPr>
              <a:t>SQL Server on Azure Virtual Machines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Semibold"/>
                <a:ea typeface="+mn-ea"/>
                <a:cs typeface="+mn-cs"/>
              </a:rPr>
              <a:t>TPC-E Equivalent Benchmark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4"/>
                </a:solidFill>
                <a:effectLst/>
                <a:uLnTx/>
                <a:uFillTx/>
                <a:latin typeface="Segoe UI Semibold"/>
                <a:ea typeface="+mn-ea"/>
                <a:cs typeface="+mn-cs"/>
              </a:rPr>
              <a:t>October 2019</a:t>
            </a:r>
            <a:r>
              <a:rPr kumimoji="0" lang="en-US" sz="1200" b="0" i="0" u="none" strike="noStrike" kern="1200" cap="none" spc="0" normalizeH="0" baseline="30000" noProof="0">
                <a:ln>
                  <a:noFill/>
                </a:ln>
                <a:solidFill>
                  <a:srgbClr val="0078D4"/>
                </a:solidFill>
                <a:effectLst/>
                <a:uLnTx/>
                <a:uFillTx/>
                <a:latin typeface="Segoe UI Semibold"/>
                <a:ea typeface="+mn-ea"/>
                <a:cs typeface="+mn-cs"/>
              </a:rPr>
              <a:t>2</a:t>
            </a:r>
          </a:p>
        </p:txBody>
      </p:sp>
      <p:sp>
        <p:nvSpPr>
          <p:cNvPr id="17" name="TextBox 16">
            <a:extLst>
              <a:ext uri="{FF2B5EF4-FFF2-40B4-BE49-F238E27FC236}">
                <a16:creationId xmlns:a16="http://schemas.microsoft.com/office/drawing/2014/main" id="{709BBFD0-7788-4BDC-A948-37BDDE5871CB}"/>
              </a:ext>
            </a:extLst>
          </p:cNvPr>
          <p:cNvSpPr txBox="1"/>
          <p:nvPr/>
        </p:nvSpPr>
        <p:spPr>
          <a:xfrm>
            <a:off x="8153219" y="4875822"/>
            <a:ext cx="541815" cy="1938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Semibold"/>
                <a:ea typeface="+mn-ea"/>
                <a:cs typeface="+mn-cs"/>
              </a:rPr>
              <a:t>$59.02</a:t>
            </a:r>
          </a:p>
        </p:txBody>
      </p:sp>
      <p:sp>
        <p:nvSpPr>
          <p:cNvPr id="18" name="g">
            <a:extLst>
              <a:ext uri="{FF2B5EF4-FFF2-40B4-BE49-F238E27FC236}">
                <a16:creationId xmlns:a16="http://schemas.microsoft.com/office/drawing/2014/main" id="{9950C423-E86D-4685-A577-85D9BFB86F7E}"/>
              </a:ext>
            </a:extLst>
          </p:cNvPr>
          <p:cNvSpPr/>
          <p:nvPr/>
        </p:nvSpPr>
        <p:spPr bwMode="auto">
          <a:xfrm>
            <a:off x="8039527" y="5151987"/>
            <a:ext cx="769196" cy="4281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10680">
                    <a:srgbClr val="FFFFFF"/>
                  </a:gs>
                  <a:gs pos="77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AFE7FB7C-22FE-4AA5-A421-0E4921C12886}"/>
              </a:ext>
            </a:extLst>
          </p:cNvPr>
          <p:cNvSpPr/>
          <p:nvPr/>
        </p:nvSpPr>
        <p:spPr bwMode="auto">
          <a:xfrm>
            <a:off x="9551893" y="2988471"/>
            <a:ext cx="769196" cy="25916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10680">
                    <a:srgbClr val="FFFFFF"/>
                  </a:gs>
                  <a:gs pos="77000">
                    <a:srgbClr val="FFFFFF"/>
                  </a:gs>
                </a:gsLst>
                <a:lin ang="5400000" scaled="0"/>
              </a:gradFill>
              <a:effectLst/>
              <a:uLnTx/>
              <a:uFillTx/>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0B3B1947-9B0F-42A7-8A8C-0445A1594259}"/>
              </a:ext>
            </a:extLst>
          </p:cNvPr>
          <p:cNvSpPr txBox="1"/>
          <p:nvPr/>
        </p:nvSpPr>
        <p:spPr>
          <a:xfrm>
            <a:off x="9611087" y="2749840"/>
            <a:ext cx="650819" cy="1938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Semibold"/>
                <a:ea typeface="+mn-ea"/>
                <a:cs typeface="+mn-cs"/>
              </a:rPr>
              <a:t>$445.65</a:t>
            </a:r>
          </a:p>
        </p:txBody>
      </p:sp>
      <p:sp>
        <p:nvSpPr>
          <p:cNvPr id="21" name="Rectangle 14">
            <a:extLst>
              <a:ext uri="{FF2B5EF4-FFF2-40B4-BE49-F238E27FC236}">
                <a16:creationId xmlns:a16="http://schemas.microsoft.com/office/drawing/2014/main" id="{106CDB8D-F966-45CD-B70C-F6DBBEB84177}"/>
              </a:ext>
            </a:extLst>
          </p:cNvPr>
          <p:cNvSpPr/>
          <p:nvPr/>
        </p:nvSpPr>
        <p:spPr bwMode="auto">
          <a:xfrm>
            <a:off x="8424183" y="2991486"/>
            <a:ext cx="1127711" cy="1750262"/>
          </a:xfrm>
          <a:custGeom>
            <a:avLst/>
            <a:gdLst>
              <a:gd name="connsiteX0" fmla="*/ 0 w 1429105"/>
              <a:gd name="connsiteY0" fmla="*/ 0 h 2218675"/>
              <a:gd name="connsiteX1" fmla="*/ 1429105 w 1429105"/>
              <a:gd name="connsiteY1" fmla="*/ 0 h 2218675"/>
              <a:gd name="connsiteX2" fmla="*/ 1429105 w 1429105"/>
              <a:gd name="connsiteY2" fmla="*/ 2218675 h 2218675"/>
              <a:gd name="connsiteX3" fmla="*/ 0 w 1429105"/>
              <a:gd name="connsiteY3" fmla="*/ 2218675 h 2218675"/>
              <a:gd name="connsiteX4" fmla="*/ 0 w 1429105"/>
              <a:gd name="connsiteY4" fmla="*/ 0 h 2218675"/>
              <a:gd name="connsiteX0" fmla="*/ 1429105 w 1520545"/>
              <a:gd name="connsiteY0" fmla="*/ 2218675 h 2310115"/>
              <a:gd name="connsiteX1" fmla="*/ 0 w 1520545"/>
              <a:gd name="connsiteY1" fmla="*/ 2218675 h 2310115"/>
              <a:gd name="connsiteX2" fmla="*/ 0 w 1520545"/>
              <a:gd name="connsiteY2" fmla="*/ 0 h 2310115"/>
              <a:gd name="connsiteX3" fmla="*/ 1429105 w 1520545"/>
              <a:gd name="connsiteY3" fmla="*/ 0 h 2310115"/>
              <a:gd name="connsiteX4" fmla="*/ 1520545 w 1520545"/>
              <a:gd name="connsiteY4" fmla="*/ 2310115 h 2310115"/>
              <a:gd name="connsiteX0" fmla="*/ 1429105 w 1429105"/>
              <a:gd name="connsiteY0" fmla="*/ 2218675 h 2218675"/>
              <a:gd name="connsiteX1" fmla="*/ 0 w 1429105"/>
              <a:gd name="connsiteY1" fmla="*/ 2218675 h 2218675"/>
              <a:gd name="connsiteX2" fmla="*/ 0 w 1429105"/>
              <a:gd name="connsiteY2" fmla="*/ 0 h 2218675"/>
              <a:gd name="connsiteX3" fmla="*/ 1429105 w 1429105"/>
              <a:gd name="connsiteY3" fmla="*/ 0 h 2218675"/>
              <a:gd name="connsiteX0" fmla="*/ 0 w 1429105"/>
              <a:gd name="connsiteY0" fmla="*/ 2218675 h 2218675"/>
              <a:gd name="connsiteX1" fmla="*/ 0 w 1429105"/>
              <a:gd name="connsiteY1" fmla="*/ 0 h 2218675"/>
              <a:gd name="connsiteX2" fmla="*/ 1429105 w 1429105"/>
              <a:gd name="connsiteY2" fmla="*/ 0 h 2218675"/>
            </a:gdLst>
            <a:ahLst/>
            <a:cxnLst>
              <a:cxn ang="0">
                <a:pos x="connsiteX0" y="connsiteY0"/>
              </a:cxn>
              <a:cxn ang="0">
                <a:pos x="connsiteX1" y="connsiteY1"/>
              </a:cxn>
              <a:cxn ang="0">
                <a:pos x="connsiteX2" y="connsiteY2"/>
              </a:cxn>
            </a:cxnLst>
            <a:rect l="l" t="t" r="r" b="b"/>
            <a:pathLst>
              <a:path w="1429105" h="2218675">
                <a:moveTo>
                  <a:pt x="0" y="2218675"/>
                </a:moveTo>
                <a:lnTo>
                  <a:pt x="0" y="0"/>
                </a:lnTo>
                <a:lnTo>
                  <a:pt x="1429105" y="0"/>
                </a:lnTo>
              </a:path>
            </a:pathLst>
          </a:cu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DA8EB181-A51E-4E99-A05D-FDD56FF49330}"/>
              </a:ext>
            </a:extLst>
          </p:cNvPr>
          <p:cNvSpPr txBox="1"/>
          <p:nvPr/>
        </p:nvSpPr>
        <p:spPr>
          <a:xfrm>
            <a:off x="7869359" y="3755805"/>
            <a:ext cx="1099981" cy="424732"/>
          </a:xfrm>
          <a:prstGeom prst="rect">
            <a:avLst/>
          </a:prstGeom>
          <a:solidFill>
            <a:schemeClr val="bg1"/>
          </a:solidFill>
        </p:spPr>
        <p:txBody>
          <a:bodyPr wrap="none" lIns="91440" tIns="91440" rIns="91440" bIns="109728"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87% LESS</a:t>
            </a:r>
          </a:p>
        </p:txBody>
      </p:sp>
      <p:sp>
        <p:nvSpPr>
          <p:cNvPr id="23" name="Rectangle 15">
            <a:extLst>
              <a:ext uri="{FF2B5EF4-FFF2-40B4-BE49-F238E27FC236}">
                <a16:creationId xmlns:a16="http://schemas.microsoft.com/office/drawing/2014/main" id="{53362889-5DD7-4148-8BF4-64FBA04E1C66}"/>
              </a:ext>
            </a:extLst>
          </p:cNvPr>
          <p:cNvSpPr/>
          <p:nvPr/>
        </p:nvSpPr>
        <p:spPr bwMode="auto">
          <a:xfrm rot="13500000">
            <a:off x="8384252" y="4654557"/>
            <a:ext cx="78502" cy="67960"/>
          </a:xfrm>
          <a:custGeom>
            <a:avLst/>
            <a:gdLst>
              <a:gd name="connsiteX0" fmla="*/ 0 w 200891"/>
              <a:gd name="connsiteY0" fmla="*/ 0 h 200891"/>
              <a:gd name="connsiteX1" fmla="*/ 200891 w 200891"/>
              <a:gd name="connsiteY1" fmla="*/ 0 h 200891"/>
              <a:gd name="connsiteX2" fmla="*/ 200891 w 200891"/>
              <a:gd name="connsiteY2" fmla="*/ 200891 h 200891"/>
              <a:gd name="connsiteX3" fmla="*/ 0 w 200891"/>
              <a:gd name="connsiteY3" fmla="*/ 200891 h 200891"/>
              <a:gd name="connsiteX4" fmla="*/ 0 w 200891"/>
              <a:gd name="connsiteY4" fmla="*/ 0 h 200891"/>
              <a:gd name="connsiteX0" fmla="*/ 200891 w 292331"/>
              <a:gd name="connsiteY0" fmla="*/ 200891 h 292331"/>
              <a:gd name="connsiteX1" fmla="*/ 0 w 292331"/>
              <a:gd name="connsiteY1" fmla="*/ 200891 h 292331"/>
              <a:gd name="connsiteX2" fmla="*/ 0 w 292331"/>
              <a:gd name="connsiteY2" fmla="*/ 0 h 292331"/>
              <a:gd name="connsiteX3" fmla="*/ 200891 w 292331"/>
              <a:gd name="connsiteY3" fmla="*/ 0 h 292331"/>
              <a:gd name="connsiteX4" fmla="*/ 292331 w 292331"/>
              <a:gd name="connsiteY4" fmla="*/ 292331 h 292331"/>
              <a:gd name="connsiteX0" fmla="*/ 200891 w 200891"/>
              <a:gd name="connsiteY0" fmla="*/ 200891 h 200891"/>
              <a:gd name="connsiteX1" fmla="*/ 0 w 200891"/>
              <a:gd name="connsiteY1" fmla="*/ 200891 h 200891"/>
              <a:gd name="connsiteX2" fmla="*/ 0 w 200891"/>
              <a:gd name="connsiteY2" fmla="*/ 0 h 200891"/>
              <a:gd name="connsiteX3" fmla="*/ 200891 w 200891"/>
              <a:gd name="connsiteY3" fmla="*/ 0 h 200891"/>
              <a:gd name="connsiteX0" fmla="*/ 0 w 200891"/>
              <a:gd name="connsiteY0" fmla="*/ 200891 h 200891"/>
              <a:gd name="connsiteX1" fmla="*/ 0 w 200891"/>
              <a:gd name="connsiteY1" fmla="*/ 0 h 200891"/>
              <a:gd name="connsiteX2" fmla="*/ 200891 w 200891"/>
              <a:gd name="connsiteY2" fmla="*/ 0 h 200891"/>
            </a:gdLst>
            <a:ahLst/>
            <a:cxnLst>
              <a:cxn ang="0">
                <a:pos x="connsiteX0" y="connsiteY0"/>
              </a:cxn>
              <a:cxn ang="0">
                <a:pos x="connsiteX1" y="connsiteY1"/>
              </a:cxn>
              <a:cxn ang="0">
                <a:pos x="connsiteX2" y="connsiteY2"/>
              </a:cxn>
            </a:cxnLst>
            <a:rect l="l" t="t" r="r" b="b"/>
            <a:pathLst>
              <a:path w="200891" h="200891">
                <a:moveTo>
                  <a:pt x="0" y="200891"/>
                </a:moveTo>
                <a:lnTo>
                  <a:pt x="0" y="0"/>
                </a:lnTo>
                <a:lnTo>
                  <a:pt x="200891" y="0"/>
                </a:lnTo>
              </a:path>
            </a:pathLst>
          </a:custGeom>
          <a:ln w="12700">
            <a:solidFill>
              <a:schemeClr val="accent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a:extLst>
              <a:ext uri="{FF2B5EF4-FFF2-40B4-BE49-F238E27FC236}">
                <a16:creationId xmlns:a16="http://schemas.microsoft.com/office/drawing/2014/main" id="{B7F5BF81-97FB-42FA-B21E-9C524ECB8466}"/>
              </a:ext>
            </a:extLst>
          </p:cNvPr>
          <p:cNvSpPr txBox="1"/>
          <p:nvPr/>
        </p:nvSpPr>
        <p:spPr>
          <a:xfrm rot="16200000">
            <a:off x="6435241" y="3765247"/>
            <a:ext cx="1787926" cy="397032"/>
          </a:xfrm>
          <a:prstGeom prst="rect">
            <a:avLst/>
          </a:prstGeom>
          <a:noFill/>
        </p:spPr>
        <p:txBody>
          <a:bodyPr wrap="none" lIns="91440" tIns="91440" rIns="91440" bIns="109728"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b="1">
                <a:solidFill>
                  <a:srgbClr val="000000"/>
                </a:solidFill>
                <a:latin typeface="Segoe UI Semibold"/>
              </a:rPr>
              <a:t>3-</a:t>
            </a:r>
            <a:r>
              <a:rPr kumimoji="0" lang="en-US" sz="1400" b="1" i="0" u="none" strike="noStrike" kern="1200" cap="none" spc="0" normalizeH="0" baseline="0" noProof="0">
                <a:ln>
                  <a:noFill/>
                </a:ln>
                <a:solidFill>
                  <a:srgbClr val="000000"/>
                </a:solidFill>
                <a:effectLst/>
                <a:uLnTx/>
                <a:uFillTx/>
                <a:latin typeface="Segoe UI Semibold"/>
                <a:ea typeface="+mn-ea"/>
                <a:cs typeface="+mn-cs"/>
              </a:rPr>
              <a:t>year pricing / TPS</a:t>
            </a:r>
          </a:p>
        </p:txBody>
      </p:sp>
      <p:sp>
        <p:nvSpPr>
          <p:cNvPr id="25" name="TextBox 24">
            <a:extLst>
              <a:ext uri="{FF2B5EF4-FFF2-40B4-BE49-F238E27FC236}">
                <a16:creationId xmlns:a16="http://schemas.microsoft.com/office/drawing/2014/main" id="{7E4AF2D5-AF7E-47FE-8650-0E3B455B46F0}"/>
              </a:ext>
            </a:extLst>
          </p:cNvPr>
          <p:cNvSpPr txBox="1"/>
          <p:nvPr/>
        </p:nvSpPr>
        <p:spPr>
          <a:xfrm rot="16200000">
            <a:off x="356550" y="3765247"/>
            <a:ext cx="1787926" cy="397032"/>
          </a:xfrm>
          <a:prstGeom prst="rect">
            <a:avLst/>
          </a:prstGeom>
          <a:noFill/>
        </p:spPr>
        <p:txBody>
          <a:bodyPr wrap="none" lIns="91440" tIns="91440" rIns="91440" bIns="109728"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Semibold"/>
                <a:ea typeface="+mn-ea"/>
                <a:cs typeface="+mn-cs"/>
              </a:rPr>
              <a:t>3-year pricing / TPS</a:t>
            </a:r>
          </a:p>
        </p:txBody>
      </p:sp>
      <p:cxnSp>
        <p:nvCxnSpPr>
          <p:cNvPr id="26" name="Straight Connector 25">
            <a:extLst>
              <a:ext uri="{FF2B5EF4-FFF2-40B4-BE49-F238E27FC236}">
                <a16:creationId xmlns:a16="http://schemas.microsoft.com/office/drawing/2014/main" id="{16667D87-D4E9-46DE-8E87-B95EAFC11C46}"/>
              </a:ext>
            </a:extLst>
          </p:cNvPr>
          <p:cNvCxnSpPr>
            <a:cxnSpLocks/>
          </p:cNvCxnSpPr>
          <p:nvPr/>
        </p:nvCxnSpPr>
        <p:spPr>
          <a:xfrm>
            <a:off x="1334327" y="5584338"/>
            <a:ext cx="361930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8B3651-08B5-4EE3-82AD-5304D677F3F3}"/>
              </a:ext>
            </a:extLst>
          </p:cNvPr>
          <p:cNvCxnSpPr>
            <a:cxnSpLocks/>
          </p:cNvCxnSpPr>
          <p:nvPr/>
        </p:nvCxnSpPr>
        <p:spPr>
          <a:xfrm>
            <a:off x="7393303" y="5584339"/>
            <a:ext cx="361930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4FCE2A3-3DD3-4EDB-8718-E655D45D30B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12189" y="5713542"/>
            <a:ext cx="388890" cy="233333"/>
          </a:xfrm>
          <a:prstGeom prst="rect">
            <a:avLst/>
          </a:prstGeom>
        </p:spPr>
      </p:pic>
      <p:grpSp>
        <p:nvGrpSpPr>
          <p:cNvPr id="29" name="Group 28">
            <a:extLst>
              <a:ext uri="{FF2B5EF4-FFF2-40B4-BE49-F238E27FC236}">
                <a16:creationId xmlns:a16="http://schemas.microsoft.com/office/drawing/2014/main" id="{FAAC409F-1037-4C22-ABFE-6C8FFBC3694C}"/>
              </a:ext>
            </a:extLst>
          </p:cNvPr>
          <p:cNvGrpSpPr>
            <a:grpSpLocks noChangeAspect="1"/>
          </p:cNvGrpSpPr>
          <p:nvPr/>
        </p:nvGrpSpPr>
        <p:grpSpPr>
          <a:xfrm>
            <a:off x="2201228" y="5705300"/>
            <a:ext cx="331859" cy="257404"/>
            <a:chOff x="3486498" y="5451027"/>
            <a:chExt cx="1893396" cy="1468600"/>
          </a:xfrm>
          <a:solidFill>
            <a:schemeClr val="accent1"/>
          </a:solidFill>
        </p:grpSpPr>
        <p:sp>
          <p:nvSpPr>
            <p:cNvPr id="30" name="Freeform: Shape 23">
              <a:extLst>
                <a:ext uri="{FF2B5EF4-FFF2-40B4-BE49-F238E27FC236}">
                  <a16:creationId xmlns:a16="http://schemas.microsoft.com/office/drawing/2014/main" id="{47BB681A-FEB5-4EFF-84A2-F68B9C1A148C}"/>
                </a:ext>
              </a:extLst>
            </p:cNvPr>
            <p:cNvSpPr/>
            <p:nvPr/>
          </p:nvSpPr>
          <p:spPr bwMode="auto">
            <a:xfrm>
              <a:off x="3486498" y="5451027"/>
              <a:ext cx="1068765" cy="1323278"/>
            </a:xfrm>
            <a:custGeom>
              <a:avLst/>
              <a:gdLst>
                <a:gd name="connsiteX0" fmla="*/ 1033494 w 1033494"/>
                <a:gd name="connsiteY0" fmla="*/ 0 h 1283793"/>
                <a:gd name="connsiteX1" fmla="*/ 468302 w 1033494"/>
                <a:gd name="connsiteY1" fmla="*/ 458209 h 1283793"/>
                <a:gd name="connsiteX2" fmla="*/ 0 w 1033494"/>
                <a:gd name="connsiteY2" fmla="*/ 1283793 h 1283793"/>
                <a:gd name="connsiteX3" fmla="*/ 446098 w 1033494"/>
                <a:gd name="connsiteY3" fmla="*/ 1283793 h 1283793"/>
                <a:gd name="connsiteX4" fmla="*/ 1033494 w 1033494"/>
                <a:gd name="connsiteY4" fmla="*/ 0 h 1283793"/>
                <a:gd name="connsiteX0" fmla="*/ 1047475 w 1047475"/>
                <a:gd name="connsiteY0" fmla="*/ 0 h 1283793"/>
                <a:gd name="connsiteX1" fmla="*/ 482283 w 1047475"/>
                <a:gd name="connsiteY1" fmla="*/ 458209 h 1283793"/>
                <a:gd name="connsiteX2" fmla="*/ 0 w 1047475"/>
                <a:gd name="connsiteY2" fmla="*/ 1281817 h 1283793"/>
                <a:gd name="connsiteX3" fmla="*/ 460079 w 1047475"/>
                <a:gd name="connsiteY3" fmla="*/ 1283793 h 1283793"/>
                <a:gd name="connsiteX4" fmla="*/ 1047475 w 1047475"/>
                <a:gd name="connsiteY4" fmla="*/ 0 h 1283793"/>
                <a:gd name="connsiteX0" fmla="*/ 1049473 w 1049473"/>
                <a:gd name="connsiteY0" fmla="*/ 0 h 1297628"/>
                <a:gd name="connsiteX1" fmla="*/ 482283 w 1049473"/>
                <a:gd name="connsiteY1" fmla="*/ 472044 h 1297628"/>
                <a:gd name="connsiteX2" fmla="*/ 0 w 1049473"/>
                <a:gd name="connsiteY2" fmla="*/ 1295652 h 1297628"/>
                <a:gd name="connsiteX3" fmla="*/ 460079 w 1049473"/>
                <a:gd name="connsiteY3" fmla="*/ 1297628 h 1297628"/>
                <a:gd name="connsiteX4" fmla="*/ 1049473 w 1049473"/>
                <a:gd name="connsiteY4" fmla="*/ 0 h 1297628"/>
                <a:gd name="connsiteX0" fmla="*/ 1057462 w 1057462"/>
                <a:gd name="connsiteY0" fmla="*/ 0 h 1295651"/>
                <a:gd name="connsiteX1" fmla="*/ 482283 w 1057462"/>
                <a:gd name="connsiteY1" fmla="*/ 470067 h 1295651"/>
                <a:gd name="connsiteX2" fmla="*/ 0 w 1057462"/>
                <a:gd name="connsiteY2" fmla="*/ 1293675 h 1295651"/>
                <a:gd name="connsiteX3" fmla="*/ 460079 w 1057462"/>
                <a:gd name="connsiteY3" fmla="*/ 1295651 h 1295651"/>
                <a:gd name="connsiteX4" fmla="*/ 1057462 w 1057462"/>
                <a:gd name="connsiteY4" fmla="*/ 0 h 129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462" h="1295651">
                  <a:moveTo>
                    <a:pt x="1057462" y="0"/>
                  </a:moveTo>
                  <a:lnTo>
                    <a:pt x="482283" y="470067"/>
                  </a:lnTo>
                  <a:lnTo>
                    <a:pt x="0" y="1293675"/>
                  </a:lnTo>
                  <a:lnTo>
                    <a:pt x="460079" y="1295651"/>
                  </a:lnTo>
                  <a:lnTo>
                    <a:pt x="105746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Freeform: Shape 24">
              <a:extLst>
                <a:ext uri="{FF2B5EF4-FFF2-40B4-BE49-F238E27FC236}">
                  <a16:creationId xmlns:a16="http://schemas.microsoft.com/office/drawing/2014/main" id="{3402C399-9EFD-456A-BF25-0BAF860F9B79}"/>
                </a:ext>
              </a:extLst>
            </p:cNvPr>
            <p:cNvSpPr/>
            <p:nvPr/>
          </p:nvSpPr>
          <p:spPr bwMode="auto">
            <a:xfrm>
              <a:off x="3918466" y="5540962"/>
              <a:ext cx="1461428" cy="1378665"/>
            </a:xfrm>
            <a:custGeom>
              <a:avLst/>
              <a:gdLst>
                <a:gd name="connsiteX0" fmla="*/ 672175 w 1461426"/>
                <a:gd name="connsiteY0" fmla="*/ 0 h 1358480"/>
                <a:gd name="connsiteX1" fmla="*/ 440043 w 1461426"/>
                <a:gd name="connsiteY1" fmla="*/ 658045 h 1358480"/>
                <a:gd name="connsiteX2" fmla="*/ 876048 w 1461426"/>
                <a:gd name="connsiteY2" fmla="*/ 1186904 h 1358480"/>
                <a:gd name="connsiteX3" fmla="*/ 0 w 1461426"/>
                <a:gd name="connsiteY3" fmla="*/ 1336276 h 1358480"/>
                <a:gd name="connsiteX4" fmla="*/ 1439222 w 1461426"/>
                <a:gd name="connsiteY4" fmla="*/ 1358480 h 1358480"/>
                <a:gd name="connsiteX5" fmla="*/ 1461426 w 1461426"/>
                <a:gd name="connsiteY5" fmla="*/ 1344350 h 1358480"/>
                <a:gd name="connsiteX6" fmla="*/ 672175 w 1461426"/>
                <a:gd name="connsiteY6" fmla="*/ 0 h 1358480"/>
                <a:gd name="connsiteX0" fmla="*/ 672175 w 1461426"/>
                <a:gd name="connsiteY0" fmla="*/ 0 h 1358480"/>
                <a:gd name="connsiteX1" fmla="*/ 440043 w 1461426"/>
                <a:gd name="connsiteY1" fmla="*/ 658045 h 1358480"/>
                <a:gd name="connsiteX2" fmla="*/ 876048 w 1461426"/>
                <a:gd name="connsiteY2" fmla="*/ 1186904 h 1358480"/>
                <a:gd name="connsiteX3" fmla="*/ 0 w 1461426"/>
                <a:gd name="connsiteY3" fmla="*/ 1348387 h 1358480"/>
                <a:gd name="connsiteX4" fmla="*/ 1439222 w 1461426"/>
                <a:gd name="connsiteY4" fmla="*/ 1358480 h 1358480"/>
                <a:gd name="connsiteX5" fmla="*/ 1461426 w 1461426"/>
                <a:gd name="connsiteY5" fmla="*/ 1344350 h 1358480"/>
                <a:gd name="connsiteX6" fmla="*/ 672175 w 1461426"/>
                <a:gd name="connsiteY6" fmla="*/ 0 h 1358480"/>
                <a:gd name="connsiteX0" fmla="*/ 682268 w 1461426"/>
                <a:gd name="connsiteY0" fmla="*/ 0 h 1378666"/>
                <a:gd name="connsiteX1" fmla="*/ 440043 w 1461426"/>
                <a:gd name="connsiteY1" fmla="*/ 678231 h 1378666"/>
                <a:gd name="connsiteX2" fmla="*/ 876048 w 1461426"/>
                <a:gd name="connsiteY2" fmla="*/ 1207090 h 1378666"/>
                <a:gd name="connsiteX3" fmla="*/ 0 w 1461426"/>
                <a:gd name="connsiteY3" fmla="*/ 1368573 h 1378666"/>
                <a:gd name="connsiteX4" fmla="*/ 1439222 w 1461426"/>
                <a:gd name="connsiteY4" fmla="*/ 1378666 h 1378666"/>
                <a:gd name="connsiteX5" fmla="*/ 1461426 w 1461426"/>
                <a:gd name="connsiteY5" fmla="*/ 1364536 h 1378666"/>
                <a:gd name="connsiteX6" fmla="*/ 682268 w 1461426"/>
                <a:gd name="connsiteY6" fmla="*/ 0 h 137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1426" h="1378666">
                  <a:moveTo>
                    <a:pt x="682268" y="0"/>
                  </a:moveTo>
                  <a:lnTo>
                    <a:pt x="440043" y="678231"/>
                  </a:lnTo>
                  <a:lnTo>
                    <a:pt x="876048" y="1207090"/>
                  </a:lnTo>
                  <a:lnTo>
                    <a:pt x="0" y="1368573"/>
                  </a:lnTo>
                  <a:lnTo>
                    <a:pt x="1439222" y="1378666"/>
                  </a:lnTo>
                  <a:lnTo>
                    <a:pt x="1461426" y="1364536"/>
                  </a:lnTo>
                  <a:lnTo>
                    <a:pt x="682268"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32" name="Picture 31">
            <a:extLst>
              <a:ext uri="{FF2B5EF4-FFF2-40B4-BE49-F238E27FC236}">
                <a16:creationId xmlns:a16="http://schemas.microsoft.com/office/drawing/2014/main" id="{3C1BFB53-C179-4197-8C11-CFD7B6FF2BF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778420" y="5713542"/>
            <a:ext cx="388890" cy="233333"/>
          </a:xfrm>
          <a:prstGeom prst="rect">
            <a:avLst/>
          </a:prstGeom>
        </p:spPr>
      </p:pic>
      <p:grpSp>
        <p:nvGrpSpPr>
          <p:cNvPr id="33" name="Group 32">
            <a:extLst>
              <a:ext uri="{FF2B5EF4-FFF2-40B4-BE49-F238E27FC236}">
                <a16:creationId xmlns:a16="http://schemas.microsoft.com/office/drawing/2014/main" id="{65A20E38-B93C-47D4-8CFF-CF06C0955517}"/>
              </a:ext>
            </a:extLst>
          </p:cNvPr>
          <p:cNvGrpSpPr>
            <a:grpSpLocks noChangeAspect="1"/>
          </p:cNvGrpSpPr>
          <p:nvPr/>
        </p:nvGrpSpPr>
        <p:grpSpPr>
          <a:xfrm>
            <a:off x="8267459" y="5705300"/>
            <a:ext cx="331859" cy="257404"/>
            <a:chOff x="3486498" y="5451027"/>
            <a:chExt cx="1893396" cy="1468600"/>
          </a:xfrm>
          <a:solidFill>
            <a:schemeClr val="accent1"/>
          </a:solidFill>
        </p:grpSpPr>
        <p:sp>
          <p:nvSpPr>
            <p:cNvPr id="34" name="Freeform: Shape 23">
              <a:extLst>
                <a:ext uri="{FF2B5EF4-FFF2-40B4-BE49-F238E27FC236}">
                  <a16:creationId xmlns:a16="http://schemas.microsoft.com/office/drawing/2014/main" id="{C35B3E61-5229-4A53-8159-00094A846129}"/>
                </a:ext>
              </a:extLst>
            </p:cNvPr>
            <p:cNvSpPr/>
            <p:nvPr/>
          </p:nvSpPr>
          <p:spPr bwMode="auto">
            <a:xfrm>
              <a:off x="3486498" y="5451027"/>
              <a:ext cx="1068765" cy="1323278"/>
            </a:xfrm>
            <a:custGeom>
              <a:avLst/>
              <a:gdLst>
                <a:gd name="connsiteX0" fmla="*/ 1033494 w 1033494"/>
                <a:gd name="connsiteY0" fmla="*/ 0 h 1283793"/>
                <a:gd name="connsiteX1" fmla="*/ 468302 w 1033494"/>
                <a:gd name="connsiteY1" fmla="*/ 458209 h 1283793"/>
                <a:gd name="connsiteX2" fmla="*/ 0 w 1033494"/>
                <a:gd name="connsiteY2" fmla="*/ 1283793 h 1283793"/>
                <a:gd name="connsiteX3" fmla="*/ 446098 w 1033494"/>
                <a:gd name="connsiteY3" fmla="*/ 1283793 h 1283793"/>
                <a:gd name="connsiteX4" fmla="*/ 1033494 w 1033494"/>
                <a:gd name="connsiteY4" fmla="*/ 0 h 1283793"/>
                <a:gd name="connsiteX0" fmla="*/ 1047475 w 1047475"/>
                <a:gd name="connsiteY0" fmla="*/ 0 h 1283793"/>
                <a:gd name="connsiteX1" fmla="*/ 482283 w 1047475"/>
                <a:gd name="connsiteY1" fmla="*/ 458209 h 1283793"/>
                <a:gd name="connsiteX2" fmla="*/ 0 w 1047475"/>
                <a:gd name="connsiteY2" fmla="*/ 1281817 h 1283793"/>
                <a:gd name="connsiteX3" fmla="*/ 460079 w 1047475"/>
                <a:gd name="connsiteY3" fmla="*/ 1283793 h 1283793"/>
                <a:gd name="connsiteX4" fmla="*/ 1047475 w 1047475"/>
                <a:gd name="connsiteY4" fmla="*/ 0 h 1283793"/>
                <a:gd name="connsiteX0" fmla="*/ 1049473 w 1049473"/>
                <a:gd name="connsiteY0" fmla="*/ 0 h 1297628"/>
                <a:gd name="connsiteX1" fmla="*/ 482283 w 1049473"/>
                <a:gd name="connsiteY1" fmla="*/ 472044 h 1297628"/>
                <a:gd name="connsiteX2" fmla="*/ 0 w 1049473"/>
                <a:gd name="connsiteY2" fmla="*/ 1295652 h 1297628"/>
                <a:gd name="connsiteX3" fmla="*/ 460079 w 1049473"/>
                <a:gd name="connsiteY3" fmla="*/ 1297628 h 1297628"/>
                <a:gd name="connsiteX4" fmla="*/ 1049473 w 1049473"/>
                <a:gd name="connsiteY4" fmla="*/ 0 h 1297628"/>
                <a:gd name="connsiteX0" fmla="*/ 1057462 w 1057462"/>
                <a:gd name="connsiteY0" fmla="*/ 0 h 1295651"/>
                <a:gd name="connsiteX1" fmla="*/ 482283 w 1057462"/>
                <a:gd name="connsiteY1" fmla="*/ 470067 h 1295651"/>
                <a:gd name="connsiteX2" fmla="*/ 0 w 1057462"/>
                <a:gd name="connsiteY2" fmla="*/ 1293675 h 1295651"/>
                <a:gd name="connsiteX3" fmla="*/ 460079 w 1057462"/>
                <a:gd name="connsiteY3" fmla="*/ 1295651 h 1295651"/>
                <a:gd name="connsiteX4" fmla="*/ 1057462 w 1057462"/>
                <a:gd name="connsiteY4" fmla="*/ 0 h 1295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462" h="1295651">
                  <a:moveTo>
                    <a:pt x="1057462" y="0"/>
                  </a:moveTo>
                  <a:lnTo>
                    <a:pt x="482283" y="470067"/>
                  </a:lnTo>
                  <a:lnTo>
                    <a:pt x="0" y="1293675"/>
                  </a:lnTo>
                  <a:lnTo>
                    <a:pt x="460079" y="1295651"/>
                  </a:lnTo>
                  <a:lnTo>
                    <a:pt x="105746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Freeform: Shape 24">
              <a:extLst>
                <a:ext uri="{FF2B5EF4-FFF2-40B4-BE49-F238E27FC236}">
                  <a16:creationId xmlns:a16="http://schemas.microsoft.com/office/drawing/2014/main" id="{3666193D-A89A-4CE3-9DCE-B739E1E4842A}"/>
                </a:ext>
              </a:extLst>
            </p:cNvPr>
            <p:cNvSpPr/>
            <p:nvPr/>
          </p:nvSpPr>
          <p:spPr bwMode="auto">
            <a:xfrm>
              <a:off x="3918466" y="5540962"/>
              <a:ext cx="1461428" cy="1378665"/>
            </a:xfrm>
            <a:custGeom>
              <a:avLst/>
              <a:gdLst>
                <a:gd name="connsiteX0" fmla="*/ 672175 w 1461426"/>
                <a:gd name="connsiteY0" fmla="*/ 0 h 1358480"/>
                <a:gd name="connsiteX1" fmla="*/ 440043 w 1461426"/>
                <a:gd name="connsiteY1" fmla="*/ 658045 h 1358480"/>
                <a:gd name="connsiteX2" fmla="*/ 876048 w 1461426"/>
                <a:gd name="connsiteY2" fmla="*/ 1186904 h 1358480"/>
                <a:gd name="connsiteX3" fmla="*/ 0 w 1461426"/>
                <a:gd name="connsiteY3" fmla="*/ 1336276 h 1358480"/>
                <a:gd name="connsiteX4" fmla="*/ 1439222 w 1461426"/>
                <a:gd name="connsiteY4" fmla="*/ 1358480 h 1358480"/>
                <a:gd name="connsiteX5" fmla="*/ 1461426 w 1461426"/>
                <a:gd name="connsiteY5" fmla="*/ 1344350 h 1358480"/>
                <a:gd name="connsiteX6" fmla="*/ 672175 w 1461426"/>
                <a:gd name="connsiteY6" fmla="*/ 0 h 1358480"/>
                <a:gd name="connsiteX0" fmla="*/ 672175 w 1461426"/>
                <a:gd name="connsiteY0" fmla="*/ 0 h 1358480"/>
                <a:gd name="connsiteX1" fmla="*/ 440043 w 1461426"/>
                <a:gd name="connsiteY1" fmla="*/ 658045 h 1358480"/>
                <a:gd name="connsiteX2" fmla="*/ 876048 w 1461426"/>
                <a:gd name="connsiteY2" fmla="*/ 1186904 h 1358480"/>
                <a:gd name="connsiteX3" fmla="*/ 0 w 1461426"/>
                <a:gd name="connsiteY3" fmla="*/ 1348387 h 1358480"/>
                <a:gd name="connsiteX4" fmla="*/ 1439222 w 1461426"/>
                <a:gd name="connsiteY4" fmla="*/ 1358480 h 1358480"/>
                <a:gd name="connsiteX5" fmla="*/ 1461426 w 1461426"/>
                <a:gd name="connsiteY5" fmla="*/ 1344350 h 1358480"/>
                <a:gd name="connsiteX6" fmla="*/ 672175 w 1461426"/>
                <a:gd name="connsiteY6" fmla="*/ 0 h 1358480"/>
                <a:gd name="connsiteX0" fmla="*/ 682268 w 1461426"/>
                <a:gd name="connsiteY0" fmla="*/ 0 h 1378666"/>
                <a:gd name="connsiteX1" fmla="*/ 440043 w 1461426"/>
                <a:gd name="connsiteY1" fmla="*/ 678231 h 1378666"/>
                <a:gd name="connsiteX2" fmla="*/ 876048 w 1461426"/>
                <a:gd name="connsiteY2" fmla="*/ 1207090 h 1378666"/>
                <a:gd name="connsiteX3" fmla="*/ 0 w 1461426"/>
                <a:gd name="connsiteY3" fmla="*/ 1368573 h 1378666"/>
                <a:gd name="connsiteX4" fmla="*/ 1439222 w 1461426"/>
                <a:gd name="connsiteY4" fmla="*/ 1378666 h 1378666"/>
                <a:gd name="connsiteX5" fmla="*/ 1461426 w 1461426"/>
                <a:gd name="connsiteY5" fmla="*/ 1364536 h 1378666"/>
                <a:gd name="connsiteX6" fmla="*/ 682268 w 1461426"/>
                <a:gd name="connsiteY6" fmla="*/ 0 h 137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1426" h="1378666">
                  <a:moveTo>
                    <a:pt x="682268" y="0"/>
                  </a:moveTo>
                  <a:lnTo>
                    <a:pt x="440043" y="678231"/>
                  </a:lnTo>
                  <a:lnTo>
                    <a:pt x="876048" y="1207090"/>
                  </a:lnTo>
                  <a:lnTo>
                    <a:pt x="0" y="1368573"/>
                  </a:lnTo>
                  <a:lnTo>
                    <a:pt x="1439222" y="1378666"/>
                  </a:lnTo>
                  <a:lnTo>
                    <a:pt x="1461426" y="1364536"/>
                  </a:lnTo>
                  <a:lnTo>
                    <a:pt x="682268"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B40920E-9824-495F-8285-12C31E5C6C24}"/>
              </a:ext>
            </a:extLst>
          </p:cNvPr>
          <p:cNvSpPr txBox="1"/>
          <p:nvPr/>
        </p:nvSpPr>
        <p:spPr>
          <a:xfrm>
            <a:off x="594542" y="6310166"/>
            <a:ext cx="9481868" cy="276999"/>
          </a:xfrm>
          <a:prstGeom prst="rect">
            <a:avLst/>
          </a:prstGeom>
          <a:noFill/>
        </p:spPr>
        <p:txBody>
          <a:bodyPr wrap="square" lIns="0" tIns="0" rIns="0" bIns="0" rtlCol="0">
            <a:spAutoFit/>
          </a:bodyPr>
          <a:lstStyle/>
          <a:p>
            <a:pPr marL="228600" indent="-228600">
              <a:buAutoNum type="arabicPeriod"/>
            </a:pPr>
            <a:r>
              <a:rPr lang="en-US" sz="900">
                <a:solidFill>
                  <a:srgbClr val="000000"/>
                </a:solidFill>
                <a:latin typeface="Segoe UI"/>
                <a:hlinkClick r:id="rId4"/>
              </a:rPr>
              <a:t>GigaOM. SQL Transactional Processing Price-Performance Testing, Azure SQL Database vs. AWS RDS SQL Server</a:t>
            </a:r>
            <a:endParaRPr lang="en-US" sz="900">
              <a:solidFill>
                <a:srgbClr val="000000"/>
              </a:solidFill>
              <a:latin typeface="Segoe UI"/>
            </a:endParaRPr>
          </a:p>
          <a:p>
            <a:pPr marL="228600" indent="-228600">
              <a:buFontTx/>
              <a:buAutoNum type="arabicPeriod"/>
            </a:pPr>
            <a:r>
              <a:rPr lang="en-US" sz="900">
                <a:solidFill>
                  <a:srgbClr val="000000"/>
                </a:solidFill>
                <a:hlinkClick r:id="rId5"/>
              </a:rPr>
              <a:t>GigaOM. SQL Transactional Processing Price-Performance Testing, Microsoft SQL Server Evaluation: Azure Virtual Machines vs. AWS EC2</a:t>
            </a:r>
            <a:endParaRPr lang="en-US" sz="900">
              <a:solidFill>
                <a:srgbClr val="000000"/>
              </a:solidFill>
            </a:endParaRPr>
          </a:p>
        </p:txBody>
      </p:sp>
    </p:spTree>
    <p:extLst>
      <p:ext uri="{BB962C8B-B14F-4D97-AF65-F5344CB8AC3E}">
        <p14:creationId xmlns:p14="http://schemas.microsoft.com/office/powerpoint/2010/main" val="147532549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3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QLServerAndAzureDataWhatToUseWhen.potx" id="{78B4876A-4A04-4025-A102-01D8A04A56B6}" vid="{AEB6A220-D3E4-4830-8B9A-48AE03D28185}"/>
    </a:ext>
  </a:extLst>
</a:theme>
</file>

<file path=ppt/theme/theme4.xml><?xml version="1.0" encoding="utf-8"?>
<a:theme xmlns:a="http://schemas.openxmlformats.org/drawingml/2006/main" name="Microsoft Inspire Template 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nspire_Breakout_16x9_Template.potx" id="{94A5D6B2-7240-4A5C-AB37-83928CABDB39}" vid="{F8511A76-C58D-451D-A0C8-44AE0B792EC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4AD2347C026140AD4059EC9D10DA14" ma:contentTypeVersion="16" ma:contentTypeDescription="Create a new document." ma:contentTypeScope="" ma:versionID="d60df65b3b864b9c608b5761752fb63d">
  <xsd:schema xmlns:xsd="http://www.w3.org/2001/XMLSchema" xmlns:xs="http://www.w3.org/2001/XMLSchema" xmlns:p="http://schemas.microsoft.com/office/2006/metadata/properties" xmlns:ns1="http://schemas.microsoft.com/sharepoint/v3" xmlns:ns3="d55b5c47-afbd-4578-829b-bb936c878e9c" xmlns:ns4="0e86c7aa-a983-49d3-8f9b-95858eea7287" targetNamespace="http://schemas.microsoft.com/office/2006/metadata/properties" ma:root="true" ma:fieldsID="25f9e22f954c0b379f23c7dab0b6817d" ns1:_="" ns3:_="" ns4:_="">
    <xsd:import namespace="http://schemas.microsoft.com/sharepoint/v3"/>
    <xsd:import namespace="d55b5c47-afbd-4578-829b-bb936c878e9c"/>
    <xsd:import namespace="0e86c7aa-a983-49d3-8f9b-95858eea7287"/>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5b5c47-afbd-4578-829b-bb936c878e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86c7aa-a983-49d3-8f9b-95858eea7287"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OCR" ma:index="18" nillable="true" ma:displayName="MediaServiceOCR" ma:description=""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DateTaken" ma:index="2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e86c7aa-a983-49d3-8f9b-95858eea7287"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B64418-AC81-43E6-92A7-0B02BD98448E}">
  <ds:schemaRefs>
    <ds:schemaRef ds:uri="0e86c7aa-a983-49d3-8f9b-95858eea7287"/>
    <ds:schemaRef ds:uri="d55b5c47-afbd-4578-829b-bb936c878e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FCE4E42-3CCD-43A0-9732-304920F3690F}">
  <ds:schemaRefs>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
    <ds:schemaRef ds:uri="0e86c7aa-a983-49d3-8f9b-95858eea7287"/>
    <ds:schemaRef ds:uri="http://purl.org/dc/dcmitype/"/>
    <ds:schemaRef ds:uri="d55b5c47-afbd-4578-829b-bb936c878e9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861EA71-3C83-48DD-A230-20BBD01673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TotalTime>
  <Words>3132</Words>
  <Application>Microsoft Office PowerPoint</Application>
  <PresentationFormat>Widescreen</PresentationFormat>
  <Paragraphs>539</Paragraphs>
  <Slides>14</Slides>
  <Notes>13</Notes>
  <HiddenSlides>1</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1_WHITE TEMPLATE</vt:lpstr>
      <vt:lpstr>3_9-51052_Microsoft_Ready_Template_Light</vt:lpstr>
      <vt:lpstr>9-51052_Microsoft_Ready_Template_Light</vt:lpstr>
      <vt:lpstr>Microsoft Inspire Template Light</vt:lpstr>
      <vt:lpstr>Comparing Azure SQL offerings </vt:lpstr>
      <vt:lpstr>Azure SQL</vt:lpstr>
      <vt:lpstr>Azure SQL Database is built for modern cloud apps </vt:lpstr>
      <vt:lpstr>Azure SQL Managed Instance eases cloud migration  </vt:lpstr>
      <vt:lpstr>SQL Server on Azure VMs provides the promise of the cloud while maintaining OS control   </vt:lpstr>
      <vt:lpstr>What is Resource Provider?</vt:lpstr>
      <vt:lpstr>Azure SQL Edge enables real-time processing at the edge with a secure, small-footprint database.</vt:lpstr>
      <vt:lpstr>Deployment options for Azure SQL</vt:lpstr>
      <vt:lpstr>SQL Server has up to 87% better price/performance on Azure</vt:lpstr>
      <vt:lpstr>Azure SQL is the best choice for SQL Server workloads</vt:lpstr>
      <vt:lpstr>PowerPoint Presentation</vt:lpstr>
      <vt:lpstr>Comparing Azure SQL options (continued) </vt:lpstr>
      <vt:lpstr>PowerPoint Presentation</vt:lpstr>
      <vt:lpstr>Which Azure SQL offering is right for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SQL on Azure</dc:title>
  <dc:creator>Nick Dwyer</dc:creator>
  <cp:lastModifiedBy>Eric Hudson</cp:lastModifiedBy>
  <cp:revision>4</cp:revision>
  <dcterms:created xsi:type="dcterms:W3CDTF">2019-12-26T15:23:27Z</dcterms:created>
  <dcterms:modified xsi:type="dcterms:W3CDTF">2021-01-26T16:49:25Z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0x010100974AD2347C026140AD4059EC9D10DA14</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delyons@microsoft.com</vt:lpwstr>
  </property>
  <property fmtid="{D5CDD505-2E9C-101B-9397-08002B2CF9AE}" pid="6" name="MSIP_Label_f42aa342-8706-4288-bd11-ebb85995028c_SetDate">
    <vt:lpwstr>2019-12-30T22:39:19.6728493Z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9dcc10a1-44cf-4402-9de7-856b9558a7e1</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