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3" r:id="rId4"/>
    <p:sldMasterId id="2147483672" r:id="rId5"/>
    <p:sldMasterId id="2147483862" r:id="rId6"/>
  </p:sldMasterIdLst>
  <p:notesMasterIdLst>
    <p:notesMasterId r:id="rId45"/>
  </p:notesMasterIdLst>
  <p:sldIdLst>
    <p:sldId id="256" r:id="rId7"/>
    <p:sldId id="257" r:id="rId8"/>
    <p:sldId id="258" r:id="rId9"/>
    <p:sldId id="259" r:id="rId10"/>
    <p:sldId id="260" r:id="rId11"/>
    <p:sldId id="2076137290" r:id="rId12"/>
    <p:sldId id="2076137287" r:id="rId13"/>
    <p:sldId id="2076137285" r:id="rId14"/>
    <p:sldId id="10765" r:id="rId15"/>
    <p:sldId id="8382" r:id="rId16"/>
    <p:sldId id="2076137291" r:id="rId17"/>
    <p:sldId id="2076137289" r:id="rId18"/>
    <p:sldId id="10641" r:id="rId19"/>
    <p:sldId id="2123258835" r:id="rId20"/>
    <p:sldId id="10781" r:id="rId21"/>
    <p:sldId id="2123258836" r:id="rId22"/>
    <p:sldId id="10769" r:id="rId23"/>
    <p:sldId id="10770" r:id="rId24"/>
    <p:sldId id="10767" r:id="rId25"/>
    <p:sldId id="10768" r:id="rId26"/>
    <p:sldId id="10758" r:id="rId27"/>
    <p:sldId id="2076137293" r:id="rId28"/>
    <p:sldId id="2076137292" r:id="rId29"/>
    <p:sldId id="10656" r:id="rId30"/>
    <p:sldId id="4479" r:id="rId31"/>
    <p:sldId id="10648" r:id="rId32"/>
    <p:sldId id="10780" r:id="rId33"/>
    <p:sldId id="2076137288" r:id="rId34"/>
    <p:sldId id="2076136942" r:id="rId35"/>
    <p:sldId id="2123258830" r:id="rId36"/>
    <p:sldId id="2123258831" r:id="rId37"/>
    <p:sldId id="10222" r:id="rId38"/>
    <p:sldId id="8343" r:id="rId39"/>
    <p:sldId id="10667" r:id="rId40"/>
    <p:sldId id="10639" r:id="rId41"/>
    <p:sldId id="10636" r:id="rId42"/>
    <p:sldId id="10646" r:id="rId43"/>
    <p:sldId id="1063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F04A6C0-9DFC-4820-83B3-A8994FA1E31F}">
          <p14:sldIdLst>
            <p14:sldId id="256"/>
            <p14:sldId id="257"/>
            <p14:sldId id="258"/>
            <p14:sldId id="259"/>
            <p14:sldId id="260"/>
            <p14:sldId id="2076137290"/>
            <p14:sldId id="2076137287"/>
            <p14:sldId id="2076137285"/>
          </p14:sldIdLst>
        </p14:section>
        <p14:section name="Value props" id="{84AD26C7-3F3B-41E2-B596-304F18C45FE5}">
          <p14:sldIdLst>
            <p14:sldId id="10765"/>
            <p14:sldId id="8382"/>
            <p14:sldId id="2076137291"/>
            <p14:sldId id="2076137289"/>
            <p14:sldId id="10641"/>
            <p14:sldId id="2123258835"/>
          </p14:sldIdLst>
        </p14:section>
        <p14:section name="Use case scenarios" id="{F3FB6855-B4E9-497E-A2B1-C9851C9F70AA}">
          <p14:sldIdLst>
            <p14:sldId id="10781"/>
            <p14:sldId id="2123258836"/>
            <p14:sldId id="10769"/>
            <p14:sldId id="10770"/>
            <p14:sldId id="10767"/>
            <p14:sldId id="10768"/>
            <p14:sldId id="10758"/>
          </p14:sldIdLst>
        </p14:section>
        <p14:section name="Conclusion" id="{70CBDCAC-8B6C-4552-B9E9-3574EF20D0D0}">
          <p14:sldIdLst>
            <p14:sldId id="2076137293"/>
            <p14:sldId id="2076137292"/>
            <p14:sldId id="10656"/>
            <p14:sldId id="4479"/>
            <p14:sldId id="10648"/>
            <p14:sldId id="10780"/>
          </p14:sldIdLst>
        </p14:section>
        <p14:section name="Appendix" id="{24B5FA68-9911-42FC-AA72-369A6B3C8202}">
          <p14:sldIdLst>
            <p14:sldId id="2076137288"/>
            <p14:sldId id="2076136942"/>
            <p14:sldId id="2123258830"/>
            <p14:sldId id="2123258831"/>
            <p14:sldId id="10222"/>
            <p14:sldId id="8343"/>
            <p14:sldId id="10667"/>
            <p14:sldId id="10639"/>
            <p14:sldId id="10636"/>
            <p14:sldId id="10646"/>
            <p14:sldId id="10638"/>
          </p14:sldIdLst>
        </p14:section>
      </p14:sectionLst>
    </p:ext>
    <p:ext uri="{EFAFB233-063F-42B5-8137-9DF3F51BA10A}">
      <p15:sldGuideLst xmlns:p15="http://schemas.microsoft.com/office/powerpoint/2012/main">
        <p15:guide id="1" orient="horz" pos="3504" userDrawn="1">
          <p15:clr>
            <a:srgbClr val="A4A3A4"/>
          </p15:clr>
        </p15:guide>
        <p15:guide id="2" pos="1248" userDrawn="1">
          <p15:clr>
            <a:srgbClr val="A4A3A4"/>
          </p15:clr>
        </p15:guide>
        <p15:guide id="3"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A"/>
    <a:srgbClr val="0078D4"/>
    <a:srgbClr val="0077D2"/>
    <a:srgbClr val="005FA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27126" autoAdjust="0"/>
  </p:normalViewPr>
  <p:slideViewPr>
    <p:cSldViewPr snapToGrid="0">
      <p:cViewPr varScale="1">
        <p:scale>
          <a:sx n="68" d="100"/>
          <a:sy n="68" d="100"/>
        </p:scale>
        <p:origin x="528" y="72"/>
      </p:cViewPr>
      <p:guideLst>
        <p:guide orient="horz" pos="3504"/>
        <p:guide pos="1248"/>
        <p:guide pos="1368"/>
      </p:guideLst>
    </p:cSldViewPr>
  </p:slideViewPr>
  <p:outlineViewPr>
    <p:cViewPr>
      <p:scale>
        <a:sx n="33" d="100"/>
        <a:sy n="33" d="100"/>
      </p:scale>
      <p:origin x="0" y="-3476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ttps://microsoft-my.sharepoint.com/personal/jachilds_microsoft_com/Documents/ORCAS/Ad%20Hoc/Azure%20vs.%20Cloud%20Competitors%20TC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229149204678463E-2"/>
          <c:y val="4.079622716491179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2C81-41A6-B46B-B6845F2531CB}"/>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2C81-41A6-B46B-B6845F2531C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TCO.xlsx]Sheet1'!$D$57:$D$58</c:f>
              <c:numCache>
                <c:formatCode>"$"#,##0_);[Red]\("$"#,##0\)</c:formatCode>
                <c:ptCount val="2"/>
                <c:pt idx="0">
                  <c:v>521.54399999999998</c:v>
                </c:pt>
                <c:pt idx="1">
                  <c:v>1041.5999999999999</c:v>
                </c:pt>
              </c:numCache>
            </c:numRef>
          </c:val>
          <c:extLst>
            <c:ext xmlns:c16="http://schemas.microsoft.com/office/drawing/2014/chart" uri="{C3380CC4-5D6E-409C-BE32-E72D297353CC}">
              <c16:uniqueId val="{00000003-2C81-41A6-B46B-B6845F2531CB}"/>
            </c:ext>
          </c:extLst>
        </c:ser>
        <c:ser>
          <c:idx val="1"/>
          <c:order val="1"/>
          <c:tx>
            <c:strRef>
              <c:f>'[Azure vs. Cloud Competitors TCO.xlsx]Sheet1'!$E$13</c:f>
              <c:strCache>
                <c:ptCount val="1"/>
                <c:pt idx="0">
                  <c:v>Storage Cost</c:v>
                </c:pt>
              </c:strCache>
            </c:strRef>
          </c:tx>
          <c:spPr>
            <a:solidFill>
              <a:schemeClr val="accent2"/>
            </a:solidFill>
            <a:ln>
              <a:solidFill>
                <a:schemeClr val="bg1"/>
              </a:solidFill>
            </a:ln>
            <a:effectLst/>
          </c:spPr>
          <c:invertIfNegative val="0"/>
          <c:dPt>
            <c:idx val="0"/>
            <c:invertIfNegative val="0"/>
            <c:bubble3D val="0"/>
            <c:extLst>
              <c:ext xmlns:c16="http://schemas.microsoft.com/office/drawing/2014/chart" uri="{C3380CC4-5D6E-409C-BE32-E72D297353CC}">
                <c16:uniqueId val="{00000004-2C81-41A6-B46B-B6845F2531CB}"/>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6-2C81-41A6-B46B-B6845F2531CB}"/>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2C81-41A6-B46B-B6845F2531C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TCO.xlsx]Sheet1'!$E$57:$E$58</c:f>
              <c:numCache>
                <c:formatCode>"$"#,##0_);[Red]\("$"#,##0\)</c:formatCode>
                <c:ptCount val="2"/>
                <c:pt idx="0">
                  <c:v>115</c:v>
                </c:pt>
                <c:pt idx="1">
                  <c:v>230</c:v>
                </c:pt>
              </c:numCache>
            </c:numRef>
          </c:val>
          <c:extLst>
            <c:ext xmlns:c16="http://schemas.microsoft.com/office/drawing/2014/chart" uri="{C3380CC4-5D6E-409C-BE32-E72D297353CC}">
              <c16:uniqueId val="{00000007-2C81-41A6-B46B-B6845F2531CB}"/>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C81-41A6-B46B-B6845F2531C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TCO.xlsx]Sheet1'!$F$57:$F$58</c:f>
              <c:numCache>
                <c:formatCode>"$"#,##0_);[Red]\("$"#,##0\)</c:formatCode>
                <c:ptCount val="2"/>
                <c:pt idx="0">
                  <c:v>636.54399999999998</c:v>
                </c:pt>
                <c:pt idx="1">
                  <c:v>1271.5999999999999</c:v>
                </c:pt>
              </c:numCache>
            </c:numRef>
          </c:val>
          <c:extLst>
            <c:ext xmlns:c16="http://schemas.microsoft.com/office/drawing/2014/chart" uri="{C3380CC4-5D6E-409C-BE32-E72D297353CC}">
              <c16:uniqueId val="{00000009-2C81-41A6-B46B-B6845F2531CB}"/>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572-4A62-B8B0-5FC2DAD3791A}"/>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F572-4A62-B8B0-5FC2DAD3791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TCO.xlsx]Sheet1'!$D$83:$D$84</c:f>
              <c:numCache>
                <c:formatCode>"$"#,##0_);[Red]\("$"#,##0\)</c:formatCode>
                <c:ptCount val="2"/>
                <c:pt idx="0">
                  <c:v>703.07999999999993</c:v>
                </c:pt>
                <c:pt idx="1">
                  <c:v>1428.48</c:v>
                </c:pt>
              </c:numCache>
            </c:numRef>
          </c:val>
          <c:extLst>
            <c:ext xmlns:c16="http://schemas.microsoft.com/office/drawing/2014/chart" uri="{C3380CC4-5D6E-409C-BE32-E72D297353CC}">
              <c16:uniqueId val="{00000003-F572-4A62-B8B0-5FC2DAD3791A}"/>
            </c:ext>
          </c:extLst>
        </c:ser>
        <c:ser>
          <c:idx val="1"/>
          <c:order val="1"/>
          <c:tx>
            <c:strRef>
              <c:f>'[Azure vs. Cloud Competitors TCO.xlsx]Sheet1'!$E$13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F572-4A62-B8B0-5FC2DAD3791A}"/>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7-F572-4A62-B8B0-5FC2DAD3791A}"/>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F572-4A62-B8B0-5FC2DAD379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TCO.xlsx]Sheet1'!$E$83:$E$84</c:f>
              <c:numCache>
                <c:formatCode>"$"#,##0_);[Red]\("$"#,##0\)</c:formatCode>
                <c:ptCount val="2"/>
                <c:pt idx="0">
                  <c:v>115</c:v>
                </c:pt>
                <c:pt idx="1">
                  <c:v>230</c:v>
                </c:pt>
              </c:numCache>
            </c:numRef>
          </c:val>
          <c:extLst>
            <c:ext xmlns:c16="http://schemas.microsoft.com/office/drawing/2014/chart" uri="{C3380CC4-5D6E-409C-BE32-E72D297353CC}">
              <c16:uniqueId val="{00000008-F572-4A62-B8B0-5FC2DAD3791A}"/>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572-4A62-B8B0-5FC2DAD379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TCO.xlsx]Sheet1'!$F$83:$F$84</c:f>
              <c:numCache>
                <c:formatCode>"$"#,##0_);[Red]\("$"#,##0\)</c:formatCode>
                <c:ptCount val="2"/>
                <c:pt idx="0">
                  <c:v>818.07999999999993</c:v>
                </c:pt>
                <c:pt idx="1">
                  <c:v>1658.48</c:v>
                </c:pt>
              </c:numCache>
            </c:numRef>
          </c:val>
          <c:extLst>
            <c:ext xmlns:c16="http://schemas.microsoft.com/office/drawing/2014/chart" uri="{C3380CC4-5D6E-409C-BE32-E72D297353CC}">
              <c16:uniqueId val="{0000000A-F572-4A62-B8B0-5FC2DAD3791A}"/>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229149204678463E-2"/>
          <c:y val="4.079622716491179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9F3B-4EFA-ABD2-A6FFE558A8A8}"/>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9F3B-4EFA-ABD2-A6FFE558A8A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TCO.xlsx]Sheet1'!$D$57:$D$58</c:f>
              <c:numCache>
                <c:formatCode>"$"#,##0_);[Red]\("$"#,##0\)</c:formatCode>
                <c:ptCount val="2"/>
                <c:pt idx="0">
                  <c:v>521.54399999999998</c:v>
                </c:pt>
                <c:pt idx="1">
                  <c:v>1041.5999999999999</c:v>
                </c:pt>
              </c:numCache>
            </c:numRef>
          </c:val>
          <c:extLst>
            <c:ext xmlns:c16="http://schemas.microsoft.com/office/drawing/2014/chart" uri="{C3380CC4-5D6E-409C-BE32-E72D297353CC}">
              <c16:uniqueId val="{00000003-9F3B-4EFA-ABD2-A6FFE558A8A8}"/>
            </c:ext>
          </c:extLst>
        </c:ser>
        <c:ser>
          <c:idx val="1"/>
          <c:order val="1"/>
          <c:tx>
            <c:strRef>
              <c:f>'[Azure vs. Cloud Competitors TCO.xlsx]Sheet1'!$E$13</c:f>
              <c:strCache>
                <c:ptCount val="1"/>
                <c:pt idx="0">
                  <c:v>Storage Cost</c:v>
                </c:pt>
              </c:strCache>
            </c:strRef>
          </c:tx>
          <c:spPr>
            <a:solidFill>
              <a:schemeClr val="accent2"/>
            </a:solidFill>
            <a:ln>
              <a:solidFill>
                <a:schemeClr val="bg1"/>
              </a:solidFill>
            </a:ln>
            <a:effectLst/>
          </c:spPr>
          <c:invertIfNegative val="0"/>
          <c:dPt>
            <c:idx val="0"/>
            <c:invertIfNegative val="0"/>
            <c:bubble3D val="0"/>
            <c:extLst>
              <c:ext xmlns:c16="http://schemas.microsoft.com/office/drawing/2014/chart" uri="{C3380CC4-5D6E-409C-BE32-E72D297353CC}">
                <c16:uniqueId val="{00000004-9F3B-4EFA-ABD2-A6FFE558A8A8}"/>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6-9F3B-4EFA-ABD2-A6FFE558A8A8}"/>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9F3B-4EFA-ABD2-A6FFE558A8A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TCO.xlsx]Sheet1'!$E$57:$E$58</c:f>
              <c:numCache>
                <c:formatCode>"$"#,##0_);[Red]\("$"#,##0\)</c:formatCode>
                <c:ptCount val="2"/>
                <c:pt idx="0">
                  <c:v>115</c:v>
                </c:pt>
                <c:pt idx="1">
                  <c:v>230</c:v>
                </c:pt>
              </c:numCache>
            </c:numRef>
          </c:val>
          <c:extLst>
            <c:ext xmlns:c16="http://schemas.microsoft.com/office/drawing/2014/chart" uri="{C3380CC4-5D6E-409C-BE32-E72D297353CC}">
              <c16:uniqueId val="{00000007-9F3B-4EFA-ABD2-A6FFE558A8A8}"/>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F3B-4EFA-ABD2-A6FFE558A8A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TCO.xlsx]Sheet1'!$C$57:$C$58</c:f>
              <c:strCache>
                <c:ptCount val="2"/>
                <c:pt idx="0">
                  <c:v>Azure MySQL GP 8 vCore</c:v>
                </c:pt>
                <c:pt idx="1">
                  <c:v>AWS RDS MySQL db.m4.2xlarge</c:v>
                </c:pt>
              </c:strCache>
            </c:strRef>
          </c:cat>
          <c:val>
            <c:numRef>
              <c:f>'[Azure vs. Cloud Competitors TCO.xlsx]Sheet1'!$F$57:$F$58</c:f>
              <c:numCache>
                <c:formatCode>"$"#,##0_);[Red]\("$"#,##0\)</c:formatCode>
                <c:ptCount val="2"/>
                <c:pt idx="0">
                  <c:v>636.54399999999998</c:v>
                </c:pt>
                <c:pt idx="1">
                  <c:v>1271.5999999999999</c:v>
                </c:pt>
              </c:numCache>
            </c:numRef>
          </c:val>
          <c:extLst>
            <c:ext xmlns:c16="http://schemas.microsoft.com/office/drawing/2014/chart" uri="{C3380CC4-5D6E-409C-BE32-E72D297353CC}">
              <c16:uniqueId val="{00000009-9F3B-4EFA-ABD2-A6FFE558A8A8}"/>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37796664441091"/>
          <c:y val="4.079612186283444E-2"/>
          <c:w val="0.73815036737581252"/>
          <c:h val="0.8604843302738383"/>
        </c:manualLayout>
      </c:layout>
      <c:barChart>
        <c:barDir val="col"/>
        <c:grouping val="stacked"/>
        <c:varyColors val="0"/>
        <c:ser>
          <c:idx val="0"/>
          <c:order val="0"/>
          <c:tx>
            <c:strRef>
              <c:f>'[Azure vs. Cloud Competitors TCO.xlsx]Sheet1'!$D$13</c:f>
              <c:strCache>
                <c:ptCount val="1"/>
                <c:pt idx="0">
                  <c:v>Compute Cost</c:v>
                </c:pt>
              </c:strCache>
            </c:strRef>
          </c:tx>
          <c:spPr>
            <a:solidFill>
              <a:schemeClr val="accent1"/>
            </a:solidFill>
            <a:ln>
              <a:solidFill>
                <a:schemeClr val="bg1"/>
              </a:solidFill>
            </a:ln>
            <a:effectLst/>
          </c:spPr>
          <c:invertIfNegative val="0"/>
          <c:dPt>
            <c:idx val="0"/>
            <c:invertIfNegative val="0"/>
            <c:bubble3D val="0"/>
            <c:extLst>
              <c:ext xmlns:c16="http://schemas.microsoft.com/office/drawing/2014/chart" uri="{C3380CC4-5D6E-409C-BE32-E72D297353CC}">
                <c16:uniqueId val="{00000000-AF74-4F37-92E7-CDF9F0A08FF8}"/>
              </c:ext>
            </c:extLst>
          </c:dPt>
          <c:dPt>
            <c:idx val="1"/>
            <c:invertIfNegative val="0"/>
            <c:bubble3D val="0"/>
            <c:spPr>
              <a:solidFill>
                <a:schemeClr val="accent4">
                  <a:lumMod val="50000"/>
                </a:schemeClr>
              </a:solidFill>
              <a:ln>
                <a:solidFill>
                  <a:schemeClr val="bg1"/>
                </a:solidFill>
              </a:ln>
              <a:effectLst/>
            </c:spPr>
            <c:extLst>
              <c:ext xmlns:c16="http://schemas.microsoft.com/office/drawing/2014/chart" uri="{C3380CC4-5D6E-409C-BE32-E72D297353CC}">
                <c16:uniqueId val="{00000002-AF74-4F37-92E7-CDF9F0A08FF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TCO.xlsx]Sheet1'!$D$83:$D$84</c:f>
              <c:numCache>
                <c:formatCode>"$"#,##0_);[Red]\("$"#,##0\)</c:formatCode>
                <c:ptCount val="2"/>
                <c:pt idx="0">
                  <c:v>703.07999999999993</c:v>
                </c:pt>
                <c:pt idx="1">
                  <c:v>1428.48</c:v>
                </c:pt>
              </c:numCache>
            </c:numRef>
          </c:val>
          <c:extLst>
            <c:ext xmlns:c16="http://schemas.microsoft.com/office/drawing/2014/chart" uri="{C3380CC4-5D6E-409C-BE32-E72D297353CC}">
              <c16:uniqueId val="{00000003-AF74-4F37-92E7-CDF9F0A08FF8}"/>
            </c:ext>
          </c:extLst>
        </c:ser>
        <c:ser>
          <c:idx val="1"/>
          <c:order val="1"/>
          <c:tx>
            <c:strRef>
              <c:f>'[Azure vs. Cloud Competitors TCO.xlsx]Sheet1'!$E$13</c:f>
              <c:strCache>
                <c:ptCount val="1"/>
                <c:pt idx="0">
                  <c:v>Storage Cost</c:v>
                </c:pt>
              </c:strCache>
            </c:strRef>
          </c:tx>
          <c:spPr>
            <a:solidFill>
              <a:schemeClr val="accent1"/>
            </a:solidFill>
            <a:ln>
              <a:solidFill>
                <a:schemeClr val="bg1"/>
              </a:solidFill>
            </a:ln>
            <a:effectLst/>
          </c:spPr>
          <c:invertIfNegative val="0"/>
          <c:dPt>
            <c:idx val="0"/>
            <c:invertIfNegative val="0"/>
            <c:bubble3D val="0"/>
            <c:spPr>
              <a:solidFill>
                <a:schemeClr val="accent2"/>
              </a:solidFill>
              <a:ln>
                <a:solidFill>
                  <a:schemeClr val="bg1"/>
                </a:solidFill>
              </a:ln>
              <a:effectLst/>
            </c:spPr>
            <c:extLst>
              <c:ext xmlns:c16="http://schemas.microsoft.com/office/drawing/2014/chart" uri="{C3380CC4-5D6E-409C-BE32-E72D297353CC}">
                <c16:uniqueId val="{00000005-AF74-4F37-92E7-CDF9F0A08FF8}"/>
              </c:ext>
            </c:extLst>
          </c:dPt>
          <c:dPt>
            <c:idx val="1"/>
            <c:invertIfNegative val="0"/>
            <c:bubble3D val="0"/>
            <c:spPr>
              <a:solidFill>
                <a:schemeClr val="accent4"/>
              </a:solidFill>
              <a:ln>
                <a:solidFill>
                  <a:schemeClr val="bg1"/>
                </a:solidFill>
              </a:ln>
              <a:effectLst/>
            </c:spPr>
            <c:extLst>
              <c:ext xmlns:c16="http://schemas.microsoft.com/office/drawing/2014/chart" uri="{C3380CC4-5D6E-409C-BE32-E72D297353CC}">
                <c16:uniqueId val="{00000007-AF74-4F37-92E7-CDF9F0A08FF8}"/>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3"/>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AF74-4F37-92E7-CDF9F0A08FF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TCO.xlsx]Sheet1'!$E$83:$E$84</c:f>
              <c:numCache>
                <c:formatCode>"$"#,##0_);[Red]\("$"#,##0\)</c:formatCode>
                <c:ptCount val="2"/>
                <c:pt idx="0">
                  <c:v>115</c:v>
                </c:pt>
                <c:pt idx="1">
                  <c:v>230</c:v>
                </c:pt>
              </c:numCache>
            </c:numRef>
          </c:val>
          <c:extLst>
            <c:ext xmlns:c16="http://schemas.microsoft.com/office/drawing/2014/chart" uri="{C3380CC4-5D6E-409C-BE32-E72D297353CC}">
              <c16:uniqueId val="{00000008-AF74-4F37-92E7-CDF9F0A08FF8}"/>
            </c:ext>
          </c:extLst>
        </c:ser>
        <c:ser>
          <c:idx val="2"/>
          <c:order val="2"/>
          <c:tx>
            <c:strRef>
              <c:f>'[Azure vs. Cloud Competitors TCO.xlsx]Sheet1'!$F$13</c:f>
              <c:strCache>
                <c:ptCount val="1"/>
                <c:pt idx="0">
                  <c:v>Total Monthly Cost</c:v>
                </c:pt>
              </c:strCache>
            </c:strRef>
          </c:tx>
          <c:spPr>
            <a:noFill/>
            <a:ln>
              <a:noFill/>
            </a:ln>
            <a:effectLst/>
          </c:spPr>
          <c:invertIfNegative val="0"/>
          <c:dLbls>
            <c:dLbl>
              <c:idx val="1"/>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AF74-4F37-92E7-CDF9F0A08FF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'[Azure vs. Cloud Competitors TCO.xlsx]Sheet1'!$C$83:$C$84</c:f>
              <c:strCache>
                <c:ptCount val="2"/>
                <c:pt idx="0">
                  <c:v>Azure MySQL MO 8 vCore</c:v>
                </c:pt>
                <c:pt idx="1">
                  <c:v>AWS RDS MySQL db.r4.2xlarge</c:v>
                </c:pt>
              </c:strCache>
            </c:strRef>
          </c:cat>
          <c:val>
            <c:numRef>
              <c:f>'[Azure vs. Cloud Competitors TCO.xlsx]Sheet1'!$F$83:$F$84</c:f>
              <c:numCache>
                <c:formatCode>"$"#,##0_);[Red]\("$"#,##0\)</c:formatCode>
                <c:ptCount val="2"/>
                <c:pt idx="0">
                  <c:v>818.07999999999993</c:v>
                </c:pt>
                <c:pt idx="1">
                  <c:v>1658.48</c:v>
                </c:pt>
              </c:numCache>
            </c:numRef>
          </c:val>
          <c:extLst>
            <c:ext xmlns:c16="http://schemas.microsoft.com/office/drawing/2014/chart" uri="{C3380CC4-5D6E-409C-BE32-E72D297353CC}">
              <c16:uniqueId val="{0000000A-AF74-4F37-92E7-CDF9F0A08FF8}"/>
            </c:ext>
          </c:extLst>
        </c:ser>
        <c:dLbls>
          <c:dLblPos val="ctr"/>
          <c:showLegendKey val="0"/>
          <c:showVal val="1"/>
          <c:showCatName val="0"/>
          <c:showSerName val="0"/>
          <c:showPercent val="0"/>
          <c:showBubbleSize val="0"/>
        </c:dLbls>
        <c:gapWidth val="50"/>
        <c:overlap val="100"/>
        <c:axId val="790960544"/>
        <c:axId val="790954312"/>
      </c:barChart>
      <c:catAx>
        <c:axId val="79096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0954312"/>
        <c:crosses val="autoZero"/>
        <c:auto val="1"/>
        <c:lblAlgn val="ctr"/>
        <c:lblOffset val="100"/>
        <c:noMultiLvlLbl val="0"/>
      </c:catAx>
      <c:valAx>
        <c:axId val="790954312"/>
        <c:scaling>
          <c:orientation val="minMax"/>
          <c:max val="2000"/>
        </c:scaling>
        <c:delete val="1"/>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crossAx val="79096054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7A19B-B0BA-4FED-A1DA-ABBAD5D01BE2}"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BDCDF-D6F2-430F-825C-EF70DB69D8AB}" type="slidenum">
              <a:rPr lang="en-US" smtClean="0"/>
              <a:t>‹#›</a:t>
            </a:fld>
            <a:endParaRPr lang="en-US"/>
          </a:p>
        </p:txBody>
      </p:sp>
    </p:spTree>
    <p:extLst>
      <p:ext uri="{BB962C8B-B14F-4D97-AF65-F5344CB8AC3E}">
        <p14:creationId xmlns:p14="http://schemas.microsoft.com/office/powerpoint/2010/main" val="212136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ustomers.microsoft.com/en-us/story/nobel-media-media-telecommunications-linux-on-a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ustomers.microsoft.com/en-us/story/geekwi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WtoU8gugP5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riadb.org/downloa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nsights.stackoverflow.com/survey/2019?utm_source=so-owned&amp;utm_medium=blog&amp;utm_campaign=dev-survey-2019&amp;utm_content=launch-blo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b-engines.com/en/blog_post/77" TargetMode="External"/><Relationship Id="rId4" Type="http://schemas.openxmlformats.org/officeDocument/2006/relationships/hyperlink" Target="http://www.oracle.com/us/products/mysql/mysql-wp-top10-webbased-apps-461054.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pace of technology advances is accelerating at an unprecedented rate.  Breakthrough innovations are causing the volume of data to explode (data from sensors, social media, apps and data found across the enterprise within documents, excel files, for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scale and economics of cloud computing make it possible to capture and harness data, creating new and exceptional opportunities for people and organizations to innovate, grow faster, and achieve more than ever before.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Organizations have the chance to fundamentally redefine the way they engage customers, transform products, optimize operations and engage employees.</a:t>
            </a:r>
          </a:p>
          <a:p>
            <a:endParaRPr lang="en-US" dirty="0"/>
          </a:p>
        </p:txBody>
      </p:sp>
      <p:sp>
        <p:nvSpPr>
          <p:cNvPr id="4" name="Slide Number Placeholder 3"/>
          <p:cNvSpPr>
            <a:spLocks noGrp="1"/>
          </p:cNvSpPr>
          <p:nvPr>
            <p:ph type="sldNum" sz="quarter" idx="5"/>
          </p:nvPr>
        </p:nvSpPr>
        <p:spPr/>
        <p:txBody>
          <a:bodyPr/>
          <a:lstStyle/>
          <a:p>
            <a:fld id="{1C3DE33B-6BA1-4569-8418-75B90D64D5EE}" type="slidenum">
              <a:rPr lang="en-US" smtClean="0"/>
              <a:t>2</a:t>
            </a:fld>
            <a:endParaRPr lang="en-US" dirty="0"/>
          </a:p>
        </p:txBody>
      </p:sp>
    </p:spTree>
    <p:extLst>
      <p:ext uri="{BB962C8B-B14F-4D97-AF65-F5344CB8AC3E}">
        <p14:creationId xmlns:p14="http://schemas.microsoft.com/office/powerpoint/2010/main" val="164904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00" y="744538"/>
            <a:ext cx="6618288" cy="3722687"/>
          </a:xfrm>
          <a:prstGeom prst="rect">
            <a:avLst/>
          </a:prstGeom>
        </p:spPr>
      </p:sp>
      <p:sp>
        <p:nvSpPr>
          <p:cNvPr id="3" name="Notes Placeholder 2"/>
          <p:cNvSpPr>
            <a:spLocks noGrp="1"/>
          </p:cNvSpPr>
          <p:nvPr>
            <p:ph type="body" idx="1"/>
          </p:nvPr>
        </p:nvSpPr>
        <p:spPr>
          <a:xfrm>
            <a:off x="666909" y="4715907"/>
            <a:ext cx="5335270" cy="4467701"/>
          </a:xfrm>
          <a:prstGeom prst="rect">
            <a:avLst/>
          </a:prstGeom>
        </p:spPr>
        <p:txBody>
          <a:bodyPr>
            <a:normAutofit/>
          </a:bodyPr>
          <a:lstStyle/>
          <a:p>
            <a:pPr defTabSz="931774">
              <a:defRPr/>
            </a:pPr>
            <a:r>
              <a:rPr lang="en-US" b="1"/>
              <a:t>Key offers lower your total cost of ownership</a:t>
            </a:r>
          </a:p>
          <a:p>
            <a:endParaRPr lang="en-US" b="1"/>
          </a:p>
          <a:p>
            <a:r>
              <a:rPr lang="en-US" b="1"/>
              <a:t>Azure Hybrid Benefit for SQL Server - </a:t>
            </a:r>
            <a:r>
              <a:rPr lang="en-US" kern="0">
                <a:solidFill>
                  <a:srgbClr val="000000"/>
                </a:solidFill>
                <a:cs typeface="Segoe UI"/>
              </a:rPr>
              <a:t>Significantly reduces migration costs by using on-premises SQL licenses (with active Software Assurance) for discounted rates in the cloud.</a:t>
            </a:r>
          </a:p>
          <a:p>
            <a:pPr marL="583977" lvl="1" indent="-118090" defTabSz="950007" fontAlgn="base">
              <a:spcBef>
                <a:spcPct val="0"/>
              </a:spcBef>
              <a:spcAft>
                <a:spcPct val="0"/>
              </a:spcAft>
              <a:buFont typeface="Arial" panose="020B0604020202020204" pitchFamily="34" charset="0"/>
              <a:buChar char="•"/>
              <a:defRPr/>
            </a:pPr>
            <a:r>
              <a:rPr lang="en-US" kern="0">
                <a:solidFill>
                  <a:srgbClr val="000000"/>
                </a:solidFill>
                <a:cs typeface="Segoe UI"/>
              </a:rPr>
              <a:t>Azure-only benefit provides </a:t>
            </a:r>
            <a:r>
              <a:rPr lang="en-US" b="1" kern="0">
                <a:solidFill>
                  <a:srgbClr val="000000"/>
                </a:solidFill>
                <a:cs typeface="Segoe UI"/>
              </a:rPr>
              <a:t>up to 55% savings vs pay-as-you-go pricing</a:t>
            </a:r>
            <a:r>
              <a:rPr lang="en-US" kern="0">
                <a:solidFill>
                  <a:srgbClr val="000000"/>
                </a:solidFill>
                <a:cs typeface="Segoe UI"/>
              </a:rPr>
              <a:t>, and </a:t>
            </a:r>
            <a:r>
              <a:rPr lang="en-US" b="1" kern="0">
                <a:solidFill>
                  <a:srgbClr val="000000"/>
                </a:solidFill>
                <a:cs typeface="Segoe UI"/>
              </a:rPr>
              <a:t>up to 59% savings vs AWS</a:t>
            </a:r>
          </a:p>
          <a:p>
            <a:pPr marL="583977" lvl="1" indent="-118090" defTabSz="950007" fontAlgn="base">
              <a:spcBef>
                <a:spcPct val="0"/>
              </a:spcBef>
              <a:spcAft>
                <a:spcPct val="0"/>
              </a:spcAft>
              <a:buFont typeface="Arial" panose="020B0604020202020204" pitchFamily="34" charset="0"/>
              <a:buChar char="•"/>
              <a:defRPr/>
            </a:pPr>
            <a:r>
              <a:rPr lang="en-US" kern="0">
                <a:solidFill>
                  <a:srgbClr val="000000"/>
                </a:solidFill>
                <a:cs typeface="Segoe UI"/>
              </a:rPr>
              <a:t>Available to customers with SQL Server licenses and active Software Assurance</a:t>
            </a:r>
          </a:p>
          <a:p>
            <a:pPr marL="583977" lvl="1" indent="-118090" defTabSz="950007" fontAlgn="base">
              <a:spcBef>
                <a:spcPct val="0"/>
              </a:spcBef>
              <a:spcAft>
                <a:spcPct val="0"/>
              </a:spcAft>
              <a:buFont typeface="Arial" panose="020B0604020202020204" pitchFamily="34" charset="0"/>
              <a:buChar char="•"/>
              <a:defRPr/>
            </a:pPr>
            <a:r>
              <a:rPr lang="en-US" kern="0">
                <a:solidFill>
                  <a:srgbClr val="000000"/>
                </a:solidFill>
                <a:cs typeface="Segoe UI"/>
              </a:rPr>
              <a:t>Unique benefit for highly virtualized workloads, providing 4 </a:t>
            </a:r>
            <a:r>
              <a:rPr lang="en-US" kern="0" err="1">
                <a:solidFill>
                  <a:srgbClr val="000000"/>
                </a:solidFill>
                <a:cs typeface="Segoe UI"/>
              </a:rPr>
              <a:t>vCores</a:t>
            </a:r>
            <a:r>
              <a:rPr lang="en-US" kern="0">
                <a:solidFill>
                  <a:srgbClr val="000000"/>
                </a:solidFill>
                <a:cs typeface="Segoe UI"/>
              </a:rPr>
              <a:t> of SQL Database General Purpose in the cloud for every 1 on-premises core in SQL Enterprise Edition.</a:t>
            </a:r>
          </a:p>
          <a:p>
            <a:pPr marL="118090" indent="-118090" defTabSz="950007" fontAlgn="base">
              <a:spcBef>
                <a:spcPct val="0"/>
              </a:spcBef>
              <a:spcAft>
                <a:spcPct val="0"/>
              </a:spcAft>
              <a:buFont typeface="Arial" panose="020B0604020202020204" pitchFamily="34" charset="0"/>
              <a:buChar char="•"/>
              <a:defRPr/>
            </a:pPr>
            <a:endParaRPr lang="en-US" kern="0">
              <a:solidFill>
                <a:srgbClr val="000000"/>
              </a:solidFill>
              <a:cs typeface="Segoe UI"/>
            </a:endParaRPr>
          </a:p>
          <a:p>
            <a:pPr defTabSz="950007" fontAlgn="base">
              <a:spcBef>
                <a:spcPct val="0"/>
              </a:spcBef>
              <a:spcAft>
                <a:spcPct val="0"/>
              </a:spcAft>
              <a:defRPr/>
            </a:pPr>
            <a:r>
              <a:rPr lang="en-US" b="1" kern="0">
                <a:solidFill>
                  <a:srgbClr val="000000"/>
                </a:solidFill>
                <a:cs typeface="Segoe UI"/>
              </a:rPr>
              <a:t>Reserved capacity pricing </a:t>
            </a:r>
            <a:r>
              <a:rPr lang="en-US" kern="0">
                <a:solidFill>
                  <a:srgbClr val="000000"/>
                </a:solidFill>
                <a:cs typeface="Segoe UI"/>
              </a:rPr>
              <a:t>– Improve budget and forecasting by prepaying for 1 or 3-year terms with reserved capacity pricing.</a:t>
            </a:r>
          </a:p>
          <a:p>
            <a:pPr marL="640594" lvl="1" indent="-174708" defTabSz="950007" fontAlgn="base">
              <a:spcBef>
                <a:spcPct val="0"/>
              </a:spcBef>
              <a:spcAft>
                <a:spcPct val="0"/>
              </a:spcAft>
              <a:buFont typeface="Arial" panose="020B0604020202020204" pitchFamily="34" charset="0"/>
              <a:buChar char="•"/>
              <a:defRPr/>
            </a:pPr>
            <a:r>
              <a:rPr lang="en-US" b="1" kern="0">
                <a:solidFill>
                  <a:srgbClr val="000000"/>
                </a:solidFill>
                <a:ea typeface="Segoe UI Semibold" charset="0"/>
                <a:cs typeface="Segoe UI"/>
              </a:rPr>
              <a:t>Discounted rates up to 33% </a:t>
            </a:r>
            <a:r>
              <a:rPr lang="en-US" kern="0">
                <a:solidFill>
                  <a:srgbClr val="000000"/>
                </a:solidFill>
                <a:ea typeface="Segoe UI Semibold" charset="0"/>
                <a:cs typeface="Segoe UI"/>
              </a:rPr>
              <a:t>for 1- or 3-year term commitments</a:t>
            </a:r>
          </a:p>
          <a:p>
            <a:pPr marL="640594" lvl="1" indent="-174708" defTabSz="950007" fontAlgn="base">
              <a:spcBef>
                <a:spcPct val="0"/>
              </a:spcBef>
              <a:spcAft>
                <a:spcPct val="0"/>
              </a:spcAft>
              <a:buFont typeface="Arial" panose="020B0604020202020204" pitchFamily="34" charset="0"/>
              <a:buChar char="•"/>
              <a:defRPr/>
            </a:pPr>
            <a:r>
              <a:rPr lang="en-US" kern="0">
                <a:solidFill>
                  <a:srgbClr val="000000"/>
                </a:solidFill>
                <a:ea typeface="Segoe UI Semibold" charset="0"/>
                <a:cs typeface="Segoe UI"/>
              </a:rPr>
              <a:t>Combine with Azure Hybrid Benefit for </a:t>
            </a:r>
            <a:r>
              <a:rPr lang="en-US" b="1" kern="0">
                <a:solidFill>
                  <a:srgbClr val="000000"/>
                </a:solidFill>
                <a:ea typeface="Segoe UI Semibold" charset="0"/>
                <a:cs typeface="Segoe UI"/>
              </a:rPr>
              <a:t>up to 80% savings </a:t>
            </a:r>
            <a:r>
              <a:rPr lang="en-US" kern="0">
                <a:solidFill>
                  <a:srgbClr val="000000"/>
                </a:solidFill>
                <a:ea typeface="Segoe UI Semibold" charset="0"/>
                <a:cs typeface="Segoe UI"/>
              </a:rPr>
              <a:t>off license-included rates</a:t>
            </a:r>
          </a:p>
          <a:p>
            <a:pPr marL="640594" lvl="1" indent="-174708" defTabSz="950007" fontAlgn="base">
              <a:spcBef>
                <a:spcPct val="0"/>
              </a:spcBef>
              <a:spcAft>
                <a:spcPct val="0"/>
              </a:spcAft>
              <a:buFont typeface="Arial" panose="020B0604020202020204" pitchFamily="34" charset="0"/>
              <a:buChar char="•"/>
              <a:defRPr/>
            </a:pPr>
            <a:r>
              <a:rPr lang="en-US" kern="0">
                <a:solidFill>
                  <a:srgbClr val="000000"/>
                </a:solidFill>
                <a:ea typeface="Segoe UI Semibold" charset="0"/>
                <a:cs typeface="Segoe UI"/>
              </a:rPr>
              <a:t>Exchange or cancel reservations</a:t>
            </a:r>
          </a:p>
          <a:p>
            <a:pPr marL="640594" lvl="1" indent="-174708" defTabSz="950007" fontAlgn="base">
              <a:spcBef>
                <a:spcPct val="0"/>
              </a:spcBef>
              <a:spcAft>
                <a:spcPct val="0"/>
              </a:spcAft>
              <a:buFont typeface="Arial" panose="020B0604020202020204" pitchFamily="34" charset="0"/>
              <a:buChar char="•"/>
              <a:defRPr/>
            </a:pPr>
            <a:r>
              <a:rPr lang="en-US" kern="0">
                <a:solidFill>
                  <a:srgbClr val="000000"/>
                </a:solidFill>
                <a:ea typeface="Segoe UI Semibold" charset="0"/>
                <a:cs typeface="Segoe UI"/>
              </a:rPr>
              <a:t>Scale up or down within a tier with auto-fit</a:t>
            </a:r>
          </a:p>
          <a:p>
            <a:pPr defTabSz="950007" fontAlgn="base">
              <a:spcBef>
                <a:spcPct val="0"/>
              </a:spcBef>
              <a:spcAft>
                <a:spcPct val="0"/>
              </a:spcAft>
              <a:defRPr/>
            </a:pPr>
            <a:endParaRPr lang="en-US" kern="0">
              <a:solidFill>
                <a:srgbClr val="000000"/>
              </a:solidFill>
              <a:cs typeface="Segoe UI"/>
            </a:endParaRPr>
          </a:p>
          <a:p>
            <a:pPr defTabSz="950007" fontAlgn="base">
              <a:spcBef>
                <a:spcPct val="0"/>
              </a:spcBef>
              <a:spcAft>
                <a:spcPct val="0"/>
              </a:spcAft>
              <a:defRPr/>
            </a:pPr>
            <a:r>
              <a:rPr lang="en-US" b="1" kern="0">
                <a:solidFill>
                  <a:srgbClr val="000000"/>
                </a:solidFill>
                <a:cs typeface="Segoe UI"/>
              </a:rPr>
              <a:t>Dev/test pricing </a:t>
            </a:r>
            <a:r>
              <a:rPr lang="en-US" kern="0">
                <a:solidFill>
                  <a:srgbClr val="000000"/>
                </a:solidFill>
                <a:cs typeface="Segoe UI"/>
              </a:rPr>
              <a:t>- </a:t>
            </a:r>
            <a:r>
              <a:rPr lang="en-US" kern="0">
                <a:solidFill>
                  <a:srgbClr val="000000"/>
                </a:solidFill>
                <a:ea typeface="Segoe UI Semibold" charset="0"/>
                <a:cs typeface="Segoe UI"/>
              </a:rPr>
              <a:t>Discounted rates </a:t>
            </a:r>
            <a:r>
              <a:rPr lang="en-US" b="1" kern="0">
                <a:solidFill>
                  <a:srgbClr val="000000"/>
                </a:solidFill>
                <a:ea typeface="Segoe UI Semibold" charset="0"/>
                <a:cs typeface="Segoe UI"/>
              </a:rPr>
              <a:t>up to 55% </a:t>
            </a:r>
            <a:r>
              <a:rPr lang="en-US" kern="0">
                <a:solidFill>
                  <a:srgbClr val="000000"/>
                </a:solidFill>
                <a:ea typeface="Segoe UI Semibold" charset="0"/>
                <a:cs typeface="Segoe UI"/>
              </a:rPr>
              <a:t>off license-included to support ongoing development and testing. Eligible with active Visual Studio subscription.</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sz="900" b="0" baseline="0">
              <a:solidFill>
                <a:srgbClr val="FFFFFF"/>
              </a:solidFill>
            </a:endParaRPr>
          </a:p>
        </p:txBody>
      </p:sp>
      <p:sp>
        <p:nvSpPr>
          <p:cNvPr id="4" name="Date Placeholder 3"/>
          <p:cNvSpPr>
            <a:spLocks noGrp="1"/>
          </p:cNvSpPr>
          <p:nvPr>
            <p:ph type="dt" idx="10"/>
          </p:nvPr>
        </p:nvSpPr>
        <p:spPr>
          <a:xfrm>
            <a:off x="3777607" y="0"/>
            <a:ext cx="2889938" cy="496411"/>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5/19/2021 10:02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002178" y="9430091"/>
            <a:ext cx="665366" cy="496411"/>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09428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869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Intelligent apps</a:t>
            </a:r>
          </a:p>
          <a:p>
            <a:r>
              <a:rPr lang="en-US" sz="1200" b="0" i="0" u="none" strike="noStrike" kern="1200">
                <a:solidFill>
                  <a:schemeClr val="tx1"/>
                </a:solidFill>
                <a:effectLst/>
                <a:latin typeface="+mn-lt"/>
                <a:ea typeface="+mn-ea"/>
                <a:cs typeface="+mn-cs"/>
              </a:rPr>
              <a:t>Develop sophisticated, transformational apps using state-of-the-art machine-learning algorithms and integrated visualization tools for analytics and actionable insights.</a:t>
            </a:r>
          </a:p>
          <a:p>
            <a:endParaRPr lang="en-US"/>
          </a:p>
          <a:p>
            <a:r>
              <a:rPr lang="en-US" sz="1200" b="1" i="0" u="none" strike="noStrike" kern="1200">
                <a:solidFill>
                  <a:schemeClr val="tx1"/>
                </a:solidFill>
                <a:effectLst/>
                <a:latin typeface="+mn-lt"/>
                <a:ea typeface="+mn-ea"/>
                <a:cs typeface="+mn-cs"/>
              </a:rPr>
              <a:t>Retail and e-commerce</a:t>
            </a:r>
          </a:p>
          <a:p>
            <a:r>
              <a:rPr lang="en-US" sz="1200" b="0" i="0" u="none" strike="noStrike" kern="1200">
                <a:solidFill>
                  <a:schemeClr val="tx1"/>
                </a:solidFill>
                <a:effectLst/>
                <a:latin typeface="+mn-lt"/>
                <a:ea typeface="+mn-ea"/>
                <a:cs typeface="+mn-cs"/>
              </a:rPr>
              <a:t>Build highly secure and scalable e-commerce solutions that meet the demands of both consumer and business customers. Engage customers through targeted products and offers, process transactions quickly, and optimize fulfillment and customer service.</a:t>
            </a:r>
          </a:p>
          <a:p>
            <a:endParaRPr lang="en-US"/>
          </a:p>
          <a:p>
            <a:r>
              <a:rPr lang="en-US" sz="1200" b="1" i="0" u="none" strike="noStrike" kern="1200">
                <a:solidFill>
                  <a:schemeClr val="tx1"/>
                </a:solidFill>
                <a:effectLst/>
                <a:latin typeface="+mn-lt"/>
                <a:ea typeface="+mn-ea"/>
                <a:cs typeface="+mn-cs"/>
              </a:rPr>
              <a:t>Scalable web and mobile applications</a:t>
            </a:r>
          </a:p>
          <a:p>
            <a:r>
              <a:rPr lang="en-US" sz="1200" b="0" i="0" u="none" strike="noStrike" kern="1200">
                <a:solidFill>
                  <a:schemeClr val="tx1"/>
                </a:solidFill>
                <a:effectLst/>
                <a:latin typeface="+mn-lt"/>
                <a:ea typeface="+mn-ea"/>
                <a:cs typeface="+mn-cs"/>
              </a:rPr>
              <a:t>Rapidly build engaging, scalable cross-platform and native apps for iOS, Android, Windows, or Mac.</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Digital marketing</a:t>
            </a:r>
          </a:p>
          <a:p>
            <a:r>
              <a:rPr lang="en-US" sz="1200" b="0" i="0" u="none" strike="noStrike" kern="1200">
                <a:solidFill>
                  <a:schemeClr val="tx1"/>
                </a:solidFill>
                <a:effectLst/>
                <a:latin typeface="+mn-lt"/>
                <a:ea typeface="+mn-ea"/>
                <a:cs typeface="+mn-cs"/>
              </a:rPr>
              <a:t>Engage with customers around the world with rich, personalized digital marketing experiences. Quickly build and launch digital campaigns that automatically scale based on traffic and customer demand.</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Financial management apps</a:t>
            </a:r>
          </a:p>
          <a:p>
            <a:r>
              <a:rPr lang="en-US" sz="1200" b="0" i="0" u="none" strike="noStrike" kern="1200">
                <a:solidFill>
                  <a:schemeClr val="tx1"/>
                </a:solidFill>
                <a:effectLst/>
                <a:latin typeface="+mn-lt"/>
                <a:ea typeface="+mn-ea"/>
                <a:cs typeface="+mn-cs"/>
              </a:rPr>
              <a:t>Securely store critical data and provide high-value analytics and insights over aggregated data to users, using built-in security and high availability.</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Gaming</a:t>
            </a:r>
          </a:p>
          <a:p>
            <a:r>
              <a:rPr lang="en-US" sz="1200" b="0" i="0" u="none" strike="noStrike" kern="1200">
                <a:solidFill>
                  <a:schemeClr val="tx1"/>
                </a:solidFill>
                <a:effectLst/>
                <a:latin typeface="+mn-lt"/>
                <a:ea typeface="+mn-ea"/>
                <a:cs typeface="+mn-cs"/>
              </a:rPr>
              <a:t>Scale your databases elastically to accommodate unpredictable bursts of traffic and deliver low-latency multi-player experiences.</a:t>
            </a:r>
          </a:p>
          <a:p>
            <a:endParaRPr lang="en-US" sz="1200" b="0" i="0" u="none" strike="noStrike" kern="1200">
              <a:solidFill>
                <a:schemeClr val="tx1"/>
              </a:solidFill>
              <a:effectLst/>
              <a:latin typeface="+mn-lt"/>
              <a:ea typeface="+mn-ea"/>
              <a:cs typeface="+mn-cs"/>
            </a:endParaRP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392B89-7F7A-40C6-BA82-541ECD924F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209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AWS Availability zones and update it for different regions for Cross region read replica (real use case of Tenthline) </a:t>
            </a:r>
          </a:p>
          <a:p>
            <a:r>
              <a:rPr lang="en-US" dirty="0"/>
              <a:t>NAT gateway remains</a:t>
            </a:r>
          </a:p>
          <a:p>
            <a:r>
              <a:rPr lang="en-US" dirty="0"/>
              <a:t>Amazon S3 changes to block blob</a:t>
            </a:r>
          </a:p>
          <a:p>
            <a:r>
              <a:rPr lang="en-US" dirty="0"/>
              <a:t>RDS instance to Azure DB for MySQL\</a:t>
            </a:r>
          </a:p>
          <a:p>
            <a:r>
              <a:rPr lang="en-US" dirty="0"/>
              <a:t>remove private IP subnet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2A8059-73BD-4643-A61A-F18AAF7389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99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https://customers.microsoft.com/en-us/story/nobel-media-media-telecommunications-linux-on-ase</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96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Complete transactions in 500 milliseconds with 20K IOPS and 16 TB of storage on Azure Database for MySQL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2A8059-73BD-4643-A61A-F18AAF7389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696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3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EA4762-5F09-4BEC-AFFC-6347087CB6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4700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https://www.youtube.com/watch?v=KEYqG0IcUy8</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2A8059-73BD-4643-A61A-F18AAF7389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047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https://customers.microsoft.com/en-us/story/geekwire</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49A09B-4A39-974B-9594-129A7470D5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23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But, as economies become more interdependent, large-scale events can introduce volatility and uncertainty to global markets.  Over time, the frequency of these events has accelerated.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businesses respond in times of uncertainty is as varied as the businesses themselves. Many will slow down operations to operate more cost-effectively, while others may lean into new opportunities that may not have otherwise existed.  Across this entire spectrum, the ability to cost-effectively adapt and scale to rapidly changing conditions and manage the underlying risk is paramount.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C3DE33B-6BA1-4569-8418-75B90D64D5EE}" type="slidenum">
              <a:rPr lang="en-US" smtClean="0"/>
              <a:t>3</a:t>
            </a:fld>
            <a:endParaRPr lang="en-US" dirty="0"/>
          </a:p>
        </p:txBody>
      </p:sp>
    </p:spTree>
    <p:extLst>
      <p:ext uri="{BB962C8B-B14F-4D97-AF65-F5344CB8AC3E}">
        <p14:creationId xmlns:p14="http://schemas.microsoft.com/office/powerpoint/2010/main" val="3829184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9BDCDF-D6F2-430F-825C-EF70DB69D8AB}" type="slidenum">
              <a:rPr lang="en-US" smtClean="0"/>
              <a:t>23</a:t>
            </a:fld>
            <a:endParaRPr lang="en-US"/>
          </a:p>
        </p:txBody>
      </p:sp>
    </p:spTree>
    <p:extLst>
      <p:ext uri="{BB962C8B-B14F-4D97-AF65-F5344CB8AC3E}">
        <p14:creationId xmlns:p14="http://schemas.microsoft.com/office/powerpoint/2010/main" val="1710531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a:latin typeface="Segoe UI Light" pitchFamily="34" charset="0"/>
              </a:rPr>
              <a:t>Migration guide</a:t>
            </a:r>
          </a:p>
          <a:p>
            <a:r>
              <a:rPr lang="en-US" sz="1400">
                <a:latin typeface="Segoe UI Light" pitchFamily="34" charset="0"/>
              </a:rPr>
              <a:t>Provides prescriptive guidance on how to do migrations. Customers have access to case studies of migrations that other customers already did. Customers will also find a list of partners that they can contact to get assistance to do migrations.</a:t>
            </a:r>
          </a:p>
          <a:p>
            <a:endParaRPr lang="en-US" sz="1400">
              <a:latin typeface="Segoe UI Light" pitchFamily="34" charset="0"/>
            </a:endParaRPr>
          </a:p>
          <a:p>
            <a:r>
              <a:rPr lang="en-US" sz="1400" b="1">
                <a:latin typeface="Segoe UI Light" pitchFamily="34" charset="0"/>
              </a:rPr>
              <a:t>DMS</a:t>
            </a:r>
          </a:p>
          <a:p>
            <a:r>
              <a:rPr lang="en-US" sz="1400">
                <a:latin typeface="Segoe UI Light" pitchFamily="34" charset="0"/>
              </a:rPr>
              <a:t>As organizations look to optimize their IT infrastructure to have more time and resources to focus on business transformation, Microsoft is committed to accelerating these initiatives. The new Azure </a:t>
            </a:r>
            <a:r>
              <a:rPr lang="en-US" sz="1400" b="1">
                <a:latin typeface="Segoe UI Light" pitchFamily="34" charset="0"/>
              </a:rPr>
              <a:t>Database Migration Service (DMS) </a:t>
            </a:r>
            <a:r>
              <a:rPr lang="en-US" sz="1400">
                <a:latin typeface="Segoe UI Light" pitchFamily="34" charset="0"/>
              </a:rPr>
              <a:t>is a fully managed, first party Azure service that enables seamless and frictionless migrations from heterogeneous database sources to Azure Database platforms with minimal downtime. This service will streamline the tasks required to move existing competitive and SQL Server databases to Azure. </a:t>
            </a:r>
          </a:p>
          <a:p>
            <a:endParaRPr lang="en-US" sz="1400">
              <a:latin typeface="Segoe UI Light" pitchFamily="34" charset="0"/>
            </a:endParaRPr>
          </a:p>
          <a:p>
            <a:pPr defTabSz="1110123">
              <a:spcBef>
                <a:spcPts val="243"/>
              </a:spcBef>
              <a:spcAft>
                <a:spcPts val="1457"/>
              </a:spcAft>
              <a:defRPr/>
            </a:pPr>
            <a:r>
              <a:rPr lang="en-US" sz="1400" spc="121">
                <a:solidFill>
                  <a:srgbClr val="505050"/>
                </a:solidFill>
                <a:latin typeface="Segoe UI Semilight" charset="0"/>
                <a:cs typeface="Segoe UI Semilight" charset="0"/>
              </a:rPr>
              <a:t>Seamlessly migrate on-premise databases at scale</a:t>
            </a:r>
          </a:p>
          <a:p>
            <a:pPr defTabSz="1110123">
              <a:spcBef>
                <a:spcPts val="243"/>
              </a:spcBef>
              <a:spcAft>
                <a:spcPts val="1457"/>
              </a:spcAft>
              <a:defRPr/>
            </a:pPr>
            <a:r>
              <a:rPr lang="en-US" sz="1400" spc="121">
                <a:solidFill>
                  <a:srgbClr val="505050"/>
                </a:solidFill>
                <a:latin typeface="Segoe UI Semilight" charset="0"/>
                <a:cs typeface="Segoe UI Semilight" charset="0"/>
              </a:rPr>
              <a:t>Experience near zero downtime for mission critical applications</a:t>
            </a:r>
          </a:p>
          <a:p>
            <a:pPr defTabSz="1110123">
              <a:spcBef>
                <a:spcPts val="243"/>
              </a:spcBef>
              <a:spcAft>
                <a:spcPts val="1457"/>
              </a:spcAft>
              <a:defRPr/>
            </a:pPr>
            <a:r>
              <a:rPr lang="en-US" sz="1400" spc="121">
                <a:solidFill>
                  <a:srgbClr val="505050"/>
                </a:solidFill>
                <a:latin typeface="Segoe UI Semilight" charset="0"/>
                <a:cs typeface="Segoe UI Semilight" charset="0"/>
              </a:rPr>
              <a:t>Trust in a robust, resilient service for every migration scenario</a:t>
            </a:r>
          </a:p>
          <a:p>
            <a:pPr defTabSz="1110123">
              <a:spcBef>
                <a:spcPts val="243"/>
              </a:spcBef>
              <a:spcAft>
                <a:spcPts val="1457"/>
              </a:spcAft>
              <a:defRPr/>
            </a:pPr>
            <a:r>
              <a:rPr lang="en-US" sz="1400" spc="121">
                <a:solidFill>
                  <a:srgbClr val="505050"/>
                </a:solidFill>
                <a:latin typeface="Segoe UI Semilight" charset="0"/>
                <a:cs typeface="Segoe UI Semilight" charset="0"/>
                <a:sym typeface="Wingdings" panose="05000000000000000000" pitchFamily="2" charset="2"/>
              </a:rPr>
              <a:t>Migrate multiple database sources to Azure</a:t>
            </a:r>
          </a:p>
          <a:p>
            <a:pPr defTabSz="1110123">
              <a:spcBef>
                <a:spcPts val="243"/>
              </a:spcBef>
              <a:spcAft>
                <a:spcPts val="1457"/>
              </a:spcAft>
              <a:defRPr/>
            </a:pPr>
            <a:endParaRPr lang="en-US" sz="1400" spc="121">
              <a:solidFill>
                <a:srgbClr val="505050"/>
              </a:solidFill>
              <a:latin typeface="Segoe UI Semilight" charset="0"/>
              <a:cs typeface="Segoe UI Semilight" charset="0"/>
              <a:sym typeface="Wingdings" panose="05000000000000000000" pitchFamily="2" charset="2"/>
            </a:endParaRPr>
          </a:p>
          <a:p>
            <a:pPr defTabSz="1110123">
              <a:spcBef>
                <a:spcPts val="243"/>
              </a:spcBef>
              <a:spcAft>
                <a:spcPts val="1457"/>
              </a:spcAft>
              <a:defRPr/>
            </a:pPr>
            <a:r>
              <a:rPr lang="en-US" sz="1400">
                <a:latin typeface="Segoe UI Light" pitchFamily="34" charset="0"/>
              </a:rPr>
              <a:t>*Using DMS to migrate MySQL to Azure Database for MySQL will be at private preview during Azure Database for MySQL GA.</a:t>
            </a:r>
          </a:p>
          <a:p>
            <a:endParaRPr lang="en-US"/>
          </a:p>
          <a:p>
            <a:r>
              <a:rPr lang="en-US" b="1"/>
              <a:t>Migrate with minimum migrations</a:t>
            </a:r>
          </a:p>
          <a:p>
            <a:r>
              <a:rPr lang="en-US"/>
              <a:t>Uploading a large amount of data to the cloud takes some time. Customers cannot always tolerate to stop the application while the database is being migrated. Both DMS and </a:t>
            </a:r>
            <a:r>
              <a:rPr lang="en-US" err="1"/>
              <a:t>Attunity</a:t>
            </a:r>
            <a:r>
              <a:rPr lang="en-US"/>
              <a:t> Replicate For Microsoft Migrations allow customers to migrate with minimum application downtime. The way it works is: while the migration is happening, the data - that users change when using the application- is replicated to the target. The mount of application downtime that customers take is reduced to the time it takes them to points the application to the target (change the connection string, change the definition of the DMS alias…). </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013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731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We update minor PostgreSQL version as a part of scheduled maintenance</a:t>
            </a:r>
          </a:p>
          <a:p>
            <a:pPr marL="171450" indent="-171450">
              <a:buFontTx/>
              <a:buChar char="-"/>
            </a:pPr>
            <a:r>
              <a:rPr lang="en-US"/>
              <a:t>If you need to preview updates before they’re applied to your production servers</a:t>
            </a:r>
          </a:p>
          <a:p>
            <a:pPr marL="628650" lvl="1" indent="-171450">
              <a:buFontTx/>
              <a:buChar char="-"/>
            </a:pPr>
            <a:r>
              <a:rPr lang="en-US"/>
              <a:t>Create your dev/test servers in Azure pilot region – West Central US – coming soon</a:t>
            </a:r>
          </a:p>
          <a:p>
            <a:pPr marL="628650" lvl="1" indent="-171450">
              <a:buFontTx/>
              <a:buChar char="-"/>
            </a:pPr>
            <a:r>
              <a:rPr lang="en-US"/>
              <a:t>Set custom schedule on your production servers and leave system-managed schedule on your dev/test servers to have your dev/test servers first</a:t>
            </a:r>
          </a:p>
          <a:p>
            <a:pPr marL="628650" lvl="1" indent="-171450">
              <a:buFontTx/>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2AE36-3FD8-4D4D-A046-BBF9DE5A70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557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We update minor PostgreSQL version as a part of scheduled maintenance</a:t>
            </a:r>
          </a:p>
          <a:p>
            <a:pPr marL="171450" indent="-171450">
              <a:buFontTx/>
              <a:buChar char="-"/>
            </a:pPr>
            <a:r>
              <a:rPr lang="en-US"/>
              <a:t>If you need to preview updates before they’re applied to your production servers</a:t>
            </a:r>
          </a:p>
          <a:p>
            <a:pPr marL="628650" lvl="1" indent="-171450">
              <a:buFontTx/>
              <a:buChar char="-"/>
            </a:pPr>
            <a:r>
              <a:rPr lang="en-US"/>
              <a:t>Create your dev/test servers in Azure pilot region – West Central US – coming soon</a:t>
            </a:r>
          </a:p>
          <a:p>
            <a:pPr marL="628650" lvl="1" indent="-171450">
              <a:buFontTx/>
              <a:buChar char="-"/>
            </a:pPr>
            <a:r>
              <a:rPr lang="en-US"/>
              <a:t>Set custom schedule on your production servers and leave system-managed schedule on your dev/test servers to have your dev/test servers first</a:t>
            </a:r>
          </a:p>
          <a:p>
            <a:pPr marL="628650" lvl="1" indent="-171450">
              <a:buFontTx/>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2AE36-3FD8-4D4D-A046-BBF9DE5A70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1752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We update minor PostgreSQL version as a part of scheduled maintenance</a:t>
            </a:r>
          </a:p>
          <a:p>
            <a:pPr marL="171450" indent="-171450">
              <a:buFontTx/>
              <a:buChar char="-"/>
            </a:pPr>
            <a:r>
              <a:rPr lang="en-US"/>
              <a:t>If you need to preview updates before they’re applied to your production servers</a:t>
            </a:r>
          </a:p>
          <a:p>
            <a:pPr marL="628650" lvl="1" indent="-171450">
              <a:buFontTx/>
              <a:buChar char="-"/>
            </a:pPr>
            <a:r>
              <a:rPr lang="en-US"/>
              <a:t>Create your dev/test servers in Azure pilot region – West Central US – coming soon</a:t>
            </a:r>
          </a:p>
          <a:p>
            <a:pPr marL="628650" lvl="1" indent="-171450">
              <a:buFontTx/>
              <a:buChar char="-"/>
            </a:pPr>
            <a:r>
              <a:rPr lang="en-US"/>
              <a:t>Set custom schedule on your production servers and leave system-managed schedule on your dev/test servers to have your dev/test servers first</a:t>
            </a:r>
          </a:p>
          <a:p>
            <a:pPr marL="628650" lvl="1" indent="-171450">
              <a:buFontTx/>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2AE36-3FD8-4D4D-A046-BBF9DE5A70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026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5491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7813" y="820738"/>
            <a:ext cx="3914775" cy="22018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879B6-07CF-41BF-AA25-1C316A3F6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484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99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477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same need to cost-effectively adapt and scale applies to digital transformation, too, as organizations make decisions to either pause, slow down or accelerate their journeys to the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Companies that embrace the pace of change and manage the risk by adopting cloud services can see substantial improvements in time-to-market, growth and overall efficiency.</a:t>
            </a:r>
          </a:p>
        </p:txBody>
      </p:sp>
      <p:sp>
        <p:nvSpPr>
          <p:cNvPr id="4" name="Slide Number Placeholder 3"/>
          <p:cNvSpPr>
            <a:spLocks noGrp="1"/>
          </p:cNvSpPr>
          <p:nvPr>
            <p:ph type="sldNum" sz="quarter" idx="5"/>
          </p:nvPr>
        </p:nvSpPr>
        <p:spPr/>
        <p:txBody>
          <a:bodyPr/>
          <a:lstStyle/>
          <a:p>
            <a:fld id="{1C3DE33B-6BA1-4569-8418-75B90D64D5EE}" type="slidenum">
              <a:rPr lang="en-US" smtClean="0"/>
              <a:t>4</a:t>
            </a:fld>
            <a:endParaRPr lang="en-US" dirty="0"/>
          </a:p>
        </p:txBody>
      </p:sp>
    </p:spTree>
    <p:extLst>
      <p:ext uri="{BB962C8B-B14F-4D97-AF65-F5344CB8AC3E}">
        <p14:creationId xmlns:p14="http://schemas.microsoft.com/office/powerpoint/2010/main" val="1255274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SOC2 - Service Organization Controls standards for operational security</a:t>
            </a:r>
          </a:p>
          <a:p>
            <a:r>
              <a:rPr lang="en-US"/>
              <a:t>ISO 27001 - Information Security Management Standards</a:t>
            </a:r>
          </a:p>
          <a:p>
            <a:r>
              <a:rPr lang="en-US"/>
              <a:t>ISO 27018 - Code of Practice for Protecting Personal Data in the Cloud</a:t>
            </a:r>
          </a:p>
          <a:p>
            <a:r>
              <a:rPr lang="en-US"/>
              <a:t>CSA STAR - Cloud Security Alliance: Security, Trust &amp; Assurance Registry (STAR)</a:t>
            </a:r>
          </a:p>
          <a:p>
            <a:r>
              <a:rPr lang="en-US"/>
              <a:t>PCI DSS Level 1 - Payment Card Industry (PCI) Data Security Standard (DSS) Level 1 Service Provider</a:t>
            </a:r>
          </a:p>
          <a:p>
            <a:r>
              <a:rPr lang="en-US"/>
              <a:t>HIPAA / HITECH Act - Health Insurance Portability and Accountability Act / Health Information Technology for Economic and Clinical Health Act</a:t>
            </a:r>
          </a:p>
          <a:p>
            <a:r>
              <a:rPr lang="en-US"/>
              <a:t>ISO 27017:2015 - Code of Practice for Information Security Controls</a:t>
            </a:r>
          </a:p>
          <a:p>
            <a:r>
              <a:rPr lang="en-US"/>
              <a:t>ISO 9001:2015 Quality Management Systems Standards</a:t>
            </a:r>
          </a:p>
          <a:p>
            <a:r>
              <a:rPr lang="en-US"/>
              <a:t>ISO 22301:2012 Business Continuity Management Standard</a:t>
            </a:r>
          </a:p>
          <a:p>
            <a:r>
              <a:rPr lang="en-US"/>
              <a:t>ISO/IEC 20000-1:2011 Information Technology Service Management</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7241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847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A69098-AF98-44ED-B19A-289934A19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20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Microsoft Azure is the cloud that lets you turn ideas into solutions with more than 100 services to build, deploy, and manage </a:t>
            </a:r>
            <a:r>
              <a:rPr lang="en-US" sz="1200" b="0" i="0" u="none" strike="noStrike" kern="1200" dirty="0">
                <a:solidFill>
                  <a:schemeClr val="tx1"/>
                </a:solidFill>
                <a:effectLst/>
                <a:latin typeface="+mn-lt"/>
                <a:ea typeface="+mn-ea"/>
                <a:cs typeface="+mn-cs"/>
              </a:rPr>
              <a:t>applications—in the cloud, on-premises, and at the edge—using the tools and frameworks of your choice.  Our track record of continuous innovation supports your development today and your visions for tomorrow.  Over the past year, we’ve launched over 1000 capabilities on the platform, helping our customers be future-ready. </a:t>
            </a:r>
            <a:r>
              <a:rPr lang="en-US" sz="1200" dirty="0"/>
              <a:t>The cloud is moving fast – every week a new technology is coming out. So it’s about meeting new capabilities now and investing in those on the horizon.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In the world of data, we are committed to </a:t>
            </a:r>
            <a:r>
              <a:rPr lang="en-US" sz="1200" kern="1200" dirty="0">
                <a:solidFill>
                  <a:schemeClr val="tx1"/>
                </a:solidFill>
                <a:effectLst/>
                <a:latin typeface="+mn-lt"/>
                <a:ea typeface="+mn-ea"/>
                <a:cs typeface="+mn-cs"/>
              </a:rPr>
              <a:t>empowering organizations to build on their terms with flexibility and choice, and that includes the </a:t>
            </a:r>
            <a:r>
              <a:rPr lang="en-US" sz="1200" b="1" kern="1200" dirty="0">
                <a:solidFill>
                  <a:schemeClr val="tx1"/>
                </a:solidFill>
                <a:effectLst/>
                <a:latin typeface="+mn-lt"/>
                <a:ea typeface="+mn-ea"/>
                <a:cs typeface="+mn-cs"/>
              </a:rPr>
              <a:t>freedom to operate anywhere</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Nothing is more important than trust, particularly when you’re talking about the cloud. We spend $1B a year on cyber security with 3500 cyber security engineers who are constantly monitoring your data for threats. We’ve invested ahead of the curve in </a:t>
            </a:r>
            <a:r>
              <a:rPr lang="en-US" sz="1200" b="1" kern="1200" dirty="0">
                <a:solidFill>
                  <a:schemeClr val="tx1"/>
                </a:solidFill>
                <a:effectLst/>
                <a:latin typeface="+mn-lt"/>
                <a:ea typeface="+mn-ea"/>
                <a:cs typeface="+mn-cs"/>
              </a:rPr>
              <a:t>layers of security with built-in controls </a:t>
            </a:r>
            <a:r>
              <a:rPr lang="en-US" sz="1200" kern="1200" dirty="0">
                <a:solidFill>
                  <a:schemeClr val="tx1"/>
                </a:solidFill>
                <a:effectLst/>
                <a:latin typeface="+mn-lt"/>
                <a:ea typeface="+mn-ea"/>
                <a:cs typeface="+mn-cs"/>
              </a:rPr>
              <a:t>to protect your data and close the gaps that attackers can exploit.  Trust your workloads to Azure, built upon the most secure cloud with the broadest compliance coverage.</a:t>
            </a:r>
            <a:endParaRPr lang="en-US" sz="1200" dirty="0"/>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Break through the resource constraints of modern application development with </a:t>
            </a:r>
            <a:r>
              <a:rPr lang="en-US" sz="1200" b="1" kern="1200" dirty="0">
                <a:solidFill>
                  <a:schemeClr val="tx1"/>
                </a:solidFill>
                <a:effectLst/>
                <a:latin typeface="+mn-lt"/>
                <a:ea typeface="+mn-ea"/>
                <a:cs typeface="+mn-cs"/>
              </a:rPr>
              <a:t>limitless scale</a:t>
            </a:r>
            <a:r>
              <a:rPr lang="en-US" sz="1200" kern="1200" dirty="0">
                <a:solidFill>
                  <a:schemeClr val="tx1"/>
                </a:solidFill>
                <a:effectLst/>
                <a:latin typeface="+mn-lt"/>
                <a:ea typeface="+mn-ea"/>
                <a:cs typeface="+mn-cs"/>
              </a:rPr>
              <a:t> that goes </a:t>
            </a:r>
            <a:r>
              <a:rPr lang="en-US" sz="1200" u="sng" kern="1200" dirty="0">
                <a:solidFill>
                  <a:schemeClr val="tx1"/>
                </a:solidFill>
                <a:effectLst/>
                <a:latin typeface="+mn-lt"/>
                <a:ea typeface="+mn-ea"/>
                <a:cs typeface="+mn-cs"/>
                <a:hlinkClick r:id="rId3"/>
              </a:rPr>
              <a:t>far beyond other cloud providers</a:t>
            </a:r>
            <a:r>
              <a:rPr lang="en-US" sz="1200" u="sng"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Modernize existing apps or build new apps on Azure with </a:t>
            </a:r>
            <a:r>
              <a:rPr lang="en-US" sz="1200" b="1" kern="1200" dirty="0">
                <a:solidFill>
                  <a:schemeClr val="tx1"/>
                </a:solidFill>
                <a:effectLst/>
                <a:latin typeface="+mn-lt"/>
                <a:ea typeface="+mn-ea"/>
                <a:cs typeface="+mn-cs"/>
              </a:rPr>
              <a:t>built-in, AI-based technologies</a:t>
            </a:r>
            <a:r>
              <a:rPr lang="en-US" sz="1200" kern="1200" dirty="0">
                <a:solidFill>
                  <a:schemeClr val="tx1"/>
                </a:solidFill>
                <a:effectLst/>
                <a:latin typeface="+mn-lt"/>
                <a:ea typeface="+mn-ea"/>
                <a:cs typeface="+mn-cs"/>
              </a:rPr>
              <a:t> that power new customer experiences. </a:t>
            </a:r>
            <a:endParaRPr lang="en-US" sz="1200" u="sng" kern="1200" dirty="0">
              <a:solidFill>
                <a:schemeClr val="tx1"/>
              </a:solidFill>
              <a:effectLst/>
              <a:latin typeface="+mn-lt"/>
              <a:ea typeface="+mn-ea"/>
              <a:cs typeface="+mn-cs"/>
            </a:endParaRPr>
          </a:p>
          <a:p>
            <a:endParaRPr lang="en-US" sz="1200" dirty="0"/>
          </a:p>
          <a:p>
            <a:r>
              <a:rPr lang="en-US" sz="1200" dirty="0"/>
              <a:t>Azure can help you innovate today, tomorrow, and in the future. We are constantly providing capabilities that can help meet your needs.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1116882" marR="0" lvl="0" indent="0" algn="l" defTabSz="1786424" rtl="0" eaLnBrk="0"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2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5/19/2021 10:02 PM</a:t>
            </a:fld>
            <a:endParaRPr kumimoji="0" lang="en-US" sz="2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2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23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42280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82" kern="1200">
                <a:solidFill>
                  <a:schemeClr val="tx1"/>
                </a:solidFill>
                <a:effectLst/>
                <a:latin typeface="Segoe UI" panose="020B0502040204020203" pitchFamily="34" charset="0"/>
                <a:ea typeface="+mn-ea"/>
                <a:cs typeface="+mn-cs"/>
              </a:rPr>
              <a:t>We have a rich portfolio of operational databases on Azure that are </a:t>
            </a:r>
            <a:r>
              <a:rPr lang="en-US" sz="882" b="1" kern="1200">
                <a:solidFill>
                  <a:schemeClr val="tx1"/>
                </a:solidFill>
                <a:effectLst/>
                <a:latin typeface="Segoe UI" panose="020B0502040204020203" pitchFamily="34" charset="0"/>
                <a:ea typeface="+mn-ea"/>
                <a:cs typeface="+mn-cs"/>
              </a:rPr>
              <a:t>grounded in choice and flexibility</a:t>
            </a:r>
            <a:r>
              <a:rPr lang="en-US" sz="882" kern="1200">
                <a:solidFill>
                  <a:schemeClr val="tx1"/>
                </a:solidFill>
                <a:effectLst/>
                <a:latin typeface="Segoe UI" panose="020B0502040204020203" pitchFamily="34" charset="0"/>
                <a:ea typeface="+mn-ea"/>
                <a:cs typeface="+mn-cs"/>
              </a:rPr>
              <a:t>. </a:t>
            </a:r>
            <a:r>
              <a:rPr lang="en-US" sz="800"/>
              <a:t>We want customers to have the right tool for every use case they encounter. </a:t>
            </a:r>
          </a:p>
          <a:p>
            <a:endParaRPr lang="en-US" sz="882" kern="1200">
              <a:solidFill>
                <a:schemeClr val="tx1"/>
              </a:solidFill>
              <a:effectLst/>
              <a:latin typeface="Segoe UI" panose="020B0502040204020203" pitchFamily="34" charset="0"/>
              <a:ea typeface="+mn-ea"/>
              <a:cs typeface="+mn-cs"/>
            </a:endParaRPr>
          </a:p>
          <a:p>
            <a:r>
              <a:rPr lang="en-US" sz="1200" i="1" kern="1200">
                <a:solidFill>
                  <a:schemeClr val="tx1"/>
                </a:solidFill>
                <a:effectLst/>
                <a:latin typeface="+mn-lt"/>
                <a:ea typeface="+mn-ea"/>
                <a:cs typeface="+mn-cs"/>
              </a:rPr>
              <a:t>&lt;Detailed descriptions of each database service for reference&gt;</a:t>
            </a:r>
          </a:p>
          <a:p>
            <a:r>
              <a:rPr lang="en-US" sz="1200" b="1" i="0" u="none" strike="noStrike" kern="1200">
                <a:solidFill>
                  <a:schemeClr val="tx1"/>
                </a:solidFill>
                <a:effectLst/>
                <a:latin typeface="+mn-lt"/>
                <a:ea typeface="+mn-ea"/>
                <a:cs typeface="+mn-cs"/>
              </a:rPr>
              <a:t>Azure SQL Database</a:t>
            </a:r>
          </a:p>
          <a:p>
            <a:r>
              <a:rPr lang="en-US" sz="1200" kern="1200">
                <a:solidFill>
                  <a:schemeClr val="tx1"/>
                </a:solidFill>
                <a:effectLst/>
                <a:latin typeface="+mn-lt"/>
                <a:ea typeface="+mn-ea"/>
                <a:cs typeface="+mn-cs"/>
              </a:rPr>
              <a:t>Azure SQL Database is the intelligent, scalable, relational database service that supports modern cloud applications. It’s evergreen and always up to date, with AI-powered and automated features that optimize performance and durability for you. Serverless compute and Hyperscale storage options automatically scale resources on demand, so you can focus on building new applications without worrying about storage size or resource management. </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Azure SQL Managed Instance</a:t>
            </a:r>
          </a:p>
          <a:p>
            <a:r>
              <a:rPr lang="en-US" sz="1200" kern="1200">
                <a:solidFill>
                  <a:schemeClr val="tx1"/>
                </a:solidFill>
                <a:effectLst/>
                <a:latin typeface="+mn-lt"/>
                <a:ea typeface="+mn-ea"/>
                <a:cs typeface="+mn-cs"/>
              </a:rPr>
              <a:t>Azure SQL Managed Instance is the intelligent, scalable, cloud database service that combines the broadest SQL Server engine compatibility with all the benefits of a fully managed and evergreen platform as a service. Modernize your existing SQL Server applications at scale with SQL Managed Instance.</a:t>
            </a:r>
          </a:p>
          <a:p>
            <a:endParaRPr lang="en-US" sz="1200" b="1"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Azure Database for PostgreSQL</a:t>
            </a:r>
            <a:r>
              <a:rPr lang="en-US" sz="1200" b="0" i="0" u="none" strike="noStrike" kern="1200">
                <a:solidFill>
                  <a:schemeClr val="tx1"/>
                </a:solidFill>
                <a:effectLst/>
                <a:latin typeface="+mn-lt"/>
                <a:ea typeface="+mn-ea"/>
                <a:cs typeface="+mn-cs"/>
              </a:rPr>
              <a:t> is a relational </a:t>
            </a:r>
            <a:r>
              <a:rPr lang="en-US" sz="1200" b="1" i="0" u="none" strike="noStrike" kern="1200">
                <a:solidFill>
                  <a:schemeClr val="tx1"/>
                </a:solidFill>
                <a:effectLst/>
                <a:latin typeface="+mn-lt"/>
                <a:ea typeface="+mn-ea"/>
                <a:cs typeface="+mn-cs"/>
              </a:rPr>
              <a:t>database</a:t>
            </a:r>
            <a:r>
              <a:rPr lang="en-US" sz="1200" b="0" i="0" u="none" strike="noStrike" kern="1200">
                <a:solidFill>
                  <a:schemeClr val="tx1"/>
                </a:solidFill>
                <a:effectLst/>
                <a:latin typeface="+mn-lt"/>
                <a:ea typeface="+mn-ea"/>
                <a:cs typeface="+mn-cs"/>
              </a:rPr>
              <a:t> service based on the open-source </a:t>
            </a:r>
            <a:r>
              <a:rPr lang="en-US" sz="1200" b="1" i="0" u="none" strike="noStrike" kern="1200">
                <a:solidFill>
                  <a:schemeClr val="tx1"/>
                </a:solidFill>
                <a:effectLst/>
                <a:latin typeface="+mn-lt"/>
                <a:ea typeface="+mn-ea"/>
                <a:cs typeface="+mn-cs"/>
              </a:rPr>
              <a:t>Postgres database</a:t>
            </a:r>
            <a:r>
              <a:rPr lang="en-US" sz="1200" b="0" i="0" u="none" strike="noStrike" kern="1200">
                <a:solidFill>
                  <a:schemeClr val="tx1"/>
                </a:solidFill>
                <a:effectLst/>
                <a:latin typeface="+mn-lt"/>
                <a:ea typeface="+mn-ea"/>
                <a:cs typeface="+mn-cs"/>
              </a:rPr>
              <a:t> engine. It's a fully managed </a:t>
            </a:r>
            <a:r>
              <a:rPr lang="en-US" sz="1200" b="1" i="0" u="none" strike="noStrike" kern="1200">
                <a:solidFill>
                  <a:schemeClr val="tx1"/>
                </a:solidFill>
                <a:effectLst/>
                <a:latin typeface="+mn-lt"/>
                <a:ea typeface="+mn-ea"/>
                <a:cs typeface="+mn-cs"/>
              </a:rPr>
              <a:t>database</a:t>
            </a:r>
            <a:r>
              <a:rPr lang="en-US" sz="1200" b="0" i="0" u="none" strike="noStrike" kern="1200">
                <a:solidFill>
                  <a:schemeClr val="tx1"/>
                </a:solidFill>
                <a:effectLst/>
                <a:latin typeface="+mn-lt"/>
                <a:ea typeface="+mn-ea"/>
                <a:cs typeface="+mn-cs"/>
              </a:rPr>
              <a:t> as a service offering that can handle mission-critical workloads with predictable performance, security, high availability, and dynamic scalability</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Azure Database for MySQL</a:t>
            </a:r>
            <a:r>
              <a:rPr lang="en-US" sz="1200" b="0" i="0" u="none" strike="noStrike" kern="1200">
                <a:solidFill>
                  <a:schemeClr val="tx1"/>
                </a:solidFill>
                <a:effectLst/>
                <a:latin typeface="+mn-lt"/>
                <a:ea typeface="+mn-ea"/>
                <a:cs typeface="+mn-cs"/>
              </a:rPr>
              <a:t> is a relational </a:t>
            </a:r>
            <a:r>
              <a:rPr lang="en-US" sz="1200" b="1" i="0" u="none" strike="noStrike" kern="1200">
                <a:solidFill>
                  <a:schemeClr val="tx1"/>
                </a:solidFill>
                <a:effectLst/>
                <a:latin typeface="+mn-lt"/>
                <a:ea typeface="+mn-ea"/>
                <a:cs typeface="+mn-cs"/>
              </a:rPr>
              <a:t>database</a:t>
            </a:r>
            <a:r>
              <a:rPr lang="en-US" sz="1200" b="0" i="0" u="none" strike="noStrike" kern="1200">
                <a:solidFill>
                  <a:schemeClr val="tx1"/>
                </a:solidFill>
                <a:effectLst/>
                <a:latin typeface="+mn-lt"/>
                <a:ea typeface="+mn-ea"/>
                <a:cs typeface="+mn-cs"/>
              </a:rPr>
              <a:t> service based on the open-source </a:t>
            </a:r>
            <a:r>
              <a:rPr lang="en-US" sz="1200" b="1" i="0" u="none" strike="noStrike" kern="1200">
                <a:solidFill>
                  <a:schemeClr val="tx1"/>
                </a:solidFill>
                <a:effectLst/>
                <a:latin typeface="+mn-lt"/>
                <a:ea typeface="+mn-ea"/>
                <a:cs typeface="+mn-cs"/>
              </a:rPr>
              <a:t>MySQL</a:t>
            </a:r>
            <a:r>
              <a:rPr lang="en-US" sz="1200" b="0" i="0" u="none" strike="noStrike" kern="1200">
                <a:solidFill>
                  <a:schemeClr val="tx1"/>
                </a:solidFill>
                <a:effectLst/>
                <a:latin typeface="+mn-lt"/>
                <a:ea typeface="+mn-ea"/>
                <a:cs typeface="+mn-cs"/>
              </a:rPr>
              <a:t> Server engine. It's a fully managed </a:t>
            </a:r>
            <a:r>
              <a:rPr lang="en-US" sz="1200" b="1" i="0" u="none" strike="noStrike" kern="1200">
                <a:solidFill>
                  <a:schemeClr val="tx1"/>
                </a:solidFill>
                <a:effectLst/>
                <a:latin typeface="+mn-lt"/>
                <a:ea typeface="+mn-ea"/>
                <a:cs typeface="+mn-cs"/>
              </a:rPr>
              <a:t>database</a:t>
            </a:r>
            <a:r>
              <a:rPr lang="en-US" sz="1200" b="0" i="0" u="none" strike="noStrike" kern="1200">
                <a:solidFill>
                  <a:schemeClr val="tx1"/>
                </a:solidFill>
                <a:effectLst/>
                <a:latin typeface="+mn-lt"/>
                <a:ea typeface="+mn-ea"/>
                <a:cs typeface="+mn-cs"/>
              </a:rPr>
              <a:t> as a service offering that can handle mission-critical workloads with predictable performance and dynamic scalability.</a:t>
            </a:r>
            <a:br>
              <a:rPr lang="en-US" sz="1200" b="0" i="0" u="none" strike="noStrike" kern="1200">
                <a:solidFill>
                  <a:schemeClr val="tx1"/>
                </a:solidFill>
                <a:effectLst/>
                <a:latin typeface="+mn-lt"/>
                <a:ea typeface="+mn-ea"/>
                <a:cs typeface="+mn-cs"/>
              </a:rPr>
            </a:br>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Azure Database for MariaDB </a:t>
            </a:r>
            <a:r>
              <a:rPr lang="en-US" sz="1200" b="0" i="0" u="none" strike="noStrike" kern="1200">
                <a:solidFill>
                  <a:schemeClr val="tx1"/>
                </a:solidFill>
                <a:effectLst/>
                <a:latin typeface="+mn-lt"/>
                <a:ea typeface="+mn-ea"/>
                <a:cs typeface="+mn-cs"/>
              </a:rPr>
              <a:t>is a relational database service in the Microsoft cloud. Azure Database for MariaDB is based on the </a:t>
            </a:r>
            <a:r>
              <a:rPr lang="en-US" sz="1200" b="0" i="0" u="sng" strike="noStrike" kern="1200">
                <a:solidFill>
                  <a:schemeClr val="tx1"/>
                </a:solidFill>
                <a:effectLst/>
                <a:latin typeface="+mn-lt"/>
                <a:ea typeface="+mn-ea"/>
                <a:cs typeface="+mn-cs"/>
                <a:hlinkClick r:id="rId3"/>
              </a:rPr>
              <a:t>MariaDB community edition</a:t>
            </a:r>
            <a:r>
              <a:rPr lang="en-US" sz="1200" b="0" i="0" u="none" strike="noStrike" kern="1200">
                <a:solidFill>
                  <a:schemeClr val="tx1"/>
                </a:solidFill>
                <a:effectLst/>
                <a:latin typeface="+mn-lt"/>
                <a:ea typeface="+mn-ea"/>
                <a:cs typeface="+mn-cs"/>
              </a:rPr>
              <a:t> (available under the GPLv2 license) database engine, version 10.2 and 10.3.</a:t>
            </a:r>
          </a:p>
          <a:p>
            <a:endParaRPr lang="en-US" sz="1200" b="0" i="0" u="none" strike="noStrike" kern="1200">
              <a:solidFill>
                <a:schemeClr val="tx1"/>
              </a:solidFill>
              <a:effectLst/>
              <a:latin typeface="+mn-lt"/>
              <a:ea typeface="+mn-ea"/>
              <a:cs typeface="+mn-cs"/>
            </a:endParaRPr>
          </a:p>
          <a:p>
            <a:r>
              <a:rPr lang="en-US" sz="1200" b="1" i="0" u="none" strike="noStrike" kern="1200">
                <a:solidFill>
                  <a:schemeClr val="tx1"/>
                </a:solidFill>
                <a:effectLst/>
                <a:latin typeface="+mn-lt"/>
                <a:ea typeface="+mn-ea"/>
                <a:cs typeface="+mn-cs"/>
              </a:rPr>
              <a:t>Azure Cosmos DB</a:t>
            </a:r>
          </a:p>
          <a:p>
            <a:r>
              <a:rPr lang="en-US" sz="1200" b="0" i="0" u="none" strike="noStrike" kern="1200">
                <a:solidFill>
                  <a:schemeClr val="tx1"/>
                </a:solidFill>
                <a:effectLst/>
                <a:latin typeface="+mn-lt"/>
                <a:ea typeface="+mn-ea"/>
                <a:cs typeface="+mn-cs"/>
              </a:rPr>
              <a:t>Azure Cosmos DB is a globally distributed database service. It supports schema-less data that lets you build highly responsive and </a:t>
            </a:r>
            <a:r>
              <a:rPr lang="en-US" sz="1200" b="1" i="0" u="none" strike="noStrike" kern="1200">
                <a:solidFill>
                  <a:schemeClr val="tx1"/>
                </a:solidFill>
                <a:effectLst/>
                <a:latin typeface="+mn-lt"/>
                <a:ea typeface="+mn-ea"/>
                <a:cs typeface="+mn-cs"/>
              </a:rPr>
              <a:t>Always On</a:t>
            </a:r>
            <a:r>
              <a:rPr lang="en-US" sz="1200" b="0" i="0" u="none" strike="noStrike" kern="1200">
                <a:solidFill>
                  <a:schemeClr val="tx1"/>
                </a:solidFill>
                <a:effectLst/>
                <a:latin typeface="+mn-lt"/>
                <a:ea typeface="+mn-ea"/>
                <a:cs typeface="+mn-cs"/>
              </a:rPr>
              <a:t> applications to support constantly changing data. You can use this feature to store data that is updated and maintained by users around the world. The following illustration shows a sample Azure Cosmos DB database that's used to store data that's accessed by people located across the globe.</a:t>
            </a:r>
          </a:p>
          <a:p>
            <a:endParaRPr lang="en-US" sz="1200" b="0" i="0" u="none" strike="noStrike" kern="1200">
              <a:solidFill>
                <a:schemeClr val="tx1"/>
              </a:solidFill>
              <a:effectLst/>
              <a:latin typeface="+mn-lt"/>
              <a:ea typeface="+mn-ea"/>
              <a:cs typeface="+mn-cs"/>
            </a:endParaRPr>
          </a:p>
          <a:p>
            <a:endParaRPr lang="en-US" sz="1200" b="0" i="0" u="none" strike="noStrike" kern="1200">
              <a:solidFill>
                <a:schemeClr val="tx1"/>
              </a:solidFill>
              <a:effectLst/>
              <a:latin typeface="+mn-lt"/>
              <a:ea typeface="+mn-ea"/>
              <a:cs typeface="+mn-cs"/>
            </a:endParaRPr>
          </a:p>
          <a:p>
            <a:endParaRPr lang="en-US"/>
          </a:p>
        </p:txBody>
      </p:sp>
      <p:sp>
        <p:nvSpPr>
          <p:cNvPr id="4" name="Header Placeholder 3"/>
          <p:cNvSpPr>
            <a:spLocks noGrp="1"/>
          </p:cNvSpPr>
          <p:nvPr>
            <p:ph type="hdr" sz="quarter" idx="10"/>
          </p:nvPr>
        </p:nvSpPr>
        <p:spPr/>
        <p:txBody>
          <a:bodyPr/>
          <a:lstStyle/>
          <a:p>
            <a:pPr marL="0" marR="0" lvl="0" indent="0" algn="l" defTabSz="95046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5/19/2021 10:02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046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046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661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srgbClr val="75757A"/>
                </a:solidFill>
                <a:effectLst/>
                <a:uLnTx/>
                <a:uFillTx/>
                <a:latin typeface="Segoe UI"/>
                <a:ea typeface="+mn-ea"/>
                <a:cs typeface="+mn-cs"/>
                <a:hlinkClick r:id="rId3">
                  <a:extLst>
                    <a:ext uri="{A12FA001-AC4F-418D-AE19-62706E023703}">
                      <ahyp:hlinkClr xmlns:ahyp="http://schemas.microsoft.com/office/drawing/2018/hyperlinkcolor" val="tx"/>
                    </a:ext>
                  </a:extLst>
                </a:hlinkClick>
              </a:rPr>
              <a:t>https://insights.stackoverflow.com/survey/2019?utm_source=so-owned&amp;utm_medium=blog&amp;utm_campaign=dev-survey-2019&amp;utm_content=launch-blog</a:t>
            </a:r>
            <a:endParaRPr kumimoji="0" lang="en-US" sz="1200" b="0" i="0" u="none" strike="noStrike" kern="1200" cap="none" spc="0" normalizeH="0" baseline="0" noProof="0" dirty="0">
              <a:ln>
                <a:noFill/>
              </a:ln>
              <a:solidFill>
                <a:srgbClr val="75757A"/>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srgbClr val="75757A"/>
                </a:solidFill>
                <a:effectLst/>
                <a:uLnTx/>
                <a:uFillTx/>
                <a:latin typeface="Segoe UI"/>
                <a:ea typeface="+mn-ea"/>
                <a:cs typeface="+mn-cs"/>
                <a:hlinkClick r:id="rId4">
                  <a:extLst>
                    <a:ext uri="{A12FA001-AC4F-418D-AE19-62706E023703}">
                      <ahyp:hlinkClr xmlns:ahyp="http://schemas.microsoft.com/office/drawing/2018/hyperlinkcolor" val="tx"/>
                    </a:ext>
                  </a:extLst>
                </a:hlinkClick>
              </a:rPr>
              <a:t>http://www.oracle.com/us/products/mysql/mysql-wp-top10-webbased-apps-461054.pdf</a:t>
            </a:r>
            <a:endParaRPr kumimoji="0" lang="en-US" sz="1200" b="0" i="0" u="none" strike="noStrike" kern="1200" cap="none" spc="0" normalizeH="0" baseline="0" noProof="0" dirty="0">
              <a:ln>
                <a:noFill/>
              </a:ln>
              <a:solidFill>
                <a:srgbClr val="75757A"/>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srgbClr val="75757A"/>
                </a:solidFill>
                <a:effectLst/>
                <a:uLnTx/>
                <a:uFillTx/>
                <a:latin typeface="Segoe UI"/>
                <a:ea typeface="+mn-ea"/>
                <a:cs typeface="+mn-cs"/>
                <a:hlinkClick r:id="rId5">
                  <a:extLst>
                    <a:ext uri="{A12FA001-AC4F-418D-AE19-62706E023703}">
                      <ahyp:hlinkClr xmlns:ahyp="http://schemas.microsoft.com/office/drawing/2018/hyperlinkcolor" val="tx"/>
                    </a:ext>
                  </a:extLst>
                </a:hlinkClick>
              </a:rPr>
              <a:t>https://db-engines.com/en/blog_post/77</a:t>
            </a:r>
            <a:endParaRPr kumimoji="0" lang="en-US" sz="1200" b="0" i="0" u="none" strike="noStrike" kern="1200" cap="none" spc="0" normalizeH="0" baseline="0" noProof="0" dirty="0">
              <a:ln>
                <a:noFill/>
              </a:ln>
              <a:solidFill>
                <a:srgbClr val="75757A"/>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gradFill>
                <a:gsLst>
                  <a:gs pos="2917">
                    <a:schemeClr val="tx1"/>
                  </a:gs>
                  <a:gs pos="30000">
                    <a:schemeClr val="tx1"/>
                  </a:gs>
                </a:gsLst>
                <a:lin ang="5400000" scaled="0"/>
              </a:gradFill>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2917">
                      <a:schemeClr val="tx1"/>
                    </a:gs>
                    <a:gs pos="30000">
                      <a:schemeClr val="tx1"/>
                    </a:gs>
                  </a:gsLst>
                  <a:lin ang="5400000" scaled="0"/>
                </a:gradFill>
              </a:rPr>
              <a:t>MariaDB has nearly tripled its popularity over the last 3 years. - https://db-engines.com/en/blog_post/77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gradFill>
                <a:gsLst>
                  <a:gs pos="2917">
                    <a:schemeClr val="tx1"/>
                  </a:gs>
                  <a:gs pos="30000">
                    <a:schemeClr val="tx1"/>
                  </a:gs>
                </a:gsLst>
                <a:lin ang="5400000" scaled="0"/>
              </a:gradFill>
            </a:endParaRPr>
          </a:p>
          <a:p>
            <a:pPr indent="-228600"/>
            <a:r>
              <a:rPr lang="en-US" sz="1200" dirty="0">
                <a:latin typeface="Arial" panose="020B0604020202020204" pitchFamily="34" charset="0"/>
              </a:rPr>
              <a:t>•</a:t>
            </a:r>
            <a:r>
              <a:rPr lang="en-US" sz="1200" dirty="0">
                <a:latin typeface="Open Sans" panose="020B0606030504020204" pitchFamily="34" charset="0"/>
              </a:rPr>
              <a:t>Developers love OSS because they care about innovation and being in control of their work.</a:t>
            </a:r>
            <a:endParaRPr lang="en-US" sz="1100" dirty="0">
              <a:latin typeface="Segoe UI" panose="020B0502040204020203" pitchFamily="34" charset="0"/>
            </a:endParaRPr>
          </a:p>
          <a:p>
            <a:pPr indent="-228600"/>
            <a:r>
              <a:rPr lang="en-US" sz="1200" dirty="0">
                <a:solidFill>
                  <a:srgbClr val="6888C9"/>
                </a:solidFill>
                <a:latin typeface="Arial" panose="020B0604020202020204" pitchFamily="34" charset="0"/>
              </a:rPr>
              <a:t>	</a:t>
            </a:r>
            <a:r>
              <a:rPr lang="en-US" sz="1200" dirty="0">
                <a:solidFill>
                  <a:srgbClr val="6888C9"/>
                </a:solidFill>
                <a:latin typeface="Open Sans" panose="020B0606030504020204" pitchFamily="34" charset="0"/>
              </a:rPr>
              <a:t>Innovation and control are critical </a:t>
            </a:r>
            <a:r>
              <a:rPr lang="en-US" sz="1200" dirty="0" err="1">
                <a:solidFill>
                  <a:srgbClr val="6888C9"/>
                </a:solidFill>
                <a:latin typeface="Open Sans" panose="020B0606030504020204" pitchFamily="34" charset="0"/>
              </a:rPr>
              <a:t>compononets</a:t>
            </a:r>
            <a:r>
              <a:rPr lang="en-US" sz="1200" dirty="0">
                <a:solidFill>
                  <a:srgbClr val="6888C9"/>
                </a:solidFill>
                <a:latin typeface="Open Sans" panose="020B0606030504020204" pitchFamily="34" charset="0"/>
              </a:rPr>
              <a:t> of how Microsoft supports in this space</a:t>
            </a:r>
            <a:endParaRPr lang="en-US" sz="1200" dirty="0">
              <a:latin typeface="Arial" panose="020B0604020202020204" pitchFamily="34" charset="0"/>
            </a:endParaRPr>
          </a:p>
          <a:p>
            <a:pPr indent="-228600"/>
            <a:r>
              <a:rPr lang="en-US" sz="1200" dirty="0">
                <a:latin typeface="Arial" panose="020B0604020202020204" pitchFamily="34" charset="0"/>
              </a:rPr>
              <a:t>•</a:t>
            </a:r>
            <a:r>
              <a:rPr lang="en-US" sz="1200" dirty="0">
                <a:latin typeface="Open Sans" panose="020B0606030504020204" pitchFamily="34" charset="0"/>
              </a:rPr>
              <a:t>AWS and GCP focus on the value of their consoles whereas Azure focuses on improving the value of OSS communities.</a:t>
            </a:r>
            <a:endParaRPr lang="en-US" sz="1100" dirty="0">
              <a:latin typeface="Segoe UI" panose="020B0502040204020203" pitchFamily="34" charset="0"/>
            </a:endParaRPr>
          </a:p>
          <a:p>
            <a:pPr indent="-228600"/>
            <a:endParaRPr lang="en-US" sz="1100" dirty="0">
              <a:latin typeface="Segoe UI" panose="020B0502040204020203" pitchFamily="34" charset="0"/>
            </a:endParaRPr>
          </a:p>
          <a:p>
            <a:pPr indent="-228600"/>
            <a:r>
              <a:rPr lang="en-US" sz="1200" dirty="0">
                <a:latin typeface="Arial" panose="020B0604020202020204" pitchFamily="34" charset="0"/>
              </a:rPr>
              <a:t>•</a:t>
            </a:r>
            <a:r>
              <a:rPr lang="en-US" sz="1200" dirty="0">
                <a:latin typeface="Open Sans" panose="020B0606030504020204" pitchFamily="34" charset="0"/>
              </a:rPr>
              <a:t>A developer is focused on one particular DB and will not be comparing across OSS Azure services. (def between post and My/Maria)</a:t>
            </a:r>
            <a:endParaRPr lang="en-US" sz="1100" dirty="0">
              <a:latin typeface="Segoe UI" panose="020B0502040204020203" pitchFamily="34" charset="0"/>
            </a:endParaRPr>
          </a:p>
          <a:p>
            <a:pPr indent="-228600"/>
            <a:r>
              <a:rPr lang="en-US" sz="1200" dirty="0">
                <a:solidFill>
                  <a:srgbClr val="6888C9"/>
                </a:solidFill>
                <a:latin typeface="Arial" panose="020B0604020202020204" pitchFamily="34" charset="0"/>
              </a:rPr>
              <a:t>	</a:t>
            </a:r>
            <a:r>
              <a:rPr lang="en-US" sz="1200" dirty="0">
                <a:solidFill>
                  <a:srgbClr val="6888C9"/>
                </a:solidFill>
                <a:latin typeface="Open Sans" panose="020B0606030504020204" pitchFamily="34" charset="0"/>
              </a:rPr>
              <a:t>Language across OSS on Azure pages does not have to be perfectly parallel.</a:t>
            </a:r>
            <a:endParaRPr lang="en-US" sz="1100" dirty="0">
              <a:latin typeface="Segoe UI" panose="020B0502040204020203" pitchFamily="34" charset="0"/>
            </a:endParaRPr>
          </a:p>
          <a:p>
            <a:pPr indent="-228600"/>
            <a:endParaRPr lang="en-US" sz="1100" dirty="0">
              <a:latin typeface="Segoe UI" panose="020B0502040204020203" pitchFamily="34" charset="0"/>
            </a:endParaRPr>
          </a:p>
          <a:p>
            <a:pPr indent="-228600"/>
            <a:r>
              <a:rPr lang="en-US" sz="1200" dirty="0">
                <a:latin typeface="Arial" panose="020B0604020202020204" pitchFamily="34" charset="0"/>
              </a:rPr>
              <a:t>•</a:t>
            </a:r>
            <a:r>
              <a:rPr lang="en-US" sz="1200" dirty="0">
                <a:latin typeface="Open Sans" panose="020B0606030504020204" pitchFamily="34" charset="0"/>
              </a:rPr>
              <a:t>MySQL is still thriving and popular, however die-hard community </a:t>
            </a:r>
            <a:r>
              <a:rPr lang="en-US" sz="1200" dirty="0" err="1">
                <a:latin typeface="Open Sans" panose="020B0606030504020204" pitchFamily="34" charset="0"/>
              </a:rPr>
              <a:t>devs</a:t>
            </a:r>
            <a:r>
              <a:rPr lang="en-US" sz="1200" dirty="0">
                <a:latin typeface="Open Sans" panose="020B0606030504020204" pitchFamily="34" charset="0"/>
              </a:rPr>
              <a:t> jumped ship to MariaDB. </a:t>
            </a:r>
            <a:endParaRPr lang="en-US" sz="1100" dirty="0">
              <a:latin typeface="Segoe UI" panose="020B0502040204020203" pitchFamily="34" charset="0"/>
            </a:endParaRPr>
          </a:p>
          <a:p>
            <a:pPr indent="-228600"/>
            <a:r>
              <a:rPr lang="en-US" sz="1200" dirty="0">
                <a:solidFill>
                  <a:srgbClr val="6888C9"/>
                </a:solidFill>
                <a:latin typeface="Arial" panose="020B0604020202020204" pitchFamily="34" charset="0"/>
              </a:rPr>
              <a:t>	</a:t>
            </a:r>
            <a:r>
              <a:rPr lang="en-US" sz="1200" dirty="0">
                <a:solidFill>
                  <a:srgbClr val="6888C9"/>
                </a:solidFill>
                <a:latin typeface="Open Sans" panose="020B0606030504020204" pitchFamily="34" charset="0"/>
              </a:rPr>
              <a:t>MySQL to Azure developers prioritize popular use cases such as WordPress and Drupal, whereas MariaDB </a:t>
            </a:r>
            <a:r>
              <a:rPr lang="en-US" sz="1200" dirty="0" err="1">
                <a:solidFill>
                  <a:srgbClr val="6888C9"/>
                </a:solidFill>
                <a:latin typeface="Open Sans" panose="020B0606030504020204" pitchFamily="34" charset="0"/>
              </a:rPr>
              <a:t>devs</a:t>
            </a:r>
            <a:r>
              <a:rPr lang="en-US" sz="1200" dirty="0">
                <a:solidFill>
                  <a:srgbClr val="6888C9"/>
                </a:solidFill>
                <a:latin typeface="Open Sans" panose="020B0606030504020204" pitchFamily="34" charset="0"/>
              </a:rPr>
              <a:t> prioritize community and enhanced functionality (JSN).</a:t>
            </a:r>
            <a:endParaRPr lang="en-US" sz="1100" dirty="0">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44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60074-8563-4F84-946D-F1435DF22C4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517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9BDCDF-D6F2-430F-825C-EF70DB69D8AB}" type="slidenum">
              <a:rPr lang="en-US" smtClean="0"/>
              <a:t>10</a:t>
            </a:fld>
            <a:endParaRPr lang="en-US"/>
          </a:p>
        </p:txBody>
      </p:sp>
    </p:spTree>
    <p:extLst>
      <p:ext uri="{BB962C8B-B14F-4D97-AF65-F5344CB8AC3E}">
        <p14:creationId xmlns:p14="http://schemas.microsoft.com/office/powerpoint/2010/main" val="765021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7813" y="820738"/>
            <a:ext cx="3914775" cy="22018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8879B6-07CF-41BF-AA25-1C316A3F64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4848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DEC26-6395-4863-A1C9-C768269AFD9C}"/>
              </a:ext>
            </a:extLst>
          </p:cNvPr>
          <p:cNvPicPr>
            <a:picLocks noChangeAspect="1"/>
          </p:cNvPicPr>
          <p:nvPr userDrawn="1"/>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0" y="1217515"/>
            <a:ext cx="12192000" cy="5639765"/>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00861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49056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71110CD5-643B-43C1-AFCB-C75521E3A654}"/>
              </a:ext>
            </a:extLst>
          </p:cNvPr>
          <p:cNvSpPr>
            <a:spLocks noGrp="1"/>
          </p:cNvSpPr>
          <p:nvPr>
            <p:ph sz="quarter" idx="10"/>
          </p:nvPr>
        </p:nvSpPr>
        <p:spPr>
          <a:xfrm>
            <a:off x="6400800" y="352425"/>
            <a:ext cx="2462213" cy="73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4B4FA098-B3FD-43A9-9987-3A8EC9774A9F}"/>
              </a:ext>
            </a:extLst>
          </p:cNvPr>
          <p:cNvSpPr>
            <a:spLocks noGrp="1"/>
          </p:cNvSpPr>
          <p:nvPr>
            <p:ph sz="quarter" idx="11"/>
          </p:nvPr>
        </p:nvSpPr>
        <p:spPr>
          <a:xfrm>
            <a:off x="6400800" y="1266825"/>
            <a:ext cx="2462213" cy="73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4AA9AB94-7AC8-4A40-8556-17771650D35A}"/>
              </a:ext>
            </a:extLst>
          </p:cNvPr>
          <p:cNvSpPr>
            <a:spLocks noGrp="1"/>
          </p:cNvSpPr>
          <p:nvPr>
            <p:ph sz="quarter" idx="12"/>
          </p:nvPr>
        </p:nvSpPr>
        <p:spPr>
          <a:xfrm>
            <a:off x="6400800" y="2181225"/>
            <a:ext cx="2279650" cy="73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109B553-4DAF-4E1F-A5D2-038D76EDEDF1}"/>
              </a:ext>
            </a:extLst>
          </p:cNvPr>
          <p:cNvSpPr>
            <a:spLocks noGrp="1"/>
          </p:cNvSpPr>
          <p:nvPr>
            <p:ph sz="quarter" idx="13"/>
          </p:nvPr>
        </p:nvSpPr>
        <p:spPr>
          <a:xfrm>
            <a:off x="6400800" y="3095625"/>
            <a:ext cx="2279650" cy="73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5C05ADC9-466B-4039-90C6-6E46147B7949}"/>
              </a:ext>
            </a:extLst>
          </p:cNvPr>
          <p:cNvSpPr>
            <a:spLocks noGrp="1"/>
          </p:cNvSpPr>
          <p:nvPr>
            <p:ph sz="quarter" idx="14"/>
          </p:nvPr>
        </p:nvSpPr>
        <p:spPr>
          <a:xfrm>
            <a:off x="6400800" y="4219575"/>
            <a:ext cx="2462213" cy="84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46117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f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914259" y="1544139"/>
            <a:ext cx="4590644" cy="1231106"/>
          </a:xfrm>
        </p:spPr>
        <p:txBody>
          <a:bodyPr/>
          <a:lstStyle>
            <a:lvl1pP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609600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914400" y="4093482"/>
            <a:ext cx="3900714" cy="184666"/>
          </a:xfrm>
        </p:spPr>
        <p:txBody>
          <a:bodyPr/>
          <a:lstStyle>
            <a:lvl1pPr marL="0" indent="0">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5400283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ight 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F3B8-09D5-4269-A4BC-8B6B6FA0475F}"/>
              </a:ext>
            </a:extLst>
          </p:cNvPr>
          <p:cNvSpPr>
            <a:spLocks noGrp="1"/>
          </p:cNvSpPr>
          <p:nvPr>
            <p:ph type="title"/>
          </p:nvPr>
        </p:nvSpPr>
        <p:spPr>
          <a:xfrm>
            <a:off x="6687097" y="1544139"/>
            <a:ext cx="4590644" cy="1231106"/>
          </a:xfrm>
        </p:spPr>
        <p:txBody>
          <a:bodyPr/>
          <a:lstStyle>
            <a:lvl1pPr algn="r">
              <a:defRPr sz="4000"/>
            </a:lvl1pPr>
          </a:lstStyle>
          <a:p>
            <a:r>
              <a:rPr lang="en-US"/>
              <a:t>Click to edit Master title style</a:t>
            </a:r>
          </a:p>
        </p:txBody>
      </p:sp>
      <p:sp>
        <p:nvSpPr>
          <p:cNvPr id="7" name="Picture Placeholder 6">
            <a:extLst>
              <a:ext uri="{FF2B5EF4-FFF2-40B4-BE49-F238E27FC236}">
                <a16:creationId xmlns:a16="http://schemas.microsoft.com/office/drawing/2014/main" id="{CC91F959-89D9-400C-9B8C-79FB496739F9}"/>
              </a:ext>
            </a:extLst>
          </p:cNvPr>
          <p:cNvSpPr>
            <a:spLocks noGrp="1"/>
          </p:cNvSpPr>
          <p:nvPr>
            <p:ph type="pic" sz="quarter" idx="10"/>
          </p:nvPr>
        </p:nvSpPr>
        <p:spPr>
          <a:xfrm>
            <a:off x="0" y="0"/>
            <a:ext cx="6096000" cy="6858000"/>
          </a:xfrm>
        </p:spPr>
        <p:txBody>
          <a:bodyPr/>
          <a:lstStyle/>
          <a:p>
            <a:endParaRPr lang="en-US"/>
          </a:p>
        </p:txBody>
      </p:sp>
      <p:sp>
        <p:nvSpPr>
          <p:cNvPr id="9" name="Text Placeholder 8">
            <a:extLst>
              <a:ext uri="{FF2B5EF4-FFF2-40B4-BE49-F238E27FC236}">
                <a16:creationId xmlns:a16="http://schemas.microsoft.com/office/drawing/2014/main" id="{C4B271D5-6DF8-471A-952B-E5EF65535D62}"/>
              </a:ext>
            </a:extLst>
          </p:cNvPr>
          <p:cNvSpPr>
            <a:spLocks noGrp="1"/>
          </p:cNvSpPr>
          <p:nvPr>
            <p:ph type="body" sz="quarter" idx="11"/>
          </p:nvPr>
        </p:nvSpPr>
        <p:spPr>
          <a:xfrm>
            <a:off x="6687238" y="4093482"/>
            <a:ext cx="4591050" cy="184666"/>
          </a:xfrm>
        </p:spPr>
        <p:txBody>
          <a:bodyPr/>
          <a:lstStyle>
            <a:lvl1pPr marL="0" indent="0" algn="r">
              <a:buNone/>
              <a:defRPr sz="1200" baseline="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Tree>
    <p:extLst>
      <p:ext uri="{BB962C8B-B14F-4D97-AF65-F5344CB8AC3E}">
        <p14:creationId xmlns:p14="http://schemas.microsoft.com/office/powerpoint/2010/main" val="24377280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68676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35977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13688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A34BF051-FDB4-4E25-A189-0E33FC734473}"/>
              </a:ext>
            </a:extLst>
          </p:cNvPr>
          <p:cNvSpPr>
            <a:spLocks noGrp="1"/>
          </p:cNvSpPr>
          <p:nvPr>
            <p:ph sz="quarter" idx="11"/>
          </p:nvPr>
        </p:nvSpPr>
        <p:spPr>
          <a:xfrm>
            <a:off x="5916613" y="1427163"/>
            <a:ext cx="1495425" cy="55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2262337F-3905-456C-B2F5-C7866111915E}"/>
              </a:ext>
            </a:extLst>
          </p:cNvPr>
          <p:cNvSpPr>
            <a:spLocks noGrp="1"/>
          </p:cNvSpPr>
          <p:nvPr>
            <p:ph sz="quarter" idx="12"/>
          </p:nvPr>
        </p:nvSpPr>
        <p:spPr>
          <a:xfrm>
            <a:off x="7745413" y="1427163"/>
            <a:ext cx="1689100" cy="55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58A844D-E6D4-481B-9F8D-3A1DA7D016BE}"/>
              </a:ext>
            </a:extLst>
          </p:cNvPr>
          <p:cNvSpPr>
            <a:spLocks noGrp="1"/>
          </p:cNvSpPr>
          <p:nvPr>
            <p:ph sz="quarter" idx="13"/>
          </p:nvPr>
        </p:nvSpPr>
        <p:spPr>
          <a:xfrm>
            <a:off x="5916613" y="2230438"/>
            <a:ext cx="1495425" cy="55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2CC21687-59C5-49EB-9982-CC9A22C0ABFF}"/>
              </a:ext>
            </a:extLst>
          </p:cNvPr>
          <p:cNvSpPr>
            <a:spLocks noGrp="1"/>
          </p:cNvSpPr>
          <p:nvPr>
            <p:ph sz="quarter" idx="14"/>
          </p:nvPr>
        </p:nvSpPr>
        <p:spPr>
          <a:xfrm>
            <a:off x="7843838" y="2230438"/>
            <a:ext cx="1689100" cy="73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85F810DD-FB72-4A64-92D7-BB51506F48FC}"/>
              </a:ext>
            </a:extLst>
          </p:cNvPr>
          <p:cNvSpPr>
            <a:spLocks noGrp="1"/>
          </p:cNvSpPr>
          <p:nvPr>
            <p:ph sz="quarter" idx="15"/>
          </p:nvPr>
        </p:nvSpPr>
        <p:spPr>
          <a:xfrm>
            <a:off x="6234113" y="3200400"/>
            <a:ext cx="1330325" cy="554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239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944436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88ACAC74-A611-4BD2-B8CC-51FA8BF3063E}"/>
              </a:ext>
            </a:extLst>
          </p:cNvPr>
          <p:cNvSpPr>
            <a:spLocks noGrp="1"/>
          </p:cNvSpPr>
          <p:nvPr>
            <p:ph sz="quarter" idx="11"/>
          </p:nvPr>
        </p:nvSpPr>
        <p:spPr>
          <a:xfrm>
            <a:off x="6719888" y="1204913"/>
            <a:ext cx="2554287" cy="1597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53465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4354844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C8FD786F-847C-423B-BE7F-1A140C3877FC}"/>
              </a:ext>
            </a:extLst>
          </p:cNvPr>
          <p:cNvSpPr>
            <a:spLocks noGrp="1"/>
          </p:cNvSpPr>
          <p:nvPr>
            <p:ph sz="quarter" idx="11"/>
          </p:nvPr>
        </p:nvSpPr>
        <p:spPr>
          <a:xfrm>
            <a:off x="6459538" y="581025"/>
            <a:ext cx="2713037" cy="884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F79D9D07-9797-4A70-A61B-BBBE943B0DE8}"/>
              </a:ext>
            </a:extLst>
          </p:cNvPr>
          <p:cNvSpPr>
            <a:spLocks noGrp="1"/>
          </p:cNvSpPr>
          <p:nvPr>
            <p:ph sz="quarter" idx="12"/>
          </p:nvPr>
        </p:nvSpPr>
        <p:spPr>
          <a:xfrm>
            <a:off x="7329488" y="2511425"/>
            <a:ext cx="2816225" cy="1392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130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7712E59F-3365-4BF7-A9DB-958D9DF9381D}"/>
              </a:ext>
            </a:extLst>
          </p:cNvPr>
          <p:cNvSpPr>
            <a:spLocks noGrp="1"/>
          </p:cNvSpPr>
          <p:nvPr>
            <p:ph sz="quarter" idx="11"/>
          </p:nvPr>
        </p:nvSpPr>
        <p:spPr>
          <a:xfrm>
            <a:off x="7489825" y="2032000"/>
            <a:ext cx="2641600" cy="162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35569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00226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CB63C62-3599-4920-A66C-F72211CA0A06}"/>
              </a:ext>
              <a:ext uri="{C183D7F6-B498-43B3-948B-1728B52AA6E4}">
                <adec:decorative xmlns:adec="http://schemas.microsoft.com/office/drawing/2017/decorative" val="1"/>
              </a:ext>
            </a:extLst>
          </p:cNvPr>
          <p:cNvCxnSpPr>
            <a:cxnSpLocks/>
          </p:cNvCxnSpPr>
          <p:nvPr userDrawn="1"/>
        </p:nvCxnSpPr>
        <p:spPr>
          <a:xfrm>
            <a:off x="1994343" y="5668728"/>
            <a:ext cx="0" cy="54864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593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05689FD2-62CB-431B-9AD9-184E9D176210}"/>
              </a:ext>
            </a:extLst>
          </p:cNvPr>
          <p:cNvSpPr>
            <a:spLocks noGrp="1"/>
          </p:cNvSpPr>
          <p:nvPr>
            <p:ph sz="quarter" idx="18"/>
          </p:nvPr>
        </p:nvSpPr>
        <p:spPr>
          <a:xfrm>
            <a:off x="9763125" y="3589338"/>
            <a:ext cx="1606550" cy="841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0F6D35D-2EF8-41C4-8580-996E4D27F75E}"/>
              </a:ext>
            </a:extLst>
          </p:cNvPr>
          <p:cNvSpPr>
            <a:spLocks noGrp="1"/>
          </p:cNvSpPr>
          <p:nvPr>
            <p:ph sz="quarter" idx="19"/>
          </p:nvPr>
        </p:nvSpPr>
        <p:spPr>
          <a:xfrm>
            <a:off x="1336675" y="5165725"/>
            <a:ext cx="2462213" cy="68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4FBB6F8B-1E18-4342-8EC5-C9EC40AAD34C}"/>
              </a:ext>
              <a:ext uri="{C183D7F6-B498-43B3-948B-1728B52AA6E4}">
                <adec:decorative xmlns:adec="http://schemas.microsoft.com/office/drawing/2017/decorative" val="1"/>
              </a:ext>
            </a:extLst>
          </p:cNvPr>
          <p:cNvCxnSpPr>
            <a:cxnSpLocks/>
          </p:cNvCxnSpPr>
          <p:nvPr userDrawn="1"/>
        </p:nvCxnSpPr>
        <p:spPr>
          <a:xfrm>
            <a:off x="737656" y="3976339"/>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3429D33-FB20-4BE5-ADF2-86F1D20B32FE}"/>
              </a:ext>
              <a:ext uri="{C183D7F6-B498-43B3-948B-1728B52AA6E4}">
                <adec:decorative xmlns:adec="http://schemas.microsoft.com/office/drawing/2017/decorative" val="1"/>
              </a:ext>
            </a:extLst>
          </p:cNvPr>
          <p:cNvCxnSpPr>
            <a:cxnSpLocks/>
          </p:cNvCxnSpPr>
          <p:nvPr userDrawn="1"/>
        </p:nvCxnSpPr>
        <p:spPr>
          <a:xfrm>
            <a:off x="2941360" y="3976339"/>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D1537F-DD6F-4965-95B1-412EAC2A3E68}"/>
              </a:ext>
              <a:ext uri="{C183D7F6-B498-43B3-948B-1728B52AA6E4}">
                <adec:decorative xmlns:adec="http://schemas.microsoft.com/office/drawing/2017/decorative" val="1"/>
              </a:ext>
            </a:extLst>
          </p:cNvPr>
          <p:cNvCxnSpPr>
            <a:cxnSpLocks/>
          </p:cNvCxnSpPr>
          <p:nvPr userDrawn="1"/>
        </p:nvCxnSpPr>
        <p:spPr>
          <a:xfrm>
            <a:off x="5145064" y="3976339"/>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A8A02A-4DE0-4E80-9A2F-EA8D6D1B5740}"/>
              </a:ext>
              <a:ext uri="{C183D7F6-B498-43B3-948B-1728B52AA6E4}">
                <adec:decorative xmlns:adec="http://schemas.microsoft.com/office/drawing/2017/decorative" val="1"/>
              </a:ext>
            </a:extLst>
          </p:cNvPr>
          <p:cNvCxnSpPr>
            <a:cxnSpLocks/>
          </p:cNvCxnSpPr>
          <p:nvPr userDrawn="1"/>
        </p:nvCxnSpPr>
        <p:spPr>
          <a:xfrm>
            <a:off x="7348767" y="3976339"/>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50663F-B1F4-4E96-8DC2-13F83899DACC}"/>
              </a:ext>
              <a:ext uri="{C183D7F6-B498-43B3-948B-1728B52AA6E4}">
                <adec:decorative xmlns:adec="http://schemas.microsoft.com/office/drawing/2017/decorative" val="1"/>
              </a:ext>
            </a:extLst>
          </p:cNvPr>
          <p:cNvCxnSpPr>
            <a:cxnSpLocks/>
          </p:cNvCxnSpPr>
          <p:nvPr userDrawn="1"/>
        </p:nvCxnSpPr>
        <p:spPr>
          <a:xfrm>
            <a:off x="9552472" y="3976339"/>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50355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21870386-D3DA-4498-8077-0488D41E3C00}"/>
              </a:ext>
              <a:ext uri="{C183D7F6-B498-43B3-948B-1728B52AA6E4}">
                <adec:decorative xmlns:adec="http://schemas.microsoft.com/office/drawing/2017/decorative" val="1"/>
              </a:ext>
            </a:extLst>
          </p:cNvPr>
          <p:cNvCxnSpPr>
            <a:cxnSpLocks/>
          </p:cNvCxnSpPr>
          <p:nvPr userDrawn="1"/>
        </p:nvCxnSpPr>
        <p:spPr>
          <a:xfrm>
            <a:off x="1021643" y="3344365"/>
            <a:ext cx="2791859"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378FC-67DB-4113-AAD4-9DE6FBC70DE9}"/>
              </a:ext>
              <a:ext uri="{C183D7F6-B498-43B3-948B-1728B52AA6E4}">
                <adec:decorative xmlns:adec="http://schemas.microsoft.com/office/drawing/2017/decorative" val="1"/>
              </a:ext>
            </a:extLst>
          </p:cNvPr>
          <p:cNvCxnSpPr>
            <a:cxnSpLocks/>
          </p:cNvCxnSpPr>
          <p:nvPr userDrawn="1"/>
        </p:nvCxnSpPr>
        <p:spPr>
          <a:xfrm>
            <a:off x="4700071" y="3344365"/>
            <a:ext cx="2791859"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485F5E-8336-4D67-8103-7FB3616B4915}"/>
              </a:ext>
              <a:ext uri="{C183D7F6-B498-43B3-948B-1728B52AA6E4}">
                <adec:decorative xmlns:adec="http://schemas.microsoft.com/office/drawing/2017/decorative" val="1"/>
              </a:ext>
            </a:extLst>
          </p:cNvPr>
          <p:cNvCxnSpPr>
            <a:cxnSpLocks/>
          </p:cNvCxnSpPr>
          <p:nvPr userDrawn="1"/>
        </p:nvCxnSpPr>
        <p:spPr>
          <a:xfrm>
            <a:off x="8380087" y="3344365"/>
            <a:ext cx="2791859"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29776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72936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41234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C6D001A8-F18F-4AA1-BA3D-48A66842E2C8}"/>
              </a:ext>
            </a:extLst>
          </p:cNvPr>
          <p:cNvSpPr>
            <a:spLocks noGrp="1"/>
          </p:cNvSpPr>
          <p:nvPr>
            <p:ph sz="quarter" idx="18"/>
          </p:nvPr>
        </p:nvSpPr>
        <p:spPr>
          <a:xfrm>
            <a:off x="9615488"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EF65010-6C2D-49A6-A76D-7CF0CFA18F64}"/>
              </a:ext>
            </a:extLst>
          </p:cNvPr>
          <p:cNvSpPr>
            <a:spLocks noGrp="1"/>
          </p:cNvSpPr>
          <p:nvPr>
            <p:ph sz="quarter" idx="19"/>
          </p:nvPr>
        </p:nvSpPr>
        <p:spPr>
          <a:xfrm>
            <a:off x="1122363" y="5334000"/>
            <a:ext cx="2008187" cy="65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AC13E760-6B4C-45FA-83F3-FBB7E79E8375}"/>
              </a:ext>
            </a:extLst>
          </p:cNvPr>
          <p:cNvSpPr>
            <a:spLocks noGrp="1"/>
          </p:cNvSpPr>
          <p:nvPr>
            <p:ph sz="quarter" idx="20"/>
          </p:nvPr>
        </p:nvSpPr>
        <p:spPr>
          <a:xfrm>
            <a:off x="3698875" y="5154613"/>
            <a:ext cx="1455738"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7" name="Straight Connector 16">
            <a:extLst>
              <a:ext uri="{FF2B5EF4-FFF2-40B4-BE49-F238E27FC236}">
                <a16:creationId xmlns:a16="http://schemas.microsoft.com/office/drawing/2014/main" id="{B5C446B2-10D5-46C8-8335-B2FB7BBCD536}"/>
              </a:ext>
              <a:ext uri="{C183D7F6-B498-43B3-948B-1728B52AA6E4}">
                <adec:decorative xmlns:adec="http://schemas.microsoft.com/office/drawing/2017/decorative" val="1"/>
              </a:ext>
            </a:extLst>
          </p:cNvPr>
          <p:cNvCxnSpPr>
            <a:cxnSpLocks/>
          </p:cNvCxnSpPr>
          <p:nvPr userDrawn="1"/>
        </p:nvCxnSpPr>
        <p:spPr>
          <a:xfrm>
            <a:off x="737656" y="3571605"/>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D17CC2-BC6A-4BAC-9239-CA801BB1117E}"/>
              </a:ext>
              <a:ext uri="{C183D7F6-B498-43B3-948B-1728B52AA6E4}">
                <adec:decorative xmlns:adec="http://schemas.microsoft.com/office/drawing/2017/decorative" val="1"/>
              </a:ext>
            </a:extLst>
          </p:cNvPr>
          <p:cNvCxnSpPr>
            <a:cxnSpLocks/>
          </p:cNvCxnSpPr>
          <p:nvPr userDrawn="1"/>
        </p:nvCxnSpPr>
        <p:spPr>
          <a:xfrm>
            <a:off x="2941360" y="3571605"/>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E23D57-22B1-4BEE-A7CF-2FDDEDA9E06D}"/>
              </a:ext>
              <a:ext uri="{C183D7F6-B498-43B3-948B-1728B52AA6E4}">
                <adec:decorative xmlns:adec="http://schemas.microsoft.com/office/drawing/2017/decorative" val="1"/>
              </a:ext>
            </a:extLst>
          </p:cNvPr>
          <p:cNvCxnSpPr>
            <a:cxnSpLocks/>
          </p:cNvCxnSpPr>
          <p:nvPr userDrawn="1"/>
        </p:nvCxnSpPr>
        <p:spPr>
          <a:xfrm>
            <a:off x="5145064" y="3571605"/>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A03EAA-67B1-42DE-9335-3D18FADCB414}"/>
              </a:ext>
              <a:ext uri="{C183D7F6-B498-43B3-948B-1728B52AA6E4}">
                <adec:decorative xmlns:adec="http://schemas.microsoft.com/office/drawing/2017/decorative" val="1"/>
              </a:ext>
            </a:extLst>
          </p:cNvPr>
          <p:cNvCxnSpPr>
            <a:cxnSpLocks/>
          </p:cNvCxnSpPr>
          <p:nvPr userDrawn="1"/>
        </p:nvCxnSpPr>
        <p:spPr>
          <a:xfrm>
            <a:off x="7348767" y="3571605"/>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E84447F-B3A8-403F-B9D0-F91827872C14}"/>
              </a:ext>
              <a:ext uri="{C183D7F6-B498-43B3-948B-1728B52AA6E4}">
                <adec:decorative xmlns:adec="http://schemas.microsoft.com/office/drawing/2017/decorative" val="1"/>
              </a:ext>
            </a:extLst>
          </p:cNvPr>
          <p:cNvCxnSpPr>
            <a:cxnSpLocks/>
          </p:cNvCxnSpPr>
          <p:nvPr userDrawn="1"/>
        </p:nvCxnSpPr>
        <p:spPr>
          <a:xfrm>
            <a:off x="9552472" y="3571605"/>
            <a:ext cx="189679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79325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1BC869EB-772D-48BE-809D-DDF70AA3BC2C}"/>
              </a:ext>
            </a:extLst>
          </p:cNvPr>
          <p:cNvSpPr>
            <a:spLocks noGrp="1"/>
          </p:cNvSpPr>
          <p:nvPr>
            <p:ph sz="quarter" idx="10"/>
          </p:nvPr>
        </p:nvSpPr>
        <p:spPr>
          <a:xfrm>
            <a:off x="776288" y="1260475"/>
            <a:ext cx="2354262" cy="177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23E9BA1C-A8E1-4A97-9D5D-A6A8820B75F9}"/>
              </a:ext>
            </a:extLst>
          </p:cNvPr>
          <p:cNvSpPr>
            <a:spLocks noGrp="1"/>
          </p:cNvSpPr>
          <p:nvPr>
            <p:ph sz="quarter" idx="11"/>
          </p:nvPr>
        </p:nvSpPr>
        <p:spPr>
          <a:xfrm>
            <a:off x="3408363" y="1149350"/>
            <a:ext cx="2354262" cy="188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D384D09-CCB6-41AB-9AD5-83BAC07F9288}"/>
              </a:ext>
            </a:extLst>
          </p:cNvPr>
          <p:cNvSpPr>
            <a:spLocks noGrp="1"/>
          </p:cNvSpPr>
          <p:nvPr>
            <p:ph sz="quarter" idx="12"/>
          </p:nvPr>
        </p:nvSpPr>
        <p:spPr>
          <a:xfrm>
            <a:off x="6096000" y="1149350"/>
            <a:ext cx="2798763" cy="2162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3A6E1DD-C128-4311-864B-39CA8E803502}"/>
              </a:ext>
            </a:extLst>
          </p:cNvPr>
          <p:cNvSpPr>
            <a:spLocks noGrp="1"/>
          </p:cNvSpPr>
          <p:nvPr>
            <p:ph sz="quarter" idx="13"/>
          </p:nvPr>
        </p:nvSpPr>
        <p:spPr>
          <a:xfrm>
            <a:off x="9228138" y="1427163"/>
            <a:ext cx="1814512" cy="1427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88601614-A777-4AE4-B166-14AE210A2B58}"/>
              </a:ext>
            </a:extLst>
          </p:cNvPr>
          <p:cNvSpPr>
            <a:spLocks noGrp="1"/>
          </p:cNvSpPr>
          <p:nvPr>
            <p:ph sz="quarter" idx="14"/>
          </p:nvPr>
        </p:nvSpPr>
        <p:spPr>
          <a:xfrm>
            <a:off x="776288" y="3589338"/>
            <a:ext cx="213360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6A311AC4-22E6-4B7A-BCBE-D52A542B7C6C}"/>
              </a:ext>
            </a:extLst>
          </p:cNvPr>
          <p:cNvSpPr>
            <a:spLocks noGrp="1"/>
          </p:cNvSpPr>
          <p:nvPr>
            <p:ph sz="quarter" idx="15"/>
          </p:nvPr>
        </p:nvSpPr>
        <p:spPr>
          <a:xfrm>
            <a:off x="3241675" y="3589338"/>
            <a:ext cx="235426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3E77FBF8-BC44-443A-897C-C2CEF2558E55}"/>
              </a:ext>
            </a:extLst>
          </p:cNvPr>
          <p:cNvSpPr>
            <a:spLocks noGrp="1"/>
          </p:cNvSpPr>
          <p:nvPr>
            <p:ph sz="quarter" idx="16"/>
          </p:nvPr>
        </p:nvSpPr>
        <p:spPr>
          <a:xfrm>
            <a:off x="5927725" y="3589338"/>
            <a:ext cx="1331913"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2E6CD42E-A7EB-410B-9684-EC73BD1F7FCE}"/>
              </a:ext>
            </a:extLst>
          </p:cNvPr>
          <p:cNvSpPr>
            <a:spLocks noGrp="1"/>
          </p:cNvSpPr>
          <p:nvPr>
            <p:ph sz="quarter" idx="17"/>
          </p:nvPr>
        </p:nvSpPr>
        <p:spPr>
          <a:xfrm>
            <a:off x="7772400" y="3589338"/>
            <a:ext cx="1606550" cy="1009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8DAAADA5-2F5B-4828-8957-E244779E6696}"/>
              </a:ext>
              <a:ext uri="{C183D7F6-B498-43B3-948B-1728B52AA6E4}">
                <adec:decorative xmlns:adec="http://schemas.microsoft.com/office/drawing/2017/decorative" val="1"/>
              </a:ext>
            </a:extLst>
          </p:cNvPr>
          <p:cNvCxnSpPr>
            <a:cxnSpLocks/>
          </p:cNvCxnSpPr>
          <p:nvPr userDrawn="1"/>
        </p:nvCxnSpPr>
        <p:spPr>
          <a:xfrm>
            <a:off x="2788375" y="3951484"/>
            <a:ext cx="0" cy="2069728"/>
          </a:xfrm>
          <a:prstGeom prst="line">
            <a:avLst/>
          </a:prstGeom>
          <a:ln w="12700">
            <a:solidFill>
              <a:schemeClr val="accent4">
                <a:alpha val="1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C1C1B17-FE93-4D06-B4B3-548D1246277B}"/>
              </a:ext>
              <a:ext uri="{C183D7F6-B498-43B3-948B-1728B52AA6E4}">
                <adec:decorative xmlns:adec="http://schemas.microsoft.com/office/drawing/2017/decorative" val="1"/>
              </a:ext>
            </a:extLst>
          </p:cNvPr>
          <p:cNvCxnSpPr>
            <a:cxnSpLocks/>
          </p:cNvCxnSpPr>
          <p:nvPr userDrawn="1"/>
        </p:nvCxnSpPr>
        <p:spPr>
          <a:xfrm>
            <a:off x="4993021" y="3951484"/>
            <a:ext cx="0" cy="2069728"/>
          </a:xfrm>
          <a:prstGeom prst="line">
            <a:avLst/>
          </a:prstGeom>
          <a:ln w="12700">
            <a:solidFill>
              <a:schemeClr val="accent4">
                <a:alpha val="1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03D719A-D542-4B5C-88E8-078C28238C39}"/>
              </a:ext>
              <a:ext uri="{C183D7F6-B498-43B3-948B-1728B52AA6E4}">
                <adec:decorative xmlns:adec="http://schemas.microsoft.com/office/drawing/2017/decorative" val="1"/>
              </a:ext>
            </a:extLst>
          </p:cNvPr>
          <p:cNvCxnSpPr>
            <a:cxnSpLocks/>
          </p:cNvCxnSpPr>
          <p:nvPr userDrawn="1"/>
        </p:nvCxnSpPr>
        <p:spPr>
          <a:xfrm>
            <a:off x="7197667" y="3951484"/>
            <a:ext cx="0" cy="2069728"/>
          </a:xfrm>
          <a:prstGeom prst="line">
            <a:avLst/>
          </a:prstGeom>
          <a:ln w="12700">
            <a:solidFill>
              <a:schemeClr val="accent4">
                <a:alpha val="1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4C98B8-7A82-4285-B44E-B3ECF3C1C577}"/>
              </a:ext>
              <a:ext uri="{C183D7F6-B498-43B3-948B-1728B52AA6E4}">
                <adec:decorative xmlns:adec="http://schemas.microsoft.com/office/drawing/2017/decorative" val="1"/>
              </a:ext>
            </a:extLst>
          </p:cNvPr>
          <p:cNvCxnSpPr>
            <a:cxnSpLocks/>
          </p:cNvCxnSpPr>
          <p:nvPr userDrawn="1"/>
        </p:nvCxnSpPr>
        <p:spPr>
          <a:xfrm>
            <a:off x="9402313" y="3951484"/>
            <a:ext cx="0" cy="2069728"/>
          </a:xfrm>
          <a:prstGeom prst="line">
            <a:avLst/>
          </a:prstGeom>
          <a:ln w="12700">
            <a:solidFill>
              <a:schemeClr val="accent4">
                <a:alpha val="1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55125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71081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59998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51627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1966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54072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4801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3380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7341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4470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593245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3947744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FB47E40B-8E25-48A1-A967-1909A2D4C6D5}"/>
              </a:ext>
            </a:extLst>
          </p:cNvPr>
          <p:cNvSpPr>
            <a:spLocks noGrp="1"/>
          </p:cNvSpPr>
          <p:nvPr>
            <p:ph sz="quarter" idx="11"/>
          </p:nvPr>
        </p:nvSpPr>
        <p:spPr>
          <a:xfrm>
            <a:off x="1387475" y="1736725"/>
            <a:ext cx="2376488" cy="1036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669A1742-87FB-43AA-99C2-1F22A1CA1CF5}"/>
              </a:ext>
            </a:extLst>
          </p:cNvPr>
          <p:cNvSpPr>
            <a:spLocks noGrp="1"/>
          </p:cNvSpPr>
          <p:nvPr>
            <p:ph sz="quarter" idx="12"/>
          </p:nvPr>
        </p:nvSpPr>
        <p:spPr>
          <a:xfrm>
            <a:off x="4098925" y="1736725"/>
            <a:ext cx="1555750"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DCB52A63-E770-4BFD-BAF8-F215D19AF003}"/>
              </a:ext>
            </a:extLst>
          </p:cNvPr>
          <p:cNvSpPr>
            <a:spLocks noGrp="1"/>
          </p:cNvSpPr>
          <p:nvPr>
            <p:ph sz="quarter" idx="13"/>
          </p:nvPr>
        </p:nvSpPr>
        <p:spPr>
          <a:xfrm>
            <a:off x="6096000" y="1736725"/>
            <a:ext cx="2376488" cy="1036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F6732719-3ACA-443E-86BA-3331F4550930}"/>
              </a:ext>
            </a:extLst>
          </p:cNvPr>
          <p:cNvSpPr>
            <a:spLocks noGrp="1"/>
          </p:cNvSpPr>
          <p:nvPr>
            <p:ph sz="quarter" idx="14"/>
          </p:nvPr>
        </p:nvSpPr>
        <p:spPr>
          <a:xfrm>
            <a:off x="9113838" y="1736725"/>
            <a:ext cx="1889125" cy="1036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942F194B-2003-4407-BA8D-B6E13AF20A40}"/>
              </a:ext>
            </a:extLst>
          </p:cNvPr>
          <p:cNvSpPr>
            <a:spLocks noGrp="1"/>
          </p:cNvSpPr>
          <p:nvPr>
            <p:ph sz="quarter" idx="15"/>
          </p:nvPr>
        </p:nvSpPr>
        <p:spPr>
          <a:xfrm>
            <a:off x="1189038" y="4044950"/>
            <a:ext cx="2408237" cy="112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53045067-BBF1-4997-8423-B5DA61E8A4C5}"/>
              </a:ext>
              <a:ext uri="{C183D7F6-B498-43B3-948B-1728B52AA6E4}">
                <adec:decorative xmlns:adec="http://schemas.microsoft.com/office/drawing/2017/decorative" val="1"/>
              </a:ext>
            </a:extLst>
          </p:cNvPr>
          <p:cNvCxnSpPr/>
          <p:nvPr userDrawn="1"/>
        </p:nvCxnSpPr>
        <p:spPr>
          <a:xfrm>
            <a:off x="1634836" y="4183202"/>
            <a:ext cx="8922328" cy="0"/>
          </a:xfrm>
          <a:prstGeom prst="line">
            <a:avLst/>
          </a:prstGeom>
          <a:ln w="25400">
            <a:solidFill>
              <a:srgbClr val="0078D4"/>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1138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2"/>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717654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11009577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_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2" y="294379"/>
            <a:ext cx="11655840" cy="899665"/>
          </a:xfrm>
        </p:spPr>
        <p:txBody>
          <a:bodyPr/>
          <a:lstStyle>
            <a:lvl1pPr marL="0" algn="l" defTabSz="895691" rtl="0" eaLnBrk="1" latinLnBrk="0" hangingPunct="1">
              <a:spcBef>
                <a:spcPct val="0"/>
              </a:spcBef>
              <a:buNone/>
              <a:defRPr lang="en-US" sz="4310" b="0" i="0" u="none" kern="1200" spc="-147" baseline="0" dirty="0">
                <a:solidFill>
                  <a:schemeClr val="bg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429165251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Only - dark">
    <p:bg>
      <p:bgPr>
        <a:solidFill>
          <a:schemeClr val="bg1">
            <a:lumMod val="8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7E549-97A9-4362-8FA9-8843573F9D3E}"/>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2538374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336">
          <p15:clr>
            <a:srgbClr val="FBAE40"/>
          </p15:clr>
        </p15:guide>
        <p15:guide id="4" orient="horz" pos="3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5C0B5745-C267-4D79-AA5B-7F7E6181B5B9}"/>
              </a:ext>
            </a:extLst>
          </p:cNvPr>
          <p:cNvSpPr>
            <a:spLocks noGrp="1"/>
          </p:cNvSpPr>
          <p:nvPr>
            <p:ph sz="quarter" idx="13"/>
          </p:nvPr>
        </p:nvSpPr>
        <p:spPr>
          <a:xfrm>
            <a:off x="3643313" y="3136900"/>
            <a:ext cx="2574925" cy="1195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89908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5C0B5745-C267-4D79-AA5B-7F7E6181B5B9}"/>
              </a:ext>
            </a:extLst>
          </p:cNvPr>
          <p:cNvSpPr>
            <a:spLocks noGrp="1"/>
          </p:cNvSpPr>
          <p:nvPr>
            <p:ph sz="quarter" idx="13"/>
          </p:nvPr>
        </p:nvSpPr>
        <p:spPr>
          <a:xfrm>
            <a:off x="3643313" y="3136900"/>
            <a:ext cx="2574925" cy="1195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16522690-85AC-4136-8B5B-093827DF89ED}"/>
              </a:ext>
            </a:extLst>
          </p:cNvPr>
          <p:cNvSpPr>
            <a:spLocks noGrp="1"/>
          </p:cNvSpPr>
          <p:nvPr>
            <p:ph sz="quarter" idx="14"/>
          </p:nvPr>
        </p:nvSpPr>
        <p:spPr>
          <a:xfrm>
            <a:off x="1195388" y="3614738"/>
            <a:ext cx="1689100" cy="717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FD84E695-958E-48A8-816B-B90B968CF2E1}"/>
              </a:ext>
            </a:extLst>
          </p:cNvPr>
          <p:cNvSpPr>
            <a:spLocks noGrp="1"/>
          </p:cNvSpPr>
          <p:nvPr>
            <p:ph sz="quarter" idx="15"/>
          </p:nvPr>
        </p:nvSpPr>
        <p:spPr>
          <a:xfrm>
            <a:off x="6096000" y="2476500"/>
            <a:ext cx="2189163" cy="66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12DE3457-B5A1-47D5-8F50-8B5D3B4889E5}"/>
              </a:ext>
            </a:extLst>
          </p:cNvPr>
          <p:cNvSpPr>
            <a:spLocks noGrp="1"/>
          </p:cNvSpPr>
          <p:nvPr>
            <p:ph sz="quarter" idx="16"/>
          </p:nvPr>
        </p:nvSpPr>
        <p:spPr>
          <a:xfrm>
            <a:off x="8496300" y="2097088"/>
            <a:ext cx="1506538" cy="674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B708E8C5-2944-48EF-ADC3-EF6B89AF222A}"/>
              </a:ext>
            </a:extLst>
          </p:cNvPr>
          <p:cNvSpPr>
            <a:spLocks noGrp="1"/>
          </p:cNvSpPr>
          <p:nvPr>
            <p:ph sz="quarter" idx="17"/>
          </p:nvPr>
        </p:nvSpPr>
        <p:spPr>
          <a:xfrm>
            <a:off x="9439275" y="3429000"/>
            <a:ext cx="1660525" cy="67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123255AD-BB2F-4B1B-9CD7-04979A438955}"/>
              </a:ext>
            </a:extLst>
          </p:cNvPr>
          <p:cNvSpPr>
            <a:spLocks noGrp="1"/>
          </p:cNvSpPr>
          <p:nvPr>
            <p:ph sz="quarter" idx="18"/>
          </p:nvPr>
        </p:nvSpPr>
        <p:spPr>
          <a:xfrm>
            <a:off x="5289550" y="4600575"/>
            <a:ext cx="2189163" cy="660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05646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5C0B5745-C267-4D79-AA5B-7F7E6181B5B9}"/>
              </a:ext>
            </a:extLst>
          </p:cNvPr>
          <p:cNvSpPr>
            <a:spLocks noGrp="1"/>
          </p:cNvSpPr>
          <p:nvPr>
            <p:ph sz="quarter" idx="13"/>
          </p:nvPr>
        </p:nvSpPr>
        <p:spPr>
          <a:xfrm>
            <a:off x="3643313" y="3136900"/>
            <a:ext cx="2574925" cy="1195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F3D9F866-17BA-4802-A6FE-1D5A885CE9F1}"/>
              </a:ext>
              <a:ext uri="{C183D7F6-B498-43B3-948B-1728B52AA6E4}">
                <adec:decorative xmlns:adec="http://schemas.microsoft.com/office/drawing/2017/decorative" val="1"/>
              </a:ext>
            </a:extLst>
          </p:cNvPr>
          <p:cNvCxnSpPr>
            <a:cxnSpLocks/>
          </p:cNvCxnSpPr>
          <p:nvPr userDrawn="1"/>
        </p:nvCxnSpPr>
        <p:spPr>
          <a:xfrm>
            <a:off x="1994343" y="5668728"/>
            <a:ext cx="0" cy="54864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9907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Web App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3601587" cy="1040285"/>
          </a:xfrm>
        </p:spPr>
        <p:txBody>
          <a:bodyPr wrap="square">
            <a:spAutoFit/>
          </a:bodyPr>
          <a:lstStyle>
            <a:lvl1pPr marL="0" indent="0">
              <a:lnSpc>
                <a:spcPct val="110000"/>
              </a:lnSpc>
              <a:spcBef>
                <a:spcPts val="1200"/>
              </a:spcBef>
              <a:buFont typeface="Arial" panose="020B0604020202020204" pitchFamily="34" charset="0"/>
              <a:buNone/>
              <a:defRPr sz="1400">
                <a:latin typeface="+mn-lt"/>
              </a:defRPr>
            </a:lvl1pPr>
            <a:lvl2pPr marL="228600" indent="0">
              <a:buFont typeface="Arial" panose="020B0604020202020204" pitchFamily="34" charset="0"/>
              <a:buNone/>
              <a:defRPr sz="1200"/>
            </a:lvl2pPr>
            <a:lvl3pPr marL="457200" indent="0">
              <a:buFont typeface="Arial" panose="020B0604020202020204" pitchFamily="34" charset="0"/>
              <a:buNone/>
              <a:defRPr sz="1050"/>
            </a:lvl3pPr>
            <a:lvl4pPr marL="685800" indent="0">
              <a:buFont typeface="Arial" panose="020B0604020202020204" pitchFamily="34" charset="0"/>
              <a:buNone/>
              <a:defRPr sz="1000"/>
            </a:lvl4pPr>
            <a:lvl5pPr marL="914400" indent="0">
              <a:buFont typeface="Arial" panose="020B0604020202020204" pitchFamily="34" charset="0"/>
              <a:buNone/>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5216" y="661651"/>
            <a:ext cx="11018520" cy="492443"/>
          </a:xfrm>
        </p:spPr>
        <p:txBody>
          <a:bodyPr/>
          <a:lstStyle>
            <a:lvl1pPr>
              <a:defRPr sz="3200"/>
            </a:lvl1pPr>
          </a:lstStyle>
          <a:p>
            <a:r>
              <a:rPr lang="en-US"/>
              <a:t>Click to edit Master title style</a:t>
            </a:r>
          </a:p>
        </p:txBody>
      </p:sp>
      <p:sp>
        <p:nvSpPr>
          <p:cNvPr id="7" name="Text Placeholder 6">
            <a:extLst>
              <a:ext uri="{FF2B5EF4-FFF2-40B4-BE49-F238E27FC236}">
                <a16:creationId xmlns:a16="http://schemas.microsoft.com/office/drawing/2014/main" id="{6695BE2A-CC4F-4F84-A653-84689603DFF2}"/>
              </a:ext>
            </a:extLst>
          </p:cNvPr>
          <p:cNvSpPr>
            <a:spLocks noGrp="1"/>
          </p:cNvSpPr>
          <p:nvPr>
            <p:ph type="body" sz="quarter" idx="11"/>
          </p:nvPr>
        </p:nvSpPr>
        <p:spPr>
          <a:xfrm>
            <a:off x="838200" y="408968"/>
            <a:ext cx="10765536" cy="246221"/>
          </a:xfrm>
        </p:spPr>
        <p:txBody>
          <a:bodyPr lIns="0" tIns="0" rIns="0" bIns="0"/>
          <a:lstStyle>
            <a:lvl1pPr marL="0" indent="0">
              <a:buNone/>
              <a:defRPr sz="1600" spc="-20" baseline="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9" name="Text Placeholder 6">
            <a:extLst>
              <a:ext uri="{FF2B5EF4-FFF2-40B4-BE49-F238E27FC236}">
                <a16:creationId xmlns:a16="http://schemas.microsoft.com/office/drawing/2014/main" id="{83CFC764-9D93-445F-9A86-0821DA1C298F}"/>
              </a:ext>
            </a:extLst>
          </p:cNvPr>
          <p:cNvSpPr>
            <a:spLocks noGrp="1"/>
          </p:cNvSpPr>
          <p:nvPr>
            <p:ph type="body" sz="quarter" idx="12"/>
          </p:nvPr>
        </p:nvSpPr>
        <p:spPr>
          <a:xfrm>
            <a:off x="5000171" y="1731186"/>
            <a:ext cx="6603565" cy="184666"/>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Content Placeholder 4">
            <a:extLst>
              <a:ext uri="{FF2B5EF4-FFF2-40B4-BE49-F238E27FC236}">
                <a16:creationId xmlns:a16="http://schemas.microsoft.com/office/drawing/2014/main" id="{517FBCAA-7784-4322-9736-E19CBC6D39F4}"/>
              </a:ext>
            </a:extLst>
          </p:cNvPr>
          <p:cNvSpPr>
            <a:spLocks noGrp="1"/>
          </p:cNvSpPr>
          <p:nvPr>
            <p:ph sz="quarter" idx="13"/>
          </p:nvPr>
        </p:nvSpPr>
        <p:spPr>
          <a:xfrm>
            <a:off x="2166938" y="3429000"/>
            <a:ext cx="2405062" cy="1039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a:extLst>
              <a:ext uri="{FF2B5EF4-FFF2-40B4-BE49-F238E27FC236}">
                <a16:creationId xmlns:a16="http://schemas.microsoft.com/office/drawing/2014/main" id="{675B9AEE-596B-4298-A362-4DCC216CD891}"/>
              </a:ext>
            </a:extLst>
          </p:cNvPr>
          <p:cNvSpPr>
            <a:spLocks noGrp="1"/>
          </p:cNvSpPr>
          <p:nvPr>
            <p:ph sz="quarter" idx="14"/>
          </p:nvPr>
        </p:nvSpPr>
        <p:spPr>
          <a:xfrm>
            <a:off x="5303838" y="3067050"/>
            <a:ext cx="2095500" cy="84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0FE24DA9-4CF0-4F27-BE7C-5A4BAB73715C}"/>
              </a:ext>
              <a:ext uri="{C183D7F6-B498-43B3-948B-1728B52AA6E4}">
                <adec:decorative xmlns:adec="http://schemas.microsoft.com/office/drawing/2017/decorative" val="1"/>
              </a:ext>
            </a:extLst>
          </p:cNvPr>
          <p:cNvCxnSpPr>
            <a:cxnSpLocks/>
          </p:cNvCxnSpPr>
          <p:nvPr userDrawn="1"/>
        </p:nvCxnSpPr>
        <p:spPr>
          <a:xfrm>
            <a:off x="1994343" y="5668728"/>
            <a:ext cx="0" cy="54864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449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1"/>
            <a:ext cx="12192000" cy="14683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Segoe UI Semibold"/>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0490BBA-8BCD-4174-84C7-EA99DEB61F72}"/>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6" name="Table Placeholder 5">
            <a:extLst>
              <a:ext uri="{FF2B5EF4-FFF2-40B4-BE49-F238E27FC236}">
                <a16:creationId xmlns:a16="http://schemas.microsoft.com/office/drawing/2014/main" id="{6326F568-998E-46BA-93E1-C69CBDBADD31}"/>
              </a:ext>
            </a:extLst>
          </p:cNvPr>
          <p:cNvSpPr>
            <a:spLocks noGrp="1"/>
          </p:cNvSpPr>
          <p:nvPr>
            <p:ph type="tbl" sz="quarter" idx="11"/>
          </p:nvPr>
        </p:nvSpPr>
        <p:spPr>
          <a:xfrm>
            <a:off x="6096000" y="1922463"/>
            <a:ext cx="3700463" cy="1468437"/>
          </a:xfrm>
        </p:spPr>
        <p:txBody>
          <a:bodyPr/>
          <a:lstStyle/>
          <a:p>
            <a:endParaRPr lang="en-US"/>
          </a:p>
        </p:txBody>
      </p:sp>
    </p:spTree>
    <p:extLst>
      <p:ext uri="{BB962C8B-B14F-4D97-AF65-F5344CB8AC3E}">
        <p14:creationId xmlns:p14="http://schemas.microsoft.com/office/powerpoint/2010/main" val="127116723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3DE7A-E8BD-4F76-A713-09FD65686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C5E679CE-87CD-406F-B0AD-0EE45A951D14}"/>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DE00F765-1647-4F4B-9B87-ADA5334DFE1B}"/>
              </a:ext>
              <a:ext uri="{C183D7F6-B498-43B3-948B-1728B52AA6E4}">
                <adec:decorative xmlns:adec="http://schemas.microsoft.com/office/drawing/2017/decorative" val="1"/>
              </a:ext>
            </a:extLst>
          </p:cNvPr>
          <p:cNvSpPr/>
          <p:nvPr userDrawn="1"/>
        </p:nvSpPr>
        <p:spPr bwMode="auto">
          <a:xfrm>
            <a:off x="7089926" y="0"/>
            <a:ext cx="51020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6450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4193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3DE7A-E8BD-4F76-A713-09FD65686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C5E679CE-87CD-406F-B0AD-0EE45A951D14}"/>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D0A126FE-F294-4291-893D-7990C69E2E3B}"/>
              </a:ext>
              <a:ext uri="{C183D7F6-B498-43B3-948B-1728B52AA6E4}">
                <adec:decorative xmlns:adec="http://schemas.microsoft.com/office/drawing/2017/decorative" val="1"/>
              </a:ext>
            </a:extLst>
          </p:cNvPr>
          <p:cNvSpPr/>
          <p:nvPr userDrawn="1"/>
        </p:nvSpPr>
        <p:spPr bwMode="auto">
          <a:xfrm>
            <a:off x="7089926" y="0"/>
            <a:ext cx="51020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94726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3DE7A-E8BD-4F76-A713-09FD65686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C5E679CE-87CD-406F-B0AD-0EE45A951D14}"/>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1AA8E560-8BE7-4DCB-87D5-08CFCB67020B}"/>
              </a:ext>
              <a:ext uri="{C183D7F6-B498-43B3-948B-1728B52AA6E4}">
                <adec:decorative xmlns:adec="http://schemas.microsoft.com/office/drawing/2017/decorative" val="1"/>
              </a:ext>
            </a:extLst>
          </p:cNvPr>
          <p:cNvSpPr/>
          <p:nvPr userDrawn="1"/>
        </p:nvSpPr>
        <p:spPr bwMode="auto">
          <a:xfrm>
            <a:off x="7089926" y="0"/>
            <a:ext cx="51020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5530262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19177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76622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3301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6294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White With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grpSp>
        <p:nvGrpSpPr>
          <p:cNvPr id="5" name="Group 4">
            <a:extLst>
              <a:ext uri="{FF2B5EF4-FFF2-40B4-BE49-F238E27FC236}">
                <a16:creationId xmlns:a16="http://schemas.microsoft.com/office/drawing/2014/main" id="{2260DD6C-6876-7245-B909-90AFD38DF42E}"/>
              </a:ext>
            </a:extLst>
          </p:cNvPr>
          <p:cNvGrpSpPr/>
          <p:nvPr userDrawn="1"/>
        </p:nvGrpSpPr>
        <p:grpSpPr>
          <a:xfrm>
            <a:off x="11606783" y="6263404"/>
            <a:ext cx="328628" cy="421483"/>
            <a:chOff x="1578216" y="2531195"/>
            <a:chExt cx="534090" cy="684999"/>
          </a:xfrm>
        </p:grpSpPr>
        <p:sp>
          <p:nvSpPr>
            <p:cNvPr id="6" name="Freeform 182">
              <a:extLst>
                <a:ext uri="{FF2B5EF4-FFF2-40B4-BE49-F238E27FC236}">
                  <a16:creationId xmlns:a16="http://schemas.microsoft.com/office/drawing/2014/main" id="{AF60109A-B4FF-744B-94E9-898AC74A1637}"/>
                </a:ext>
              </a:extLst>
            </p:cNvPr>
            <p:cNvSpPr/>
            <p:nvPr/>
          </p:nvSpPr>
          <p:spPr bwMode="auto">
            <a:xfrm>
              <a:off x="1578216" y="2531195"/>
              <a:ext cx="534090" cy="68499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a:extLst>
                <a:ext uri="{FF2B5EF4-FFF2-40B4-BE49-F238E27FC236}">
                  <a16:creationId xmlns:a16="http://schemas.microsoft.com/office/drawing/2014/main" id="{71078DE4-8F97-BB46-98BB-4A0482F918B1}"/>
                </a:ext>
              </a:extLst>
            </p:cNvPr>
            <p:cNvPicPr>
              <a:picLocks noChangeAspect="1"/>
            </p:cNvPicPr>
            <p:nvPr/>
          </p:nvPicPr>
          <p:blipFill rotWithShape="1">
            <a:blip r:embed="rId2">
              <a:clrChange>
                <a:clrFrom>
                  <a:srgbClr val="4787B7"/>
                </a:clrFrom>
                <a:clrTo>
                  <a:srgbClr val="4787B7">
                    <a:alpha val="0"/>
                  </a:srgbClr>
                </a:clrTo>
              </a:clrChange>
            </a:blip>
            <a:srcRect l="5625" t="3852" r="4118" b="4813"/>
            <a:stretch/>
          </p:blipFill>
          <p:spPr>
            <a:xfrm>
              <a:off x="1616299" y="2704862"/>
              <a:ext cx="467792" cy="463264"/>
            </a:xfrm>
            <a:prstGeom prst="ellipse">
              <a:avLst/>
            </a:prstGeom>
            <a:solidFill>
              <a:srgbClr val="0078D4"/>
            </a:solidFill>
          </p:spPr>
        </p:pic>
      </p:grpSp>
    </p:spTree>
    <p:extLst>
      <p:ext uri="{BB962C8B-B14F-4D97-AF65-F5344CB8AC3E}">
        <p14:creationId xmlns:p14="http://schemas.microsoft.com/office/powerpoint/2010/main" val="23452858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White No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49477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492443"/>
          </a:xfrm>
        </p:spPr>
        <p:txBody>
          <a:bodyPr/>
          <a:lstStyle>
            <a:lvl1pPr algn="ctr">
              <a:defRPr sz="3200">
                <a:solidFill>
                  <a:schemeClr val="bg1"/>
                </a:solidFill>
              </a:defRPr>
            </a:lvl1pPr>
          </a:lstStyle>
          <a:p>
            <a:r>
              <a:rPr lang="en-US"/>
              <a:t>Click to edit Master title style</a:t>
            </a:r>
          </a:p>
        </p:txBody>
      </p:sp>
      <p:grpSp>
        <p:nvGrpSpPr>
          <p:cNvPr id="7" name="Group 6">
            <a:extLst>
              <a:ext uri="{FF2B5EF4-FFF2-40B4-BE49-F238E27FC236}">
                <a16:creationId xmlns:a16="http://schemas.microsoft.com/office/drawing/2014/main" id="{2BD5E3C0-7537-3A4C-A00D-77831355C1C7}"/>
              </a:ext>
            </a:extLst>
          </p:cNvPr>
          <p:cNvGrpSpPr/>
          <p:nvPr userDrawn="1"/>
        </p:nvGrpSpPr>
        <p:grpSpPr>
          <a:xfrm>
            <a:off x="11606783" y="6263404"/>
            <a:ext cx="328628" cy="421483"/>
            <a:chOff x="1578216" y="2531195"/>
            <a:chExt cx="534090" cy="684999"/>
          </a:xfrm>
        </p:grpSpPr>
        <p:sp>
          <p:nvSpPr>
            <p:cNvPr id="8" name="Freeform 182">
              <a:extLst>
                <a:ext uri="{FF2B5EF4-FFF2-40B4-BE49-F238E27FC236}">
                  <a16:creationId xmlns:a16="http://schemas.microsoft.com/office/drawing/2014/main" id="{F33BF95A-498A-034B-AB61-F81B5F70CE6B}"/>
                </a:ext>
              </a:extLst>
            </p:cNvPr>
            <p:cNvSpPr/>
            <p:nvPr/>
          </p:nvSpPr>
          <p:spPr bwMode="auto">
            <a:xfrm>
              <a:off x="1578216" y="2531195"/>
              <a:ext cx="534090" cy="68499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9" name="Picture 8">
              <a:extLst>
                <a:ext uri="{FF2B5EF4-FFF2-40B4-BE49-F238E27FC236}">
                  <a16:creationId xmlns:a16="http://schemas.microsoft.com/office/drawing/2014/main" id="{5B94FA46-62C4-CC4B-ACE9-D9D95F449DF1}"/>
                </a:ext>
              </a:extLst>
            </p:cNvPr>
            <p:cNvPicPr>
              <a:picLocks noChangeAspect="1"/>
            </p:cNvPicPr>
            <p:nvPr/>
          </p:nvPicPr>
          <p:blipFill rotWithShape="1">
            <a:blip r:embed="rId2">
              <a:clrChange>
                <a:clrFrom>
                  <a:srgbClr val="4787B7"/>
                </a:clrFrom>
                <a:clrTo>
                  <a:srgbClr val="4787B7">
                    <a:alpha val="0"/>
                  </a:srgbClr>
                </a:clrTo>
              </a:clrChange>
            </a:blip>
            <a:srcRect l="5625" t="3852" r="4118" b="4813"/>
            <a:stretch/>
          </p:blipFill>
          <p:spPr>
            <a:xfrm>
              <a:off x="1616299" y="2704862"/>
              <a:ext cx="467792" cy="463264"/>
            </a:xfrm>
            <a:prstGeom prst="ellipse">
              <a:avLst/>
            </a:prstGeom>
            <a:solidFill>
              <a:srgbClr val="0078D4"/>
            </a:solidFill>
          </p:spPr>
        </p:pic>
      </p:grpSp>
    </p:spTree>
    <p:extLst>
      <p:ext uri="{BB962C8B-B14F-4D97-AF65-F5344CB8AC3E}">
        <p14:creationId xmlns:p14="http://schemas.microsoft.com/office/powerpoint/2010/main" val="14463772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 Title No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553998"/>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0987730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CF726E17-C482-4D45-ABF3-7570E4B3E2CE}"/>
              </a:ext>
            </a:extLst>
          </p:cNvPr>
          <p:cNvSpPr>
            <a:spLocks noGrp="1"/>
          </p:cNvSpPr>
          <p:nvPr>
            <p:ph sz="quarter" idx="11"/>
          </p:nvPr>
        </p:nvSpPr>
        <p:spPr>
          <a:xfrm>
            <a:off x="1027113" y="1435100"/>
            <a:ext cx="2020887" cy="143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a:extLst>
              <a:ext uri="{FF2B5EF4-FFF2-40B4-BE49-F238E27FC236}">
                <a16:creationId xmlns:a16="http://schemas.microsoft.com/office/drawing/2014/main" id="{DD07379C-6634-4BFF-AD04-ED7FA782AE96}"/>
              </a:ext>
            </a:extLst>
          </p:cNvPr>
          <p:cNvSpPr>
            <a:spLocks noGrp="1"/>
          </p:cNvSpPr>
          <p:nvPr>
            <p:ph sz="quarter" idx="12"/>
          </p:nvPr>
        </p:nvSpPr>
        <p:spPr>
          <a:xfrm>
            <a:off x="3490913" y="1435100"/>
            <a:ext cx="1514475" cy="113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D4C8DCC2-F511-46B0-8910-E0591139859C}"/>
              </a:ext>
            </a:extLst>
          </p:cNvPr>
          <p:cNvSpPr>
            <a:spLocks noGrp="1"/>
          </p:cNvSpPr>
          <p:nvPr>
            <p:ph sz="quarter" idx="13"/>
          </p:nvPr>
        </p:nvSpPr>
        <p:spPr>
          <a:xfrm>
            <a:off x="5511800" y="1435100"/>
            <a:ext cx="1803400" cy="113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3CFE645F-E7F2-4C5A-A9E9-728AC1F1A2DC}"/>
              </a:ext>
            </a:extLst>
          </p:cNvPr>
          <p:cNvSpPr>
            <a:spLocks noGrp="1"/>
          </p:cNvSpPr>
          <p:nvPr>
            <p:ph sz="quarter" idx="14"/>
          </p:nvPr>
        </p:nvSpPr>
        <p:spPr>
          <a:xfrm>
            <a:off x="7821613" y="1435100"/>
            <a:ext cx="1546225" cy="113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02707E2A-3C4C-4465-A96A-F9FDAB801583}"/>
              </a:ext>
            </a:extLst>
          </p:cNvPr>
          <p:cNvSpPr>
            <a:spLocks noGrp="1"/>
          </p:cNvSpPr>
          <p:nvPr>
            <p:ph sz="quarter" idx="15"/>
          </p:nvPr>
        </p:nvSpPr>
        <p:spPr>
          <a:xfrm>
            <a:off x="9625013" y="1435100"/>
            <a:ext cx="1978025" cy="11318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E502678C-6FF0-4535-A1B6-5F4900B9031C}"/>
              </a:ext>
            </a:extLst>
          </p:cNvPr>
          <p:cNvSpPr>
            <a:spLocks noGrp="1"/>
          </p:cNvSpPr>
          <p:nvPr>
            <p:ph sz="quarter" idx="16"/>
          </p:nvPr>
        </p:nvSpPr>
        <p:spPr>
          <a:xfrm>
            <a:off x="1027113" y="3429000"/>
            <a:ext cx="2020887" cy="143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177A2719-31CB-4D88-BACE-2CB95CFDF2B6}"/>
              </a:ext>
            </a:extLst>
          </p:cNvPr>
          <p:cNvSpPr>
            <a:spLocks noGrp="1"/>
          </p:cNvSpPr>
          <p:nvPr>
            <p:ph sz="quarter" idx="17"/>
          </p:nvPr>
        </p:nvSpPr>
        <p:spPr>
          <a:xfrm>
            <a:off x="3490913" y="3429000"/>
            <a:ext cx="1690687" cy="143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46058A18-ACCB-483A-AF33-65727ACBBD9E}"/>
              </a:ext>
            </a:extLst>
          </p:cNvPr>
          <p:cNvSpPr>
            <a:spLocks noGrp="1"/>
          </p:cNvSpPr>
          <p:nvPr>
            <p:ph sz="quarter" idx="18"/>
          </p:nvPr>
        </p:nvSpPr>
        <p:spPr>
          <a:xfrm>
            <a:off x="5511800" y="3429000"/>
            <a:ext cx="1803400" cy="143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A3DAB62C-5B1B-4772-AD72-4F9B688A6FE5}"/>
              </a:ext>
            </a:extLst>
          </p:cNvPr>
          <p:cNvSpPr>
            <a:spLocks noGrp="1"/>
          </p:cNvSpPr>
          <p:nvPr>
            <p:ph sz="quarter" idx="19"/>
          </p:nvPr>
        </p:nvSpPr>
        <p:spPr>
          <a:xfrm>
            <a:off x="7645400" y="3429000"/>
            <a:ext cx="1803400" cy="143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4180CB0C-A819-4B62-9C96-44D63246FB1F}"/>
              </a:ext>
            </a:extLst>
          </p:cNvPr>
          <p:cNvSpPr>
            <a:spLocks noGrp="1"/>
          </p:cNvSpPr>
          <p:nvPr>
            <p:ph sz="quarter" idx="20"/>
          </p:nvPr>
        </p:nvSpPr>
        <p:spPr>
          <a:xfrm>
            <a:off x="9779000" y="3255963"/>
            <a:ext cx="2020888"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86493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428365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876961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0"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191955893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2585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94111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465716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9160607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Closing blue">
    <p:bg>
      <p:bgPr>
        <a:solidFill>
          <a:schemeClr val="bg2"/>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20621561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Only_Dar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2" y="294379"/>
            <a:ext cx="11655840" cy="899665"/>
          </a:xfrm>
        </p:spPr>
        <p:txBody>
          <a:bodyPr/>
          <a:lstStyle>
            <a:lvl1pPr marL="0" algn="l" defTabSz="895691" rtl="0" eaLnBrk="1" latinLnBrk="0" hangingPunct="1">
              <a:spcBef>
                <a:spcPct val="0"/>
              </a:spcBef>
              <a:buNone/>
              <a:defRPr lang="en-US" sz="4310" b="0" i="0" u="none" kern="1200" spc="-147" baseline="0" dirty="0">
                <a:solidFill>
                  <a:schemeClr val="bg1"/>
                </a:solidFill>
                <a:latin typeface="Segoe UI Semibold" charset="0"/>
                <a:ea typeface="Segoe UI Semibold" charset="0"/>
                <a:cs typeface="Segoe UI Semibold" charset="0"/>
              </a:defRPr>
            </a:lvl1pPr>
          </a:lstStyle>
          <a:p>
            <a:r>
              <a:rPr lang="en-US"/>
              <a:t>Click to edit Master title style</a:t>
            </a:r>
          </a:p>
        </p:txBody>
      </p:sp>
    </p:spTree>
    <p:extLst>
      <p:ext uri="{BB962C8B-B14F-4D97-AF65-F5344CB8AC3E}">
        <p14:creationId xmlns:p14="http://schemas.microsoft.com/office/powerpoint/2010/main" val="34044326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956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53627B2B-9F5A-431E-989C-3372F26FA0FE}"/>
              </a:ext>
            </a:extLst>
          </p:cNvPr>
          <p:cNvSpPr>
            <a:spLocks noGrp="1"/>
          </p:cNvSpPr>
          <p:nvPr>
            <p:ph sz="quarter" idx="11"/>
          </p:nvPr>
        </p:nvSpPr>
        <p:spPr>
          <a:xfrm>
            <a:off x="1300163" y="1892300"/>
            <a:ext cx="2228850" cy="105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9312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4139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468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022651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ue Title With Ic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345BF-C4C8-814F-BA3B-67703433BCC4}"/>
              </a:ext>
            </a:extLst>
          </p:cNvPr>
          <p:cNvSpPr/>
          <p:nvPr userDrawn="1"/>
        </p:nvSpPr>
        <p:spPr bwMode="auto">
          <a:xfrm>
            <a:off x="0" y="0"/>
            <a:ext cx="12192000" cy="12638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3600" b="0" i="0" u="none" strike="noStrike" kern="1200" cap="none" spc="0" normalizeH="0" baseline="0" noProof="0">
              <a:ln>
                <a:noFill/>
              </a:ln>
              <a:solidFill>
                <a:prstClr val="white"/>
              </a:solidFill>
              <a:effectLst/>
              <a:uLnTx/>
              <a:uFillTx/>
              <a:latin typeface="+mj-lt"/>
              <a:ea typeface="+mn-ea"/>
              <a:cs typeface="+mn-cs"/>
            </a:endParaRPr>
          </a:p>
        </p:txBody>
      </p:sp>
      <p:sp>
        <p:nvSpPr>
          <p:cNvPr id="5" name="Text Placeholder 3">
            <a:extLst>
              <a:ext uri="{FF2B5EF4-FFF2-40B4-BE49-F238E27FC236}">
                <a16:creationId xmlns:a16="http://schemas.microsoft.com/office/drawing/2014/main" id="{0C08C41B-3C90-D543-A997-D3D2CAFC0F5D}"/>
              </a:ext>
            </a:extLst>
          </p:cNvPr>
          <p:cNvSpPr>
            <a:spLocks noGrp="1"/>
          </p:cNvSpPr>
          <p:nvPr>
            <p:ph type="body" sz="quarter" idx="10"/>
          </p:nvPr>
        </p:nvSpPr>
        <p:spPr>
          <a:xfrm>
            <a:off x="586390" y="1922573"/>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a:extLst>
              <a:ext uri="{FF2B5EF4-FFF2-40B4-BE49-F238E27FC236}">
                <a16:creationId xmlns:a16="http://schemas.microsoft.com/office/drawing/2014/main" id="{FD253F43-FBDE-CE4D-A422-897BBC1F55D8}"/>
              </a:ext>
            </a:extLst>
          </p:cNvPr>
          <p:cNvSpPr>
            <a:spLocks noGrp="1"/>
          </p:cNvSpPr>
          <p:nvPr>
            <p:ph type="title"/>
          </p:nvPr>
        </p:nvSpPr>
        <p:spPr>
          <a:xfrm>
            <a:off x="588263" y="354903"/>
            <a:ext cx="11018520" cy="553998"/>
          </a:xfrm>
        </p:spPr>
        <p:txBody>
          <a:bodyPr/>
          <a:lstStyle>
            <a:lvl1pPr algn="ctr">
              <a:defRPr sz="3600">
                <a:solidFill>
                  <a:schemeClr val="bg1"/>
                </a:solidFill>
              </a:defRPr>
            </a:lvl1pPr>
          </a:lstStyle>
          <a:p>
            <a:r>
              <a:rPr lang="en-US"/>
              <a:t>Click to edit Master title style</a:t>
            </a:r>
          </a:p>
        </p:txBody>
      </p:sp>
    </p:spTree>
    <p:extLst>
      <p:ext uri="{BB962C8B-B14F-4D97-AF65-F5344CB8AC3E}">
        <p14:creationId xmlns:p14="http://schemas.microsoft.com/office/powerpoint/2010/main" val="42815808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Half-page spl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solidFill>
                  <a:schemeClr val="bg1"/>
                </a:solidFill>
                <a:latin typeface="+mn-lt"/>
              </a:defRPr>
            </a:lvl1pPr>
            <a:lvl2pPr marL="228600" indent="0">
              <a:buNone/>
              <a:defRPr sz="1600">
                <a:solidFill>
                  <a:schemeClr val="bg1"/>
                </a:solidFill>
              </a:defRPr>
            </a:lvl2pPr>
            <a:lvl3pPr marL="457200" indent="0">
              <a:buNone/>
              <a:defRPr sz="1200">
                <a:solidFill>
                  <a:schemeClr val="bg1"/>
                </a:solidFill>
              </a:defRPr>
            </a:lvl3pPr>
            <a:lvl4pPr marL="685800" indent="0">
              <a:buNone/>
              <a:defRPr sz="1100">
                <a:solidFill>
                  <a:schemeClr val="bg1"/>
                </a:solidFill>
              </a:defRPr>
            </a:lvl4pPr>
            <a:lvl5pPr marL="914400" indent="0">
              <a:buNone/>
              <a:defRPr sz="11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3" y="457200"/>
            <a:ext cx="4896264" cy="553998"/>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3072652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51475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0F81-719B-664B-B63F-E3176E477A03}"/>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2306141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tx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0637722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accent1"/>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992570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Closing blue">
    <p:bg>
      <p:bgPr>
        <a:solidFill>
          <a:schemeClr val="bg2"/>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3146955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lit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5146331" cy="984885"/>
          </a:xfrm>
        </p:spPr>
        <p:txBody>
          <a:bodyPr>
            <a:spAutoFit/>
          </a:bodyPr>
          <a:lstStyle>
            <a:lvl1pPr>
              <a:defRPr sz="3200">
                <a:solidFill>
                  <a:schemeClr val="accent1"/>
                </a:solidFill>
              </a:defRPr>
            </a:lvl1pPr>
          </a:lstStyle>
          <a:p>
            <a:r>
              <a:rPr lang="en-US"/>
              <a:t>Click to edit Master title style</a:t>
            </a:r>
          </a:p>
        </p:txBody>
      </p:sp>
      <p:sp>
        <p:nvSpPr>
          <p:cNvPr id="3" name="Text Placeholder 2"/>
          <p:cNvSpPr>
            <a:spLocks noGrp="1"/>
          </p:cNvSpPr>
          <p:nvPr>
            <p:ph type="body" sz="quarter" idx="10"/>
          </p:nvPr>
        </p:nvSpPr>
        <p:spPr>
          <a:xfrm>
            <a:off x="584200" y="2418334"/>
            <a:ext cx="5146331" cy="1268039"/>
          </a:xfrm>
        </p:spPr>
        <p:txBody>
          <a:bodyPr/>
          <a:lstStyle>
            <a:lvl1pPr marL="0" indent="0">
              <a:spcBef>
                <a:spcPts val="800"/>
              </a:spcBef>
              <a:buNone/>
              <a:defRPr sz="2000"/>
            </a:lvl1pPr>
            <a:lvl2pPr marL="228600" indent="0">
              <a:buNone/>
              <a:defRPr sz="1600"/>
            </a:lvl2pPr>
            <a:lvl3pPr marL="457200" indent="0">
              <a:buNone/>
              <a:defRPr sz="1200"/>
            </a:lvl3pPr>
            <a:lvl4pPr marL="661988" indent="0">
              <a:buNone/>
              <a:defRPr sz="1100"/>
            </a:lvl4pPr>
            <a:lvl5pPr marL="855663"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0FB4210-801B-4ED3-BCD7-3A36E6E35036}"/>
              </a:ext>
            </a:extLst>
          </p:cNvPr>
          <p:cNvSpPr>
            <a:spLocks noGrp="1"/>
          </p:cNvSpPr>
          <p:nvPr>
            <p:ph type="pic" sz="quarter" idx="11"/>
          </p:nvPr>
        </p:nvSpPr>
        <p:spPr>
          <a:xfrm>
            <a:off x="6096001" y="0"/>
            <a:ext cx="6096000" cy="6858000"/>
          </a:xfrm>
        </p:spPr>
        <p:txBody>
          <a:bodyPr/>
          <a:lstStyle/>
          <a:p>
            <a:endParaRPr lang="en-US"/>
          </a:p>
        </p:txBody>
      </p:sp>
    </p:spTree>
    <p:extLst>
      <p:ext uri="{BB962C8B-B14F-4D97-AF65-F5344CB8AC3E}">
        <p14:creationId xmlns:p14="http://schemas.microsoft.com/office/powerpoint/2010/main" val="37078327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3873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0920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3_Insert Photo">
    <p:spTree>
      <p:nvGrpSpPr>
        <p:cNvPr id="1" name=""/>
        <p:cNvGrpSpPr/>
        <p:nvPr/>
      </p:nvGrpSpPr>
      <p:grpSpPr>
        <a:xfrm>
          <a:off x="0" y="0"/>
          <a:ext cx="0" cy="0"/>
          <a:chOff x="0" y="0"/>
          <a:chExt cx="0" cy="0"/>
        </a:xfrm>
      </p:grpSpPr>
      <p:pic>
        <p:nvPicPr>
          <p:cNvPr id="44" name="Picture Placeholder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918075" y="-4979"/>
            <a:ext cx="6273925" cy="5684621"/>
          </a:xfrm>
          <a:prstGeom prst="rect">
            <a:avLst/>
          </a:prstGeom>
        </p:spPr>
      </p:pic>
      <p:sp>
        <p:nvSpPr>
          <p:cNvPr id="20" name="Picture Placeholder 144"/>
          <p:cNvSpPr>
            <a:spLocks noGrp="1"/>
          </p:cNvSpPr>
          <p:nvPr>
            <p:ph type="pic" sz="quarter" idx="20" hasCustomPrompt="1"/>
          </p:nvPr>
        </p:nvSpPr>
        <p:spPr>
          <a:xfrm>
            <a:off x="5918075" y="0"/>
            <a:ext cx="6273925" cy="5684621"/>
          </a:xfrm>
          <a:prstGeom prst="rect">
            <a:avLst/>
          </a:prstGeom>
        </p:spPr>
        <p:txBody>
          <a:bodyPr anchor="ctr" anchorCtr="0">
            <a:noAutofit/>
          </a:bodyPr>
          <a:lstStyle>
            <a:lvl1pPr marL="0" indent="0" algn="ctr">
              <a:buNone/>
              <a:defRPr baseline="0">
                <a:solidFill>
                  <a:schemeClr val="bg1"/>
                </a:solidFill>
              </a:defRPr>
            </a:lvl1pPr>
          </a:lstStyle>
          <a:p>
            <a:r>
              <a:rPr lang="en-US"/>
              <a:t>Drag picture here</a:t>
            </a:r>
          </a:p>
        </p:txBody>
      </p:sp>
      <p:sp>
        <p:nvSpPr>
          <p:cNvPr id="21" name="Title 1"/>
          <p:cNvSpPr>
            <a:spLocks noGrp="1"/>
          </p:cNvSpPr>
          <p:nvPr>
            <p:ph type="ctrTitle"/>
          </p:nvPr>
        </p:nvSpPr>
        <p:spPr>
          <a:xfrm>
            <a:off x="613786" y="851200"/>
            <a:ext cx="4699724" cy="1043599"/>
          </a:xfrm>
          <a:prstGeom prst="rect">
            <a:avLst/>
          </a:prstGeom>
        </p:spPr>
        <p:txBody>
          <a:bodyPr lIns="0" tIns="0" rIns="0" bIns="0" anchor="t" anchorCtr="0">
            <a:noAutofit/>
          </a:bodyPr>
          <a:lstStyle>
            <a:lvl1pPr algn="l">
              <a:defRPr sz="3200" b="1">
                <a:solidFill>
                  <a:schemeClr val="tx1">
                    <a:lumMod val="50000"/>
                    <a:lumOff val="50000"/>
                  </a:schemeClr>
                </a:solidFill>
                <a:latin typeface="+mj-lt"/>
              </a:defRPr>
            </a:lvl1pPr>
          </a:lstStyle>
          <a:p>
            <a:r>
              <a:rPr lang="en-US"/>
              <a:t>Click to edit Master title style</a:t>
            </a:r>
          </a:p>
        </p:txBody>
      </p:sp>
      <p:sp>
        <p:nvSpPr>
          <p:cNvPr id="22" name="Text Placeholder 132"/>
          <p:cNvSpPr>
            <a:spLocks noGrp="1"/>
          </p:cNvSpPr>
          <p:nvPr>
            <p:ph type="body" sz="quarter" idx="11"/>
          </p:nvPr>
        </p:nvSpPr>
        <p:spPr>
          <a:xfrm>
            <a:off x="622300" y="1930399"/>
            <a:ext cx="4724400" cy="3382923"/>
          </a:xfrm>
          <a:prstGeom prst="rect">
            <a:avLst/>
          </a:prstGeom>
        </p:spPr>
        <p:txBody>
          <a:bodyPr lIns="0" tIns="0" rIns="0" bIns="0">
            <a:noAutofit/>
          </a:bodyPr>
          <a:lstStyle>
            <a:lvl1pPr marL="0" indent="0">
              <a:lnSpc>
                <a:spcPts val="1800"/>
              </a:lnSpc>
              <a:buNone/>
              <a:defRPr sz="1200">
                <a:solidFill>
                  <a:schemeClr val="bg2">
                    <a:lumMod val="25000"/>
                  </a:schemeClr>
                </a:solidFill>
              </a:defRPr>
            </a:lvl1pPr>
          </a:lstStyle>
          <a:p>
            <a:pPr lvl="0"/>
            <a:r>
              <a:rPr lang="en-US"/>
              <a:t>Click to edit Master text styles</a:t>
            </a:r>
          </a:p>
        </p:txBody>
      </p:sp>
      <p:cxnSp>
        <p:nvCxnSpPr>
          <p:cNvPr id="31" name="Straight Connector 30"/>
          <p:cNvCxnSpPr/>
          <p:nvPr userDrawn="1"/>
        </p:nvCxnSpPr>
        <p:spPr>
          <a:xfrm>
            <a:off x="13962495" y="1002665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userDrawn="1"/>
        </p:nvSpPr>
        <p:spPr>
          <a:xfrm>
            <a:off x="0" y="5689600"/>
            <a:ext cx="12192000" cy="1168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136"/>
          <p:cNvSpPr>
            <a:spLocks noGrp="1"/>
          </p:cNvSpPr>
          <p:nvPr>
            <p:ph type="body" sz="quarter" idx="28"/>
          </p:nvPr>
        </p:nvSpPr>
        <p:spPr>
          <a:xfrm>
            <a:off x="10114929" y="6336145"/>
            <a:ext cx="847522"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42" name="Text Placeholder 136"/>
          <p:cNvSpPr>
            <a:spLocks noGrp="1"/>
          </p:cNvSpPr>
          <p:nvPr>
            <p:ph type="body" sz="quarter" idx="35"/>
          </p:nvPr>
        </p:nvSpPr>
        <p:spPr>
          <a:xfrm>
            <a:off x="11021291" y="6326909"/>
            <a:ext cx="840508" cy="382948"/>
          </a:xfrm>
          <a:prstGeom prst="rect">
            <a:avLst/>
          </a:prstGeom>
        </p:spPr>
        <p:txBody>
          <a:bodyPr lIns="0" tIns="0" rIns="0" bIns="0">
            <a:noAutofit/>
          </a:bodyPr>
          <a:lstStyle>
            <a:lvl1pPr marL="0" marR="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sz="8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cxnSp>
        <p:nvCxnSpPr>
          <p:cNvPr id="43" name="Straight Connector 42"/>
          <p:cNvCxnSpPr/>
          <p:nvPr userDrawn="1"/>
        </p:nvCxnSpPr>
        <p:spPr>
          <a:xfrm>
            <a:off x="9866745" y="5930900"/>
            <a:ext cx="0" cy="635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Picture Placeholder 144"/>
          <p:cNvSpPr>
            <a:spLocks noGrp="1"/>
          </p:cNvSpPr>
          <p:nvPr>
            <p:ph type="pic" sz="quarter" idx="36" hasCustomPrompt="1"/>
          </p:nvPr>
        </p:nvSpPr>
        <p:spPr>
          <a:xfrm>
            <a:off x="202498" y="5884716"/>
            <a:ext cx="2064635" cy="834378"/>
          </a:xfrm>
          <a:prstGeom prst="rect">
            <a:avLst/>
          </a:prstGeom>
        </p:spPr>
        <p:txBody>
          <a:bodyPr anchor="ctr" anchorCtr="0">
            <a:noAutofit/>
          </a:bodyPr>
          <a:lstStyle>
            <a:lvl1pPr marL="0" indent="0" algn="ctr">
              <a:buNone/>
              <a:defRPr sz="1600">
                <a:solidFill>
                  <a:srgbClr val="7030A0"/>
                </a:solidFill>
              </a:defRPr>
            </a:lvl1pPr>
          </a:lstStyle>
          <a:p>
            <a:r>
              <a:rPr lang="en-US"/>
              <a:t>Drag logo here</a:t>
            </a:r>
          </a:p>
        </p:txBody>
      </p:sp>
      <p:sp>
        <p:nvSpPr>
          <p:cNvPr id="23" name="Text Placeholder 136"/>
          <p:cNvSpPr>
            <a:spLocks noGrp="1"/>
          </p:cNvSpPr>
          <p:nvPr>
            <p:ph type="body" sz="quarter" idx="29"/>
          </p:nvPr>
        </p:nvSpPr>
        <p:spPr>
          <a:xfrm>
            <a:off x="8547902"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0" name="Text Placeholder 136"/>
          <p:cNvSpPr>
            <a:spLocks noGrp="1"/>
          </p:cNvSpPr>
          <p:nvPr>
            <p:ph type="body" sz="quarter" idx="31"/>
          </p:nvPr>
        </p:nvSpPr>
        <p:spPr>
          <a:xfrm>
            <a:off x="7245174" y="6181251"/>
            <a:ext cx="805425"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2" name="Text Placeholder 136"/>
          <p:cNvSpPr>
            <a:spLocks noGrp="1"/>
          </p:cNvSpPr>
          <p:nvPr>
            <p:ph type="body" sz="quarter" idx="32"/>
          </p:nvPr>
        </p:nvSpPr>
        <p:spPr>
          <a:xfrm>
            <a:off x="5947185" y="6177833"/>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3" name="Text Placeholder 136"/>
          <p:cNvSpPr>
            <a:spLocks noGrp="1"/>
          </p:cNvSpPr>
          <p:nvPr>
            <p:ph type="body" sz="quarter" idx="33"/>
          </p:nvPr>
        </p:nvSpPr>
        <p:spPr>
          <a:xfrm>
            <a:off x="4425813" y="6181251"/>
            <a:ext cx="988642"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4" name="Text Placeholder 136"/>
          <p:cNvSpPr>
            <a:spLocks noGrp="1"/>
          </p:cNvSpPr>
          <p:nvPr>
            <p:ph type="body" sz="quarter" idx="34"/>
          </p:nvPr>
        </p:nvSpPr>
        <p:spPr>
          <a:xfrm>
            <a:off x="2508041" y="6181251"/>
            <a:ext cx="1498693" cy="463954"/>
          </a:xfrm>
          <a:prstGeom prst="rect">
            <a:avLst/>
          </a:prstGeom>
        </p:spPr>
        <p:txBody>
          <a:bodyPr lIns="0" tIns="0" rIns="0" bIns="0">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000" b="0">
                <a:solidFill>
                  <a:schemeClr val="bg1">
                    <a:lumMod val="50000"/>
                  </a:schemeClr>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a:t>Click to edit Master text styles</a:t>
            </a:r>
          </a:p>
        </p:txBody>
      </p:sp>
      <p:sp>
        <p:nvSpPr>
          <p:cNvPr id="35" name="TextBox 34"/>
          <p:cNvSpPr txBox="1"/>
          <p:nvPr userDrawn="1"/>
        </p:nvSpPr>
        <p:spPr>
          <a:xfrm>
            <a:off x="2508041" y="5916409"/>
            <a:ext cx="1487548"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Products and Services</a:t>
            </a:r>
          </a:p>
        </p:txBody>
      </p:sp>
      <p:sp>
        <p:nvSpPr>
          <p:cNvPr id="36" name="TextBox 35"/>
          <p:cNvSpPr txBox="1"/>
          <p:nvPr userDrawn="1"/>
        </p:nvSpPr>
        <p:spPr>
          <a:xfrm>
            <a:off x="4420996" y="5922948"/>
            <a:ext cx="1247049" cy="1552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Organization Size</a:t>
            </a:r>
          </a:p>
        </p:txBody>
      </p:sp>
      <p:sp>
        <p:nvSpPr>
          <p:cNvPr id="37" name="TextBox 36"/>
          <p:cNvSpPr txBox="1"/>
          <p:nvPr userDrawn="1"/>
        </p:nvSpPr>
        <p:spPr>
          <a:xfrm>
            <a:off x="5947185" y="5914231"/>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Industry</a:t>
            </a:r>
          </a:p>
        </p:txBody>
      </p:sp>
      <p:sp>
        <p:nvSpPr>
          <p:cNvPr id="38" name="TextBox 37"/>
          <p:cNvSpPr txBox="1"/>
          <p:nvPr userDrawn="1"/>
        </p:nvSpPr>
        <p:spPr>
          <a:xfrm>
            <a:off x="7229059" y="5914998"/>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Country</a:t>
            </a:r>
          </a:p>
        </p:txBody>
      </p:sp>
      <p:sp>
        <p:nvSpPr>
          <p:cNvPr id="40" name="TextBox 39"/>
          <p:cNvSpPr txBox="1"/>
          <p:nvPr userDrawn="1"/>
        </p:nvSpPr>
        <p:spPr>
          <a:xfrm>
            <a:off x="8547902" y="5924360"/>
            <a:ext cx="988642" cy="153888"/>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a:solidFill>
                  <a:schemeClr val="bg1">
                    <a:lumMod val="50000"/>
                  </a:schemeClr>
                </a:solidFill>
              </a:rPr>
              <a:t>Business Need</a:t>
            </a:r>
          </a:p>
        </p:txBody>
      </p:sp>
    </p:spTree>
    <p:extLst>
      <p:ext uri="{BB962C8B-B14F-4D97-AF65-F5344CB8AC3E}">
        <p14:creationId xmlns:p14="http://schemas.microsoft.com/office/powerpoint/2010/main" val="25740881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Horizont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AB207AD-DEAE-154A-A901-6FD356CDE8A4}"/>
              </a:ext>
            </a:extLst>
          </p:cNvPr>
          <p:cNvSpPr/>
          <p:nvPr userDrawn="1"/>
        </p:nvSpPr>
        <p:spPr>
          <a:xfrm>
            <a:off x="2961411" y="3291776"/>
            <a:ext cx="9230589" cy="1414956"/>
          </a:xfrm>
          <a:prstGeom prst="rect">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C7BF76F-4846-4D42-BB24-41761B4010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6270" y="6299345"/>
            <a:ext cx="1554480" cy="333103"/>
          </a:xfrm>
          <a:prstGeom prst="rect">
            <a:avLst/>
          </a:prstGeom>
        </p:spPr>
      </p:pic>
      <p:sp>
        <p:nvSpPr>
          <p:cNvPr id="25" name="TextBox 24">
            <a:extLst>
              <a:ext uri="{FF2B5EF4-FFF2-40B4-BE49-F238E27FC236}">
                <a16:creationId xmlns:a16="http://schemas.microsoft.com/office/drawing/2014/main" id="{F5F6FC98-BF54-8E4B-ADCE-416C088B5FD5}"/>
              </a:ext>
            </a:extLst>
          </p:cNvPr>
          <p:cNvSpPr txBox="1"/>
          <p:nvPr userDrawn="1"/>
        </p:nvSpPr>
        <p:spPr>
          <a:xfrm>
            <a:off x="3268758" y="4875180"/>
            <a:ext cx="1905338" cy="215444"/>
          </a:xfrm>
          <a:prstGeom prst="rect">
            <a:avLst/>
          </a:prstGeom>
          <a:noFill/>
          <a:ln>
            <a:noFill/>
          </a:ln>
        </p:spPr>
        <p:txBody>
          <a:bodyPr wrap="square" lIns="0" tIns="0" rIns="0" bIns="0" rtlCol="0" anchor="ctr" anchorCtr="0">
            <a:spAutoFit/>
          </a:bodyPr>
          <a:lstStyle/>
          <a:p>
            <a:r>
              <a:rPr lang="en-US" sz="1400">
                <a:solidFill>
                  <a:schemeClr val="bg1">
                    <a:lumMod val="50000"/>
                  </a:schemeClr>
                </a:solidFill>
                <a:latin typeface="Segoe UI Light" panose="020B0502040204020203" pitchFamily="34" charset="0"/>
                <a:cs typeface="Segoe UI Light" panose="020B0502040204020203" pitchFamily="34" charset="0"/>
              </a:rPr>
              <a:t>Situation:</a:t>
            </a:r>
            <a:endParaRPr lang="en-US" sz="1400">
              <a:solidFill>
                <a:schemeClr val="bg1">
                  <a:lumMod val="50000"/>
                </a:schemeClr>
              </a:solidFill>
            </a:endParaRPr>
          </a:p>
        </p:txBody>
      </p:sp>
      <p:sp>
        <p:nvSpPr>
          <p:cNvPr id="27" name="Text Placeholder 24">
            <a:extLst>
              <a:ext uri="{FF2B5EF4-FFF2-40B4-BE49-F238E27FC236}">
                <a16:creationId xmlns:a16="http://schemas.microsoft.com/office/drawing/2014/main" id="{CEABE899-10A3-484A-9A5F-6B1D4CB09EA4}"/>
              </a:ext>
            </a:extLst>
          </p:cNvPr>
          <p:cNvSpPr>
            <a:spLocks noGrp="1"/>
          </p:cNvSpPr>
          <p:nvPr>
            <p:ph type="body" sz="quarter" idx="10"/>
          </p:nvPr>
        </p:nvSpPr>
        <p:spPr>
          <a:xfrm>
            <a:off x="3268758" y="3460224"/>
            <a:ext cx="8643841" cy="830262"/>
          </a:xfrm>
          <a:prstGeom prst="rect">
            <a:avLst/>
          </a:prstGeom>
        </p:spPr>
        <p:txBody>
          <a:bodyPr lIns="0" tIns="0" rIns="0" bIns="0" anchor="b" anchorCtr="0"/>
          <a:lstStyle>
            <a:lvl1pPr marL="0" indent="0">
              <a:lnSpc>
                <a:spcPct val="100000"/>
              </a:lnSpc>
              <a:buNone/>
              <a:defRPr sz="1800" b="0" i="0">
                <a:latin typeface="Segoe UI" panose="020B0502040204020203" pitchFamily="34" charset="0"/>
                <a:cs typeface="Segoe UI" panose="020B0502040204020203" pitchFamily="34" charset="0"/>
              </a:defRPr>
            </a:lvl1pPr>
          </a:lstStyle>
          <a:p>
            <a:pPr lvl="0"/>
            <a:endParaRPr lang="en-US"/>
          </a:p>
        </p:txBody>
      </p:sp>
      <p:sp>
        <p:nvSpPr>
          <p:cNvPr id="28" name="Text Placeholder 28">
            <a:extLst>
              <a:ext uri="{FF2B5EF4-FFF2-40B4-BE49-F238E27FC236}">
                <a16:creationId xmlns:a16="http://schemas.microsoft.com/office/drawing/2014/main" id="{E03D0DEC-BC71-A445-A3E5-9B83B80381D9}"/>
              </a:ext>
            </a:extLst>
          </p:cNvPr>
          <p:cNvSpPr>
            <a:spLocks noGrp="1"/>
          </p:cNvSpPr>
          <p:nvPr>
            <p:ph type="body" sz="quarter" idx="12"/>
          </p:nvPr>
        </p:nvSpPr>
        <p:spPr>
          <a:xfrm>
            <a:off x="3268758" y="5162439"/>
            <a:ext cx="2560320" cy="1470009"/>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37" name="Text Placeholder 24">
            <a:extLst>
              <a:ext uri="{FF2B5EF4-FFF2-40B4-BE49-F238E27FC236}">
                <a16:creationId xmlns:a16="http://schemas.microsoft.com/office/drawing/2014/main" id="{F5AC1971-A820-D44B-949E-127EE4381960}"/>
              </a:ext>
            </a:extLst>
          </p:cNvPr>
          <p:cNvSpPr>
            <a:spLocks noGrp="1"/>
          </p:cNvSpPr>
          <p:nvPr>
            <p:ph type="body" sz="quarter" idx="11"/>
          </p:nvPr>
        </p:nvSpPr>
        <p:spPr>
          <a:xfrm>
            <a:off x="3268757" y="4423180"/>
            <a:ext cx="8643841" cy="158979"/>
          </a:xfrm>
          <a:prstGeom prst="rect">
            <a:avLst/>
          </a:prstGeom>
        </p:spPr>
        <p:txBody>
          <a:bodyPr lIns="0" tIns="0" rIns="0" bIns="0"/>
          <a:lstStyle>
            <a:lvl1pPr marL="0" indent="0">
              <a:buNone/>
              <a:defRPr sz="1000" b="0" i="0">
                <a:solidFill>
                  <a:schemeClr val="bg1">
                    <a:lumMod val="50000"/>
                  </a:schemeClr>
                </a:solidFill>
                <a:latin typeface="Segoe UI Semilight" panose="020B0402040204020203" pitchFamily="34" charset="0"/>
                <a:cs typeface="Segoe UI Semilight" panose="020B0402040204020203" pitchFamily="34" charset="0"/>
              </a:defRPr>
            </a:lvl1pPr>
          </a:lstStyle>
          <a:p>
            <a:pPr lvl="0"/>
            <a:endParaRPr lang="en-US"/>
          </a:p>
        </p:txBody>
      </p:sp>
      <p:sp>
        <p:nvSpPr>
          <p:cNvPr id="42" name="TextBox 41">
            <a:extLst>
              <a:ext uri="{FF2B5EF4-FFF2-40B4-BE49-F238E27FC236}">
                <a16:creationId xmlns:a16="http://schemas.microsoft.com/office/drawing/2014/main" id="{B59E8476-D4FE-3D4F-9EC9-5DA909E29651}"/>
              </a:ext>
            </a:extLst>
          </p:cNvPr>
          <p:cNvSpPr txBox="1"/>
          <p:nvPr userDrawn="1"/>
        </p:nvSpPr>
        <p:spPr>
          <a:xfrm>
            <a:off x="6135863" y="4875180"/>
            <a:ext cx="1905338" cy="215444"/>
          </a:xfrm>
          <a:prstGeom prst="rect">
            <a:avLst/>
          </a:prstGeom>
          <a:noFill/>
          <a:ln>
            <a:noFill/>
          </a:ln>
        </p:spPr>
        <p:txBody>
          <a:bodyPr wrap="square" lIns="0" tIns="0" rIns="0" bIns="0" rtlCol="0" anchor="ctr" anchorCtr="0">
            <a:spAutoFit/>
          </a:bodyPr>
          <a:lstStyle/>
          <a:p>
            <a:r>
              <a:rPr lang="en-US" sz="1400">
                <a:solidFill>
                  <a:schemeClr val="bg1">
                    <a:lumMod val="50000"/>
                  </a:schemeClr>
                </a:solidFill>
                <a:latin typeface="Segoe UI Light" panose="020B0502040204020203" pitchFamily="34" charset="0"/>
                <a:cs typeface="Segoe UI Light" panose="020B0502040204020203" pitchFamily="34" charset="0"/>
              </a:rPr>
              <a:t>Solution:</a:t>
            </a:r>
            <a:endParaRPr lang="en-US" sz="1400">
              <a:solidFill>
                <a:schemeClr val="bg1">
                  <a:lumMod val="50000"/>
                </a:schemeClr>
              </a:solidFill>
            </a:endParaRPr>
          </a:p>
        </p:txBody>
      </p:sp>
      <p:sp>
        <p:nvSpPr>
          <p:cNvPr id="43" name="Text Placeholder 28">
            <a:extLst>
              <a:ext uri="{FF2B5EF4-FFF2-40B4-BE49-F238E27FC236}">
                <a16:creationId xmlns:a16="http://schemas.microsoft.com/office/drawing/2014/main" id="{847B54F4-C98A-7F4F-8633-A67212D37E3D}"/>
              </a:ext>
            </a:extLst>
          </p:cNvPr>
          <p:cNvSpPr>
            <a:spLocks noGrp="1"/>
          </p:cNvSpPr>
          <p:nvPr>
            <p:ph type="body" sz="quarter" idx="21"/>
          </p:nvPr>
        </p:nvSpPr>
        <p:spPr>
          <a:xfrm>
            <a:off x="6135863" y="5162439"/>
            <a:ext cx="2286000" cy="1470009"/>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44" name="TextBox 43">
            <a:extLst>
              <a:ext uri="{FF2B5EF4-FFF2-40B4-BE49-F238E27FC236}">
                <a16:creationId xmlns:a16="http://schemas.microsoft.com/office/drawing/2014/main" id="{B1EBCCF4-5394-C04F-AA62-05007544FC0C}"/>
              </a:ext>
            </a:extLst>
          </p:cNvPr>
          <p:cNvSpPr txBox="1"/>
          <p:nvPr userDrawn="1"/>
        </p:nvSpPr>
        <p:spPr>
          <a:xfrm>
            <a:off x="8728648" y="4875180"/>
            <a:ext cx="1905338" cy="215444"/>
          </a:xfrm>
          <a:prstGeom prst="rect">
            <a:avLst/>
          </a:prstGeom>
          <a:noFill/>
          <a:ln>
            <a:noFill/>
          </a:ln>
        </p:spPr>
        <p:txBody>
          <a:bodyPr wrap="square" lIns="0" tIns="0" rIns="0" bIns="0" rtlCol="0" anchor="ctr" anchorCtr="0">
            <a:spAutoFit/>
          </a:bodyPr>
          <a:lstStyle/>
          <a:p>
            <a:r>
              <a:rPr lang="en-US" sz="1400">
                <a:solidFill>
                  <a:schemeClr val="bg1">
                    <a:lumMod val="50000"/>
                  </a:schemeClr>
                </a:solidFill>
                <a:latin typeface="Segoe UI Light" panose="020B0502040204020203" pitchFamily="34" charset="0"/>
                <a:cs typeface="Segoe UI Light" panose="020B0502040204020203" pitchFamily="34" charset="0"/>
              </a:rPr>
              <a:t>Impact:</a:t>
            </a:r>
            <a:endParaRPr lang="en-US" sz="1400">
              <a:solidFill>
                <a:schemeClr val="bg1">
                  <a:lumMod val="50000"/>
                </a:schemeClr>
              </a:solidFill>
            </a:endParaRPr>
          </a:p>
        </p:txBody>
      </p:sp>
      <p:sp>
        <p:nvSpPr>
          <p:cNvPr id="45" name="Text Placeholder 28">
            <a:extLst>
              <a:ext uri="{FF2B5EF4-FFF2-40B4-BE49-F238E27FC236}">
                <a16:creationId xmlns:a16="http://schemas.microsoft.com/office/drawing/2014/main" id="{817B977B-57E9-154C-AA12-E0B3A70688DF}"/>
              </a:ext>
            </a:extLst>
          </p:cNvPr>
          <p:cNvSpPr>
            <a:spLocks noGrp="1"/>
          </p:cNvSpPr>
          <p:nvPr>
            <p:ph type="body" sz="quarter" idx="22"/>
          </p:nvPr>
        </p:nvSpPr>
        <p:spPr>
          <a:xfrm>
            <a:off x="8728648" y="5162439"/>
            <a:ext cx="3017520" cy="1470009"/>
          </a:xfrm>
          <a:prstGeom prst="rect">
            <a:avLst/>
          </a:prstGeom>
        </p:spPr>
        <p:txBody>
          <a:bodyPr lIns="0" tIns="0" rIns="0" bIns="0"/>
          <a:lstStyle>
            <a:lvl1pPr marL="0" indent="0">
              <a:lnSpc>
                <a:spcPct val="100000"/>
              </a:lnSpc>
              <a:buNone/>
              <a:defRPr sz="1300" b="0" i="0">
                <a:latin typeface="Segoe UI Semilight" panose="020B0402040204020203" pitchFamily="34" charset="0"/>
                <a:cs typeface="Segoe UI Semilight" panose="020B0402040204020203" pitchFamily="34" charset="0"/>
              </a:defRPr>
            </a:lvl1pPr>
          </a:lstStyle>
          <a:p>
            <a:pPr lvl="0"/>
            <a:endParaRPr lang="en-US"/>
          </a:p>
        </p:txBody>
      </p:sp>
      <p:sp>
        <p:nvSpPr>
          <p:cNvPr id="5" name="Picture Placeholder 4">
            <a:extLst>
              <a:ext uri="{FF2B5EF4-FFF2-40B4-BE49-F238E27FC236}">
                <a16:creationId xmlns:a16="http://schemas.microsoft.com/office/drawing/2014/main" id="{3D70BBFF-3B0B-644F-878A-E178AF5B45E4}"/>
              </a:ext>
            </a:extLst>
          </p:cNvPr>
          <p:cNvSpPr>
            <a:spLocks noGrp="1" noChangeAspect="1"/>
          </p:cNvSpPr>
          <p:nvPr>
            <p:ph type="pic" sz="quarter" idx="23" hasCustomPrompt="1"/>
          </p:nvPr>
        </p:nvSpPr>
        <p:spPr>
          <a:xfrm>
            <a:off x="401737" y="436245"/>
            <a:ext cx="2103120" cy="2103120"/>
          </a:xfrm>
          <a:prstGeom prst="rect">
            <a:avLst/>
          </a:prstGeom>
        </p:spPr>
        <p:txBody>
          <a:bodyPr/>
          <a:lstStyle>
            <a:lvl1pPr marL="0" indent="0">
              <a:buNone/>
              <a:defRPr/>
            </a:lvl1pPr>
          </a:lstStyle>
          <a:p>
            <a:r>
              <a:rPr lang="en-US"/>
              <a:t>Logo</a:t>
            </a:r>
          </a:p>
        </p:txBody>
      </p:sp>
      <p:sp>
        <p:nvSpPr>
          <p:cNvPr id="24" name="Picture Placeholder 6">
            <a:extLst>
              <a:ext uri="{FF2B5EF4-FFF2-40B4-BE49-F238E27FC236}">
                <a16:creationId xmlns:a16="http://schemas.microsoft.com/office/drawing/2014/main" id="{3C57D4FA-1216-4944-BBF6-C83155F9ED20}"/>
              </a:ext>
            </a:extLst>
          </p:cNvPr>
          <p:cNvSpPr>
            <a:spLocks noGrp="1" noChangeAspect="1"/>
          </p:cNvSpPr>
          <p:nvPr>
            <p:ph type="pic" sz="quarter" idx="24" hasCustomPrompt="1"/>
          </p:nvPr>
        </p:nvSpPr>
        <p:spPr>
          <a:xfrm>
            <a:off x="2960688" y="0"/>
            <a:ext cx="9235440" cy="3292475"/>
          </a:xfrm>
          <a:prstGeom prst="rect">
            <a:avLst/>
          </a:prstGeom>
        </p:spPr>
        <p:txBody>
          <a:bodyPr/>
          <a:lstStyle>
            <a:lvl1pPr marL="0" indent="0">
              <a:buNone/>
              <a:defRPr/>
            </a:lvl1pPr>
          </a:lstStyle>
          <a:p>
            <a:r>
              <a:rPr lang="en-US"/>
              <a:t>Horizontal banner image</a:t>
            </a:r>
          </a:p>
        </p:txBody>
      </p:sp>
      <p:sp>
        <p:nvSpPr>
          <p:cNvPr id="17" name="Text Placeholder 44">
            <a:extLst>
              <a:ext uri="{FF2B5EF4-FFF2-40B4-BE49-F238E27FC236}">
                <a16:creationId xmlns:a16="http://schemas.microsoft.com/office/drawing/2014/main" id="{7EE6957E-64E7-4044-BFE8-2BF3980E5126}"/>
              </a:ext>
            </a:extLst>
          </p:cNvPr>
          <p:cNvSpPr>
            <a:spLocks noGrp="1"/>
          </p:cNvSpPr>
          <p:nvPr>
            <p:ph type="body" sz="quarter" idx="18"/>
          </p:nvPr>
        </p:nvSpPr>
        <p:spPr>
          <a:xfrm>
            <a:off x="310297" y="3596575"/>
            <a:ext cx="2286000" cy="2397826"/>
          </a:xfrm>
          <a:prstGeom prst="rect">
            <a:avLst/>
          </a:prstGeom>
        </p:spPr>
        <p:txBody>
          <a:bodyPr lIns="0" tIns="0" rIns="0" bIns="0" anchor="b" anchorCtr="0"/>
          <a:lstStyle>
            <a:lvl1pPr marL="0" indent="0">
              <a:lnSpc>
                <a:spcPct val="100000"/>
              </a:lnSpc>
              <a:buNone/>
              <a:defRPr sz="1000" b="1" i="0">
                <a:solidFill>
                  <a:schemeClr val="bg1">
                    <a:lumMod val="50000"/>
                  </a:schemeClr>
                </a:solidFill>
                <a:latin typeface="Segoe UI Semibold" panose="020B0502040204020203" pitchFamily="34" charset="0"/>
                <a:cs typeface="Segoe UI Semibold" panose="020B0502040204020203" pitchFamily="34" charset="0"/>
              </a:defRPr>
            </a:lvl1pPr>
          </a:lstStyle>
          <a:p>
            <a:pPr lvl="0"/>
            <a:endParaRPr lang="en-US"/>
          </a:p>
        </p:txBody>
      </p:sp>
    </p:spTree>
    <p:extLst>
      <p:ext uri="{BB962C8B-B14F-4D97-AF65-F5344CB8AC3E}">
        <p14:creationId xmlns:p14="http://schemas.microsoft.com/office/powerpoint/2010/main" val="36472675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White No Icon">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320061"/>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02474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5/19/2021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5402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928418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3DE7A-E8BD-4F76-A713-09FD65686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C5E679CE-87CD-406F-B0AD-0EE45A951D1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74990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mn-lt"/>
                <a:cs typeface="Segoe UI" panose="020B0502040204020203" pitchFamily="34" charset="0"/>
              </a:defRPr>
            </a:lvl1pPr>
            <a:lvl2pPr marL="255490" indent="0">
              <a:buFont typeface="Wingdings" panose="05000000000000000000" pitchFamily="2" charset="2"/>
              <a:buNone/>
              <a:defRPr sz="2000" b="0">
                <a:latin typeface="+mn-lt"/>
              </a:defRPr>
            </a:lvl2pPr>
            <a:lvl3pPr marL="450677" indent="0">
              <a:buFont typeface="Wingdings" panose="05000000000000000000" pitchFamily="2" charset="2"/>
              <a:buNone/>
              <a:tabLst/>
              <a:defRPr sz="1600" b="0">
                <a:latin typeface="+mn-lt"/>
              </a:defRPr>
            </a:lvl3pPr>
            <a:lvl4pPr marL="652212" indent="0">
              <a:buFont typeface="Wingdings" panose="05000000000000000000" pitchFamily="2" charset="2"/>
              <a:buNone/>
              <a:defRPr sz="1400" b="0">
                <a:latin typeface="+mn-lt"/>
              </a:defRPr>
            </a:lvl4pPr>
            <a:lvl5pPr marL="853747"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3" y="1435100"/>
            <a:ext cx="5212080" cy="1649682"/>
          </a:xfrm>
        </p:spPr>
        <p:txBody>
          <a:bodyPr wrap="square">
            <a:spAutoFit/>
          </a:bodyPr>
          <a:lstStyle>
            <a:lvl1pPr marL="0" indent="0">
              <a:spcBef>
                <a:spcPts val="1222"/>
              </a:spcBef>
              <a:buClr>
                <a:schemeClr val="tx1"/>
              </a:buClr>
              <a:buFont typeface="Wingdings" panose="05000000000000000000" pitchFamily="2" charset="2"/>
              <a:buNone/>
              <a:defRPr sz="2800" b="0">
                <a:latin typeface="+mn-lt"/>
                <a:cs typeface="Segoe UI" panose="020B0502040204020203" pitchFamily="34" charset="0"/>
              </a:defRPr>
            </a:lvl1pPr>
            <a:lvl2pPr marL="255490" indent="0">
              <a:buFont typeface="Wingdings" panose="05000000000000000000" pitchFamily="2" charset="2"/>
              <a:buNone/>
              <a:defRPr sz="2000" b="0">
                <a:latin typeface="+mn-lt"/>
              </a:defRPr>
            </a:lvl2pPr>
            <a:lvl3pPr marL="450677" indent="0">
              <a:buFont typeface="Wingdings" panose="05000000000000000000" pitchFamily="2" charset="2"/>
              <a:buNone/>
              <a:tabLst/>
              <a:defRPr sz="1600" b="0">
                <a:latin typeface="+mn-lt"/>
              </a:defRPr>
            </a:lvl3pPr>
            <a:lvl4pPr marL="652212" indent="0">
              <a:buFont typeface="Wingdings" panose="05000000000000000000" pitchFamily="2" charset="2"/>
              <a:buNone/>
              <a:defRPr sz="1400" b="0">
                <a:latin typeface="+mn-lt"/>
              </a:defRPr>
            </a:lvl4pPr>
            <a:lvl5pPr marL="853747"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82896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731186"/>
            <a:ext cx="4898137" cy="1239122"/>
          </a:xfrm>
        </p:spPr>
        <p:txBody>
          <a:bodyPr wrap="square">
            <a:spAutoFit/>
          </a:bodyPr>
          <a:lstStyle>
            <a:lvl1pPr marL="0" indent="0">
              <a:lnSpc>
                <a:spcPct val="110000"/>
              </a:lnSpc>
              <a:spcBef>
                <a:spcPts val="1200"/>
              </a:spcBef>
              <a:buNone/>
              <a:defRPr sz="1800">
                <a:latin typeface="+mn-lt"/>
              </a:defRPr>
            </a:lvl1pPr>
            <a:lvl2pPr marL="228600" indent="0">
              <a:buNone/>
              <a:defRPr sz="1600"/>
            </a:lvl2pPr>
            <a:lvl3pPr marL="457200" indent="0">
              <a:buNone/>
              <a:defRPr sz="1200"/>
            </a:lvl3pPr>
            <a:lvl4pPr marL="685800" indent="0">
              <a:buNone/>
              <a:defRPr sz="1100"/>
            </a:lvl4pPr>
            <a:lvl5pPr marL="914400" inden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60042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p:nvPr>
        </p:nvSpPr>
        <p:spPr>
          <a:xfrm>
            <a:off x="6879772" y="2794980"/>
            <a:ext cx="4616560" cy="1268039"/>
          </a:xfrm>
        </p:spPr>
        <p:txBody>
          <a:bodyPr anchor="ctr"/>
          <a:lstStyle>
            <a:lvl1pPr marL="400050" indent="-400050">
              <a:spcBef>
                <a:spcPts val="1800"/>
              </a:spcBef>
              <a:defRPr sz="2000">
                <a:latin typeface="+mn-lt"/>
              </a:defRPr>
            </a:lvl1pPr>
            <a:lvl2pPr>
              <a:defRPr sz="16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7E0B98E-1664-49AC-91EC-63B4F0A4352E}"/>
              </a:ext>
            </a:extLst>
          </p:cNvPr>
          <p:cNvSpPr>
            <a:spLocks noGrp="1"/>
          </p:cNvSpPr>
          <p:nvPr>
            <p:ph sz="quarter" idx="11"/>
          </p:nvPr>
        </p:nvSpPr>
        <p:spPr>
          <a:xfrm>
            <a:off x="7469188" y="1435100"/>
            <a:ext cx="2560637" cy="1012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959474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plit, 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3D3045-96A6-47EA-8E6C-C98A6581098A}"/>
              </a:ext>
            </a:extLst>
          </p:cNvPr>
          <p:cNvSpPr/>
          <p:nvPr userDrawn="1"/>
        </p:nvSpPr>
        <p:spPr bwMode="auto">
          <a:xfrm>
            <a:off x="0" y="0"/>
            <a:ext cx="6096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875002"/>
            <a:ext cx="4896264" cy="1107996"/>
          </a:xfrm>
        </p:spPr>
        <p:txBody>
          <a:bodyPr wrap="square" anchor="ctr" anchorCtr="0">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084654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2.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theme" Target="../theme/theme3.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82872774"/>
      </p:ext>
    </p:extLst>
  </p:cSld>
  <p:clrMap bg1="lt1" tx1="dk1" bg2="lt2" tx2="dk2" accent1="accent1" accent2="accent2" accent3="accent3" accent4="accent4" accent5="accent5" accent6="accent6" hlink="hlink" folHlink="folHlink"/>
  <p:sldLayoutIdLst>
    <p:sldLayoutId id="2147483707" r:id="rId1"/>
    <p:sldLayoutId id="2147483834" r:id="rId2"/>
    <p:sldLayoutId id="2147483835" r:id="rId3"/>
    <p:sldLayoutId id="2147483836" r:id="rId4"/>
    <p:sldLayoutId id="2147483837" r:id="rId5"/>
    <p:sldLayoutId id="2147483887" r:id="rId6"/>
    <p:sldLayoutId id="2147483886" r:id="rId7"/>
    <p:sldLayoutId id="2147483838" r:id="rId8"/>
    <p:sldLayoutId id="2147483839" r:id="rId9"/>
    <p:sldLayoutId id="2147483840" r:id="rId10"/>
    <p:sldLayoutId id="2147483899" r:id="rId11"/>
    <p:sldLayoutId id="2147483841" r:id="rId12"/>
    <p:sldLayoutId id="2147483842" r:id="rId13"/>
    <p:sldLayoutId id="2147483843" r:id="rId14"/>
    <p:sldLayoutId id="2147483844" r:id="rId15"/>
    <p:sldLayoutId id="2147483845" r:id="rId16"/>
    <p:sldLayoutId id="2147483889" r:id="rId17"/>
    <p:sldLayoutId id="2147483846" r:id="rId18"/>
    <p:sldLayoutId id="2147483904" r:id="rId19"/>
    <p:sldLayoutId id="2147483903" r:id="rId20"/>
    <p:sldLayoutId id="2147483902" r:id="rId21"/>
    <p:sldLayoutId id="2147483847" r:id="rId22"/>
    <p:sldLayoutId id="2147483895" r:id="rId23"/>
    <p:sldLayoutId id="2147483894" r:id="rId24"/>
    <p:sldLayoutId id="2147483893" r:id="rId25"/>
    <p:sldLayoutId id="2147483892" r:id="rId26"/>
    <p:sldLayoutId id="2147483891" r:id="rId27"/>
    <p:sldLayoutId id="2147483890" r:id="rId28"/>
    <p:sldLayoutId id="2147483888" r:id="rId29"/>
    <p:sldLayoutId id="2147483848" r:id="rId30"/>
    <p:sldLayoutId id="2147483849" r:id="rId31"/>
    <p:sldLayoutId id="2147483850" r:id="rId32"/>
    <p:sldLayoutId id="2147483851" r:id="rId33"/>
    <p:sldLayoutId id="2147483852" r:id="rId34"/>
    <p:sldLayoutId id="2147483853" r:id="rId35"/>
    <p:sldLayoutId id="2147483854" r:id="rId36"/>
    <p:sldLayoutId id="2147483855" r:id="rId37"/>
    <p:sldLayoutId id="2147483856" r:id="rId38"/>
    <p:sldLayoutId id="2147483857" r:id="rId39"/>
    <p:sldLayoutId id="2147483858" r:id="rId40"/>
    <p:sldLayoutId id="2147483859" r:id="rId41"/>
    <p:sldLayoutId id="2147483733" r:id="rId42"/>
    <p:sldLayoutId id="2147483734" r:id="rId43"/>
    <p:sldLayoutId id="2147483860" r:id="rId44"/>
    <p:sldLayoutId id="2147483898" r:id="rId45"/>
    <p:sldLayoutId id="2147483897" r:id="rId46"/>
    <p:sldLayoutId id="2147483896" r:id="rId47"/>
    <p:sldLayoutId id="2147483861" r:id="rId48"/>
    <p:sldLayoutId id="2147483885" r:id="rId49"/>
    <p:sldLayoutId id="2147483901" r:id="rId50"/>
    <p:sldLayoutId id="2147483900" r:id="rId5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2372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38993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4" r:id="rId5"/>
    <p:sldLayoutId id="2147483802" r:id="rId6"/>
    <p:sldLayoutId id="2147483686" r:id="rId7"/>
    <p:sldLayoutId id="2147483801" r:id="rId8"/>
    <p:sldLayoutId id="2147483685" r:id="rId9"/>
    <p:sldLayoutId id="2147483691" r:id="rId10"/>
    <p:sldLayoutId id="2147483803" r:id="rId11"/>
    <p:sldLayoutId id="2147483692" r:id="rId12"/>
    <p:sldLayoutId id="2147483693" r:id="rId13"/>
    <p:sldLayoutId id="2147483696" r:id="rId14"/>
    <p:sldLayoutId id="2147483698" r:id="rId15"/>
    <p:sldLayoutId id="2147483797" r:id="rId16"/>
    <p:sldLayoutId id="2147483804" r:id="rId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2372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554181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 id="2147483882" r:id="rId20"/>
    <p:sldLayoutId id="2147483883" r:id="rId21"/>
    <p:sldLayoutId id="2147483884"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000" b="0" i="0" kern="1200" spc="0" baseline="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36.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47.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4.xml"/><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10.svg"/><Relationship Id="rId2" Type="http://schemas.openxmlformats.org/officeDocument/2006/relationships/notesSlide" Target="../notesSlides/notesSlide16.xml"/><Relationship Id="rId1" Type="http://schemas.openxmlformats.org/officeDocument/2006/relationships/slideLayout" Target="../slideLayouts/slideLayout44.xml"/><Relationship Id="rId6" Type="http://schemas.openxmlformats.org/officeDocument/2006/relationships/image" Target="../media/image41.svg"/><Relationship Id="rId11" Type="http://schemas.openxmlformats.org/officeDocument/2006/relationships/image" Target="../media/image9.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46.xml"/><Relationship Id="rId6" Type="http://schemas.openxmlformats.org/officeDocument/2006/relationships/image" Target="../media/image47.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8.png"/><Relationship Id="rId7" Type="http://schemas.openxmlformats.org/officeDocument/2006/relationships/image" Target="../media/image22.svg"/><Relationship Id="rId2" Type="http://schemas.openxmlformats.org/officeDocument/2006/relationships/notesSlide" Target="../notesSlides/notesSlide18.xml"/><Relationship Id="rId1" Type="http://schemas.openxmlformats.org/officeDocument/2006/relationships/slideLayout" Target="../slideLayouts/slideLayout46.xml"/><Relationship Id="rId6" Type="http://schemas.openxmlformats.org/officeDocument/2006/relationships/image" Target="../media/image49.png"/><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6.xml"/><Relationship Id="rId5" Type="http://schemas.openxmlformats.org/officeDocument/2006/relationships/image" Target="../media/image35.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8" Type="http://schemas.openxmlformats.org/officeDocument/2006/relationships/image" Target="../media/image53.jpeg"/><Relationship Id="rId13" Type="http://schemas.openxmlformats.org/officeDocument/2006/relationships/image" Target="../media/image35.png"/><Relationship Id="rId3" Type="http://schemas.openxmlformats.org/officeDocument/2006/relationships/image" Target="../media/image51.png"/><Relationship Id="rId7" Type="http://schemas.openxmlformats.org/officeDocument/2006/relationships/image" Target="../media/image36.png"/><Relationship Id="rId12" Type="http://schemas.openxmlformats.org/officeDocument/2006/relationships/image" Target="../media/image34.png"/><Relationship Id="rId2" Type="http://schemas.openxmlformats.org/officeDocument/2006/relationships/image" Target="../media/image50.png"/><Relationship Id="rId1" Type="http://schemas.openxmlformats.org/officeDocument/2006/relationships/slideLayout" Target="../slideLayouts/slideLayout22.xml"/><Relationship Id="rId6" Type="http://schemas.openxmlformats.org/officeDocument/2006/relationships/image" Target="../media/image52.jpeg"/><Relationship Id="rId11" Type="http://schemas.openxmlformats.org/officeDocument/2006/relationships/image" Target="../media/image55.jpeg"/><Relationship Id="rId5" Type="http://schemas.openxmlformats.org/officeDocument/2006/relationships/image" Target="../media/image47.png"/><Relationship Id="rId10" Type="http://schemas.openxmlformats.org/officeDocument/2006/relationships/image" Target="../media/image54.jpeg"/><Relationship Id="rId4" Type="http://schemas.openxmlformats.org/officeDocument/2006/relationships/image" Target="../media/image31.jpeg"/><Relationship Id="rId9" Type="http://schemas.openxmlformats.org/officeDocument/2006/relationships/image" Target="../media/image33.png"/><Relationship Id="rId14" Type="http://schemas.openxmlformats.org/officeDocument/2006/relationships/image" Target="../media/image56.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5.xml"/><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aka.ms/datamigration" TargetMode="External"/><Relationship Id="rId7" Type="http://schemas.openxmlformats.org/officeDocument/2006/relationships/image" Target="../media/image10.sv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hyperlink" Target="http://aka.ms/dms-preview" TargetMode="External"/><Relationship Id="rId4" Type="http://schemas.openxmlformats.org/officeDocument/2006/relationships/hyperlink" Target="http://aka.ms/get-dms" TargetMode="External"/><Relationship Id="rId9" Type="http://schemas.openxmlformats.org/officeDocument/2006/relationships/image" Target="../media/image1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hyperlink" Target="mailto:AskAzureDBforMariaDB@service.microsoft.com" TargetMode="External"/><Relationship Id="rId3" Type="http://schemas.openxmlformats.org/officeDocument/2006/relationships/hyperlink" Target="http://aka.ms/mysql" TargetMode="External"/><Relationship Id="rId7" Type="http://schemas.openxmlformats.org/officeDocument/2006/relationships/hyperlink" Target="mailto:AskAzureDBforMySQL@service.microsoft.com" TargetMode="External"/><Relationship Id="rId2" Type="http://schemas.openxmlformats.org/officeDocument/2006/relationships/hyperlink" Target="mailto:http://aka.ms/ossdb" TargetMode="External"/><Relationship Id="rId1" Type="http://schemas.openxmlformats.org/officeDocument/2006/relationships/slideLayout" Target="../slideLayouts/slideLayout48.xml"/><Relationship Id="rId6" Type="http://schemas.openxmlformats.org/officeDocument/2006/relationships/hyperlink" Target="https://aka.ms/mariadbdocs" TargetMode="External"/><Relationship Id="rId5" Type="http://schemas.openxmlformats.org/officeDocument/2006/relationships/hyperlink" Target="http://aka.ms/mysqldocs" TargetMode="External"/><Relationship Id="rId10" Type="http://schemas.openxmlformats.org/officeDocument/2006/relationships/hyperlink" Target="https://aka.ms/mariadb-azure-videos" TargetMode="External"/><Relationship Id="rId4" Type="http://schemas.openxmlformats.org/officeDocument/2006/relationships/hyperlink" Target="http://aka.ms/mariadb" TargetMode="External"/><Relationship Id="rId9" Type="http://schemas.openxmlformats.org/officeDocument/2006/relationships/hyperlink" Target="https://aka.ms/mysql-azure-vide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chart" Target="../charts/char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9.xml"/><Relationship Id="rId5" Type="http://schemas.openxmlformats.org/officeDocument/2006/relationships/image" Target="../media/image62.png"/><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2.svg"/><Relationship Id="rId2" Type="http://schemas.openxmlformats.org/officeDocument/2006/relationships/notesSlide" Target="../notesSlides/notesSlide5.xml"/><Relationship Id="rId16" Type="http://schemas.openxmlformats.org/officeDocument/2006/relationships/image" Target="../media/image22.svg"/><Relationship Id="rId1" Type="http://schemas.openxmlformats.org/officeDocument/2006/relationships/slideLayout" Target="../slideLayouts/slideLayout6.xml"/><Relationship Id="rId6" Type="http://schemas.openxmlformats.org/officeDocument/2006/relationships/image" Target="../media/image16.svg"/><Relationship Id="rId11" Type="http://schemas.openxmlformats.org/officeDocument/2006/relationships/image" Target="../media/image11.png"/><Relationship Id="rId5" Type="http://schemas.openxmlformats.org/officeDocument/2006/relationships/image" Target="../media/image15.png"/><Relationship Id="rId15" Type="http://schemas.openxmlformats.org/officeDocument/2006/relationships/image" Target="../media/image21.png"/><Relationship Id="rId10" Type="http://schemas.openxmlformats.org/officeDocument/2006/relationships/image" Target="../media/image10.svg"/><Relationship Id="rId4" Type="http://schemas.openxmlformats.org/officeDocument/2006/relationships/image" Target="../media/image14.svg"/><Relationship Id="rId9" Type="http://schemas.openxmlformats.org/officeDocument/2006/relationships/image" Target="../media/image9.png"/><Relationship Id="rId1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10.sv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26.svg"/><Relationship Id="rId11" Type="http://schemas.openxmlformats.org/officeDocument/2006/relationships/image" Target="../media/image9.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A771F8-8AD7-4289-96FC-8DCB94A6DF84}"/>
              </a:ext>
            </a:extLst>
          </p:cNvPr>
          <p:cNvSpPr>
            <a:spLocks noGrp="1"/>
          </p:cNvSpPr>
          <p:nvPr>
            <p:ph type="title"/>
          </p:nvPr>
        </p:nvSpPr>
        <p:spPr>
          <a:xfrm>
            <a:off x="584199" y="3609730"/>
            <a:ext cx="7366679" cy="1107996"/>
          </a:xfrm>
        </p:spPr>
        <p:txBody>
          <a:bodyPr wrap="square">
            <a:spAutoFit/>
          </a:bodyPr>
          <a:lstStyle/>
          <a:p>
            <a:r>
              <a:rPr lang="en-US" dirty="0"/>
              <a:t>Azure Database for MySQL and Maria DB </a:t>
            </a:r>
          </a:p>
        </p:txBody>
      </p:sp>
      <p:pic>
        <p:nvPicPr>
          <p:cNvPr id="7" name="MS logo white - EMF" descr="Microsoft logo">
            <a:extLst>
              <a:ext uri="{FF2B5EF4-FFF2-40B4-BE49-F238E27FC236}">
                <a16:creationId xmlns:a16="http://schemas.microsoft.com/office/drawing/2014/main" id="{498D55FD-304C-4FDE-A085-983B13F0A83A}"/>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ext Placeholder 8">
            <a:extLst>
              <a:ext uri="{FF2B5EF4-FFF2-40B4-BE49-F238E27FC236}">
                <a16:creationId xmlns:a16="http://schemas.microsoft.com/office/drawing/2014/main" id="{00EE46EC-2598-43D3-93C9-B0636F2066E9}"/>
              </a:ext>
            </a:extLst>
          </p:cNvPr>
          <p:cNvSpPr>
            <a:spLocks noGrp="1"/>
          </p:cNvSpPr>
          <p:nvPr>
            <p:ph type="body" sz="quarter" idx="12"/>
          </p:nvPr>
        </p:nvSpPr>
        <p:spPr>
          <a:xfrm>
            <a:off x="584200" y="5610116"/>
            <a:ext cx="9144000" cy="307777"/>
          </a:xfrm>
        </p:spPr>
        <p:txBody>
          <a:bodyPr/>
          <a:lstStyle/>
          <a:p>
            <a:r>
              <a:rPr lang="en-US" dirty="0"/>
              <a:t>Speaker name or subtitle text</a:t>
            </a:r>
          </a:p>
        </p:txBody>
      </p:sp>
      <p:pic>
        <p:nvPicPr>
          <p:cNvPr id="2" name="Graphic 1" descr="Azure Database for MySQL logo">
            <a:extLst>
              <a:ext uri="{FF2B5EF4-FFF2-40B4-BE49-F238E27FC236}">
                <a16:creationId xmlns:a16="http://schemas.microsoft.com/office/drawing/2014/main" id="{FFA9A755-85F4-44C7-9853-DF73E5ED8F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199" y="2002819"/>
            <a:ext cx="1245452" cy="1245452"/>
          </a:xfrm>
          <a:prstGeom prst="rect">
            <a:avLst/>
          </a:prstGeom>
        </p:spPr>
      </p:pic>
      <p:pic>
        <p:nvPicPr>
          <p:cNvPr id="3" name="Graphic 2" descr="Azure Database for MariaDB logo">
            <a:extLst>
              <a:ext uri="{FF2B5EF4-FFF2-40B4-BE49-F238E27FC236}">
                <a16:creationId xmlns:a16="http://schemas.microsoft.com/office/drawing/2014/main" id="{F6797C61-86B5-4255-80DB-5EAA9B450DD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7591" y="2002819"/>
            <a:ext cx="1245452" cy="1245452"/>
          </a:xfrm>
          <a:prstGeom prst="rect">
            <a:avLst/>
          </a:prstGeom>
        </p:spPr>
      </p:pic>
    </p:spTree>
    <p:extLst>
      <p:ext uri="{BB962C8B-B14F-4D97-AF65-F5344CB8AC3E}">
        <p14:creationId xmlns:p14="http://schemas.microsoft.com/office/powerpoint/2010/main" val="254347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p:txBody>
          <a:bodyPr/>
          <a:lstStyle/>
          <a:p>
            <a:r>
              <a:rPr lang="en-US" sz="3200" dirty="0"/>
              <a:t>Azure Database for MySQL deployment options</a:t>
            </a:r>
          </a:p>
        </p:txBody>
      </p:sp>
      <p:pic>
        <p:nvPicPr>
          <p:cNvPr id="18" name="Graphic 17" descr="Azure Database for MySQL logo">
            <a:extLst>
              <a:ext uri="{FF2B5EF4-FFF2-40B4-BE49-F238E27FC236}">
                <a16:creationId xmlns:a16="http://schemas.microsoft.com/office/drawing/2014/main" id="{798C5154-2FA8-4CD8-AFFD-3D96EA0EE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3193" y="1251887"/>
            <a:ext cx="1226780" cy="1226780"/>
          </a:xfrm>
          <a:prstGeom prst="rect">
            <a:avLst/>
          </a:prstGeom>
        </p:spPr>
      </p:pic>
      <p:grpSp>
        <p:nvGrpSpPr>
          <p:cNvPr id="15" name="Group 14">
            <a:extLst>
              <a:ext uri="{FF2B5EF4-FFF2-40B4-BE49-F238E27FC236}">
                <a16:creationId xmlns:a16="http://schemas.microsoft.com/office/drawing/2014/main" id="{A532656F-8AC2-493B-8B2A-E500C521CC94}"/>
              </a:ext>
              <a:ext uri="{C183D7F6-B498-43B3-948B-1728B52AA6E4}">
                <adec:decorative xmlns:adec="http://schemas.microsoft.com/office/drawing/2017/decorative" val="1"/>
              </a:ext>
            </a:extLst>
          </p:cNvPr>
          <p:cNvGrpSpPr/>
          <p:nvPr/>
        </p:nvGrpSpPr>
        <p:grpSpPr>
          <a:xfrm>
            <a:off x="3509963" y="2254762"/>
            <a:ext cx="5162550" cy="868708"/>
            <a:chOff x="3509963" y="2254762"/>
            <a:chExt cx="5162550" cy="868708"/>
          </a:xfrm>
        </p:grpSpPr>
        <p:sp>
          <p:nvSpPr>
            <p:cNvPr id="2" name="Left Brace 1">
              <a:extLst>
                <a:ext uri="{FF2B5EF4-FFF2-40B4-BE49-F238E27FC236}">
                  <a16:creationId xmlns:a16="http://schemas.microsoft.com/office/drawing/2014/main" id="{6008AB51-0052-49EB-A285-DBF752D5E6FB}"/>
                </a:ext>
                <a:ext uri="{C183D7F6-B498-43B3-948B-1728B52AA6E4}">
                  <adec:decorative xmlns:adec="http://schemas.microsoft.com/office/drawing/2017/decorative" val="1"/>
                </a:ext>
              </a:extLst>
            </p:cNvPr>
            <p:cNvSpPr/>
            <p:nvPr/>
          </p:nvSpPr>
          <p:spPr>
            <a:xfrm rot="5400000">
              <a:off x="5656884" y="107841"/>
              <a:ext cx="868708" cy="5162550"/>
            </a:xfrm>
            <a:custGeom>
              <a:avLst/>
              <a:gdLst>
                <a:gd name="connsiteX0" fmla="*/ 575266 w 575266"/>
                <a:gd name="connsiteY0" fmla="*/ 5878286 h 5878286"/>
                <a:gd name="connsiteX1" fmla="*/ 287633 w 575266"/>
                <a:gd name="connsiteY1" fmla="*/ 5878280 h 5878286"/>
                <a:gd name="connsiteX2" fmla="*/ 287633 w 575266"/>
                <a:gd name="connsiteY2" fmla="*/ 2939149 h 5878286"/>
                <a:gd name="connsiteX3" fmla="*/ 0 w 575266"/>
                <a:gd name="connsiteY3" fmla="*/ 2939143 h 5878286"/>
                <a:gd name="connsiteX4" fmla="*/ 287633 w 575266"/>
                <a:gd name="connsiteY4" fmla="*/ 2939137 h 5878286"/>
                <a:gd name="connsiteX5" fmla="*/ 287633 w 575266"/>
                <a:gd name="connsiteY5" fmla="*/ 6 h 5878286"/>
                <a:gd name="connsiteX6" fmla="*/ 575266 w 575266"/>
                <a:gd name="connsiteY6" fmla="*/ 0 h 5878286"/>
                <a:gd name="connsiteX7" fmla="*/ 575266 w 575266"/>
                <a:gd name="connsiteY7" fmla="*/ 5878286 h 5878286"/>
                <a:gd name="connsiteX0" fmla="*/ 575266 w 575266"/>
                <a:gd name="connsiteY0" fmla="*/ 5878286 h 5878286"/>
                <a:gd name="connsiteX1" fmla="*/ 287633 w 575266"/>
                <a:gd name="connsiteY1" fmla="*/ 5878280 h 5878286"/>
                <a:gd name="connsiteX2" fmla="*/ 287633 w 575266"/>
                <a:gd name="connsiteY2" fmla="*/ 2939149 h 5878286"/>
                <a:gd name="connsiteX3" fmla="*/ 0 w 575266"/>
                <a:gd name="connsiteY3" fmla="*/ 2939143 h 5878286"/>
                <a:gd name="connsiteX4" fmla="*/ 287633 w 575266"/>
                <a:gd name="connsiteY4" fmla="*/ 2939137 h 5878286"/>
                <a:gd name="connsiteX5" fmla="*/ 287633 w 575266"/>
                <a:gd name="connsiteY5" fmla="*/ 6 h 5878286"/>
                <a:gd name="connsiteX6" fmla="*/ 575266 w 575266"/>
                <a:gd name="connsiteY6" fmla="*/ 0 h 5878286"/>
                <a:gd name="connsiteX0" fmla="*/ 575266 w 575266"/>
                <a:gd name="connsiteY0" fmla="*/ 5878286 h 5878286"/>
                <a:gd name="connsiteX1" fmla="*/ 287633 w 575266"/>
                <a:gd name="connsiteY1" fmla="*/ 5878280 h 5878286"/>
                <a:gd name="connsiteX2" fmla="*/ 287633 w 575266"/>
                <a:gd name="connsiteY2" fmla="*/ 2939149 h 5878286"/>
                <a:gd name="connsiteX3" fmla="*/ 0 w 575266"/>
                <a:gd name="connsiteY3" fmla="*/ 2939143 h 5878286"/>
                <a:gd name="connsiteX4" fmla="*/ 287633 w 575266"/>
                <a:gd name="connsiteY4" fmla="*/ 2939137 h 5878286"/>
                <a:gd name="connsiteX5" fmla="*/ 287633 w 575266"/>
                <a:gd name="connsiteY5" fmla="*/ 6 h 5878286"/>
                <a:gd name="connsiteX6" fmla="*/ 575266 w 575266"/>
                <a:gd name="connsiteY6" fmla="*/ 0 h 5878286"/>
                <a:gd name="connsiteX7" fmla="*/ 575266 w 575266"/>
                <a:gd name="connsiteY7" fmla="*/ 5878286 h 5878286"/>
                <a:gd name="connsiteX0" fmla="*/ 575266 w 575266"/>
                <a:gd name="connsiteY0" fmla="*/ 5878286 h 5878286"/>
                <a:gd name="connsiteX1" fmla="*/ 287633 w 575266"/>
                <a:gd name="connsiteY1" fmla="*/ 5878280 h 5878286"/>
                <a:gd name="connsiteX2" fmla="*/ 287633 w 575266"/>
                <a:gd name="connsiteY2" fmla="*/ 2939149 h 5878286"/>
                <a:gd name="connsiteX3" fmla="*/ 287633 w 575266"/>
                <a:gd name="connsiteY3" fmla="*/ 2939137 h 5878286"/>
                <a:gd name="connsiteX4" fmla="*/ 287633 w 575266"/>
                <a:gd name="connsiteY4" fmla="*/ 6 h 5878286"/>
                <a:gd name="connsiteX5" fmla="*/ 575266 w 575266"/>
                <a:gd name="connsiteY5" fmla="*/ 0 h 587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266" h="5878286" stroke="0" extrusionOk="0">
                  <a:moveTo>
                    <a:pt x="575266" y="5878286"/>
                  </a:moveTo>
                  <a:lnTo>
                    <a:pt x="287633" y="5878280"/>
                  </a:lnTo>
                  <a:lnTo>
                    <a:pt x="287633" y="2939149"/>
                  </a:lnTo>
                  <a:cubicBezTo>
                    <a:pt x="287633" y="2939146"/>
                    <a:pt x="158855" y="2939143"/>
                    <a:pt x="0" y="2939143"/>
                  </a:cubicBezTo>
                  <a:lnTo>
                    <a:pt x="287633" y="2939137"/>
                  </a:lnTo>
                  <a:lnTo>
                    <a:pt x="287633" y="6"/>
                  </a:lnTo>
                  <a:cubicBezTo>
                    <a:pt x="287633" y="3"/>
                    <a:pt x="416411" y="0"/>
                    <a:pt x="575266" y="0"/>
                  </a:cubicBezTo>
                  <a:lnTo>
                    <a:pt x="575266" y="5878286"/>
                  </a:lnTo>
                  <a:close/>
                </a:path>
                <a:path w="575266" h="5878286" fill="none">
                  <a:moveTo>
                    <a:pt x="575266" y="5878286"/>
                  </a:moveTo>
                  <a:lnTo>
                    <a:pt x="287633" y="5878280"/>
                  </a:lnTo>
                  <a:lnTo>
                    <a:pt x="287633" y="2939149"/>
                  </a:lnTo>
                  <a:lnTo>
                    <a:pt x="287633" y="2939137"/>
                  </a:lnTo>
                  <a:lnTo>
                    <a:pt x="287633" y="6"/>
                  </a:lnTo>
                  <a:cubicBezTo>
                    <a:pt x="287633" y="3"/>
                    <a:pt x="416411" y="0"/>
                    <a:pt x="575266"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cxnSp>
          <p:nvCxnSpPr>
            <p:cNvPr id="20" name="Straight Connector 19">
              <a:extLst>
                <a:ext uri="{FF2B5EF4-FFF2-40B4-BE49-F238E27FC236}">
                  <a16:creationId xmlns:a16="http://schemas.microsoft.com/office/drawing/2014/main" id="{5A263E7F-4732-431E-8DC5-157427ACD59D}"/>
                </a:ext>
                <a:ext uri="{C183D7F6-B498-43B3-948B-1728B52AA6E4}">
                  <adec:decorative xmlns:adec="http://schemas.microsoft.com/office/drawing/2017/decorative" val="1"/>
                </a:ext>
              </a:extLst>
            </p:cNvPr>
            <p:cNvCxnSpPr>
              <a:cxnSpLocks/>
            </p:cNvCxnSpPr>
            <p:nvPr/>
          </p:nvCxnSpPr>
          <p:spPr>
            <a:xfrm>
              <a:off x="6076583" y="2450368"/>
              <a:ext cx="2586" cy="233800"/>
            </a:xfrm>
            <a:prstGeom prst="lin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
        <p:nvSpPr>
          <p:cNvPr id="3" name="Content Placeholder 2">
            <a:extLst>
              <a:ext uri="{FF2B5EF4-FFF2-40B4-BE49-F238E27FC236}">
                <a16:creationId xmlns:a16="http://schemas.microsoft.com/office/drawing/2014/main" id="{6218D1DB-F070-491E-A2F4-277213338705}"/>
              </a:ext>
            </a:extLst>
          </p:cNvPr>
          <p:cNvSpPr>
            <a:spLocks noGrp="1"/>
          </p:cNvSpPr>
          <p:nvPr>
            <p:ph sz="quarter" idx="10"/>
          </p:nvPr>
        </p:nvSpPr>
        <p:spPr>
          <a:xfrm>
            <a:off x="1529054" y="3127518"/>
            <a:ext cx="3972969" cy="429161"/>
          </a:xfrm>
          <a:solidFill>
            <a:srgbClr val="00589A"/>
          </a:solidFill>
          <a:ln>
            <a:solidFill>
              <a:srgbClr val="00589A"/>
            </a:solidFill>
          </a:ln>
        </p:spPr>
        <p:txBody>
          <a:bodyPr anchor="ct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Semibold" panose="020B0502040204020203" pitchFamily="34" charset="0"/>
                <a:ea typeface="Segoe UI" pitchFamily="34" charset="0"/>
                <a:cs typeface="Segoe UI Semibold" panose="020B0502040204020203" pitchFamily="34" charset="0"/>
              </a:rPr>
              <a:t>Single Server </a:t>
            </a:r>
          </a:p>
        </p:txBody>
      </p:sp>
      <p:sp>
        <p:nvSpPr>
          <p:cNvPr id="7" name="Content Placeholder 6">
            <a:extLst>
              <a:ext uri="{FF2B5EF4-FFF2-40B4-BE49-F238E27FC236}">
                <a16:creationId xmlns:a16="http://schemas.microsoft.com/office/drawing/2014/main" id="{2708A218-DA24-4F92-9DBB-E4C4FFE36613}"/>
              </a:ext>
            </a:extLst>
          </p:cNvPr>
          <p:cNvSpPr>
            <a:spLocks noGrp="1"/>
          </p:cNvSpPr>
          <p:nvPr>
            <p:ph sz="quarter" idx="12"/>
          </p:nvPr>
        </p:nvSpPr>
        <p:spPr>
          <a:xfrm>
            <a:off x="1613462" y="3667464"/>
            <a:ext cx="3972969" cy="2606724"/>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4"/>
                </a:solidFill>
                <a:effectLst/>
                <a:uLnTx/>
                <a:uFillTx/>
                <a:latin typeface="Segoe UI Semibold"/>
                <a:ea typeface="+mn-ea"/>
                <a:cs typeface="Segoe UI Semibold"/>
              </a:rPr>
              <a:t>Fully-managed, MySQL database service with built-in HA </a:t>
            </a:r>
            <a:endParaRPr kumimoji="0" lang="en-US" sz="16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1200"/>
              </a:spcBef>
              <a:spcAft>
                <a:spcPts val="600"/>
              </a:spcAft>
              <a:buClrTx/>
              <a:buSzTx/>
              <a:buFontTx/>
              <a:buNone/>
              <a:tabLst/>
              <a:defRPr/>
            </a:pPr>
            <a:r>
              <a:rPr kumimoji="0" lang="en-US" sz="1400" b="1" i="0" u="none" strike="noStrike" kern="1200" cap="none" spc="0" normalizeH="0" baseline="0" noProof="0" dirty="0">
                <a:ln>
                  <a:noFill/>
                </a:ln>
                <a:solidFill>
                  <a:srgbClr val="1A1A1A"/>
                </a:solidFill>
                <a:effectLst/>
                <a:uLnTx/>
                <a:uFillTx/>
                <a:latin typeface="Segoe UI Semibold"/>
                <a:ea typeface="+mn-ea"/>
                <a:cs typeface="Segoe UI Semibold"/>
              </a:rPr>
              <a:t>Example use cases</a:t>
            </a:r>
          </a:p>
          <a:p>
            <a:pPr marL="182880" marR="0" lvl="0" indent="-18288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Cloud native applications designed to handle automated patching</a:t>
            </a:r>
          </a:p>
          <a:p>
            <a:pPr marL="182880" marR="0" lvl="0" indent="-18288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Online web applications with </a:t>
            </a:r>
            <a:r>
              <a:rPr kumimoji="0" lang="en-US" sz="1400" b="0" i="0" u="none" strike="noStrike" kern="1200" cap="none" spc="0" normalizeH="0" baseline="0" noProof="0" dirty="0">
                <a:ln>
                  <a:noFill/>
                </a:ln>
                <a:solidFill>
                  <a:prstClr val="black"/>
                </a:solidFill>
                <a:effectLst/>
                <a:uLnTx/>
                <a:uFillTx/>
                <a:latin typeface="Segoe UI"/>
                <a:ea typeface="+mn-lt"/>
                <a:cs typeface="Segoe UI"/>
              </a:rPr>
              <a:t>minimal requirements for customizations of the database</a:t>
            </a:r>
          </a:p>
          <a:p>
            <a:pPr marL="182880" marR="0" lvl="0" indent="-18288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a:rPr>
              <a:t>Applications without zonal redundancy requirements</a:t>
            </a:r>
            <a:endParaRPr kumimoji="0" lang="en-US" sz="14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6" name="Content Placeholder 5">
            <a:extLst>
              <a:ext uri="{FF2B5EF4-FFF2-40B4-BE49-F238E27FC236}">
                <a16:creationId xmlns:a16="http://schemas.microsoft.com/office/drawing/2014/main" id="{BED15BF5-66BE-498F-B3EB-45083B714F4F}"/>
              </a:ext>
            </a:extLst>
          </p:cNvPr>
          <p:cNvSpPr>
            <a:spLocks noGrp="1"/>
          </p:cNvSpPr>
          <p:nvPr>
            <p:ph sz="quarter" idx="11"/>
          </p:nvPr>
        </p:nvSpPr>
        <p:spPr>
          <a:xfrm>
            <a:off x="6689973" y="3119419"/>
            <a:ext cx="3972969" cy="437260"/>
          </a:xfrm>
          <a:solidFill>
            <a:srgbClr val="00589A"/>
          </a:solidFill>
          <a:ln>
            <a:solidFill>
              <a:srgbClr val="00589A"/>
            </a:solidFill>
          </a:ln>
        </p:spPr>
        <p:txBody>
          <a:bodyPr anchor="ct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Semibold" panose="020B0502040204020203" pitchFamily="34" charset="0"/>
                <a:ea typeface="Segoe UI" pitchFamily="34" charset="0"/>
                <a:cs typeface="Segoe UI Semibold" panose="020B0502040204020203" pitchFamily="34" charset="0"/>
              </a:rPr>
              <a:t>Flexible Server (Preview)</a:t>
            </a:r>
            <a:r>
              <a:rPr kumimoji="0" lang="en-US" sz="1800" b="1" i="0" u="none" strike="noStrike" kern="1200" cap="none" spc="0" normalizeH="0" baseline="30000" noProof="0" dirty="0">
                <a:ln>
                  <a:noFill/>
                </a:ln>
                <a:solidFill>
                  <a:srgbClr val="50E6FF"/>
                </a:solidFill>
                <a:effectLst/>
                <a:uLnTx/>
                <a:uFillTx/>
                <a:latin typeface="Segoe UI"/>
                <a:ea typeface="Segoe UI" pitchFamily="34" charset="0"/>
                <a:cs typeface="Segoe UI Semibold" panose="020B0502040204020203" pitchFamily="34" charset="0"/>
              </a:rPr>
              <a:t>NEW</a:t>
            </a:r>
            <a:r>
              <a:rPr kumimoji="0" lang="en-US" sz="1800" b="1" i="0" u="none" strike="noStrike" kern="1200" cap="none" spc="0" normalizeH="0" baseline="30000" noProof="0" dirty="0">
                <a:ln>
                  <a:noFill/>
                </a:ln>
                <a:solidFill>
                  <a:srgbClr val="50E6FF"/>
                </a:solidFill>
                <a:effectLst/>
                <a:uLnTx/>
                <a:uFillTx/>
                <a:latin typeface="Segoe UI Semibold" panose="020B0502040204020203" pitchFamily="34" charset="0"/>
                <a:ea typeface="Segoe UI" pitchFamily="34" charset="0"/>
                <a:cs typeface="Segoe UI Semibold" panose="020B0502040204020203" pitchFamily="34" charset="0"/>
              </a:rPr>
              <a:t> </a:t>
            </a:r>
          </a:p>
        </p:txBody>
      </p:sp>
      <p:sp>
        <p:nvSpPr>
          <p:cNvPr id="8" name="Content Placeholder 7">
            <a:extLst>
              <a:ext uri="{FF2B5EF4-FFF2-40B4-BE49-F238E27FC236}">
                <a16:creationId xmlns:a16="http://schemas.microsoft.com/office/drawing/2014/main" id="{4DCCA099-CA35-4249-9DD8-BA27F6D26258}"/>
              </a:ext>
            </a:extLst>
          </p:cNvPr>
          <p:cNvSpPr>
            <a:spLocks noGrp="1"/>
          </p:cNvSpPr>
          <p:nvPr>
            <p:ph sz="quarter" idx="13"/>
          </p:nvPr>
        </p:nvSpPr>
        <p:spPr>
          <a:xfrm>
            <a:off x="6774381" y="3667464"/>
            <a:ext cx="3972969" cy="246958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Segoe UI Semibold"/>
              </a:rPr>
              <a:t>Maximum control for your database </a:t>
            </a:r>
            <a:br>
              <a:rPr kumimoji="0" lang="en-US" sz="1600" b="0" i="0" u="none" strike="noStrike" kern="1200" cap="none" spc="0" normalizeH="0" baseline="0" noProof="0">
                <a:ln>
                  <a:noFill/>
                </a:ln>
                <a:solidFill>
                  <a:srgbClr val="0078D4"/>
                </a:solidFill>
                <a:effectLst/>
                <a:uLnTx/>
                <a:uFillTx/>
                <a:latin typeface="Segoe UI Semibold"/>
                <a:ea typeface="+mn-ea"/>
                <a:cs typeface="Segoe UI Semibold"/>
              </a:rPr>
            </a:br>
            <a:r>
              <a:rPr kumimoji="0" lang="en-US" sz="1600" b="0" i="0" u="none" strike="noStrike" kern="1200" cap="none" spc="0" normalizeH="0" baseline="0" noProof="0">
                <a:ln>
                  <a:noFill/>
                </a:ln>
                <a:solidFill>
                  <a:srgbClr val="0078D4"/>
                </a:solidFill>
                <a:effectLst/>
                <a:uLnTx/>
                <a:uFillTx/>
                <a:latin typeface="Segoe UI Semibold"/>
                <a:ea typeface="+mn-ea"/>
                <a:cs typeface="Segoe UI Semibold"/>
              </a:rPr>
              <a:t>with a simplified developer experience</a:t>
            </a:r>
          </a:p>
          <a:p>
            <a:pPr marL="0" marR="0" lvl="0" indent="0" algn="l" defTabSz="914400" rtl="0" eaLnBrk="1" fontAlgn="auto" latinLnBrk="0" hangingPunct="1">
              <a:lnSpc>
                <a:spcPct val="100000"/>
              </a:lnSpc>
              <a:spcBef>
                <a:spcPts val="1200"/>
              </a:spcBef>
              <a:spcAft>
                <a:spcPts val="600"/>
              </a:spcAft>
              <a:buClrTx/>
              <a:buSzTx/>
              <a:buFontTx/>
              <a:buNone/>
              <a:tabLst/>
              <a:defRPr/>
            </a:pPr>
            <a:r>
              <a:rPr kumimoji="0" lang="en-US" sz="1400" b="1" i="0" u="none" strike="noStrike" kern="1200" cap="none" spc="0" normalizeH="0" baseline="0" noProof="0">
                <a:ln>
                  <a:noFill/>
                </a:ln>
                <a:solidFill>
                  <a:srgbClr val="1A1A1A"/>
                </a:solidFill>
                <a:effectLst/>
                <a:uLnTx/>
                <a:uFillTx/>
                <a:latin typeface="Segoe UI Semibold"/>
                <a:ea typeface="+mn-ea"/>
                <a:cs typeface="Segoe UI Semibold"/>
              </a:rPr>
              <a:t>Example use cases</a:t>
            </a:r>
          </a:p>
          <a:p>
            <a:pPr marL="182880" marR="0" lvl="0" indent="-18288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a:rPr>
              <a:t>Application developments requiring more control and customizations</a:t>
            </a:r>
          </a:p>
          <a:p>
            <a:pPr marL="182880" marR="0" lvl="0" indent="-18288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a:rPr>
              <a:t>Mission-critical apps needing high availability and fine-grained maintenance scheduling </a:t>
            </a:r>
          </a:p>
          <a:p>
            <a:pPr marL="182880" marR="0" lvl="0" indent="-182880" algn="l" defTabSz="914367" rtl="0" eaLnBrk="1" fontAlgn="auto" latinLnBrk="0" hangingPunct="1">
              <a:lnSpc>
                <a:spcPct val="100000"/>
              </a:lnSpc>
              <a:spcBef>
                <a:spcPts val="0"/>
              </a:spcBef>
              <a:spcAft>
                <a:spcPts val="600"/>
              </a:spcAft>
              <a:buClrTx/>
              <a:buSzPct val="90000"/>
              <a:buFont typeface="Arial" panose="020B0604020202020204" pitchFamily="34" charset="0"/>
              <a:buChar char="•"/>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a:rPr>
              <a:t>Applications requiring variable compute capacity to optimize costs</a:t>
            </a:r>
            <a:endParaRPr kumimoji="0" lang="en-US" sz="1400" b="0" i="0" u="none" strike="noStrike" kern="1200" cap="none" spc="0" normalizeH="0" baseline="0" noProof="0" dirty="0">
              <a:ln>
                <a:noFill/>
              </a:ln>
              <a:solidFill>
                <a:srgbClr val="1A1A1A"/>
              </a:solidFill>
              <a:effectLst/>
              <a:uLnTx/>
              <a:uFillTx/>
              <a:latin typeface="Segoe UI"/>
              <a:ea typeface="+mn-ea"/>
              <a:cs typeface="Segoe UI"/>
            </a:endParaRPr>
          </a:p>
        </p:txBody>
      </p:sp>
    </p:spTree>
    <p:extLst>
      <p:ext uri="{BB962C8B-B14F-4D97-AF65-F5344CB8AC3E}">
        <p14:creationId xmlns:p14="http://schemas.microsoft.com/office/powerpoint/2010/main" val="40965564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73A3A-CCE2-4C06-BA00-EF408754ED06}"/>
              </a:ext>
            </a:extLst>
          </p:cNvPr>
          <p:cNvSpPr>
            <a:spLocks noGrp="1"/>
          </p:cNvSpPr>
          <p:nvPr>
            <p:ph type="title"/>
          </p:nvPr>
        </p:nvSpPr>
        <p:spPr>
          <a:xfrm>
            <a:off x="588262" y="473242"/>
            <a:ext cx="8795581" cy="492443"/>
          </a:xfrm>
        </p:spPr>
        <p:txBody>
          <a:bodyPr/>
          <a:lstStyle/>
          <a:p>
            <a:r>
              <a:rPr lang="en-US" sz="3200" dirty="0"/>
              <a:t>Lowest TCO with built-in high availability (1 of 2)</a:t>
            </a:r>
          </a:p>
        </p:txBody>
      </p:sp>
      <p:sp>
        <p:nvSpPr>
          <p:cNvPr id="2" name="Content Placeholder 1">
            <a:extLst>
              <a:ext uri="{FF2B5EF4-FFF2-40B4-BE49-F238E27FC236}">
                <a16:creationId xmlns:a16="http://schemas.microsoft.com/office/drawing/2014/main" id="{D55A3CF5-9E18-448A-8461-3185D842729C}"/>
              </a:ext>
            </a:extLst>
          </p:cNvPr>
          <p:cNvSpPr>
            <a:spLocks noGrp="1"/>
          </p:cNvSpPr>
          <p:nvPr>
            <p:ph sz="quarter" idx="10"/>
          </p:nvPr>
        </p:nvSpPr>
        <p:spPr>
          <a:xfrm>
            <a:off x="588264" y="1429290"/>
            <a:ext cx="5306099" cy="4352534"/>
          </a:xfrm>
        </p:spPr>
        <p:txBody>
          <a:bodyPr/>
          <a:lstStyle/>
          <a:p>
            <a:pPr marL="171450" marR="0" lvl="0" indent="-17145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Take advantage of the global reach and </a:t>
            </a:r>
            <a:br>
              <a:rPr kumimoji="0" lang="en-US" sz="1800" b="0" i="0" u="none" strike="noStrike" kern="1200" cap="none" spc="0" normalizeH="0" baseline="0" noProof="0" dirty="0">
                <a:ln>
                  <a:noFill/>
                </a:ln>
                <a:solidFill>
                  <a:prstClr val="black"/>
                </a:solidFill>
                <a:effectLst/>
                <a:uLnTx/>
                <a:uFillTx/>
                <a:latin typeface="Segoe UI"/>
                <a:ea typeface="+mn-ea"/>
                <a:cs typeface="+mn-cs"/>
              </a:rPr>
            </a:br>
            <a:r>
              <a:rPr kumimoji="0" lang="en-US" sz="1800" b="0" i="0" u="none" strike="noStrike" kern="1200" cap="none" spc="0" normalizeH="0" baseline="0" noProof="0" dirty="0">
                <a:ln>
                  <a:noFill/>
                </a:ln>
                <a:solidFill>
                  <a:prstClr val="black"/>
                </a:solidFill>
                <a:effectLst/>
                <a:uLnTx/>
                <a:uFillTx/>
                <a:latin typeface="Segoe UI"/>
                <a:ea typeface="+mn-ea"/>
                <a:cs typeface="+mn-cs"/>
              </a:rPr>
              <a:t>enterprise-ready features of Azure to maintain business continuity at 50% cost savings compared to AWS RDS</a:t>
            </a:r>
          </a:p>
          <a:p>
            <a:pPr marL="171450" marR="0" lvl="0" indent="-17145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Get high availability backed with 99.99% SLA guarantees without the need to create a replica, compared to AWS’ 99.95% HA with </a:t>
            </a:r>
            <a:br>
              <a:rPr kumimoji="0" lang="en-US" sz="1800" b="0" i="0" u="none" strike="noStrike" kern="1200" cap="none" spc="0" normalizeH="0" baseline="0" noProof="0" dirty="0">
                <a:ln>
                  <a:noFill/>
                </a:ln>
                <a:solidFill>
                  <a:prstClr val="black"/>
                </a:solidFill>
                <a:effectLst/>
                <a:uLnTx/>
                <a:uFillTx/>
                <a:latin typeface="Segoe UI"/>
                <a:ea typeface="+mn-ea"/>
                <a:cs typeface="+mn-cs"/>
              </a:rPr>
            </a:br>
            <a:r>
              <a:rPr kumimoji="0" lang="en-US" sz="1800" b="0" i="0" u="none" strike="noStrike" kern="1200" cap="none" spc="0" normalizeH="0" baseline="0" noProof="0" dirty="0">
                <a:ln>
                  <a:noFill/>
                </a:ln>
                <a:solidFill>
                  <a:prstClr val="black"/>
                </a:solidFill>
                <a:effectLst/>
                <a:uLnTx/>
                <a:uFillTx/>
                <a:latin typeface="Segoe UI"/>
                <a:ea typeface="+mn-ea"/>
                <a:cs typeface="+mn-cs"/>
              </a:rPr>
              <a:t>multi-availability zones</a:t>
            </a:r>
          </a:p>
          <a:p>
            <a:pPr marL="171450" marR="0" lvl="0" indent="-17145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Optimize your infrastructure cost by right-sizing </a:t>
            </a:r>
            <a:br>
              <a:rPr kumimoji="0" lang="en-US" sz="1800" b="0" i="0" u="none" strike="noStrike" kern="1200" cap="none" spc="0" normalizeH="0" baseline="0" noProof="0" dirty="0">
                <a:ln>
                  <a:noFill/>
                </a:ln>
                <a:solidFill>
                  <a:prstClr val="black"/>
                </a:solidFill>
                <a:effectLst/>
                <a:uLnTx/>
                <a:uFillTx/>
                <a:latin typeface="Segoe UI"/>
                <a:ea typeface="+mn-ea"/>
                <a:cs typeface="+mn-cs"/>
              </a:rPr>
            </a:br>
            <a:r>
              <a:rPr kumimoji="0" lang="en-US" sz="1800" b="0" i="0" u="none" strike="noStrike" kern="1200" cap="none" spc="0" normalizeH="0" baseline="0" noProof="0" dirty="0">
                <a:ln>
                  <a:noFill/>
                </a:ln>
                <a:solidFill>
                  <a:prstClr val="black"/>
                </a:solidFill>
                <a:effectLst/>
                <a:uLnTx/>
                <a:uFillTx/>
                <a:latin typeface="Segoe UI"/>
                <a:ea typeface="+mn-ea"/>
                <a:cs typeface="+mn-cs"/>
              </a:rPr>
              <a:t>your instances based on workload demands</a:t>
            </a:r>
          </a:p>
          <a:p>
            <a:pPr marL="171450" marR="0" lvl="0" indent="-171450" algn="l" defTabSz="914400" rtl="0" eaLnBrk="1" fontAlgn="auto" latinLnBrk="0" hangingPunct="1">
              <a:lnSpc>
                <a:spcPct val="100000"/>
              </a:lnSpc>
              <a:spcBef>
                <a:spcPts val="24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Reduce development and DBA costs associated </a:t>
            </a:r>
            <a:br>
              <a:rPr kumimoji="0" lang="en-US" sz="1800" b="0" i="0" u="none" strike="noStrike" kern="1200" cap="none" spc="0" normalizeH="0" baseline="0" noProof="0" dirty="0">
                <a:ln>
                  <a:noFill/>
                </a:ln>
                <a:solidFill>
                  <a:prstClr val="black"/>
                </a:solidFill>
                <a:effectLst/>
                <a:uLnTx/>
                <a:uFillTx/>
                <a:latin typeface="Segoe UI"/>
                <a:ea typeface="+mn-ea"/>
                <a:cs typeface="+mn-cs"/>
              </a:rPr>
            </a:br>
            <a:r>
              <a:rPr kumimoji="0" lang="en-US" sz="1800" b="0" i="0" u="none" strike="noStrike" kern="1200" cap="none" spc="0" normalizeH="0" baseline="0" noProof="0" dirty="0">
                <a:ln>
                  <a:noFill/>
                </a:ln>
                <a:solidFill>
                  <a:prstClr val="black"/>
                </a:solidFill>
                <a:effectLst/>
                <a:uLnTx/>
                <a:uFillTx/>
                <a:latin typeface="Segoe UI"/>
                <a:ea typeface="+mn-ea"/>
                <a:cs typeface="+mn-cs"/>
              </a:rPr>
              <a:t>with performance troubleshooting and alerting</a:t>
            </a:r>
          </a:p>
        </p:txBody>
      </p:sp>
      <p:sp>
        <p:nvSpPr>
          <p:cNvPr id="3" name="Content Placeholder 2">
            <a:extLst>
              <a:ext uri="{FF2B5EF4-FFF2-40B4-BE49-F238E27FC236}">
                <a16:creationId xmlns:a16="http://schemas.microsoft.com/office/drawing/2014/main" id="{8719B661-EBBA-4246-BF88-55EAE349EA7D}"/>
              </a:ext>
            </a:extLst>
          </p:cNvPr>
          <p:cNvSpPr>
            <a:spLocks noGrp="1"/>
          </p:cNvSpPr>
          <p:nvPr>
            <p:ph sz="quarter" idx="11"/>
          </p:nvPr>
        </p:nvSpPr>
        <p:spPr>
          <a:xfrm>
            <a:off x="6438041" y="1691844"/>
            <a:ext cx="4506349" cy="55399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kumimoji="0" lang="en-US" sz="1400" b="0" i="0" u="none" strike="noStrike" kern="1200" cap="none" spc="0" normalizeH="0" baseline="0" noProof="0">
                <a:ln>
                  <a:noFill/>
                </a:ln>
                <a:solidFill>
                  <a:srgbClr val="0078D4"/>
                </a:solidFill>
                <a:effectLst/>
                <a:uLnTx/>
                <a:uFillTx/>
                <a:latin typeface="Segoe UI Semibold"/>
                <a:ea typeface="+mn-ea"/>
                <a:cs typeface="+mn-cs"/>
              </a:rPr>
              <a:t>High availability price comparison of Azure Database for MySQL and AWS RDS MySQL</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Semibold" panose="020B0502040204020203" pitchFamily="34" charset="0"/>
            </a:endParaRPr>
          </a:p>
        </p:txBody>
      </p:sp>
      <p:grpSp>
        <p:nvGrpSpPr>
          <p:cNvPr id="7" name="Group 6" descr="A stacked bar graph showing High availability price comparison of Azure Database for MySQL and AWS RDS MySQL. Azure MySQL GP 8 vCore costs up to $637 which is 50% less than AWS RDS MySQL db.m4.2xlarge which costs $1,272.">
            <a:extLst>
              <a:ext uri="{FF2B5EF4-FFF2-40B4-BE49-F238E27FC236}">
                <a16:creationId xmlns:a16="http://schemas.microsoft.com/office/drawing/2014/main" id="{0D8F9BD1-3A1F-415B-AAC6-61DF5085D4F3}"/>
              </a:ext>
            </a:extLst>
          </p:cNvPr>
          <p:cNvGrpSpPr/>
          <p:nvPr/>
        </p:nvGrpSpPr>
        <p:grpSpPr>
          <a:xfrm>
            <a:off x="6408022" y="2387055"/>
            <a:ext cx="2282252" cy="3125289"/>
            <a:chOff x="6408022" y="2387055"/>
            <a:chExt cx="2282252" cy="3125289"/>
          </a:xfrm>
        </p:grpSpPr>
        <p:graphicFrame>
          <p:nvGraphicFramePr>
            <p:cNvPr id="19" name="Chart 18">
              <a:extLst>
                <a:ext uri="{FF2B5EF4-FFF2-40B4-BE49-F238E27FC236}">
                  <a16:creationId xmlns:a16="http://schemas.microsoft.com/office/drawing/2014/main" id="{A3B1B2DE-3195-469A-821B-60E70289503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694083330"/>
                </p:ext>
              </p:extLst>
            </p:nvPr>
          </p:nvGraphicFramePr>
          <p:xfrm>
            <a:off x="6408022" y="2387055"/>
            <a:ext cx="2282252" cy="3125289"/>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5C89B05B-6868-4940-AD31-33DB2A6A7F76}"/>
                </a:ext>
                <a:ext uri="{C183D7F6-B498-43B3-948B-1728B52AA6E4}">
                  <adec:decorative xmlns:adec="http://schemas.microsoft.com/office/drawing/2017/decorative" val="1"/>
                </a:ext>
              </a:extLst>
            </p:cNvPr>
            <p:cNvSpPr txBox="1"/>
            <p:nvPr/>
          </p:nvSpPr>
          <p:spPr>
            <a:xfrm>
              <a:off x="6954975" y="2892449"/>
              <a:ext cx="742950" cy="307777"/>
            </a:xfrm>
            <a:prstGeom prst="rect">
              <a:avLst/>
            </a:prstGeom>
            <a:solidFill>
              <a:schemeClr val="bg1">
                <a:alpha val="85000"/>
              </a:schemeClr>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23" name="Rectangle 4">
              <a:extLst>
                <a:ext uri="{FF2B5EF4-FFF2-40B4-BE49-F238E27FC236}">
                  <a16:creationId xmlns:a16="http://schemas.microsoft.com/office/drawing/2014/main" id="{04FCB496-302D-47DF-A835-B4CB3692AA98}"/>
                </a:ext>
                <a:ext uri="{C183D7F6-B498-43B3-948B-1728B52AA6E4}">
                  <adec:decorative xmlns:adec="http://schemas.microsoft.com/office/drawing/2017/decorative" val="1"/>
                </a:ext>
              </a:extLst>
            </p:cNvPr>
            <p:cNvSpPr/>
            <p:nvPr/>
          </p:nvSpPr>
          <p:spPr bwMode="auto">
            <a:xfrm>
              <a:off x="6981948" y="3304470"/>
              <a:ext cx="896610" cy="74391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 name="Group 5" descr="A stacked bar graph showing High availability price comparison of Azure Database for MySQL and AWS RDS MySQL. Azure MySQL MO 8 vCore costs up to $818 which is 50% less than AWS RDS MySQL db.r4.2xlarge which costs $1,658.">
            <a:extLst>
              <a:ext uri="{FF2B5EF4-FFF2-40B4-BE49-F238E27FC236}">
                <a16:creationId xmlns:a16="http://schemas.microsoft.com/office/drawing/2014/main" id="{85590EF7-43D1-4669-9544-7C4489B67F2B}"/>
              </a:ext>
            </a:extLst>
          </p:cNvPr>
          <p:cNvGrpSpPr/>
          <p:nvPr/>
        </p:nvGrpSpPr>
        <p:grpSpPr>
          <a:xfrm>
            <a:off x="9044961" y="2392402"/>
            <a:ext cx="2280707" cy="3125289"/>
            <a:chOff x="9044961" y="2392402"/>
            <a:chExt cx="2280707" cy="3125289"/>
          </a:xfrm>
        </p:grpSpPr>
        <p:graphicFrame>
          <p:nvGraphicFramePr>
            <p:cNvPr id="20" name="Chart 19">
              <a:extLst>
                <a:ext uri="{FF2B5EF4-FFF2-40B4-BE49-F238E27FC236}">
                  <a16:creationId xmlns:a16="http://schemas.microsoft.com/office/drawing/2014/main" id="{D5C383C3-3D6F-4789-B910-5F9B9544DE35}"/>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253423628"/>
                </p:ext>
              </p:extLst>
            </p:nvPr>
          </p:nvGraphicFramePr>
          <p:xfrm>
            <a:off x="9044961" y="2392402"/>
            <a:ext cx="2280707" cy="3125289"/>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D93577F6-EB76-48BF-8007-08875E4EF60D}"/>
                </a:ext>
                <a:ext uri="{C183D7F6-B498-43B3-948B-1728B52AA6E4}">
                  <adec:decorative xmlns:adec="http://schemas.microsoft.com/office/drawing/2017/decorative" val="1"/>
                </a:ext>
              </a:extLst>
            </p:cNvPr>
            <p:cNvSpPr txBox="1"/>
            <p:nvPr/>
          </p:nvSpPr>
          <p:spPr>
            <a:xfrm>
              <a:off x="9645568" y="2496454"/>
              <a:ext cx="742950" cy="307777"/>
            </a:xfrm>
            <a:prstGeom prst="rect">
              <a:avLst/>
            </a:prstGeom>
            <a:solidFill>
              <a:schemeClr val="bg1">
                <a:alpha val="85000"/>
              </a:schemeClr>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30" name="Rectangle 4">
              <a:extLst>
                <a:ext uri="{FF2B5EF4-FFF2-40B4-BE49-F238E27FC236}">
                  <a16:creationId xmlns:a16="http://schemas.microsoft.com/office/drawing/2014/main" id="{9C58F3CE-6F4B-4B13-8772-B0003CE76FD9}"/>
                </a:ext>
                <a:ext uri="{C183D7F6-B498-43B3-948B-1728B52AA6E4}">
                  <adec:decorative xmlns:adec="http://schemas.microsoft.com/office/drawing/2017/decorative" val="1"/>
                </a:ext>
              </a:extLst>
            </p:cNvPr>
            <p:cNvSpPr/>
            <p:nvPr/>
          </p:nvSpPr>
          <p:spPr bwMode="auto">
            <a:xfrm>
              <a:off x="9639757" y="2834619"/>
              <a:ext cx="885935" cy="95563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5144448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79685"/>
            <a:ext cx="9339232" cy="769441"/>
          </a:xfrm>
        </p:spPr>
        <p:txBody>
          <a:bodyPr/>
          <a:lstStyle/>
          <a:p>
            <a:pPr>
              <a:spcBef>
                <a:spcPts val="600"/>
              </a:spcBef>
            </a:pPr>
            <a:r>
              <a:rPr lang="en-US" sz="3200" dirty="0"/>
              <a:t>Optimize costs and lower total cost of ownership</a:t>
            </a:r>
            <a:br>
              <a:rPr lang="en-US" sz="3200" dirty="0"/>
            </a:br>
            <a:r>
              <a:rPr lang="en-US" sz="1800" b="1" dirty="0">
                <a:solidFill>
                  <a:schemeClr val="accent1"/>
                </a:solidFill>
                <a:cs typeface="+mn-cs"/>
              </a:rPr>
              <a:t>No upfront cost. No termination fees. Pay only for what you use</a:t>
            </a:r>
          </a:p>
        </p:txBody>
      </p:sp>
      <p:sp>
        <p:nvSpPr>
          <p:cNvPr id="4" name="Text Placeholder 3"/>
          <p:cNvSpPr>
            <a:spLocks noGrp="1"/>
          </p:cNvSpPr>
          <p:nvPr>
            <p:ph type="body" sz="quarter" idx="10"/>
          </p:nvPr>
        </p:nvSpPr>
        <p:spPr>
          <a:xfrm>
            <a:off x="601693" y="1703642"/>
            <a:ext cx="5856411" cy="4251805"/>
          </a:xfrm>
        </p:spPr>
        <p:txBody>
          <a:bodyPr/>
          <a:lstStyle/>
          <a:p>
            <a:pPr>
              <a:spcBef>
                <a:spcPts val="1800"/>
              </a:spcBef>
              <a:spcAft>
                <a:spcPts val="300"/>
              </a:spcAft>
            </a:pPr>
            <a:r>
              <a:rPr lang="en-US" dirty="0">
                <a:solidFill>
                  <a:schemeClr val="accent1"/>
                </a:solidFill>
                <a:latin typeface="+mj-lt"/>
              </a:rPr>
              <a:t>Flexible pricing options </a:t>
            </a:r>
          </a:p>
          <a:p>
            <a:pPr>
              <a:spcBef>
                <a:spcPts val="0"/>
              </a:spcBef>
            </a:pPr>
            <a:r>
              <a:rPr lang="en-US" sz="1400" dirty="0">
                <a:solidFill>
                  <a:srgbClr val="000000"/>
                </a:solidFill>
                <a:effectLst/>
                <a:latin typeface="Segoe UI" panose="020B0502040204020203" pitchFamily="34" charset="0"/>
                <a:ea typeface="Calibri" panose="020F0502020204030204" pitchFamily="34" charset="0"/>
              </a:rPr>
              <a:t>Scale compute, memory, and storage independently and pay only for what you use. Get everything you need including capabilities such as automatic database patching, query optimization, and security all at no extra cost.</a:t>
            </a:r>
          </a:p>
          <a:p>
            <a:pPr>
              <a:spcBef>
                <a:spcPts val="1800"/>
              </a:spcBef>
              <a:spcAft>
                <a:spcPts val="300"/>
              </a:spcAft>
            </a:pPr>
            <a:r>
              <a:rPr lang="en-US" dirty="0">
                <a:solidFill>
                  <a:schemeClr val="accent1"/>
                </a:solidFill>
                <a:latin typeface="+mj-lt"/>
              </a:rPr>
              <a:t>Reserved Capacity </a:t>
            </a:r>
          </a:p>
          <a:p>
            <a:pPr marL="0" lvl="1">
              <a:spcBef>
                <a:spcPts val="0"/>
              </a:spcBef>
            </a:pPr>
            <a:r>
              <a:rPr lang="en-US" sz="1400" i="0" u="none" strike="noStrike" dirty="0">
                <a:solidFill>
                  <a:schemeClr val="tx1"/>
                </a:solidFill>
                <a:effectLst/>
                <a:latin typeface="Segoe UI" panose="020B0502040204020203" pitchFamily="34" charset="0"/>
              </a:rPr>
              <a:t>Choice of 1 year or 3 year Reserved Capacity pricing and save up to 60 percent compared to the regular pay-as-you-go payment options.</a:t>
            </a:r>
            <a:endParaRPr lang="en-US" sz="1400" dirty="0">
              <a:solidFill>
                <a:schemeClr val="tx1"/>
              </a:solidFill>
              <a:latin typeface="Segoe UI" panose="020B0502040204020203" pitchFamily="34" charset="0"/>
            </a:endParaRPr>
          </a:p>
          <a:p>
            <a:pPr marL="0" lvl="1">
              <a:lnSpc>
                <a:spcPct val="110000"/>
              </a:lnSpc>
              <a:spcBef>
                <a:spcPts val="1800"/>
              </a:spcBef>
              <a:spcAft>
                <a:spcPts val="300"/>
              </a:spcAft>
            </a:pPr>
            <a:r>
              <a:rPr lang="en-US" sz="1800" dirty="0">
                <a:solidFill>
                  <a:schemeClr val="accent1"/>
                </a:solidFill>
                <a:latin typeface="+mj-lt"/>
                <a:cs typeface="Segoe UI Semilight" panose="020B0402040204020203" pitchFamily="34" charset="0"/>
              </a:rPr>
              <a:t>Stop/Start</a:t>
            </a:r>
          </a:p>
          <a:p>
            <a:pPr>
              <a:spcBef>
                <a:spcPts val="0"/>
              </a:spcBef>
            </a:pPr>
            <a:r>
              <a:rPr lang="en-US" sz="1400" dirty="0">
                <a:solidFill>
                  <a:srgbClr val="000000"/>
                </a:solidFill>
                <a:latin typeface="Segoe UI" panose="020B0502040204020203" pitchFamily="34" charset="0"/>
              </a:rPr>
              <a:t>Stop the MySQL server when its not needed for up to 7 days</a:t>
            </a:r>
          </a:p>
          <a:p>
            <a:pPr>
              <a:spcBef>
                <a:spcPts val="0"/>
              </a:spcBef>
            </a:pPr>
            <a:r>
              <a:rPr lang="en-US" sz="1400" dirty="0">
                <a:solidFill>
                  <a:srgbClr val="000000"/>
                </a:solidFill>
                <a:latin typeface="Segoe UI" panose="020B0502040204020203" pitchFamily="34" charset="0"/>
              </a:rPr>
              <a:t>Only pay for storage while the server is stopped</a:t>
            </a:r>
          </a:p>
          <a:p>
            <a:pPr marL="0" lvl="1">
              <a:lnSpc>
                <a:spcPct val="110000"/>
              </a:lnSpc>
              <a:spcBef>
                <a:spcPts val="1800"/>
              </a:spcBef>
              <a:spcAft>
                <a:spcPts val="300"/>
              </a:spcAft>
            </a:pPr>
            <a:r>
              <a:rPr lang="en-US" sz="1800" dirty="0">
                <a:solidFill>
                  <a:schemeClr val="accent1"/>
                </a:solidFill>
                <a:latin typeface="+mj-lt"/>
                <a:cs typeface="Segoe UI Semilight" panose="020B0402040204020203" pitchFamily="34" charset="0"/>
              </a:rPr>
              <a:t>Burstable Compute SKUs</a:t>
            </a:r>
          </a:p>
          <a:p>
            <a:pPr>
              <a:spcBef>
                <a:spcPts val="0"/>
              </a:spcBef>
            </a:pPr>
            <a:r>
              <a:rPr lang="en-US" sz="1400" dirty="0">
                <a:solidFill>
                  <a:srgbClr val="000000"/>
                </a:solidFill>
                <a:latin typeface="Segoe UI" panose="020B0502040204020203" pitchFamily="34" charset="0"/>
              </a:rPr>
              <a:t>Utilize Burstable CPU credits for workloads that need extra performance during peak times</a:t>
            </a:r>
            <a:endParaRPr lang="en-US" b="1" dirty="0">
              <a:solidFill>
                <a:srgbClr val="F8F9FA"/>
              </a:solidFill>
              <a:latin typeface="Segoe UI" panose="020B0502040204020203" pitchFamily="34" charset="0"/>
            </a:endParaRPr>
          </a:p>
        </p:txBody>
      </p:sp>
      <p:grpSp>
        <p:nvGrpSpPr>
          <p:cNvPr id="6" name="Group 5">
            <a:extLst>
              <a:ext uri="{FF2B5EF4-FFF2-40B4-BE49-F238E27FC236}">
                <a16:creationId xmlns:a16="http://schemas.microsoft.com/office/drawing/2014/main" id="{37B5A5C9-25D8-4408-A7CB-B1BA8EE15FC7}"/>
              </a:ext>
              <a:ext uri="{C183D7F6-B498-43B3-948B-1728B52AA6E4}">
                <adec:decorative xmlns:adec="http://schemas.microsoft.com/office/drawing/2017/decorative" val="1"/>
              </a:ext>
            </a:extLst>
          </p:cNvPr>
          <p:cNvGrpSpPr/>
          <p:nvPr/>
        </p:nvGrpSpPr>
        <p:grpSpPr>
          <a:xfrm>
            <a:off x="7703334" y="2089797"/>
            <a:ext cx="3614748" cy="3614748"/>
            <a:chOff x="7703334" y="2089797"/>
            <a:chExt cx="3614748" cy="3614748"/>
          </a:xfrm>
        </p:grpSpPr>
        <p:sp>
          <p:nvSpPr>
            <p:cNvPr id="49" name="Arc 48">
              <a:extLst>
                <a:ext uri="{FF2B5EF4-FFF2-40B4-BE49-F238E27FC236}">
                  <a16:creationId xmlns:a16="http://schemas.microsoft.com/office/drawing/2014/main" id="{7431F981-BD99-4A94-B9A6-4CB349E274C8}"/>
                </a:ext>
                <a:ext uri="{C183D7F6-B498-43B3-948B-1728B52AA6E4}">
                  <adec:decorative xmlns:adec="http://schemas.microsoft.com/office/drawing/2017/decorative" val="1"/>
                </a:ext>
              </a:extLst>
            </p:cNvPr>
            <p:cNvSpPr/>
            <p:nvPr/>
          </p:nvSpPr>
          <p:spPr>
            <a:xfrm rot="3600000">
              <a:off x="7900531" y="2310810"/>
              <a:ext cx="3220354" cy="3220354"/>
            </a:xfrm>
            <a:prstGeom prst="arc">
              <a:avLst>
                <a:gd name="adj1" fmla="val 11602225"/>
                <a:gd name="adj2" fmla="val 9282078"/>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Arc 49">
              <a:extLst>
                <a:ext uri="{FF2B5EF4-FFF2-40B4-BE49-F238E27FC236}">
                  <a16:creationId xmlns:a16="http://schemas.microsoft.com/office/drawing/2014/main" id="{623EBCC5-D04F-4AA4-849F-4B084A3EC68D}"/>
                </a:ext>
                <a:ext uri="{C183D7F6-B498-43B3-948B-1728B52AA6E4}">
                  <adec:decorative xmlns:adec="http://schemas.microsoft.com/office/drawing/2017/decorative" val="1"/>
                </a:ext>
              </a:extLst>
            </p:cNvPr>
            <p:cNvSpPr/>
            <p:nvPr/>
          </p:nvSpPr>
          <p:spPr>
            <a:xfrm rot="2700000">
              <a:off x="7703334" y="2089797"/>
              <a:ext cx="3614748" cy="3614748"/>
            </a:xfrm>
            <a:prstGeom prst="arc">
              <a:avLst>
                <a:gd name="adj1" fmla="val 594313"/>
                <a:gd name="adj2" fmla="val 19932951"/>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5FB64D37-A534-4044-9930-D1BBF7C6F826}"/>
                </a:ext>
                <a:ext uri="{C183D7F6-B498-43B3-948B-1728B52AA6E4}">
                  <adec:decorative xmlns:adec="http://schemas.microsoft.com/office/drawing/2017/decorative" val="1"/>
                </a:ext>
              </a:extLst>
            </p:cNvPr>
            <p:cNvSpPr/>
            <p:nvPr/>
          </p:nvSpPr>
          <p:spPr>
            <a:xfrm rot="5400000">
              <a:off x="8086438" y="2496717"/>
              <a:ext cx="2848540" cy="2848540"/>
            </a:xfrm>
            <a:prstGeom prst="arc">
              <a:avLst>
                <a:gd name="adj1" fmla="val 2347000"/>
                <a:gd name="adj2" fmla="val 437312"/>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9931509F-8DE9-4295-8723-BC52E1928F7C}"/>
                </a:ext>
                <a:ext uri="{C183D7F6-B498-43B3-948B-1728B52AA6E4}">
                  <adec:decorative xmlns:adec="http://schemas.microsoft.com/office/drawing/2017/decorative" val="1"/>
                </a:ext>
              </a:extLst>
            </p:cNvPr>
            <p:cNvSpPr/>
            <p:nvPr/>
          </p:nvSpPr>
          <p:spPr>
            <a:xfrm>
              <a:off x="8288459" y="2698738"/>
              <a:ext cx="2444498" cy="2444498"/>
            </a:xfrm>
            <a:prstGeom prst="arc">
              <a:avLst>
                <a:gd name="adj1" fmla="val 16491916"/>
                <a:gd name="adj2" fmla="val 13940515"/>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3" name="Group 10">
              <a:extLst>
                <a:ext uri="{FF2B5EF4-FFF2-40B4-BE49-F238E27FC236}">
                  <a16:creationId xmlns:a16="http://schemas.microsoft.com/office/drawing/2014/main" id="{0A565B0F-199C-46C9-8D24-78451E060E2E}"/>
                </a:ext>
              </a:extLst>
            </p:cNvPr>
            <p:cNvGrpSpPr>
              <a:grpSpLocks noChangeAspect="1"/>
            </p:cNvGrpSpPr>
            <p:nvPr/>
          </p:nvGrpSpPr>
          <p:grpSpPr bwMode="auto">
            <a:xfrm>
              <a:off x="8860519" y="3177915"/>
              <a:ext cx="1300378" cy="1486144"/>
              <a:chOff x="1033" y="999"/>
              <a:chExt cx="273" cy="312"/>
            </a:xfrm>
          </p:grpSpPr>
          <p:sp>
            <p:nvSpPr>
              <p:cNvPr id="54" name="Rectangle 11">
                <a:extLst>
                  <a:ext uri="{FF2B5EF4-FFF2-40B4-BE49-F238E27FC236}">
                    <a16:creationId xmlns:a16="http://schemas.microsoft.com/office/drawing/2014/main" id="{A9C1E4AD-BC0F-42A1-8B49-05FDE0E54261}"/>
                  </a:ext>
                  <a:ext uri="{C183D7F6-B498-43B3-948B-1728B52AA6E4}">
                    <adec:decorative xmlns:adec="http://schemas.microsoft.com/office/drawing/2017/decorative" val="1"/>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id="{A7B6C3E3-D6AC-4FB4-A3F8-5EAD48E940D5}"/>
                  </a:ext>
                  <a:ext uri="{C183D7F6-B498-43B3-948B-1728B52AA6E4}">
                    <adec:decorative xmlns:adec="http://schemas.microsoft.com/office/drawing/2017/decorative" val="1"/>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id="{A02E31A0-A20C-44D3-8F7F-8B581A593BE0}"/>
                  </a:ext>
                  <a:ext uri="{C183D7F6-B498-43B3-948B-1728B52AA6E4}">
                    <adec:decorative xmlns:adec="http://schemas.microsoft.com/office/drawing/2017/decorative" val="1"/>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id="{F1D9B205-4A50-40CA-AE54-762DF19D23CA}"/>
                  </a:ext>
                  <a:ext uri="{C183D7F6-B498-43B3-948B-1728B52AA6E4}">
                    <adec:decorative xmlns:adec="http://schemas.microsoft.com/office/drawing/2017/decorative" val="1"/>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id="{88C92740-B41C-430F-8A31-6C78218A1022}"/>
                  </a:ext>
                  <a:ext uri="{C183D7F6-B498-43B3-948B-1728B52AA6E4}">
                    <adec:decorative xmlns:adec="http://schemas.microsoft.com/office/drawing/2017/decorative" val="1"/>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id="{A185590A-FC99-4061-9970-C2D5B6A48E65}"/>
                  </a:ext>
                  <a:ext uri="{C183D7F6-B498-43B3-948B-1728B52AA6E4}">
                    <adec:decorative xmlns:adec="http://schemas.microsoft.com/office/drawing/2017/decorative" val="1"/>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7">
                <a:extLst>
                  <a:ext uri="{FF2B5EF4-FFF2-40B4-BE49-F238E27FC236}">
                    <a16:creationId xmlns:a16="http://schemas.microsoft.com/office/drawing/2014/main" id="{66761920-54FB-43AE-83F9-FEEF54EDC053}"/>
                  </a:ext>
                  <a:ext uri="{C183D7F6-B498-43B3-948B-1728B52AA6E4}">
                    <adec:decorative xmlns:adec="http://schemas.microsoft.com/office/drawing/2017/decorative" val="1"/>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0320245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a:xfrm>
            <a:off x="588263" y="487309"/>
            <a:ext cx="8652030" cy="1101777"/>
          </a:xfrm>
        </p:spPr>
        <p:txBody>
          <a:bodyPr/>
          <a:lstStyle/>
          <a:p>
            <a:r>
              <a:rPr lang="en-US" sz="3200" dirty="0"/>
              <a:t>Maximum control and flexibility to </a:t>
            </a:r>
            <a:br>
              <a:rPr lang="en-US" sz="3200" dirty="0"/>
            </a:br>
            <a:r>
              <a:rPr lang="en-US" sz="3200" dirty="0"/>
              <a:t>meet your workload needs with flexible Server</a:t>
            </a:r>
          </a:p>
        </p:txBody>
      </p:sp>
      <p:grpSp>
        <p:nvGrpSpPr>
          <p:cNvPr id="11" name="Group 10">
            <a:extLst>
              <a:ext uri="{FF2B5EF4-FFF2-40B4-BE49-F238E27FC236}">
                <a16:creationId xmlns:a16="http://schemas.microsoft.com/office/drawing/2014/main" id="{29415B24-DC43-4F18-8095-EAC7735EEF3B}"/>
              </a:ext>
              <a:ext uri="{C183D7F6-B498-43B3-948B-1728B52AA6E4}">
                <adec:decorative xmlns:adec="http://schemas.microsoft.com/office/drawing/2017/decorative" val="1"/>
              </a:ext>
            </a:extLst>
          </p:cNvPr>
          <p:cNvGrpSpPr/>
          <p:nvPr/>
        </p:nvGrpSpPr>
        <p:grpSpPr>
          <a:xfrm>
            <a:off x="2192941" y="2021292"/>
            <a:ext cx="449263" cy="495300"/>
            <a:chOff x="586740" y="2168128"/>
            <a:chExt cx="449263" cy="495300"/>
          </a:xfrm>
        </p:grpSpPr>
        <p:cxnSp>
          <p:nvCxnSpPr>
            <p:cNvPr id="9" name="Straight Connector 8">
              <a:extLst>
                <a:ext uri="{FF2B5EF4-FFF2-40B4-BE49-F238E27FC236}">
                  <a16:creationId xmlns:a16="http://schemas.microsoft.com/office/drawing/2014/main" id="{879F8F6F-1E74-4D10-AA68-0269AB2596DF}"/>
                </a:ext>
                <a:ext uri="{C183D7F6-B498-43B3-948B-1728B52AA6E4}">
                  <adec:decorative xmlns:adec="http://schemas.microsoft.com/office/drawing/2017/decorative" val="1"/>
                </a:ext>
              </a:extLst>
            </p:cNvPr>
            <p:cNvCxnSpPr/>
            <p:nvPr/>
          </p:nvCxnSpPr>
          <p:spPr>
            <a:xfrm>
              <a:off x="989171" y="2168128"/>
              <a:ext cx="0" cy="493776"/>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1C2D800-F6A6-4E53-895D-0BF630FFC77C}"/>
                </a:ext>
                <a:ext uri="{C183D7F6-B498-43B3-948B-1728B52AA6E4}">
                  <adec:decorative xmlns:adec="http://schemas.microsoft.com/office/drawing/2017/decorative" val="1"/>
                </a:ext>
              </a:extLst>
            </p:cNvPr>
            <p:cNvCxnSpPr/>
            <p:nvPr/>
          </p:nvCxnSpPr>
          <p:spPr>
            <a:xfrm>
              <a:off x="811371" y="2168128"/>
              <a:ext cx="0" cy="493776"/>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9D0F29-7405-4077-B1EE-D11AAF29513D}"/>
                </a:ext>
                <a:ext uri="{C183D7F6-B498-43B3-948B-1728B52AA6E4}">
                  <adec:decorative xmlns:adec="http://schemas.microsoft.com/office/drawing/2017/decorative" val="1"/>
                </a:ext>
              </a:extLst>
            </p:cNvPr>
            <p:cNvCxnSpPr/>
            <p:nvPr/>
          </p:nvCxnSpPr>
          <p:spPr>
            <a:xfrm>
              <a:off x="633571" y="2168128"/>
              <a:ext cx="0" cy="493776"/>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AutoShape 83">
              <a:extLst>
                <a:ext uri="{FF2B5EF4-FFF2-40B4-BE49-F238E27FC236}">
                  <a16:creationId xmlns:a16="http://schemas.microsoft.com/office/drawing/2014/main" id="{F3436141-8161-4ACB-845B-01D4EEA01094}"/>
                </a:ext>
                <a:ext uri="{C183D7F6-B498-43B3-948B-1728B52AA6E4}">
                  <adec:decorative xmlns:adec="http://schemas.microsoft.com/office/drawing/2017/decorative" val="1"/>
                </a:ext>
              </a:extLst>
            </p:cNvPr>
            <p:cNvSpPr>
              <a:spLocks noChangeAspect="1" noChangeArrowheads="1" noTextEdit="1"/>
            </p:cNvSpPr>
            <p:nvPr/>
          </p:nvSpPr>
          <p:spPr bwMode="auto">
            <a:xfrm>
              <a:off x="586740" y="2168128"/>
              <a:ext cx="4492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0" name="Oval 88">
              <a:extLst>
                <a:ext uri="{FF2B5EF4-FFF2-40B4-BE49-F238E27FC236}">
                  <a16:creationId xmlns:a16="http://schemas.microsoft.com/office/drawing/2014/main" id="{3334142A-EF73-441B-B140-A5B3415F1E65}"/>
                </a:ext>
                <a:ext uri="{C183D7F6-B498-43B3-948B-1728B52AA6E4}">
                  <adec:decorative xmlns:adec="http://schemas.microsoft.com/office/drawing/2017/decorative" val="1"/>
                </a:ext>
              </a:extLst>
            </p:cNvPr>
            <p:cNvSpPr>
              <a:spLocks noChangeArrowheads="1"/>
            </p:cNvSpPr>
            <p:nvPr/>
          </p:nvSpPr>
          <p:spPr bwMode="auto">
            <a:xfrm>
              <a:off x="586740" y="2268142"/>
              <a:ext cx="93663" cy="936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41" name="Oval 89">
              <a:extLst>
                <a:ext uri="{FF2B5EF4-FFF2-40B4-BE49-F238E27FC236}">
                  <a16:creationId xmlns:a16="http://schemas.microsoft.com/office/drawing/2014/main" id="{7DEE4E4D-8A04-48F2-A8B1-42F5F353D8A6}"/>
                </a:ext>
                <a:ext uri="{C183D7F6-B498-43B3-948B-1728B52AA6E4}">
                  <adec:decorative xmlns:adec="http://schemas.microsoft.com/office/drawing/2017/decorative" val="1"/>
                </a:ext>
              </a:extLst>
            </p:cNvPr>
            <p:cNvSpPr>
              <a:spLocks noChangeArrowheads="1"/>
            </p:cNvSpPr>
            <p:nvPr/>
          </p:nvSpPr>
          <p:spPr bwMode="auto">
            <a:xfrm>
              <a:off x="764540" y="2482454"/>
              <a:ext cx="93663" cy="93663"/>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6" name="Oval 90">
              <a:extLst>
                <a:ext uri="{FF2B5EF4-FFF2-40B4-BE49-F238E27FC236}">
                  <a16:creationId xmlns:a16="http://schemas.microsoft.com/office/drawing/2014/main" id="{9CCECC40-1C20-4BCE-9F43-4BEBB0828F06}"/>
                </a:ext>
                <a:ext uri="{C183D7F6-B498-43B3-948B-1728B52AA6E4}">
                  <adec:decorative xmlns:adec="http://schemas.microsoft.com/office/drawing/2017/decorative" val="1"/>
                </a:ext>
              </a:extLst>
            </p:cNvPr>
            <p:cNvSpPr>
              <a:spLocks noChangeArrowheads="1"/>
            </p:cNvSpPr>
            <p:nvPr/>
          </p:nvSpPr>
          <p:spPr bwMode="auto">
            <a:xfrm>
              <a:off x="942340" y="2245917"/>
              <a:ext cx="93663" cy="920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en-US"/>
            </a:p>
          </p:txBody>
        </p:sp>
      </p:grpSp>
      <p:sp>
        <p:nvSpPr>
          <p:cNvPr id="3" name="Content Placeholder 2">
            <a:extLst>
              <a:ext uri="{FF2B5EF4-FFF2-40B4-BE49-F238E27FC236}">
                <a16:creationId xmlns:a16="http://schemas.microsoft.com/office/drawing/2014/main" id="{C7187963-8CC1-4C33-AB16-89FB9D136A74}"/>
              </a:ext>
            </a:extLst>
          </p:cNvPr>
          <p:cNvSpPr>
            <a:spLocks noGrp="1"/>
          </p:cNvSpPr>
          <p:nvPr>
            <p:ph sz="quarter" idx="10"/>
          </p:nvPr>
        </p:nvSpPr>
        <p:spPr>
          <a:xfrm>
            <a:off x="1345371" y="2645062"/>
            <a:ext cx="2145140" cy="553998"/>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Maximum control for your databases</a:t>
            </a:r>
          </a:p>
        </p:txBody>
      </p:sp>
      <p:sp>
        <p:nvSpPr>
          <p:cNvPr id="4" name="Content Placeholder 3">
            <a:extLst>
              <a:ext uri="{FF2B5EF4-FFF2-40B4-BE49-F238E27FC236}">
                <a16:creationId xmlns:a16="http://schemas.microsoft.com/office/drawing/2014/main" id="{E0DBF77A-1DA9-4FFF-9EF5-75ADFB227489}"/>
              </a:ext>
            </a:extLst>
          </p:cNvPr>
          <p:cNvSpPr>
            <a:spLocks noGrp="1"/>
          </p:cNvSpPr>
          <p:nvPr>
            <p:ph sz="quarter" idx="11"/>
          </p:nvPr>
        </p:nvSpPr>
        <p:spPr>
          <a:xfrm>
            <a:off x="1008208" y="3509041"/>
            <a:ext cx="2810846" cy="2548390"/>
          </a:xfrm>
        </p:spPr>
        <p:txBody>
          <a:bodyPr/>
          <a:lstStyle/>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t>Control planned downtime with custom maintenance windows</a:t>
            </a:r>
            <a:endParaRPr kumimoji="0" lang="en-US" sz="11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endParaRPr>
          </a:p>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t>Network isolation with </a:t>
            </a:r>
            <a:b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br>
            <a:r>
              <a:rPr kumimoji="0" lang="en-US" sz="1400" b="0" i="0" u="none" strike="noStrike" kern="1200" cap="none" spc="0" normalizeH="0" baseline="0" noProof="0" dirty="0" err="1">
                <a:ln>
                  <a:noFill/>
                </a:ln>
                <a:gradFill>
                  <a:gsLst>
                    <a:gs pos="1250">
                      <a:prstClr val="black"/>
                    </a:gs>
                    <a:gs pos="100000">
                      <a:prstClr val="black"/>
                    </a:gs>
                  </a:gsLst>
                  <a:lin ang="5400000" scaled="0"/>
                </a:gradFill>
                <a:effectLst/>
                <a:uLnTx/>
                <a:uFillTx/>
                <a:latin typeface="Segoe UI"/>
                <a:ea typeface="+mn-ea"/>
                <a:cs typeface="Segoe UI"/>
              </a:rPr>
              <a:t>VNet</a:t>
            </a: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t> integration and </a:t>
            </a:r>
            <a:b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b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t>network security groups</a:t>
            </a:r>
            <a:endPar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panose="020B0502040204020203" pitchFamily="34" charset="0"/>
            </a:endParaRPr>
          </a:p>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rPr>
              <a:t>Multiple configuration parameters for fine grained database optimization and tuning </a:t>
            </a:r>
            <a:endPar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panose="020B0502040204020203" pitchFamily="34" charset="0"/>
            </a:endParaRPr>
          </a:p>
        </p:txBody>
      </p:sp>
      <p:grpSp>
        <p:nvGrpSpPr>
          <p:cNvPr id="69" name="Group 78">
            <a:extLst>
              <a:ext uri="{FF2B5EF4-FFF2-40B4-BE49-F238E27FC236}">
                <a16:creationId xmlns:a16="http://schemas.microsoft.com/office/drawing/2014/main" id="{65169366-C836-40AF-B32D-46F1A408C351}"/>
              </a:ext>
              <a:ext uri="{C183D7F6-B498-43B3-948B-1728B52AA6E4}">
                <adec:decorative xmlns:adec="http://schemas.microsoft.com/office/drawing/2017/decorative" val="1"/>
              </a:ext>
            </a:extLst>
          </p:cNvPr>
          <p:cNvGrpSpPr>
            <a:grpSpLocks noChangeAspect="1"/>
          </p:cNvGrpSpPr>
          <p:nvPr/>
        </p:nvGrpSpPr>
        <p:grpSpPr bwMode="auto">
          <a:xfrm>
            <a:off x="5848350" y="2021292"/>
            <a:ext cx="495300" cy="495300"/>
            <a:chOff x="3413" y="999"/>
            <a:chExt cx="312" cy="312"/>
          </a:xfrm>
        </p:grpSpPr>
        <p:sp>
          <p:nvSpPr>
            <p:cNvPr id="70" name="AutoShape 77">
              <a:extLst>
                <a:ext uri="{FF2B5EF4-FFF2-40B4-BE49-F238E27FC236}">
                  <a16:creationId xmlns:a16="http://schemas.microsoft.com/office/drawing/2014/main" id="{81CA7EE6-85EC-470D-9B95-099776C28F8E}"/>
                </a:ext>
                <a:ext uri="{C183D7F6-B498-43B3-948B-1728B52AA6E4}">
                  <adec:decorative xmlns:adec="http://schemas.microsoft.com/office/drawing/2017/decorative" val="1"/>
                </a:ext>
              </a:extLst>
            </p:cNvPr>
            <p:cNvSpPr>
              <a:spLocks noChangeAspect="1" noChangeArrowheads="1" noTextEdit="1"/>
            </p:cNvSpPr>
            <p:nvPr/>
          </p:nvSpPr>
          <p:spPr bwMode="auto">
            <a:xfrm>
              <a:off x="3413" y="99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1" name="Oval 79">
              <a:extLst>
                <a:ext uri="{FF2B5EF4-FFF2-40B4-BE49-F238E27FC236}">
                  <a16:creationId xmlns:a16="http://schemas.microsoft.com/office/drawing/2014/main" id="{718326D8-C0E6-4584-B886-EBCDE855736D}"/>
                </a:ext>
                <a:ext uri="{C183D7F6-B498-43B3-948B-1728B52AA6E4}">
                  <adec:decorative xmlns:adec="http://schemas.microsoft.com/office/drawing/2017/decorative" val="1"/>
                </a:ext>
              </a:extLst>
            </p:cNvPr>
            <p:cNvSpPr>
              <a:spLocks noChangeArrowheads="1"/>
            </p:cNvSpPr>
            <p:nvPr/>
          </p:nvSpPr>
          <p:spPr bwMode="auto">
            <a:xfrm>
              <a:off x="3515" y="1106"/>
              <a:ext cx="78" cy="7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2" name="Freeform 80">
              <a:extLst>
                <a:ext uri="{FF2B5EF4-FFF2-40B4-BE49-F238E27FC236}">
                  <a16:creationId xmlns:a16="http://schemas.microsoft.com/office/drawing/2014/main" id="{96D803C7-84D1-4CA0-88FD-376EDC5FAB7C}"/>
                </a:ext>
                <a:ext uri="{C183D7F6-B498-43B3-948B-1728B52AA6E4}">
                  <adec:decorative xmlns:adec="http://schemas.microsoft.com/office/drawing/2017/decorative" val="1"/>
                </a:ext>
              </a:extLst>
            </p:cNvPr>
            <p:cNvSpPr>
              <a:spLocks/>
            </p:cNvSpPr>
            <p:nvPr/>
          </p:nvSpPr>
          <p:spPr bwMode="auto">
            <a:xfrm>
              <a:off x="3506" y="1155"/>
              <a:ext cx="126" cy="29"/>
            </a:xfrm>
            <a:custGeom>
              <a:avLst/>
              <a:gdLst>
                <a:gd name="T0" fmla="*/ 490 w 554"/>
                <a:gd name="T1" fmla="*/ 128 h 128"/>
                <a:gd name="T2" fmla="*/ 64 w 554"/>
                <a:gd name="T3" fmla="*/ 128 h 128"/>
                <a:gd name="T4" fmla="*/ 0 w 554"/>
                <a:gd name="T5" fmla="*/ 64 h 128"/>
                <a:gd name="T6" fmla="*/ 0 w 554"/>
                <a:gd name="T7" fmla="*/ 64 h 128"/>
                <a:gd name="T8" fmla="*/ 64 w 554"/>
                <a:gd name="T9" fmla="*/ 0 h 128"/>
                <a:gd name="T10" fmla="*/ 490 w 554"/>
                <a:gd name="T11" fmla="*/ 0 h 128"/>
                <a:gd name="T12" fmla="*/ 554 w 554"/>
                <a:gd name="T13" fmla="*/ 64 h 128"/>
                <a:gd name="T14" fmla="*/ 554 w 554"/>
                <a:gd name="T15" fmla="*/ 64 h 128"/>
                <a:gd name="T16" fmla="*/ 490 w 55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4" h="128">
                  <a:moveTo>
                    <a:pt x="490" y="128"/>
                  </a:moveTo>
                  <a:cubicBezTo>
                    <a:pt x="64" y="128"/>
                    <a:pt x="64" y="128"/>
                    <a:pt x="64" y="128"/>
                  </a:cubicBezTo>
                  <a:cubicBezTo>
                    <a:pt x="28" y="128"/>
                    <a:pt x="0" y="99"/>
                    <a:pt x="0" y="64"/>
                  </a:cubicBezTo>
                  <a:cubicBezTo>
                    <a:pt x="0" y="64"/>
                    <a:pt x="0" y="64"/>
                    <a:pt x="0" y="64"/>
                  </a:cubicBezTo>
                  <a:cubicBezTo>
                    <a:pt x="0" y="29"/>
                    <a:pt x="28" y="0"/>
                    <a:pt x="64" y="0"/>
                  </a:cubicBezTo>
                  <a:cubicBezTo>
                    <a:pt x="490" y="0"/>
                    <a:pt x="490" y="0"/>
                    <a:pt x="490" y="0"/>
                  </a:cubicBezTo>
                  <a:cubicBezTo>
                    <a:pt x="526" y="0"/>
                    <a:pt x="554" y="29"/>
                    <a:pt x="554" y="64"/>
                  </a:cubicBezTo>
                  <a:cubicBezTo>
                    <a:pt x="554" y="64"/>
                    <a:pt x="554" y="64"/>
                    <a:pt x="554" y="64"/>
                  </a:cubicBezTo>
                  <a:cubicBezTo>
                    <a:pt x="554" y="99"/>
                    <a:pt x="526" y="128"/>
                    <a:pt x="490" y="128"/>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3" name="Oval 81">
              <a:extLst>
                <a:ext uri="{FF2B5EF4-FFF2-40B4-BE49-F238E27FC236}">
                  <a16:creationId xmlns:a16="http://schemas.microsoft.com/office/drawing/2014/main" id="{E026B556-DADB-417A-988D-B3E9A4E73B25}"/>
                </a:ext>
                <a:ext uri="{C183D7F6-B498-43B3-948B-1728B52AA6E4}">
                  <adec:decorative xmlns:adec="http://schemas.microsoft.com/office/drawing/2017/decorative" val="1"/>
                </a:ext>
              </a:extLst>
            </p:cNvPr>
            <p:cNvSpPr>
              <a:spLocks noChangeArrowheads="1"/>
            </p:cNvSpPr>
            <p:nvPr/>
          </p:nvSpPr>
          <p:spPr bwMode="auto">
            <a:xfrm>
              <a:off x="3572" y="1123"/>
              <a:ext cx="51" cy="51"/>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4" name="Freeform 82">
              <a:extLst>
                <a:ext uri="{FF2B5EF4-FFF2-40B4-BE49-F238E27FC236}">
                  <a16:creationId xmlns:a16="http://schemas.microsoft.com/office/drawing/2014/main" id="{69A15408-265F-47FC-AC5C-6E37127E8BF5}"/>
                </a:ext>
                <a:ext uri="{C183D7F6-B498-43B3-948B-1728B52AA6E4}">
                  <adec:decorative xmlns:adec="http://schemas.microsoft.com/office/drawing/2017/decorative" val="1"/>
                </a:ext>
              </a:extLst>
            </p:cNvPr>
            <p:cNvSpPr>
              <a:spLocks/>
            </p:cNvSpPr>
            <p:nvPr/>
          </p:nvSpPr>
          <p:spPr bwMode="auto">
            <a:xfrm>
              <a:off x="3413" y="999"/>
              <a:ext cx="312" cy="312"/>
            </a:xfrm>
            <a:custGeom>
              <a:avLst/>
              <a:gdLst>
                <a:gd name="T0" fmla="*/ 682 w 1365"/>
                <a:gd name="T1" fmla="*/ 1365 h 1365"/>
                <a:gd name="T2" fmla="*/ 1365 w 1365"/>
                <a:gd name="T3" fmla="*/ 682 h 1365"/>
                <a:gd name="T4" fmla="*/ 682 w 1365"/>
                <a:gd name="T5" fmla="*/ 0 h 1365"/>
                <a:gd name="T6" fmla="*/ 84 w 1365"/>
                <a:gd name="T7" fmla="*/ 353 h 1365"/>
                <a:gd name="T8" fmla="*/ 53 w 1365"/>
                <a:gd name="T9" fmla="*/ 409 h 1365"/>
                <a:gd name="T10" fmla="*/ 166 w 1365"/>
                <a:gd name="T11" fmla="*/ 471 h 1365"/>
                <a:gd name="T12" fmla="*/ 196 w 1365"/>
                <a:gd name="T13" fmla="*/ 415 h 1365"/>
                <a:gd name="T14" fmla="*/ 682 w 1365"/>
                <a:gd name="T15" fmla="*/ 128 h 1365"/>
                <a:gd name="T16" fmla="*/ 1237 w 1365"/>
                <a:gd name="T17" fmla="*/ 682 h 1365"/>
                <a:gd name="T18" fmla="*/ 682 w 1365"/>
                <a:gd name="T19" fmla="*/ 1237 h 1365"/>
                <a:gd name="T20" fmla="*/ 128 w 1365"/>
                <a:gd name="T21" fmla="*/ 682 h 1365"/>
                <a:gd name="T22" fmla="*/ 128 w 1365"/>
                <a:gd name="T23" fmla="*/ 682 h 1365"/>
                <a:gd name="T24" fmla="*/ 0 w 1365"/>
                <a:gd name="T25" fmla="*/ 682 h 1365"/>
                <a:gd name="T26" fmla="*/ 0 w 1365"/>
                <a:gd name="T27" fmla="*/ 682 h 1365"/>
                <a:gd name="T28" fmla="*/ 682 w 1365"/>
                <a:gd name="T29"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65" h="1365">
                  <a:moveTo>
                    <a:pt x="682" y="1365"/>
                  </a:moveTo>
                  <a:cubicBezTo>
                    <a:pt x="1058" y="1365"/>
                    <a:pt x="1365" y="1059"/>
                    <a:pt x="1365" y="682"/>
                  </a:cubicBezTo>
                  <a:cubicBezTo>
                    <a:pt x="1365" y="306"/>
                    <a:pt x="1058" y="0"/>
                    <a:pt x="682" y="0"/>
                  </a:cubicBezTo>
                  <a:cubicBezTo>
                    <a:pt x="434" y="0"/>
                    <a:pt x="205" y="135"/>
                    <a:pt x="84" y="353"/>
                  </a:cubicBezTo>
                  <a:cubicBezTo>
                    <a:pt x="53" y="409"/>
                    <a:pt x="53" y="409"/>
                    <a:pt x="53" y="409"/>
                  </a:cubicBezTo>
                  <a:cubicBezTo>
                    <a:pt x="166" y="471"/>
                    <a:pt x="166" y="471"/>
                    <a:pt x="166" y="471"/>
                  </a:cubicBezTo>
                  <a:cubicBezTo>
                    <a:pt x="196" y="415"/>
                    <a:pt x="196" y="415"/>
                    <a:pt x="196" y="415"/>
                  </a:cubicBezTo>
                  <a:cubicBezTo>
                    <a:pt x="294" y="238"/>
                    <a:pt x="480" y="128"/>
                    <a:pt x="682" y="128"/>
                  </a:cubicBezTo>
                  <a:cubicBezTo>
                    <a:pt x="988" y="128"/>
                    <a:pt x="1237" y="377"/>
                    <a:pt x="1237" y="682"/>
                  </a:cubicBezTo>
                  <a:cubicBezTo>
                    <a:pt x="1237" y="988"/>
                    <a:pt x="988" y="1237"/>
                    <a:pt x="682" y="1237"/>
                  </a:cubicBezTo>
                  <a:cubicBezTo>
                    <a:pt x="376" y="1237"/>
                    <a:pt x="128" y="988"/>
                    <a:pt x="128" y="682"/>
                  </a:cubicBezTo>
                  <a:cubicBezTo>
                    <a:pt x="128" y="682"/>
                    <a:pt x="128" y="682"/>
                    <a:pt x="128" y="682"/>
                  </a:cubicBezTo>
                  <a:cubicBezTo>
                    <a:pt x="0" y="682"/>
                    <a:pt x="0" y="682"/>
                    <a:pt x="0" y="682"/>
                  </a:cubicBezTo>
                  <a:cubicBezTo>
                    <a:pt x="0" y="682"/>
                    <a:pt x="0" y="682"/>
                    <a:pt x="0" y="682"/>
                  </a:cubicBezTo>
                  <a:cubicBezTo>
                    <a:pt x="0" y="1059"/>
                    <a:pt x="306"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5" name="Freeform 83">
              <a:extLst>
                <a:ext uri="{FF2B5EF4-FFF2-40B4-BE49-F238E27FC236}">
                  <a16:creationId xmlns:a16="http://schemas.microsoft.com/office/drawing/2014/main" id="{ED1D856D-F783-4E9D-9891-90C0C79BC07F}"/>
                </a:ext>
                <a:ext uri="{C183D7F6-B498-43B3-948B-1728B52AA6E4}">
                  <adec:decorative xmlns:adec="http://schemas.microsoft.com/office/drawing/2017/decorative" val="1"/>
                </a:ext>
              </a:extLst>
            </p:cNvPr>
            <p:cNvSpPr>
              <a:spLocks/>
            </p:cNvSpPr>
            <p:nvPr/>
          </p:nvSpPr>
          <p:spPr bwMode="auto">
            <a:xfrm>
              <a:off x="3413" y="1029"/>
              <a:ext cx="88" cy="87"/>
            </a:xfrm>
            <a:custGeom>
              <a:avLst/>
              <a:gdLst>
                <a:gd name="T0" fmla="*/ 88 w 88"/>
                <a:gd name="T1" fmla="*/ 87 h 87"/>
                <a:gd name="T2" fmla="*/ 88 w 88"/>
                <a:gd name="T3" fmla="*/ 58 h 87"/>
                <a:gd name="T4" fmla="*/ 29 w 88"/>
                <a:gd name="T5" fmla="*/ 58 h 87"/>
                <a:gd name="T6" fmla="*/ 30 w 88"/>
                <a:gd name="T7" fmla="*/ 0 h 87"/>
                <a:gd name="T8" fmla="*/ 0 w 88"/>
                <a:gd name="T9" fmla="*/ 0 h 87"/>
                <a:gd name="T10" fmla="*/ 0 w 88"/>
                <a:gd name="T11" fmla="*/ 87 h 87"/>
                <a:gd name="T12" fmla="*/ 88 w 88"/>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88" y="87"/>
                  </a:moveTo>
                  <a:lnTo>
                    <a:pt x="88" y="58"/>
                  </a:lnTo>
                  <a:lnTo>
                    <a:pt x="29" y="58"/>
                  </a:lnTo>
                  <a:lnTo>
                    <a:pt x="30" y="0"/>
                  </a:lnTo>
                  <a:lnTo>
                    <a:pt x="0" y="0"/>
                  </a:lnTo>
                  <a:lnTo>
                    <a:pt x="0" y="87"/>
                  </a:lnTo>
                  <a:lnTo>
                    <a:pt x="88"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5" name="Content Placeholder 4">
            <a:extLst>
              <a:ext uri="{FF2B5EF4-FFF2-40B4-BE49-F238E27FC236}">
                <a16:creationId xmlns:a16="http://schemas.microsoft.com/office/drawing/2014/main" id="{7B7E658E-DCEE-4B41-8557-8B610F939A86}"/>
              </a:ext>
            </a:extLst>
          </p:cNvPr>
          <p:cNvSpPr>
            <a:spLocks noGrp="1"/>
          </p:cNvSpPr>
          <p:nvPr>
            <p:ph sz="quarter" idx="12"/>
          </p:nvPr>
        </p:nvSpPr>
        <p:spPr>
          <a:xfrm>
            <a:off x="4761681" y="2649899"/>
            <a:ext cx="2663852" cy="55399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Build resilient apps across availability zones</a:t>
            </a:r>
          </a:p>
        </p:txBody>
      </p:sp>
      <p:sp>
        <p:nvSpPr>
          <p:cNvPr id="6" name="Content Placeholder 5">
            <a:extLst>
              <a:ext uri="{FF2B5EF4-FFF2-40B4-BE49-F238E27FC236}">
                <a16:creationId xmlns:a16="http://schemas.microsoft.com/office/drawing/2014/main" id="{9C8ECE4B-6D0B-43AA-812A-7492AC8B707F}"/>
              </a:ext>
            </a:extLst>
          </p:cNvPr>
          <p:cNvSpPr>
            <a:spLocks noGrp="1"/>
          </p:cNvSpPr>
          <p:nvPr>
            <p:ph sz="quarter" idx="13"/>
          </p:nvPr>
        </p:nvSpPr>
        <p:spPr>
          <a:xfrm>
            <a:off x="4810973" y="3504398"/>
            <a:ext cx="2554599" cy="1352417"/>
          </a:xfrm>
        </p:spPr>
        <p:txBody>
          <a:bodyPr/>
          <a:lstStyle/>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a:rPr>
              <a:t>Ensure data is always </a:t>
            </a:r>
            <a:br>
              <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a:rPr>
            </a:br>
            <a:r>
              <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a:rPr>
              <a:t>available with zone </a:t>
            </a:r>
            <a:br>
              <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a:rPr>
            </a:br>
            <a:r>
              <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a:rPr>
              <a:t>redundant high availability</a:t>
            </a:r>
            <a:endPar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panose="020B0502040204020203" pitchFamily="34" charset="0"/>
            </a:endParaRPr>
          </a:p>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a:ln>
                  <a:noFill/>
                </a:ln>
                <a:gradFill>
                  <a:gsLst>
                    <a:gs pos="1250">
                      <a:prstClr val="black"/>
                    </a:gs>
                    <a:gs pos="100000">
                      <a:prstClr val="black"/>
                    </a:gs>
                  </a:gsLst>
                  <a:lin ang="5400000" scaled="0"/>
                </a:gradFill>
                <a:effectLst/>
                <a:uLnTx/>
                <a:uFillTx/>
                <a:latin typeface="Segoe UI"/>
                <a:ea typeface="+mn-ea"/>
                <a:cs typeface="Segoe UI"/>
              </a:rPr>
              <a:t>Zero data loss within single and multiple availability zones</a:t>
            </a:r>
            <a:endPar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a:endParaRPr>
          </a:p>
        </p:txBody>
      </p:sp>
      <p:grpSp>
        <p:nvGrpSpPr>
          <p:cNvPr id="10" name="Group 9">
            <a:extLst>
              <a:ext uri="{FF2B5EF4-FFF2-40B4-BE49-F238E27FC236}">
                <a16:creationId xmlns:a16="http://schemas.microsoft.com/office/drawing/2014/main" id="{2CCF764F-2C1F-4D84-B327-03F5AEDAA59C}"/>
              </a:ext>
              <a:ext uri="{C183D7F6-B498-43B3-948B-1728B52AA6E4}">
                <adec:decorative xmlns:adec="http://schemas.microsoft.com/office/drawing/2017/decorative" val="1"/>
              </a:ext>
            </a:extLst>
          </p:cNvPr>
          <p:cNvGrpSpPr/>
          <p:nvPr/>
        </p:nvGrpSpPr>
        <p:grpSpPr>
          <a:xfrm>
            <a:off x="9333958" y="2021292"/>
            <a:ext cx="884117" cy="495300"/>
            <a:chOff x="8335688" y="2339148"/>
            <a:chExt cx="884117" cy="495300"/>
          </a:xfrm>
        </p:grpSpPr>
        <p:grpSp>
          <p:nvGrpSpPr>
            <p:cNvPr id="57" name="Group 47">
              <a:extLst>
                <a:ext uri="{FF2B5EF4-FFF2-40B4-BE49-F238E27FC236}">
                  <a16:creationId xmlns:a16="http://schemas.microsoft.com/office/drawing/2014/main" id="{5193272D-A07F-4D09-ABEC-6DE6047A53DE}"/>
                </a:ext>
              </a:extLst>
            </p:cNvPr>
            <p:cNvGrpSpPr>
              <a:grpSpLocks noChangeAspect="1"/>
            </p:cNvGrpSpPr>
            <p:nvPr/>
          </p:nvGrpSpPr>
          <p:grpSpPr bwMode="auto">
            <a:xfrm>
              <a:off x="8559857" y="2368446"/>
              <a:ext cx="436704" cy="436704"/>
              <a:chOff x="3411" y="999"/>
              <a:chExt cx="312" cy="312"/>
            </a:xfrm>
          </p:grpSpPr>
          <p:sp>
            <p:nvSpPr>
              <p:cNvPr id="58" name="AutoShape 46">
                <a:extLst>
                  <a:ext uri="{FF2B5EF4-FFF2-40B4-BE49-F238E27FC236}">
                    <a16:creationId xmlns:a16="http://schemas.microsoft.com/office/drawing/2014/main" id="{179AA5E6-EFD3-4863-8EF3-1AD8201DF6CE}"/>
                  </a:ext>
                  <a:ext uri="{C183D7F6-B498-43B3-948B-1728B52AA6E4}">
                    <adec:decorative xmlns:adec="http://schemas.microsoft.com/office/drawing/2017/decorative" val="1"/>
                  </a:ext>
                </a:extLst>
              </p:cNvPr>
              <p:cNvSpPr>
                <a:spLocks noChangeAspect="1" noChangeArrowheads="1" noTextEdit="1"/>
              </p:cNvSpPr>
              <p:nvPr/>
            </p:nvSpPr>
            <p:spPr bwMode="auto">
              <a:xfrm>
                <a:off x="3411" y="99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9" name="Freeform 48">
                <a:extLst>
                  <a:ext uri="{FF2B5EF4-FFF2-40B4-BE49-F238E27FC236}">
                    <a16:creationId xmlns:a16="http://schemas.microsoft.com/office/drawing/2014/main" id="{0AFC250D-8E0C-4E37-942C-00D41E4EA74B}"/>
                  </a:ext>
                  <a:ext uri="{C183D7F6-B498-43B3-948B-1728B52AA6E4}">
                    <adec:decorative xmlns:adec="http://schemas.microsoft.com/office/drawing/2017/decorative" val="1"/>
                  </a:ext>
                </a:extLst>
              </p:cNvPr>
              <p:cNvSpPr>
                <a:spLocks noEditPoints="1"/>
              </p:cNvSpPr>
              <p:nvPr/>
            </p:nvSpPr>
            <p:spPr bwMode="auto">
              <a:xfrm>
                <a:off x="3411" y="999"/>
                <a:ext cx="312" cy="312"/>
              </a:xfrm>
              <a:custGeom>
                <a:avLst/>
                <a:gdLst>
                  <a:gd name="T0" fmla="*/ 683 w 1366"/>
                  <a:gd name="T1" fmla="*/ 128 h 1365"/>
                  <a:gd name="T2" fmla="*/ 899 w 1366"/>
                  <a:gd name="T3" fmla="*/ 171 h 1365"/>
                  <a:gd name="T4" fmla="*/ 1075 w 1366"/>
                  <a:gd name="T5" fmla="*/ 290 h 1365"/>
                  <a:gd name="T6" fmla="*/ 1194 w 1366"/>
                  <a:gd name="T7" fmla="*/ 466 h 1365"/>
                  <a:gd name="T8" fmla="*/ 1238 w 1366"/>
                  <a:gd name="T9" fmla="*/ 682 h 1365"/>
                  <a:gd name="T10" fmla="*/ 1194 w 1366"/>
                  <a:gd name="T11" fmla="*/ 898 h 1365"/>
                  <a:gd name="T12" fmla="*/ 1075 w 1366"/>
                  <a:gd name="T13" fmla="*/ 1075 h 1365"/>
                  <a:gd name="T14" fmla="*/ 899 w 1366"/>
                  <a:gd name="T15" fmla="*/ 1193 h 1365"/>
                  <a:gd name="T16" fmla="*/ 683 w 1366"/>
                  <a:gd name="T17" fmla="*/ 1237 h 1365"/>
                  <a:gd name="T18" fmla="*/ 467 w 1366"/>
                  <a:gd name="T19" fmla="*/ 1193 h 1365"/>
                  <a:gd name="T20" fmla="*/ 291 w 1366"/>
                  <a:gd name="T21" fmla="*/ 1075 h 1365"/>
                  <a:gd name="T22" fmla="*/ 172 w 1366"/>
                  <a:gd name="T23" fmla="*/ 898 h 1365"/>
                  <a:gd name="T24" fmla="*/ 128 w 1366"/>
                  <a:gd name="T25" fmla="*/ 682 h 1365"/>
                  <a:gd name="T26" fmla="*/ 172 w 1366"/>
                  <a:gd name="T27" fmla="*/ 466 h 1365"/>
                  <a:gd name="T28" fmla="*/ 291 w 1366"/>
                  <a:gd name="T29" fmla="*/ 290 h 1365"/>
                  <a:gd name="T30" fmla="*/ 467 w 1366"/>
                  <a:gd name="T31" fmla="*/ 171 h 1365"/>
                  <a:gd name="T32" fmla="*/ 683 w 1366"/>
                  <a:gd name="T33" fmla="*/ 128 h 1365"/>
                  <a:gd name="T34" fmla="*/ 683 w 1366"/>
                  <a:gd name="T35" fmla="*/ 0 h 1365"/>
                  <a:gd name="T36" fmla="*/ 0 w 1366"/>
                  <a:gd name="T37" fmla="*/ 682 h 1365"/>
                  <a:gd name="T38" fmla="*/ 683 w 1366"/>
                  <a:gd name="T39" fmla="*/ 1365 h 1365"/>
                  <a:gd name="T40" fmla="*/ 1366 w 1366"/>
                  <a:gd name="T41" fmla="*/ 682 h 1365"/>
                  <a:gd name="T42" fmla="*/ 683 w 1366"/>
                  <a:gd name="T43" fmla="*/ 0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6" h="1365">
                    <a:moveTo>
                      <a:pt x="683" y="128"/>
                    </a:moveTo>
                    <a:cubicBezTo>
                      <a:pt x="758" y="128"/>
                      <a:pt x="831" y="142"/>
                      <a:pt x="899" y="171"/>
                    </a:cubicBezTo>
                    <a:cubicBezTo>
                      <a:pt x="965" y="199"/>
                      <a:pt x="1024" y="239"/>
                      <a:pt x="1075" y="290"/>
                    </a:cubicBezTo>
                    <a:cubicBezTo>
                      <a:pt x="1126" y="341"/>
                      <a:pt x="1166" y="400"/>
                      <a:pt x="1194" y="466"/>
                    </a:cubicBezTo>
                    <a:cubicBezTo>
                      <a:pt x="1223" y="535"/>
                      <a:pt x="1238" y="607"/>
                      <a:pt x="1238" y="682"/>
                    </a:cubicBezTo>
                    <a:cubicBezTo>
                      <a:pt x="1238" y="757"/>
                      <a:pt x="1223" y="830"/>
                      <a:pt x="1194" y="898"/>
                    </a:cubicBezTo>
                    <a:cubicBezTo>
                      <a:pt x="1166" y="964"/>
                      <a:pt x="1126" y="1024"/>
                      <a:pt x="1075" y="1075"/>
                    </a:cubicBezTo>
                    <a:cubicBezTo>
                      <a:pt x="1024" y="1126"/>
                      <a:pt x="965" y="1166"/>
                      <a:pt x="899" y="1193"/>
                    </a:cubicBezTo>
                    <a:cubicBezTo>
                      <a:pt x="831" y="1222"/>
                      <a:pt x="758" y="1237"/>
                      <a:pt x="683" y="1237"/>
                    </a:cubicBezTo>
                    <a:cubicBezTo>
                      <a:pt x="608" y="1237"/>
                      <a:pt x="535" y="1222"/>
                      <a:pt x="467" y="1193"/>
                    </a:cubicBezTo>
                    <a:cubicBezTo>
                      <a:pt x="401" y="1166"/>
                      <a:pt x="342" y="1126"/>
                      <a:pt x="291" y="1075"/>
                    </a:cubicBezTo>
                    <a:cubicBezTo>
                      <a:pt x="240" y="1024"/>
                      <a:pt x="200" y="964"/>
                      <a:pt x="172" y="898"/>
                    </a:cubicBezTo>
                    <a:cubicBezTo>
                      <a:pt x="143" y="830"/>
                      <a:pt x="128" y="757"/>
                      <a:pt x="128" y="682"/>
                    </a:cubicBezTo>
                    <a:cubicBezTo>
                      <a:pt x="128" y="607"/>
                      <a:pt x="143" y="535"/>
                      <a:pt x="172" y="466"/>
                    </a:cubicBezTo>
                    <a:cubicBezTo>
                      <a:pt x="200" y="400"/>
                      <a:pt x="240" y="341"/>
                      <a:pt x="291" y="290"/>
                    </a:cubicBezTo>
                    <a:cubicBezTo>
                      <a:pt x="342" y="239"/>
                      <a:pt x="401" y="199"/>
                      <a:pt x="467" y="171"/>
                    </a:cubicBezTo>
                    <a:cubicBezTo>
                      <a:pt x="535" y="142"/>
                      <a:pt x="608" y="128"/>
                      <a:pt x="683" y="128"/>
                    </a:cubicBezTo>
                    <a:moveTo>
                      <a:pt x="683" y="0"/>
                    </a:moveTo>
                    <a:cubicBezTo>
                      <a:pt x="306" y="0"/>
                      <a:pt x="0" y="305"/>
                      <a:pt x="0" y="682"/>
                    </a:cubicBezTo>
                    <a:cubicBezTo>
                      <a:pt x="0" y="1059"/>
                      <a:pt x="306" y="1365"/>
                      <a:pt x="683" y="1365"/>
                    </a:cubicBezTo>
                    <a:cubicBezTo>
                      <a:pt x="1060" y="1365"/>
                      <a:pt x="1366" y="1059"/>
                      <a:pt x="1366" y="682"/>
                    </a:cubicBezTo>
                    <a:cubicBezTo>
                      <a:pt x="1366" y="305"/>
                      <a:pt x="1060" y="0"/>
                      <a:pt x="68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0" name="Freeform 49">
                <a:extLst>
                  <a:ext uri="{FF2B5EF4-FFF2-40B4-BE49-F238E27FC236}">
                    <a16:creationId xmlns:a16="http://schemas.microsoft.com/office/drawing/2014/main" id="{6621EAE4-8157-46ED-9C64-8D990AC4A323}"/>
                  </a:ext>
                  <a:ext uri="{C183D7F6-B498-43B3-948B-1728B52AA6E4}">
                    <adec:decorative xmlns:adec="http://schemas.microsoft.com/office/drawing/2017/decorative" val="1"/>
                  </a:ext>
                </a:extLst>
              </p:cNvPr>
              <p:cNvSpPr>
                <a:spLocks noEditPoints="1"/>
              </p:cNvSpPr>
              <p:nvPr/>
            </p:nvSpPr>
            <p:spPr bwMode="auto">
              <a:xfrm>
                <a:off x="3479" y="1077"/>
                <a:ext cx="176" cy="156"/>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1" name="Freeform 50">
                <a:extLst>
                  <a:ext uri="{FF2B5EF4-FFF2-40B4-BE49-F238E27FC236}">
                    <a16:creationId xmlns:a16="http://schemas.microsoft.com/office/drawing/2014/main" id="{33445A7C-B6A1-48B7-897A-F5B47B8AA23E}"/>
                  </a:ext>
                  <a:ext uri="{C183D7F6-B498-43B3-948B-1728B52AA6E4}">
                    <adec:decorative xmlns:adec="http://schemas.microsoft.com/office/drawing/2017/decorative" val="1"/>
                  </a:ext>
                </a:extLst>
              </p:cNvPr>
              <p:cNvSpPr>
                <a:spLocks/>
              </p:cNvSpPr>
              <p:nvPr/>
            </p:nvSpPr>
            <p:spPr bwMode="auto">
              <a:xfrm>
                <a:off x="3479" y="1112"/>
                <a:ext cx="22" cy="24"/>
              </a:xfrm>
              <a:custGeom>
                <a:avLst/>
                <a:gdLst>
                  <a:gd name="T0" fmla="*/ 22 w 22"/>
                  <a:gd name="T1" fmla="*/ 6 h 24"/>
                  <a:gd name="T2" fmla="*/ 14 w 22"/>
                  <a:gd name="T3" fmla="*/ 24 h 24"/>
                  <a:gd name="T4" fmla="*/ 0 w 22"/>
                  <a:gd name="T5" fmla="*/ 19 h 24"/>
                  <a:gd name="T6" fmla="*/ 8 w 22"/>
                  <a:gd name="T7" fmla="*/ 0 h 24"/>
                  <a:gd name="T8" fmla="*/ 22 w 22"/>
                  <a:gd name="T9" fmla="*/ 6 h 24"/>
                </a:gdLst>
                <a:ahLst/>
                <a:cxnLst>
                  <a:cxn ang="0">
                    <a:pos x="T0" y="T1"/>
                  </a:cxn>
                  <a:cxn ang="0">
                    <a:pos x="T2" y="T3"/>
                  </a:cxn>
                  <a:cxn ang="0">
                    <a:pos x="T4" y="T5"/>
                  </a:cxn>
                  <a:cxn ang="0">
                    <a:pos x="T6" y="T7"/>
                  </a:cxn>
                  <a:cxn ang="0">
                    <a:pos x="T8" y="T9"/>
                  </a:cxn>
                </a:cxnLst>
                <a:rect l="0" t="0" r="r" b="b"/>
                <a:pathLst>
                  <a:path w="22" h="24">
                    <a:moveTo>
                      <a:pt x="22" y="6"/>
                    </a:moveTo>
                    <a:lnTo>
                      <a:pt x="14" y="24"/>
                    </a:lnTo>
                    <a:lnTo>
                      <a:pt x="0" y="19"/>
                    </a:lnTo>
                    <a:lnTo>
                      <a:pt x="8" y="0"/>
                    </a:lnTo>
                    <a:lnTo>
                      <a:pt x="22"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2" name="Freeform 51">
                <a:extLst>
                  <a:ext uri="{FF2B5EF4-FFF2-40B4-BE49-F238E27FC236}">
                    <a16:creationId xmlns:a16="http://schemas.microsoft.com/office/drawing/2014/main" id="{7A8A5B70-1BE6-46C3-9B72-C19768E9DF48}"/>
                  </a:ext>
                  <a:ext uri="{C183D7F6-B498-43B3-948B-1728B52AA6E4}">
                    <adec:decorative xmlns:adec="http://schemas.microsoft.com/office/drawing/2017/decorative" val="1"/>
                  </a:ext>
                </a:extLst>
              </p:cNvPr>
              <p:cNvSpPr>
                <a:spLocks/>
              </p:cNvSpPr>
              <p:nvPr/>
            </p:nvSpPr>
            <p:spPr bwMode="auto">
              <a:xfrm>
                <a:off x="3633" y="1174"/>
                <a:ext cx="22" cy="24"/>
              </a:xfrm>
              <a:custGeom>
                <a:avLst/>
                <a:gdLst>
                  <a:gd name="T0" fmla="*/ 22 w 22"/>
                  <a:gd name="T1" fmla="*/ 5 h 24"/>
                  <a:gd name="T2" fmla="*/ 14 w 22"/>
                  <a:gd name="T3" fmla="*/ 24 h 24"/>
                  <a:gd name="T4" fmla="*/ 0 w 22"/>
                  <a:gd name="T5" fmla="*/ 18 h 24"/>
                  <a:gd name="T6" fmla="*/ 8 w 22"/>
                  <a:gd name="T7" fmla="*/ 0 h 24"/>
                  <a:gd name="T8" fmla="*/ 22 w 22"/>
                  <a:gd name="T9" fmla="*/ 5 h 24"/>
                </a:gdLst>
                <a:ahLst/>
                <a:cxnLst>
                  <a:cxn ang="0">
                    <a:pos x="T0" y="T1"/>
                  </a:cxn>
                  <a:cxn ang="0">
                    <a:pos x="T2" y="T3"/>
                  </a:cxn>
                  <a:cxn ang="0">
                    <a:pos x="T4" y="T5"/>
                  </a:cxn>
                  <a:cxn ang="0">
                    <a:pos x="T6" y="T7"/>
                  </a:cxn>
                  <a:cxn ang="0">
                    <a:pos x="T8" y="T9"/>
                  </a:cxn>
                </a:cxnLst>
                <a:rect l="0" t="0" r="r" b="b"/>
                <a:pathLst>
                  <a:path w="22" h="24">
                    <a:moveTo>
                      <a:pt x="22" y="5"/>
                    </a:moveTo>
                    <a:lnTo>
                      <a:pt x="14" y="24"/>
                    </a:lnTo>
                    <a:lnTo>
                      <a:pt x="0" y="18"/>
                    </a:lnTo>
                    <a:lnTo>
                      <a:pt x="8" y="0"/>
                    </a:lnTo>
                    <a:lnTo>
                      <a:pt x="22" y="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3" name="Freeform 52">
                <a:extLst>
                  <a:ext uri="{FF2B5EF4-FFF2-40B4-BE49-F238E27FC236}">
                    <a16:creationId xmlns:a16="http://schemas.microsoft.com/office/drawing/2014/main" id="{517ECF61-EBAE-4F42-B9CF-9F04F4D0D393}"/>
                  </a:ext>
                  <a:ext uri="{C183D7F6-B498-43B3-948B-1728B52AA6E4}">
                    <adec:decorative xmlns:adec="http://schemas.microsoft.com/office/drawing/2017/decorative" val="1"/>
                  </a:ext>
                </a:extLst>
              </p:cNvPr>
              <p:cNvSpPr>
                <a:spLocks/>
              </p:cNvSpPr>
              <p:nvPr/>
            </p:nvSpPr>
            <p:spPr bwMode="auto">
              <a:xfrm>
                <a:off x="3586" y="1067"/>
                <a:ext cx="24" cy="22"/>
              </a:xfrm>
              <a:custGeom>
                <a:avLst/>
                <a:gdLst>
                  <a:gd name="T0" fmla="*/ 5 w 24"/>
                  <a:gd name="T1" fmla="*/ 0 h 22"/>
                  <a:gd name="T2" fmla="*/ 24 w 24"/>
                  <a:gd name="T3" fmla="*/ 8 h 22"/>
                  <a:gd name="T4" fmla="*/ 18 w 24"/>
                  <a:gd name="T5" fmla="*/ 22 h 22"/>
                  <a:gd name="T6" fmla="*/ 0 w 24"/>
                  <a:gd name="T7" fmla="*/ 14 h 22"/>
                  <a:gd name="T8" fmla="*/ 5 w 24"/>
                  <a:gd name="T9" fmla="*/ 0 h 22"/>
                </a:gdLst>
                <a:ahLst/>
                <a:cxnLst>
                  <a:cxn ang="0">
                    <a:pos x="T0" y="T1"/>
                  </a:cxn>
                  <a:cxn ang="0">
                    <a:pos x="T2" y="T3"/>
                  </a:cxn>
                  <a:cxn ang="0">
                    <a:pos x="T4" y="T5"/>
                  </a:cxn>
                  <a:cxn ang="0">
                    <a:pos x="T6" y="T7"/>
                  </a:cxn>
                  <a:cxn ang="0">
                    <a:pos x="T8" y="T9"/>
                  </a:cxn>
                </a:cxnLst>
                <a:rect l="0" t="0" r="r" b="b"/>
                <a:pathLst>
                  <a:path w="24" h="22">
                    <a:moveTo>
                      <a:pt x="5" y="0"/>
                    </a:moveTo>
                    <a:lnTo>
                      <a:pt x="24" y="8"/>
                    </a:lnTo>
                    <a:lnTo>
                      <a:pt x="18" y="22"/>
                    </a:lnTo>
                    <a:lnTo>
                      <a:pt x="0" y="14"/>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4" name="Freeform 53">
                <a:extLst>
                  <a:ext uri="{FF2B5EF4-FFF2-40B4-BE49-F238E27FC236}">
                    <a16:creationId xmlns:a16="http://schemas.microsoft.com/office/drawing/2014/main" id="{D03D2F09-7A14-45C2-95F5-1CF7CF4B900D}"/>
                  </a:ext>
                  <a:ext uri="{C183D7F6-B498-43B3-948B-1728B52AA6E4}">
                    <adec:decorative xmlns:adec="http://schemas.microsoft.com/office/drawing/2017/decorative" val="1"/>
                  </a:ext>
                </a:extLst>
              </p:cNvPr>
              <p:cNvSpPr>
                <a:spLocks/>
              </p:cNvSpPr>
              <p:nvPr/>
            </p:nvSpPr>
            <p:spPr bwMode="auto">
              <a:xfrm>
                <a:off x="3524" y="1221"/>
                <a:ext cx="25" cy="22"/>
              </a:xfrm>
              <a:custGeom>
                <a:avLst/>
                <a:gdLst>
                  <a:gd name="T0" fmla="*/ 6 w 25"/>
                  <a:gd name="T1" fmla="*/ 0 h 22"/>
                  <a:gd name="T2" fmla="*/ 25 w 25"/>
                  <a:gd name="T3" fmla="*/ 8 h 22"/>
                  <a:gd name="T4" fmla="*/ 19 w 25"/>
                  <a:gd name="T5" fmla="*/ 22 h 22"/>
                  <a:gd name="T6" fmla="*/ 0 w 25"/>
                  <a:gd name="T7" fmla="*/ 14 h 22"/>
                  <a:gd name="T8" fmla="*/ 6 w 25"/>
                  <a:gd name="T9" fmla="*/ 0 h 22"/>
                </a:gdLst>
                <a:ahLst/>
                <a:cxnLst>
                  <a:cxn ang="0">
                    <a:pos x="T0" y="T1"/>
                  </a:cxn>
                  <a:cxn ang="0">
                    <a:pos x="T2" y="T3"/>
                  </a:cxn>
                  <a:cxn ang="0">
                    <a:pos x="T4" y="T5"/>
                  </a:cxn>
                  <a:cxn ang="0">
                    <a:pos x="T6" y="T7"/>
                  </a:cxn>
                  <a:cxn ang="0">
                    <a:pos x="T8" y="T9"/>
                  </a:cxn>
                </a:cxnLst>
                <a:rect l="0" t="0" r="r" b="b"/>
                <a:pathLst>
                  <a:path w="25" h="22">
                    <a:moveTo>
                      <a:pt x="6" y="0"/>
                    </a:moveTo>
                    <a:lnTo>
                      <a:pt x="25" y="8"/>
                    </a:lnTo>
                    <a:lnTo>
                      <a:pt x="19" y="22"/>
                    </a:lnTo>
                    <a:lnTo>
                      <a:pt x="0" y="14"/>
                    </a:lnTo>
                    <a:lnTo>
                      <a:pt x="6"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5" name="Freeform 54">
                <a:extLst>
                  <a:ext uri="{FF2B5EF4-FFF2-40B4-BE49-F238E27FC236}">
                    <a16:creationId xmlns:a16="http://schemas.microsoft.com/office/drawing/2014/main" id="{F5348B91-A87D-40D8-BFC3-76AFBABF0603}"/>
                  </a:ext>
                  <a:ext uri="{C183D7F6-B498-43B3-948B-1728B52AA6E4}">
                    <adec:decorative xmlns:adec="http://schemas.microsoft.com/office/drawing/2017/decorative" val="1"/>
                  </a:ext>
                </a:extLst>
              </p:cNvPr>
              <p:cNvSpPr>
                <a:spLocks/>
              </p:cNvSpPr>
              <p:nvPr/>
            </p:nvSpPr>
            <p:spPr bwMode="auto">
              <a:xfrm>
                <a:off x="3588" y="1220"/>
                <a:ext cx="24" cy="22"/>
              </a:xfrm>
              <a:custGeom>
                <a:avLst/>
                <a:gdLst>
                  <a:gd name="T0" fmla="*/ 0 w 24"/>
                  <a:gd name="T1" fmla="*/ 8 h 22"/>
                  <a:gd name="T2" fmla="*/ 18 w 24"/>
                  <a:gd name="T3" fmla="*/ 0 h 22"/>
                  <a:gd name="T4" fmla="*/ 24 w 24"/>
                  <a:gd name="T5" fmla="*/ 14 h 22"/>
                  <a:gd name="T6" fmla="*/ 6 w 24"/>
                  <a:gd name="T7" fmla="*/ 22 h 22"/>
                  <a:gd name="T8" fmla="*/ 0 w 24"/>
                  <a:gd name="T9" fmla="*/ 8 h 22"/>
                </a:gdLst>
                <a:ahLst/>
                <a:cxnLst>
                  <a:cxn ang="0">
                    <a:pos x="T0" y="T1"/>
                  </a:cxn>
                  <a:cxn ang="0">
                    <a:pos x="T2" y="T3"/>
                  </a:cxn>
                  <a:cxn ang="0">
                    <a:pos x="T4" y="T5"/>
                  </a:cxn>
                  <a:cxn ang="0">
                    <a:pos x="T6" y="T7"/>
                  </a:cxn>
                  <a:cxn ang="0">
                    <a:pos x="T8" y="T9"/>
                  </a:cxn>
                </a:cxnLst>
                <a:rect l="0" t="0" r="r" b="b"/>
                <a:pathLst>
                  <a:path w="24" h="22">
                    <a:moveTo>
                      <a:pt x="0" y="8"/>
                    </a:moveTo>
                    <a:lnTo>
                      <a:pt x="18" y="0"/>
                    </a:lnTo>
                    <a:lnTo>
                      <a:pt x="24" y="14"/>
                    </a:lnTo>
                    <a:lnTo>
                      <a:pt x="6" y="22"/>
                    </a:lnTo>
                    <a:lnTo>
                      <a:pt x="0"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6" name="Freeform 55">
                <a:extLst>
                  <a:ext uri="{FF2B5EF4-FFF2-40B4-BE49-F238E27FC236}">
                    <a16:creationId xmlns:a16="http://schemas.microsoft.com/office/drawing/2014/main" id="{C5D5A4FC-DF70-4E15-A911-A86916FA08EE}"/>
                  </a:ext>
                  <a:ext uri="{C183D7F6-B498-43B3-948B-1728B52AA6E4}">
                    <adec:decorative xmlns:adec="http://schemas.microsoft.com/office/drawing/2017/decorative" val="1"/>
                  </a:ext>
                </a:extLst>
              </p:cNvPr>
              <p:cNvSpPr>
                <a:spLocks/>
              </p:cNvSpPr>
              <p:nvPr/>
            </p:nvSpPr>
            <p:spPr bwMode="auto">
              <a:xfrm>
                <a:off x="3522" y="1068"/>
                <a:ext cx="24" cy="22"/>
              </a:xfrm>
              <a:custGeom>
                <a:avLst/>
                <a:gdLst>
                  <a:gd name="T0" fmla="*/ 0 w 24"/>
                  <a:gd name="T1" fmla="*/ 8 h 22"/>
                  <a:gd name="T2" fmla="*/ 19 w 24"/>
                  <a:gd name="T3" fmla="*/ 0 h 22"/>
                  <a:gd name="T4" fmla="*/ 24 w 24"/>
                  <a:gd name="T5" fmla="*/ 14 h 22"/>
                  <a:gd name="T6" fmla="*/ 6 w 24"/>
                  <a:gd name="T7" fmla="*/ 22 h 22"/>
                  <a:gd name="T8" fmla="*/ 0 w 24"/>
                  <a:gd name="T9" fmla="*/ 8 h 22"/>
                </a:gdLst>
                <a:ahLst/>
                <a:cxnLst>
                  <a:cxn ang="0">
                    <a:pos x="T0" y="T1"/>
                  </a:cxn>
                  <a:cxn ang="0">
                    <a:pos x="T2" y="T3"/>
                  </a:cxn>
                  <a:cxn ang="0">
                    <a:pos x="T4" y="T5"/>
                  </a:cxn>
                  <a:cxn ang="0">
                    <a:pos x="T6" y="T7"/>
                  </a:cxn>
                  <a:cxn ang="0">
                    <a:pos x="T8" y="T9"/>
                  </a:cxn>
                </a:cxnLst>
                <a:rect l="0" t="0" r="r" b="b"/>
                <a:pathLst>
                  <a:path w="24" h="22">
                    <a:moveTo>
                      <a:pt x="0" y="8"/>
                    </a:moveTo>
                    <a:lnTo>
                      <a:pt x="19" y="0"/>
                    </a:lnTo>
                    <a:lnTo>
                      <a:pt x="24" y="14"/>
                    </a:lnTo>
                    <a:lnTo>
                      <a:pt x="6" y="22"/>
                    </a:lnTo>
                    <a:lnTo>
                      <a:pt x="0"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7" name="Freeform 56">
                <a:extLst>
                  <a:ext uri="{FF2B5EF4-FFF2-40B4-BE49-F238E27FC236}">
                    <a16:creationId xmlns:a16="http://schemas.microsoft.com/office/drawing/2014/main" id="{3E8C87AC-6350-491A-A360-DA4ED1CB9197}"/>
                  </a:ext>
                  <a:ext uri="{C183D7F6-B498-43B3-948B-1728B52AA6E4}">
                    <adec:decorative xmlns:adec="http://schemas.microsoft.com/office/drawing/2017/decorative" val="1"/>
                  </a:ext>
                </a:extLst>
              </p:cNvPr>
              <p:cNvSpPr>
                <a:spLocks/>
              </p:cNvSpPr>
              <p:nvPr/>
            </p:nvSpPr>
            <p:spPr bwMode="auto">
              <a:xfrm>
                <a:off x="3632" y="1110"/>
                <a:ext cx="22" cy="24"/>
              </a:xfrm>
              <a:custGeom>
                <a:avLst/>
                <a:gdLst>
                  <a:gd name="T0" fmla="*/ 8 w 22"/>
                  <a:gd name="T1" fmla="*/ 24 h 24"/>
                  <a:gd name="T2" fmla="*/ 0 w 22"/>
                  <a:gd name="T3" fmla="*/ 6 h 24"/>
                  <a:gd name="T4" fmla="*/ 14 w 22"/>
                  <a:gd name="T5" fmla="*/ 0 h 24"/>
                  <a:gd name="T6" fmla="*/ 22 w 22"/>
                  <a:gd name="T7" fmla="*/ 18 h 24"/>
                  <a:gd name="T8" fmla="*/ 8 w 22"/>
                  <a:gd name="T9" fmla="*/ 24 h 24"/>
                </a:gdLst>
                <a:ahLst/>
                <a:cxnLst>
                  <a:cxn ang="0">
                    <a:pos x="T0" y="T1"/>
                  </a:cxn>
                  <a:cxn ang="0">
                    <a:pos x="T2" y="T3"/>
                  </a:cxn>
                  <a:cxn ang="0">
                    <a:pos x="T4" y="T5"/>
                  </a:cxn>
                  <a:cxn ang="0">
                    <a:pos x="T6" y="T7"/>
                  </a:cxn>
                  <a:cxn ang="0">
                    <a:pos x="T8" y="T9"/>
                  </a:cxn>
                </a:cxnLst>
                <a:rect l="0" t="0" r="r" b="b"/>
                <a:pathLst>
                  <a:path w="22" h="24">
                    <a:moveTo>
                      <a:pt x="8" y="24"/>
                    </a:moveTo>
                    <a:lnTo>
                      <a:pt x="0" y="6"/>
                    </a:lnTo>
                    <a:lnTo>
                      <a:pt x="14" y="0"/>
                    </a:lnTo>
                    <a:lnTo>
                      <a:pt x="22" y="18"/>
                    </a:lnTo>
                    <a:lnTo>
                      <a:pt x="8" y="2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8" name="Freeform 57">
                <a:extLst>
                  <a:ext uri="{FF2B5EF4-FFF2-40B4-BE49-F238E27FC236}">
                    <a16:creationId xmlns:a16="http://schemas.microsoft.com/office/drawing/2014/main" id="{932FD050-DF6C-44D3-9EC9-403F5E8A1814}"/>
                  </a:ext>
                  <a:ext uri="{C183D7F6-B498-43B3-948B-1728B52AA6E4}">
                    <adec:decorative xmlns:adec="http://schemas.microsoft.com/office/drawing/2017/decorative" val="1"/>
                  </a:ext>
                </a:extLst>
              </p:cNvPr>
              <p:cNvSpPr>
                <a:spLocks/>
              </p:cNvSpPr>
              <p:nvPr/>
            </p:nvSpPr>
            <p:spPr bwMode="auto">
              <a:xfrm>
                <a:off x="3480" y="1175"/>
                <a:ext cx="22" cy="25"/>
              </a:xfrm>
              <a:custGeom>
                <a:avLst/>
                <a:gdLst>
                  <a:gd name="T0" fmla="*/ 8 w 22"/>
                  <a:gd name="T1" fmla="*/ 25 h 25"/>
                  <a:gd name="T2" fmla="*/ 0 w 22"/>
                  <a:gd name="T3" fmla="*/ 6 h 25"/>
                  <a:gd name="T4" fmla="*/ 14 w 22"/>
                  <a:gd name="T5" fmla="*/ 0 h 25"/>
                  <a:gd name="T6" fmla="*/ 22 w 22"/>
                  <a:gd name="T7" fmla="*/ 19 h 25"/>
                  <a:gd name="T8" fmla="*/ 8 w 22"/>
                  <a:gd name="T9" fmla="*/ 25 h 25"/>
                </a:gdLst>
                <a:ahLst/>
                <a:cxnLst>
                  <a:cxn ang="0">
                    <a:pos x="T0" y="T1"/>
                  </a:cxn>
                  <a:cxn ang="0">
                    <a:pos x="T2" y="T3"/>
                  </a:cxn>
                  <a:cxn ang="0">
                    <a:pos x="T4" y="T5"/>
                  </a:cxn>
                  <a:cxn ang="0">
                    <a:pos x="T6" y="T7"/>
                  </a:cxn>
                  <a:cxn ang="0">
                    <a:pos x="T8" y="T9"/>
                  </a:cxn>
                </a:cxnLst>
                <a:rect l="0" t="0" r="r" b="b"/>
                <a:pathLst>
                  <a:path w="22" h="25">
                    <a:moveTo>
                      <a:pt x="8" y="25"/>
                    </a:moveTo>
                    <a:lnTo>
                      <a:pt x="0" y="6"/>
                    </a:lnTo>
                    <a:lnTo>
                      <a:pt x="14" y="0"/>
                    </a:lnTo>
                    <a:lnTo>
                      <a:pt x="22" y="19"/>
                    </a:lnTo>
                    <a:lnTo>
                      <a:pt x="8" y="2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77" name="Freeform 40">
              <a:extLst>
                <a:ext uri="{FF2B5EF4-FFF2-40B4-BE49-F238E27FC236}">
                  <a16:creationId xmlns:a16="http://schemas.microsoft.com/office/drawing/2014/main" id="{F7343DC7-C390-4CEA-87F7-C2FE42E2D5FC}"/>
                </a:ext>
                <a:ext uri="{C183D7F6-B498-43B3-948B-1728B52AA6E4}">
                  <adec:decorative xmlns:adec="http://schemas.microsoft.com/office/drawing/2017/decorative" val="1"/>
                </a:ext>
              </a:extLst>
            </p:cNvPr>
            <p:cNvSpPr>
              <a:spLocks/>
            </p:cNvSpPr>
            <p:nvPr/>
          </p:nvSpPr>
          <p:spPr bwMode="auto">
            <a:xfrm>
              <a:off x="8335688" y="2339148"/>
              <a:ext cx="142875" cy="495300"/>
            </a:xfrm>
            <a:custGeom>
              <a:avLst/>
              <a:gdLst>
                <a:gd name="T0" fmla="*/ 396 w 396"/>
                <a:gd name="T1" fmla="*/ 1365 h 1365"/>
                <a:gd name="T2" fmla="*/ 188 w 396"/>
                <a:gd name="T3" fmla="*/ 1305 h 1365"/>
                <a:gd name="T4" fmla="*/ 121 w 396"/>
                <a:gd name="T5" fmla="*/ 1108 h 1365"/>
                <a:gd name="T6" fmla="*/ 121 w 396"/>
                <a:gd name="T7" fmla="*/ 888 h 1365"/>
                <a:gd name="T8" fmla="*/ 0 w 396"/>
                <a:gd name="T9" fmla="*/ 742 h 1365"/>
                <a:gd name="T10" fmla="*/ 0 w 396"/>
                <a:gd name="T11" fmla="*/ 623 h 1365"/>
                <a:gd name="T12" fmla="*/ 121 w 396"/>
                <a:gd name="T13" fmla="*/ 469 h 1365"/>
                <a:gd name="T14" fmla="*/ 121 w 396"/>
                <a:gd name="T15" fmla="*/ 264 h 1365"/>
                <a:gd name="T16" fmla="*/ 189 w 396"/>
                <a:gd name="T17" fmla="*/ 64 h 1365"/>
                <a:gd name="T18" fmla="*/ 396 w 396"/>
                <a:gd name="T19" fmla="*/ 0 h 1365"/>
                <a:gd name="T20" fmla="*/ 396 w 396"/>
                <a:gd name="T21" fmla="*/ 122 h 1365"/>
                <a:gd name="T22" fmla="*/ 272 w 396"/>
                <a:gd name="T23" fmla="*/ 264 h 1365"/>
                <a:gd name="T24" fmla="*/ 272 w 396"/>
                <a:gd name="T25" fmla="*/ 471 h 1365"/>
                <a:gd name="T26" fmla="*/ 156 w 396"/>
                <a:gd name="T27" fmla="*/ 680 h 1365"/>
                <a:gd name="T28" fmla="*/ 156 w 396"/>
                <a:gd name="T29" fmla="*/ 683 h 1365"/>
                <a:gd name="T30" fmla="*/ 272 w 396"/>
                <a:gd name="T31" fmla="*/ 888 h 1365"/>
                <a:gd name="T32" fmla="*/ 272 w 396"/>
                <a:gd name="T33" fmla="*/ 1094 h 1365"/>
                <a:gd name="T34" fmla="*/ 300 w 396"/>
                <a:gd name="T35" fmla="*/ 1207 h 1365"/>
                <a:gd name="T36" fmla="*/ 396 w 396"/>
                <a:gd name="T37" fmla="*/ 1243 h 1365"/>
                <a:gd name="T38" fmla="*/ 396 w 396"/>
                <a:gd name="T39"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1365">
                  <a:moveTo>
                    <a:pt x="396" y="1365"/>
                  </a:moveTo>
                  <a:cubicBezTo>
                    <a:pt x="301" y="1365"/>
                    <a:pt x="232" y="1345"/>
                    <a:pt x="188" y="1305"/>
                  </a:cubicBezTo>
                  <a:cubicBezTo>
                    <a:pt x="144" y="1264"/>
                    <a:pt x="121" y="1199"/>
                    <a:pt x="121" y="1108"/>
                  </a:cubicBezTo>
                  <a:cubicBezTo>
                    <a:pt x="121" y="888"/>
                    <a:pt x="121" y="888"/>
                    <a:pt x="121" y="888"/>
                  </a:cubicBezTo>
                  <a:cubicBezTo>
                    <a:pt x="121" y="791"/>
                    <a:pt x="81" y="742"/>
                    <a:pt x="0" y="742"/>
                  </a:cubicBezTo>
                  <a:cubicBezTo>
                    <a:pt x="0" y="623"/>
                    <a:pt x="0" y="623"/>
                    <a:pt x="0" y="623"/>
                  </a:cubicBezTo>
                  <a:cubicBezTo>
                    <a:pt x="81" y="623"/>
                    <a:pt x="121" y="572"/>
                    <a:pt x="121" y="469"/>
                  </a:cubicBezTo>
                  <a:cubicBezTo>
                    <a:pt x="121" y="264"/>
                    <a:pt x="121" y="264"/>
                    <a:pt x="121" y="264"/>
                  </a:cubicBezTo>
                  <a:cubicBezTo>
                    <a:pt x="121" y="174"/>
                    <a:pt x="144" y="107"/>
                    <a:pt x="189" y="64"/>
                  </a:cubicBezTo>
                  <a:cubicBezTo>
                    <a:pt x="234" y="21"/>
                    <a:pt x="303" y="0"/>
                    <a:pt x="396" y="0"/>
                  </a:cubicBezTo>
                  <a:cubicBezTo>
                    <a:pt x="396" y="122"/>
                    <a:pt x="396" y="122"/>
                    <a:pt x="396" y="122"/>
                  </a:cubicBezTo>
                  <a:cubicBezTo>
                    <a:pt x="313" y="122"/>
                    <a:pt x="272" y="169"/>
                    <a:pt x="272" y="264"/>
                  </a:cubicBezTo>
                  <a:cubicBezTo>
                    <a:pt x="272" y="471"/>
                    <a:pt x="272" y="471"/>
                    <a:pt x="272" y="471"/>
                  </a:cubicBezTo>
                  <a:cubicBezTo>
                    <a:pt x="272" y="582"/>
                    <a:pt x="233" y="652"/>
                    <a:pt x="156" y="680"/>
                  </a:cubicBezTo>
                  <a:cubicBezTo>
                    <a:pt x="156" y="683"/>
                    <a:pt x="156" y="683"/>
                    <a:pt x="156" y="683"/>
                  </a:cubicBezTo>
                  <a:cubicBezTo>
                    <a:pt x="233" y="708"/>
                    <a:pt x="272" y="776"/>
                    <a:pt x="272" y="888"/>
                  </a:cubicBezTo>
                  <a:cubicBezTo>
                    <a:pt x="272" y="1094"/>
                    <a:pt x="272" y="1094"/>
                    <a:pt x="272" y="1094"/>
                  </a:cubicBezTo>
                  <a:cubicBezTo>
                    <a:pt x="272" y="1146"/>
                    <a:pt x="281" y="1183"/>
                    <a:pt x="300" y="1207"/>
                  </a:cubicBezTo>
                  <a:cubicBezTo>
                    <a:pt x="319" y="1231"/>
                    <a:pt x="351" y="1243"/>
                    <a:pt x="396" y="1243"/>
                  </a:cubicBezTo>
                  <a:lnTo>
                    <a:pt x="396" y="1365"/>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8" name="Freeform 41">
              <a:extLst>
                <a:ext uri="{FF2B5EF4-FFF2-40B4-BE49-F238E27FC236}">
                  <a16:creationId xmlns:a16="http://schemas.microsoft.com/office/drawing/2014/main" id="{2E6A111D-A2C8-48E2-8F51-89DF53571501}"/>
                </a:ext>
                <a:ext uri="{C183D7F6-B498-43B3-948B-1728B52AA6E4}">
                  <adec:decorative xmlns:adec="http://schemas.microsoft.com/office/drawing/2017/decorative" val="1"/>
                </a:ext>
              </a:extLst>
            </p:cNvPr>
            <p:cNvSpPr>
              <a:spLocks/>
            </p:cNvSpPr>
            <p:nvPr/>
          </p:nvSpPr>
          <p:spPr bwMode="auto">
            <a:xfrm>
              <a:off x="9076930" y="2339148"/>
              <a:ext cx="142875" cy="495300"/>
            </a:xfrm>
            <a:custGeom>
              <a:avLst/>
              <a:gdLst>
                <a:gd name="T0" fmla="*/ 0 w 396"/>
                <a:gd name="T1" fmla="*/ 1243 h 1365"/>
                <a:gd name="T2" fmla="*/ 96 w 396"/>
                <a:gd name="T3" fmla="*/ 1207 h 1365"/>
                <a:gd name="T4" fmla="*/ 124 w 396"/>
                <a:gd name="T5" fmla="*/ 1094 h 1365"/>
                <a:gd name="T6" fmla="*/ 124 w 396"/>
                <a:gd name="T7" fmla="*/ 888 h 1365"/>
                <a:gd name="T8" fmla="*/ 240 w 396"/>
                <a:gd name="T9" fmla="*/ 683 h 1365"/>
                <a:gd name="T10" fmla="*/ 240 w 396"/>
                <a:gd name="T11" fmla="*/ 680 h 1365"/>
                <a:gd name="T12" fmla="*/ 124 w 396"/>
                <a:gd name="T13" fmla="*/ 471 h 1365"/>
                <a:gd name="T14" fmla="*/ 124 w 396"/>
                <a:gd name="T15" fmla="*/ 264 h 1365"/>
                <a:gd name="T16" fmla="*/ 0 w 396"/>
                <a:gd name="T17" fmla="*/ 122 h 1365"/>
                <a:gd name="T18" fmla="*/ 0 w 396"/>
                <a:gd name="T19" fmla="*/ 0 h 1365"/>
                <a:gd name="T20" fmla="*/ 207 w 396"/>
                <a:gd name="T21" fmla="*/ 64 h 1365"/>
                <a:gd name="T22" fmla="*/ 275 w 396"/>
                <a:gd name="T23" fmla="*/ 264 h 1365"/>
                <a:gd name="T24" fmla="*/ 275 w 396"/>
                <a:gd name="T25" fmla="*/ 469 h 1365"/>
                <a:gd name="T26" fmla="*/ 396 w 396"/>
                <a:gd name="T27" fmla="*/ 623 h 1365"/>
                <a:gd name="T28" fmla="*/ 396 w 396"/>
                <a:gd name="T29" fmla="*/ 742 h 1365"/>
                <a:gd name="T30" fmla="*/ 275 w 396"/>
                <a:gd name="T31" fmla="*/ 888 h 1365"/>
                <a:gd name="T32" fmla="*/ 275 w 396"/>
                <a:gd name="T33" fmla="*/ 1108 h 1365"/>
                <a:gd name="T34" fmla="*/ 208 w 396"/>
                <a:gd name="T35" fmla="*/ 1305 h 1365"/>
                <a:gd name="T36" fmla="*/ 0 w 396"/>
                <a:gd name="T37" fmla="*/ 1365 h 1365"/>
                <a:gd name="T38" fmla="*/ 0 w 396"/>
                <a:gd name="T39" fmla="*/ 1243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 h="1365">
                  <a:moveTo>
                    <a:pt x="0" y="1243"/>
                  </a:moveTo>
                  <a:cubicBezTo>
                    <a:pt x="45" y="1243"/>
                    <a:pt x="77" y="1231"/>
                    <a:pt x="96" y="1207"/>
                  </a:cubicBezTo>
                  <a:cubicBezTo>
                    <a:pt x="115" y="1183"/>
                    <a:pt x="124" y="1146"/>
                    <a:pt x="124" y="1094"/>
                  </a:cubicBezTo>
                  <a:cubicBezTo>
                    <a:pt x="124" y="888"/>
                    <a:pt x="124" y="888"/>
                    <a:pt x="124" y="888"/>
                  </a:cubicBezTo>
                  <a:cubicBezTo>
                    <a:pt x="124" y="776"/>
                    <a:pt x="163" y="708"/>
                    <a:pt x="240" y="683"/>
                  </a:cubicBezTo>
                  <a:cubicBezTo>
                    <a:pt x="240" y="680"/>
                    <a:pt x="240" y="680"/>
                    <a:pt x="240" y="680"/>
                  </a:cubicBezTo>
                  <a:cubicBezTo>
                    <a:pt x="163" y="652"/>
                    <a:pt x="124" y="582"/>
                    <a:pt x="124" y="471"/>
                  </a:cubicBezTo>
                  <a:cubicBezTo>
                    <a:pt x="124" y="264"/>
                    <a:pt x="124" y="264"/>
                    <a:pt x="124" y="264"/>
                  </a:cubicBezTo>
                  <a:cubicBezTo>
                    <a:pt x="124" y="169"/>
                    <a:pt x="83" y="122"/>
                    <a:pt x="0" y="122"/>
                  </a:cubicBezTo>
                  <a:cubicBezTo>
                    <a:pt x="0" y="0"/>
                    <a:pt x="0" y="0"/>
                    <a:pt x="0" y="0"/>
                  </a:cubicBezTo>
                  <a:cubicBezTo>
                    <a:pt x="93" y="0"/>
                    <a:pt x="162" y="21"/>
                    <a:pt x="207" y="64"/>
                  </a:cubicBezTo>
                  <a:cubicBezTo>
                    <a:pt x="252" y="107"/>
                    <a:pt x="275" y="174"/>
                    <a:pt x="275" y="264"/>
                  </a:cubicBezTo>
                  <a:cubicBezTo>
                    <a:pt x="275" y="469"/>
                    <a:pt x="275" y="469"/>
                    <a:pt x="275" y="469"/>
                  </a:cubicBezTo>
                  <a:cubicBezTo>
                    <a:pt x="275" y="572"/>
                    <a:pt x="315" y="623"/>
                    <a:pt x="396" y="623"/>
                  </a:cubicBezTo>
                  <a:cubicBezTo>
                    <a:pt x="396" y="742"/>
                    <a:pt x="396" y="742"/>
                    <a:pt x="396" y="742"/>
                  </a:cubicBezTo>
                  <a:cubicBezTo>
                    <a:pt x="315" y="742"/>
                    <a:pt x="275" y="791"/>
                    <a:pt x="275" y="888"/>
                  </a:cubicBezTo>
                  <a:cubicBezTo>
                    <a:pt x="275" y="1108"/>
                    <a:pt x="275" y="1108"/>
                    <a:pt x="275" y="1108"/>
                  </a:cubicBezTo>
                  <a:cubicBezTo>
                    <a:pt x="275" y="1199"/>
                    <a:pt x="253" y="1264"/>
                    <a:pt x="208" y="1305"/>
                  </a:cubicBezTo>
                  <a:cubicBezTo>
                    <a:pt x="164" y="1345"/>
                    <a:pt x="95" y="1365"/>
                    <a:pt x="0" y="1365"/>
                  </a:cubicBezTo>
                  <a:lnTo>
                    <a:pt x="0" y="12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
        <p:nvSpPr>
          <p:cNvPr id="7" name="Content Placeholder 6">
            <a:extLst>
              <a:ext uri="{FF2B5EF4-FFF2-40B4-BE49-F238E27FC236}">
                <a16:creationId xmlns:a16="http://schemas.microsoft.com/office/drawing/2014/main" id="{5678E5F9-2771-49D6-AF4C-B99A9AD748FB}"/>
              </a:ext>
            </a:extLst>
          </p:cNvPr>
          <p:cNvSpPr>
            <a:spLocks noGrp="1"/>
          </p:cNvSpPr>
          <p:nvPr>
            <p:ph sz="quarter" idx="14"/>
          </p:nvPr>
        </p:nvSpPr>
        <p:spPr>
          <a:xfrm>
            <a:off x="8588050" y="2638509"/>
            <a:ext cx="2370806" cy="55399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Simplified </a:t>
            </a:r>
            <a:br>
              <a:rPr kumimoji="0" lang="en-US" sz="18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br>
            <a:r>
              <a:rPr kumimoji="0" lang="en-US" sz="1800" b="0" i="0" u="none" strike="noStrike" kern="1200" cap="none" spc="0" normalizeH="0" baseline="0" noProof="0" dirty="0">
                <a:ln>
                  <a:noFill/>
                </a:ln>
                <a:solidFill>
                  <a:srgbClr val="0078D4"/>
                </a:solidFill>
                <a:effectLst/>
                <a:uLnTx/>
                <a:uFillTx/>
                <a:latin typeface="Segoe UI Semibold" panose="020B0702040204020203" pitchFamily="34" charset="0"/>
                <a:ea typeface="+mn-ea"/>
                <a:cs typeface="Segoe UI Semibold" panose="020B0702040204020203" pitchFamily="34" charset="0"/>
              </a:rPr>
              <a:t>developer experience</a:t>
            </a:r>
          </a:p>
        </p:txBody>
      </p:sp>
      <p:sp>
        <p:nvSpPr>
          <p:cNvPr id="8" name="Content Placeholder 7">
            <a:extLst>
              <a:ext uri="{FF2B5EF4-FFF2-40B4-BE49-F238E27FC236}">
                <a16:creationId xmlns:a16="http://schemas.microsoft.com/office/drawing/2014/main" id="{47D84D62-997F-498B-8EA4-1665E2710DB9}"/>
              </a:ext>
            </a:extLst>
          </p:cNvPr>
          <p:cNvSpPr>
            <a:spLocks noGrp="1"/>
          </p:cNvSpPr>
          <p:nvPr>
            <p:ph sz="quarter" idx="15"/>
          </p:nvPr>
        </p:nvSpPr>
        <p:spPr>
          <a:xfrm>
            <a:off x="8307040" y="3518466"/>
            <a:ext cx="2940051" cy="1996994"/>
          </a:xfrm>
        </p:spPr>
        <p:txBody>
          <a:bodyPr/>
          <a:lstStyle/>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panose="020B0502040204020203" pitchFamily="34" charset="0"/>
              </a:rPr>
              <a:t>Guided developer experience increases productivity and simplifies end-to-end deployment</a:t>
            </a:r>
          </a:p>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panose="020B0502040204020203" pitchFamily="34" charset="0"/>
              </a:rPr>
              <a:t>Full compatibility with community edition MySQL</a:t>
            </a:r>
          </a:p>
          <a:p>
            <a:pPr marL="0" marR="0" lvl="0" indent="0" algn="ctr" defTabSz="932742" rtl="0" eaLnBrk="1" fontAlgn="auto" latinLnBrk="0" hangingPunct="1">
              <a:lnSpc>
                <a:spcPct val="100000"/>
              </a:lnSpc>
              <a:spcBef>
                <a:spcPct val="20000"/>
              </a:spcBef>
              <a:spcAft>
                <a:spcPts val="1200"/>
              </a:spcAft>
              <a:buClrTx/>
              <a:buSzPct val="90000"/>
              <a:buFontTx/>
              <a:buNone/>
              <a:tabLst/>
              <a:defRPr/>
            </a:pPr>
            <a:r>
              <a:rPr kumimoji="0" lang="en-US" sz="14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a:ea typeface="+mn-ea"/>
                <a:cs typeface="Segoe UI" panose="020B0502040204020203" pitchFamily="34" charset="0"/>
              </a:rPr>
              <a:t>Stop/Start and burstable capabilities for cost optimization</a:t>
            </a:r>
          </a:p>
        </p:txBody>
      </p:sp>
    </p:spTree>
    <p:extLst>
      <p:ext uri="{BB962C8B-B14F-4D97-AF65-F5344CB8AC3E}">
        <p14:creationId xmlns:p14="http://schemas.microsoft.com/office/powerpoint/2010/main" val="29438762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3C9752-0889-4ED0-BF33-CACAC55AE31F}"/>
              </a:ext>
            </a:extLst>
          </p:cNvPr>
          <p:cNvSpPr>
            <a:spLocks noGrp="1"/>
          </p:cNvSpPr>
          <p:nvPr>
            <p:ph type="title"/>
          </p:nvPr>
        </p:nvSpPr>
        <p:spPr>
          <a:xfrm>
            <a:off x="588263" y="457200"/>
            <a:ext cx="8645678" cy="984885"/>
          </a:xfrm>
        </p:spPr>
        <p:txBody>
          <a:bodyPr/>
          <a:lstStyle/>
          <a:p>
            <a:r>
              <a:rPr lang="en-US" sz="3200" dirty="0"/>
              <a:t>Optimize cost and ensure business continuity with Azure Databases for MySQL and MariaDB</a:t>
            </a:r>
          </a:p>
        </p:txBody>
      </p:sp>
      <p:grpSp>
        <p:nvGrpSpPr>
          <p:cNvPr id="95" name="Group 94">
            <a:extLst>
              <a:ext uri="{FF2B5EF4-FFF2-40B4-BE49-F238E27FC236}">
                <a16:creationId xmlns:a16="http://schemas.microsoft.com/office/drawing/2014/main" id="{A3781B91-273B-4A08-89F7-7300D7A58679}"/>
              </a:ext>
              <a:ext uri="{C183D7F6-B498-43B3-948B-1728B52AA6E4}">
                <adec:decorative xmlns:adec="http://schemas.microsoft.com/office/drawing/2017/decorative" val="1"/>
              </a:ext>
            </a:extLst>
          </p:cNvPr>
          <p:cNvGrpSpPr/>
          <p:nvPr/>
        </p:nvGrpSpPr>
        <p:grpSpPr>
          <a:xfrm>
            <a:off x="1418424" y="2233256"/>
            <a:ext cx="535256" cy="607179"/>
            <a:chOff x="4904392" y="874870"/>
            <a:chExt cx="540296" cy="563298"/>
          </a:xfrm>
        </p:grpSpPr>
        <p:sp>
          <p:nvSpPr>
            <p:cNvPr id="104" name="Rectangle 103">
              <a:extLst>
                <a:ext uri="{FF2B5EF4-FFF2-40B4-BE49-F238E27FC236}">
                  <a16:creationId xmlns:a16="http://schemas.microsoft.com/office/drawing/2014/main" id="{C1126F2C-270F-4D6C-8676-C3CF3003461A}"/>
                </a:ext>
                <a:ext uri="{C183D7F6-B498-43B3-948B-1728B52AA6E4}">
                  <adec:decorative xmlns:adec="http://schemas.microsoft.com/office/drawing/2017/decorative" val="1"/>
                </a:ext>
              </a:extLst>
            </p:cNvPr>
            <p:cNvSpPr/>
            <p:nvPr/>
          </p:nvSpPr>
          <p:spPr bwMode="auto">
            <a:xfrm>
              <a:off x="4962119" y="923488"/>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BAEB51A3-BA82-4D6C-945C-92EE4FB3FC78}"/>
                </a:ext>
                <a:ext uri="{C183D7F6-B498-43B3-948B-1728B52AA6E4}">
                  <adec:decorative xmlns:adec="http://schemas.microsoft.com/office/drawing/2017/decorative" val="1"/>
                </a:ext>
              </a:extLst>
            </p:cNvPr>
            <p:cNvSpPr/>
            <p:nvPr/>
          </p:nvSpPr>
          <p:spPr bwMode="auto">
            <a:xfrm>
              <a:off x="4962119" y="1047672"/>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162CADD1-BFFA-41F4-A095-8AA7CB434DB4}"/>
                </a:ext>
                <a:ext uri="{C183D7F6-B498-43B3-948B-1728B52AA6E4}">
                  <adec:decorative xmlns:adec="http://schemas.microsoft.com/office/drawing/2017/decorative" val="1"/>
                </a:ext>
              </a:extLst>
            </p:cNvPr>
            <p:cNvSpPr/>
            <p:nvPr/>
          </p:nvSpPr>
          <p:spPr bwMode="auto">
            <a:xfrm>
              <a:off x="4962119" y="1171857"/>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DCC16798-DC8A-424D-93F3-5AF70FA611E5}"/>
                </a:ext>
                <a:ext uri="{C183D7F6-B498-43B3-948B-1728B52AA6E4}">
                  <adec:decorative xmlns:adec="http://schemas.microsoft.com/office/drawing/2017/decorative" val="1"/>
                </a:ext>
              </a:extLst>
            </p:cNvPr>
            <p:cNvSpPr/>
            <p:nvPr/>
          </p:nvSpPr>
          <p:spPr bwMode="auto">
            <a:xfrm>
              <a:off x="4962119" y="1296040"/>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Freeform 51">
              <a:extLst>
                <a:ext uri="{FF2B5EF4-FFF2-40B4-BE49-F238E27FC236}">
                  <a16:creationId xmlns:a16="http://schemas.microsoft.com/office/drawing/2014/main" id="{2C32F165-8DA3-4048-943E-3CF8514E353C}"/>
                </a:ext>
                <a:ext uri="{C183D7F6-B498-43B3-948B-1728B52AA6E4}">
                  <adec:decorative xmlns:adec="http://schemas.microsoft.com/office/drawing/2017/decorative" val="1"/>
                </a:ext>
              </a:extLst>
            </p:cNvPr>
            <p:cNvSpPr/>
            <p:nvPr/>
          </p:nvSpPr>
          <p:spPr bwMode="auto">
            <a:xfrm>
              <a:off x="4904392" y="874870"/>
              <a:ext cx="143039" cy="563298"/>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28575">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 name="Content Placeholder 1">
            <a:extLst>
              <a:ext uri="{FF2B5EF4-FFF2-40B4-BE49-F238E27FC236}">
                <a16:creationId xmlns:a16="http://schemas.microsoft.com/office/drawing/2014/main" id="{435494C5-F4DB-467A-9C9B-868772F4DC7C}"/>
              </a:ext>
            </a:extLst>
          </p:cNvPr>
          <p:cNvSpPr>
            <a:spLocks noGrp="1"/>
          </p:cNvSpPr>
          <p:nvPr>
            <p:ph sz="quarter" idx="10"/>
          </p:nvPr>
        </p:nvSpPr>
        <p:spPr>
          <a:xfrm>
            <a:off x="748413" y="3208272"/>
            <a:ext cx="1876710" cy="553998"/>
          </a:xfrm>
        </p:spPr>
        <p: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rPr>
              <a:t>Connect with customers online with a modern </a:t>
            </a:r>
            <a:br>
              <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rPr>
            </a:br>
            <a:r>
              <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rPr>
              <a:t>web experiences </a:t>
            </a:r>
          </a:p>
        </p:txBody>
      </p:sp>
      <p:sp>
        <p:nvSpPr>
          <p:cNvPr id="3" name="Content Placeholder 2">
            <a:extLst>
              <a:ext uri="{FF2B5EF4-FFF2-40B4-BE49-F238E27FC236}">
                <a16:creationId xmlns:a16="http://schemas.microsoft.com/office/drawing/2014/main" id="{A328A567-5448-4E9B-A242-42BCC5C7A95D}"/>
              </a:ext>
            </a:extLst>
          </p:cNvPr>
          <p:cNvSpPr>
            <a:spLocks noGrp="1"/>
          </p:cNvSpPr>
          <p:nvPr>
            <p:ph sz="quarter" idx="11"/>
          </p:nvPr>
        </p:nvSpPr>
        <p:spPr>
          <a:xfrm>
            <a:off x="649109" y="4146061"/>
            <a:ext cx="2086572" cy="1120131"/>
          </a:xfrm>
        </p:spPr>
        <p: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Easily build open source web apps using popular CMS (WordPress or Drupal) and enterprise packaged applications like Alfresco.</a:t>
            </a:r>
          </a:p>
        </p:txBody>
      </p:sp>
      <p:pic>
        <p:nvPicPr>
          <p:cNvPr id="171" name="Picture 2" descr="The Nobel Prize logo">
            <a:extLst>
              <a:ext uri="{FF2B5EF4-FFF2-40B4-BE49-F238E27FC236}">
                <a16:creationId xmlns:a16="http://schemas.microsoft.com/office/drawing/2014/main" id="{5952E4B1-32F7-4FF6-B2F3-6272D5B86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948" y="5406829"/>
            <a:ext cx="734208" cy="734206"/>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Group 114">
            <a:extLst>
              <a:ext uri="{FF2B5EF4-FFF2-40B4-BE49-F238E27FC236}">
                <a16:creationId xmlns:a16="http://schemas.microsoft.com/office/drawing/2014/main" id="{D66E6C4C-6AE8-4A16-AC92-1E01D78AFBFB}"/>
              </a:ext>
              <a:ext uri="{C183D7F6-B498-43B3-948B-1728B52AA6E4}">
                <adec:decorative xmlns:adec="http://schemas.microsoft.com/office/drawing/2017/decorative" val="1"/>
              </a:ext>
            </a:extLst>
          </p:cNvPr>
          <p:cNvGrpSpPr/>
          <p:nvPr/>
        </p:nvGrpSpPr>
        <p:grpSpPr>
          <a:xfrm>
            <a:off x="3660811" y="2177942"/>
            <a:ext cx="457890" cy="717807"/>
            <a:chOff x="2965412" y="3381412"/>
            <a:chExt cx="348365" cy="501920"/>
          </a:xfrm>
        </p:grpSpPr>
        <p:sp>
          <p:nvSpPr>
            <p:cNvPr id="116" name="Freeform: Shape 115">
              <a:extLst>
                <a:ext uri="{FF2B5EF4-FFF2-40B4-BE49-F238E27FC236}">
                  <a16:creationId xmlns:a16="http://schemas.microsoft.com/office/drawing/2014/main" id="{8B337B5D-4C03-4EAC-BCE8-0FE47AE54ADF}"/>
                </a:ext>
                <a:ext uri="{C183D7F6-B498-43B3-948B-1728B52AA6E4}">
                  <adec:decorative xmlns:adec="http://schemas.microsoft.com/office/drawing/2017/decorative" val="1"/>
                </a:ext>
              </a:extLst>
            </p:cNvPr>
            <p:cNvSpPr/>
            <p:nvPr/>
          </p:nvSpPr>
          <p:spPr>
            <a:xfrm>
              <a:off x="3015318" y="3381412"/>
              <a:ext cx="250510" cy="181523"/>
            </a:xfrm>
            <a:custGeom>
              <a:avLst/>
              <a:gdLst>
                <a:gd name="connsiteX0" fmla="*/ 125255 w 250510"/>
                <a:gd name="connsiteY0" fmla="*/ 0 h 181523"/>
                <a:gd name="connsiteX1" fmla="*/ 134570 w 250510"/>
                <a:gd name="connsiteY1" fmla="*/ 352 h 181523"/>
                <a:gd name="connsiteX2" fmla="*/ 250510 w 250510"/>
                <a:gd name="connsiteY2" fmla="*/ 127799 h 181523"/>
                <a:gd name="connsiteX3" fmla="*/ 250510 w 250510"/>
                <a:gd name="connsiteY3" fmla="*/ 181523 h 181523"/>
                <a:gd name="connsiteX4" fmla="*/ 203539 w 250510"/>
                <a:gd name="connsiteY4" fmla="*/ 181523 h 181523"/>
                <a:gd name="connsiteX5" fmla="*/ 203539 w 250510"/>
                <a:gd name="connsiteY5" fmla="*/ 127760 h 181523"/>
                <a:gd name="connsiteX6" fmla="*/ 131165 w 250510"/>
                <a:gd name="connsiteY6" fmla="*/ 47166 h 181523"/>
                <a:gd name="connsiteX7" fmla="*/ 125255 w 250510"/>
                <a:gd name="connsiteY7" fmla="*/ 46970 h 181523"/>
                <a:gd name="connsiteX8" fmla="*/ 46970 w 250510"/>
                <a:gd name="connsiteY8" fmla="*/ 125255 h 181523"/>
                <a:gd name="connsiteX9" fmla="*/ 46970 w 250510"/>
                <a:gd name="connsiteY9" fmla="*/ 181523 h 181523"/>
                <a:gd name="connsiteX10" fmla="*/ 0 w 250510"/>
                <a:gd name="connsiteY10" fmla="*/ 181523 h 181523"/>
                <a:gd name="connsiteX11" fmla="*/ 0 w 250510"/>
                <a:gd name="connsiteY11" fmla="*/ 125255 h 181523"/>
                <a:gd name="connsiteX12" fmla="*/ 125255 w 250510"/>
                <a:gd name="connsiteY12" fmla="*/ 0 h 181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0510" h="181523">
                  <a:moveTo>
                    <a:pt x="125255" y="0"/>
                  </a:moveTo>
                  <a:cubicBezTo>
                    <a:pt x="128308" y="0"/>
                    <a:pt x="131439" y="117"/>
                    <a:pt x="134570" y="352"/>
                  </a:cubicBezTo>
                  <a:cubicBezTo>
                    <a:pt x="200408" y="5088"/>
                    <a:pt x="250510" y="61766"/>
                    <a:pt x="250510" y="127799"/>
                  </a:cubicBezTo>
                  <a:lnTo>
                    <a:pt x="250510" y="181523"/>
                  </a:lnTo>
                  <a:lnTo>
                    <a:pt x="203539" y="181523"/>
                  </a:lnTo>
                  <a:lnTo>
                    <a:pt x="203539" y="127760"/>
                  </a:lnTo>
                  <a:cubicBezTo>
                    <a:pt x="203539" y="85486"/>
                    <a:pt x="171756" y="50102"/>
                    <a:pt x="131165" y="47166"/>
                  </a:cubicBezTo>
                  <a:cubicBezTo>
                    <a:pt x="129208" y="47049"/>
                    <a:pt x="127212" y="46970"/>
                    <a:pt x="125255" y="46970"/>
                  </a:cubicBezTo>
                  <a:cubicBezTo>
                    <a:pt x="82081" y="46970"/>
                    <a:pt x="46970" y="82081"/>
                    <a:pt x="46970" y="125255"/>
                  </a:cubicBezTo>
                  <a:lnTo>
                    <a:pt x="46970" y="181523"/>
                  </a:lnTo>
                  <a:lnTo>
                    <a:pt x="0" y="181523"/>
                  </a:lnTo>
                  <a:lnTo>
                    <a:pt x="0" y="125255"/>
                  </a:lnTo>
                  <a:cubicBezTo>
                    <a:pt x="0" y="56090"/>
                    <a:pt x="56090" y="0"/>
                    <a:pt x="125255" y="0"/>
                  </a:cubicBezTo>
                  <a:close/>
                </a:path>
              </a:pathLst>
            </a:custGeom>
            <a:solidFill>
              <a:srgbClr val="0078D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E1F87E55-D89E-4C93-8B9F-5A428D64D3A1}"/>
                </a:ext>
                <a:ext uri="{C183D7F6-B498-43B3-948B-1728B52AA6E4}">
                  <adec:decorative xmlns:adec="http://schemas.microsoft.com/office/drawing/2017/decorative" val="1"/>
                </a:ext>
              </a:extLst>
            </p:cNvPr>
            <p:cNvSpPr/>
            <p:nvPr/>
          </p:nvSpPr>
          <p:spPr>
            <a:xfrm>
              <a:off x="2965412" y="3519310"/>
              <a:ext cx="348365" cy="364022"/>
            </a:xfrm>
            <a:custGeom>
              <a:avLst/>
              <a:gdLst>
                <a:gd name="connsiteX0" fmla="*/ 347309 w 348365"/>
                <a:gd name="connsiteY0" fmla="*/ 363044 h 364022"/>
                <a:gd name="connsiteX1" fmla="*/ 2936 w 348365"/>
                <a:gd name="connsiteY1" fmla="*/ 363044 h 364022"/>
                <a:gd name="connsiteX2" fmla="*/ 2936 w 348365"/>
                <a:gd name="connsiteY2" fmla="*/ 2936 h 364022"/>
                <a:gd name="connsiteX3" fmla="*/ 347387 w 348365"/>
                <a:gd name="connsiteY3" fmla="*/ 2936 h 364022"/>
              </a:gdLst>
              <a:ahLst/>
              <a:cxnLst>
                <a:cxn ang="0">
                  <a:pos x="connsiteX0" y="connsiteY0"/>
                </a:cxn>
                <a:cxn ang="0">
                  <a:pos x="connsiteX1" y="connsiteY1"/>
                </a:cxn>
                <a:cxn ang="0">
                  <a:pos x="connsiteX2" y="connsiteY2"/>
                </a:cxn>
                <a:cxn ang="0">
                  <a:pos x="connsiteX3" y="connsiteY3"/>
                </a:cxn>
              </a:cxnLst>
              <a:rect l="l" t="t" r="r" b="b"/>
              <a:pathLst>
                <a:path w="348365" h="364022">
                  <a:moveTo>
                    <a:pt x="347309" y="363044"/>
                  </a:moveTo>
                  <a:lnTo>
                    <a:pt x="2936" y="363044"/>
                  </a:lnTo>
                  <a:lnTo>
                    <a:pt x="2936" y="2936"/>
                  </a:lnTo>
                  <a:lnTo>
                    <a:pt x="347387" y="2936"/>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118" name="Group 117">
              <a:extLst>
                <a:ext uri="{FF2B5EF4-FFF2-40B4-BE49-F238E27FC236}">
                  <a16:creationId xmlns:a16="http://schemas.microsoft.com/office/drawing/2014/main" id="{EE622CAA-5CE9-4232-AFAF-0E430E5431D2}"/>
                </a:ext>
              </a:extLst>
            </p:cNvPr>
            <p:cNvGrpSpPr/>
            <p:nvPr/>
          </p:nvGrpSpPr>
          <p:grpSpPr>
            <a:xfrm>
              <a:off x="3028196" y="3629456"/>
              <a:ext cx="223110" cy="129169"/>
              <a:chOff x="3028196" y="3629456"/>
              <a:chExt cx="223110" cy="129169"/>
            </a:xfrm>
          </p:grpSpPr>
          <p:sp>
            <p:nvSpPr>
              <p:cNvPr id="119" name="Freeform: Shape 118">
                <a:extLst>
                  <a:ext uri="{FF2B5EF4-FFF2-40B4-BE49-F238E27FC236}">
                    <a16:creationId xmlns:a16="http://schemas.microsoft.com/office/drawing/2014/main" id="{EE5C2E19-4513-4C2B-9E83-2AE4EF884EFC}"/>
                  </a:ext>
                  <a:ext uri="{C183D7F6-B498-43B3-948B-1728B52AA6E4}">
                    <adec:decorative xmlns:adec="http://schemas.microsoft.com/office/drawing/2017/decorative" val="1"/>
                  </a:ext>
                </a:extLst>
              </p:cNvPr>
              <p:cNvSpPr/>
              <p:nvPr/>
            </p:nvSpPr>
            <p:spPr>
              <a:xfrm>
                <a:off x="3043696" y="3629456"/>
                <a:ext cx="129169" cy="129169"/>
              </a:xfrm>
              <a:custGeom>
                <a:avLst/>
                <a:gdLst>
                  <a:gd name="connsiteX0" fmla="*/ 128191 w 129169"/>
                  <a:gd name="connsiteY0" fmla="*/ 65563 h 129169"/>
                  <a:gd name="connsiteX1" fmla="*/ 65563 w 129169"/>
                  <a:gd name="connsiteY1" fmla="*/ 128191 h 129169"/>
                  <a:gd name="connsiteX2" fmla="*/ 2936 w 129169"/>
                  <a:gd name="connsiteY2" fmla="*/ 65563 h 129169"/>
                  <a:gd name="connsiteX3" fmla="*/ 65563 w 129169"/>
                  <a:gd name="connsiteY3" fmla="*/ 2936 h 129169"/>
                  <a:gd name="connsiteX4" fmla="*/ 128191 w 129169"/>
                  <a:gd name="connsiteY4" fmla="*/ 65563 h 12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69" h="129169">
                    <a:moveTo>
                      <a:pt x="128191" y="65563"/>
                    </a:moveTo>
                    <a:cubicBezTo>
                      <a:pt x="128191" y="100151"/>
                      <a:pt x="100151" y="128191"/>
                      <a:pt x="65563" y="128191"/>
                    </a:cubicBezTo>
                    <a:cubicBezTo>
                      <a:pt x="30975" y="128191"/>
                      <a:pt x="2936" y="100151"/>
                      <a:pt x="2936" y="65563"/>
                    </a:cubicBezTo>
                    <a:cubicBezTo>
                      <a:pt x="2936" y="30975"/>
                      <a:pt x="30975" y="2936"/>
                      <a:pt x="65563" y="2936"/>
                    </a:cubicBezTo>
                    <a:cubicBezTo>
                      <a:pt x="100151" y="2936"/>
                      <a:pt x="128191" y="30975"/>
                      <a:pt x="128191" y="65563"/>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0" name="Freeform: Shape 119">
                <a:extLst>
                  <a:ext uri="{FF2B5EF4-FFF2-40B4-BE49-F238E27FC236}">
                    <a16:creationId xmlns:a16="http://schemas.microsoft.com/office/drawing/2014/main" id="{71A45BAD-5842-485D-A507-A4D71F298932}"/>
                  </a:ext>
                  <a:ext uri="{C183D7F6-B498-43B3-948B-1728B52AA6E4}">
                    <adec:decorative xmlns:adec="http://schemas.microsoft.com/office/drawing/2017/decorative" val="1"/>
                  </a:ext>
                </a:extLst>
              </p:cNvPr>
              <p:cNvSpPr/>
              <p:nvPr/>
            </p:nvSpPr>
            <p:spPr>
              <a:xfrm>
                <a:off x="3028196" y="3707662"/>
                <a:ext cx="223110" cy="50885"/>
              </a:xfrm>
              <a:custGeom>
                <a:avLst/>
                <a:gdLst>
                  <a:gd name="connsiteX0" fmla="*/ 198647 w 223110"/>
                  <a:gd name="connsiteY0" fmla="*/ 49906 h 50884"/>
                  <a:gd name="connsiteX1" fmla="*/ 26421 w 223110"/>
                  <a:gd name="connsiteY1" fmla="*/ 49906 h 50884"/>
                  <a:gd name="connsiteX2" fmla="*/ 2936 w 223110"/>
                  <a:gd name="connsiteY2" fmla="*/ 26421 h 50884"/>
                  <a:gd name="connsiteX3" fmla="*/ 2936 w 223110"/>
                  <a:gd name="connsiteY3" fmla="*/ 26421 h 50884"/>
                  <a:gd name="connsiteX4" fmla="*/ 26421 w 223110"/>
                  <a:gd name="connsiteY4" fmla="*/ 2936 h 50884"/>
                  <a:gd name="connsiteX5" fmla="*/ 198647 w 223110"/>
                  <a:gd name="connsiteY5" fmla="*/ 2936 h 50884"/>
                  <a:gd name="connsiteX6" fmla="*/ 222132 w 223110"/>
                  <a:gd name="connsiteY6" fmla="*/ 26421 h 50884"/>
                  <a:gd name="connsiteX7" fmla="*/ 222132 w 223110"/>
                  <a:gd name="connsiteY7" fmla="*/ 26421 h 50884"/>
                  <a:gd name="connsiteX8" fmla="*/ 198647 w 223110"/>
                  <a:gd name="connsiteY8" fmla="*/ 49906 h 5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110" h="50884">
                    <a:moveTo>
                      <a:pt x="198647" y="49906"/>
                    </a:moveTo>
                    <a:lnTo>
                      <a:pt x="26421" y="49906"/>
                    </a:lnTo>
                    <a:cubicBezTo>
                      <a:pt x="13465" y="49906"/>
                      <a:pt x="2936" y="39377"/>
                      <a:pt x="2936" y="26421"/>
                    </a:cubicBezTo>
                    <a:lnTo>
                      <a:pt x="2936" y="26421"/>
                    </a:lnTo>
                    <a:cubicBezTo>
                      <a:pt x="2936" y="13465"/>
                      <a:pt x="13465" y="2936"/>
                      <a:pt x="26421" y="2936"/>
                    </a:cubicBezTo>
                    <a:lnTo>
                      <a:pt x="198647" y="2936"/>
                    </a:lnTo>
                    <a:cubicBezTo>
                      <a:pt x="211603" y="2936"/>
                      <a:pt x="222132" y="13465"/>
                      <a:pt x="222132" y="26421"/>
                    </a:cubicBezTo>
                    <a:lnTo>
                      <a:pt x="222132" y="26421"/>
                    </a:lnTo>
                    <a:cubicBezTo>
                      <a:pt x="222132" y="39377"/>
                      <a:pt x="211603" y="49906"/>
                      <a:pt x="198647" y="49906"/>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1" name="Freeform: Shape 120">
                <a:extLst>
                  <a:ext uri="{FF2B5EF4-FFF2-40B4-BE49-F238E27FC236}">
                    <a16:creationId xmlns:a16="http://schemas.microsoft.com/office/drawing/2014/main" id="{E535B847-1938-4CFB-948C-2A276220AB81}"/>
                  </a:ext>
                  <a:ext uri="{C183D7F6-B498-43B3-948B-1728B52AA6E4}">
                    <adec:decorative xmlns:adec="http://schemas.microsoft.com/office/drawing/2017/decorative" val="1"/>
                  </a:ext>
                </a:extLst>
              </p:cNvPr>
              <p:cNvSpPr/>
              <p:nvPr/>
            </p:nvSpPr>
            <p:spPr>
              <a:xfrm>
                <a:off x="3145466" y="3660770"/>
                <a:ext cx="82199" cy="82199"/>
              </a:xfrm>
              <a:custGeom>
                <a:avLst/>
                <a:gdLst>
                  <a:gd name="connsiteX0" fmla="*/ 81220 w 82198"/>
                  <a:gd name="connsiteY0" fmla="*/ 42078 h 82198"/>
                  <a:gd name="connsiteX1" fmla="*/ 42078 w 82198"/>
                  <a:gd name="connsiteY1" fmla="*/ 81220 h 82198"/>
                  <a:gd name="connsiteX2" fmla="*/ 2936 w 82198"/>
                  <a:gd name="connsiteY2" fmla="*/ 42078 h 82198"/>
                  <a:gd name="connsiteX3" fmla="*/ 42078 w 82198"/>
                  <a:gd name="connsiteY3" fmla="*/ 2936 h 82198"/>
                  <a:gd name="connsiteX4" fmla="*/ 81220 w 82198"/>
                  <a:gd name="connsiteY4" fmla="*/ 42078 h 82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98" h="82198">
                    <a:moveTo>
                      <a:pt x="81220" y="42078"/>
                    </a:moveTo>
                    <a:cubicBezTo>
                      <a:pt x="81220" y="63696"/>
                      <a:pt x="63695" y="81220"/>
                      <a:pt x="42078" y="81220"/>
                    </a:cubicBezTo>
                    <a:cubicBezTo>
                      <a:pt x="20460" y="81220"/>
                      <a:pt x="2936" y="63696"/>
                      <a:pt x="2936" y="42078"/>
                    </a:cubicBezTo>
                    <a:cubicBezTo>
                      <a:pt x="2936" y="20460"/>
                      <a:pt x="20460" y="2936"/>
                      <a:pt x="42078" y="2936"/>
                    </a:cubicBezTo>
                    <a:cubicBezTo>
                      <a:pt x="63695" y="2936"/>
                      <a:pt x="81220" y="20460"/>
                      <a:pt x="81220" y="42078"/>
                    </a:cubicBezTo>
                    <a:close/>
                  </a:path>
                </a:pathLst>
              </a:custGeom>
              <a:solidFill>
                <a:srgbClr val="50E6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sp>
        <p:nvSpPr>
          <p:cNvPr id="4" name="Content Placeholder 3">
            <a:extLst>
              <a:ext uri="{FF2B5EF4-FFF2-40B4-BE49-F238E27FC236}">
                <a16:creationId xmlns:a16="http://schemas.microsoft.com/office/drawing/2014/main" id="{6C1DDBD6-514D-49A1-BCEB-77BAD97E4C4F}"/>
              </a:ext>
            </a:extLst>
          </p:cNvPr>
          <p:cNvSpPr>
            <a:spLocks noGrp="1"/>
          </p:cNvSpPr>
          <p:nvPr>
            <p:ph sz="quarter" idx="12"/>
          </p:nvPr>
        </p:nvSpPr>
        <p:spPr>
          <a:xfrm>
            <a:off x="2802990" y="3207576"/>
            <a:ext cx="2181130" cy="683468"/>
          </a:xfrm>
        </p:spPr>
        <p: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w="3175">
                  <a:noFill/>
                </a:ln>
                <a:solidFill>
                  <a:srgbClr val="0078D4"/>
                </a:solidFill>
                <a:effectLst/>
                <a:uLnTx/>
                <a:uFillTx/>
                <a:latin typeface="Segoe UI Semibold"/>
                <a:ea typeface="+mn-ea"/>
                <a:cs typeface="Segoe UI" pitchFamily="34" charset="0"/>
              </a:rPr>
              <a:t>Ensure sales continuity </a:t>
            </a:r>
            <a:br>
              <a:rPr kumimoji="0" lang="en-US" sz="1200" b="1" i="0" u="none" strike="noStrike" kern="1200" cap="none" spc="0" normalizeH="0" baseline="0" noProof="0">
                <a:ln w="3175">
                  <a:noFill/>
                </a:ln>
                <a:solidFill>
                  <a:srgbClr val="0078D4"/>
                </a:solidFill>
                <a:effectLst/>
                <a:uLnTx/>
                <a:uFillTx/>
                <a:latin typeface="Segoe UI Semibold"/>
                <a:ea typeface="+mn-ea"/>
                <a:cs typeface="Segoe UI" pitchFamily="34" charset="0"/>
              </a:rPr>
            </a:br>
            <a:r>
              <a:rPr kumimoji="0" lang="en-US" sz="1200" b="1" i="0" u="none" strike="noStrike" kern="1200" cap="none" spc="0" normalizeH="0" baseline="0" noProof="0">
                <a:ln w="3175">
                  <a:noFill/>
                </a:ln>
                <a:solidFill>
                  <a:srgbClr val="0078D4"/>
                </a:solidFill>
                <a:effectLst/>
                <a:uLnTx/>
                <a:uFillTx/>
                <a:latin typeface="Segoe UI Semibold"/>
                <a:ea typeface="+mn-ea"/>
                <a:cs typeface="Segoe UI" pitchFamily="34" charset="0"/>
              </a:rPr>
              <a:t>with reliable ecommerce platform </a:t>
            </a:r>
            <a:endPar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endParaRPr>
          </a:p>
        </p:txBody>
      </p:sp>
      <p:sp>
        <p:nvSpPr>
          <p:cNvPr id="5" name="Content Placeholder 4">
            <a:extLst>
              <a:ext uri="{FF2B5EF4-FFF2-40B4-BE49-F238E27FC236}">
                <a16:creationId xmlns:a16="http://schemas.microsoft.com/office/drawing/2014/main" id="{11648A0E-8DDF-4181-BBE0-A2E77BB0E9C3}"/>
              </a:ext>
            </a:extLst>
          </p:cNvPr>
          <p:cNvSpPr>
            <a:spLocks noGrp="1"/>
          </p:cNvSpPr>
          <p:nvPr>
            <p:ph sz="quarter" idx="13"/>
          </p:nvPr>
        </p:nvSpPr>
        <p:spPr>
          <a:xfrm>
            <a:off x="2982500" y="4148205"/>
            <a:ext cx="1814512" cy="923330"/>
          </a:xfrm>
        </p:spPr>
        <p: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Develop ecommerce applications including popular packaged applications such as Magento or Shopify</a:t>
            </a:r>
          </a:p>
        </p:txBody>
      </p:sp>
      <p:pic>
        <p:nvPicPr>
          <p:cNvPr id="174" name="Picture 173" descr="Harvey Norman logo">
            <a:extLst>
              <a:ext uri="{FF2B5EF4-FFF2-40B4-BE49-F238E27FC236}">
                <a16:creationId xmlns:a16="http://schemas.microsoft.com/office/drawing/2014/main" id="{934B1F81-68BE-43A3-837C-3215C91A7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694" y="5203869"/>
            <a:ext cx="1140125" cy="1140125"/>
          </a:xfrm>
          <a:prstGeom prst="rect">
            <a:avLst/>
          </a:prstGeom>
        </p:spPr>
      </p:pic>
      <p:grpSp>
        <p:nvGrpSpPr>
          <p:cNvPr id="149" name="Group 12">
            <a:extLst>
              <a:ext uri="{FF2B5EF4-FFF2-40B4-BE49-F238E27FC236}">
                <a16:creationId xmlns:a16="http://schemas.microsoft.com/office/drawing/2014/main" id="{21663DA3-6F2A-4101-B17C-C1C03DB7AB86}"/>
              </a:ext>
              <a:ext uri="{C183D7F6-B498-43B3-948B-1728B52AA6E4}">
                <adec:decorative xmlns:adec="http://schemas.microsoft.com/office/drawing/2017/decorative" val="1"/>
              </a:ext>
            </a:extLst>
          </p:cNvPr>
          <p:cNvGrpSpPr>
            <a:grpSpLocks noChangeAspect="1"/>
          </p:cNvGrpSpPr>
          <p:nvPr/>
        </p:nvGrpSpPr>
        <p:grpSpPr bwMode="auto">
          <a:xfrm>
            <a:off x="5766775" y="2210160"/>
            <a:ext cx="653371" cy="653371"/>
            <a:chOff x="1614" y="999"/>
            <a:chExt cx="312" cy="312"/>
          </a:xfrm>
        </p:grpSpPr>
        <p:sp>
          <p:nvSpPr>
            <p:cNvPr id="150" name="Oval 13">
              <a:extLst>
                <a:ext uri="{FF2B5EF4-FFF2-40B4-BE49-F238E27FC236}">
                  <a16:creationId xmlns:a16="http://schemas.microsoft.com/office/drawing/2014/main" id="{01F45DC2-C27B-4461-8A78-A96DA63A56F1}"/>
                </a:ext>
                <a:ext uri="{C183D7F6-B498-43B3-948B-1728B52AA6E4}">
                  <adec:decorative xmlns:adec="http://schemas.microsoft.com/office/drawing/2017/decorative" val="1"/>
                </a:ext>
              </a:extLst>
            </p:cNvPr>
            <p:cNvSpPr>
              <a:spLocks noChangeArrowheads="1"/>
            </p:cNvSpPr>
            <p:nvPr/>
          </p:nvSpPr>
          <p:spPr bwMode="auto">
            <a:xfrm>
              <a:off x="1809" y="1077"/>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1" name="Oval 14">
              <a:extLst>
                <a:ext uri="{FF2B5EF4-FFF2-40B4-BE49-F238E27FC236}">
                  <a16:creationId xmlns:a16="http://schemas.microsoft.com/office/drawing/2014/main" id="{EBD978BF-BB8A-4543-8F94-C7588AD84EB9}"/>
                </a:ext>
                <a:ext uri="{C183D7F6-B498-43B3-948B-1728B52AA6E4}">
                  <adec:decorative xmlns:adec="http://schemas.microsoft.com/office/drawing/2017/decorative" val="1"/>
                </a:ext>
              </a:extLst>
            </p:cNvPr>
            <p:cNvSpPr>
              <a:spLocks noChangeArrowheads="1"/>
            </p:cNvSpPr>
            <p:nvPr/>
          </p:nvSpPr>
          <p:spPr bwMode="auto">
            <a:xfrm>
              <a:off x="1809" y="1194"/>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2" name="Oval 15">
              <a:extLst>
                <a:ext uri="{FF2B5EF4-FFF2-40B4-BE49-F238E27FC236}">
                  <a16:creationId xmlns:a16="http://schemas.microsoft.com/office/drawing/2014/main" id="{C01FD104-D74E-4456-B721-884A54CDB242}"/>
                </a:ext>
                <a:ext uri="{C183D7F6-B498-43B3-948B-1728B52AA6E4}">
                  <adec:decorative xmlns:adec="http://schemas.microsoft.com/office/drawing/2017/decorative" val="1"/>
                </a:ext>
              </a:extLst>
            </p:cNvPr>
            <p:cNvSpPr>
              <a:spLocks noChangeArrowheads="1"/>
            </p:cNvSpPr>
            <p:nvPr/>
          </p:nvSpPr>
          <p:spPr bwMode="auto">
            <a:xfrm>
              <a:off x="1692" y="1077"/>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3" name="Oval 16">
              <a:extLst>
                <a:ext uri="{FF2B5EF4-FFF2-40B4-BE49-F238E27FC236}">
                  <a16:creationId xmlns:a16="http://schemas.microsoft.com/office/drawing/2014/main" id="{1E84EE25-BFFC-4C56-A906-F6317C8CBCCE}"/>
                </a:ext>
                <a:ext uri="{C183D7F6-B498-43B3-948B-1728B52AA6E4}">
                  <adec:decorative xmlns:adec="http://schemas.microsoft.com/office/drawing/2017/decorative" val="1"/>
                </a:ext>
              </a:extLst>
            </p:cNvPr>
            <p:cNvSpPr>
              <a:spLocks noChangeArrowheads="1"/>
            </p:cNvSpPr>
            <p:nvPr/>
          </p:nvSpPr>
          <p:spPr bwMode="auto">
            <a:xfrm>
              <a:off x="1692" y="1194"/>
              <a:ext cx="39" cy="3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4" name="Oval 17">
              <a:extLst>
                <a:ext uri="{FF2B5EF4-FFF2-40B4-BE49-F238E27FC236}">
                  <a16:creationId xmlns:a16="http://schemas.microsoft.com/office/drawing/2014/main" id="{50922D4D-FB4E-4854-9F84-A6C8E433A745}"/>
                </a:ext>
                <a:ext uri="{C183D7F6-B498-43B3-948B-1728B52AA6E4}">
                  <adec:decorative xmlns:adec="http://schemas.microsoft.com/office/drawing/2017/decorative" val="1"/>
                </a:ext>
              </a:extLst>
            </p:cNvPr>
            <p:cNvSpPr>
              <a:spLocks noChangeArrowheads="1"/>
            </p:cNvSpPr>
            <p:nvPr/>
          </p:nvSpPr>
          <p:spPr bwMode="auto">
            <a:xfrm>
              <a:off x="1741" y="1048"/>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5" name="Oval 18">
              <a:extLst>
                <a:ext uri="{FF2B5EF4-FFF2-40B4-BE49-F238E27FC236}">
                  <a16:creationId xmlns:a16="http://schemas.microsoft.com/office/drawing/2014/main" id="{F37E57A1-B6CB-4900-A071-3514009C9AB4}"/>
                </a:ext>
                <a:ext uri="{C183D7F6-B498-43B3-948B-1728B52AA6E4}">
                  <adec:decorative xmlns:adec="http://schemas.microsoft.com/office/drawing/2017/decorative" val="1"/>
                </a:ext>
              </a:extLst>
            </p:cNvPr>
            <p:cNvSpPr>
              <a:spLocks noChangeArrowheads="1"/>
            </p:cNvSpPr>
            <p:nvPr/>
          </p:nvSpPr>
          <p:spPr bwMode="auto">
            <a:xfrm>
              <a:off x="1741" y="1204"/>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6" name="Oval 19">
              <a:extLst>
                <a:ext uri="{FF2B5EF4-FFF2-40B4-BE49-F238E27FC236}">
                  <a16:creationId xmlns:a16="http://schemas.microsoft.com/office/drawing/2014/main" id="{ABA652DD-B805-4AE8-8734-EC694BD446A9}"/>
                </a:ext>
                <a:ext uri="{C183D7F6-B498-43B3-948B-1728B52AA6E4}">
                  <adec:decorative xmlns:adec="http://schemas.microsoft.com/office/drawing/2017/decorative" val="1"/>
                </a:ext>
              </a:extLst>
            </p:cNvPr>
            <p:cNvSpPr>
              <a:spLocks noChangeArrowheads="1"/>
            </p:cNvSpPr>
            <p:nvPr/>
          </p:nvSpPr>
          <p:spPr bwMode="auto">
            <a:xfrm>
              <a:off x="1755" y="999"/>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7" name="Oval 20">
              <a:extLst>
                <a:ext uri="{FF2B5EF4-FFF2-40B4-BE49-F238E27FC236}">
                  <a16:creationId xmlns:a16="http://schemas.microsoft.com/office/drawing/2014/main" id="{83691A1A-526B-495C-B1CF-AFC2EF368B39}"/>
                </a:ext>
                <a:ext uri="{C183D7F6-B498-43B3-948B-1728B52AA6E4}">
                  <adec:decorative xmlns:adec="http://schemas.microsoft.com/office/drawing/2017/decorative" val="1"/>
                </a:ext>
              </a:extLst>
            </p:cNvPr>
            <p:cNvSpPr>
              <a:spLocks noChangeArrowheads="1"/>
            </p:cNvSpPr>
            <p:nvPr/>
          </p:nvSpPr>
          <p:spPr bwMode="auto">
            <a:xfrm>
              <a:off x="1755" y="1282"/>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8" name="Oval 21">
              <a:extLst>
                <a:ext uri="{FF2B5EF4-FFF2-40B4-BE49-F238E27FC236}">
                  <a16:creationId xmlns:a16="http://schemas.microsoft.com/office/drawing/2014/main" id="{E1B97B26-44E8-4F27-B39F-735046BD48DC}"/>
                </a:ext>
                <a:ext uri="{C183D7F6-B498-43B3-948B-1728B52AA6E4}">
                  <adec:decorative xmlns:adec="http://schemas.microsoft.com/office/drawing/2017/decorative" val="1"/>
                </a:ext>
              </a:extLst>
            </p:cNvPr>
            <p:cNvSpPr>
              <a:spLocks noChangeArrowheads="1"/>
            </p:cNvSpPr>
            <p:nvPr/>
          </p:nvSpPr>
          <p:spPr bwMode="auto">
            <a:xfrm>
              <a:off x="1755" y="999"/>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9" name="Oval 22">
              <a:extLst>
                <a:ext uri="{FF2B5EF4-FFF2-40B4-BE49-F238E27FC236}">
                  <a16:creationId xmlns:a16="http://schemas.microsoft.com/office/drawing/2014/main" id="{4D6C3EE3-C13C-4769-9E3D-AE4A37022E69}"/>
                </a:ext>
                <a:ext uri="{C183D7F6-B498-43B3-948B-1728B52AA6E4}">
                  <adec:decorative xmlns:adec="http://schemas.microsoft.com/office/drawing/2017/decorative" val="1"/>
                </a:ext>
              </a:extLst>
            </p:cNvPr>
            <p:cNvSpPr>
              <a:spLocks noChangeArrowheads="1"/>
            </p:cNvSpPr>
            <p:nvPr/>
          </p:nvSpPr>
          <p:spPr bwMode="auto">
            <a:xfrm>
              <a:off x="1755" y="128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0" name="Oval 23">
              <a:extLst>
                <a:ext uri="{FF2B5EF4-FFF2-40B4-BE49-F238E27FC236}">
                  <a16:creationId xmlns:a16="http://schemas.microsoft.com/office/drawing/2014/main" id="{95B22195-69D5-4A76-BECE-B76B7B6BB554}"/>
                </a:ext>
                <a:ext uri="{C183D7F6-B498-43B3-948B-1728B52AA6E4}">
                  <adec:decorative xmlns:adec="http://schemas.microsoft.com/office/drawing/2017/decorative" val="1"/>
                </a:ext>
              </a:extLst>
            </p:cNvPr>
            <p:cNvSpPr>
              <a:spLocks noChangeArrowheads="1"/>
            </p:cNvSpPr>
            <p:nvPr/>
          </p:nvSpPr>
          <p:spPr bwMode="auto">
            <a:xfrm>
              <a:off x="1663" y="1126"/>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1" name="Oval 24">
              <a:extLst>
                <a:ext uri="{FF2B5EF4-FFF2-40B4-BE49-F238E27FC236}">
                  <a16:creationId xmlns:a16="http://schemas.microsoft.com/office/drawing/2014/main" id="{C4DED3FA-9A6A-4037-A931-33EEC3A7FB59}"/>
                </a:ext>
                <a:ext uri="{C183D7F6-B498-43B3-948B-1728B52AA6E4}">
                  <adec:decorative xmlns:adec="http://schemas.microsoft.com/office/drawing/2017/decorative" val="1"/>
                </a:ext>
              </a:extLst>
            </p:cNvPr>
            <p:cNvSpPr>
              <a:spLocks noChangeArrowheads="1"/>
            </p:cNvSpPr>
            <p:nvPr/>
          </p:nvSpPr>
          <p:spPr bwMode="auto">
            <a:xfrm>
              <a:off x="1819" y="1126"/>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2" name="Oval 25">
              <a:extLst>
                <a:ext uri="{FF2B5EF4-FFF2-40B4-BE49-F238E27FC236}">
                  <a16:creationId xmlns:a16="http://schemas.microsoft.com/office/drawing/2014/main" id="{E9D45AE5-3873-4633-81B3-F7DD59C73216}"/>
                </a:ext>
                <a:ext uri="{C183D7F6-B498-43B3-948B-1728B52AA6E4}">
                  <adec:decorative xmlns:adec="http://schemas.microsoft.com/office/drawing/2017/decorative" val="1"/>
                </a:ext>
              </a:extLst>
            </p:cNvPr>
            <p:cNvSpPr>
              <a:spLocks noChangeArrowheads="1"/>
            </p:cNvSpPr>
            <p:nvPr/>
          </p:nvSpPr>
          <p:spPr bwMode="auto">
            <a:xfrm>
              <a:off x="1614" y="1140"/>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3" name="Oval 26">
              <a:extLst>
                <a:ext uri="{FF2B5EF4-FFF2-40B4-BE49-F238E27FC236}">
                  <a16:creationId xmlns:a16="http://schemas.microsoft.com/office/drawing/2014/main" id="{B3E0E03F-52B7-40F6-85C5-44E66A654C09}"/>
                </a:ext>
                <a:ext uri="{C183D7F6-B498-43B3-948B-1728B52AA6E4}">
                  <adec:decorative xmlns:adec="http://schemas.microsoft.com/office/drawing/2017/decorative" val="1"/>
                </a:ext>
              </a:extLst>
            </p:cNvPr>
            <p:cNvSpPr>
              <a:spLocks noChangeArrowheads="1"/>
            </p:cNvSpPr>
            <p:nvPr/>
          </p:nvSpPr>
          <p:spPr bwMode="auto">
            <a:xfrm>
              <a:off x="1897" y="1140"/>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4" name="Oval 27">
              <a:extLst>
                <a:ext uri="{FF2B5EF4-FFF2-40B4-BE49-F238E27FC236}">
                  <a16:creationId xmlns:a16="http://schemas.microsoft.com/office/drawing/2014/main" id="{CE120F98-56C0-40A6-B859-3F0169455110}"/>
                </a:ext>
                <a:ext uri="{C183D7F6-B498-43B3-948B-1728B52AA6E4}">
                  <adec:decorative xmlns:adec="http://schemas.microsoft.com/office/drawing/2017/decorative" val="1"/>
                </a:ext>
              </a:extLst>
            </p:cNvPr>
            <p:cNvSpPr>
              <a:spLocks noChangeArrowheads="1"/>
            </p:cNvSpPr>
            <p:nvPr/>
          </p:nvSpPr>
          <p:spPr bwMode="auto">
            <a:xfrm>
              <a:off x="1741" y="1126"/>
              <a:ext cx="58" cy="5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5" name="Oval 28">
              <a:extLst>
                <a:ext uri="{FF2B5EF4-FFF2-40B4-BE49-F238E27FC236}">
                  <a16:creationId xmlns:a16="http://schemas.microsoft.com/office/drawing/2014/main" id="{C3016392-B000-4B7E-9CF2-DA72E77AD7C0}"/>
                </a:ext>
                <a:ext uri="{C183D7F6-B498-43B3-948B-1728B52AA6E4}">
                  <adec:decorative xmlns:adec="http://schemas.microsoft.com/office/drawing/2017/decorative" val="1"/>
                </a:ext>
              </a:extLst>
            </p:cNvPr>
            <p:cNvSpPr>
              <a:spLocks noChangeArrowheads="1"/>
            </p:cNvSpPr>
            <p:nvPr/>
          </p:nvSpPr>
          <p:spPr bwMode="auto">
            <a:xfrm>
              <a:off x="1614" y="1140"/>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6" name="Oval 29">
              <a:extLst>
                <a:ext uri="{FF2B5EF4-FFF2-40B4-BE49-F238E27FC236}">
                  <a16:creationId xmlns:a16="http://schemas.microsoft.com/office/drawing/2014/main" id="{BA6AEC6C-E862-4024-85F0-ACB6B6363C77}"/>
                </a:ext>
                <a:ext uri="{C183D7F6-B498-43B3-948B-1728B52AA6E4}">
                  <adec:decorative xmlns:adec="http://schemas.microsoft.com/office/drawing/2017/decorative" val="1"/>
                </a:ext>
              </a:extLst>
            </p:cNvPr>
            <p:cNvSpPr>
              <a:spLocks noChangeArrowheads="1"/>
            </p:cNvSpPr>
            <p:nvPr/>
          </p:nvSpPr>
          <p:spPr bwMode="auto">
            <a:xfrm>
              <a:off x="1897" y="1140"/>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7" name="Freeform 30">
              <a:extLst>
                <a:ext uri="{FF2B5EF4-FFF2-40B4-BE49-F238E27FC236}">
                  <a16:creationId xmlns:a16="http://schemas.microsoft.com/office/drawing/2014/main" id="{9B16D085-4D26-4306-A15A-589AB6C0AC1B}"/>
                </a:ext>
                <a:ext uri="{C183D7F6-B498-43B3-948B-1728B52AA6E4}">
                  <adec:decorative xmlns:adec="http://schemas.microsoft.com/office/drawing/2017/decorative" val="1"/>
                </a:ext>
              </a:extLst>
            </p:cNvPr>
            <p:cNvSpPr>
              <a:spLocks/>
            </p:cNvSpPr>
            <p:nvPr/>
          </p:nvSpPr>
          <p:spPr bwMode="auto">
            <a:xfrm>
              <a:off x="1856" y="1037"/>
              <a:ext cx="32" cy="32"/>
            </a:xfrm>
            <a:custGeom>
              <a:avLst/>
              <a:gdLst>
                <a:gd name="T0" fmla="*/ 115 w 140"/>
                <a:gd name="T1" fmla="*/ 116 h 141"/>
                <a:gd name="T2" fmla="*/ 25 w 140"/>
                <a:gd name="T3" fmla="*/ 116 h 141"/>
                <a:gd name="T4" fmla="*/ 25 w 140"/>
                <a:gd name="T5" fmla="*/ 25 h 141"/>
                <a:gd name="T6" fmla="*/ 115 w 140"/>
                <a:gd name="T7" fmla="*/ 25 h 141"/>
                <a:gd name="T8" fmla="*/ 115 w 140"/>
                <a:gd name="T9" fmla="*/ 116 h 141"/>
              </a:gdLst>
              <a:ahLst/>
              <a:cxnLst>
                <a:cxn ang="0">
                  <a:pos x="T0" y="T1"/>
                </a:cxn>
                <a:cxn ang="0">
                  <a:pos x="T2" y="T3"/>
                </a:cxn>
                <a:cxn ang="0">
                  <a:pos x="T4" y="T5"/>
                </a:cxn>
                <a:cxn ang="0">
                  <a:pos x="T6" y="T7"/>
                </a:cxn>
                <a:cxn ang="0">
                  <a:pos x="T8" y="T9"/>
                </a:cxn>
              </a:cxnLst>
              <a:rect l="0" t="0" r="r" b="b"/>
              <a:pathLst>
                <a:path w="140" h="141">
                  <a:moveTo>
                    <a:pt x="115" y="116"/>
                  </a:moveTo>
                  <a:cubicBezTo>
                    <a:pt x="90" y="141"/>
                    <a:pt x="50" y="141"/>
                    <a:pt x="25" y="116"/>
                  </a:cubicBezTo>
                  <a:cubicBezTo>
                    <a:pt x="0" y="91"/>
                    <a:pt x="0" y="50"/>
                    <a:pt x="25" y="25"/>
                  </a:cubicBezTo>
                  <a:cubicBezTo>
                    <a:pt x="50" y="0"/>
                    <a:pt x="90" y="0"/>
                    <a:pt x="115" y="25"/>
                  </a:cubicBezTo>
                  <a:cubicBezTo>
                    <a:pt x="140" y="50"/>
                    <a:pt x="140" y="91"/>
                    <a:pt x="115" y="11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8" name="Freeform 31">
              <a:extLst>
                <a:ext uri="{FF2B5EF4-FFF2-40B4-BE49-F238E27FC236}">
                  <a16:creationId xmlns:a16="http://schemas.microsoft.com/office/drawing/2014/main" id="{F48DD885-53EB-4E00-AA48-249E27604C89}"/>
                </a:ext>
                <a:ext uri="{C183D7F6-B498-43B3-948B-1728B52AA6E4}">
                  <adec:decorative xmlns:adec="http://schemas.microsoft.com/office/drawing/2017/decorative" val="1"/>
                </a:ext>
              </a:extLst>
            </p:cNvPr>
            <p:cNvSpPr>
              <a:spLocks/>
            </p:cNvSpPr>
            <p:nvPr/>
          </p:nvSpPr>
          <p:spPr bwMode="auto">
            <a:xfrm>
              <a:off x="1652" y="1241"/>
              <a:ext cx="32" cy="33"/>
            </a:xfrm>
            <a:custGeom>
              <a:avLst/>
              <a:gdLst>
                <a:gd name="T0" fmla="*/ 116 w 141"/>
                <a:gd name="T1" fmla="*/ 116 h 141"/>
                <a:gd name="T2" fmla="*/ 25 w 141"/>
                <a:gd name="T3" fmla="*/ 116 h 141"/>
                <a:gd name="T4" fmla="*/ 25 w 141"/>
                <a:gd name="T5" fmla="*/ 25 h 141"/>
                <a:gd name="T6" fmla="*/ 116 w 141"/>
                <a:gd name="T7" fmla="*/ 25 h 141"/>
                <a:gd name="T8" fmla="*/ 116 w 141"/>
                <a:gd name="T9" fmla="*/ 116 h 141"/>
              </a:gdLst>
              <a:ahLst/>
              <a:cxnLst>
                <a:cxn ang="0">
                  <a:pos x="T0" y="T1"/>
                </a:cxn>
                <a:cxn ang="0">
                  <a:pos x="T2" y="T3"/>
                </a:cxn>
                <a:cxn ang="0">
                  <a:pos x="T4" y="T5"/>
                </a:cxn>
                <a:cxn ang="0">
                  <a:pos x="T6" y="T7"/>
                </a:cxn>
                <a:cxn ang="0">
                  <a:pos x="T8" y="T9"/>
                </a:cxn>
              </a:cxnLst>
              <a:rect l="0" t="0" r="r" b="b"/>
              <a:pathLst>
                <a:path w="141" h="141">
                  <a:moveTo>
                    <a:pt x="116" y="116"/>
                  </a:moveTo>
                  <a:cubicBezTo>
                    <a:pt x="91" y="141"/>
                    <a:pt x="50" y="141"/>
                    <a:pt x="25" y="116"/>
                  </a:cubicBezTo>
                  <a:cubicBezTo>
                    <a:pt x="0" y="91"/>
                    <a:pt x="0" y="50"/>
                    <a:pt x="25" y="25"/>
                  </a:cubicBezTo>
                  <a:cubicBezTo>
                    <a:pt x="50" y="0"/>
                    <a:pt x="91" y="0"/>
                    <a:pt x="116" y="25"/>
                  </a:cubicBezTo>
                  <a:cubicBezTo>
                    <a:pt x="141" y="50"/>
                    <a:pt x="141" y="91"/>
                    <a:pt x="116" y="11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9" name="Freeform 32">
              <a:extLst>
                <a:ext uri="{FF2B5EF4-FFF2-40B4-BE49-F238E27FC236}">
                  <a16:creationId xmlns:a16="http://schemas.microsoft.com/office/drawing/2014/main" id="{6F5C3090-8172-41AC-A1DD-962F6F2AD0FE}"/>
                </a:ext>
                <a:ext uri="{C183D7F6-B498-43B3-948B-1728B52AA6E4}">
                  <adec:decorative xmlns:adec="http://schemas.microsoft.com/office/drawing/2017/decorative" val="1"/>
                </a:ext>
              </a:extLst>
            </p:cNvPr>
            <p:cNvSpPr>
              <a:spLocks/>
            </p:cNvSpPr>
            <p:nvPr/>
          </p:nvSpPr>
          <p:spPr bwMode="auto">
            <a:xfrm>
              <a:off x="1652" y="1037"/>
              <a:ext cx="32" cy="32"/>
            </a:xfrm>
            <a:custGeom>
              <a:avLst/>
              <a:gdLst>
                <a:gd name="T0" fmla="*/ 116 w 141"/>
                <a:gd name="T1" fmla="*/ 25 h 141"/>
                <a:gd name="T2" fmla="*/ 116 w 141"/>
                <a:gd name="T3" fmla="*/ 116 h 141"/>
                <a:gd name="T4" fmla="*/ 25 w 141"/>
                <a:gd name="T5" fmla="*/ 116 h 141"/>
                <a:gd name="T6" fmla="*/ 25 w 141"/>
                <a:gd name="T7" fmla="*/ 25 h 141"/>
                <a:gd name="T8" fmla="*/ 116 w 141"/>
                <a:gd name="T9" fmla="*/ 25 h 141"/>
              </a:gdLst>
              <a:ahLst/>
              <a:cxnLst>
                <a:cxn ang="0">
                  <a:pos x="T0" y="T1"/>
                </a:cxn>
                <a:cxn ang="0">
                  <a:pos x="T2" y="T3"/>
                </a:cxn>
                <a:cxn ang="0">
                  <a:pos x="T4" y="T5"/>
                </a:cxn>
                <a:cxn ang="0">
                  <a:pos x="T6" y="T7"/>
                </a:cxn>
                <a:cxn ang="0">
                  <a:pos x="T8" y="T9"/>
                </a:cxn>
              </a:cxnLst>
              <a:rect l="0" t="0" r="r" b="b"/>
              <a:pathLst>
                <a:path w="141" h="141">
                  <a:moveTo>
                    <a:pt x="116" y="25"/>
                  </a:moveTo>
                  <a:cubicBezTo>
                    <a:pt x="141" y="50"/>
                    <a:pt x="141" y="91"/>
                    <a:pt x="116" y="116"/>
                  </a:cubicBezTo>
                  <a:cubicBezTo>
                    <a:pt x="91" y="141"/>
                    <a:pt x="50" y="141"/>
                    <a:pt x="25" y="116"/>
                  </a:cubicBezTo>
                  <a:cubicBezTo>
                    <a:pt x="0" y="91"/>
                    <a:pt x="0" y="50"/>
                    <a:pt x="25" y="25"/>
                  </a:cubicBezTo>
                  <a:cubicBezTo>
                    <a:pt x="50" y="0"/>
                    <a:pt x="91" y="0"/>
                    <a:pt x="116" y="2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0" name="Freeform 33">
              <a:extLst>
                <a:ext uri="{FF2B5EF4-FFF2-40B4-BE49-F238E27FC236}">
                  <a16:creationId xmlns:a16="http://schemas.microsoft.com/office/drawing/2014/main" id="{8CB4B58F-59D7-44D3-8123-186B247EED81}"/>
                </a:ext>
                <a:ext uri="{C183D7F6-B498-43B3-948B-1728B52AA6E4}">
                  <adec:decorative xmlns:adec="http://schemas.microsoft.com/office/drawing/2017/decorative" val="1"/>
                </a:ext>
              </a:extLst>
            </p:cNvPr>
            <p:cNvSpPr>
              <a:spLocks/>
            </p:cNvSpPr>
            <p:nvPr/>
          </p:nvSpPr>
          <p:spPr bwMode="auto">
            <a:xfrm>
              <a:off x="1856" y="1241"/>
              <a:ext cx="32" cy="33"/>
            </a:xfrm>
            <a:custGeom>
              <a:avLst/>
              <a:gdLst>
                <a:gd name="T0" fmla="*/ 115 w 140"/>
                <a:gd name="T1" fmla="*/ 25 h 141"/>
                <a:gd name="T2" fmla="*/ 115 w 140"/>
                <a:gd name="T3" fmla="*/ 116 h 141"/>
                <a:gd name="T4" fmla="*/ 25 w 140"/>
                <a:gd name="T5" fmla="*/ 116 h 141"/>
                <a:gd name="T6" fmla="*/ 25 w 140"/>
                <a:gd name="T7" fmla="*/ 25 h 141"/>
                <a:gd name="T8" fmla="*/ 115 w 140"/>
                <a:gd name="T9" fmla="*/ 25 h 141"/>
              </a:gdLst>
              <a:ahLst/>
              <a:cxnLst>
                <a:cxn ang="0">
                  <a:pos x="T0" y="T1"/>
                </a:cxn>
                <a:cxn ang="0">
                  <a:pos x="T2" y="T3"/>
                </a:cxn>
                <a:cxn ang="0">
                  <a:pos x="T4" y="T5"/>
                </a:cxn>
                <a:cxn ang="0">
                  <a:pos x="T6" y="T7"/>
                </a:cxn>
                <a:cxn ang="0">
                  <a:pos x="T8" y="T9"/>
                </a:cxn>
              </a:cxnLst>
              <a:rect l="0" t="0" r="r" b="b"/>
              <a:pathLst>
                <a:path w="140" h="141">
                  <a:moveTo>
                    <a:pt x="115" y="25"/>
                  </a:moveTo>
                  <a:cubicBezTo>
                    <a:pt x="140" y="50"/>
                    <a:pt x="140" y="91"/>
                    <a:pt x="115" y="116"/>
                  </a:cubicBezTo>
                  <a:cubicBezTo>
                    <a:pt x="90" y="141"/>
                    <a:pt x="50" y="141"/>
                    <a:pt x="25" y="116"/>
                  </a:cubicBezTo>
                  <a:cubicBezTo>
                    <a:pt x="0" y="91"/>
                    <a:pt x="0" y="50"/>
                    <a:pt x="25" y="25"/>
                  </a:cubicBezTo>
                  <a:cubicBezTo>
                    <a:pt x="50" y="0"/>
                    <a:pt x="90" y="0"/>
                    <a:pt x="115" y="2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6" name="Content Placeholder 5">
            <a:extLst>
              <a:ext uri="{FF2B5EF4-FFF2-40B4-BE49-F238E27FC236}">
                <a16:creationId xmlns:a16="http://schemas.microsoft.com/office/drawing/2014/main" id="{C9144003-8004-40E1-9897-5C28BE057375}"/>
              </a:ext>
            </a:extLst>
          </p:cNvPr>
          <p:cNvSpPr>
            <a:spLocks noGrp="1"/>
          </p:cNvSpPr>
          <p:nvPr>
            <p:ph sz="quarter" idx="14"/>
          </p:nvPr>
        </p:nvSpPr>
        <p:spPr>
          <a:xfrm>
            <a:off x="5171643" y="3104303"/>
            <a:ext cx="1831674" cy="768695"/>
          </a:xfrm>
        </p:spPr>
        <p: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w="3175">
                  <a:noFill/>
                </a:ln>
                <a:solidFill>
                  <a:srgbClr val="0078D4"/>
                </a:solidFill>
                <a:effectLst/>
                <a:uLnTx/>
                <a:uFillTx/>
                <a:latin typeface="Segoe UI Semibold"/>
                <a:ea typeface="+mn-ea"/>
                <a:cs typeface="Segoe UI" pitchFamily="34" charset="0"/>
              </a:rPr>
              <a:t>Provide a high-quality remote learning with learning management solutions (LMS)</a:t>
            </a:r>
            <a:endPar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endParaRPr>
          </a:p>
        </p:txBody>
      </p:sp>
      <p:sp>
        <p:nvSpPr>
          <p:cNvPr id="8" name="Content Placeholder 7">
            <a:extLst>
              <a:ext uri="{FF2B5EF4-FFF2-40B4-BE49-F238E27FC236}">
                <a16:creationId xmlns:a16="http://schemas.microsoft.com/office/drawing/2014/main" id="{62EDE258-05C0-4B3A-8046-E6677B364D2F}"/>
              </a:ext>
            </a:extLst>
          </p:cNvPr>
          <p:cNvSpPr>
            <a:spLocks noGrp="1"/>
          </p:cNvSpPr>
          <p:nvPr>
            <p:ph sz="quarter" idx="15"/>
          </p:nvPr>
        </p:nvSpPr>
        <p:spPr>
          <a:xfrm>
            <a:off x="5045212" y="4145287"/>
            <a:ext cx="2089652" cy="553998"/>
          </a:xfrm>
        </p:spPr>
        <p: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mn-cs"/>
              </a:rPr>
              <a:t>Deliver online educational programs with Moodle and Azure Database for MySQL</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72" name="Picture 171" descr="Unisa University of South Africa logo">
            <a:extLst>
              <a:ext uri="{FF2B5EF4-FFF2-40B4-BE49-F238E27FC236}">
                <a16:creationId xmlns:a16="http://schemas.microsoft.com/office/drawing/2014/main" id="{02AB63E2-5BB0-485C-9C35-202F1FFBBD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9535" y="5551375"/>
            <a:ext cx="1847850" cy="400050"/>
          </a:xfrm>
          <a:prstGeom prst="rect">
            <a:avLst/>
          </a:prstGeom>
        </p:spPr>
      </p:pic>
      <p:grpSp>
        <p:nvGrpSpPr>
          <p:cNvPr id="112" name="Group 111">
            <a:extLst>
              <a:ext uri="{FF2B5EF4-FFF2-40B4-BE49-F238E27FC236}">
                <a16:creationId xmlns:a16="http://schemas.microsoft.com/office/drawing/2014/main" id="{54FDEFD8-8F28-4EF7-AD16-4475D0CEC9A0}"/>
              </a:ext>
              <a:ext uri="{C183D7F6-B498-43B3-948B-1728B52AA6E4}">
                <adec:decorative xmlns:adec="http://schemas.microsoft.com/office/drawing/2017/decorative" val="1"/>
              </a:ext>
            </a:extLst>
          </p:cNvPr>
          <p:cNvGrpSpPr/>
          <p:nvPr/>
        </p:nvGrpSpPr>
        <p:grpSpPr>
          <a:xfrm>
            <a:off x="8017903" y="2232996"/>
            <a:ext cx="558521" cy="607698"/>
            <a:chOff x="4464050" y="1585913"/>
            <a:chExt cx="495300" cy="495300"/>
          </a:xfrm>
        </p:grpSpPr>
        <p:sp>
          <p:nvSpPr>
            <p:cNvPr id="113" name="Rectangle 45">
              <a:extLst>
                <a:ext uri="{FF2B5EF4-FFF2-40B4-BE49-F238E27FC236}">
                  <a16:creationId xmlns:a16="http://schemas.microsoft.com/office/drawing/2014/main" id="{6674E24F-CC79-4E3B-997B-FE3365B173FD}"/>
                </a:ext>
                <a:ext uri="{C183D7F6-B498-43B3-948B-1728B52AA6E4}">
                  <adec:decorative xmlns:adec="http://schemas.microsoft.com/office/drawing/2017/decorative" val="1"/>
                </a:ext>
              </a:extLst>
            </p:cNvPr>
            <p:cNvSpPr>
              <a:spLocks noChangeArrowheads="1"/>
            </p:cNvSpPr>
            <p:nvPr/>
          </p:nvSpPr>
          <p:spPr bwMode="auto">
            <a:xfrm>
              <a:off x="4464050" y="1585913"/>
              <a:ext cx="49530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4" name="Freeform 46">
              <a:extLst>
                <a:ext uri="{FF2B5EF4-FFF2-40B4-BE49-F238E27FC236}">
                  <a16:creationId xmlns:a16="http://schemas.microsoft.com/office/drawing/2014/main" id="{62802F7D-2DBE-4D39-8F09-6A6070381834}"/>
                </a:ext>
                <a:ext uri="{C183D7F6-B498-43B3-948B-1728B52AA6E4}">
                  <adec:decorative xmlns:adec="http://schemas.microsoft.com/office/drawing/2017/decorative" val="1"/>
                </a:ext>
              </a:extLst>
            </p:cNvPr>
            <p:cNvSpPr>
              <a:spLocks/>
            </p:cNvSpPr>
            <p:nvPr/>
          </p:nvSpPr>
          <p:spPr bwMode="auto">
            <a:xfrm>
              <a:off x="4511675" y="1709738"/>
              <a:ext cx="401638" cy="247650"/>
            </a:xfrm>
            <a:custGeom>
              <a:avLst/>
              <a:gdLst>
                <a:gd name="T0" fmla="*/ 984 w 1109"/>
                <a:gd name="T1" fmla="*/ 426 h 682"/>
                <a:gd name="T2" fmla="*/ 982 w 1109"/>
                <a:gd name="T3" fmla="*/ 426 h 682"/>
                <a:gd name="T4" fmla="*/ 998 w 1109"/>
                <a:gd name="T5" fmla="*/ 341 h 682"/>
                <a:gd name="T6" fmla="*/ 776 w 1109"/>
                <a:gd name="T7" fmla="*/ 113 h 682"/>
                <a:gd name="T8" fmla="*/ 702 w 1109"/>
                <a:gd name="T9" fmla="*/ 127 h 682"/>
                <a:gd name="T10" fmla="*/ 443 w 1109"/>
                <a:gd name="T11" fmla="*/ 0 h 682"/>
                <a:gd name="T12" fmla="*/ 110 w 1109"/>
                <a:gd name="T13" fmla="*/ 341 h 682"/>
                <a:gd name="T14" fmla="*/ 121 w 1109"/>
                <a:gd name="T15" fmla="*/ 426 h 682"/>
                <a:gd name="T16" fmla="*/ 0 w 1109"/>
                <a:gd name="T17" fmla="*/ 554 h 682"/>
                <a:gd name="T18" fmla="*/ 124 w 1109"/>
                <a:gd name="T19" fmla="*/ 682 h 682"/>
                <a:gd name="T20" fmla="*/ 984 w 1109"/>
                <a:gd name="T21" fmla="*/ 682 h 682"/>
                <a:gd name="T22" fmla="*/ 1109 w 1109"/>
                <a:gd name="T23" fmla="*/ 554 h 682"/>
                <a:gd name="T24" fmla="*/ 984 w 1109"/>
                <a:gd name="T25" fmla="*/ 42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9" h="682">
                  <a:moveTo>
                    <a:pt x="984" y="426"/>
                  </a:moveTo>
                  <a:cubicBezTo>
                    <a:pt x="982" y="426"/>
                    <a:pt x="982" y="426"/>
                    <a:pt x="982" y="426"/>
                  </a:cubicBezTo>
                  <a:cubicBezTo>
                    <a:pt x="992" y="400"/>
                    <a:pt x="998" y="371"/>
                    <a:pt x="998" y="341"/>
                  </a:cubicBezTo>
                  <a:cubicBezTo>
                    <a:pt x="998" y="215"/>
                    <a:pt x="899" y="113"/>
                    <a:pt x="776" y="113"/>
                  </a:cubicBezTo>
                  <a:cubicBezTo>
                    <a:pt x="750" y="113"/>
                    <a:pt x="725" y="118"/>
                    <a:pt x="702" y="127"/>
                  </a:cubicBezTo>
                  <a:cubicBezTo>
                    <a:pt x="641" y="49"/>
                    <a:pt x="548" y="0"/>
                    <a:pt x="443" y="0"/>
                  </a:cubicBezTo>
                  <a:cubicBezTo>
                    <a:pt x="259" y="0"/>
                    <a:pt x="110" y="152"/>
                    <a:pt x="110" y="341"/>
                  </a:cubicBezTo>
                  <a:cubicBezTo>
                    <a:pt x="110" y="370"/>
                    <a:pt x="115" y="399"/>
                    <a:pt x="121" y="426"/>
                  </a:cubicBezTo>
                  <a:cubicBezTo>
                    <a:pt x="54" y="428"/>
                    <a:pt x="0" y="484"/>
                    <a:pt x="0" y="554"/>
                  </a:cubicBezTo>
                  <a:cubicBezTo>
                    <a:pt x="0" y="625"/>
                    <a:pt x="55" y="682"/>
                    <a:pt x="124" y="682"/>
                  </a:cubicBezTo>
                  <a:cubicBezTo>
                    <a:pt x="984" y="682"/>
                    <a:pt x="984" y="682"/>
                    <a:pt x="984" y="682"/>
                  </a:cubicBezTo>
                  <a:cubicBezTo>
                    <a:pt x="1053" y="682"/>
                    <a:pt x="1109" y="625"/>
                    <a:pt x="1109" y="554"/>
                  </a:cubicBezTo>
                  <a:cubicBezTo>
                    <a:pt x="1109" y="483"/>
                    <a:pt x="1053" y="426"/>
                    <a:pt x="984" y="426"/>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 name="Content Placeholder 8">
            <a:extLst>
              <a:ext uri="{FF2B5EF4-FFF2-40B4-BE49-F238E27FC236}">
                <a16:creationId xmlns:a16="http://schemas.microsoft.com/office/drawing/2014/main" id="{BDF134AA-C657-47B6-A235-12374E3B2057}"/>
              </a:ext>
            </a:extLst>
          </p:cNvPr>
          <p:cNvSpPr>
            <a:spLocks noGrp="1"/>
          </p:cNvSpPr>
          <p:nvPr>
            <p:ph sz="quarter" idx="16"/>
          </p:nvPr>
        </p:nvSpPr>
        <p:spPr>
          <a:xfrm>
            <a:off x="7258914" y="3201655"/>
            <a:ext cx="2089651" cy="686259"/>
          </a:xfrm>
        </p:spPr>
        <p: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w="3175">
                  <a:noFill/>
                </a:ln>
                <a:solidFill>
                  <a:srgbClr val="0078D4"/>
                </a:solidFill>
                <a:effectLst/>
                <a:uLnTx/>
                <a:uFillTx/>
                <a:latin typeface="Segoe UI Semibold"/>
                <a:ea typeface="+mn-ea"/>
                <a:cs typeface="Segoe UI" pitchFamily="34" charset="0"/>
              </a:rPr>
              <a:t>Get to market quickly building modern apps on Azure Database for MySQL</a:t>
            </a:r>
            <a:endPar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endParaRPr>
          </a:p>
        </p:txBody>
      </p:sp>
      <p:sp>
        <p:nvSpPr>
          <p:cNvPr id="10" name="Content Placeholder 9">
            <a:extLst>
              <a:ext uri="{FF2B5EF4-FFF2-40B4-BE49-F238E27FC236}">
                <a16:creationId xmlns:a16="http://schemas.microsoft.com/office/drawing/2014/main" id="{356DD2BA-0EDD-4C0C-9BA9-AF10F53DC477}"/>
              </a:ext>
            </a:extLst>
          </p:cNvPr>
          <p:cNvSpPr>
            <a:spLocks noGrp="1"/>
          </p:cNvSpPr>
          <p:nvPr>
            <p:ph sz="quarter" idx="17"/>
          </p:nvPr>
        </p:nvSpPr>
        <p:spPr>
          <a:xfrm>
            <a:off x="7377243" y="4151313"/>
            <a:ext cx="1849852" cy="1120131"/>
          </a:xfrm>
        </p:spPr>
        <p: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Build new custom apps in the cloud with microservice architecture using Azure Kubernetes and Azure Database for MySQL or MariaDB</a:t>
            </a:r>
          </a:p>
        </p:txBody>
      </p:sp>
      <p:pic>
        <p:nvPicPr>
          <p:cNvPr id="175" name="Picture 2" descr="HSBC logo">
            <a:extLst>
              <a:ext uri="{FF2B5EF4-FFF2-40B4-BE49-F238E27FC236}">
                <a16:creationId xmlns:a16="http://schemas.microsoft.com/office/drawing/2014/main" id="{90FCB24A-8993-4E41-8B75-8190560C7E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7682397" y="5587585"/>
            <a:ext cx="1229532" cy="327629"/>
          </a:xfrm>
          <a:prstGeom prst="rect">
            <a:avLst/>
          </a:prstGeom>
          <a:noFill/>
          <a:extLst>
            <a:ext uri="{909E8E84-426E-40DD-AFC4-6F175D3DCCD1}">
              <a14:hiddenFill xmlns:a14="http://schemas.microsoft.com/office/drawing/2010/main">
                <a:solidFill>
                  <a:srgbClr val="FFFFFF"/>
                </a:solidFill>
              </a14:hiddenFill>
            </a:ext>
          </a:extLst>
        </p:spPr>
      </p:pic>
      <p:grpSp>
        <p:nvGrpSpPr>
          <p:cNvPr id="123" name="Group 122">
            <a:extLst>
              <a:ext uri="{FF2B5EF4-FFF2-40B4-BE49-F238E27FC236}">
                <a16:creationId xmlns:a16="http://schemas.microsoft.com/office/drawing/2014/main" id="{449885D3-D30F-4676-B70F-A3ACBB005035}"/>
              </a:ext>
              <a:ext uri="{C183D7F6-B498-43B3-948B-1728B52AA6E4}">
                <adec:decorative xmlns:adec="http://schemas.microsoft.com/office/drawing/2017/decorative" val="1"/>
              </a:ext>
            </a:extLst>
          </p:cNvPr>
          <p:cNvGrpSpPr/>
          <p:nvPr/>
        </p:nvGrpSpPr>
        <p:grpSpPr>
          <a:xfrm>
            <a:off x="10182685" y="2207446"/>
            <a:ext cx="636366" cy="658799"/>
            <a:chOff x="4927572" y="5796687"/>
            <a:chExt cx="635131" cy="545193"/>
          </a:xfrm>
        </p:grpSpPr>
        <p:grpSp>
          <p:nvGrpSpPr>
            <p:cNvPr id="124" name="Group 123">
              <a:extLst>
                <a:ext uri="{FF2B5EF4-FFF2-40B4-BE49-F238E27FC236}">
                  <a16:creationId xmlns:a16="http://schemas.microsoft.com/office/drawing/2014/main" id="{22572DF4-9913-4C71-A3F5-FD4923508F35}"/>
                </a:ext>
              </a:extLst>
            </p:cNvPr>
            <p:cNvGrpSpPr/>
            <p:nvPr/>
          </p:nvGrpSpPr>
          <p:grpSpPr>
            <a:xfrm>
              <a:off x="4927572" y="5886330"/>
              <a:ext cx="455548" cy="455550"/>
              <a:chOff x="650875" y="1585913"/>
              <a:chExt cx="495300" cy="495301"/>
            </a:xfrm>
          </p:grpSpPr>
          <p:sp>
            <p:nvSpPr>
              <p:cNvPr id="134" name="Rectangle 5">
                <a:extLst>
                  <a:ext uri="{FF2B5EF4-FFF2-40B4-BE49-F238E27FC236}">
                    <a16:creationId xmlns:a16="http://schemas.microsoft.com/office/drawing/2014/main" id="{50BA68F0-21C6-4F29-A0CD-3875A00DA5FD}"/>
                  </a:ext>
                  <a:ext uri="{C183D7F6-B498-43B3-948B-1728B52AA6E4}">
                    <adec:decorative xmlns:adec="http://schemas.microsoft.com/office/drawing/2017/decorative" val="1"/>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id="{4D836AEA-B5EE-474D-A5D6-DFACF2938F17}"/>
                  </a:ext>
                  <a:ext uri="{C183D7F6-B498-43B3-948B-1728B52AA6E4}">
                    <adec:decorative xmlns:adec="http://schemas.microsoft.com/office/drawing/2017/decorative" val="1"/>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6" name="Rectangle 7">
                <a:extLst>
                  <a:ext uri="{FF2B5EF4-FFF2-40B4-BE49-F238E27FC236}">
                    <a16:creationId xmlns:a16="http://schemas.microsoft.com/office/drawing/2014/main" id="{AED317B2-7A8E-4B5A-A0F7-7E1FE620194F}"/>
                  </a:ext>
                  <a:ext uri="{C183D7F6-B498-43B3-948B-1728B52AA6E4}">
                    <adec:decorative xmlns:adec="http://schemas.microsoft.com/office/drawing/2017/decorative" val="1"/>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7" name="Rectangle 8">
                <a:extLst>
                  <a:ext uri="{FF2B5EF4-FFF2-40B4-BE49-F238E27FC236}">
                    <a16:creationId xmlns:a16="http://schemas.microsoft.com/office/drawing/2014/main" id="{22AE1D3D-C319-421B-A4F7-3B64FC5FD0AA}"/>
                  </a:ext>
                  <a:ext uri="{C183D7F6-B498-43B3-948B-1728B52AA6E4}">
                    <adec:decorative xmlns:adec="http://schemas.microsoft.com/office/drawing/2017/decorative" val="1"/>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8" name="Rectangle 9">
                <a:extLst>
                  <a:ext uri="{FF2B5EF4-FFF2-40B4-BE49-F238E27FC236}">
                    <a16:creationId xmlns:a16="http://schemas.microsoft.com/office/drawing/2014/main" id="{3815C9B6-3772-4B2E-B19E-00D311F12FEC}"/>
                  </a:ext>
                  <a:ext uri="{C183D7F6-B498-43B3-948B-1728B52AA6E4}">
                    <adec:decorative xmlns:adec="http://schemas.microsoft.com/office/drawing/2017/decorative" val="1"/>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9" name="Rectangle 10">
                <a:extLst>
                  <a:ext uri="{FF2B5EF4-FFF2-40B4-BE49-F238E27FC236}">
                    <a16:creationId xmlns:a16="http://schemas.microsoft.com/office/drawing/2014/main" id="{578F9A1E-FB23-4A1A-BBCD-28CA1B03278D}"/>
                  </a:ext>
                  <a:ext uri="{C183D7F6-B498-43B3-948B-1728B52AA6E4}">
                    <adec:decorative xmlns:adec="http://schemas.microsoft.com/office/drawing/2017/decorative" val="1"/>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0" name="Rectangle 11">
                <a:extLst>
                  <a:ext uri="{FF2B5EF4-FFF2-40B4-BE49-F238E27FC236}">
                    <a16:creationId xmlns:a16="http://schemas.microsoft.com/office/drawing/2014/main" id="{E18D82BF-8AF7-4569-8BF2-0738B814A71D}"/>
                  </a:ext>
                  <a:ext uri="{C183D7F6-B498-43B3-948B-1728B52AA6E4}">
                    <adec:decorative xmlns:adec="http://schemas.microsoft.com/office/drawing/2017/decorative" val="1"/>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1" name="Rectangle 12">
                <a:extLst>
                  <a:ext uri="{FF2B5EF4-FFF2-40B4-BE49-F238E27FC236}">
                    <a16:creationId xmlns:a16="http://schemas.microsoft.com/office/drawing/2014/main" id="{01E71067-A372-4CD0-BF29-75656889ABD0}"/>
                  </a:ext>
                  <a:ext uri="{C183D7F6-B498-43B3-948B-1728B52AA6E4}">
                    <adec:decorative xmlns:adec="http://schemas.microsoft.com/office/drawing/2017/decorative" val="1"/>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2" name="Rectangle 13">
                <a:extLst>
                  <a:ext uri="{FF2B5EF4-FFF2-40B4-BE49-F238E27FC236}">
                    <a16:creationId xmlns:a16="http://schemas.microsoft.com/office/drawing/2014/main" id="{38FCE01C-C19F-4462-BEE5-A8F19236D997}"/>
                  </a:ext>
                  <a:ext uri="{C183D7F6-B498-43B3-948B-1728B52AA6E4}">
                    <adec:decorative xmlns:adec="http://schemas.microsoft.com/office/drawing/2017/decorative" val="1"/>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3" name="Rectangle 14">
                <a:extLst>
                  <a:ext uri="{FF2B5EF4-FFF2-40B4-BE49-F238E27FC236}">
                    <a16:creationId xmlns:a16="http://schemas.microsoft.com/office/drawing/2014/main" id="{EA89AE53-0ED7-4448-9F90-CB4500FFD795}"/>
                  </a:ext>
                  <a:ext uri="{C183D7F6-B498-43B3-948B-1728B52AA6E4}">
                    <adec:decorative xmlns:adec="http://schemas.microsoft.com/office/drawing/2017/decorative" val="1"/>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4" name="Rectangle 15">
                <a:extLst>
                  <a:ext uri="{FF2B5EF4-FFF2-40B4-BE49-F238E27FC236}">
                    <a16:creationId xmlns:a16="http://schemas.microsoft.com/office/drawing/2014/main" id="{21C11D1B-7C47-4F57-ADB3-690A4ED057CF}"/>
                  </a:ext>
                  <a:ext uri="{C183D7F6-B498-43B3-948B-1728B52AA6E4}">
                    <adec:decorative xmlns:adec="http://schemas.microsoft.com/office/drawing/2017/decorative" val="1"/>
                  </a:ext>
                </a:extLst>
              </p:cNvPr>
              <p:cNvSpPr>
                <a:spLocks noChangeArrowheads="1"/>
              </p:cNvSpPr>
              <p:nvPr/>
            </p:nvSpPr>
            <p:spPr bwMode="auto">
              <a:xfrm>
                <a:off x="744538" y="2019301"/>
                <a:ext cx="60325"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5" name="Rectangle 16">
                <a:extLst>
                  <a:ext uri="{FF2B5EF4-FFF2-40B4-BE49-F238E27FC236}">
                    <a16:creationId xmlns:a16="http://schemas.microsoft.com/office/drawing/2014/main" id="{571F7FE6-16CE-4049-8197-D7E94AAE57B2}"/>
                  </a:ext>
                  <a:ext uri="{C183D7F6-B498-43B3-948B-1728B52AA6E4}">
                    <adec:decorative xmlns:adec="http://schemas.microsoft.com/office/drawing/2017/decorative" val="1"/>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6" name="Rectangle 17">
                <a:extLst>
                  <a:ext uri="{FF2B5EF4-FFF2-40B4-BE49-F238E27FC236}">
                    <a16:creationId xmlns:a16="http://schemas.microsoft.com/office/drawing/2014/main" id="{E901AD51-E2C3-40F0-BE7F-2AEE456A79A8}"/>
                  </a:ext>
                  <a:ext uri="{C183D7F6-B498-43B3-948B-1728B52AA6E4}">
                    <adec:decorative xmlns:adec="http://schemas.microsoft.com/office/drawing/2017/decorative" val="1"/>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7" name="Rectangle 18">
                <a:extLst>
                  <a:ext uri="{FF2B5EF4-FFF2-40B4-BE49-F238E27FC236}">
                    <a16:creationId xmlns:a16="http://schemas.microsoft.com/office/drawing/2014/main" id="{60B8D6C1-C608-43F8-A657-09DC3F6B9B69}"/>
                  </a:ext>
                  <a:ext uri="{C183D7F6-B498-43B3-948B-1728B52AA6E4}">
                    <adec:decorative xmlns:adec="http://schemas.microsoft.com/office/drawing/2017/decorative" val="1"/>
                  </a:ext>
                </a:extLst>
              </p:cNvPr>
              <p:cNvSpPr>
                <a:spLocks noChangeArrowheads="1"/>
              </p:cNvSpPr>
              <p:nvPr/>
            </p:nvSpPr>
            <p:spPr bwMode="auto">
              <a:xfrm>
                <a:off x="990600" y="2019301"/>
                <a:ext cx="63500"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25" name="Group 124">
              <a:extLst>
                <a:ext uri="{FF2B5EF4-FFF2-40B4-BE49-F238E27FC236}">
                  <a16:creationId xmlns:a16="http://schemas.microsoft.com/office/drawing/2014/main" id="{B3997538-1E8F-4800-B98F-06B706EBE896}"/>
                </a:ext>
              </a:extLst>
            </p:cNvPr>
            <p:cNvGrpSpPr/>
            <p:nvPr/>
          </p:nvGrpSpPr>
          <p:grpSpPr>
            <a:xfrm>
              <a:off x="5203523" y="5796687"/>
              <a:ext cx="359180" cy="281627"/>
              <a:chOff x="5338393" y="5809468"/>
              <a:chExt cx="359180" cy="281627"/>
            </a:xfrm>
          </p:grpSpPr>
          <p:grpSp>
            <p:nvGrpSpPr>
              <p:cNvPr id="126" name="Group 125">
                <a:extLst>
                  <a:ext uri="{FF2B5EF4-FFF2-40B4-BE49-F238E27FC236}">
                    <a16:creationId xmlns:a16="http://schemas.microsoft.com/office/drawing/2014/main" id="{6CA8881E-FE47-4874-BA5F-822C0593425B}"/>
                  </a:ext>
                </a:extLst>
              </p:cNvPr>
              <p:cNvGrpSpPr>
                <a:grpSpLocks noChangeAspect="1"/>
              </p:cNvGrpSpPr>
              <p:nvPr/>
            </p:nvGrpSpPr>
            <p:grpSpPr>
              <a:xfrm flipH="1">
                <a:off x="5338393" y="5809468"/>
                <a:ext cx="359180" cy="212575"/>
                <a:chOff x="942772" y="1664993"/>
                <a:chExt cx="155575" cy="92075"/>
              </a:xfrm>
              <a:solidFill>
                <a:srgbClr val="50E6FF"/>
              </a:solidFill>
            </p:grpSpPr>
            <p:sp>
              <p:nvSpPr>
                <p:cNvPr id="131" name="Oval 19">
                  <a:extLst>
                    <a:ext uri="{FF2B5EF4-FFF2-40B4-BE49-F238E27FC236}">
                      <a16:creationId xmlns:a16="http://schemas.microsoft.com/office/drawing/2014/main" id="{2343F369-670D-4EB8-A93C-8D802E969FB7}"/>
                    </a:ext>
                    <a:ext uri="{C183D7F6-B498-43B3-948B-1728B52AA6E4}">
                      <adec:decorative xmlns:adec="http://schemas.microsoft.com/office/drawing/2017/decorative" val="1"/>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32" name="Freeform 20">
                  <a:extLst>
                    <a:ext uri="{FF2B5EF4-FFF2-40B4-BE49-F238E27FC236}">
                      <a16:creationId xmlns:a16="http://schemas.microsoft.com/office/drawing/2014/main" id="{97C8222C-CFAF-438E-B9A9-6F0AB99E672A}"/>
                    </a:ext>
                    <a:ext uri="{C183D7F6-B498-43B3-948B-1728B52AA6E4}">
                      <adec:decorative xmlns:adec="http://schemas.microsoft.com/office/drawing/2017/decorative" val="1"/>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33" name="Oval 21">
                  <a:extLst>
                    <a:ext uri="{FF2B5EF4-FFF2-40B4-BE49-F238E27FC236}">
                      <a16:creationId xmlns:a16="http://schemas.microsoft.com/office/drawing/2014/main" id="{A4D8E8C3-0E70-4897-854D-B8BB0C2B956A}"/>
                    </a:ext>
                    <a:ext uri="{C183D7F6-B498-43B3-948B-1728B52AA6E4}">
                      <adec:decorative xmlns:adec="http://schemas.microsoft.com/office/drawing/2017/decorative" val="1"/>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127" name="Group 126">
                <a:extLst>
                  <a:ext uri="{FF2B5EF4-FFF2-40B4-BE49-F238E27FC236}">
                    <a16:creationId xmlns:a16="http://schemas.microsoft.com/office/drawing/2014/main" id="{E7D02568-D59F-4D80-8CF0-29A2B0249F49}"/>
                  </a:ext>
                </a:extLst>
              </p:cNvPr>
              <p:cNvGrpSpPr/>
              <p:nvPr/>
            </p:nvGrpSpPr>
            <p:grpSpPr>
              <a:xfrm>
                <a:off x="5381229" y="5900801"/>
                <a:ext cx="195611" cy="190294"/>
                <a:chOff x="11383094" y="5071064"/>
                <a:chExt cx="275373" cy="267883"/>
              </a:xfrm>
            </p:grpSpPr>
            <p:sp>
              <p:nvSpPr>
                <p:cNvPr id="128" name="Rectangle 33">
                  <a:extLst>
                    <a:ext uri="{FF2B5EF4-FFF2-40B4-BE49-F238E27FC236}">
                      <a16:creationId xmlns:a16="http://schemas.microsoft.com/office/drawing/2014/main" id="{B3DDB9C4-F8B7-409A-904A-E4D5903F7381}"/>
                    </a:ext>
                    <a:ext uri="{C183D7F6-B498-43B3-948B-1728B52AA6E4}">
                      <adec:decorative xmlns:adec="http://schemas.microsoft.com/office/drawing/2017/decorative" val="1"/>
                    </a:ext>
                  </a:extLst>
                </p:cNvPr>
                <p:cNvSpPr>
                  <a:spLocks noChangeArrowheads="1"/>
                </p:cNvSpPr>
                <p:nvPr/>
              </p:nvSpPr>
              <p:spPr bwMode="auto">
                <a:xfrm>
                  <a:off x="11614327" y="5071064"/>
                  <a:ext cx="44140" cy="147640"/>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9" name="Rectangle 34">
                  <a:extLst>
                    <a:ext uri="{FF2B5EF4-FFF2-40B4-BE49-F238E27FC236}">
                      <a16:creationId xmlns:a16="http://schemas.microsoft.com/office/drawing/2014/main" id="{40BFD7FC-90F3-428A-8F74-17E44F13DF30}"/>
                    </a:ext>
                    <a:ext uri="{C183D7F6-B498-43B3-948B-1728B52AA6E4}">
                      <adec:decorative xmlns:adec="http://schemas.microsoft.com/office/drawing/2017/decorative" val="1"/>
                    </a:ext>
                  </a:extLst>
                </p:cNvPr>
                <p:cNvSpPr>
                  <a:spLocks noChangeArrowheads="1"/>
                </p:cNvSpPr>
                <p:nvPr/>
              </p:nvSpPr>
              <p:spPr bwMode="auto">
                <a:xfrm>
                  <a:off x="11506321" y="5071064"/>
                  <a:ext cx="147640" cy="45662"/>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0" name="Freeform 39">
                  <a:extLst>
                    <a:ext uri="{FF2B5EF4-FFF2-40B4-BE49-F238E27FC236}">
                      <a16:creationId xmlns:a16="http://schemas.microsoft.com/office/drawing/2014/main" id="{7556BB48-A388-4904-AAF4-1FC1F1882C0A}"/>
                    </a:ext>
                    <a:ext uri="{C183D7F6-B498-43B3-948B-1728B52AA6E4}">
                      <adec:decorative xmlns:adec="http://schemas.microsoft.com/office/drawing/2017/decorative" val="1"/>
                    </a:ext>
                  </a:extLst>
                </p:cNvPr>
                <p:cNvSpPr>
                  <a:spLocks/>
                </p:cNvSpPr>
                <p:nvPr/>
              </p:nvSpPr>
              <p:spPr bwMode="auto">
                <a:xfrm>
                  <a:off x="11383094" y="5083241"/>
                  <a:ext cx="254184" cy="255706"/>
                </a:xfrm>
                <a:custGeom>
                  <a:avLst/>
                  <a:gdLst>
                    <a:gd name="T0" fmla="*/ 147 w 167"/>
                    <a:gd name="T1" fmla="*/ 0 h 168"/>
                    <a:gd name="T2" fmla="*/ 167 w 167"/>
                    <a:gd name="T3" fmla="*/ 21 h 168"/>
                    <a:gd name="T4" fmla="*/ 21 w 167"/>
                    <a:gd name="T5" fmla="*/ 168 h 168"/>
                    <a:gd name="T6" fmla="*/ 0 w 167"/>
                    <a:gd name="T7" fmla="*/ 147 h 168"/>
                    <a:gd name="T8" fmla="*/ 147 w 167"/>
                    <a:gd name="T9" fmla="*/ 0 h 168"/>
                  </a:gdLst>
                  <a:ahLst/>
                  <a:cxnLst>
                    <a:cxn ang="0">
                      <a:pos x="T0" y="T1"/>
                    </a:cxn>
                    <a:cxn ang="0">
                      <a:pos x="T2" y="T3"/>
                    </a:cxn>
                    <a:cxn ang="0">
                      <a:pos x="T4" y="T5"/>
                    </a:cxn>
                    <a:cxn ang="0">
                      <a:pos x="T6" y="T7"/>
                    </a:cxn>
                    <a:cxn ang="0">
                      <a:pos x="T8" y="T9"/>
                    </a:cxn>
                  </a:cxnLst>
                  <a:rect l="0" t="0" r="r" b="b"/>
                  <a:pathLst>
                    <a:path w="167" h="168">
                      <a:moveTo>
                        <a:pt x="147" y="0"/>
                      </a:moveTo>
                      <a:lnTo>
                        <a:pt x="167" y="21"/>
                      </a:lnTo>
                      <a:lnTo>
                        <a:pt x="21" y="168"/>
                      </a:lnTo>
                      <a:lnTo>
                        <a:pt x="0" y="147"/>
                      </a:lnTo>
                      <a:lnTo>
                        <a:pt x="147"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grpSp>
      <p:sp>
        <p:nvSpPr>
          <p:cNvPr id="11" name="Content Placeholder 10">
            <a:extLst>
              <a:ext uri="{FF2B5EF4-FFF2-40B4-BE49-F238E27FC236}">
                <a16:creationId xmlns:a16="http://schemas.microsoft.com/office/drawing/2014/main" id="{B8AE7E72-E3FF-45C6-9E6F-F29F16AED828}"/>
              </a:ext>
            </a:extLst>
          </p:cNvPr>
          <p:cNvSpPr>
            <a:spLocks noGrp="1"/>
          </p:cNvSpPr>
          <p:nvPr>
            <p:ph sz="quarter" idx="18"/>
          </p:nvPr>
        </p:nvSpPr>
        <p:spPr>
          <a:xfrm>
            <a:off x="9546970" y="3210201"/>
            <a:ext cx="1898688" cy="553998"/>
          </a:xfrm>
        </p:spPr>
        <p: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dirty="0">
                <a:ln w="3175">
                  <a:noFill/>
                </a:ln>
                <a:solidFill>
                  <a:srgbClr val="0078D4"/>
                </a:solidFill>
                <a:effectLst/>
                <a:uLnTx/>
                <a:uFillTx/>
                <a:latin typeface="Segoe UI Semibold"/>
                <a:ea typeface="+mn-ea"/>
                <a:cs typeface="Segoe UI" pitchFamily="34" charset="0"/>
              </a:rPr>
              <a:t>Migrate your MySQL and MariaDB to Azure and reduce TCO </a:t>
            </a:r>
          </a:p>
        </p:txBody>
      </p:sp>
      <p:sp>
        <p:nvSpPr>
          <p:cNvPr id="12" name="Content Placeholder 11">
            <a:extLst>
              <a:ext uri="{FF2B5EF4-FFF2-40B4-BE49-F238E27FC236}">
                <a16:creationId xmlns:a16="http://schemas.microsoft.com/office/drawing/2014/main" id="{E46BF6D6-8312-44B5-A23A-CE6CAF93647F}"/>
              </a:ext>
            </a:extLst>
          </p:cNvPr>
          <p:cNvSpPr>
            <a:spLocks noGrp="1"/>
          </p:cNvSpPr>
          <p:nvPr>
            <p:ph sz="quarter" idx="19"/>
          </p:nvPr>
        </p:nvSpPr>
        <p:spPr>
          <a:xfrm>
            <a:off x="9538154" y="4148205"/>
            <a:ext cx="1929284" cy="1354996"/>
          </a:xfrm>
        </p:spPr>
        <p:txBody>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Seamless migration with benefit of reduced database administration. Get to market quicker and scale applications based on changing application requirements </a:t>
            </a:r>
          </a:p>
        </p:txBody>
      </p:sp>
      <p:pic>
        <p:nvPicPr>
          <p:cNvPr id="173" name="Picture 2" descr="GeekWire logo">
            <a:extLst>
              <a:ext uri="{FF2B5EF4-FFF2-40B4-BE49-F238E27FC236}">
                <a16:creationId xmlns:a16="http://schemas.microsoft.com/office/drawing/2014/main" id="{2F722F97-F34C-4B8E-B270-C50A5D2FDD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9681131" y="5628364"/>
            <a:ext cx="1639474" cy="35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5994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EA6037-7B36-407E-8A5F-D89A50F3C280}"/>
              </a:ext>
            </a:extLst>
          </p:cNvPr>
          <p:cNvSpPr>
            <a:spLocks noGrp="1"/>
          </p:cNvSpPr>
          <p:nvPr>
            <p:ph type="title"/>
          </p:nvPr>
        </p:nvSpPr>
        <p:spPr>
          <a:xfrm>
            <a:off x="588263" y="457199"/>
            <a:ext cx="5981294" cy="1116767"/>
          </a:xfrm>
        </p:spPr>
        <p:txBody>
          <a:bodyPr/>
          <a:lstStyle/>
          <a:p>
            <a:pPr lvl="0"/>
            <a:r>
              <a:rPr lang="en-US" sz="3200" dirty="0"/>
              <a:t>Build enterprise web apps using packaged apps like Alfresco </a:t>
            </a:r>
          </a:p>
        </p:txBody>
      </p:sp>
      <p:sp>
        <p:nvSpPr>
          <p:cNvPr id="2" name="Content Placeholder 1">
            <a:extLst>
              <a:ext uri="{FF2B5EF4-FFF2-40B4-BE49-F238E27FC236}">
                <a16:creationId xmlns:a16="http://schemas.microsoft.com/office/drawing/2014/main" id="{7D60105D-2881-4BBA-8B14-42F30F20C93D}"/>
              </a:ext>
            </a:extLst>
          </p:cNvPr>
          <p:cNvSpPr>
            <a:spLocks noGrp="1"/>
          </p:cNvSpPr>
          <p:nvPr>
            <p:ph sz="quarter" idx="10"/>
          </p:nvPr>
        </p:nvSpPr>
        <p:spPr>
          <a:xfrm>
            <a:off x="590886" y="2025733"/>
            <a:ext cx="3685914" cy="1773238"/>
          </a:xfrm>
        </p:spPr>
        <p:txBody>
          <a:bodyPr/>
          <a:lstStyle/>
          <a:p>
            <a:pPr marL="0" marR="0" lvl="0" indent="0" algn="l" defTabSz="914400" rtl="0" eaLnBrk="1" fontAlgn="auto" latinLnBrk="0" hangingPunct="1">
              <a:lnSpc>
                <a:spcPct val="11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Accelerate time to market by leaving database management to Azure Database for MySQL</a:t>
            </a:r>
          </a:p>
          <a:p>
            <a:pPr marL="0" marR="0" lvl="0" indent="0" algn="l" defTabSz="914400" rtl="0" eaLnBrk="1" fontAlgn="auto" latinLnBrk="0" hangingPunct="1">
              <a:lnSpc>
                <a:spcPct val="11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Integrate effortlessly with popular enterprise content management systems like Alfresco</a:t>
            </a:r>
          </a:p>
          <a:p>
            <a:pPr marL="0" marR="0" lvl="0" indent="0" algn="l" defTabSz="914400" rtl="0" eaLnBrk="1" fontAlgn="auto" latinLnBrk="0" hangingPunct="1">
              <a:lnSpc>
                <a:spcPct val="11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Choose from many languages like PHP, Java, Node.js, and more</a:t>
            </a:r>
          </a:p>
        </p:txBody>
      </p:sp>
      <p:sp>
        <p:nvSpPr>
          <p:cNvPr id="3" name="Content Placeholder 2">
            <a:extLst>
              <a:ext uri="{FF2B5EF4-FFF2-40B4-BE49-F238E27FC236}">
                <a16:creationId xmlns:a16="http://schemas.microsoft.com/office/drawing/2014/main" id="{F52F0DA1-BA23-4F32-98A1-AB67475A1AC1}"/>
              </a:ext>
            </a:extLst>
          </p:cNvPr>
          <p:cNvSpPr>
            <a:spLocks noGrp="1"/>
          </p:cNvSpPr>
          <p:nvPr>
            <p:ph sz="quarter" idx="11"/>
          </p:nvPr>
        </p:nvSpPr>
        <p:spPr>
          <a:xfrm>
            <a:off x="5593251" y="1522960"/>
            <a:ext cx="5019781" cy="34720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4"/>
                </a:solidFill>
                <a:effectLst/>
                <a:uLnTx/>
                <a:uFillTx/>
                <a:latin typeface="Segoe UI Semibold"/>
                <a:ea typeface="+mn-ea"/>
                <a:cs typeface="+mn-cs"/>
              </a:rPr>
              <a:t>Alfresco deployment with cross-region read replicas </a:t>
            </a:r>
          </a:p>
        </p:txBody>
      </p:sp>
      <p:grpSp>
        <p:nvGrpSpPr>
          <p:cNvPr id="11" name="Group 10" descr="Diagram showing Alfresco deployment with cross-region read replicas. The Virtual private cloud consists of Region 1 and Region 2 read replica which are secured. Both Region 1 and Region 2 read replica consists of Azure Database for MySQL, Alfresco servers, and Index servers each. The Alfresco servers from Region 1 and Region 2 read replica are connected to Alfresco content services Auto scaling group at the center. The Index servers from Region 1 and Region 2 read replica are connected to Alfresco search services Auto scaling group. NAT gateway is at the top and Azure Blob Storage is to the right side outside the Virtual private cloud.">
            <a:extLst>
              <a:ext uri="{FF2B5EF4-FFF2-40B4-BE49-F238E27FC236}">
                <a16:creationId xmlns:a16="http://schemas.microsoft.com/office/drawing/2014/main" id="{83347757-FACA-4792-A8ED-82A47B90C2FE}"/>
              </a:ext>
            </a:extLst>
          </p:cNvPr>
          <p:cNvGrpSpPr/>
          <p:nvPr/>
        </p:nvGrpSpPr>
        <p:grpSpPr>
          <a:xfrm>
            <a:off x="5588435" y="1836765"/>
            <a:ext cx="6064296" cy="3667572"/>
            <a:chOff x="5588435" y="1836765"/>
            <a:chExt cx="6064296" cy="3667572"/>
          </a:xfrm>
        </p:grpSpPr>
        <p:sp>
          <p:nvSpPr>
            <p:cNvPr id="149" name="Rectangle 148">
              <a:extLst>
                <a:ext uri="{FF2B5EF4-FFF2-40B4-BE49-F238E27FC236}">
                  <a16:creationId xmlns:a16="http://schemas.microsoft.com/office/drawing/2014/main" id="{3037605F-640A-4DC1-B66F-270819E03CD2}"/>
                </a:ext>
                <a:ext uri="{C183D7F6-B498-43B3-948B-1728B52AA6E4}">
                  <adec:decorative xmlns:adec="http://schemas.microsoft.com/office/drawing/2017/decorative" val="1"/>
                </a:ext>
              </a:extLst>
            </p:cNvPr>
            <p:cNvSpPr/>
            <p:nvPr/>
          </p:nvSpPr>
          <p:spPr bwMode="auto">
            <a:xfrm>
              <a:off x="5588435" y="2394007"/>
              <a:ext cx="5295708" cy="3110330"/>
            </a:xfrm>
            <a:prstGeom prst="rect">
              <a:avLst/>
            </a:prstGeom>
            <a:solidFill>
              <a:schemeClr val="bg1"/>
            </a:solid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mn-ea"/>
                  <a:cs typeface="Segoe UI" pitchFamily="34" charset="0"/>
                </a:rPr>
                <a:t>Virtual private cloud</a:t>
              </a:r>
            </a:p>
          </p:txBody>
        </p:sp>
        <p:sp>
          <p:nvSpPr>
            <p:cNvPr id="151" name="TextBox 150">
              <a:extLst>
                <a:ext uri="{FF2B5EF4-FFF2-40B4-BE49-F238E27FC236}">
                  <a16:creationId xmlns:a16="http://schemas.microsoft.com/office/drawing/2014/main" id="{BDBE68E5-34F2-4D9A-855B-DBB1F6F38C23}"/>
                </a:ext>
                <a:ext uri="{C183D7F6-B498-43B3-948B-1728B52AA6E4}">
                  <adec:decorative xmlns:adec="http://schemas.microsoft.com/office/drawing/2017/decorative" val="1"/>
                </a:ext>
              </a:extLst>
            </p:cNvPr>
            <p:cNvSpPr txBox="1"/>
            <p:nvPr/>
          </p:nvSpPr>
          <p:spPr>
            <a:xfrm>
              <a:off x="6912340" y="3601534"/>
              <a:ext cx="500134" cy="281094"/>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Alfresco servers</a:t>
              </a:r>
            </a:p>
          </p:txBody>
        </p:sp>
        <p:sp>
          <p:nvSpPr>
            <p:cNvPr id="152" name="TextBox 151">
              <a:extLst>
                <a:ext uri="{FF2B5EF4-FFF2-40B4-BE49-F238E27FC236}">
                  <a16:creationId xmlns:a16="http://schemas.microsoft.com/office/drawing/2014/main" id="{F052AFC2-F1C9-4397-916A-29503AABA2A5}"/>
                </a:ext>
                <a:ext uri="{C183D7F6-B498-43B3-948B-1728B52AA6E4}">
                  <adec:decorative xmlns:adec="http://schemas.microsoft.com/office/drawing/2017/decorative" val="1"/>
                </a:ext>
              </a:extLst>
            </p:cNvPr>
            <p:cNvSpPr txBox="1"/>
            <p:nvPr/>
          </p:nvSpPr>
          <p:spPr>
            <a:xfrm>
              <a:off x="6857424" y="4703306"/>
              <a:ext cx="609966" cy="276999"/>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Index servers</a:t>
              </a:r>
            </a:p>
          </p:txBody>
        </p:sp>
        <p:sp>
          <p:nvSpPr>
            <p:cNvPr id="153" name="TextBox 152">
              <a:extLst>
                <a:ext uri="{FF2B5EF4-FFF2-40B4-BE49-F238E27FC236}">
                  <a16:creationId xmlns:a16="http://schemas.microsoft.com/office/drawing/2014/main" id="{006A293B-D679-4D0C-9851-8E6A8AD3D4AF}"/>
                </a:ext>
                <a:ext uri="{C183D7F6-B498-43B3-948B-1728B52AA6E4}">
                  <adec:decorative xmlns:adec="http://schemas.microsoft.com/office/drawing/2017/decorative" val="1"/>
                </a:ext>
              </a:extLst>
            </p:cNvPr>
            <p:cNvSpPr txBox="1"/>
            <p:nvPr/>
          </p:nvSpPr>
          <p:spPr>
            <a:xfrm>
              <a:off x="11059095" y="3230039"/>
              <a:ext cx="59363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Blob Storage</a:t>
              </a:r>
            </a:p>
          </p:txBody>
        </p:sp>
        <p:sp>
          <p:nvSpPr>
            <p:cNvPr id="154" name="Freeform 33">
              <a:extLst>
                <a:ext uri="{FF2B5EF4-FFF2-40B4-BE49-F238E27FC236}">
                  <a16:creationId xmlns:a16="http://schemas.microsoft.com/office/drawing/2014/main" id="{EDBCED55-BC9B-4C8D-B479-F6238E035BAB}"/>
                </a:ext>
                <a:ext uri="{C183D7F6-B498-43B3-948B-1728B52AA6E4}">
                  <adec:decorative xmlns:adec="http://schemas.microsoft.com/office/drawing/2017/decorative" val="1"/>
                </a:ext>
              </a:extLst>
            </p:cNvPr>
            <p:cNvSpPr/>
            <p:nvPr/>
          </p:nvSpPr>
          <p:spPr bwMode="auto">
            <a:xfrm>
              <a:off x="11059095" y="2616944"/>
              <a:ext cx="593636" cy="513195"/>
            </a:xfrm>
            <a:custGeom>
              <a:avLst/>
              <a:gdLst>
                <a:gd name="connsiteX0" fmla="*/ 2045820 w 4638512"/>
                <a:gd name="connsiteY0" fmla="*/ 2246179 h 4009962"/>
                <a:gd name="connsiteX1" fmla="*/ 2135116 w 4638512"/>
                <a:gd name="connsiteY1" fmla="*/ 2478723 h 4009962"/>
                <a:gd name="connsiteX2" fmla="*/ 2043959 w 4638512"/>
                <a:gd name="connsiteY2" fmla="*/ 2711267 h 4009962"/>
                <a:gd name="connsiteX3" fmla="*/ 1950477 w 4638512"/>
                <a:gd name="connsiteY3" fmla="*/ 2485699 h 4009962"/>
                <a:gd name="connsiteX4" fmla="*/ 2045820 w 4638512"/>
                <a:gd name="connsiteY4" fmla="*/ 2246179 h 4009962"/>
                <a:gd name="connsiteX5" fmla="*/ 2052331 w 4638512"/>
                <a:gd name="connsiteY5" fmla="*/ 2134093 h 4009962"/>
                <a:gd name="connsiteX6" fmla="*/ 1865598 w 4638512"/>
                <a:gd name="connsiteY6" fmla="*/ 2225018 h 4009962"/>
                <a:gd name="connsiteX7" fmla="*/ 1801183 w 4638512"/>
                <a:gd name="connsiteY7" fmla="*/ 2489420 h 4009962"/>
                <a:gd name="connsiteX8" fmla="*/ 2039308 w 4638512"/>
                <a:gd name="connsiteY8" fmla="*/ 2823818 h 4009962"/>
                <a:gd name="connsiteX9" fmla="*/ 2221390 w 4638512"/>
                <a:gd name="connsiteY9" fmla="*/ 2733591 h 4009962"/>
                <a:gd name="connsiteX10" fmla="*/ 2284875 w 4638512"/>
                <a:gd name="connsiteY10" fmla="*/ 2474072 h 4009962"/>
                <a:gd name="connsiteX11" fmla="*/ 2052331 w 4638512"/>
                <a:gd name="connsiteY11" fmla="*/ 2134093 h 4009962"/>
                <a:gd name="connsiteX12" fmla="*/ 2619664 w 4638512"/>
                <a:gd name="connsiteY12" fmla="*/ 2130372 h 4009962"/>
                <a:gd name="connsiteX13" fmla="*/ 2528041 w 4638512"/>
                <a:gd name="connsiteY13" fmla="*/ 2187578 h 4009962"/>
                <a:gd name="connsiteX14" fmla="*/ 2420141 w 4638512"/>
                <a:gd name="connsiteY14" fmla="*/ 2230366 h 4009962"/>
                <a:gd name="connsiteX15" fmla="*/ 2420141 w 4638512"/>
                <a:gd name="connsiteY15" fmla="*/ 2354080 h 4009962"/>
                <a:gd name="connsiteX16" fmla="*/ 2459673 w 4638512"/>
                <a:gd name="connsiteY16" fmla="*/ 2346406 h 4009962"/>
                <a:gd name="connsiteX17" fmla="*/ 2498276 w 4638512"/>
                <a:gd name="connsiteY17" fmla="*/ 2333383 h 4009962"/>
                <a:gd name="connsiteX18" fmla="*/ 2533390 w 4638512"/>
                <a:gd name="connsiteY18" fmla="*/ 2316175 h 4009962"/>
                <a:gd name="connsiteX19" fmla="*/ 2561993 w 4638512"/>
                <a:gd name="connsiteY19" fmla="*/ 2295944 h 4009962"/>
                <a:gd name="connsiteX20" fmla="*/ 2561993 w 4638512"/>
                <a:gd name="connsiteY20" fmla="*/ 2812191 h 4009962"/>
                <a:gd name="connsiteX21" fmla="*/ 2708495 w 4638512"/>
                <a:gd name="connsiteY21" fmla="*/ 2812191 h 4009962"/>
                <a:gd name="connsiteX22" fmla="*/ 2708495 w 4638512"/>
                <a:gd name="connsiteY22" fmla="*/ 2130372 h 4009962"/>
                <a:gd name="connsiteX23" fmla="*/ 2598269 w 4638512"/>
                <a:gd name="connsiteY23" fmla="*/ 1315451 h 4009962"/>
                <a:gd name="connsiteX24" fmla="*/ 2687566 w 4638512"/>
                <a:gd name="connsiteY24" fmla="*/ 1547995 h 4009962"/>
                <a:gd name="connsiteX25" fmla="*/ 2596409 w 4638512"/>
                <a:gd name="connsiteY25" fmla="*/ 1780539 h 4009962"/>
                <a:gd name="connsiteX26" fmla="*/ 2502926 w 4638512"/>
                <a:gd name="connsiteY26" fmla="*/ 1554971 h 4009962"/>
                <a:gd name="connsiteX27" fmla="*/ 2598269 w 4638512"/>
                <a:gd name="connsiteY27" fmla="*/ 1315451 h 4009962"/>
                <a:gd name="connsiteX28" fmla="*/ 2604781 w 4638512"/>
                <a:gd name="connsiteY28" fmla="*/ 1203365 h 4009962"/>
                <a:gd name="connsiteX29" fmla="*/ 2418048 w 4638512"/>
                <a:gd name="connsiteY29" fmla="*/ 1294290 h 4009962"/>
                <a:gd name="connsiteX30" fmla="*/ 2353633 w 4638512"/>
                <a:gd name="connsiteY30" fmla="*/ 1558692 h 4009962"/>
                <a:gd name="connsiteX31" fmla="*/ 2591758 w 4638512"/>
                <a:gd name="connsiteY31" fmla="*/ 1893090 h 4009962"/>
                <a:gd name="connsiteX32" fmla="*/ 2773840 w 4638512"/>
                <a:gd name="connsiteY32" fmla="*/ 1802863 h 4009962"/>
                <a:gd name="connsiteX33" fmla="*/ 2837325 w 4638512"/>
                <a:gd name="connsiteY33" fmla="*/ 1543344 h 4009962"/>
                <a:gd name="connsiteX34" fmla="*/ 2604781 w 4638512"/>
                <a:gd name="connsiteY34" fmla="*/ 1203365 h 4009962"/>
                <a:gd name="connsiteX35" fmla="*/ 2067214 w 4638512"/>
                <a:gd name="connsiteY35" fmla="*/ 1199644 h 4009962"/>
                <a:gd name="connsiteX36" fmla="*/ 1975591 w 4638512"/>
                <a:gd name="connsiteY36" fmla="*/ 1256850 h 4009962"/>
                <a:gd name="connsiteX37" fmla="*/ 1867691 w 4638512"/>
                <a:gd name="connsiteY37" fmla="*/ 1299638 h 4009962"/>
                <a:gd name="connsiteX38" fmla="*/ 1867691 w 4638512"/>
                <a:gd name="connsiteY38" fmla="*/ 1423352 h 4009962"/>
                <a:gd name="connsiteX39" fmla="*/ 1907223 w 4638512"/>
                <a:gd name="connsiteY39" fmla="*/ 1415678 h 4009962"/>
                <a:gd name="connsiteX40" fmla="*/ 1945826 w 4638512"/>
                <a:gd name="connsiteY40" fmla="*/ 1402655 h 4009962"/>
                <a:gd name="connsiteX41" fmla="*/ 1980940 w 4638512"/>
                <a:gd name="connsiteY41" fmla="*/ 1385447 h 4009962"/>
                <a:gd name="connsiteX42" fmla="*/ 2009543 w 4638512"/>
                <a:gd name="connsiteY42" fmla="*/ 1365216 h 4009962"/>
                <a:gd name="connsiteX43" fmla="*/ 2009543 w 4638512"/>
                <a:gd name="connsiteY43" fmla="*/ 1881463 h 4009962"/>
                <a:gd name="connsiteX44" fmla="*/ 2156045 w 4638512"/>
                <a:gd name="connsiteY44" fmla="*/ 1881463 h 4009962"/>
                <a:gd name="connsiteX45" fmla="*/ 2156045 w 4638512"/>
                <a:gd name="connsiteY45" fmla="*/ 1199644 h 4009962"/>
                <a:gd name="connsiteX46" fmla="*/ 1451717 w 4638512"/>
                <a:gd name="connsiteY46" fmla="*/ 975276 h 4009962"/>
                <a:gd name="connsiteX47" fmla="*/ 2932580 w 4638512"/>
                <a:gd name="connsiteY47" fmla="*/ 975277 h 4009962"/>
                <a:gd name="connsiteX48" fmla="*/ 2932580 w 4638512"/>
                <a:gd name="connsiteY48" fmla="*/ 1360287 h 4009962"/>
                <a:gd name="connsiteX49" fmla="*/ 3300325 w 4638512"/>
                <a:gd name="connsiteY49" fmla="*/ 1360287 h 4009962"/>
                <a:gd name="connsiteX50" fmla="*/ 3300325 w 4638512"/>
                <a:gd name="connsiteY50" fmla="*/ 2920137 h 4009962"/>
                <a:gd name="connsiteX51" fmla="*/ 3185379 w 4638512"/>
                <a:gd name="connsiteY51" fmla="*/ 3035083 h 4009962"/>
                <a:gd name="connsiteX52" fmla="*/ 1451717 w 4638512"/>
                <a:gd name="connsiteY52" fmla="*/ 3035083 h 4009962"/>
                <a:gd name="connsiteX53" fmla="*/ 1336771 w 4638512"/>
                <a:gd name="connsiteY53" fmla="*/ 2920137 h 4009962"/>
                <a:gd name="connsiteX54" fmla="*/ 1336771 w 4638512"/>
                <a:gd name="connsiteY54" fmla="*/ 1090222 h 4009962"/>
                <a:gd name="connsiteX55" fmla="*/ 1451717 w 4638512"/>
                <a:gd name="connsiteY55" fmla="*/ 975276 h 4009962"/>
                <a:gd name="connsiteX56" fmla="*/ 1471468 w 4638512"/>
                <a:gd name="connsiteY56" fmla="*/ 797915 h 4009962"/>
                <a:gd name="connsiteX57" fmla="*/ 1156956 w 4638512"/>
                <a:gd name="connsiteY57" fmla="*/ 1112426 h 4009962"/>
                <a:gd name="connsiteX58" fmla="*/ 1156956 w 4638512"/>
                <a:gd name="connsiteY58" fmla="*/ 2900449 h 4009962"/>
                <a:gd name="connsiteX59" fmla="*/ 1471468 w 4638512"/>
                <a:gd name="connsiteY59" fmla="*/ 3214961 h 4009962"/>
                <a:gd name="connsiteX60" fmla="*/ 3166302 w 4638512"/>
                <a:gd name="connsiteY60" fmla="*/ 3214961 h 4009962"/>
                <a:gd name="connsiteX61" fmla="*/ 3480814 w 4638512"/>
                <a:gd name="connsiteY61" fmla="*/ 2900449 h 4009962"/>
                <a:gd name="connsiteX62" fmla="*/ 3480814 w 4638512"/>
                <a:gd name="connsiteY62" fmla="*/ 1279104 h 4009962"/>
                <a:gd name="connsiteX63" fmla="*/ 2999625 w 4638512"/>
                <a:gd name="connsiteY63" fmla="*/ 797915 h 4009962"/>
                <a:gd name="connsiteX64" fmla="*/ 1168463 w 4638512"/>
                <a:gd name="connsiteY64" fmla="*/ 0 h 4009962"/>
                <a:gd name="connsiteX65" fmla="*/ 3470048 w 4638512"/>
                <a:gd name="connsiteY65" fmla="*/ 0 h 4009962"/>
                <a:gd name="connsiteX66" fmla="*/ 4638512 w 4638512"/>
                <a:gd name="connsiteY66" fmla="*/ 2004981 h 4009962"/>
                <a:gd name="connsiteX67" fmla="*/ 3470048 w 4638512"/>
                <a:gd name="connsiteY67" fmla="*/ 4009962 h 4009962"/>
                <a:gd name="connsiteX68" fmla="*/ 1168463 w 4638512"/>
                <a:gd name="connsiteY68" fmla="*/ 4009962 h 4009962"/>
                <a:gd name="connsiteX69" fmla="*/ 0 w 4638512"/>
                <a:gd name="connsiteY69" fmla="*/ 2004981 h 40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38512" h="4009962">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Rectangle 154">
              <a:extLst>
                <a:ext uri="{FF2B5EF4-FFF2-40B4-BE49-F238E27FC236}">
                  <a16:creationId xmlns:a16="http://schemas.microsoft.com/office/drawing/2014/main" id="{BC215F3C-3E80-48DB-9B07-68F17783156E}"/>
                </a:ext>
                <a:ext uri="{C183D7F6-B498-43B3-948B-1728B52AA6E4}">
                  <adec:decorative xmlns:adec="http://schemas.microsoft.com/office/drawing/2017/decorative" val="1"/>
                </a:ext>
              </a:extLst>
            </p:cNvPr>
            <p:cNvSpPr/>
            <p:nvPr/>
          </p:nvSpPr>
          <p:spPr bwMode="auto">
            <a:xfrm>
              <a:off x="5777844" y="2743177"/>
              <a:ext cx="1883286" cy="2453062"/>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mn-ea"/>
                  <a:cs typeface="Segoe UI" pitchFamily="34" charset="0"/>
                </a:rPr>
                <a:t>Region 1 </a:t>
              </a:r>
            </a:p>
          </p:txBody>
        </p:sp>
        <p:sp>
          <p:nvSpPr>
            <p:cNvPr id="156" name="Rectangle 155">
              <a:extLst>
                <a:ext uri="{FF2B5EF4-FFF2-40B4-BE49-F238E27FC236}">
                  <a16:creationId xmlns:a16="http://schemas.microsoft.com/office/drawing/2014/main" id="{70AB869B-5C6E-4C77-BE79-BA19FB383633}"/>
                </a:ext>
                <a:ext uri="{C183D7F6-B498-43B3-948B-1728B52AA6E4}">
                  <adec:decorative xmlns:adec="http://schemas.microsoft.com/office/drawing/2017/decorative" val="1"/>
                </a:ext>
              </a:extLst>
            </p:cNvPr>
            <p:cNvSpPr/>
            <p:nvPr/>
          </p:nvSpPr>
          <p:spPr bwMode="auto">
            <a:xfrm>
              <a:off x="8811448" y="2738263"/>
              <a:ext cx="1883286" cy="2453062"/>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mn-ea"/>
                  <a:cs typeface="Segoe UI" pitchFamily="34" charset="0"/>
                </a:rPr>
                <a:t>Region 2 read replica </a:t>
              </a:r>
            </a:p>
          </p:txBody>
        </p:sp>
        <p:sp>
          <p:nvSpPr>
            <p:cNvPr id="157" name="Rectangle 156">
              <a:extLst>
                <a:ext uri="{FF2B5EF4-FFF2-40B4-BE49-F238E27FC236}">
                  <a16:creationId xmlns:a16="http://schemas.microsoft.com/office/drawing/2014/main" id="{AA4842C7-0A26-4695-9160-3A4F3E585431}"/>
                </a:ext>
                <a:ext uri="{C183D7F6-B498-43B3-948B-1728B52AA6E4}">
                  <adec:decorative xmlns:adec="http://schemas.microsoft.com/office/drawing/2017/decorative" val="1"/>
                </a:ext>
              </a:extLst>
            </p:cNvPr>
            <p:cNvSpPr/>
            <p:nvPr/>
          </p:nvSpPr>
          <p:spPr bwMode="auto">
            <a:xfrm>
              <a:off x="6729672" y="3025885"/>
              <a:ext cx="3013234" cy="924365"/>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Rectangle 157">
              <a:extLst>
                <a:ext uri="{FF2B5EF4-FFF2-40B4-BE49-F238E27FC236}">
                  <a16:creationId xmlns:a16="http://schemas.microsoft.com/office/drawing/2014/main" id="{360F7AE8-4CD1-49AD-85C4-2D4E6DE3BF59}"/>
                </a:ext>
                <a:ext uri="{C183D7F6-B498-43B3-948B-1728B52AA6E4}">
                  <adec:decorative xmlns:adec="http://schemas.microsoft.com/office/drawing/2017/decorative" val="1"/>
                </a:ext>
              </a:extLst>
            </p:cNvPr>
            <p:cNvSpPr/>
            <p:nvPr/>
          </p:nvSpPr>
          <p:spPr bwMode="auto">
            <a:xfrm>
              <a:off x="6729672" y="4107398"/>
              <a:ext cx="3013234" cy="924365"/>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TextBox 158">
              <a:extLst>
                <a:ext uri="{FF2B5EF4-FFF2-40B4-BE49-F238E27FC236}">
                  <a16:creationId xmlns:a16="http://schemas.microsoft.com/office/drawing/2014/main" id="{C5095C06-5F0C-4FF6-B7F7-C98FEED02C4B}"/>
                </a:ext>
                <a:ext uri="{C183D7F6-B498-43B3-948B-1728B52AA6E4}">
                  <adec:decorative xmlns:adec="http://schemas.microsoft.com/office/drawing/2017/decorative" val="1"/>
                </a:ext>
              </a:extLst>
            </p:cNvPr>
            <p:cNvSpPr txBox="1"/>
            <p:nvPr/>
          </p:nvSpPr>
          <p:spPr>
            <a:xfrm>
              <a:off x="9026874" y="3601534"/>
              <a:ext cx="500134" cy="281094"/>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Alfresco servers</a:t>
              </a:r>
            </a:p>
          </p:txBody>
        </p:sp>
        <p:sp>
          <p:nvSpPr>
            <p:cNvPr id="160" name="TextBox 159">
              <a:extLst>
                <a:ext uri="{FF2B5EF4-FFF2-40B4-BE49-F238E27FC236}">
                  <a16:creationId xmlns:a16="http://schemas.microsoft.com/office/drawing/2014/main" id="{C0BFF908-5EAE-408F-9DB3-99F5E90DA8C4}"/>
                </a:ext>
                <a:ext uri="{C183D7F6-B498-43B3-948B-1728B52AA6E4}">
                  <adec:decorative xmlns:adec="http://schemas.microsoft.com/office/drawing/2017/decorative" val="1"/>
                </a:ext>
              </a:extLst>
            </p:cNvPr>
            <p:cNvSpPr txBox="1"/>
            <p:nvPr/>
          </p:nvSpPr>
          <p:spPr>
            <a:xfrm>
              <a:off x="8971958" y="4703306"/>
              <a:ext cx="609966" cy="276999"/>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gradFill>
                    <a:gsLst>
                      <a:gs pos="2917">
                        <a:prstClr val="black"/>
                      </a:gs>
                      <a:gs pos="30000">
                        <a:prstClr val="black"/>
                      </a:gs>
                    </a:gsLst>
                    <a:lin ang="5400000" scaled="0"/>
                  </a:gradFill>
                  <a:effectLst/>
                  <a:uLnTx/>
                  <a:uFillTx/>
                  <a:latin typeface="Segoe UI"/>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Index servers</a:t>
              </a:r>
            </a:p>
          </p:txBody>
        </p:sp>
        <p:sp>
          <p:nvSpPr>
            <p:cNvPr id="161" name="TextBox 160">
              <a:extLst>
                <a:ext uri="{FF2B5EF4-FFF2-40B4-BE49-F238E27FC236}">
                  <a16:creationId xmlns:a16="http://schemas.microsoft.com/office/drawing/2014/main" id="{DED832E1-F202-433A-A1D5-DD32CE1E30A3}"/>
                </a:ext>
                <a:ext uri="{C183D7F6-B498-43B3-948B-1728B52AA6E4}">
                  <adec:decorative xmlns:adec="http://schemas.microsoft.com/office/drawing/2017/decorative" val="1"/>
                </a:ext>
              </a:extLst>
            </p:cNvPr>
            <p:cNvSpPr txBox="1"/>
            <p:nvPr/>
          </p:nvSpPr>
          <p:spPr>
            <a:xfrm>
              <a:off x="7706999" y="3467130"/>
              <a:ext cx="1058582"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Alfresco content services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Auto scaling group </a:t>
              </a:r>
            </a:p>
          </p:txBody>
        </p:sp>
        <p:sp>
          <p:nvSpPr>
            <p:cNvPr id="162" name="TextBox 161">
              <a:extLst>
                <a:ext uri="{FF2B5EF4-FFF2-40B4-BE49-F238E27FC236}">
                  <a16:creationId xmlns:a16="http://schemas.microsoft.com/office/drawing/2014/main" id="{A2346521-3399-4451-9B80-C5B9F9E51927}"/>
                </a:ext>
                <a:ext uri="{C183D7F6-B498-43B3-948B-1728B52AA6E4}">
                  <adec:decorative xmlns:adec="http://schemas.microsoft.com/office/drawing/2017/decorative" val="1"/>
                </a:ext>
              </a:extLst>
            </p:cNvPr>
            <p:cNvSpPr txBox="1"/>
            <p:nvPr/>
          </p:nvSpPr>
          <p:spPr>
            <a:xfrm>
              <a:off x="7706999" y="4564807"/>
              <a:ext cx="1058582"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Alfresco search services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Auto scaling group </a:t>
              </a:r>
            </a:p>
          </p:txBody>
        </p:sp>
        <p:grpSp>
          <p:nvGrpSpPr>
            <p:cNvPr id="163" name="Group 48">
              <a:extLst>
                <a:ext uri="{FF2B5EF4-FFF2-40B4-BE49-F238E27FC236}">
                  <a16:creationId xmlns:a16="http://schemas.microsoft.com/office/drawing/2014/main" id="{EFF9CE81-5995-4301-A5CF-B01B983436CB}"/>
                </a:ext>
              </a:extLst>
            </p:cNvPr>
            <p:cNvGrpSpPr>
              <a:grpSpLocks noChangeAspect="1"/>
            </p:cNvGrpSpPr>
            <p:nvPr/>
          </p:nvGrpSpPr>
          <p:grpSpPr bwMode="auto">
            <a:xfrm>
              <a:off x="9029291" y="3095856"/>
              <a:ext cx="495300" cy="465137"/>
              <a:chOff x="2208" y="1009"/>
              <a:chExt cx="312" cy="293"/>
            </a:xfrm>
          </p:grpSpPr>
          <p:sp>
            <p:nvSpPr>
              <p:cNvPr id="164" name="AutoShape 47">
                <a:extLst>
                  <a:ext uri="{FF2B5EF4-FFF2-40B4-BE49-F238E27FC236}">
                    <a16:creationId xmlns:a16="http://schemas.microsoft.com/office/drawing/2014/main" id="{E582B88F-2388-4467-94D1-4719FEAFD3E5}"/>
                  </a:ext>
                  <a:ext uri="{C183D7F6-B498-43B3-948B-1728B52AA6E4}">
                    <adec:decorative xmlns:adec="http://schemas.microsoft.com/office/drawing/2017/decorative" val="1"/>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5" name="Rectangle 49">
                <a:extLst>
                  <a:ext uri="{FF2B5EF4-FFF2-40B4-BE49-F238E27FC236}">
                    <a16:creationId xmlns:a16="http://schemas.microsoft.com/office/drawing/2014/main" id="{42D3E8D5-2243-4267-A2A3-2BF5268A5F2C}"/>
                  </a:ext>
                  <a:ext uri="{C183D7F6-B498-43B3-948B-1728B52AA6E4}">
                    <adec:decorative xmlns:adec="http://schemas.microsoft.com/office/drawing/2017/decorative" val="1"/>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6" name="Rectangle 50">
                <a:extLst>
                  <a:ext uri="{FF2B5EF4-FFF2-40B4-BE49-F238E27FC236}">
                    <a16:creationId xmlns:a16="http://schemas.microsoft.com/office/drawing/2014/main" id="{4A5BC1BE-A959-4E00-9042-73A8309875C6}"/>
                  </a:ext>
                  <a:ext uri="{C183D7F6-B498-43B3-948B-1728B52AA6E4}">
                    <adec:decorative xmlns:adec="http://schemas.microsoft.com/office/drawing/2017/decorative" val="1"/>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7" name="Rectangle 51">
                <a:extLst>
                  <a:ext uri="{FF2B5EF4-FFF2-40B4-BE49-F238E27FC236}">
                    <a16:creationId xmlns:a16="http://schemas.microsoft.com/office/drawing/2014/main" id="{290D5BC2-2652-42EC-8AF1-386C32044951}"/>
                  </a:ext>
                  <a:ext uri="{C183D7F6-B498-43B3-948B-1728B52AA6E4}">
                    <adec:decorative xmlns:adec="http://schemas.microsoft.com/office/drawing/2017/decorative" val="1"/>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8" name="Rectangle 52">
                <a:extLst>
                  <a:ext uri="{FF2B5EF4-FFF2-40B4-BE49-F238E27FC236}">
                    <a16:creationId xmlns:a16="http://schemas.microsoft.com/office/drawing/2014/main" id="{E8E21748-7C0E-442B-AA0A-0EB4144D186D}"/>
                  </a:ext>
                  <a:ext uri="{C183D7F6-B498-43B3-948B-1728B52AA6E4}">
                    <adec:decorative xmlns:adec="http://schemas.microsoft.com/office/drawing/2017/decorative" val="1"/>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9" name="Oval 53">
                <a:extLst>
                  <a:ext uri="{FF2B5EF4-FFF2-40B4-BE49-F238E27FC236}">
                    <a16:creationId xmlns:a16="http://schemas.microsoft.com/office/drawing/2014/main" id="{5951CD9A-3CD7-4B0A-8BDF-956818166274}"/>
                  </a:ext>
                  <a:ext uri="{C183D7F6-B498-43B3-948B-1728B52AA6E4}">
                    <adec:decorative xmlns:adec="http://schemas.microsoft.com/office/drawing/2017/decorative" val="1"/>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0" name="Oval 54">
                <a:extLst>
                  <a:ext uri="{FF2B5EF4-FFF2-40B4-BE49-F238E27FC236}">
                    <a16:creationId xmlns:a16="http://schemas.microsoft.com/office/drawing/2014/main" id="{60A9D605-4E4B-4CED-A24A-3B2BF3B8C396}"/>
                  </a:ext>
                  <a:ext uri="{C183D7F6-B498-43B3-948B-1728B52AA6E4}">
                    <adec:decorative xmlns:adec="http://schemas.microsoft.com/office/drawing/2017/decorative" val="1"/>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1" name="Oval 55">
                <a:extLst>
                  <a:ext uri="{FF2B5EF4-FFF2-40B4-BE49-F238E27FC236}">
                    <a16:creationId xmlns:a16="http://schemas.microsoft.com/office/drawing/2014/main" id="{025B97BC-0A3F-4CC5-B217-E58A3BEB5657}"/>
                  </a:ext>
                  <a:ext uri="{C183D7F6-B498-43B3-948B-1728B52AA6E4}">
                    <adec:decorative xmlns:adec="http://schemas.microsoft.com/office/drawing/2017/decorative" val="1"/>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2" name="Oval 56">
                <a:extLst>
                  <a:ext uri="{FF2B5EF4-FFF2-40B4-BE49-F238E27FC236}">
                    <a16:creationId xmlns:a16="http://schemas.microsoft.com/office/drawing/2014/main" id="{7CA121AA-7DE3-4263-A940-2697137FCFB9}"/>
                  </a:ext>
                  <a:ext uri="{C183D7F6-B498-43B3-948B-1728B52AA6E4}">
                    <adec:decorative xmlns:adec="http://schemas.microsoft.com/office/drawing/2017/decorative" val="1"/>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3" name="Oval 57">
                <a:extLst>
                  <a:ext uri="{FF2B5EF4-FFF2-40B4-BE49-F238E27FC236}">
                    <a16:creationId xmlns:a16="http://schemas.microsoft.com/office/drawing/2014/main" id="{0F3F0A1C-5CDF-44C6-9598-1151265563F1}"/>
                  </a:ext>
                  <a:ext uri="{C183D7F6-B498-43B3-948B-1728B52AA6E4}">
                    <adec:decorative xmlns:adec="http://schemas.microsoft.com/office/drawing/2017/decorative" val="1"/>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4" name="Oval 58">
                <a:extLst>
                  <a:ext uri="{FF2B5EF4-FFF2-40B4-BE49-F238E27FC236}">
                    <a16:creationId xmlns:a16="http://schemas.microsoft.com/office/drawing/2014/main" id="{D456C344-F4FB-46BB-81B5-6000F156F8FC}"/>
                  </a:ext>
                  <a:ext uri="{C183D7F6-B498-43B3-948B-1728B52AA6E4}">
                    <adec:decorative xmlns:adec="http://schemas.microsoft.com/office/drawing/2017/decorative" val="1"/>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5" name="Oval 59">
                <a:extLst>
                  <a:ext uri="{FF2B5EF4-FFF2-40B4-BE49-F238E27FC236}">
                    <a16:creationId xmlns:a16="http://schemas.microsoft.com/office/drawing/2014/main" id="{07811721-22A4-4067-8725-B797E86FAA5F}"/>
                  </a:ext>
                  <a:ext uri="{C183D7F6-B498-43B3-948B-1728B52AA6E4}">
                    <adec:decorative xmlns:adec="http://schemas.microsoft.com/office/drawing/2017/decorative" val="1"/>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6" name="Oval 60">
                <a:extLst>
                  <a:ext uri="{FF2B5EF4-FFF2-40B4-BE49-F238E27FC236}">
                    <a16:creationId xmlns:a16="http://schemas.microsoft.com/office/drawing/2014/main" id="{36958611-48E3-40A2-B224-A88F917FC962}"/>
                  </a:ext>
                  <a:ext uri="{C183D7F6-B498-43B3-948B-1728B52AA6E4}">
                    <adec:decorative xmlns:adec="http://schemas.microsoft.com/office/drawing/2017/decorative" val="1"/>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7" name="Oval 61">
                <a:extLst>
                  <a:ext uri="{FF2B5EF4-FFF2-40B4-BE49-F238E27FC236}">
                    <a16:creationId xmlns:a16="http://schemas.microsoft.com/office/drawing/2014/main" id="{9D98B7BF-2852-4B1C-9082-86D191EDDE69}"/>
                  </a:ext>
                  <a:ext uri="{C183D7F6-B498-43B3-948B-1728B52AA6E4}">
                    <adec:decorative xmlns:adec="http://schemas.microsoft.com/office/drawing/2017/decorative" val="1"/>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8" name="Oval 62">
                <a:extLst>
                  <a:ext uri="{FF2B5EF4-FFF2-40B4-BE49-F238E27FC236}">
                    <a16:creationId xmlns:a16="http://schemas.microsoft.com/office/drawing/2014/main" id="{E8153224-50C0-4AF4-82F6-CC666FCFA7C3}"/>
                  </a:ext>
                  <a:ext uri="{C183D7F6-B498-43B3-948B-1728B52AA6E4}">
                    <adec:decorative xmlns:adec="http://schemas.microsoft.com/office/drawing/2017/decorative" val="1"/>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9" name="Oval 63">
                <a:extLst>
                  <a:ext uri="{FF2B5EF4-FFF2-40B4-BE49-F238E27FC236}">
                    <a16:creationId xmlns:a16="http://schemas.microsoft.com/office/drawing/2014/main" id="{16D04342-D1CF-47A8-9813-89817DD26CB6}"/>
                  </a:ext>
                  <a:ext uri="{C183D7F6-B498-43B3-948B-1728B52AA6E4}">
                    <adec:decorative xmlns:adec="http://schemas.microsoft.com/office/drawing/2017/decorative" val="1"/>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0" name="Oval 64">
                <a:extLst>
                  <a:ext uri="{FF2B5EF4-FFF2-40B4-BE49-F238E27FC236}">
                    <a16:creationId xmlns:a16="http://schemas.microsoft.com/office/drawing/2014/main" id="{48838663-C6AA-4E68-AE1F-20D55E673256}"/>
                  </a:ext>
                  <a:ext uri="{C183D7F6-B498-43B3-948B-1728B52AA6E4}">
                    <adec:decorative xmlns:adec="http://schemas.microsoft.com/office/drawing/2017/decorative" val="1"/>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81" name="Group 48">
              <a:extLst>
                <a:ext uri="{FF2B5EF4-FFF2-40B4-BE49-F238E27FC236}">
                  <a16:creationId xmlns:a16="http://schemas.microsoft.com/office/drawing/2014/main" id="{8BCD5BFC-D9EB-402B-B40A-DB598123D32F}"/>
                </a:ext>
              </a:extLst>
            </p:cNvPr>
            <p:cNvGrpSpPr>
              <a:grpSpLocks noChangeAspect="1"/>
            </p:cNvGrpSpPr>
            <p:nvPr/>
          </p:nvGrpSpPr>
          <p:grpSpPr bwMode="auto">
            <a:xfrm>
              <a:off x="9029291" y="4193528"/>
              <a:ext cx="495300" cy="465137"/>
              <a:chOff x="2208" y="1009"/>
              <a:chExt cx="312" cy="293"/>
            </a:xfrm>
          </p:grpSpPr>
          <p:sp>
            <p:nvSpPr>
              <p:cNvPr id="182" name="AutoShape 47">
                <a:extLst>
                  <a:ext uri="{FF2B5EF4-FFF2-40B4-BE49-F238E27FC236}">
                    <a16:creationId xmlns:a16="http://schemas.microsoft.com/office/drawing/2014/main" id="{689E6461-1F59-4E3F-97DD-368795E09528}"/>
                  </a:ext>
                  <a:ext uri="{C183D7F6-B498-43B3-948B-1728B52AA6E4}">
                    <adec:decorative xmlns:adec="http://schemas.microsoft.com/office/drawing/2017/decorative" val="1"/>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3" name="Rectangle 49">
                <a:extLst>
                  <a:ext uri="{FF2B5EF4-FFF2-40B4-BE49-F238E27FC236}">
                    <a16:creationId xmlns:a16="http://schemas.microsoft.com/office/drawing/2014/main" id="{962F8D5E-41FD-4387-9C14-77A5A528F26A}"/>
                  </a:ext>
                  <a:ext uri="{C183D7F6-B498-43B3-948B-1728B52AA6E4}">
                    <adec:decorative xmlns:adec="http://schemas.microsoft.com/office/drawing/2017/decorative" val="1"/>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4" name="Rectangle 50">
                <a:extLst>
                  <a:ext uri="{FF2B5EF4-FFF2-40B4-BE49-F238E27FC236}">
                    <a16:creationId xmlns:a16="http://schemas.microsoft.com/office/drawing/2014/main" id="{1D7EB899-E380-4FA2-A0E7-043C82267628}"/>
                  </a:ext>
                  <a:ext uri="{C183D7F6-B498-43B3-948B-1728B52AA6E4}">
                    <adec:decorative xmlns:adec="http://schemas.microsoft.com/office/drawing/2017/decorative" val="1"/>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5" name="Rectangle 51">
                <a:extLst>
                  <a:ext uri="{FF2B5EF4-FFF2-40B4-BE49-F238E27FC236}">
                    <a16:creationId xmlns:a16="http://schemas.microsoft.com/office/drawing/2014/main" id="{25C972E0-4F6C-44BD-9C99-A697275EBBEE}"/>
                  </a:ext>
                  <a:ext uri="{C183D7F6-B498-43B3-948B-1728B52AA6E4}">
                    <adec:decorative xmlns:adec="http://schemas.microsoft.com/office/drawing/2017/decorative" val="1"/>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6" name="Rectangle 52">
                <a:extLst>
                  <a:ext uri="{FF2B5EF4-FFF2-40B4-BE49-F238E27FC236}">
                    <a16:creationId xmlns:a16="http://schemas.microsoft.com/office/drawing/2014/main" id="{E7F4731D-EC10-4845-BF01-4DB7F32090A3}"/>
                  </a:ext>
                  <a:ext uri="{C183D7F6-B498-43B3-948B-1728B52AA6E4}">
                    <adec:decorative xmlns:adec="http://schemas.microsoft.com/office/drawing/2017/decorative" val="1"/>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7" name="Oval 53">
                <a:extLst>
                  <a:ext uri="{FF2B5EF4-FFF2-40B4-BE49-F238E27FC236}">
                    <a16:creationId xmlns:a16="http://schemas.microsoft.com/office/drawing/2014/main" id="{F6699370-9EB0-41A6-808F-A635E8C6B42F}"/>
                  </a:ext>
                  <a:ext uri="{C183D7F6-B498-43B3-948B-1728B52AA6E4}">
                    <adec:decorative xmlns:adec="http://schemas.microsoft.com/office/drawing/2017/decorative" val="1"/>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8" name="Oval 54">
                <a:extLst>
                  <a:ext uri="{FF2B5EF4-FFF2-40B4-BE49-F238E27FC236}">
                    <a16:creationId xmlns:a16="http://schemas.microsoft.com/office/drawing/2014/main" id="{FB004F1C-85FF-4E35-BEA9-089E57DF4D17}"/>
                  </a:ext>
                  <a:ext uri="{C183D7F6-B498-43B3-948B-1728B52AA6E4}">
                    <adec:decorative xmlns:adec="http://schemas.microsoft.com/office/drawing/2017/decorative" val="1"/>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9" name="Oval 55">
                <a:extLst>
                  <a:ext uri="{FF2B5EF4-FFF2-40B4-BE49-F238E27FC236}">
                    <a16:creationId xmlns:a16="http://schemas.microsoft.com/office/drawing/2014/main" id="{A6B9DEB9-BB1A-4C32-86E9-212723F0700C}"/>
                  </a:ext>
                  <a:ext uri="{C183D7F6-B498-43B3-948B-1728B52AA6E4}">
                    <adec:decorative xmlns:adec="http://schemas.microsoft.com/office/drawing/2017/decorative" val="1"/>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0" name="Oval 56">
                <a:extLst>
                  <a:ext uri="{FF2B5EF4-FFF2-40B4-BE49-F238E27FC236}">
                    <a16:creationId xmlns:a16="http://schemas.microsoft.com/office/drawing/2014/main" id="{41CA8EE5-A00D-4512-9D13-FEEE8AF9C358}"/>
                  </a:ext>
                  <a:ext uri="{C183D7F6-B498-43B3-948B-1728B52AA6E4}">
                    <adec:decorative xmlns:adec="http://schemas.microsoft.com/office/drawing/2017/decorative" val="1"/>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1" name="Oval 57">
                <a:extLst>
                  <a:ext uri="{FF2B5EF4-FFF2-40B4-BE49-F238E27FC236}">
                    <a16:creationId xmlns:a16="http://schemas.microsoft.com/office/drawing/2014/main" id="{3165A453-E96F-4A12-AF02-47A36DC1411D}"/>
                  </a:ext>
                  <a:ext uri="{C183D7F6-B498-43B3-948B-1728B52AA6E4}">
                    <adec:decorative xmlns:adec="http://schemas.microsoft.com/office/drawing/2017/decorative" val="1"/>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2" name="Oval 58">
                <a:extLst>
                  <a:ext uri="{FF2B5EF4-FFF2-40B4-BE49-F238E27FC236}">
                    <a16:creationId xmlns:a16="http://schemas.microsoft.com/office/drawing/2014/main" id="{59CB533D-2BC5-4205-8B0D-23F3DA722F6C}"/>
                  </a:ext>
                  <a:ext uri="{C183D7F6-B498-43B3-948B-1728B52AA6E4}">
                    <adec:decorative xmlns:adec="http://schemas.microsoft.com/office/drawing/2017/decorative" val="1"/>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3" name="Oval 59">
                <a:extLst>
                  <a:ext uri="{FF2B5EF4-FFF2-40B4-BE49-F238E27FC236}">
                    <a16:creationId xmlns:a16="http://schemas.microsoft.com/office/drawing/2014/main" id="{80CFDFCE-77CF-4067-B6FC-6155096BF915}"/>
                  </a:ext>
                  <a:ext uri="{C183D7F6-B498-43B3-948B-1728B52AA6E4}">
                    <adec:decorative xmlns:adec="http://schemas.microsoft.com/office/drawing/2017/decorative" val="1"/>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4" name="Oval 60">
                <a:extLst>
                  <a:ext uri="{FF2B5EF4-FFF2-40B4-BE49-F238E27FC236}">
                    <a16:creationId xmlns:a16="http://schemas.microsoft.com/office/drawing/2014/main" id="{ADEF10CB-1328-4199-9DCC-4C21A4308326}"/>
                  </a:ext>
                  <a:ext uri="{C183D7F6-B498-43B3-948B-1728B52AA6E4}">
                    <adec:decorative xmlns:adec="http://schemas.microsoft.com/office/drawing/2017/decorative" val="1"/>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5" name="Oval 61">
                <a:extLst>
                  <a:ext uri="{FF2B5EF4-FFF2-40B4-BE49-F238E27FC236}">
                    <a16:creationId xmlns:a16="http://schemas.microsoft.com/office/drawing/2014/main" id="{4E9513B1-11ED-42E7-A1E6-B91EC4FBC65E}"/>
                  </a:ext>
                  <a:ext uri="{C183D7F6-B498-43B3-948B-1728B52AA6E4}">
                    <adec:decorative xmlns:adec="http://schemas.microsoft.com/office/drawing/2017/decorative" val="1"/>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6" name="Oval 62">
                <a:extLst>
                  <a:ext uri="{FF2B5EF4-FFF2-40B4-BE49-F238E27FC236}">
                    <a16:creationId xmlns:a16="http://schemas.microsoft.com/office/drawing/2014/main" id="{DBEBC204-76D5-4E0A-8F39-2E10665E7442}"/>
                  </a:ext>
                  <a:ext uri="{C183D7F6-B498-43B3-948B-1728B52AA6E4}">
                    <adec:decorative xmlns:adec="http://schemas.microsoft.com/office/drawing/2017/decorative" val="1"/>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7" name="Oval 63">
                <a:extLst>
                  <a:ext uri="{FF2B5EF4-FFF2-40B4-BE49-F238E27FC236}">
                    <a16:creationId xmlns:a16="http://schemas.microsoft.com/office/drawing/2014/main" id="{0BA3CD0D-91A9-4EC6-979E-F3A6A2C3E7EC}"/>
                  </a:ext>
                  <a:ext uri="{C183D7F6-B498-43B3-948B-1728B52AA6E4}">
                    <adec:decorative xmlns:adec="http://schemas.microsoft.com/office/drawing/2017/decorative" val="1"/>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8" name="Oval 64">
                <a:extLst>
                  <a:ext uri="{FF2B5EF4-FFF2-40B4-BE49-F238E27FC236}">
                    <a16:creationId xmlns:a16="http://schemas.microsoft.com/office/drawing/2014/main" id="{9E8C45B4-F68A-4D85-A7E7-2F0D881E1F84}"/>
                  </a:ext>
                  <a:ext uri="{C183D7F6-B498-43B3-948B-1728B52AA6E4}">
                    <adec:decorative xmlns:adec="http://schemas.microsoft.com/office/drawing/2017/decorative" val="1"/>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99" name="Group 48">
              <a:extLst>
                <a:ext uri="{FF2B5EF4-FFF2-40B4-BE49-F238E27FC236}">
                  <a16:creationId xmlns:a16="http://schemas.microsoft.com/office/drawing/2014/main" id="{361B1430-D78E-45A7-81C6-068C057CF8D4}"/>
                </a:ext>
              </a:extLst>
            </p:cNvPr>
            <p:cNvGrpSpPr>
              <a:grpSpLocks noChangeAspect="1"/>
            </p:cNvGrpSpPr>
            <p:nvPr/>
          </p:nvGrpSpPr>
          <p:grpSpPr bwMode="auto">
            <a:xfrm>
              <a:off x="6914757" y="4193528"/>
              <a:ext cx="495300" cy="465137"/>
              <a:chOff x="2208" y="1009"/>
              <a:chExt cx="312" cy="293"/>
            </a:xfrm>
          </p:grpSpPr>
          <p:sp>
            <p:nvSpPr>
              <p:cNvPr id="200" name="AutoShape 47">
                <a:extLst>
                  <a:ext uri="{FF2B5EF4-FFF2-40B4-BE49-F238E27FC236}">
                    <a16:creationId xmlns:a16="http://schemas.microsoft.com/office/drawing/2014/main" id="{6BD4DCA9-B188-4B99-9BD2-A1EEB6C1ABCC}"/>
                  </a:ext>
                  <a:ext uri="{C183D7F6-B498-43B3-948B-1728B52AA6E4}">
                    <adec:decorative xmlns:adec="http://schemas.microsoft.com/office/drawing/2017/decorative" val="1"/>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1" name="Rectangle 49">
                <a:extLst>
                  <a:ext uri="{FF2B5EF4-FFF2-40B4-BE49-F238E27FC236}">
                    <a16:creationId xmlns:a16="http://schemas.microsoft.com/office/drawing/2014/main" id="{13F55CBC-36EE-42EC-AFDC-9A34FB3766DC}"/>
                  </a:ext>
                  <a:ext uri="{C183D7F6-B498-43B3-948B-1728B52AA6E4}">
                    <adec:decorative xmlns:adec="http://schemas.microsoft.com/office/drawing/2017/decorative" val="1"/>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2" name="Rectangle 50">
                <a:extLst>
                  <a:ext uri="{FF2B5EF4-FFF2-40B4-BE49-F238E27FC236}">
                    <a16:creationId xmlns:a16="http://schemas.microsoft.com/office/drawing/2014/main" id="{657FD86F-5E51-426B-A234-EE59231F3716}"/>
                  </a:ext>
                  <a:ext uri="{C183D7F6-B498-43B3-948B-1728B52AA6E4}">
                    <adec:decorative xmlns:adec="http://schemas.microsoft.com/office/drawing/2017/decorative" val="1"/>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3" name="Rectangle 51">
                <a:extLst>
                  <a:ext uri="{FF2B5EF4-FFF2-40B4-BE49-F238E27FC236}">
                    <a16:creationId xmlns:a16="http://schemas.microsoft.com/office/drawing/2014/main" id="{4269FD9B-8435-491C-A624-7C03F49A7A90}"/>
                  </a:ext>
                  <a:ext uri="{C183D7F6-B498-43B3-948B-1728B52AA6E4}">
                    <adec:decorative xmlns:adec="http://schemas.microsoft.com/office/drawing/2017/decorative" val="1"/>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4" name="Rectangle 52">
                <a:extLst>
                  <a:ext uri="{FF2B5EF4-FFF2-40B4-BE49-F238E27FC236}">
                    <a16:creationId xmlns:a16="http://schemas.microsoft.com/office/drawing/2014/main" id="{348E2210-E5E2-4B21-BF99-CE69B0592D7A}"/>
                  </a:ext>
                  <a:ext uri="{C183D7F6-B498-43B3-948B-1728B52AA6E4}">
                    <adec:decorative xmlns:adec="http://schemas.microsoft.com/office/drawing/2017/decorative" val="1"/>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5" name="Oval 53">
                <a:extLst>
                  <a:ext uri="{FF2B5EF4-FFF2-40B4-BE49-F238E27FC236}">
                    <a16:creationId xmlns:a16="http://schemas.microsoft.com/office/drawing/2014/main" id="{D9A7AEC0-809F-41BE-8270-923C1D77417E}"/>
                  </a:ext>
                  <a:ext uri="{C183D7F6-B498-43B3-948B-1728B52AA6E4}">
                    <adec:decorative xmlns:adec="http://schemas.microsoft.com/office/drawing/2017/decorative" val="1"/>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6" name="Oval 54">
                <a:extLst>
                  <a:ext uri="{FF2B5EF4-FFF2-40B4-BE49-F238E27FC236}">
                    <a16:creationId xmlns:a16="http://schemas.microsoft.com/office/drawing/2014/main" id="{7974BC05-1A2C-490C-BFAA-7333AB1F0ACF}"/>
                  </a:ext>
                  <a:ext uri="{C183D7F6-B498-43B3-948B-1728B52AA6E4}">
                    <adec:decorative xmlns:adec="http://schemas.microsoft.com/office/drawing/2017/decorative" val="1"/>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7" name="Oval 55">
                <a:extLst>
                  <a:ext uri="{FF2B5EF4-FFF2-40B4-BE49-F238E27FC236}">
                    <a16:creationId xmlns:a16="http://schemas.microsoft.com/office/drawing/2014/main" id="{FDECF367-4BEC-4917-B5C9-40EBEE612C98}"/>
                  </a:ext>
                  <a:ext uri="{C183D7F6-B498-43B3-948B-1728B52AA6E4}">
                    <adec:decorative xmlns:adec="http://schemas.microsoft.com/office/drawing/2017/decorative" val="1"/>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8" name="Oval 56">
                <a:extLst>
                  <a:ext uri="{FF2B5EF4-FFF2-40B4-BE49-F238E27FC236}">
                    <a16:creationId xmlns:a16="http://schemas.microsoft.com/office/drawing/2014/main" id="{5686F586-54A6-43CC-B36C-A575CCE4E671}"/>
                  </a:ext>
                  <a:ext uri="{C183D7F6-B498-43B3-948B-1728B52AA6E4}">
                    <adec:decorative xmlns:adec="http://schemas.microsoft.com/office/drawing/2017/decorative" val="1"/>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9" name="Oval 57">
                <a:extLst>
                  <a:ext uri="{FF2B5EF4-FFF2-40B4-BE49-F238E27FC236}">
                    <a16:creationId xmlns:a16="http://schemas.microsoft.com/office/drawing/2014/main" id="{DAAE4741-2F2D-462F-BBAC-2229647337D8}"/>
                  </a:ext>
                  <a:ext uri="{C183D7F6-B498-43B3-948B-1728B52AA6E4}">
                    <adec:decorative xmlns:adec="http://schemas.microsoft.com/office/drawing/2017/decorative" val="1"/>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0" name="Oval 58">
                <a:extLst>
                  <a:ext uri="{FF2B5EF4-FFF2-40B4-BE49-F238E27FC236}">
                    <a16:creationId xmlns:a16="http://schemas.microsoft.com/office/drawing/2014/main" id="{8EF83922-B9A6-4B97-B8D2-D580A58E7B66}"/>
                  </a:ext>
                  <a:ext uri="{C183D7F6-B498-43B3-948B-1728B52AA6E4}">
                    <adec:decorative xmlns:adec="http://schemas.microsoft.com/office/drawing/2017/decorative" val="1"/>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1" name="Oval 59">
                <a:extLst>
                  <a:ext uri="{FF2B5EF4-FFF2-40B4-BE49-F238E27FC236}">
                    <a16:creationId xmlns:a16="http://schemas.microsoft.com/office/drawing/2014/main" id="{1DF25D16-BD85-4728-B12E-C1B843D81335}"/>
                  </a:ext>
                  <a:ext uri="{C183D7F6-B498-43B3-948B-1728B52AA6E4}">
                    <adec:decorative xmlns:adec="http://schemas.microsoft.com/office/drawing/2017/decorative" val="1"/>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2" name="Oval 60">
                <a:extLst>
                  <a:ext uri="{FF2B5EF4-FFF2-40B4-BE49-F238E27FC236}">
                    <a16:creationId xmlns:a16="http://schemas.microsoft.com/office/drawing/2014/main" id="{B254ED40-C411-49F0-B54E-DDE42B18E731}"/>
                  </a:ext>
                  <a:ext uri="{C183D7F6-B498-43B3-948B-1728B52AA6E4}">
                    <adec:decorative xmlns:adec="http://schemas.microsoft.com/office/drawing/2017/decorative" val="1"/>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3" name="Oval 61">
                <a:extLst>
                  <a:ext uri="{FF2B5EF4-FFF2-40B4-BE49-F238E27FC236}">
                    <a16:creationId xmlns:a16="http://schemas.microsoft.com/office/drawing/2014/main" id="{EE8FD069-ABD3-4CBA-9502-6F91089D0C57}"/>
                  </a:ext>
                  <a:ext uri="{C183D7F6-B498-43B3-948B-1728B52AA6E4}">
                    <adec:decorative xmlns:adec="http://schemas.microsoft.com/office/drawing/2017/decorative" val="1"/>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4" name="Oval 62">
                <a:extLst>
                  <a:ext uri="{FF2B5EF4-FFF2-40B4-BE49-F238E27FC236}">
                    <a16:creationId xmlns:a16="http://schemas.microsoft.com/office/drawing/2014/main" id="{D78E3909-89B4-44C6-8E1B-84484AAD6584}"/>
                  </a:ext>
                  <a:ext uri="{C183D7F6-B498-43B3-948B-1728B52AA6E4}">
                    <adec:decorative xmlns:adec="http://schemas.microsoft.com/office/drawing/2017/decorative" val="1"/>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5" name="Oval 63">
                <a:extLst>
                  <a:ext uri="{FF2B5EF4-FFF2-40B4-BE49-F238E27FC236}">
                    <a16:creationId xmlns:a16="http://schemas.microsoft.com/office/drawing/2014/main" id="{C289CB04-B5A5-420C-903E-14D995B7D96C}"/>
                  </a:ext>
                  <a:ext uri="{C183D7F6-B498-43B3-948B-1728B52AA6E4}">
                    <adec:decorative xmlns:adec="http://schemas.microsoft.com/office/drawing/2017/decorative" val="1"/>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6" name="Oval 64">
                <a:extLst>
                  <a:ext uri="{FF2B5EF4-FFF2-40B4-BE49-F238E27FC236}">
                    <a16:creationId xmlns:a16="http://schemas.microsoft.com/office/drawing/2014/main" id="{DE55CAC6-0A2B-4BC1-BBCD-1BD983F6B95C}"/>
                  </a:ext>
                  <a:ext uri="{C183D7F6-B498-43B3-948B-1728B52AA6E4}">
                    <adec:decorative xmlns:adec="http://schemas.microsoft.com/office/drawing/2017/decorative" val="1"/>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17" name="Group 48">
              <a:extLst>
                <a:ext uri="{FF2B5EF4-FFF2-40B4-BE49-F238E27FC236}">
                  <a16:creationId xmlns:a16="http://schemas.microsoft.com/office/drawing/2014/main" id="{C70119BA-4309-4D4B-9BE1-A1B71D551717}"/>
                </a:ext>
              </a:extLst>
            </p:cNvPr>
            <p:cNvGrpSpPr>
              <a:grpSpLocks noChangeAspect="1"/>
            </p:cNvGrpSpPr>
            <p:nvPr/>
          </p:nvGrpSpPr>
          <p:grpSpPr bwMode="auto">
            <a:xfrm>
              <a:off x="6914757" y="3095856"/>
              <a:ext cx="495300" cy="465137"/>
              <a:chOff x="2208" y="1009"/>
              <a:chExt cx="312" cy="293"/>
            </a:xfrm>
          </p:grpSpPr>
          <p:sp>
            <p:nvSpPr>
              <p:cNvPr id="218" name="AutoShape 47">
                <a:extLst>
                  <a:ext uri="{FF2B5EF4-FFF2-40B4-BE49-F238E27FC236}">
                    <a16:creationId xmlns:a16="http://schemas.microsoft.com/office/drawing/2014/main" id="{B4766B64-1A1F-4187-BD30-98718C7ADCB8}"/>
                  </a:ext>
                  <a:ext uri="{C183D7F6-B498-43B3-948B-1728B52AA6E4}">
                    <adec:decorative xmlns:adec="http://schemas.microsoft.com/office/drawing/2017/decorative" val="1"/>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9" name="Rectangle 49">
                <a:extLst>
                  <a:ext uri="{FF2B5EF4-FFF2-40B4-BE49-F238E27FC236}">
                    <a16:creationId xmlns:a16="http://schemas.microsoft.com/office/drawing/2014/main" id="{8335E18A-024B-4DC4-8FD0-D6134F35E3D9}"/>
                  </a:ext>
                  <a:ext uri="{C183D7F6-B498-43B3-948B-1728B52AA6E4}">
                    <adec:decorative xmlns:adec="http://schemas.microsoft.com/office/drawing/2017/decorative" val="1"/>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0" name="Rectangle 50">
                <a:extLst>
                  <a:ext uri="{FF2B5EF4-FFF2-40B4-BE49-F238E27FC236}">
                    <a16:creationId xmlns:a16="http://schemas.microsoft.com/office/drawing/2014/main" id="{3A05E8AB-15AE-4397-A3DE-079879ACB4DF}"/>
                  </a:ext>
                  <a:ext uri="{C183D7F6-B498-43B3-948B-1728B52AA6E4}">
                    <adec:decorative xmlns:adec="http://schemas.microsoft.com/office/drawing/2017/decorative" val="1"/>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1" name="Rectangle 51">
                <a:extLst>
                  <a:ext uri="{FF2B5EF4-FFF2-40B4-BE49-F238E27FC236}">
                    <a16:creationId xmlns:a16="http://schemas.microsoft.com/office/drawing/2014/main" id="{73C489B9-515A-4127-AD69-013E1215F921}"/>
                  </a:ext>
                  <a:ext uri="{C183D7F6-B498-43B3-948B-1728B52AA6E4}">
                    <adec:decorative xmlns:adec="http://schemas.microsoft.com/office/drawing/2017/decorative" val="1"/>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2" name="Rectangle 52">
                <a:extLst>
                  <a:ext uri="{FF2B5EF4-FFF2-40B4-BE49-F238E27FC236}">
                    <a16:creationId xmlns:a16="http://schemas.microsoft.com/office/drawing/2014/main" id="{D5C64BCB-A95B-4428-A028-4D7B4A35FCF4}"/>
                  </a:ext>
                  <a:ext uri="{C183D7F6-B498-43B3-948B-1728B52AA6E4}">
                    <adec:decorative xmlns:adec="http://schemas.microsoft.com/office/drawing/2017/decorative" val="1"/>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3" name="Oval 53">
                <a:extLst>
                  <a:ext uri="{FF2B5EF4-FFF2-40B4-BE49-F238E27FC236}">
                    <a16:creationId xmlns:a16="http://schemas.microsoft.com/office/drawing/2014/main" id="{E109983A-C479-44AA-9EBC-4144BA74D301}"/>
                  </a:ext>
                  <a:ext uri="{C183D7F6-B498-43B3-948B-1728B52AA6E4}">
                    <adec:decorative xmlns:adec="http://schemas.microsoft.com/office/drawing/2017/decorative" val="1"/>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4" name="Oval 54">
                <a:extLst>
                  <a:ext uri="{FF2B5EF4-FFF2-40B4-BE49-F238E27FC236}">
                    <a16:creationId xmlns:a16="http://schemas.microsoft.com/office/drawing/2014/main" id="{48C1C8A1-73B1-4FC2-ADFA-1C048A4172ED}"/>
                  </a:ext>
                  <a:ext uri="{C183D7F6-B498-43B3-948B-1728B52AA6E4}">
                    <adec:decorative xmlns:adec="http://schemas.microsoft.com/office/drawing/2017/decorative" val="1"/>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5" name="Oval 55">
                <a:extLst>
                  <a:ext uri="{FF2B5EF4-FFF2-40B4-BE49-F238E27FC236}">
                    <a16:creationId xmlns:a16="http://schemas.microsoft.com/office/drawing/2014/main" id="{5A1AEC58-9F80-4B28-A983-1F24730A888D}"/>
                  </a:ext>
                  <a:ext uri="{C183D7F6-B498-43B3-948B-1728B52AA6E4}">
                    <adec:decorative xmlns:adec="http://schemas.microsoft.com/office/drawing/2017/decorative" val="1"/>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6" name="Oval 56">
                <a:extLst>
                  <a:ext uri="{FF2B5EF4-FFF2-40B4-BE49-F238E27FC236}">
                    <a16:creationId xmlns:a16="http://schemas.microsoft.com/office/drawing/2014/main" id="{DDB7562B-0560-464D-B632-3DEE2684055B}"/>
                  </a:ext>
                  <a:ext uri="{C183D7F6-B498-43B3-948B-1728B52AA6E4}">
                    <adec:decorative xmlns:adec="http://schemas.microsoft.com/office/drawing/2017/decorative" val="1"/>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7" name="Oval 57">
                <a:extLst>
                  <a:ext uri="{FF2B5EF4-FFF2-40B4-BE49-F238E27FC236}">
                    <a16:creationId xmlns:a16="http://schemas.microsoft.com/office/drawing/2014/main" id="{24830F27-FFFF-41A3-9975-A6C8A670DE53}"/>
                  </a:ext>
                  <a:ext uri="{C183D7F6-B498-43B3-948B-1728B52AA6E4}">
                    <adec:decorative xmlns:adec="http://schemas.microsoft.com/office/drawing/2017/decorative" val="1"/>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8" name="Oval 58">
                <a:extLst>
                  <a:ext uri="{FF2B5EF4-FFF2-40B4-BE49-F238E27FC236}">
                    <a16:creationId xmlns:a16="http://schemas.microsoft.com/office/drawing/2014/main" id="{1ABD8C92-5A10-4B85-ACAD-E9C0DCBCCA38}"/>
                  </a:ext>
                  <a:ext uri="{C183D7F6-B498-43B3-948B-1728B52AA6E4}">
                    <adec:decorative xmlns:adec="http://schemas.microsoft.com/office/drawing/2017/decorative" val="1"/>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9" name="Oval 59">
                <a:extLst>
                  <a:ext uri="{FF2B5EF4-FFF2-40B4-BE49-F238E27FC236}">
                    <a16:creationId xmlns:a16="http://schemas.microsoft.com/office/drawing/2014/main" id="{1360C3E7-8F4C-4F2C-986F-B2656C1C6F1A}"/>
                  </a:ext>
                  <a:ext uri="{C183D7F6-B498-43B3-948B-1728B52AA6E4}">
                    <adec:decorative xmlns:adec="http://schemas.microsoft.com/office/drawing/2017/decorative" val="1"/>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0" name="Oval 60">
                <a:extLst>
                  <a:ext uri="{FF2B5EF4-FFF2-40B4-BE49-F238E27FC236}">
                    <a16:creationId xmlns:a16="http://schemas.microsoft.com/office/drawing/2014/main" id="{11F223EB-13C8-4C6F-BB32-F9295054E677}"/>
                  </a:ext>
                  <a:ext uri="{C183D7F6-B498-43B3-948B-1728B52AA6E4}">
                    <adec:decorative xmlns:adec="http://schemas.microsoft.com/office/drawing/2017/decorative" val="1"/>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1" name="Oval 61">
                <a:extLst>
                  <a:ext uri="{FF2B5EF4-FFF2-40B4-BE49-F238E27FC236}">
                    <a16:creationId xmlns:a16="http://schemas.microsoft.com/office/drawing/2014/main" id="{CEABC4DB-5A7F-4841-976D-CFF422F92AE3}"/>
                  </a:ext>
                  <a:ext uri="{C183D7F6-B498-43B3-948B-1728B52AA6E4}">
                    <adec:decorative xmlns:adec="http://schemas.microsoft.com/office/drawing/2017/decorative" val="1"/>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2" name="Oval 62">
                <a:extLst>
                  <a:ext uri="{FF2B5EF4-FFF2-40B4-BE49-F238E27FC236}">
                    <a16:creationId xmlns:a16="http://schemas.microsoft.com/office/drawing/2014/main" id="{6DBCF5A3-4B09-4840-BB5E-0D2FBE480A83}"/>
                  </a:ext>
                  <a:ext uri="{C183D7F6-B498-43B3-948B-1728B52AA6E4}">
                    <adec:decorative xmlns:adec="http://schemas.microsoft.com/office/drawing/2017/decorative" val="1"/>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3" name="Oval 63">
                <a:extLst>
                  <a:ext uri="{FF2B5EF4-FFF2-40B4-BE49-F238E27FC236}">
                    <a16:creationId xmlns:a16="http://schemas.microsoft.com/office/drawing/2014/main" id="{2AC66841-10C6-490A-9B13-E6E7EDCE4DF9}"/>
                  </a:ext>
                  <a:ext uri="{C183D7F6-B498-43B3-948B-1728B52AA6E4}">
                    <adec:decorative xmlns:adec="http://schemas.microsoft.com/office/drawing/2017/decorative" val="1"/>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4" name="Oval 64">
                <a:extLst>
                  <a:ext uri="{FF2B5EF4-FFF2-40B4-BE49-F238E27FC236}">
                    <a16:creationId xmlns:a16="http://schemas.microsoft.com/office/drawing/2014/main" id="{1C9F533D-3B90-49C3-9665-B6AD336A68D9}"/>
                  </a:ext>
                  <a:ext uri="{C183D7F6-B498-43B3-948B-1728B52AA6E4}">
                    <adec:decorative xmlns:adec="http://schemas.microsoft.com/office/drawing/2017/decorative" val="1"/>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35" name="TextBox 234">
              <a:extLst>
                <a:ext uri="{FF2B5EF4-FFF2-40B4-BE49-F238E27FC236}">
                  <a16:creationId xmlns:a16="http://schemas.microsoft.com/office/drawing/2014/main" id="{A0E123FE-7A41-48C0-975E-FCFDA0CC31C7}"/>
                </a:ext>
                <a:ext uri="{C183D7F6-B498-43B3-948B-1728B52AA6E4}">
                  <adec:decorative xmlns:adec="http://schemas.microsoft.com/office/drawing/2017/decorative" val="1"/>
                </a:ext>
              </a:extLst>
            </p:cNvPr>
            <p:cNvSpPr txBox="1"/>
            <p:nvPr/>
          </p:nvSpPr>
          <p:spPr>
            <a:xfrm>
              <a:off x="5601471" y="2186151"/>
              <a:ext cx="672168"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NAT gateway</a:t>
              </a:r>
            </a:p>
          </p:txBody>
        </p:sp>
        <p:grpSp>
          <p:nvGrpSpPr>
            <p:cNvPr id="236" name="Group 235">
              <a:extLst>
                <a:ext uri="{FF2B5EF4-FFF2-40B4-BE49-F238E27FC236}">
                  <a16:creationId xmlns:a16="http://schemas.microsoft.com/office/drawing/2014/main" id="{9AC432AE-00C3-40AD-AD03-2A50547D0894}"/>
                </a:ext>
              </a:extLst>
            </p:cNvPr>
            <p:cNvGrpSpPr/>
            <p:nvPr/>
          </p:nvGrpSpPr>
          <p:grpSpPr>
            <a:xfrm>
              <a:off x="7284124" y="2587259"/>
              <a:ext cx="235542" cy="290688"/>
              <a:chOff x="1980078" y="253998"/>
              <a:chExt cx="3830386" cy="4727197"/>
            </a:xfrm>
          </p:grpSpPr>
          <p:sp>
            <p:nvSpPr>
              <p:cNvPr id="237" name="Rectangle 27">
                <a:extLst>
                  <a:ext uri="{FF2B5EF4-FFF2-40B4-BE49-F238E27FC236}">
                    <a16:creationId xmlns:a16="http://schemas.microsoft.com/office/drawing/2014/main" id="{47EEBA19-E2E6-4DF6-8DF9-E03ED4BB0E2F}"/>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8" name="Freeform 29">
                <a:extLst>
                  <a:ext uri="{FF2B5EF4-FFF2-40B4-BE49-F238E27FC236}">
                    <a16:creationId xmlns:a16="http://schemas.microsoft.com/office/drawing/2014/main" id="{3D71BDBC-C736-43F8-B8B0-63C4AD91A3EC}"/>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39" name="Freeform 30">
                <a:extLst>
                  <a:ext uri="{FF2B5EF4-FFF2-40B4-BE49-F238E27FC236}">
                    <a16:creationId xmlns:a16="http://schemas.microsoft.com/office/drawing/2014/main" id="{1D199F9F-91D5-4E4A-AFCC-B061CB82EF71}"/>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0" name="Freeform: Shape 239">
                <a:extLst>
                  <a:ext uri="{FF2B5EF4-FFF2-40B4-BE49-F238E27FC236}">
                    <a16:creationId xmlns:a16="http://schemas.microsoft.com/office/drawing/2014/main" id="{08604CC3-7F1C-4437-A860-C5FE6CCE674C}"/>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41" name="Group 240">
              <a:extLst>
                <a:ext uri="{FF2B5EF4-FFF2-40B4-BE49-F238E27FC236}">
                  <a16:creationId xmlns:a16="http://schemas.microsoft.com/office/drawing/2014/main" id="{F66BBC5A-5321-4CFC-BBFF-AA5BE344E47E}"/>
                </a:ext>
              </a:extLst>
            </p:cNvPr>
            <p:cNvGrpSpPr/>
            <p:nvPr/>
          </p:nvGrpSpPr>
          <p:grpSpPr>
            <a:xfrm>
              <a:off x="10337329" y="2587259"/>
              <a:ext cx="235542" cy="290688"/>
              <a:chOff x="1980078" y="253998"/>
              <a:chExt cx="3830386" cy="4727197"/>
            </a:xfrm>
          </p:grpSpPr>
          <p:sp>
            <p:nvSpPr>
              <p:cNvPr id="242" name="Rectangle 27">
                <a:extLst>
                  <a:ext uri="{FF2B5EF4-FFF2-40B4-BE49-F238E27FC236}">
                    <a16:creationId xmlns:a16="http://schemas.microsoft.com/office/drawing/2014/main" id="{AE8BA5F0-9DF1-42B9-8B06-552F7362993D}"/>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3" name="Freeform 29">
                <a:extLst>
                  <a:ext uri="{FF2B5EF4-FFF2-40B4-BE49-F238E27FC236}">
                    <a16:creationId xmlns:a16="http://schemas.microsoft.com/office/drawing/2014/main" id="{2DD36757-5967-4016-99D9-4ADD678DE7E6}"/>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4" name="Freeform 30">
                <a:extLst>
                  <a:ext uri="{FF2B5EF4-FFF2-40B4-BE49-F238E27FC236}">
                    <a16:creationId xmlns:a16="http://schemas.microsoft.com/office/drawing/2014/main" id="{34EC8F43-E934-4B44-9237-092F46E6EB15}"/>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245" name="Freeform: Shape 244">
                <a:extLst>
                  <a:ext uri="{FF2B5EF4-FFF2-40B4-BE49-F238E27FC236}">
                    <a16:creationId xmlns:a16="http://schemas.microsoft.com/office/drawing/2014/main" id="{91DFEC56-7D15-405E-80B5-56F3786BC83E}"/>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246" name="Group 245">
              <a:extLst>
                <a:ext uri="{FF2B5EF4-FFF2-40B4-BE49-F238E27FC236}">
                  <a16:creationId xmlns:a16="http://schemas.microsoft.com/office/drawing/2014/main" id="{CA8534AA-A598-4221-B785-84F5817837F5}"/>
                </a:ext>
              </a:extLst>
            </p:cNvPr>
            <p:cNvGrpSpPr/>
            <p:nvPr/>
          </p:nvGrpSpPr>
          <p:grpSpPr>
            <a:xfrm rot="5400000">
              <a:off x="5780439" y="1883535"/>
              <a:ext cx="314231" cy="220691"/>
              <a:chOff x="6383752" y="2210905"/>
              <a:chExt cx="314231" cy="220691"/>
            </a:xfrm>
          </p:grpSpPr>
          <p:cxnSp>
            <p:nvCxnSpPr>
              <p:cNvPr id="247" name="Connector: Elbow 246">
                <a:extLst>
                  <a:ext uri="{FF2B5EF4-FFF2-40B4-BE49-F238E27FC236}">
                    <a16:creationId xmlns:a16="http://schemas.microsoft.com/office/drawing/2014/main" id="{B8D5C4D8-ACEC-4867-9A1A-BF6B783F3972}"/>
                  </a:ext>
                  <a:ext uri="{C183D7F6-B498-43B3-948B-1728B52AA6E4}">
                    <adec:decorative xmlns:adec="http://schemas.microsoft.com/office/drawing/2017/decorative" val="1"/>
                  </a:ext>
                </a:extLst>
              </p:cNvPr>
              <p:cNvCxnSpPr>
                <a:stCxn id="249" idx="0"/>
                <a:endCxn id="251" idx="0"/>
              </p:cNvCxnSpPr>
              <p:nvPr/>
            </p:nvCxnSpPr>
            <p:spPr>
              <a:xfrm rot="5400000" flipH="1" flipV="1">
                <a:off x="6538997" y="2263978"/>
                <a:ext cx="3742" cy="223824"/>
              </a:xfrm>
              <a:prstGeom prst="bentConnector3">
                <a:avLst>
                  <a:gd name="adj1" fmla="val 1409086"/>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55FF2-779D-4BCF-B880-55411B07BB55}"/>
                  </a:ext>
                  <a:ext uri="{C183D7F6-B498-43B3-948B-1728B52AA6E4}">
                    <adec:decorative xmlns:adec="http://schemas.microsoft.com/office/drawing/2017/decorative" val="1"/>
                  </a:ext>
                </a:extLst>
              </p:cNvPr>
              <p:cNvCxnSpPr>
                <a:stCxn id="250" idx="0"/>
                <a:endCxn id="252" idx="3"/>
              </p:cNvCxnSpPr>
              <p:nvPr/>
            </p:nvCxnSpPr>
            <p:spPr>
              <a:xfrm flipV="1">
                <a:off x="6541964" y="2264740"/>
                <a:ext cx="0" cy="11115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9" name="Isosceles Triangle 248">
                <a:extLst>
                  <a:ext uri="{FF2B5EF4-FFF2-40B4-BE49-F238E27FC236}">
                    <a16:creationId xmlns:a16="http://schemas.microsoft.com/office/drawing/2014/main" id="{FC0CF61C-3031-45CB-B844-B729144EFFAE}"/>
                  </a:ext>
                  <a:ext uri="{C183D7F6-B498-43B3-948B-1728B52AA6E4}">
                    <adec:decorative xmlns:adec="http://schemas.microsoft.com/office/drawing/2017/decorative" val="1"/>
                  </a:ext>
                </a:extLst>
              </p:cNvPr>
              <p:cNvSpPr/>
              <p:nvPr/>
            </p:nvSpPr>
            <p:spPr bwMode="auto">
              <a:xfrm>
                <a:off x="6383752" y="2377761"/>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0" name="Isosceles Triangle 249">
                <a:extLst>
                  <a:ext uri="{FF2B5EF4-FFF2-40B4-BE49-F238E27FC236}">
                    <a16:creationId xmlns:a16="http://schemas.microsoft.com/office/drawing/2014/main" id="{B27AE4D2-883A-4966-A8E7-D373A3A353AA}"/>
                  </a:ext>
                  <a:ext uri="{C183D7F6-B498-43B3-948B-1728B52AA6E4}">
                    <adec:decorative xmlns:adec="http://schemas.microsoft.com/office/drawing/2017/decorative" val="1"/>
                  </a:ext>
                </a:extLst>
              </p:cNvPr>
              <p:cNvSpPr/>
              <p:nvPr/>
            </p:nvSpPr>
            <p:spPr bwMode="auto">
              <a:xfrm>
                <a:off x="6496760" y="2375890"/>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1" name="Isosceles Triangle 250">
                <a:extLst>
                  <a:ext uri="{FF2B5EF4-FFF2-40B4-BE49-F238E27FC236}">
                    <a16:creationId xmlns:a16="http://schemas.microsoft.com/office/drawing/2014/main" id="{835BC81B-29FE-4290-B602-18588AA8745D}"/>
                  </a:ext>
                  <a:ext uri="{C183D7F6-B498-43B3-948B-1728B52AA6E4}">
                    <adec:decorative xmlns:adec="http://schemas.microsoft.com/office/drawing/2017/decorative" val="1"/>
                  </a:ext>
                </a:extLst>
              </p:cNvPr>
              <p:cNvSpPr/>
              <p:nvPr/>
            </p:nvSpPr>
            <p:spPr bwMode="auto">
              <a:xfrm>
                <a:off x="6607576" y="2374019"/>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2" name="Isosceles Triangle 251">
                <a:extLst>
                  <a:ext uri="{FF2B5EF4-FFF2-40B4-BE49-F238E27FC236}">
                    <a16:creationId xmlns:a16="http://schemas.microsoft.com/office/drawing/2014/main" id="{7709CBB1-8946-453C-AC2B-60A4030591D4}"/>
                  </a:ext>
                  <a:ext uri="{C183D7F6-B498-43B3-948B-1728B52AA6E4}">
                    <adec:decorative xmlns:adec="http://schemas.microsoft.com/office/drawing/2017/decorative" val="1"/>
                  </a:ext>
                </a:extLst>
              </p:cNvPr>
              <p:cNvSpPr/>
              <p:nvPr/>
            </p:nvSpPr>
            <p:spPr bwMode="auto">
              <a:xfrm>
                <a:off x="6496760" y="2210905"/>
                <a:ext cx="90407" cy="5383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53" name="Group 252">
              <a:extLst>
                <a:ext uri="{FF2B5EF4-FFF2-40B4-BE49-F238E27FC236}">
                  <a16:creationId xmlns:a16="http://schemas.microsoft.com/office/drawing/2014/main" id="{307430A7-C737-48F9-973E-E6EF94FEC368}"/>
                </a:ext>
              </a:extLst>
            </p:cNvPr>
            <p:cNvGrpSpPr/>
            <p:nvPr/>
          </p:nvGrpSpPr>
          <p:grpSpPr>
            <a:xfrm>
              <a:off x="8117081" y="3095856"/>
              <a:ext cx="238418" cy="347602"/>
              <a:chOff x="6448425" y="1585913"/>
              <a:chExt cx="339725" cy="495300"/>
            </a:xfrm>
          </p:grpSpPr>
          <p:sp>
            <p:nvSpPr>
              <p:cNvPr id="254" name="Rectangle 138">
                <a:extLst>
                  <a:ext uri="{FF2B5EF4-FFF2-40B4-BE49-F238E27FC236}">
                    <a16:creationId xmlns:a16="http://schemas.microsoft.com/office/drawing/2014/main" id="{C49AD274-F45C-41A4-94A0-36D99DAE6A44}"/>
                  </a:ext>
                  <a:ext uri="{C183D7F6-B498-43B3-948B-1728B52AA6E4}">
                    <adec:decorative xmlns:adec="http://schemas.microsoft.com/office/drawing/2017/decorative" val="1"/>
                  </a:ext>
                </a:extLst>
              </p:cNvPr>
              <p:cNvSpPr>
                <a:spLocks noChangeArrowheads="1"/>
              </p:cNvSpPr>
              <p:nvPr/>
            </p:nvSpPr>
            <p:spPr bwMode="auto">
              <a:xfrm>
                <a:off x="6448425" y="1585913"/>
                <a:ext cx="339725"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5" name="Rectangle 139">
                <a:extLst>
                  <a:ext uri="{FF2B5EF4-FFF2-40B4-BE49-F238E27FC236}">
                    <a16:creationId xmlns:a16="http://schemas.microsoft.com/office/drawing/2014/main" id="{DF2A1308-4351-4D16-A87C-E6A6A0DEFD77}"/>
                  </a:ext>
                  <a:ext uri="{C183D7F6-B498-43B3-948B-1728B52AA6E4}">
                    <adec:decorative xmlns:adec="http://schemas.microsoft.com/office/drawing/2017/decorative" val="1"/>
                  </a:ext>
                </a:extLst>
              </p:cNvPr>
              <p:cNvSpPr>
                <a:spLocks noChangeArrowheads="1"/>
              </p:cNvSpPr>
              <p:nvPr/>
            </p:nvSpPr>
            <p:spPr bwMode="auto">
              <a:xfrm>
                <a:off x="6494463" y="1647826"/>
                <a:ext cx="247650"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6" name="Rectangle 140">
                <a:extLst>
                  <a:ext uri="{FF2B5EF4-FFF2-40B4-BE49-F238E27FC236}">
                    <a16:creationId xmlns:a16="http://schemas.microsoft.com/office/drawing/2014/main" id="{6D325538-FE06-44B3-BCBB-919B63D9FAEE}"/>
                  </a:ext>
                  <a:ext uri="{C183D7F6-B498-43B3-948B-1728B52AA6E4}">
                    <adec:decorative xmlns:adec="http://schemas.microsoft.com/office/drawing/2017/decorative" val="1"/>
                  </a:ext>
                </a:extLst>
              </p:cNvPr>
              <p:cNvSpPr>
                <a:spLocks noChangeArrowheads="1"/>
              </p:cNvSpPr>
              <p:nvPr/>
            </p:nvSpPr>
            <p:spPr bwMode="auto">
              <a:xfrm>
                <a:off x="6494463" y="1725613"/>
                <a:ext cx="24765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7" name="Rectangle 141">
                <a:extLst>
                  <a:ext uri="{FF2B5EF4-FFF2-40B4-BE49-F238E27FC236}">
                    <a16:creationId xmlns:a16="http://schemas.microsoft.com/office/drawing/2014/main" id="{BE2D7B91-475C-4E8C-8400-64848194AEAE}"/>
                  </a:ext>
                  <a:ext uri="{C183D7F6-B498-43B3-948B-1728B52AA6E4}">
                    <adec:decorative xmlns:adec="http://schemas.microsoft.com/office/drawing/2017/decorative" val="1"/>
                  </a:ext>
                </a:extLst>
              </p:cNvPr>
              <p:cNvSpPr>
                <a:spLocks noChangeArrowheads="1"/>
              </p:cNvSpPr>
              <p:nvPr/>
            </p:nvSpPr>
            <p:spPr bwMode="auto">
              <a:xfrm>
                <a:off x="6494463" y="1801813"/>
                <a:ext cx="247650"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8" name="Rectangle 142">
                <a:extLst>
                  <a:ext uri="{FF2B5EF4-FFF2-40B4-BE49-F238E27FC236}">
                    <a16:creationId xmlns:a16="http://schemas.microsoft.com/office/drawing/2014/main" id="{48F5B6AC-98AA-423F-ABAD-348ABB0D8C87}"/>
                  </a:ext>
                  <a:ext uri="{C183D7F6-B498-43B3-948B-1728B52AA6E4}">
                    <adec:decorative xmlns:adec="http://schemas.microsoft.com/office/drawing/2017/decorative" val="1"/>
                  </a:ext>
                </a:extLst>
              </p:cNvPr>
              <p:cNvSpPr>
                <a:spLocks noChangeArrowheads="1"/>
              </p:cNvSpPr>
              <p:nvPr/>
            </p:nvSpPr>
            <p:spPr bwMode="auto">
              <a:xfrm>
                <a:off x="6494463" y="1879601"/>
                <a:ext cx="24765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9" name="Rectangle 143">
                <a:extLst>
                  <a:ext uri="{FF2B5EF4-FFF2-40B4-BE49-F238E27FC236}">
                    <a16:creationId xmlns:a16="http://schemas.microsoft.com/office/drawing/2014/main" id="{835A5ECE-32CD-418C-9B9F-7856E78128CB}"/>
                  </a:ext>
                  <a:ext uri="{C183D7F6-B498-43B3-948B-1728B52AA6E4}">
                    <adec:decorative xmlns:adec="http://schemas.microsoft.com/office/drawing/2017/decorative" val="1"/>
                  </a:ext>
                </a:extLst>
              </p:cNvPr>
              <p:cNvSpPr>
                <a:spLocks noChangeArrowheads="1"/>
              </p:cNvSpPr>
              <p:nvPr/>
            </p:nvSpPr>
            <p:spPr bwMode="auto">
              <a:xfrm>
                <a:off x="6494463" y="1957388"/>
                <a:ext cx="1397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60" name="Group 259">
              <a:extLst>
                <a:ext uri="{FF2B5EF4-FFF2-40B4-BE49-F238E27FC236}">
                  <a16:creationId xmlns:a16="http://schemas.microsoft.com/office/drawing/2014/main" id="{462E3A1F-8FEB-46D9-85B0-4826EC8FA9C2}"/>
                </a:ext>
              </a:extLst>
            </p:cNvPr>
            <p:cNvGrpSpPr/>
            <p:nvPr/>
          </p:nvGrpSpPr>
          <p:grpSpPr>
            <a:xfrm>
              <a:off x="8058294" y="4182573"/>
              <a:ext cx="355992" cy="355992"/>
              <a:chOff x="5446713" y="1631951"/>
              <a:chExt cx="419100" cy="419100"/>
            </a:xfrm>
          </p:grpSpPr>
          <p:sp>
            <p:nvSpPr>
              <p:cNvPr id="261" name="Rectangle 86">
                <a:extLst>
                  <a:ext uri="{FF2B5EF4-FFF2-40B4-BE49-F238E27FC236}">
                    <a16:creationId xmlns:a16="http://schemas.microsoft.com/office/drawing/2014/main" id="{73CC8D24-BAE1-48B9-AB1C-0DE7D2F72B41}"/>
                  </a:ext>
                </a:extLst>
              </p:cNvPr>
              <p:cNvSpPr>
                <a:spLocks noChangeArrowheads="1"/>
              </p:cNvSpPr>
              <p:nvPr/>
            </p:nvSpPr>
            <p:spPr bwMode="auto">
              <a:xfrm>
                <a:off x="5446713" y="1925638"/>
                <a:ext cx="1857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2" name="Rectangle 87">
                <a:extLst>
                  <a:ext uri="{FF2B5EF4-FFF2-40B4-BE49-F238E27FC236}">
                    <a16:creationId xmlns:a16="http://schemas.microsoft.com/office/drawing/2014/main" id="{26EAE0D1-7DD3-4AE2-B4E5-5E287C50D9C5}"/>
                  </a:ext>
                </a:extLst>
              </p:cNvPr>
              <p:cNvSpPr>
                <a:spLocks noChangeArrowheads="1"/>
              </p:cNvSpPr>
              <p:nvPr/>
            </p:nvSpPr>
            <p:spPr bwMode="auto">
              <a:xfrm>
                <a:off x="5446713" y="2003426"/>
                <a:ext cx="92075" cy="47625"/>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63" name="Group 262">
                <a:extLst>
                  <a:ext uri="{FF2B5EF4-FFF2-40B4-BE49-F238E27FC236}">
                    <a16:creationId xmlns:a16="http://schemas.microsoft.com/office/drawing/2014/main" id="{90E06CAF-3405-4F34-B164-A9B7D0679269}"/>
                  </a:ext>
                </a:extLst>
              </p:cNvPr>
              <p:cNvGrpSpPr/>
              <p:nvPr/>
            </p:nvGrpSpPr>
            <p:grpSpPr>
              <a:xfrm>
                <a:off x="5522913" y="1631951"/>
                <a:ext cx="342900" cy="341312"/>
                <a:chOff x="5522913" y="1631951"/>
                <a:chExt cx="342900" cy="341312"/>
              </a:xfrm>
            </p:grpSpPr>
            <p:sp>
              <p:nvSpPr>
                <p:cNvPr id="264" name="Freeform 88">
                  <a:extLst>
                    <a:ext uri="{FF2B5EF4-FFF2-40B4-BE49-F238E27FC236}">
                      <a16:creationId xmlns:a16="http://schemas.microsoft.com/office/drawing/2014/main" id="{6B8A4C2F-2427-4D64-835C-034C41B87977}"/>
                    </a:ext>
                    <a:ext uri="{C183D7F6-B498-43B3-948B-1728B52AA6E4}">
                      <adec:decorative xmlns:adec="http://schemas.microsoft.com/office/drawing/2017/decorative" val="1"/>
                    </a:ext>
                  </a:extLst>
                </p:cNvPr>
                <p:cNvSpPr>
                  <a:spLocks noEditPoints="1"/>
                </p:cNvSpPr>
                <p:nvPr/>
              </p:nvSpPr>
              <p:spPr bwMode="auto">
                <a:xfrm>
                  <a:off x="5522913" y="1631951"/>
                  <a:ext cx="247650" cy="247650"/>
                </a:xfrm>
                <a:custGeom>
                  <a:avLst/>
                  <a:gdLst>
                    <a:gd name="T0" fmla="*/ 341 w 683"/>
                    <a:gd name="T1" fmla="*/ 128 h 682"/>
                    <a:gd name="T2" fmla="*/ 492 w 683"/>
                    <a:gd name="T3" fmla="*/ 190 h 682"/>
                    <a:gd name="T4" fmla="*/ 555 w 683"/>
                    <a:gd name="T5" fmla="*/ 341 h 682"/>
                    <a:gd name="T6" fmla="*/ 492 w 683"/>
                    <a:gd name="T7" fmla="*/ 492 h 682"/>
                    <a:gd name="T8" fmla="*/ 341 w 683"/>
                    <a:gd name="T9" fmla="*/ 554 h 682"/>
                    <a:gd name="T10" fmla="*/ 190 w 683"/>
                    <a:gd name="T11" fmla="*/ 492 h 682"/>
                    <a:gd name="T12" fmla="*/ 128 w 683"/>
                    <a:gd name="T13" fmla="*/ 341 h 682"/>
                    <a:gd name="T14" fmla="*/ 190 w 683"/>
                    <a:gd name="T15" fmla="*/ 190 h 682"/>
                    <a:gd name="T16" fmla="*/ 341 w 683"/>
                    <a:gd name="T17" fmla="*/ 128 h 682"/>
                    <a:gd name="T18" fmla="*/ 341 w 683"/>
                    <a:gd name="T19" fmla="*/ 0 h 682"/>
                    <a:gd name="T20" fmla="*/ 0 w 683"/>
                    <a:gd name="T21" fmla="*/ 341 h 682"/>
                    <a:gd name="T22" fmla="*/ 341 w 683"/>
                    <a:gd name="T23" fmla="*/ 682 h 682"/>
                    <a:gd name="T24" fmla="*/ 683 w 683"/>
                    <a:gd name="T25" fmla="*/ 341 h 682"/>
                    <a:gd name="T26" fmla="*/ 341 w 683"/>
                    <a:gd name="T2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3" h="682">
                      <a:moveTo>
                        <a:pt x="341" y="128"/>
                      </a:moveTo>
                      <a:cubicBezTo>
                        <a:pt x="398" y="128"/>
                        <a:pt x="452" y="150"/>
                        <a:pt x="492" y="190"/>
                      </a:cubicBezTo>
                      <a:cubicBezTo>
                        <a:pt x="532" y="230"/>
                        <a:pt x="555" y="284"/>
                        <a:pt x="555" y="341"/>
                      </a:cubicBezTo>
                      <a:cubicBezTo>
                        <a:pt x="555" y="398"/>
                        <a:pt x="532" y="452"/>
                        <a:pt x="492" y="492"/>
                      </a:cubicBezTo>
                      <a:cubicBezTo>
                        <a:pt x="452" y="532"/>
                        <a:pt x="398" y="554"/>
                        <a:pt x="341" y="554"/>
                      </a:cubicBezTo>
                      <a:cubicBezTo>
                        <a:pt x="284" y="554"/>
                        <a:pt x="231" y="532"/>
                        <a:pt x="190" y="492"/>
                      </a:cubicBezTo>
                      <a:cubicBezTo>
                        <a:pt x="150" y="452"/>
                        <a:pt x="128" y="398"/>
                        <a:pt x="128" y="341"/>
                      </a:cubicBezTo>
                      <a:cubicBezTo>
                        <a:pt x="128" y="284"/>
                        <a:pt x="150" y="230"/>
                        <a:pt x="190" y="190"/>
                      </a:cubicBezTo>
                      <a:cubicBezTo>
                        <a:pt x="231" y="150"/>
                        <a:pt x="284" y="128"/>
                        <a:pt x="341" y="128"/>
                      </a:cubicBezTo>
                      <a:moveTo>
                        <a:pt x="341" y="0"/>
                      </a:moveTo>
                      <a:cubicBezTo>
                        <a:pt x="153" y="0"/>
                        <a:pt x="0" y="152"/>
                        <a:pt x="0" y="341"/>
                      </a:cubicBezTo>
                      <a:cubicBezTo>
                        <a:pt x="0" y="530"/>
                        <a:pt x="153" y="682"/>
                        <a:pt x="341" y="682"/>
                      </a:cubicBezTo>
                      <a:cubicBezTo>
                        <a:pt x="530" y="682"/>
                        <a:pt x="683" y="530"/>
                        <a:pt x="683" y="341"/>
                      </a:cubicBezTo>
                      <a:cubicBezTo>
                        <a:pt x="683" y="152"/>
                        <a:pt x="530" y="0"/>
                        <a:pt x="34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5" name="Freeform 89">
                  <a:extLst>
                    <a:ext uri="{FF2B5EF4-FFF2-40B4-BE49-F238E27FC236}">
                      <a16:creationId xmlns:a16="http://schemas.microsoft.com/office/drawing/2014/main" id="{693699E8-C70C-4C0F-98D4-BEE79CF801BC}"/>
                    </a:ext>
                    <a:ext uri="{C183D7F6-B498-43B3-948B-1728B52AA6E4}">
                      <adec:decorative xmlns:adec="http://schemas.microsoft.com/office/drawing/2017/decorative" val="1"/>
                    </a:ext>
                  </a:extLst>
                </p:cNvPr>
                <p:cNvSpPr>
                  <a:spLocks/>
                </p:cNvSpPr>
                <p:nvPr/>
              </p:nvSpPr>
              <p:spPr bwMode="auto">
                <a:xfrm>
                  <a:off x="5700713" y="1808163"/>
                  <a:ext cx="165100" cy="165100"/>
                </a:xfrm>
                <a:custGeom>
                  <a:avLst/>
                  <a:gdLst>
                    <a:gd name="T0" fmla="*/ 104 w 104"/>
                    <a:gd name="T1" fmla="*/ 83 h 104"/>
                    <a:gd name="T2" fmla="*/ 83 w 104"/>
                    <a:gd name="T3" fmla="*/ 104 h 104"/>
                    <a:gd name="T4" fmla="*/ 0 w 104"/>
                    <a:gd name="T5" fmla="*/ 21 h 104"/>
                    <a:gd name="T6" fmla="*/ 21 w 104"/>
                    <a:gd name="T7" fmla="*/ 0 h 104"/>
                    <a:gd name="T8" fmla="*/ 104 w 104"/>
                    <a:gd name="T9" fmla="*/ 83 h 104"/>
                  </a:gdLst>
                  <a:ahLst/>
                  <a:cxnLst>
                    <a:cxn ang="0">
                      <a:pos x="T0" y="T1"/>
                    </a:cxn>
                    <a:cxn ang="0">
                      <a:pos x="T2" y="T3"/>
                    </a:cxn>
                    <a:cxn ang="0">
                      <a:pos x="T4" y="T5"/>
                    </a:cxn>
                    <a:cxn ang="0">
                      <a:pos x="T6" y="T7"/>
                    </a:cxn>
                    <a:cxn ang="0">
                      <a:pos x="T8" y="T9"/>
                    </a:cxn>
                  </a:cxnLst>
                  <a:rect l="0" t="0" r="r" b="b"/>
                  <a:pathLst>
                    <a:path w="104" h="104">
                      <a:moveTo>
                        <a:pt x="104" y="83"/>
                      </a:moveTo>
                      <a:lnTo>
                        <a:pt x="83" y="104"/>
                      </a:lnTo>
                      <a:lnTo>
                        <a:pt x="0" y="21"/>
                      </a:lnTo>
                      <a:lnTo>
                        <a:pt x="21" y="0"/>
                      </a:lnTo>
                      <a:lnTo>
                        <a:pt x="104" y="8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pic>
          <p:nvPicPr>
            <p:cNvPr id="266" name="Graphic 265">
              <a:extLst>
                <a:ext uri="{FF2B5EF4-FFF2-40B4-BE49-F238E27FC236}">
                  <a16:creationId xmlns:a16="http://schemas.microsoft.com/office/drawing/2014/main" id="{9DAD6B4F-278F-47DC-9BBC-FE1E0A4D701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1938" y="3653621"/>
              <a:ext cx="632174" cy="632174"/>
            </a:xfrm>
            <a:prstGeom prst="rect">
              <a:avLst/>
            </a:prstGeom>
          </p:spPr>
        </p:pic>
        <p:pic>
          <p:nvPicPr>
            <p:cNvPr id="267" name="Graphic 266">
              <a:extLst>
                <a:ext uri="{FF2B5EF4-FFF2-40B4-BE49-F238E27FC236}">
                  <a16:creationId xmlns:a16="http://schemas.microsoft.com/office/drawing/2014/main" id="{33206CED-243D-4EAB-9BDA-ED05252C744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2733" y="3653621"/>
              <a:ext cx="632174" cy="632174"/>
            </a:xfrm>
            <a:prstGeom prst="rect">
              <a:avLst/>
            </a:prstGeom>
          </p:spPr>
        </p:pic>
      </p:grpSp>
      <p:pic>
        <p:nvPicPr>
          <p:cNvPr id="125" name="Picture 2" descr="Tenthline logo">
            <a:extLst>
              <a:ext uri="{FF2B5EF4-FFF2-40B4-BE49-F238E27FC236}">
                <a16:creationId xmlns:a16="http://schemas.microsoft.com/office/drawing/2014/main" id="{7687DB91-BBC2-420D-A3C0-4F35D50074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0553"/>
          <a:stretch/>
        </p:blipFill>
        <p:spPr bwMode="auto">
          <a:xfrm>
            <a:off x="717651" y="5643788"/>
            <a:ext cx="1180411" cy="58367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F8AF03FC-862F-41D8-A6F9-5FA9D14A30FC}"/>
              </a:ext>
            </a:extLst>
          </p:cNvPr>
          <p:cNvSpPr>
            <a:spLocks noGrp="1"/>
          </p:cNvSpPr>
          <p:nvPr>
            <p:ph sz="quarter" idx="12"/>
          </p:nvPr>
        </p:nvSpPr>
        <p:spPr>
          <a:xfrm>
            <a:off x="2174067" y="5849058"/>
            <a:ext cx="7318985" cy="36780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177D7"/>
                </a:solidFill>
                <a:effectLst/>
                <a:uLnTx/>
                <a:uFillTx/>
                <a:latin typeface="Segoe UI Semibold"/>
                <a:ea typeface="+mn-ea"/>
                <a:cs typeface="Segoe UI Semilight" charset="0"/>
              </a:rPr>
              <a:t>Tenthline secures a modern financial services infrastructure on open-source stack on Azure</a:t>
            </a:r>
            <a:endParaRPr kumimoji="0" lang="en-US" sz="1400" b="0" i="0" u="none" strike="noStrike" kern="1200" cap="none" spc="0" normalizeH="0" baseline="0" noProof="0" dirty="0">
              <a:ln>
                <a:noFill/>
              </a:ln>
              <a:solidFill>
                <a:srgbClr val="0177D7"/>
              </a:solidFill>
              <a:effectLst/>
              <a:uLnTx/>
              <a:uFillTx/>
              <a:latin typeface="Segoe UI Semibold"/>
              <a:ea typeface="+mn-ea"/>
              <a:cs typeface="Segoe UI Semilight" charset="0"/>
            </a:endParaRPr>
          </a:p>
        </p:txBody>
      </p:sp>
    </p:spTree>
    <p:extLst>
      <p:ext uri="{BB962C8B-B14F-4D97-AF65-F5344CB8AC3E}">
        <p14:creationId xmlns:p14="http://schemas.microsoft.com/office/powerpoint/2010/main" val="1802776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132" y="453105"/>
            <a:ext cx="6759964" cy="984885"/>
          </a:xfrm>
        </p:spPr>
        <p:txBody>
          <a:bodyPr/>
          <a:lstStyle/>
          <a:p>
            <a:r>
              <a:rPr lang="en-US" dirty="0"/>
              <a:t>Build web apps with popular </a:t>
            </a:r>
            <a:br>
              <a:rPr lang="en-US" dirty="0"/>
            </a:br>
            <a:r>
              <a:rPr lang="en-US" dirty="0"/>
              <a:t>CMS including WordPress or Drupal </a:t>
            </a:r>
          </a:p>
        </p:txBody>
      </p:sp>
      <p:sp>
        <p:nvSpPr>
          <p:cNvPr id="3" name="Content Placeholder 2"/>
          <p:cNvSpPr>
            <a:spLocks noGrp="1"/>
          </p:cNvSpPr>
          <p:nvPr>
            <p:ph type="body" sz="quarter" idx="10"/>
          </p:nvPr>
        </p:nvSpPr>
        <p:spPr>
          <a:xfrm>
            <a:off x="586391" y="2001006"/>
            <a:ext cx="3490730" cy="3205276"/>
          </a:xfrm>
        </p:spPr>
        <p:txBody>
          <a:bodyPr/>
          <a:lstStyle/>
          <a:p>
            <a:pPr lvl="0"/>
            <a:r>
              <a:rPr lang="en-US" dirty="0"/>
              <a:t>Accelerate time to market by leaving database management to Azure Database for MySQL</a:t>
            </a:r>
          </a:p>
          <a:p>
            <a:pPr lvl="0"/>
            <a:r>
              <a:rPr lang="en-US" dirty="0"/>
              <a:t>Run an Azure Database for MySQL server side-by-side Azure App Service to simplify development</a:t>
            </a:r>
          </a:p>
          <a:p>
            <a:pPr lvl="0"/>
            <a:r>
              <a:rPr lang="en-US" dirty="0"/>
              <a:t>Integrate effortlessly with popular content management systems like WordPress, Drupal, and Joomla</a:t>
            </a:r>
          </a:p>
          <a:p>
            <a:pPr lvl="0"/>
            <a:r>
              <a:rPr lang="en-US" dirty="0"/>
              <a:t>Choose from many languages like PHP, Java, Node.js, and more</a:t>
            </a:r>
          </a:p>
        </p:txBody>
      </p:sp>
      <p:sp>
        <p:nvSpPr>
          <p:cNvPr id="9" name="Content Placeholder 8">
            <a:extLst>
              <a:ext uri="{FF2B5EF4-FFF2-40B4-BE49-F238E27FC236}">
                <a16:creationId xmlns:a16="http://schemas.microsoft.com/office/drawing/2014/main" id="{10AB7FA0-10B3-43AC-B832-1B087E81CF32}"/>
              </a:ext>
            </a:extLst>
          </p:cNvPr>
          <p:cNvSpPr>
            <a:spLocks noGrp="1"/>
          </p:cNvSpPr>
          <p:nvPr>
            <p:ph sz="quarter" idx="13"/>
          </p:nvPr>
        </p:nvSpPr>
        <p:spPr>
          <a:xfrm>
            <a:off x="5000172" y="1992656"/>
            <a:ext cx="3490731" cy="492443"/>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177D7"/>
                </a:solidFill>
                <a:effectLst/>
                <a:uLnTx/>
                <a:uFillTx/>
                <a:latin typeface="Segoe UI Semibold"/>
                <a:ea typeface="+mn-ea"/>
                <a:cs typeface="Segoe UI Semilight" charset="0"/>
              </a:rPr>
              <a:t>Scalable open source architecture using Azure App Service environment</a:t>
            </a:r>
          </a:p>
        </p:txBody>
      </p:sp>
      <p:grpSp>
        <p:nvGrpSpPr>
          <p:cNvPr id="16" name="Group 15" descr="Diagram showing Scalable open source architecture using Azure App Service environment. Multiple Users are connected to Content Delivery Network which is further connected to Azure App Service. The Azure App Service is connected to Azure Database for MySQL and Docker Hub. Redis Cache is connected to Monitoring/Logging.">
            <a:extLst>
              <a:ext uri="{FF2B5EF4-FFF2-40B4-BE49-F238E27FC236}">
                <a16:creationId xmlns:a16="http://schemas.microsoft.com/office/drawing/2014/main" id="{FE5E75D7-92C0-43E5-B06F-B397B3C2FFBA}"/>
              </a:ext>
            </a:extLst>
          </p:cNvPr>
          <p:cNvGrpSpPr/>
          <p:nvPr/>
        </p:nvGrpSpPr>
        <p:grpSpPr>
          <a:xfrm>
            <a:off x="5000173" y="2670615"/>
            <a:ext cx="5310781" cy="2839846"/>
            <a:chOff x="5000173" y="2670615"/>
            <a:chExt cx="5310781" cy="2839846"/>
          </a:xfrm>
        </p:grpSpPr>
        <p:sp>
          <p:nvSpPr>
            <p:cNvPr id="6" name="TextBox 5">
              <a:extLst>
                <a:ext uri="{FF2B5EF4-FFF2-40B4-BE49-F238E27FC236}">
                  <a16:creationId xmlns:a16="http://schemas.microsoft.com/office/drawing/2014/main" id="{BC97CC41-29A6-44A3-B7B2-70701ABDD4BA}"/>
                </a:ext>
                <a:ext uri="{C183D7F6-B498-43B3-948B-1728B52AA6E4}">
                  <adec:decorative xmlns:adec="http://schemas.microsoft.com/office/drawing/2017/decorative" val="1"/>
                </a:ext>
              </a:extLst>
            </p:cNvPr>
            <p:cNvSpPr txBox="1"/>
            <p:nvPr/>
          </p:nvSpPr>
          <p:spPr>
            <a:xfrm>
              <a:off x="5000173" y="5371962"/>
              <a:ext cx="688445"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Users</a:t>
              </a:r>
            </a:p>
          </p:txBody>
        </p:sp>
        <p:sp>
          <p:nvSpPr>
            <p:cNvPr id="46" name="TextBox 45">
              <a:extLst>
                <a:ext uri="{FF2B5EF4-FFF2-40B4-BE49-F238E27FC236}">
                  <a16:creationId xmlns:a16="http://schemas.microsoft.com/office/drawing/2014/main" id="{358D5AD6-1BCD-4CB9-A063-553A89C608A1}"/>
                </a:ext>
                <a:ext uri="{C183D7F6-B498-43B3-948B-1728B52AA6E4}">
                  <adec:decorative xmlns:adec="http://schemas.microsoft.com/office/drawing/2017/decorative" val="1"/>
                </a:ext>
              </a:extLst>
            </p:cNvPr>
            <p:cNvSpPr txBox="1"/>
            <p:nvPr/>
          </p:nvSpPr>
          <p:spPr>
            <a:xfrm>
              <a:off x="5985836" y="4236581"/>
              <a:ext cx="1112833"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Content Delivery Network</a:t>
              </a:r>
            </a:p>
          </p:txBody>
        </p:sp>
        <p:sp>
          <p:nvSpPr>
            <p:cNvPr id="49" name="TextBox 48">
              <a:extLst>
                <a:ext uri="{FF2B5EF4-FFF2-40B4-BE49-F238E27FC236}">
                  <a16:creationId xmlns:a16="http://schemas.microsoft.com/office/drawing/2014/main" id="{CB4B0057-D4D0-4D9D-B88F-DDD6E5625D53}"/>
                </a:ext>
                <a:ext uri="{C183D7F6-B498-43B3-948B-1728B52AA6E4}">
                  <adec:decorative xmlns:adec="http://schemas.microsoft.com/office/drawing/2017/decorative" val="1"/>
                </a:ext>
              </a:extLst>
            </p:cNvPr>
            <p:cNvSpPr txBox="1"/>
            <p:nvPr/>
          </p:nvSpPr>
          <p:spPr>
            <a:xfrm>
              <a:off x="7008519" y="4236581"/>
              <a:ext cx="1239878"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App Service</a:t>
              </a:r>
            </a:p>
          </p:txBody>
        </p:sp>
        <p:cxnSp>
          <p:nvCxnSpPr>
            <p:cNvPr id="20" name="Straight Arrow Connector 19">
              <a:extLst>
                <a:ext uri="{FF2B5EF4-FFF2-40B4-BE49-F238E27FC236}">
                  <a16:creationId xmlns:a16="http://schemas.microsoft.com/office/drawing/2014/main" id="{E54A6BED-5E99-43FE-AC04-969108046283}"/>
                </a:ext>
                <a:ext uri="{C183D7F6-B498-43B3-948B-1728B52AA6E4}">
                  <adec:decorative xmlns:adec="http://schemas.microsoft.com/office/drawing/2017/decorative" val="1"/>
                </a:ext>
              </a:extLst>
            </p:cNvPr>
            <p:cNvCxnSpPr>
              <a:cxnSpLocks/>
            </p:cNvCxnSpPr>
            <p:nvPr/>
          </p:nvCxnSpPr>
          <p:spPr>
            <a:xfrm>
              <a:off x="6966073" y="4020592"/>
              <a:ext cx="3436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8D64FF9-45F1-49CA-A22A-1ADDD7FB4C17}"/>
                </a:ext>
                <a:ext uri="{C183D7F6-B498-43B3-948B-1728B52AA6E4}">
                  <adec:decorative xmlns:adec="http://schemas.microsoft.com/office/drawing/2017/decorative" val="1"/>
                </a:ext>
              </a:extLst>
            </p:cNvPr>
            <p:cNvSpPr txBox="1"/>
            <p:nvPr/>
          </p:nvSpPr>
          <p:spPr>
            <a:xfrm>
              <a:off x="9458109" y="4236581"/>
              <a:ext cx="852845" cy="37394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Monitoring/</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Logging</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endPar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cxnSp>
          <p:nvCxnSpPr>
            <p:cNvPr id="96" name="Straight Arrow Connector 95">
              <a:extLst>
                <a:ext uri="{FF2B5EF4-FFF2-40B4-BE49-F238E27FC236}">
                  <a16:creationId xmlns:a16="http://schemas.microsoft.com/office/drawing/2014/main" id="{7C382B93-B5A5-4473-8B2D-673FAFAB0BA9}"/>
                </a:ext>
                <a:ext uri="{C183D7F6-B498-43B3-948B-1728B52AA6E4}">
                  <adec:decorative xmlns:adec="http://schemas.microsoft.com/office/drawing/2017/decorative" val="1"/>
                </a:ext>
              </a:extLst>
            </p:cNvPr>
            <p:cNvCxnSpPr>
              <a:cxnSpLocks/>
            </p:cNvCxnSpPr>
            <p:nvPr/>
          </p:nvCxnSpPr>
          <p:spPr>
            <a:xfrm>
              <a:off x="9055982" y="4023342"/>
              <a:ext cx="40317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477219DC-3155-4FA0-B1AB-1216536F4253}"/>
                </a:ext>
                <a:ext uri="{C183D7F6-B498-43B3-948B-1728B52AA6E4}">
                  <adec:decorative xmlns:adec="http://schemas.microsoft.com/office/drawing/2017/decorative" val="1"/>
                </a:ext>
              </a:extLst>
            </p:cNvPr>
            <p:cNvSpPr txBox="1"/>
            <p:nvPr/>
          </p:nvSpPr>
          <p:spPr>
            <a:xfrm>
              <a:off x="8343560" y="5323010"/>
              <a:ext cx="737259" cy="124650"/>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Docker Hub</a:t>
              </a:r>
            </a:p>
          </p:txBody>
        </p:sp>
        <p:sp>
          <p:nvSpPr>
            <p:cNvPr id="98" name="TextBox 97">
              <a:extLst>
                <a:ext uri="{FF2B5EF4-FFF2-40B4-BE49-F238E27FC236}">
                  <a16:creationId xmlns:a16="http://schemas.microsoft.com/office/drawing/2014/main" id="{44A87B5B-EE26-4E8D-9D66-ECFB9BB4DE54}"/>
                </a:ext>
                <a:ext uri="{C183D7F6-B498-43B3-948B-1728B52AA6E4}">
                  <adec:decorative xmlns:adec="http://schemas.microsoft.com/office/drawing/2017/decorative" val="1"/>
                </a:ext>
              </a:extLst>
            </p:cNvPr>
            <p:cNvSpPr txBox="1"/>
            <p:nvPr/>
          </p:nvSpPr>
          <p:spPr>
            <a:xfrm>
              <a:off x="8264384" y="4236581"/>
              <a:ext cx="791122" cy="124650"/>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Redis Cache</a:t>
              </a:r>
            </a:p>
          </p:txBody>
        </p:sp>
        <p:sp>
          <p:nvSpPr>
            <p:cNvPr id="99" name="TextBox 98">
              <a:extLst>
                <a:ext uri="{FF2B5EF4-FFF2-40B4-BE49-F238E27FC236}">
                  <a16:creationId xmlns:a16="http://schemas.microsoft.com/office/drawing/2014/main" id="{0783CBE2-96DB-463B-825E-4FC37D8AE58A}"/>
                </a:ext>
                <a:ext uri="{C183D7F6-B498-43B3-948B-1728B52AA6E4}">
                  <adec:decorative xmlns:adec="http://schemas.microsoft.com/office/drawing/2017/decorative" val="1"/>
                </a:ext>
              </a:extLst>
            </p:cNvPr>
            <p:cNvSpPr txBox="1"/>
            <p:nvPr/>
          </p:nvSpPr>
          <p:spPr>
            <a:xfrm>
              <a:off x="8134478" y="3221787"/>
              <a:ext cx="1003300" cy="249299"/>
            </a:xfrm>
            <a:prstGeom prst="rect">
              <a:avLst/>
            </a:prstGeom>
            <a:noFill/>
          </p:spPr>
          <p:txBody>
            <a:bodyPr wrap="square" lIns="0" tIns="0" rIns="0" bIns="0" rtlCol="0">
              <a:spAutoFit/>
            </a:bodyPr>
            <a:lstStyle/>
            <a:p>
              <a:pPr marL="0" marR="0" lvl="0" indent="0" algn="ctr" defTabSz="914139" rtl="0" eaLnBrk="1" fontAlgn="auto" latinLnBrk="0" hangingPunct="1">
                <a:lnSpc>
                  <a:spcPct val="90000"/>
                </a:lnSpc>
                <a:spcBef>
                  <a:spcPts val="0"/>
                </a:spcBef>
                <a:spcAft>
                  <a:spcPts val="588"/>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Database </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for MySQL</a:t>
              </a:r>
            </a:p>
          </p:txBody>
        </p:sp>
        <p:sp>
          <p:nvSpPr>
            <p:cNvPr id="44" name="Freeform: Shape 12">
              <a:extLst>
                <a:ext uri="{FF2B5EF4-FFF2-40B4-BE49-F238E27FC236}">
                  <a16:creationId xmlns:a16="http://schemas.microsoft.com/office/drawing/2014/main" id="{2A43CD38-76CC-5042-AD0B-A18C730DE3A6}"/>
                </a:ext>
                <a:ext uri="{C183D7F6-B498-43B3-948B-1728B52AA6E4}">
                  <adec:decorative xmlns:adec="http://schemas.microsoft.com/office/drawing/2017/decorative" val="1"/>
                </a:ext>
              </a:extLst>
            </p:cNvPr>
            <p:cNvSpPr>
              <a:spLocks noChangeAspect="1"/>
            </p:cNvSpPr>
            <p:nvPr/>
          </p:nvSpPr>
          <p:spPr bwMode="auto">
            <a:xfrm>
              <a:off x="7413514" y="3717860"/>
              <a:ext cx="454773" cy="453774"/>
            </a:xfrm>
            <a:custGeom>
              <a:avLst/>
              <a:gdLst>
                <a:gd name="connsiteX0" fmla="*/ 2058796 w 2400405"/>
                <a:gd name="connsiteY0" fmla="*/ 1256620 h 2395129"/>
                <a:gd name="connsiteX1" fmla="*/ 2391143 w 2400405"/>
                <a:gd name="connsiteY1" fmla="*/ 1256620 h 2395129"/>
                <a:gd name="connsiteX2" fmla="*/ 2391143 w 2400405"/>
                <a:gd name="connsiteY2" fmla="*/ 2395129 h 2395129"/>
                <a:gd name="connsiteX3" fmla="*/ 1252634 w 2400405"/>
                <a:gd name="connsiteY3" fmla="*/ 2395129 h 2395129"/>
                <a:gd name="connsiteX4" fmla="*/ 1252634 w 2400405"/>
                <a:gd name="connsiteY4" fmla="*/ 1722169 h 2395129"/>
                <a:gd name="connsiteX5" fmla="*/ 1421433 w 2400405"/>
                <a:gd name="connsiteY5" fmla="*/ 1722169 h 2395129"/>
                <a:gd name="connsiteX6" fmla="*/ 1421433 w 2400405"/>
                <a:gd name="connsiteY6" fmla="*/ 2226330 h 2395129"/>
                <a:gd name="connsiteX7" fmla="*/ 2222344 w 2400405"/>
                <a:gd name="connsiteY7" fmla="*/ 2226330 h 2395129"/>
                <a:gd name="connsiteX8" fmla="*/ 2222344 w 2400405"/>
                <a:gd name="connsiteY8" fmla="*/ 1425419 h 2395129"/>
                <a:gd name="connsiteX9" fmla="*/ 2078471 w 2400405"/>
                <a:gd name="connsiteY9" fmla="*/ 1425419 h 2395129"/>
                <a:gd name="connsiteX10" fmla="*/ 2079066 w 2400405"/>
                <a:gd name="connsiteY10" fmla="*/ 1422837 h 2395129"/>
                <a:gd name="connsiteX11" fmla="*/ 2082826 w 2400405"/>
                <a:gd name="connsiteY11" fmla="*/ 1373140 h 2395129"/>
                <a:gd name="connsiteX12" fmla="*/ 2072553 w 2400405"/>
                <a:gd name="connsiteY12" fmla="*/ 1291585 h 2395129"/>
                <a:gd name="connsiteX13" fmla="*/ 0 w 2400405"/>
                <a:gd name="connsiteY13" fmla="*/ 1256620 h 2395129"/>
                <a:gd name="connsiteX14" fmla="*/ 315952 w 2400405"/>
                <a:gd name="connsiteY14" fmla="*/ 1256620 h 2395129"/>
                <a:gd name="connsiteX15" fmla="*/ 315223 w 2400405"/>
                <a:gd name="connsiteY15" fmla="*/ 1263854 h 2395129"/>
                <a:gd name="connsiteX16" fmla="*/ 328997 w 2400405"/>
                <a:gd name="connsiteY16" fmla="*/ 1373192 h 2395129"/>
                <a:gd name="connsiteX17" fmla="*/ 349546 w 2400405"/>
                <a:gd name="connsiteY17" fmla="*/ 1425419 h 2395129"/>
                <a:gd name="connsiteX18" fmla="*/ 168799 w 2400405"/>
                <a:gd name="connsiteY18" fmla="*/ 1425419 h 2395129"/>
                <a:gd name="connsiteX19" fmla="*/ 168799 w 2400405"/>
                <a:gd name="connsiteY19" fmla="*/ 2226330 h 2395129"/>
                <a:gd name="connsiteX20" fmla="*/ 969710 w 2400405"/>
                <a:gd name="connsiteY20" fmla="*/ 2226330 h 2395129"/>
                <a:gd name="connsiteX21" fmla="*/ 969710 w 2400405"/>
                <a:gd name="connsiteY21" fmla="*/ 1722169 h 2395129"/>
                <a:gd name="connsiteX22" fmla="*/ 1138509 w 2400405"/>
                <a:gd name="connsiteY22" fmla="*/ 1722169 h 2395129"/>
                <a:gd name="connsiteX23" fmla="*/ 1138509 w 2400405"/>
                <a:gd name="connsiteY23" fmla="*/ 2395129 h 2395129"/>
                <a:gd name="connsiteX24" fmla="*/ 0 w 2400405"/>
                <a:gd name="connsiteY24" fmla="*/ 2395129 h 2395129"/>
                <a:gd name="connsiteX25" fmla="*/ 1299167 w 2400405"/>
                <a:gd name="connsiteY25" fmla="*/ 621459 h 2395129"/>
                <a:gd name="connsiteX26" fmla="*/ 1766863 w 2400405"/>
                <a:gd name="connsiteY26" fmla="*/ 1098276 h 2395129"/>
                <a:gd name="connsiteX27" fmla="*/ 1763173 w 2400405"/>
                <a:gd name="connsiteY27" fmla="*/ 1135592 h 2395129"/>
                <a:gd name="connsiteX28" fmla="*/ 1843595 w 2400405"/>
                <a:gd name="connsiteY28" fmla="*/ 1152145 h 2395129"/>
                <a:gd name="connsiteX29" fmla="*/ 1984643 w 2400405"/>
                <a:gd name="connsiteY29" fmla="*/ 1369087 h 2395129"/>
                <a:gd name="connsiteX30" fmla="*/ 1843595 w 2400405"/>
                <a:gd name="connsiteY30" fmla="*/ 1586029 h 2395129"/>
                <a:gd name="connsiteX31" fmla="*/ 1775166 w 2400405"/>
                <a:gd name="connsiteY31" fmla="*/ 1600113 h 2395129"/>
                <a:gd name="connsiteX32" fmla="*/ 1764705 w 2400405"/>
                <a:gd name="connsiteY32" fmla="*/ 1604531 h 2395129"/>
                <a:gd name="connsiteX33" fmla="*/ 1753703 w 2400405"/>
                <a:gd name="connsiteY33" fmla="*/ 1604531 h 2395129"/>
                <a:gd name="connsiteX34" fmla="*/ 768881 w 2400405"/>
                <a:gd name="connsiteY34" fmla="*/ 1604531 h 2395129"/>
                <a:gd name="connsiteX35" fmla="*/ 726694 w 2400405"/>
                <a:gd name="connsiteY35" fmla="*/ 1604531 h 2395129"/>
                <a:gd name="connsiteX36" fmla="*/ 713124 w 2400405"/>
                <a:gd name="connsiteY36" fmla="*/ 1598801 h 2395129"/>
                <a:gd name="connsiteX37" fmla="*/ 701035 w 2400405"/>
                <a:gd name="connsiteY37" fmla="*/ 1597560 h 2395129"/>
                <a:gd name="connsiteX38" fmla="*/ 432240 w 2400405"/>
                <a:gd name="connsiteY38" fmla="*/ 1261325 h 2395129"/>
                <a:gd name="connsiteX39" fmla="*/ 768881 w 2400405"/>
                <a:gd name="connsiteY39" fmla="*/ 918119 h 2395129"/>
                <a:gd name="connsiteX40" fmla="*/ 836726 w 2400405"/>
                <a:gd name="connsiteY40" fmla="*/ 925092 h 2395129"/>
                <a:gd name="connsiteX41" fmla="*/ 864054 w 2400405"/>
                <a:gd name="connsiteY41" fmla="*/ 933741 h 2395129"/>
                <a:gd name="connsiteX42" fmla="*/ 868225 w 2400405"/>
                <a:gd name="connsiteY42" fmla="*/ 912677 h 2395129"/>
                <a:gd name="connsiteX43" fmla="*/ 1299167 w 2400405"/>
                <a:gd name="connsiteY43" fmla="*/ 621459 h 2395129"/>
                <a:gd name="connsiteX44" fmla="*/ 1261896 w 2400405"/>
                <a:gd name="connsiteY44" fmla="*/ 0 h 2395129"/>
                <a:gd name="connsiteX45" fmla="*/ 2400405 w 2400405"/>
                <a:gd name="connsiteY45" fmla="*/ 0 h 2395129"/>
                <a:gd name="connsiteX46" fmla="*/ 2400405 w 2400405"/>
                <a:gd name="connsiteY46" fmla="*/ 1138509 h 2395129"/>
                <a:gd name="connsiteX47" fmla="*/ 1980483 w 2400405"/>
                <a:gd name="connsiteY47" fmla="*/ 1138509 h 2395129"/>
                <a:gd name="connsiteX48" fmla="*/ 1938950 w 2400405"/>
                <a:gd name="connsiteY48" fmla="*/ 1102542 h 2395129"/>
                <a:gd name="connsiteX49" fmla="*/ 1899596 w 2400405"/>
                <a:gd name="connsiteY49" fmla="*/ 1081181 h 2395129"/>
                <a:gd name="connsiteX50" fmla="*/ 1889409 w 2400405"/>
                <a:gd name="connsiteY50" fmla="*/ 980134 h 2395129"/>
                <a:gd name="connsiteX51" fmla="*/ 1886313 w 2400405"/>
                <a:gd name="connsiteY51" fmla="*/ 969710 h 2395129"/>
                <a:gd name="connsiteX52" fmla="*/ 2231606 w 2400405"/>
                <a:gd name="connsiteY52" fmla="*/ 969710 h 2395129"/>
                <a:gd name="connsiteX53" fmla="*/ 2231606 w 2400405"/>
                <a:gd name="connsiteY53" fmla="*/ 168799 h 2395129"/>
                <a:gd name="connsiteX54" fmla="*/ 1430695 w 2400405"/>
                <a:gd name="connsiteY54" fmla="*/ 168799 h 2395129"/>
                <a:gd name="connsiteX55" fmla="*/ 1430695 w 2400405"/>
                <a:gd name="connsiteY55" fmla="*/ 526519 h 2395129"/>
                <a:gd name="connsiteX56" fmla="*/ 1421863 w 2400405"/>
                <a:gd name="connsiteY56" fmla="*/ 524133 h 2395129"/>
                <a:gd name="connsiteX57" fmla="*/ 1318752 w 2400405"/>
                <a:gd name="connsiteY57" fmla="*/ 515035 h 2395129"/>
                <a:gd name="connsiteX58" fmla="*/ 1261896 w 2400405"/>
                <a:gd name="connsiteY58" fmla="*/ 518622 h 2395129"/>
                <a:gd name="connsiteX59" fmla="*/ 9262 w 2400405"/>
                <a:gd name="connsiteY59" fmla="*/ 0 h 2395129"/>
                <a:gd name="connsiteX60" fmla="*/ 1147771 w 2400405"/>
                <a:gd name="connsiteY60" fmla="*/ 0 h 2395129"/>
                <a:gd name="connsiteX61" fmla="*/ 1147771 w 2400405"/>
                <a:gd name="connsiteY61" fmla="*/ 541616 h 2395129"/>
                <a:gd name="connsiteX62" fmla="*/ 1105167 w 2400405"/>
                <a:gd name="connsiteY62" fmla="*/ 555439 h 2395129"/>
                <a:gd name="connsiteX63" fmla="*/ 1041102 w 2400405"/>
                <a:gd name="connsiteY63" fmla="*/ 585339 h 2395129"/>
                <a:gd name="connsiteX64" fmla="*/ 978972 w 2400405"/>
                <a:gd name="connsiteY64" fmla="*/ 629491 h 2395129"/>
                <a:gd name="connsiteX65" fmla="*/ 978972 w 2400405"/>
                <a:gd name="connsiteY65" fmla="*/ 168799 h 2395129"/>
                <a:gd name="connsiteX66" fmla="*/ 178061 w 2400405"/>
                <a:gd name="connsiteY66" fmla="*/ 168799 h 2395129"/>
                <a:gd name="connsiteX67" fmla="*/ 178061 w 2400405"/>
                <a:gd name="connsiteY67" fmla="*/ 969710 h 2395129"/>
                <a:gd name="connsiteX68" fmla="*/ 430811 w 2400405"/>
                <a:gd name="connsiteY68" fmla="*/ 969710 h 2395129"/>
                <a:gd name="connsiteX69" fmla="*/ 389941 w 2400405"/>
                <a:gd name="connsiteY69" fmla="*/ 1019244 h 2395129"/>
                <a:gd name="connsiteX70" fmla="*/ 349604 w 2400405"/>
                <a:gd name="connsiteY70" fmla="*/ 1093560 h 2395129"/>
                <a:gd name="connsiteX71" fmla="*/ 335651 w 2400405"/>
                <a:gd name="connsiteY71" fmla="*/ 1138509 h 2395129"/>
                <a:gd name="connsiteX72" fmla="*/ 9262 w 2400405"/>
                <a:gd name="connsiteY72" fmla="*/ 1138509 h 239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00405" h="2395129">
                  <a:moveTo>
                    <a:pt x="2058796" y="1256620"/>
                  </a:moveTo>
                  <a:lnTo>
                    <a:pt x="2391143" y="1256620"/>
                  </a:lnTo>
                  <a:lnTo>
                    <a:pt x="2391143" y="2395129"/>
                  </a:lnTo>
                  <a:lnTo>
                    <a:pt x="1252634" y="2395129"/>
                  </a:lnTo>
                  <a:lnTo>
                    <a:pt x="1252634" y="1722169"/>
                  </a:lnTo>
                  <a:lnTo>
                    <a:pt x="1421433" y="1722169"/>
                  </a:lnTo>
                  <a:lnTo>
                    <a:pt x="1421433" y="2226330"/>
                  </a:lnTo>
                  <a:lnTo>
                    <a:pt x="2222344" y="2226330"/>
                  </a:lnTo>
                  <a:lnTo>
                    <a:pt x="2222344" y="1425419"/>
                  </a:lnTo>
                  <a:lnTo>
                    <a:pt x="2078471" y="1425419"/>
                  </a:lnTo>
                  <a:lnTo>
                    <a:pt x="2079066" y="1422837"/>
                  </a:lnTo>
                  <a:cubicBezTo>
                    <a:pt x="2081542" y="1406633"/>
                    <a:pt x="2082826" y="1390036"/>
                    <a:pt x="2082826" y="1373140"/>
                  </a:cubicBezTo>
                  <a:cubicBezTo>
                    <a:pt x="2082826" y="1344980"/>
                    <a:pt x="2079259" y="1317652"/>
                    <a:pt x="2072553" y="1291585"/>
                  </a:cubicBezTo>
                  <a:close/>
                  <a:moveTo>
                    <a:pt x="0" y="1256620"/>
                  </a:moveTo>
                  <a:lnTo>
                    <a:pt x="315952" y="1256620"/>
                  </a:lnTo>
                  <a:lnTo>
                    <a:pt x="315223" y="1263854"/>
                  </a:lnTo>
                  <a:cubicBezTo>
                    <a:pt x="315223" y="1301608"/>
                    <a:pt x="320005" y="1338245"/>
                    <a:pt x="328997" y="1373192"/>
                  </a:cubicBezTo>
                  <a:lnTo>
                    <a:pt x="349546" y="1425419"/>
                  </a:lnTo>
                  <a:lnTo>
                    <a:pt x="168799" y="1425419"/>
                  </a:lnTo>
                  <a:lnTo>
                    <a:pt x="168799" y="2226330"/>
                  </a:lnTo>
                  <a:lnTo>
                    <a:pt x="969710" y="2226330"/>
                  </a:lnTo>
                  <a:lnTo>
                    <a:pt x="969710" y="1722169"/>
                  </a:lnTo>
                  <a:lnTo>
                    <a:pt x="1138509" y="1722169"/>
                  </a:lnTo>
                  <a:lnTo>
                    <a:pt x="1138509" y="2395129"/>
                  </a:lnTo>
                  <a:lnTo>
                    <a:pt x="0" y="2395129"/>
                  </a:lnTo>
                  <a:close/>
                  <a:moveTo>
                    <a:pt x="1299167" y="621459"/>
                  </a:moveTo>
                  <a:cubicBezTo>
                    <a:pt x="1557469" y="621459"/>
                    <a:pt x="1766863" y="834937"/>
                    <a:pt x="1766863" y="1098276"/>
                  </a:cubicBezTo>
                  <a:lnTo>
                    <a:pt x="1763173" y="1135592"/>
                  </a:lnTo>
                  <a:lnTo>
                    <a:pt x="1843595" y="1152145"/>
                  </a:lnTo>
                  <a:cubicBezTo>
                    <a:pt x="1926483" y="1187888"/>
                    <a:pt x="1984643" y="1271563"/>
                    <a:pt x="1984643" y="1369087"/>
                  </a:cubicBezTo>
                  <a:cubicBezTo>
                    <a:pt x="1984643" y="1466612"/>
                    <a:pt x="1926483" y="1550287"/>
                    <a:pt x="1843595" y="1586029"/>
                  </a:cubicBezTo>
                  <a:lnTo>
                    <a:pt x="1775166" y="1600113"/>
                  </a:lnTo>
                  <a:lnTo>
                    <a:pt x="1764705" y="1604531"/>
                  </a:lnTo>
                  <a:lnTo>
                    <a:pt x="1753703" y="1604531"/>
                  </a:lnTo>
                  <a:lnTo>
                    <a:pt x="768881" y="1604531"/>
                  </a:lnTo>
                  <a:lnTo>
                    <a:pt x="726694" y="1604531"/>
                  </a:lnTo>
                  <a:lnTo>
                    <a:pt x="713124" y="1598801"/>
                  </a:lnTo>
                  <a:lnTo>
                    <a:pt x="701035" y="1597560"/>
                  </a:lnTo>
                  <a:cubicBezTo>
                    <a:pt x="547634" y="1565556"/>
                    <a:pt x="432240" y="1427179"/>
                    <a:pt x="432240" y="1261325"/>
                  </a:cubicBezTo>
                  <a:cubicBezTo>
                    <a:pt x="432240" y="1071778"/>
                    <a:pt x="582960" y="918119"/>
                    <a:pt x="768881" y="918119"/>
                  </a:cubicBezTo>
                  <a:cubicBezTo>
                    <a:pt x="792120" y="918119"/>
                    <a:pt x="814810" y="920521"/>
                    <a:pt x="836726" y="925092"/>
                  </a:cubicBezTo>
                  <a:lnTo>
                    <a:pt x="864054" y="933741"/>
                  </a:lnTo>
                  <a:lnTo>
                    <a:pt x="868225" y="912677"/>
                  </a:lnTo>
                  <a:cubicBezTo>
                    <a:pt x="939225" y="741540"/>
                    <a:pt x="1105441" y="621459"/>
                    <a:pt x="1299167" y="621459"/>
                  </a:cubicBezTo>
                  <a:close/>
                  <a:moveTo>
                    <a:pt x="1261896" y="0"/>
                  </a:moveTo>
                  <a:lnTo>
                    <a:pt x="2400405" y="0"/>
                  </a:lnTo>
                  <a:lnTo>
                    <a:pt x="2400405" y="1138509"/>
                  </a:lnTo>
                  <a:lnTo>
                    <a:pt x="1980483" y="1138509"/>
                  </a:lnTo>
                  <a:lnTo>
                    <a:pt x="1938950" y="1102542"/>
                  </a:lnTo>
                  <a:lnTo>
                    <a:pt x="1899596" y="1081181"/>
                  </a:lnTo>
                  <a:lnTo>
                    <a:pt x="1889409" y="980134"/>
                  </a:lnTo>
                  <a:lnTo>
                    <a:pt x="1886313" y="969710"/>
                  </a:lnTo>
                  <a:lnTo>
                    <a:pt x="2231606" y="969710"/>
                  </a:lnTo>
                  <a:lnTo>
                    <a:pt x="2231606" y="168799"/>
                  </a:lnTo>
                  <a:lnTo>
                    <a:pt x="1430695" y="168799"/>
                  </a:lnTo>
                  <a:lnTo>
                    <a:pt x="1430695" y="526519"/>
                  </a:lnTo>
                  <a:lnTo>
                    <a:pt x="1421863" y="524133"/>
                  </a:lnTo>
                  <a:cubicBezTo>
                    <a:pt x="1388396" y="518155"/>
                    <a:pt x="1353938" y="515035"/>
                    <a:pt x="1318752" y="515035"/>
                  </a:cubicBezTo>
                  <a:lnTo>
                    <a:pt x="1261896" y="518622"/>
                  </a:lnTo>
                  <a:close/>
                  <a:moveTo>
                    <a:pt x="9262" y="0"/>
                  </a:moveTo>
                  <a:lnTo>
                    <a:pt x="1147771" y="0"/>
                  </a:lnTo>
                  <a:lnTo>
                    <a:pt x="1147771" y="541616"/>
                  </a:lnTo>
                  <a:lnTo>
                    <a:pt x="1105167" y="555439"/>
                  </a:lnTo>
                  <a:cubicBezTo>
                    <a:pt x="1083123" y="564131"/>
                    <a:pt x="1061736" y="574130"/>
                    <a:pt x="1041102" y="585339"/>
                  </a:cubicBezTo>
                  <a:lnTo>
                    <a:pt x="978972" y="629491"/>
                  </a:lnTo>
                  <a:lnTo>
                    <a:pt x="978972" y="168799"/>
                  </a:lnTo>
                  <a:lnTo>
                    <a:pt x="178061" y="168799"/>
                  </a:lnTo>
                  <a:lnTo>
                    <a:pt x="178061" y="969710"/>
                  </a:lnTo>
                  <a:lnTo>
                    <a:pt x="430811" y="969710"/>
                  </a:lnTo>
                  <a:lnTo>
                    <a:pt x="389941" y="1019244"/>
                  </a:lnTo>
                  <a:cubicBezTo>
                    <a:pt x="374217" y="1042519"/>
                    <a:pt x="360673" y="1067389"/>
                    <a:pt x="349604" y="1093560"/>
                  </a:cubicBezTo>
                  <a:lnTo>
                    <a:pt x="335651" y="1138509"/>
                  </a:lnTo>
                  <a:lnTo>
                    <a:pt x="9262" y="1138509"/>
                  </a:lnTo>
                  <a:close/>
                </a:path>
              </a:pathLst>
            </a:custGeom>
            <a:solidFill>
              <a:schemeClr val="accent1"/>
            </a:solidFill>
            <a:ln w="3810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Calibri" panose="020F0502020204030204"/>
                <a:ea typeface="+mn-ea"/>
                <a:cs typeface="+mn-cs"/>
              </a:endParaRPr>
            </a:p>
          </p:txBody>
        </p:sp>
        <p:sp>
          <p:nvSpPr>
            <p:cNvPr id="45" name="Freeform: Shape 321">
              <a:extLst>
                <a:ext uri="{FF2B5EF4-FFF2-40B4-BE49-F238E27FC236}">
                  <a16:creationId xmlns:a16="http://schemas.microsoft.com/office/drawing/2014/main" id="{08E2F3D4-1B3D-C840-B384-996B95D115AD}"/>
                </a:ext>
                <a:ext uri="{C183D7F6-B498-43B3-948B-1728B52AA6E4}">
                  <adec:decorative xmlns:adec="http://schemas.microsoft.com/office/drawing/2017/decorative" val="1"/>
                </a:ext>
              </a:extLst>
            </p:cNvPr>
            <p:cNvSpPr/>
            <p:nvPr/>
          </p:nvSpPr>
          <p:spPr>
            <a:xfrm>
              <a:off x="8457934" y="3705804"/>
              <a:ext cx="416746" cy="463321"/>
            </a:xfrm>
            <a:custGeom>
              <a:avLst/>
              <a:gdLst>
                <a:gd name="connsiteX0" fmla="*/ 4654194 w 5185024"/>
                <a:gd name="connsiteY0" fmla="*/ 2705528 h 5764506"/>
                <a:gd name="connsiteX1" fmla="*/ 2770598 w 5185024"/>
                <a:gd name="connsiteY1" fmla="*/ 4263775 h 5764506"/>
                <a:gd name="connsiteX2" fmla="*/ 3404171 w 5185024"/>
                <a:gd name="connsiteY2" fmla="*/ 4263775 h 5764506"/>
                <a:gd name="connsiteX3" fmla="*/ 2690117 w 5185024"/>
                <a:gd name="connsiteY3" fmla="*/ 5453865 h 5764506"/>
                <a:gd name="connsiteX4" fmla="*/ 4573713 w 5185024"/>
                <a:gd name="connsiteY4" fmla="*/ 3895618 h 5764506"/>
                <a:gd name="connsiteX5" fmla="*/ 3940140 w 5185024"/>
                <a:gd name="connsiteY5" fmla="*/ 3895618 h 5764506"/>
                <a:gd name="connsiteX6" fmla="*/ 3686049 w 5185024"/>
                <a:gd name="connsiteY6" fmla="*/ 1952090 h 5764506"/>
                <a:gd name="connsiteX7" fmla="*/ 2651784 w 5185024"/>
                <a:gd name="connsiteY7" fmla="*/ 2208944 h 5764506"/>
                <a:gd name="connsiteX8" fmla="*/ 3686049 w 5185024"/>
                <a:gd name="connsiteY8" fmla="*/ 2465798 h 5764506"/>
                <a:gd name="connsiteX9" fmla="*/ 4720314 w 5185024"/>
                <a:gd name="connsiteY9" fmla="*/ 2208944 h 5764506"/>
                <a:gd name="connsiteX10" fmla="*/ 3686049 w 5185024"/>
                <a:gd name="connsiteY10" fmla="*/ 1952090 h 5764506"/>
                <a:gd name="connsiteX11" fmla="*/ 3686050 w 5185024"/>
                <a:gd name="connsiteY11" fmla="*/ 1660989 h 5764506"/>
                <a:gd name="connsiteX12" fmla="*/ 5185024 w 5185024"/>
                <a:gd name="connsiteY12" fmla="*/ 2129858 h 5764506"/>
                <a:gd name="connsiteX13" fmla="*/ 5185024 w 5185024"/>
                <a:gd name="connsiteY13" fmla="*/ 5271152 h 5764506"/>
                <a:gd name="connsiteX14" fmla="*/ 5181072 w 5185024"/>
                <a:gd name="connsiteY14" fmla="*/ 5271152 h 5764506"/>
                <a:gd name="connsiteX15" fmla="*/ 5185024 w 5185024"/>
                <a:gd name="connsiteY15" fmla="*/ 5295637 h 5764506"/>
                <a:gd name="connsiteX16" fmla="*/ 3686050 w 5185024"/>
                <a:gd name="connsiteY16" fmla="*/ 5764506 h 5764506"/>
                <a:gd name="connsiteX17" fmla="*/ 2187075 w 5185024"/>
                <a:gd name="connsiteY17" fmla="*/ 5295637 h 5764506"/>
                <a:gd name="connsiteX18" fmla="*/ 2191028 w 5185024"/>
                <a:gd name="connsiteY18" fmla="*/ 5271152 h 5764506"/>
                <a:gd name="connsiteX19" fmla="*/ 2187075 w 5185024"/>
                <a:gd name="connsiteY19" fmla="*/ 5271152 h 5764506"/>
                <a:gd name="connsiteX20" fmla="*/ 2187075 w 5185024"/>
                <a:gd name="connsiteY20" fmla="*/ 2129858 h 5764506"/>
                <a:gd name="connsiteX21" fmla="*/ 3686050 w 5185024"/>
                <a:gd name="connsiteY21" fmla="*/ 1660989 h 5764506"/>
                <a:gd name="connsiteX22" fmla="*/ 2104986 w 5185024"/>
                <a:gd name="connsiteY22" fmla="*/ 285964 h 5764506"/>
                <a:gd name="connsiteX23" fmla="*/ 675662 w 5185024"/>
                <a:gd name="connsiteY23" fmla="*/ 653265 h 5764506"/>
                <a:gd name="connsiteX24" fmla="*/ 2104986 w 5185024"/>
                <a:gd name="connsiteY24" fmla="*/ 1020566 h 5764506"/>
                <a:gd name="connsiteX25" fmla="*/ 3534310 w 5185024"/>
                <a:gd name="connsiteY25" fmla="*/ 653265 h 5764506"/>
                <a:gd name="connsiteX26" fmla="*/ 2104986 w 5185024"/>
                <a:gd name="connsiteY26" fmla="*/ 285964 h 5764506"/>
                <a:gd name="connsiteX27" fmla="*/ 2104490 w 5185024"/>
                <a:gd name="connsiteY27" fmla="*/ 0 h 5764506"/>
                <a:gd name="connsiteX28" fmla="*/ 4208980 w 5185024"/>
                <a:gd name="connsiteY28" fmla="*/ 655835 h 5764506"/>
                <a:gd name="connsiteX29" fmla="*/ 4208980 w 5185024"/>
                <a:gd name="connsiteY29" fmla="*/ 1422264 h 5764506"/>
                <a:gd name="connsiteX30" fmla="*/ 4192086 w 5185024"/>
                <a:gd name="connsiteY30" fmla="*/ 1419723 h 5764506"/>
                <a:gd name="connsiteX31" fmla="*/ 3564474 w 5185024"/>
                <a:gd name="connsiteY31" fmla="*/ 1380161 h 5764506"/>
                <a:gd name="connsiteX32" fmla="*/ 1952091 w 5185024"/>
                <a:gd name="connsiteY32" fmla="*/ 1883595 h 5764506"/>
                <a:gd name="connsiteX33" fmla="*/ 1960416 w 5185024"/>
                <a:gd name="connsiteY33" fmla="*/ 5496776 h 5764506"/>
                <a:gd name="connsiteX34" fmla="*/ 2200889 w 5185024"/>
                <a:gd name="connsiteY34" fmla="*/ 5714090 h 5764506"/>
                <a:gd name="connsiteX35" fmla="*/ 2248309 w 5185024"/>
                <a:gd name="connsiteY35" fmla="*/ 5735314 h 5764506"/>
                <a:gd name="connsiteX36" fmla="*/ 2104490 w 5185024"/>
                <a:gd name="connsiteY36" fmla="*/ 5739832 h 5764506"/>
                <a:gd name="connsiteX37" fmla="*/ 0 w 5185024"/>
                <a:gd name="connsiteY37" fmla="*/ 5083997 h 5764506"/>
                <a:gd name="connsiteX38" fmla="*/ 0 w 5185024"/>
                <a:gd name="connsiteY38" fmla="*/ 655835 h 5764506"/>
                <a:gd name="connsiteX39" fmla="*/ 2104490 w 5185024"/>
                <a:gd name="connsiteY39" fmla="*/ 0 h 576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85024" h="5764506">
                  <a:moveTo>
                    <a:pt x="4654194" y="2705528"/>
                  </a:moveTo>
                  <a:lnTo>
                    <a:pt x="2770598" y="4263775"/>
                  </a:lnTo>
                  <a:lnTo>
                    <a:pt x="3404171" y="4263775"/>
                  </a:lnTo>
                  <a:lnTo>
                    <a:pt x="2690117" y="5453865"/>
                  </a:lnTo>
                  <a:lnTo>
                    <a:pt x="4573713" y="3895618"/>
                  </a:lnTo>
                  <a:lnTo>
                    <a:pt x="3940140" y="3895618"/>
                  </a:lnTo>
                  <a:close/>
                  <a:moveTo>
                    <a:pt x="3686049" y="1952090"/>
                  </a:moveTo>
                  <a:cubicBezTo>
                    <a:pt x="3114840" y="1952090"/>
                    <a:pt x="2651784" y="2067087"/>
                    <a:pt x="2651784" y="2208944"/>
                  </a:cubicBezTo>
                  <a:cubicBezTo>
                    <a:pt x="2651784" y="2350801"/>
                    <a:pt x="3114840" y="2465798"/>
                    <a:pt x="3686049" y="2465798"/>
                  </a:cubicBezTo>
                  <a:cubicBezTo>
                    <a:pt x="4257258" y="2465798"/>
                    <a:pt x="4720314" y="2350801"/>
                    <a:pt x="4720314" y="2208944"/>
                  </a:cubicBezTo>
                  <a:cubicBezTo>
                    <a:pt x="4720314" y="2067087"/>
                    <a:pt x="4257258" y="1952090"/>
                    <a:pt x="3686049" y="1952090"/>
                  </a:cubicBezTo>
                  <a:close/>
                  <a:moveTo>
                    <a:pt x="3686050" y="1660989"/>
                  </a:moveTo>
                  <a:cubicBezTo>
                    <a:pt x="4513911" y="1660989"/>
                    <a:pt x="5185024" y="1870908"/>
                    <a:pt x="5185024" y="2129858"/>
                  </a:cubicBezTo>
                  <a:lnTo>
                    <a:pt x="5185024" y="5271152"/>
                  </a:lnTo>
                  <a:lnTo>
                    <a:pt x="5181072" y="5271152"/>
                  </a:lnTo>
                  <a:lnTo>
                    <a:pt x="5185024" y="5295637"/>
                  </a:lnTo>
                  <a:cubicBezTo>
                    <a:pt x="5185024" y="5554586"/>
                    <a:pt x="4513911" y="5764506"/>
                    <a:pt x="3686050" y="5764506"/>
                  </a:cubicBezTo>
                  <a:cubicBezTo>
                    <a:pt x="2858189" y="5764506"/>
                    <a:pt x="2187075" y="5554586"/>
                    <a:pt x="2187075" y="5295637"/>
                  </a:cubicBezTo>
                  <a:lnTo>
                    <a:pt x="2191028" y="5271152"/>
                  </a:lnTo>
                  <a:lnTo>
                    <a:pt x="2187075" y="5271152"/>
                  </a:lnTo>
                  <a:lnTo>
                    <a:pt x="2187075" y="2129858"/>
                  </a:lnTo>
                  <a:cubicBezTo>
                    <a:pt x="2187075" y="1870908"/>
                    <a:pt x="2858189" y="1660989"/>
                    <a:pt x="3686050" y="1660989"/>
                  </a:cubicBezTo>
                  <a:close/>
                  <a:moveTo>
                    <a:pt x="2104986" y="285964"/>
                  </a:moveTo>
                  <a:cubicBezTo>
                    <a:pt x="1315592" y="285964"/>
                    <a:pt x="675662" y="450410"/>
                    <a:pt x="675662" y="653265"/>
                  </a:cubicBezTo>
                  <a:cubicBezTo>
                    <a:pt x="675662" y="856120"/>
                    <a:pt x="1315592" y="1020566"/>
                    <a:pt x="2104986" y="1020566"/>
                  </a:cubicBezTo>
                  <a:cubicBezTo>
                    <a:pt x="2894380" y="1020566"/>
                    <a:pt x="3534310" y="856120"/>
                    <a:pt x="3534310" y="653265"/>
                  </a:cubicBezTo>
                  <a:cubicBezTo>
                    <a:pt x="3534310" y="450410"/>
                    <a:pt x="2894380" y="285964"/>
                    <a:pt x="2104986" y="285964"/>
                  </a:cubicBezTo>
                  <a:close/>
                  <a:moveTo>
                    <a:pt x="2104490" y="0"/>
                  </a:moveTo>
                  <a:cubicBezTo>
                    <a:pt x="3266768" y="0"/>
                    <a:pt x="4208980" y="293627"/>
                    <a:pt x="4208980" y="655835"/>
                  </a:cubicBezTo>
                  <a:lnTo>
                    <a:pt x="4208980" y="1422264"/>
                  </a:lnTo>
                  <a:lnTo>
                    <a:pt x="4192086" y="1419723"/>
                  </a:lnTo>
                  <a:cubicBezTo>
                    <a:pt x="3999184" y="1394248"/>
                    <a:pt x="3787098" y="1380161"/>
                    <a:pt x="3564474" y="1380161"/>
                  </a:cubicBezTo>
                  <a:cubicBezTo>
                    <a:pt x="2673979" y="1380161"/>
                    <a:pt x="1952091" y="1605556"/>
                    <a:pt x="1952091" y="1883595"/>
                  </a:cubicBezTo>
                  <a:lnTo>
                    <a:pt x="1960416" y="5496776"/>
                  </a:lnTo>
                  <a:cubicBezTo>
                    <a:pt x="1986219" y="5576107"/>
                    <a:pt x="2071015" y="5649994"/>
                    <a:pt x="2200889" y="5714090"/>
                  </a:cubicBezTo>
                  <a:lnTo>
                    <a:pt x="2248309" y="5735314"/>
                  </a:lnTo>
                  <a:lnTo>
                    <a:pt x="2104490" y="5739832"/>
                  </a:lnTo>
                  <a:cubicBezTo>
                    <a:pt x="942212" y="5739832"/>
                    <a:pt x="0" y="5446205"/>
                    <a:pt x="0" y="5083997"/>
                  </a:cubicBezTo>
                  <a:lnTo>
                    <a:pt x="0" y="655835"/>
                  </a:lnTo>
                  <a:cubicBezTo>
                    <a:pt x="0" y="293627"/>
                    <a:pt x="942212" y="0"/>
                    <a:pt x="21044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F9F51670-B319-954F-BEFC-DA61AE803EBE}"/>
                </a:ext>
              </a:extLst>
            </p:cNvPr>
            <p:cNvGrpSpPr/>
            <p:nvPr/>
          </p:nvGrpSpPr>
          <p:grpSpPr>
            <a:xfrm>
              <a:off x="5106980" y="2675807"/>
              <a:ext cx="499883" cy="600752"/>
              <a:chOff x="5710666" y="1571163"/>
              <a:chExt cx="499883" cy="600752"/>
            </a:xfrm>
          </p:grpSpPr>
          <p:sp>
            <p:nvSpPr>
              <p:cNvPr id="53" name="Freeform 52">
                <a:extLst>
                  <a:ext uri="{FF2B5EF4-FFF2-40B4-BE49-F238E27FC236}">
                    <a16:creationId xmlns:a16="http://schemas.microsoft.com/office/drawing/2014/main" id="{14D9EA97-0214-8743-B4F4-C67A2E87C05B}"/>
                  </a:ext>
                  <a:ext uri="{C183D7F6-B498-43B3-948B-1728B52AA6E4}">
                    <adec:decorative xmlns:adec="http://schemas.microsoft.com/office/drawing/2017/decorative" val="1"/>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A28F5AA0-3595-E64D-A337-194A6B8263FE}"/>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Freeform 53">
                <a:extLst>
                  <a:ext uri="{FF2B5EF4-FFF2-40B4-BE49-F238E27FC236}">
                    <a16:creationId xmlns:a16="http://schemas.microsoft.com/office/drawing/2014/main" id="{55D81EE2-DE6F-1444-A713-A97B8314E8A3}"/>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5" name="Group 54">
              <a:extLst>
                <a:ext uri="{FF2B5EF4-FFF2-40B4-BE49-F238E27FC236}">
                  <a16:creationId xmlns:a16="http://schemas.microsoft.com/office/drawing/2014/main" id="{95F5D03C-0DE3-074D-A812-0A30F8A47637}"/>
                </a:ext>
              </a:extLst>
            </p:cNvPr>
            <p:cNvGrpSpPr/>
            <p:nvPr/>
          </p:nvGrpSpPr>
          <p:grpSpPr>
            <a:xfrm>
              <a:off x="5106980" y="3723286"/>
              <a:ext cx="499883" cy="600752"/>
              <a:chOff x="5710666" y="1571163"/>
              <a:chExt cx="499883" cy="600752"/>
            </a:xfrm>
          </p:grpSpPr>
          <p:sp>
            <p:nvSpPr>
              <p:cNvPr id="56" name="Freeform 55">
                <a:extLst>
                  <a:ext uri="{FF2B5EF4-FFF2-40B4-BE49-F238E27FC236}">
                    <a16:creationId xmlns:a16="http://schemas.microsoft.com/office/drawing/2014/main" id="{0863FB31-0D16-8448-94AE-B841A0FFEE5C}"/>
                  </a:ext>
                  <a:ext uri="{C183D7F6-B498-43B3-948B-1728B52AA6E4}">
                    <adec:decorative xmlns:adec="http://schemas.microsoft.com/office/drawing/2017/decorative" val="1"/>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56">
                <a:extLst>
                  <a:ext uri="{FF2B5EF4-FFF2-40B4-BE49-F238E27FC236}">
                    <a16:creationId xmlns:a16="http://schemas.microsoft.com/office/drawing/2014/main" id="{E821A52C-CE1F-E442-BFEB-C759AC54E361}"/>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57">
                <a:extLst>
                  <a:ext uri="{FF2B5EF4-FFF2-40B4-BE49-F238E27FC236}">
                    <a16:creationId xmlns:a16="http://schemas.microsoft.com/office/drawing/2014/main" id="{89C06CDC-4B37-B64A-882D-6E9DA6426D50}"/>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0" name="Group 59">
              <a:extLst>
                <a:ext uri="{FF2B5EF4-FFF2-40B4-BE49-F238E27FC236}">
                  <a16:creationId xmlns:a16="http://schemas.microsoft.com/office/drawing/2014/main" id="{F1118D3F-C8AE-E64A-91CD-28CF82F3BF74}"/>
                </a:ext>
              </a:extLst>
            </p:cNvPr>
            <p:cNvGrpSpPr/>
            <p:nvPr/>
          </p:nvGrpSpPr>
          <p:grpSpPr>
            <a:xfrm>
              <a:off x="5114482" y="4724879"/>
              <a:ext cx="499883" cy="600752"/>
              <a:chOff x="5710666" y="1571163"/>
              <a:chExt cx="499883" cy="600752"/>
            </a:xfrm>
          </p:grpSpPr>
          <p:sp>
            <p:nvSpPr>
              <p:cNvPr id="61" name="Freeform 60">
                <a:extLst>
                  <a:ext uri="{FF2B5EF4-FFF2-40B4-BE49-F238E27FC236}">
                    <a16:creationId xmlns:a16="http://schemas.microsoft.com/office/drawing/2014/main" id="{ACAD83DE-BA54-5741-8368-07A7E8285379}"/>
                  </a:ext>
                  <a:ext uri="{C183D7F6-B498-43B3-948B-1728B52AA6E4}">
                    <adec:decorative xmlns:adec="http://schemas.microsoft.com/office/drawing/2017/decorative" val="1"/>
                  </a:ext>
                </a:extLst>
              </p:cNvPr>
              <p:cNvSpPr/>
              <p:nvPr/>
            </p:nvSpPr>
            <p:spPr bwMode="auto">
              <a:xfrm>
                <a:off x="5710666" y="1571163"/>
                <a:ext cx="368850" cy="514262"/>
              </a:xfrm>
              <a:custGeom>
                <a:avLst/>
                <a:gdLst>
                  <a:gd name="connsiteX0" fmla="*/ 2358572 w 4717143"/>
                  <a:gd name="connsiteY0" fmla="*/ 6233885 h 6576783"/>
                  <a:gd name="connsiteX1" fmla="*/ 2240643 w 4717143"/>
                  <a:gd name="connsiteY1" fmla="*/ 6351814 h 6576783"/>
                  <a:gd name="connsiteX2" fmla="*/ 2358572 w 4717143"/>
                  <a:gd name="connsiteY2" fmla="*/ 6469743 h 6576783"/>
                  <a:gd name="connsiteX3" fmla="*/ 2476501 w 4717143"/>
                  <a:gd name="connsiteY3" fmla="*/ 6351814 h 6576783"/>
                  <a:gd name="connsiteX4" fmla="*/ 2358572 w 4717143"/>
                  <a:gd name="connsiteY4" fmla="*/ 6233885 h 6576783"/>
                  <a:gd name="connsiteX5" fmla="*/ 228600 w 4717143"/>
                  <a:gd name="connsiteY5" fmla="*/ 457199 h 6576783"/>
                  <a:gd name="connsiteX6" fmla="*/ 228600 w 4717143"/>
                  <a:gd name="connsiteY6" fmla="*/ 6114142 h 6576783"/>
                  <a:gd name="connsiteX7" fmla="*/ 4488543 w 4717143"/>
                  <a:gd name="connsiteY7" fmla="*/ 6114142 h 6576783"/>
                  <a:gd name="connsiteX8" fmla="*/ 4488543 w 4717143"/>
                  <a:gd name="connsiteY8" fmla="*/ 457199 h 6576783"/>
                  <a:gd name="connsiteX9" fmla="*/ 201988 w 4717143"/>
                  <a:gd name="connsiteY9" fmla="*/ 0 h 6576783"/>
                  <a:gd name="connsiteX10" fmla="*/ 4515155 w 4717143"/>
                  <a:gd name="connsiteY10" fmla="*/ 0 h 6576783"/>
                  <a:gd name="connsiteX11" fmla="*/ 4717143 w 4717143"/>
                  <a:gd name="connsiteY11" fmla="*/ 201988 h 6576783"/>
                  <a:gd name="connsiteX12" fmla="*/ 4717143 w 4717143"/>
                  <a:gd name="connsiteY12" fmla="*/ 6374795 h 6576783"/>
                  <a:gd name="connsiteX13" fmla="*/ 4515155 w 4717143"/>
                  <a:gd name="connsiteY13" fmla="*/ 6576783 h 6576783"/>
                  <a:gd name="connsiteX14" fmla="*/ 201988 w 4717143"/>
                  <a:gd name="connsiteY14" fmla="*/ 6576783 h 6576783"/>
                  <a:gd name="connsiteX15" fmla="*/ 0 w 4717143"/>
                  <a:gd name="connsiteY15" fmla="*/ 6374795 h 6576783"/>
                  <a:gd name="connsiteX16" fmla="*/ 0 w 4717143"/>
                  <a:gd name="connsiteY16" fmla="*/ 201988 h 6576783"/>
                  <a:gd name="connsiteX17" fmla="*/ 201988 w 4717143"/>
                  <a:gd name="connsiteY17" fmla="*/ 0 h 657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17143" h="6576783">
                    <a:moveTo>
                      <a:pt x="2358572" y="6233885"/>
                    </a:moveTo>
                    <a:cubicBezTo>
                      <a:pt x="2293442" y="6233885"/>
                      <a:pt x="2240643" y="6286684"/>
                      <a:pt x="2240643" y="6351814"/>
                    </a:cubicBezTo>
                    <a:cubicBezTo>
                      <a:pt x="2240643" y="6416944"/>
                      <a:pt x="2293442" y="6469743"/>
                      <a:pt x="2358572" y="6469743"/>
                    </a:cubicBezTo>
                    <a:cubicBezTo>
                      <a:pt x="2423702" y="6469743"/>
                      <a:pt x="2476501" y="6416944"/>
                      <a:pt x="2476501" y="6351814"/>
                    </a:cubicBezTo>
                    <a:cubicBezTo>
                      <a:pt x="2476501" y="6286684"/>
                      <a:pt x="2423702" y="6233885"/>
                      <a:pt x="2358572" y="6233885"/>
                    </a:cubicBezTo>
                    <a:close/>
                    <a:moveTo>
                      <a:pt x="228600" y="457199"/>
                    </a:moveTo>
                    <a:lnTo>
                      <a:pt x="228600" y="6114142"/>
                    </a:lnTo>
                    <a:lnTo>
                      <a:pt x="4488543" y="6114142"/>
                    </a:lnTo>
                    <a:lnTo>
                      <a:pt x="4488543" y="457199"/>
                    </a:lnTo>
                    <a:close/>
                    <a:moveTo>
                      <a:pt x="201988" y="0"/>
                    </a:moveTo>
                    <a:lnTo>
                      <a:pt x="4515155" y="0"/>
                    </a:lnTo>
                    <a:cubicBezTo>
                      <a:pt x="4626710" y="0"/>
                      <a:pt x="4717143" y="90433"/>
                      <a:pt x="4717143" y="201988"/>
                    </a:cubicBezTo>
                    <a:lnTo>
                      <a:pt x="4717143" y="6374795"/>
                    </a:lnTo>
                    <a:cubicBezTo>
                      <a:pt x="4717143" y="6486350"/>
                      <a:pt x="4626710" y="6576783"/>
                      <a:pt x="4515155" y="6576783"/>
                    </a:cubicBezTo>
                    <a:lnTo>
                      <a:pt x="201988" y="6576783"/>
                    </a:lnTo>
                    <a:cubicBezTo>
                      <a:pt x="90433" y="6576783"/>
                      <a:pt x="0" y="6486350"/>
                      <a:pt x="0" y="6374795"/>
                    </a:cubicBezTo>
                    <a:lnTo>
                      <a:pt x="0" y="201988"/>
                    </a:lnTo>
                    <a:cubicBezTo>
                      <a:pt x="0" y="90433"/>
                      <a:pt x="90433" y="0"/>
                      <a:pt x="201988"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Rectangle 61">
                <a:extLst>
                  <a:ext uri="{FF2B5EF4-FFF2-40B4-BE49-F238E27FC236}">
                    <a16:creationId xmlns:a16="http://schemas.microsoft.com/office/drawing/2014/main" id="{4FCC91DC-4AA0-D547-AD90-94BA78CE6C3B}"/>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Freeform 62">
                <a:extLst>
                  <a:ext uri="{FF2B5EF4-FFF2-40B4-BE49-F238E27FC236}">
                    <a16:creationId xmlns:a16="http://schemas.microsoft.com/office/drawing/2014/main" id="{DF2EE5FC-B436-B344-ACE7-6A3C21A03C73}"/>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5" name="Straight Connector 64">
              <a:extLst>
                <a:ext uri="{FF2B5EF4-FFF2-40B4-BE49-F238E27FC236}">
                  <a16:creationId xmlns:a16="http://schemas.microsoft.com/office/drawing/2014/main" id="{8503D69B-633E-2B41-B70A-EB349581A137}"/>
                </a:ext>
                <a:ext uri="{C183D7F6-B498-43B3-948B-1728B52AA6E4}">
                  <adec:decorative xmlns:adec="http://schemas.microsoft.com/office/drawing/2017/decorative" val="1"/>
                </a:ext>
              </a:extLst>
            </p:cNvPr>
            <p:cNvCxnSpPr>
              <a:cxnSpLocks/>
            </p:cNvCxnSpPr>
            <p:nvPr/>
          </p:nvCxnSpPr>
          <p:spPr>
            <a:xfrm>
              <a:off x="5876445" y="4015652"/>
              <a:ext cx="187827"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6" name="Freeform 65">
              <a:extLst>
                <a:ext uri="{FF2B5EF4-FFF2-40B4-BE49-F238E27FC236}">
                  <a16:creationId xmlns:a16="http://schemas.microsoft.com/office/drawing/2014/main" id="{4063FA9A-FEE7-E646-9517-8084F00E3EFB}"/>
                </a:ext>
                <a:ext uri="{C183D7F6-B498-43B3-948B-1728B52AA6E4}">
                  <adec:decorative xmlns:adec="http://schemas.microsoft.com/office/drawing/2017/decorative" val="1"/>
                </a:ext>
              </a:extLst>
            </p:cNvPr>
            <p:cNvSpPr/>
            <p:nvPr/>
          </p:nvSpPr>
          <p:spPr bwMode="auto">
            <a:xfrm rot="16200000">
              <a:off x="4692948" y="3938293"/>
              <a:ext cx="2149655" cy="189062"/>
            </a:xfrm>
            <a:custGeom>
              <a:avLst/>
              <a:gdLst>
                <a:gd name="connsiteX0" fmla="*/ 0 w 7231117"/>
                <a:gd name="connsiteY0" fmla="*/ 0 h 315310"/>
                <a:gd name="connsiteX1" fmla="*/ 0 w 7231117"/>
                <a:gd name="connsiteY1" fmla="*/ 315310 h 315310"/>
                <a:gd name="connsiteX2" fmla="*/ 7231117 w 7231117"/>
                <a:gd name="connsiteY2" fmla="*/ 315310 h 315310"/>
                <a:gd name="connsiteX3" fmla="*/ 7231117 w 7231117"/>
                <a:gd name="connsiteY3" fmla="*/ 10510 h 315310"/>
              </a:gdLst>
              <a:ahLst/>
              <a:cxnLst>
                <a:cxn ang="0">
                  <a:pos x="connsiteX0" y="connsiteY0"/>
                </a:cxn>
                <a:cxn ang="0">
                  <a:pos x="connsiteX1" y="connsiteY1"/>
                </a:cxn>
                <a:cxn ang="0">
                  <a:pos x="connsiteX2" y="connsiteY2"/>
                </a:cxn>
                <a:cxn ang="0">
                  <a:pos x="connsiteX3" y="connsiteY3"/>
                </a:cxn>
              </a:cxnLst>
              <a:rect l="l" t="t" r="r" b="b"/>
              <a:pathLst>
                <a:path w="7231117" h="315310">
                  <a:moveTo>
                    <a:pt x="0" y="0"/>
                  </a:moveTo>
                  <a:lnTo>
                    <a:pt x="0" y="315310"/>
                  </a:lnTo>
                  <a:lnTo>
                    <a:pt x="7231117" y="315310"/>
                  </a:lnTo>
                  <a:lnTo>
                    <a:pt x="7231117" y="1051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v</a:t>
              </a:r>
            </a:p>
          </p:txBody>
        </p:sp>
        <p:grpSp>
          <p:nvGrpSpPr>
            <p:cNvPr id="13" name="Group 12">
              <a:extLst>
                <a:ext uri="{FF2B5EF4-FFF2-40B4-BE49-F238E27FC236}">
                  <a16:creationId xmlns:a16="http://schemas.microsoft.com/office/drawing/2014/main" id="{4AF51072-A8F1-AD45-9B67-F322C8B04E3E}"/>
                </a:ext>
              </a:extLst>
            </p:cNvPr>
            <p:cNvGrpSpPr/>
            <p:nvPr/>
          </p:nvGrpSpPr>
          <p:grpSpPr>
            <a:xfrm>
              <a:off x="6203648" y="3748069"/>
              <a:ext cx="698372" cy="413703"/>
              <a:chOff x="7412681" y="3268636"/>
              <a:chExt cx="698372" cy="413703"/>
            </a:xfrm>
          </p:grpSpPr>
          <p:grpSp>
            <p:nvGrpSpPr>
              <p:cNvPr id="70" name="Group 69">
                <a:extLst>
                  <a:ext uri="{FF2B5EF4-FFF2-40B4-BE49-F238E27FC236}">
                    <a16:creationId xmlns:a16="http://schemas.microsoft.com/office/drawing/2014/main" id="{77C27114-5004-2647-9A1B-EF0EAA5F1DD3}"/>
                  </a:ext>
                </a:extLst>
              </p:cNvPr>
              <p:cNvGrpSpPr>
                <a:grpSpLocks noChangeAspect="1"/>
              </p:cNvGrpSpPr>
              <p:nvPr/>
            </p:nvGrpSpPr>
            <p:grpSpPr>
              <a:xfrm flipH="1">
                <a:off x="7412681" y="3269017"/>
                <a:ext cx="698372" cy="413322"/>
                <a:chOff x="942772" y="1664993"/>
                <a:chExt cx="155575" cy="92075"/>
              </a:xfrm>
              <a:solidFill>
                <a:schemeClr val="accent1"/>
              </a:solidFill>
            </p:grpSpPr>
            <p:sp>
              <p:nvSpPr>
                <p:cNvPr id="73" name="Oval 19">
                  <a:extLst>
                    <a:ext uri="{FF2B5EF4-FFF2-40B4-BE49-F238E27FC236}">
                      <a16:creationId xmlns:a16="http://schemas.microsoft.com/office/drawing/2014/main" id="{C30CB310-45E6-6D4B-9496-F6E4F834BFE7}"/>
                    </a:ext>
                    <a:ext uri="{C183D7F6-B498-43B3-948B-1728B52AA6E4}">
                      <adec:decorative xmlns:adec="http://schemas.microsoft.com/office/drawing/2017/decorative" val="1"/>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4" name="Freeform 20">
                  <a:extLst>
                    <a:ext uri="{FF2B5EF4-FFF2-40B4-BE49-F238E27FC236}">
                      <a16:creationId xmlns:a16="http://schemas.microsoft.com/office/drawing/2014/main" id="{E56E7EE7-D6BB-A943-80DC-24AD7A783E52}"/>
                    </a:ext>
                    <a:ext uri="{C183D7F6-B498-43B3-948B-1728B52AA6E4}">
                      <adec:decorative xmlns:adec="http://schemas.microsoft.com/office/drawing/2017/decorative" val="1"/>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5" name="Oval 21">
                  <a:extLst>
                    <a:ext uri="{FF2B5EF4-FFF2-40B4-BE49-F238E27FC236}">
                      <a16:creationId xmlns:a16="http://schemas.microsoft.com/office/drawing/2014/main" id="{646483A4-1C2E-6D47-AB47-6F97C33DF612}"/>
                    </a:ext>
                    <a:ext uri="{C183D7F6-B498-43B3-948B-1728B52AA6E4}">
                      <adec:decorative xmlns:adec="http://schemas.microsoft.com/office/drawing/2017/decorative" val="1"/>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80" name="Freeform 25">
                <a:extLst>
                  <a:ext uri="{FF2B5EF4-FFF2-40B4-BE49-F238E27FC236}">
                    <a16:creationId xmlns:a16="http://schemas.microsoft.com/office/drawing/2014/main" id="{7EBE4941-9C85-D64D-BD34-E7BF4B65465F}"/>
                  </a:ext>
                  <a:ext uri="{C183D7F6-B498-43B3-948B-1728B52AA6E4}">
                    <adec:decorative xmlns:adec="http://schemas.microsoft.com/office/drawing/2017/decorative" val="1"/>
                  </a:ext>
                </a:extLst>
              </p:cNvPr>
              <p:cNvSpPr>
                <a:spLocks/>
              </p:cNvSpPr>
              <p:nvPr/>
            </p:nvSpPr>
            <p:spPr bwMode="auto">
              <a:xfrm>
                <a:off x="7714723" y="3268636"/>
                <a:ext cx="204729" cy="338891"/>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chemeClr val="bg1"/>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69B0CB12-788E-D247-B5EE-D123CE96C2BB}"/>
                </a:ext>
              </a:extLst>
            </p:cNvPr>
            <p:cNvGrpSpPr/>
            <p:nvPr/>
          </p:nvGrpSpPr>
          <p:grpSpPr>
            <a:xfrm>
              <a:off x="9610329" y="3761905"/>
              <a:ext cx="455982" cy="387762"/>
              <a:chOff x="11270548" y="3434108"/>
              <a:chExt cx="455982" cy="387762"/>
            </a:xfrm>
          </p:grpSpPr>
          <p:grpSp>
            <p:nvGrpSpPr>
              <p:cNvPr id="81" name="Group 115">
                <a:extLst>
                  <a:ext uri="{FF2B5EF4-FFF2-40B4-BE49-F238E27FC236}">
                    <a16:creationId xmlns:a16="http://schemas.microsoft.com/office/drawing/2014/main" id="{704EC817-43B0-1042-BA15-FD29E1302EA8}"/>
                  </a:ext>
                </a:extLst>
              </p:cNvPr>
              <p:cNvGrpSpPr>
                <a:grpSpLocks noChangeAspect="1"/>
              </p:cNvGrpSpPr>
              <p:nvPr/>
            </p:nvGrpSpPr>
            <p:grpSpPr bwMode="auto">
              <a:xfrm rot="20828126">
                <a:off x="11270548" y="3470807"/>
                <a:ext cx="398203" cy="200962"/>
                <a:chOff x="1663" y="1106"/>
                <a:chExt cx="214" cy="108"/>
              </a:xfrm>
            </p:grpSpPr>
            <p:sp>
              <p:nvSpPr>
                <p:cNvPr id="84" name="Freeform 118">
                  <a:extLst>
                    <a:ext uri="{FF2B5EF4-FFF2-40B4-BE49-F238E27FC236}">
                      <a16:creationId xmlns:a16="http://schemas.microsoft.com/office/drawing/2014/main" id="{2ABFC848-7CB4-6C40-BBB2-42EE23303886}"/>
                    </a:ext>
                    <a:ext uri="{C183D7F6-B498-43B3-948B-1728B52AA6E4}">
                      <adec:decorative xmlns:adec="http://schemas.microsoft.com/office/drawing/2017/decorative" val="1"/>
                    </a:ext>
                  </a:extLst>
                </p:cNvPr>
                <p:cNvSpPr>
                  <a:spLocks/>
                </p:cNvSpPr>
                <p:nvPr/>
              </p:nvSpPr>
              <p:spPr bwMode="auto">
                <a:xfrm>
                  <a:off x="1678" y="1120"/>
                  <a:ext cx="185" cy="78"/>
                </a:xfrm>
                <a:custGeom>
                  <a:avLst/>
                  <a:gdLst>
                    <a:gd name="T0" fmla="*/ 0 w 185"/>
                    <a:gd name="T1" fmla="*/ 78 h 78"/>
                    <a:gd name="T2" fmla="*/ 65 w 185"/>
                    <a:gd name="T3" fmla="*/ 0 h 78"/>
                    <a:gd name="T4" fmla="*/ 126 w 185"/>
                    <a:gd name="T5" fmla="*/ 59 h 78"/>
                    <a:gd name="T6" fmla="*/ 185 w 185"/>
                    <a:gd name="T7" fmla="*/ 0 h 78"/>
                  </a:gdLst>
                  <a:ahLst/>
                  <a:cxnLst>
                    <a:cxn ang="0">
                      <a:pos x="T0" y="T1"/>
                    </a:cxn>
                    <a:cxn ang="0">
                      <a:pos x="T2" y="T3"/>
                    </a:cxn>
                    <a:cxn ang="0">
                      <a:pos x="T4" y="T5"/>
                    </a:cxn>
                    <a:cxn ang="0">
                      <a:pos x="T6" y="T7"/>
                    </a:cxn>
                  </a:cxnLst>
                  <a:rect l="0" t="0" r="r" b="b"/>
                  <a:pathLst>
                    <a:path w="185" h="78">
                      <a:moveTo>
                        <a:pt x="0" y="78"/>
                      </a:moveTo>
                      <a:lnTo>
                        <a:pt x="65" y="0"/>
                      </a:lnTo>
                      <a:lnTo>
                        <a:pt x="126" y="59"/>
                      </a:lnTo>
                      <a:lnTo>
                        <a:pt x="185" y="0"/>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Oval 119">
                  <a:extLst>
                    <a:ext uri="{FF2B5EF4-FFF2-40B4-BE49-F238E27FC236}">
                      <a16:creationId xmlns:a16="http://schemas.microsoft.com/office/drawing/2014/main" id="{B62698C3-92E4-2742-A194-E9E3C187FE3E}"/>
                    </a:ext>
                    <a:ext uri="{C183D7F6-B498-43B3-948B-1728B52AA6E4}">
                      <adec:decorative xmlns:adec="http://schemas.microsoft.com/office/drawing/2017/decorative" val="1"/>
                    </a:ext>
                  </a:extLst>
                </p:cNvPr>
                <p:cNvSpPr>
                  <a:spLocks noChangeArrowheads="1"/>
                </p:cNvSpPr>
                <p:nvPr/>
              </p:nvSpPr>
              <p:spPr bwMode="auto">
                <a:xfrm>
                  <a:off x="1663" y="1184"/>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Oval 120">
                  <a:extLst>
                    <a:ext uri="{FF2B5EF4-FFF2-40B4-BE49-F238E27FC236}">
                      <a16:creationId xmlns:a16="http://schemas.microsoft.com/office/drawing/2014/main" id="{43B4C349-81BB-E041-8BAA-2327285D3E76}"/>
                    </a:ext>
                    <a:ext uri="{C183D7F6-B498-43B3-948B-1728B52AA6E4}">
                      <adec:decorative xmlns:adec="http://schemas.microsoft.com/office/drawing/2017/decorative" val="1"/>
                    </a:ext>
                  </a:extLst>
                </p:cNvPr>
                <p:cNvSpPr>
                  <a:spLocks noChangeArrowheads="1"/>
                </p:cNvSpPr>
                <p:nvPr/>
              </p:nvSpPr>
              <p:spPr bwMode="auto">
                <a:xfrm>
                  <a:off x="1731" y="1106"/>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121">
                  <a:extLst>
                    <a:ext uri="{FF2B5EF4-FFF2-40B4-BE49-F238E27FC236}">
                      <a16:creationId xmlns:a16="http://schemas.microsoft.com/office/drawing/2014/main" id="{93669348-97EC-1442-ACC3-6A7C65630E29}"/>
                    </a:ext>
                    <a:ext uri="{C183D7F6-B498-43B3-948B-1728B52AA6E4}">
                      <adec:decorative xmlns:adec="http://schemas.microsoft.com/office/drawing/2017/decorative" val="1"/>
                    </a:ext>
                  </a:extLst>
                </p:cNvPr>
                <p:cNvSpPr>
                  <a:spLocks noChangeArrowheads="1"/>
                </p:cNvSpPr>
                <p:nvPr/>
              </p:nvSpPr>
              <p:spPr bwMode="auto">
                <a:xfrm>
                  <a:off x="1790" y="116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122">
                  <a:extLst>
                    <a:ext uri="{FF2B5EF4-FFF2-40B4-BE49-F238E27FC236}">
                      <a16:creationId xmlns:a16="http://schemas.microsoft.com/office/drawing/2014/main" id="{B563FFE0-CAEA-8F4B-BC1C-EA67E63FD850}"/>
                    </a:ext>
                    <a:ext uri="{C183D7F6-B498-43B3-948B-1728B52AA6E4}">
                      <adec:decorative xmlns:adec="http://schemas.microsoft.com/office/drawing/2017/decorative" val="1"/>
                    </a:ext>
                  </a:extLst>
                </p:cNvPr>
                <p:cNvSpPr>
                  <a:spLocks noChangeArrowheads="1"/>
                </p:cNvSpPr>
                <p:nvPr/>
              </p:nvSpPr>
              <p:spPr bwMode="auto">
                <a:xfrm>
                  <a:off x="1848" y="1106"/>
                  <a:ext cx="29" cy="3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76" name="Group 75">
                <a:extLst>
                  <a:ext uri="{FF2B5EF4-FFF2-40B4-BE49-F238E27FC236}">
                    <a16:creationId xmlns:a16="http://schemas.microsoft.com/office/drawing/2014/main" id="{45B21924-7BA8-E144-A073-AC6C9AAD0ADB}"/>
                  </a:ext>
                </a:extLst>
              </p:cNvPr>
              <p:cNvGrpSpPr/>
              <p:nvPr/>
            </p:nvGrpSpPr>
            <p:grpSpPr>
              <a:xfrm>
                <a:off x="11343294" y="3434108"/>
                <a:ext cx="383236" cy="387762"/>
                <a:chOff x="6618408" y="2175688"/>
                <a:chExt cx="238059" cy="240870"/>
              </a:xfrm>
            </p:grpSpPr>
            <p:sp>
              <p:nvSpPr>
                <p:cNvPr id="78" name="Freeform 5">
                  <a:extLst>
                    <a:ext uri="{FF2B5EF4-FFF2-40B4-BE49-F238E27FC236}">
                      <a16:creationId xmlns:a16="http://schemas.microsoft.com/office/drawing/2014/main" id="{AC8C762D-2611-0449-A3FE-0D6A56B01E33}"/>
                    </a:ext>
                    <a:ext uri="{C183D7F6-B498-43B3-948B-1728B52AA6E4}">
                      <adec:decorative xmlns:adec="http://schemas.microsoft.com/office/drawing/2017/decorative" val="1"/>
                    </a:ext>
                  </a:extLst>
                </p:cNvPr>
                <p:cNvSpPr>
                  <a:spLocks/>
                </p:cNvSpPr>
                <p:nvPr/>
              </p:nvSpPr>
              <p:spPr bwMode="auto">
                <a:xfrm>
                  <a:off x="6739981" y="2300073"/>
                  <a:ext cx="116486" cy="116485"/>
                </a:xfrm>
                <a:custGeom>
                  <a:avLst/>
                  <a:gdLst>
                    <a:gd name="T0" fmla="*/ 148 w 148"/>
                    <a:gd name="T1" fmla="*/ 127 h 148"/>
                    <a:gd name="T2" fmla="*/ 127 w 148"/>
                    <a:gd name="T3" fmla="*/ 148 h 148"/>
                    <a:gd name="T4" fmla="*/ 52 w 148"/>
                    <a:gd name="T5" fmla="*/ 73 h 148"/>
                    <a:gd name="T6" fmla="*/ 0 w 148"/>
                    <a:gd name="T7" fmla="*/ 21 h 148"/>
                    <a:gd name="T8" fmla="*/ 21 w 148"/>
                    <a:gd name="T9" fmla="*/ 0 h 148"/>
                    <a:gd name="T10" fmla="*/ 148 w 148"/>
                    <a:gd name="T11" fmla="*/ 127 h 148"/>
                  </a:gdLst>
                  <a:ahLst/>
                  <a:cxnLst>
                    <a:cxn ang="0">
                      <a:pos x="T0" y="T1"/>
                    </a:cxn>
                    <a:cxn ang="0">
                      <a:pos x="T2" y="T3"/>
                    </a:cxn>
                    <a:cxn ang="0">
                      <a:pos x="T4" y="T5"/>
                    </a:cxn>
                    <a:cxn ang="0">
                      <a:pos x="T6" y="T7"/>
                    </a:cxn>
                    <a:cxn ang="0">
                      <a:pos x="T8" y="T9"/>
                    </a:cxn>
                    <a:cxn ang="0">
                      <a:pos x="T10" y="T11"/>
                    </a:cxn>
                  </a:cxnLst>
                  <a:rect l="0" t="0" r="r" b="b"/>
                  <a:pathLst>
                    <a:path w="148" h="148">
                      <a:moveTo>
                        <a:pt x="148" y="127"/>
                      </a:moveTo>
                      <a:lnTo>
                        <a:pt x="127" y="148"/>
                      </a:lnTo>
                      <a:lnTo>
                        <a:pt x="52" y="73"/>
                      </a:lnTo>
                      <a:lnTo>
                        <a:pt x="0" y="21"/>
                      </a:lnTo>
                      <a:lnTo>
                        <a:pt x="21" y="0"/>
                      </a:lnTo>
                      <a:lnTo>
                        <a:pt x="148"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Oval 78">
                  <a:extLst>
                    <a:ext uri="{FF2B5EF4-FFF2-40B4-BE49-F238E27FC236}">
                      <a16:creationId xmlns:a16="http://schemas.microsoft.com/office/drawing/2014/main" id="{39BB1F89-6E12-5741-B254-43D2913E47B2}"/>
                    </a:ext>
                    <a:ext uri="{C183D7F6-B498-43B3-948B-1728B52AA6E4}">
                      <adec:decorative xmlns:adec="http://schemas.microsoft.com/office/drawing/2017/decorative" val="1"/>
                    </a:ext>
                  </a:extLst>
                </p:cNvPr>
                <p:cNvSpPr/>
                <p:nvPr/>
              </p:nvSpPr>
              <p:spPr bwMode="auto">
                <a:xfrm>
                  <a:off x="6618408" y="2175688"/>
                  <a:ext cx="157768" cy="157768"/>
                </a:xfrm>
                <a:prstGeom prst="ellipse">
                  <a:avLst/>
                </a:prstGeom>
                <a:noFill/>
                <a:ln w="222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90" name="Freeform 89">
              <a:extLst>
                <a:ext uri="{FF2B5EF4-FFF2-40B4-BE49-F238E27FC236}">
                  <a16:creationId xmlns:a16="http://schemas.microsoft.com/office/drawing/2014/main" id="{31036204-8447-6745-B559-F9BA784DE8A0}"/>
                </a:ext>
                <a:ext uri="{C183D7F6-B498-43B3-948B-1728B52AA6E4}">
                  <adec:decorative xmlns:adec="http://schemas.microsoft.com/office/drawing/2017/decorative" val="1"/>
                </a:ext>
              </a:extLst>
            </p:cNvPr>
            <p:cNvSpPr/>
            <p:nvPr/>
          </p:nvSpPr>
          <p:spPr bwMode="auto">
            <a:xfrm>
              <a:off x="7640900" y="2976183"/>
              <a:ext cx="674255" cy="61570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Freeform 90">
              <a:extLst>
                <a:ext uri="{FF2B5EF4-FFF2-40B4-BE49-F238E27FC236}">
                  <a16:creationId xmlns:a16="http://schemas.microsoft.com/office/drawing/2014/main" id="{971E1F74-73CF-6B4E-B613-666515AF6A5A}"/>
                </a:ext>
                <a:ext uri="{C183D7F6-B498-43B3-948B-1728B52AA6E4}">
                  <adec:decorative xmlns:adec="http://schemas.microsoft.com/office/drawing/2017/decorative" val="1"/>
                </a:ext>
              </a:extLst>
            </p:cNvPr>
            <p:cNvSpPr/>
            <p:nvPr/>
          </p:nvSpPr>
          <p:spPr bwMode="auto">
            <a:xfrm flipV="1">
              <a:off x="7640900" y="4550826"/>
              <a:ext cx="674255" cy="556825"/>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5" name="Picture 4">
              <a:extLst>
                <a:ext uri="{FF2B5EF4-FFF2-40B4-BE49-F238E27FC236}">
                  <a16:creationId xmlns:a16="http://schemas.microsoft.com/office/drawing/2014/main" id="{4C6ACA1B-3669-A341-A705-AAE130502BAE}"/>
                </a:ext>
                <a:ext uri="{C183D7F6-B498-43B3-948B-1728B52AA6E4}">
                  <adec:decorative xmlns:adec="http://schemas.microsoft.com/office/drawing/2017/decorative" val="1"/>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451"/>
                      </a14:imgEffect>
                      <a14:imgEffect>
                        <a14:saturation sat="227000"/>
                      </a14:imgEffect>
                      <a14:imgEffect>
                        <a14:brightnessContrast bright="5000"/>
                      </a14:imgEffect>
                    </a14:imgLayer>
                  </a14:imgProps>
                </a:ext>
                <a:ext uri="{28A0092B-C50C-407E-A947-70E740481C1C}">
                  <a14:useLocalDpi xmlns:a14="http://schemas.microsoft.com/office/drawing/2010/main" val="0"/>
                </a:ext>
              </a:extLst>
            </a:blip>
            <a:srcRect/>
            <a:stretch/>
          </p:blipFill>
          <p:spPr>
            <a:xfrm>
              <a:off x="8248397" y="4797235"/>
              <a:ext cx="881550" cy="482448"/>
            </a:xfrm>
            <a:prstGeom prst="rect">
              <a:avLst/>
            </a:prstGeom>
          </p:spPr>
        </p:pic>
        <p:pic>
          <p:nvPicPr>
            <p:cNvPr id="12" name="Graphic 11">
              <a:extLst>
                <a:ext uri="{FF2B5EF4-FFF2-40B4-BE49-F238E27FC236}">
                  <a16:creationId xmlns:a16="http://schemas.microsoft.com/office/drawing/2014/main" id="{3AF46BFE-44DB-499C-946A-E32357F559E3}"/>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3380" y="2670615"/>
              <a:ext cx="472724" cy="472724"/>
            </a:xfrm>
            <a:prstGeom prst="rect">
              <a:avLst/>
            </a:prstGeom>
          </p:spPr>
        </p:pic>
      </p:grpSp>
      <p:pic>
        <p:nvPicPr>
          <p:cNvPr id="1026" name="Picture 2" descr="The Nobel Prize logo">
            <a:extLst>
              <a:ext uri="{FF2B5EF4-FFF2-40B4-BE49-F238E27FC236}">
                <a16:creationId xmlns:a16="http://schemas.microsoft.com/office/drawing/2014/main" id="{4EE1F090-F056-4FF3-8B75-975D0E5277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416" y="5577024"/>
            <a:ext cx="734208" cy="73420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2745FCA-7BEB-412E-BAAC-482C14CA4852}"/>
              </a:ext>
            </a:extLst>
          </p:cNvPr>
          <p:cNvSpPr>
            <a:spLocks noGrp="1"/>
          </p:cNvSpPr>
          <p:nvPr>
            <p:ph sz="quarter" idx="14"/>
          </p:nvPr>
        </p:nvSpPr>
        <p:spPr>
          <a:xfrm>
            <a:off x="2184356" y="5722935"/>
            <a:ext cx="8089611" cy="4308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177D7"/>
                </a:solidFill>
                <a:effectLst/>
                <a:uLnTx/>
                <a:uFillTx/>
                <a:latin typeface="Segoe UI Semibold"/>
                <a:ea typeface="Segoe UI Semilight" charset="0"/>
                <a:cs typeface="Segoe UI Semilight" charset="0"/>
              </a:rPr>
              <a:t>Azure Database for MySQL provides a fully managed service to store vast content as part of the Nobel Prize’s WordPress site</a:t>
            </a:r>
          </a:p>
        </p:txBody>
      </p:sp>
    </p:spTree>
    <p:extLst>
      <p:ext uri="{BB962C8B-B14F-4D97-AF65-F5344CB8AC3E}">
        <p14:creationId xmlns:p14="http://schemas.microsoft.com/office/powerpoint/2010/main" val="252704003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62D-4097-4ACA-9E46-F3F76516F0B0}"/>
              </a:ext>
            </a:extLst>
          </p:cNvPr>
          <p:cNvSpPr>
            <a:spLocks noGrp="1"/>
          </p:cNvSpPr>
          <p:nvPr>
            <p:ph type="title"/>
          </p:nvPr>
        </p:nvSpPr>
        <p:spPr>
          <a:xfrm>
            <a:off x="562101" y="457200"/>
            <a:ext cx="10153363" cy="984885"/>
          </a:xfrm>
        </p:spPr>
        <p:txBody>
          <a:bodyPr wrap="square">
            <a:spAutoFit/>
          </a:bodyPr>
          <a:lstStyle/>
          <a:p>
            <a:r>
              <a:rPr lang="en-US" dirty="0"/>
              <a:t>Ensure sales continuity with reliable ecommerce </a:t>
            </a:r>
            <a:br>
              <a:rPr lang="en-US" dirty="0"/>
            </a:br>
            <a:r>
              <a:rPr lang="en-US" dirty="0"/>
              <a:t>platform using Magento and Azure Database for MySQL </a:t>
            </a:r>
          </a:p>
        </p:txBody>
      </p:sp>
      <p:sp>
        <p:nvSpPr>
          <p:cNvPr id="75" name="Text Placeholder 74">
            <a:extLst>
              <a:ext uri="{FF2B5EF4-FFF2-40B4-BE49-F238E27FC236}">
                <a16:creationId xmlns:a16="http://schemas.microsoft.com/office/drawing/2014/main" id="{3066D6BE-522D-4508-984C-E17636487E96}"/>
              </a:ext>
            </a:extLst>
          </p:cNvPr>
          <p:cNvSpPr>
            <a:spLocks noGrp="1"/>
          </p:cNvSpPr>
          <p:nvPr>
            <p:ph type="body" sz="quarter" idx="10"/>
          </p:nvPr>
        </p:nvSpPr>
        <p:spPr>
          <a:xfrm>
            <a:off x="574340" y="1708701"/>
            <a:ext cx="3601587" cy="3078234"/>
          </a:xfrm>
        </p:spPr>
        <p:txBody>
          <a:bodyPr/>
          <a:lstStyle/>
          <a:p>
            <a:pPr lvl="0"/>
            <a:r>
              <a:rPr lang="en-US" dirty="0"/>
              <a:t>Provide a fast go-to-market experience for customers integrated with pre-existing app such as Magento</a:t>
            </a:r>
          </a:p>
          <a:p>
            <a:pPr lvl="0"/>
            <a:r>
              <a:rPr lang="en-US" dirty="0"/>
              <a:t>Ensure fault tolerant performance with built-in high availability while paying less </a:t>
            </a:r>
          </a:p>
          <a:p>
            <a:pPr lvl="0"/>
            <a:r>
              <a:rPr lang="en-US" dirty="0"/>
              <a:t>Complete transactions in 500 milliseconds with 20K IOPS and 16 TB of storage on Azure Database for MySQL </a:t>
            </a:r>
          </a:p>
          <a:p>
            <a:pPr lvl="0"/>
            <a:r>
              <a:rPr lang="en-US" dirty="0"/>
              <a:t>Leverage read-replicas to scale out read-only workloads for analytical platforms</a:t>
            </a:r>
          </a:p>
        </p:txBody>
      </p:sp>
      <p:sp>
        <p:nvSpPr>
          <p:cNvPr id="76" name="Text Placeholder 75">
            <a:extLst>
              <a:ext uri="{FF2B5EF4-FFF2-40B4-BE49-F238E27FC236}">
                <a16:creationId xmlns:a16="http://schemas.microsoft.com/office/drawing/2014/main" id="{80401A0D-0844-4C11-8D2F-A9B08E3D0791}"/>
              </a:ext>
            </a:extLst>
          </p:cNvPr>
          <p:cNvSpPr>
            <a:spLocks noGrp="1"/>
          </p:cNvSpPr>
          <p:nvPr>
            <p:ph type="body" sz="quarter" idx="12"/>
          </p:nvPr>
        </p:nvSpPr>
        <p:spPr>
          <a:xfrm>
            <a:off x="5000171" y="1708702"/>
            <a:ext cx="3694357" cy="240882"/>
          </a:xfrm>
        </p:spPr>
        <p:txBody>
          <a:bodyPr/>
          <a:lstStyle/>
          <a:p>
            <a:r>
              <a:rPr lang="en-US" sz="1600" dirty="0"/>
              <a:t>Magento cloud architecture on Azure</a:t>
            </a:r>
          </a:p>
        </p:txBody>
      </p:sp>
      <p:grpSp>
        <p:nvGrpSpPr>
          <p:cNvPr id="4" name="Group 3" descr="Diagram showing Magento cloud architecture on Azure. AKS Kubernetes Cluster consists of various services. Azure mobile app present outside the AKS Kubernetes Cluster is interconnected to LB which is further interconnected to NGINX 1.15.5 Ingress. NGINX 1.15.5 Ingress present inside the AKS Kubernetes Cluster is interconnected to Cache service (2 pod instances) which consists of two Varnish Pods. Both Varnish Pods are interconnected to Web (Magento) service which consists of multiple Web Pods. One Web Pod is connected to App (Magento) service which consists of multiple APP Pods. Web Pod of Web (Magento) service and APP Pod of App (Magento) service are connected to Alfresco servers which is present outside the AKS Kubernetes Cluster. The APP Pod is also connected to Azure Database for MySQL present outside the AKS Kubernetes Cluster. Multiple APP Pods of App (Magento) service are connected to Redis-cache service (1 pod instance) and Redis-session service (1 pod instance) consisting of Redis Cache (1) each.">
            <a:extLst>
              <a:ext uri="{FF2B5EF4-FFF2-40B4-BE49-F238E27FC236}">
                <a16:creationId xmlns:a16="http://schemas.microsoft.com/office/drawing/2014/main" id="{F9F87EF2-749A-475D-90F8-6A46EB7DC8DC}"/>
              </a:ext>
            </a:extLst>
          </p:cNvPr>
          <p:cNvGrpSpPr/>
          <p:nvPr/>
        </p:nvGrpSpPr>
        <p:grpSpPr>
          <a:xfrm>
            <a:off x="5000170" y="2028721"/>
            <a:ext cx="5715294" cy="4238019"/>
            <a:chOff x="5000170" y="2028721"/>
            <a:chExt cx="5715294" cy="4238019"/>
          </a:xfrm>
        </p:grpSpPr>
        <p:sp>
          <p:nvSpPr>
            <p:cNvPr id="23" name="Rectangle 22">
              <a:extLst>
                <a:ext uri="{FF2B5EF4-FFF2-40B4-BE49-F238E27FC236}">
                  <a16:creationId xmlns:a16="http://schemas.microsoft.com/office/drawing/2014/main" id="{47B7D7E4-8D12-4055-8A48-1D1283CBC1D7}"/>
                </a:ext>
                <a:ext uri="{C183D7F6-B498-43B3-948B-1728B52AA6E4}">
                  <adec:decorative xmlns:adec="http://schemas.microsoft.com/office/drawing/2017/decorative" val="1"/>
                </a:ext>
              </a:extLst>
            </p:cNvPr>
            <p:cNvSpPr/>
            <p:nvPr/>
          </p:nvSpPr>
          <p:spPr bwMode="auto">
            <a:xfrm>
              <a:off x="5000170" y="2479985"/>
              <a:ext cx="4027715" cy="3786755"/>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Segoe UI" pitchFamily="34" charset="0"/>
                  <a:cs typeface="Segoe UI" pitchFamily="34" charset="0"/>
                </a:rPr>
                <a:t>AKS Kubernetes Cluster</a:t>
              </a:r>
            </a:p>
          </p:txBody>
        </p:sp>
        <p:grpSp>
          <p:nvGrpSpPr>
            <p:cNvPr id="25" name="Group 48">
              <a:extLst>
                <a:ext uri="{FF2B5EF4-FFF2-40B4-BE49-F238E27FC236}">
                  <a16:creationId xmlns:a16="http://schemas.microsoft.com/office/drawing/2014/main" id="{149707F7-A983-4A5E-9A04-CF701CE7DCAC}"/>
                </a:ext>
              </a:extLst>
            </p:cNvPr>
            <p:cNvGrpSpPr>
              <a:grpSpLocks noChangeAspect="1"/>
            </p:cNvGrpSpPr>
            <p:nvPr/>
          </p:nvGrpSpPr>
          <p:grpSpPr bwMode="auto">
            <a:xfrm>
              <a:off x="9247613" y="3587278"/>
              <a:ext cx="495300" cy="465137"/>
              <a:chOff x="2208" y="1009"/>
              <a:chExt cx="312" cy="293"/>
            </a:xfrm>
          </p:grpSpPr>
          <p:sp>
            <p:nvSpPr>
              <p:cNvPr id="26" name="AutoShape 47">
                <a:extLst>
                  <a:ext uri="{FF2B5EF4-FFF2-40B4-BE49-F238E27FC236}">
                    <a16:creationId xmlns:a16="http://schemas.microsoft.com/office/drawing/2014/main" id="{1EA54406-4EB5-48DC-8740-8FDB2112E256}"/>
                  </a:ext>
                  <a:ext uri="{C183D7F6-B498-43B3-948B-1728B52AA6E4}">
                    <adec:decorative xmlns:adec="http://schemas.microsoft.com/office/drawing/2017/decorative" val="1"/>
                  </a:ext>
                </a:extLst>
              </p:cNvPr>
              <p:cNvSpPr>
                <a:spLocks noChangeAspect="1" noChangeArrowheads="1" noTextEdit="1"/>
              </p:cNvSpPr>
              <p:nvPr/>
            </p:nvSpPr>
            <p:spPr bwMode="auto">
              <a:xfrm>
                <a:off x="2208" y="1009"/>
                <a:ext cx="3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Rectangle 49">
                <a:extLst>
                  <a:ext uri="{FF2B5EF4-FFF2-40B4-BE49-F238E27FC236}">
                    <a16:creationId xmlns:a16="http://schemas.microsoft.com/office/drawing/2014/main" id="{8A071C77-65B3-41D4-B326-E5A1444B0066}"/>
                  </a:ext>
                  <a:ext uri="{C183D7F6-B498-43B3-948B-1728B52AA6E4}">
                    <adec:decorative xmlns:adec="http://schemas.microsoft.com/office/drawing/2017/decorative" val="1"/>
                  </a:ext>
                </a:extLst>
              </p:cNvPr>
              <p:cNvSpPr>
                <a:spLocks noChangeArrowheads="1"/>
              </p:cNvSpPr>
              <p:nvPr/>
            </p:nvSpPr>
            <p:spPr bwMode="auto">
              <a:xfrm>
                <a:off x="2208" y="1009"/>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Rectangle 50">
                <a:extLst>
                  <a:ext uri="{FF2B5EF4-FFF2-40B4-BE49-F238E27FC236}">
                    <a16:creationId xmlns:a16="http://schemas.microsoft.com/office/drawing/2014/main" id="{DED44E91-AE69-45EB-A1C8-F94A1E151BCA}"/>
                  </a:ext>
                  <a:ext uri="{C183D7F6-B498-43B3-948B-1728B52AA6E4}">
                    <adec:decorative xmlns:adec="http://schemas.microsoft.com/office/drawing/2017/decorative" val="1"/>
                  </a:ext>
                </a:extLst>
              </p:cNvPr>
              <p:cNvSpPr>
                <a:spLocks noChangeArrowheads="1"/>
              </p:cNvSpPr>
              <p:nvPr/>
            </p:nvSpPr>
            <p:spPr bwMode="auto">
              <a:xfrm>
                <a:off x="2208" y="1087"/>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Rectangle 51">
                <a:extLst>
                  <a:ext uri="{FF2B5EF4-FFF2-40B4-BE49-F238E27FC236}">
                    <a16:creationId xmlns:a16="http://schemas.microsoft.com/office/drawing/2014/main" id="{7A5DA22E-D116-4144-8AF7-7D356DE3A2B4}"/>
                  </a:ext>
                  <a:ext uri="{C183D7F6-B498-43B3-948B-1728B52AA6E4}">
                    <adec:decorative xmlns:adec="http://schemas.microsoft.com/office/drawing/2017/decorative" val="1"/>
                  </a:ext>
                </a:extLst>
              </p:cNvPr>
              <p:cNvSpPr>
                <a:spLocks noChangeArrowheads="1"/>
              </p:cNvSpPr>
              <p:nvPr/>
            </p:nvSpPr>
            <p:spPr bwMode="auto">
              <a:xfrm>
                <a:off x="2208" y="1165"/>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0" name="Rectangle 52">
                <a:extLst>
                  <a:ext uri="{FF2B5EF4-FFF2-40B4-BE49-F238E27FC236}">
                    <a16:creationId xmlns:a16="http://schemas.microsoft.com/office/drawing/2014/main" id="{3AFDE45B-A7E8-4F81-B26F-F393560849B0}"/>
                  </a:ext>
                  <a:ext uri="{C183D7F6-B498-43B3-948B-1728B52AA6E4}">
                    <adec:decorative xmlns:adec="http://schemas.microsoft.com/office/drawing/2017/decorative" val="1"/>
                  </a:ext>
                </a:extLst>
              </p:cNvPr>
              <p:cNvSpPr>
                <a:spLocks noChangeArrowheads="1"/>
              </p:cNvSpPr>
              <p:nvPr/>
            </p:nvSpPr>
            <p:spPr bwMode="auto">
              <a:xfrm>
                <a:off x="2208" y="1243"/>
                <a:ext cx="312"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1" name="Oval 53">
                <a:extLst>
                  <a:ext uri="{FF2B5EF4-FFF2-40B4-BE49-F238E27FC236}">
                    <a16:creationId xmlns:a16="http://schemas.microsoft.com/office/drawing/2014/main" id="{67A9DF3F-D308-42B4-8E3F-E42CE0263DE3}"/>
                  </a:ext>
                  <a:ext uri="{C183D7F6-B498-43B3-948B-1728B52AA6E4}">
                    <adec:decorative xmlns:adec="http://schemas.microsoft.com/office/drawing/2017/decorative" val="1"/>
                  </a:ext>
                </a:extLst>
              </p:cNvPr>
              <p:cNvSpPr>
                <a:spLocks noChangeArrowheads="1"/>
              </p:cNvSpPr>
              <p:nvPr/>
            </p:nvSpPr>
            <p:spPr bwMode="auto">
              <a:xfrm>
                <a:off x="2227"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2" name="Oval 54">
                <a:extLst>
                  <a:ext uri="{FF2B5EF4-FFF2-40B4-BE49-F238E27FC236}">
                    <a16:creationId xmlns:a16="http://schemas.microsoft.com/office/drawing/2014/main" id="{84D7AC26-E805-4FCD-BFE5-060409FBBDFB}"/>
                  </a:ext>
                  <a:ext uri="{C183D7F6-B498-43B3-948B-1728B52AA6E4}">
                    <adec:decorative xmlns:adec="http://schemas.microsoft.com/office/drawing/2017/decorative" val="1"/>
                  </a:ext>
                </a:extLst>
              </p:cNvPr>
              <p:cNvSpPr>
                <a:spLocks noChangeArrowheads="1"/>
              </p:cNvSpPr>
              <p:nvPr/>
            </p:nvSpPr>
            <p:spPr bwMode="auto">
              <a:xfrm>
                <a:off x="2271" y="1258"/>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3" name="Oval 55">
                <a:extLst>
                  <a:ext uri="{FF2B5EF4-FFF2-40B4-BE49-F238E27FC236}">
                    <a16:creationId xmlns:a16="http://schemas.microsoft.com/office/drawing/2014/main" id="{D6EC947C-6317-460B-A227-30F0CDC0DF9B}"/>
                  </a:ext>
                  <a:ext uri="{C183D7F6-B498-43B3-948B-1728B52AA6E4}">
                    <adec:decorative xmlns:adec="http://schemas.microsoft.com/office/drawing/2017/decorative" val="1"/>
                  </a:ext>
                </a:extLst>
              </p:cNvPr>
              <p:cNvSpPr>
                <a:spLocks noChangeArrowheads="1"/>
              </p:cNvSpPr>
              <p:nvPr/>
            </p:nvSpPr>
            <p:spPr bwMode="auto">
              <a:xfrm>
                <a:off x="2315" y="125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4" name="Oval 56">
                <a:extLst>
                  <a:ext uri="{FF2B5EF4-FFF2-40B4-BE49-F238E27FC236}">
                    <a16:creationId xmlns:a16="http://schemas.microsoft.com/office/drawing/2014/main" id="{931572A3-B888-45D5-90CB-8A257D11EDEA}"/>
                  </a:ext>
                  <a:ext uri="{C183D7F6-B498-43B3-948B-1728B52AA6E4}">
                    <adec:decorative xmlns:adec="http://schemas.microsoft.com/office/drawing/2017/decorative" val="1"/>
                  </a:ext>
                </a:extLst>
              </p:cNvPr>
              <p:cNvSpPr>
                <a:spLocks noChangeArrowheads="1"/>
              </p:cNvSpPr>
              <p:nvPr/>
            </p:nvSpPr>
            <p:spPr bwMode="auto">
              <a:xfrm>
                <a:off x="2227"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5" name="Oval 57">
                <a:extLst>
                  <a:ext uri="{FF2B5EF4-FFF2-40B4-BE49-F238E27FC236}">
                    <a16:creationId xmlns:a16="http://schemas.microsoft.com/office/drawing/2014/main" id="{8E24216A-C6A0-4EA7-8F5E-513ADB362F6E}"/>
                  </a:ext>
                  <a:ext uri="{C183D7F6-B498-43B3-948B-1728B52AA6E4}">
                    <adec:decorative xmlns:adec="http://schemas.microsoft.com/office/drawing/2017/decorative" val="1"/>
                  </a:ext>
                </a:extLst>
              </p:cNvPr>
              <p:cNvSpPr>
                <a:spLocks noChangeArrowheads="1"/>
              </p:cNvSpPr>
              <p:nvPr/>
            </p:nvSpPr>
            <p:spPr bwMode="auto">
              <a:xfrm>
                <a:off x="2271" y="1180"/>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6" name="Oval 58">
                <a:extLst>
                  <a:ext uri="{FF2B5EF4-FFF2-40B4-BE49-F238E27FC236}">
                    <a16:creationId xmlns:a16="http://schemas.microsoft.com/office/drawing/2014/main" id="{41DC0545-60FD-48D7-8BA0-01E315CDD4CF}"/>
                  </a:ext>
                  <a:ext uri="{C183D7F6-B498-43B3-948B-1728B52AA6E4}">
                    <adec:decorative xmlns:adec="http://schemas.microsoft.com/office/drawing/2017/decorative" val="1"/>
                  </a:ext>
                </a:extLst>
              </p:cNvPr>
              <p:cNvSpPr>
                <a:spLocks noChangeArrowheads="1"/>
              </p:cNvSpPr>
              <p:nvPr/>
            </p:nvSpPr>
            <p:spPr bwMode="auto">
              <a:xfrm>
                <a:off x="2315" y="1180"/>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7" name="Oval 59">
                <a:extLst>
                  <a:ext uri="{FF2B5EF4-FFF2-40B4-BE49-F238E27FC236}">
                    <a16:creationId xmlns:a16="http://schemas.microsoft.com/office/drawing/2014/main" id="{DD7BDC4A-9DFD-4DF7-92A9-07E9F606C781}"/>
                  </a:ext>
                  <a:ext uri="{C183D7F6-B498-43B3-948B-1728B52AA6E4}">
                    <adec:decorative xmlns:adec="http://schemas.microsoft.com/office/drawing/2017/decorative" val="1"/>
                  </a:ext>
                </a:extLst>
              </p:cNvPr>
              <p:cNvSpPr>
                <a:spLocks noChangeArrowheads="1"/>
              </p:cNvSpPr>
              <p:nvPr/>
            </p:nvSpPr>
            <p:spPr bwMode="auto">
              <a:xfrm>
                <a:off x="2227"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8" name="Oval 60">
                <a:extLst>
                  <a:ext uri="{FF2B5EF4-FFF2-40B4-BE49-F238E27FC236}">
                    <a16:creationId xmlns:a16="http://schemas.microsoft.com/office/drawing/2014/main" id="{26408312-43B6-48EB-91A2-EA3A3E6962FD}"/>
                  </a:ext>
                  <a:ext uri="{C183D7F6-B498-43B3-948B-1728B52AA6E4}">
                    <adec:decorative xmlns:adec="http://schemas.microsoft.com/office/drawing/2017/decorative" val="1"/>
                  </a:ext>
                </a:extLst>
              </p:cNvPr>
              <p:cNvSpPr>
                <a:spLocks noChangeArrowheads="1"/>
              </p:cNvSpPr>
              <p:nvPr/>
            </p:nvSpPr>
            <p:spPr bwMode="auto">
              <a:xfrm>
                <a:off x="2271" y="1102"/>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9" name="Oval 61">
                <a:extLst>
                  <a:ext uri="{FF2B5EF4-FFF2-40B4-BE49-F238E27FC236}">
                    <a16:creationId xmlns:a16="http://schemas.microsoft.com/office/drawing/2014/main" id="{6B01E1EF-256B-479D-99B1-EEA0AE2D849C}"/>
                  </a:ext>
                  <a:ext uri="{C183D7F6-B498-43B3-948B-1728B52AA6E4}">
                    <adec:decorative xmlns:adec="http://schemas.microsoft.com/office/drawing/2017/decorative" val="1"/>
                  </a:ext>
                </a:extLst>
              </p:cNvPr>
              <p:cNvSpPr>
                <a:spLocks noChangeArrowheads="1"/>
              </p:cNvSpPr>
              <p:nvPr/>
            </p:nvSpPr>
            <p:spPr bwMode="auto">
              <a:xfrm>
                <a:off x="2315" y="1102"/>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0" name="Oval 62">
                <a:extLst>
                  <a:ext uri="{FF2B5EF4-FFF2-40B4-BE49-F238E27FC236}">
                    <a16:creationId xmlns:a16="http://schemas.microsoft.com/office/drawing/2014/main" id="{921372D5-3881-4335-ADD4-14B3A1DEEE68}"/>
                  </a:ext>
                  <a:ext uri="{C183D7F6-B498-43B3-948B-1728B52AA6E4}">
                    <adec:decorative xmlns:adec="http://schemas.microsoft.com/office/drawing/2017/decorative" val="1"/>
                  </a:ext>
                </a:extLst>
              </p:cNvPr>
              <p:cNvSpPr>
                <a:spLocks noChangeArrowheads="1"/>
              </p:cNvSpPr>
              <p:nvPr/>
            </p:nvSpPr>
            <p:spPr bwMode="auto">
              <a:xfrm>
                <a:off x="2227"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Oval 63">
                <a:extLst>
                  <a:ext uri="{FF2B5EF4-FFF2-40B4-BE49-F238E27FC236}">
                    <a16:creationId xmlns:a16="http://schemas.microsoft.com/office/drawing/2014/main" id="{CFCFCE6F-20AF-4246-8546-13F467CDCE9B}"/>
                  </a:ext>
                  <a:ext uri="{C183D7F6-B498-43B3-948B-1728B52AA6E4}">
                    <adec:decorative xmlns:adec="http://schemas.microsoft.com/office/drawing/2017/decorative" val="1"/>
                  </a:ext>
                </a:extLst>
              </p:cNvPr>
              <p:cNvSpPr>
                <a:spLocks noChangeArrowheads="1"/>
              </p:cNvSpPr>
              <p:nvPr/>
            </p:nvSpPr>
            <p:spPr bwMode="auto">
              <a:xfrm>
                <a:off x="2271" y="1024"/>
                <a:ext cx="30"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Oval 64">
                <a:extLst>
                  <a:ext uri="{FF2B5EF4-FFF2-40B4-BE49-F238E27FC236}">
                    <a16:creationId xmlns:a16="http://schemas.microsoft.com/office/drawing/2014/main" id="{0FE94246-5B13-4FC9-8524-E844AC1CA877}"/>
                  </a:ext>
                  <a:ext uri="{C183D7F6-B498-43B3-948B-1728B52AA6E4}">
                    <adec:decorative xmlns:adec="http://schemas.microsoft.com/office/drawing/2017/decorative" val="1"/>
                  </a:ext>
                </a:extLst>
              </p:cNvPr>
              <p:cNvSpPr>
                <a:spLocks noChangeArrowheads="1"/>
              </p:cNvSpPr>
              <p:nvPr/>
            </p:nvSpPr>
            <p:spPr bwMode="auto">
              <a:xfrm>
                <a:off x="2315" y="1024"/>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55" name="TextBox 54">
              <a:extLst>
                <a:ext uri="{FF2B5EF4-FFF2-40B4-BE49-F238E27FC236}">
                  <a16:creationId xmlns:a16="http://schemas.microsoft.com/office/drawing/2014/main" id="{AAB31D30-06FF-4448-9514-F3664029988C}"/>
                </a:ext>
                <a:ext uri="{C183D7F6-B498-43B3-948B-1728B52AA6E4}">
                  <adec:decorative xmlns:adec="http://schemas.microsoft.com/office/drawing/2017/decorative" val="1"/>
                </a:ext>
              </a:extLst>
            </p:cNvPr>
            <p:cNvSpPr txBox="1"/>
            <p:nvPr/>
          </p:nvSpPr>
          <p:spPr>
            <a:xfrm>
              <a:off x="7281210" y="2660116"/>
              <a:ext cx="1253908" cy="230832"/>
            </a:xfrm>
            <a:prstGeom prst="rect">
              <a:avLst/>
            </a:prstGeom>
            <a:solidFill>
              <a:schemeClr val="accent1"/>
            </a:solidFill>
          </p:spPr>
          <p:txBody>
            <a:bodyPr wrap="square" lIns="91440" tIns="45720" rIns="9144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Segoe UI"/>
                  <a:ea typeface="+mn-ea"/>
                  <a:cs typeface="Segoe UI" panose="020B0502040204020203" pitchFamily="34" charset="0"/>
                </a:rPr>
                <a:t>NGINX 1.15.5 Ingress</a:t>
              </a:r>
            </a:p>
          </p:txBody>
        </p:sp>
        <p:cxnSp>
          <p:nvCxnSpPr>
            <p:cNvPr id="19" name="Straight Arrow Connector 18">
              <a:extLst>
                <a:ext uri="{FF2B5EF4-FFF2-40B4-BE49-F238E27FC236}">
                  <a16:creationId xmlns:a16="http://schemas.microsoft.com/office/drawing/2014/main" id="{7F635464-B288-4E9E-8C52-6CD10533FC22}"/>
                </a:ext>
                <a:ext uri="{C183D7F6-B498-43B3-948B-1728B52AA6E4}">
                  <adec:decorative xmlns:adec="http://schemas.microsoft.com/office/drawing/2017/decorative" val="1"/>
                </a:ext>
              </a:extLst>
            </p:cNvPr>
            <p:cNvCxnSpPr>
              <a:cxnSpLocks/>
            </p:cNvCxnSpPr>
            <p:nvPr/>
          </p:nvCxnSpPr>
          <p:spPr>
            <a:xfrm>
              <a:off x="7908163" y="2376791"/>
              <a:ext cx="0" cy="24366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60FD20B-67B1-4885-9404-A88EAF8407C7}"/>
                </a:ext>
                <a:ext uri="{C183D7F6-B498-43B3-948B-1728B52AA6E4}">
                  <adec:decorative xmlns:adec="http://schemas.microsoft.com/office/drawing/2017/decorative" val="1"/>
                </a:ext>
              </a:extLst>
            </p:cNvPr>
            <p:cNvSpPr/>
            <p:nvPr/>
          </p:nvSpPr>
          <p:spPr bwMode="auto">
            <a:xfrm>
              <a:off x="6931316" y="3121780"/>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rPr>
                <a:t>Cache service </a:t>
              </a:r>
              <a:r>
                <a:rPr kumimoji="0" lang="en-US" sz="9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rPr>
                <a:t>(2 pod instances)</a:t>
              </a:r>
              <a:endParaRPr kumimoji="0" lang="en-US" sz="10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endParaRPr>
            </a:p>
          </p:txBody>
        </p:sp>
        <p:grpSp>
          <p:nvGrpSpPr>
            <p:cNvPr id="74" name="Group 73">
              <a:extLst>
                <a:ext uri="{FF2B5EF4-FFF2-40B4-BE49-F238E27FC236}">
                  <a16:creationId xmlns:a16="http://schemas.microsoft.com/office/drawing/2014/main" id="{A0017223-6A59-4C1D-BC2C-D84C09AD6EB0}"/>
                </a:ext>
              </a:extLst>
            </p:cNvPr>
            <p:cNvGrpSpPr/>
            <p:nvPr/>
          </p:nvGrpSpPr>
          <p:grpSpPr>
            <a:xfrm>
              <a:off x="8117917" y="3411271"/>
              <a:ext cx="367864" cy="242074"/>
              <a:chOff x="5183148" y="3141868"/>
              <a:chExt cx="753275" cy="505164"/>
            </a:xfrm>
          </p:grpSpPr>
          <p:sp>
            <p:nvSpPr>
              <p:cNvPr id="77" name="Rectangle 76">
                <a:extLst>
                  <a:ext uri="{FF2B5EF4-FFF2-40B4-BE49-F238E27FC236}">
                    <a16:creationId xmlns:a16="http://schemas.microsoft.com/office/drawing/2014/main" id="{D821E097-20D9-4972-9E6C-4ACF446C7D78}"/>
                  </a:ext>
                  <a:ext uri="{C183D7F6-B498-43B3-948B-1728B52AA6E4}">
                    <adec:decorative xmlns:adec="http://schemas.microsoft.com/office/drawing/2017/decorative" val="1"/>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ectangle 64">
                <a:extLst>
                  <a:ext uri="{FF2B5EF4-FFF2-40B4-BE49-F238E27FC236}">
                    <a16:creationId xmlns:a16="http://schemas.microsoft.com/office/drawing/2014/main" id="{2DEDADC6-339F-40F6-B581-18EAD6E49AA0}"/>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ectangle 64">
                <a:extLst>
                  <a:ext uri="{FF2B5EF4-FFF2-40B4-BE49-F238E27FC236}">
                    <a16:creationId xmlns:a16="http://schemas.microsoft.com/office/drawing/2014/main" id="{7EB3C5E9-33F9-46CA-A8F5-C0595FD04FD0}"/>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0" name="TextBox 79">
              <a:extLst>
                <a:ext uri="{FF2B5EF4-FFF2-40B4-BE49-F238E27FC236}">
                  <a16:creationId xmlns:a16="http://schemas.microsoft.com/office/drawing/2014/main" id="{8435C183-1D90-47E1-BF62-577842CB6540}"/>
                </a:ext>
                <a:ext uri="{C183D7F6-B498-43B3-948B-1728B52AA6E4}">
                  <adec:decorative xmlns:adec="http://schemas.microsoft.com/office/drawing/2017/decorative" val="1"/>
                </a:ext>
              </a:extLst>
            </p:cNvPr>
            <p:cNvSpPr txBox="1"/>
            <p:nvPr/>
          </p:nvSpPr>
          <p:spPr>
            <a:xfrm>
              <a:off x="7103302" y="3693893"/>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Varnish Pod</a:t>
              </a:r>
            </a:p>
          </p:txBody>
        </p:sp>
        <p:sp>
          <p:nvSpPr>
            <p:cNvPr id="81" name="TextBox 80">
              <a:extLst>
                <a:ext uri="{FF2B5EF4-FFF2-40B4-BE49-F238E27FC236}">
                  <a16:creationId xmlns:a16="http://schemas.microsoft.com/office/drawing/2014/main" id="{17D12B62-FC2E-498E-9AE8-63D168A62DDC}"/>
                </a:ext>
                <a:ext uri="{C183D7F6-B498-43B3-948B-1728B52AA6E4}">
                  <adec:decorative xmlns:adec="http://schemas.microsoft.com/office/drawing/2017/decorative" val="1"/>
                </a:ext>
              </a:extLst>
            </p:cNvPr>
            <p:cNvSpPr txBox="1"/>
            <p:nvPr/>
          </p:nvSpPr>
          <p:spPr>
            <a:xfrm>
              <a:off x="7962395" y="3693893"/>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Varnish Pod</a:t>
              </a:r>
            </a:p>
          </p:txBody>
        </p:sp>
        <p:grpSp>
          <p:nvGrpSpPr>
            <p:cNvPr id="83" name="Group 82">
              <a:extLst>
                <a:ext uri="{FF2B5EF4-FFF2-40B4-BE49-F238E27FC236}">
                  <a16:creationId xmlns:a16="http://schemas.microsoft.com/office/drawing/2014/main" id="{7C896B22-5879-4AF7-8B42-2AAD1EEDDD0C}"/>
                </a:ext>
              </a:extLst>
            </p:cNvPr>
            <p:cNvGrpSpPr/>
            <p:nvPr/>
          </p:nvGrpSpPr>
          <p:grpSpPr>
            <a:xfrm>
              <a:off x="7259077" y="3411271"/>
              <a:ext cx="367864" cy="242074"/>
              <a:chOff x="5183148" y="3141868"/>
              <a:chExt cx="753275" cy="505164"/>
            </a:xfrm>
          </p:grpSpPr>
          <p:sp>
            <p:nvSpPr>
              <p:cNvPr id="84" name="Rectangle 83">
                <a:extLst>
                  <a:ext uri="{FF2B5EF4-FFF2-40B4-BE49-F238E27FC236}">
                    <a16:creationId xmlns:a16="http://schemas.microsoft.com/office/drawing/2014/main" id="{007FDB6A-7FA9-48EC-AF88-785546729302}"/>
                  </a:ext>
                  <a:ext uri="{C183D7F6-B498-43B3-948B-1728B52AA6E4}">
                    <adec:decorative xmlns:adec="http://schemas.microsoft.com/office/drawing/2017/decorative" val="1"/>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64">
                <a:extLst>
                  <a:ext uri="{FF2B5EF4-FFF2-40B4-BE49-F238E27FC236}">
                    <a16:creationId xmlns:a16="http://schemas.microsoft.com/office/drawing/2014/main" id="{24BC8EBC-4B34-42FA-A425-62A53ACFD148}"/>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Rectangle 64">
                <a:extLst>
                  <a:ext uri="{FF2B5EF4-FFF2-40B4-BE49-F238E27FC236}">
                    <a16:creationId xmlns:a16="http://schemas.microsoft.com/office/drawing/2014/main" id="{B040E08D-140A-44D1-983C-5B9DF494A41B}"/>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8" name="Rectangle 87">
              <a:extLst>
                <a:ext uri="{FF2B5EF4-FFF2-40B4-BE49-F238E27FC236}">
                  <a16:creationId xmlns:a16="http://schemas.microsoft.com/office/drawing/2014/main" id="{FEC6BE47-062C-40E5-B008-691124506117}"/>
                </a:ext>
                <a:ext uri="{C183D7F6-B498-43B3-948B-1728B52AA6E4}">
                  <adec:decorative xmlns:adec="http://schemas.microsoft.com/office/drawing/2017/decorative" val="1"/>
                </a:ext>
              </a:extLst>
            </p:cNvPr>
            <p:cNvSpPr/>
            <p:nvPr/>
          </p:nvSpPr>
          <p:spPr bwMode="auto">
            <a:xfrm>
              <a:off x="6931316" y="4018762"/>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rPr>
                <a:t>Web (Magento) service</a:t>
              </a:r>
            </a:p>
          </p:txBody>
        </p:sp>
        <p:grpSp>
          <p:nvGrpSpPr>
            <p:cNvPr id="89" name="Group 88">
              <a:extLst>
                <a:ext uri="{FF2B5EF4-FFF2-40B4-BE49-F238E27FC236}">
                  <a16:creationId xmlns:a16="http://schemas.microsoft.com/office/drawing/2014/main" id="{84954373-A8D4-45F1-949E-A9D191B7B848}"/>
                </a:ext>
              </a:extLst>
            </p:cNvPr>
            <p:cNvGrpSpPr/>
            <p:nvPr/>
          </p:nvGrpSpPr>
          <p:grpSpPr>
            <a:xfrm>
              <a:off x="7830676" y="4303526"/>
              <a:ext cx="367864" cy="242074"/>
              <a:chOff x="5183148" y="3141868"/>
              <a:chExt cx="753275" cy="505164"/>
            </a:xfrm>
          </p:grpSpPr>
          <p:sp>
            <p:nvSpPr>
              <p:cNvPr id="90" name="Rectangle 89">
                <a:extLst>
                  <a:ext uri="{FF2B5EF4-FFF2-40B4-BE49-F238E27FC236}">
                    <a16:creationId xmlns:a16="http://schemas.microsoft.com/office/drawing/2014/main" id="{70C38951-54B2-4265-ACFE-DA7E649E7B5F}"/>
                  </a:ext>
                  <a:ext uri="{C183D7F6-B498-43B3-948B-1728B52AA6E4}">
                    <adec:decorative xmlns:adec="http://schemas.microsoft.com/office/drawing/2017/decorative" val="1"/>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Rectangle 64">
                <a:extLst>
                  <a:ext uri="{FF2B5EF4-FFF2-40B4-BE49-F238E27FC236}">
                    <a16:creationId xmlns:a16="http://schemas.microsoft.com/office/drawing/2014/main" id="{5C462AD1-3FEF-4DBE-823B-1B36FDB1D6A1}"/>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Rectangle 64">
                <a:extLst>
                  <a:ext uri="{FF2B5EF4-FFF2-40B4-BE49-F238E27FC236}">
                    <a16:creationId xmlns:a16="http://schemas.microsoft.com/office/drawing/2014/main" id="{2B4BE33A-35B4-4E57-A13F-28D5318ED828}"/>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TextBox 92">
              <a:extLst>
                <a:ext uri="{FF2B5EF4-FFF2-40B4-BE49-F238E27FC236}">
                  <a16:creationId xmlns:a16="http://schemas.microsoft.com/office/drawing/2014/main" id="{397A8F81-B287-4ADA-A314-188D3E5F8610}"/>
                </a:ext>
                <a:ext uri="{C183D7F6-B498-43B3-948B-1728B52AA6E4}">
                  <adec:decorative xmlns:adec="http://schemas.microsoft.com/office/drawing/2017/decorative" val="1"/>
                </a:ext>
              </a:extLst>
            </p:cNvPr>
            <p:cNvSpPr txBox="1"/>
            <p:nvPr/>
          </p:nvSpPr>
          <p:spPr>
            <a:xfrm>
              <a:off x="7675154" y="4586148"/>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WEB Pod</a:t>
              </a:r>
            </a:p>
          </p:txBody>
        </p:sp>
        <p:grpSp>
          <p:nvGrpSpPr>
            <p:cNvPr id="54" name="Group 53">
              <a:extLst>
                <a:ext uri="{FF2B5EF4-FFF2-40B4-BE49-F238E27FC236}">
                  <a16:creationId xmlns:a16="http://schemas.microsoft.com/office/drawing/2014/main" id="{8D0D34D2-2F9E-430B-B27E-7A6ACDF0D2D1}"/>
                </a:ext>
              </a:extLst>
            </p:cNvPr>
            <p:cNvGrpSpPr/>
            <p:nvPr/>
          </p:nvGrpSpPr>
          <p:grpSpPr>
            <a:xfrm>
              <a:off x="7118762" y="4267487"/>
              <a:ext cx="239905" cy="461155"/>
              <a:chOff x="6418734" y="4254706"/>
              <a:chExt cx="239905" cy="461155"/>
            </a:xfrm>
          </p:grpSpPr>
          <p:grpSp>
            <p:nvGrpSpPr>
              <p:cNvPr id="94" name="Group 93">
                <a:extLst>
                  <a:ext uri="{FF2B5EF4-FFF2-40B4-BE49-F238E27FC236}">
                    <a16:creationId xmlns:a16="http://schemas.microsoft.com/office/drawing/2014/main" id="{EBC5A276-A357-4CB8-921C-DFB6CFCBAD7A}"/>
                  </a:ext>
                </a:extLst>
              </p:cNvPr>
              <p:cNvGrpSpPr/>
              <p:nvPr/>
            </p:nvGrpSpPr>
            <p:grpSpPr>
              <a:xfrm>
                <a:off x="6418734" y="4254706"/>
                <a:ext cx="239905" cy="110711"/>
                <a:chOff x="5183148" y="3141868"/>
                <a:chExt cx="753275" cy="505164"/>
              </a:xfrm>
            </p:grpSpPr>
            <p:sp>
              <p:nvSpPr>
                <p:cNvPr id="95" name="Rectangle 94">
                  <a:extLst>
                    <a:ext uri="{FF2B5EF4-FFF2-40B4-BE49-F238E27FC236}">
                      <a16:creationId xmlns:a16="http://schemas.microsoft.com/office/drawing/2014/main" id="{27BED9DA-1C3A-491F-8B90-DD09D95F6F89}"/>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Rectangle 64">
                  <a:extLst>
                    <a:ext uri="{FF2B5EF4-FFF2-40B4-BE49-F238E27FC236}">
                      <a16:creationId xmlns:a16="http://schemas.microsoft.com/office/drawing/2014/main" id="{1D6E9F96-5A4B-4D72-92D4-A38B9D6CCD35}"/>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64">
                  <a:extLst>
                    <a:ext uri="{FF2B5EF4-FFF2-40B4-BE49-F238E27FC236}">
                      <a16:creationId xmlns:a16="http://schemas.microsoft.com/office/drawing/2014/main" id="{F51D3C74-E49A-45F7-930A-70EF23E2AF19}"/>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8" name="Group 97">
                <a:extLst>
                  <a:ext uri="{FF2B5EF4-FFF2-40B4-BE49-F238E27FC236}">
                    <a16:creationId xmlns:a16="http://schemas.microsoft.com/office/drawing/2014/main" id="{94CF2B81-F9D6-475A-A6EB-F2593775F7C8}"/>
                  </a:ext>
                </a:extLst>
              </p:cNvPr>
              <p:cNvGrpSpPr/>
              <p:nvPr/>
            </p:nvGrpSpPr>
            <p:grpSpPr>
              <a:xfrm>
                <a:off x="6418734" y="4429928"/>
                <a:ext cx="239905" cy="110711"/>
                <a:chOff x="5183148" y="3141868"/>
                <a:chExt cx="753275" cy="505164"/>
              </a:xfrm>
            </p:grpSpPr>
            <p:sp>
              <p:nvSpPr>
                <p:cNvPr id="99" name="Rectangle 98">
                  <a:extLst>
                    <a:ext uri="{FF2B5EF4-FFF2-40B4-BE49-F238E27FC236}">
                      <a16:creationId xmlns:a16="http://schemas.microsoft.com/office/drawing/2014/main" id="{2AE273C0-8E8D-470A-8D44-7BBD661427CF}"/>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64">
                  <a:extLst>
                    <a:ext uri="{FF2B5EF4-FFF2-40B4-BE49-F238E27FC236}">
                      <a16:creationId xmlns:a16="http://schemas.microsoft.com/office/drawing/2014/main" id="{81897AE5-560B-4919-B059-089391086A7F}"/>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64">
                  <a:extLst>
                    <a:ext uri="{FF2B5EF4-FFF2-40B4-BE49-F238E27FC236}">
                      <a16:creationId xmlns:a16="http://schemas.microsoft.com/office/drawing/2014/main" id="{EFF5A281-CF23-492C-BC2F-78CA83717507}"/>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2" name="Group 101">
                <a:extLst>
                  <a:ext uri="{FF2B5EF4-FFF2-40B4-BE49-F238E27FC236}">
                    <a16:creationId xmlns:a16="http://schemas.microsoft.com/office/drawing/2014/main" id="{F099D484-6FD2-426E-9F9C-54F2AF168977}"/>
                  </a:ext>
                </a:extLst>
              </p:cNvPr>
              <p:cNvGrpSpPr/>
              <p:nvPr/>
            </p:nvGrpSpPr>
            <p:grpSpPr>
              <a:xfrm>
                <a:off x="6418734" y="4605150"/>
                <a:ext cx="239905" cy="110711"/>
                <a:chOff x="5183148" y="3141868"/>
                <a:chExt cx="753275" cy="505164"/>
              </a:xfrm>
            </p:grpSpPr>
            <p:sp>
              <p:nvSpPr>
                <p:cNvPr id="103" name="Rectangle 102">
                  <a:extLst>
                    <a:ext uri="{FF2B5EF4-FFF2-40B4-BE49-F238E27FC236}">
                      <a16:creationId xmlns:a16="http://schemas.microsoft.com/office/drawing/2014/main" id="{5219C9DB-5B6B-4509-A7A4-348ADA0D52AF}"/>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64">
                  <a:extLst>
                    <a:ext uri="{FF2B5EF4-FFF2-40B4-BE49-F238E27FC236}">
                      <a16:creationId xmlns:a16="http://schemas.microsoft.com/office/drawing/2014/main" id="{2BD8CE71-DD03-474E-9BA3-9B60F6AD0FE2}"/>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64">
                  <a:extLst>
                    <a:ext uri="{FF2B5EF4-FFF2-40B4-BE49-F238E27FC236}">
                      <a16:creationId xmlns:a16="http://schemas.microsoft.com/office/drawing/2014/main" id="{2A87DF9B-71EE-4E17-98B9-3FCA782BE82A}"/>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06" name="Rectangle 105">
              <a:extLst>
                <a:ext uri="{FF2B5EF4-FFF2-40B4-BE49-F238E27FC236}">
                  <a16:creationId xmlns:a16="http://schemas.microsoft.com/office/drawing/2014/main" id="{B9F24CFE-EC95-44A1-B1CF-332B40843F3B}"/>
                </a:ext>
                <a:ext uri="{C183D7F6-B498-43B3-948B-1728B52AA6E4}">
                  <adec:decorative xmlns:adec="http://schemas.microsoft.com/office/drawing/2017/decorative" val="1"/>
                </a:ext>
              </a:extLst>
            </p:cNvPr>
            <p:cNvSpPr/>
            <p:nvPr/>
          </p:nvSpPr>
          <p:spPr bwMode="auto">
            <a:xfrm>
              <a:off x="6931316" y="4915744"/>
              <a:ext cx="1953694" cy="791135"/>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rPr>
                <a:t>App (Magento) service</a:t>
              </a:r>
            </a:p>
          </p:txBody>
        </p:sp>
        <p:cxnSp>
          <p:nvCxnSpPr>
            <p:cNvPr id="107" name="Straight Arrow Connector 106">
              <a:extLst>
                <a:ext uri="{FF2B5EF4-FFF2-40B4-BE49-F238E27FC236}">
                  <a16:creationId xmlns:a16="http://schemas.microsoft.com/office/drawing/2014/main" id="{0A22E5A2-6BCD-4851-A78F-F8670B1185A1}"/>
                </a:ext>
                <a:ext uri="{C183D7F6-B498-43B3-948B-1728B52AA6E4}">
                  <adec:decorative xmlns:adec="http://schemas.microsoft.com/office/drawing/2017/decorative" val="1"/>
                </a:ext>
              </a:extLst>
            </p:cNvPr>
            <p:cNvCxnSpPr>
              <a:cxnSpLocks/>
            </p:cNvCxnSpPr>
            <p:nvPr/>
          </p:nvCxnSpPr>
          <p:spPr>
            <a:xfrm>
              <a:off x="7908163" y="2890948"/>
              <a:ext cx="0" cy="23083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6B451EF-F42B-4A8C-8790-9C786F18DA51}"/>
                </a:ext>
                <a:ext uri="{C183D7F6-B498-43B3-948B-1728B52AA6E4}">
                  <adec:decorative xmlns:adec="http://schemas.microsoft.com/office/drawing/2017/decorative" val="1"/>
                </a:ext>
              </a:extLst>
            </p:cNvPr>
            <p:cNvCxnSpPr>
              <a:cxnSpLocks/>
              <a:stCxn id="80" idx="2"/>
            </p:cNvCxnSpPr>
            <p:nvPr/>
          </p:nvCxnSpPr>
          <p:spPr>
            <a:xfrm>
              <a:off x="7443009" y="3832392"/>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F9FF531-7504-4AC0-A40C-AE788EFCD4B3}"/>
                </a:ext>
                <a:ext uri="{C183D7F6-B498-43B3-948B-1728B52AA6E4}">
                  <adec:decorative xmlns:adec="http://schemas.microsoft.com/office/drawing/2017/decorative" val="1"/>
                </a:ext>
              </a:extLst>
            </p:cNvPr>
            <p:cNvCxnSpPr>
              <a:cxnSpLocks/>
            </p:cNvCxnSpPr>
            <p:nvPr/>
          </p:nvCxnSpPr>
          <p:spPr>
            <a:xfrm>
              <a:off x="8302102" y="3832392"/>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886CE05-A3B3-4DBA-BE68-08EF86E14D72}"/>
                </a:ext>
                <a:ext uri="{C183D7F6-B498-43B3-948B-1728B52AA6E4}">
                  <adec:decorative xmlns:adec="http://schemas.microsoft.com/office/drawing/2017/decorative" val="1"/>
                </a:ext>
              </a:extLst>
            </p:cNvPr>
            <p:cNvCxnSpPr>
              <a:cxnSpLocks/>
            </p:cNvCxnSpPr>
            <p:nvPr/>
          </p:nvCxnSpPr>
          <p:spPr>
            <a:xfrm>
              <a:off x="8050824" y="4724647"/>
              <a:ext cx="0" cy="2352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C989997C-5CC1-4555-9EC5-045F08950225}"/>
                </a:ext>
              </a:extLst>
            </p:cNvPr>
            <p:cNvGrpSpPr/>
            <p:nvPr/>
          </p:nvGrpSpPr>
          <p:grpSpPr>
            <a:xfrm>
              <a:off x="8170636" y="5194525"/>
              <a:ext cx="367864" cy="242074"/>
              <a:chOff x="5183148" y="3141868"/>
              <a:chExt cx="753275" cy="505164"/>
            </a:xfrm>
          </p:grpSpPr>
          <p:sp>
            <p:nvSpPr>
              <p:cNvPr id="112" name="Rectangle 111">
                <a:extLst>
                  <a:ext uri="{FF2B5EF4-FFF2-40B4-BE49-F238E27FC236}">
                    <a16:creationId xmlns:a16="http://schemas.microsoft.com/office/drawing/2014/main" id="{A9F3A1A5-B897-4916-BE9C-52EDBB63DE2A}"/>
                  </a:ext>
                  <a:ext uri="{C183D7F6-B498-43B3-948B-1728B52AA6E4}">
                    <adec:decorative xmlns:adec="http://schemas.microsoft.com/office/drawing/2017/decorative" val="1"/>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64">
                <a:extLst>
                  <a:ext uri="{FF2B5EF4-FFF2-40B4-BE49-F238E27FC236}">
                    <a16:creationId xmlns:a16="http://schemas.microsoft.com/office/drawing/2014/main" id="{A226345A-EB56-464E-BBEA-4AB38502184F}"/>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64">
                <a:extLst>
                  <a:ext uri="{FF2B5EF4-FFF2-40B4-BE49-F238E27FC236}">
                    <a16:creationId xmlns:a16="http://schemas.microsoft.com/office/drawing/2014/main" id="{C3A49BF2-3016-4F18-81FD-E2A413BB6E61}"/>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5" name="TextBox 114">
              <a:extLst>
                <a:ext uri="{FF2B5EF4-FFF2-40B4-BE49-F238E27FC236}">
                  <a16:creationId xmlns:a16="http://schemas.microsoft.com/office/drawing/2014/main" id="{0E34E0E5-F749-48DB-9C20-388BE1659341}"/>
                </a:ext>
                <a:ext uri="{C183D7F6-B498-43B3-948B-1728B52AA6E4}">
                  <adec:decorative xmlns:adec="http://schemas.microsoft.com/office/drawing/2017/decorative" val="1"/>
                </a:ext>
              </a:extLst>
            </p:cNvPr>
            <p:cNvSpPr txBox="1"/>
            <p:nvPr/>
          </p:nvSpPr>
          <p:spPr>
            <a:xfrm>
              <a:off x="8015114" y="5477147"/>
              <a:ext cx="67941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APP Pod</a:t>
              </a:r>
            </a:p>
          </p:txBody>
        </p:sp>
        <p:grpSp>
          <p:nvGrpSpPr>
            <p:cNvPr id="1033" name="Group 1032">
              <a:extLst>
                <a:ext uri="{FF2B5EF4-FFF2-40B4-BE49-F238E27FC236}">
                  <a16:creationId xmlns:a16="http://schemas.microsoft.com/office/drawing/2014/main" id="{AE381DE9-39E4-4A40-9336-C103D5906FF9}"/>
                </a:ext>
              </a:extLst>
            </p:cNvPr>
            <p:cNvGrpSpPr/>
            <p:nvPr/>
          </p:nvGrpSpPr>
          <p:grpSpPr>
            <a:xfrm>
              <a:off x="7058826" y="5202724"/>
              <a:ext cx="444768" cy="200889"/>
              <a:chOff x="7058826" y="5303854"/>
              <a:chExt cx="444768" cy="200889"/>
            </a:xfrm>
          </p:grpSpPr>
          <p:grpSp>
            <p:nvGrpSpPr>
              <p:cNvPr id="116" name="Group 115">
                <a:extLst>
                  <a:ext uri="{FF2B5EF4-FFF2-40B4-BE49-F238E27FC236}">
                    <a16:creationId xmlns:a16="http://schemas.microsoft.com/office/drawing/2014/main" id="{97A1C672-9FF7-4AB4-AD4A-AF7B07855573}"/>
                  </a:ext>
                </a:extLst>
              </p:cNvPr>
              <p:cNvGrpSpPr/>
              <p:nvPr/>
            </p:nvGrpSpPr>
            <p:grpSpPr>
              <a:xfrm>
                <a:off x="7058826" y="5303854"/>
                <a:ext cx="90435" cy="148007"/>
                <a:chOff x="6418734" y="4254706"/>
                <a:chExt cx="239905" cy="461155"/>
              </a:xfrm>
            </p:grpSpPr>
            <p:grpSp>
              <p:nvGrpSpPr>
                <p:cNvPr id="117" name="Group 116">
                  <a:extLst>
                    <a:ext uri="{FF2B5EF4-FFF2-40B4-BE49-F238E27FC236}">
                      <a16:creationId xmlns:a16="http://schemas.microsoft.com/office/drawing/2014/main" id="{D56B3867-2672-4FE3-9F79-177BDF1B6E77}"/>
                    </a:ext>
                  </a:extLst>
                </p:cNvPr>
                <p:cNvGrpSpPr/>
                <p:nvPr/>
              </p:nvGrpSpPr>
              <p:grpSpPr>
                <a:xfrm>
                  <a:off x="6418734" y="4254706"/>
                  <a:ext cx="239905" cy="110711"/>
                  <a:chOff x="5183148" y="3141868"/>
                  <a:chExt cx="753275" cy="505164"/>
                </a:xfrm>
              </p:grpSpPr>
              <p:sp>
                <p:nvSpPr>
                  <p:cNvPr id="126" name="Rectangle 125">
                    <a:extLst>
                      <a:ext uri="{FF2B5EF4-FFF2-40B4-BE49-F238E27FC236}">
                        <a16:creationId xmlns:a16="http://schemas.microsoft.com/office/drawing/2014/main" id="{44454D3F-283C-4866-AD4E-D235A2F664F8}"/>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64">
                    <a:extLst>
                      <a:ext uri="{FF2B5EF4-FFF2-40B4-BE49-F238E27FC236}">
                        <a16:creationId xmlns:a16="http://schemas.microsoft.com/office/drawing/2014/main" id="{6850B580-6D57-48CB-B8B6-0F8AE95B1FEF}"/>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ectangle 64">
                    <a:extLst>
                      <a:ext uri="{FF2B5EF4-FFF2-40B4-BE49-F238E27FC236}">
                        <a16:creationId xmlns:a16="http://schemas.microsoft.com/office/drawing/2014/main" id="{7C966BBA-D561-4A32-8CCD-1CE5CC32B259}"/>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D909CC2C-361D-48AC-9828-F8FCB61C351A}"/>
                    </a:ext>
                  </a:extLst>
                </p:cNvPr>
                <p:cNvGrpSpPr/>
                <p:nvPr/>
              </p:nvGrpSpPr>
              <p:grpSpPr>
                <a:xfrm>
                  <a:off x="6418734" y="4429928"/>
                  <a:ext cx="239905" cy="110711"/>
                  <a:chOff x="5183148" y="3141868"/>
                  <a:chExt cx="753275" cy="505164"/>
                </a:xfrm>
              </p:grpSpPr>
              <p:sp>
                <p:nvSpPr>
                  <p:cNvPr id="123" name="Rectangle 122">
                    <a:extLst>
                      <a:ext uri="{FF2B5EF4-FFF2-40B4-BE49-F238E27FC236}">
                        <a16:creationId xmlns:a16="http://schemas.microsoft.com/office/drawing/2014/main" id="{6B383722-CD5E-4BBF-A554-968AF4EE51F0}"/>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64">
                    <a:extLst>
                      <a:ext uri="{FF2B5EF4-FFF2-40B4-BE49-F238E27FC236}">
                        <a16:creationId xmlns:a16="http://schemas.microsoft.com/office/drawing/2014/main" id="{DCC6B23D-24D6-4AC1-A430-7C3F84303DA5}"/>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64">
                    <a:extLst>
                      <a:ext uri="{FF2B5EF4-FFF2-40B4-BE49-F238E27FC236}">
                        <a16:creationId xmlns:a16="http://schemas.microsoft.com/office/drawing/2014/main" id="{D62430DB-36A2-4823-BBAA-48CA5467E745}"/>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9" name="Group 118">
                  <a:extLst>
                    <a:ext uri="{FF2B5EF4-FFF2-40B4-BE49-F238E27FC236}">
                      <a16:creationId xmlns:a16="http://schemas.microsoft.com/office/drawing/2014/main" id="{5956A64D-CC7E-4561-ACB6-DC1FCBC2D6ED}"/>
                    </a:ext>
                  </a:extLst>
                </p:cNvPr>
                <p:cNvGrpSpPr/>
                <p:nvPr/>
              </p:nvGrpSpPr>
              <p:grpSpPr>
                <a:xfrm>
                  <a:off x="6418734" y="4605150"/>
                  <a:ext cx="239905" cy="110711"/>
                  <a:chOff x="5183148" y="3141868"/>
                  <a:chExt cx="753275" cy="505164"/>
                </a:xfrm>
              </p:grpSpPr>
              <p:sp>
                <p:nvSpPr>
                  <p:cNvPr id="120" name="Rectangle 119">
                    <a:extLst>
                      <a:ext uri="{FF2B5EF4-FFF2-40B4-BE49-F238E27FC236}">
                        <a16:creationId xmlns:a16="http://schemas.microsoft.com/office/drawing/2014/main" id="{86941411-0B79-4917-8286-6E5E52FFAE42}"/>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64">
                    <a:extLst>
                      <a:ext uri="{FF2B5EF4-FFF2-40B4-BE49-F238E27FC236}">
                        <a16:creationId xmlns:a16="http://schemas.microsoft.com/office/drawing/2014/main" id="{EA426E7C-C976-412D-A790-CD9EEAA89A9D}"/>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64">
                    <a:extLst>
                      <a:ext uri="{FF2B5EF4-FFF2-40B4-BE49-F238E27FC236}">
                        <a16:creationId xmlns:a16="http://schemas.microsoft.com/office/drawing/2014/main" id="{A03E9A11-B117-4A97-8932-86BBB9B259BD}"/>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42" name="Group 141">
                <a:extLst>
                  <a:ext uri="{FF2B5EF4-FFF2-40B4-BE49-F238E27FC236}">
                    <a16:creationId xmlns:a16="http://schemas.microsoft.com/office/drawing/2014/main" id="{588DCFA4-C505-4D31-AA56-2A5D1B2E953D}"/>
                  </a:ext>
                </a:extLst>
              </p:cNvPr>
              <p:cNvGrpSpPr/>
              <p:nvPr/>
            </p:nvGrpSpPr>
            <p:grpSpPr>
              <a:xfrm>
                <a:off x="7176937" y="5303854"/>
                <a:ext cx="90435" cy="148007"/>
                <a:chOff x="6418734" y="4254706"/>
                <a:chExt cx="239905" cy="461155"/>
              </a:xfrm>
            </p:grpSpPr>
            <p:grpSp>
              <p:nvGrpSpPr>
                <p:cNvPr id="143" name="Group 142">
                  <a:extLst>
                    <a:ext uri="{FF2B5EF4-FFF2-40B4-BE49-F238E27FC236}">
                      <a16:creationId xmlns:a16="http://schemas.microsoft.com/office/drawing/2014/main" id="{FFAFCEC1-E3DA-4EC4-A8E4-38176BBA95C3}"/>
                    </a:ext>
                  </a:extLst>
                </p:cNvPr>
                <p:cNvGrpSpPr/>
                <p:nvPr/>
              </p:nvGrpSpPr>
              <p:grpSpPr>
                <a:xfrm>
                  <a:off x="6418734" y="4254706"/>
                  <a:ext cx="239905" cy="110711"/>
                  <a:chOff x="5183148" y="3141868"/>
                  <a:chExt cx="753275" cy="505164"/>
                </a:xfrm>
              </p:grpSpPr>
              <p:sp>
                <p:nvSpPr>
                  <p:cNvPr id="152" name="Rectangle 151">
                    <a:extLst>
                      <a:ext uri="{FF2B5EF4-FFF2-40B4-BE49-F238E27FC236}">
                        <a16:creationId xmlns:a16="http://schemas.microsoft.com/office/drawing/2014/main" id="{D2664F0A-2F27-45FA-B7FA-B3EB273481AA}"/>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3" name="Rectangle 64">
                    <a:extLst>
                      <a:ext uri="{FF2B5EF4-FFF2-40B4-BE49-F238E27FC236}">
                        <a16:creationId xmlns:a16="http://schemas.microsoft.com/office/drawing/2014/main" id="{E1E5DA53-7E78-46FC-8435-F1C5A8A284D4}"/>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ectangle 64">
                    <a:extLst>
                      <a:ext uri="{FF2B5EF4-FFF2-40B4-BE49-F238E27FC236}">
                        <a16:creationId xmlns:a16="http://schemas.microsoft.com/office/drawing/2014/main" id="{528240E6-46CB-4784-9E62-21FA296A0600}"/>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4" name="Group 143">
                  <a:extLst>
                    <a:ext uri="{FF2B5EF4-FFF2-40B4-BE49-F238E27FC236}">
                      <a16:creationId xmlns:a16="http://schemas.microsoft.com/office/drawing/2014/main" id="{FACF8C4E-5348-4C68-A560-04FCE5DBE20D}"/>
                    </a:ext>
                  </a:extLst>
                </p:cNvPr>
                <p:cNvGrpSpPr/>
                <p:nvPr/>
              </p:nvGrpSpPr>
              <p:grpSpPr>
                <a:xfrm>
                  <a:off x="6418734" y="4429928"/>
                  <a:ext cx="239905" cy="110711"/>
                  <a:chOff x="5183148" y="3141868"/>
                  <a:chExt cx="753275" cy="505164"/>
                </a:xfrm>
              </p:grpSpPr>
              <p:sp>
                <p:nvSpPr>
                  <p:cNvPr id="149" name="Rectangle 148">
                    <a:extLst>
                      <a:ext uri="{FF2B5EF4-FFF2-40B4-BE49-F238E27FC236}">
                        <a16:creationId xmlns:a16="http://schemas.microsoft.com/office/drawing/2014/main" id="{C3C7B686-2931-49E8-83F6-A17FA66F8133}"/>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0" name="Rectangle 64">
                    <a:extLst>
                      <a:ext uri="{FF2B5EF4-FFF2-40B4-BE49-F238E27FC236}">
                        <a16:creationId xmlns:a16="http://schemas.microsoft.com/office/drawing/2014/main" id="{D669D0A3-78E3-4B02-A47C-FFF9F46B4542}"/>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1" name="Rectangle 64">
                    <a:extLst>
                      <a:ext uri="{FF2B5EF4-FFF2-40B4-BE49-F238E27FC236}">
                        <a16:creationId xmlns:a16="http://schemas.microsoft.com/office/drawing/2014/main" id="{40AEDAF5-2D93-40AE-B737-810FACB433CD}"/>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5" name="Group 144">
                  <a:extLst>
                    <a:ext uri="{FF2B5EF4-FFF2-40B4-BE49-F238E27FC236}">
                      <a16:creationId xmlns:a16="http://schemas.microsoft.com/office/drawing/2014/main" id="{4E4693C4-495B-4633-99F3-5ECA00B1FB6D}"/>
                    </a:ext>
                  </a:extLst>
                </p:cNvPr>
                <p:cNvGrpSpPr/>
                <p:nvPr/>
              </p:nvGrpSpPr>
              <p:grpSpPr>
                <a:xfrm>
                  <a:off x="6418734" y="4605150"/>
                  <a:ext cx="239905" cy="110711"/>
                  <a:chOff x="5183148" y="3141868"/>
                  <a:chExt cx="753275" cy="505164"/>
                </a:xfrm>
              </p:grpSpPr>
              <p:sp>
                <p:nvSpPr>
                  <p:cNvPr id="146" name="Rectangle 145">
                    <a:extLst>
                      <a:ext uri="{FF2B5EF4-FFF2-40B4-BE49-F238E27FC236}">
                        <a16:creationId xmlns:a16="http://schemas.microsoft.com/office/drawing/2014/main" id="{5BF44CCD-1A24-422F-8964-150201AF3E37}"/>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7" name="Rectangle 64">
                    <a:extLst>
                      <a:ext uri="{FF2B5EF4-FFF2-40B4-BE49-F238E27FC236}">
                        <a16:creationId xmlns:a16="http://schemas.microsoft.com/office/drawing/2014/main" id="{CE560A87-83C9-4693-B250-BD69D34C9EBF}"/>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8" name="Rectangle 64">
                    <a:extLst>
                      <a:ext uri="{FF2B5EF4-FFF2-40B4-BE49-F238E27FC236}">
                        <a16:creationId xmlns:a16="http://schemas.microsoft.com/office/drawing/2014/main" id="{527746F9-60C6-4F5C-9C48-B8E5F6688470}"/>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55" name="Group 154">
                <a:extLst>
                  <a:ext uri="{FF2B5EF4-FFF2-40B4-BE49-F238E27FC236}">
                    <a16:creationId xmlns:a16="http://schemas.microsoft.com/office/drawing/2014/main" id="{33D35836-5D0D-477C-B64C-704C3E15B700}"/>
                  </a:ext>
                </a:extLst>
              </p:cNvPr>
              <p:cNvGrpSpPr/>
              <p:nvPr/>
            </p:nvGrpSpPr>
            <p:grpSpPr>
              <a:xfrm>
                <a:off x="7295048" y="5303854"/>
                <a:ext cx="90435" cy="148007"/>
                <a:chOff x="6418734" y="4254706"/>
                <a:chExt cx="239905" cy="461155"/>
              </a:xfrm>
            </p:grpSpPr>
            <p:grpSp>
              <p:nvGrpSpPr>
                <p:cNvPr id="156" name="Group 155">
                  <a:extLst>
                    <a:ext uri="{FF2B5EF4-FFF2-40B4-BE49-F238E27FC236}">
                      <a16:creationId xmlns:a16="http://schemas.microsoft.com/office/drawing/2014/main" id="{3C927B34-E51B-4344-B35A-840495D02103}"/>
                    </a:ext>
                  </a:extLst>
                </p:cNvPr>
                <p:cNvGrpSpPr/>
                <p:nvPr/>
              </p:nvGrpSpPr>
              <p:grpSpPr>
                <a:xfrm>
                  <a:off x="6418734" y="4254706"/>
                  <a:ext cx="239905" cy="110711"/>
                  <a:chOff x="5183148" y="3141868"/>
                  <a:chExt cx="753275" cy="505164"/>
                </a:xfrm>
              </p:grpSpPr>
              <p:sp>
                <p:nvSpPr>
                  <p:cNvPr id="165" name="Rectangle 164">
                    <a:extLst>
                      <a:ext uri="{FF2B5EF4-FFF2-40B4-BE49-F238E27FC236}">
                        <a16:creationId xmlns:a16="http://schemas.microsoft.com/office/drawing/2014/main" id="{F47F8068-FE16-4DB0-82C8-1D34A4705D5A}"/>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Rectangle 64">
                    <a:extLst>
                      <a:ext uri="{FF2B5EF4-FFF2-40B4-BE49-F238E27FC236}">
                        <a16:creationId xmlns:a16="http://schemas.microsoft.com/office/drawing/2014/main" id="{7BAF1034-4B7B-4951-BCEA-1A8E91D214B4}"/>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64">
                    <a:extLst>
                      <a:ext uri="{FF2B5EF4-FFF2-40B4-BE49-F238E27FC236}">
                        <a16:creationId xmlns:a16="http://schemas.microsoft.com/office/drawing/2014/main" id="{0AF665FF-470D-497F-8CCD-C1536035EE41}"/>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8ACD82B3-561C-41CD-A0A8-2740AC6AA4E9}"/>
                    </a:ext>
                  </a:extLst>
                </p:cNvPr>
                <p:cNvGrpSpPr/>
                <p:nvPr/>
              </p:nvGrpSpPr>
              <p:grpSpPr>
                <a:xfrm>
                  <a:off x="6418734" y="4429928"/>
                  <a:ext cx="239905" cy="110711"/>
                  <a:chOff x="5183148" y="3141868"/>
                  <a:chExt cx="753275" cy="505164"/>
                </a:xfrm>
              </p:grpSpPr>
              <p:sp>
                <p:nvSpPr>
                  <p:cNvPr id="162" name="Rectangle 161">
                    <a:extLst>
                      <a:ext uri="{FF2B5EF4-FFF2-40B4-BE49-F238E27FC236}">
                        <a16:creationId xmlns:a16="http://schemas.microsoft.com/office/drawing/2014/main" id="{54912535-F731-47B9-A49F-6BBB75C5E25F}"/>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Rectangle 64">
                    <a:extLst>
                      <a:ext uri="{FF2B5EF4-FFF2-40B4-BE49-F238E27FC236}">
                        <a16:creationId xmlns:a16="http://schemas.microsoft.com/office/drawing/2014/main" id="{0E67503E-B117-4FA8-B978-381F34FA16EA}"/>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4" name="Rectangle 64">
                    <a:extLst>
                      <a:ext uri="{FF2B5EF4-FFF2-40B4-BE49-F238E27FC236}">
                        <a16:creationId xmlns:a16="http://schemas.microsoft.com/office/drawing/2014/main" id="{69953864-9A6F-465F-85B7-E4D3CA1E759E}"/>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37B307F9-E46E-4538-BBB5-6E7B1BA19850}"/>
                    </a:ext>
                  </a:extLst>
                </p:cNvPr>
                <p:cNvGrpSpPr/>
                <p:nvPr/>
              </p:nvGrpSpPr>
              <p:grpSpPr>
                <a:xfrm>
                  <a:off x="6418734" y="4605150"/>
                  <a:ext cx="239905" cy="110711"/>
                  <a:chOff x="5183148" y="3141868"/>
                  <a:chExt cx="753275" cy="505164"/>
                </a:xfrm>
              </p:grpSpPr>
              <p:sp>
                <p:nvSpPr>
                  <p:cNvPr id="159" name="Rectangle 158">
                    <a:extLst>
                      <a:ext uri="{FF2B5EF4-FFF2-40B4-BE49-F238E27FC236}">
                        <a16:creationId xmlns:a16="http://schemas.microsoft.com/office/drawing/2014/main" id="{04F1A2AD-E301-4FED-B31E-5ED973061D20}"/>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0" name="Rectangle 64">
                    <a:extLst>
                      <a:ext uri="{FF2B5EF4-FFF2-40B4-BE49-F238E27FC236}">
                        <a16:creationId xmlns:a16="http://schemas.microsoft.com/office/drawing/2014/main" id="{6D9933C0-3BCF-476A-9188-72C3ADF409AA}"/>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1" name="Rectangle 64">
                    <a:extLst>
                      <a:ext uri="{FF2B5EF4-FFF2-40B4-BE49-F238E27FC236}">
                        <a16:creationId xmlns:a16="http://schemas.microsoft.com/office/drawing/2014/main" id="{42E764F0-F947-4575-A119-7A7B3D68EC94}"/>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68" name="Group 167">
                <a:extLst>
                  <a:ext uri="{FF2B5EF4-FFF2-40B4-BE49-F238E27FC236}">
                    <a16:creationId xmlns:a16="http://schemas.microsoft.com/office/drawing/2014/main" id="{33AF35FB-8427-4581-97F9-D36324F1E041}"/>
                  </a:ext>
                </a:extLst>
              </p:cNvPr>
              <p:cNvGrpSpPr/>
              <p:nvPr/>
            </p:nvGrpSpPr>
            <p:grpSpPr>
              <a:xfrm>
                <a:off x="7413159" y="5303854"/>
                <a:ext cx="90435" cy="148007"/>
                <a:chOff x="6418734" y="4254706"/>
                <a:chExt cx="239905" cy="461155"/>
              </a:xfrm>
            </p:grpSpPr>
            <p:grpSp>
              <p:nvGrpSpPr>
                <p:cNvPr id="169" name="Group 168">
                  <a:extLst>
                    <a:ext uri="{FF2B5EF4-FFF2-40B4-BE49-F238E27FC236}">
                      <a16:creationId xmlns:a16="http://schemas.microsoft.com/office/drawing/2014/main" id="{46F5F1F3-1EF1-4A0D-A827-A9216F3831AE}"/>
                    </a:ext>
                  </a:extLst>
                </p:cNvPr>
                <p:cNvGrpSpPr/>
                <p:nvPr/>
              </p:nvGrpSpPr>
              <p:grpSpPr>
                <a:xfrm>
                  <a:off x="6418734" y="4254706"/>
                  <a:ext cx="239905" cy="110711"/>
                  <a:chOff x="5183148" y="3141868"/>
                  <a:chExt cx="753275" cy="505164"/>
                </a:xfrm>
              </p:grpSpPr>
              <p:sp>
                <p:nvSpPr>
                  <p:cNvPr id="178" name="Rectangle 177">
                    <a:extLst>
                      <a:ext uri="{FF2B5EF4-FFF2-40B4-BE49-F238E27FC236}">
                        <a16:creationId xmlns:a16="http://schemas.microsoft.com/office/drawing/2014/main" id="{5D71A1DA-4888-4BCB-87DD-E497E0389726}"/>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64">
                    <a:extLst>
                      <a:ext uri="{FF2B5EF4-FFF2-40B4-BE49-F238E27FC236}">
                        <a16:creationId xmlns:a16="http://schemas.microsoft.com/office/drawing/2014/main" id="{234790E7-D67C-46A8-BABB-E56DFBCC1CC3}"/>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64">
                    <a:extLst>
                      <a:ext uri="{FF2B5EF4-FFF2-40B4-BE49-F238E27FC236}">
                        <a16:creationId xmlns:a16="http://schemas.microsoft.com/office/drawing/2014/main" id="{9F92889C-BC02-4F68-95F3-5CC690FABF4C}"/>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630CF530-683B-40EB-B612-62C6442DFF85}"/>
                    </a:ext>
                  </a:extLst>
                </p:cNvPr>
                <p:cNvGrpSpPr/>
                <p:nvPr/>
              </p:nvGrpSpPr>
              <p:grpSpPr>
                <a:xfrm>
                  <a:off x="6418734" y="4429928"/>
                  <a:ext cx="239905" cy="110711"/>
                  <a:chOff x="5183148" y="3141868"/>
                  <a:chExt cx="753275" cy="505164"/>
                </a:xfrm>
              </p:grpSpPr>
              <p:sp>
                <p:nvSpPr>
                  <p:cNvPr id="175" name="Rectangle 174">
                    <a:extLst>
                      <a:ext uri="{FF2B5EF4-FFF2-40B4-BE49-F238E27FC236}">
                        <a16:creationId xmlns:a16="http://schemas.microsoft.com/office/drawing/2014/main" id="{B8821128-CA68-4430-B385-7E1637D92222}"/>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64">
                    <a:extLst>
                      <a:ext uri="{FF2B5EF4-FFF2-40B4-BE49-F238E27FC236}">
                        <a16:creationId xmlns:a16="http://schemas.microsoft.com/office/drawing/2014/main" id="{75F2AB82-4F7A-4A81-B295-CAE801ECB3D5}"/>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64">
                    <a:extLst>
                      <a:ext uri="{FF2B5EF4-FFF2-40B4-BE49-F238E27FC236}">
                        <a16:creationId xmlns:a16="http://schemas.microsoft.com/office/drawing/2014/main" id="{A0B155A3-D1C1-48CE-AFEE-1BB1416DFF67}"/>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1" name="Group 170">
                  <a:extLst>
                    <a:ext uri="{FF2B5EF4-FFF2-40B4-BE49-F238E27FC236}">
                      <a16:creationId xmlns:a16="http://schemas.microsoft.com/office/drawing/2014/main" id="{BDC9A304-9161-447B-A842-8EB763DA116E}"/>
                    </a:ext>
                  </a:extLst>
                </p:cNvPr>
                <p:cNvGrpSpPr/>
                <p:nvPr/>
              </p:nvGrpSpPr>
              <p:grpSpPr>
                <a:xfrm>
                  <a:off x="6418734" y="4605150"/>
                  <a:ext cx="239905" cy="110711"/>
                  <a:chOff x="5183148" y="3141868"/>
                  <a:chExt cx="753275" cy="505164"/>
                </a:xfrm>
              </p:grpSpPr>
              <p:sp>
                <p:nvSpPr>
                  <p:cNvPr id="172" name="Rectangle 171">
                    <a:extLst>
                      <a:ext uri="{FF2B5EF4-FFF2-40B4-BE49-F238E27FC236}">
                        <a16:creationId xmlns:a16="http://schemas.microsoft.com/office/drawing/2014/main" id="{684A3E40-DB37-425D-A5A3-7BF7112B9F1A}"/>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64">
                    <a:extLst>
                      <a:ext uri="{FF2B5EF4-FFF2-40B4-BE49-F238E27FC236}">
                        <a16:creationId xmlns:a16="http://schemas.microsoft.com/office/drawing/2014/main" id="{C38D6A4C-8EEA-4101-9FD2-5A6FFB8EDC64}"/>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64">
                    <a:extLst>
                      <a:ext uri="{FF2B5EF4-FFF2-40B4-BE49-F238E27FC236}">
                        <a16:creationId xmlns:a16="http://schemas.microsoft.com/office/drawing/2014/main" id="{0343B19C-8F85-4860-8C86-90EAECDBCC0E}"/>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82" name="Group 181">
                <a:extLst>
                  <a:ext uri="{FF2B5EF4-FFF2-40B4-BE49-F238E27FC236}">
                    <a16:creationId xmlns:a16="http://schemas.microsoft.com/office/drawing/2014/main" id="{869384B7-354C-4F3D-8F6D-24DC7ED6F2D3}"/>
                  </a:ext>
                </a:extLst>
              </p:cNvPr>
              <p:cNvGrpSpPr/>
              <p:nvPr/>
            </p:nvGrpSpPr>
            <p:grpSpPr>
              <a:xfrm>
                <a:off x="7058826" y="5469211"/>
                <a:ext cx="90435" cy="35532"/>
                <a:chOff x="5183148" y="3141868"/>
                <a:chExt cx="753275" cy="505164"/>
              </a:xfrm>
            </p:grpSpPr>
            <p:sp>
              <p:nvSpPr>
                <p:cNvPr id="191" name="Rectangle 190">
                  <a:extLst>
                    <a:ext uri="{FF2B5EF4-FFF2-40B4-BE49-F238E27FC236}">
                      <a16:creationId xmlns:a16="http://schemas.microsoft.com/office/drawing/2014/main" id="{43365FBB-7C3A-43D8-9BC5-C8E860FBB54C}"/>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2" name="Rectangle 64">
                  <a:extLst>
                    <a:ext uri="{FF2B5EF4-FFF2-40B4-BE49-F238E27FC236}">
                      <a16:creationId xmlns:a16="http://schemas.microsoft.com/office/drawing/2014/main" id="{D61A7027-328A-466E-B8FF-0D5E17476779}"/>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Rectangle 64">
                  <a:extLst>
                    <a:ext uri="{FF2B5EF4-FFF2-40B4-BE49-F238E27FC236}">
                      <a16:creationId xmlns:a16="http://schemas.microsoft.com/office/drawing/2014/main" id="{D44EDF31-2F15-48DF-A9D8-B79EB843784E}"/>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5" name="Group 194">
                <a:extLst>
                  <a:ext uri="{FF2B5EF4-FFF2-40B4-BE49-F238E27FC236}">
                    <a16:creationId xmlns:a16="http://schemas.microsoft.com/office/drawing/2014/main" id="{653FFCF9-6A69-4651-A147-4A74C5D50F95}"/>
                  </a:ext>
                </a:extLst>
              </p:cNvPr>
              <p:cNvGrpSpPr/>
              <p:nvPr/>
            </p:nvGrpSpPr>
            <p:grpSpPr>
              <a:xfrm>
                <a:off x="7176937" y="5469211"/>
                <a:ext cx="90435" cy="35532"/>
                <a:chOff x="5183148" y="3141868"/>
                <a:chExt cx="753275" cy="505164"/>
              </a:xfrm>
            </p:grpSpPr>
            <p:sp>
              <p:nvSpPr>
                <p:cNvPr id="204" name="Rectangle 203">
                  <a:extLst>
                    <a:ext uri="{FF2B5EF4-FFF2-40B4-BE49-F238E27FC236}">
                      <a16:creationId xmlns:a16="http://schemas.microsoft.com/office/drawing/2014/main" id="{26B6CEEF-AE57-4AEE-AB3E-A9C051BEBBA1}"/>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5" name="Rectangle 64">
                  <a:extLst>
                    <a:ext uri="{FF2B5EF4-FFF2-40B4-BE49-F238E27FC236}">
                      <a16:creationId xmlns:a16="http://schemas.microsoft.com/office/drawing/2014/main" id="{9E617A53-4FB6-4F8F-9F6F-BC8E57A08922}"/>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6" name="Rectangle 64">
                  <a:extLst>
                    <a:ext uri="{FF2B5EF4-FFF2-40B4-BE49-F238E27FC236}">
                      <a16:creationId xmlns:a16="http://schemas.microsoft.com/office/drawing/2014/main" id="{C42A504F-622A-4B90-B334-9AC3347DB03E}"/>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8" name="Group 207">
                <a:extLst>
                  <a:ext uri="{FF2B5EF4-FFF2-40B4-BE49-F238E27FC236}">
                    <a16:creationId xmlns:a16="http://schemas.microsoft.com/office/drawing/2014/main" id="{B8591F30-2198-4EEE-8EF8-F10FED1D7C65}"/>
                  </a:ext>
                </a:extLst>
              </p:cNvPr>
              <p:cNvGrpSpPr/>
              <p:nvPr/>
            </p:nvGrpSpPr>
            <p:grpSpPr>
              <a:xfrm>
                <a:off x="7295048" y="5469211"/>
                <a:ext cx="90435" cy="35532"/>
                <a:chOff x="5183148" y="3141868"/>
                <a:chExt cx="753275" cy="505164"/>
              </a:xfrm>
            </p:grpSpPr>
            <p:sp>
              <p:nvSpPr>
                <p:cNvPr id="217" name="Rectangle 216">
                  <a:extLst>
                    <a:ext uri="{FF2B5EF4-FFF2-40B4-BE49-F238E27FC236}">
                      <a16:creationId xmlns:a16="http://schemas.microsoft.com/office/drawing/2014/main" id="{AAD5EEEF-2295-410E-8BB9-E364963743CD}"/>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64">
                  <a:extLst>
                    <a:ext uri="{FF2B5EF4-FFF2-40B4-BE49-F238E27FC236}">
                      <a16:creationId xmlns:a16="http://schemas.microsoft.com/office/drawing/2014/main" id="{2B04303D-2AFB-4050-82D5-1779D9BA2723}"/>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64">
                  <a:extLst>
                    <a:ext uri="{FF2B5EF4-FFF2-40B4-BE49-F238E27FC236}">
                      <a16:creationId xmlns:a16="http://schemas.microsoft.com/office/drawing/2014/main" id="{CCAC844F-42B0-4D8D-8B9A-E1FD6183CBCA}"/>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1" name="Group 220">
                <a:extLst>
                  <a:ext uri="{FF2B5EF4-FFF2-40B4-BE49-F238E27FC236}">
                    <a16:creationId xmlns:a16="http://schemas.microsoft.com/office/drawing/2014/main" id="{96DEDC24-BB18-4249-BD90-A4EFB096D16C}"/>
                  </a:ext>
                </a:extLst>
              </p:cNvPr>
              <p:cNvGrpSpPr/>
              <p:nvPr/>
            </p:nvGrpSpPr>
            <p:grpSpPr>
              <a:xfrm>
                <a:off x="7413159" y="5469211"/>
                <a:ext cx="90435" cy="35532"/>
                <a:chOff x="5183148" y="3141868"/>
                <a:chExt cx="753275" cy="505164"/>
              </a:xfrm>
            </p:grpSpPr>
            <p:sp>
              <p:nvSpPr>
                <p:cNvPr id="230" name="Rectangle 229">
                  <a:extLst>
                    <a:ext uri="{FF2B5EF4-FFF2-40B4-BE49-F238E27FC236}">
                      <a16:creationId xmlns:a16="http://schemas.microsoft.com/office/drawing/2014/main" id="{77D68A9C-AA76-4590-90A7-8C3E4B090BC6}"/>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1" name="Rectangle 64">
                  <a:extLst>
                    <a:ext uri="{FF2B5EF4-FFF2-40B4-BE49-F238E27FC236}">
                      <a16:creationId xmlns:a16="http://schemas.microsoft.com/office/drawing/2014/main" id="{ED6AF624-45F3-4583-9440-A3BC97E03EA1}"/>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64">
                  <a:extLst>
                    <a:ext uri="{FF2B5EF4-FFF2-40B4-BE49-F238E27FC236}">
                      <a16:creationId xmlns:a16="http://schemas.microsoft.com/office/drawing/2014/main" id="{746C8B00-609C-4711-A6D8-3F6B333B1854}"/>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032" name="Group 1031">
              <a:extLst>
                <a:ext uri="{FF2B5EF4-FFF2-40B4-BE49-F238E27FC236}">
                  <a16:creationId xmlns:a16="http://schemas.microsoft.com/office/drawing/2014/main" id="{BCF15783-6DCA-4AD4-B3E4-E92570C373D6}"/>
                </a:ext>
              </a:extLst>
            </p:cNvPr>
            <p:cNvGrpSpPr/>
            <p:nvPr/>
          </p:nvGrpSpPr>
          <p:grpSpPr>
            <a:xfrm>
              <a:off x="7058826" y="5445360"/>
              <a:ext cx="444768" cy="204071"/>
              <a:chOff x="7058826" y="5525448"/>
              <a:chExt cx="444768" cy="204071"/>
            </a:xfrm>
          </p:grpSpPr>
          <p:grpSp>
            <p:nvGrpSpPr>
              <p:cNvPr id="183" name="Group 182">
                <a:extLst>
                  <a:ext uri="{FF2B5EF4-FFF2-40B4-BE49-F238E27FC236}">
                    <a16:creationId xmlns:a16="http://schemas.microsoft.com/office/drawing/2014/main" id="{B54F7161-39A4-4890-A2E3-0D53269A6D49}"/>
                  </a:ext>
                </a:extLst>
              </p:cNvPr>
              <p:cNvGrpSpPr/>
              <p:nvPr/>
            </p:nvGrpSpPr>
            <p:grpSpPr>
              <a:xfrm>
                <a:off x="7058826" y="5525448"/>
                <a:ext cx="90435" cy="35532"/>
                <a:chOff x="5183148" y="3141868"/>
                <a:chExt cx="753275" cy="505164"/>
              </a:xfrm>
            </p:grpSpPr>
            <p:sp>
              <p:nvSpPr>
                <p:cNvPr id="188" name="Rectangle 187">
                  <a:extLst>
                    <a:ext uri="{FF2B5EF4-FFF2-40B4-BE49-F238E27FC236}">
                      <a16:creationId xmlns:a16="http://schemas.microsoft.com/office/drawing/2014/main" id="{194788FB-01C3-40EB-BFB3-8A77FA7F1CE4}"/>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ectangle 64">
                  <a:extLst>
                    <a:ext uri="{FF2B5EF4-FFF2-40B4-BE49-F238E27FC236}">
                      <a16:creationId xmlns:a16="http://schemas.microsoft.com/office/drawing/2014/main" id="{549AFB47-A9F1-4846-95E4-8569CF9149F5}"/>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0" name="Rectangle 64">
                  <a:extLst>
                    <a:ext uri="{FF2B5EF4-FFF2-40B4-BE49-F238E27FC236}">
                      <a16:creationId xmlns:a16="http://schemas.microsoft.com/office/drawing/2014/main" id="{63487156-DD19-49CA-80CB-A14956C8D496}"/>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4" name="Group 183">
                <a:extLst>
                  <a:ext uri="{FF2B5EF4-FFF2-40B4-BE49-F238E27FC236}">
                    <a16:creationId xmlns:a16="http://schemas.microsoft.com/office/drawing/2014/main" id="{B539910C-415F-42A1-BFA3-3B4ADFF50DC4}"/>
                  </a:ext>
                </a:extLst>
              </p:cNvPr>
              <p:cNvGrpSpPr/>
              <p:nvPr/>
            </p:nvGrpSpPr>
            <p:grpSpPr>
              <a:xfrm>
                <a:off x="7058826" y="5581685"/>
                <a:ext cx="90435" cy="35532"/>
                <a:chOff x="5183148" y="3141868"/>
                <a:chExt cx="753275" cy="505164"/>
              </a:xfrm>
            </p:grpSpPr>
            <p:sp>
              <p:nvSpPr>
                <p:cNvPr id="185" name="Rectangle 184">
                  <a:extLst>
                    <a:ext uri="{FF2B5EF4-FFF2-40B4-BE49-F238E27FC236}">
                      <a16:creationId xmlns:a16="http://schemas.microsoft.com/office/drawing/2014/main" id="{F4A022B2-A914-4F18-93C3-7BD89DCD65A9}"/>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64">
                  <a:extLst>
                    <a:ext uri="{FF2B5EF4-FFF2-40B4-BE49-F238E27FC236}">
                      <a16:creationId xmlns:a16="http://schemas.microsoft.com/office/drawing/2014/main" id="{51FC5239-4584-41EE-9112-6C88F1FD9B9E}"/>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Rectangle 64">
                  <a:extLst>
                    <a:ext uri="{FF2B5EF4-FFF2-40B4-BE49-F238E27FC236}">
                      <a16:creationId xmlns:a16="http://schemas.microsoft.com/office/drawing/2014/main" id="{474EC381-6C89-4F0C-9613-44866D291B24}"/>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6" name="Group 195">
                <a:extLst>
                  <a:ext uri="{FF2B5EF4-FFF2-40B4-BE49-F238E27FC236}">
                    <a16:creationId xmlns:a16="http://schemas.microsoft.com/office/drawing/2014/main" id="{955E47F3-7B1C-469B-916A-EACFC3A50143}"/>
                  </a:ext>
                </a:extLst>
              </p:cNvPr>
              <p:cNvGrpSpPr/>
              <p:nvPr/>
            </p:nvGrpSpPr>
            <p:grpSpPr>
              <a:xfrm>
                <a:off x="7176937" y="5525448"/>
                <a:ext cx="90435" cy="35532"/>
                <a:chOff x="5183148" y="3141868"/>
                <a:chExt cx="753275" cy="505164"/>
              </a:xfrm>
            </p:grpSpPr>
            <p:sp>
              <p:nvSpPr>
                <p:cNvPr id="201" name="Rectangle 200">
                  <a:extLst>
                    <a:ext uri="{FF2B5EF4-FFF2-40B4-BE49-F238E27FC236}">
                      <a16:creationId xmlns:a16="http://schemas.microsoft.com/office/drawing/2014/main" id="{394FE011-61BA-48DA-BC73-8D0FB5570CDA}"/>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2" name="Rectangle 64">
                  <a:extLst>
                    <a:ext uri="{FF2B5EF4-FFF2-40B4-BE49-F238E27FC236}">
                      <a16:creationId xmlns:a16="http://schemas.microsoft.com/office/drawing/2014/main" id="{35F86EEB-BFA8-4B8F-9CC0-ED9E4AFD3F37}"/>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Rectangle 64">
                  <a:extLst>
                    <a:ext uri="{FF2B5EF4-FFF2-40B4-BE49-F238E27FC236}">
                      <a16:creationId xmlns:a16="http://schemas.microsoft.com/office/drawing/2014/main" id="{E6290618-3F85-447E-85DD-DE3BC518BC0D}"/>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7" name="Group 196">
                <a:extLst>
                  <a:ext uri="{FF2B5EF4-FFF2-40B4-BE49-F238E27FC236}">
                    <a16:creationId xmlns:a16="http://schemas.microsoft.com/office/drawing/2014/main" id="{1788A1E9-4E41-42D6-92CA-F243390477F9}"/>
                  </a:ext>
                </a:extLst>
              </p:cNvPr>
              <p:cNvGrpSpPr/>
              <p:nvPr/>
            </p:nvGrpSpPr>
            <p:grpSpPr>
              <a:xfrm>
                <a:off x="7176937" y="5581685"/>
                <a:ext cx="90435" cy="35532"/>
                <a:chOff x="5183148" y="3141868"/>
                <a:chExt cx="753275" cy="505164"/>
              </a:xfrm>
            </p:grpSpPr>
            <p:sp>
              <p:nvSpPr>
                <p:cNvPr id="198" name="Rectangle 197">
                  <a:extLst>
                    <a:ext uri="{FF2B5EF4-FFF2-40B4-BE49-F238E27FC236}">
                      <a16:creationId xmlns:a16="http://schemas.microsoft.com/office/drawing/2014/main" id="{59ACF9CA-ABCB-4011-B629-C7A6709FD862}"/>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9" name="Rectangle 64">
                  <a:extLst>
                    <a:ext uri="{FF2B5EF4-FFF2-40B4-BE49-F238E27FC236}">
                      <a16:creationId xmlns:a16="http://schemas.microsoft.com/office/drawing/2014/main" id="{50E735F3-4063-4BAD-8A29-A8F79A831545}"/>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0" name="Rectangle 64">
                  <a:extLst>
                    <a:ext uri="{FF2B5EF4-FFF2-40B4-BE49-F238E27FC236}">
                      <a16:creationId xmlns:a16="http://schemas.microsoft.com/office/drawing/2014/main" id="{C47124C0-2950-4B32-BB8F-B30AF6A59981}"/>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9" name="Group 208">
                <a:extLst>
                  <a:ext uri="{FF2B5EF4-FFF2-40B4-BE49-F238E27FC236}">
                    <a16:creationId xmlns:a16="http://schemas.microsoft.com/office/drawing/2014/main" id="{833082F0-669E-45EB-A1F2-DC30C46B1CB8}"/>
                  </a:ext>
                </a:extLst>
              </p:cNvPr>
              <p:cNvGrpSpPr/>
              <p:nvPr/>
            </p:nvGrpSpPr>
            <p:grpSpPr>
              <a:xfrm>
                <a:off x="7295048" y="5525448"/>
                <a:ext cx="90435" cy="35532"/>
                <a:chOff x="5183148" y="3141868"/>
                <a:chExt cx="753275" cy="505164"/>
              </a:xfrm>
            </p:grpSpPr>
            <p:sp>
              <p:nvSpPr>
                <p:cNvPr id="214" name="Rectangle 213">
                  <a:extLst>
                    <a:ext uri="{FF2B5EF4-FFF2-40B4-BE49-F238E27FC236}">
                      <a16:creationId xmlns:a16="http://schemas.microsoft.com/office/drawing/2014/main" id="{C4362AFE-1A7B-450C-AD73-494142BBBC12}"/>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64">
                  <a:extLst>
                    <a:ext uri="{FF2B5EF4-FFF2-40B4-BE49-F238E27FC236}">
                      <a16:creationId xmlns:a16="http://schemas.microsoft.com/office/drawing/2014/main" id="{4CAF163E-7986-4F06-8833-755A8EFA0BB0}"/>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64">
                  <a:extLst>
                    <a:ext uri="{FF2B5EF4-FFF2-40B4-BE49-F238E27FC236}">
                      <a16:creationId xmlns:a16="http://schemas.microsoft.com/office/drawing/2014/main" id="{EE5C64D4-7CF7-4B73-A342-E34878759E58}"/>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0" name="Group 209">
                <a:extLst>
                  <a:ext uri="{FF2B5EF4-FFF2-40B4-BE49-F238E27FC236}">
                    <a16:creationId xmlns:a16="http://schemas.microsoft.com/office/drawing/2014/main" id="{7001C16F-0B81-4792-BAC1-A2E2EC69C8CD}"/>
                  </a:ext>
                </a:extLst>
              </p:cNvPr>
              <p:cNvGrpSpPr/>
              <p:nvPr/>
            </p:nvGrpSpPr>
            <p:grpSpPr>
              <a:xfrm>
                <a:off x="7295048" y="5581685"/>
                <a:ext cx="90435" cy="35532"/>
                <a:chOff x="5183148" y="3141868"/>
                <a:chExt cx="753275" cy="505164"/>
              </a:xfrm>
            </p:grpSpPr>
            <p:sp>
              <p:nvSpPr>
                <p:cNvPr id="211" name="Rectangle 210">
                  <a:extLst>
                    <a:ext uri="{FF2B5EF4-FFF2-40B4-BE49-F238E27FC236}">
                      <a16:creationId xmlns:a16="http://schemas.microsoft.com/office/drawing/2014/main" id="{38711044-C8E8-4324-935B-7A02CEF484CE}"/>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2" name="Rectangle 64">
                  <a:extLst>
                    <a:ext uri="{FF2B5EF4-FFF2-40B4-BE49-F238E27FC236}">
                      <a16:creationId xmlns:a16="http://schemas.microsoft.com/office/drawing/2014/main" id="{FE4E7DEF-2DD8-4F92-9ECF-FE62559815FC}"/>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3" name="Rectangle 64">
                  <a:extLst>
                    <a:ext uri="{FF2B5EF4-FFF2-40B4-BE49-F238E27FC236}">
                      <a16:creationId xmlns:a16="http://schemas.microsoft.com/office/drawing/2014/main" id="{C3814FAC-61A3-477F-9947-60EE3E5C43E2}"/>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2" name="Group 221">
                <a:extLst>
                  <a:ext uri="{FF2B5EF4-FFF2-40B4-BE49-F238E27FC236}">
                    <a16:creationId xmlns:a16="http://schemas.microsoft.com/office/drawing/2014/main" id="{99AE1308-E5B3-4A9D-8CAF-480222907546}"/>
                  </a:ext>
                </a:extLst>
              </p:cNvPr>
              <p:cNvGrpSpPr/>
              <p:nvPr/>
            </p:nvGrpSpPr>
            <p:grpSpPr>
              <a:xfrm>
                <a:off x="7413159" y="5525448"/>
                <a:ext cx="90435" cy="35532"/>
                <a:chOff x="5183148" y="3141868"/>
                <a:chExt cx="753275" cy="505164"/>
              </a:xfrm>
            </p:grpSpPr>
            <p:sp>
              <p:nvSpPr>
                <p:cNvPr id="227" name="Rectangle 226">
                  <a:extLst>
                    <a:ext uri="{FF2B5EF4-FFF2-40B4-BE49-F238E27FC236}">
                      <a16:creationId xmlns:a16="http://schemas.microsoft.com/office/drawing/2014/main" id="{F08A002A-DB36-4E92-AAD9-FEF3F98B017E}"/>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8" name="Rectangle 64">
                  <a:extLst>
                    <a:ext uri="{FF2B5EF4-FFF2-40B4-BE49-F238E27FC236}">
                      <a16:creationId xmlns:a16="http://schemas.microsoft.com/office/drawing/2014/main" id="{3FCAF69F-A8C7-409C-935B-9A1D5C8F2958}"/>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9" name="Rectangle 64">
                  <a:extLst>
                    <a:ext uri="{FF2B5EF4-FFF2-40B4-BE49-F238E27FC236}">
                      <a16:creationId xmlns:a16="http://schemas.microsoft.com/office/drawing/2014/main" id="{6C3592A8-1FCD-4C4B-B794-2AC4C2D40267}"/>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3" name="Group 222">
                <a:extLst>
                  <a:ext uri="{FF2B5EF4-FFF2-40B4-BE49-F238E27FC236}">
                    <a16:creationId xmlns:a16="http://schemas.microsoft.com/office/drawing/2014/main" id="{313318D9-DDF1-4AAE-A9EC-79F410C4D4C2}"/>
                  </a:ext>
                </a:extLst>
              </p:cNvPr>
              <p:cNvGrpSpPr/>
              <p:nvPr/>
            </p:nvGrpSpPr>
            <p:grpSpPr>
              <a:xfrm>
                <a:off x="7413159" y="5581685"/>
                <a:ext cx="90435" cy="35532"/>
                <a:chOff x="5183148" y="3141868"/>
                <a:chExt cx="753275" cy="505164"/>
              </a:xfrm>
            </p:grpSpPr>
            <p:sp>
              <p:nvSpPr>
                <p:cNvPr id="224" name="Rectangle 223">
                  <a:extLst>
                    <a:ext uri="{FF2B5EF4-FFF2-40B4-BE49-F238E27FC236}">
                      <a16:creationId xmlns:a16="http://schemas.microsoft.com/office/drawing/2014/main" id="{EC835EC2-3444-412A-B896-A943FC2FE063}"/>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5" name="Rectangle 64">
                  <a:extLst>
                    <a:ext uri="{FF2B5EF4-FFF2-40B4-BE49-F238E27FC236}">
                      <a16:creationId xmlns:a16="http://schemas.microsoft.com/office/drawing/2014/main" id="{36662E67-70FC-4469-ABBD-5917824EA2E5}"/>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ectangle 64">
                  <a:extLst>
                    <a:ext uri="{FF2B5EF4-FFF2-40B4-BE49-F238E27FC236}">
                      <a16:creationId xmlns:a16="http://schemas.microsoft.com/office/drawing/2014/main" id="{534CE1A6-AF50-4D04-AABB-77E7E48AC62B}"/>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33" name="Group 232">
                <a:extLst>
                  <a:ext uri="{FF2B5EF4-FFF2-40B4-BE49-F238E27FC236}">
                    <a16:creationId xmlns:a16="http://schemas.microsoft.com/office/drawing/2014/main" id="{574B95E6-5D89-4D8B-B942-F12C50AEEA0A}"/>
                  </a:ext>
                </a:extLst>
              </p:cNvPr>
              <p:cNvGrpSpPr/>
              <p:nvPr/>
            </p:nvGrpSpPr>
            <p:grpSpPr>
              <a:xfrm>
                <a:off x="7058826" y="5637749"/>
                <a:ext cx="90435" cy="35532"/>
                <a:chOff x="5183148" y="3141868"/>
                <a:chExt cx="753275" cy="505164"/>
              </a:xfrm>
            </p:grpSpPr>
            <p:sp>
              <p:nvSpPr>
                <p:cNvPr id="234" name="Rectangle 233">
                  <a:extLst>
                    <a:ext uri="{FF2B5EF4-FFF2-40B4-BE49-F238E27FC236}">
                      <a16:creationId xmlns:a16="http://schemas.microsoft.com/office/drawing/2014/main" id="{420759A0-307A-4E40-ACBF-32D19EFB9B5F}"/>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5" name="Rectangle 64">
                  <a:extLst>
                    <a:ext uri="{FF2B5EF4-FFF2-40B4-BE49-F238E27FC236}">
                      <a16:creationId xmlns:a16="http://schemas.microsoft.com/office/drawing/2014/main" id="{DE4B63B0-51DD-42EC-82CE-86ECACC823F9}"/>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Rectangle 64">
                  <a:extLst>
                    <a:ext uri="{FF2B5EF4-FFF2-40B4-BE49-F238E27FC236}">
                      <a16:creationId xmlns:a16="http://schemas.microsoft.com/office/drawing/2014/main" id="{9D82F832-A986-422C-8B32-A5C1C1E8BCA2}"/>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37" name="Group 236">
                <a:extLst>
                  <a:ext uri="{FF2B5EF4-FFF2-40B4-BE49-F238E27FC236}">
                    <a16:creationId xmlns:a16="http://schemas.microsoft.com/office/drawing/2014/main" id="{8D9727DD-D312-47A6-9932-BA86D62C3C36}"/>
                  </a:ext>
                </a:extLst>
              </p:cNvPr>
              <p:cNvGrpSpPr/>
              <p:nvPr/>
            </p:nvGrpSpPr>
            <p:grpSpPr>
              <a:xfrm>
                <a:off x="7058826" y="5693987"/>
                <a:ext cx="90435" cy="35532"/>
                <a:chOff x="5183148" y="3141868"/>
                <a:chExt cx="753275" cy="505164"/>
              </a:xfrm>
            </p:grpSpPr>
            <p:sp>
              <p:nvSpPr>
                <p:cNvPr id="238" name="Rectangle 237">
                  <a:extLst>
                    <a:ext uri="{FF2B5EF4-FFF2-40B4-BE49-F238E27FC236}">
                      <a16:creationId xmlns:a16="http://schemas.microsoft.com/office/drawing/2014/main" id="{2428869A-60BF-4EED-B812-A7EA683A2E81}"/>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64">
                  <a:extLst>
                    <a:ext uri="{FF2B5EF4-FFF2-40B4-BE49-F238E27FC236}">
                      <a16:creationId xmlns:a16="http://schemas.microsoft.com/office/drawing/2014/main" id="{38D0FF0C-1EDF-4AB8-B94A-C078768AC363}"/>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0" name="Rectangle 64">
                  <a:extLst>
                    <a:ext uri="{FF2B5EF4-FFF2-40B4-BE49-F238E27FC236}">
                      <a16:creationId xmlns:a16="http://schemas.microsoft.com/office/drawing/2014/main" id="{CFB35D29-81A6-4F9C-AF8E-865D18FC5A2B}"/>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1" name="Group 240">
                <a:extLst>
                  <a:ext uri="{FF2B5EF4-FFF2-40B4-BE49-F238E27FC236}">
                    <a16:creationId xmlns:a16="http://schemas.microsoft.com/office/drawing/2014/main" id="{E37D7248-B07D-4421-ADA3-7B926420B034}"/>
                  </a:ext>
                </a:extLst>
              </p:cNvPr>
              <p:cNvGrpSpPr/>
              <p:nvPr/>
            </p:nvGrpSpPr>
            <p:grpSpPr>
              <a:xfrm>
                <a:off x="7176937" y="5637749"/>
                <a:ext cx="90435" cy="35532"/>
                <a:chOff x="5183148" y="3141868"/>
                <a:chExt cx="753275" cy="505164"/>
              </a:xfrm>
            </p:grpSpPr>
            <p:sp>
              <p:nvSpPr>
                <p:cNvPr id="242" name="Rectangle 241">
                  <a:extLst>
                    <a:ext uri="{FF2B5EF4-FFF2-40B4-BE49-F238E27FC236}">
                      <a16:creationId xmlns:a16="http://schemas.microsoft.com/office/drawing/2014/main" id="{C29A03E3-5442-455B-9388-021C14D7728D}"/>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3" name="Rectangle 64">
                  <a:extLst>
                    <a:ext uri="{FF2B5EF4-FFF2-40B4-BE49-F238E27FC236}">
                      <a16:creationId xmlns:a16="http://schemas.microsoft.com/office/drawing/2014/main" id="{ABCEF921-85C1-4440-B51F-819D97D27C16}"/>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4" name="Rectangle 64">
                  <a:extLst>
                    <a:ext uri="{FF2B5EF4-FFF2-40B4-BE49-F238E27FC236}">
                      <a16:creationId xmlns:a16="http://schemas.microsoft.com/office/drawing/2014/main" id="{01D2C886-7DFC-458B-AAE2-C114D75AC19D}"/>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5" name="Group 244">
                <a:extLst>
                  <a:ext uri="{FF2B5EF4-FFF2-40B4-BE49-F238E27FC236}">
                    <a16:creationId xmlns:a16="http://schemas.microsoft.com/office/drawing/2014/main" id="{7C3C97C3-E21C-4419-9D1B-5654430F690F}"/>
                  </a:ext>
                </a:extLst>
              </p:cNvPr>
              <p:cNvGrpSpPr/>
              <p:nvPr/>
            </p:nvGrpSpPr>
            <p:grpSpPr>
              <a:xfrm>
                <a:off x="7176937" y="5693987"/>
                <a:ext cx="90435" cy="35532"/>
                <a:chOff x="5183148" y="3141868"/>
                <a:chExt cx="753275" cy="505164"/>
              </a:xfrm>
            </p:grpSpPr>
            <p:sp>
              <p:nvSpPr>
                <p:cNvPr id="246" name="Rectangle 245">
                  <a:extLst>
                    <a:ext uri="{FF2B5EF4-FFF2-40B4-BE49-F238E27FC236}">
                      <a16:creationId xmlns:a16="http://schemas.microsoft.com/office/drawing/2014/main" id="{1A7CEAF2-7355-48E3-A9E3-B3D6B18FEA9A}"/>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Rectangle 64">
                  <a:extLst>
                    <a:ext uri="{FF2B5EF4-FFF2-40B4-BE49-F238E27FC236}">
                      <a16:creationId xmlns:a16="http://schemas.microsoft.com/office/drawing/2014/main" id="{1E6B8768-FC75-4D4C-A334-ACC15D720144}"/>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8" name="Rectangle 64">
                  <a:extLst>
                    <a:ext uri="{FF2B5EF4-FFF2-40B4-BE49-F238E27FC236}">
                      <a16:creationId xmlns:a16="http://schemas.microsoft.com/office/drawing/2014/main" id="{4371F519-FEA5-40C9-91A2-F2C46DDBEE1F}"/>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9" name="Group 248">
                <a:extLst>
                  <a:ext uri="{FF2B5EF4-FFF2-40B4-BE49-F238E27FC236}">
                    <a16:creationId xmlns:a16="http://schemas.microsoft.com/office/drawing/2014/main" id="{C346E197-8BDA-4FCD-A56E-185AC08E838D}"/>
                  </a:ext>
                </a:extLst>
              </p:cNvPr>
              <p:cNvGrpSpPr/>
              <p:nvPr/>
            </p:nvGrpSpPr>
            <p:grpSpPr>
              <a:xfrm>
                <a:off x="7295048" y="5637749"/>
                <a:ext cx="90435" cy="35532"/>
                <a:chOff x="5183148" y="3141868"/>
                <a:chExt cx="753275" cy="505164"/>
              </a:xfrm>
            </p:grpSpPr>
            <p:sp>
              <p:nvSpPr>
                <p:cNvPr id="250" name="Rectangle 249">
                  <a:extLst>
                    <a:ext uri="{FF2B5EF4-FFF2-40B4-BE49-F238E27FC236}">
                      <a16:creationId xmlns:a16="http://schemas.microsoft.com/office/drawing/2014/main" id="{12A5EB44-7A7D-4A13-9F72-2DEB3B4658BA}"/>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1" name="Rectangle 64">
                  <a:extLst>
                    <a:ext uri="{FF2B5EF4-FFF2-40B4-BE49-F238E27FC236}">
                      <a16:creationId xmlns:a16="http://schemas.microsoft.com/office/drawing/2014/main" id="{2EB25666-46B1-433A-ACEF-C66C3525B36F}"/>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2" name="Rectangle 64">
                  <a:extLst>
                    <a:ext uri="{FF2B5EF4-FFF2-40B4-BE49-F238E27FC236}">
                      <a16:creationId xmlns:a16="http://schemas.microsoft.com/office/drawing/2014/main" id="{FD66CE10-1300-487E-9378-E044351FA293}"/>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53" name="Group 252">
                <a:extLst>
                  <a:ext uri="{FF2B5EF4-FFF2-40B4-BE49-F238E27FC236}">
                    <a16:creationId xmlns:a16="http://schemas.microsoft.com/office/drawing/2014/main" id="{245737A3-5D10-4C93-8DFB-5803394B30D5}"/>
                  </a:ext>
                </a:extLst>
              </p:cNvPr>
              <p:cNvGrpSpPr/>
              <p:nvPr/>
            </p:nvGrpSpPr>
            <p:grpSpPr>
              <a:xfrm>
                <a:off x="7295048" y="5693987"/>
                <a:ext cx="90435" cy="35532"/>
                <a:chOff x="5183148" y="3141868"/>
                <a:chExt cx="753275" cy="505164"/>
              </a:xfrm>
            </p:grpSpPr>
            <p:sp>
              <p:nvSpPr>
                <p:cNvPr id="254" name="Rectangle 253">
                  <a:extLst>
                    <a:ext uri="{FF2B5EF4-FFF2-40B4-BE49-F238E27FC236}">
                      <a16:creationId xmlns:a16="http://schemas.microsoft.com/office/drawing/2014/main" id="{935AD416-1A1D-47E3-8FAC-B71803109EF3}"/>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5" name="Rectangle 64">
                  <a:extLst>
                    <a:ext uri="{FF2B5EF4-FFF2-40B4-BE49-F238E27FC236}">
                      <a16:creationId xmlns:a16="http://schemas.microsoft.com/office/drawing/2014/main" id="{917FE5A3-109B-4E09-8ABD-FB837F40C8A7}"/>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64">
                  <a:extLst>
                    <a:ext uri="{FF2B5EF4-FFF2-40B4-BE49-F238E27FC236}">
                      <a16:creationId xmlns:a16="http://schemas.microsoft.com/office/drawing/2014/main" id="{8F806ECD-3259-4C50-A904-7F33438F75DF}"/>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57" name="Group 256">
                <a:extLst>
                  <a:ext uri="{FF2B5EF4-FFF2-40B4-BE49-F238E27FC236}">
                    <a16:creationId xmlns:a16="http://schemas.microsoft.com/office/drawing/2014/main" id="{93C1FEEC-5AC6-4EEF-BA11-5E00B04F933B}"/>
                  </a:ext>
                </a:extLst>
              </p:cNvPr>
              <p:cNvGrpSpPr/>
              <p:nvPr/>
            </p:nvGrpSpPr>
            <p:grpSpPr>
              <a:xfrm>
                <a:off x="7413159" y="5637749"/>
                <a:ext cx="90435" cy="35532"/>
                <a:chOff x="5183148" y="3141868"/>
                <a:chExt cx="753275" cy="505164"/>
              </a:xfrm>
            </p:grpSpPr>
            <p:sp>
              <p:nvSpPr>
                <p:cNvPr id="258" name="Rectangle 257">
                  <a:extLst>
                    <a:ext uri="{FF2B5EF4-FFF2-40B4-BE49-F238E27FC236}">
                      <a16:creationId xmlns:a16="http://schemas.microsoft.com/office/drawing/2014/main" id="{6DE36C18-3C48-4DCC-9C89-539FF1337012}"/>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9" name="Rectangle 64">
                  <a:extLst>
                    <a:ext uri="{FF2B5EF4-FFF2-40B4-BE49-F238E27FC236}">
                      <a16:creationId xmlns:a16="http://schemas.microsoft.com/office/drawing/2014/main" id="{D56E3999-93C7-4573-A6FA-7021C77B1C83}"/>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0" name="Rectangle 64">
                  <a:extLst>
                    <a:ext uri="{FF2B5EF4-FFF2-40B4-BE49-F238E27FC236}">
                      <a16:creationId xmlns:a16="http://schemas.microsoft.com/office/drawing/2014/main" id="{B4DD983C-6BA8-4CF5-85AF-F3A978D204AB}"/>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61" name="Group 260">
                <a:extLst>
                  <a:ext uri="{FF2B5EF4-FFF2-40B4-BE49-F238E27FC236}">
                    <a16:creationId xmlns:a16="http://schemas.microsoft.com/office/drawing/2014/main" id="{E2ECCA57-5328-484E-9792-E205CB497715}"/>
                  </a:ext>
                </a:extLst>
              </p:cNvPr>
              <p:cNvGrpSpPr/>
              <p:nvPr/>
            </p:nvGrpSpPr>
            <p:grpSpPr>
              <a:xfrm>
                <a:off x="7413159" y="5693987"/>
                <a:ext cx="90435" cy="35532"/>
                <a:chOff x="5183148" y="3141868"/>
                <a:chExt cx="753275" cy="505164"/>
              </a:xfrm>
            </p:grpSpPr>
            <p:sp>
              <p:nvSpPr>
                <p:cNvPr id="262" name="Rectangle 261">
                  <a:extLst>
                    <a:ext uri="{FF2B5EF4-FFF2-40B4-BE49-F238E27FC236}">
                      <a16:creationId xmlns:a16="http://schemas.microsoft.com/office/drawing/2014/main" id="{B567A1CC-CBB1-4090-9B42-5631544EACCD}"/>
                    </a:ext>
                    <a:ext uri="{C183D7F6-B498-43B3-948B-1728B52AA6E4}">
                      <adec:decorative xmlns:adec="http://schemas.microsoft.com/office/drawing/2017/decorative" val="1"/>
                    </a:ext>
                  </a:extLst>
                </p:cNvPr>
                <p:cNvSpPr/>
                <p:nvPr/>
              </p:nvSpPr>
              <p:spPr bwMode="auto">
                <a:xfrm>
                  <a:off x="5288941" y="3267683"/>
                  <a:ext cx="542400" cy="25353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Rectangle 64">
                  <a:extLst>
                    <a:ext uri="{FF2B5EF4-FFF2-40B4-BE49-F238E27FC236}">
                      <a16:creationId xmlns:a16="http://schemas.microsoft.com/office/drawing/2014/main" id="{57ADE8FE-35BF-4EFE-8248-05F4C78E597B}"/>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64">
                  <a:extLst>
                    <a:ext uri="{FF2B5EF4-FFF2-40B4-BE49-F238E27FC236}">
                      <a16:creationId xmlns:a16="http://schemas.microsoft.com/office/drawing/2014/main" id="{1365B59A-14A0-4BDA-80FF-57FEC497FC3E}"/>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65" name="Rectangle 264">
              <a:extLst>
                <a:ext uri="{FF2B5EF4-FFF2-40B4-BE49-F238E27FC236}">
                  <a16:creationId xmlns:a16="http://schemas.microsoft.com/office/drawing/2014/main" id="{12874869-259D-48DF-9633-8A1F4499F3B4}"/>
                </a:ext>
              </a:extLst>
            </p:cNvPr>
            <p:cNvSpPr/>
            <p:nvPr/>
          </p:nvSpPr>
          <p:spPr bwMode="auto">
            <a:xfrm>
              <a:off x="5139895" y="4150032"/>
              <a:ext cx="1362621" cy="940594"/>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rPr>
                <a:t>Redis-cache service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78D4"/>
                  </a:solidFill>
                  <a:effectLst/>
                  <a:uLnTx/>
                  <a:uFillTx/>
                  <a:latin typeface="Segoe UI"/>
                  <a:ea typeface="+mn-ea"/>
                  <a:cs typeface="Segoe UI" pitchFamily="34" charset="0"/>
                </a:rPr>
                <a:t>(1 pod instance)</a:t>
              </a:r>
            </a:p>
          </p:txBody>
        </p:sp>
        <p:sp>
          <p:nvSpPr>
            <p:cNvPr id="399" name="Rectangle 398">
              <a:extLst>
                <a:ext uri="{FF2B5EF4-FFF2-40B4-BE49-F238E27FC236}">
                  <a16:creationId xmlns:a16="http://schemas.microsoft.com/office/drawing/2014/main" id="{9E0FE7E9-D8F1-4CF5-B39B-CB4D4362D3A8}"/>
                </a:ext>
              </a:extLst>
            </p:cNvPr>
            <p:cNvSpPr/>
            <p:nvPr/>
          </p:nvSpPr>
          <p:spPr bwMode="auto">
            <a:xfrm>
              <a:off x="5139895" y="5215996"/>
              <a:ext cx="1362621" cy="940594"/>
            </a:xfrm>
            <a:prstGeom prst="rect">
              <a:avLst/>
            </a:prstGeom>
            <a:noFill/>
            <a:ln w="12700">
              <a:solidFill>
                <a:schemeClr val="accent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Segoe UI" pitchFamily="34" charset="0"/>
                  <a:cs typeface="Segoe UI" pitchFamily="34" charset="0"/>
                </a:rPr>
                <a:t>Redis-session service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a:ln>
                    <a:noFill/>
                  </a:ln>
                  <a:solidFill>
                    <a:srgbClr val="0078D4"/>
                  </a:solidFill>
                  <a:effectLst/>
                  <a:uLnTx/>
                  <a:uFillTx/>
                  <a:latin typeface="Segoe UI"/>
                  <a:ea typeface="+mn-ea"/>
                  <a:cs typeface="Segoe UI" pitchFamily="34" charset="0"/>
                </a:rPr>
                <a:t>(1 pod instance)</a:t>
              </a:r>
            </a:p>
          </p:txBody>
        </p:sp>
        <p:grpSp>
          <p:nvGrpSpPr>
            <p:cNvPr id="400" name="Group 399">
              <a:extLst>
                <a:ext uri="{FF2B5EF4-FFF2-40B4-BE49-F238E27FC236}">
                  <a16:creationId xmlns:a16="http://schemas.microsoft.com/office/drawing/2014/main" id="{38DB167C-79DE-447A-B664-C59A63A99227}"/>
                </a:ext>
              </a:extLst>
            </p:cNvPr>
            <p:cNvGrpSpPr/>
            <p:nvPr/>
          </p:nvGrpSpPr>
          <p:grpSpPr>
            <a:xfrm>
              <a:off x="5645010" y="5675961"/>
              <a:ext cx="367864" cy="242074"/>
              <a:chOff x="5183148" y="3141868"/>
              <a:chExt cx="753275" cy="505164"/>
            </a:xfrm>
          </p:grpSpPr>
          <p:sp>
            <p:nvSpPr>
              <p:cNvPr id="401" name="Rectangle 400">
                <a:extLst>
                  <a:ext uri="{FF2B5EF4-FFF2-40B4-BE49-F238E27FC236}">
                    <a16:creationId xmlns:a16="http://schemas.microsoft.com/office/drawing/2014/main" id="{BA11FF19-97E1-41B4-917E-CF99D04533FD}"/>
                  </a:ext>
                  <a:ext uri="{C183D7F6-B498-43B3-948B-1728B52AA6E4}">
                    <adec:decorative xmlns:adec="http://schemas.microsoft.com/office/drawing/2017/decorative" val="1"/>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2" name="Rectangle 64">
                <a:extLst>
                  <a:ext uri="{FF2B5EF4-FFF2-40B4-BE49-F238E27FC236}">
                    <a16:creationId xmlns:a16="http://schemas.microsoft.com/office/drawing/2014/main" id="{D2906FAA-6BDF-4959-8568-013F71C5503C}"/>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3" name="Rectangle 64">
                <a:extLst>
                  <a:ext uri="{FF2B5EF4-FFF2-40B4-BE49-F238E27FC236}">
                    <a16:creationId xmlns:a16="http://schemas.microsoft.com/office/drawing/2014/main" id="{4A4B33DF-F7AE-4DD7-8AF9-F0711D2BC7BC}"/>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4" name="TextBox 403">
              <a:extLst>
                <a:ext uri="{FF2B5EF4-FFF2-40B4-BE49-F238E27FC236}">
                  <a16:creationId xmlns:a16="http://schemas.microsoft.com/office/drawing/2014/main" id="{54AE1532-F9AB-4A57-953E-BD7CBBD0B7A3}"/>
                </a:ext>
                <a:ext uri="{C183D7F6-B498-43B3-948B-1728B52AA6E4}">
                  <adec:decorative xmlns:adec="http://schemas.microsoft.com/office/drawing/2017/decorative" val="1"/>
                </a:ext>
              </a:extLst>
            </p:cNvPr>
            <p:cNvSpPr txBox="1"/>
            <p:nvPr/>
          </p:nvSpPr>
          <p:spPr>
            <a:xfrm>
              <a:off x="5439052" y="5958583"/>
              <a:ext cx="7802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Redis Cache (1)</a:t>
              </a:r>
            </a:p>
          </p:txBody>
        </p:sp>
        <p:grpSp>
          <p:nvGrpSpPr>
            <p:cNvPr id="405" name="Group 404">
              <a:extLst>
                <a:ext uri="{FF2B5EF4-FFF2-40B4-BE49-F238E27FC236}">
                  <a16:creationId xmlns:a16="http://schemas.microsoft.com/office/drawing/2014/main" id="{5A32448F-F906-4E2D-AC6F-39A8BC77A544}"/>
                </a:ext>
              </a:extLst>
            </p:cNvPr>
            <p:cNvGrpSpPr/>
            <p:nvPr/>
          </p:nvGrpSpPr>
          <p:grpSpPr>
            <a:xfrm>
              <a:off x="5645010" y="4592396"/>
              <a:ext cx="367864" cy="242074"/>
              <a:chOff x="5183148" y="3141868"/>
              <a:chExt cx="753275" cy="505164"/>
            </a:xfrm>
          </p:grpSpPr>
          <p:sp>
            <p:nvSpPr>
              <p:cNvPr id="406" name="Rectangle 405">
                <a:extLst>
                  <a:ext uri="{FF2B5EF4-FFF2-40B4-BE49-F238E27FC236}">
                    <a16:creationId xmlns:a16="http://schemas.microsoft.com/office/drawing/2014/main" id="{93EB7B91-CD30-4107-801D-CC44C2D5A268}"/>
                  </a:ext>
                  <a:ext uri="{C183D7F6-B498-43B3-948B-1728B52AA6E4}">
                    <adec:decorative xmlns:adec="http://schemas.microsoft.com/office/drawing/2017/decorative" val="1"/>
                  </a:ext>
                </a:extLst>
              </p:cNvPr>
              <p:cNvSpPr/>
              <p:nvPr/>
            </p:nvSpPr>
            <p:spPr bwMode="auto">
              <a:xfrm>
                <a:off x="5288940" y="3241063"/>
                <a:ext cx="542399" cy="3067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7" name="Rectangle 64">
                <a:extLst>
                  <a:ext uri="{FF2B5EF4-FFF2-40B4-BE49-F238E27FC236}">
                    <a16:creationId xmlns:a16="http://schemas.microsoft.com/office/drawing/2014/main" id="{1D66ED38-3DB3-4AE1-AA7D-5D9347B9FAD9}"/>
                  </a:ext>
                  <a:ext uri="{C183D7F6-B498-43B3-948B-1728B52AA6E4}">
                    <adec:decorative xmlns:adec="http://schemas.microsoft.com/office/drawing/2017/decorative" val="1"/>
                  </a:ext>
                </a:extLst>
              </p:cNvPr>
              <p:cNvSpPr/>
              <p:nvPr/>
            </p:nvSpPr>
            <p:spPr bwMode="auto">
              <a:xfrm>
                <a:off x="5183148"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8" name="Rectangle 64">
                <a:extLst>
                  <a:ext uri="{FF2B5EF4-FFF2-40B4-BE49-F238E27FC236}">
                    <a16:creationId xmlns:a16="http://schemas.microsoft.com/office/drawing/2014/main" id="{3E3C4A91-1288-46A3-8196-F7BE68F2911A}"/>
                  </a:ext>
                  <a:ext uri="{C183D7F6-B498-43B3-948B-1728B52AA6E4}">
                    <adec:decorative xmlns:adec="http://schemas.microsoft.com/office/drawing/2017/decorative" val="1"/>
                  </a:ext>
                </a:extLst>
              </p:cNvPr>
              <p:cNvSpPr/>
              <p:nvPr/>
            </p:nvSpPr>
            <p:spPr bwMode="auto">
              <a:xfrm flipH="1">
                <a:off x="5789755" y="3141868"/>
                <a:ext cx="146668" cy="505164"/>
              </a:xfrm>
              <a:custGeom>
                <a:avLst/>
                <a:gdLst>
                  <a:gd name="connsiteX0" fmla="*/ 0 w 656304"/>
                  <a:gd name="connsiteY0" fmla="*/ 0 h 408313"/>
                  <a:gd name="connsiteX1" fmla="*/ 656304 w 656304"/>
                  <a:gd name="connsiteY1" fmla="*/ 0 h 408313"/>
                  <a:gd name="connsiteX2" fmla="*/ 656304 w 656304"/>
                  <a:gd name="connsiteY2" fmla="*/ 408313 h 408313"/>
                  <a:gd name="connsiteX3" fmla="*/ 0 w 656304"/>
                  <a:gd name="connsiteY3" fmla="*/ 408313 h 408313"/>
                  <a:gd name="connsiteX4" fmla="*/ 0 w 656304"/>
                  <a:gd name="connsiteY4" fmla="*/ 0 h 408313"/>
                  <a:gd name="connsiteX0" fmla="*/ 656304 w 747744"/>
                  <a:gd name="connsiteY0" fmla="*/ 408313 h 499753"/>
                  <a:gd name="connsiteX1" fmla="*/ 0 w 747744"/>
                  <a:gd name="connsiteY1" fmla="*/ 408313 h 499753"/>
                  <a:gd name="connsiteX2" fmla="*/ 0 w 747744"/>
                  <a:gd name="connsiteY2" fmla="*/ 0 h 499753"/>
                  <a:gd name="connsiteX3" fmla="*/ 656304 w 747744"/>
                  <a:gd name="connsiteY3" fmla="*/ 0 h 499753"/>
                  <a:gd name="connsiteX4" fmla="*/ 747744 w 747744"/>
                  <a:gd name="connsiteY4" fmla="*/ 499753 h 499753"/>
                  <a:gd name="connsiteX0" fmla="*/ 656304 w 656304"/>
                  <a:gd name="connsiteY0" fmla="*/ 408313 h 408313"/>
                  <a:gd name="connsiteX1" fmla="*/ 0 w 656304"/>
                  <a:gd name="connsiteY1" fmla="*/ 408313 h 408313"/>
                  <a:gd name="connsiteX2" fmla="*/ 0 w 656304"/>
                  <a:gd name="connsiteY2" fmla="*/ 0 h 408313"/>
                  <a:gd name="connsiteX3" fmla="*/ 656304 w 656304"/>
                  <a:gd name="connsiteY3" fmla="*/ 0 h 408313"/>
                </a:gdLst>
                <a:ahLst/>
                <a:cxnLst>
                  <a:cxn ang="0">
                    <a:pos x="connsiteX0" y="connsiteY0"/>
                  </a:cxn>
                  <a:cxn ang="0">
                    <a:pos x="connsiteX1" y="connsiteY1"/>
                  </a:cxn>
                  <a:cxn ang="0">
                    <a:pos x="connsiteX2" y="connsiteY2"/>
                  </a:cxn>
                  <a:cxn ang="0">
                    <a:pos x="connsiteX3" y="connsiteY3"/>
                  </a:cxn>
                </a:cxnLst>
                <a:rect l="l" t="t" r="r" b="b"/>
                <a:pathLst>
                  <a:path w="656304" h="408313">
                    <a:moveTo>
                      <a:pt x="656304" y="408313"/>
                    </a:moveTo>
                    <a:lnTo>
                      <a:pt x="0" y="408313"/>
                    </a:lnTo>
                    <a:lnTo>
                      <a:pt x="0" y="0"/>
                    </a:lnTo>
                    <a:lnTo>
                      <a:pt x="656304" y="0"/>
                    </a:lnTo>
                  </a:path>
                </a:pathLst>
              </a:cu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09" name="TextBox 408">
              <a:extLst>
                <a:ext uri="{FF2B5EF4-FFF2-40B4-BE49-F238E27FC236}">
                  <a16:creationId xmlns:a16="http://schemas.microsoft.com/office/drawing/2014/main" id="{92A357E4-E690-40F0-9333-353A4643BC2B}"/>
                </a:ext>
                <a:ext uri="{C183D7F6-B498-43B3-948B-1728B52AA6E4}">
                  <adec:decorative xmlns:adec="http://schemas.microsoft.com/office/drawing/2017/decorative" val="1"/>
                </a:ext>
              </a:extLst>
            </p:cNvPr>
            <p:cNvSpPr txBox="1"/>
            <p:nvPr/>
          </p:nvSpPr>
          <p:spPr>
            <a:xfrm>
              <a:off x="5439052" y="4875018"/>
              <a:ext cx="7802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Redis Cache (1)</a:t>
              </a:r>
            </a:p>
          </p:txBody>
        </p:sp>
        <p:cxnSp>
          <p:nvCxnSpPr>
            <p:cNvPr id="1035" name="Connector: Elbow 1034">
              <a:extLst>
                <a:ext uri="{FF2B5EF4-FFF2-40B4-BE49-F238E27FC236}">
                  <a16:creationId xmlns:a16="http://schemas.microsoft.com/office/drawing/2014/main" id="{CB941702-421C-49DF-89A9-661F8ABD2D8F}"/>
                </a:ext>
                <a:ext uri="{C183D7F6-B498-43B3-948B-1728B52AA6E4}">
                  <adec:decorative xmlns:adec="http://schemas.microsoft.com/office/drawing/2017/decorative" val="1"/>
                </a:ext>
              </a:extLst>
            </p:cNvPr>
            <p:cNvCxnSpPr>
              <a:endCxn id="399" idx="3"/>
            </p:cNvCxnSpPr>
            <p:nvPr/>
          </p:nvCxnSpPr>
          <p:spPr>
            <a:xfrm rot="10800000" flipV="1">
              <a:off x="6502516" y="5566511"/>
              <a:ext cx="505178" cy="119782"/>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5" name="Connector: Elbow 424">
              <a:extLst>
                <a:ext uri="{FF2B5EF4-FFF2-40B4-BE49-F238E27FC236}">
                  <a16:creationId xmlns:a16="http://schemas.microsoft.com/office/drawing/2014/main" id="{1C45B961-D756-4C35-BEC6-4F4C61B9E05C}"/>
                </a:ext>
                <a:ext uri="{C183D7F6-B498-43B3-948B-1728B52AA6E4}">
                  <adec:decorative xmlns:adec="http://schemas.microsoft.com/office/drawing/2017/decorative" val="1"/>
                </a:ext>
              </a:extLst>
            </p:cNvPr>
            <p:cNvCxnSpPr>
              <a:cxnSpLocks/>
            </p:cNvCxnSpPr>
            <p:nvPr/>
          </p:nvCxnSpPr>
          <p:spPr>
            <a:xfrm rot="10800000">
              <a:off x="6502516" y="4635441"/>
              <a:ext cx="505178" cy="667069"/>
            </a:xfrm>
            <a:prstGeom prst="bentConnector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108E0871-C4F0-474A-AA2B-1896BFE768AA}"/>
                </a:ext>
                <a:ext uri="{C183D7F6-B498-43B3-948B-1728B52AA6E4}">
                  <adec:decorative xmlns:adec="http://schemas.microsoft.com/office/drawing/2017/decorative" val="1"/>
                </a:ext>
              </a:extLst>
            </p:cNvPr>
            <p:cNvCxnSpPr>
              <a:cxnSpLocks/>
            </p:cNvCxnSpPr>
            <p:nvPr/>
          </p:nvCxnSpPr>
          <p:spPr>
            <a:xfrm>
              <a:off x="8670696" y="5389064"/>
              <a:ext cx="1295527"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8110CBB8-7B60-42DC-AA93-A5B26F92F050}"/>
                </a:ext>
                <a:ext uri="{C183D7F6-B498-43B3-948B-1728B52AA6E4}">
                  <adec:decorative xmlns:adec="http://schemas.microsoft.com/office/drawing/2017/decorative" val="1"/>
                </a:ext>
              </a:extLst>
            </p:cNvPr>
            <p:cNvCxnSpPr>
              <a:cxnSpLocks/>
            </p:cNvCxnSpPr>
            <p:nvPr/>
          </p:nvCxnSpPr>
          <p:spPr>
            <a:xfrm rot="5400000">
              <a:off x="8654523" y="4375892"/>
              <a:ext cx="896718" cy="901331"/>
            </a:xfrm>
            <a:prstGeom prst="bentConnector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6" name="Connector: Elbow 1045">
              <a:extLst>
                <a:ext uri="{FF2B5EF4-FFF2-40B4-BE49-F238E27FC236}">
                  <a16:creationId xmlns:a16="http://schemas.microsoft.com/office/drawing/2014/main" id="{E8F33EB5-E8AD-4D77-9E4F-D26A99721D47}"/>
                </a:ext>
                <a:ext uri="{C183D7F6-B498-43B3-948B-1728B52AA6E4}">
                  <adec:decorative xmlns:adec="http://schemas.microsoft.com/office/drawing/2017/decorative" val="1"/>
                </a:ext>
              </a:extLst>
            </p:cNvPr>
            <p:cNvCxnSpPr>
              <a:stCxn id="93" idx="3"/>
            </p:cNvCxnSpPr>
            <p:nvPr/>
          </p:nvCxnSpPr>
          <p:spPr>
            <a:xfrm flipV="1">
              <a:off x="8354568" y="4216663"/>
              <a:ext cx="939221" cy="438735"/>
            </a:xfrm>
            <a:prstGeom prst="bentConnector3">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177C36E-14FE-45BB-83A6-10C5E930255A}"/>
                </a:ext>
              </a:extLst>
            </p:cNvPr>
            <p:cNvGrpSpPr/>
            <p:nvPr/>
          </p:nvGrpSpPr>
          <p:grpSpPr>
            <a:xfrm>
              <a:off x="5798394" y="2028721"/>
              <a:ext cx="2266444" cy="315708"/>
              <a:chOff x="5798394" y="2297694"/>
              <a:chExt cx="2266444" cy="315708"/>
            </a:xfrm>
          </p:grpSpPr>
          <p:grpSp>
            <p:nvGrpSpPr>
              <p:cNvPr id="12" name="Group 11">
                <a:extLst>
                  <a:ext uri="{FF2B5EF4-FFF2-40B4-BE49-F238E27FC236}">
                    <a16:creationId xmlns:a16="http://schemas.microsoft.com/office/drawing/2014/main" id="{75ED01E0-75E3-467B-875E-152516100DFE}"/>
                  </a:ext>
                </a:extLst>
              </p:cNvPr>
              <p:cNvGrpSpPr/>
              <p:nvPr/>
            </p:nvGrpSpPr>
            <p:grpSpPr>
              <a:xfrm>
                <a:off x="7751489" y="2300053"/>
                <a:ext cx="313349" cy="313349"/>
                <a:chOff x="10272306" y="1147700"/>
                <a:chExt cx="670913" cy="670913"/>
              </a:xfrm>
            </p:grpSpPr>
            <p:sp>
              <p:nvSpPr>
                <p:cNvPr id="48" name="Freeform: Shape 47">
                  <a:extLst>
                    <a:ext uri="{FF2B5EF4-FFF2-40B4-BE49-F238E27FC236}">
                      <a16:creationId xmlns:a16="http://schemas.microsoft.com/office/drawing/2014/main" id="{82172633-AF5E-447E-93F2-7F25053E886C}"/>
                    </a:ext>
                    <a:ext uri="{C183D7F6-B498-43B3-948B-1728B52AA6E4}">
                      <adec:decorative xmlns:adec="http://schemas.microsoft.com/office/drawing/2017/decorative" val="1"/>
                    </a:ext>
                  </a:extLst>
                </p:cNvPr>
                <p:cNvSpPr/>
                <p:nvPr/>
              </p:nvSpPr>
              <p:spPr bwMode="auto">
                <a:xfrm>
                  <a:off x="10272306" y="1147700"/>
                  <a:ext cx="670913" cy="670913"/>
                </a:xfrm>
                <a:custGeom>
                  <a:avLst/>
                  <a:gdLst>
                    <a:gd name="connsiteX0" fmla="*/ 335457 w 670913"/>
                    <a:gd name="connsiteY0" fmla="*/ 0 h 670913"/>
                    <a:gd name="connsiteX1" fmla="*/ 381363 w 670913"/>
                    <a:gd name="connsiteY1" fmla="*/ 19015 h 670913"/>
                    <a:gd name="connsiteX2" fmla="*/ 651899 w 670913"/>
                    <a:gd name="connsiteY2" fmla="*/ 289551 h 670913"/>
                    <a:gd name="connsiteX3" fmla="*/ 651899 w 670913"/>
                    <a:gd name="connsiteY3" fmla="*/ 381363 h 670913"/>
                    <a:gd name="connsiteX4" fmla="*/ 381363 w 670913"/>
                    <a:gd name="connsiteY4" fmla="*/ 651899 h 670913"/>
                    <a:gd name="connsiteX5" fmla="*/ 289551 w 670913"/>
                    <a:gd name="connsiteY5" fmla="*/ 651899 h 670913"/>
                    <a:gd name="connsiteX6" fmla="*/ 19015 w 670913"/>
                    <a:gd name="connsiteY6" fmla="*/ 381363 h 670913"/>
                    <a:gd name="connsiteX7" fmla="*/ 19015 w 670913"/>
                    <a:gd name="connsiteY7" fmla="*/ 289551 h 670913"/>
                    <a:gd name="connsiteX8" fmla="*/ 289551 w 670913"/>
                    <a:gd name="connsiteY8" fmla="*/ 19015 h 670913"/>
                    <a:gd name="connsiteX9" fmla="*/ 335457 w 670913"/>
                    <a:gd name="connsiteY9" fmla="*/ 0 h 670913"/>
                    <a:gd name="connsiteX10" fmla="*/ 335545 w 670913"/>
                    <a:gd name="connsiteY10" fmla="*/ 61460 h 670913"/>
                    <a:gd name="connsiteX11" fmla="*/ 247487 w 670913"/>
                    <a:gd name="connsiteY11" fmla="*/ 150281 h 670913"/>
                    <a:gd name="connsiteX12" fmla="*/ 308479 w 670913"/>
                    <a:gd name="connsiteY12" fmla="*/ 150281 h 670913"/>
                    <a:gd name="connsiteX13" fmla="*/ 308479 w 670913"/>
                    <a:gd name="connsiteY13" fmla="*/ 241338 h 670913"/>
                    <a:gd name="connsiteX14" fmla="*/ 306324 w 670913"/>
                    <a:gd name="connsiteY14" fmla="*/ 241892 h 670913"/>
                    <a:gd name="connsiteX15" fmla="*/ 242635 w 670913"/>
                    <a:gd name="connsiteY15" fmla="*/ 304036 h 670913"/>
                    <a:gd name="connsiteX16" fmla="*/ 241505 w 670913"/>
                    <a:gd name="connsiteY16" fmla="*/ 308553 h 670913"/>
                    <a:gd name="connsiteX17" fmla="*/ 148184 w 670913"/>
                    <a:gd name="connsiteY17" fmla="*/ 308553 h 670913"/>
                    <a:gd name="connsiteX18" fmla="*/ 148184 w 670913"/>
                    <a:gd name="connsiteY18" fmla="*/ 247400 h 670913"/>
                    <a:gd name="connsiteX19" fmla="*/ 59364 w 670913"/>
                    <a:gd name="connsiteY19" fmla="*/ 335457 h 670913"/>
                    <a:gd name="connsiteX20" fmla="*/ 148184 w 670913"/>
                    <a:gd name="connsiteY20" fmla="*/ 423515 h 670913"/>
                    <a:gd name="connsiteX21" fmla="*/ 148184 w 670913"/>
                    <a:gd name="connsiteY21" fmla="*/ 363065 h 670913"/>
                    <a:gd name="connsiteX22" fmla="*/ 241681 w 670913"/>
                    <a:gd name="connsiteY22" fmla="*/ 363065 h 670913"/>
                    <a:gd name="connsiteX23" fmla="*/ 242635 w 670913"/>
                    <a:gd name="connsiteY23" fmla="*/ 366879 h 670913"/>
                    <a:gd name="connsiteX24" fmla="*/ 306324 w 670913"/>
                    <a:gd name="connsiteY24" fmla="*/ 429022 h 670913"/>
                    <a:gd name="connsiteX25" fmla="*/ 308479 w 670913"/>
                    <a:gd name="connsiteY25" fmla="*/ 429576 h 670913"/>
                    <a:gd name="connsiteX26" fmla="*/ 308479 w 670913"/>
                    <a:gd name="connsiteY26" fmla="*/ 488360 h 670913"/>
                    <a:gd name="connsiteX27" fmla="*/ 302159 w 670913"/>
                    <a:gd name="connsiteY27" fmla="*/ 491790 h 670913"/>
                    <a:gd name="connsiteX28" fmla="*/ 275902 w 670913"/>
                    <a:gd name="connsiteY28" fmla="*/ 541174 h 670913"/>
                    <a:gd name="connsiteX29" fmla="*/ 335457 w 670913"/>
                    <a:gd name="connsiteY29" fmla="*/ 600729 h 670913"/>
                    <a:gd name="connsiteX30" fmla="*/ 395012 w 670913"/>
                    <a:gd name="connsiteY30" fmla="*/ 541174 h 670913"/>
                    <a:gd name="connsiteX31" fmla="*/ 368755 w 670913"/>
                    <a:gd name="connsiteY31" fmla="*/ 491790 h 670913"/>
                    <a:gd name="connsiteX32" fmla="*/ 362991 w 670913"/>
                    <a:gd name="connsiteY32" fmla="*/ 488662 h 670913"/>
                    <a:gd name="connsiteX33" fmla="*/ 362991 w 670913"/>
                    <a:gd name="connsiteY33" fmla="*/ 429433 h 670913"/>
                    <a:gd name="connsiteX34" fmla="*/ 364590 w 670913"/>
                    <a:gd name="connsiteY34" fmla="*/ 429022 h 670913"/>
                    <a:gd name="connsiteX35" fmla="*/ 428279 w 670913"/>
                    <a:gd name="connsiteY35" fmla="*/ 366879 h 670913"/>
                    <a:gd name="connsiteX36" fmla="*/ 429233 w 670913"/>
                    <a:gd name="connsiteY36" fmla="*/ 363065 h 670913"/>
                    <a:gd name="connsiteX37" fmla="*/ 522905 w 670913"/>
                    <a:gd name="connsiteY37" fmla="*/ 363065 h 670913"/>
                    <a:gd name="connsiteX38" fmla="*/ 522905 w 670913"/>
                    <a:gd name="connsiteY38" fmla="*/ 423515 h 670913"/>
                    <a:gd name="connsiteX39" fmla="*/ 611726 w 670913"/>
                    <a:gd name="connsiteY39" fmla="*/ 335457 h 670913"/>
                    <a:gd name="connsiteX40" fmla="*/ 522905 w 670913"/>
                    <a:gd name="connsiteY40" fmla="*/ 247399 h 670913"/>
                    <a:gd name="connsiteX41" fmla="*/ 522905 w 670913"/>
                    <a:gd name="connsiteY41" fmla="*/ 308553 h 670913"/>
                    <a:gd name="connsiteX42" fmla="*/ 429409 w 670913"/>
                    <a:gd name="connsiteY42" fmla="*/ 308553 h 670913"/>
                    <a:gd name="connsiteX43" fmla="*/ 428279 w 670913"/>
                    <a:gd name="connsiteY43" fmla="*/ 304036 h 670913"/>
                    <a:gd name="connsiteX44" fmla="*/ 364590 w 670913"/>
                    <a:gd name="connsiteY44" fmla="*/ 241892 h 670913"/>
                    <a:gd name="connsiteX45" fmla="*/ 362991 w 670913"/>
                    <a:gd name="connsiteY45" fmla="*/ 241481 h 670913"/>
                    <a:gd name="connsiteX46" fmla="*/ 362991 w 670913"/>
                    <a:gd name="connsiteY46" fmla="*/ 150281 h 670913"/>
                    <a:gd name="connsiteX47" fmla="*/ 423602 w 670913"/>
                    <a:gd name="connsiteY47" fmla="*/ 150281 h 670913"/>
                    <a:gd name="connsiteX48" fmla="*/ 335545 w 670913"/>
                    <a:gd name="connsiteY48" fmla="*/ 61460 h 67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70913" h="670913">
                      <a:moveTo>
                        <a:pt x="335457" y="0"/>
                      </a:moveTo>
                      <a:cubicBezTo>
                        <a:pt x="352072" y="0"/>
                        <a:pt x="368686" y="6338"/>
                        <a:pt x="381363" y="19015"/>
                      </a:cubicBezTo>
                      <a:lnTo>
                        <a:pt x="651899" y="289551"/>
                      </a:lnTo>
                      <a:cubicBezTo>
                        <a:pt x="677252" y="314904"/>
                        <a:pt x="677252" y="356010"/>
                        <a:pt x="651899" y="381363"/>
                      </a:cubicBezTo>
                      <a:lnTo>
                        <a:pt x="381363" y="651899"/>
                      </a:lnTo>
                      <a:cubicBezTo>
                        <a:pt x="356010" y="677252"/>
                        <a:pt x="314904" y="677252"/>
                        <a:pt x="289551" y="651899"/>
                      </a:cubicBezTo>
                      <a:lnTo>
                        <a:pt x="19015" y="381363"/>
                      </a:lnTo>
                      <a:cubicBezTo>
                        <a:pt x="-6338" y="356010"/>
                        <a:pt x="-6338" y="314904"/>
                        <a:pt x="19015" y="289551"/>
                      </a:cubicBezTo>
                      <a:lnTo>
                        <a:pt x="289551" y="19015"/>
                      </a:lnTo>
                      <a:cubicBezTo>
                        <a:pt x="302228" y="6338"/>
                        <a:pt x="318842" y="0"/>
                        <a:pt x="335457" y="0"/>
                      </a:cubicBezTo>
                      <a:close/>
                      <a:moveTo>
                        <a:pt x="335545" y="61460"/>
                      </a:moveTo>
                      <a:lnTo>
                        <a:pt x="247487" y="150281"/>
                      </a:lnTo>
                      <a:lnTo>
                        <a:pt x="308479" y="150281"/>
                      </a:lnTo>
                      <a:lnTo>
                        <a:pt x="308479" y="241338"/>
                      </a:lnTo>
                      <a:lnTo>
                        <a:pt x="306324" y="241892"/>
                      </a:lnTo>
                      <a:cubicBezTo>
                        <a:pt x="276414" y="251196"/>
                        <a:pt x="252649" y="274446"/>
                        <a:pt x="242635" y="304036"/>
                      </a:cubicBezTo>
                      <a:lnTo>
                        <a:pt x="241505" y="308553"/>
                      </a:lnTo>
                      <a:lnTo>
                        <a:pt x="148184" y="308553"/>
                      </a:lnTo>
                      <a:lnTo>
                        <a:pt x="148184" y="247400"/>
                      </a:lnTo>
                      <a:lnTo>
                        <a:pt x="59364" y="335457"/>
                      </a:lnTo>
                      <a:lnTo>
                        <a:pt x="148184" y="423515"/>
                      </a:lnTo>
                      <a:lnTo>
                        <a:pt x="148184" y="363065"/>
                      </a:lnTo>
                      <a:lnTo>
                        <a:pt x="241681" y="363065"/>
                      </a:lnTo>
                      <a:lnTo>
                        <a:pt x="242635" y="366879"/>
                      </a:lnTo>
                      <a:cubicBezTo>
                        <a:pt x="252649" y="396468"/>
                        <a:pt x="276414" y="419719"/>
                        <a:pt x="306324" y="429022"/>
                      </a:cubicBezTo>
                      <a:lnTo>
                        <a:pt x="308479" y="429576"/>
                      </a:lnTo>
                      <a:lnTo>
                        <a:pt x="308479" y="488360"/>
                      </a:lnTo>
                      <a:lnTo>
                        <a:pt x="302159" y="491790"/>
                      </a:lnTo>
                      <a:cubicBezTo>
                        <a:pt x="286317" y="502493"/>
                        <a:pt x="275902" y="520617"/>
                        <a:pt x="275902" y="541174"/>
                      </a:cubicBezTo>
                      <a:cubicBezTo>
                        <a:pt x="275902" y="574066"/>
                        <a:pt x="302565" y="600729"/>
                        <a:pt x="335457" y="600729"/>
                      </a:cubicBezTo>
                      <a:cubicBezTo>
                        <a:pt x="368348" y="600729"/>
                        <a:pt x="395012" y="574066"/>
                        <a:pt x="395012" y="541174"/>
                      </a:cubicBezTo>
                      <a:cubicBezTo>
                        <a:pt x="395012" y="520617"/>
                        <a:pt x="384597" y="502493"/>
                        <a:pt x="368755" y="491790"/>
                      </a:cubicBezTo>
                      <a:lnTo>
                        <a:pt x="362991" y="488662"/>
                      </a:lnTo>
                      <a:lnTo>
                        <a:pt x="362991" y="429433"/>
                      </a:lnTo>
                      <a:lnTo>
                        <a:pt x="364590" y="429022"/>
                      </a:lnTo>
                      <a:cubicBezTo>
                        <a:pt x="394500" y="419719"/>
                        <a:pt x="418265" y="396468"/>
                        <a:pt x="428279" y="366879"/>
                      </a:cubicBezTo>
                      <a:lnTo>
                        <a:pt x="429233" y="363065"/>
                      </a:lnTo>
                      <a:lnTo>
                        <a:pt x="522905" y="363065"/>
                      </a:lnTo>
                      <a:lnTo>
                        <a:pt x="522905" y="423515"/>
                      </a:lnTo>
                      <a:lnTo>
                        <a:pt x="611726" y="335457"/>
                      </a:lnTo>
                      <a:lnTo>
                        <a:pt x="522905" y="247399"/>
                      </a:lnTo>
                      <a:lnTo>
                        <a:pt x="522905" y="308553"/>
                      </a:lnTo>
                      <a:lnTo>
                        <a:pt x="429409" y="308553"/>
                      </a:lnTo>
                      <a:lnTo>
                        <a:pt x="428279" y="304036"/>
                      </a:lnTo>
                      <a:cubicBezTo>
                        <a:pt x="418265" y="274446"/>
                        <a:pt x="394500" y="251195"/>
                        <a:pt x="364590" y="241892"/>
                      </a:cubicBezTo>
                      <a:lnTo>
                        <a:pt x="362991" y="241481"/>
                      </a:lnTo>
                      <a:lnTo>
                        <a:pt x="362991" y="150281"/>
                      </a:lnTo>
                      <a:lnTo>
                        <a:pt x="423602" y="150281"/>
                      </a:lnTo>
                      <a:lnTo>
                        <a:pt x="335545" y="6146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Oval 45">
                  <a:extLst>
                    <a:ext uri="{FF2B5EF4-FFF2-40B4-BE49-F238E27FC236}">
                      <a16:creationId xmlns:a16="http://schemas.microsoft.com/office/drawing/2014/main" id="{8677ECEC-E857-48E7-BC24-180A101E9E5C}"/>
                    </a:ext>
                    <a:ext uri="{C183D7F6-B498-43B3-948B-1728B52AA6E4}">
                      <adec:decorative xmlns:adec="http://schemas.microsoft.com/office/drawing/2017/decorative" val="1"/>
                    </a:ext>
                  </a:extLst>
                </p:cNvPr>
                <p:cNvSpPr/>
                <p:nvPr/>
              </p:nvSpPr>
              <p:spPr bwMode="auto">
                <a:xfrm>
                  <a:off x="10540700" y="1416094"/>
                  <a:ext cx="134124" cy="13412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E0D3EA88-6120-441A-9BB7-9D16059FE772}"/>
                  </a:ext>
                  <a:ext uri="{C183D7F6-B498-43B3-948B-1728B52AA6E4}">
                    <adec:decorative xmlns:adec="http://schemas.microsoft.com/office/drawing/2017/decorative" val="1"/>
                  </a:ext>
                </a:extLst>
              </p:cNvPr>
              <p:cNvCxnSpPr>
                <a:cxnSpLocks/>
              </p:cNvCxnSpPr>
              <p:nvPr/>
            </p:nvCxnSpPr>
            <p:spPr>
              <a:xfrm>
                <a:off x="6297122" y="2456823"/>
                <a:ext cx="1357520"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6" name="Group 67">
                <a:extLst>
                  <a:ext uri="{FF2B5EF4-FFF2-40B4-BE49-F238E27FC236}">
                    <a16:creationId xmlns:a16="http://schemas.microsoft.com/office/drawing/2014/main" id="{10D65F06-420D-4E8C-9C5F-AA9FE05D2B53}"/>
                  </a:ext>
                </a:extLst>
              </p:cNvPr>
              <p:cNvGrpSpPr>
                <a:grpSpLocks noChangeAspect="1"/>
              </p:cNvGrpSpPr>
              <p:nvPr/>
            </p:nvGrpSpPr>
            <p:grpSpPr bwMode="auto">
              <a:xfrm>
                <a:off x="5798394" y="2297694"/>
                <a:ext cx="420944" cy="315708"/>
                <a:chOff x="2810" y="1038"/>
                <a:chExt cx="312" cy="234"/>
              </a:xfrm>
            </p:grpSpPr>
            <p:sp>
              <p:nvSpPr>
                <p:cNvPr id="267" name="AutoShape 66">
                  <a:extLst>
                    <a:ext uri="{FF2B5EF4-FFF2-40B4-BE49-F238E27FC236}">
                      <a16:creationId xmlns:a16="http://schemas.microsoft.com/office/drawing/2014/main" id="{D9E7F4F7-D8DF-4274-A969-ECBD7E4D90F1}"/>
                    </a:ext>
                    <a:ext uri="{C183D7F6-B498-43B3-948B-1728B52AA6E4}">
                      <adec:decorative xmlns:adec="http://schemas.microsoft.com/office/drawing/2017/decorative" val="1"/>
                    </a:ext>
                  </a:extLst>
                </p:cNvPr>
                <p:cNvSpPr>
                  <a:spLocks noChangeAspect="1" noChangeArrowheads="1" noTextEdit="1"/>
                </p:cNvSpPr>
                <p:nvPr/>
              </p:nvSpPr>
              <p:spPr bwMode="auto">
                <a:xfrm>
                  <a:off x="2810"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8" name="Rectangle 68">
                  <a:extLst>
                    <a:ext uri="{FF2B5EF4-FFF2-40B4-BE49-F238E27FC236}">
                      <a16:creationId xmlns:a16="http://schemas.microsoft.com/office/drawing/2014/main" id="{20BDB5C6-B66A-4D62-BF90-74CE574C49E2}"/>
                    </a:ext>
                    <a:ext uri="{C183D7F6-B498-43B3-948B-1728B52AA6E4}">
                      <adec:decorative xmlns:adec="http://schemas.microsoft.com/office/drawing/2017/decorative" val="1"/>
                    </a:ext>
                  </a:extLst>
                </p:cNvPr>
                <p:cNvSpPr>
                  <a:spLocks noChangeArrowheads="1"/>
                </p:cNvSpPr>
                <p:nvPr/>
              </p:nvSpPr>
              <p:spPr bwMode="auto">
                <a:xfrm>
                  <a:off x="2810"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9" name="Rectangle 69">
                  <a:extLst>
                    <a:ext uri="{FF2B5EF4-FFF2-40B4-BE49-F238E27FC236}">
                      <a16:creationId xmlns:a16="http://schemas.microsoft.com/office/drawing/2014/main" id="{80E94E95-AA2B-4F7B-B99E-9434842C44E0}"/>
                    </a:ext>
                    <a:ext uri="{C183D7F6-B498-43B3-948B-1728B52AA6E4}">
                      <adec:decorative xmlns:adec="http://schemas.microsoft.com/office/drawing/2017/decorative" val="1"/>
                    </a:ext>
                  </a:extLst>
                </p:cNvPr>
                <p:cNvSpPr>
                  <a:spLocks noChangeArrowheads="1"/>
                </p:cNvSpPr>
                <p:nvPr/>
              </p:nvSpPr>
              <p:spPr bwMode="auto">
                <a:xfrm>
                  <a:off x="2810" y="1067"/>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0" name="Oval 70">
                  <a:extLst>
                    <a:ext uri="{FF2B5EF4-FFF2-40B4-BE49-F238E27FC236}">
                      <a16:creationId xmlns:a16="http://schemas.microsoft.com/office/drawing/2014/main" id="{EC022B0A-0D24-40A0-ABE0-50F5BD7D8ED2}"/>
                    </a:ext>
                    <a:ext uri="{C183D7F6-B498-43B3-948B-1728B52AA6E4}">
                      <adec:decorative xmlns:adec="http://schemas.microsoft.com/office/drawing/2017/decorative" val="1"/>
                    </a:ext>
                  </a:extLst>
                </p:cNvPr>
                <p:cNvSpPr>
                  <a:spLocks noChangeArrowheads="1"/>
                </p:cNvSpPr>
                <p:nvPr/>
              </p:nvSpPr>
              <p:spPr bwMode="auto">
                <a:xfrm>
                  <a:off x="2820"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1" name="Oval 71">
                  <a:extLst>
                    <a:ext uri="{FF2B5EF4-FFF2-40B4-BE49-F238E27FC236}">
                      <a16:creationId xmlns:a16="http://schemas.microsoft.com/office/drawing/2014/main" id="{0CF8B5FC-E8F9-4380-B294-52C772C26946}"/>
                    </a:ext>
                    <a:ext uri="{C183D7F6-B498-43B3-948B-1728B52AA6E4}">
                      <adec:decorative xmlns:adec="http://schemas.microsoft.com/office/drawing/2017/decorative" val="1"/>
                    </a:ext>
                  </a:extLst>
                </p:cNvPr>
                <p:cNvSpPr>
                  <a:spLocks noChangeArrowheads="1"/>
                </p:cNvSpPr>
                <p:nvPr/>
              </p:nvSpPr>
              <p:spPr bwMode="auto">
                <a:xfrm>
                  <a:off x="2834"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2" name="Oval 72">
                  <a:extLst>
                    <a:ext uri="{FF2B5EF4-FFF2-40B4-BE49-F238E27FC236}">
                      <a16:creationId xmlns:a16="http://schemas.microsoft.com/office/drawing/2014/main" id="{73BFCFA3-1DAB-42FD-8DDB-B70C8BB33DD2}"/>
                    </a:ext>
                    <a:ext uri="{C183D7F6-B498-43B3-948B-1728B52AA6E4}">
                      <adec:decorative xmlns:adec="http://schemas.microsoft.com/office/drawing/2017/decorative" val="1"/>
                    </a:ext>
                  </a:extLst>
                </p:cNvPr>
                <p:cNvSpPr>
                  <a:spLocks noChangeArrowheads="1"/>
                </p:cNvSpPr>
                <p:nvPr/>
              </p:nvSpPr>
              <p:spPr bwMode="auto">
                <a:xfrm>
                  <a:off x="2849"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3" name="Freeform 73">
                  <a:extLst>
                    <a:ext uri="{FF2B5EF4-FFF2-40B4-BE49-F238E27FC236}">
                      <a16:creationId xmlns:a16="http://schemas.microsoft.com/office/drawing/2014/main" id="{D3B48A01-96CA-4ECB-8B42-968228CEB8A1}"/>
                    </a:ext>
                    <a:ext uri="{C183D7F6-B498-43B3-948B-1728B52AA6E4}">
                      <adec:decorative xmlns:adec="http://schemas.microsoft.com/office/drawing/2017/decorative" val="1"/>
                    </a:ext>
                  </a:extLst>
                </p:cNvPr>
                <p:cNvSpPr>
                  <a:spLocks/>
                </p:cNvSpPr>
                <p:nvPr/>
              </p:nvSpPr>
              <p:spPr bwMode="auto">
                <a:xfrm>
                  <a:off x="2908" y="1143"/>
                  <a:ext cx="53" cy="92"/>
                </a:xfrm>
                <a:custGeom>
                  <a:avLst/>
                  <a:gdLst>
                    <a:gd name="T0" fmla="*/ 0 w 53"/>
                    <a:gd name="T1" fmla="*/ 61 h 92"/>
                    <a:gd name="T2" fmla="*/ 53 w 53"/>
                    <a:gd name="T3" fmla="*/ 92 h 92"/>
                    <a:gd name="T4" fmla="*/ 53 w 53"/>
                    <a:gd name="T5" fmla="*/ 31 h 92"/>
                    <a:gd name="T6" fmla="*/ 0 w 53"/>
                    <a:gd name="T7" fmla="*/ 0 h 92"/>
                    <a:gd name="T8" fmla="*/ 0 w 53"/>
                    <a:gd name="T9" fmla="*/ 61 h 92"/>
                  </a:gdLst>
                  <a:ahLst/>
                  <a:cxnLst>
                    <a:cxn ang="0">
                      <a:pos x="T0" y="T1"/>
                    </a:cxn>
                    <a:cxn ang="0">
                      <a:pos x="T2" y="T3"/>
                    </a:cxn>
                    <a:cxn ang="0">
                      <a:pos x="T4" y="T5"/>
                    </a:cxn>
                    <a:cxn ang="0">
                      <a:pos x="T6" y="T7"/>
                    </a:cxn>
                    <a:cxn ang="0">
                      <a:pos x="T8" y="T9"/>
                    </a:cxn>
                  </a:cxnLst>
                  <a:rect l="0" t="0" r="r" b="b"/>
                  <a:pathLst>
                    <a:path w="53" h="92">
                      <a:moveTo>
                        <a:pt x="0" y="61"/>
                      </a:moveTo>
                      <a:lnTo>
                        <a:pt x="53" y="92"/>
                      </a:lnTo>
                      <a:lnTo>
                        <a:pt x="53" y="31"/>
                      </a:lnTo>
                      <a:lnTo>
                        <a:pt x="0" y="0"/>
                      </a:lnTo>
                      <a:lnTo>
                        <a:pt x="0" y="6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4" name="Freeform 74">
                  <a:extLst>
                    <a:ext uri="{FF2B5EF4-FFF2-40B4-BE49-F238E27FC236}">
                      <a16:creationId xmlns:a16="http://schemas.microsoft.com/office/drawing/2014/main" id="{6DE131D1-86E7-4EBF-A22B-F73E2EBF2AD1}"/>
                    </a:ext>
                    <a:ext uri="{C183D7F6-B498-43B3-948B-1728B52AA6E4}">
                      <adec:decorative xmlns:adec="http://schemas.microsoft.com/office/drawing/2017/decorative" val="1"/>
                    </a:ext>
                  </a:extLst>
                </p:cNvPr>
                <p:cNvSpPr>
                  <a:spLocks/>
                </p:cNvSpPr>
                <p:nvPr/>
              </p:nvSpPr>
              <p:spPr bwMode="auto">
                <a:xfrm>
                  <a:off x="2913" y="1106"/>
                  <a:ext cx="106" cy="61"/>
                </a:xfrm>
                <a:custGeom>
                  <a:avLst/>
                  <a:gdLst>
                    <a:gd name="T0" fmla="*/ 53 w 106"/>
                    <a:gd name="T1" fmla="*/ 0 h 61"/>
                    <a:gd name="T2" fmla="*/ 0 w 106"/>
                    <a:gd name="T3" fmla="*/ 31 h 61"/>
                    <a:gd name="T4" fmla="*/ 53 w 106"/>
                    <a:gd name="T5" fmla="*/ 61 h 61"/>
                    <a:gd name="T6" fmla="*/ 106 w 106"/>
                    <a:gd name="T7" fmla="*/ 31 h 61"/>
                    <a:gd name="T8" fmla="*/ 53 w 106"/>
                    <a:gd name="T9" fmla="*/ 0 h 61"/>
                  </a:gdLst>
                  <a:ahLst/>
                  <a:cxnLst>
                    <a:cxn ang="0">
                      <a:pos x="T0" y="T1"/>
                    </a:cxn>
                    <a:cxn ang="0">
                      <a:pos x="T2" y="T3"/>
                    </a:cxn>
                    <a:cxn ang="0">
                      <a:pos x="T4" y="T5"/>
                    </a:cxn>
                    <a:cxn ang="0">
                      <a:pos x="T6" y="T7"/>
                    </a:cxn>
                    <a:cxn ang="0">
                      <a:pos x="T8" y="T9"/>
                    </a:cxn>
                  </a:cxnLst>
                  <a:rect l="0" t="0" r="r" b="b"/>
                  <a:pathLst>
                    <a:path w="106" h="61">
                      <a:moveTo>
                        <a:pt x="53" y="0"/>
                      </a:moveTo>
                      <a:lnTo>
                        <a:pt x="0" y="31"/>
                      </a:lnTo>
                      <a:lnTo>
                        <a:pt x="53" y="61"/>
                      </a:lnTo>
                      <a:lnTo>
                        <a:pt x="106" y="31"/>
                      </a:lnTo>
                      <a:lnTo>
                        <a:pt x="5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5" name="Freeform 75">
                  <a:extLst>
                    <a:ext uri="{FF2B5EF4-FFF2-40B4-BE49-F238E27FC236}">
                      <a16:creationId xmlns:a16="http://schemas.microsoft.com/office/drawing/2014/main" id="{1129E8C5-AAB8-421D-9A34-133ADA5C0B2D}"/>
                    </a:ext>
                    <a:ext uri="{C183D7F6-B498-43B3-948B-1728B52AA6E4}">
                      <adec:decorative xmlns:adec="http://schemas.microsoft.com/office/drawing/2017/decorative" val="1"/>
                    </a:ext>
                  </a:extLst>
                </p:cNvPr>
                <p:cNvSpPr>
                  <a:spLocks/>
                </p:cNvSpPr>
                <p:nvPr/>
              </p:nvSpPr>
              <p:spPr bwMode="auto">
                <a:xfrm>
                  <a:off x="2971" y="1143"/>
                  <a:ext cx="53" cy="92"/>
                </a:xfrm>
                <a:custGeom>
                  <a:avLst/>
                  <a:gdLst>
                    <a:gd name="T0" fmla="*/ 0 w 53"/>
                    <a:gd name="T1" fmla="*/ 31 h 92"/>
                    <a:gd name="T2" fmla="*/ 0 w 53"/>
                    <a:gd name="T3" fmla="*/ 92 h 92"/>
                    <a:gd name="T4" fmla="*/ 53 w 53"/>
                    <a:gd name="T5" fmla="*/ 61 h 92"/>
                    <a:gd name="T6" fmla="*/ 53 w 53"/>
                    <a:gd name="T7" fmla="*/ 0 h 92"/>
                    <a:gd name="T8" fmla="*/ 0 w 53"/>
                    <a:gd name="T9" fmla="*/ 31 h 92"/>
                  </a:gdLst>
                  <a:ahLst/>
                  <a:cxnLst>
                    <a:cxn ang="0">
                      <a:pos x="T0" y="T1"/>
                    </a:cxn>
                    <a:cxn ang="0">
                      <a:pos x="T2" y="T3"/>
                    </a:cxn>
                    <a:cxn ang="0">
                      <a:pos x="T4" y="T5"/>
                    </a:cxn>
                    <a:cxn ang="0">
                      <a:pos x="T6" y="T7"/>
                    </a:cxn>
                    <a:cxn ang="0">
                      <a:pos x="T8" y="T9"/>
                    </a:cxn>
                  </a:cxnLst>
                  <a:rect l="0" t="0" r="r" b="b"/>
                  <a:pathLst>
                    <a:path w="53" h="92">
                      <a:moveTo>
                        <a:pt x="0" y="31"/>
                      </a:moveTo>
                      <a:lnTo>
                        <a:pt x="0" y="92"/>
                      </a:lnTo>
                      <a:lnTo>
                        <a:pt x="53" y="61"/>
                      </a:lnTo>
                      <a:lnTo>
                        <a:pt x="53" y="0"/>
                      </a:lnTo>
                      <a:lnTo>
                        <a:pt x="0" y="31"/>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pic>
          <p:nvPicPr>
            <p:cNvPr id="3" name="Graphic 2">
              <a:extLst>
                <a:ext uri="{FF2B5EF4-FFF2-40B4-BE49-F238E27FC236}">
                  <a16:creationId xmlns:a16="http://schemas.microsoft.com/office/drawing/2014/main" id="{632E3CD2-38DE-4AA0-B270-8A1E2B101A8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7952" y="5034325"/>
              <a:ext cx="667512" cy="667512"/>
            </a:xfrm>
            <a:prstGeom prst="rect">
              <a:avLst/>
            </a:prstGeom>
          </p:spPr>
        </p:pic>
      </p:grpSp>
    </p:spTree>
    <p:extLst>
      <p:ext uri="{BB962C8B-B14F-4D97-AF65-F5344CB8AC3E}">
        <p14:creationId xmlns:p14="http://schemas.microsoft.com/office/powerpoint/2010/main" val="36258208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346F-397C-48F2-B3A3-32AA618AF54E}"/>
              </a:ext>
            </a:extLst>
          </p:cNvPr>
          <p:cNvSpPr>
            <a:spLocks noGrp="1"/>
          </p:cNvSpPr>
          <p:nvPr>
            <p:ph type="title"/>
          </p:nvPr>
        </p:nvSpPr>
        <p:spPr>
          <a:xfrm>
            <a:off x="554058" y="487791"/>
            <a:ext cx="11018520" cy="984885"/>
          </a:xfrm>
        </p:spPr>
        <p:txBody>
          <a:bodyPr/>
          <a:lstStyle/>
          <a:p>
            <a:pPr marL="0" marR="0" lvl="0" indent="0" defTabSz="914400" rtl="0" eaLnBrk="1" fontAlgn="auto" latinLnBrk="0" hangingPunct="1">
              <a:lnSpc>
                <a:spcPct val="100000"/>
              </a:lnSpc>
              <a:spcBef>
                <a:spcPts val="0"/>
              </a:spcBef>
              <a:spcAft>
                <a:spcPts val="200"/>
              </a:spcAft>
              <a:buClrTx/>
              <a:buSzTx/>
              <a:buFontTx/>
              <a:buNone/>
              <a:tabLst/>
              <a:defRPr/>
            </a:pPr>
            <a:r>
              <a:rPr lang="en-US" sz="3200" b="1" dirty="0">
                <a:ln w="3175">
                  <a:noFill/>
                </a:ln>
                <a:solidFill>
                  <a:schemeClr val="tx1"/>
                </a:solidFill>
                <a:cs typeface="Segoe UI" pitchFamily="34" charset="0"/>
              </a:rPr>
              <a:t>Provide a high-quality remote learning with popular LMS Moodle and Azure Database for MySQL </a:t>
            </a:r>
          </a:p>
        </p:txBody>
      </p:sp>
      <p:sp>
        <p:nvSpPr>
          <p:cNvPr id="9" name="Text Placeholder 8">
            <a:extLst>
              <a:ext uri="{FF2B5EF4-FFF2-40B4-BE49-F238E27FC236}">
                <a16:creationId xmlns:a16="http://schemas.microsoft.com/office/drawing/2014/main" id="{2DB8FDC4-FB4F-4747-B85F-3F7203662919}"/>
              </a:ext>
            </a:extLst>
          </p:cNvPr>
          <p:cNvSpPr>
            <a:spLocks noGrp="1"/>
          </p:cNvSpPr>
          <p:nvPr>
            <p:ph type="body" sz="quarter" idx="10"/>
          </p:nvPr>
        </p:nvSpPr>
        <p:spPr>
          <a:xfrm>
            <a:off x="586390" y="1708701"/>
            <a:ext cx="3601587" cy="3426578"/>
          </a:xfrm>
        </p:spPr>
        <p:txBody>
          <a:bodyPr/>
          <a:lstStyle/>
          <a:p>
            <a:r>
              <a:rPr lang="en-US" dirty="0"/>
              <a:t>Empower educators to disseminate work efficiently by deployed Moodle on Azure with Azure Database for MySQL </a:t>
            </a:r>
          </a:p>
          <a:p>
            <a:r>
              <a:rPr lang="en-US" dirty="0"/>
              <a:t>Employ native MySQL tools, as Azure Database for MySQL is based on community version </a:t>
            </a:r>
          </a:p>
          <a:p>
            <a:r>
              <a:rPr lang="en-US" dirty="0"/>
              <a:t>Enable concurrent user access with Azure Database for MySQL</a:t>
            </a:r>
          </a:p>
          <a:p>
            <a:r>
              <a:rPr lang="en-US" dirty="0"/>
              <a:t>Use MySQL to store student scores, grades, and other student information </a:t>
            </a:r>
          </a:p>
          <a:p>
            <a:r>
              <a:rPr lang="en-US" dirty="0"/>
              <a:t>Save administrators time and resources with automated patching and backups</a:t>
            </a:r>
          </a:p>
        </p:txBody>
      </p:sp>
      <p:sp>
        <p:nvSpPr>
          <p:cNvPr id="12" name="Text Placeholder 11">
            <a:extLst>
              <a:ext uri="{FF2B5EF4-FFF2-40B4-BE49-F238E27FC236}">
                <a16:creationId xmlns:a16="http://schemas.microsoft.com/office/drawing/2014/main" id="{34945532-B457-4250-9237-56D5E11243A2}"/>
              </a:ext>
            </a:extLst>
          </p:cNvPr>
          <p:cNvSpPr>
            <a:spLocks noGrp="1"/>
          </p:cNvSpPr>
          <p:nvPr>
            <p:ph type="body" sz="quarter" idx="12"/>
          </p:nvPr>
        </p:nvSpPr>
        <p:spPr>
          <a:xfrm>
            <a:off x="5000171" y="1705357"/>
            <a:ext cx="6603565" cy="246221"/>
          </a:xfrm>
        </p:spPr>
        <p:txBody>
          <a:bodyPr/>
          <a:lstStyle/>
          <a:p>
            <a:r>
              <a:rPr lang="en-US" sz="1600" dirty="0"/>
              <a:t>Moodle deployment architecture on Azure</a:t>
            </a:r>
          </a:p>
        </p:txBody>
      </p:sp>
      <p:grpSp>
        <p:nvGrpSpPr>
          <p:cNvPr id="4" name="Group 3" descr="Diagram showing Moodle deployment architecture on Azure. Azure consists of VNet, LB, and two IPs. User and Admin (SSH) are outside Azure to the left side and Azure Database for MySQL is outside Azure to the right side. User is connected to IP which is further connected to LB. LB is connected to Autoscaling VMSS web frontend which is present in VNet. Admin (SSH) is connected to IP which is further connected to Controller VM (w/ opt. NFS vol.) VNet consists of Gluster FS which is beside Autoscaling VMSS web frontend and Elastic VMS beside Controller VM (w/ opt. NFS vol.).">
            <a:extLst>
              <a:ext uri="{FF2B5EF4-FFF2-40B4-BE49-F238E27FC236}">
                <a16:creationId xmlns:a16="http://schemas.microsoft.com/office/drawing/2014/main" id="{F1E67178-B366-44F0-859B-233B154B8D3D}"/>
              </a:ext>
            </a:extLst>
          </p:cNvPr>
          <p:cNvGrpSpPr/>
          <p:nvPr/>
        </p:nvGrpSpPr>
        <p:grpSpPr>
          <a:xfrm>
            <a:off x="5000171" y="2125324"/>
            <a:ext cx="6341473" cy="2790996"/>
            <a:chOff x="5000171" y="2125324"/>
            <a:chExt cx="6341473" cy="2790996"/>
          </a:xfrm>
        </p:grpSpPr>
        <p:pic>
          <p:nvPicPr>
            <p:cNvPr id="68" name="Picture 2">
              <a:extLst>
                <a:ext uri="{FF2B5EF4-FFF2-40B4-BE49-F238E27FC236}">
                  <a16:creationId xmlns:a16="http://schemas.microsoft.com/office/drawing/2014/main" id="{DEE552B0-0817-4EC9-96D7-D6739BA932F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829" y="2651398"/>
              <a:ext cx="369979" cy="18499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a:extLst>
                <a:ext uri="{FF2B5EF4-FFF2-40B4-BE49-F238E27FC236}">
                  <a16:creationId xmlns:a16="http://schemas.microsoft.com/office/drawing/2014/main" id="{D24B707C-8D3C-4D6E-9F6D-39BAED7FFD8F}"/>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1153" y="2814483"/>
              <a:ext cx="331333" cy="331333"/>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4B5C1442-F289-4375-8D85-55A038B4D0ED}"/>
                </a:ext>
                <a:ext uri="{C183D7F6-B498-43B3-948B-1728B52AA6E4}">
                  <adec:decorative xmlns:adec="http://schemas.microsoft.com/office/drawing/2017/decorative" val="1"/>
                </a:ext>
              </a:extLst>
            </p:cNvPr>
            <p:cNvSpPr/>
            <p:nvPr/>
          </p:nvSpPr>
          <p:spPr bwMode="auto">
            <a:xfrm>
              <a:off x="5986283" y="2125324"/>
              <a:ext cx="4353875" cy="2790996"/>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Segoe UI" pitchFamily="34" charset="0"/>
                  <a:cs typeface="Segoe UI" pitchFamily="34" charset="0"/>
                </a:rPr>
                <a:t>Azure</a:t>
              </a:r>
            </a:p>
          </p:txBody>
        </p:sp>
        <p:grpSp>
          <p:nvGrpSpPr>
            <p:cNvPr id="72" name="Group 71">
              <a:extLst>
                <a:ext uri="{FF2B5EF4-FFF2-40B4-BE49-F238E27FC236}">
                  <a16:creationId xmlns:a16="http://schemas.microsoft.com/office/drawing/2014/main" id="{8E99DD3A-C609-4E75-82B9-EE0F3D7B70EF}"/>
                </a:ext>
              </a:extLst>
            </p:cNvPr>
            <p:cNvGrpSpPr/>
            <p:nvPr/>
          </p:nvGrpSpPr>
          <p:grpSpPr>
            <a:xfrm>
              <a:off x="5107123" y="2693580"/>
              <a:ext cx="495300" cy="371475"/>
              <a:chOff x="11134725" y="2487613"/>
              <a:chExt cx="495300" cy="371475"/>
            </a:xfrm>
          </p:grpSpPr>
          <p:sp>
            <p:nvSpPr>
              <p:cNvPr id="73" name="Rectangle 225">
                <a:extLst>
                  <a:ext uri="{FF2B5EF4-FFF2-40B4-BE49-F238E27FC236}">
                    <a16:creationId xmlns:a16="http://schemas.microsoft.com/office/drawing/2014/main" id="{7E5F037A-0E39-4D8D-AD38-13D6F348B557}"/>
                  </a:ext>
                  <a:ext uri="{C183D7F6-B498-43B3-948B-1728B52AA6E4}">
                    <adec:decorative xmlns:adec="http://schemas.microsoft.com/office/drawing/2017/decorative" val="1"/>
                  </a:ext>
                </a:extLst>
              </p:cNvPr>
              <p:cNvSpPr>
                <a:spLocks noChangeArrowheads="1"/>
              </p:cNvSpPr>
              <p:nvPr/>
            </p:nvSpPr>
            <p:spPr bwMode="auto">
              <a:xfrm>
                <a:off x="11134725" y="2487613"/>
                <a:ext cx="495300" cy="3714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4" name="Rectangle 226">
                <a:extLst>
                  <a:ext uri="{FF2B5EF4-FFF2-40B4-BE49-F238E27FC236}">
                    <a16:creationId xmlns:a16="http://schemas.microsoft.com/office/drawing/2014/main" id="{41B84EC3-80C1-4159-B738-2AF5A5B24468}"/>
                  </a:ext>
                  <a:ext uri="{C183D7F6-B498-43B3-948B-1728B52AA6E4}">
                    <adec:decorative xmlns:adec="http://schemas.microsoft.com/office/drawing/2017/decorative" val="1"/>
                  </a:ext>
                </a:extLst>
              </p:cNvPr>
              <p:cNvSpPr>
                <a:spLocks noChangeArrowheads="1"/>
              </p:cNvSpPr>
              <p:nvPr/>
            </p:nvSpPr>
            <p:spPr bwMode="auto">
              <a:xfrm>
                <a:off x="11134725" y="2487613"/>
                <a:ext cx="495300" cy="460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5" name="Oval 227">
                <a:extLst>
                  <a:ext uri="{FF2B5EF4-FFF2-40B4-BE49-F238E27FC236}">
                    <a16:creationId xmlns:a16="http://schemas.microsoft.com/office/drawing/2014/main" id="{0D49155B-B149-49CF-84AC-C2631E936209}"/>
                  </a:ext>
                  <a:ext uri="{C183D7F6-B498-43B3-948B-1728B52AA6E4}">
                    <adec:decorative xmlns:adec="http://schemas.microsoft.com/office/drawing/2017/decorative" val="1"/>
                  </a:ext>
                </a:extLst>
              </p:cNvPr>
              <p:cNvSpPr>
                <a:spLocks noChangeArrowheads="1"/>
              </p:cNvSpPr>
              <p:nvPr/>
            </p:nvSpPr>
            <p:spPr bwMode="auto">
              <a:xfrm>
                <a:off x="11152188" y="2503488"/>
                <a:ext cx="14288"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6" name="Oval 228">
                <a:extLst>
                  <a:ext uri="{FF2B5EF4-FFF2-40B4-BE49-F238E27FC236}">
                    <a16:creationId xmlns:a16="http://schemas.microsoft.com/office/drawing/2014/main" id="{BE97EF76-A41B-48CC-AC16-697234F19509}"/>
                  </a:ext>
                  <a:ext uri="{C183D7F6-B498-43B3-948B-1728B52AA6E4}">
                    <adec:decorative xmlns:adec="http://schemas.microsoft.com/office/drawing/2017/decorative" val="1"/>
                  </a:ext>
                </a:extLst>
              </p:cNvPr>
              <p:cNvSpPr>
                <a:spLocks noChangeArrowheads="1"/>
              </p:cNvSpPr>
              <p:nvPr/>
            </p:nvSpPr>
            <p:spPr bwMode="auto">
              <a:xfrm>
                <a:off x="11174413"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7" name="Oval 229">
                <a:extLst>
                  <a:ext uri="{FF2B5EF4-FFF2-40B4-BE49-F238E27FC236}">
                    <a16:creationId xmlns:a16="http://schemas.microsoft.com/office/drawing/2014/main" id="{C2B417F1-41F9-43B0-A3FD-9EC0BAFD559C}"/>
                  </a:ext>
                  <a:ext uri="{C183D7F6-B498-43B3-948B-1728B52AA6E4}">
                    <adec:decorative xmlns:adec="http://schemas.microsoft.com/office/drawing/2017/decorative" val="1"/>
                  </a:ext>
                </a:extLst>
              </p:cNvPr>
              <p:cNvSpPr>
                <a:spLocks noChangeArrowheads="1"/>
              </p:cNvSpPr>
              <p:nvPr/>
            </p:nvSpPr>
            <p:spPr bwMode="auto">
              <a:xfrm>
                <a:off x="11198225" y="2503488"/>
                <a:ext cx="15875" cy="158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Rectangle 230">
                <a:extLst>
                  <a:ext uri="{FF2B5EF4-FFF2-40B4-BE49-F238E27FC236}">
                    <a16:creationId xmlns:a16="http://schemas.microsoft.com/office/drawing/2014/main" id="{6F4723CC-AE08-462A-B693-703B2F593BC1}"/>
                  </a:ext>
                  <a:ext uri="{C183D7F6-B498-43B3-948B-1728B52AA6E4}">
                    <adec:decorative xmlns:adec="http://schemas.microsoft.com/office/drawing/2017/decorative" val="1"/>
                  </a:ext>
                </a:extLst>
              </p:cNvPr>
              <p:cNvSpPr>
                <a:spLocks noChangeArrowheads="1"/>
              </p:cNvSpPr>
              <p:nvPr/>
            </p:nvSpPr>
            <p:spPr bwMode="auto">
              <a:xfrm>
                <a:off x="11228388" y="2595563"/>
                <a:ext cx="76200"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Rectangle 231">
                <a:extLst>
                  <a:ext uri="{FF2B5EF4-FFF2-40B4-BE49-F238E27FC236}">
                    <a16:creationId xmlns:a16="http://schemas.microsoft.com/office/drawing/2014/main" id="{B32AB1B2-889F-4434-945D-7A507A89AF92}"/>
                  </a:ext>
                  <a:ext uri="{C183D7F6-B498-43B3-948B-1728B52AA6E4}">
                    <adec:decorative xmlns:adec="http://schemas.microsoft.com/office/drawing/2017/decorative" val="1"/>
                  </a:ext>
                </a:extLst>
              </p:cNvPr>
              <p:cNvSpPr>
                <a:spLocks noChangeArrowheads="1"/>
              </p:cNvSpPr>
              <p:nvPr/>
            </p:nvSpPr>
            <p:spPr bwMode="auto">
              <a:xfrm>
                <a:off x="11344275" y="2595563"/>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0" name="Rectangle 232">
                <a:extLst>
                  <a:ext uri="{FF2B5EF4-FFF2-40B4-BE49-F238E27FC236}">
                    <a16:creationId xmlns:a16="http://schemas.microsoft.com/office/drawing/2014/main" id="{4BBE076B-658F-4CB8-83B4-76DE3664D7AC}"/>
                  </a:ext>
                  <a:ext uri="{C183D7F6-B498-43B3-948B-1728B52AA6E4}">
                    <adec:decorative xmlns:adec="http://schemas.microsoft.com/office/drawing/2017/decorative" val="1"/>
                  </a:ext>
                </a:extLst>
              </p:cNvPr>
              <p:cNvSpPr>
                <a:spLocks noChangeArrowheads="1"/>
              </p:cNvSpPr>
              <p:nvPr/>
            </p:nvSpPr>
            <p:spPr bwMode="auto">
              <a:xfrm>
                <a:off x="11460163" y="2595563"/>
                <a:ext cx="77788"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233">
                <a:extLst>
                  <a:ext uri="{FF2B5EF4-FFF2-40B4-BE49-F238E27FC236}">
                    <a16:creationId xmlns:a16="http://schemas.microsoft.com/office/drawing/2014/main" id="{8FBE7AA6-F636-4B97-85B8-E9AABD9DD0D8}"/>
                  </a:ext>
                  <a:ext uri="{C183D7F6-B498-43B3-948B-1728B52AA6E4}">
                    <adec:decorative xmlns:adec="http://schemas.microsoft.com/office/drawing/2017/decorative" val="1"/>
                  </a:ext>
                </a:extLst>
              </p:cNvPr>
              <p:cNvSpPr>
                <a:spLocks noChangeArrowheads="1"/>
              </p:cNvSpPr>
              <p:nvPr/>
            </p:nvSpPr>
            <p:spPr bwMode="auto">
              <a:xfrm>
                <a:off x="11228388" y="2719388"/>
                <a:ext cx="76200"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234">
                <a:extLst>
                  <a:ext uri="{FF2B5EF4-FFF2-40B4-BE49-F238E27FC236}">
                    <a16:creationId xmlns:a16="http://schemas.microsoft.com/office/drawing/2014/main" id="{0DA4BA5C-4A29-400C-9DFB-C8EC34D6D7DE}"/>
                  </a:ext>
                  <a:ext uri="{C183D7F6-B498-43B3-948B-1728B52AA6E4}">
                    <adec:decorative xmlns:adec="http://schemas.microsoft.com/office/drawing/2017/decorative" val="1"/>
                  </a:ext>
                </a:extLst>
              </p:cNvPr>
              <p:cNvSpPr>
                <a:spLocks noChangeArrowheads="1"/>
              </p:cNvSpPr>
              <p:nvPr/>
            </p:nvSpPr>
            <p:spPr bwMode="auto">
              <a:xfrm>
                <a:off x="11344275" y="2719388"/>
                <a:ext cx="77788" cy="7778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3" name="Rectangle 235">
                <a:extLst>
                  <a:ext uri="{FF2B5EF4-FFF2-40B4-BE49-F238E27FC236}">
                    <a16:creationId xmlns:a16="http://schemas.microsoft.com/office/drawing/2014/main" id="{98D7BF65-5116-42DA-84C4-205F583C66BA}"/>
                  </a:ext>
                  <a:ext uri="{C183D7F6-B498-43B3-948B-1728B52AA6E4}">
                    <adec:decorative xmlns:adec="http://schemas.microsoft.com/office/drawing/2017/decorative" val="1"/>
                  </a:ext>
                </a:extLst>
              </p:cNvPr>
              <p:cNvSpPr>
                <a:spLocks noChangeArrowheads="1"/>
              </p:cNvSpPr>
              <p:nvPr/>
            </p:nvSpPr>
            <p:spPr bwMode="auto">
              <a:xfrm>
                <a:off x="11460163" y="2719388"/>
                <a:ext cx="77788" cy="7778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pic>
          <p:nvPicPr>
            <p:cNvPr id="84" name="Graphic 83">
              <a:extLst>
                <a:ext uri="{FF2B5EF4-FFF2-40B4-BE49-F238E27FC236}">
                  <a16:creationId xmlns:a16="http://schemas.microsoft.com/office/drawing/2014/main" id="{EFE631DB-B0CB-4E55-A335-F3728FEB597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07123" y="3861829"/>
              <a:ext cx="495300" cy="495300"/>
            </a:xfrm>
            <a:prstGeom prst="rect">
              <a:avLst/>
            </a:prstGeom>
          </p:spPr>
        </p:pic>
        <p:sp>
          <p:nvSpPr>
            <p:cNvPr id="85" name="TextBox 84">
              <a:extLst>
                <a:ext uri="{FF2B5EF4-FFF2-40B4-BE49-F238E27FC236}">
                  <a16:creationId xmlns:a16="http://schemas.microsoft.com/office/drawing/2014/main" id="{6869E077-8460-499E-9A49-DFD693CABB9C}"/>
                </a:ext>
                <a:ext uri="{C183D7F6-B498-43B3-948B-1728B52AA6E4}">
                  <adec:decorative xmlns:adec="http://schemas.microsoft.com/office/drawing/2017/decorative" val="1"/>
                </a:ext>
              </a:extLst>
            </p:cNvPr>
            <p:cNvSpPr txBox="1"/>
            <p:nvPr/>
          </p:nvSpPr>
          <p:spPr>
            <a:xfrm>
              <a:off x="5144407" y="3126967"/>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User</a:t>
              </a:r>
            </a:p>
          </p:txBody>
        </p:sp>
        <p:sp>
          <p:nvSpPr>
            <p:cNvPr id="86" name="TextBox 85">
              <a:extLst>
                <a:ext uri="{FF2B5EF4-FFF2-40B4-BE49-F238E27FC236}">
                  <a16:creationId xmlns:a16="http://schemas.microsoft.com/office/drawing/2014/main" id="{802347BF-0FCD-4A46-8E83-78DB37D54D9D}"/>
                </a:ext>
                <a:ext uri="{C183D7F6-B498-43B3-948B-1728B52AA6E4}">
                  <adec:decorative xmlns:adec="http://schemas.microsoft.com/office/drawing/2017/decorative" val="1"/>
                </a:ext>
              </a:extLst>
            </p:cNvPr>
            <p:cNvSpPr txBox="1"/>
            <p:nvPr/>
          </p:nvSpPr>
          <p:spPr>
            <a:xfrm>
              <a:off x="5000171" y="4315628"/>
              <a:ext cx="70920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Admin (SSH)</a:t>
              </a:r>
            </a:p>
          </p:txBody>
        </p:sp>
        <p:sp>
          <p:nvSpPr>
            <p:cNvPr id="87" name="TextBox 86">
              <a:extLst>
                <a:ext uri="{FF2B5EF4-FFF2-40B4-BE49-F238E27FC236}">
                  <a16:creationId xmlns:a16="http://schemas.microsoft.com/office/drawing/2014/main" id="{16820289-9942-4D5B-9259-B92AA9D6AF2D}"/>
                </a:ext>
                <a:ext uri="{C183D7F6-B498-43B3-948B-1728B52AA6E4}">
                  <adec:decorative xmlns:adec="http://schemas.microsoft.com/office/drawing/2017/decorative" val="1"/>
                </a:ext>
              </a:extLst>
            </p:cNvPr>
            <p:cNvSpPr txBox="1"/>
            <p:nvPr/>
          </p:nvSpPr>
          <p:spPr>
            <a:xfrm>
              <a:off x="6040050" y="3126967"/>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IP</a:t>
              </a:r>
            </a:p>
          </p:txBody>
        </p:sp>
        <p:pic>
          <p:nvPicPr>
            <p:cNvPr id="88" name="Graphic 87">
              <a:extLst>
                <a:ext uri="{FF2B5EF4-FFF2-40B4-BE49-F238E27FC236}">
                  <a16:creationId xmlns:a16="http://schemas.microsoft.com/office/drawing/2014/main" id="{ABC281B2-BA85-4302-9909-BA4A3A039FDD}"/>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63318" y="2693580"/>
              <a:ext cx="374196" cy="374196"/>
            </a:xfrm>
            <a:prstGeom prst="rect">
              <a:avLst/>
            </a:prstGeom>
          </p:spPr>
        </p:pic>
        <p:sp>
          <p:nvSpPr>
            <p:cNvPr id="89" name="TextBox 88">
              <a:extLst>
                <a:ext uri="{FF2B5EF4-FFF2-40B4-BE49-F238E27FC236}">
                  <a16:creationId xmlns:a16="http://schemas.microsoft.com/office/drawing/2014/main" id="{973335AB-99EF-42F5-B73F-67C9A88125DF}"/>
                </a:ext>
                <a:ext uri="{C183D7F6-B498-43B3-948B-1728B52AA6E4}">
                  <adec:decorative xmlns:adec="http://schemas.microsoft.com/office/drawing/2017/decorative" val="1"/>
                </a:ext>
              </a:extLst>
            </p:cNvPr>
            <p:cNvSpPr txBox="1"/>
            <p:nvPr/>
          </p:nvSpPr>
          <p:spPr>
            <a:xfrm>
              <a:off x="6040050" y="4310794"/>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IP</a:t>
              </a:r>
            </a:p>
          </p:txBody>
        </p:sp>
        <p:pic>
          <p:nvPicPr>
            <p:cNvPr id="90" name="Graphic 89">
              <a:extLst>
                <a:ext uri="{FF2B5EF4-FFF2-40B4-BE49-F238E27FC236}">
                  <a16:creationId xmlns:a16="http://schemas.microsoft.com/office/drawing/2014/main" id="{CA03DC61-399D-4DCA-919A-B4302EDCD394}"/>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63318" y="3877407"/>
              <a:ext cx="374196" cy="374196"/>
            </a:xfrm>
            <a:prstGeom prst="rect">
              <a:avLst/>
            </a:prstGeom>
          </p:spPr>
        </p:pic>
        <p:sp>
          <p:nvSpPr>
            <p:cNvPr id="93" name="TextBox 92">
              <a:extLst>
                <a:ext uri="{FF2B5EF4-FFF2-40B4-BE49-F238E27FC236}">
                  <a16:creationId xmlns:a16="http://schemas.microsoft.com/office/drawing/2014/main" id="{3A06C4C8-D789-411A-A72B-466BAB626BDB}"/>
                </a:ext>
                <a:ext uri="{C183D7F6-B498-43B3-948B-1728B52AA6E4}">
                  <adec:decorative xmlns:adec="http://schemas.microsoft.com/office/drawing/2017/decorative" val="1"/>
                </a:ext>
              </a:extLst>
            </p:cNvPr>
            <p:cNvSpPr txBox="1"/>
            <p:nvPr/>
          </p:nvSpPr>
          <p:spPr>
            <a:xfrm>
              <a:off x="6675984" y="3126967"/>
              <a:ext cx="4207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LB</a:t>
              </a:r>
            </a:p>
          </p:txBody>
        </p:sp>
        <p:pic>
          <p:nvPicPr>
            <p:cNvPr id="94" name="Picture 6">
              <a:extLst>
                <a:ext uri="{FF2B5EF4-FFF2-40B4-BE49-F238E27FC236}">
                  <a16:creationId xmlns:a16="http://schemas.microsoft.com/office/drawing/2014/main" id="{55539BA9-F91A-4D28-BED6-6892DA849897}"/>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5984" y="2651398"/>
              <a:ext cx="420732" cy="420732"/>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EB63E70D-BF19-4FD5-BFF7-F71EB06D0F55}"/>
                </a:ext>
                <a:ext uri="{C183D7F6-B498-43B3-948B-1728B52AA6E4}">
                  <adec:decorative xmlns:adec="http://schemas.microsoft.com/office/drawing/2017/decorative" val="1"/>
                </a:ext>
              </a:extLst>
            </p:cNvPr>
            <p:cNvSpPr txBox="1"/>
            <p:nvPr/>
          </p:nvSpPr>
          <p:spPr>
            <a:xfrm>
              <a:off x="7577455" y="3126967"/>
              <a:ext cx="9951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Autoscaling VMSS web frontend</a:t>
              </a:r>
            </a:p>
          </p:txBody>
        </p:sp>
        <p:sp>
          <p:nvSpPr>
            <p:cNvPr id="96" name="Rectangle 95">
              <a:extLst>
                <a:ext uri="{FF2B5EF4-FFF2-40B4-BE49-F238E27FC236}">
                  <a16:creationId xmlns:a16="http://schemas.microsoft.com/office/drawing/2014/main" id="{FCA3AF2E-237E-40BD-911A-7E453D1C0B67}"/>
                </a:ext>
                <a:ext uri="{C183D7F6-B498-43B3-948B-1728B52AA6E4}">
                  <adec:decorative xmlns:adec="http://schemas.microsoft.com/office/drawing/2017/decorative" val="1"/>
                </a:ext>
              </a:extLst>
            </p:cNvPr>
            <p:cNvSpPr/>
            <p:nvPr/>
          </p:nvSpPr>
          <p:spPr bwMode="auto">
            <a:xfrm>
              <a:off x="7330354" y="2287715"/>
              <a:ext cx="2813861" cy="2447254"/>
            </a:xfrm>
            <a:prstGeom prst="rect">
              <a:avLst/>
            </a:prstGeom>
            <a:noFill/>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marR="0" lvl="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78D4"/>
                  </a:solidFill>
                  <a:effectLst/>
                  <a:uLnTx/>
                  <a:uFillTx/>
                  <a:latin typeface="Segoe UI Semibold"/>
                  <a:ea typeface="Segoe UI" pitchFamily="34" charset="0"/>
                  <a:cs typeface="Segoe UI" pitchFamily="34" charset="0"/>
                </a:rPr>
                <a:t>VNet</a:t>
              </a:r>
              <a:endParaRPr kumimoji="0" lang="en-US" sz="1000" b="0" i="0" u="none" strike="noStrike" kern="1200" cap="none" spc="0" normalizeH="0" baseline="0" noProof="0" dirty="0">
                <a:ln>
                  <a:noFill/>
                </a:ln>
                <a:solidFill>
                  <a:srgbClr val="0078D4"/>
                </a:solidFill>
                <a:effectLst/>
                <a:uLnTx/>
                <a:uFillTx/>
                <a:latin typeface="Segoe UI Semibold"/>
                <a:ea typeface="Segoe UI" pitchFamily="34" charset="0"/>
                <a:cs typeface="Segoe UI" pitchFamily="34" charset="0"/>
              </a:endParaRPr>
            </a:p>
          </p:txBody>
        </p:sp>
        <p:grpSp>
          <p:nvGrpSpPr>
            <p:cNvPr id="97" name="Group 96">
              <a:extLst>
                <a:ext uri="{FF2B5EF4-FFF2-40B4-BE49-F238E27FC236}">
                  <a16:creationId xmlns:a16="http://schemas.microsoft.com/office/drawing/2014/main" id="{155004D3-104F-478A-9D7B-2493F2935052}"/>
                </a:ext>
              </a:extLst>
            </p:cNvPr>
            <p:cNvGrpSpPr/>
            <p:nvPr/>
          </p:nvGrpSpPr>
          <p:grpSpPr>
            <a:xfrm>
              <a:off x="7417405" y="2352779"/>
              <a:ext cx="169425" cy="102342"/>
              <a:chOff x="3118061" y="4478019"/>
              <a:chExt cx="612779" cy="370151"/>
            </a:xfrm>
          </p:grpSpPr>
          <p:sp>
            <p:nvSpPr>
              <p:cNvPr id="98" name="Freeform: Shape 93">
                <a:extLst>
                  <a:ext uri="{FF2B5EF4-FFF2-40B4-BE49-F238E27FC236}">
                    <a16:creationId xmlns:a16="http://schemas.microsoft.com/office/drawing/2014/main" id="{D351EE92-3E53-4D2D-9561-54055DA54081}"/>
                  </a:ext>
                  <a:ext uri="{C183D7F6-B498-43B3-948B-1728B52AA6E4}">
                    <adec:decorative xmlns:adec="http://schemas.microsoft.com/office/drawing/2017/decorative" val="1"/>
                  </a:ext>
                </a:extLst>
              </p:cNvPr>
              <p:cNvSpPr/>
              <p:nvPr/>
            </p:nvSpPr>
            <p:spPr bwMode="auto">
              <a:xfrm>
                <a:off x="3276174" y="4613669"/>
                <a:ext cx="98851" cy="98851"/>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9050">
                <a:solidFill>
                  <a:schemeClr val="accent1"/>
                </a:solidFill>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Shape 94">
                <a:extLst>
                  <a:ext uri="{FF2B5EF4-FFF2-40B4-BE49-F238E27FC236}">
                    <a16:creationId xmlns:a16="http://schemas.microsoft.com/office/drawing/2014/main" id="{E82E89B2-C3DF-4C42-8FBF-F20111682A32}"/>
                  </a:ext>
                  <a:ext uri="{C183D7F6-B498-43B3-948B-1728B52AA6E4}">
                    <adec:decorative xmlns:adec="http://schemas.microsoft.com/office/drawing/2017/decorative" val="1"/>
                  </a:ext>
                </a:extLst>
              </p:cNvPr>
              <p:cNvSpPr/>
              <p:nvPr/>
            </p:nvSpPr>
            <p:spPr bwMode="auto">
              <a:xfrm>
                <a:off x="3473875" y="4613669"/>
                <a:ext cx="98851" cy="98851"/>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9050">
                <a:solidFill>
                  <a:schemeClr val="accent1"/>
                </a:solidFill>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Freeform: Shape 99">
                <a:extLst>
                  <a:ext uri="{FF2B5EF4-FFF2-40B4-BE49-F238E27FC236}">
                    <a16:creationId xmlns:a16="http://schemas.microsoft.com/office/drawing/2014/main" id="{6F68ACB4-016E-4BC6-9039-A55B90AE4D35}"/>
                  </a:ext>
                  <a:ext uri="{C183D7F6-B498-43B3-948B-1728B52AA6E4}">
                    <adec:decorative xmlns:adec="http://schemas.microsoft.com/office/drawing/2017/decorative" val="1"/>
                  </a:ext>
                </a:extLst>
              </p:cNvPr>
              <p:cNvSpPr/>
              <p:nvPr/>
            </p:nvSpPr>
            <p:spPr bwMode="auto">
              <a:xfrm rot="2700000">
                <a:off x="3361582" y="4478019"/>
                <a:ext cx="369258" cy="369258"/>
              </a:xfrm>
              <a:custGeom>
                <a:avLst/>
                <a:gdLst>
                  <a:gd name="connsiteX0" fmla="*/ 369258 w 369258"/>
                  <a:gd name="connsiteY0" fmla="*/ 369258 h 369258"/>
                  <a:gd name="connsiteX1" fmla="*/ 197695 w 369258"/>
                  <a:gd name="connsiteY1" fmla="*/ 369258 h 369258"/>
                  <a:gd name="connsiteX2" fmla="*/ 197695 w 369258"/>
                  <a:gd name="connsiteY2" fmla="*/ 172827 h 369258"/>
                  <a:gd name="connsiteX3" fmla="*/ 0 w 369258"/>
                  <a:gd name="connsiteY3" fmla="*/ 172827 h 369258"/>
                  <a:gd name="connsiteX4" fmla="*/ 0 w 369258"/>
                  <a:gd name="connsiteY4" fmla="*/ 0 h 369258"/>
                  <a:gd name="connsiteX5" fmla="*/ 339012 w 369258"/>
                  <a:gd name="connsiteY5" fmla="*/ 0 h 369258"/>
                  <a:gd name="connsiteX6" fmla="*/ 369258 w 369258"/>
                  <a:gd name="connsiteY6" fmla="*/ 30246 h 369258"/>
                  <a:gd name="connsiteX7" fmla="*/ 369258 w 369258"/>
                  <a:gd name="connsiteY7" fmla="*/ 369258 h 369258"/>
                  <a:gd name="connsiteX0" fmla="*/ 197695 w 369258"/>
                  <a:gd name="connsiteY0" fmla="*/ 172827 h 369258"/>
                  <a:gd name="connsiteX1" fmla="*/ 0 w 369258"/>
                  <a:gd name="connsiteY1" fmla="*/ 172827 h 369258"/>
                  <a:gd name="connsiteX2" fmla="*/ 0 w 369258"/>
                  <a:gd name="connsiteY2" fmla="*/ 0 h 369258"/>
                  <a:gd name="connsiteX3" fmla="*/ 339012 w 369258"/>
                  <a:gd name="connsiteY3" fmla="*/ 0 h 369258"/>
                  <a:gd name="connsiteX4" fmla="*/ 369258 w 369258"/>
                  <a:gd name="connsiteY4" fmla="*/ 30246 h 369258"/>
                  <a:gd name="connsiteX5" fmla="*/ 369258 w 369258"/>
                  <a:gd name="connsiteY5" fmla="*/ 369258 h 369258"/>
                  <a:gd name="connsiteX6" fmla="*/ 197695 w 369258"/>
                  <a:gd name="connsiteY6" fmla="*/ 369258 h 369258"/>
                  <a:gd name="connsiteX7" fmla="*/ 289135 w 369258"/>
                  <a:gd name="connsiteY7" fmla="*/ 264267 h 369258"/>
                  <a:gd name="connsiteX0" fmla="*/ 0 w 369258"/>
                  <a:gd name="connsiteY0" fmla="*/ 172827 h 369258"/>
                  <a:gd name="connsiteX1" fmla="*/ 0 w 369258"/>
                  <a:gd name="connsiteY1" fmla="*/ 0 h 369258"/>
                  <a:gd name="connsiteX2" fmla="*/ 339012 w 369258"/>
                  <a:gd name="connsiteY2" fmla="*/ 0 h 369258"/>
                  <a:gd name="connsiteX3" fmla="*/ 369258 w 369258"/>
                  <a:gd name="connsiteY3" fmla="*/ 30246 h 369258"/>
                  <a:gd name="connsiteX4" fmla="*/ 369258 w 369258"/>
                  <a:gd name="connsiteY4" fmla="*/ 369258 h 369258"/>
                  <a:gd name="connsiteX5" fmla="*/ 197695 w 369258"/>
                  <a:gd name="connsiteY5" fmla="*/ 369258 h 369258"/>
                  <a:gd name="connsiteX6" fmla="*/ 289135 w 369258"/>
                  <a:gd name="connsiteY6" fmla="*/ 264267 h 369258"/>
                  <a:gd name="connsiteX0" fmla="*/ 0 w 369258"/>
                  <a:gd name="connsiteY0" fmla="*/ 0 h 369258"/>
                  <a:gd name="connsiteX1" fmla="*/ 339012 w 369258"/>
                  <a:gd name="connsiteY1" fmla="*/ 0 h 369258"/>
                  <a:gd name="connsiteX2" fmla="*/ 369258 w 369258"/>
                  <a:gd name="connsiteY2" fmla="*/ 30246 h 369258"/>
                  <a:gd name="connsiteX3" fmla="*/ 369258 w 369258"/>
                  <a:gd name="connsiteY3" fmla="*/ 369258 h 369258"/>
                  <a:gd name="connsiteX4" fmla="*/ 197695 w 369258"/>
                  <a:gd name="connsiteY4" fmla="*/ 369258 h 369258"/>
                  <a:gd name="connsiteX5" fmla="*/ 289135 w 369258"/>
                  <a:gd name="connsiteY5" fmla="*/ 264267 h 369258"/>
                  <a:gd name="connsiteX0" fmla="*/ 0 w 369258"/>
                  <a:gd name="connsiteY0" fmla="*/ 0 h 369258"/>
                  <a:gd name="connsiteX1" fmla="*/ 339012 w 369258"/>
                  <a:gd name="connsiteY1" fmla="*/ 0 h 369258"/>
                  <a:gd name="connsiteX2" fmla="*/ 369258 w 369258"/>
                  <a:gd name="connsiteY2" fmla="*/ 30246 h 369258"/>
                  <a:gd name="connsiteX3" fmla="*/ 369258 w 369258"/>
                  <a:gd name="connsiteY3" fmla="*/ 369258 h 369258"/>
                  <a:gd name="connsiteX4" fmla="*/ 197695 w 369258"/>
                  <a:gd name="connsiteY4" fmla="*/ 369258 h 369258"/>
                  <a:gd name="connsiteX0" fmla="*/ 0 w 369258"/>
                  <a:gd name="connsiteY0" fmla="*/ 0 h 369258"/>
                  <a:gd name="connsiteX1" fmla="*/ 339012 w 369258"/>
                  <a:gd name="connsiteY1" fmla="*/ 0 h 369258"/>
                  <a:gd name="connsiteX2" fmla="*/ 369258 w 369258"/>
                  <a:gd name="connsiteY2" fmla="*/ 30246 h 369258"/>
                  <a:gd name="connsiteX3" fmla="*/ 369258 w 369258"/>
                  <a:gd name="connsiteY3" fmla="*/ 369258 h 369258"/>
                </a:gdLst>
                <a:ahLst/>
                <a:cxnLst>
                  <a:cxn ang="0">
                    <a:pos x="connsiteX0" y="connsiteY0"/>
                  </a:cxn>
                  <a:cxn ang="0">
                    <a:pos x="connsiteX1" y="connsiteY1"/>
                  </a:cxn>
                  <a:cxn ang="0">
                    <a:pos x="connsiteX2" y="connsiteY2"/>
                  </a:cxn>
                  <a:cxn ang="0">
                    <a:pos x="connsiteX3" y="connsiteY3"/>
                  </a:cxn>
                </a:cxnLst>
                <a:rect l="l" t="t" r="r" b="b"/>
                <a:pathLst>
                  <a:path w="369258" h="369258">
                    <a:moveTo>
                      <a:pt x="0" y="0"/>
                    </a:moveTo>
                    <a:lnTo>
                      <a:pt x="339012" y="0"/>
                    </a:lnTo>
                    <a:cubicBezTo>
                      <a:pt x="355716" y="0"/>
                      <a:pt x="369258" y="13542"/>
                      <a:pt x="369258" y="30246"/>
                    </a:cubicBezTo>
                    <a:lnTo>
                      <a:pt x="369258" y="369258"/>
                    </a:lnTo>
                  </a:path>
                </a:pathLst>
              </a:custGeom>
              <a:noFill/>
              <a:ln w="19050" cap="flat">
                <a:solidFill>
                  <a:schemeClr val="accent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02" name="Freeform: Shape 101">
                <a:extLst>
                  <a:ext uri="{FF2B5EF4-FFF2-40B4-BE49-F238E27FC236}">
                    <a16:creationId xmlns:a16="http://schemas.microsoft.com/office/drawing/2014/main" id="{5B618367-AACA-4E76-B146-86D7C0A786CD}"/>
                  </a:ext>
                  <a:ext uri="{C183D7F6-B498-43B3-948B-1728B52AA6E4}">
                    <adec:decorative xmlns:adec="http://schemas.microsoft.com/office/drawing/2017/decorative" val="1"/>
                  </a:ext>
                </a:extLst>
              </p:cNvPr>
              <p:cNvSpPr/>
              <p:nvPr/>
            </p:nvSpPr>
            <p:spPr bwMode="auto">
              <a:xfrm rot="2700000">
                <a:off x="3118061" y="4478912"/>
                <a:ext cx="369258" cy="369258"/>
              </a:xfrm>
              <a:custGeom>
                <a:avLst/>
                <a:gdLst>
                  <a:gd name="connsiteX0" fmla="*/ 369258 w 369258"/>
                  <a:gd name="connsiteY0" fmla="*/ 369258 h 369258"/>
                  <a:gd name="connsiteX1" fmla="*/ 30246 w 369258"/>
                  <a:gd name="connsiteY1" fmla="*/ 369258 h 369258"/>
                  <a:gd name="connsiteX2" fmla="*/ 0 w 369258"/>
                  <a:gd name="connsiteY2" fmla="*/ 339012 h 369258"/>
                  <a:gd name="connsiteX3" fmla="*/ 0 w 369258"/>
                  <a:gd name="connsiteY3" fmla="*/ 0 h 369258"/>
                  <a:gd name="connsiteX4" fmla="*/ 171563 w 369258"/>
                  <a:gd name="connsiteY4" fmla="*/ 0 h 369258"/>
                  <a:gd name="connsiteX5" fmla="*/ 171563 w 369258"/>
                  <a:gd name="connsiteY5" fmla="*/ 196431 h 369258"/>
                  <a:gd name="connsiteX6" fmla="*/ 369258 w 369258"/>
                  <a:gd name="connsiteY6" fmla="*/ 196431 h 369258"/>
                  <a:gd name="connsiteX7" fmla="*/ 369258 w 369258"/>
                  <a:gd name="connsiteY7" fmla="*/ 369258 h 369258"/>
                  <a:gd name="connsiteX0" fmla="*/ 171563 w 369258"/>
                  <a:gd name="connsiteY0" fmla="*/ 196431 h 369258"/>
                  <a:gd name="connsiteX1" fmla="*/ 369258 w 369258"/>
                  <a:gd name="connsiteY1" fmla="*/ 196431 h 369258"/>
                  <a:gd name="connsiteX2" fmla="*/ 369258 w 369258"/>
                  <a:gd name="connsiteY2" fmla="*/ 369258 h 369258"/>
                  <a:gd name="connsiteX3" fmla="*/ 30246 w 369258"/>
                  <a:gd name="connsiteY3" fmla="*/ 369258 h 369258"/>
                  <a:gd name="connsiteX4" fmla="*/ 0 w 369258"/>
                  <a:gd name="connsiteY4" fmla="*/ 339012 h 369258"/>
                  <a:gd name="connsiteX5" fmla="*/ 0 w 369258"/>
                  <a:gd name="connsiteY5" fmla="*/ 0 h 369258"/>
                  <a:gd name="connsiteX6" fmla="*/ 171563 w 369258"/>
                  <a:gd name="connsiteY6" fmla="*/ 0 h 369258"/>
                  <a:gd name="connsiteX7" fmla="*/ 263003 w 369258"/>
                  <a:gd name="connsiteY7" fmla="*/ 287871 h 369258"/>
                  <a:gd name="connsiteX0" fmla="*/ 171563 w 369258"/>
                  <a:gd name="connsiteY0" fmla="*/ 196431 h 369258"/>
                  <a:gd name="connsiteX1" fmla="*/ 369258 w 369258"/>
                  <a:gd name="connsiteY1" fmla="*/ 196431 h 369258"/>
                  <a:gd name="connsiteX2" fmla="*/ 369258 w 369258"/>
                  <a:gd name="connsiteY2" fmla="*/ 369258 h 369258"/>
                  <a:gd name="connsiteX3" fmla="*/ 30246 w 369258"/>
                  <a:gd name="connsiteY3" fmla="*/ 369258 h 369258"/>
                  <a:gd name="connsiteX4" fmla="*/ 0 w 369258"/>
                  <a:gd name="connsiteY4" fmla="*/ 339012 h 369258"/>
                  <a:gd name="connsiteX5" fmla="*/ 0 w 369258"/>
                  <a:gd name="connsiteY5" fmla="*/ 0 h 369258"/>
                  <a:gd name="connsiteX6" fmla="*/ 171563 w 369258"/>
                  <a:gd name="connsiteY6" fmla="*/ 0 h 369258"/>
                  <a:gd name="connsiteX0" fmla="*/ 369258 w 369258"/>
                  <a:gd name="connsiteY0" fmla="*/ 196431 h 369258"/>
                  <a:gd name="connsiteX1" fmla="*/ 369258 w 369258"/>
                  <a:gd name="connsiteY1" fmla="*/ 369258 h 369258"/>
                  <a:gd name="connsiteX2" fmla="*/ 30246 w 369258"/>
                  <a:gd name="connsiteY2" fmla="*/ 369258 h 369258"/>
                  <a:gd name="connsiteX3" fmla="*/ 0 w 369258"/>
                  <a:gd name="connsiteY3" fmla="*/ 339012 h 369258"/>
                  <a:gd name="connsiteX4" fmla="*/ 0 w 369258"/>
                  <a:gd name="connsiteY4" fmla="*/ 0 h 369258"/>
                  <a:gd name="connsiteX5" fmla="*/ 171563 w 369258"/>
                  <a:gd name="connsiteY5" fmla="*/ 0 h 369258"/>
                  <a:gd name="connsiteX0" fmla="*/ 369258 w 369258"/>
                  <a:gd name="connsiteY0" fmla="*/ 369258 h 369258"/>
                  <a:gd name="connsiteX1" fmla="*/ 30246 w 369258"/>
                  <a:gd name="connsiteY1" fmla="*/ 369258 h 369258"/>
                  <a:gd name="connsiteX2" fmla="*/ 0 w 369258"/>
                  <a:gd name="connsiteY2" fmla="*/ 339012 h 369258"/>
                  <a:gd name="connsiteX3" fmla="*/ 0 w 369258"/>
                  <a:gd name="connsiteY3" fmla="*/ 0 h 369258"/>
                  <a:gd name="connsiteX4" fmla="*/ 171563 w 369258"/>
                  <a:gd name="connsiteY4" fmla="*/ 0 h 369258"/>
                  <a:gd name="connsiteX0" fmla="*/ 369258 w 369258"/>
                  <a:gd name="connsiteY0" fmla="*/ 369258 h 369258"/>
                  <a:gd name="connsiteX1" fmla="*/ 30246 w 369258"/>
                  <a:gd name="connsiteY1" fmla="*/ 369258 h 369258"/>
                  <a:gd name="connsiteX2" fmla="*/ 0 w 369258"/>
                  <a:gd name="connsiteY2" fmla="*/ 339012 h 369258"/>
                  <a:gd name="connsiteX3" fmla="*/ 0 w 369258"/>
                  <a:gd name="connsiteY3" fmla="*/ 0 h 369258"/>
                </a:gdLst>
                <a:ahLst/>
                <a:cxnLst>
                  <a:cxn ang="0">
                    <a:pos x="connsiteX0" y="connsiteY0"/>
                  </a:cxn>
                  <a:cxn ang="0">
                    <a:pos x="connsiteX1" y="connsiteY1"/>
                  </a:cxn>
                  <a:cxn ang="0">
                    <a:pos x="connsiteX2" y="connsiteY2"/>
                  </a:cxn>
                  <a:cxn ang="0">
                    <a:pos x="connsiteX3" y="connsiteY3"/>
                  </a:cxn>
                </a:cxnLst>
                <a:rect l="l" t="t" r="r" b="b"/>
                <a:pathLst>
                  <a:path w="369258" h="369258">
                    <a:moveTo>
                      <a:pt x="369258" y="369258"/>
                    </a:moveTo>
                    <a:lnTo>
                      <a:pt x="30246" y="369258"/>
                    </a:lnTo>
                    <a:cubicBezTo>
                      <a:pt x="13542" y="369258"/>
                      <a:pt x="0" y="355716"/>
                      <a:pt x="0" y="339012"/>
                    </a:cubicBezTo>
                    <a:lnTo>
                      <a:pt x="0" y="0"/>
                    </a:lnTo>
                  </a:path>
                </a:pathLst>
              </a:custGeom>
              <a:noFill/>
              <a:ln w="19050" cap="flat">
                <a:solidFill>
                  <a:schemeClr val="accent1"/>
                </a:solidFill>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sp>
          <p:nvSpPr>
            <p:cNvPr id="103" name="TextBox 102">
              <a:extLst>
                <a:ext uri="{FF2B5EF4-FFF2-40B4-BE49-F238E27FC236}">
                  <a16:creationId xmlns:a16="http://schemas.microsoft.com/office/drawing/2014/main" id="{54169524-CA55-4A5F-9FCC-280EDC17D4C9}"/>
                </a:ext>
                <a:ext uri="{C183D7F6-B498-43B3-948B-1728B52AA6E4}">
                  <adec:decorative xmlns:adec="http://schemas.microsoft.com/office/drawing/2017/decorative" val="1"/>
                </a:ext>
              </a:extLst>
            </p:cNvPr>
            <p:cNvSpPr txBox="1"/>
            <p:nvPr/>
          </p:nvSpPr>
          <p:spPr>
            <a:xfrm>
              <a:off x="8964432" y="3126967"/>
              <a:ext cx="9951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gradFill>
                    <a:gsLst>
                      <a:gs pos="2917">
                        <a:prstClr val="black"/>
                      </a:gs>
                      <a:gs pos="30000">
                        <a:prstClr val="black"/>
                      </a:gs>
                    </a:gsLst>
                    <a:lin ang="5400000" scaled="0"/>
                  </a:gradFill>
                  <a:effectLst/>
                  <a:uLnTx/>
                  <a:uFillTx/>
                  <a:latin typeface="Segoe UI"/>
                  <a:ea typeface="+mn-ea"/>
                  <a:cs typeface="+mn-cs"/>
                </a:rPr>
                <a:t>Gluster</a:t>
              </a: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FS</a:t>
              </a:r>
            </a:p>
          </p:txBody>
        </p:sp>
        <p:sp>
          <p:nvSpPr>
            <p:cNvPr id="104" name="TextBox 103">
              <a:extLst>
                <a:ext uri="{FF2B5EF4-FFF2-40B4-BE49-F238E27FC236}">
                  <a16:creationId xmlns:a16="http://schemas.microsoft.com/office/drawing/2014/main" id="{5732A5FC-93D2-4D41-BF5E-EB5DFEB42127}"/>
                </a:ext>
                <a:ext uri="{C183D7F6-B498-43B3-948B-1728B52AA6E4}">
                  <adec:decorative xmlns:adec="http://schemas.microsoft.com/office/drawing/2017/decorative" val="1"/>
                </a:ext>
              </a:extLst>
            </p:cNvPr>
            <p:cNvSpPr txBox="1"/>
            <p:nvPr/>
          </p:nvSpPr>
          <p:spPr>
            <a:xfrm>
              <a:off x="7577455" y="4355888"/>
              <a:ext cx="9951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Controller VM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(w/ opt. NFS vol.)</a:t>
              </a:r>
            </a:p>
          </p:txBody>
        </p:sp>
        <p:sp>
          <p:nvSpPr>
            <p:cNvPr id="105" name="TextBox 104">
              <a:extLst>
                <a:ext uri="{FF2B5EF4-FFF2-40B4-BE49-F238E27FC236}">
                  <a16:creationId xmlns:a16="http://schemas.microsoft.com/office/drawing/2014/main" id="{91401758-6F50-4DEE-96C6-69A159625125}"/>
                </a:ext>
                <a:ext uri="{C183D7F6-B498-43B3-948B-1728B52AA6E4}">
                  <adec:decorative xmlns:adec="http://schemas.microsoft.com/office/drawing/2017/decorative" val="1"/>
                </a:ext>
              </a:extLst>
            </p:cNvPr>
            <p:cNvSpPr txBox="1"/>
            <p:nvPr/>
          </p:nvSpPr>
          <p:spPr>
            <a:xfrm>
              <a:off x="8964432" y="4355888"/>
              <a:ext cx="99518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Elastic VMS</a:t>
              </a:r>
            </a:p>
          </p:txBody>
        </p:sp>
        <p:cxnSp>
          <p:nvCxnSpPr>
            <p:cNvPr id="106" name="Straight Arrow Connector 105">
              <a:extLst>
                <a:ext uri="{FF2B5EF4-FFF2-40B4-BE49-F238E27FC236}">
                  <a16:creationId xmlns:a16="http://schemas.microsoft.com/office/drawing/2014/main" id="{2502EB6F-6BD6-4A6B-A951-55D563B9A881}"/>
                </a:ext>
                <a:ext uri="{C183D7F6-B498-43B3-948B-1728B52AA6E4}">
                  <adec:decorative xmlns:adec="http://schemas.microsoft.com/office/drawing/2017/decorative" val="1"/>
                </a:ext>
              </a:extLst>
            </p:cNvPr>
            <p:cNvCxnSpPr>
              <a:cxnSpLocks/>
            </p:cNvCxnSpPr>
            <p:nvPr/>
          </p:nvCxnSpPr>
          <p:spPr>
            <a:xfrm flipV="1">
              <a:off x="5662838" y="2880678"/>
              <a:ext cx="483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38336CB-E36C-4259-BF00-8AE7132A1399}"/>
                </a:ext>
                <a:ext uri="{C183D7F6-B498-43B3-948B-1728B52AA6E4}">
                  <adec:decorative xmlns:adec="http://schemas.microsoft.com/office/drawing/2017/decorative" val="1"/>
                </a:ext>
              </a:extLst>
            </p:cNvPr>
            <p:cNvCxnSpPr>
              <a:cxnSpLocks/>
            </p:cNvCxnSpPr>
            <p:nvPr/>
          </p:nvCxnSpPr>
          <p:spPr>
            <a:xfrm flipV="1">
              <a:off x="5662838" y="4089769"/>
              <a:ext cx="483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6160064-2AB9-4685-9C74-FF9559C7829D}"/>
                </a:ext>
                <a:ext uri="{C183D7F6-B498-43B3-948B-1728B52AA6E4}">
                  <adec:decorative xmlns:adec="http://schemas.microsoft.com/office/drawing/2017/decorative" val="1"/>
                </a:ext>
              </a:extLst>
            </p:cNvPr>
            <p:cNvCxnSpPr>
              <a:cxnSpLocks/>
            </p:cNvCxnSpPr>
            <p:nvPr/>
          </p:nvCxnSpPr>
          <p:spPr>
            <a:xfrm>
              <a:off x="6437514" y="2880678"/>
              <a:ext cx="160861"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9D374EF-37C5-43BA-BB05-EB2B3C1C1182}"/>
                </a:ext>
                <a:ext uri="{C183D7F6-B498-43B3-948B-1728B52AA6E4}">
                  <adec:decorative xmlns:adec="http://schemas.microsoft.com/office/drawing/2017/decorative" val="1"/>
                </a:ext>
              </a:extLst>
            </p:cNvPr>
            <p:cNvCxnSpPr>
              <a:cxnSpLocks/>
            </p:cNvCxnSpPr>
            <p:nvPr/>
          </p:nvCxnSpPr>
          <p:spPr>
            <a:xfrm>
              <a:off x="6437514" y="4089769"/>
              <a:ext cx="1241136"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45026DF-859C-44DB-B9FA-C70A0178C282}"/>
                </a:ext>
                <a:ext uri="{C183D7F6-B498-43B3-948B-1728B52AA6E4}">
                  <adec:decorative xmlns:adec="http://schemas.microsoft.com/office/drawing/2017/decorative" val="1"/>
                </a:ext>
              </a:extLst>
            </p:cNvPr>
            <p:cNvCxnSpPr>
              <a:cxnSpLocks/>
            </p:cNvCxnSpPr>
            <p:nvPr/>
          </p:nvCxnSpPr>
          <p:spPr>
            <a:xfrm>
              <a:off x="7169493" y="2880678"/>
              <a:ext cx="438482"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50CDF677-4F8E-4E45-A070-B089B34A534E}"/>
                </a:ext>
              </a:extLst>
            </p:cNvPr>
            <p:cNvGrpSpPr/>
            <p:nvPr/>
          </p:nvGrpSpPr>
          <p:grpSpPr>
            <a:xfrm>
              <a:off x="7620220" y="2582411"/>
              <a:ext cx="539765" cy="489719"/>
              <a:chOff x="3162702" y="2924515"/>
              <a:chExt cx="539765" cy="489719"/>
            </a:xfrm>
          </p:grpSpPr>
          <p:sp>
            <p:nvSpPr>
              <p:cNvPr id="113" name="Freeform: Shape 112">
                <a:extLst>
                  <a:ext uri="{FF2B5EF4-FFF2-40B4-BE49-F238E27FC236}">
                    <a16:creationId xmlns:a16="http://schemas.microsoft.com/office/drawing/2014/main" id="{D426248A-4F02-4352-8119-55567CD6FA55}"/>
                  </a:ext>
                  <a:ext uri="{C183D7F6-B498-43B3-948B-1728B52AA6E4}">
                    <adec:decorative xmlns:adec="http://schemas.microsoft.com/office/drawing/2017/decorative" val="1"/>
                  </a:ext>
                </a:extLst>
              </p:cNvPr>
              <p:cNvSpPr/>
              <p:nvPr/>
            </p:nvSpPr>
            <p:spPr bwMode="auto">
              <a:xfrm>
                <a:off x="3162702" y="2924515"/>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14" name="Rectangle 113">
                <a:extLst>
                  <a:ext uri="{FF2B5EF4-FFF2-40B4-BE49-F238E27FC236}">
                    <a16:creationId xmlns:a16="http://schemas.microsoft.com/office/drawing/2014/main" id="{0214C7E0-E0B5-4E3C-AE90-9C8F8256FFDB}"/>
                  </a:ext>
                  <a:ext uri="{C183D7F6-B498-43B3-948B-1728B52AA6E4}">
                    <adec:decorative xmlns:adec="http://schemas.microsoft.com/office/drawing/2017/decorative" val="1"/>
                  </a:ext>
                </a:extLst>
              </p:cNvPr>
              <p:cNvSpPr/>
              <p:nvPr/>
            </p:nvSpPr>
            <p:spPr bwMode="auto">
              <a:xfrm>
                <a:off x="3221132" y="2972188"/>
                <a:ext cx="439868" cy="39437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Shape 114">
                <a:extLst>
                  <a:ext uri="{FF2B5EF4-FFF2-40B4-BE49-F238E27FC236}">
                    <a16:creationId xmlns:a16="http://schemas.microsoft.com/office/drawing/2014/main" id="{C0590D2F-03FD-4BA7-BAA1-C8152ABBC1FF}"/>
                  </a:ext>
                  <a:ext uri="{C183D7F6-B498-43B3-948B-1728B52AA6E4}">
                    <adec:decorative xmlns:adec="http://schemas.microsoft.com/office/drawing/2017/decorative" val="1"/>
                  </a:ext>
                </a:extLst>
              </p:cNvPr>
              <p:cNvSpPr/>
              <p:nvPr/>
            </p:nvSpPr>
            <p:spPr bwMode="auto">
              <a:xfrm>
                <a:off x="3245337" y="2993502"/>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6" name="Freeform: Shape 115">
              <a:extLst>
                <a:ext uri="{FF2B5EF4-FFF2-40B4-BE49-F238E27FC236}">
                  <a16:creationId xmlns:a16="http://schemas.microsoft.com/office/drawing/2014/main" id="{FEA0BE27-F98C-4120-9A25-C786D44A08B1}"/>
                </a:ext>
                <a:ext uri="{C183D7F6-B498-43B3-948B-1728B52AA6E4}">
                  <adec:decorative xmlns:adec="http://schemas.microsoft.com/office/drawing/2017/decorative" val="1"/>
                </a:ext>
              </a:extLst>
            </p:cNvPr>
            <p:cNvSpPr/>
            <p:nvPr/>
          </p:nvSpPr>
          <p:spPr bwMode="auto">
            <a:xfrm>
              <a:off x="7721048" y="3853961"/>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Freeform 182">
              <a:extLst>
                <a:ext uri="{FF2B5EF4-FFF2-40B4-BE49-F238E27FC236}">
                  <a16:creationId xmlns:a16="http://schemas.microsoft.com/office/drawing/2014/main" id="{56B01849-9419-4E66-AD1C-A2289647FF73}"/>
                </a:ext>
                <a:ext uri="{C183D7F6-B498-43B3-948B-1728B52AA6E4}">
                  <adec:decorative xmlns:adec="http://schemas.microsoft.com/office/drawing/2017/decorative" val="1"/>
                </a:ext>
              </a:extLst>
            </p:cNvPr>
            <p:cNvSpPr/>
            <p:nvPr/>
          </p:nvSpPr>
          <p:spPr bwMode="auto">
            <a:xfrm>
              <a:off x="8275009" y="4098798"/>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Freeform 182">
              <a:extLst>
                <a:ext uri="{FF2B5EF4-FFF2-40B4-BE49-F238E27FC236}">
                  <a16:creationId xmlns:a16="http://schemas.microsoft.com/office/drawing/2014/main" id="{6E5319EF-41D1-4F19-8C7C-9A0D75D3A50D}"/>
                </a:ext>
                <a:ext uri="{C183D7F6-B498-43B3-948B-1728B52AA6E4}">
                  <adec:decorative xmlns:adec="http://schemas.microsoft.com/office/drawing/2017/decorative" val="1"/>
                </a:ext>
              </a:extLst>
            </p:cNvPr>
            <p:cNvSpPr/>
            <p:nvPr/>
          </p:nvSpPr>
          <p:spPr bwMode="auto">
            <a:xfrm>
              <a:off x="8275009" y="3853961"/>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a:extLst>
                <a:ext uri="{FF2B5EF4-FFF2-40B4-BE49-F238E27FC236}">
                  <a16:creationId xmlns:a16="http://schemas.microsoft.com/office/drawing/2014/main" id="{54048682-E691-427C-BC6F-7C8C8DC149FC}"/>
                </a:ext>
                <a:ext uri="{C183D7F6-B498-43B3-948B-1728B52AA6E4}">
                  <adec:decorative xmlns:adec="http://schemas.microsoft.com/office/drawing/2017/decorative" val="1"/>
                </a:ext>
              </a:extLst>
            </p:cNvPr>
            <p:cNvSpPr/>
            <p:nvPr/>
          </p:nvSpPr>
          <p:spPr bwMode="auto">
            <a:xfrm>
              <a:off x="9175506" y="2658984"/>
              <a:ext cx="485383" cy="413146"/>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err="1">
                <a:ln>
                  <a:noFill/>
                </a:ln>
                <a:solidFill>
                  <a:srgbClr val="0078D4"/>
                </a:solidFill>
                <a:effectLst/>
                <a:uLnTx/>
                <a:uFillTx/>
                <a:latin typeface="Segoe UI Semibold"/>
                <a:ea typeface="+mn-ea"/>
                <a:cs typeface="Segoe UI" pitchFamily="34" charset="0"/>
              </a:endParaRPr>
            </a:p>
          </p:txBody>
        </p:sp>
        <p:grpSp>
          <p:nvGrpSpPr>
            <p:cNvPr id="120" name="Group 119">
              <a:extLst>
                <a:ext uri="{FF2B5EF4-FFF2-40B4-BE49-F238E27FC236}">
                  <a16:creationId xmlns:a16="http://schemas.microsoft.com/office/drawing/2014/main" id="{1013BA5B-CC77-4638-A2DA-F6AB3A7CA618}"/>
                </a:ext>
              </a:extLst>
            </p:cNvPr>
            <p:cNvGrpSpPr/>
            <p:nvPr/>
          </p:nvGrpSpPr>
          <p:grpSpPr>
            <a:xfrm>
              <a:off x="9234173" y="2709342"/>
              <a:ext cx="354145" cy="321309"/>
              <a:chOff x="3162702" y="2924515"/>
              <a:chExt cx="539765" cy="489719"/>
            </a:xfrm>
          </p:grpSpPr>
          <p:sp>
            <p:nvSpPr>
              <p:cNvPr id="121" name="Freeform: Shape 120">
                <a:extLst>
                  <a:ext uri="{FF2B5EF4-FFF2-40B4-BE49-F238E27FC236}">
                    <a16:creationId xmlns:a16="http://schemas.microsoft.com/office/drawing/2014/main" id="{580F3CDA-C71C-474A-8B2B-F10DC1A232A7}"/>
                  </a:ext>
                  <a:ext uri="{C183D7F6-B498-43B3-948B-1728B52AA6E4}">
                    <adec:decorative xmlns:adec="http://schemas.microsoft.com/office/drawing/2017/decorative" val="1"/>
                  </a:ext>
                </a:extLst>
              </p:cNvPr>
              <p:cNvSpPr/>
              <p:nvPr/>
            </p:nvSpPr>
            <p:spPr bwMode="auto">
              <a:xfrm>
                <a:off x="3162702" y="2924515"/>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22" name="Rectangle 121">
                <a:extLst>
                  <a:ext uri="{FF2B5EF4-FFF2-40B4-BE49-F238E27FC236}">
                    <a16:creationId xmlns:a16="http://schemas.microsoft.com/office/drawing/2014/main" id="{B68FCAA7-124C-4903-810B-F46EE8AABC0F}"/>
                  </a:ext>
                  <a:ext uri="{C183D7F6-B498-43B3-948B-1728B52AA6E4}">
                    <adec:decorative xmlns:adec="http://schemas.microsoft.com/office/drawing/2017/decorative" val="1"/>
                  </a:ext>
                </a:extLst>
              </p:cNvPr>
              <p:cNvSpPr/>
              <p:nvPr/>
            </p:nvSpPr>
            <p:spPr bwMode="auto">
              <a:xfrm>
                <a:off x="3221132" y="2972188"/>
                <a:ext cx="439868" cy="39437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Freeform: Shape 122">
                <a:extLst>
                  <a:ext uri="{FF2B5EF4-FFF2-40B4-BE49-F238E27FC236}">
                    <a16:creationId xmlns:a16="http://schemas.microsoft.com/office/drawing/2014/main" id="{C3A1354B-DDD4-4384-AF3F-319C5415D75F}"/>
                  </a:ext>
                  <a:ext uri="{C183D7F6-B498-43B3-948B-1728B52AA6E4}">
                    <adec:decorative xmlns:adec="http://schemas.microsoft.com/office/drawing/2017/decorative" val="1"/>
                  </a:ext>
                </a:extLst>
              </p:cNvPr>
              <p:cNvSpPr/>
              <p:nvPr/>
            </p:nvSpPr>
            <p:spPr bwMode="auto">
              <a:xfrm>
                <a:off x="3245337" y="2993502"/>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4" name="Freeform 182">
              <a:extLst>
                <a:ext uri="{FF2B5EF4-FFF2-40B4-BE49-F238E27FC236}">
                  <a16:creationId xmlns:a16="http://schemas.microsoft.com/office/drawing/2014/main" id="{26DFF8D2-6F1E-4AD2-9120-BA3A5DA03025}"/>
                </a:ext>
                <a:ext uri="{C183D7F6-B498-43B3-948B-1728B52AA6E4}">
                  <adec:decorative xmlns:adec="http://schemas.microsoft.com/office/drawing/2017/decorative" val="1"/>
                </a:ext>
              </a:extLst>
            </p:cNvPr>
            <p:cNvSpPr/>
            <p:nvPr/>
          </p:nvSpPr>
          <p:spPr bwMode="auto">
            <a:xfrm>
              <a:off x="9742903" y="2893444"/>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Freeform 182">
              <a:extLst>
                <a:ext uri="{FF2B5EF4-FFF2-40B4-BE49-F238E27FC236}">
                  <a16:creationId xmlns:a16="http://schemas.microsoft.com/office/drawing/2014/main" id="{4AC62212-892B-4E9D-A6A8-9EC97F1F2B00}"/>
                </a:ext>
                <a:ext uri="{C183D7F6-B498-43B3-948B-1728B52AA6E4}">
                  <adec:decorative xmlns:adec="http://schemas.microsoft.com/office/drawing/2017/decorative" val="1"/>
                </a:ext>
              </a:extLst>
            </p:cNvPr>
            <p:cNvSpPr/>
            <p:nvPr/>
          </p:nvSpPr>
          <p:spPr bwMode="auto">
            <a:xfrm>
              <a:off x="9742903" y="2648607"/>
              <a:ext cx="165293" cy="21199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6" name="Picture 10">
              <a:extLst>
                <a:ext uri="{FF2B5EF4-FFF2-40B4-BE49-F238E27FC236}">
                  <a16:creationId xmlns:a16="http://schemas.microsoft.com/office/drawing/2014/main" id="{BE7475C8-C96D-4352-9017-C65D047F2D92}"/>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36067" y="2272638"/>
              <a:ext cx="392528" cy="392528"/>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Group 126">
              <a:extLst>
                <a:ext uri="{FF2B5EF4-FFF2-40B4-BE49-F238E27FC236}">
                  <a16:creationId xmlns:a16="http://schemas.microsoft.com/office/drawing/2014/main" id="{1C4C6CFD-3F47-42F3-A8F1-E3230719A70C}"/>
                </a:ext>
              </a:extLst>
            </p:cNvPr>
            <p:cNvGrpSpPr/>
            <p:nvPr/>
          </p:nvGrpSpPr>
          <p:grpSpPr>
            <a:xfrm>
              <a:off x="9139534" y="3785221"/>
              <a:ext cx="644839" cy="548871"/>
              <a:chOff x="4717988" y="4263050"/>
              <a:chExt cx="485383" cy="413146"/>
            </a:xfrm>
          </p:grpSpPr>
          <p:sp>
            <p:nvSpPr>
              <p:cNvPr id="128" name="Rectangle 127">
                <a:extLst>
                  <a:ext uri="{FF2B5EF4-FFF2-40B4-BE49-F238E27FC236}">
                    <a16:creationId xmlns:a16="http://schemas.microsoft.com/office/drawing/2014/main" id="{DB9CA0DC-1983-4FE6-AEB7-9DDA0252D130}"/>
                  </a:ext>
                  <a:ext uri="{C183D7F6-B498-43B3-948B-1728B52AA6E4}">
                    <adec:decorative xmlns:adec="http://schemas.microsoft.com/office/drawing/2017/decorative" val="1"/>
                  </a:ext>
                </a:extLst>
              </p:cNvPr>
              <p:cNvSpPr/>
              <p:nvPr/>
            </p:nvSpPr>
            <p:spPr bwMode="auto">
              <a:xfrm>
                <a:off x="4717988" y="4263050"/>
                <a:ext cx="485383" cy="413146"/>
              </a:xfrm>
              <a:prstGeom prst="rect">
                <a:avLst/>
              </a:prstGeom>
              <a:noFill/>
              <a:ln w="12700">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err="1">
                  <a:ln>
                    <a:noFill/>
                  </a:ln>
                  <a:solidFill>
                    <a:srgbClr val="0078D4"/>
                  </a:solidFill>
                  <a:effectLst/>
                  <a:uLnTx/>
                  <a:uFillTx/>
                  <a:latin typeface="Segoe UI Semibold"/>
                  <a:ea typeface="+mn-ea"/>
                  <a:cs typeface="Segoe UI" pitchFamily="34" charset="0"/>
                </a:endParaRPr>
              </a:p>
            </p:txBody>
          </p:sp>
          <p:grpSp>
            <p:nvGrpSpPr>
              <p:cNvPr id="129" name="Group 128">
                <a:extLst>
                  <a:ext uri="{FF2B5EF4-FFF2-40B4-BE49-F238E27FC236}">
                    <a16:creationId xmlns:a16="http://schemas.microsoft.com/office/drawing/2014/main" id="{2A492E9A-7380-48BE-B7EB-1224EC3F3F08}"/>
                  </a:ext>
                </a:extLst>
              </p:cNvPr>
              <p:cNvGrpSpPr/>
              <p:nvPr/>
            </p:nvGrpSpPr>
            <p:grpSpPr>
              <a:xfrm>
                <a:off x="4776655" y="4313408"/>
                <a:ext cx="354145" cy="321309"/>
                <a:chOff x="3162702" y="2924515"/>
                <a:chExt cx="539765" cy="489719"/>
              </a:xfrm>
            </p:grpSpPr>
            <p:sp>
              <p:nvSpPr>
                <p:cNvPr id="130" name="Freeform: Shape 129">
                  <a:extLst>
                    <a:ext uri="{FF2B5EF4-FFF2-40B4-BE49-F238E27FC236}">
                      <a16:creationId xmlns:a16="http://schemas.microsoft.com/office/drawing/2014/main" id="{26DF658E-B3D9-4DE4-B281-43C4065EAD63}"/>
                    </a:ext>
                    <a:ext uri="{C183D7F6-B498-43B3-948B-1728B52AA6E4}">
                      <adec:decorative xmlns:adec="http://schemas.microsoft.com/office/drawing/2017/decorative" val="1"/>
                    </a:ext>
                  </a:extLst>
                </p:cNvPr>
                <p:cNvSpPr/>
                <p:nvPr/>
              </p:nvSpPr>
              <p:spPr bwMode="auto">
                <a:xfrm>
                  <a:off x="3162702" y="2924515"/>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useBgFill="1">
              <p:nvSpPr>
                <p:cNvPr id="131" name="Rectangle 130">
                  <a:extLst>
                    <a:ext uri="{FF2B5EF4-FFF2-40B4-BE49-F238E27FC236}">
                      <a16:creationId xmlns:a16="http://schemas.microsoft.com/office/drawing/2014/main" id="{BCF0AF37-55FE-4BA0-BADF-BD4392F42C1C}"/>
                    </a:ext>
                    <a:ext uri="{C183D7F6-B498-43B3-948B-1728B52AA6E4}">
                      <adec:decorative xmlns:adec="http://schemas.microsoft.com/office/drawing/2017/decorative" val="1"/>
                    </a:ext>
                  </a:extLst>
                </p:cNvPr>
                <p:cNvSpPr/>
                <p:nvPr/>
              </p:nvSpPr>
              <p:spPr bwMode="auto">
                <a:xfrm>
                  <a:off x="3221132" y="2972188"/>
                  <a:ext cx="439868" cy="394374"/>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2" name="Freeform: Shape 131">
                  <a:extLst>
                    <a:ext uri="{FF2B5EF4-FFF2-40B4-BE49-F238E27FC236}">
                      <a16:creationId xmlns:a16="http://schemas.microsoft.com/office/drawing/2014/main" id="{E1E01068-5198-48F7-9218-F592B6705E94}"/>
                    </a:ext>
                    <a:ext uri="{C183D7F6-B498-43B3-948B-1728B52AA6E4}">
                      <adec:decorative xmlns:adec="http://schemas.microsoft.com/office/drawing/2017/decorative" val="1"/>
                    </a:ext>
                  </a:extLst>
                </p:cNvPr>
                <p:cNvSpPr/>
                <p:nvPr/>
              </p:nvSpPr>
              <p:spPr bwMode="auto">
                <a:xfrm>
                  <a:off x="3245337" y="2993502"/>
                  <a:ext cx="457130" cy="420732"/>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33" name="TextBox 132">
              <a:extLst>
                <a:ext uri="{FF2B5EF4-FFF2-40B4-BE49-F238E27FC236}">
                  <a16:creationId xmlns:a16="http://schemas.microsoft.com/office/drawing/2014/main" id="{C3EA88B2-02C5-4EF7-A65D-EE42BC9D76E8}"/>
                </a:ext>
                <a:ext uri="{C183D7F6-B498-43B3-948B-1728B52AA6E4}">
                  <adec:decorative xmlns:adec="http://schemas.microsoft.com/office/drawing/2017/decorative" val="1"/>
                </a:ext>
              </a:extLst>
            </p:cNvPr>
            <p:cNvSpPr txBox="1"/>
            <p:nvPr/>
          </p:nvSpPr>
          <p:spPr>
            <a:xfrm>
              <a:off x="10531936" y="3126967"/>
              <a:ext cx="809708"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Database for MySQL</a:t>
              </a:r>
            </a:p>
          </p:txBody>
        </p:sp>
        <p:pic>
          <p:nvPicPr>
            <p:cNvPr id="2" name="Graphic 1">
              <a:extLst>
                <a:ext uri="{FF2B5EF4-FFF2-40B4-BE49-F238E27FC236}">
                  <a16:creationId xmlns:a16="http://schemas.microsoft.com/office/drawing/2014/main" id="{15AE7438-9EB3-4B1F-BBAF-6D5CDA156D8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42039" y="2487329"/>
              <a:ext cx="589502" cy="589502"/>
            </a:xfrm>
            <a:prstGeom prst="rect">
              <a:avLst/>
            </a:prstGeom>
          </p:spPr>
        </p:pic>
      </p:grpSp>
    </p:spTree>
    <p:extLst>
      <p:ext uri="{BB962C8B-B14F-4D97-AF65-F5344CB8AC3E}">
        <p14:creationId xmlns:p14="http://schemas.microsoft.com/office/powerpoint/2010/main" val="5831636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32932-EC66-4DE9-9AEB-4B3F21D1E7EB}"/>
              </a:ext>
            </a:extLst>
          </p:cNvPr>
          <p:cNvSpPr>
            <a:spLocks noGrp="1"/>
          </p:cNvSpPr>
          <p:nvPr>
            <p:ph type="title"/>
          </p:nvPr>
        </p:nvSpPr>
        <p:spPr>
          <a:xfrm>
            <a:off x="585216" y="485189"/>
            <a:ext cx="6785581" cy="1044800"/>
          </a:xfrm>
        </p:spPr>
        <p:txBody>
          <a:bodyPr/>
          <a:lstStyle/>
          <a:p>
            <a:r>
              <a:rPr lang="en-US" dirty="0"/>
              <a:t>Modern application built in the </a:t>
            </a:r>
            <a:br>
              <a:rPr lang="en-US" dirty="0"/>
            </a:br>
            <a:r>
              <a:rPr lang="en-US" dirty="0"/>
              <a:t>cloud with microservice architecture </a:t>
            </a:r>
          </a:p>
        </p:txBody>
      </p:sp>
      <p:sp>
        <p:nvSpPr>
          <p:cNvPr id="6" name="Text Placeholder 5">
            <a:extLst>
              <a:ext uri="{FF2B5EF4-FFF2-40B4-BE49-F238E27FC236}">
                <a16:creationId xmlns:a16="http://schemas.microsoft.com/office/drawing/2014/main" id="{3871F2CD-B3DA-47A2-8EDF-5E843063AD39}"/>
              </a:ext>
            </a:extLst>
          </p:cNvPr>
          <p:cNvSpPr>
            <a:spLocks noGrp="1"/>
          </p:cNvSpPr>
          <p:nvPr>
            <p:ph type="body" sz="quarter" idx="10"/>
          </p:nvPr>
        </p:nvSpPr>
        <p:spPr>
          <a:xfrm>
            <a:off x="586390" y="1715144"/>
            <a:ext cx="3601587" cy="2867778"/>
          </a:xfrm>
        </p:spPr>
        <p:txBody>
          <a:bodyPr/>
          <a:lstStyle/>
          <a:p>
            <a:pPr lvl="0"/>
            <a:r>
              <a:rPr lang="en-US" dirty="0"/>
              <a:t>Assess and enhance microservice performance with built-in query insights and recommendations</a:t>
            </a:r>
          </a:p>
          <a:p>
            <a:pPr lvl="0"/>
            <a:r>
              <a:rPr lang="en-US" dirty="0"/>
              <a:t>Quickly provision databases with microservices architectures and flexibly scale compute and storage independently without extra configuration</a:t>
            </a:r>
          </a:p>
          <a:p>
            <a:pPr lvl="0"/>
            <a:r>
              <a:rPr lang="en-US" dirty="0"/>
              <a:t>Easily integrate with Azure Kubernetes Service and other managed services to improve deployment and monitoring </a:t>
            </a:r>
          </a:p>
        </p:txBody>
      </p:sp>
      <p:sp>
        <p:nvSpPr>
          <p:cNvPr id="33" name="Text Placeholder 32">
            <a:extLst>
              <a:ext uri="{FF2B5EF4-FFF2-40B4-BE49-F238E27FC236}">
                <a16:creationId xmlns:a16="http://schemas.microsoft.com/office/drawing/2014/main" id="{2B56EA4B-CEA8-480A-BEF3-AC5FD6D35B09}"/>
              </a:ext>
            </a:extLst>
          </p:cNvPr>
          <p:cNvSpPr>
            <a:spLocks noGrp="1"/>
          </p:cNvSpPr>
          <p:nvPr>
            <p:ph type="body" sz="quarter" idx="11"/>
          </p:nvPr>
        </p:nvSpPr>
        <p:spPr>
          <a:xfrm>
            <a:off x="5006993" y="1722691"/>
            <a:ext cx="4383214" cy="492443"/>
          </a:xfrm>
        </p:spPr>
        <p:txBody>
          <a:bodyPr/>
          <a:lstStyle/>
          <a:p>
            <a:r>
              <a:rPr lang="en-US" sz="1600" spc="0" dirty="0"/>
              <a:t>Microservice architecture with Azure Database for MySQL and Azure Kubernetes Service</a:t>
            </a:r>
          </a:p>
        </p:txBody>
      </p:sp>
      <p:grpSp>
        <p:nvGrpSpPr>
          <p:cNvPr id="12" name="Group 11" descr="Diagram showing Microservice architecture with Azure Database for MySQL and Azure Kubernetes Service. Multiple users are interconnected to a cycle of Azure API Management, Azure Kubernetes Service and Docker, Azure Application Gateway, and Azure Traffic Manager. Azure Kubernetes Service and Docker are together connected to Azure Database for MySQL and Azure Blob Storage.">
            <a:extLst>
              <a:ext uri="{FF2B5EF4-FFF2-40B4-BE49-F238E27FC236}">
                <a16:creationId xmlns:a16="http://schemas.microsoft.com/office/drawing/2014/main" id="{D8D6E91B-1866-4E4C-8E3D-E82282F0AD8D}"/>
              </a:ext>
            </a:extLst>
          </p:cNvPr>
          <p:cNvGrpSpPr/>
          <p:nvPr/>
        </p:nvGrpSpPr>
        <p:grpSpPr>
          <a:xfrm>
            <a:off x="5000171" y="2277276"/>
            <a:ext cx="4424094" cy="3128440"/>
            <a:chOff x="5000171" y="2277276"/>
            <a:chExt cx="4424094" cy="3128440"/>
          </a:xfrm>
        </p:grpSpPr>
        <p:grpSp>
          <p:nvGrpSpPr>
            <p:cNvPr id="14" name="Group 13">
              <a:extLst>
                <a:ext uri="{FF2B5EF4-FFF2-40B4-BE49-F238E27FC236}">
                  <a16:creationId xmlns:a16="http://schemas.microsoft.com/office/drawing/2014/main" id="{AEE3164E-5A6D-408E-8188-E6E084497A08}"/>
                </a:ext>
              </a:extLst>
            </p:cNvPr>
            <p:cNvGrpSpPr/>
            <p:nvPr/>
          </p:nvGrpSpPr>
          <p:grpSpPr>
            <a:xfrm>
              <a:off x="7750689" y="3358408"/>
              <a:ext cx="786314" cy="589736"/>
              <a:chOff x="7750689" y="3307905"/>
              <a:chExt cx="786314" cy="589736"/>
            </a:xfrm>
          </p:grpSpPr>
          <p:sp>
            <p:nvSpPr>
              <p:cNvPr id="106" name="AutoShape 15">
                <a:extLst>
                  <a:ext uri="{FF2B5EF4-FFF2-40B4-BE49-F238E27FC236}">
                    <a16:creationId xmlns:a16="http://schemas.microsoft.com/office/drawing/2014/main" id="{71518A4A-BC1F-42AC-84A2-2231DE5C00D7}"/>
                  </a:ext>
                  <a:ext uri="{C183D7F6-B498-43B3-948B-1728B52AA6E4}">
                    <adec:decorative xmlns:adec="http://schemas.microsoft.com/office/drawing/2017/decorative" val="1"/>
                  </a:ext>
                </a:extLst>
              </p:cNvPr>
              <p:cNvSpPr>
                <a:spLocks noChangeAspect="1" noChangeArrowheads="1" noTextEdit="1"/>
              </p:cNvSpPr>
              <p:nvPr/>
            </p:nvSpPr>
            <p:spPr bwMode="auto">
              <a:xfrm>
                <a:off x="7750689" y="3307905"/>
                <a:ext cx="786314" cy="58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7" name="Rectangle 17">
                <a:extLst>
                  <a:ext uri="{FF2B5EF4-FFF2-40B4-BE49-F238E27FC236}">
                    <a16:creationId xmlns:a16="http://schemas.microsoft.com/office/drawing/2014/main" id="{57FF51ED-51CC-4FAB-87F6-22E4843CC608}"/>
                  </a:ext>
                  <a:ext uri="{C183D7F6-B498-43B3-948B-1728B52AA6E4}">
                    <adec:decorative xmlns:adec="http://schemas.microsoft.com/office/drawing/2017/decorative" val="1"/>
                  </a:ext>
                </a:extLst>
              </p:cNvPr>
              <p:cNvSpPr>
                <a:spLocks noChangeArrowheads="1"/>
              </p:cNvSpPr>
              <p:nvPr/>
            </p:nvSpPr>
            <p:spPr bwMode="auto">
              <a:xfrm>
                <a:off x="7750689" y="3307905"/>
                <a:ext cx="786314" cy="7308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8" name="Rectangle 18">
                <a:extLst>
                  <a:ext uri="{FF2B5EF4-FFF2-40B4-BE49-F238E27FC236}">
                    <a16:creationId xmlns:a16="http://schemas.microsoft.com/office/drawing/2014/main" id="{5796DC1B-3A8B-4363-909F-8927171658ED}"/>
                  </a:ext>
                  <a:ext uri="{C183D7F6-B498-43B3-948B-1728B52AA6E4}">
                    <adec:decorative xmlns:adec="http://schemas.microsoft.com/office/drawing/2017/decorative" val="1"/>
                  </a:ext>
                </a:extLst>
              </p:cNvPr>
              <p:cNvSpPr>
                <a:spLocks noChangeArrowheads="1"/>
              </p:cNvSpPr>
              <p:nvPr/>
            </p:nvSpPr>
            <p:spPr bwMode="auto">
              <a:xfrm>
                <a:off x="7750689" y="3380992"/>
                <a:ext cx="786314" cy="5166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0" name="Oval 20">
                <a:extLst>
                  <a:ext uri="{FF2B5EF4-FFF2-40B4-BE49-F238E27FC236}">
                    <a16:creationId xmlns:a16="http://schemas.microsoft.com/office/drawing/2014/main" id="{4B8D1A0F-90CF-47F8-BE63-66752670289E}"/>
                  </a:ext>
                  <a:ext uri="{C183D7F6-B498-43B3-948B-1728B52AA6E4}">
                    <adec:decorative xmlns:adec="http://schemas.microsoft.com/office/drawing/2017/decorative" val="1"/>
                  </a:ext>
                </a:extLst>
              </p:cNvPr>
              <p:cNvSpPr>
                <a:spLocks noChangeArrowheads="1"/>
              </p:cNvSpPr>
              <p:nvPr/>
            </p:nvSpPr>
            <p:spPr bwMode="auto">
              <a:xfrm>
                <a:off x="7775891" y="3333107"/>
                <a:ext cx="22682" cy="2520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1" name="Oval 21">
                <a:extLst>
                  <a:ext uri="{FF2B5EF4-FFF2-40B4-BE49-F238E27FC236}">
                    <a16:creationId xmlns:a16="http://schemas.microsoft.com/office/drawing/2014/main" id="{19F1178D-3E8C-4B22-9D8C-BEAB0F5DA610}"/>
                  </a:ext>
                  <a:ext uri="{C183D7F6-B498-43B3-948B-1728B52AA6E4}">
                    <adec:decorative xmlns:adec="http://schemas.microsoft.com/office/drawing/2017/decorative" val="1"/>
                  </a:ext>
                </a:extLst>
              </p:cNvPr>
              <p:cNvSpPr>
                <a:spLocks noChangeArrowheads="1"/>
              </p:cNvSpPr>
              <p:nvPr/>
            </p:nvSpPr>
            <p:spPr bwMode="auto">
              <a:xfrm>
                <a:off x="7811175" y="3333107"/>
                <a:ext cx="25202" cy="2520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2" name="Oval 22">
                <a:extLst>
                  <a:ext uri="{FF2B5EF4-FFF2-40B4-BE49-F238E27FC236}">
                    <a16:creationId xmlns:a16="http://schemas.microsoft.com/office/drawing/2014/main" id="{9BE7D2FB-99CB-4E03-A124-70B4A69E1A18}"/>
                  </a:ext>
                  <a:ext uri="{C183D7F6-B498-43B3-948B-1728B52AA6E4}">
                    <adec:decorative xmlns:adec="http://schemas.microsoft.com/office/drawing/2017/decorative" val="1"/>
                  </a:ext>
                </a:extLst>
              </p:cNvPr>
              <p:cNvSpPr>
                <a:spLocks noChangeArrowheads="1"/>
              </p:cNvSpPr>
              <p:nvPr/>
            </p:nvSpPr>
            <p:spPr bwMode="auto">
              <a:xfrm>
                <a:off x="7848978" y="3333107"/>
                <a:ext cx="25202" cy="25202"/>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4" name="TextBox 3">
              <a:extLst>
                <a:ext uri="{FF2B5EF4-FFF2-40B4-BE49-F238E27FC236}">
                  <a16:creationId xmlns:a16="http://schemas.microsoft.com/office/drawing/2014/main" id="{09FBBF4D-0B78-4F9D-AD62-8EFDCB555B3E}"/>
                </a:ext>
              </a:extLst>
            </p:cNvPr>
            <p:cNvSpPr txBox="1"/>
            <p:nvPr/>
          </p:nvSpPr>
          <p:spPr>
            <a:xfrm>
              <a:off x="5000171" y="4957922"/>
              <a:ext cx="304480" cy="13721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Users </a:t>
              </a:r>
            </a:p>
          </p:txBody>
        </p:sp>
        <p:cxnSp>
          <p:nvCxnSpPr>
            <p:cNvPr id="7" name="Straight Arrow Connector 6">
              <a:extLst>
                <a:ext uri="{FF2B5EF4-FFF2-40B4-BE49-F238E27FC236}">
                  <a16:creationId xmlns:a16="http://schemas.microsoft.com/office/drawing/2014/main" id="{73E9DD4A-9707-4C58-ADD9-8967DF8545D6}"/>
                </a:ext>
                <a:ext uri="{C183D7F6-B498-43B3-948B-1728B52AA6E4}">
                  <adec:decorative xmlns:adec="http://schemas.microsoft.com/office/drawing/2017/decorative" val="1"/>
                </a:ext>
              </a:extLst>
            </p:cNvPr>
            <p:cNvCxnSpPr>
              <a:cxnSpLocks/>
            </p:cNvCxnSpPr>
            <p:nvPr/>
          </p:nvCxnSpPr>
          <p:spPr>
            <a:xfrm>
              <a:off x="5362732" y="3626075"/>
              <a:ext cx="58492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D1110F-043F-4774-AA8C-90CF8FB62896}"/>
                </a:ext>
                <a:ext uri="{C183D7F6-B498-43B3-948B-1728B52AA6E4}">
                  <adec:decorative xmlns:adec="http://schemas.microsoft.com/office/drawing/2017/decorative" val="1"/>
                </a:ext>
              </a:extLst>
            </p:cNvPr>
            <p:cNvCxnSpPr>
              <a:cxnSpLocks/>
            </p:cNvCxnSpPr>
            <p:nvPr/>
          </p:nvCxnSpPr>
          <p:spPr>
            <a:xfrm flipH="1">
              <a:off x="5362740" y="3745895"/>
              <a:ext cx="55945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CB1C70-9A2E-4C00-A66E-3FD684914DC0}"/>
                </a:ext>
                <a:ext uri="{C183D7F6-B498-43B3-948B-1728B52AA6E4}">
                  <adec:decorative xmlns:adec="http://schemas.microsoft.com/office/drawing/2017/decorative" val="1"/>
                </a:ext>
              </a:extLst>
            </p:cNvPr>
            <p:cNvSpPr txBox="1"/>
            <p:nvPr/>
          </p:nvSpPr>
          <p:spPr>
            <a:xfrm>
              <a:off x="5808028" y="3979149"/>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Traffic Manager</a:t>
              </a:r>
            </a:p>
          </p:txBody>
        </p:sp>
        <p:sp>
          <p:nvSpPr>
            <p:cNvPr id="19" name="TextBox 18">
              <a:extLst>
                <a:ext uri="{FF2B5EF4-FFF2-40B4-BE49-F238E27FC236}">
                  <a16:creationId xmlns:a16="http://schemas.microsoft.com/office/drawing/2014/main" id="{C1CD7476-FE0F-4C53-B9BC-7D17B4F61A37}"/>
                </a:ext>
                <a:ext uri="{C183D7F6-B498-43B3-948B-1728B52AA6E4}">
                  <adec:decorative xmlns:adec="http://schemas.microsoft.com/office/drawing/2017/decorative" val="1"/>
                </a:ext>
              </a:extLst>
            </p:cNvPr>
            <p:cNvSpPr txBox="1"/>
            <p:nvPr/>
          </p:nvSpPr>
          <p:spPr>
            <a:xfrm>
              <a:off x="6482783" y="4984980"/>
              <a:ext cx="146097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Application Gateway</a:t>
              </a:r>
            </a:p>
          </p:txBody>
        </p:sp>
        <p:sp>
          <p:nvSpPr>
            <p:cNvPr id="22" name="TextBox 21">
              <a:extLst>
                <a:ext uri="{FF2B5EF4-FFF2-40B4-BE49-F238E27FC236}">
                  <a16:creationId xmlns:a16="http://schemas.microsoft.com/office/drawing/2014/main" id="{C6A5EEF6-187E-4828-B3C4-67C5569A1AE5}"/>
                </a:ext>
                <a:ext uri="{C183D7F6-B498-43B3-948B-1728B52AA6E4}">
                  <adec:decorative xmlns:adec="http://schemas.microsoft.com/office/drawing/2017/decorative" val="1"/>
                </a:ext>
              </a:extLst>
            </p:cNvPr>
            <p:cNvSpPr txBox="1"/>
            <p:nvPr/>
          </p:nvSpPr>
          <p:spPr>
            <a:xfrm>
              <a:off x="6688243" y="3239894"/>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API Management</a:t>
              </a:r>
            </a:p>
          </p:txBody>
        </p:sp>
        <p:sp>
          <p:nvSpPr>
            <p:cNvPr id="26" name="TextBox 25">
              <a:extLst>
                <a:ext uri="{FF2B5EF4-FFF2-40B4-BE49-F238E27FC236}">
                  <a16:creationId xmlns:a16="http://schemas.microsoft.com/office/drawing/2014/main" id="{C1A9F3C7-44C0-4595-BDA0-1FF50103591B}"/>
                </a:ext>
                <a:ext uri="{C183D7F6-B498-43B3-948B-1728B52AA6E4}">
                  <adec:decorative xmlns:adec="http://schemas.microsoft.com/office/drawing/2017/decorative" val="1"/>
                </a:ext>
              </a:extLst>
            </p:cNvPr>
            <p:cNvSpPr txBox="1"/>
            <p:nvPr/>
          </p:nvSpPr>
          <p:spPr>
            <a:xfrm>
              <a:off x="7532519" y="3999027"/>
              <a:ext cx="598332"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Kubernetes Service </a:t>
              </a:r>
            </a:p>
          </p:txBody>
        </p:sp>
        <p:sp>
          <p:nvSpPr>
            <p:cNvPr id="55" name="TextBox 54">
              <a:extLst>
                <a:ext uri="{FF2B5EF4-FFF2-40B4-BE49-F238E27FC236}">
                  <a16:creationId xmlns:a16="http://schemas.microsoft.com/office/drawing/2014/main" id="{AE11E1D8-2FC0-46ED-AFF2-69766A239400}"/>
                </a:ext>
                <a:ext uri="{C183D7F6-B498-43B3-948B-1728B52AA6E4}">
                  <adec:decorative xmlns:adec="http://schemas.microsoft.com/office/drawing/2017/decorative" val="1"/>
                </a:ext>
              </a:extLst>
            </p:cNvPr>
            <p:cNvSpPr txBox="1"/>
            <p:nvPr/>
          </p:nvSpPr>
          <p:spPr>
            <a:xfrm>
              <a:off x="8361819" y="5267217"/>
              <a:ext cx="106244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Azure Blob Storage</a:t>
              </a:r>
            </a:p>
          </p:txBody>
        </p:sp>
        <p:sp>
          <p:nvSpPr>
            <p:cNvPr id="69" name="TextBox 68">
              <a:extLst>
                <a:ext uri="{FF2B5EF4-FFF2-40B4-BE49-F238E27FC236}">
                  <a16:creationId xmlns:a16="http://schemas.microsoft.com/office/drawing/2014/main" id="{47AEB836-2380-4F24-A454-9D936E707A19}"/>
                </a:ext>
                <a:ext uri="{C183D7F6-B498-43B3-948B-1728B52AA6E4}">
                  <adec:decorative xmlns:adec="http://schemas.microsoft.com/office/drawing/2017/decorative" val="1"/>
                </a:ext>
              </a:extLst>
            </p:cNvPr>
            <p:cNvSpPr txBox="1"/>
            <p:nvPr/>
          </p:nvSpPr>
          <p:spPr>
            <a:xfrm>
              <a:off x="8334189" y="2929625"/>
              <a:ext cx="106244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Database </a:t>
              </a:r>
              <a:b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b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for MySQL</a:t>
              </a:r>
            </a:p>
          </p:txBody>
        </p:sp>
        <p:sp>
          <p:nvSpPr>
            <p:cNvPr id="34" name="Freeform 33">
              <a:extLst>
                <a:ext uri="{FF2B5EF4-FFF2-40B4-BE49-F238E27FC236}">
                  <a16:creationId xmlns:a16="http://schemas.microsoft.com/office/drawing/2014/main" id="{B7F90AEF-844F-C444-B2F6-F54FFA5D30D7}"/>
                </a:ext>
                <a:ext uri="{C183D7F6-B498-43B3-948B-1728B52AA6E4}">
                  <adec:decorative xmlns:adec="http://schemas.microsoft.com/office/drawing/2017/decorative" val="1"/>
                </a:ext>
              </a:extLst>
            </p:cNvPr>
            <p:cNvSpPr/>
            <p:nvPr/>
          </p:nvSpPr>
          <p:spPr bwMode="auto">
            <a:xfrm>
              <a:off x="8577209" y="4670152"/>
              <a:ext cx="593636" cy="513195"/>
            </a:xfrm>
            <a:custGeom>
              <a:avLst/>
              <a:gdLst>
                <a:gd name="connsiteX0" fmla="*/ 2045820 w 4638512"/>
                <a:gd name="connsiteY0" fmla="*/ 2246179 h 4009962"/>
                <a:gd name="connsiteX1" fmla="*/ 2135116 w 4638512"/>
                <a:gd name="connsiteY1" fmla="*/ 2478723 h 4009962"/>
                <a:gd name="connsiteX2" fmla="*/ 2043959 w 4638512"/>
                <a:gd name="connsiteY2" fmla="*/ 2711267 h 4009962"/>
                <a:gd name="connsiteX3" fmla="*/ 1950477 w 4638512"/>
                <a:gd name="connsiteY3" fmla="*/ 2485699 h 4009962"/>
                <a:gd name="connsiteX4" fmla="*/ 2045820 w 4638512"/>
                <a:gd name="connsiteY4" fmla="*/ 2246179 h 4009962"/>
                <a:gd name="connsiteX5" fmla="*/ 2052331 w 4638512"/>
                <a:gd name="connsiteY5" fmla="*/ 2134093 h 4009962"/>
                <a:gd name="connsiteX6" fmla="*/ 1865598 w 4638512"/>
                <a:gd name="connsiteY6" fmla="*/ 2225018 h 4009962"/>
                <a:gd name="connsiteX7" fmla="*/ 1801183 w 4638512"/>
                <a:gd name="connsiteY7" fmla="*/ 2489420 h 4009962"/>
                <a:gd name="connsiteX8" fmla="*/ 2039308 w 4638512"/>
                <a:gd name="connsiteY8" fmla="*/ 2823818 h 4009962"/>
                <a:gd name="connsiteX9" fmla="*/ 2221390 w 4638512"/>
                <a:gd name="connsiteY9" fmla="*/ 2733591 h 4009962"/>
                <a:gd name="connsiteX10" fmla="*/ 2284875 w 4638512"/>
                <a:gd name="connsiteY10" fmla="*/ 2474072 h 4009962"/>
                <a:gd name="connsiteX11" fmla="*/ 2052331 w 4638512"/>
                <a:gd name="connsiteY11" fmla="*/ 2134093 h 4009962"/>
                <a:gd name="connsiteX12" fmla="*/ 2619664 w 4638512"/>
                <a:gd name="connsiteY12" fmla="*/ 2130372 h 4009962"/>
                <a:gd name="connsiteX13" fmla="*/ 2528041 w 4638512"/>
                <a:gd name="connsiteY13" fmla="*/ 2187578 h 4009962"/>
                <a:gd name="connsiteX14" fmla="*/ 2420141 w 4638512"/>
                <a:gd name="connsiteY14" fmla="*/ 2230366 h 4009962"/>
                <a:gd name="connsiteX15" fmla="*/ 2420141 w 4638512"/>
                <a:gd name="connsiteY15" fmla="*/ 2354080 h 4009962"/>
                <a:gd name="connsiteX16" fmla="*/ 2459673 w 4638512"/>
                <a:gd name="connsiteY16" fmla="*/ 2346406 h 4009962"/>
                <a:gd name="connsiteX17" fmla="*/ 2498276 w 4638512"/>
                <a:gd name="connsiteY17" fmla="*/ 2333383 h 4009962"/>
                <a:gd name="connsiteX18" fmla="*/ 2533390 w 4638512"/>
                <a:gd name="connsiteY18" fmla="*/ 2316175 h 4009962"/>
                <a:gd name="connsiteX19" fmla="*/ 2561993 w 4638512"/>
                <a:gd name="connsiteY19" fmla="*/ 2295944 h 4009962"/>
                <a:gd name="connsiteX20" fmla="*/ 2561993 w 4638512"/>
                <a:gd name="connsiteY20" fmla="*/ 2812191 h 4009962"/>
                <a:gd name="connsiteX21" fmla="*/ 2708495 w 4638512"/>
                <a:gd name="connsiteY21" fmla="*/ 2812191 h 4009962"/>
                <a:gd name="connsiteX22" fmla="*/ 2708495 w 4638512"/>
                <a:gd name="connsiteY22" fmla="*/ 2130372 h 4009962"/>
                <a:gd name="connsiteX23" fmla="*/ 2598269 w 4638512"/>
                <a:gd name="connsiteY23" fmla="*/ 1315451 h 4009962"/>
                <a:gd name="connsiteX24" fmla="*/ 2687566 w 4638512"/>
                <a:gd name="connsiteY24" fmla="*/ 1547995 h 4009962"/>
                <a:gd name="connsiteX25" fmla="*/ 2596409 w 4638512"/>
                <a:gd name="connsiteY25" fmla="*/ 1780539 h 4009962"/>
                <a:gd name="connsiteX26" fmla="*/ 2502926 w 4638512"/>
                <a:gd name="connsiteY26" fmla="*/ 1554971 h 4009962"/>
                <a:gd name="connsiteX27" fmla="*/ 2598269 w 4638512"/>
                <a:gd name="connsiteY27" fmla="*/ 1315451 h 4009962"/>
                <a:gd name="connsiteX28" fmla="*/ 2604781 w 4638512"/>
                <a:gd name="connsiteY28" fmla="*/ 1203365 h 4009962"/>
                <a:gd name="connsiteX29" fmla="*/ 2418048 w 4638512"/>
                <a:gd name="connsiteY29" fmla="*/ 1294290 h 4009962"/>
                <a:gd name="connsiteX30" fmla="*/ 2353633 w 4638512"/>
                <a:gd name="connsiteY30" fmla="*/ 1558692 h 4009962"/>
                <a:gd name="connsiteX31" fmla="*/ 2591758 w 4638512"/>
                <a:gd name="connsiteY31" fmla="*/ 1893090 h 4009962"/>
                <a:gd name="connsiteX32" fmla="*/ 2773840 w 4638512"/>
                <a:gd name="connsiteY32" fmla="*/ 1802863 h 4009962"/>
                <a:gd name="connsiteX33" fmla="*/ 2837325 w 4638512"/>
                <a:gd name="connsiteY33" fmla="*/ 1543344 h 4009962"/>
                <a:gd name="connsiteX34" fmla="*/ 2604781 w 4638512"/>
                <a:gd name="connsiteY34" fmla="*/ 1203365 h 4009962"/>
                <a:gd name="connsiteX35" fmla="*/ 2067214 w 4638512"/>
                <a:gd name="connsiteY35" fmla="*/ 1199644 h 4009962"/>
                <a:gd name="connsiteX36" fmla="*/ 1975591 w 4638512"/>
                <a:gd name="connsiteY36" fmla="*/ 1256850 h 4009962"/>
                <a:gd name="connsiteX37" fmla="*/ 1867691 w 4638512"/>
                <a:gd name="connsiteY37" fmla="*/ 1299638 h 4009962"/>
                <a:gd name="connsiteX38" fmla="*/ 1867691 w 4638512"/>
                <a:gd name="connsiteY38" fmla="*/ 1423352 h 4009962"/>
                <a:gd name="connsiteX39" fmla="*/ 1907223 w 4638512"/>
                <a:gd name="connsiteY39" fmla="*/ 1415678 h 4009962"/>
                <a:gd name="connsiteX40" fmla="*/ 1945826 w 4638512"/>
                <a:gd name="connsiteY40" fmla="*/ 1402655 h 4009962"/>
                <a:gd name="connsiteX41" fmla="*/ 1980940 w 4638512"/>
                <a:gd name="connsiteY41" fmla="*/ 1385447 h 4009962"/>
                <a:gd name="connsiteX42" fmla="*/ 2009543 w 4638512"/>
                <a:gd name="connsiteY42" fmla="*/ 1365216 h 4009962"/>
                <a:gd name="connsiteX43" fmla="*/ 2009543 w 4638512"/>
                <a:gd name="connsiteY43" fmla="*/ 1881463 h 4009962"/>
                <a:gd name="connsiteX44" fmla="*/ 2156045 w 4638512"/>
                <a:gd name="connsiteY44" fmla="*/ 1881463 h 4009962"/>
                <a:gd name="connsiteX45" fmla="*/ 2156045 w 4638512"/>
                <a:gd name="connsiteY45" fmla="*/ 1199644 h 4009962"/>
                <a:gd name="connsiteX46" fmla="*/ 1451717 w 4638512"/>
                <a:gd name="connsiteY46" fmla="*/ 975276 h 4009962"/>
                <a:gd name="connsiteX47" fmla="*/ 2932580 w 4638512"/>
                <a:gd name="connsiteY47" fmla="*/ 975277 h 4009962"/>
                <a:gd name="connsiteX48" fmla="*/ 2932580 w 4638512"/>
                <a:gd name="connsiteY48" fmla="*/ 1360287 h 4009962"/>
                <a:gd name="connsiteX49" fmla="*/ 3300325 w 4638512"/>
                <a:gd name="connsiteY49" fmla="*/ 1360287 h 4009962"/>
                <a:gd name="connsiteX50" fmla="*/ 3300325 w 4638512"/>
                <a:gd name="connsiteY50" fmla="*/ 2920137 h 4009962"/>
                <a:gd name="connsiteX51" fmla="*/ 3185379 w 4638512"/>
                <a:gd name="connsiteY51" fmla="*/ 3035083 h 4009962"/>
                <a:gd name="connsiteX52" fmla="*/ 1451717 w 4638512"/>
                <a:gd name="connsiteY52" fmla="*/ 3035083 h 4009962"/>
                <a:gd name="connsiteX53" fmla="*/ 1336771 w 4638512"/>
                <a:gd name="connsiteY53" fmla="*/ 2920137 h 4009962"/>
                <a:gd name="connsiteX54" fmla="*/ 1336771 w 4638512"/>
                <a:gd name="connsiteY54" fmla="*/ 1090222 h 4009962"/>
                <a:gd name="connsiteX55" fmla="*/ 1451717 w 4638512"/>
                <a:gd name="connsiteY55" fmla="*/ 975276 h 4009962"/>
                <a:gd name="connsiteX56" fmla="*/ 1471468 w 4638512"/>
                <a:gd name="connsiteY56" fmla="*/ 797915 h 4009962"/>
                <a:gd name="connsiteX57" fmla="*/ 1156956 w 4638512"/>
                <a:gd name="connsiteY57" fmla="*/ 1112426 h 4009962"/>
                <a:gd name="connsiteX58" fmla="*/ 1156956 w 4638512"/>
                <a:gd name="connsiteY58" fmla="*/ 2900449 h 4009962"/>
                <a:gd name="connsiteX59" fmla="*/ 1471468 w 4638512"/>
                <a:gd name="connsiteY59" fmla="*/ 3214961 h 4009962"/>
                <a:gd name="connsiteX60" fmla="*/ 3166302 w 4638512"/>
                <a:gd name="connsiteY60" fmla="*/ 3214961 h 4009962"/>
                <a:gd name="connsiteX61" fmla="*/ 3480814 w 4638512"/>
                <a:gd name="connsiteY61" fmla="*/ 2900449 h 4009962"/>
                <a:gd name="connsiteX62" fmla="*/ 3480814 w 4638512"/>
                <a:gd name="connsiteY62" fmla="*/ 1279104 h 4009962"/>
                <a:gd name="connsiteX63" fmla="*/ 2999625 w 4638512"/>
                <a:gd name="connsiteY63" fmla="*/ 797915 h 4009962"/>
                <a:gd name="connsiteX64" fmla="*/ 1168463 w 4638512"/>
                <a:gd name="connsiteY64" fmla="*/ 0 h 4009962"/>
                <a:gd name="connsiteX65" fmla="*/ 3470048 w 4638512"/>
                <a:gd name="connsiteY65" fmla="*/ 0 h 4009962"/>
                <a:gd name="connsiteX66" fmla="*/ 4638512 w 4638512"/>
                <a:gd name="connsiteY66" fmla="*/ 2004981 h 4009962"/>
                <a:gd name="connsiteX67" fmla="*/ 3470048 w 4638512"/>
                <a:gd name="connsiteY67" fmla="*/ 4009962 h 4009962"/>
                <a:gd name="connsiteX68" fmla="*/ 1168463 w 4638512"/>
                <a:gd name="connsiteY68" fmla="*/ 4009962 h 4009962"/>
                <a:gd name="connsiteX69" fmla="*/ 0 w 4638512"/>
                <a:gd name="connsiteY69" fmla="*/ 2004981 h 40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638512" h="4009962">
                  <a:moveTo>
                    <a:pt x="2045820" y="2246179"/>
                  </a:moveTo>
                  <a:cubicBezTo>
                    <a:pt x="2105351" y="2246179"/>
                    <a:pt x="2135116" y="2323694"/>
                    <a:pt x="2135116" y="2478723"/>
                  </a:cubicBezTo>
                  <a:cubicBezTo>
                    <a:pt x="2135116" y="2633753"/>
                    <a:pt x="2104731" y="2711267"/>
                    <a:pt x="2043959" y="2711267"/>
                  </a:cubicBezTo>
                  <a:cubicBezTo>
                    <a:pt x="1981637" y="2711267"/>
                    <a:pt x="1950477" y="2636078"/>
                    <a:pt x="1950477" y="2485699"/>
                  </a:cubicBezTo>
                  <a:cubicBezTo>
                    <a:pt x="1950477" y="2326019"/>
                    <a:pt x="1982258" y="2246179"/>
                    <a:pt x="2045820" y="2246179"/>
                  </a:cubicBezTo>
                  <a:close/>
                  <a:moveTo>
                    <a:pt x="2052331" y="2134093"/>
                  </a:moveTo>
                  <a:cubicBezTo>
                    <a:pt x="1970785" y="2134093"/>
                    <a:pt x="1908541" y="2164401"/>
                    <a:pt x="1865598" y="2225018"/>
                  </a:cubicBezTo>
                  <a:cubicBezTo>
                    <a:pt x="1822655" y="2285634"/>
                    <a:pt x="1801183" y="2373768"/>
                    <a:pt x="1801183" y="2489420"/>
                  </a:cubicBezTo>
                  <a:cubicBezTo>
                    <a:pt x="1801183" y="2712352"/>
                    <a:pt x="1880558" y="2823818"/>
                    <a:pt x="2039308" y="2823818"/>
                  </a:cubicBezTo>
                  <a:cubicBezTo>
                    <a:pt x="2118373" y="2823818"/>
                    <a:pt x="2179067" y="2793743"/>
                    <a:pt x="2221390" y="2733591"/>
                  </a:cubicBezTo>
                  <a:cubicBezTo>
                    <a:pt x="2263713" y="2673440"/>
                    <a:pt x="2284875" y="2586934"/>
                    <a:pt x="2284875" y="2474072"/>
                  </a:cubicBezTo>
                  <a:cubicBezTo>
                    <a:pt x="2284875" y="2247419"/>
                    <a:pt x="2207360" y="2134093"/>
                    <a:pt x="2052331" y="2134093"/>
                  </a:cubicBezTo>
                  <a:close/>
                  <a:moveTo>
                    <a:pt x="2619664" y="2130372"/>
                  </a:moveTo>
                  <a:cubicBezTo>
                    <a:pt x="2592378" y="2151146"/>
                    <a:pt x="2561838" y="2170215"/>
                    <a:pt x="2528041" y="2187578"/>
                  </a:cubicBezTo>
                  <a:cubicBezTo>
                    <a:pt x="2494245" y="2204941"/>
                    <a:pt x="2458278" y="2219204"/>
                    <a:pt x="2420141" y="2230366"/>
                  </a:cubicBezTo>
                  <a:lnTo>
                    <a:pt x="2420141" y="2354080"/>
                  </a:lnTo>
                  <a:cubicBezTo>
                    <a:pt x="2433163" y="2352529"/>
                    <a:pt x="2446341" y="2349971"/>
                    <a:pt x="2459673" y="2346406"/>
                  </a:cubicBezTo>
                  <a:cubicBezTo>
                    <a:pt x="2473006" y="2342840"/>
                    <a:pt x="2485873" y="2338499"/>
                    <a:pt x="2498276" y="2333383"/>
                  </a:cubicBezTo>
                  <a:cubicBezTo>
                    <a:pt x="2510678" y="2328267"/>
                    <a:pt x="2522383" y="2322531"/>
                    <a:pt x="2533390" y="2316175"/>
                  </a:cubicBezTo>
                  <a:cubicBezTo>
                    <a:pt x="2544397" y="2309819"/>
                    <a:pt x="2553931" y="2303075"/>
                    <a:pt x="2561993" y="2295944"/>
                  </a:cubicBezTo>
                  <a:lnTo>
                    <a:pt x="2561993" y="2812191"/>
                  </a:lnTo>
                  <a:lnTo>
                    <a:pt x="2708495" y="2812191"/>
                  </a:lnTo>
                  <a:lnTo>
                    <a:pt x="2708495" y="2130372"/>
                  </a:lnTo>
                  <a:close/>
                  <a:moveTo>
                    <a:pt x="2598269" y="1315451"/>
                  </a:moveTo>
                  <a:cubicBezTo>
                    <a:pt x="2657801" y="1315451"/>
                    <a:pt x="2687566" y="1392966"/>
                    <a:pt x="2687566" y="1547995"/>
                  </a:cubicBezTo>
                  <a:cubicBezTo>
                    <a:pt x="2687566" y="1703024"/>
                    <a:pt x="2657181" y="1780539"/>
                    <a:pt x="2596409" y="1780539"/>
                  </a:cubicBezTo>
                  <a:cubicBezTo>
                    <a:pt x="2534087" y="1780539"/>
                    <a:pt x="2502926" y="1705350"/>
                    <a:pt x="2502926" y="1554971"/>
                  </a:cubicBezTo>
                  <a:cubicBezTo>
                    <a:pt x="2502926" y="1395291"/>
                    <a:pt x="2534707" y="1315451"/>
                    <a:pt x="2598269" y="1315451"/>
                  </a:cubicBezTo>
                  <a:close/>
                  <a:moveTo>
                    <a:pt x="2604781" y="1203365"/>
                  </a:moveTo>
                  <a:cubicBezTo>
                    <a:pt x="2523235" y="1203365"/>
                    <a:pt x="2460991" y="1233673"/>
                    <a:pt x="2418048" y="1294290"/>
                  </a:cubicBezTo>
                  <a:cubicBezTo>
                    <a:pt x="2375105" y="1354906"/>
                    <a:pt x="2353633" y="1443040"/>
                    <a:pt x="2353633" y="1558692"/>
                  </a:cubicBezTo>
                  <a:cubicBezTo>
                    <a:pt x="2353633" y="1781624"/>
                    <a:pt x="2433008" y="1893090"/>
                    <a:pt x="2591758" y="1893090"/>
                  </a:cubicBezTo>
                  <a:cubicBezTo>
                    <a:pt x="2670823" y="1893090"/>
                    <a:pt x="2731517" y="1863015"/>
                    <a:pt x="2773840" y="1802863"/>
                  </a:cubicBezTo>
                  <a:cubicBezTo>
                    <a:pt x="2816163" y="1742712"/>
                    <a:pt x="2837325" y="1656206"/>
                    <a:pt x="2837325" y="1543344"/>
                  </a:cubicBezTo>
                  <a:cubicBezTo>
                    <a:pt x="2837325" y="1316691"/>
                    <a:pt x="2759810" y="1203365"/>
                    <a:pt x="2604781" y="1203365"/>
                  </a:cubicBezTo>
                  <a:close/>
                  <a:moveTo>
                    <a:pt x="2067214" y="1199644"/>
                  </a:moveTo>
                  <a:cubicBezTo>
                    <a:pt x="2039928" y="1220418"/>
                    <a:pt x="2009388" y="1239487"/>
                    <a:pt x="1975591" y="1256850"/>
                  </a:cubicBezTo>
                  <a:cubicBezTo>
                    <a:pt x="1941795" y="1274213"/>
                    <a:pt x="1905828" y="1288476"/>
                    <a:pt x="1867691" y="1299638"/>
                  </a:cubicBezTo>
                  <a:lnTo>
                    <a:pt x="1867691" y="1423352"/>
                  </a:lnTo>
                  <a:cubicBezTo>
                    <a:pt x="1880713" y="1421801"/>
                    <a:pt x="1893891" y="1419243"/>
                    <a:pt x="1907223" y="1415678"/>
                  </a:cubicBezTo>
                  <a:cubicBezTo>
                    <a:pt x="1920556" y="1412112"/>
                    <a:pt x="1933423" y="1407771"/>
                    <a:pt x="1945826" y="1402655"/>
                  </a:cubicBezTo>
                  <a:cubicBezTo>
                    <a:pt x="1958228" y="1397539"/>
                    <a:pt x="1969933" y="1391803"/>
                    <a:pt x="1980940" y="1385447"/>
                  </a:cubicBezTo>
                  <a:cubicBezTo>
                    <a:pt x="1991947" y="1379091"/>
                    <a:pt x="2001481" y="1372347"/>
                    <a:pt x="2009543" y="1365216"/>
                  </a:cubicBezTo>
                  <a:lnTo>
                    <a:pt x="2009543" y="1881463"/>
                  </a:lnTo>
                  <a:lnTo>
                    <a:pt x="2156045" y="1881463"/>
                  </a:lnTo>
                  <a:lnTo>
                    <a:pt x="2156045" y="1199644"/>
                  </a:lnTo>
                  <a:close/>
                  <a:moveTo>
                    <a:pt x="1451717" y="975276"/>
                  </a:moveTo>
                  <a:lnTo>
                    <a:pt x="2932580" y="975277"/>
                  </a:lnTo>
                  <a:lnTo>
                    <a:pt x="2932580" y="1360287"/>
                  </a:lnTo>
                  <a:lnTo>
                    <a:pt x="3300325" y="1360287"/>
                  </a:lnTo>
                  <a:lnTo>
                    <a:pt x="3300325" y="2920137"/>
                  </a:lnTo>
                  <a:cubicBezTo>
                    <a:pt x="3300325" y="2983620"/>
                    <a:pt x="3248862" y="3035083"/>
                    <a:pt x="3185379" y="3035083"/>
                  </a:cubicBezTo>
                  <a:lnTo>
                    <a:pt x="1451717" y="3035083"/>
                  </a:lnTo>
                  <a:cubicBezTo>
                    <a:pt x="1388234" y="3035083"/>
                    <a:pt x="1336771" y="2983619"/>
                    <a:pt x="1336771" y="2920137"/>
                  </a:cubicBezTo>
                  <a:lnTo>
                    <a:pt x="1336771" y="1090222"/>
                  </a:lnTo>
                  <a:cubicBezTo>
                    <a:pt x="1336771" y="1026739"/>
                    <a:pt x="1388234" y="975276"/>
                    <a:pt x="1451717" y="975276"/>
                  </a:cubicBezTo>
                  <a:close/>
                  <a:moveTo>
                    <a:pt x="1471468" y="797915"/>
                  </a:moveTo>
                  <a:cubicBezTo>
                    <a:pt x="1297768" y="797915"/>
                    <a:pt x="1156956" y="938726"/>
                    <a:pt x="1156956" y="1112426"/>
                  </a:cubicBezTo>
                  <a:lnTo>
                    <a:pt x="1156956" y="2900449"/>
                  </a:lnTo>
                  <a:cubicBezTo>
                    <a:pt x="1156956" y="3074149"/>
                    <a:pt x="1297768" y="3214960"/>
                    <a:pt x="1471468" y="3214961"/>
                  </a:cubicBezTo>
                  <a:lnTo>
                    <a:pt x="3166302" y="3214961"/>
                  </a:lnTo>
                  <a:cubicBezTo>
                    <a:pt x="3340003" y="3214960"/>
                    <a:pt x="3480814" y="3074149"/>
                    <a:pt x="3480814" y="2900449"/>
                  </a:cubicBezTo>
                  <a:lnTo>
                    <a:pt x="3480814" y="1279104"/>
                  </a:lnTo>
                  <a:lnTo>
                    <a:pt x="2999625" y="797915"/>
                  </a:lnTo>
                  <a:close/>
                  <a:moveTo>
                    <a:pt x="1168463" y="0"/>
                  </a:moveTo>
                  <a:lnTo>
                    <a:pt x="3470048" y="0"/>
                  </a:lnTo>
                  <a:lnTo>
                    <a:pt x="4638512" y="2004981"/>
                  </a:lnTo>
                  <a:lnTo>
                    <a:pt x="3470048" y="4009962"/>
                  </a:lnTo>
                  <a:lnTo>
                    <a:pt x="1168463" y="4009962"/>
                  </a:lnTo>
                  <a:lnTo>
                    <a:pt x="0" y="2004981"/>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7" name="Group 36">
              <a:extLst>
                <a:ext uri="{FF2B5EF4-FFF2-40B4-BE49-F238E27FC236}">
                  <a16:creationId xmlns:a16="http://schemas.microsoft.com/office/drawing/2014/main" id="{17222019-8700-9D4B-B4B7-E5D9A5CE16E1}"/>
                </a:ext>
              </a:extLst>
            </p:cNvPr>
            <p:cNvGrpSpPr/>
            <p:nvPr/>
          </p:nvGrpSpPr>
          <p:grpSpPr>
            <a:xfrm>
              <a:off x="6881675" y="2656187"/>
              <a:ext cx="677341" cy="552524"/>
              <a:chOff x="-1185189" y="2992537"/>
              <a:chExt cx="821735" cy="670310"/>
            </a:xfrm>
          </p:grpSpPr>
          <p:sp>
            <p:nvSpPr>
              <p:cNvPr id="38" name="Freeform 146">
                <a:extLst>
                  <a:ext uri="{FF2B5EF4-FFF2-40B4-BE49-F238E27FC236}">
                    <a16:creationId xmlns:a16="http://schemas.microsoft.com/office/drawing/2014/main" id="{C0725926-DC88-BD4B-994A-EFAA94EFE16F}"/>
                  </a:ext>
                  <a:ext uri="{C183D7F6-B498-43B3-948B-1728B52AA6E4}">
                    <adec:decorative xmlns:adec="http://schemas.microsoft.com/office/drawing/2017/decorative" val="1"/>
                  </a:ext>
                </a:extLst>
              </p:cNvPr>
              <p:cNvSpPr>
                <a:spLocks noChangeAspect="1"/>
              </p:cNvSpPr>
              <p:nvPr/>
            </p:nvSpPr>
            <p:spPr bwMode="auto">
              <a:xfrm>
                <a:off x="-1185189" y="2992537"/>
                <a:ext cx="821735" cy="52041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285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prstClr val="black"/>
                  </a:soli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39" name="Rectangle 38">
                <a:extLst>
                  <a:ext uri="{FF2B5EF4-FFF2-40B4-BE49-F238E27FC236}">
                    <a16:creationId xmlns:a16="http://schemas.microsoft.com/office/drawing/2014/main" id="{FB7BDAD6-A573-B644-94EE-B82F6823DD75}"/>
                  </a:ext>
                  <a:ext uri="{C183D7F6-B498-43B3-948B-1728B52AA6E4}">
                    <adec:decorative xmlns:adec="http://schemas.microsoft.com/office/drawing/2017/decorative" val="1"/>
                  </a:ext>
                </a:extLst>
              </p:cNvPr>
              <p:cNvSpPr/>
              <p:nvPr/>
            </p:nvSpPr>
            <p:spPr bwMode="auto">
              <a:xfrm>
                <a:off x="-844769" y="3433322"/>
                <a:ext cx="136484" cy="141331"/>
              </a:xfrm>
              <a:prstGeom prst="rect">
                <a:avLst/>
              </a:prstGeom>
              <a:solidFill>
                <a:schemeClr val="bg1"/>
              </a:solidFill>
              <a:ln w="12700" cap="rnd">
                <a:no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41" name="Oval 40">
                <a:extLst>
                  <a:ext uri="{FF2B5EF4-FFF2-40B4-BE49-F238E27FC236}">
                    <a16:creationId xmlns:a16="http://schemas.microsoft.com/office/drawing/2014/main" id="{267B49A5-949D-394D-9379-16774E4733E4}"/>
                  </a:ext>
                  <a:ext uri="{C183D7F6-B498-43B3-948B-1728B52AA6E4}">
                    <adec:decorative xmlns:adec="http://schemas.microsoft.com/office/drawing/2017/decorative" val="1"/>
                  </a:ext>
                </a:extLst>
              </p:cNvPr>
              <p:cNvSpPr/>
              <p:nvPr/>
            </p:nvSpPr>
            <p:spPr bwMode="auto">
              <a:xfrm>
                <a:off x="-933285" y="3407134"/>
                <a:ext cx="177031" cy="177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Freeform 41">
                <a:extLst>
                  <a:ext uri="{FF2B5EF4-FFF2-40B4-BE49-F238E27FC236}">
                    <a16:creationId xmlns:a16="http://schemas.microsoft.com/office/drawing/2014/main" id="{630E5FF5-3786-1842-A089-D5E019E8439A}"/>
                  </a:ext>
                  <a:ext uri="{C183D7F6-B498-43B3-948B-1728B52AA6E4}">
                    <adec:decorative xmlns:adec="http://schemas.microsoft.com/office/drawing/2017/decorative" val="1"/>
                  </a:ext>
                </a:extLst>
              </p:cNvPr>
              <p:cNvSpPr/>
              <p:nvPr/>
            </p:nvSpPr>
            <p:spPr bwMode="auto">
              <a:xfrm>
                <a:off x="-976839" y="3328454"/>
                <a:ext cx="302314" cy="334393"/>
              </a:xfrm>
              <a:custGeom>
                <a:avLst/>
                <a:gdLst>
                  <a:gd name="connsiteX0" fmla="*/ 146769 w 328385"/>
                  <a:gd name="connsiteY0" fmla="*/ 0 h 363232"/>
                  <a:gd name="connsiteX1" fmla="*/ 328385 w 328385"/>
                  <a:gd name="connsiteY1" fmla="*/ 181616 h 363232"/>
                  <a:gd name="connsiteX2" fmla="*/ 146769 w 328385"/>
                  <a:gd name="connsiteY2" fmla="*/ 363232 h 363232"/>
                  <a:gd name="connsiteX3" fmla="*/ 18347 w 328385"/>
                  <a:gd name="connsiteY3" fmla="*/ 310038 h 363232"/>
                  <a:gd name="connsiteX4" fmla="*/ 9507 w 328385"/>
                  <a:gd name="connsiteY4" fmla="*/ 296926 h 363232"/>
                  <a:gd name="connsiteX5" fmla="*/ 63515 w 328385"/>
                  <a:gd name="connsiteY5" fmla="*/ 296926 h 363232"/>
                  <a:gd name="connsiteX6" fmla="*/ 90400 w 328385"/>
                  <a:gd name="connsiteY6" fmla="*/ 315053 h 363232"/>
                  <a:gd name="connsiteX7" fmla="*/ 146769 w 328385"/>
                  <a:gd name="connsiteY7" fmla="*/ 326433 h 363232"/>
                  <a:gd name="connsiteX8" fmla="*/ 291586 w 328385"/>
                  <a:gd name="connsiteY8" fmla="*/ 181616 h 363232"/>
                  <a:gd name="connsiteX9" fmla="*/ 146769 w 328385"/>
                  <a:gd name="connsiteY9" fmla="*/ 36799 h 363232"/>
                  <a:gd name="connsiteX10" fmla="*/ 44368 w 328385"/>
                  <a:gd name="connsiteY10" fmla="*/ 79215 h 363232"/>
                  <a:gd name="connsiteX11" fmla="*/ 43565 w 328385"/>
                  <a:gd name="connsiteY11" fmla="*/ 80406 h 363232"/>
                  <a:gd name="connsiteX12" fmla="*/ 0 w 328385"/>
                  <a:gd name="connsiteY12" fmla="*/ 80406 h 363232"/>
                  <a:gd name="connsiteX13" fmla="*/ 18347 w 328385"/>
                  <a:gd name="connsiteY13" fmla="*/ 53194 h 363232"/>
                  <a:gd name="connsiteX14" fmla="*/ 146769 w 328385"/>
                  <a:gd name="connsiteY14" fmla="*/ 0 h 3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385" h="363232">
                    <a:moveTo>
                      <a:pt x="146769" y="0"/>
                    </a:moveTo>
                    <a:cubicBezTo>
                      <a:pt x="247073" y="0"/>
                      <a:pt x="328385" y="81312"/>
                      <a:pt x="328385" y="181616"/>
                    </a:cubicBezTo>
                    <a:cubicBezTo>
                      <a:pt x="328385" y="281920"/>
                      <a:pt x="247073" y="363232"/>
                      <a:pt x="146769" y="363232"/>
                    </a:cubicBezTo>
                    <a:cubicBezTo>
                      <a:pt x="96617" y="363232"/>
                      <a:pt x="51213" y="342904"/>
                      <a:pt x="18347" y="310038"/>
                    </a:cubicBezTo>
                    <a:lnTo>
                      <a:pt x="9507" y="296926"/>
                    </a:lnTo>
                    <a:lnTo>
                      <a:pt x="63515" y="296926"/>
                    </a:lnTo>
                    <a:lnTo>
                      <a:pt x="90400" y="315053"/>
                    </a:lnTo>
                    <a:cubicBezTo>
                      <a:pt x="107725" y="322381"/>
                      <a:pt x="126774" y="326433"/>
                      <a:pt x="146769" y="326433"/>
                    </a:cubicBezTo>
                    <a:cubicBezTo>
                      <a:pt x="226749" y="326433"/>
                      <a:pt x="291586" y="261596"/>
                      <a:pt x="291586" y="181616"/>
                    </a:cubicBezTo>
                    <a:cubicBezTo>
                      <a:pt x="291586" y="101636"/>
                      <a:pt x="226749" y="36799"/>
                      <a:pt x="146769" y="36799"/>
                    </a:cubicBezTo>
                    <a:cubicBezTo>
                      <a:pt x="106779" y="36799"/>
                      <a:pt x="70575" y="53008"/>
                      <a:pt x="44368" y="79215"/>
                    </a:cubicBezTo>
                    <a:lnTo>
                      <a:pt x="43565" y="80406"/>
                    </a:lnTo>
                    <a:lnTo>
                      <a:pt x="0" y="80406"/>
                    </a:lnTo>
                    <a:lnTo>
                      <a:pt x="18347" y="53194"/>
                    </a:lnTo>
                    <a:cubicBezTo>
                      <a:pt x="51213" y="20328"/>
                      <a:pt x="96617" y="0"/>
                      <a:pt x="146769" y="0"/>
                    </a:cubicBezTo>
                    <a:close/>
                  </a:path>
                </a:pathLst>
              </a:custGeom>
              <a:solidFill>
                <a:schemeClr val="accent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 name="Group 8">
              <a:extLst>
                <a:ext uri="{FF2B5EF4-FFF2-40B4-BE49-F238E27FC236}">
                  <a16:creationId xmlns:a16="http://schemas.microsoft.com/office/drawing/2014/main" id="{76675308-95C2-144B-84C6-59E2832E99E6}"/>
                </a:ext>
              </a:extLst>
            </p:cNvPr>
            <p:cNvGrpSpPr/>
            <p:nvPr/>
          </p:nvGrpSpPr>
          <p:grpSpPr>
            <a:xfrm>
              <a:off x="8519048" y="3325855"/>
              <a:ext cx="341542" cy="1205253"/>
              <a:chOff x="10053034" y="3283389"/>
              <a:chExt cx="341542" cy="1205253"/>
            </a:xfrm>
          </p:grpSpPr>
          <p:cxnSp>
            <p:nvCxnSpPr>
              <p:cNvPr id="5" name="Straight Arrow Connector 4">
                <a:extLst>
                  <a:ext uri="{FF2B5EF4-FFF2-40B4-BE49-F238E27FC236}">
                    <a16:creationId xmlns:a16="http://schemas.microsoft.com/office/drawing/2014/main" id="{C5759A7D-4EBB-A04B-ACEF-6B7E8EAD6A2A}"/>
                  </a:ext>
                  <a:ext uri="{C183D7F6-B498-43B3-948B-1728B52AA6E4}">
                    <adec:decorative xmlns:adec="http://schemas.microsoft.com/office/drawing/2017/decorative" val="1"/>
                  </a:ext>
                </a:extLst>
              </p:cNvPr>
              <p:cNvCxnSpPr>
                <a:cxnSpLocks/>
              </p:cNvCxnSpPr>
              <p:nvPr/>
            </p:nvCxnSpPr>
            <p:spPr>
              <a:xfrm>
                <a:off x="10394576" y="3283389"/>
                <a:ext cx="0" cy="1205253"/>
              </a:xfrm>
              <a:prstGeom prst="straightConnector1">
                <a:avLst/>
              </a:prstGeom>
              <a:ln w="12700">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E508A9-620A-7349-A56F-5CAAC4FA6E37}"/>
                  </a:ext>
                  <a:ext uri="{C183D7F6-B498-43B3-948B-1728B52AA6E4}">
                    <adec:decorative xmlns:adec="http://schemas.microsoft.com/office/drawing/2017/decorative" val="1"/>
                  </a:ext>
                </a:extLst>
              </p:cNvPr>
              <p:cNvCxnSpPr/>
              <p:nvPr/>
            </p:nvCxnSpPr>
            <p:spPr>
              <a:xfrm flipH="1">
                <a:off x="10053034" y="3629543"/>
                <a:ext cx="34154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C7030FF7-83BF-F049-B8F4-B31647135433}"/>
                </a:ext>
              </a:extLst>
            </p:cNvPr>
            <p:cNvGrpSpPr/>
            <p:nvPr/>
          </p:nvGrpSpPr>
          <p:grpSpPr>
            <a:xfrm>
              <a:off x="5016158" y="2565549"/>
              <a:ext cx="288493" cy="552523"/>
              <a:chOff x="6007349" y="1782746"/>
              <a:chExt cx="203200" cy="389169"/>
            </a:xfrm>
          </p:grpSpPr>
          <p:sp>
            <p:nvSpPr>
              <p:cNvPr id="47" name="Rectangle 46">
                <a:extLst>
                  <a:ext uri="{FF2B5EF4-FFF2-40B4-BE49-F238E27FC236}">
                    <a16:creationId xmlns:a16="http://schemas.microsoft.com/office/drawing/2014/main" id="{ED16B3A6-87C2-DA46-A741-9A4A9DBF0611}"/>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Freeform 47">
                <a:extLst>
                  <a:ext uri="{FF2B5EF4-FFF2-40B4-BE49-F238E27FC236}">
                    <a16:creationId xmlns:a16="http://schemas.microsoft.com/office/drawing/2014/main" id="{372D7E72-CFA7-3840-A70F-A09707C3FFAE}"/>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10B7859C-02B6-EA4C-B7B2-44F5F30F5367}"/>
                </a:ext>
              </a:extLst>
            </p:cNvPr>
            <p:cNvGrpSpPr/>
            <p:nvPr/>
          </p:nvGrpSpPr>
          <p:grpSpPr>
            <a:xfrm>
              <a:off x="5016158" y="3143034"/>
              <a:ext cx="288493" cy="552523"/>
              <a:chOff x="6007349" y="1782746"/>
              <a:chExt cx="203200" cy="389169"/>
            </a:xfrm>
          </p:grpSpPr>
          <p:sp>
            <p:nvSpPr>
              <p:cNvPr id="52" name="Rectangle 51">
                <a:extLst>
                  <a:ext uri="{FF2B5EF4-FFF2-40B4-BE49-F238E27FC236}">
                    <a16:creationId xmlns:a16="http://schemas.microsoft.com/office/drawing/2014/main" id="{F767C89C-9E7F-D449-9396-404308178449}"/>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Freeform 52">
                <a:extLst>
                  <a:ext uri="{FF2B5EF4-FFF2-40B4-BE49-F238E27FC236}">
                    <a16:creationId xmlns:a16="http://schemas.microsoft.com/office/drawing/2014/main" id="{B3DB86DD-FA25-CC4A-B5C1-F57AE66F1121}"/>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4" name="Group 53">
              <a:extLst>
                <a:ext uri="{FF2B5EF4-FFF2-40B4-BE49-F238E27FC236}">
                  <a16:creationId xmlns:a16="http://schemas.microsoft.com/office/drawing/2014/main" id="{983551D1-6CB1-2940-8165-BFA10A6AFBE4}"/>
                </a:ext>
              </a:extLst>
            </p:cNvPr>
            <p:cNvGrpSpPr/>
            <p:nvPr/>
          </p:nvGrpSpPr>
          <p:grpSpPr>
            <a:xfrm>
              <a:off x="5016158" y="3726782"/>
              <a:ext cx="288493" cy="552523"/>
              <a:chOff x="6007349" y="1782746"/>
              <a:chExt cx="203200" cy="389169"/>
            </a:xfrm>
          </p:grpSpPr>
          <p:sp>
            <p:nvSpPr>
              <p:cNvPr id="56" name="Rectangle 55">
                <a:extLst>
                  <a:ext uri="{FF2B5EF4-FFF2-40B4-BE49-F238E27FC236}">
                    <a16:creationId xmlns:a16="http://schemas.microsoft.com/office/drawing/2014/main" id="{5EFCC48F-6882-AD4D-80C9-8A694FF4BA3B}"/>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Freeform 56">
                <a:extLst>
                  <a:ext uri="{FF2B5EF4-FFF2-40B4-BE49-F238E27FC236}">
                    <a16:creationId xmlns:a16="http://schemas.microsoft.com/office/drawing/2014/main" id="{0E163BE1-2768-A448-8827-D854FDF96975}"/>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979A698B-63E9-EA47-924A-5E17CAED9E34}"/>
                </a:ext>
              </a:extLst>
            </p:cNvPr>
            <p:cNvGrpSpPr/>
            <p:nvPr/>
          </p:nvGrpSpPr>
          <p:grpSpPr>
            <a:xfrm>
              <a:off x="5016158" y="4310531"/>
              <a:ext cx="288493" cy="552523"/>
              <a:chOff x="6007349" y="1782746"/>
              <a:chExt cx="203200" cy="389169"/>
            </a:xfrm>
          </p:grpSpPr>
          <p:sp>
            <p:nvSpPr>
              <p:cNvPr id="63" name="Rectangle 62">
                <a:extLst>
                  <a:ext uri="{FF2B5EF4-FFF2-40B4-BE49-F238E27FC236}">
                    <a16:creationId xmlns:a16="http://schemas.microsoft.com/office/drawing/2014/main" id="{10A2D37B-3BFE-B444-B018-200DB2CAD2E5}"/>
                  </a:ext>
                  <a:ext uri="{C183D7F6-B498-43B3-948B-1728B52AA6E4}">
                    <adec:decorative xmlns:adec="http://schemas.microsoft.com/office/drawing/2017/decorative" val="1"/>
                  </a:ext>
                </a:extLst>
              </p:cNvPr>
              <p:cNvSpPr/>
              <p:nvPr/>
            </p:nvSpPr>
            <p:spPr bwMode="auto">
              <a:xfrm>
                <a:off x="6007349" y="1782746"/>
                <a:ext cx="203200" cy="3891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Freeform 65">
                <a:extLst>
                  <a:ext uri="{FF2B5EF4-FFF2-40B4-BE49-F238E27FC236}">
                    <a16:creationId xmlns:a16="http://schemas.microsoft.com/office/drawing/2014/main" id="{3BBC4377-AA8E-0145-AC13-77AEC23073FA}"/>
                  </a:ext>
                  <a:ext uri="{C183D7F6-B498-43B3-948B-1728B52AA6E4}">
                    <adec:decorative xmlns:adec="http://schemas.microsoft.com/office/drawing/2017/decorative" val="1"/>
                  </a:ext>
                </a:extLst>
              </p:cNvPr>
              <p:cNvSpPr/>
              <p:nvPr/>
            </p:nvSpPr>
            <p:spPr bwMode="auto">
              <a:xfrm>
                <a:off x="6007349" y="1782746"/>
                <a:ext cx="177302" cy="362128"/>
              </a:xfrm>
              <a:custGeom>
                <a:avLst/>
                <a:gdLst>
                  <a:gd name="connsiteX0" fmla="*/ 1367972 w 2735943"/>
                  <a:gd name="connsiteY0" fmla="*/ 5040085 h 5588000"/>
                  <a:gd name="connsiteX1" fmla="*/ 1182914 w 2735943"/>
                  <a:gd name="connsiteY1" fmla="*/ 5225143 h 5588000"/>
                  <a:gd name="connsiteX2" fmla="*/ 1367972 w 2735943"/>
                  <a:gd name="connsiteY2" fmla="*/ 5410201 h 5588000"/>
                  <a:gd name="connsiteX3" fmla="*/ 1553030 w 2735943"/>
                  <a:gd name="connsiteY3" fmla="*/ 5225143 h 5588000"/>
                  <a:gd name="connsiteX4" fmla="*/ 1367972 w 2735943"/>
                  <a:gd name="connsiteY4" fmla="*/ 5040085 h 5588000"/>
                  <a:gd name="connsiteX5" fmla="*/ 154214 w 2735943"/>
                  <a:gd name="connsiteY5" fmla="*/ 642257 h 5588000"/>
                  <a:gd name="connsiteX6" fmla="*/ 154214 w 2735943"/>
                  <a:gd name="connsiteY6" fmla="*/ 4942114 h 5588000"/>
                  <a:gd name="connsiteX7" fmla="*/ 2581729 w 2735943"/>
                  <a:gd name="connsiteY7" fmla="*/ 4942114 h 5588000"/>
                  <a:gd name="connsiteX8" fmla="*/ 2581729 w 2735943"/>
                  <a:gd name="connsiteY8" fmla="*/ 642257 h 5588000"/>
                  <a:gd name="connsiteX9" fmla="*/ 368915 w 2735943"/>
                  <a:gd name="connsiteY9" fmla="*/ 0 h 5588000"/>
                  <a:gd name="connsiteX10" fmla="*/ 2367028 w 2735943"/>
                  <a:gd name="connsiteY10" fmla="*/ 0 h 5588000"/>
                  <a:gd name="connsiteX11" fmla="*/ 2735943 w 2735943"/>
                  <a:gd name="connsiteY11" fmla="*/ 368915 h 5588000"/>
                  <a:gd name="connsiteX12" fmla="*/ 2735943 w 2735943"/>
                  <a:gd name="connsiteY12" fmla="*/ 5219085 h 5588000"/>
                  <a:gd name="connsiteX13" fmla="*/ 2367028 w 2735943"/>
                  <a:gd name="connsiteY13" fmla="*/ 5588000 h 5588000"/>
                  <a:gd name="connsiteX14" fmla="*/ 368915 w 2735943"/>
                  <a:gd name="connsiteY14" fmla="*/ 5588000 h 5588000"/>
                  <a:gd name="connsiteX15" fmla="*/ 0 w 2735943"/>
                  <a:gd name="connsiteY15" fmla="*/ 5219085 h 5588000"/>
                  <a:gd name="connsiteX16" fmla="*/ 0 w 2735943"/>
                  <a:gd name="connsiteY16" fmla="*/ 368915 h 5588000"/>
                  <a:gd name="connsiteX17" fmla="*/ 368915 w 2735943"/>
                  <a:gd name="connsiteY17" fmla="*/ 0 h 55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35943" h="5588000">
                    <a:moveTo>
                      <a:pt x="1367972" y="5040085"/>
                    </a:moveTo>
                    <a:cubicBezTo>
                      <a:pt x="1265767" y="5040085"/>
                      <a:pt x="1182914" y="5122938"/>
                      <a:pt x="1182914" y="5225143"/>
                    </a:cubicBezTo>
                    <a:cubicBezTo>
                      <a:pt x="1182914" y="5327348"/>
                      <a:pt x="1265767" y="5410201"/>
                      <a:pt x="1367972" y="5410201"/>
                    </a:cubicBezTo>
                    <a:cubicBezTo>
                      <a:pt x="1470177" y="5410201"/>
                      <a:pt x="1553030" y="5327348"/>
                      <a:pt x="1553030" y="5225143"/>
                    </a:cubicBezTo>
                    <a:cubicBezTo>
                      <a:pt x="1553030" y="5122938"/>
                      <a:pt x="1470177" y="5040085"/>
                      <a:pt x="1367972" y="5040085"/>
                    </a:cubicBezTo>
                    <a:close/>
                    <a:moveTo>
                      <a:pt x="154214" y="642257"/>
                    </a:moveTo>
                    <a:lnTo>
                      <a:pt x="154214" y="4942114"/>
                    </a:lnTo>
                    <a:lnTo>
                      <a:pt x="2581729" y="4942114"/>
                    </a:lnTo>
                    <a:lnTo>
                      <a:pt x="2581729" y="642257"/>
                    </a:lnTo>
                    <a:close/>
                    <a:moveTo>
                      <a:pt x="368915" y="0"/>
                    </a:moveTo>
                    <a:lnTo>
                      <a:pt x="2367028" y="0"/>
                    </a:lnTo>
                    <a:cubicBezTo>
                      <a:pt x="2570774" y="0"/>
                      <a:pt x="2735943" y="165169"/>
                      <a:pt x="2735943" y="368915"/>
                    </a:cubicBezTo>
                    <a:lnTo>
                      <a:pt x="2735943" y="5219085"/>
                    </a:lnTo>
                    <a:cubicBezTo>
                      <a:pt x="2735943" y="5422831"/>
                      <a:pt x="2570774" y="5588000"/>
                      <a:pt x="2367028" y="5588000"/>
                    </a:cubicBezTo>
                    <a:lnTo>
                      <a:pt x="368915" y="5588000"/>
                    </a:lnTo>
                    <a:cubicBezTo>
                      <a:pt x="165169" y="5588000"/>
                      <a:pt x="0" y="5422831"/>
                      <a:pt x="0" y="5219085"/>
                    </a:cubicBezTo>
                    <a:lnTo>
                      <a:pt x="0" y="368915"/>
                    </a:lnTo>
                    <a:cubicBezTo>
                      <a:pt x="0" y="165169"/>
                      <a:pt x="165169" y="0"/>
                      <a:pt x="368915"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Freeform 69">
              <a:extLst>
                <a:ext uri="{FF2B5EF4-FFF2-40B4-BE49-F238E27FC236}">
                  <a16:creationId xmlns:a16="http://schemas.microsoft.com/office/drawing/2014/main" id="{AEECA692-E525-7E46-9457-971D23946ACC}"/>
                </a:ext>
                <a:ext uri="{C183D7F6-B498-43B3-948B-1728B52AA6E4}">
                  <adec:decorative xmlns:adec="http://schemas.microsoft.com/office/drawing/2017/decorative" val="1"/>
                </a:ext>
              </a:extLst>
            </p:cNvPr>
            <p:cNvSpPr/>
            <p:nvPr/>
          </p:nvSpPr>
          <p:spPr bwMode="auto">
            <a:xfrm>
              <a:off x="6028929" y="3399451"/>
              <a:ext cx="536092" cy="536092"/>
            </a:xfrm>
            <a:custGeom>
              <a:avLst/>
              <a:gdLst>
                <a:gd name="connsiteX0" fmla="*/ 1874730 w 6400800"/>
                <a:gd name="connsiteY0" fmla="*/ 0 h 6400800"/>
                <a:gd name="connsiteX1" fmla="*/ 4526071 w 6400800"/>
                <a:gd name="connsiteY1" fmla="*/ 0 h 6400800"/>
                <a:gd name="connsiteX2" fmla="*/ 6400800 w 6400800"/>
                <a:gd name="connsiteY2" fmla="*/ 1874730 h 6400800"/>
                <a:gd name="connsiteX3" fmla="*/ 6400800 w 6400800"/>
                <a:gd name="connsiteY3" fmla="*/ 4526071 h 6400800"/>
                <a:gd name="connsiteX4" fmla="*/ 6358322 w 6400800"/>
                <a:gd name="connsiteY4" fmla="*/ 4568549 h 6400800"/>
                <a:gd name="connsiteX5" fmla="*/ 5058175 w 6400800"/>
                <a:gd name="connsiteY5" fmla="*/ 3268403 h 6400800"/>
                <a:gd name="connsiteX6" fmla="*/ 5507673 w 6400800"/>
                <a:gd name="connsiteY6" fmla="*/ 2818903 h 6400800"/>
                <a:gd name="connsiteX7" fmla="*/ 4122192 w 6400800"/>
                <a:gd name="connsiteY7" fmla="*/ 2818903 h 6400800"/>
                <a:gd name="connsiteX8" fmla="*/ 4122192 w 6400800"/>
                <a:gd name="connsiteY8" fmla="*/ 4204384 h 6400800"/>
                <a:gd name="connsiteX9" fmla="*/ 4571690 w 6400800"/>
                <a:gd name="connsiteY9" fmla="*/ 3754886 h 6400800"/>
                <a:gd name="connsiteX10" fmla="*/ 5871838 w 6400800"/>
                <a:gd name="connsiteY10" fmla="*/ 5055033 h 6400800"/>
                <a:gd name="connsiteX11" fmla="*/ 4721644 w 6400800"/>
                <a:gd name="connsiteY11" fmla="*/ 6205226 h 6400800"/>
                <a:gd name="connsiteX12" fmla="*/ 2793868 w 6400800"/>
                <a:gd name="connsiteY12" fmla="*/ 4277450 h 6400800"/>
                <a:gd name="connsiteX13" fmla="*/ 3118372 w 6400800"/>
                <a:gd name="connsiteY13" fmla="*/ 3952945 h 6400800"/>
                <a:gd name="connsiteX14" fmla="*/ 2118156 w 6400800"/>
                <a:gd name="connsiteY14" fmla="*/ 3952944 h 6400800"/>
                <a:gd name="connsiteX15" fmla="*/ 2118156 w 6400800"/>
                <a:gd name="connsiteY15" fmla="*/ 4953160 h 6400800"/>
                <a:gd name="connsiteX16" fmla="*/ 2442662 w 6400800"/>
                <a:gd name="connsiteY16" fmla="*/ 4628656 h 6400800"/>
                <a:gd name="connsiteX17" fmla="*/ 4214806 w 6400800"/>
                <a:gd name="connsiteY17" fmla="*/ 6400800 h 6400800"/>
                <a:gd name="connsiteX18" fmla="*/ 1874730 w 6400800"/>
                <a:gd name="connsiteY18" fmla="*/ 6400800 h 6400800"/>
                <a:gd name="connsiteX19" fmla="*/ 0 w 6400800"/>
                <a:gd name="connsiteY19" fmla="*/ 4526071 h 6400800"/>
                <a:gd name="connsiteX20" fmla="*/ 0 w 6400800"/>
                <a:gd name="connsiteY20" fmla="*/ 1874730 h 6400800"/>
                <a:gd name="connsiteX21" fmla="*/ 668307 w 6400800"/>
                <a:gd name="connsiteY21" fmla="*/ 1206423 h 6400800"/>
                <a:gd name="connsiteX22" fmla="*/ 2195668 w 6400800"/>
                <a:gd name="connsiteY22" fmla="*/ 2733785 h 6400800"/>
                <a:gd name="connsiteX23" fmla="*/ 1539320 w 6400800"/>
                <a:gd name="connsiteY23" fmla="*/ 3390132 h 6400800"/>
                <a:gd name="connsiteX24" fmla="*/ 3562370 w 6400800"/>
                <a:gd name="connsiteY24" fmla="*/ 3390132 h 6400800"/>
                <a:gd name="connsiteX25" fmla="*/ 3562370 w 6400800"/>
                <a:gd name="connsiteY25" fmla="*/ 1367084 h 6400800"/>
                <a:gd name="connsiteX26" fmla="*/ 2906022 w 6400800"/>
                <a:gd name="connsiteY26" fmla="*/ 2023431 h 6400800"/>
                <a:gd name="connsiteX27" fmla="*/ 1378661 w 6400800"/>
                <a:gd name="connsiteY27" fmla="*/ 496069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00800" h="6400800">
                  <a:moveTo>
                    <a:pt x="1874730" y="0"/>
                  </a:moveTo>
                  <a:lnTo>
                    <a:pt x="4526071" y="0"/>
                  </a:lnTo>
                  <a:lnTo>
                    <a:pt x="6400800" y="1874730"/>
                  </a:lnTo>
                  <a:lnTo>
                    <a:pt x="6400800" y="4526071"/>
                  </a:lnTo>
                  <a:lnTo>
                    <a:pt x="6358322" y="4568549"/>
                  </a:lnTo>
                  <a:lnTo>
                    <a:pt x="5058175" y="3268403"/>
                  </a:lnTo>
                  <a:lnTo>
                    <a:pt x="5507673" y="2818903"/>
                  </a:lnTo>
                  <a:lnTo>
                    <a:pt x="4122192" y="2818903"/>
                  </a:lnTo>
                  <a:lnTo>
                    <a:pt x="4122192" y="4204384"/>
                  </a:lnTo>
                  <a:lnTo>
                    <a:pt x="4571690" y="3754886"/>
                  </a:lnTo>
                  <a:lnTo>
                    <a:pt x="5871838" y="5055033"/>
                  </a:lnTo>
                  <a:lnTo>
                    <a:pt x="4721644" y="6205226"/>
                  </a:lnTo>
                  <a:lnTo>
                    <a:pt x="2793868" y="4277450"/>
                  </a:lnTo>
                  <a:lnTo>
                    <a:pt x="3118372" y="3952945"/>
                  </a:lnTo>
                  <a:lnTo>
                    <a:pt x="2118156" y="3952944"/>
                  </a:lnTo>
                  <a:lnTo>
                    <a:pt x="2118156" y="4953160"/>
                  </a:lnTo>
                  <a:lnTo>
                    <a:pt x="2442662" y="4628656"/>
                  </a:lnTo>
                  <a:lnTo>
                    <a:pt x="4214806" y="6400800"/>
                  </a:lnTo>
                  <a:lnTo>
                    <a:pt x="1874730" y="6400800"/>
                  </a:lnTo>
                  <a:lnTo>
                    <a:pt x="0" y="4526071"/>
                  </a:lnTo>
                  <a:lnTo>
                    <a:pt x="0" y="1874730"/>
                  </a:lnTo>
                  <a:lnTo>
                    <a:pt x="668307" y="1206423"/>
                  </a:lnTo>
                  <a:lnTo>
                    <a:pt x="2195668" y="2733785"/>
                  </a:lnTo>
                  <a:lnTo>
                    <a:pt x="1539320" y="3390132"/>
                  </a:lnTo>
                  <a:lnTo>
                    <a:pt x="3562370" y="3390132"/>
                  </a:lnTo>
                  <a:lnTo>
                    <a:pt x="3562370" y="1367084"/>
                  </a:lnTo>
                  <a:lnTo>
                    <a:pt x="2906022" y="2023431"/>
                  </a:lnTo>
                  <a:lnTo>
                    <a:pt x="1378661" y="496069"/>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a:extLst>
                <a:ext uri="{FF2B5EF4-FFF2-40B4-BE49-F238E27FC236}">
                  <a16:creationId xmlns:a16="http://schemas.microsoft.com/office/drawing/2014/main" id="{A4D36461-E7FF-4D4A-BCC8-11C62AB08BDA}"/>
                </a:ext>
              </a:extLst>
            </p:cNvPr>
            <p:cNvGrpSpPr/>
            <p:nvPr/>
          </p:nvGrpSpPr>
          <p:grpSpPr>
            <a:xfrm>
              <a:off x="6991559" y="4364079"/>
              <a:ext cx="442716" cy="460118"/>
              <a:chOff x="13071009" y="3404199"/>
              <a:chExt cx="369615" cy="384144"/>
            </a:xfrm>
          </p:grpSpPr>
          <p:sp>
            <p:nvSpPr>
              <p:cNvPr id="16" name="Rectangle 15">
                <a:extLst>
                  <a:ext uri="{FF2B5EF4-FFF2-40B4-BE49-F238E27FC236}">
                    <a16:creationId xmlns:a16="http://schemas.microsoft.com/office/drawing/2014/main" id="{CC2E1A28-53ED-C84D-85E4-2661EE0B234D}"/>
                  </a:ext>
                  <a:ext uri="{C183D7F6-B498-43B3-948B-1728B52AA6E4}">
                    <adec:decorative xmlns:adec="http://schemas.microsoft.com/office/drawing/2017/decorative" val="1"/>
                  </a:ext>
                </a:extLst>
              </p:cNvPr>
              <p:cNvSpPr/>
              <p:nvPr/>
            </p:nvSpPr>
            <p:spPr bwMode="auto">
              <a:xfrm rot="2700000">
                <a:off x="13071009" y="3404199"/>
                <a:ext cx="369615" cy="36961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622E7C1A-0E30-8844-93E3-60CA3C0FA1DD}"/>
                  </a:ext>
                </a:extLst>
              </p:cNvPr>
              <p:cNvGrpSpPr/>
              <p:nvPr/>
            </p:nvGrpSpPr>
            <p:grpSpPr>
              <a:xfrm>
                <a:off x="13124976" y="3422562"/>
                <a:ext cx="263000" cy="365781"/>
                <a:chOff x="12590745" y="5672000"/>
                <a:chExt cx="522378" cy="726522"/>
              </a:xfrm>
            </p:grpSpPr>
            <p:sp>
              <p:nvSpPr>
                <p:cNvPr id="71" name="Freeform 70">
                  <a:extLst>
                    <a:ext uri="{FF2B5EF4-FFF2-40B4-BE49-F238E27FC236}">
                      <a16:creationId xmlns:a16="http://schemas.microsoft.com/office/drawing/2014/main" id="{6FF39159-91AE-4F43-AF20-392EC699137F}"/>
                    </a:ext>
                    <a:ext uri="{C183D7F6-B498-43B3-948B-1728B52AA6E4}">
                      <adec:decorative xmlns:adec="http://schemas.microsoft.com/office/drawing/2017/decorative" val="1"/>
                    </a:ext>
                  </a:extLst>
                </p:cNvPr>
                <p:cNvSpPr/>
                <p:nvPr/>
              </p:nvSpPr>
              <p:spPr bwMode="auto">
                <a:xfrm>
                  <a:off x="12659967" y="5672000"/>
                  <a:ext cx="361406" cy="361407"/>
                </a:xfrm>
                <a:custGeom>
                  <a:avLst/>
                  <a:gdLst>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3414840 w 6689158"/>
                    <a:gd name="connsiteY20" fmla="*/ 2285703 h 6689159"/>
                    <a:gd name="connsiteX21" fmla="*/ 3364850 w 6689158"/>
                    <a:gd name="connsiteY21" fmla="*/ 2318041 h 6689159"/>
                    <a:gd name="connsiteX22" fmla="*/ 2848518 w 6689158"/>
                    <a:gd name="connsiteY22" fmla="*/ 2733562 h 6689159"/>
                    <a:gd name="connsiteX23" fmla="*/ 2690374 w 6689158"/>
                    <a:gd name="connsiteY23" fmla="*/ 2890404 h 6689159"/>
                    <a:gd name="connsiteX24" fmla="*/ 2571277 w 6689158"/>
                    <a:gd name="connsiteY24" fmla="*/ 3021477 h 6689159"/>
                    <a:gd name="connsiteX25" fmla="*/ 2590552 w 6689158"/>
                    <a:gd name="connsiteY25" fmla="*/ 3056989 h 6689159"/>
                    <a:gd name="connsiteX26" fmla="*/ 2660349 w 6689158"/>
                    <a:gd name="connsiteY26" fmla="*/ 3402707 h 6689159"/>
                    <a:gd name="connsiteX27" fmla="*/ 2590552 w 6689158"/>
                    <a:gd name="connsiteY27" fmla="*/ 3748426 h 6689159"/>
                    <a:gd name="connsiteX28" fmla="*/ 2530886 w 6689158"/>
                    <a:gd name="connsiteY28" fmla="*/ 3858356 h 6689159"/>
                    <a:gd name="connsiteX29" fmla="*/ 2709229 w 6689158"/>
                    <a:gd name="connsiteY29" fmla="*/ 4015297 h 6689159"/>
                    <a:gd name="connsiteX30" fmla="*/ 3266837 w 6689158"/>
                    <a:gd name="connsiteY30" fmla="*/ 4389432 h 6689159"/>
                    <a:gd name="connsiteX31" fmla="*/ 3452642 w 6689158"/>
                    <a:gd name="connsiteY31" fmla="*/ 4482945 h 6689159"/>
                    <a:gd name="connsiteX32" fmla="*/ 3528532 w 6689158"/>
                    <a:gd name="connsiteY32" fmla="*/ 4441753 h 6689159"/>
                    <a:gd name="connsiteX33" fmla="*/ 3760569 w 6689158"/>
                    <a:gd name="connsiteY33" fmla="*/ 4394906 h 6689159"/>
                    <a:gd name="connsiteX34" fmla="*/ 4309843 w 6689158"/>
                    <a:gd name="connsiteY34" fmla="*/ 4758990 h 6689159"/>
                    <a:gd name="connsiteX35" fmla="*/ 4320607 w 6689158"/>
                    <a:gd name="connsiteY35" fmla="*/ 4793664 h 6689159"/>
                    <a:gd name="connsiteX36" fmla="*/ 4559688 w 6689158"/>
                    <a:gd name="connsiteY36" fmla="*/ 4845550 h 6689159"/>
                    <a:gd name="connsiteX37" fmla="*/ 5273213 w 6689158"/>
                    <a:gd name="connsiteY37" fmla="*/ 4906508 h 6689159"/>
                    <a:gd name="connsiteX38" fmla="*/ 5685342 w 6689158"/>
                    <a:gd name="connsiteY38" fmla="*/ 4886359 h 6689159"/>
                    <a:gd name="connsiteX39" fmla="*/ 5794448 w 6689158"/>
                    <a:gd name="connsiteY39" fmla="*/ 4872934 h 6689159"/>
                    <a:gd name="connsiteX40" fmla="*/ 5885995 w 6689158"/>
                    <a:gd name="connsiteY40" fmla="*/ 4722245 h 6689159"/>
                    <a:gd name="connsiteX41" fmla="*/ 6007702 w 6689158"/>
                    <a:gd name="connsiteY41" fmla="*/ 4469596 h 6689159"/>
                    <a:gd name="connsiteX42" fmla="*/ 6025566 w 6689158"/>
                    <a:gd name="connsiteY42" fmla="*/ 4420788 h 6689159"/>
                    <a:gd name="connsiteX43" fmla="*/ 5774209 w 6689158"/>
                    <a:gd name="connsiteY43" fmla="*/ 4251797 h 6689159"/>
                    <a:gd name="connsiteX44" fmla="*/ 5530775 w 6689158"/>
                    <a:gd name="connsiteY44" fmla="*/ 4077911 h 6689159"/>
                    <a:gd name="connsiteX45" fmla="*/ 5435413 w 6689158"/>
                    <a:gd name="connsiteY45" fmla="*/ 4006461 h 6689159"/>
                    <a:gd name="connsiteX46" fmla="*/ 5428090 w 6689158"/>
                    <a:gd name="connsiteY46" fmla="*/ 4012503 h 6689159"/>
                    <a:gd name="connsiteX47" fmla="*/ 5066831 w 6689158"/>
                    <a:gd name="connsiteY47" fmla="*/ 4122852 h 6689159"/>
                    <a:gd name="connsiteX48" fmla="*/ 4420700 w 6689158"/>
                    <a:gd name="connsiteY48" fmla="*/ 3476722 h 6689159"/>
                    <a:gd name="connsiteX49" fmla="*/ 4433828 w 6689158"/>
                    <a:gd name="connsiteY49" fmla="*/ 3346504 h 6689159"/>
                    <a:gd name="connsiteX50" fmla="*/ 4468981 w 6689158"/>
                    <a:gd name="connsiteY50" fmla="*/ 3233259 h 6689159"/>
                    <a:gd name="connsiteX51" fmla="*/ 4439706 w 6689158"/>
                    <a:gd name="connsiteY51" fmla="*/ 3208684 h 6689159"/>
                    <a:gd name="connsiteX52" fmla="*/ 3535763 w 6689158"/>
                    <a:gd name="connsiteY52" fmla="*/ 2400517 h 6689159"/>
                    <a:gd name="connsiteX53" fmla="*/ 851869 w 6689158"/>
                    <a:gd name="connsiteY53" fmla="*/ 1886744 h 6689159"/>
                    <a:gd name="connsiteX54" fmla="*/ 803165 w 6689158"/>
                    <a:gd name="connsiteY54" fmla="*/ 1966913 h 6689159"/>
                    <a:gd name="connsiteX55" fmla="*/ 454328 w 6689158"/>
                    <a:gd name="connsiteY55" fmla="*/ 3344581 h 6689159"/>
                    <a:gd name="connsiteX56" fmla="*/ 947938 w 6689158"/>
                    <a:gd name="connsiteY56" fmla="*/ 4960549 h 6689159"/>
                    <a:gd name="connsiteX57" fmla="*/ 959588 w 6689158"/>
                    <a:gd name="connsiteY57" fmla="*/ 4976126 h 6689159"/>
                    <a:gd name="connsiteX58" fmla="*/ 959588 w 6689158"/>
                    <a:gd name="connsiteY58" fmla="*/ 4976125 h 6689159"/>
                    <a:gd name="connsiteX59" fmla="*/ 964880 w 6689158"/>
                    <a:gd name="connsiteY59" fmla="*/ 4912286 h 6689159"/>
                    <a:gd name="connsiteX60" fmla="*/ 1095934 w 6689158"/>
                    <a:gd name="connsiteY60" fmla="*/ 4201672 h 6689159"/>
                    <a:gd name="connsiteX61" fmla="*/ 1147594 w 6689158"/>
                    <a:gd name="connsiteY61" fmla="*/ 4033598 h 6689159"/>
                    <a:gd name="connsiteX62" fmla="*/ 1144134 w 6689158"/>
                    <a:gd name="connsiteY62" fmla="*/ 4030744 h 6689159"/>
                    <a:gd name="connsiteX63" fmla="*/ 883992 w 6689158"/>
                    <a:gd name="connsiteY63" fmla="*/ 3402708 h 6689159"/>
                    <a:gd name="connsiteX64" fmla="*/ 1144135 w 6689158"/>
                    <a:gd name="connsiteY64" fmla="*/ 2774670 h 6689159"/>
                    <a:gd name="connsiteX65" fmla="*/ 1146941 w 6689158"/>
                    <a:gd name="connsiteY65" fmla="*/ 2772355 h 6689159"/>
                    <a:gd name="connsiteX66" fmla="*/ 1073336 w 6689158"/>
                    <a:gd name="connsiteY66" fmla="*/ 2611529 h 6689159"/>
                    <a:gd name="connsiteX67" fmla="*/ 851993 w 6689158"/>
                    <a:gd name="connsiteY67" fmla="*/ 1887409 h 6689159"/>
                    <a:gd name="connsiteX68" fmla="*/ 5524628 w 6689158"/>
                    <a:gd name="connsiteY68" fmla="*/ 1450865 h 6689159"/>
                    <a:gd name="connsiteX69" fmla="*/ 5524628 w 6689158"/>
                    <a:gd name="connsiteY69" fmla="*/ 1450866 h 6689159"/>
                    <a:gd name="connsiteX70" fmla="*/ 5574839 w 6689158"/>
                    <a:gd name="connsiteY70" fmla="*/ 1506112 h 6689159"/>
                    <a:gd name="connsiteX71" fmla="*/ 5611312 w 6689158"/>
                    <a:gd name="connsiteY71" fmla="*/ 1554887 h 6689159"/>
                    <a:gd name="connsiteX72" fmla="*/ 5610671 w 6689158"/>
                    <a:gd name="connsiteY72" fmla="*/ 1554917 h 6689159"/>
                    <a:gd name="connsiteX73" fmla="*/ 3930424 w 6689158"/>
                    <a:gd name="connsiteY73" fmla="*/ 1991564 h 6689159"/>
                    <a:gd name="connsiteX74" fmla="*/ 3863712 w 6689158"/>
                    <a:gd name="connsiteY74" fmla="*/ 2025688 h 6689159"/>
                    <a:gd name="connsiteX75" fmla="*/ 3998266 w 6689158"/>
                    <a:gd name="connsiteY75" fmla="*/ 2153752 h 6689159"/>
                    <a:gd name="connsiteX76" fmla="*/ 4470031 w 6689158"/>
                    <a:gd name="connsiteY76" fmla="*/ 2590407 h 6689159"/>
                    <a:gd name="connsiteX77" fmla="*/ 4801691 w 6689158"/>
                    <a:gd name="connsiteY77" fmla="*/ 2888769 h 6689159"/>
                    <a:gd name="connsiteX78" fmla="*/ 4815328 w 6689158"/>
                    <a:gd name="connsiteY78" fmla="*/ 2881367 h 6689159"/>
                    <a:gd name="connsiteX79" fmla="*/ 5066831 w 6689158"/>
                    <a:gd name="connsiteY79" fmla="*/ 2830591 h 6689159"/>
                    <a:gd name="connsiteX80" fmla="*/ 5712962 w 6689158"/>
                    <a:gd name="connsiteY80" fmla="*/ 3476722 h 6689159"/>
                    <a:gd name="connsiteX81" fmla="*/ 5699834 w 6689158"/>
                    <a:gd name="connsiteY81" fmla="*/ 3606939 h 6689159"/>
                    <a:gd name="connsiteX82" fmla="*/ 5684600 w 6689158"/>
                    <a:gd name="connsiteY82" fmla="*/ 3656022 h 6689159"/>
                    <a:gd name="connsiteX83" fmla="*/ 5861148 w 6689158"/>
                    <a:gd name="connsiteY83" fmla="*/ 3805497 h 6689159"/>
                    <a:gd name="connsiteX84" fmla="*/ 6147161 w 6689158"/>
                    <a:gd name="connsiteY84" fmla="*/ 4039666 h 6689159"/>
                    <a:gd name="connsiteX85" fmla="*/ 6147160 w 6689158"/>
                    <a:gd name="connsiteY85" fmla="*/ 4039665 h 6689159"/>
                    <a:gd name="connsiteX86" fmla="*/ 6176112 w 6689158"/>
                    <a:gd name="connsiteY86" fmla="*/ 3927066 h 6689159"/>
                    <a:gd name="connsiteX87" fmla="*/ 6234832 w 6689158"/>
                    <a:gd name="connsiteY87" fmla="*/ 3344579 h 6689159"/>
                    <a:gd name="connsiteX88" fmla="*/ 5741222 w 6689158"/>
                    <a:gd name="connsiteY88" fmla="*/ 1728614 h 6689159"/>
                    <a:gd name="connsiteX89" fmla="*/ 5611312 w 6689158"/>
                    <a:gd name="connsiteY89" fmla="*/ 1554887 h 6689159"/>
                    <a:gd name="connsiteX90" fmla="*/ 5574839 w 6689158"/>
                    <a:gd name="connsiteY90" fmla="*/ 1506111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5140393 w 6689158"/>
                    <a:gd name="connsiteY121" fmla="*/ 1082424 h 6689159"/>
                    <a:gd name="connsiteX122" fmla="*/ 5140394 w 6689158"/>
                    <a:gd name="connsiteY122" fmla="*/ 1082424 h 6689159"/>
                    <a:gd name="connsiteX123" fmla="*/ 5020677 w 6689158"/>
                    <a:gd name="connsiteY123" fmla="*/ 992901 h 6689159"/>
                    <a:gd name="connsiteX124" fmla="*/ 4960548 w 6689158"/>
                    <a:gd name="connsiteY124" fmla="*/ 947937 h 6689159"/>
                    <a:gd name="connsiteX125" fmla="*/ 3344580 w 6689158"/>
                    <a:gd name="connsiteY125" fmla="*/ 454327 h 6689159"/>
                    <a:gd name="connsiteX126" fmla="*/ 3344579 w 6689158"/>
                    <a:gd name="connsiteY126" fmla="*/ 0 h 6689159"/>
                    <a:gd name="connsiteX127" fmla="*/ 5709555 w 6689158"/>
                    <a:gd name="connsiteY127" fmla="*/ 979605 h 6689159"/>
                    <a:gd name="connsiteX128" fmla="*/ 5721404 w 6689158"/>
                    <a:gd name="connsiteY128" fmla="*/ 992643 h 6689159"/>
                    <a:gd name="connsiteX129" fmla="*/ 5925421 w 6689158"/>
                    <a:gd name="connsiteY129" fmla="*/ 1217117 h 6689159"/>
                    <a:gd name="connsiteX130" fmla="*/ 6117959 w 6689158"/>
                    <a:gd name="connsiteY130" fmla="*/ 1474595 h 6689159"/>
                    <a:gd name="connsiteX131" fmla="*/ 6162894 w 6689158"/>
                    <a:gd name="connsiteY131" fmla="*/ 1548561 h 6689159"/>
                    <a:gd name="connsiteX132" fmla="*/ 6162893 w 6689158"/>
                    <a:gd name="connsiteY132" fmla="*/ 1548563 h 6689159"/>
                    <a:gd name="connsiteX133" fmla="*/ 6285487 w 6689158"/>
                    <a:gd name="connsiteY133" fmla="*/ 1750355 h 6689159"/>
                    <a:gd name="connsiteX134" fmla="*/ 6689158 w 6689158"/>
                    <a:gd name="connsiteY134" fmla="*/ 3344580 h 6689159"/>
                    <a:gd name="connsiteX135" fmla="*/ 6538793 w 6689158"/>
                    <a:gd name="connsiteY135" fmla="*/ 4339156 h 6689159"/>
                    <a:gd name="connsiteX136" fmla="*/ 6534721 w 6689158"/>
                    <a:gd name="connsiteY136" fmla="*/ 4350281 h 6689159"/>
                    <a:gd name="connsiteX137" fmla="*/ 6426326 w 6689158"/>
                    <a:gd name="connsiteY137" fmla="*/ 4646440 h 6689159"/>
                    <a:gd name="connsiteX138" fmla="*/ 6421122 w 6689158"/>
                    <a:gd name="connsiteY138" fmla="*/ 4657245 h 6689159"/>
                    <a:gd name="connsiteX139" fmla="*/ 6372396 w 6689158"/>
                    <a:gd name="connsiteY139" fmla="*/ 4758392 h 6689159"/>
                    <a:gd name="connsiteX140" fmla="*/ 6285487 w 6689158"/>
                    <a:gd name="connsiteY140" fmla="*/ 4938805 h 6689159"/>
                    <a:gd name="connsiteX141" fmla="*/ 6117958 w 6689158"/>
                    <a:gd name="connsiteY141" fmla="*/ 5214566 h 6689159"/>
                    <a:gd name="connsiteX142" fmla="*/ 6035322 w 6689158"/>
                    <a:gd name="connsiteY142" fmla="*/ 5325072 h 6689159"/>
                    <a:gd name="connsiteX143" fmla="*/ 5925420 w 6689158"/>
                    <a:gd name="connsiteY143" fmla="*/ 5472042 h 6689159"/>
                    <a:gd name="connsiteX144" fmla="*/ 3344580 w 6689158"/>
                    <a:gd name="connsiteY144" fmla="*/ 6689159 h 6689159"/>
                    <a:gd name="connsiteX145" fmla="*/ 1474594 w 6689158"/>
                    <a:gd name="connsiteY145" fmla="*/ 6117958 h 6689159"/>
                    <a:gd name="connsiteX146" fmla="*/ 1464440 w 6689158"/>
                    <a:gd name="connsiteY146" fmla="*/ 6110366 h 6689159"/>
                    <a:gd name="connsiteX147" fmla="*/ 1217117 w 6689158"/>
                    <a:gd name="connsiteY147" fmla="*/ 5925420 h 6689159"/>
                    <a:gd name="connsiteX148" fmla="*/ 979606 w 6689158"/>
                    <a:gd name="connsiteY148" fmla="*/ 5709555 h 6689159"/>
                    <a:gd name="connsiteX149" fmla="*/ 941121 w 6689158"/>
                    <a:gd name="connsiteY149" fmla="*/ 5667211 h 6689159"/>
                    <a:gd name="connsiteX150" fmla="*/ 763739 w 6689158"/>
                    <a:gd name="connsiteY150" fmla="*/ 5472043 h 6689159"/>
                    <a:gd name="connsiteX151" fmla="*/ 0 w 6689158"/>
                    <a:gd name="connsiteY151" fmla="*/ 3344580 h 6689159"/>
                    <a:gd name="connsiteX152" fmla="*/ 763739 w 6689158"/>
                    <a:gd name="connsiteY152" fmla="*/ 1217118 h 6689159"/>
                    <a:gd name="connsiteX153" fmla="*/ 979605 w 6689158"/>
                    <a:gd name="connsiteY153" fmla="*/ 979604 h 6689159"/>
                    <a:gd name="connsiteX154" fmla="*/ 1217117 w 6689158"/>
                    <a:gd name="connsiteY154" fmla="*/ 763739 h 6689159"/>
                    <a:gd name="connsiteX155" fmla="*/ 1252792 w 6689158"/>
                    <a:gd name="connsiteY155" fmla="*/ 737062 h 6689159"/>
                    <a:gd name="connsiteX156" fmla="*/ 1474594 w 6689158"/>
                    <a:gd name="connsiteY156" fmla="*/ 571201 h 6689159"/>
                    <a:gd name="connsiteX157" fmla="*/ 1650297 w 6689158"/>
                    <a:gd name="connsiteY157" fmla="*/ 464459 h 6689159"/>
                    <a:gd name="connsiteX158" fmla="*/ 1750354 w 6689158"/>
                    <a:gd name="connsiteY158" fmla="*/ 403673 h 6689159"/>
                    <a:gd name="connsiteX159" fmla="*/ 2042719 w 6689158"/>
                    <a:gd name="connsiteY159" fmla="*/ 262835 h 6689159"/>
                    <a:gd name="connsiteX160" fmla="*/ 2083584 w 6689158"/>
                    <a:gd name="connsiteY160" fmla="*/ 247876 h 6689159"/>
                    <a:gd name="connsiteX161" fmla="*/ 2350003 w 6689158"/>
                    <a:gd name="connsiteY161" fmla="*/ 150366 h 6689159"/>
                    <a:gd name="connsiteX162" fmla="*/ 3344579 w 6689158"/>
                    <a:gd name="connsiteY162"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574839 w 6689158"/>
                    <a:gd name="connsiteY71" fmla="*/ 1506111 h 6689159"/>
                    <a:gd name="connsiteX72" fmla="*/ 5524628 w 6689158"/>
                    <a:gd name="connsiteY72" fmla="*/ 1450866 h 6689159"/>
                    <a:gd name="connsiteX73" fmla="*/ 5574839 w 6689158"/>
                    <a:gd name="connsiteY73" fmla="*/ 1506112 h 6689159"/>
                    <a:gd name="connsiteX74" fmla="*/ 5611312 w 6689158"/>
                    <a:gd name="connsiteY74" fmla="*/ 1554887 h 6689159"/>
                    <a:gd name="connsiteX75" fmla="*/ 5610671 w 6689158"/>
                    <a:gd name="connsiteY75" fmla="*/ 1554917 h 6689159"/>
                    <a:gd name="connsiteX76" fmla="*/ 3930424 w 6689158"/>
                    <a:gd name="connsiteY76" fmla="*/ 1991564 h 6689159"/>
                    <a:gd name="connsiteX77" fmla="*/ 3863712 w 6689158"/>
                    <a:gd name="connsiteY77" fmla="*/ 2025688 h 6689159"/>
                    <a:gd name="connsiteX78" fmla="*/ 3998266 w 6689158"/>
                    <a:gd name="connsiteY78" fmla="*/ 2153752 h 6689159"/>
                    <a:gd name="connsiteX79" fmla="*/ 4470031 w 6689158"/>
                    <a:gd name="connsiteY79" fmla="*/ 2590407 h 6689159"/>
                    <a:gd name="connsiteX80" fmla="*/ 4801691 w 6689158"/>
                    <a:gd name="connsiteY80" fmla="*/ 2888769 h 6689159"/>
                    <a:gd name="connsiteX81" fmla="*/ 4815328 w 6689158"/>
                    <a:gd name="connsiteY81" fmla="*/ 2881367 h 6689159"/>
                    <a:gd name="connsiteX82" fmla="*/ 5066831 w 6689158"/>
                    <a:gd name="connsiteY82" fmla="*/ 2830591 h 6689159"/>
                    <a:gd name="connsiteX83" fmla="*/ 5712962 w 6689158"/>
                    <a:gd name="connsiteY83" fmla="*/ 3476722 h 6689159"/>
                    <a:gd name="connsiteX84" fmla="*/ 5699834 w 6689158"/>
                    <a:gd name="connsiteY84" fmla="*/ 3606939 h 6689159"/>
                    <a:gd name="connsiteX85" fmla="*/ 5684600 w 6689158"/>
                    <a:gd name="connsiteY85" fmla="*/ 3656022 h 6689159"/>
                    <a:gd name="connsiteX86" fmla="*/ 5861148 w 6689158"/>
                    <a:gd name="connsiteY86" fmla="*/ 3805497 h 6689159"/>
                    <a:gd name="connsiteX87" fmla="*/ 6147161 w 6689158"/>
                    <a:gd name="connsiteY87" fmla="*/ 4039666 h 6689159"/>
                    <a:gd name="connsiteX88" fmla="*/ 6147160 w 6689158"/>
                    <a:gd name="connsiteY88" fmla="*/ 4039665 h 6689159"/>
                    <a:gd name="connsiteX89" fmla="*/ 6176112 w 6689158"/>
                    <a:gd name="connsiteY89" fmla="*/ 3927066 h 6689159"/>
                    <a:gd name="connsiteX90" fmla="*/ 6234832 w 6689158"/>
                    <a:gd name="connsiteY90" fmla="*/ 3344579 h 6689159"/>
                    <a:gd name="connsiteX91" fmla="*/ 5741222 w 6689158"/>
                    <a:gd name="connsiteY91" fmla="*/ 1728614 h 6689159"/>
                    <a:gd name="connsiteX92" fmla="*/ 5611312 w 6689158"/>
                    <a:gd name="connsiteY92" fmla="*/ 1554887 h 6689159"/>
                    <a:gd name="connsiteX93" fmla="*/ 5574839 w 6689158"/>
                    <a:gd name="connsiteY93" fmla="*/ 1506111 h 6689159"/>
                    <a:gd name="connsiteX94" fmla="*/ 1958215 w 6689158"/>
                    <a:gd name="connsiteY94" fmla="*/ 808450 h 6689159"/>
                    <a:gd name="connsiteX95" fmla="*/ 1728612 w 6689158"/>
                    <a:gd name="connsiteY95" fmla="*/ 947938 h 6689159"/>
                    <a:gd name="connsiteX96" fmla="*/ 1300863 w 6689158"/>
                    <a:gd name="connsiteY96" fmla="*/ 1300863 h 6689159"/>
                    <a:gd name="connsiteX97" fmla="*/ 1258822 w 6689158"/>
                    <a:gd name="connsiteY97" fmla="*/ 1347119 h 6689159"/>
                    <a:gd name="connsiteX98" fmla="*/ 1258823 w 6689158"/>
                    <a:gd name="connsiteY98" fmla="*/ 1347121 h 6689159"/>
                    <a:gd name="connsiteX99" fmla="*/ 1263190 w 6689158"/>
                    <a:gd name="connsiteY99" fmla="*/ 1402742 h 6689159"/>
                    <a:gd name="connsiteX100" fmla="*/ 1504198 w 6689158"/>
                    <a:gd name="connsiteY100" fmla="*/ 2390321 h 6689159"/>
                    <a:gd name="connsiteX101" fmla="*/ 1570031 w 6689158"/>
                    <a:gd name="connsiteY101" fmla="*/ 2538525 h 6689159"/>
                    <a:gd name="connsiteX102" fmla="*/ 1593172 w 6689158"/>
                    <a:gd name="connsiteY102" fmla="*/ 2532572 h 6689159"/>
                    <a:gd name="connsiteX103" fmla="*/ 1772170 w 6689158"/>
                    <a:gd name="connsiteY103" fmla="*/ 2514528 h 6689159"/>
                    <a:gd name="connsiteX104" fmla="*/ 1951170 w 6689158"/>
                    <a:gd name="connsiteY104" fmla="*/ 2532573 h 6689159"/>
                    <a:gd name="connsiteX105" fmla="*/ 1953707 w 6689158"/>
                    <a:gd name="connsiteY105" fmla="*/ 2533225 h 6689159"/>
                    <a:gd name="connsiteX106" fmla="*/ 2046764 w 6689158"/>
                    <a:gd name="connsiteY106" fmla="*/ 2419427 h 6689159"/>
                    <a:gd name="connsiteX107" fmla="*/ 2304042 w 6689158"/>
                    <a:gd name="connsiteY107" fmla="*/ 2155240 h 6689159"/>
                    <a:gd name="connsiteX108" fmla="*/ 2679904 w 6689158"/>
                    <a:gd name="connsiteY108" fmla="*/ 1840257 h 6689159"/>
                    <a:gd name="connsiteX109" fmla="*/ 2839402 w 6689158"/>
                    <a:gd name="connsiteY109" fmla="*/ 1728600 h 6689159"/>
                    <a:gd name="connsiteX110" fmla="*/ 2839403 w 6689158"/>
                    <a:gd name="connsiteY110" fmla="*/ 1728599 h 6689159"/>
                    <a:gd name="connsiteX111" fmla="*/ 2180258 w 6689158"/>
                    <a:gd name="connsiteY111" fmla="*/ 1049601 h 6689159"/>
                    <a:gd name="connsiteX112" fmla="*/ 1958217 w 6689158"/>
                    <a:gd name="connsiteY112" fmla="*/ 808450 h 6689159"/>
                    <a:gd name="connsiteX113" fmla="*/ 1958215 w 6689158"/>
                    <a:gd name="connsiteY113" fmla="*/ 808451 h 6689159"/>
                    <a:gd name="connsiteX114" fmla="*/ 1958215 w 6689158"/>
                    <a:gd name="connsiteY114" fmla="*/ 808450 h 6689159"/>
                    <a:gd name="connsiteX115" fmla="*/ 3344580 w 6689158"/>
                    <a:gd name="connsiteY115" fmla="*/ 454327 h 6689159"/>
                    <a:gd name="connsiteX116" fmla="*/ 2485108 w 6689158"/>
                    <a:gd name="connsiteY116" fmla="*/ 584267 h 6689159"/>
                    <a:gd name="connsiteX117" fmla="*/ 2426658 w 6689158"/>
                    <a:gd name="connsiteY117" fmla="*/ 605660 h 6689159"/>
                    <a:gd name="connsiteX118" fmla="*/ 2608239 w 6689158"/>
                    <a:gd name="connsiteY118" fmla="*/ 793623 h 6689159"/>
                    <a:gd name="connsiteX119" fmla="*/ 3061380 w 6689158"/>
                    <a:gd name="connsiteY119" fmla="*/ 1249579 h 6689159"/>
                    <a:gd name="connsiteX120" fmla="*/ 3282982 w 6689158"/>
                    <a:gd name="connsiteY120" fmla="*/ 1466429 h 6689159"/>
                    <a:gd name="connsiteX121" fmla="*/ 3282982 w 6689158"/>
                    <a:gd name="connsiteY121" fmla="*/ 1466430 h 6689159"/>
                    <a:gd name="connsiteX122" fmla="*/ 3293669 w 6689158"/>
                    <a:gd name="connsiteY122" fmla="*/ 1460635 h 6689159"/>
                    <a:gd name="connsiteX123" fmla="*/ 4895242 w 6689158"/>
                    <a:gd name="connsiteY123" fmla="*/ 1001928 h 6689159"/>
                    <a:gd name="connsiteX124" fmla="*/ 5020677 w 6689158"/>
                    <a:gd name="connsiteY124" fmla="*/ 992902 h 6689159"/>
                    <a:gd name="connsiteX125" fmla="*/ 5140393 w 6689158"/>
                    <a:gd name="connsiteY125" fmla="*/ 1082424 h 6689159"/>
                    <a:gd name="connsiteX126" fmla="*/ 5140394 w 6689158"/>
                    <a:gd name="connsiteY126" fmla="*/ 1082424 h 6689159"/>
                    <a:gd name="connsiteX127" fmla="*/ 5020677 w 6689158"/>
                    <a:gd name="connsiteY127" fmla="*/ 992901 h 6689159"/>
                    <a:gd name="connsiteX128" fmla="*/ 4960548 w 6689158"/>
                    <a:gd name="connsiteY128" fmla="*/ 947937 h 6689159"/>
                    <a:gd name="connsiteX129" fmla="*/ 3344580 w 6689158"/>
                    <a:gd name="connsiteY129" fmla="*/ 454327 h 6689159"/>
                    <a:gd name="connsiteX130" fmla="*/ 3344579 w 6689158"/>
                    <a:gd name="connsiteY130" fmla="*/ 0 h 6689159"/>
                    <a:gd name="connsiteX131" fmla="*/ 5709555 w 6689158"/>
                    <a:gd name="connsiteY131" fmla="*/ 979605 h 6689159"/>
                    <a:gd name="connsiteX132" fmla="*/ 5721404 w 6689158"/>
                    <a:gd name="connsiteY132" fmla="*/ 992643 h 6689159"/>
                    <a:gd name="connsiteX133" fmla="*/ 5925421 w 6689158"/>
                    <a:gd name="connsiteY133" fmla="*/ 1217117 h 6689159"/>
                    <a:gd name="connsiteX134" fmla="*/ 6117959 w 6689158"/>
                    <a:gd name="connsiteY134" fmla="*/ 1474595 h 6689159"/>
                    <a:gd name="connsiteX135" fmla="*/ 6162894 w 6689158"/>
                    <a:gd name="connsiteY135" fmla="*/ 1548561 h 6689159"/>
                    <a:gd name="connsiteX136" fmla="*/ 6162893 w 6689158"/>
                    <a:gd name="connsiteY136" fmla="*/ 1548563 h 6689159"/>
                    <a:gd name="connsiteX137" fmla="*/ 6285487 w 6689158"/>
                    <a:gd name="connsiteY137" fmla="*/ 1750355 h 6689159"/>
                    <a:gd name="connsiteX138" fmla="*/ 6689158 w 6689158"/>
                    <a:gd name="connsiteY138" fmla="*/ 3344580 h 6689159"/>
                    <a:gd name="connsiteX139" fmla="*/ 6538793 w 6689158"/>
                    <a:gd name="connsiteY139" fmla="*/ 4339156 h 6689159"/>
                    <a:gd name="connsiteX140" fmla="*/ 6534721 w 6689158"/>
                    <a:gd name="connsiteY140" fmla="*/ 4350281 h 6689159"/>
                    <a:gd name="connsiteX141" fmla="*/ 6426326 w 6689158"/>
                    <a:gd name="connsiteY141" fmla="*/ 4646440 h 6689159"/>
                    <a:gd name="connsiteX142" fmla="*/ 6421122 w 6689158"/>
                    <a:gd name="connsiteY142" fmla="*/ 4657245 h 6689159"/>
                    <a:gd name="connsiteX143" fmla="*/ 6372396 w 6689158"/>
                    <a:gd name="connsiteY143" fmla="*/ 4758392 h 6689159"/>
                    <a:gd name="connsiteX144" fmla="*/ 6285487 w 6689158"/>
                    <a:gd name="connsiteY144" fmla="*/ 4938805 h 6689159"/>
                    <a:gd name="connsiteX145" fmla="*/ 6117958 w 6689158"/>
                    <a:gd name="connsiteY145" fmla="*/ 5214566 h 6689159"/>
                    <a:gd name="connsiteX146" fmla="*/ 6035322 w 6689158"/>
                    <a:gd name="connsiteY146" fmla="*/ 5325072 h 6689159"/>
                    <a:gd name="connsiteX147" fmla="*/ 5925420 w 6689158"/>
                    <a:gd name="connsiteY147" fmla="*/ 5472042 h 6689159"/>
                    <a:gd name="connsiteX148" fmla="*/ 3344580 w 6689158"/>
                    <a:gd name="connsiteY148" fmla="*/ 6689159 h 6689159"/>
                    <a:gd name="connsiteX149" fmla="*/ 1474594 w 6689158"/>
                    <a:gd name="connsiteY149" fmla="*/ 6117958 h 6689159"/>
                    <a:gd name="connsiteX150" fmla="*/ 1464440 w 6689158"/>
                    <a:gd name="connsiteY150" fmla="*/ 6110366 h 6689159"/>
                    <a:gd name="connsiteX151" fmla="*/ 1217117 w 6689158"/>
                    <a:gd name="connsiteY151" fmla="*/ 5925420 h 6689159"/>
                    <a:gd name="connsiteX152" fmla="*/ 979606 w 6689158"/>
                    <a:gd name="connsiteY152" fmla="*/ 5709555 h 6689159"/>
                    <a:gd name="connsiteX153" fmla="*/ 941121 w 6689158"/>
                    <a:gd name="connsiteY153" fmla="*/ 5667211 h 6689159"/>
                    <a:gd name="connsiteX154" fmla="*/ 763739 w 6689158"/>
                    <a:gd name="connsiteY154" fmla="*/ 5472043 h 6689159"/>
                    <a:gd name="connsiteX155" fmla="*/ 0 w 6689158"/>
                    <a:gd name="connsiteY155" fmla="*/ 3344580 h 6689159"/>
                    <a:gd name="connsiteX156" fmla="*/ 763739 w 6689158"/>
                    <a:gd name="connsiteY156" fmla="*/ 1217118 h 6689159"/>
                    <a:gd name="connsiteX157" fmla="*/ 979605 w 6689158"/>
                    <a:gd name="connsiteY157" fmla="*/ 979604 h 6689159"/>
                    <a:gd name="connsiteX158" fmla="*/ 1217117 w 6689158"/>
                    <a:gd name="connsiteY158" fmla="*/ 763739 h 6689159"/>
                    <a:gd name="connsiteX159" fmla="*/ 1252792 w 6689158"/>
                    <a:gd name="connsiteY159" fmla="*/ 737062 h 6689159"/>
                    <a:gd name="connsiteX160" fmla="*/ 1474594 w 6689158"/>
                    <a:gd name="connsiteY160" fmla="*/ 571201 h 6689159"/>
                    <a:gd name="connsiteX161" fmla="*/ 1650297 w 6689158"/>
                    <a:gd name="connsiteY161" fmla="*/ 464459 h 6689159"/>
                    <a:gd name="connsiteX162" fmla="*/ 1750354 w 6689158"/>
                    <a:gd name="connsiteY162" fmla="*/ 403673 h 6689159"/>
                    <a:gd name="connsiteX163" fmla="*/ 2042719 w 6689158"/>
                    <a:gd name="connsiteY163" fmla="*/ 262835 h 6689159"/>
                    <a:gd name="connsiteX164" fmla="*/ 2083584 w 6689158"/>
                    <a:gd name="connsiteY164" fmla="*/ 247876 h 6689159"/>
                    <a:gd name="connsiteX165" fmla="*/ 2350003 w 6689158"/>
                    <a:gd name="connsiteY165" fmla="*/ 150366 h 6689159"/>
                    <a:gd name="connsiteX166" fmla="*/ 3344579 w 6689158"/>
                    <a:gd name="connsiteY166"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574839 w 6689158"/>
                    <a:gd name="connsiteY71" fmla="*/ 1506111 h 6689159"/>
                    <a:gd name="connsiteX72" fmla="*/ 5574839 w 6689158"/>
                    <a:gd name="connsiteY72" fmla="*/ 1506112 h 6689159"/>
                    <a:gd name="connsiteX73" fmla="*/ 5611312 w 6689158"/>
                    <a:gd name="connsiteY73" fmla="*/ 1554887 h 6689159"/>
                    <a:gd name="connsiteX74" fmla="*/ 5610671 w 6689158"/>
                    <a:gd name="connsiteY74" fmla="*/ 1554917 h 6689159"/>
                    <a:gd name="connsiteX75" fmla="*/ 3930424 w 6689158"/>
                    <a:gd name="connsiteY75" fmla="*/ 1991564 h 6689159"/>
                    <a:gd name="connsiteX76" fmla="*/ 3863712 w 6689158"/>
                    <a:gd name="connsiteY76" fmla="*/ 2025688 h 6689159"/>
                    <a:gd name="connsiteX77" fmla="*/ 3998266 w 6689158"/>
                    <a:gd name="connsiteY77" fmla="*/ 2153752 h 6689159"/>
                    <a:gd name="connsiteX78" fmla="*/ 4470031 w 6689158"/>
                    <a:gd name="connsiteY78" fmla="*/ 2590407 h 6689159"/>
                    <a:gd name="connsiteX79" fmla="*/ 4801691 w 6689158"/>
                    <a:gd name="connsiteY79" fmla="*/ 2888769 h 6689159"/>
                    <a:gd name="connsiteX80" fmla="*/ 4815328 w 6689158"/>
                    <a:gd name="connsiteY80" fmla="*/ 2881367 h 6689159"/>
                    <a:gd name="connsiteX81" fmla="*/ 5066831 w 6689158"/>
                    <a:gd name="connsiteY81" fmla="*/ 2830591 h 6689159"/>
                    <a:gd name="connsiteX82" fmla="*/ 5712962 w 6689158"/>
                    <a:gd name="connsiteY82" fmla="*/ 3476722 h 6689159"/>
                    <a:gd name="connsiteX83" fmla="*/ 5699834 w 6689158"/>
                    <a:gd name="connsiteY83" fmla="*/ 3606939 h 6689159"/>
                    <a:gd name="connsiteX84" fmla="*/ 5684600 w 6689158"/>
                    <a:gd name="connsiteY84" fmla="*/ 3656022 h 6689159"/>
                    <a:gd name="connsiteX85" fmla="*/ 5861148 w 6689158"/>
                    <a:gd name="connsiteY85" fmla="*/ 3805497 h 6689159"/>
                    <a:gd name="connsiteX86" fmla="*/ 6147161 w 6689158"/>
                    <a:gd name="connsiteY86" fmla="*/ 4039666 h 6689159"/>
                    <a:gd name="connsiteX87" fmla="*/ 6147160 w 6689158"/>
                    <a:gd name="connsiteY87" fmla="*/ 4039665 h 6689159"/>
                    <a:gd name="connsiteX88" fmla="*/ 6176112 w 6689158"/>
                    <a:gd name="connsiteY88" fmla="*/ 3927066 h 6689159"/>
                    <a:gd name="connsiteX89" fmla="*/ 6234832 w 6689158"/>
                    <a:gd name="connsiteY89" fmla="*/ 3344579 h 6689159"/>
                    <a:gd name="connsiteX90" fmla="*/ 5741222 w 6689158"/>
                    <a:gd name="connsiteY90" fmla="*/ 1728614 h 6689159"/>
                    <a:gd name="connsiteX91" fmla="*/ 5611312 w 6689158"/>
                    <a:gd name="connsiteY91" fmla="*/ 1554887 h 6689159"/>
                    <a:gd name="connsiteX92" fmla="*/ 5574839 w 6689158"/>
                    <a:gd name="connsiteY92" fmla="*/ 1506111 h 6689159"/>
                    <a:gd name="connsiteX93" fmla="*/ 1958215 w 6689158"/>
                    <a:gd name="connsiteY93" fmla="*/ 808450 h 6689159"/>
                    <a:gd name="connsiteX94" fmla="*/ 1728612 w 6689158"/>
                    <a:gd name="connsiteY94" fmla="*/ 947938 h 6689159"/>
                    <a:gd name="connsiteX95" fmla="*/ 1300863 w 6689158"/>
                    <a:gd name="connsiteY95" fmla="*/ 1300863 h 6689159"/>
                    <a:gd name="connsiteX96" fmla="*/ 1258822 w 6689158"/>
                    <a:gd name="connsiteY96" fmla="*/ 1347119 h 6689159"/>
                    <a:gd name="connsiteX97" fmla="*/ 1258823 w 6689158"/>
                    <a:gd name="connsiteY97" fmla="*/ 1347121 h 6689159"/>
                    <a:gd name="connsiteX98" fmla="*/ 1263190 w 6689158"/>
                    <a:gd name="connsiteY98" fmla="*/ 1402742 h 6689159"/>
                    <a:gd name="connsiteX99" fmla="*/ 1504198 w 6689158"/>
                    <a:gd name="connsiteY99" fmla="*/ 2390321 h 6689159"/>
                    <a:gd name="connsiteX100" fmla="*/ 1570031 w 6689158"/>
                    <a:gd name="connsiteY100" fmla="*/ 2538525 h 6689159"/>
                    <a:gd name="connsiteX101" fmla="*/ 1593172 w 6689158"/>
                    <a:gd name="connsiteY101" fmla="*/ 2532572 h 6689159"/>
                    <a:gd name="connsiteX102" fmla="*/ 1772170 w 6689158"/>
                    <a:gd name="connsiteY102" fmla="*/ 2514528 h 6689159"/>
                    <a:gd name="connsiteX103" fmla="*/ 1951170 w 6689158"/>
                    <a:gd name="connsiteY103" fmla="*/ 2532573 h 6689159"/>
                    <a:gd name="connsiteX104" fmla="*/ 1953707 w 6689158"/>
                    <a:gd name="connsiteY104" fmla="*/ 2533225 h 6689159"/>
                    <a:gd name="connsiteX105" fmla="*/ 2046764 w 6689158"/>
                    <a:gd name="connsiteY105" fmla="*/ 2419427 h 6689159"/>
                    <a:gd name="connsiteX106" fmla="*/ 2304042 w 6689158"/>
                    <a:gd name="connsiteY106" fmla="*/ 2155240 h 6689159"/>
                    <a:gd name="connsiteX107" fmla="*/ 2679904 w 6689158"/>
                    <a:gd name="connsiteY107" fmla="*/ 1840257 h 6689159"/>
                    <a:gd name="connsiteX108" fmla="*/ 2839402 w 6689158"/>
                    <a:gd name="connsiteY108" fmla="*/ 1728600 h 6689159"/>
                    <a:gd name="connsiteX109" fmla="*/ 2839403 w 6689158"/>
                    <a:gd name="connsiteY109" fmla="*/ 1728599 h 6689159"/>
                    <a:gd name="connsiteX110" fmla="*/ 2180258 w 6689158"/>
                    <a:gd name="connsiteY110" fmla="*/ 1049601 h 6689159"/>
                    <a:gd name="connsiteX111" fmla="*/ 1958217 w 6689158"/>
                    <a:gd name="connsiteY111" fmla="*/ 808450 h 6689159"/>
                    <a:gd name="connsiteX112" fmla="*/ 1958215 w 6689158"/>
                    <a:gd name="connsiteY112" fmla="*/ 808451 h 6689159"/>
                    <a:gd name="connsiteX113" fmla="*/ 1958215 w 6689158"/>
                    <a:gd name="connsiteY113" fmla="*/ 808450 h 6689159"/>
                    <a:gd name="connsiteX114" fmla="*/ 3344580 w 6689158"/>
                    <a:gd name="connsiteY114" fmla="*/ 454327 h 6689159"/>
                    <a:gd name="connsiteX115" fmla="*/ 2485108 w 6689158"/>
                    <a:gd name="connsiteY115" fmla="*/ 584267 h 6689159"/>
                    <a:gd name="connsiteX116" fmla="*/ 2426658 w 6689158"/>
                    <a:gd name="connsiteY116" fmla="*/ 605660 h 6689159"/>
                    <a:gd name="connsiteX117" fmla="*/ 2608239 w 6689158"/>
                    <a:gd name="connsiteY117" fmla="*/ 793623 h 6689159"/>
                    <a:gd name="connsiteX118" fmla="*/ 3061380 w 6689158"/>
                    <a:gd name="connsiteY118" fmla="*/ 1249579 h 6689159"/>
                    <a:gd name="connsiteX119" fmla="*/ 3282982 w 6689158"/>
                    <a:gd name="connsiteY119" fmla="*/ 1466429 h 6689159"/>
                    <a:gd name="connsiteX120" fmla="*/ 3282982 w 6689158"/>
                    <a:gd name="connsiteY120" fmla="*/ 1466430 h 6689159"/>
                    <a:gd name="connsiteX121" fmla="*/ 3293669 w 6689158"/>
                    <a:gd name="connsiteY121" fmla="*/ 1460635 h 6689159"/>
                    <a:gd name="connsiteX122" fmla="*/ 4895242 w 6689158"/>
                    <a:gd name="connsiteY122" fmla="*/ 1001928 h 6689159"/>
                    <a:gd name="connsiteX123" fmla="*/ 5020677 w 6689158"/>
                    <a:gd name="connsiteY123" fmla="*/ 992902 h 6689159"/>
                    <a:gd name="connsiteX124" fmla="*/ 5140393 w 6689158"/>
                    <a:gd name="connsiteY124" fmla="*/ 1082424 h 6689159"/>
                    <a:gd name="connsiteX125" fmla="*/ 5140394 w 6689158"/>
                    <a:gd name="connsiteY125" fmla="*/ 1082424 h 6689159"/>
                    <a:gd name="connsiteX126" fmla="*/ 5020677 w 6689158"/>
                    <a:gd name="connsiteY126" fmla="*/ 992901 h 6689159"/>
                    <a:gd name="connsiteX127" fmla="*/ 4960548 w 6689158"/>
                    <a:gd name="connsiteY127" fmla="*/ 947937 h 6689159"/>
                    <a:gd name="connsiteX128" fmla="*/ 3344580 w 6689158"/>
                    <a:gd name="connsiteY128" fmla="*/ 454327 h 6689159"/>
                    <a:gd name="connsiteX129" fmla="*/ 3344579 w 6689158"/>
                    <a:gd name="connsiteY129" fmla="*/ 0 h 6689159"/>
                    <a:gd name="connsiteX130" fmla="*/ 5709555 w 6689158"/>
                    <a:gd name="connsiteY130" fmla="*/ 979605 h 6689159"/>
                    <a:gd name="connsiteX131" fmla="*/ 5721404 w 6689158"/>
                    <a:gd name="connsiteY131" fmla="*/ 992643 h 6689159"/>
                    <a:gd name="connsiteX132" fmla="*/ 5925421 w 6689158"/>
                    <a:gd name="connsiteY132" fmla="*/ 1217117 h 6689159"/>
                    <a:gd name="connsiteX133" fmla="*/ 6117959 w 6689158"/>
                    <a:gd name="connsiteY133" fmla="*/ 1474595 h 6689159"/>
                    <a:gd name="connsiteX134" fmla="*/ 6162894 w 6689158"/>
                    <a:gd name="connsiteY134" fmla="*/ 1548561 h 6689159"/>
                    <a:gd name="connsiteX135" fmla="*/ 6162893 w 6689158"/>
                    <a:gd name="connsiteY135" fmla="*/ 1548563 h 6689159"/>
                    <a:gd name="connsiteX136" fmla="*/ 6285487 w 6689158"/>
                    <a:gd name="connsiteY136" fmla="*/ 1750355 h 6689159"/>
                    <a:gd name="connsiteX137" fmla="*/ 6689158 w 6689158"/>
                    <a:gd name="connsiteY137" fmla="*/ 3344580 h 6689159"/>
                    <a:gd name="connsiteX138" fmla="*/ 6538793 w 6689158"/>
                    <a:gd name="connsiteY138" fmla="*/ 4339156 h 6689159"/>
                    <a:gd name="connsiteX139" fmla="*/ 6534721 w 6689158"/>
                    <a:gd name="connsiteY139" fmla="*/ 4350281 h 6689159"/>
                    <a:gd name="connsiteX140" fmla="*/ 6426326 w 6689158"/>
                    <a:gd name="connsiteY140" fmla="*/ 4646440 h 6689159"/>
                    <a:gd name="connsiteX141" fmla="*/ 6421122 w 6689158"/>
                    <a:gd name="connsiteY141" fmla="*/ 4657245 h 6689159"/>
                    <a:gd name="connsiteX142" fmla="*/ 6372396 w 6689158"/>
                    <a:gd name="connsiteY142" fmla="*/ 4758392 h 6689159"/>
                    <a:gd name="connsiteX143" fmla="*/ 6285487 w 6689158"/>
                    <a:gd name="connsiteY143" fmla="*/ 4938805 h 6689159"/>
                    <a:gd name="connsiteX144" fmla="*/ 6117958 w 6689158"/>
                    <a:gd name="connsiteY144" fmla="*/ 5214566 h 6689159"/>
                    <a:gd name="connsiteX145" fmla="*/ 6035322 w 6689158"/>
                    <a:gd name="connsiteY145" fmla="*/ 5325072 h 6689159"/>
                    <a:gd name="connsiteX146" fmla="*/ 5925420 w 6689158"/>
                    <a:gd name="connsiteY146" fmla="*/ 5472042 h 6689159"/>
                    <a:gd name="connsiteX147" fmla="*/ 3344580 w 6689158"/>
                    <a:gd name="connsiteY147" fmla="*/ 6689159 h 6689159"/>
                    <a:gd name="connsiteX148" fmla="*/ 1474594 w 6689158"/>
                    <a:gd name="connsiteY148" fmla="*/ 6117958 h 6689159"/>
                    <a:gd name="connsiteX149" fmla="*/ 1464440 w 6689158"/>
                    <a:gd name="connsiteY149" fmla="*/ 6110366 h 6689159"/>
                    <a:gd name="connsiteX150" fmla="*/ 1217117 w 6689158"/>
                    <a:gd name="connsiteY150" fmla="*/ 5925420 h 6689159"/>
                    <a:gd name="connsiteX151" fmla="*/ 979606 w 6689158"/>
                    <a:gd name="connsiteY151" fmla="*/ 5709555 h 6689159"/>
                    <a:gd name="connsiteX152" fmla="*/ 941121 w 6689158"/>
                    <a:gd name="connsiteY152" fmla="*/ 5667211 h 6689159"/>
                    <a:gd name="connsiteX153" fmla="*/ 763739 w 6689158"/>
                    <a:gd name="connsiteY153" fmla="*/ 5472043 h 6689159"/>
                    <a:gd name="connsiteX154" fmla="*/ 0 w 6689158"/>
                    <a:gd name="connsiteY154" fmla="*/ 3344580 h 6689159"/>
                    <a:gd name="connsiteX155" fmla="*/ 763739 w 6689158"/>
                    <a:gd name="connsiteY155" fmla="*/ 1217118 h 6689159"/>
                    <a:gd name="connsiteX156" fmla="*/ 979605 w 6689158"/>
                    <a:gd name="connsiteY156" fmla="*/ 979604 h 6689159"/>
                    <a:gd name="connsiteX157" fmla="*/ 1217117 w 6689158"/>
                    <a:gd name="connsiteY157" fmla="*/ 763739 h 6689159"/>
                    <a:gd name="connsiteX158" fmla="*/ 1252792 w 6689158"/>
                    <a:gd name="connsiteY158" fmla="*/ 737062 h 6689159"/>
                    <a:gd name="connsiteX159" fmla="*/ 1474594 w 6689158"/>
                    <a:gd name="connsiteY159" fmla="*/ 571201 h 6689159"/>
                    <a:gd name="connsiteX160" fmla="*/ 1650297 w 6689158"/>
                    <a:gd name="connsiteY160" fmla="*/ 464459 h 6689159"/>
                    <a:gd name="connsiteX161" fmla="*/ 1750354 w 6689158"/>
                    <a:gd name="connsiteY161" fmla="*/ 403673 h 6689159"/>
                    <a:gd name="connsiteX162" fmla="*/ 2042719 w 6689158"/>
                    <a:gd name="connsiteY162" fmla="*/ 262835 h 6689159"/>
                    <a:gd name="connsiteX163" fmla="*/ 2083584 w 6689158"/>
                    <a:gd name="connsiteY163" fmla="*/ 247876 h 6689159"/>
                    <a:gd name="connsiteX164" fmla="*/ 2350003 w 6689158"/>
                    <a:gd name="connsiteY164" fmla="*/ 150366 h 6689159"/>
                    <a:gd name="connsiteX165" fmla="*/ 3344579 w 6689158"/>
                    <a:gd name="connsiteY165"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574839 w 6689158"/>
                    <a:gd name="connsiteY72" fmla="*/ 1506112 h 6689159"/>
                    <a:gd name="connsiteX73" fmla="*/ 5611312 w 6689158"/>
                    <a:gd name="connsiteY73" fmla="*/ 1554887 h 6689159"/>
                    <a:gd name="connsiteX74" fmla="*/ 5610671 w 6689158"/>
                    <a:gd name="connsiteY74" fmla="*/ 1554917 h 6689159"/>
                    <a:gd name="connsiteX75" fmla="*/ 3930424 w 6689158"/>
                    <a:gd name="connsiteY75" fmla="*/ 1991564 h 6689159"/>
                    <a:gd name="connsiteX76" fmla="*/ 3863712 w 6689158"/>
                    <a:gd name="connsiteY76" fmla="*/ 2025688 h 6689159"/>
                    <a:gd name="connsiteX77" fmla="*/ 3998266 w 6689158"/>
                    <a:gd name="connsiteY77" fmla="*/ 2153752 h 6689159"/>
                    <a:gd name="connsiteX78" fmla="*/ 4470031 w 6689158"/>
                    <a:gd name="connsiteY78" fmla="*/ 2590407 h 6689159"/>
                    <a:gd name="connsiteX79" fmla="*/ 4801691 w 6689158"/>
                    <a:gd name="connsiteY79" fmla="*/ 2888769 h 6689159"/>
                    <a:gd name="connsiteX80" fmla="*/ 4815328 w 6689158"/>
                    <a:gd name="connsiteY80" fmla="*/ 2881367 h 6689159"/>
                    <a:gd name="connsiteX81" fmla="*/ 5066831 w 6689158"/>
                    <a:gd name="connsiteY81" fmla="*/ 2830591 h 6689159"/>
                    <a:gd name="connsiteX82" fmla="*/ 5712962 w 6689158"/>
                    <a:gd name="connsiteY82" fmla="*/ 3476722 h 6689159"/>
                    <a:gd name="connsiteX83" fmla="*/ 5699834 w 6689158"/>
                    <a:gd name="connsiteY83" fmla="*/ 3606939 h 6689159"/>
                    <a:gd name="connsiteX84" fmla="*/ 5684600 w 6689158"/>
                    <a:gd name="connsiteY84" fmla="*/ 3656022 h 6689159"/>
                    <a:gd name="connsiteX85" fmla="*/ 5861148 w 6689158"/>
                    <a:gd name="connsiteY85" fmla="*/ 3805497 h 6689159"/>
                    <a:gd name="connsiteX86" fmla="*/ 6147161 w 6689158"/>
                    <a:gd name="connsiteY86" fmla="*/ 4039666 h 6689159"/>
                    <a:gd name="connsiteX87" fmla="*/ 6147160 w 6689158"/>
                    <a:gd name="connsiteY87" fmla="*/ 4039665 h 6689159"/>
                    <a:gd name="connsiteX88" fmla="*/ 6176112 w 6689158"/>
                    <a:gd name="connsiteY88" fmla="*/ 3927066 h 6689159"/>
                    <a:gd name="connsiteX89" fmla="*/ 6234832 w 6689158"/>
                    <a:gd name="connsiteY89" fmla="*/ 3344579 h 6689159"/>
                    <a:gd name="connsiteX90" fmla="*/ 5741222 w 6689158"/>
                    <a:gd name="connsiteY90" fmla="*/ 1728614 h 6689159"/>
                    <a:gd name="connsiteX91" fmla="*/ 5611312 w 6689158"/>
                    <a:gd name="connsiteY91" fmla="*/ 1554887 h 6689159"/>
                    <a:gd name="connsiteX92" fmla="*/ 1958215 w 6689158"/>
                    <a:gd name="connsiteY92" fmla="*/ 808450 h 6689159"/>
                    <a:gd name="connsiteX93" fmla="*/ 1728612 w 6689158"/>
                    <a:gd name="connsiteY93" fmla="*/ 947938 h 6689159"/>
                    <a:gd name="connsiteX94" fmla="*/ 1300863 w 6689158"/>
                    <a:gd name="connsiteY94" fmla="*/ 1300863 h 6689159"/>
                    <a:gd name="connsiteX95" fmla="*/ 1258822 w 6689158"/>
                    <a:gd name="connsiteY95" fmla="*/ 1347119 h 6689159"/>
                    <a:gd name="connsiteX96" fmla="*/ 1258823 w 6689158"/>
                    <a:gd name="connsiteY96" fmla="*/ 1347121 h 6689159"/>
                    <a:gd name="connsiteX97" fmla="*/ 1263190 w 6689158"/>
                    <a:gd name="connsiteY97" fmla="*/ 1402742 h 6689159"/>
                    <a:gd name="connsiteX98" fmla="*/ 1504198 w 6689158"/>
                    <a:gd name="connsiteY98" fmla="*/ 2390321 h 6689159"/>
                    <a:gd name="connsiteX99" fmla="*/ 1570031 w 6689158"/>
                    <a:gd name="connsiteY99" fmla="*/ 2538525 h 6689159"/>
                    <a:gd name="connsiteX100" fmla="*/ 1593172 w 6689158"/>
                    <a:gd name="connsiteY100" fmla="*/ 2532572 h 6689159"/>
                    <a:gd name="connsiteX101" fmla="*/ 1772170 w 6689158"/>
                    <a:gd name="connsiteY101" fmla="*/ 2514528 h 6689159"/>
                    <a:gd name="connsiteX102" fmla="*/ 1951170 w 6689158"/>
                    <a:gd name="connsiteY102" fmla="*/ 2532573 h 6689159"/>
                    <a:gd name="connsiteX103" fmla="*/ 1953707 w 6689158"/>
                    <a:gd name="connsiteY103" fmla="*/ 2533225 h 6689159"/>
                    <a:gd name="connsiteX104" fmla="*/ 2046764 w 6689158"/>
                    <a:gd name="connsiteY104" fmla="*/ 2419427 h 6689159"/>
                    <a:gd name="connsiteX105" fmla="*/ 2304042 w 6689158"/>
                    <a:gd name="connsiteY105" fmla="*/ 2155240 h 6689159"/>
                    <a:gd name="connsiteX106" fmla="*/ 2679904 w 6689158"/>
                    <a:gd name="connsiteY106" fmla="*/ 1840257 h 6689159"/>
                    <a:gd name="connsiteX107" fmla="*/ 2839402 w 6689158"/>
                    <a:gd name="connsiteY107" fmla="*/ 1728600 h 6689159"/>
                    <a:gd name="connsiteX108" fmla="*/ 2839403 w 6689158"/>
                    <a:gd name="connsiteY108" fmla="*/ 1728599 h 6689159"/>
                    <a:gd name="connsiteX109" fmla="*/ 2180258 w 6689158"/>
                    <a:gd name="connsiteY109" fmla="*/ 1049601 h 6689159"/>
                    <a:gd name="connsiteX110" fmla="*/ 1958217 w 6689158"/>
                    <a:gd name="connsiteY110" fmla="*/ 808450 h 6689159"/>
                    <a:gd name="connsiteX111" fmla="*/ 1958215 w 6689158"/>
                    <a:gd name="connsiteY111" fmla="*/ 808451 h 6689159"/>
                    <a:gd name="connsiteX112" fmla="*/ 1958215 w 6689158"/>
                    <a:gd name="connsiteY112" fmla="*/ 808450 h 6689159"/>
                    <a:gd name="connsiteX113" fmla="*/ 3344580 w 6689158"/>
                    <a:gd name="connsiteY113" fmla="*/ 454327 h 6689159"/>
                    <a:gd name="connsiteX114" fmla="*/ 2485108 w 6689158"/>
                    <a:gd name="connsiteY114" fmla="*/ 584267 h 6689159"/>
                    <a:gd name="connsiteX115" fmla="*/ 2426658 w 6689158"/>
                    <a:gd name="connsiteY115" fmla="*/ 605660 h 6689159"/>
                    <a:gd name="connsiteX116" fmla="*/ 2608239 w 6689158"/>
                    <a:gd name="connsiteY116" fmla="*/ 793623 h 6689159"/>
                    <a:gd name="connsiteX117" fmla="*/ 3061380 w 6689158"/>
                    <a:gd name="connsiteY117" fmla="*/ 1249579 h 6689159"/>
                    <a:gd name="connsiteX118" fmla="*/ 3282982 w 6689158"/>
                    <a:gd name="connsiteY118" fmla="*/ 1466429 h 6689159"/>
                    <a:gd name="connsiteX119" fmla="*/ 3282982 w 6689158"/>
                    <a:gd name="connsiteY119" fmla="*/ 1466430 h 6689159"/>
                    <a:gd name="connsiteX120" fmla="*/ 3293669 w 6689158"/>
                    <a:gd name="connsiteY120" fmla="*/ 1460635 h 6689159"/>
                    <a:gd name="connsiteX121" fmla="*/ 4895242 w 6689158"/>
                    <a:gd name="connsiteY121" fmla="*/ 1001928 h 6689159"/>
                    <a:gd name="connsiteX122" fmla="*/ 5020677 w 6689158"/>
                    <a:gd name="connsiteY122" fmla="*/ 992902 h 6689159"/>
                    <a:gd name="connsiteX123" fmla="*/ 5140393 w 6689158"/>
                    <a:gd name="connsiteY123" fmla="*/ 1082424 h 6689159"/>
                    <a:gd name="connsiteX124" fmla="*/ 5140394 w 6689158"/>
                    <a:gd name="connsiteY124" fmla="*/ 1082424 h 6689159"/>
                    <a:gd name="connsiteX125" fmla="*/ 5020677 w 6689158"/>
                    <a:gd name="connsiteY125" fmla="*/ 992901 h 6689159"/>
                    <a:gd name="connsiteX126" fmla="*/ 4960548 w 6689158"/>
                    <a:gd name="connsiteY126" fmla="*/ 947937 h 6689159"/>
                    <a:gd name="connsiteX127" fmla="*/ 3344580 w 6689158"/>
                    <a:gd name="connsiteY127" fmla="*/ 454327 h 6689159"/>
                    <a:gd name="connsiteX128" fmla="*/ 3344579 w 6689158"/>
                    <a:gd name="connsiteY128" fmla="*/ 0 h 6689159"/>
                    <a:gd name="connsiteX129" fmla="*/ 5709555 w 6689158"/>
                    <a:gd name="connsiteY129" fmla="*/ 979605 h 6689159"/>
                    <a:gd name="connsiteX130" fmla="*/ 5721404 w 6689158"/>
                    <a:gd name="connsiteY130" fmla="*/ 992643 h 6689159"/>
                    <a:gd name="connsiteX131" fmla="*/ 5925421 w 6689158"/>
                    <a:gd name="connsiteY131" fmla="*/ 1217117 h 6689159"/>
                    <a:gd name="connsiteX132" fmla="*/ 6117959 w 6689158"/>
                    <a:gd name="connsiteY132" fmla="*/ 1474595 h 6689159"/>
                    <a:gd name="connsiteX133" fmla="*/ 6162894 w 6689158"/>
                    <a:gd name="connsiteY133" fmla="*/ 1548561 h 6689159"/>
                    <a:gd name="connsiteX134" fmla="*/ 6162893 w 6689158"/>
                    <a:gd name="connsiteY134" fmla="*/ 1548563 h 6689159"/>
                    <a:gd name="connsiteX135" fmla="*/ 6285487 w 6689158"/>
                    <a:gd name="connsiteY135" fmla="*/ 1750355 h 6689159"/>
                    <a:gd name="connsiteX136" fmla="*/ 6689158 w 6689158"/>
                    <a:gd name="connsiteY136" fmla="*/ 3344580 h 6689159"/>
                    <a:gd name="connsiteX137" fmla="*/ 6538793 w 6689158"/>
                    <a:gd name="connsiteY137" fmla="*/ 4339156 h 6689159"/>
                    <a:gd name="connsiteX138" fmla="*/ 6534721 w 6689158"/>
                    <a:gd name="connsiteY138" fmla="*/ 4350281 h 6689159"/>
                    <a:gd name="connsiteX139" fmla="*/ 6426326 w 6689158"/>
                    <a:gd name="connsiteY139" fmla="*/ 4646440 h 6689159"/>
                    <a:gd name="connsiteX140" fmla="*/ 6421122 w 6689158"/>
                    <a:gd name="connsiteY140" fmla="*/ 4657245 h 6689159"/>
                    <a:gd name="connsiteX141" fmla="*/ 6372396 w 6689158"/>
                    <a:gd name="connsiteY141" fmla="*/ 4758392 h 6689159"/>
                    <a:gd name="connsiteX142" fmla="*/ 6285487 w 6689158"/>
                    <a:gd name="connsiteY142" fmla="*/ 4938805 h 6689159"/>
                    <a:gd name="connsiteX143" fmla="*/ 6117958 w 6689158"/>
                    <a:gd name="connsiteY143" fmla="*/ 5214566 h 6689159"/>
                    <a:gd name="connsiteX144" fmla="*/ 6035322 w 6689158"/>
                    <a:gd name="connsiteY144" fmla="*/ 5325072 h 6689159"/>
                    <a:gd name="connsiteX145" fmla="*/ 5925420 w 6689158"/>
                    <a:gd name="connsiteY145" fmla="*/ 5472042 h 6689159"/>
                    <a:gd name="connsiteX146" fmla="*/ 3344580 w 6689158"/>
                    <a:gd name="connsiteY146" fmla="*/ 6689159 h 6689159"/>
                    <a:gd name="connsiteX147" fmla="*/ 1474594 w 6689158"/>
                    <a:gd name="connsiteY147" fmla="*/ 6117958 h 6689159"/>
                    <a:gd name="connsiteX148" fmla="*/ 1464440 w 6689158"/>
                    <a:gd name="connsiteY148" fmla="*/ 6110366 h 6689159"/>
                    <a:gd name="connsiteX149" fmla="*/ 1217117 w 6689158"/>
                    <a:gd name="connsiteY149" fmla="*/ 5925420 h 6689159"/>
                    <a:gd name="connsiteX150" fmla="*/ 979606 w 6689158"/>
                    <a:gd name="connsiteY150" fmla="*/ 5709555 h 6689159"/>
                    <a:gd name="connsiteX151" fmla="*/ 941121 w 6689158"/>
                    <a:gd name="connsiteY151" fmla="*/ 5667211 h 6689159"/>
                    <a:gd name="connsiteX152" fmla="*/ 763739 w 6689158"/>
                    <a:gd name="connsiteY152" fmla="*/ 5472043 h 6689159"/>
                    <a:gd name="connsiteX153" fmla="*/ 0 w 6689158"/>
                    <a:gd name="connsiteY153" fmla="*/ 3344580 h 6689159"/>
                    <a:gd name="connsiteX154" fmla="*/ 763739 w 6689158"/>
                    <a:gd name="connsiteY154" fmla="*/ 1217118 h 6689159"/>
                    <a:gd name="connsiteX155" fmla="*/ 979605 w 6689158"/>
                    <a:gd name="connsiteY155" fmla="*/ 979604 h 6689159"/>
                    <a:gd name="connsiteX156" fmla="*/ 1217117 w 6689158"/>
                    <a:gd name="connsiteY156" fmla="*/ 763739 h 6689159"/>
                    <a:gd name="connsiteX157" fmla="*/ 1252792 w 6689158"/>
                    <a:gd name="connsiteY157" fmla="*/ 737062 h 6689159"/>
                    <a:gd name="connsiteX158" fmla="*/ 1474594 w 6689158"/>
                    <a:gd name="connsiteY158" fmla="*/ 571201 h 6689159"/>
                    <a:gd name="connsiteX159" fmla="*/ 1650297 w 6689158"/>
                    <a:gd name="connsiteY159" fmla="*/ 464459 h 6689159"/>
                    <a:gd name="connsiteX160" fmla="*/ 1750354 w 6689158"/>
                    <a:gd name="connsiteY160" fmla="*/ 403673 h 6689159"/>
                    <a:gd name="connsiteX161" fmla="*/ 2042719 w 6689158"/>
                    <a:gd name="connsiteY161" fmla="*/ 262835 h 6689159"/>
                    <a:gd name="connsiteX162" fmla="*/ 2083584 w 6689158"/>
                    <a:gd name="connsiteY162" fmla="*/ 247876 h 6689159"/>
                    <a:gd name="connsiteX163" fmla="*/ 2350003 w 6689158"/>
                    <a:gd name="connsiteY163" fmla="*/ 150366 h 6689159"/>
                    <a:gd name="connsiteX164" fmla="*/ 3344579 w 6689158"/>
                    <a:gd name="connsiteY164"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140393 w 6689158"/>
                    <a:gd name="connsiteY122" fmla="*/ 1082424 h 6689159"/>
                    <a:gd name="connsiteX123" fmla="*/ 5140394 w 6689158"/>
                    <a:gd name="connsiteY123" fmla="*/ 1082424 h 6689159"/>
                    <a:gd name="connsiteX124" fmla="*/ 5020677 w 6689158"/>
                    <a:gd name="connsiteY124" fmla="*/ 992901 h 6689159"/>
                    <a:gd name="connsiteX125" fmla="*/ 4960548 w 6689158"/>
                    <a:gd name="connsiteY125" fmla="*/ 947937 h 6689159"/>
                    <a:gd name="connsiteX126" fmla="*/ 3344580 w 6689158"/>
                    <a:gd name="connsiteY126" fmla="*/ 454327 h 6689159"/>
                    <a:gd name="connsiteX127" fmla="*/ 3344579 w 6689158"/>
                    <a:gd name="connsiteY127" fmla="*/ 0 h 6689159"/>
                    <a:gd name="connsiteX128" fmla="*/ 5709555 w 6689158"/>
                    <a:gd name="connsiteY128" fmla="*/ 979605 h 6689159"/>
                    <a:gd name="connsiteX129" fmla="*/ 5721404 w 6689158"/>
                    <a:gd name="connsiteY129" fmla="*/ 992643 h 6689159"/>
                    <a:gd name="connsiteX130" fmla="*/ 5925421 w 6689158"/>
                    <a:gd name="connsiteY130" fmla="*/ 1217117 h 6689159"/>
                    <a:gd name="connsiteX131" fmla="*/ 6117959 w 6689158"/>
                    <a:gd name="connsiteY131" fmla="*/ 1474595 h 6689159"/>
                    <a:gd name="connsiteX132" fmla="*/ 6162894 w 6689158"/>
                    <a:gd name="connsiteY132" fmla="*/ 1548561 h 6689159"/>
                    <a:gd name="connsiteX133" fmla="*/ 6162893 w 6689158"/>
                    <a:gd name="connsiteY133" fmla="*/ 1548563 h 6689159"/>
                    <a:gd name="connsiteX134" fmla="*/ 6285487 w 6689158"/>
                    <a:gd name="connsiteY134" fmla="*/ 1750355 h 6689159"/>
                    <a:gd name="connsiteX135" fmla="*/ 6689158 w 6689158"/>
                    <a:gd name="connsiteY135" fmla="*/ 3344580 h 6689159"/>
                    <a:gd name="connsiteX136" fmla="*/ 6538793 w 6689158"/>
                    <a:gd name="connsiteY136" fmla="*/ 4339156 h 6689159"/>
                    <a:gd name="connsiteX137" fmla="*/ 6534721 w 6689158"/>
                    <a:gd name="connsiteY137" fmla="*/ 4350281 h 6689159"/>
                    <a:gd name="connsiteX138" fmla="*/ 6426326 w 6689158"/>
                    <a:gd name="connsiteY138" fmla="*/ 4646440 h 6689159"/>
                    <a:gd name="connsiteX139" fmla="*/ 6421122 w 6689158"/>
                    <a:gd name="connsiteY139" fmla="*/ 4657245 h 6689159"/>
                    <a:gd name="connsiteX140" fmla="*/ 6372396 w 6689158"/>
                    <a:gd name="connsiteY140" fmla="*/ 4758392 h 6689159"/>
                    <a:gd name="connsiteX141" fmla="*/ 6285487 w 6689158"/>
                    <a:gd name="connsiteY141" fmla="*/ 4938805 h 6689159"/>
                    <a:gd name="connsiteX142" fmla="*/ 6117958 w 6689158"/>
                    <a:gd name="connsiteY142" fmla="*/ 5214566 h 6689159"/>
                    <a:gd name="connsiteX143" fmla="*/ 6035322 w 6689158"/>
                    <a:gd name="connsiteY143" fmla="*/ 5325072 h 6689159"/>
                    <a:gd name="connsiteX144" fmla="*/ 5925420 w 6689158"/>
                    <a:gd name="connsiteY144" fmla="*/ 5472042 h 6689159"/>
                    <a:gd name="connsiteX145" fmla="*/ 3344580 w 6689158"/>
                    <a:gd name="connsiteY145" fmla="*/ 6689159 h 6689159"/>
                    <a:gd name="connsiteX146" fmla="*/ 1474594 w 6689158"/>
                    <a:gd name="connsiteY146" fmla="*/ 6117958 h 6689159"/>
                    <a:gd name="connsiteX147" fmla="*/ 1464440 w 6689158"/>
                    <a:gd name="connsiteY147" fmla="*/ 6110366 h 6689159"/>
                    <a:gd name="connsiteX148" fmla="*/ 1217117 w 6689158"/>
                    <a:gd name="connsiteY148" fmla="*/ 5925420 h 6689159"/>
                    <a:gd name="connsiteX149" fmla="*/ 979606 w 6689158"/>
                    <a:gd name="connsiteY149" fmla="*/ 5709555 h 6689159"/>
                    <a:gd name="connsiteX150" fmla="*/ 941121 w 6689158"/>
                    <a:gd name="connsiteY150" fmla="*/ 5667211 h 6689159"/>
                    <a:gd name="connsiteX151" fmla="*/ 763739 w 6689158"/>
                    <a:gd name="connsiteY151" fmla="*/ 5472043 h 6689159"/>
                    <a:gd name="connsiteX152" fmla="*/ 0 w 6689158"/>
                    <a:gd name="connsiteY152" fmla="*/ 3344580 h 6689159"/>
                    <a:gd name="connsiteX153" fmla="*/ 763739 w 6689158"/>
                    <a:gd name="connsiteY153" fmla="*/ 1217118 h 6689159"/>
                    <a:gd name="connsiteX154" fmla="*/ 979605 w 6689158"/>
                    <a:gd name="connsiteY154" fmla="*/ 979604 h 6689159"/>
                    <a:gd name="connsiteX155" fmla="*/ 1217117 w 6689158"/>
                    <a:gd name="connsiteY155" fmla="*/ 763739 h 6689159"/>
                    <a:gd name="connsiteX156" fmla="*/ 1252792 w 6689158"/>
                    <a:gd name="connsiteY156" fmla="*/ 737062 h 6689159"/>
                    <a:gd name="connsiteX157" fmla="*/ 1474594 w 6689158"/>
                    <a:gd name="connsiteY157" fmla="*/ 571201 h 6689159"/>
                    <a:gd name="connsiteX158" fmla="*/ 1650297 w 6689158"/>
                    <a:gd name="connsiteY158" fmla="*/ 464459 h 6689159"/>
                    <a:gd name="connsiteX159" fmla="*/ 1750354 w 6689158"/>
                    <a:gd name="connsiteY159" fmla="*/ 403673 h 6689159"/>
                    <a:gd name="connsiteX160" fmla="*/ 2042719 w 6689158"/>
                    <a:gd name="connsiteY160" fmla="*/ 262835 h 6689159"/>
                    <a:gd name="connsiteX161" fmla="*/ 2083584 w 6689158"/>
                    <a:gd name="connsiteY161" fmla="*/ 247876 h 6689159"/>
                    <a:gd name="connsiteX162" fmla="*/ 2350003 w 6689158"/>
                    <a:gd name="connsiteY162" fmla="*/ 150366 h 6689159"/>
                    <a:gd name="connsiteX163" fmla="*/ 3344579 w 6689158"/>
                    <a:gd name="connsiteY163"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140393 w 6689158"/>
                    <a:gd name="connsiteY122" fmla="*/ 1082424 h 6689159"/>
                    <a:gd name="connsiteX123" fmla="*/ 5020677 w 6689158"/>
                    <a:gd name="connsiteY123" fmla="*/ 992901 h 6689159"/>
                    <a:gd name="connsiteX124" fmla="*/ 4960548 w 6689158"/>
                    <a:gd name="connsiteY124" fmla="*/ 947937 h 6689159"/>
                    <a:gd name="connsiteX125" fmla="*/ 3344580 w 6689158"/>
                    <a:gd name="connsiteY125" fmla="*/ 454327 h 6689159"/>
                    <a:gd name="connsiteX126" fmla="*/ 3344579 w 6689158"/>
                    <a:gd name="connsiteY126" fmla="*/ 0 h 6689159"/>
                    <a:gd name="connsiteX127" fmla="*/ 5709555 w 6689158"/>
                    <a:gd name="connsiteY127" fmla="*/ 979605 h 6689159"/>
                    <a:gd name="connsiteX128" fmla="*/ 5721404 w 6689158"/>
                    <a:gd name="connsiteY128" fmla="*/ 992643 h 6689159"/>
                    <a:gd name="connsiteX129" fmla="*/ 5925421 w 6689158"/>
                    <a:gd name="connsiteY129" fmla="*/ 1217117 h 6689159"/>
                    <a:gd name="connsiteX130" fmla="*/ 6117959 w 6689158"/>
                    <a:gd name="connsiteY130" fmla="*/ 1474595 h 6689159"/>
                    <a:gd name="connsiteX131" fmla="*/ 6162894 w 6689158"/>
                    <a:gd name="connsiteY131" fmla="*/ 1548561 h 6689159"/>
                    <a:gd name="connsiteX132" fmla="*/ 6162893 w 6689158"/>
                    <a:gd name="connsiteY132" fmla="*/ 1548563 h 6689159"/>
                    <a:gd name="connsiteX133" fmla="*/ 6285487 w 6689158"/>
                    <a:gd name="connsiteY133" fmla="*/ 1750355 h 6689159"/>
                    <a:gd name="connsiteX134" fmla="*/ 6689158 w 6689158"/>
                    <a:gd name="connsiteY134" fmla="*/ 3344580 h 6689159"/>
                    <a:gd name="connsiteX135" fmla="*/ 6538793 w 6689158"/>
                    <a:gd name="connsiteY135" fmla="*/ 4339156 h 6689159"/>
                    <a:gd name="connsiteX136" fmla="*/ 6534721 w 6689158"/>
                    <a:gd name="connsiteY136" fmla="*/ 4350281 h 6689159"/>
                    <a:gd name="connsiteX137" fmla="*/ 6426326 w 6689158"/>
                    <a:gd name="connsiteY137" fmla="*/ 4646440 h 6689159"/>
                    <a:gd name="connsiteX138" fmla="*/ 6421122 w 6689158"/>
                    <a:gd name="connsiteY138" fmla="*/ 4657245 h 6689159"/>
                    <a:gd name="connsiteX139" fmla="*/ 6372396 w 6689158"/>
                    <a:gd name="connsiteY139" fmla="*/ 4758392 h 6689159"/>
                    <a:gd name="connsiteX140" fmla="*/ 6285487 w 6689158"/>
                    <a:gd name="connsiteY140" fmla="*/ 4938805 h 6689159"/>
                    <a:gd name="connsiteX141" fmla="*/ 6117958 w 6689158"/>
                    <a:gd name="connsiteY141" fmla="*/ 5214566 h 6689159"/>
                    <a:gd name="connsiteX142" fmla="*/ 6035322 w 6689158"/>
                    <a:gd name="connsiteY142" fmla="*/ 5325072 h 6689159"/>
                    <a:gd name="connsiteX143" fmla="*/ 5925420 w 6689158"/>
                    <a:gd name="connsiteY143" fmla="*/ 5472042 h 6689159"/>
                    <a:gd name="connsiteX144" fmla="*/ 3344580 w 6689158"/>
                    <a:gd name="connsiteY144" fmla="*/ 6689159 h 6689159"/>
                    <a:gd name="connsiteX145" fmla="*/ 1474594 w 6689158"/>
                    <a:gd name="connsiteY145" fmla="*/ 6117958 h 6689159"/>
                    <a:gd name="connsiteX146" fmla="*/ 1464440 w 6689158"/>
                    <a:gd name="connsiteY146" fmla="*/ 6110366 h 6689159"/>
                    <a:gd name="connsiteX147" fmla="*/ 1217117 w 6689158"/>
                    <a:gd name="connsiteY147" fmla="*/ 5925420 h 6689159"/>
                    <a:gd name="connsiteX148" fmla="*/ 979606 w 6689158"/>
                    <a:gd name="connsiteY148" fmla="*/ 5709555 h 6689159"/>
                    <a:gd name="connsiteX149" fmla="*/ 941121 w 6689158"/>
                    <a:gd name="connsiteY149" fmla="*/ 5667211 h 6689159"/>
                    <a:gd name="connsiteX150" fmla="*/ 763739 w 6689158"/>
                    <a:gd name="connsiteY150" fmla="*/ 5472043 h 6689159"/>
                    <a:gd name="connsiteX151" fmla="*/ 0 w 6689158"/>
                    <a:gd name="connsiteY151" fmla="*/ 3344580 h 6689159"/>
                    <a:gd name="connsiteX152" fmla="*/ 763739 w 6689158"/>
                    <a:gd name="connsiteY152" fmla="*/ 1217118 h 6689159"/>
                    <a:gd name="connsiteX153" fmla="*/ 979605 w 6689158"/>
                    <a:gd name="connsiteY153" fmla="*/ 979604 h 6689159"/>
                    <a:gd name="connsiteX154" fmla="*/ 1217117 w 6689158"/>
                    <a:gd name="connsiteY154" fmla="*/ 763739 h 6689159"/>
                    <a:gd name="connsiteX155" fmla="*/ 1252792 w 6689158"/>
                    <a:gd name="connsiteY155" fmla="*/ 737062 h 6689159"/>
                    <a:gd name="connsiteX156" fmla="*/ 1474594 w 6689158"/>
                    <a:gd name="connsiteY156" fmla="*/ 571201 h 6689159"/>
                    <a:gd name="connsiteX157" fmla="*/ 1650297 w 6689158"/>
                    <a:gd name="connsiteY157" fmla="*/ 464459 h 6689159"/>
                    <a:gd name="connsiteX158" fmla="*/ 1750354 w 6689158"/>
                    <a:gd name="connsiteY158" fmla="*/ 403673 h 6689159"/>
                    <a:gd name="connsiteX159" fmla="*/ 2042719 w 6689158"/>
                    <a:gd name="connsiteY159" fmla="*/ 262835 h 6689159"/>
                    <a:gd name="connsiteX160" fmla="*/ 2083584 w 6689158"/>
                    <a:gd name="connsiteY160" fmla="*/ 247876 h 6689159"/>
                    <a:gd name="connsiteX161" fmla="*/ 2350003 w 6689158"/>
                    <a:gd name="connsiteY161" fmla="*/ 150366 h 6689159"/>
                    <a:gd name="connsiteX162" fmla="*/ 3344579 w 6689158"/>
                    <a:gd name="connsiteY162"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5020677 w 6689158"/>
                    <a:gd name="connsiteY122" fmla="*/ 992901 h 6689159"/>
                    <a:gd name="connsiteX123" fmla="*/ 4960548 w 6689158"/>
                    <a:gd name="connsiteY123" fmla="*/ 947937 h 6689159"/>
                    <a:gd name="connsiteX124" fmla="*/ 3344580 w 6689158"/>
                    <a:gd name="connsiteY124" fmla="*/ 454327 h 6689159"/>
                    <a:gd name="connsiteX125" fmla="*/ 3344579 w 6689158"/>
                    <a:gd name="connsiteY125" fmla="*/ 0 h 6689159"/>
                    <a:gd name="connsiteX126" fmla="*/ 5709555 w 6689158"/>
                    <a:gd name="connsiteY126" fmla="*/ 979605 h 6689159"/>
                    <a:gd name="connsiteX127" fmla="*/ 5721404 w 6689158"/>
                    <a:gd name="connsiteY127" fmla="*/ 992643 h 6689159"/>
                    <a:gd name="connsiteX128" fmla="*/ 5925421 w 6689158"/>
                    <a:gd name="connsiteY128" fmla="*/ 1217117 h 6689159"/>
                    <a:gd name="connsiteX129" fmla="*/ 6117959 w 6689158"/>
                    <a:gd name="connsiteY129" fmla="*/ 1474595 h 6689159"/>
                    <a:gd name="connsiteX130" fmla="*/ 6162894 w 6689158"/>
                    <a:gd name="connsiteY130" fmla="*/ 1548561 h 6689159"/>
                    <a:gd name="connsiteX131" fmla="*/ 6162893 w 6689158"/>
                    <a:gd name="connsiteY131" fmla="*/ 1548563 h 6689159"/>
                    <a:gd name="connsiteX132" fmla="*/ 6285487 w 6689158"/>
                    <a:gd name="connsiteY132" fmla="*/ 1750355 h 6689159"/>
                    <a:gd name="connsiteX133" fmla="*/ 6689158 w 6689158"/>
                    <a:gd name="connsiteY133" fmla="*/ 3344580 h 6689159"/>
                    <a:gd name="connsiteX134" fmla="*/ 6538793 w 6689158"/>
                    <a:gd name="connsiteY134" fmla="*/ 4339156 h 6689159"/>
                    <a:gd name="connsiteX135" fmla="*/ 6534721 w 6689158"/>
                    <a:gd name="connsiteY135" fmla="*/ 4350281 h 6689159"/>
                    <a:gd name="connsiteX136" fmla="*/ 6426326 w 6689158"/>
                    <a:gd name="connsiteY136" fmla="*/ 4646440 h 6689159"/>
                    <a:gd name="connsiteX137" fmla="*/ 6421122 w 6689158"/>
                    <a:gd name="connsiteY137" fmla="*/ 4657245 h 6689159"/>
                    <a:gd name="connsiteX138" fmla="*/ 6372396 w 6689158"/>
                    <a:gd name="connsiteY138" fmla="*/ 4758392 h 6689159"/>
                    <a:gd name="connsiteX139" fmla="*/ 6285487 w 6689158"/>
                    <a:gd name="connsiteY139" fmla="*/ 4938805 h 6689159"/>
                    <a:gd name="connsiteX140" fmla="*/ 6117958 w 6689158"/>
                    <a:gd name="connsiteY140" fmla="*/ 5214566 h 6689159"/>
                    <a:gd name="connsiteX141" fmla="*/ 6035322 w 6689158"/>
                    <a:gd name="connsiteY141" fmla="*/ 5325072 h 6689159"/>
                    <a:gd name="connsiteX142" fmla="*/ 5925420 w 6689158"/>
                    <a:gd name="connsiteY142" fmla="*/ 5472042 h 6689159"/>
                    <a:gd name="connsiteX143" fmla="*/ 3344580 w 6689158"/>
                    <a:gd name="connsiteY143" fmla="*/ 6689159 h 6689159"/>
                    <a:gd name="connsiteX144" fmla="*/ 1474594 w 6689158"/>
                    <a:gd name="connsiteY144" fmla="*/ 6117958 h 6689159"/>
                    <a:gd name="connsiteX145" fmla="*/ 1464440 w 6689158"/>
                    <a:gd name="connsiteY145" fmla="*/ 6110366 h 6689159"/>
                    <a:gd name="connsiteX146" fmla="*/ 1217117 w 6689158"/>
                    <a:gd name="connsiteY146" fmla="*/ 5925420 h 6689159"/>
                    <a:gd name="connsiteX147" fmla="*/ 979606 w 6689158"/>
                    <a:gd name="connsiteY147" fmla="*/ 5709555 h 6689159"/>
                    <a:gd name="connsiteX148" fmla="*/ 941121 w 6689158"/>
                    <a:gd name="connsiteY148" fmla="*/ 5667211 h 6689159"/>
                    <a:gd name="connsiteX149" fmla="*/ 763739 w 6689158"/>
                    <a:gd name="connsiteY149" fmla="*/ 5472043 h 6689159"/>
                    <a:gd name="connsiteX150" fmla="*/ 0 w 6689158"/>
                    <a:gd name="connsiteY150" fmla="*/ 3344580 h 6689159"/>
                    <a:gd name="connsiteX151" fmla="*/ 763739 w 6689158"/>
                    <a:gd name="connsiteY151" fmla="*/ 1217118 h 6689159"/>
                    <a:gd name="connsiteX152" fmla="*/ 979605 w 6689158"/>
                    <a:gd name="connsiteY152" fmla="*/ 979604 h 6689159"/>
                    <a:gd name="connsiteX153" fmla="*/ 1217117 w 6689158"/>
                    <a:gd name="connsiteY153" fmla="*/ 763739 h 6689159"/>
                    <a:gd name="connsiteX154" fmla="*/ 1252792 w 6689158"/>
                    <a:gd name="connsiteY154" fmla="*/ 737062 h 6689159"/>
                    <a:gd name="connsiteX155" fmla="*/ 1474594 w 6689158"/>
                    <a:gd name="connsiteY155" fmla="*/ 571201 h 6689159"/>
                    <a:gd name="connsiteX156" fmla="*/ 1650297 w 6689158"/>
                    <a:gd name="connsiteY156" fmla="*/ 464459 h 6689159"/>
                    <a:gd name="connsiteX157" fmla="*/ 1750354 w 6689158"/>
                    <a:gd name="connsiteY157" fmla="*/ 403673 h 6689159"/>
                    <a:gd name="connsiteX158" fmla="*/ 2042719 w 6689158"/>
                    <a:gd name="connsiteY158" fmla="*/ 262835 h 6689159"/>
                    <a:gd name="connsiteX159" fmla="*/ 2083584 w 6689158"/>
                    <a:gd name="connsiteY159" fmla="*/ 247876 h 6689159"/>
                    <a:gd name="connsiteX160" fmla="*/ 2350003 w 6689158"/>
                    <a:gd name="connsiteY160" fmla="*/ 150366 h 6689159"/>
                    <a:gd name="connsiteX161" fmla="*/ 3344579 w 6689158"/>
                    <a:gd name="connsiteY161"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611312 w 6689158"/>
                    <a:gd name="connsiteY71" fmla="*/ 1554887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5611312 w 6689158"/>
                    <a:gd name="connsiteY90" fmla="*/ 1554887 h 6689159"/>
                    <a:gd name="connsiteX91" fmla="*/ 1958215 w 6689158"/>
                    <a:gd name="connsiteY91" fmla="*/ 808450 h 6689159"/>
                    <a:gd name="connsiteX92" fmla="*/ 1728612 w 6689158"/>
                    <a:gd name="connsiteY92" fmla="*/ 947938 h 6689159"/>
                    <a:gd name="connsiteX93" fmla="*/ 1300863 w 6689158"/>
                    <a:gd name="connsiteY93" fmla="*/ 1300863 h 6689159"/>
                    <a:gd name="connsiteX94" fmla="*/ 1258822 w 6689158"/>
                    <a:gd name="connsiteY94" fmla="*/ 1347119 h 6689159"/>
                    <a:gd name="connsiteX95" fmla="*/ 1258823 w 6689158"/>
                    <a:gd name="connsiteY95" fmla="*/ 1347121 h 6689159"/>
                    <a:gd name="connsiteX96" fmla="*/ 1263190 w 6689158"/>
                    <a:gd name="connsiteY96" fmla="*/ 1402742 h 6689159"/>
                    <a:gd name="connsiteX97" fmla="*/ 1504198 w 6689158"/>
                    <a:gd name="connsiteY97" fmla="*/ 2390321 h 6689159"/>
                    <a:gd name="connsiteX98" fmla="*/ 1570031 w 6689158"/>
                    <a:gd name="connsiteY98" fmla="*/ 2538525 h 6689159"/>
                    <a:gd name="connsiteX99" fmla="*/ 1593172 w 6689158"/>
                    <a:gd name="connsiteY99" fmla="*/ 2532572 h 6689159"/>
                    <a:gd name="connsiteX100" fmla="*/ 1772170 w 6689158"/>
                    <a:gd name="connsiteY100" fmla="*/ 2514528 h 6689159"/>
                    <a:gd name="connsiteX101" fmla="*/ 1951170 w 6689158"/>
                    <a:gd name="connsiteY101" fmla="*/ 2532573 h 6689159"/>
                    <a:gd name="connsiteX102" fmla="*/ 1953707 w 6689158"/>
                    <a:gd name="connsiteY102" fmla="*/ 2533225 h 6689159"/>
                    <a:gd name="connsiteX103" fmla="*/ 2046764 w 6689158"/>
                    <a:gd name="connsiteY103" fmla="*/ 2419427 h 6689159"/>
                    <a:gd name="connsiteX104" fmla="*/ 2304042 w 6689158"/>
                    <a:gd name="connsiteY104" fmla="*/ 2155240 h 6689159"/>
                    <a:gd name="connsiteX105" fmla="*/ 2679904 w 6689158"/>
                    <a:gd name="connsiteY105" fmla="*/ 1840257 h 6689159"/>
                    <a:gd name="connsiteX106" fmla="*/ 2839402 w 6689158"/>
                    <a:gd name="connsiteY106" fmla="*/ 1728600 h 6689159"/>
                    <a:gd name="connsiteX107" fmla="*/ 2839403 w 6689158"/>
                    <a:gd name="connsiteY107" fmla="*/ 1728599 h 6689159"/>
                    <a:gd name="connsiteX108" fmla="*/ 2180258 w 6689158"/>
                    <a:gd name="connsiteY108" fmla="*/ 1049601 h 6689159"/>
                    <a:gd name="connsiteX109" fmla="*/ 1958217 w 6689158"/>
                    <a:gd name="connsiteY109" fmla="*/ 808450 h 6689159"/>
                    <a:gd name="connsiteX110" fmla="*/ 1958215 w 6689158"/>
                    <a:gd name="connsiteY110" fmla="*/ 808451 h 6689159"/>
                    <a:gd name="connsiteX111" fmla="*/ 1958215 w 6689158"/>
                    <a:gd name="connsiteY111" fmla="*/ 808450 h 6689159"/>
                    <a:gd name="connsiteX112" fmla="*/ 3344580 w 6689158"/>
                    <a:gd name="connsiteY112" fmla="*/ 454327 h 6689159"/>
                    <a:gd name="connsiteX113" fmla="*/ 2485108 w 6689158"/>
                    <a:gd name="connsiteY113" fmla="*/ 584267 h 6689159"/>
                    <a:gd name="connsiteX114" fmla="*/ 2426658 w 6689158"/>
                    <a:gd name="connsiteY114" fmla="*/ 605660 h 6689159"/>
                    <a:gd name="connsiteX115" fmla="*/ 2608239 w 6689158"/>
                    <a:gd name="connsiteY115" fmla="*/ 793623 h 6689159"/>
                    <a:gd name="connsiteX116" fmla="*/ 3061380 w 6689158"/>
                    <a:gd name="connsiteY116" fmla="*/ 1249579 h 6689159"/>
                    <a:gd name="connsiteX117" fmla="*/ 3282982 w 6689158"/>
                    <a:gd name="connsiteY117" fmla="*/ 1466429 h 6689159"/>
                    <a:gd name="connsiteX118" fmla="*/ 3282982 w 6689158"/>
                    <a:gd name="connsiteY118" fmla="*/ 1466430 h 6689159"/>
                    <a:gd name="connsiteX119" fmla="*/ 3293669 w 6689158"/>
                    <a:gd name="connsiteY119" fmla="*/ 1460635 h 6689159"/>
                    <a:gd name="connsiteX120" fmla="*/ 4895242 w 6689158"/>
                    <a:gd name="connsiteY120" fmla="*/ 1001928 h 6689159"/>
                    <a:gd name="connsiteX121" fmla="*/ 5020677 w 6689158"/>
                    <a:gd name="connsiteY121" fmla="*/ 992902 h 6689159"/>
                    <a:gd name="connsiteX122" fmla="*/ 4960548 w 6689158"/>
                    <a:gd name="connsiteY122" fmla="*/ 947937 h 6689159"/>
                    <a:gd name="connsiteX123" fmla="*/ 3344580 w 6689158"/>
                    <a:gd name="connsiteY123" fmla="*/ 454327 h 6689159"/>
                    <a:gd name="connsiteX124" fmla="*/ 3344579 w 6689158"/>
                    <a:gd name="connsiteY124" fmla="*/ 0 h 6689159"/>
                    <a:gd name="connsiteX125" fmla="*/ 5709555 w 6689158"/>
                    <a:gd name="connsiteY125" fmla="*/ 979605 h 6689159"/>
                    <a:gd name="connsiteX126" fmla="*/ 5721404 w 6689158"/>
                    <a:gd name="connsiteY126" fmla="*/ 992643 h 6689159"/>
                    <a:gd name="connsiteX127" fmla="*/ 5925421 w 6689158"/>
                    <a:gd name="connsiteY127" fmla="*/ 1217117 h 6689159"/>
                    <a:gd name="connsiteX128" fmla="*/ 6117959 w 6689158"/>
                    <a:gd name="connsiteY128" fmla="*/ 1474595 h 6689159"/>
                    <a:gd name="connsiteX129" fmla="*/ 6162894 w 6689158"/>
                    <a:gd name="connsiteY129" fmla="*/ 1548561 h 6689159"/>
                    <a:gd name="connsiteX130" fmla="*/ 6162893 w 6689158"/>
                    <a:gd name="connsiteY130" fmla="*/ 1548563 h 6689159"/>
                    <a:gd name="connsiteX131" fmla="*/ 6285487 w 6689158"/>
                    <a:gd name="connsiteY131" fmla="*/ 1750355 h 6689159"/>
                    <a:gd name="connsiteX132" fmla="*/ 6689158 w 6689158"/>
                    <a:gd name="connsiteY132" fmla="*/ 3344580 h 6689159"/>
                    <a:gd name="connsiteX133" fmla="*/ 6538793 w 6689158"/>
                    <a:gd name="connsiteY133" fmla="*/ 4339156 h 6689159"/>
                    <a:gd name="connsiteX134" fmla="*/ 6534721 w 6689158"/>
                    <a:gd name="connsiteY134" fmla="*/ 4350281 h 6689159"/>
                    <a:gd name="connsiteX135" fmla="*/ 6426326 w 6689158"/>
                    <a:gd name="connsiteY135" fmla="*/ 4646440 h 6689159"/>
                    <a:gd name="connsiteX136" fmla="*/ 6421122 w 6689158"/>
                    <a:gd name="connsiteY136" fmla="*/ 4657245 h 6689159"/>
                    <a:gd name="connsiteX137" fmla="*/ 6372396 w 6689158"/>
                    <a:gd name="connsiteY137" fmla="*/ 4758392 h 6689159"/>
                    <a:gd name="connsiteX138" fmla="*/ 6285487 w 6689158"/>
                    <a:gd name="connsiteY138" fmla="*/ 4938805 h 6689159"/>
                    <a:gd name="connsiteX139" fmla="*/ 6117958 w 6689158"/>
                    <a:gd name="connsiteY139" fmla="*/ 5214566 h 6689159"/>
                    <a:gd name="connsiteX140" fmla="*/ 6035322 w 6689158"/>
                    <a:gd name="connsiteY140" fmla="*/ 5325072 h 6689159"/>
                    <a:gd name="connsiteX141" fmla="*/ 5925420 w 6689158"/>
                    <a:gd name="connsiteY141" fmla="*/ 5472042 h 6689159"/>
                    <a:gd name="connsiteX142" fmla="*/ 3344580 w 6689158"/>
                    <a:gd name="connsiteY142" fmla="*/ 6689159 h 6689159"/>
                    <a:gd name="connsiteX143" fmla="*/ 1474594 w 6689158"/>
                    <a:gd name="connsiteY143" fmla="*/ 6117958 h 6689159"/>
                    <a:gd name="connsiteX144" fmla="*/ 1464440 w 6689158"/>
                    <a:gd name="connsiteY144" fmla="*/ 6110366 h 6689159"/>
                    <a:gd name="connsiteX145" fmla="*/ 1217117 w 6689158"/>
                    <a:gd name="connsiteY145" fmla="*/ 5925420 h 6689159"/>
                    <a:gd name="connsiteX146" fmla="*/ 979606 w 6689158"/>
                    <a:gd name="connsiteY146" fmla="*/ 5709555 h 6689159"/>
                    <a:gd name="connsiteX147" fmla="*/ 941121 w 6689158"/>
                    <a:gd name="connsiteY147" fmla="*/ 5667211 h 6689159"/>
                    <a:gd name="connsiteX148" fmla="*/ 763739 w 6689158"/>
                    <a:gd name="connsiteY148" fmla="*/ 5472043 h 6689159"/>
                    <a:gd name="connsiteX149" fmla="*/ 0 w 6689158"/>
                    <a:gd name="connsiteY149" fmla="*/ 3344580 h 6689159"/>
                    <a:gd name="connsiteX150" fmla="*/ 763739 w 6689158"/>
                    <a:gd name="connsiteY150" fmla="*/ 1217118 h 6689159"/>
                    <a:gd name="connsiteX151" fmla="*/ 979605 w 6689158"/>
                    <a:gd name="connsiteY151" fmla="*/ 979604 h 6689159"/>
                    <a:gd name="connsiteX152" fmla="*/ 1217117 w 6689158"/>
                    <a:gd name="connsiteY152" fmla="*/ 763739 h 6689159"/>
                    <a:gd name="connsiteX153" fmla="*/ 1252792 w 6689158"/>
                    <a:gd name="connsiteY153" fmla="*/ 737062 h 6689159"/>
                    <a:gd name="connsiteX154" fmla="*/ 1474594 w 6689158"/>
                    <a:gd name="connsiteY154" fmla="*/ 571201 h 6689159"/>
                    <a:gd name="connsiteX155" fmla="*/ 1650297 w 6689158"/>
                    <a:gd name="connsiteY155" fmla="*/ 464459 h 6689159"/>
                    <a:gd name="connsiteX156" fmla="*/ 1750354 w 6689158"/>
                    <a:gd name="connsiteY156" fmla="*/ 403673 h 6689159"/>
                    <a:gd name="connsiteX157" fmla="*/ 2042719 w 6689158"/>
                    <a:gd name="connsiteY157" fmla="*/ 262835 h 6689159"/>
                    <a:gd name="connsiteX158" fmla="*/ 2083584 w 6689158"/>
                    <a:gd name="connsiteY158" fmla="*/ 247876 h 6689159"/>
                    <a:gd name="connsiteX159" fmla="*/ 2350003 w 6689158"/>
                    <a:gd name="connsiteY159" fmla="*/ 150366 h 6689159"/>
                    <a:gd name="connsiteX160" fmla="*/ 3344579 w 6689158"/>
                    <a:gd name="connsiteY160"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741222 w 6689158"/>
                    <a:gd name="connsiteY71" fmla="*/ 1728614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1958215 w 6689158"/>
                    <a:gd name="connsiteY90" fmla="*/ 808450 h 6689159"/>
                    <a:gd name="connsiteX91" fmla="*/ 1728612 w 6689158"/>
                    <a:gd name="connsiteY91" fmla="*/ 947938 h 6689159"/>
                    <a:gd name="connsiteX92" fmla="*/ 1300863 w 6689158"/>
                    <a:gd name="connsiteY92" fmla="*/ 1300863 h 6689159"/>
                    <a:gd name="connsiteX93" fmla="*/ 1258822 w 6689158"/>
                    <a:gd name="connsiteY93" fmla="*/ 1347119 h 6689159"/>
                    <a:gd name="connsiteX94" fmla="*/ 1258823 w 6689158"/>
                    <a:gd name="connsiteY94" fmla="*/ 1347121 h 6689159"/>
                    <a:gd name="connsiteX95" fmla="*/ 1263190 w 6689158"/>
                    <a:gd name="connsiteY95" fmla="*/ 1402742 h 6689159"/>
                    <a:gd name="connsiteX96" fmla="*/ 1504198 w 6689158"/>
                    <a:gd name="connsiteY96" fmla="*/ 2390321 h 6689159"/>
                    <a:gd name="connsiteX97" fmla="*/ 1570031 w 6689158"/>
                    <a:gd name="connsiteY97" fmla="*/ 2538525 h 6689159"/>
                    <a:gd name="connsiteX98" fmla="*/ 1593172 w 6689158"/>
                    <a:gd name="connsiteY98" fmla="*/ 2532572 h 6689159"/>
                    <a:gd name="connsiteX99" fmla="*/ 1772170 w 6689158"/>
                    <a:gd name="connsiteY99" fmla="*/ 2514528 h 6689159"/>
                    <a:gd name="connsiteX100" fmla="*/ 1951170 w 6689158"/>
                    <a:gd name="connsiteY100" fmla="*/ 2532573 h 6689159"/>
                    <a:gd name="connsiteX101" fmla="*/ 1953707 w 6689158"/>
                    <a:gd name="connsiteY101" fmla="*/ 2533225 h 6689159"/>
                    <a:gd name="connsiteX102" fmla="*/ 2046764 w 6689158"/>
                    <a:gd name="connsiteY102" fmla="*/ 2419427 h 6689159"/>
                    <a:gd name="connsiteX103" fmla="*/ 2304042 w 6689158"/>
                    <a:gd name="connsiteY103" fmla="*/ 2155240 h 6689159"/>
                    <a:gd name="connsiteX104" fmla="*/ 2679904 w 6689158"/>
                    <a:gd name="connsiteY104" fmla="*/ 1840257 h 6689159"/>
                    <a:gd name="connsiteX105" fmla="*/ 2839402 w 6689158"/>
                    <a:gd name="connsiteY105" fmla="*/ 1728600 h 6689159"/>
                    <a:gd name="connsiteX106" fmla="*/ 2839403 w 6689158"/>
                    <a:gd name="connsiteY106" fmla="*/ 1728599 h 6689159"/>
                    <a:gd name="connsiteX107" fmla="*/ 2180258 w 6689158"/>
                    <a:gd name="connsiteY107" fmla="*/ 1049601 h 6689159"/>
                    <a:gd name="connsiteX108" fmla="*/ 1958217 w 6689158"/>
                    <a:gd name="connsiteY108" fmla="*/ 808450 h 6689159"/>
                    <a:gd name="connsiteX109" fmla="*/ 1958215 w 6689158"/>
                    <a:gd name="connsiteY109" fmla="*/ 808451 h 6689159"/>
                    <a:gd name="connsiteX110" fmla="*/ 1958215 w 6689158"/>
                    <a:gd name="connsiteY110" fmla="*/ 808450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4960548 w 6689158"/>
                    <a:gd name="connsiteY121" fmla="*/ 947937 h 6689159"/>
                    <a:gd name="connsiteX122" fmla="*/ 3344580 w 6689158"/>
                    <a:gd name="connsiteY122" fmla="*/ 454327 h 6689159"/>
                    <a:gd name="connsiteX123" fmla="*/ 3344579 w 6689158"/>
                    <a:gd name="connsiteY123" fmla="*/ 0 h 6689159"/>
                    <a:gd name="connsiteX124" fmla="*/ 5709555 w 6689158"/>
                    <a:gd name="connsiteY124" fmla="*/ 979605 h 6689159"/>
                    <a:gd name="connsiteX125" fmla="*/ 5721404 w 6689158"/>
                    <a:gd name="connsiteY125" fmla="*/ 992643 h 6689159"/>
                    <a:gd name="connsiteX126" fmla="*/ 5925421 w 6689158"/>
                    <a:gd name="connsiteY126" fmla="*/ 1217117 h 6689159"/>
                    <a:gd name="connsiteX127" fmla="*/ 6117959 w 6689158"/>
                    <a:gd name="connsiteY127" fmla="*/ 1474595 h 6689159"/>
                    <a:gd name="connsiteX128" fmla="*/ 6162894 w 6689158"/>
                    <a:gd name="connsiteY128" fmla="*/ 1548561 h 6689159"/>
                    <a:gd name="connsiteX129" fmla="*/ 6162893 w 6689158"/>
                    <a:gd name="connsiteY129" fmla="*/ 1548563 h 6689159"/>
                    <a:gd name="connsiteX130" fmla="*/ 6285487 w 6689158"/>
                    <a:gd name="connsiteY130" fmla="*/ 1750355 h 6689159"/>
                    <a:gd name="connsiteX131" fmla="*/ 6689158 w 6689158"/>
                    <a:gd name="connsiteY131" fmla="*/ 3344580 h 6689159"/>
                    <a:gd name="connsiteX132" fmla="*/ 6538793 w 6689158"/>
                    <a:gd name="connsiteY132" fmla="*/ 4339156 h 6689159"/>
                    <a:gd name="connsiteX133" fmla="*/ 6534721 w 6689158"/>
                    <a:gd name="connsiteY133" fmla="*/ 4350281 h 6689159"/>
                    <a:gd name="connsiteX134" fmla="*/ 6426326 w 6689158"/>
                    <a:gd name="connsiteY134" fmla="*/ 4646440 h 6689159"/>
                    <a:gd name="connsiteX135" fmla="*/ 6421122 w 6689158"/>
                    <a:gd name="connsiteY135" fmla="*/ 4657245 h 6689159"/>
                    <a:gd name="connsiteX136" fmla="*/ 6372396 w 6689158"/>
                    <a:gd name="connsiteY136" fmla="*/ 4758392 h 6689159"/>
                    <a:gd name="connsiteX137" fmla="*/ 6285487 w 6689158"/>
                    <a:gd name="connsiteY137" fmla="*/ 4938805 h 6689159"/>
                    <a:gd name="connsiteX138" fmla="*/ 6117958 w 6689158"/>
                    <a:gd name="connsiteY138" fmla="*/ 5214566 h 6689159"/>
                    <a:gd name="connsiteX139" fmla="*/ 6035322 w 6689158"/>
                    <a:gd name="connsiteY139" fmla="*/ 5325072 h 6689159"/>
                    <a:gd name="connsiteX140" fmla="*/ 5925420 w 6689158"/>
                    <a:gd name="connsiteY140" fmla="*/ 5472042 h 6689159"/>
                    <a:gd name="connsiteX141" fmla="*/ 3344580 w 6689158"/>
                    <a:gd name="connsiteY141" fmla="*/ 6689159 h 6689159"/>
                    <a:gd name="connsiteX142" fmla="*/ 1474594 w 6689158"/>
                    <a:gd name="connsiteY142" fmla="*/ 6117958 h 6689159"/>
                    <a:gd name="connsiteX143" fmla="*/ 1464440 w 6689158"/>
                    <a:gd name="connsiteY143" fmla="*/ 6110366 h 6689159"/>
                    <a:gd name="connsiteX144" fmla="*/ 1217117 w 6689158"/>
                    <a:gd name="connsiteY144" fmla="*/ 5925420 h 6689159"/>
                    <a:gd name="connsiteX145" fmla="*/ 979606 w 6689158"/>
                    <a:gd name="connsiteY145" fmla="*/ 5709555 h 6689159"/>
                    <a:gd name="connsiteX146" fmla="*/ 941121 w 6689158"/>
                    <a:gd name="connsiteY146" fmla="*/ 5667211 h 6689159"/>
                    <a:gd name="connsiteX147" fmla="*/ 763739 w 6689158"/>
                    <a:gd name="connsiteY147" fmla="*/ 5472043 h 6689159"/>
                    <a:gd name="connsiteX148" fmla="*/ 0 w 6689158"/>
                    <a:gd name="connsiteY148" fmla="*/ 3344580 h 6689159"/>
                    <a:gd name="connsiteX149" fmla="*/ 763739 w 6689158"/>
                    <a:gd name="connsiteY149" fmla="*/ 1217118 h 6689159"/>
                    <a:gd name="connsiteX150" fmla="*/ 979605 w 6689158"/>
                    <a:gd name="connsiteY150" fmla="*/ 979604 h 6689159"/>
                    <a:gd name="connsiteX151" fmla="*/ 1217117 w 6689158"/>
                    <a:gd name="connsiteY151" fmla="*/ 763739 h 6689159"/>
                    <a:gd name="connsiteX152" fmla="*/ 1252792 w 6689158"/>
                    <a:gd name="connsiteY152" fmla="*/ 737062 h 6689159"/>
                    <a:gd name="connsiteX153" fmla="*/ 1474594 w 6689158"/>
                    <a:gd name="connsiteY153" fmla="*/ 571201 h 6689159"/>
                    <a:gd name="connsiteX154" fmla="*/ 1650297 w 6689158"/>
                    <a:gd name="connsiteY154" fmla="*/ 464459 h 6689159"/>
                    <a:gd name="connsiteX155" fmla="*/ 1750354 w 6689158"/>
                    <a:gd name="connsiteY155" fmla="*/ 403673 h 6689159"/>
                    <a:gd name="connsiteX156" fmla="*/ 2042719 w 6689158"/>
                    <a:gd name="connsiteY156" fmla="*/ 262835 h 6689159"/>
                    <a:gd name="connsiteX157" fmla="*/ 2083584 w 6689158"/>
                    <a:gd name="connsiteY157" fmla="*/ 247876 h 6689159"/>
                    <a:gd name="connsiteX158" fmla="*/ 2350003 w 6689158"/>
                    <a:gd name="connsiteY158" fmla="*/ 150366 h 6689159"/>
                    <a:gd name="connsiteX159" fmla="*/ 3344579 w 6689158"/>
                    <a:gd name="connsiteY159" fmla="*/ 0 h 6689159"/>
                    <a:gd name="connsiteX0" fmla="*/ 2177650 w 6689158"/>
                    <a:gd name="connsiteY0" fmla="*/ 4188652 h 6689159"/>
                    <a:gd name="connsiteX1" fmla="*/ 2117889 w 6689158"/>
                    <a:gd name="connsiteY1" fmla="*/ 4221089 h 6689159"/>
                    <a:gd name="connsiteX2" fmla="*/ 1862982 w 6689158"/>
                    <a:gd name="connsiteY2" fmla="*/ 4286300 h 6689159"/>
                    <a:gd name="connsiteX3" fmla="*/ 1796860 w 6689158"/>
                    <a:gd name="connsiteY3" fmla="*/ 4289641 h 6689159"/>
                    <a:gd name="connsiteX4" fmla="*/ 1788544 w 6689158"/>
                    <a:gd name="connsiteY4" fmla="*/ 4308481 h 6689159"/>
                    <a:gd name="connsiteX5" fmla="*/ 1505667 w 6689158"/>
                    <a:gd name="connsiteY5" fmla="*/ 5419718 h 6689159"/>
                    <a:gd name="connsiteX6" fmla="*/ 1490555 w 6689158"/>
                    <a:gd name="connsiteY6" fmla="*/ 5560700 h 6689159"/>
                    <a:gd name="connsiteX7" fmla="*/ 1506111 w 6689158"/>
                    <a:gd name="connsiteY7" fmla="*/ 5574838 h 6689159"/>
                    <a:gd name="connsiteX8" fmla="*/ 3344580 w 6689158"/>
                    <a:gd name="connsiteY8" fmla="*/ 6234832 h 6689159"/>
                    <a:gd name="connsiteX9" fmla="*/ 5388297 w 6689158"/>
                    <a:gd name="connsiteY9" fmla="*/ 5388296 h 6689159"/>
                    <a:gd name="connsiteX10" fmla="*/ 5390660 w 6689158"/>
                    <a:gd name="connsiteY10" fmla="*/ 5385697 h 6689159"/>
                    <a:gd name="connsiteX11" fmla="*/ 5273213 w 6689158"/>
                    <a:gd name="connsiteY11" fmla="*/ 5388582 h 6689159"/>
                    <a:gd name="connsiteX12" fmla="*/ 4474354 w 6689158"/>
                    <a:gd name="connsiteY12" fmla="*/ 5320095 h 6689159"/>
                    <a:gd name="connsiteX13" fmla="*/ 4280135 w 6689158"/>
                    <a:gd name="connsiteY13" fmla="*/ 5277799 h 6689159"/>
                    <a:gd name="connsiteX14" fmla="*/ 4254882 w 6689158"/>
                    <a:gd name="connsiteY14" fmla="*/ 5324324 h 6689159"/>
                    <a:gd name="connsiteX15" fmla="*/ 3760568 w 6689158"/>
                    <a:gd name="connsiteY15" fmla="*/ 5587147 h 6689159"/>
                    <a:gd name="connsiteX16" fmla="*/ 3164448 w 6689158"/>
                    <a:gd name="connsiteY16" fmla="*/ 4991027 h 6689159"/>
                    <a:gd name="connsiteX17" fmla="*/ 3175376 w 6689158"/>
                    <a:gd name="connsiteY17" fmla="*/ 4882633 h 6689159"/>
                    <a:gd name="connsiteX18" fmla="*/ 3026882 w 6689158"/>
                    <a:gd name="connsiteY18" fmla="*/ 4807637 h 6689159"/>
                    <a:gd name="connsiteX19" fmla="*/ 2402585 w 6689158"/>
                    <a:gd name="connsiteY19" fmla="*/ 4387289 h 6689159"/>
                    <a:gd name="connsiteX20" fmla="*/ 2177650 w 6689158"/>
                    <a:gd name="connsiteY20" fmla="*/ 4188652 h 6689159"/>
                    <a:gd name="connsiteX21" fmla="*/ 3414840 w 6689158"/>
                    <a:gd name="connsiteY21" fmla="*/ 2285703 h 6689159"/>
                    <a:gd name="connsiteX22" fmla="*/ 3364850 w 6689158"/>
                    <a:gd name="connsiteY22" fmla="*/ 2318041 h 6689159"/>
                    <a:gd name="connsiteX23" fmla="*/ 2848518 w 6689158"/>
                    <a:gd name="connsiteY23" fmla="*/ 2733562 h 6689159"/>
                    <a:gd name="connsiteX24" fmla="*/ 2690374 w 6689158"/>
                    <a:gd name="connsiteY24" fmla="*/ 2890404 h 6689159"/>
                    <a:gd name="connsiteX25" fmla="*/ 2571277 w 6689158"/>
                    <a:gd name="connsiteY25" fmla="*/ 3021477 h 6689159"/>
                    <a:gd name="connsiteX26" fmla="*/ 2590552 w 6689158"/>
                    <a:gd name="connsiteY26" fmla="*/ 3056989 h 6689159"/>
                    <a:gd name="connsiteX27" fmla="*/ 2660349 w 6689158"/>
                    <a:gd name="connsiteY27" fmla="*/ 3402707 h 6689159"/>
                    <a:gd name="connsiteX28" fmla="*/ 2590552 w 6689158"/>
                    <a:gd name="connsiteY28" fmla="*/ 3748426 h 6689159"/>
                    <a:gd name="connsiteX29" fmla="*/ 2530886 w 6689158"/>
                    <a:gd name="connsiteY29" fmla="*/ 3858356 h 6689159"/>
                    <a:gd name="connsiteX30" fmla="*/ 2709229 w 6689158"/>
                    <a:gd name="connsiteY30" fmla="*/ 4015297 h 6689159"/>
                    <a:gd name="connsiteX31" fmla="*/ 3266837 w 6689158"/>
                    <a:gd name="connsiteY31" fmla="*/ 4389432 h 6689159"/>
                    <a:gd name="connsiteX32" fmla="*/ 3452642 w 6689158"/>
                    <a:gd name="connsiteY32" fmla="*/ 4482945 h 6689159"/>
                    <a:gd name="connsiteX33" fmla="*/ 3528532 w 6689158"/>
                    <a:gd name="connsiteY33" fmla="*/ 4441753 h 6689159"/>
                    <a:gd name="connsiteX34" fmla="*/ 3760569 w 6689158"/>
                    <a:gd name="connsiteY34" fmla="*/ 4394906 h 6689159"/>
                    <a:gd name="connsiteX35" fmla="*/ 4309843 w 6689158"/>
                    <a:gd name="connsiteY35" fmla="*/ 4758990 h 6689159"/>
                    <a:gd name="connsiteX36" fmla="*/ 4320607 w 6689158"/>
                    <a:gd name="connsiteY36" fmla="*/ 4793664 h 6689159"/>
                    <a:gd name="connsiteX37" fmla="*/ 4559688 w 6689158"/>
                    <a:gd name="connsiteY37" fmla="*/ 4845550 h 6689159"/>
                    <a:gd name="connsiteX38" fmla="*/ 5273213 w 6689158"/>
                    <a:gd name="connsiteY38" fmla="*/ 4906508 h 6689159"/>
                    <a:gd name="connsiteX39" fmla="*/ 5685342 w 6689158"/>
                    <a:gd name="connsiteY39" fmla="*/ 4886359 h 6689159"/>
                    <a:gd name="connsiteX40" fmla="*/ 5794448 w 6689158"/>
                    <a:gd name="connsiteY40" fmla="*/ 4872934 h 6689159"/>
                    <a:gd name="connsiteX41" fmla="*/ 5885995 w 6689158"/>
                    <a:gd name="connsiteY41" fmla="*/ 4722245 h 6689159"/>
                    <a:gd name="connsiteX42" fmla="*/ 6007702 w 6689158"/>
                    <a:gd name="connsiteY42" fmla="*/ 4469596 h 6689159"/>
                    <a:gd name="connsiteX43" fmla="*/ 6025566 w 6689158"/>
                    <a:gd name="connsiteY43" fmla="*/ 4420788 h 6689159"/>
                    <a:gd name="connsiteX44" fmla="*/ 5774209 w 6689158"/>
                    <a:gd name="connsiteY44" fmla="*/ 4251797 h 6689159"/>
                    <a:gd name="connsiteX45" fmla="*/ 5530775 w 6689158"/>
                    <a:gd name="connsiteY45" fmla="*/ 4077911 h 6689159"/>
                    <a:gd name="connsiteX46" fmla="*/ 5435413 w 6689158"/>
                    <a:gd name="connsiteY46" fmla="*/ 4006461 h 6689159"/>
                    <a:gd name="connsiteX47" fmla="*/ 5428090 w 6689158"/>
                    <a:gd name="connsiteY47" fmla="*/ 4012503 h 6689159"/>
                    <a:gd name="connsiteX48" fmla="*/ 5066831 w 6689158"/>
                    <a:gd name="connsiteY48" fmla="*/ 4122852 h 6689159"/>
                    <a:gd name="connsiteX49" fmla="*/ 4420700 w 6689158"/>
                    <a:gd name="connsiteY49" fmla="*/ 3476722 h 6689159"/>
                    <a:gd name="connsiteX50" fmla="*/ 4433828 w 6689158"/>
                    <a:gd name="connsiteY50" fmla="*/ 3346504 h 6689159"/>
                    <a:gd name="connsiteX51" fmla="*/ 4468981 w 6689158"/>
                    <a:gd name="connsiteY51" fmla="*/ 3233259 h 6689159"/>
                    <a:gd name="connsiteX52" fmla="*/ 4439706 w 6689158"/>
                    <a:gd name="connsiteY52" fmla="*/ 3208684 h 6689159"/>
                    <a:gd name="connsiteX53" fmla="*/ 3535763 w 6689158"/>
                    <a:gd name="connsiteY53" fmla="*/ 2400517 h 6689159"/>
                    <a:gd name="connsiteX54" fmla="*/ 3414840 w 6689158"/>
                    <a:gd name="connsiteY54" fmla="*/ 2285703 h 6689159"/>
                    <a:gd name="connsiteX55" fmla="*/ 851869 w 6689158"/>
                    <a:gd name="connsiteY55" fmla="*/ 1886744 h 6689159"/>
                    <a:gd name="connsiteX56" fmla="*/ 803165 w 6689158"/>
                    <a:gd name="connsiteY56" fmla="*/ 1966913 h 6689159"/>
                    <a:gd name="connsiteX57" fmla="*/ 454328 w 6689158"/>
                    <a:gd name="connsiteY57" fmla="*/ 3344581 h 6689159"/>
                    <a:gd name="connsiteX58" fmla="*/ 947938 w 6689158"/>
                    <a:gd name="connsiteY58" fmla="*/ 4960549 h 6689159"/>
                    <a:gd name="connsiteX59" fmla="*/ 959588 w 6689158"/>
                    <a:gd name="connsiteY59" fmla="*/ 4976126 h 6689159"/>
                    <a:gd name="connsiteX60" fmla="*/ 959588 w 6689158"/>
                    <a:gd name="connsiteY60" fmla="*/ 4976125 h 6689159"/>
                    <a:gd name="connsiteX61" fmla="*/ 964880 w 6689158"/>
                    <a:gd name="connsiteY61" fmla="*/ 4912286 h 6689159"/>
                    <a:gd name="connsiteX62" fmla="*/ 1095934 w 6689158"/>
                    <a:gd name="connsiteY62" fmla="*/ 4201672 h 6689159"/>
                    <a:gd name="connsiteX63" fmla="*/ 1147594 w 6689158"/>
                    <a:gd name="connsiteY63" fmla="*/ 4033598 h 6689159"/>
                    <a:gd name="connsiteX64" fmla="*/ 1144134 w 6689158"/>
                    <a:gd name="connsiteY64" fmla="*/ 4030744 h 6689159"/>
                    <a:gd name="connsiteX65" fmla="*/ 883992 w 6689158"/>
                    <a:gd name="connsiteY65" fmla="*/ 3402708 h 6689159"/>
                    <a:gd name="connsiteX66" fmla="*/ 1144135 w 6689158"/>
                    <a:gd name="connsiteY66" fmla="*/ 2774670 h 6689159"/>
                    <a:gd name="connsiteX67" fmla="*/ 1146941 w 6689158"/>
                    <a:gd name="connsiteY67" fmla="*/ 2772355 h 6689159"/>
                    <a:gd name="connsiteX68" fmla="*/ 1073336 w 6689158"/>
                    <a:gd name="connsiteY68" fmla="*/ 2611529 h 6689159"/>
                    <a:gd name="connsiteX69" fmla="*/ 851993 w 6689158"/>
                    <a:gd name="connsiteY69" fmla="*/ 1887409 h 6689159"/>
                    <a:gd name="connsiteX70" fmla="*/ 851869 w 6689158"/>
                    <a:gd name="connsiteY70" fmla="*/ 1886744 h 6689159"/>
                    <a:gd name="connsiteX71" fmla="*/ 5741222 w 6689158"/>
                    <a:gd name="connsiteY71" fmla="*/ 1728614 h 6689159"/>
                    <a:gd name="connsiteX72" fmla="*/ 5611312 w 6689158"/>
                    <a:gd name="connsiteY72" fmla="*/ 1554887 h 6689159"/>
                    <a:gd name="connsiteX73" fmla="*/ 5610671 w 6689158"/>
                    <a:gd name="connsiteY73" fmla="*/ 1554917 h 6689159"/>
                    <a:gd name="connsiteX74" fmla="*/ 3930424 w 6689158"/>
                    <a:gd name="connsiteY74" fmla="*/ 1991564 h 6689159"/>
                    <a:gd name="connsiteX75" fmla="*/ 3863712 w 6689158"/>
                    <a:gd name="connsiteY75" fmla="*/ 2025688 h 6689159"/>
                    <a:gd name="connsiteX76" fmla="*/ 3998266 w 6689158"/>
                    <a:gd name="connsiteY76" fmla="*/ 2153752 h 6689159"/>
                    <a:gd name="connsiteX77" fmla="*/ 4470031 w 6689158"/>
                    <a:gd name="connsiteY77" fmla="*/ 2590407 h 6689159"/>
                    <a:gd name="connsiteX78" fmla="*/ 4801691 w 6689158"/>
                    <a:gd name="connsiteY78" fmla="*/ 2888769 h 6689159"/>
                    <a:gd name="connsiteX79" fmla="*/ 4815328 w 6689158"/>
                    <a:gd name="connsiteY79" fmla="*/ 2881367 h 6689159"/>
                    <a:gd name="connsiteX80" fmla="*/ 5066831 w 6689158"/>
                    <a:gd name="connsiteY80" fmla="*/ 2830591 h 6689159"/>
                    <a:gd name="connsiteX81" fmla="*/ 5712962 w 6689158"/>
                    <a:gd name="connsiteY81" fmla="*/ 3476722 h 6689159"/>
                    <a:gd name="connsiteX82" fmla="*/ 5699834 w 6689158"/>
                    <a:gd name="connsiteY82" fmla="*/ 3606939 h 6689159"/>
                    <a:gd name="connsiteX83" fmla="*/ 5684600 w 6689158"/>
                    <a:gd name="connsiteY83" fmla="*/ 3656022 h 6689159"/>
                    <a:gd name="connsiteX84" fmla="*/ 5861148 w 6689158"/>
                    <a:gd name="connsiteY84" fmla="*/ 3805497 h 6689159"/>
                    <a:gd name="connsiteX85" fmla="*/ 6147161 w 6689158"/>
                    <a:gd name="connsiteY85" fmla="*/ 4039666 h 6689159"/>
                    <a:gd name="connsiteX86" fmla="*/ 6147160 w 6689158"/>
                    <a:gd name="connsiteY86" fmla="*/ 4039665 h 6689159"/>
                    <a:gd name="connsiteX87" fmla="*/ 6176112 w 6689158"/>
                    <a:gd name="connsiteY87" fmla="*/ 3927066 h 6689159"/>
                    <a:gd name="connsiteX88" fmla="*/ 6234832 w 6689158"/>
                    <a:gd name="connsiteY88" fmla="*/ 3344579 h 6689159"/>
                    <a:gd name="connsiteX89" fmla="*/ 5741222 w 6689158"/>
                    <a:gd name="connsiteY89" fmla="*/ 1728614 h 6689159"/>
                    <a:gd name="connsiteX90" fmla="*/ 1958215 w 6689158"/>
                    <a:gd name="connsiteY90" fmla="*/ 808450 h 6689159"/>
                    <a:gd name="connsiteX91" fmla="*/ 1728612 w 6689158"/>
                    <a:gd name="connsiteY91" fmla="*/ 947938 h 6689159"/>
                    <a:gd name="connsiteX92" fmla="*/ 1300863 w 6689158"/>
                    <a:gd name="connsiteY92" fmla="*/ 1300863 h 6689159"/>
                    <a:gd name="connsiteX93" fmla="*/ 1258822 w 6689158"/>
                    <a:gd name="connsiteY93" fmla="*/ 1347119 h 6689159"/>
                    <a:gd name="connsiteX94" fmla="*/ 1258823 w 6689158"/>
                    <a:gd name="connsiteY94" fmla="*/ 1347121 h 6689159"/>
                    <a:gd name="connsiteX95" fmla="*/ 1263190 w 6689158"/>
                    <a:gd name="connsiteY95" fmla="*/ 1402742 h 6689159"/>
                    <a:gd name="connsiteX96" fmla="*/ 1504198 w 6689158"/>
                    <a:gd name="connsiteY96" fmla="*/ 2390321 h 6689159"/>
                    <a:gd name="connsiteX97" fmla="*/ 1570031 w 6689158"/>
                    <a:gd name="connsiteY97" fmla="*/ 2538525 h 6689159"/>
                    <a:gd name="connsiteX98" fmla="*/ 1593172 w 6689158"/>
                    <a:gd name="connsiteY98" fmla="*/ 2532572 h 6689159"/>
                    <a:gd name="connsiteX99" fmla="*/ 1772170 w 6689158"/>
                    <a:gd name="connsiteY99" fmla="*/ 2514528 h 6689159"/>
                    <a:gd name="connsiteX100" fmla="*/ 1951170 w 6689158"/>
                    <a:gd name="connsiteY100" fmla="*/ 2532573 h 6689159"/>
                    <a:gd name="connsiteX101" fmla="*/ 1953707 w 6689158"/>
                    <a:gd name="connsiteY101" fmla="*/ 2533225 h 6689159"/>
                    <a:gd name="connsiteX102" fmla="*/ 2046764 w 6689158"/>
                    <a:gd name="connsiteY102" fmla="*/ 2419427 h 6689159"/>
                    <a:gd name="connsiteX103" fmla="*/ 2304042 w 6689158"/>
                    <a:gd name="connsiteY103" fmla="*/ 2155240 h 6689159"/>
                    <a:gd name="connsiteX104" fmla="*/ 2679904 w 6689158"/>
                    <a:gd name="connsiteY104" fmla="*/ 1840257 h 6689159"/>
                    <a:gd name="connsiteX105" fmla="*/ 2839402 w 6689158"/>
                    <a:gd name="connsiteY105" fmla="*/ 1728600 h 6689159"/>
                    <a:gd name="connsiteX106" fmla="*/ 2839403 w 6689158"/>
                    <a:gd name="connsiteY106" fmla="*/ 1728599 h 6689159"/>
                    <a:gd name="connsiteX107" fmla="*/ 2180258 w 6689158"/>
                    <a:gd name="connsiteY107" fmla="*/ 1049601 h 6689159"/>
                    <a:gd name="connsiteX108" fmla="*/ 1958217 w 6689158"/>
                    <a:gd name="connsiteY108" fmla="*/ 808450 h 6689159"/>
                    <a:gd name="connsiteX109" fmla="*/ 1958215 w 6689158"/>
                    <a:gd name="connsiteY109" fmla="*/ 808451 h 6689159"/>
                    <a:gd name="connsiteX110" fmla="*/ 1958215 w 6689158"/>
                    <a:gd name="connsiteY110" fmla="*/ 808450 h 6689159"/>
                    <a:gd name="connsiteX111" fmla="*/ 3344580 w 6689158"/>
                    <a:gd name="connsiteY111" fmla="*/ 454327 h 6689159"/>
                    <a:gd name="connsiteX112" fmla="*/ 2485108 w 6689158"/>
                    <a:gd name="connsiteY112" fmla="*/ 584267 h 6689159"/>
                    <a:gd name="connsiteX113" fmla="*/ 2426658 w 6689158"/>
                    <a:gd name="connsiteY113" fmla="*/ 605660 h 6689159"/>
                    <a:gd name="connsiteX114" fmla="*/ 2608239 w 6689158"/>
                    <a:gd name="connsiteY114" fmla="*/ 793623 h 6689159"/>
                    <a:gd name="connsiteX115" fmla="*/ 3061380 w 6689158"/>
                    <a:gd name="connsiteY115" fmla="*/ 1249579 h 6689159"/>
                    <a:gd name="connsiteX116" fmla="*/ 3282982 w 6689158"/>
                    <a:gd name="connsiteY116" fmla="*/ 1466429 h 6689159"/>
                    <a:gd name="connsiteX117" fmla="*/ 3282982 w 6689158"/>
                    <a:gd name="connsiteY117" fmla="*/ 1466430 h 6689159"/>
                    <a:gd name="connsiteX118" fmla="*/ 3293669 w 6689158"/>
                    <a:gd name="connsiteY118" fmla="*/ 1460635 h 6689159"/>
                    <a:gd name="connsiteX119" fmla="*/ 4895242 w 6689158"/>
                    <a:gd name="connsiteY119" fmla="*/ 1001928 h 6689159"/>
                    <a:gd name="connsiteX120" fmla="*/ 5020677 w 6689158"/>
                    <a:gd name="connsiteY120" fmla="*/ 992902 h 6689159"/>
                    <a:gd name="connsiteX121" fmla="*/ 4960548 w 6689158"/>
                    <a:gd name="connsiteY121" fmla="*/ 947937 h 6689159"/>
                    <a:gd name="connsiteX122" fmla="*/ 3344580 w 6689158"/>
                    <a:gd name="connsiteY122" fmla="*/ 454327 h 6689159"/>
                    <a:gd name="connsiteX123" fmla="*/ 3344579 w 6689158"/>
                    <a:gd name="connsiteY123" fmla="*/ 0 h 6689159"/>
                    <a:gd name="connsiteX124" fmla="*/ 5709555 w 6689158"/>
                    <a:gd name="connsiteY124" fmla="*/ 979605 h 6689159"/>
                    <a:gd name="connsiteX125" fmla="*/ 5925421 w 6689158"/>
                    <a:gd name="connsiteY125" fmla="*/ 1217117 h 6689159"/>
                    <a:gd name="connsiteX126" fmla="*/ 6117959 w 6689158"/>
                    <a:gd name="connsiteY126" fmla="*/ 1474595 h 6689159"/>
                    <a:gd name="connsiteX127" fmla="*/ 6162894 w 6689158"/>
                    <a:gd name="connsiteY127" fmla="*/ 1548561 h 6689159"/>
                    <a:gd name="connsiteX128" fmla="*/ 6162893 w 6689158"/>
                    <a:gd name="connsiteY128" fmla="*/ 1548563 h 6689159"/>
                    <a:gd name="connsiteX129" fmla="*/ 6285487 w 6689158"/>
                    <a:gd name="connsiteY129" fmla="*/ 1750355 h 6689159"/>
                    <a:gd name="connsiteX130" fmla="*/ 6689158 w 6689158"/>
                    <a:gd name="connsiteY130" fmla="*/ 3344580 h 6689159"/>
                    <a:gd name="connsiteX131" fmla="*/ 6538793 w 6689158"/>
                    <a:gd name="connsiteY131" fmla="*/ 4339156 h 6689159"/>
                    <a:gd name="connsiteX132" fmla="*/ 6534721 w 6689158"/>
                    <a:gd name="connsiteY132" fmla="*/ 4350281 h 6689159"/>
                    <a:gd name="connsiteX133" fmla="*/ 6426326 w 6689158"/>
                    <a:gd name="connsiteY133" fmla="*/ 4646440 h 6689159"/>
                    <a:gd name="connsiteX134" fmla="*/ 6421122 w 6689158"/>
                    <a:gd name="connsiteY134" fmla="*/ 4657245 h 6689159"/>
                    <a:gd name="connsiteX135" fmla="*/ 6372396 w 6689158"/>
                    <a:gd name="connsiteY135" fmla="*/ 4758392 h 6689159"/>
                    <a:gd name="connsiteX136" fmla="*/ 6285487 w 6689158"/>
                    <a:gd name="connsiteY136" fmla="*/ 4938805 h 6689159"/>
                    <a:gd name="connsiteX137" fmla="*/ 6117958 w 6689158"/>
                    <a:gd name="connsiteY137" fmla="*/ 5214566 h 6689159"/>
                    <a:gd name="connsiteX138" fmla="*/ 6035322 w 6689158"/>
                    <a:gd name="connsiteY138" fmla="*/ 5325072 h 6689159"/>
                    <a:gd name="connsiteX139" fmla="*/ 5925420 w 6689158"/>
                    <a:gd name="connsiteY139" fmla="*/ 5472042 h 6689159"/>
                    <a:gd name="connsiteX140" fmla="*/ 3344580 w 6689158"/>
                    <a:gd name="connsiteY140" fmla="*/ 6689159 h 6689159"/>
                    <a:gd name="connsiteX141" fmla="*/ 1474594 w 6689158"/>
                    <a:gd name="connsiteY141" fmla="*/ 6117958 h 6689159"/>
                    <a:gd name="connsiteX142" fmla="*/ 1464440 w 6689158"/>
                    <a:gd name="connsiteY142" fmla="*/ 6110366 h 6689159"/>
                    <a:gd name="connsiteX143" fmla="*/ 1217117 w 6689158"/>
                    <a:gd name="connsiteY143" fmla="*/ 5925420 h 6689159"/>
                    <a:gd name="connsiteX144" fmla="*/ 979606 w 6689158"/>
                    <a:gd name="connsiteY144" fmla="*/ 5709555 h 6689159"/>
                    <a:gd name="connsiteX145" fmla="*/ 941121 w 6689158"/>
                    <a:gd name="connsiteY145" fmla="*/ 5667211 h 6689159"/>
                    <a:gd name="connsiteX146" fmla="*/ 763739 w 6689158"/>
                    <a:gd name="connsiteY146" fmla="*/ 5472043 h 6689159"/>
                    <a:gd name="connsiteX147" fmla="*/ 0 w 6689158"/>
                    <a:gd name="connsiteY147" fmla="*/ 3344580 h 6689159"/>
                    <a:gd name="connsiteX148" fmla="*/ 763739 w 6689158"/>
                    <a:gd name="connsiteY148" fmla="*/ 1217118 h 6689159"/>
                    <a:gd name="connsiteX149" fmla="*/ 979605 w 6689158"/>
                    <a:gd name="connsiteY149" fmla="*/ 979604 h 6689159"/>
                    <a:gd name="connsiteX150" fmla="*/ 1217117 w 6689158"/>
                    <a:gd name="connsiteY150" fmla="*/ 763739 h 6689159"/>
                    <a:gd name="connsiteX151" fmla="*/ 1252792 w 6689158"/>
                    <a:gd name="connsiteY151" fmla="*/ 737062 h 6689159"/>
                    <a:gd name="connsiteX152" fmla="*/ 1474594 w 6689158"/>
                    <a:gd name="connsiteY152" fmla="*/ 571201 h 6689159"/>
                    <a:gd name="connsiteX153" fmla="*/ 1650297 w 6689158"/>
                    <a:gd name="connsiteY153" fmla="*/ 464459 h 6689159"/>
                    <a:gd name="connsiteX154" fmla="*/ 1750354 w 6689158"/>
                    <a:gd name="connsiteY154" fmla="*/ 403673 h 6689159"/>
                    <a:gd name="connsiteX155" fmla="*/ 2042719 w 6689158"/>
                    <a:gd name="connsiteY155" fmla="*/ 262835 h 6689159"/>
                    <a:gd name="connsiteX156" fmla="*/ 2083584 w 6689158"/>
                    <a:gd name="connsiteY156" fmla="*/ 247876 h 6689159"/>
                    <a:gd name="connsiteX157" fmla="*/ 2350003 w 6689158"/>
                    <a:gd name="connsiteY157" fmla="*/ 150366 h 6689159"/>
                    <a:gd name="connsiteX158" fmla="*/ 3344579 w 6689158"/>
                    <a:gd name="connsiteY158" fmla="*/ 0 h 6689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6689158" h="6689159">
                      <a:moveTo>
                        <a:pt x="2177650" y="4188652"/>
                      </a:moveTo>
                      <a:lnTo>
                        <a:pt x="2117889" y="4221089"/>
                      </a:lnTo>
                      <a:cubicBezTo>
                        <a:pt x="2038196" y="4254797"/>
                        <a:pt x="1952555" y="4277204"/>
                        <a:pt x="1862982" y="4286300"/>
                      </a:cubicBezTo>
                      <a:lnTo>
                        <a:pt x="1796860" y="4289641"/>
                      </a:lnTo>
                      <a:lnTo>
                        <a:pt x="1788544" y="4308481"/>
                      </a:lnTo>
                      <a:cubicBezTo>
                        <a:pt x="1649933" y="4662588"/>
                        <a:pt x="1555530" y="5035690"/>
                        <a:pt x="1505667" y="5419718"/>
                      </a:cubicBezTo>
                      <a:lnTo>
                        <a:pt x="1490555" y="5560700"/>
                      </a:lnTo>
                      <a:lnTo>
                        <a:pt x="1506111" y="5574838"/>
                      </a:lnTo>
                      <a:cubicBezTo>
                        <a:pt x="2005718" y="5987150"/>
                        <a:pt x="2646224" y="6234831"/>
                        <a:pt x="3344580" y="6234832"/>
                      </a:cubicBezTo>
                      <a:cubicBezTo>
                        <a:pt x="4142701" y="6234832"/>
                        <a:pt x="4865264" y="5911329"/>
                        <a:pt x="5388297" y="5388296"/>
                      </a:cubicBezTo>
                      <a:lnTo>
                        <a:pt x="5390660" y="5385697"/>
                      </a:lnTo>
                      <a:lnTo>
                        <a:pt x="5273213" y="5388582"/>
                      </a:lnTo>
                      <a:cubicBezTo>
                        <a:pt x="5000604" y="5388582"/>
                        <a:pt x="4733644" y="5365097"/>
                        <a:pt x="4474354" y="5320095"/>
                      </a:cubicBezTo>
                      <a:lnTo>
                        <a:pt x="4280135" y="5277799"/>
                      </a:lnTo>
                      <a:lnTo>
                        <a:pt x="4254882" y="5324324"/>
                      </a:lnTo>
                      <a:cubicBezTo>
                        <a:pt x="4147754" y="5482893"/>
                        <a:pt x="3966336" y="5587147"/>
                        <a:pt x="3760568" y="5587147"/>
                      </a:cubicBezTo>
                      <a:cubicBezTo>
                        <a:pt x="3431341" y="5587148"/>
                        <a:pt x="3164448" y="5320255"/>
                        <a:pt x="3164448" y="4991027"/>
                      </a:cubicBezTo>
                      <a:lnTo>
                        <a:pt x="3175376" y="4882633"/>
                      </a:lnTo>
                      <a:lnTo>
                        <a:pt x="3026882" y="4807637"/>
                      </a:lnTo>
                      <a:cubicBezTo>
                        <a:pt x="2806384" y="4684443"/>
                        <a:pt x="2597608" y="4543671"/>
                        <a:pt x="2402585" y="4387289"/>
                      </a:cubicBezTo>
                      <a:lnTo>
                        <a:pt x="2177650" y="4188652"/>
                      </a:lnTo>
                      <a:close/>
                      <a:moveTo>
                        <a:pt x="3414840" y="2285703"/>
                      </a:moveTo>
                      <a:lnTo>
                        <a:pt x="3364850" y="2318041"/>
                      </a:lnTo>
                      <a:cubicBezTo>
                        <a:pt x="3184029" y="2441699"/>
                        <a:pt x="3011417" y="2580194"/>
                        <a:pt x="2848518" y="2733562"/>
                      </a:cubicBezTo>
                      <a:cubicBezTo>
                        <a:pt x="2794219" y="2784685"/>
                        <a:pt x="2741504" y="2836983"/>
                        <a:pt x="2690374" y="2890404"/>
                      </a:cubicBezTo>
                      <a:lnTo>
                        <a:pt x="2571277" y="3021477"/>
                      </a:lnTo>
                      <a:lnTo>
                        <a:pt x="2590552" y="3056989"/>
                      </a:lnTo>
                      <a:cubicBezTo>
                        <a:pt x="2635496" y="3163249"/>
                        <a:pt x="2660350" y="3280075"/>
                        <a:pt x="2660349" y="3402707"/>
                      </a:cubicBezTo>
                      <a:cubicBezTo>
                        <a:pt x="2660349" y="3525339"/>
                        <a:pt x="2635496" y="3642166"/>
                        <a:pt x="2590552" y="3748426"/>
                      </a:cubicBezTo>
                      <a:lnTo>
                        <a:pt x="2530886" y="3858356"/>
                      </a:lnTo>
                      <a:lnTo>
                        <a:pt x="2709229" y="4015297"/>
                      </a:lnTo>
                      <a:cubicBezTo>
                        <a:pt x="2883421" y="4154485"/>
                        <a:pt x="3069894" y="4279782"/>
                        <a:pt x="3266837" y="4389432"/>
                      </a:cubicBezTo>
                      <a:lnTo>
                        <a:pt x="3452642" y="4482945"/>
                      </a:lnTo>
                      <a:lnTo>
                        <a:pt x="3528532" y="4441753"/>
                      </a:lnTo>
                      <a:cubicBezTo>
                        <a:pt x="3599851" y="4411587"/>
                        <a:pt x="3678262" y="4394906"/>
                        <a:pt x="3760569" y="4394906"/>
                      </a:cubicBezTo>
                      <a:cubicBezTo>
                        <a:pt x="4007489" y="4394906"/>
                        <a:pt x="4219347" y="4545034"/>
                        <a:pt x="4309843" y="4758990"/>
                      </a:cubicBezTo>
                      <a:lnTo>
                        <a:pt x="4320607" y="4793664"/>
                      </a:lnTo>
                      <a:lnTo>
                        <a:pt x="4559688" y="4845550"/>
                      </a:lnTo>
                      <a:cubicBezTo>
                        <a:pt x="4791281" y="4885605"/>
                        <a:pt x="5029726" y="4906507"/>
                        <a:pt x="5273213" y="4906508"/>
                      </a:cubicBezTo>
                      <a:cubicBezTo>
                        <a:pt x="5412349" y="4906509"/>
                        <a:pt x="5549838" y="4899682"/>
                        <a:pt x="5685342" y="4886359"/>
                      </a:cubicBezTo>
                      <a:lnTo>
                        <a:pt x="5794448" y="4872934"/>
                      </a:lnTo>
                      <a:lnTo>
                        <a:pt x="5885995" y="4722245"/>
                      </a:lnTo>
                      <a:cubicBezTo>
                        <a:pt x="5930488" y="4640341"/>
                        <a:pt x="5971138" y="4556042"/>
                        <a:pt x="6007702" y="4469596"/>
                      </a:cubicBezTo>
                      <a:lnTo>
                        <a:pt x="6025566" y="4420788"/>
                      </a:lnTo>
                      <a:lnTo>
                        <a:pt x="5774209" y="4251797"/>
                      </a:lnTo>
                      <a:cubicBezTo>
                        <a:pt x="5695392" y="4196988"/>
                        <a:pt x="5614173" y="4138974"/>
                        <a:pt x="5530775" y="4077911"/>
                      </a:cubicBezTo>
                      <a:lnTo>
                        <a:pt x="5435413" y="4006461"/>
                      </a:lnTo>
                      <a:lnTo>
                        <a:pt x="5428090" y="4012503"/>
                      </a:lnTo>
                      <a:cubicBezTo>
                        <a:pt x="5324966" y="4082173"/>
                        <a:pt x="5200649" y="4122851"/>
                        <a:pt x="5066831" y="4122852"/>
                      </a:cubicBezTo>
                      <a:cubicBezTo>
                        <a:pt x="4709982" y="4122851"/>
                        <a:pt x="4420700" y="3833569"/>
                        <a:pt x="4420700" y="3476722"/>
                      </a:cubicBezTo>
                      <a:cubicBezTo>
                        <a:pt x="4420700" y="3432115"/>
                        <a:pt x="4425221" y="3388566"/>
                        <a:pt x="4433828" y="3346504"/>
                      </a:cubicBezTo>
                      <a:lnTo>
                        <a:pt x="4468981" y="3233259"/>
                      </a:lnTo>
                      <a:lnTo>
                        <a:pt x="4439706" y="3208684"/>
                      </a:lnTo>
                      <a:cubicBezTo>
                        <a:pt x="4147944" y="2959751"/>
                        <a:pt x="3844619" y="2688962"/>
                        <a:pt x="3535763" y="2400517"/>
                      </a:cubicBezTo>
                      <a:lnTo>
                        <a:pt x="3414840" y="2285703"/>
                      </a:lnTo>
                      <a:close/>
                      <a:moveTo>
                        <a:pt x="851869" y="1886744"/>
                      </a:moveTo>
                      <a:lnTo>
                        <a:pt x="803165" y="1966913"/>
                      </a:lnTo>
                      <a:cubicBezTo>
                        <a:pt x="580695" y="2376442"/>
                        <a:pt x="454327" y="2845754"/>
                        <a:pt x="454328" y="3344581"/>
                      </a:cubicBezTo>
                      <a:cubicBezTo>
                        <a:pt x="454328" y="3943171"/>
                        <a:pt x="636299" y="4499261"/>
                        <a:pt x="947938" y="4960549"/>
                      </a:cubicBezTo>
                      <a:lnTo>
                        <a:pt x="959588" y="4976126"/>
                      </a:lnTo>
                      <a:lnTo>
                        <a:pt x="959588" y="4976125"/>
                      </a:lnTo>
                      <a:lnTo>
                        <a:pt x="964880" y="4912286"/>
                      </a:lnTo>
                      <a:cubicBezTo>
                        <a:pt x="990878" y="4670949"/>
                        <a:pt x="1034536" y="4433392"/>
                        <a:pt x="1095934" y="4201672"/>
                      </a:cubicBezTo>
                      <a:lnTo>
                        <a:pt x="1147594" y="4033598"/>
                      </a:lnTo>
                      <a:lnTo>
                        <a:pt x="1144134" y="4030744"/>
                      </a:lnTo>
                      <a:cubicBezTo>
                        <a:pt x="983406" y="3870015"/>
                        <a:pt x="883992" y="3647972"/>
                        <a:pt x="883992" y="3402708"/>
                      </a:cubicBezTo>
                      <a:cubicBezTo>
                        <a:pt x="883992" y="3157445"/>
                        <a:pt x="983406" y="2935399"/>
                        <a:pt x="1144135" y="2774670"/>
                      </a:cubicBezTo>
                      <a:lnTo>
                        <a:pt x="1146941" y="2772355"/>
                      </a:lnTo>
                      <a:lnTo>
                        <a:pt x="1073336" y="2611529"/>
                      </a:lnTo>
                      <a:cubicBezTo>
                        <a:pt x="979051" y="2379203"/>
                        <a:pt x="904593" y="2137173"/>
                        <a:pt x="851993" y="1887409"/>
                      </a:cubicBezTo>
                      <a:cubicBezTo>
                        <a:pt x="851952" y="1887187"/>
                        <a:pt x="851910" y="1886966"/>
                        <a:pt x="851869" y="1886744"/>
                      </a:cubicBezTo>
                      <a:close/>
                      <a:moveTo>
                        <a:pt x="5741222" y="1728614"/>
                      </a:moveTo>
                      <a:lnTo>
                        <a:pt x="5611312" y="1554887"/>
                      </a:lnTo>
                      <a:lnTo>
                        <a:pt x="5610671" y="1554917"/>
                      </a:lnTo>
                      <a:cubicBezTo>
                        <a:pt x="5021968" y="1595521"/>
                        <a:pt x="4452369" y="1740883"/>
                        <a:pt x="3930424" y="1991564"/>
                      </a:cubicBezTo>
                      <a:lnTo>
                        <a:pt x="3863712" y="2025688"/>
                      </a:lnTo>
                      <a:lnTo>
                        <a:pt x="3998266" y="2153752"/>
                      </a:lnTo>
                      <a:cubicBezTo>
                        <a:pt x="4155631" y="2301454"/>
                        <a:pt x="4313025" y="2447127"/>
                        <a:pt x="4470031" y="2590407"/>
                      </a:cubicBezTo>
                      <a:lnTo>
                        <a:pt x="4801691" y="2888769"/>
                      </a:lnTo>
                      <a:lnTo>
                        <a:pt x="4815328" y="2881367"/>
                      </a:lnTo>
                      <a:cubicBezTo>
                        <a:pt x="4892631" y="2848671"/>
                        <a:pt x="4977620" y="2830591"/>
                        <a:pt x="5066831" y="2830591"/>
                      </a:cubicBezTo>
                      <a:cubicBezTo>
                        <a:pt x="5423680" y="2830591"/>
                        <a:pt x="5712962" y="3119873"/>
                        <a:pt x="5712962" y="3476722"/>
                      </a:cubicBezTo>
                      <a:cubicBezTo>
                        <a:pt x="5712962" y="3521327"/>
                        <a:pt x="5708442" y="3564877"/>
                        <a:pt x="5699834" y="3606939"/>
                      </a:cubicBezTo>
                      <a:lnTo>
                        <a:pt x="5684600" y="3656022"/>
                      </a:lnTo>
                      <a:lnTo>
                        <a:pt x="5861148" y="3805497"/>
                      </a:lnTo>
                      <a:lnTo>
                        <a:pt x="6147161" y="4039666"/>
                      </a:lnTo>
                      <a:lnTo>
                        <a:pt x="6147160" y="4039665"/>
                      </a:lnTo>
                      <a:lnTo>
                        <a:pt x="6176112" y="3927066"/>
                      </a:lnTo>
                      <a:cubicBezTo>
                        <a:pt x="6214612" y="3738918"/>
                        <a:pt x="6234831" y="3544110"/>
                        <a:pt x="6234832" y="3344579"/>
                      </a:cubicBezTo>
                      <a:cubicBezTo>
                        <a:pt x="6234832" y="2745990"/>
                        <a:pt x="6052862" y="2189901"/>
                        <a:pt x="5741222" y="1728614"/>
                      </a:cubicBezTo>
                      <a:close/>
                      <a:moveTo>
                        <a:pt x="1958215" y="808450"/>
                      </a:moveTo>
                      <a:lnTo>
                        <a:pt x="1728612" y="947938"/>
                      </a:lnTo>
                      <a:cubicBezTo>
                        <a:pt x="1574851" y="1051818"/>
                        <a:pt x="1431621" y="1170105"/>
                        <a:pt x="1300863" y="1300863"/>
                      </a:cubicBezTo>
                      <a:lnTo>
                        <a:pt x="1258822" y="1347119"/>
                      </a:lnTo>
                      <a:cubicBezTo>
                        <a:pt x="1258822" y="1347120"/>
                        <a:pt x="1258823" y="1347120"/>
                        <a:pt x="1258823" y="1347121"/>
                      </a:cubicBezTo>
                      <a:lnTo>
                        <a:pt x="1263190" y="1402742"/>
                      </a:lnTo>
                      <a:cubicBezTo>
                        <a:pt x="1299315" y="1747145"/>
                        <a:pt x="1381685" y="2078308"/>
                        <a:pt x="1504198" y="2390321"/>
                      </a:cubicBezTo>
                      <a:lnTo>
                        <a:pt x="1570031" y="2538525"/>
                      </a:lnTo>
                      <a:lnTo>
                        <a:pt x="1593172" y="2532572"/>
                      </a:lnTo>
                      <a:cubicBezTo>
                        <a:pt x="1650990" y="2520742"/>
                        <a:pt x="1710855" y="2514529"/>
                        <a:pt x="1772170" y="2514528"/>
                      </a:cubicBezTo>
                      <a:cubicBezTo>
                        <a:pt x="1833487" y="2514528"/>
                        <a:pt x="1893351" y="2520742"/>
                        <a:pt x="1951170" y="2532573"/>
                      </a:cubicBezTo>
                      <a:lnTo>
                        <a:pt x="1953707" y="2533225"/>
                      </a:lnTo>
                      <a:lnTo>
                        <a:pt x="2046764" y="2419427"/>
                      </a:lnTo>
                      <a:cubicBezTo>
                        <a:pt x="2128031" y="2328363"/>
                        <a:pt x="2213787" y="2240216"/>
                        <a:pt x="2304042" y="2155240"/>
                      </a:cubicBezTo>
                      <a:cubicBezTo>
                        <a:pt x="2424382" y="2041945"/>
                        <a:pt x="2549872" y="1936968"/>
                        <a:pt x="2679904" y="1840257"/>
                      </a:cubicBezTo>
                      <a:lnTo>
                        <a:pt x="2839402" y="1728600"/>
                      </a:lnTo>
                      <a:lnTo>
                        <a:pt x="2839403" y="1728599"/>
                      </a:lnTo>
                      <a:lnTo>
                        <a:pt x="2180258" y="1049601"/>
                      </a:lnTo>
                      <a:lnTo>
                        <a:pt x="1958217" y="808450"/>
                      </a:lnTo>
                      <a:cubicBezTo>
                        <a:pt x="1958215" y="808450"/>
                        <a:pt x="1958216" y="808451"/>
                        <a:pt x="1958215" y="808451"/>
                      </a:cubicBezTo>
                      <a:lnTo>
                        <a:pt x="1958215" y="808450"/>
                      </a:lnTo>
                      <a:close/>
                      <a:moveTo>
                        <a:pt x="3344580" y="454327"/>
                      </a:moveTo>
                      <a:cubicBezTo>
                        <a:pt x="3045285" y="454327"/>
                        <a:pt x="2756615" y="499820"/>
                        <a:pt x="2485108" y="584267"/>
                      </a:cubicBezTo>
                      <a:lnTo>
                        <a:pt x="2426658" y="605660"/>
                      </a:lnTo>
                      <a:lnTo>
                        <a:pt x="2608239" y="793623"/>
                      </a:lnTo>
                      <a:cubicBezTo>
                        <a:pt x="2757007" y="945441"/>
                        <a:pt x="2908179" y="1097562"/>
                        <a:pt x="3061380" y="1249579"/>
                      </a:cubicBezTo>
                      <a:lnTo>
                        <a:pt x="3282982" y="1466429"/>
                      </a:lnTo>
                      <a:lnTo>
                        <a:pt x="3282982" y="1466430"/>
                      </a:lnTo>
                      <a:lnTo>
                        <a:pt x="3293669" y="1460635"/>
                      </a:lnTo>
                      <a:cubicBezTo>
                        <a:pt x="3791705" y="1208444"/>
                        <a:pt x="4334237" y="1056393"/>
                        <a:pt x="4895242" y="1001928"/>
                      </a:cubicBezTo>
                      <a:lnTo>
                        <a:pt x="5020677" y="992902"/>
                      </a:lnTo>
                      <a:lnTo>
                        <a:pt x="4960548" y="947937"/>
                      </a:lnTo>
                      <a:cubicBezTo>
                        <a:pt x="4499260" y="636298"/>
                        <a:pt x="3943171" y="454328"/>
                        <a:pt x="3344580" y="454327"/>
                      </a:cubicBezTo>
                      <a:close/>
                      <a:moveTo>
                        <a:pt x="3344579" y="0"/>
                      </a:moveTo>
                      <a:cubicBezTo>
                        <a:pt x="4268160" y="-1"/>
                        <a:pt x="5104305" y="374355"/>
                        <a:pt x="5709555" y="979605"/>
                      </a:cubicBezTo>
                      <a:lnTo>
                        <a:pt x="5925421" y="1217117"/>
                      </a:lnTo>
                      <a:cubicBezTo>
                        <a:pt x="5993582" y="1299709"/>
                        <a:pt x="6057852" y="1385627"/>
                        <a:pt x="6117959" y="1474595"/>
                      </a:cubicBezTo>
                      <a:lnTo>
                        <a:pt x="6162894" y="1548561"/>
                      </a:lnTo>
                      <a:cubicBezTo>
                        <a:pt x="6162893" y="1548562"/>
                        <a:pt x="6162894" y="1548563"/>
                        <a:pt x="6162893" y="1548563"/>
                      </a:cubicBezTo>
                      <a:lnTo>
                        <a:pt x="6285487" y="1750355"/>
                      </a:lnTo>
                      <a:cubicBezTo>
                        <a:pt x="6542927" y="2224259"/>
                        <a:pt x="6689159" y="2767342"/>
                        <a:pt x="6689158" y="3344580"/>
                      </a:cubicBezTo>
                      <a:cubicBezTo>
                        <a:pt x="6689160" y="3690923"/>
                        <a:pt x="6636516" y="4024970"/>
                        <a:pt x="6538793" y="4339156"/>
                      </a:cubicBezTo>
                      <a:lnTo>
                        <a:pt x="6534721" y="4350281"/>
                      </a:lnTo>
                      <a:lnTo>
                        <a:pt x="6426326" y="4646440"/>
                      </a:lnTo>
                      <a:lnTo>
                        <a:pt x="6421122" y="4657245"/>
                      </a:lnTo>
                      <a:lnTo>
                        <a:pt x="6372396" y="4758392"/>
                      </a:lnTo>
                      <a:lnTo>
                        <a:pt x="6285487" y="4938805"/>
                      </a:lnTo>
                      <a:cubicBezTo>
                        <a:pt x="6233999" y="5033584"/>
                        <a:pt x="6178063" y="5125599"/>
                        <a:pt x="6117958" y="5214566"/>
                      </a:cubicBezTo>
                      <a:lnTo>
                        <a:pt x="6035322" y="5325072"/>
                      </a:lnTo>
                      <a:lnTo>
                        <a:pt x="5925420" y="5472042"/>
                      </a:lnTo>
                      <a:cubicBezTo>
                        <a:pt x="5311975" y="6215366"/>
                        <a:pt x="4383609" y="6689158"/>
                        <a:pt x="3344580" y="6689159"/>
                      </a:cubicBezTo>
                      <a:cubicBezTo>
                        <a:pt x="2651895" y="6689159"/>
                        <a:pt x="2008392" y="6478585"/>
                        <a:pt x="1474594" y="6117958"/>
                      </a:cubicBezTo>
                      <a:lnTo>
                        <a:pt x="1464440" y="6110366"/>
                      </a:lnTo>
                      <a:lnTo>
                        <a:pt x="1217117" y="5925420"/>
                      </a:lnTo>
                      <a:cubicBezTo>
                        <a:pt x="1134526" y="5857259"/>
                        <a:pt x="1055262" y="5785212"/>
                        <a:pt x="979606" y="5709555"/>
                      </a:cubicBezTo>
                      <a:lnTo>
                        <a:pt x="941121" y="5667211"/>
                      </a:lnTo>
                      <a:lnTo>
                        <a:pt x="763739" y="5472043"/>
                      </a:lnTo>
                      <a:cubicBezTo>
                        <a:pt x="286616" y="4893903"/>
                        <a:pt x="1" y="4152713"/>
                        <a:pt x="0" y="3344580"/>
                      </a:cubicBezTo>
                      <a:cubicBezTo>
                        <a:pt x="0" y="2536448"/>
                        <a:pt x="286616" y="1795258"/>
                        <a:pt x="763739" y="1217118"/>
                      </a:cubicBezTo>
                      <a:lnTo>
                        <a:pt x="979605" y="979604"/>
                      </a:lnTo>
                      <a:cubicBezTo>
                        <a:pt x="1055262" y="903949"/>
                        <a:pt x="1134525" y="831900"/>
                        <a:pt x="1217117" y="763739"/>
                      </a:cubicBezTo>
                      <a:lnTo>
                        <a:pt x="1252792" y="737062"/>
                      </a:lnTo>
                      <a:lnTo>
                        <a:pt x="1474594" y="571201"/>
                      </a:lnTo>
                      <a:lnTo>
                        <a:pt x="1650297" y="464459"/>
                      </a:lnTo>
                      <a:lnTo>
                        <a:pt x="1750354" y="403673"/>
                      </a:lnTo>
                      <a:cubicBezTo>
                        <a:pt x="1845135" y="352185"/>
                        <a:pt x="1942683" y="305145"/>
                        <a:pt x="2042719" y="262835"/>
                      </a:cubicBezTo>
                      <a:lnTo>
                        <a:pt x="2083584" y="247876"/>
                      </a:lnTo>
                      <a:lnTo>
                        <a:pt x="2350003" y="150366"/>
                      </a:lnTo>
                      <a:cubicBezTo>
                        <a:pt x="2664191" y="52644"/>
                        <a:pt x="2998237" y="0"/>
                        <a:pt x="3344579"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Down Arrow 16">
                  <a:extLst>
                    <a:ext uri="{FF2B5EF4-FFF2-40B4-BE49-F238E27FC236}">
                      <a16:creationId xmlns:a16="http://schemas.microsoft.com/office/drawing/2014/main" id="{4CDE8B8B-5C67-5A47-9A52-F90F7192AC23}"/>
                    </a:ext>
                    <a:ext uri="{C183D7F6-B498-43B3-948B-1728B52AA6E4}">
                      <adec:decorative xmlns:adec="http://schemas.microsoft.com/office/drawing/2017/decorative" val="1"/>
                    </a:ext>
                  </a:extLst>
                </p:cNvPr>
                <p:cNvSpPr/>
                <p:nvPr/>
              </p:nvSpPr>
              <p:spPr bwMode="auto">
                <a:xfrm>
                  <a:off x="12789109" y="6025027"/>
                  <a:ext cx="114589" cy="373495"/>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Down Arrow 71">
                  <a:extLst>
                    <a:ext uri="{FF2B5EF4-FFF2-40B4-BE49-F238E27FC236}">
                      <a16:creationId xmlns:a16="http://schemas.microsoft.com/office/drawing/2014/main" id="{688E650C-DAE9-A34A-A1F7-388E23D428F0}"/>
                    </a:ext>
                    <a:ext uri="{C183D7F6-B498-43B3-948B-1728B52AA6E4}">
                      <adec:decorative xmlns:adec="http://schemas.microsoft.com/office/drawing/2017/decorative" val="1"/>
                    </a:ext>
                  </a:extLst>
                </p:cNvPr>
                <p:cNvSpPr/>
                <p:nvPr/>
              </p:nvSpPr>
              <p:spPr bwMode="auto">
                <a:xfrm rot="18374732">
                  <a:off x="12925416" y="5978241"/>
                  <a:ext cx="90808" cy="284606"/>
                </a:xfrm>
                <a:prstGeom prst="downArrow">
                  <a:avLst>
                    <a:gd name="adj1" fmla="val 5496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Down Arrow 72">
                  <a:extLst>
                    <a:ext uri="{FF2B5EF4-FFF2-40B4-BE49-F238E27FC236}">
                      <a16:creationId xmlns:a16="http://schemas.microsoft.com/office/drawing/2014/main" id="{A9D97665-DDD0-014F-A923-9779534E42DA}"/>
                    </a:ext>
                    <a:ext uri="{C183D7F6-B498-43B3-948B-1728B52AA6E4}">
                      <adec:decorative xmlns:adec="http://schemas.microsoft.com/office/drawing/2017/decorative" val="1"/>
                    </a:ext>
                  </a:extLst>
                </p:cNvPr>
                <p:cNvSpPr/>
                <p:nvPr/>
              </p:nvSpPr>
              <p:spPr bwMode="auto">
                <a:xfrm rot="2930966">
                  <a:off x="12687645" y="5979173"/>
                  <a:ext cx="90808" cy="284607"/>
                </a:xfrm>
                <a:prstGeom prst="downArrow">
                  <a:avLst>
                    <a:gd name="adj1" fmla="val 54960"/>
                    <a:gd name="adj2" fmla="val 5000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42EA562C-F04F-EF48-89B7-3798C76DCED8}"/>
                </a:ext>
              </a:extLst>
            </p:cNvPr>
            <p:cNvGrpSpPr/>
            <p:nvPr/>
          </p:nvGrpSpPr>
          <p:grpSpPr>
            <a:xfrm>
              <a:off x="7805250" y="3555415"/>
              <a:ext cx="317696" cy="267758"/>
              <a:chOff x="10793845" y="3666945"/>
              <a:chExt cx="660475" cy="556661"/>
            </a:xfrm>
          </p:grpSpPr>
          <p:grpSp>
            <p:nvGrpSpPr>
              <p:cNvPr id="29" name="Group 28">
                <a:extLst>
                  <a:ext uri="{FF2B5EF4-FFF2-40B4-BE49-F238E27FC236}">
                    <a16:creationId xmlns:a16="http://schemas.microsoft.com/office/drawing/2014/main" id="{EF3C2CE3-3938-4646-9EEC-397508B98636}"/>
                  </a:ext>
                </a:extLst>
              </p:cNvPr>
              <p:cNvGrpSpPr/>
              <p:nvPr/>
            </p:nvGrpSpPr>
            <p:grpSpPr>
              <a:xfrm>
                <a:off x="10929094" y="3666945"/>
                <a:ext cx="178790" cy="152996"/>
                <a:chOff x="10960274" y="3660682"/>
                <a:chExt cx="509376" cy="435888"/>
              </a:xfrm>
            </p:grpSpPr>
            <p:sp>
              <p:nvSpPr>
                <p:cNvPr id="24" name="Rectangle 23">
                  <a:extLst>
                    <a:ext uri="{FF2B5EF4-FFF2-40B4-BE49-F238E27FC236}">
                      <a16:creationId xmlns:a16="http://schemas.microsoft.com/office/drawing/2014/main" id="{90F4D950-D230-C84E-9065-3BB808F8E092}"/>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1E75E015-CF6E-374F-81F7-899B1F31EAFD}"/>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C43A643-E9B1-6D42-8413-70F66C79C58F}"/>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C3BAAFC-B3F2-D447-971D-B24BB296611C}"/>
                  </a:ext>
                </a:extLst>
              </p:cNvPr>
              <p:cNvGrpSpPr/>
              <p:nvPr/>
            </p:nvGrpSpPr>
            <p:grpSpPr>
              <a:xfrm>
                <a:off x="11166904" y="3666945"/>
                <a:ext cx="178790" cy="152996"/>
                <a:chOff x="10960274" y="3660682"/>
                <a:chExt cx="509376" cy="435888"/>
              </a:xfrm>
            </p:grpSpPr>
            <p:sp>
              <p:nvSpPr>
                <p:cNvPr id="76" name="Rectangle 75">
                  <a:extLst>
                    <a:ext uri="{FF2B5EF4-FFF2-40B4-BE49-F238E27FC236}">
                      <a16:creationId xmlns:a16="http://schemas.microsoft.com/office/drawing/2014/main" id="{5EE1D709-4C6C-9049-BB4D-7474FD3B7316}"/>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7" name="Straight Connector 76">
                  <a:extLst>
                    <a:ext uri="{FF2B5EF4-FFF2-40B4-BE49-F238E27FC236}">
                      <a16:creationId xmlns:a16="http://schemas.microsoft.com/office/drawing/2014/main" id="{DBD25170-C16B-2E48-AF16-C582BC122D47}"/>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1C1F93-90DE-9841-8704-61B7E6B30037}"/>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98258EA-E38B-9544-94A1-C314AAD5CB7F}"/>
                  </a:ext>
                </a:extLst>
              </p:cNvPr>
              <p:cNvGrpSpPr/>
              <p:nvPr/>
            </p:nvGrpSpPr>
            <p:grpSpPr>
              <a:xfrm>
                <a:off x="10793845" y="3869915"/>
                <a:ext cx="178790" cy="152996"/>
                <a:chOff x="10960274" y="3660682"/>
                <a:chExt cx="509376" cy="435888"/>
              </a:xfrm>
            </p:grpSpPr>
            <p:sp>
              <p:nvSpPr>
                <p:cNvPr id="80" name="Rectangle 79">
                  <a:extLst>
                    <a:ext uri="{FF2B5EF4-FFF2-40B4-BE49-F238E27FC236}">
                      <a16:creationId xmlns:a16="http://schemas.microsoft.com/office/drawing/2014/main" id="{8C4111A4-5EEF-2841-B6A7-C6AFD2447A8A}"/>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B7AE397D-19EC-F54F-8FF3-CBC56B7ADBD6}"/>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2201ABE-CCDC-AA4B-AF11-961F574DB528}"/>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BDB9FE70-3A2D-8744-BE40-0DD34F230B62}"/>
                  </a:ext>
                </a:extLst>
              </p:cNvPr>
              <p:cNvGrpSpPr/>
              <p:nvPr/>
            </p:nvGrpSpPr>
            <p:grpSpPr>
              <a:xfrm>
                <a:off x="11034688" y="3869915"/>
                <a:ext cx="178790" cy="152996"/>
                <a:chOff x="10960274" y="3660682"/>
                <a:chExt cx="509376" cy="435888"/>
              </a:xfrm>
            </p:grpSpPr>
            <p:sp>
              <p:nvSpPr>
                <p:cNvPr id="84" name="Rectangle 83">
                  <a:extLst>
                    <a:ext uri="{FF2B5EF4-FFF2-40B4-BE49-F238E27FC236}">
                      <a16:creationId xmlns:a16="http://schemas.microsoft.com/office/drawing/2014/main" id="{DD7CA58F-292D-AE49-8C7D-5636F31E4DF5}"/>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a:extLst>
                    <a:ext uri="{FF2B5EF4-FFF2-40B4-BE49-F238E27FC236}">
                      <a16:creationId xmlns:a16="http://schemas.microsoft.com/office/drawing/2014/main" id="{CA71774A-E20B-5E4A-B2CF-B1FC09885BC7}"/>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6426CDE-A660-BE4F-B7C3-E922079B241F}"/>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3049E265-397F-A944-9C8E-4E136606846A}"/>
                  </a:ext>
                </a:extLst>
              </p:cNvPr>
              <p:cNvGrpSpPr/>
              <p:nvPr/>
            </p:nvGrpSpPr>
            <p:grpSpPr>
              <a:xfrm>
                <a:off x="11275530" y="3869915"/>
                <a:ext cx="178790" cy="152996"/>
                <a:chOff x="10960274" y="3660682"/>
                <a:chExt cx="509376" cy="435888"/>
              </a:xfrm>
            </p:grpSpPr>
            <p:sp>
              <p:nvSpPr>
                <p:cNvPr id="88" name="Rectangle 87">
                  <a:extLst>
                    <a:ext uri="{FF2B5EF4-FFF2-40B4-BE49-F238E27FC236}">
                      <a16:creationId xmlns:a16="http://schemas.microsoft.com/office/drawing/2014/main" id="{01D82D97-0356-3949-8AB9-4D10B5355603}"/>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9" name="Straight Connector 88">
                  <a:extLst>
                    <a:ext uri="{FF2B5EF4-FFF2-40B4-BE49-F238E27FC236}">
                      <a16:creationId xmlns:a16="http://schemas.microsoft.com/office/drawing/2014/main" id="{3DDA4983-8267-1647-AA9C-817911CF5B34}"/>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7D2367D-4906-7B46-BE7C-413D4943DF4C}"/>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F3EF32E3-009C-2641-95BF-E2BC5117169C}"/>
                  </a:ext>
                </a:extLst>
              </p:cNvPr>
              <p:cNvGrpSpPr/>
              <p:nvPr/>
            </p:nvGrpSpPr>
            <p:grpSpPr>
              <a:xfrm>
                <a:off x="10929094" y="4070610"/>
                <a:ext cx="178790" cy="152996"/>
                <a:chOff x="10960274" y="3660682"/>
                <a:chExt cx="509376" cy="435888"/>
              </a:xfrm>
            </p:grpSpPr>
            <p:sp>
              <p:nvSpPr>
                <p:cNvPr id="94" name="Rectangle 93">
                  <a:extLst>
                    <a:ext uri="{FF2B5EF4-FFF2-40B4-BE49-F238E27FC236}">
                      <a16:creationId xmlns:a16="http://schemas.microsoft.com/office/drawing/2014/main" id="{ABB22821-4BF0-AC4D-9661-861B19924961}"/>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5" name="Straight Connector 94">
                  <a:extLst>
                    <a:ext uri="{FF2B5EF4-FFF2-40B4-BE49-F238E27FC236}">
                      <a16:creationId xmlns:a16="http://schemas.microsoft.com/office/drawing/2014/main" id="{554B229B-21D0-F942-B1EF-792914DC3B79}"/>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04A6DD9-E363-0149-A4E8-7307F82D35C3}"/>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CA91A2A9-1665-C541-B454-84FD6F25F565}"/>
                  </a:ext>
                </a:extLst>
              </p:cNvPr>
              <p:cNvGrpSpPr/>
              <p:nvPr/>
            </p:nvGrpSpPr>
            <p:grpSpPr>
              <a:xfrm>
                <a:off x="11166904" y="4070610"/>
                <a:ext cx="178790" cy="152996"/>
                <a:chOff x="10960274" y="3660682"/>
                <a:chExt cx="509376" cy="435888"/>
              </a:xfrm>
            </p:grpSpPr>
            <p:sp>
              <p:nvSpPr>
                <p:cNvPr id="98" name="Rectangle 97">
                  <a:extLst>
                    <a:ext uri="{FF2B5EF4-FFF2-40B4-BE49-F238E27FC236}">
                      <a16:creationId xmlns:a16="http://schemas.microsoft.com/office/drawing/2014/main" id="{97CCDEEC-0DC1-7C47-A34A-0F89CDB56CE5}"/>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079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9" name="Straight Connector 98">
                  <a:extLst>
                    <a:ext uri="{FF2B5EF4-FFF2-40B4-BE49-F238E27FC236}">
                      <a16:creationId xmlns:a16="http://schemas.microsoft.com/office/drawing/2014/main" id="{A3B239AA-F549-9A41-BDBF-6C0B829151E6}"/>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53CEE96-49F0-7D49-840E-7ECC3B9E573E}"/>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079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102" name="Freeform 101">
              <a:extLst>
                <a:ext uri="{FF2B5EF4-FFF2-40B4-BE49-F238E27FC236}">
                  <a16:creationId xmlns:a16="http://schemas.microsoft.com/office/drawing/2014/main" id="{ABCE8F24-6349-B045-AE8E-34EE1A945A6F}"/>
                </a:ext>
                <a:ext uri="{C183D7F6-B498-43B3-948B-1728B52AA6E4}">
                  <adec:decorative xmlns:adec="http://schemas.microsoft.com/office/drawing/2017/decorative" val="1"/>
                </a:ext>
              </a:extLst>
            </p:cNvPr>
            <p:cNvSpPr/>
            <p:nvPr/>
          </p:nvSpPr>
          <p:spPr bwMode="auto">
            <a:xfrm rot="5400000">
              <a:off x="7689343" y="2876424"/>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3" name="Freeform 102">
              <a:extLst>
                <a:ext uri="{FF2B5EF4-FFF2-40B4-BE49-F238E27FC236}">
                  <a16:creationId xmlns:a16="http://schemas.microsoft.com/office/drawing/2014/main" id="{6F7099AE-8901-3744-B79A-0783BEFE58D3}"/>
                </a:ext>
                <a:ext uri="{C183D7F6-B498-43B3-948B-1728B52AA6E4}">
                  <adec:decorative xmlns:adec="http://schemas.microsoft.com/office/drawing/2017/decorative" val="1"/>
                </a:ext>
              </a:extLst>
            </p:cNvPr>
            <p:cNvSpPr/>
            <p:nvPr/>
          </p:nvSpPr>
          <p:spPr bwMode="auto">
            <a:xfrm rot="10800000">
              <a:off x="7684143" y="4316625"/>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4" name="Freeform 103">
              <a:extLst>
                <a:ext uri="{FF2B5EF4-FFF2-40B4-BE49-F238E27FC236}">
                  <a16:creationId xmlns:a16="http://schemas.microsoft.com/office/drawing/2014/main" id="{8702ED24-9992-5747-957A-DEA68AE7B3BF}"/>
                </a:ext>
                <a:ext uri="{C183D7F6-B498-43B3-948B-1728B52AA6E4}">
                  <adec:decorative xmlns:adec="http://schemas.microsoft.com/office/drawing/2017/decorative" val="1"/>
                </a:ext>
              </a:extLst>
            </p:cNvPr>
            <p:cNvSpPr/>
            <p:nvPr/>
          </p:nvSpPr>
          <p:spPr bwMode="auto">
            <a:xfrm rot="16200000">
              <a:off x="6306459" y="4316624"/>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5" name="Freeform 104">
              <a:extLst>
                <a:ext uri="{FF2B5EF4-FFF2-40B4-BE49-F238E27FC236}">
                  <a16:creationId xmlns:a16="http://schemas.microsoft.com/office/drawing/2014/main" id="{B2C21CCE-B52E-3648-ACDD-BCFD4FE02B9F}"/>
                </a:ext>
                <a:ext uri="{C183D7F6-B498-43B3-948B-1728B52AA6E4}">
                  <adec:decorative xmlns:adec="http://schemas.microsoft.com/office/drawing/2017/decorative" val="1"/>
                </a:ext>
              </a:extLst>
            </p:cNvPr>
            <p:cNvSpPr/>
            <p:nvPr/>
          </p:nvSpPr>
          <p:spPr bwMode="auto">
            <a:xfrm>
              <a:off x="6306459" y="2878326"/>
              <a:ext cx="428969" cy="428968"/>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026" name="Picture 2">
              <a:extLst>
                <a:ext uri="{FF2B5EF4-FFF2-40B4-BE49-F238E27FC236}">
                  <a16:creationId xmlns:a16="http://schemas.microsoft.com/office/drawing/2014/main" id="{54108806-E6BA-48C2-949D-0A16A0A2D95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320" y="3554327"/>
              <a:ext cx="322182" cy="231534"/>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BD19057C-8F47-4D06-A636-FF096FD1419A}"/>
                </a:ext>
                <a:ext uri="{C183D7F6-B498-43B3-948B-1728B52AA6E4}">
                  <adec:decorative xmlns:adec="http://schemas.microsoft.com/office/drawing/2017/decorative" val="1"/>
                </a:ext>
              </a:extLst>
            </p:cNvPr>
            <p:cNvSpPr txBox="1"/>
            <p:nvPr/>
          </p:nvSpPr>
          <p:spPr>
            <a:xfrm>
              <a:off x="8118460" y="4016100"/>
              <a:ext cx="59833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Docker</a:t>
              </a:r>
            </a:p>
          </p:txBody>
        </p:sp>
        <p:pic>
          <p:nvPicPr>
            <p:cNvPr id="2" name="Graphic 1">
              <a:extLst>
                <a:ext uri="{FF2B5EF4-FFF2-40B4-BE49-F238E27FC236}">
                  <a16:creationId xmlns:a16="http://schemas.microsoft.com/office/drawing/2014/main" id="{3633C279-6798-4468-897E-AED7B2FFDAC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70661" y="2277276"/>
              <a:ext cx="589502" cy="589502"/>
            </a:xfrm>
            <a:prstGeom prst="rect">
              <a:avLst/>
            </a:prstGeom>
          </p:spPr>
        </p:pic>
      </p:grpSp>
      <p:pic>
        <p:nvPicPr>
          <p:cNvPr id="161" name="Picture 2" descr="KMD logo">
            <a:extLst>
              <a:ext uri="{FF2B5EF4-FFF2-40B4-BE49-F238E27FC236}">
                <a16:creationId xmlns:a16="http://schemas.microsoft.com/office/drawing/2014/main" id="{4D60AC2D-335C-43E3-B9AE-AD90E057F7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672342" y="5721478"/>
            <a:ext cx="1138474" cy="443140"/>
          </a:xfrm>
          <a:prstGeom prst="rect">
            <a:avLst/>
          </a:prstGeom>
          <a:noFill/>
          <a:extLst>
            <a:ext uri="{909E8E84-426E-40DD-AFC4-6F175D3DCCD1}">
              <a14:hiddenFill xmlns:a14="http://schemas.microsoft.com/office/drawing/2010/main">
                <a:solidFill>
                  <a:srgbClr val="FFFFFF"/>
                </a:solidFill>
              </a14:hiddenFill>
            </a:ext>
          </a:extLst>
        </p:spPr>
      </p:pic>
      <p:sp>
        <p:nvSpPr>
          <p:cNvPr id="91" name="Content Placeholder 4">
            <a:extLst>
              <a:ext uri="{FF2B5EF4-FFF2-40B4-BE49-F238E27FC236}">
                <a16:creationId xmlns:a16="http://schemas.microsoft.com/office/drawing/2014/main" id="{40BE4894-CA48-4751-97C0-C9B59E868A94}"/>
              </a:ext>
            </a:extLst>
          </p:cNvPr>
          <p:cNvSpPr>
            <a:spLocks noGrp="1"/>
          </p:cNvSpPr>
          <p:nvPr>
            <p:ph sz="quarter" idx="13"/>
          </p:nvPr>
        </p:nvSpPr>
        <p:spPr>
          <a:xfrm>
            <a:off x="2184981" y="5719576"/>
            <a:ext cx="5662568" cy="4308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177D7"/>
                </a:solidFill>
                <a:effectLst/>
                <a:uLnTx/>
                <a:uFillTx/>
                <a:latin typeface="Segoe UI Semibold"/>
                <a:ea typeface="Segoe UI Semilight" charset="0"/>
                <a:cs typeface="Segoe UI Semilight" charset="0"/>
              </a:rPr>
              <a:t>Danish IT company KMD can scale API services multiple times a day with Azure Database for MySQL and Azure Kubernetes Service</a:t>
            </a:r>
          </a:p>
        </p:txBody>
      </p:sp>
    </p:spTree>
    <p:extLst>
      <p:ext uri="{BB962C8B-B14F-4D97-AF65-F5344CB8AC3E}">
        <p14:creationId xmlns:p14="http://schemas.microsoft.com/office/powerpoint/2010/main" val="29493364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3BBC0-B231-4804-91B5-342EAE089C33}"/>
              </a:ext>
            </a:extLst>
          </p:cNvPr>
          <p:cNvSpPr>
            <a:spLocks noGrp="1"/>
          </p:cNvSpPr>
          <p:nvPr>
            <p:ph type="title"/>
          </p:nvPr>
        </p:nvSpPr>
        <p:spPr>
          <a:xfrm>
            <a:off x="1017772" y="1747967"/>
            <a:ext cx="4704831" cy="1231106"/>
          </a:xfrm>
        </p:spPr>
        <p:txBody>
          <a:bodyPr/>
          <a:lstStyle/>
          <a:p>
            <a:r>
              <a:rPr lang="en-US" sz="4000" dirty="0"/>
              <a:t>Technology changes </a:t>
            </a:r>
            <a:r>
              <a:rPr lang="en-US" sz="4000" dirty="0">
                <a:solidFill>
                  <a:schemeClr val="accent1"/>
                </a:solidFill>
              </a:rPr>
              <a:t>faster than ever</a:t>
            </a:r>
          </a:p>
        </p:txBody>
      </p:sp>
      <p:grpSp>
        <p:nvGrpSpPr>
          <p:cNvPr id="12" name="Group 11" descr="A curve showing pace of technology growing exponentially from 1400 to 2000, starting from the lowest node Printing press followed by Telescope, Steam engine, Telegraph, Light bulb, Telephone, Car, Radio, Moon landing, Microprocessor, Word processor, Operating systems, Internet, cell phones, Search engines, Cloud computing and IoT devices at the top.">
            <a:extLst>
              <a:ext uri="{FF2B5EF4-FFF2-40B4-BE49-F238E27FC236}">
                <a16:creationId xmlns:a16="http://schemas.microsoft.com/office/drawing/2014/main" id="{1D421E54-3612-42FF-9308-17554457ACF0}"/>
              </a:ext>
            </a:extLst>
          </p:cNvPr>
          <p:cNvGrpSpPr/>
          <p:nvPr/>
        </p:nvGrpSpPr>
        <p:grpSpPr>
          <a:xfrm>
            <a:off x="0" y="486229"/>
            <a:ext cx="12192000" cy="5810188"/>
            <a:chOff x="0" y="486229"/>
            <a:chExt cx="12192000" cy="5810188"/>
          </a:xfrm>
        </p:grpSpPr>
        <p:sp>
          <p:nvSpPr>
            <p:cNvPr id="3" name="TextBox 2">
              <a:extLst>
                <a:ext uri="{FF2B5EF4-FFF2-40B4-BE49-F238E27FC236}">
                  <a16:creationId xmlns:a16="http://schemas.microsoft.com/office/drawing/2014/main" id="{BBCB37A7-32DB-437C-AA2E-D4D992F27545}"/>
                </a:ext>
                <a:ext uri="{C183D7F6-B498-43B3-948B-1728B52AA6E4}">
                  <adec:decorative xmlns:adec="http://schemas.microsoft.com/office/drawing/2017/decorative" val="1"/>
                </a:ext>
              </a:extLst>
            </p:cNvPr>
            <p:cNvSpPr txBox="1"/>
            <p:nvPr/>
          </p:nvSpPr>
          <p:spPr>
            <a:xfrm>
              <a:off x="902701"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1400</a:t>
              </a:r>
            </a:p>
          </p:txBody>
        </p:sp>
        <p:sp>
          <p:nvSpPr>
            <p:cNvPr id="6" name="TextBox 5">
              <a:extLst>
                <a:ext uri="{FF2B5EF4-FFF2-40B4-BE49-F238E27FC236}">
                  <a16:creationId xmlns:a16="http://schemas.microsoft.com/office/drawing/2014/main" id="{325DD9E4-74DC-4D92-BB1D-26CD2FDBEF5B}"/>
                </a:ext>
                <a:ext uri="{C183D7F6-B498-43B3-948B-1728B52AA6E4}">
                  <adec:decorative xmlns:adec="http://schemas.microsoft.com/office/drawing/2017/decorative" val="1"/>
                </a:ext>
              </a:extLst>
            </p:cNvPr>
            <p:cNvSpPr txBox="1"/>
            <p:nvPr/>
          </p:nvSpPr>
          <p:spPr>
            <a:xfrm>
              <a:off x="2509335"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1500</a:t>
              </a:r>
            </a:p>
          </p:txBody>
        </p:sp>
        <p:sp>
          <p:nvSpPr>
            <p:cNvPr id="7" name="TextBox 6">
              <a:extLst>
                <a:ext uri="{FF2B5EF4-FFF2-40B4-BE49-F238E27FC236}">
                  <a16:creationId xmlns:a16="http://schemas.microsoft.com/office/drawing/2014/main" id="{E0526101-3F00-40D8-9DF3-BE8A8B335001}"/>
                </a:ext>
                <a:ext uri="{C183D7F6-B498-43B3-948B-1728B52AA6E4}">
                  <adec:decorative xmlns:adec="http://schemas.microsoft.com/office/drawing/2017/decorative" val="1"/>
                </a:ext>
              </a:extLst>
            </p:cNvPr>
            <p:cNvSpPr txBox="1"/>
            <p:nvPr/>
          </p:nvSpPr>
          <p:spPr>
            <a:xfrm>
              <a:off x="4115969"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1600</a:t>
              </a:r>
            </a:p>
          </p:txBody>
        </p:sp>
        <p:sp>
          <p:nvSpPr>
            <p:cNvPr id="8" name="TextBox 7">
              <a:extLst>
                <a:ext uri="{FF2B5EF4-FFF2-40B4-BE49-F238E27FC236}">
                  <a16:creationId xmlns:a16="http://schemas.microsoft.com/office/drawing/2014/main" id="{7B764D2D-AC62-43F2-B289-DEA57133B29D}"/>
                </a:ext>
                <a:ext uri="{C183D7F6-B498-43B3-948B-1728B52AA6E4}">
                  <adec:decorative xmlns:adec="http://schemas.microsoft.com/office/drawing/2017/decorative" val="1"/>
                </a:ext>
              </a:extLst>
            </p:cNvPr>
            <p:cNvSpPr txBox="1"/>
            <p:nvPr/>
          </p:nvSpPr>
          <p:spPr>
            <a:xfrm>
              <a:off x="5722603"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1700</a:t>
              </a:r>
            </a:p>
          </p:txBody>
        </p:sp>
        <p:sp>
          <p:nvSpPr>
            <p:cNvPr id="9" name="TextBox 8">
              <a:extLst>
                <a:ext uri="{FF2B5EF4-FFF2-40B4-BE49-F238E27FC236}">
                  <a16:creationId xmlns:a16="http://schemas.microsoft.com/office/drawing/2014/main" id="{12C42134-21D0-449F-AA7B-71E7C8053708}"/>
                </a:ext>
                <a:ext uri="{C183D7F6-B498-43B3-948B-1728B52AA6E4}">
                  <adec:decorative xmlns:adec="http://schemas.microsoft.com/office/drawing/2017/decorative" val="1"/>
                </a:ext>
              </a:extLst>
            </p:cNvPr>
            <p:cNvSpPr txBox="1"/>
            <p:nvPr/>
          </p:nvSpPr>
          <p:spPr>
            <a:xfrm>
              <a:off x="7329237"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1800</a:t>
              </a:r>
            </a:p>
          </p:txBody>
        </p:sp>
        <p:sp>
          <p:nvSpPr>
            <p:cNvPr id="10" name="TextBox 9">
              <a:extLst>
                <a:ext uri="{FF2B5EF4-FFF2-40B4-BE49-F238E27FC236}">
                  <a16:creationId xmlns:a16="http://schemas.microsoft.com/office/drawing/2014/main" id="{D0343682-6A82-4EE4-B4E1-C06311D8D095}"/>
                </a:ext>
                <a:ext uri="{C183D7F6-B498-43B3-948B-1728B52AA6E4}">
                  <adec:decorative xmlns:adec="http://schemas.microsoft.com/office/drawing/2017/decorative" val="1"/>
                </a:ext>
              </a:extLst>
            </p:cNvPr>
            <p:cNvSpPr txBox="1"/>
            <p:nvPr/>
          </p:nvSpPr>
          <p:spPr>
            <a:xfrm>
              <a:off x="8935871"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1900</a:t>
              </a:r>
            </a:p>
          </p:txBody>
        </p:sp>
        <p:sp>
          <p:nvSpPr>
            <p:cNvPr id="11" name="TextBox 10">
              <a:extLst>
                <a:ext uri="{FF2B5EF4-FFF2-40B4-BE49-F238E27FC236}">
                  <a16:creationId xmlns:a16="http://schemas.microsoft.com/office/drawing/2014/main" id="{CDC89478-2E6E-4CF1-A19E-067DD3FC1908}"/>
                </a:ext>
                <a:ext uri="{C183D7F6-B498-43B3-948B-1728B52AA6E4}">
                  <adec:decorative xmlns:adec="http://schemas.microsoft.com/office/drawing/2017/decorative" val="1"/>
                </a:ext>
              </a:extLst>
            </p:cNvPr>
            <p:cNvSpPr txBox="1"/>
            <p:nvPr/>
          </p:nvSpPr>
          <p:spPr>
            <a:xfrm>
              <a:off x="10542502"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2000</a:t>
              </a:r>
            </a:p>
          </p:txBody>
        </p:sp>
        <p:sp>
          <p:nvSpPr>
            <p:cNvPr id="5" name="Rectangle 4">
              <a:extLst>
                <a:ext uri="{FF2B5EF4-FFF2-40B4-BE49-F238E27FC236}">
                  <a16:creationId xmlns:a16="http://schemas.microsoft.com/office/drawing/2014/main" id="{A479F8B4-FDE8-49F8-8B97-E826F58295FE}"/>
                </a:ext>
                <a:ext uri="{C183D7F6-B498-43B3-948B-1728B52AA6E4}">
                  <adec:decorative xmlns:adec="http://schemas.microsoft.com/office/drawing/2017/decorative" val="1"/>
                </a:ext>
              </a:extLst>
            </p:cNvPr>
            <p:cNvSpPr/>
            <p:nvPr/>
          </p:nvSpPr>
          <p:spPr bwMode="auto">
            <a:xfrm>
              <a:off x="10819388" y="708804"/>
              <a:ext cx="1372612" cy="494141"/>
            </a:xfrm>
            <a:prstGeom prst="rect">
              <a:avLst/>
            </a:prstGeom>
            <a:gradFill flip="none" rotWithShape="1">
              <a:gsLst>
                <a:gs pos="15000">
                  <a:schemeClr val="accent2">
                    <a:alpha val="5000"/>
                  </a:schemeClr>
                </a:gs>
                <a:gs pos="68000">
                  <a:schemeClr val="accent2">
                    <a:alpha val="50000"/>
                  </a:schemeClr>
                </a:gs>
              </a:gsLst>
              <a:lin ang="12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85" name="Rectangle 84">
              <a:extLst>
                <a:ext uri="{FF2B5EF4-FFF2-40B4-BE49-F238E27FC236}">
                  <a16:creationId xmlns:a16="http://schemas.microsoft.com/office/drawing/2014/main" id="{3E58FAF3-1D12-4E32-A116-EC78C5954EAF}"/>
                </a:ext>
                <a:ext uri="{C183D7F6-B498-43B3-948B-1728B52AA6E4}">
                  <adec:decorative xmlns:adec="http://schemas.microsoft.com/office/drawing/2017/decorative" val="1"/>
                </a:ext>
              </a:extLst>
            </p:cNvPr>
            <p:cNvSpPr/>
            <p:nvPr/>
          </p:nvSpPr>
          <p:spPr bwMode="auto">
            <a:xfrm>
              <a:off x="10596786" y="1289092"/>
              <a:ext cx="1595213" cy="494141"/>
            </a:xfrm>
            <a:prstGeom prst="rect">
              <a:avLst/>
            </a:prstGeom>
            <a:gradFill flip="none" rotWithShape="1">
              <a:gsLst>
                <a:gs pos="7000">
                  <a:schemeClr val="accent2">
                    <a:alpha val="5000"/>
                  </a:schemeClr>
                </a:gs>
                <a:gs pos="83000">
                  <a:schemeClr val="accent2">
                    <a:alpha val="50000"/>
                  </a:schemeClr>
                </a:gs>
              </a:gsLst>
              <a:lin ang="18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89" name="Rectangle 88">
              <a:extLst>
                <a:ext uri="{FF2B5EF4-FFF2-40B4-BE49-F238E27FC236}">
                  <a16:creationId xmlns:a16="http://schemas.microsoft.com/office/drawing/2014/main" id="{FEF1648A-DEBD-4DCA-B176-E1FEB5220089}"/>
                </a:ext>
                <a:ext uri="{C183D7F6-B498-43B3-948B-1728B52AA6E4}">
                  <adec:decorative xmlns:adec="http://schemas.microsoft.com/office/drawing/2017/decorative" val="1"/>
                </a:ext>
              </a:extLst>
            </p:cNvPr>
            <p:cNvSpPr/>
            <p:nvPr/>
          </p:nvSpPr>
          <p:spPr bwMode="auto">
            <a:xfrm>
              <a:off x="10287000" y="1869379"/>
              <a:ext cx="1904998" cy="494141"/>
            </a:xfrm>
            <a:prstGeom prst="rect">
              <a:avLst/>
            </a:prstGeom>
            <a:gradFill flip="none" rotWithShape="1">
              <a:gsLst>
                <a:gs pos="0">
                  <a:schemeClr val="accent2">
                    <a:alpha val="4000"/>
                  </a:schemeClr>
                </a:gs>
                <a:gs pos="100000">
                  <a:schemeClr val="accent2">
                    <a:alpha val="50000"/>
                  </a:schemeClr>
                </a:gs>
              </a:gsLst>
              <a:lin ang="18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0" name="Rectangle 89">
              <a:extLst>
                <a:ext uri="{FF2B5EF4-FFF2-40B4-BE49-F238E27FC236}">
                  <a16:creationId xmlns:a16="http://schemas.microsoft.com/office/drawing/2014/main" id="{8E3F85AC-D032-4DC9-9CB0-2D27DD8C51AF}"/>
                </a:ext>
                <a:ext uri="{C183D7F6-B498-43B3-948B-1728B52AA6E4}">
                  <adec:decorative xmlns:adec="http://schemas.microsoft.com/office/drawing/2017/decorative" val="1"/>
                </a:ext>
              </a:extLst>
            </p:cNvPr>
            <p:cNvSpPr/>
            <p:nvPr/>
          </p:nvSpPr>
          <p:spPr bwMode="auto">
            <a:xfrm>
              <a:off x="9898416" y="2445209"/>
              <a:ext cx="2293581" cy="494141"/>
            </a:xfrm>
            <a:prstGeom prst="rect">
              <a:avLst/>
            </a:prstGeom>
            <a:gradFill flip="none" rotWithShape="1">
              <a:gsLst>
                <a:gs pos="9000">
                  <a:schemeClr val="accent2">
                    <a:alpha val="4000"/>
                  </a:schemeClr>
                </a:gs>
                <a:gs pos="100000">
                  <a:schemeClr val="accent2">
                    <a:alpha val="75000"/>
                  </a:schemeClr>
                </a:gs>
              </a:gsLst>
              <a:lin ang="24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1" name="Rectangle 90">
              <a:extLst>
                <a:ext uri="{FF2B5EF4-FFF2-40B4-BE49-F238E27FC236}">
                  <a16:creationId xmlns:a16="http://schemas.microsoft.com/office/drawing/2014/main" id="{0E5FDFED-5C1C-48F7-BD69-293E45F17C4A}"/>
                </a:ext>
                <a:ext uri="{C183D7F6-B498-43B3-948B-1728B52AA6E4}">
                  <adec:decorative xmlns:adec="http://schemas.microsoft.com/office/drawing/2017/decorative" val="1"/>
                </a:ext>
              </a:extLst>
            </p:cNvPr>
            <p:cNvSpPr/>
            <p:nvPr/>
          </p:nvSpPr>
          <p:spPr bwMode="auto">
            <a:xfrm>
              <a:off x="9495193" y="3029953"/>
              <a:ext cx="2696799" cy="494141"/>
            </a:xfrm>
            <a:prstGeom prst="rect">
              <a:avLst/>
            </a:prstGeom>
            <a:gradFill flip="none" rotWithShape="1">
              <a:gsLst>
                <a:gs pos="9000">
                  <a:schemeClr val="accent2">
                    <a:alpha val="3000"/>
                  </a:schemeClr>
                </a:gs>
                <a:gs pos="100000">
                  <a:schemeClr val="accent2">
                    <a:alpha val="75000"/>
                  </a:schemeClr>
                </a:gs>
              </a:gsLst>
              <a:lin ang="24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4" name="Rectangle 93">
              <a:extLst>
                <a:ext uri="{FF2B5EF4-FFF2-40B4-BE49-F238E27FC236}">
                  <a16:creationId xmlns:a16="http://schemas.microsoft.com/office/drawing/2014/main" id="{15E15F85-95DE-4893-A672-7184BA097ED0}"/>
                </a:ext>
                <a:ext uri="{C183D7F6-B498-43B3-948B-1728B52AA6E4}">
                  <adec:decorative xmlns:adec="http://schemas.microsoft.com/office/drawing/2017/decorative" val="1"/>
                </a:ext>
              </a:extLst>
            </p:cNvPr>
            <p:cNvSpPr/>
            <p:nvPr/>
          </p:nvSpPr>
          <p:spPr bwMode="auto">
            <a:xfrm>
              <a:off x="8728374" y="3610241"/>
              <a:ext cx="3463621" cy="494141"/>
            </a:xfrm>
            <a:prstGeom prst="rect">
              <a:avLst/>
            </a:prstGeom>
            <a:gradFill flip="none" rotWithShape="1">
              <a:gsLst>
                <a:gs pos="14000">
                  <a:schemeClr val="accent2">
                    <a:alpha val="3000"/>
                  </a:schemeClr>
                </a:gs>
                <a:gs pos="100000">
                  <a:schemeClr val="accent2">
                    <a:alpha val="75000"/>
                  </a:schemeClr>
                </a:gs>
              </a:gsLst>
              <a:lin ang="30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5" name="Rectangle 94">
              <a:extLst>
                <a:ext uri="{FF2B5EF4-FFF2-40B4-BE49-F238E27FC236}">
                  <a16:creationId xmlns:a16="http://schemas.microsoft.com/office/drawing/2014/main" id="{1106E02D-7E3A-4209-A9CC-31DD15E556B5}"/>
                </a:ext>
                <a:ext uri="{C183D7F6-B498-43B3-948B-1728B52AA6E4}">
                  <adec:decorative xmlns:adec="http://schemas.microsoft.com/office/drawing/2017/decorative" val="1"/>
                </a:ext>
              </a:extLst>
            </p:cNvPr>
            <p:cNvSpPr/>
            <p:nvPr/>
          </p:nvSpPr>
          <p:spPr bwMode="auto">
            <a:xfrm>
              <a:off x="7737295" y="4190527"/>
              <a:ext cx="4454699" cy="494141"/>
            </a:xfrm>
            <a:prstGeom prst="rect">
              <a:avLst/>
            </a:prstGeom>
            <a:gradFill flip="none" rotWithShape="1">
              <a:gsLst>
                <a:gs pos="11000">
                  <a:schemeClr val="accent2">
                    <a:alpha val="2000"/>
                  </a:schemeClr>
                </a:gs>
                <a:gs pos="100000">
                  <a:schemeClr val="accent2"/>
                </a:gs>
              </a:gsLst>
              <a:lin ang="30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6" name="Rectangle 95">
              <a:extLst>
                <a:ext uri="{FF2B5EF4-FFF2-40B4-BE49-F238E27FC236}">
                  <a16:creationId xmlns:a16="http://schemas.microsoft.com/office/drawing/2014/main" id="{53E0819A-2D50-4589-A540-80630F821E5E}"/>
                </a:ext>
                <a:ext uri="{C183D7F6-B498-43B3-948B-1728B52AA6E4}">
                  <adec:decorative xmlns:adec="http://schemas.microsoft.com/office/drawing/2017/decorative" val="1"/>
                </a:ext>
              </a:extLst>
            </p:cNvPr>
            <p:cNvSpPr/>
            <p:nvPr/>
          </p:nvSpPr>
          <p:spPr bwMode="auto">
            <a:xfrm>
              <a:off x="4746171" y="4770814"/>
              <a:ext cx="7445822" cy="494141"/>
            </a:xfrm>
            <a:prstGeom prst="rect">
              <a:avLst/>
            </a:prstGeom>
            <a:gradFill flip="none" rotWithShape="1">
              <a:gsLst>
                <a:gs pos="23000">
                  <a:schemeClr val="accent2">
                    <a:alpha val="2000"/>
                  </a:schemeClr>
                </a:gs>
                <a:gs pos="100000">
                  <a:schemeClr val="accent2"/>
                </a:gs>
              </a:gsLst>
              <a:lin ang="36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7" name="Rectangle 96">
              <a:extLst>
                <a:ext uri="{FF2B5EF4-FFF2-40B4-BE49-F238E27FC236}">
                  <a16:creationId xmlns:a16="http://schemas.microsoft.com/office/drawing/2014/main" id="{6C3C2EC4-50CE-43FC-AB05-04A97AA24FB3}"/>
                </a:ext>
                <a:ext uri="{C183D7F6-B498-43B3-948B-1728B52AA6E4}">
                  <adec:decorative xmlns:adec="http://schemas.microsoft.com/office/drawing/2017/decorative" val="1"/>
                </a:ext>
              </a:extLst>
            </p:cNvPr>
            <p:cNvSpPr/>
            <p:nvPr/>
          </p:nvSpPr>
          <p:spPr bwMode="auto">
            <a:xfrm>
              <a:off x="0" y="5351102"/>
              <a:ext cx="12191992" cy="494141"/>
            </a:xfrm>
            <a:prstGeom prst="rect">
              <a:avLst/>
            </a:prstGeom>
            <a:gradFill flip="none" rotWithShape="1">
              <a:gsLst>
                <a:gs pos="21000">
                  <a:schemeClr val="accent2">
                    <a:alpha val="0"/>
                  </a:schemeClr>
                </a:gs>
                <a:gs pos="100000">
                  <a:schemeClr val="accent2"/>
                </a:gs>
              </a:gsLst>
              <a:lin ang="36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useBgFill="1">
          <p:nvSpPr>
            <p:cNvPr id="27" name="Freeform: Shape 26">
              <a:extLst>
                <a:ext uri="{FF2B5EF4-FFF2-40B4-BE49-F238E27FC236}">
                  <a16:creationId xmlns:a16="http://schemas.microsoft.com/office/drawing/2014/main" id="{CA6BB822-B040-435B-AFDF-9A40A9B9A9ED}"/>
                </a:ext>
                <a:ext uri="{C183D7F6-B498-43B3-948B-1728B52AA6E4}">
                  <adec:decorative xmlns:adec="http://schemas.microsoft.com/office/drawing/2017/decorative" val="1"/>
                </a:ext>
              </a:extLst>
            </p:cNvPr>
            <p:cNvSpPr/>
            <p:nvPr/>
          </p:nvSpPr>
          <p:spPr bwMode="auto">
            <a:xfrm>
              <a:off x="1" y="486229"/>
              <a:ext cx="11115856" cy="5015724"/>
            </a:xfrm>
            <a:custGeom>
              <a:avLst/>
              <a:gdLst>
                <a:gd name="connsiteX0" fmla="*/ 0 w 10049692"/>
                <a:gd name="connsiteY0" fmla="*/ 4171406 h 4171406"/>
                <a:gd name="connsiteX1" fmla="*/ 4807132 w 10049692"/>
                <a:gd name="connsiteY1" fmla="*/ 3901440 h 4171406"/>
                <a:gd name="connsiteX2" fmla="*/ 7794172 w 10049692"/>
                <a:gd name="connsiteY2" fmla="*/ 2978331 h 4171406"/>
                <a:gd name="connsiteX3" fmla="*/ 9239795 w 10049692"/>
                <a:gd name="connsiteY3" fmla="*/ 1558834 h 4171406"/>
                <a:gd name="connsiteX4" fmla="*/ 10049692 w 10049692"/>
                <a:gd name="connsiteY4" fmla="*/ 0 h 4171406"/>
                <a:gd name="connsiteX0" fmla="*/ 0 w 11054647"/>
                <a:gd name="connsiteY0" fmla="*/ 4190035 h 4190035"/>
                <a:gd name="connsiteX1" fmla="*/ 5812087 w 11054647"/>
                <a:gd name="connsiteY1" fmla="*/ 3901440 h 4190035"/>
                <a:gd name="connsiteX2" fmla="*/ 8799127 w 11054647"/>
                <a:gd name="connsiteY2" fmla="*/ 2978331 h 4190035"/>
                <a:gd name="connsiteX3" fmla="*/ 10244750 w 11054647"/>
                <a:gd name="connsiteY3" fmla="*/ 1558834 h 4190035"/>
                <a:gd name="connsiteX4" fmla="*/ 11054647 w 11054647"/>
                <a:gd name="connsiteY4" fmla="*/ 0 h 4190035"/>
                <a:gd name="connsiteX0" fmla="*/ 0 w 11054647"/>
                <a:gd name="connsiteY0" fmla="*/ 4190035 h 4193286"/>
                <a:gd name="connsiteX1" fmla="*/ 5812087 w 11054647"/>
                <a:gd name="connsiteY1" fmla="*/ 3901440 h 4193286"/>
                <a:gd name="connsiteX2" fmla="*/ 8799127 w 11054647"/>
                <a:gd name="connsiteY2" fmla="*/ 2978331 h 4193286"/>
                <a:gd name="connsiteX3" fmla="*/ 10244750 w 11054647"/>
                <a:gd name="connsiteY3" fmla="*/ 1558834 h 4193286"/>
                <a:gd name="connsiteX4" fmla="*/ 11054647 w 11054647"/>
                <a:gd name="connsiteY4" fmla="*/ 0 h 4193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54647" h="4193286">
                  <a:moveTo>
                    <a:pt x="0" y="4190035"/>
                  </a:moveTo>
                  <a:cubicBezTo>
                    <a:pt x="2046863" y="4214088"/>
                    <a:pt x="4345566" y="4103391"/>
                    <a:pt x="5812087" y="3901440"/>
                  </a:cubicBezTo>
                  <a:cubicBezTo>
                    <a:pt x="7278608" y="3699489"/>
                    <a:pt x="8060350" y="3368765"/>
                    <a:pt x="8799127" y="2978331"/>
                  </a:cubicBezTo>
                  <a:cubicBezTo>
                    <a:pt x="9537904" y="2587897"/>
                    <a:pt x="9868830" y="2055222"/>
                    <a:pt x="10244750" y="1558834"/>
                  </a:cubicBezTo>
                  <a:cubicBezTo>
                    <a:pt x="10620670" y="1062446"/>
                    <a:pt x="10837658" y="531223"/>
                    <a:pt x="11054647" y="0"/>
                  </a:cubicBezTo>
                </a:path>
              </a:pathLst>
            </a:custGeom>
            <a:ln w="28575">
              <a:solidFill>
                <a:schemeClr val="accent1"/>
              </a:solidFill>
              <a:headEnd type="none" w="med" len="med"/>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6C29346-CC5F-41CA-AB66-C3B72872212E}"/>
                </a:ext>
                <a:ext uri="{C183D7F6-B498-43B3-948B-1728B52AA6E4}">
                  <adec:decorative xmlns:adec="http://schemas.microsoft.com/office/drawing/2017/decorative" val="1"/>
                </a:ext>
              </a:extLst>
            </p:cNvPr>
            <p:cNvSpPr/>
            <p:nvPr/>
          </p:nvSpPr>
          <p:spPr bwMode="auto">
            <a:xfrm>
              <a:off x="1121086" y="5451196"/>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9" name="Oval 18">
              <a:extLst>
                <a:ext uri="{FF2B5EF4-FFF2-40B4-BE49-F238E27FC236}">
                  <a16:creationId xmlns:a16="http://schemas.microsoft.com/office/drawing/2014/main" id="{F6413F20-62DF-4EFC-987C-157726F4EFD0}"/>
                </a:ext>
                <a:ext uri="{C183D7F6-B498-43B3-948B-1728B52AA6E4}">
                  <adec:decorative xmlns:adec="http://schemas.microsoft.com/office/drawing/2017/decorative" val="1"/>
                </a:ext>
              </a:extLst>
            </p:cNvPr>
            <p:cNvSpPr/>
            <p:nvPr/>
          </p:nvSpPr>
          <p:spPr bwMode="auto">
            <a:xfrm>
              <a:off x="4482826" y="5281836"/>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Oval 19">
              <a:extLst>
                <a:ext uri="{FF2B5EF4-FFF2-40B4-BE49-F238E27FC236}">
                  <a16:creationId xmlns:a16="http://schemas.microsoft.com/office/drawing/2014/main" id="{143E83D2-D58E-48F4-901C-AD85400B9A19}"/>
                </a:ext>
                <a:ext uri="{C183D7F6-B498-43B3-948B-1728B52AA6E4}">
                  <adec:decorative xmlns:adec="http://schemas.microsoft.com/office/drawing/2017/decorative" val="1"/>
                </a:ext>
              </a:extLst>
            </p:cNvPr>
            <p:cNvSpPr/>
            <p:nvPr/>
          </p:nvSpPr>
          <p:spPr bwMode="auto">
            <a:xfrm>
              <a:off x="6588013" y="4944925"/>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 name="Oval 20">
              <a:extLst>
                <a:ext uri="{FF2B5EF4-FFF2-40B4-BE49-F238E27FC236}">
                  <a16:creationId xmlns:a16="http://schemas.microsoft.com/office/drawing/2014/main" id="{E53FE1D2-6B70-460F-8FDD-96D51D8E4DF7}"/>
                </a:ext>
                <a:ext uri="{C183D7F6-B498-43B3-948B-1728B52AA6E4}">
                  <adec:decorative xmlns:adec="http://schemas.microsoft.com/office/drawing/2017/decorative" val="1"/>
                </a:ext>
              </a:extLst>
            </p:cNvPr>
            <p:cNvSpPr/>
            <p:nvPr/>
          </p:nvSpPr>
          <p:spPr bwMode="auto">
            <a:xfrm>
              <a:off x="7136584" y="4789834"/>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 name="Oval 21">
              <a:extLst>
                <a:ext uri="{FF2B5EF4-FFF2-40B4-BE49-F238E27FC236}">
                  <a16:creationId xmlns:a16="http://schemas.microsoft.com/office/drawing/2014/main" id="{3DDEFCB4-657A-42F2-B8C5-7A9A7F9BE528}"/>
                </a:ext>
                <a:ext uri="{C183D7F6-B498-43B3-948B-1728B52AA6E4}">
                  <adec:decorative xmlns:adec="http://schemas.microsoft.com/office/drawing/2017/decorative" val="1"/>
                </a:ext>
              </a:extLst>
            </p:cNvPr>
            <p:cNvSpPr/>
            <p:nvPr/>
          </p:nvSpPr>
          <p:spPr bwMode="auto">
            <a:xfrm>
              <a:off x="7519490" y="4629397"/>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0" name="TextBox 29">
              <a:extLst>
                <a:ext uri="{FF2B5EF4-FFF2-40B4-BE49-F238E27FC236}">
                  <a16:creationId xmlns:a16="http://schemas.microsoft.com/office/drawing/2014/main" id="{B2198A5F-E7B6-47FC-BD3A-7BD0C1843B1B}"/>
                </a:ext>
                <a:ext uri="{C183D7F6-B498-43B3-948B-1728B52AA6E4}">
                  <adec:decorative xmlns:adec="http://schemas.microsoft.com/office/drawing/2017/decorative" val="1"/>
                </a:ext>
              </a:extLst>
            </p:cNvPr>
            <p:cNvSpPr txBox="1"/>
            <p:nvPr/>
          </p:nvSpPr>
          <p:spPr>
            <a:xfrm>
              <a:off x="486755" y="5161003"/>
              <a:ext cx="1350322" cy="207903"/>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Printing press</a:t>
              </a:r>
            </a:p>
          </p:txBody>
        </p:sp>
        <p:sp>
          <p:nvSpPr>
            <p:cNvPr id="31" name="TextBox 30">
              <a:extLst>
                <a:ext uri="{FF2B5EF4-FFF2-40B4-BE49-F238E27FC236}">
                  <a16:creationId xmlns:a16="http://schemas.microsoft.com/office/drawing/2014/main" id="{2CFEFC28-DF10-4972-A5F7-062CFB5E2D90}"/>
                </a:ext>
                <a:ext uri="{C183D7F6-B498-43B3-948B-1728B52AA6E4}">
                  <adec:decorative xmlns:adec="http://schemas.microsoft.com/office/drawing/2017/decorative" val="1"/>
                </a:ext>
              </a:extLst>
            </p:cNvPr>
            <p:cNvSpPr txBox="1"/>
            <p:nvPr/>
          </p:nvSpPr>
          <p:spPr>
            <a:xfrm>
              <a:off x="3829742" y="5014922"/>
              <a:ext cx="1350322" cy="207903"/>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Telescope</a:t>
              </a:r>
            </a:p>
          </p:txBody>
        </p:sp>
        <p:sp>
          <p:nvSpPr>
            <p:cNvPr id="32" name="TextBox 31">
              <a:extLst>
                <a:ext uri="{FF2B5EF4-FFF2-40B4-BE49-F238E27FC236}">
                  <a16:creationId xmlns:a16="http://schemas.microsoft.com/office/drawing/2014/main" id="{01D90EE3-BB58-4454-A4CD-F202E7C55E6F}"/>
                </a:ext>
                <a:ext uri="{C183D7F6-B498-43B3-948B-1728B52AA6E4}">
                  <adec:decorative xmlns:adec="http://schemas.microsoft.com/office/drawing/2017/decorative" val="1"/>
                </a:ext>
              </a:extLst>
            </p:cNvPr>
            <p:cNvSpPr txBox="1"/>
            <p:nvPr/>
          </p:nvSpPr>
          <p:spPr>
            <a:xfrm>
              <a:off x="5573497" y="4798021"/>
              <a:ext cx="1014516" cy="207903"/>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Steam engine</a:t>
              </a:r>
            </a:p>
          </p:txBody>
        </p:sp>
        <p:sp>
          <p:nvSpPr>
            <p:cNvPr id="33" name="TextBox 32">
              <a:extLst>
                <a:ext uri="{FF2B5EF4-FFF2-40B4-BE49-F238E27FC236}">
                  <a16:creationId xmlns:a16="http://schemas.microsoft.com/office/drawing/2014/main" id="{A83BC0B5-80A8-4820-A48E-78A07C5E4DCF}"/>
                </a:ext>
                <a:ext uri="{C183D7F6-B498-43B3-948B-1728B52AA6E4}">
                  <adec:decorative xmlns:adec="http://schemas.microsoft.com/office/drawing/2017/decorative" val="1"/>
                </a:ext>
              </a:extLst>
            </p:cNvPr>
            <p:cNvSpPr txBox="1"/>
            <p:nvPr/>
          </p:nvSpPr>
          <p:spPr>
            <a:xfrm>
              <a:off x="6204857" y="4580495"/>
              <a:ext cx="1216366" cy="207903"/>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Telegraph</a:t>
              </a:r>
            </a:p>
          </p:txBody>
        </p:sp>
        <p:sp>
          <p:nvSpPr>
            <p:cNvPr id="34" name="TextBox 33">
              <a:extLst>
                <a:ext uri="{FF2B5EF4-FFF2-40B4-BE49-F238E27FC236}">
                  <a16:creationId xmlns:a16="http://schemas.microsoft.com/office/drawing/2014/main" id="{FE9CF215-F796-4430-8CCF-B9E0C6622724}"/>
                </a:ext>
                <a:ext uri="{C183D7F6-B498-43B3-948B-1728B52AA6E4}">
                  <adec:decorative xmlns:adec="http://schemas.microsoft.com/office/drawing/2017/decorative" val="1"/>
                </a:ext>
              </a:extLst>
            </p:cNvPr>
            <p:cNvSpPr txBox="1"/>
            <p:nvPr/>
          </p:nvSpPr>
          <p:spPr>
            <a:xfrm>
              <a:off x="7002001" y="4361949"/>
              <a:ext cx="838443" cy="207903"/>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Light bulb</a:t>
              </a:r>
            </a:p>
          </p:txBody>
        </p:sp>
        <p:sp>
          <p:nvSpPr>
            <p:cNvPr id="35" name="Oval 34">
              <a:extLst>
                <a:ext uri="{FF2B5EF4-FFF2-40B4-BE49-F238E27FC236}">
                  <a16:creationId xmlns:a16="http://schemas.microsoft.com/office/drawing/2014/main" id="{9C462E88-7D9D-4AD6-97D9-A7BECB6A5839}"/>
                </a:ext>
                <a:ext uri="{C183D7F6-B498-43B3-948B-1728B52AA6E4}">
                  <adec:decorative xmlns:adec="http://schemas.microsoft.com/office/drawing/2017/decorative" val="1"/>
                </a:ext>
              </a:extLst>
            </p:cNvPr>
            <p:cNvSpPr/>
            <p:nvPr/>
          </p:nvSpPr>
          <p:spPr bwMode="auto">
            <a:xfrm>
              <a:off x="8135261" y="436588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6" name="Oval 35">
              <a:extLst>
                <a:ext uri="{FF2B5EF4-FFF2-40B4-BE49-F238E27FC236}">
                  <a16:creationId xmlns:a16="http://schemas.microsoft.com/office/drawing/2014/main" id="{36D10745-D6AD-45EB-99B1-E6E21F137987}"/>
                </a:ext>
                <a:ext uri="{C183D7F6-B498-43B3-948B-1728B52AA6E4}">
                  <adec:decorative xmlns:adec="http://schemas.microsoft.com/office/drawing/2017/decorative" val="1"/>
                </a:ext>
              </a:extLst>
            </p:cNvPr>
            <p:cNvSpPr/>
            <p:nvPr/>
          </p:nvSpPr>
          <p:spPr bwMode="auto">
            <a:xfrm>
              <a:off x="8475970" y="4194741"/>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7" name="TextBox 36">
              <a:extLst>
                <a:ext uri="{FF2B5EF4-FFF2-40B4-BE49-F238E27FC236}">
                  <a16:creationId xmlns:a16="http://schemas.microsoft.com/office/drawing/2014/main" id="{25616987-5896-43E5-9A88-52C691F12922}"/>
                </a:ext>
                <a:ext uri="{C183D7F6-B498-43B3-948B-1728B52AA6E4}">
                  <adec:decorative xmlns:adec="http://schemas.microsoft.com/office/drawing/2017/decorative" val="1"/>
                </a:ext>
              </a:extLst>
            </p:cNvPr>
            <p:cNvSpPr txBox="1"/>
            <p:nvPr/>
          </p:nvSpPr>
          <p:spPr>
            <a:xfrm>
              <a:off x="7600088" y="4118903"/>
              <a:ext cx="763246" cy="207903"/>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Telephone</a:t>
              </a:r>
            </a:p>
          </p:txBody>
        </p:sp>
        <p:sp>
          <p:nvSpPr>
            <p:cNvPr id="38" name="TextBox 37">
              <a:extLst>
                <a:ext uri="{FF2B5EF4-FFF2-40B4-BE49-F238E27FC236}">
                  <a16:creationId xmlns:a16="http://schemas.microsoft.com/office/drawing/2014/main" id="{D680AA61-57F2-4875-B687-82E0B46CBA6D}"/>
                </a:ext>
                <a:ext uri="{C183D7F6-B498-43B3-948B-1728B52AA6E4}">
                  <adec:decorative xmlns:adec="http://schemas.microsoft.com/office/drawing/2017/decorative" val="1"/>
                </a:ext>
              </a:extLst>
            </p:cNvPr>
            <p:cNvSpPr txBox="1"/>
            <p:nvPr/>
          </p:nvSpPr>
          <p:spPr>
            <a:xfrm>
              <a:off x="8336202" y="3924465"/>
              <a:ext cx="279536"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Car</a:t>
              </a:r>
            </a:p>
          </p:txBody>
        </p:sp>
        <p:sp>
          <p:nvSpPr>
            <p:cNvPr id="39" name="Oval 38">
              <a:extLst>
                <a:ext uri="{FF2B5EF4-FFF2-40B4-BE49-F238E27FC236}">
                  <a16:creationId xmlns:a16="http://schemas.microsoft.com/office/drawing/2014/main" id="{8109BE11-3091-497C-A94F-7C335CDA44A2}"/>
                </a:ext>
                <a:ext uri="{C183D7F6-B498-43B3-948B-1728B52AA6E4}">
                  <adec:decorative xmlns:adec="http://schemas.microsoft.com/office/drawing/2017/decorative" val="1"/>
                </a:ext>
              </a:extLst>
            </p:cNvPr>
            <p:cNvSpPr/>
            <p:nvPr/>
          </p:nvSpPr>
          <p:spPr bwMode="auto">
            <a:xfrm>
              <a:off x="9571543" y="3303619"/>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40" name="TextBox 39">
              <a:extLst>
                <a:ext uri="{FF2B5EF4-FFF2-40B4-BE49-F238E27FC236}">
                  <a16:creationId xmlns:a16="http://schemas.microsoft.com/office/drawing/2014/main" id="{9B4A97CF-874B-4BFE-9B2B-4DB38173878B}"/>
                </a:ext>
                <a:ext uri="{C183D7F6-B498-43B3-948B-1728B52AA6E4}">
                  <adec:decorative xmlns:adec="http://schemas.microsoft.com/office/drawing/2017/decorative" val="1"/>
                </a:ext>
              </a:extLst>
            </p:cNvPr>
            <p:cNvSpPr txBox="1"/>
            <p:nvPr/>
          </p:nvSpPr>
          <p:spPr>
            <a:xfrm>
              <a:off x="8379229" y="3243864"/>
              <a:ext cx="1115968"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Moon landing</a:t>
              </a:r>
            </a:p>
          </p:txBody>
        </p:sp>
        <p:sp>
          <p:nvSpPr>
            <p:cNvPr id="41" name="TextBox 40">
              <a:extLst>
                <a:ext uri="{FF2B5EF4-FFF2-40B4-BE49-F238E27FC236}">
                  <a16:creationId xmlns:a16="http://schemas.microsoft.com/office/drawing/2014/main" id="{51F7E318-5A4A-4307-B160-A6BBC2206666}"/>
                </a:ext>
                <a:ext uri="{C183D7F6-B498-43B3-948B-1728B52AA6E4}">
                  <adec:decorative xmlns:adec="http://schemas.microsoft.com/office/drawing/2017/decorative" val="1"/>
                </a:ext>
              </a:extLst>
            </p:cNvPr>
            <p:cNvSpPr txBox="1"/>
            <p:nvPr/>
          </p:nvSpPr>
          <p:spPr>
            <a:xfrm>
              <a:off x="8560523" y="2956535"/>
              <a:ext cx="1115968"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Microprocessor</a:t>
              </a:r>
            </a:p>
          </p:txBody>
        </p:sp>
        <p:sp>
          <p:nvSpPr>
            <p:cNvPr id="42" name="TextBox 41">
              <a:extLst>
                <a:ext uri="{FF2B5EF4-FFF2-40B4-BE49-F238E27FC236}">
                  <a16:creationId xmlns:a16="http://schemas.microsoft.com/office/drawing/2014/main" id="{C0AEA5A1-E2F3-44F7-BE73-B3AEF5CEB17F}"/>
                </a:ext>
                <a:ext uri="{C183D7F6-B498-43B3-948B-1728B52AA6E4}">
                  <adec:decorative xmlns:adec="http://schemas.microsoft.com/office/drawing/2017/decorative" val="1"/>
                </a:ext>
              </a:extLst>
            </p:cNvPr>
            <p:cNvSpPr txBox="1"/>
            <p:nvPr/>
          </p:nvSpPr>
          <p:spPr>
            <a:xfrm>
              <a:off x="8782448" y="2646578"/>
              <a:ext cx="1115968"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Word processor</a:t>
              </a:r>
            </a:p>
          </p:txBody>
        </p:sp>
        <p:sp>
          <p:nvSpPr>
            <p:cNvPr id="43" name="TextBox 42">
              <a:extLst>
                <a:ext uri="{FF2B5EF4-FFF2-40B4-BE49-F238E27FC236}">
                  <a16:creationId xmlns:a16="http://schemas.microsoft.com/office/drawing/2014/main" id="{D2A25A56-AF45-498C-BBB7-8EAF73962A8A}"/>
                </a:ext>
                <a:ext uri="{C183D7F6-B498-43B3-948B-1728B52AA6E4}">
                  <adec:decorative xmlns:adec="http://schemas.microsoft.com/office/drawing/2017/decorative" val="1"/>
                </a:ext>
              </a:extLst>
            </p:cNvPr>
            <p:cNvSpPr txBox="1"/>
            <p:nvPr/>
          </p:nvSpPr>
          <p:spPr>
            <a:xfrm>
              <a:off x="8728374" y="2338700"/>
              <a:ext cx="1338211"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Operating systems </a:t>
              </a:r>
            </a:p>
          </p:txBody>
        </p:sp>
        <p:sp>
          <p:nvSpPr>
            <p:cNvPr id="44" name="TextBox 43">
              <a:extLst>
                <a:ext uri="{FF2B5EF4-FFF2-40B4-BE49-F238E27FC236}">
                  <a16:creationId xmlns:a16="http://schemas.microsoft.com/office/drawing/2014/main" id="{8CD29E6D-3DA9-4A8A-B09D-B7518FC02F52}"/>
                </a:ext>
                <a:ext uri="{C183D7F6-B498-43B3-948B-1728B52AA6E4}">
                  <adec:decorative xmlns:adec="http://schemas.microsoft.com/office/drawing/2017/decorative" val="1"/>
                </a:ext>
              </a:extLst>
            </p:cNvPr>
            <p:cNvSpPr txBox="1"/>
            <p:nvPr/>
          </p:nvSpPr>
          <p:spPr>
            <a:xfrm>
              <a:off x="9336851" y="2022401"/>
              <a:ext cx="922287"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Internet </a:t>
              </a:r>
            </a:p>
          </p:txBody>
        </p:sp>
        <p:sp>
          <p:nvSpPr>
            <p:cNvPr id="45" name="TextBox 44">
              <a:extLst>
                <a:ext uri="{FF2B5EF4-FFF2-40B4-BE49-F238E27FC236}">
                  <a16:creationId xmlns:a16="http://schemas.microsoft.com/office/drawing/2014/main" id="{19F3C334-EA84-4035-98D4-3E505D707382}"/>
                </a:ext>
                <a:ext uri="{C183D7F6-B498-43B3-948B-1728B52AA6E4}">
                  <adec:decorative xmlns:adec="http://schemas.microsoft.com/office/drawing/2017/decorative" val="1"/>
                </a:ext>
              </a:extLst>
            </p:cNvPr>
            <p:cNvSpPr txBox="1"/>
            <p:nvPr/>
          </p:nvSpPr>
          <p:spPr>
            <a:xfrm>
              <a:off x="9527884" y="1684193"/>
              <a:ext cx="922287"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Cell phones</a:t>
              </a:r>
            </a:p>
          </p:txBody>
        </p:sp>
        <p:sp>
          <p:nvSpPr>
            <p:cNvPr id="46" name="TextBox 45">
              <a:extLst>
                <a:ext uri="{FF2B5EF4-FFF2-40B4-BE49-F238E27FC236}">
                  <a16:creationId xmlns:a16="http://schemas.microsoft.com/office/drawing/2014/main" id="{A3ADAF86-D6A4-4DFD-8188-0FCEB473FE0C}"/>
                </a:ext>
                <a:ext uri="{C183D7F6-B498-43B3-948B-1728B52AA6E4}">
                  <adec:decorative xmlns:adec="http://schemas.microsoft.com/office/drawing/2017/decorative" val="1"/>
                </a:ext>
              </a:extLst>
            </p:cNvPr>
            <p:cNvSpPr txBox="1"/>
            <p:nvPr/>
          </p:nvSpPr>
          <p:spPr>
            <a:xfrm>
              <a:off x="9571544" y="1337859"/>
              <a:ext cx="1041162"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Search engines</a:t>
              </a:r>
            </a:p>
          </p:txBody>
        </p:sp>
        <p:sp>
          <p:nvSpPr>
            <p:cNvPr id="47" name="TextBox 46">
              <a:extLst>
                <a:ext uri="{FF2B5EF4-FFF2-40B4-BE49-F238E27FC236}">
                  <a16:creationId xmlns:a16="http://schemas.microsoft.com/office/drawing/2014/main" id="{1E8BC3E6-0211-43CD-8B88-30EDE68361BB}"/>
                </a:ext>
                <a:ext uri="{C183D7F6-B498-43B3-948B-1728B52AA6E4}">
                  <adec:decorative xmlns:adec="http://schemas.microsoft.com/office/drawing/2017/decorative" val="1"/>
                </a:ext>
              </a:extLst>
            </p:cNvPr>
            <p:cNvSpPr txBox="1"/>
            <p:nvPr/>
          </p:nvSpPr>
          <p:spPr>
            <a:xfrm>
              <a:off x="9610771" y="991526"/>
              <a:ext cx="1115968"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Cloud computing</a:t>
              </a:r>
            </a:p>
          </p:txBody>
        </p:sp>
        <p:sp>
          <p:nvSpPr>
            <p:cNvPr id="48" name="TextBox 47">
              <a:extLst>
                <a:ext uri="{FF2B5EF4-FFF2-40B4-BE49-F238E27FC236}">
                  <a16:creationId xmlns:a16="http://schemas.microsoft.com/office/drawing/2014/main" id="{8686E5DC-DA16-454B-AFA3-0C3D23E55D32}"/>
                </a:ext>
                <a:ext uri="{C183D7F6-B498-43B3-948B-1728B52AA6E4}">
                  <adec:decorative xmlns:adec="http://schemas.microsoft.com/office/drawing/2017/decorative" val="1"/>
                </a:ext>
              </a:extLst>
            </p:cNvPr>
            <p:cNvSpPr txBox="1"/>
            <p:nvPr/>
          </p:nvSpPr>
          <p:spPr>
            <a:xfrm>
              <a:off x="9779560" y="673400"/>
              <a:ext cx="1115968"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IoT devices</a:t>
              </a:r>
            </a:p>
          </p:txBody>
        </p:sp>
        <p:sp>
          <p:nvSpPr>
            <p:cNvPr id="49" name="Oval 48">
              <a:extLst>
                <a:ext uri="{FF2B5EF4-FFF2-40B4-BE49-F238E27FC236}">
                  <a16:creationId xmlns:a16="http://schemas.microsoft.com/office/drawing/2014/main" id="{104BF30D-4487-4965-80AF-A8BA24135889}"/>
                </a:ext>
                <a:ext uri="{C183D7F6-B498-43B3-948B-1728B52AA6E4}">
                  <adec:decorative xmlns:adec="http://schemas.microsoft.com/office/drawing/2017/decorative" val="1"/>
                </a:ext>
              </a:extLst>
            </p:cNvPr>
            <p:cNvSpPr/>
            <p:nvPr/>
          </p:nvSpPr>
          <p:spPr bwMode="auto">
            <a:xfrm>
              <a:off x="9785656" y="3034814"/>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0" name="Oval 49">
              <a:extLst>
                <a:ext uri="{FF2B5EF4-FFF2-40B4-BE49-F238E27FC236}">
                  <a16:creationId xmlns:a16="http://schemas.microsoft.com/office/drawing/2014/main" id="{457357A5-D955-4C30-8F73-949BC098296B}"/>
                </a:ext>
                <a:ext uri="{C183D7F6-B498-43B3-948B-1728B52AA6E4}">
                  <adec:decorative xmlns:adec="http://schemas.microsoft.com/office/drawing/2017/decorative" val="1"/>
                </a:ext>
              </a:extLst>
            </p:cNvPr>
            <p:cNvSpPr/>
            <p:nvPr/>
          </p:nvSpPr>
          <p:spPr bwMode="auto">
            <a:xfrm>
              <a:off x="9959139" y="2751307"/>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1" name="Oval 50">
              <a:extLst>
                <a:ext uri="{FF2B5EF4-FFF2-40B4-BE49-F238E27FC236}">
                  <a16:creationId xmlns:a16="http://schemas.microsoft.com/office/drawing/2014/main" id="{C6319C3F-088E-480C-BCEC-AC580A7BA463}"/>
                </a:ext>
                <a:ext uri="{C183D7F6-B498-43B3-948B-1728B52AA6E4}">
                  <adec:decorative xmlns:adec="http://schemas.microsoft.com/office/drawing/2017/decorative" val="1"/>
                </a:ext>
              </a:extLst>
            </p:cNvPr>
            <p:cNvSpPr/>
            <p:nvPr/>
          </p:nvSpPr>
          <p:spPr bwMode="auto">
            <a:xfrm>
              <a:off x="10156057" y="2436160"/>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2" name="Oval 51">
              <a:extLst>
                <a:ext uri="{FF2B5EF4-FFF2-40B4-BE49-F238E27FC236}">
                  <a16:creationId xmlns:a16="http://schemas.microsoft.com/office/drawing/2014/main" id="{C8558A92-2A7A-494B-BD75-6F703FCD2EAD}"/>
                </a:ext>
                <a:ext uri="{C183D7F6-B498-43B3-948B-1728B52AA6E4}">
                  <adec:decorative xmlns:adec="http://schemas.microsoft.com/office/drawing/2017/decorative" val="1"/>
                </a:ext>
              </a:extLst>
            </p:cNvPr>
            <p:cNvSpPr/>
            <p:nvPr/>
          </p:nvSpPr>
          <p:spPr bwMode="auto">
            <a:xfrm>
              <a:off x="10334224" y="2152135"/>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B9E4F790-1C95-4730-B347-8D0C7E9BDCBF}"/>
                </a:ext>
                <a:ext uri="{C183D7F6-B498-43B3-948B-1728B52AA6E4}">
                  <adec:decorative xmlns:adec="http://schemas.microsoft.com/office/drawing/2017/decorative" val="1"/>
                </a:ext>
              </a:extLst>
            </p:cNvPr>
            <p:cNvSpPr/>
            <p:nvPr/>
          </p:nvSpPr>
          <p:spPr bwMode="auto">
            <a:xfrm>
              <a:off x="10503014" y="1835466"/>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4" name="Oval 53">
              <a:extLst>
                <a:ext uri="{FF2B5EF4-FFF2-40B4-BE49-F238E27FC236}">
                  <a16:creationId xmlns:a16="http://schemas.microsoft.com/office/drawing/2014/main" id="{0B603CC4-D467-4F55-8F7E-C8E2D08C8378}"/>
                </a:ext>
                <a:ext uri="{C183D7F6-B498-43B3-948B-1728B52AA6E4}">
                  <adec:decorative xmlns:adec="http://schemas.microsoft.com/office/drawing/2017/decorative" val="1"/>
                </a:ext>
              </a:extLst>
            </p:cNvPr>
            <p:cNvSpPr/>
            <p:nvPr/>
          </p:nvSpPr>
          <p:spPr bwMode="auto">
            <a:xfrm>
              <a:off x="10703066" y="1447160"/>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5" name="Oval 54">
              <a:extLst>
                <a:ext uri="{FF2B5EF4-FFF2-40B4-BE49-F238E27FC236}">
                  <a16:creationId xmlns:a16="http://schemas.microsoft.com/office/drawing/2014/main" id="{CAAD8ED8-5143-4764-A433-B34283A051BE}"/>
                </a:ext>
                <a:ext uri="{C183D7F6-B498-43B3-948B-1728B52AA6E4}">
                  <adec:decorative xmlns:adec="http://schemas.microsoft.com/office/drawing/2017/decorative" val="1"/>
                </a:ext>
              </a:extLst>
            </p:cNvPr>
            <p:cNvSpPr/>
            <p:nvPr/>
          </p:nvSpPr>
          <p:spPr bwMode="auto">
            <a:xfrm>
              <a:off x="10835908" y="108838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6" name="Oval 55">
              <a:extLst>
                <a:ext uri="{FF2B5EF4-FFF2-40B4-BE49-F238E27FC236}">
                  <a16:creationId xmlns:a16="http://schemas.microsoft.com/office/drawing/2014/main" id="{F4B8C8B9-1DC9-4C69-9CB3-B7F425220D30}"/>
                </a:ext>
                <a:ext uri="{C183D7F6-B498-43B3-948B-1728B52AA6E4}">
                  <adec:decorative xmlns:adec="http://schemas.microsoft.com/office/drawing/2017/decorative" val="1"/>
                </a:ext>
              </a:extLst>
            </p:cNvPr>
            <p:cNvSpPr/>
            <p:nvPr/>
          </p:nvSpPr>
          <p:spPr bwMode="auto">
            <a:xfrm>
              <a:off x="10943742" y="78095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id="{4241C6C8-DF59-4DA0-8922-4F9A399EA547}"/>
                </a:ext>
                <a:ext uri="{C183D7F6-B498-43B3-948B-1728B52AA6E4}">
                  <adec:decorative xmlns:adec="http://schemas.microsoft.com/office/drawing/2017/decorative" val="1"/>
                </a:ext>
              </a:extLst>
            </p:cNvPr>
            <p:cNvCxnSpPr>
              <a:cxnSpLocks/>
            </p:cNvCxnSpPr>
            <p:nvPr/>
          </p:nvCxnSpPr>
          <p:spPr>
            <a:xfrm>
              <a:off x="0" y="5931386"/>
              <a:ext cx="1219199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E650596-EBB9-4CB7-9F5D-864477BCF4B8}"/>
                </a:ext>
                <a:ext uri="{C183D7F6-B498-43B3-948B-1728B52AA6E4}">
                  <adec:decorative xmlns:adec="http://schemas.microsoft.com/office/drawing/2017/decorative" val="1"/>
                </a:ext>
              </a:extLst>
            </p:cNvPr>
            <p:cNvSpPr/>
            <p:nvPr/>
          </p:nvSpPr>
          <p:spPr bwMode="auto">
            <a:xfrm>
              <a:off x="9033917" y="382553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1" name="TextBox 60">
              <a:extLst>
                <a:ext uri="{FF2B5EF4-FFF2-40B4-BE49-F238E27FC236}">
                  <a16:creationId xmlns:a16="http://schemas.microsoft.com/office/drawing/2014/main" id="{70E528A9-05ED-4DED-8FA8-89CF307E0C8E}"/>
                </a:ext>
                <a:ext uri="{C183D7F6-B498-43B3-948B-1728B52AA6E4}">
                  <adec:decorative xmlns:adec="http://schemas.microsoft.com/office/drawing/2017/decorative" val="1"/>
                </a:ext>
              </a:extLst>
            </p:cNvPr>
            <p:cNvSpPr txBox="1"/>
            <p:nvPr/>
          </p:nvSpPr>
          <p:spPr>
            <a:xfrm>
              <a:off x="8585977" y="3600870"/>
              <a:ext cx="447940" cy="207903"/>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Radio</a:t>
              </a:r>
            </a:p>
          </p:txBody>
        </p:sp>
      </p:grpSp>
    </p:spTree>
    <p:extLst>
      <p:ext uri="{BB962C8B-B14F-4D97-AF65-F5344CB8AC3E}">
        <p14:creationId xmlns:p14="http://schemas.microsoft.com/office/powerpoint/2010/main" val="35461619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E62D-4097-4ACA-9E46-F3F76516F0B0}"/>
              </a:ext>
            </a:extLst>
          </p:cNvPr>
          <p:cNvSpPr>
            <a:spLocks noGrp="1"/>
          </p:cNvSpPr>
          <p:nvPr>
            <p:ph type="title"/>
          </p:nvPr>
        </p:nvSpPr>
        <p:spPr>
          <a:xfrm>
            <a:off x="600206" y="483745"/>
            <a:ext cx="7385583" cy="929753"/>
          </a:xfrm>
        </p:spPr>
        <p:txBody>
          <a:bodyPr/>
          <a:lstStyle/>
          <a:p>
            <a:r>
              <a:rPr lang="en-US" dirty="0"/>
              <a:t>Modern mobile application enables </a:t>
            </a:r>
            <a:br>
              <a:rPr lang="en-US" dirty="0"/>
            </a:br>
            <a:r>
              <a:rPr lang="en-US" dirty="0"/>
              <a:t>streamlined and secure digital payments</a:t>
            </a:r>
          </a:p>
        </p:txBody>
      </p:sp>
      <p:sp>
        <p:nvSpPr>
          <p:cNvPr id="6" name="Text Placeholder 5">
            <a:extLst>
              <a:ext uri="{FF2B5EF4-FFF2-40B4-BE49-F238E27FC236}">
                <a16:creationId xmlns:a16="http://schemas.microsoft.com/office/drawing/2014/main" id="{03AC31B8-47AC-4E47-9899-92E36D507ECE}"/>
              </a:ext>
            </a:extLst>
          </p:cNvPr>
          <p:cNvSpPr>
            <a:spLocks noGrp="1"/>
          </p:cNvSpPr>
          <p:nvPr>
            <p:ph type="body" sz="quarter" idx="10"/>
          </p:nvPr>
        </p:nvSpPr>
        <p:spPr>
          <a:xfrm>
            <a:off x="584280" y="1712705"/>
            <a:ext cx="3785304" cy="3946535"/>
          </a:xfrm>
        </p:spPr>
        <p:txBody>
          <a:bodyPr>
            <a:spAutoFit/>
          </a:bodyPr>
          <a:lstStyle/>
          <a:p>
            <a:r>
              <a:rPr lang="en-US" dirty="0"/>
              <a:t>Use Azure Database for MySQL in microservices architectures to store transactions and build a secure payment platform </a:t>
            </a:r>
          </a:p>
          <a:p>
            <a:r>
              <a:rPr lang="en-US" dirty="0"/>
              <a:t>Run ETL jobs every 15 minutes with read replicas for analytics</a:t>
            </a:r>
          </a:p>
          <a:p>
            <a:r>
              <a:rPr lang="en-US" dirty="0"/>
              <a:t>Enable high performance experiences </a:t>
            </a:r>
            <a:br>
              <a:rPr lang="en-US" dirty="0"/>
            </a:br>
            <a:r>
              <a:rPr lang="en-US" dirty="0"/>
              <a:t>for customers </a:t>
            </a:r>
          </a:p>
          <a:p>
            <a:r>
              <a:rPr lang="en-US" dirty="0"/>
              <a:t>Provide high uptime for transactions 24 hours </a:t>
            </a:r>
            <a:br>
              <a:rPr lang="en-US" dirty="0"/>
            </a:br>
            <a:r>
              <a:rPr lang="en-US" dirty="0"/>
              <a:t>a day with high levels of isolation with built-in high availability </a:t>
            </a:r>
          </a:p>
          <a:p>
            <a:r>
              <a:rPr lang="en-US" dirty="0"/>
              <a:t>Scale the compute and database layers based on service needs to manage costs</a:t>
            </a:r>
          </a:p>
        </p:txBody>
      </p:sp>
      <p:sp>
        <p:nvSpPr>
          <p:cNvPr id="21" name="Text Placeholder 20">
            <a:extLst>
              <a:ext uri="{FF2B5EF4-FFF2-40B4-BE49-F238E27FC236}">
                <a16:creationId xmlns:a16="http://schemas.microsoft.com/office/drawing/2014/main" id="{4D59BD0F-23DA-43B2-8D79-47EF67BFA3FF}"/>
              </a:ext>
            </a:extLst>
          </p:cNvPr>
          <p:cNvSpPr>
            <a:spLocks noGrp="1"/>
          </p:cNvSpPr>
          <p:nvPr>
            <p:ph type="body" sz="quarter" idx="11"/>
          </p:nvPr>
        </p:nvSpPr>
        <p:spPr>
          <a:xfrm>
            <a:off x="4811373" y="1701480"/>
            <a:ext cx="3776003" cy="246221"/>
          </a:xfrm>
        </p:spPr>
        <p:txBody>
          <a:bodyPr/>
          <a:lstStyle/>
          <a:p>
            <a:r>
              <a:rPr lang="en-US" sz="1600" spc="0" dirty="0"/>
              <a:t>Digital payment platform architecture</a:t>
            </a:r>
          </a:p>
        </p:txBody>
      </p:sp>
      <p:grpSp>
        <p:nvGrpSpPr>
          <p:cNvPr id="12" name="Group 11" descr="Diagram showing the Digital payment platform architecture consisting of Application Platform and Analytical platform. Application platform consists of Mobile device which is connected to azure APM and Event Hub. Event Hub is connected to Azure databricks followed by Azure MySQL, AKS and to the app present in the device. Azure APM is connected to AKS followed by Azure MySQL, Event Hub, Azure storage further connected to Cosmos DB, Azure databricks, Azure MySQL, AKS and to the app. Cosmos DB is connected to AKS.">
            <a:extLst>
              <a:ext uri="{FF2B5EF4-FFF2-40B4-BE49-F238E27FC236}">
                <a16:creationId xmlns:a16="http://schemas.microsoft.com/office/drawing/2014/main" id="{AF43D4F7-979B-4807-8297-3F1353A1CA06}"/>
              </a:ext>
            </a:extLst>
          </p:cNvPr>
          <p:cNvGrpSpPr/>
          <p:nvPr/>
        </p:nvGrpSpPr>
        <p:grpSpPr>
          <a:xfrm>
            <a:off x="4805299" y="2128998"/>
            <a:ext cx="6800791" cy="2853178"/>
            <a:chOff x="4805299" y="2128998"/>
            <a:chExt cx="6800791" cy="2853178"/>
          </a:xfrm>
        </p:grpSpPr>
        <p:sp useBgFill="1">
          <p:nvSpPr>
            <p:cNvPr id="86" name="Rectangle 85">
              <a:extLst>
                <a:ext uri="{FF2B5EF4-FFF2-40B4-BE49-F238E27FC236}">
                  <a16:creationId xmlns:a16="http://schemas.microsoft.com/office/drawing/2014/main" id="{3EA48935-C6AA-4B11-9A04-DBDAD0327A72}"/>
                </a:ext>
                <a:ext uri="{C183D7F6-B498-43B3-948B-1728B52AA6E4}">
                  <adec:decorative xmlns:adec="http://schemas.microsoft.com/office/drawing/2017/decorative" val="1"/>
                </a:ext>
              </a:extLst>
            </p:cNvPr>
            <p:cNvSpPr/>
            <p:nvPr/>
          </p:nvSpPr>
          <p:spPr bwMode="auto">
            <a:xfrm>
              <a:off x="4805299" y="2128998"/>
              <a:ext cx="3336932" cy="2853178"/>
            </a:xfrm>
            <a:prstGeom prst="rect">
              <a:avLst/>
            </a:prstGeom>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Segoe UI" pitchFamily="34" charset="0"/>
                  <a:cs typeface="Segoe UI" pitchFamily="34" charset="0"/>
                </a:rPr>
                <a:t>Application platform</a:t>
              </a:r>
            </a:p>
          </p:txBody>
        </p:sp>
        <p:sp useBgFill="1">
          <p:nvSpPr>
            <p:cNvPr id="87" name="Rectangle 86">
              <a:extLst>
                <a:ext uri="{FF2B5EF4-FFF2-40B4-BE49-F238E27FC236}">
                  <a16:creationId xmlns:a16="http://schemas.microsoft.com/office/drawing/2014/main" id="{FBF811CB-B02C-4A56-930F-12BFE1B3F945}"/>
                </a:ext>
                <a:ext uri="{C183D7F6-B498-43B3-948B-1728B52AA6E4}">
                  <adec:decorative xmlns:adec="http://schemas.microsoft.com/office/drawing/2017/decorative" val="1"/>
                </a:ext>
              </a:extLst>
            </p:cNvPr>
            <p:cNvSpPr/>
            <p:nvPr/>
          </p:nvSpPr>
          <p:spPr bwMode="auto">
            <a:xfrm>
              <a:off x="8269158" y="2128998"/>
              <a:ext cx="3336932" cy="2853178"/>
            </a:xfrm>
            <a:prstGeom prst="rect">
              <a:avLst/>
            </a:prstGeom>
            <a:ln w="12700">
              <a:solidFill>
                <a:schemeClr val="accent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Semibold"/>
                  <a:ea typeface="Segoe UI" pitchFamily="34" charset="0"/>
                  <a:cs typeface="Segoe UI" pitchFamily="34" charset="0"/>
                </a:rPr>
                <a:t>Analytical platform</a:t>
              </a:r>
            </a:p>
          </p:txBody>
        </p:sp>
        <p:sp useBgFill="1">
          <p:nvSpPr>
            <p:cNvPr id="88" name="Rectangle 87">
              <a:extLst>
                <a:ext uri="{FF2B5EF4-FFF2-40B4-BE49-F238E27FC236}">
                  <a16:creationId xmlns:a16="http://schemas.microsoft.com/office/drawing/2014/main" id="{6DA4B3D5-16D0-4469-8628-E3E15C36A72C}"/>
                </a:ext>
                <a:ext uri="{C183D7F6-B498-43B3-948B-1728B52AA6E4}">
                  <adec:decorative xmlns:adec="http://schemas.microsoft.com/office/drawing/2017/decorative" val="1"/>
                </a:ext>
              </a:extLst>
            </p:cNvPr>
            <p:cNvSpPr/>
            <p:nvPr/>
          </p:nvSpPr>
          <p:spPr bwMode="auto">
            <a:xfrm>
              <a:off x="7970799" y="2945139"/>
              <a:ext cx="382925" cy="57188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TextBox 88">
              <a:extLst>
                <a:ext uri="{FF2B5EF4-FFF2-40B4-BE49-F238E27FC236}">
                  <a16:creationId xmlns:a16="http://schemas.microsoft.com/office/drawing/2014/main" id="{82C532A2-B34B-4279-BB6C-00DDF04DD6C5}"/>
                </a:ext>
                <a:ext uri="{C183D7F6-B498-43B3-948B-1728B52AA6E4}">
                  <adec:decorative xmlns:adec="http://schemas.microsoft.com/office/drawing/2017/decorative" val="1"/>
                </a:ext>
              </a:extLst>
            </p:cNvPr>
            <p:cNvSpPr txBox="1"/>
            <p:nvPr/>
          </p:nvSpPr>
          <p:spPr>
            <a:xfrm>
              <a:off x="4974142" y="3349676"/>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Azure APM</a:t>
              </a:r>
            </a:p>
          </p:txBody>
        </p:sp>
        <p:sp>
          <p:nvSpPr>
            <p:cNvPr id="90" name="TextBox 89">
              <a:extLst>
                <a:ext uri="{FF2B5EF4-FFF2-40B4-BE49-F238E27FC236}">
                  <a16:creationId xmlns:a16="http://schemas.microsoft.com/office/drawing/2014/main" id="{CB47D71B-BE4D-4543-980A-6BAA9A1EF6FB}"/>
                </a:ext>
                <a:ext uri="{C183D7F6-B498-43B3-948B-1728B52AA6E4}">
                  <adec:decorative xmlns:adec="http://schemas.microsoft.com/office/drawing/2017/decorative" val="1"/>
                </a:ext>
              </a:extLst>
            </p:cNvPr>
            <p:cNvSpPr txBox="1"/>
            <p:nvPr/>
          </p:nvSpPr>
          <p:spPr>
            <a:xfrm>
              <a:off x="5688016" y="3349676"/>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AKS</a:t>
              </a:r>
            </a:p>
          </p:txBody>
        </p:sp>
        <p:sp>
          <p:nvSpPr>
            <p:cNvPr id="91" name="TextBox 90">
              <a:extLst>
                <a:ext uri="{FF2B5EF4-FFF2-40B4-BE49-F238E27FC236}">
                  <a16:creationId xmlns:a16="http://schemas.microsoft.com/office/drawing/2014/main" id="{74E97C26-A321-494B-85D5-91C32DE66C73}"/>
                </a:ext>
                <a:ext uri="{C183D7F6-B498-43B3-948B-1728B52AA6E4}">
                  <adec:decorative xmlns:adec="http://schemas.microsoft.com/office/drawing/2017/decorative" val="1"/>
                </a:ext>
              </a:extLst>
            </p:cNvPr>
            <p:cNvSpPr txBox="1"/>
            <p:nvPr/>
          </p:nvSpPr>
          <p:spPr>
            <a:xfrm>
              <a:off x="6689886" y="3143638"/>
              <a:ext cx="934458" cy="123111"/>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Social timeline</a:t>
              </a:r>
            </a:p>
          </p:txBody>
        </p:sp>
        <p:sp>
          <p:nvSpPr>
            <p:cNvPr id="92" name="TextBox 91">
              <a:extLst>
                <a:ext uri="{FF2B5EF4-FFF2-40B4-BE49-F238E27FC236}">
                  <a16:creationId xmlns:a16="http://schemas.microsoft.com/office/drawing/2014/main" id="{40D6A8AD-F25E-4DA7-80BF-9DCAE5CF8285}"/>
                </a:ext>
                <a:ext uri="{C183D7F6-B498-43B3-948B-1728B52AA6E4}">
                  <adec:decorative xmlns:adec="http://schemas.microsoft.com/office/drawing/2017/decorative" val="1"/>
                </a:ext>
              </a:extLst>
            </p:cNvPr>
            <p:cNvSpPr txBox="1"/>
            <p:nvPr/>
          </p:nvSpPr>
          <p:spPr>
            <a:xfrm>
              <a:off x="7917114" y="3349676"/>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Cosmos DB</a:t>
              </a:r>
            </a:p>
          </p:txBody>
        </p:sp>
        <p:sp>
          <p:nvSpPr>
            <p:cNvPr id="93" name="TextBox 92">
              <a:extLst>
                <a:ext uri="{FF2B5EF4-FFF2-40B4-BE49-F238E27FC236}">
                  <a16:creationId xmlns:a16="http://schemas.microsoft.com/office/drawing/2014/main" id="{6F371249-D194-4E6A-8818-EA11B7DEF825}"/>
                </a:ext>
                <a:ext uri="{C183D7F6-B498-43B3-948B-1728B52AA6E4}">
                  <adec:decorative xmlns:adec="http://schemas.microsoft.com/office/drawing/2017/decorative" val="1"/>
                </a:ext>
              </a:extLst>
            </p:cNvPr>
            <p:cNvSpPr txBox="1"/>
            <p:nvPr/>
          </p:nvSpPr>
          <p:spPr>
            <a:xfrm>
              <a:off x="6825572" y="3976238"/>
              <a:ext cx="72398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Azure MySQL</a:t>
              </a:r>
            </a:p>
          </p:txBody>
        </p:sp>
        <p:sp>
          <p:nvSpPr>
            <p:cNvPr id="94" name="TextBox 93">
              <a:extLst>
                <a:ext uri="{FF2B5EF4-FFF2-40B4-BE49-F238E27FC236}">
                  <a16:creationId xmlns:a16="http://schemas.microsoft.com/office/drawing/2014/main" id="{DB174863-7B45-448D-9B1E-5C6313F8FA9F}"/>
                </a:ext>
                <a:ext uri="{C183D7F6-B498-43B3-948B-1728B52AA6E4}">
                  <adec:decorative xmlns:adec="http://schemas.microsoft.com/office/drawing/2017/decorative" val="1"/>
                </a:ext>
              </a:extLst>
            </p:cNvPr>
            <p:cNvSpPr txBox="1"/>
            <p:nvPr/>
          </p:nvSpPr>
          <p:spPr>
            <a:xfrm>
              <a:off x="6548020" y="4580836"/>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EventHub</a:t>
              </a:r>
            </a:p>
          </p:txBody>
        </p:sp>
        <p:sp>
          <p:nvSpPr>
            <p:cNvPr id="95" name="TextBox 94">
              <a:extLst>
                <a:ext uri="{FF2B5EF4-FFF2-40B4-BE49-F238E27FC236}">
                  <a16:creationId xmlns:a16="http://schemas.microsoft.com/office/drawing/2014/main" id="{C908CE89-499D-47D2-9044-91B7E124DF5D}"/>
                </a:ext>
                <a:ext uri="{C183D7F6-B498-43B3-948B-1728B52AA6E4}">
                  <adec:decorative xmlns:adec="http://schemas.microsoft.com/office/drawing/2017/decorative" val="1"/>
                </a:ext>
              </a:extLst>
            </p:cNvPr>
            <p:cNvSpPr txBox="1"/>
            <p:nvPr/>
          </p:nvSpPr>
          <p:spPr>
            <a:xfrm>
              <a:off x="7263332" y="4595594"/>
              <a:ext cx="59170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Azure Storage</a:t>
              </a:r>
            </a:p>
          </p:txBody>
        </p:sp>
        <p:sp>
          <p:nvSpPr>
            <p:cNvPr id="96" name="TextBox 95">
              <a:extLst>
                <a:ext uri="{FF2B5EF4-FFF2-40B4-BE49-F238E27FC236}">
                  <a16:creationId xmlns:a16="http://schemas.microsoft.com/office/drawing/2014/main" id="{046C9FE6-D190-4143-A05C-22B7F5CF83E0}"/>
                </a:ext>
                <a:ext uri="{C183D7F6-B498-43B3-948B-1728B52AA6E4}">
                  <adec:decorative xmlns:adec="http://schemas.microsoft.com/office/drawing/2017/decorative" val="1"/>
                </a:ext>
              </a:extLst>
            </p:cNvPr>
            <p:cNvSpPr txBox="1"/>
            <p:nvPr/>
          </p:nvSpPr>
          <p:spPr>
            <a:xfrm>
              <a:off x="5972242" y="4454180"/>
              <a:ext cx="591706"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Events</a:t>
              </a:r>
            </a:p>
          </p:txBody>
        </p:sp>
        <p:sp>
          <p:nvSpPr>
            <p:cNvPr id="98" name="TextBox 97">
              <a:extLst>
                <a:ext uri="{FF2B5EF4-FFF2-40B4-BE49-F238E27FC236}">
                  <a16:creationId xmlns:a16="http://schemas.microsoft.com/office/drawing/2014/main" id="{32690DA3-9D1F-4D0E-BADC-5744AB6DADB6}"/>
                </a:ext>
                <a:ext uri="{C183D7F6-B498-43B3-948B-1728B52AA6E4}">
                  <adec:decorative xmlns:adec="http://schemas.microsoft.com/office/drawing/2017/decorative" val="1"/>
                </a:ext>
              </a:extLst>
            </p:cNvPr>
            <p:cNvSpPr txBox="1"/>
            <p:nvPr/>
          </p:nvSpPr>
          <p:spPr>
            <a:xfrm>
              <a:off x="5989383" y="3869270"/>
              <a:ext cx="591706" cy="12311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APP DBs</a:t>
              </a:r>
            </a:p>
          </p:txBody>
        </p:sp>
        <p:sp>
          <p:nvSpPr>
            <p:cNvPr id="99" name="TextBox 98">
              <a:extLst>
                <a:ext uri="{FF2B5EF4-FFF2-40B4-BE49-F238E27FC236}">
                  <a16:creationId xmlns:a16="http://schemas.microsoft.com/office/drawing/2014/main" id="{E5921239-1599-409E-86E2-892CB170035E}"/>
                </a:ext>
                <a:ext uri="{C183D7F6-B498-43B3-948B-1728B52AA6E4}">
                  <adec:decorative xmlns:adec="http://schemas.microsoft.com/office/drawing/2017/decorative" val="1"/>
                </a:ext>
              </a:extLst>
            </p:cNvPr>
            <p:cNvSpPr txBox="1"/>
            <p:nvPr/>
          </p:nvSpPr>
          <p:spPr>
            <a:xfrm>
              <a:off x="5502137" y="2601461"/>
              <a:ext cx="876782" cy="123111"/>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Click stream</a:t>
              </a:r>
            </a:p>
          </p:txBody>
        </p:sp>
        <p:sp>
          <p:nvSpPr>
            <p:cNvPr id="102" name="TextBox 101">
              <a:extLst>
                <a:ext uri="{FF2B5EF4-FFF2-40B4-BE49-F238E27FC236}">
                  <a16:creationId xmlns:a16="http://schemas.microsoft.com/office/drawing/2014/main" id="{9E375115-9ED1-4848-9D90-6AEA85247947}"/>
                </a:ext>
                <a:ext uri="{C183D7F6-B498-43B3-948B-1728B52AA6E4}">
                  <adec:decorative xmlns:adec="http://schemas.microsoft.com/office/drawing/2017/decorative" val="1"/>
                </a:ext>
              </a:extLst>
            </p:cNvPr>
            <p:cNvSpPr txBox="1"/>
            <p:nvPr/>
          </p:nvSpPr>
          <p:spPr>
            <a:xfrm>
              <a:off x="9576131" y="4588529"/>
              <a:ext cx="890966" cy="123111"/>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Insights generation</a:t>
              </a:r>
            </a:p>
          </p:txBody>
        </p:sp>
        <p:sp>
          <p:nvSpPr>
            <p:cNvPr id="103" name="TextBox 102">
              <a:extLst>
                <a:ext uri="{FF2B5EF4-FFF2-40B4-BE49-F238E27FC236}">
                  <a16:creationId xmlns:a16="http://schemas.microsoft.com/office/drawing/2014/main" id="{5E40CE8D-63F6-496A-98C1-CB9DCE7FB800}"/>
                </a:ext>
                <a:ext uri="{C183D7F6-B498-43B3-948B-1728B52AA6E4}">
                  <adec:decorative xmlns:adec="http://schemas.microsoft.com/office/drawing/2017/decorative" val="1"/>
                </a:ext>
              </a:extLst>
            </p:cNvPr>
            <p:cNvSpPr txBox="1"/>
            <p:nvPr/>
          </p:nvSpPr>
          <p:spPr>
            <a:xfrm>
              <a:off x="10989864" y="3117390"/>
              <a:ext cx="305995" cy="252922"/>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900" b="0" i="0" u="none" strike="noStrike" cap="none" spc="0" normalizeH="0" baseline="0">
                  <a:ln>
                    <a:noFill/>
                  </a:ln>
                  <a:solidFill>
                    <a:schemeClr val="accent1"/>
                  </a:solidFill>
                  <a:effectLst/>
                  <a:uLnTx/>
                  <a:uFillTx/>
                  <a:cs typeface="Segoe UI"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78D4"/>
                  </a:solidFill>
                  <a:effectLst/>
                  <a:uLnTx/>
                  <a:uFillTx/>
                  <a:latin typeface="Segoe UI"/>
                  <a:ea typeface="+mn-ea"/>
                  <a:cs typeface="Segoe UI" panose="020B0502040204020203" pitchFamily="34" charset="0"/>
                </a:rPr>
                <a:t>To app</a:t>
              </a:r>
            </a:p>
          </p:txBody>
        </p:sp>
        <p:sp>
          <p:nvSpPr>
            <p:cNvPr id="104" name="TextBox 103">
              <a:extLst>
                <a:ext uri="{FF2B5EF4-FFF2-40B4-BE49-F238E27FC236}">
                  <a16:creationId xmlns:a16="http://schemas.microsoft.com/office/drawing/2014/main" id="{1A54E02E-9192-4126-A7A3-47A6CA1BE9E2}"/>
                </a:ext>
                <a:ext uri="{C183D7F6-B498-43B3-948B-1728B52AA6E4}">
                  <adec:decorative xmlns:adec="http://schemas.microsoft.com/office/drawing/2017/decorative" val="1"/>
                </a:ext>
              </a:extLst>
            </p:cNvPr>
            <p:cNvSpPr txBox="1"/>
            <p:nvPr/>
          </p:nvSpPr>
          <p:spPr>
            <a:xfrm>
              <a:off x="6548020" y="2715985"/>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EventHub</a:t>
              </a:r>
            </a:p>
          </p:txBody>
        </p:sp>
        <p:grpSp>
          <p:nvGrpSpPr>
            <p:cNvPr id="105" name="Group 10">
              <a:extLst>
                <a:ext uri="{FF2B5EF4-FFF2-40B4-BE49-F238E27FC236}">
                  <a16:creationId xmlns:a16="http://schemas.microsoft.com/office/drawing/2014/main" id="{F168B80A-881A-4867-9A1A-AF7792BFE47D}"/>
                </a:ext>
              </a:extLst>
            </p:cNvPr>
            <p:cNvGrpSpPr>
              <a:grpSpLocks noChangeAspect="1"/>
            </p:cNvGrpSpPr>
            <p:nvPr/>
          </p:nvGrpSpPr>
          <p:grpSpPr bwMode="auto">
            <a:xfrm>
              <a:off x="5195330" y="2427708"/>
              <a:ext cx="143215" cy="288277"/>
              <a:chOff x="1092" y="999"/>
              <a:chExt cx="155" cy="312"/>
            </a:xfrm>
          </p:grpSpPr>
          <p:sp>
            <p:nvSpPr>
              <p:cNvPr id="106" name="Freeform 11">
                <a:extLst>
                  <a:ext uri="{FF2B5EF4-FFF2-40B4-BE49-F238E27FC236}">
                    <a16:creationId xmlns:a16="http://schemas.microsoft.com/office/drawing/2014/main" id="{59E2B9CF-E3CB-40B8-AC23-1379AF4D7616}"/>
                  </a:ext>
                  <a:ext uri="{C183D7F6-B498-43B3-948B-1728B52AA6E4}">
                    <adec:decorative xmlns:adec="http://schemas.microsoft.com/office/drawing/2017/decorative" val="1"/>
                  </a:ext>
                </a:extLst>
              </p:cNvPr>
              <p:cNvSpPr>
                <a:spLocks/>
              </p:cNvSpPr>
              <p:nvPr/>
            </p:nvSpPr>
            <p:spPr bwMode="auto">
              <a:xfrm>
                <a:off x="1092" y="999"/>
                <a:ext cx="155" cy="312"/>
              </a:xfrm>
              <a:custGeom>
                <a:avLst/>
                <a:gdLst>
                  <a:gd name="T0" fmla="*/ 597 w 682"/>
                  <a:gd name="T1" fmla="*/ 1365 h 1365"/>
                  <a:gd name="T2" fmla="*/ 85 w 682"/>
                  <a:gd name="T3" fmla="*/ 1365 h 1365"/>
                  <a:gd name="T4" fmla="*/ 0 w 682"/>
                  <a:gd name="T5" fmla="*/ 1280 h 1365"/>
                  <a:gd name="T6" fmla="*/ 0 w 682"/>
                  <a:gd name="T7" fmla="*/ 85 h 1365"/>
                  <a:gd name="T8" fmla="*/ 85 w 682"/>
                  <a:gd name="T9" fmla="*/ 0 h 1365"/>
                  <a:gd name="T10" fmla="*/ 597 w 682"/>
                  <a:gd name="T11" fmla="*/ 0 h 1365"/>
                  <a:gd name="T12" fmla="*/ 682 w 682"/>
                  <a:gd name="T13" fmla="*/ 85 h 1365"/>
                  <a:gd name="T14" fmla="*/ 682 w 682"/>
                  <a:gd name="T15" fmla="*/ 1280 h 1365"/>
                  <a:gd name="T16" fmla="*/ 597 w 682"/>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2" h="1365">
                    <a:moveTo>
                      <a:pt x="597" y="1365"/>
                    </a:moveTo>
                    <a:cubicBezTo>
                      <a:pt x="85" y="1365"/>
                      <a:pt x="85" y="1365"/>
                      <a:pt x="85" y="1365"/>
                    </a:cubicBezTo>
                    <a:cubicBezTo>
                      <a:pt x="38" y="1365"/>
                      <a:pt x="0" y="1327"/>
                      <a:pt x="0" y="1280"/>
                    </a:cubicBezTo>
                    <a:cubicBezTo>
                      <a:pt x="0" y="85"/>
                      <a:pt x="0" y="85"/>
                      <a:pt x="0" y="85"/>
                    </a:cubicBezTo>
                    <a:cubicBezTo>
                      <a:pt x="0" y="38"/>
                      <a:pt x="38" y="0"/>
                      <a:pt x="85" y="0"/>
                    </a:cubicBezTo>
                    <a:cubicBezTo>
                      <a:pt x="597" y="0"/>
                      <a:pt x="597" y="0"/>
                      <a:pt x="597" y="0"/>
                    </a:cubicBezTo>
                    <a:cubicBezTo>
                      <a:pt x="644" y="0"/>
                      <a:pt x="682" y="38"/>
                      <a:pt x="682" y="85"/>
                    </a:cubicBezTo>
                    <a:cubicBezTo>
                      <a:pt x="682" y="1280"/>
                      <a:pt x="682" y="1280"/>
                      <a:pt x="682" y="1280"/>
                    </a:cubicBezTo>
                    <a:cubicBezTo>
                      <a:pt x="682" y="1327"/>
                      <a:pt x="644" y="1365"/>
                      <a:pt x="597"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7" name="Freeform 12">
                <a:extLst>
                  <a:ext uri="{FF2B5EF4-FFF2-40B4-BE49-F238E27FC236}">
                    <a16:creationId xmlns:a16="http://schemas.microsoft.com/office/drawing/2014/main" id="{40245BE4-F2F8-4300-94F0-36A7B368BB1D}"/>
                  </a:ext>
                  <a:ext uri="{C183D7F6-B498-43B3-948B-1728B52AA6E4}">
                    <adec:decorative xmlns:adec="http://schemas.microsoft.com/office/drawing/2017/decorative" val="1"/>
                  </a:ext>
                </a:extLst>
              </p:cNvPr>
              <p:cNvSpPr>
                <a:spLocks/>
              </p:cNvSpPr>
              <p:nvPr/>
            </p:nvSpPr>
            <p:spPr bwMode="auto">
              <a:xfrm>
                <a:off x="1150" y="1018"/>
                <a:ext cx="39" cy="5"/>
              </a:xfrm>
              <a:custGeom>
                <a:avLst/>
                <a:gdLst>
                  <a:gd name="T0" fmla="*/ 160 w 170"/>
                  <a:gd name="T1" fmla="*/ 22 h 22"/>
                  <a:gd name="T2" fmla="*/ 10 w 170"/>
                  <a:gd name="T3" fmla="*/ 22 h 22"/>
                  <a:gd name="T4" fmla="*/ 0 w 170"/>
                  <a:gd name="T5" fmla="*/ 11 h 22"/>
                  <a:gd name="T6" fmla="*/ 0 w 170"/>
                  <a:gd name="T7" fmla="*/ 11 h 22"/>
                  <a:gd name="T8" fmla="*/ 10 w 170"/>
                  <a:gd name="T9" fmla="*/ 0 h 22"/>
                  <a:gd name="T10" fmla="*/ 160 w 170"/>
                  <a:gd name="T11" fmla="*/ 0 h 22"/>
                  <a:gd name="T12" fmla="*/ 170 w 170"/>
                  <a:gd name="T13" fmla="*/ 11 h 22"/>
                  <a:gd name="T14" fmla="*/ 170 w 170"/>
                  <a:gd name="T15" fmla="*/ 11 h 22"/>
                  <a:gd name="T16" fmla="*/ 160 w 17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2">
                    <a:moveTo>
                      <a:pt x="160" y="22"/>
                    </a:moveTo>
                    <a:cubicBezTo>
                      <a:pt x="10" y="22"/>
                      <a:pt x="10" y="22"/>
                      <a:pt x="10" y="22"/>
                    </a:cubicBezTo>
                    <a:cubicBezTo>
                      <a:pt x="4" y="22"/>
                      <a:pt x="0" y="17"/>
                      <a:pt x="0" y="11"/>
                    </a:cubicBezTo>
                    <a:cubicBezTo>
                      <a:pt x="0" y="11"/>
                      <a:pt x="0" y="11"/>
                      <a:pt x="0" y="11"/>
                    </a:cubicBezTo>
                    <a:cubicBezTo>
                      <a:pt x="0" y="5"/>
                      <a:pt x="4" y="0"/>
                      <a:pt x="10" y="0"/>
                    </a:cubicBezTo>
                    <a:cubicBezTo>
                      <a:pt x="160" y="0"/>
                      <a:pt x="160" y="0"/>
                      <a:pt x="160" y="0"/>
                    </a:cubicBezTo>
                    <a:cubicBezTo>
                      <a:pt x="166" y="0"/>
                      <a:pt x="170" y="5"/>
                      <a:pt x="170" y="11"/>
                    </a:cubicBezTo>
                    <a:cubicBezTo>
                      <a:pt x="170" y="11"/>
                      <a:pt x="170" y="11"/>
                      <a:pt x="170" y="11"/>
                    </a:cubicBezTo>
                    <a:cubicBezTo>
                      <a:pt x="170" y="17"/>
                      <a:pt x="166" y="22"/>
                      <a:pt x="160"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8" name="Oval 13">
                <a:extLst>
                  <a:ext uri="{FF2B5EF4-FFF2-40B4-BE49-F238E27FC236}">
                    <a16:creationId xmlns:a16="http://schemas.microsoft.com/office/drawing/2014/main" id="{93231F9B-AA51-4B44-9007-8E211B66AF6E}"/>
                  </a:ext>
                  <a:ext uri="{C183D7F6-B498-43B3-948B-1728B52AA6E4}">
                    <adec:decorative xmlns:adec="http://schemas.microsoft.com/office/drawing/2017/decorative" val="1"/>
                  </a:ext>
                </a:extLst>
              </p:cNvPr>
              <p:cNvSpPr>
                <a:spLocks noChangeArrowheads="1"/>
              </p:cNvSpPr>
              <p:nvPr/>
            </p:nvSpPr>
            <p:spPr bwMode="auto">
              <a:xfrm>
                <a:off x="1155" y="1262"/>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9" name="Oval 14">
                <a:extLst>
                  <a:ext uri="{FF2B5EF4-FFF2-40B4-BE49-F238E27FC236}">
                    <a16:creationId xmlns:a16="http://schemas.microsoft.com/office/drawing/2014/main" id="{FB0E3658-7D66-41FE-A87D-81C18055F8D7}"/>
                  </a:ext>
                  <a:ext uri="{C183D7F6-B498-43B3-948B-1728B52AA6E4}">
                    <adec:decorative xmlns:adec="http://schemas.microsoft.com/office/drawing/2017/decorative" val="1"/>
                  </a:ext>
                </a:extLst>
              </p:cNvPr>
              <p:cNvSpPr>
                <a:spLocks noChangeArrowheads="1"/>
              </p:cNvSpPr>
              <p:nvPr/>
            </p:nvSpPr>
            <p:spPr bwMode="auto">
              <a:xfrm>
                <a:off x="1116" y="107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0" name="Oval 15">
                <a:extLst>
                  <a:ext uri="{FF2B5EF4-FFF2-40B4-BE49-F238E27FC236}">
                    <a16:creationId xmlns:a16="http://schemas.microsoft.com/office/drawing/2014/main" id="{57CEAE35-5966-464F-B6CE-F12184EF2287}"/>
                  </a:ext>
                  <a:ext uri="{C183D7F6-B498-43B3-948B-1728B52AA6E4}">
                    <adec:decorative xmlns:adec="http://schemas.microsoft.com/office/drawing/2017/decorative" val="1"/>
                  </a:ext>
                </a:extLst>
              </p:cNvPr>
              <p:cNvSpPr>
                <a:spLocks noChangeArrowheads="1"/>
              </p:cNvSpPr>
              <p:nvPr/>
            </p:nvSpPr>
            <p:spPr bwMode="auto">
              <a:xfrm>
                <a:off x="1155"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1" name="Oval 16">
                <a:extLst>
                  <a:ext uri="{FF2B5EF4-FFF2-40B4-BE49-F238E27FC236}">
                    <a16:creationId xmlns:a16="http://schemas.microsoft.com/office/drawing/2014/main" id="{A96BD606-6AE1-430C-B729-76A3785FAC35}"/>
                  </a:ext>
                  <a:ext uri="{C183D7F6-B498-43B3-948B-1728B52AA6E4}">
                    <adec:decorative xmlns:adec="http://schemas.microsoft.com/office/drawing/2017/decorative" val="1"/>
                  </a:ext>
                </a:extLst>
              </p:cNvPr>
              <p:cNvSpPr>
                <a:spLocks noChangeArrowheads="1"/>
              </p:cNvSpPr>
              <p:nvPr/>
            </p:nvSpPr>
            <p:spPr bwMode="auto">
              <a:xfrm>
                <a:off x="1194"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2" name="Oval 17">
                <a:extLst>
                  <a:ext uri="{FF2B5EF4-FFF2-40B4-BE49-F238E27FC236}">
                    <a16:creationId xmlns:a16="http://schemas.microsoft.com/office/drawing/2014/main" id="{BCC059D9-651D-4149-B2A1-85709198058B}"/>
                  </a:ext>
                  <a:ext uri="{C183D7F6-B498-43B3-948B-1728B52AA6E4}">
                    <adec:decorative xmlns:adec="http://schemas.microsoft.com/office/drawing/2017/decorative" val="1"/>
                  </a:ext>
                </a:extLst>
              </p:cNvPr>
              <p:cNvSpPr>
                <a:spLocks noChangeArrowheads="1"/>
              </p:cNvSpPr>
              <p:nvPr/>
            </p:nvSpPr>
            <p:spPr bwMode="auto">
              <a:xfrm>
                <a:off x="1116"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3" name="Oval 18">
                <a:extLst>
                  <a:ext uri="{FF2B5EF4-FFF2-40B4-BE49-F238E27FC236}">
                    <a16:creationId xmlns:a16="http://schemas.microsoft.com/office/drawing/2014/main" id="{76F71F19-32FC-4254-BF2F-BD8324E4D6A8}"/>
                  </a:ext>
                  <a:ext uri="{C183D7F6-B498-43B3-948B-1728B52AA6E4}">
                    <adec:decorative xmlns:adec="http://schemas.microsoft.com/office/drawing/2017/decorative" val="1"/>
                  </a:ext>
                </a:extLst>
              </p:cNvPr>
              <p:cNvSpPr>
                <a:spLocks noChangeArrowheads="1"/>
              </p:cNvSpPr>
              <p:nvPr/>
            </p:nvSpPr>
            <p:spPr bwMode="auto">
              <a:xfrm>
                <a:off x="1155"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4" name="Oval 19">
                <a:extLst>
                  <a:ext uri="{FF2B5EF4-FFF2-40B4-BE49-F238E27FC236}">
                    <a16:creationId xmlns:a16="http://schemas.microsoft.com/office/drawing/2014/main" id="{BC627C73-CCC1-48BF-ADA0-09A2CE7B02DA}"/>
                  </a:ext>
                  <a:ext uri="{C183D7F6-B498-43B3-948B-1728B52AA6E4}">
                    <adec:decorative xmlns:adec="http://schemas.microsoft.com/office/drawing/2017/decorative" val="1"/>
                  </a:ext>
                </a:extLst>
              </p:cNvPr>
              <p:cNvSpPr>
                <a:spLocks noChangeArrowheads="1"/>
              </p:cNvSpPr>
              <p:nvPr/>
            </p:nvSpPr>
            <p:spPr bwMode="auto">
              <a:xfrm>
                <a:off x="1194"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5" name="Oval 20">
                <a:extLst>
                  <a:ext uri="{FF2B5EF4-FFF2-40B4-BE49-F238E27FC236}">
                    <a16:creationId xmlns:a16="http://schemas.microsoft.com/office/drawing/2014/main" id="{DC9CB6AF-D43D-45AA-9970-C54846C9D554}"/>
                  </a:ext>
                  <a:ext uri="{C183D7F6-B498-43B3-948B-1728B52AA6E4}">
                    <adec:decorative xmlns:adec="http://schemas.microsoft.com/office/drawing/2017/decorative" val="1"/>
                  </a:ext>
                </a:extLst>
              </p:cNvPr>
              <p:cNvSpPr>
                <a:spLocks noChangeArrowheads="1"/>
              </p:cNvSpPr>
              <p:nvPr/>
            </p:nvSpPr>
            <p:spPr bwMode="auto">
              <a:xfrm>
                <a:off x="1116"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6" name="Oval 21">
                <a:extLst>
                  <a:ext uri="{FF2B5EF4-FFF2-40B4-BE49-F238E27FC236}">
                    <a16:creationId xmlns:a16="http://schemas.microsoft.com/office/drawing/2014/main" id="{A69168A8-F57B-4A20-B2F0-82199E07B091}"/>
                  </a:ext>
                  <a:ext uri="{C183D7F6-B498-43B3-948B-1728B52AA6E4}">
                    <adec:decorative xmlns:adec="http://schemas.microsoft.com/office/drawing/2017/decorative" val="1"/>
                  </a:ext>
                </a:extLst>
              </p:cNvPr>
              <p:cNvSpPr>
                <a:spLocks noChangeArrowheads="1"/>
              </p:cNvSpPr>
              <p:nvPr/>
            </p:nvSpPr>
            <p:spPr bwMode="auto">
              <a:xfrm>
                <a:off x="1155" y="1155"/>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7" name="Oval 22">
                <a:extLst>
                  <a:ext uri="{FF2B5EF4-FFF2-40B4-BE49-F238E27FC236}">
                    <a16:creationId xmlns:a16="http://schemas.microsoft.com/office/drawing/2014/main" id="{0A5B7090-0D63-4261-BCB3-A298D69FE14B}"/>
                  </a:ext>
                  <a:ext uri="{C183D7F6-B498-43B3-948B-1728B52AA6E4}">
                    <adec:decorative xmlns:adec="http://schemas.microsoft.com/office/drawing/2017/decorative" val="1"/>
                  </a:ext>
                </a:extLst>
              </p:cNvPr>
              <p:cNvSpPr>
                <a:spLocks noChangeArrowheads="1"/>
              </p:cNvSpPr>
              <p:nvPr/>
            </p:nvSpPr>
            <p:spPr bwMode="auto">
              <a:xfrm>
                <a:off x="1194"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8" name="Oval 23">
                <a:extLst>
                  <a:ext uri="{FF2B5EF4-FFF2-40B4-BE49-F238E27FC236}">
                    <a16:creationId xmlns:a16="http://schemas.microsoft.com/office/drawing/2014/main" id="{B6D742C4-8CA9-4DFF-A81D-DD478789C84E}"/>
                  </a:ext>
                  <a:ext uri="{C183D7F6-B498-43B3-948B-1728B52AA6E4}">
                    <adec:decorative xmlns:adec="http://schemas.microsoft.com/office/drawing/2017/decorative" val="1"/>
                  </a:ext>
                </a:extLst>
              </p:cNvPr>
              <p:cNvSpPr>
                <a:spLocks noChangeArrowheads="1"/>
              </p:cNvSpPr>
              <p:nvPr/>
            </p:nvSpPr>
            <p:spPr bwMode="auto">
              <a:xfrm>
                <a:off x="1155"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19" name="Group 10">
              <a:extLst>
                <a:ext uri="{FF2B5EF4-FFF2-40B4-BE49-F238E27FC236}">
                  <a16:creationId xmlns:a16="http://schemas.microsoft.com/office/drawing/2014/main" id="{735F639B-C013-4E6C-8D59-38133A589E03}"/>
                </a:ext>
              </a:extLst>
            </p:cNvPr>
            <p:cNvGrpSpPr>
              <a:grpSpLocks noChangeAspect="1"/>
            </p:cNvGrpSpPr>
            <p:nvPr/>
          </p:nvGrpSpPr>
          <p:grpSpPr bwMode="auto">
            <a:xfrm>
              <a:off x="11392881" y="3277548"/>
              <a:ext cx="143215" cy="288277"/>
              <a:chOff x="1092" y="999"/>
              <a:chExt cx="155" cy="312"/>
            </a:xfrm>
          </p:grpSpPr>
          <p:sp>
            <p:nvSpPr>
              <p:cNvPr id="120" name="Freeform 11">
                <a:extLst>
                  <a:ext uri="{FF2B5EF4-FFF2-40B4-BE49-F238E27FC236}">
                    <a16:creationId xmlns:a16="http://schemas.microsoft.com/office/drawing/2014/main" id="{DDEDDF39-F822-4FE1-A9F2-786C6E8E1F00}"/>
                  </a:ext>
                  <a:ext uri="{C183D7F6-B498-43B3-948B-1728B52AA6E4}">
                    <adec:decorative xmlns:adec="http://schemas.microsoft.com/office/drawing/2017/decorative" val="1"/>
                  </a:ext>
                </a:extLst>
              </p:cNvPr>
              <p:cNvSpPr>
                <a:spLocks/>
              </p:cNvSpPr>
              <p:nvPr/>
            </p:nvSpPr>
            <p:spPr bwMode="auto">
              <a:xfrm>
                <a:off x="1092" y="999"/>
                <a:ext cx="155" cy="312"/>
              </a:xfrm>
              <a:custGeom>
                <a:avLst/>
                <a:gdLst>
                  <a:gd name="T0" fmla="*/ 597 w 682"/>
                  <a:gd name="T1" fmla="*/ 1365 h 1365"/>
                  <a:gd name="T2" fmla="*/ 85 w 682"/>
                  <a:gd name="T3" fmla="*/ 1365 h 1365"/>
                  <a:gd name="T4" fmla="*/ 0 w 682"/>
                  <a:gd name="T5" fmla="*/ 1280 h 1365"/>
                  <a:gd name="T6" fmla="*/ 0 w 682"/>
                  <a:gd name="T7" fmla="*/ 85 h 1365"/>
                  <a:gd name="T8" fmla="*/ 85 w 682"/>
                  <a:gd name="T9" fmla="*/ 0 h 1365"/>
                  <a:gd name="T10" fmla="*/ 597 w 682"/>
                  <a:gd name="T11" fmla="*/ 0 h 1365"/>
                  <a:gd name="T12" fmla="*/ 682 w 682"/>
                  <a:gd name="T13" fmla="*/ 85 h 1365"/>
                  <a:gd name="T14" fmla="*/ 682 w 682"/>
                  <a:gd name="T15" fmla="*/ 1280 h 1365"/>
                  <a:gd name="T16" fmla="*/ 597 w 682"/>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2" h="1365">
                    <a:moveTo>
                      <a:pt x="597" y="1365"/>
                    </a:moveTo>
                    <a:cubicBezTo>
                      <a:pt x="85" y="1365"/>
                      <a:pt x="85" y="1365"/>
                      <a:pt x="85" y="1365"/>
                    </a:cubicBezTo>
                    <a:cubicBezTo>
                      <a:pt x="38" y="1365"/>
                      <a:pt x="0" y="1327"/>
                      <a:pt x="0" y="1280"/>
                    </a:cubicBezTo>
                    <a:cubicBezTo>
                      <a:pt x="0" y="85"/>
                      <a:pt x="0" y="85"/>
                      <a:pt x="0" y="85"/>
                    </a:cubicBezTo>
                    <a:cubicBezTo>
                      <a:pt x="0" y="38"/>
                      <a:pt x="38" y="0"/>
                      <a:pt x="85" y="0"/>
                    </a:cubicBezTo>
                    <a:cubicBezTo>
                      <a:pt x="597" y="0"/>
                      <a:pt x="597" y="0"/>
                      <a:pt x="597" y="0"/>
                    </a:cubicBezTo>
                    <a:cubicBezTo>
                      <a:pt x="644" y="0"/>
                      <a:pt x="682" y="38"/>
                      <a:pt x="682" y="85"/>
                    </a:cubicBezTo>
                    <a:cubicBezTo>
                      <a:pt x="682" y="1280"/>
                      <a:pt x="682" y="1280"/>
                      <a:pt x="682" y="1280"/>
                    </a:cubicBezTo>
                    <a:cubicBezTo>
                      <a:pt x="682" y="1327"/>
                      <a:pt x="644" y="1365"/>
                      <a:pt x="597"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1" name="Freeform 12">
                <a:extLst>
                  <a:ext uri="{FF2B5EF4-FFF2-40B4-BE49-F238E27FC236}">
                    <a16:creationId xmlns:a16="http://schemas.microsoft.com/office/drawing/2014/main" id="{4E34F3E1-D456-49A4-B93A-55E3550E3500}"/>
                  </a:ext>
                  <a:ext uri="{C183D7F6-B498-43B3-948B-1728B52AA6E4}">
                    <adec:decorative xmlns:adec="http://schemas.microsoft.com/office/drawing/2017/decorative" val="1"/>
                  </a:ext>
                </a:extLst>
              </p:cNvPr>
              <p:cNvSpPr>
                <a:spLocks/>
              </p:cNvSpPr>
              <p:nvPr/>
            </p:nvSpPr>
            <p:spPr bwMode="auto">
              <a:xfrm>
                <a:off x="1150" y="1018"/>
                <a:ext cx="39" cy="5"/>
              </a:xfrm>
              <a:custGeom>
                <a:avLst/>
                <a:gdLst>
                  <a:gd name="T0" fmla="*/ 160 w 170"/>
                  <a:gd name="T1" fmla="*/ 22 h 22"/>
                  <a:gd name="T2" fmla="*/ 10 w 170"/>
                  <a:gd name="T3" fmla="*/ 22 h 22"/>
                  <a:gd name="T4" fmla="*/ 0 w 170"/>
                  <a:gd name="T5" fmla="*/ 11 h 22"/>
                  <a:gd name="T6" fmla="*/ 0 w 170"/>
                  <a:gd name="T7" fmla="*/ 11 h 22"/>
                  <a:gd name="T8" fmla="*/ 10 w 170"/>
                  <a:gd name="T9" fmla="*/ 0 h 22"/>
                  <a:gd name="T10" fmla="*/ 160 w 170"/>
                  <a:gd name="T11" fmla="*/ 0 h 22"/>
                  <a:gd name="T12" fmla="*/ 170 w 170"/>
                  <a:gd name="T13" fmla="*/ 11 h 22"/>
                  <a:gd name="T14" fmla="*/ 170 w 170"/>
                  <a:gd name="T15" fmla="*/ 11 h 22"/>
                  <a:gd name="T16" fmla="*/ 160 w 170"/>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2">
                    <a:moveTo>
                      <a:pt x="160" y="22"/>
                    </a:moveTo>
                    <a:cubicBezTo>
                      <a:pt x="10" y="22"/>
                      <a:pt x="10" y="22"/>
                      <a:pt x="10" y="22"/>
                    </a:cubicBezTo>
                    <a:cubicBezTo>
                      <a:pt x="4" y="22"/>
                      <a:pt x="0" y="17"/>
                      <a:pt x="0" y="11"/>
                    </a:cubicBezTo>
                    <a:cubicBezTo>
                      <a:pt x="0" y="11"/>
                      <a:pt x="0" y="11"/>
                      <a:pt x="0" y="11"/>
                    </a:cubicBezTo>
                    <a:cubicBezTo>
                      <a:pt x="0" y="5"/>
                      <a:pt x="4" y="0"/>
                      <a:pt x="10" y="0"/>
                    </a:cubicBezTo>
                    <a:cubicBezTo>
                      <a:pt x="160" y="0"/>
                      <a:pt x="160" y="0"/>
                      <a:pt x="160" y="0"/>
                    </a:cubicBezTo>
                    <a:cubicBezTo>
                      <a:pt x="166" y="0"/>
                      <a:pt x="170" y="5"/>
                      <a:pt x="170" y="11"/>
                    </a:cubicBezTo>
                    <a:cubicBezTo>
                      <a:pt x="170" y="11"/>
                      <a:pt x="170" y="11"/>
                      <a:pt x="170" y="11"/>
                    </a:cubicBezTo>
                    <a:cubicBezTo>
                      <a:pt x="170" y="17"/>
                      <a:pt x="166" y="22"/>
                      <a:pt x="160"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2" name="Oval 13">
                <a:extLst>
                  <a:ext uri="{FF2B5EF4-FFF2-40B4-BE49-F238E27FC236}">
                    <a16:creationId xmlns:a16="http://schemas.microsoft.com/office/drawing/2014/main" id="{451B7AE6-1AE7-4423-A1CB-2E20FE456AD7}"/>
                  </a:ext>
                  <a:ext uri="{C183D7F6-B498-43B3-948B-1728B52AA6E4}">
                    <adec:decorative xmlns:adec="http://schemas.microsoft.com/office/drawing/2017/decorative" val="1"/>
                  </a:ext>
                </a:extLst>
              </p:cNvPr>
              <p:cNvSpPr>
                <a:spLocks noChangeArrowheads="1"/>
              </p:cNvSpPr>
              <p:nvPr/>
            </p:nvSpPr>
            <p:spPr bwMode="auto">
              <a:xfrm>
                <a:off x="1155" y="1262"/>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3" name="Oval 14">
                <a:extLst>
                  <a:ext uri="{FF2B5EF4-FFF2-40B4-BE49-F238E27FC236}">
                    <a16:creationId xmlns:a16="http://schemas.microsoft.com/office/drawing/2014/main" id="{3C571515-268E-4069-B105-1F5E3DD10A92}"/>
                  </a:ext>
                  <a:ext uri="{C183D7F6-B498-43B3-948B-1728B52AA6E4}">
                    <adec:decorative xmlns:adec="http://schemas.microsoft.com/office/drawing/2017/decorative" val="1"/>
                  </a:ext>
                </a:extLst>
              </p:cNvPr>
              <p:cNvSpPr>
                <a:spLocks noChangeArrowheads="1"/>
              </p:cNvSpPr>
              <p:nvPr/>
            </p:nvSpPr>
            <p:spPr bwMode="auto">
              <a:xfrm>
                <a:off x="1116" y="107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4" name="Oval 15">
                <a:extLst>
                  <a:ext uri="{FF2B5EF4-FFF2-40B4-BE49-F238E27FC236}">
                    <a16:creationId xmlns:a16="http://schemas.microsoft.com/office/drawing/2014/main" id="{D0798178-CA8F-4F72-BDF0-D2E03941B834}"/>
                  </a:ext>
                  <a:ext uri="{C183D7F6-B498-43B3-948B-1728B52AA6E4}">
                    <adec:decorative xmlns:adec="http://schemas.microsoft.com/office/drawing/2017/decorative" val="1"/>
                  </a:ext>
                </a:extLst>
              </p:cNvPr>
              <p:cNvSpPr>
                <a:spLocks noChangeArrowheads="1"/>
              </p:cNvSpPr>
              <p:nvPr/>
            </p:nvSpPr>
            <p:spPr bwMode="auto">
              <a:xfrm>
                <a:off x="1155"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5" name="Oval 16">
                <a:extLst>
                  <a:ext uri="{FF2B5EF4-FFF2-40B4-BE49-F238E27FC236}">
                    <a16:creationId xmlns:a16="http://schemas.microsoft.com/office/drawing/2014/main" id="{CC52A003-6142-443F-8643-CF31B59C984E}"/>
                  </a:ext>
                  <a:ext uri="{C183D7F6-B498-43B3-948B-1728B52AA6E4}">
                    <adec:decorative xmlns:adec="http://schemas.microsoft.com/office/drawing/2017/decorative" val="1"/>
                  </a:ext>
                </a:extLst>
              </p:cNvPr>
              <p:cNvSpPr>
                <a:spLocks noChangeArrowheads="1"/>
              </p:cNvSpPr>
              <p:nvPr/>
            </p:nvSpPr>
            <p:spPr bwMode="auto">
              <a:xfrm>
                <a:off x="1194" y="1077"/>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6" name="Oval 17">
                <a:extLst>
                  <a:ext uri="{FF2B5EF4-FFF2-40B4-BE49-F238E27FC236}">
                    <a16:creationId xmlns:a16="http://schemas.microsoft.com/office/drawing/2014/main" id="{FA53BBE7-19D1-4EA2-A6EF-F4FA084DDA2E}"/>
                  </a:ext>
                  <a:ext uri="{C183D7F6-B498-43B3-948B-1728B52AA6E4}">
                    <adec:decorative xmlns:adec="http://schemas.microsoft.com/office/drawing/2017/decorative" val="1"/>
                  </a:ext>
                </a:extLst>
              </p:cNvPr>
              <p:cNvSpPr>
                <a:spLocks noChangeArrowheads="1"/>
              </p:cNvSpPr>
              <p:nvPr/>
            </p:nvSpPr>
            <p:spPr bwMode="auto">
              <a:xfrm>
                <a:off x="1116"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7" name="Oval 18">
                <a:extLst>
                  <a:ext uri="{FF2B5EF4-FFF2-40B4-BE49-F238E27FC236}">
                    <a16:creationId xmlns:a16="http://schemas.microsoft.com/office/drawing/2014/main" id="{99BEAADE-D0D0-4ED6-A217-1A9BAD4C29CB}"/>
                  </a:ext>
                  <a:ext uri="{C183D7F6-B498-43B3-948B-1728B52AA6E4}">
                    <adec:decorative xmlns:adec="http://schemas.microsoft.com/office/drawing/2017/decorative" val="1"/>
                  </a:ext>
                </a:extLst>
              </p:cNvPr>
              <p:cNvSpPr>
                <a:spLocks noChangeArrowheads="1"/>
              </p:cNvSpPr>
              <p:nvPr/>
            </p:nvSpPr>
            <p:spPr bwMode="auto">
              <a:xfrm>
                <a:off x="1155" y="111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8" name="Oval 19">
                <a:extLst>
                  <a:ext uri="{FF2B5EF4-FFF2-40B4-BE49-F238E27FC236}">
                    <a16:creationId xmlns:a16="http://schemas.microsoft.com/office/drawing/2014/main" id="{65E62E9C-D1E4-42BC-B13F-D8986935DCAE}"/>
                  </a:ext>
                  <a:ext uri="{C183D7F6-B498-43B3-948B-1728B52AA6E4}">
                    <adec:decorative xmlns:adec="http://schemas.microsoft.com/office/drawing/2017/decorative" val="1"/>
                  </a:ext>
                </a:extLst>
              </p:cNvPr>
              <p:cNvSpPr>
                <a:spLocks noChangeArrowheads="1"/>
              </p:cNvSpPr>
              <p:nvPr/>
            </p:nvSpPr>
            <p:spPr bwMode="auto">
              <a:xfrm>
                <a:off x="1194" y="1116"/>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29" name="Oval 20">
                <a:extLst>
                  <a:ext uri="{FF2B5EF4-FFF2-40B4-BE49-F238E27FC236}">
                    <a16:creationId xmlns:a16="http://schemas.microsoft.com/office/drawing/2014/main" id="{0C9ADC2E-59BF-489D-AAD7-CB7014361C19}"/>
                  </a:ext>
                  <a:ext uri="{C183D7F6-B498-43B3-948B-1728B52AA6E4}">
                    <adec:decorative xmlns:adec="http://schemas.microsoft.com/office/drawing/2017/decorative" val="1"/>
                  </a:ext>
                </a:extLst>
              </p:cNvPr>
              <p:cNvSpPr>
                <a:spLocks noChangeArrowheads="1"/>
              </p:cNvSpPr>
              <p:nvPr/>
            </p:nvSpPr>
            <p:spPr bwMode="auto">
              <a:xfrm>
                <a:off x="1116"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0" name="Oval 21">
                <a:extLst>
                  <a:ext uri="{FF2B5EF4-FFF2-40B4-BE49-F238E27FC236}">
                    <a16:creationId xmlns:a16="http://schemas.microsoft.com/office/drawing/2014/main" id="{F9D3ECEA-4DCC-41B3-803F-7FD8D2D83456}"/>
                  </a:ext>
                  <a:ext uri="{C183D7F6-B498-43B3-948B-1728B52AA6E4}">
                    <adec:decorative xmlns:adec="http://schemas.microsoft.com/office/drawing/2017/decorative" val="1"/>
                  </a:ext>
                </a:extLst>
              </p:cNvPr>
              <p:cNvSpPr>
                <a:spLocks noChangeArrowheads="1"/>
              </p:cNvSpPr>
              <p:nvPr/>
            </p:nvSpPr>
            <p:spPr bwMode="auto">
              <a:xfrm>
                <a:off x="1155" y="1155"/>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1" name="Oval 22">
                <a:extLst>
                  <a:ext uri="{FF2B5EF4-FFF2-40B4-BE49-F238E27FC236}">
                    <a16:creationId xmlns:a16="http://schemas.microsoft.com/office/drawing/2014/main" id="{3426288F-60F9-46BE-9570-EAD4B63BD498}"/>
                  </a:ext>
                  <a:ext uri="{C183D7F6-B498-43B3-948B-1728B52AA6E4}">
                    <adec:decorative xmlns:adec="http://schemas.microsoft.com/office/drawing/2017/decorative" val="1"/>
                  </a:ext>
                </a:extLst>
              </p:cNvPr>
              <p:cNvSpPr>
                <a:spLocks noChangeArrowheads="1"/>
              </p:cNvSpPr>
              <p:nvPr/>
            </p:nvSpPr>
            <p:spPr bwMode="auto">
              <a:xfrm>
                <a:off x="1194" y="1155"/>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2" name="Oval 23">
                <a:extLst>
                  <a:ext uri="{FF2B5EF4-FFF2-40B4-BE49-F238E27FC236}">
                    <a16:creationId xmlns:a16="http://schemas.microsoft.com/office/drawing/2014/main" id="{4F746FED-28DF-459E-A126-FD5F0183432A}"/>
                  </a:ext>
                  <a:ext uri="{C183D7F6-B498-43B3-948B-1728B52AA6E4}">
                    <adec:decorative xmlns:adec="http://schemas.microsoft.com/office/drawing/2017/decorative" val="1"/>
                  </a:ext>
                </a:extLst>
              </p:cNvPr>
              <p:cNvSpPr>
                <a:spLocks noChangeArrowheads="1"/>
              </p:cNvSpPr>
              <p:nvPr/>
            </p:nvSpPr>
            <p:spPr bwMode="auto">
              <a:xfrm>
                <a:off x="1155" y="1194"/>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33" name="Group 132">
              <a:extLst>
                <a:ext uri="{FF2B5EF4-FFF2-40B4-BE49-F238E27FC236}">
                  <a16:creationId xmlns:a16="http://schemas.microsoft.com/office/drawing/2014/main" id="{5B87194C-6DB5-499C-AD61-854E903373D4}"/>
                </a:ext>
              </a:extLst>
            </p:cNvPr>
            <p:cNvGrpSpPr/>
            <p:nvPr/>
          </p:nvGrpSpPr>
          <p:grpSpPr>
            <a:xfrm>
              <a:off x="5074360" y="3042151"/>
              <a:ext cx="353868" cy="288658"/>
              <a:chOff x="-1185189" y="2992537"/>
              <a:chExt cx="821735" cy="670310"/>
            </a:xfrm>
          </p:grpSpPr>
          <p:sp>
            <p:nvSpPr>
              <p:cNvPr id="134" name="Freeform 146">
                <a:extLst>
                  <a:ext uri="{FF2B5EF4-FFF2-40B4-BE49-F238E27FC236}">
                    <a16:creationId xmlns:a16="http://schemas.microsoft.com/office/drawing/2014/main" id="{EE5AEDEB-5139-4744-9A1A-EBBAD11CD730}"/>
                  </a:ext>
                  <a:ext uri="{C183D7F6-B498-43B3-948B-1728B52AA6E4}">
                    <adec:decorative xmlns:adec="http://schemas.microsoft.com/office/drawing/2017/decorative" val="1"/>
                  </a:ext>
                </a:extLst>
              </p:cNvPr>
              <p:cNvSpPr>
                <a:spLocks noChangeAspect="1"/>
              </p:cNvSpPr>
              <p:nvPr/>
            </p:nvSpPr>
            <p:spPr bwMode="auto">
              <a:xfrm>
                <a:off x="-1185189" y="2992537"/>
                <a:ext cx="821735" cy="52041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285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800" b="1" i="0" u="none" strike="noStrike" kern="1200" cap="none" spc="0" normalizeH="0" baseline="0" noProof="0">
                  <a:ln>
                    <a:noFill/>
                  </a:ln>
                  <a:solidFill>
                    <a:prstClr val="black"/>
                  </a:solidFill>
                  <a:effectLst/>
                  <a:uLnTx/>
                  <a:uFillTx/>
                  <a:latin typeface="Segoe UI Semilight" panose="020B0402040204020203" pitchFamily="34" charset="0"/>
                  <a:ea typeface="Segoe UI" pitchFamily="34" charset="0"/>
                  <a:cs typeface="Segoe UI Semilight" panose="020B0402040204020203" pitchFamily="34" charset="0"/>
                </a:endParaRPr>
              </a:p>
            </p:txBody>
          </p:sp>
          <p:sp useBgFill="1">
            <p:nvSpPr>
              <p:cNvPr id="135" name="Rectangle 134">
                <a:extLst>
                  <a:ext uri="{FF2B5EF4-FFF2-40B4-BE49-F238E27FC236}">
                    <a16:creationId xmlns:a16="http://schemas.microsoft.com/office/drawing/2014/main" id="{E37D3283-F382-41A0-BE01-EF5A77868578}"/>
                  </a:ext>
                  <a:ext uri="{C183D7F6-B498-43B3-948B-1728B52AA6E4}">
                    <adec:decorative xmlns:adec="http://schemas.microsoft.com/office/drawing/2017/decorative" val="1"/>
                  </a:ext>
                </a:extLst>
              </p:cNvPr>
              <p:cNvSpPr/>
              <p:nvPr/>
            </p:nvSpPr>
            <p:spPr bwMode="auto">
              <a:xfrm>
                <a:off x="-844769" y="3433322"/>
                <a:ext cx="136484" cy="141331"/>
              </a:xfrm>
              <a:prstGeom prst="rect">
                <a:avLst/>
              </a:prstGeom>
              <a:ln w="12700" cap="rnd">
                <a:no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136" name="Oval 135">
                <a:extLst>
                  <a:ext uri="{FF2B5EF4-FFF2-40B4-BE49-F238E27FC236}">
                    <a16:creationId xmlns:a16="http://schemas.microsoft.com/office/drawing/2014/main" id="{837DF87F-BB0C-4359-B48F-5679B688012A}"/>
                  </a:ext>
                  <a:ext uri="{C183D7F6-B498-43B3-948B-1728B52AA6E4}">
                    <adec:decorative xmlns:adec="http://schemas.microsoft.com/office/drawing/2017/decorative" val="1"/>
                  </a:ext>
                </a:extLst>
              </p:cNvPr>
              <p:cNvSpPr/>
              <p:nvPr/>
            </p:nvSpPr>
            <p:spPr bwMode="auto">
              <a:xfrm>
                <a:off x="-933285" y="3407134"/>
                <a:ext cx="177031" cy="17703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Freeform 63">
                <a:extLst>
                  <a:ext uri="{FF2B5EF4-FFF2-40B4-BE49-F238E27FC236}">
                    <a16:creationId xmlns:a16="http://schemas.microsoft.com/office/drawing/2014/main" id="{4EDE8ECC-6E3E-4387-A990-D673313EC9E4}"/>
                  </a:ext>
                  <a:ext uri="{C183D7F6-B498-43B3-948B-1728B52AA6E4}">
                    <adec:decorative xmlns:adec="http://schemas.microsoft.com/office/drawing/2017/decorative" val="1"/>
                  </a:ext>
                </a:extLst>
              </p:cNvPr>
              <p:cNvSpPr/>
              <p:nvPr/>
            </p:nvSpPr>
            <p:spPr bwMode="auto">
              <a:xfrm>
                <a:off x="-976839" y="3328454"/>
                <a:ext cx="302314" cy="334393"/>
              </a:xfrm>
              <a:custGeom>
                <a:avLst/>
                <a:gdLst>
                  <a:gd name="connsiteX0" fmla="*/ 146769 w 328385"/>
                  <a:gd name="connsiteY0" fmla="*/ 0 h 363232"/>
                  <a:gd name="connsiteX1" fmla="*/ 328385 w 328385"/>
                  <a:gd name="connsiteY1" fmla="*/ 181616 h 363232"/>
                  <a:gd name="connsiteX2" fmla="*/ 146769 w 328385"/>
                  <a:gd name="connsiteY2" fmla="*/ 363232 h 363232"/>
                  <a:gd name="connsiteX3" fmla="*/ 18347 w 328385"/>
                  <a:gd name="connsiteY3" fmla="*/ 310038 h 363232"/>
                  <a:gd name="connsiteX4" fmla="*/ 9507 w 328385"/>
                  <a:gd name="connsiteY4" fmla="*/ 296926 h 363232"/>
                  <a:gd name="connsiteX5" fmla="*/ 63515 w 328385"/>
                  <a:gd name="connsiteY5" fmla="*/ 296926 h 363232"/>
                  <a:gd name="connsiteX6" fmla="*/ 90400 w 328385"/>
                  <a:gd name="connsiteY6" fmla="*/ 315053 h 363232"/>
                  <a:gd name="connsiteX7" fmla="*/ 146769 w 328385"/>
                  <a:gd name="connsiteY7" fmla="*/ 326433 h 363232"/>
                  <a:gd name="connsiteX8" fmla="*/ 291586 w 328385"/>
                  <a:gd name="connsiteY8" fmla="*/ 181616 h 363232"/>
                  <a:gd name="connsiteX9" fmla="*/ 146769 w 328385"/>
                  <a:gd name="connsiteY9" fmla="*/ 36799 h 363232"/>
                  <a:gd name="connsiteX10" fmla="*/ 44368 w 328385"/>
                  <a:gd name="connsiteY10" fmla="*/ 79215 h 363232"/>
                  <a:gd name="connsiteX11" fmla="*/ 43565 w 328385"/>
                  <a:gd name="connsiteY11" fmla="*/ 80406 h 363232"/>
                  <a:gd name="connsiteX12" fmla="*/ 0 w 328385"/>
                  <a:gd name="connsiteY12" fmla="*/ 80406 h 363232"/>
                  <a:gd name="connsiteX13" fmla="*/ 18347 w 328385"/>
                  <a:gd name="connsiteY13" fmla="*/ 53194 h 363232"/>
                  <a:gd name="connsiteX14" fmla="*/ 146769 w 328385"/>
                  <a:gd name="connsiteY14" fmla="*/ 0 h 3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385" h="363232">
                    <a:moveTo>
                      <a:pt x="146769" y="0"/>
                    </a:moveTo>
                    <a:cubicBezTo>
                      <a:pt x="247073" y="0"/>
                      <a:pt x="328385" y="81312"/>
                      <a:pt x="328385" y="181616"/>
                    </a:cubicBezTo>
                    <a:cubicBezTo>
                      <a:pt x="328385" y="281920"/>
                      <a:pt x="247073" y="363232"/>
                      <a:pt x="146769" y="363232"/>
                    </a:cubicBezTo>
                    <a:cubicBezTo>
                      <a:pt x="96617" y="363232"/>
                      <a:pt x="51213" y="342904"/>
                      <a:pt x="18347" y="310038"/>
                    </a:cubicBezTo>
                    <a:lnTo>
                      <a:pt x="9507" y="296926"/>
                    </a:lnTo>
                    <a:lnTo>
                      <a:pt x="63515" y="296926"/>
                    </a:lnTo>
                    <a:lnTo>
                      <a:pt x="90400" y="315053"/>
                    </a:lnTo>
                    <a:cubicBezTo>
                      <a:pt x="107725" y="322381"/>
                      <a:pt x="126774" y="326433"/>
                      <a:pt x="146769" y="326433"/>
                    </a:cubicBezTo>
                    <a:cubicBezTo>
                      <a:pt x="226749" y="326433"/>
                      <a:pt x="291586" y="261596"/>
                      <a:pt x="291586" y="181616"/>
                    </a:cubicBezTo>
                    <a:cubicBezTo>
                      <a:pt x="291586" y="101636"/>
                      <a:pt x="226749" y="36799"/>
                      <a:pt x="146769" y="36799"/>
                    </a:cubicBezTo>
                    <a:cubicBezTo>
                      <a:pt x="106779" y="36799"/>
                      <a:pt x="70575" y="53008"/>
                      <a:pt x="44368" y="79215"/>
                    </a:cubicBezTo>
                    <a:lnTo>
                      <a:pt x="43565" y="80406"/>
                    </a:lnTo>
                    <a:lnTo>
                      <a:pt x="0" y="80406"/>
                    </a:lnTo>
                    <a:lnTo>
                      <a:pt x="18347" y="53194"/>
                    </a:lnTo>
                    <a:cubicBezTo>
                      <a:pt x="51213" y="20328"/>
                      <a:pt x="96617" y="0"/>
                      <a:pt x="146769" y="0"/>
                    </a:cubicBezTo>
                    <a:close/>
                  </a:path>
                </a:pathLst>
              </a:custGeom>
              <a:solidFill>
                <a:schemeClr val="accent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8" name="Group 137">
              <a:extLst>
                <a:ext uri="{FF2B5EF4-FFF2-40B4-BE49-F238E27FC236}">
                  <a16:creationId xmlns:a16="http://schemas.microsoft.com/office/drawing/2014/main" id="{CC5E56A6-D2EF-48DF-9F6D-8CA0B0F28C5F}"/>
                </a:ext>
              </a:extLst>
            </p:cNvPr>
            <p:cNvGrpSpPr/>
            <p:nvPr/>
          </p:nvGrpSpPr>
          <p:grpSpPr>
            <a:xfrm>
              <a:off x="6702986" y="2430844"/>
              <a:ext cx="281775" cy="254276"/>
              <a:chOff x="4058560" y="1837853"/>
              <a:chExt cx="573766" cy="517770"/>
            </a:xfrm>
          </p:grpSpPr>
          <p:sp>
            <p:nvSpPr>
              <p:cNvPr id="139" name="Frame 138">
                <a:extLst>
                  <a:ext uri="{FF2B5EF4-FFF2-40B4-BE49-F238E27FC236}">
                    <a16:creationId xmlns:a16="http://schemas.microsoft.com/office/drawing/2014/main" id="{E28CD2A1-36FA-4989-AFF2-06ECA659260F}"/>
                  </a:ext>
                  <a:ext uri="{C183D7F6-B498-43B3-948B-1728B52AA6E4}">
                    <adec:decorative xmlns:adec="http://schemas.microsoft.com/office/drawing/2017/decorative" val="1"/>
                  </a:ext>
                </a:extLst>
              </p:cNvPr>
              <p:cNvSpPr/>
              <p:nvPr/>
            </p:nvSpPr>
            <p:spPr bwMode="auto">
              <a:xfrm>
                <a:off x="4095813" y="1837853"/>
                <a:ext cx="536512" cy="517770"/>
              </a:xfrm>
              <a:prstGeom prst="fram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Rectangle 139">
                <a:extLst>
                  <a:ext uri="{FF2B5EF4-FFF2-40B4-BE49-F238E27FC236}">
                    <a16:creationId xmlns:a16="http://schemas.microsoft.com/office/drawing/2014/main" id="{F568C937-38C9-4C54-8C7C-54ACF5668070}"/>
                  </a:ext>
                  <a:ext uri="{C183D7F6-B498-43B3-948B-1728B52AA6E4}">
                    <adec:decorative xmlns:adec="http://schemas.microsoft.com/office/drawing/2017/decorative" val="1"/>
                  </a:ext>
                </a:extLst>
              </p:cNvPr>
              <p:cNvSpPr/>
              <p:nvPr/>
            </p:nvSpPr>
            <p:spPr bwMode="auto">
              <a:xfrm>
                <a:off x="4058560" y="1947580"/>
                <a:ext cx="573766" cy="284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1" name="Group 140">
                <a:extLst>
                  <a:ext uri="{FF2B5EF4-FFF2-40B4-BE49-F238E27FC236}">
                    <a16:creationId xmlns:a16="http://schemas.microsoft.com/office/drawing/2014/main" id="{26DEBD02-4136-43C2-923A-778AA31BBDDD}"/>
                  </a:ext>
                </a:extLst>
              </p:cNvPr>
              <p:cNvGrpSpPr/>
              <p:nvPr/>
            </p:nvGrpSpPr>
            <p:grpSpPr>
              <a:xfrm>
                <a:off x="4255400" y="1948747"/>
                <a:ext cx="279466" cy="287492"/>
                <a:chOff x="4414365" y="3854209"/>
                <a:chExt cx="480469" cy="494267"/>
              </a:xfrm>
            </p:grpSpPr>
            <p:sp>
              <p:nvSpPr>
                <p:cNvPr id="142" name="Rounded Rectangle 146">
                  <a:extLst>
                    <a:ext uri="{FF2B5EF4-FFF2-40B4-BE49-F238E27FC236}">
                      <a16:creationId xmlns:a16="http://schemas.microsoft.com/office/drawing/2014/main" id="{073969D0-E17F-4ECA-AEFE-372FD21C66C5}"/>
                    </a:ext>
                    <a:ext uri="{C183D7F6-B498-43B3-948B-1728B52AA6E4}">
                      <adec:decorative xmlns:adec="http://schemas.microsoft.com/office/drawing/2017/decorative" val="1"/>
                    </a:ext>
                  </a:extLst>
                </p:cNvPr>
                <p:cNvSpPr/>
                <p:nvPr/>
              </p:nvSpPr>
              <p:spPr bwMode="auto">
                <a:xfrm>
                  <a:off x="4416184" y="3854209"/>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3" name="Rounded Rectangle 147">
                  <a:extLst>
                    <a:ext uri="{FF2B5EF4-FFF2-40B4-BE49-F238E27FC236}">
                      <a16:creationId xmlns:a16="http://schemas.microsoft.com/office/drawing/2014/main" id="{240E9A1A-890B-4607-B1AB-76FA53684A22}"/>
                    </a:ext>
                    <a:ext uri="{C183D7F6-B498-43B3-948B-1728B52AA6E4}">
                      <adec:decorative xmlns:adec="http://schemas.microsoft.com/office/drawing/2017/decorative" val="1"/>
                    </a:ext>
                  </a:extLst>
                </p:cNvPr>
                <p:cNvSpPr/>
                <p:nvPr/>
              </p:nvSpPr>
              <p:spPr bwMode="auto">
                <a:xfrm>
                  <a:off x="4414365"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Rounded Rectangle 148">
                  <a:extLst>
                    <a:ext uri="{FF2B5EF4-FFF2-40B4-BE49-F238E27FC236}">
                      <a16:creationId xmlns:a16="http://schemas.microsoft.com/office/drawing/2014/main" id="{FBB7E27E-C730-4B9C-83AC-C12CBB4C9035}"/>
                    </a:ext>
                    <a:ext uri="{C183D7F6-B498-43B3-948B-1728B52AA6E4}">
                      <adec:decorative xmlns:adec="http://schemas.microsoft.com/office/drawing/2017/decorative" val="1"/>
                    </a:ext>
                  </a:extLst>
                </p:cNvPr>
                <p:cNvSpPr/>
                <p:nvPr/>
              </p:nvSpPr>
              <p:spPr bwMode="auto">
                <a:xfrm>
                  <a:off x="4414365" y="421171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5" name="Rounded Rectangle 149">
                  <a:extLst>
                    <a:ext uri="{FF2B5EF4-FFF2-40B4-BE49-F238E27FC236}">
                      <a16:creationId xmlns:a16="http://schemas.microsoft.com/office/drawing/2014/main" id="{9A7D62E3-D7CA-40F2-85CB-4438722976FE}"/>
                    </a:ext>
                    <a:ext uri="{C183D7F6-B498-43B3-948B-1728B52AA6E4}">
                      <adec:decorative xmlns:adec="http://schemas.microsoft.com/office/drawing/2017/decorative" val="1"/>
                    </a:ext>
                  </a:extLst>
                </p:cNvPr>
                <p:cNvSpPr/>
                <p:nvPr/>
              </p:nvSpPr>
              <p:spPr bwMode="auto">
                <a:xfrm>
                  <a:off x="4588884" y="395568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6" name="Rounded Rectangle 150">
                  <a:extLst>
                    <a:ext uri="{FF2B5EF4-FFF2-40B4-BE49-F238E27FC236}">
                      <a16:creationId xmlns:a16="http://schemas.microsoft.com/office/drawing/2014/main" id="{09BCB1B1-2622-4391-8DA0-4CDA1008A809}"/>
                    </a:ext>
                    <a:ext uri="{C183D7F6-B498-43B3-948B-1728B52AA6E4}">
                      <adec:decorative xmlns:adec="http://schemas.microsoft.com/office/drawing/2017/decorative" val="1"/>
                    </a:ext>
                  </a:extLst>
                </p:cNvPr>
                <p:cNvSpPr/>
                <p:nvPr/>
              </p:nvSpPr>
              <p:spPr bwMode="auto">
                <a:xfrm>
                  <a:off x="4588884" y="412914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7" name="Rounded Rectangle 151">
                  <a:extLst>
                    <a:ext uri="{FF2B5EF4-FFF2-40B4-BE49-F238E27FC236}">
                      <a16:creationId xmlns:a16="http://schemas.microsoft.com/office/drawing/2014/main" id="{F396F55C-B81C-43C2-87EE-179171587A38}"/>
                    </a:ext>
                    <a:ext uri="{C183D7F6-B498-43B3-948B-1728B52AA6E4}">
                      <adec:decorative xmlns:adec="http://schemas.microsoft.com/office/drawing/2017/decorative" val="1"/>
                    </a:ext>
                  </a:extLst>
                </p:cNvPr>
                <p:cNvSpPr/>
                <p:nvPr/>
              </p:nvSpPr>
              <p:spPr bwMode="auto">
                <a:xfrm>
                  <a:off x="4758068"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cxnSp>
          <p:nvCxnSpPr>
            <p:cNvPr id="148" name="Straight Arrow Connector 147">
              <a:extLst>
                <a:ext uri="{FF2B5EF4-FFF2-40B4-BE49-F238E27FC236}">
                  <a16:creationId xmlns:a16="http://schemas.microsoft.com/office/drawing/2014/main" id="{4B0E37B0-EAF1-4844-AC5A-B9C6AA27903D}"/>
                </a:ext>
                <a:ext uri="{C183D7F6-B498-43B3-948B-1728B52AA6E4}">
                  <adec:decorative xmlns:adec="http://schemas.microsoft.com/office/drawing/2017/decorative" val="1"/>
                </a:ext>
              </a:extLst>
            </p:cNvPr>
            <p:cNvCxnSpPr>
              <a:cxnSpLocks/>
            </p:cNvCxnSpPr>
            <p:nvPr/>
          </p:nvCxnSpPr>
          <p:spPr>
            <a:xfrm>
              <a:off x="5428228" y="2571846"/>
              <a:ext cx="1135720"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29888-BC22-4949-8BCD-D09719D3C817}"/>
                </a:ext>
                <a:ext uri="{C183D7F6-B498-43B3-948B-1728B52AA6E4}">
                  <adec:decorative xmlns:adec="http://schemas.microsoft.com/office/drawing/2017/decorative" val="1"/>
                </a:ext>
              </a:extLst>
            </p:cNvPr>
            <p:cNvCxnSpPr>
              <a:cxnSpLocks/>
            </p:cNvCxnSpPr>
            <p:nvPr/>
          </p:nvCxnSpPr>
          <p:spPr>
            <a:xfrm>
              <a:off x="5259075" y="2761055"/>
              <a:ext cx="0" cy="200908"/>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50" name="Group 149">
              <a:extLst>
                <a:ext uri="{FF2B5EF4-FFF2-40B4-BE49-F238E27FC236}">
                  <a16:creationId xmlns:a16="http://schemas.microsoft.com/office/drawing/2014/main" id="{0C6F7F06-5732-4011-8E44-9AA91CA31D6F}"/>
                </a:ext>
              </a:extLst>
            </p:cNvPr>
            <p:cNvGrpSpPr/>
            <p:nvPr/>
          </p:nvGrpSpPr>
          <p:grpSpPr>
            <a:xfrm>
              <a:off x="5837042" y="3041008"/>
              <a:ext cx="307738" cy="259367"/>
              <a:chOff x="10793845" y="3666945"/>
              <a:chExt cx="660475" cy="556661"/>
            </a:xfrm>
          </p:grpSpPr>
          <p:grpSp>
            <p:nvGrpSpPr>
              <p:cNvPr id="151" name="Group 150">
                <a:extLst>
                  <a:ext uri="{FF2B5EF4-FFF2-40B4-BE49-F238E27FC236}">
                    <a16:creationId xmlns:a16="http://schemas.microsoft.com/office/drawing/2014/main" id="{CF416B25-F12C-42E3-8ED6-6104C18A9E48}"/>
                  </a:ext>
                </a:extLst>
              </p:cNvPr>
              <p:cNvGrpSpPr/>
              <p:nvPr/>
            </p:nvGrpSpPr>
            <p:grpSpPr>
              <a:xfrm>
                <a:off x="10929094" y="3666945"/>
                <a:ext cx="178790" cy="152996"/>
                <a:chOff x="10960274" y="3660682"/>
                <a:chExt cx="509376" cy="435888"/>
              </a:xfrm>
            </p:grpSpPr>
            <p:sp>
              <p:nvSpPr>
                <p:cNvPr id="176" name="Rectangle 175">
                  <a:extLst>
                    <a:ext uri="{FF2B5EF4-FFF2-40B4-BE49-F238E27FC236}">
                      <a16:creationId xmlns:a16="http://schemas.microsoft.com/office/drawing/2014/main" id="{87D70F6B-7EC1-4767-B7F2-482CF8871E16}"/>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7" name="Straight Connector 176">
                  <a:extLst>
                    <a:ext uri="{FF2B5EF4-FFF2-40B4-BE49-F238E27FC236}">
                      <a16:creationId xmlns:a16="http://schemas.microsoft.com/office/drawing/2014/main" id="{0D8170AA-6C26-4848-A02E-4EC5641C583A}"/>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A43C4746-5F0D-4DF5-A130-B153B484A516}"/>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E060539C-068E-445E-8F12-E9610D0655EF}"/>
                  </a:ext>
                </a:extLst>
              </p:cNvPr>
              <p:cNvGrpSpPr/>
              <p:nvPr/>
            </p:nvGrpSpPr>
            <p:grpSpPr>
              <a:xfrm>
                <a:off x="11166904" y="3666945"/>
                <a:ext cx="178790" cy="152996"/>
                <a:chOff x="10960274" y="3660682"/>
                <a:chExt cx="509376" cy="435888"/>
              </a:xfrm>
            </p:grpSpPr>
            <p:sp>
              <p:nvSpPr>
                <p:cNvPr id="173" name="Rectangle 172">
                  <a:extLst>
                    <a:ext uri="{FF2B5EF4-FFF2-40B4-BE49-F238E27FC236}">
                      <a16:creationId xmlns:a16="http://schemas.microsoft.com/office/drawing/2014/main" id="{74A48A62-E50E-490F-BF9B-C6C4B446E3F4}"/>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4" name="Straight Connector 173">
                  <a:extLst>
                    <a:ext uri="{FF2B5EF4-FFF2-40B4-BE49-F238E27FC236}">
                      <a16:creationId xmlns:a16="http://schemas.microsoft.com/office/drawing/2014/main" id="{46047411-72CC-47F0-800E-4C549BF1D23A}"/>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2BCBFD1-6AE8-4C32-A7C6-3F28D6522509}"/>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EA2CE0BE-9AC8-4AB6-A9CC-7580C0F04E73}"/>
                  </a:ext>
                </a:extLst>
              </p:cNvPr>
              <p:cNvGrpSpPr/>
              <p:nvPr/>
            </p:nvGrpSpPr>
            <p:grpSpPr>
              <a:xfrm>
                <a:off x="10793845" y="3869915"/>
                <a:ext cx="178790" cy="152996"/>
                <a:chOff x="10960274" y="3660682"/>
                <a:chExt cx="509376" cy="435888"/>
              </a:xfrm>
            </p:grpSpPr>
            <p:sp>
              <p:nvSpPr>
                <p:cNvPr id="170" name="Rectangle 169">
                  <a:extLst>
                    <a:ext uri="{FF2B5EF4-FFF2-40B4-BE49-F238E27FC236}">
                      <a16:creationId xmlns:a16="http://schemas.microsoft.com/office/drawing/2014/main" id="{BB7DE5F4-D0E4-40E4-8B63-D91F01D1C8F2}"/>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1" name="Straight Connector 170">
                  <a:extLst>
                    <a:ext uri="{FF2B5EF4-FFF2-40B4-BE49-F238E27FC236}">
                      <a16:creationId xmlns:a16="http://schemas.microsoft.com/office/drawing/2014/main" id="{1A9CA9F0-304D-4B51-978D-CEDE204DD782}"/>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F8F1F13-4529-429E-AD88-735CC64EDCBD}"/>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3AD064AD-B00C-4F63-A891-BE6EE07879A3}"/>
                  </a:ext>
                </a:extLst>
              </p:cNvPr>
              <p:cNvGrpSpPr/>
              <p:nvPr/>
            </p:nvGrpSpPr>
            <p:grpSpPr>
              <a:xfrm>
                <a:off x="11034688" y="3869915"/>
                <a:ext cx="178790" cy="152996"/>
                <a:chOff x="10960274" y="3660682"/>
                <a:chExt cx="509376" cy="435888"/>
              </a:xfrm>
            </p:grpSpPr>
            <p:sp>
              <p:nvSpPr>
                <p:cNvPr id="167" name="Rectangle 166">
                  <a:extLst>
                    <a:ext uri="{FF2B5EF4-FFF2-40B4-BE49-F238E27FC236}">
                      <a16:creationId xmlns:a16="http://schemas.microsoft.com/office/drawing/2014/main" id="{70C2CACB-6892-43E9-BA04-36866DF17C51}"/>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8" name="Straight Connector 167">
                  <a:extLst>
                    <a:ext uri="{FF2B5EF4-FFF2-40B4-BE49-F238E27FC236}">
                      <a16:creationId xmlns:a16="http://schemas.microsoft.com/office/drawing/2014/main" id="{E2B2B850-975F-417B-A11E-F5F782DD8BAA}"/>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3C2C7D5B-F61B-475A-B834-1A3C287178B7}"/>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5" name="Group 154">
                <a:extLst>
                  <a:ext uri="{FF2B5EF4-FFF2-40B4-BE49-F238E27FC236}">
                    <a16:creationId xmlns:a16="http://schemas.microsoft.com/office/drawing/2014/main" id="{B00B035C-3909-4E6C-8EC5-012152ECA51D}"/>
                  </a:ext>
                </a:extLst>
              </p:cNvPr>
              <p:cNvGrpSpPr/>
              <p:nvPr/>
            </p:nvGrpSpPr>
            <p:grpSpPr>
              <a:xfrm>
                <a:off x="11275530" y="3869915"/>
                <a:ext cx="178790" cy="152996"/>
                <a:chOff x="10960274" y="3660682"/>
                <a:chExt cx="509376" cy="435888"/>
              </a:xfrm>
            </p:grpSpPr>
            <p:sp>
              <p:nvSpPr>
                <p:cNvPr id="164" name="Rectangle 163">
                  <a:extLst>
                    <a:ext uri="{FF2B5EF4-FFF2-40B4-BE49-F238E27FC236}">
                      <a16:creationId xmlns:a16="http://schemas.microsoft.com/office/drawing/2014/main" id="{AADCE500-65B3-4AA6-8983-D35F25A72169}"/>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5" name="Straight Connector 164">
                  <a:extLst>
                    <a:ext uri="{FF2B5EF4-FFF2-40B4-BE49-F238E27FC236}">
                      <a16:creationId xmlns:a16="http://schemas.microsoft.com/office/drawing/2014/main" id="{F6D3C3DD-42A6-4CB0-9140-8FB8A14B2CFA}"/>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2CB8DFD-ACD6-4547-BF1C-FBDAED45FB0E}"/>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3D9B9EDB-FB8E-436C-B283-1E409B820428}"/>
                  </a:ext>
                </a:extLst>
              </p:cNvPr>
              <p:cNvGrpSpPr/>
              <p:nvPr/>
            </p:nvGrpSpPr>
            <p:grpSpPr>
              <a:xfrm>
                <a:off x="10929094" y="4070610"/>
                <a:ext cx="178790" cy="152996"/>
                <a:chOff x="10960274" y="3660682"/>
                <a:chExt cx="509376" cy="435888"/>
              </a:xfrm>
            </p:grpSpPr>
            <p:sp>
              <p:nvSpPr>
                <p:cNvPr id="161" name="Rectangle 160">
                  <a:extLst>
                    <a:ext uri="{FF2B5EF4-FFF2-40B4-BE49-F238E27FC236}">
                      <a16:creationId xmlns:a16="http://schemas.microsoft.com/office/drawing/2014/main" id="{6B019636-0FDD-4027-A1C8-58D7E19B8349}"/>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2" name="Straight Connector 161">
                  <a:extLst>
                    <a:ext uri="{FF2B5EF4-FFF2-40B4-BE49-F238E27FC236}">
                      <a16:creationId xmlns:a16="http://schemas.microsoft.com/office/drawing/2014/main" id="{A218EFEB-17DF-4BEE-8C4A-73F21F00A888}"/>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DD6CD20-D6D3-41B0-B24B-1B2120ACDE25}"/>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A7CE6053-A702-49B2-854E-4A4D379B1B69}"/>
                  </a:ext>
                </a:extLst>
              </p:cNvPr>
              <p:cNvGrpSpPr/>
              <p:nvPr/>
            </p:nvGrpSpPr>
            <p:grpSpPr>
              <a:xfrm>
                <a:off x="11166904" y="4070610"/>
                <a:ext cx="178790" cy="152996"/>
                <a:chOff x="10960274" y="3660682"/>
                <a:chExt cx="509376" cy="435888"/>
              </a:xfrm>
            </p:grpSpPr>
            <p:sp>
              <p:nvSpPr>
                <p:cNvPr id="158" name="Rectangle 157">
                  <a:extLst>
                    <a:ext uri="{FF2B5EF4-FFF2-40B4-BE49-F238E27FC236}">
                      <a16:creationId xmlns:a16="http://schemas.microsoft.com/office/drawing/2014/main" id="{889F4730-C2CD-476B-B436-528EB91DCC3E}"/>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59" name="Straight Connector 158">
                  <a:extLst>
                    <a:ext uri="{FF2B5EF4-FFF2-40B4-BE49-F238E27FC236}">
                      <a16:creationId xmlns:a16="http://schemas.microsoft.com/office/drawing/2014/main" id="{6A050E8A-B6C0-41AC-96E8-C3A9078AF91E}"/>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96C279DE-1524-4FD7-9362-CF9B5345144E}"/>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180" name="Straight Arrow Connector 179">
              <a:extLst>
                <a:ext uri="{FF2B5EF4-FFF2-40B4-BE49-F238E27FC236}">
                  <a16:creationId xmlns:a16="http://schemas.microsoft.com/office/drawing/2014/main" id="{EA2711F6-60F8-4E81-9709-6A366B46A7C7}"/>
                </a:ext>
                <a:ext uri="{C183D7F6-B498-43B3-948B-1728B52AA6E4}">
                  <adec:decorative xmlns:adec="http://schemas.microsoft.com/office/drawing/2017/decorative" val="1"/>
                </a:ext>
              </a:extLst>
            </p:cNvPr>
            <p:cNvCxnSpPr>
              <a:cxnSpLocks/>
            </p:cNvCxnSpPr>
            <p:nvPr/>
          </p:nvCxnSpPr>
          <p:spPr>
            <a:xfrm>
              <a:off x="5537280" y="3173322"/>
              <a:ext cx="20443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62AAA73-0850-4122-9D7F-DDD9489E585C}"/>
                </a:ext>
                <a:ext uri="{C183D7F6-B498-43B3-948B-1728B52AA6E4}">
                  <adec:decorative xmlns:adec="http://schemas.microsoft.com/office/drawing/2017/decorative" val="1"/>
                </a:ext>
              </a:extLst>
            </p:cNvPr>
            <p:cNvCxnSpPr>
              <a:cxnSpLocks/>
            </p:cNvCxnSpPr>
            <p:nvPr/>
          </p:nvCxnSpPr>
          <p:spPr>
            <a:xfrm flipH="1">
              <a:off x="6208513" y="3099547"/>
              <a:ext cx="1671268" cy="2336"/>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83" name="Group 182">
              <a:extLst>
                <a:ext uri="{FF2B5EF4-FFF2-40B4-BE49-F238E27FC236}">
                  <a16:creationId xmlns:a16="http://schemas.microsoft.com/office/drawing/2014/main" id="{4702FAEA-EAF6-47AE-9A95-3459ACF14B05}"/>
                </a:ext>
              </a:extLst>
            </p:cNvPr>
            <p:cNvGrpSpPr/>
            <p:nvPr/>
          </p:nvGrpSpPr>
          <p:grpSpPr>
            <a:xfrm>
              <a:off x="6702986" y="4308081"/>
              <a:ext cx="281775" cy="254276"/>
              <a:chOff x="4058560" y="1837853"/>
              <a:chExt cx="573766" cy="517770"/>
            </a:xfrm>
          </p:grpSpPr>
          <p:sp>
            <p:nvSpPr>
              <p:cNvPr id="184" name="Frame 183">
                <a:extLst>
                  <a:ext uri="{FF2B5EF4-FFF2-40B4-BE49-F238E27FC236}">
                    <a16:creationId xmlns:a16="http://schemas.microsoft.com/office/drawing/2014/main" id="{CC7902E3-EE18-467B-A845-C96B5FE4339F}"/>
                  </a:ext>
                  <a:ext uri="{C183D7F6-B498-43B3-948B-1728B52AA6E4}">
                    <adec:decorative xmlns:adec="http://schemas.microsoft.com/office/drawing/2017/decorative" val="1"/>
                  </a:ext>
                </a:extLst>
              </p:cNvPr>
              <p:cNvSpPr/>
              <p:nvPr/>
            </p:nvSpPr>
            <p:spPr bwMode="auto">
              <a:xfrm>
                <a:off x="4095813" y="1837853"/>
                <a:ext cx="536512" cy="517770"/>
              </a:xfrm>
              <a:prstGeom prst="fram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Rectangle 184">
                <a:extLst>
                  <a:ext uri="{FF2B5EF4-FFF2-40B4-BE49-F238E27FC236}">
                    <a16:creationId xmlns:a16="http://schemas.microsoft.com/office/drawing/2014/main" id="{B04ACC63-41FE-41D1-805A-42147DA33356}"/>
                  </a:ext>
                  <a:ext uri="{C183D7F6-B498-43B3-948B-1728B52AA6E4}">
                    <adec:decorative xmlns:adec="http://schemas.microsoft.com/office/drawing/2017/decorative" val="1"/>
                  </a:ext>
                </a:extLst>
              </p:cNvPr>
              <p:cNvSpPr/>
              <p:nvPr/>
            </p:nvSpPr>
            <p:spPr bwMode="auto">
              <a:xfrm>
                <a:off x="4058560" y="1947580"/>
                <a:ext cx="573766" cy="2846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6" name="Group 185">
                <a:extLst>
                  <a:ext uri="{FF2B5EF4-FFF2-40B4-BE49-F238E27FC236}">
                    <a16:creationId xmlns:a16="http://schemas.microsoft.com/office/drawing/2014/main" id="{7022E86E-C45B-4234-883F-F72FC74A7621}"/>
                  </a:ext>
                </a:extLst>
              </p:cNvPr>
              <p:cNvGrpSpPr/>
              <p:nvPr/>
            </p:nvGrpSpPr>
            <p:grpSpPr>
              <a:xfrm>
                <a:off x="4255400" y="1948747"/>
                <a:ext cx="279466" cy="287492"/>
                <a:chOff x="4414365" y="3854209"/>
                <a:chExt cx="480469" cy="494267"/>
              </a:xfrm>
            </p:grpSpPr>
            <p:sp>
              <p:nvSpPr>
                <p:cNvPr id="187" name="Rounded Rectangle 146">
                  <a:extLst>
                    <a:ext uri="{FF2B5EF4-FFF2-40B4-BE49-F238E27FC236}">
                      <a16:creationId xmlns:a16="http://schemas.microsoft.com/office/drawing/2014/main" id="{5AF2507C-3FBA-4338-9D10-FCA4BC03E4C0}"/>
                    </a:ext>
                    <a:ext uri="{C183D7F6-B498-43B3-948B-1728B52AA6E4}">
                      <adec:decorative xmlns:adec="http://schemas.microsoft.com/office/drawing/2017/decorative" val="1"/>
                    </a:ext>
                  </a:extLst>
                </p:cNvPr>
                <p:cNvSpPr/>
                <p:nvPr/>
              </p:nvSpPr>
              <p:spPr bwMode="auto">
                <a:xfrm>
                  <a:off x="4416184" y="3854209"/>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Rounded Rectangle 147">
                  <a:extLst>
                    <a:ext uri="{FF2B5EF4-FFF2-40B4-BE49-F238E27FC236}">
                      <a16:creationId xmlns:a16="http://schemas.microsoft.com/office/drawing/2014/main" id="{7E0AF3D7-50E8-435E-BC28-164BFDA5B803}"/>
                    </a:ext>
                    <a:ext uri="{C183D7F6-B498-43B3-948B-1728B52AA6E4}">
                      <adec:decorative xmlns:adec="http://schemas.microsoft.com/office/drawing/2017/decorative" val="1"/>
                    </a:ext>
                  </a:extLst>
                </p:cNvPr>
                <p:cNvSpPr/>
                <p:nvPr/>
              </p:nvSpPr>
              <p:spPr bwMode="auto">
                <a:xfrm>
                  <a:off x="4414365"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9" name="Rounded Rectangle 148">
                  <a:extLst>
                    <a:ext uri="{FF2B5EF4-FFF2-40B4-BE49-F238E27FC236}">
                      <a16:creationId xmlns:a16="http://schemas.microsoft.com/office/drawing/2014/main" id="{C7A5F14F-F4FE-4202-932F-4BA2D4A6561E}"/>
                    </a:ext>
                    <a:ext uri="{C183D7F6-B498-43B3-948B-1728B52AA6E4}">
                      <adec:decorative xmlns:adec="http://schemas.microsoft.com/office/drawing/2017/decorative" val="1"/>
                    </a:ext>
                  </a:extLst>
                </p:cNvPr>
                <p:cNvSpPr/>
                <p:nvPr/>
              </p:nvSpPr>
              <p:spPr bwMode="auto">
                <a:xfrm>
                  <a:off x="4414365" y="421171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0" name="Rounded Rectangle 149">
                  <a:extLst>
                    <a:ext uri="{FF2B5EF4-FFF2-40B4-BE49-F238E27FC236}">
                      <a16:creationId xmlns:a16="http://schemas.microsoft.com/office/drawing/2014/main" id="{BF33C4C2-A793-47F4-B8F7-BFF480063296}"/>
                    </a:ext>
                    <a:ext uri="{C183D7F6-B498-43B3-948B-1728B52AA6E4}">
                      <adec:decorative xmlns:adec="http://schemas.microsoft.com/office/drawing/2017/decorative" val="1"/>
                    </a:ext>
                  </a:extLst>
                </p:cNvPr>
                <p:cNvSpPr/>
                <p:nvPr/>
              </p:nvSpPr>
              <p:spPr bwMode="auto">
                <a:xfrm>
                  <a:off x="4588884" y="395568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1" name="Rounded Rectangle 150">
                  <a:extLst>
                    <a:ext uri="{FF2B5EF4-FFF2-40B4-BE49-F238E27FC236}">
                      <a16:creationId xmlns:a16="http://schemas.microsoft.com/office/drawing/2014/main" id="{18BCE8A5-9760-4B77-BE86-B44272601925}"/>
                    </a:ext>
                    <a:ext uri="{C183D7F6-B498-43B3-948B-1728B52AA6E4}">
                      <adec:decorative xmlns:adec="http://schemas.microsoft.com/office/drawing/2017/decorative" val="1"/>
                    </a:ext>
                  </a:extLst>
                </p:cNvPr>
                <p:cNvSpPr/>
                <p:nvPr/>
              </p:nvSpPr>
              <p:spPr bwMode="auto">
                <a:xfrm>
                  <a:off x="4588884" y="4129140"/>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2" name="Rounded Rectangle 151">
                  <a:extLst>
                    <a:ext uri="{FF2B5EF4-FFF2-40B4-BE49-F238E27FC236}">
                      <a16:creationId xmlns:a16="http://schemas.microsoft.com/office/drawing/2014/main" id="{7519EE6E-69A4-4FDC-A867-B29E93C2CF55}"/>
                    </a:ext>
                    <a:ext uri="{C183D7F6-B498-43B3-948B-1728B52AA6E4}">
                      <adec:decorative xmlns:adec="http://schemas.microsoft.com/office/drawing/2017/decorative" val="1"/>
                    </a:ext>
                  </a:extLst>
                </p:cNvPr>
                <p:cNvSpPr/>
                <p:nvPr/>
              </p:nvSpPr>
              <p:spPr bwMode="auto">
                <a:xfrm>
                  <a:off x="4758068" y="4038253"/>
                  <a:ext cx="136766" cy="13676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93" name="Freeform 215">
              <a:extLst>
                <a:ext uri="{FF2B5EF4-FFF2-40B4-BE49-F238E27FC236}">
                  <a16:creationId xmlns:a16="http://schemas.microsoft.com/office/drawing/2014/main" id="{C1213C07-B978-437B-A6E3-94D5DFDB3E6F}"/>
                </a:ext>
                <a:ext uri="{C183D7F6-B498-43B3-948B-1728B52AA6E4}">
                  <adec:decorative xmlns:adec="http://schemas.microsoft.com/office/drawing/2017/decorative" val="1"/>
                </a:ext>
              </a:extLst>
            </p:cNvPr>
            <p:cNvSpPr/>
            <p:nvPr/>
          </p:nvSpPr>
          <p:spPr bwMode="auto">
            <a:xfrm>
              <a:off x="7397607" y="4278476"/>
              <a:ext cx="323155" cy="276999"/>
            </a:xfrm>
            <a:custGeom>
              <a:avLst/>
              <a:gdLst>
                <a:gd name="connsiteX0" fmla="*/ 362857 w 5905319"/>
                <a:gd name="connsiteY0" fmla="*/ 3102425 h 5061856"/>
                <a:gd name="connsiteX1" fmla="*/ 362857 w 5905319"/>
                <a:gd name="connsiteY1" fmla="*/ 3599539 h 5061856"/>
                <a:gd name="connsiteX2" fmla="*/ 1208314 w 5905319"/>
                <a:gd name="connsiteY2" fmla="*/ 3599539 h 5061856"/>
                <a:gd name="connsiteX3" fmla="*/ 1208314 w 5905319"/>
                <a:gd name="connsiteY3" fmla="*/ 3102425 h 5061856"/>
                <a:gd name="connsiteX4" fmla="*/ 1389952 w 5905319"/>
                <a:gd name="connsiteY4" fmla="*/ 3102424 h 5061856"/>
                <a:gd name="connsiteX5" fmla="*/ 1389952 w 5905319"/>
                <a:gd name="connsiteY5" fmla="*/ 3599538 h 5061856"/>
                <a:gd name="connsiteX6" fmla="*/ 2235409 w 5905319"/>
                <a:gd name="connsiteY6" fmla="*/ 3599538 h 5061856"/>
                <a:gd name="connsiteX7" fmla="*/ 2235409 w 5905319"/>
                <a:gd name="connsiteY7" fmla="*/ 3102424 h 5061856"/>
                <a:gd name="connsiteX8" fmla="*/ 2417047 w 5905319"/>
                <a:gd name="connsiteY8" fmla="*/ 3102423 h 5061856"/>
                <a:gd name="connsiteX9" fmla="*/ 2417047 w 5905319"/>
                <a:gd name="connsiteY9" fmla="*/ 3399907 h 5061856"/>
                <a:gd name="connsiteX10" fmla="*/ 2583882 w 5905319"/>
                <a:gd name="connsiteY10" fmla="*/ 3102423 h 5061856"/>
                <a:gd name="connsiteX11" fmla="*/ 362857 w 5905319"/>
                <a:gd name="connsiteY11" fmla="*/ 2416626 h 5061856"/>
                <a:gd name="connsiteX12" fmla="*/ 362857 w 5905319"/>
                <a:gd name="connsiteY12" fmla="*/ 2913740 h 5061856"/>
                <a:gd name="connsiteX13" fmla="*/ 1208314 w 5905319"/>
                <a:gd name="connsiteY13" fmla="*/ 2913740 h 5061856"/>
                <a:gd name="connsiteX14" fmla="*/ 1208314 w 5905319"/>
                <a:gd name="connsiteY14" fmla="*/ 2416626 h 5061856"/>
                <a:gd name="connsiteX15" fmla="*/ 1389952 w 5905319"/>
                <a:gd name="connsiteY15" fmla="*/ 2416625 h 5061856"/>
                <a:gd name="connsiteX16" fmla="*/ 1389952 w 5905319"/>
                <a:gd name="connsiteY16" fmla="*/ 2913739 h 5061856"/>
                <a:gd name="connsiteX17" fmla="*/ 2235409 w 5905319"/>
                <a:gd name="connsiteY17" fmla="*/ 2913739 h 5061856"/>
                <a:gd name="connsiteX18" fmla="*/ 2235409 w 5905319"/>
                <a:gd name="connsiteY18" fmla="*/ 2416625 h 5061856"/>
                <a:gd name="connsiteX19" fmla="*/ 2417047 w 5905319"/>
                <a:gd name="connsiteY19" fmla="*/ 2416624 h 5061856"/>
                <a:gd name="connsiteX20" fmla="*/ 2417047 w 5905319"/>
                <a:gd name="connsiteY20" fmla="*/ 2913738 h 5061856"/>
                <a:gd name="connsiteX21" fmla="*/ 2689701 w 5905319"/>
                <a:gd name="connsiteY21" fmla="*/ 2913738 h 5061856"/>
                <a:gd name="connsiteX22" fmla="*/ 2968492 w 5905319"/>
                <a:gd name="connsiteY22" fmla="*/ 2416624 h 5061856"/>
                <a:gd name="connsiteX23" fmla="*/ 362857 w 5905319"/>
                <a:gd name="connsiteY23" fmla="*/ 1730827 h 5061856"/>
                <a:gd name="connsiteX24" fmla="*/ 362857 w 5905319"/>
                <a:gd name="connsiteY24" fmla="*/ 2227941 h 5061856"/>
                <a:gd name="connsiteX25" fmla="*/ 1208314 w 5905319"/>
                <a:gd name="connsiteY25" fmla="*/ 2227941 h 5061856"/>
                <a:gd name="connsiteX26" fmla="*/ 1208314 w 5905319"/>
                <a:gd name="connsiteY26" fmla="*/ 1730827 h 5061856"/>
                <a:gd name="connsiteX27" fmla="*/ 1389952 w 5905319"/>
                <a:gd name="connsiteY27" fmla="*/ 1730826 h 5061856"/>
                <a:gd name="connsiteX28" fmla="*/ 1389952 w 5905319"/>
                <a:gd name="connsiteY28" fmla="*/ 2227940 h 5061856"/>
                <a:gd name="connsiteX29" fmla="*/ 2235409 w 5905319"/>
                <a:gd name="connsiteY29" fmla="*/ 2227940 h 5061856"/>
                <a:gd name="connsiteX30" fmla="*/ 2235409 w 5905319"/>
                <a:gd name="connsiteY30" fmla="*/ 1730826 h 5061856"/>
                <a:gd name="connsiteX31" fmla="*/ 2417047 w 5905319"/>
                <a:gd name="connsiteY31" fmla="*/ 1730825 h 5061856"/>
                <a:gd name="connsiteX32" fmla="*/ 2417047 w 5905319"/>
                <a:gd name="connsiteY32" fmla="*/ 2227939 h 5061856"/>
                <a:gd name="connsiteX33" fmla="*/ 3074311 w 5905319"/>
                <a:gd name="connsiteY33" fmla="*/ 2227939 h 5061856"/>
                <a:gd name="connsiteX34" fmla="*/ 3224896 w 5905319"/>
                <a:gd name="connsiteY34" fmla="*/ 1959429 h 5061856"/>
                <a:gd name="connsiteX35" fmla="*/ 3262504 w 5905319"/>
                <a:gd name="connsiteY35" fmla="*/ 1959429 h 5061856"/>
                <a:gd name="connsiteX36" fmla="*/ 3262504 w 5905319"/>
                <a:gd name="connsiteY36" fmla="*/ 1730825 h 5061856"/>
                <a:gd name="connsiteX37" fmla="*/ 3444143 w 5905319"/>
                <a:gd name="connsiteY37" fmla="*/ 1730824 h 5061856"/>
                <a:gd name="connsiteX38" fmla="*/ 3444143 w 5905319"/>
                <a:gd name="connsiteY38" fmla="*/ 1959429 h 5061856"/>
                <a:gd name="connsiteX39" fmla="*/ 4289600 w 5905319"/>
                <a:gd name="connsiteY39" fmla="*/ 1959429 h 5061856"/>
                <a:gd name="connsiteX40" fmla="*/ 4289600 w 5905319"/>
                <a:gd name="connsiteY40" fmla="*/ 1730824 h 5061856"/>
                <a:gd name="connsiteX41" fmla="*/ 362857 w 5905319"/>
                <a:gd name="connsiteY41" fmla="*/ 1045028 h 5061856"/>
                <a:gd name="connsiteX42" fmla="*/ 362857 w 5905319"/>
                <a:gd name="connsiteY42" fmla="*/ 1542142 h 5061856"/>
                <a:gd name="connsiteX43" fmla="*/ 1208314 w 5905319"/>
                <a:gd name="connsiteY43" fmla="*/ 1542142 h 5061856"/>
                <a:gd name="connsiteX44" fmla="*/ 1208314 w 5905319"/>
                <a:gd name="connsiteY44" fmla="*/ 1045028 h 5061856"/>
                <a:gd name="connsiteX45" fmla="*/ 1389952 w 5905319"/>
                <a:gd name="connsiteY45" fmla="*/ 1045027 h 5061856"/>
                <a:gd name="connsiteX46" fmla="*/ 1389952 w 5905319"/>
                <a:gd name="connsiteY46" fmla="*/ 1542141 h 5061856"/>
                <a:gd name="connsiteX47" fmla="*/ 2235409 w 5905319"/>
                <a:gd name="connsiteY47" fmla="*/ 1542141 h 5061856"/>
                <a:gd name="connsiteX48" fmla="*/ 2235409 w 5905319"/>
                <a:gd name="connsiteY48" fmla="*/ 1045027 h 5061856"/>
                <a:gd name="connsiteX49" fmla="*/ 2417047 w 5905319"/>
                <a:gd name="connsiteY49" fmla="*/ 1045026 h 5061856"/>
                <a:gd name="connsiteX50" fmla="*/ 2417047 w 5905319"/>
                <a:gd name="connsiteY50" fmla="*/ 1542140 h 5061856"/>
                <a:gd name="connsiteX51" fmla="*/ 3262504 w 5905319"/>
                <a:gd name="connsiteY51" fmla="*/ 1542140 h 5061856"/>
                <a:gd name="connsiteX52" fmla="*/ 3262504 w 5905319"/>
                <a:gd name="connsiteY52" fmla="*/ 1045026 h 5061856"/>
                <a:gd name="connsiteX53" fmla="*/ 3444143 w 5905319"/>
                <a:gd name="connsiteY53" fmla="*/ 1045025 h 5061856"/>
                <a:gd name="connsiteX54" fmla="*/ 3444143 w 5905319"/>
                <a:gd name="connsiteY54" fmla="*/ 1542139 h 5061856"/>
                <a:gd name="connsiteX55" fmla="*/ 4289600 w 5905319"/>
                <a:gd name="connsiteY55" fmla="*/ 1542139 h 5061856"/>
                <a:gd name="connsiteX56" fmla="*/ 4289600 w 5905319"/>
                <a:gd name="connsiteY56" fmla="*/ 1045025 h 5061856"/>
                <a:gd name="connsiteX57" fmla="*/ 173592 w 5905319"/>
                <a:gd name="connsiteY57" fmla="*/ 0 h 5061856"/>
                <a:gd name="connsiteX58" fmla="*/ 4474608 w 5905319"/>
                <a:gd name="connsiteY58" fmla="*/ 0 h 5061856"/>
                <a:gd name="connsiteX59" fmla="*/ 4648200 w 5905319"/>
                <a:gd name="connsiteY59" fmla="*/ 173592 h 5061856"/>
                <a:gd name="connsiteX60" fmla="*/ 4648200 w 5905319"/>
                <a:gd name="connsiteY60" fmla="*/ 1959429 h 5061856"/>
                <a:gd name="connsiteX61" fmla="*/ 5035367 w 5905319"/>
                <a:gd name="connsiteY61" fmla="*/ 1959429 h 5061856"/>
                <a:gd name="connsiteX62" fmla="*/ 5905319 w 5905319"/>
                <a:gd name="connsiteY62" fmla="*/ 3510643 h 5061856"/>
                <a:gd name="connsiteX63" fmla="*/ 5035367 w 5905319"/>
                <a:gd name="connsiteY63" fmla="*/ 5061856 h 5061856"/>
                <a:gd name="connsiteX64" fmla="*/ 3224896 w 5905319"/>
                <a:gd name="connsiteY64" fmla="*/ 5061856 h 5061856"/>
                <a:gd name="connsiteX65" fmla="*/ 2606264 w 5905319"/>
                <a:gd name="connsiteY65" fmla="*/ 3958771 h 5061856"/>
                <a:gd name="connsiteX66" fmla="*/ 173592 w 5905319"/>
                <a:gd name="connsiteY66" fmla="*/ 3958771 h 5061856"/>
                <a:gd name="connsiteX67" fmla="*/ 0 w 5905319"/>
                <a:gd name="connsiteY67" fmla="*/ 3785179 h 5061856"/>
                <a:gd name="connsiteX68" fmla="*/ 0 w 5905319"/>
                <a:gd name="connsiteY68" fmla="*/ 173592 h 5061856"/>
                <a:gd name="connsiteX69" fmla="*/ 173592 w 5905319"/>
                <a:gd name="connsiteY69" fmla="*/ 0 h 50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905319" h="5061856">
                  <a:moveTo>
                    <a:pt x="362857" y="3102425"/>
                  </a:moveTo>
                  <a:lnTo>
                    <a:pt x="362857" y="3599539"/>
                  </a:lnTo>
                  <a:lnTo>
                    <a:pt x="1208314" y="3599539"/>
                  </a:lnTo>
                  <a:lnTo>
                    <a:pt x="1208314" y="3102425"/>
                  </a:lnTo>
                  <a:close/>
                  <a:moveTo>
                    <a:pt x="1389952" y="3102424"/>
                  </a:moveTo>
                  <a:lnTo>
                    <a:pt x="1389952" y="3599538"/>
                  </a:lnTo>
                  <a:lnTo>
                    <a:pt x="2235409" y="3599538"/>
                  </a:lnTo>
                  <a:lnTo>
                    <a:pt x="2235409" y="3102424"/>
                  </a:lnTo>
                  <a:close/>
                  <a:moveTo>
                    <a:pt x="2417047" y="3102423"/>
                  </a:moveTo>
                  <a:lnTo>
                    <a:pt x="2417047" y="3399907"/>
                  </a:lnTo>
                  <a:lnTo>
                    <a:pt x="2583882" y="3102423"/>
                  </a:lnTo>
                  <a:close/>
                  <a:moveTo>
                    <a:pt x="362857" y="2416626"/>
                  </a:moveTo>
                  <a:lnTo>
                    <a:pt x="362857" y="2913740"/>
                  </a:lnTo>
                  <a:lnTo>
                    <a:pt x="1208314" y="2913740"/>
                  </a:lnTo>
                  <a:lnTo>
                    <a:pt x="1208314" y="2416626"/>
                  </a:lnTo>
                  <a:close/>
                  <a:moveTo>
                    <a:pt x="1389952" y="2416625"/>
                  </a:moveTo>
                  <a:lnTo>
                    <a:pt x="1389952" y="2913739"/>
                  </a:lnTo>
                  <a:lnTo>
                    <a:pt x="2235409" y="2913739"/>
                  </a:lnTo>
                  <a:lnTo>
                    <a:pt x="2235409" y="2416625"/>
                  </a:lnTo>
                  <a:close/>
                  <a:moveTo>
                    <a:pt x="2417047" y="2416624"/>
                  </a:moveTo>
                  <a:lnTo>
                    <a:pt x="2417047" y="2913738"/>
                  </a:lnTo>
                  <a:lnTo>
                    <a:pt x="2689701" y="2913738"/>
                  </a:lnTo>
                  <a:lnTo>
                    <a:pt x="2968492" y="2416624"/>
                  </a:lnTo>
                  <a:close/>
                  <a:moveTo>
                    <a:pt x="362857" y="1730827"/>
                  </a:moveTo>
                  <a:lnTo>
                    <a:pt x="362857" y="2227941"/>
                  </a:lnTo>
                  <a:lnTo>
                    <a:pt x="1208314" y="2227941"/>
                  </a:lnTo>
                  <a:lnTo>
                    <a:pt x="1208314" y="1730827"/>
                  </a:lnTo>
                  <a:close/>
                  <a:moveTo>
                    <a:pt x="1389952" y="1730826"/>
                  </a:moveTo>
                  <a:lnTo>
                    <a:pt x="1389952" y="2227940"/>
                  </a:lnTo>
                  <a:lnTo>
                    <a:pt x="2235409" y="2227940"/>
                  </a:lnTo>
                  <a:lnTo>
                    <a:pt x="2235409" y="1730826"/>
                  </a:lnTo>
                  <a:close/>
                  <a:moveTo>
                    <a:pt x="2417047" y="1730825"/>
                  </a:moveTo>
                  <a:lnTo>
                    <a:pt x="2417047" y="2227939"/>
                  </a:lnTo>
                  <a:lnTo>
                    <a:pt x="3074311" y="2227939"/>
                  </a:lnTo>
                  <a:lnTo>
                    <a:pt x="3224896" y="1959429"/>
                  </a:lnTo>
                  <a:lnTo>
                    <a:pt x="3262504" y="1959429"/>
                  </a:lnTo>
                  <a:lnTo>
                    <a:pt x="3262504" y="1730825"/>
                  </a:lnTo>
                  <a:close/>
                  <a:moveTo>
                    <a:pt x="3444143" y="1730824"/>
                  </a:moveTo>
                  <a:lnTo>
                    <a:pt x="3444143" y="1959429"/>
                  </a:lnTo>
                  <a:lnTo>
                    <a:pt x="4289600" y="1959429"/>
                  </a:lnTo>
                  <a:lnTo>
                    <a:pt x="4289600" y="1730824"/>
                  </a:lnTo>
                  <a:close/>
                  <a:moveTo>
                    <a:pt x="362857" y="1045028"/>
                  </a:moveTo>
                  <a:lnTo>
                    <a:pt x="362857" y="1542142"/>
                  </a:lnTo>
                  <a:lnTo>
                    <a:pt x="1208314" y="1542142"/>
                  </a:lnTo>
                  <a:lnTo>
                    <a:pt x="1208314" y="1045028"/>
                  </a:lnTo>
                  <a:close/>
                  <a:moveTo>
                    <a:pt x="1389952" y="1045027"/>
                  </a:moveTo>
                  <a:lnTo>
                    <a:pt x="1389952" y="1542141"/>
                  </a:lnTo>
                  <a:lnTo>
                    <a:pt x="2235409" y="1542141"/>
                  </a:lnTo>
                  <a:lnTo>
                    <a:pt x="2235409" y="1045027"/>
                  </a:lnTo>
                  <a:close/>
                  <a:moveTo>
                    <a:pt x="2417047" y="1045026"/>
                  </a:moveTo>
                  <a:lnTo>
                    <a:pt x="2417047" y="1542140"/>
                  </a:lnTo>
                  <a:lnTo>
                    <a:pt x="3262504" y="1542140"/>
                  </a:lnTo>
                  <a:lnTo>
                    <a:pt x="3262504" y="1045026"/>
                  </a:lnTo>
                  <a:close/>
                  <a:moveTo>
                    <a:pt x="3444143" y="1045025"/>
                  </a:moveTo>
                  <a:lnTo>
                    <a:pt x="3444143" y="1542139"/>
                  </a:lnTo>
                  <a:lnTo>
                    <a:pt x="4289600" y="1542139"/>
                  </a:lnTo>
                  <a:lnTo>
                    <a:pt x="4289600" y="1045025"/>
                  </a:lnTo>
                  <a:close/>
                  <a:moveTo>
                    <a:pt x="173592" y="0"/>
                  </a:moveTo>
                  <a:lnTo>
                    <a:pt x="4474608" y="0"/>
                  </a:lnTo>
                  <a:cubicBezTo>
                    <a:pt x="4570480" y="0"/>
                    <a:pt x="4648200" y="77720"/>
                    <a:pt x="4648200" y="173592"/>
                  </a:cubicBezTo>
                  <a:lnTo>
                    <a:pt x="4648200" y="1959429"/>
                  </a:lnTo>
                  <a:lnTo>
                    <a:pt x="5035367" y="1959429"/>
                  </a:lnTo>
                  <a:lnTo>
                    <a:pt x="5905319" y="3510643"/>
                  </a:lnTo>
                  <a:lnTo>
                    <a:pt x="5035367" y="5061856"/>
                  </a:lnTo>
                  <a:lnTo>
                    <a:pt x="3224896" y="5061856"/>
                  </a:lnTo>
                  <a:lnTo>
                    <a:pt x="2606264" y="3958771"/>
                  </a:lnTo>
                  <a:lnTo>
                    <a:pt x="173592" y="3958771"/>
                  </a:lnTo>
                  <a:cubicBezTo>
                    <a:pt x="77720" y="3958771"/>
                    <a:pt x="0" y="3881051"/>
                    <a:pt x="0" y="3785179"/>
                  </a:cubicBezTo>
                  <a:lnTo>
                    <a:pt x="0" y="173592"/>
                  </a:lnTo>
                  <a:cubicBezTo>
                    <a:pt x="0" y="77720"/>
                    <a:pt x="77720" y="0"/>
                    <a:pt x="173592"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4" name="Connector: Elbow 193">
              <a:extLst>
                <a:ext uri="{FF2B5EF4-FFF2-40B4-BE49-F238E27FC236}">
                  <a16:creationId xmlns:a16="http://schemas.microsoft.com/office/drawing/2014/main" id="{4D891828-4373-4344-B4B7-3A07B1BCAB22}"/>
                </a:ext>
                <a:ext uri="{C183D7F6-B498-43B3-948B-1728B52AA6E4}">
                  <adec:decorative xmlns:adec="http://schemas.microsoft.com/office/drawing/2017/decorative" val="1"/>
                </a:ext>
              </a:extLst>
            </p:cNvPr>
            <p:cNvCxnSpPr>
              <a:cxnSpLocks/>
              <a:stCxn id="90" idx="2"/>
              <a:endCxn id="93" idx="1"/>
            </p:cNvCxnSpPr>
            <p:nvPr/>
          </p:nvCxnSpPr>
          <p:spPr>
            <a:xfrm rot="16200000" flipH="1">
              <a:off x="6126064" y="3345979"/>
              <a:ext cx="557313" cy="841703"/>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5" name="Connector: Elbow 194">
              <a:extLst>
                <a:ext uri="{FF2B5EF4-FFF2-40B4-BE49-F238E27FC236}">
                  <a16:creationId xmlns:a16="http://schemas.microsoft.com/office/drawing/2014/main" id="{82081AFD-1750-486C-A30E-31A1A0114D27}"/>
                </a:ext>
                <a:ext uri="{C183D7F6-B498-43B3-948B-1728B52AA6E4}">
                  <adec:decorative xmlns:adec="http://schemas.microsoft.com/office/drawing/2017/decorative" val="1"/>
                </a:ext>
              </a:extLst>
            </p:cNvPr>
            <p:cNvCxnSpPr>
              <a:cxnSpLocks/>
              <a:stCxn id="90" idx="2"/>
              <a:endCxn id="94" idx="1"/>
            </p:cNvCxnSpPr>
            <p:nvPr/>
          </p:nvCxnSpPr>
          <p:spPr>
            <a:xfrm rot="16200000" flipH="1">
              <a:off x="5684989" y="3787054"/>
              <a:ext cx="1161911" cy="564151"/>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71D5783-2911-4D03-A2F2-4A8D096A5C79}"/>
                </a:ext>
                <a:ext uri="{C183D7F6-B498-43B3-948B-1728B52AA6E4}">
                  <adec:decorative xmlns:adec="http://schemas.microsoft.com/office/drawing/2017/decorative" val="1"/>
                </a:ext>
              </a:extLst>
            </p:cNvPr>
            <p:cNvCxnSpPr>
              <a:stCxn id="94" idx="3"/>
            </p:cNvCxnSpPr>
            <p:nvPr/>
          </p:nvCxnSpPr>
          <p:spPr>
            <a:xfrm flipV="1">
              <a:off x="7139726" y="4650085"/>
              <a:ext cx="202126" cy="1"/>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7" name="Connector: Elbow 196">
              <a:extLst>
                <a:ext uri="{FF2B5EF4-FFF2-40B4-BE49-F238E27FC236}">
                  <a16:creationId xmlns:a16="http://schemas.microsoft.com/office/drawing/2014/main" id="{C63586EA-A6B4-4223-B0E0-0884988C87FA}"/>
                </a:ext>
                <a:ext uri="{C183D7F6-B498-43B3-948B-1728B52AA6E4}">
                  <adec:decorative xmlns:adec="http://schemas.microsoft.com/office/drawing/2017/decorative" val="1"/>
                </a:ext>
              </a:extLst>
            </p:cNvPr>
            <p:cNvCxnSpPr>
              <a:cxnSpLocks/>
            </p:cNvCxnSpPr>
            <p:nvPr/>
          </p:nvCxnSpPr>
          <p:spPr>
            <a:xfrm rot="5400000" flipH="1" flipV="1">
              <a:off x="7358827" y="4013238"/>
              <a:ext cx="1141527" cy="149104"/>
            </a:xfrm>
            <a:prstGeom prst="bentConnector3">
              <a:avLst>
                <a:gd name="adj1" fmla="val 94"/>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9E78EFD-55D1-446F-BB90-05B71FAA4AFC}"/>
                </a:ext>
                <a:ext uri="{C183D7F6-B498-43B3-948B-1728B52AA6E4}">
                  <adec:decorative xmlns:adec="http://schemas.microsoft.com/office/drawing/2017/decorative" val="1"/>
                </a:ext>
              </a:extLst>
            </p:cNvPr>
            <p:cNvCxnSpPr>
              <a:cxnSpLocks/>
            </p:cNvCxnSpPr>
            <p:nvPr/>
          </p:nvCxnSpPr>
          <p:spPr>
            <a:xfrm>
              <a:off x="7602400" y="4045487"/>
              <a:ext cx="401743"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8701FC02-D5EF-42D6-9FC5-C67AE6DB62E3}"/>
                </a:ext>
              </a:extLst>
            </p:cNvPr>
            <p:cNvGrpSpPr/>
            <p:nvPr/>
          </p:nvGrpSpPr>
          <p:grpSpPr>
            <a:xfrm>
              <a:off x="8902808" y="3300375"/>
              <a:ext cx="253379" cy="258262"/>
              <a:chOff x="7158422" y="1607015"/>
              <a:chExt cx="2726357" cy="2778897"/>
            </a:xfrm>
          </p:grpSpPr>
          <p:sp>
            <p:nvSpPr>
              <p:cNvPr id="200" name="Freeform 242">
                <a:extLst>
                  <a:ext uri="{FF2B5EF4-FFF2-40B4-BE49-F238E27FC236}">
                    <a16:creationId xmlns:a16="http://schemas.microsoft.com/office/drawing/2014/main" id="{3A078F2B-4153-4521-8248-D65905A18C8B}"/>
                  </a:ext>
                  <a:ext uri="{C183D7F6-B498-43B3-948B-1728B52AA6E4}">
                    <adec:decorative xmlns:adec="http://schemas.microsoft.com/office/drawing/2017/decorative" val="1"/>
                  </a:ext>
                </a:extLst>
              </p:cNvPr>
              <p:cNvSpPr/>
              <p:nvPr/>
            </p:nvSpPr>
            <p:spPr bwMode="auto">
              <a:xfrm>
                <a:off x="7158422" y="29718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solidFill>
                <a:srgbClr val="1070C4"/>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01" name="Diamond 200">
                <a:extLst>
                  <a:ext uri="{FF2B5EF4-FFF2-40B4-BE49-F238E27FC236}">
                    <a16:creationId xmlns:a16="http://schemas.microsoft.com/office/drawing/2014/main" id="{409F9A46-EC93-428B-A022-2DBB6E07666C}"/>
                  </a:ext>
                  <a:ext uri="{C183D7F6-B498-43B3-948B-1728B52AA6E4}">
                    <adec:decorative xmlns:adec="http://schemas.microsoft.com/office/drawing/2017/decorative" val="1"/>
                  </a:ext>
                </a:extLst>
              </p:cNvPr>
              <p:cNvSpPr/>
              <p:nvPr/>
            </p:nvSpPr>
            <p:spPr bwMode="auto">
              <a:xfrm>
                <a:off x="7158422" y="2521415"/>
                <a:ext cx="2726357" cy="1414112"/>
              </a:xfrm>
              <a:prstGeom prst="diamond">
                <a:avLst/>
              </a:prstGeom>
              <a:solidFill>
                <a:srgbClr val="0078D7"/>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2" name="Freeform 243">
                <a:extLst>
                  <a:ext uri="{FF2B5EF4-FFF2-40B4-BE49-F238E27FC236}">
                    <a16:creationId xmlns:a16="http://schemas.microsoft.com/office/drawing/2014/main" id="{BC85F222-4212-4022-91E7-C0D69AD15DF4}"/>
                  </a:ext>
                  <a:ext uri="{C183D7F6-B498-43B3-948B-1728B52AA6E4}">
                    <adec:decorative xmlns:adec="http://schemas.microsoft.com/office/drawing/2017/decorative" val="1"/>
                  </a:ext>
                </a:extLst>
              </p:cNvPr>
              <p:cNvSpPr/>
              <p:nvPr/>
            </p:nvSpPr>
            <p:spPr bwMode="auto">
              <a:xfrm>
                <a:off x="7158422" y="2057400"/>
                <a:ext cx="2726357" cy="1414112"/>
              </a:xfrm>
              <a:custGeom>
                <a:avLst/>
                <a:gdLst>
                  <a:gd name="connsiteX0" fmla="*/ 1363179 w 2726357"/>
                  <a:gd name="connsiteY0" fmla="*/ 0 h 1414112"/>
                  <a:gd name="connsiteX1" fmla="*/ 1859701 w 2726357"/>
                  <a:gd name="connsiteY1" fmla="*/ 257537 h 1414112"/>
                  <a:gd name="connsiteX2" fmla="*/ 2722177 w 2726357"/>
                  <a:gd name="connsiteY2" fmla="*/ 257537 h 1414112"/>
                  <a:gd name="connsiteX3" fmla="*/ 2722177 w 2726357"/>
                  <a:gd name="connsiteY3" fmla="*/ 704888 h 1414112"/>
                  <a:gd name="connsiteX4" fmla="*/ 2726357 w 2726357"/>
                  <a:gd name="connsiteY4" fmla="*/ 707056 h 1414112"/>
                  <a:gd name="connsiteX5" fmla="*/ 1363179 w 2726357"/>
                  <a:gd name="connsiteY5" fmla="*/ 1414112 h 1414112"/>
                  <a:gd name="connsiteX6" fmla="*/ 3650 w 2726357"/>
                  <a:gd name="connsiteY6" fmla="*/ 708949 h 1414112"/>
                  <a:gd name="connsiteX7" fmla="*/ 1202 w 2726357"/>
                  <a:gd name="connsiteY7" fmla="*/ 708949 h 1414112"/>
                  <a:gd name="connsiteX8" fmla="*/ 1202 w 2726357"/>
                  <a:gd name="connsiteY8" fmla="*/ 707680 h 1414112"/>
                  <a:gd name="connsiteX9" fmla="*/ 0 w 2726357"/>
                  <a:gd name="connsiteY9" fmla="*/ 707056 h 1414112"/>
                  <a:gd name="connsiteX10" fmla="*/ 1202 w 2726357"/>
                  <a:gd name="connsiteY10" fmla="*/ 706433 h 1414112"/>
                  <a:gd name="connsiteX11" fmla="*/ 1202 w 2726357"/>
                  <a:gd name="connsiteY11" fmla="*/ 257537 h 1414112"/>
                  <a:gd name="connsiteX12" fmla="*/ 866657 w 2726357"/>
                  <a:gd name="connsiteY12" fmla="*/ 257537 h 141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26357" h="1414112">
                    <a:moveTo>
                      <a:pt x="1363179" y="0"/>
                    </a:moveTo>
                    <a:lnTo>
                      <a:pt x="1859701" y="257537"/>
                    </a:lnTo>
                    <a:lnTo>
                      <a:pt x="2722177" y="257537"/>
                    </a:lnTo>
                    <a:lnTo>
                      <a:pt x="2722177" y="704888"/>
                    </a:lnTo>
                    <a:lnTo>
                      <a:pt x="2726357" y="707056"/>
                    </a:lnTo>
                    <a:lnTo>
                      <a:pt x="1363179" y="1414112"/>
                    </a:lnTo>
                    <a:lnTo>
                      <a:pt x="3650" y="708949"/>
                    </a:lnTo>
                    <a:lnTo>
                      <a:pt x="1202" y="708949"/>
                    </a:lnTo>
                    <a:lnTo>
                      <a:pt x="1202" y="707680"/>
                    </a:lnTo>
                    <a:lnTo>
                      <a:pt x="0" y="707056"/>
                    </a:lnTo>
                    <a:lnTo>
                      <a:pt x="1202" y="706433"/>
                    </a:lnTo>
                    <a:lnTo>
                      <a:pt x="1202" y="257537"/>
                    </a:lnTo>
                    <a:lnTo>
                      <a:pt x="866657" y="257537"/>
                    </a:lnTo>
                    <a:close/>
                  </a:path>
                </a:pathLst>
              </a:custGeom>
              <a:solidFill>
                <a:srgbClr val="1070C4"/>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sp>
            <p:nvSpPr>
              <p:cNvPr id="203" name="Diamond 202">
                <a:extLst>
                  <a:ext uri="{FF2B5EF4-FFF2-40B4-BE49-F238E27FC236}">
                    <a16:creationId xmlns:a16="http://schemas.microsoft.com/office/drawing/2014/main" id="{3ADC05CA-D6B1-4698-B7F0-899691A1F3E8}"/>
                  </a:ext>
                  <a:ext uri="{C183D7F6-B498-43B3-948B-1728B52AA6E4}">
                    <adec:decorative xmlns:adec="http://schemas.microsoft.com/office/drawing/2017/decorative" val="1"/>
                  </a:ext>
                </a:extLst>
              </p:cNvPr>
              <p:cNvSpPr/>
              <p:nvPr/>
            </p:nvSpPr>
            <p:spPr bwMode="auto">
              <a:xfrm>
                <a:off x="7158422" y="1607015"/>
                <a:ext cx="2726357" cy="1414112"/>
              </a:xfrm>
              <a:prstGeom prst="diamond">
                <a:avLst/>
              </a:prstGeom>
              <a:solidFill>
                <a:srgbClr val="0078D7"/>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04" name="TextBox 203">
              <a:extLst>
                <a:ext uri="{FF2B5EF4-FFF2-40B4-BE49-F238E27FC236}">
                  <a16:creationId xmlns:a16="http://schemas.microsoft.com/office/drawing/2014/main" id="{3621784D-D1CA-4324-AF39-94859F873CC3}"/>
                </a:ext>
                <a:ext uri="{C183D7F6-B498-43B3-948B-1728B52AA6E4}">
                  <adec:decorative xmlns:adec="http://schemas.microsoft.com/office/drawing/2017/decorative" val="1"/>
                </a:ext>
              </a:extLst>
            </p:cNvPr>
            <p:cNvSpPr txBox="1"/>
            <p:nvPr/>
          </p:nvSpPr>
          <p:spPr>
            <a:xfrm>
              <a:off x="8747951" y="3584874"/>
              <a:ext cx="563811"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Azure Databricks</a:t>
              </a:r>
            </a:p>
          </p:txBody>
        </p:sp>
        <p:sp>
          <p:nvSpPr>
            <p:cNvPr id="205" name="TextBox 204">
              <a:extLst>
                <a:ext uri="{FF2B5EF4-FFF2-40B4-BE49-F238E27FC236}">
                  <a16:creationId xmlns:a16="http://schemas.microsoft.com/office/drawing/2014/main" id="{FC66D2DF-3218-438B-B03F-35FACAE8334B}"/>
                </a:ext>
                <a:ext uri="{C183D7F6-B498-43B3-948B-1728B52AA6E4}">
                  <adec:decorative xmlns:adec="http://schemas.microsoft.com/office/drawing/2017/decorative" val="1"/>
                </a:ext>
              </a:extLst>
            </p:cNvPr>
            <p:cNvSpPr txBox="1"/>
            <p:nvPr/>
          </p:nvSpPr>
          <p:spPr>
            <a:xfrm>
              <a:off x="9591640" y="4413656"/>
              <a:ext cx="89096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Tableau</a:t>
              </a:r>
            </a:p>
          </p:txBody>
        </p:sp>
        <p:sp>
          <p:nvSpPr>
            <p:cNvPr id="206" name="TextBox 205">
              <a:extLst>
                <a:ext uri="{FF2B5EF4-FFF2-40B4-BE49-F238E27FC236}">
                  <a16:creationId xmlns:a16="http://schemas.microsoft.com/office/drawing/2014/main" id="{4EEE21E9-A0A2-4B54-848F-A22CB01E1E74}"/>
                </a:ext>
                <a:ext uri="{C183D7F6-B498-43B3-948B-1728B52AA6E4}">
                  <adec:decorative xmlns:adec="http://schemas.microsoft.com/office/drawing/2017/decorative" val="1"/>
                </a:ext>
              </a:extLst>
            </p:cNvPr>
            <p:cNvSpPr txBox="1"/>
            <p:nvPr/>
          </p:nvSpPr>
          <p:spPr>
            <a:xfrm>
              <a:off x="10449548" y="3574530"/>
              <a:ext cx="591706"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AKS</a:t>
              </a:r>
            </a:p>
          </p:txBody>
        </p:sp>
        <p:grpSp>
          <p:nvGrpSpPr>
            <p:cNvPr id="207" name="Group 206">
              <a:extLst>
                <a:ext uri="{FF2B5EF4-FFF2-40B4-BE49-F238E27FC236}">
                  <a16:creationId xmlns:a16="http://schemas.microsoft.com/office/drawing/2014/main" id="{B3C7E519-2851-4372-8DC0-8836F884CB7D}"/>
                </a:ext>
              </a:extLst>
            </p:cNvPr>
            <p:cNvGrpSpPr/>
            <p:nvPr/>
          </p:nvGrpSpPr>
          <p:grpSpPr>
            <a:xfrm>
              <a:off x="10598574" y="3265862"/>
              <a:ext cx="307738" cy="259367"/>
              <a:chOff x="10793845" y="3666945"/>
              <a:chExt cx="660475" cy="556661"/>
            </a:xfrm>
          </p:grpSpPr>
          <p:grpSp>
            <p:nvGrpSpPr>
              <p:cNvPr id="208" name="Group 207">
                <a:extLst>
                  <a:ext uri="{FF2B5EF4-FFF2-40B4-BE49-F238E27FC236}">
                    <a16:creationId xmlns:a16="http://schemas.microsoft.com/office/drawing/2014/main" id="{E8D8EB00-9BB8-4E55-936B-1FD5109C2F13}"/>
                  </a:ext>
                </a:extLst>
              </p:cNvPr>
              <p:cNvGrpSpPr/>
              <p:nvPr/>
            </p:nvGrpSpPr>
            <p:grpSpPr>
              <a:xfrm>
                <a:off x="10929094" y="3666945"/>
                <a:ext cx="178790" cy="152996"/>
                <a:chOff x="10960274" y="3660682"/>
                <a:chExt cx="509376" cy="435888"/>
              </a:xfrm>
            </p:grpSpPr>
            <p:sp>
              <p:nvSpPr>
                <p:cNvPr id="233" name="Rectangle 232">
                  <a:extLst>
                    <a:ext uri="{FF2B5EF4-FFF2-40B4-BE49-F238E27FC236}">
                      <a16:creationId xmlns:a16="http://schemas.microsoft.com/office/drawing/2014/main" id="{B728BFA9-133B-426C-8BC3-D58281FEDD28}"/>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4" name="Straight Connector 233">
                  <a:extLst>
                    <a:ext uri="{FF2B5EF4-FFF2-40B4-BE49-F238E27FC236}">
                      <a16:creationId xmlns:a16="http://schemas.microsoft.com/office/drawing/2014/main" id="{1EBACB45-D817-4F64-82D4-9B50DDE96D5E}"/>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C2C7598-227E-4BBC-9A02-FEC6F055E9B3}"/>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48DD7C43-F60B-4894-BEE5-4973C7593913}"/>
                  </a:ext>
                </a:extLst>
              </p:cNvPr>
              <p:cNvGrpSpPr/>
              <p:nvPr/>
            </p:nvGrpSpPr>
            <p:grpSpPr>
              <a:xfrm>
                <a:off x="11166904" y="3666945"/>
                <a:ext cx="178790" cy="152996"/>
                <a:chOff x="10960274" y="3660682"/>
                <a:chExt cx="509376" cy="435888"/>
              </a:xfrm>
            </p:grpSpPr>
            <p:sp>
              <p:nvSpPr>
                <p:cNvPr id="230" name="Rectangle 229">
                  <a:extLst>
                    <a:ext uri="{FF2B5EF4-FFF2-40B4-BE49-F238E27FC236}">
                      <a16:creationId xmlns:a16="http://schemas.microsoft.com/office/drawing/2014/main" id="{2D5F7E64-771C-44EF-AE04-B23DB1D53F6D}"/>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1" name="Straight Connector 230">
                  <a:extLst>
                    <a:ext uri="{FF2B5EF4-FFF2-40B4-BE49-F238E27FC236}">
                      <a16:creationId xmlns:a16="http://schemas.microsoft.com/office/drawing/2014/main" id="{1655DB1A-31A8-4924-9293-49C833E5689F}"/>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11AB45F-3941-45C0-9728-8E24ACFCEC26}"/>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0" name="Group 209">
                <a:extLst>
                  <a:ext uri="{FF2B5EF4-FFF2-40B4-BE49-F238E27FC236}">
                    <a16:creationId xmlns:a16="http://schemas.microsoft.com/office/drawing/2014/main" id="{47A4FF3D-A48D-4150-80BD-C4DDDAD70B95}"/>
                  </a:ext>
                </a:extLst>
              </p:cNvPr>
              <p:cNvGrpSpPr/>
              <p:nvPr/>
            </p:nvGrpSpPr>
            <p:grpSpPr>
              <a:xfrm>
                <a:off x="10793845" y="3869915"/>
                <a:ext cx="178790" cy="152996"/>
                <a:chOff x="10960274" y="3660682"/>
                <a:chExt cx="509376" cy="435888"/>
              </a:xfrm>
            </p:grpSpPr>
            <p:sp>
              <p:nvSpPr>
                <p:cNvPr id="227" name="Rectangle 226">
                  <a:extLst>
                    <a:ext uri="{FF2B5EF4-FFF2-40B4-BE49-F238E27FC236}">
                      <a16:creationId xmlns:a16="http://schemas.microsoft.com/office/drawing/2014/main" id="{008A5822-BDDB-4A28-A379-9ED2EB67F749}"/>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8" name="Straight Connector 227">
                  <a:extLst>
                    <a:ext uri="{FF2B5EF4-FFF2-40B4-BE49-F238E27FC236}">
                      <a16:creationId xmlns:a16="http://schemas.microsoft.com/office/drawing/2014/main" id="{7FF78C47-576D-4AC3-87E0-D5AF61CAA075}"/>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DBB3C37F-D599-48E4-A871-73683922A5C7}"/>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F96D477B-11DD-4C61-8581-3A98D38D9BC7}"/>
                  </a:ext>
                </a:extLst>
              </p:cNvPr>
              <p:cNvGrpSpPr/>
              <p:nvPr/>
            </p:nvGrpSpPr>
            <p:grpSpPr>
              <a:xfrm>
                <a:off x="11034688" y="3869915"/>
                <a:ext cx="178790" cy="152996"/>
                <a:chOff x="10960274" y="3660682"/>
                <a:chExt cx="509376" cy="435888"/>
              </a:xfrm>
            </p:grpSpPr>
            <p:sp>
              <p:nvSpPr>
                <p:cNvPr id="224" name="Rectangle 223">
                  <a:extLst>
                    <a:ext uri="{FF2B5EF4-FFF2-40B4-BE49-F238E27FC236}">
                      <a16:creationId xmlns:a16="http://schemas.microsoft.com/office/drawing/2014/main" id="{EB273D12-61B4-4268-935B-0F39C2DB1999}"/>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0F0B89E3-C1C1-47C4-9C23-9460758454E1}"/>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4CB0532-4D7D-497F-86B6-474981AAEAB2}"/>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60A46A0C-BD06-45F8-9897-1CA349E430DD}"/>
                  </a:ext>
                </a:extLst>
              </p:cNvPr>
              <p:cNvGrpSpPr/>
              <p:nvPr/>
            </p:nvGrpSpPr>
            <p:grpSpPr>
              <a:xfrm>
                <a:off x="11275530" y="3869915"/>
                <a:ext cx="178790" cy="152996"/>
                <a:chOff x="10960274" y="3660682"/>
                <a:chExt cx="509376" cy="435888"/>
              </a:xfrm>
            </p:grpSpPr>
            <p:sp>
              <p:nvSpPr>
                <p:cNvPr id="221" name="Rectangle 220">
                  <a:extLst>
                    <a:ext uri="{FF2B5EF4-FFF2-40B4-BE49-F238E27FC236}">
                      <a16:creationId xmlns:a16="http://schemas.microsoft.com/office/drawing/2014/main" id="{2BE62B0F-AF9C-4CA9-989D-03559FE49058}"/>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22" name="Straight Connector 221">
                  <a:extLst>
                    <a:ext uri="{FF2B5EF4-FFF2-40B4-BE49-F238E27FC236}">
                      <a16:creationId xmlns:a16="http://schemas.microsoft.com/office/drawing/2014/main" id="{23CC65B1-40E4-445C-AAB8-A3D66D6F6C6C}"/>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532E9BC-8DED-47D2-B018-E2FF80D7EC92}"/>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7B0A594D-B7FE-459E-93E0-CC064813EA61}"/>
                  </a:ext>
                </a:extLst>
              </p:cNvPr>
              <p:cNvGrpSpPr/>
              <p:nvPr/>
            </p:nvGrpSpPr>
            <p:grpSpPr>
              <a:xfrm>
                <a:off x="10929094" y="4070610"/>
                <a:ext cx="178790" cy="152996"/>
                <a:chOff x="10960274" y="3660682"/>
                <a:chExt cx="509376" cy="435888"/>
              </a:xfrm>
            </p:grpSpPr>
            <p:sp>
              <p:nvSpPr>
                <p:cNvPr id="218" name="Rectangle 217">
                  <a:extLst>
                    <a:ext uri="{FF2B5EF4-FFF2-40B4-BE49-F238E27FC236}">
                      <a16:creationId xmlns:a16="http://schemas.microsoft.com/office/drawing/2014/main" id="{BCADD160-7CFB-4B98-BB52-D32D80E5DB44}"/>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9" name="Straight Connector 218">
                  <a:extLst>
                    <a:ext uri="{FF2B5EF4-FFF2-40B4-BE49-F238E27FC236}">
                      <a16:creationId xmlns:a16="http://schemas.microsoft.com/office/drawing/2014/main" id="{7E6A07EB-2C3D-4D42-BC0E-F6D30052A588}"/>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5A8CBBC-3B47-4C0D-95ED-F47A2872334A}"/>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D47BBEE7-0596-48E2-BDDF-A18375FFE631}"/>
                  </a:ext>
                </a:extLst>
              </p:cNvPr>
              <p:cNvGrpSpPr/>
              <p:nvPr/>
            </p:nvGrpSpPr>
            <p:grpSpPr>
              <a:xfrm>
                <a:off x="11166904" y="4070610"/>
                <a:ext cx="178790" cy="152996"/>
                <a:chOff x="10960274" y="3660682"/>
                <a:chExt cx="509376" cy="435888"/>
              </a:xfrm>
            </p:grpSpPr>
            <p:sp>
              <p:nvSpPr>
                <p:cNvPr id="215" name="Rectangle 214">
                  <a:extLst>
                    <a:ext uri="{FF2B5EF4-FFF2-40B4-BE49-F238E27FC236}">
                      <a16:creationId xmlns:a16="http://schemas.microsoft.com/office/drawing/2014/main" id="{49ACCA10-58A1-44A1-8607-6191149894B9}"/>
                    </a:ext>
                    <a:ext uri="{C183D7F6-B498-43B3-948B-1728B52AA6E4}">
                      <adec:decorative xmlns:adec="http://schemas.microsoft.com/office/drawing/2017/decorative" val="1"/>
                    </a:ext>
                  </a:extLst>
                </p:cNvPr>
                <p:cNvSpPr/>
                <p:nvPr/>
              </p:nvSpPr>
              <p:spPr bwMode="auto">
                <a:xfrm>
                  <a:off x="10960274" y="3660682"/>
                  <a:ext cx="509376" cy="435888"/>
                </a:xfrm>
                <a:prstGeom prst="rect">
                  <a:avLst/>
                </a:prstGeom>
                <a:noFill/>
                <a:ln w="15875">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16" name="Straight Connector 215">
                  <a:extLst>
                    <a:ext uri="{FF2B5EF4-FFF2-40B4-BE49-F238E27FC236}">
                      <a16:creationId xmlns:a16="http://schemas.microsoft.com/office/drawing/2014/main" id="{B0BFFC0D-DC5E-4F2A-A9F3-7F63593E3981}"/>
                    </a:ext>
                    <a:ext uri="{C183D7F6-B498-43B3-948B-1728B52AA6E4}">
                      <adec:decorative xmlns:adec="http://schemas.microsoft.com/office/drawing/2017/decorative" val="1"/>
                    </a:ext>
                  </a:extLst>
                </p:cNvPr>
                <p:cNvCxnSpPr>
                  <a:cxnSpLocks/>
                </p:cNvCxnSpPr>
                <p:nvPr/>
              </p:nvCxnSpPr>
              <p:spPr>
                <a:xfrm>
                  <a:off x="11116849" y="3679241"/>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A75975B-79BE-469C-8EEC-6704D51CCD41}"/>
                    </a:ext>
                    <a:ext uri="{C183D7F6-B498-43B3-948B-1728B52AA6E4}">
                      <adec:decorative xmlns:adec="http://schemas.microsoft.com/office/drawing/2017/decorative" val="1"/>
                    </a:ext>
                  </a:extLst>
                </p:cNvPr>
                <p:cNvCxnSpPr>
                  <a:cxnSpLocks/>
                </p:cNvCxnSpPr>
                <p:nvPr/>
              </p:nvCxnSpPr>
              <p:spPr>
                <a:xfrm>
                  <a:off x="11300564" y="3666945"/>
                  <a:ext cx="0" cy="417329"/>
                </a:xfrm>
                <a:prstGeom prst="line">
                  <a:avLst/>
                </a:prstGeom>
                <a:ln w="158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CAA612F3-DA6D-4346-94ED-86B61EBEC6D5}"/>
                </a:ext>
                <a:ext uri="{C183D7F6-B498-43B3-948B-1728B52AA6E4}">
                  <adec:decorative xmlns:adec="http://schemas.microsoft.com/office/drawing/2017/decorative" val="1"/>
                </a:ext>
              </a:extLst>
            </p:cNvPr>
            <p:cNvSpPr txBox="1"/>
            <p:nvPr/>
          </p:nvSpPr>
          <p:spPr>
            <a:xfrm>
              <a:off x="9724101" y="3584874"/>
              <a:ext cx="723984"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Azure MySQL</a:t>
              </a:r>
            </a:p>
          </p:txBody>
        </p:sp>
        <p:cxnSp>
          <p:nvCxnSpPr>
            <p:cNvPr id="238" name="Connector: Elbow 237">
              <a:extLst>
                <a:ext uri="{FF2B5EF4-FFF2-40B4-BE49-F238E27FC236}">
                  <a16:creationId xmlns:a16="http://schemas.microsoft.com/office/drawing/2014/main" id="{3A7F6335-6112-4FE6-95C1-4A4D47F4306D}"/>
                </a:ext>
              </a:extLst>
            </p:cNvPr>
            <p:cNvCxnSpPr>
              <a:endCxn id="203" idx="0"/>
            </p:cNvCxnSpPr>
            <p:nvPr/>
          </p:nvCxnSpPr>
          <p:spPr>
            <a:xfrm>
              <a:off x="7058399" y="2557409"/>
              <a:ext cx="1971099" cy="742966"/>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943CCF8F-92AC-4AC6-A9E0-C6BC47E3E37F}"/>
                </a:ext>
                <a:ext uri="{C183D7F6-B498-43B3-948B-1728B52AA6E4}">
                  <adec:decorative xmlns:adec="http://schemas.microsoft.com/office/drawing/2017/decorative" val="1"/>
                </a:ext>
              </a:extLst>
            </p:cNvPr>
            <p:cNvCxnSpPr>
              <a:cxnSpLocks/>
            </p:cNvCxnSpPr>
            <p:nvPr/>
          </p:nvCxnSpPr>
          <p:spPr>
            <a:xfrm>
              <a:off x="8581805" y="3444821"/>
              <a:ext cx="275738"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E304759-3598-4793-A1F4-96CB359720F3}"/>
                </a:ext>
                <a:ext uri="{C183D7F6-B498-43B3-948B-1728B52AA6E4}">
                  <adec:decorative xmlns:adec="http://schemas.microsoft.com/office/drawing/2017/decorative" val="1"/>
                </a:ext>
              </a:extLst>
            </p:cNvPr>
            <p:cNvCxnSpPr>
              <a:cxnSpLocks/>
            </p:cNvCxnSpPr>
            <p:nvPr/>
          </p:nvCxnSpPr>
          <p:spPr>
            <a:xfrm>
              <a:off x="9263257" y="3423453"/>
              <a:ext cx="603174"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46" name="Picture 2">
              <a:extLst>
                <a:ext uri="{FF2B5EF4-FFF2-40B4-BE49-F238E27FC236}">
                  <a16:creationId xmlns:a16="http://schemas.microsoft.com/office/drawing/2014/main" id="{5A0AEBB0-AF32-4035-B3D4-ED6E8437B7AC}"/>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1694" y="4097596"/>
              <a:ext cx="310858" cy="310858"/>
            </a:xfrm>
            <a:prstGeom prst="rect">
              <a:avLst/>
            </a:prstGeom>
            <a:noFill/>
            <a:extLst>
              <a:ext uri="{909E8E84-426E-40DD-AFC4-6F175D3DCCD1}">
                <a14:hiddenFill xmlns:a14="http://schemas.microsoft.com/office/drawing/2010/main">
                  <a:solidFill>
                    <a:srgbClr val="FFFFFF"/>
                  </a:solidFill>
                </a14:hiddenFill>
              </a:ext>
            </a:extLst>
          </p:spPr>
        </p:pic>
        <p:cxnSp>
          <p:nvCxnSpPr>
            <p:cNvPr id="247" name="Connector: Elbow 246">
              <a:extLst>
                <a:ext uri="{FF2B5EF4-FFF2-40B4-BE49-F238E27FC236}">
                  <a16:creationId xmlns:a16="http://schemas.microsoft.com/office/drawing/2014/main" id="{8810A4EA-E65D-49D1-A37D-04E59B9B4929}"/>
                </a:ext>
              </a:extLst>
            </p:cNvPr>
            <p:cNvCxnSpPr>
              <a:cxnSpLocks/>
            </p:cNvCxnSpPr>
            <p:nvPr/>
          </p:nvCxnSpPr>
          <p:spPr>
            <a:xfrm rot="16200000" flipH="1">
              <a:off x="9272082" y="3684799"/>
              <a:ext cx="838026" cy="306245"/>
            </a:xfrm>
            <a:prstGeom prst="bentConnector2">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A99DE02E-ACAF-4C62-99AD-13B68E53430E}"/>
                </a:ext>
                <a:ext uri="{C183D7F6-B498-43B3-948B-1728B52AA6E4}">
                  <adec:decorative xmlns:adec="http://schemas.microsoft.com/office/drawing/2017/decorative" val="1"/>
                </a:ext>
              </a:extLst>
            </p:cNvPr>
            <p:cNvCxnSpPr>
              <a:cxnSpLocks/>
            </p:cNvCxnSpPr>
            <p:nvPr/>
          </p:nvCxnSpPr>
          <p:spPr>
            <a:xfrm>
              <a:off x="10283011" y="3423453"/>
              <a:ext cx="240191"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59AEBA9A-A45D-4123-AD69-737D204A6937}"/>
                </a:ext>
                <a:ext uri="{C183D7F6-B498-43B3-948B-1728B52AA6E4}">
                  <adec:decorative xmlns:adec="http://schemas.microsoft.com/office/drawing/2017/decorative" val="1"/>
                </a:ext>
              </a:extLst>
            </p:cNvPr>
            <p:cNvCxnSpPr>
              <a:cxnSpLocks/>
            </p:cNvCxnSpPr>
            <p:nvPr/>
          </p:nvCxnSpPr>
          <p:spPr>
            <a:xfrm>
              <a:off x="10994211" y="3423453"/>
              <a:ext cx="323649" cy="0"/>
            </a:xfrm>
            <a:prstGeom prst="straightConnector1">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854324E3-5B47-4ACB-B75D-B816A4E0F3D3}"/>
                </a:ext>
                <a:ext uri="{C183D7F6-B498-43B3-948B-1728B52AA6E4}">
                  <adec:decorative xmlns:adec="http://schemas.microsoft.com/office/drawing/2017/decorative" val="1"/>
                </a:ext>
              </a:extLst>
            </p:cNvPr>
            <p:cNvCxnSpPr>
              <a:cxnSpLocks/>
            </p:cNvCxnSpPr>
            <p:nvPr/>
          </p:nvCxnSpPr>
          <p:spPr>
            <a:xfrm>
              <a:off x="8451581" y="3098637"/>
              <a:ext cx="2313217" cy="110560"/>
            </a:xfrm>
            <a:prstGeom prst="bentConnector3">
              <a:avLst>
                <a:gd name="adj1" fmla="val 100003"/>
              </a:avLst>
            </a:prstGeom>
            <a:ln w="127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4BA9308A-0F5B-4E10-8743-FCBF1E85D72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3149" y="3198882"/>
              <a:ext cx="360919" cy="360919"/>
            </a:xfrm>
            <a:prstGeom prst="rect">
              <a:avLst/>
            </a:prstGeom>
          </p:spPr>
        </p:pic>
        <p:pic>
          <p:nvPicPr>
            <p:cNvPr id="5" name="Graphic 4">
              <a:extLst>
                <a:ext uri="{FF2B5EF4-FFF2-40B4-BE49-F238E27FC236}">
                  <a16:creationId xmlns:a16="http://schemas.microsoft.com/office/drawing/2014/main" id="{E8B7B7ED-6DDC-4D17-84BD-10AF9B9218C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01152" y="3569906"/>
              <a:ext cx="360919" cy="360919"/>
            </a:xfrm>
            <a:prstGeom prst="rect">
              <a:avLst/>
            </a:prstGeom>
          </p:spPr>
        </p:pic>
        <p:pic>
          <p:nvPicPr>
            <p:cNvPr id="7" name="Graphic 6">
              <a:extLst>
                <a:ext uri="{FF2B5EF4-FFF2-40B4-BE49-F238E27FC236}">
                  <a16:creationId xmlns:a16="http://schemas.microsoft.com/office/drawing/2014/main" id="{5B0820A5-8F7B-4EE4-82FC-104AEBD33BD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32734" y="3020078"/>
              <a:ext cx="322787" cy="322787"/>
            </a:xfrm>
            <a:prstGeom prst="rect">
              <a:avLst/>
            </a:prstGeom>
          </p:spPr>
        </p:pic>
      </p:grpSp>
      <p:pic>
        <p:nvPicPr>
          <p:cNvPr id="3" name="Picture 2" descr="HSBC logo">
            <a:extLst>
              <a:ext uri="{FF2B5EF4-FFF2-40B4-BE49-F238E27FC236}">
                <a16:creationId xmlns:a16="http://schemas.microsoft.com/office/drawing/2014/main" id="{ADC458D1-C987-4A90-879D-AC1C45B7E7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589337" y="5779234"/>
            <a:ext cx="1229532" cy="327629"/>
          </a:xfrm>
          <a:prstGeom prst="rect">
            <a:avLst/>
          </a:prstGeom>
          <a:noFill/>
          <a:extLst>
            <a:ext uri="{909E8E84-426E-40DD-AFC4-6F175D3DCCD1}">
              <a14:hiddenFill xmlns:a14="http://schemas.microsoft.com/office/drawing/2010/main">
                <a:solidFill>
                  <a:srgbClr val="FFFFFF"/>
                </a:solidFill>
              </a14:hiddenFill>
            </a:ext>
          </a:extLst>
        </p:spPr>
      </p:pic>
      <p:sp>
        <p:nvSpPr>
          <p:cNvPr id="240" name="Content Placeholder 4">
            <a:extLst>
              <a:ext uri="{FF2B5EF4-FFF2-40B4-BE49-F238E27FC236}">
                <a16:creationId xmlns:a16="http://schemas.microsoft.com/office/drawing/2014/main" id="{9BB7A824-0653-4732-AEE9-BA02BFF874FC}"/>
              </a:ext>
            </a:extLst>
          </p:cNvPr>
          <p:cNvSpPr>
            <a:spLocks noGrp="1"/>
          </p:cNvSpPr>
          <p:nvPr>
            <p:ph sz="quarter" idx="13"/>
          </p:nvPr>
        </p:nvSpPr>
        <p:spPr>
          <a:xfrm>
            <a:off x="2194358" y="5836400"/>
            <a:ext cx="9427548" cy="26330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177D7"/>
                </a:solidFill>
                <a:effectLst/>
                <a:uLnTx/>
                <a:uFillTx/>
                <a:latin typeface="Segoe UI Semibold"/>
                <a:ea typeface="Segoe UI Semilight" charset="0"/>
                <a:cs typeface="Segoe UI Semilight" charset="0"/>
              </a:rPr>
              <a:t>HSBC PayMe for Business app leverages Azure Database for MySQL for fast, secure, and simple payment transactions</a:t>
            </a:r>
            <a:endParaRPr kumimoji="0" lang="en-US" sz="1400" b="0" i="0" u="none" strike="noStrike" kern="1200" cap="none" spc="0" normalizeH="0" baseline="0" noProof="0" dirty="0">
              <a:ln>
                <a:noFill/>
              </a:ln>
              <a:solidFill>
                <a:srgbClr val="0177D7"/>
              </a:solidFill>
              <a:effectLst/>
              <a:uLnTx/>
              <a:uFillTx/>
              <a:latin typeface="Segoe UI Semibold"/>
              <a:ea typeface="Segoe UI Semilight" charset="0"/>
              <a:cs typeface="Segoe UI Semilight" charset="0"/>
            </a:endParaRPr>
          </a:p>
        </p:txBody>
      </p:sp>
    </p:spTree>
    <p:extLst>
      <p:ext uri="{BB962C8B-B14F-4D97-AF65-F5344CB8AC3E}">
        <p14:creationId xmlns:p14="http://schemas.microsoft.com/office/powerpoint/2010/main" val="16320709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492837"/>
            <a:ext cx="11018520" cy="492443"/>
          </a:xfrm>
        </p:spPr>
        <p:txBody>
          <a:bodyPr/>
          <a:lstStyle/>
          <a:p>
            <a:r>
              <a:rPr lang="en-US" dirty="0"/>
              <a:t>Simplify migration and reduce administration with Azure </a:t>
            </a:r>
          </a:p>
        </p:txBody>
      </p:sp>
      <p:sp>
        <p:nvSpPr>
          <p:cNvPr id="3" name="Content Placeholder 2"/>
          <p:cNvSpPr>
            <a:spLocks noGrp="1"/>
          </p:cNvSpPr>
          <p:nvPr>
            <p:ph type="body" sz="quarter" idx="10"/>
          </p:nvPr>
        </p:nvSpPr>
        <p:spPr>
          <a:xfrm>
            <a:off x="593007" y="1717118"/>
            <a:ext cx="3785304" cy="3291742"/>
          </a:xfrm>
        </p:spPr>
        <p:txBody>
          <a:bodyPr/>
          <a:lstStyle/>
          <a:p>
            <a:pPr lvl="0"/>
            <a:r>
              <a:rPr lang="en-US" dirty="0"/>
              <a:t>Free your team from database management by migrating on-premises and IaaS open source apps to Azure Database for MySQL or MariaDB</a:t>
            </a:r>
          </a:p>
          <a:p>
            <a:r>
              <a:rPr lang="en-US" dirty="0"/>
              <a:t>Choose the migration approach that </a:t>
            </a:r>
            <a:br>
              <a:rPr lang="en-US" dirty="0"/>
            </a:br>
            <a:r>
              <a:rPr lang="en-US" dirty="0"/>
              <a:t>best fits the needs of your workloads </a:t>
            </a:r>
          </a:p>
          <a:p>
            <a:r>
              <a:rPr lang="en-US" dirty="0"/>
              <a:t>Reduce downtime on large or critical databases with Azure Database Migration Service*</a:t>
            </a:r>
          </a:p>
          <a:p>
            <a:r>
              <a:rPr lang="en-US" dirty="0"/>
              <a:t>Use dump and restore or import/export for smaller databases that allow for downtime</a:t>
            </a:r>
          </a:p>
        </p:txBody>
      </p:sp>
      <p:sp>
        <p:nvSpPr>
          <p:cNvPr id="36" name="Text Placeholder 35">
            <a:extLst>
              <a:ext uri="{FF2B5EF4-FFF2-40B4-BE49-F238E27FC236}">
                <a16:creationId xmlns:a16="http://schemas.microsoft.com/office/drawing/2014/main" id="{3C012685-D04D-4135-A8DC-020FA7F5EBB7}"/>
              </a:ext>
            </a:extLst>
          </p:cNvPr>
          <p:cNvSpPr>
            <a:spLocks noGrp="1"/>
          </p:cNvSpPr>
          <p:nvPr>
            <p:ph type="body" sz="quarter" idx="11"/>
          </p:nvPr>
        </p:nvSpPr>
        <p:spPr>
          <a:xfrm>
            <a:off x="5003654" y="1702600"/>
            <a:ext cx="4655807" cy="246221"/>
          </a:xfrm>
        </p:spPr>
        <p:txBody>
          <a:bodyPr/>
          <a:lstStyle/>
          <a:p>
            <a:r>
              <a:rPr lang="en-US" sz="1600" spc="0" dirty="0"/>
              <a:t>Options for migrating to Azure Database Services</a:t>
            </a:r>
          </a:p>
        </p:txBody>
      </p:sp>
      <p:grpSp>
        <p:nvGrpSpPr>
          <p:cNvPr id="16" name="Group 15" descr="Diagram showing Simplify migration and reduce administration with Azure using Azure Database for MySQL or MariaDB connected to Discover and assess which is further connected to Connect to Azure with your favorite tool followed by Migrate schema and data, Azure database Migration Service, Import/Export, Dump and store which is further connected to MySQL . MySQL is connected to Remediate apps, Test and optimize in a loop.">
            <a:extLst>
              <a:ext uri="{FF2B5EF4-FFF2-40B4-BE49-F238E27FC236}">
                <a16:creationId xmlns:a16="http://schemas.microsoft.com/office/drawing/2014/main" id="{9594EB47-3A7C-4260-B8CE-E2851CCFE297}"/>
              </a:ext>
            </a:extLst>
          </p:cNvPr>
          <p:cNvGrpSpPr/>
          <p:nvPr/>
        </p:nvGrpSpPr>
        <p:grpSpPr>
          <a:xfrm>
            <a:off x="5000171" y="2156382"/>
            <a:ext cx="6489239" cy="3196030"/>
            <a:chOff x="5000171" y="2156382"/>
            <a:chExt cx="6489239" cy="3196030"/>
          </a:xfrm>
        </p:grpSpPr>
        <p:grpSp>
          <p:nvGrpSpPr>
            <p:cNvPr id="8" name="Group 7">
              <a:extLst>
                <a:ext uri="{FF2B5EF4-FFF2-40B4-BE49-F238E27FC236}">
                  <a16:creationId xmlns:a16="http://schemas.microsoft.com/office/drawing/2014/main" id="{CA0AED60-353D-1C45-8E96-A983C6829F03}"/>
                </a:ext>
              </a:extLst>
            </p:cNvPr>
            <p:cNvGrpSpPr/>
            <p:nvPr/>
          </p:nvGrpSpPr>
          <p:grpSpPr>
            <a:xfrm>
              <a:off x="5000171" y="2156382"/>
              <a:ext cx="6489239" cy="3196030"/>
              <a:chOff x="5467120" y="1807786"/>
              <a:chExt cx="6489239" cy="3196030"/>
            </a:xfrm>
          </p:grpSpPr>
          <p:sp>
            <p:nvSpPr>
              <p:cNvPr id="126" name="Rectangle 125">
                <a:extLst>
                  <a:ext uri="{FF2B5EF4-FFF2-40B4-BE49-F238E27FC236}">
                    <a16:creationId xmlns:a16="http://schemas.microsoft.com/office/drawing/2014/main" id="{7F6C7D8A-A109-4904-BEA4-8E81CD638179}"/>
                  </a:ext>
                  <a:ext uri="{C183D7F6-B498-43B3-948B-1728B52AA6E4}">
                    <adec:decorative xmlns:adec="http://schemas.microsoft.com/office/drawing/2017/decorative" val="1"/>
                  </a:ext>
                </a:extLst>
              </p:cNvPr>
              <p:cNvSpPr/>
              <p:nvPr/>
            </p:nvSpPr>
            <p:spPr bwMode="auto">
              <a:xfrm>
                <a:off x="7625502" y="1807786"/>
                <a:ext cx="1028109" cy="2594743"/>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6113B982-5FD2-4934-8B7E-32B314EC8B0D}"/>
                  </a:ext>
                  <a:ext uri="{C183D7F6-B498-43B3-948B-1728B52AA6E4}">
                    <adec:decorative xmlns:adec="http://schemas.microsoft.com/office/drawing/2017/decorative" val="1"/>
                  </a:ext>
                </a:extLst>
              </p:cNvPr>
              <p:cNvSpPr txBox="1"/>
              <p:nvPr/>
            </p:nvSpPr>
            <p:spPr>
              <a:xfrm>
                <a:off x="6226647" y="2183812"/>
                <a:ext cx="1260962"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Discover and assess </a:t>
                </a:r>
              </a:p>
            </p:txBody>
          </p:sp>
          <p:cxnSp>
            <p:nvCxnSpPr>
              <p:cNvPr id="63" name="Straight Arrow Connector 62">
                <a:extLst>
                  <a:ext uri="{FF2B5EF4-FFF2-40B4-BE49-F238E27FC236}">
                    <a16:creationId xmlns:a16="http://schemas.microsoft.com/office/drawing/2014/main" id="{F9C6B195-D1BC-4E0D-BACE-DBDF9578D0BE}"/>
                  </a:ext>
                  <a:ext uri="{C183D7F6-B498-43B3-948B-1728B52AA6E4}">
                    <adec:decorative xmlns:adec="http://schemas.microsoft.com/office/drawing/2017/decorative" val="1"/>
                  </a:ext>
                </a:extLst>
              </p:cNvPr>
              <p:cNvCxnSpPr>
                <a:cxnSpLocks/>
              </p:cNvCxnSpPr>
              <p:nvPr/>
            </p:nvCxnSpPr>
            <p:spPr>
              <a:xfrm>
                <a:off x="6857128" y="2374190"/>
                <a:ext cx="0" cy="349841"/>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66" name="TextBox 65">
                <a:extLst>
                  <a:ext uri="{FF2B5EF4-FFF2-40B4-BE49-F238E27FC236}">
                    <a16:creationId xmlns:a16="http://schemas.microsoft.com/office/drawing/2014/main" id="{3861CE8E-095F-4CD3-8D06-D98AF3CBB626}"/>
                  </a:ext>
                  <a:ext uri="{C183D7F6-B498-43B3-948B-1728B52AA6E4}">
                    <adec:decorative xmlns:adec="http://schemas.microsoft.com/office/drawing/2017/decorative" val="1"/>
                  </a:ext>
                </a:extLst>
              </p:cNvPr>
              <p:cNvSpPr txBox="1"/>
              <p:nvPr/>
            </p:nvSpPr>
            <p:spPr>
              <a:xfrm>
                <a:off x="6459810" y="3173067"/>
                <a:ext cx="794637" cy="41549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Connect to Azure with your favorite tool </a:t>
                </a:r>
              </a:p>
            </p:txBody>
          </p:sp>
          <p:sp>
            <p:nvSpPr>
              <p:cNvPr id="67" name="TextBox 66">
                <a:extLst>
                  <a:ext uri="{FF2B5EF4-FFF2-40B4-BE49-F238E27FC236}">
                    <a16:creationId xmlns:a16="http://schemas.microsoft.com/office/drawing/2014/main" id="{859F07AB-09F9-483E-8E8D-B377C2688704}"/>
                  </a:ext>
                  <a:ext uri="{C183D7F6-B498-43B3-948B-1728B52AA6E4}">
                    <adec:decorative xmlns:adec="http://schemas.microsoft.com/office/drawing/2017/decorative" val="1"/>
                  </a:ext>
                </a:extLst>
              </p:cNvPr>
              <p:cNvSpPr txBox="1"/>
              <p:nvPr/>
            </p:nvSpPr>
            <p:spPr>
              <a:xfrm>
                <a:off x="6323336" y="4726817"/>
                <a:ext cx="1067585"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Migrate schema </a:t>
                </a:r>
                <a:b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and data</a:t>
                </a:r>
              </a:p>
            </p:txBody>
          </p:sp>
          <p:sp>
            <p:nvSpPr>
              <p:cNvPr id="69" name="TextBox 68">
                <a:extLst>
                  <a:ext uri="{FF2B5EF4-FFF2-40B4-BE49-F238E27FC236}">
                    <a16:creationId xmlns:a16="http://schemas.microsoft.com/office/drawing/2014/main" id="{098AE7A6-95EC-40CF-AC63-0CFE14C82B34}"/>
                  </a:ext>
                  <a:ext uri="{C183D7F6-B498-43B3-948B-1728B52AA6E4}">
                    <adec:decorative xmlns:adec="http://schemas.microsoft.com/office/drawing/2017/decorative" val="1"/>
                  </a:ext>
                </a:extLst>
              </p:cNvPr>
              <p:cNvSpPr txBox="1"/>
              <p:nvPr/>
            </p:nvSpPr>
            <p:spPr>
              <a:xfrm>
                <a:off x="7664552" y="2455410"/>
                <a:ext cx="970486" cy="2769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Azure Database Migration Service</a:t>
                </a:r>
              </a:p>
            </p:txBody>
          </p:sp>
          <p:cxnSp>
            <p:nvCxnSpPr>
              <p:cNvPr id="107" name="Straight Arrow Connector 106">
                <a:extLst>
                  <a:ext uri="{FF2B5EF4-FFF2-40B4-BE49-F238E27FC236}">
                    <a16:creationId xmlns:a16="http://schemas.microsoft.com/office/drawing/2014/main" id="{76EA0FD9-B436-4B60-88B8-19A3B48E7BF6}"/>
                  </a:ext>
                  <a:ext uri="{C183D7F6-B498-43B3-948B-1728B52AA6E4}">
                    <adec:decorative xmlns:adec="http://schemas.microsoft.com/office/drawing/2017/decorative" val="1"/>
                  </a:ext>
                </a:extLst>
              </p:cNvPr>
              <p:cNvCxnSpPr>
                <a:cxnSpLocks/>
              </p:cNvCxnSpPr>
              <p:nvPr/>
            </p:nvCxnSpPr>
            <p:spPr>
              <a:xfrm>
                <a:off x="8575196" y="3130530"/>
                <a:ext cx="45777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nvGrpSpPr>
              <p:cNvPr id="112" name="Group 111">
                <a:extLst>
                  <a:ext uri="{FF2B5EF4-FFF2-40B4-BE49-F238E27FC236}">
                    <a16:creationId xmlns:a16="http://schemas.microsoft.com/office/drawing/2014/main" id="{6C82FEE9-B21C-4F44-B718-BC9E7127BC69}"/>
                  </a:ext>
                </a:extLst>
              </p:cNvPr>
              <p:cNvGrpSpPr/>
              <p:nvPr/>
            </p:nvGrpSpPr>
            <p:grpSpPr>
              <a:xfrm>
                <a:off x="7876986" y="1964499"/>
                <a:ext cx="545619" cy="387050"/>
                <a:chOff x="5132617" y="1834109"/>
                <a:chExt cx="1373412" cy="974269"/>
              </a:xfrm>
            </p:grpSpPr>
            <p:sp>
              <p:nvSpPr>
                <p:cNvPr id="113" name="Freeform: Shape 7">
                  <a:extLst>
                    <a:ext uri="{FF2B5EF4-FFF2-40B4-BE49-F238E27FC236}">
                      <a16:creationId xmlns:a16="http://schemas.microsoft.com/office/drawing/2014/main" id="{C9DBC390-0883-423D-84C8-86B52A14940E}"/>
                    </a:ext>
                    <a:ext uri="{C183D7F6-B498-43B3-948B-1728B52AA6E4}">
                      <adec:decorative xmlns:adec="http://schemas.microsoft.com/office/drawing/2017/decorative" val="1"/>
                    </a:ext>
                  </a:extLst>
                </p:cNvPr>
                <p:cNvSpPr/>
                <p:nvPr/>
              </p:nvSpPr>
              <p:spPr bwMode="auto">
                <a:xfrm>
                  <a:off x="5363029" y="1834109"/>
                  <a:ext cx="1143000" cy="738749"/>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Freeform: Shape 8">
                  <a:extLst>
                    <a:ext uri="{FF2B5EF4-FFF2-40B4-BE49-F238E27FC236}">
                      <a16:creationId xmlns:a16="http://schemas.microsoft.com/office/drawing/2014/main" id="{DCC8AFE4-F3F4-41B5-ADE2-128FE834DAE6}"/>
                    </a:ext>
                    <a:ext uri="{C183D7F6-B498-43B3-948B-1728B52AA6E4}">
                      <adec:decorative xmlns:adec="http://schemas.microsoft.com/office/drawing/2017/decorative" val="1"/>
                    </a:ext>
                  </a:extLst>
                </p:cNvPr>
                <p:cNvSpPr/>
                <p:nvPr/>
              </p:nvSpPr>
              <p:spPr bwMode="auto">
                <a:xfrm>
                  <a:off x="5132617" y="1948543"/>
                  <a:ext cx="1330345" cy="859835"/>
                </a:xfrm>
                <a:custGeom>
                  <a:avLst/>
                  <a:gdLst>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87668 w 1330345"/>
                    <a:gd name="connsiteY10" fmla="*/ 854716 h 859835"/>
                    <a:gd name="connsiteX11" fmla="*/ 162311 w 1330345"/>
                    <a:gd name="connsiteY11" fmla="*/ 859835 h 859835"/>
                    <a:gd name="connsiteX12" fmla="*/ 0 w 1330345"/>
                    <a:gd name="connsiteY12" fmla="*/ 697524 h 859835"/>
                    <a:gd name="connsiteX13" fmla="*/ 162311 w 1330345"/>
                    <a:gd name="connsiteY13" fmla="*/ 535213 h 859835"/>
                    <a:gd name="connsiteX14" fmla="*/ 188515 w 1330345"/>
                    <a:gd name="connsiteY14" fmla="*/ 540503 h 859835"/>
                    <a:gd name="connsiteX15" fmla="*/ 182144 w 1330345"/>
                    <a:gd name="connsiteY15" fmla="*/ 527251 h 859835"/>
                    <a:gd name="connsiteX16" fmla="*/ 163873 w 1330345"/>
                    <a:gd name="connsiteY16" fmla="*/ 406400 h 859835"/>
                    <a:gd name="connsiteX17" fmla="*/ 570273 w 1330345"/>
                    <a:gd name="connsiteY17"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87668 w 1330345"/>
                    <a:gd name="connsiteY9" fmla="*/ 859835 h 859835"/>
                    <a:gd name="connsiteX10" fmla="*/ 162311 w 1330345"/>
                    <a:gd name="connsiteY10" fmla="*/ 859835 h 859835"/>
                    <a:gd name="connsiteX11" fmla="*/ 0 w 1330345"/>
                    <a:gd name="connsiteY11" fmla="*/ 697524 h 859835"/>
                    <a:gd name="connsiteX12" fmla="*/ 162311 w 1330345"/>
                    <a:gd name="connsiteY12" fmla="*/ 535213 h 859835"/>
                    <a:gd name="connsiteX13" fmla="*/ 188515 w 1330345"/>
                    <a:gd name="connsiteY13" fmla="*/ 540503 h 859835"/>
                    <a:gd name="connsiteX14" fmla="*/ 182144 w 1330345"/>
                    <a:gd name="connsiteY14" fmla="*/ 527251 h 859835"/>
                    <a:gd name="connsiteX15" fmla="*/ 163873 w 1330345"/>
                    <a:gd name="connsiteY15" fmla="*/ 406400 h 859835"/>
                    <a:gd name="connsiteX16" fmla="*/ 570273 w 1330345"/>
                    <a:gd name="connsiteY16"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021440 w 1330345"/>
                    <a:gd name="connsiteY8" fmla="*/ 859835 h 859835"/>
                    <a:gd name="connsiteX9" fmla="*/ 162311 w 1330345"/>
                    <a:gd name="connsiteY9" fmla="*/ 859835 h 859835"/>
                    <a:gd name="connsiteX10" fmla="*/ 0 w 1330345"/>
                    <a:gd name="connsiteY10" fmla="*/ 697524 h 859835"/>
                    <a:gd name="connsiteX11" fmla="*/ 162311 w 1330345"/>
                    <a:gd name="connsiteY11" fmla="*/ 535213 h 859835"/>
                    <a:gd name="connsiteX12" fmla="*/ 188515 w 1330345"/>
                    <a:gd name="connsiteY12" fmla="*/ 540503 h 859835"/>
                    <a:gd name="connsiteX13" fmla="*/ 182144 w 1330345"/>
                    <a:gd name="connsiteY13" fmla="*/ 527251 h 859835"/>
                    <a:gd name="connsiteX14" fmla="*/ 163873 w 1330345"/>
                    <a:gd name="connsiteY14" fmla="*/ 406400 h 859835"/>
                    <a:gd name="connsiteX15" fmla="*/ 570273 w 1330345"/>
                    <a:gd name="connsiteY15"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021440 w 1330345"/>
                    <a:gd name="connsiteY7" fmla="*/ 858165 h 859835"/>
                    <a:gd name="connsiteX8" fmla="*/ 162311 w 1330345"/>
                    <a:gd name="connsiteY8" fmla="*/ 859835 h 859835"/>
                    <a:gd name="connsiteX9" fmla="*/ 0 w 1330345"/>
                    <a:gd name="connsiteY9" fmla="*/ 697524 h 859835"/>
                    <a:gd name="connsiteX10" fmla="*/ 162311 w 1330345"/>
                    <a:gd name="connsiteY10" fmla="*/ 535213 h 859835"/>
                    <a:gd name="connsiteX11" fmla="*/ 188515 w 1330345"/>
                    <a:gd name="connsiteY11" fmla="*/ 540503 h 859835"/>
                    <a:gd name="connsiteX12" fmla="*/ 182144 w 1330345"/>
                    <a:gd name="connsiteY12" fmla="*/ 527251 h 859835"/>
                    <a:gd name="connsiteX13" fmla="*/ 163873 w 1330345"/>
                    <a:gd name="connsiteY13" fmla="*/ 406400 h 859835"/>
                    <a:gd name="connsiteX14" fmla="*/ 570273 w 1330345"/>
                    <a:gd name="connsiteY14" fmla="*/ 0 h 859835"/>
                    <a:gd name="connsiteX0" fmla="*/ 570273 w 1330345"/>
                    <a:gd name="connsiteY0" fmla="*/ 0 h 859835"/>
                    <a:gd name="connsiteX1" fmla="*/ 944736 w 1330345"/>
                    <a:gd name="connsiteY1" fmla="*/ 248210 h 859835"/>
                    <a:gd name="connsiteX2" fmla="*/ 957067 w 1330345"/>
                    <a:gd name="connsiteY2" fmla="*/ 287935 h 859835"/>
                    <a:gd name="connsiteX3" fmla="*/ 979091 w 1330345"/>
                    <a:gd name="connsiteY3" fmla="*/ 281098 h 859835"/>
                    <a:gd name="connsiteX4" fmla="*/ 1038007 w 1330345"/>
                    <a:gd name="connsiteY4" fmla="*/ 275159 h 859835"/>
                    <a:gd name="connsiteX5" fmla="*/ 1330345 w 1330345"/>
                    <a:gd name="connsiteY5" fmla="*/ 567497 h 859835"/>
                    <a:gd name="connsiteX6" fmla="*/ 1038007 w 1330345"/>
                    <a:gd name="connsiteY6" fmla="*/ 859835 h 859835"/>
                    <a:gd name="connsiteX7" fmla="*/ 162311 w 1330345"/>
                    <a:gd name="connsiteY7" fmla="*/ 859835 h 859835"/>
                    <a:gd name="connsiteX8" fmla="*/ 0 w 1330345"/>
                    <a:gd name="connsiteY8" fmla="*/ 697524 h 859835"/>
                    <a:gd name="connsiteX9" fmla="*/ 162311 w 1330345"/>
                    <a:gd name="connsiteY9" fmla="*/ 535213 h 859835"/>
                    <a:gd name="connsiteX10" fmla="*/ 188515 w 1330345"/>
                    <a:gd name="connsiteY10" fmla="*/ 540503 h 859835"/>
                    <a:gd name="connsiteX11" fmla="*/ 182144 w 1330345"/>
                    <a:gd name="connsiteY11" fmla="*/ 527251 h 859835"/>
                    <a:gd name="connsiteX12" fmla="*/ 163873 w 1330345"/>
                    <a:gd name="connsiteY12" fmla="*/ 406400 h 859835"/>
                    <a:gd name="connsiteX13" fmla="*/ 570273 w 1330345"/>
                    <a:gd name="connsiteY13" fmla="*/ 0 h 85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0345" h="859835">
                      <a:moveTo>
                        <a:pt x="570273" y="0"/>
                      </a:moveTo>
                      <a:cubicBezTo>
                        <a:pt x="738610" y="0"/>
                        <a:pt x="883042" y="102347"/>
                        <a:pt x="944736" y="248210"/>
                      </a:cubicBezTo>
                      <a:lnTo>
                        <a:pt x="957067" y="287935"/>
                      </a:lnTo>
                      <a:lnTo>
                        <a:pt x="979091" y="281098"/>
                      </a:lnTo>
                      <a:cubicBezTo>
                        <a:pt x="998121" y="277204"/>
                        <a:pt x="1017826" y="275159"/>
                        <a:pt x="1038007" y="275159"/>
                      </a:cubicBezTo>
                      <a:cubicBezTo>
                        <a:pt x="1199461" y="275159"/>
                        <a:pt x="1330345" y="406043"/>
                        <a:pt x="1330345" y="567497"/>
                      </a:cubicBezTo>
                      <a:cubicBezTo>
                        <a:pt x="1330345" y="728951"/>
                        <a:pt x="1199461" y="859835"/>
                        <a:pt x="1038007" y="859835"/>
                      </a:cubicBezTo>
                      <a:lnTo>
                        <a:pt x="162311" y="859835"/>
                      </a:lnTo>
                      <a:cubicBezTo>
                        <a:pt x="72669" y="859835"/>
                        <a:pt x="0" y="787166"/>
                        <a:pt x="0" y="697524"/>
                      </a:cubicBezTo>
                      <a:cubicBezTo>
                        <a:pt x="0" y="607882"/>
                        <a:pt x="72669" y="535213"/>
                        <a:pt x="162311" y="535213"/>
                      </a:cubicBezTo>
                      <a:lnTo>
                        <a:pt x="188515" y="540503"/>
                      </a:lnTo>
                      <a:lnTo>
                        <a:pt x="182144" y="527251"/>
                      </a:lnTo>
                      <a:cubicBezTo>
                        <a:pt x="170270" y="489074"/>
                        <a:pt x="163873" y="448484"/>
                        <a:pt x="163873" y="406400"/>
                      </a:cubicBezTo>
                      <a:cubicBezTo>
                        <a:pt x="163873" y="181951"/>
                        <a:pt x="345824" y="0"/>
                        <a:pt x="57027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Shape 9">
                  <a:extLst>
                    <a:ext uri="{FF2B5EF4-FFF2-40B4-BE49-F238E27FC236}">
                      <a16:creationId xmlns:a16="http://schemas.microsoft.com/office/drawing/2014/main" id="{3C578AF5-EBCE-4B31-BB79-259EDAD25FD9}"/>
                    </a:ext>
                    <a:ext uri="{C183D7F6-B498-43B3-948B-1728B52AA6E4}">
                      <adec:decorative xmlns:adec="http://schemas.microsoft.com/office/drawing/2017/decorative" val="1"/>
                    </a:ext>
                  </a:extLst>
                </p:cNvPr>
                <p:cNvSpPr/>
                <p:nvPr/>
              </p:nvSpPr>
              <p:spPr bwMode="auto">
                <a:xfrm>
                  <a:off x="5519269" y="2293257"/>
                  <a:ext cx="409440" cy="515120"/>
                </a:xfrm>
                <a:custGeom>
                  <a:avLst/>
                  <a:gdLst>
                    <a:gd name="connsiteX0" fmla="*/ 49234 w 409440"/>
                    <a:gd name="connsiteY0" fmla="*/ 0 h 515120"/>
                    <a:gd name="connsiteX1" fmla="*/ 208596 w 409440"/>
                    <a:gd name="connsiteY1" fmla="*/ 0 h 515120"/>
                    <a:gd name="connsiteX2" fmla="*/ 409440 w 409440"/>
                    <a:gd name="connsiteY2" fmla="*/ 229439 h 515120"/>
                    <a:gd name="connsiteX3" fmla="*/ 159362 w 409440"/>
                    <a:gd name="connsiteY3" fmla="*/ 515120 h 515120"/>
                    <a:gd name="connsiteX4" fmla="*/ 0 w 409440"/>
                    <a:gd name="connsiteY4" fmla="*/ 515120 h 515120"/>
                    <a:gd name="connsiteX5" fmla="*/ 250078 w 409440"/>
                    <a:gd name="connsiteY5" fmla="*/ 229439 h 51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440" h="515120">
                      <a:moveTo>
                        <a:pt x="49234" y="0"/>
                      </a:moveTo>
                      <a:lnTo>
                        <a:pt x="208596" y="0"/>
                      </a:lnTo>
                      <a:lnTo>
                        <a:pt x="409440" y="229439"/>
                      </a:lnTo>
                      <a:lnTo>
                        <a:pt x="159362" y="515120"/>
                      </a:lnTo>
                      <a:lnTo>
                        <a:pt x="0" y="515120"/>
                      </a:lnTo>
                      <a:lnTo>
                        <a:pt x="250078" y="22943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Freeform: Shape 10">
                  <a:extLst>
                    <a:ext uri="{FF2B5EF4-FFF2-40B4-BE49-F238E27FC236}">
                      <a16:creationId xmlns:a16="http://schemas.microsoft.com/office/drawing/2014/main" id="{914F03EB-8CEA-4CB0-AA45-5063CBF06487}"/>
                    </a:ext>
                    <a:ext uri="{C183D7F6-B498-43B3-948B-1728B52AA6E4}">
                      <adec:decorative xmlns:adec="http://schemas.microsoft.com/office/drawing/2017/decorative" val="1"/>
                    </a:ext>
                  </a:extLst>
                </p:cNvPr>
                <p:cNvSpPr/>
                <p:nvPr/>
              </p:nvSpPr>
              <p:spPr bwMode="auto">
                <a:xfrm>
                  <a:off x="6002881" y="2359954"/>
                  <a:ext cx="323182" cy="352258"/>
                </a:xfrm>
                <a:custGeom>
                  <a:avLst/>
                  <a:gdLst>
                    <a:gd name="connsiteX0" fmla="*/ 33668 w 323182"/>
                    <a:gd name="connsiteY0" fmla="*/ 0 h 352258"/>
                    <a:gd name="connsiteX1" fmla="*/ 76860 w 323182"/>
                    <a:gd name="connsiteY1" fmla="*/ 0 h 352258"/>
                    <a:gd name="connsiteX2" fmla="*/ 142646 w 323182"/>
                    <a:gd name="connsiteY2" fmla="*/ 0 h 352258"/>
                    <a:gd name="connsiteX3" fmla="*/ 185838 w 323182"/>
                    <a:gd name="connsiteY3" fmla="*/ 0 h 352258"/>
                    <a:gd name="connsiteX4" fmla="*/ 323182 w 323182"/>
                    <a:gd name="connsiteY4" fmla="*/ 156899 h 352258"/>
                    <a:gd name="connsiteX5" fmla="*/ 152170 w 323182"/>
                    <a:gd name="connsiteY5" fmla="*/ 352258 h 352258"/>
                    <a:gd name="connsiteX6" fmla="*/ 108978 w 323182"/>
                    <a:gd name="connsiteY6" fmla="*/ 352258 h 352258"/>
                    <a:gd name="connsiteX7" fmla="*/ 43192 w 323182"/>
                    <a:gd name="connsiteY7" fmla="*/ 352258 h 352258"/>
                    <a:gd name="connsiteX8" fmla="*/ 0 w 323182"/>
                    <a:gd name="connsiteY8" fmla="*/ 352258 h 352258"/>
                    <a:gd name="connsiteX9" fmla="*/ 171013 w 323182"/>
                    <a:gd name="connsiteY9" fmla="*/ 156899 h 35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82" h="352258">
                      <a:moveTo>
                        <a:pt x="33668" y="0"/>
                      </a:moveTo>
                      <a:lnTo>
                        <a:pt x="76860" y="0"/>
                      </a:lnTo>
                      <a:lnTo>
                        <a:pt x="142646" y="0"/>
                      </a:lnTo>
                      <a:lnTo>
                        <a:pt x="185838" y="0"/>
                      </a:lnTo>
                      <a:lnTo>
                        <a:pt x="323182" y="156899"/>
                      </a:lnTo>
                      <a:lnTo>
                        <a:pt x="152170" y="352258"/>
                      </a:lnTo>
                      <a:lnTo>
                        <a:pt x="108978" y="352258"/>
                      </a:lnTo>
                      <a:lnTo>
                        <a:pt x="43192" y="352258"/>
                      </a:lnTo>
                      <a:lnTo>
                        <a:pt x="0" y="352258"/>
                      </a:lnTo>
                      <a:lnTo>
                        <a:pt x="171013" y="156899"/>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Freeform: Shape 11">
                  <a:extLst>
                    <a:ext uri="{FF2B5EF4-FFF2-40B4-BE49-F238E27FC236}">
                      <a16:creationId xmlns:a16="http://schemas.microsoft.com/office/drawing/2014/main" id="{205A9A3C-D2BB-4711-B328-325E98E6D12C}"/>
                    </a:ext>
                    <a:ext uri="{C183D7F6-B498-43B3-948B-1728B52AA6E4}">
                      <adec:decorative xmlns:adec="http://schemas.microsoft.com/office/drawing/2017/decorative" val="1"/>
                    </a:ext>
                  </a:extLst>
                </p:cNvPr>
                <p:cNvSpPr/>
                <p:nvPr/>
              </p:nvSpPr>
              <p:spPr bwMode="auto">
                <a:xfrm>
                  <a:off x="5846247" y="1964046"/>
                  <a:ext cx="327112" cy="394094"/>
                </a:xfrm>
                <a:custGeom>
                  <a:avLst/>
                  <a:gdLst>
                    <a:gd name="connsiteX0" fmla="*/ 37667 w 327112"/>
                    <a:gd name="connsiteY0" fmla="*/ 0 h 394094"/>
                    <a:gd name="connsiteX1" fmla="*/ 51536 w 327112"/>
                    <a:gd name="connsiteY1" fmla="*/ 0 h 394094"/>
                    <a:gd name="connsiteX2" fmla="*/ 159587 w 327112"/>
                    <a:gd name="connsiteY2" fmla="*/ 0 h 394094"/>
                    <a:gd name="connsiteX3" fmla="*/ 173456 w 327112"/>
                    <a:gd name="connsiteY3" fmla="*/ 0 h 394094"/>
                    <a:gd name="connsiteX4" fmla="*/ 327112 w 327112"/>
                    <a:gd name="connsiteY4" fmla="*/ 175533 h 394094"/>
                    <a:gd name="connsiteX5" fmla="*/ 135790 w 327112"/>
                    <a:gd name="connsiteY5" fmla="*/ 394094 h 394094"/>
                    <a:gd name="connsiteX6" fmla="*/ 121921 w 327112"/>
                    <a:gd name="connsiteY6" fmla="*/ 394094 h 394094"/>
                    <a:gd name="connsiteX7" fmla="*/ 13869 w 327112"/>
                    <a:gd name="connsiteY7" fmla="*/ 394094 h 394094"/>
                    <a:gd name="connsiteX8" fmla="*/ 0 w 327112"/>
                    <a:gd name="connsiteY8" fmla="*/ 394094 h 394094"/>
                    <a:gd name="connsiteX9" fmla="*/ 191323 w 327112"/>
                    <a:gd name="connsiteY9" fmla="*/ 175533 h 394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112" h="394094">
                      <a:moveTo>
                        <a:pt x="37667" y="0"/>
                      </a:moveTo>
                      <a:lnTo>
                        <a:pt x="51536" y="0"/>
                      </a:lnTo>
                      <a:lnTo>
                        <a:pt x="159587" y="0"/>
                      </a:lnTo>
                      <a:lnTo>
                        <a:pt x="173456" y="0"/>
                      </a:lnTo>
                      <a:lnTo>
                        <a:pt x="327112" y="175533"/>
                      </a:lnTo>
                      <a:lnTo>
                        <a:pt x="135790" y="394094"/>
                      </a:lnTo>
                      <a:lnTo>
                        <a:pt x="121921" y="394094"/>
                      </a:lnTo>
                      <a:lnTo>
                        <a:pt x="13869" y="394094"/>
                      </a:lnTo>
                      <a:lnTo>
                        <a:pt x="0" y="394094"/>
                      </a:lnTo>
                      <a:lnTo>
                        <a:pt x="191323" y="175533"/>
                      </a:ln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9" name="TextBox 118">
                <a:extLst>
                  <a:ext uri="{FF2B5EF4-FFF2-40B4-BE49-F238E27FC236}">
                    <a16:creationId xmlns:a16="http://schemas.microsoft.com/office/drawing/2014/main" id="{0C2F0CE0-0641-491A-B217-8E0370084BBD}"/>
                  </a:ext>
                  <a:ext uri="{C183D7F6-B498-43B3-948B-1728B52AA6E4}">
                    <adec:decorative xmlns:adec="http://schemas.microsoft.com/office/drawing/2017/decorative" val="1"/>
                  </a:ext>
                </a:extLst>
              </p:cNvPr>
              <p:cNvSpPr txBox="1"/>
              <p:nvPr/>
            </p:nvSpPr>
            <p:spPr>
              <a:xfrm>
                <a:off x="7710957" y="3336096"/>
                <a:ext cx="87767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Import/Export</a:t>
                </a:r>
              </a:p>
            </p:txBody>
          </p:sp>
          <p:sp>
            <p:nvSpPr>
              <p:cNvPr id="120" name="TextBox 119">
                <a:extLst>
                  <a:ext uri="{FF2B5EF4-FFF2-40B4-BE49-F238E27FC236}">
                    <a16:creationId xmlns:a16="http://schemas.microsoft.com/office/drawing/2014/main" id="{D13E7D7B-CAF8-4F37-AEBD-3C715F566171}"/>
                  </a:ext>
                  <a:ext uri="{C183D7F6-B498-43B3-948B-1728B52AA6E4}">
                    <adec:decorative xmlns:adec="http://schemas.microsoft.com/office/drawing/2017/decorative" val="1"/>
                  </a:ext>
                </a:extLst>
              </p:cNvPr>
              <p:cNvSpPr txBox="1"/>
              <p:nvPr/>
            </p:nvSpPr>
            <p:spPr>
              <a:xfrm>
                <a:off x="7710957" y="4107026"/>
                <a:ext cx="877677" cy="138499"/>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Dump and store</a:t>
                </a:r>
              </a:p>
            </p:txBody>
          </p:sp>
          <p:sp>
            <p:nvSpPr>
              <p:cNvPr id="46" name="TextBox 45">
                <a:extLst>
                  <a:ext uri="{FF2B5EF4-FFF2-40B4-BE49-F238E27FC236}">
                    <a16:creationId xmlns:a16="http://schemas.microsoft.com/office/drawing/2014/main" id="{D97E12E6-95B4-46E1-8FBC-35BA5A14847E}"/>
                  </a:ext>
                  <a:ext uri="{C183D7F6-B498-43B3-948B-1728B52AA6E4}">
                    <adec:decorative xmlns:adec="http://schemas.microsoft.com/office/drawing/2017/decorative" val="1"/>
                  </a:ext>
                </a:extLst>
              </p:cNvPr>
              <p:cNvSpPr txBox="1"/>
              <p:nvPr/>
            </p:nvSpPr>
            <p:spPr>
              <a:xfrm>
                <a:off x="8931102" y="2308533"/>
                <a:ext cx="788199" cy="4154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DMS Continuous Sync</a:t>
                </a:r>
              </a:p>
            </p:txBody>
          </p:sp>
          <p:grpSp>
            <p:nvGrpSpPr>
              <p:cNvPr id="26" name="Group 25">
                <a:extLst>
                  <a:ext uri="{FF2B5EF4-FFF2-40B4-BE49-F238E27FC236}">
                    <a16:creationId xmlns:a16="http://schemas.microsoft.com/office/drawing/2014/main" id="{CF80140D-231B-2E45-8AB4-0A1AD116802C}"/>
                  </a:ext>
                </a:extLst>
              </p:cNvPr>
              <p:cNvGrpSpPr/>
              <p:nvPr/>
            </p:nvGrpSpPr>
            <p:grpSpPr>
              <a:xfrm>
                <a:off x="5467120" y="2868658"/>
                <a:ext cx="820551" cy="565689"/>
                <a:chOff x="4614873" y="3624626"/>
                <a:chExt cx="848237" cy="584776"/>
              </a:xfrm>
            </p:grpSpPr>
            <p:sp>
              <p:nvSpPr>
                <p:cNvPr id="130" name="TextBox 129">
                  <a:extLst>
                    <a:ext uri="{FF2B5EF4-FFF2-40B4-BE49-F238E27FC236}">
                      <a16:creationId xmlns:a16="http://schemas.microsoft.com/office/drawing/2014/main" id="{FB98C6B4-4913-4514-9107-12BCF4E8B8B1}"/>
                    </a:ext>
                    <a:ext uri="{C183D7F6-B498-43B3-948B-1728B52AA6E4}">
                      <adec:decorative xmlns:adec="http://schemas.microsoft.com/office/drawing/2017/decorative" val="1"/>
                    </a:ext>
                  </a:extLst>
                </p:cNvPr>
                <p:cNvSpPr txBox="1"/>
                <p:nvPr/>
              </p:nvSpPr>
              <p:spPr>
                <a:xfrm>
                  <a:off x="4614873" y="3624626"/>
                  <a:ext cx="455946" cy="584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76" name="Group 75">
                  <a:extLst>
                    <a:ext uri="{FF2B5EF4-FFF2-40B4-BE49-F238E27FC236}">
                      <a16:creationId xmlns:a16="http://schemas.microsoft.com/office/drawing/2014/main" id="{EAC529D8-3DCE-4784-AC8E-92D295569F07}"/>
                    </a:ext>
                  </a:extLst>
                </p:cNvPr>
                <p:cNvGrpSpPr/>
                <p:nvPr/>
              </p:nvGrpSpPr>
              <p:grpSpPr>
                <a:xfrm>
                  <a:off x="5031247" y="3759708"/>
                  <a:ext cx="431863" cy="431865"/>
                  <a:chOff x="650875" y="1585913"/>
                  <a:chExt cx="495300" cy="495301"/>
                </a:xfrm>
              </p:grpSpPr>
              <p:sp>
                <p:nvSpPr>
                  <p:cNvPr id="77" name="Rectangle 5">
                    <a:extLst>
                      <a:ext uri="{FF2B5EF4-FFF2-40B4-BE49-F238E27FC236}">
                        <a16:creationId xmlns:a16="http://schemas.microsoft.com/office/drawing/2014/main" id="{D8E145FF-8C95-414A-9A53-877539FF44BD}"/>
                      </a:ext>
                      <a:ext uri="{C183D7F6-B498-43B3-948B-1728B52AA6E4}">
                        <adec:decorative xmlns:adec="http://schemas.microsoft.com/office/drawing/2017/decorative" val="1"/>
                      </a:ext>
                    </a:extLst>
                  </p:cNvPr>
                  <p:cNvSpPr>
                    <a:spLocks noChangeArrowheads="1"/>
                  </p:cNvSpPr>
                  <p:nvPr/>
                </p:nvSpPr>
                <p:spPr bwMode="auto">
                  <a:xfrm>
                    <a:off x="650875" y="1585913"/>
                    <a:ext cx="247650" cy="495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Rectangle 77">
                    <a:extLst>
                      <a:ext uri="{FF2B5EF4-FFF2-40B4-BE49-F238E27FC236}">
                        <a16:creationId xmlns:a16="http://schemas.microsoft.com/office/drawing/2014/main" id="{36B1F2A7-1746-4B2F-8530-C47512D49683}"/>
                      </a:ext>
                      <a:ext uri="{C183D7F6-B498-43B3-948B-1728B52AA6E4}">
                        <adec:decorative xmlns:adec="http://schemas.microsoft.com/office/drawing/2017/decorative" val="1"/>
                      </a:ext>
                    </a:extLst>
                  </p:cNvPr>
                  <p:cNvSpPr>
                    <a:spLocks noChangeArrowheads="1"/>
                  </p:cNvSpPr>
                  <p:nvPr/>
                </p:nvSpPr>
                <p:spPr bwMode="auto">
                  <a:xfrm>
                    <a:off x="898525" y="1833563"/>
                    <a:ext cx="247650" cy="2476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Rectangle 7">
                    <a:extLst>
                      <a:ext uri="{FF2B5EF4-FFF2-40B4-BE49-F238E27FC236}">
                        <a16:creationId xmlns:a16="http://schemas.microsoft.com/office/drawing/2014/main" id="{8B29C7CE-3589-4949-A3E9-07CAAA3E854B}"/>
                      </a:ext>
                      <a:ext uri="{C183D7F6-B498-43B3-948B-1728B52AA6E4}">
                        <adec:decorative xmlns:adec="http://schemas.microsoft.com/office/drawing/2017/decorative" val="1"/>
                      </a:ext>
                    </a:extLst>
                  </p:cNvPr>
                  <p:cNvSpPr>
                    <a:spLocks noChangeArrowheads="1"/>
                  </p:cNvSpPr>
                  <p:nvPr/>
                </p:nvSpPr>
                <p:spPr bwMode="auto">
                  <a:xfrm>
                    <a:off x="712788"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0" name="Rectangle 8">
                    <a:extLst>
                      <a:ext uri="{FF2B5EF4-FFF2-40B4-BE49-F238E27FC236}">
                        <a16:creationId xmlns:a16="http://schemas.microsoft.com/office/drawing/2014/main" id="{73CE168B-C0E7-4D5C-8B44-95C00E8C1610}"/>
                      </a:ext>
                      <a:ext uri="{C183D7F6-B498-43B3-948B-1728B52AA6E4}">
                        <adec:decorative xmlns:adec="http://schemas.microsoft.com/office/drawing/2017/decorative" val="1"/>
                      </a:ext>
                    </a:extLst>
                  </p:cNvPr>
                  <p:cNvSpPr>
                    <a:spLocks noChangeArrowheads="1"/>
                  </p:cNvSpPr>
                  <p:nvPr/>
                </p:nvSpPr>
                <p:spPr bwMode="auto">
                  <a:xfrm>
                    <a:off x="790575" y="1663701"/>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9">
                    <a:extLst>
                      <a:ext uri="{FF2B5EF4-FFF2-40B4-BE49-F238E27FC236}">
                        <a16:creationId xmlns:a16="http://schemas.microsoft.com/office/drawing/2014/main" id="{D13A11E7-90B9-4B16-985C-4CE2EBDC3329}"/>
                      </a:ext>
                      <a:ext uri="{C183D7F6-B498-43B3-948B-1728B52AA6E4}">
                        <adec:decorative xmlns:adec="http://schemas.microsoft.com/office/drawing/2017/decorative" val="1"/>
                      </a:ext>
                    </a:extLst>
                  </p:cNvPr>
                  <p:cNvSpPr>
                    <a:spLocks noChangeArrowheads="1"/>
                  </p:cNvSpPr>
                  <p:nvPr/>
                </p:nvSpPr>
                <p:spPr bwMode="auto">
                  <a:xfrm>
                    <a:off x="712788"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10">
                    <a:extLst>
                      <a:ext uri="{FF2B5EF4-FFF2-40B4-BE49-F238E27FC236}">
                        <a16:creationId xmlns:a16="http://schemas.microsoft.com/office/drawing/2014/main" id="{AFF84283-0CEA-4253-8E3B-E0A854E25BE1}"/>
                      </a:ext>
                      <a:ext uri="{C183D7F6-B498-43B3-948B-1728B52AA6E4}">
                        <adec:decorative xmlns:adec="http://schemas.microsoft.com/office/drawing/2017/decorative" val="1"/>
                      </a:ext>
                    </a:extLst>
                  </p:cNvPr>
                  <p:cNvSpPr>
                    <a:spLocks noChangeArrowheads="1"/>
                  </p:cNvSpPr>
                  <p:nvPr/>
                </p:nvSpPr>
                <p:spPr bwMode="auto">
                  <a:xfrm>
                    <a:off x="790575" y="1739901"/>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3" name="Rectangle 11">
                    <a:extLst>
                      <a:ext uri="{FF2B5EF4-FFF2-40B4-BE49-F238E27FC236}">
                        <a16:creationId xmlns:a16="http://schemas.microsoft.com/office/drawing/2014/main" id="{B8F23BAF-2E69-4C23-B482-2FF264B9CDDA}"/>
                      </a:ext>
                      <a:ext uri="{C183D7F6-B498-43B3-948B-1728B52AA6E4}">
                        <adec:decorative xmlns:adec="http://schemas.microsoft.com/office/drawing/2017/decorative" val="1"/>
                      </a:ext>
                    </a:extLst>
                  </p:cNvPr>
                  <p:cNvSpPr>
                    <a:spLocks noChangeArrowheads="1"/>
                  </p:cNvSpPr>
                  <p:nvPr/>
                </p:nvSpPr>
                <p:spPr bwMode="auto">
                  <a:xfrm>
                    <a:off x="712788"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Rectangle 12">
                    <a:extLst>
                      <a:ext uri="{FF2B5EF4-FFF2-40B4-BE49-F238E27FC236}">
                        <a16:creationId xmlns:a16="http://schemas.microsoft.com/office/drawing/2014/main" id="{C48A1F4A-49DB-48B1-8D69-ABC668818F4B}"/>
                      </a:ext>
                      <a:ext uri="{C183D7F6-B498-43B3-948B-1728B52AA6E4}">
                        <adec:decorative xmlns:adec="http://schemas.microsoft.com/office/drawing/2017/decorative" val="1"/>
                      </a:ext>
                    </a:extLst>
                  </p:cNvPr>
                  <p:cNvSpPr>
                    <a:spLocks noChangeArrowheads="1"/>
                  </p:cNvSpPr>
                  <p:nvPr/>
                </p:nvSpPr>
                <p:spPr bwMode="auto">
                  <a:xfrm>
                    <a:off x="790575" y="181768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Rectangle 13">
                    <a:extLst>
                      <a:ext uri="{FF2B5EF4-FFF2-40B4-BE49-F238E27FC236}">
                        <a16:creationId xmlns:a16="http://schemas.microsoft.com/office/drawing/2014/main" id="{418058A8-BDBC-4FD1-A26D-E068FB696E33}"/>
                      </a:ext>
                      <a:ext uri="{C183D7F6-B498-43B3-948B-1728B52AA6E4}">
                        <adec:decorative xmlns:adec="http://schemas.microsoft.com/office/drawing/2017/decorative" val="1"/>
                      </a:ext>
                    </a:extLst>
                  </p:cNvPr>
                  <p:cNvSpPr>
                    <a:spLocks noChangeArrowheads="1"/>
                  </p:cNvSpPr>
                  <p:nvPr/>
                </p:nvSpPr>
                <p:spPr bwMode="auto">
                  <a:xfrm>
                    <a:off x="712788"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Rectangle 14">
                    <a:extLst>
                      <a:ext uri="{FF2B5EF4-FFF2-40B4-BE49-F238E27FC236}">
                        <a16:creationId xmlns:a16="http://schemas.microsoft.com/office/drawing/2014/main" id="{C7CBD42C-32A5-4940-B4BC-78D8C8BCC36C}"/>
                      </a:ext>
                      <a:ext uri="{C183D7F6-B498-43B3-948B-1728B52AA6E4}">
                        <adec:decorative xmlns:adec="http://schemas.microsoft.com/office/drawing/2017/decorative" val="1"/>
                      </a:ext>
                    </a:extLst>
                  </p:cNvPr>
                  <p:cNvSpPr>
                    <a:spLocks noChangeArrowheads="1"/>
                  </p:cNvSpPr>
                  <p:nvPr/>
                </p:nvSpPr>
                <p:spPr bwMode="auto">
                  <a:xfrm>
                    <a:off x="790575" y="1895476"/>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Rectangle 15">
                    <a:extLst>
                      <a:ext uri="{FF2B5EF4-FFF2-40B4-BE49-F238E27FC236}">
                        <a16:creationId xmlns:a16="http://schemas.microsoft.com/office/drawing/2014/main" id="{21914405-4E23-4544-B3B1-A62B48F4A9C7}"/>
                      </a:ext>
                      <a:ext uri="{C183D7F6-B498-43B3-948B-1728B52AA6E4}">
                        <adec:decorative xmlns:adec="http://schemas.microsoft.com/office/drawing/2017/decorative" val="1"/>
                      </a:ext>
                    </a:extLst>
                  </p:cNvPr>
                  <p:cNvSpPr>
                    <a:spLocks noChangeArrowheads="1"/>
                  </p:cNvSpPr>
                  <p:nvPr/>
                </p:nvSpPr>
                <p:spPr bwMode="auto">
                  <a:xfrm>
                    <a:off x="744538" y="2019301"/>
                    <a:ext cx="60325"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Rectangle 16">
                    <a:extLst>
                      <a:ext uri="{FF2B5EF4-FFF2-40B4-BE49-F238E27FC236}">
                        <a16:creationId xmlns:a16="http://schemas.microsoft.com/office/drawing/2014/main" id="{7D49DDC5-6F6C-492C-8532-D15EC22B21CD}"/>
                      </a:ext>
                      <a:ext uri="{C183D7F6-B498-43B3-948B-1728B52AA6E4}">
                        <adec:decorative xmlns:adec="http://schemas.microsoft.com/office/drawing/2017/decorative" val="1"/>
                      </a:ext>
                    </a:extLst>
                  </p:cNvPr>
                  <p:cNvSpPr>
                    <a:spLocks noChangeArrowheads="1"/>
                  </p:cNvSpPr>
                  <p:nvPr/>
                </p:nvSpPr>
                <p:spPr bwMode="auto">
                  <a:xfrm>
                    <a:off x="960438"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Rectangle 17">
                    <a:extLst>
                      <a:ext uri="{FF2B5EF4-FFF2-40B4-BE49-F238E27FC236}">
                        <a16:creationId xmlns:a16="http://schemas.microsoft.com/office/drawing/2014/main" id="{496FC1F3-349A-4947-8950-9A20557D6BF0}"/>
                      </a:ext>
                      <a:ext uri="{C183D7F6-B498-43B3-948B-1728B52AA6E4}">
                        <adec:decorative xmlns:adec="http://schemas.microsoft.com/office/drawing/2017/decorative" val="1"/>
                      </a:ext>
                    </a:extLst>
                  </p:cNvPr>
                  <p:cNvSpPr>
                    <a:spLocks noChangeArrowheads="1"/>
                  </p:cNvSpPr>
                  <p:nvPr/>
                </p:nvSpPr>
                <p:spPr bwMode="auto">
                  <a:xfrm>
                    <a:off x="1038225" y="1895476"/>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0" name="Rectangle 18">
                    <a:extLst>
                      <a:ext uri="{FF2B5EF4-FFF2-40B4-BE49-F238E27FC236}">
                        <a16:creationId xmlns:a16="http://schemas.microsoft.com/office/drawing/2014/main" id="{00C5D741-6CA8-4B96-A440-724559A2131A}"/>
                      </a:ext>
                      <a:ext uri="{C183D7F6-B498-43B3-948B-1728B52AA6E4}">
                        <adec:decorative xmlns:adec="http://schemas.microsoft.com/office/drawing/2017/decorative" val="1"/>
                      </a:ext>
                    </a:extLst>
                  </p:cNvPr>
                  <p:cNvSpPr>
                    <a:spLocks noChangeArrowheads="1"/>
                  </p:cNvSpPr>
                  <p:nvPr/>
                </p:nvSpPr>
                <p:spPr bwMode="auto">
                  <a:xfrm>
                    <a:off x="990600" y="2019301"/>
                    <a:ext cx="63500" cy="619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11" name="Group 10">
                <a:extLst>
                  <a:ext uri="{FF2B5EF4-FFF2-40B4-BE49-F238E27FC236}">
                    <a16:creationId xmlns:a16="http://schemas.microsoft.com/office/drawing/2014/main" id="{CF75DFB2-9E24-1043-939D-76728DCDC08C}"/>
                  </a:ext>
                </a:extLst>
              </p:cNvPr>
              <p:cNvGrpSpPr/>
              <p:nvPr/>
            </p:nvGrpSpPr>
            <p:grpSpPr>
              <a:xfrm>
                <a:off x="6703233" y="2786773"/>
                <a:ext cx="307791" cy="356635"/>
                <a:chOff x="5908161" y="2881410"/>
                <a:chExt cx="566520" cy="656420"/>
              </a:xfrm>
            </p:grpSpPr>
            <p:sp>
              <p:nvSpPr>
                <p:cNvPr id="164" name="Freeform 182">
                  <a:extLst>
                    <a:ext uri="{FF2B5EF4-FFF2-40B4-BE49-F238E27FC236}">
                      <a16:creationId xmlns:a16="http://schemas.microsoft.com/office/drawing/2014/main" id="{E5607843-3C7C-F245-9F7E-D67BE3B4DF0F}"/>
                    </a:ext>
                    <a:ext uri="{C183D7F6-B498-43B3-948B-1728B52AA6E4}">
                      <adec:decorative xmlns:adec="http://schemas.microsoft.com/office/drawing/2017/decorative" val="1"/>
                    </a:ext>
                  </a:extLst>
                </p:cNvPr>
                <p:cNvSpPr/>
                <p:nvPr/>
              </p:nvSpPr>
              <p:spPr bwMode="auto">
                <a:xfrm>
                  <a:off x="5908161" y="2881410"/>
                  <a:ext cx="460753" cy="590939"/>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 name="Group 9">
                  <a:extLst>
                    <a:ext uri="{FF2B5EF4-FFF2-40B4-BE49-F238E27FC236}">
                      <a16:creationId xmlns:a16="http://schemas.microsoft.com/office/drawing/2014/main" id="{BD3B0C3B-9908-D240-A9DA-9BDAB1A1316D}"/>
                    </a:ext>
                  </a:extLst>
                </p:cNvPr>
                <p:cNvGrpSpPr/>
                <p:nvPr/>
              </p:nvGrpSpPr>
              <p:grpSpPr>
                <a:xfrm>
                  <a:off x="6076524" y="3139673"/>
                  <a:ext cx="398157" cy="398157"/>
                  <a:chOff x="11134725" y="1865313"/>
                  <a:chExt cx="215900" cy="215900"/>
                </a:xfrm>
              </p:grpSpPr>
              <p:sp>
                <p:nvSpPr>
                  <p:cNvPr id="139" name="Rectangle 103">
                    <a:extLst>
                      <a:ext uri="{FF2B5EF4-FFF2-40B4-BE49-F238E27FC236}">
                        <a16:creationId xmlns:a16="http://schemas.microsoft.com/office/drawing/2014/main" id="{3B04131F-60C2-5B41-8B2F-A2A757A3D50E}"/>
                      </a:ext>
                      <a:ext uri="{C183D7F6-B498-43B3-948B-1728B52AA6E4}">
                        <adec:decorative xmlns:adec="http://schemas.microsoft.com/office/drawing/2017/decorative" val="1"/>
                      </a:ext>
                    </a:extLst>
                  </p:cNvPr>
                  <p:cNvSpPr>
                    <a:spLocks noChangeArrowheads="1"/>
                  </p:cNvSpPr>
                  <p:nvPr/>
                </p:nvSpPr>
                <p:spPr bwMode="auto">
                  <a:xfrm>
                    <a:off x="11233150" y="2062163"/>
                    <a:ext cx="2381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0" name="Rectangle 104">
                    <a:extLst>
                      <a:ext uri="{FF2B5EF4-FFF2-40B4-BE49-F238E27FC236}">
                        <a16:creationId xmlns:a16="http://schemas.microsoft.com/office/drawing/2014/main" id="{BB1136E2-7BEB-D543-9ED7-442FAEA42A80}"/>
                      </a:ext>
                      <a:ext uri="{C183D7F6-B498-43B3-948B-1728B52AA6E4}">
                        <adec:decorative xmlns:adec="http://schemas.microsoft.com/office/drawing/2017/decorative" val="1"/>
                      </a:ext>
                    </a:extLst>
                  </p:cNvPr>
                  <p:cNvSpPr>
                    <a:spLocks noChangeArrowheads="1"/>
                  </p:cNvSpPr>
                  <p:nvPr/>
                </p:nvSpPr>
                <p:spPr bwMode="auto">
                  <a:xfrm>
                    <a:off x="1113472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1" name="Freeform 105">
                    <a:extLst>
                      <a:ext uri="{FF2B5EF4-FFF2-40B4-BE49-F238E27FC236}">
                        <a16:creationId xmlns:a16="http://schemas.microsoft.com/office/drawing/2014/main" id="{0C712670-4EEA-CC4B-9F22-D9695CC3C7C8}"/>
                      </a:ext>
                      <a:ext uri="{C183D7F6-B498-43B3-948B-1728B52AA6E4}">
                        <adec:decorative xmlns:adec="http://schemas.microsoft.com/office/drawing/2017/decorative" val="1"/>
                      </a:ext>
                    </a:extLst>
                  </p:cNvPr>
                  <p:cNvSpPr>
                    <a:spLocks/>
                  </p:cNvSpPr>
                  <p:nvPr/>
                </p:nvSpPr>
                <p:spPr bwMode="auto">
                  <a:xfrm>
                    <a:off x="11158538" y="2028826"/>
                    <a:ext cx="30163" cy="28575"/>
                  </a:xfrm>
                  <a:custGeom>
                    <a:avLst/>
                    <a:gdLst>
                      <a:gd name="T0" fmla="*/ 8 w 19"/>
                      <a:gd name="T1" fmla="*/ 0 h 18"/>
                      <a:gd name="T2" fmla="*/ 19 w 19"/>
                      <a:gd name="T3" fmla="*/ 10 h 18"/>
                      <a:gd name="T4" fmla="*/ 11 w 19"/>
                      <a:gd name="T5" fmla="*/ 18 h 18"/>
                      <a:gd name="T6" fmla="*/ 0 w 19"/>
                      <a:gd name="T7" fmla="*/ 8 h 18"/>
                      <a:gd name="T8" fmla="*/ 8 w 19"/>
                      <a:gd name="T9" fmla="*/ 0 h 18"/>
                    </a:gdLst>
                    <a:ahLst/>
                    <a:cxnLst>
                      <a:cxn ang="0">
                        <a:pos x="T0" y="T1"/>
                      </a:cxn>
                      <a:cxn ang="0">
                        <a:pos x="T2" y="T3"/>
                      </a:cxn>
                      <a:cxn ang="0">
                        <a:pos x="T4" y="T5"/>
                      </a:cxn>
                      <a:cxn ang="0">
                        <a:pos x="T6" y="T7"/>
                      </a:cxn>
                      <a:cxn ang="0">
                        <a:pos x="T8" y="T9"/>
                      </a:cxn>
                    </a:cxnLst>
                    <a:rect l="0" t="0" r="r" b="b"/>
                    <a:pathLst>
                      <a:path w="19" h="18">
                        <a:moveTo>
                          <a:pt x="8" y="0"/>
                        </a:moveTo>
                        <a:lnTo>
                          <a:pt x="19"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9" name="Freeform 113">
                    <a:extLst>
                      <a:ext uri="{FF2B5EF4-FFF2-40B4-BE49-F238E27FC236}">
                        <a16:creationId xmlns:a16="http://schemas.microsoft.com/office/drawing/2014/main" id="{2DEF6773-8052-4B4B-A31B-B644C014E060}"/>
                      </a:ext>
                      <a:ext uri="{C183D7F6-B498-43B3-948B-1728B52AA6E4}">
                        <adec:decorative xmlns:adec="http://schemas.microsoft.com/office/drawing/2017/decorative" val="1"/>
                      </a:ext>
                    </a:extLst>
                  </p:cNvPr>
                  <p:cNvSpPr>
                    <a:spLocks noEditPoints="1"/>
                  </p:cNvSpPr>
                  <p:nvPr/>
                </p:nvSpPr>
                <p:spPr bwMode="auto">
                  <a:xfrm>
                    <a:off x="11149025" y="1881188"/>
                    <a:ext cx="187325" cy="185738"/>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0" name="Freeform 114">
                    <a:extLst>
                      <a:ext uri="{FF2B5EF4-FFF2-40B4-BE49-F238E27FC236}">
                        <a16:creationId xmlns:a16="http://schemas.microsoft.com/office/drawing/2014/main" id="{A3A9DB11-31AB-594E-ABEA-6A11D92EF4F6}"/>
                      </a:ext>
                      <a:ext uri="{C183D7F6-B498-43B3-948B-1728B52AA6E4}">
                        <adec:decorative xmlns:adec="http://schemas.microsoft.com/office/drawing/2017/decorative" val="1"/>
                      </a:ext>
                    </a:extLst>
                  </p:cNvPr>
                  <p:cNvSpPr>
                    <a:spLocks/>
                  </p:cNvSpPr>
                  <p:nvPr/>
                </p:nvSpPr>
                <p:spPr bwMode="auto">
                  <a:xfrm>
                    <a:off x="11229975" y="1865313"/>
                    <a:ext cx="22225" cy="19050"/>
                  </a:xfrm>
                  <a:custGeom>
                    <a:avLst/>
                    <a:gdLst>
                      <a:gd name="T0" fmla="*/ 14 w 14"/>
                      <a:gd name="T1" fmla="*/ 11 h 12"/>
                      <a:gd name="T2" fmla="*/ 0 w 14"/>
                      <a:gd name="T3" fmla="*/ 12 h 12"/>
                      <a:gd name="T4" fmla="*/ 0 w 14"/>
                      <a:gd name="T5" fmla="*/ 0 h 12"/>
                      <a:gd name="T6" fmla="*/ 14 w 14"/>
                      <a:gd name="T7" fmla="*/ 0 h 12"/>
                      <a:gd name="T8" fmla="*/ 14 w 14"/>
                      <a:gd name="T9" fmla="*/ 11 h 12"/>
                    </a:gdLst>
                    <a:ahLst/>
                    <a:cxnLst>
                      <a:cxn ang="0">
                        <a:pos x="T0" y="T1"/>
                      </a:cxn>
                      <a:cxn ang="0">
                        <a:pos x="T2" y="T3"/>
                      </a:cxn>
                      <a:cxn ang="0">
                        <a:pos x="T4" y="T5"/>
                      </a:cxn>
                      <a:cxn ang="0">
                        <a:pos x="T6" y="T7"/>
                      </a:cxn>
                      <a:cxn ang="0">
                        <a:pos x="T8" y="T9"/>
                      </a:cxn>
                    </a:cxnLst>
                    <a:rect l="0" t="0" r="r" b="b"/>
                    <a:pathLst>
                      <a:path w="14" h="12">
                        <a:moveTo>
                          <a:pt x="14" y="11"/>
                        </a:moveTo>
                        <a:lnTo>
                          <a:pt x="0" y="12"/>
                        </a:lnTo>
                        <a:lnTo>
                          <a:pt x="0" y="0"/>
                        </a:lnTo>
                        <a:lnTo>
                          <a:pt x="14" y="0"/>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1" name="Rectangle 115">
                    <a:extLst>
                      <a:ext uri="{FF2B5EF4-FFF2-40B4-BE49-F238E27FC236}">
                        <a16:creationId xmlns:a16="http://schemas.microsoft.com/office/drawing/2014/main" id="{451DBC12-F734-4346-96BB-83BA95D9267E}"/>
                      </a:ext>
                      <a:ext uri="{C183D7F6-B498-43B3-948B-1728B52AA6E4}">
                        <adec:decorative xmlns:adec="http://schemas.microsoft.com/office/drawing/2017/decorative" val="1"/>
                      </a:ext>
                    </a:extLst>
                  </p:cNvPr>
                  <p:cNvSpPr>
                    <a:spLocks noChangeArrowheads="1"/>
                  </p:cNvSpPr>
                  <p:nvPr/>
                </p:nvSpPr>
                <p:spPr bwMode="auto">
                  <a:xfrm>
                    <a:off x="11331575" y="1962151"/>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2" name="Freeform 116">
                    <a:extLst>
                      <a:ext uri="{FF2B5EF4-FFF2-40B4-BE49-F238E27FC236}">
                        <a16:creationId xmlns:a16="http://schemas.microsoft.com/office/drawing/2014/main" id="{B9F53F97-CA8F-7B4A-A5F3-084D3AC4B183}"/>
                      </a:ext>
                      <a:ext uri="{C183D7F6-B498-43B3-948B-1728B52AA6E4}">
                        <adec:decorative xmlns:adec="http://schemas.microsoft.com/office/drawing/2017/decorative" val="1"/>
                      </a:ext>
                    </a:extLst>
                  </p:cNvPr>
                  <p:cNvSpPr>
                    <a:spLocks/>
                  </p:cNvSpPr>
                  <p:nvPr/>
                </p:nvSpPr>
                <p:spPr bwMode="auto">
                  <a:xfrm>
                    <a:off x="11298238" y="1889126"/>
                    <a:ext cx="28575" cy="28575"/>
                  </a:xfrm>
                  <a:custGeom>
                    <a:avLst/>
                    <a:gdLst>
                      <a:gd name="T0" fmla="*/ 8 w 18"/>
                      <a:gd name="T1" fmla="*/ 0 h 18"/>
                      <a:gd name="T2" fmla="*/ 18 w 18"/>
                      <a:gd name="T3" fmla="*/ 10 h 18"/>
                      <a:gd name="T4" fmla="*/ 11 w 18"/>
                      <a:gd name="T5" fmla="*/ 18 h 18"/>
                      <a:gd name="T6" fmla="*/ 0 w 18"/>
                      <a:gd name="T7" fmla="*/ 8 h 18"/>
                      <a:gd name="T8" fmla="*/ 8 w 18"/>
                      <a:gd name="T9" fmla="*/ 0 h 18"/>
                    </a:gdLst>
                    <a:ahLst/>
                    <a:cxnLst>
                      <a:cxn ang="0">
                        <a:pos x="T0" y="T1"/>
                      </a:cxn>
                      <a:cxn ang="0">
                        <a:pos x="T2" y="T3"/>
                      </a:cxn>
                      <a:cxn ang="0">
                        <a:pos x="T4" y="T5"/>
                      </a:cxn>
                      <a:cxn ang="0">
                        <a:pos x="T6" y="T7"/>
                      </a:cxn>
                      <a:cxn ang="0">
                        <a:pos x="T8" y="T9"/>
                      </a:cxn>
                    </a:cxnLst>
                    <a:rect l="0" t="0" r="r" b="b"/>
                    <a:pathLst>
                      <a:path w="18" h="18">
                        <a:moveTo>
                          <a:pt x="8" y="0"/>
                        </a:moveTo>
                        <a:lnTo>
                          <a:pt x="18" y="10"/>
                        </a:lnTo>
                        <a:lnTo>
                          <a:pt x="11" y="18"/>
                        </a:lnTo>
                        <a:lnTo>
                          <a:pt x="0" y="8"/>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3" name="Freeform 117">
                    <a:extLst>
                      <a:ext uri="{FF2B5EF4-FFF2-40B4-BE49-F238E27FC236}">
                        <a16:creationId xmlns:a16="http://schemas.microsoft.com/office/drawing/2014/main" id="{91E6004E-7115-014F-895F-1F4E6358A695}"/>
                      </a:ext>
                      <a:ext uri="{C183D7F6-B498-43B3-948B-1728B52AA6E4}">
                        <adec:decorative xmlns:adec="http://schemas.microsoft.com/office/drawing/2017/decorative" val="1"/>
                      </a:ext>
                    </a:extLst>
                  </p:cNvPr>
                  <p:cNvSpPr>
                    <a:spLocks/>
                  </p:cNvSpPr>
                  <p:nvPr/>
                </p:nvSpPr>
                <p:spPr bwMode="auto">
                  <a:xfrm>
                    <a:off x="11299825" y="2027238"/>
                    <a:ext cx="30163" cy="28575"/>
                  </a:xfrm>
                  <a:custGeom>
                    <a:avLst/>
                    <a:gdLst>
                      <a:gd name="T0" fmla="*/ 0 w 19"/>
                      <a:gd name="T1" fmla="*/ 10 h 18"/>
                      <a:gd name="T2" fmla="*/ 11 w 19"/>
                      <a:gd name="T3" fmla="*/ 0 h 18"/>
                      <a:gd name="T4" fmla="*/ 19 w 19"/>
                      <a:gd name="T5" fmla="*/ 8 h 18"/>
                      <a:gd name="T6" fmla="*/ 8 w 19"/>
                      <a:gd name="T7" fmla="*/ 18 h 18"/>
                      <a:gd name="T8" fmla="*/ 0 w 19"/>
                      <a:gd name="T9" fmla="*/ 10 h 18"/>
                    </a:gdLst>
                    <a:ahLst/>
                    <a:cxnLst>
                      <a:cxn ang="0">
                        <a:pos x="T0" y="T1"/>
                      </a:cxn>
                      <a:cxn ang="0">
                        <a:pos x="T2" y="T3"/>
                      </a:cxn>
                      <a:cxn ang="0">
                        <a:pos x="T4" y="T5"/>
                      </a:cxn>
                      <a:cxn ang="0">
                        <a:pos x="T6" y="T7"/>
                      </a:cxn>
                      <a:cxn ang="0">
                        <a:pos x="T8" y="T9"/>
                      </a:cxn>
                    </a:cxnLst>
                    <a:rect l="0" t="0" r="r" b="b"/>
                    <a:pathLst>
                      <a:path w="19" h="18">
                        <a:moveTo>
                          <a:pt x="0" y="10"/>
                        </a:moveTo>
                        <a:lnTo>
                          <a:pt x="11" y="0"/>
                        </a:lnTo>
                        <a:lnTo>
                          <a:pt x="19" y="8"/>
                        </a:lnTo>
                        <a:lnTo>
                          <a:pt x="8" y="18"/>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4" name="Freeform 118">
                    <a:extLst>
                      <a:ext uri="{FF2B5EF4-FFF2-40B4-BE49-F238E27FC236}">
                        <a16:creationId xmlns:a16="http://schemas.microsoft.com/office/drawing/2014/main" id="{D55EDB50-D474-FE46-BC3F-FEE5FF3C6489}"/>
                      </a:ext>
                      <a:ext uri="{C183D7F6-B498-43B3-948B-1728B52AA6E4}">
                        <adec:decorative xmlns:adec="http://schemas.microsoft.com/office/drawing/2017/decorative" val="1"/>
                      </a:ext>
                    </a:extLst>
                  </p:cNvPr>
                  <p:cNvSpPr>
                    <a:spLocks/>
                  </p:cNvSpPr>
                  <p:nvPr/>
                </p:nvSpPr>
                <p:spPr bwMode="auto">
                  <a:xfrm>
                    <a:off x="11156950" y="1890713"/>
                    <a:ext cx="30163" cy="28575"/>
                  </a:xfrm>
                  <a:custGeom>
                    <a:avLst/>
                    <a:gdLst>
                      <a:gd name="T0" fmla="*/ 0 w 19"/>
                      <a:gd name="T1" fmla="*/ 11 h 18"/>
                      <a:gd name="T2" fmla="*/ 11 w 19"/>
                      <a:gd name="T3" fmla="*/ 0 h 18"/>
                      <a:gd name="T4" fmla="*/ 19 w 19"/>
                      <a:gd name="T5" fmla="*/ 8 h 18"/>
                      <a:gd name="T6" fmla="*/ 8 w 19"/>
                      <a:gd name="T7" fmla="*/ 18 h 18"/>
                      <a:gd name="T8" fmla="*/ 0 w 19"/>
                      <a:gd name="T9" fmla="*/ 11 h 18"/>
                    </a:gdLst>
                    <a:ahLst/>
                    <a:cxnLst>
                      <a:cxn ang="0">
                        <a:pos x="T0" y="T1"/>
                      </a:cxn>
                      <a:cxn ang="0">
                        <a:pos x="T2" y="T3"/>
                      </a:cxn>
                      <a:cxn ang="0">
                        <a:pos x="T4" y="T5"/>
                      </a:cxn>
                      <a:cxn ang="0">
                        <a:pos x="T6" y="T7"/>
                      </a:cxn>
                      <a:cxn ang="0">
                        <a:pos x="T8" y="T9"/>
                      </a:cxn>
                    </a:cxnLst>
                    <a:rect l="0" t="0" r="r" b="b"/>
                    <a:pathLst>
                      <a:path w="19" h="18">
                        <a:moveTo>
                          <a:pt x="0" y="11"/>
                        </a:moveTo>
                        <a:lnTo>
                          <a:pt x="11" y="0"/>
                        </a:lnTo>
                        <a:lnTo>
                          <a:pt x="19" y="8"/>
                        </a:lnTo>
                        <a:lnTo>
                          <a:pt x="8" y="18"/>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165" name="Group 18">
                <a:extLst>
                  <a:ext uri="{FF2B5EF4-FFF2-40B4-BE49-F238E27FC236}">
                    <a16:creationId xmlns:a16="http://schemas.microsoft.com/office/drawing/2014/main" id="{92E7FC16-AD0F-8E4C-A263-567C3E875AB2}"/>
                  </a:ext>
                </a:extLst>
              </p:cNvPr>
              <p:cNvGrpSpPr>
                <a:grpSpLocks noChangeAspect="1"/>
              </p:cNvGrpSpPr>
              <p:nvPr/>
            </p:nvGrpSpPr>
            <p:grpSpPr bwMode="auto">
              <a:xfrm>
                <a:off x="7902142" y="3031689"/>
                <a:ext cx="495306" cy="219075"/>
                <a:chOff x="2204" y="1874"/>
                <a:chExt cx="312" cy="138"/>
              </a:xfrm>
            </p:grpSpPr>
            <p:sp>
              <p:nvSpPr>
                <p:cNvPr id="166" name="Freeform 19">
                  <a:extLst>
                    <a:ext uri="{FF2B5EF4-FFF2-40B4-BE49-F238E27FC236}">
                      <a16:creationId xmlns:a16="http://schemas.microsoft.com/office/drawing/2014/main" id="{9C6EC158-18A5-2746-B29D-0260B8853995}"/>
                    </a:ext>
                    <a:ext uri="{C183D7F6-B498-43B3-948B-1728B52AA6E4}">
                      <adec:decorative xmlns:adec="http://schemas.microsoft.com/office/drawing/2017/decorative" val="1"/>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7" name="Freeform 20">
                  <a:extLst>
                    <a:ext uri="{FF2B5EF4-FFF2-40B4-BE49-F238E27FC236}">
                      <a16:creationId xmlns:a16="http://schemas.microsoft.com/office/drawing/2014/main" id="{9F17350E-C2A2-164A-B01F-FF70356338FA}"/>
                    </a:ext>
                    <a:ext uri="{C183D7F6-B498-43B3-948B-1728B52AA6E4}">
                      <adec:decorative xmlns:adec="http://schemas.microsoft.com/office/drawing/2017/decorative" val="1"/>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8" name="Freeform 21">
                  <a:extLst>
                    <a:ext uri="{FF2B5EF4-FFF2-40B4-BE49-F238E27FC236}">
                      <a16:creationId xmlns:a16="http://schemas.microsoft.com/office/drawing/2014/main" id="{F1F94005-1D97-FC4A-B4BB-293A8A25DD15}"/>
                    </a:ext>
                    <a:ext uri="{C183D7F6-B498-43B3-948B-1728B52AA6E4}">
                      <adec:decorative xmlns:adec="http://schemas.microsoft.com/office/drawing/2017/decorative" val="1"/>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9" name="Freeform 22">
                  <a:extLst>
                    <a:ext uri="{FF2B5EF4-FFF2-40B4-BE49-F238E27FC236}">
                      <a16:creationId xmlns:a16="http://schemas.microsoft.com/office/drawing/2014/main" id="{4A19B7BB-F973-C34D-9171-835711A7D6D2}"/>
                    </a:ext>
                    <a:ext uri="{C183D7F6-B498-43B3-948B-1728B52AA6E4}">
                      <adec:decorative xmlns:adec="http://schemas.microsoft.com/office/drawing/2017/decorative" val="1"/>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0" name="Oval 23">
                  <a:extLst>
                    <a:ext uri="{FF2B5EF4-FFF2-40B4-BE49-F238E27FC236}">
                      <a16:creationId xmlns:a16="http://schemas.microsoft.com/office/drawing/2014/main" id="{793C33F5-1D44-CF46-988E-8D3FA759D5AE}"/>
                    </a:ext>
                    <a:ext uri="{C183D7F6-B498-43B3-948B-1728B52AA6E4}">
                      <adec:decorative xmlns:adec="http://schemas.microsoft.com/office/drawing/2017/decorative" val="1"/>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1" name="Oval 24">
                  <a:extLst>
                    <a:ext uri="{FF2B5EF4-FFF2-40B4-BE49-F238E27FC236}">
                      <a16:creationId xmlns:a16="http://schemas.microsoft.com/office/drawing/2014/main" id="{688F5647-61A2-794C-A3FA-D35741CE068F}"/>
                    </a:ext>
                    <a:ext uri="{C183D7F6-B498-43B3-948B-1728B52AA6E4}">
                      <adec:decorative xmlns:adec="http://schemas.microsoft.com/office/drawing/2017/decorative" val="1"/>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2" name="Oval 25">
                  <a:extLst>
                    <a:ext uri="{FF2B5EF4-FFF2-40B4-BE49-F238E27FC236}">
                      <a16:creationId xmlns:a16="http://schemas.microsoft.com/office/drawing/2014/main" id="{CBDF0C87-6D24-1844-BBCD-5C2757E2E327}"/>
                    </a:ext>
                    <a:ext uri="{C183D7F6-B498-43B3-948B-1728B52AA6E4}">
                      <adec:decorative xmlns:adec="http://schemas.microsoft.com/office/drawing/2017/decorative" val="1"/>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73" name="Group 18">
                <a:extLst>
                  <a:ext uri="{FF2B5EF4-FFF2-40B4-BE49-F238E27FC236}">
                    <a16:creationId xmlns:a16="http://schemas.microsoft.com/office/drawing/2014/main" id="{D74D29CB-ACCA-DC4F-8A86-731036AF5448}"/>
                  </a:ext>
                </a:extLst>
              </p:cNvPr>
              <p:cNvGrpSpPr>
                <a:grpSpLocks noChangeAspect="1"/>
              </p:cNvGrpSpPr>
              <p:nvPr/>
            </p:nvGrpSpPr>
            <p:grpSpPr bwMode="auto">
              <a:xfrm>
                <a:off x="7902142" y="3819536"/>
                <a:ext cx="495306" cy="219075"/>
                <a:chOff x="2204" y="1874"/>
                <a:chExt cx="312" cy="138"/>
              </a:xfrm>
            </p:grpSpPr>
            <p:sp>
              <p:nvSpPr>
                <p:cNvPr id="174" name="Freeform 19">
                  <a:extLst>
                    <a:ext uri="{FF2B5EF4-FFF2-40B4-BE49-F238E27FC236}">
                      <a16:creationId xmlns:a16="http://schemas.microsoft.com/office/drawing/2014/main" id="{04DE2C71-4756-4C46-B05A-C9823292810B}"/>
                    </a:ext>
                    <a:ext uri="{C183D7F6-B498-43B3-948B-1728B52AA6E4}">
                      <adec:decorative xmlns:adec="http://schemas.microsoft.com/office/drawing/2017/decorative" val="1"/>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5" name="Freeform 20">
                  <a:extLst>
                    <a:ext uri="{FF2B5EF4-FFF2-40B4-BE49-F238E27FC236}">
                      <a16:creationId xmlns:a16="http://schemas.microsoft.com/office/drawing/2014/main" id="{3365F92E-BFF5-A947-A402-AF1FE571EBD2}"/>
                    </a:ext>
                    <a:ext uri="{C183D7F6-B498-43B3-948B-1728B52AA6E4}">
                      <adec:decorative xmlns:adec="http://schemas.microsoft.com/office/drawing/2017/decorative" val="1"/>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6" name="Freeform 21">
                  <a:extLst>
                    <a:ext uri="{FF2B5EF4-FFF2-40B4-BE49-F238E27FC236}">
                      <a16:creationId xmlns:a16="http://schemas.microsoft.com/office/drawing/2014/main" id="{9063678F-E007-3D4C-9920-51F18423CE09}"/>
                    </a:ext>
                    <a:ext uri="{C183D7F6-B498-43B3-948B-1728B52AA6E4}">
                      <adec:decorative xmlns:adec="http://schemas.microsoft.com/office/drawing/2017/decorative" val="1"/>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7" name="Freeform 22">
                  <a:extLst>
                    <a:ext uri="{FF2B5EF4-FFF2-40B4-BE49-F238E27FC236}">
                      <a16:creationId xmlns:a16="http://schemas.microsoft.com/office/drawing/2014/main" id="{EE9BFFFC-5C67-DC49-82DA-1BA848CF89C1}"/>
                    </a:ext>
                    <a:ext uri="{C183D7F6-B498-43B3-948B-1728B52AA6E4}">
                      <adec:decorative xmlns:adec="http://schemas.microsoft.com/office/drawing/2017/decorative" val="1"/>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8" name="Oval 23">
                  <a:extLst>
                    <a:ext uri="{FF2B5EF4-FFF2-40B4-BE49-F238E27FC236}">
                      <a16:creationId xmlns:a16="http://schemas.microsoft.com/office/drawing/2014/main" id="{B4BAB5A8-FFCF-244C-A425-1C2AD2FBF376}"/>
                    </a:ext>
                    <a:ext uri="{C183D7F6-B498-43B3-948B-1728B52AA6E4}">
                      <adec:decorative xmlns:adec="http://schemas.microsoft.com/office/drawing/2017/decorative" val="1"/>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9" name="Oval 24">
                  <a:extLst>
                    <a:ext uri="{FF2B5EF4-FFF2-40B4-BE49-F238E27FC236}">
                      <a16:creationId xmlns:a16="http://schemas.microsoft.com/office/drawing/2014/main" id="{209A958E-4E48-234D-85CA-2933A9A8A11B}"/>
                    </a:ext>
                    <a:ext uri="{C183D7F6-B498-43B3-948B-1728B52AA6E4}">
                      <adec:decorative xmlns:adec="http://schemas.microsoft.com/office/drawing/2017/decorative" val="1"/>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0" name="Oval 25">
                  <a:extLst>
                    <a:ext uri="{FF2B5EF4-FFF2-40B4-BE49-F238E27FC236}">
                      <a16:creationId xmlns:a16="http://schemas.microsoft.com/office/drawing/2014/main" id="{1A34B375-9C7F-DE49-BF82-F13C323FBD31}"/>
                    </a:ext>
                    <a:ext uri="{C183D7F6-B498-43B3-948B-1728B52AA6E4}">
                      <adec:decorative xmlns:adec="http://schemas.microsoft.com/office/drawing/2017/decorative" val="1"/>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5" name="Group 14">
                <a:extLst>
                  <a:ext uri="{FF2B5EF4-FFF2-40B4-BE49-F238E27FC236}">
                    <a16:creationId xmlns:a16="http://schemas.microsoft.com/office/drawing/2014/main" id="{70F4E69D-26CB-1140-B981-7F70FE2BD434}"/>
                  </a:ext>
                </a:extLst>
              </p:cNvPr>
              <p:cNvGrpSpPr/>
              <p:nvPr/>
            </p:nvGrpSpPr>
            <p:grpSpPr>
              <a:xfrm>
                <a:off x="6597602" y="4150456"/>
                <a:ext cx="519052" cy="523876"/>
                <a:chOff x="5273791" y="4761447"/>
                <a:chExt cx="519052" cy="523876"/>
              </a:xfrm>
            </p:grpSpPr>
            <p:grpSp>
              <p:nvGrpSpPr>
                <p:cNvPr id="182" name="Group 181">
                  <a:extLst>
                    <a:ext uri="{FF2B5EF4-FFF2-40B4-BE49-F238E27FC236}">
                      <a16:creationId xmlns:a16="http://schemas.microsoft.com/office/drawing/2014/main" id="{7D4745B8-E844-9541-AC79-013FE9A9081F}"/>
                    </a:ext>
                  </a:extLst>
                </p:cNvPr>
                <p:cNvGrpSpPr>
                  <a:grpSpLocks noChangeAspect="1"/>
                </p:cNvGrpSpPr>
                <p:nvPr/>
              </p:nvGrpSpPr>
              <p:grpSpPr>
                <a:xfrm flipH="1">
                  <a:off x="5273791" y="4761447"/>
                  <a:ext cx="519052" cy="307194"/>
                  <a:chOff x="942772" y="1664993"/>
                  <a:chExt cx="155575" cy="92075"/>
                </a:xfrm>
                <a:solidFill>
                  <a:srgbClr val="50E6FF"/>
                </a:solidFill>
              </p:grpSpPr>
              <p:sp>
                <p:nvSpPr>
                  <p:cNvPr id="183" name="Oval 19">
                    <a:extLst>
                      <a:ext uri="{FF2B5EF4-FFF2-40B4-BE49-F238E27FC236}">
                        <a16:creationId xmlns:a16="http://schemas.microsoft.com/office/drawing/2014/main" id="{41CC4429-BBDB-1A4A-84BC-67B0FF5EB766}"/>
                      </a:ext>
                      <a:ext uri="{C183D7F6-B498-43B3-948B-1728B52AA6E4}">
                        <adec:decorative xmlns:adec="http://schemas.microsoft.com/office/drawing/2017/decorative" val="1"/>
                      </a:ext>
                    </a:extLst>
                  </p:cNvPr>
                  <p:cNvSpPr>
                    <a:spLocks noChangeArrowheads="1"/>
                  </p:cNvSpPr>
                  <p:nvPr/>
                </p:nvSpPr>
                <p:spPr bwMode="auto">
                  <a:xfrm>
                    <a:off x="958647" y="1664993"/>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84" name="Freeform 20">
                    <a:extLst>
                      <a:ext uri="{FF2B5EF4-FFF2-40B4-BE49-F238E27FC236}">
                        <a16:creationId xmlns:a16="http://schemas.microsoft.com/office/drawing/2014/main" id="{431CD1CB-B3C1-1B40-9EA2-8A5BB3415C6F}"/>
                      </a:ext>
                      <a:ext uri="{C183D7F6-B498-43B3-948B-1728B52AA6E4}">
                        <adec:decorative xmlns:adec="http://schemas.microsoft.com/office/drawing/2017/decorative" val="1"/>
                      </a:ext>
                    </a:extLst>
                  </p:cNvPr>
                  <p:cNvSpPr>
                    <a:spLocks/>
                  </p:cNvSpPr>
                  <p:nvPr/>
                </p:nvSpPr>
                <p:spPr bwMode="auto">
                  <a:xfrm>
                    <a:off x="942772" y="1722142"/>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85" name="Oval 21">
                    <a:extLst>
                      <a:ext uri="{FF2B5EF4-FFF2-40B4-BE49-F238E27FC236}">
                        <a16:creationId xmlns:a16="http://schemas.microsoft.com/office/drawing/2014/main" id="{6799A05B-6D14-CB47-A158-89DEAFA63554}"/>
                      </a:ext>
                      <a:ext uri="{C183D7F6-B498-43B3-948B-1728B52AA6E4}">
                        <adec:decorative xmlns:adec="http://schemas.microsoft.com/office/drawing/2017/decorative" val="1"/>
                      </a:ext>
                    </a:extLst>
                  </p:cNvPr>
                  <p:cNvSpPr>
                    <a:spLocks noChangeArrowheads="1"/>
                  </p:cNvSpPr>
                  <p:nvPr/>
                </p:nvSpPr>
                <p:spPr bwMode="auto">
                  <a:xfrm>
                    <a:off x="1020559" y="1680868"/>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grpSp>
            <p:sp>
              <p:nvSpPr>
                <p:cNvPr id="181" name="Freeform 182">
                  <a:extLst>
                    <a:ext uri="{FF2B5EF4-FFF2-40B4-BE49-F238E27FC236}">
                      <a16:creationId xmlns:a16="http://schemas.microsoft.com/office/drawing/2014/main" id="{ABCA5501-03FA-A343-B40D-5E4612F99F0C}"/>
                    </a:ext>
                    <a:ext uri="{C183D7F6-B498-43B3-948B-1728B52AA6E4}">
                      <adec:decorative xmlns:adec="http://schemas.microsoft.com/office/drawing/2017/decorative" val="1"/>
                    </a:ext>
                  </a:extLst>
                </p:cNvPr>
                <p:cNvSpPr/>
                <p:nvPr/>
              </p:nvSpPr>
              <p:spPr bwMode="auto">
                <a:xfrm>
                  <a:off x="5410898" y="4960741"/>
                  <a:ext cx="253075" cy="32458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ight Arrow 13">
                  <a:extLst>
                    <a:ext uri="{FF2B5EF4-FFF2-40B4-BE49-F238E27FC236}">
                      <a16:creationId xmlns:a16="http://schemas.microsoft.com/office/drawing/2014/main" id="{752ACE74-1328-C44B-A172-C7F3B47D602D}"/>
                    </a:ext>
                    <a:ext uri="{C183D7F6-B498-43B3-948B-1728B52AA6E4}">
                      <adec:decorative xmlns:adec="http://schemas.microsoft.com/office/drawing/2017/decorative" val="1"/>
                    </a:ext>
                  </a:extLst>
                </p:cNvPr>
                <p:cNvSpPr/>
                <p:nvPr/>
              </p:nvSpPr>
              <p:spPr bwMode="auto">
                <a:xfrm rot="16200000">
                  <a:off x="5437909" y="4824287"/>
                  <a:ext cx="207060" cy="171405"/>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 name="Group 6">
                <a:extLst>
                  <a:ext uri="{FF2B5EF4-FFF2-40B4-BE49-F238E27FC236}">
                    <a16:creationId xmlns:a16="http://schemas.microsoft.com/office/drawing/2014/main" id="{1DE26F5C-9CC4-DD43-A048-81FB38A3414F}"/>
                  </a:ext>
                </a:extLst>
              </p:cNvPr>
              <p:cNvGrpSpPr/>
              <p:nvPr/>
            </p:nvGrpSpPr>
            <p:grpSpPr>
              <a:xfrm>
                <a:off x="6705435" y="1807786"/>
                <a:ext cx="404985" cy="354380"/>
                <a:chOff x="6447537" y="2058233"/>
                <a:chExt cx="404985" cy="354380"/>
              </a:xfrm>
            </p:grpSpPr>
            <p:sp>
              <p:nvSpPr>
                <p:cNvPr id="132" name="Freeform 182">
                  <a:extLst>
                    <a:ext uri="{FF2B5EF4-FFF2-40B4-BE49-F238E27FC236}">
                      <a16:creationId xmlns:a16="http://schemas.microsoft.com/office/drawing/2014/main" id="{63674D66-B69C-8F43-B9BA-EF282B50A0CA}"/>
                    </a:ext>
                    <a:ext uri="{C183D7F6-B498-43B3-948B-1728B52AA6E4}">
                      <adec:decorative xmlns:adec="http://schemas.microsoft.com/office/drawing/2017/decorative" val="1"/>
                    </a:ext>
                  </a:extLst>
                </p:cNvPr>
                <p:cNvSpPr/>
                <p:nvPr/>
              </p:nvSpPr>
              <p:spPr bwMode="auto">
                <a:xfrm>
                  <a:off x="6447537" y="2058233"/>
                  <a:ext cx="253075" cy="324582"/>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Freeform 5">
                  <a:extLst>
                    <a:ext uri="{FF2B5EF4-FFF2-40B4-BE49-F238E27FC236}">
                      <a16:creationId xmlns:a16="http://schemas.microsoft.com/office/drawing/2014/main" id="{DDF6B68C-2E5C-5940-ADE3-284A2F029AEC}"/>
                    </a:ext>
                    <a:ext uri="{C183D7F6-B498-43B3-948B-1728B52AA6E4}">
                      <adec:decorative xmlns:adec="http://schemas.microsoft.com/office/drawing/2017/decorative" val="1"/>
                    </a:ext>
                  </a:extLst>
                </p:cNvPr>
                <p:cNvSpPr>
                  <a:spLocks/>
                </p:cNvSpPr>
                <p:nvPr/>
              </p:nvSpPr>
              <p:spPr bwMode="auto">
                <a:xfrm>
                  <a:off x="6736036" y="2296128"/>
                  <a:ext cx="116486" cy="116485"/>
                </a:xfrm>
                <a:custGeom>
                  <a:avLst/>
                  <a:gdLst>
                    <a:gd name="T0" fmla="*/ 148 w 148"/>
                    <a:gd name="T1" fmla="*/ 127 h 148"/>
                    <a:gd name="T2" fmla="*/ 127 w 148"/>
                    <a:gd name="T3" fmla="*/ 148 h 148"/>
                    <a:gd name="T4" fmla="*/ 52 w 148"/>
                    <a:gd name="T5" fmla="*/ 73 h 148"/>
                    <a:gd name="T6" fmla="*/ 0 w 148"/>
                    <a:gd name="T7" fmla="*/ 21 h 148"/>
                    <a:gd name="T8" fmla="*/ 21 w 148"/>
                    <a:gd name="T9" fmla="*/ 0 h 148"/>
                    <a:gd name="T10" fmla="*/ 148 w 148"/>
                    <a:gd name="T11" fmla="*/ 127 h 148"/>
                  </a:gdLst>
                  <a:ahLst/>
                  <a:cxnLst>
                    <a:cxn ang="0">
                      <a:pos x="T0" y="T1"/>
                    </a:cxn>
                    <a:cxn ang="0">
                      <a:pos x="T2" y="T3"/>
                    </a:cxn>
                    <a:cxn ang="0">
                      <a:pos x="T4" y="T5"/>
                    </a:cxn>
                    <a:cxn ang="0">
                      <a:pos x="T6" y="T7"/>
                    </a:cxn>
                    <a:cxn ang="0">
                      <a:pos x="T8" y="T9"/>
                    </a:cxn>
                    <a:cxn ang="0">
                      <a:pos x="T10" y="T11"/>
                    </a:cxn>
                  </a:cxnLst>
                  <a:rect l="0" t="0" r="r" b="b"/>
                  <a:pathLst>
                    <a:path w="148" h="148">
                      <a:moveTo>
                        <a:pt x="148" y="127"/>
                      </a:moveTo>
                      <a:lnTo>
                        <a:pt x="127" y="148"/>
                      </a:lnTo>
                      <a:lnTo>
                        <a:pt x="52" y="73"/>
                      </a:lnTo>
                      <a:lnTo>
                        <a:pt x="0" y="21"/>
                      </a:lnTo>
                      <a:lnTo>
                        <a:pt x="21" y="0"/>
                      </a:lnTo>
                      <a:lnTo>
                        <a:pt x="148"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 name="Oval 5">
                  <a:extLst>
                    <a:ext uri="{FF2B5EF4-FFF2-40B4-BE49-F238E27FC236}">
                      <a16:creationId xmlns:a16="http://schemas.microsoft.com/office/drawing/2014/main" id="{5A5DDB6A-C2C6-B644-96AD-5A13379A62B1}"/>
                    </a:ext>
                    <a:ext uri="{C183D7F6-B498-43B3-948B-1728B52AA6E4}">
                      <adec:decorative xmlns:adec="http://schemas.microsoft.com/office/drawing/2017/decorative" val="1"/>
                    </a:ext>
                  </a:extLst>
                </p:cNvPr>
                <p:cNvSpPr/>
                <p:nvPr/>
              </p:nvSpPr>
              <p:spPr bwMode="auto">
                <a:xfrm>
                  <a:off x="6618408" y="2175688"/>
                  <a:ext cx="157768" cy="157768"/>
                </a:xfrm>
                <a:prstGeom prst="ellipse">
                  <a:avLst/>
                </a:prstGeom>
                <a:solidFill>
                  <a:schemeClr val="bg1"/>
                </a:solidFill>
                <a:ln w="222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36" name="Oval 22">
                <a:extLst>
                  <a:ext uri="{FF2B5EF4-FFF2-40B4-BE49-F238E27FC236}">
                    <a16:creationId xmlns:a16="http://schemas.microsoft.com/office/drawing/2014/main" id="{1A2E4780-7A9E-9C47-B1DF-33BEFB29B60F}"/>
                  </a:ext>
                  <a:ext uri="{C183D7F6-B498-43B3-948B-1728B52AA6E4}">
                    <adec:decorative xmlns:adec="http://schemas.microsoft.com/office/drawing/2017/decorative" val="1"/>
                  </a:ext>
                </a:extLst>
              </p:cNvPr>
              <p:cNvSpPr/>
              <p:nvPr/>
            </p:nvSpPr>
            <p:spPr bwMode="auto">
              <a:xfrm rot="8686989">
                <a:off x="10369050" y="3343052"/>
                <a:ext cx="847763" cy="847763"/>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Rectangle 137">
                <a:extLst>
                  <a:ext uri="{FF2B5EF4-FFF2-40B4-BE49-F238E27FC236}">
                    <a16:creationId xmlns:a16="http://schemas.microsoft.com/office/drawing/2014/main" id="{43E3115C-377B-5D43-8A91-2A29D36FFC92}"/>
                  </a:ext>
                  <a:ext uri="{C183D7F6-B498-43B3-948B-1728B52AA6E4}">
                    <adec:decorative xmlns:adec="http://schemas.microsoft.com/office/drawing/2017/decorative" val="1"/>
                  </a:ext>
                </a:extLst>
              </p:cNvPr>
              <p:cNvSpPr/>
              <p:nvPr/>
            </p:nvSpPr>
            <p:spPr bwMode="auto">
              <a:xfrm>
                <a:off x="11034009" y="3783486"/>
                <a:ext cx="370363"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Oval 22">
                <a:extLst>
                  <a:ext uri="{FF2B5EF4-FFF2-40B4-BE49-F238E27FC236}">
                    <a16:creationId xmlns:a16="http://schemas.microsoft.com/office/drawing/2014/main" id="{A8FB9C04-D9A2-0848-A46E-A7446DAA532F}"/>
                  </a:ext>
                  <a:ext uri="{C183D7F6-B498-43B3-948B-1728B52AA6E4}">
                    <adec:decorative xmlns:adec="http://schemas.microsoft.com/office/drawing/2017/decorative" val="1"/>
                  </a:ext>
                </a:extLst>
              </p:cNvPr>
              <p:cNvSpPr/>
              <p:nvPr/>
            </p:nvSpPr>
            <p:spPr bwMode="auto">
              <a:xfrm rot="15503124">
                <a:off x="10018735" y="2417258"/>
                <a:ext cx="751159" cy="7511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539B9799-4605-D543-8AEF-F02030EDC282}"/>
                  </a:ext>
                  <a:ext uri="{C183D7F6-B498-43B3-948B-1728B52AA6E4}">
                    <adec:decorative xmlns:adec="http://schemas.microsoft.com/office/drawing/2017/decorative" val="1"/>
                  </a:ext>
                </a:extLst>
              </p:cNvPr>
              <p:cNvSpPr/>
              <p:nvPr/>
            </p:nvSpPr>
            <p:spPr bwMode="auto">
              <a:xfrm>
                <a:off x="9961064" y="2867513"/>
                <a:ext cx="258601" cy="2937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a:extLst>
                  <a:ext uri="{FF2B5EF4-FFF2-40B4-BE49-F238E27FC236}">
                    <a16:creationId xmlns:a16="http://schemas.microsoft.com/office/drawing/2014/main" id="{50A44CE4-8991-9B49-A902-E0EA7DE0A905}"/>
                  </a:ext>
                </a:extLst>
              </p:cNvPr>
              <p:cNvGrpSpPr/>
              <p:nvPr/>
            </p:nvGrpSpPr>
            <p:grpSpPr>
              <a:xfrm>
                <a:off x="10813928" y="2189419"/>
                <a:ext cx="425585" cy="391700"/>
                <a:chOff x="11059451" y="2332537"/>
                <a:chExt cx="425585" cy="391700"/>
              </a:xfrm>
            </p:grpSpPr>
            <p:sp>
              <p:nvSpPr>
                <p:cNvPr id="188" name="Freeform: Shape 229">
                  <a:extLst>
                    <a:ext uri="{FF2B5EF4-FFF2-40B4-BE49-F238E27FC236}">
                      <a16:creationId xmlns:a16="http://schemas.microsoft.com/office/drawing/2014/main" id="{AE387262-E7F8-C344-AB2E-12005C618CEF}"/>
                    </a:ext>
                    <a:ext uri="{C183D7F6-B498-43B3-948B-1728B52AA6E4}">
                      <adec:decorative xmlns:adec="http://schemas.microsoft.com/office/drawing/2017/decorative" val="1"/>
                    </a:ext>
                  </a:extLst>
                </p:cNvPr>
                <p:cNvSpPr/>
                <p:nvPr/>
              </p:nvSpPr>
              <p:spPr bwMode="auto">
                <a:xfrm>
                  <a:off x="11059451" y="2332537"/>
                  <a:ext cx="425585" cy="391700"/>
                </a:xfrm>
                <a:custGeom>
                  <a:avLst/>
                  <a:gdLst>
                    <a:gd name="connsiteX0" fmla="*/ 50546 w 886033"/>
                    <a:gd name="connsiteY0" fmla="*/ 0 h 815488"/>
                    <a:gd name="connsiteX1" fmla="*/ 835487 w 886033"/>
                    <a:gd name="connsiteY1" fmla="*/ 0 h 815488"/>
                    <a:gd name="connsiteX2" fmla="*/ 886033 w 886033"/>
                    <a:gd name="connsiteY2" fmla="*/ 50547 h 815488"/>
                    <a:gd name="connsiteX3" fmla="*/ 886033 w 886033"/>
                    <a:gd name="connsiteY3" fmla="*/ 596076 h 815488"/>
                    <a:gd name="connsiteX4" fmla="*/ 835487 w 886033"/>
                    <a:gd name="connsiteY4" fmla="*/ 646623 h 815488"/>
                    <a:gd name="connsiteX5" fmla="*/ 569232 w 886033"/>
                    <a:gd name="connsiteY5" fmla="*/ 646623 h 815488"/>
                    <a:gd name="connsiteX6" fmla="*/ 562260 w 886033"/>
                    <a:gd name="connsiteY6" fmla="*/ 664907 h 815488"/>
                    <a:gd name="connsiteX7" fmla="*/ 616261 w 886033"/>
                    <a:gd name="connsiteY7" fmla="*/ 756266 h 815488"/>
                    <a:gd name="connsiteX8" fmla="*/ 645789 w 886033"/>
                    <a:gd name="connsiteY8" fmla="*/ 763077 h 815488"/>
                    <a:gd name="connsiteX9" fmla="*/ 729605 w 886033"/>
                    <a:gd name="connsiteY9" fmla="*/ 763077 h 815488"/>
                    <a:gd name="connsiteX10" fmla="*/ 729605 w 886033"/>
                    <a:gd name="connsiteY10" fmla="*/ 815488 h 815488"/>
                    <a:gd name="connsiteX11" fmla="*/ 156428 w 886033"/>
                    <a:gd name="connsiteY11" fmla="*/ 815488 h 815488"/>
                    <a:gd name="connsiteX12" fmla="*/ 156428 w 886033"/>
                    <a:gd name="connsiteY12" fmla="*/ 763077 h 815488"/>
                    <a:gd name="connsiteX13" fmla="*/ 242272 w 886033"/>
                    <a:gd name="connsiteY13" fmla="*/ 763077 h 815488"/>
                    <a:gd name="connsiteX14" fmla="*/ 264721 w 886033"/>
                    <a:gd name="connsiteY14" fmla="*/ 759315 h 815488"/>
                    <a:gd name="connsiteX15" fmla="*/ 339092 w 886033"/>
                    <a:gd name="connsiteY15" fmla="*/ 661670 h 815488"/>
                    <a:gd name="connsiteX16" fmla="*/ 331762 w 886033"/>
                    <a:gd name="connsiteY16" fmla="*/ 646623 h 815488"/>
                    <a:gd name="connsiteX17" fmla="*/ 50546 w 886033"/>
                    <a:gd name="connsiteY17" fmla="*/ 646623 h 815488"/>
                    <a:gd name="connsiteX18" fmla="*/ 0 w 886033"/>
                    <a:gd name="connsiteY18" fmla="*/ 596076 h 815488"/>
                    <a:gd name="connsiteX19" fmla="*/ 0 w 886033"/>
                    <a:gd name="connsiteY19" fmla="*/ 50547 h 815488"/>
                    <a:gd name="connsiteX20" fmla="*/ 50546 w 886033"/>
                    <a:gd name="connsiteY20" fmla="*/ 0 h 815488"/>
                    <a:gd name="connsiteX21" fmla="*/ 71909 w 886033"/>
                    <a:gd name="connsiteY21" fmla="*/ 68760 h 815488"/>
                    <a:gd name="connsiteX22" fmla="*/ 71909 w 886033"/>
                    <a:gd name="connsiteY22" fmla="*/ 577863 h 815488"/>
                    <a:gd name="connsiteX23" fmla="*/ 138251 w 886033"/>
                    <a:gd name="connsiteY23" fmla="*/ 577863 h 815488"/>
                    <a:gd name="connsiteX24" fmla="*/ 139213 w 886033"/>
                    <a:gd name="connsiteY24" fmla="*/ 577863 h 815488"/>
                    <a:gd name="connsiteX25" fmla="*/ 813953 w 886033"/>
                    <a:gd name="connsiteY25" fmla="*/ 577863 h 815488"/>
                    <a:gd name="connsiteX26" fmla="*/ 813953 w 886033"/>
                    <a:gd name="connsiteY26" fmla="*/ 68760 h 815488"/>
                    <a:gd name="connsiteX27" fmla="*/ 758767 w 886033"/>
                    <a:gd name="connsiteY27" fmla="*/ 68760 h 815488"/>
                    <a:gd name="connsiteX28" fmla="*/ 71909 w 886033"/>
                    <a:gd name="connsiteY28" fmla="*/ 68760 h 8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033" h="815488">
                      <a:moveTo>
                        <a:pt x="50546" y="0"/>
                      </a:moveTo>
                      <a:lnTo>
                        <a:pt x="835487" y="0"/>
                      </a:lnTo>
                      <a:cubicBezTo>
                        <a:pt x="863403" y="0"/>
                        <a:pt x="886033" y="22631"/>
                        <a:pt x="886033" y="50547"/>
                      </a:cubicBezTo>
                      <a:lnTo>
                        <a:pt x="886033" y="596076"/>
                      </a:lnTo>
                      <a:cubicBezTo>
                        <a:pt x="886033" y="623992"/>
                        <a:pt x="863403" y="646623"/>
                        <a:pt x="835487" y="646623"/>
                      </a:cubicBezTo>
                      <a:lnTo>
                        <a:pt x="569232" y="646623"/>
                      </a:lnTo>
                      <a:lnTo>
                        <a:pt x="562260" y="664907"/>
                      </a:lnTo>
                      <a:cubicBezTo>
                        <a:pt x="551378" y="702735"/>
                        <a:pt x="563218" y="738532"/>
                        <a:pt x="616261" y="756266"/>
                      </a:cubicBezTo>
                      <a:lnTo>
                        <a:pt x="645789" y="763077"/>
                      </a:lnTo>
                      <a:lnTo>
                        <a:pt x="729605" y="763077"/>
                      </a:lnTo>
                      <a:lnTo>
                        <a:pt x="729605" y="815488"/>
                      </a:lnTo>
                      <a:lnTo>
                        <a:pt x="156428" y="815488"/>
                      </a:lnTo>
                      <a:lnTo>
                        <a:pt x="156428" y="763077"/>
                      </a:lnTo>
                      <a:lnTo>
                        <a:pt x="242272" y="763077"/>
                      </a:lnTo>
                      <a:lnTo>
                        <a:pt x="264721" y="759315"/>
                      </a:lnTo>
                      <a:cubicBezTo>
                        <a:pt x="349129" y="740711"/>
                        <a:pt x="352063" y="695720"/>
                        <a:pt x="339092" y="661670"/>
                      </a:cubicBezTo>
                      <a:lnTo>
                        <a:pt x="331762" y="646623"/>
                      </a:lnTo>
                      <a:lnTo>
                        <a:pt x="50546" y="646623"/>
                      </a:lnTo>
                      <a:cubicBezTo>
                        <a:pt x="22630" y="646623"/>
                        <a:pt x="0" y="623992"/>
                        <a:pt x="0" y="596076"/>
                      </a:cubicBezTo>
                      <a:lnTo>
                        <a:pt x="0" y="50547"/>
                      </a:lnTo>
                      <a:cubicBezTo>
                        <a:pt x="0" y="22631"/>
                        <a:pt x="22630" y="0"/>
                        <a:pt x="50546" y="0"/>
                      </a:cubicBezTo>
                      <a:close/>
                      <a:moveTo>
                        <a:pt x="71909" y="68760"/>
                      </a:moveTo>
                      <a:lnTo>
                        <a:pt x="71909" y="577863"/>
                      </a:lnTo>
                      <a:lnTo>
                        <a:pt x="138251" y="577863"/>
                      </a:lnTo>
                      <a:lnTo>
                        <a:pt x="139213" y="577863"/>
                      </a:lnTo>
                      <a:lnTo>
                        <a:pt x="813953" y="577863"/>
                      </a:lnTo>
                      <a:lnTo>
                        <a:pt x="813953" y="68760"/>
                      </a:lnTo>
                      <a:lnTo>
                        <a:pt x="758767" y="68760"/>
                      </a:lnTo>
                      <a:lnTo>
                        <a:pt x="71909" y="6876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8" name="Group 17">
                  <a:extLst>
                    <a:ext uri="{FF2B5EF4-FFF2-40B4-BE49-F238E27FC236}">
                      <a16:creationId xmlns:a16="http://schemas.microsoft.com/office/drawing/2014/main" id="{072E317D-959F-BC44-99CC-FCE60BD1CBF5}"/>
                    </a:ext>
                  </a:extLst>
                </p:cNvPr>
                <p:cNvGrpSpPr/>
                <p:nvPr/>
              </p:nvGrpSpPr>
              <p:grpSpPr>
                <a:xfrm>
                  <a:off x="11181748" y="2412539"/>
                  <a:ext cx="204881" cy="153661"/>
                  <a:chOff x="774701" y="2908301"/>
                  <a:chExt cx="139700" cy="104775"/>
                </a:xfrm>
              </p:grpSpPr>
              <p:sp>
                <p:nvSpPr>
                  <p:cNvPr id="189" name="Freeform 133">
                    <a:extLst>
                      <a:ext uri="{FF2B5EF4-FFF2-40B4-BE49-F238E27FC236}">
                        <a16:creationId xmlns:a16="http://schemas.microsoft.com/office/drawing/2014/main" id="{AAE36A4B-80A4-2348-86EA-A86218848057}"/>
                      </a:ext>
                      <a:ext uri="{C183D7F6-B498-43B3-948B-1728B52AA6E4}">
                        <adec:decorative xmlns:adec="http://schemas.microsoft.com/office/drawing/2017/decorative" val="1"/>
                      </a:ext>
                    </a:extLst>
                  </p:cNvPr>
                  <p:cNvSpPr>
                    <a:spLocks/>
                  </p:cNvSpPr>
                  <p:nvPr/>
                </p:nvSpPr>
                <p:spPr bwMode="auto">
                  <a:xfrm>
                    <a:off x="809626" y="2908301"/>
                    <a:ext cx="104775" cy="104775"/>
                  </a:xfrm>
                  <a:custGeom>
                    <a:avLst/>
                    <a:gdLst>
                      <a:gd name="T0" fmla="*/ 0 w 66"/>
                      <a:gd name="T1" fmla="*/ 56 h 66"/>
                      <a:gd name="T2" fmla="*/ 10 w 66"/>
                      <a:gd name="T3" fmla="*/ 66 h 66"/>
                      <a:gd name="T4" fmla="*/ 66 w 66"/>
                      <a:gd name="T5" fmla="*/ 10 h 66"/>
                      <a:gd name="T6" fmla="*/ 56 w 66"/>
                      <a:gd name="T7" fmla="*/ 0 h 66"/>
                      <a:gd name="T8" fmla="*/ 0 w 66"/>
                      <a:gd name="T9" fmla="*/ 56 h 66"/>
                    </a:gdLst>
                    <a:ahLst/>
                    <a:cxnLst>
                      <a:cxn ang="0">
                        <a:pos x="T0" y="T1"/>
                      </a:cxn>
                      <a:cxn ang="0">
                        <a:pos x="T2" y="T3"/>
                      </a:cxn>
                      <a:cxn ang="0">
                        <a:pos x="T4" y="T5"/>
                      </a:cxn>
                      <a:cxn ang="0">
                        <a:pos x="T6" y="T7"/>
                      </a:cxn>
                      <a:cxn ang="0">
                        <a:pos x="T8" y="T9"/>
                      </a:cxn>
                    </a:cxnLst>
                    <a:rect l="0" t="0" r="r" b="b"/>
                    <a:pathLst>
                      <a:path w="66" h="66">
                        <a:moveTo>
                          <a:pt x="0" y="56"/>
                        </a:moveTo>
                        <a:lnTo>
                          <a:pt x="10" y="66"/>
                        </a:lnTo>
                        <a:lnTo>
                          <a:pt x="66" y="10"/>
                        </a:lnTo>
                        <a:lnTo>
                          <a:pt x="56" y="0"/>
                        </a:lnTo>
                        <a:lnTo>
                          <a:pt x="0" y="5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0" name="Freeform 134">
                    <a:extLst>
                      <a:ext uri="{FF2B5EF4-FFF2-40B4-BE49-F238E27FC236}">
                        <a16:creationId xmlns:a16="http://schemas.microsoft.com/office/drawing/2014/main" id="{97230BCD-A091-704C-974E-CC944AE9FDDF}"/>
                      </a:ext>
                      <a:ext uri="{C183D7F6-B498-43B3-948B-1728B52AA6E4}">
                        <adec:decorative xmlns:adec="http://schemas.microsoft.com/office/drawing/2017/decorative" val="1"/>
                      </a:ext>
                    </a:extLst>
                  </p:cNvPr>
                  <p:cNvSpPr>
                    <a:spLocks/>
                  </p:cNvSpPr>
                  <p:nvPr/>
                </p:nvSpPr>
                <p:spPr bwMode="auto">
                  <a:xfrm>
                    <a:off x="774701" y="2946401"/>
                    <a:ext cx="66675" cy="66675"/>
                  </a:xfrm>
                  <a:custGeom>
                    <a:avLst/>
                    <a:gdLst>
                      <a:gd name="T0" fmla="*/ 32 w 42"/>
                      <a:gd name="T1" fmla="*/ 42 h 42"/>
                      <a:gd name="T2" fmla="*/ 42 w 42"/>
                      <a:gd name="T3" fmla="*/ 32 h 42"/>
                      <a:gd name="T4" fmla="*/ 10 w 42"/>
                      <a:gd name="T5" fmla="*/ 0 h 42"/>
                      <a:gd name="T6" fmla="*/ 0 w 42"/>
                      <a:gd name="T7" fmla="*/ 10 h 42"/>
                      <a:gd name="T8" fmla="*/ 32 w 42"/>
                      <a:gd name="T9" fmla="*/ 42 h 42"/>
                    </a:gdLst>
                    <a:ahLst/>
                    <a:cxnLst>
                      <a:cxn ang="0">
                        <a:pos x="T0" y="T1"/>
                      </a:cxn>
                      <a:cxn ang="0">
                        <a:pos x="T2" y="T3"/>
                      </a:cxn>
                      <a:cxn ang="0">
                        <a:pos x="T4" y="T5"/>
                      </a:cxn>
                      <a:cxn ang="0">
                        <a:pos x="T6" y="T7"/>
                      </a:cxn>
                      <a:cxn ang="0">
                        <a:pos x="T8" y="T9"/>
                      </a:cxn>
                    </a:cxnLst>
                    <a:rect l="0" t="0" r="r" b="b"/>
                    <a:pathLst>
                      <a:path w="42" h="42">
                        <a:moveTo>
                          <a:pt x="32" y="42"/>
                        </a:moveTo>
                        <a:lnTo>
                          <a:pt x="42" y="32"/>
                        </a:lnTo>
                        <a:lnTo>
                          <a:pt x="10" y="0"/>
                        </a:lnTo>
                        <a:lnTo>
                          <a:pt x="0" y="10"/>
                        </a:lnTo>
                        <a:lnTo>
                          <a:pt x="32" y="42"/>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52D7372B-5C96-9245-AEF0-AA827651CCC2}"/>
                  </a:ext>
                </a:extLst>
              </p:cNvPr>
              <p:cNvGrpSpPr/>
              <p:nvPr/>
            </p:nvGrpSpPr>
            <p:grpSpPr>
              <a:xfrm>
                <a:off x="9947544" y="2931735"/>
                <a:ext cx="452116" cy="344883"/>
                <a:chOff x="10082424" y="3257231"/>
                <a:chExt cx="495300" cy="377825"/>
              </a:xfrm>
            </p:grpSpPr>
            <p:grpSp>
              <p:nvGrpSpPr>
                <p:cNvPr id="194" name="Group 25">
                  <a:extLst>
                    <a:ext uri="{FF2B5EF4-FFF2-40B4-BE49-F238E27FC236}">
                      <a16:creationId xmlns:a16="http://schemas.microsoft.com/office/drawing/2014/main" id="{C5E17AD6-4A3B-4448-B4D5-931AE0DB827A}"/>
                    </a:ext>
                  </a:extLst>
                </p:cNvPr>
                <p:cNvGrpSpPr>
                  <a:grpSpLocks noChangeAspect="1"/>
                </p:cNvGrpSpPr>
                <p:nvPr/>
              </p:nvGrpSpPr>
              <p:grpSpPr bwMode="auto">
                <a:xfrm>
                  <a:off x="10082424" y="3257231"/>
                  <a:ext cx="495300" cy="377825"/>
                  <a:chOff x="2204" y="1038"/>
                  <a:chExt cx="312" cy="238"/>
                </a:xfrm>
              </p:grpSpPr>
              <p:sp>
                <p:nvSpPr>
                  <p:cNvPr id="195" name="AutoShape 24">
                    <a:extLst>
                      <a:ext uri="{FF2B5EF4-FFF2-40B4-BE49-F238E27FC236}">
                        <a16:creationId xmlns:a16="http://schemas.microsoft.com/office/drawing/2014/main" id="{1F283BD4-1039-DC40-9897-CF7BF013BD34}"/>
                      </a:ext>
                      <a:ext uri="{C183D7F6-B498-43B3-948B-1728B52AA6E4}">
                        <adec:decorative xmlns:adec="http://schemas.microsoft.com/office/drawing/2017/decorative" val="1"/>
                      </a:ext>
                    </a:extLst>
                  </p:cNvPr>
                  <p:cNvSpPr>
                    <a:spLocks noChangeAspect="1" noChangeArrowheads="1" noTextEdit="1"/>
                  </p:cNvSpPr>
                  <p:nvPr/>
                </p:nvSpPr>
                <p:spPr bwMode="auto">
                  <a:xfrm>
                    <a:off x="2204"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6" name="Rectangle 26">
                    <a:extLst>
                      <a:ext uri="{FF2B5EF4-FFF2-40B4-BE49-F238E27FC236}">
                        <a16:creationId xmlns:a16="http://schemas.microsoft.com/office/drawing/2014/main" id="{CCC8A4BD-9A1F-304A-B1C3-110B1F8FBDE0}"/>
                      </a:ext>
                      <a:ext uri="{C183D7F6-B498-43B3-948B-1728B52AA6E4}">
                        <adec:decorative xmlns:adec="http://schemas.microsoft.com/office/drawing/2017/decorative" val="1"/>
                      </a:ext>
                    </a:extLst>
                  </p:cNvPr>
                  <p:cNvSpPr>
                    <a:spLocks noChangeArrowheads="1"/>
                  </p:cNvSpPr>
                  <p:nvPr/>
                </p:nvSpPr>
                <p:spPr bwMode="auto">
                  <a:xfrm>
                    <a:off x="2204"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7" name="Rectangle 27">
                    <a:extLst>
                      <a:ext uri="{FF2B5EF4-FFF2-40B4-BE49-F238E27FC236}">
                        <a16:creationId xmlns:a16="http://schemas.microsoft.com/office/drawing/2014/main" id="{AF1D7BA5-C383-4046-AD07-464C9F89D517}"/>
                      </a:ext>
                      <a:ext uri="{C183D7F6-B498-43B3-948B-1728B52AA6E4}">
                        <adec:decorative xmlns:adec="http://schemas.microsoft.com/office/drawing/2017/decorative" val="1"/>
                      </a:ext>
                    </a:extLst>
                  </p:cNvPr>
                  <p:cNvSpPr>
                    <a:spLocks noChangeArrowheads="1"/>
                  </p:cNvSpPr>
                  <p:nvPr/>
                </p:nvSpPr>
                <p:spPr bwMode="auto">
                  <a:xfrm>
                    <a:off x="2204" y="1071"/>
                    <a:ext cx="312" cy="20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8" name="Oval 28">
                    <a:extLst>
                      <a:ext uri="{FF2B5EF4-FFF2-40B4-BE49-F238E27FC236}">
                        <a16:creationId xmlns:a16="http://schemas.microsoft.com/office/drawing/2014/main" id="{5BD37DA0-B08F-1F4E-A852-2348818FB6F8}"/>
                      </a:ext>
                      <a:ext uri="{C183D7F6-B498-43B3-948B-1728B52AA6E4}">
                        <adec:decorative xmlns:adec="http://schemas.microsoft.com/office/drawing/2017/decorative" val="1"/>
                      </a:ext>
                    </a:extLst>
                  </p:cNvPr>
                  <p:cNvSpPr>
                    <a:spLocks noChangeArrowheads="1"/>
                  </p:cNvSpPr>
                  <p:nvPr/>
                </p:nvSpPr>
                <p:spPr bwMode="auto">
                  <a:xfrm>
                    <a:off x="2214"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99" name="Oval 29">
                    <a:extLst>
                      <a:ext uri="{FF2B5EF4-FFF2-40B4-BE49-F238E27FC236}">
                        <a16:creationId xmlns:a16="http://schemas.microsoft.com/office/drawing/2014/main" id="{C0BAEC13-E355-A842-9993-A4C60B5147D1}"/>
                      </a:ext>
                      <a:ext uri="{C183D7F6-B498-43B3-948B-1728B52AA6E4}">
                        <adec:decorative xmlns:adec="http://schemas.microsoft.com/office/drawing/2017/decorative" val="1"/>
                      </a:ext>
                    </a:extLst>
                  </p:cNvPr>
                  <p:cNvSpPr>
                    <a:spLocks noChangeArrowheads="1"/>
                  </p:cNvSpPr>
                  <p:nvPr/>
                </p:nvSpPr>
                <p:spPr bwMode="auto">
                  <a:xfrm>
                    <a:off x="2228"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0" name="Oval 30">
                    <a:extLst>
                      <a:ext uri="{FF2B5EF4-FFF2-40B4-BE49-F238E27FC236}">
                        <a16:creationId xmlns:a16="http://schemas.microsoft.com/office/drawing/2014/main" id="{6E1462B9-5E13-2F43-B33C-E565C794954C}"/>
                      </a:ext>
                      <a:ext uri="{C183D7F6-B498-43B3-948B-1728B52AA6E4}">
                        <adec:decorative xmlns:adec="http://schemas.microsoft.com/office/drawing/2017/decorative" val="1"/>
                      </a:ext>
                    </a:extLst>
                  </p:cNvPr>
                  <p:cNvSpPr>
                    <a:spLocks noChangeArrowheads="1"/>
                  </p:cNvSpPr>
                  <p:nvPr/>
                </p:nvSpPr>
                <p:spPr bwMode="auto">
                  <a:xfrm>
                    <a:off x="2243"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3271F123-23D7-D346-BA21-85362B26B2EF}"/>
                    </a:ext>
                  </a:extLst>
                </p:cNvPr>
                <p:cNvGrpSpPr/>
                <p:nvPr/>
              </p:nvGrpSpPr>
              <p:grpSpPr>
                <a:xfrm>
                  <a:off x="10342261" y="3364826"/>
                  <a:ext cx="45719" cy="202491"/>
                  <a:chOff x="10330074" y="3324641"/>
                  <a:chExt cx="0" cy="289263"/>
                </a:xfrm>
              </p:grpSpPr>
              <p:cxnSp>
                <p:nvCxnSpPr>
                  <p:cNvPr id="207" name="Straight Connector 206">
                    <a:extLst>
                      <a:ext uri="{FF2B5EF4-FFF2-40B4-BE49-F238E27FC236}">
                        <a16:creationId xmlns:a16="http://schemas.microsoft.com/office/drawing/2014/main" id="{9A0A23A1-42AD-F04A-9837-EE111EBC99E0}"/>
                      </a:ext>
                      <a:ext uri="{C183D7F6-B498-43B3-948B-1728B52AA6E4}">
                        <adec:decorative xmlns:adec="http://schemas.microsoft.com/office/drawing/2017/decorative" val="1"/>
                      </a:ext>
                    </a:extLst>
                  </p:cNvPr>
                  <p:cNvCxnSpPr>
                    <a:cxnSpLocks/>
                  </p:cNvCxnSpPr>
                  <p:nvPr/>
                </p:nvCxnSpPr>
                <p:spPr>
                  <a:xfrm>
                    <a:off x="10330074" y="3324641"/>
                    <a:ext cx="0" cy="208717"/>
                  </a:xfrm>
                  <a:prstGeom prst="line">
                    <a:avLst/>
                  </a:prstGeom>
                  <a:solidFill>
                    <a:srgbClr val="0078D7"/>
                  </a:solidFill>
                  <a:ln w="2540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F95F036-8104-D340-825F-9B593B764E5D}"/>
                      </a:ext>
                      <a:ext uri="{C183D7F6-B498-43B3-948B-1728B52AA6E4}">
                        <adec:decorative xmlns:adec="http://schemas.microsoft.com/office/drawing/2017/decorative" val="1"/>
                      </a:ext>
                    </a:extLst>
                  </p:cNvPr>
                  <p:cNvCxnSpPr>
                    <a:cxnSpLocks/>
                  </p:cNvCxnSpPr>
                  <p:nvPr/>
                </p:nvCxnSpPr>
                <p:spPr>
                  <a:xfrm>
                    <a:off x="10330074" y="3563275"/>
                    <a:ext cx="0" cy="50629"/>
                  </a:xfrm>
                  <a:prstGeom prst="line">
                    <a:avLst/>
                  </a:prstGeom>
                  <a:solidFill>
                    <a:srgbClr val="0078D7"/>
                  </a:solidFill>
                  <a:ln w="25400">
                    <a:solidFill>
                      <a:srgbClr val="50E6FF"/>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17" name="Group 16">
                <a:extLst>
                  <a:ext uri="{FF2B5EF4-FFF2-40B4-BE49-F238E27FC236}">
                    <a16:creationId xmlns:a16="http://schemas.microsoft.com/office/drawing/2014/main" id="{C85A27E7-A1F9-584A-AF36-A94EEB82D126}"/>
                  </a:ext>
                </a:extLst>
              </p:cNvPr>
              <p:cNvGrpSpPr/>
              <p:nvPr/>
            </p:nvGrpSpPr>
            <p:grpSpPr>
              <a:xfrm>
                <a:off x="11101270" y="3637923"/>
                <a:ext cx="425585" cy="391700"/>
                <a:chOff x="10112004" y="2523109"/>
                <a:chExt cx="425585" cy="391700"/>
              </a:xfrm>
            </p:grpSpPr>
            <p:sp>
              <p:nvSpPr>
                <p:cNvPr id="186" name="Freeform: Shape 229">
                  <a:extLst>
                    <a:ext uri="{FF2B5EF4-FFF2-40B4-BE49-F238E27FC236}">
                      <a16:creationId xmlns:a16="http://schemas.microsoft.com/office/drawing/2014/main" id="{6832E143-C2BC-3042-95B2-A13C7F98150F}"/>
                    </a:ext>
                    <a:ext uri="{C183D7F6-B498-43B3-948B-1728B52AA6E4}">
                      <adec:decorative xmlns:adec="http://schemas.microsoft.com/office/drawing/2017/decorative" val="1"/>
                    </a:ext>
                  </a:extLst>
                </p:cNvPr>
                <p:cNvSpPr/>
                <p:nvPr/>
              </p:nvSpPr>
              <p:spPr bwMode="auto">
                <a:xfrm>
                  <a:off x="10112004" y="2523109"/>
                  <a:ext cx="425585" cy="391700"/>
                </a:xfrm>
                <a:custGeom>
                  <a:avLst/>
                  <a:gdLst>
                    <a:gd name="connsiteX0" fmla="*/ 50546 w 886033"/>
                    <a:gd name="connsiteY0" fmla="*/ 0 h 815488"/>
                    <a:gd name="connsiteX1" fmla="*/ 835487 w 886033"/>
                    <a:gd name="connsiteY1" fmla="*/ 0 h 815488"/>
                    <a:gd name="connsiteX2" fmla="*/ 886033 w 886033"/>
                    <a:gd name="connsiteY2" fmla="*/ 50547 h 815488"/>
                    <a:gd name="connsiteX3" fmla="*/ 886033 w 886033"/>
                    <a:gd name="connsiteY3" fmla="*/ 596076 h 815488"/>
                    <a:gd name="connsiteX4" fmla="*/ 835487 w 886033"/>
                    <a:gd name="connsiteY4" fmla="*/ 646623 h 815488"/>
                    <a:gd name="connsiteX5" fmla="*/ 569232 w 886033"/>
                    <a:gd name="connsiteY5" fmla="*/ 646623 h 815488"/>
                    <a:gd name="connsiteX6" fmla="*/ 562260 w 886033"/>
                    <a:gd name="connsiteY6" fmla="*/ 664907 h 815488"/>
                    <a:gd name="connsiteX7" fmla="*/ 616261 w 886033"/>
                    <a:gd name="connsiteY7" fmla="*/ 756266 h 815488"/>
                    <a:gd name="connsiteX8" fmla="*/ 645789 w 886033"/>
                    <a:gd name="connsiteY8" fmla="*/ 763077 h 815488"/>
                    <a:gd name="connsiteX9" fmla="*/ 729605 w 886033"/>
                    <a:gd name="connsiteY9" fmla="*/ 763077 h 815488"/>
                    <a:gd name="connsiteX10" fmla="*/ 729605 w 886033"/>
                    <a:gd name="connsiteY10" fmla="*/ 815488 h 815488"/>
                    <a:gd name="connsiteX11" fmla="*/ 156428 w 886033"/>
                    <a:gd name="connsiteY11" fmla="*/ 815488 h 815488"/>
                    <a:gd name="connsiteX12" fmla="*/ 156428 w 886033"/>
                    <a:gd name="connsiteY12" fmla="*/ 763077 h 815488"/>
                    <a:gd name="connsiteX13" fmla="*/ 242272 w 886033"/>
                    <a:gd name="connsiteY13" fmla="*/ 763077 h 815488"/>
                    <a:gd name="connsiteX14" fmla="*/ 264721 w 886033"/>
                    <a:gd name="connsiteY14" fmla="*/ 759315 h 815488"/>
                    <a:gd name="connsiteX15" fmla="*/ 339092 w 886033"/>
                    <a:gd name="connsiteY15" fmla="*/ 661670 h 815488"/>
                    <a:gd name="connsiteX16" fmla="*/ 331762 w 886033"/>
                    <a:gd name="connsiteY16" fmla="*/ 646623 h 815488"/>
                    <a:gd name="connsiteX17" fmla="*/ 50546 w 886033"/>
                    <a:gd name="connsiteY17" fmla="*/ 646623 h 815488"/>
                    <a:gd name="connsiteX18" fmla="*/ 0 w 886033"/>
                    <a:gd name="connsiteY18" fmla="*/ 596076 h 815488"/>
                    <a:gd name="connsiteX19" fmla="*/ 0 w 886033"/>
                    <a:gd name="connsiteY19" fmla="*/ 50547 h 815488"/>
                    <a:gd name="connsiteX20" fmla="*/ 50546 w 886033"/>
                    <a:gd name="connsiteY20" fmla="*/ 0 h 815488"/>
                    <a:gd name="connsiteX21" fmla="*/ 71909 w 886033"/>
                    <a:gd name="connsiteY21" fmla="*/ 68760 h 815488"/>
                    <a:gd name="connsiteX22" fmla="*/ 71909 w 886033"/>
                    <a:gd name="connsiteY22" fmla="*/ 577863 h 815488"/>
                    <a:gd name="connsiteX23" fmla="*/ 138251 w 886033"/>
                    <a:gd name="connsiteY23" fmla="*/ 577863 h 815488"/>
                    <a:gd name="connsiteX24" fmla="*/ 139213 w 886033"/>
                    <a:gd name="connsiteY24" fmla="*/ 577863 h 815488"/>
                    <a:gd name="connsiteX25" fmla="*/ 813953 w 886033"/>
                    <a:gd name="connsiteY25" fmla="*/ 577863 h 815488"/>
                    <a:gd name="connsiteX26" fmla="*/ 813953 w 886033"/>
                    <a:gd name="connsiteY26" fmla="*/ 68760 h 815488"/>
                    <a:gd name="connsiteX27" fmla="*/ 758767 w 886033"/>
                    <a:gd name="connsiteY27" fmla="*/ 68760 h 815488"/>
                    <a:gd name="connsiteX28" fmla="*/ 71909 w 886033"/>
                    <a:gd name="connsiteY28" fmla="*/ 68760 h 815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033" h="815488">
                      <a:moveTo>
                        <a:pt x="50546" y="0"/>
                      </a:moveTo>
                      <a:lnTo>
                        <a:pt x="835487" y="0"/>
                      </a:lnTo>
                      <a:cubicBezTo>
                        <a:pt x="863403" y="0"/>
                        <a:pt x="886033" y="22631"/>
                        <a:pt x="886033" y="50547"/>
                      </a:cubicBezTo>
                      <a:lnTo>
                        <a:pt x="886033" y="596076"/>
                      </a:lnTo>
                      <a:cubicBezTo>
                        <a:pt x="886033" y="623992"/>
                        <a:pt x="863403" y="646623"/>
                        <a:pt x="835487" y="646623"/>
                      </a:cubicBezTo>
                      <a:lnTo>
                        <a:pt x="569232" y="646623"/>
                      </a:lnTo>
                      <a:lnTo>
                        <a:pt x="562260" y="664907"/>
                      </a:lnTo>
                      <a:cubicBezTo>
                        <a:pt x="551378" y="702735"/>
                        <a:pt x="563218" y="738532"/>
                        <a:pt x="616261" y="756266"/>
                      </a:cubicBezTo>
                      <a:lnTo>
                        <a:pt x="645789" y="763077"/>
                      </a:lnTo>
                      <a:lnTo>
                        <a:pt x="729605" y="763077"/>
                      </a:lnTo>
                      <a:lnTo>
                        <a:pt x="729605" y="815488"/>
                      </a:lnTo>
                      <a:lnTo>
                        <a:pt x="156428" y="815488"/>
                      </a:lnTo>
                      <a:lnTo>
                        <a:pt x="156428" y="763077"/>
                      </a:lnTo>
                      <a:lnTo>
                        <a:pt x="242272" y="763077"/>
                      </a:lnTo>
                      <a:lnTo>
                        <a:pt x="264721" y="759315"/>
                      </a:lnTo>
                      <a:cubicBezTo>
                        <a:pt x="349129" y="740711"/>
                        <a:pt x="352063" y="695720"/>
                        <a:pt x="339092" y="661670"/>
                      </a:cubicBezTo>
                      <a:lnTo>
                        <a:pt x="331762" y="646623"/>
                      </a:lnTo>
                      <a:lnTo>
                        <a:pt x="50546" y="646623"/>
                      </a:lnTo>
                      <a:cubicBezTo>
                        <a:pt x="22630" y="646623"/>
                        <a:pt x="0" y="623992"/>
                        <a:pt x="0" y="596076"/>
                      </a:cubicBezTo>
                      <a:lnTo>
                        <a:pt x="0" y="50547"/>
                      </a:lnTo>
                      <a:cubicBezTo>
                        <a:pt x="0" y="22631"/>
                        <a:pt x="22630" y="0"/>
                        <a:pt x="50546" y="0"/>
                      </a:cubicBezTo>
                      <a:close/>
                      <a:moveTo>
                        <a:pt x="71909" y="68760"/>
                      </a:moveTo>
                      <a:lnTo>
                        <a:pt x="71909" y="577863"/>
                      </a:lnTo>
                      <a:lnTo>
                        <a:pt x="138251" y="577863"/>
                      </a:lnTo>
                      <a:lnTo>
                        <a:pt x="139213" y="577863"/>
                      </a:lnTo>
                      <a:lnTo>
                        <a:pt x="813953" y="577863"/>
                      </a:lnTo>
                      <a:lnTo>
                        <a:pt x="813953" y="68760"/>
                      </a:lnTo>
                      <a:lnTo>
                        <a:pt x="758767" y="68760"/>
                      </a:lnTo>
                      <a:lnTo>
                        <a:pt x="71909" y="6876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Freeform 25">
                  <a:extLst>
                    <a:ext uri="{FF2B5EF4-FFF2-40B4-BE49-F238E27FC236}">
                      <a16:creationId xmlns:a16="http://schemas.microsoft.com/office/drawing/2014/main" id="{3D5F8033-EACA-4943-B2E4-D85F6DD24FCD}"/>
                    </a:ext>
                    <a:ext uri="{C183D7F6-B498-43B3-948B-1728B52AA6E4}">
                      <adec:decorative xmlns:adec="http://schemas.microsoft.com/office/drawing/2017/decorative" val="1"/>
                    </a:ext>
                  </a:extLst>
                </p:cNvPr>
                <p:cNvSpPr>
                  <a:spLocks/>
                </p:cNvSpPr>
                <p:nvPr/>
              </p:nvSpPr>
              <p:spPr bwMode="auto">
                <a:xfrm>
                  <a:off x="10268775" y="2577343"/>
                  <a:ext cx="124742" cy="206487"/>
                </a:xfrm>
                <a:custGeom>
                  <a:avLst/>
                  <a:gdLst>
                    <a:gd name="T0" fmla="*/ 5836 w 6031"/>
                    <a:gd name="T1" fmla="*/ 3721 h 10008"/>
                    <a:gd name="T2" fmla="*/ 3348 w 6031"/>
                    <a:gd name="T3" fmla="*/ 3721 h 10008"/>
                    <a:gd name="T4" fmla="*/ 4386 w 6031"/>
                    <a:gd name="T5" fmla="*/ 255 h 10008"/>
                    <a:gd name="T6" fmla="*/ 4288 w 6031"/>
                    <a:gd name="T7" fmla="*/ 20 h 10008"/>
                    <a:gd name="T8" fmla="*/ 4210 w 6031"/>
                    <a:gd name="T9" fmla="*/ 0 h 10008"/>
                    <a:gd name="T10" fmla="*/ 4053 w 6031"/>
                    <a:gd name="T11" fmla="*/ 78 h 10008"/>
                    <a:gd name="T12" fmla="*/ 39 w 6031"/>
                    <a:gd name="T13" fmla="*/ 5934 h 10008"/>
                    <a:gd name="T14" fmla="*/ 19 w 6031"/>
                    <a:gd name="T15" fmla="*/ 6130 h 10008"/>
                    <a:gd name="T16" fmla="*/ 195 w 6031"/>
                    <a:gd name="T17" fmla="*/ 6228 h 10008"/>
                    <a:gd name="T18" fmla="*/ 2604 w 6031"/>
                    <a:gd name="T19" fmla="*/ 6228 h 10008"/>
                    <a:gd name="T20" fmla="*/ 1527 w 6031"/>
                    <a:gd name="T21" fmla="*/ 9753 h 10008"/>
                    <a:gd name="T22" fmla="*/ 1625 w 6031"/>
                    <a:gd name="T23" fmla="*/ 9988 h 10008"/>
                    <a:gd name="T24" fmla="*/ 1703 w 6031"/>
                    <a:gd name="T25" fmla="*/ 10008 h 10008"/>
                    <a:gd name="T26" fmla="*/ 1860 w 6031"/>
                    <a:gd name="T27" fmla="*/ 9929 h 10008"/>
                    <a:gd name="T28" fmla="*/ 5992 w 6031"/>
                    <a:gd name="T29" fmla="*/ 4015 h 10008"/>
                    <a:gd name="T30" fmla="*/ 6031 w 6031"/>
                    <a:gd name="T31" fmla="*/ 3897 h 10008"/>
                    <a:gd name="T32" fmla="*/ 5836 w 6031"/>
                    <a:gd name="T33" fmla="*/ 3721 h 10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1" h="10008">
                      <a:moveTo>
                        <a:pt x="5836" y="3721"/>
                      </a:moveTo>
                      <a:lnTo>
                        <a:pt x="3348" y="3721"/>
                      </a:lnTo>
                      <a:lnTo>
                        <a:pt x="4386" y="255"/>
                      </a:lnTo>
                      <a:cubicBezTo>
                        <a:pt x="4406" y="157"/>
                        <a:pt x="4367" y="59"/>
                        <a:pt x="4288" y="20"/>
                      </a:cubicBezTo>
                      <a:cubicBezTo>
                        <a:pt x="4269" y="0"/>
                        <a:pt x="4230" y="0"/>
                        <a:pt x="4210" y="0"/>
                      </a:cubicBezTo>
                      <a:cubicBezTo>
                        <a:pt x="4151" y="0"/>
                        <a:pt x="4093" y="39"/>
                        <a:pt x="4053" y="78"/>
                      </a:cubicBezTo>
                      <a:lnTo>
                        <a:pt x="39" y="5934"/>
                      </a:lnTo>
                      <a:cubicBezTo>
                        <a:pt x="0" y="5993"/>
                        <a:pt x="0" y="6071"/>
                        <a:pt x="19" y="6130"/>
                      </a:cubicBezTo>
                      <a:cubicBezTo>
                        <a:pt x="58" y="6189"/>
                        <a:pt x="117" y="6228"/>
                        <a:pt x="195" y="6228"/>
                      </a:cubicBezTo>
                      <a:lnTo>
                        <a:pt x="2604" y="6228"/>
                      </a:lnTo>
                      <a:lnTo>
                        <a:pt x="1527" y="9753"/>
                      </a:lnTo>
                      <a:cubicBezTo>
                        <a:pt x="1508" y="9851"/>
                        <a:pt x="1547" y="9949"/>
                        <a:pt x="1625" y="9988"/>
                      </a:cubicBezTo>
                      <a:cubicBezTo>
                        <a:pt x="1645" y="10008"/>
                        <a:pt x="1684" y="10008"/>
                        <a:pt x="1703" y="10008"/>
                      </a:cubicBezTo>
                      <a:cubicBezTo>
                        <a:pt x="1762" y="10008"/>
                        <a:pt x="1821" y="9968"/>
                        <a:pt x="1860" y="9929"/>
                      </a:cubicBezTo>
                      <a:lnTo>
                        <a:pt x="5992" y="4015"/>
                      </a:lnTo>
                      <a:cubicBezTo>
                        <a:pt x="6012" y="3976"/>
                        <a:pt x="6031" y="3936"/>
                        <a:pt x="6031" y="3897"/>
                      </a:cubicBezTo>
                      <a:cubicBezTo>
                        <a:pt x="6031" y="3799"/>
                        <a:pt x="5933" y="3721"/>
                        <a:pt x="5836" y="3721"/>
                      </a:cubicBezTo>
                      <a:close/>
                    </a:path>
                  </a:pathLst>
                </a:custGeom>
                <a:solidFill>
                  <a:schemeClr val="accent2"/>
                </a:solidFill>
                <a:ln w="0">
                  <a:noFill/>
                  <a:prstDash val="solid"/>
                  <a:round/>
                  <a:headEnd/>
                  <a:tailEnd/>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32" name="TextBox 31">
                <a:extLst>
                  <a:ext uri="{FF2B5EF4-FFF2-40B4-BE49-F238E27FC236}">
                    <a16:creationId xmlns:a16="http://schemas.microsoft.com/office/drawing/2014/main" id="{DA11D87E-EC35-6C47-8605-D67F11CD060F}"/>
                  </a:ext>
                  <a:ext uri="{C183D7F6-B498-43B3-948B-1728B52AA6E4}">
                    <adec:decorative xmlns:adec="http://schemas.microsoft.com/office/drawing/2017/decorative" val="1"/>
                  </a:ext>
                </a:extLst>
              </p:cNvPr>
              <p:cNvSpPr txBox="1"/>
              <p:nvPr/>
            </p:nvSpPr>
            <p:spPr>
              <a:xfrm>
                <a:off x="9901892" y="3327381"/>
                <a:ext cx="543418" cy="2769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Remediate</a:t>
                </a:r>
                <a:br>
                  <a:rPr kumimoji="0" lang="en-US" sz="900" b="0" i="0" u="none" strike="noStrike" kern="1200" cap="none" spc="0" normalizeH="0" baseline="0" noProof="0">
                    <a:ln>
                      <a:noFill/>
                    </a:ln>
                    <a:solidFill>
                      <a:prstClr val="black"/>
                    </a:solidFill>
                    <a:effectLst/>
                    <a:uLnTx/>
                    <a:uFillTx/>
                    <a:latin typeface="Segoe UI"/>
                    <a:ea typeface="+mn-ea"/>
                    <a:cs typeface="+mn-cs"/>
                  </a:rPr>
                </a:br>
                <a:r>
                  <a:rPr kumimoji="0" lang="en-US" sz="900" b="0" i="0" u="none" strike="noStrike" kern="1200" cap="none" spc="0" normalizeH="0" baseline="0" noProof="0">
                    <a:ln>
                      <a:noFill/>
                    </a:ln>
                    <a:solidFill>
                      <a:prstClr val="black"/>
                    </a:solidFill>
                    <a:effectLst/>
                    <a:uLnTx/>
                    <a:uFillTx/>
                    <a:latin typeface="Segoe UI"/>
                    <a:ea typeface="+mn-ea"/>
                    <a:cs typeface="+mn-cs"/>
                  </a:rPr>
                  <a:t>apps</a:t>
                </a:r>
              </a:p>
            </p:txBody>
          </p:sp>
          <p:sp>
            <p:nvSpPr>
              <p:cNvPr id="218" name="TextBox 217">
                <a:extLst>
                  <a:ext uri="{FF2B5EF4-FFF2-40B4-BE49-F238E27FC236}">
                    <a16:creationId xmlns:a16="http://schemas.microsoft.com/office/drawing/2014/main" id="{C7869FF1-E884-9648-AD0C-82456A2B0956}"/>
                  </a:ext>
                  <a:ext uri="{C183D7F6-B498-43B3-948B-1728B52AA6E4}">
                    <adec:decorative xmlns:adec="http://schemas.microsoft.com/office/drawing/2017/decorative" val="1"/>
                  </a:ext>
                </a:extLst>
              </p:cNvPr>
              <p:cNvSpPr txBox="1"/>
              <p:nvPr/>
            </p:nvSpPr>
            <p:spPr>
              <a:xfrm>
                <a:off x="11093174" y="4085273"/>
                <a:ext cx="460062" cy="1384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Optimize</a:t>
                </a:r>
              </a:p>
            </p:txBody>
          </p:sp>
          <p:sp>
            <p:nvSpPr>
              <p:cNvPr id="219" name="TextBox 218">
                <a:extLst>
                  <a:ext uri="{FF2B5EF4-FFF2-40B4-BE49-F238E27FC236}">
                    <a16:creationId xmlns:a16="http://schemas.microsoft.com/office/drawing/2014/main" id="{1B472A9B-7333-6146-BB04-CB824F8EEC70}"/>
                  </a:ext>
                  <a:ext uri="{C183D7F6-B498-43B3-948B-1728B52AA6E4}">
                    <adec:decorative xmlns:adec="http://schemas.microsoft.com/office/drawing/2017/decorative" val="1"/>
                  </a:ext>
                </a:extLst>
              </p:cNvPr>
              <p:cNvSpPr txBox="1"/>
              <p:nvPr/>
            </p:nvSpPr>
            <p:spPr>
              <a:xfrm>
                <a:off x="10926301" y="2643933"/>
                <a:ext cx="209994" cy="138499"/>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Segoe UI"/>
                    <a:ea typeface="+mn-ea"/>
                    <a:cs typeface="+mn-cs"/>
                  </a:rPr>
                  <a:t>Test</a:t>
                </a:r>
              </a:p>
            </p:txBody>
          </p:sp>
          <p:sp>
            <p:nvSpPr>
              <p:cNvPr id="23" name="Oval 22">
                <a:extLst>
                  <a:ext uri="{FF2B5EF4-FFF2-40B4-BE49-F238E27FC236}">
                    <a16:creationId xmlns:a16="http://schemas.microsoft.com/office/drawing/2014/main" id="{EFD2A055-FE12-D84B-B2CF-7D4CD04CC73F}"/>
                  </a:ext>
                  <a:ext uri="{C183D7F6-B498-43B3-948B-1728B52AA6E4}">
                    <adec:decorative xmlns:adec="http://schemas.microsoft.com/office/drawing/2017/decorative" val="1"/>
                  </a:ext>
                </a:extLst>
              </p:cNvPr>
              <p:cNvSpPr/>
              <p:nvPr/>
            </p:nvSpPr>
            <p:spPr bwMode="auto">
              <a:xfrm rot="2112531">
                <a:off x="11043700" y="2582687"/>
                <a:ext cx="912659" cy="912659"/>
              </a:xfrm>
              <a:custGeom>
                <a:avLst/>
                <a:gdLst>
                  <a:gd name="connsiteX0" fmla="*/ 0 w 1695526"/>
                  <a:gd name="connsiteY0" fmla="*/ 847763 h 1695526"/>
                  <a:gd name="connsiteX1" fmla="*/ 847763 w 1695526"/>
                  <a:gd name="connsiteY1" fmla="*/ 0 h 1695526"/>
                  <a:gd name="connsiteX2" fmla="*/ 1695526 w 1695526"/>
                  <a:gd name="connsiteY2" fmla="*/ 847763 h 1695526"/>
                  <a:gd name="connsiteX3" fmla="*/ 847763 w 1695526"/>
                  <a:gd name="connsiteY3" fmla="*/ 1695526 h 1695526"/>
                  <a:gd name="connsiteX4" fmla="*/ 0 w 1695526"/>
                  <a:gd name="connsiteY4" fmla="*/ 847763 h 1695526"/>
                  <a:gd name="connsiteX0" fmla="*/ 770010 w 1617773"/>
                  <a:gd name="connsiteY0" fmla="*/ 0 h 1695526"/>
                  <a:gd name="connsiteX1" fmla="*/ 1617773 w 1617773"/>
                  <a:gd name="connsiteY1" fmla="*/ 847763 h 1695526"/>
                  <a:gd name="connsiteX2" fmla="*/ 770010 w 1617773"/>
                  <a:gd name="connsiteY2" fmla="*/ 1695526 h 1695526"/>
                  <a:gd name="connsiteX3" fmla="*/ 13687 w 1617773"/>
                  <a:gd name="connsiteY3" fmla="*/ 939203 h 1695526"/>
                  <a:gd name="connsiteX0" fmla="*/ 0 w 847763"/>
                  <a:gd name="connsiteY0" fmla="*/ 0 h 1695526"/>
                  <a:gd name="connsiteX1" fmla="*/ 847763 w 847763"/>
                  <a:gd name="connsiteY1" fmla="*/ 847763 h 1695526"/>
                  <a:gd name="connsiteX2" fmla="*/ 0 w 847763"/>
                  <a:gd name="connsiteY2" fmla="*/ 1695526 h 1695526"/>
                  <a:gd name="connsiteX0" fmla="*/ 0 w 847763"/>
                  <a:gd name="connsiteY0" fmla="*/ 0 h 847763"/>
                  <a:gd name="connsiteX1" fmla="*/ 847763 w 847763"/>
                  <a:gd name="connsiteY1" fmla="*/ 847763 h 847763"/>
                </a:gdLst>
                <a:ahLst/>
                <a:cxnLst>
                  <a:cxn ang="0">
                    <a:pos x="connsiteX0" y="connsiteY0"/>
                  </a:cxn>
                  <a:cxn ang="0">
                    <a:pos x="connsiteX1" y="connsiteY1"/>
                  </a:cxn>
                </a:cxnLst>
                <a:rect l="l" t="t" r="r" b="b"/>
                <a:pathLst>
                  <a:path w="847763" h="847763">
                    <a:moveTo>
                      <a:pt x="0" y="0"/>
                    </a:moveTo>
                    <a:cubicBezTo>
                      <a:pt x="468207" y="0"/>
                      <a:pt x="847763" y="379556"/>
                      <a:pt x="847763" y="847763"/>
                    </a:cubicBez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2" name="Freeform 141">
                <a:extLst>
                  <a:ext uri="{FF2B5EF4-FFF2-40B4-BE49-F238E27FC236}">
                    <a16:creationId xmlns:a16="http://schemas.microsoft.com/office/drawing/2014/main" id="{D0FEA05E-218B-A641-AAFD-A42894544588}"/>
                  </a:ext>
                  <a:ext uri="{C183D7F6-B498-43B3-948B-1728B52AA6E4}">
                    <adec:decorative xmlns:adec="http://schemas.microsoft.com/office/drawing/2017/decorative" val="1"/>
                  </a:ext>
                </a:extLst>
              </p:cNvPr>
              <p:cNvSpPr/>
              <p:nvPr/>
            </p:nvSpPr>
            <p:spPr bwMode="auto">
              <a:xfrm>
                <a:off x="6026666" y="1955982"/>
                <a:ext cx="608408" cy="987012"/>
              </a:xfrm>
              <a:custGeom>
                <a:avLst/>
                <a:gdLst>
                  <a:gd name="connsiteX0" fmla="*/ 0 w 674255"/>
                  <a:gd name="connsiteY0" fmla="*/ 406400 h 406400"/>
                  <a:gd name="connsiteX1" fmla="*/ 0 w 674255"/>
                  <a:gd name="connsiteY1" fmla="*/ 0 h 406400"/>
                  <a:gd name="connsiteX2" fmla="*/ 674255 w 674255"/>
                  <a:gd name="connsiteY2" fmla="*/ 0 h 406400"/>
                </a:gdLst>
                <a:ahLst/>
                <a:cxnLst>
                  <a:cxn ang="0">
                    <a:pos x="connsiteX0" y="connsiteY0"/>
                  </a:cxn>
                  <a:cxn ang="0">
                    <a:pos x="connsiteX1" y="connsiteY1"/>
                  </a:cxn>
                  <a:cxn ang="0">
                    <a:pos x="connsiteX2" y="connsiteY2"/>
                  </a:cxn>
                </a:cxnLst>
                <a:rect l="l" t="t" r="r" b="b"/>
                <a:pathLst>
                  <a:path w="674255" h="406400">
                    <a:moveTo>
                      <a:pt x="0" y="406400"/>
                    </a:moveTo>
                    <a:lnTo>
                      <a:pt x="0" y="0"/>
                    </a:lnTo>
                    <a:lnTo>
                      <a:pt x="674255"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43" name="Straight Arrow Connector 142">
                <a:extLst>
                  <a:ext uri="{FF2B5EF4-FFF2-40B4-BE49-F238E27FC236}">
                    <a16:creationId xmlns:a16="http://schemas.microsoft.com/office/drawing/2014/main" id="{B0A16272-76D5-1B47-AD15-71AF19EF5C50}"/>
                  </a:ext>
                  <a:ext uri="{C183D7F6-B498-43B3-948B-1728B52AA6E4}">
                    <adec:decorative xmlns:adec="http://schemas.microsoft.com/office/drawing/2017/decorative" val="1"/>
                  </a:ext>
                </a:extLst>
              </p:cNvPr>
              <p:cNvCxnSpPr>
                <a:cxnSpLocks/>
              </p:cNvCxnSpPr>
              <p:nvPr/>
            </p:nvCxnSpPr>
            <p:spPr>
              <a:xfrm>
                <a:off x="6857128" y="3674964"/>
                <a:ext cx="0" cy="412943"/>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0" name="Freeform 29">
                <a:extLst>
                  <a:ext uri="{FF2B5EF4-FFF2-40B4-BE49-F238E27FC236}">
                    <a16:creationId xmlns:a16="http://schemas.microsoft.com/office/drawing/2014/main" id="{BB37060A-C8DA-EB49-BE45-8994F53674C9}"/>
                  </a:ext>
                  <a:ext uri="{C183D7F6-B498-43B3-948B-1728B52AA6E4}">
                    <adec:decorative xmlns:adec="http://schemas.microsoft.com/office/drawing/2017/decorative" val="1"/>
                  </a:ext>
                </a:extLst>
              </p:cNvPr>
              <p:cNvSpPr/>
              <p:nvPr/>
            </p:nvSpPr>
            <p:spPr bwMode="auto">
              <a:xfrm>
                <a:off x="7155373" y="3126746"/>
                <a:ext cx="425665" cy="134982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4" name="Freeform 143">
                <a:extLst>
                  <a:ext uri="{FF2B5EF4-FFF2-40B4-BE49-F238E27FC236}">
                    <a16:creationId xmlns:a16="http://schemas.microsoft.com/office/drawing/2014/main" id="{BC2070D5-B1E1-6F4D-8B2F-60FC33F3CC2A}"/>
                  </a:ext>
                  <a:ext uri="{C183D7F6-B498-43B3-948B-1728B52AA6E4}">
                    <adec:decorative xmlns:adec="http://schemas.microsoft.com/office/drawing/2017/decorative" val="1"/>
                  </a:ext>
                </a:extLst>
              </p:cNvPr>
              <p:cNvSpPr/>
              <p:nvPr/>
            </p:nvSpPr>
            <p:spPr bwMode="auto">
              <a:xfrm>
                <a:off x="8589932" y="3316669"/>
                <a:ext cx="443040"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5" name="Freeform 144">
                <a:extLst>
                  <a:ext uri="{FF2B5EF4-FFF2-40B4-BE49-F238E27FC236}">
                    <a16:creationId xmlns:a16="http://schemas.microsoft.com/office/drawing/2014/main" id="{6D76C5FD-9CF6-7E40-A13F-82EBA18A902D}"/>
                  </a:ext>
                  <a:ext uri="{C183D7F6-B498-43B3-948B-1728B52AA6E4}">
                    <adec:decorative xmlns:adec="http://schemas.microsoft.com/office/drawing/2017/decorative" val="1"/>
                  </a:ext>
                </a:extLst>
              </p:cNvPr>
              <p:cNvSpPr/>
              <p:nvPr/>
            </p:nvSpPr>
            <p:spPr bwMode="auto">
              <a:xfrm rot="10800000" flipH="1">
                <a:off x="8582439" y="2195023"/>
                <a:ext cx="443040" cy="734409"/>
              </a:xfrm>
              <a:custGeom>
                <a:avLst/>
                <a:gdLst>
                  <a:gd name="connsiteX0" fmla="*/ 0 w 602343"/>
                  <a:gd name="connsiteY0" fmla="*/ 1349829 h 1349829"/>
                  <a:gd name="connsiteX1" fmla="*/ 297543 w 602343"/>
                  <a:gd name="connsiteY1" fmla="*/ 1349829 h 1349829"/>
                  <a:gd name="connsiteX2" fmla="*/ 297543 w 602343"/>
                  <a:gd name="connsiteY2" fmla="*/ 0 h 1349829"/>
                  <a:gd name="connsiteX3" fmla="*/ 602343 w 602343"/>
                  <a:gd name="connsiteY3" fmla="*/ 0 h 1349829"/>
                </a:gdLst>
                <a:ahLst/>
                <a:cxnLst>
                  <a:cxn ang="0">
                    <a:pos x="connsiteX0" y="connsiteY0"/>
                  </a:cxn>
                  <a:cxn ang="0">
                    <a:pos x="connsiteX1" y="connsiteY1"/>
                  </a:cxn>
                  <a:cxn ang="0">
                    <a:pos x="connsiteX2" y="connsiteY2"/>
                  </a:cxn>
                  <a:cxn ang="0">
                    <a:pos x="connsiteX3" y="connsiteY3"/>
                  </a:cxn>
                </a:cxnLst>
                <a:rect l="l" t="t" r="r" b="b"/>
                <a:pathLst>
                  <a:path w="602343" h="1349829">
                    <a:moveTo>
                      <a:pt x="0" y="1349829"/>
                    </a:moveTo>
                    <a:lnTo>
                      <a:pt x="297543" y="1349829"/>
                    </a:lnTo>
                    <a:lnTo>
                      <a:pt x="297543" y="0"/>
                    </a:lnTo>
                    <a:lnTo>
                      <a:pt x="602343" y="0"/>
                    </a:lnTo>
                  </a:path>
                </a:pathLst>
              </a:custGeom>
              <a:noFill/>
              <a:ln w="12700">
                <a:solidFill>
                  <a:schemeClr val="tx1"/>
                </a:solidFill>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cxnSp>
            <p:nvCxnSpPr>
              <p:cNvPr id="124" name="Straight Arrow Connector 123">
                <a:extLst>
                  <a:ext uri="{FF2B5EF4-FFF2-40B4-BE49-F238E27FC236}">
                    <a16:creationId xmlns:a16="http://schemas.microsoft.com/office/drawing/2014/main" id="{BDC9EAE7-44E3-4134-A935-75F495CD5F1F}"/>
                  </a:ext>
                  <a:ext uri="{C183D7F6-B498-43B3-948B-1728B52AA6E4}">
                    <adec:decorative xmlns:adec="http://schemas.microsoft.com/office/drawing/2017/decorative" val="1"/>
                  </a:ext>
                </a:extLst>
              </p:cNvPr>
              <p:cNvCxnSpPr>
                <a:cxnSpLocks/>
              </p:cNvCxnSpPr>
              <p:nvPr/>
            </p:nvCxnSpPr>
            <p:spPr>
              <a:xfrm>
                <a:off x="9538568" y="3124321"/>
                <a:ext cx="309665" cy="0"/>
              </a:xfrm>
              <a:prstGeom prst="straightConnector1">
                <a:avLst/>
              </a:prstGeom>
              <a:noFill/>
              <a:ln w="12700" cap="sq">
                <a:solidFill>
                  <a:schemeClr val="tx1"/>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5" name="Graphic 4">
              <a:extLst>
                <a:ext uri="{FF2B5EF4-FFF2-40B4-BE49-F238E27FC236}">
                  <a16:creationId xmlns:a16="http://schemas.microsoft.com/office/drawing/2014/main" id="{E430DA54-866E-4457-8BEE-860286EE9DF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88030" y="3175263"/>
              <a:ext cx="667512" cy="667512"/>
            </a:xfrm>
            <a:prstGeom prst="rect">
              <a:avLst/>
            </a:prstGeom>
          </p:spPr>
        </p:pic>
      </p:grpSp>
      <p:pic>
        <p:nvPicPr>
          <p:cNvPr id="215" name="Picture 2" descr="GeekWire logo">
            <a:extLst>
              <a:ext uri="{FF2B5EF4-FFF2-40B4-BE49-F238E27FC236}">
                <a16:creationId xmlns:a16="http://schemas.microsoft.com/office/drawing/2014/main" id="{B665E853-77FB-480D-A268-399AEF2BC4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666962" y="5820602"/>
            <a:ext cx="1131014" cy="24489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BE724E6C-ADF9-4D2A-BB6A-BE44A5367171}"/>
              </a:ext>
            </a:extLst>
          </p:cNvPr>
          <p:cNvSpPr>
            <a:spLocks noGrp="1"/>
          </p:cNvSpPr>
          <p:nvPr>
            <p:ph sz="quarter" idx="13"/>
          </p:nvPr>
        </p:nvSpPr>
        <p:spPr>
          <a:xfrm>
            <a:off x="2190553" y="5837908"/>
            <a:ext cx="9455387" cy="33662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177D7"/>
                </a:solidFill>
                <a:effectLst/>
                <a:uLnTx/>
                <a:uFillTx/>
                <a:latin typeface="Segoe UI Semibold"/>
                <a:ea typeface="Segoe UI Semilight" charset="0"/>
                <a:cs typeface="Segoe UI Semilight" charset="0"/>
              </a:rPr>
              <a:t>HSBC PayMe for Business app leverages Azure Database for MySQL for fast, secure, and simple payment transactions</a:t>
            </a:r>
            <a:endParaRPr kumimoji="0" lang="en-US" sz="1400" b="0" i="0" u="none" strike="noStrike" kern="1200" cap="none" spc="0" normalizeH="0" baseline="0" noProof="0" dirty="0">
              <a:ln>
                <a:noFill/>
              </a:ln>
              <a:solidFill>
                <a:srgbClr val="0177D7"/>
              </a:solidFill>
              <a:effectLst/>
              <a:uLnTx/>
              <a:uFillTx/>
              <a:latin typeface="Segoe UI Semibold"/>
              <a:ea typeface="Segoe UI Semilight" charset="0"/>
              <a:cs typeface="Segoe UI Semilight" charset="0"/>
            </a:endParaRPr>
          </a:p>
        </p:txBody>
      </p:sp>
      <p:sp>
        <p:nvSpPr>
          <p:cNvPr id="123" name="Text Placeholder 6">
            <a:extLst>
              <a:ext uri="{FF2B5EF4-FFF2-40B4-BE49-F238E27FC236}">
                <a16:creationId xmlns:a16="http://schemas.microsoft.com/office/drawing/2014/main" id="{78A55203-11EF-4CF3-9B7C-283147A053E0}"/>
              </a:ext>
            </a:extLst>
          </p:cNvPr>
          <p:cNvSpPr>
            <a:spLocks noGrp="1"/>
          </p:cNvSpPr>
          <p:nvPr>
            <p:ph type="body" sz="quarter" idx="12"/>
          </p:nvPr>
        </p:nvSpPr>
        <p:spPr>
          <a:xfrm>
            <a:off x="579104" y="6459937"/>
            <a:ext cx="4892431" cy="138499"/>
          </a:xfrm>
        </p:spPr>
        <p:txBody>
          <a:bodyPr lIns="0" tIns="0" rIns="0" bIns="0"/>
          <a:lstStyle>
            <a:lvl1pPr marL="0" indent="0">
              <a:buNone/>
              <a:defRPr sz="1200">
                <a:solidFill>
                  <a:schemeClr val="accent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75757A"/>
                </a:solidFill>
                <a:effectLst/>
                <a:uLnTx/>
                <a:uFillTx/>
                <a:latin typeface="Segoe UI"/>
                <a:ea typeface="+mn-ea"/>
                <a:cs typeface="+mn-cs"/>
              </a:rPr>
              <a:t>*Azure Database Migration Service is only available on Azure Database for MySQL</a:t>
            </a:r>
          </a:p>
        </p:txBody>
      </p:sp>
    </p:spTree>
    <p:extLst>
      <p:ext uri="{BB962C8B-B14F-4D97-AF65-F5344CB8AC3E}">
        <p14:creationId xmlns:p14="http://schemas.microsoft.com/office/powerpoint/2010/main" val="393770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9DC4BEA-E793-41D0-8264-560EA08F4006}"/>
              </a:ext>
            </a:extLst>
          </p:cNvPr>
          <p:cNvSpPr>
            <a:spLocks noGrp="1"/>
          </p:cNvSpPr>
          <p:nvPr>
            <p:ph type="title"/>
          </p:nvPr>
        </p:nvSpPr>
        <p:spPr>
          <a:xfrm>
            <a:off x="586740" y="531334"/>
            <a:ext cx="7860217" cy="984885"/>
          </a:xfrm>
        </p:spPr>
        <p:txBody>
          <a:bodyPr/>
          <a:lstStyle/>
          <a:p>
            <a:r>
              <a:rPr lang="en-US" sz="3200" dirty="0"/>
              <a:t>Azure Database for MySQL helps </a:t>
            </a:r>
            <a:br>
              <a:rPr lang="en-US" sz="3200" dirty="0"/>
            </a:br>
            <a:r>
              <a:rPr lang="en-US" sz="3200" dirty="0"/>
              <a:t>customers around the world achieve more </a:t>
            </a:r>
          </a:p>
        </p:txBody>
      </p:sp>
      <p:pic>
        <p:nvPicPr>
          <p:cNvPr id="1026" name="Picture 2" descr="Minecraft logo">
            <a:extLst>
              <a:ext uri="{FF2B5EF4-FFF2-40B4-BE49-F238E27FC236}">
                <a16:creationId xmlns:a16="http://schemas.microsoft.com/office/drawing/2014/main" id="{E82D366F-23C0-4097-BC04-96AC7C6E8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729" y="1995398"/>
            <a:ext cx="1574648" cy="886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Mobile">
            <a:extLst>
              <a:ext uri="{FF2B5EF4-FFF2-40B4-BE49-F238E27FC236}">
                <a16:creationId xmlns:a16="http://schemas.microsoft.com/office/drawing/2014/main" id="{CAE65EDB-EA2D-4C91-AE56-CEB01C396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001" y="1993333"/>
            <a:ext cx="1065511" cy="8903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he Nobel Prize logo">
            <a:extLst>
              <a:ext uri="{FF2B5EF4-FFF2-40B4-BE49-F238E27FC236}">
                <a16:creationId xmlns:a16="http://schemas.microsoft.com/office/drawing/2014/main" id="{6154A25D-1915-45EA-B434-5323A0C4C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356" y="2071395"/>
            <a:ext cx="734208" cy="7342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KMD logo">
            <a:extLst>
              <a:ext uri="{FF2B5EF4-FFF2-40B4-BE49-F238E27FC236}">
                <a16:creationId xmlns:a16="http://schemas.microsoft.com/office/drawing/2014/main" id="{C1E7432E-2375-4310-B2F0-3C8EF85B38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791" b="15791"/>
          <a:stretch/>
        </p:blipFill>
        <p:spPr bwMode="auto">
          <a:xfrm>
            <a:off x="7381128" y="2216735"/>
            <a:ext cx="1665436" cy="44352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oritz logo">
            <a:extLst>
              <a:ext uri="{FF2B5EF4-FFF2-40B4-BE49-F238E27FC236}">
                <a16:creationId xmlns:a16="http://schemas.microsoft.com/office/drawing/2014/main" id="{4625BB83-DE00-47B3-8E6A-0A90FD60B01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9559656" y="2232659"/>
            <a:ext cx="1882424" cy="4116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enthline logo">
            <a:extLst>
              <a:ext uri="{FF2B5EF4-FFF2-40B4-BE49-F238E27FC236}">
                <a16:creationId xmlns:a16="http://schemas.microsoft.com/office/drawing/2014/main" id="{11E65FF6-7F8D-45C4-90D3-96E40492AC1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53149"/>
          <a:stretch/>
        </p:blipFill>
        <p:spPr bwMode="auto">
          <a:xfrm>
            <a:off x="1095099" y="3566621"/>
            <a:ext cx="1730548" cy="8107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iteSource logo">
            <a:extLst>
              <a:ext uri="{FF2B5EF4-FFF2-40B4-BE49-F238E27FC236}">
                <a16:creationId xmlns:a16="http://schemas.microsoft.com/office/drawing/2014/main" id="{29259A78-3F7F-4927-82C9-A2C265932E2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3513371" y="3653741"/>
            <a:ext cx="2409688" cy="6365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Unisa University of South Africa logo">
            <a:extLst>
              <a:ext uri="{FF2B5EF4-FFF2-40B4-BE49-F238E27FC236}">
                <a16:creationId xmlns:a16="http://schemas.microsoft.com/office/drawing/2014/main" id="{AE134A97-C030-433F-B329-42E2EF9D48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30208" y="3745585"/>
            <a:ext cx="2091700" cy="452842"/>
          </a:xfrm>
          <a:prstGeom prst="rect">
            <a:avLst/>
          </a:prstGeom>
        </p:spPr>
      </p:pic>
      <p:pic>
        <p:nvPicPr>
          <p:cNvPr id="14" name="Picture 13" descr="Harvey Norman logo">
            <a:extLst>
              <a:ext uri="{FF2B5EF4-FFF2-40B4-BE49-F238E27FC236}">
                <a16:creationId xmlns:a16="http://schemas.microsoft.com/office/drawing/2014/main" id="{F4946975-1BD1-4E3A-814C-6087FFF59D2F}"/>
              </a:ext>
            </a:extLst>
          </p:cNvPr>
          <p:cNvPicPr>
            <a:picLocks noChangeAspect="1"/>
          </p:cNvPicPr>
          <p:nvPr/>
        </p:nvPicPr>
        <p:blipFill rotWithShape="1">
          <a:blip r:embed="rId10">
            <a:extLst>
              <a:ext uri="{28A0092B-C50C-407E-A947-70E740481C1C}">
                <a14:useLocalDpi xmlns:a14="http://schemas.microsoft.com/office/drawing/2010/main" val="0"/>
              </a:ext>
            </a:extLst>
          </a:blip>
          <a:srcRect/>
          <a:stretch/>
        </p:blipFill>
        <p:spPr>
          <a:xfrm>
            <a:off x="9562461" y="3558016"/>
            <a:ext cx="1342884" cy="827980"/>
          </a:xfrm>
          <a:prstGeom prst="rect">
            <a:avLst/>
          </a:prstGeom>
        </p:spPr>
      </p:pic>
      <p:pic>
        <p:nvPicPr>
          <p:cNvPr id="1038" name="Picture 14" descr="Cloud9 logo">
            <a:extLst>
              <a:ext uri="{FF2B5EF4-FFF2-40B4-BE49-F238E27FC236}">
                <a16:creationId xmlns:a16="http://schemas.microsoft.com/office/drawing/2014/main" id="{10985FCA-C9BF-4F94-9422-616B2664B6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6214" y="4881356"/>
            <a:ext cx="1248316" cy="12483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SBC Logo">
            <a:extLst>
              <a:ext uri="{FF2B5EF4-FFF2-40B4-BE49-F238E27FC236}">
                <a16:creationId xmlns:a16="http://schemas.microsoft.com/office/drawing/2014/main" id="{B3310B1F-7DEB-43DF-99FF-F4C8A8383B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3659442" y="5223388"/>
            <a:ext cx="2117546" cy="5642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eekWire logo">
            <a:extLst>
              <a:ext uri="{FF2B5EF4-FFF2-40B4-BE49-F238E27FC236}">
                <a16:creationId xmlns:a16="http://schemas.microsoft.com/office/drawing/2014/main" id="{AA5FF341-3032-4CBE-9CC0-52D4839C05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p:blipFill>
        <p:spPr bwMode="auto">
          <a:xfrm>
            <a:off x="6505159" y="5295291"/>
            <a:ext cx="1941798" cy="42044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do Pizza logo">
            <a:extLst>
              <a:ext uri="{FF2B5EF4-FFF2-40B4-BE49-F238E27FC236}">
                <a16:creationId xmlns:a16="http://schemas.microsoft.com/office/drawing/2014/main" id="{3854AB35-80BB-4B24-B5B0-51CF5C7312B8}"/>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a:stretch/>
        </p:blipFill>
        <p:spPr bwMode="auto">
          <a:xfrm>
            <a:off x="9297003" y="5080982"/>
            <a:ext cx="1873798" cy="84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002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a:extLst>
              <a:ext uri="{FF2B5EF4-FFF2-40B4-BE49-F238E27FC236}">
                <a16:creationId xmlns:a16="http://schemas.microsoft.com/office/drawing/2014/main" id="{B170BB1D-D417-4060-ACA3-F2B5BF9E63B9}"/>
              </a:ext>
            </a:extLst>
          </p:cNvPr>
          <p:cNvSpPr>
            <a:spLocks noGrp="1"/>
          </p:cNvSpPr>
          <p:nvPr>
            <p:ph type="title"/>
          </p:nvPr>
        </p:nvSpPr>
        <p:spPr>
          <a:xfrm>
            <a:off x="585216" y="485189"/>
            <a:ext cx="11018520" cy="492443"/>
          </a:xfrm>
        </p:spPr>
        <p:txBody>
          <a:bodyPr/>
          <a:lstStyle/>
          <a:p>
            <a:r>
              <a:rPr lang="en-US" sz="3200" dirty="0"/>
              <a:t>Elevate MySQL with Azure </a:t>
            </a:r>
          </a:p>
        </p:txBody>
      </p:sp>
      <p:sp>
        <p:nvSpPr>
          <p:cNvPr id="11" name="Content Placeholder 10">
            <a:extLst>
              <a:ext uri="{FF2B5EF4-FFF2-40B4-BE49-F238E27FC236}">
                <a16:creationId xmlns:a16="http://schemas.microsoft.com/office/drawing/2014/main" id="{A456B889-606A-4235-8E47-345B68EF0264}"/>
              </a:ext>
            </a:extLst>
          </p:cNvPr>
          <p:cNvSpPr>
            <a:spLocks noGrp="1"/>
          </p:cNvSpPr>
          <p:nvPr>
            <p:ph sz="quarter" idx="15"/>
          </p:nvPr>
        </p:nvSpPr>
        <p:spPr>
          <a:xfrm>
            <a:off x="593302" y="1431285"/>
            <a:ext cx="4908753" cy="5114593"/>
          </a:xfrm>
        </p:spPr>
        <p:txBody>
          <a:bodyPr/>
          <a:lstStyle/>
          <a:p>
            <a:pPr marL="0" marR="0" lvl="0" indent="0" algn="l" defTabSz="914400" rtl="0" eaLnBrk="1" fontAlgn="auto" latinLnBrk="0" hangingPunct="1">
              <a:lnSpc>
                <a:spcPct val="11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Segoe UI Semilight"/>
              </a:rPr>
              <a:t>Azure Database for MySQL provides a fully managed community edition of MySQL with built-in high availability, automatic patching, predictable performance and enterprise grade security features.</a:t>
            </a:r>
          </a:p>
          <a:p>
            <a:pPr marL="0" marR="0" lvl="0" indent="0" algn="l" defTabSz="914400" rtl="0" eaLnBrk="1" fontAlgn="auto" latinLnBrk="0" hangingPunct="1">
              <a:lnSpc>
                <a:spcPct val="110000"/>
              </a:lnSpc>
              <a:spcBef>
                <a:spcPts val="120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Segoe UI Semilight"/>
              </a:rPr>
              <a:t>Available in two deployment options for different use cases: </a:t>
            </a:r>
          </a:p>
          <a:p>
            <a:pPr marL="0" marR="0" lvl="0" indent="0" algn="l" defTabSz="914400" rtl="0" eaLnBrk="1" fontAlgn="auto" latinLnBrk="0" hangingPunct="1">
              <a:lnSpc>
                <a:spcPct val="110000"/>
              </a:lnSpc>
              <a:spcBef>
                <a:spcPts val="1200"/>
              </a:spcBef>
              <a:spcAft>
                <a:spcPts val="6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a:ea typeface="+mn-ea"/>
                <a:cs typeface="Segoe UI Semilight"/>
              </a:rPr>
              <a:t>Single Server use cases</a:t>
            </a:r>
            <a:endParaRPr kumimoji="0" lang="en-US" sz="1400" b="1" i="0" u="none" strike="noStrike" kern="1200" cap="none" spc="0" normalizeH="0" baseline="0" noProof="0" dirty="0">
              <a:ln>
                <a:noFill/>
              </a:ln>
              <a:solidFill>
                <a:srgbClr val="000000"/>
              </a:solidFill>
              <a:effectLst/>
              <a:uLnTx/>
              <a:uFillTx/>
              <a:latin typeface="Segoe UI"/>
              <a:ea typeface="+mn-ea"/>
              <a:cs typeface="Segoe UI Semilight"/>
            </a:endParaRPr>
          </a:p>
          <a:p>
            <a:pPr marL="182880" marR="0" lvl="0" indent="-182880" algn="l" defTabSz="914400" rtl="0" eaLnBrk="1" fontAlgn="auto" latinLnBrk="0" hangingPunct="1">
              <a:lnSpc>
                <a:spcPct val="100000"/>
              </a:lnSpc>
              <a:spcBef>
                <a:spcPts val="0"/>
              </a:spcBef>
              <a:spcAft>
                <a:spcPts val="600"/>
              </a:spcAft>
              <a:buClrTx/>
              <a:buSzTx/>
              <a:buFont typeface="Arial,Sans-Serif"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Cloud native applications designed to handle </a:t>
            </a:r>
            <a:br>
              <a:rPr kumimoji="0" lang="en-US" sz="1400" b="0" i="0" u="none" strike="noStrike" kern="1200" cap="none" spc="0" normalizeH="0" baseline="0" noProof="0" dirty="0">
                <a:ln>
                  <a:noFill/>
                </a:ln>
                <a:solidFill>
                  <a:srgbClr val="1A1A1A"/>
                </a:solidFill>
                <a:effectLst/>
                <a:uLnTx/>
                <a:uFillTx/>
                <a:latin typeface="Segoe UI"/>
                <a:ea typeface="+mn-ea"/>
                <a:cs typeface="Segoe UI"/>
              </a:rPr>
            </a:br>
            <a:r>
              <a:rPr kumimoji="0" lang="en-US" sz="1400" b="0" i="0" u="none" strike="noStrike" kern="1200" cap="none" spc="0" normalizeH="0" baseline="0" noProof="0" dirty="0">
                <a:ln>
                  <a:noFill/>
                </a:ln>
                <a:solidFill>
                  <a:srgbClr val="1A1A1A"/>
                </a:solidFill>
                <a:effectLst/>
                <a:uLnTx/>
                <a:uFillTx/>
                <a:latin typeface="Segoe UI"/>
                <a:ea typeface="+mn-ea"/>
                <a:cs typeface="Segoe UI"/>
              </a:rPr>
              <a:t>automated patching</a:t>
            </a:r>
          </a:p>
          <a:p>
            <a:pPr marL="182880" marR="0" lvl="0" indent="-182880" algn="l" defTabSz="914400" rtl="0" eaLnBrk="1" fontAlgn="auto" latinLnBrk="0" hangingPunct="1">
              <a:lnSpc>
                <a:spcPct val="100000"/>
              </a:lnSpc>
              <a:spcBef>
                <a:spcPts val="0"/>
              </a:spcBef>
              <a:spcAft>
                <a:spcPts val="600"/>
              </a:spcAft>
              <a:buClrTx/>
              <a:buSzTx/>
              <a:buFont typeface="Arial,Sans-Serif"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Online web applications with minimal requirements </a:t>
            </a:r>
            <a:br>
              <a:rPr kumimoji="0" lang="en-US" sz="1400" b="0" i="0" u="none" strike="noStrike" kern="1200" cap="none" spc="0" normalizeH="0" baseline="0" noProof="0" dirty="0">
                <a:ln>
                  <a:noFill/>
                </a:ln>
                <a:solidFill>
                  <a:srgbClr val="1A1A1A"/>
                </a:solidFill>
                <a:effectLst/>
                <a:uLnTx/>
                <a:uFillTx/>
                <a:latin typeface="Segoe UI"/>
                <a:ea typeface="+mn-ea"/>
                <a:cs typeface="Segoe UI"/>
              </a:rPr>
            </a:br>
            <a:r>
              <a:rPr kumimoji="0" lang="en-US" sz="1400" b="0" i="0" u="none" strike="noStrike" kern="1200" cap="none" spc="0" normalizeH="0" baseline="0" noProof="0" dirty="0">
                <a:ln>
                  <a:noFill/>
                </a:ln>
                <a:solidFill>
                  <a:srgbClr val="1A1A1A"/>
                </a:solidFill>
                <a:effectLst/>
                <a:uLnTx/>
                <a:uFillTx/>
                <a:latin typeface="Segoe UI"/>
                <a:ea typeface="+mn-ea"/>
                <a:cs typeface="Segoe UI"/>
              </a:rPr>
              <a:t>for customizations of the database</a:t>
            </a:r>
          </a:p>
          <a:p>
            <a:pPr marL="182880" marR="0" lvl="0" indent="-182880" algn="l" defTabSz="914400" rtl="0" eaLnBrk="1" fontAlgn="auto" latinLnBrk="0" hangingPunct="1">
              <a:lnSpc>
                <a:spcPct val="100000"/>
              </a:lnSpc>
              <a:spcBef>
                <a:spcPts val="0"/>
              </a:spcBef>
              <a:spcAft>
                <a:spcPts val="600"/>
              </a:spcAft>
              <a:buClrTx/>
              <a:buSzTx/>
              <a:buFont typeface="Arial,Sans-Serif"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Applications without zonal redundancy requirements</a:t>
            </a:r>
          </a:p>
          <a:p>
            <a:pPr marL="0" marR="0" lvl="0" indent="0" algn="l" defTabSz="914400" rtl="0" eaLnBrk="1" fontAlgn="auto" latinLnBrk="0" hangingPunct="1">
              <a:lnSpc>
                <a:spcPct val="110000"/>
              </a:lnSpc>
              <a:spcBef>
                <a:spcPts val="1200"/>
              </a:spcBef>
              <a:spcAft>
                <a:spcPts val="6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a:ea typeface="+mn-ea"/>
                <a:cs typeface="Segoe UI Semilight"/>
              </a:rPr>
              <a:t>Flexible Server use cases </a:t>
            </a:r>
            <a:r>
              <a:rPr kumimoji="0" lang="en-US" sz="1400" b="1" i="0" u="none" strike="noStrike" kern="1200" cap="none" spc="0" normalizeH="0" baseline="30000" noProof="0" dirty="0">
                <a:ln>
                  <a:noFill/>
                </a:ln>
                <a:solidFill>
                  <a:srgbClr val="0078D4"/>
                </a:solidFill>
                <a:effectLst/>
                <a:uLnTx/>
                <a:uFillTx/>
                <a:latin typeface="Segoe UI"/>
                <a:ea typeface="+mn-ea"/>
                <a:cs typeface="Segoe UI Semilight"/>
              </a:rPr>
              <a:t>NEW</a:t>
            </a:r>
          </a:p>
          <a:p>
            <a:pPr marL="225425" marR="0" lvl="0" indent="-225425" algn="l" defTabSz="914400" rtl="0" eaLnBrk="1" fontAlgn="auto" latinLnBrk="0" hangingPunct="1">
              <a:lnSpc>
                <a:spcPct val="100000"/>
              </a:lnSpc>
              <a:spcBef>
                <a:spcPts val="336"/>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Application developments requiring more </a:t>
            </a:r>
            <a:br>
              <a:rPr kumimoji="0" lang="en-US" sz="1400" b="0" i="0" u="none" strike="noStrike" kern="1200" cap="none" spc="0" normalizeH="0" baseline="0" noProof="0" dirty="0">
                <a:ln>
                  <a:noFill/>
                </a:ln>
                <a:solidFill>
                  <a:srgbClr val="1A1A1A"/>
                </a:solidFill>
                <a:effectLst/>
                <a:uLnTx/>
                <a:uFillTx/>
                <a:latin typeface="Segoe UI"/>
                <a:ea typeface="+mn-ea"/>
                <a:cs typeface="Segoe UI"/>
              </a:rPr>
            </a:br>
            <a:r>
              <a:rPr kumimoji="0" lang="en-US" sz="1400" b="0" i="0" u="none" strike="noStrike" kern="1200" cap="none" spc="0" normalizeH="0" baseline="0" noProof="0" dirty="0">
                <a:ln>
                  <a:noFill/>
                </a:ln>
                <a:solidFill>
                  <a:srgbClr val="1A1A1A"/>
                </a:solidFill>
                <a:effectLst/>
                <a:uLnTx/>
                <a:uFillTx/>
                <a:latin typeface="Segoe UI"/>
                <a:ea typeface="+mn-ea"/>
                <a:cs typeface="Segoe UI"/>
              </a:rPr>
              <a:t>control and customizations</a:t>
            </a:r>
          </a:p>
          <a:p>
            <a:pPr marL="225425" marR="0" lvl="0" indent="-225425"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Mission Critical apps utilizing zone redundancy </a:t>
            </a:r>
            <a:br>
              <a:rPr kumimoji="0" lang="en-US" sz="1400" b="0" i="0" u="none" strike="noStrike" kern="1200" cap="none" spc="0" normalizeH="0" baseline="0" noProof="0" dirty="0">
                <a:ln>
                  <a:noFill/>
                </a:ln>
                <a:solidFill>
                  <a:srgbClr val="1A1A1A"/>
                </a:solidFill>
                <a:effectLst/>
                <a:uLnTx/>
                <a:uFillTx/>
                <a:latin typeface="Segoe UI"/>
                <a:ea typeface="+mn-ea"/>
                <a:cs typeface="Segoe UI"/>
              </a:rPr>
            </a:br>
            <a:r>
              <a:rPr kumimoji="0" lang="en-US" sz="1400" b="0" i="0" u="none" strike="noStrike" kern="1200" cap="none" spc="0" normalizeH="0" baseline="0" noProof="0" dirty="0">
                <a:ln>
                  <a:noFill/>
                </a:ln>
                <a:solidFill>
                  <a:srgbClr val="1A1A1A"/>
                </a:solidFill>
                <a:effectLst/>
                <a:uLnTx/>
                <a:uFillTx/>
                <a:latin typeface="Segoe UI"/>
                <a:ea typeface="+mn-ea"/>
                <a:cs typeface="Segoe UI"/>
              </a:rPr>
              <a:t>and fine-grained maintenance scheduling </a:t>
            </a:r>
          </a:p>
          <a:p>
            <a:pPr marL="225425" marR="0" lvl="0" indent="-225425"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a:rPr>
              <a:t>Applications requiring variable compute </a:t>
            </a:r>
            <a:br>
              <a:rPr kumimoji="0" lang="en-US" sz="1400" b="0" i="0" u="none" strike="noStrike" kern="1200" cap="none" spc="0" normalizeH="0" baseline="0" noProof="0" dirty="0">
                <a:ln>
                  <a:noFill/>
                </a:ln>
                <a:solidFill>
                  <a:srgbClr val="1A1A1A"/>
                </a:solidFill>
                <a:effectLst/>
                <a:uLnTx/>
                <a:uFillTx/>
                <a:latin typeface="Segoe UI"/>
                <a:ea typeface="+mn-ea"/>
                <a:cs typeface="Segoe UI"/>
              </a:rPr>
            </a:br>
            <a:r>
              <a:rPr kumimoji="0" lang="en-US" sz="1400" b="0" i="0" u="none" strike="noStrike" kern="1200" cap="none" spc="0" normalizeH="0" baseline="0" noProof="0" dirty="0">
                <a:ln>
                  <a:noFill/>
                </a:ln>
                <a:solidFill>
                  <a:srgbClr val="1A1A1A"/>
                </a:solidFill>
                <a:effectLst/>
                <a:uLnTx/>
                <a:uFillTx/>
                <a:latin typeface="Segoe UI"/>
                <a:ea typeface="+mn-ea"/>
                <a:cs typeface="Segoe UI"/>
              </a:rPr>
              <a:t>capacity to optimize costs</a:t>
            </a:r>
          </a:p>
        </p:txBody>
      </p:sp>
      <p:grpSp>
        <p:nvGrpSpPr>
          <p:cNvPr id="7" name="Group 6" descr="Diagram showing Elevating MySQL with Azure features.">
            <a:extLst>
              <a:ext uri="{FF2B5EF4-FFF2-40B4-BE49-F238E27FC236}">
                <a16:creationId xmlns:a16="http://schemas.microsoft.com/office/drawing/2014/main" id="{323FF346-955F-4AFA-984D-375C4164B753}"/>
              </a:ext>
            </a:extLst>
          </p:cNvPr>
          <p:cNvGrpSpPr/>
          <p:nvPr/>
        </p:nvGrpSpPr>
        <p:grpSpPr>
          <a:xfrm>
            <a:off x="5411032" y="1418053"/>
            <a:ext cx="2504086" cy="4313739"/>
            <a:chOff x="5411032" y="1418053"/>
            <a:chExt cx="2504086" cy="4313739"/>
          </a:xfrm>
        </p:grpSpPr>
        <p:pic>
          <p:nvPicPr>
            <p:cNvPr id="68" name="Graphic 67">
              <a:extLst>
                <a:ext uri="{FF2B5EF4-FFF2-40B4-BE49-F238E27FC236}">
                  <a16:creationId xmlns:a16="http://schemas.microsoft.com/office/drawing/2014/main" id="{9FFEA412-7709-4FF7-9A42-7A9F82C1F20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11032" y="3200400"/>
              <a:ext cx="730664" cy="730664"/>
            </a:xfrm>
            <a:prstGeom prst="rect">
              <a:avLst/>
            </a:prstGeom>
          </p:spPr>
        </p:pic>
        <p:grpSp>
          <p:nvGrpSpPr>
            <p:cNvPr id="10" name="Group 9">
              <a:extLst>
                <a:ext uri="{FF2B5EF4-FFF2-40B4-BE49-F238E27FC236}">
                  <a16:creationId xmlns:a16="http://schemas.microsoft.com/office/drawing/2014/main" id="{2CD91321-83C0-4729-B589-5695D0DA2CAF}"/>
                </a:ext>
              </a:extLst>
            </p:cNvPr>
            <p:cNvGrpSpPr/>
            <p:nvPr/>
          </p:nvGrpSpPr>
          <p:grpSpPr>
            <a:xfrm>
              <a:off x="6243403" y="1523770"/>
              <a:ext cx="767814" cy="4095612"/>
              <a:chOff x="6243403" y="1523770"/>
              <a:chExt cx="767814" cy="4095612"/>
            </a:xfrm>
          </p:grpSpPr>
          <p:cxnSp>
            <p:nvCxnSpPr>
              <p:cNvPr id="69" name="Straight Connector 68">
                <a:extLst>
                  <a:ext uri="{FF2B5EF4-FFF2-40B4-BE49-F238E27FC236}">
                    <a16:creationId xmlns:a16="http://schemas.microsoft.com/office/drawing/2014/main" id="{A1B96E7B-7FB7-478B-BC97-562DAEBE956B}"/>
                  </a:ext>
                  <a:ext uri="{C183D7F6-B498-43B3-948B-1728B52AA6E4}">
                    <adec:decorative xmlns:adec="http://schemas.microsoft.com/office/drawing/2017/decorative" val="1"/>
                  </a:ext>
                </a:extLst>
              </p:cNvPr>
              <p:cNvCxnSpPr>
                <a:cxnSpLocks/>
              </p:cNvCxnSpPr>
              <p:nvPr/>
            </p:nvCxnSpPr>
            <p:spPr>
              <a:xfrm>
                <a:off x="6618157" y="2585748"/>
                <a:ext cx="393060" cy="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76816E-7D36-47A2-A7DA-4078C23CB73F}"/>
                  </a:ext>
                  <a:ext uri="{C183D7F6-B498-43B3-948B-1728B52AA6E4}">
                    <adec:decorative xmlns:adec="http://schemas.microsoft.com/office/drawing/2017/decorative" val="1"/>
                  </a:ext>
                </a:extLst>
              </p:cNvPr>
              <p:cNvCxnSpPr>
                <a:cxnSpLocks/>
              </p:cNvCxnSpPr>
              <p:nvPr/>
            </p:nvCxnSpPr>
            <p:spPr>
              <a:xfrm>
                <a:off x="6243403" y="3571576"/>
                <a:ext cx="767814" cy="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C7149C8-A570-441C-8F7C-60A61EFE268C}"/>
                  </a:ext>
                  <a:ext uri="{C183D7F6-B498-43B3-948B-1728B52AA6E4}">
                    <adec:decorative xmlns:adec="http://schemas.microsoft.com/office/drawing/2017/decorative" val="1"/>
                  </a:ext>
                </a:extLst>
              </p:cNvPr>
              <p:cNvCxnSpPr>
                <a:cxnSpLocks/>
              </p:cNvCxnSpPr>
              <p:nvPr/>
            </p:nvCxnSpPr>
            <p:spPr>
              <a:xfrm>
                <a:off x="6618157" y="4541618"/>
                <a:ext cx="393060" cy="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9083798-4463-4685-BF5E-69576487EFAB}"/>
                  </a:ext>
                  <a:ext uri="{C183D7F6-B498-43B3-948B-1728B52AA6E4}">
                    <adec:decorative xmlns:adec="http://schemas.microsoft.com/office/drawing/2017/decorative" val="1"/>
                  </a:ext>
                </a:extLst>
              </p:cNvPr>
              <p:cNvCxnSpPr>
                <a:cxnSpLocks/>
              </p:cNvCxnSpPr>
              <p:nvPr/>
            </p:nvCxnSpPr>
            <p:spPr>
              <a:xfrm>
                <a:off x="6618157" y="1523770"/>
                <a:ext cx="393060" cy="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901E01F-9A48-4D64-BCE1-55E63E1E155B}"/>
                  </a:ext>
                  <a:ext uri="{C183D7F6-B498-43B3-948B-1728B52AA6E4}">
                    <adec:decorative xmlns:adec="http://schemas.microsoft.com/office/drawing/2017/decorative" val="1"/>
                  </a:ext>
                </a:extLst>
              </p:cNvPr>
              <p:cNvCxnSpPr>
                <a:cxnSpLocks/>
              </p:cNvCxnSpPr>
              <p:nvPr/>
            </p:nvCxnSpPr>
            <p:spPr>
              <a:xfrm>
                <a:off x="6618157" y="5619382"/>
                <a:ext cx="393060" cy="0"/>
              </a:xfrm>
              <a:prstGeom prst="line">
                <a:avLst/>
              </a:prstGeom>
              <a:ln w="12700" cap="rnd">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AB37C2E-21F9-49DC-83BC-3749EA1F5B81}"/>
                  </a:ext>
                  <a:ext uri="{C183D7F6-B498-43B3-948B-1728B52AA6E4}">
                    <adec:decorative xmlns:adec="http://schemas.microsoft.com/office/drawing/2017/decorative" val="1"/>
                  </a:ext>
                </a:extLst>
              </p:cNvPr>
              <p:cNvCxnSpPr/>
              <p:nvPr/>
            </p:nvCxnSpPr>
            <p:spPr>
              <a:xfrm>
                <a:off x="6618157" y="1523770"/>
                <a:ext cx="0" cy="409335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73809EAC-83C3-4586-9D95-30BA7696AF3A}"/>
                </a:ext>
              </a:extLst>
            </p:cNvPr>
            <p:cNvGrpSpPr/>
            <p:nvPr/>
          </p:nvGrpSpPr>
          <p:grpSpPr>
            <a:xfrm>
              <a:off x="7176522" y="1418053"/>
              <a:ext cx="700808" cy="426878"/>
              <a:chOff x="10387012" y="4179358"/>
              <a:chExt cx="974726" cy="593725"/>
            </a:xfrm>
            <a:solidFill>
              <a:schemeClr val="accent1"/>
            </a:solidFill>
          </p:grpSpPr>
          <p:sp>
            <p:nvSpPr>
              <p:cNvPr id="75" name="Freeform 26">
                <a:extLst>
                  <a:ext uri="{FF2B5EF4-FFF2-40B4-BE49-F238E27FC236}">
                    <a16:creationId xmlns:a16="http://schemas.microsoft.com/office/drawing/2014/main" id="{630E3867-2289-4CB2-AF97-3C1985DDF3E7}"/>
                  </a:ext>
                  <a:ext uri="{C183D7F6-B498-43B3-948B-1728B52AA6E4}">
                    <adec:decorative xmlns:adec="http://schemas.microsoft.com/office/drawing/2017/decorative" val="1"/>
                  </a:ext>
                </a:extLst>
              </p:cNvPr>
              <p:cNvSpPr>
                <a:spLocks/>
              </p:cNvSpPr>
              <p:nvPr/>
            </p:nvSpPr>
            <p:spPr bwMode="auto">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76" name="Freeform 27">
                <a:extLst>
                  <a:ext uri="{FF2B5EF4-FFF2-40B4-BE49-F238E27FC236}">
                    <a16:creationId xmlns:a16="http://schemas.microsoft.com/office/drawing/2014/main" id="{071C6BF8-88F6-4E50-A031-352E3E722BC8}"/>
                  </a:ext>
                  <a:ext uri="{C183D7F6-B498-43B3-948B-1728B52AA6E4}">
                    <adec:decorative xmlns:adec="http://schemas.microsoft.com/office/drawing/2017/decorative" val="1"/>
                  </a:ext>
                </a:extLst>
              </p:cNvPr>
              <p:cNvSpPr>
                <a:spLocks/>
              </p:cNvSpPr>
              <p:nvPr/>
            </p:nvSpPr>
            <p:spPr bwMode="auto">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77" name="Freeform 28">
                <a:extLst>
                  <a:ext uri="{FF2B5EF4-FFF2-40B4-BE49-F238E27FC236}">
                    <a16:creationId xmlns:a16="http://schemas.microsoft.com/office/drawing/2014/main" id="{DD7896DE-2068-4482-9354-661DA872C52D}"/>
                  </a:ext>
                  <a:ext uri="{C183D7F6-B498-43B3-948B-1728B52AA6E4}">
                    <adec:decorative xmlns:adec="http://schemas.microsoft.com/office/drawing/2017/decorative" val="1"/>
                  </a:ext>
                </a:extLst>
              </p:cNvPr>
              <p:cNvSpPr>
                <a:spLocks/>
              </p:cNvSpPr>
              <p:nvPr/>
            </p:nvSpPr>
            <p:spPr bwMode="auto">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78" name="Freeform 29">
                <a:extLst>
                  <a:ext uri="{FF2B5EF4-FFF2-40B4-BE49-F238E27FC236}">
                    <a16:creationId xmlns:a16="http://schemas.microsoft.com/office/drawing/2014/main" id="{7F3CF53E-9DBC-4F82-B062-00F94754F87A}"/>
                  </a:ext>
                  <a:ext uri="{C183D7F6-B498-43B3-948B-1728B52AA6E4}">
                    <adec:decorative xmlns:adec="http://schemas.microsoft.com/office/drawing/2017/decorative" val="1"/>
                  </a:ext>
                </a:extLst>
              </p:cNvPr>
              <p:cNvSpPr>
                <a:spLocks/>
              </p:cNvSpPr>
              <p:nvPr/>
            </p:nvSpPr>
            <p:spPr bwMode="auto">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79" name="Freeform 30">
                <a:extLst>
                  <a:ext uri="{FF2B5EF4-FFF2-40B4-BE49-F238E27FC236}">
                    <a16:creationId xmlns:a16="http://schemas.microsoft.com/office/drawing/2014/main" id="{F382267B-BD07-41A1-B2ED-6BD1DA29E5E0}"/>
                  </a:ext>
                  <a:ext uri="{C183D7F6-B498-43B3-948B-1728B52AA6E4}">
                    <adec:decorative xmlns:adec="http://schemas.microsoft.com/office/drawing/2017/decorative" val="1"/>
                  </a:ext>
                </a:extLst>
              </p:cNvPr>
              <p:cNvSpPr>
                <a:spLocks/>
              </p:cNvSpPr>
              <p:nvPr/>
            </p:nvSpPr>
            <p:spPr bwMode="auto">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dirty="0">
                  <a:ln>
                    <a:solidFill>
                      <a:srgbClr val="FFFFFF">
                        <a:alpha val="0"/>
                      </a:srgbClr>
                    </a:solidFill>
                  </a:ln>
                  <a:solidFill>
                    <a:srgbClr val="FFFFFF"/>
                  </a:solidFill>
                  <a:effectLst/>
                  <a:uLnTx/>
                  <a:uFillTx/>
                  <a:latin typeface="Segoe UI"/>
                  <a:ea typeface="+mn-ea"/>
                  <a:cs typeface="+mn-cs"/>
                </a:endParaRPr>
              </a:p>
            </p:txBody>
          </p:sp>
        </p:grpSp>
        <p:grpSp>
          <p:nvGrpSpPr>
            <p:cNvPr id="66" name="Group 10">
              <a:extLst>
                <a:ext uri="{FF2B5EF4-FFF2-40B4-BE49-F238E27FC236}">
                  <a16:creationId xmlns:a16="http://schemas.microsoft.com/office/drawing/2014/main" id="{0E483896-98C0-41FF-A8F7-5D671BB88370}"/>
                </a:ext>
              </a:extLst>
            </p:cNvPr>
            <p:cNvGrpSpPr>
              <a:grpSpLocks noChangeAspect="1"/>
            </p:cNvGrpSpPr>
            <p:nvPr/>
          </p:nvGrpSpPr>
          <p:grpSpPr bwMode="auto">
            <a:xfrm>
              <a:off x="7311433" y="2355257"/>
              <a:ext cx="430986" cy="492556"/>
              <a:chOff x="1033" y="999"/>
              <a:chExt cx="273" cy="312"/>
            </a:xfrm>
          </p:grpSpPr>
          <p:sp>
            <p:nvSpPr>
              <p:cNvPr id="80" name="Rectangle 11">
                <a:extLst>
                  <a:ext uri="{FF2B5EF4-FFF2-40B4-BE49-F238E27FC236}">
                    <a16:creationId xmlns:a16="http://schemas.microsoft.com/office/drawing/2014/main" id="{E3E0C09A-874D-4CCA-90AD-B930ADF56CE2}"/>
                  </a:ext>
                  <a:ext uri="{C183D7F6-B498-43B3-948B-1728B52AA6E4}">
                    <adec:decorative xmlns:adec="http://schemas.microsoft.com/office/drawing/2017/decorative" val="1"/>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1" name="Rectangle 12">
                <a:extLst>
                  <a:ext uri="{FF2B5EF4-FFF2-40B4-BE49-F238E27FC236}">
                    <a16:creationId xmlns:a16="http://schemas.microsoft.com/office/drawing/2014/main" id="{217FD8C5-75EA-47B5-B762-B95C67BFE484}"/>
                  </a:ext>
                  <a:ext uri="{C183D7F6-B498-43B3-948B-1728B52AA6E4}">
                    <adec:decorative xmlns:adec="http://schemas.microsoft.com/office/drawing/2017/decorative" val="1"/>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2" name="Rectangle 13">
                <a:extLst>
                  <a:ext uri="{FF2B5EF4-FFF2-40B4-BE49-F238E27FC236}">
                    <a16:creationId xmlns:a16="http://schemas.microsoft.com/office/drawing/2014/main" id="{E9B3AB52-C6A3-4500-8FA6-B81C6BEC06CA}"/>
                  </a:ext>
                  <a:ext uri="{C183D7F6-B498-43B3-948B-1728B52AA6E4}">
                    <adec:decorative xmlns:adec="http://schemas.microsoft.com/office/drawing/2017/decorative" val="1"/>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3" name="Rectangle 14">
                <a:extLst>
                  <a:ext uri="{FF2B5EF4-FFF2-40B4-BE49-F238E27FC236}">
                    <a16:creationId xmlns:a16="http://schemas.microsoft.com/office/drawing/2014/main" id="{7BDB9F23-36C8-429B-9CDE-87961A07326F}"/>
                  </a:ext>
                  <a:ext uri="{C183D7F6-B498-43B3-948B-1728B52AA6E4}">
                    <adec:decorative xmlns:adec="http://schemas.microsoft.com/office/drawing/2017/decorative" val="1"/>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Rectangle 15">
                <a:extLst>
                  <a:ext uri="{FF2B5EF4-FFF2-40B4-BE49-F238E27FC236}">
                    <a16:creationId xmlns:a16="http://schemas.microsoft.com/office/drawing/2014/main" id="{8D36268C-DA13-4E63-831E-7EFA5AE28CC6}"/>
                  </a:ext>
                  <a:ext uri="{C183D7F6-B498-43B3-948B-1728B52AA6E4}">
                    <adec:decorative xmlns:adec="http://schemas.microsoft.com/office/drawing/2017/decorative" val="1"/>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Rectangle 16">
                <a:extLst>
                  <a:ext uri="{FF2B5EF4-FFF2-40B4-BE49-F238E27FC236}">
                    <a16:creationId xmlns:a16="http://schemas.microsoft.com/office/drawing/2014/main" id="{13715CCF-CC0A-48DC-A2F0-F7CEEC4A5503}"/>
                  </a:ext>
                  <a:ext uri="{C183D7F6-B498-43B3-948B-1728B52AA6E4}">
                    <adec:decorative xmlns:adec="http://schemas.microsoft.com/office/drawing/2017/decorative" val="1"/>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17">
                <a:extLst>
                  <a:ext uri="{FF2B5EF4-FFF2-40B4-BE49-F238E27FC236}">
                    <a16:creationId xmlns:a16="http://schemas.microsoft.com/office/drawing/2014/main" id="{AC80A365-86F7-4F16-AE8F-53382C3629AD}"/>
                  </a:ext>
                  <a:ext uri="{C183D7F6-B498-43B3-948B-1728B52AA6E4}">
                    <adec:decorative xmlns:adec="http://schemas.microsoft.com/office/drawing/2017/decorative" val="1"/>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63" name="Group 135">
              <a:extLst>
                <a:ext uri="{FF2B5EF4-FFF2-40B4-BE49-F238E27FC236}">
                  <a16:creationId xmlns:a16="http://schemas.microsoft.com/office/drawing/2014/main" id="{675D56AF-E7CD-4E69-AA13-E3E6AC3F1E02}"/>
                </a:ext>
              </a:extLst>
            </p:cNvPr>
            <p:cNvGrpSpPr>
              <a:grpSpLocks noChangeAspect="1"/>
            </p:cNvGrpSpPr>
            <p:nvPr/>
          </p:nvGrpSpPr>
          <p:grpSpPr bwMode="auto">
            <a:xfrm>
              <a:off x="7266463" y="3355358"/>
              <a:ext cx="520926" cy="432436"/>
              <a:chOff x="2204" y="1026"/>
              <a:chExt cx="312" cy="259"/>
            </a:xfrm>
          </p:grpSpPr>
          <p:sp>
            <p:nvSpPr>
              <p:cNvPr id="99" name="Freeform 136">
                <a:extLst>
                  <a:ext uri="{FF2B5EF4-FFF2-40B4-BE49-F238E27FC236}">
                    <a16:creationId xmlns:a16="http://schemas.microsoft.com/office/drawing/2014/main" id="{3547170C-C564-4EF3-82B5-A1ED89B36E05}"/>
                  </a:ext>
                  <a:ext uri="{C183D7F6-B498-43B3-948B-1728B52AA6E4}">
                    <adec:decorative xmlns:adec="http://schemas.microsoft.com/office/drawing/2017/decorative" val="1"/>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0" name="Freeform 137">
                <a:extLst>
                  <a:ext uri="{FF2B5EF4-FFF2-40B4-BE49-F238E27FC236}">
                    <a16:creationId xmlns:a16="http://schemas.microsoft.com/office/drawing/2014/main" id="{B16E918C-FF36-4D88-8E77-161D2F97886E}"/>
                  </a:ext>
                  <a:ext uri="{C183D7F6-B498-43B3-948B-1728B52AA6E4}">
                    <adec:decorative xmlns:adec="http://schemas.microsoft.com/office/drawing/2017/decorative" val="1"/>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1" name="Freeform 138">
                <a:extLst>
                  <a:ext uri="{FF2B5EF4-FFF2-40B4-BE49-F238E27FC236}">
                    <a16:creationId xmlns:a16="http://schemas.microsoft.com/office/drawing/2014/main" id="{82F3478F-4520-4D52-89BA-D39FD54DE1CC}"/>
                  </a:ext>
                  <a:ext uri="{C183D7F6-B498-43B3-948B-1728B52AA6E4}">
                    <adec:decorative xmlns:adec="http://schemas.microsoft.com/office/drawing/2017/decorative" val="1"/>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2" name="Freeform 139">
                <a:extLst>
                  <a:ext uri="{FF2B5EF4-FFF2-40B4-BE49-F238E27FC236}">
                    <a16:creationId xmlns:a16="http://schemas.microsoft.com/office/drawing/2014/main" id="{07C8BF1A-3C4D-49B0-9E90-B21D7AAA41A9}"/>
                  </a:ext>
                  <a:ext uri="{C183D7F6-B498-43B3-948B-1728B52AA6E4}">
                    <adec:decorative xmlns:adec="http://schemas.microsoft.com/office/drawing/2017/decorative" val="1"/>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3" name="Freeform 140">
                <a:extLst>
                  <a:ext uri="{FF2B5EF4-FFF2-40B4-BE49-F238E27FC236}">
                    <a16:creationId xmlns:a16="http://schemas.microsoft.com/office/drawing/2014/main" id="{4B989156-9930-4C9E-AF26-D311DFCF1C66}"/>
                  </a:ext>
                  <a:ext uri="{C183D7F6-B498-43B3-948B-1728B52AA6E4}">
                    <adec:decorative xmlns:adec="http://schemas.microsoft.com/office/drawing/2017/decorative" val="1"/>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4" name="Freeform 141">
                <a:extLst>
                  <a:ext uri="{FF2B5EF4-FFF2-40B4-BE49-F238E27FC236}">
                    <a16:creationId xmlns:a16="http://schemas.microsoft.com/office/drawing/2014/main" id="{3157BDAF-C0C3-4362-8249-CF457C2B04F9}"/>
                  </a:ext>
                  <a:ext uri="{C183D7F6-B498-43B3-948B-1728B52AA6E4}">
                    <adec:decorative xmlns:adec="http://schemas.microsoft.com/office/drawing/2017/decorative" val="1"/>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5" name="Oval 142">
                <a:extLst>
                  <a:ext uri="{FF2B5EF4-FFF2-40B4-BE49-F238E27FC236}">
                    <a16:creationId xmlns:a16="http://schemas.microsoft.com/office/drawing/2014/main" id="{288FCF2A-F12C-4DB2-8D2D-E7B98F3178DA}"/>
                  </a:ext>
                  <a:ext uri="{C183D7F6-B498-43B3-948B-1728B52AA6E4}">
                    <adec:decorative xmlns:adec="http://schemas.microsoft.com/office/drawing/2017/decorative" val="1"/>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6" name="Freeform 143">
                <a:extLst>
                  <a:ext uri="{FF2B5EF4-FFF2-40B4-BE49-F238E27FC236}">
                    <a16:creationId xmlns:a16="http://schemas.microsoft.com/office/drawing/2014/main" id="{6BEA5847-1C5D-4E24-8E04-AD0541AC0A4F}"/>
                  </a:ext>
                  <a:ext uri="{C183D7F6-B498-43B3-948B-1728B52AA6E4}">
                    <adec:decorative xmlns:adec="http://schemas.microsoft.com/office/drawing/2017/decorative" val="1"/>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B461BBA9-F3A9-4F78-A8B0-5E6088850A6D}"/>
                </a:ext>
              </a:extLst>
            </p:cNvPr>
            <p:cNvGrpSpPr/>
            <p:nvPr/>
          </p:nvGrpSpPr>
          <p:grpSpPr>
            <a:xfrm>
              <a:off x="7326836" y="4294683"/>
              <a:ext cx="400180" cy="493872"/>
              <a:chOff x="1980078" y="253998"/>
              <a:chExt cx="3830386" cy="4727197"/>
            </a:xfrm>
          </p:grpSpPr>
          <p:sp>
            <p:nvSpPr>
              <p:cNvPr id="107" name="Rectangle 27">
                <a:extLst>
                  <a:ext uri="{FF2B5EF4-FFF2-40B4-BE49-F238E27FC236}">
                    <a16:creationId xmlns:a16="http://schemas.microsoft.com/office/drawing/2014/main" id="{73602D09-7252-40A5-BBE3-E043B41CDA22}"/>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8" name="Freeform 29">
                <a:extLst>
                  <a:ext uri="{FF2B5EF4-FFF2-40B4-BE49-F238E27FC236}">
                    <a16:creationId xmlns:a16="http://schemas.microsoft.com/office/drawing/2014/main" id="{552CA6F9-D7D2-410E-B401-89DF1ACBAD35}"/>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09" name="Freeform 30">
                <a:extLst>
                  <a:ext uri="{FF2B5EF4-FFF2-40B4-BE49-F238E27FC236}">
                    <a16:creationId xmlns:a16="http://schemas.microsoft.com/office/drawing/2014/main" id="{E267946C-FCBA-47C3-89F2-04B2BCFFBEC0}"/>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110" name="Freeform: Shape 62">
                <a:extLst>
                  <a:ext uri="{FF2B5EF4-FFF2-40B4-BE49-F238E27FC236}">
                    <a16:creationId xmlns:a16="http://schemas.microsoft.com/office/drawing/2014/main" id="{6C0F3386-5A27-4406-A438-EE4D77D91CE2}"/>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64" name="Group 63">
              <a:extLst>
                <a:ext uri="{FF2B5EF4-FFF2-40B4-BE49-F238E27FC236}">
                  <a16:creationId xmlns:a16="http://schemas.microsoft.com/office/drawing/2014/main" id="{E2B0AF81-8E8E-406B-A05E-4E681ED7ED77}"/>
                </a:ext>
              </a:extLst>
            </p:cNvPr>
            <p:cNvGrpSpPr/>
            <p:nvPr/>
          </p:nvGrpSpPr>
          <p:grpSpPr>
            <a:xfrm>
              <a:off x="7138736" y="5291528"/>
              <a:ext cx="776382" cy="440264"/>
              <a:chOff x="9267426" y="2781178"/>
              <a:chExt cx="1351677" cy="766498"/>
            </a:xfrm>
          </p:grpSpPr>
          <p:cxnSp>
            <p:nvCxnSpPr>
              <p:cNvPr id="87" name="Straight Connector 86">
                <a:extLst>
                  <a:ext uri="{FF2B5EF4-FFF2-40B4-BE49-F238E27FC236}">
                    <a16:creationId xmlns:a16="http://schemas.microsoft.com/office/drawing/2014/main" id="{F36D26CA-45C3-4DB0-A7C9-9B4A36881D2D}"/>
                  </a:ext>
                  <a:ext uri="{C183D7F6-B498-43B3-948B-1728B52AA6E4}">
                    <adec:decorative xmlns:adec="http://schemas.microsoft.com/office/drawing/2017/decorative" val="1"/>
                  </a:ext>
                </a:extLst>
              </p:cNvPr>
              <p:cNvCxnSpPr>
                <a:cxnSpLocks/>
              </p:cNvCxnSpPr>
              <p:nvPr/>
            </p:nvCxnSpPr>
            <p:spPr>
              <a:xfrm>
                <a:off x="9375602" y="3365354"/>
                <a:ext cx="615136" cy="3163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D2F50C-CFFB-49EC-8CC5-33C915A2B2BA}"/>
                  </a:ext>
                  <a:ext uri="{C183D7F6-B498-43B3-948B-1728B52AA6E4}">
                    <adec:decorative xmlns:adec="http://schemas.microsoft.com/office/drawing/2017/decorative" val="1"/>
                  </a:ext>
                </a:extLst>
              </p:cNvPr>
              <p:cNvCxnSpPr>
                <a:cxnSpLocks/>
              </p:cNvCxnSpPr>
              <p:nvPr/>
            </p:nvCxnSpPr>
            <p:spPr>
              <a:xfrm flipH="1">
                <a:off x="9867157" y="2839090"/>
                <a:ext cx="477632" cy="6212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7D5722F-838F-47E7-94B2-3DE58A4C76AD}"/>
                  </a:ext>
                  <a:ext uri="{C183D7F6-B498-43B3-948B-1728B52AA6E4}">
                    <adec:decorative xmlns:adec="http://schemas.microsoft.com/office/drawing/2017/decorative" val="1"/>
                  </a:ext>
                </a:extLst>
              </p:cNvPr>
              <p:cNvCxnSpPr>
                <a:cxnSpLocks/>
              </p:cNvCxnSpPr>
              <p:nvPr/>
            </p:nvCxnSpPr>
            <p:spPr>
              <a:xfrm flipV="1">
                <a:off x="10093265" y="3315897"/>
                <a:ext cx="402146" cy="10596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6B1FAC-A91E-4651-B9AC-4A691FE11F90}"/>
                  </a:ext>
                  <a:ext uri="{C183D7F6-B498-43B3-948B-1728B52AA6E4}">
                    <adec:decorative xmlns:adec="http://schemas.microsoft.com/office/drawing/2017/decorative" val="1"/>
                  </a:ext>
                </a:extLst>
              </p:cNvPr>
              <p:cNvCxnSpPr>
                <a:cxnSpLocks/>
              </p:cNvCxnSpPr>
              <p:nvPr/>
            </p:nvCxnSpPr>
            <p:spPr>
              <a:xfrm>
                <a:off x="9687898" y="2882850"/>
                <a:ext cx="111215" cy="3903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78D671AF-8992-46DB-A0FE-844D9702162C}"/>
                  </a:ext>
                </a:extLst>
              </p:cNvPr>
              <p:cNvGrpSpPr/>
              <p:nvPr/>
            </p:nvGrpSpPr>
            <p:grpSpPr>
              <a:xfrm>
                <a:off x="9502117" y="3021374"/>
                <a:ext cx="889258" cy="526302"/>
                <a:chOff x="9897140" y="843760"/>
                <a:chExt cx="544853" cy="322468"/>
              </a:xfrm>
            </p:grpSpPr>
            <p:sp>
              <p:nvSpPr>
                <p:cNvPr id="96" name="Oval 19">
                  <a:extLst>
                    <a:ext uri="{FF2B5EF4-FFF2-40B4-BE49-F238E27FC236}">
                      <a16:creationId xmlns:a16="http://schemas.microsoft.com/office/drawing/2014/main" id="{FE2E1949-09DD-4449-8A72-8CDF85B9EFAF}"/>
                    </a:ext>
                    <a:ext uri="{C183D7F6-B498-43B3-948B-1728B52AA6E4}">
                      <adec:decorative xmlns:adec="http://schemas.microsoft.com/office/drawing/2017/decorative" val="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97" name="Freeform 20">
                  <a:extLst>
                    <a:ext uri="{FF2B5EF4-FFF2-40B4-BE49-F238E27FC236}">
                      <a16:creationId xmlns:a16="http://schemas.microsoft.com/office/drawing/2014/main" id="{37B5EE47-2608-4251-B476-72B14E78DD9E}"/>
                    </a:ext>
                    <a:ext uri="{C183D7F6-B498-43B3-948B-1728B52AA6E4}">
                      <adec:decorative xmlns:adec="http://schemas.microsoft.com/office/drawing/2017/decorative" val="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98" name="Oval 21">
                  <a:extLst>
                    <a:ext uri="{FF2B5EF4-FFF2-40B4-BE49-F238E27FC236}">
                      <a16:creationId xmlns:a16="http://schemas.microsoft.com/office/drawing/2014/main" id="{7180E5F5-35FA-461B-914C-563DDD02D7C2}"/>
                    </a:ext>
                    <a:ext uri="{C183D7F6-B498-43B3-948B-1728B52AA6E4}">
                      <adec:decorative xmlns:adec="http://schemas.microsoft.com/office/drawing/2017/decorative" val="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pSp>
          <p:sp>
            <p:nvSpPr>
              <p:cNvPr id="92" name="Oval 91">
                <a:extLst>
                  <a:ext uri="{FF2B5EF4-FFF2-40B4-BE49-F238E27FC236}">
                    <a16:creationId xmlns:a16="http://schemas.microsoft.com/office/drawing/2014/main" id="{9329CE6C-494B-4884-B926-33E6D3824D8A}"/>
                  </a:ext>
                  <a:ext uri="{C183D7F6-B498-43B3-948B-1728B52AA6E4}">
                    <adec:decorative xmlns:adec="http://schemas.microsoft.com/office/drawing/2017/decorative" val="1"/>
                  </a:ext>
                </a:extLst>
              </p:cNvPr>
              <p:cNvSpPr/>
              <p:nvPr/>
            </p:nvSpPr>
            <p:spPr bwMode="auto">
              <a:xfrm>
                <a:off x="9592857" y="2784226"/>
                <a:ext cx="151259" cy="151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Oval 92">
                <a:extLst>
                  <a:ext uri="{FF2B5EF4-FFF2-40B4-BE49-F238E27FC236}">
                    <a16:creationId xmlns:a16="http://schemas.microsoft.com/office/drawing/2014/main" id="{535072D9-CBDB-4817-B024-95463FE8BD59}"/>
                  </a:ext>
                  <a:ext uri="{C183D7F6-B498-43B3-948B-1728B52AA6E4}">
                    <adec:decorative xmlns:adec="http://schemas.microsoft.com/office/drawing/2017/decorative" val="1"/>
                  </a:ext>
                </a:extLst>
              </p:cNvPr>
              <p:cNvSpPr/>
              <p:nvPr/>
            </p:nvSpPr>
            <p:spPr bwMode="auto">
              <a:xfrm>
                <a:off x="10239033" y="2781178"/>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a:extLst>
                  <a:ext uri="{FF2B5EF4-FFF2-40B4-BE49-F238E27FC236}">
                    <a16:creationId xmlns:a16="http://schemas.microsoft.com/office/drawing/2014/main" id="{A6DA68B6-93AE-4830-969D-204E146459D3}"/>
                  </a:ext>
                  <a:ext uri="{C183D7F6-B498-43B3-948B-1728B52AA6E4}">
                    <adec:decorative xmlns:adec="http://schemas.microsoft.com/office/drawing/2017/decorative" val="1"/>
                  </a:ext>
                </a:extLst>
              </p:cNvPr>
              <p:cNvSpPr/>
              <p:nvPr/>
            </p:nvSpPr>
            <p:spPr bwMode="auto">
              <a:xfrm>
                <a:off x="10467844" y="3226841"/>
                <a:ext cx="151259" cy="15125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a:extLst>
                  <a:ext uri="{FF2B5EF4-FFF2-40B4-BE49-F238E27FC236}">
                    <a16:creationId xmlns:a16="http://schemas.microsoft.com/office/drawing/2014/main" id="{807A1F9D-F8C8-4036-A3FD-E4A69C9C1423}"/>
                  </a:ext>
                  <a:ext uri="{C183D7F6-B498-43B3-948B-1728B52AA6E4}">
                    <adec:decorative xmlns:adec="http://schemas.microsoft.com/office/drawing/2017/decorative" val="1"/>
                  </a:ext>
                </a:extLst>
              </p:cNvPr>
              <p:cNvSpPr/>
              <p:nvPr/>
            </p:nvSpPr>
            <p:spPr bwMode="auto">
              <a:xfrm>
                <a:off x="9267426" y="3277741"/>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 name="Text Placeholder 1">
            <a:extLst>
              <a:ext uri="{FF2B5EF4-FFF2-40B4-BE49-F238E27FC236}">
                <a16:creationId xmlns:a16="http://schemas.microsoft.com/office/drawing/2014/main" id="{1F633B7B-E77F-4874-91FA-7EBFF78A8134}"/>
              </a:ext>
            </a:extLst>
          </p:cNvPr>
          <p:cNvSpPr>
            <a:spLocks noGrp="1"/>
          </p:cNvSpPr>
          <p:nvPr>
            <p:ph type="body" sz="quarter" idx="10"/>
          </p:nvPr>
        </p:nvSpPr>
        <p:spPr>
          <a:xfrm>
            <a:off x="8265626" y="1522197"/>
            <a:ext cx="3056220" cy="367437"/>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Fully managed community database</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sp>
        <p:nvSpPr>
          <p:cNvPr id="3" name="Text Placeholder 2">
            <a:extLst>
              <a:ext uri="{FF2B5EF4-FFF2-40B4-BE49-F238E27FC236}">
                <a16:creationId xmlns:a16="http://schemas.microsoft.com/office/drawing/2014/main" id="{120CEDDF-423B-4B87-A7D5-6F05AB74DC98}"/>
              </a:ext>
            </a:extLst>
          </p:cNvPr>
          <p:cNvSpPr>
            <a:spLocks noGrp="1"/>
          </p:cNvSpPr>
          <p:nvPr>
            <p:ph type="body" sz="quarter" idx="11"/>
          </p:nvPr>
        </p:nvSpPr>
        <p:spPr>
          <a:xfrm>
            <a:off x="8260511" y="2487071"/>
            <a:ext cx="3538928" cy="252683"/>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Built-in High Availability for lowest TCO</a:t>
            </a:r>
            <a:endParaRPr kumimoji="0" lang="en-US" sz="1400" b="0" i="0" u="none" strike="noStrike" kern="1200" cap="none" spc="0" normalizeH="0" baseline="0" noProof="0" dirty="0">
              <a:ln>
                <a:noFill/>
              </a:ln>
              <a:solidFill>
                <a:srgbClr val="FF0000"/>
              </a:solidFill>
              <a:effectLst/>
              <a:uLnTx/>
              <a:uFillTx/>
              <a:latin typeface="Segoe UI Semibold"/>
              <a:ea typeface="+mn-ea"/>
              <a:cs typeface="Segoe UI" panose="020B0502040204020203" pitchFamily="34" charset="0"/>
            </a:endParaRPr>
          </a:p>
        </p:txBody>
      </p:sp>
      <p:sp>
        <p:nvSpPr>
          <p:cNvPr id="4" name="Text Placeholder 3">
            <a:extLst>
              <a:ext uri="{FF2B5EF4-FFF2-40B4-BE49-F238E27FC236}">
                <a16:creationId xmlns:a16="http://schemas.microsoft.com/office/drawing/2014/main" id="{C9FC03F6-E096-4828-8826-D063FC4343D9}"/>
              </a:ext>
            </a:extLst>
          </p:cNvPr>
          <p:cNvSpPr>
            <a:spLocks noGrp="1"/>
          </p:cNvSpPr>
          <p:nvPr>
            <p:ph type="body" sz="quarter" idx="12"/>
          </p:nvPr>
        </p:nvSpPr>
        <p:spPr>
          <a:xfrm>
            <a:off x="8260511" y="3462288"/>
            <a:ext cx="2783522" cy="318325"/>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Intelligent performance and scale</a:t>
            </a:r>
            <a:endParaRPr kumimoji="0" lang="en-US" sz="1400" b="0" i="0" u="none" strike="noStrike" kern="1200" cap="none" spc="0" normalizeH="0" baseline="0" noProof="0" dirty="0">
              <a:ln>
                <a:noFill/>
              </a:ln>
              <a:solidFill>
                <a:srgbClr val="000000"/>
              </a:solidFill>
              <a:effectLst/>
              <a:uLnTx/>
              <a:uFillTx/>
              <a:latin typeface="Segoe UI"/>
              <a:ea typeface="+mn-ea"/>
              <a:cs typeface="Segoe UI Semibold" charset="0"/>
            </a:endParaRPr>
          </a:p>
        </p:txBody>
      </p:sp>
      <p:sp>
        <p:nvSpPr>
          <p:cNvPr id="5" name="Content Placeholder 4">
            <a:extLst>
              <a:ext uri="{FF2B5EF4-FFF2-40B4-BE49-F238E27FC236}">
                <a16:creationId xmlns:a16="http://schemas.microsoft.com/office/drawing/2014/main" id="{6098DD3A-63C6-400D-9B6B-8C7594C312A0}"/>
              </a:ext>
            </a:extLst>
          </p:cNvPr>
          <p:cNvSpPr>
            <a:spLocks noGrp="1"/>
          </p:cNvSpPr>
          <p:nvPr>
            <p:ph sz="quarter" idx="13"/>
          </p:nvPr>
        </p:nvSpPr>
        <p:spPr>
          <a:xfrm>
            <a:off x="8253842" y="4430915"/>
            <a:ext cx="3548018" cy="306949"/>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Industry-leading security and compliance </a:t>
            </a:r>
          </a:p>
        </p:txBody>
      </p:sp>
      <p:sp>
        <p:nvSpPr>
          <p:cNvPr id="6" name="Content Placeholder 5">
            <a:extLst>
              <a:ext uri="{FF2B5EF4-FFF2-40B4-BE49-F238E27FC236}">
                <a16:creationId xmlns:a16="http://schemas.microsoft.com/office/drawing/2014/main" id="{BE2B427E-2370-42A8-B940-FEDF3013F53E}"/>
              </a:ext>
            </a:extLst>
          </p:cNvPr>
          <p:cNvSpPr>
            <a:spLocks noGrp="1"/>
          </p:cNvSpPr>
          <p:nvPr>
            <p:ph sz="quarter" idx="14"/>
          </p:nvPr>
        </p:nvSpPr>
        <p:spPr>
          <a:xfrm>
            <a:off x="8265633" y="5400439"/>
            <a:ext cx="3056213" cy="367437"/>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Integration with the Azure ecosystem</a:t>
            </a:r>
          </a:p>
        </p:txBody>
      </p:sp>
    </p:spTree>
    <p:extLst>
      <p:ext uri="{BB962C8B-B14F-4D97-AF65-F5344CB8AC3E}">
        <p14:creationId xmlns:p14="http://schemas.microsoft.com/office/powerpoint/2010/main" val="160481342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2FEF-273E-4C5C-AF47-17ABAF924F0A}"/>
              </a:ext>
            </a:extLst>
          </p:cNvPr>
          <p:cNvSpPr>
            <a:spLocks noGrp="1"/>
          </p:cNvSpPr>
          <p:nvPr>
            <p:ph type="title"/>
          </p:nvPr>
        </p:nvSpPr>
        <p:spPr>
          <a:xfrm>
            <a:off x="560831" y="465038"/>
            <a:ext cx="4896264" cy="553998"/>
          </a:xfrm>
        </p:spPr>
        <p:txBody>
          <a:bodyPr vert="horz" wrap="square" lIns="0" tIns="0" rIns="0" bIns="0" rtlCol="0" anchor="t">
            <a:spAutoFit/>
          </a:bodyPr>
          <a:lstStyle/>
          <a:p>
            <a:r>
              <a:rPr lang="en-US" dirty="0"/>
              <a:t>Resources for migration</a:t>
            </a:r>
          </a:p>
        </p:txBody>
      </p:sp>
      <p:sp>
        <p:nvSpPr>
          <p:cNvPr id="3" name="Content Placeholder 2">
            <a:extLst>
              <a:ext uri="{FF2B5EF4-FFF2-40B4-BE49-F238E27FC236}">
                <a16:creationId xmlns:a16="http://schemas.microsoft.com/office/drawing/2014/main" id="{21D0BCE4-FF1B-42C6-A34C-B9B896E24AC9}"/>
              </a:ext>
            </a:extLst>
          </p:cNvPr>
          <p:cNvSpPr>
            <a:spLocks noGrp="1"/>
          </p:cNvSpPr>
          <p:nvPr>
            <p:ph type="body" sz="quarter" idx="10"/>
          </p:nvPr>
        </p:nvSpPr>
        <p:spPr>
          <a:xfrm>
            <a:off x="586390" y="2421332"/>
            <a:ext cx="3469365" cy="2336345"/>
          </a:xfrm>
        </p:spPr>
        <p:txBody>
          <a:bodyPr/>
          <a:lstStyle/>
          <a:p>
            <a:r>
              <a:rPr lang="en-US" sz="1600" dirty="0"/>
              <a:t>Database Migration Guide</a:t>
            </a:r>
            <a:br>
              <a:rPr lang="en-US" sz="1600" dirty="0"/>
            </a:br>
            <a:r>
              <a:rPr lang="en-US" sz="1600" dirty="0">
                <a:hlinkClick r:id="rId3">
                  <a:extLst>
                    <a:ext uri="{A12FA001-AC4F-418D-AE19-62706E023703}">
                      <ahyp:hlinkClr xmlns:ahyp="http://schemas.microsoft.com/office/drawing/2018/hyperlinkcolor" val="tx"/>
                    </a:ext>
                  </a:extLst>
                </a:hlinkClick>
              </a:rPr>
              <a:t>http://aka.ms/datamigration</a:t>
            </a:r>
            <a:endParaRPr lang="en-US" sz="1600" dirty="0"/>
          </a:p>
          <a:p>
            <a:r>
              <a:rPr lang="en-US" sz="1600" dirty="0"/>
              <a:t>Azure Database Migration Service</a:t>
            </a:r>
            <a:br>
              <a:rPr lang="en-US" sz="1600" dirty="0"/>
            </a:br>
            <a:r>
              <a:rPr lang="en-US" sz="1600" dirty="0">
                <a:hlinkClick r:id="rId4">
                  <a:extLst>
                    <a:ext uri="{A12FA001-AC4F-418D-AE19-62706E023703}">
                      <ahyp:hlinkClr xmlns:ahyp="http://schemas.microsoft.com/office/drawing/2018/hyperlinkcolor" val="tx"/>
                    </a:ext>
                  </a:extLst>
                </a:hlinkClick>
              </a:rPr>
              <a:t>http://aka.ms/get-dms </a:t>
            </a:r>
            <a:endParaRPr lang="en-US" sz="1600" dirty="0"/>
          </a:p>
          <a:p>
            <a:r>
              <a:rPr lang="en-US" sz="1600" dirty="0"/>
              <a:t>Sign up for Preview</a:t>
            </a:r>
            <a:br>
              <a:rPr lang="en-US" sz="1600" dirty="0"/>
            </a:br>
            <a:r>
              <a:rPr lang="en-US" sz="1600" dirty="0">
                <a:hlinkClick r:id="rId5">
                  <a:extLst>
                    <a:ext uri="{A12FA001-AC4F-418D-AE19-62706E023703}">
                      <ahyp:hlinkClr xmlns:ahyp="http://schemas.microsoft.com/office/drawing/2018/hyperlinkcolor" val="tx"/>
                    </a:ext>
                  </a:extLst>
                </a:hlinkClick>
              </a:rPr>
              <a:t>http://aka.ms/dms-preview</a:t>
            </a:r>
            <a:r>
              <a:rPr lang="en-US" sz="1600" dirty="0"/>
              <a:t> </a:t>
            </a:r>
          </a:p>
        </p:txBody>
      </p:sp>
      <p:grpSp>
        <p:nvGrpSpPr>
          <p:cNvPr id="8" name="Group 7" descr="Diagram of Resources for migration showing nodes On-premises workloads, Azure Database Migration Service and Microsoft Azure.">
            <a:extLst>
              <a:ext uri="{FF2B5EF4-FFF2-40B4-BE49-F238E27FC236}">
                <a16:creationId xmlns:a16="http://schemas.microsoft.com/office/drawing/2014/main" id="{2D2D835A-9C8F-41E7-A6CB-FD4F92C3B4E0}"/>
              </a:ext>
            </a:extLst>
          </p:cNvPr>
          <p:cNvGrpSpPr/>
          <p:nvPr/>
        </p:nvGrpSpPr>
        <p:grpSpPr>
          <a:xfrm>
            <a:off x="6356025" y="774369"/>
            <a:ext cx="6124804" cy="6471599"/>
            <a:chOff x="6356025" y="774369"/>
            <a:chExt cx="6124804" cy="6471599"/>
          </a:xfrm>
        </p:grpSpPr>
        <p:sp>
          <p:nvSpPr>
            <p:cNvPr id="137" name="Arc 136">
              <a:extLst>
                <a:ext uri="{FF2B5EF4-FFF2-40B4-BE49-F238E27FC236}">
                  <a16:creationId xmlns:a16="http://schemas.microsoft.com/office/drawing/2014/main" id="{408271DD-F8AB-4609-9B70-2AAF74A65682}"/>
                </a:ext>
                <a:ext uri="{C183D7F6-B498-43B3-948B-1728B52AA6E4}">
                  <adec:decorative xmlns:adec="http://schemas.microsoft.com/office/drawing/2017/decorative" val="1"/>
                </a:ext>
              </a:extLst>
            </p:cNvPr>
            <p:cNvSpPr>
              <a:spLocks noChangeAspect="1"/>
            </p:cNvSpPr>
            <p:nvPr/>
          </p:nvSpPr>
          <p:spPr>
            <a:xfrm rot="1846849" flipH="1">
              <a:off x="6356025" y="1121163"/>
              <a:ext cx="6124804" cy="6124805"/>
            </a:xfrm>
            <a:prstGeom prst="arc">
              <a:avLst>
                <a:gd name="adj1" fmla="val 16123917"/>
                <a:gd name="adj2" fmla="val 417707"/>
              </a:avLst>
            </a:prstGeom>
            <a:ln w="15875">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1D71BBB7-96C5-42CA-8129-D4E050025F37}"/>
                </a:ext>
              </a:extLst>
            </p:cNvPr>
            <p:cNvGrpSpPr/>
            <p:nvPr/>
          </p:nvGrpSpPr>
          <p:grpSpPr>
            <a:xfrm>
              <a:off x="6545398" y="774369"/>
              <a:ext cx="5327779" cy="5530295"/>
              <a:chOff x="6545398" y="774369"/>
              <a:chExt cx="5327779" cy="5530295"/>
            </a:xfrm>
          </p:grpSpPr>
          <p:sp>
            <p:nvSpPr>
              <p:cNvPr id="122" name="Rectangle 121">
                <a:extLst>
                  <a:ext uri="{FF2B5EF4-FFF2-40B4-BE49-F238E27FC236}">
                    <a16:creationId xmlns:a16="http://schemas.microsoft.com/office/drawing/2014/main" id="{F820502F-6181-46B4-A4B3-5C06A6C82F23}"/>
                  </a:ext>
                  <a:ext uri="{C183D7F6-B498-43B3-948B-1728B52AA6E4}">
                    <adec:decorative xmlns:adec="http://schemas.microsoft.com/office/drawing/2017/decorative" val="1"/>
                  </a:ext>
                </a:extLst>
              </p:cNvPr>
              <p:cNvSpPr/>
              <p:nvPr/>
            </p:nvSpPr>
            <p:spPr>
              <a:xfrm>
                <a:off x="10384052" y="1521791"/>
                <a:ext cx="1489125" cy="307777"/>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charset="0"/>
                    <a:ea typeface="Segoe UI Semibold" charset="0"/>
                    <a:cs typeface="Segoe UI Semibold" charset="0"/>
                  </a:rPr>
                  <a:t>Microsoft Azure</a:t>
                </a:r>
                <a:endParaRPr kumimoji="0" lang="en-US" sz="1100" b="0" i="0" u="none" strike="noStrike" kern="1200" cap="none" spc="0" normalizeH="0" baseline="0" noProof="0" dirty="0">
                  <a:ln>
                    <a:noFill/>
                  </a:ln>
                  <a:solidFill>
                    <a:prstClr val="black"/>
                  </a:solidFill>
                  <a:effectLst/>
                  <a:uLnTx/>
                  <a:uFillTx/>
                  <a:latin typeface="Segoe UI Semilight" charset="0"/>
                  <a:ea typeface="Segoe UI Semilight" charset="0"/>
                  <a:cs typeface="Segoe UI Semilight" charset="0"/>
                </a:endParaRPr>
              </a:p>
            </p:txBody>
          </p:sp>
          <p:sp>
            <p:nvSpPr>
              <p:cNvPr id="130" name="Arc 129">
                <a:extLst>
                  <a:ext uri="{FF2B5EF4-FFF2-40B4-BE49-F238E27FC236}">
                    <a16:creationId xmlns:a16="http://schemas.microsoft.com/office/drawing/2014/main" id="{55F70ED0-817C-449E-8099-DB7FB52B77B5}"/>
                  </a:ext>
                  <a:ext uri="{C183D7F6-B498-43B3-948B-1728B52AA6E4}">
                    <adec:decorative xmlns:adec="http://schemas.microsoft.com/office/drawing/2017/decorative" val="1"/>
                  </a:ext>
                </a:extLst>
              </p:cNvPr>
              <p:cNvSpPr/>
              <p:nvPr/>
            </p:nvSpPr>
            <p:spPr>
              <a:xfrm flipH="1">
                <a:off x="6984702" y="1477813"/>
                <a:ext cx="3799929" cy="4047968"/>
              </a:xfrm>
              <a:custGeom>
                <a:avLst/>
                <a:gdLst>
                  <a:gd name="connsiteX0" fmla="*/ 4312195 w 8112123"/>
                  <a:gd name="connsiteY0" fmla="*/ 8095 h 8112126"/>
                  <a:gd name="connsiteX1" fmla="*/ 8112124 w 8112123"/>
                  <a:gd name="connsiteY1" fmla="*/ 4056063 h 8112126"/>
                  <a:gd name="connsiteX2" fmla="*/ 4056062 w 8112123"/>
                  <a:gd name="connsiteY2" fmla="*/ 4056063 h 8112126"/>
                  <a:gd name="connsiteX3" fmla="*/ 4312195 w 8112123"/>
                  <a:gd name="connsiteY3" fmla="*/ 8095 h 8112126"/>
                  <a:gd name="connsiteX0" fmla="*/ 4312195 w 8112123"/>
                  <a:gd name="connsiteY0" fmla="*/ 8095 h 8112126"/>
                  <a:gd name="connsiteX1" fmla="*/ 8112124 w 8112123"/>
                  <a:gd name="connsiteY1" fmla="*/ 4056063 h 8112126"/>
                  <a:gd name="connsiteX0" fmla="*/ 0 w 3799929"/>
                  <a:gd name="connsiteY0" fmla="*/ 0 h 4047968"/>
                  <a:gd name="connsiteX1" fmla="*/ 3799929 w 3799929"/>
                  <a:gd name="connsiteY1" fmla="*/ 4047968 h 4047968"/>
                  <a:gd name="connsiteX2" fmla="*/ 0 w 3799929"/>
                  <a:gd name="connsiteY2" fmla="*/ 0 h 4047968"/>
                  <a:gd name="connsiteX0" fmla="*/ 0 w 3799929"/>
                  <a:gd name="connsiteY0" fmla="*/ 0 h 4047968"/>
                  <a:gd name="connsiteX1" fmla="*/ 3799929 w 3799929"/>
                  <a:gd name="connsiteY1" fmla="*/ 4047968 h 4047968"/>
                </a:gdLst>
                <a:ahLst/>
                <a:cxnLst>
                  <a:cxn ang="0">
                    <a:pos x="connsiteX0" y="connsiteY0"/>
                  </a:cxn>
                  <a:cxn ang="0">
                    <a:pos x="connsiteX1" y="connsiteY1"/>
                  </a:cxn>
                </a:cxnLst>
                <a:rect l="l" t="t" r="r" b="b"/>
                <a:pathLst>
                  <a:path w="3799929" h="4047968" stroke="0" extrusionOk="0">
                    <a:moveTo>
                      <a:pt x="0" y="0"/>
                    </a:moveTo>
                    <a:cubicBezTo>
                      <a:pt x="2136379" y="135178"/>
                      <a:pt x="3799929" y="1907316"/>
                      <a:pt x="3799929" y="4047968"/>
                    </a:cubicBezTo>
                    <a:lnTo>
                      <a:pt x="0" y="0"/>
                    </a:lnTo>
                    <a:close/>
                  </a:path>
                  <a:path w="3799929" h="4047968" fill="none">
                    <a:moveTo>
                      <a:pt x="0" y="0"/>
                    </a:moveTo>
                    <a:cubicBezTo>
                      <a:pt x="2136379" y="135178"/>
                      <a:pt x="3799929" y="1907316"/>
                      <a:pt x="3799929" y="4047968"/>
                    </a:cubicBezTo>
                  </a:path>
                </a:pathLst>
              </a:cu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8" name="Oval 127">
                <a:extLst>
                  <a:ext uri="{FF2B5EF4-FFF2-40B4-BE49-F238E27FC236}">
                    <a16:creationId xmlns:a16="http://schemas.microsoft.com/office/drawing/2014/main" id="{B3D15B64-0036-41ED-A274-4C952D4D9D61}"/>
                  </a:ext>
                  <a:ext uri="{C183D7F6-B498-43B3-948B-1728B52AA6E4}">
                    <adec:decorative xmlns:adec="http://schemas.microsoft.com/office/drawing/2017/decorative" val="1"/>
                  </a:ext>
                </a:extLst>
              </p:cNvPr>
              <p:cNvSpPr/>
              <p:nvPr/>
            </p:nvSpPr>
            <p:spPr bwMode="auto">
              <a:xfrm flipH="1">
                <a:off x="7984221" y="2780530"/>
                <a:ext cx="77223" cy="77223"/>
              </a:xfrm>
              <a:prstGeom prst="ellipse">
                <a:avLst/>
              </a:prstGeom>
              <a:solidFill>
                <a:srgbClr val="0078D7"/>
              </a:solidFill>
              <a:ln>
                <a:solidFill>
                  <a:srgbClr val="0078D7"/>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0" name="Oval 139">
                <a:extLst>
                  <a:ext uri="{FF2B5EF4-FFF2-40B4-BE49-F238E27FC236}">
                    <a16:creationId xmlns:a16="http://schemas.microsoft.com/office/drawing/2014/main" id="{A71CC957-E2FE-40F3-A704-DB68EC7FCEEC}"/>
                  </a:ext>
                  <a:ext uri="{C183D7F6-B498-43B3-948B-1728B52AA6E4}">
                    <adec:decorative xmlns:adec="http://schemas.microsoft.com/office/drawing/2017/decorative" val="1"/>
                  </a:ext>
                </a:extLst>
              </p:cNvPr>
              <p:cNvSpPr/>
              <p:nvPr/>
            </p:nvSpPr>
            <p:spPr bwMode="auto">
              <a:xfrm flipH="1">
                <a:off x="7724900" y="1045731"/>
                <a:ext cx="77224" cy="77224"/>
              </a:xfrm>
              <a:prstGeom prst="ellipse">
                <a:avLst/>
              </a:prstGeom>
              <a:solidFill>
                <a:schemeClr val="accent6"/>
              </a:solidFill>
              <a:ln>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6" rIns="0" bIns="46616" numCol="1" rtlCol="0" anchor="ctr" anchorCtr="0" compatLnSpc="1">
                <a:prstTxWarp prst="textNoShape">
                  <a:avLst/>
                </a:prstTxWarp>
              </a:bodyPr>
              <a:lstStyle/>
              <a:p>
                <a:pPr marL="0" marR="0" lvl="0" indent="0" algn="ctr" defTabSz="931935"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6" name="Group 5">
                <a:extLst>
                  <a:ext uri="{FF2B5EF4-FFF2-40B4-BE49-F238E27FC236}">
                    <a16:creationId xmlns:a16="http://schemas.microsoft.com/office/drawing/2014/main" id="{FDDEE184-928F-4D64-A462-3DEC9F2321AE}"/>
                  </a:ext>
                </a:extLst>
              </p:cNvPr>
              <p:cNvGrpSpPr/>
              <p:nvPr/>
            </p:nvGrpSpPr>
            <p:grpSpPr>
              <a:xfrm>
                <a:off x="7440399" y="2246792"/>
                <a:ext cx="589823" cy="563297"/>
                <a:chOff x="7321527" y="2246792"/>
                <a:chExt cx="589823" cy="563297"/>
              </a:xfrm>
            </p:grpSpPr>
            <p:grpSp>
              <p:nvGrpSpPr>
                <p:cNvPr id="5" name="Group 4">
                  <a:extLst>
                    <a:ext uri="{FF2B5EF4-FFF2-40B4-BE49-F238E27FC236}">
                      <a16:creationId xmlns:a16="http://schemas.microsoft.com/office/drawing/2014/main" id="{7A2C1C25-999E-46A0-8C14-E69B4D8A7AD8}"/>
                    </a:ext>
                  </a:extLst>
                </p:cNvPr>
                <p:cNvGrpSpPr/>
                <p:nvPr/>
              </p:nvGrpSpPr>
              <p:grpSpPr>
                <a:xfrm>
                  <a:off x="7321527" y="2246792"/>
                  <a:ext cx="589823" cy="349081"/>
                  <a:chOff x="7321527" y="2246792"/>
                  <a:chExt cx="589823" cy="349081"/>
                </a:xfrm>
              </p:grpSpPr>
              <p:sp>
                <p:nvSpPr>
                  <p:cNvPr id="59" name="Oval 19">
                    <a:extLst>
                      <a:ext uri="{FF2B5EF4-FFF2-40B4-BE49-F238E27FC236}">
                        <a16:creationId xmlns:a16="http://schemas.microsoft.com/office/drawing/2014/main" id="{B85F9763-9A17-44E7-805F-AE76B878C5A7}"/>
                      </a:ext>
                      <a:ext uri="{C183D7F6-B498-43B3-948B-1728B52AA6E4}">
                        <adec:decorative xmlns:adec="http://schemas.microsoft.com/office/drawing/2017/decorative" val="1"/>
                      </a:ext>
                    </a:extLst>
                  </p:cNvPr>
                  <p:cNvSpPr>
                    <a:spLocks noChangeArrowheads="1"/>
                  </p:cNvSpPr>
                  <p:nvPr/>
                </p:nvSpPr>
                <p:spPr bwMode="auto">
                  <a:xfrm>
                    <a:off x="7381713" y="2246792"/>
                    <a:ext cx="355099" cy="3490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0" name="Freeform 20">
                    <a:extLst>
                      <a:ext uri="{FF2B5EF4-FFF2-40B4-BE49-F238E27FC236}">
                        <a16:creationId xmlns:a16="http://schemas.microsoft.com/office/drawing/2014/main" id="{7EE74B97-0ED3-496A-89A6-C7668FC77C33}"/>
                      </a:ext>
                      <a:ext uri="{C183D7F6-B498-43B3-948B-1728B52AA6E4}">
                        <adec:decorative xmlns:adec="http://schemas.microsoft.com/office/drawing/2017/decorative" val="1"/>
                      </a:ext>
                    </a:extLst>
                  </p:cNvPr>
                  <p:cNvSpPr>
                    <a:spLocks/>
                  </p:cNvSpPr>
                  <p:nvPr/>
                </p:nvSpPr>
                <p:spPr bwMode="auto">
                  <a:xfrm>
                    <a:off x="7321527" y="2463463"/>
                    <a:ext cx="589823" cy="132410"/>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1" name="Oval 21">
                    <a:extLst>
                      <a:ext uri="{FF2B5EF4-FFF2-40B4-BE49-F238E27FC236}">
                        <a16:creationId xmlns:a16="http://schemas.microsoft.com/office/drawing/2014/main" id="{B840F49E-4918-40ED-A721-8AB3EC1D95B0}"/>
                      </a:ext>
                      <a:ext uri="{C183D7F6-B498-43B3-948B-1728B52AA6E4}">
                        <adec:decorative xmlns:adec="http://schemas.microsoft.com/office/drawing/2017/decorative" val="1"/>
                      </a:ext>
                    </a:extLst>
                  </p:cNvPr>
                  <p:cNvSpPr>
                    <a:spLocks noChangeArrowheads="1"/>
                  </p:cNvSpPr>
                  <p:nvPr/>
                </p:nvSpPr>
                <p:spPr bwMode="auto">
                  <a:xfrm>
                    <a:off x="7616437" y="2306978"/>
                    <a:ext cx="234727" cy="22870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 name="Group 3">
                  <a:extLst>
                    <a:ext uri="{FF2B5EF4-FFF2-40B4-BE49-F238E27FC236}">
                      <a16:creationId xmlns:a16="http://schemas.microsoft.com/office/drawing/2014/main" id="{5E158487-FA39-4F2B-9935-C4A6228E1BAE}"/>
                    </a:ext>
                  </a:extLst>
                </p:cNvPr>
                <p:cNvGrpSpPr/>
                <p:nvPr/>
              </p:nvGrpSpPr>
              <p:grpSpPr>
                <a:xfrm>
                  <a:off x="7460397" y="2337927"/>
                  <a:ext cx="302517" cy="472162"/>
                  <a:chOff x="7460397" y="2337927"/>
                  <a:chExt cx="302517" cy="472162"/>
                </a:xfrm>
              </p:grpSpPr>
              <p:sp>
                <p:nvSpPr>
                  <p:cNvPr id="148" name="Freeform 6">
                    <a:extLst>
                      <a:ext uri="{FF2B5EF4-FFF2-40B4-BE49-F238E27FC236}">
                        <a16:creationId xmlns:a16="http://schemas.microsoft.com/office/drawing/2014/main" id="{7F1BCFCE-CE8B-403C-BA5C-8A779C54AE69}"/>
                      </a:ext>
                      <a:ext uri="{C183D7F6-B498-43B3-948B-1728B52AA6E4}">
                        <adec:decorative xmlns:adec="http://schemas.microsoft.com/office/drawing/2017/decorative" val="1"/>
                      </a:ext>
                    </a:extLst>
                  </p:cNvPr>
                  <p:cNvSpPr/>
                  <p:nvPr/>
                </p:nvSpPr>
                <p:spPr bwMode="auto">
                  <a:xfrm>
                    <a:off x="7460397" y="2545476"/>
                    <a:ext cx="302517" cy="264613"/>
                  </a:xfrm>
                  <a:custGeom>
                    <a:avLst/>
                    <a:gdLst>
                      <a:gd name="connsiteX0" fmla="*/ 222094 w 639597"/>
                      <a:gd name="connsiteY0" fmla="*/ 0 h 672508"/>
                      <a:gd name="connsiteX1" fmla="*/ 222094 w 639597"/>
                      <a:gd name="connsiteY1" fmla="*/ 113252 h 672508"/>
                      <a:gd name="connsiteX2" fmla="*/ 417503 w 639597"/>
                      <a:gd name="connsiteY2" fmla="*/ 113252 h 672508"/>
                      <a:gd name="connsiteX3" fmla="*/ 417503 w 639597"/>
                      <a:gd name="connsiteY3" fmla="*/ 0 h 672508"/>
                      <a:gd name="connsiteX4" fmla="*/ 444279 w 639597"/>
                      <a:gd name="connsiteY4" fmla="*/ 1767 h 672508"/>
                      <a:gd name="connsiteX5" fmla="*/ 639597 w 639597"/>
                      <a:gd name="connsiteY5" fmla="*/ 98067 h 672508"/>
                      <a:gd name="connsiteX6" fmla="*/ 639596 w 639597"/>
                      <a:gd name="connsiteY6" fmla="*/ 567995 h 672508"/>
                      <a:gd name="connsiteX7" fmla="*/ 319798 w 639597"/>
                      <a:gd name="connsiteY7" fmla="*/ 672508 h 672508"/>
                      <a:gd name="connsiteX8" fmla="*/ 0 w 639597"/>
                      <a:gd name="connsiteY8" fmla="*/ 567995 h 672508"/>
                      <a:gd name="connsiteX9" fmla="*/ 1 w 639597"/>
                      <a:gd name="connsiteY9" fmla="*/ 98070 h 672508"/>
                      <a:gd name="connsiteX10" fmla="*/ 0 w 639597"/>
                      <a:gd name="connsiteY10" fmla="*/ 98067 h 672508"/>
                      <a:gd name="connsiteX11" fmla="*/ 195318 w 639597"/>
                      <a:gd name="connsiteY11" fmla="*/ 1767 h 672508"/>
                      <a:gd name="connsiteX12" fmla="*/ 222094 w 639597"/>
                      <a:gd name="connsiteY12" fmla="*/ 0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11" fmla="*/ 222094 w 639597"/>
                      <a:gd name="connsiteY11" fmla="*/ 0 h 672508"/>
                      <a:gd name="connsiteX12" fmla="*/ 313534 w 639597"/>
                      <a:gd name="connsiteY12" fmla="*/ 204692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11" fmla="*/ 222094 w 639597"/>
                      <a:gd name="connsiteY11" fmla="*/ 0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10" fmla="*/ 195318 w 639597"/>
                      <a:gd name="connsiteY10" fmla="*/ 1767 h 672508"/>
                      <a:gd name="connsiteX0" fmla="*/ 222094 w 639597"/>
                      <a:gd name="connsiteY0" fmla="*/ 113252 h 672508"/>
                      <a:gd name="connsiteX1" fmla="*/ 417503 w 639597"/>
                      <a:gd name="connsiteY1" fmla="*/ 113252 h 672508"/>
                      <a:gd name="connsiteX2" fmla="*/ 417503 w 639597"/>
                      <a:gd name="connsiteY2" fmla="*/ 0 h 672508"/>
                      <a:gd name="connsiteX3" fmla="*/ 444279 w 639597"/>
                      <a:gd name="connsiteY3" fmla="*/ 1767 h 672508"/>
                      <a:gd name="connsiteX4" fmla="*/ 639597 w 639597"/>
                      <a:gd name="connsiteY4" fmla="*/ 98067 h 672508"/>
                      <a:gd name="connsiteX5" fmla="*/ 639596 w 639597"/>
                      <a:gd name="connsiteY5" fmla="*/ 567995 h 672508"/>
                      <a:gd name="connsiteX6" fmla="*/ 319798 w 639597"/>
                      <a:gd name="connsiteY6" fmla="*/ 672508 h 672508"/>
                      <a:gd name="connsiteX7" fmla="*/ 0 w 639597"/>
                      <a:gd name="connsiteY7" fmla="*/ 567995 h 672508"/>
                      <a:gd name="connsiteX8" fmla="*/ 1 w 639597"/>
                      <a:gd name="connsiteY8" fmla="*/ 98070 h 672508"/>
                      <a:gd name="connsiteX9" fmla="*/ 0 w 639597"/>
                      <a:gd name="connsiteY9" fmla="*/ 98067 h 672508"/>
                      <a:gd name="connsiteX0" fmla="*/ 417503 w 639597"/>
                      <a:gd name="connsiteY0" fmla="*/ 113252 h 672508"/>
                      <a:gd name="connsiteX1" fmla="*/ 417503 w 639597"/>
                      <a:gd name="connsiteY1" fmla="*/ 0 h 672508"/>
                      <a:gd name="connsiteX2" fmla="*/ 444279 w 639597"/>
                      <a:gd name="connsiteY2" fmla="*/ 1767 h 672508"/>
                      <a:gd name="connsiteX3" fmla="*/ 639597 w 639597"/>
                      <a:gd name="connsiteY3" fmla="*/ 98067 h 672508"/>
                      <a:gd name="connsiteX4" fmla="*/ 639596 w 639597"/>
                      <a:gd name="connsiteY4" fmla="*/ 567995 h 672508"/>
                      <a:gd name="connsiteX5" fmla="*/ 319798 w 639597"/>
                      <a:gd name="connsiteY5" fmla="*/ 672508 h 672508"/>
                      <a:gd name="connsiteX6" fmla="*/ 0 w 639597"/>
                      <a:gd name="connsiteY6" fmla="*/ 567995 h 672508"/>
                      <a:gd name="connsiteX7" fmla="*/ 1 w 639597"/>
                      <a:gd name="connsiteY7" fmla="*/ 98070 h 672508"/>
                      <a:gd name="connsiteX8" fmla="*/ 0 w 639597"/>
                      <a:gd name="connsiteY8" fmla="*/ 98067 h 672508"/>
                      <a:gd name="connsiteX0" fmla="*/ 417503 w 639597"/>
                      <a:gd name="connsiteY0" fmla="*/ 0 h 672508"/>
                      <a:gd name="connsiteX1" fmla="*/ 444279 w 639597"/>
                      <a:gd name="connsiteY1" fmla="*/ 1767 h 672508"/>
                      <a:gd name="connsiteX2" fmla="*/ 639597 w 639597"/>
                      <a:gd name="connsiteY2" fmla="*/ 98067 h 672508"/>
                      <a:gd name="connsiteX3" fmla="*/ 639596 w 639597"/>
                      <a:gd name="connsiteY3" fmla="*/ 567995 h 672508"/>
                      <a:gd name="connsiteX4" fmla="*/ 319798 w 639597"/>
                      <a:gd name="connsiteY4" fmla="*/ 672508 h 672508"/>
                      <a:gd name="connsiteX5" fmla="*/ 0 w 639597"/>
                      <a:gd name="connsiteY5" fmla="*/ 567995 h 672508"/>
                      <a:gd name="connsiteX6" fmla="*/ 1 w 639597"/>
                      <a:gd name="connsiteY6" fmla="*/ 98070 h 672508"/>
                      <a:gd name="connsiteX7" fmla="*/ 0 w 639597"/>
                      <a:gd name="connsiteY7" fmla="*/ 98067 h 672508"/>
                      <a:gd name="connsiteX0" fmla="*/ 444279 w 639597"/>
                      <a:gd name="connsiteY0" fmla="*/ 0 h 670741"/>
                      <a:gd name="connsiteX1" fmla="*/ 639597 w 639597"/>
                      <a:gd name="connsiteY1" fmla="*/ 96300 h 670741"/>
                      <a:gd name="connsiteX2" fmla="*/ 639596 w 639597"/>
                      <a:gd name="connsiteY2" fmla="*/ 566228 h 670741"/>
                      <a:gd name="connsiteX3" fmla="*/ 319798 w 639597"/>
                      <a:gd name="connsiteY3" fmla="*/ 670741 h 670741"/>
                      <a:gd name="connsiteX4" fmla="*/ 0 w 639597"/>
                      <a:gd name="connsiteY4" fmla="*/ 566228 h 670741"/>
                      <a:gd name="connsiteX5" fmla="*/ 1 w 639597"/>
                      <a:gd name="connsiteY5" fmla="*/ 96303 h 670741"/>
                      <a:gd name="connsiteX6" fmla="*/ 0 w 639597"/>
                      <a:gd name="connsiteY6" fmla="*/ 96300 h 670741"/>
                      <a:gd name="connsiteX0" fmla="*/ 639597 w 639597"/>
                      <a:gd name="connsiteY0" fmla="*/ 0 h 574441"/>
                      <a:gd name="connsiteX1" fmla="*/ 639596 w 639597"/>
                      <a:gd name="connsiteY1" fmla="*/ 469928 h 574441"/>
                      <a:gd name="connsiteX2" fmla="*/ 319798 w 639597"/>
                      <a:gd name="connsiteY2" fmla="*/ 574441 h 574441"/>
                      <a:gd name="connsiteX3" fmla="*/ 0 w 639597"/>
                      <a:gd name="connsiteY3" fmla="*/ 469928 h 574441"/>
                      <a:gd name="connsiteX4" fmla="*/ 1 w 639597"/>
                      <a:gd name="connsiteY4" fmla="*/ 3 h 574441"/>
                      <a:gd name="connsiteX5" fmla="*/ 0 w 639597"/>
                      <a:gd name="connsiteY5" fmla="*/ 0 h 57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597" h="574441">
                        <a:moveTo>
                          <a:pt x="639597" y="0"/>
                        </a:moveTo>
                        <a:cubicBezTo>
                          <a:pt x="639597" y="156643"/>
                          <a:pt x="639596" y="313285"/>
                          <a:pt x="639596" y="469928"/>
                        </a:cubicBezTo>
                        <a:cubicBezTo>
                          <a:pt x="639596" y="527649"/>
                          <a:pt x="496418" y="574441"/>
                          <a:pt x="319798" y="574441"/>
                        </a:cubicBezTo>
                        <a:cubicBezTo>
                          <a:pt x="143178" y="574441"/>
                          <a:pt x="0" y="527649"/>
                          <a:pt x="0" y="469928"/>
                        </a:cubicBezTo>
                        <a:cubicBezTo>
                          <a:pt x="0" y="313286"/>
                          <a:pt x="1" y="156645"/>
                          <a:pt x="1" y="3"/>
                        </a:cubicBezTo>
                        <a:cubicBezTo>
                          <a:pt x="1" y="2"/>
                          <a:pt x="0" y="1"/>
                          <a:pt x="0" y="0"/>
                        </a:cubicBezTo>
                      </a:path>
                    </a:pathLst>
                  </a:custGeom>
                  <a:solidFill>
                    <a:schemeClr val="accent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43" rIns="0" bIns="146243" numCol="1" spcCol="0" rtlCol="0" fromWordArt="0" anchor="ctr" anchorCtr="0" forceAA="0" compatLnSpc="1">
                    <a:prstTxWarp prst="textNoShape">
                      <a:avLst/>
                    </a:prstTxWarp>
                    <a:noAutofit/>
                  </a:bodyPr>
                  <a:lstStyle/>
                  <a:p>
                    <a:pPr marL="0" marR="0" lvl="0" indent="0" algn="ctr" defTabSz="931935"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78D7"/>
                      </a:solidFill>
                      <a:effectLst/>
                      <a:uLnTx/>
                      <a:uFillTx/>
                      <a:latin typeface="Segoe UI Light"/>
                      <a:ea typeface="Segoe UI" pitchFamily="34" charset="0"/>
                      <a:cs typeface="Segoe UI" pitchFamily="34" charset="0"/>
                    </a:endParaRPr>
                  </a:p>
                </p:txBody>
              </p:sp>
              <p:sp>
                <p:nvSpPr>
                  <p:cNvPr id="38" name="Freeform: Shape 37">
                    <a:extLst>
                      <a:ext uri="{FF2B5EF4-FFF2-40B4-BE49-F238E27FC236}">
                        <a16:creationId xmlns:a16="http://schemas.microsoft.com/office/drawing/2014/main" id="{57B62E13-8132-49FF-8303-042B314F4501}"/>
                      </a:ext>
                      <a:ext uri="{C183D7F6-B498-43B3-948B-1728B52AA6E4}">
                        <adec:decorative xmlns:adec="http://schemas.microsoft.com/office/drawing/2017/decorative" val="1"/>
                      </a:ext>
                    </a:extLst>
                  </p:cNvPr>
                  <p:cNvSpPr/>
                  <p:nvPr/>
                </p:nvSpPr>
                <p:spPr bwMode="auto">
                  <a:xfrm>
                    <a:off x="7460398" y="2337927"/>
                    <a:ext cx="302516" cy="255491"/>
                  </a:xfrm>
                  <a:custGeom>
                    <a:avLst/>
                    <a:gdLst>
                      <a:gd name="connsiteX0" fmla="*/ 151256 w 302516"/>
                      <a:gd name="connsiteY0" fmla="*/ 0 h 255491"/>
                      <a:gd name="connsiteX1" fmla="*/ 211667 w 302516"/>
                      <a:gd name="connsiteY1" fmla="*/ 75203 h 255491"/>
                      <a:gd name="connsiteX2" fmla="*/ 181462 w 302516"/>
                      <a:gd name="connsiteY2" fmla="*/ 75203 h 255491"/>
                      <a:gd name="connsiteX3" fmla="*/ 181462 w 302516"/>
                      <a:gd name="connsiteY3" fmla="*/ 160638 h 255491"/>
                      <a:gd name="connsiteX4" fmla="*/ 210135 w 302516"/>
                      <a:gd name="connsiteY4" fmla="*/ 162490 h 255491"/>
                      <a:gd name="connsiteX5" fmla="*/ 302516 w 302516"/>
                      <a:gd name="connsiteY5" fmla="*/ 207089 h 255491"/>
                      <a:gd name="connsiteX6" fmla="*/ 151258 w 302516"/>
                      <a:gd name="connsiteY6" fmla="*/ 255491 h 255491"/>
                      <a:gd name="connsiteX7" fmla="*/ 0 w 302516"/>
                      <a:gd name="connsiteY7" fmla="*/ 207089 h 255491"/>
                      <a:gd name="connsiteX8" fmla="*/ 92382 w 302516"/>
                      <a:gd name="connsiteY8" fmla="*/ 162490 h 255491"/>
                      <a:gd name="connsiteX9" fmla="*/ 121051 w 302516"/>
                      <a:gd name="connsiteY9" fmla="*/ 160638 h 255491"/>
                      <a:gd name="connsiteX10" fmla="*/ 121051 w 302516"/>
                      <a:gd name="connsiteY10" fmla="*/ 75203 h 255491"/>
                      <a:gd name="connsiteX11" fmla="*/ 90845 w 302516"/>
                      <a:gd name="connsiteY11" fmla="*/ 75203 h 25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2516" h="255491">
                        <a:moveTo>
                          <a:pt x="151256" y="0"/>
                        </a:moveTo>
                        <a:lnTo>
                          <a:pt x="211667" y="75203"/>
                        </a:lnTo>
                        <a:lnTo>
                          <a:pt x="181462" y="75203"/>
                        </a:lnTo>
                        <a:lnTo>
                          <a:pt x="181462" y="160638"/>
                        </a:lnTo>
                        <a:lnTo>
                          <a:pt x="210135" y="162490"/>
                        </a:lnTo>
                        <a:cubicBezTo>
                          <a:pt x="264424" y="169838"/>
                          <a:pt x="302516" y="187040"/>
                          <a:pt x="302516" y="207089"/>
                        </a:cubicBezTo>
                        <a:cubicBezTo>
                          <a:pt x="302516" y="233821"/>
                          <a:pt x="234796" y="255491"/>
                          <a:pt x="151258" y="255491"/>
                        </a:cubicBezTo>
                        <a:cubicBezTo>
                          <a:pt x="67720" y="255491"/>
                          <a:pt x="0" y="233821"/>
                          <a:pt x="0" y="207089"/>
                        </a:cubicBezTo>
                        <a:cubicBezTo>
                          <a:pt x="0" y="187040"/>
                          <a:pt x="38092" y="169838"/>
                          <a:pt x="92382" y="162490"/>
                        </a:cubicBezTo>
                        <a:lnTo>
                          <a:pt x="121051" y="160638"/>
                        </a:lnTo>
                        <a:lnTo>
                          <a:pt x="121051" y="75203"/>
                        </a:lnTo>
                        <a:lnTo>
                          <a:pt x="90845" y="75203"/>
                        </a:lnTo>
                        <a:close/>
                      </a:path>
                    </a:pathLst>
                  </a:custGeom>
                  <a:solidFill>
                    <a:schemeClr val="accent1"/>
                  </a:solidFill>
                  <a:ln w="12700" cap="rnd">
                    <a:solidFill>
                      <a:schemeClr val="bg1"/>
                    </a:solidFill>
                    <a:miter lim="800000"/>
                    <a:headEnd/>
                    <a:tailEnd/>
                  </a:ln>
                  <a:effectLst/>
                </p:spPr>
                <p:txBody>
                  <a:bodyPr wrap="square" rtlCol="0" anchor="ctr">
                    <a:noAutofit/>
                  </a:bodyPr>
                  <a:lstStyle/>
                  <a:p>
                    <a:pPr marL="0" marR="0" lvl="0" indent="0" algn="l" defTabSz="91387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grpSp>
          </p:grpSp>
          <p:sp>
            <p:nvSpPr>
              <p:cNvPr id="29" name="Rectangle 28">
                <a:extLst>
                  <a:ext uri="{FF2B5EF4-FFF2-40B4-BE49-F238E27FC236}">
                    <a16:creationId xmlns:a16="http://schemas.microsoft.com/office/drawing/2014/main" id="{7FF9806F-1ADC-4754-8C8C-442FBBEA0348}"/>
                  </a:ext>
                  <a:ext uri="{C183D7F6-B498-43B3-948B-1728B52AA6E4}">
                    <adec:decorative xmlns:adec="http://schemas.microsoft.com/office/drawing/2017/decorative" val="1"/>
                  </a:ext>
                </a:extLst>
              </p:cNvPr>
              <p:cNvSpPr/>
              <p:nvPr/>
            </p:nvSpPr>
            <p:spPr>
              <a:xfrm>
                <a:off x="7015984" y="5343583"/>
                <a:ext cx="1810287" cy="523220"/>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charset="0"/>
                    <a:ea typeface="Segoe UI Semibold" charset="0"/>
                    <a:cs typeface="Segoe UI Semibold" charset="0"/>
                  </a:rPr>
                  <a:t>On-premises workloads</a:t>
                </a:r>
                <a:endParaRPr kumimoji="0" lang="en-US" sz="1100" b="0" i="0" u="none" strike="noStrike" kern="1200" cap="none" spc="0" normalizeH="0" baseline="0" noProof="0" dirty="0">
                  <a:ln>
                    <a:noFill/>
                  </a:ln>
                  <a:solidFill>
                    <a:prstClr val="black"/>
                  </a:solidFill>
                  <a:effectLst/>
                  <a:uLnTx/>
                  <a:uFillTx/>
                  <a:latin typeface="Segoe UI Semilight" charset="0"/>
                  <a:ea typeface="Segoe UI Semilight" charset="0"/>
                  <a:cs typeface="Segoe UI Semilight" charset="0"/>
                </a:endParaRPr>
              </a:p>
            </p:txBody>
          </p:sp>
          <p:sp>
            <p:nvSpPr>
              <p:cNvPr id="30" name="Rectangle 29">
                <a:extLst>
                  <a:ext uri="{FF2B5EF4-FFF2-40B4-BE49-F238E27FC236}">
                    <a16:creationId xmlns:a16="http://schemas.microsoft.com/office/drawing/2014/main" id="{0C7EB5C8-0832-4938-9DD3-FB001556A686}"/>
                  </a:ext>
                  <a:ext uri="{C183D7F6-B498-43B3-948B-1728B52AA6E4}">
                    <adec:decorative xmlns:adec="http://schemas.microsoft.com/office/drawing/2017/decorative" val="1"/>
                  </a:ext>
                </a:extLst>
              </p:cNvPr>
              <p:cNvSpPr/>
              <p:nvPr/>
            </p:nvSpPr>
            <p:spPr>
              <a:xfrm>
                <a:off x="8050665" y="2753129"/>
                <a:ext cx="1810287" cy="523220"/>
              </a:xfrm>
              <a:prstGeom prst="rect">
                <a:avLst/>
              </a:prstGeom>
            </p:spPr>
            <p:txBody>
              <a:bodyPr wrap="square">
                <a:spAutoFit/>
              </a:bodyPr>
              <a:lstStyle/>
              <a:p>
                <a:pPr marL="0" marR="0" lvl="0" indent="0" algn="l" defTabSz="913874" rtl="0" eaLnBrk="1" fontAlgn="auto" latinLnBrk="0" hangingPunct="1">
                  <a:lnSpc>
                    <a:spcPct val="100000"/>
                  </a:lnSpc>
                  <a:spcBef>
                    <a:spcPts val="14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Semibold"/>
                    <a:ea typeface="Segoe UI Semibold" charset="0"/>
                    <a:cs typeface="Segoe UI Semibold" charset="0"/>
                  </a:rPr>
                  <a:t>Azure Database Migration Service </a:t>
                </a:r>
                <a:endParaRPr kumimoji="0" lang="en-US" sz="1100" b="0" i="0" u="none" strike="noStrike" kern="1200" cap="none" spc="0" normalizeH="0" baseline="0" noProof="0" dirty="0">
                  <a:ln>
                    <a:noFill/>
                  </a:ln>
                  <a:solidFill>
                    <a:prstClr val="black"/>
                  </a:solidFill>
                  <a:effectLst/>
                  <a:uLnTx/>
                  <a:uFillTx/>
                  <a:latin typeface="Segoe UI Semibold"/>
                  <a:ea typeface="Segoe UI Semilight" charset="0"/>
                  <a:cs typeface="Segoe UI Semilight" charset="0"/>
                </a:endParaRPr>
              </a:p>
            </p:txBody>
          </p:sp>
          <p:grpSp>
            <p:nvGrpSpPr>
              <p:cNvPr id="28" name="Group 27">
                <a:extLst>
                  <a:ext uri="{FF2B5EF4-FFF2-40B4-BE49-F238E27FC236}">
                    <a16:creationId xmlns:a16="http://schemas.microsoft.com/office/drawing/2014/main" id="{C5067D6B-8B26-4367-8AB0-DA65BF2D5810}"/>
                  </a:ext>
                </a:extLst>
              </p:cNvPr>
              <p:cNvGrpSpPr/>
              <p:nvPr/>
            </p:nvGrpSpPr>
            <p:grpSpPr>
              <a:xfrm>
                <a:off x="6545398" y="5748235"/>
                <a:ext cx="716233" cy="556429"/>
                <a:chOff x="4629192" y="2336515"/>
                <a:chExt cx="716233" cy="556429"/>
              </a:xfrm>
            </p:grpSpPr>
            <p:sp>
              <p:nvSpPr>
                <p:cNvPr id="31" name="Rectangle 30">
                  <a:extLst>
                    <a:ext uri="{FF2B5EF4-FFF2-40B4-BE49-F238E27FC236}">
                      <a16:creationId xmlns:a16="http://schemas.microsoft.com/office/drawing/2014/main" id="{B784FB43-8425-4B41-9A1B-5D127C43730E}"/>
                    </a:ext>
                    <a:ext uri="{C183D7F6-B498-43B3-948B-1728B52AA6E4}">
                      <adec:decorative xmlns:adec="http://schemas.microsoft.com/office/drawing/2017/decorative" val="1"/>
                    </a:ext>
                  </a:extLst>
                </p:cNvPr>
                <p:cNvSpPr/>
                <p:nvPr/>
              </p:nvSpPr>
              <p:spPr>
                <a:xfrm>
                  <a:off x="4629192" y="2336515"/>
                  <a:ext cx="278414" cy="55642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Rectangle 31">
                  <a:extLst>
                    <a:ext uri="{FF2B5EF4-FFF2-40B4-BE49-F238E27FC236}">
                      <a16:creationId xmlns:a16="http://schemas.microsoft.com/office/drawing/2014/main" id="{54FB7A9A-155A-479B-B075-4B14F49E9F0B}"/>
                    </a:ext>
                    <a:ext uri="{C183D7F6-B498-43B3-948B-1728B52AA6E4}">
                      <adec:decorative xmlns:adec="http://schemas.microsoft.com/office/drawing/2017/decorative" val="1"/>
                    </a:ext>
                  </a:extLst>
                </p:cNvPr>
                <p:cNvSpPr/>
                <p:nvPr/>
              </p:nvSpPr>
              <p:spPr>
                <a:xfrm>
                  <a:off x="4938421" y="2455083"/>
                  <a:ext cx="254220" cy="43786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D497FD5C-2028-463A-9219-49BF81CCB6A1}"/>
                    </a:ext>
                    <a:ext uri="{C183D7F6-B498-43B3-948B-1728B52AA6E4}">
                      <adec:decorative xmlns:adec="http://schemas.microsoft.com/office/drawing/2017/decorative" val="1"/>
                    </a:ext>
                  </a:extLst>
                </p:cNvPr>
                <p:cNvSpPr/>
                <p:nvPr/>
              </p:nvSpPr>
              <p:spPr>
                <a:xfrm>
                  <a:off x="5223456" y="2639024"/>
                  <a:ext cx="121969" cy="25392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4" name="Rectangle 33">
                  <a:extLst>
                    <a:ext uri="{FF2B5EF4-FFF2-40B4-BE49-F238E27FC236}">
                      <a16:creationId xmlns:a16="http://schemas.microsoft.com/office/drawing/2014/main" id="{A07FA8F2-15F8-462F-A9CE-A1C68A9F9172}"/>
                    </a:ext>
                    <a:ext uri="{C183D7F6-B498-43B3-948B-1728B52AA6E4}">
                      <adec:decorative xmlns:adec="http://schemas.microsoft.com/office/drawing/2017/decorative" val="1"/>
                    </a:ext>
                  </a:extLst>
                </p:cNvPr>
                <p:cNvSpPr/>
                <p:nvPr/>
              </p:nvSpPr>
              <p:spPr>
                <a:xfrm>
                  <a:off x="4733709" y="2770148"/>
                  <a:ext cx="69380" cy="122796"/>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54E66AFF-50E0-431D-A9E1-157818BFEBFE}"/>
                    </a:ext>
                    <a:ext uri="{C183D7F6-B498-43B3-948B-1728B52AA6E4}">
                      <adec:decorative xmlns:adec="http://schemas.microsoft.com/office/drawing/2017/decorative" val="1"/>
                    </a:ext>
                  </a:extLst>
                </p:cNvPr>
                <p:cNvSpPr/>
                <p:nvPr/>
              </p:nvSpPr>
              <p:spPr>
                <a:xfrm>
                  <a:off x="5030398" y="2770148"/>
                  <a:ext cx="69380" cy="122796"/>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6" name="Rectangle 35">
                  <a:extLst>
                    <a:ext uri="{FF2B5EF4-FFF2-40B4-BE49-F238E27FC236}">
                      <a16:creationId xmlns:a16="http://schemas.microsoft.com/office/drawing/2014/main" id="{523FC9BA-81E0-4C5A-87C1-EAAA918C1ED5}"/>
                    </a:ext>
                    <a:ext uri="{C183D7F6-B498-43B3-948B-1728B52AA6E4}">
                      <adec:decorative xmlns:adec="http://schemas.microsoft.com/office/drawing/2017/decorative" val="1"/>
                    </a:ext>
                  </a:extLst>
                </p:cNvPr>
                <p:cNvSpPr/>
                <p:nvPr/>
              </p:nvSpPr>
              <p:spPr>
                <a:xfrm>
                  <a:off x="5258775" y="2799041"/>
                  <a:ext cx="45719" cy="93903"/>
                </a:xfrm>
                <a:prstGeom prst="rect">
                  <a:avLst/>
                </a:pr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0CBA8801-5387-4E1D-BB96-73F2BD8AE63D}"/>
                  </a:ext>
                </a:extLst>
              </p:cNvPr>
              <p:cNvGrpSpPr/>
              <p:nvPr/>
            </p:nvGrpSpPr>
            <p:grpSpPr>
              <a:xfrm>
                <a:off x="10488822" y="988866"/>
                <a:ext cx="272740" cy="282550"/>
                <a:chOff x="10970759" y="2371811"/>
                <a:chExt cx="661987" cy="685800"/>
              </a:xfrm>
            </p:grpSpPr>
            <p:sp>
              <p:nvSpPr>
                <p:cNvPr id="27" name="Freeform 235">
                  <a:extLst>
                    <a:ext uri="{FF2B5EF4-FFF2-40B4-BE49-F238E27FC236}">
                      <a16:creationId xmlns:a16="http://schemas.microsoft.com/office/drawing/2014/main" id="{DFFC6E4A-9E8E-4164-8E55-96BF61565608}"/>
                    </a:ext>
                    <a:ext uri="{C183D7F6-B498-43B3-948B-1728B52AA6E4}">
                      <adec:decorative xmlns:adec="http://schemas.microsoft.com/office/drawing/2017/decorative" val="1"/>
                    </a:ext>
                  </a:extLst>
                </p:cNvPr>
                <p:cNvSpPr>
                  <a:spLocks noEditPoints="1"/>
                </p:cNvSpPr>
                <p:nvPr/>
              </p:nvSpPr>
              <p:spPr bwMode="auto">
                <a:xfrm>
                  <a:off x="10970759" y="2371811"/>
                  <a:ext cx="661987" cy="685800"/>
                </a:xfrm>
                <a:custGeom>
                  <a:avLst/>
                  <a:gdLst>
                    <a:gd name="T0" fmla="*/ 1458 w 1668"/>
                    <a:gd name="T1" fmla="*/ 1046 h 1728"/>
                    <a:gd name="T2" fmla="*/ 1588 w 1668"/>
                    <a:gd name="T3" fmla="*/ 665 h 1728"/>
                    <a:gd name="T4" fmla="*/ 1656 w 1668"/>
                    <a:gd name="T5" fmla="*/ 261 h 1728"/>
                    <a:gd name="T6" fmla="*/ 1378 w 1668"/>
                    <a:gd name="T7" fmla="*/ 19 h 1728"/>
                    <a:gd name="T8" fmla="*/ 974 w 1668"/>
                    <a:gd name="T9" fmla="*/ 30 h 1728"/>
                    <a:gd name="T10" fmla="*/ 537 w 1668"/>
                    <a:gd name="T11" fmla="*/ 45 h 1728"/>
                    <a:gd name="T12" fmla="*/ 168 w 1668"/>
                    <a:gd name="T13" fmla="*/ 66 h 1728"/>
                    <a:gd name="T14" fmla="*/ 1 w 1668"/>
                    <a:gd name="T15" fmla="*/ 390 h 1728"/>
                    <a:gd name="T16" fmla="*/ 158 w 1668"/>
                    <a:gd name="T17" fmla="*/ 1052 h 1728"/>
                    <a:gd name="T18" fmla="*/ 360 w 1668"/>
                    <a:gd name="T19" fmla="*/ 1256 h 1728"/>
                    <a:gd name="T20" fmla="*/ 639 w 1668"/>
                    <a:gd name="T21" fmla="*/ 1060 h 1728"/>
                    <a:gd name="T22" fmla="*/ 566 w 1668"/>
                    <a:gd name="T23" fmla="*/ 1146 h 1728"/>
                    <a:gd name="T24" fmla="*/ 494 w 1668"/>
                    <a:gd name="T25" fmla="*/ 1234 h 1728"/>
                    <a:gd name="T26" fmla="*/ 732 w 1668"/>
                    <a:gd name="T27" fmla="*/ 1265 h 1728"/>
                    <a:gd name="T28" fmla="*/ 838 w 1668"/>
                    <a:gd name="T29" fmla="*/ 1608 h 1728"/>
                    <a:gd name="T30" fmla="*/ 1052 w 1668"/>
                    <a:gd name="T31" fmla="*/ 1724 h 1728"/>
                    <a:gd name="T32" fmla="*/ 1269 w 1668"/>
                    <a:gd name="T33" fmla="*/ 1535 h 1728"/>
                    <a:gd name="T34" fmla="*/ 1497 w 1668"/>
                    <a:gd name="T35" fmla="*/ 1196 h 1728"/>
                    <a:gd name="T36" fmla="*/ 1667 w 1668"/>
                    <a:gd name="T37" fmla="*/ 1057 h 1728"/>
                    <a:gd name="T38" fmla="*/ 1358 w 1668"/>
                    <a:gd name="T39" fmla="*/ 804 h 1728"/>
                    <a:gd name="T40" fmla="*/ 1258 w 1668"/>
                    <a:gd name="T41" fmla="*/ 778 h 1728"/>
                    <a:gd name="T42" fmla="*/ 1204 w 1668"/>
                    <a:gd name="T43" fmla="*/ 512 h 1728"/>
                    <a:gd name="T44" fmla="*/ 1239 w 1668"/>
                    <a:gd name="T45" fmla="*/ 51 h 1728"/>
                    <a:gd name="T46" fmla="*/ 1586 w 1668"/>
                    <a:gd name="T47" fmla="*/ 215 h 1728"/>
                    <a:gd name="T48" fmla="*/ 1549 w 1668"/>
                    <a:gd name="T49" fmla="*/ 622 h 1728"/>
                    <a:gd name="T50" fmla="*/ 1378 w 1668"/>
                    <a:gd name="T51" fmla="*/ 957 h 1728"/>
                    <a:gd name="T52" fmla="*/ 1395 w 1668"/>
                    <a:gd name="T53" fmla="*/ 638 h 1728"/>
                    <a:gd name="T54" fmla="*/ 1363 w 1668"/>
                    <a:gd name="T55" fmla="*/ 320 h 1728"/>
                    <a:gd name="T56" fmla="*/ 1090 w 1668"/>
                    <a:gd name="T57" fmla="*/ 64 h 1728"/>
                    <a:gd name="T58" fmla="*/ 350 w 1668"/>
                    <a:gd name="T59" fmla="*/ 1206 h 1728"/>
                    <a:gd name="T60" fmla="*/ 175 w 1668"/>
                    <a:gd name="T61" fmla="*/ 958 h 1728"/>
                    <a:gd name="T62" fmla="*/ 55 w 1668"/>
                    <a:gd name="T63" fmla="*/ 343 h 1728"/>
                    <a:gd name="T64" fmla="*/ 219 w 1668"/>
                    <a:gd name="T65" fmla="*/ 98 h 1728"/>
                    <a:gd name="T66" fmla="*/ 610 w 1668"/>
                    <a:gd name="T67" fmla="*/ 118 h 1728"/>
                    <a:gd name="T68" fmla="*/ 467 w 1668"/>
                    <a:gd name="T69" fmla="*/ 463 h 1728"/>
                    <a:gd name="T70" fmla="*/ 458 w 1668"/>
                    <a:gd name="T71" fmla="*/ 833 h 1728"/>
                    <a:gd name="T72" fmla="*/ 492 w 1668"/>
                    <a:gd name="T73" fmla="*/ 1073 h 1728"/>
                    <a:gd name="T74" fmla="*/ 509 w 1668"/>
                    <a:gd name="T75" fmla="*/ 828 h 1728"/>
                    <a:gd name="T76" fmla="*/ 544 w 1668"/>
                    <a:gd name="T77" fmla="*/ 523 h 1728"/>
                    <a:gd name="T78" fmla="*/ 757 w 1668"/>
                    <a:gd name="T79" fmla="*/ 528 h 1728"/>
                    <a:gd name="T80" fmla="*/ 742 w 1668"/>
                    <a:gd name="T81" fmla="*/ 895 h 1728"/>
                    <a:gd name="T82" fmla="*/ 567 w 1668"/>
                    <a:gd name="T83" fmla="*/ 958 h 1728"/>
                    <a:gd name="T84" fmla="*/ 681 w 1668"/>
                    <a:gd name="T85" fmla="*/ 1159 h 1728"/>
                    <a:gd name="T86" fmla="*/ 779 w 1668"/>
                    <a:gd name="T87" fmla="*/ 1082 h 1728"/>
                    <a:gd name="T88" fmla="*/ 735 w 1668"/>
                    <a:gd name="T89" fmla="*/ 1209 h 1728"/>
                    <a:gd name="T90" fmla="*/ 1002 w 1668"/>
                    <a:gd name="T91" fmla="*/ 1677 h 1728"/>
                    <a:gd name="T92" fmla="*/ 868 w 1668"/>
                    <a:gd name="T93" fmla="*/ 1514 h 1728"/>
                    <a:gd name="T94" fmla="*/ 826 w 1668"/>
                    <a:gd name="T95" fmla="*/ 1052 h 1728"/>
                    <a:gd name="T96" fmla="*/ 780 w 1668"/>
                    <a:gd name="T97" fmla="*/ 934 h 1728"/>
                    <a:gd name="T98" fmla="*/ 816 w 1668"/>
                    <a:gd name="T99" fmla="*/ 543 h 1728"/>
                    <a:gd name="T100" fmla="*/ 655 w 1668"/>
                    <a:gd name="T101" fmla="*/ 434 h 1728"/>
                    <a:gd name="T102" fmla="*/ 555 w 1668"/>
                    <a:gd name="T103" fmla="*/ 302 h 1728"/>
                    <a:gd name="T104" fmla="*/ 760 w 1668"/>
                    <a:gd name="T105" fmla="*/ 86 h 1728"/>
                    <a:gd name="T106" fmla="*/ 1131 w 1668"/>
                    <a:gd name="T107" fmla="*/ 144 h 1728"/>
                    <a:gd name="T108" fmla="*/ 1356 w 1668"/>
                    <a:gd name="T109" fmla="*/ 427 h 1728"/>
                    <a:gd name="T110" fmla="*/ 1162 w 1668"/>
                    <a:gd name="T111" fmla="*/ 483 h 1728"/>
                    <a:gd name="T112" fmla="*/ 1207 w 1668"/>
                    <a:gd name="T113" fmla="*/ 791 h 1728"/>
                    <a:gd name="T114" fmla="*/ 1320 w 1668"/>
                    <a:gd name="T115" fmla="*/ 1035 h 1728"/>
                    <a:gd name="T116" fmla="*/ 1229 w 1668"/>
                    <a:gd name="T117" fmla="*/ 1467 h 1728"/>
                    <a:gd name="T118" fmla="*/ 1078 w 1668"/>
                    <a:gd name="T119" fmla="*/ 1667 h 1728"/>
                    <a:gd name="T120" fmla="*/ 1345 w 1668"/>
                    <a:gd name="T121" fmla="*/ 1155 h 1728"/>
                    <a:gd name="T122" fmla="*/ 1363 w 1668"/>
                    <a:gd name="T123" fmla="*/ 1074 h 1728"/>
                    <a:gd name="T124" fmla="*/ 1601 w 1668"/>
                    <a:gd name="T125" fmla="*/ 108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8" h="1728">
                      <a:moveTo>
                        <a:pt x="1667" y="1057"/>
                      </a:moveTo>
                      <a:lnTo>
                        <a:pt x="1667" y="1057"/>
                      </a:lnTo>
                      <a:lnTo>
                        <a:pt x="1663" y="1049"/>
                      </a:lnTo>
                      <a:lnTo>
                        <a:pt x="1658" y="1042"/>
                      </a:lnTo>
                      <a:lnTo>
                        <a:pt x="1651" y="1037"/>
                      </a:lnTo>
                      <a:lnTo>
                        <a:pt x="1641" y="1034"/>
                      </a:lnTo>
                      <a:lnTo>
                        <a:pt x="1631" y="1032"/>
                      </a:lnTo>
                      <a:lnTo>
                        <a:pt x="1620" y="1031"/>
                      </a:lnTo>
                      <a:lnTo>
                        <a:pt x="1607" y="1032"/>
                      </a:lnTo>
                      <a:lnTo>
                        <a:pt x="1591" y="1034"/>
                      </a:lnTo>
                      <a:lnTo>
                        <a:pt x="1591" y="1034"/>
                      </a:lnTo>
                      <a:lnTo>
                        <a:pt x="1569" y="1039"/>
                      </a:lnTo>
                      <a:lnTo>
                        <a:pt x="1548" y="1042"/>
                      </a:lnTo>
                      <a:lnTo>
                        <a:pt x="1530" y="1044"/>
                      </a:lnTo>
                      <a:lnTo>
                        <a:pt x="1512" y="1046"/>
                      </a:lnTo>
                      <a:lnTo>
                        <a:pt x="1483" y="1047"/>
                      </a:lnTo>
                      <a:lnTo>
                        <a:pt x="1458" y="1046"/>
                      </a:lnTo>
                      <a:lnTo>
                        <a:pt x="1438" y="1044"/>
                      </a:lnTo>
                      <a:lnTo>
                        <a:pt x="1424" y="1040"/>
                      </a:lnTo>
                      <a:lnTo>
                        <a:pt x="1414" y="1036"/>
                      </a:lnTo>
                      <a:lnTo>
                        <a:pt x="1407" y="1032"/>
                      </a:lnTo>
                      <a:lnTo>
                        <a:pt x="1407" y="1032"/>
                      </a:lnTo>
                      <a:lnTo>
                        <a:pt x="1425" y="1003"/>
                      </a:lnTo>
                      <a:lnTo>
                        <a:pt x="1443" y="975"/>
                      </a:lnTo>
                      <a:lnTo>
                        <a:pt x="1460" y="946"/>
                      </a:lnTo>
                      <a:lnTo>
                        <a:pt x="1476" y="915"/>
                      </a:lnTo>
                      <a:lnTo>
                        <a:pt x="1493" y="885"/>
                      </a:lnTo>
                      <a:lnTo>
                        <a:pt x="1508" y="855"/>
                      </a:lnTo>
                      <a:lnTo>
                        <a:pt x="1523" y="824"/>
                      </a:lnTo>
                      <a:lnTo>
                        <a:pt x="1537" y="792"/>
                      </a:lnTo>
                      <a:lnTo>
                        <a:pt x="1551" y="761"/>
                      </a:lnTo>
                      <a:lnTo>
                        <a:pt x="1565" y="729"/>
                      </a:lnTo>
                      <a:lnTo>
                        <a:pt x="1577" y="697"/>
                      </a:lnTo>
                      <a:lnTo>
                        <a:pt x="1588" y="665"/>
                      </a:lnTo>
                      <a:lnTo>
                        <a:pt x="1599" y="634"/>
                      </a:lnTo>
                      <a:lnTo>
                        <a:pt x="1610" y="602"/>
                      </a:lnTo>
                      <a:lnTo>
                        <a:pt x="1619" y="570"/>
                      </a:lnTo>
                      <a:lnTo>
                        <a:pt x="1627" y="538"/>
                      </a:lnTo>
                      <a:lnTo>
                        <a:pt x="1627" y="538"/>
                      </a:lnTo>
                      <a:lnTo>
                        <a:pt x="1634" y="510"/>
                      </a:lnTo>
                      <a:lnTo>
                        <a:pt x="1640" y="481"/>
                      </a:lnTo>
                      <a:lnTo>
                        <a:pt x="1646" y="452"/>
                      </a:lnTo>
                      <a:lnTo>
                        <a:pt x="1651" y="426"/>
                      </a:lnTo>
                      <a:lnTo>
                        <a:pt x="1655" y="399"/>
                      </a:lnTo>
                      <a:lnTo>
                        <a:pt x="1657" y="375"/>
                      </a:lnTo>
                      <a:lnTo>
                        <a:pt x="1659" y="350"/>
                      </a:lnTo>
                      <a:lnTo>
                        <a:pt x="1660" y="327"/>
                      </a:lnTo>
                      <a:lnTo>
                        <a:pt x="1660" y="327"/>
                      </a:lnTo>
                      <a:lnTo>
                        <a:pt x="1660" y="303"/>
                      </a:lnTo>
                      <a:lnTo>
                        <a:pt x="1658" y="282"/>
                      </a:lnTo>
                      <a:lnTo>
                        <a:pt x="1656" y="261"/>
                      </a:lnTo>
                      <a:lnTo>
                        <a:pt x="1652" y="242"/>
                      </a:lnTo>
                      <a:lnTo>
                        <a:pt x="1648" y="225"/>
                      </a:lnTo>
                      <a:lnTo>
                        <a:pt x="1641" y="210"/>
                      </a:lnTo>
                      <a:lnTo>
                        <a:pt x="1634" y="196"/>
                      </a:lnTo>
                      <a:lnTo>
                        <a:pt x="1626" y="184"/>
                      </a:lnTo>
                      <a:lnTo>
                        <a:pt x="1626" y="184"/>
                      </a:lnTo>
                      <a:lnTo>
                        <a:pt x="1609" y="163"/>
                      </a:lnTo>
                      <a:lnTo>
                        <a:pt x="1589" y="142"/>
                      </a:lnTo>
                      <a:lnTo>
                        <a:pt x="1570" y="123"/>
                      </a:lnTo>
                      <a:lnTo>
                        <a:pt x="1549" y="105"/>
                      </a:lnTo>
                      <a:lnTo>
                        <a:pt x="1527" y="89"/>
                      </a:lnTo>
                      <a:lnTo>
                        <a:pt x="1504" y="74"/>
                      </a:lnTo>
                      <a:lnTo>
                        <a:pt x="1481" y="60"/>
                      </a:lnTo>
                      <a:lnTo>
                        <a:pt x="1456" y="48"/>
                      </a:lnTo>
                      <a:lnTo>
                        <a:pt x="1431" y="37"/>
                      </a:lnTo>
                      <a:lnTo>
                        <a:pt x="1405" y="28"/>
                      </a:lnTo>
                      <a:lnTo>
                        <a:pt x="1378" y="19"/>
                      </a:lnTo>
                      <a:lnTo>
                        <a:pt x="1350" y="12"/>
                      </a:lnTo>
                      <a:lnTo>
                        <a:pt x="1322" y="7"/>
                      </a:lnTo>
                      <a:lnTo>
                        <a:pt x="1293" y="3"/>
                      </a:lnTo>
                      <a:lnTo>
                        <a:pt x="1262" y="1"/>
                      </a:lnTo>
                      <a:lnTo>
                        <a:pt x="1233" y="0"/>
                      </a:lnTo>
                      <a:lnTo>
                        <a:pt x="1233" y="0"/>
                      </a:lnTo>
                      <a:lnTo>
                        <a:pt x="1211" y="0"/>
                      </a:lnTo>
                      <a:lnTo>
                        <a:pt x="1191" y="1"/>
                      </a:lnTo>
                      <a:lnTo>
                        <a:pt x="1152" y="4"/>
                      </a:lnTo>
                      <a:lnTo>
                        <a:pt x="1115" y="8"/>
                      </a:lnTo>
                      <a:lnTo>
                        <a:pt x="1083" y="14"/>
                      </a:lnTo>
                      <a:lnTo>
                        <a:pt x="1054" y="20"/>
                      </a:lnTo>
                      <a:lnTo>
                        <a:pt x="1032" y="27"/>
                      </a:lnTo>
                      <a:lnTo>
                        <a:pt x="1014" y="32"/>
                      </a:lnTo>
                      <a:lnTo>
                        <a:pt x="1004" y="36"/>
                      </a:lnTo>
                      <a:lnTo>
                        <a:pt x="1004" y="36"/>
                      </a:lnTo>
                      <a:lnTo>
                        <a:pt x="974" y="30"/>
                      </a:lnTo>
                      <a:lnTo>
                        <a:pt x="943" y="25"/>
                      </a:lnTo>
                      <a:lnTo>
                        <a:pt x="910" y="20"/>
                      </a:lnTo>
                      <a:lnTo>
                        <a:pt x="876" y="19"/>
                      </a:lnTo>
                      <a:lnTo>
                        <a:pt x="876" y="19"/>
                      </a:lnTo>
                      <a:lnTo>
                        <a:pt x="844" y="19"/>
                      </a:lnTo>
                      <a:lnTo>
                        <a:pt x="815" y="23"/>
                      </a:lnTo>
                      <a:lnTo>
                        <a:pt x="785" y="27"/>
                      </a:lnTo>
                      <a:lnTo>
                        <a:pt x="757" y="34"/>
                      </a:lnTo>
                      <a:lnTo>
                        <a:pt x="729" y="42"/>
                      </a:lnTo>
                      <a:lnTo>
                        <a:pt x="704" y="52"/>
                      </a:lnTo>
                      <a:lnTo>
                        <a:pt x="679" y="66"/>
                      </a:lnTo>
                      <a:lnTo>
                        <a:pt x="656" y="80"/>
                      </a:lnTo>
                      <a:lnTo>
                        <a:pt x="656" y="80"/>
                      </a:lnTo>
                      <a:lnTo>
                        <a:pt x="629" y="71"/>
                      </a:lnTo>
                      <a:lnTo>
                        <a:pt x="588" y="57"/>
                      </a:lnTo>
                      <a:lnTo>
                        <a:pt x="564" y="51"/>
                      </a:lnTo>
                      <a:lnTo>
                        <a:pt x="537" y="45"/>
                      </a:lnTo>
                      <a:lnTo>
                        <a:pt x="508" y="39"/>
                      </a:lnTo>
                      <a:lnTo>
                        <a:pt x="477" y="33"/>
                      </a:lnTo>
                      <a:lnTo>
                        <a:pt x="477" y="33"/>
                      </a:lnTo>
                      <a:lnTo>
                        <a:pt x="451" y="30"/>
                      </a:lnTo>
                      <a:lnTo>
                        <a:pt x="425" y="27"/>
                      </a:lnTo>
                      <a:lnTo>
                        <a:pt x="400" y="25"/>
                      </a:lnTo>
                      <a:lnTo>
                        <a:pt x="375" y="24"/>
                      </a:lnTo>
                      <a:lnTo>
                        <a:pt x="350" y="24"/>
                      </a:lnTo>
                      <a:lnTo>
                        <a:pt x="328" y="25"/>
                      </a:lnTo>
                      <a:lnTo>
                        <a:pt x="305" y="26"/>
                      </a:lnTo>
                      <a:lnTo>
                        <a:pt x="283" y="29"/>
                      </a:lnTo>
                      <a:lnTo>
                        <a:pt x="262" y="33"/>
                      </a:lnTo>
                      <a:lnTo>
                        <a:pt x="242" y="37"/>
                      </a:lnTo>
                      <a:lnTo>
                        <a:pt x="222" y="43"/>
                      </a:lnTo>
                      <a:lnTo>
                        <a:pt x="204" y="49"/>
                      </a:lnTo>
                      <a:lnTo>
                        <a:pt x="185" y="57"/>
                      </a:lnTo>
                      <a:lnTo>
                        <a:pt x="168" y="66"/>
                      </a:lnTo>
                      <a:lnTo>
                        <a:pt x="152" y="75"/>
                      </a:lnTo>
                      <a:lnTo>
                        <a:pt x="136" y="86"/>
                      </a:lnTo>
                      <a:lnTo>
                        <a:pt x="136" y="86"/>
                      </a:lnTo>
                      <a:lnTo>
                        <a:pt x="118" y="99"/>
                      </a:lnTo>
                      <a:lnTo>
                        <a:pt x="101" y="114"/>
                      </a:lnTo>
                      <a:lnTo>
                        <a:pt x="86" y="130"/>
                      </a:lnTo>
                      <a:lnTo>
                        <a:pt x="73" y="147"/>
                      </a:lnTo>
                      <a:lnTo>
                        <a:pt x="59" y="167"/>
                      </a:lnTo>
                      <a:lnTo>
                        <a:pt x="48" y="186"/>
                      </a:lnTo>
                      <a:lnTo>
                        <a:pt x="38" y="208"/>
                      </a:lnTo>
                      <a:lnTo>
                        <a:pt x="29" y="230"/>
                      </a:lnTo>
                      <a:lnTo>
                        <a:pt x="20" y="254"/>
                      </a:lnTo>
                      <a:lnTo>
                        <a:pt x="14" y="278"/>
                      </a:lnTo>
                      <a:lnTo>
                        <a:pt x="9" y="305"/>
                      </a:lnTo>
                      <a:lnTo>
                        <a:pt x="5" y="332"/>
                      </a:lnTo>
                      <a:lnTo>
                        <a:pt x="2" y="360"/>
                      </a:lnTo>
                      <a:lnTo>
                        <a:pt x="1" y="390"/>
                      </a:lnTo>
                      <a:lnTo>
                        <a:pt x="0" y="422"/>
                      </a:lnTo>
                      <a:lnTo>
                        <a:pt x="1" y="453"/>
                      </a:lnTo>
                      <a:lnTo>
                        <a:pt x="1" y="453"/>
                      </a:lnTo>
                      <a:lnTo>
                        <a:pt x="4" y="481"/>
                      </a:lnTo>
                      <a:lnTo>
                        <a:pt x="9" y="519"/>
                      </a:lnTo>
                      <a:lnTo>
                        <a:pt x="17" y="565"/>
                      </a:lnTo>
                      <a:lnTo>
                        <a:pt x="28" y="617"/>
                      </a:lnTo>
                      <a:lnTo>
                        <a:pt x="40" y="676"/>
                      </a:lnTo>
                      <a:lnTo>
                        <a:pt x="55" y="738"/>
                      </a:lnTo>
                      <a:lnTo>
                        <a:pt x="72" y="802"/>
                      </a:lnTo>
                      <a:lnTo>
                        <a:pt x="91" y="867"/>
                      </a:lnTo>
                      <a:lnTo>
                        <a:pt x="91" y="867"/>
                      </a:lnTo>
                      <a:lnTo>
                        <a:pt x="105" y="909"/>
                      </a:lnTo>
                      <a:lnTo>
                        <a:pt x="118" y="948"/>
                      </a:lnTo>
                      <a:lnTo>
                        <a:pt x="131" y="985"/>
                      </a:lnTo>
                      <a:lnTo>
                        <a:pt x="144" y="1020"/>
                      </a:lnTo>
                      <a:lnTo>
                        <a:pt x="158" y="1052"/>
                      </a:lnTo>
                      <a:lnTo>
                        <a:pt x="172" y="1082"/>
                      </a:lnTo>
                      <a:lnTo>
                        <a:pt x="185" y="1110"/>
                      </a:lnTo>
                      <a:lnTo>
                        <a:pt x="200" y="1135"/>
                      </a:lnTo>
                      <a:lnTo>
                        <a:pt x="214" y="1158"/>
                      </a:lnTo>
                      <a:lnTo>
                        <a:pt x="228" y="1178"/>
                      </a:lnTo>
                      <a:lnTo>
                        <a:pt x="243" y="1197"/>
                      </a:lnTo>
                      <a:lnTo>
                        <a:pt x="257" y="1212"/>
                      </a:lnTo>
                      <a:lnTo>
                        <a:pt x="272" y="1225"/>
                      </a:lnTo>
                      <a:lnTo>
                        <a:pt x="287" y="1237"/>
                      </a:lnTo>
                      <a:lnTo>
                        <a:pt x="301" y="1245"/>
                      </a:lnTo>
                      <a:lnTo>
                        <a:pt x="317" y="1251"/>
                      </a:lnTo>
                      <a:lnTo>
                        <a:pt x="317" y="1251"/>
                      </a:lnTo>
                      <a:lnTo>
                        <a:pt x="331" y="1255"/>
                      </a:lnTo>
                      <a:lnTo>
                        <a:pt x="339" y="1256"/>
                      </a:lnTo>
                      <a:lnTo>
                        <a:pt x="348" y="1256"/>
                      </a:lnTo>
                      <a:lnTo>
                        <a:pt x="348" y="1256"/>
                      </a:lnTo>
                      <a:lnTo>
                        <a:pt x="360" y="1256"/>
                      </a:lnTo>
                      <a:lnTo>
                        <a:pt x="371" y="1254"/>
                      </a:lnTo>
                      <a:lnTo>
                        <a:pt x="383" y="1250"/>
                      </a:lnTo>
                      <a:lnTo>
                        <a:pt x="397" y="1245"/>
                      </a:lnTo>
                      <a:lnTo>
                        <a:pt x="410" y="1237"/>
                      </a:lnTo>
                      <a:lnTo>
                        <a:pt x="423" y="1226"/>
                      </a:lnTo>
                      <a:lnTo>
                        <a:pt x="436" y="1214"/>
                      </a:lnTo>
                      <a:lnTo>
                        <a:pt x="450" y="1199"/>
                      </a:lnTo>
                      <a:lnTo>
                        <a:pt x="450" y="1199"/>
                      </a:lnTo>
                      <a:lnTo>
                        <a:pt x="495" y="1146"/>
                      </a:lnTo>
                      <a:lnTo>
                        <a:pt x="536" y="1100"/>
                      </a:lnTo>
                      <a:lnTo>
                        <a:pt x="569" y="1064"/>
                      </a:lnTo>
                      <a:lnTo>
                        <a:pt x="591" y="1040"/>
                      </a:lnTo>
                      <a:lnTo>
                        <a:pt x="591" y="1040"/>
                      </a:lnTo>
                      <a:lnTo>
                        <a:pt x="602" y="1046"/>
                      </a:lnTo>
                      <a:lnTo>
                        <a:pt x="615" y="1051"/>
                      </a:lnTo>
                      <a:lnTo>
                        <a:pt x="627" y="1055"/>
                      </a:lnTo>
                      <a:lnTo>
                        <a:pt x="639" y="1060"/>
                      </a:lnTo>
                      <a:lnTo>
                        <a:pt x="653" y="1063"/>
                      </a:lnTo>
                      <a:lnTo>
                        <a:pt x="666" y="1065"/>
                      </a:lnTo>
                      <a:lnTo>
                        <a:pt x="678" y="1067"/>
                      </a:lnTo>
                      <a:lnTo>
                        <a:pt x="692" y="1068"/>
                      </a:lnTo>
                      <a:lnTo>
                        <a:pt x="692" y="1068"/>
                      </a:lnTo>
                      <a:lnTo>
                        <a:pt x="692" y="1070"/>
                      </a:lnTo>
                      <a:lnTo>
                        <a:pt x="692" y="1070"/>
                      </a:lnTo>
                      <a:lnTo>
                        <a:pt x="674" y="1092"/>
                      </a:lnTo>
                      <a:lnTo>
                        <a:pt x="674" y="1092"/>
                      </a:lnTo>
                      <a:lnTo>
                        <a:pt x="666" y="1103"/>
                      </a:lnTo>
                      <a:lnTo>
                        <a:pt x="658" y="1111"/>
                      </a:lnTo>
                      <a:lnTo>
                        <a:pt x="650" y="1118"/>
                      </a:lnTo>
                      <a:lnTo>
                        <a:pt x="640" y="1124"/>
                      </a:lnTo>
                      <a:lnTo>
                        <a:pt x="628" y="1130"/>
                      </a:lnTo>
                      <a:lnTo>
                        <a:pt x="613" y="1134"/>
                      </a:lnTo>
                      <a:lnTo>
                        <a:pt x="592" y="1140"/>
                      </a:lnTo>
                      <a:lnTo>
                        <a:pt x="566" y="1146"/>
                      </a:lnTo>
                      <a:lnTo>
                        <a:pt x="566" y="1146"/>
                      </a:lnTo>
                      <a:lnTo>
                        <a:pt x="544" y="1151"/>
                      </a:lnTo>
                      <a:lnTo>
                        <a:pt x="531" y="1155"/>
                      </a:lnTo>
                      <a:lnTo>
                        <a:pt x="516" y="1161"/>
                      </a:lnTo>
                      <a:lnTo>
                        <a:pt x="510" y="1164"/>
                      </a:lnTo>
                      <a:lnTo>
                        <a:pt x="504" y="1168"/>
                      </a:lnTo>
                      <a:lnTo>
                        <a:pt x="499" y="1173"/>
                      </a:lnTo>
                      <a:lnTo>
                        <a:pt x="494" y="1178"/>
                      </a:lnTo>
                      <a:lnTo>
                        <a:pt x="490" y="1183"/>
                      </a:lnTo>
                      <a:lnTo>
                        <a:pt x="487" y="1190"/>
                      </a:lnTo>
                      <a:lnTo>
                        <a:pt x="485" y="1197"/>
                      </a:lnTo>
                      <a:lnTo>
                        <a:pt x="484" y="1204"/>
                      </a:lnTo>
                      <a:lnTo>
                        <a:pt x="484" y="1204"/>
                      </a:lnTo>
                      <a:lnTo>
                        <a:pt x="484" y="1212"/>
                      </a:lnTo>
                      <a:lnTo>
                        <a:pt x="487" y="1220"/>
                      </a:lnTo>
                      <a:lnTo>
                        <a:pt x="490" y="1226"/>
                      </a:lnTo>
                      <a:lnTo>
                        <a:pt x="494" y="1234"/>
                      </a:lnTo>
                      <a:lnTo>
                        <a:pt x="500" y="1239"/>
                      </a:lnTo>
                      <a:lnTo>
                        <a:pt x="506" y="1245"/>
                      </a:lnTo>
                      <a:lnTo>
                        <a:pt x="512" y="1249"/>
                      </a:lnTo>
                      <a:lnTo>
                        <a:pt x="519" y="1254"/>
                      </a:lnTo>
                      <a:lnTo>
                        <a:pt x="533" y="1260"/>
                      </a:lnTo>
                      <a:lnTo>
                        <a:pt x="546" y="1265"/>
                      </a:lnTo>
                      <a:lnTo>
                        <a:pt x="561" y="1270"/>
                      </a:lnTo>
                      <a:lnTo>
                        <a:pt x="561" y="1270"/>
                      </a:lnTo>
                      <a:lnTo>
                        <a:pt x="583" y="1276"/>
                      </a:lnTo>
                      <a:lnTo>
                        <a:pt x="603" y="1279"/>
                      </a:lnTo>
                      <a:lnTo>
                        <a:pt x="624" y="1281"/>
                      </a:lnTo>
                      <a:lnTo>
                        <a:pt x="643" y="1281"/>
                      </a:lnTo>
                      <a:lnTo>
                        <a:pt x="643" y="1281"/>
                      </a:lnTo>
                      <a:lnTo>
                        <a:pt x="666" y="1280"/>
                      </a:lnTo>
                      <a:lnTo>
                        <a:pt x="689" y="1278"/>
                      </a:lnTo>
                      <a:lnTo>
                        <a:pt x="711" y="1272"/>
                      </a:lnTo>
                      <a:lnTo>
                        <a:pt x="732" y="1265"/>
                      </a:lnTo>
                      <a:lnTo>
                        <a:pt x="752" y="1257"/>
                      </a:lnTo>
                      <a:lnTo>
                        <a:pt x="770" y="1247"/>
                      </a:lnTo>
                      <a:lnTo>
                        <a:pt x="789" y="1235"/>
                      </a:lnTo>
                      <a:lnTo>
                        <a:pt x="806" y="1220"/>
                      </a:lnTo>
                      <a:lnTo>
                        <a:pt x="806" y="1220"/>
                      </a:lnTo>
                      <a:lnTo>
                        <a:pt x="806" y="1281"/>
                      </a:lnTo>
                      <a:lnTo>
                        <a:pt x="806" y="1340"/>
                      </a:lnTo>
                      <a:lnTo>
                        <a:pt x="808" y="1395"/>
                      </a:lnTo>
                      <a:lnTo>
                        <a:pt x="810" y="1448"/>
                      </a:lnTo>
                      <a:lnTo>
                        <a:pt x="815" y="1495"/>
                      </a:lnTo>
                      <a:lnTo>
                        <a:pt x="819" y="1535"/>
                      </a:lnTo>
                      <a:lnTo>
                        <a:pt x="822" y="1552"/>
                      </a:lnTo>
                      <a:lnTo>
                        <a:pt x="825" y="1567"/>
                      </a:lnTo>
                      <a:lnTo>
                        <a:pt x="828" y="1580"/>
                      </a:lnTo>
                      <a:lnTo>
                        <a:pt x="831" y="1591"/>
                      </a:lnTo>
                      <a:lnTo>
                        <a:pt x="831" y="1591"/>
                      </a:lnTo>
                      <a:lnTo>
                        <a:pt x="838" y="1608"/>
                      </a:lnTo>
                      <a:lnTo>
                        <a:pt x="848" y="1629"/>
                      </a:lnTo>
                      <a:lnTo>
                        <a:pt x="854" y="1640"/>
                      </a:lnTo>
                      <a:lnTo>
                        <a:pt x="862" y="1651"/>
                      </a:lnTo>
                      <a:lnTo>
                        <a:pt x="870" y="1662"/>
                      </a:lnTo>
                      <a:lnTo>
                        <a:pt x="880" y="1674"/>
                      </a:lnTo>
                      <a:lnTo>
                        <a:pt x="890" y="1685"/>
                      </a:lnTo>
                      <a:lnTo>
                        <a:pt x="903" y="1694"/>
                      </a:lnTo>
                      <a:lnTo>
                        <a:pt x="916" y="1703"/>
                      </a:lnTo>
                      <a:lnTo>
                        <a:pt x="931" y="1712"/>
                      </a:lnTo>
                      <a:lnTo>
                        <a:pt x="948" y="1719"/>
                      </a:lnTo>
                      <a:lnTo>
                        <a:pt x="966" y="1723"/>
                      </a:lnTo>
                      <a:lnTo>
                        <a:pt x="987" y="1726"/>
                      </a:lnTo>
                      <a:lnTo>
                        <a:pt x="1009" y="1728"/>
                      </a:lnTo>
                      <a:lnTo>
                        <a:pt x="1009" y="1728"/>
                      </a:lnTo>
                      <a:lnTo>
                        <a:pt x="1023" y="1727"/>
                      </a:lnTo>
                      <a:lnTo>
                        <a:pt x="1037" y="1726"/>
                      </a:lnTo>
                      <a:lnTo>
                        <a:pt x="1052" y="1724"/>
                      </a:lnTo>
                      <a:lnTo>
                        <a:pt x="1069" y="1721"/>
                      </a:lnTo>
                      <a:lnTo>
                        <a:pt x="1069" y="1721"/>
                      </a:lnTo>
                      <a:lnTo>
                        <a:pt x="1092" y="1716"/>
                      </a:lnTo>
                      <a:lnTo>
                        <a:pt x="1114" y="1709"/>
                      </a:lnTo>
                      <a:lnTo>
                        <a:pt x="1133" y="1702"/>
                      </a:lnTo>
                      <a:lnTo>
                        <a:pt x="1152" y="1694"/>
                      </a:lnTo>
                      <a:lnTo>
                        <a:pt x="1169" y="1685"/>
                      </a:lnTo>
                      <a:lnTo>
                        <a:pt x="1184" y="1676"/>
                      </a:lnTo>
                      <a:lnTo>
                        <a:pt x="1199" y="1665"/>
                      </a:lnTo>
                      <a:lnTo>
                        <a:pt x="1212" y="1652"/>
                      </a:lnTo>
                      <a:lnTo>
                        <a:pt x="1223" y="1640"/>
                      </a:lnTo>
                      <a:lnTo>
                        <a:pt x="1234" y="1626"/>
                      </a:lnTo>
                      <a:lnTo>
                        <a:pt x="1243" y="1610"/>
                      </a:lnTo>
                      <a:lnTo>
                        <a:pt x="1251" y="1593"/>
                      </a:lnTo>
                      <a:lnTo>
                        <a:pt x="1258" y="1574"/>
                      </a:lnTo>
                      <a:lnTo>
                        <a:pt x="1264" y="1555"/>
                      </a:lnTo>
                      <a:lnTo>
                        <a:pt x="1269" y="1535"/>
                      </a:lnTo>
                      <a:lnTo>
                        <a:pt x="1275" y="1512"/>
                      </a:lnTo>
                      <a:lnTo>
                        <a:pt x="1275" y="1512"/>
                      </a:lnTo>
                      <a:lnTo>
                        <a:pt x="1285" y="1446"/>
                      </a:lnTo>
                      <a:lnTo>
                        <a:pt x="1295" y="1363"/>
                      </a:lnTo>
                      <a:lnTo>
                        <a:pt x="1306" y="1276"/>
                      </a:lnTo>
                      <a:lnTo>
                        <a:pt x="1316" y="1200"/>
                      </a:lnTo>
                      <a:lnTo>
                        <a:pt x="1316" y="1200"/>
                      </a:lnTo>
                      <a:lnTo>
                        <a:pt x="1331" y="1204"/>
                      </a:lnTo>
                      <a:lnTo>
                        <a:pt x="1348" y="1207"/>
                      </a:lnTo>
                      <a:lnTo>
                        <a:pt x="1368" y="1208"/>
                      </a:lnTo>
                      <a:lnTo>
                        <a:pt x="1387" y="1209"/>
                      </a:lnTo>
                      <a:lnTo>
                        <a:pt x="1387" y="1209"/>
                      </a:lnTo>
                      <a:lnTo>
                        <a:pt x="1409" y="1208"/>
                      </a:lnTo>
                      <a:lnTo>
                        <a:pt x="1431" y="1207"/>
                      </a:lnTo>
                      <a:lnTo>
                        <a:pt x="1454" y="1204"/>
                      </a:lnTo>
                      <a:lnTo>
                        <a:pt x="1475" y="1200"/>
                      </a:lnTo>
                      <a:lnTo>
                        <a:pt x="1497" y="1196"/>
                      </a:lnTo>
                      <a:lnTo>
                        <a:pt x="1516" y="1191"/>
                      </a:lnTo>
                      <a:lnTo>
                        <a:pt x="1535" y="1184"/>
                      </a:lnTo>
                      <a:lnTo>
                        <a:pt x="1551" y="1177"/>
                      </a:lnTo>
                      <a:lnTo>
                        <a:pt x="1551" y="1177"/>
                      </a:lnTo>
                      <a:lnTo>
                        <a:pt x="1571" y="1168"/>
                      </a:lnTo>
                      <a:lnTo>
                        <a:pt x="1591" y="1156"/>
                      </a:lnTo>
                      <a:lnTo>
                        <a:pt x="1613" y="1142"/>
                      </a:lnTo>
                      <a:lnTo>
                        <a:pt x="1623" y="1134"/>
                      </a:lnTo>
                      <a:lnTo>
                        <a:pt x="1632" y="1126"/>
                      </a:lnTo>
                      <a:lnTo>
                        <a:pt x="1641" y="1118"/>
                      </a:lnTo>
                      <a:lnTo>
                        <a:pt x="1649" y="1110"/>
                      </a:lnTo>
                      <a:lnTo>
                        <a:pt x="1656" y="1101"/>
                      </a:lnTo>
                      <a:lnTo>
                        <a:pt x="1662" y="1092"/>
                      </a:lnTo>
                      <a:lnTo>
                        <a:pt x="1666" y="1083"/>
                      </a:lnTo>
                      <a:lnTo>
                        <a:pt x="1668" y="1075"/>
                      </a:lnTo>
                      <a:lnTo>
                        <a:pt x="1668" y="1066"/>
                      </a:lnTo>
                      <a:lnTo>
                        <a:pt x="1667" y="1057"/>
                      </a:lnTo>
                      <a:lnTo>
                        <a:pt x="1667" y="1057"/>
                      </a:lnTo>
                      <a:close/>
                      <a:moveTo>
                        <a:pt x="1361" y="479"/>
                      </a:moveTo>
                      <a:lnTo>
                        <a:pt x="1361" y="479"/>
                      </a:lnTo>
                      <a:lnTo>
                        <a:pt x="1360" y="498"/>
                      </a:lnTo>
                      <a:lnTo>
                        <a:pt x="1359" y="516"/>
                      </a:lnTo>
                      <a:lnTo>
                        <a:pt x="1353" y="551"/>
                      </a:lnTo>
                      <a:lnTo>
                        <a:pt x="1353" y="551"/>
                      </a:lnTo>
                      <a:lnTo>
                        <a:pt x="1347" y="591"/>
                      </a:lnTo>
                      <a:lnTo>
                        <a:pt x="1345" y="612"/>
                      </a:lnTo>
                      <a:lnTo>
                        <a:pt x="1344" y="636"/>
                      </a:lnTo>
                      <a:lnTo>
                        <a:pt x="1344" y="636"/>
                      </a:lnTo>
                      <a:lnTo>
                        <a:pt x="1344" y="659"/>
                      </a:lnTo>
                      <a:lnTo>
                        <a:pt x="1345" y="684"/>
                      </a:lnTo>
                      <a:lnTo>
                        <a:pt x="1350" y="732"/>
                      </a:lnTo>
                      <a:lnTo>
                        <a:pt x="1350" y="732"/>
                      </a:lnTo>
                      <a:lnTo>
                        <a:pt x="1356" y="780"/>
                      </a:lnTo>
                      <a:lnTo>
                        <a:pt x="1358" y="804"/>
                      </a:lnTo>
                      <a:lnTo>
                        <a:pt x="1358" y="828"/>
                      </a:lnTo>
                      <a:lnTo>
                        <a:pt x="1356" y="853"/>
                      </a:lnTo>
                      <a:lnTo>
                        <a:pt x="1354" y="865"/>
                      </a:lnTo>
                      <a:lnTo>
                        <a:pt x="1352" y="877"/>
                      </a:lnTo>
                      <a:lnTo>
                        <a:pt x="1349" y="890"/>
                      </a:lnTo>
                      <a:lnTo>
                        <a:pt x="1345" y="902"/>
                      </a:lnTo>
                      <a:lnTo>
                        <a:pt x="1341" y="914"/>
                      </a:lnTo>
                      <a:lnTo>
                        <a:pt x="1336" y="926"/>
                      </a:lnTo>
                      <a:lnTo>
                        <a:pt x="1336" y="926"/>
                      </a:lnTo>
                      <a:lnTo>
                        <a:pt x="1329" y="913"/>
                      </a:lnTo>
                      <a:lnTo>
                        <a:pt x="1323" y="898"/>
                      </a:lnTo>
                      <a:lnTo>
                        <a:pt x="1323" y="898"/>
                      </a:lnTo>
                      <a:lnTo>
                        <a:pt x="1313" y="880"/>
                      </a:lnTo>
                      <a:lnTo>
                        <a:pt x="1299" y="854"/>
                      </a:lnTo>
                      <a:lnTo>
                        <a:pt x="1299" y="854"/>
                      </a:lnTo>
                      <a:lnTo>
                        <a:pt x="1280" y="820"/>
                      </a:lnTo>
                      <a:lnTo>
                        <a:pt x="1258" y="778"/>
                      </a:lnTo>
                      <a:lnTo>
                        <a:pt x="1247" y="754"/>
                      </a:lnTo>
                      <a:lnTo>
                        <a:pt x="1236" y="731"/>
                      </a:lnTo>
                      <a:lnTo>
                        <a:pt x="1224" y="706"/>
                      </a:lnTo>
                      <a:lnTo>
                        <a:pt x="1215" y="682"/>
                      </a:lnTo>
                      <a:lnTo>
                        <a:pt x="1206" y="657"/>
                      </a:lnTo>
                      <a:lnTo>
                        <a:pt x="1199" y="633"/>
                      </a:lnTo>
                      <a:lnTo>
                        <a:pt x="1194" y="609"/>
                      </a:lnTo>
                      <a:lnTo>
                        <a:pt x="1190" y="587"/>
                      </a:lnTo>
                      <a:lnTo>
                        <a:pt x="1190" y="575"/>
                      </a:lnTo>
                      <a:lnTo>
                        <a:pt x="1190" y="565"/>
                      </a:lnTo>
                      <a:lnTo>
                        <a:pt x="1190" y="555"/>
                      </a:lnTo>
                      <a:lnTo>
                        <a:pt x="1191" y="546"/>
                      </a:lnTo>
                      <a:lnTo>
                        <a:pt x="1193" y="536"/>
                      </a:lnTo>
                      <a:lnTo>
                        <a:pt x="1196" y="528"/>
                      </a:lnTo>
                      <a:lnTo>
                        <a:pt x="1200" y="520"/>
                      </a:lnTo>
                      <a:lnTo>
                        <a:pt x="1204" y="512"/>
                      </a:lnTo>
                      <a:lnTo>
                        <a:pt x="1204" y="512"/>
                      </a:lnTo>
                      <a:lnTo>
                        <a:pt x="1211" y="504"/>
                      </a:lnTo>
                      <a:lnTo>
                        <a:pt x="1221" y="495"/>
                      </a:lnTo>
                      <a:lnTo>
                        <a:pt x="1226" y="492"/>
                      </a:lnTo>
                      <a:lnTo>
                        <a:pt x="1234" y="488"/>
                      </a:lnTo>
                      <a:lnTo>
                        <a:pt x="1242" y="485"/>
                      </a:lnTo>
                      <a:lnTo>
                        <a:pt x="1250" y="482"/>
                      </a:lnTo>
                      <a:lnTo>
                        <a:pt x="1260" y="480"/>
                      </a:lnTo>
                      <a:lnTo>
                        <a:pt x="1270" y="478"/>
                      </a:lnTo>
                      <a:lnTo>
                        <a:pt x="1283" y="477"/>
                      </a:lnTo>
                      <a:lnTo>
                        <a:pt x="1296" y="476"/>
                      </a:lnTo>
                      <a:lnTo>
                        <a:pt x="1310" y="475"/>
                      </a:lnTo>
                      <a:lnTo>
                        <a:pt x="1326" y="476"/>
                      </a:lnTo>
                      <a:lnTo>
                        <a:pt x="1342" y="477"/>
                      </a:lnTo>
                      <a:lnTo>
                        <a:pt x="1361" y="479"/>
                      </a:lnTo>
                      <a:lnTo>
                        <a:pt x="1361" y="479"/>
                      </a:lnTo>
                      <a:close/>
                      <a:moveTo>
                        <a:pt x="1239" y="51"/>
                      </a:moveTo>
                      <a:lnTo>
                        <a:pt x="1239" y="51"/>
                      </a:lnTo>
                      <a:lnTo>
                        <a:pt x="1265" y="52"/>
                      </a:lnTo>
                      <a:lnTo>
                        <a:pt x="1292" y="54"/>
                      </a:lnTo>
                      <a:lnTo>
                        <a:pt x="1319" y="58"/>
                      </a:lnTo>
                      <a:lnTo>
                        <a:pt x="1343" y="63"/>
                      </a:lnTo>
                      <a:lnTo>
                        <a:pt x="1368" y="70"/>
                      </a:lnTo>
                      <a:lnTo>
                        <a:pt x="1391" y="77"/>
                      </a:lnTo>
                      <a:lnTo>
                        <a:pt x="1415" y="85"/>
                      </a:lnTo>
                      <a:lnTo>
                        <a:pt x="1436" y="95"/>
                      </a:lnTo>
                      <a:lnTo>
                        <a:pt x="1458" y="105"/>
                      </a:lnTo>
                      <a:lnTo>
                        <a:pt x="1478" y="118"/>
                      </a:lnTo>
                      <a:lnTo>
                        <a:pt x="1499" y="131"/>
                      </a:lnTo>
                      <a:lnTo>
                        <a:pt x="1517" y="145"/>
                      </a:lnTo>
                      <a:lnTo>
                        <a:pt x="1536" y="161"/>
                      </a:lnTo>
                      <a:lnTo>
                        <a:pt x="1553" y="178"/>
                      </a:lnTo>
                      <a:lnTo>
                        <a:pt x="1571" y="197"/>
                      </a:lnTo>
                      <a:lnTo>
                        <a:pt x="1586" y="215"/>
                      </a:lnTo>
                      <a:lnTo>
                        <a:pt x="1586" y="215"/>
                      </a:lnTo>
                      <a:lnTo>
                        <a:pt x="1592" y="224"/>
                      </a:lnTo>
                      <a:lnTo>
                        <a:pt x="1596" y="233"/>
                      </a:lnTo>
                      <a:lnTo>
                        <a:pt x="1600" y="246"/>
                      </a:lnTo>
                      <a:lnTo>
                        <a:pt x="1603" y="259"/>
                      </a:lnTo>
                      <a:lnTo>
                        <a:pt x="1607" y="273"/>
                      </a:lnTo>
                      <a:lnTo>
                        <a:pt x="1608" y="289"/>
                      </a:lnTo>
                      <a:lnTo>
                        <a:pt x="1609" y="306"/>
                      </a:lnTo>
                      <a:lnTo>
                        <a:pt x="1609" y="325"/>
                      </a:lnTo>
                      <a:lnTo>
                        <a:pt x="1609" y="345"/>
                      </a:lnTo>
                      <a:lnTo>
                        <a:pt x="1607" y="365"/>
                      </a:lnTo>
                      <a:lnTo>
                        <a:pt x="1604" y="387"/>
                      </a:lnTo>
                      <a:lnTo>
                        <a:pt x="1601" y="411"/>
                      </a:lnTo>
                      <a:lnTo>
                        <a:pt x="1597" y="434"/>
                      </a:lnTo>
                      <a:lnTo>
                        <a:pt x="1593" y="459"/>
                      </a:lnTo>
                      <a:lnTo>
                        <a:pt x="1582" y="511"/>
                      </a:lnTo>
                      <a:lnTo>
                        <a:pt x="1567" y="565"/>
                      </a:lnTo>
                      <a:lnTo>
                        <a:pt x="1549" y="622"/>
                      </a:lnTo>
                      <a:lnTo>
                        <a:pt x="1529" y="681"/>
                      </a:lnTo>
                      <a:lnTo>
                        <a:pt x="1516" y="710"/>
                      </a:lnTo>
                      <a:lnTo>
                        <a:pt x="1504" y="741"/>
                      </a:lnTo>
                      <a:lnTo>
                        <a:pt x="1491" y="771"/>
                      </a:lnTo>
                      <a:lnTo>
                        <a:pt x="1477" y="802"/>
                      </a:lnTo>
                      <a:lnTo>
                        <a:pt x="1462" y="832"/>
                      </a:lnTo>
                      <a:lnTo>
                        <a:pt x="1447" y="863"/>
                      </a:lnTo>
                      <a:lnTo>
                        <a:pt x="1430" y="894"/>
                      </a:lnTo>
                      <a:lnTo>
                        <a:pt x="1414" y="923"/>
                      </a:lnTo>
                      <a:lnTo>
                        <a:pt x="1395" y="954"/>
                      </a:lnTo>
                      <a:lnTo>
                        <a:pt x="1377" y="984"/>
                      </a:lnTo>
                      <a:lnTo>
                        <a:pt x="1377" y="984"/>
                      </a:lnTo>
                      <a:lnTo>
                        <a:pt x="1371" y="977"/>
                      </a:lnTo>
                      <a:lnTo>
                        <a:pt x="1371" y="977"/>
                      </a:lnTo>
                      <a:lnTo>
                        <a:pt x="1369" y="973"/>
                      </a:lnTo>
                      <a:lnTo>
                        <a:pt x="1369" y="973"/>
                      </a:lnTo>
                      <a:lnTo>
                        <a:pt x="1378" y="957"/>
                      </a:lnTo>
                      <a:lnTo>
                        <a:pt x="1385" y="941"/>
                      </a:lnTo>
                      <a:lnTo>
                        <a:pt x="1391" y="924"/>
                      </a:lnTo>
                      <a:lnTo>
                        <a:pt x="1398" y="908"/>
                      </a:lnTo>
                      <a:lnTo>
                        <a:pt x="1402" y="893"/>
                      </a:lnTo>
                      <a:lnTo>
                        <a:pt x="1405" y="876"/>
                      </a:lnTo>
                      <a:lnTo>
                        <a:pt x="1407" y="861"/>
                      </a:lnTo>
                      <a:lnTo>
                        <a:pt x="1408" y="846"/>
                      </a:lnTo>
                      <a:lnTo>
                        <a:pt x="1409" y="829"/>
                      </a:lnTo>
                      <a:lnTo>
                        <a:pt x="1409" y="814"/>
                      </a:lnTo>
                      <a:lnTo>
                        <a:pt x="1408" y="784"/>
                      </a:lnTo>
                      <a:lnTo>
                        <a:pt x="1405" y="754"/>
                      </a:lnTo>
                      <a:lnTo>
                        <a:pt x="1402" y="726"/>
                      </a:lnTo>
                      <a:lnTo>
                        <a:pt x="1402" y="726"/>
                      </a:lnTo>
                      <a:lnTo>
                        <a:pt x="1396" y="680"/>
                      </a:lnTo>
                      <a:lnTo>
                        <a:pt x="1395" y="658"/>
                      </a:lnTo>
                      <a:lnTo>
                        <a:pt x="1395" y="638"/>
                      </a:lnTo>
                      <a:lnTo>
                        <a:pt x="1395" y="638"/>
                      </a:lnTo>
                      <a:lnTo>
                        <a:pt x="1396" y="616"/>
                      </a:lnTo>
                      <a:lnTo>
                        <a:pt x="1399" y="596"/>
                      </a:lnTo>
                      <a:lnTo>
                        <a:pt x="1404" y="559"/>
                      </a:lnTo>
                      <a:lnTo>
                        <a:pt x="1404" y="559"/>
                      </a:lnTo>
                      <a:lnTo>
                        <a:pt x="1407" y="536"/>
                      </a:lnTo>
                      <a:lnTo>
                        <a:pt x="1410" y="513"/>
                      </a:lnTo>
                      <a:lnTo>
                        <a:pt x="1412" y="488"/>
                      </a:lnTo>
                      <a:lnTo>
                        <a:pt x="1412" y="462"/>
                      </a:lnTo>
                      <a:lnTo>
                        <a:pt x="1412" y="462"/>
                      </a:lnTo>
                      <a:lnTo>
                        <a:pt x="1413" y="456"/>
                      </a:lnTo>
                      <a:lnTo>
                        <a:pt x="1413" y="448"/>
                      </a:lnTo>
                      <a:lnTo>
                        <a:pt x="1413" y="448"/>
                      </a:lnTo>
                      <a:lnTo>
                        <a:pt x="1410" y="432"/>
                      </a:lnTo>
                      <a:lnTo>
                        <a:pt x="1403" y="409"/>
                      </a:lnTo>
                      <a:lnTo>
                        <a:pt x="1393" y="384"/>
                      </a:lnTo>
                      <a:lnTo>
                        <a:pt x="1379" y="353"/>
                      </a:lnTo>
                      <a:lnTo>
                        <a:pt x="1363" y="320"/>
                      </a:lnTo>
                      <a:lnTo>
                        <a:pt x="1352" y="303"/>
                      </a:lnTo>
                      <a:lnTo>
                        <a:pt x="1341" y="286"/>
                      </a:lnTo>
                      <a:lnTo>
                        <a:pt x="1329" y="267"/>
                      </a:lnTo>
                      <a:lnTo>
                        <a:pt x="1317" y="250"/>
                      </a:lnTo>
                      <a:lnTo>
                        <a:pt x="1302" y="231"/>
                      </a:lnTo>
                      <a:lnTo>
                        <a:pt x="1288" y="214"/>
                      </a:lnTo>
                      <a:lnTo>
                        <a:pt x="1288" y="214"/>
                      </a:lnTo>
                      <a:lnTo>
                        <a:pt x="1270" y="195"/>
                      </a:lnTo>
                      <a:lnTo>
                        <a:pt x="1251" y="174"/>
                      </a:lnTo>
                      <a:lnTo>
                        <a:pt x="1229" y="155"/>
                      </a:lnTo>
                      <a:lnTo>
                        <a:pt x="1205" y="135"/>
                      </a:lnTo>
                      <a:lnTo>
                        <a:pt x="1179" y="116"/>
                      </a:lnTo>
                      <a:lnTo>
                        <a:pt x="1152" y="97"/>
                      </a:lnTo>
                      <a:lnTo>
                        <a:pt x="1122" y="81"/>
                      </a:lnTo>
                      <a:lnTo>
                        <a:pt x="1107" y="73"/>
                      </a:lnTo>
                      <a:lnTo>
                        <a:pt x="1090" y="64"/>
                      </a:lnTo>
                      <a:lnTo>
                        <a:pt x="1090" y="64"/>
                      </a:lnTo>
                      <a:lnTo>
                        <a:pt x="1121" y="59"/>
                      </a:lnTo>
                      <a:lnTo>
                        <a:pt x="1157" y="54"/>
                      </a:lnTo>
                      <a:lnTo>
                        <a:pt x="1176" y="53"/>
                      </a:lnTo>
                      <a:lnTo>
                        <a:pt x="1196" y="51"/>
                      </a:lnTo>
                      <a:lnTo>
                        <a:pt x="1217" y="51"/>
                      </a:lnTo>
                      <a:lnTo>
                        <a:pt x="1239" y="51"/>
                      </a:lnTo>
                      <a:lnTo>
                        <a:pt x="1239" y="51"/>
                      </a:lnTo>
                      <a:close/>
                      <a:moveTo>
                        <a:pt x="411" y="1166"/>
                      </a:moveTo>
                      <a:lnTo>
                        <a:pt x="411" y="1166"/>
                      </a:lnTo>
                      <a:lnTo>
                        <a:pt x="404" y="1175"/>
                      </a:lnTo>
                      <a:lnTo>
                        <a:pt x="397" y="1182"/>
                      </a:lnTo>
                      <a:lnTo>
                        <a:pt x="389" y="1189"/>
                      </a:lnTo>
                      <a:lnTo>
                        <a:pt x="383" y="1194"/>
                      </a:lnTo>
                      <a:lnTo>
                        <a:pt x="376" y="1197"/>
                      </a:lnTo>
                      <a:lnTo>
                        <a:pt x="371" y="1200"/>
                      </a:lnTo>
                      <a:lnTo>
                        <a:pt x="360" y="1204"/>
                      </a:lnTo>
                      <a:lnTo>
                        <a:pt x="350" y="1206"/>
                      </a:lnTo>
                      <a:lnTo>
                        <a:pt x="343" y="1205"/>
                      </a:lnTo>
                      <a:lnTo>
                        <a:pt x="337" y="1204"/>
                      </a:lnTo>
                      <a:lnTo>
                        <a:pt x="333" y="1203"/>
                      </a:lnTo>
                      <a:lnTo>
                        <a:pt x="333" y="1203"/>
                      </a:lnTo>
                      <a:lnTo>
                        <a:pt x="321" y="1198"/>
                      </a:lnTo>
                      <a:lnTo>
                        <a:pt x="309" y="1191"/>
                      </a:lnTo>
                      <a:lnTo>
                        <a:pt x="297" y="1180"/>
                      </a:lnTo>
                      <a:lnTo>
                        <a:pt x="286" y="1168"/>
                      </a:lnTo>
                      <a:lnTo>
                        <a:pt x="274" y="1154"/>
                      </a:lnTo>
                      <a:lnTo>
                        <a:pt x="261" y="1136"/>
                      </a:lnTo>
                      <a:lnTo>
                        <a:pt x="249" y="1117"/>
                      </a:lnTo>
                      <a:lnTo>
                        <a:pt x="237" y="1096"/>
                      </a:lnTo>
                      <a:lnTo>
                        <a:pt x="224" y="1073"/>
                      </a:lnTo>
                      <a:lnTo>
                        <a:pt x="212" y="1047"/>
                      </a:lnTo>
                      <a:lnTo>
                        <a:pt x="200" y="1020"/>
                      </a:lnTo>
                      <a:lnTo>
                        <a:pt x="187" y="990"/>
                      </a:lnTo>
                      <a:lnTo>
                        <a:pt x="175" y="958"/>
                      </a:lnTo>
                      <a:lnTo>
                        <a:pt x="164" y="924"/>
                      </a:lnTo>
                      <a:lnTo>
                        <a:pt x="152" y="890"/>
                      </a:lnTo>
                      <a:lnTo>
                        <a:pt x="140" y="853"/>
                      </a:lnTo>
                      <a:lnTo>
                        <a:pt x="140" y="853"/>
                      </a:lnTo>
                      <a:lnTo>
                        <a:pt x="121" y="786"/>
                      </a:lnTo>
                      <a:lnTo>
                        <a:pt x="103" y="723"/>
                      </a:lnTo>
                      <a:lnTo>
                        <a:pt x="89" y="661"/>
                      </a:lnTo>
                      <a:lnTo>
                        <a:pt x="77" y="604"/>
                      </a:lnTo>
                      <a:lnTo>
                        <a:pt x="68" y="554"/>
                      </a:lnTo>
                      <a:lnTo>
                        <a:pt x="59" y="510"/>
                      </a:lnTo>
                      <a:lnTo>
                        <a:pt x="54" y="475"/>
                      </a:lnTo>
                      <a:lnTo>
                        <a:pt x="52" y="451"/>
                      </a:lnTo>
                      <a:lnTo>
                        <a:pt x="52" y="451"/>
                      </a:lnTo>
                      <a:lnTo>
                        <a:pt x="51" y="423"/>
                      </a:lnTo>
                      <a:lnTo>
                        <a:pt x="51" y="395"/>
                      </a:lnTo>
                      <a:lnTo>
                        <a:pt x="53" y="369"/>
                      </a:lnTo>
                      <a:lnTo>
                        <a:pt x="55" y="343"/>
                      </a:lnTo>
                      <a:lnTo>
                        <a:pt x="58" y="318"/>
                      </a:lnTo>
                      <a:lnTo>
                        <a:pt x="62" y="296"/>
                      </a:lnTo>
                      <a:lnTo>
                        <a:pt x="69" y="273"/>
                      </a:lnTo>
                      <a:lnTo>
                        <a:pt x="75" y="253"/>
                      </a:lnTo>
                      <a:lnTo>
                        <a:pt x="83" y="232"/>
                      </a:lnTo>
                      <a:lnTo>
                        <a:pt x="91" y="214"/>
                      </a:lnTo>
                      <a:lnTo>
                        <a:pt x="101" y="197"/>
                      </a:lnTo>
                      <a:lnTo>
                        <a:pt x="112" y="180"/>
                      </a:lnTo>
                      <a:lnTo>
                        <a:pt x="124" y="166"/>
                      </a:lnTo>
                      <a:lnTo>
                        <a:pt x="136" y="152"/>
                      </a:lnTo>
                      <a:lnTo>
                        <a:pt x="151" y="139"/>
                      </a:lnTo>
                      <a:lnTo>
                        <a:pt x="165" y="127"/>
                      </a:lnTo>
                      <a:lnTo>
                        <a:pt x="165" y="127"/>
                      </a:lnTo>
                      <a:lnTo>
                        <a:pt x="178" y="119"/>
                      </a:lnTo>
                      <a:lnTo>
                        <a:pt x="192" y="112"/>
                      </a:lnTo>
                      <a:lnTo>
                        <a:pt x="205" y="104"/>
                      </a:lnTo>
                      <a:lnTo>
                        <a:pt x="219" y="98"/>
                      </a:lnTo>
                      <a:lnTo>
                        <a:pt x="234" y="93"/>
                      </a:lnTo>
                      <a:lnTo>
                        <a:pt x="249" y="88"/>
                      </a:lnTo>
                      <a:lnTo>
                        <a:pt x="263" y="85"/>
                      </a:lnTo>
                      <a:lnTo>
                        <a:pt x="279" y="82"/>
                      </a:lnTo>
                      <a:lnTo>
                        <a:pt x="294" y="79"/>
                      </a:lnTo>
                      <a:lnTo>
                        <a:pt x="310" y="77"/>
                      </a:lnTo>
                      <a:lnTo>
                        <a:pt x="341" y="75"/>
                      </a:lnTo>
                      <a:lnTo>
                        <a:pt x="373" y="75"/>
                      </a:lnTo>
                      <a:lnTo>
                        <a:pt x="405" y="76"/>
                      </a:lnTo>
                      <a:lnTo>
                        <a:pt x="435" y="79"/>
                      </a:lnTo>
                      <a:lnTo>
                        <a:pt x="465" y="83"/>
                      </a:lnTo>
                      <a:lnTo>
                        <a:pt x="495" y="88"/>
                      </a:lnTo>
                      <a:lnTo>
                        <a:pt x="522" y="94"/>
                      </a:lnTo>
                      <a:lnTo>
                        <a:pt x="547" y="100"/>
                      </a:lnTo>
                      <a:lnTo>
                        <a:pt x="571" y="106"/>
                      </a:lnTo>
                      <a:lnTo>
                        <a:pt x="610" y="118"/>
                      </a:lnTo>
                      <a:lnTo>
                        <a:pt x="610" y="118"/>
                      </a:lnTo>
                      <a:lnTo>
                        <a:pt x="606" y="122"/>
                      </a:lnTo>
                      <a:lnTo>
                        <a:pt x="606" y="122"/>
                      </a:lnTo>
                      <a:lnTo>
                        <a:pt x="592" y="136"/>
                      </a:lnTo>
                      <a:lnTo>
                        <a:pt x="580" y="150"/>
                      </a:lnTo>
                      <a:lnTo>
                        <a:pt x="569" y="166"/>
                      </a:lnTo>
                      <a:lnTo>
                        <a:pt x="558" y="181"/>
                      </a:lnTo>
                      <a:lnTo>
                        <a:pt x="548" y="197"/>
                      </a:lnTo>
                      <a:lnTo>
                        <a:pt x="539" y="213"/>
                      </a:lnTo>
                      <a:lnTo>
                        <a:pt x="530" y="229"/>
                      </a:lnTo>
                      <a:lnTo>
                        <a:pt x="523" y="246"/>
                      </a:lnTo>
                      <a:lnTo>
                        <a:pt x="508" y="279"/>
                      </a:lnTo>
                      <a:lnTo>
                        <a:pt x="497" y="313"/>
                      </a:lnTo>
                      <a:lnTo>
                        <a:pt x="488" y="346"/>
                      </a:lnTo>
                      <a:lnTo>
                        <a:pt x="481" y="378"/>
                      </a:lnTo>
                      <a:lnTo>
                        <a:pt x="474" y="408"/>
                      </a:lnTo>
                      <a:lnTo>
                        <a:pt x="470" y="436"/>
                      </a:lnTo>
                      <a:lnTo>
                        <a:pt x="467" y="463"/>
                      </a:lnTo>
                      <a:lnTo>
                        <a:pt x="465" y="485"/>
                      </a:lnTo>
                      <a:lnTo>
                        <a:pt x="464" y="519"/>
                      </a:lnTo>
                      <a:lnTo>
                        <a:pt x="464" y="535"/>
                      </a:lnTo>
                      <a:lnTo>
                        <a:pt x="464" y="535"/>
                      </a:lnTo>
                      <a:lnTo>
                        <a:pt x="465" y="561"/>
                      </a:lnTo>
                      <a:lnTo>
                        <a:pt x="465" y="561"/>
                      </a:lnTo>
                      <a:lnTo>
                        <a:pt x="467" y="600"/>
                      </a:lnTo>
                      <a:lnTo>
                        <a:pt x="468" y="649"/>
                      </a:lnTo>
                      <a:lnTo>
                        <a:pt x="467" y="677"/>
                      </a:lnTo>
                      <a:lnTo>
                        <a:pt x="466" y="707"/>
                      </a:lnTo>
                      <a:lnTo>
                        <a:pt x="464" y="738"/>
                      </a:lnTo>
                      <a:lnTo>
                        <a:pt x="460" y="772"/>
                      </a:lnTo>
                      <a:lnTo>
                        <a:pt x="460" y="772"/>
                      </a:lnTo>
                      <a:lnTo>
                        <a:pt x="458" y="787"/>
                      </a:lnTo>
                      <a:lnTo>
                        <a:pt x="457" y="803"/>
                      </a:lnTo>
                      <a:lnTo>
                        <a:pt x="457" y="818"/>
                      </a:lnTo>
                      <a:lnTo>
                        <a:pt x="458" y="833"/>
                      </a:lnTo>
                      <a:lnTo>
                        <a:pt x="460" y="848"/>
                      </a:lnTo>
                      <a:lnTo>
                        <a:pt x="462" y="863"/>
                      </a:lnTo>
                      <a:lnTo>
                        <a:pt x="465" y="877"/>
                      </a:lnTo>
                      <a:lnTo>
                        <a:pt x="469" y="892"/>
                      </a:lnTo>
                      <a:lnTo>
                        <a:pt x="474" y="906"/>
                      </a:lnTo>
                      <a:lnTo>
                        <a:pt x="479" y="919"/>
                      </a:lnTo>
                      <a:lnTo>
                        <a:pt x="487" y="933"/>
                      </a:lnTo>
                      <a:lnTo>
                        <a:pt x="494" y="946"/>
                      </a:lnTo>
                      <a:lnTo>
                        <a:pt x="502" y="958"/>
                      </a:lnTo>
                      <a:lnTo>
                        <a:pt x="510" y="970"/>
                      </a:lnTo>
                      <a:lnTo>
                        <a:pt x="519" y="983"/>
                      </a:lnTo>
                      <a:lnTo>
                        <a:pt x="530" y="994"/>
                      </a:lnTo>
                      <a:lnTo>
                        <a:pt x="530" y="994"/>
                      </a:lnTo>
                      <a:lnTo>
                        <a:pt x="539" y="1002"/>
                      </a:lnTo>
                      <a:lnTo>
                        <a:pt x="548" y="1011"/>
                      </a:lnTo>
                      <a:lnTo>
                        <a:pt x="548" y="1011"/>
                      </a:lnTo>
                      <a:lnTo>
                        <a:pt x="492" y="1073"/>
                      </a:lnTo>
                      <a:lnTo>
                        <a:pt x="453" y="1117"/>
                      </a:lnTo>
                      <a:lnTo>
                        <a:pt x="411" y="1166"/>
                      </a:lnTo>
                      <a:lnTo>
                        <a:pt x="411" y="1166"/>
                      </a:lnTo>
                      <a:close/>
                      <a:moveTo>
                        <a:pt x="567" y="958"/>
                      </a:moveTo>
                      <a:lnTo>
                        <a:pt x="567" y="958"/>
                      </a:lnTo>
                      <a:lnTo>
                        <a:pt x="558" y="949"/>
                      </a:lnTo>
                      <a:lnTo>
                        <a:pt x="551" y="940"/>
                      </a:lnTo>
                      <a:lnTo>
                        <a:pt x="544" y="931"/>
                      </a:lnTo>
                      <a:lnTo>
                        <a:pt x="538" y="920"/>
                      </a:lnTo>
                      <a:lnTo>
                        <a:pt x="532" y="909"/>
                      </a:lnTo>
                      <a:lnTo>
                        <a:pt x="527" y="899"/>
                      </a:lnTo>
                      <a:lnTo>
                        <a:pt x="522" y="888"/>
                      </a:lnTo>
                      <a:lnTo>
                        <a:pt x="518" y="876"/>
                      </a:lnTo>
                      <a:lnTo>
                        <a:pt x="514" y="864"/>
                      </a:lnTo>
                      <a:lnTo>
                        <a:pt x="512" y="853"/>
                      </a:lnTo>
                      <a:lnTo>
                        <a:pt x="510" y="840"/>
                      </a:lnTo>
                      <a:lnTo>
                        <a:pt x="509" y="828"/>
                      </a:lnTo>
                      <a:lnTo>
                        <a:pt x="508" y="816"/>
                      </a:lnTo>
                      <a:lnTo>
                        <a:pt x="508" y="804"/>
                      </a:lnTo>
                      <a:lnTo>
                        <a:pt x="509" y="791"/>
                      </a:lnTo>
                      <a:lnTo>
                        <a:pt x="510" y="778"/>
                      </a:lnTo>
                      <a:lnTo>
                        <a:pt x="510" y="778"/>
                      </a:lnTo>
                      <a:lnTo>
                        <a:pt x="514" y="744"/>
                      </a:lnTo>
                      <a:lnTo>
                        <a:pt x="517" y="710"/>
                      </a:lnTo>
                      <a:lnTo>
                        <a:pt x="518" y="679"/>
                      </a:lnTo>
                      <a:lnTo>
                        <a:pt x="519" y="650"/>
                      </a:lnTo>
                      <a:lnTo>
                        <a:pt x="518" y="622"/>
                      </a:lnTo>
                      <a:lnTo>
                        <a:pt x="518" y="598"/>
                      </a:lnTo>
                      <a:lnTo>
                        <a:pt x="516" y="558"/>
                      </a:lnTo>
                      <a:lnTo>
                        <a:pt x="516" y="558"/>
                      </a:lnTo>
                      <a:lnTo>
                        <a:pt x="515" y="543"/>
                      </a:lnTo>
                      <a:lnTo>
                        <a:pt x="515" y="543"/>
                      </a:lnTo>
                      <a:lnTo>
                        <a:pt x="527" y="534"/>
                      </a:lnTo>
                      <a:lnTo>
                        <a:pt x="544" y="523"/>
                      </a:lnTo>
                      <a:lnTo>
                        <a:pt x="567" y="513"/>
                      </a:lnTo>
                      <a:lnTo>
                        <a:pt x="592" y="502"/>
                      </a:lnTo>
                      <a:lnTo>
                        <a:pt x="606" y="496"/>
                      </a:lnTo>
                      <a:lnTo>
                        <a:pt x="620" y="492"/>
                      </a:lnTo>
                      <a:lnTo>
                        <a:pt x="634" y="489"/>
                      </a:lnTo>
                      <a:lnTo>
                        <a:pt x="650" y="486"/>
                      </a:lnTo>
                      <a:lnTo>
                        <a:pt x="664" y="484"/>
                      </a:lnTo>
                      <a:lnTo>
                        <a:pt x="678" y="484"/>
                      </a:lnTo>
                      <a:lnTo>
                        <a:pt x="693" y="484"/>
                      </a:lnTo>
                      <a:lnTo>
                        <a:pt x="706" y="487"/>
                      </a:lnTo>
                      <a:lnTo>
                        <a:pt x="706" y="487"/>
                      </a:lnTo>
                      <a:lnTo>
                        <a:pt x="717" y="490"/>
                      </a:lnTo>
                      <a:lnTo>
                        <a:pt x="727" y="495"/>
                      </a:lnTo>
                      <a:lnTo>
                        <a:pt x="737" y="502"/>
                      </a:lnTo>
                      <a:lnTo>
                        <a:pt x="745" y="509"/>
                      </a:lnTo>
                      <a:lnTo>
                        <a:pt x="751" y="518"/>
                      </a:lnTo>
                      <a:lnTo>
                        <a:pt x="757" y="528"/>
                      </a:lnTo>
                      <a:lnTo>
                        <a:pt x="762" y="541"/>
                      </a:lnTo>
                      <a:lnTo>
                        <a:pt x="765" y="554"/>
                      </a:lnTo>
                      <a:lnTo>
                        <a:pt x="765" y="554"/>
                      </a:lnTo>
                      <a:lnTo>
                        <a:pt x="773" y="589"/>
                      </a:lnTo>
                      <a:lnTo>
                        <a:pt x="778" y="621"/>
                      </a:lnTo>
                      <a:lnTo>
                        <a:pt x="782" y="652"/>
                      </a:lnTo>
                      <a:lnTo>
                        <a:pt x="784" y="680"/>
                      </a:lnTo>
                      <a:lnTo>
                        <a:pt x="785" y="706"/>
                      </a:lnTo>
                      <a:lnTo>
                        <a:pt x="784" y="730"/>
                      </a:lnTo>
                      <a:lnTo>
                        <a:pt x="783" y="752"/>
                      </a:lnTo>
                      <a:lnTo>
                        <a:pt x="781" y="773"/>
                      </a:lnTo>
                      <a:lnTo>
                        <a:pt x="778" y="791"/>
                      </a:lnTo>
                      <a:lnTo>
                        <a:pt x="774" y="810"/>
                      </a:lnTo>
                      <a:lnTo>
                        <a:pt x="768" y="826"/>
                      </a:lnTo>
                      <a:lnTo>
                        <a:pt x="763" y="841"/>
                      </a:lnTo>
                      <a:lnTo>
                        <a:pt x="753" y="869"/>
                      </a:lnTo>
                      <a:lnTo>
                        <a:pt x="742" y="895"/>
                      </a:lnTo>
                      <a:lnTo>
                        <a:pt x="742" y="895"/>
                      </a:lnTo>
                      <a:lnTo>
                        <a:pt x="733" y="914"/>
                      </a:lnTo>
                      <a:lnTo>
                        <a:pt x="725" y="934"/>
                      </a:lnTo>
                      <a:lnTo>
                        <a:pt x="721" y="944"/>
                      </a:lnTo>
                      <a:lnTo>
                        <a:pt x="721" y="944"/>
                      </a:lnTo>
                      <a:lnTo>
                        <a:pt x="708" y="982"/>
                      </a:lnTo>
                      <a:lnTo>
                        <a:pt x="702" y="999"/>
                      </a:lnTo>
                      <a:lnTo>
                        <a:pt x="697" y="1017"/>
                      </a:lnTo>
                      <a:lnTo>
                        <a:pt x="697" y="1017"/>
                      </a:lnTo>
                      <a:lnTo>
                        <a:pt x="679" y="1016"/>
                      </a:lnTo>
                      <a:lnTo>
                        <a:pt x="662" y="1012"/>
                      </a:lnTo>
                      <a:lnTo>
                        <a:pt x="644" y="1007"/>
                      </a:lnTo>
                      <a:lnTo>
                        <a:pt x="627" y="1001"/>
                      </a:lnTo>
                      <a:lnTo>
                        <a:pt x="611" y="993"/>
                      </a:lnTo>
                      <a:lnTo>
                        <a:pt x="595" y="983"/>
                      </a:lnTo>
                      <a:lnTo>
                        <a:pt x="581" y="971"/>
                      </a:lnTo>
                      <a:lnTo>
                        <a:pt x="567" y="958"/>
                      </a:lnTo>
                      <a:lnTo>
                        <a:pt x="567" y="958"/>
                      </a:lnTo>
                      <a:close/>
                      <a:moveTo>
                        <a:pt x="574" y="1221"/>
                      </a:moveTo>
                      <a:lnTo>
                        <a:pt x="574" y="1221"/>
                      </a:lnTo>
                      <a:lnTo>
                        <a:pt x="564" y="1218"/>
                      </a:lnTo>
                      <a:lnTo>
                        <a:pt x="554" y="1214"/>
                      </a:lnTo>
                      <a:lnTo>
                        <a:pt x="546" y="1210"/>
                      </a:lnTo>
                      <a:lnTo>
                        <a:pt x="540" y="1206"/>
                      </a:lnTo>
                      <a:lnTo>
                        <a:pt x="540" y="1206"/>
                      </a:lnTo>
                      <a:lnTo>
                        <a:pt x="553" y="1202"/>
                      </a:lnTo>
                      <a:lnTo>
                        <a:pt x="564" y="1199"/>
                      </a:lnTo>
                      <a:lnTo>
                        <a:pt x="577" y="1196"/>
                      </a:lnTo>
                      <a:lnTo>
                        <a:pt x="577" y="1196"/>
                      </a:lnTo>
                      <a:lnTo>
                        <a:pt x="608" y="1189"/>
                      </a:lnTo>
                      <a:lnTo>
                        <a:pt x="632" y="1181"/>
                      </a:lnTo>
                      <a:lnTo>
                        <a:pt x="653" y="1175"/>
                      </a:lnTo>
                      <a:lnTo>
                        <a:pt x="668" y="1167"/>
                      </a:lnTo>
                      <a:lnTo>
                        <a:pt x="681" y="1159"/>
                      </a:lnTo>
                      <a:lnTo>
                        <a:pt x="693" y="1149"/>
                      </a:lnTo>
                      <a:lnTo>
                        <a:pt x="703" y="1137"/>
                      </a:lnTo>
                      <a:lnTo>
                        <a:pt x="714" y="1124"/>
                      </a:lnTo>
                      <a:lnTo>
                        <a:pt x="714" y="1124"/>
                      </a:lnTo>
                      <a:lnTo>
                        <a:pt x="726" y="1109"/>
                      </a:lnTo>
                      <a:lnTo>
                        <a:pt x="741" y="1091"/>
                      </a:lnTo>
                      <a:lnTo>
                        <a:pt x="741" y="1091"/>
                      </a:lnTo>
                      <a:lnTo>
                        <a:pt x="741" y="1091"/>
                      </a:lnTo>
                      <a:lnTo>
                        <a:pt x="741" y="1091"/>
                      </a:lnTo>
                      <a:lnTo>
                        <a:pt x="747" y="1086"/>
                      </a:lnTo>
                      <a:lnTo>
                        <a:pt x="752" y="1081"/>
                      </a:lnTo>
                      <a:lnTo>
                        <a:pt x="756" y="1079"/>
                      </a:lnTo>
                      <a:lnTo>
                        <a:pt x="761" y="1078"/>
                      </a:lnTo>
                      <a:lnTo>
                        <a:pt x="765" y="1078"/>
                      </a:lnTo>
                      <a:lnTo>
                        <a:pt x="769" y="1078"/>
                      </a:lnTo>
                      <a:lnTo>
                        <a:pt x="779" y="1082"/>
                      </a:lnTo>
                      <a:lnTo>
                        <a:pt x="779" y="1082"/>
                      </a:lnTo>
                      <a:lnTo>
                        <a:pt x="783" y="1084"/>
                      </a:lnTo>
                      <a:lnTo>
                        <a:pt x="787" y="1087"/>
                      </a:lnTo>
                      <a:lnTo>
                        <a:pt x="795" y="1095"/>
                      </a:lnTo>
                      <a:lnTo>
                        <a:pt x="801" y="1105"/>
                      </a:lnTo>
                      <a:lnTo>
                        <a:pt x="805" y="1116"/>
                      </a:lnTo>
                      <a:lnTo>
                        <a:pt x="805" y="1116"/>
                      </a:lnTo>
                      <a:lnTo>
                        <a:pt x="807" y="1123"/>
                      </a:lnTo>
                      <a:lnTo>
                        <a:pt x="807" y="1131"/>
                      </a:lnTo>
                      <a:lnTo>
                        <a:pt x="806" y="1139"/>
                      </a:lnTo>
                      <a:lnTo>
                        <a:pt x="804" y="1143"/>
                      </a:lnTo>
                      <a:lnTo>
                        <a:pt x="802" y="1149"/>
                      </a:lnTo>
                      <a:lnTo>
                        <a:pt x="802" y="1149"/>
                      </a:lnTo>
                      <a:lnTo>
                        <a:pt x="790" y="1164"/>
                      </a:lnTo>
                      <a:lnTo>
                        <a:pt x="777" y="1178"/>
                      </a:lnTo>
                      <a:lnTo>
                        <a:pt x="763" y="1191"/>
                      </a:lnTo>
                      <a:lnTo>
                        <a:pt x="749" y="1201"/>
                      </a:lnTo>
                      <a:lnTo>
                        <a:pt x="735" y="1209"/>
                      </a:lnTo>
                      <a:lnTo>
                        <a:pt x="719" y="1216"/>
                      </a:lnTo>
                      <a:lnTo>
                        <a:pt x="705" y="1221"/>
                      </a:lnTo>
                      <a:lnTo>
                        <a:pt x="690" y="1225"/>
                      </a:lnTo>
                      <a:lnTo>
                        <a:pt x="674" y="1227"/>
                      </a:lnTo>
                      <a:lnTo>
                        <a:pt x="659" y="1229"/>
                      </a:lnTo>
                      <a:lnTo>
                        <a:pt x="644" y="1230"/>
                      </a:lnTo>
                      <a:lnTo>
                        <a:pt x="629" y="1229"/>
                      </a:lnTo>
                      <a:lnTo>
                        <a:pt x="615" y="1228"/>
                      </a:lnTo>
                      <a:lnTo>
                        <a:pt x="600" y="1226"/>
                      </a:lnTo>
                      <a:lnTo>
                        <a:pt x="587" y="1224"/>
                      </a:lnTo>
                      <a:lnTo>
                        <a:pt x="574" y="1221"/>
                      </a:lnTo>
                      <a:lnTo>
                        <a:pt x="574" y="1221"/>
                      </a:lnTo>
                      <a:close/>
                      <a:moveTo>
                        <a:pt x="1058" y="1671"/>
                      </a:moveTo>
                      <a:lnTo>
                        <a:pt x="1058" y="1671"/>
                      </a:lnTo>
                      <a:lnTo>
                        <a:pt x="1038" y="1675"/>
                      </a:lnTo>
                      <a:lnTo>
                        <a:pt x="1018" y="1676"/>
                      </a:lnTo>
                      <a:lnTo>
                        <a:pt x="1002" y="1677"/>
                      </a:lnTo>
                      <a:lnTo>
                        <a:pt x="986" y="1675"/>
                      </a:lnTo>
                      <a:lnTo>
                        <a:pt x="971" y="1672"/>
                      </a:lnTo>
                      <a:lnTo>
                        <a:pt x="958" y="1668"/>
                      </a:lnTo>
                      <a:lnTo>
                        <a:pt x="947" y="1661"/>
                      </a:lnTo>
                      <a:lnTo>
                        <a:pt x="935" y="1655"/>
                      </a:lnTo>
                      <a:lnTo>
                        <a:pt x="926" y="1647"/>
                      </a:lnTo>
                      <a:lnTo>
                        <a:pt x="917" y="1638"/>
                      </a:lnTo>
                      <a:lnTo>
                        <a:pt x="909" y="1629"/>
                      </a:lnTo>
                      <a:lnTo>
                        <a:pt x="902" y="1618"/>
                      </a:lnTo>
                      <a:lnTo>
                        <a:pt x="895" y="1607"/>
                      </a:lnTo>
                      <a:lnTo>
                        <a:pt x="889" y="1596"/>
                      </a:lnTo>
                      <a:lnTo>
                        <a:pt x="878" y="1571"/>
                      </a:lnTo>
                      <a:lnTo>
                        <a:pt x="878" y="1571"/>
                      </a:lnTo>
                      <a:lnTo>
                        <a:pt x="875" y="1562"/>
                      </a:lnTo>
                      <a:lnTo>
                        <a:pt x="873" y="1549"/>
                      </a:lnTo>
                      <a:lnTo>
                        <a:pt x="870" y="1532"/>
                      </a:lnTo>
                      <a:lnTo>
                        <a:pt x="868" y="1514"/>
                      </a:lnTo>
                      <a:lnTo>
                        <a:pt x="864" y="1467"/>
                      </a:lnTo>
                      <a:lnTo>
                        <a:pt x="860" y="1412"/>
                      </a:lnTo>
                      <a:lnTo>
                        <a:pt x="858" y="1348"/>
                      </a:lnTo>
                      <a:lnTo>
                        <a:pt x="858" y="1279"/>
                      </a:lnTo>
                      <a:lnTo>
                        <a:pt x="858" y="1204"/>
                      </a:lnTo>
                      <a:lnTo>
                        <a:pt x="859" y="1125"/>
                      </a:lnTo>
                      <a:lnTo>
                        <a:pt x="859" y="1125"/>
                      </a:lnTo>
                      <a:lnTo>
                        <a:pt x="859" y="1121"/>
                      </a:lnTo>
                      <a:lnTo>
                        <a:pt x="858" y="1117"/>
                      </a:lnTo>
                      <a:lnTo>
                        <a:pt x="858" y="1117"/>
                      </a:lnTo>
                      <a:lnTo>
                        <a:pt x="854" y="1103"/>
                      </a:lnTo>
                      <a:lnTo>
                        <a:pt x="854" y="1103"/>
                      </a:lnTo>
                      <a:lnTo>
                        <a:pt x="850" y="1091"/>
                      </a:lnTo>
                      <a:lnTo>
                        <a:pt x="846" y="1080"/>
                      </a:lnTo>
                      <a:lnTo>
                        <a:pt x="840" y="1070"/>
                      </a:lnTo>
                      <a:lnTo>
                        <a:pt x="833" y="1061"/>
                      </a:lnTo>
                      <a:lnTo>
                        <a:pt x="826" y="1052"/>
                      </a:lnTo>
                      <a:lnTo>
                        <a:pt x="817" y="1045"/>
                      </a:lnTo>
                      <a:lnTo>
                        <a:pt x="808" y="1039"/>
                      </a:lnTo>
                      <a:lnTo>
                        <a:pt x="798" y="1035"/>
                      </a:lnTo>
                      <a:lnTo>
                        <a:pt x="798" y="1035"/>
                      </a:lnTo>
                      <a:lnTo>
                        <a:pt x="789" y="1031"/>
                      </a:lnTo>
                      <a:lnTo>
                        <a:pt x="778" y="1028"/>
                      </a:lnTo>
                      <a:lnTo>
                        <a:pt x="770" y="1027"/>
                      </a:lnTo>
                      <a:lnTo>
                        <a:pt x="763" y="1027"/>
                      </a:lnTo>
                      <a:lnTo>
                        <a:pt x="755" y="1027"/>
                      </a:lnTo>
                      <a:lnTo>
                        <a:pt x="747" y="1029"/>
                      </a:lnTo>
                      <a:lnTo>
                        <a:pt x="747" y="1029"/>
                      </a:lnTo>
                      <a:lnTo>
                        <a:pt x="751" y="1013"/>
                      </a:lnTo>
                      <a:lnTo>
                        <a:pt x="756" y="997"/>
                      </a:lnTo>
                      <a:lnTo>
                        <a:pt x="769" y="962"/>
                      </a:lnTo>
                      <a:lnTo>
                        <a:pt x="773" y="952"/>
                      </a:lnTo>
                      <a:lnTo>
                        <a:pt x="773" y="952"/>
                      </a:lnTo>
                      <a:lnTo>
                        <a:pt x="780" y="934"/>
                      </a:lnTo>
                      <a:lnTo>
                        <a:pt x="788" y="915"/>
                      </a:lnTo>
                      <a:lnTo>
                        <a:pt x="788" y="915"/>
                      </a:lnTo>
                      <a:lnTo>
                        <a:pt x="800" y="889"/>
                      </a:lnTo>
                      <a:lnTo>
                        <a:pt x="811" y="858"/>
                      </a:lnTo>
                      <a:lnTo>
                        <a:pt x="818" y="841"/>
                      </a:lnTo>
                      <a:lnTo>
                        <a:pt x="823" y="823"/>
                      </a:lnTo>
                      <a:lnTo>
                        <a:pt x="827" y="804"/>
                      </a:lnTo>
                      <a:lnTo>
                        <a:pt x="831" y="783"/>
                      </a:lnTo>
                      <a:lnTo>
                        <a:pt x="833" y="761"/>
                      </a:lnTo>
                      <a:lnTo>
                        <a:pt x="835" y="736"/>
                      </a:lnTo>
                      <a:lnTo>
                        <a:pt x="835" y="709"/>
                      </a:lnTo>
                      <a:lnTo>
                        <a:pt x="835" y="681"/>
                      </a:lnTo>
                      <a:lnTo>
                        <a:pt x="833" y="650"/>
                      </a:lnTo>
                      <a:lnTo>
                        <a:pt x="829" y="616"/>
                      </a:lnTo>
                      <a:lnTo>
                        <a:pt x="823" y="581"/>
                      </a:lnTo>
                      <a:lnTo>
                        <a:pt x="816" y="543"/>
                      </a:lnTo>
                      <a:lnTo>
                        <a:pt x="816" y="543"/>
                      </a:lnTo>
                      <a:lnTo>
                        <a:pt x="811" y="528"/>
                      </a:lnTo>
                      <a:lnTo>
                        <a:pt x="807" y="515"/>
                      </a:lnTo>
                      <a:lnTo>
                        <a:pt x="801" y="503"/>
                      </a:lnTo>
                      <a:lnTo>
                        <a:pt x="795" y="491"/>
                      </a:lnTo>
                      <a:lnTo>
                        <a:pt x="788" y="481"/>
                      </a:lnTo>
                      <a:lnTo>
                        <a:pt x="780" y="472"/>
                      </a:lnTo>
                      <a:lnTo>
                        <a:pt x="770" y="463"/>
                      </a:lnTo>
                      <a:lnTo>
                        <a:pt x="761" y="456"/>
                      </a:lnTo>
                      <a:lnTo>
                        <a:pt x="750" y="449"/>
                      </a:lnTo>
                      <a:lnTo>
                        <a:pt x="739" y="444"/>
                      </a:lnTo>
                      <a:lnTo>
                        <a:pt x="726" y="439"/>
                      </a:lnTo>
                      <a:lnTo>
                        <a:pt x="714" y="436"/>
                      </a:lnTo>
                      <a:lnTo>
                        <a:pt x="700" y="434"/>
                      </a:lnTo>
                      <a:lnTo>
                        <a:pt x="685" y="433"/>
                      </a:lnTo>
                      <a:lnTo>
                        <a:pt x="670" y="433"/>
                      </a:lnTo>
                      <a:lnTo>
                        <a:pt x="655" y="434"/>
                      </a:lnTo>
                      <a:lnTo>
                        <a:pt x="655" y="434"/>
                      </a:lnTo>
                      <a:lnTo>
                        <a:pt x="635" y="437"/>
                      </a:lnTo>
                      <a:lnTo>
                        <a:pt x="617" y="441"/>
                      </a:lnTo>
                      <a:lnTo>
                        <a:pt x="599" y="445"/>
                      </a:lnTo>
                      <a:lnTo>
                        <a:pt x="582" y="450"/>
                      </a:lnTo>
                      <a:lnTo>
                        <a:pt x="568" y="457"/>
                      </a:lnTo>
                      <a:lnTo>
                        <a:pt x="553" y="463"/>
                      </a:lnTo>
                      <a:lnTo>
                        <a:pt x="532" y="473"/>
                      </a:lnTo>
                      <a:lnTo>
                        <a:pt x="532" y="473"/>
                      </a:lnTo>
                      <a:lnTo>
                        <a:pt x="517" y="480"/>
                      </a:lnTo>
                      <a:lnTo>
                        <a:pt x="517" y="480"/>
                      </a:lnTo>
                      <a:lnTo>
                        <a:pt x="520" y="447"/>
                      </a:lnTo>
                      <a:lnTo>
                        <a:pt x="527" y="409"/>
                      </a:lnTo>
                      <a:lnTo>
                        <a:pt x="531" y="389"/>
                      </a:lnTo>
                      <a:lnTo>
                        <a:pt x="535" y="368"/>
                      </a:lnTo>
                      <a:lnTo>
                        <a:pt x="541" y="346"/>
                      </a:lnTo>
                      <a:lnTo>
                        <a:pt x="547" y="325"/>
                      </a:lnTo>
                      <a:lnTo>
                        <a:pt x="555" y="302"/>
                      </a:lnTo>
                      <a:lnTo>
                        <a:pt x="564" y="279"/>
                      </a:lnTo>
                      <a:lnTo>
                        <a:pt x="574" y="258"/>
                      </a:lnTo>
                      <a:lnTo>
                        <a:pt x="584" y="236"/>
                      </a:lnTo>
                      <a:lnTo>
                        <a:pt x="596" y="215"/>
                      </a:lnTo>
                      <a:lnTo>
                        <a:pt x="611" y="195"/>
                      </a:lnTo>
                      <a:lnTo>
                        <a:pt x="626" y="176"/>
                      </a:lnTo>
                      <a:lnTo>
                        <a:pt x="642" y="158"/>
                      </a:lnTo>
                      <a:lnTo>
                        <a:pt x="642" y="158"/>
                      </a:lnTo>
                      <a:lnTo>
                        <a:pt x="654" y="146"/>
                      </a:lnTo>
                      <a:lnTo>
                        <a:pt x="665" y="136"/>
                      </a:lnTo>
                      <a:lnTo>
                        <a:pt x="677" y="127"/>
                      </a:lnTo>
                      <a:lnTo>
                        <a:pt x="691" y="119"/>
                      </a:lnTo>
                      <a:lnTo>
                        <a:pt x="703" y="111"/>
                      </a:lnTo>
                      <a:lnTo>
                        <a:pt x="716" y="103"/>
                      </a:lnTo>
                      <a:lnTo>
                        <a:pt x="731" y="97"/>
                      </a:lnTo>
                      <a:lnTo>
                        <a:pt x="745" y="91"/>
                      </a:lnTo>
                      <a:lnTo>
                        <a:pt x="760" y="86"/>
                      </a:lnTo>
                      <a:lnTo>
                        <a:pt x="775" y="82"/>
                      </a:lnTo>
                      <a:lnTo>
                        <a:pt x="791" y="78"/>
                      </a:lnTo>
                      <a:lnTo>
                        <a:pt x="806" y="75"/>
                      </a:lnTo>
                      <a:lnTo>
                        <a:pt x="823" y="73"/>
                      </a:lnTo>
                      <a:lnTo>
                        <a:pt x="840" y="72"/>
                      </a:lnTo>
                      <a:lnTo>
                        <a:pt x="858" y="71"/>
                      </a:lnTo>
                      <a:lnTo>
                        <a:pt x="875" y="71"/>
                      </a:lnTo>
                      <a:lnTo>
                        <a:pt x="875" y="71"/>
                      </a:lnTo>
                      <a:lnTo>
                        <a:pt x="910" y="72"/>
                      </a:lnTo>
                      <a:lnTo>
                        <a:pt x="943" y="76"/>
                      </a:lnTo>
                      <a:lnTo>
                        <a:pt x="974" y="81"/>
                      </a:lnTo>
                      <a:lnTo>
                        <a:pt x="1004" y="88"/>
                      </a:lnTo>
                      <a:lnTo>
                        <a:pt x="1032" y="97"/>
                      </a:lnTo>
                      <a:lnTo>
                        <a:pt x="1059" y="107"/>
                      </a:lnTo>
                      <a:lnTo>
                        <a:pt x="1084" y="119"/>
                      </a:lnTo>
                      <a:lnTo>
                        <a:pt x="1109" y="131"/>
                      </a:lnTo>
                      <a:lnTo>
                        <a:pt x="1131" y="144"/>
                      </a:lnTo>
                      <a:lnTo>
                        <a:pt x="1153" y="159"/>
                      </a:lnTo>
                      <a:lnTo>
                        <a:pt x="1172" y="174"/>
                      </a:lnTo>
                      <a:lnTo>
                        <a:pt x="1191" y="188"/>
                      </a:lnTo>
                      <a:lnTo>
                        <a:pt x="1208" y="204"/>
                      </a:lnTo>
                      <a:lnTo>
                        <a:pt x="1224" y="220"/>
                      </a:lnTo>
                      <a:lnTo>
                        <a:pt x="1239" y="235"/>
                      </a:lnTo>
                      <a:lnTo>
                        <a:pt x="1252" y="250"/>
                      </a:lnTo>
                      <a:lnTo>
                        <a:pt x="1252" y="250"/>
                      </a:lnTo>
                      <a:lnTo>
                        <a:pt x="1273" y="276"/>
                      </a:lnTo>
                      <a:lnTo>
                        <a:pt x="1291" y="302"/>
                      </a:lnTo>
                      <a:lnTo>
                        <a:pt x="1307" y="327"/>
                      </a:lnTo>
                      <a:lnTo>
                        <a:pt x="1321" y="350"/>
                      </a:lnTo>
                      <a:lnTo>
                        <a:pt x="1332" y="373"/>
                      </a:lnTo>
                      <a:lnTo>
                        <a:pt x="1342" y="393"/>
                      </a:lnTo>
                      <a:lnTo>
                        <a:pt x="1349" y="412"/>
                      </a:lnTo>
                      <a:lnTo>
                        <a:pt x="1356" y="427"/>
                      </a:lnTo>
                      <a:lnTo>
                        <a:pt x="1356" y="427"/>
                      </a:lnTo>
                      <a:lnTo>
                        <a:pt x="1337" y="426"/>
                      </a:lnTo>
                      <a:lnTo>
                        <a:pt x="1321" y="425"/>
                      </a:lnTo>
                      <a:lnTo>
                        <a:pt x="1304" y="425"/>
                      </a:lnTo>
                      <a:lnTo>
                        <a:pt x="1289" y="425"/>
                      </a:lnTo>
                      <a:lnTo>
                        <a:pt x="1275" y="426"/>
                      </a:lnTo>
                      <a:lnTo>
                        <a:pt x="1260" y="428"/>
                      </a:lnTo>
                      <a:lnTo>
                        <a:pt x="1248" y="431"/>
                      </a:lnTo>
                      <a:lnTo>
                        <a:pt x="1235" y="434"/>
                      </a:lnTo>
                      <a:lnTo>
                        <a:pt x="1223" y="437"/>
                      </a:lnTo>
                      <a:lnTo>
                        <a:pt x="1212" y="442"/>
                      </a:lnTo>
                      <a:lnTo>
                        <a:pt x="1202" y="447"/>
                      </a:lnTo>
                      <a:lnTo>
                        <a:pt x="1193" y="453"/>
                      </a:lnTo>
                      <a:lnTo>
                        <a:pt x="1183" y="460"/>
                      </a:lnTo>
                      <a:lnTo>
                        <a:pt x="1176" y="467"/>
                      </a:lnTo>
                      <a:lnTo>
                        <a:pt x="1168" y="475"/>
                      </a:lnTo>
                      <a:lnTo>
                        <a:pt x="1162" y="483"/>
                      </a:lnTo>
                      <a:lnTo>
                        <a:pt x="1162" y="483"/>
                      </a:lnTo>
                      <a:lnTo>
                        <a:pt x="1156" y="492"/>
                      </a:lnTo>
                      <a:lnTo>
                        <a:pt x="1151" y="504"/>
                      </a:lnTo>
                      <a:lnTo>
                        <a:pt x="1146" y="514"/>
                      </a:lnTo>
                      <a:lnTo>
                        <a:pt x="1143" y="525"/>
                      </a:lnTo>
                      <a:lnTo>
                        <a:pt x="1141" y="537"/>
                      </a:lnTo>
                      <a:lnTo>
                        <a:pt x="1139" y="550"/>
                      </a:lnTo>
                      <a:lnTo>
                        <a:pt x="1138" y="562"/>
                      </a:lnTo>
                      <a:lnTo>
                        <a:pt x="1138" y="574"/>
                      </a:lnTo>
                      <a:lnTo>
                        <a:pt x="1139" y="588"/>
                      </a:lnTo>
                      <a:lnTo>
                        <a:pt x="1141" y="601"/>
                      </a:lnTo>
                      <a:lnTo>
                        <a:pt x="1145" y="628"/>
                      </a:lnTo>
                      <a:lnTo>
                        <a:pt x="1153" y="655"/>
                      </a:lnTo>
                      <a:lnTo>
                        <a:pt x="1162" y="684"/>
                      </a:lnTo>
                      <a:lnTo>
                        <a:pt x="1171" y="711"/>
                      </a:lnTo>
                      <a:lnTo>
                        <a:pt x="1182" y="738"/>
                      </a:lnTo>
                      <a:lnTo>
                        <a:pt x="1195" y="766"/>
                      </a:lnTo>
                      <a:lnTo>
                        <a:pt x="1207" y="791"/>
                      </a:lnTo>
                      <a:lnTo>
                        <a:pt x="1233" y="838"/>
                      </a:lnTo>
                      <a:lnTo>
                        <a:pt x="1254" y="878"/>
                      </a:lnTo>
                      <a:lnTo>
                        <a:pt x="1254" y="878"/>
                      </a:lnTo>
                      <a:lnTo>
                        <a:pt x="1267" y="902"/>
                      </a:lnTo>
                      <a:lnTo>
                        <a:pt x="1276" y="917"/>
                      </a:lnTo>
                      <a:lnTo>
                        <a:pt x="1276" y="917"/>
                      </a:lnTo>
                      <a:lnTo>
                        <a:pt x="1282" y="933"/>
                      </a:lnTo>
                      <a:lnTo>
                        <a:pt x="1289" y="947"/>
                      </a:lnTo>
                      <a:lnTo>
                        <a:pt x="1296" y="959"/>
                      </a:lnTo>
                      <a:lnTo>
                        <a:pt x="1303" y="970"/>
                      </a:lnTo>
                      <a:lnTo>
                        <a:pt x="1318" y="991"/>
                      </a:lnTo>
                      <a:lnTo>
                        <a:pt x="1331" y="1008"/>
                      </a:lnTo>
                      <a:lnTo>
                        <a:pt x="1331" y="1008"/>
                      </a:lnTo>
                      <a:lnTo>
                        <a:pt x="1345" y="1026"/>
                      </a:lnTo>
                      <a:lnTo>
                        <a:pt x="1345" y="1026"/>
                      </a:lnTo>
                      <a:lnTo>
                        <a:pt x="1333" y="1030"/>
                      </a:lnTo>
                      <a:lnTo>
                        <a:pt x="1320" y="1035"/>
                      </a:lnTo>
                      <a:lnTo>
                        <a:pt x="1313" y="1039"/>
                      </a:lnTo>
                      <a:lnTo>
                        <a:pt x="1306" y="1043"/>
                      </a:lnTo>
                      <a:lnTo>
                        <a:pt x="1300" y="1048"/>
                      </a:lnTo>
                      <a:lnTo>
                        <a:pt x="1294" y="1054"/>
                      </a:lnTo>
                      <a:lnTo>
                        <a:pt x="1288" y="1062"/>
                      </a:lnTo>
                      <a:lnTo>
                        <a:pt x="1283" y="1070"/>
                      </a:lnTo>
                      <a:lnTo>
                        <a:pt x="1279" y="1080"/>
                      </a:lnTo>
                      <a:lnTo>
                        <a:pt x="1275" y="1090"/>
                      </a:lnTo>
                      <a:lnTo>
                        <a:pt x="1271" y="1103"/>
                      </a:lnTo>
                      <a:lnTo>
                        <a:pt x="1269" y="1117"/>
                      </a:lnTo>
                      <a:lnTo>
                        <a:pt x="1268" y="1132"/>
                      </a:lnTo>
                      <a:lnTo>
                        <a:pt x="1268" y="1150"/>
                      </a:lnTo>
                      <a:lnTo>
                        <a:pt x="1268" y="1150"/>
                      </a:lnTo>
                      <a:lnTo>
                        <a:pt x="1262" y="1214"/>
                      </a:lnTo>
                      <a:lnTo>
                        <a:pt x="1250" y="1314"/>
                      </a:lnTo>
                      <a:lnTo>
                        <a:pt x="1237" y="1421"/>
                      </a:lnTo>
                      <a:lnTo>
                        <a:pt x="1229" y="1467"/>
                      </a:lnTo>
                      <a:lnTo>
                        <a:pt x="1224" y="1503"/>
                      </a:lnTo>
                      <a:lnTo>
                        <a:pt x="1224" y="1503"/>
                      </a:lnTo>
                      <a:lnTo>
                        <a:pt x="1220" y="1522"/>
                      </a:lnTo>
                      <a:lnTo>
                        <a:pt x="1216" y="1540"/>
                      </a:lnTo>
                      <a:lnTo>
                        <a:pt x="1211" y="1556"/>
                      </a:lnTo>
                      <a:lnTo>
                        <a:pt x="1206" y="1570"/>
                      </a:lnTo>
                      <a:lnTo>
                        <a:pt x="1200" y="1584"/>
                      </a:lnTo>
                      <a:lnTo>
                        <a:pt x="1193" y="1596"/>
                      </a:lnTo>
                      <a:lnTo>
                        <a:pt x="1184" y="1607"/>
                      </a:lnTo>
                      <a:lnTo>
                        <a:pt x="1175" y="1617"/>
                      </a:lnTo>
                      <a:lnTo>
                        <a:pt x="1165" y="1627"/>
                      </a:lnTo>
                      <a:lnTo>
                        <a:pt x="1154" y="1635"/>
                      </a:lnTo>
                      <a:lnTo>
                        <a:pt x="1141" y="1643"/>
                      </a:lnTo>
                      <a:lnTo>
                        <a:pt x="1127" y="1649"/>
                      </a:lnTo>
                      <a:lnTo>
                        <a:pt x="1113" y="1655"/>
                      </a:lnTo>
                      <a:lnTo>
                        <a:pt x="1095" y="1661"/>
                      </a:lnTo>
                      <a:lnTo>
                        <a:pt x="1078" y="1667"/>
                      </a:lnTo>
                      <a:lnTo>
                        <a:pt x="1058" y="1671"/>
                      </a:lnTo>
                      <a:lnTo>
                        <a:pt x="1058" y="1671"/>
                      </a:lnTo>
                      <a:close/>
                      <a:moveTo>
                        <a:pt x="1530" y="1131"/>
                      </a:moveTo>
                      <a:lnTo>
                        <a:pt x="1530" y="1131"/>
                      </a:lnTo>
                      <a:lnTo>
                        <a:pt x="1518" y="1136"/>
                      </a:lnTo>
                      <a:lnTo>
                        <a:pt x="1504" y="1140"/>
                      </a:lnTo>
                      <a:lnTo>
                        <a:pt x="1490" y="1144"/>
                      </a:lnTo>
                      <a:lnTo>
                        <a:pt x="1473" y="1149"/>
                      </a:lnTo>
                      <a:lnTo>
                        <a:pt x="1457" y="1152"/>
                      </a:lnTo>
                      <a:lnTo>
                        <a:pt x="1440" y="1154"/>
                      </a:lnTo>
                      <a:lnTo>
                        <a:pt x="1422" y="1156"/>
                      </a:lnTo>
                      <a:lnTo>
                        <a:pt x="1405" y="1157"/>
                      </a:lnTo>
                      <a:lnTo>
                        <a:pt x="1405" y="1157"/>
                      </a:lnTo>
                      <a:lnTo>
                        <a:pt x="1386" y="1158"/>
                      </a:lnTo>
                      <a:lnTo>
                        <a:pt x="1370" y="1158"/>
                      </a:lnTo>
                      <a:lnTo>
                        <a:pt x="1357" y="1156"/>
                      </a:lnTo>
                      <a:lnTo>
                        <a:pt x="1345" y="1155"/>
                      </a:lnTo>
                      <a:lnTo>
                        <a:pt x="1335" y="1153"/>
                      </a:lnTo>
                      <a:lnTo>
                        <a:pt x="1328" y="1151"/>
                      </a:lnTo>
                      <a:lnTo>
                        <a:pt x="1323" y="1149"/>
                      </a:lnTo>
                      <a:lnTo>
                        <a:pt x="1320" y="1147"/>
                      </a:lnTo>
                      <a:lnTo>
                        <a:pt x="1320" y="1147"/>
                      </a:lnTo>
                      <a:lnTo>
                        <a:pt x="1320" y="1126"/>
                      </a:lnTo>
                      <a:lnTo>
                        <a:pt x="1321" y="1118"/>
                      </a:lnTo>
                      <a:lnTo>
                        <a:pt x="1322" y="1111"/>
                      </a:lnTo>
                      <a:lnTo>
                        <a:pt x="1324" y="1105"/>
                      </a:lnTo>
                      <a:lnTo>
                        <a:pt x="1326" y="1098"/>
                      </a:lnTo>
                      <a:lnTo>
                        <a:pt x="1329" y="1094"/>
                      </a:lnTo>
                      <a:lnTo>
                        <a:pt x="1331" y="1090"/>
                      </a:lnTo>
                      <a:lnTo>
                        <a:pt x="1338" y="1084"/>
                      </a:lnTo>
                      <a:lnTo>
                        <a:pt x="1345" y="1079"/>
                      </a:lnTo>
                      <a:lnTo>
                        <a:pt x="1354" y="1076"/>
                      </a:lnTo>
                      <a:lnTo>
                        <a:pt x="1363" y="1074"/>
                      </a:lnTo>
                      <a:lnTo>
                        <a:pt x="1363" y="1074"/>
                      </a:lnTo>
                      <a:lnTo>
                        <a:pt x="1374" y="1071"/>
                      </a:lnTo>
                      <a:lnTo>
                        <a:pt x="1374" y="1071"/>
                      </a:lnTo>
                      <a:lnTo>
                        <a:pt x="1381" y="1076"/>
                      </a:lnTo>
                      <a:lnTo>
                        <a:pt x="1381" y="1076"/>
                      </a:lnTo>
                      <a:lnTo>
                        <a:pt x="1389" y="1080"/>
                      </a:lnTo>
                      <a:lnTo>
                        <a:pt x="1398" y="1085"/>
                      </a:lnTo>
                      <a:lnTo>
                        <a:pt x="1408" y="1088"/>
                      </a:lnTo>
                      <a:lnTo>
                        <a:pt x="1418" y="1091"/>
                      </a:lnTo>
                      <a:lnTo>
                        <a:pt x="1429" y="1094"/>
                      </a:lnTo>
                      <a:lnTo>
                        <a:pt x="1442" y="1096"/>
                      </a:lnTo>
                      <a:lnTo>
                        <a:pt x="1454" y="1097"/>
                      </a:lnTo>
                      <a:lnTo>
                        <a:pt x="1467" y="1098"/>
                      </a:lnTo>
                      <a:lnTo>
                        <a:pt x="1497" y="1098"/>
                      </a:lnTo>
                      <a:lnTo>
                        <a:pt x="1529" y="1096"/>
                      </a:lnTo>
                      <a:lnTo>
                        <a:pt x="1563" y="1091"/>
                      </a:lnTo>
                      <a:lnTo>
                        <a:pt x="1601" y="1084"/>
                      </a:lnTo>
                      <a:lnTo>
                        <a:pt x="1601" y="1084"/>
                      </a:lnTo>
                      <a:lnTo>
                        <a:pt x="1602" y="1084"/>
                      </a:lnTo>
                      <a:lnTo>
                        <a:pt x="1602" y="1084"/>
                      </a:lnTo>
                      <a:lnTo>
                        <a:pt x="1590" y="1094"/>
                      </a:lnTo>
                      <a:lnTo>
                        <a:pt x="1574" y="1107"/>
                      </a:lnTo>
                      <a:lnTo>
                        <a:pt x="1554" y="1119"/>
                      </a:lnTo>
                      <a:lnTo>
                        <a:pt x="1530" y="1131"/>
                      </a:lnTo>
                      <a:lnTo>
                        <a:pt x="1530" y="113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7" name="Freeform 236">
                  <a:extLst>
                    <a:ext uri="{FF2B5EF4-FFF2-40B4-BE49-F238E27FC236}">
                      <a16:creationId xmlns:a16="http://schemas.microsoft.com/office/drawing/2014/main" id="{D5D953D5-6E16-447E-A09A-8623F5C41EC2}"/>
                    </a:ext>
                    <a:ext uri="{C183D7F6-B498-43B3-948B-1728B52AA6E4}">
                      <adec:decorative xmlns:adec="http://schemas.microsoft.com/office/drawing/2017/decorative" val="1"/>
                    </a:ext>
                  </a:extLst>
                </p:cNvPr>
                <p:cNvSpPr>
                  <a:spLocks/>
                </p:cNvSpPr>
                <p:nvPr/>
              </p:nvSpPr>
              <p:spPr bwMode="auto">
                <a:xfrm>
                  <a:off x="11231109" y="2571836"/>
                  <a:ext cx="258762" cy="23813"/>
                </a:xfrm>
                <a:custGeom>
                  <a:avLst/>
                  <a:gdLst>
                    <a:gd name="connsiteX0" fmla="*/ 6960 w 258762"/>
                    <a:gd name="connsiteY0" fmla="*/ 6350 h 23813"/>
                    <a:gd name="connsiteX1" fmla="*/ 9667 w 258762"/>
                    <a:gd name="connsiteY1" fmla="*/ 6350 h 23813"/>
                    <a:gd name="connsiteX2" fmla="*/ 12761 w 258762"/>
                    <a:gd name="connsiteY2" fmla="*/ 6350 h 23813"/>
                    <a:gd name="connsiteX3" fmla="*/ 15854 w 258762"/>
                    <a:gd name="connsiteY3" fmla="*/ 6747 h 23813"/>
                    <a:gd name="connsiteX4" fmla="*/ 18948 w 258762"/>
                    <a:gd name="connsiteY4" fmla="*/ 7144 h 23813"/>
                    <a:gd name="connsiteX5" fmla="*/ 21655 w 258762"/>
                    <a:gd name="connsiteY5" fmla="*/ 7938 h 23813"/>
                    <a:gd name="connsiteX6" fmla="*/ 23975 w 258762"/>
                    <a:gd name="connsiteY6" fmla="*/ 8731 h 23813"/>
                    <a:gd name="connsiteX7" fmla="*/ 25908 w 258762"/>
                    <a:gd name="connsiteY7" fmla="*/ 9922 h 23813"/>
                    <a:gd name="connsiteX8" fmla="*/ 27842 w 258762"/>
                    <a:gd name="connsiteY8" fmla="*/ 11113 h 23813"/>
                    <a:gd name="connsiteX9" fmla="*/ 29389 w 258762"/>
                    <a:gd name="connsiteY9" fmla="*/ 12303 h 23813"/>
                    <a:gd name="connsiteX10" fmla="*/ 30162 w 258762"/>
                    <a:gd name="connsiteY10" fmla="*/ 13494 h 23813"/>
                    <a:gd name="connsiteX11" fmla="*/ 30162 w 258762"/>
                    <a:gd name="connsiteY11" fmla="*/ 15082 h 23813"/>
                    <a:gd name="connsiteX12" fmla="*/ 29775 w 258762"/>
                    <a:gd name="connsiteY12" fmla="*/ 16272 h 23813"/>
                    <a:gd name="connsiteX13" fmla="*/ 28229 w 258762"/>
                    <a:gd name="connsiteY13" fmla="*/ 17860 h 23813"/>
                    <a:gd name="connsiteX14" fmla="*/ 26682 w 258762"/>
                    <a:gd name="connsiteY14" fmla="*/ 19447 h 23813"/>
                    <a:gd name="connsiteX15" fmla="*/ 24748 w 258762"/>
                    <a:gd name="connsiteY15" fmla="*/ 21035 h 23813"/>
                    <a:gd name="connsiteX16" fmla="*/ 22815 w 258762"/>
                    <a:gd name="connsiteY16" fmla="*/ 22226 h 23813"/>
                    <a:gd name="connsiteX17" fmla="*/ 20108 w 258762"/>
                    <a:gd name="connsiteY17" fmla="*/ 23416 h 23813"/>
                    <a:gd name="connsiteX18" fmla="*/ 17401 w 258762"/>
                    <a:gd name="connsiteY18" fmla="*/ 23813 h 23813"/>
                    <a:gd name="connsiteX19" fmla="*/ 14308 w 258762"/>
                    <a:gd name="connsiteY19" fmla="*/ 23813 h 23813"/>
                    <a:gd name="connsiteX20" fmla="*/ 10827 w 258762"/>
                    <a:gd name="connsiteY20" fmla="*/ 23019 h 23813"/>
                    <a:gd name="connsiteX21" fmla="*/ 8121 w 258762"/>
                    <a:gd name="connsiteY21" fmla="*/ 21829 h 23813"/>
                    <a:gd name="connsiteX22" fmla="*/ 5800 w 258762"/>
                    <a:gd name="connsiteY22" fmla="*/ 20241 h 23813"/>
                    <a:gd name="connsiteX23" fmla="*/ 3867 w 258762"/>
                    <a:gd name="connsiteY23" fmla="*/ 18257 h 23813"/>
                    <a:gd name="connsiteX24" fmla="*/ 1933 w 258762"/>
                    <a:gd name="connsiteY24" fmla="*/ 15875 h 23813"/>
                    <a:gd name="connsiteX25" fmla="*/ 773 w 258762"/>
                    <a:gd name="connsiteY25" fmla="*/ 13494 h 23813"/>
                    <a:gd name="connsiteX26" fmla="*/ 0 w 258762"/>
                    <a:gd name="connsiteY26" fmla="*/ 11907 h 23813"/>
                    <a:gd name="connsiteX27" fmla="*/ 0 w 258762"/>
                    <a:gd name="connsiteY27" fmla="*/ 10319 h 23813"/>
                    <a:gd name="connsiteX28" fmla="*/ 387 w 258762"/>
                    <a:gd name="connsiteY28" fmla="*/ 9128 h 23813"/>
                    <a:gd name="connsiteX29" fmla="*/ 1547 w 258762"/>
                    <a:gd name="connsiteY29" fmla="*/ 8335 h 23813"/>
                    <a:gd name="connsiteX30" fmla="*/ 3094 w 258762"/>
                    <a:gd name="connsiteY30" fmla="*/ 7541 h 23813"/>
                    <a:gd name="connsiteX31" fmla="*/ 5027 w 258762"/>
                    <a:gd name="connsiteY31" fmla="*/ 6747 h 23813"/>
                    <a:gd name="connsiteX32" fmla="*/ 245835 w 258762"/>
                    <a:gd name="connsiteY32" fmla="*/ 0 h 23813"/>
                    <a:gd name="connsiteX33" fmla="*/ 248969 w 258762"/>
                    <a:gd name="connsiteY33" fmla="*/ 0 h 23813"/>
                    <a:gd name="connsiteX34" fmla="*/ 251319 w 258762"/>
                    <a:gd name="connsiteY34" fmla="*/ 388 h 23813"/>
                    <a:gd name="connsiteX35" fmla="*/ 253670 w 258762"/>
                    <a:gd name="connsiteY35" fmla="*/ 776 h 23813"/>
                    <a:gd name="connsiteX36" fmla="*/ 255628 w 258762"/>
                    <a:gd name="connsiteY36" fmla="*/ 1164 h 23813"/>
                    <a:gd name="connsiteX37" fmla="*/ 257195 w 258762"/>
                    <a:gd name="connsiteY37" fmla="*/ 1940 h 23813"/>
                    <a:gd name="connsiteX38" fmla="*/ 258370 w 258762"/>
                    <a:gd name="connsiteY38" fmla="*/ 3104 h 23813"/>
                    <a:gd name="connsiteX39" fmla="*/ 258762 w 258762"/>
                    <a:gd name="connsiteY39" fmla="*/ 4269 h 23813"/>
                    <a:gd name="connsiteX40" fmla="*/ 258370 w 258762"/>
                    <a:gd name="connsiteY40" fmla="*/ 5433 h 23813"/>
                    <a:gd name="connsiteX41" fmla="*/ 257979 w 258762"/>
                    <a:gd name="connsiteY41" fmla="*/ 7373 h 23813"/>
                    <a:gd name="connsiteX42" fmla="*/ 256412 w 258762"/>
                    <a:gd name="connsiteY42" fmla="*/ 9314 h 23813"/>
                    <a:gd name="connsiteX43" fmla="*/ 254845 w 258762"/>
                    <a:gd name="connsiteY43" fmla="*/ 11254 h 23813"/>
                    <a:gd name="connsiteX44" fmla="*/ 252886 w 258762"/>
                    <a:gd name="connsiteY44" fmla="*/ 13194 h 23813"/>
                    <a:gd name="connsiteX45" fmla="*/ 250144 w 258762"/>
                    <a:gd name="connsiteY45" fmla="*/ 15135 h 23813"/>
                    <a:gd name="connsiteX46" fmla="*/ 247402 w 258762"/>
                    <a:gd name="connsiteY46" fmla="*/ 16687 h 23813"/>
                    <a:gd name="connsiteX47" fmla="*/ 244660 w 258762"/>
                    <a:gd name="connsiteY47" fmla="*/ 17075 h 23813"/>
                    <a:gd name="connsiteX48" fmla="*/ 241135 w 258762"/>
                    <a:gd name="connsiteY48" fmla="*/ 17463 h 23813"/>
                    <a:gd name="connsiteX49" fmla="*/ 238393 w 258762"/>
                    <a:gd name="connsiteY49" fmla="*/ 16687 h 23813"/>
                    <a:gd name="connsiteX50" fmla="*/ 235651 w 258762"/>
                    <a:gd name="connsiteY50" fmla="*/ 15911 h 23813"/>
                    <a:gd name="connsiteX51" fmla="*/ 233301 w 258762"/>
                    <a:gd name="connsiteY51" fmla="*/ 14747 h 23813"/>
                    <a:gd name="connsiteX52" fmla="*/ 231342 w 258762"/>
                    <a:gd name="connsiteY52" fmla="*/ 12806 h 23813"/>
                    <a:gd name="connsiteX53" fmla="*/ 230167 w 258762"/>
                    <a:gd name="connsiteY53" fmla="*/ 11254 h 23813"/>
                    <a:gd name="connsiteX54" fmla="*/ 228992 w 258762"/>
                    <a:gd name="connsiteY54" fmla="*/ 9702 h 23813"/>
                    <a:gd name="connsiteX55" fmla="*/ 228600 w 258762"/>
                    <a:gd name="connsiteY55" fmla="*/ 8150 h 23813"/>
                    <a:gd name="connsiteX56" fmla="*/ 228600 w 258762"/>
                    <a:gd name="connsiteY56" fmla="*/ 6985 h 23813"/>
                    <a:gd name="connsiteX57" fmla="*/ 229383 w 258762"/>
                    <a:gd name="connsiteY57" fmla="*/ 5821 h 23813"/>
                    <a:gd name="connsiteX58" fmla="*/ 230559 w 258762"/>
                    <a:gd name="connsiteY58" fmla="*/ 4657 h 23813"/>
                    <a:gd name="connsiteX59" fmla="*/ 232517 w 258762"/>
                    <a:gd name="connsiteY59" fmla="*/ 3492 h 23813"/>
                    <a:gd name="connsiteX60" fmla="*/ 234476 w 258762"/>
                    <a:gd name="connsiteY60" fmla="*/ 2716 h 23813"/>
                    <a:gd name="connsiteX61" fmla="*/ 236826 w 258762"/>
                    <a:gd name="connsiteY61" fmla="*/ 1552 h 23813"/>
                    <a:gd name="connsiteX62" fmla="*/ 239568 w 258762"/>
                    <a:gd name="connsiteY62" fmla="*/ 1164 h 23813"/>
                    <a:gd name="connsiteX63" fmla="*/ 242702 w 258762"/>
                    <a:gd name="connsiteY63" fmla="*/ 388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58762" h="23813">
                      <a:moveTo>
                        <a:pt x="6960" y="6350"/>
                      </a:moveTo>
                      <a:lnTo>
                        <a:pt x="9667" y="6350"/>
                      </a:lnTo>
                      <a:lnTo>
                        <a:pt x="12761" y="6350"/>
                      </a:lnTo>
                      <a:lnTo>
                        <a:pt x="15854" y="6747"/>
                      </a:lnTo>
                      <a:lnTo>
                        <a:pt x="18948" y="7144"/>
                      </a:lnTo>
                      <a:lnTo>
                        <a:pt x="21655" y="7938"/>
                      </a:lnTo>
                      <a:lnTo>
                        <a:pt x="23975" y="8731"/>
                      </a:lnTo>
                      <a:lnTo>
                        <a:pt x="25908" y="9922"/>
                      </a:lnTo>
                      <a:lnTo>
                        <a:pt x="27842" y="11113"/>
                      </a:lnTo>
                      <a:lnTo>
                        <a:pt x="29389" y="12303"/>
                      </a:lnTo>
                      <a:lnTo>
                        <a:pt x="30162" y="13494"/>
                      </a:lnTo>
                      <a:lnTo>
                        <a:pt x="30162" y="15082"/>
                      </a:lnTo>
                      <a:lnTo>
                        <a:pt x="29775" y="16272"/>
                      </a:lnTo>
                      <a:lnTo>
                        <a:pt x="28229" y="17860"/>
                      </a:lnTo>
                      <a:lnTo>
                        <a:pt x="26682" y="19447"/>
                      </a:lnTo>
                      <a:lnTo>
                        <a:pt x="24748" y="21035"/>
                      </a:lnTo>
                      <a:lnTo>
                        <a:pt x="22815" y="22226"/>
                      </a:lnTo>
                      <a:lnTo>
                        <a:pt x="20108" y="23416"/>
                      </a:lnTo>
                      <a:lnTo>
                        <a:pt x="17401" y="23813"/>
                      </a:lnTo>
                      <a:lnTo>
                        <a:pt x="14308" y="23813"/>
                      </a:lnTo>
                      <a:lnTo>
                        <a:pt x="10827" y="23019"/>
                      </a:lnTo>
                      <a:lnTo>
                        <a:pt x="8121" y="21829"/>
                      </a:lnTo>
                      <a:lnTo>
                        <a:pt x="5800" y="20241"/>
                      </a:lnTo>
                      <a:lnTo>
                        <a:pt x="3867" y="18257"/>
                      </a:lnTo>
                      <a:lnTo>
                        <a:pt x="1933" y="15875"/>
                      </a:lnTo>
                      <a:lnTo>
                        <a:pt x="773" y="13494"/>
                      </a:lnTo>
                      <a:lnTo>
                        <a:pt x="0" y="11907"/>
                      </a:lnTo>
                      <a:lnTo>
                        <a:pt x="0" y="10319"/>
                      </a:lnTo>
                      <a:lnTo>
                        <a:pt x="387" y="9128"/>
                      </a:lnTo>
                      <a:lnTo>
                        <a:pt x="1547" y="8335"/>
                      </a:lnTo>
                      <a:lnTo>
                        <a:pt x="3094" y="7541"/>
                      </a:lnTo>
                      <a:lnTo>
                        <a:pt x="5027" y="6747"/>
                      </a:lnTo>
                      <a:close/>
                      <a:moveTo>
                        <a:pt x="245835" y="0"/>
                      </a:moveTo>
                      <a:lnTo>
                        <a:pt x="248969" y="0"/>
                      </a:lnTo>
                      <a:lnTo>
                        <a:pt x="251319" y="388"/>
                      </a:lnTo>
                      <a:lnTo>
                        <a:pt x="253670" y="776"/>
                      </a:lnTo>
                      <a:lnTo>
                        <a:pt x="255628" y="1164"/>
                      </a:lnTo>
                      <a:lnTo>
                        <a:pt x="257195" y="1940"/>
                      </a:lnTo>
                      <a:lnTo>
                        <a:pt x="258370" y="3104"/>
                      </a:lnTo>
                      <a:lnTo>
                        <a:pt x="258762" y="4269"/>
                      </a:lnTo>
                      <a:lnTo>
                        <a:pt x="258370" y="5433"/>
                      </a:lnTo>
                      <a:lnTo>
                        <a:pt x="257979" y="7373"/>
                      </a:lnTo>
                      <a:lnTo>
                        <a:pt x="256412" y="9314"/>
                      </a:lnTo>
                      <a:lnTo>
                        <a:pt x="254845" y="11254"/>
                      </a:lnTo>
                      <a:lnTo>
                        <a:pt x="252886" y="13194"/>
                      </a:lnTo>
                      <a:lnTo>
                        <a:pt x="250144" y="15135"/>
                      </a:lnTo>
                      <a:lnTo>
                        <a:pt x="247402" y="16687"/>
                      </a:lnTo>
                      <a:lnTo>
                        <a:pt x="244660" y="17075"/>
                      </a:lnTo>
                      <a:lnTo>
                        <a:pt x="241135" y="17463"/>
                      </a:lnTo>
                      <a:lnTo>
                        <a:pt x="238393" y="16687"/>
                      </a:lnTo>
                      <a:lnTo>
                        <a:pt x="235651" y="15911"/>
                      </a:lnTo>
                      <a:lnTo>
                        <a:pt x="233301" y="14747"/>
                      </a:lnTo>
                      <a:lnTo>
                        <a:pt x="231342" y="12806"/>
                      </a:lnTo>
                      <a:lnTo>
                        <a:pt x="230167" y="11254"/>
                      </a:lnTo>
                      <a:lnTo>
                        <a:pt x="228992" y="9702"/>
                      </a:lnTo>
                      <a:lnTo>
                        <a:pt x="228600" y="8150"/>
                      </a:lnTo>
                      <a:lnTo>
                        <a:pt x="228600" y="6985"/>
                      </a:lnTo>
                      <a:lnTo>
                        <a:pt x="229383" y="5821"/>
                      </a:lnTo>
                      <a:lnTo>
                        <a:pt x="230559" y="4657"/>
                      </a:lnTo>
                      <a:lnTo>
                        <a:pt x="232517" y="3492"/>
                      </a:lnTo>
                      <a:lnTo>
                        <a:pt x="234476" y="2716"/>
                      </a:lnTo>
                      <a:lnTo>
                        <a:pt x="236826" y="1552"/>
                      </a:lnTo>
                      <a:lnTo>
                        <a:pt x="239568" y="1164"/>
                      </a:lnTo>
                      <a:lnTo>
                        <a:pt x="242702" y="38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AC3297C3-E80D-49DD-A036-A8A727B8C53E}"/>
                  </a:ext>
                </a:extLst>
              </p:cNvPr>
              <p:cNvGrpSpPr/>
              <p:nvPr/>
            </p:nvGrpSpPr>
            <p:grpSpPr>
              <a:xfrm>
                <a:off x="11036265" y="1072126"/>
                <a:ext cx="589823" cy="349081"/>
                <a:chOff x="944563" y="1663701"/>
                <a:chExt cx="155575" cy="92075"/>
              </a:xfrm>
              <a:solidFill>
                <a:schemeClr val="accent1"/>
              </a:solidFill>
            </p:grpSpPr>
            <p:sp>
              <p:nvSpPr>
                <p:cNvPr id="41" name="Oval 19">
                  <a:extLst>
                    <a:ext uri="{FF2B5EF4-FFF2-40B4-BE49-F238E27FC236}">
                      <a16:creationId xmlns:a16="http://schemas.microsoft.com/office/drawing/2014/main" id="{9B8F1414-F74A-4521-B373-5D962A82B338}"/>
                    </a:ext>
                    <a:ext uri="{C183D7F6-B498-43B3-948B-1728B52AA6E4}">
                      <adec:decorative xmlns:adec="http://schemas.microsoft.com/office/drawing/2017/decorative" val="1"/>
                    </a:ext>
                  </a:extLst>
                </p:cNvPr>
                <p:cNvSpPr>
                  <a:spLocks noChangeArrowheads="1"/>
                </p:cNvSpPr>
                <p:nvPr/>
              </p:nvSpPr>
              <p:spPr bwMode="auto">
                <a:xfrm>
                  <a:off x="960438" y="1663701"/>
                  <a:ext cx="93663"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20">
                  <a:extLst>
                    <a:ext uri="{FF2B5EF4-FFF2-40B4-BE49-F238E27FC236}">
                      <a16:creationId xmlns:a16="http://schemas.microsoft.com/office/drawing/2014/main" id="{12F41E3E-DD39-4A18-A27F-5E96748761C9}"/>
                    </a:ext>
                    <a:ext uri="{C183D7F6-B498-43B3-948B-1728B52AA6E4}">
                      <adec:decorative xmlns:adec="http://schemas.microsoft.com/office/drawing/2017/decorative" val="1"/>
                    </a:ext>
                  </a:extLst>
                </p:cNvPr>
                <p:cNvSpPr>
                  <a:spLocks/>
                </p:cNvSpPr>
                <p:nvPr/>
              </p:nvSpPr>
              <p:spPr bwMode="auto">
                <a:xfrm>
                  <a:off x="944563" y="1720851"/>
                  <a:ext cx="155575" cy="34925"/>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Oval 21">
                  <a:extLst>
                    <a:ext uri="{FF2B5EF4-FFF2-40B4-BE49-F238E27FC236}">
                      <a16:creationId xmlns:a16="http://schemas.microsoft.com/office/drawing/2014/main" id="{7A3020D0-AA8D-4A43-B767-CDE857226B4E}"/>
                    </a:ext>
                    <a:ext uri="{C183D7F6-B498-43B3-948B-1728B52AA6E4}">
                      <adec:decorative xmlns:adec="http://schemas.microsoft.com/office/drawing/2017/decorative" val="1"/>
                    </a:ext>
                  </a:extLst>
                </p:cNvPr>
                <p:cNvSpPr>
                  <a:spLocks noChangeArrowheads="1"/>
                </p:cNvSpPr>
                <p:nvPr/>
              </p:nvSpPr>
              <p:spPr bwMode="auto">
                <a:xfrm>
                  <a:off x="1022350" y="1679576"/>
                  <a:ext cx="61913"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A8E7DB89-3F0A-4CFE-A6B2-F4AB40A7F319}"/>
                  </a:ext>
                </a:extLst>
              </p:cNvPr>
              <p:cNvGrpSpPr/>
              <p:nvPr/>
            </p:nvGrpSpPr>
            <p:grpSpPr>
              <a:xfrm>
                <a:off x="9766044" y="774369"/>
                <a:ext cx="1143733" cy="593813"/>
                <a:chOff x="584200" y="2187970"/>
                <a:chExt cx="1285684" cy="667512"/>
              </a:xfrm>
            </p:grpSpPr>
            <p:pic>
              <p:nvPicPr>
                <p:cNvPr id="48" name="Graphic 47">
                  <a:extLst>
                    <a:ext uri="{FF2B5EF4-FFF2-40B4-BE49-F238E27FC236}">
                      <a16:creationId xmlns:a16="http://schemas.microsoft.com/office/drawing/2014/main" id="{FA713697-553A-416E-BE00-24E8BAE53DB1}"/>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200" y="2187970"/>
                  <a:ext cx="667512" cy="667512"/>
                </a:xfrm>
                <a:prstGeom prst="rect">
                  <a:avLst/>
                </a:prstGeom>
              </p:spPr>
            </p:pic>
            <p:pic>
              <p:nvPicPr>
                <p:cNvPr id="49" name="Graphic 48">
                  <a:extLst>
                    <a:ext uri="{FF2B5EF4-FFF2-40B4-BE49-F238E27FC236}">
                      <a16:creationId xmlns:a16="http://schemas.microsoft.com/office/drawing/2014/main" id="{22A1A291-49E2-4FF8-8F80-00837F96AAB2}"/>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02372" y="2187970"/>
                  <a:ext cx="667512" cy="667512"/>
                </a:xfrm>
                <a:prstGeom prst="rect">
                  <a:avLst/>
                </a:prstGeom>
              </p:spPr>
            </p:pic>
          </p:grpSp>
        </p:grpSp>
      </p:grpSp>
    </p:spTree>
    <p:extLst>
      <p:ext uri="{BB962C8B-B14F-4D97-AF65-F5344CB8AC3E}">
        <p14:creationId xmlns:p14="http://schemas.microsoft.com/office/powerpoint/2010/main" val="395681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a:xfrm>
            <a:off x="588263" y="2875002"/>
            <a:ext cx="2919435" cy="1107996"/>
          </a:xfrm>
        </p:spPr>
        <p:txBody>
          <a:bodyPr/>
          <a:lstStyle/>
          <a:p>
            <a:r>
              <a:rPr lang="en-US" dirty="0"/>
              <a:t>Call to action </a:t>
            </a:r>
          </a:p>
        </p:txBody>
      </p:sp>
      <p:grpSp>
        <p:nvGrpSpPr>
          <p:cNvPr id="12" name="Group 11">
            <a:extLst>
              <a:ext uri="{FF2B5EF4-FFF2-40B4-BE49-F238E27FC236}">
                <a16:creationId xmlns:a16="http://schemas.microsoft.com/office/drawing/2014/main" id="{C980EA21-852F-DD42-ACC8-45D4C6D7784D}"/>
              </a:ext>
              <a:ext uri="{C183D7F6-B498-43B3-948B-1728B52AA6E4}">
                <adec:decorative xmlns:adec="http://schemas.microsoft.com/office/drawing/2017/decorative" val="1"/>
              </a:ext>
            </a:extLst>
          </p:cNvPr>
          <p:cNvGrpSpPr/>
          <p:nvPr/>
        </p:nvGrpSpPr>
        <p:grpSpPr>
          <a:xfrm>
            <a:off x="6874594" y="2737684"/>
            <a:ext cx="423060" cy="542598"/>
            <a:chOff x="5784543" y="3965118"/>
            <a:chExt cx="656419" cy="841893"/>
          </a:xfrm>
        </p:grpSpPr>
        <p:sp>
          <p:nvSpPr>
            <p:cNvPr id="13" name="Freeform 182">
              <a:extLst>
                <a:ext uri="{FF2B5EF4-FFF2-40B4-BE49-F238E27FC236}">
                  <a16:creationId xmlns:a16="http://schemas.microsoft.com/office/drawing/2014/main" id="{65C3FD2D-6997-E843-92B0-E355F58DE00F}"/>
                </a:ext>
                <a:ext uri="{C183D7F6-B498-43B3-948B-1728B52AA6E4}">
                  <adec:decorative xmlns:adec="http://schemas.microsoft.com/office/drawing/2017/decorative" val="1"/>
                </a:ext>
              </a:extLst>
            </p:cNvPr>
            <p:cNvSpPr/>
            <p:nvPr/>
          </p:nvSpPr>
          <p:spPr bwMode="auto">
            <a:xfrm>
              <a:off x="5784543" y="3965118"/>
              <a:ext cx="656419" cy="841893"/>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Oval 13">
              <a:extLst>
                <a:ext uri="{FF2B5EF4-FFF2-40B4-BE49-F238E27FC236}">
                  <a16:creationId xmlns:a16="http://schemas.microsoft.com/office/drawing/2014/main" id="{698B115A-DA5A-DC47-9229-6C446C8B7900}"/>
                </a:ext>
                <a:ext uri="{C183D7F6-B498-43B3-948B-1728B52AA6E4}">
                  <adec:decorative xmlns:adec="http://schemas.microsoft.com/office/drawing/2017/decorative" val="1"/>
                </a:ext>
              </a:extLst>
            </p:cNvPr>
            <p:cNvSpPr/>
            <p:nvPr/>
          </p:nvSpPr>
          <p:spPr>
            <a:xfrm>
              <a:off x="5868400" y="4011161"/>
              <a:ext cx="491219" cy="14514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2" name="Text Placeholder 1">
            <a:extLst>
              <a:ext uri="{FF2B5EF4-FFF2-40B4-BE49-F238E27FC236}">
                <a16:creationId xmlns:a16="http://schemas.microsoft.com/office/drawing/2014/main" id="{DC1FAB43-68A4-47B8-899B-3E0FFF4807A4}"/>
              </a:ext>
            </a:extLst>
          </p:cNvPr>
          <p:cNvSpPr>
            <a:spLocks noGrp="1"/>
          </p:cNvSpPr>
          <p:nvPr>
            <p:ph type="body" sz="quarter" idx="10"/>
          </p:nvPr>
        </p:nvSpPr>
        <p:spPr>
          <a:xfrm>
            <a:off x="7670324" y="2588949"/>
            <a:ext cx="3788705" cy="830997"/>
          </a:xfrm>
        </p:spPr>
        <p:txBody>
          <a:bodyPr anchor="ctr"/>
          <a:lstStyle/>
          <a:p>
            <a:pPr marL="0" indent="0">
              <a:spcBef>
                <a:spcPts val="2400"/>
              </a:spcBef>
              <a:buNone/>
            </a:pPr>
            <a:r>
              <a:rPr lang="en-US" sz="1800" dirty="0">
                <a:gradFill>
                  <a:gsLst>
                    <a:gs pos="1250">
                      <a:prstClr val="black"/>
                    </a:gs>
                    <a:gs pos="100000">
                      <a:prstClr val="black"/>
                    </a:gs>
                  </a:gsLst>
                  <a:lin ang="5400000" scaled="0"/>
                </a:gradFill>
                <a:latin typeface="+mj-lt"/>
              </a:rPr>
              <a:t>Assess which workloads will benefit from Azure Database for MySQL and MariaDB</a:t>
            </a:r>
          </a:p>
        </p:txBody>
      </p:sp>
      <p:sp>
        <p:nvSpPr>
          <p:cNvPr id="17" name="Freeform: Shape 16">
            <a:extLst>
              <a:ext uri="{FF2B5EF4-FFF2-40B4-BE49-F238E27FC236}">
                <a16:creationId xmlns:a16="http://schemas.microsoft.com/office/drawing/2014/main" id="{66F2EB10-D2A9-4AC1-9C4C-8348E736C080}"/>
              </a:ext>
              <a:ext uri="{C183D7F6-B498-43B3-948B-1728B52AA6E4}">
                <adec:decorative xmlns:adec="http://schemas.microsoft.com/office/drawing/2017/decorative" val="1"/>
              </a:ext>
            </a:extLst>
          </p:cNvPr>
          <p:cNvSpPr>
            <a:spLocks/>
          </p:cNvSpPr>
          <p:nvPr/>
        </p:nvSpPr>
        <p:spPr bwMode="auto">
          <a:xfrm>
            <a:off x="6867029" y="3689178"/>
            <a:ext cx="438189" cy="547735"/>
          </a:xfrm>
          <a:custGeom>
            <a:avLst/>
            <a:gdLst>
              <a:gd name="connsiteX0" fmla="*/ 123825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3825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3825" y="169862"/>
                </a:moveTo>
                <a:cubicBezTo>
                  <a:pt x="192455"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558" y="169862"/>
                  <a:pt x="123825"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 name="Content Placeholder 5">
            <a:extLst>
              <a:ext uri="{FF2B5EF4-FFF2-40B4-BE49-F238E27FC236}">
                <a16:creationId xmlns:a16="http://schemas.microsoft.com/office/drawing/2014/main" id="{9D4C56D4-D2F5-47D9-8F56-365212B651F5}"/>
              </a:ext>
            </a:extLst>
          </p:cNvPr>
          <p:cNvSpPr>
            <a:spLocks noGrp="1"/>
          </p:cNvSpPr>
          <p:nvPr>
            <p:ph sz="quarter" idx="11"/>
          </p:nvPr>
        </p:nvSpPr>
        <p:spPr>
          <a:xfrm>
            <a:off x="7667728" y="3723055"/>
            <a:ext cx="3173828" cy="553998"/>
          </a:xfrm>
        </p:spPr>
        <p:txBody>
          <a:bodyPr/>
          <a:lstStyle/>
          <a:p>
            <a:pPr marL="0" marR="0" lvl="0" indent="0" algn="l" defTabSz="932742" rtl="0" eaLnBrk="1" fontAlgn="auto" latinLnBrk="0" hangingPunct="1">
              <a:lnSpc>
                <a:spcPct val="100000"/>
              </a:lnSpc>
              <a:spcBef>
                <a:spcPts val="24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Semibold"/>
                <a:ea typeface="+mn-ea"/>
                <a:cs typeface="Segoe UI Semilight" panose="020B0402040204020203" pitchFamily="34" charset="0"/>
              </a:rPr>
              <a:t>Connect with your Microsoft representative to learn more</a:t>
            </a:r>
          </a:p>
        </p:txBody>
      </p:sp>
    </p:spTree>
    <p:extLst>
      <p:ext uri="{BB962C8B-B14F-4D97-AF65-F5344CB8AC3E}">
        <p14:creationId xmlns:p14="http://schemas.microsoft.com/office/powerpoint/2010/main" val="37082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B56C23-C12F-4FF4-84CC-234F99BBB5A5}"/>
              </a:ext>
            </a:extLst>
          </p:cNvPr>
          <p:cNvSpPr>
            <a:spLocks noGrp="1"/>
          </p:cNvSpPr>
          <p:nvPr>
            <p:ph type="title"/>
          </p:nvPr>
        </p:nvSpPr>
        <p:spPr>
          <a:xfrm>
            <a:off x="588263" y="2594475"/>
            <a:ext cx="3710783" cy="1687439"/>
          </a:xfrm>
        </p:spPr>
        <p:txBody>
          <a:bodyPr/>
          <a:lstStyle/>
          <a:p>
            <a:r>
              <a:rPr lang="en-US" dirty="0"/>
              <a:t>Azure does more for MySQL </a:t>
            </a:r>
            <a:br>
              <a:rPr lang="en-US" dirty="0"/>
            </a:br>
            <a:r>
              <a:rPr lang="en-US" dirty="0"/>
              <a:t>and MariaDB</a:t>
            </a:r>
          </a:p>
        </p:txBody>
      </p:sp>
      <p:grpSp>
        <p:nvGrpSpPr>
          <p:cNvPr id="102" name="Group 101">
            <a:extLst>
              <a:ext uri="{FF2B5EF4-FFF2-40B4-BE49-F238E27FC236}">
                <a16:creationId xmlns:a16="http://schemas.microsoft.com/office/drawing/2014/main" id="{882945D3-6BD9-F94B-9650-50A8B5CBC88A}"/>
              </a:ext>
              <a:ext uri="{C183D7F6-B498-43B3-948B-1728B52AA6E4}">
                <adec:decorative xmlns:adec="http://schemas.microsoft.com/office/drawing/2017/decorative" val="1"/>
              </a:ext>
            </a:extLst>
          </p:cNvPr>
          <p:cNvGrpSpPr/>
          <p:nvPr/>
        </p:nvGrpSpPr>
        <p:grpSpPr>
          <a:xfrm>
            <a:off x="7039380" y="1316931"/>
            <a:ext cx="727680" cy="443246"/>
            <a:chOff x="10387012" y="4179358"/>
            <a:chExt cx="974726" cy="593725"/>
          </a:xfrm>
          <a:solidFill>
            <a:schemeClr val="accent1"/>
          </a:solidFill>
        </p:grpSpPr>
        <p:sp>
          <p:nvSpPr>
            <p:cNvPr id="103" name="Freeform 26">
              <a:extLst>
                <a:ext uri="{FF2B5EF4-FFF2-40B4-BE49-F238E27FC236}">
                  <a16:creationId xmlns:a16="http://schemas.microsoft.com/office/drawing/2014/main" id="{CBC25676-0713-424D-9123-C4B589325CB1}"/>
                </a:ext>
                <a:ext uri="{C183D7F6-B498-43B3-948B-1728B52AA6E4}">
                  <adec:decorative xmlns:adec="http://schemas.microsoft.com/office/drawing/2017/decorative" val="1"/>
                </a:ext>
              </a:extLst>
            </p:cNvPr>
            <p:cNvSpPr>
              <a:spLocks/>
            </p:cNvSpPr>
            <p:nvPr/>
          </p:nvSpPr>
          <p:spPr bwMode="auto">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4" name="Freeform 27">
              <a:extLst>
                <a:ext uri="{FF2B5EF4-FFF2-40B4-BE49-F238E27FC236}">
                  <a16:creationId xmlns:a16="http://schemas.microsoft.com/office/drawing/2014/main" id="{763A8EDF-C4F2-7940-BA29-90E2B438A02A}"/>
                </a:ext>
                <a:ext uri="{C183D7F6-B498-43B3-948B-1728B52AA6E4}">
                  <adec:decorative xmlns:adec="http://schemas.microsoft.com/office/drawing/2017/decorative" val="1"/>
                </a:ext>
              </a:extLst>
            </p:cNvPr>
            <p:cNvSpPr>
              <a:spLocks/>
            </p:cNvSpPr>
            <p:nvPr/>
          </p:nvSpPr>
          <p:spPr bwMode="auto">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5" name="Freeform 28">
              <a:extLst>
                <a:ext uri="{FF2B5EF4-FFF2-40B4-BE49-F238E27FC236}">
                  <a16:creationId xmlns:a16="http://schemas.microsoft.com/office/drawing/2014/main" id="{FAB81506-2333-064D-9675-BB994BB3EB7D}"/>
                </a:ext>
                <a:ext uri="{C183D7F6-B498-43B3-948B-1728B52AA6E4}">
                  <adec:decorative xmlns:adec="http://schemas.microsoft.com/office/drawing/2017/decorative" val="1"/>
                </a:ext>
              </a:extLst>
            </p:cNvPr>
            <p:cNvSpPr>
              <a:spLocks/>
            </p:cNvSpPr>
            <p:nvPr/>
          </p:nvSpPr>
          <p:spPr bwMode="auto">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6" name="Freeform 29">
              <a:extLst>
                <a:ext uri="{FF2B5EF4-FFF2-40B4-BE49-F238E27FC236}">
                  <a16:creationId xmlns:a16="http://schemas.microsoft.com/office/drawing/2014/main" id="{BD416989-4D4C-E241-9216-1A6BA208537F}"/>
                </a:ext>
                <a:ext uri="{C183D7F6-B498-43B3-948B-1728B52AA6E4}">
                  <adec:decorative xmlns:adec="http://schemas.microsoft.com/office/drawing/2017/decorative" val="1"/>
                </a:ext>
              </a:extLst>
            </p:cNvPr>
            <p:cNvSpPr>
              <a:spLocks/>
            </p:cNvSpPr>
            <p:nvPr/>
          </p:nvSpPr>
          <p:spPr bwMode="auto">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107" name="Freeform 30">
              <a:extLst>
                <a:ext uri="{FF2B5EF4-FFF2-40B4-BE49-F238E27FC236}">
                  <a16:creationId xmlns:a16="http://schemas.microsoft.com/office/drawing/2014/main" id="{E973A10B-93F3-BF4E-AFB8-F59BA5D9F4F0}"/>
                </a:ext>
                <a:ext uri="{C183D7F6-B498-43B3-948B-1728B52AA6E4}">
                  <adec:decorative xmlns:adec="http://schemas.microsoft.com/office/drawing/2017/decorative" val="1"/>
                </a:ext>
              </a:extLst>
            </p:cNvPr>
            <p:cNvSpPr>
              <a:spLocks/>
            </p:cNvSpPr>
            <p:nvPr/>
          </p:nvSpPr>
          <p:spPr bwMode="auto">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grpSp>
      <p:sp>
        <p:nvSpPr>
          <p:cNvPr id="2" name="Content Placeholder 1">
            <a:extLst>
              <a:ext uri="{FF2B5EF4-FFF2-40B4-BE49-F238E27FC236}">
                <a16:creationId xmlns:a16="http://schemas.microsoft.com/office/drawing/2014/main" id="{6EE1B896-8F51-409F-B74B-C75C3989875C}"/>
              </a:ext>
            </a:extLst>
          </p:cNvPr>
          <p:cNvSpPr>
            <a:spLocks noGrp="1"/>
          </p:cNvSpPr>
          <p:nvPr>
            <p:ph sz="quarter" idx="10"/>
          </p:nvPr>
        </p:nvSpPr>
        <p:spPr>
          <a:xfrm>
            <a:off x="8239100" y="1409231"/>
            <a:ext cx="3013023" cy="350549"/>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Fully managed community database</a:t>
            </a:r>
          </a:p>
        </p:txBody>
      </p:sp>
      <p:grpSp>
        <p:nvGrpSpPr>
          <p:cNvPr id="94" name="Group 10">
            <a:extLst>
              <a:ext uri="{FF2B5EF4-FFF2-40B4-BE49-F238E27FC236}">
                <a16:creationId xmlns:a16="http://schemas.microsoft.com/office/drawing/2014/main" id="{5155A40B-E99B-D84D-A8C7-5DF0AE5B59C9}"/>
              </a:ext>
              <a:ext uri="{C183D7F6-B498-43B3-948B-1728B52AA6E4}">
                <adec:decorative xmlns:adec="http://schemas.microsoft.com/office/drawing/2017/decorative" val="1"/>
              </a:ext>
            </a:extLst>
          </p:cNvPr>
          <p:cNvGrpSpPr>
            <a:grpSpLocks noChangeAspect="1"/>
          </p:cNvGrpSpPr>
          <p:nvPr/>
        </p:nvGrpSpPr>
        <p:grpSpPr bwMode="auto">
          <a:xfrm>
            <a:off x="7166299" y="2210510"/>
            <a:ext cx="473842" cy="541535"/>
            <a:chOff x="1033" y="999"/>
            <a:chExt cx="273" cy="312"/>
          </a:xfrm>
        </p:grpSpPr>
        <p:sp>
          <p:nvSpPr>
            <p:cNvPr id="95" name="Rectangle 11">
              <a:extLst>
                <a:ext uri="{FF2B5EF4-FFF2-40B4-BE49-F238E27FC236}">
                  <a16:creationId xmlns:a16="http://schemas.microsoft.com/office/drawing/2014/main" id="{0607DE3A-1DD7-D448-9405-C80E4415B300}"/>
                </a:ext>
                <a:ext uri="{C183D7F6-B498-43B3-948B-1728B52AA6E4}">
                  <adec:decorative xmlns:adec="http://schemas.microsoft.com/office/drawing/2017/decorative" val="1"/>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Rectangle 12">
              <a:extLst>
                <a:ext uri="{FF2B5EF4-FFF2-40B4-BE49-F238E27FC236}">
                  <a16:creationId xmlns:a16="http://schemas.microsoft.com/office/drawing/2014/main" id="{8044E4AD-557A-2445-80CC-F7493D0DD871}"/>
                </a:ext>
                <a:ext uri="{C183D7F6-B498-43B3-948B-1728B52AA6E4}">
                  <adec:decorative xmlns:adec="http://schemas.microsoft.com/office/drawing/2017/decorative" val="1"/>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Rectangle 13">
              <a:extLst>
                <a:ext uri="{FF2B5EF4-FFF2-40B4-BE49-F238E27FC236}">
                  <a16:creationId xmlns:a16="http://schemas.microsoft.com/office/drawing/2014/main" id="{A6B7932C-F7B7-8245-981C-F0C8AAB30911}"/>
                </a:ext>
                <a:ext uri="{C183D7F6-B498-43B3-948B-1728B52AA6E4}">
                  <adec:decorative xmlns:adec="http://schemas.microsoft.com/office/drawing/2017/decorative" val="1"/>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8" name="Rectangle 14">
              <a:extLst>
                <a:ext uri="{FF2B5EF4-FFF2-40B4-BE49-F238E27FC236}">
                  <a16:creationId xmlns:a16="http://schemas.microsoft.com/office/drawing/2014/main" id="{AB50B176-8028-5546-8A1D-55CE2744619D}"/>
                </a:ext>
                <a:ext uri="{C183D7F6-B498-43B3-948B-1728B52AA6E4}">
                  <adec:decorative xmlns:adec="http://schemas.microsoft.com/office/drawing/2017/decorative" val="1"/>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9" name="Rectangle 15">
              <a:extLst>
                <a:ext uri="{FF2B5EF4-FFF2-40B4-BE49-F238E27FC236}">
                  <a16:creationId xmlns:a16="http://schemas.microsoft.com/office/drawing/2014/main" id="{13ECA393-0F70-384A-AE31-4A42322A15EF}"/>
                </a:ext>
                <a:ext uri="{C183D7F6-B498-43B3-948B-1728B52AA6E4}">
                  <adec:decorative xmlns:adec="http://schemas.microsoft.com/office/drawing/2017/decorative" val="1"/>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0" name="Rectangle 16">
              <a:extLst>
                <a:ext uri="{FF2B5EF4-FFF2-40B4-BE49-F238E27FC236}">
                  <a16:creationId xmlns:a16="http://schemas.microsoft.com/office/drawing/2014/main" id="{48903934-8CC8-5C47-BE7B-A943A1B181D3}"/>
                </a:ext>
                <a:ext uri="{C183D7F6-B498-43B3-948B-1728B52AA6E4}">
                  <adec:decorative xmlns:adec="http://schemas.microsoft.com/office/drawing/2017/decorative" val="1"/>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01" name="Freeform 17">
              <a:extLst>
                <a:ext uri="{FF2B5EF4-FFF2-40B4-BE49-F238E27FC236}">
                  <a16:creationId xmlns:a16="http://schemas.microsoft.com/office/drawing/2014/main" id="{43A77C88-8E82-DE4F-B16A-B6EB5143B473}"/>
                </a:ext>
                <a:ext uri="{C183D7F6-B498-43B3-948B-1728B52AA6E4}">
                  <adec:decorative xmlns:adec="http://schemas.microsoft.com/office/drawing/2017/decorative" val="1"/>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4" name="Content Placeholder 3">
            <a:extLst>
              <a:ext uri="{FF2B5EF4-FFF2-40B4-BE49-F238E27FC236}">
                <a16:creationId xmlns:a16="http://schemas.microsoft.com/office/drawing/2014/main" id="{C382FF5A-0519-4C3B-92F9-F31BCBB5C95D}"/>
              </a:ext>
            </a:extLst>
          </p:cNvPr>
          <p:cNvSpPr>
            <a:spLocks noGrp="1"/>
          </p:cNvSpPr>
          <p:nvPr>
            <p:ph sz="quarter" idx="11"/>
          </p:nvPr>
        </p:nvSpPr>
        <p:spPr>
          <a:xfrm>
            <a:off x="8236684" y="2383190"/>
            <a:ext cx="3477718" cy="215444"/>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Built-in high availability for lowest TCO</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grpSp>
        <p:nvGrpSpPr>
          <p:cNvPr id="71" name="Group 135">
            <a:extLst>
              <a:ext uri="{FF2B5EF4-FFF2-40B4-BE49-F238E27FC236}">
                <a16:creationId xmlns:a16="http://schemas.microsoft.com/office/drawing/2014/main" id="{370DC4A8-1CD2-1543-8C38-C94FD3D47766}"/>
              </a:ext>
              <a:ext uri="{C183D7F6-B498-43B3-948B-1728B52AA6E4}">
                <adec:decorative xmlns:adec="http://schemas.microsoft.com/office/drawing/2017/decorative" val="1"/>
              </a:ext>
            </a:extLst>
          </p:cNvPr>
          <p:cNvGrpSpPr>
            <a:grpSpLocks noChangeAspect="1"/>
          </p:cNvGrpSpPr>
          <p:nvPr/>
        </p:nvGrpSpPr>
        <p:grpSpPr bwMode="auto">
          <a:xfrm>
            <a:off x="7088953" y="3220958"/>
            <a:ext cx="628534" cy="521764"/>
            <a:chOff x="2204" y="1026"/>
            <a:chExt cx="312" cy="259"/>
          </a:xfrm>
        </p:grpSpPr>
        <p:sp>
          <p:nvSpPr>
            <p:cNvPr id="72" name="Freeform 136">
              <a:extLst>
                <a:ext uri="{FF2B5EF4-FFF2-40B4-BE49-F238E27FC236}">
                  <a16:creationId xmlns:a16="http://schemas.microsoft.com/office/drawing/2014/main" id="{D5EB44FE-73D4-294D-B78E-FF27B86F8990}"/>
                </a:ext>
                <a:ext uri="{C183D7F6-B498-43B3-948B-1728B52AA6E4}">
                  <adec:decorative xmlns:adec="http://schemas.microsoft.com/office/drawing/2017/decorative" val="1"/>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3" name="Freeform 137">
              <a:extLst>
                <a:ext uri="{FF2B5EF4-FFF2-40B4-BE49-F238E27FC236}">
                  <a16:creationId xmlns:a16="http://schemas.microsoft.com/office/drawing/2014/main" id="{3E4F90A2-0CA1-0D46-BEB1-304B3BDB357D}"/>
                </a:ext>
                <a:ext uri="{C183D7F6-B498-43B3-948B-1728B52AA6E4}">
                  <adec:decorative xmlns:adec="http://schemas.microsoft.com/office/drawing/2017/decorative" val="1"/>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4" name="Freeform 138">
              <a:extLst>
                <a:ext uri="{FF2B5EF4-FFF2-40B4-BE49-F238E27FC236}">
                  <a16:creationId xmlns:a16="http://schemas.microsoft.com/office/drawing/2014/main" id="{C4D74D2C-01FF-AA49-9CF0-22D10B56E2E6}"/>
                </a:ext>
                <a:ext uri="{C183D7F6-B498-43B3-948B-1728B52AA6E4}">
                  <adec:decorative xmlns:adec="http://schemas.microsoft.com/office/drawing/2017/decorative" val="1"/>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5" name="Freeform 139">
              <a:extLst>
                <a:ext uri="{FF2B5EF4-FFF2-40B4-BE49-F238E27FC236}">
                  <a16:creationId xmlns:a16="http://schemas.microsoft.com/office/drawing/2014/main" id="{8DC3912B-4757-1349-B516-9E64954793D7}"/>
                </a:ext>
                <a:ext uri="{C183D7F6-B498-43B3-948B-1728B52AA6E4}">
                  <adec:decorative xmlns:adec="http://schemas.microsoft.com/office/drawing/2017/decorative" val="1"/>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6" name="Freeform 140">
              <a:extLst>
                <a:ext uri="{FF2B5EF4-FFF2-40B4-BE49-F238E27FC236}">
                  <a16:creationId xmlns:a16="http://schemas.microsoft.com/office/drawing/2014/main" id="{7D730D8B-AE99-DA49-9955-15F57EC18C28}"/>
                </a:ext>
                <a:ext uri="{C183D7F6-B498-43B3-948B-1728B52AA6E4}">
                  <adec:decorative xmlns:adec="http://schemas.microsoft.com/office/drawing/2017/decorative" val="1"/>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7" name="Freeform 141">
              <a:extLst>
                <a:ext uri="{FF2B5EF4-FFF2-40B4-BE49-F238E27FC236}">
                  <a16:creationId xmlns:a16="http://schemas.microsoft.com/office/drawing/2014/main" id="{AF750DA1-7BE7-3F4D-A5AE-22473C3E8B5F}"/>
                </a:ext>
                <a:ext uri="{C183D7F6-B498-43B3-948B-1728B52AA6E4}">
                  <adec:decorative xmlns:adec="http://schemas.microsoft.com/office/drawing/2017/decorative" val="1"/>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8" name="Oval 142">
              <a:extLst>
                <a:ext uri="{FF2B5EF4-FFF2-40B4-BE49-F238E27FC236}">
                  <a16:creationId xmlns:a16="http://schemas.microsoft.com/office/drawing/2014/main" id="{BE764284-A67A-3043-83E2-40F86A43C52B}"/>
                </a:ext>
                <a:ext uri="{C183D7F6-B498-43B3-948B-1728B52AA6E4}">
                  <adec:decorative xmlns:adec="http://schemas.microsoft.com/office/drawing/2017/decorative" val="1"/>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9" name="Freeform 143">
              <a:extLst>
                <a:ext uri="{FF2B5EF4-FFF2-40B4-BE49-F238E27FC236}">
                  <a16:creationId xmlns:a16="http://schemas.microsoft.com/office/drawing/2014/main" id="{6A53A11C-4407-3D4F-A36B-1EE6BC8BA156}"/>
                </a:ext>
                <a:ext uri="{C183D7F6-B498-43B3-948B-1728B52AA6E4}">
                  <adec:decorative xmlns:adec="http://schemas.microsoft.com/office/drawing/2017/decorative" val="1"/>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5" name="Content Placeholder 4">
            <a:extLst>
              <a:ext uri="{FF2B5EF4-FFF2-40B4-BE49-F238E27FC236}">
                <a16:creationId xmlns:a16="http://schemas.microsoft.com/office/drawing/2014/main" id="{B9061459-7B1B-4093-9479-5A325AEB7D2F}"/>
              </a:ext>
            </a:extLst>
          </p:cNvPr>
          <p:cNvSpPr>
            <a:spLocks noGrp="1"/>
          </p:cNvSpPr>
          <p:nvPr>
            <p:ph sz="quarter" idx="12"/>
          </p:nvPr>
        </p:nvSpPr>
        <p:spPr>
          <a:xfrm>
            <a:off x="8236684" y="3364223"/>
            <a:ext cx="2721109" cy="336994"/>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Intelligent performance and scale</a:t>
            </a:r>
            <a:endParaRPr kumimoji="0" lang="en-US" sz="1400" b="0" i="0" u="none" strike="noStrike" kern="1200" cap="none" spc="0" normalizeH="0" baseline="0" noProof="0" dirty="0">
              <a:ln>
                <a:noFill/>
              </a:ln>
              <a:solidFill>
                <a:srgbClr val="000000"/>
              </a:solidFill>
              <a:effectLst/>
              <a:uLnTx/>
              <a:uFillTx/>
              <a:latin typeface="Segoe UI"/>
              <a:ea typeface="+mn-ea"/>
              <a:cs typeface="Segoe UI Semibold" charset="0"/>
            </a:endParaRPr>
          </a:p>
        </p:txBody>
      </p:sp>
      <p:grpSp>
        <p:nvGrpSpPr>
          <p:cNvPr id="66" name="Group 65">
            <a:extLst>
              <a:ext uri="{FF2B5EF4-FFF2-40B4-BE49-F238E27FC236}">
                <a16:creationId xmlns:a16="http://schemas.microsoft.com/office/drawing/2014/main" id="{03D15AB1-2AB5-1C4A-A247-4F8DC944425D}"/>
              </a:ext>
              <a:ext uri="{C183D7F6-B498-43B3-948B-1728B52AA6E4}">
                <adec:decorative xmlns:adec="http://schemas.microsoft.com/office/drawing/2017/decorative" val="1"/>
              </a:ext>
            </a:extLst>
          </p:cNvPr>
          <p:cNvGrpSpPr/>
          <p:nvPr/>
        </p:nvGrpSpPr>
        <p:grpSpPr>
          <a:xfrm>
            <a:off x="7173738" y="4113277"/>
            <a:ext cx="458964" cy="566421"/>
            <a:chOff x="1980078" y="253998"/>
            <a:chExt cx="3830386" cy="4727197"/>
          </a:xfrm>
        </p:grpSpPr>
        <p:sp>
          <p:nvSpPr>
            <p:cNvPr id="67" name="Rectangle 27">
              <a:extLst>
                <a:ext uri="{FF2B5EF4-FFF2-40B4-BE49-F238E27FC236}">
                  <a16:creationId xmlns:a16="http://schemas.microsoft.com/office/drawing/2014/main" id="{709CC44C-4603-7E4D-8208-E6AF6FC53521}"/>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8" name="Freeform 29">
              <a:extLst>
                <a:ext uri="{FF2B5EF4-FFF2-40B4-BE49-F238E27FC236}">
                  <a16:creationId xmlns:a16="http://schemas.microsoft.com/office/drawing/2014/main" id="{179361AE-CF02-1841-9202-066B5732EAEC}"/>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69" name="Freeform 30">
              <a:extLst>
                <a:ext uri="{FF2B5EF4-FFF2-40B4-BE49-F238E27FC236}">
                  <a16:creationId xmlns:a16="http://schemas.microsoft.com/office/drawing/2014/main" id="{4DE4D44A-DF75-7044-A7D7-AB1CCCBD1219}"/>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0" name="Freeform: Shape 62">
              <a:extLst>
                <a:ext uri="{FF2B5EF4-FFF2-40B4-BE49-F238E27FC236}">
                  <a16:creationId xmlns:a16="http://schemas.microsoft.com/office/drawing/2014/main" id="{25432A62-4AF1-EE47-A891-37787AAB2B37}"/>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6" name="Content Placeholder 5">
            <a:extLst>
              <a:ext uri="{FF2B5EF4-FFF2-40B4-BE49-F238E27FC236}">
                <a16:creationId xmlns:a16="http://schemas.microsoft.com/office/drawing/2014/main" id="{6D67ACE9-0AE8-4389-AD9E-2A03D30A2530}"/>
              </a:ext>
            </a:extLst>
          </p:cNvPr>
          <p:cNvSpPr>
            <a:spLocks noGrp="1"/>
          </p:cNvSpPr>
          <p:nvPr>
            <p:ph sz="quarter" idx="13"/>
          </p:nvPr>
        </p:nvSpPr>
        <p:spPr>
          <a:xfrm>
            <a:off x="8236685" y="4339916"/>
            <a:ext cx="3477717" cy="333375"/>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Industry-leading security and compliance </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grpSp>
        <p:nvGrpSpPr>
          <p:cNvPr id="80" name="Group 79">
            <a:extLst>
              <a:ext uri="{FF2B5EF4-FFF2-40B4-BE49-F238E27FC236}">
                <a16:creationId xmlns:a16="http://schemas.microsoft.com/office/drawing/2014/main" id="{1981CD7B-D4DC-F940-802B-173750B329F2}"/>
              </a:ext>
              <a:ext uri="{C183D7F6-B498-43B3-948B-1728B52AA6E4}">
                <adec:decorative xmlns:adec="http://schemas.microsoft.com/office/drawing/2017/decorative" val="1"/>
              </a:ext>
            </a:extLst>
          </p:cNvPr>
          <p:cNvGrpSpPr/>
          <p:nvPr/>
        </p:nvGrpSpPr>
        <p:grpSpPr>
          <a:xfrm>
            <a:off x="6928360" y="5134186"/>
            <a:ext cx="949721" cy="538560"/>
            <a:chOff x="9267426" y="2781178"/>
            <a:chExt cx="1351677" cy="766498"/>
          </a:xfrm>
        </p:grpSpPr>
        <p:cxnSp>
          <p:nvCxnSpPr>
            <p:cNvPr id="81" name="Straight Connector 80">
              <a:extLst>
                <a:ext uri="{FF2B5EF4-FFF2-40B4-BE49-F238E27FC236}">
                  <a16:creationId xmlns:a16="http://schemas.microsoft.com/office/drawing/2014/main" id="{0B2A6CFC-500C-C143-9BA0-263AE84DAE96}"/>
                </a:ext>
                <a:ext uri="{C183D7F6-B498-43B3-948B-1728B52AA6E4}">
                  <adec:decorative xmlns:adec="http://schemas.microsoft.com/office/drawing/2017/decorative" val="1"/>
                </a:ext>
              </a:extLst>
            </p:cNvPr>
            <p:cNvCxnSpPr>
              <a:cxnSpLocks/>
            </p:cNvCxnSpPr>
            <p:nvPr/>
          </p:nvCxnSpPr>
          <p:spPr>
            <a:xfrm>
              <a:off x="9375602" y="3365354"/>
              <a:ext cx="615136" cy="3163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8A426E9-DA14-FD48-883B-27C0DF17048B}"/>
                </a:ext>
                <a:ext uri="{C183D7F6-B498-43B3-948B-1728B52AA6E4}">
                  <adec:decorative xmlns:adec="http://schemas.microsoft.com/office/drawing/2017/decorative" val="1"/>
                </a:ext>
              </a:extLst>
            </p:cNvPr>
            <p:cNvCxnSpPr>
              <a:cxnSpLocks/>
            </p:cNvCxnSpPr>
            <p:nvPr/>
          </p:nvCxnSpPr>
          <p:spPr>
            <a:xfrm flipH="1">
              <a:off x="9867157" y="2839090"/>
              <a:ext cx="477632" cy="6212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977BD06-CA9F-FE44-8509-444B040228D6}"/>
                </a:ext>
                <a:ext uri="{C183D7F6-B498-43B3-948B-1728B52AA6E4}">
                  <adec:decorative xmlns:adec="http://schemas.microsoft.com/office/drawing/2017/decorative" val="1"/>
                </a:ext>
              </a:extLst>
            </p:cNvPr>
            <p:cNvCxnSpPr>
              <a:cxnSpLocks/>
            </p:cNvCxnSpPr>
            <p:nvPr/>
          </p:nvCxnSpPr>
          <p:spPr>
            <a:xfrm flipV="1">
              <a:off x="10093265" y="3315897"/>
              <a:ext cx="402146" cy="10596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130B414-9C8F-FA4F-9DB2-E5092F6321BB}"/>
                </a:ext>
                <a:ext uri="{C183D7F6-B498-43B3-948B-1728B52AA6E4}">
                  <adec:decorative xmlns:adec="http://schemas.microsoft.com/office/drawing/2017/decorative" val="1"/>
                </a:ext>
              </a:extLst>
            </p:cNvPr>
            <p:cNvCxnSpPr>
              <a:cxnSpLocks/>
            </p:cNvCxnSpPr>
            <p:nvPr/>
          </p:nvCxnSpPr>
          <p:spPr>
            <a:xfrm>
              <a:off x="9687898" y="2882850"/>
              <a:ext cx="111215" cy="3903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5F2AB3E7-FE41-7745-8373-9B7F9B391114}"/>
                </a:ext>
              </a:extLst>
            </p:cNvPr>
            <p:cNvGrpSpPr/>
            <p:nvPr/>
          </p:nvGrpSpPr>
          <p:grpSpPr>
            <a:xfrm>
              <a:off x="9502117" y="3021374"/>
              <a:ext cx="889258" cy="526302"/>
              <a:chOff x="9897140" y="843760"/>
              <a:chExt cx="544853" cy="322468"/>
            </a:xfrm>
          </p:grpSpPr>
          <p:sp>
            <p:nvSpPr>
              <p:cNvPr id="90" name="Oval 19">
                <a:extLst>
                  <a:ext uri="{FF2B5EF4-FFF2-40B4-BE49-F238E27FC236}">
                    <a16:creationId xmlns:a16="http://schemas.microsoft.com/office/drawing/2014/main" id="{2E7067B3-3E28-3C42-90A2-5B70A81F0A22}"/>
                  </a:ext>
                  <a:ext uri="{C183D7F6-B498-43B3-948B-1728B52AA6E4}">
                    <adec:decorative xmlns:adec="http://schemas.microsoft.com/office/drawing/2017/decorative" val="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1" name="Freeform 20">
                <a:extLst>
                  <a:ext uri="{FF2B5EF4-FFF2-40B4-BE49-F238E27FC236}">
                    <a16:creationId xmlns:a16="http://schemas.microsoft.com/office/drawing/2014/main" id="{A2956CB3-16F2-A747-854D-EF9BFCFD18B1}"/>
                  </a:ext>
                  <a:ext uri="{C183D7F6-B498-43B3-948B-1728B52AA6E4}">
                    <adec:decorative xmlns:adec="http://schemas.microsoft.com/office/drawing/2017/decorative" val="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Oval 21">
                <a:extLst>
                  <a:ext uri="{FF2B5EF4-FFF2-40B4-BE49-F238E27FC236}">
                    <a16:creationId xmlns:a16="http://schemas.microsoft.com/office/drawing/2014/main" id="{00BAE428-E644-674F-9A5E-A88C3967C7A6}"/>
                  </a:ext>
                  <a:ext uri="{C183D7F6-B498-43B3-948B-1728B52AA6E4}">
                    <adec:decorative xmlns:adec="http://schemas.microsoft.com/office/drawing/2017/decorative" val="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86" name="Oval 85">
              <a:extLst>
                <a:ext uri="{FF2B5EF4-FFF2-40B4-BE49-F238E27FC236}">
                  <a16:creationId xmlns:a16="http://schemas.microsoft.com/office/drawing/2014/main" id="{1DF6682A-C791-9F4F-A6CD-A13958278D1D}"/>
                </a:ext>
                <a:ext uri="{C183D7F6-B498-43B3-948B-1728B52AA6E4}">
                  <adec:decorative xmlns:adec="http://schemas.microsoft.com/office/drawing/2017/decorative" val="1"/>
                </a:ext>
              </a:extLst>
            </p:cNvPr>
            <p:cNvSpPr/>
            <p:nvPr/>
          </p:nvSpPr>
          <p:spPr bwMode="auto">
            <a:xfrm>
              <a:off x="9592857" y="2784226"/>
              <a:ext cx="151259" cy="151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Oval 86">
              <a:extLst>
                <a:ext uri="{FF2B5EF4-FFF2-40B4-BE49-F238E27FC236}">
                  <a16:creationId xmlns:a16="http://schemas.microsoft.com/office/drawing/2014/main" id="{34E1A30C-778A-754F-B2FD-90662B1076AB}"/>
                </a:ext>
                <a:ext uri="{C183D7F6-B498-43B3-948B-1728B52AA6E4}">
                  <adec:decorative xmlns:adec="http://schemas.microsoft.com/office/drawing/2017/decorative" val="1"/>
                </a:ext>
              </a:extLst>
            </p:cNvPr>
            <p:cNvSpPr/>
            <p:nvPr/>
          </p:nvSpPr>
          <p:spPr bwMode="auto">
            <a:xfrm>
              <a:off x="10239033" y="2781178"/>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Oval 87">
              <a:extLst>
                <a:ext uri="{FF2B5EF4-FFF2-40B4-BE49-F238E27FC236}">
                  <a16:creationId xmlns:a16="http://schemas.microsoft.com/office/drawing/2014/main" id="{A1A3C597-5518-8747-85B7-3CE309D4FA2E}"/>
                </a:ext>
                <a:ext uri="{C183D7F6-B498-43B3-948B-1728B52AA6E4}">
                  <adec:decorative xmlns:adec="http://schemas.microsoft.com/office/drawing/2017/decorative" val="1"/>
                </a:ext>
              </a:extLst>
            </p:cNvPr>
            <p:cNvSpPr/>
            <p:nvPr/>
          </p:nvSpPr>
          <p:spPr bwMode="auto">
            <a:xfrm>
              <a:off x="10467844" y="3226841"/>
              <a:ext cx="151259" cy="15125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2AC38CE3-0FB8-7247-8EE4-3D334E203A47}"/>
                </a:ext>
                <a:ext uri="{C183D7F6-B498-43B3-948B-1728B52AA6E4}">
                  <adec:decorative xmlns:adec="http://schemas.microsoft.com/office/drawing/2017/decorative" val="1"/>
                </a:ext>
              </a:extLst>
            </p:cNvPr>
            <p:cNvSpPr/>
            <p:nvPr/>
          </p:nvSpPr>
          <p:spPr bwMode="auto">
            <a:xfrm>
              <a:off x="9267426" y="3277741"/>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 name="Content Placeholder 6">
            <a:extLst>
              <a:ext uri="{FF2B5EF4-FFF2-40B4-BE49-F238E27FC236}">
                <a16:creationId xmlns:a16="http://schemas.microsoft.com/office/drawing/2014/main" id="{5F53C0FE-86B6-4C02-A9CA-7A3D24EE7F51}"/>
              </a:ext>
            </a:extLst>
          </p:cNvPr>
          <p:cNvSpPr>
            <a:spLocks noGrp="1"/>
          </p:cNvSpPr>
          <p:nvPr>
            <p:ph sz="quarter" idx="14"/>
          </p:nvPr>
        </p:nvSpPr>
        <p:spPr>
          <a:xfrm>
            <a:off x="8236684" y="5312316"/>
            <a:ext cx="3162925" cy="262817"/>
          </a:xfrm>
        </p:spPr>
        <p:txBody>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Integration with the Azure ecosystem</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spTree>
    <p:extLst>
      <p:ext uri="{BB962C8B-B14F-4D97-AF65-F5344CB8AC3E}">
        <p14:creationId xmlns:p14="http://schemas.microsoft.com/office/powerpoint/2010/main" val="234033296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196AD8-3856-451D-8B75-85C980D297BE}"/>
              </a:ext>
            </a:extLst>
          </p:cNvPr>
          <p:cNvSpPr>
            <a:spLocks noGrp="1"/>
          </p:cNvSpPr>
          <p:nvPr>
            <p:ph type="title"/>
          </p:nvPr>
        </p:nvSpPr>
        <p:spPr>
          <a:xfrm>
            <a:off x="2780847" y="457200"/>
            <a:ext cx="6633353" cy="553998"/>
          </a:xfrm>
        </p:spPr>
        <p:txBody>
          <a:bodyPr/>
          <a:lstStyle/>
          <a:p>
            <a:r>
              <a:rPr lang="en-US" dirty="0"/>
              <a:t>Documentation and resources </a:t>
            </a:r>
          </a:p>
        </p:txBody>
      </p:sp>
      <p:graphicFrame>
        <p:nvGraphicFramePr>
          <p:cNvPr id="2" name="Table 2">
            <a:extLst>
              <a:ext uri="{FF2B5EF4-FFF2-40B4-BE49-F238E27FC236}">
                <a16:creationId xmlns:a16="http://schemas.microsoft.com/office/drawing/2014/main" id="{DC7B0347-7F04-4B72-A659-A0DAD1AB07B1}"/>
              </a:ext>
            </a:extLst>
          </p:cNvPr>
          <p:cNvGraphicFramePr>
            <a:graphicFrameLocks noGrp="1"/>
          </p:cNvGraphicFramePr>
          <p:nvPr>
            <p:ph type="tbl" sz="quarter" idx="11"/>
            <p:extLst>
              <p:ext uri="{D42A27DB-BD31-4B8C-83A1-F6EECF244321}">
                <p14:modId xmlns:p14="http://schemas.microsoft.com/office/powerpoint/2010/main" val="2695749099"/>
              </p:ext>
            </p:extLst>
          </p:nvPr>
        </p:nvGraphicFramePr>
        <p:xfrm>
          <a:off x="496449" y="1871275"/>
          <a:ext cx="10581282" cy="4160531"/>
        </p:xfrm>
        <a:graphic>
          <a:graphicData uri="http://schemas.openxmlformats.org/drawingml/2006/table">
            <a:tbl>
              <a:tblPr firstRow="1" bandRow="1">
                <a:tableStyleId>{2D5ABB26-0587-4C30-8999-92F81FD0307C}</a:tableStyleId>
              </a:tblPr>
              <a:tblGrid>
                <a:gridCol w="2766336">
                  <a:extLst>
                    <a:ext uri="{9D8B030D-6E8A-4147-A177-3AD203B41FA5}">
                      <a16:colId xmlns:a16="http://schemas.microsoft.com/office/drawing/2014/main" val="667884456"/>
                    </a:ext>
                  </a:extLst>
                </a:gridCol>
                <a:gridCol w="7814946">
                  <a:extLst>
                    <a:ext uri="{9D8B030D-6E8A-4147-A177-3AD203B41FA5}">
                      <a16:colId xmlns:a16="http://schemas.microsoft.com/office/drawing/2014/main" val="3974382457"/>
                    </a:ext>
                  </a:extLst>
                </a:gridCol>
              </a:tblGrid>
              <a:tr h="427425">
                <a:tc>
                  <a:txBody>
                    <a:bodyPr/>
                    <a:lstStyle/>
                    <a:p>
                      <a:pPr>
                        <a:lnSpc>
                          <a:spcPct val="100000"/>
                        </a:lnSpc>
                      </a:pPr>
                      <a:r>
                        <a:rPr kumimoji="0" lang="en-US" sz="1800" b="0" u="none" strike="noStrike" kern="1200" cap="none" spc="0" normalizeH="0" baseline="0" noProof="0" dirty="0" err="1">
                          <a:ln>
                            <a:noFill/>
                          </a:ln>
                          <a:gradFill>
                            <a:gsLst>
                              <a:gs pos="1250">
                                <a:prstClr val="black"/>
                              </a:gs>
                              <a:gs pos="100000">
                                <a:prstClr val="black"/>
                              </a:gs>
                            </a:gsLst>
                            <a:lin ang="5400000" scaled="0"/>
                          </a:gradFill>
                          <a:effectLst/>
                          <a:uLnTx/>
                          <a:uFillTx/>
                        </a:rPr>
                        <a:t>InfoPedia</a:t>
                      </a:r>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 landing page: </a:t>
                      </a:r>
                      <a:endParaRPr lang="en-US" dirty="0">
                        <a:solidFill>
                          <a:schemeClr val="tx1"/>
                        </a:solidFill>
                      </a:endParaRPr>
                    </a:p>
                  </a:txBody>
                  <a:tcPr/>
                </a:tc>
                <a:tc>
                  <a:txBody>
                    <a:bodyPr/>
                    <a:lstStyle/>
                    <a:p>
                      <a:pPr marL="30163" marR="0" lvl="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kumimoji="0" lang="en-US" sz="1800" b="0" u="none" strike="noStrike" kern="1200" cap="none" spc="0" normalizeH="0" baseline="0" noProof="0" dirty="0">
                          <a:ln>
                            <a:noFill/>
                          </a:ln>
                          <a:solidFill>
                            <a:srgbClr val="0078D4"/>
                          </a:solidFill>
                          <a:effectLst/>
                          <a:uLnTx/>
                          <a:uFillTx/>
                          <a:hlinkClick r:id="rId2"/>
                        </a:rPr>
                        <a:t>http://aka.ms/ossdb</a:t>
                      </a:r>
                      <a:r>
                        <a:rPr kumimoji="0" lang="en-US" sz="1800" b="0" u="none" strike="noStrike" kern="1200" cap="none" spc="0" normalizeH="0" baseline="0" noProof="0" dirty="0">
                          <a:ln>
                            <a:noFill/>
                          </a:ln>
                          <a:solidFill>
                            <a:srgbClr val="0078D4"/>
                          </a:solidFill>
                          <a:effectLst/>
                          <a:uLnTx/>
                          <a:uFillTx/>
                        </a:rPr>
                        <a:t> </a:t>
                      </a:r>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(internal only)</a:t>
                      </a:r>
                      <a:endParaRPr kumimoji="0" lang="en-US" sz="1800" b="0" i="0" u="none" strike="noStrike" kern="1200" cap="none" spc="0" normalizeH="0" baseline="0" noProof="0" dirty="0">
                        <a:ln>
                          <a:noFill/>
                        </a:ln>
                        <a:gradFill>
                          <a:gsLst>
                            <a:gs pos="1250">
                              <a:prstClr val="black"/>
                            </a:gs>
                            <a:gs pos="100000">
                              <a:prstClr val="black"/>
                            </a:gs>
                          </a:gsLst>
                          <a:lin ang="5400000" scaled="0"/>
                        </a:gradFill>
                        <a:effectLst/>
                        <a:uLnTx/>
                        <a:uFillTx/>
                        <a:latin typeface="+mn-lt"/>
                        <a:ea typeface="+mn-ea"/>
                        <a:cs typeface="Segoe UI Semilight" panose="020B0402040204020203" pitchFamily="34" charset="0"/>
                      </a:endParaRPr>
                    </a:p>
                  </a:txBody>
                  <a:tcPr/>
                </a:tc>
                <a:extLst>
                  <a:ext uri="{0D108BD9-81ED-4DB2-BD59-A6C34878D82A}">
                    <a16:rowId xmlns:a16="http://schemas.microsoft.com/office/drawing/2014/main" val="965953304"/>
                  </a:ext>
                </a:extLst>
              </a:tr>
              <a:tr h="719667">
                <a:tc>
                  <a:txBody>
                    <a:bodyPr/>
                    <a:lstStyle/>
                    <a:p>
                      <a:pPr marL="0" marR="0" lvl="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OSS Database Migration</a:t>
                      </a:r>
                    </a:p>
                    <a:p>
                      <a:pPr marL="0" marR="0" lvl="0" indent="0" algn="l" defTabSz="932742" rtl="0" eaLnBrk="1" fontAlgn="auto" latinLnBrk="0" hangingPunct="1">
                        <a:lnSpc>
                          <a:spcPct val="50000"/>
                        </a:lnSpc>
                        <a:spcBef>
                          <a:spcPts val="1200"/>
                        </a:spcBef>
                        <a:spcAft>
                          <a:spcPts val="0"/>
                        </a:spcAft>
                        <a:buClrTx/>
                        <a:buSzPct val="90000"/>
                        <a:buFont typeface="Wingdings" panose="05000000000000000000" pitchFamily="2" charset="2"/>
                        <a:buNone/>
                        <a:tabLst/>
                        <a:defRPr/>
                      </a:pPr>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Checklist: </a:t>
                      </a:r>
                      <a:endParaRPr kumimoji="0" lang="en-US" sz="1800" b="0" i="0" u="none" strike="noStrike" kern="1200" cap="none" spc="0" normalizeH="0" baseline="0" noProof="0" dirty="0">
                        <a:ln>
                          <a:noFill/>
                        </a:ln>
                        <a:gradFill>
                          <a:gsLst>
                            <a:gs pos="1250">
                              <a:prstClr val="black"/>
                            </a:gs>
                            <a:gs pos="100000">
                              <a:prstClr val="black"/>
                            </a:gs>
                          </a:gsLst>
                          <a:lin ang="5400000" scaled="0"/>
                        </a:gradFill>
                        <a:effectLst/>
                        <a:uLnTx/>
                        <a:uFillTx/>
                        <a:latin typeface="+mn-lt"/>
                        <a:ea typeface="+mn-ea"/>
                        <a:cs typeface="Segoe UI Semilight" panose="020B0402040204020203" pitchFamily="34" charset="0"/>
                      </a:endParaRPr>
                    </a:p>
                  </a:txBody>
                  <a:tcPr/>
                </a:tc>
                <a:tc>
                  <a:txBody>
                    <a:bodyPr/>
                    <a:lstStyle/>
                    <a:p>
                      <a:endParaRPr lang="en-US" dirty="0"/>
                    </a:p>
                  </a:txBody>
                  <a:tcPr/>
                </a:tc>
                <a:extLst>
                  <a:ext uri="{0D108BD9-81ED-4DB2-BD59-A6C34878D82A}">
                    <a16:rowId xmlns:a16="http://schemas.microsoft.com/office/drawing/2014/main" val="169133278"/>
                  </a:ext>
                </a:extLst>
              </a:tr>
              <a:tr h="303106">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MySQL homepage: </a:t>
                      </a:r>
                      <a:endParaRPr lang="en-US" dirty="0">
                        <a:solidFill>
                          <a:schemeClr val="tx1"/>
                        </a:solidFill>
                      </a:endParaRPr>
                    </a:p>
                  </a:txBody>
                  <a:tcPr/>
                </a:tc>
                <a:tc>
                  <a:txBody>
                    <a:bodyPr/>
                    <a:lstStyle/>
                    <a:p>
                      <a:pPr marL="28575" indent="0"/>
                      <a:r>
                        <a:rPr kumimoji="0" lang="en-US" sz="1800" b="0" u="none" strike="noStrike" kern="1200" cap="none" spc="0" normalizeH="0" baseline="0" noProof="0" dirty="0">
                          <a:ln>
                            <a:noFill/>
                          </a:ln>
                          <a:solidFill>
                            <a:srgbClr val="0078D4"/>
                          </a:solidFill>
                          <a:effectLst/>
                          <a:uLnTx/>
                          <a:uFillTx/>
                          <a:hlinkClick r:id="rId3">
                            <a:extLst>
                              <a:ext uri="{A12FA001-AC4F-418D-AE19-62706E023703}">
                                <ahyp:hlinkClr xmlns:ahyp="http://schemas.microsoft.com/office/drawing/2018/hyperlinkcolor" val="tx"/>
                              </a:ext>
                            </a:extLst>
                          </a:hlinkClick>
                        </a:rPr>
                        <a:t>http://aka.ms/mysql</a:t>
                      </a:r>
                      <a:endParaRPr lang="en-US" dirty="0">
                        <a:solidFill>
                          <a:srgbClr val="0078D4"/>
                        </a:solidFill>
                      </a:endParaRPr>
                    </a:p>
                  </a:txBody>
                  <a:tcPr/>
                </a:tc>
                <a:extLst>
                  <a:ext uri="{0D108BD9-81ED-4DB2-BD59-A6C34878D82A}">
                    <a16:rowId xmlns:a16="http://schemas.microsoft.com/office/drawing/2014/main" val="3621495880"/>
                  </a:ext>
                </a:extLst>
              </a:tr>
              <a:tr h="387773">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MariaDB homepage: </a:t>
                      </a:r>
                      <a:endParaRPr lang="en-US" dirty="0">
                        <a:solidFill>
                          <a:schemeClr val="tx1"/>
                        </a:solidFill>
                      </a:endParaRPr>
                    </a:p>
                  </a:txBody>
                  <a:tcPr/>
                </a:tc>
                <a:tc>
                  <a:txBody>
                    <a:bodyPr/>
                    <a:lstStyle/>
                    <a:p>
                      <a:pPr marL="33338" indent="0"/>
                      <a:r>
                        <a:rPr kumimoji="0" lang="en-US" sz="1800" b="0" u="none" strike="noStrike" kern="1200" cap="none" spc="0" normalizeH="0" baseline="0" noProof="0" dirty="0">
                          <a:ln>
                            <a:noFill/>
                          </a:ln>
                          <a:solidFill>
                            <a:srgbClr val="0078D4"/>
                          </a:solidFill>
                          <a:effectLst/>
                          <a:uLnTx/>
                          <a:uFillTx/>
                          <a:hlinkClick r:id="rId4">
                            <a:extLst>
                              <a:ext uri="{A12FA001-AC4F-418D-AE19-62706E023703}">
                                <ahyp:hlinkClr xmlns:ahyp="http://schemas.microsoft.com/office/drawing/2018/hyperlinkcolor" val="tx"/>
                              </a:ext>
                            </a:extLst>
                          </a:hlinkClick>
                        </a:rPr>
                        <a:t>http://aka.ms/mariadb</a:t>
                      </a:r>
                      <a:endParaRPr lang="en-US" dirty="0">
                        <a:solidFill>
                          <a:srgbClr val="0078D4"/>
                        </a:solidFill>
                      </a:endParaRPr>
                    </a:p>
                  </a:txBody>
                  <a:tcPr/>
                </a:tc>
                <a:extLst>
                  <a:ext uri="{0D108BD9-81ED-4DB2-BD59-A6C34878D82A}">
                    <a16:rowId xmlns:a16="http://schemas.microsoft.com/office/drawing/2014/main" val="3848654626"/>
                  </a:ext>
                </a:extLst>
              </a:tr>
              <a:tr h="276013">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MySQL documentation: </a:t>
                      </a:r>
                      <a:endParaRPr lang="en-US" dirty="0">
                        <a:solidFill>
                          <a:schemeClr val="tx1"/>
                        </a:solidFill>
                      </a:endParaRPr>
                    </a:p>
                  </a:txBody>
                  <a:tcPr/>
                </a:tc>
                <a:tc>
                  <a:txBody>
                    <a:bodyPr/>
                    <a:lstStyle/>
                    <a:p>
                      <a:pPr marL="31750" indent="0"/>
                      <a:r>
                        <a:rPr kumimoji="0" lang="en-US" sz="1800" b="0" u="none" strike="noStrike" kern="1200" cap="none" spc="0" normalizeH="0" baseline="0" noProof="0" dirty="0">
                          <a:ln>
                            <a:noFill/>
                          </a:ln>
                          <a:solidFill>
                            <a:srgbClr val="0078D4"/>
                          </a:solidFill>
                          <a:effectLst/>
                          <a:uLnTx/>
                          <a:uFillTx/>
                          <a:hlinkClick r:id="rId5">
                            <a:extLst>
                              <a:ext uri="{A12FA001-AC4F-418D-AE19-62706E023703}">
                                <ahyp:hlinkClr xmlns:ahyp="http://schemas.microsoft.com/office/drawing/2018/hyperlinkcolor" val="tx"/>
                              </a:ext>
                            </a:extLst>
                          </a:hlinkClick>
                        </a:rPr>
                        <a:t>http://aka.ms/mysqldocs</a:t>
                      </a:r>
                      <a:r>
                        <a:rPr kumimoji="0" lang="en-US" sz="1800" b="0" u="none" strike="noStrike" kern="1200" cap="none" spc="0" normalizeH="0" baseline="0" noProof="0" dirty="0">
                          <a:ln>
                            <a:noFill/>
                          </a:ln>
                          <a:solidFill>
                            <a:srgbClr val="0078D4"/>
                          </a:solidFill>
                          <a:effectLst/>
                          <a:uLnTx/>
                          <a:uFillTx/>
                        </a:rPr>
                        <a:t> </a:t>
                      </a:r>
                      <a:endParaRPr lang="en-US" dirty="0">
                        <a:solidFill>
                          <a:srgbClr val="0078D4"/>
                        </a:solidFill>
                      </a:endParaRPr>
                    </a:p>
                  </a:txBody>
                  <a:tcPr/>
                </a:tc>
                <a:extLst>
                  <a:ext uri="{0D108BD9-81ED-4DB2-BD59-A6C34878D82A}">
                    <a16:rowId xmlns:a16="http://schemas.microsoft.com/office/drawing/2014/main" val="2583564610"/>
                  </a:ext>
                </a:extLst>
              </a:tr>
              <a:tr h="392007">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MariaDB documentation: </a:t>
                      </a:r>
                      <a:endParaRPr lang="en-US" dirty="0">
                        <a:solidFill>
                          <a:schemeClr val="tx1"/>
                        </a:solidFill>
                      </a:endParaRPr>
                    </a:p>
                  </a:txBody>
                  <a:tcPr/>
                </a:tc>
                <a:tc>
                  <a:txBody>
                    <a:bodyPr/>
                    <a:lstStyle/>
                    <a:p>
                      <a:pPr marL="30163" indent="0"/>
                      <a:r>
                        <a:rPr kumimoji="0" lang="en-US" sz="1800" b="0" u="none" strike="noStrike" kern="1200" cap="none" spc="0" normalizeH="0" baseline="0" noProof="0" dirty="0">
                          <a:ln>
                            <a:noFill/>
                          </a:ln>
                          <a:solidFill>
                            <a:srgbClr val="0078D4"/>
                          </a:solidFill>
                          <a:effectLst/>
                          <a:uLnTx/>
                          <a:uFillTx/>
                          <a:hlinkClick r:id="rId6">
                            <a:extLst>
                              <a:ext uri="{A12FA001-AC4F-418D-AE19-62706E023703}">
                                <ahyp:hlinkClr xmlns:ahyp="http://schemas.microsoft.com/office/drawing/2018/hyperlinkcolor" val="tx"/>
                              </a:ext>
                            </a:extLst>
                          </a:hlinkClick>
                        </a:rPr>
                        <a:t>https://aka.ms/mariadbdocs</a:t>
                      </a:r>
                      <a:r>
                        <a:rPr kumimoji="0" lang="en-US" sz="1800" b="0" u="none" strike="noStrike" kern="1200" cap="none" spc="0" normalizeH="0" baseline="0" noProof="0" dirty="0">
                          <a:ln>
                            <a:noFill/>
                          </a:ln>
                          <a:solidFill>
                            <a:srgbClr val="0078D4"/>
                          </a:solidFill>
                          <a:effectLst/>
                          <a:uLnTx/>
                          <a:uFillTx/>
                        </a:rPr>
                        <a:t> </a:t>
                      </a:r>
                      <a:endParaRPr lang="en-US" dirty="0">
                        <a:solidFill>
                          <a:srgbClr val="0078D4"/>
                        </a:solidFill>
                      </a:endParaRPr>
                    </a:p>
                  </a:txBody>
                  <a:tcPr/>
                </a:tc>
                <a:extLst>
                  <a:ext uri="{0D108BD9-81ED-4DB2-BD59-A6C34878D82A}">
                    <a16:rowId xmlns:a16="http://schemas.microsoft.com/office/drawing/2014/main" val="4279616720"/>
                  </a:ext>
                </a:extLst>
              </a:tr>
              <a:tr h="758613">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Ask Questions: </a:t>
                      </a:r>
                      <a:endParaRPr lang="en-US" dirty="0">
                        <a:solidFill>
                          <a:schemeClr val="tx1"/>
                        </a:solidFill>
                      </a:endParaRPr>
                    </a:p>
                  </a:txBody>
                  <a:tcPr/>
                </a:tc>
                <a:tc>
                  <a:txBody>
                    <a:bodyPr/>
                    <a:lstStyle/>
                    <a:p>
                      <a:pPr marL="33338" indent="0"/>
                      <a:r>
                        <a:rPr kumimoji="0" lang="en-US" sz="1800" b="0" u="none" strike="noStrike" kern="1200" cap="none" spc="0" normalizeH="0" baseline="0" noProof="0" dirty="0">
                          <a:ln>
                            <a:noFill/>
                          </a:ln>
                          <a:solidFill>
                            <a:srgbClr val="0078D4"/>
                          </a:solidFill>
                          <a:effectLst/>
                          <a:uLnTx/>
                          <a:uFillTx/>
                          <a:hlinkClick r:id="rId7">
                            <a:extLst>
                              <a:ext uri="{A12FA001-AC4F-418D-AE19-62706E023703}">
                                <ahyp:hlinkClr xmlns:ahyp="http://schemas.microsoft.com/office/drawing/2018/hyperlinkcolor" val="tx"/>
                              </a:ext>
                            </a:extLst>
                          </a:hlinkClick>
                        </a:rPr>
                        <a:t>AskAzureDBforMySQL@service.microsoft.com</a:t>
                      </a:r>
                      <a:r>
                        <a:rPr kumimoji="0" lang="en-US" sz="1800" b="0" u="none" strike="noStrike" kern="1200" cap="none" spc="0" normalizeH="0" baseline="0" noProof="0" dirty="0">
                          <a:ln>
                            <a:noFill/>
                          </a:ln>
                          <a:solidFill>
                            <a:srgbClr val="0078D4"/>
                          </a:solidFill>
                          <a:effectLst/>
                          <a:uLnTx/>
                          <a:uFillTx/>
                        </a:rPr>
                        <a:t> </a:t>
                      </a:r>
                    </a:p>
                    <a:p>
                      <a:pPr marL="34925" indent="0"/>
                      <a:r>
                        <a:rPr kumimoji="0" lang="en-US" sz="1800" b="0" u="none" strike="noStrike" kern="1200" cap="none" spc="0" normalizeH="0" baseline="0" noProof="0" dirty="0">
                          <a:ln>
                            <a:noFill/>
                          </a:ln>
                          <a:solidFill>
                            <a:srgbClr val="0078D4"/>
                          </a:solidFill>
                          <a:effectLst/>
                          <a:uLnTx/>
                          <a:uFillTx/>
                          <a:hlinkClick r:id="rId8">
                            <a:extLst>
                              <a:ext uri="{A12FA001-AC4F-418D-AE19-62706E023703}">
                                <ahyp:hlinkClr xmlns:ahyp="http://schemas.microsoft.com/office/drawing/2018/hyperlinkcolor" val="tx"/>
                              </a:ext>
                            </a:extLst>
                          </a:hlinkClick>
                        </a:rPr>
                        <a:t>AskAzureDBforMariaDB@service.microsoft.com</a:t>
                      </a:r>
                      <a:r>
                        <a:rPr kumimoji="0" lang="en-US" sz="1800" b="0" u="none" strike="noStrike" kern="1200" cap="none" spc="0" normalizeH="0" baseline="0" noProof="0" dirty="0">
                          <a:ln>
                            <a:noFill/>
                          </a:ln>
                          <a:solidFill>
                            <a:srgbClr val="0078D4"/>
                          </a:solidFill>
                          <a:effectLst/>
                          <a:uLnTx/>
                          <a:uFillTx/>
                        </a:rPr>
                        <a:t> </a:t>
                      </a:r>
                      <a:endParaRPr lang="en-US" dirty="0">
                        <a:solidFill>
                          <a:srgbClr val="0078D4"/>
                        </a:solidFill>
                      </a:endParaRPr>
                    </a:p>
                  </a:txBody>
                  <a:tcPr/>
                </a:tc>
                <a:extLst>
                  <a:ext uri="{0D108BD9-81ED-4DB2-BD59-A6C34878D82A}">
                    <a16:rowId xmlns:a16="http://schemas.microsoft.com/office/drawing/2014/main" val="3258692467"/>
                  </a:ext>
                </a:extLst>
              </a:tr>
              <a:tr h="228600">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MySQL Videos: </a:t>
                      </a:r>
                      <a:endParaRPr lang="en-US" dirty="0">
                        <a:solidFill>
                          <a:schemeClr val="tx1"/>
                        </a:solidFill>
                      </a:endParaRPr>
                    </a:p>
                  </a:txBody>
                  <a:tcPr/>
                </a:tc>
                <a:tc>
                  <a:txBody>
                    <a:bodyPr/>
                    <a:lstStyle/>
                    <a:p>
                      <a:pPr marL="30163" indent="0"/>
                      <a:r>
                        <a:rPr kumimoji="0" lang="en-US" sz="1800" b="0" u="none" strike="noStrike" kern="1200" cap="none" spc="0" normalizeH="0" baseline="0" noProof="0" dirty="0">
                          <a:ln>
                            <a:noFill/>
                          </a:ln>
                          <a:solidFill>
                            <a:srgbClr val="0078D4"/>
                          </a:solidFill>
                          <a:effectLst/>
                          <a:uLnTx/>
                          <a:uFillTx/>
                          <a:hlinkClick r:id="rId9">
                            <a:extLst>
                              <a:ext uri="{A12FA001-AC4F-418D-AE19-62706E023703}">
                                <ahyp:hlinkClr xmlns:ahyp="http://schemas.microsoft.com/office/drawing/2018/hyperlinkcolor" val="tx"/>
                              </a:ext>
                            </a:extLst>
                          </a:hlinkClick>
                        </a:rPr>
                        <a:t>https://aka.ms/mysql-azure-videos</a:t>
                      </a:r>
                      <a:endParaRPr lang="en-US" dirty="0">
                        <a:solidFill>
                          <a:srgbClr val="0078D4"/>
                        </a:solidFill>
                      </a:endParaRPr>
                    </a:p>
                  </a:txBody>
                  <a:tcPr/>
                </a:tc>
                <a:extLst>
                  <a:ext uri="{0D108BD9-81ED-4DB2-BD59-A6C34878D82A}">
                    <a16:rowId xmlns:a16="http://schemas.microsoft.com/office/drawing/2014/main" val="1988392293"/>
                  </a:ext>
                </a:extLst>
              </a:tr>
              <a:tr h="377766">
                <a:tc>
                  <a:txBody>
                    <a:bodyPr/>
                    <a:lstStyle/>
                    <a:p>
                      <a:r>
                        <a:rPr kumimoji="0" lang="en-US" sz="1800" b="0" u="none" strike="noStrike" kern="1200" cap="none" spc="0" normalizeH="0" baseline="0" noProof="0" dirty="0">
                          <a:ln>
                            <a:noFill/>
                          </a:ln>
                          <a:gradFill>
                            <a:gsLst>
                              <a:gs pos="1250">
                                <a:prstClr val="black"/>
                              </a:gs>
                              <a:gs pos="100000">
                                <a:prstClr val="black"/>
                              </a:gs>
                            </a:gsLst>
                            <a:lin ang="5400000" scaled="0"/>
                          </a:gradFill>
                          <a:effectLst/>
                          <a:uLnTx/>
                          <a:uFillTx/>
                        </a:rPr>
                        <a:t>MariaDB Videos: </a:t>
                      </a:r>
                      <a:endParaRPr lang="en-US" dirty="0">
                        <a:solidFill>
                          <a:schemeClr val="tx1"/>
                        </a:solidFill>
                      </a:endParaRPr>
                    </a:p>
                  </a:txBody>
                  <a:tcPr/>
                </a:tc>
                <a:tc>
                  <a:txBody>
                    <a:bodyPr/>
                    <a:lstStyle/>
                    <a:p>
                      <a:pPr marL="27432"/>
                      <a:r>
                        <a:rPr kumimoji="0" lang="en-US" sz="1800" b="0" u="none" strike="noStrike" kern="1200" cap="none" spc="0" normalizeH="0" baseline="0" noProof="0" dirty="0">
                          <a:ln>
                            <a:noFill/>
                          </a:ln>
                          <a:solidFill>
                            <a:srgbClr val="0078D4"/>
                          </a:solidFill>
                          <a:effectLst/>
                          <a:uLnTx/>
                          <a:uFillTx/>
                          <a:hlinkClick r:id="rId10">
                            <a:extLst>
                              <a:ext uri="{A12FA001-AC4F-418D-AE19-62706E023703}">
                                <ahyp:hlinkClr xmlns:ahyp="http://schemas.microsoft.com/office/drawing/2018/hyperlinkcolor" val="tx"/>
                              </a:ext>
                            </a:extLst>
                          </a:hlinkClick>
                        </a:rPr>
                        <a:t>https://aka.ms/mariadb-azure-videos</a:t>
                      </a:r>
                      <a:endParaRPr lang="en-US" dirty="0">
                        <a:solidFill>
                          <a:srgbClr val="0078D4"/>
                        </a:solidFill>
                      </a:endParaRPr>
                    </a:p>
                  </a:txBody>
                  <a:tcPr/>
                </a:tc>
                <a:extLst>
                  <a:ext uri="{0D108BD9-81ED-4DB2-BD59-A6C34878D82A}">
                    <a16:rowId xmlns:a16="http://schemas.microsoft.com/office/drawing/2014/main" val="1005500786"/>
                  </a:ext>
                </a:extLst>
              </a:tr>
            </a:tbl>
          </a:graphicData>
        </a:graphic>
      </p:graphicFrame>
    </p:spTree>
    <p:extLst>
      <p:ext uri="{BB962C8B-B14F-4D97-AF65-F5344CB8AC3E}">
        <p14:creationId xmlns:p14="http://schemas.microsoft.com/office/powerpoint/2010/main" val="76773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ABE199-F49A-4A9C-85A5-DC1999E89CC7}"/>
              </a:ext>
            </a:extLst>
          </p:cNvPr>
          <p:cNvSpPr>
            <a:spLocks noGrp="1"/>
          </p:cNvSpPr>
          <p:nvPr>
            <p:ph type="title"/>
          </p:nvPr>
        </p:nvSpPr>
        <p:spPr>
          <a:xfrm>
            <a:off x="585216" y="3035808"/>
            <a:ext cx="2692556" cy="498598"/>
          </a:xfrm>
        </p:spPr>
        <p:txBody>
          <a:bodyPr/>
          <a:lstStyle/>
          <a:p>
            <a:r>
              <a:rPr lang="en-US" dirty="0"/>
              <a:t>Appendix </a:t>
            </a:r>
          </a:p>
        </p:txBody>
      </p:sp>
    </p:spTree>
    <p:extLst>
      <p:ext uri="{BB962C8B-B14F-4D97-AF65-F5344CB8AC3E}">
        <p14:creationId xmlns:p14="http://schemas.microsoft.com/office/powerpoint/2010/main" val="409942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D4689D-419F-CD4E-803B-6A05FDA2D6C4}"/>
              </a:ext>
            </a:extLst>
          </p:cNvPr>
          <p:cNvSpPr>
            <a:spLocks noGrp="1"/>
          </p:cNvSpPr>
          <p:nvPr>
            <p:ph type="title"/>
          </p:nvPr>
        </p:nvSpPr>
        <p:spPr>
          <a:xfrm>
            <a:off x="588263" y="457200"/>
            <a:ext cx="7095905" cy="553998"/>
          </a:xfrm>
        </p:spPr>
        <p:txBody>
          <a:bodyPr/>
          <a:lstStyle/>
          <a:p>
            <a:r>
              <a:rPr lang="en-US" dirty="0"/>
              <a:t>Custom Maintenance Windows</a:t>
            </a:r>
          </a:p>
        </p:txBody>
      </p:sp>
      <p:sp>
        <p:nvSpPr>
          <p:cNvPr id="2" name="Content Placeholder 1">
            <a:extLst>
              <a:ext uri="{FF2B5EF4-FFF2-40B4-BE49-F238E27FC236}">
                <a16:creationId xmlns:a16="http://schemas.microsoft.com/office/drawing/2014/main" id="{BC17D258-7EF7-374A-B507-388641863AEE}"/>
              </a:ext>
            </a:extLst>
          </p:cNvPr>
          <p:cNvSpPr>
            <a:spLocks noGrp="1"/>
          </p:cNvSpPr>
          <p:nvPr>
            <p:ph idx="1"/>
          </p:nvPr>
        </p:nvSpPr>
        <p:spPr>
          <a:xfrm>
            <a:off x="554220" y="1365383"/>
            <a:ext cx="6146384" cy="5265100"/>
          </a:xfrm>
        </p:spPr>
        <p:txBody>
          <a:bodyPr vert="horz" wrap="square" lIns="0" tIns="0" rIns="0" bIns="0" rtlCol="0" anchor="t">
            <a:normAutofit/>
          </a:bodyPr>
          <a:lstStyle/>
          <a:p>
            <a:pPr>
              <a:spcBef>
                <a:spcPts val="600"/>
              </a:spcBef>
              <a:spcAft>
                <a:spcPts val="600"/>
              </a:spcAft>
            </a:pPr>
            <a:r>
              <a:rPr lang="en-US" sz="2200" dirty="0">
                <a:latin typeface="+mj-lt"/>
                <a:cs typeface="Segoe UI Semilight"/>
              </a:rPr>
              <a:t>Choose maintenance window per server</a:t>
            </a:r>
          </a:p>
          <a:p>
            <a:pPr>
              <a:spcBef>
                <a:spcPts val="600"/>
              </a:spcBef>
              <a:spcAft>
                <a:spcPts val="600"/>
              </a:spcAft>
            </a:pPr>
            <a:r>
              <a:rPr lang="en-US" sz="2200" dirty="0">
                <a:latin typeface="+mj-lt"/>
                <a:cs typeface="Segoe UI Semilight"/>
              </a:rPr>
              <a:t>Short duration downtime for planned maintenance</a:t>
            </a:r>
          </a:p>
          <a:p>
            <a:pPr>
              <a:spcBef>
                <a:spcPts val="600"/>
              </a:spcBef>
              <a:spcAft>
                <a:spcPts val="600"/>
              </a:spcAft>
            </a:pPr>
            <a:r>
              <a:rPr lang="en-US" sz="2200" dirty="0">
                <a:latin typeface="+mj-lt"/>
                <a:cs typeface="Segoe UI Semilight"/>
              </a:rPr>
              <a:t>30 days (or more) between successful scheduled maintenance events</a:t>
            </a:r>
          </a:p>
          <a:p>
            <a:pPr>
              <a:spcBef>
                <a:spcPts val="600"/>
              </a:spcBef>
              <a:spcAft>
                <a:spcPts val="600"/>
              </a:spcAft>
            </a:pPr>
            <a:r>
              <a:rPr lang="en-US" sz="2200" dirty="0">
                <a:latin typeface="+mj-lt"/>
                <a:cs typeface="Segoe UI Semilight"/>
              </a:rPr>
              <a:t>Notifications about scheduled maintenance 5 days in advance</a:t>
            </a:r>
          </a:p>
          <a:p>
            <a:pPr>
              <a:spcBef>
                <a:spcPts val="600"/>
              </a:spcBef>
              <a:spcAft>
                <a:spcPts val="600"/>
              </a:spcAft>
            </a:pPr>
            <a:r>
              <a:rPr lang="en-US" sz="2200" dirty="0">
                <a:latin typeface="+mj-lt"/>
                <a:cs typeface="Segoe UI Semilight"/>
              </a:rPr>
              <a:t>Choice of</a:t>
            </a:r>
          </a:p>
          <a:p>
            <a:pPr lvl="1">
              <a:spcBef>
                <a:spcPts val="600"/>
              </a:spcBef>
              <a:spcAft>
                <a:spcPts val="600"/>
              </a:spcAft>
            </a:pPr>
            <a:r>
              <a:rPr lang="en-US" sz="1700" dirty="0">
                <a:latin typeface="+mj-lt"/>
                <a:cs typeface="Segoe UI Semilight"/>
              </a:rPr>
              <a:t>System-managed schedule: Maintenance between 11pm and 7am region time on system-selected day of week</a:t>
            </a:r>
          </a:p>
          <a:p>
            <a:pPr lvl="1">
              <a:spcBef>
                <a:spcPts val="600"/>
              </a:spcBef>
              <a:spcAft>
                <a:spcPts val="600"/>
              </a:spcAft>
            </a:pPr>
            <a:r>
              <a:rPr lang="en-US" sz="1700" dirty="0">
                <a:latin typeface="+mj-lt"/>
                <a:cs typeface="Segoe UI Semilight"/>
              </a:rPr>
              <a:t>Custom schedule: You select day of week and time window within day of week</a:t>
            </a:r>
          </a:p>
        </p:txBody>
      </p:sp>
      <p:pic>
        <p:nvPicPr>
          <p:cNvPr id="4" name="Picture 3" descr="Screenshot showing maintenance window with Custom schedule selected.">
            <a:extLst>
              <a:ext uri="{FF2B5EF4-FFF2-40B4-BE49-F238E27FC236}">
                <a16:creationId xmlns:a16="http://schemas.microsoft.com/office/drawing/2014/main" id="{CA540198-BB21-4E59-BFC4-A91D71B69BCD}"/>
              </a:ext>
            </a:extLst>
          </p:cNvPr>
          <p:cNvPicPr>
            <a:picLocks noChangeAspect="1"/>
          </p:cNvPicPr>
          <p:nvPr/>
        </p:nvPicPr>
        <p:blipFill rotWithShape="1">
          <a:blip r:embed="rId3"/>
          <a:srcRect l="699" t="1369"/>
          <a:stretch/>
        </p:blipFill>
        <p:spPr>
          <a:xfrm>
            <a:off x="7460535" y="1828800"/>
            <a:ext cx="4360856" cy="380137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9155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3BBC0-B231-4804-91B5-342EAE089C33}"/>
              </a:ext>
            </a:extLst>
          </p:cNvPr>
          <p:cNvSpPr>
            <a:spLocks noGrp="1"/>
          </p:cNvSpPr>
          <p:nvPr>
            <p:ph type="title"/>
          </p:nvPr>
        </p:nvSpPr>
        <p:spPr>
          <a:xfrm>
            <a:off x="1019011" y="947706"/>
            <a:ext cx="6750305" cy="1325863"/>
          </a:xfrm>
        </p:spPr>
        <p:txBody>
          <a:bodyPr/>
          <a:lstStyle/>
          <a:p>
            <a:r>
              <a:rPr lang="en-US" sz="4000" dirty="0"/>
              <a:t>Economic stability</a:t>
            </a:r>
            <a:br>
              <a:rPr lang="en-US" sz="4000" dirty="0"/>
            </a:br>
            <a:r>
              <a:rPr lang="en-US" sz="4000" dirty="0">
                <a:solidFill>
                  <a:schemeClr val="accent1"/>
                </a:solidFill>
              </a:rPr>
              <a:t>impacted by disruptive events</a:t>
            </a:r>
          </a:p>
        </p:txBody>
      </p:sp>
      <p:grpSp>
        <p:nvGrpSpPr>
          <p:cNvPr id="12" name="Group 11" descr="The curve showing the increase of Economic stability impacted by disruptive events starting from the lowest node US economic recession followed by World War I, The Great Depression, World War II, Energy crisis, Early 1980s recession, Black Monday, Early 1990s recession, Sept 11 attacks (US), Dot-com bubble, SARS outbreak, Great Recession, Greek debt crisis, European debt crisis, US-China economic conflict, Brexit decision, Black Monday, Black Thursday and COVID-19 pandemic at the top.">
            <a:extLst>
              <a:ext uri="{FF2B5EF4-FFF2-40B4-BE49-F238E27FC236}">
                <a16:creationId xmlns:a16="http://schemas.microsoft.com/office/drawing/2014/main" id="{A04AEDCB-9FFC-4CA9-BB0C-E9335EC393B1}"/>
              </a:ext>
            </a:extLst>
          </p:cNvPr>
          <p:cNvGrpSpPr/>
          <p:nvPr/>
        </p:nvGrpSpPr>
        <p:grpSpPr>
          <a:xfrm>
            <a:off x="0" y="486229"/>
            <a:ext cx="12192000" cy="5810188"/>
            <a:chOff x="0" y="486229"/>
            <a:chExt cx="12192000" cy="5810188"/>
          </a:xfrm>
        </p:grpSpPr>
        <p:sp>
          <p:nvSpPr>
            <p:cNvPr id="3" name="TextBox 2">
              <a:extLst>
                <a:ext uri="{FF2B5EF4-FFF2-40B4-BE49-F238E27FC236}">
                  <a16:creationId xmlns:a16="http://schemas.microsoft.com/office/drawing/2014/main" id="{BBCB37A7-32DB-437C-AA2E-D4D992F27545}"/>
                </a:ext>
                <a:ext uri="{C183D7F6-B498-43B3-948B-1728B52AA6E4}">
                  <adec:decorative xmlns:adec="http://schemas.microsoft.com/office/drawing/2017/decorative" val="1"/>
                </a:ext>
              </a:extLst>
            </p:cNvPr>
            <p:cNvSpPr txBox="1"/>
            <p:nvPr/>
          </p:nvSpPr>
          <p:spPr>
            <a:xfrm>
              <a:off x="902701"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1900s</a:t>
              </a:r>
            </a:p>
          </p:txBody>
        </p:sp>
        <p:sp>
          <p:nvSpPr>
            <p:cNvPr id="6" name="TextBox 5">
              <a:extLst>
                <a:ext uri="{FF2B5EF4-FFF2-40B4-BE49-F238E27FC236}">
                  <a16:creationId xmlns:a16="http://schemas.microsoft.com/office/drawing/2014/main" id="{325DD9E4-74DC-4D92-BB1D-26CD2FDBEF5B}"/>
                </a:ext>
                <a:ext uri="{C183D7F6-B498-43B3-948B-1728B52AA6E4}">
                  <adec:decorative xmlns:adec="http://schemas.microsoft.com/office/drawing/2017/decorative" val="1"/>
                </a:ext>
              </a:extLst>
            </p:cNvPr>
            <p:cNvSpPr txBox="1"/>
            <p:nvPr/>
          </p:nvSpPr>
          <p:spPr>
            <a:xfrm>
              <a:off x="2509335"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1920s</a:t>
              </a:r>
            </a:p>
          </p:txBody>
        </p:sp>
        <p:sp>
          <p:nvSpPr>
            <p:cNvPr id="7" name="TextBox 6">
              <a:extLst>
                <a:ext uri="{FF2B5EF4-FFF2-40B4-BE49-F238E27FC236}">
                  <a16:creationId xmlns:a16="http://schemas.microsoft.com/office/drawing/2014/main" id="{E0526101-3F00-40D8-9DF3-BE8A8B335001}"/>
                </a:ext>
                <a:ext uri="{C183D7F6-B498-43B3-948B-1728B52AA6E4}">
                  <adec:decorative xmlns:adec="http://schemas.microsoft.com/office/drawing/2017/decorative" val="1"/>
                </a:ext>
              </a:extLst>
            </p:cNvPr>
            <p:cNvSpPr txBox="1"/>
            <p:nvPr/>
          </p:nvSpPr>
          <p:spPr>
            <a:xfrm>
              <a:off x="4115969"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1940s</a:t>
              </a:r>
            </a:p>
          </p:txBody>
        </p:sp>
        <p:sp>
          <p:nvSpPr>
            <p:cNvPr id="8" name="TextBox 7">
              <a:extLst>
                <a:ext uri="{FF2B5EF4-FFF2-40B4-BE49-F238E27FC236}">
                  <a16:creationId xmlns:a16="http://schemas.microsoft.com/office/drawing/2014/main" id="{7B764D2D-AC62-43F2-B289-DEA57133B29D}"/>
                </a:ext>
                <a:ext uri="{C183D7F6-B498-43B3-948B-1728B52AA6E4}">
                  <adec:decorative xmlns:adec="http://schemas.microsoft.com/office/drawing/2017/decorative" val="1"/>
                </a:ext>
              </a:extLst>
            </p:cNvPr>
            <p:cNvSpPr txBox="1"/>
            <p:nvPr/>
          </p:nvSpPr>
          <p:spPr>
            <a:xfrm>
              <a:off x="5722603"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1960s</a:t>
              </a:r>
            </a:p>
          </p:txBody>
        </p:sp>
        <p:sp>
          <p:nvSpPr>
            <p:cNvPr id="9" name="TextBox 8">
              <a:extLst>
                <a:ext uri="{FF2B5EF4-FFF2-40B4-BE49-F238E27FC236}">
                  <a16:creationId xmlns:a16="http://schemas.microsoft.com/office/drawing/2014/main" id="{12C42134-21D0-449F-AA7B-71E7C8053708}"/>
                </a:ext>
                <a:ext uri="{C183D7F6-B498-43B3-948B-1728B52AA6E4}">
                  <adec:decorative xmlns:adec="http://schemas.microsoft.com/office/drawing/2017/decorative" val="1"/>
                </a:ext>
              </a:extLst>
            </p:cNvPr>
            <p:cNvSpPr txBox="1"/>
            <p:nvPr/>
          </p:nvSpPr>
          <p:spPr>
            <a:xfrm>
              <a:off x="7329237"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1980s</a:t>
              </a:r>
            </a:p>
          </p:txBody>
        </p:sp>
        <p:sp>
          <p:nvSpPr>
            <p:cNvPr id="10" name="TextBox 9">
              <a:extLst>
                <a:ext uri="{FF2B5EF4-FFF2-40B4-BE49-F238E27FC236}">
                  <a16:creationId xmlns:a16="http://schemas.microsoft.com/office/drawing/2014/main" id="{D0343682-6A82-4EE4-B4E1-C06311D8D095}"/>
                </a:ext>
                <a:ext uri="{C183D7F6-B498-43B3-948B-1728B52AA6E4}">
                  <adec:decorative xmlns:adec="http://schemas.microsoft.com/office/drawing/2017/decorative" val="1"/>
                </a:ext>
              </a:extLst>
            </p:cNvPr>
            <p:cNvSpPr txBox="1"/>
            <p:nvPr/>
          </p:nvSpPr>
          <p:spPr>
            <a:xfrm>
              <a:off x="8935871"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2000s</a:t>
              </a:r>
            </a:p>
          </p:txBody>
        </p:sp>
        <p:sp>
          <p:nvSpPr>
            <p:cNvPr id="11" name="TextBox 10">
              <a:extLst>
                <a:ext uri="{FF2B5EF4-FFF2-40B4-BE49-F238E27FC236}">
                  <a16:creationId xmlns:a16="http://schemas.microsoft.com/office/drawing/2014/main" id="{CDC89478-2E6E-4CF1-A19E-067DD3FC1908}"/>
                </a:ext>
                <a:ext uri="{C183D7F6-B498-43B3-948B-1728B52AA6E4}">
                  <adec:decorative xmlns:adec="http://schemas.microsoft.com/office/drawing/2017/decorative" val="1"/>
                </a:ext>
              </a:extLst>
            </p:cNvPr>
            <p:cNvSpPr txBox="1"/>
            <p:nvPr/>
          </p:nvSpPr>
          <p:spPr>
            <a:xfrm>
              <a:off x="10542502" y="6050196"/>
              <a:ext cx="746797" cy="246221"/>
            </a:xfrm>
            <a:prstGeom prst="rect">
              <a:avLst/>
            </a:prstGeom>
            <a:noFill/>
          </p:spPr>
          <p:txBody>
            <a:bodyPr wrap="square" lIns="0" tIns="0" rIns="0" bIns="0" rtlCol="0">
              <a:spAutoFit/>
            </a:bodyPr>
            <a:lstStyle/>
            <a:p>
              <a:pPr algn="ctr"/>
              <a:r>
                <a:rPr lang="en-US" sz="1600" dirty="0">
                  <a:solidFill>
                    <a:schemeClr val="accent1"/>
                  </a:solidFill>
                  <a:latin typeface="+mj-lt"/>
                </a:rPr>
                <a:t>2020s</a:t>
              </a:r>
            </a:p>
          </p:txBody>
        </p:sp>
        <p:sp>
          <p:nvSpPr>
            <p:cNvPr id="5" name="Rectangle 4">
              <a:extLst>
                <a:ext uri="{FF2B5EF4-FFF2-40B4-BE49-F238E27FC236}">
                  <a16:creationId xmlns:a16="http://schemas.microsoft.com/office/drawing/2014/main" id="{A479F8B4-FDE8-49F8-8B97-E826F58295FE}"/>
                </a:ext>
                <a:ext uri="{C183D7F6-B498-43B3-948B-1728B52AA6E4}">
                  <adec:decorative xmlns:adec="http://schemas.microsoft.com/office/drawing/2017/decorative" val="1"/>
                </a:ext>
              </a:extLst>
            </p:cNvPr>
            <p:cNvSpPr/>
            <p:nvPr/>
          </p:nvSpPr>
          <p:spPr bwMode="auto">
            <a:xfrm>
              <a:off x="10819388" y="708804"/>
              <a:ext cx="1372612" cy="494141"/>
            </a:xfrm>
            <a:prstGeom prst="rect">
              <a:avLst/>
            </a:prstGeom>
            <a:gradFill flip="none" rotWithShape="1">
              <a:gsLst>
                <a:gs pos="15000">
                  <a:schemeClr val="accent1">
                    <a:alpha val="5000"/>
                    <a:lumMod val="100000"/>
                  </a:schemeClr>
                </a:gs>
                <a:gs pos="68000">
                  <a:schemeClr val="accent1">
                    <a:alpha val="50000"/>
                    <a:lumMod val="100000"/>
                  </a:schemeClr>
                </a:gs>
              </a:gsLst>
              <a:lin ang="12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85" name="Rectangle 84">
              <a:extLst>
                <a:ext uri="{FF2B5EF4-FFF2-40B4-BE49-F238E27FC236}">
                  <a16:creationId xmlns:a16="http://schemas.microsoft.com/office/drawing/2014/main" id="{3E58FAF3-1D12-4E32-A116-EC78C5954EAF}"/>
                </a:ext>
                <a:ext uri="{C183D7F6-B498-43B3-948B-1728B52AA6E4}">
                  <adec:decorative xmlns:adec="http://schemas.microsoft.com/office/drawing/2017/decorative" val="1"/>
                </a:ext>
              </a:extLst>
            </p:cNvPr>
            <p:cNvSpPr/>
            <p:nvPr/>
          </p:nvSpPr>
          <p:spPr bwMode="auto">
            <a:xfrm>
              <a:off x="10596786" y="1289092"/>
              <a:ext cx="1595213" cy="494141"/>
            </a:xfrm>
            <a:prstGeom prst="rect">
              <a:avLst/>
            </a:prstGeom>
            <a:gradFill flip="none" rotWithShape="1">
              <a:gsLst>
                <a:gs pos="7000">
                  <a:schemeClr val="accent1">
                    <a:alpha val="5000"/>
                    <a:lumMod val="100000"/>
                  </a:schemeClr>
                </a:gs>
                <a:gs pos="83000">
                  <a:schemeClr val="accent1">
                    <a:alpha val="50000"/>
                    <a:lumMod val="100000"/>
                  </a:schemeClr>
                </a:gs>
              </a:gsLst>
              <a:lin ang="18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89" name="Rectangle 88">
              <a:extLst>
                <a:ext uri="{FF2B5EF4-FFF2-40B4-BE49-F238E27FC236}">
                  <a16:creationId xmlns:a16="http://schemas.microsoft.com/office/drawing/2014/main" id="{FEF1648A-DEBD-4DCA-B176-E1FEB5220089}"/>
                </a:ext>
                <a:ext uri="{C183D7F6-B498-43B3-948B-1728B52AA6E4}">
                  <adec:decorative xmlns:adec="http://schemas.microsoft.com/office/drawing/2017/decorative" val="1"/>
                </a:ext>
              </a:extLst>
            </p:cNvPr>
            <p:cNvSpPr/>
            <p:nvPr/>
          </p:nvSpPr>
          <p:spPr bwMode="auto">
            <a:xfrm>
              <a:off x="10287000" y="1869379"/>
              <a:ext cx="1904998" cy="494141"/>
            </a:xfrm>
            <a:prstGeom prst="rect">
              <a:avLst/>
            </a:prstGeom>
            <a:gradFill flip="none" rotWithShape="1">
              <a:gsLst>
                <a:gs pos="0">
                  <a:schemeClr val="accent1">
                    <a:alpha val="4000"/>
                    <a:lumMod val="100000"/>
                  </a:schemeClr>
                </a:gs>
                <a:gs pos="100000">
                  <a:schemeClr val="accent1">
                    <a:alpha val="50000"/>
                    <a:lumMod val="100000"/>
                  </a:schemeClr>
                </a:gs>
              </a:gsLst>
              <a:lin ang="18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0" name="Rectangle 89">
              <a:extLst>
                <a:ext uri="{FF2B5EF4-FFF2-40B4-BE49-F238E27FC236}">
                  <a16:creationId xmlns:a16="http://schemas.microsoft.com/office/drawing/2014/main" id="{8E3F85AC-D032-4DC9-9CB0-2D27DD8C51AF}"/>
                </a:ext>
                <a:ext uri="{C183D7F6-B498-43B3-948B-1728B52AA6E4}">
                  <adec:decorative xmlns:adec="http://schemas.microsoft.com/office/drawing/2017/decorative" val="1"/>
                </a:ext>
              </a:extLst>
            </p:cNvPr>
            <p:cNvSpPr/>
            <p:nvPr/>
          </p:nvSpPr>
          <p:spPr bwMode="auto">
            <a:xfrm>
              <a:off x="9898416" y="2445209"/>
              <a:ext cx="2293581" cy="494141"/>
            </a:xfrm>
            <a:prstGeom prst="rect">
              <a:avLst/>
            </a:prstGeom>
            <a:gradFill flip="none" rotWithShape="1">
              <a:gsLst>
                <a:gs pos="9000">
                  <a:schemeClr val="accent1">
                    <a:alpha val="4000"/>
                    <a:lumMod val="100000"/>
                  </a:schemeClr>
                </a:gs>
                <a:gs pos="100000">
                  <a:schemeClr val="accent1">
                    <a:alpha val="75000"/>
                    <a:lumMod val="100000"/>
                  </a:schemeClr>
                </a:gs>
              </a:gsLst>
              <a:lin ang="24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1" name="Rectangle 90">
              <a:extLst>
                <a:ext uri="{FF2B5EF4-FFF2-40B4-BE49-F238E27FC236}">
                  <a16:creationId xmlns:a16="http://schemas.microsoft.com/office/drawing/2014/main" id="{0E5FDFED-5C1C-48F7-BD69-293E45F17C4A}"/>
                </a:ext>
                <a:ext uri="{C183D7F6-B498-43B3-948B-1728B52AA6E4}">
                  <adec:decorative xmlns:adec="http://schemas.microsoft.com/office/drawing/2017/decorative" val="1"/>
                </a:ext>
              </a:extLst>
            </p:cNvPr>
            <p:cNvSpPr/>
            <p:nvPr/>
          </p:nvSpPr>
          <p:spPr bwMode="auto">
            <a:xfrm>
              <a:off x="9495193" y="3029953"/>
              <a:ext cx="2696799" cy="494141"/>
            </a:xfrm>
            <a:prstGeom prst="rect">
              <a:avLst/>
            </a:prstGeom>
            <a:gradFill flip="none" rotWithShape="1">
              <a:gsLst>
                <a:gs pos="9000">
                  <a:schemeClr val="accent1">
                    <a:alpha val="3000"/>
                    <a:lumMod val="100000"/>
                  </a:schemeClr>
                </a:gs>
                <a:gs pos="100000">
                  <a:schemeClr val="accent1">
                    <a:alpha val="75000"/>
                    <a:lumMod val="100000"/>
                  </a:schemeClr>
                </a:gs>
              </a:gsLst>
              <a:lin ang="24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4" name="Rectangle 93">
              <a:extLst>
                <a:ext uri="{FF2B5EF4-FFF2-40B4-BE49-F238E27FC236}">
                  <a16:creationId xmlns:a16="http://schemas.microsoft.com/office/drawing/2014/main" id="{15E15F85-95DE-4893-A672-7184BA097ED0}"/>
                </a:ext>
                <a:ext uri="{C183D7F6-B498-43B3-948B-1728B52AA6E4}">
                  <adec:decorative xmlns:adec="http://schemas.microsoft.com/office/drawing/2017/decorative" val="1"/>
                </a:ext>
              </a:extLst>
            </p:cNvPr>
            <p:cNvSpPr/>
            <p:nvPr/>
          </p:nvSpPr>
          <p:spPr bwMode="auto">
            <a:xfrm>
              <a:off x="8728374" y="3610241"/>
              <a:ext cx="3463621" cy="494141"/>
            </a:xfrm>
            <a:prstGeom prst="rect">
              <a:avLst/>
            </a:prstGeom>
            <a:gradFill flip="none" rotWithShape="1">
              <a:gsLst>
                <a:gs pos="14000">
                  <a:schemeClr val="accent1">
                    <a:alpha val="3000"/>
                    <a:lumMod val="100000"/>
                  </a:schemeClr>
                </a:gs>
                <a:gs pos="100000">
                  <a:schemeClr val="accent1">
                    <a:alpha val="75000"/>
                    <a:lumMod val="100000"/>
                  </a:schemeClr>
                </a:gs>
              </a:gsLst>
              <a:lin ang="30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5" name="Rectangle 94">
              <a:extLst>
                <a:ext uri="{FF2B5EF4-FFF2-40B4-BE49-F238E27FC236}">
                  <a16:creationId xmlns:a16="http://schemas.microsoft.com/office/drawing/2014/main" id="{1106E02D-7E3A-4209-A9CC-31DD15E556B5}"/>
                </a:ext>
                <a:ext uri="{C183D7F6-B498-43B3-948B-1728B52AA6E4}">
                  <adec:decorative xmlns:adec="http://schemas.microsoft.com/office/drawing/2017/decorative" val="1"/>
                </a:ext>
              </a:extLst>
            </p:cNvPr>
            <p:cNvSpPr/>
            <p:nvPr/>
          </p:nvSpPr>
          <p:spPr bwMode="auto">
            <a:xfrm>
              <a:off x="7737295" y="4190527"/>
              <a:ext cx="4454699" cy="494141"/>
            </a:xfrm>
            <a:prstGeom prst="rect">
              <a:avLst/>
            </a:prstGeom>
            <a:gradFill flip="none" rotWithShape="1">
              <a:gsLst>
                <a:gs pos="11000">
                  <a:schemeClr val="accent1">
                    <a:alpha val="2000"/>
                    <a:lumMod val="100000"/>
                  </a:schemeClr>
                </a:gs>
                <a:gs pos="100000">
                  <a:schemeClr val="accent1">
                    <a:lumMod val="100000"/>
                  </a:schemeClr>
                </a:gs>
              </a:gsLst>
              <a:lin ang="30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6" name="Rectangle 95">
              <a:extLst>
                <a:ext uri="{FF2B5EF4-FFF2-40B4-BE49-F238E27FC236}">
                  <a16:creationId xmlns:a16="http://schemas.microsoft.com/office/drawing/2014/main" id="{53E0819A-2D50-4589-A540-80630F821E5E}"/>
                </a:ext>
                <a:ext uri="{C183D7F6-B498-43B3-948B-1728B52AA6E4}">
                  <adec:decorative xmlns:adec="http://schemas.microsoft.com/office/drawing/2017/decorative" val="1"/>
                </a:ext>
              </a:extLst>
            </p:cNvPr>
            <p:cNvSpPr/>
            <p:nvPr/>
          </p:nvSpPr>
          <p:spPr bwMode="auto">
            <a:xfrm>
              <a:off x="4746171" y="4770814"/>
              <a:ext cx="7445822" cy="494141"/>
            </a:xfrm>
            <a:prstGeom prst="rect">
              <a:avLst/>
            </a:prstGeom>
            <a:gradFill flip="none" rotWithShape="1">
              <a:gsLst>
                <a:gs pos="23000">
                  <a:schemeClr val="accent1">
                    <a:alpha val="2000"/>
                    <a:lumMod val="100000"/>
                  </a:schemeClr>
                </a:gs>
                <a:gs pos="100000">
                  <a:schemeClr val="accent1">
                    <a:lumMod val="100000"/>
                  </a:schemeClr>
                </a:gs>
              </a:gsLst>
              <a:lin ang="36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97" name="Rectangle 96">
              <a:extLst>
                <a:ext uri="{FF2B5EF4-FFF2-40B4-BE49-F238E27FC236}">
                  <a16:creationId xmlns:a16="http://schemas.microsoft.com/office/drawing/2014/main" id="{6C3C2EC4-50CE-43FC-AB05-04A97AA24FB3}"/>
                </a:ext>
                <a:ext uri="{C183D7F6-B498-43B3-948B-1728B52AA6E4}">
                  <adec:decorative xmlns:adec="http://schemas.microsoft.com/office/drawing/2017/decorative" val="1"/>
                </a:ext>
              </a:extLst>
            </p:cNvPr>
            <p:cNvSpPr/>
            <p:nvPr/>
          </p:nvSpPr>
          <p:spPr bwMode="auto">
            <a:xfrm>
              <a:off x="0" y="5351102"/>
              <a:ext cx="12191992" cy="494141"/>
            </a:xfrm>
            <a:prstGeom prst="rect">
              <a:avLst/>
            </a:prstGeom>
            <a:gradFill flip="none" rotWithShape="1">
              <a:gsLst>
                <a:gs pos="21000">
                  <a:schemeClr val="accent1">
                    <a:alpha val="0"/>
                    <a:lumMod val="60000"/>
                    <a:lumOff val="40000"/>
                  </a:schemeClr>
                </a:gs>
                <a:gs pos="100000">
                  <a:schemeClr val="accent1">
                    <a:lumMod val="100000"/>
                  </a:schemeClr>
                </a:gs>
              </a:gsLst>
              <a:lin ang="36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useBgFill="1">
          <p:nvSpPr>
            <p:cNvPr id="27" name="Freeform: Shape 26">
              <a:extLst>
                <a:ext uri="{FF2B5EF4-FFF2-40B4-BE49-F238E27FC236}">
                  <a16:creationId xmlns:a16="http://schemas.microsoft.com/office/drawing/2014/main" id="{CA6BB822-B040-435B-AFDF-9A40A9B9A9ED}"/>
                </a:ext>
                <a:ext uri="{C183D7F6-B498-43B3-948B-1728B52AA6E4}">
                  <adec:decorative xmlns:adec="http://schemas.microsoft.com/office/drawing/2017/decorative" val="1"/>
                </a:ext>
              </a:extLst>
            </p:cNvPr>
            <p:cNvSpPr/>
            <p:nvPr/>
          </p:nvSpPr>
          <p:spPr bwMode="auto">
            <a:xfrm>
              <a:off x="1" y="486229"/>
              <a:ext cx="11115856" cy="5015724"/>
            </a:xfrm>
            <a:custGeom>
              <a:avLst/>
              <a:gdLst>
                <a:gd name="connsiteX0" fmla="*/ 0 w 10049692"/>
                <a:gd name="connsiteY0" fmla="*/ 4171406 h 4171406"/>
                <a:gd name="connsiteX1" fmla="*/ 4807132 w 10049692"/>
                <a:gd name="connsiteY1" fmla="*/ 3901440 h 4171406"/>
                <a:gd name="connsiteX2" fmla="*/ 7794172 w 10049692"/>
                <a:gd name="connsiteY2" fmla="*/ 2978331 h 4171406"/>
                <a:gd name="connsiteX3" fmla="*/ 9239795 w 10049692"/>
                <a:gd name="connsiteY3" fmla="*/ 1558834 h 4171406"/>
                <a:gd name="connsiteX4" fmla="*/ 10049692 w 10049692"/>
                <a:gd name="connsiteY4" fmla="*/ 0 h 4171406"/>
                <a:gd name="connsiteX0" fmla="*/ 0 w 11054647"/>
                <a:gd name="connsiteY0" fmla="*/ 4190035 h 4190035"/>
                <a:gd name="connsiteX1" fmla="*/ 5812087 w 11054647"/>
                <a:gd name="connsiteY1" fmla="*/ 3901440 h 4190035"/>
                <a:gd name="connsiteX2" fmla="*/ 8799127 w 11054647"/>
                <a:gd name="connsiteY2" fmla="*/ 2978331 h 4190035"/>
                <a:gd name="connsiteX3" fmla="*/ 10244750 w 11054647"/>
                <a:gd name="connsiteY3" fmla="*/ 1558834 h 4190035"/>
                <a:gd name="connsiteX4" fmla="*/ 11054647 w 11054647"/>
                <a:gd name="connsiteY4" fmla="*/ 0 h 4190035"/>
                <a:gd name="connsiteX0" fmla="*/ 0 w 11054647"/>
                <a:gd name="connsiteY0" fmla="*/ 4190035 h 4193286"/>
                <a:gd name="connsiteX1" fmla="*/ 5812087 w 11054647"/>
                <a:gd name="connsiteY1" fmla="*/ 3901440 h 4193286"/>
                <a:gd name="connsiteX2" fmla="*/ 8799127 w 11054647"/>
                <a:gd name="connsiteY2" fmla="*/ 2978331 h 4193286"/>
                <a:gd name="connsiteX3" fmla="*/ 10244750 w 11054647"/>
                <a:gd name="connsiteY3" fmla="*/ 1558834 h 4193286"/>
                <a:gd name="connsiteX4" fmla="*/ 11054647 w 11054647"/>
                <a:gd name="connsiteY4" fmla="*/ 0 h 4193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54647" h="4193286">
                  <a:moveTo>
                    <a:pt x="0" y="4190035"/>
                  </a:moveTo>
                  <a:cubicBezTo>
                    <a:pt x="2046863" y="4214088"/>
                    <a:pt x="4345566" y="4103391"/>
                    <a:pt x="5812087" y="3901440"/>
                  </a:cubicBezTo>
                  <a:cubicBezTo>
                    <a:pt x="7278608" y="3699489"/>
                    <a:pt x="8060350" y="3368765"/>
                    <a:pt x="8799127" y="2978331"/>
                  </a:cubicBezTo>
                  <a:cubicBezTo>
                    <a:pt x="9537904" y="2587897"/>
                    <a:pt x="9868830" y="2055222"/>
                    <a:pt x="10244750" y="1558834"/>
                  </a:cubicBezTo>
                  <a:cubicBezTo>
                    <a:pt x="10620670" y="1062446"/>
                    <a:pt x="10837658" y="531223"/>
                    <a:pt x="11054647" y="0"/>
                  </a:cubicBezTo>
                </a:path>
              </a:pathLst>
            </a:custGeom>
            <a:ln w="28575">
              <a:solidFill>
                <a:schemeClr val="accent1"/>
              </a:solidFill>
              <a:headEnd type="none" w="med" len="med"/>
              <a:tailEnd type="triangle" w="lg" len="lg"/>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6C29346-CC5F-41CA-AB66-C3B72872212E}"/>
                </a:ext>
                <a:ext uri="{C183D7F6-B498-43B3-948B-1728B52AA6E4}">
                  <adec:decorative xmlns:adec="http://schemas.microsoft.com/office/drawing/2017/decorative" val="1"/>
                </a:ext>
              </a:extLst>
            </p:cNvPr>
            <p:cNvSpPr/>
            <p:nvPr/>
          </p:nvSpPr>
          <p:spPr bwMode="auto">
            <a:xfrm>
              <a:off x="1215351" y="5451196"/>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9" name="Oval 18">
              <a:extLst>
                <a:ext uri="{FF2B5EF4-FFF2-40B4-BE49-F238E27FC236}">
                  <a16:creationId xmlns:a16="http://schemas.microsoft.com/office/drawing/2014/main" id="{F6413F20-62DF-4EFC-987C-157726F4EFD0}"/>
                </a:ext>
                <a:ext uri="{C183D7F6-B498-43B3-948B-1728B52AA6E4}">
                  <adec:decorative xmlns:adec="http://schemas.microsoft.com/office/drawing/2017/decorative" val="1"/>
                </a:ext>
              </a:extLst>
            </p:cNvPr>
            <p:cNvSpPr/>
            <p:nvPr/>
          </p:nvSpPr>
          <p:spPr bwMode="auto">
            <a:xfrm>
              <a:off x="4482826" y="5281836"/>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Oval 19">
              <a:extLst>
                <a:ext uri="{FF2B5EF4-FFF2-40B4-BE49-F238E27FC236}">
                  <a16:creationId xmlns:a16="http://schemas.microsoft.com/office/drawing/2014/main" id="{143E83D2-D58E-48F4-901C-AD85400B9A19}"/>
                </a:ext>
                <a:ext uri="{C183D7F6-B498-43B3-948B-1728B52AA6E4}">
                  <adec:decorative xmlns:adec="http://schemas.microsoft.com/office/drawing/2017/decorative" val="1"/>
                </a:ext>
              </a:extLst>
            </p:cNvPr>
            <p:cNvSpPr/>
            <p:nvPr/>
          </p:nvSpPr>
          <p:spPr bwMode="auto">
            <a:xfrm>
              <a:off x="6757698" y="4897790"/>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2" name="Oval 21">
              <a:extLst>
                <a:ext uri="{FF2B5EF4-FFF2-40B4-BE49-F238E27FC236}">
                  <a16:creationId xmlns:a16="http://schemas.microsoft.com/office/drawing/2014/main" id="{3DDEFCB4-657A-42F2-B8C5-7A9A7F9BE528}"/>
                </a:ext>
                <a:ext uri="{C183D7F6-B498-43B3-948B-1728B52AA6E4}">
                  <adec:decorative xmlns:adec="http://schemas.microsoft.com/office/drawing/2017/decorative" val="1"/>
                </a:ext>
              </a:extLst>
            </p:cNvPr>
            <p:cNvSpPr/>
            <p:nvPr/>
          </p:nvSpPr>
          <p:spPr bwMode="auto">
            <a:xfrm>
              <a:off x="7840001" y="4535127"/>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0" name="TextBox 29">
              <a:extLst>
                <a:ext uri="{FF2B5EF4-FFF2-40B4-BE49-F238E27FC236}">
                  <a16:creationId xmlns:a16="http://schemas.microsoft.com/office/drawing/2014/main" id="{B2198A5F-E7B6-47FC-BD3A-7BD0C1843B1B}"/>
                </a:ext>
                <a:ext uri="{C183D7F6-B498-43B3-948B-1728B52AA6E4}">
                  <adec:decorative xmlns:adec="http://schemas.microsoft.com/office/drawing/2017/decorative" val="1"/>
                </a:ext>
              </a:extLst>
            </p:cNvPr>
            <p:cNvSpPr txBox="1"/>
            <p:nvPr/>
          </p:nvSpPr>
          <p:spPr>
            <a:xfrm>
              <a:off x="600938" y="5074831"/>
              <a:ext cx="1350322" cy="338554"/>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US economic recession</a:t>
              </a:r>
            </a:p>
          </p:txBody>
        </p:sp>
        <p:sp>
          <p:nvSpPr>
            <p:cNvPr id="31" name="TextBox 30">
              <a:extLst>
                <a:ext uri="{FF2B5EF4-FFF2-40B4-BE49-F238E27FC236}">
                  <a16:creationId xmlns:a16="http://schemas.microsoft.com/office/drawing/2014/main" id="{2CFEFC28-DF10-4972-A5F7-062CFB5E2D90}"/>
                </a:ext>
                <a:ext uri="{C183D7F6-B498-43B3-948B-1728B52AA6E4}">
                  <adec:decorative xmlns:adec="http://schemas.microsoft.com/office/drawing/2017/decorative" val="1"/>
                </a:ext>
              </a:extLst>
            </p:cNvPr>
            <p:cNvSpPr txBox="1"/>
            <p:nvPr/>
          </p:nvSpPr>
          <p:spPr>
            <a:xfrm>
              <a:off x="3829742" y="5014922"/>
              <a:ext cx="1350322" cy="169277"/>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World War II</a:t>
              </a:r>
            </a:p>
          </p:txBody>
        </p:sp>
        <p:sp>
          <p:nvSpPr>
            <p:cNvPr id="32" name="TextBox 31">
              <a:extLst>
                <a:ext uri="{FF2B5EF4-FFF2-40B4-BE49-F238E27FC236}">
                  <a16:creationId xmlns:a16="http://schemas.microsoft.com/office/drawing/2014/main" id="{01D90EE3-BB58-4454-A4CD-F202E7C55E6F}"/>
                </a:ext>
                <a:ext uri="{C183D7F6-B498-43B3-948B-1728B52AA6E4}">
                  <adec:decorative xmlns:adec="http://schemas.microsoft.com/office/drawing/2017/decorative" val="1"/>
                </a:ext>
              </a:extLst>
            </p:cNvPr>
            <p:cNvSpPr txBox="1"/>
            <p:nvPr/>
          </p:nvSpPr>
          <p:spPr>
            <a:xfrm>
              <a:off x="5836954" y="4793678"/>
              <a:ext cx="1014516" cy="169277"/>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Energy crisis</a:t>
              </a:r>
            </a:p>
          </p:txBody>
        </p:sp>
        <p:sp>
          <p:nvSpPr>
            <p:cNvPr id="36" name="Oval 35">
              <a:extLst>
                <a:ext uri="{FF2B5EF4-FFF2-40B4-BE49-F238E27FC236}">
                  <a16:creationId xmlns:a16="http://schemas.microsoft.com/office/drawing/2014/main" id="{36D10745-D6AD-45EB-99B1-E6E21F137987}"/>
                </a:ext>
                <a:ext uri="{C183D7F6-B498-43B3-948B-1728B52AA6E4}">
                  <adec:decorative xmlns:adec="http://schemas.microsoft.com/office/drawing/2017/decorative" val="1"/>
                </a:ext>
              </a:extLst>
            </p:cNvPr>
            <p:cNvSpPr/>
            <p:nvPr/>
          </p:nvSpPr>
          <p:spPr bwMode="auto">
            <a:xfrm>
              <a:off x="8202592" y="4354996"/>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38" name="TextBox 37">
              <a:extLst>
                <a:ext uri="{FF2B5EF4-FFF2-40B4-BE49-F238E27FC236}">
                  <a16:creationId xmlns:a16="http://schemas.microsoft.com/office/drawing/2014/main" id="{D680AA61-57F2-4875-B687-82E0B46CBA6D}"/>
                </a:ext>
                <a:ext uri="{C183D7F6-B498-43B3-948B-1728B52AA6E4}">
                  <adec:decorative xmlns:adec="http://schemas.microsoft.com/office/drawing/2017/decorative" val="1"/>
                </a:ext>
              </a:extLst>
            </p:cNvPr>
            <p:cNvSpPr txBox="1"/>
            <p:nvPr/>
          </p:nvSpPr>
          <p:spPr>
            <a:xfrm>
              <a:off x="6658685" y="4176733"/>
              <a:ext cx="1649330"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Savings &amp; loan crisis (US)</a:t>
              </a:r>
            </a:p>
          </p:txBody>
        </p:sp>
        <p:sp>
          <p:nvSpPr>
            <p:cNvPr id="40" name="TextBox 39">
              <a:extLst>
                <a:ext uri="{FF2B5EF4-FFF2-40B4-BE49-F238E27FC236}">
                  <a16:creationId xmlns:a16="http://schemas.microsoft.com/office/drawing/2014/main" id="{9B4A97CF-874B-4BFE-9B2B-4DB38173878B}"/>
                </a:ext>
                <a:ext uri="{C183D7F6-B498-43B3-948B-1728B52AA6E4}">
                  <adec:decorative xmlns:adec="http://schemas.microsoft.com/office/drawing/2017/decorative" val="1"/>
                </a:ext>
              </a:extLst>
            </p:cNvPr>
            <p:cNvSpPr txBox="1"/>
            <p:nvPr/>
          </p:nvSpPr>
          <p:spPr>
            <a:xfrm>
              <a:off x="8679567" y="2867664"/>
              <a:ext cx="1115968"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Great Recession</a:t>
              </a:r>
            </a:p>
          </p:txBody>
        </p:sp>
        <p:sp>
          <p:nvSpPr>
            <p:cNvPr id="41" name="TextBox 40">
              <a:extLst>
                <a:ext uri="{FF2B5EF4-FFF2-40B4-BE49-F238E27FC236}">
                  <a16:creationId xmlns:a16="http://schemas.microsoft.com/office/drawing/2014/main" id="{51F7E318-5A4A-4307-B160-A6BBC2206666}"/>
                </a:ext>
                <a:ext uri="{C183D7F6-B498-43B3-948B-1728B52AA6E4}">
                  <adec:decorative xmlns:adec="http://schemas.microsoft.com/office/drawing/2017/decorative" val="1"/>
                </a:ext>
              </a:extLst>
            </p:cNvPr>
            <p:cNvSpPr txBox="1"/>
            <p:nvPr/>
          </p:nvSpPr>
          <p:spPr>
            <a:xfrm>
              <a:off x="8898098" y="2274626"/>
              <a:ext cx="1297262"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European debt crisis</a:t>
              </a:r>
            </a:p>
          </p:txBody>
        </p:sp>
        <p:sp>
          <p:nvSpPr>
            <p:cNvPr id="42" name="TextBox 41">
              <a:extLst>
                <a:ext uri="{FF2B5EF4-FFF2-40B4-BE49-F238E27FC236}">
                  <a16:creationId xmlns:a16="http://schemas.microsoft.com/office/drawing/2014/main" id="{C0AEA5A1-E2F3-44F7-BE73-B3AEF5CEB17F}"/>
                </a:ext>
                <a:ext uri="{C183D7F6-B498-43B3-948B-1728B52AA6E4}">
                  <adec:decorative xmlns:adec="http://schemas.microsoft.com/office/drawing/2017/decorative" val="1"/>
                </a:ext>
              </a:extLst>
            </p:cNvPr>
            <p:cNvSpPr txBox="1"/>
            <p:nvPr/>
          </p:nvSpPr>
          <p:spPr>
            <a:xfrm>
              <a:off x="8469082" y="3207646"/>
              <a:ext cx="1115968" cy="169277"/>
            </a:xfrm>
            <a:prstGeom prst="rect">
              <a:avLst/>
            </a:prstGeom>
            <a:noFill/>
          </p:spPr>
          <p:txBody>
            <a:bodyPr wrap="square" lIns="0" tIns="0" rIns="0" bIns="0" rtlCol="0">
              <a:spAutoFit/>
            </a:bodyPr>
            <a:lstStyle/>
            <a:p>
              <a:pPr algn="r"/>
              <a:r>
                <a:rPr lang="en-US" sz="1100" dirty="0">
                  <a:latin typeface="+mj-lt"/>
                </a:rPr>
                <a:t>SARS outbreak</a:t>
              </a:r>
            </a:p>
          </p:txBody>
        </p:sp>
        <p:sp>
          <p:nvSpPr>
            <p:cNvPr id="46" name="TextBox 45">
              <a:extLst>
                <a:ext uri="{FF2B5EF4-FFF2-40B4-BE49-F238E27FC236}">
                  <a16:creationId xmlns:a16="http://schemas.microsoft.com/office/drawing/2014/main" id="{A3ADAF86-D6A4-4DFD-8188-0FCEB473FE0C}"/>
                </a:ext>
                <a:ext uri="{C183D7F6-B498-43B3-948B-1728B52AA6E4}">
                  <adec:decorative xmlns:adec="http://schemas.microsoft.com/office/drawing/2017/decorative" val="1"/>
                </a:ext>
              </a:extLst>
            </p:cNvPr>
            <p:cNvSpPr txBox="1"/>
            <p:nvPr/>
          </p:nvSpPr>
          <p:spPr>
            <a:xfrm>
              <a:off x="9614309" y="1407857"/>
              <a:ext cx="1041162"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Brexit decision</a:t>
              </a:r>
            </a:p>
          </p:txBody>
        </p:sp>
        <p:sp>
          <p:nvSpPr>
            <p:cNvPr id="47" name="TextBox 46">
              <a:extLst>
                <a:ext uri="{FF2B5EF4-FFF2-40B4-BE49-F238E27FC236}">
                  <a16:creationId xmlns:a16="http://schemas.microsoft.com/office/drawing/2014/main" id="{1E8BC3E6-0211-43CD-8B88-30EDE68361BB}"/>
                </a:ext>
                <a:ext uri="{C183D7F6-B498-43B3-948B-1728B52AA6E4}">
                  <adec:decorative xmlns:adec="http://schemas.microsoft.com/office/drawing/2017/decorative" val="1"/>
                </a:ext>
              </a:extLst>
            </p:cNvPr>
            <p:cNvSpPr txBox="1"/>
            <p:nvPr/>
          </p:nvSpPr>
          <p:spPr>
            <a:xfrm>
              <a:off x="9676692" y="1132674"/>
              <a:ext cx="1115968"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Black Monday</a:t>
              </a:r>
            </a:p>
          </p:txBody>
        </p:sp>
        <p:sp>
          <p:nvSpPr>
            <p:cNvPr id="48" name="TextBox 47">
              <a:extLst>
                <a:ext uri="{FF2B5EF4-FFF2-40B4-BE49-F238E27FC236}">
                  <a16:creationId xmlns:a16="http://schemas.microsoft.com/office/drawing/2014/main" id="{8686E5DC-DA16-454B-AFA3-0C3D23E55D32}"/>
                </a:ext>
                <a:ext uri="{C183D7F6-B498-43B3-948B-1728B52AA6E4}">
                  <adec:decorative xmlns:adec="http://schemas.microsoft.com/office/drawing/2017/decorative" val="1"/>
                </a:ext>
              </a:extLst>
            </p:cNvPr>
            <p:cNvSpPr txBox="1"/>
            <p:nvPr/>
          </p:nvSpPr>
          <p:spPr>
            <a:xfrm>
              <a:off x="9495193" y="673400"/>
              <a:ext cx="1400335"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COVID-19 pandemic</a:t>
              </a:r>
            </a:p>
          </p:txBody>
        </p:sp>
        <p:sp>
          <p:nvSpPr>
            <p:cNvPr id="49" name="Oval 48">
              <a:extLst>
                <a:ext uri="{FF2B5EF4-FFF2-40B4-BE49-F238E27FC236}">
                  <a16:creationId xmlns:a16="http://schemas.microsoft.com/office/drawing/2014/main" id="{104BF30D-4487-4965-80AF-A8BA24135889}"/>
                </a:ext>
                <a:ext uri="{C183D7F6-B498-43B3-948B-1728B52AA6E4}">
                  <adec:decorative xmlns:adec="http://schemas.microsoft.com/office/drawing/2017/decorative" val="1"/>
                </a:ext>
              </a:extLst>
            </p:cNvPr>
            <p:cNvSpPr/>
            <p:nvPr/>
          </p:nvSpPr>
          <p:spPr bwMode="auto">
            <a:xfrm>
              <a:off x="9870499" y="2921690"/>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0" name="Oval 49">
              <a:extLst>
                <a:ext uri="{FF2B5EF4-FFF2-40B4-BE49-F238E27FC236}">
                  <a16:creationId xmlns:a16="http://schemas.microsoft.com/office/drawing/2014/main" id="{457357A5-D955-4C30-8F73-949BC098296B}"/>
                </a:ext>
                <a:ext uri="{C183D7F6-B498-43B3-948B-1728B52AA6E4}">
                  <adec:decorative xmlns:adec="http://schemas.microsoft.com/office/drawing/2017/decorative" val="1"/>
                </a:ext>
              </a:extLst>
            </p:cNvPr>
            <p:cNvSpPr/>
            <p:nvPr/>
          </p:nvSpPr>
          <p:spPr bwMode="auto">
            <a:xfrm>
              <a:off x="9648058" y="326035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1" name="Oval 50">
              <a:extLst>
                <a:ext uri="{FF2B5EF4-FFF2-40B4-BE49-F238E27FC236}">
                  <a16:creationId xmlns:a16="http://schemas.microsoft.com/office/drawing/2014/main" id="{C6319C3F-088E-480C-BCEC-AC580A7BA463}"/>
                </a:ext>
                <a:ext uri="{C183D7F6-B498-43B3-948B-1728B52AA6E4}">
                  <adec:decorative xmlns:adec="http://schemas.microsoft.com/office/drawing/2017/decorative" val="1"/>
                </a:ext>
              </a:extLst>
            </p:cNvPr>
            <p:cNvSpPr/>
            <p:nvPr/>
          </p:nvSpPr>
          <p:spPr bwMode="auto">
            <a:xfrm>
              <a:off x="10061787" y="2624700"/>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2" name="Oval 51">
              <a:extLst>
                <a:ext uri="{FF2B5EF4-FFF2-40B4-BE49-F238E27FC236}">
                  <a16:creationId xmlns:a16="http://schemas.microsoft.com/office/drawing/2014/main" id="{C8558A92-2A7A-494B-BD75-6F703FCD2EAD}"/>
                </a:ext>
                <a:ext uri="{C183D7F6-B498-43B3-948B-1728B52AA6E4}">
                  <adec:decorative xmlns:adec="http://schemas.microsoft.com/office/drawing/2017/decorative" val="1"/>
                </a:ext>
              </a:extLst>
            </p:cNvPr>
            <p:cNvSpPr/>
            <p:nvPr/>
          </p:nvSpPr>
          <p:spPr bwMode="auto">
            <a:xfrm>
              <a:off x="10239954" y="2321821"/>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3" name="Oval 52">
              <a:extLst>
                <a:ext uri="{FF2B5EF4-FFF2-40B4-BE49-F238E27FC236}">
                  <a16:creationId xmlns:a16="http://schemas.microsoft.com/office/drawing/2014/main" id="{B9E4F790-1C95-4730-B347-8D0C7E9BDCBF}"/>
                </a:ext>
                <a:ext uri="{C183D7F6-B498-43B3-948B-1728B52AA6E4}">
                  <adec:decorative xmlns:adec="http://schemas.microsoft.com/office/drawing/2017/decorative" val="1"/>
                </a:ext>
              </a:extLst>
            </p:cNvPr>
            <p:cNvSpPr/>
            <p:nvPr/>
          </p:nvSpPr>
          <p:spPr bwMode="auto">
            <a:xfrm>
              <a:off x="10690452" y="1469371"/>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5" name="Oval 54">
              <a:extLst>
                <a:ext uri="{FF2B5EF4-FFF2-40B4-BE49-F238E27FC236}">
                  <a16:creationId xmlns:a16="http://schemas.microsoft.com/office/drawing/2014/main" id="{CAAD8ED8-5143-4764-A433-B34283A051BE}"/>
                </a:ext>
                <a:ext uri="{C183D7F6-B498-43B3-948B-1728B52AA6E4}">
                  <adec:decorative xmlns:adec="http://schemas.microsoft.com/office/drawing/2017/decorative" val="1"/>
                </a:ext>
              </a:extLst>
            </p:cNvPr>
            <p:cNvSpPr/>
            <p:nvPr/>
          </p:nvSpPr>
          <p:spPr bwMode="auto">
            <a:xfrm>
              <a:off x="10817054" y="118265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6" name="Oval 55">
              <a:extLst>
                <a:ext uri="{FF2B5EF4-FFF2-40B4-BE49-F238E27FC236}">
                  <a16:creationId xmlns:a16="http://schemas.microsoft.com/office/drawing/2014/main" id="{F4B8C8B9-1DC9-4C69-9CB3-B7F425220D30}"/>
                </a:ext>
                <a:ext uri="{C183D7F6-B498-43B3-948B-1728B52AA6E4}">
                  <adec:decorative xmlns:adec="http://schemas.microsoft.com/office/drawing/2017/decorative" val="1"/>
                </a:ext>
              </a:extLst>
            </p:cNvPr>
            <p:cNvSpPr/>
            <p:nvPr/>
          </p:nvSpPr>
          <p:spPr bwMode="auto">
            <a:xfrm>
              <a:off x="10943742" y="78095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cxnSp>
          <p:nvCxnSpPr>
            <p:cNvPr id="59" name="Straight Connector 58">
              <a:extLst>
                <a:ext uri="{FF2B5EF4-FFF2-40B4-BE49-F238E27FC236}">
                  <a16:creationId xmlns:a16="http://schemas.microsoft.com/office/drawing/2014/main" id="{4241C6C8-DF59-4DA0-8922-4F9A399EA547}"/>
                </a:ext>
                <a:ext uri="{C183D7F6-B498-43B3-948B-1728B52AA6E4}">
                  <adec:decorative xmlns:adec="http://schemas.microsoft.com/office/drawing/2017/decorative" val="1"/>
                </a:ext>
              </a:extLst>
            </p:cNvPr>
            <p:cNvCxnSpPr>
              <a:cxnSpLocks/>
            </p:cNvCxnSpPr>
            <p:nvPr/>
          </p:nvCxnSpPr>
          <p:spPr>
            <a:xfrm>
              <a:off x="0" y="5931386"/>
              <a:ext cx="12191992"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8E650596-EBB9-4CB7-9F5D-864477BCF4B8}"/>
                </a:ext>
                <a:ext uri="{C183D7F6-B498-43B3-948B-1728B52AA6E4}">
                  <adec:decorative xmlns:adec="http://schemas.microsoft.com/office/drawing/2017/decorative" val="1"/>
                </a:ext>
              </a:extLst>
            </p:cNvPr>
            <p:cNvSpPr/>
            <p:nvPr/>
          </p:nvSpPr>
          <p:spPr bwMode="auto">
            <a:xfrm>
              <a:off x="8647416" y="4089484"/>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1" name="TextBox 60">
              <a:extLst>
                <a:ext uri="{FF2B5EF4-FFF2-40B4-BE49-F238E27FC236}">
                  <a16:creationId xmlns:a16="http://schemas.microsoft.com/office/drawing/2014/main" id="{70E528A9-05ED-4DED-8FA8-89CF307E0C8E}"/>
                </a:ext>
                <a:ext uri="{C183D7F6-B498-43B3-948B-1728B52AA6E4}">
                  <adec:decorative xmlns:adec="http://schemas.microsoft.com/office/drawing/2017/decorative" val="1"/>
                </a:ext>
              </a:extLst>
            </p:cNvPr>
            <p:cNvSpPr txBox="1"/>
            <p:nvPr/>
          </p:nvSpPr>
          <p:spPr>
            <a:xfrm>
              <a:off x="7862343" y="3535066"/>
              <a:ext cx="1407632"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Dot-com bubble</a:t>
              </a:r>
            </a:p>
          </p:txBody>
        </p:sp>
        <p:sp>
          <p:nvSpPr>
            <p:cNvPr id="57" name="TextBox 56">
              <a:extLst>
                <a:ext uri="{FF2B5EF4-FFF2-40B4-BE49-F238E27FC236}">
                  <a16:creationId xmlns:a16="http://schemas.microsoft.com/office/drawing/2014/main" id="{48812EB4-FAE4-401B-8809-C2824EB58336}"/>
                </a:ext>
                <a:ext uri="{C183D7F6-B498-43B3-948B-1728B52AA6E4}">
                  <adec:decorative xmlns:adec="http://schemas.microsoft.com/office/drawing/2017/decorative" val="1"/>
                </a:ext>
              </a:extLst>
            </p:cNvPr>
            <p:cNvSpPr txBox="1"/>
            <p:nvPr/>
          </p:nvSpPr>
          <p:spPr>
            <a:xfrm>
              <a:off x="2901264" y="4949233"/>
              <a:ext cx="1350322" cy="338554"/>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The Great Depression</a:t>
              </a:r>
            </a:p>
          </p:txBody>
        </p:sp>
        <p:sp>
          <p:nvSpPr>
            <p:cNvPr id="58" name="Oval 57">
              <a:extLst>
                <a:ext uri="{FF2B5EF4-FFF2-40B4-BE49-F238E27FC236}">
                  <a16:creationId xmlns:a16="http://schemas.microsoft.com/office/drawing/2014/main" id="{67F5D729-3420-406A-A87B-4E7A46B82F3E}"/>
                </a:ext>
                <a:ext uri="{C183D7F6-B498-43B3-948B-1728B52AA6E4}">
                  <adec:decorative xmlns:adec="http://schemas.microsoft.com/office/drawing/2017/decorative" val="1"/>
                </a:ext>
              </a:extLst>
            </p:cNvPr>
            <p:cNvSpPr/>
            <p:nvPr/>
          </p:nvSpPr>
          <p:spPr bwMode="auto">
            <a:xfrm>
              <a:off x="3532293" y="5358820"/>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2" name="Oval 61">
              <a:extLst>
                <a:ext uri="{FF2B5EF4-FFF2-40B4-BE49-F238E27FC236}">
                  <a16:creationId xmlns:a16="http://schemas.microsoft.com/office/drawing/2014/main" id="{6E84075D-4A10-4D50-8415-4BD73E901AE4}"/>
                </a:ext>
                <a:ext uri="{C183D7F6-B498-43B3-948B-1728B52AA6E4}">
                  <adec:decorative xmlns:adec="http://schemas.microsoft.com/office/drawing/2017/decorative" val="1"/>
                </a:ext>
              </a:extLst>
            </p:cNvPr>
            <p:cNvSpPr/>
            <p:nvPr/>
          </p:nvSpPr>
          <p:spPr bwMode="auto">
            <a:xfrm>
              <a:off x="2129271" y="5435804"/>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3" name="TextBox 62">
              <a:extLst>
                <a:ext uri="{FF2B5EF4-FFF2-40B4-BE49-F238E27FC236}">
                  <a16:creationId xmlns:a16="http://schemas.microsoft.com/office/drawing/2014/main" id="{7AF8FB08-9614-4D4A-9A9D-75DA5D5AE6ED}"/>
                </a:ext>
                <a:ext uri="{C183D7F6-B498-43B3-948B-1728B52AA6E4}">
                  <adec:decorative xmlns:adec="http://schemas.microsoft.com/office/drawing/2017/decorative" val="1"/>
                </a:ext>
              </a:extLst>
            </p:cNvPr>
            <p:cNvSpPr txBox="1"/>
            <p:nvPr/>
          </p:nvSpPr>
          <p:spPr>
            <a:xfrm>
              <a:off x="1512865" y="5184356"/>
              <a:ext cx="1350322" cy="169277"/>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World War I</a:t>
              </a:r>
            </a:p>
          </p:txBody>
        </p:sp>
        <p:sp>
          <p:nvSpPr>
            <p:cNvPr id="64" name="TextBox 63">
              <a:extLst>
                <a:ext uri="{FF2B5EF4-FFF2-40B4-BE49-F238E27FC236}">
                  <a16:creationId xmlns:a16="http://schemas.microsoft.com/office/drawing/2014/main" id="{1E3B28B8-E198-4921-A9B1-823950FE2825}"/>
                </a:ext>
                <a:ext uri="{C183D7F6-B498-43B3-948B-1728B52AA6E4}">
                  <adec:decorative xmlns:adec="http://schemas.microsoft.com/office/drawing/2017/decorative" val="1"/>
                </a:ext>
              </a:extLst>
            </p:cNvPr>
            <p:cNvSpPr txBox="1"/>
            <p:nvPr/>
          </p:nvSpPr>
          <p:spPr>
            <a:xfrm>
              <a:off x="6872371" y="4389341"/>
              <a:ext cx="1014516" cy="169277"/>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Black Monday</a:t>
              </a:r>
            </a:p>
          </p:txBody>
        </p:sp>
        <p:sp>
          <p:nvSpPr>
            <p:cNvPr id="66" name="Oval 65">
              <a:extLst>
                <a:ext uri="{FF2B5EF4-FFF2-40B4-BE49-F238E27FC236}">
                  <a16:creationId xmlns:a16="http://schemas.microsoft.com/office/drawing/2014/main" id="{B993CF34-DF20-46E3-B135-1E0DB04B1F68}"/>
                </a:ext>
                <a:ext uri="{C183D7F6-B498-43B3-948B-1728B52AA6E4}">
                  <adec:decorative xmlns:adec="http://schemas.microsoft.com/office/drawing/2017/decorative" val="1"/>
                </a:ext>
              </a:extLst>
            </p:cNvPr>
            <p:cNvSpPr/>
            <p:nvPr/>
          </p:nvSpPr>
          <p:spPr bwMode="auto">
            <a:xfrm>
              <a:off x="7483350" y="4668673"/>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7" name="TextBox 66">
              <a:extLst>
                <a:ext uri="{FF2B5EF4-FFF2-40B4-BE49-F238E27FC236}">
                  <a16:creationId xmlns:a16="http://schemas.microsoft.com/office/drawing/2014/main" id="{E6F5ED50-FEFF-413F-8D24-04467C583F78}"/>
                </a:ext>
                <a:ext uri="{C183D7F6-B498-43B3-948B-1728B52AA6E4}">
                  <adec:decorative xmlns:adec="http://schemas.microsoft.com/office/drawing/2017/decorative" val="1"/>
                </a:ext>
              </a:extLst>
            </p:cNvPr>
            <p:cNvSpPr txBox="1"/>
            <p:nvPr/>
          </p:nvSpPr>
          <p:spPr>
            <a:xfrm>
              <a:off x="5997433" y="4576590"/>
              <a:ext cx="1532803" cy="169277"/>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Early 1980s recession</a:t>
              </a:r>
            </a:p>
          </p:txBody>
        </p:sp>
        <p:sp>
          <p:nvSpPr>
            <p:cNvPr id="68" name="TextBox 67">
              <a:extLst>
                <a:ext uri="{FF2B5EF4-FFF2-40B4-BE49-F238E27FC236}">
                  <a16:creationId xmlns:a16="http://schemas.microsoft.com/office/drawing/2014/main" id="{49F436AA-276C-49A3-88DF-7E8D3436F0BE}"/>
                </a:ext>
                <a:ext uri="{C183D7F6-B498-43B3-948B-1728B52AA6E4}">
                  <adec:decorative xmlns:adec="http://schemas.microsoft.com/office/drawing/2017/decorative" val="1"/>
                </a:ext>
              </a:extLst>
            </p:cNvPr>
            <p:cNvSpPr txBox="1"/>
            <p:nvPr/>
          </p:nvSpPr>
          <p:spPr>
            <a:xfrm>
              <a:off x="7201005" y="3980531"/>
              <a:ext cx="1532803" cy="169277"/>
            </a:xfrm>
            <a:prstGeom prst="rect">
              <a:avLst/>
            </a:prstGeom>
            <a:noFill/>
          </p:spPr>
          <p:txBody>
            <a:bodyPr wrap="square" lIns="0" tIns="0" rIns="0" bIns="0" rtlCol="0">
              <a:spAutoFit/>
            </a:bodyPr>
            <a:lstStyle/>
            <a:p>
              <a:pPr algn="ctr"/>
              <a:r>
                <a:rPr lang="en-US" sz="1100" dirty="0">
                  <a:gradFill>
                    <a:gsLst>
                      <a:gs pos="2917">
                        <a:schemeClr val="tx1"/>
                      </a:gs>
                      <a:gs pos="30000">
                        <a:schemeClr val="tx1"/>
                      </a:gs>
                    </a:gsLst>
                    <a:lin ang="5400000" scaled="0"/>
                  </a:gradFill>
                  <a:latin typeface="+mj-lt"/>
                </a:rPr>
                <a:t>Early 1990s recession</a:t>
              </a:r>
            </a:p>
          </p:txBody>
        </p:sp>
        <p:sp>
          <p:nvSpPr>
            <p:cNvPr id="69" name="Oval 68">
              <a:extLst>
                <a:ext uri="{FF2B5EF4-FFF2-40B4-BE49-F238E27FC236}">
                  <a16:creationId xmlns:a16="http://schemas.microsoft.com/office/drawing/2014/main" id="{04C1E2EA-8CAB-463B-A0AE-CF47110C6B5D}"/>
                </a:ext>
                <a:ext uri="{C183D7F6-B498-43B3-948B-1728B52AA6E4}">
                  <adec:decorative xmlns:adec="http://schemas.microsoft.com/office/drawing/2017/decorative" val="1"/>
                </a:ext>
              </a:extLst>
            </p:cNvPr>
            <p:cNvSpPr/>
            <p:nvPr/>
          </p:nvSpPr>
          <p:spPr bwMode="auto">
            <a:xfrm>
              <a:off x="9327710" y="3619705"/>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0" name="TextBox 69">
              <a:extLst>
                <a:ext uri="{FF2B5EF4-FFF2-40B4-BE49-F238E27FC236}">
                  <a16:creationId xmlns:a16="http://schemas.microsoft.com/office/drawing/2014/main" id="{3340EE31-36C9-47EF-890B-26E84C5AFE3C}"/>
                </a:ext>
                <a:ext uri="{C183D7F6-B498-43B3-948B-1728B52AA6E4}">
                  <adec:decorative xmlns:adec="http://schemas.microsoft.com/office/drawing/2017/decorative" val="1"/>
                </a:ext>
              </a:extLst>
            </p:cNvPr>
            <p:cNvSpPr txBox="1"/>
            <p:nvPr/>
          </p:nvSpPr>
          <p:spPr>
            <a:xfrm>
              <a:off x="9747972" y="906646"/>
              <a:ext cx="1115968"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Black Thursday</a:t>
              </a:r>
            </a:p>
          </p:txBody>
        </p:sp>
        <p:sp>
          <p:nvSpPr>
            <p:cNvPr id="71" name="Oval 70">
              <a:extLst>
                <a:ext uri="{FF2B5EF4-FFF2-40B4-BE49-F238E27FC236}">
                  <a16:creationId xmlns:a16="http://schemas.microsoft.com/office/drawing/2014/main" id="{6015C732-E441-49B3-9E82-51D87D051808}"/>
                </a:ext>
                <a:ext uri="{C183D7F6-B498-43B3-948B-1728B52AA6E4}">
                  <adec:decorative xmlns:adec="http://schemas.microsoft.com/office/drawing/2017/decorative" val="1"/>
                </a:ext>
              </a:extLst>
            </p:cNvPr>
            <p:cNvSpPr/>
            <p:nvPr/>
          </p:nvSpPr>
          <p:spPr bwMode="auto">
            <a:xfrm>
              <a:off x="10884611" y="967399"/>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2" name="TextBox 71">
              <a:extLst>
                <a:ext uri="{FF2B5EF4-FFF2-40B4-BE49-F238E27FC236}">
                  <a16:creationId xmlns:a16="http://schemas.microsoft.com/office/drawing/2014/main" id="{E1926473-C838-4E9A-835A-70BE84590E1E}"/>
                </a:ext>
                <a:ext uri="{C183D7F6-B498-43B3-948B-1728B52AA6E4}">
                  <adec:decorative xmlns:adec="http://schemas.microsoft.com/office/drawing/2017/decorative" val="1"/>
                </a:ext>
              </a:extLst>
            </p:cNvPr>
            <p:cNvSpPr txBox="1"/>
            <p:nvPr/>
          </p:nvSpPr>
          <p:spPr>
            <a:xfrm>
              <a:off x="8711112" y="2578400"/>
              <a:ext cx="1297262"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Greek debt crisis</a:t>
              </a:r>
            </a:p>
          </p:txBody>
        </p:sp>
        <p:sp>
          <p:nvSpPr>
            <p:cNvPr id="73" name="TextBox 72">
              <a:extLst>
                <a:ext uri="{FF2B5EF4-FFF2-40B4-BE49-F238E27FC236}">
                  <a16:creationId xmlns:a16="http://schemas.microsoft.com/office/drawing/2014/main" id="{B43ECDFE-78DE-4612-A8CE-86831DDFD7D2}"/>
                </a:ext>
                <a:ext uri="{C183D7F6-B498-43B3-948B-1728B52AA6E4}">
                  <adec:decorative xmlns:adec="http://schemas.microsoft.com/office/drawing/2017/decorative" val="1"/>
                </a:ext>
              </a:extLst>
            </p:cNvPr>
            <p:cNvSpPr txBox="1"/>
            <p:nvPr/>
          </p:nvSpPr>
          <p:spPr>
            <a:xfrm>
              <a:off x="8728374" y="1766347"/>
              <a:ext cx="1755090"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US-China economic conflict</a:t>
              </a:r>
            </a:p>
          </p:txBody>
        </p:sp>
        <p:sp>
          <p:nvSpPr>
            <p:cNvPr id="74" name="Oval 73">
              <a:extLst>
                <a:ext uri="{FF2B5EF4-FFF2-40B4-BE49-F238E27FC236}">
                  <a16:creationId xmlns:a16="http://schemas.microsoft.com/office/drawing/2014/main" id="{B0B81ACD-A753-410B-84F4-AE4665A1681C}"/>
                </a:ext>
                <a:ext uri="{C183D7F6-B498-43B3-948B-1728B52AA6E4}">
                  <adec:decorative xmlns:adec="http://schemas.microsoft.com/office/drawing/2017/decorative" val="1"/>
                </a:ext>
              </a:extLst>
            </p:cNvPr>
            <p:cNvSpPr/>
            <p:nvPr/>
          </p:nvSpPr>
          <p:spPr bwMode="auto">
            <a:xfrm>
              <a:off x="10543186" y="1804914"/>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5" name="Oval 74">
              <a:extLst>
                <a:ext uri="{FF2B5EF4-FFF2-40B4-BE49-F238E27FC236}">
                  <a16:creationId xmlns:a16="http://schemas.microsoft.com/office/drawing/2014/main" id="{FCAD1E4C-584F-439D-9AF3-F7D2FBE66810}"/>
                </a:ext>
                <a:ext uri="{C183D7F6-B498-43B3-948B-1728B52AA6E4}">
                  <adec:decorative xmlns:adec="http://schemas.microsoft.com/office/drawing/2017/decorative" val="1"/>
                </a:ext>
              </a:extLst>
            </p:cNvPr>
            <p:cNvSpPr/>
            <p:nvPr/>
          </p:nvSpPr>
          <p:spPr bwMode="auto">
            <a:xfrm>
              <a:off x="9018196" y="3866372"/>
              <a:ext cx="93772" cy="88394"/>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6" name="TextBox 75">
              <a:extLst>
                <a:ext uri="{FF2B5EF4-FFF2-40B4-BE49-F238E27FC236}">
                  <a16:creationId xmlns:a16="http://schemas.microsoft.com/office/drawing/2014/main" id="{7603DC52-FF51-4858-8B6C-BC1820D69508}"/>
                </a:ext>
                <a:ext uri="{C183D7F6-B498-43B3-948B-1728B52AA6E4}">
                  <adec:decorative xmlns:adec="http://schemas.microsoft.com/office/drawing/2017/decorative" val="1"/>
                </a:ext>
              </a:extLst>
            </p:cNvPr>
            <p:cNvSpPr txBox="1"/>
            <p:nvPr/>
          </p:nvSpPr>
          <p:spPr>
            <a:xfrm>
              <a:off x="7596351" y="3784170"/>
              <a:ext cx="1407632" cy="169277"/>
            </a:xfrm>
            <a:prstGeom prst="rect">
              <a:avLst/>
            </a:prstGeom>
            <a:noFill/>
          </p:spPr>
          <p:txBody>
            <a:bodyPr wrap="square" lIns="0" tIns="0" rIns="0" bIns="0" rtlCol="0">
              <a:spAutoFit/>
            </a:bodyPr>
            <a:lstStyle/>
            <a:p>
              <a:pPr algn="r"/>
              <a:r>
                <a:rPr lang="en-US" sz="1100" dirty="0">
                  <a:gradFill>
                    <a:gsLst>
                      <a:gs pos="2917">
                        <a:schemeClr val="tx1"/>
                      </a:gs>
                      <a:gs pos="30000">
                        <a:schemeClr val="tx1"/>
                      </a:gs>
                    </a:gsLst>
                    <a:lin ang="5400000" scaled="0"/>
                  </a:gradFill>
                  <a:latin typeface="+mj-lt"/>
                </a:rPr>
                <a:t>Sept 11 attacks (US)</a:t>
              </a:r>
            </a:p>
          </p:txBody>
        </p:sp>
      </p:grpSp>
    </p:spTree>
    <p:extLst>
      <p:ext uri="{BB962C8B-B14F-4D97-AF65-F5344CB8AC3E}">
        <p14:creationId xmlns:p14="http://schemas.microsoft.com/office/powerpoint/2010/main" val="10461090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D4689D-419F-CD4E-803B-6A05FDA2D6C4}"/>
              </a:ext>
            </a:extLst>
          </p:cNvPr>
          <p:cNvSpPr>
            <a:spLocks noGrp="1"/>
          </p:cNvSpPr>
          <p:nvPr>
            <p:ph type="title"/>
          </p:nvPr>
        </p:nvSpPr>
        <p:spPr>
          <a:xfrm>
            <a:off x="588263" y="457200"/>
            <a:ext cx="4643304" cy="1107996"/>
          </a:xfrm>
        </p:spPr>
        <p:txBody>
          <a:bodyPr/>
          <a:lstStyle/>
          <a:p>
            <a:r>
              <a:rPr lang="en-US" dirty="0">
                <a:cs typeface="Segoe UI"/>
              </a:rPr>
              <a:t>Zone redundant high availability</a:t>
            </a:r>
          </a:p>
        </p:txBody>
      </p:sp>
      <p:sp>
        <p:nvSpPr>
          <p:cNvPr id="2" name="Content Placeholder 1">
            <a:extLst>
              <a:ext uri="{FF2B5EF4-FFF2-40B4-BE49-F238E27FC236}">
                <a16:creationId xmlns:a16="http://schemas.microsoft.com/office/drawing/2014/main" id="{BC17D258-7EF7-374A-B507-388641863AEE}"/>
              </a:ext>
            </a:extLst>
          </p:cNvPr>
          <p:cNvSpPr>
            <a:spLocks noGrp="1"/>
          </p:cNvSpPr>
          <p:nvPr>
            <p:ph idx="1"/>
          </p:nvPr>
        </p:nvSpPr>
        <p:spPr>
          <a:xfrm>
            <a:off x="554220" y="1825243"/>
            <a:ext cx="6176364" cy="3438290"/>
          </a:xfrm>
        </p:spPr>
        <p:txBody>
          <a:bodyPr vert="horz" wrap="square" lIns="0" tIns="0" rIns="0" bIns="0" rtlCol="0" anchor="t">
            <a:normAutofit/>
          </a:bodyPr>
          <a:lstStyle/>
          <a:p>
            <a:pPr>
              <a:spcBef>
                <a:spcPts val="600"/>
              </a:spcBef>
              <a:spcAft>
                <a:spcPts val="600"/>
              </a:spcAft>
            </a:pPr>
            <a:r>
              <a:rPr lang="en-US" sz="2000" dirty="0">
                <a:latin typeface="+mj-lt"/>
                <a:cs typeface="Segoe UI Semilight"/>
              </a:rPr>
              <a:t>A synchronous standby replica in a different availability zone (AZ)</a:t>
            </a:r>
          </a:p>
          <a:p>
            <a:pPr>
              <a:spcBef>
                <a:spcPts val="600"/>
              </a:spcBef>
              <a:spcAft>
                <a:spcPts val="600"/>
              </a:spcAft>
            </a:pPr>
            <a:r>
              <a:rPr lang="en-US" sz="2000" dirty="0">
                <a:latin typeface="+mj-lt"/>
                <a:cs typeface="Segoe UI Semilight"/>
              </a:rPr>
              <a:t>High data resiliency with physically separate synchronous copy of data</a:t>
            </a:r>
          </a:p>
          <a:p>
            <a:pPr>
              <a:spcBef>
                <a:spcPts val="600"/>
              </a:spcBef>
              <a:spcAft>
                <a:spcPts val="600"/>
              </a:spcAft>
            </a:pPr>
            <a:r>
              <a:rPr lang="en-US" sz="2000" dirty="0">
                <a:latin typeface="+mj-lt"/>
                <a:cs typeface="Segoe UI Semilight"/>
              </a:rPr>
              <a:t>In the event of an unplanned downtime, automatic failover to standby</a:t>
            </a:r>
          </a:p>
          <a:p>
            <a:pPr>
              <a:spcBef>
                <a:spcPts val="600"/>
              </a:spcBef>
              <a:spcAft>
                <a:spcPts val="600"/>
              </a:spcAft>
            </a:pPr>
            <a:r>
              <a:rPr lang="en-US" sz="2000" dirty="0">
                <a:latin typeface="+mj-lt"/>
                <a:cs typeface="Segoe UI Semilight"/>
              </a:rPr>
              <a:t>Zero data loss after a failover</a:t>
            </a:r>
          </a:p>
        </p:txBody>
      </p:sp>
      <p:grpSp>
        <p:nvGrpSpPr>
          <p:cNvPr id="6" name="Group 5" descr="Diagram showing Region-1 comprising of Primary (AZ-1) connected to Standby (AZ-2).">
            <a:extLst>
              <a:ext uri="{FF2B5EF4-FFF2-40B4-BE49-F238E27FC236}">
                <a16:creationId xmlns:a16="http://schemas.microsoft.com/office/drawing/2014/main" id="{C106AFEF-0062-488C-A5B1-6B3DB75D885D}"/>
              </a:ext>
            </a:extLst>
          </p:cNvPr>
          <p:cNvGrpSpPr/>
          <p:nvPr/>
        </p:nvGrpSpPr>
        <p:grpSpPr>
          <a:xfrm>
            <a:off x="8093062" y="1828800"/>
            <a:ext cx="3290003" cy="3323428"/>
            <a:chOff x="8666469" y="1769166"/>
            <a:chExt cx="3290003" cy="3107634"/>
          </a:xfrm>
        </p:grpSpPr>
        <p:sp>
          <p:nvSpPr>
            <p:cNvPr id="7" name="Rectangle 6">
              <a:extLst>
                <a:ext uri="{FF2B5EF4-FFF2-40B4-BE49-F238E27FC236}">
                  <a16:creationId xmlns:a16="http://schemas.microsoft.com/office/drawing/2014/main" id="{00B76ACB-415A-4469-8844-CB32ADB5DEB8}"/>
                </a:ext>
                <a:ext uri="{C183D7F6-B498-43B3-948B-1728B52AA6E4}">
                  <adec:decorative xmlns:adec="http://schemas.microsoft.com/office/drawing/2017/decorative" val="1"/>
                </a:ext>
              </a:extLst>
            </p:cNvPr>
            <p:cNvSpPr/>
            <p:nvPr/>
          </p:nvSpPr>
          <p:spPr>
            <a:xfrm>
              <a:off x="9631497" y="2405632"/>
              <a:ext cx="1278385" cy="763480"/>
            </a:xfrm>
            <a:prstGeom prst="rect">
              <a:avLst/>
            </a:prstGeom>
            <a:solidFill>
              <a:schemeClr val="bg1"/>
            </a:solidFill>
            <a:ln w="28575">
              <a:solidFill>
                <a:schemeClr val="accent2"/>
              </a:solidFill>
              <a:prstDash val="dash"/>
            </a:ln>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bold"/>
                  <a:ea typeface="+mn-ea"/>
                  <a:cs typeface="+mn-cs"/>
                </a:rPr>
                <a:t>Primary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bold"/>
                  <a:ea typeface="+mn-ea"/>
                  <a:cs typeface="+mn-cs"/>
                </a:rPr>
                <a:t>(AZ-1)</a:t>
              </a:r>
            </a:p>
          </p:txBody>
        </p:sp>
        <p:sp>
          <p:nvSpPr>
            <p:cNvPr id="8" name="Rectangle 7">
              <a:extLst>
                <a:ext uri="{FF2B5EF4-FFF2-40B4-BE49-F238E27FC236}">
                  <a16:creationId xmlns:a16="http://schemas.microsoft.com/office/drawing/2014/main" id="{8A0C9026-E3A2-476F-B978-F6120E84EDBF}"/>
                </a:ext>
                <a:ext uri="{C183D7F6-B498-43B3-948B-1728B52AA6E4}">
                  <adec:decorative xmlns:adec="http://schemas.microsoft.com/office/drawing/2017/decorative" val="1"/>
                </a:ext>
              </a:extLst>
            </p:cNvPr>
            <p:cNvSpPr/>
            <p:nvPr/>
          </p:nvSpPr>
          <p:spPr>
            <a:xfrm>
              <a:off x="9631496" y="3852964"/>
              <a:ext cx="1278385" cy="763480"/>
            </a:xfrm>
            <a:prstGeom prst="rect">
              <a:avLst/>
            </a:prstGeom>
            <a:solidFill>
              <a:schemeClr val="bg1"/>
            </a:solidFill>
            <a:ln w="28575">
              <a:solidFill>
                <a:schemeClr val="accent2"/>
              </a:solidFill>
              <a:prstDash val="dash"/>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bold"/>
                  <a:ea typeface="+mn-ea"/>
                  <a:cs typeface="+mn-cs"/>
                </a:rPr>
                <a:t>Standby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Semibold"/>
                  <a:ea typeface="+mn-ea"/>
                  <a:cs typeface="+mn-cs"/>
                </a:rPr>
                <a:t>(AZ-2)</a:t>
              </a:r>
            </a:p>
          </p:txBody>
        </p:sp>
        <p:sp>
          <p:nvSpPr>
            <p:cNvPr id="10" name="Rectangle 9">
              <a:extLst>
                <a:ext uri="{FF2B5EF4-FFF2-40B4-BE49-F238E27FC236}">
                  <a16:creationId xmlns:a16="http://schemas.microsoft.com/office/drawing/2014/main" id="{4E629CDF-D82B-4E9C-BA3D-EF37121619FB}"/>
                </a:ext>
                <a:ext uri="{C183D7F6-B498-43B3-948B-1728B52AA6E4}">
                  <adec:decorative xmlns:adec="http://schemas.microsoft.com/office/drawing/2017/decorative" val="1"/>
                </a:ext>
              </a:extLst>
            </p:cNvPr>
            <p:cNvSpPr/>
            <p:nvPr/>
          </p:nvSpPr>
          <p:spPr>
            <a:xfrm>
              <a:off x="8666469" y="1988599"/>
              <a:ext cx="3290003" cy="2888201"/>
            </a:xfrm>
            <a:prstGeom prst="rect">
              <a:avLst/>
            </a:prstGeom>
            <a:noFill/>
            <a:ln w="28575">
              <a:solidFill>
                <a:schemeClr val="accent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32D3104B-B765-4E79-9D3E-8D7AC6C75400}"/>
                </a:ext>
                <a:ext uri="{C183D7F6-B498-43B3-948B-1728B52AA6E4}">
                  <adec:decorative xmlns:adec="http://schemas.microsoft.com/office/drawing/2017/decorative" val="1"/>
                </a:ext>
              </a:extLst>
            </p:cNvPr>
            <p:cNvSpPr txBox="1"/>
            <p:nvPr/>
          </p:nvSpPr>
          <p:spPr>
            <a:xfrm>
              <a:off x="8666470" y="1769166"/>
              <a:ext cx="3290002" cy="488784"/>
            </a:xfrm>
            <a:prstGeom prst="rect">
              <a:avLst/>
            </a:prstGeom>
            <a:solidFill>
              <a:schemeClr val="tx1"/>
            </a:solidFill>
            <a:ln w="28575">
              <a:solidFill>
                <a:schemeClr val="accent2"/>
              </a:solidFill>
            </a:ln>
            <a:effectLst/>
          </p:spPr>
          <p:style>
            <a:lnRef idx="0">
              <a:schemeClr val="accent1"/>
            </a:lnRef>
            <a:fillRef idx="3">
              <a:schemeClr val="accent1"/>
            </a:fillRef>
            <a:effectRef idx="3">
              <a:schemeClr val="accent1"/>
            </a:effectRef>
            <a:fontRef idx="minor">
              <a:schemeClr val="lt1"/>
            </a:fontRef>
          </p:style>
          <p:txBody>
            <a:bodyPr wrap="square" tIns="91440" bIns="9144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Semibold"/>
                  <a:ea typeface="+mn-ea"/>
                  <a:cs typeface="+mn-cs"/>
                </a:rPr>
                <a:t>Region-1</a:t>
              </a:r>
            </a:p>
          </p:txBody>
        </p:sp>
        <p:cxnSp>
          <p:nvCxnSpPr>
            <p:cNvPr id="12" name="Connector: Elbow 11">
              <a:extLst>
                <a:ext uri="{FF2B5EF4-FFF2-40B4-BE49-F238E27FC236}">
                  <a16:creationId xmlns:a16="http://schemas.microsoft.com/office/drawing/2014/main" id="{B2AFF0EB-3305-45A4-8C03-977C680B0D41}"/>
                </a:ext>
                <a:ext uri="{C183D7F6-B498-43B3-948B-1728B52AA6E4}">
                  <adec:decorative xmlns:adec="http://schemas.microsoft.com/office/drawing/2017/decorative" val="1"/>
                </a:ext>
              </a:extLst>
            </p:cNvPr>
            <p:cNvCxnSpPr>
              <a:stCxn id="7" idx="2"/>
              <a:endCxn id="8" idx="0"/>
            </p:cNvCxnSpPr>
            <p:nvPr/>
          </p:nvCxnSpPr>
          <p:spPr>
            <a:xfrm rot="5400000">
              <a:off x="9928764" y="3511038"/>
              <a:ext cx="683852" cy="1"/>
            </a:xfrm>
            <a:prstGeom prst="bentConnector3">
              <a:avLst/>
            </a:prstGeom>
            <a:ln w="28575">
              <a:solidFill>
                <a:schemeClr val="accent2"/>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551494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D4689D-419F-CD4E-803B-6A05FDA2D6C4}"/>
              </a:ext>
            </a:extLst>
          </p:cNvPr>
          <p:cNvSpPr>
            <a:spLocks noGrp="1"/>
          </p:cNvSpPr>
          <p:nvPr>
            <p:ph type="title"/>
          </p:nvPr>
        </p:nvSpPr>
        <p:spPr>
          <a:xfrm>
            <a:off x="557507" y="457200"/>
            <a:ext cx="6192567" cy="553998"/>
          </a:xfrm>
        </p:spPr>
        <p:txBody>
          <a:bodyPr/>
          <a:lstStyle/>
          <a:p>
            <a:r>
              <a:rPr lang="en-US" sz="3600" dirty="0"/>
              <a:t>Simple cost optimization</a:t>
            </a:r>
            <a:endParaRPr lang="en-US" dirty="0"/>
          </a:p>
        </p:txBody>
      </p:sp>
      <p:sp>
        <p:nvSpPr>
          <p:cNvPr id="2" name="Content Placeholder 1">
            <a:extLst>
              <a:ext uri="{FF2B5EF4-FFF2-40B4-BE49-F238E27FC236}">
                <a16:creationId xmlns:a16="http://schemas.microsoft.com/office/drawing/2014/main" id="{BC17D258-7EF7-374A-B507-388641863AEE}"/>
              </a:ext>
            </a:extLst>
          </p:cNvPr>
          <p:cNvSpPr>
            <a:spLocks noGrp="1"/>
          </p:cNvSpPr>
          <p:nvPr>
            <p:ph idx="1"/>
          </p:nvPr>
        </p:nvSpPr>
        <p:spPr>
          <a:xfrm>
            <a:off x="557507" y="1828800"/>
            <a:ext cx="5767093" cy="2068643"/>
          </a:xfrm>
        </p:spPr>
        <p:txBody>
          <a:bodyPr vert="horz" wrap="square" lIns="0" tIns="0" rIns="0" bIns="0" rtlCol="0" anchor="t">
            <a:normAutofit/>
          </a:bodyPr>
          <a:lstStyle/>
          <a:p>
            <a:pPr>
              <a:spcBef>
                <a:spcPts val="600"/>
              </a:spcBef>
              <a:spcAft>
                <a:spcPts val="600"/>
              </a:spcAft>
            </a:pPr>
            <a:r>
              <a:rPr lang="en-US" sz="2000" dirty="0">
                <a:latin typeface="+mj-lt"/>
                <a:cs typeface="Segoe UI Semilight"/>
              </a:rPr>
              <a:t>Stop the MySQL server when its not needed for up to 7 days</a:t>
            </a:r>
          </a:p>
          <a:p>
            <a:pPr>
              <a:spcBef>
                <a:spcPts val="600"/>
              </a:spcBef>
              <a:spcAft>
                <a:spcPts val="600"/>
              </a:spcAft>
            </a:pPr>
            <a:r>
              <a:rPr lang="en-US" sz="2000" dirty="0">
                <a:latin typeface="+mj-lt"/>
                <a:cs typeface="Segoe UI Semilight"/>
              </a:rPr>
              <a:t>Only pay for storage while the server is stopped</a:t>
            </a:r>
          </a:p>
          <a:p>
            <a:pPr>
              <a:spcBef>
                <a:spcPts val="600"/>
              </a:spcBef>
              <a:spcAft>
                <a:spcPts val="600"/>
              </a:spcAft>
            </a:pPr>
            <a:r>
              <a:rPr lang="en-US" sz="2000" dirty="0">
                <a:latin typeface="+mj-lt"/>
                <a:cs typeface="Segoe UI Semilight"/>
              </a:rPr>
              <a:t>Utilize Burstable CPU credits for workloads that need extra performance during peak times</a:t>
            </a:r>
          </a:p>
        </p:txBody>
      </p:sp>
      <p:pic>
        <p:nvPicPr>
          <p:cNvPr id="4" name="Picture 3" descr="A line graph showing Simple cost optimization which shows the percentage CPU (Avg) burstable-test: 17.3303% and CPU Credits remaining burstable-test: 42.62.">
            <a:extLst>
              <a:ext uri="{FF2B5EF4-FFF2-40B4-BE49-F238E27FC236}">
                <a16:creationId xmlns:a16="http://schemas.microsoft.com/office/drawing/2014/main" id="{B75C0FEE-B982-4C2B-8360-A71C74B127DC}"/>
              </a:ext>
            </a:extLst>
          </p:cNvPr>
          <p:cNvPicPr>
            <a:picLocks noChangeAspect="1"/>
          </p:cNvPicPr>
          <p:nvPr/>
        </p:nvPicPr>
        <p:blipFill>
          <a:blip r:embed="rId3"/>
          <a:stretch>
            <a:fillRect/>
          </a:stretch>
        </p:blipFill>
        <p:spPr>
          <a:xfrm>
            <a:off x="7482067" y="1773562"/>
            <a:ext cx="4317791" cy="3310875"/>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96321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F0F26E-9851-4AEF-BDE9-9494CE227A1C}"/>
              </a:ext>
            </a:extLst>
          </p:cNvPr>
          <p:cNvSpPr>
            <a:spLocks noGrp="1"/>
          </p:cNvSpPr>
          <p:nvPr>
            <p:ph type="title"/>
          </p:nvPr>
        </p:nvSpPr>
        <p:spPr>
          <a:xfrm>
            <a:off x="588263" y="457200"/>
            <a:ext cx="4896264" cy="1736890"/>
          </a:xfrm>
        </p:spPr>
        <p:txBody>
          <a:bodyPr/>
          <a:lstStyle/>
          <a:p>
            <a:r>
              <a:rPr lang="en-US" dirty="0"/>
              <a:t>Use your community database as a fully managed service </a:t>
            </a:r>
          </a:p>
        </p:txBody>
      </p:sp>
      <p:sp>
        <p:nvSpPr>
          <p:cNvPr id="2" name="Text Placeholder 1">
            <a:extLst>
              <a:ext uri="{FF2B5EF4-FFF2-40B4-BE49-F238E27FC236}">
                <a16:creationId xmlns:a16="http://schemas.microsoft.com/office/drawing/2014/main" id="{A7358A6F-F3ED-41BB-BFD4-EE247AF3842E}"/>
              </a:ext>
            </a:extLst>
          </p:cNvPr>
          <p:cNvSpPr>
            <a:spLocks noGrp="1"/>
          </p:cNvSpPr>
          <p:nvPr>
            <p:ph type="body" sz="quarter" idx="10"/>
          </p:nvPr>
        </p:nvSpPr>
        <p:spPr>
          <a:xfrm>
            <a:off x="586390" y="2298594"/>
            <a:ext cx="4898137" cy="3653356"/>
          </a:xfrm>
        </p:spPr>
        <p:txBody>
          <a:bodyPr/>
          <a:lstStyle/>
          <a:p>
            <a:r>
              <a:rPr lang="en-US" dirty="0"/>
              <a:t>MySQL community versions 5.6 and 5.7 </a:t>
            </a:r>
          </a:p>
          <a:p>
            <a:r>
              <a:rPr lang="en-US" dirty="0"/>
              <a:t>MariaDB community version 10.2 and 10.3 </a:t>
            </a:r>
          </a:p>
          <a:p>
            <a:r>
              <a:rPr lang="en-US" dirty="0"/>
              <a:t>Infrastructure and database management, including feature updates, handled by Azure</a:t>
            </a:r>
          </a:p>
          <a:p>
            <a:r>
              <a:rPr lang="en-US" dirty="0"/>
              <a:t>Familiar tools and frameworks including WordPress, Drupal and Magento</a:t>
            </a:r>
          </a:p>
          <a:p>
            <a:r>
              <a:rPr lang="en-US" dirty="0"/>
              <a:t>Support for popular languages and drivers, such as PHP, Java and .NET </a:t>
            </a:r>
          </a:p>
          <a:p>
            <a:r>
              <a:rPr lang="en-US" dirty="0"/>
              <a:t>Guaranteed SLA of 99.99% connectivity </a:t>
            </a:r>
          </a:p>
        </p:txBody>
      </p:sp>
      <p:grpSp>
        <p:nvGrpSpPr>
          <p:cNvPr id="5" name="Group 4" descr="Framework showing MySQL and MariaDB consisting of various features.">
            <a:extLst>
              <a:ext uri="{FF2B5EF4-FFF2-40B4-BE49-F238E27FC236}">
                <a16:creationId xmlns:a16="http://schemas.microsoft.com/office/drawing/2014/main" id="{4906D513-FE0A-42BB-80A2-AE6A9CEA310F}"/>
              </a:ext>
            </a:extLst>
          </p:cNvPr>
          <p:cNvGrpSpPr/>
          <p:nvPr/>
        </p:nvGrpSpPr>
        <p:grpSpPr>
          <a:xfrm>
            <a:off x="7427480" y="954728"/>
            <a:ext cx="3646109" cy="4959660"/>
            <a:chOff x="7427480" y="954728"/>
            <a:chExt cx="3646109" cy="4959660"/>
          </a:xfrm>
        </p:grpSpPr>
        <p:sp>
          <p:nvSpPr>
            <p:cNvPr id="6" name="Freeform: Shape 5">
              <a:extLst>
                <a:ext uri="{FF2B5EF4-FFF2-40B4-BE49-F238E27FC236}">
                  <a16:creationId xmlns:a16="http://schemas.microsoft.com/office/drawing/2014/main" id="{C9A6B8A3-763E-4CCF-8544-99FB4881521C}"/>
                </a:ext>
                <a:ext uri="{C183D7F6-B498-43B3-948B-1728B52AA6E4}">
                  <adec:decorative xmlns:adec="http://schemas.microsoft.com/office/drawing/2017/decorative" val="1"/>
                </a:ext>
              </a:extLst>
            </p:cNvPr>
            <p:cNvSpPr>
              <a:spLocks noChangeArrowheads="1"/>
            </p:cNvSpPr>
            <p:nvPr/>
          </p:nvSpPr>
          <p:spPr bwMode="auto">
            <a:xfrm flipH="1">
              <a:off x="8206698" y="954728"/>
              <a:ext cx="2094095" cy="1239362"/>
            </a:xfrm>
            <a:custGeom>
              <a:avLst/>
              <a:gdLst>
                <a:gd name="connsiteX0" fmla="*/ 1879816 w 4663827"/>
                <a:gd name="connsiteY0" fmla="*/ 0 h 2760224"/>
                <a:gd name="connsiteX1" fmla="*/ 475901 w 4663827"/>
                <a:gd name="connsiteY1" fmla="*/ 1380112 h 2760224"/>
                <a:gd name="connsiteX2" fmla="*/ 504424 w 4663827"/>
                <a:gd name="connsiteY2" fmla="*/ 1658253 h 2760224"/>
                <a:gd name="connsiteX3" fmla="*/ 518946 w 4663827"/>
                <a:gd name="connsiteY3" fmla="*/ 1713775 h 2760224"/>
                <a:gd name="connsiteX4" fmla="*/ 420210 w 4663827"/>
                <a:gd name="connsiteY4" fmla="*/ 1723658 h 2760224"/>
                <a:gd name="connsiteX5" fmla="*/ 0 w 4663827"/>
                <a:gd name="connsiteY5" fmla="*/ 2236733 h 2760224"/>
                <a:gd name="connsiteX6" fmla="*/ 524271 w 4663827"/>
                <a:gd name="connsiteY6" fmla="*/ 2760224 h 2760224"/>
                <a:gd name="connsiteX7" fmla="*/ 1866653 w 4663827"/>
                <a:gd name="connsiteY7" fmla="*/ 2760224 h 2760224"/>
                <a:gd name="connsiteX8" fmla="*/ 1879816 w 4663827"/>
                <a:gd name="connsiteY8" fmla="*/ 2760224 h 2760224"/>
                <a:gd name="connsiteX9" fmla="*/ 2049469 w 4663827"/>
                <a:gd name="connsiteY9" fmla="*/ 2760224 h 2760224"/>
                <a:gd name="connsiteX10" fmla="*/ 4139556 w 4663827"/>
                <a:gd name="connsiteY10" fmla="*/ 2760224 h 2760224"/>
                <a:gd name="connsiteX11" fmla="*/ 4663827 w 4663827"/>
                <a:gd name="connsiteY11" fmla="*/ 2236733 h 2760224"/>
                <a:gd name="connsiteX12" fmla="*/ 4139556 w 4663827"/>
                <a:gd name="connsiteY12" fmla="*/ 1713242 h 2760224"/>
                <a:gd name="connsiteX13" fmla="*/ 4125765 w 4663827"/>
                <a:gd name="connsiteY13" fmla="*/ 1713242 h 2760224"/>
                <a:gd name="connsiteX14" fmla="*/ 4120998 w 4663827"/>
                <a:gd name="connsiteY14" fmla="*/ 1713242 h 2760224"/>
                <a:gd name="connsiteX15" fmla="*/ 4169072 w 4663827"/>
                <a:gd name="connsiteY15" fmla="*/ 1562343 h 2760224"/>
                <a:gd name="connsiteX16" fmla="*/ 4187926 w 4663827"/>
                <a:gd name="connsiteY16" fmla="*/ 1380113 h 2760224"/>
                <a:gd name="connsiteX17" fmla="*/ 3259912 w 4663827"/>
                <a:gd name="connsiteY17" fmla="*/ 475901 h 2760224"/>
                <a:gd name="connsiteX18" fmla="*/ 2983949 w 4663827"/>
                <a:gd name="connsiteY18" fmla="*/ 516553 h 2760224"/>
                <a:gd name="connsiteX19" fmla="*/ 2976153 w 4663827"/>
                <a:gd name="connsiteY19" fmla="*/ 519333 h 2760224"/>
                <a:gd name="connsiteX20" fmla="*/ 2963145 w 4663827"/>
                <a:gd name="connsiteY20" fmla="*/ 502233 h 2760224"/>
                <a:gd name="connsiteX21" fmla="*/ 1879816 w 4663827"/>
                <a:gd name="connsiteY21" fmla="*/ 0 h 276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3827" h="2760224">
                  <a:moveTo>
                    <a:pt x="1879816" y="0"/>
                  </a:moveTo>
                  <a:cubicBezTo>
                    <a:pt x="1104455" y="0"/>
                    <a:pt x="475901" y="617897"/>
                    <a:pt x="475901" y="1380112"/>
                  </a:cubicBezTo>
                  <a:cubicBezTo>
                    <a:pt x="475901" y="1475389"/>
                    <a:pt x="485722" y="1568411"/>
                    <a:pt x="504424" y="1658253"/>
                  </a:cubicBezTo>
                  <a:lnTo>
                    <a:pt x="518946" y="1713775"/>
                  </a:lnTo>
                  <a:lnTo>
                    <a:pt x="420210" y="1723658"/>
                  </a:lnTo>
                  <a:cubicBezTo>
                    <a:pt x="183973" y="1771521"/>
                    <a:pt x="0" y="1979077"/>
                    <a:pt x="0" y="2236733"/>
                  </a:cubicBezTo>
                  <a:cubicBezTo>
                    <a:pt x="0" y="2531197"/>
                    <a:pt x="240291" y="2760224"/>
                    <a:pt x="524271" y="2760224"/>
                  </a:cubicBezTo>
                  <a:cubicBezTo>
                    <a:pt x="524271" y="2760224"/>
                    <a:pt x="524271" y="2760224"/>
                    <a:pt x="1866653" y="2760224"/>
                  </a:cubicBezTo>
                  <a:lnTo>
                    <a:pt x="1879816" y="2760224"/>
                  </a:lnTo>
                  <a:lnTo>
                    <a:pt x="2049469" y="2760224"/>
                  </a:lnTo>
                  <a:cubicBezTo>
                    <a:pt x="2557869" y="2760224"/>
                    <a:pt x="3235735" y="2760224"/>
                    <a:pt x="4139556" y="2760224"/>
                  </a:cubicBezTo>
                  <a:cubicBezTo>
                    <a:pt x="4434459" y="2760224"/>
                    <a:pt x="4663827" y="2531197"/>
                    <a:pt x="4663827" y="2236733"/>
                  </a:cubicBezTo>
                  <a:cubicBezTo>
                    <a:pt x="4663827" y="1942269"/>
                    <a:pt x="4434459" y="1713242"/>
                    <a:pt x="4139556" y="1713242"/>
                  </a:cubicBezTo>
                  <a:cubicBezTo>
                    <a:pt x="4139556" y="1713242"/>
                    <a:pt x="4139556" y="1713242"/>
                    <a:pt x="4125765" y="1713242"/>
                  </a:cubicBezTo>
                  <a:lnTo>
                    <a:pt x="4120998" y="1713242"/>
                  </a:lnTo>
                  <a:lnTo>
                    <a:pt x="4169072" y="1562343"/>
                  </a:lnTo>
                  <a:cubicBezTo>
                    <a:pt x="4181434" y="1503481"/>
                    <a:pt x="4187926" y="1442536"/>
                    <a:pt x="4187926" y="1380113"/>
                  </a:cubicBezTo>
                  <a:cubicBezTo>
                    <a:pt x="4187926" y="880731"/>
                    <a:pt x="3772440" y="475901"/>
                    <a:pt x="3259912" y="475901"/>
                  </a:cubicBezTo>
                  <a:cubicBezTo>
                    <a:pt x="3163813" y="475901"/>
                    <a:pt x="3071126" y="490133"/>
                    <a:pt x="2983949" y="516553"/>
                  </a:cubicBezTo>
                  <a:lnTo>
                    <a:pt x="2976153" y="519333"/>
                  </a:lnTo>
                  <a:lnTo>
                    <a:pt x="2963145" y="502233"/>
                  </a:lnTo>
                  <a:cubicBezTo>
                    <a:pt x="2705646" y="195507"/>
                    <a:pt x="2315957" y="0"/>
                    <a:pt x="1879816" y="0"/>
                  </a:cubicBezTo>
                  <a:close/>
                </a:path>
              </a:pathLst>
            </a:custGeom>
            <a:solidFill>
              <a:schemeClr val="accent1"/>
            </a:solidFill>
            <a:ln w="12700">
              <a:solidFill>
                <a:schemeClr val="accent1"/>
              </a:solid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10" name="Group 9">
              <a:extLst>
                <a:ext uri="{FF2B5EF4-FFF2-40B4-BE49-F238E27FC236}">
                  <a16:creationId xmlns:a16="http://schemas.microsoft.com/office/drawing/2014/main" id="{E3000068-050C-4AB4-8DE7-90A98F48C61D}"/>
                </a:ext>
              </a:extLst>
            </p:cNvPr>
            <p:cNvGrpSpPr/>
            <p:nvPr/>
          </p:nvGrpSpPr>
          <p:grpSpPr>
            <a:xfrm>
              <a:off x="7427480" y="5018534"/>
              <a:ext cx="691057" cy="852854"/>
              <a:chOff x="1980078" y="253998"/>
              <a:chExt cx="3830386" cy="4727197"/>
            </a:xfrm>
            <a:solidFill>
              <a:schemeClr val="accent2"/>
            </a:solidFill>
          </p:grpSpPr>
          <p:sp>
            <p:nvSpPr>
              <p:cNvPr id="26" name="Rectangle 27">
                <a:extLst>
                  <a:ext uri="{FF2B5EF4-FFF2-40B4-BE49-F238E27FC236}">
                    <a16:creationId xmlns:a16="http://schemas.microsoft.com/office/drawing/2014/main" id="{1814E08B-97B2-42F2-A433-E1DD7CA5BB89}"/>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Freeform 29">
                <a:extLst>
                  <a:ext uri="{FF2B5EF4-FFF2-40B4-BE49-F238E27FC236}">
                    <a16:creationId xmlns:a16="http://schemas.microsoft.com/office/drawing/2014/main" id="{4AD42C43-340A-478C-8EAC-FB075B8EC5C6}"/>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Freeform 30">
                <a:extLst>
                  <a:ext uri="{FF2B5EF4-FFF2-40B4-BE49-F238E27FC236}">
                    <a16:creationId xmlns:a16="http://schemas.microsoft.com/office/drawing/2014/main" id="{EF63262A-B348-4788-9534-813A8A239472}"/>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Freeform: Shape 28">
                <a:extLst>
                  <a:ext uri="{FF2B5EF4-FFF2-40B4-BE49-F238E27FC236}">
                    <a16:creationId xmlns:a16="http://schemas.microsoft.com/office/drawing/2014/main" id="{614B7E01-3141-42CE-A90D-24A9BEF14D96}"/>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1" name="Group 232">
              <a:extLst>
                <a:ext uri="{FF2B5EF4-FFF2-40B4-BE49-F238E27FC236}">
                  <a16:creationId xmlns:a16="http://schemas.microsoft.com/office/drawing/2014/main" id="{5A3805D3-7FCF-4DD3-A286-601534C3DF1D}"/>
                </a:ext>
              </a:extLst>
            </p:cNvPr>
            <p:cNvGrpSpPr>
              <a:grpSpLocks noChangeAspect="1"/>
            </p:cNvGrpSpPr>
            <p:nvPr/>
          </p:nvGrpSpPr>
          <p:grpSpPr bwMode="auto">
            <a:xfrm>
              <a:off x="10517401" y="5024486"/>
              <a:ext cx="556188" cy="889902"/>
              <a:chOff x="6473" y="2783"/>
              <a:chExt cx="195" cy="312"/>
            </a:xfrm>
          </p:grpSpPr>
          <p:sp>
            <p:nvSpPr>
              <p:cNvPr id="20" name="Freeform 233">
                <a:extLst>
                  <a:ext uri="{FF2B5EF4-FFF2-40B4-BE49-F238E27FC236}">
                    <a16:creationId xmlns:a16="http://schemas.microsoft.com/office/drawing/2014/main" id="{39050675-6D29-4775-813D-40BBE023ED4A}"/>
                  </a:ext>
                  <a:ext uri="{C183D7F6-B498-43B3-948B-1728B52AA6E4}">
                    <adec:decorative xmlns:adec="http://schemas.microsoft.com/office/drawing/2017/decorative" val="1"/>
                  </a:ext>
                </a:extLst>
              </p:cNvPr>
              <p:cNvSpPr>
                <a:spLocks noEditPoints="1"/>
              </p:cNvSpPr>
              <p:nvPr/>
            </p:nvSpPr>
            <p:spPr bwMode="auto">
              <a:xfrm>
                <a:off x="6477" y="3017"/>
                <a:ext cx="89" cy="78"/>
              </a:xfrm>
              <a:custGeom>
                <a:avLst/>
                <a:gdLst>
                  <a:gd name="T0" fmla="*/ 194 w 389"/>
                  <a:gd name="T1" fmla="*/ 128 h 341"/>
                  <a:gd name="T2" fmla="*/ 230 w 389"/>
                  <a:gd name="T3" fmla="*/ 147 h 341"/>
                  <a:gd name="T4" fmla="*/ 236 w 389"/>
                  <a:gd name="T5" fmla="*/ 179 h 341"/>
                  <a:gd name="T6" fmla="*/ 218 w 389"/>
                  <a:gd name="T7" fmla="*/ 206 h 341"/>
                  <a:gd name="T8" fmla="*/ 194 w 389"/>
                  <a:gd name="T9" fmla="*/ 213 h 341"/>
                  <a:gd name="T10" fmla="*/ 159 w 389"/>
                  <a:gd name="T11" fmla="*/ 194 h 341"/>
                  <a:gd name="T12" fmla="*/ 171 w 389"/>
                  <a:gd name="T13" fmla="*/ 135 h 341"/>
                  <a:gd name="T14" fmla="*/ 194 w 389"/>
                  <a:gd name="T15" fmla="*/ 128 h 341"/>
                  <a:gd name="T16" fmla="*/ 194 w 389"/>
                  <a:gd name="T17" fmla="*/ 0 h 341"/>
                  <a:gd name="T18" fmla="*/ 100 w 389"/>
                  <a:gd name="T19" fmla="*/ 28 h 341"/>
                  <a:gd name="T20" fmla="*/ 52 w 389"/>
                  <a:gd name="T21" fmla="*/ 265 h 341"/>
                  <a:gd name="T22" fmla="*/ 194 w 389"/>
                  <a:gd name="T23" fmla="*/ 341 h 341"/>
                  <a:gd name="T24" fmla="*/ 289 w 389"/>
                  <a:gd name="T25" fmla="*/ 312 h 341"/>
                  <a:gd name="T26" fmla="*/ 336 w 389"/>
                  <a:gd name="T27" fmla="*/ 76 h 341"/>
                  <a:gd name="T28" fmla="*/ 194 w 389"/>
                  <a:gd name="T29"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341">
                    <a:moveTo>
                      <a:pt x="194" y="128"/>
                    </a:moveTo>
                    <a:cubicBezTo>
                      <a:pt x="209" y="128"/>
                      <a:pt x="222" y="135"/>
                      <a:pt x="230" y="147"/>
                    </a:cubicBezTo>
                    <a:cubicBezTo>
                      <a:pt x="238" y="160"/>
                      <a:pt x="237" y="172"/>
                      <a:pt x="236" y="179"/>
                    </a:cubicBezTo>
                    <a:cubicBezTo>
                      <a:pt x="235" y="185"/>
                      <a:pt x="231" y="197"/>
                      <a:pt x="218" y="206"/>
                    </a:cubicBezTo>
                    <a:cubicBezTo>
                      <a:pt x="211" y="211"/>
                      <a:pt x="203" y="213"/>
                      <a:pt x="194" y="213"/>
                    </a:cubicBezTo>
                    <a:cubicBezTo>
                      <a:pt x="180" y="213"/>
                      <a:pt x="167" y="206"/>
                      <a:pt x="159" y="194"/>
                    </a:cubicBezTo>
                    <a:cubicBezTo>
                      <a:pt x="146" y="175"/>
                      <a:pt x="151" y="148"/>
                      <a:pt x="171" y="135"/>
                    </a:cubicBezTo>
                    <a:cubicBezTo>
                      <a:pt x="178" y="130"/>
                      <a:pt x="186" y="128"/>
                      <a:pt x="194" y="128"/>
                    </a:cubicBezTo>
                    <a:moveTo>
                      <a:pt x="194" y="0"/>
                    </a:moveTo>
                    <a:cubicBezTo>
                      <a:pt x="162" y="0"/>
                      <a:pt x="129" y="9"/>
                      <a:pt x="100" y="28"/>
                    </a:cubicBezTo>
                    <a:cubicBezTo>
                      <a:pt x="21" y="81"/>
                      <a:pt x="0" y="187"/>
                      <a:pt x="52" y="265"/>
                    </a:cubicBezTo>
                    <a:cubicBezTo>
                      <a:pt x="85" y="314"/>
                      <a:pt x="139" y="341"/>
                      <a:pt x="194" y="341"/>
                    </a:cubicBezTo>
                    <a:cubicBezTo>
                      <a:pt x="227" y="341"/>
                      <a:pt x="260" y="332"/>
                      <a:pt x="289" y="312"/>
                    </a:cubicBezTo>
                    <a:cubicBezTo>
                      <a:pt x="367" y="260"/>
                      <a:pt x="389" y="154"/>
                      <a:pt x="336" y="76"/>
                    </a:cubicBezTo>
                    <a:cubicBezTo>
                      <a:pt x="303" y="26"/>
                      <a:pt x="249" y="0"/>
                      <a:pt x="194"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 name="Rectangle 234">
                <a:extLst>
                  <a:ext uri="{FF2B5EF4-FFF2-40B4-BE49-F238E27FC236}">
                    <a16:creationId xmlns:a16="http://schemas.microsoft.com/office/drawing/2014/main" id="{5C766969-A472-45BB-80BA-FC73705BB236}"/>
                  </a:ext>
                  <a:ext uri="{C183D7F6-B498-43B3-948B-1728B52AA6E4}">
                    <adec:decorative xmlns:adec="http://schemas.microsoft.com/office/drawing/2017/decorative" val="1"/>
                  </a:ext>
                </a:extLst>
              </p:cNvPr>
              <p:cNvSpPr>
                <a:spLocks noChangeArrowheads="1"/>
              </p:cNvSpPr>
              <p:nvPr/>
            </p:nvSpPr>
            <p:spPr bwMode="auto">
              <a:xfrm>
                <a:off x="6629" y="2842"/>
                <a:ext cx="20" cy="117"/>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Freeform 235">
                <a:extLst>
                  <a:ext uri="{FF2B5EF4-FFF2-40B4-BE49-F238E27FC236}">
                    <a16:creationId xmlns:a16="http://schemas.microsoft.com/office/drawing/2014/main" id="{E408E252-DDC3-41F4-BD56-F5E944950719}"/>
                  </a:ext>
                  <a:ext uri="{C183D7F6-B498-43B3-948B-1728B52AA6E4}">
                    <adec:decorative xmlns:adec="http://schemas.microsoft.com/office/drawing/2017/decorative" val="1"/>
                  </a:ext>
                </a:extLst>
              </p:cNvPr>
              <p:cNvSpPr>
                <a:spLocks/>
              </p:cNvSpPr>
              <p:nvPr/>
            </p:nvSpPr>
            <p:spPr bwMode="auto">
              <a:xfrm>
                <a:off x="6610" y="2783"/>
                <a:ext cx="58" cy="68"/>
              </a:xfrm>
              <a:custGeom>
                <a:avLst/>
                <a:gdLst>
                  <a:gd name="T0" fmla="*/ 0 w 256"/>
                  <a:gd name="T1" fmla="*/ 0 h 299"/>
                  <a:gd name="T2" fmla="*/ 0 w 256"/>
                  <a:gd name="T3" fmla="*/ 168 h 299"/>
                  <a:gd name="T4" fmla="*/ 128 w 256"/>
                  <a:gd name="T5" fmla="*/ 299 h 299"/>
                  <a:gd name="T6" fmla="*/ 128 w 256"/>
                  <a:gd name="T7" fmla="*/ 299 h 299"/>
                  <a:gd name="T8" fmla="*/ 256 w 256"/>
                  <a:gd name="T9" fmla="*/ 168 h 299"/>
                  <a:gd name="T10" fmla="*/ 256 w 256"/>
                  <a:gd name="T11" fmla="*/ 0 h 299"/>
                  <a:gd name="T12" fmla="*/ 0 w 256"/>
                  <a:gd name="T13" fmla="*/ 0 h 299"/>
                </a:gdLst>
                <a:ahLst/>
                <a:cxnLst>
                  <a:cxn ang="0">
                    <a:pos x="T0" y="T1"/>
                  </a:cxn>
                  <a:cxn ang="0">
                    <a:pos x="T2" y="T3"/>
                  </a:cxn>
                  <a:cxn ang="0">
                    <a:pos x="T4" y="T5"/>
                  </a:cxn>
                  <a:cxn ang="0">
                    <a:pos x="T6" y="T7"/>
                  </a:cxn>
                  <a:cxn ang="0">
                    <a:pos x="T8" y="T9"/>
                  </a:cxn>
                  <a:cxn ang="0">
                    <a:pos x="T10" y="T11"/>
                  </a:cxn>
                  <a:cxn ang="0">
                    <a:pos x="T12" y="T13"/>
                  </a:cxn>
                </a:cxnLst>
                <a:rect l="0" t="0" r="r" b="b"/>
                <a:pathLst>
                  <a:path w="256" h="299">
                    <a:moveTo>
                      <a:pt x="0" y="0"/>
                    </a:moveTo>
                    <a:cubicBezTo>
                      <a:pt x="0" y="168"/>
                      <a:pt x="0" y="168"/>
                      <a:pt x="0" y="168"/>
                    </a:cubicBezTo>
                    <a:cubicBezTo>
                      <a:pt x="0" y="240"/>
                      <a:pt x="58" y="299"/>
                      <a:pt x="128" y="299"/>
                    </a:cubicBezTo>
                    <a:cubicBezTo>
                      <a:pt x="128" y="299"/>
                      <a:pt x="128" y="299"/>
                      <a:pt x="128" y="299"/>
                    </a:cubicBezTo>
                    <a:cubicBezTo>
                      <a:pt x="199" y="299"/>
                      <a:pt x="256" y="240"/>
                      <a:pt x="256" y="168"/>
                    </a:cubicBezTo>
                    <a:cubicBezTo>
                      <a:pt x="256" y="0"/>
                      <a:pt x="256" y="0"/>
                      <a:pt x="256" y="0"/>
                    </a:cubicBez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3" name="Freeform 236">
                <a:extLst>
                  <a:ext uri="{FF2B5EF4-FFF2-40B4-BE49-F238E27FC236}">
                    <a16:creationId xmlns:a16="http://schemas.microsoft.com/office/drawing/2014/main" id="{A4AE0581-C8D1-40BA-8275-93BA7B947C51}"/>
                  </a:ext>
                  <a:ext uri="{C183D7F6-B498-43B3-948B-1728B52AA6E4}">
                    <adec:decorative xmlns:adec="http://schemas.microsoft.com/office/drawing/2017/decorative" val="1"/>
                  </a:ext>
                </a:extLst>
              </p:cNvPr>
              <p:cNvSpPr>
                <a:spLocks/>
              </p:cNvSpPr>
              <p:nvPr/>
            </p:nvSpPr>
            <p:spPr bwMode="auto">
              <a:xfrm>
                <a:off x="6610" y="2949"/>
                <a:ext cx="58" cy="146"/>
              </a:xfrm>
              <a:custGeom>
                <a:avLst/>
                <a:gdLst>
                  <a:gd name="T0" fmla="*/ 0 w 256"/>
                  <a:gd name="T1" fmla="*/ 0 h 640"/>
                  <a:gd name="T2" fmla="*/ 0 w 256"/>
                  <a:gd name="T3" fmla="*/ 508 h 640"/>
                  <a:gd name="T4" fmla="*/ 128 w 256"/>
                  <a:gd name="T5" fmla="*/ 640 h 640"/>
                  <a:gd name="T6" fmla="*/ 128 w 256"/>
                  <a:gd name="T7" fmla="*/ 640 h 640"/>
                  <a:gd name="T8" fmla="*/ 256 w 256"/>
                  <a:gd name="T9" fmla="*/ 508 h 640"/>
                  <a:gd name="T10" fmla="*/ 256 w 256"/>
                  <a:gd name="T11" fmla="*/ 0 h 640"/>
                  <a:gd name="T12" fmla="*/ 0 w 256"/>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256" h="640">
                    <a:moveTo>
                      <a:pt x="0" y="0"/>
                    </a:moveTo>
                    <a:cubicBezTo>
                      <a:pt x="0" y="508"/>
                      <a:pt x="0" y="508"/>
                      <a:pt x="0" y="508"/>
                    </a:cubicBezTo>
                    <a:cubicBezTo>
                      <a:pt x="0" y="581"/>
                      <a:pt x="58" y="640"/>
                      <a:pt x="128" y="640"/>
                    </a:cubicBezTo>
                    <a:cubicBezTo>
                      <a:pt x="128" y="640"/>
                      <a:pt x="128" y="640"/>
                      <a:pt x="128" y="640"/>
                    </a:cubicBezTo>
                    <a:cubicBezTo>
                      <a:pt x="199" y="640"/>
                      <a:pt x="256" y="581"/>
                      <a:pt x="256" y="508"/>
                    </a:cubicBezTo>
                    <a:cubicBezTo>
                      <a:pt x="256" y="0"/>
                      <a:pt x="256" y="0"/>
                      <a:pt x="256" y="0"/>
                    </a:cubicBez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Rectangle 237">
                <a:extLst>
                  <a:ext uri="{FF2B5EF4-FFF2-40B4-BE49-F238E27FC236}">
                    <a16:creationId xmlns:a16="http://schemas.microsoft.com/office/drawing/2014/main" id="{8CD45D51-F405-4134-866B-58B6FC642A3A}"/>
                  </a:ext>
                  <a:ext uri="{C183D7F6-B498-43B3-948B-1728B52AA6E4}">
                    <adec:decorative xmlns:adec="http://schemas.microsoft.com/office/drawing/2017/decorative" val="1"/>
                  </a:ext>
                </a:extLst>
              </p:cNvPr>
              <p:cNvSpPr>
                <a:spLocks noChangeArrowheads="1"/>
              </p:cNvSpPr>
              <p:nvPr/>
            </p:nvSpPr>
            <p:spPr bwMode="auto">
              <a:xfrm>
                <a:off x="6502" y="2846"/>
                <a:ext cx="39" cy="19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Freeform 238">
                <a:extLst>
                  <a:ext uri="{FF2B5EF4-FFF2-40B4-BE49-F238E27FC236}">
                    <a16:creationId xmlns:a16="http://schemas.microsoft.com/office/drawing/2014/main" id="{3FEBBD8B-6A86-402E-AA50-AE60AA674246}"/>
                  </a:ext>
                  <a:ext uri="{C183D7F6-B498-43B3-948B-1728B52AA6E4}">
                    <adec:decorative xmlns:adec="http://schemas.microsoft.com/office/drawing/2017/decorative" val="1"/>
                  </a:ext>
                </a:extLst>
              </p:cNvPr>
              <p:cNvSpPr>
                <a:spLocks/>
              </p:cNvSpPr>
              <p:nvPr/>
            </p:nvSpPr>
            <p:spPr bwMode="auto">
              <a:xfrm>
                <a:off x="6473" y="2783"/>
                <a:ext cx="98" cy="92"/>
              </a:xfrm>
              <a:custGeom>
                <a:avLst/>
                <a:gdLst>
                  <a:gd name="T0" fmla="*/ 299 w 427"/>
                  <a:gd name="T1" fmla="*/ 0 h 403"/>
                  <a:gd name="T2" fmla="*/ 299 w 427"/>
                  <a:gd name="T3" fmla="*/ 212 h 403"/>
                  <a:gd name="T4" fmla="*/ 128 w 427"/>
                  <a:gd name="T5" fmla="*/ 212 h 403"/>
                  <a:gd name="T6" fmla="*/ 128 w 427"/>
                  <a:gd name="T7" fmla="*/ 0 h 403"/>
                  <a:gd name="T8" fmla="*/ 0 w 427"/>
                  <a:gd name="T9" fmla="*/ 190 h 403"/>
                  <a:gd name="T10" fmla="*/ 213 w 427"/>
                  <a:gd name="T11" fmla="*/ 403 h 403"/>
                  <a:gd name="T12" fmla="*/ 427 w 427"/>
                  <a:gd name="T13" fmla="*/ 190 h 403"/>
                  <a:gd name="T14" fmla="*/ 299 w 42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7" h="403">
                    <a:moveTo>
                      <a:pt x="299" y="0"/>
                    </a:moveTo>
                    <a:cubicBezTo>
                      <a:pt x="299" y="212"/>
                      <a:pt x="299" y="212"/>
                      <a:pt x="299" y="212"/>
                    </a:cubicBezTo>
                    <a:cubicBezTo>
                      <a:pt x="128" y="212"/>
                      <a:pt x="128" y="212"/>
                      <a:pt x="128" y="212"/>
                    </a:cubicBezTo>
                    <a:cubicBezTo>
                      <a:pt x="128" y="0"/>
                      <a:pt x="128" y="0"/>
                      <a:pt x="128" y="0"/>
                    </a:cubicBezTo>
                    <a:cubicBezTo>
                      <a:pt x="57" y="24"/>
                      <a:pt x="0" y="107"/>
                      <a:pt x="0" y="190"/>
                    </a:cubicBezTo>
                    <a:cubicBezTo>
                      <a:pt x="0" y="308"/>
                      <a:pt x="96" y="403"/>
                      <a:pt x="213" y="403"/>
                    </a:cubicBezTo>
                    <a:cubicBezTo>
                      <a:pt x="331" y="403"/>
                      <a:pt x="427" y="308"/>
                      <a:pt x="427" y="190"/>
                    </a:cubicBezTo>
                    <a:cubicBezTo>
                      <a:pt x="427" y="107"/>
                      <a:pt x="373" y="27"/>
                      <a:pt x="299"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3" name="Group 11">
              <a:extLst>
                <a:ext uri="{FF2B5EF4-FFF2-40B4-BE49-F238E27FC236}">
                  <a16:creationId xmlns:a16="http://schemas.microsoft.com/office/drawing/2014/main" id="{806818AD-DBD5-4BA6-93EA-E4A13E0A15A0}"/>
                </a:ext>
              </a:extLst>
            </p:cNvPr>
            <p:cNvGrpSpPr>
              <a:grpSpLocks noChangeAspect="1"/>
            </p:cNvGrpSpPr>
            <p:nvPr/>
          </p:nvGrpSpPr>
          <p:grpSpPr bwMode="auto">
            <a:xfrm>
              <a:off x="7754000" y="2298594"/>
              <a:ext cx="3053706" cy="2596852"/>
              <a:chOff x="439" y="1069"/>
              <a:chExt cx="254" cy="216"/>
            </a:xfrm>
          </p:grpSpPr>
          <p:sp>
            <p:nvSpPr>
              <p:cNvPr id="34" name="Freeform 12">
                <a:extLst>
                  <a:ext uri="{FF2B5EF4-FFF2-40B4-BE49-F238E27FC236}">
                    <a16:creationId xmlns:a16="http://schemas.microsoft.com/office/drawing/2014/main" id="{C7CC1E28-05AD-4482-87B0-E5AF430178BE}"/>
                  </a:ext>
                  <a:ext uri="{C183D7F6-B498-43B3-948B-1728B52AA6E4}">
                    <adec:decorative xmlns:adec="http://schemas.microsoft.com/office/drawing/2017/decorative" val="1"/>
                  </a:ext>
                </a:extLst>
              </p:cNvPr>
              <p:cNvSpPr>
                <a:spLocks/>
              </p:cNvSpPr>
              <p:nvPr/>
            </p:nvSpPr>
            <p:spPr bwMode="auto">
              <a:xfrm>
                <a:off x="439" y="1155"/>
                <a:ext cx="254" cy="127"/>
              </a:xfrm>
              <a:custGeom>
                <a:avLst/>
                <a:gdLst>
                  <a:gd name="T0" fmla="*/ 0 w 254"/>
                  <a:gd name="T1" fmla="*/ 127 h 127"/>
                  <a:gd name="T2" fmla="*/ 0 w 254"/>
                  <a:gd name="T3" fmla="*/ 0 h 127"/>
                  <a:gd name="T4" fmla="*/ 254 w 254"/>
                  <a:gd name="T5" fmla="*/ 0 h 127"/>
                  <a:gd name="T6" fmla="*/ 254 w 254"/>
                  <a:gd name="T7" fmla="*/ 127 h 127"/>
                </a:gdLst>
                <a:ahLst/>
                <a:cxnLst>
                  <a:cxn ang="0">
                    <a:pos x="T0" y="T1"/>
                  </a:cxn>
                  <a:cxn ang="0">
                    <a:pos x="T2" y="T3"/>
                  </a:cxn>
                  <a:cxn ang="0">
                    <a:pos x="T4" y="T5"/>
                  </a:cxn>
                  <a:cxn ang="0">
                    <a:pos x="T6" y="T7"/>
                  </a:cxn>
                </a:cxnLst>
                <a:rect l="0" t="0" r="r" b="b"/>
                <a:pathLst>
                  <a:path w="254" h="127">
                    <a:moveTo>
                      <a:pt x="0" y="127"/>
                    </a:moveTo>
                    <a:lnTo>
                      <a:pt x="0" y="0"/>
                    </a:lnTo>
                    <a:lnTo>
                      <a:pt x="254" y="0"/>
                    </a:lnTo>
                    <a:lnTo>
                      <a:pt x="254" y="127"/>
                    </a:lnTo>
                  </a:path>
                </a:pathLst>
              </a:custGeom>
              <a:noFill/>
              <a:ln w="7938"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5" name="Line 13">
                <a:extLst>
                  <a:ext uri="{FF2B5EF4-FFF2-40B4-BE49-F238E27FC236}">
                    <a16:creationId xmlns:a16="http://schemas.microsoft.com/office/drawing/2014/main" id="{38EFC7C5-468A-4B52-A72B-61BE3D89FD81}"/>
                  </a:ext>
                  <a:ext uri="{C183D7F6-B498-43B3-948B-1728B52AA6E4}">
                    <adec:decorative xmlns:adec="http://schemas.microsoft.com/office/drawing/2017/decorative" val="1"/>
                  </a:ext>
                </a:extLst>
              </p:cNvPr>
              <p:cNvSpPr>
                <a:spLocks noChangeShapeType="1"/>
              </p:cNvSpPr>
              <p:nvPr/>
            </p:nvSpPr>
            <p:spPr bwMode="auto">
              <a:xfrm>
                <a:off x="566" y="1069"/>
                <a:ext cx="0" cy="216"/>
              </a:xfrm>
              <a:prstGeom prst="line">
                <a:avLst/>
              </a:prstGeom>
              <a:noFill/>
              <a:ln w="7938" cap="flat">
                <a:solidFill>
                  <a:srgbClr val="0078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0" name="Group 174">
              <a:extLst>
                <a:ext uri="{FF2B5EF4-FFF2-40B4-BE49-F238E27FC236}">
                  <a16:creationId xmlns:a16="http://schemas.microsoft.com/office/drawing/2014/main" id="{92E8A3CF-2935-4078-AA84-BC5B1D9A2F15}"/>
                </a:ext>
              </a:extLst>
            </p:cNvPr>
            <p:cNvGrpSpPr>
              <a:grpSpLocks noChangeAspect="1"/>
            </p:cNvGrpSpPr>
            <p:nvPr/>
          </p:nvGrpSpPr>
          <p:grpSpPr bwMode="auto">
            <a:xfrm>
              <a:off x="8720344" y="5016484"/>
              <a:ext cx="1139872" cy="854904"/>
              <a:chOff x="4013" y="1038"/>
              <a:chExt cx="312" cy="234"/>
            </a:xfrm>
          </p:grpSpPr>
          <p:sp>
            <p:nvSpPr>
              <p:cNvPr id="41" name="AutoShape 173">
                <a:extLst>
                  <a:ext uri="{FF2B5EF4-FFF2-40B4-BE49-F238E27FC236}">
                    <a16:creationId xmlns:a16="http://schemas.microsoft.com/office/drawing/2014/main" id="{8F356B40-C3EB-4221-8FF2-158895A07E95}"/>
                  </a:ext>
                  <a:ext uri="{C183D7F6-B498-43B3-948B-1728B52AA6E4}">
                    <adec:decorative xmlns:adec="http://schemas.microsoft.com/office/drawing/2017/decorative" val="1"/>
                  </a:ext>
                </a:extLst>
              </p:cNvPr>
              <p:cNvSpPr>
                <a:spLocks noChangeAspect="1" noChangeArrowheads="1" noTextEdit="1"/>
              </p:cNvSpPr>
              <p:nvPr/>
            </p:nvSpPr>
            <p:spPr bwMode="auto">
              <a:xfrm>
                <a:off x="4013" y="1038"/>
                <a:ext cx="31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Rectangle 175">
                <a:extLst>
                  <a:ext uri="{FF2B5EF4-FFF2-40B4-BE49-F238E27FC236}">
                    <a16:creationId xmlns:a16="http://schemas.microsoft.com/office/drawing/2014/main" id="{CC1DFE51-2965-4D7C-A53B-C27758058510}"/>
                  </a:ext>
                  <a:ext uri="{C183D7F6-B498-43B3-948B-1728B52AA6E4}">
                    <adec:decorative xmlns:adec="http://schemas.microsoft.com/office/drawing/2017/decorative" val="1"/>
                  </a:ext>
                </a:extLst>
              </p:cNvPr>
              <p:cNvSpPr>
                <a:spLocks noChangeArrowheads="1"/>
              </p:cNvSpPr>
              <p:nvPr/>
            </p:nvSpPr>
            <p:spPr bwMode="auto">
              <a:xfrm>
                <a:off x="4013" y="1038"/>
                <a:ext cx="312"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3" name="Rectangle 176">
                <a:extLst>
                  <a:ext uri="{FF2B5EF4-FFF2-40B4-BE49-F238E27FC236}">
                    <a16:creationId xmlns:a16="http://schemas.microsoft.com/office/drawing/2014/main" id="{9D430DB2-6683-4CD4-888F-E8CAA3C14A49}"/>
                  </a:ext>
                  <a:ext uri="{C183D7F6-B498-43B3-948B-1728B52AA6E4}">
                    <adec:decorative xmlns:adec="http://schemas.microsoft.com/office/drawing/2017/decorative" val="1"/>
                  </a:ext>
                </a:extLst>
              </p:cNvPr>
              <p:cNvSpPr>
                <a:spLocks noChangeArrowheads="1"/>
              </p:cNvSpPr>
              <p:nvPr/>
            </p:nvSpPr>
            <p:spPr bwMode="auto">
              <a:xfrm>
                <a:off x="4013" y="1067"/>
                <a:ext cx="312" cy="20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4" name="Oval 177">
                <a:extLst>
                  <a:ext uri="{FF2B5EF4-FFF2-40B4-BE49-F238E27FC236}">
                    <a16:creationId xmlns:a16="http://schemas.microsoft.com/office/drawing/2014/main" id="{A90D006E-5B8D-4430-B037-0D81776DCECE}"/>
                  </a:ext>
                  <a:ext uri="{C183D7F6-B498-43B3-948B-1728B52AA6E4}">
                    <adec:decorative xmlns:adec="http://schemas.microsoft.com/office/drawing/2017/decorative" val="1"/>
                  </a:ext>
                </a:extLst>
              </p:cNvPr>
              <p:cNvSpPr>
                <a:spLocks noChangeArrowheads="1"/>
              </p:cNvSpPr>
              <p:nvPr/>
            </p:nvSpPr>
            <p:spPr bwMode="auto">
              <a:xfrm>
                <a:off x="4023" y="1048"/>
                <a:ext cx="9"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Oval 178">
                <a:extLst>
                  <a:ext uri="{FF2B5EF4-FFF2-40B4-BE49-F238E27FC236}">
                    <a16:creationId xmlns:a16="http://schemas.microsoft.com/office/drawing/2014/main" id="{B0FE5587-181A-4819-94C0-3747C309ED5D}"/>
                  </a:ext>
                  <a:ext uri="{C183D7F6-B498-43B3-948B-1728B52AA6E4}">
                    <adec:decorative xmlns:adec="http://schemas.microsoft.com/office/drawing/2017/decorative" val="1"/>
                  </a:ext>
                </a:extLst>
              </p:cNvPr>
              <p:cNvSpPr>
                <a:spLocks noChangeArrowheads="1"/>
              </p:cNvSpPr>
              <p:nvPr/>
            </p:nvSpPr>
            <p:spPr bwMode="auto">
              <a:xfrm>
                <a:off x="4037"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Oval 179">
                <a:extLst>
                  <a:ext uri="{FF2B5EF4-FFF2-40B4-BE49-F238E27FC236}">
                    <a16:creationId xmlns:a16="http://schemas.microsoft.com/office/drawing/2014/main" id="{D6AFB795-28FF-4186-9948-83F7D3A6D181}"/>
                  </a:ext>
                  <a:ext uri="{C183D7F6-B498-43B3-948B-1728B52AA6E4}">
                    <adec:decorative xmlns:adec="http://schemas.microsoft.com/office/drawing/2017/decorative" val="1"/>
                  </a:ext>
                </a:extLst>
              </p:cNvPr>
              <p:cNvSpPr>
                <a:spLocks noChangeArrowheads="1"/>
              </p:cNvSpPr>
              <p:nvPr/>
            </p:nvSpPr>
            <p:spPr bwMode="auto">
              <a:xfrm>
                <a:off x="4052" y="1048"/>
                <a:ext cx="10" cy="1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Freeform 180">
                <a:extLst>
                  <a:ext uri="{FF2B5EF4-FFF2-40B4-BE49-F238E27FC236}">
                    <a16:creationId xmlns:a16="http://schemas.microsoft.com/office/drawing/2014/main" id="{DA3C7A9F-79F3-4B76-BB82-D96C5B6050B7}"/>
                  </a:ext>
                  <a:ext uri="{C183D7F6-B498-43B3-948B-1728B52AA6E4}">
                    <adec:decorative xmlns:adec="http://schemas.microsoft.com/office/drawing/2017/decorative" val="1"/>
                  </a:ext>
                </a:extLst>
              </p:cNvPr>
              <p:cNvSpPr>
                <a:spLocks/>
              </p:cNvSpPr>
              <p:nvPr/>
            </p:nvSpPr>
            <p:spPr bwMode="auto">
              <a:xfrm>
                <a:off x="4213" y="1159"/>
                <a:ext cx="45" cy="45"/>
              </a:xfrm>
              <a:custGeom>
                <a:avLst/>
                <a:gdLst>
                  <a:gd name="T0" fmla="*/ 34 w 45"/>
                  <a:gd name="T1" fmla="*/ 0 h 45"/>
                  <a:gd name="T2" fmla="*/ 45 w 45"/>
                  <a:gd name="T3" fmla="*/ 11 h 45"/>
                  <a:gd name="T4" fmla="*/ 10 w 45"/>
                  <a:gd name="T5" fmla="*/ 45 h 45"/>
                  <a:gd name="T6" fmla="*/ 0 w 45"/>
                  <a:gd name="T7" fmla="*/ 35 h 45"/>
                  <a:gd name="T8" fmla="*/ 34 w 45"/>
                  <a:gd name="T9" fmla="*/ 0 h 45"/>
                </a:gdLst>
                <a:ahLst/>
                <a:cxnLst>
                  <a:cxn ang="0">
                    <a:pos x="T0" y="T1"/>
                  </a:cxn>
                  <a:cxn ang="0">
                    <a:pos x="T2" y="T3"/>
                  </a:cxn>
                  <a:cxn ang="0">
                    <a:pos x="T4" y="T5"/>
                  </a:cxn>
                  <a:cxn ang="0">
                    <a:pos x="T6" y="T7"/>
                  </a:cxn>
                  <a:cxn ang="0">
                    <a:pos x="T8" y="T9"/>
                  </a:cxn>
                </a:cxnLst>
                <a:rect l="0" t="0" r="r" b="b"/>
                <a:pathLst>
                  <a:path w="45" h="45">
                    <a:moveTo>
                      <a:pt x="34" y="0"/>
                    </a:moveTo>
                    <a:lnTo>
                      <a:pt x="45" y="11"/>
                    </a:lnTo>
                    <a:lnTo>
                      <a:pt x="10" y="45"/>
                    </a:lnTo>
                    <a:lnTo>
                      <a:pt x="0" y="35"/>
                    </a:lnTo>
                    <a:lnTo>
                      <a:pt x="3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8" name="Freeform 181">
                <a:extLst>
                  <a:ext uri="{FF2B5EF4-FFF2-40B4-BE49-F238E27FC236}">
                    <a16:creationId xmlns:a16="http://schemas.microsoft.com/office/drawing/2014/main" id="{EF304193-DAD9-4569-8A84-3CFB1508584D}"/>
                  </a:ext>
                  <a:ext uri="{C183D7F6-B498-43B3-948B-1728B52AA6E4}">
                    <adec:decorative xmlns:adec="http://schemas.microsoft.com/office/drawing/2017/decorative" val="1"/>
                  </a:ext>
                </a:extLst>
              </p:cNvPr>
              <p:cNvSpPr>
                <a:spLocks/>
              </p:cNvSpPr>
              <p:nvPr/>
            </p:nvSpPr>
            <p:spPr bwMode="auto">
              <a:xfrm>
                <a:off x="4213" y="1135"/>
                <a:ext cx="45" cy="45"/>
              </a:xfrm>
              <a:custGeom>
                <a:avLst/>
                <a:gdLst>
                  <a:gd name="T0" fmla="*/ 45 w 45"/>
                  <a:gd name="T1" fmla="*/ 35 h 45"/>
                  <a:gd name="T2" fmla="*/ 34 w 45"/>
                  <a:gd name="T3" fmla="*/ 45 h 45"/>
                  <a:gd name="T4" fmla="*/ 0 w 45"/>
                  <a:gd name="T5" fmla="*/ 11 h 45"/>
                  <a:gd name="T6" fmla="*/ 10 w 45"/>
                  <a:gd name="T7" fmla="*/ 0 h 45"/>
                  <a:gd name="T8" fmla="*/ 45 w 45"/>
                  <a:gd name="T9" fmla="*/ 35 h 45"/>
                </a:gdLst>
                <a:ahLst/>
                <a:cxnLst>
                  <a:cxn ang="0">
                    <a:pos x="T0" y="T1"/>
                  </a:cxn>
                  <a:cxn ang="0">
                    <a:pos x="T2" y="T3"/>
                  </a:cxn>
                  <a:cxn ang="0">
                    <a:pos x="T4" y="T5"/>
                  </a:cxn>
                  <a:cxn ang="0">
                    <a:pos x="T6" y="T7"/>
                  </a:cxn>
                  <a:cxn ang="0">
                    <a:pos x="T8" y="T9"/>
                  </a:cxn>
                </a:cxnLst>
                <a:rect l="0" t="0" r="r" b="b"/>
                <a:pathLst>
                  <a:path w="45" h="45">
                    <a:moveTo>
                      <a:pt x="45" y="35"/>
                    </a:moveTo>
                    <a:lnTo>
                      <a:pt x="34" y="45"/>
                    </a:lnTo>
                    <a:lnTo>
                      <a:pt x="0" y="11"/>
                    </a:lnTo>
                    <a:lnTo>
                      <a:pt x="10" y="0"/>
                    </a:lnTo>
                    <a:lnTo>
                      <a:pt x="45" y="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9" name="Freeform 182">
                <a:extLst>
                  <a:ext uri="{FF2B5EF4-FFF2-40B4-BE49-F238E27FC236}">
                    <a16:creationId xmlns:a16="http://schemas.microsoft.com/office/drawing/2014/main" id="{2812B492-E682-4A39-A3FA-7C5F9F919F64}"/>
                  </a:ext>
                  <a:ext uri="{C183D7F6-B498-43B3-948B-1728B52AA6E4}">
                    <adec:decorative xmlns:adec="http://schemas.microsoft.com/office/drawing/2017/decorative" val="1"/>
                  </a:ext>
                </a:extLst>
              </p:cNvPr>
              <p:cNvSpPr>
                <a:spLocks/>
              </p:cNvSpPr>
              <p:nvPr/>
            </p:nvSpPr>
            <p:spPr bwMode="auto">
              <a:xfrm>
                <a:off x="4081" y="1159"/>
                <a:ext cx="45" cy="45"/>
              </a:xfrm>
              <a:custGeom>
                <a:avLst/>
                <a:gdLst>
                  <a:gd name="T0" fmla="*/ 11 w 45"/>
                  <a:gd name="T1" fmla="*/ 0 h 45"/>
                  <a:gd name="T2" fmla="*/ 0 w 45"/>
                  <a:gd name="T3" fmla="*/ 11 h 45"/>
                  <a:gd name="T4" fmla="*/ 35 w 45"/>
                  <a:gd name="T5" fmla="*/ 45 h 45"/>
                  <a:gd name="T6" fmla="*/ 45 w 45"/>
                  <a:gd name="T7" fmla="*/ 35 h 45"/>
                  <a:gd name="T8" fmla="*/ 11 w 45"/>
                  <a:gd name="T9" fmla="*/ 0 h 45"/>
                </a:gdLst>
                <a:ahLst/>
                <a:cxnLst>
                  <a:cxn ang="0">
                    <a:pos x="T0" y="T1"/>
                  </a:cxn>
                  <a:cxn ang="0">
                    <a:pos x="T2" y="T3"/>
                  </a:cxn>
                  <a:cxn ang="0">
                    <a:pos x="T4" y="T5"/>
                  </a:cxn>
                  <a:cxn ang="0">
                    <a:pos x="T6" y="T7"/>
                  </a:cxn>
                  <a:cxn ang="0">
                    <a:pos x="T8" y="T9"/>
                  </a:cxn>
                </a:cxnLst>
                <a:rect l="0" t="0" r="r" b="b"/>
                <a:pathLst>
                  <a:path w="45" h="45">
                    <a:moveTo>
                      <a:pt x="11" y="0"/>
                    </a:moveTo>
                    <a:lnTo>
                      <a:pt x="0" y="11"/>
                    </a:lnTo>
                    <a:lnTo>
                      <a:pt x="35" y="45"/>
                    </a:lnTo>
                    <a:lnTo>
                      <a:pt x="45" y="35"/>
                    </a:lnTo>
                    <a:lnTo>
                      <a:pt x="1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0" name="Freeform 183">
                <a:extLst>
                  <a:ext uri="{FF2B5EF4-FFF2-40B4-BE49-F238E27FC236}">
                    <a16:creationId xmlns:a16="http://schemas.microsoft.com/office/drawing/2014/main" id="{8D07D9BB-9735-432D-AD54-9E49213C2D92}"/>
                  </a:ext>
                  <a:ext uri="{C183D7F6-B498-43B3-948B-1728B52AA6E4}">
                    <adec:decorative xmlns:adec="http://schemas.microsoft.com/office/drawing/2017/decorative" val="1"/>
                  </a:ext>
                </a:extLst>
              </p:cNvPr>
              <p:cNvSpPr>
                <a:spLocks/>
              </p:cNvSpPr>
              <p:nvPr/>
            </p:nvSpPr>
            <p:spPr bwMode="auto">
              <a:xfrm>
                <a:off x="4081" y="1135"/>
                <a:ext cx="45" cy="45"/>
              </a:xfrm>
              <a:custGeom>
                <a:avLst/>
                <a:gdLst>
                  <a:gd name="T0" fmla="*/ 0 w 45"/>
                  <a:gd name="T1" fmla="*/ 35 h 45"/>
                  <a:gd name="T2" fmla="*/ 11 w 45"/>
                  <a:gd name="T3" fmla="*/ 45 h 45"/>
                  <a:gd name="T4" fmla="*/ 45 w 45"/>
                  <a:gd name="T5" fmla="*/ 11 h 45"/>
                  <a:gd name="T6" fmla="*/ 35 w 45"/>
                  <a:gd name="T7" fmla="*/ 0 h 45"/>
                  <a:gd name="T8" fmla="*/ 0 w 45"/>
                  <a:gd name="T9" fmla="*/ 35 h 45"/>
                </a:gdLst>
                <a:ahLst/>
                <a:cxnLst>
                  <a:cxn ang="0">
                    <a:pos x="T0" y="T1"/>
                  </a:cxn>
                  <a:cxn ang="0">
                    <a:pos x="T2" y="T3"/>
                  </a:cxn>
                  <a:cxn ang="0">
                    <a:pos x="T4" y="T5"/>
                  </a:cxn>
                  <a:cxn ang="0">
                    <a:pos x="T6" y="T7"/>
                  </a:cxn>
                  <a:cxn ang="0">
                    <a:pos x="T8" y="T9"/>
                  </a:cxn>
                </a:cxnLst>
                <a:rect l="0" t="0" r="r" b="b"/>
                <a:pathLst>
                  <a:path w="45" h="45">
                    <a:moveTo>
                      <a:pt x="0" y="35"/>
                    </a:moveTo>
                    <a:lnTo>
                      <a:pt x="11" y="45"/>
                    </a:lnTo>
                    <a:lnTo>
                      <a:pt x="45" y="11"/>
                    </a:lnTo>
                    <a:lnTo>
                      <a:pt x="35" y="0"/>
                    </a:lnTo>
                    <a:lnTo>
                      <a:pt x="0" y="3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Oval 184">
                <a:extLst>
                  <a:ext uri="{FF2B5EF4-FFF2-40B4-BE49-F238E27FC236}">
                    <a16:creationId xmlns:a16="http://schemas.microsoft.com/office/drawing/2014/main" id="{1E5FA927-D4F8-4B5C-922E-26AC766946A0}"/>
                  </a:ext>
                  <a:ext uri="{C183D7F6-B498-43B3-948B-1728B52AA6E4}">
                    <adec:decorative xmlns:adec="http://schemas.microsoft.com/office/drawing/2017/decorative" val="1"/>
                  </a:ext>
                </a:extLst>
              </p:cNvPr>
              <p:cNvSpPr>
                <a:spLocks noChangeArrowheads="1"/>
              </p:cNvSpPr>
              <p:nvPr/>
            </p:nvSpPr>
            <p:spPr bwMode="auto">
              <a:xfrm>
                <a:off x="4159" y="1160"/>
                <a:ext cx="20" cy="1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Oval 185">
                <a:extLst>
                  <a:ext uri="{FF2B5EF4-FFF2-40B4-BE49-F238E27FC236}">
                    <a16:creationId xmlns:a16="http://schemas.microsoft.com/office/drawing/2014/main" id="{F18A7F25-7265-4E8B-ABF2-DBF7DEAC27DB}"/>
                  </a:ext>
                  <a:ext uri="{C183D7F6-B498-43B3-948B-1728B52AA6E4}">
                    <adec:decorative xmlns:adec="http://schemas.microsoft.com/office/drawing/2017/decorative" val="1"/>
                  </a:ext>
                </a:extLst>
              </p:cNvPr>
              <p:cNvSpPr>
                <a:spLocks noChangeArrowheads="1"/>
              </p:cNvSpPr>
              <p:nvPr/>
            </p:nvSpPr>
            <p:spPr bwMode="auto">
              <a:xfrm>
                <a:off x="4189" y="1160"/>
                <a:ext cx="19" cy="1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Oval 186">
                <a:extLst>
                  <a:ext uri="{FF2B5EF4-FFF2-40B4-BE49-F238E27FC236}">
                    <a16:creationId xmlns:a16="http://schemas.microsoft.com/office/drawing/2014/main" id="{1BA27706-B3F0-4866-8B72-FFF788D573CA}"/>
                  </a:ext>
                  <a:ext uri="{C183D7F6-B498-43B3-948B-1728B52AA6E4}">
                    <adec:decorative xmlns:adec="http://schemas.microsoft.com/office/drawing/2017/decorative" val="1"/>
                  </a:ext>
                </a:extLst>
              </p:cNvPr>
              <p:cNvSpPr>
                <a:spLocks noChangeArrowheads="1"/>
              </p:cNvSpPr>
              <p:nvPr/>
            </p:nvSpPr>
            <p:spPr bwMode="auto">
              <a:xfrm>
                <a:off x="4130" y="1160"/>
                <a:ext cx="19" cy="1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39" name="TextBox 38">
              <a:extLst>
                <a:ext uri="{FF2B5EF4-FFF2-40B4-BE49-F238E27FC236}">
                  <a16:creationId xmlns:a16="http://schemas.microsoft.com/office/drawing/2014/main" id="{AFC6A544-72ED-0B46-B541-C3752A9D8E80}"/>
                </a:ext>
                <a:ext uri="{C183D7F6-B498-43B3-948B-1728B52AA6E4}">
                  <adec:decorative xmlns:adec="http://schemas.microsoft.com/office/drawing/2017/decorative" val="1"/>
                </a:ext>
              </a:extLst>
            </p:cNvPr>
            <p:cNvSpPr txBox="1"/>
            <p:nvPr/>
          </p:nvSpPr>
          <p:spPr>
            <a:xfrm>
              <a:off x="8743019" y="1413690"/>
              <a:ext cx="455116" cy="583710"/>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nvGrpSpPr>
            <p:cNvPr id="4" name="Group 3">
              <a:extLst>
                <a:ext uri="{FF2B5EF4-FFF2-40B4-BE49-F238E27FC236}">
                  <a16:creationId xmlns:a16="http://schemas.microsoft.com/office/drawing/2014/main" id="{90B48545-CD1D-744E-A67F-6CB1E324A6CB}"/>
                </a:ext>
              </a:extLst>
            </p:cNvPr>
            <p:cNvGrpSpPr/>
            <p:nvPr/>
          </p:nvGrpSpPr>
          <p:grpSpPr>
            <a:xfrm>
              <a:off x="9367973" y="1415453"/>
              <a:ext cx="455116" cy="583710"/>
              <a:chOff x="9365899" y="1450053"/>
              <a:chExt cx="455116" cy="583710"/>
            </a:xfrm>
          </p:grpSpPr>
          <p:sp>
            <p:nvSpPr>
              <p:cNvPr id="37" name="Freeform 182">
                <a:extLst>
                  <a:ext uri="{FF2B5EF4-FFF2-40B4-BE49-F238E27FC236}">
                    <a16:creationId xmlns:a16="http://schemas.microsoft.com/office/drawing/2014/main" id="{86E00AEF-165F-FB4E-BD7F-BB66DA5F0C49}"/>
                  </a:ext>
                  <a:ext uri="{C183D7F6-B498-43B3-948B-1728B52AA6E4}">
                    <adec:decorative xmlns:adec="http://schemas.microsoft.com/office/drawing/2017/decorative" val="1"/>
                  </a:ext>
                </a:extLst>
              </p:cNvPr>
              <p:cNvSpPr/>
              <p:nvPr/>
            </p:nvSpPr>
            <p:spPr bwMode="auto">
              <a:xfrm>
                <a:off x="9365899" y="1450053"/>
                <a:ext cx="455116" cy="583710"/>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Freeform 6">
                <a:extLst>
                  <a:ext uri="{FF2B5EF4-FFF2-40B4-BE49-F238E27FC236}">
                    <a16:creationId xmlns:a16="http://schemas.microsoft.com/office/drawing/2014/main" id="{8F55F698-6B43-3940-AAA6-6D9E630C9FEC}"/>
                  </a:ext>
                  <a:ext uri="{C183D7F6-B498-43B3-948B-1728B52AA6E4}">
                    <adec:decorative xmlns:adec="http://schemas.microsoft.com/office/drawing/2017/decorative" val="1"/>
                  </a:ext>
                </a:extLst>
              </p:cNvPr>
              <p:cNvSpPr>
                <a:spLocks noEditPoints="1"/>
              </p:cNvSpPr>
              <p:nvPr/>
            </p:nvSpPr>
            <p:spPr bwMode="auto">
              <a:xfrm>
                <a:off x="9432764" y="1663700"/>
                <a:ext cx="349380" cy="223178"/>
              </a:xfrm>
              <a:custGeom>
                <a:avLst/>
                <a:gdLst>
                  <a:gd name="T0" fmla="*/ 10611 w 10934"/>
                  <a:gd name="T1" fmla="*/ 300 h 6981"/>
                  <a:gd name="T2" fmla="*/ 10611 w 10934"/>
                  <a:gd name="T3" fmla="*/ 300 h 6981"/>
                  <a:gd name="T4" fmla="*/ 10455 w 10934"/>
                  <a:gd name="T5" fmla="*/ 844 h 6981"/>
                  <a:gd name="T6" fmla="*/ 10417 w 10934"/>
                  <a:gd name="T7" fmla="*/ 851 h 6981"/>
                  <a:gd name="T8" fmla="*/ 10572 w 10934"/>
                  <a:gd name="T9" fmla="*/ 291 h 6981"/>
                  <a:gd name="T10" fmla="*/ 10611 w 10934"/>
                  <a:gd name="T11" fmla="*/ 300 h 6981"/>
                  <a:gd name="T12" fmla="*/ 10316 w 10934"/>
                  <a:gd name="T13" fmla="*/ 846 h 6981"/>
                  <a:gd name="T14" fmla="*/ 10316 w 10934"/>
                  <a:gd name="T15" fmla="*/ 846 h 6981"/>
                  <a:gd name="T16" fmla="*/ 10278 w 10934"/>
                  <a:gd name="T17" fmla="*/ 849 h 6981"/>
                  <a:gd name="T18" fmla="*/ 10519 w 10934"/>
                  <a:gd name="T19" fmla="*/ 245 h 6981"/>
                  <a:gd name="T20" fmla="*/ 10557 w 10934"/>
                  <a:gd name="T21" fmla="*/ 257 h 6981"/>
                  <a:gd name="T22" fmla="*/ 10316 w 10934"/>
                  <a:gd name="T23" fmla="*/ 846 h 6981"/>
                  <a:gd name="T24" fmla="*/ 10113 w 10934"/>
                  <a:gd name="T25" fmla="*/ 820 h 6981"/>
                  <a:gd name="T26" fmla="*/ 10113 w 10934"/>
                  <a:gd name="T27" fmla="*/ 820 h 6981"/>
                  <a:gd name="T28" fmla="*/ 10471 w 10934"/>
                  <a:gd name="T29" fmla="*/ 186 h 6981"/>
                  <a:gd name="T30" fmla="*/ 10508 w 10934"/>
                  <a:gd name="T31" fmla="*/ 201 h 6981"/>
                  <a:gd name="T32" fmla="*/ 10152 w 10934"/>
                  <a:gd name="T33" fmla="*/ 820 h 6981"/>
                  <a:gd name="T34" fmla="*/ 10113 w 10934"/>
                  <a:gd name="T35" fmla="*/ 820 h 6981"/>
                  <a:gd name="T36" fmla="*/ 9972 w 10934"/>
                  <a:gd name="T37" fmla="*/ 796 h 6981"/>
                  <a:gd name="T38" fmla="*/ 9972 w 10934"/>
                  <a:gd name="T39" fmla="*/ 796 h 6981"/>
                  <a:gd name="T40" fmla="*/ 10430 w 10934"/>
                  <a:gd name="T41" fmla="*/ 118 h 6981"/>
                  <a:gd name="T42" fmla="*/ 10464 w 10934"/>
                  <a:gd name="T43" fmla="*/ 139 h 6981"/>
                  <a:gd name="T44" fmla="*/ 10010 w 10934"/>
                  <a:gd name="T45" fmla="*/ 801 h 6981"/>
                  <a:gd name="T46" fmla="*/ 9972 w 10934"/>
                  <a:gd name="T47" fmla="*/ 796 h 6981"/>
                  <a:gd name="T48" fmla="*/ 9205 w 10934"/>
                  <a:gd name="T49" fmla="*/ 707 h 6981"/>
                  <a:gd name="T50" fmla="*/ 9205 w 10934"/>
                  <a:gd name="T51" fmla="*/ 707 h 6981"/>
                  <a:gd name="T52" fmla="*/ 9754 w 10934"/>
                  <a:gd name="T53" fmla="*/ 393 h 6981"/>
                  <a:gd name="T54" fmla="*/ 9205 w 10934"/>
                  <a:gd name="T55" fmla="*/ 707 h 6981"/>
                  <a:gd name="T56" fmla="*/ 10541 w 10934"/>
                  <a:gd name="T57" fmla="*/ 0 h 6981"/>
                  <a:gd name="T58" fmla="*/ 10541 w 10934"/>
                  <a:gd name="T59" fmla="*/ 0 h 6981"/>
                  <a:gd name="T60" fmla="*/ 10120 w 10934"/>
                  <a:gd name="T61" fmla="*/ 102 h 6981"/>
                  <a:gd name="T62" fmla="*/ 9679 w 10934"/>
                  <a:gd name="T63" fmla="*/ 118 h 6981"/>
                  <a:gd name="T64" fmla="*/ 7161 w 10934"/>
                  <a:gd name="T65" fmla="*/ 2724 h 6981"/>
                  <a:gd name="T66" fmla="*/ 6947 w 10934"/>
                  <a:gd name="T67" fmla="*/ 2905 h 6981"/>
                  <a:gd name="T68" fmla="*/ 5874 w 10934"/>
                  <a:gd name="T69" fmla="*/ 3452 h 6981"/>
                  <a:gd name="T70" fmla="*/ 4188 w 10934"/>
                  <a:gd name="T71" fmla="*/ 3883 h 6981"/>
                  <a:gd name="T72" fmla="*/ 3047 w 10934"/>
                  <a:gd name="T73" fmla="*/ 4455 h 6981"/>
                  <a:gd name="T74" fmla="*/ 2815 w 10934"/>
                  <a:gd name="T75" fmla="*/ 4628 h 6981"/>
                  <a:gd name="T76" fmla="*/ 2371 w 10934"/>
                  <a:gd name="T77" fmla="*/ 5144 h 6981"/>
                  <a:gd name="T78" fmla="*/ 1935 w 10934"/>
                  <a:gd name="T79" fmla="*/ 5705 h 6981"/>
                  <a:gd name="T80" fmla="*/ 103 w 10934"/>
                  <a:gd name="T81" fmla="*/ 6068 h 6981"/>
                  <a:gd name="T82" fmla="*/ 0 w 10934"/>
                  <a:gd name="T83" fmla="*/ 6179 h 6981"/>
                  <a:gd name="T84" fmla="*/ 612 w 10934"/>
                  <a:gd name="T85" fmla="*/ 6245 h 6981"/>
                  <a:gd name="T86" fmla="*/ 177 w 10934"/>
                  <a:gd name="T87" fmla="*/ 6732 h 6981"/>
                  <a:gd name="T88" fmla="*/ 177 w 10934"/>
                  <a:gd name="T89" fmla="*/ 6732 h 6981"/>
                  <a:gd name="T90" fmla="*/ 1717 w 10934"/>
                  <a:gd name="T91" fmla="*/ 6510 h 6981"/>
                  <a:gd name="T92" fmla="*/ 3089 w 10934"/>
                  <a:gd name="T93" fmla="*/ 5765 h 6981"/>
                  <a:gd name="T94" fmla="*/ 5484 w 10934"/>
                  <a:gd name="T95" fmla="*/ 5814 h 6981"/>
                  <a:gd name="T96" fmla="*/ 6070 w 10934"/>
                  <a:gd name="T97" fmla="*/ 5805 h 6981"/>
                  <a:gd name="T98" fmla="*/ 6659 w 10934"/>
                  <a:gd name="T99" fmla="*/ 4864 h 6981"/>
                  <a:gd name="T100" fmla="*/ 5835 w 10934"/>
                  <a:gd name="T101" fmla="*/ 6981 h 6981"/>
                  <a:gd name="T102" fmla="*/ 7593 w 10934"/>
                  <a:gd name="T103" fmla="*/ 5640 h 6981"/>
                  <a:gd name="T104" fmla="*/ 7874 w 10934"/>
                  <a:gd name="T105" fmla="*/ 4981 h 6981"/>
                  <a:gd name="T106" fmla="*/ 7992 w 10934"/>
                  <a:gd name="T107" fmla="*/ 5530 h 6981"/>
                  <a:gd name="T108" fmla="*/ 9173 w 10934"/>
                  <a:gd name="T109" fmla="*/ 3647 h 6981"/>
                  <a:gd name="T110" fmla="*/ 9718 w 10934"/>
                  <a:gd name="T111" fmla="*/ 1569 h 6981"/>
                  <a:gd name="T112" fmla="*/ 10382 w 10934"/>
                  <a:gd name="T113" fmla="*/ 982 h 6981"/>
                  <a:gd name="T114" fmla="*/ 10934 w 10934"/>
                  <a:gd name="T115" fmla="*/ 235 h 6981"/>
                  <a:gd name="T116" fmla="*/ 10541 w 10934"/>
                  <a:gd name="T117" fmla="*/ 0 h 6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34" h="6981">
                    <a:moveTo>
                      <a:pt x="10611" y="300"/>
                    </a:moveTo>
                    <a:lnTo>
                      <a:pt x="10611" y="300"/>
                    </a:lnTo>
                    <a:cubicBezTo>
                      <a:pt x="10557" y="412"/>
                      <a:pt x="10455" y="557"/>
                      <a:pt x="10455" y="844"/>
                    </a:cubicBezTo>
                    <a:cubicBezTo>
                      <a:pt x="10454" y="893"/>
                      <a:pt x="10417" y="926"/>
                      <a:pt x="10417" y="851"/>
                    </a:cubicBezTo>
                    <a:cubicBezTo>
                      <a:pt x="10419" y="571"/>
                      <a:pt x="10493" y="450"/>
                      <a:pt x="10572" y="291"/>
                    </a:cubicBezTo>
                    <a:cubicBezTo>
                      <a:pt x="10609" y="226"/>
                      <a:pt x="10631" y="253"/>
                      <a:pt x="10611" y="300"/>
                    </a:cubicBezTo>
                    <a:close/>
                    <a:moveTo>
                      <a:pt x="10316" y="846"/>
                    </a:moveTo>
                    <a:lnTo>
                      <a:pt x="10316" y="846"/>
                    </a:lnTo>
                    <a:cubicBezTo>
                      <a:pt x="10311" y="895"/>
                      <a:pt x="10272" y="925"/>
                      <a:pt x="10278" y="849"/>
                    </a:cubicBezTo>
                    <a:cubicBezTo>
                      <a:pt x="10305" y="571"/>
                      <a:pt x="10427" y="397"/>
                      <a:pt x="10519" y="245"/>
                    </a:cubicBezTo>
                    <a:cubicBezTo>
                      <a:pt x="10561" y="183"/>
                      <a:pt x="10581" y="212"/>
                      <a:pt x="10557" y="257"/>
                    </a:cubicBezTo>
                    <a:cubicBezTo>
                      <a:pt x="10494" y="365"/>
                      <a:pt x="10341" y="560"/>
                      <a:pt x="10316" y="846"/>
                    </a:cubicBezTo>
                    <a:close/>
                    <a:moveTo>
                      <a:pt x="10113" y="820"/>
                    </a:moveTo>
                    <a:lnTo>
                      <a:pt x="10113" y="820"/>
                    </a:lnTo>
                    <a:cubicBezTo>
                      <a:pt x="10164" y="545"/>
                      <a:pt x="10366" y="329"/>
                      <a:pt x="10471" y="186"/>
                    </a:cubicBezTo>
                    <a:cubicBezTo>
                      <a:pt x="10518" y="128"/>
                      <a:pt x="10535" y="158"/>
                      <a:pt x="10508" y="201"/>
                    </a:cubicBezTo>
                    <a:cubicBezTo>
                      <a:pt x="10436" y="303"/>
                      <a:pt x="10201" y="538"/>
                      <a:pt x="10152" y="820"/>
                    </a:cubicBezTo>
                    <a:cubicBezTo>
                      <a:pt x="10143" y="868"/>
                      <a:pt x="10101" y="895"/>
                      <a:pt x="10113" y="820"/>
                    </a:cubicBezTo>
                    <a:close/>
                    <a:moveTo>
                      <a:pt x="9972" y="796"/>
                    </a:moveTo>
                    <a:lnTo>
                      <a:pt x="9972" y="796"/>
                    </a:lnTo>
                    <a:cubicBezTo>
                      <a:pt x="10061" y="531"/>
                      <a:pt x="10306" y="245"/>
                      <a:pt x="10430" y="118"/>
                    </a:cubicBezTo>
                    <a:cubicBezTo>
                      <a:pt x="10484" y="67"/>
                      <a:pt x="10497" y="100"/>
                      <a:pt x="10464" y="139"/>
                    </a:cubicBezTo>
                    <a:cubicBezTo>
                      <a:pt x="10378" y="229"/>
                      <a:pt x="10099" y="529"/>
                      <a:pt x="10010" y="801"/>
                    </a:cubicBezTo>
                    <a:cubicBezTo>
                      <a:pt x="9995" y="848"/>
                      <a:pt x="9949" y="869"/>
                      <a:pt x="9972" y="796"/>
                    </a:cubicBezTo>
                    <a:close/>
                    <a:moveTo>
                      <a:pt x="9205" y="707"/>
                    </a:moveTo>
                    <a:lnTo>
                      <a:pt x="9205" y="707"/>
                    </a:lnTo>
                    <a:cubicBezTo>
                      <a:pt x="9260" y="473"/>
                      <a:pt x="9441" y="367"/>
                      <a:pt x="9754" y="393"/>
                    </a:cubicBezTo>
                    <a:cubicBezTo>
                      <a:pt x="9830" y="741"/>
                      <a:pt x="9407" y="882"/>
                      <a:pt x="9205" y="707"/>
                    </a:cubicBezTo>
                    <a:close/>
                    <a:moveTo>
                      <a:pt x="10541" y="0"/>
                    </a:moveTo>
                    <a:lnTo>
                      <a:pt x="10541" y="0"/>
                    </a:lnTo>
                    <a:cubicBezTo>
                      <a:pt x="10399" y="80"/>
                      <a:pt x="10268" y="98"/>
                      <a:pt x="10120" y="102"/>
                    </a:cubicBezTo>
                    <a:cubicBezTo>
                      <a:pt x="9992" y="106"/>
                      <a:pt x="9851" y="100"/>
                      <a:pt x="9679" y="118"/>
                    </a:cubicBezTo>
                    <a:cubicBezTo>
                      <a:pt x="8255" y="264"/>
                      <a:pt x="8074" y="1834"/>
                      <a:pt x="7161" y="2724"/>
                    </a:cubicBezTo>
                    <a:cubicBezTo>
                      <a:pt x="7094" y="2789"/>
                      <a:pt x="7022" y="2849"/>
                      <a:pt x="6947" y="2905"/>
                    </a:cubicBezTo>
                    <a:cubicBezTo>
                      <a:pt x="6627" y="3144"/>
                      <a:pt x="6235" y="3314"/>
                      <a:pt x="5874" y="3452"/>
                    </a:cubicBezTo>
                    <a:cubicBezTo>
                      <a:pt x="5290" y="3675"/>
                      <a:pt x="4735" y="3691"/>
                      <a:pt x="4188" y="3883"/>
                    </a:cubicBezTo>
                    <a:cubicBezTo>
                      <a:pt x="3786" y="4024"/>
                      <a:pt x="3377" y="4229"/>
                      <a:pt x="3047" y="4455"/>
                    </a:cubicBezTo>
                    <a:cubicBezTo>
                      <a:pt x="2967" y="4510"/>
                      <a:pt x="2890" y="4567"/>
                      <a:pt x="2815" y="4628"/>
                    </a:cubicBezTo>
                    <a:cubicBezTo>
                      <a:pt x="2621" y="4787"/>
                      <a:pt x="2494" y="4963"/>
                      <a:pt x="2371" y="5144"/>
                    </a:cubicBezTo>
                    <a:cubicBezTo>
                      <a:pt x="2244" y="5330"/>
                      <a:pt x="2121" y="5522"/>
                      <a:pt x="1935" y="5705"/>
                    </a:cubicBezTo>
                    <a:cubicBezTo>
                      <a:pt x="1632" y="6002"/>
                      <a:pt x="501" y="5792"/>
                      <a:pt x="103" y="6068"/>
                    </a:cubicBezTo>
                    <a:cubicBezTo>
                      <a:pt x="59" y="6098"/>
                      <a:pt x="24" y="6135"/>
                      <a:pt x="0" y="6179"/>
                    </a:cubicBezTo>
                    <a:cubicBezTo>
                      <a:pt x="217" y="6278"/>
                      <a:pt x="362" y="6217"/>
                      <a:pt x="612" y="6245"/>
                    </a:cubicBezTo>
                    <a:cubicBezTo>
                      <a:pt x="644" y="6482"/>
                      <a:pt x="96" y="6623"/>
                      <a:pt x="177" y="6732"/>
                    </a:cubicBezTo>
                    <a:lnTo>
                      <a:pt x="177" y="6732"/>
                    </a:lnTo>
                    <a:cubicBezTo>
                      <a:pt x="816" y="6824"/>
                      <a:pt x="1204" y="6732"/>
                      <a:pt x="1717" y="6510"/>
                    </a:cubicBezTo>
                    <a:cubicBezTo>
                      <a:pt x="2153" y="6321"/>
                      <a:pt x="2574" y="5931"/>
                      <a:pt x="3089" y="5765"/>
                    </a:cubicBezTo>
                    <a:cubicBezTo>
                      <a:pt x="3846" y="5522"/>
                      <a:pt x="4676" y="5765"/>
                      <a:pt x="5484" y="5814"/>
                    </a:cubicBezTo>
                    <a:cubicBezTo>
                      <a:pt x="5681" y="5826"/>
                      <a:pt x="5877" y="5826"/>
                      <a:pt x="6070" y="5805"/>
                    </a:cubicBezTo>
                    <a:cubicBezTo>
                      <a:pt x="6372" y="5620"/>
                      <a:pt x="6365" y="4927"/>
                      <a:pt x="6659" y="4864"/>
                    </a:cubicBezTo>
                    <a:cubicBezTo>
                      <a:pt x="6650" y="5835"/>
                      <a:pt x="6252" y="6418"/>
                      <a:pt x="5835" y="6981"/>
                    </a:cubicBezTo>
                    <a:cubicBezTo>
                      <a:pt x="6713" y="6826"/>
                      <a:pt x="7238" y="6318"/>
                      <a:pt x="7593" y="5640"/>
                    </a:cubicBezTo>
                    <a:cubicBezTo>
                      <a:pt x="7701" y="5434"/>
                      <a:pt x="7793" y="5213"/>
                      <a:pt x="7874" y="4981"/>
                    </a:cubicBezTo>
                    <a:cubicBezTo>
                      <a:pt x="8000" y="5078"/>
                      <a:pt x="7929" y="5371"/>
                      <a:pt x="7992" y="5530"/>
                    </a:cubicBezTo>
                    <a:cubicBezTo>
                      <a:pt x="8597" y="5193"/>
                      <a:pt x="8943" y="4424"/>
                      <a:pt x="9173" y="3647"/>
                    </a:cubicBezTo>
                    <a:cubicBezTo>
                      <a:pt x="9438" y="2747"/>
                      <a:pt x="9547" y="1835"/>
                      <a:pt x="9718" y="1569"/>
                    </a:cubicBezTo>
                    <a:cubicBezTo>
                      <a:pt x="9885" y="1309"/>
                      <a:pt x="10145" y="1149"/>
                      <a:pt x="10382" y="982"/>
                    </a:cubicBezTo>
                    <a:cubicBezTo>
                      <a:pt x="10652" y="793"/>
                      <a:pt x="10892" y="596"/>
                      <a:pt x="10934" y="235"/>
                    </a:cubicBezTo>
                    <a:cubicBezTo>
                      <a:pt x="10649" y="209"/>
                      <a:pt x="10584" y="143"/>
                      <a:pt x="105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spTree>
    <p:extLst>
      <p:ext uri="{BB962C8B-B14F-4D97-AF65-F5344CB8AC3E}">
        <p14:creationId xmlns:p14="http://schemas.microsoft.com/office/powerpoint/2010/main" val="68798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73A3A-CCE2-4C06-BA00-EF408754ED06}"/>
              </a:ext>
            </a:extLst>
          </p:cNvPr>
          <p:cNvSpPr>
            <a:spLocks noGrp="1"/>
          </p:cNvSpPr>
          <p:nvPr>
            <p:ph type="title"/>
          </p:nvPr>
        </p:nvSpPr>
        <p:spPr>
          <a:xfrm>
            <a:off x="588262" y="457200"/>
            <a:ext cx="5046727" cy="1107996"/>
          </a:xfrm>
        </p:spPr>
        <p:txBody>
          <a:bodyPr/>
          <a:lstStyle/>
          <a:p>
            <a:r>
              <a:rPr lang="en-US" dirty="0"/>
              <a:t>Lowest TCO with built-in high availability (2 of 2)</a:t>
            </a:r>
          </a:p>
        </p:txBody>
      </p:sp>
      <p:sp>
        <p:nvSpPr>
          <p:cNvPr id="2" name="Text Placeholder 1">
            <a:extLst>
              <a:ext uri="{FF2B5EF4-FFF2-40B4-BE49-F238E27FC236}">
                <a16:creationId xmlns:a16="http://schemas.microsoft.com/office/drawing/2014/main" id="{E91EF369-95A6-4F20-A56D-AB15776B9BE6}"/>
              </a:ext>
            </a:extLst>
          </p:cNvPr>
          <p:cNvSpPr>
            <a:spLocks noGrp="1"/>
          </p:cNvSpPr>
          <p:nvPr>
            <p:ph type="body" sz="quarter" idx="10"/>
          </p:nvPr>
        </p:nvSpPr>
        <p:spPr>
          <a:xfrm>
            <a:off x="586390" y="1975855"/>
            <a:ext cx="4898137" cy="4414781"/>
          </a:xfrm>
        </p:spPr>
        <p:txBody>
          <a:bodyPr/>
          <a:lstStyle/>
          <a:p>
            <a:r>
              <a:rPr lang="en-US" dirty="0"/>
              <a:t>Take advantage of the global reach and enterprise-ready features of Azure to maintain business continuity at 50% cost savings compared to AWS RDS</a:t>
            </a:r>
          </a:p>
          <a:p>
            <a:r>
              <a:rPr lang="en-US" dirty="0"/>
              <a:t>Get high availability backed with 99.99% SLA guarantees without the need to create a replica, compared to AWS’ 99.95% HA with multi-availability zones</a:t>
            </a:r>
          </a:p>
          <a:p>
            <a:r>
              <a:rPr lang="en-US" dirty="0"/>
              <a:t>Optimize your infrastructure cost by right-sizing your instances based on workload demands</a:t>
            </a:r>
          </a:p>
          <a:p>
            <a:r>
              <a:rPr lang="en-US" dirty="0"/>
              <a:t>Reduce development and DBA costs associated with performance troubleshooting and alerting</a:t>
            </a:r>
          </a:p>
        </p:txBody>
      </p:sp>
      <p:sp>
        <p:nvSpPr>
          <p:cNvPr id="13" name="Content Placeholder 5">
            <a:extLst>
              <a:ext uri="{FF2B5EF4-FFF2-40B4-BE49-F238E27FC236}">
                <a16:creationId xmlns:a16="http://schemas.microsoft.com/office/drawing/2014/main" id="{84695FF9-ACF1-4C37-B043-3E8A58CECF39}"/>
              </a:ext>
            </a:extLst>
          </p:cNvPr>
          <p:cNvSpPr>
            <a:spLocks noGrp="1"/>
          </p:cNvSpPr>
          <p:nvPr>
            <p:ph sz="quarter" idx="11"/>
          </p:nvPr>
        </p:nvSpPr>
        <p:spPr>
          <a:xfrm>
            <a:off x="6966079" y="1681801"/>
            <a:ext cx="4422749" cy="5232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kumimoji="0" lang="en-US" sz="1400" b="0" i="0" u="none" strike="noStrike" kern="1200" cap="none" spc="0" normalizeH="0" baseline="0" noProof="0">
                <a:ln>
                  <a:noFill/>
                </a:ln>
                <a:solidFill>
                  <a:srgbClr val="0078D4"/>
                </a:solidFill>
                <a:effectLst/>
                <a:uLnTx/>
                <a:uFillTx/>
                <a:latin typeface="Segoe UI Semibold"/>
                <a:ea typeface="+mn-ea"/>
                <a:cs typeface="+mn-cs"/>
              </a:rPr>
              <a:t>High availability price comparison of Azure Database for MySQL and AWS RDS MySQL</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Semibold" panose="020B0502040204020203" pitchFamily="34" charset="0"/>
            </a:endParaRPr>
          </a:p>
        </p:txBody>
      </p:sp>
      <p:grpSp>
        <p:nvGrpSpPr>
          <p:cNvPr id="6" name="Group 5" descr="A stacked bar graph showing High availability price comparison of Azure Database for MySQL and AWS RDS MySQL. Azure MySQL GP 8 vCore costs up to $637 which is 50% less than AWS RDS MySQL db.m4.2xlarge which costs $1,272.">
            <a:extLst>
              <a:ext uri="{FF2B5EF4-FFF2-40B4-BE49-F238E27FC236}">
                <a16:creationId xmlns:a16="http://schemas.microsoft.com/office/drawing/2014/main" id="{58C00615-1F1B-4A2D-B468-79E283D9D322}"/>
              </a:ext>
            </a:extLst>
          </p:cNvPr>
          <p:cNvGrpSpPr/>
          <p:nvPr/>
        </p:nvGrpSpPr>
        <p:grpSpPr>
          <a:xfrm>
            <a:off x="6895202" y="2387055"/>
            <a:ext cx="2282252" cy="3125289"/>
            <a:chOff x="6895202" y="2387055"/>
            <a:chExt cx="2282252" cy="3125289"/>
          </a:xfrm>
        </p:grpSpPr>
        <p:graphicFrame>
          <p:nvGraphicFramePr>
            <p:cNvPr id="14" name="Chart 13">
              <a:extLst>
                <a:ext uri="{FF2B5EF4-FFF2-40B4-BE49-F238E27FC236}">
                  <a16:creationId xmlns:a16="http://schemas.microsoft.com/office/drawing/2014/main" id="{43D55EEE-82AF-4DC7-9423-990465ACEC3E}"/>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47354797"/>
                </p:ext>
              </p:extLst>
            </p:nvPr>
          </p:nvGraphicFramePr>
          <p:xfrm>
            <a:off x="6895202" y="2387055"/>
            <a:ext cx="2282252" cy="3125289"/>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A298BBEB-6B7F-4720-87F1-A25C4917F138}"/>
                </a:ext>
                <a:ext uri="{C183D7F6-B498-43B3-948B-1728B52AA6E4}">
                  <adec:decorative xmlns:adec="http://schemas.microsoft.com/office/drawing/2017/decorative" val="1"/>
                </a:ext>
              </a:extLst>
            </p:cNvPr>
            <p:cNvSpPr txBox="1"/>
            <p:nvPr/>
          </p:nvSpPr>
          <p:spPr>
            <a:xfrm>
              <a:off x="7442155" y="2892449"/>
              <a:ext cx="742950" cy="307777"/>
            </a:xfrm>
            <a:prstGeom prst="rect">
              <a:avLst/>
            </a:prstGeom>
            <a:solidFill>
              <a:schemeClr val="bg1">
                <a:alpha val="85000"/>
              </a:schemeClr>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18" name="Rectangle 4">
              <a:extLst>
                <a:ext uri="{FF2B5EF4-FFF2-40B4-BE49-F238E27FC236}">
                  <a16:creationId xmlns:a16="http://schemas.microsoft.com/office/drawing/2014/main" id="{20D0C6B6-29FC-443B-9AAD-806870683FDD}"/>
                </a:ext>
                <a:ext uri="{C183D7F6-B498-43B3-948B-1728B52AA6E4}">
                  <adec:decorative xmlns:adec="http://schemas.microsoft.com/office/drawing/2017/decorative" val="1"/>
                </a:ext>
              </a:extLst>
            </p:cNvPr>
            <p:cNvSpPr/>
            <p:nvPr/>
          </p:nvSpPr>
          <p:spPr bwMode="auto">
            <a:xfrm>
              <a:off x="7469128" y="3304470"/>
              <a:ext cx="896610" cy="74391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 name="Group 4" descr="A stacked bar graph showing High availability price comparison of Azure Database for MySQL and AWS RDS MySQL. Azure MySQL MO 8 vCore costs up to $818 which is 50% less than AWS RDS MySQL db.r4.2xlarge which costs $1,658.">
            <a:extLst>
              <a:ext uri="{FF2B5EF4-FFF2-40B4-BE49-F238E27FC236}">
                <a16:creationId xmlns:a16="http://schemas.microsoft.com/office/drawing/2014/main" id="{CA10FF0A-A0C1-4BF8-A228-64E47D060794}"/>
              </a:ext>
            </a:extLst>
          </p:cNvPr>
          <p:cNvGrpSpPr/>
          <p:nvPr/>
        </p:nvGrpSpPr>
        <p:grpSpPr>
          <a:xfrm>
            <a:off x="9532141" y="2392402"/>
            <a:ext cx="2280707" cy="3125289"/>
            <a:chOff x="9532141" y="2392402"/>
            <a:chExt cx="2280707" cy="3125289"/>
          </a:xfrm>
        </p:grpSpPr>
        <p:graphicFrame>
          <p:nvGraphicFramePr>
            <p:cNvPr id="15" name="Chart 14">
              <a:extLst>
                <a:ext uri="{FF2B5EF4-FFF2-40B4-BE49-F238E27FC236}">
                  <a16:creationId xmlns:a16="http://schemas.microsoft.com/office/drawing/2014/main" id="{6B2C85F8-68B1-486F-BC05-5240D77E57DC}"/>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627254257"/>
                </p:ext>
              </p:extLst>
            </p:nvPr>
          </p:nvGraphicFramePr>
          <p:xfrm>
            <a:off x="9532141" y="2392402"/>
            <a:ext cx="2280707" cy="3125289"/>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63903C7D-58B7-4D0A-BEE6-405BB3A8DD4A}"/>
                </a:ext>
                <a:ext uri="{C183D7F6-B498-43B3-948B-1728B52AA6E4}">
                  <adec:decorative xmlns:adec="http://schemas.microsoft.com/office/drawing/2017/decorative" val="1"/>
                </a:ext>
              </a:extLst>
            </p:cNvPr>
            <p:cNvSpPr txBox="1"/>
            <p:nvPr/>
          </p:nvSpPr>
          <p:spPr>
            <a:xfrm>
              <a:off x="10132748" y="2496454"/>
              <a:ext cx="742950" cy="307777"/>
            </a:xfrm>
            <a:prstGeom prst="rect">
              <a:avLst/>
            </a:prstGeom>
            <a:solidFill>
              <a:schemeClr val="bg1">
                <a:alpha val="85000"/>
              </a:schemeClr>
            </a:solid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78D4"/>
                  </a:solidFill>
                  <a:effectLst/>
                  <a:uLnTx/>
                  <a:uFillTx/>
                  <a:latin typeface="Segoe UI"/>
                  <a:ea typeface="+mn-ea"/>
                  <a:cs typeface="+mn-cs"/>
                </a:rPr>
                <a:t>50% savings vs. AWS</a:t>
              </a:r>
            </a:p>
          </p:txBody>
        </p:sp>
        <p:sp>
          <p:nvSpPr>
            <p:cNvPr id="24" name="Rectangle 4">
              <a:extLst>
                <a:ext uri="{FF2B5EF4-FFF2-40B4-BE49-F238E27FC236}">
                  <a16:creationId xmlns:a16="http://schemas.microsoft.com/office/drawing/2014/main" id="{AEA18AF7-BCE1-4A33-8456-3402BEAD00C1}"/>
                </a:ext>
                <a:ext uri="{C183D7F6-B498-43B3-948B-1728B52AA6E4}">
                  <adec:decorative xmlns:adec="http://schemas.microsoft.com/office/drawing/2017/decorative" val="1"/>
                </a:ext>
              </a:extLst>
            </p:cNvPr>
            <p:cNvSpPr/>
            <p:nvPr/>
          </p:nvSpPr>
          <p:spPr bwMode="auto">
            <a:xfrm>
              <a:off x="10126937" y="2834619"/>
              <a:ext cx="885935" cy="95563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914400 h 1005840"/>
                <a:gd name="connsiteX1" fmla="*/ 0 w 1005840"/>
                <a:gd name="connsiteY1" fmla="*/ 914400 h 1005840"/>
                <a:gd name="connsiteX2" fmla="*/ 0 w 1005840"/>
                <a:gd name="connsiteY2" fmla="*/ 0 h 1005840"/>
                <a:gd name="connsiteX3" fmla="*/ 914400 w 1005840"/>
                <a:gd name="connsiteY3" fmla="*/ 0 h 1005840"/>
                <a:gd name="connsiteX4" fmla="*/ 1005840 w 1005840"/>
                <a:gd name="connsiteY4" fmla="*/ 1005840 h 1005840"/>
                <a:gd name="connsiteX0" fmla="*/ 914400 w 914400"/>
                <a:gd name="connsiteY0" fmla="*/ 914400 h 914400"/>
                <a:gd name="connsiteX1" fmla="*/ 0 w 914400"/>
                <a:gd name="connsiteY1" fmla="*/ 914400 h 914400"/>
                <a:gd name="connsiteX2" fmla="*/ 0 w 914400"/>
                <a:gd name="connsiteY2" fmla="*/ 0 h 914400"/>
                <a:gd name="connsiteX3" fmla="*/ 914400 w 914400"/>
                <a:gd name="connsiteY3" fmla="*/ 0 h 914400"/>
                <a:gd name="connsiteX0" fmla="*/ 0 w 914400"/>
                <a:gd name="connsiteY0" fmla="*/ 914400 h 914400"/>
                <a:gd name="connsiteX1" fmla="*/ 0 w 914400"/>
                <a:gd name="connsiteY1" fmla="*/ 0 h 914400"/>
                <a:gd name="connsiteX2" fmla="*/ 914400 w 914400"/>
                <a:gd name="connsiteY2" fmla="*/ 0 h 914400"/>
              </a:gdLst>
              <a:ahLst/>
              <a:cxnLst>
                <a:cxn ang="0">
                  <a:pos x="connsiteX0" y="connsiteY0"/>
                </a:cxn>
                <a:cxn ang="0">
                  <a:pos x="connsiteX1" y="connsiteY1"/>
                </a:cxn>
                <a:cxn ang="0">
                  <a:pos x="connsiteX2" y="connsiteY2"/>
                </a:cxn>
              </a:cxnLst>
              <a:rect l="l" t="t" r="r" b="b"/>
              <a:pathLst>
                <a:path w="914400" h="914400">
                  <a:moveTo>
                    <a:pt x="0" y="914400"/>
                  </a:moveTo>
                  <a:lnTo>
                    <a:pt x="0" y="0"/>
                  </a:lnTo>
                  <a:lnTo>
                    <a:pt x="914400" y="0"/>
                  </a:lnTo>
                </a:path>
              </a:pathLst>
            </a:custGeom>
            <a:noFill/>
            <a:ln w="12700">
              <a:solidFill>
                <a:schemeClr val="accent1"/>
              </a:solidFill>
              <a:headEnd type="triangl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9771543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72D2-88DD-43F7-BF37-F299145C6798}"/>
              </a:ext>
            </a:extLst>
          </p:cNvPr>
          <p:cNvSpPr>
            <a:spLocks noGrp="1"/>
          </p:cNvSpPr>
          <p:nvPr>
            <p:ph type="title"/>
          </p:nvPr>
        </p:nvSpPr>
        <p:spPr>
          <a:xfrm>
            <a:off x="588263" y="457200"/>
            <a:ext cx="4896264" cy="1107996"/>
          </a:xfrm>
        </p:spPr>
        <p:txBody>
          <a:bodyPr/>
          <a:lstStyle/>
          <a:p>
            <a:r>
              <a:rPr lang="en-US" dirty="0"/>
              <a:t>Scale elastically </a:t>
            </a:r>
            <a:br>
              <a:rPr lang="en-US" dirty="0"/>
            </a:br>
            <a:r>
              <a:rPr lang="en-US" dirty="0"/>
              <a:t>and retain performance</a:t>
            </a:r>
          </a:p>
        </p:txBody>
      </p:sp>
      <p:sp>
        <p:nvSpPr>
          <p:cNvPr id="6" name="Text Placeholder 5">
            <a:extLst>
              <a:ext uri="{FF2B5EF4-FFF2-40B4-BE49-F238E27FC236}">
                <a16:creationId xmlns:a16="http://schemas.microsoft.com/office/drawing/2014/main" id="{3C641023-E395-4351-A308-C5724DE3C835}"/>
              </a:ext>
            </a:extLst>
          </p:cNvPr>
          <p:cNvSpPr>
            <a:spLocks noGrp="1"/>
          </p:cNvSpPr>
          <p:nvPr>
            <p:ph type="body" sz="quarter" idx="10"/>
          </p:nvPr>
        </p:nvSpPr>
        <p:spPr>
          <a:xfrm>
            <a:off x="586390" y="1974042"/>
            <a:ext cx="4898137" cy="2416752"/>
          </a:xfrm>
        </p:spPr>
        <p:txBody>
          <a:bodyPr/>
          <a:lstStyle/>
          <a:p>
            <a:r>
              <a:rPr lang="en-US" dirty="0"/>
              <a:t>Ensure increased performance with 16TB storage and 20K IOPs</a:t>
            </a:r>
          </a:p>
          <a:p>
            <a:r>
              <a:rPr lang="en-US" dirty="0"/>
              <a:t>Bring your data closer to your customer with more global cloud regions than any other provider </a:t>
            </a:r>
          </a:p>
          <a:p>
            <a:r>
              <a:rPr lang="en-US" dirty="0"/>
              <a:t>Elastically scale infrastructure when greater capacity is needed</a:t>
            </a:r>
          </a:p>
        </p:txBody>
      </p:sp>
      <p:grpSp>
        <p:nvGrpSpPr>
          <p:cNvPr id="3" name="Group 2">
            <a:extLst>
              <a:ext uri="{FF2B5EF4-FFF2-40B4-BE49-F238E27FC236}">
                <a16:creationId xmlns:a16="http://schemas.microsoft.com/office/drawing/2014/main" id="{BBB800CF-157D-449E-AFD3-9A17C2A5234E}"/>
              </a:ext>
              <a:ext uri="{C183D7F6-B498-43B3-948B-1728B52AA6E4}">
                <adec:decorative xmlns:adec="http://schemas.microsoft.com/office/drawing/2017/decorative" val="1"/>
              </a:ext>
            </a:extLst>
          </p:cNvPr>
          <p:cNvGrpSpPr/>
          <p:nvPr/>
        </p:nvGrpSpPr>
        <p:grpSpPr>
          <a:xfrm>
            <a:off x="6978311" y="2490568"/>
            <a:ext cx="4318065" cy="2038902"/>
            <a:chOff x="6978311" y="2490568"/>
            <a:chExt cx="4318065" cy="2038902"/>
          </a:xfrm>
        </p:grpSpPr>
        <p:grpSp>
          <p:nvGrpSpPr>
            <p:cNvPr id="35" name="Group 34">
              <a:extLst>
                <a:ext uri="{FF2B5EF4-FFF2-40B4-BE49-F238E27FC236}">
                  <a16:creationId xmlns:a16="http://schemas.microsoft.com/office/drawing/2014/main" id="{9C9E0A9E-34E3-4DC4-888D-77038614C480}"/>
                </a:ext>
              </a:extLst>
            </p:cNvPr>
            <p:cNvGrpSpPr/>
            <p:nvPr/>
          </p:nvGrpSpPr>
          <p:grpSpPr>
            <a:xfrm>
              <a:off x="6994641" y="2732898"/>
              <a:ext cx="398251" cy="484965"/>
              <a:chOff x="8927329" y="2846152"/>
              <a:chExt cx="1111747" cy="1353816"/>
            </a:xfrm>
          </p:grpSpPr>
          <p:sp>
            <p:nvSpPr>
              <p:cNvPr id="36" name="Oval 35">
                <a:extLst>
                  <a:ext uri="{FF2B5EF4-FFF2-40B4-BE49-F238E27FC236}">
                    <a16:creationId xmlns:a16="http://schemas.microsoft.com/office/drawing/2014/main" id="{546EFD61-7B33-46D2-86E7-B1BC93BC3C8D}"/>
                  </a:ext>
                  <a:ext uri="{C183D7F6-B498-43B3-948B-1728B52AA6E4}">
                    <adec:decorative xmlns:adec="http://schemas.microsoft.com/office/drawing/2017/decorative" val="1"/>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Freeform 182">
                <a:extLst>
                  <a:ext uri="{FF2B5EF4-FFF2-40B4-BE49-F238E27FC236}">
                    <a16:creationId xmlns:a16="http://schemas.microsoft.com/office/drawing/2014/main" id="{18C97B29-2661-4F9A-A643-0CDF9E385101}"/>
                  </a:ext>
                  <a:ext uri="{C183D7F6-B498-43B3-948B-1728B52AA6E4}">
                    <adec:decorative xmlns:adec="http://schemas.microsoft.com/office/drawing/2017/decorative" val="1"/>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Arc 9">
                <a:extLst>
                  <a:ext uri="{FF2B5EF4-FFF2-40B4-BE49-F238E27FC236}">
                    <a16:creationId xmlns:a16="http://schemas.microsoft.com/office/drawing/2014/main" id="{762F01D4-04DE-4679-8231-63117E11DC49}"/>
                  </a:ext>
                  <a:ext uri="{C183D7F6-B498-43B3-948B-1728B52AA6E4}">
                    <adec:decorative xmlns:adec="http://schemas.microsoft.com/office/drawing/2017/decorative" val="1"/>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9" name="Arc 9">
                <a:extLst>
                  <a:ext uri="{FF2B5EF4-FFF2-40B4-BE49-F238E27FC236}">
                    <a16:creationId xmlns:a16="http://schemas.microsoft.com/office/drawing/2014/main" id="{D2230BDC-0E66-4B20-8FAE-BC5F506EBA52}"/>
                  </a:ext>
                  <a:ext uri="{C183D7F6-B498-43B3-948B-1728B52AA6E4}">
                    <adec:decorative xmlns:adec="http://schemas.microsoft.com/office/drawing/2017/decorative" val="1"/>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5CF45441-C635-4932-B5E9-E50DAA9D83F5}"/>
                </a:ext>
              </a:extLst>
            </p:cNvPr>
            <p:cNvGrpSpPr/>
            <p:nvPr/>
          </p:nvGrpSpPr>
          <p:grpSpPr>
            <a:xfrm>
              <a:off x="7808369" y="2630820"/>
              <a:ext cx="646384" cy="787126"/>
              <a:chOff x="8927329" y="2846152"/>
              <a:chExt cx="1111747" cy="1353816"/>
            </a:xfrm>
          </p:grpSpPr>
          <p:sp>
            <p:nvSpPr>
              <p:cNvPr id="31" name="Oval 30">
                <a:extLst>
                  <a:ext uri="{FF2B5EF4-FFF2-40B4-BE49-F238E27FC236}">
                    <a16:creationId xmlns:a16="http://schemas.microsoft.com/office/drawing/2014/main" id="{90C14799-530B-4C89-9002-2AFDF47FEAE6}"/>
                  </a:ext>
                  <a:ext uri="{C183D7F6-B498-43B3-948B-1728B52AA6E4}">
                    <adec:decorative xmlns:adec="http://schemas.microsoft.com/office/drawing/2017/decorative" val="1"/>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Freeform 182">
                <a:extLst>
                  <a:ext uri="{FF2B5EF4-FFF2-40B4-BE49-F238E27FC236}">
                    <a16:creationId xmlns:a16="http://schemas.microsoft.com/office/drawing/2014/main" id="{7E2F003E-E8F9-4B4A-91A2-082C73652B82}"/>
                  </a:ext>
                  <a:ext uri="{C183D7F6-B498-43B3-948B-1728B52AA6E4}">
                    <adec:decorative xmlns:adec="http://schemas.microsoft.com/office/drawing/2017/decorative" val="1"/>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Arc 9">
                <a:extLst>
                  <a:ext uri="{FF2B5EF4-FFF2-40B4-BE49-F238E27FC236}">
                    <a16:creationId xmlns:a16="http://schemas.microsoft.com/office/drawing/2014/main" id="{5ADBC53F-7F77-4F60-A787-F2A188A26887}"/>
                  </a:ext>
                  <a:ext uri="{C183D7F6-B498-43B3-948B-1728B52AA6E4}">
                    <adec:decorative xmlns:adec="http://schemas.microsoft.com/office/drawing/2017/decorative" val="1"/>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4" name="Arc 9">
                <a:extLst>
                  <a:ext uri="{FF2B5EF4-FFF2-40B4-BE49-F238E27FC236}">
                    <a16:creationId xmlns:a16="http://schemas.microsoft.com/office/drawing/2014/main" id="{6BA737F3-D2F3-4140-A6C2-9D834A4B7336}"/>
                  </a:ext>
                  <a:ext uri="{C183D7F6-B498-43B3-948B-1728B52AA6E4}">
                    <adec:decorative xmlns:adec="http://schemas.microsoft.com/office/drawing/2017/decorative" val="1"/>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2156412C-930C-4EF8-AB8F-ABE8AE696D1D}"/>
                </a:ext>
              </a:extLst>
            </p:cNvPr>
            <p:cNvGrpSpPr/>
            <p:nvPr/>
          </p:nvGrpSpPr>
          <p:grpSpPr>
            <a:xfrm>
              <a:off x="8874431" y="2556172"/>
              <a:ext cx="852419" cy="1038023"/>
              <a:chOff x="8927329" y="2846152"/>
              <a:chExt cx="1111747" cy="1353816"/>
            </a:xfrm>
          </p:grpSpPr>
          <p:sp>
            <p:nvSpPr>
              <p:cNvPr id="26" name="Oval 25">
                <a:extLst>
                  <a:ext uri="{FF2B5EF4-FFF2-40B4-BE49-F238E27FC236}">
                    <a16:creationId xmlns:a16="http://schemas.microsoft.com/office/drawing/2014/main" id="{014F37B8-12EE-4706-B36A-785AFA862448}"/>
                  </a:ext>
                  <a:ext uri="{C183D7F6-B498-43B3-948B-1728B52AA6E4}">
                    <adec:decorative xmlns:adec="http://schemas.microsoft.com/office/drawing/2017/decorative" val="1"/>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Freeform 182">
                <a:extLst>
                  <a:ext uri="{FF2B5EF4-FFF2-40B4-BE49-F238E27FC236}">
                    <a16:creationId xmlns:a16="http://schemas.microsoft.com/office/drawing/2014/main" id="{E054467F-0CF4-49D0-B68E-B66CF28C14A8}"/>
                  </a:ext>
                  <a:ext uri="{C183D7F6-B498-43B3-948B-1728B52AA6E4}">
                    <adec:decorative xmlns:adec="http://schemas.microsoft.com/office/drawing/2017/decorative" val="1"/>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Arc 9">
                <a:extLst>
                  <a:ext uri="{FF2B5EF4-FFF2-40B4-BE49-F238E27FC236}">
                    <a16:creationId xmlns:a16="http://schemas.microsoft.com/office/drawing/2014/main" id="{7D682EE8-99F0-4F77-B726-88E9E1BB976B}"/>
                  </a:ext>
                  <a:ext uri="{C183D7F6-B498-43B3-948B-1728B52AA6E4}">
                    <adec:decorative xmlns:adec="http://schemas.microsoft.com/office/drawing/2017/decorative" val="1"/>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Arc 9">
                <a:extLst>
                  <a:ext uri="{FF2B5EF4-FFF2-40B4-BE49-F238E27FC236}">
                    <a16:creationId xmlns:a16="http://schemas.microsoft.com/office/drawing/2014/main" id="{860976C1-8F3F-4C51-B6D6-26547D90EA43}"/>
                  </a:ext>
                  <a:ext uri="{C183D7F6-B498-43B3-948B-1728B52AA6E4}">
                    <adec:decorative xmlns:adec="http://schemas.microsoft.com/office/drawing/2017/decorative" val="1"/>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4BBAA3D5-87D0-45D3-A77F-834E0CD94E9B}"/>
                </a:ext>
              </a:extLst>
            </p:cNvPr>
            <p:cNvGrpSpPr/>
            <p:nvPr/>
          </p:nvGrpSpPr>
          <p:grpSpPr>
            <a:xfrm>
              <a:off x="10171929" y="2490568"/>
              <a:ext cx="1111747" cy="1353816"/>
              <a:chOff x="8927329" y="2846152"/>
              <a:chExt cx="1111747" cy="1353816"/>
            </a:xfrm>
          </p:grpSpPr>
          <p:sp>
            <p:nvSpPr>
              <p:cNvPr id="21" name="Oval 20">
                <a:extLst>
                  <a:ext uri="{FF2B5EF4-FFF2-40B4-BE49-F238E27FC236}">
                    <a16:creationId xmlns:a16="http://schemas.microsoft.com/office/drawing/2014/main" id="{09B2EB90-369B-427C-B28E-6740FAB6329D}"/>
                  </a:ext>
                  <a:ext uri="{C183D7F6-B498-43B3-948B-1728B52AA6E4}">
                    <adec:decorative xmlns:adec="http://schemas.microsoft.com/office/drawing/2017/decorative" val="1"/>
                  </a:ext>
                </a:extLst>
              </p:cNvPr>
              <p:cNvSpPr/>
              <p:nvPr/>
            </p:nvSpPr>
            <p:spPr bwMode="auto">
              <a:xfrm>
                <a:off x="8980444" y="2911756"/>
                <a:ext cx="1005515" cy="34882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Freeform 182">
                <a:extLst>
                  <a:ext uri="{FF2B5EF4-FFF2-40B4-BE49-F238E27FC236}">
                    <a16:creationId xmlns:a16="http://schemas.microsoft.com/office/drawing/2014/main" id="{FC5E5D13-8DED-4B3D-BECC-8411A0393AC2}"/>
                  </a:ext>
                  <a:ext uri="{C183D7F6-B498-43B3-948B-1728B52AA6E4}">
                    <adec:decorative xmlns:adec="http://schemas.microsoft.com/office/drawing/2017/decorative" val="1"/>
                  </a:ext>
                </a:extLst>
              </p:cNvPr>
              <p:cNvSpPr/>
              <p:nvPr/>
            </p:nvSpPr>
            <p:spPr bwMode="auto">
              <a:xfrm>
                <a:off x="8927329" y="2846152"/>
                <a:ext cx="1111747" cy="1353816"/>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Arc 9">
                <a:extLst>
                  <a:ext uri="{FF2B5EF4-FFF2-40B4-BE49-F238E27FC236}">
                    <a16:creationId xmlns:a16="http://schemas.microsoft.com/office/drawing/2014/main" id="{9DFB38C4-0667-40D0-BFD6-C7ECDD8D55C7}"/>
                  </a:ext>
                  <a:ext uri="{C183D7F6-B498-43B3-948B-1728B52AA6E4}">
                    <adec:decorative xmlns:adec="http://schemas.microsoft.com/office/drawing/2017/decorative" val="1"/>
                  </a:ext>
                </a:extLst>
              </p:cNvPr>
              <p:cNvSpPr/>
              <p:nvPr/>
            </p:nvSpPr>
            <p:spPr>
              <a:xfrm rot="9062704">
                <a:off x="8972282" y="3037408"/>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4" name="Arc 9">
                <a:extLst>
                  <a:ext uri="{FF2B5EF4-FFF2-40B4-BE49-F238E27FC236}">
                    <a16:creationId xmlns:a16="http://schemas.microsoft.com/office/drawing/2014/main" id="{FD2BFE23-D9A3-46F5-81D3-F30FED354BFD}"/>
                  </a:ext>
                  <a:ext uri="{C183D7F6-B498-43B3-948B-1728B52AA6E4}">
                    <adec:decorative xmlns:adec="http://schemas.microsoft.com/office/drawing/2017/decorative" val="1"/>
                  </a:ext>
                </a:extLst>
              </p:cNvPr>
              <p:cNvSpPr/>
              <p:nvPr/>
            </p:nvSpPr>
            <p:spPr>
              <a:xfrm rot="9062704">
                <a:off x="8972283" y="3405459"/>
                <a:ext cx="1017531" cy="610263"/>
              </a:xfrm>
              <a:custGeom>
                <a:avLst/>
                <a:gdLst>
                  <a:gd name="connsiteX0" fmla="*/ 587566 w 1175132"/>
                  <a:gd name="connsiteY0" fmla="*/ 0 h 774853"/>
                  <a:gd name="connsiteX1" fmla="*/ 1175132 w 1175132"/>
                  <a:gd name="connsiteY1" fmla="*/ 387427 h 774853"/>
                  <a:gd name="connsiteX2" fmla="*/ 587566 w 1175132"/>
                  <a:gd name="connsiteY2" fmla="*/ 387427 h 774853"/>
                  <a:gd name="connsiteX3" fmla="*/ 587566 w 1175132"/>
                  <a:gd name="connsiteY3" fmla="*/ 0 h 774853"/>
                  <a:gd name="connsiteX0" fmla="*/ 587566 w 1175132"/>
                  <a:gd name="connsiteY0" fmla="*/ 0 h 774853"/>
                  <a:gd name="connsiteX1" fmla="*/ 1175132 w 1175132"/>
                  <a:gd name="connsiteY1" fmla="*/ 387427 h 774853"/>
                  <a:gd name="connsiteX0" fmla="*/ 383063 w 970629"/>
                  <a:gd name="connsiteY0" fmla="*/ 195153 h 582580"/>
                  <a:gd name="connsiteX1" fmla="*/ 970629 w 970629"/>
                  <a:gd name="connsiteY1" fmla="*/ 582580 h 582580"/>
                  <a:gd name="connsiteX2" fmla="*/ 383063 w 970629"/>
                  <a:gd name="connsiteY2" fmla="*/ 582580 h 582580"/>
                  <a:gd name="connsiteX3" fmla="*/ 383063 w 970629"/>
                  <a:gd name="connsiteY3" fmla="*/ 195153 h 582580"/>
                  <a:gd name="connsiteX0" fmla="*/ 0 w 970629"/>
                  <a:gd name="connsiteY0" fmla="*/ 0 h 582580"/>
                  <a:gd name="connsiteX1" fmla="*/ 970629 w 970629"/>
                  <a:gd name="connsiteY1" fmla="*/ 582580 h 582580"/>
                  <a:gd name="connsiteX0" fmla="*/ 0 w 980268"/>
                  <a:gd name="connsiteY0" fmla="*/ 0 h 587915"/>
                  <a:gd name="connsiteX1" fmla="*/ 980268 w 980268"/>
                  <a:gd name="connsiteY1" fmla="*/ 587915 h 587915"/>
                  <a:gd name="connsiteX2" fmla="*/ 392702 w 980268"/>
                  <a:gd name="connsiteY2" fmla="*/ 587915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9639 w 980268"/>
                  <a:gd name="connsiteY0" fmla="*/ 5335 h 587915"/>
                  <a:gd name="connsiteX1" fmla="*/ 980268 w 980268"/>
                  <a:gd name="connsiteY1" fmla="*/ 587915 h 587915"/>
                  <a:gd name="connsiteX0" fmla="*/ 0 w 980268"/>
                  <a:gd name="connsiteY0" fmla="*/ 0 h 587915"/>
                  <a:gd name="connsiteX1" fmla="*/ 980268 w 980268"/>
                  <a:gd name="connsiteY1" fmla="*/ 587915 h 587915"/>
                  <a:gd name="connsiteX2" fmla="*/ 374871 w 980268"/>
                  <a:gd name="connsiteY2" fmla="*/ 384992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 name="connsiteX0" fmla="*/ 0 w 980268"/>
                  <a:gd name="connsiteY0" fmla="*/ 0 h 587915"/>
                  <a:gd name="connsiteX1" fmla="*/ 980268 w 980268"/>
                  <a:gd name="connsiteY1" fmla="*/ 587915 h 587915"/>
                  <a:gd name="connsiteX2" fmla="*/ 425190 w 980268"/>
                  <a:gd name="connsiteY2" fmla="*/ 400241 h 587915"/>
                  <a:gd name="connsiteX3" fmla="*/ 0 w 980268"/>
                  <a:gd name="connsiteY3" fmla="*/ 0 h 587915"/>
                  <a:gd name="connsiteX0" fmla="*/ 8954 w 980268"/>
                  <a:gd name="connsiteY0" fmla="*/ 21743 h 587915"/>
                  <a:gd name="connsiteX1" fmla="*/ 980268 w 980268"/>
                  <a:gd name="connsiteY1" fmla="*/ 587915 h 587915"/>
                </a:gdLst>
                <a:ahLst/>
                <a:cxnLst>
                  <a:cxn ang="0">
                    <a:pos x="connsiteX0" y="connsiteY0"/>
                  </a:cxn>
                  <a:cxn ang="0">
                    <a:pos x="connsiteX1" y="connsiteY1"/>
                  </a:cxn>
                </a:cxnLst>
                <a:rect l="l" t="t" r="r" b="b"/>
                <a:pathLst>
                  <a:path w="980268" h="587915" stroke="0" extrusionOk="0">
                    <a:moveTo>
                      <a:pt x="0" y="0"/>
                    </a:moveTo>
                    <a:cubicBezTo>
                      <a:pt x="324504" y="0"/>
                      <a:pt x="980268" y="373945"/>
                      <a:pt x="980268" y="587915"/>
                    </a:cubicBezTo>
                    <a:lnTo>
                      <a:pt x="425190" y="400241"/>
                    </a:lnTo>
                    <a:cubicBezTo>
                      <a:pt x="273135" y="277902"/>
                      <a:pt x="141730" y="133414"/>
                      <a:pt x="0" y="0"/>
                    </a:cubicBezTo>
                    <a:close/>
                  </a:path>
                  <a:path w="980268" h="587915" fill="none">
                    <a:moveTo>
                      <a:pt x="8954" y="21743"/>
                    </a:moveTo>
                    <a:cubicBezTo>
                      <a:pt x="284100" y="-55928"/>
                      <a:pt x="980268" y="373945"/>
                      <a:pt x="980268" y="587915"/>
                    </a:cubicBezTo>
                  </a:path>
                </a:pathLst>
              </a:custGeom>
              <a:ln w="2222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0" name="Group 39">
              <a:extLst>
                <a:ext uri="{FF2B5EF4-FFF2-40B4-BE49-F238E27FC236}">
                  <a16:creationId xmlns:a16="http://schemas.microsoft.com/office/drawing/2014/main" id="{7B03ADA5-1ED2-4BBE-8AC3-CE8239C5019C}"/>
                </a:ext>
              </a:extLst>
            </p:cNvPr>
            <p:cNvGrpSpPr/>
            <p:nvPr/>
          </p:nvGrpSpPr>
          <p:grpSpPr>
            <a:xfrm>
              <a:off x="6978311" y="4277454"/>
              <a:ext cx="4318065" cy="252016"/>
              <a:chOff x="6978311" y="4277454"/>
              <a:chExt cx="4318065" cy="252016"/>
            </a:xfrm>
          </p:grpSpPr>
          <p:cxnSp>
            <p:nvCxnSpPr>
              <p:cNvPr id="41" name="Straight Arrow Connector 40">
                <a:extLst>
                  <a:ext uri="{FF2B5EF4-FFF2-40B4-BE49-F238E27FC236}">
                    <a16:creationId xmlns:a16="http://schemas.microsoft.com/office/drawing/2014/main" id="{8D4CA56A-B3F6-4FCC-AAFB-C89CED44D917}"/>
                  </a:ext>
                  <a:ext uri="{C183D7F6-B498-43B3-948B-1728B52AA6E4}">
                    <adec:decorative xmlns:adec="http://schemas.microsoft.com/office/drawing/2017/decorative" val="1"/>
                  </a:ext>
                </a:extLst>
              </p:cNvPr>
              <p:cNvCxnSpPr/>
              <p:nvPr/>
            </p:nvCxnSpPr>
            <p:spPr>
              <a:xfrm>
                <a:off x="8267700" y="4394200"/>
                <a:ext cx="3028676" cy="0"/>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DE8DD5-1C9D-4AE3-B303-D40C6DD6A643}"/>
                  </a:ext>
                  <a:ext uri="{C183D7F6-B498-43B3-948B-1728B52AA6E4}">
                    <adec:decorative xmlns:adec="http://schemas.microsoft.com/office/drawing/2017/decorative" val="1"/>
                  </a:ext>
                </a:extLst>
              </p:cNvPr>
              <p:cNvCxnSpPr>
                <a:cxnSpLocks/>
              </p:cNvCxnSpPr>
              <p:nvPr/>
            </p:nvCxnSpPr>
            <p:spPr>
              <a:xfrm>
                <a:off x="6978311" y="4394200"/>
                <a:ext cx="1215849" cy="0"/>
              </a:xfrm>
              <a:prstGeom prst="straightConnector1">
                <a:avLst/>
              </a:prstGeom>
              <a:ln w="57150">
                <a:solidFill>
                  <a:schemeClr val="accent1"/>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6EC85F7-515C-407A-B8CE-2CE8A67D4E52}"/>
                  </a:ext>
                  <a:ext uri="{C183D7F6-B498-43B3-948B-1728B52AA6E4}">
                    <adec:decorative xmlns:adec="http://schemas.microsoft.com/office/drawing/2017/decorative" val="1"/>
                  </a:ext>
                </a:extLst>
              </p:cNvPr>
              <p:cNvCxnSpPr/>
              <p:nvPr/>
            </p:nvCxnSpPr>
            <p:spPr>
              <a:xfrm>
                <a:off x="9320252" y="4351883"/>
                <a:ext cx="0" cy="177587"/>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2D32EF2-1EDC-4C35-8FFB-462DF9C4EFA1}"/>
                  </a:ext>
                  <a:ext uri="{C183D7F6-B498-43B3-948B-1728B52AA6E4}">
                    <adec:decorative xmlns:adec="http://schemas.microsoft.com/office/drawing/2017/decorative" val="1"/>
                  </a:ext>
                </a:extLst>
              </p:cNvPr>
              <p:cNvCxnSpPr/>
              <p:nvPr/>
            </p:nvCxnSpPr>
            <p:spPr>
              <a:xfrm>
                <a:off x="10765067" y="4277454"/>
                <a:ext cx="0" cy="177587"/>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040FAC97-8D36-4B95-BFE4-3BCC7E5983A1}"/>
                  </a:ext>
                  <a:ext uri="{C183D7F6-B498-43B3-948B-1728B52AA6E4}">
                    <adec:decorative xmlns:adec="http://schemas.microsoft.com/office/drawing/2017/decorative" val="1"/>
                  </a:ext>
                </a:extLst>
              </p:cNvPr>
              <p:cNvSpPr/>
              <p:nvPr/>
            </p:nvSpPr>
            <p:spPr bwMode="auto">
              <a:xfrm>
                <a:off x="8140993" y="4339423"/>
                <a:ext cx="106333" cy="106333"/>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1020688167"/>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D37-841E-4CBA-8A2D-1F8914FAC4E9}"/>
              </a:ext>
            </a:extLst>
          </p:cNvPr>
          <p:cNvSpPr>
            <a:spLocks noGrp="1"/>
          </p:cNvSpPr>
          <p:nvPr>
            <p:ph type="title"/>
          </p:nvPr>
        </p:nvSpPr>
        <p:spPr>
          <a:xfrm>
            <a:off x="588263" y="457199"/>
            <a:ext cx="4154142" cy="1661993"/>
          </a:xfrm>
        </p:spPr>
        <p:txBody>
          <a:bodyPr/>
          <a:lstStyle/>
          <a:p>
            <a:r>
              <a:rPr lang="en-US" dirty="0"/>
              <a:t>Optimize database performance with built-in intelligence </a:t>
            </a:r>
          </a:p>
        </p:txBody>
      </p:sp>
      <p:sp>
        <p:nvSpPr>
          <p:cNvPr id="3" name="Content Placeholder 2">
            <a:extLst>
              <a:ext uri="{FF2B5EF4-FFF2-40B4-BE49-F238E27FC236}">
                <a16:creationId xmlns:a16="http://schemas.microsoft.com/office/drawing/2014/main" id="{149CB621-A187-44A9-92CE-37CD106FF4D8}"/>
              </a:ext>
            </a:extLst>
          </p:cNvPr>
          <p:cNvSpPr>
            <a:spLocks noGrp="1"/>
          </p:cNvSpPr>
          <p:nvPr>
            <p:ph type="body" sz="quarter" idx="10"/>
          </p:nvPr>
        </p:nvSpPr>
        <p:spPr>
          <a:xfrm>
            <a:off x="586390" y="2470531"/>
            <a:ext cx="4898137" cy="3154979"/>
          </a:xfrm>
        </p:spPr>
        <p:txBody>
          <a:bodyPr/>
          <a:lstStyle/>
          <a:p>
            <a:r>
              <a:rPr lang="en-US" dirty="0"/>
              <a:t>Query Store simplifies performance troubleshooting by helping you find the longest running and most resource-intensive queries</a:t>
            </a:r>
          </a:p>
          <a:p>
            <a:r>
              <a:rPr lang="en-US" dirty="0"/>
              <a:t>Query Performance Insights visualizes information to help you identify how your longest running queries change over time</a:t>
            </a:r>
          </a:p>
          <a:p>
            <a:r>
              <a:rPr lang="en-US" dirty="0"/>
              <a:t>Performance Recommendations analyzes your database to create customized suggestions for improved performance </a:t>
            </a:r>
          </a:p>
        </p:txBody>
      </p:sp>
      <p:sp>
        <p:nvSpPr>
          <p:cNvPr id="25" name="Content Placeholder 24">
            <a:extLst>
              <a:ext uri="{FF2B5EF4-FFF2-40B4-BE49-F238E27FC236}">
                <a16:creationId xmlns:a16="http://schemas.microsoft.com/office/drawing/2014/main" id="{4B6D1C92-3A38-4749-95E5-78B54CA43801}"/>
              </a:ext>
            </a:extLst>
          </p:cNvPr>
          <p:cNvSpPr>
            <a:spLocks noGrp="1"/>
          </p:cNvSpPr>
          <p:nvPr>
            <p:ph sz="quarter" idx="11"/>
          </p:nvPr>
        </p:nvSpPr>
        <p:spPr>
          <a:xfrm>
            <a:off x="6819299" y="416135"/>
            <a:ext cx="4594382" cy="31127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mn-cs"/>
              </a:rPr>
              <a:t>Uncovering long query times with Query Store</a:t>
            </a:r>
            <a:endParaRPr kumimoji="0" lang="en-US" sz="1600" b="0" i="0" u="none" strike="noStrike" kern="1200" cap="none" spc="0" normalizeH="0" baseline="0" noProof="0" dirty="0">
              <a:ln>
                <a:noFill/>
              </a:ln>
              <a:solidFill>
                <a:srgbClr val="0078D4"/>
              </a:solidFill>
              <a:effectLst/>
              <a:uLnTx/>
              <a:uFillTx/>
              <a:latin typeface="Segoe UI Semibold"/>
              <a:ea typeface="+mn-ea"/>
              <a:cs typeface="+mn-cs"/>
            </a:endParaRPr>
          </a:p>
        </p:txBody>
      </p:sp>
      <p:grpSp>
        <p:nvGrpSpPr>
          <p:cNvPr id="27" name="Group 26" descr="Horizontal bar graph showing Uncovering long query times with Query Store.">
            <a:extLst>
              <a:ext uri="{FF2B5EF4-FFF2-40B4-BE49-F238E27FC236}">
                <a16:creationId xmlns:a16="http://schemas.microsoft.com/office/drawing/2014/main" id="{B8110C0E-8413-4D77-A4C9-4233C32E5D72}"/>
              </a:ext>
            </a:extLst>
          </p:cNvPr>
          <p:cNvGrpSpPr/>
          <p:nvPr/>
        </p:nvGrpSpPr>
        <p:grpSpPr>
          <a:xfrm>
            <a:off x="6685451" y="975927"/>
            <a:ext cx="4640042" cy="2328291"/>
            <a:chOff x="6685451" y="975927"/>
            <a:chExt cx="4640042" cy="2328291"/>
          </a:xfrm>
        </p:grpSpPr>
        <p:sp>
          <p:nvSpPr>
            <p:cNvPr id="6" name="Rectangle 5">
              <a:extLst>
                <a:ext uri="{FF2B5EF4-FFF2-40B4-BE49-F238E27FC236}">
                  <a16:creationId xmlns:a16="http://schemas.microsoft.com/office/drawing/2014/main" id="{DD47228B-7BEA-4251-A2EA-1AF8B7586275}"/>
                </a:ext>
                <a:ext uri="{C183D7F6-B498-43B3-948B-1728B52AA6E4}">
                  <adec:decorative xmlns:adec="http://schemas.microsoft.com/office/drawing/2017/decorative" val="1"/>
                </a:ext>
              </a:extLst>
            </p:cNvPr>
            <p:cNvSpPr/>
            <p:nvPr/>
          </p:nvSpPr>
          <p:spPr bwMode="auto">
            <a:xfrm>
              <a:off x="8040937" y="1012060"/>
              <a:ext cx="35774" cy="1445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5D9CF940-A42B-4FD7-91C6-2B19653C05D4}"/>
                </a:ext>
                <a:ext uri="{C183D7F6-B498-43B3-948B-1728B52AA6E4}">
                  <adec:decorative xmlns:adec="http://schemas.microsoft.com/office/drawing/2017/decorative" val="1"/>
                </a:ext>
              </a:extLst>
            </p:cNvPr>
            <p:cNvSpPr/>
            <p:nvPr/>
          </p:nvSpPr>
          <p:spPr bwMode="auto">
            <a:xfrm>
              <a:off x="10397089" y="1157419"/>
              <a:ext cx="35774" cy="1445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 name="Group 4">
              <a:extLst>
                <a:ext uri="{FF2B5EF4-FFF2-40B4-BE49-F238E27FC236}">
                  <a16:creationId xmlns:a16="http://schemas.microsoft.com/office/drawing/2014/main" id="{7C7EDADB-7A58-4DAA-9386-E6ACFC045CB0}"/>
                </a:ext>
              </a:extLst>
            </p:cNvPr>
            <p:cNvGrpSpPr/>
            <p:nvPr/>
          </p:nvGrpSpPr>
          <p:grpSpPr>
            <a:xfrm>
              <a:off x="6971212" y="1064765"/>
              <a:ext cx="4354281" cy="1900811"/>
              <a:chOff x="6510812" y="115001"/>
              <a:chExt cx="5431695" cy="3567162"/>
            </a:xfrm>
          </p:grpSpPr>
          <p:sp>
            <p:nvSpPr>
              <p:cNvPr id="7" name="Rectangle 6">
                <a:extLst>
                  <a:ext uri="{FF2B5EF4-FFF2-40B4-BE49-F238E27FC236}">
                    <a16:creationId xmlns:a16="http://schemas.microsoft.com/office/drawing/2014/main" id="{F10AB9AA-D369-4293-B6DD-60D148DAC4A3}"/>
                  </a:ext>
                  <a:ext uri="{C183D7F6-B498-43B3-948B-1728B52AA6E4}">
                    <adec:decorative xmlns:adec="http://schemas.microsoft.com/office/drawing/2017/decorative" val="1"/>
                  </a:ext>
                </a:extLst>
              </p:cNvPr>
              <p:cNvSpPr/>
              <p:nvPr/>
            </p:nvSpPr>
            <p:spPr bwMode="auto">
              <a:xfrm>
                <a:off x="6628589" y="2956171"/>
                <a:ext cx="152016" cy="72599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8" name="Rectangle 7">
                <a:extLst>
                  <a:ext uri="{FF2B5EF4-FFF2-40B4-BE49-F238E27FC236}">
                    <a16:creationId xmlns:a16="http://schemas.microsoft.com/office/drawing/2014/main" id="{74260175-9D95-4142-83BB-295787143DAF}"/>
                  </a:ext>
                  <a:ext uri="{C183D7F6-B498-43B3-948B-1728B52AA6E4}">
                    <adec:decorative xmlns:adec="http://schemas.microsoft.com/office/drawing/2017/decorative" val="1"/>
                  </a:ext>
                </a:extLst>
              </p:cNvPr>
              <p:cNvSpPr/>
              <p:nvPr/>
            </p:nvSpPr>
            <p:spPr bwMode="auto">
              <a:xfrm>
                <a:off x="6921244" y="3187656"/>
                <a:ext cx="152016" cy="494505"/>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 name="Rectangle 8">
                <a:extLst>
                  <a:ext uri="{FF2B5EF4-FFF2-40B4-BE49-F238E27FC236}">
                    <a16:creationId xmlns:a16="http://schemas.microsoft.com/office/drawing/2014/main" id="{C4E8F282-C129-45E7-90A1-8ADA2E67AA1C}"/>
                  </a:ext>
                  <a:ext uri="{C183D7F6-B498-43B3-948B-1728B52AA6E4}">
                    <adec:decorative xmlns:adec="http://schemas.microsoft.com/office/drawing/2017/decorative" val="1"/>
                  </a:ext>
                </a:extLst>
              </p:cNvPr>
              <p:cNvSpPr/>
              <p:nvPr/>
            </p:nvSpPr>
            <p:spPr bwMode="auto">
              <a:xfrm>
                <a:off x="7213900" y="3284902"/>
                <a:ext cx="152016" cy="397260"/>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61707CF3-92C5-4808-88AD-81CA2387EDB8}"/>
                  </a:ext>
                  <a:ext uri="{C183D7F6-B498-43B3-948B-1728B52AA6E4}">
                    <adec:decorative xmlns:adec="http://schemas.microsoft.com/office/drawing/2017/decorative" val="1"/>
                  </a:ext>
                </a:extLst>
              </p:cNvPr>
              <p:cNvSpPr/>
              <p:nvPr/>
            </p:nvSpPr>
            <p:spPr bwMode="auto">
              <a:xfrm>
                <a:off x="7506556" y="3161231"/>
                <a:ext cx="152016" cy="520930"/>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2" name="Rectangle 11">
                <a:extLst>
                  <a:ext uri="{FF2B5EF4-FFF2-40B4-BE49-F238E27FC236}">
                    <a16:creationId xmlns:a16="http://schemas.microsoft.com/office/drawing/2014/main" id="{8C7A12C1-D152-459D-9350-32752F2167EE}"/>
                  </a:ext>
                  <a:ext uri="{C183D7F6-B498-43B3-948B-1728B52AA6E4}">
                    <adec:decorative xmlns:adec="http://schemas.microsoft.com/office/drawing/2017/decorative" val="1"/>
                  </a:ext>
                </a:extLst>
              </p:cNvPr>
              <p:cNvSpPr/>
              <p:nvPr/>
            </p:nvSpPr>
            <p:spPr bwMode="auto">
              <a:xfrm>
                <a:off x="8091867" y="3211967"/>
                <a:ext cx="152016" cy="470194"/>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Rectangle 12">
                <a:extLst>
                  <a:ext uri="{FF2B5EF4-FFF2-40B4-BE49-F238E27FC236}">
                    <a16:creationId xmlns:a16="http://schemas.microsoft.com/office/drawing/2014/main" id="{A570ADA9-ECEB-4C59-B1A8-9B96DF46270F}"/>
                  </a:ext>
                  <a:ext uri="{C183D7F6-B498-43B3-948B-1728B52AA6E4}">
                    <adec:decorative xmlns:adec="http://schemas.microsoft.com/office/drawing/2017/decorative" val="1"/>
                  </a:ext>
                </a:extLst>
              </p:cNvPr>
              <p:cNvSpPr/>
              <p:nvPr/>
            </p:nvSpPr>
            <p:spPr bwMode="auto">
              <a:xfrm>
                <a:off x="8384523" y="3144034"/>
                <a:ext cx="152016" cy="538128"/>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 name="Rectangle 13">
                <a:extLst>
                  <a:ext uri="{FF2B5EF4-FFF2-40B4-BE49-F238E27FC236}">
                    <a16:creationId xmlns:a16="http://schemas.microsoft.com/office/drawing/2014/main" id="{8D394648-BB35-47A2-8A68-8BFA4F919406}"/>
                  </a:ext>
                  <a:ext uri="{C183D7F6-B498-43B3-948B-1728B52AA6E4}">
                    <adec:decorative xmlns:adec="http://schemas.microsoft.com/office/drawing/2017/decorative" val="1"/>
                  </a:ext>
                </a:extLst>
              </p:cNvPr>
              <p:cNvSpPr/>
              <p:nvPr/>
            </p:nvSpPr>
            <p:spPr bwMode="auto">
              <a:xfrm>
                <a:off x="8677179" y="3272988"/>
                <a:ext cx="152016" cy="40917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5" name="Rectangle 14">
                <a:extLst>
                  <a:ext uri="{FF2B5EF4-FFF2-40B4-BE49-F238E27FC236}">
                    <a16:creationId xmlns:a16="http://schemas.microsoft.com/office/drawing/2014/main" id="{018F2E0C-90C5-4D30-BD07-934CBFB37E00}"/>
                  </a:ext>
                  <a:ext uri="{C183D7F6-B498-43B3-948B-1728B52AA6E4}">
                    <adec:decorative xmlns:adec="http://schemas.microsoft.com/office/drawing/2017/decorative" val="1"/>
                  </a:ext>
                </a:extLst>
              </p:cNvPr>
              <p:cNvSpPr/>
              <p:nvPr/>
            </p:nvSpPr>
            <p:spPr bwMode="auto">
              <a:xfrm>
                <a:off x="8969835" y="3161231"/>
                <a:ext cx="152016" cy="52093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 name="Rectangle 15">
                <a:extLst>
                  <a:ext uri="{FF2B5EF4-FFF2-40B4-BE49-F238E27FC236}">
                    <a16:creationId xmlns:a16="http://schemas.microsoft.com/office/drawing/2014/main" id="{C8BB22E3-2711-46CA-BC67-5129A1AE8001}"/>
                  </a:ext>
                  <a:ext uri="{C183D7F6-B498-43B3-948B-1728B52AA6E4}">
                    <adec:decorative xmlns:adec="http://schemas.microsoft.com/office/drawing/2017/decorative" val="1"/>
                  </a:ext>
                </a:extLst>
              </p:cNvPr>
              <p:cNvSpPr/>
              <p:nvPr/>
            </p:nvSpPr>
            <p:spPr bwMode="auto">
              <a:xfrm>
                <a:off x="9262490" y="3329950"/>
                <a:ext cx="152016" cy="352212"/>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 name="Rectangle 16">
                <a:extLst>
                  <a:ext uri="{FF2B5EF4-FFF2-40B4-BE49-F238E27FC236}">
                    <a16:creationId xmlns:a16="http://schemas.microsoft.com/office/drawing/2014/main" id="{72265BFE-95B0-4BE9-8169-0F3AE78D1BF3}"/>
                  </a:ext>
                  <a:ext uri="{C183D7F6-B498-43B3-948B-1728B52AA6E4}">
                    <adec:decorative xmlns:adec="http://schemas.microsoft.com/office/drawing/2017/decorative" val="1"/>
                  </a:ext>
                </a:extLst>
              </p:cNvPr>
              <p:cNvSpPr/>
              <p:nvPr/>
            </p:nvSpPr>
            <p:spPr bwMode="auto">
              <a:xfrm>
                <a:off x="9555146" y="3161231"/>
                <a:ext cx="152016" cy="52093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8" name="Rectangle 17">
                <a:extLst>
                  <a:ext uri="{FF2B5EF4-FFF2-40B4-BE49-F238E27FC236}">
                    <a16:creationId xmlns:a16="http://schemas.microsoft.com/office/drawing/2014/main" id="{00152CBD-A18A-493B-AC1D-8DAF3BE26B8F}"/>
                  </a:ext>
                  <a:ext uri="{C183D7F6-B498-43B3-948B-1728B52AA6E4}">
                    <adec:decorative xmlns:adec="http://schemas.microsoft.com/office/drawing/2017/decorative" val="1"/>
                  </a:ext>
                </a:extLst>
              </p:cNvPr>
              <p:cNvSpPr/>
              <p:nvPr/>
            </p:nvSpPr>
            <p:spPr bwMode="auto">
              <a:xfrm>
                <a:off x="9847802" y="3027097"/>
                <a:ext cx="152016" cy="655065"/>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 name="Rectangle 18">
                <a:extLst>
                  <a:ext uri="{FF2B5EF4-FFF2-40B4-BE49-F238E27FC236}">
                    <a16:creationId xmlns:a16="http://schemas.microsoft.com/office/drawing/2014/main" id="{AC43ACB4-6D1E-4D86-9A74-7A8F8CA35F0F}"/>
                  </a:ext>
                  <a:ext uri="{C183D7F6-B498-43B3-948B-1728B52AA6E4}">
                    <adec:decorative xmlns:adec="http://schemas.microsoft.com/office/drawing/2017/decorative" val="1"/>
                  </a:ext>
                </a:extLst>
              </p:cNvPr>
              <p:cNvSpPr/>
              <p:nvPr/>
            </p:nvSpPr>
            <p:spPr bwMode="auto">
              <a:xfrm>
                <a:off x="10140458" y="3185449"/>
                <a:ext cx="152016" cy="49671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 name="Rectangle 19">
                <a:extLst>
                  <a:ext uri="{FF2B5EF4-FFF2-40B4-BE49-F238E27FC236}">
                    <a16:creationId xmlns:a16="http://schemas.microsoft.com/office/drawing/2014/main" id="{4A57F955-19D2-4995-B00E-AD8C9B7B7A44}"/>
                  </a:ext>
                  <a:ext uri="{C183D7F6-B498-43B3-948B-1728B52AA6E4}">
                    <adec:decorative xmlns:adec="http://schemas.microsoft.com/office/drawing/2017/decorative" val="1"/>
                  </a:ext>
                </a:extLst>
              </p:cNvPr>
              <p:cNvSpPr/>
              <p:nvPr/>
            </p:nvSpPr>
            <p:spPr bwMode="auto">
              <a:xfrm>
                <a:off x="10433114" y="3098016"/>
                <a:ext cx="152016" cy="584146"/>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 name="Rectangle 10">
                <a:extLst>
                  <a:ext uri="{FF2B5EF4-FFF2-40B4-BE49-F238E27FC236}">
                    <a16:creationId xmlns:a16="http://schemas.microsoft.com/office/drawing/2014/main" id="{A9B8FE74-A2C9-47EB-B9A7-1CA670F9E500}"/>
                  </a:ext>
                  <a:ext uri="{C183D7F6-B498-43B3-948B-1728B52AA6E4}">
                    <adec:decorative xmlns:adec="http://schemas.microsoft.com/office/drawing/2017/decorative" val="1"/>
                  </a:ext>
                </a:extLst>
              </p:cNvPr>
              <p:cNvSpPr/>
              <p:nvPr/>
            </p:nvSpPr>
            <p:spPr bwMode="auto">
              <a:xfrm>
                <a:off x="7793461" y="666546"/>
                <a:ext cx="152016" cy="3015616"/>
              </a:xfrm>
              <a:prstGeom prst="rect">
                <a:avLst/>
              </a:prstGeom>
              <a:solidFill>
                <a:schemeClr val="accent2"/>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1" name="Rectangle 20">
                <a:extLst>
                  <a:ext uri="{FF2B5EF4-FFF2-40B4-BE49-F238E27FC236}">
                    <a16:creationId xmlns:a16="http://schemas.microsoft.com/office/drawing/2014/main" id="{BAE74C2E-5EEE-4403-8823-CF9C55FF0778}"/>
                  </a:ext>
                  <a:ext uri="{C183D7F6-B498-43B3-948B-1728B52AA6E4}">
                    <adec:decorative xmlns:adec="http://schemas.microsoft.com/office/drawing/2017/decorative" val="1"/>
                  </a:ext>
                </a:extLst>
              </p:cNvPr>
              <p:cNvSpPr/>
              <p:nvPr/>
            </p:nvSpPr>
            <p:spPr bwMode="auto">
              <a:xfrm>
                <a:off x="10725768" y="942592"/>
                <a:ext cx="152016" cy="2739570"/>
              </a:xfrm>
              <a:prstGeom prst="rect">
                <a:avLst/>
              </a:prstGeom>
              <a:solidFill>
                <a:schemeClr val="accent2"/>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2" name="Rectangle 21">
                <a:extLst>
                  <a:ext uri="{FF2B5EF4-FFF2-40B4-BE49-F238E27FC236}">
                    <a16:creationId xmlns:a16="http://schemas.microsoft.com/office/drawing/2014/main" id="{3D4BE6DC-23B5-4C52-8EEC-7E79DA559C24}"/>
                  </a:ext>
                  <a:ext uri="{C183D7F6-B498-43B3-948B-1728B52AA6E4}">
                    <adec:decorative xmlns:adec="http://schemas.microsoft.com/office/drawing/2017/decorative" val="1"/>
                  </a:ext>
                </a:extLst>
              </p:cNvPr>
              <p:cNvSpPr/>
              <p:nvPr/>
            </p:nvSpPr>
            <p:spPr bwMode="auto">
              <a:xfrm>
                <a:off x="11018424" y="3078689"/>
                <a:ext cx="152016" cy="603473"/>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Rectangle 22">
                <a:extLst>
                  <a:ext uri="{FF2B5EF4-FFF2-40B4-BE49-F238E27FC236}">
                    <a16:creationId xmlns:a16="http://schemas.microsoft.com/office/drawing/2014/main" id="{E77B2489-858F-4FF2-919C-0C4228274B62}"/>
                  </a:ext>
                  <a:ext uri="{C183D7F6-B498-43B3-948B-1728B52AA6E4}">
                    <adec:decorative xmlns:adec="http://schemas.microsoft.com/office/drawing/2017/decorative" val="1"/>
                  </a:ext>
                </a:extLst>
              </p:cNvPr>
              <p:cNvSpPr/>
              <p:nvPr/>
            </p:nvSpPr>
            <p:spPr bwMode="auto">
              <a:xfrm>
                <a:off x="11311082" y="3010583"/>
                <a:ext cx="152016" cy="671579"/>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4" name="Rectangle 23">
                <a:extLst>
                  <a:ext uri="{FF2B5EF4-FFF2-40B4-BE49-F238E27FC236}">
                    <a16:creationId xmlns:a16="http://schemas.microsoft.com/office/drawing/2014/main" id="{17D83B30-F216-4297-8296-7C76BC5F20F0}"/>
                  </a:ext>
                  <a:ext uri="{C183D7F6-B498-43B3-948B-1728B52AA6E4}">
                    <adec:decorative xmlns:adec="http://schemas.microsoft.com/office/drawing/2017/decorative" val="1"/>
                  </a:ext>
                </a:extLst>
              </p:cNvPr>
              <p:cNvSpPr/>
              <p:nvPr/>
            </p:nvSpPr>
            <p:spPr bwMode="auto">
              <a:xfrm>
                <a:off x="11603737" y="2987881"/>
                <a:ext cx="152016" cy="694281"/>
              </a:xfrm>
              <a:prstGeom prst="rect">
                <a:avLst/>
              </a:prstGeom>
              <a:solidFill>
                <a:schemeClr val="accent1"/>
              </a:solidFill>
              <a:ln w="12700">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1" name="Straight Arrow Connector 30">
                <a:extLst>
                  <a:ext uri="{FF2B5EF4-FFF2-40B4-BE49-F238E27FC236}">
                    <a16:creationId xmlns:a16="http://schemas.microsoft.com/office/drawing/2014/main" id="{DB33F357-0BE1-4D54-8391-AE670A093DC4}"/>
                  </a:ext>
                  <a:ext uri="{C183D7F6-B498-43B3-948B-1728B52AA6E4}">
                    <adec:decorative xmlns:adec="http://schemas.microsoft.com/office/drawing/2017/decorative" val="1"/>
                  </a:ext>
                </a:extLst>
              </p:cNvPr>
              <p:cNvCxnSpPr>
                <a:cxnSpLocks/>
              </p:cNvCxnSpPr>
              <p:nvPr/>
            </p:nvCxnSpPr>
            <p:spPr>
              <a:xfrm flipV="1">
                <a:off x="6510812" y="115001"/>
                <a:ext cx="0" cy="3567162"/>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CB8FB0-8BFC-4C7B-B366-B1C795E7AF8C}"/>
                  </a:ext>
                  <a:ext uri="{C183D7F6-B498-43B3-948B-1728B52AA6E4}">
                    <adec:decorative xmlns:adec="http://schemas.microsoft.com/office/drawing/2017/decorative" val="1"/>
                  </a:ext>
                </a:extLst>
              </p:cNvPr>
              <p:cNvCxnSpPr/>
              <p:nvPr/>
            </p:nvCxnSpPr>
            <p:spPr>
              <a:xfrm>
                <a:off x="6510813" y="3682163"/>
                <a:ext cx="5431694" cy="0"/>
              </a:xfrm>
              <a:prstGeom prst="straightConnector1">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13524A2A-A31E-4810-B515-7B3DC1909D51}"/>
                </a:ext>
                <a:ext uri="{C183D7F6-B498-43B3-948B-1728B52AA6E4}">
                  <adec:decorative xmlns:adec="http://schemas.microsoft.com/office/drawing/2017/decorative" val="1"/>
                </a:ext>
              </a:extLst>
            </p:cNvPr>
            <p:cNvSpPr/>
            <p:nvPr/>
          </p:nvSpPr>
          <p:spPr>
            <a:xfrm rot="16200000">
              <a:off x="6350583" y="1888211"/>
              <a:ext cx="923651"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Semibold"/>
                  <a:ea typeface="+mn-ea"/>
                  <a:cs typeface="+mn-cs"/>
                </a:rPr>
                <a:t>Query times</a:t>
              </a:r>
            </a:p>
          </p:txBody>
        </p:sp>
        <p:sp>
          <p:nvSpPr>
            <p:cNvPr id="35" name="Rectangle 34">
              <a:extLst>
                <a:ext uri="{FF2B5EF4-FFF2-40B4-BE49-F238E27FC236}">
                  <a16:creationId xmlns:a16="http://schemas.microsoft.com/office/drawing/2014/main" id="{8691D2F1-2FE0-4C4D-B351-02E0B0F9E1E3}"/>
                </a:ext>
                <a:ext uri="{C183D7F6-B498-43B3-948B-1728B52AA6E4}">
                  <adec:decorative xmlns:adec="http://schemas.microsoft.com/office/drawing/2017/decorative" val="1"/>
                </a:ext>
              </a:extLst>
            </p:cNvPr>
            <p:cNvSpPr/>
            <p:nvPr/>
          </p:nvSpPr>
          <p:spPr>
            <a:xfrm>
              <a:off x="8906138" y="3050302"/>
              <a:ext cx="484428" cy="253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Segoe UI Semibold"/>
                  <a:ea typeface="+mn-ea"/>
                  <a:cs typeface="+mn-cs"/>
                </a:rPr>
                <a:t>Time</a:t>
              </a:r>
            </a:p>
          </p:txBody>
        </p:sp>
        <p:sp>
          <p:nvSpPr>
            <p:cNvPr id="48" name="Freeform: Shape 47">
              <a:extLst>
                <a:ext uri="{FF2B5EF4-FFF2-40B4-BE49-F238E27FC236}">
                  <a16:creationId xmlns:a16="http://schemas.microsoft.com/office/drawing/2014/main" id="{CA7CCCDA-DDF1-4911-9672-FB850CAAB040}"/>
                </a:ext>
                <a:ext uri="{C183D7F6-B498-43B3-948B-1728B52AA6E4}">
                  <adec:decorative xmlns:adec="http://schemas.microsoft.com/office/drawing/2017/decorative" val="1"/>
                </a:ext>
              </a:extLst>
            </p:cNvPr>
            <p:cNvSpPr/>
            <p:nvPr/>
          </p:nvSpPr>
          <p:spPr>
            <a:xfrm>
              <a:off x="7947520" y="975927"/>
              <a:ext cx="220590" cy="194448"/>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9" name="Freeform: Shape 48">
              <a:extLst>
                <a:ext uri="{FF2B5EF4-FFF2-40B4-BE49-F238E27FC236}">
                  <a16:creationId xmlns:a16="http://schemas.microsoft.com/office/drawing/2014/main" id="{836248E2-47B6-42D0-A1A2-095F84ABDF4D}"/>
                </a:ext>
                <a:ext uri="{C183D7F6-B498-43B3-948B-1728B52AA6E4}">
                  <adec:decorative xmlns:adec="http://schemas.microsoft.com/office/drawing/2017/decorative" val="1"/>
                </a:ext>
              </a:extLst>
            </p:cNvPr>
            <p:cNvSpPr/>
            <p:nvPr/>
          </p:nvSpPr>
          <p:spPr>
            <a:xfrm>
              <a:off x="10302317" y="1117883"/>
              <a:ext cx="220590" cy="194448"/>
            </a:xfrm>
            <a:custGeom>
              <a:avLst/>
              <a:gdLst>
                <a:gd name="connsiteX0" fmla="*/ 172322 w 344641"/>
                <a:gd name="connsiteY0" fmla="*/ 231342 h 303798"/>
                <a:gd name="connsiteX1" fmla="*/ 155809 w 344641"/>
                <a:gd name="connsiteY1" fmla="*/ 247855 h 303798"/>
                <a:gd name="connsiteX2" fmla="*/ 172322 w 344641"/>
                <a:gd name="connsiteY2" fmla="*/ 264367 h 303798"/>
                <a:gd name="connsiteX3" fmla="*/ 188834 w 344641"/>
                <a:gd name="connsiteY3" fmla="*/ 247855 h 303798"/>
                <a:gd name="connsiteX4" fmla="*/ 172322 w 344641"/>
                <a:gd name="connsiteY4" fmla="*/ 231342 h 303798"/>
                <a:gd name="connsiteX5" fmla="*/ 160333 w 344641"/>
                <a:gd name="connsiteY5" fmla="*/ 72029 h 303798"/>
                <a:gd name="connsiteX6" fmla="*/ 160333 w 344641"/>
                <a:gd name="connsiteY6" fmla="*/ 211890 h 303798"/>
                <a:gd name="connsiteX7" fmla="*/ 184309 w 344641"/>
                <a:gd name="connsiteY7" fmla="*/ 211890 h 303798"/>
                <a:gd name="connsiteX8" fmla="*/ 184309 w 344641"/>
                <a:gd name="connsiteY8" fmla="*/ 72029 h 303798"/>
                <a:gd name="connsiteX9" fmla="*/ 172520 w 344641"/>
                <a:gd name="connsiteY9" fmla="*/ 0 h 303798"/>
                <a:gd name="connsiteX10" fmla="*/ 186307 w 344641"/>
                <a:gd name="connsiteY10" fmla="*/ 8092 h 303798"/>
                <a:gd name="connsiteX11" fmla="*/ 342552 w 344641"/>
                <a:gd name="connsiteY11" fmla="*/ 279822 h 303798"/>
                <a:gd name="connsiteX12" fmla="*/ 328566 w 344641"/>
                <a:gd name="connsiteY12" fmla="*/ 303798 h 303798"/>
                <a:gd name="connsiteX13" fmla="*/ 172321 w 344641"/>
                <a:gd name="connsiteY13" fmla="*/ 303798 h 303798"/>
                <a:gd name="connsiteX14" fmla="*/ 16075 w 344641"/>
                <a:gd name="connsiteY14" fmla="*/ 303798 h 303798"/>
                <a:gd name="connsiteX15" fmla="*/ 2089 w 344641"/>
                <a:gd name="connsiteY15" fmla="*/ 279822 h 303798"/>
                <a:gd name="connsiteX16" fmla="*/ 158734 w 344641"/>
                <a:gd name="connsiteY16" fmla="*/ 8092 h 303798"/>
                <a:gd name="connsiteX17" fmla="*/ 172520 w 344641"/>
                <a:gd name="connsiteY17" fmla="*/ 0 h 30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4641" h="303798">
                  <a:moveTo>
                    <a:pt x="172322" y="231342"/>
                  </a:moveTo>
                  <a:cubicBezTo>
                    <a:pt x="163075" y="231342"/>
                    <a:pt x="155809" y="238608"/>
                    <a:pt x="155809" y="247855"/>
                  </a:cubicBezTo>
                  <a:cubicBezTo>
                    <a:pt x="155809" y="257102"/>
                    <a:pt x="163075" y="264367"/>
                    <a:pt x="172322" y="264367"/>
                  </a:cubicBezTo>
                  <a:cubicBezTo>
                    <a:pt x="181569" y="264367"/>
                    <a:pt x="188834" y="257102"/>
                    <a:pt x="188834" y="247855"/>
                  </a:cubicBezTo>
                  <a:cubicBezTo>
                    <a:pt x="188834" y="238608"/>
                    <a:pt x="181569" y="231342"/>
                    <a:pt x="172322" y="231342"/>
                  </a:cubicBezTo>
                  <a:close/>
                  <a:moveTo>
                    <a:pt x="160333" y="72029"/>
                  </a:moveTo>
                  <a:lnTo>
                    <a:pt x="160333" y="211890"/>
                  </a:lnTo>
                  <a:lnTo>
                    <a:pt x="184309" y="211890"/>
                  </a:lnTo>
                  <a:lnTo>
                    <a:pt x="184309" y="72029"/>
                  </a:lnTo>
                  <a:close/>
                  <a:moveTo>
                    <a:pt x="172520" y="0"/>
                  </a:moveTo>
                  <a:cubicBezTo>
                    <a:pt x="177915" y="0"/>
                    <a:pt x="183310" y="2697"/>
                    <a:pt x="186307" y="8092"/>
                  </a:cubicBezTo>
                  <a:lnTo>
                    <a:pt x="342552" y="279822"/>
                  </a:lnTo>
                  <a:cubicBezTo>
                    <a:pt x="348546" y="290611"/>
                    <a:pt x="340954" y="303798"/>
                    <a:pt x="328566" y="303798"/>
                  </a:cubicBezTo>
                  <a:lnTo>
                    <a:pt x="172321" y="303798"/>
                  </a:lnTo>
                  <a:lnTo>
                    <a:pt x="16075" y="303798"/>
                  </a:lnTo>
                  <a:cubicBezTo>
                    <a:pt x="3687" y="303798"/>
                    <a:pt x="-3905" y="290611"/>
                    <a:pt x="2089" y="279822"/>
                  </a:cubicBezTo>
                  <a:lnTo>
                    <a:pt x="158734" y="8092"/>
                  </a:lnTo>
                  <a:cubicBezTo>
                    <a:pt x="161731" y="2697"/>
                    <a:pt x="167126" y="0"/>
                    <a:pt x="17252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0BDBFD2-5A0F-4434-983D-F3011736FE97}"/>
                </a:ext>
                <a:ext uri="{C183D7F6-B498-43B3-948B-1728B52AA6E4}">
                  <adec:decorative xmlns:adec="http://schemas.microsoft.com/office/drawing/2017/decorative" val="1"/>
                </a:ext>
              </a:extLst>
            </p:cNvPr>
            <p:cNvCxnSpPr>
              <a:cxnSpLocks/>
            </p:cNvCxnSpPr>
            <p:nvPr/>
          </p:nvCxnSpPr>
          <p:spPr>
            <a:xfrm flipV="1">
              <a:off x="8057815" y="1179367"/>
              <a:ext cx="0" cy="183795"/>
            </a:xfrm>
            <a:prstGeom prst="line">
              <a:avLst/>
            </a:prstGeom>
            <a:ln w="9525">
              <a:solidFill>
                <a:schemeClr val="accent2"/>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8A6C17-A017-4063-8091-6B602289DED3}"/>
                </a:ext>
                <a:ext uri="{C183D7F6-B498-43B3-948B-1728B52AA6E4}">
                  <adec:decorative xmlns:adec="http://schemas.microsoft.com/office/drawing/2017/decorative" val="1"/>
                </a:ext>
              </a:extLst>
            </p:cNvPr>
            <p:cNvCxnSpPr>
              <a:cxnSpLocks/>
            </p:cNvCxnSpPr>
            <p:nvPr/>
          </p:nvCxnSpPr>
          <p:spPr>
            <a:xfrm flipV="1">
              <a:off x="10412612" y="1325759"/>
              <a:ext cx="0" cy="183795"/>
            </a:xfrm>
            <a:prstGeom prst="line">
              <a:avLst/>
            </a:prstGeom>
            <a:ln w="9525">
              <a:solidFill>
                <a:schemeClr val="accent2"/>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6" name="Content Placeholder 25">
            <a:extLst>
              <a:ext uri="{FF2B5EF4-FFF2-40B4-BE49-F238E27FC236}">
                <a16:creationId xmlns:a16="http://schemas.microsoft.com/office/drawing/2014/main" id="{B6A8E4A7-A1D3-4E9C-8B03-8F6C77DB401F}"/>
              </a:ext>
            </a:extLst>
          </p:cNvPr>
          <p:cNvSpPr>
            <a:spLocks noGrp="1"/>
          </p:cNvSpPr>
          <p:nvPr>
            <p:ph sz="quarter" idx="12"/>
          </p:nvPr>
        </p:nvSpPr>
        <p:spPr>
          <a:xfrm>
            <a:off x="6876159" y="3547150"/>
            <a:ext cx="4467022" cy="2867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8D4"/>
                </a:solidFill>
                <a:effectLst/>
                <a:uLnTx/>
                <a:uFillTx/>
                <a:latin typeface="Segoe UI Semibold"/>
                <a:ea typeface="+mn-ea"/>
                <a:cs typeface="+mn-cs"/>
              </a:rPr>
              <a:t>Wait Statistics in Query Performance Insights </a:t>
            </a:r>
          </a:p>
        </p:txBody>
      </p:sp>
      <p:grpSp>
        <p:nvGrpSpPr>
          <p:cNvPr id="4" name="Group 3" descr="A device screen showing Wait Statistics in Query Performance Insights.">
            <a:extLst>
              <a:ext uri="{FF2B5EF4-FFF2-40B4-BE49-F238E27FC236}">
                <a16:creationId xmlns:a16="http://schemas.microsoft.com/office/drawing/2014/main" id="{48CFE0B8-5E2F-4CE3-8F9B-DFE2A319380A}"/>
              </a:ext>
            </a:extLst>
          </p:cNvPr>
          <p:cNvGrpSpPr/>
          <p:nvPr/>
        </p:nvGrpSpPr>
        <p:grpSpPr>
          <a:xfrm>
            <a:off x="6820752" y="3966137"/>
            <a:ext cx="4646496" cy="2529120"/>
            <a:chOff x="6339091" y="4376123"/>
            <a:chExt cx="5506972" cy="2997485"/>
          </a:xfrm>
        </p:grpSpPr>
        <p:sp>
          <p:nvSpPr>
            <p:cNvPr id="36" name="Rectangle: Rounded Corners 35">
              <a:extLst>
                <a:ext uri="{FF2B5EF4-FFF2-40B4-BE49-F238E27FC236}">
                  <a16:creationId xmlns:a16="http://schemas.microsoft.com/office/drawing/2014/main" id="{A27985AF-239B-4063-BD1E-C95401113D94}"/>
                </a:ext>
                <a:ext uri="{C183D7F6-B498-43B3-948B-1728B52AA6E4}">
                  <adec:decorative xmlns:adec="http://schemas.microsoft.com/office/drawing/2017/decorative" val="1"/>
                </a:ext>
              </a:extLst>
            </p:cNvPr>
            <p:cNvSpPr/>
            <p:nvPr/>
          </p:nvSpPr>
          <p:spPr bwMode="auto">
            <a:xfrm>
              <a:off x="6339091" y="4376123"/>
              <a:ext cx="5506972" cy="2997485"/>
            </a:xfrm>
            <a:prstGeom prst="roundRect">
              <a:avLst>
                <a:gd name="adj" fmla="val 2398"/>
              </a:avLst>
            </a:prstGeom>
            <a:solidFill>
              <a:schemeClr val="tx1"/>
            </a:solidFill>
            <a:ln>
              <a:noFill/>
              <a:headEnd type="none" w="med" len="med"/>
              <a:tailEnd type="none" w="med" len="med"/>
            </a:ln>
            <a:effectLst>
              <a:outerShdw blurRad="635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7" name="Picture 36">
              <a:extLst>
                <a:ext uri="{FF2B5EF4-FFF2-40B4-BE49-F238E27FC236}">
                  <a16:creationId xmlns:a16="http://schemas.microsoft.com/office/drawing/2014/main" id="{DEABA7DC-B0F1-4887-BE4A-CC1CC4344E3C}"/>
                </a:ext>
                <a:ext uri="{C183D7F6-B498-43B3-948B-1728B52AA6E4}">
                  <adec:decorative xmlns:adec="http://schemas.microsoft.com/office/drawing/2017/decorative" val="1"/>
                </a:ext>
              </a:extLst>
            </p:cNvPr>
            <p:cNvPicPr>
              <a:picLocks noChangeAspect="1"/>
            </p:cNvPicPr>
            <p:nvPr/>
          </p:nvPicPr>
          <p:blipFill rotWithShape="1">
            <a:blip r:embed="rId3"/>
            <a:srcRect l="1298" t="1982" r="1187" b="2130"/>
            <a:stretch/>
          </p:blipFill>
          <p:spPr>
            <a:xfrm>
              <a:off x="6433041" y="4466719"/>
              <a:ext cx="5322712" cy="2823956"/>
            </a:xfrm>
            <a:prstGeom prst="rect">
              <a:avLst/>
            </a:prstGeom>
          </p:spPr>
        </p:pic>
      </p:grpSp>
    </p:spTree>
    <p:extLst>
      <p:ext uri="{BB962C8B-B14F-4D97-AF65-F5344CB8AC3E}">
        <p14:creationId xmlns:p14="http://schemas.microsoft.com/office/powerpoint/2010/main" val="239674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a:xfrm>
            <a:off x="588263" y="457199"/>
            <a:ext cx="4896264" cy="1661993"/>
          </a:xfrm>
        </p:spPr>
        <p:txBody>
          <a:bodyPr/>
          <a:lstStyle/>
          <a:p>
            <a:pPr lvl="0"/>
            <a:r>
              <a:rPr lang="en-US" dirty="0"/>
              <a:t>Build safely on a cloud that offers advanced security and compliance </a:t>
            </a:r>
          </a:p>
        </p:txBody>
      </p:sp>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586390" y="2470526"/>
            <a:ext cx="4898137" cy="3050423"/>
          </a:xfrm>
        </p:spPr>
        <p:txBody>
          <a:bodyPr/>
          <a:lstStyle/>
          <a:p>
            <a:r>
              <a:rPr lang="en-US" dirty="0"/>
              <a:t>Built-in security features like SSL, server firewall rules, VNET, and AAD integration</a:t>
            </a:r>
          </a:p>
          <a:p>
            <a:r>
              <a:rPr lang="en-US" dirty="0"/>
              <a:t>Data encrypted in motion and at rest</a:t>
            </a:r>
          </a:p>
          <a:p>
            <a:r>
              <a:rPr lang="en-US" dirty="0"/>
              <a:t>Advanced Threat Protection for automatic alerts on suspicious activities</a:t>
            </a:r>
          </a:p>
          <a:p>
            <a:r>
              <a:rPr lang="en-US" dirty="0"/>
              <a:t>The most comprehensive set of compliance offerings, including SOC, ISO, and HIPAA</a:t>
            </a:r>
          </a:p>
        </p:txBody>
      </p:sp>
      <p:grpSp>
        <p:nvGrpSpPr>
          <p:cNvPr id="14" name="Group 13" descr="Diagram showing security features in the center surrounded by SOC, ISO, and HIPAA.">
            <a:extLst>
              <a:ext uri="{FF2B5EF4-FFF2-40B4-BE49-F238E27FC236}">
                <a16:creationId xmlns:a16="http://schemas.microsoft.com/office/drawing/2014/main" id="{D545A6B1-7B5D-4D19-B7CF-C98F2D22342B}"/>
              </a:ext>
            </a:extLst>
          </p:cNvPr>
          <p:cNvGrpSpPr/>
          <p:nvPr/>
        </p:nvGrpSpPr>
        <p:grpSpPr>
          <a:xfrm>
            <a:off x="7301774" y="1056501"/>
            <a:ext cx="3977387" cy="4148030"/>
            <a:chOff x="7301774" y="1056501"/>
            <a:chExt cx="3977387" cy="4148030"/>
          </a:xfrm>
        </p:grpSpPr>
        <p:pic>
          <p:nvPicPr>
            <p:cNvPr id="33" name="Picture 32">
              <a:extLst>
                <a:ext uri="{FF2B5EF4-FFF2-40B4-BE49-F238E27FC236}">
                  <a16:creationId xmlns:a16="http://schemas.microsoft.com/office/drawing/2014/main" id="{203386D6-E589-4FFB-9847-9C70A85B5E1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74" y="3704543"/>
              <a:ext cx="869787" cy="720014"/>
            </a:xfrm>
            <a:prstGeom prst="rect">
              <a:avLst/>
            </a:prstGeom>
          </p:spPr>
        </p:pic>
        <p:pic>
          <p:nvPicPr>
            <p:cNvPr id="34" name="Picture 33">
              <a:extLst>
                <a:ext uri="{FF2B5EF4-FFF2-40B4-BE49-F238E27FC236}">
                  <a16:creationId xmlns:a16="http://schemas.microsoft.com/office/drawing/2014/main" id="{4FBD5CE1-31CB-4CD1-A9C4-0D84611129F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8541" y="4064550"/>
              <a:ext cx="850620" cy="720014"/>
            </a:xfrm>
            <a:prstGeom prst="rect">
              <a:avLst/>
            </a:prstGeom>
          </p:spPr>
        </p:pic>
        <p:pic>
          <p:nvPicPr>
            <p:cNvPr id="35" name="Picture 34">
              <a:extLst>
                <a:ext uri="{FF2B5EF4-FFF2-40B4-BE49-F238E27FC236}">
                  <a16:creationId xmlns:a16="http://schemas.microsoft.com/office/drawing/2014/main" id="{7A830876-5CB7-42B8-AD66-AAB63308BE3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90972" y="1056501"/>
              <a:ext cx="873378" cy="795353"/>
            </a:xfrm>
            <a:prstGeom prst="rect">
              <a:avLst/>
            </a:prstGeom>
          </p:spPr>
        </p:pic>
        <p:sp>
          <p:nvSpPr>
            <p:cNvPr id="36" name="Rectangle 35">
              <a:extLst>
                <a:ext uri="{FF2B5EF4-FFF2-40B4-BE49-F238E27FC236}">
                  <a16:creationId xmlns:a16="http://schemas.microsoft.com/office/drawing/2014/main" id="{5843AA35-27BB-472B-B796-6D6D1D8799F3}"/>
                </a:ext>
                <a:ext uri="{C183D7F6-B498-43B3-948B-1728B52AA6E4}">
                  <adec:decorative xmlns:adec="http://schemas.microsoft.com/office/drawing/2017/decorative" val="1"/>
                </a:ext>
              </a:extLst>
            </p:cNvPr>
            <p:cNvSpPr/>
            <p:nvPr/>
          </p:nvSpPr>
          <p:spPr>
            <a:xfrm>
              <a:off x="8694916" y="1874196"/>
              <a:ext cx="1265490" cy="461276"/>
            </a:xfrm>
            <a:prstGeom prst="rect">
              <a:avLst/>
            </a:prstGeom>
            <a:noFill/>
            <a:ln>
              <a:noFill/>
            </a:ln>
          </p:spPr>
          <p:txBody>
            <a:bodyPr wrap="square" rtlCol="0">
              <a:sp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78D7"/>
                  </a:solidFill>
                  <a:effectLst/>
                  <a:uLnTx/>
                  <a:uFillTx/>
                  <a:latin typeface="Segoe UI Semibold"/>
                  <a:ea typeface="+mn-ea"/>
                  <a:cs typeface="+mn-cs"/>
                </a:rPr>
                <a:t>SOC 2</a:t>
              </a:r>
            </a:p>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78D7"/>
                  </a:solidFill>
                  <a:effectLst/>
                  <a:uLnTx/>
                  <a:uFillTx/>
                  <a:latin typeface="Segoe UI Semibold"/>
                  <a:ea typeface="+mn-ea"/>
                  <a:cs typeface="+mn-cs"/>
                </a:rPr>
                <a:t>Type 2</a:t>
              </a:r>
            </a:p>
          </p:txBody>
        </p:sp>
        <p:sp>
          <p:nvSpPr>
            <p:cNvPr id="37" name="Rectangle 36">
              <a:extLst>
                <a:ext uri="{FF2B5EF4-FFF2-40B4-BE49-F238E27FC236}">
                  <a16:creationId xmlns:a16="http://schemas.microsoft.com/office/drawing/2014/main" id="{0833AB42-1605-49F8-A207-86AFA5509693}"/>
                </a:ext>
                <a:ext uri="{C183D7F6-B498-43B3-948B-1728B52AA6E4}">
                  <adec:decorative xmlns:adec="http://schemas.microsoft.com/office/drawing/2017/decorative" val="1"/>
                </a:ext>
              </a:extLst>
            </p:cNvPr>
            <p:cNvSpPr/>
            <p:nvPr/>
          </p:nvSpPr>
          <p:spPr bwMode="auto">
            <a:xfrm>
              <a:off x="9192855" y="3431982"/>
              <a:ext cx="274242" cy="355622"/>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8" name="Group 37">
              <a:extLst>
                <a:ext uri="{FF2B5EF4-FFF2-40B4-BE49-F238E27FC236}">
                  <a16:creationId xmlns:a16="http://schemas.microsoft.com/office/drawing/2014/main" id="{77001F4E-EBD4-478C-B497-6DA2189745E8}"/>
                </a:ext>
              </a:extLst>
            </p:cNvPr>
            <p:cNvGrpSpPr/>
            <p:nvPr/>
          </p:nvGrpSpPr>
          <p:grpSpPr>
            <a:xfrm>
              <a:off x="8974479" y="2965442"/>
              <a:ext cx="751230" cy="927115"/>
              <a:chOff x="1980078" y="253998"/>
              <a:chExt cx="3830386" cy="4727197"/>
            </a:xfrm>
            <a:solidFill>
              <a:schemeClr val="accent2"/>
            </a:solidFill>
          </p:grpSpPr>
          <p:sp>
            <p:nvSpPr>
              <p:cNvPr id="39" name="Rectangle 27">
                <a:extLst>
                  <a:ext uri="{FF2B5EF4-FFF2-40B4-BE49-F238E27FC236}">
                    <a16:creationId xmlns:a16="http://schemas.microsoft.com/office/drawing/2014/main" id="{8D462CE4-E81C-4FCF-AB37-DD531D33FC4B}"/>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0" name="Freeform 29">
                <a:extLst>
                  <a:ext uri="{FF2B5EF4-FFF2-40B4-BE49-F238E27FC236}">
                    <a16:creationId xmlns:a16="http://schemas.microsoft.com/office/drawing/2014/main" id="{F29828C1-EF5B-4BC6-A0DC-6026AC4EB864}"/>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30">
                <a:extLst>
                  <a:ext uri="{FF2B5EF4-FFF2-40B4-BE49-F238E27FC236}">
                    <a16:creationId xmlns:a16="http://schemas.microsoft.com/office/drawing/2014/main" id="{DFFF7601-762A-4172-B5AF-A3B31147329E}"/>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Shape 41">
                <a:extLst>
                  <a:ext uri="{FF2B5EF4-FFF2-40B4-BE49-F238E27FC236}">
                    <a16:creationId xmlns:a16="http://schemas.microsoft.com/office/drawing/2014/main" id="{CDFCC22A-7575-4A88-84EF-3D92E6DC89AF}"/>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42">
              <a:extLst>
                <a:ext uri="{FF2B5EF4-FFF2-40B4-BE49-F238E27FC236}">
                  <a16:creationId xmlns:a16="http://schemas.microsoft.com/office/drawing/2014/main" id="{3FDE15F8-939C-43A2-A4F3-9BD09DCFEC68}"/>
                </a:ext>
              </a:extLst>
            </p:cNvPr>
            <p:cNvGrpSpPr/>
            <p:nvPr/>
          </p:nvGrpSpPr>
          <p:grpSpPr>
            <a:xfrm>
              <a:off x="10496561" y="2655522"/>
              <a:ext cx="714584" cy="422922"/>
              <a:chOff x="9897140" y="843760"/>
              <a:chExt cx="544853" cy="322468"/>
            </a:xfrm>
          </p:grpSpPr>
          <p:sp>
            <p:nvSpPr>
              <p:cNvPr id="44" name="Oval 19">
                <a:extLst>
                  <a:ext uri="{FF2B5EF4-FFF2-40B4-BE49-F238E27FC236}">
                    <a16:creationId xmlns:a16="http://schemas.microsoft.com/office/drawing/2014/main" id="{6A267E8C-CC0D-45CA-ABA5-677AF48F0DE7}"/>
                  </a:ext>
                  <a:ext uri="{C183D7F6-B498-43B3-948B-1728B52AA6E4}">
                    <adec:decorative xmlns:adec="http://schemas.microsoft.com/office/drawing/2017/decorative" val="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20">
                <a:extLst>
                  <a:ext uri="{FF2B5EF4-FFF2-40B4-BE49-F238E27FC236}">
                    <a16:creationId xmlns:a16="http://schemas.microsoft.com/office/drawing/2014/main" id="{25C6CA38-894C-404E-9C50-0FFDC8FAD2BA}"/>
                  </a:ext>
                  <a:ext uri="{C183D7F6-B498-43B3-948B-1728B52AA6E4}">
                    <adec:decorative xmlns:adec="http://schemas.microsoft.com/office/drawing/2017/decorative" val="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Oval 21">
                <a:extLst>
                  <a:ext uri="{FF2B5EF4-FFF2-40B4-BE49-F238E27FC236}">
                    <a16:creationId xmlns:a16="http://schemas.microsoft.com/office/drawing/2014/main" id="{BF00FCA0-BD1B-469A-9D4C-C5E981B2E476}"/>
                  </a:ext>
                  <a:ext uri="{C183D7F6-B498-43B3-948B-1728B52AA6E4}">
                    <adec:decorative xmlns:adec="http://schemas.microsoft.com/office/drawing/2017/decorative" val="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7" name="Group 46">
              <a:extLst>
                <a:ext uri="{FF2B5EF4-FFF2-40B4-BE49-F238E27FC236}">
                  <a16:creationId xmlns:a16="http://schemas.microsoft.com/office/drawing/2014/main" id="{B6AEA89F-0583-4B6A-B8D4-52240B06D205}"/>
                </a:ext>
              </a:extLst>
            </p:cNvPr>
            <p:cNvGrpSpPr/>
            <p:nvPr/>
          </p:nvGrpSpPr>
          <p:grpSpPr>
            <a:xfrm>
              <a:off x="7414878" y="2289380"/>
              <a:ext cx="714584" cy="422922"/>
              <a:chOff x="9897140" y="843760"/>
              <a:chExt cx="544853" cy="322468"/>
            </a:xfrm>
          </p:grpSpPr>
          <p:sp>
            <p:nvSpPr>
              <p:cNvPr id="48" name="Oval 19">
                <a:extLst>
                  <a:ext uri="{FF2B5EF4-FFF2-40B4-BE49-F238E27FC236}">
                    <a16:creationId xmlns:a16="http://schemas.microsoft.com/office/drawing/2014/main" id="{5EA8F41D-6C7E-4A9B-BE0B-0373799F3876}"/>
                  </a:ext>
                  <a:ext uri="{C183D7F6-B498-43B3-948B-1728B52AA6E4}">
                    <adec:decorative xmlns:adec="http://schemas.microsoft.com/office/drawing/2017/decorative" val="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9" name="Freeform 20">
                <a:extLst>
                  <a:ext uri="{FF2B5EF4-FFF2-40B4-BE49-F238E27FC236}">
                    <a16:creationId xmlns:a16="http://schemas.microsoft.com/office/drawing/2014/main" id="{90A3A22F-4D8F-497D-B2D8-FCE7FE4467F2}"/>
                  </a:ext>
                  <a:ext uri="{C183D7F6-B498-43B3-948B-1728B52AA6E4}">
                    <adec:decorative xmlns:adec="http://schemas.microsoft.com/office/drawing/2017/decorative" val="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0" name="Oval 21">
                <a:extLst>
                  <a:ext uri="{FF2B5EF4-FFF2-40B4-BE49-F238E27FC236}">
                    <a16:creationId xmlns:a16="http://schemas.microsoft.com/office/drawing/2014/main" id="{2416C5C2-18A2-4ACB-8763-FF7B11B52613}"/>
                  </a:ext>
                  <a:ext uri="{C183D7F6-B498-43B3-948B-1728B52AA6E4}">
                    <adec:decorative xmlns:adec="http://schemas.microsoft.com/office/drawing/2017/decorative" val="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1" name="Group 50">
              <a:extLst>
                <a:ext uri="{FF2B5EF4-FFF2-40B4-BE49-F238E27FC236}">
                  <a16:creationId xmlns:a16="http://schemas.microsoft.com/office/drawing/2014/main" id="{35202F0A-E7B0-40A7-B84B-229AF5BEBB3C}"/>
                </a:ext>
              </a:extLst>
            </p:cNvPr>
            <p:cNvGrpSpPr/>
            <p:nvPr/>
          </p:nvGrpSpPr>
          <p:grpSpPr>
            <a:xfrm>
              <a:off x="8906352" y="4781609"/>
              <a:ext cx="714584" cy="422922"/>
              <a:chOff x="9897140" y="843760"/>
              <a:chExt cx="544853" cy="322468"/>
            </a:xfrm>
          </p:grpSpPr>
          <p:sp>
            <p:nvSpPr>
              <p:cNvPr id="52" name="Oval 19">
                <a:extLst>
                  <a:ext uri="{FF2B5EF4-FFF2-40B4-BE49-F238E27FC236}">
                    <a16:creationId xmlns:a16="http://schemas.microsoft.com/office/drawing/2014/main" id="{3A8D285B-C742-4A24-8D3A-1E25ACBD4A50}"/>
                  </a:ext>
                  <a:ext uri="{C183D7F6-B498-43B3-948B-1728B52AA6E4}">
                    <adec:decorative xmlns:adec="http://schemas.microsoft.com/office/drawing/2017/decorative" val="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id="{F30EA562-5AF3-479A-848D-D0263C5C6F9E}"/>
                  </a:ext>
                  <a:ext uri="{C183D7F6-B498-43B3-948B-1728B52AA6E4}">
                    <adec:decorative xmlns:adec="http://schemas.microsoft.com/office/drawing/2017/decorative" val="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4" name="Oval 21">
                <a:extLst>
                  <a:ext uri="{FF2B5EF4-FFF2-40B4-BE49-F238E27FC236}">
                    <a16:creationId xmlns:a16="http://schemas.microsoft.com/office/drawing/2014/main" id="{4B0AE235-277E-49E3-889D-2C1485E988C3}"/>
                  </a:ext>
                  <a:ext uri="{C183D7F6-B498-43B3-948B-1728B52AA6E4}">
                    <adec:decorative xmlns:adec="http://schemas.microsoft.com/office/drawing/2017/decorative" val="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spTree>
    <p:extLst>
      <p:ext uri="{BB962C8B-B14F-4D97-AF65-F5344CB8AC3E}">
        <p14:creationId xmlns:p14="http://schemas.microsoft.com/office/powerpoint/2010/main" val="25401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a:xfrm>
            <a:off x="588263" y="457200"/>
            <a:ext cx="5184482" cy="1661993"/>
          </a:xfrm>
        </p:spPr>
        <p:txBody>
          <a:bodyPr/>
          <a:lstStyle/>
          <a:p>
            <a:pPr lvl="0"/>
            <a:r>
              <a:rPr lang="en-US" spc="-100" dirty="0"/>
              <a:t>Simplify app development through integration with the Azure ecosystem</a:t>
            </a:r>
          </a:p>
        </p:txBody>
      </p:sp>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586390" y="2473909"/>
            <a:ext cx="4898137" cy="3245211"/>
          </a:xfrm>
        </p:spPr>
        <p:txBody>
          <a:bodyPr/>
          <a:lstStyle/>
          <a:p>
            <a:r>
              <a:rPr lang="en-US" dirty="0"/>
              <a:t>Seamless integration with Azure services to </a:t>
            </a:r>
            <a:br>
              <a:rPr lang="en-US" dirty="0"/>
            </a:br>
            <a:r>
              <a:rPr lang="en-US" dirty="0"/>
              <a:t>extend functionality </a:t>
            </a:r>
          </a:p>
          <a:p>
            <a:r>
              <a:rPr lang="en-US" dirty="0"/>
              <a:t>Popular frameworks like WordPress and Drupal available in clicks with Azure App Services</a:t>
            </a:r>
          </a:p>
          <a:p>
            <a:r>
              <a:rPr lang="en-US" dirty="0"/>
              <a:t>Streamlined microservice management with Azure Kubernetes Service</a:t>
            </a:r>
          </a:p>
          <a:p>
            <a:pPr lvl="0"/>
            <a:r>
              <a:rPr lang="en-US" dirty="0"/>
              <a:t>Access to industry-leading capabilities like AI and analytics for smarter apps</a:t>
            </a:r>
          </a:p>
        </p:txBody>
      </p:sp>
      <p:grpSp>
        <p:nvGrpSpPr>
          <p:cNvPr id="4" name="Group 3">
            <a:extLst>
              <a:ext uri="{FF2B5EF4-FFF2-40B4-BE49-F238E27FC236}">
                <a16:creationId xmlns:a16="http://schemas.microsoft.com/office/drawing/2014/main" id="{C6A47096-B0B1-461F-A627-9B89DBCAD200}"/>
              </a:ext>
              <a:ext uri="{C183D7F6-B498-43B3-948B-1728B52AA6E4}">
                <adec:decorative xmlns:adec="http://schemas.microsoft.com/office/drawing/2017/decorative" val="1"/>
              </a:ext>
            </a:extLst>
          </p:cNvPr>
          <p:cNvGrpSpPr/>
          <p:nvPr/>
        </p:nvGrpSpPr>
        <p:grpSpPr>
          <a:xfrm>
            <a:off x="6599844" y="657907"/>
            <a:ext cx="5215619" cy="5361052"/>
            <a:chOff x="6599844" y="657907"/>
            <a:chExt cx="5215619" cy="5361052"/>
          </a:xfrm>
        </p:grpSpPr>
        <p:cxnSp>
          <p:nvCxnSpPr>
            <p:cNvPr id="73" name="Straight Connector 72">
              <a:extLst>
                <a:ext uri="{FF2B5EF4-FFF2-40B4-BE49-F238E27FC236}">
                  <a16:creationId xmlns:a16="http://schemas.microsoft.com/office/drawing/2014/main" id="{5D344769-EABF-4BFF-A429-374A9D73EF2D}"/>
                </a:ext>
                <a:ext uri="{C183D7F6-B498-43B3-948B-1728B52AA6E4}">
                  <adec:decorative xmlns:adec="http://schemas.microsoft.com/office/drawing/2017/decorative" val="1"/>
                </a:ext>
              </a:extLst>
            </p:cNvPr>
            <p:cNvCxnSpPr>
              <a:cxnSpLocks/>
            </p:cNvCxnSpPr>
            <p:nvPr/>
          </p:nvCxnSpPr>
          <p:spPr>
            <a:xfrm>
              <a:off x="6983266" y="1714074"/>
              <a:ext cx="323402" cy="722406"/>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92E4367-B91A-4AC2-853B-8459DB9ED65A}"/>
                </a:ext>
                <a:ext uri="{C183D7F6-B498-43B3-948B-1728B52AA6E4}">
                  <adec:decorative xmlns:adec="http://schemas.microsoft.com/office/drawing/2017/decorative" val="1"/>
                </a:ext>
              </a:extLst>
            </p:cNvPr>
            <p:cNvCxnSpPr/>
            <p:nvPr/>
          </p:nvCxnSpPr>
          <p:spPr>
            <a:xfrm>
              <a:off x="7116198" y="1484128"/>
              <a:ext cx="1358092" cy="154757"/>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AEA1966-3973-48D1-A12E-35E9020C2A07}"/>
                </a:ext>
                <a:ext uri="{C183D7F6-B498-43B3-948B-1728B52AA6E4}">
                  <adec:decorative xmlns:adec="http://schemas.microsoft.com/office/drawing/2017/decorative" val="1"/>
                </a:ext>
              </a:extLst>
            </p:cNvPr>
            <p:cNvCxnSpPr/>
            <p:nvPr/>
          </p:nvCxnSpPr>
          <p:spPr>
            <a:xfrm flipV="1">
              <a:off x="7988195" y="1847212"/>
              <a:ext cx="574386" cy="71724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CE4BEA-FAF3-4DA2-A26D-C81704BA3EFC}"/>
                </a:ext>
                <a:ext uri="{C183D7F6-B498-43B3-948B-1728B52AA6E4}">
                  <adec:decorative xmlns:adec="http://schemas.microsoft.com/office/drawing/2017/decorative" val="1"/>
                </a:ext>
              </a:extLst>
            </p:cNvPr>
            <p:cNvCxnSpPr/>
            <p:nvPr/>
          </p:nvCxnSpPr>
          <p:spPr>
            <a:xfrm>
              <a:off x="8738171" y="1918002"/>
              <a:ext cx="199398" cy="1854748"/>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DD64183-8E9A-4246-BA1B-71B72E5BCBEA}"/>
                </a:ext>
                <a:ext uri="{C183D7F6-B498-43B3-948B-1728B52AA6E4}">
                  <adec:decorative xmlns:adec="http://schemas.microsoft.com/office/drawing/2017/decorative" val="1"/>
                </a:ext>
              </a:extLst>
            </p:cNvPr>
            <p:cNvCxnSpPr/>
            <p:nvPr/>
          </p:nvCxnSpPr>
          <p:spPr>
            <a:xfrm flipV="1">
              <a:off x="8175197" y="2686473"/>
              <a:ext cx="1431002" cy="28273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46E8F14-44AF-4877-84D2-4BA8D1FC78F2}"/>
                </a:ext>
                <a:ext uri="{C183D7F6-B498-43B3-948B-1728B52AA6E4}">
                  <adec:decorative xmlns:adec="http://schemas.microsoft.com/office/drawing/2017/decorative" val="1"/>
                </a:ext>
              </a:extLst>
            </p:cNvPr>
            <p:cNvCxnSpPr/>
            <p:nvPr/>
          </p:nvCxnSpPr>
          <p:spPr>
            <a:xfrm flipH="1" flipV="1">
              <a:off x="10071463" y="1207350"/>
              <a:ext cx="83331" cy="76422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417D55E-537D-4110-A9E5-4D8B9E395609}"/>
                </a:ext>
                <a:ext uri="{C183D7F6-B498-43B3-948B-1728B52AA6E4}">
                  <adec:decorative xmlns:adec="http://schemas.microsoft.com/office/drawing/2017/decorative" val="1"/>
                </a:ext>
              </a:extLst>
            </p:cNvPr>
            <p:cNvCxnSpPr/>
            <p:nvPr/>
          </p:nvCxnSpPr>
          <p:spPr>
            <a:xfrm flipH="1">
              <a:off x="8883502" y="1064497"/>
              <a:ext cx="943919" cy="535698"/>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D65DD4-C55D-4345-98AE-EC1F08D1ACDF}"/>
                </a:ext>
                <a:ext uri="{C183D7F6-B498-43B3-948B-1728B52AA6E4}">
                  <adec:decorative xmlns:adec="http://schemas.microsoft.com/office/drawing/2017/decorative" val="1"/>
                </a:ext>
              </a:extLst>
            </p:cNvPr>
            <p:cNvCxnSpPr/>
            <p:nvPr/>
          </p:nvCxnSpPr>
          <p:spPr>
            <a:xfrm>
              <a:off x="10276813" y="1043664"/>
              <a:ext cx="892830" cy="440464"/>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CAD6A06-0748-4A77-A85F-914206581A8F}"/>
                </a:ext>
                <a:ext uri="{C183D7F6-B498-43B3-948B-1728B52AA6E4}">
                  <adec:decorative xmlns:adec="http://schemas.microsoft.com/office/drawing/2017/decorative" val="1"/>
                </a:ext>
              </a:extLst>
            </p:cNvPr>
            <p:cNvCxnSpPr/>
            <p:nvPr/>
          </p:nvCxnSpPr>
          <p:spPr>
            <a:xfrm>
              <a:off x="11380945" y="1807885"/>
              <a:ext cx="133428" cy="1714872"/>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93A7540-8E27-4A11-9BE3-CA44E81DBFEB}"/>
                </a:ext>
                <a:ext uri="{C183D7F6-B498-43B3-948B-1728B52AA6E4}">
                  <adec:decorative xmlns:adec="http://schemas.microsoft.com/office/drawing/2017/decorative" val="1"/>
                </a:ext>
              </a:extLst>
            </p:cNvPr>
            <p:cNvCxnSpPr/>
            <p:nvPr/>
          </p:nvCxnSpPr>
          <p:spPr>
            <a:xfrm flipH="1" flipV="1">
              <a:off x="10604186" y="2917121"/>
              <a:ext cx="710788" cy="611588"/>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0F7FD7E-FE54-4C8C-9DEE-D58FC44C7C64}"/>
                </a:ext>
                <a:ext uri="{C183D7F6-B498-43B3-948B-1728B52AA6E4}">
                  <adec:decorative xmlns:adec="http://schemas.microsoft.com/office/drawing/2017/decorative" val="1"/>
                </a:ext>
              </a:extLst>
            </p:cNvPr>
            <p:cNvCxnSpPr/>
            <p:nvPr/>
          </p:nvCxnSpPr>
          <p:spPr>
            <a:xfrm flipH="1">
              <a:off x="9315534" y="3112055"/>
              <a:ext cx="511888" cy="744025"/>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DBEEE24-93D1-4B6D-BFAD-3394E7374922}"/>
                </a:ext>
                <a:ext uri="{C183D7F6-B498-43B3-948B-1728B52AA6E4}">
                  <adec:decorative xmlns:adec="http://schemas.microsoft.com/office/drawing/2017/decorative" val="1"/>
                </a:ext>
              </a:extLst>
            </p:cNvPr>
            <p:cNvCxnSpPr/>
            <p:nvPr/>
          </p:nvCxnSpPr>
          <p:spPr>
            <a:xfrm flipV="1">
              <a:off x="9606198" y="3693495"/>
              <a:ext cx="1856591" cy="504837"/>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55FF54C-B0A9-46C4-8BC5-975DA3421E7F}"/>
                </a:ext>
                <a:ext uri="{C183D7F6-B498-43B3-948B-1728B52AA6E4}">
                  <adec:decorative xmlns:adec="http://schemas.microsoft.com/office/drawing/2017/decorative" val="1"/>
                </a:ext>
              </a:extLst>
            </p:cNvPr>
            <p:cNvCxnSpPr/>
            <p:nvPr/>
          </p:nvCxnSpPr>
          <p:spPr>
            <a:xfrm flipH="1" flipV="1">
              <a:off x="8026883" y="3478115"/>
              <a:ext cx="535697" cy="48808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E85B8EE-5184-4536-AE7B-FB3D2EB5607C}"/>
                </a:ext>
                <a:ext uri="{C183D7F6-B498-43B3-948B-1728B52AA6E4}">
                  <adec:decorative xmlns:adec="http://schemas.microsoft.com/office/drawing/2017/decorative" val="1"/>
                </a:ext>
              </a:extLst>
            </p:cNvPr>
            <p:cNvCxnSpPr/>
            <p:nvPr/>
          </p:nvCxnSpPr>
          <p:spPr>
            <a:xfrm flipV="1">
              <a:off x="7193575" y="3549542"/>
              <a:ext cx="226185" cy="830333"/>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D828CA6-648F-400E-A6A9-C1E381C1DBA5}"/>
                </a:ext>
                <a:ext uri="{C183D7F6-B498-43B3-948B-1728B52AA6E4}">
                  <adec:decorative xmlns:adec="http://schemas.microsoft.com/office/drawing/2017/decorative" val="1"/>
                </a:ext>
              </a:extLst>
            </p:cNvPr>
            <p:cNvCxnSpPr/>
            <p:nvPr/>
          </p:nvCxnSpPr>
          <p:spPr>
            <a:xfrm flipV="1">
              <a:off x="7387023" y="4427492"/>
              <a:ext cx="1127940" cy="181542"/>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C1C7E1-ABFC-46A9-8E15-78973A8469FB}"/>
                </a:ext>
                <a:ext uri="{C183D7F6-B498-43B3-948B-1728B52AA6E4}">
                  <adec:decorative xmlns:adec="http://schemas.microsoft.com/office/drawing/2017/decorative" val="1"/>
                </a:ext>
              </a:extLst>
            </p:cNvPr>
            <p:cNvCxnSpPr/>
            <p:nvPr/>
          </p:nvCxnSpPr>
          <p:spPr>
            <a:xfrm>
              <a:off x="7276907" y="4838194"/>
              <a:ext cx="458319" cy="684503"/>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A92EFCF-90E7-4FC3-8925-BD4C89D548C1}"/>
                </a:ext>
                <a:ext uri="{C183D7F6-B498-43B3-948B-1728B52AA6E4}">
                  <adec:decorative xmlns:adec="http://schemas.microsoft.com/office/drawing/2017/decorative" val="1"/>
                </a:ext>
              </a:extLst>
            </p:cNvPr>
            <p:cNvCxnSpPr/>
            <p:nvPr/>
          </p:nvCxnSpPr>
          <p:spPr>
            <a:xfrm flipV="1">
              <a:off x="8026883" y="4737006"/>
              <a:ext cx="642837" cy="788667"/>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5CEA1D2-6EA7-4991-BEF1-34E076D1DA27}"/>
                </a:ext>
                <a:ext uri="{C183D7F6-B498-43B3-948B-1728B52AA6E4}">
                  <adec:decorative xmlns:adec="http://schemas.microsoft.com/office/drawing/2017/decorative" val="1"/>
                </a:ext>
              </a:extLst>
            </p:cNvPr>
            <p:cNvCxnSpPr>
              <a:cxnSpLocks/>
            </p:cNvCxnSpPr>
            <p:nvPr/>
          </p:nvCxnSpPr>
          <p:spPr>
            <a:xfrm flipV="1">
              <a:off x="8074501" y="5668526"/>
              <a:ext cx="1531697" cy="50595"/>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B6C752-685F-4CAD-9538-DF183239A7EF}"/>
                </a:ext>
                <a:ext uri="{C183D7F6-B498-43B3-948B-1728B52AA6E4}">
                  <adec:decorative xmlns:adec="http://schemas.microsoft.com/office/drawing/2017/decorative" val="1"/>
                </a:ext>
              </a:extLst>
            </p:cNvPr>
            <p:cNvCxnSpPr/>
            <p:nvPr/>
          </p:nvCxnSpPr>
          <p:spPr>
            <a:xfrm flipH="1" flipV="1">
              <a:off x="9345294" y="4894740"/>
              <a:ext cx="363084" cy="518584"/>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F43B01C-86AD-4484-9B67-6814FEBD6C52}"/>
                </a:ext>
                <a:ext uri="{C183D7F6-B498-43B3-948B-1728B52AA6E4}">
                  <adec:decorative xmlns:adec="http://schemas.microsoft.com/office/drawing/2017/decorative" val="1"/>
                </a:ext>
              </a:extLst>
            </p:cNvPr>
            <p:cNvCxnSpPr/>
            <p:nvPr/>
          </p:nvCxnSpPr>
          <p:spPr>
            <a:xfrm>
              <a:off x="9583383" y="4669298"/>
              <a:ext cx="1168613" cy="523052"/>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E45D4B-CC4F-47A0-8A0F-729D86B80429}"/>
                </a:ext>
                <a:ext uri="{C183D7F6-B498-43B3-948B-1728B52AA6E4}">
                  <adec:decorative xmlns:adec="http://schemas.microsoft.com/office/drawing/2017/decorative" val="1"/>
                </a:ext>
              </a:extLst>
            </p:cNvPr>
            <p:cNvCxnSpPr/>
            <p:nvPr/>
          </p:nvCxnSpPr>
          <p:spPr>
            <a:xfrm flipV="1">
              <a:off x="11034977" y="3915602"/>
              <a:ext cx="404997" cy="1160679"/>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C2463261-CC3E-421E-A218-1BCD781CFCF6}"/>
                </a:ext>
                <a:ext uri="{C183D7F6-B498-43B3-948B-1728B52AA6E4}">
                  <adec:decorative xmlns:adec="http://schemas.microsoft.com/office/drawing/2017/decorative" val="1"/>
                </a:ext>
              </a:extLst>
            </p:cNvPr>
            <p:cNvSpPr/>
            <p:nvPr/>
          </p:nvSpPr>
          <p:spPr bwMode="auto">
            <a:xfrm>
              <a:off x="6913824" y="2368027"/>
              <a:ext cx="1369006" cy="1369007"/>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5" name="Oval 94">
              <a:extLst>
                <a:ext uri="{FF2B5EF4-FFF2-40B4-BE49-F238E27FC236}">
                  <a16:creationId xmlns:a16="http://schemas.microsoft.com/office/drawing/2014/main" id="{533970B1-3D84-44B5-AD67-4FB3D8371A64}"/>
                </a:ext>
                <a:ext uri="{C183D7F6-B498-43B3-948B-1728B52AA6E4}">
                  <adec:decorative xmlns:adec="http://schemas.microsoft.com/office/drawing/2017/decorative" val="1"/>
                </a:ext>
              </a:extLst>
            </p:cNvPr>
            <p:cNvSpPr/>
            <p:nvPr/>
          </p:nvSpPr>
          <p:spPr bwMode="auto">
            <a:xfrm>
              <a:off x="8369135" y="3693495"/>
              <a:ext cx="1348172" cy="134817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6" name="Oval 95">
              <a:extLst>
                <a:ext uri="{FF2B5EF4-FFF2-40B4-BE49-F238E27FC236}">
                  <a16:creationId xmlns:a16="http://schemas.microsoft.com/office/drawing/2014/main" id="{EA27EC9E-7AE6-4F69-A899-B6850EBBE961}"/>
                </a:ext>
                <a:ext uri="{C183D7F6-B498-43B3-948B-1728B52AA6E4}">
                  <adec:decorative xmlns:adec="http://schemas.microsoft.com/office/drawing/2017/decorative" val="1"/>
                </a:ext>
              </a:extLst>
            </p:cNvPr>
            <p:cNvSpPr/>
            <p:nvPr/>
          </p:nvSpPr>
          <p:spPr bwMode="auto">
            <a:xfrm>
              <a:off x="9526836" y="1934620"/>
              <a:ext cx="1348172" cy="1348174"/>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7" name="Oval 96">
              <a:extLst>
                <a:ext uri="{FF2B5EF4-FFF2-40B4-BE49-F238E27FC236}">
                  <a16:creationId xmlns:a16="http://schemas.microsoft.com/office/drawing/2014/main" id="{0B02D08A-0EEC-4136-99BC-1E362700193E}"/>
                </a:ext>
                <a:ext uri="{C183D7F6-B498-43B3-948B-1728B52AA6E4}">
                  <adec:decorative xmlns:adec="http://schemas.microsoft.com/office/drawing/2017/decorative" val="1"/>
                </a:ext>
              </a:extLst>
            </p:cNvPr>
            <p:cNvSpPr/>
            <p:nvPr/>
          </p:nvSpPr>
          <p:spPr bwMode="auto">
            <a:xfrm>
              <a:off x="8397408" y="1365935"/>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8" name="Oval 97">
              <a:extLst>
                <a:ext uri="{FF2B5EF4-FFF2-40B4-BE49-F238E27FC236}">
                  <a16:creationId xmlns:a16="http://schemas.microsoft.com/office/drawing/2014/main" id="{3483EC2A-EE09-4D26-AA6D-26932C99279C}"/>
                </a:ext>
                <a:ext uri="{C183D7F6-B498-43B3-948B-1728B52AA6E4}">
                  <adec:decorative xmlns:adec="http://schemas.microsoft.com/office/drawing/2017/decorative" val="1"/>
                </a:ext>
              </a:extLst>
            </p:cNvPr>
            <p:cNvSpPr/>
            <p:nvPr/>
          </p:nvSpPr>
          <p:spPr bwMode="auto">
            <a:xfrm>
              <a:off x="6599844" y="1184394"/>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99" name="Oval 98">
              <a:extLst>
                <a:ext uri="{FF2B5EF4-FFF2-40B4-BE49-F238E27FC236}">
                  <a16:creationId xmlns:a16="http://schemas.microsoft.com/office/drawing/2014/main" id="{2722AB81-CFBC-494F-A883-CED6E6BE8481}"/>
                </a:ext>
                <a:ext uri="{C183D7F6-B498-43B3-948B-1728B52AA6E4}">
                  <adec:decorative xmlns:adec="http://schemas.microsoft.com/office/drawing/2017/decorative" val="1"/>
                </a:ext>
              </a:extLst>
            </p:cNvPr>
            <p:cNvSpPr/>
            <p:nvPr/>
          </p:nvSpPr>
          <p:spPr bwMode="auto">
            <a:xfrm>
              <a:off x="7561124" y="5413323"/>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0" name="Oval 99">
              <a:extLst>
                <a:ext uri="{FF2B5EF4-FFF2-40B4-BE49-F238E27FC236}">
                  <a16:creationId xmlns:a16="http://schemas.microsoft.com/office/drawing/2014/main" id="{38C5BA2E-883A-4871-A9F1-4A82770DAAEF}"/>
                </a:ext>
                <a:ext uri="{C183D7F6-B498-43B3-948B-1728B52AA6E4}">
                  <adec:decorative xmlns:adec="http://schemas.microsoft.com/office/drawing/2017/decorative" val="1"/>
                </a:ext>
              </a:extLst>
            </p:cNvPr>
            <p:cNvSpPr/>
            <p:nvPr/>
          </p:nvSpPr>
          <p:spPr bwMode="auto">
            <a:xfrm>
              <a:off x="9520885" y="5338921"/>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1" name="Oval 100">
              <a:extLst>
                <a:ext uri="{FF2B5EF4-FFF2-40B4-BE49-F238E27FC236}">
                  <a16:creationId xmlns:a16="http://schemas.microsoft.com/office/drawing/2014/main" id="{92A4D090-C2F6-45D3-9109-48D50EF2F728}"/>
                </a:ext>
                <a:ext uri="{C183D7F6-B498-43B3-948B-1728B52AA6E4}">
                  <adec:decorative xmlns:adec="http://schemas.microsoft.com/office/drawing/2017/decorative" val="1"/>
                </a:ext>
              </a:extLst>
            </p:cNvPr>
            <p:cNvSpPr/>
            <p:nvPr/>
          </p:nvSpPr>
          <p:spPr bwMode="auto">
            <a:xfrm>
              <a:off x="10613116" y="4993276"/>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2" name="Oval 101">
              <a:extLst>
                <a:ext uri="{FF2B5EF4-FFF2-40B4-BE49-F238E27FC236}">
                  <a16:creationId xmlns:a16="http://schemas.microsoft.com/office/drawing/2014/main" id="{E9E5AF25-17F5-4B85-9D11-9F39B885E45A}"/>
                </a:ext>
                <a:ext uri="{C183D7F6-B498-43B3-948B-1728B52AA6E4}">
                  <adec:decorative xmlns:adec="http://schemas.microsoft.com/office/drawing/2017/decorative" val="1"/>
                </a:ext>
              </a:extLst>
            </p:cNvPr>
            <p:cNvSpPr/>
            <p:nvPr/>
          </p:nvSpPr>
          <p:spPr bwMode="auto">
            <a:xfrm>
              <a:off x="11209826" y="3393653"/>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3" name="Oval 102">
              <a:extLst>
                <a:ext uri="{FF2B5EF4-FFF2-40B4-BE49-F238E27FC236}">
                  <a16:creationId xmlns:a16="http://schemas.microsoft.com/office/drawing/2014/main" id="{F88F0CC3-CDDF-4CAA-999A-2744BEF2D8B2}"/>
                </a:ext>
                <a:ext uri="{C183D7F6-B498-43B3-948B-1728B52AA6E4}">
                  <adec:decorative xmlns:adec="http://schemas.microsoft.com/office/drawing/2017/decorative" val="1"/>
                </a:ext>
              </a:extLst>
            </p:cNvPr>
            <p:cNvSpPr/>
            <p:nvPr/>
          </p:nvSpPr>
          <p:spPr bwMode="auto">
            <a:xfrm>
              <a:off x="11034977" y="1272470"/>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4" name="Oval 103">
              <a:extLst>
                <a:ext uri="{FF2B5EF4-FFF2-40B4-BE49-F238E27FC236}">
                  <a16:creationId xmlns:a16="http://schemas.microsoft.com/office/drawing/2014/main" id="{24E5AC7B-B2D6-4DB2-9321-BD2EAB224A7B}"/>
                </a:ext>
                <a:ext uri="{C183D7F6-B498-43B3-948B-1728B52AA6E4}">
                  <adec:decorative xmlns:adec="http://schemas.microsoft.com/office/drawing/2017/decorative" val="1"/>
                </a:ext>
              </a:extLst>
            </p:cNvPr>
            <p:cNvSpPr/>
            <p:nvPr/>
          </p:nvSpPr>
          <p:spPr bwMode="auto">
            <a:xfrm>
              <a:off x="9763443" y="657907"/>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5" name="Oval 104">
              <a:extLst>
                <a:ext uri="{FF2B5EF4-FFF2-40B4-BE49-F238E27FC236}">
                  <a16:creationId xmlns:a16="http://schemas.microsoft.com/office/drawing/2014/main" id="{DE9D15F2-720D-49E7-B7C1-1FB37AF6DF77}"/>
                </a:ext>
                <a:ext uri="{C183D7F6-B498-43B3-948B-1728B52AA6E4}">
                  <adec:decorative xmlns:adec="http://schemas.microsoft.com/office/drawing/2017/decorative" val="1"/>
                </a:ext>
              </a:extLst>
            </p:cNvPr>
            <p:cNvSpPr/>
            <p:nvPr/>
          </p:nvSpPr>
          <p:spPr bwMode="auto">
            <a:xfrm>
              <a:off x="6849836" y="4321093"/>
              <a:ext cx="605637" cy="605636"/>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1" name="Freeform 64">
              <a:extLst>
                <a:ext uri="{FF2B5EF4-FFF2-40B4-BE49-F238E27FC236}">
                  <a16:creationId xmlns:a16="http://schemas.microsoft.com/office/drawing/2014/main" id="{0841352D-9E3A-4191-B0CA-DE7C41601DAD}"/>
                </a:ext>
                <a:ext uri="{C183D7F6-B498-43B3-948B-1728B52AA6E4}">
                  <adec:decorative xmlns:adec="http://schemas.microsoft.com/office/drawing/2017/decorative" val="1"/>
                </a:ext>
              </a:extLst>
            </p:cNvPr>
            <p:cNvSpPr>
              <a:spLocks noEditPoints="1"/>
            </p:cNvSpPr>
            <p:nvPr/>
          </p:nvSpPr>
          <p:spPr bwMode="auto">
            <a:xfrm>
              <a:off x="6994783" y="4482895"/>
              <a:ext cx="293952" cy="276136"/>
            </a:xfrm>
            <a:custGeom>
              <a:avLst/>
              <a:gdLst>
                <a:gd name="T0" fmla="*/ 320 w 426"/>
                <a:gd name="T1" fmla="*/ 0 h 400"/>
                <a:gd name="T2" fmla="*/ 106 w 426"/>
                <a:gd name="T3" fmla="*/ 27 h 400"/>
                <a:gd name="T4" fmla="*/ 80 w 426"/>
                <a:gd name="T5" fmla="*/ 0 h 400"/>
                <a:gd name="T6" fmla="*/ 0 w 426"/>
                <a:gd name="T7" fmla="*/ 27 h 400"/>
                <a:gd name="T8" fmla="*/ 426 w 426"/>
                <a:gd name="T9" fmla="*/ 400 h 400"/>
                <a:gd name="T10" fmla="*/ 346 w 426"/>
                <a:gd name="T11" fmla="*/ 27 h 400"/>
                <a:gd name="T12" fmla="*/ 320 w 426"/>
                <a:gd name="T13" fmla="*/ 0 h 400"/>
                <a:gd name="T14" fmla="*/ 346 w 426"/>
                <a:gd name="T15" fmla="*/ 80 h 400"/>
                <a:gd name="T16" fmla="*/ 399 w 426"/>
                <a:gd name="T17" fmla="*/ 54 h 400"/>
                <a:gd name="T18" fmla="*/ 26 w 426"/>
                <a:gd name="T19" fmla="*/ 107 h 400"/>
                <a:gd name="T20" fmla="*/ 80 w 426"/>
                <a:gd name="T21" fmla="*/ 54 h 400"/>
                <a:gd name="T22" fmla="*/ 106 w 426"/>
                <a:gd name="T23" fmla="*/ 80 h 400"/>
                <a:gd name="T24" fmla="*/ 320 w 426"/>
                <a:gd name="T25" fmla="*/ 54 h 400"/>
                <a:gd name="T26" fmla="*/ 346 w 426"/>
                <a:gd name="T27" fmla="*/ 80 h 400"/>
                <a:gd name="T28" fmla="*/ 320 w 426"/>
                <a:gd name="T29" fmla="*/ 160 h 400"/>
                <a:gd name="T30" fmla="*/ 346 w 426"/>
                <a:gd name="T31" fmla="*/ 187 h 400"/>
                <a:gd name="T32" fmla="*/ 320 w 426"/>
                <a:gd name="T33" fmla="*/ 160 h 400"/>
                <a:gd name="T34" fmla="*/ 240 w 426"/>
                <a:gd name="T35" fmla="*/ 160 h 400"/>
                <a:gd name="T36" fmla="*/ 266 w 426"/>
                <a:gd name="T37" fmla="*/ 187 h 400"/>
                <a:gd name="T38" fmla="*/ 240 w 426"/>
                <a:gd name="T39" fmla="*/ 160 h 400"/>
                <a:gd name="T40" fmla="*/ 159 w 426"/>
                <a:gd name="T41" fmla="*/ 160 h 400"/>
                <a:gd name="T42" fmla="*/ 186 w 426"/>
                <a:gd name="T43" fmla="*/ 187 h 400"/>
                <a:gd name="T44" fmla="*/ 159 w 426"/>
                <a:gd name="T45" fmla="*/ 160 h 400"/>
                <a:gd name="T46" fmla="*/ 320 w 426"/>
                <a:gd name="T47" fmla="*/ 213 h 400"/>
                <a:gd name="T48" fmla="*/ 346 w 426"/>
                <a:gd name="T49" fmla="*/ 240 h 400"/>
                <a:gd name="T50" fmla="*/ 320 w 426"/>
                <a:gd name="T51" fmla="*/ 213 h 400"/>
                <a:gd name="T52" fmla="*/ 240 w 426"/>
                <a:gd name="T53" fmla="*/ 213 h 400"/>
                <a:gd name="T54" fmla="*/ 266 w 426"/>
                <a:gd name="T55" fmla="*/ 240 h 400"/>
                <a:gd name="T56" fmla="*/ 240 w 426"/>
                <a:gd name="T57" fmla="*/ 213 h 400"/>
                <a:gd name="T58" fmla="*/ 159 w 426"/>
                <a:gd name="T59" fmla="*/ 213 h 400"/>
                <a:gd name="T60" fmla="*/ 186 w 426"/>
                <a:gd name="T61" fmla="*/ 240 h 400"/>
                <a:gd name="T62" fmla="*/ 159 w 426"/>
                <a:gd name="T63" fmla="*/ 213 h 400"/>
                <a:gd name="T64" fmla="*/ 80 w 426"/>
                <a:gd name="T65" fmla="*/ 213 h 400"/>
                <a:gd name="T66" fmla="*/ 106 w 426"/>
                <a:gd name="T67" fmla="*/ 240 h 400"/>
                <a:gd name="T68" fmla="*/ 80 w 426"/>
                <a:gd name="T69" fmla="*/ 213 h 400"/>
                <a:gd name="T70" fmla="*/ 320 w 426"/>
                <a:gd name="T71" fmla="*/ 267 h 400"/>
                <a:gd name="T72" fmla="*/ 346 w 426"/>
                <a:gd name="T73" fmla="*/ 294 h 400"/>
                <a:gd name="T74" fmla="*/ 320 w 426"/>
                <a:gd name="T75" fmla="*/ 267 h 400"/>
                <a:gd name="T76" fmla="*/ 240 w 426"/>
                <a:gd name="T77" fmla="*/ 267 h 400"/>
                <a:gd name="T78" fmla="*/ 266 w 426"/>
                <a:gd name="T79" fmla="*/ 294 h 400"/>
                <a:gd name="T80" fmla="*/ 240 w 426"/>
                <a:gd name="T81" fmla="*/ 267 h 400"/>
                <a:gd name="T82" fmla="*/ 159 w 426"/>
                <a:gd name="T83" fmla="*/ 267 h 400"/>
                <a:gd name="T84" fmla="*/ 186 w 426"/>
                <a:gd name="T85" fmla="*/ 294 h 400"/>
                <a:gd name="T86" fmla="*/ 159 w 426"/>
                <a:gd name="T87" fmla="*/ 267 h 400"/>
                <a:gd name="T88" fmla="*/ 80 w 426"/>
                <a:gd name="T89" fmla="*/ 267 h 400"/>
                <a:gd name="T90" fmla="*/ 106 w 426"/>
                <a:gd name="T91" fmla="*/ 294 h 400"/>
                <a:gd name="T92" fmla="*/ 80 w 426"/>
                <a:gd name="T93" fmla="*/ 267 h 400"/>
                <a:gd name="T94" fmla="*/ 240 w 426"/>
                <a:gd name="T95" fmla="*/ 320 h 400"/>
                <a:gd name="T96" fmla="*/ 266 w 426"/>
                <a:gd name="T97" fmla="*/ 347 h 400"/>
                <a:gd name="T98" fmla="*/ 240 w 426"/>
                <a:gd name="T99" fmla="*/ 320 h 400"/>
                <a:gd name="T100" fmla="*/ 159 w 426"/>
                <a:gd name="T101" fmla="*/ 320 h 400"/>
                <a:gd name="T102" fmla="*/ 186 w 426"/>
                <a:gd name="T103" fmla="*/ 347 h 400"/>
                <a:gd name="T104" fmla="*/ 159 w 426"/>
                <a:gd name="T105" fmla="*/ 320 h 400"/>
                <a:gd name="T106" fmla="*/ 80 w 426"/>
                <a:gd name="T107" fmla="*/ 320 h 400"/>
                <a:gd name="T108" fmla="*/ 106 w 426"/>
                <a:gd name="T109" fmla="*/ 347 h 400"/>
                <a:gd name="T110" fmla="*/ 80 w 426"/>
                <a:gd name="T111" fmla="*/ 32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6" h="400">
                  <a:moveTo>
                    <a:pt x="320" y="0"/>
                  </a:moveTo>
                  <a:lnTo>
                    <a:pt x="320" y="0"/>
                  </a:lnTo>
                  <a:lnTo>
                    <a:pt x="320" y="27"/>
                  </a:lnTo>
                  <a:lnTo>
                    <a:pt x="106" y="27"/>
                  </a:lnTo>
                  <a:lnTo>
                    <a:pt x="106" y="0"/>
                  </a:lnTo>
                  <a:lnTo>
                    <a:pt x="80" y="0"/>
                  </a:lnTo>
                  <a:lnTo>
                    <a:pt x="80" y="27"/>
                  </a:lnTo>
                  <a:lnTo>
                    <a:pt x="0" y="27"/>
                  </a:lnTo>
                  <a:lnTo>
                    <a:pt x="0" y="400"/>
                  </a:lnTo>
                  <a:lnTo>
                    <a:pt x="426" y="400"/>
                  </a:lnTo>
                  <a:lnTo>
                    <a:pt x="426" y="27"/>
                  </a:lnTo>
                  <a:lnTo>
                    <a:pt x="346" y="27"/>
                  </a:lnTo>
                  <a:lnTo>
                    <a:pt x="346" y="0"/>
                  </a:lnTo>
                  <a:lnTo>
                    <a:pt x="320" y="0"/>
                  </a:lnTo>
                  <a:close/>
                  <a:moveTo>
                    <a:pt x="346" y="80"/>
                  </a:moveTo>
                  <a:lnTo>
                    <a:pt x="346" y="80"/>
                  </a:lnTo>
                  <a:lnTo>
                    <a:pt x="346" y="54"/>
                  </a:lnTo>
                  <a:lnTo>
                    <a:pt x="399" y="54"/>
                  </a:lnTo>
                  <a:lnTo>
                    <a:pt x="399" y="107"/>
                  </a:lnTo>
                  <a:lnTo>
                    <a:pt x="26" y="107"/>
                  </a:lnTo>
                  <a:lnTo>
                    <a:pt x="26" y="54"/>
                  </a:lnTo>
                  <a:lnTo>
                    <a:pt x="80" y="54"/>
                  </a:lnTo>
                  <a:lnTo>
                    <a:pt x="80" y="80"/>
                  </a:lnTo>
                  <a:lnTo>
                    <a:pt x="106" y="80"/>
                  </a:lnTo>
                  <a:lnTo>
                    <a:pt x="106" y="54"/>
                  </a:lnTo>
                  <a:lnTo>
                    <a:pt x="320" y="54"/>
                  </a:lnTo>
                  <a:lnTo>
                    <a:pt x="320" y="80"/>
                  </a:lnTo>
                  <a:lnTo>
                    <a:pt x="346" y="80"/>
                  </a:lnTo>
                  <a:close/>
                  <a:moveTo>
                    <a:pt x="320" y="160"/>
                  </a:moveTo>
                  <a:lnTo>
                    <a:pt x="320" y="160"/>
                  </a:lnTo>
                  <a:lnTo>
                    <a:pt x="346" y="160"/>
                  </a:lnTo>
                  <a:lnTo>
                    <a:pt x="346" y="187"/>
                  </a:lnTo>
                  <a:lnTo>
                    <a:pt x="320" y="187"/>
                  </a:lnTo>
                  <a:lnTo>
                    <a:pt x="320" y="160"/>
                  </a:lnTo>
                  <a:close/>
                  <a:moveTo>
                    <a:pt x="240" y="160"/>
                  </a:moveTo>
                  <a:lnTo>
                    <a:pt x="240" y="160"/>
                  </a:lnTo>
                  <a:lnTo>
                    <a:pt x="266" y="160"/>
                  </a:lnTo>
                  <a:lnTo>
                    <a:pt x="266" y="187"/>
                  </a:lnTo>
                  <a:lnTo>
                    <a:pt x="240" y="187"/>
                  </a:lnTo>
                  <a:lnTo>
                    <a:pt x="240" y="160"/>
                  </a:lnTo>
                  <a:close/>
                  <a:moveTo>
                    <a:pt x="159" y="160"/>
                  </a:moveTo>
                  <a:lnTo>
                    <a:pt x="159" y="160"/>
                  </a:lnTo>
                  <a:lnTo>
                    <a:pt x="186" y="160"/>
                  </a:lnTo>
                  <a:lnTo>
                    <a:pt x="186" y="187"/>
                  </a:lnTo>
                  <a:lnTo>
                    <a:pt x="159" y="187"/>
                  </a:lnTo>
                  <a:lnTo>
                    <a:pt x="159" y="160"/>
                  </a:lnTo>
                  <a:close/>
                  <a:moveTo>
                    <a:pt x="320" y="213"/>
                  </a:moveTo>
                  <a:lnTo>
                    <a:pt x="320" y="213"/>
                  </a:lnTo>
                  <a:lnTo>
                    <a:pt x="346" y="213"/>
                  </a:lnTo>
                  <a:lnTo>
                    <a:pt x="346" y="240"/>
                  </a:lnTo>
                  <a:lnTo>
                    <a:pt x="320" y="240"/>
                  </a:lnTo>
                  <a:lnTo>
                    <a:pt x="320" y="213"/>
                  </a:lnTo>
                  <a:close/>
                  <a:moveTo>
                    <a:pt x="240" y="213"/>
                  </a:moveTo>
                  <a:lnTo>
                    <a:pt x="240" y="213"/>
                  </a:lnTo>
                  <a:lnTo>
                    <a:pt x="266" y="213"/>
                  </a:lnTo>
                  <a:lnTo>
                    <a:pt x="266" y="240"/>
                  </a:lnTo>
                  <a:lnTo>
                    <a:pt x="240" y="240"/>
                  </a:lnTo>
                  <a:lnTo>
                    <a:pt x="240" y="213"/>
                  </a:lnTo>
                  <a:close/>
                  <a:moveTo>
                    <a:pt x="159" y="213"/>
                  </a:moveTo>
                  <a:lnTo>
                    <a:pt x="159" y="213"/>
                  </a:lnTo>
                  <a:lnTo>
                    <a:pt x="186" y="213"/>
                  </a:lnTo>
                  <a:lnTo>
                    <a:pt x="186" y="240"/>
                  </a:lnTo>
                  <a:lnTo>
                    <a:pt x="159" y="240"/>
                  </a:lnTo>
                  <a:lnTo>
                    <a:pt x="159" y="213"/>
                  </a:lnTo>
                  <a:close/>
                  <a:moveTo>
                    <a:pt x="80" y="213"/>
                  </a:moveTo>
                  <a:lnTo>
                    <a:pt x="80" y="213"/>
                  </a:lnTo>
                  <a:lnTo>
                    <a:pt x="106" y="213"/>
                  </a:lnTo>
                  <a:lnTo>
                    <a:pt x="106" y="240"/>
                  </a:lnTo>
                  <a:lnTo>
                    <a:pt x="80" y="240"/>
                  </a:lnTo>
                  <a:lnTo>
                    <a:pt x="80" y="213"/>
                  </a:lnTo>
                  <a:close/>
                  <a:moveTo>
                    <a:pt x="320" y="267"/>
                  </a:moveTo>
                  <a:lnTo>
                    <a:pt x="320" y="267"/>
                  </a:lnTo>
                  <a:lnTo>
                    <a:pt x="346" y="267"/>
                  </a:lnTo>
                  <a:lnTo>
                    <a:pt x="346" y="294"/>
                  </a:lnTo>
                  <a:lnTo>
                    <a:pt x="320" y="294"/>
                  </a:lnTo>
                  <a:lnTo>
                    <a:pt x="320" y="267"/>
                  </a:lnTo>
                  <a:close/>
                  <a:moveTo>
                    <a:pt x="240" y="267"/>
                  </a:moveTo>
                  <a:lnTo>
                    <a:pt x="240" y="267"/>
                  </a:lnTo>
                  <a:lnTo>
                    <a:pt x="266" y="267"/>
                  </a:lnTo>
                  <a:lnTo>
                    <a:pt x="266" y="294"/>
                  </a:lnTo>
                  <a:lnTo>
                    <a:pt x="240" y="294"/>
                  </a:lnTo>
                  <a:lnTo>
                    <a:pt x="240" y="267"/>
                  </a:lnTo>
                  <a:close/>
                  <a:moveTo>
                    <a:pt x="159" y="267"/>
                  </a:moveTo>
                  <a:lnTo>
                    <a:pt x="159" y="267"/>
                  </a:lnTo>
                  <a:lnTo>
                    <a:pt x="186" y="267"/>
                  </a:lnTo>
                  <a:lnTo>
                    <a:pt x="186" y="294"/>
                  </a:lnTo>
                  <a:lnTo>
                    <a:pt x="159" y="294"/>
                  </a:lnTo>
                  <a:lnTo>
                    <a:pt x="159" y="267"/>
                  </a:lnTo>
                  <a:close/>
                  <a:moveTo>
                    <a:pt x="80" y="267"/>
                  </a:moveTo>
                  <a:lnTo>
                    <a:pt x="80" y="267"/>
                  </a:lnTo>
                  <a:lnTo>
                    <a:pt x="106" y="267"/>
                  </a:lnTo>
                  <a:lnTo>
                    <a:pt x="106" y="294"/>
                  </a:lnTo>
                  <a:lnTo>
                    <a:pt x="80" y="294"/>
                  </a:lnTo>
                  <a:lnTo>
                    <a:pt x="80" y="267"/>
                  </a:lnTo>
                  <a:close/>
                  <a:moveTo>
                    <a:pt x="240" y="320"/>
                  </a:moveTo>
                  <a:lnTo>
                    <a:pt x="240" y="320"/>
                  </a:lnTo>
                  <a:lnTo>
                    <a:pt x="266" y="320"/>
                  </a:lnTo>
                  <a:lnTo>
                    <a:pt x="266" y="347"/>
                  </a:lnTo>
                  <a:lnTo>
                    <a:pt x="240" y="347"/>
                  </a:lnTo>
                  <a:lnTo>
                    <a:pt x="240" y="320"/>
                  </a:lnTo>
                  <a:close/>
                  <a:moveTo>
                    <a:pt x="159" y="320"/>
                  </a:moveTo>
                  <a:lnTo>
                    <a:pt x="159" y="320"/>
                  </a:lnTo>
                  <a:lnTo>
                    <a:pt x="186" y="320"/>
                  </a:lnTo>
                  <a:lnTo>
                    <a:pt x="186" y="347"/>
                  </a:lnTo>
                  <a:lnTo>
                    <a:pt x="159" y="347"/>
                  </a:lnTo>
                  <a:lnTo>
                    <a:pt x="159" y="320"/>
                  </a:lnTo>
                  <a:close/>
                  <a:moveTo>
                    <a:pt x="80" y="320"/>
                  </a:moveTo>
                  <a:lnTo>
                    <a:pt x="80" y="320"/>
                  </a:lnTo>
                  <a:lnTo>
                    <a:pt x="106" y="320"/>
                  </a:lnTo>
                  <a:lnTo>
                    <a:pt x="106" y="347"/>
                  </a:lnTo>
                  <a:lnTo>
                    <a:pt x="80" y="347"/>
                  </a:lnTo>
                  <a:lnTo>
                    <a:pt x="80" y="32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12" name="Freeform 189">
              <a:extLst>
                <a:ext uri="{FF2B5EF4-FFF2-40B4-BE49-F238E27FC236}">
                  <a16:creationId xmlns:a16="http://schemas.microsoft.com/office/drawing/2014/main" id="{4411D44F-9C0F-49CD-B74B-A5B378B50DA6}"/>
                </a:ext>
                <a:ext uri="{C183D7F6-B498-43B3-948B-1728B52AA6E4}">
                  <adec:decorative xmlns:adec="http://schemas.microsoft.com/office/drawing/2017/decorative" val="1"/>
                </a:ext>
              </a:extLst>
            </p:cNvPr>
            <p:cNvSpPr/>
            <p:nvPr/>
          </p:nvSpPr>
          <p:spPr bwMode="auto">
            <a:xfrm>
              <a:off x="8507008" y="1546149"/>
              <a:ext cx="338180" cy="262572"/>
            </a:xfrm>
            <a:custGeom>
              <a:avLst/>
              <a:gdLst>
                <a:gd name="connsiteX0" fmla="*/ 2872895 w 6005359"/>
                <a:gd name="connsiteY0" fmla="*/ 2451096 h 4662711"/>
                <a:gd name="connsiteX1" fmla="*/ 3517361 w 6005359"/>
                <a:gd name="connsiteY1" fmla="*/ 2725050 h 4662711"/>
                <a:gd name="connsiteX2" fmla="*/ 3369823 w 6005359"/>
                <a:gd name="connsiteY2" fmla="*/ 2908295 h 4662711"/>
                <a:gd name="connsiteX3" fmla="*/ 2856088 w 6005359"/>
                <a:gd name="connsiteY3" fmla="*/ 2685137 h 4662711"/>
                <a:gd name="connsiteX4" fmla="*/ 1259622 w 6005359"/>
                <a:gd name="connsiteY4" fmla="*/ 3419922 h 4662711"/>
                <a:gd name="connsiteX5" fmla="*/ 25456 w 6005359"/>
                <a:gd name="connsiteY5" fmla="*/ 2842979 h 4662711"/>
                <a:gd name="connsiteX6" fmla="*/ 169704 w 6005359"/>
                <a:gd name="connsiteY6" fmla="*/ 2663366 h 4662711"/>
                <a:gd name="connsiteX7" fmla="*/ 1274016 w 6005359"/>
                <a:gd name="connsiteY7" fmla="*/ 3178623 h 4662711"/>
                <a:gd name="connsiteX8" fmla="*/ 2872895 w 6005359"/>
                <a:gd name="connsiteY8" fmla="*/ 2451096 h 4662711"/>
                <a:gd name="connsiteX9" fmla="*/ 2902933 w 6005359"/>
                <a:gd name="connsiteY9" fmla="*/ 1845126 h 4662711"/>
                <a:gd name="connsiteX10" fmla="*/ 3806450 w 6005359"/>
                <a:gd name="connsiteY10" fmla="*/ 2293252 h 4662711"/>
                <a:gd name="connsiteX11" fmla="*/ 3661306 w 6005359"/>
                <a:gd name="connsiteY11" fmla="*/ 2494639 h 4662711"/>
                <a:gd name="connsiteX12" fmla="*/ 2873905 w 6005359"/>
                <a:gd name="connsiteY12" fmla="*/ 2115453 h 4662711"/>
                <a:gd name="connsiteX13" fmla="*/ 1340834 w 6005359"/>
                <a:gd name="connsiteY13" fmla="*/ 2813953 h 4662711"/>
                <a:gd name="connsiteX14" fmla="*/ 433692 w 6005359"/>
                <a:gd name="connsiteY14" fmla="*/ 2485566 h 4662711"/>
                <a:gd name="connsiteX15" fmla="*/ 379264 w 6005359"/>
                <a:gd name="connsiteY15" fmla="*/ 2189838 h 4662711"/>
                <a:gd name="connsiteX16" fmla="*/ 593346 w 6005359"/>
                <a:gd name="connsiteY16" fmla="*/ 2264227 h 4662711"/>
                <a:gd name="connsiteX17" fmla="*/ 1333576 w 6005359"/>
                <a:gd name="connsiteY17" fmla="*/ 2556324 h 4662711"/>
                <a:gd name="connsiteX18" fmla="*/ 2902933 w 6005359"/>
                <a:gd name="connsiteY18" fmla="*/ 1845126 h 4662711"/>
                <a:gd name="connsiteX19" fmla="*/ 2939216 w 6005359"/>
                <a:gd name="connsiteY19" fmla="*/ 1244596 h 4662711"/>
                <a:gd name="connsiteX20" fmla="*/ 4006017 w 6005359"/>
                <a:gd name="connsiteY20" fmla="*/ 1705423 h 4662711"/>
                <a:gd name="connsiteX21" fmla="*/ 4136647 w 6005359"/>
                <a:gd name="connsiteY21" fmla="*/ 1883224 h 4662711"/>
                <a:gd name="connsiteX22" fmla="*/ 4136646 w 6005359"/>
                <a:gd name="connsiteY22" fmla="*/ 1883224 h 4662711"/>
                <a:gd name="connsiteX23" fmla="*/ 3995131 w 6005359"/>
                <a:gd name="connsiteY23" fmla="*/ 2024739 h 4662711"/>
                <a:gd name="connsiteX24" fmla="*/ 2928331 w 6005359"/>
                <a:gd name="connsiteY24" fmla="*/ 1509481 h 4662711"/>
                <a:gd name="connsiteX25" fmla="*/ 1244674 w 6005359"/>
                <a:gd name="connsiteY25" fmla="*/ 2264224 h 4662711"/>
                <a:gd name="connsiteX26" fmla="*/ 740304 w 6005359"/>
                <a:gd name="connsiteY26" fmla="*/ 2062837 h 4662711"/>
                <a:gd name="connsiteX27" fmla="*/ 693133 w 6005359"/>
                <a:gd name="connsiteY27" fmla="*/ 1788881 h 4662711"/>
                <a:gd name="connsiteX28" fmla="*/ 909029 w 6005359"/>
                <a:gd name="connsiteY28" fmla="*/ 1826984 h 4662711"/>
                <a:gd name="connsiteX29" fmla="*/ 1201131 w 6005359"/>
                <a:gd name="connsiteY29" fmla="*/ 1970310 h 4662711"/>
                <a:gd name="connsiteX30" fmla="*/ 2939216 w 6005359"/>
                <a:gd name="connsiteY30" fmla="*/ 1244596 h 4662711"/>
                <a:gd name="connsiteX31" fmla="*/ 3405494 w 6005359"/>
                <a:gd name="connsiteY31" fmla="*/ 0 h 4662711"/>
                <a:gd name="connsiteX32" fmla="*/ 3942516 w 6005359"/>
                <a:gd name="connsiteY32" fmla="*/ 0 h 4662711"/>
                <a:gd name="connsiteX33" fmla="*/ 4175075 w 6005359"/>
                <a:gd name="connsiteY33" fmla="*/ 638390 h 4662711"/>
                <a:gd name="connsiteX34" fmla="*/ 4176609 w 6005359"/>
                <a:gd name="connsiteY34" fmla="*/ 638764 h 4662711"/>
                <a:gd name="connsiteX35" fmla="*/ 4494947 w 6005359"/>
                <a:gd name="connsiteY35" fmla="*/ 768026 h 4662711"/>
                <a:gd name="connsiteX36" fmla="*/ 4515854 w 6005359"/>
                <a:gd name="connsiteY36" fmla="*/ 780380 h 4662711"/>
                <a:gd name="connsiteX37" fmla="*/ 5132655 w 6005359"/>
                <a:gd name="connsiteY37" fmla="*/ 492973 h 4662711"/>
                <a:gd name="connsiteX38" fmla="*/ 5512387 w 6005359"/>
                <a:gd name="connsiteY38" fmla="*/ 872705 h 4662711"/>
                <a:gd name="connsiteX39" fmla="*/ 5224980 w 6005359"/>
                <a:gd name="connsiteY39" fmla="*/ 1489506 h 4662711"/>
                <a:gd name="connsiteX40" fmla="*/ 5237334 w 6005359"/>
                <a:gd name="connsiteY40" fmla="*/ 1510412 h 4662711"/>
                <a:gd name="connsiteX41" fmla="*/ 5366595 w 6005359"/>
                <a:gd name="connsiteY41" fmla="*/ 1828751 h 4662711"/>
                <a:gd name="connsiteX42" fmla="*/ 5366970 w 6005359"/>
                <a:gd name="connsiteY42" fmla="*/ 1830287 h 4662711"/>
                <a:gd name="connsiteX43" fmla="*/ 6005359 w 6005359"/>
                <a:gd name="connsiteY43" fmla="*/ 2062845 h 4662711"/>
                <a:gd name="connsiteX44" fmla="*/ 6005359 w 6005359"/>
                <a:gd name="connsiteY44" fmla="*/ 2599867 h 4662711"/>
                <a:gd name="connsiteX45" fmla="*/ 5366970 w 6005359"/>
                <a:gd name="connsiteY45" fmla="*/ 2832426 h 4662711"/>
                <a:gd name="connsiteX46" fmla="*/ 5366595 w 6005359"/>
                <a:gd name="connsiteY46" fmla="*/ 2833962 h 4662711"/>
                <a:gd name="connsiteX47" fmla="*/ 5237334 w 6005359"/>
                <a:gd name="connsiteY47" fmla="*/ 3152300 h 4662711"/>
                <a:gd name="connsiteX48" fmla="*/ 5224981 w 6005359"/>
                <a:gd name="connsiteY48" fmla="*/ 3173204 h 4662711"/>
                <a:gd name="connsiteX49" fmla="*/ 5512389 w 6005359"/>
                <a:gd name="connsiteY49" fmla="*/ 3790005 h 4662711"/>
                <a:gd name="connsiteX50" fmla="*/ 5132657 w 6005359"/>
                <a:gd name="connsiteY50" fmla="*/ 4169737 h 4662711"/>
                <a:gd name="connsiteX51" fmla="*/ 4515857 w 6005359"/>
                <a:gd name="connsiteY51" fmla="*/ 3882331 h 4662711"/>
                <a:gd name="connsiteX52" fmla="*/ 4494947 w 6005359"/>
                <a:gd name="connsiteY52" fmla="*/ 3894687 h 4662711"/>
                <a:gd name="connsiteX53" fmla="*/ 4176609 w 6005359"/>
                <a:gd name="connsiteY53" fmla="*/ 4023948 h 4662711"/>
                <a:gd name="connsiteX54" fmla="*/ 4175075 w 6005359"/>
                <a:gd name="connsiteY54" fmla="*/ 4024322 h 4662711"/>
                <a:gd name="connsiteX55" fmla="*/ 3942517 w 6005359"/>
                <a:gd name="connsiteY55" fmla="*/ 4662711 h 4662711"/>
                <a:gd name="connsiteX56" fmla="*/ 3405495 w 6005359"/>
                <a:gd name="connsiteY56" fmla="*/ 4662711 h 4662711"/>
                <a:gd name="connsiteX57" fmla="*/ 3172937 w 6005359"/>
                <a:gd name="connsiteY57" fmla="*/ 4024324 h 4662711"/>
                <a:gd name="connsiteX58" fmla="*/ 3171398 w 6005359"/>
                <a:gd name="connsiteY58" fmla="*/ 4023948 h 4662711"/>
                <a:gd name="connsiteX59" fmla="*/ 2853060 w 6005359"/>
                <a:gd name="connsiteY59" fmla="*/ 3894687 h 4662711"/>
                <a:gd name="connsiteX60" fmla="*/ 2832154 w 6005359"/>
                <a:gd name="connsiteY60" fmla="*/ 3882333 h 4662711"/>
                <a:gd name="connsiteX61" fmla="*/ 2215353 w 6005359"/>
                <a:gd name="connsiteY61" fmla="*/ 4169740 h 4662711"/>
                <a:gd name="connsiteX62" fmla="*/ 1835621 w 6005359"/>
                <a:gd name="connsiteY62" fmla="*/ 3790008 h 4662711"/>
                <a:gd name="connsiteX63" fmla="*/ 1926018 w 6005359"/>
                <a:gd name="connsiteY63" fmla="*/ 3596008 h 4662711"/>
                <a:gd name="connsiteX64" fmla="*/ 3047624 w 6005359"/>
                <a:gd name="connsiteY64" fmla="*/ 2952993 h 4662711"/>
                <a:gd name="connsiteX65" fmla="*/ 4298131 w 6005359"/>
                <a:gd name="connsiteY65" fmla="*/ 2955483 h 4662711"/>
                <a:gd name="connsiteX66" fmla="*/ 4298131 w 6005359"/>
                <a:gd name="connsiteY66" fmla="*/ 1707228 h 4662711"/>
                <a:gd name="connsiteX67" fmla="*/ 4084475 w 6005359"/>
                <a:gd name="connsiteY67" fmla="*/ 1549691 h 4662711"/>
                <a:gd name="connsiteX68" fmla="*/ 2017033 w 6005359"/>
                <a:gd name="connsiteY68" fmla="*/ 1262028 h 4662711"/>
                <a:gd name="connsiteX69" fmla="*/ 1835621 w 6005359"/>
                <a:gd name="connsiteY69" fmla="*/ 872703 h 4662711"/>
                <a:gd name="connsiteX70" fmla="*/ 2215353 w 6005359"/>
                <a:gd name="connsiteY70" fmla="*/ 492971 h 4662711"/>
                <a:gd name="connsiteX71" fmla="*/ 2832155 w 6005359"/>
                <a:gd name="connsiteY71" fmla="*/ 780379 h 4662711"/>
                <a:gd name="connsiteX72" fmla="*/ 2853060 w 6005359"/>
                <a:gd name="connsiteY72" fmla="*/ 768026 h 4662711"/>
                <a:gd name="connsiteX73" fmla="*/ 3171398 w 6005359"/>
                <a:gd name="connsiteY73" fmla="*/ 638765 h 4662711"/>
                <a:gd name="connsiteX74" fmla="*/ 3172935 w 6005359"/>
                <a:gd name="connsiteY74" fmla="*/ 638389 h 4662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05359" h="4662711">
                  <a:moveTo>
                    <a:pt x="2872895" y="2451096"/>
                  </a:moveTo>
                  <a:cubicBezTo>
                    <a:pt x="3254059" y="2453876"/>
                    <a:pt x="3458125" y="2632521"/>
                    <a:pt x="3517361" y="2725050"/>
                  </a:cubicBezTo>
                  <a:cubicBezTo>
                    <a:pt x="3576596" y="2817579"/>
                    <a:pt x="3480035" y="2914947"/>
                    <a:pt x="3369823" y="2908295"/>
                  </a:cubicBezTo>
                  <a:cubicBezTo>
                    <a:pt x="3259611" y="2901643"/>
                    <a:pt x="3117388" y="2686742"/>
                    <a:pt x="2856088" y="2685137"/>
                  </a:cubicBezTo>
                  <a:cubicBezTo>
                    <a:pt x="2560630" y="2683322"/>
                    <a:pt x="2095973" y="3434610"/>
                    <a:pt x="1259622" y="3419922"/>
                  </a:cubicBezTo>
                  <a:cubicBezTo>
                    <a:pt x="480502" y="3406239"/>
                    <a:pt x="112766" y="2952743"/>
                    <a:pt x="25456" y="2842979"/>
                  </a:cubicBezTo>
                  <a:cubicBezTo>
                    <a:pt x="-61854" y="2733215"/>
                    <a:pt x="97681" y="2600167"/>
                    <a:pt x="169704" y="2663366"/>
                  </a:cubicBezTo>
                  <a:cubicBezTo>
                    <a:pt x="320141" y="2795373"/>
                    <a:pt x="822086" y="3184094"/>
                    <a:pt x="1274016" y="3178623"/>
                  </a:cubicBezTo>
                  <a:cubicBezTo>
                    <a:pt x="2098292" y="3168645"/>
                    <a:pt x="2291644" y="2446857"/>
                    <a:pt x="2872895" y="2451096"/>
                  </a:cubicBezTo>
                  <a:close/>
                  <a:moveTo>
                    <a:pt x="2902933" y="1845126"/>
                  </a:moveTo>
                  <a:cubicBezTo>
                    <a:pt x="3334590" y="1864811"/>
                    <a:pt x="3723598" y="2161414"/>
                    <a:pt x="3806450" y="2293252"/>
                  </a:cubicBezTo>
                  <a:cubicBezTo>
                    <a:pt x="3889302" y="2425090"/>
                    <a:pt x="3735087" y="2540600"/>
                    <a:pt x="3661306" y="2494639"/>
                  </a:cubicBezTo>
                  <a:cubicBezTo>
                    <a:pt x="3587525" y="2448678"/>
                    <a:pt x="3373136" y="2152948"/>
                    <a:pt x="2873905" y="2115453"/>
                  </a:cubicBezTo>
                  <a:cubicBezTo>
                    <a:pt x="2374674" y="2077958"/>
                    <a:pt x="1907194" y="2826654"/>
                    <a:pt x="1340834" y="2813953"/>
                  </a:cubicBezTo>
                  <a:cubicBezTo>
                    <a:pt x="774474" y="2801252"/>
                    <a:pt x="581254" y="2602285"/>
                    <a:pt x="433692" y="2485566"/>
                  </a:cubicBezTo>
                  <a:cubicBezTo>
                    <a:pt x="286130" y="2368847"/>
                    <a:pt x="310926" y="2226728"/>
                    <a:pt x="379264" y="2189838"/>
                  </a:cubicBezTo>
                  <a:cubicBezTo>
                    <a:pt x="447602" y="2152948"/>
                    <a:pt x="506866" y="2155975"/>
                    <a:pt x="593346" y="2264227"/>
                  </a:cubicBezTo>
                  <a:cubicBezTo>
                    <a:pt x="679826" y="2372479"/>
                    <a:pt x="942447" y="2564601"/>
                    <a:pt x="1333576" y="2556324"/>
                  </a:cubicBezTo>
                  <a:cubicBezTo>
                    <a:pt x="1890863" y="2544531"/>
                    <a:pt x="2274378" y="1816462"/>
                    <a:pt x="2902933" y="1845126"/>
                  </a:cubicBezTo>
                  <a:close/>
                  <a:moveTo>
                    <a:pt x="2939216" y="1244596"/>
                  </a:moveTo>
                  <a:cubicBezTo>
                    <a:pt x="3431559" y="1268032"/>
                    <a:pt x="3674386" y="1455591"/>
                    <a:pt x="4006017" y="1705423"/>
                  </a:cubicBezTo>
                  <a:cubicBezTo>
                    <a:pt x="4109574" y="1783437"/>
                    <a:pt x="4136647" y="1805067"/>
                    <a:pt x="4136647" y="1883224"/>
                  </a:cubicBezTo>
                  <a:lnTo>
                    <a:pt x="4136646" y="1883224"/>
                  </a:lnTo>
                  <a:cubicBezTo>
                    <a:pt x="4136646" y="1961381"/>
                    <a:pt x="4073288" y="2024739"/>
                    <a:pt x="3995131" y="2024739"/>
                  </a:cubicBezTo>
                  <a:cubicBezTo>
                    <a:pt x="3793140" y="2061630"/>
                    <a:pt x="3633483" y="1545767"/>
                    <a:pt x="2928331" y="1509481"/>
                  </a:cubicBezTo>
                  <a:cubicBezTo>
                    <a:pt x="2223179" y="1473195"/>
                    <a:pt x="1809671" y="2256756"/>
                    <a:pt x="1244674" y="2264224"/>
                  </a:cubicBezTo>
                  <a:cubicBezTo>
                    <a:pt x="969105" y="2267866"/>
                    <a:pt x="832228" y="2142061"/>
                    <a:pt x="740304" y="2062837"/>
                  </a:cubicBezTo>
                  <a:cubicBezTo>
                    <a:pt x="648381" y="1983613"/>
                    <a:pt x="612398" y="1857218"/>
                    <a:pt x="693133" y="1788881"/>
                  </a:cubicBezTo>
                  <a:cubicBezTo>
                    <a:pt x="773868" y="1720544"/>
                    <a:pt x="824363" y="1744131"/>
                    <a:pt x="909029" y="1826984"/>
                  </a:cubicBezTo>
                  <a:cubicBezTo>
                    <a:pt x="993695" y="1909837"/>
                    <a:pt x="1009740" y="1973989"/>
                    <a:pt x="1201131" y="1970310"/>
                  </a:cubicBezTo>
                  <a:cubicBezTo>
                    <a:pt x="1806386" y="1958674"/>
                    <a:pt x="2015759" y="1200638"/>
                    <a:pt x="2939216" y="1244596"/>
                  </a:cubicBezTo>
                  <a:close/>
                  <a:moveTo>
                    <a:pt x="3405494" y="0"/>
                  </a:moveTo>
                  <a:lnTo>
                    <a:pt x="3942516" y="0"/>
                  </a:lnTo>
                  <a:lnTo>
                    <a:pt x="4175075" y="638390"/>
                  </a:lnTo>
                  <a:lnTo>
                    <a:pt x="4176609" y="638764"/>
                  </a:lnTo>
                  <a:cubicBezTo>
                    <a:pt x="4285789" y="671080"/>
                    <a:pt x="4392460" y="714167"/>
                    <a:pt x="4494947" y="768026"/>
                  </a:cubicBezTo>
                  <a:lnTo>
                    <a:pt x="4515854" y="780380"/>
                  </a:lnTo>
                  <a:lnTo>
                    <a:pt x="5132655" y="492973"/>
                  </a:lnTo>
                  <a:lnTo>
                    <a:pt x="5512387" y="872705"/>
                  </a:lnTo>
                  <a:lnTo>
                    <a:pt x="5224980" y="1489506"/>
                  </a:lnTo>
                  <a:lnTo>
                    <a:pt x="5237334" y="1510412"/>
                  </a:lnTo>
                  <a:cubicBezTo>
                    <a:pt x="5291193" y="1612900"/>
                    <a:pt x="5334280" y="1719571"/>
                    <a:pt x="5366595" y="1828751"/>
                  </a:cubicBezTo>
                  <a:lnTo>
                    <a:pt x="5366970" y="1830287"/>
                  </a:lnTo>
                  <a:lnTo>
                    <a:pt x="6005359" y="2062845"/>
                  </a:lnTo>
                  <a:lnTo>
                    <a:pt x="6005359" y="2599867"/>
                  </a:lnTo>
                  <a:lnTo>
                    <a:pt x="5366970" y="2832426"/>
                  </a:lnTo>
                  <a:lnTo>
                    <a:pt x="5366595" y="2833962"/>
                  </a:lnTo>
                  <a:cubicBezTo>
                    <a:pt x="5334280" y="2943142"/>
                    <a:pt x="5291193" y="3049813"/>
                    <a:pt x="5237334" y="3152300"/>
                  </a:cubicBezTo>
                  <a:lnTo>
                    <a:pt x="5224981" y="3173204"/>
                  </a:lnTo>
                  <a:lnTo>
                    <a:pt x="5512389" y="3790005"/>
                  </a:lnTo>
                  <a:lnTo>
                    <a:pt x="5132657" y="4169737"/>
                  </a:lnTo>
                  <a:lnTo>
                    <a:pt x="4515857" y="3882331"/>
                  </a:lnTo>
                  <a:lnTo>
                    <a:pt x="4494947" y="3894687"/>
                  </a:lnTo>
                  <a:cubicBezTo>
                    <a:pt x="4392460" y="3948546"/>
                    <a:pt x="4285789" y="3991632"/>
                    <a:pt x="4176609" y="4023948"/>
                  </a:cubicBezTo>
                  <a:lnTo>
                    <a:pt x="4175075" y="4024322"/>
                  </a:lnTo>
                  <a:lnTo>
                    <a:pt x="3942517" y="4662711"/>
                  </a:lnTo>
                  <a:lnTo>
                    <a:pt x="3405495" y="4662711"/>
                  </a:lnTo>
                  <a:lnTo>
                    <a:pt x="3172937" y="4024324"/>
                  </a:lnTo>
                  <a:lnTo>
                    <a:pt x="3171398" y="4023948"/>
                  </a:lnTo>
                  <a:cubicBezTo>
                    <a:pt x="3062218" y="3991633"/>
                    <a:pt x="2955547" y="3948545"/>
                    <a:pt x="2853060" y="3894687"/>
                  </a:cubicBezTo>
                  <a:lnTo>
                    <a:pt x="2832154" y="3882333"/>
                  </a:lnTo>
                  <a:lnTo>
                    <a:pt x="2215353" y="4169740"/>
                  </a:lnTo>
                  <a:lnTo>
                    <a:pt x="1835621" y="3790008"/>
                  </a:lnTo>
                  <a:lnTo>
                    <a:pt x="1926018" y="3596008"/>
                  </a:lnTo>
                  <a:cubicBezTo>
                    <a:pt x="2426887" y="3519556"/>
                    <a:pt x="2593926" y="3116531"/>
                    <a:pt x="3047624" y="2952993"/>
                  </a:cubicBezTo>
                  <a:cubicBezTo>
                    <a:pt x="3413947" y="3346982"/>
                    <a:pt x="4089713" y="3163111"/>
                    <a:pt x="4298131" y="2955483"/>
                  </a:cubicBezTo>
                  <a:cubicBezTo>
                    <a:pt x="4642827" y="2610787"/>
                    <a:pt x="4642827" y="2051924"/>
                    <a:pt x="4298131" y="1707228"/>
                  </a:cubicBezTo>
                  <a:cubicBezTo>
                    <a:pt x="4233501" y="1642598"/>
                    <a:pt x="4161341" y="1590085"/>
                    <a:pt x="4084475" y="1549691"/>
                  </a:cubicBezTo>
                  <a:cubicBezTo>
                    <a:pt x="3707385" y="1101832"/>
                    <a:pt x="2971066" y="875316"/>
                    <a:pt x="2017033" y="1262028"/>
                  </a:cubicBezTo>
                  <a:lnTo>
                    <a:pt x="1835621" y="872703"/>
                  </a:lnTo>
                  <a:lnTo>
                    <a:pt x="2215353" y="492971"/>
                  </a:lnTo>
                  <a:lnTo>
                    <a:pt x="2832155" y="780379"/>
                  </a:lnTo>
                  <a:lnTo>
                    <a:pt x="2853060" y="768026"/>
                  </a:lnTo>
                  <a:cubicBezTo>
                    <a:pt x="2955547" y="714167"/>
                    <a:pt x="3062218" y="671080"/>
                    <a:pt x="3171398" y="638765"/>
                  </a:cubicBezTo>
                  <a:lnTo>
                    <a:pt x="3172935" y="63838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sp>
          <p:nvSpPr>
            <p:cNvPr id="113" name="Freeform 184">
              <a:extLst>
                <a:ext uri="{FF2B5EF4-FFF2-40B4-BE49-F238E27FC236}">
                  <a16:creationId xmlns:a16="http://schemas.microsoft.com/office/drawing/2014/main" id="{3CE743DB-CCAF-441F-B51A-DC6AF64E5277}"/>
                </a:ext>
                <a:ext uri="{C183D7F6-B498-43B3-948B-1728B52AA6E4}">
                  <adec:decorative xmlns:adec="http://schemas.microsoft.com/office/drawing/2017/decorative" val="1"/>
                </a:ext>
              </a:extLst>
            </p:cNvPr>
            <p:cNvSpPr/>
            <p:nvPr/>
          </p:nvSpPr>
          <p:spPr bwMode="auto">
            <a:xfrm>
              <a:off x="11207221" y="1395296"/>
              <a:ext cx="306195" cy="305198"/>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sp>
          <p:nvSpPr>
            <p:cNvPr id="114" name="Freeform: Shape 113">
              <a:extLst>
                <a:ext uri="{FF2B5EF4-FFF2-40B4-BE49-F238E27FC236}">
                  <a16:creationId xmlns:a16="http://schemas.microsoft.com/office/drawing/2014/main" id="{EB2681E1-F72A-4FFF-9562-DBD57E85DEC2}"/>
                </a:ext>
                <a:ext uri="{C183D7F6-B498-43B3-948B-1728B52AA6E4}">
                  <adec:decorative xmlns:adec="http://schemas.microsoft.com/office/drawing/2017/decorative" val="1"/>
                </a:ext>
              </a:extLst>
            </p:cNvPr>
            <p:cNvSpPr/>
            <p:nvPr/>
          </p:nvSpPr>
          <p:spPr bwMode="auto">
            <a:xfrm>
              <a:off x="11367811" y="3550368"/>
              <a:ext cx="289666" cy="289030"/>
            </a:xfrm>
            <a:custGeom>
              <a:avLst/>
              <a:gdLst>
                <a:gd name="connsiteX0" fmla="*/ 2058796 w 2400405"/>
                <a:gd name="connsiteY0" fmla="*/ 1256620 h 2395129"/>
                <a:gd name="connsiteX1" fmla="*/ 2391143 w 2400405"/>
                <a:gd name="connsiteY1" fmla="*/ 1256620 h 2395129"/>
                <a:gd name="connsiteX2" fmla="*/ 2391143 w 2400405"/>
                <a:gd name="connsiteY2" fmla="*/ 2395129 h 2395129"/>
                <a:gd name="connsiteX3" fmla="*/ 1252634 w 2400405"/>
                <a:gd name="connsiteY3" fmla="*/ 2395129 h 2395129"/>
                <a:gd name="connsiteX4" fmla="*/ 1252634 w 2400405"/>
                <a:gd name="connsiteY4" fmla="*/ 1722169 h 2395129"/>
                <a:gd name="connsiteX5" fmla="*/ 1421433 w 2400405"/>
                <a:gd name="connsiteY5" fmla="*/ 1722169 h 2395129"/>
                <a:gd name="connsiteX6" fmla="*/ 1421433 w 2400405"/>
                <a:gd name="connsiteY6" fmla="*/ 2226330 h 2395129"/>
                <a:gd name="connsiteX7" fmla="*/ 2222344 w 2400405"/>
                <a:gd name="connsiteY7" fmla="*/ 2226330 h 2395129"/>
                <a:gd name="connsiteX8" fmla="*/ 2222344 w 2400405"/>
                <a:gd name="connsiteY8" fmla="*/ 1425419 h 2395129"/>
                <a:gd name="connsiteX9" fmla="*/ 2078471 w 2400405"/>
                <a:gd name="connsiteY9" fmla="*/ 1425419 h 2395129"/>
                <a:gd name="connsiteX10" fmla="*/ 2079066 w 2400405"/>
                <a:gd name="connsiteY10" fmla="*/ 1422837 h 2395129"/>
                <a:gd name="connsiteX11" fmla="*/ 2082826 w 2400405"/>
                <a:gd name="connsiteY11" fmla="*/ 1373140 h 2395129"/>
                <a:gd name="connsiteX12" fmla="*/ 2072553 w 2400405"/>
                <a:gd name="connsiteY12" fmla="*/ 1291585 h 2395129"/>
                <a:gd name="connsiteX13" fmla="*/ 0 w 2400405"/>
                <a:gd name="connsiteY13" fmla="*/ 1256620 h 2395129"/>
                <a:gd name="connsiteX14" fmla="*/ 315952 w 2400405"/>
                <a:gd name="connsiteY14" fmla="*/ 1256620 h 2395129"/>
                <a:gd name="connsiteX15" fmla="*/ 315223 w 2400405"/>
                <a:gd name="connsiteY15" fmla="*/ 1263854 h 2395129"/>
                <a:gd name="connsiteX16" fmla="*/ 328997 w 2400405"/>
                <a:gd name="connsiteY16" fmla="*/ 1373192 h 2395129"/>
                <a:gd name="connsiteX17" fmla="*/ 349546 w 2400405"/>
                <a:gd name="connsiteY17" fmla="*/ 1425419 h 2395129"/>
                <a:gd name="connsiteX18" fmla="*/ 168799 w 2400405"/>
                <a:gd name="connsiteY18" fmla="*/ 1425419 h 2395129"/>
                <a:gd name="connsiteX19" fmla="*/ 168799 w 2400405"/>
                <a:gd name="connsiteY19" fmla="*/ 2226330 h 2395129"/>
                <a:gd name="connsiteX20" fmla="*/ 969710 w 2400405"/>
                <a:gd name="connsiteY20" fmla="*/ 2226330 h 2395129"/>
                <a:gd name="connsiteX21" fmla="*/ 969710 w 2400405"/>
                <a:gd name="connsiteY21" fmla="*/ 1722169 h 2395129"/>
                <a:gd name="connsiteX22" fmla="*/ 1138509 w 2400405"/>
                <a:gd name="connsiteY22" fmla="*/ 1722169 h 2395129"/>
                <a:gd name="connsiteX23" fmla="*/ 1138509 w 2400405"/>
                <a:gd name="connsiteY23" fmla="*/ 2395129 h 2395129"/>
                <a:gd name="connsiteX24" fmla="*/ 0 w 2400405"/>
                <a:gd name="connsiteY24" fmla="*/ 2395129 h 2395129"/>
                <a:gd name="connsiteX25" fmla="*/ 1299167 w 2400405"/>
                <a:gd name="connsiteY25" fmla="*/ 621459 h 2395129"/>
                <a:gd name="connsiteX26" fmla="*/ 1766863 w 2400405"/>
                <a:gd name="connsiteY26" fmla="*/ 1098276 h 2395129"/>
                <a:gd name="connsiteX27" fmla="*/ 1763173 w 2400405"/>
                <a:gd name="connsiteY27" fmla="*/ 1135592 h 2395129"/>
                <a:gd name="connsiteX28" fmla="*/ 1843595 w 2400405"/>
                <a:gd name="connsiteY28" fmla="*/ 1152145 h 2395129"/>
                <a:gd name="connsiteX29" fmla="*/ 1984643 w 2400405"/>
                <a:gd name="connsiteY29" fmla="*/ 1369087 h 2395129"/>
                <a:gd name="connsiteX30" fmla="*/ 1843595 w 2400405"/>
                <a:gd name="connsiteY30" fmla="*/ 1586029 h 2395129"/>
                <a:gd name="connsiteX31" fmla="*/ 1775166 w 2400405"/>
                <a:gd name="connsiteY31" fmla="*/ 1600113 h 2395129"/>
                <a:gd name="connsiteX32" fmla="*/ 1764705 w 2400405"/>
                <a:gd name="connsiteY32" fmla="*/ 1604531 h 2395129"/>
                <a:gd name="connsiteX33" fmla="*/ 1753703 w 2400405"/>
                <a:gd name="connsiteY33" fmla="*/ 1604531 h 2395129"/>
                <a:gd name="connsiteX34" fmla="*/ 768881 w 2400405"/>
                <a:gd name="connsiteY34" fmla="*/ 1604531 h 2395129"/>
                <a:gd name="connsiteX35" fmla="*/ 726694 w 2400405"/>
                <a:gd name="connsiteY35" fmla="*/ 1604531 h 2395129"/>
                <a:gd name="connsiteX36" fmla="*/ 713124 w 2400405"/>
                <a:gd name="connsiteY36" fmla="*/ 1598801 h 2395129"/>
                <a:gd name="connsiteX37" fmla="*/ 701035 w 2400405"/>
                <a:gd name="connsiteY37" fmla="*/ 1597560 h 2395129"/>
                <a:gd name="connsiteX38" fmla="*/ 432240 w 2400405"/>
                <a:gd name="connsiteY38" fmla="*/ 1261325 h 2395129"/>
                <a:gd name="connsiteX39" fmla="*/ 768881 w 2400405"/>
                <a:gd name="connsiteY39" fmla="*/ 918119 h 2395129"/>
                <a:gd name="connsiteX40" fmla="*/ 836726 w 2400405"/>
                <a:gd name="connsiteY40" fmla="*/ 925092 h 2395129"/>
                <a:gd name="connsiteX41" fmla="*/ 864054 w 2400405"/>
                <a:gd name="connsiteY41" fmla="*/ 933741 h 2395129"/>
                <a:gd name="connsiteX42" fmla="*/ 868225 w 2400405"/>
                <a:gd name="connsiteY42" fmla="*/ 912677 h 2395129"/>
                <a:gd name="connsiteX43" fmla="*/ 1299167 w 2400405"/>
                <a:gd name="connsiteY43" fmla="*/ 621459 h 2395129"/>
                <a:gd name="connsiteX44" fmla="*/ 1261896 w 2400405"/>
                <a:gd name="connsiteY44" fmla="*/ 0 h 2395129"/>
                <a:gd name="connsiteX45" fmla="*/ 2400405 w 2400405"/>
                <a:gd name="connsiteY45" fmla="*/ 0 h 2395129"/>
                <a:gd name="connsiteX46" fmla="*/ 2400405 w 2400405"/>
                <a:gd name="connsiteY46" fmla="*/ 1138509 h 2395129"/>
                <a:gd name="connsiteX47" fmla="*/ 1980483 w 2400405"/>
                <a:gd name="connsiteY47" fmla="*/ 1138509 h 2395129"/>
                <a:gd name="connsiteX48" fmla="*/ 1938950 w 2400405"/>
                <a:gd name="connsiteY48" fmla="*/ 1102542 h 2395129"/>
                <a:gd name="connsiteX49" fmla="*/ 1899596 w 2400405"/>
                <a:gd name="connsiteY49" fmla="*/ 1081181 h 2395129"/>
                <a:gd name="connsiteX50" fmla="*/ 1889409 w 2400405"/>
                <a:gd name="connsiteY50" fmla="*/ 980134 h 2395129"/>
                <a:gd name="connsiteX51" fmla="*/ 1886313 w 2400405"/>
                <a:gd name="connsiteY51" fmla="*/ 969710 h 2395129"/>
                <a:gd name="connsiteX52" fmla="*/ 2231606 w 2400405"/>
                <a:gd name="connsiteY52" fmla="*/ 969710 h 2395129"/>
                <a:gd name="connsiteX53" fmla="*/ 2231606 w 2400405"/>
                <a:gd name="connsiteY53" fmla="*/ 168799 h 2395129"/>
                <a:gd name="connsiteX54" fmla="*/ 1430695 w 2400405"/>
                <a:gd name="connsiteY54" fmla="*/ 168799 h 2395129"/>
                <a:gd name="connsiteX55" fmla="*/ 1430695 w 2400405"/>
                <a:gd name="connsiteY55" fmla="*/ 526519 h 2395129"/>
                <a:gd name="connsiteX56" fmla="*/ 1421863 w 2400405"/>
                <a:gd name="connsiteY56" fmla="*/ 524133 h 2395129"/>
                <a:gd name="connsiteX57" fmla="*/ 1318752 w 2400405"/>
                <a:gd name="connsiteY57" fmla="*/ 515035 h 2395129"/>
                <a:gd name="connsiteX58" fmla="*/ 1261896 w 2400405"/>
                <a:gd name="connsiteY58" fmla="*/ 518622 h 2395129"/>
                <a:gd name="connsiteX59" fmla="*/ 9262 w 2400405"/>
                <a:gd name="connsiteY59" fmla="*/ 0 h 2395129"/>
                <a:gd name="connsiteX60" fmla="*/ 1147771 w 2400405"/>
                <a:gd name="connsiteY60" fmla="*/ 0 h 2395129"/>
                <a:gd name="connsiteX61" fmla="*/ 1147771 w 2400405"/>
                <a:gd name="connsiteY61" fmla="*/ 541616 h 2395129"/>
                <a:gd name="connsiteX62" fmla="*/ 1105167 w 2400405"/>
                <a:gd name="connsiteY62" fmla="*/ 555439 h 2395129"/>
                <a:gd name="connsiteX63" fmla="*/ 1041102 w 2400405"/>
                <a:gd name="connsiteY63" fmla="*/ 585339 h 2395129"/>
                <a:gd name="connsiteX64" fmla="*/ 978972 w 2400405"/>
                <a:gd name="connsiteY64" fmla="*/ 629491 h 2395129"/>
                <a:gd name="connsiteX65" fmla="*/ 978972 w 2400405"/>
                <a:gd name="connsiteY65" fmla="*/ 168799 h 2395129"/>
                <a:gd name="connsiteX66" fmla="*/ 178061 w 2400405"/>
                <a:gd name="connsiteY66" fmla="*/ 168799 h 2395129"/>
                <a:gd name="connsiteX67" fmla="*/ 178061 w 2400405"/>
                <a:gd name="connsiteY67" fmla="*/ 969710 h 2395129"/>
                <a:gd name="connsiteX68" fmla="*/ 430811 w 2400405"/>
                <a:gd name="connsiteY68" fmla="*/ 969710 h 2395129"/>
                <a:gd name="connsiteX69" fmla="*/ 389941 w 2400405"/>
                <a:gd name="connsiteY69" fmla="*/ 1019244 h 2395129"/>
                <a:gd name="connsiteX70" fmla="*/ 349604 w 2400405"/>
                <a:gd name="connsiteY70" fmla="*/ 1093560 h 2395129"/>
                <a:gd name="connsiteX71" fmla="*/ 335651 w 2400405"/>
                <a:gd name="connsiteY71" fmla="*/ 1138509 h 2395129"/>
                <a:gd name="connsiteX72" fmla="*/ 9262 w 2400405"/>
                <a:gd name="connsiteY72" fmla="*/ 1138509 h 239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400405" h="2395129">
                  <a:moveTo>
                    <a:pt x="2058796" y="1256620"/>
                  </a:moveTo>
                  <a:lnTo>
                    <a:pt x="2391143" y="1256620"/>
                  </a:lnTo>
                  <a:lnTo>
                    <a:pt x="2391143" y="2395129"/>
                  </a:lnTo>
                  <a:lnTo>
                    <a:pt x="1252634" y="2395129"/>
                  </a:lnTo>
                  <a:lnTo>
                    <a:pt x="1252634" y="1722169"/>
                  </a:lnTo>
                  <a:lnTo>
                    <a:pt x="1421433" y="1722169"/>
                  </a:lnTo>
                  <a:lnTo>
                    <a:pt x="1421433" y="2226330"/>
                  </a:lnTo>
                  <a:lnTo>
                    <a:pt x="2222344" y="2226330"/>
                  </a:lnTo>
                  <a:lnTo>
                    <a:pt x="2222344" y="1425419"/>
                  </a:lnTo>
                  <a:lnTo>
                    <a:pt x="2078471" y="1425419"/>
                  </a:lnTo>
                  <a:lnTo>
                    <a:pt x="2079066" y="1422837"/>
                  </a:lnTo>
                  <a:cubicBezTo>
                    <a:pt x="2081542" y="1406633"/>
                    <a:pt x="2082826" y="1390036"/>
                    <a:pt x="2082826" y="1373140"/>
                  </a:cubicBezTo>
                  <a:cubicBezTo>
                    <a:pt x="2082826" y="1344980"/>
                    <a:pt x="2079259" y="1317652"/>
                    <a:pt x="2072553" y="1291585"/>
                  </a:cubicBezTo>
                  <a:close/>
                  <a:moveTo>
                    <a:pt x="0" y="1256620"/>
                  </a:moveTo>
                  <a:lnTo>
                    <a:pt x="315952" y="1256620"/>
                  </a:lnTo>
                  <a:lnTo>
                    <a:pt x="315223" y="1263854"/>
                  </a:lnTo>
                  <a:cubicBezTo>
                    <a:pt x="315223" y="1301608"/>
                    <a:pt x="320005" y="1338245"/>
                    <a:pt x="328997" y="1373192"/>
                  </a:cubicBezTo>
                  <a:lnTo>
                    <a:pt x="349546" y="1425419"/>
                  </a:lnTo>
                  <a:lnTo>
                    <a:pt x="168799" y="1425419"/>
                  </a:lnTo>
                  <a:lnTo>
                    <a:pt x="168799" y="2226330"/>
                  </a:lnTo>
                  <a:lnTo>
                    <a:pt x="969710" y="2226330"/>
                  </a:lnTo>
                  <a:lnTo>
                    <a:pt x="969710" y="1722169"/>
                  </a:lnTo>
                  <a:lnTo>
                    <a:pt x="1138509" y="1722169"/>
                  </a:lnTo>
                  <a:lnTo>
                    <a:pt x="1138509" y="2395129"/>
                  </a:lnTo>
                  <a:lnTo>
                    <a:pt x="0" y="2395129"/>
                  </a:lnTo>
                  <a:close/>
                  <a:moveTo>
                    <a:pt x="1299167" y="621459"/>
                  </a:moveTo>
                  <a:cubicBezTo>
                    <a:pt x="1557469" y="621459"/>
                    <a:pt x="1766863" y="834937"/>
                    <a:pt x="1766863" y="1098276"/>
                  </a:cubicBezTo>
                  <a:lnTo>
                    <a:pt x="1763173" y="1135592"/>
                  </a:lnTo>
                  <a:lnTo>
                    <a:pt x="1843595" y="1152145"/>
                  </a:lnTo>
                  <a:cubicBezTo>
                    <a:pt x="1926483" y="1187888"/>
                    <a:pt x="1984643" y="1271563"/>
                    <a:pt x="1984643" y="1369087"/>
                  </a:cubicBezTo>
                  <a:cubicBezTo>
                    <a:pt x="1984643" y="1466612"/>
                    <a:pt x="1926483" y="1550287"/>
                    <a:pt x="1843595" y="1586029"/>
                  </a:cubicBezTo>
                  <a:lnTo>
                    <a:pt x="1775166" y="1600113"/>
                  </a:lnTo>
                  <a:lnTo>
                    <a:pt x="1764705" y="1604531"/>
                  </a:lnTo>
                  <a:lnTo>
                    <a:pt x="1753703" y="1604531"/>
                  </a:lnTo>
                  <a:lnTo>
                    <a:pt x="768881" y="1604531"/>
                  </a:lnTo>
                  <a:lnTo>
                    <a:pt x="726694" y="1604531"/>
                  </a:lnTo>
                  <a:lnTo>
                    <a:pt x="713124" y="1598801"/>
                  </a:lnTo>
                  <a:lnTo>
                    <a:pt x="701035" y="1597560"/>
                  </a:lnTo>
                  <a:cubicBezTo>
                    <a:pt x="547634" y="1565556"/>
                    <a:pt x="432240" y="1427179"/>
                    <a:pt x="432240" y="1261325"/>
                  </a:cubicBezTo>
                  <a:cubicBezTo>
                    <a:pt x="432240" y="1071778"/>
                    <a:pt x="582960" y="918119"/>
                    <a:pt x="768881" y="918119"/>
                  </a:cubicBezTo>
                  <a:cubicBezTo>
                    <a:pt x="792120" y="918119"/>
                    <a:pt x="814810" y="920521"/>
                    <a:pt x="836726" y="925092"/>
                  </a:cubicBezTo>
                  <a:lnTo>
                    <a:pt x="864054" y="933741"/>
                  </a:lnTo>
                  <a:lnTo>
                    <a:pt x="868225" y="912677"/>
                  </a:lnTo>
                  <a:cubicBezTo>
                    <a:pt x="939225" y="741540"/>
                    <a:pt x="1105441" y="621459"/>
                    <a:pt x="1299167" y="621459"/>
                  </a:cubicBezTo>
                  <a:close/>
                  <a:moveTo>
                    <a:pt x="1261896" y="0"/>
                  </a:moveTo>
                  <a:lnTo>
                    <a:pt x="2400405" y="0"/>
                  </a:lnTo>
                  <a:lnTo>
                    <a:pt x="2400405" y="1138509"/>
                  </a:lnTo>
                  <a:lnTo>
                    <a:pt x="1980483" y="1138509"/>
                  </a:lnTo>
                  <a:lnTo>
                    <a:pt x="1938950" y="1102542"/>
                  </a:lnTo>
                  <a:lnTo>
                    <a:pt x="1899596" y="1081181"/>
                  </a:lnTo>
                  <a:lnTo>
                    <a:pt x="1889409" y="980134"/>
                  </a:lnTo>
                  <a:lnTo>
                    <a:pt x="1886313" y="969710"/>
                  </a:lnTo>
                  <a:lnTo>
                    <a:pt x="2231606" y="969710"/>
                  </a:lnTo>
                  <a:lnTo>
                    <a:pt x="2231606" y="168799"/>
                  </a:lnTo>
                  <a:lnTo>
                    <a:pt x="1430695" y="168799"/>
                  </a:lnTo>
                  <a:lnTo>
                    <a:pt x="1430695" y="526519"/>
                  </a:lnTo>
                  <a:lnTo>
                    <a:pt x="1421863" y="524133"/>
                  </a:lnTo>
                  <a:cubicBezTo>
                    <a:pt x="1388396" y="518155"/>
                    <a:pt x="1353938" y="515035"/>
                    <a:pt x="1318752" y="515035"/>
                  </a:cubicBezTo>
                  <a:lnTo>
                    <a:pt x="1261896" y="518622"/>
                  </a:lnTo>
                  <a:close/>
                  <a:moveTo>
                    <a:pt x="9262" y="0"/>
                  </a:moveTo>
                  <a:lnTo>
                    <a:pt x="1147771" y="0"/>
                  </a:lnTo>
                  <a:lnTo>
                    <a:pt x="1147771" y="541616"/>
                  </a:lnTo>
                  <a:lnTo>
                    <a:pt x="1105167" y="555439"/>
                  </a:lnTo>
                  <a:cubicBezTo>
                    <a:pt x="1083123" y="564131"/>
                    <a:pt x="1061736" y="574130"/>
                    <a:pt x="1041102" y="585339"/>
                  </a:cubicBezTo>
                  <a:lnTo>
                    <a:pt x="978972" y="629491"/>
                  </a:lnTo>
                  <a:lnTo>
                    <a:pt x="978972" y="168799"/>
                  </a:lnTo>
                  <a:lnTo>
                    <a:pt x="178061" y="168799"/>
                  </a:lnTo>
                  <a:lnTo>
                    <a:pt x="178061" y="969710"/>
                  </a:lnTo>
                  <a:lnTo>
                    <a:pt x="430811" y="969710"/>
                  </a:lnTo>
                  <a:lnTo>
                    <a:pt x="389941" y="1019244"/>
                  </a:lnTo>
                  <a:cubicBezTo>
                    <a:pt x="374217" y="1042519"/>
                    <a:pt x="360673" y="1067389"/>
                    <a:pt x="349604" y="1093560"/>
                  </a:cubicBezTo>
                  <a:lnTo>
                    <a:pt x="335651" y="1138509"/>
                  </a:lnTo>
                  <a:lnTo>
                    <a:pt x="9262" y="113850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188">
              <a:extLst>
                <a:ext uri="{FF2B5EF4-FFF2-40B4-BE49-F238E27FC236}">
                  <a16:creationId xmlns:a16="http://schemas.microsoft.com/office/drawing/2014/main" id="{7D5141E0-1ABD-4CAC-9791-4DB9A8749651}"/>
                </a:ext>
                <a:ext uri="{C183D7F6-B498-43B3-948B-1728B52AA6E4}">
                  <adec:decorative xmlns:adec="http://schemas.microsoft.com/office/drawing/2017/decorative" val="1"/>
                </a:ext>
              </a:extLst>
            </p:cNvPr>
            <p:cNvSpPr/>
            <p:nvPr/>
          </p:nvSpPr>
          <p:spPr bwMode="auto">
            <a:xfrm>
              <a:off x="10774271" y="5131339"/>
              <a:ext cx="296710" cy="312289"/>
            </a:xfrm>
            <a:custGeom>
              <a:avLst/>
              <a:gdLst>
                <a:gd name="connsiteX0" fmla="*/ 2182745 w 5136567"/>
                <a:gd name="connsiteY0" fmla="*/ 631371 h 5406253"/>
                <a:gd name="connsiteX1" fmla="*/ 2182745 w 5136567"/>
                <a:gd name="connsiteY1" fmla="*/ 1735832 h 5406253"/>
                <a:gd name="connsiteX2" fmla="*/ 697528 w 5136567"/>
                <a:gd name="connsiteY2" fmla="*/ 4553298 h 5406253"/>
                <a:gd name="connsiteX3" fmla="*/ 824661 w 5136567"/>
                <a:gd name="connsiteY3" fmla="*/ 4771571 h 5406253"/>
                <a:gd name="connsiteX4" fmla="*/ 1110209 w 5136567"/>
                <a:gd name="connsiteY4" fmla="*/ 4771571 h 5406253"/>
                <a:gd name="connsiteX5" fmla="*/ 2337230 w 5136567"/>
                <a:gd name="connsiteY5" fmla="*/ 2307772 h 5406253"/>
                <a:gd name="connsiteX6" fmla="*/ 3250167 w 5136567"/>
                <a:gd name="connsiteY6" fmla="*/ 2307772 h 5406253"/>
                <a:gd name="connsiteX7" fmla="*/ 2952394 w 5136567"/>
                <a:gd name="connsiteY7" fmla="*/ 1745343 h 5406253"/>
                <a:gd name="connsiteX8" fmla="*/ 2952394 w 5136567"/>
                <a:gd name="connsiteY8" fmla="*/ 631371 h 5406253"/>
                <a:gd name="connsiteX9" fmla="*/ 1250202 w 5136567"/>
                <a:gd name="connsiteY9" fmla="*/ 0 h 5406253"/>
                <a:gd name="connsiteX10" fmla="*/ 3888174 w 5136567"/>
                <a:gd name="connsiteY10" fmla="*/ 0 h 5406253"/>
                <a:gd name="connsiteX11" fmla="*/ 3888174 w 5136567"/>
                <a:gd name="connsiteY11" fmla="*/ 631371 h 5406253"/>
                <a:gd name="connsiteX12" fmla="*/ 3561994 w 5136567"/>
                <a:gd name="connsiteY12" fmla="*/ 631371 h 5406253"/>
                <a:gd name="connsiteX13" fmla="*/ 3561994 w 5136567"/>
                <a:gd name="connsiteY13" fmla="*/ 1585587 h 5406253"/>
                <a:gd name="connsiteX14" fmla="*/ 5135065 w 5136567"/>
                <a:gd name="connsiteY14" fmla="*/ 4566049 h 5406253"/>
                <a:gd name="connsiteX15" fmla="*/ 5136567 w 5136567"/>
                <a:gd name="connsiteY15" fmla="*/ 4566924 h 5406253"/>
                <a:gd name="connsiteX16" fmla="*/ 5136021 w 5136567"/>
                <a:gd name="connsiteY16" fmla="*/ 4567861 h 5406253"/>
                <a:gd name="connsiteX17" fmla="*/ 5136564 w 5136567"/>
                <a:gd name="connsiteY17" fmla="*/ 4568890 h 5406253"/>
                <a:gd name="connsiteX18" fmla="*/ 5134916 w 5136567"/>
                <a:gd name="connsiteY18" fmla="*/ 4569760 h 5406253"/>
                <a:gd name="connsiteX19" fmla="*/ 4647701 w 5136567"/>
                <a:gd name="connsiteY19" fmla="*/ 5406253 h 5406253"/>
                <a:gd name="connsiteX20" fmla="*/ 488866 w 5136567"/>
                <a:gd name="connsiteY20" fmla="*/ 5406253 h 5406253"/>
                <a:gd name="connsiteX21" fmla="*/ 1650 w 5136567"/>
                <a:gd name="connsiteY21" fmla="*/ 4569758 h 5406253"/>
                <a:gd name="connsiteX22" fmla="*/ 2 w 5136567"/>
                <a:gd name="connsiteY22" fmla="*/ 4568888 h 5406253"/>
                <a:gd name="connsiteX23" fmla="*/ 545 w 5136567"/>
                <a:gd name="connsiteY23" fmla="*/ 4567860 h 5406253"/>
                <a:gd name="connsiteX24" fmla="*/ 0 w 5136567"/>
                <a:gd name="connsiteY24" fmla="*/ 4566924 h 5406253"/>
                <a:gd name="connsiteX25" fmla="*/ 1500 w 5136567"/>
                <a:gd name="connsiteY25" fmla="*/ 4566051 h 5406253"/>
                <a:gd name="connsiteX26" fmla="*/ 1573145 w 5136567"/>
                <a:gd name="connsiteY26" fmla="*/ 1588289 h 5406253"/>
                <a:gd name="connsiteX27" fmla="*/ 1573145 w 5136567"/>
                <a:gd name="connsiteY27" fmla="*/ 631371 h 5406253"/>
                <a:gd name="connsiteX28" fmla="*/ 1250202 w 5136567"/>
                <a:gd name="connsiteY28" fmla="*/ 631371 h 540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36567" h="5406253">
                  <a:moveTo>
                    <a:pt x="2182745" y="631371"/>
                  </a:moveTo>
                  <a:lnTo>
                    <a:pt x="2182745" y="1735832"/>
                  </a:lnTo>
                  <a:lnTo>
                    <a:pt x="697528" y="4553298"/>
                  </a:lnTo>
                  <a:lnTo>
                    <a:pt x="824661" y="4771571"/>
                  </a:lnTo>
                  <a:lnTo>
                    <a:pt x="1110209" y="4771571"/>
                  </a:lnTo>
                  <a:lnTo>
                    <a:pt x="2337230" y="2307772"/>
                  </a:lnTo>
                  <a:lnTo>
                    <a:pt x="3250167" y="2307772"/>
                  </a:lnTo>
                  <a:lnTo>
                    <a:pt x="2952394" y="1745343"/>
                  </a:lnTo>
                  <a:lnTo>
                    <a:pt x="2952394" y="631371"/>
                  </a:lnTo>
                  <a:close/>
                  <a:moveTo>
                    <a:pt x="1250202" y="0"/>
                  </a:moveTo>
                  <a:lnTo>
                    <a:pt x="3888174" y="0"/>
                  </a:lnTo>
                  <a:lnTo>
                    <a:pt x="3888174" y="631371"/>
                  </a:lnTo>
                  <a:lnTo>
                    <a:pt x="3561994" y="631371"/>
                  </a:lnTo>
                  <a:lnTo>
                    <a:pt x="3561994" y="1585587"/>
                  </a:lnTo>
                  <a:lnTo>
                    <a:pt x="5135065" y="4566049"/>
                  </a:lnTo>
                  <a:lnTo>
                    <a:pt x="5136567" y="4566924"/>
                  </a:lnTo>
                  <a:lnTo>
                    <a:pt x="5136021" y="4567861"/>
                  </a:lnTo>
                  <a:lnTo>
                    <a:pt x="5136564" y="4568890"/>
                  </a:lnTo>
                  <a:lnTo>
                    <a:pt x="5134916" y="4569760"/>
                  </a:lnTo>
                  <a:lnTo>
                    <a:pt x="4647701" y="5406253"/>
                  </a:lnTo>
                  <a:lnTo>
                    <a:pt x="488866" y="5406253"/>
                  </a:lnTo>
                  <a:lnTo>
                    <a:pt x="1650" y="4569758"/>
                  </a:lnTo>
                  <a:lnTo>
                    <a:pt x="2" y="4568888"/>
                  </a:lnTo>
                  <a:lnTo>
                    <a:pt x="545" y="4567860"/>
                  </a:lnTo>
                  <a:lnTo>
                    <a:pt x="0" y="4566924"/>
                  </a:lnTo>
                  <a:lnTo>
                    <a:pt x="1500" y="4566051"/>
                  </a:lnTo>
                  <a:lnTo>
                    <a:pt x="1573145" y="1588289"/>
                  </a:lnTo>
                  <a:lnTo>
                    <a:pt x="1573145" y="631371"/>
                  </a:lnTo>
                  <a:lnTo>
                    <a:pt x="1250202" y="63137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Segoe UI Semibold"/>
                <a:ea typeface="Segoe UI" pitchFamily="34" charset="0"/>
                <a:cs typeface="Segoe UI" pitchFamily="34" charset="0"/>
              </a:endParaRPr>
            </a:p>
          </p:txBody>
        </p:sp>
        <p:sp>
          <p:nvSpPr>
            <p:cNvPr id="116" name="Freeform: Shape 115">
              <a:extLst>
                <a:ext uri="{FF2B5EF4-FFF2-40B4-BE49-F238E27FC236}">
                  <a16:creationId xmlns:a16="http://schemas.microsoft.com/office/drawing/2014/main" id="{B08D2490-1DC4-424A-BF78-468F8AAED2E2}"/>
                </a:ext>
                <a:ext uri="{C183D7F6-B498-43B3-948B-1728B52AA6E4}">
                  <adec:decorative xmlns:adec="http://schemas.microsoft.com/office/drawing/2017/decorative" val="1"/>
                </a:ext>
              </a:extLst>
            </p:cNvPr>
            <p:cNvSpPr/>
            <p:nvPr/>
          </p:nvSpPr>
          <p:spPr bwMode="auto">
            <a:xfrm>
              <a:off x="9854395" y="787293"/>
              <a:ext cx="423731" cy="355428"/>
            </a:xfrm>
            <a:custGeom>
              <a:avLst/>
              <a:gdLst>
                <a:gd name="connsiteX0" fmla="*/ 369535 w 495815"/>
                <a:gd name="connsiteY0" fmla="*/ 64089 h 415892"/>
                <a:gd name="connsiteX1" fmla="*/ 491077 w 495815"/>
                <a:gd name="connsiteY1" fmla="*/ 185632 h 415892"/>
                <a:gd name="connsiteX2" fmla="*/ 491077 w 495815"/>
                <a:gd name="connsiteY2" fmla="*/ 208509 h 415892"/>
                <a:gd name="connsiteX3" fmla="*/ 369535 w 495815"/>
                <a:gd name="connsiteY3" fmla="*/ 330051 h 415892"/>
                <a:gd name="connsiteX4" fmla="*/ 347634 w 495815"/>
                <a:gd name="connsiteY4" fmla="*/ 308149 h 415892"/>
                <a:gd name="connsiteX5" fmla="*/ 458712 w 495815"/>
                <a:gd name="connsiteY5" fmla="*/ 197070 h 415892"/>
                <a:gd name="connsiteX6" fmla="*/ 347634 w 495815"/>
                <a:gd name="connsiteY6" fmla="*/ 85991 h 415892"/>
                <a:gd name="connsiteX7" fmla="*/ 126279 w 495815"/>
                <a:gd name="connsiteY7" fmla="*/ 64089 h 415892"/>
                <a:gd name="connsiteX8" fmla="*/ 148181 w 495815"/>
                <a:gd name="connsiteY8" fmla="*/ 85991 h 415892"/>
                <a:gd name="connsiteX9" fmla="*/ 37102 w 495815"/>
                <a:gd name="connsiteY9" fmla="*/ 197070 h 415892"/>
                <a:gd name="connsiteX10" fmla="*/ 148181 w 495815"/>
                <a:gd name="connsiteY10" fmla="*/ 308149 h 415892"/>
                <a:gd name="connsiteX11" fmla="*/ 126279 w 495815"/>
                <a:gd name="connsiteY11" fmla="*/ 330051 h 415892"/>
                <a:gd name="connsiteX12" fmla="*/ 4737 w 495815"/>
                <a:gd name="connsiteY12" fmla="*/ 208509 h 415892"/>
                <a:gd name="connsiteX13" fmla="*/ 4737 w 495815"/>
                <a:gd name="connsiteY13" fmla="*/ 185632 h 415892"/>
                <a:gd name="connsiteX14" fmla="*/ 220081 w 495815"/>
                <a:gd name="connsiteY14" fmla="*/ 0 h 415892"/>
                <a:gd name="connsiteX15" fmla="*/ 355421 w 495815"/>
                <a:gd name="connsiteY15" fmla="*/ 0 h 415892"/>
                <a:gd name="connsiteX16" fmla="*/ 270833 w 495815"/>
                <a:gd name="connsiteY16" fmla="*/ 141446 h 415892"/>
                <a:gd name="connsiteX17" fmla="*/ 361765 w 495815"/>
                <a:gd name="connsiteY17" fmla="*/ 141446 h 415892"/>
                <a:gd name="connsiteX18" fmla="*/ 165099 w 495815"/>
                <a:gd name="connsiteY18" fmla="*/ 415892 h 415892"/>
                <a:gd name="connsiteX19" fmla="*/ 239113 w 495815"/>
                <a:gd name="connsiteY19" fmla="*/ 211113 h 415892"/>
                <a:gd name="connsiteX20" fmla="*/ 148181 w 495815"/>
                <a:gd name="connsiteY20" fmla="*/ 211113 h 41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5815" h="415892">
                  <a:moveTo>
                    <a:pt x="369535" y="64089"/>
                  </a:moveTo>
                  <a:lnTo>
                    <a:pt x="491077" y="185632"/>
                  </a:lnTo>
                  <a:cubicBezTo>
                    <a:pt x="497395" y="191949"/>
                    <a:pt x="497395" y="202191"/>
                    <a:pt x="491077" y="208509"/>
                  </a:cubicBezTo>
                  <a:lnTo>
                    <a:pt x="369535" y="330051"/>
                  </a:lnTo>
                  <a:lnTo>
                    <a:pt x="347634" y="308149"/>
                  </a:lnTo>
                  <a:lnTo>
                    <a:pt x="458712" y="197070"/>
                  </a:lnTo>
                  <a:lnTo>
                    <a:pt x="347634" y="85991"/>
                  </a:lnTo>
                  <a:close/>
                  <a:moveTo>
                    <a:pt x="126279" y="64089"/>
                  </a:moveTo>
                  <a:lnTo>
                    <a:pt x="148181" y="85991"/>
                  </a:lnTo>
                  <a:lnTo>
                    <a:pt x="37102" y="197070"/>
                  </a:lnTo>
                  <a:lnTo>
                    <a:pt x="148181" y="308149"/>
                  </a:lnTo>
                  <a:lnTo>
                    <a:pt x="126279" y="330051"/>
                  </a:lnTo>
                  <a:lnTo>
                    <a:pt x="4737" y="208509"/>
                  </a:lnTo>
                  <a:cubicBezTo>
                    <a:pt x="-1580" y="202191"/>
                    <a:pt x="-1580" y="191949"/>
                    <a:pt x="4737" y="185632"/>
                  </a:cubicBezTo>
                  <a:close/>
                  <a:moveTo>
                    <a:pt x="220081" y="0"/>
                  </a:moveTo>
                  <a:lnTo>
                    <a:pt x="355421" y="0"/>
                  </a:lnTo>
                  <a:lnTo>
                    <a:pt x="270833" y="141446"/>
                  </a:lnTo>
                  <a:lnTo>
                    <a:pt x="361765" y="141446"/>
                  </a:lnTo>
                  <a:lnTo>
                    <a:pt x="165099" y="415892"/>
                  </a:lnTo>
                  <a:lnTo>
                    <a:pt x="239113" y="211113"/>
                  </a:lnTo>
                  <a:lnTo>
                    <a:pt x="148181" y="211113"/>
                  </a:lnTo>
                  <a:close/>
                </a:path>
              </a:pathLst>
            </a:custGeom>
            <a:solidFill>
              <a:schemeClr val="bg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Freeform: Shape 116">
              <a:extLst>
                <a:ext uri="{FF2B5EF4-FFF2-40B4-BE49-F238E27FC236}">
                  <a16:creationId xmlns:a16="http://schemas.microsoft.com/office/drawing/2014/main" id="{4C336A42-A79C-48C0-8D2B-4AD890A306F3}"/>
                </a:ext>
                <a:ext uri="{C183D7F6-B498-43B3-948B-1728B52AA6E4}">
                  <adec:decorative xmlns:adec="http://schemas.microsoft.com/office/drawing/2017/decorative" val="1"/>
                </a:ext>
              </a:extLst>
            </p:cNvPr>
            <p:cNvSpPr/>
            <p:nvPr/>
          </p:nvSpPr>
          <p:spPr bwMode="auto">
            <a:xfrm>
              <a:off x="9635818" y="5499197"/>
              <a:ext cx="383205" cy="276423"/>
            </a:xfrm>
            <a:custGeom>
              <a:avLst/>
              <a:gdLst>
                <a:gd name="connsiteX0" fmla="*/ 2844870 w 4688256"/>
                <a:gd name="connsiteY0" fmla="*/ 1440542 h 3381830"/>
                <a:gd name="connsiteX1" fmla="*/ 3095241 w 4688256"/>
                <a:gd name="connsiteY1" fmla="*/ 1690913 h 3381830"/>
                <a:gd name="connsiteX2" fmla="*/ 2844870 w 4688256"/>
                <a:gd name="connsiteY2" fmla="*/ 1941284 h 3381830"/>
                <a:gd name="connsiteX3" fmla="*/ 2594499 w 4688256"/>
                <a:gd name="connsiteY3" fmla="*/ 1690913 h 3381830"/>
                <a:gd name="connsiteX4" fmla="*/ 2844870 w 4688256"/>
                <a:gd name="connsiteY4" fmla="*/ 1440542 h 3381830"/>
                <a:gd name="connsiteX5" fmla="*/ 1843385 w 4688256"/>
                <a:gd name="connsiteY5" fmla="*/ 1440542 h 3381830"/>
                <a:gd name="connsiteX6" fmla="*/ 2093756 w 4688256"/>
                <a:gd name="connsiteY6" fmla="*/ 1690913 h 3381830"/>
                <a:gd name="connsiteX7" fmla="*/ 1843385 w 4688256"/>
                <a:gd name="connsiteY7" fmla="*/ 1941284 h 3381830"/>
                <a:gd name="connsiteX8" fmla="*/ 1593014 w 4688256"/>
                <a:gd name="connsiteY8" fmla="*/ 1690913 h 3381830"/>
                <a:gd name="connsiteX9" fmla="*/ 1843385 w 4688256"/>
                <a:gd name="connsiteY9" fmla="*/ 1440542 h 3381830"/>
                <a:gd name="connsiteX10" fmla="*/ 3082542 w 4688256"/>
                <a:gd name="connsiteY10" fmla="*/ 1 h 3381830"/>
                <a:gd name="connsiteX11" fmla="*/ 4628012 w 4688256"/>
                <a:gd name="connsiteY11" fmla="*/ 1545470 h 3381830"/>
                <a:gd name="connsiteX12" fmla="*/ 4628012 w 4688256"/>
                <a:gd name="connsiteY12" fmla="*/ 1836358 h 3381830"/>
                <a:gd name="connsiteX13" fmla="*/ 3082541 w 4688256"/>
                <a:gd name="connsiteY13" fmla="*/ 3381829 h 3381830"/>
                <a:gd name="connsiteX14" fmla="*/ 2804051 w 4688256"/>
                <a:gd name="connsiteY14" fmla="*/ 3103338 h 3381830"/>
                <a:gd name="connsiteX15" fmla="*/ 4216474 w 4688256"/>
                <a:gd name="connsiteY15" fmla="*/ 1690913 h 3381830"/>
                <a:gd name="connsiteX16" fmla="*/ 2804052 w 4688256"/>
                <a:gd name="connsiteY16" fmla="*/ 278492 h 3381830"/>
                <a:gd name="connsiteX17" fmla="*/ 1605715 w 4688256"/>
                <a:gd name="connsiteY17" fmla="*/ 0 h 3381830"/>
                <a:gd name="connsiteX18" fmla="*/ 1884205 w 4688256"/>
                <a:gd name="connsiteY18" fmla="*/ 278490 h 3381830"/>
                <a:gd name="connsiteX19" fmla="*/ 471782 w 4688256"/>
                <a:gd name="connsiteY19" fmla="*/ 1690914 h 3381830"/>
                <a:gd name="connsiteX20" fmla="*/ 1884206 w 4688256"/>
                <a:gd name="connsiteY20" fmla="*/ 3103339 h 3381830"/>
                <a:gd name="connsiteX21" fmla="*/ 1605716 w 4688256"/>
                <a:gd name="connsiteY21" fmla="*/ 3381830 h 3381830"/>
                <a:gd name="connsiteX22" fmla="*/ 60245 w 4688256"/>
                <a:gd name="connsiteY22" fmla="*/ 1836358 h 3381830"/>
                <a:gd name="connsiteX23" fmla="*/ 60245 w 4688256"/>
                <a:gd name="connsiteY23" fmla="*/ 1545470 h 338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88256" h="3381830">
                  <a:moveTo>
                    <a:pt x="2844870" y="1440542"/>
                  </a:moveTo>
                  <a:cubicBezTo>
                    <a:pt x="2983146" y="1440542"/>
                    <a:pt x="3095241" y="1552637"/>
                    <a:pt x="3095241" y="1690913"/>
                  </a:cubicBezTo>
                  <a:cubicBezTo>
                    <a:pt x="3095241" y="1829189"/>
                    <a:pt x="2983146" y="1941284"/>
                    <a:pt x="2844870" y="1941284"/>
                  </a:cubicBezTo>
                  <a:cubicBezTo>
                    <a:pt x="2706594" y="1941284"/>
                    <a:pt x="2594499" y="1829189"/>
                    <a:pt x="2594499" y="1690913"/>
                  </a:cubicBezTo>
                  <a:cubicBezTo>
                    <a:pt x="2594499" y="1552637"/>
                    <a:pt x="2706594" y="1440542"/>
                    <a:pt x="2844870" y="1440542"/>
                  </a:cubicBezTo>
                  <a:close/>
                  <a:moveTo>
                    <a:pt x="1843385" y="1440542"/>
                  </a:moveTo>
                  <a:cubicBezTo>
                    <a:pt x="1981661" y="1440542"/>
                    <a:pt x="2093756" y="1552637"/>
                    <a:pt x="2093756" y="1690913"/>
                  </a:cubicBezTo>
                  <a:cubicBezTo>
                    <a:pt x="2093756" y="1829189"/>
                    <a:pt x="1981661" y="1941284"/>
                    <a:pt x="1843385" y="1941284"/>
                  </a:cubicBezTo>
                  <a:cubicBezTo>
                    <a:pt x="1705109" y="1941284"/>
                    <a:pt x="1593014" y="1829189"/>
                    <a:pt x="1593014" y="1690913"/>
                  </a:cubicBezTo>
                  <a:cubicBezTo>
                    <a:pt x="1593014" y="1552637"/>
                    <a:pt x="1705109" y="1440542"/>
                    <a:pt x="1843385" y="1440542"/>
                  </a:cubicBezTo>
                  <a:close/>
                  <a:moveTo>
                    <a:pt x="3082542" y="1"/>
                  </a:moveTo>
                  <a:lnTo>
                    <a:pt x="4628012" y="1545470"/>
                  </a:lnTo>
                  <a:cubicBezTo>
                    <a:pt x="4708338" y="1625797"/>
                    <a:pt x="4708338" y="1756032"/>
                    <a:pt x="4628012" y="1836358"/>
                  </a:cubicBezTo>
                  <a:lnTo>
                    <a:pt x="3082541" y="3381829"/>
                  </a:lnTo>
                  <a:lnTo>
                    <a:pt x="2804051" y="3103338"/>
                  </a:lnTo>
                  <a:lnTo>
                    <a:pt x="4216474" y="1690913"/>
                  </a:lnTo>
                  <a:lnTo>
                    <a:pt x="2804052" y="278492"/>
                  </a:lnTo>
                  <a:close/>
                  <a:moveTo>
                    <a:pt x="1605715" y="0"/>
                  </a:moveTo>
                  <a:lnTo>
                    <a:pt x="1884205" y="278490"/>
                  </a:lnTo>
                  <a:lnTo>
                    <a:pt x="471782" y="1690914"/>
                  </a:lnTo>
                  <a:lnTo>
                    <a:pt x="1884206" y="3103339"/>
                  </a:lnTo>
                  <a:lnTo>
                    <a:pt x="1605716" y="3381830"/>
                  </a:lnTo>
                  <a:lnTo>
                    <a:pt x="60245" y="1836358"/>
                  </a:lnTo>
                  <a:cubicBezTo>
                    <a:pt x="-20082" y="1756032"/>
                    <a:pt x="-20082" y="1625797"/>
                    <a:pt x="60245" y="154547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Freeform: Shape 117">
              <a:extLst>
                <a:ext uri="{FF2B5EF4-FFF2-40B4-BE49-F238E27FC236}">
                  <a16:creationId xmlns:a16="http://schemas.microsoft.com/office/drawing/2014/main" id="{C453E73F-3772-4670-82E0-9A3BCD078005}"/>
                </a:ext>
                <a:ext uri="{C183D7F6-B498-43B3-948B-1728B52AA6E4}">
                  <adec:decorative xmlns:adec="http://schemas.microsoft.com/office/drawing/2017/decorative" val="1"/>
                </a:ext>
              </a:extLst>
            </p:cNvPr>
            <p:cNvSpPr/>
            <p:nvPr/>
          </p:nvSpPr>
          <p:spPr bwMode="auto">
            <a:xfrm>
              <a:off x="7688711" y="5561692"/>
              <a:ext cx="335620" cy="308898"/>
            </a:xfrm>
            <a:custGeom>
              <a:avLst/>
              <a:gdLst>
                <a:gd name="connsiteX0" fmla="*/ 2552470 w 3844003"/>
                <a:gd name="connsiteY0" fmla="*/ 1141176 h 3537946"/>
                <a:gd name="connsiteX1" fmla="*/ 2552848 w 3844003"/>
                <a:gd name="connsiteY1" fmla="*/ 1796266 h 3537946"/>
                <a:gd name="connsiteX2" fmla="*/ 1985333 w 3844003"/>
                <a:gd name="connsiteY2" fmla="*/ 2123483 h 3537946"/>
                <a:gd name="connsiteX3" fmla="*/ 1984954 w 3844003"/>
                <a:gd name="connsiteY3" fmla="*/ 1468394 h 3537946"/>
                <a:gd name="connsiteX4" fmla="*/ 1302263 w 3844003"/>
                <a:gd name="connsiteY4" fmla="*/ 1141176 h 3537946"/>
                <a:gd name="connsiteX5" fmla="*/ 1869779 w 3844003"/>
                <a:gd name="connsiteY5" fmla="*/ 1468394 h 3537946"/>
                <a:gd name="connsiteX6" fmla="*/ 1869400 w 3844003"/>
                <a:gd name="connsiteY6" fmla="*/ 2123483 h 3537946"/>
                <a:gd name="connsiteX7" fmla="*/ 1301885 w 3844003"/>
                <a:gd name="connsiteY7" fmla="*/ 1796266 h 3537946"/>
                <a:gd name="connsiteX8" fmla="*/ 1919306 w 3844003"/>
                <a:gd name="connsiteY8" fmla="*/ 681844 h 3537946"/>
                <a:gd name="connsiteX9" fmla="*/ 2486442 w 3844003"/>
                <a:gd name="connsiteY9" fmla="*/ 1006980 h 3537946"/>
                <a:gd name="connsiteX10" fmla="*/ 1919306 w 3844003"/>
                <a:gd name="connsiteY10" fmla="*/ 1332115 h 3537946"/>
                <a:gd name="connsiteX11" fmla="*/ 1352169 w 3844003"/>
                <a:gd name="connsiteY11" fmla="*/ 1006980 h 3537946"/>
                <a:gd name="connsiteX12" fmla="*/ 3291867 w 3844003"/>
                <a:gd name="connsiteY12" fmla="*/ 298308 h 3537946"/>
                <a:gd name="connsiteX13" fmla="*/ 3291866 w 3844003"/>
                <a:gd name="connsiteY13" fmla="*/ 298309 h 3537946"/>
                <a:gd name="connsiteX14" fmla="*/ 311972 w 3844003"/>
                <a:gd name="connsiteY14" fmla="*/ 298309 h 3537946"/>
                <a:gd name="connsiteX15" fmla="*/ 311972 w 3844003"/>
                <a:gd name="connsiteY15" fmla="*/ 2507025 h 3537946"/>
                <a:gd name="connsiteX16" fmla="*/ 599796 w 3844003"/>
                <a:gd name="connsiteY16" fmla="*/ 2507025 h 3537946"/>
                <a:gd name="connsiteX17" fmla="*/ 603968 w 3844003"/>
                <a:gd name="connsiteY17" fmla="*/ 2507025 h 3537946"/>
                <a:gd name="connsiteX18" fmla="*/ 3531286 w 3844003"/>
                <a:gd name="connsiteY18" fmla="*/ 2507025 h 3537946"/>
                <a:gd name="connsiteX19" fmla="*/ 3531286 w 3844003"/>
                <a:gd name="connsiteY19" fmla="*/ 298308 h 3537946"/>
                <a:gd name="connsiteX20" fmla="*/ 219293 w 3844003"/>
                <a:gd name="connsiteY20" fmla="*/ 0 h 3537946"/>
                <a:gd name="connsiteX21" fmla="*/ 3624710 w 3844003"/>
                <a:gd name="connsiteY21" fmla="*/ 0 h 3537946"/>
                <a:gd name="connsiteX22" fmla="*/ 3844003 w 3844003"/>
                <a:gd name="connsiteY22" fmla="*/ 219292 h 3537946"/>
                <a:gd name="connsiteX23" fmla="*/ 3844003 w 3844003"/>
                <a:gd name="connsiteY23" fmla="*/ 2586039 h 3537946"/>
                <a:gd name="connsiteX24" fmla="*/ 3624710 w 3844003"/>
                <a:gd name="connsiteY24" fmla="*/ 2805333 h 3537946"/>
                <a:gd name="connsiteX25" fmla="*/ 2469581 w 3844003"/>
                <a:gd name="connsiteY25" fmla="*/ 2805333 h 3537946"/>
                <a:gd name="connsiteX26" fmla="*/ 2439331 w 3844003"/>
                <a:gd name="connsiteY26" fmla="*/ 2884658 h 3537946"/>
                <a:gd name="connsiteX27" fmla="*/ 2673611 w 3844003"/>
                <a:gd name="connsiteY27" fmla="*/ 3281012 h 3537946"/>
                <a:gd name="connsiteX28" fmla="*/ 2801720 w 3844003"/>
                <a:gd name="connsiteY28" fmla="*/ 3310565 h 3537946"/>
                <a:gd name="connsiteX29" fmla="*/ 3165347 w 3844003"/>
                <a:gd name="connsiteY29" fmla="*/ 3310565 h 3537946"/>
                <a:gd name="connsiteX30" fmla="*/ 3165347 w 3844003"/>
                <a:gd name="connsiteY30" fmla="*/ 3537946 h 3537946"/>
                <a:gd name="connsiteX31" fmla="*/ 678654 w 3844003"/>
                <a:gd name="connsiteY31" fmla="*/ 3537946 h 3537946"/>
                <a:gd name="connsiteX32" fmla="*/ 678654 w 3844003"/>
                <a:gd name="connsiteY32" fmla="*/ 3310565 h 3537946"/>
                <a:gd name="connsiteX33" fmla="*/ 1051085 w 3844003"/>
                <a:gd name="connsiteY33" fmla="*/ 3310565 h 3537946"/>
                <a:gd name="connsiteX34" fmla="*/ 1148476 w 3844003"/>
                <a:gd name="connsiteY34" fmla="*/ 3294241 h 3537946"/>
                <a:gd name="connsiteX35" fmla="*/ 1471132 w 3844003"/>
                <a:gd name="connsiteY35" fmla="*/ 2870616 h 3537946"/>
                <a:gd name="connsiteX36" fmla="*/ 1439332 w 3844003"/>
                <a:gd name="connsiteY36" fmla="*/ 2805333 h 3537946"/>
                <a:gd name="connsiteX37" fmla="*/ 219293 w 3844003"/>
                <a:gd name="connsiteY37" fmla="*/ 2805333 h 3537946"/>
                <a:gd name="connsiteX38" fmla="*/ 0 w 3844003"/>
                <a:gd name="connsiteY38" fmla="*/ 2586039 h 3537946"/>
                <a:gd name="connsiteX39" fmla="*/ 0 w 3844003"/>
                <a:gd name="connsiteY39" fmla="*/ 219292 h 3537946"/>
                <a:gd name="connsiteX40" fmla="*/ 219293 w 3844003"/>
                <a:gd name="connsiteY40" fmla="*/ 0 h 3537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844003" h="3537946">
                  <a:moveTo>
                    <a:pt x="2552470" y="1141176"/>
                  </a:moveTo>
                  <a:lnTo>
                    <a:pt x="2552848" y="1796266"/>
                  </a:lnTo>
                  <a:lnTo>
                    <a:pt x="1985333" y="2123483"/>
                  </a:lnTo>
                  <a:lnTo>
                    <a:pt x="1984954" y="1468394"/>
                  </a:lnTo>
                  <a:close/>
                  <a:moveTo>
                    <a:pt x="1302263" y="1141176"/>
                  </a:moveTo>
                  <a:lnTo>
                    <a:pt x="1869779" y="1468394"/>
                  </a:lnTo>
                  <a:lnTo>
                    <a:pt x="1869400" y="2123483"/>
                  </a:lnTo>
                  <a:lnTo>
                    <a:pt x="1301885" y="1796266"/>
                  </a:lnTo>
                  <a:close/>
                  <a:moveTo>
                    <a:pt x="1919306" y="681844"/>
                  </a:moveTo>
                  <a:lnTo>
                    <a:pt x="2486442" y="1006980"/>
                  </a:lnTo>
                  <a:lnTo>
                    <a:pt x="1919306" y="1332115"/>
                  </a:lnTo>
                  <a:lnTo>
                    <a:pt x="1352169" y="1006980"/>
                  </a:lnTo>
                  <a:close/>
                  <a:moveTo>
                    <a:pt x="3291867" y="298308"/>
                  </a:moveTo>
                  <a:lnTo>
                    <a:pt x="3291866" y="298309"/>
                  </a:lnTo>
                  <a:lnTo>
                    <a:pt x="311972" y="298309"/>
                  </a:lnTo>
                  <a:lnTo>
                    <a:pt x="311972" y="2507025"/>
                  </a:lnTo>
                  <a:lnTo>
                    <a:pt x="599796" y="2507025"/>
                  </a:lnTo>
                  <a:lnTo>
                    <a:pt x="603968" y="2507025"/>
                  </a:lnTo>
                  <a:lnTo>
                    <a:pt x="3531286" y="2507025"/>
                  </a:lnTo>
                  <a:lnTo>
                    <a:pt x="3531286" y="298308"/>
                  </a:lnTo>
                  <a:close/>
                  <a:moveTo>
                    <a:pt x="219293" y="0"/>
                  </a:moveTo>
                  <a:lnTo>
                    <a:pt x="3624710" y="0"/>
                  </a:lnTo>
                  <a:cubicBezTo>
                    <a:pt x="3745822" y="0"/>
                    <a:pt x="3844003" y="98180"/>
                    <a:pt x="3844003" y="219292"/>
                  </a:cubicBezTo>
                  <a:lnTo>
                    <a:pt x="3844003" y="2586039"/>
                  </a:lnTo>
                  <a:cubicBezTo>
                    <a:pt x="3844003" y="2707152"/>
                    <a:pt x="3745822" y="2805333"/>
                    <a:pt x="3624710" y="2805333"/>
                  </a:cubicBezTo>
                  <a:lnTo>
                    <a:pt x="2469581" y="2805333"/>
                  </a:lnTo>
                  <a:lnTo>
                    <a:pt x="2439331" y="2884658"/>
                  </a:lnTo>
                  <a:cubicBezTo>
                    <a:pt x="2392120" y="3048775"/>
                    <a:pt x="2443490" y="3204077"/>
                    <a:pt x="2673611" y="3281012"/>
                  </a:cubicBezTo>
                  <a:lnTo>
                    <a:pt x="2801720" y="3310565"/>
                  </a:lnTo>
                  <a:lnTo>
                    <a:pt x="3165347" y="3310565"/>
                  </a:lnTo>
                  <a:lnTo>
                    <a:pt x="3165347" y="3537946"/>
                  </a:lnTo>
                  <a:lnTo>
                    <a:pt x="678654" y="3537946"/>
                  </a:lnTo>
                  <a:lnTo>
                    <a:pt x="678654" y="3310565"/>
                  </a:lnTo>
                  <a:lnTo>
                    <a:pt x="1051085" y="3310565"/>
                  </a:lnTo>
                  <a:lnTo>
                    <a:pt x="1148476" y="3294241"/>
                  </a:lnTo>
                  <a:cubicBezTo>
                    <a:pt x="1514678" y="3213531"/>
                    <a:pt x="1527404" y="3018337"/>
                    <a:pt x="1471132" y="2870616"/>
                  </a:cubicBezTo>
                  <a:lnTo>
                    <a:pt x="1439332" y="2805333"/>
                  </a:lnTo>
                  <a:lnTo>
                    <a:pt x="219293" y="2805333"/>
                  </a:lnTo>
                  <a:cubicBezTo>
                    <a:pt x="98181" y="2805333"/>
                    <a:pt x="0" y="2707152"/>
                    <a:pt x="0" y="2586039"/>
                  </a:cubicBezTo>
                  <a:lnTo>
                    <a:pt x="0" y="219292"/>
                  </a:lnTo>
                  <a:cubicBezTo>
                    <a:pt x="0" y="98180"/>
                    <a:pt x="98181" y="0"/>
                    <a:pt x="21929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9" name="Group 118">
              <a:extLst>
                <a:ext uri="{FF2B5EF4-FFF2-40B4-BE49-F238E27FC236}">
                  <a16:creationId xmlns:a16="http://schemas.microsoft.com/office/drawing/2014/main" id="{825087EE-6957-43DA-BCDF-F69949AE4FB2}"/>
                </a:ext>
                <a:ext uri="{C183D7F6-B498-43B3-948B-1728B52AA6E4}">
                  <adec:decorative xmlns:adec="http://schemas.microsoft.com/office/drawing/2017/decorative" val="1"/>
                </a:ext>
              </a:extLst>
            </p:cNvPr>
            <p:cNvGrpSpPr/>
            <p:nvPr/>
          </p:nvGrpSpPr>
          <p:grpSpPr>
            <a:xfrm>
              <a:off x="6722236" y="1311860"/>
              <a:ext cx="378712" cy="345276"/>
              <a:chOff x="5874818" y="1755972"/>
              <a:chExt cx="4491079" cy="4094571"/>
            </a:xfrm>
            <a:solidFill>
              <a:schemeClr val="bg1"/>
            </a:solidFill>
          </p:grpSpPr>
          <p:grpSp>
            <p:nvGrpSpPr>
              <p:cNvPr id="120" name="Group 119">
                <a:extLst>
                  <a:ext uri="{FF2B5EF4-FFF2-40B4-BE49-F238E27FC236}">
                    <a16:creationId xmlns:a16="http://schemas.microsoft.com/office/drawing/2014/main" id="{A7FDC392-8935-471F-A150-7990E4FEF277}"/>
                  </a:ext>
                </a:extLst>
              </p:cNvPr>
              <p:cNvGrpSpPr/>
              <p:nvPr/>
            </p:nvGrpSpPr>
            <p:grpSpPr>
              <a:xfrm>
                <a:off x="7549869" y="1755972"/>
                <a:ext cx="1140977" cy="4094571"/>
                <a:chOff x="7590329" y="1755972"/>
                <a:chExt cx="1140977" cy="4094571"/>
              </a:xfrm>
              <a:grpFill/>
            </p:grpSpPr>
            <p:sp>
              <p:nvSpPr>
                <p:cNvPr id="128" name="Oval 127">
                  <a:extLst>
                    <a:ext uri="{FF2B5EF4-FFF2-40B4-BE49-F238E27FC236}">
                      <a16:creationId xmlns:a16="http://schemas.microsoft.com/office/drawing/2014/main" id="{AC794BB3-FC86-4919-8D9A-1EC6132825F1}"/>
                    </a:ext>
                    <a:ext uri="{C183D7F6-B498-43B3-948B-1728B52AA6E4}">
                      <adec:decorative xmlns:adec="http://schemas.microsoft.com/office/drawing/2017/decorative" val="1"/>
                    </a:ext>
                  </a:extLst>
                </p:cNvPr>
                <p:cNvSpPr/>
                <p:nvPr/>
              </p:nvSpPr>
              <p:spPr bwMode="auto">
                <a:xfrm>
                  <a:off x="7590329" y="1755972"/>
                  <a:ext cx="1140977" cy="114097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9" name="Oval 128">
                  <a:extLst>
                    <a:ext uri="{FF2B5EF4-FFF2-40B4-BE49-F238E27FC236}">
                      <a16:creationId xmlns:a16="http://schemas.microsoft.com/office/drawing/2014/main" id="{AD5AE25E-23FD-4BD8-9270-2E9FE7543867}"/>
                    </a:ext>
                    <a:ext uri="{C183D7F6-B498-43B3-948B-1728B52AA6E4}">
                      <adec:decorative xmlns:adec="http://schemas.microsoft.com/office/drawing/2017/decorative" val="1"/>
                    </a:ext>
                  </a:extLst>
                </p:cNvPr>
                <p:cNvSpPr/>
                <p:nvPr/>
              </p:nvSpPr>
              <p:spPr bwMode="auto">
                <a:xfrm>
                  <a:off x="7671249" y="4871407"/>
                  <a:ext cx="979138" cy="97913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1" name="Oval 120">
                <a:extLst>
                  <a:ext uri="{FF2B5EF4-FFF2-40B4-BE49-F238E27FC236}">
                    <a16:creationId xmlns:a16="http://schemas.microsoft.com/office/drawing/2014/main" id="{D7990506-D8EF-4087-848A-B619C83611E9}"/>
                  </a:ext>
                  <a:ext uri="{C183D7F6-B498-43B3-948B-1728B52AA6E4}">
                    <adec:decorative xmlns:adec="http://schemas.microsoft.com/office/drawing/2017/decorative" val="1"/>
                  </a:ext>
                </a:extLst>
              </p:cNvPr>
              <p:cNvSpPr/>
              <p:nvPr/>
            </p:nvSpPr>
            <p:spPr bwMode="auto">
              <a:xfrm>
                <a:off x="9322025" y="3568591"/>
                <a:ext cx="1043872" cy="10438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Oval 121">
                <a:extLst>
                  <a:ext uri="{FF2B5EF4-FFF2-40B4-BE49-F238E27FC236}">
                    <a16:creationId xmlns:a16="http://schemas.microsoft.com/office/drawing/2014/main" id="{64AF2AE7-3FB2-452C-9547-C14AE1E12883}"/>
                  </a:ext>
                  <a:ext uri="{C183D7F6-B498-43B3-948B-1728B52AA6E4}">
                    <adec:decorative xmlns:adec="http://schemas.microsoft.com/office/drawing/2017/decorative" val="1"/>
                  </a:ext>
                </a:extLst>
              </p:cNvPr>
              <p:cNvSpPr/>
              <p:nvPr/>
            </p:nvSpPr>
            <p:spPr bwMode="auto">
              <a:xfrm>
                <a:off x="5874818" y="3568591"/>
                <a:ext cx="1043872" cy="10438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a:extLst>
                  <a:ext uri="{FF2B5EF4-FFF2-40B4-BE49-F238E27FC236}">
                    <a16:creationId xmlns:a16="http://schemas.microsoft.com/office/drawing/2014/main" id="{5E35B207-11E4-4EFF-9A20-FFEC272B246C}"/>
                  </a:ext>
                  <a:ext uri="{C183D7F6-B498-43B3-948B-1728B52AA6E4}">
                    <adec:decorative xmlns:adec="http://schemas.microsoft.com/office/drawing/2017/decorative" val="1"/>
                  </a:ext>
                </a:extLst>
              </p:cNvPr>
              <p:cNvSpPr/>
              <p:nvPr/>
            </p:nvSpPr>
            <p:spPr bwMode="auto">
              <a:xfrm rot="2975711">
                <a:off x="7824997" y="3131618"/>
                <a:ext cx="2395243" cy="29940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a:extLst>
                  <a:ext uri="{FF2B5EF4-FFF2-40B4-BE49-F238E27FC236}">
                    <a16:creationId xmlns:a16="http://schemas.microsoft.com/office/drawing/2014/main" id="{72C164CB-BF04-4405-8C31-330530962BDF}"/>
                  </a:ext>
                  <a:ext uri="{C183D7F6-B498-43B3-948B-1728B52AA6E4}">
                    <adec:decorative xmlns:adec="http://schemas.microsoft.com/office/drawing/2017/decorative" val="1"/>
                  </a:ext>
                </a:extLst>
              </p:cNvPr>
              <p:cNvSpPr/>
              <p:nvPr/>
            </p:nvSpPr>
            <p:spPr bwMode="auto">
              <a:xfrm rot="18961982" flipH="1">
                <a:off x="6002940" y="3186913"/>
                <a:ext cx="2395243" cy="29940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a:extLst>
                  <a:ext uri="{FF2B5EF4-FFF2-40B4-BE49-F238E27FC236}">
                    <a16:creationId xmlns:a16="http://schemas.microsoft.com/office/drawing/2014/main" id="{ADDA7E8D-DE96-4747-AF32-90936064DC78}"/>
                  </a:ext>
                  <a:ext uri="{C183D7F6-B498-43B3-948B-1728B52AA6E4}">
                    <adec:decorative xmlns:adec="http://schemas.microsoft.com/office/drawing/2017/decorative" val="1"/>
                  </a:ext>
                </a:extLst>
              </p:cNvPr>
              <p:cNvSpPr/>
              <p:nvPr/>
            </p:nvSpPr>
            <p:spPr bwMode="auto">
              <a:xfrm rot="19521169" flipH="1">
                <a:off x="7580888" y="4594928"/>
                <a:ext cx="2395243" cy="29940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4EDEFFB-B425-46E2-94DC-74EF27E83A4A}"/>
                  </a:ext>
                  <a:ext uri="{C183D7F6-B498-43B3-948B-1728B52AA6E4}">
                    <adec:decorative xmlns:adec="http://schemas.microsoft.com/office/drawing/2017/decorative" val="1"/>
                  </a:ext>
                </a:extLst>
              </p:cNvPr>
              <p:cNvSpPr/>
              <p:nvPr/>
            </p:nvSpPr>
            <p:spPr bwMode="auto">
              <a:xfrm rot="2036687" flipH="1">
                <a:off x="6043814" y="4572422"/>
                <a:ext cx="2395241" cy="24866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a:extLst>
                  <a:ext uri="{FF2B5EF4-FFF2-40B4-BE49-F238E27FC236}">
                    <a16:creationId xmlns:a16="http://schemas.microsoft.com/office/drawing/2014/main" id="{A50F2FD3-09F4-4BCC-83D4-E73D66F950CF}"/>
                  </a:ext>
                  <a:ext uri="{C183D7F6-B498-43B3-948B-1728B52AA6E4}">
                    <adec:decorative xmlns:adec="http://schemas.microsoft.com/office/drawing/2017/decorative" val="1"/>
                  </a:ext>
                </a:extLst>
              </p:cNvPr>
              <p:cNvSpPr/>
              <p:nvPr/>
            </p:nvSpPr>
            <p:spPr bwMode="auto">
              <a:xfrm rot="5400000" flipH="1">
                <a:off x="6922734" y="3793815"/>
                <a:ext cx="2395243" cy="25085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36" name="Straight Connector 135">
              <a:extLst>
                <a:ext uri="{FF2B5EF4-FFF2-40B4-BE49-F238E27FC236}">
                  <a16:creationId xmlns:a16="http://schemas.microsoft.com/office/drawing/2014/main" id="{4A9AD73E-489C-495B-9027-10FDD4C7E7DA}"/>
                </a:ext>
                <a:ext uri="{C183D7F6-B498-43B3-948B-1728B52AA6E4}">
                  <adec:decorative xmlns:adec="http://schemas.microsoft.com/office/drawing/2017/decorative" val="1"/>
                </a:ext>
              </a:extLst>
            </p:cNvPr>
            <p:cNvCxnSpPr>
              <a:cxnSpLocks/>
              <a:stCxn id="100" idx="6"/>
              <a:endCxn id="101" idx="3"/>
            </p:cNvCxnSpPr>
            <p:nvPr/>
          </p:nvCxnSpPr>
          <p:spPr>
            <a:xfrm flipV="1">
              <a:off x="10126522" y="5510219"/>
              <a:ext cx="575287" cy="13152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7" name="Group 176">
              <a:extLst>
                <a:ext uri="{FF2B5EF4-FFF2-40B4-BE49-F238E27FC236}">
                  <a16:creationId xmlns:a16="http://schemas.microsoft.com/office/drawing/2014/main" id="{D30334A1-A4C1-4F3D-9447-A67D8997539A}"/>
                </a:ext>
                <a:ext uri="{C183D7F6-B498-43B3-948B-1728B52AA6E4}">
                  <adec:decorative xmlns:adec="http://schemas.microsoft.com/office/drawing/2017/decorative" val="1"/>
                </a:ext>
              </a:extLst>
            </p:cNvPr>
            <p:cNvGrpSpPr>
              <a:grpSpLocks noChangeAspect="1"/>
            </p:cNvGrpSpPr>
            <p:nvPr/>
          </p:nvGrpSpPr>
          <p:grpSpPr bwMode="auto">
            <a:xfrm>
              <a:off x="7090200" y="2566032"/>
              <a:ext cx="1019026" cy="1019026"/>
              <a:chOff x="2204" y="2781"/>
              <a:chExt cx="312" cy="312"/>
            </a:xfrm>
          </p:grpSpPr>
          <p:sp>
            <p:nvSpPr>
              <p:cNvPr id="138" name="AutoShape 175">
                <a:extLst>
                  <a:ext uri="{FF2B5EF4-FFF2-40B4-BE49-F238E27FC236}">
                    <a16:creationId xmlns:a16="http://schemas.microsoft.com/office/drawing/2014/main" id="{5D2BBD6B-3DD0-4F56-9C85-88CBB409F521}"/>
                  </a:ext>
                  <a:ext uri="{C183D7F6-B498-43B3-948B-1728B52AA6E4}">
                    <adec:decorative xmlns:adec="http://schemas.microsoft.com/office/drawing/2017/decorative" val="1"/>
                  </a:ext>
                </a:extLst>
              </p:cNvPr>
              <p:cNvSpPr>
                <a:spLocks noChangeAspect="1" noChangeArrowheads="1" noTextEdit="1"/>
              </p:cNvSpPr>
              <p:nvPr/>
            </p:nvSpPr>
            <p:spPr bwMode="auto">
              <a:xfrm>
                <a:off x="2204" y="2781"/>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39" name="Freeform 179">
                <a:extLst>
                  <a:ext uri="{FF2B5EF4-FFF2-40B4-BE49-F238E27FC236}">
                    <a16:creationId xmlns:a16="http://schemas.microsoft.com/office/drawing/2014/main" id="{E29C43EF-C358-4775-A038-A2BD6507FB18}"/>
                  </a:ext>
                  <a:ext uri="{C183D7F6-B498-43B3-948B-1728B52AA6E4}">
                    <adec:decorative xmlns:adec="http://schemas.microsoft.com/office/drawing/2017/decorative" val="1"/>
                  </a:ext>
                </a:extLst>
              </p:cNvPr>
              <p:cNvSpPr>
                <a:spLocks/>
              </p:cNvSpPr>
              <p:nvPr/>
            </p:nvSpPr>
            <p:spPr bwMode="auto">
              <a:xfrm>
                <a:off x="2233" y="2810"/>
                <a:ext cx="122" cy="255"/>
              </a:xfrm>
              <a:custGeom>
                <a:avLst/>
                <a:gdLst>
                  <a:gd name="T0" fmla="*/ 534 w 534"/>
                  <a:gd name="T1" fmla="*/ 832 h 1115"/>
                  <a:gd name="T2" fmla="*/ 534 w 534"/>
                  <a:gd name="T3" fmla="*/ 116 h 1115"/>
                  <a:gd name="T4" fmla="*/ 521 w 534"/>
                  <a:gd name="T5" fmla="*/ 68 h 1115"/>
                  <a:gd name="T6" fmla="*/ 518 w 534"/>
                  <a:gd name="T7" fmla="*/ 62 h 1115"/>
                  <a:gd name="T8" fmla="*/ 517 w 534"/>
                  <a:gd name="T9" fmla="*/ 61 h 1115"/>
                  <a:gd name="T10" fmla="*/ 411 w 534"/>
                  <a:gd name="T11" fmla="*/ 0 h 1115"/>
                  <a:gd name="T12" fmla="*/ 290 w 534"/>
                  <a:gd name="T13" fmla="*/ 106 h 1115"/>
                  <a:gd name="T14" fmla="*/ 273 w 534"/>
                  <a:gd name="T15" fmla="*/ 105 h 1115"/>
                  <a:gd name="T16" fmla="*/ 99 w 534"/>
                  <a:gd name="T17" fmla="*/ 280 h 1115"/>
                  <a:gd name="T18" fmla="*/ 104 w 534"/>
                  <a:gd name="T19" fmla="*/ 323 h 1115"/>
                  <a:gd name="T20" fmla="*/ 0 w 534"/>
                  <a:gd name="T21" fmla="*/ 591 h 1115"/>
                  <a:gd name="T22" fmla="*/ 259 w 534"/>
                  <a:gd name="T23" fmla="*/ 964 h 1115"/>
                  <a:gd name="T24" fmla="*/ 260 w 534"/>
                  <a:gd name="T25" fmla="*/ 970 h 1115"/>
                  <a:gd name="T26" fmla="*/ 397 w 534"/>
                  <a:gd name="T27" fmla="*/ 1108 h 1115"/>
                  <a:gd name="T28" fmla="*/ 503 w 534"/>
                  <a:gd name="T29" fmla="*/ 1096 h 1115"/>
                  <a:gd name="T30" fmla="*/ 534 w 534"/>
                  <a:gd name="T31" fmla="*/ 1049 h 1115"/>
                  <a:gd name="T32" fmla="*/ 534 w 534"/>
                  <a:gd name="T33" fmla="*/ 832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4" h="1115">
                    <a:moveTo>
                      <a:pt x="534" y="832"/>
                    </a:moveTo>
                    <a:cubicBezTo>
                      <a:pt x="534" y="116"/>
                      <a:pt x="534" y="116"/>
                      <a:pt x="534" y="116"/>
                    </a:cubicBezTo>
                    <a:cubicBezTo>
                      <a:pt x="534" y="98"/>
                      <a:pt x="529" y="82"/>
                      <a:pt x="521" y="68"/>
                    </a:cubicBezTo>
                    <a:cubicBezTo>
                      <a:pt x="520" y="66"/>
                      <a:pt x="519" y="64"/>
                      <a:pt x="518" y="62"/>
                    </a:cubicBezTo>
                    <a:cubicBezTo>
                      <a:pt x="518" y="61"/>
                      <a:pt x="518" y="61"/>
                      <a:pt x="517" y="61"/>
                    </a:cubicBezTo>
                    <a:cubicBezTo>
                      <a:pt x="496" y="25"/>
                      <a:pt x="457" y="0"/>
                      <a:pt x="411" y="0"/>
                    </a:cubicBezTo>
                    <a:cubicBezTo>
                      <a:pt x="349" y="0"/>
                      <a:pt x="298" y="46"/>
                      <a:pt x="290" y="106"/>
                    </a:cubicBezTo>
                    <a:cubicBezTo>
                      <a:pt x="284" y="106"/>
                      <a:pt x="279" y="105"/>
                      <a:pt x="273" y="105"/>
                    </a:cubicBezTo>
                    <a:cubicBezTo>
                      <a:pt x="177" y="105"/>
                      <a:pt x="99" y="183"/>
                      <a:pt x="99" y="280"/>
                    </a:cubicBezTo>
                    <a:cubicBezTo>
                      <a:pt x="99" y="295"/>
                      <a:pt x="101" y="309"/>
                      <a:pt x="104" y="323"/>
                    </a:cubicBezTo>
                    <a:cubicBezTo>
                      <a:pt x="40" y="394"/>
                      <a:pt x="0" y="488"/>
                      <a:pt x="0" y="591"/>
                    </a:cubicBezTo>
                    <a:cubicBezTo>
                      <a:pt x="0" y="762"/>
                      <a:pt x="108" y="907"/>
                      <a:pt x="259" y="964"/>
                    </a:cubicBezTo>
                    <a:cubicBezTo>
                      <a:pt x="259" y="966"/>
                      <a:pt x="259" y="968"/>
                      <a:pt x="260" y="970"/>
                    </a:cubicBezTo>
                    <a:cubicBezTo>
                      <a:pt x="273" y="1039"/>
                      <a:pt x="329" y="1094"/>
                      <a:pt x="397" y="1108"/>
                    </a:cubicBezTo>
                    <a:cubicBezTo>
                      <a:pt x="435" y="1115"/>
                      <a:pt x="472" y="1110"/>
                      <a:pt x="503" y="1096"/>
                    </a:cubicBezTo>
                    <a:cubicBezTo>
                      <a:pt x="522" y="1088"/>
                      <a:pt x="534" y="1070"/>
                      <a:pt x="534" y="1049"/>
                    </a:cubicBezTo>
                    <a:lnTo>
                      <a:pt x="534" y="8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0" name="Freeform 180">
                <a:extLst>
                  <a:ext uri="{FF2B5EF4-FFF2-40B4-BE49-F238E27FC236}">
                    <a16:creationId xmlns:a16="http://schemas.microsoft.com/office/drawing/2014/main" id="{7302A36B-5579-4293-8232-8F8FDD08DE64}"/>
                  </a:ext>
                  <a:ext uri="{C183D7F6-B498-43B3-948B-1728B52AA6E4}">
                    <adec:decorative xmlns:adec="http://schemas.microsoft.com/office/drawing/2017/decorative" val="1"/>
                  </a:ext>
                </a:extLst>
              </p:cNvPr>
              <p:cNvSpPr>
                <a:spLocks/>
              </p:cNvSpPr>
              <p:nvPr/>
            </p:nvSpPr>
            <p:spPr bwMode="auto">
              <a:xfrm>
                <a:off x="2365" y="2810"/>
                <a:ext cx="122" cy="255"/>
              </a:xfrm>
              <a:custGeom>
                <a:avLst/>
                <a:gdLst>
                  <a:gd name="T0" fmla="*/ 0 w 534"/>
                  <a:gd name="T1" fmla="*/ 832 h 1115"/>
                  <a:gd name="T2" fmla="*/ 0 w 534"/>
                  <a:gd name="T3" fmla="*/ 116 h 1115"/>
                  <a:gd name="T4" fmla="*/ 14 w 534"/>
                  <a:gd name="T5" fmla="*/ 68 h 1115"/>
                  <a:gd name="T6" fmla="*/ 17 w 534"/>
                  <a:gd name="T7" fmla="*/ 62 h 1115"/>
                  <a:gd name="T8" fmla="*/ 17 w 534"/>
                  <a:gd name="T9" fmla="*/ 61 h 1115"/>
                  <a:gd name="T10" fmla="*/ 123 w 534"/>
                  <a:gd name="T11" fmla="*/ 0 h 1115"/>
                  <a:gd name="T12" fmla="*/ 245 w 534"/>
                  <a:gd name="T13" fmla="*/ 106 h 1115"/>
                  <a:gd name="T14" fmla="*/ 262 w 534"/>
                  <a:gd name="T15" fmla="*/ 105 h 1115"/>
                  <a:gd name="T16" fmla="*/ 436 w 534"/>
                  <a:gd name="T17" fmla="*/ 280 h 1115"/>
                  <a:gd name="T18" fmla="*/ 431 w 534"/>
                  <a:gd name="T19" fmla="*/ 323 h 1115"/>
                  <a:gd name="T20" fmla="*/ 534 w 534"/>
                  <a:gd name="T21" fmla="*/ 591 h 1115"/>
                  <a:gd name="T22" fmla="*/ 276 w 534"/>
                  <a:gd name="T23" fmla="*/ 964 h 1115"/>
                  <a:gd name="T24" fmla="*/ 275 w 534"/>
                  <a:gd name="T25" fmla="*/ 970 h 1115"/>
                  <a:gd name="T26" fmla="*/ 138 w 534"/>
                  <a:gd name="T27" fmla="*/ 1108 h 1115"/>
                  <a:gd name="T28" fmla="*/ 32 w 534"/>
                  <a:gd name="T29" fmla="*/ 1096 h 1115"/>
                  <a:gd name="T30" fmla="*/ 0 w 534"/>
                  <a:gd name="T31" fmla="*/ 1049 h 1115"/>
                  <a:gd name="T32" fmla="*/ 0 w 534"/>
                  <a:gd name="T33" fmla="*/ 832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4" h="1115">
                    <a:moveTo>
                      <a:pt x="0" y="832"/>
                    </a:moveTo>
                    <a:cubicBezTo>
                      <a:pt x="0" y="116"/>
                      <a:pt x="0" y="116"/>
                      <a:pt x="0" y="116"/>
                    </a:cubicBezTo>
                    <a:cubicBezTo>
                      <a:pt x="0" y="98"/>
                      <a:pt x="5" y="82"/>
                      <a:pt x="14" y="68"/>
                    </a:cubicBezTo>
                    <a:cubicBezTo>
                      <a:pt x="15" y="66"/>
                      <a:pt x="16" y="64"/>
                      <a:pt x="17" y="62"/>
                    </a:cubicBezTo>
                    <a:cubicBezTo>
                      <a:pt x="17" y="61"/>
                      <a:pt x="17" y="61"/>
                      <a:pt x="17" y="61"/>
                    </a:cubicBezTo>
                    <a:cubicBezTo>
                      <a:pt x="39" y="25"/>
                      <a:pt x="78" y="0"/>
                      <a:pt x="123" y="0"/>
                    </a:cubicBezTo>
                    <a:cubicBezTo>
                      <a:pt x="185" y="0"/>
                      <a:pt x="237" y="46"/>
                      <a:pt x="245" y="106"/>
                    </a:cubicBezTo>
                    <a:cubicBezTo>
                      <a:pt x="250" y="106"/>
                      <a:pt x="256" y="105"/>
                      <a:pt x="262" y="105"/>
                    </a:cubicBezTo>
                    <a:cubicBezTo>
                      <a:pt x="358" y="105"/>
                      <a:pt x="436" y="183"/>
                      <a:pt x="436" y="280"/>
                    </a:cubicBezTo>
                    <a:cubicBezTo>
                      <a:pt x="436" y="295"/>
                      <a:pt x="434" y="309"/>
                      <a:pt x="431" y="323"/>
                    </a:cubicBezTo>
                    <a:cubicBezTo>
                      <a:pt x="495" y="394"/>
                      <a:pt x="534" y="488"/>
                      <a:pt x="534" y="591"/>
                    </a:cubicBezTo>
                    <a:cubicBezTo>
                      <a:pt x="534" y="762"/>
                      <a:pt x="427" y="907"/>
                      <a:pt x="276" y="964"/>
                    </a:cubicBezTo>
                    <a:cubicBezTo>
                      <a:pt x="275" y="966"/>
                      <a:pt x="275" y="968"/>
                      <a:pt x="275" y="970"/>
                    </a:cubicBezTo>
                    <a:cubicBezTo>
                      <a:pt x="262" y="1039"/>
                      <a:pt x="206" y="1094"/>
                      <a:pt x="138" y="1108"/>
                    </a:cubicBezTo>
                    <a:cubicBezTo>
                      <a:pt x="100" y="1115"/>
                      <a:pt x="63" y="1110"/>
                      <a:pt x="32" y="1096"/>
                    </a:cubicBezTo>
                    <a:cubicBezTo>
                      <a:pt x="13" y="1088"/>
                      <a:pt x="0" y="1070"/>
                      <a:pt x="0" y="1049"/>
                    </a:cubicBezTo>
                    <a:lnTo>
                      <a:pt x="0" y="8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69" name="Freeform 182">
              <a:extLst>
                <a:ext uri="{FF2B5EF4-FFF2-40B4-BE49-F238E27FC236}">
                  <a16:creationId xmlns:a16="http://schemas.microsoft.com/office/drawing/2014/main" id="{2C35AF49-5DA6-494B-BBCC-7BF86354DE35}"/>
                </a:ext>
                <a:ext uri="{C183D7F6-B498-43B3-948B-1728B52AA6E4}">
                  <adec:decorative xmlns:adec="http://schemas.microsoft.com/office/drawing/2017/decorative" val="1"/>
                </a:ext>
              </a:extLst>
            </p:cNvPr>
            <p:cNvSpPr/>
            <p:nvPr/>
          </p:nvSpPr>
          <p:spPr bwMode="auto">
            <a:xfrm>
              <a:off x="8757348" y="3970591"/>
              <a:ext cx="603069" cy="773468"/>
            </a:xfrm>
            <a:custGeom>
              <a:avLst/>
              <a:gdLst>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143359 h 1866625"/>
                <a:gd name="connsiteX30" fmla="*/ 21049 w 1455401"/>
                <a:gd name="connsiteY30" fmla="*/ 1033051 h 1866625"/>
                <a:gd name="connsiteX31" fmla="*/ 15633 w 1455401"/>
                <a:gd name="connsiteY31" fmla="*/ 1030526 h 1866625"/>
                <a:gd name="connsiteX32" fmla="*/ 0 w 1455401"/>
                <a:gd name="connsiteY32" fmla="*/ 1017423 h 1866625"/>
                <a:gd name="connsiteX33" fmla="*/ 1 w 1455401"/>
                <a:gd name="connsiteY33" fmla="*/ 296841 h 1866625"/>
                <a:gd name="connsiteX34" fmla="*/ 0 w 1455401"/>
                <a:gd name="connsiteY34" fmla="*/ 296838 h 1866625"/>
                <a:gd name="connsiteX35" fmla="*/ 1 w 1455401"/>
                <a:gd name="connsiteY35" fmla="*/ 296835 h 1866625"/>
                <a:gd name="connsiteX36" fmla="*/ 3758 w 1455401"/>
                <a:gd name="connsiteY36" fmla="*/ 266488 h 1866625"/>
                <a:gd name="connsiteX37" fmla="*/ 727700 w 1455401"/>
                <a:gd name="connsiteY3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5633 w 1455401"/>
                <a:gd name="connsiteY28" fmla="*/ 1140834 h 1866625"/>
                <a:gd name="connsiteX29" fmla="*/ 21049 w 1455401"/>
                <a:gd name="connsiteY29" fmla="*/ 1033051 h 1866625"/>
                <a:gd name="connsiteX30" fmla="*/ 15633 w 1455401"/>
                <a:gd name="connsiteY30" fmla="*/ 1030526 h 1866625"/>
                <a:gd name="connsiteX31" fmla="*/ 0 w 1455401"/>
                <a:gd name="connsiteY31" fmla="*/ 1017423 h 1866625"/>
                <a:gd name="connsiteX32" fmla="*/ 1 w 1455401"/>
                <a:gd name="connsiteY32" fmla="*/ 296841 h 1866625"/>
                <a:gd name="connsiteX33" fmla="*/ 0 w 1455401"/>
                <a:gd name="connsiteY33" fmla="*/ 296838 h 1866625"/>
                <a:gd name="connsiteX34" fmla="*/ 1 w 1455401"/>
                <a:gd name="connsiteY34" fmla="*/ 296835 h 1866625"/>
                <a:gd name="connsiteX35" fmla="*/ 3758 w 1455401"/>
                <a:gd name="connsiteY35" fmla="*/ 266488 h 1866625"/>
                <a:gd name="connsiteX36" fmla="*/ 727700 w 1455401"/>
                <a:gd name="connsiteY3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15633 w 1455401"/>
                <a:gd name="connsiteY29" fmla="*/ 1030526 h 1866625"/>
                <a:gd name="connsiteX30" fmla="*/ 0 w 1455401"/>
                <a:gd name="connsiteY30" fmla="*/ 1017423 h 1866625"/>
                <a:gd name="connsiteX31" fmla="*/ 1 w 1455401"/>
                <a:gd name="connsiteY31" fmla="*/ 296841 h 1866625"/>
                <a:gd name="connsiteX32" fmla="*/ 0 w 1455401"/>
                <a:gd name="connsiteY32" fmla="*/ 296838 h 1866625"/>
                <a:gd name="connsiteX33" fmla="*/ 1 w 1455401"/>
                <a:gd name="connsiteY33" fmla="*/ 296835 h 1866625"/>
                <a:gd name="connsiteX34" fmla="*/ 3758 w 1455401"/>
                <a:gd name="connsiteY34" fmla="*/ 266488 h 1866625"/>
                <a:gd name="connsiteX35" fmla="*/ 727700 w 1455401"/>
                <a:gd name="connsiteY35"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21049 w 1455401"/>
                <a:gd name="connsiteY28" fmla="*/ 1033051 h 1866625"/>
                <a:gd name="connsiteX29" fmla="*/ 0 w 1455401"/>
                <a:gd name="connsiteY29" fmla="*/ 1017423 h 1866625"/>
                <a:gd name="connsiteX30" fmla="*/ 1 w 1455401"/>
                <a:gd name="connsiteY30" fmla="*/ 296841 h 1866625"/>
                <a:gd name="connsiteX31" fmla="*/ 0 w 1455401"/>
                <a:gd name="connsiteY31" fmla="*/ 296838 h 1866625"/>
                <a:gd name="connsiteX32" fmla="*/ 1 w 1455401"/>
                <a:gd name="connsiteY32" fmla="*/ 296835 h 1866625"/>
                <a:gd name="connsiteX33" fmla="*/ 3758 w 1455401"/>
                <a:gd name="connsiteY33" fmla="*/ 266488 h 1866625"/>
                <a:gd name="connsiteX34" fmla="*/ 727700 w 1455401"/>
                <a:gd name="connsiteY34"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0 w 1455401"/>
                <a:gd name="connsiteY28" fmla="*/ 1017423 h 1866625"/>
                <a:gd name="connsiteX29" fmla="*/ 1 w 1455401"/>
                <a:gd name="connsiteY29" fmla="*/ 296841 h 1866625"/>
                <a:gd name="connsiteX30" fmla="*/ 0 w 1455401"/>
                <a:gd name="connsiteY30" fmla="*/ 296838 h 1866625"/>
                <a:gd name="connsiteX31" fmla="*/ 1 w 1455401"/>
                <a:gd name="connsiteY31" fmla="*/ 296835 h 1866625"/>
                <a:gd name="connsiteX32" fmla="*/ 3758 w 1455401"/>
                <a:gd name="connsiteY32" fmla="*/ 266488 h 1866625"/>
                <a:gd name="connsiteX33" fmla="*/ 727700 w 1455401"/>
                <a:gd name="connsiteY33"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1127733 h 1866625"/>
                <a:gd name="connsiteX28" fmla="*/ 1 w 1455401"/>
                <a:gd name="connsiteY28" fmla="*/ 296841 h 1866625"/>
                <a:gd name="connsiteX29" fmla="*/ 0 w 1455401"/>
                <a:gd name="connsiteY29" fmla="*/ 296838 h 1866625"/>
                <a:gd name="connsiteX30" fmla="*/ 1 w 1455401"/>
                <a:gd name="connsiteY30" fmla="*/ 296835 h 1866625"/>
                <a:gd name="connsiteX31" fmla="*/ 3758 w 1455401"/>
                <a:gd name="connsiteY31" fmla="*/ 266488 h 1866625"/>
                <a:gd name="connsiteX32" fmla="*/ 727700 w 1455401"/>
                <a:gd name="connsiteY32"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033050 h 1866625"/>
                <a:gd name="connsiteX13" fmla="*/ 1434352 w 1455401"/>
                <a:gd name="connsiteY13" fmla="*/ 1143359 h 1866625"/>
                <a:gd name="connsiteX14" fmla="*/ 1439768 w 1455401"/>
                <a:gd name="connsiteY14" fmla="*/ 1140834 h 1866625"/>
                <a:gd name="connsiteX15" fmla="*/ 1455401 w 1455401"/>
                <a:gd name="connsiteY15" fmla="*/ 1127732 h 1866625"/>
                <a:gd name="connsiteX16" fmla="*/ 1455401 w 1455401"/>
                <a:gd name="connsiteY16" fmla="*/ 1569784 h 1866625"/>
                <a:gd name="connsiteX17" fmla="*/ 1455401 w 1455401"/>
                <a:gd name="connsiteY17" fmla="*/ 1569787 h 1866625"/>
                <a:gd name="connsiteX18" fmla="*/ 1455401 w 1455401"/>
                <a:gd name="connsiteY18" fmla="*/ 1569790 h 1866625"/>
                <a:gd name="connsiteX19" fmla="*/ 1455401 w 1455401"/>
                <a:gd name="connsiteY19" fmla="*/ 1578767 h 1866625"/>
                <a:gd name="connsiteX20" fmla="*/ 1454289 w 1455401"/>
                <a:gd name="connsiteY20" fmla="*/ 1578767 h 1866625"/>
                <a:gd name="connsiteX21" fmla="*/ 1451644 w 1455401"/>
                <a:gd name="connsiteY21" fmla="*/ 1600137 h 1866625"/>
                <a:gd name="connsiteX22" fmla="*/ 727701 w 1455401"/>
                <a:gd name="connsiteY22" fmla="*/ 1866625 h 1866625"/>
                <a:gd name="connsiteX23" fmla="*/ 3758 w 1455401"/>
                <a:gd name="connsiteY23" fmla="*/ 1600137 h 1866625"/>
                <a:gd name="connsiteX24" fmla="*/ 1113 w 1455401"/>
                <a:gd name="connsiteY24" fmla="*/ 1578767 h 1866625"/>
                <a:gd name="connsiteX25" fmla="*/ 1 w 1455401"/>
                <a:gd name="connsiteY25" fmla="*/ 1578767 h 1866625"/>
                <a:gd name="connsiteX26" fmla="*/ 1 w 1455401"/>
                <a:gd name="connsiteY26" fmla="*/ 1569787 h 1866625"/>
                <a:gd name="connsiteX27" fmla="*/ 1 w 1455401"/>
                <a:gd name="connsiteY27" fmla="*/ 296841 h 1866625"/>
                <a:gd name="connsiteX28" fmla="*/ 0 w 1455401"/>
                <a:gd name="connsiteY28" fmla="*/ 296838 h 1866625"/>
                <a:gd name="connsiteX29" fmla="*/ 1 w 1455401"/>
                <a:gd name="connsiteY29" fmla="*/ 296835 h 1866625"/>
                <a:gd name="connsiteX30" fmla="*/ 3758 w 1455401"/>
                <a:gd name="connsiteY30" fmla="*/ 266488 h 1866625"/>
                <a:gd name="connsiteX31" fmla="*/ 727700 w 1455401"/>
                <a:gd name="connsiteY31"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9767 w 1455401"/>
                <a:gd name="connsiteY11" fmla="*/ 1030526 h 1866625"/>
                <a:gd name="connsiteX12" fmla="*/ 1434352 w 1455401"/>
                <a:gd name="connsiteY12" fmla="*/ 1143359 h 1866625"/>
                <a:gd name="connsiteX13" fmla="*/ 1439768 w 1455401"/>
                <a:gd name="connsiteY13" fmla="*/ 1140834 h 1866625"/>
                <a:gd name="connsiteX14" fmla="*/ 1455401 w 1455401"/>
                <a:gd name="connsiteY14" fmla="*/ 1127732 h 1866625"/>
                <a:gd name="connsiteX15" fmla="*/ 1455401 w 1455401"/>
                <a:gd name="connsiteY15" fmla="*/ 1569784 h 1866625"/>
                <a:gd name="connsiteX16" fmla="*/ 1455401 w 1455401"/>
                <a:gd name="connsiteY16" fmla="*/ 1569787 h 1866625"/>
                <a:gd name="connsiteX17" fmla="*/ 1455401 w 1455401"/>
                <a:gd name="connsiteY17" fmla="*/ 1569790 h 1866625"/>
                <a:gd name="connsiteX18" fmla="*/ 1455401 w 1455401"/>
                <a:gd name="connsiteY18" fmla="*/ 1578767 h 1866625"/>
                <a:gd name="connsiteX19" fmla="*/ 1454289 w 1455401"/>
                <a:gd name="connsiteY19" fmla="*/ 1578767 h 1866625"/>
                <a:gd name="connsiteX20" fmla="*/ 1451644 w 1455401"/>
                <a:gd name="connsiteY20" fmla="*/ 1600137 h 1866625"/>
                <a:gd name="connsiteX21" fmla="*/ 727701 w 1455401"/>
                <a:gd name="connsiteY21" fmla="*/ 1866625 h 1866625"/>
                <a:gd name="connsiteX22" fmla="*/ 3758 w 1455401"/>
                <a:gd name="connsiteY22" fmla="*/ 1600137 h 1866625"/>
                <a:gd name="connsiteX23" fmla="*/ 1113 w 1455401"/>
                <a:gd name="connsiteY23" fmla="*/ 1578767 h 1866625"/>
                <a:gd name="connsiteX24" fmla="*/ 1 w 1455401"/>
                <a:gd name="connsiteY24" fmla="*/ 1578767 h 1866625"/>
                <a:gd name="connsiteX25" fmla="*/ 1 w 1455401"/>
                <a:gd name="connsiteY25" fmla="*/ 1569787 h 1866625"/>
                <a:gd name="connsiteX26" fmla="*/ 1 w 1455401"/>
                <a:gd name="connsiteY26" fmla="*/ 296841 h 1866625"/>
                <a:gd name="connsiteX27" fmla="*/ 0 w 1455401"/>
                <a:gd name="connsiteY27" fmla="*/ 296838 h 1866625"/>
                <a:gd name="connsiteX28" fmla="*/ 1 w 1455401"/>
                <a:gd name="connsiteY28" fmla="*/ 296835 h 1866625"/>
                <a:gd name="connsiteX29" fmla="*/ 3758 w 1455401"/>
                <a:gd name="connsiteY29" fmla="*/ 266488 h 1866625"/>
                <a:gd name="connsiteX30" fmla="*/ 727700 w 1455401"/>
                <a:gd name="connsiteY30"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017423 h 1866625"/>
                <a:gd name="connsiteX11" fmla="*/ 1434352 w 1455401"/>
                <a:gd name="connsiteY11" fmla="*/ 1143359 h 1866625"/>
                <a:gd name="connsiteX12" fmla="*/ 1439768 w 1455401"/>
                <a:gd name="connsiteY12" fmla="*/ 1140834 h 1866625"/>
                <a:gd name="connsiteX13" fmla="*/ 1455401 w 1455401"/>
                <a:gd name="connsiteY13" fmla="*/ 1127732 h 1866625"/>
                <a:gd name="connsiteX14" fmla="*/ 1455401 w 1455401"/>
                <a:gd name="connsiteY14" fmla="*/ 1569784 h 1866625"/>
                <a:gd name="connsiteX15" fmla="*/ 1455401 w 1455401"/>
                <a:gd name="connsiteY15" fmla="*/ 1569787 h 1866625"/>
                <a:gd name="connsiteX16" fmla="*/ 1455401 w 1455401"/>
                <a:gd name="connsiteY16" fmla="*/ 1569790 h 1866625"/>
                <a:gd name="connsiteX17" fmla="*/ 1455401 w 1455401"/>
                <a:gd name="connsiteY17" fmla="*/ 1578767 h 1866625"/>
                <a:gd name="connsiteX18" fmla="*/ 1454289 w 1455401"/>
                <a:gd name="connsiteY18" fmla="*/ 1578767 h 1866625"/>
                <a:gd name="connsiteX19" fmla="*/ 1451644 w 1455401"/>
                <a:gd name="connsiteY19" fmla="*/ 1600137 h 1866625"/>
                <a:gd name="connsiteX20" fmla="*/ 727701 w 1455401"/>
                <a:gd name="connsiteY20" fmla="*/ 1866625 h 1866625"/>
                <a:gd name="connsiteX21" fmla="*/ 3758 w 1455401"/>
                <a:gd name="connsiteY21" fmla="*/ 1600137 h 1866625"/>
                <a:gd name="connsiteX22" fmla="*/ 1113 w 1455401"/>
                <a:gd name="connsiteY22" fmla="*/ 1578767 h 1866625"/>
                <a:gd name="connsiteX23" fmla="*/ 1 w 1455401"/>
                <a:gd name="connsiteY23" fmla="*/ 1578767 h 1866625"/>
                <a:gd name="connsiteX24" fmla="*/ 1 w 1455401"/>
                <a:gd name="connsiteY24" fmla="*/ 1569787 h 1866625"/>
                <a:gd name="connsiteX25" fmla="*/ 1 w 1455401"/>
                <a:gd name="connsiteY25" fmla="*/ 296841 h 1866625"/>
                <a:gd name="connsiteX26" fmla="*/ 0 w 1455401"/>
                <a:gd name="connsiteY26" fmla="*/ 296838 h 1866625"/>
                <a:gd name="connsiteX27" fmla="*/ 1 w 1455401"/>
                <a:gd name="connsiteY27" fmla="*/ 296835 h 1866625"/>
                <a:gd name="connsiteX28" fmla="*/ 3758 w 1455401"/>
                <a:gd name="connsiteY28" fmla="*/ 266488 h 1866625"/>
                <a:gd name="connsiteX29" fmla="*/ 727700 w 1455401"/>
                <a:gd name="connsiteY29"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127732 h 1866625"/>
                <a:gd name="connsiteX13" fmla="*/ 1455401 w 1455401"/>
                <a:gd name="connsiteY13" fmla="*/ 1569784 h 1866625"/>
                <a:gd name="connsiteX14" fmla="*/ 1455401 w 1455401"/>
                <a:gd name="connsiteY14" fmla="*/ 1569787 h 1866625"/>
                <a:gd name="connsiteX15" fmla="*/ 1455401 w 1455401"/>
                <a:gd name="connsiteY15" fmla="*/ 1569790 h 1866625"/>
                <a:gd name="connsiteX16" fmla="*/ 1455401 w 1455401"/>
                <a:gd name="connsiteY16" fmla="*/ 1578767 h 1866625"/>
                <a:gd name="connsiteX17" fmla="*/ 1454289 w 1455401"/>
                <a:gd name="connsiteY17" fmla="*/ 1578767 h 1866625"/>
                <a:gd name="connsiteX18" fmla="*/ 1451644 w 1455401"/>
                <a:gd name="connsiteY18" fmla="*/ 1600137 h 1866625"/>
                <a:gd name="connsiteX19" fmla="*/ 727701 w 1455401"/>
                <a:gd name="connsiteY19" fmla="*/ 1866625 h 1866625"/>
                <a:gd name="connsiteX20" fmla="*/ 3758 w 1455401"/>
                <a:gd name="connsiteY20" fmla="*/ 1600137 h 1866625"/>
                <a:gd name="connsiteX21" fmla="*/ 1113 w 1455401"/>
                <a:gd name="connsiteY21" fmla="*/ 1578767 h 1866625"/>
                <a:gd name="connsiteX22" fmla="*/ 1 w 1455401"/>
                <a:gd name="connsiteY22" fmla="*/ 1578767 h 1866625"/>
                <a:gd name="connsiteX23" fmla="*/ 1 w 1455401"/>
                <a:gd name="connsiteY23" fmla="*/ 1569787 h 1866625"/>
                <a:gd name="connsiteX24" fmla="*/ 1 w 1455401"/>
                <a:gd name="connsiteY24" fmla="*/ 296841 h 1866625"/>
                <a:gd name="connsiteX25" fmla="*/ 0 w 1455401"/>
                <a:gd name="connsiteY25" fmla="*/ 296838 h 1866625"/>
                <a:gd name="connsiteX26" fmla="*/ 1 w 1455401"/>
                <a:gd name="connsiteY26" fmla="*/ 296835 h 1866625"/>
                <a:gd name="connsiteX27" fmla="*/ 3758 w 1455401"/>
                <a:gd name="connsiteY27" fmla="*/ 266488 h 1866625"/>
                <a:gd name="connsiteX28" fmla="*/ 727700 w 1455401"/>
                <a:gd name="connsiteY28"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39768 w 1455401"/>
                <a:gd name="connsiteY11" fmla="*/ 1140834 h 1866625"/>
                <a:gd name="connsiteX12" fmla="*/ 1455401 w 1455401"/>
                <a:gd name="connsiteY12" fmla="*/ 1569784 h 1866625"/>
                <a:gd name="connsiteX13" fmla="*/ 1455401 w 1455401"/>
                <a:gd name="connsiteY13" fmla="*/ 1569787 h 1866625"/>
                <a:gd name="connsiteX14" fmla="*/ 1455401 w 1455401"/>
                <a:gd name="connsiteY14" fmla="*/ 1569790 h 1866625"/>
                <a:gd name="connsiteX15" fmla="*/ 1455401 w 1455401"/>
                <a:gd name="connsiteY15" fmla="*/ 1578767 h 1866625"/>
                <a:gd name="connsiteX16" fmla="*/ 1454289 w 1455401"/>
                <a:gd name="connsiteY16" fmla="*/ 1578767 h 1866625"/>
                <a:gd name="connsiteX17" fmla="*/ 1451644 w 1455401"/>
                <a:gd name="connsiteY17" fmla="*/ 1600137 h 1866625"/>
                <a:gd name="connsiteX18" fmla="*/ 727701 w 1455401"/>
                <a:gd name="connsiteY18" fmla="*/ 1866625 h 1866625"/>
                <a:gd name="connsiteX19" fmla="*/ 3758 w 1455401"/>
                <a:gd name="connsiteY19" fmla="*/ 1600137 h 1866625"/>
                <a:gd name="connsiteX20" fmla="*/ 1113 w 1455401"/>
                <a:gd name="connsiteY20" fmla="*/ 1578767 h 1866625"/>
                <a:gd name="connsiteX21" fmla="*/ 1 w 1455401"/>
                <a:gd name="connsiteY21" fmla="*/ 1578767 h 1866625"/>
                <a:gd name="connsiteX22" fmla="*/ 1 w 1455401"/>
                <a:gd name="connsiteY22" fmla="*/ 1569787 h 1866625"/>
                <a:gd name="connsiteX23" fmla="*/ 1 w 1455401"/>
                <a:gd name="connsiteY23" fmla="*/ 296841 h 1866625"/>
                <a:gd name="connsiteX24" fmla="*/ 0 w 1455401"/>
                <a:gd name="connsiteY24" fmla="*/ 296838 h 1866625"/>
                <a:gd name="connsiteX25" fmla="*/ 1 w 1455401"/>
                <a:gd name="connsiteY25" fmla="*/ 296835 h 1866625"/>
                <a:gd name="connsiteX26" fmla="*/ 3758 w 1455401"/>
                <a:gd name="connsiteY26" fmla="*/ 266488 h 1866625"/>
                <a:gd name="connsiteX27" fmla="*/ 727700 w 1455401"/>
                <a:gd name="connsiteY27"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34352 w 1455401"/>
                <a:gd name="connsiteY10" fmla="*/ 1143359 h 1866625"/>
                <a:gd name="connsiteX11" fmla="*/ 1455401 w 1455401"/>
                <a:gd name="connsiteY11" fmla="*/ 1569784 h 1866625"/>
                <a:gd name="connsiteX12" fmla="*/ 1455401 w 1455401"/>
                <a:gd name="connsiteY12" fmla="*/ 1569787 h 1866625"/>
                <a:gd name="connsiteX13" fmla="*/ 1455401 w 1455401"/>
                <a:gd name="connsiteY13" fmla="*/ 1569790 h 1866625"/>
                <a:gd name="connsiteX14" fmla="*/ 1455401 w 1455401"/>
                <a:gd name="connsiteY14" fmla="*/ 1578767 h 1866625"/>
                <a:gd name="connsiteX15" fmla="*/ 1454289 w 1455401"/>
                <a:gd name="connsiteY15" fmla="*/ 1578767 h 1866625"/>
                <a:gd name="connsiteX16" fmla="*/ 1451644 w 1455401"/>
                <a:gd name="connsiteY16" fmla="*/ 1600137 h 1866625"/>
                <a:gd name="connsiteX17" fmla="*/ 727701 w 1455401"/>
                <a:gd name="connsiteY17" fmla="*/ 1866625 h 1866625"/>
                <a:gd name="connsiteX18" fmla="*/ 3758 w 1455401"/>
                <a:gd name="connsiteY18" fmla="*/ 1600137 h 1866625"/>
                <a:gd name="connsiteX19" fmla="*/ 1113 w 1455401"/>
                <a:gd name="connsiteY19" fmla="*/ 1578767 h 1866625"/>
                <a:gd name="connsiteX20" fmla="*/ 1 w 1455401"/>
                <a:gd name="connsiteY20" fmla="*/ 1578767 h 1866625"/>
                <a:gd name="connsiteX21" fmla="*/ 1 w 1455401"/>
                <a:gd name="connsiteY21" fmla="*/ 1569787 h 1866625"/>
                <a:gd name="connsiteX22" fmla="*/ 1 w 1455401"/>
                <a:gd name="connsiteY22" fmla="*/ 296841 h 1866625"/>
                <a:gd name="connsiteX23" fmla="*/ 0 w 1455401"/>
                <a:gd name="connsiteY23" fmla="*/ 296838 h 1866625"/>
                <a:gd name="connsiteX24" fmla="*/ 1 w 1455401"/>
                <a:gd name="connsiteY24" fmla="*/ 296835 h 1866625"/>
                <a:gd name="connsiteX25" fmla="*/ 3758 w 1455401"/>
                <a:gd name="connsiteY25" fmla="*/ 266488 h 1866625"/>
                <a:gd name="connsiteX26" fmla="*/ 727700 w 1455401"/>
                <a:gd name="connsiteY26" fmla="*/ 0 h 1866625"/>
                <a:gd name="connsiteX0" fmla="*/ 727701 w 1455401"/>
                <a:gd name="connsiteY0" fmla="*/ 107085 h 1866625"/>
                <a:gd name="connsiteX1" fmla="*/ 225411 w 1455401"/>
                <a:gd name="connsiteY1" fmla="*/ 254506 h 1866625"/>
                <a:gd name="connsiteX2" fmla="*/ 727701 w 1455401"/>
                <a:gd name="connsiteY2" fmla="*/ 401926 h 1866625"/>
                <a:gd name="connsiteX3" fmla="*/ 1229991 w 1455401"/>
                <a:gd name="connsiteY3" fmla="*/ 254506 h 1866625"/>
                <a:gd name="connsiteX4" fmla="*/ 727701 w 1455401"/>
                <a:gd name="connsiteY4" fmla="*/ 107085 h 1866625"/>
                <a:gd name="connsiteX5" fmla="*/ 727700 w 1455401"/>
                <a:gd name="connsiteY5" fmla="*/ 0 h 1866625"/>
                <a:gd name="connsiteX6" fmla="*/ 1451644 w 1455401"/>
                <a:gd name="connsiteY6" fmla="*/ 266488 h 1866625"/>
                <a:gd name="connsiteX7" fmla="*/ 1454289 w 1455401"/>
                <a:gd name="connsiteY7" fmla="*/ 287858 h 1866625"/>
                <a:gd name="connsiteX8" fmla="*/ 1455400 w 1455401"/>
                <a:gd name="connsiteY8" fmla="*/ 287858 h 1866625"/>
                <a:gd name="connsiteX9" fmla="*/ 1455400 w 1455401"/>
                <a:gd name="connsiteY9" fmla="*/ 296838 h 1866625"/>
                <a:gd name="connsiteX10" fmla="*/ 1455401 w 1455401"/>
                <a:gd name="connsiteY10" fmla="*/ 1569784 h 1866625"/>
                <a:gd name="connsiteX11" fmla="*/ 1455401 w 1455401"/>
                <a:gd name="connsiteY11" fmla="*/ 1569787 h 1866625"/>
                <a:gd name="connsiteX12" fmla="*/ 1455401 w 1455401"/>
                <a:gd name="connsiteY12" fmla="*/ 1569790 h 1866625"/>
                <a:gd name="connsiteX13" fmla="*/ 1455401 w 1455401"/>
                <a:gd name="connsiteY13" fmla="*/ 1578767 h 1866625"/>
                <a:gd name="connsiteX14" fmla="*/ 1454289 w 1455401"/>
                <a:gd name="connsiteY14" fmla="*/ 1578767 h 1866625"/>
                <a:gd name="connsiteX15" fmla="*/ 1451644 w 1455401"/>
                <a:gd name="connsiteY15" fmla="*/ 1600137 h 1866625"/>
                <a:gd name="connsiteX16" fmla="*/ 727701 w 1455401"/>
                <a:gd name="connsiteY16" fmla="*/ 1866625 h 1866625"/>
                <a:gd name="connsiteX17" fmla="*/ 3758 w 1455401"/>
                <a:gd name="connsiteY17" fmla="*/ 1600137 h 1866625"/>
                <a:gd name="connsiteX18" fmla="*/ 1113 w 1455401"/>
                <a:gd name="connsiteY18" fmla="*/ 1578767 h 1866625"/>
                <a:gd name="connsiteX19" fmla="*/ 1 w 1455401"/>
                <a:gd name="connsiteY19" fmla="*/ 1578767 h 1866625"/>
                <a:gd name="connsiteX20" fmla="*/ 1 w 1455401"/>
                <a:gd name="connsiteY20" fmla="*/ 1569787 h 1866625"/>
                <a:gd name="connsiteX21" fmla="*/ 1 w 1455401"/>
                <a:gd name="connsiteY21" fmla="*/ 296841 h 1866625"/>
                <a:gd name="connsiteX22" fmla="*/ 0 w 1455401"/>
                <a:gd name="connsiteY22" fmla="*/ 296838 h 1866625"/>
                <a:gd name="connsiteX23" fmla="*/ 1 w 1455401"/>
                <a:gd name="connsiteY23" fmla="*/ 296835 h 1866625"/>
                <a:gd name="connsiteX24" fmla="*/ 3758 w 1455401"/>
                <a:gd name="connsiteY24" fmla="*/ 266488 h 1866625"/>
                <a:gd name="connsiteX25" fmla="*/ 727700 w 1455401"/>
                <a:gd name="connsiteY25"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55401" h="1866625">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cubicBezTo>
                    <a:pt x="1" y="158359"/>
                    <a:pt x="0" y="296839"/>
                    <a:pt x="0" y="296838"/>
                  </a:cubicBezTo>
                  <a:cubicBezTo>
                    <a:pt x="0" y="296837"/>
                    <a:pt x="1" y="296836"/>
                    <a:pt x="1" y="296835"/>
                  </a:cubicBezTo>
                  <a:lnTo>
                    <a:pt x="3758" y="266488"/>
                  </a:lnTo>
                  <a:cubicBezTo>
                    <a:pt x="41023" y="116806"/>
                    <a:pt x="350921" y="0"/>
                    <a:pt x="72770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Freeform 6">
              <a:extLst>
                <a:ext uri="{FF2B5EF4-FFF2-40B4-BE49-F238E27FC236}">
                  <a16:creationId xmlns:a16="http://schemas.microsoft.com/office/drawing/2014/main" id="{07521BEE-B1FF-7940-85B9-3BAA3DCD17FE}"/>
                </a:ext>
                <a:ext uri="{C183D7F6-B498-43B3-948B-1728B52AA6E4}">
                  <adec:decorative xmlns:adec="http://schemas.microsoft.com/office/drawing/2017/decorative" val="1"/>
                </a:ext>
              </a:extLst>
            </p:cNvPr>
            <p:cNvSpPr>
              <a:spLocks noEditPoints="1"/>
            </p:cNvSpPr>
            <p:nvPr/>
          </p:nvSpPr>
          <p:spPr bwMode="auto">
            <a:xfrm>
              <a:off x="8804874" y="4288901"/>
              <a:ext cx="489238" cy="312517"/>
            </a:xfrm>
            <a:custGeom>
              <a:avLst/>
              <a:gdLst>
                <a:gd name="T0" fmla="*/ 10611 w 10934"/>
                <a:gd name="T1" fmla="*/ 300 h 6981"/>
                <a:gd name="T2" fmla="*/ 10611 w 10934"/>
                <a:gd name="T3" fmla="*/ 300 h 6981"/>
                <a:gd name="T4" fmla="*/ 10455 w 10934"/>
                <a:gd name="T5" fmla="*/ 844 h 6981"/>
                <a:gd name="T6" fmla="*/ 10417 w 10934"/>
                <a:gd name="T7" fmla="*/ 851 h 6981"/>
                <a:gd name="T8" fmla="*/ 10572 w 10934"/>
                <a:gd name="T9" fmla="*/ 291 h 6981"/>
                <a:gd name="T10" fmla="*/ 10611 w 10934"/>
                <a:gd name="T11" fmla="*/ 300 h 6981"/>
                <a:gd name="T12" fmla="*/ 10316 w 10934"/>
                <a:gd name="T13" fmla="*/ 846 h 6981"/>
                <a:gd name="T14" fmla="*/ 10316 w 10934"/>
                <a:gd name="T15" fmla="*/ 846 h 6981"/>
                <a:gd name="T16" fmla="*/ 10278 w 10934"/>
                <a:gd name="T17" fmla="*/ 849 h 6981"/>
                <a:gd name="T18" fmla="*/ 10519 w 10934"/>
                <a:gd name="T19" fmla="*/ 245 h 6981"/>
                <a:gd name="T20" fmla="*/ 10557 w 10934"/>
                <a:gd name="T21" fmla="*/ 257 h 6981"/>
                <a:gd name="T22" fmla="*/ 10316 w 10934"/>
                <a:gd name="T23" fmla="*/ 846 h 6981"/>
                <a:gd name="T24" fmla="*/ 10113 w 10934"/>
                <a:gd name="T25" fmla="*/ 820 h 6981"/>
                <a:gd name="T26" fmla="*/ 10113 w 10934"/>
                <a:gd name="T27" fmla="*/ 820 h 6981"/>
                <a:gd name="T28" fmla="*/ 10471 w 10934"/>
                <a:gd name="T29" fmla="*/ 186 h 6981"/>
                <a:gd name="T30" fmla="*/ 10508 w 10934"/>
                <a:gd name="T31" fmla="*/ 201 h 6981"/>
                <a:gd name="T32" fmla="*/ 10152 w 10934"/>
                <a:gd name="T33" fmla="*/ 820 h 6981"/>
                <a:gd name="T34" fmla="*/ 10113 w 10934"/>
                <a:gd name="T35" fmla="*/ 820 h 6981"/>
                <a:gd name="T36" fmla="*/ 9972 w 10934"/>
                <a:gd name="T37" fmla="*/ 796 h 6981"/>
                <a:gd name="T38" fmla="*/ 9972 w 10934"/>
                <a:gd name="T39" fmla="*/ 796 h 6981"/>
                <a:gd name="T40" fmla="*/ 10430 w 10934"/>
                <a:gd name="T41" fmla="*/ 118 h 6981"/>
                <a:gd name="T42" fmla="*/ 10464 w 10934"/>
                <a:gd name="T43" fmla="*/ 139 h 6981"/>
                <a:gd name="T44" fmla="*/ 10010 w 10934"/>
                <a:gd name="T45" fmla="*/ 801 h 6981"/>
                <a:gd name="T46" fmla="*/ 9972 w 10934"/>
                <a:gd name="T47" fmla="*/ 796 h 6981"/>
                <a:gd name="T48" fmla="*/ 9205 w 10934"/>
                <a:gd name="T49" fmla="*/ 707 h 6981"/>
                <a:gd name="T50" fmla="*/ 9205 w 10934"/>
                <a:gd name="T51" fmla="*/ 707 h 6981"/>
                <a:gd name="T52" fmla="*/ 9754 w 10934"/>
                <a:gd name="T53" fmla="*/ 393 h 6981"/>
                <a:gd name="T54" fmla="*/ 9205 w 10934"/>
                <a:gd name="T55" fmla="*/ 707 h 6981"/>
                <a:gd name="T56" fmla="*/ 10541 w 10934"/>
                <a:gd name="T57" fmla="*/ 0 h 6981"/>
                <a:gd name="T58" fmla="*/ 10541 w 10934"/>
                <a:gd name="T59" fmla="*/ 0 h 6981"/>
                <a:gd name="T60" fmla="*/ 10120 w 10934"/>
                <a:gd name="T61" fmla="*/ 102 h 6981"/>
                <a:gd name="T62" fmla="*/ 9679 w 10934"/>
                <a:gd name="T63" fmla="*/ 118 h 6981"/>
                <a:gd name="T64" fmla="*/ 7161 w 10934"/>
                <a:gd name="T65" fmla="*/ 2724 h 6981"/>
                <a:gd name="T66" fmla="*/ 6947 w 10934"/>
                <a:gd name="T67" fmla="*/ 2905 h 6981"/>
                <a:gd name="T68" fmla="*/ 5874 w 10934"/>
                <a:gd name="T69" fmla="*/ 3452 h 6981"/>
                <a:gd name="T70" fmla="*/ 4188 w 10934"/>
                <a:gd name="T71" fmla="*/ 3883 h 6981"/>
                <a:gd name="T72" fmla="*/ 3047 w 10934"/>
                <a:gd name="T73" fmla="*/ 4455 h 6981"/>
                <a:gd name="T74" fmla="*/ 2815 w 10934"/>
                <a:gd name="T75" fmla="*/ 4628 h 6981"/>
                <a:gd name="T76" fmla="*/ 2371 w 10934"/>
                <a:gd name="T77" fmla="*/ 5144 h 6981"/>
                <a:gd name="T78" fmla="*/ 1935 w 10934"/>
                <a:gd name="T79" fmla="*/ 5705 h 6981"/>
                <a:gd name="T80" fmla="*/ 103 w 10934"/>
                <a:gd name="T81" fmla="*/ 6068 h 6981"/>
                <a:gd name="T82" fmla="*/ 0 w 10934"/>
                <a:gd name="T83" fmla="*/ 6179 h 6981"/>
                <a:gd name="T84" fmla="*/ 612 w 10934"/>
                <a:gd name="T85" fmla="*/ 6245 h 6981"/>
                <a:gd name="T86" fmla="*/ 177 w 10934"/>
                <a:gd name="T87" fmla="*/ 6732 h 6981"/>
                <a:gd name="T88" fmla="*/ 177 w 10934"/>
                <a:gd name="T89" fmla="*/ 6732 h 6981"/>
                <a:gd name="T90" fmla="*/ 1717 w 10934"/>
                <a:gd name="T91" fmla="*/ 6510 h 6981"/>
                <a:gd name="T92" fmla="*/ 3089 w 10934"/>
                <a:gd name="T93" fmla="*/ 5765 h 6981"/>
                <a:gd name="T94" fmla="*/ 5484 w 10934"/>
                <a:gd name="T95" fmla="*/ 5814 h 6981"/>
                <a:gd name="T96" fmla="*/ 6070 w 10934"/>
                <a:gd name="T97" fmla="*/ 5805 h 6981"/>
                <a:gd name="T98" fmla="*/ 6659 w 10934"/>
                <a:gd name="T99" fmla="*/ 4864 h 6981"/>
                <a:gd name="T100" fmla="*/ 5835 w 10934"/>
                <a:gd name="T101" fmla="*/ 6981 h 6981"/>
                <a:gd name="T102" fmla="*/ 7593 w 10934"/>
                <a:gd name="T103" fmla="*/ 5640 h 6981"/>
                <a:gd name="T104" fmla="*/ 7874 w 10934"/>
                <a:gd name="T105" fmla="*/ 4981 h 6981"/>
                <a:gd name="T106" fmla="*/ 7992 w 10934"/>
                <a:gd name="T107" fmla="*/ 5530 h 6981"/>
                <a:gd name="T108" fmla="*/ 9173 w 10934"/>
                <a:gd name="T109" fmla="*/ 3647 h 6981"/>
                <a:gd name="T110" fmla="*/ 9718 w 10934"/>
                <a:gd name="T111" fmla="*/ 1569 h 6981"/>
                <a:gd name="T112" fmla="*/ 10382 w 10934"/>
                <a:gd name="T113" fmla="*/ 982 h 6981"/>
                <a:gd name="T114" fmla="*/ 10934 w 10934"/>
                <a:gd name="T115" fmla="*/ 235 h 6981"/>
                <a:gd name="T116" fmla="*/ 10541 w 10934"/>
                <a:gd name="T117" fmla="*/ 0 h 6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934" h="6981">
                  <a:moveTo>
                    <a:pt x="10611" y="300"/>
                  </a:moveTo>
                  <a:lnTo>
                    <a:pt x="10611" y="300"/>
                  </a:lnTo>
                  <a:cubicBezTo>
                    <a:pt x="10557" y="412"/>
                    <a:pt x="10455" y="557"/>
                    <a:pt x="10455" y="844"/>
                  </a:cubicBezTo>
                  <a:cubicBezTo>
                    <a:pt x="10454" y="893"/>
                    <a:pt x="10417" y="926"/>
                    <a:pt x="10417" y="851"/>
                  </a:cubicBezTo>
                  <a:cubicBezTo>
                    <a:pt x="10419" y="571"/>
                    <a:pt x="10493" y="450"/>
                    <a:pt x="10572" y="291"/>
                  </a:cubicBezTo>
                  <a:cubicBezTo>
                    <a:pt x="10609" y="226"/>
                    <a:pt x="10631" y="253"/>
                    <a:pt x="10611" y="300"/>
                  </a:cubicBezTo>
                  <a:close/>
                  <a:moveTo>
                    <a:pt x="10316" y="846"/>
                  </a:moveTo>
                  <a:lnTo>
                    <a:pt x="10316" y="846"/>
                  </a:lnTo>
                  <a:cubicBezTo>
                    <a:pt x="10311" y="895"/>
                    <a:pt x="10272" y="925"/>
                    <a:pt x="10278" y="849"/>
                  </a:cubicBezTo>
                  <a:cubicBezTo>
                    <a:pt x="10305" y="571"/>
                    <a:pt x="10427" y="397"/>
                    <a:pt x="10519" y="245"/>
                  </a:cubicBezTo>
                  <a:cubicBezTo>
                    <a:pt x="10561" y="183"/>
                    <a:pt x="10581" y="212"/>
                    <a:pt x="10557" y="257"/>
                  </a:cubicBezTo>
                  <a:cubicBezTo>
                    <a:pt x="10494" y="365"/>
                    <a:pt x="10341" y="560"/>
                    <a:pt x="10316" y="846"/>
                  </a:cubicBezTo>
                  <a:close/>
                  <a:moveTo>
                    <a:pt x="10113" y="820"/>
                  </a:moveTo>
                  <a:lnTo>
                    <a:pt x="10113" y="820"/>
                  </a:lnTo>
                  <a:cubicBezTo>
                    <a:pt x="10164" y="545"/>
                    <a:pt x="10366" y="329"/>
                    <a:pt x="10471" y="186"/>
                  </a:cubicBezTo>
                  <a:cubicBezTo>
                    <a:pt x="10518" y="128"/>
                    <a:pt x="10535" y="158"/>
                    <a:pt x="10508" y="201"/>
                  </a:cubicBezTo>
                  <a:cubicBezTo>
                    <a:pt x="10436" y="303"/>
                    <a:pt x="10201" y="538"/>
                    <a:pt x="10152" y="820"/>
                  </a:cubicBezTo>
                  <a:cubicBezTo>
                    <a:pt x="10143" y="868"/>
                    <a:pt x="10101" y="895"/>
                    <a:pt x="10113" y="820"/>
                  </a:cubicBezTo>
                  <a:close/>
                  <a:moveTo>
                    <a:pt x="9972" y="796"/>
                  </a:moveTo>
                  <a:lnTo>
                    <a:pt x="9972" y="796"/>
                  </a:lnTo>
                  <a:cubicBezTo>
                    <a:pt x="10061" y="531"/>
                    <a:pt x="10306" y="245"/>
                    <a:pt x="10430" y="118"/>
                  </a:cubicBezTo>
                  <a:cubicBezTo>
                    <a:pt x="10484" y="67"/>
                    <a:pt x="10497" y="100"/>
                    <a:pt x="10464" y="139"/>
                  </a:cubicBezTo>
                  <a:cubicBezTo>
                    <a:pt x="10378" y="229"/>
                    <a:pt x="10099" y="529"/>
                    <a:pt x="10010" y="801"/>
                  </a:cubicBezTo>
                  <a:cubicBezTo>
                    <a:pt x="9995" y="848"/>
                    <a:pt x="9949" y="869"/>
                    <a:pt x="9972" y="796"/>
                  </a:cubicBezTo>
                  <a:close/>
                  <a:moveTo>
                    <a:pt x="9205" y="707"/>
                  </a:moveTo>
                  <a:lnTo>
                    <a:pt x="9205" y="707"/>
                  </a:lnTo>
                  <a:cubicBezTo>
                    <a:pt x="9260" y="473"/>
                    <a:pt x="9441" y="367"/>
                    <a:pt x="9754" y="393"/>
                  </a:cubicBezTo>
                  <a:cubicBezTo>
                    <a:pt x="9830" y="741"/>
                    <a:pt x="9407" y="882"/>
                    <a:pt x="9205" y="707"/>
                  </a:cubicBezTo>
                  <a:close/>
                  <a:moveTo>
                    <a:pt x="10541" y="0"/>
                  </a:moveTo>
                  <a:lnTo>
                    <a:pt x="10541" y="0"/>
                  </a:lnTo>
                  <a:cubicBezTo>
                    <a:pt x="10399" y="80"/>
                    <a:pt x="10268" y="98"/>
                    <a:pt x="10120" y="102"/>
                  </a:cubicBezTo>
                  <a:cubicBezTo>
                    <a:pt x="9992" y="106"/>
                    <a:pt x="9851" y="100"/>
                    <a:pt x="9679" y="118"/>
                  </a:cubicBezTo>
                  <a:cubicBezTo>
                    <a:pt x="8255" y="264"/>
                    <a:pt x="8074" y="1834"/>
                    <a:pt x="7161" y="2724"/>
                  </a:cubicBezTo>
                  <a:cubicBezTo>
                    <a:pt x="7094" y="2789"/>
                    <a:pt x="7022" y="2849"/>
                    <a:pt x="6947" y="2905"/>
                  </a:cubicBezTo>
                  <a:cubicBezTo>
                    <a:pt x="6627" y="3144"/>
                    <a:pt x="6235" y="3314"/>
                    <a:pt x="5874" y="3452"/>
                  </a:cubicBezTo>
                  <a:cubicBezTo>
                    <a:pt x="5290" y="3675"/>
                    <a:pt x="4735" y="3691"/>
                    <a:pt x="4188" y="3883"/>
                  </a:cubicBezTo>
                  <a:cubicBezTo>
                    <a:pt x="3786" y="4024"/>
                    <a:pt x="3377" y="4229"/>
                    <a:pt x="3047" y="4455"/>
                  </a:cubicBezTo>
                  <a:cubicBezTo>
                    <a:pt x="2967" y="4510"/>
                    <a:pt x="2890" y="4567"/>
                    <a:pt x="2815" y="4628"/>
                  </a:cubicBezTo>
                  <a:cubicBezTo>
                    <a:pt x="2621" y="4787"/>
                    <a:pt x="2494" y="4963"/>
                    <a:pt x="2371" y="5144"/>
                  </a:cubicBezTo>
                  <a:cubicBezTo>
                    <a:pt x="2244" y="5330"/>
                    <a:pt x="2121" y="5522"/>
                    <a:pt x="1935" y="5705"/>
                  </a:cubicBezTo>
                  <a:cubicBezTo>
                    <a:pt x="1632" y="6002"/>
                    <a:pt x="501" y="5792"/>
                    <a:pt x="103" y="6068"/>
                  </a:cubicBezTo>
                  <a:cubicBezTo>
                    <a:pt x="59" y="6098"/>
                    <a:pt x="24" y="6135"/>
                    <a:pt x="0" y="6179"/>
                  </a:cubicBezTo>
                  <a:cubicBezTo>
                    <a:pt x="217" y="6278"/>
                    <a:pt x="362" y="6217"/>
                    <a:pt x="612" y="6245"/>
                  </a:cubicBezTo>
                  <a:cubicBezTo>
                    <a:pt x="644" y="6482"/>
                    <a:pt x="96" y="6623"/>
                    <a:pt x="177" y="6732"/>
                  </a:cubicBezTo>
                  <a:lnTo>
                    <a:pt x="177" y="6732"/>
                  </a:lnTo>
                  <a:cubicBezTo>
                    <a:pt x="816" y="6824"/>
                    <a:pt x="1204" y="6732"/>
                    <a:pt x="1717" y="6510"/>
                  </a:cubicBezTo>
                  <a:cubicBezTo>
                    <a:pt x="2153" y="6321"/>
                    <a:pt x="2574" y="5931"/>
                    <a:pt x="3089" y="5765"/>
                  </a:cubicBezTo>
                  <a:cubicBezTo>
                    <a:pt x="3846" y="5522"/>
                    <a:pt x="4676" y="5765"/>
                    <a:pt x="5484" y="5814"/>
                  </a:cubicBezTo>
                  <a:cubicBezTo>
                    <a:pt x="5681" y="5826"/>
                    <a:pt x="5877" y="5826"/>
                    <a:pt x="6070" y="5805"/>
                  </a:cubicBezTo>
                  <a:cubicBezTo>
                    <a:pt x="6372" y="5620"/>
                    <a:pt x="6365" y="4927"/>
                    <a:pt x="6659" y="4864"/>
                  </a:cubicBezTo>
                  <a:cubicBezTo>
                    <a:pt x="6650" y="5835"/>
                    <a:pt x="6252" y="6418"/>
                    <a:pt x="5835" y="6981"/>
                  </a:cubicBezTo>
                  <a:cubicBezTo>
                    <a:pt x="6713" y="6826"/>
                    <a:pt x="7238" y="6318"/>
                    <a:pt x="7593" y="5640"/>
                  </a:cubicBezTo>
                  <a:cubicBezTo>
                    <a:pt x="7701" y="5434"/>
                    <a:pt x="7793" y="5213"/>
                    <a:pt x="7874" y="4981"/>
                  </a:cubicBezTo>
                  <a:cubicBezTo>
                    <a:pt x="8000" y="5078"/>
                    <a:pt x="7929" y="5371"/>
                    <a:pt x="7992" y="5530"/>
                  </a:cubicBezTo>
                  <a:cubicBezTo>
                    <a:pt x="8597" y="5193"/>
                    <a:pt x="8943" y="4424"/>
                    <a:pt x="9173" y="3647"/>
                  </a:cubicBezTo>
                  <a:cubicBezTo>
                    <a:pt x="9438" y="2747"/>
                    <a:pt x="9547" y="1835"/>
                    <a:pt x="9718" y="1569"/>
                  </a:cubicBezTo>
                  <a:cubicBezTo>
                    <a:pt x="9885" y="1309"/>
                    <a:pt x="10145" y="1149"/>
                    <a:pt x="10382" y="982"/>
                  </a:cubicBezTo>
                  <a:cubicBezTo>
                    <a:pt x="10652" y="793"/>
                    <a:pt x="10892" y="596"/>
                    <a:pt x="10934" y="235"/>
                  </a:cubicBezTo>
                  <a:cubicBezTo>
                    <a:pt x="10649" y="209"/>
                    <a:pt x="10584" y="143"/>
                    <a:pt x="105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71" name="TextBox 70">
              <a:extLst>
                <a:ext uri="{FF2B5EF4-FFF2-40B4-BE49-F238E27FC236}">
                  <a16:creationId xmlns:a16="http://schemas.microsoft.com/office/drawing/2014/main" id="{61731AD1-022E-7B40-8B18-65CC7A0AEB8E}"/>
                </a:ext>
                <a:ext uri="{C183D7F6-B498-43B3-948B-1728B52AA6E4}">
                  <adec:decorative xmlns:adec="http://schemas.microsoft.com/office/drawing/2017/decorative" val="1"/>
                </a:ext>
              </a:extLst>
            </p:cNvPr>
            <p:cNvSpPr txBox="1"/>
            <p:nvPr/>
          </p:nvSpPr>
          <p:spPr>
            <a:xfrm>
              <a:off x="9906042" y="2209938"/>
              <a:ext cx="611106" cy="783776"/>
            </a:xfrm>
            <a:custGeom>
              <a:avLst/>
              <a:gdLst/>
              <a:ahLst/>
              <a:cxnLst/>
              <a:rect l="l" t="t" r="r" b="b"/>
              <a:pathLst>
                <a:path w="470979" h="604054">
                  <a:moveTo>
                    <a:pt x="235489" y="0"/>
                  </a:moveTo>
                  <a:cubicBezTo>
                    <a:pt x="357418" y="0"/>
                    <a:pt x="457704" y="37799"/>
                    <a:pt x="469763" y="86237"/>
                  </a:cubicBezTo>
                  <a:lnTo>
                    <a:pt x="470619" y="93153"/>
                  </a:lnTo>
                  <a:lnTo>
                    <a:pt x="470979" y="93153"/>
                  </a:lnTo>
                  <a:lnTo>
                    <a:pt x="470979" y="96059"/>
                  </a:lnTo>
                  <a:cubicBezTo>
                    <a:pt x="470979" y="165199"/>
                    <a:pt x="470979" y="439338"/>
                    <a:pt x="470979" y="507994"/>
                  </a:cubicBezTo>
                  <a:lnTo>
                    <a:pt x="470979" y="507995"/>
                  </a:lnTo>
                  <a:lnTo>
                    <a:pt x="470979" y="507996"/>
                  </a:lnTo>
                  <a:lnTo>
                    <a:pt x="470979" y="510901"/>
                  </a:lnTo>
                  <a:lnTo>
                    <a:pt x="470619" y="510901"/>
                  </a:lnTo>
                  <a:lnTo>
                    <a:pt x="469763" y="517817"/>
                  </a:lnTo>
                  <a:cubicBezTo>
                    <a:pt x="457704" y="566255"/>
                    <a:pt x="357418" y="604054"/>
                    <a:pt x="235490" y="604054"/>
                  </a:cubicBezTo>
                  <a:cubicBezTo>
                    <a:pt x="113561" y="604054"/>
                    <a:pt x="13276" y="566255"/>
                    <a:pt x="1216" y="517817"/>
                  </a:cubicBezTo>
                  <a:lnTo>
                    <a:pt x="360" y="510901"/>
                  </a:lnTo>
                  <a:lnTo>
                    <a:pt x="0" y="510901"/>
                  </a:lnTo>
                  <a:lnTo>
                    <a:pt x="0" y="507995"/>
                  </a:lnTo>
                  <a:lnTo>
                    <a:pt x="0" y="96060"/>
                  </a:lnTo>
                  <a:lnTo>
                    <a:pt x="0" y="96059"/>
                  </a:lnTo>
                  <a:lnTo>
                    <a:pt x="0" y="96058"/>
                  </a:lnTo>
                  <a:lnTo>
                    <a:pt x="1216" y="86237"/>
                  </a:lnTo>
                  <a:cubicBezTo>
                    <a:pt x="13275" y="37799"/>
                    <a:pt x="113561" y="0"/>
                    <a:pt x="235489" y="0"/>
                  </a:cubicBezTo>
                  <a:close/>
                  <a:moveTo>
                    <a:pt x="235490" y="34653"/>
                  </a:moveTo>
                  <a:cubicBezTo>
                    <a:pt x="145719" y="34653"/>
                    <a:pt x="72945" y="56012"/>
                    <a:pt x="72945" y="82360"/>
                  </a:cubicBezTo>
                  <a:cubicBezTo>
                    <a:pt x="72945" y="108707"/>
                    <a:pt x="145719" y="130066"/>
                    <a:pt x="235490" y="130066"/>
                  </a:cubicBezTo>
                  <a:cubicBezTo>
                    <a:pt x="325261" y="130066"/>
                    <a:pt x="398035" y="108707"/>
                    <a:pt x="398035" y="82360"/>
                  </a:cubicBezTo>
                  <a:cubicBezTo>
                    <a:pt x="398035" y="56012"/>
                    <a:pt x="325261" y="34653"/>
                    <a:pt x="235490" y="34653"/>
                  </a:cubicBezTo>
                  <a:close/>
                  <a:moveTo>
                    <a:pt x="95196" y="270623"/>
                  </a:moveTo>
                  <a:lnTo>
                    <a:pt x="95196" y="410680"/>
                  </a:lnTo>
                  <a:lnTo>
                    <a:pt x="132212" y="410680"/>
                  </a:lnTo>
                  <a:lnTo>
                    <a:pt x="132212" y="344656"/>
                  </a:lnTo>
                  <a:cubicBezTo>
                    <a:pt x="132212" y="339187"/>
                    <a:pt x="131756" y="325513"/>
                    <a:pt x="130844" y="303635"/>
                  </a:cubicBezTo>
                  <a:lnTo>
                    <a:pt x="132017" y="303635"/>
                  </a:lnTo>
                  <a:cubicBezTo>
                    <a:pt x="134491" y="317439"/>
                    <a:pt x="136021" y="325383"/>
                    <a:pt x="136607" y="327467"/>
                  </a:cubicBezTo>
                  <a:lnTo>
                    <a:pt x="158192" y="410680"/>
                  </a:lnTo>
                  <a:lnTo>
                    <a:pt x="197845" y="410680"/>
                  </a:lnTo>
                  <a:lnTo>
                    <a:pt x="218453" y="326490"/>
                  </a:lnTo>
                  <a:cubicBezTo>
                    <a:pt x="219560" y="322258"/>
                    <a:pt x="221155" y="314639"/>
                    <a:pt x="223239" y="303635"/>
                  </a:cubicBezTo>
                  <a:lnTo>
                    <a:pt x="224411" y="303635"/>
                  </a:lnTo>
                  <a:lnTo>
                    <a:pt x="224118" y="310082"/>
                  </a:lnTo>
                  <a:cubicBezTo>
                    <a:pt x="223662" y="318741"/>
                    <a:pt x="223434" y="326685"/>
                    <a:pt x="223434" y="333913"/>
                  </a:cubicBezTo>
                  <a:lnTo>
                    <a:pt x="223434" y="410680"/>
                  </a:lnTo>
                  <a:lnTo>
                    <a:pt x="265041" y="410680"/>
                  </a:lnTo>
                  <a:lnTo>
                    <a:pt x="265041" y="270623"/>
                  </a:lnTo>
                  <a:lnTo>
                    <a:pt x="202826" y="270623"/>
                  </a:lnTo>
                  <a:lnTo>
                    <a:pt x="184855" y="346317"/>
                  </a:lnTo>
                  <a:cubicBezTo>
                    <a:pt x="183292" y="354390"/>
                    <a:pt x="182153" y="361390"/>
                    <a:pt x="181437" y="367315"/>
                  </a:cubicBezTo>
                  <a:lnTo>
                    <a:pt x="180851" y="367315"/>
                  </a:lnTo>
                  <a:cubicBezTo>
                    <a:pt x="180655" y="364711"/>
                    <a:pt x="180183" y="361016"/>
                    <a:pt x="179435" y="356230"/>
                  </a:cubicBezTo>
                  <a:cubicBezTo>
                    <a:pt x="178686" y="351444"/>
                    <a:pt x="178083" y="348270"/>
                    <a:pt x="177628" y="346707"/>
                  </a:cubicBezTo>
                  <a:lnTo>
                    <a:pt x="158387" y="270623"/>
                  </a:lnTo>
                  <a:lnTo>
                    <a:pt x="95196" y="270623"/>
                  </a:lnTo>
                  <a:close/>
                  <a:moveTo>
                    <a:pt x="279496" y="310668"/>
                  </a:moveTo>
                  <a:lnTo>
                    <a:pt x="321298" y="410289"/>
                  </a:lnTo>
                  <a:lnTo>
                    <a:pt x="318075" y="418103"/>
                  </a:lnTo>
                  <a:cubicBezTo>
                    <a:pt x="315536" y="424223"/>
                    <a:pt x="310392" y="427284"/>
                    <a:pt x="302643" y="427284"/>
                  </a:cubicBezTo>
                  <a:cubicBezTo>
                    <a:pt x="299778" y="427284"/>
                    <a:pt x="296734" y="426763"/>
                    <a:pt x="293511" y="425721"/>
                  </a:cubicBezTo>
                  <a:cubicBezTo>
                    <a:pt x="290288" y="424679"/>
                    <a:pt x="287863" y="423540"/>
                    <a:pt x="286235" y="422303"/>
                  </a:cubicBezTo>
                  <a:lnTo>
                    <a:pt x="286235" y="453654"/>
                  </a:lnTo>
                  <a:cubicBezTo>
                    <a:pt x="289751" y="454956"/>
                    <a:pt x="293755" y="455949"/>
                    <a:pt x="298248" y="456633"/>
                  </a:cubicBezTo>
                  <a:cubicBezTo>
                    <a:pt x="302741" y="457317"/>
                    <a:pt x="306941" y="457659"/>
                    <a:pt x="310847" y="457659"/>
                  </a:cubicBezTo>
                  <a:cubicBezTo>
                    <a:pt x="322698" y="457659"/>
                    <a:pt x="332709" y="454240"/>
                    <a:pt x="340880" y="447403"/>
                  </a:cubicBezTo>
                  <a:cubicBezTo>
                    <a:pt x="349052" y="440567"/>
                    <a:pt x="355905" y="429270"/>
                    <a:pt x="361440" y="413512"/>
                  </a:cubicBezTo>
                  <a:lnTo>
                    <a:pt x="398261" y="310668"/>
                  </a:lnTo>
                  <a:lnTo>
                    <a:pt x="357826" y="310668"/>
                  </a:lnTo>
                  <a:cubicBezTo>
                    <a:pt x="348059" y="349995"/>
                    <a:pt x="342997" y="370538"/>
                    <a:pt x="342639" y="372296"/>
                  </a:cubicBezTo>
                  <a:cubicBezTo>
                    <a:pt x="342280" y="374054"/>
                    <a:pt x="342004" y="375650"/>
                    <a:pt x="341808" y="377082"/>
                  </a:cubicBezTo>
                  <a:lnTo>
                    <a:pt x="341418" y="377082"/>
                  </a:lnTo>
                  <a:cubicBezTo>
                    <a:pt x="341222" y="373957"/>
                    <a:pt x="339953" y="367901"/>
                    <a:pt x="337609" y="358916"/>
                  </a:cubicBezTo>
                  <a:lnTo>
                    <a:pt x="325498" y="310668"/>
                  </a:lnTo>
                  <a:lnTo>
                    <a:pt x="279496" y="310668"/>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1" i="0" u="none" strike="noStrike" kern="1200" cap="none" spc="0" normalizeH="0" baseline="0" noProof="0" err="1">
                <a:ln>
                  <a:noFill/>
                </a:ln>
                <a:solidFill>
                  <a:srgbClr val="FFFFFF"/>
                </a:solidFill>
                <a:effectLst/>
                <a:uLnTx/>
                <a:uFillTx/>
                <a:latin typeface="Segoe UI Black" charset="0"/>
                <a:ea typeface="Segoe UI Black" charset="0"/>
                <a:cs typeface="Segoe UI Black" charset="0"/>
              </a:endParaRPr>
            </a:p>
          </p:txBody>
        </p:sp>
      </p:grpSp>
    </p:spTree>
    <p:extLst>
      <p:ext uri="{BB962C8B-B14F-4D97-AF65-F5344CB8AC3E}">
        <p14:creationId xmlns:p14="http://schemas.microsoft.com/office/powerpoint/2010/main" val="397169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5D4D-6F86-4E99-A60B-64CD45448545}"/>
              </a:ext>
            </a:extLst>
          </p:cNvPr>
          <p:cNvSpPr>
            <a:spLocks noGrp="1"/>
          </p:cNvSpPr>
          <p:nvPr>
            <p:ph type="title"/>
          </p:nvPr>
        </p:nvSpPr>
        <p:spPr>
          <a:xfrm>
            <a:off x="588263" y="457199"/>
            <a:ext cx="4118648" cy="1661993"/>
          </a:xfrm>
        </p:spPr>
        <p:txBody>
          <a:bodyPr/>
          <a:lstStyle/>
          <a:p>
            <a:r>
              <a:rPr lang="en-US" dirty="0"/>
              <a:t>Safeguard your innovation with Azure IP Advantage </a:t>
            </a:r>
          </a:p>
        </p:txBody>
      </p:sp>
      <p:sp>
        <p:nvSpPr>
          <p:cNvPr id="5" name="Text Placeholder 4">
            <a:extLst>
              <a:ext uri="{FF2B5EF4-FFF2-40B4-BE49-F238E27FC236}">
                <a16:creationId xmlns:a16="http://schemas.microsoft.com/office/drawing/2014/main" id="{576F1C75-7527-4783-99DD-7840DA0BF5F8}"/>
              </a:ext>
            </a:extLst>
          </p:cNvPr>
          <p:cNvSpPr>
            <a:spLocks noGrp="1"/>
          </p:cNvSpPr>
          <p:nvPr>
            <p:ph type="body" sz="quarter" idx="10"/>
          </p:nvPr>
        </p:nvSpPr>
        <p:spPr>
          <a:xfrm>
            <a:off x="586390" y="2473130"/>
            <a:ext cx="4898137" cy="1959025"/>
          </a:xfrm>
        </p:spPr>
        <p:txBody>
          <a:bodyPr/>
          <a:lstStyle/>
          <a:p>
            <a:r>
              <a:rPr lang="en-US" dirty="0"/>
              <a:t>Best-in-industry uncapped defense and indemnification coverage</a:t>
            </a:r>
          </a:p>
          <a:p>
            <a:r>
              <a:rPr lang="en-US" dirty="0"/>
              <a:t>Patent lawsuit protection through access to a portfolio of 10,000 patents that can be used to </a:t>
            </a:r>
            <a:br>
              <a:rPr lang="en-US" dirty="0"/>
            </a:br>
            <a:r>
              <a:rPr lang="en-US" dirty="0"/>
              <a:t>help counter assert against an aggressor</a:t>
            </a:r>
          </a:p>
        </p:txBody>
      </p:sp>
      <p:pic>
        <p:nvPicPr>
          <p:cNvPr id="6" name="Picture 5">
            <a:extLst>
              <a:ext uri="{FF2B5EF4-FFF2-40B4-BE49-F238E27FC236}">
                <a16:creationId xmlns:a16="http://schemas.microsoft.com/office/drawing/2014/main" id="{BE0FCA03-6295-4EC8-BD7E-4A0752A80F6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155" y="631182"/>
            <a:ext cx="5285690" cy="5145470"/>
          </a:xfrm>
          <a:prstGeom prst="rect">
            <a:avLst/>
          </a:prstGeom>
        </p:spPr>
      </p:pic>
    </p:spTree>
    <p:extLst>
      <p:ext uri="{BB962C8B-B14F-4D97-AF65-F5344CB8AC3E}">
        <p14:creationId xmlns:p14="http://schemas.microsoft.com/office/powerpoint/2010/main" val="80184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6C1164C-6AAD-4FCC-8019-8B4B87A85A02}"/>
              </a:ext>
            </a:extLst>
          </p:cNvPr>
          <p:cNvSpPr>
            <a:spLocks noGrp="1"/>
          </p:cNvSpPr>
          <p:nvPr>
            <p:ph type="title"/>
          </p:nvPr>
        </p:nvSpPr>
        <p:spPr>
          <a:xfrm>
            <a:off x="588263" y="457200"/>
            <a:ext cx="11018520" cy="492443"/>
          </a:xfrm>
        </p:spPr>
        <p:txBody>
          <a:bodyPr/>
          <a:lstStyle/>
          <a:p>
            <a:r>
              <a:rPr lang="en-US" sz="3200" dirty="0"/>
              <a:t>Manage risk and meet the pace of change in the cloud </a:t>
            </a:r>
          </a:p>
        </p:txBody>
      </p:sp>
      <p:sp>
        <p:nvSpPr>
          <p:cNvPr id="2" name="Text Placeholder 1">
            <a:extLst>
              <a:ext uri="{FF2B5EF4-FFF2-40B4-BE49-F238E27FC236}">
                <a16:creationId xmlns:a16="http://schemas.microsoft.com/office/drawing/2014/main" id="{D5C04952-9B9A-43D6-8FDC-EE3A9C81B056}"/>
              </a:ext>
            </a:extLst>
          </p:cNvPr>
          <p:cNvSpPr>
            <a:spLocks noGrp="1"/>
          </p:cNvSpPr>
          <p:nvPr>
            <p:ph type="body" sz="quarter" idx="10"/>
          </p:nvPr>
        </p:nvSpPr>
        <p:spPr>
          <a:xfrm>
            <a:off x="1584068" y="2269187"/>
            <a:ext cx="2293719" cy="91259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Semibold"/>
                <a:ea typeface="+mn-ea"/>
                <a:cs typeface="+mn-cs"/>
              </a:rPr>
              <a:t>Companies that adopt cloud services experience:</a:t>
            </a:r>
          </a:p>
        </p:txBody>
      </p:sp>
      <p:sp>
        <p:nvSpPr>
          <p:cNvPr id="3" name="Content Placeholder 2">
            <a:extLst>
              <a:ext uri="{FF2B5EF4-FFF2-40B4-BE49-F238E27FC236}">
                <a16:creationId xmlns:a16="http://schemas.microsoft.com/office/drawing/2014/main" id="{46F52E30-C41D-4BE4-ADAA-F4AD57D609D3}"/>
              </a:ext>
            </a:extLst>
          </p:cNvPr>
          <p:cNvSpPr>
            <a:spLocks noGrp="1"/>
          </p:cNvSpPr>
          <p:nvPr>
            <p:ph sz="quarter" idx="11"/>
          </p:nvPr>
        </p:nvSpPr>
        <p:spPr>
          <a:xfrm>
            <a:off x="4738791" y="1539213"/>
            <a:ext cx="5729605" cy="55399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8D4"/>
                </a:solidFill>
                <a:effectLst/>
                <a:uLnTx/>
                <a:uFillTx/>
                <a:latin typeface="Segoe UI"/>
                <a:ea typeface="+mn-ea"/>
                <a:cs typeface="+mn-cs"/>
              </a:rPr>
              <a:t>20.6% </a:t>
            </a:r>
            <a:r>
              <a:rPr kumimoji="0" lang="en-US" sz="18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Semibold"/>
                <a:ea typeface="+mn-ea"/>
                <a:cs typeface="+mn-cs"/>
              </a:rPr>
              <a:t>average improvement in time to market</a:t>
            </a:r>
            <a:r>
              <a:rPr kumimoji="0" lang="en-US" sz="2000" b="0" i="0" u="none" strike="noStrike" kern="1200" cap="none" spc="0" normalizeH="0" baseline="30000" noProof="0" dirty="0">
                <a:ln>
                  <a:noFill/>
                </a:ln>
                <a:gradFill>
                  <a:gsLst>
                    <a:gs pos="1250">
                      <a:prstClr val="black"/>
                    </a:gs>
                    <a:gs pos="100000">
                      <a:prstClr val="black"/>
                    </a:gs>
                  </a:gsLst>
                  <a:lin ang="5400000" scaled="0"/>
                </a:gradFill>
                <a:effectLst/>
                <a:uLnTx/>
                <a:uFillTx/>
                <a:latin typeface="Segoe UI Semibold"/>
                <a:ea typeface="+mn-ea"/>
                <a:cs typeface="+mn-cs"/>
              </a:rPr>
              <a:t>1</a:t>
            </a:r>
            <a:endParaRPr kumimoji="0" lang="en-US" sz="2000" b="1" i="0" u="none" strike="noStrike" kern="1200" cap="none" spc="0" normalizeH="0" baseline="30000" noProof="0" dirty="0">
              <a:ln>
                <a:noFill/>
              </a:ln>
              <a:solidFill>
                <a:srgbClr val="0078D4"/>
              </a:solidFill>
              <a:effectLst/>
              <a:uLnTx/>
              <a:uFillTx/>
              <a:latin typeface="Segoe UI"/>
              <a:ea typeface="+mn-ea"/>
              <a:cs typeface="+mn-cs"/>
            </a:endParaRPr>
          </a:p>
        </p:txBody>
      </p:sp>
      <p:sp>
        <p:nvSpPr>
          <p:cNvPr id="4" name="Content Placeholder 3">
            <a:extLst>
              <a:ext uri="{FF2B5EF4-FFF2-40B4-BE49-F238E27FC236}">
                <a16:creationId xmlns:a16="http://schemas.microsoft.com/office/drawing/2014/main" id="{55BF8682-C439-4D1C-86A1-843300671EB8}"/>
              </a:ext>
            </a:extLst>
          </p:cNvPr>
          <p:cNvSpPr>
            <a:spLocks noGrp="1"/>
          </p:cNvSpPr>
          <p:nvPr>
            <p:ph sz="quarter" idx="12"/>
          </p:nvPr>
        </p:nvSpPr>
        <p:spPr>
          <a:xfrm>
            <a:off x="4735009" y="2401533"/>
            <a:ext cx="5563234" cy="55399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78D4"/>
                </a:solidFill>
                <a:effectLst/>
                <a:uLnTx/>
                <a:uFillTx/>
                <a:latin typeface="Segoe UI"/>
                <a:ea typeface="+mn-ea"/>
                <a:cs typeface="+mn-cs"/>
              </a:rPr>
              <a:t>19.6% </a:t>
            </a:r>
            <a:r>
              <a:rPr kumimoji="0" lang="en-US" sz="1800" b="0" i="0" u="none" strike="noStrike" kern="1200" cap="none" spc="0" normalizeH="0" baseline="0" noProof="0" dirty="0">
                <a:ln>
                  <a:noFill/>
                </a:ln>
                <a:gradFill>
                  <a:gsLst>
                    <a:gs pos="1250">
                      <a:prstClr val="black"/>
                    </a:gs>
                    <a:gs pos="100000">
                      <a:prstClr val="black"/>
                    </a:gs>
                  </a:gsLst>
                  <a:lin ang="5400000" scaled="0"/>
                </a:gradFill>
                <a:effectLst/>
                <a:uLnTx/>
                <a:uFillTx/>
                <a:latin typeface="Segoe UI Semibold"/>
                <a:ea typeface="+mn-ea"/>
                <a:cs typeface="+mn-cs"/>
              </a:rPr>
              <a:t>average increase in company growth</a:t>
            </a:r>
            <a:r>
              <a:rPr kumimoji="0" lang="en-US" sz="2000" b="0" i="0" u="none" strike="noStrike" kern="1200" cap="none" spc="0" normalizeH="0" baseline="30000" noProof="0" dirty="0">
                <a:ln>
                  <a:noFill/>
                </a:ln>
                <a:gradFill>
                  <a:gsLst>
                    <a:gs pos="1250">
                      <a:prstClr val="black"/>
                    </a:gs>
                    <a:gs pos="100000">
                      <a:prstClr val="black"/>
                    </a:gs>
                  </a:gsLst>
                  <a:lin ang="5400000" scaled="0"/>
                </a:gradFill>
                <a:effectLst/>
                <a:uLnTx/>
                <a:uFillTx/>
                <a:latin typeface="Segoe UI Semibold"/>
                <a:ea typeface="+mn-ea"/>
                <a:cs typeface="+mn-cs"/>
              </a:rPr>
              <a:t>1</a:t>
            </a:r>
            <a:endParaRPr kumimoji="0" lang="en-US" sz="2000" b="1" i="0" u="none" strike="noStrike" kern="1200" cap="none" spc="0" normalizeH="0" baseline="30000" noProof="0" dirty="0">
              <a:ln>
                <a:noFill/>
              </a:ln>
              <a:solidFill>
                <a:srgbClr val="0078D4"/>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9ACB6680-C13C-4BD2-8197-F1C47D5708D9}"/>
              </a:ext>
            </a:extLst>
          </p:cNvPr>
          <p:cNvSpPr>
            <a:spLocks noGrp="1"/>
          </p:cNvSpPr>
          <p:nvPr>
            <p:ph sz="quarter" idx="13"/>
          </p:nvPr>
        </p:nvSpPr>
        <p:spPr>
          <a:xfrm>
            <a:off x="4735009" y="3264568"/>
            <a:ext cx="5729605" cy="57077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0078D4"/>
                </a:solidFill>
                <a:effectLst/>
                <a:uLnTx/>
                <a:uFillTx/>
                <a:latin typeface="Segoe UI"/>
                <a:ea typeface="+mn-ea"/>
                <a:cs typeface="+mn-cs"/>
              </a:rPr>
              <a:t>18.8% </a:t>
            </a: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mn-cs"/>
              </a:rPr>
              <a:t>average increase in process efficiency</a:t>
            </a:r>
            <a:r>
              <a:rPr kumimoji="0" lang="en-US" sz="1800" b="0" i="0" u="none" strike="noStrike" kern="1200" cap="none" spc="0" normalizeH="0" baseline="30000" noProof="0">
                <a:ln>
                  <a:noFill/>
                </a:ln>
                <a:gradFill>
                  <a:gsLst>
                    <a:gs pos="1250">
                      <a:prstClr val="black"/>
                    </a:gs>
                    <a:gs pos="100000">
                      <a:prstClr val="black"/>
                    </a:gs>
                  </a:gsLst>
                  <a:lin ang="5400000" scaled="0"/>
                </a:gradFill>
                <a:effectLst/>
                <a:uLnTx/>
                <a:uFillTx/>
                <a:latin typeface="Segoe UI Semibold"/>
                <a:ea typeface="+mn-ea"/>
                <a:cs typeface="+mn-cs"/>
              </a:rPr>
              <a:t>1</a:t>
            </a: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mn-cs"/>
              </a:rPr>
              <a:t> </a:t>
            </a:r>
            <a:endParaRPr kumimoji="0" lang="en-US" sz="2000" b="1" i="0" u="none" strike="noStrike" kern="1200" cap="none" spc="0" normalizeH="0" baseline="30000" noProof="0" dirty="0">
              <a:ln>
                <a:noFill/>
              </a:ln>
              <a:solidFill>
                <a:srgbClr val="0078D4"/>
              </a:solidFill>
              <a:effectLst/>
              <a:uLnTx/>
              <a:uFillTx/>
              <a:latin typeface="Segoe UI"/>
              <a:ea typeface="+mn-ea"/>
              <a:cs typeface="+mn-cs"/>
            </a:endParaRPr>
          </a:p>
        </p:txBody>
      </p:sp>
      <p:sp>
        <p:nvSpPr>
          <p:cNvPr id="7" name="Content Placeholder 6">
            <a:extLst>
              <a:ext uri="{FF2B5EF4-FFF2-40B4-BE49-F238E27FC236}">
                <a16:creationId xmlns:a16="http://schemas.microsoft.com/office/drawing/2014/main" id="{23E697ED-FD38-4ABF-9594-77006B2CE539}"/>
              </a:ext>
            </a:extLst>
          </p:cNvPr>
          <p:cNvSpPr>
            <a:spLocks noGrp="1"/>
          </p:cNvSpPr>
          <p:nvPr>
            <p:ph sz="quarter" idx="15"/>
          </p:nvPr>
        </p:nvSpPr>
        <p:spPr>
          <a:xfrm>
            <a:off x="3196590" y="4475532"/>
            <a:ext cx="5737860" cy="166199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a:ln>
                  <a:noFill/>
                </a:ln>
                <a:solidFill>
                  <a:srgbClr val="0078D4"/>
                </a:solidFill>
                <a:effectLst/>
                <a:uLnTx/>
                <a:uFillTx/>
                <a:latin typeface="Segoe UI"/>
                <a:ea typeface="+mn-ea"/>
                <a:cs typeface="+mn-cs"/>
              </a:rPr>
              <a:t>94%</a:t>
            </a:r>
            <a:r>
              <a:rPr kumimoji="0" lang="en-US" sz="7200" b="0" i="0" u="none" strike="noStrike" kern="1200" cap="none" spc="0" normalizeH="0" baseline="0" noProof="0">
                <a:ln>
                  <a:noFill/>
                </a:ln>
                <a:solidFill>
                  <a:srgbClr val="0078D4"/>
                </a:solidFill>
                <a:effectLst/>
                <a:uLnTx/>
                <a:uFillTx/>
                <a:latin typeface="Segoe UI Semibold"/>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1250">
                      <a:prstClr val="black"/>
                    </a:gs>
                    <a:gs pos="100000">
                      <a:prstClr val="black"/>
                    </a:gs>
                  </a:gsLst>
                  <a:lin ang="5400000" scaled="0"/>
                </a:gradFill>
                <a:effectLst/>
                <a:uLnTx/>
                <a:uFillTx/>
                <a:latin typeface="Segoe UI Semibold"/>
                <a:ea typeface="+mn-ea"/>
                <a:cs typeface="+mn-cs"/>
              </a:rPr>
              <a:t>of all workloads will be run in the cloud by 2021</a:t>
            </a:r>
            <a:r>
              <a:rPr kumimoji="0" lang="en-US" sz="1800" b="0" i="0" u="none" strike="noStrike" kern="1200" cap="none" spc="0" normalizeH="0" baseline="30000" noProof="0">
                <a:ln>
                  <a:noFill/>
                </a:ln>
                <a:gradFill>
                  <a:gsLst>
                    <a:gs pos="1250">
                      <a:prstClr val="black"/>
                    </a:gs>
                    <a:gs pos="100000">
                      <a:prstClr val="black"/>
                    </a:gs>
                  </a:gsLst>
                  <a:lin ang="5400000" scaled="0"/>
                </a:gradFill>
                <a:effectLst/>
                <a:uLnTx/>
                <a:uFillTx/>
                <a:latin typeface="Segoe UI Semibold"/>
                <a:ea typeface="+mn-ea"/>
                <a:cs typeface="+mn-cs"/>
              </a:rPr>
              <a:t>2</a:t>
            </a:r>
            <a:endParaRPr kumimoji="0" lang="en-US" sz="2000" b="1" i="0" u="none" strike="noStrike" kern="1200" cap="none" spc="0" normalizeH="0" baseline="30000" noProof="0" dirty="0">
              <a:ln>
                <a:noFill/>
              </a:ln>
              <a:solidFill>
                <a:srgbClr val="0078D4"/>
              </a:solidFill>
              <a:effectLst/>
              <a:uLnTx/>
              <a:uFillTx/>
              <a:latin typeface="Segoe UI"/>
              <a:ea typeface="+mn-ea"/>
              <a:cs typeface="+mn-cs"/>
            </a:endParaRPr>
          </a:p>
        </p:txBody>
      </p:sp>
      <p:sp>
        <p:nvSpPr>
          <p:cNvPr id="6" name="Content Placeholder 5">
            <a:extLst>
              <a:ext uri="{FF2B5EF4-FFF2-40B4-BE49-F238E27FC236}">
                <a16:creationId xmlns:a16="http://schemas.microsoft.com/office/drawing/2014/main" id="{F81E4C2E-F5A5-4215-8C93-9F373D1C0D5E}"/>
              </a:ext>
            </a:extLst>
          </p:cNvPr>
          <p:cNvSpPr>
            <a:spLocks noGrp="1"/>
          </p:cNvSpPr>
          <p:nvPr>
            <p:ph sz="quarter" idx="14"/>
          </p:nvPr>
        </p:nvSpPr>
        <p:spPr>
          <a:xfrm>
            <a:off x="234042" y="6331898"/>
            <a:ext cx="3307715" cy="246221"/>
          </a:xfrm>
        </p:spPr>
        <p:txBody>
          <a:bodyPr/>
          <a:lstStyle/>
          <a:p>
            <a:pPr marL="0" marR="0" lvl="0" indent="0" algn="l" defTabSz="914400" rtl="0" eaLnBrk="1" fontAlgn="auto" latinLnBrk="0" hangingPunct="1">
              <a:lnSpc>
                <a:spcPct val="100000"/>
              </a:lnSpc>
              <a:spcBef>
                <a:spcPts val="0"/>
              </a:spcBef>
              <a:spcAft>
                <a:spcPts val="0"/>
              </a:spcAft>
              <a:buClrTx/>
              <a:buSzTx/>
              <a:buNone/>
              <a:tabLst/>
              <a:defRPr/>
            </a:pPr>
            <a:r>
              <a:rPr kumimoji="0" lang="en-US" sz="800" b="0" i="0" u="none" strike="noStrike" kern="1200" cap="none" spc="0" normalizeH="0" baseline="0" noProof="0" dirty="0">
                <a:ln>
                  <a:noFill/>
                </a:ln>
                <a:solidFill>
                  <a:prstClr val="black"/>
                </a:solidFill>
                <a:effectLst/>
                <a:uLnTx/>
                <a:uFillTx/>
                <a:latin typeface="Segoe UI"/>
                <a:ea typeface="+mn-ea"/>
                <a:cs typeface="+mn-cs"/>
              </a:rPr>
              <a:t>1.</a:t>
            </a:r>
            <a:r>
              <a:rPr kumimoji="0" lang="en-US" sz="800" b="0" i="0" u="none" strike="noStrike" kern="1200" cap="none" spc="1000" normalizeH="0" noProof="0" dirty="0">
                <a:ln>
                  <a:noFill/>
                </a:ln>
                <a:solidFill>
                  <a:prstClr val="black"/>
                </a:solidFill>
                <a:effectLst/>
                <a:uLnTx/>
                <a:uFillTx/>
                <a:latin typeface="Segoe UI"/>
                <a:ea typeface="+mn-ea"/>
                <a:cs typeface="+mn-cs"/>
              </a:rPr>
              <a:t> </a:t>
            </a:r>
            <a:r>
              <a:rPr kumimoji="0" lang="en-US" sz="800" b="0" i="0" u="none" strike="noStrike" kern="1200" cap="none" spc="0" normalizeH="0" baseline="0" noProof="0" dirty="0" err="1">
                <a:ln>
                  <a:noFill/>
                </a:ln>
                <a:solidFill>
                  <a:prstClr val="black"/>
                </a:solidFill>
                <a:effectLst/>
                <a:uLnTx/>
                <a:uFillTx/>
                <a:latin typeface="Segoe UI"/>
                <a:ea typeface="+mn-ea"/>
                <a:cs typeface="+mn-cs"/>
              </a:rPr>
              <a:t>Vanson</a:t>
            </a:r>
            <a:r>
              <a:rPr kumimoji="0" lang="en-US" sz="800" b="0" i="0" u="none" strike="noStrike" kern="1200" cap="none" spc="0" normalizeH="0" baseline="0" noProof="0" dirty="0">
                <a:ln>
                  <a:noFill/>
                </a:ln>
                <a:solidFill>
                  <a:prstClr val="black"/>
                </a:solidFill>
                <a:effectLst/>
                <a:uLnTx/>
                <a:uFillTx/>
                <a:latin typeface="Segoe UI"/>
                <a:ea typeface="+mn-ea"/>
                <a:cs typeface="+mn-cs"/>
              </a:rPr>
              <a:t> Bourne. “The Business Impact of the Cloud” report</a:t>
            </a:r>
          </a:p>
          <a:p>
            <a:pPr marL="0" marR="0" lvl="0" indent="0" algn="l" defTabSz="914400" rtl="0" eaLnBrk="1" fontAlgn="auto" latinLnBrk="0" hangingPunct="1">
              <a:lnSpc>
                <a:spcPct val="100000"/>
              </a:lnSpc>
              <a:spcBef>
                <a:spcPts val="0"/>
              </a:spcBef>
              <a:spcAft>
                <a:spcPts val="0"/>
              </a:spcAft>
              <a:buClrTx/>
              <a:buSzTx/>
              <a:buNone/>
              <a:tabLst/>
              <a:defRPr/>
            </a:pPr>
            <a:r>
              <a:rPr kumimoji="0" lang="en-US" sz="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2.</a:t>
            </a:r>
            <a:r>
              <a:rPr kumimoji="0" lang="en-US" sz="800" b="0" i="0" u="none" strike="noStrike" kern="1200" cap="none" spc="1000" normalizeH="0" noProof="0" dirty="0">
                <a:ln>
                  <a:noFill/>
                </a:ln>
                <a:gradFill>
                  <a:gsLst>
                    <a:gs pos="2917">
                      <a:prstClr val="black"/>
                    </a:gs>
                    <a:gs pos="30000">
                      <a:prstClr val="black"/>
                    </a:gs>
                  </a:gsLst>
                  <a:lin ang="5400000" scaled="0"/>
                </a:gradFill>
                <a:effectLst/>
                <a:uLnTx/>
                <a:uFillTx/>
                <a:latin typeface="Segoe UI"/>
                <a:ea typeface="+mn-ea"/>
                <a:cs typeface="+mn-cs"/>
              </a:rPr>
              <a:t> </a:t>
            </a:r>
            <a:r>
              <a:rPr kumimoji="0" lang="en-US" sz="8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Cisco Global Cloud Index (2016-2021)</a:t>
            </a:r>
          </a:p>
        </p:txBody>
      </p:sp>
    </p:spTree>
    <p:extLst>
      <p:ext uri="{BB962C8B-B14F-4D97-AF65-F5344CB8AC3E}">
        <p14:creationId xmlns:p14="http://schemas.microsoft.com/office/powerpoint/2010/main" val="3518236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674780-9D4E-49DE-95C8-2DEE78FC613F}"/>
              </a:ext>
            </a:extLst>
          </p:cNvPr>
          <p:cNvSpPr>
            <a:spLocks noGrp="1"/>
          </p:cNvSpPr>
          <p:nvPr>
            <p:ph type="title"/>
          </p:nvPr>
        </p:nvSpPr>
        <p:spPr>
          <a:xfrm>
            <a:off x="588263" y="457200"/>
            <a:ext cx="8491569" cy="553998"/>
          </a:xfrm>
        </p:spPr>
        <p:txBody>
          <a:bodyPr/>
          <a:lstStyle/>
          <a:p>
            <a:r>
              <a:rPr lang="en-US" sz="3200" dirty="0"/>
              <a:t>Be future-ready with Azure and open source </a:t>
            </a:r>
          </a:p>
        </p:txBody>
      </p:sp>
      <p:grpSp>
        <p:nvGrpSpPr>
          <p:cNvPr id="9" name="Group 8" descr="A diagram showing Microsoft Azure in the center surrounded by factors such as A.I, Hybrid, Security, Scale and Open Source Services (OSS).">
            <a:extLst>
              <a:ext uri="{FF2B5EF4-FFF2-40B4-BE49-F238E27FC236}">
                <a16:creationId xmlns:a16="http://schemas.microsoft.com/office/drawing/2014/main" id="{EF48416D-41ED-497B-BE9F-5115AA8AD583}"/>
              </a:ext>
            </a:extLst>
          </p:cNvPr>
          <p:cNvGrpSpPr/>
          <p:nvPr/>
        </p:nvGrpSpPr>
        <p:grpSpPr>
          <a:xfrm>
            <a:off x="135462" y="1460741"/>
            <a:ext cx="7513294" cy="3916391"/>
            <a:chOff x="135462" y="1460741"/>
            <a:chExt cx="7513294" cy="3916391"/>
          </a:xfrm>
        </p:grpSpPr>
        <p:grpSp>
          <p:nvGrpSpPr>
            <p:cNvPr id="3" name="Group 2">
              <a:extLst>
                <a:ext uri="{FF2B5EF4-FFF2-40B4-BE49-F238E27FC236}">
                  <a16:creationId xmlns:a16="http://schemas.microsoft.com/office/drawing/2014/main" id="{DBB3FFAD-6A3B-4221-AB9B-1B2E1F3AEC99}"/>
                </a:ext>
              </a:extLst>
            </p:cNvPr>
            <p:cNvGrpSpPr/>
            <p:nvPr/>
          </p:nvGrpSpPr>
          <p:grpSpPr>
            <a:xfrm>
              <a:off x="135462" y="1460741"/>
              <a:ext cx="7513294" cy="3916391"/>
              <a:chOff x="2107160" y="1261302"/>
              <a:chExt cx="9189963" cy="5147496"/>
            </a:xfrm>
          </p:grpSpPr>
          <p:sp>
            <p:nvSpPr>
              <p:cNvPr id="136" name="Freeform: Shape 135">
                <a:extLst>
                  <a:ext uri="{FF2B5EF4-FFF2-40B4-BE49-F238E27FC236}">
                    <a16:creationId xmlns:a16="http://schemas.microsoft.com/office/drawing/2014/main" id="{EE525C6D-C99D-4AFE-AFEA-EC0259BBED55}"/>
                  </a:ext>
                  <a:ext uri="{C183D7F6-B498-43B3-948B-1728B52AA6E4}">
                    <adec:decorative xmlns:adec="http://schemas.microsoft.com/office/drawing/2017/decorative" val="1"/>
                  </a:ext>
                </a:extLst>
              </p:cNvPr>
              <p:cNvSpPr>
                <a:spLocks/>
              </p:cNvSpPr>
              <p:nvPr/>
            </p:nvSpPr>
            <p:spPr bwMode="auto">
              <a:xfrm flipH="1">
                <a:off x="3846700" y="1932750"/>
                <a:ext cx="5177504" cy="3175168"/>
              </a:xfrm>
              <a:custGeom>
                <a:avLst/>
                <a:gdLst>
                  <a:gd name="connsiteX0" fmla="*/ 2105218 w 5177504"/>
                  <a:gd name="connsiteY0" fmla="*/ 0 h 3175168"/>
                  <a:gd name="connsiteX1" fmla="*/ 495447 w 5177504"/>
                  <a:gd name="connsiteY1" fmla="*/ 1582478 h 3175168"/>
                  <a:gd name="connsiteX2" fmla="*/ 503758 w 5177504"/>
                  <a:gd name="connsiteY2" fmla="*/ 1744277 h 3175168"/>
                  <a:gd name="connsiteX3" fmla="*/ 518994 w 5177504"/>
                  <a:gd name="connsiteY3" fmla="*/ 1842417 h 3175168"/>
                  <a:gd name="connsiteX4" fmla="*/ 413199 w 5177504"/>
                  <a:gd name="connsiteY4" fmla="*/ 1875258 h 3175168"/>
                  <a:gd name="connsiteX5" fmla="*/ 0 w 5177504"/>
                  <a:gd name="connsiteY5" fmla="*/ 2498630 h 3175168"/>
                  <a:gd name="connsiteX6" fmla="*/ 676538 w 5177504"/>
                  <a:gd name="connsiteY6" fmla="*/ 3175168 h 3175168"/>
                  <a:gd name="connsiteX7" fmla="*/ 4500966 w 5177504"/>
                  <a:gd name="connsiteY7" fmla="*/ 3175168 h 3175168"/>
                  <a:gd name="connsiteX8" fmla="*/ 5177504 w 5177504"/>
                  <a:gd name="connsiteY8" fmla="*/ 2498630 h 3175168"/>
                  <a:gd name="connsiteX9" fmla="*/ 4764305 w 5177504"/>
                  <a:gd name="connsiteY9" fmla="*/ 1875258 h 3175168"/>
                  <a:gd name="connsiteX10" fmla="*/ 4645075 w 5177504"/>
                  <a:gd name="connsiteY10" fmla="*/ 1838247 h 3175168"/>
                  <a:gd name="connsiteX11" fmla="*/ 4657815 w 5177504"/>
                  <a:gd name="connsiteY11" fmla="*/ 1798257 h 3175168"/>
                  <a:gd name="connsiteX12" fmla="*/ 4680140 w 5177504"/>
                  <a:gd name="connsiteY12" fmla="*/ 1582478 h 3175168"/>
                  <a:gd name="connsiteX13" fmla="*/ 3581277 w 5177504"/>
                  <a:gd name="connsiteY13" fmla="*/ 511799 h 3175168"/>
                  <a:gd name="connsiteX14" fmla="*/ 3359818 w 5177504"/>
                  <a:gd name="connsiteY14" fmla="*/ 533551 h 3175168"/>
                  <a:gd name="connsiteX15" fmla="*/ 3317961 w 5177504"/>
                  <a:gd name="connsiteY15" fmla="*/ 544038 h 3175168"/>
                  <a:gd name="connsiteX16" fmla="*/ 3243498 w 5177504"/>
                  <a:gd name="connsiteY16" fmla="*/ 463497 h 3175168"/>
                  <a:gd name="connsiteX17" fmla="*/ 2105218 w 5177504"/>
                  <a:gd name="connsiteY17" fmla="*/ 0 h 3175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77504" h="3175168">
                    <a:moveTo>
                      <a:pt x="2105218" y="0"/>
                    </a:moveTo>
                    <a:cubicBezTo>
                      <a:pt x="1216166" y="0"/>
                      <a:pt x="495447" y="708500"/>
                      <a:pt x="495447" y="1582478"/>
                    </a:cubicBezTo>
                    <a:cubicBezTo>
                      <a:pt x="495447" y="1637102"/>
                      <a:pt x="498262" y="1691079"/>
                      <a:pt x="503758" y="1744277"/>
                    </a:cubicBezTo>
                    <a:lnTo>
                      <a:pt x="518994" y="1842417"/>
                    </a:lnTo>
                    <a:lnTo>
                      <a:pt x="413199" y="1875258"/>
                    </a:lnTo>
                    <a:cubicBezTo>
                      <a:pt x="170379" y="1977962"/>
                      <a:pt x="0" y="2218399"/>
                      <a:pt x="0" y="2498630"/>
                    </a:cubicBezTo>
                    <a:cubicBezTo>
                      <a:pt x="0" y="2872272"/>
                      <a:pt x="302896" y="3175168"/>
                      <a:pt x="676538" y="3175168"/>
                    </a:cubicBezTo>
                    <a:lnTo>
                      <a:pt x="4500966" y="3175168"/>
                    </a:lnTo>
                    <a:cubicBezTo>
                      <a:pt x="4874608" y="3175168"/>
                      <a:pt x="5177504" y="2872272"/>
                      <a:pt x="5177504" y="2498630"/>
                    </a:cubicBezTo>
                    <a:cubicBezTo>
                      <a:pt x="5177504" y="2218399"/>
                      <a:pt x="5007125" y="1977962"/>
                      <a:pt x="4764305" y="1875258"/>
                    </a:cubicBezTo>
                    <a:lnTo>
                      <a:pt x="4645075" y="1838247"/>
                    </a:lnTo>
                    <a:lnTo>
                      <a:pt x="4657815" y="1798257"/>
                    </a:lnTo>
                    <a:cubicBezTo>
                      <a:pt x="4672453" y="1728559"/>
                      <a:pt x="4680140" y="1656393"/>
                      <a:pt x="4680140" y="1582478"/>
                    </a:cubicBezTo>
                    <a:cubicBezTo>
                      <a:pt x="4680140" y="991158"/>
                      <a:pt x="4188162" y="511799"/>
                      <a:pt x="3581277" y="511799"/>
                    </a:cubicBezTo>
                    <a:cubicBezTo>
                      <a:pt x="3505417" y="511799"/>
                      <a:pt x="3431351" y="519289"/>
                      <a:pt x="3359818" y="533551"/>
                    </a:cubicBezTo>
                    <a:lnTo>
                      <a:pt x="3317961" y="544038"/>
                    </a:lnTo>
                    <a:lnTo>
                      <a:pt x="3243498" y="463497"/>
                    </a:lnTo>
                    <a:cubicBezTo>
                      <a:pt x="2952187" y="177125"/>
                      <a:pt x="2549744" y="0"/>
                      <a:pt x="2105218" y="0"/>
                    </a:cubicBezTo>
                    <a:close/>
                  </a:path>
                </a:pathLst>
              </a:custGeom>
              <a:noFill/>
              <a:ln w="158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latin typeface="Segoe UI"/>
                  <a:cs typeface="Segoe UI" pitchFamily="34" charset="0"/>
                </a:endParaRPr>
              </a:p>
            </p:txBody>
          </p:sp>
          <p:sp>
            <p:nvSpPr>
              <p:cNvPr id="122" name="Oval 19">
                <a:extLst>
                  <a:ext uri="{FF2B5EF4-FFF2-40B4-BE49-F238E27FC236}">
                    <a16:creationId xmlns:a16="http://schemas.microsoft.com/office/drawing/2014/main" id="{9FD264EE-7752-4D38-B2F5-36A813179631}"/>
                  </a:ext>
                  <a:ext uri="{C183D7F6-B498-43B3-948B-1728B52AA6E4}">
                    <adec:decorative xmlns:adec="http://schemas.microsoft.com/office/drawing/2017/decorative" val="1"/>
                  </a:ext>
                </a:extLst>
              </p:cNvPr>
              <p:cNvSpPr>
                <a:spLocks noChangeArrowheads="1"/>
              </p:cNvSpPr>
              <p:nvPr/>
            </p:nvSpPr>
            <p:spPr bwMode="auto">
              <a:xfrm flipH="1">
                <a:off x="5422955" y="2034471"/>
                <a:ext cx="3003064" cy="2952148"/>
              </a:xfrm>
              <a:prstGeom prst="ellipse">
                <a:avLst/>
              </a:prstGeom>
              <a:gradFill flip="none" rotWithShape="1">
                <a:gsLst>
                  <a:gs pos="19000">
                    <a:schemeClr val="accent2">
                      <a:alpha val="0"/>
                    </a:schemeClr>
                  </a:gs>
                  <a:gs pos="100000">
                    <a:schemeClr val="accent2">
                      <a:alpha val="75000"/>
                    </a:schemeClr>
                  </a:gs>
                </a:gsLst>
                <a:lin ang="135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123" name="Freeform 20">
                <a:extLst>
                  <a:ext uri="{FF2B5EF4-FFF2-40B4-BE49-F238E27FC236}">
                    <a16:creationId xmlns:a16="http://schemas.microsoft.com/office/drawing/2014/main" id="{00BAE9E6-8235-4886-BABA-2CF10ED56F41}"/>
                  </a:ext>
                  <a:ext uri="{C183D7F6-B498-43B3-948B-1728B52AA6E4}">
                    <adec:decorative xmlns:adec="http://schemas.microsoft.com/office/drawing/2017/decorative" val="1"/>
                  </a:ext>
                </a:extLst>
              </p:cNvPr>
              <p:cNvSpPr>
                <a:spLocks/>
              </p:cNvSpPr>
              <p:nvPr/>
            </p:nvSpPr>
            <p:spPr bwMode="auto">
              <a:xfrm flipH="1">
                <a:off x="3946897" y="3875515"/>
                <a:ext cx="4988113" cy="1119780"/>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gradFill flip="none" rotWithShape="1">
                <a:gsLst>
                  <a:gs pos="8000">
                    <a:schemeClr val="accent2">
                      <a:alpha val="0"/>
                    </a:schemeClr>
                  </a:gs>
                  <a:gs pos="100000">
                    <a:schemeClr val="accent2">
                      <a:alpha val="65000"/>
                    </a:schemeClr>
                  </a:gs>
                </a:gsLst>
                <a:lin ang="540000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124" name="Oval 21">
                <a:extLst>
                  <a:ext uri="{FF2B5EF4-FFF2-40B4-BE49-F238E27FC236}">
                    <a16:creationId xmlns:a16="http://schemas.microsoft.com/office/drawing/2014/main" id="{0D3FEBDE-5A17-4D0B-9378-38EC2FC2AF14}"/>
                  </a:ext>
                  <a:ext uri="{C183D7F6-B498-43B3-948B-1728B52AA6E4}">
                    <adec:decorative xmlns:adec="http://schemas.microsoft.com/office/drawing/2017/decorative" val="1"/>
                  </a:ext>
                </a:extLst>
              </p:cNvPr>
              <p:cNvSpPr>
                <a:spLocks noChangeArrowheads="1"/>
              </p:cNvSpPr>
              <p:nvPr/>
            </p:nvSpPr>
            <p:spPr bwMode="auto">
              <a:xfrm flipH="1">
                <a:off x="4455888" y="2543462"/>
                <a:ext cx="1985081" cy="1934166"/>
              </a:xfrm>
              <a:prstGeom prst="ellipse">
                <a:avLst/>
              </a:prstGeom>
              <a:gradFill flip="none" rotWithShape="1">
                <a:gsLst>
                  <a:gs pos="12000">
                    <a:schemeClr val="accent2">
                      <a:alpha val="0"/>
                    </a:schemeClr>
                  </a:gs>
                  <a:gs pos="100000">
                    <a:schemeClr val="accent2">
                      <a:alpha val="85000"/>
                    </a:schemeClr>
                  </a:gs>
                </a:gsLst>
                <a:lin ang="0" scaled="0"/>
                <a:tileRect/>
              </a:gradFill>
              <a:ln>
                <a:noFill/>
              </a:ln>
            </p:spPr>
            <p:txBody>
              <a:bodyPr vert="horz" wrap="square" lIns="91440" tIns="45720" rIns="91440" bIns="45720" numCol="1" anchor="t" anchorCtr="0" compatLnSpc="1">
                <a:prstTxWarp prst="textNoShape">
                  <a:avLst/>
                </a:prstTxWarp>
                <a:noAutofit/>
              </a:bodyPr>
              <a:lstStyle/>
              <a:p>
                <a:endParaRPr lang="en-US" kern="0" dirty="0">
                  <a:solidFill>
                    <a:prstClr val="white"/>
                  </a:solidFill>
                  <a:latin typeface="Segoe UI"/>
                </a:endParaRPr>
              </a:p>
            </p:txBody>
          </p:sp>
          <p:sp>
            <p:nvSpPr>
              <p:cNvPr id="82" name="Oval 81">
                <a:extLst>
                  <a:ext uri="{FF2B5EF4-FFF2-40B4-BE49-F238E27FC236}">
                    <a16:creationId xmlns:a16="http://schemas.microsoft.com/office/drawing/2014/main" id="{C1E7AD1A-5791-44E8-8F13-30EA32D28574}"/>
                  </a:ext>
                  <a:ext uri="{C183D7F6-B498-43B3-948B-1728B52AA6E4}">
                    <adec:decorative xmlns:adec="http://schemas.microsoft.com/office/drawing/2017/decorative" val="1"/>
                  </a:ext>
                </a:extLst>
              </p:cNvPr>
              <p:cNvSpPr/>
              <p:nvPr/>
            </p:nvSpPr>
            <p:spPr bwMode="auto">
              <a:xfrm>
                <a:off x="5614412" y="1261302"/>
                <a:ext cx="1141165" cy="1147570"/>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83" name="Rectangle 82">
                <a:extLst>
                  <a:ext uri="{FF2B5EF4-FFF2-40B4-BE49-F238E27FC236}">
                    <a16:creationId xmlns:a16="http://schemas.microsoft.com/office/drawing/2014/main" id="{BEDC16EF-EE1B-4058-B960-EFB350ECA8F9}"/>
                  </a:ext>
                  <a:ext uri="{C183D7F6-B498-43B3-948B-1728B52AA6E4}">
                    <adec:decorative xmlns:adec="http://schemas.microsoft.com/office/drawing/2017/decorative" val="1"/>
                  </a:ext>
                </a:extLst>
              </p:cNvPr>
              <p:cNvSpPr/>
              <p:nvPr/>
            </p:nvSpPr>
            <p:spPr bwMode="auto">
              <a:xfrm>
                <a:off x="3452665" y="1503268"/>
                <a:ext cx="2057475" cy="74009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r"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A.I.</a:t>
                </a:r>
              </a:p>
              <a:p>
                <a:pPr marL="0" marR="0" lvl="1" indent="0" algn="r" defTabSz="932742" rtl="0" eaLnBrk="1" fontAlgn="auto" latinLnBrk="0" hangingPunct="1">
                  <a:lnSpc>
                    <a:spcPct val="100000"/>
                  </a:lnSpc>
                  <a:spcBef>
                    <a:spcPct val="20000"/>
                  </a:spcBef>
                  <a:spcAft>
                    <a:spcPts val="0"/>
                  </a:spcAft>
                  <a:buClrTx/>
                  <a:buSzPct val="90000"/>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Intelligent by default</a:t>
                </a:r>
              </a:p>
            </p:txBody>
          </p:sp>
          <p:sp>
            <p:nvSpPr>
              <p:cNvPr id="80" name="Rectangle 79">
                <a:extLst>
                  <a:ext uri="{FF2B5EF4-FFF2-40B4-BE49-F238E27FC236}">
                    <a16:creationId xmlns:a16="http://schemas.microsoft.com/office/drawing/2014/main" id="{E0A76551-974C-457E-A0BD-6D775EAAA480}"/>
                  </a:ext>
                  <a:ext uri="{C183D7F6-B498-43B3-948B-1728B52AA6E4}">
                    <adec:decorative xmlns:adec="http://schemas.microsoft.com/office/drawing/2017/decorative" val="1"/>
                  </a:ext>
                </a:extLst>
              </p:cNvPr>
              <p:cNvSpPr/>
              <p:nvPr/>
            </p:nvSpPr>
            <p:spPr bwMode="auto">
              <a:xfrm>
                <a:off x="2107160" y="2960927"/>
                <a:ext cx="1316557" cy="74009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r"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Scale</a:t>
                </a:r>
              </a:p>
              <a:p>
                <a:pPr marL="0" marR="0" lvl="1" indent="0" algn="r" defTabSz="932742" rtl="0" eaLnBrk="1" fontAlgn="auto" latinLnBrk="0" hangingPunct="1">
                  <a:lnSpc>
                    <a:spcPct val="100000"/>
                  </a:lnSpc>
                  <a:spcBef>
                    <a:spcPct val="20000"/>
                  </a:spcBef>
                  <a:spcAft>
                    <a:spcPts val="0"/>
                  </a:spcAft>
                  <a:buClrTx/>
                  <a:buSzPct val="90000"/>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Limitless</a:t>
                </a:r>
                <a:endParaRPr kumimoji="0" lang="en-US" sz="1400" b="0" i="0" u="none" strike="noStrike" kern="0" cap="none" spc="0" normalizeH="0" baseline="0" noProof="0" dirty="0">
                  <a:ln>
                    <a:noFill/>
                  </a:ln>
                  <a:solidFill>
                    <a:srgbClr val="000000"/>
                  </a:solidFill>
                  <a:effectLst/>
                  <a:uLnTx/>
                  <a:uFillTx/>
                  <a:latin typeface="Segoe UI Semibold"/>
                  <a:ea typeface="+mn-ea"/>
                  <a:cs typeface="+mn-cs"/>
                </a:endParaRPr>
              </a:p>
            </p:txBody>
          </p:sp>
          <p:sp>
            <p:nvSpPr>
              <p:cNvPr id="81" name="Oval 80">
                <a:extLst>
                  <a:ext uri="{FF2B5EF4-FFF2-40B4-BE49-F238E27FC236}">
                    <a16:creationId xmlns:a16="http://schemas.microsoft.com/office/drawing/2014/main" id="{14427E28-35CC-4399-B118-9FF9E6207024}"/>
                  </a:ext>
                  <a:ext uri="{C183D7F6-B498-43B3-948B-1728B52AA6E4}">
                    <adec:decorative xmlns:adec="http://schemas.microsoft.com/office/drawing/2017/decorative" val="1"/>
                  </a:ext>
                </a:extLst>
              </p:cNvPr>
              <p:cNvSpPr/>
              <p:nvPr/>
            </p:nvSpPr>
            <p:spPr bwMode="auto">
              <a:xfrm>
                <a:off x="3533254" y="2716463"/>
                <a:ext cx="1141165" cy="1147570"/>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89" name="Group 154">
                <a:extLst>
                  <a:ext uri="{FF2B5EF4-FFF2-40B4-BE49-F238E27FC236}">
                    <a16:creationId xmlns:a16="http://schemas.microsoft.com/office/drawing/2014/main" id="{4E8ADC1C-4C42-4862-988A-9647342382FB}"/>
                  </a:ext>
                </a:extLst>
              </p:cNvPr>
              <p:cNvGrpSpPr>
                <a:grpSpLocks noChangeAspect="1"/>
              </p:cNvGrpSpPr>
              <p:nvPr/>
            </p:nvGrpSpPr>
            <p:grpSpPr bwMode="auto">
              <a:xfrm>
                <a:off x="5993672" y="1582976"/>
                <a:ext cx="382645" cy="530602"/>
                <a:chOff x="1057" y="2781"/>
                <a:chExt cx="225" cy="312"/>
              </a:xfrm>
              <a:solidFill>
                <a:schemeClr val="accent1"/>
              </a:solidFill>
            </p:grpSpPr>
            <p:sp>
              <p:nvSpPr>
                <p:cNvPr id="90" name="Oval 155">
                  <a:extLst>
                    <a:ext uri="{FF2B5EF4-FFF2-40B4-BE49-F238E27FC236}">
                      <a16:creationId xmlns:a16="http://schemas.microsoft.com/office/drawing/2014/main" id="{96683422-D8D6-44C0-B8CF-63EBD133E361}"/>
                    </a:ext>
                    <a:ext uri="{C183D7F6-B498-43B3-948B-1728B52AA6E4}">
                      <adec:decorative xmlns:adec="http://schemas.microsoft.com/office/drawing/2017/decorative" val="1"/>
                    </a:ext>
                  </a:extLst>
                </p:cNvPr>
                <p:cNvSpPr>
                  <a:spLocks noChangeArrowheads="1"/>
                </p:cNvSpPr>
                <p:nvPr/>
              </p:nvSpPr>
              <p:spPr bwMode="auto">
                <a:xfrm>
                  <a:off x="1057" y="2781"/>
                  <a:ext cx="225" cy="2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a:ea typeface="+mn-ea"/>
                    <a:cs typeface="+mn-cs"/>
                  </a:endParaRPr>
                </a:p>
              </p:txBody>
            </p:sp>
            <p:sp>
              <p:nvSpPr>
                <p:cNvPr id="91" name="Freeform 156">
                  <a:extLst>
                    <a:ext uri="{FF2B5EF4-FFF2-40B4-BE49-F238E27FC236}">
                      <a16:creationId xmlns:a16="http://schemas.microsoft.com/office/drawing/2014/main" id="{4307302F-2F27-4AD4-9268-FB8E55C5A9BB}"/>
                    </a:ext>
                    <a:ext uri="{C183D7F6-B498-43B3-948B-1728B52AA6E4}">
                      <adec:decorative xmlns:adec="http://schemas.microsoft.com/office/drawing/2017/decorative" val="1"/>
                    </a:ext>
                  </a:extLst>
                </p:cNvPr>
                <p:cNvSpPr>
                  <a:spLocks/>
                </p:cNvSpPr>
                <p:nvPr/>
              </p:nvSpPr>
              <p:spPr bwMode="auto">
                <a:xfrm>
                  <a:off x="1121" y="3064"/>
                  <a:ext cx="98" cy="29"/>
                </a:xfrm>
                <a:custGeom>
                  <a:avLst/>
                  <a:gdLst>
                    <a:gd name="T0" fmla="*/ 363 w 427"/>
                    <a:gd name="T1" fmla="*/ 128 h 128"/>
                    <a:gd name="T2" fmla="*/ 64 w 427"/>
                    <a:gd name="T3" fmla="*/ 128 h 128"/>
                    <a:gd name="T4" fmla="*/ 0 w 427"/>
                    <a:gd name="T5" fmla="*/ 64 h 128"/>
                    <a:gd name="T6" fmla="*/ 0 w 427"/>
                    <a:gd name="T7" fmla="*/ 64 h 128"/>
                    <a:gd name="T8" fmla="*/ 64 w 427"/>
                    <a:gd name="T9" fmla="*/ 0 h 128"/>
                    <a:gd name="T10" fmla="*/ 363 w 427"/>
                    <a:gd name="T11" fmla="*/ 0 h 128"/>
                    <a:gd name="T12" fmla="*/ 427 w 427"/>
                    <a:gd name="T13" fmla="*/ 64 h 128"/>
                    <a:gd name="T14" fmla="*/ 427 w 427"/>
                    <a:gd name="T15" fmla="*/ 64 h 128"/>
                    <a:gd name="T16" fmla="*/ 363 w 42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28">
                      <a:moveTo>
                        <a:pt x="363" y="128"/>
                      </a:moveTo>
                      <a:cubicBezTo>
                        <a:pt x="64" y="128"/>
                        <a:pt x="64" y="128"/>
                        <a:pt x="64" y="128"/>
                      </a:cubicBezTo>
                      <a:cubicBezTo>
                        <a:pt x="29" y="128"/>
                        <a:pt x="0" y="99"/>
                        <a:pt x="0" y="64"/>
                      </a:cubicBezTo>
                      <a:cubicBezTo>
                        <a:pt x="0" y="64"/>
                        <a:pt x="0" y="64"/>
                        <a:pt x="0" y="64"/>
                      </a:cubicBezTo>
                      <a:cubicBezTo>
                        <a:pt x="0" y="29"/>
                        <a:pt x="29" y="0"/>
                        <a:pt x="64" y="0"/>
                      </a:cubicBezTo>
                      <a:cubicBezTo>
                        <a:pt x="363" y="0"/>
                        <a:pt x="363" y="0"/>
                        <a:pt x="363" y="0"/>
                      </a:cubicBezTo>
                      <a:cubicBezTo>
                        <a:pt x="398" y="0"/>
                        <a:pt x="427" y="29"/>
                        <a:pt x="427" y="64"/>
                      </a:cubicBezTo>
                      <a:cubicBezTo>
                        <a:pt x="427" y="64"/>
                        <a:pt x="427" y="64"/>
                        <a:pt x="427" y="64"/>
                      </a:cubicBezTo>
                      <a:cubicBezTo>
                        <a:pt x="427" y="99"/>
                        <a:pt x="398" y="128"/>
                        <a:pt x="363" y="1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a:ea typeface="+mn-ea"/>
                    <a:cs typeface="+mn-cs"/>
                  </a:endParaRPr>
                </a:p>
              </p:txBody>
            </p:sp>
            <p:sp>
              <p:nvSpPr>
                <p:cNvPr id="92" name="Freeform 157">
                  <a:extLst>
                    <a:ext uri="{FF2B5EF4-FFF2-40B4-BE49-F238E27FC236}">
                      <a16:creationId xmlns:a16="http://schemas.microsoft.com/office/drawing/2014/main" id="{D8317A7A-3005-45A3-97F8-AF3D02987535}"/>
                    </a:ext>
                    <a:ext uri="{C183D7F6-B498-43B3-948B-1728B52AA6E4}">
                      <adec:decorative xmlns:adec="http://schemas.microsoft.com/office/drawing/2017/decorative" val="1"/>
                    </a:ext>
                  </a:extLst>
                </p:cNvPr>
                <p:cNvSpPr>
                  <a:spLocks/>
                </p:cNvSpPr>
                <p:nvPr/>
              </p:nvSpPr>
              <p:spPr bwMode="auto">
                <a:xfrm>
                  <a:off x="1121" y="3025"/>
                  <a:ext cx="98" cy="29"/>
                </a:xfrm>
                <a:custGeom>
                  <a:avLst/>
                  <a:gdLst>
                    <a:gd name="T0" fmla="*/ 363 w 427"/>
                    <a:gd name="T1" fmla="*/ 128 h 128"/>
                    <a:gd name="T2" fmla="*/ 64 w 427"/>
                    <a:gd name="T3" fmla="*/ 128 h 128"/>
                    <a:gd name="T4" fmla="*/ 0 w 427"/>
                    <a:gd name="T5" fmla="*/ 64 h 128"/>
                    <a:gd name="T6" fmla="*/ 0 w 427"/>
                    <a:gd name="T7" fmla="*/ 64 h 128"/>
                    <a:gd name="T8" fmla="*/ 64 w 427"/>
                    <a:gd name="T9" fmla="*/ 0 h 128"/>
                    <a:gd name="T10" fmla="*/ 363 w 427"/>
                    <a:gd name="T11" fmla="*/ 0 h 128"/>
                    <a:gd name="T12" fmla="*/ 427 w 427"/>
                    <a:gd name="T13" fmla="*/ 64 h 128"/>
                    <a:gd name="T14" fmla="*/ 427 w 427"/>
                    <a:gd name="T15" fmla="*/ 64 h 128"/>
                    <a:gd name="T16" fmla="*/ 363 w 42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28">
                      <a:moveTo>
                        <a:pt x="363" y="128"/>
                      </a:moveTo>
                      <a:cubicBezTo>
                        <a:pt x="64" y="128"/>
                        <a:pt x="64" y="128"/>
                        <a:pt x="64" y="128"/>
                      </a:cubicBezTo>
                      <a:cubicBezTo>
                        <a:pt x="29" y="128"/>
                        <a:pt x="0" y="100"/>
                        <a:pt x="0" y="64"/>
                      </a:cubicBezTo>
                      <a:cubicBezTo>
                        <a:pt x="0" y="64"/>
                        <a:pt x="0" y="64"/>
                        <a:pt x="0" y="64"/>
                      </a:cubicBezTo>
                      <a:cubicBezTo>
                        <a:pt x="0" y="29"/>
                        <a:pt x="29" y="0"/>
                        <a:pt x="64" y="0"/>
                      </a:cubicBezTo>
                      <a:cubicBezTo>
                        <a:pt x="363" y="0"/>
                        <a:pt x="363" y="0"/>
                        <a:pt x="363" y="0"/>
                      </a:cubicBezTo>
                      <a:cubicBezTo>
                        <a:pt x="398" y="0"/>
                        <a:pt x="427" y="29"/>
                        <a:pt x="427" y="64"/>
                      </a:cubicBezTo>
                      <a:cubicBezTo>
                        <a:pt x="427" y="64"/>
                        <a:pt x="427" y="64"/>
                        <a:pt x="427" y="64"/>
                      </a:cubicBezTo>
                      <a:cubicBezTo>
                        <a:pt x="427" y="100"/>
                        <a:pt x="398" y="128"/>
                        <a:pt x="363" y="12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a:ea typeface="+mn-ea"/>
                    <a:cs typeface="+mn-cs"/>
                  </a:endParaRPr>
                </a:p>
              </p:txBody>
            </p:sp>
            <p:sp>
              <p:nvSpPr>
                <p:cNvPr id="93" name="Freeform 158">
                  <a:extLst>
                    <a:ext uri="{FF2B5EF4-FFF2-40B4-BE49-F238E27FC236}">
                      <a16:creationId xmlns:a16="http://schemas.microsoft.com/office/drawing/2014/main" id="{340E4E8C-8BA5-4EDE-8DA5-D9ABE0135AD0}"/>
                    </a:ext>
                    <a:ext uri="{C183D7F6-B498-43B3-948B-1728B52AA6E4}">
                      <adec:decorative xmlns:adec="http://schemas.microsoft.com/office/drawing/2017/decorative" val="1"/>
                    </a:ext>
                  </a:extLst>
                </p:cNvPr>
                <p:cNvSpPr>
                  <a:spLocks/>
                </p:cNvSpPr>
                <p:nvPr/>
              </p:nvSpPr>
              <p:spPr bwMode="auto">
                <a:xfrm>
                  <a:off x="1121" y="2976"/>
                  <a:ext cx="98" cy="39"/>
                </a:xfrm>
                <a:custGeom>
                  <a:avLst/>
                  <a:gdLst>
                    <a:gd name="T0" fmla="*/ 341 w 427"/>
                    <a:gd name="T1" fmla="*/ 171 h 171"/>
                    <a:gd name="T2" fmla="*/ 85 w 427"/>
                    <a:gd name="T3" fmla="*/ 171 h 171"/>
                    <a:gd name="T4" fmla="*/ 0 w 427"/>
                    <a:gd name="T5" fmla="*/ 85 h 171"/>
                    <a:gd name="T6" fmla="*/ 0 w 427"/>
                    <a:gd name="T7" fmla="*/ 85 h 171"/>
                    <a:gd name="T8" fmla="*/ 85 w 427"/>
                    <a:gd name="T9" fmla="*/ 0 h 171"/>
                    <a:gd name="T10" fmla="*/ 341 w 427"/>
                    <a:gd name="T11" fmla="*/ 0 h 171"/>
                    <a:gd name="T12" fmla="*/ 427 w 427"/>
                    <a:gd name="T13" fmla="*/ 85 h 171"/>
                    <a:gd name="T14" fmla="*/ 427 w 427"/>
                    <a:gd name="T15" fmla="*/ 85 h 171"/>
                    <a:gd name="T16" fmla="*/ 341 w 427"/>
                    <a:gd name="T1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171">
                      <a:moveTo>
                        <a:pt x="341" y="171"/>
                      </a:moveTo>
                      <a:cubicBezTo>
                        <a:pt x="85" y="171"/>
                        <a:pt x="85" y="171"/>
                        <a:pt x="85" y="171"/>
                      </a:cubicBezTo>
                      <a:cubicBezTo>
                        <a:pt x="38" y="171"/>
                        <a:pt x="0" y="133"/>
                        <a:pt x="0" y="85"/>
                      </a:cubicBezTo>
                      <a:cubicBezTo>
                        <a:pt x="0" y="85"/>
                        <a:pt x="0" y="85"/>
                        <a:pt x="0" y="85"/>
                      </a:cubicBezTo>
                      <a:cubicBezTo>
                        <a:pt x="0" y="38"/>
                        <a:pt x="38" y="0"/>
                        <a:pt x="85" y="0"/>
                      </a:cubicBezTo>
                      <a:cubicBezTo>
                        <a:pt x="341" y="0"/>
                        <a:pt x="341" y="0"/>
                        <a:pt x="341" y="0"/>
                      </a:cubicBezTo>
                      <a:cubicBezTo>
                        <a:pt x="388" y="0"/>
                        <a:pt x="427" y="38"/>
                        <a:pt x="427" y="85"/>
                      </a:cubicBezTo>
                      <a:cubicBezTo>
                        <a:pt x="427" y="85"/>
                        <a:pt x="427" y="85"/>
                        <a:pt x="427" y="85"/>
                      </a:cubicBezTo>
                      <a:cubicBezTo>
                        <a:pt x="427" y="133"/>
                        <a:pt x="388" y="171"/>
                        <a:pt x="341"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prstClr val="black"/>
                    </a:solidFill>
                    <a:effectLst/>
                    <a:uLnTx/>
                    <a:uFillTx/>
                    <a:latin typeface="Segoe UI"/>
                    <a:ea typeface="+mn-ea"/>
                    <a:cs typeface="+mn-cs"/>
                  </a:endParaRPr>
                </a:p>
              </p:txBody>
            </p:sp>
          </p:grpSp>
          <p:sp>
            <p:nvSpPr>
              <p:cNvPr id="75" name="Oval 74">
                <a:extLst>
                  <a:ext uri="{FF2B5EF4-FFF2-40B4-BE49-F238E27FC236}">
                    <a16:creationId xmlns:a16="http://schemas.microsoft.com/office/drawing/2014/main" id="{E4F96866-669E-43B3-89B2-6F8B63BD7677}"/>
                  </a:ext>
                  <a:ext uri="{C183D7F6-B498-43B3-948B-1728B52AA6E4}">
                    <adec:decorative xmlns:adec="http://schemas.microsoft.com/office/drawing/2017/decorative" val="1"/>
                  </a:ext>
                </a:extLst>
              </p:cNvPr>
              <p:cNvSpPr/>
              <p:nvPr/>
            </p:nvSpPr>
            <p:spPr bwMode="auto">
              <a:xfrm>
                <a:off x="7915703" y="2716463"/>
                <a:ext cx="1141165" cy="1147570"/>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Segoe UI Semilight"/>
                  <a:ea typeface="+mn-ea"/>
                  <a:cs typeface="+mn-cs"/>
                </a:endParaRPr>
              </a:p>
            </p:txBody>
          </p:sp>
          <p:sp>
            <p:nvSpPr>
              <p:cNvPr id="76" name="Rectangle 75">
                <a:extLst>
                  <a:ext uri="{FF2B5EF4-FFF2-40B4-BE49-F238E27FC236}">
                    <a16:creationId xmlns:a16="http://schemas.microsoft.com/office/drawing/2014/main" id="{F99754BC-F2D1-469A-98DE-35EBA4080261}"/>
                  </a:ext>
                  <a:ext uri="{C183D7F6-B498-43B3-948B-1728B52AA6E4}">
                    <adec:decorative xmlns:adec="http://schemas.microsoft.com/office/drawing/2017/decorative" val="1"/>
                  </a:ext>
                </a:extLst>
              </p:cNvPr>
              <p:cNvSpPr/>
              <p:nvPr/>
            </p:nvSpPr>
            <p:spPr bwMode="auto">
              <a:xfrm>
                <a:off x="9146699" y="2960927"/>
                <a:ext cx="2150424" cy="74009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Hybrid</a:t>
                </a:r>
              </a:p>
              <a:p>
                <a:pPr marL="0" marR="0" lvl="1" indent="0" defTabSz="932742" rtl="0" eaLnBrk="1" fontAlgn="auto" latinLnBrk="0" hangingPunct="1">
                  <a:lnSpc>
                    <a:spcPct val="100000"/>
                  </a:lnSpc>
                  <a:spcBef>
                    <a:spcPct val="20000"/>
                  </a:spcBef>
                  <a:spcAft>
                    <a:spcPts val="0"/>
                  </a:spcAft>
                  <a:buClrTx/>
                  <a:buSzPct val="90000"/>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Operational freedom </a:t>
                </a:r>
              </a:p>
            </p:txBody>
          </p:sp>
          <p:sp>
            <p:nvSpPr>
              <p:cNvPr id="77" name="Oval 76">
                <a:extLst>
                  <a:ext uri="{FF2B5EF4-FFF2-40B4-BE49-F238E27FC236}">
                    <a16:creationId xmlns:a16="http://schemas.microsoft.com/office/drawing/2014/main" id="{563F39FD-260F-4561-91C2-8437F484FD94}"/>
                  </a:ext>
                  <a:ext uri="{C183D7F6-B498-43B3-948B-1728B52AA6E4}">
                    <adec:decorative xmlns:adec="http://schemas.microsoft.com/office/drawing/2017/decorative" val="1"/>
                  </a:ext>
                </a:extLst>
              </p:cNvPr>
              <p:cNvSpPr/>
              <p:nvPr/>
            </p:nvSpPr>
            <p:spPr bwMode="auto">
              <a:xfrm>
                <a:off x="5783184" y="4438231"/>
                <a:ext cx="1141165" cy="1147570"/>
              </a:xfrm>
              <a:prstGeom prst="ellipse">
                <a:avLst/>
              </a:prstGeom>
              <a:solidFill>
                <a:srgbClr val="FFFFFF"/>
              </a:solidFill>
              <a:ln w="10795" cap="flat" cmpd="sng" algn="ctr">
                <a:noFill/>
                <a:prstDash val="solid"/>
              </a:ln>
              <a:effectLst>
                <a:outerShdw blurRad="228600" dir="3600000" algn="tl" rotWithShape="0">
                  <a:prstClr val="black">
                    <a:alpha val="30000"/>
                  </a:prstClr>
                </a:outerShdw>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Segoe UI Semilight"/>
                  <a:ea typeface="+mn-ea"/>
                  <a:cs typeface="+mn-cs"/>
                </a:endParaRPr>
              </a:p>
            </p:txBody>
          </p:sp>
          <p:sp>
            <p:nvSpPr>
              <p:cNvPr id="78" name="Rectangle 77">
                <a:extLst>
                  <a:ext uri="{FF2B5EF4-FFF2-40B4-BE49-F238E27FC236}">
                    <a16:creationId xmlns:a16="http://schemas.microsoft.com/office/drawing/2014/main" id="{0DAD3FA9-3D4A-4DD4-A645-B60E693A0648}"/>
                  </a:ext>
                  <a:ext uri="{C183D7F6-B498-43B3-948B-1728B52AA6E4}">
                    <adec:decorative xmlns:adec="http://schemas.microsoft.com/office/drawing/2017/decorative" val="1"/>
                  </a:ext>
                </a:extLst>
              </p:cNvPr>
              <p:cNvSpPr/>
              <p:nvPr/>
            </p:nvSpPr>
            <p:spPr bwMode="auto">
              <a:xfrm>
                <a:off x="5321640" y="5668706"/>
                <a:ext cx="2064252" cy="74009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Security</a:t>
                </a:r>
              </a:p>
              <a:p>
                <a:pPr marL="0" marR="0" lvl="1" indent="0" algn="ctr" defTabSz="932742" rtl="0" eaLnBrk="1" fontAlgn="auto" latinLnBrk="0" hangingPunct="1">
                  <a:lnSpc>
                    <a:spcPct val="100000"/>
                  </a:lnSpc>
                  <a:spcBef>
                    <a:spcPct val="20000"/>
                  </a:spcBef>
                  <a:spcAft>
                    <a:spcPts val="0"/>
                  </a:spcAft>
                  <a:buClrTx/>
                  <a:buSzPct val="90000"/>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Always a step ahead</a:t>
                </a:r>
              </a:p>
            </p:txBody>
          </p:sp>
          <p:grpSp>
            <p:nvGrpSpPr>
              <p:cNvPr id="137" name="Group 32">
                <a:extLst>
                  <a:ext uri="{FF2B5EF4-FFF2-40B4-BE49-F238E27FC236}">
                    <a16:creationId xmlns:a16="http://schemas.microsoft.com/office/drawing/2014/main" id="{A4E56269-E1A0-4DC1-8176-D775EF16D252}"/>
                  </a:ext>
                </a:extLst>
              </p:cNvPr>
              <p:cNvGrpSpPr>
                <a:grpSpLocks noChangeAspect="1"/>
              </p:cNvGrpSpPr>
              <p:nvPr/>
            </p:nvGrpSpPr>
            <p:grpSpPr bwMode="auto">
              <a:xfrm>
                <a:off x="3863929" y="3042598"/>
                <a:ext cx="495300" cy="495300"/>
                <a:chOff x="2812" y="999"/>
                <a:chExt cx="312" cy="312"/>
              </a:xfrm>
            </p:grpSpPr>
            <p:sp>
              <p:nvSpPr>
                <p:cNvPr id="138" name="AutoShape 31">
                  <a:extLst>
                    <a:ext uri="{FF2B5EF4-FFF2-40B4-BE49-F238E27FC236}">
                      <a16:creationId xmlns:a16="http://schemas.microsoft.com/office/drawing/2014/main" id="{E76299FC-1F19-4A2F-954C-BABCB96A636D}"/>
                    </a:ext>
                    <a:ext uri="{C183D7F6-B498-43B3-948B-1728B52AA6E4}">
                      <adec:decorative xmlns:adec="http://schemas.microsoft.com/office/drawing/2017/decorative" val="1"/>
                    </a:ext>
                  </a:extLst>
                </p:cNvPr>
                <p:cNvSpPr>
                  <a:spLocks noChangeAspect="1" noChangeArrowheads="1" noTextEdit="1"/>
                </p:cNvSpPr>
                <p:nvPr/>
              </p:nvSpPr>
              <p:spPr bwMode="auto">
                <a:xfrm>
                  <a:off x="2812" y="99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33">
                  <a:extLst>
                    <a:ext uri="{FF2B5EF4-FFF2-40B4-BE49-F238E27FC236}">
                      <a16:creationId xmlns:a16="http://schemas.microsoft.com/office/drawing/2014/main" id="{DBD90042-C9BC-41CA-A450-EBA2D27F4444}"/>
                    </a:ext>
                    <a:ext uri="{C183D7F6-B498-43B3-948B-1728B52AA6E4}">
                      <adec:decorative xmlns:adec="http://schemas.microsoft.com/office/drawing/2017/decorative" val="1"/>
                    </a:ext>
                  </a:extLst>
                </p:cNvPr>
                <p:cNvSpPr>
                  <a:spLocks noChangeArrowheads="1"/>
                </p:cNvSpPr>
                <p:nvPr/>
              </p:nvSpPr>
              <p:spPr bwMode="auto">
                <a:xfrm>
                  <a:off x="3095" y="999"/>
                  <a:ext cx="29" cy="9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34">
                  <a:extLst>
                    <a:ext uri="{FF2B5EF4-FFF2-40B4-BE49-F238E27FC236}">
                      <a16:creationId xmlns:a16="http://schemas.microsoft.com/office/drawing/2014/main" id="{30859ED6-43E4-42D6-ACC4-C71E11397357}"/>
                    </a:ext>
                    <a:ext uri="{C183D7F6-B498-43B3-948B-1728B52AA6E4}">
                      <adec:decorative xmlns:adec="http://schemas.microsoft.com/office/drawing/2017/decorative" val="1"/>
                    </a:ext>
                  </a:extLst>
                </p:cNvPr>
                <p:cNvSpPr>
                  <a:spLocks noChangeArrowheads="1"/>
                </p:cNvSpPr>
                <p:nvPr/>
              </p:nvSpPr>
              <p:spPr bwMode="auto">
                <a:xfrm>
                  <a:off x="3027" y="999"/>
                  <a:ext cx="97" cy="3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35">
                  <a:extLst>
                    <a:ext uri="{FF2B5EF4-FFF2-40B4-BE49-F238E27FC236}">
                      <a16:creationId xmlns:a16="http://schemas.microsoft.com/office/drawing/2014/main" id="{D1F806E6-6F7B-4B19-B485-56062FC9C2C7}"/>
                    </a:ext>
                    <a:ext uri="{C183D7F6-B498-43B3-948B-1728B52AA6E4}">
                      <adec:decorative xmlns:adec="http://schemas.microsoft.com/office/drawing/2017/decorative" val="1"/>
                    </a:ext>
                  </a:extLst>
                </p:cNvPr>
                <p:cNvSpPr>
                  <a:spLocks noChangeArrowheads="1"/>
                </p:cNvSpPr>
                <p:nvPr/>
              </p:nvSpPr>
              <p:spPr bwMode="auto">
                <a:xfrm>
                  <a:off x="3027" y="1282"/>
                  <a:ext cx="97"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36">
                  <a:extLst>
                    <a:ext uri="{FF2B5EF4-FFF2-40B4-BE49-F238E27FC236}">
                      <a16:creationId xmlns:a16="http://schemas.microsoft.com/office/drawing/2014/main" id="{A4113406-0D6A-42AE-832B-DEBEA214D9E2}"/>
                    </a:ext>
                    <a:ext uri="{C183D7F6-B498-43B3-948B-1728B52AA6E4}">
                      <adec:decorative xmlns:adec="http://schemas.microsoft.com/office/drawing/2017/decorative" val="1"/>
                    </a:ext>
                  </a:extLst>
                </p:cNvPr>
                <p:cNvSpPr>
                  <a:spLocks noChangeArrowheads="1"/>
                </p:cNvSpPr>
                <p:nvPr/>
              </p:nvSpPr>
              <p:spPr bwMode="auto">
                <a:xfrm>
                  <a:off x="3095" y="1213"/>
                  <a:ext cx="29"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37">
                  <a:extLst>
                    <a:ext uri="{FF2B5EF4-FFF2-40B4-BE49-F238E27FC236}">
                      <a16:creationId xmlns:a16="http://schemas.microsoft.com/office/drawing/2014/main" id="{07DFE685-47D5-48A6-9725-069FC13511BA}"/>
                    </a:ext>
                    <a:ext uri="{C183D7F6-B498-43B3-948B-1728B52AA6E4}">
                      <adec:decorative xmlns:adec="http://schemas.microsoft.com/office/drawing/2017/decorative" val="1"/>
                    </a:ext>
                  </a:extLst>
                </p:cNvPr>
                <p:cNvSpPr>
                  <a:spLocks noChangeArrowheads="1"/>
                </p:cNvSpPr>
                <p:nvPr/>
              </p:nvSpPr>
              <p:spPr bwMode="auto">
                <a:xfrm>
                  <a:off x="2812" y="1213"/>
                  <a:ext cx="29" cy="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38">
                  <a:extLst>
                    <a:ext uri="{FF2B5EF4-FFF2-40B4-BE49-F238E27FC236}">
                      <a16:creationId xmlns:a16="http://schemas.microsoft.com/office/drawing/2014/main" id="{852097C1-B3E2-4564-8EC9-A679E4F90828}"/>
                    </a:ext>
                    <a:ext uri="{C183D7F6-B498-43B3-948B-1728B52AA6E4}">
                      <adec:decorative xmlns:adec="http://schemas.microsoft.com/office/drawing/2017/decorative" val="1"/>
                    </a:ext>
                  </a:extLst>
                </p:cNvPr>
                <p:cNvSpPr>
                  <a:spLocks noChangeArrowheads="1"/>
                </p:cNvSpPr>
                <p:nvPr/>
              </p:nvSpPr>
              <p:spPr bwMode="auto">
                <a:xfrm>
                  <a:off x="2812" y="1282"/>
                  <a:ext cx="9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39">
                  <a:extLst>
                    <a:ext uri="{FF2B5EF4-FFF2-40B4-BE49-F238E27FC236}">
                      <a16:creationId xmlns:a16="http://schemas.microsoft.com/office/drawing/2014/main" id="{A90C4C7B-27C8-4AF3-AC39-56BA37B23D76}"/>
                    </a:ext>
                    <a:ext uri="{C183D7F6-B498-43B3-948B-1728B52AA6E4}">
                      <adec:decorative xmlns:adec="http://schemas.microsoft.com/office/drawing/2017/decorative" val="1"/>
                    </a:ext>
                  </a:extLst>
                </p:cNvPr>
                <p:cNvSpPr>
                  <a:spLocks/>
                </p:cNvSpPr>
                <p:nvPr/>
              </p:nvSpPr>
              <p:spPr bwMode="auto">
                <a:xfrm>
                  <a:off x="2949" y="1007"/>
                  <a:ext cx="167" cy="168"/>
                </a:xfrm>
                <a:custGeom>
                  <a:avLst/>
                  <a:gdLst>
                    <a:gd name="T0" fmla="*/ 147 w 167"/>
                    <a:gd name="T1" fmla="*/ 0 h 168"/>
                    <a:gd name="T2" fmla="*/ 167 w 167"/>
                    <a:gd name="T3" fmla="*/ 21 h 168"/>
                    <a:gd name="T4" fmla="*/ 21 w 167"/>
                    <a:gd name="T5" fmla="*/ 168 h 168"/>
                    <a:gd name="T6" fmla="*/ 0 w 167"/>
                    <a:gd name="T7" fmla="*/ 147 h 168"/>
                    <a:gd name="T8" fmla="*/ 147 w 167"/>
                    <a:gd name="T9" fmla="*/ 0 h 168"/>
                  </a:gdLst>
                  <a:ahLst/>
                  <a:cxnLst>
                    <a:cxn ang="0">
                      <a:pos x="T0" y="T1"/>
                    </a:cxn>
                    <a:cxn ang="0">
                      <a:pos x="T2" y="T3"/>
                    </a:cxn>
                    <a:cxn ang="0">
                      <a:pos x="T4" y="T5"/>
                    </a:cxn>
                    <a:cxn ang="0">
                      <a:pos x="T6" y="T7"/>
                    </a:cxn>
                    <a:cxn ang="0">
                      <a:pos x="T8" y="T9"/>
                    </a:cxn>
                  </a:cxnLst>
                  <a:rect l="0" t="0" r="r" b="b"/>
                  <a:pathLst>
                    <a:path w="167" h="168">
                      <a:moveTo>
                        <a:pt x="147" y="0"/>
                      </a:moveTo>
                      <a:lnTo>
                        <a:pt x="167" y="21"/>
                      </a:lnTo>
                      <a:lnTo>
                        <a:pt x="21" y="168"/>
                      </a:lnTo>
                      <a:lnTo>
                        <a:pt x="0" y="147"/>
                      </a:lnTo>
                      <a:lnTo>
                        <a:pt x="147"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40">
                  <a:extLst>
                    <a:ext uri="{FF2B5EF4-FFF2-40B4-BE49-F238E27FC236}">
                      <a16:creationId xmlns:a16="http://schemas.microsoft.com/office/drawing/2014/main" id="{DDD26296-7858-4E76-9618-015ACB4F9A0B}"/>
                    </a:ext>
                    <a:ext uri="{C183D7F6-B498-43B3-948B-1728B52AA6E4}">
                      <adec:decorative xmlns:adec="http://schemas.microsoft.com/office/drawing/2017/decorative" val="1"/>
                    </a:ext>
                  </a:extLst>
                </p:cNvPr>
                <p:cNvSpPr>
                  <a:spLocks/>
                </p:cNvSpPr>
                <p:nvPr/>
              </p:nvSpPr>
              <p:spPr bwMode="auto">
                <a:xfrm>
                  <a:off x="2948" y="1136"/>
                  <a:ext cx="168" cy="167"/>
                </a:xfrm>
                <a:custGeom>
                  <a:avLst/>
                  <a:gdLst>
                    <a:gd name="T0" fmla="*/ 168 w 168"/>
                    <a:gd name="T1" fmla="*/ 146 h 167"/>
                    <a:gd name="T2" fmla="*/ 147 w 168"/>
                    <a:gd name="T3" fmla="*/ 167 h 167"/>
                    <a:gd name="T4" fmla="*/ 0 w 168"/>
                    <a:gd name="T5" fmla="*/ 20 h 167"/>
                    <a:gd name="T6" fmla="*/ 21 w 168"/>
                    <a:gd name="T7" fmla="*/ 0 h 167"/>
                    <a:gd name="T8" fmla="*/ 168 w 168"/>
                    <a:gd name="T9" fmla="*/ 146 h 167"/>
                  </a:gdLst>
                  <a:ahLst/>
                  <a:cxnLst>
                    <a:cxn ang="0">
                      <a:pos x="T0" y="T1"/>
                    </a:cxn>
                    <a:cxn ang="0">
                      <a:pos x="T2" y="T3"/>
                    </a:cxn>
                    <a:cxn ang="0">
                      <a:pos x="T4" y="T5"/>
                    </a:cxn>
                    <a:cxn ang="0">
                      <a:pos x="T6" y="T7"/>
                    </a:cxn>
                    <a:cxn ang="0">
                      <a:pos x="T8" y="T9"/>
                    </a:cxn>
                  </a:cxnLst>
                  <a:rect l="0" t="0" r="r" b="b"/>
                  <a:pathLst>
                    <a:path w="168" h="167">
                      <a:moveTo>
                        <a:pt x="168" y="146"/>
                      </a:moveTo>
                      <a:lnTo>
                        <a:pt x="147" y="167"/>
                      </a:lnTo>
                      <a:lnTo>
                        <a:pt x="0" y="20"/>
                      </a:lnTo>
                      <a:lnTo>
                        <a:pt x="21" y="0"/>
                      </a:lnTo>
                      <a:lnTo>
                        <a:pt x="168"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41">
                  <a:extLst>
                    <a:ext uri="{FF2B5EF4-FFF2-40B4-BE49-F238E27FC236}">
                      <a16:creationId xmlns:a16="http://schemas.microsoft.com/office/drawing/2014/main" id="{C6DD67FE-FF8B-4405-B4DA-F6AB21A22246}"/>
                    </a:ext>
                    <a:ext uri="{C183D7F6-B498-43B3-948B-1728B52AA6E4}">
                      <adec:decorative xmlns:adec="http://schemas.microsoft.com/office/drawing/2017/decorative" val="1"/>
                    </a:ext>
                  </a:extLst>
                </p:cNvPr>
                <p:cNvSpPr>
                  <a:spLocks/>
                </p:cNvSpPr>
                <p:nvPr/>
              </p:nvSpPr>
              <p:spPr bwMode="auto">
                <a:xfrm>
                  <a:off x="2820" y="1135"/>
                  <a:ext cx="167" cy="168"/>
                </a:xfrm>
                <a:custGeom>
                  <a:avLst/>
                  <a:gdLst>
                    <a:gd name="T0" fmla="*/ 20 w 167"/>
                    <a:gd name="T1" fmla="*/ 168 h 168"/>
                    <a:gd name="T2" fmla="*/ 0 w 167"/>
                    <a:gd name="T3" fmla="*/ 147 h 168"/>
                    <a:gd name="T4" fmla="*/ 147 w 167"/>
                    <a:gd name="T5" fmla="*/ 0 h 168"/>
                    <a:gd name="T6" fmla="*/ 167 w 167"/>
                    <a:gd name="T7" fmla="*/ 21 h 168"/>
                    <a:gd name="T8" fmla="*/ 20 w 167"/>
                    <a:gd name="T9" fmla="*/ 168 h 168"/>
                  </a:gdLst>
                  <a:ahLst/>
                  <a:cxnLst>
                    <a:cxn ang="0">
                      <a:pos x="T0" y="T1"/>
                    </a:cxn>
                    <a:cxn ang="0">
                      <a:pos x="T2" y="T3"/>
                    </a:cxn>
                    <a:cxn ang="0">
                      <a:pos x="T4" y="T5"/>
                    </a:cxn>
                    <a:cxn ang="0">
                      <a:pos x="T6" y="T7"/>
                    </a:cxn>
                    <a:cxn ang="0">
                      <a:pos x="T8" y="T9"/>
                    </a:cxn>
                  </a:cxnLst>
                  <a:rect l="0" t="0" r="r" b="b"/>
                  <a:pathLst>
                    <a:path w="167" h="168">
                      <a:moveTo>
                        <a:pt x="20" y="168"/>
                      </a:moveTo>
                      <a:lnTo>
                        <a:pt x="0" y="147"/>
                      </a:lnTo>
                      <a:lnTo>
                        <a:pt x="147" y="0"/>
                      </a:lnTo>
                      <a:lnTo>
                        <a:pt x="167" y="21"/>
                      </a:lnTo>
                      <a:lnTo>
                        <a:pt x="20" y="1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42">
                  <a:extLst>
                    <a:ext uri="{FF2B5EF4-FFF2-40B4-BE49-F238E27FC236}">
                      <a16:creationId xmlns:a16="http://schemas.microsoft.com/office/drawing/2014/main" id="{4FFE2161-6352-4341-898D-40EF1994DC68}"/>
                    </a:ext>
                    <a:ext uri="{C183D7F6-B498-43B3-948B-1728B52AA6E4}">
                      <adec:decorative xmlns:adec="http://schemas.microsoft.com/office/drawing/2017/decorative" val="1"/>
                    </a:ext>
                  </a:extLst>
                </p:cNvPr>
                <p:cNvSpPr>
                  <a:spLocks/>
                </p:cNvSpPr>
                <p:nvPr/>
              </p:nvSpPr>
              <p:spPr bwMode="auto">
                <a:xfrm>
                  <a:off x="2820" y="1007"/>
                  <a:ext cx="168" cy="167"/>
                </a:xfrm>
                <a:custGeom>
                  <a:avLst/>
                  <a:gdLst>
                    <a:gd name="T0" fmla="*/ 0 w 168"/>
                    <a:gd name="T1" fmla="*/ 21 h 167"/>
                    <a:gd name="T2" fmla="*/ 21 w 168"/>
                    <a:gd name="T3" fmla="*/ 0 h 167"/>
                    <a:gd name="T4" fmla="*/ 168 w 168"/>
                    <a:gd name="T5" fmla="*/ 147 h 167"/>
                    <a:gd name="T6" fmla="*/ 147 w 168"/>
                    <a:gd name="T7" fmla="*/ 167 h 167"/>
                    <a:gd name="T8" fmla="*/ 0 w 168"/>
                    <a:gd name="T9" fmla="*/ 21 h 167"/>
                  </a:gdLst>
                  <a:ahLst/>
                  <a:cxnLst>
                    <a:cxn ang="0">
                      <a:pos x="T0" y="T1"/>
                    </a:cxn>
                    <a:cxn ang="0">
                      <a:pos x="T2" y="T3"/>
                    </a:cxn>
                    <a:cxn ang="0">
                      <a:pos x="T4" y="T5"/>
                    </a:cxn>
                    <a:cxn ang="0">
                      <a:pos x="T6" y="T7"/>
                    </a:cxn>
                    <a:cxn ang="0">
                      <a:pos x="T8" y="T9"/>
                    </a:cxn>
                  </a:cxnLst>
                  <a:rect l="0" t="0" r="r" b="b"/>
                  <a:pathLst>
                    <a:path w="168" h="167">
                      <a:moveTo>
                        <a:pt x="0" y="21"/>
                      </a:moveTo>
                      <a:lnTo>
                        <a:pt x="21" y="0"/>
                      </a:lnTo>
                      <a:lnTo>
                        <a:pt x="168" y="147"/>
                      </a:lnTo>
                      <a:lnTo>
                        <a:pt x="147" y="167"/>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43">
                  <a:extLst>
                    <a:ext uri="{FF2B5EF4-FFF2-40B4-BE49-F238E27FC236}">
                      <a16:creationId xmlns:a16="http://schemas.microsoft.com/office/drawing/2014/main" id="{0599B117-2B98-4058-AABB-449FAD1B01FA}"/>
                    </a:ext>
                    <a:ext uri="{C183D7F6-B498-43B3-948B-1728B52AA6E4}">
                      <adec:decorative xmlns:adec="http://schemas.microsoft.com/office/drawing/2017/decorative" val="1"/>
                    </a:ext>
                  </a:extLst>
                </p:cNvPr>
                <p:cNvSpPr>
                  <a:spLocks noChangeArrowheads="1"/>
                </p:cNvSpPr>
                <p:nvPr/>
              </p:nvSpPr>
              <p:spPr bwMode="auto">
                <a:xfrm>
                  <a:off x="2812" y="999"/>
                  <a:ext cx="98"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44">
                  <a:extLst>
                    <a:ext uri="{FF2B5EF4-FFF2-40B4-BE49-F238E27FC236}">
                      <a16:creationId xmlns:a16="http://schemas.microsoft.com/office/drawing/2014/main" id="{97A04DF0-1806-43AB-87D1-840916A8065F}"/>
                    </a:ext>
                    <a:ext uri="{C183D7F6-B498-43B3-948B-1728B52AA6E4}">
                      <adec:decorative xmlns:adec="http://schemas.microsoft.com/office/drawing/2017/decorative" val="1"/>
                    </a:ext>
                  </a:extLst>
                </p:cNvPr>
                <p:cNvSpPr>
                  <a:spLocks noChangeArrowheads="1"/>
                </p:cNvSpPr>
                <p:nvPr/>
              </p:nvSpPr>
              <p:spPr bwMode="auto">
                <a:xfrm>
                  <a:off x="2812" y="999"/>
                  <a:ext cx="30" cy="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1" name="Group 4">
                <a:extLst>
                  <a:ext uri="{FF2B5EF4-FFF2-40B4-BE49-F238E27FC236}">
                    <a16:creationId xmlns:a16="http://schemas.microsoft.com/office/drawing/2014/main" id="{55F24035-77D9-42B3-8AE0-98BF341BE71F}"/>
                  </a:ext>
                </a:extLst>
              </p:cNvPr>
              <p:cNvGrpSpPr>
                <a:grpSpLocks noChangeAspect="1"/>
              </p:cNvGrpSpPr>
              <p:nvPr/>
            </p:nvGrpSpPr>
            <p:grpSpPr bwMode="auto">
              <a:xfrm>
                <a:off x="8268200" y="3042598"/>
                <a:ext cx="495300" cy="495300"/>
                <a:chOff x="410" y="999"/>
                <a:chExt cx="312" cy="312"/>
              </a:xfrm>
            </p:grpSpPr>
            <p:sp>
              <p:nvSpPr>
                <p:cNvPr id="152" name="AutoShape 3">
                  <a:extLst>
                    <a:ext uri="{FF2B5EF4-FFF2-40B4-BE49-F238E27FC236}">
                      <a16:creationId xmlns:a16="http://schemas.microsoft.com/office/drawing/2014/main" id="{129C3F54-7476-4E5E-8F29-FA74D6919F82}"/>
                    </a:ext>
                    <a:ext uri="{C183D7F6-B498-43B3-948B-1728B52AA6E4}">
                      <adec:decorative xmlns:adec="http://schemas.microsoft.com/office/drawing/2017/decorative" val="1"/>
                    </a:ext>
                  </a:extLst>
                </p:cNvPr>
                <p:cNvSpPr>
                  <a:spLocks noChangeAspect="1" noChangeArrowheads="1" noTextEdit="1"/>
                </p:cNvSpPr>
                <p:nvPr/>
              </p:nvSpPr>
              <p:spPr bwMode="auto">
                <a:xfrm>
                  <a:off x="410" y="999"/>
                  <a:ext cx="31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5">
                  <a:extLst>
                    <a:ext uri="{FF2B5EF4-FFF2-40B4-BE49-F238E27FC236}">
                      <a16:creationId xmlns:a16="http://schemas.microsoft.com/office/drawing/2014/main" id="{F70F1FD8-43C8-4881-AE8E-537336991BBD}"/>
                    </a:ext>
                    <a:ext uri="{C183D7F6-B498-43B3-948B-1728B52AA6E4}">
                      <adec:decorative xmlns:adec="http://schemas.microsoft.com/office/drawing/2017/decorative" val="1"/>
                    </a:ext>
                  </a:extLst>
                </p:cNvPr>
                <p:cNvSpPr>
                  <a:spLocks noChangeArrowheads="1"/>
                </p:cNvSpPr>
                <p:nvPr/>
              </p:nvSpPr>
              <p:spPr bwMode="auto">
                <a:xfrm>
                  <a:off x="410" y="999"/>
                  <a:ext cx="156"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a:extLst>
                    <a:ext uri="{FF2B5EF4-FFF2-40B4-BE49-F238E27FC236}">
                      <a16:creationId xmlns:a16="http://schemas.microsoft.com/office/drawing/2014/main" id="{5D4AE7C2-713B-41BC-AE5C-5FAD038D2A71}"/>
                    </a:ext>
                    <a:ext uri="{C183D7F6-B498-43B3-948B-1728B52AA6E4}">
                      <adec:decorative xmlns:adec="http://schemas.microsoft.com/office/drawing/2017/decorative" val="1"/>
                    </a:ext>
                  </a:extLst>
                </p:cNvPr>
                <p:cNvSpPr>
                  <a:spLocks noChangeArrowheads="1"/>
                </p:cNvSpPr>
                <p:nvPr/>
              </p:nvSpPr>
              <p:spPr bwMode="auto">
                <a:xfrm>
                  <a:off x="566" y="1155"/>
                  <a:ext cx="156" cy="15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7">
                  <a:extLst>
                    <a:ext uri="{FF2B5EF4-FFF2-40B4-BE49-F238E27FC236}">
                      <a16:creationId xmlns:a16="http://schemas.microsoft.com/office/drawing/2014/main" id="{6BBCB16F-D1BA-467E-95C4-7238A9CD9560}"/>
                    </a:ext>
                    <a:ext uri="{C183D7F6-B498-43B3-948B-1728B52AA6E4}">
                      <adec:decorative xmlns:adec="http://schemas.microsoft.com/office/drawing/2017/decorative" val="1"/>
                    </a:ext>
                  </a:extLst>
                </p:cNvPr>
                <p:cNvSpPr>
                  <a:spLocks noChangeArrowheads="1"/>
                </p:cNvSpPr>
                <p:nvPr/>
              </p:nvSpPr>
              <p:spPr bwMode="auto">
                <a:xfrm>
                  <a:off x="449" y="1048"/>
                  <a:ext cx="29"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Rectangle 8">
                  <a:extLst>
                    <a:ext uri="{FF2B5EF4-FFF2-40B4-BE49-F238E27FC236}">
                      <a16:creationId xmlns:a16="http://schemas.microsoft.com/office/drawing/2014/main" id="{232AFB75-0410-4353-8EDF-5A721FEA3B7F}"/>
                    </a:ext>
                    <a:ext uri="{C183D7F6-B498-43B3-948B-1728B52AA6E4}">
                      <adec:decorative xmlns:adec="http://schemas.microsoft.com/office/drawing/2017/decorative" val="1"/>
                    </a:ext>
                  </a:extLst>
                </p:cNvPr>
                <p:cNvSpPr>
                  <a:spLocks noChangeArrowheads="1"/>
                </p:cNvSpPr>
                <p:nvPr/>
              </p:nvSpPr>
              <p:spPr bwMode="auto">
                <a:xfrm>
                  <a:off x="498" y="1048"/>
                  <a:ext cx="29"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9">
                  <a:extLst>
                    <a:ext uri="{FF2B5EF4-FFF2-40B4-BE49-F238E27FC236}">
                      <a16:creationId xmlns:a16="http://schemas.microsoft.com/office/drawing/2014/main" id="{5979BDD0-6598-40E1-8E4A-9826B9D5149C}"/>
                    </a:ext>
                    <a:ext uri="{C183D7F6-B498-43B3-948B-1728B52AA6E4}">
                      <adec:decorative xmlns:adec="http://schemas.microsoft.com/office/drawing/2017/decorative" val="1"/>
                    </a:ext>
                  </a:extLst>
                </p:cNvPr>
                <p:cNvSpPr>
                  <a:spLocks noChangeArrowheads="1"/>
                </p:cNvSpPr>
                <p:nvPr/>
              </p:nvSpPr>
              <p:spPr bwMode="auto">
                <a:xfrm>
                  <a:off x="449" y="1096"/>
                  <a:ext cx="29" cy="3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10">
                  <a:extLst>
                    <a:ext uri="{FF2B5EF4-FFF2-40B4-BE49-F238E27FC236}">
                      <a16:creationId xmlns:a16="http://schemas.microsoft.com/office/drawing/2014/main" id="{500F778B-935F-4B0C-856A-2665B560ABF6}"/>
                    </a:ext>
                    <a:ext uri="{C183D7F6-B498-43B3-948B-1728B52AA6E4}">
                      <adec:decorative xmlns:adec="http://schemas.microsoft.com/office/drawing/2017/decorative" val="1"/>
                    </a:ext>
                  </a:extLst>
                </p:cNvPr>
                <p:cNvSpPr>
                  <a:spLocks noChangeArrowheads="1"/>
                </p:cNvSpPr>
                <p:nvPr/>
              </p:nvSpPr>
              <p:spPr bwMode="auto">
                <a:xfrm>
                  <a:off x="498" y="1096"/>
                  <a:ext cx="29" cy="3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Rectangle 11">
                  <a:extLst>
                    <a:ext uri="{FF2B5EF4-FFF2-40B4-BE49-F238E27FC236}">
                      <a16:creationId xmlns:a16="http://schemas.microsoft.com/office/drawing/2014/main" id="{AE18C534-4279-4B4F-85AA-E165BF85CD98}"/>
                    </a:ext>
                    <a:ext uri="{C183D7F6-B498-43B3-948B-1728B52AA6E4}">
                      <adec:decorative xmlns:adec="http://schemas.microsoft.com/office/drawing/2017/decorative" val="1"/>
                    </a:ext>
                  </a:extLst>
                </p:cNvPr>
                <p:cNvSpPr>
                  <a:spLocks noChangeArrowheads="1"/>
                </p:cNvSpPr>
                <p:nvPr/>
              </p:nvSpPr>
              <p:spPr bwMode="auto">
                <a:xfrm>
                  <a:off x="449" y="1145"/>
                  <a:ext cx="29" cy="3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Rectangle 12">
                  <a:extLst>
                    <a:ext uri="{FF2B5EF4-FFF2-40B4-BE49-F238E27FC236}">
                      <a16:creationId xmlns:a16="http://schemas.microsoft.com/office/drawing/2014/main" id="{592D444E-23F8-43D7-97D7-E51F90733586}"/>
                    </a:ext>
                    <a:ext uri="{C183D7F6-B498-43B3-948B-1728B52AA6E4}">
                      <adec:decorative xmlns:adec="http://schemas.microsoft.com/office/drawing/2017/decorative" val="1"/>
                    </a:ext>
                  </a:extLst>
                </p:cNvPr>
                <p:cNvSpPr>
                  <a:spLocks noChangeArrowheads="1"/>
                </p:cNvSpPr>
                <p:nvPr/>
              </p:nvSpPr>
              <p:spPr bwMode="auto">
                <a:xfrm>
                  <a:off x="498" y="1145"/>
                  <a:ext cx="29" cy="3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13">
                  <a:extLst>
                    <a:ext uri="{FF2B5EF4-FFF2-40B4-BE49-F238E27FC236}">
                      <a16:creationId xmlns:a16="http://schemas.microsoft.com/office/drawing/2014/main" id="{B25D0B47-29FE-4F0A-95C5-1F525D248EF6}"/>
                    </a:ext>
                    <a:ext uri="{C183D7F6-B498-43B3-948B-1728B52AA6E4}">
                      <adec:decorative xmlns:adec="http://schemas.microsoft.com/office/drawing/2017/decorative" val="1"/>
                    </a:ext>
                  </a:extLst>
                </p:cNvPr>
                <p:cNvSpPr>
                  <a:spLocks noChangeArrowheads="1"/>
                </p:cNvSpPr>
                <p:nvPr/>
              </p:nvSpPr>
              <p:spPr bwMode="auto">
                <a:xfrm>
                  <a:off x="449" y="1194"/>
                  <a:ext cx="29"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14">
                  <a:extLst>
                    <a:ext uri="{FF2B5EF4-FFF2-40B4-BE49-F238E27FC236}">
                      <a16:creationId xmlns:a16="http://schemas.microsoft.com/office/drawing/2014/main" id="{7052C004-E800-4683-AC6B-9B16AD527C5E}"/>
                    </a:ext>
                    <a:ext uri="{C183D7F6-B498-43B3-948B-1728B52AA6E4}">
                      <adec:decorative xmlns:adec="http://schemas.microsoft.com/office/drawing/2017/decorative" val="1"/>
                    </a:ext>
                  </a:extLst>
                </p:cNvPr>
                <p:cNvSpPr>
                  <a:spLocks noChangeArrowheads="1"/>
                </p:cNvSpPr>
                <p:nvPr/>
              </p:nvSpPr>
              <p:spPr bwMode="auto">
                <a:xfrm>
                  <a:off x="498" y="1194"/>
                  <a:ext cx="29" cy="2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15">
                  <a:extLst>
                    <a:ext uri="{FF2B5EF4-FFF2-40B4-BE49-F238E27FC236}">
                      <a16:creationId xmlns:a16="http://schemas.microsoft.com/office/drawing/2014/main" id="{A9B80768-C600-4437-BCBE-419BD5C03679}"/>
                    </a:ext>
                    <a:ext uri="{C183D7F6-B498-43B3-948B-1728B52AA6E4}">
                      <adec:decorative xmlns:adec="http://schemas.microsoft.com/office/drawing/2017/decorative" val="1"/>
                    </a:ext>
                  </a:extLst>
                </p:cNvPr>
                <p:cNvSpPr>
                  <a:spLocks noChangeArrowheads="1"/>
                </p:cNvSpPr>
                <p:nvPr/>
              </p:nvSpPr>
              <p:spPr bwMode="auto">
                <a:xfrm>
                  <a:off x="469" y="1272"/>
                  <a:ext cx="38" cy="39"/>
                </a:xfrm>
                <a:prstGeom prst="rect">
                  <a:avLst/>
                </a:prstGeom>
                <a:solidFill>
                  <a:srgbClr val="F8F7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16">
                  <a:extLst>
                    <a:ext uri="{FF2B5EF4-FFF2-40B4-BE49-F238E27FC236}">
                      <a16:creationId xmlns:a16="http://schemas.microsoft.com/office/drawing/2014/main" id="{88BA2145-097C-4BEA-BC56-59D7620E1CA2}"/>
                    </a:ext>
                    <a:ext uri="{C183D7F6-B498-43B3-948B-1728B52AA6E4}">
                      <adec:decorative xmlns:adec="http://schemas.microsoft.com/office/drawing/2017/decorative" val="1"/>
                    </a:ext>
                  </a:extLst>
                </p:cNvPr>
                <p:cNvSpPr>
                  <a:spLocks noChangeArrowheads="1"/>
                </p:cNvSpPr>
                <p:nvPr/>
              </p:nvSpPr>
              <p:spPr bwMode="auto">
                <a:xfrm>
                  <a:off x="605" y="1194"/>
                  <a:ext cx="29"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Rectangle 17">
                  <a:extLst>
                    <a:ext uri="{FF2B5EF4-FFF2-40B4-BE49-F238E27FC236}">
                      <a16:creationId xmlns:a16="http://schemas.microsoft.com/office/drawing/2014/main" id="{C4551E7D-87D5-4516-86CD-95644FD6A8E9}"/>
                    </a:ext>
                    <a:ext uri="{C183D7F6-B498-43B3-948B-1728B52AA6E4}">
                      <adec:decorative xmlns:adec="http://schemas.microsoft.com/office/drawing/2017/decorative" val="1"/>
                    </a:ext>
                  </a:extLst>
                </p:cNvPr>
                <p:cNvSpPr>
                  <a:spLocks noChangeArrowheads="1"/>
                </p:cNvSpPr>
                <p:nvPr/>
              </p:nvSpPr>
              <p:spPr bwMode="auto">
                <a:xfrm>
                  <a:off x="654" y="1194"/>
                  <a:ext cx="29" cy="29"/>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18">
                  <a:extLst>
                    <a:ext uri="{FF2B5EF4-FFF2-40B4-BE49-F238E27FC236}">
                      <a16:creationId xmlns:a16="http://schemas.microsoft.com/office/drawing/2014/main" id="{0CE66012-9441-4A85-812B-46857276C026}"/>
                    </a:ext>
                    <a:ext uri="{C183D7F6-B498-43B3-948B-1728B52AA6E4}">
                      <adec:decorative xmlns:adec="http://schemas.microsoft.com/office/drawing/2017/decorative" val="1"/>
                    </a:ext>
                  </a:extLst>
                </p:cNvPr>
                <p:cNvSpPr>
                  <a:spLocks noChangeArrowheads="1"/>
                </p:cNvSpPr>
                <p:nvPr/>
              </p:nvSpPr>
              <p:spPr bwMode="auto">
                <a:xfrm>
                  <a:off x="624" y="1272"/>
                  <a:ext cx="40" cy="39"/>
                </a:xfrm>
                <a:prstGeom prst="rect">
                  <a:avLst/>
                </a:prstGeom>
                <a:solidFill>
                  <a:srgbClr val="F8F7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19">
                  <a:extLst>
                    <a:ext uri="{FF2B5EF4-FFF2-40B4-BE49-F238E27FC236}">
                      <a16:creationId xmlns:a16="http://schemas.microsoft.com/office/drawing/2014/main" id="{9C51E722-79BD-4616-BB82-EB80ABE3BFA7}"/>
                    </a:ext>
                    <a:ext uri="{C183D7F6-B498-43B3-948B-1728B52AA6E4}">
                      <adec:decorative xmlns:adec="http://schemas.microsoft.com/office/drawing/2017/decorative" val="1"/>
                    </a:ext>
                  </a:extLst>
                </p:cNvPr>
                <p:cNvSpPr>
                  <a:spLocks noChangeArrowheads="1"/>
                </p:cNvSpPr>
                <p:nvPr/>
              </p:nvSpPr>
              <p:spPr bwMode="auto">
                <a:xfrm>
                  <a:off x="605" y="1048"/>
                  <a:ext cx="59" cy="5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0">
                  <a:extLst>
                    <a:ext uri="{FF2B5EF4-FFF2-40B4-BE49-F238E27FC236}">
                      <a16:creationId xmlns:a16="http://schemas.microsoft.com/office/drawing/2014/main" id="{7D8573F2-CADC-4B0A-A011-1F9BE5F1689F}"/>
                    </a:ext>
                    <a:ext uri="{C183D7F6-B498-43B3-948B-1728B52AA6E4}">
                      <adec:decorative xmlns:adec="http://schemas.microsoft.com/office/drawing/2017/decorative" val="1"/>
                    </a:ext>
                  </a:extLst>
                </p:cNvPr>
                <p:cNvSpPr>
                  <a:spLocks/>
                </p:cNvSpPr>
                <p:nvPr/>
              </p:nvSpPr>
              <p:spPr bwMode="auto">
                <a:xfrm>
                  <a:off x="595" y="1084"/>
                  <a:ext cx="98" cy="22"/>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21">
                  <a:extLst>
                    <a:ext uri="{FF2B5EF4-FFF2-40B4-BE49-F238E27FC236}">
                      <a16:creationId xmlns:a16="http://schemas.microsoft.com/office/drawing/2014/main" id="{765A9FD3-F9EB-4C0B-8ADA-4AE73A6525F4}"/>
                    </a:ext>
                    <a:ext uri="{C183D7F6-B498-43B3-948B-1728B52AA6E4}">
                      <adec:decorative xmlns:adec="http://schemas.microsoft.com/office/drawing/2017/decorative" val="1"/>
                    </a:ext>
                  </a:extLst>
                </p:cNvPr>
                <p:cNvSpPr>
                  <a:spLocks noChangeArrowheads="1"/>
                </p:cNvSpPr>
                <p:nvPr/>
              </p:nvSpPr>
              <p:spPr bwMode="auto">
                <a:xfrm>
                  <a:off x="644" y="1058"/>
                  <a:ext cx="39" cy="38"/>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0" name="Group 169">
                <a:extLst>
                  <a:ext uri="{FF2B5EF4-FFF2-40B4-BE49-F238E27FC236}">
                    <a16:creationId xmlns:a16="http://schemas.microsoft.com/office/drawing/2014/main" id="{282B7493-8A92-4046-BE4D-D1A34C422686}"/>
                  </a:ext>
                </a:extLst>
              </p:cNvPr>
              <p:cNvGrpSpPr/>
              <p:nvPr/>
            </p:nvGrpSpPr>
            <p:grpSpPr>
              <a:xfrm>
                <a:off x="6124320" y="4694200"/>
                <a:ext cx="458892" cy="566332"/>
                <a:chOff x="1980078" y="253998"/>
                <a:chExt cx="3830386" cy="4727197"/>
              </a:xfrm>
            </p:grpSpPr>
            <p:sp>
              <p:nvSpPr>
                <p:cNvPr id="171" name="Rectangle 27">
                  <a:extLst>
                    <a:ext uri="{FF2B5EF4-FFF2-40B4-BE49-F238E27FC236}">
                      <a16:creationId xmlns:a16="http://schemas.microsoft.com/office/drawing/2014/main" id="{BC487EB9-E82C-4A87-8EAC-52E7A4CAED1D}"/>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72" name="Freeform 29">
                  <a:extLst>
                    <a:ext uri="{FF2B5EF4-FFF2-40B4-BE49-F238E27FC236}">
                      <a16:creationId xmlns:a16="http://schemas.microsoft.com/office/drawing/2014/main" id="{69BB3FC2-544F-42E9-9505-AF327B68013F}"/>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73" name="Freeform 30">
                  <a:extLst>
                    <a:ext uri="{FF2B5EF4-FFF2-40B4-BE49-F238E27FC236}">
                      <a16:creationId xmlns:a16="http://schemas.microsoft.com/office/drawing/2014/main" id="{2A8C6E94-9DD4-44E0-BE8E-AE383119D942}"/>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174" name="Freeform: Shape 173">
                  <a:extLst>
                    <a:ext uri="{FF2B5EF4-FFF2-40B4-BE49-F238E27FC236}">
                      <a16:creationId xmlns:a16="http://schemas.microsoft.com/office/drawing/2014/main" id="{F21A016E-AD94-4C13-9D2C-D6FF25C839B1}"/>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grpSp>
        <p:sp>
          <p:nvSpPr>
            <p:cNvPr id="66" name="Freeform: Shape 14">
              <a:extLst>
                <a:ext uri="{FF2B5EF4-FFF2-40B4-BE49-F238E27FC236}">
                  <a16:creationId xmlns:a16="http://schemas.microsoft.com/office/drawing/2014/main" id="{39706AE6-F2D9-49B3-A045-84A336DDAFA4}"/>
                </a:ext>
                <a:ext uri="{C183D7F6-B498-43B3-948B-1728B52AA6E4}">
                  <adec:decorative xmlns:adec="http://schemas.microsoft.com/office/drawing/2017/decorative" val="1"/>
                </a:ext>
              </a:extLst>
            </p:cNvPr>
            <p:cNvSpPr>
              <a:spLocks/>
            </p:cNvSpPr>
            <p:nvPr/>
          </p:nvSpPr>
          <p:spPr bwMode="auto">
            <a:xfrm>
              <a:off x="4845507" y="3601771"/>
              <a:ext cx="2233689" cy="1656902"/>
            </a:xfrm>
            <a:custGeom>
              <a:avLst/>
              <a:gdLst>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898980 w 2091741"/>
                <a:gd name="connsiteY7" fmla="*/ 1045850 h 1900366"/>
                <a:gd name="connsiteX8" fmla="*/ 1900365 w 2091741"/>
                <a:gd name="connsiteY8" fmla="*/ 1047235 h 1900366"/>
                <a:gd name="connsiteX9" fmla="*/ 1047234 w 2091741"/>
                <a:gd name="connsiteY9" fmla="*/ 1900366 h 1900366"/>
                <a:gd name="connsiteX10" fmla="*/ 1045850 w 2091741"/>
                <a:gd name="connsiteY10" fmla="*/ 1898982 h 1900366"/>
                <a:gd name="connsiteX11" fmla="*/ 1044465 w 2091741"/>
                <a:gd name="connsiteY11" fmla="*/ 1900366 h 1900366"/>
                <a:gd name="connsiteX12" fmla="*/ 1043099 w 2091741"/>
                <a:gd name="connsiteY12" fmla="*/ 1896232 h 1900366"/>
                <a:gd name="connsiteX13" fmla="*/ 893280 w 2091741"/>
                <a:gd name="connsiteY13" fmla="*/ 1746412 h 1900366"/>
                <a:gd name="connsiteX14" fmla="*/ 172620 w 2091741"/>
                <a:gd name="connsiteY14" fmla="*/ 1025753 h 1900366"/>
                <a:gd name="connsiteX15" fmla="*/ 172620 w 2091741"/>
                <a:gd name="connsiteY15" fmla="*/ 192569 h 1900366"/>
                <a:gd name="connsiteX16" fmla="*/ 192567 w 2091741"/>
                <a:gd name="connsiteY16" fmla="*/ 172621 h 1900366"/>
                <a:gd name="connsiteX17" fmla="*/ 609160 w 2091741"/>
                <a:gd name="connsiteY17" fmla="*/ 0 h 1900366"/>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898980 w 2091741"/>
                <a:gd name="connsiteY7" fmla="*/ 1045850 h 1900366"/>
                <a:gd name="connsiteX8" fmla="*/ 1047234 w 2091741"/>
                <a:gd name="connsiteY8" fmla="*/ 1900366 h 1900366"/>
                <a:gd name="connsiteX9" fmla="*/ 1045850 w 2091741"/>
                <a:gd name="connsiteY9" fmla="*/ 1898982 h 1900366"/>
                <a:gd name="connsiteX10" fmla="*/ 1044465 w 2091741"/>
                <a:gd name="connsiteY10" fmla="*/ 1900366 h 1900366"/>
                <a:gd name="connsiteX11" fmla="*/ 1043099 w 2091741"/>
                <a:gd name="connsiteY11" fmla="*/ 1896232 h 1900366"/>
                <a:gd name="connsiteX12" fmla="*/ 893280 w 2091741"/>
                <a:gd name="connsiteY12" fmla="*/ 1746412 h 1900366"/>
                <a:gd name="connsiteX13" fmla="*/ 172620 w 2091741"/>
                <a:gd name="connsiteY13" fmla="*/ 1025753 h 1900366"/>
                <a:gd name="connsiteX14" fmla="*/ 172620 w 2091741"/>
                <a:gd name="connsiteY14" fmla="*/ 192569 h 1900366"/>
                <a:gd name="connsiteX15" fmla="*/ 192567 w 2091741"/>
                <a:gd name="connsiteY15" fmla="*/ 172621 h 1900366"/>
                <a:gd name="connsiteX16" fmla="*/ 609160 w 2091741"/>
                <a:gd name="connsiteY16" fmla="*/ 0 h 1900366"/>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047234 w 2091741"/>
                <a:gd name="connsiteY7" fmla="*/ 1900366 h 1900366"/>
                <a:gd name="connsiteX8" fmla="*/ 1045850 w 2091741"/>
                <a:gd name="connsiteY8" fmla="*/ 1898982 h 1900366"/>
                <a:gd name="connsiteX9" fmla="*/ 1044465 w 2091741"/>
                <a:gd name="connsiteY9" fmla="*/ 1900366 h 1900366"/>
                <a:gd name="connsiteX10" fmla="*/ 1043099 w 2091741"/>
                <a:gd name="connsiteY10" fmla="*/ 1896232 h 1900366"/>
                <a:gd name="connsiteX11" fmla="*/ 893280 w 2091741"/>
                <a:gd name="connsiteY11" fmla="*/ 1746412 h 1900366"/>
                <a:gd name="connsiteX12" fmla="*/ 172620 w 2091741"/>
                <a:gd name="connsiteY12" fmla="*/ 1025753 h 1900366"/>
                <a:gd name="connsiteX13" fmla="*/ 172620 w 2091741"/>
                <a:gd name="connsiteY13" fmla="*/ 192569 h 1900366"/>
                <a:gd name="connsiteX14" fmla="*/ 192567 w 2091741"/>
                <a:gd name="connsiteY14" fmla="*/ 172621 h 1900366"/>
                <a:gd name="connsiteX15" fmla="*/ 609160 w 2091741"/>
                <a:gd name="connsiteY15" fmla="*/ 0 h 1900366"/>
                <a:gd name="connsiteX0" fmla="*/ 609160 w 2091741"/>
                <a:gd name="connsiteY0" fmla="*/ 0 h 1900366"/>
                <a:gd name="connsiteX1" fmla="*/ 1025752 w 2091741"/>
                <a:gd name="connsiteY1" fmla="*/ 172621 h 1900366"/>
                <a:gd name="connsiteX2" fmla="*/ 1045668 w 2091741"/>
                <a:gd name="connsiteY2" fmla="*/ 192537 h 1900366"/>
                <a:gd name="connsiteX3" fmla="*/ 1065939 w 2091741"/>
                <a:gd name="connsiteY3" fmla="*/ 172765 h 1900366"/>
                <a:gd name="connsiteX4" fmla="*/ 1899238 w 2091741"/>
                <a:gd name="connsiteY4" fmla="*/ 172765 h 1900366"/>
                <a:gd name="connsiteX5" fmla="*/ 1919001 w 2091741"/>
                <a:gd name="connsiteY5" fmla="*/ 192529 h 1900366"/>
                <a:gd name="connsiteX6" fmla="*/ 1919001 w 2091741"/>
                <a:gd name="connsiteY6" fmla="*/ 1025829 h 1900366"/>
                <a:gd name="connsiteX7" fmla="*/ 1047234 w 2091741"/>
                <a:gd name="connsiteY7" fmla="*/ 1900366 h 1900366"/>
                <a:gd name="connsiteX8" fmla="*/ 1045850 w 2091741"/>
                <a:gd name="connsiteY8" fmla="*/ 1898982 h 1900366"/>
                <a:gd name="connsiteX9" fmla="*/ 1044465 w 2091741"/>
                <a:gd name="connsiteY9" fmla="*/ 1900366 h 1900366"/>
                <a:gd name="connsiteX10" fmla="*/ 1043099 w 2091741"/>
                <a:gd name="connsiteY10" fmla="*/ 1896232 h 1900366"/>
                <a:gd name="connsiteX11" fmla="*/ 172620 w 2091741"/>
                <a:gd name="connsiteY11" fmla="*/ 1025753 h 1900366"/>
                <a:gd name="connsiteX12" fmla="*/ 172620 w 2091741"/>
                <a:gd name="connsiteY12" fmla="*/ 192569 h 1900366"/>
                <a:gd name="connsiteX13" fmla="*/ 192567 w 2091741"/>
                <a:gd name="connsiteY13" fmla="*/ 172621 h 1900366"/>
                <a:gd name="connsiteX14" fmla="*/ 609160 w 2091741"/>
                <a:gd name="connsiteY14" fmla="*/ 0 h 19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741" h="1900366">
                  <a:moveTo>
                    <a:pt x="609160" y="0"/>
                  </a:moveTo>
                  <a:cubicBezTo>
                    <a:pt x="759916" y="0"/>
                    <a:pt x="910672" y="57541"/>
                    <a:pt x="1025752" y="172621"/>
                  </a:cubicBezTo>
                  <a:lnTo>
                    <a:pt x="1045668" y="192537"/>
                  </a:lnTo>
                  <a:lnTo>
                    <a:pt x="1065939" y="172765"/>
                  </a:lnTo>
                  <a:cubicBezTo>
                    <a:pt x="1296260" y="-57556"/>
                    <a:pt x="1669107" y="-57556"/>
                    <a:pt x="1899238" y="172765"/>
                  </a:cubicBezTo>
                  <a:lnTo>
                    <a:pt x="1919001" y="192529"/>
                  </a:lnTo>
                  <a:cubicBezTo>
                    <a:pt x="2149322" y="422660"/>
                    <a:pt x="2149322" y="795507"/>
                    <a:pt x="1919001" y="1025829"/>
                  </a:cubicBezTo>
                  <a:lnTo>
                    <a:pt x="1047234" y="1900366"/>
                  </a:lnTo>
                  <a:lnTo>
                    <a:pt x="1045850" y="1898982"/>
                  </a:lnTo>
                  <a:lnTo>
                    <a:pt x="1044465" y="1900366"/>
                  </a:lnTo>
                  <a:lnTo>
                    <a:pt x="1043099" y="1896232"/>
                  </a:lnTo>
                  <a:lnTo>
                    <a:pt x="172620" y="1025753"/>
                  </a:lnTo>
                  <a:cubicBezTo>
                    <a:pt x="-57541" y="795592"/>
                    <a:pt x="-57541" y="422730"/>
                    <a:pt x="172620" y="192569"/>
                  </a:cubicBezTo>
                  <a:lnTo>
                    <a:pt x="192567" y="172621"/>
                  </a:lnTo>
                  <a:cubicBezTo>
                    <a:pt x="307648" y="57541"/>
                    <a:pt x="458404" y="0"/>
                    <a:pt x="60916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TextBox 6">
              <a:extLst>
                <a:ext uri="{FF2B5EF4-FFF2-40B4-BE49-F238E27FC236}">
                  <a16:creationId xmlns:a16="http://schemas.microsoft.com/office/drawing/2014/main" id="{00200AAF-C289-4688-9F52-B16A0002CC03}"/>
                </a:ext>
                <a:ext uri="{C183D7F6-B498-43B3-948B-1728B52AA6E4}">
                  <adec:decorative xmlns:adec="http://schemas.microsoft.com/office/drawing/2017/decorative" val="1"/>
                </a:ext>
              </a:extLst>
            </p:cNvPr>
            <p:cNvSpPr txBox="1"/>
            <p:nvPr/>
          </p:nvSpPr>
          <p:spPr>
            <a:xfrm>
              <a:off x="5366199" y="4086565"/>
              <a:ext cx="1192305" cy="492443"/>
            </a:xfrm>
            <a:prstGeom prst="rect">
              <a:avLst/>
            </a:prstGeom>
            <a:noFill/>
          </p:spPr>
          <p:txBody>
            <a:bodyPr wrap="square" lIns="0" tIns="0" rIns="0" bIns="0" rtlCol="0">
              <a:spAutoFit/>
            </a:bodyPr>
            <a:lstStyle/>
            <a:p>
              <a:pPr algn="ctr"/>
              <a:r>
                <a:rPr lang="en-US" sz="3200" b="1" dirty="0">
                  <a:solidFill>
                    <a:schemeClr val="bg1"/>
                  </a:solidFill>
                </a:rPr>
                <a:t>OSS</a:t>
              </a:r>
            </a:p>
          </p:txBody>
        </p:sp>
        <p:sp>
          <p:nvSpPr>
            <p:cNvPr id="2" name="TextBox 1">
              <a:extLst>
                <a:ext uri="{FF2B5EF4-FFF2-40B4-BE49-F238E27FC236}">
                  <a16:creationId xmlns:a16="http://schemas.microsoft.com/office/drawing/2014/main" id="{1A11B892-829F-4992-BFA9-ACB63FA84FD0}"/>
                </a:ext>
                <a:ext uri="{C183D7F6-B498-43B3-948B-1728B52AA6E4}">
                  <adec:decorative xmlns:adec="http://schemas.microsoft.com/office/drawing/2017/decorative" val="1"/>
                </a:ext>
              </a:extLst>
            </p:cNvPr>
            <p:cNvSpPr txBox="1"/>
            <p:nvPr/>
          </p:nvSpPr>
          <p:spPr>
            <a:xfrm>
              <a:off x="2607294" y="2994879"/>
              <a:ext cx="1907648" cy="430887"/>
            </a:xfrm>
            <a:prstGeom prst="rect">
              <a:avLst/>
            </a:prstGeom>
            <a:noFill/>
          </p:spPr>
          <p:txBody>
            <a:bodyPr wrap="square" lIns="0" tIns="0" rIns="0" bIns="0" rtlCol="0">
              <a:spAutoFit/>
            </a:bodyPr>
            <a:lstStyle/>
            <a:p>
              <a:pPr algn="ctr"/>
              <a:r>
                <a:rPr lang="en-US" sz="2800" dirty="0">
                  <a:gradFill>
                    <a:gsLst>
                      <a:gs pos="2917">
                        <a:schemeClr val="tx1"/>
                      </a:gs>
                      <a:gs pos="30000">
                        <a:schemeClr val="tx1"/>
                      </a:gs>
                    </a:gsLst>
                    <a:lin ang="5400000" scaled="0"/>
                  </a:gradFill>
                  <a:latin typeface="+mj-lt"/>
                </a:rPr>
                <a:t>Azure</a:t>
              </a:r>
            </a:p>
          </p:txBody>
        </p:sp>
      </p:grpSp>
      <p:sp>
        <p:nvSpPr>
          <p:cNvPr id="8" name="Content Placeholder 7">
            <a:extLst>
              <a:ext uri="{FF2B5EF4-FFF2-40B4-BE49-F238E27FC236}">
                <a16:creationId xmlns:a16="http://schemas.microsoft.com/office/drawing/2014/main" id="{AAD04ED5-3693-4706-8D00-168FBE6CB263}"/>
              </a:ext>
            </a:extLst>
          </p:cNvPr>
          <p:cNvSpPr>
            <a:spLocks noGrp="1"/>
          </p:cNvSpPr>
          <p:nvPr>
            <p:ph sz="quarter" idx="11"/>
          </p:nvPr>
        </p:nvSpPr>
        <p:spPr>
          <a:xfrm>
            <a:off x="982110" y="5989442"/>
            <a:ext cx="5779034" cy="369138"/>
          </a:xfrm>
        </p:spPr>
        <p:txBody>
          <a:bodyPr/>
          <a:lstStyle/>
          <a:p>
            <a:pPr marL="0" marR="0" lvl="0" indent="0" algn="l" defTabSz="914049" rtl="0" eaLnBrk="1" fontAlgn="auto" latinLnBrk="0" hangingPunct="1">
              <a:lnSpc>
                <a:spcPct val="105000"/>
              </a:lnSpc>
              <a:spcBef>
                <a:spcPct val="20000"/>
              </a:spcBef>
              <a:spcAft>
                <a:spcPts val="0"/>
              </a:spcAft>
              <a:buClrTx/>
              <a:buSzPct val="90000"/>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Segoe UI" panose="020B0502040204020203" pitchFamily="34" charset="0"/>
              </a:rPr>
              <a:t>90% of enterprises </a:t>
            </a:r>
            <a:r>
              <a:rPr kumimoji="0" lang="en-US" sz="18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deploy open source in some form</a:t>
            </a:r>
          </a:p>
        </p:txBody>
      </p:sp>
      <p:sp>
        <p:nvSpPr>
          <p:cNvPr id="6" name="Text Placeholder 5">
            <a:extLst>
              <a:ext uri="{FF2B5EF4-FFF2-40B4-BE49-F238E27FC236}">
                <a16:creationId xmlns:a16="http://schemas.microsoft.com/office/drawing/2014/main" id="{3BF1F007-77B1-42D5-BF5E-CC223C357E04}"/>
              </a:ext>
            </a:extLst>
          </p:cNvPr>
          <p:cNvSpPr>
            <a:spLocks noGrp="1"/>
          </p:cNvSpPr>
          <p:nvPr>
            <p:ph type="body" sz="quarter" idx="10"/>
          </p:nvPr>
        </p:nvSpPr>
        <p:spPr>
          <a:xfrm>
            <a:off x="7734862" y="1458633"/>
            <a:ext cx="3918929" cy="4724370"/>
          </a:xfrm>
        </p:spPr>
        <p:txBody>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1800" b="1" i="0" u="none" strike="noStrike" kern="1200" cap="none" spc="0" normalizeH="0" baseline="0" noProof="0" dirty="0">
                <a:ln>
                  <a:noFill/>
                </a:ln>
                <a:solidFill>
                  <a:srgbClr val="0078D4"/>
                </a:solidFill>
                <a:effectLst/>
                <a:uLnTx/>
                <a:uFillTx/>
                <a:latin typeface="Segoe UI"/>
                <a:ea typeface="+mn-ea"/>
                <a:cs typeface="Segoe UI" panose="020B0502040204020203" pitchFamily="34" charset="0"/>
              </a:rPr>
              <a:t>Leverage your favorite open source services on Azure with:</a:t>
            </a:r>
          </a:p>
          <a:p>
            <a:pPr marL="231775" marR="0" lvl="0" indent="-231775" algn="l" defTabSz="914400" rtl="0" eaLnBrk="1" fontAlgn="auto" latinLnBrk="0" hangingPunct="1">
              <a:lnSpc>
                <a:spcPct val="100000"/>
              </a:lnSpc>
              <a:spcBef>
                <a:spcPts val="0"/>
              </a:spcBef>
              <a:spcAft>
                <a:spcPts val="1200"/>
              </a:spcAft>
              <a:buClr>
                <a:srgbClr val="2C7987"/>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Seamless migration of Linux workloads </a:t>
            </a:r>
          </a:p>
          <a:p>
            <a:pPr marL="231775" marR="0" lvl="0" indent="-231775" algn="l" defTabSz="914400" rtl="0" eaLnBrk="1" fontAlgn="auto" latinLnBrk="0" hangingPunct="1">
              <a:lnSpc>
                <a:spcPct val="100000"/>
              </a:lnSpc>
              <a:spcBef>
                <a:spcPts val="0"/>
              </a:spcBef>
              <a:spcAft>
                <a:spcPts val="1200"/>
              </a:spcAft>
              <a:buClr>
                <a:srgbClr val="2C7987"/>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Support for modern development practices including Azure Kubernetes Service </a:t>
            </a:r>
          </a:p>
          <a:p>
            <a:pPr marL="231775" marR="0" lvl="0" indent="-231775" algn="l" defTabSz="914400" rtl="0" eaLnBrk="1" fontAlgn="auto" latinLnBrk="0" hangingPunct="1">
              <a:lnSpc>
                <a:spcPct val="100000"/>
              </a:lnSpc>
              <a:spcBef>
                <a:spcPts val="0"/>
              </a:spcBef>
              <a:spcAft>
                <a:spcPts val="1200"/>
              </a:spcAft>
              <a:buClr>
                <a:srgbClr val="2C7987"/>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Choice of fully managed open source database including MySQL, PostgreSQL and MariaDB </a:t>
            </a:r>
          </a:p>
          <a:p>
            <a:pPr marL="231775" marR="0" lvl="0" indent="-231775" algn="l" defTabSz="914400" rtl="0" eaLnBrk="1" fontAlgn="auto" latinLnBrk="0" hangingPunct="1">
              <a:lnSpc>
                <a:spcPct val="100000"/>
              </a:lnSpc>
              <a:spcBef>
                <a:spcPts val="0"/>
              </a:spcBef>
              <a:spcAft>
                <a:spcPts val="1200"/>
              </a:spcAft>
              <a:buClr>
                <a:srgbClr val="2C7987"/>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Compatibility with latest open source extensions and tools</a:t>
            </a:r>
          </a:p>
          <a:p>
            <a:pPr marL="231775" marR="0" lvl="0" indent="-231775" algn="l" defTabSz="914400" rtl="0" eaLnBrk="1" fontAlgn="auto" latinLnBrk="0" hangingPunct="1">
              <a:lnSpc>
                <a:spcPct val="100000"/>
              </a:lnSpc>
              <a:spcBef>
                <a:spcPts val="0"/>
              </a:spcBef>
              <a:spcAft>
                <a:spcPts val="1200"/>
              </a:spcAft>
              <a:buClr>
                <a:srgbClr val="2C7987"/>
              </a:buClr>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Enjoy community-driven quality with a large developer network </a:t>
            </a:r>
          </a:p>
        </p:txBody>
      </p:sp>
    </p:spTree>
    <p:extLst>
      <p:ext uri="{BB962C8B-B14F-4D97-AF65-F5344CB8AC3E}">
        <p14:creationId xmlns:p14="http://schemas.microsoft.com/office/powerpoint/2010/main" val="10225249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6CE82AB-96A3-CF49-A783-D2CCC773B8C0}"/>
              </a:ext>
            </a:extLst>
          </p:cNvPr>
          <p:cNvSpPr>
            <a:spLocks noGrp="1"/>
          </p:cNvSpPr>
          <p:nvPr>
            <p:ph type="title"/>
          </p:nvPr>
        </p:nvSpPr>
        <p:spPr>
          <a:xfrm>
            <a:off x="588263" y="457199"/>
            <a:ext cx="6293800" cy="984885"/>
          </a:xfrm>
        </p:spPr>
        <p:txBody>
          <a:bodyPr/>
          <a:lstStyle/>
          <a:p>
            <a:r>
              <a:rPr lang="en-US" sz="3200" dirty="0"/>
              <a:t>Azure managed databases include popular open source engines </a:t>
            </a:r>
          </a:p>
        </p:txBody>
      </p:sp>
      <p:pic>
        <p:nvPicPr>
          <p:cNvPr id="21" name="Graphic 20" descr="Azure SQL Database logo">
            <a:extLst>
              <a:ext uri="{FF2B5EF4-FFF2-40B4-BE49-F238E27FC236}">
                <a16:creationId xmlns:a16="http://schemas.microsoft.com/office/drawing/2014/main" id="{694EC3AD-8EC7-444C-970A-74AE73EFB2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3119" y="2680033"/>
            <a:ext cx="663239" cy="663239"/>
          </a:xfrm>
          <a:prstGeom prst="rect">
            <a:avLst/>
          </a:prstGeom>
        </p:spPr>
      </p:pic>
      <p:sp>
        <p:nvSpPr>
          <p:cNvPr id="8" name="Text Placeholder 7">
            <a:extLst>
              <a:ext uri="{FF2B5EF4-FFF2-40B4-BE49-F238E27FC236}">
                <a16:creationId xmlns:a16="http://schemas.microsoft.com/office/drawing/2014/main" id="{4B4C868A-B8AF-43F6-BF78-4BEA79F4EF8D}"/>
              </a:ext>
            </a:extLst>
          </p:cNvPr>
          <p:cNvSpPr>
            <a:spLocks noGrp="1"/>
          </p:cNvSpPr>
          <p:nvPr>
            <p:ph type="body" sz="quarter" idx="10"/>
          </p:nvPr>
        </p:nvSpPr>
        <p:spPr>
          <a:xfrm>
            <a:off x="613394" y="3513885"/>
            <a:ext cx="1216033" cy="387798"/>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SQL Database</a:t>
            </a:r>
          </a:p>
        </p:txBody>
      </p:sp>
      <p:pic>
        <p:nvPicPr>
          <p:cNvPr id="39" name="Graphic 38" descr="Azure SQL Managed Instance logo">
            <a:extLst>
              <a:ext uri="{FF2B5EF4-FFF2-40B4-BE49-F238E27FC236}">
                <a16:creationId xmlns:a16="http://schemas.microsoft.com/office/drawing/2014/main" id="{2B7A9639-7B33-4030-BAFF-D2E2361162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42135" y="2705539"/>
            <a:ext cx="605905" cy="605905"/>
          </a:xfrm>
          <a:prstGeom prst="rect">
            <a:avLst/>
          </a:prstGeom>
        </p:spPr>
      </p:pic>
      <p:sp>
        <p:nvSpPr>
          <p:cNvPr id="9" name="Content Placeholder 8">
            <a:extLst>
              <a:ext uri="{FF2B5EF4-FFF2-40B4-BE49-F238E27FC236}">
                <a16:creationId xmlns:a16="http://schemas.microsoft.com/office/drawing/2014/main" id="{C5DA143B-871C-4B5C-A0DE-AB9FA8B129D5}"/>
              </a:ext>
            </a:extLst>
          </p:cNvPr>
          <p:cNvSpPr>
            <a:spLocks noGrp="1"/>
          </p:cNvSpPr>
          <p:nvPr>
            <p:ph sz="quarter" idx="11"/>
          </p:nvPr>
        </p:nvSpPr>
        <p:spPr>
          <a:xfrm>
            <a:off x="1898013" y="3513886"/>
            <a:ext cx="1596854" cy="387798"/>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SQL</a:t>
            </a:r>
            <a:r>
              <a:rPr kumimoji="0" lang="en-US" sz="1400" b="0" i="0" u="none" strike="noStrike" kern="1200" cap="none" spc="0" normalizeH="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 </a:t>
            </a: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Managed Instance</a:t>
            </a:r>
          </a:p>
        </p:txBody>
      </p:sp>
      <p:cxnSp>
        <p:nvCxnSpPr>
          <p:cNvPr id="31" name="Straight Connector 30">
            <a:extLst>
              <a:ext uri="{FF2B5EF4-FFF2-40B4-BE49-F238E27FC236}">
                <a16:creationId xmlns:a16="http://schemas.microsoft.com/office/drawing/2014/main" id="{6A80A610-BF4B-41E1-9A1B-565E7EADF62D}"/>
              </a:ext>
              <a:ext uri="{C183D7F6-B498-43B3-948B-1728B52AA6E4}">
                <adec:decorative xmlns:adec="http://schemas.microsoft.com/office/drawing/2017/decorative" val="1"/>
              </a:ext>
            </a:extLst>
          </p:cNvPr>
          <p:cNvCxnSpPr>
            <a:cxnSpLocks/>
          </p:cNvCxnSpPr>
          <p:nvPr/>
        </p:nvCxnSpPr>
        <p:spPr>
          <a:xfrm>
            <a:off x="588263" y="4115520"/>
            <a:ext cx="2994386"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Content Placeholder 23">
            <a:extLst>
              <a:ext uri="{FF2B5EF4-FFF2-40B4-BE49-F238E27FC236}">
                <a16:creationId xmlns:a16="http://schemas.microsoft.com/office/drawing/2014/main" id="{8246FE86-2475-4BFB-BEB8-04E0151F98D5}"/>
              </a:ext>
            </a:extLst>
          </p:cNvPr>
          <p:cNvSpPr>
            <a:spLocks noGrp="1"/>
          </p:cNvSpPr>
          <p:nvPr>
            <p:ph sz="quarter" idx="17"/>
          </p:nvPr>
        </p:nvSpPr>
        <p:spPr>
          <a:xfrm>
            <a:off x="1187746" y="4314709"/>
            <a:ext cx="1796943"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Managed, intelligent SQL in the cloud</a:t>
            </a:r>
          </a:p>
        </p:txBody>
      </p:sp>
      <p:pic>
        <p:nvPicPr>
          <p:cNvPr id="23" name="Graphic 22" descr="Azure Database for PostgreSQL logo">
            <a:extLst>
              <a:ext uri="{FF2B5EF4-FFF2-40B4-BE49-F238E27FC236}">
                <a16:creationId xmlns:a16="http://schemas.microsoft.com/office/drawing/2014/main" id="{F33AADD2-7CB5-433E-A82F-281A5A2749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97478" y="2674736"/>
            <a:ext cx="667512" cy="667512"/>
          </a:xfrm>
          <a:prstGeom prst="rect">
            <a:avLst/>
          </a:prstGeom>
        </p:spPr>
      </p:pic>
      <p:sp>
        <p:nvSpPr>
          <p:cNvPr id="10" name="Content Placeholder 9">
            <a:extLst>
              <a:ext uri="{FF2B5EF4-FFF2-40B4-BE49-F238E27FC236}">
                <a16:creationId xmlns:a16="http://schemas.microsoft.com/office/drawing/2014/main" id="{6D301DA3-29F7-4885-B5FF-A6C27290C809}"/>
              </a:ext>
            </a:extLst>
          </p:cNvPr>
          <p:cNvSpPr>
            <a:spLocks noGrp="1"/>
          </p:cNvSpPr>
          <p:nvPr>
            <p:ph sz="quarter" idx="12"/>
          </p:nvPr>
        </p:nvSpPr>
        <p:spPr>
          <a:xfrm>
            <a:off x="3813449" y="3506808"/>
            <a:ext cx="1443003" cy="387798"/>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Database for PostgreSQL </a:t>
            </a:r>
          </a:p>
        </p:txBody>
      </p:sp>
      <p:pic>
        <p:nvPicPr>
          <p:cNvPr id="7" name="Graphic 6" descr="Azure Database for MySQL logo">
            <a:extLst>
              <a:ext uri="{FF2B5EF4-FFF2-40B4-BE49-F238E27FC236}">
                <a16:creationId xmlns:a16="http://schemas.microsoft.com/office/drawing/2014/main" id="{BACC62E2-9312-4133-A954-7EA07ACC90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16138" y="2683622"/>
            <a:ext cx="667512" cy="667512"/>
          </a:xfrm>
          <a:prstGeom prst="rect">
            <a:avLst/>
          </a:prstGeom>
        </p:spPr>
      </p:pic>
      <p:sp>
        <p:nvSpPr>
          <p:cNvPr id="14" name="Content Placeholder 13">
            <a:extLst>
              <a:ext uri="{FF2B5EF4-FFF2-40B4-BE49-F238E27FC236}">
                <a16:creationId xmlns:a16="http://schemas.microsoft.com/office/drawing/2014/main" id="{02C677C7-1058-4F27-9031-294DD5150F5B}"/>
              </a:ext>
            </a:extLst>
          </p:cNvPr>
          <p:cNvSpPr>
            <a:spLocks noGrp="1"/>
          </p:cNvSpPr>
          <p:nvPr>
            <p:ph sz="quarter" idx="13"/>
          </p:nvPr>
        </p:nvSpPr>
        <p:spPr>
          <a:xfrm>
            <a:off x="5378059" y="3506808"/>
            <a:ext cx="1370263" cy="387798"/>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Database for MySQL</a:t>
            </a:r>
          </a:p>
        </p:txBody>
      </p:sp>
      <p:pic>
        <p:nvPicPr>
          <p:cNvPr id="18" name="Graphic 17" descr="Azure Database for MariaDB logo">
            <a:extLst>
              <a:ext uri="{FF2B5EF4-FFF2-40B4-BE49-F238E27FC236}">
                <a16:creationId xmlns:a16="http://schemas.microsoft.com/office/drawing/2014/main" id="{8F9DE47F-031D-490B-93C9-5A1F0E59ED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2349" y="2674736"/>
            <a:ext cx="667512" cy="667512"/>
          </a:xfrm>
          <a:prstGeom prst="rect">
            <a:avLst/>
          </a:prstGeom>
        </p:spPr>
      </p:pic>
      <p:sp>
        <p:nvSpPr>
          <p:cNvPr id="17" name="Content Placeholder 16">
            <a:extLst>
              <a:ext uri="{FF2B5EF4-FFF2-40B4-BE49-F238E27FC236}">
                <a16:creationId xmlns:a16="http://schemas.microsoft.com/office/drawing/2014/main" id="{02E7F54C-433C-4B49-B69D-D2950CB5A6F0}"/>
              </a:ext>
            </a:extLst>
          </p:cNvPr>
          <p:cNvSpPr>
            <a:spLocks noGrp="1"/>
          </p:cNvSpPr>
          <p:nvPr>
            <p:ph sz="quarter" idx="14"/>
          </p:nvPr>
        </p:nvSpPr>
        <p:spPr>
          <a:xfrm>
            <a:off x="6876922" y="3507642"/>
            <a:ext cx="1338429" cy="605904"/>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Database for MariaDB</a:t>
            </a:r>
          </a:p>
        </p:txBody>
      </p:sp>
      <p:cxnSp>
        <p:nvCxnSpPr>
          <p:cNvPr id="32" name="Straight Connector 31">
            <a:extLst>
              <a:ext uri="{FF2B5EF4-FFF2-40B4-BE49-F238E27FC236}">
                <a16:creationId xmlns:a16="http://schemas.microsoft.com/office/drawing/2014/main" id="{8A64EBF8-7DDC-4F49-8365-D926965218A8}"/>
              </a:ext>
              <a:ext uri="{C183D7F6-B498-43B3-948B-1728B52AA6E4}">
                <adec:decorative xmlns:adec="http://schemas.microsoft.com/office/drawing/2017/decorative" val="1"/>
              </a:ext>
            </a:extLst>
          </p:cNvPr>
          <p:cNvCxnSpPr>
            <a:cxnSpLocks/>
          </p:cNvCxnSpPr>
          <p:nvPr/>
        </p:nvCxnSpPr>
        <p:spPr>
          <a:xfrm>
            <a:off x="3960652" y="4115520"/>
            <a:ext cx="4245189"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5" name="Content Placeholder 24">
            <a:extLst>
              <a:ext uri="{FF2B5EF4-FFF2-40B4-BE49-F238E27FC236}">
                <a16:creationId xmlns:a16="http://schemas.microsoft.com/office/drawing/2014/main" id="{5EE42781-98B0-4612-95D2-0C11B7E4723D}"/>
              </a:ext>
            </a:extLst>
          </p:cNvPr>
          <p:cNvSpPr>
            <a:spLocks noGrp="1"/>
          </p:cNvSpPr>
          <p:nvPr>
            <p:ph sz="quarter" idx="18"/>
          </p:nvPr>
        </p:nvSpPr>
        <p:spPr>
          <a:xfrm>
            <a:off x="4852371" y="4315476"/>
            <a:ext cx="2428877"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Enterprise-ready, fully managed</a:t>
            </a:r>
            <a:r>
              <a:rPr kumimoji="0" lang="en-US" sz="1200" b="0" i="0" u="none" strike="noStrike" kern="1200" cap="none" spc="0" normalizeH="0" noProof="0" dirty="0">
                <a:ln>
                  <a:noFill/>
                </a:ln>
                <a:gradFill>
                  <a:gsLst>
                    <a:gs pos="2917">
                      <a:prstClr val="black"/>
                    </a:gs>
                    <a:gs pos="30000">
                      <a:prstClr val="black"/>
                    </a:gs>
                  </a:gsLst>
                  <a:lin ang="5400000" scaled="0"/>
                </a:gradFill>
                <a:effectLst/>
                <a:uLnTx/>
                <a:uFillTx/>
                <a:latin typeface="Segoe UI"/>
                <a:ea typeface="+mn-ea"/>
                <a:cs typeface="+mn-cs"/>
              </a:rPr>
              <a:t> </a:t>
            </a:r>
            <a:br>
              <a:rPr kumimoji="0" lang="en-US" sz="1200" b="0" i="0" u="none" strike="noStrike" kern="1200" cap="none" spc="0" normalizeH="0" noProof="0" dirty="0">
                <a:ln>
                  <a:noFill/>
                </a:ln>
                <a:gradFill>
                  <a:gsLst>
                    <a:gs pos="2917">
                      <a:prstClr val="black"/>
                    </a:gs>
                    <a:gs pos="30000">
                      <a:prstClr val="black"/>
                    </a:gs>
                  </a:gsLst>
                  <a:lin ang="5400000" scaled="0"/>
                </a:gradFill>
                <a:effectLst/>
                <a:uLnTx/>
                <a:uFillTx/>
                <a:latin typeface="Segoe UI"/>
                <a:ea typeface="+mn-ea"/>
                <a:cs typeface="+mn-cs"/>
              </a:rPr>
            </a:b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and scalable open-source databases</a:t>
            </a:r>
          </a:p>
        </p:txBody>
      </p:sp>
      <p:pic>
        <p:nvPicPr>
          <p:cNvPr id="58" name="Graphic 57" descr="Azure Cache for Redis logo">
            <a:extLst>
              <a:ext uri="{FF2B5EF4-FFF2-40B4-BE49-F238E27FC236}">
                <a16:creationId xmlns:a16="http://schemas.microsoft.com/office/drawing/2014/main" id="{C5FA664B-4143-4D14-BA76-02D8B1EBDF5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97189" y="2683622"/>
            <a:ext cx="667512" cy="667512"/>
          </a:xfrm>
          <a:prstGeom prst="rect">
            <a:avLst/>
          </a:prstGeom>
        </p:spPr>
      </p:pic>
      <p:sp>
        <p:nvSpPr>
          <p:cNvPr id="20" name="Content Placeholder 19">
            <a:extLst>
              <a:ext uri="{FF2B5EF4-FFF2-40B4-BE49-F238E27FC236}">
                <a16:creationId xmlns:a16="http://schemas.microsoft.com/office/drawing/2014/main" id="{8981B401-5902-4183-9A41-D9F6518FA026}"/>
              </a:ext>
            </a:extLst>
          </p:cNvPr>
          <p:cNvSpPr>
            <a:spLocks noGrp="1"/>
          </p:cNvSpPr>
          <p:nvPr>
            <p:ph sz="quarter" idx="15"/>
          </p:nvPr>
        </p:nvSpPr>
        <p:spPr>
          <a:xfrm>
            <a:off x="8652723" y="3505017"/>
            <a:ext cx="1164907" cy="469900"/>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Cache for Redis</a:t>
            </a:r>
          </a:p>
        </p:txBody>
      </p:sp>
      <p:cxnSp>
        <p:nvCxnSpPr>
          <p:cNvPr id="33" name="Straight Connector 32">
            <a:extLst>
              <a:ext uri="{FF2B5EF4-FFF2-40B4-BE49-F238E27FC236}">
                <a16:creationId xmlns:a16="http://schemas.microsoft.com/office/drawing/2014/main" id="{29511DA0-BD95-4686-869B-E3A5480DE28D}"/>
              </a:ext>
              <a:ext uri="{C183D7F6-B498-43B3-948B-1728B52AA6E4}">
                <adec:decorative xmlns:adec="http://schemas.microsoft.com/office/drawing/2017/decorative" val="1"/>
              </a:ext>
            </a:extLst>
          </p:cNvPr>
          <p:cNvCxnSpPr>
            <a:cxnSpLocks/>
          </p:cNvCxnSpPr>
          <p:nvPr/>
        </p:nvCxnSpPr>
        <p:spPr>
          <a:xfrm>
            <a:off x="8552737" y="4115520"/>
            <a:ext cx="1353312"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6BDCFF86-D526-4D52-9418-646404D92F61}"/>
              </a:ext>
            </a:extLst>
          </p:cNvPr>
          <p:cNvSpPr>
            <a:spLocks noGrp="1"/>
          </p:cNvSpPr>
          <p:nvPr>
            <p:ph sz="quarter" idx="19"/>
          </p:nvPr>
        </p:nvSpPr>
        <p:spPr>
          <a:xfrm>
            <a:off x="8546995" y="4317722"/>
            <a:ext cx="1363952" cy="88533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In-memory data store to power fast, scalable applications</a:t>
            </a:r>
          </a:p>
        </p:txBody>
      </p:sp>
      <p:pic>
        <p:nvPicPr>
          <p:cNvPr id="5" name="Graphic 4" descr="Azure Cosmos DB logo">
            <a:extLst>
              <a:ext uri="{FF2B5EF4-FFF2-40B4-BE49-F238E27FC236}">
                <a16:creationId xmlns:a16="http://schemas.microsoft.com/office/drawing/2014/main" id="{A9D42DE0-6573-4A66-BFAC-D19F94ED4E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53200" y="2679777"/>
            <a:ext cx="667512" cy="667512"/>
          </a:xfrm>
          <a:prstGeom prst="rect">
            <a:avLst/>
          </a:prstGeom>
        </p:spPr>
      </p:pic>
      <p:sp>
        <p:nvSpPr>
          <p:cNvPr id="22" name="Content Placeholder 21">
            <a:extLst>
              <a:ext uri="{FF2B5EF4-FFF2-40B4-BE49-F238E27FC236}">
                <a16:creationId xmlns:a16="http://schemas.microsoft.com/office/drawing/2014/main" id="{AC1638CE-D261-43DA-A7C8-DCDFFB35624C}"/>
              </a:ext>
            </a:extLst>
          </p:cNvPr>
          <p:cNvSpPr>
            <a:spLocks noGrp="1"/>
          </p:cNvSpPr>
          <p:nvPr>
            <p:ph sz="quarter" idx="16"/>
          </p:nvPr>
        </p:nvSpPr>
        <p:spPr>
          <a:xfrm>
            <a:off x="10335861" y="3504859"/>
            <a:ext cx="1102190" cy="563158"/>
          </a:xfrm>
        </p:spPr>
        <p:txBody>
          <a:bodyPr/>
          <a:lstStyle/>
          <a:p>
            <a:pPr marL="0" marR="0" lvl="0" indent="0" algn="ctr" defTabSz="91436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Cosmos DB</a:t>
            </a:r>
          </a:p>
        </p:txBody>
      </p:sp>
      <p:cxnSp>
        <p:nvCxnSpPr>
          <p:cNvPr id="34" name="Straight Connector 33">
            <a:extLst>
              <a:ext uri="{FF2B5EF4-FFF2-40B4-BE49-F238E27FC236}">
                <a16:creationId xmlns:a16="http://schemas.microsoft.com/office/drawing/2014/main" id="{68960108-28D3-49EC-86AC-291FFDB44CF9}"/>
              </a:ext>
              <a:ext uri="{C183D7F6-B498-43B3-948B-1728B52AA6E4}">
                <adec:decorative xmlns:adec="http://schemas.microsoft.com/office/drawing/2017/decorative" val="1"/>
              </a:ext>
            </a:extLst>
          </p:cNvPr>
          <p:cNvCxnSpPr>
            <a:cxnSpLocks/>
          </p:cNvCxnSpPr>
          <p:nvPr/>
        </p:nvCxnSpPr>
        <p:spPr>
          <a:xfrm>
            <a:off x="10259751" y="4115520"/>
            <a:ext cx="135020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Content Placeholder 26">
            <a:extLst>
              <a:ext uri="{FF2B5EF4-FFF2-40B4-BE49-F238E27FC236}">
                <a16:creationId xmlns:a16="http://schemas.microsoft.com/office/drawing/2014/main" id="{484D4C82-744A-407F-9754-627019E77E09}"/>
              </a:ext>
            </a:extLst>
          </p:cNvPr>
          <p:cNvSpPr>
            <a:spLocks noGrp="1"/>
          </p:cNvSpPr>
          <p:nvPr>
            <p:ph sz="quarter" idx="20"/>
          </p:nvPr>
        </p:nvSpPr>
        <p:spPr>
          <a:xfrm>
            <a:off x="10255414" y="4313575"/>
            <a:ext cx="1363953" cy="9000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Globally distributed, multi-model dataset service for any scale </a:t>
            </a:r>
          </a:p>
        </p:txBody>
      </p:sp>
    </p:spTree>
    <p:extLst>
      <p:ext uri="{BB962C8B-B14F-4D97-AF65-F5344CB8AC3E}">
        <p14:creationId xmlns:p14="http://schemas.microsoft.com/office/powerpoint/2010/main" val="341336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6" presetClass="entr" presetSubtype="37" fill="hold" nodeType="withEffect">
                                  <p:stCondLst>
                                    <p:cond delay="750"/>
                                  </p:stCondLst>
                                  <p:childTnLst>
                                    <p:set>
                                      <p:cBhvr>
                                        <p:cTn id="12" dur="1" fill="hold">
                                          <p:stCondLst>
                                            <p:cond delay="0"/>
                                          </p:stCondLst>
                                        </p:cTn>
                                        <p:tgtEl>
                                          <p:spTgt spid="32"/>
                                        </p:tgtEl>
                                        <p:attrNameLst>
                                          <p:attrName>style.visibility</p:attrName>
                                        </p:attrNameLst>
                                      </p:cBhvr>
                                      <p:to>
                                        <p:strVal val="visible"/>
                                      </p:to>
                                    </p:set>
                                    <p:animEffect transition="in" filter="barn(outVertical)">
                                      <p:cBhvr>
                                        <p:cTn id="13" dur="1000"/>
                                        <p:tgtEl>
                                          <p:spTgt spid="32"/>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6" presetClass="entr" presetSubtype="37" fill="hold" nodeType="withEffect">
                                  <p:stCondLst>
                                    <p:cond delay="1300"/>
                                  </p:stCondLst>
                                  <p:childTnLst>
                                    <p:set>
                                      <p:cBhvr>
                                        <p:cTn id="18" dur="1" fill="hold">
                                          <p:stCondLst>
                                            <p:cond delay="0"/>
                                          </p:stCondLst>
                                        </p:cTn>
                                        <p:tgtEl>
                                          <p:spTgt spid="33"/>
                                        </p:tgtEl>
                                        <p:attrNameLst>
                                          <p:attrName>style.visibility</p:attrName>
                                        </p:attrNameLst>
                                      </p:cBhvr>
                                      <p:to>
                                        <p:strVal val="visible"/>
                                      </p:to>
                                    </p:set>
                                    <p:animEffect transition="in" filter="barn(outVertical)">
                                      <p:cBhvr>
                                        <p:cTn id="19" dur="500"/>
                                        <p:tgtEl>
                                          <p:spTgt spid="33"/>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6" presetClass="entr" presetSubtype="37" fill="hold" nodeType="withEffect">
                                  <p:stCondLst>
                                    <p:cond delay="1300"/>
                                  </p:stCondLst>
                                  <p:childTnLst>
                                    <p:set>
                                      <p:cBhvr>
                                        <p:cTn id="24" dur="1" fill="hold">
                                          <p:stCondLst>
                                            <p:cond delay="0"/>
                                          </p:stCondLst>
                                        </p:cTn>
                                        <p:tgtEl>
                                          <p:spTgt spid="34"/>
                                        </p:tgtEl>
                                        <p:attrNameLst>
                                          <p:attrName>style.visibility</p:attrName>
                                        </p:attrNameLst>
                                      </p:cBhvr>
                                      <p:to>
                                        <p:strVal val="visible"/>
                                      </p:to>
                                    </p:set>
                                    <p:animEffect transition="in" filter="barn(outVertical)">
                                      <p:cBhvr>
                                        <p:cTn id="25" dur="500"/>
                                        <p:tgtEl>
                                          <p:spTgt spid="34"/>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2">
            <a:extLst>
              <a:ext uri="{FF2B5EF4-FFF2-40B4-BE49-F238E27FC236}">
                <a16:creationId xmlns:a16="http://schemas.microsoft.com/office/drawing/2014/main" id="{B06B1781-A867-4DE2-8E0B-D5FE25ED388A}"/>
              </a:ext>
            </a:extLst>
          </p:cNvPr>
          <p:cNvSpPr>
            <a:spLocks noGrp="1"/>
          </p:cNvSpPr>
          <p:nvPr>
            <p:ph type="title"/>
          </p:nvPr>
        </p:nvSpPr>
        <p:spPr>
          <a:xfrm>
            <a:off x="588263" y="457199"/>
            <a:ext cx="7022359" cy="1200745"/>
          </a:xfrm>
        </p:spPr>
        <p:txBody>
          <a:bodyPr/>
          <a:lstStyle/>
          <a:p>
            <a:r>
              <a:rPr lang="en-US" sz="3200" dirty="0"/>
              <a:t>Open source developers are </a:t>
            </a:r>
            <a:br>
              <a:rPr lang="en-US" sz="3200" dirty="0"/>
            </a:br>
            <a:r>
              <a:rPr lang="en-US" sz="3200" dirty="0"/>
              <a:t>using MySQL and MariaDB databases </a:t>
            </a:r>
          </a:p>
        </p:txBody>
      </p:sp>
      <p:sp>
        <p:nvSpPr>
          <p:cNvPr id="9" name="Content Placeholder 8">
            <a:extLst>
              <a:ext uri="{FF2B5EF4-FFF2-40B4-BE49-F238E27FC236}">
                <a16:creationId xmlns:a16="http://schemas.microsoft.com/office/drawing/2014/main" id="{9019AA7C-A8C1-4EAC-BC9D-BD85B167C525}"/>
              </a:ext>
            </a:extLst>
          </p:cNvPr>
          <p:cNvSpPr>
            <a:spLocks noGrp="1"/>
          </p:cNvSpPr>
          <p:nvPr>
            <p:ph sz="quarter" idx="10"/>
          </p:nvPr>
        </p:nvSpPr>
        <p:spPr>
          <a:xfrm>
            <a:off x="588262" y="1787836"/>
            <a:ext cx="5493459" cy="49244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78D7"/>
                </a:solidFill>
                <a:effectLst/>
                <a:uLnTx/>
                <a:uFillTx/>
                <a:latin typeface="Segoe UI Semibold"/>
                <a:ea typeface="+mn-ea"/>
                <a:cs typeface="+mn-cs"/>
              </a:rPr>
              <a:t>54%</a:t>
            </a:r>
            <a:r>
              <a:rPr kumimoji="0" lang="en-US" sz="2000" b="0" i="0" u="none" strike="noStrike" kern="1200" cap="none" normalizeH="0" noProof="0" dirty="0">
                <a:ln>
                  <a:noFill/>
                </a:ln>
                <a:solidFill>
                  <a:srgbClr val="0078D7"/>
                </a:solidFill>
                <a:effectLst/>
                <a:uLnTx/>
                <a:uFillTx/>
                <a:latin typeface="Segoe UI Semibold"/>
                <a:ea typeface="+mn-ea"/>
                <a:cs typeface="+mn-cs"/>
              </a:rPr>
              <a:t> </a:t>
            </a: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of </a:t>
            </a:r>
            <a:r>
              <a:rPr kumimoji="0" lang="en-US" sz="1400" b="0" i="0" u="none" strike="noStrike" kern="1200" cap="none" spc="0" normalizeH="0" baseline="0" noProof="0" dirty="0" err="1">
                <a:ln>
                  <a:noFill/>
                </a:ln>
                <a:gradFill>
                  <a:gsLst>
                    <a:gs pos="2917">
                      <a:prstClr val="black"/>
                    </a:gs>
                    <a:gs pos="30000">
                      <a:prstClr val="black"/>
                    </a:gs>
                  </a:gsLst>
                  <a:lin ang="5400000" scaled="0"/>
                </a:gradFill>
                <a:effectLst/>
                <a:uLnTx/>
                <a:uFillTx/>
                <a:latin typeface="Segoe UI"/>
                <a:ea typeface="+mn-ea"/>
                <a:cs typeface="+mn-cs"/>
              </a:rPr>
              <a:t>devs</a:t>
            </a: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 build on MySQL, the most popular OS database</a:t>
            </a:r>
          </a:p>
        </p:txBody>
      </p:sp>
      <p:sp>
        <p:nvSpPr>
          <p:cNvPr id="12" name="Content Placeholder 11">
            <a:extLst>
              <a:ext uri="{FF2B5EF4-FFF2-40B4-BE49-F238E27FC236}">
                <a16:creationId xmlns:a16="http://schemas.microsoft.com/office/drawing/2014/main" id="{08E5584F-1E3D-4A9C-99CE-0F6F95CF7A69}"/>
              </a:ext>
            </a:extLst>
          </p:cNvPr>
          <p:cNvSpPr>
            <a:spLocks noGrp="1"/>
          </p:cNvSpPr>
          <p:nvPr>
            <p:ph sz="quarter" idx="11"/>
          </p:nvPr>
        </p:nvSpPr>
        <p:spPr>
          <a:xfrm>
            <a:off x="585267" y="2428555"/>
            <a:ext cx="5484680" cy="49244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78D7"/>
                </a:solidFill>
                <a:effectLst/>
                <a:uLnTx/>
                <a:uFillTx/>
                <a:latin typeface="Segoe UI Semibold"/>
                <a:ea typeface="+mn-ea"/>
                <a:cs typeface="+mn-cs"/>
              </a:rPr>
              <a:t>3x</a:t>
            </a:r>
            <a:r>
              <a:rPr kumimoji="0" lang="en-US" sz="2000" b="0" i="0" u="none" strike="noStrike" kern="1200" cap="none" spc="0" normalizeH="0" baseline="0" noProof="0" dirty="0">
                <a:ln>
                  <a:noFill/>
                </a:ln>
                <a:solidFill>
                  <a:srgbClr val="0078D7"/>
                </a:solidFill>
                <a:effectLst/>
                <a:uLnTx/>
                <a:uFillTx/>
                <a:latin typeface="Segoe UI Semibold"/>
                <a:ea typeface="+mn-ea"/>
                <a:cs typeface="+mn-cs"/>
              </a:rPr>
              <a:t> </a:t>
            </a: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popularity growth of MariaDB in the last three years</a:t>
            </a:r>
          </a:p>
        </p:txBody>
      </p:sp>
      <p:sp>
        <p:nvSpPr>
          <p:cNvPr id="14" name="Content Placeholder 13">
            <a:extLst>
              <a:ext uri="{FF2B5EF4-FFF2-40B4-BE49-F238E27FC236}">
                <a16:creationId xmlns:a16="http://schemas.microsoft.com/office/drawing/2014/main" id="{18FF82FB-BCF3-4710-9A5E-FE3C3927EBC3}"/>
              </a:ext>
            </a:extLst>
          </p:cNvPr>
          <p:cNvSpPr>
            <a:spLocks noGrp="1"/>
          </p:cNvSpPr>
          <p:nvPr>
            <p:ph sz="quarter" idx="12"/>
          </p:nvPr>
        </p:nvSpPr>
        <p:spPr>
          <a:xfrm>
            <a:off x="585873" y="3432933"/>
            <a:ext cx="4198196" cy="34066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a:ea typeface="+mn-ea"/>
                <a:cs typeface="+mn-cs"/>
              </a:rPr>
              <a:t>Key reasons behind the popularity </a:t>
            </a:r>
            <a:endParaRPr kumimoji="0" lang="en-US" sz="1100" b="1"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pic>
        <p:nvPicPr>
          <p:cNvPr id="53" name="Graphic 52">
            <a:extLst>
              <a:ext uri="{FF2B5EF4-FFF2-40B4-BE49-F238E27FC236}">
                <a16:creationId xmlns:a16="http://schemas.microsoft.com/office/drawing/2014/main" id="{A9DCCED2-102C-4AEF-A809-061304497B28}"/>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6470" y="4188624"/>
            <a:ext cx="919164" cy="919164"/>
          </a:xfrm>
          <a:prstGeom prst="rect">
            <a:avLst/>
          </a:prstGeom>
        </p:spPr>
      </p:pic>
      <p:sp>
        <p:nvSpPr>
          <p:cNvPr id="16" name="Content Placeholder 15">
            <a:extLst>
              <a:ext uri="{FF2B5EF4-FFF2-40B4-BE49-F238E27FC236}">
                <a16:creationId xmlns:a16="http://schemas.microsoft.com/office/drawing/2014/main" id="{41A7BE6C-4143-4AF9-A932-A9FE0919B676}"/>
              </a:ext>
            </a:extLst>
          </p:cNvPr>
          <p:cNvSpPr>
            <a:spLocks noGrp="1"/>
          </p:cNvSpPr>
          <p:nvPr>
            <p:ph sz="quarter" idx="13"/>
          </p:nvPr>
        </p:nvSpPr>
        <p:spPr>
          <a:xfrm>
            <a:off x="786601" y="5142463"/>
            <a:ext cx="1814512" cy="64633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Community </a:t>
            </a:r>
            <a:b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b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support and a rich ecosystem of tools </a:t>
            </a:r>
          </a:p>
        </p:txBody>
      </p:sp>
      <p:grpSp>
        <p:nvGrpSpPr>
          <p:cNvPr id="50" name="Group 49">
            <a:extLst>
              <a:ext uri="{FF2B5EF4-FFF2-40B4-BE49-F238E27FC236}">
                <a16:creationId xmlns:a16="http://schemas.microsoft.com/office/drawing/2014/main" id="{286D8027-A5FB-448F-91F4-98E5CF3C0C7E}"/>
              </a:ext>
              <a:ext uri="{C183D7F6-B498-43B3-948B-1728B52AA6E4}">
                <adec:decorative xmlns:adec="http://schemas.microsoft.com/office/drawing/2017/decorative" val="1"/>
              </a:ext>
            </a:extLst>
          </p:cNvPr>
          <p:cNvGrpSpPr/>
          <p:nvPr/>
        </p:nvGrpSpPr>
        <p:grpSpPr>
          <a:xfrm>
            <a:off x="3390660" y="4191704"/>
            <a:ext cx="999928" cy="913004"/>
            <a:chOff x="8355608" y="1408738"/>
            <a:chExt cx="1276750" cy="1165760"/>
          </a:xfrm>
        </p:grpSpPr>
        <p:pic>
          <p:nvPicPr>
            <p:cNvPr id="51" name="Graphic 50">
              <a:extLst>
                <a:ext uri="{FF2B5EF4-FFF2-40B4-BE49-F238E27FC236}">
                  <a16:creationId xmlns:a16="http://schemas.microsoft.com/office/drawing/2014/main" id="{A45F0DA4-E5D3-47C3-8034-A31BF1C10512}"/>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55608" y="1408738"/>
              <a:ext cx="1165760" cy="1165760"/>
            </a:xfrm>
            <a:prstGeom prst="rect">
              <a:avLst/>
            </a:prstGeom>
          </p:spPr>
        </p:pic>
        <p:pic>
          <p:nvPicPr>
            <p:cNvPr id="52" name="Graphic 51">
              <a:extLst>
                <a:ext uri="{FF2B5EF4-FFF2-40B4-BE49-F238E27FC236}">
                  <a16:creationId xmlns:a16="http://schemas.microsoft.com/office/drawing/2014/main" id="{5CFF582B-026A-42EC-8B49-7977175D4917}"/>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2041" y="1466774"/>
              <a:ext cx="460317" cy="460317"/>
            </a:xfrm>
            <a:prstGeom prst="rect">
              <a:avLst/>
            </a:prstGeom>
          </p:spPr>
        </p:pic>
      </p:grpSp>
      <p:sp>
        <p:nvSpPr>
          <p:cNvPr id="17" name="Content Placeholder 16">
            <a:extLst>
              <a:ext uri="{FF2B5EF4-FFF2-40B4-BE49-F238E27FC236}">
                <a16:creationId xmlns:a16="http://schemas.microsoft.com/office/drawing/2014/main" id="{1E62A48E-7CCE-4130-9BA2-5F184A0B43C3}"/>
              </a:ext>
            </a:extLst>
          </p:cNvPr>
          <p:cNvSpPr>
            <a:spLocks noGrp="1"/>
          </p:cNvSpPr>
          <p:nvPr>
            <p:ph sz="quarter" idx="14"/>
          </p:nvPr>
        </p:nvSpPr>
        <p:spPr>
          <a:xfrm>
            <a:off x="3022046" y="5135924"/>
            <a:ext cx="1731267" cy="43088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Lower TCO from fewer licensing fees </a:t>
            </a:r>
          </a:p>
        </p:txBody>
      </p:sp>
      <p:grpSp>
        <p:nvGrpSpPr>
          <p:cNvPr id="13" name="Group 12" descr="Azure Database for MySQL logo">
            <a:extLst>
              <a:ext uri="{FF2B5EF4-FFF2-40B4-BE49-F238E27FC236}">
                <a16:creationId xmlns:a16="http://schemas.microsoft.com/office/drawing/2014/main" id="{1A0D460E-C6D2-49CE-8C5A-A2C3DB98B60E}"/>
              </a:ext>
            </a:extLst>
          </p:cNvPr>
          <p:cNvGrpSpPr/>
          <p:nvPr/>
        </p:nvGrpSpPr>
        <p:grpSpPr>
          <a:xfrm>
            <a:off x="5602235" y="4314450"/>
            <a:ext cx="986219" cy="667512"/>
            <a:chOff x="5655344" y="4454736"/>
            <a:chExt cx="986219" cy="667512"/>
          </a:xfrm>
        </p:grpSpPr>
        <p:pic>
          <p:nvPicPr>
            <p:cNvPr id="48" name="Graphic 47">
              <a:extLst>
                <a:ext uri="{FF2B5EF4-FFF2-40B4-BE49-F238E27FC236}">
                  <a16:creationId xmlns:a16="http://schemas.microsoft.com/office/drawing/2014/main" id="{4F3F11F0-E04B-4371-AE6E-9965CC48B7E1}"/>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71144" y="4751829"/>
              <a:ext cx="370419" cy="370419"/>
            </a:xfrm>
            <a:prstGeom prst="rect">
              <a:avLst/>
            </a:prstGeom>
          </p:spPr>
        </p:pic>
        <p:pic>
          <p:nvPicPr>
            <p:cNvPr id="4" name="Graphic 3">
              <a:extLst>
                <a:ext uri="{FF2B5EF4-FFF2-40B4-BE49-F238E27FC236}">
                  <a16:creationId xmlns:a16="http://schemas.microsoft.com/office/drawing/2014/main" id="{6B4E4B58-661E-4A94-B131-39FC746F670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55344" y="4454736"/>
              <a:ext cx="667512" cy="667512"/>
            </a:xfrm>
            <a:prstGeom prst="rect">
              <a:avLst/>
            </a:prstGeom>
          </p:spPr>
        </p:pic>
      </p:grpSp>
      <p:sp>
        <p:nvSpPr>
          <p:cNvPr id="18" name="Content Placeholder 17">
            <a:extLst>
              <a:ext uri="{FF2B5EF4-FFF2-40B4-BE49-F238E27FC236}">
                <a16:creationId xmlns:a16="http://schemas.microsoft.com/office/drawing/2014/main" id="{67081E3F-1E64-4BE5-A1F3-DBE790743659}"/>
              </a:ext>
            </a:extLst>
          </p:cNvPr>
          <p:cNvSpPr>
            <a:spLocks noGrp="1"/>
          </p:cNvSpPr>
          <p:nvPr>
            <p:ph sz="quarter" idx="15"/>
          </p:nvPr>
        </p:nvSpPr>
        <p:spPr>
          <a:xfrm>
            <a:off x="5065636" y="5137741"/>
            <a:ext cx="2053019" cy="64633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Low resource consumption through ongoing advancements </a:t>
            </a:r>
            <a:endPar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endParaRPr>
          </a:p>
        </p:txBody>
      </p:sp>
      <p:grpSp>
        <p:nvGrpSpPr>
          <p:cNvPr id="43" name="Group 42">
            <a:extLst>
              <a:ext uri="{FF2B5EF4-FFF2-40B4-BE49-F238E27FC236}">
                <a16:creationId xmlns:a16="http://schemas.microsoft.com/office/drawing/2014/main" id="{0242ED7E-2986-4094-AC19-69022171A091}"/>
              </a:ext>
              <a:ext uri="{C183D7F6-B498-43B3-948B-1728B52AA6E4}">
                <adec:decorative xmlns:adec="http://schemas.microsoft.com/office/drawing/2017/decorative" val="1"/>
              </a:ext>
            </a:extLst>
          </p:cNvPr>
          <p:cNvGrpSpPr/>
          <p:nvPr/>
        </p:nvGrpSpPr>
        <p:grpSpPr>
          <a:xfrm>
            <a:off x="7990628" y="4348187"/>
            <a:ext cx="618724" cy="630427"/>
            <a:chOff x="7865709" y="2980852"/>
            <a:chExt cx="618724" cy="630427"/>
          </a:xfrm>
        </p:grpSpPr>
        <p:grpSp>
          <p:nvGrpSpPr>
            <p:cNvPr id="36" name="Group 35">
              <a:extLst>
                <a:ext uri="{FF2B5EF4-FFF2-40B4-BE49-F238E27FC236}">
                  <a16:creationId xmlns:a16="http://schemas.microsoft.com/office/drawing/2014/main" id="{71FBC73B-FD75-4E53-A91A-17198410A6CD}"/>
                </a:ext>
              </a:extLst>
            </p:cNvPr>
            <p:cNvGrpSpPr/>
            <p:nvPr/>
          </p:nvGrpSpPr>
          <p:grpSpPr>
            <a:xfrm>
              <a:off x="7937363" y="2980852"/>
              <a:ext cx="475416" cy="630427"/>
              <a:chOff x="8214681" y="2247669"/>
              <a:chExt cx="475416" cy="630427"/>
            </a:xfrm>
          </p:grpSpPr>
          <p:sp>
            <p:nvSpPr>
              <p:cNvPr id="26" name="Freeform: Shape 25">
                <a:extLst>
                  <a:ext uri="{FF2B5EF4-FFF2-40B4-BE49-F238E27FC236}">
                    <a16:creationId xmlns:a16="http://schemas.microsoft.com/office/drawing/2014/main" id="{A353BB5C-6B92-4EDA-9A28-07921E3D2B98}"/>
                  </a:ext>
                  <a:ext uri="{C183D7F6-B498-43B3-948B-1728B52AA6E4}">
                    <adec:decorative xmlns:adec="http://schemas.microsoft.com/office/drawing/2017/decorative" val="1"/>
                  </a:ext>
                </a:extLst>
              </p:cNvPr>
              <p:cNvSpPr/>
              <p:nvPr/>
            </p:nvSpPr>
            <p:spPr>
              <a:xfrm>
                <a:off x="8214681" y="2333703"/>
                <a:ext cx="475416" cy="544393"/>
              </a:xfrm>
              <a:custGeom>
                <a:avLst/>
                <a:gdLst>
                  <a:gd name="connsiteX0" fmla="*/ 237708 w 475416"/>
                  <a:gd name="connsiteY0" fmla="*/ 86035 h 544393"/>
                  <a:gd name="connsiteX1" fmla="*/ 0 w 475416"/>
                  <a:gd name="connsiteY1" fmla="*/ 0 h 544393"/>
                  <a:gd name="connsiteX2" fmla="*/ 0 w 475416"/>
                  <a:gd name="connsiteY2" fmla="*/ 458358 h 544393"/>
                  <a:gd name="connsiteX3" fmla="*/ 234371 w 475416"/>
                  <a:gd name="connsiteY3" fmla="*/ 544393 h 544393"/>
                  <a:gd name="connsiteX4" fmla="*/ 237708 w 475416"/>
                  <a:gd name="connsiteY4" fmla="*/ 544393 h 544393"/>
                  <a:gd name="connsiteX5" fmla="*/ 475417 w 475416"/>
                  <a:gd name="connsiteY5" fmla="*/ 458358 h 544393"/>
                  <a:gd name="connsiteX6" fmla="*/ 475417 w 475416"/>
                  <a:gd name="connsiteY6" fmla="*/ 0 h 544393"/>
                  <a:gd name="connsiteX7" fmla="*/ 237708 w 475416"/>
                  <a:gd name="connsiteY7" fmla="*/ 86035 h 54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416" h="544393">
                    <a:moveTo>
                      <a:pt x="237708" y="86035"/>
                    </a:moveTo>
                    <a:cubicBezTo>
                      <a:pt x="106431" y="86035"/>
                      <a:pt x="0" y="48951"/>
                      <a:pt x="0" y="0"/>
                    </a:cubicBezTo>
                    <a:lnTo>
                      <a:pt x="0" y="458358"/>
                    </a:lnTo>
                    <a:cubicBezTo>
                      <a:pt x="0" y="505455"/>
                      <a:pt x="104577" y="543651"/>
                      <a:pt x="234371" y="544393"/>
                    </a:cubicBezTo>
                    <a:lnTo>
                      <a:pt x="237708" y="544393"/>
                    </a:lnTo>
                    <a:cubicBezTo>
                      <a:pt x="368986" y="544393"/>
                      <a:pt x="475417" y="507309"/>
                      <a:pt x="475417" y="458358"/>
                    </a:cubicBezTo>
                    <a:lnTo>
                      <a:pt x="475417" y="0"/>
                    </a:lnTo>
                    <a:cubicBezTo>
                      <a:pt x="475417" y="47838"/>
                      <a:pt x="368986" y="86035"/>
                      <a:pt x="237708" y="86035"/>
                    </a:cubicBezTo>
                    <a:close/>
                  </a:path>
                </a:pathLst>
              </a:custGeom>
              <a:gradFill>
                <a:gsLst>
                  <a:gs pos="1250">
                    <a:srgbClr val="005FA8">
                      <a:lumMod val="95000"/>
                    </a:srgbClr>
                  </a:gs>
                  <a:gs pos="50428">
                    <a:srgbClr val="0077D2"/>
                  </a:gs>
                  <a:gs pos="100000">
                    <a:schemeClr val="accent1">
                      <a:lumMod val="62000"/>
                    </a:schemeClr>
                  </a:gs>
                </a:gsLst>
                <a:lin ang="0" scaled="0"/>
              </a:gradFill>
              <a:ln w="37042"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3C1AE890-875D-4F0F-A73E-27C4A1A5BF8B}"/>
                  </a:ext>
                  <a:ext uri="{C183D7F6-B498-43B3-948B-1728B52AA6E4}">
                    <adec:decorative xmlns:adec="http://schemas.microsoft.com/office/drawing/2017/decorative" val="1"/>
                  </a:ext>
                </a:extLst>
              </p:cNvPr>
              <p:cNvSpPr/>
              <p:nvPr/>
            </p:nvSpPr>
            <p:spPr>
              <a:xfrm>
                <a:off x="8214681" y="2247669"/>
                <a:ext cx="475416" cy="172069"/>
              </a:xfrm>
              <a:custGeom>
                <a:avLst/>
                <a:gdLst>
                  <a:gd name="connsiteX0" fmla="*/ 475417 w 475416"/>
                  <a:gd name="connsiteY0" fmla="*/ 86035 h 172069"/>
                  <a:gd name="connsiteX1" fmla="*/ 237708 w 475416"/>
                  <a:gd name="connsiteY1" fmla="*/ 172070 h 172069"/>
                  <a:gd name="connsiteX2" fmla="*/ 0 w 475416"/>
                  <a:gd name="connsiteY2" fmla="*/ 86035 h 172069"/>
                  <a:gd name="connsiteX3" fmla="*/ 237708 w 475416"/>
                  <a:gd name="connsiteY3" fmla="*/ 0 h 172069"/>
                  <a:gd name="connsiteX4" fmla="*/ 475417 w 475416"/>
                  <a:gd name="connsiteY4" fmla="*/ 86035 h 17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416" h="172069">
                    <a:moveTo>
                      <a:pt x="475417" y="86035"/>
                    </a:moveTo>
                    <a:cubicBezTo>
                      <a:pt x="475417" y="133873"/>
                      <a:pt x="368986" y="172070"/>
                      <a:pt x="237708" y="172070"/>
                    </a:cubicBezTo>
                    <a:cubicBezTo>
                      <a:pt x="106431" y="172070"/>
                      <a:pt x="0" y="134986"/>
                      <a:pt x="0" y="86035"/>
                    </a:cubicBezTo>
                    <a:cubicBezTo>
                      <a:pt x="0" y="37084"/>
                      <a:pt x="106431" y="0"/>
                      <a:pt x="237708" y="0"/>
                    </a:cubicBezTo>
                    <a:cubicBezTo>
                      <a:pt x="368986" y="0"/>
                      <a:pt x="475417" y="37084"/>
                      <a:pt x="475417" y="86035"/>
                    </a:cubicBezTo>
                  </a:path>
                </a:pathLst>
              </a:custGeom>
              <a:solidFill>
                <a:srgbClr val="E8E8E8"/>
              </a:solidFill>
              <a:ln w="3704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2B7C824-8C0F-4C21-A6D4-06B9F8A2B65D}"/>
                  </a:ext>
                  <a:ext uri="{C183D7F6-B498-43B3-948B-1728B52AA6E4}">
                    <adec:decorative xmlns:adec="http://schemas.microsoft.com/office/drawing/2017/decorative" val="1"/>
                  </a:ext>
                </a:extLst>
              </p:cNvPr>
              <p:cNvSpPr/>
              <p:nvPr/>
            </p:nvSpPr>
            <p:spPr>
              <a:xfrm>
                <a:off x="8269936" y="2272144"/>
                <a:ext cx="364906" cy="109397"/>
              </a:xfrm>
              <a:custGeom>
                <a:avLst/>
                <a:gdLst>
                  <a:gd name="connsiteX0" fmla="*/ 364907 w 364906"/>
                  <a:gd name="connsiteY0" fmla="*/ 54513 h 109397"/>
                  <a:gd name="connsiteX1" fmla="*/ 182453 w 364906"/>
                  <a:gd name="connsiteY1" fmla="*/ 109398 h 109397"/>
                  <a:gd name="connsiteX2" fmla="*/ 0 w 364906"/>
                  <a:gd name="connsiteY2" fmla="*/ 54513 h 109397"/>
                  <a:gd name="connsiteX3" fmla="*/ 182453 w 364906"/>
                  <a:gd name="connsiteY3" fmla="*/ 0 h 109397"/>
                  <a:gd name="connsiteX4" fmla="*/ 364907 w 364906"/>
                  <a:gd name="connsiteY4" fmla="*/ 54513 h 109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06" h="109397">
                    <a:moveTo>
                      <a:pt x="364907" y="54513"/>
                    </a:moveTo>
                    <a:cubicBezTo>
                      <a:pt x="364907" y="84922"/>
                      <a:pt x="282951" y="109398"/>
                      <a:pt x="182453" y="109398"/>
                    </a:cubicBezTo>
                    <a:cubicBezTo>
                      <a:pt x="81956" y="109398"/>
                      <a:pt x="0" y="84922"/>
                      <a:pt x="0" y="54513"/>
                    </a:cubicBezTo>
                    <a:cubicBezTo>
                      <a:pt x="0" y="24105"/>
                      <a:pt x="81956" y="0"/>
                      <a:pt x="182453" y="0"/>
                    </a:cubicBezTo>
                    <a:cubicBezTo>
                      <a:pt x="282951" y="0"/>
                      <a:pt x="364907" y="24475"/>
                      <a:pt x="364907" y="54513"/>
                    </a:cubicBezTo>
                  </a:path>
                </a:pathLst>
              </a:custGeom>
              <a:solidFill>
                <a:srgbClr val="50E6FF"/>
              </a:solidFill>
              <a:ln w="3704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BCE9A0D-0760-405F-82CB-6FB2EA39A174}"/>
                  </a:ext>
                  <a:ext uri="{C183D7F6-B498-43B3-948B-1728B52AA6E4}">
                    <adec:decorative xmlns:adec="http://schemas.microsoft.com/office/drawing/2017/decorative" val="1"/>
                  </a:ext>
                </a:extLst>
              </p:cNvPr>
              <p:cNvSpPr/>
              <p:nvPr/>
            </p:nvSpPr>
            <p:spPr>
              <a:xfrm>
                <a:off x="8308133" y="2340166"/>
                <a:ext cx="288513" cy="41633"/>
              </a:xfrm>
              <a:custGeom>
                <a:avLst/>
                <a:gdLst>
                  <a:gd name="connsiteX0" fmla="*/ 144257 w 288513"/>
                  <a:gd name="connsiteY0" fmla="*/ 213 h 41633"/>
                  <a:gd name="connsiteX1" fmla="*/ 0 w 288513"/>
                  <a:gd name="connsiteY1" fmla="*/ 21351 h 41633"/>
                  <a:gd name="connsiteX2" fmla="*/ 144257 w 288513"/>
                  <a:gd name="connsiteY2" fmla="*/ 41376 h 41633"/>
                  <a:gd name="connsiteX3" fmla="*/ 288514 w 288513"/>
                  <a:gd name="connsiteY3" fmla="*/ 19868 h 41633"/>
                  <a:gd name="connsiteX4" fmla="*/ 144257 w 288513"/>
                  <a:gd name="connsiteY4" fmla="*/ 213 h 41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513" h="41633">
                    <a:moveTo>
                      <a:pt x="144257" y="213"/>
                    </a:moveTo>
                    <a:cubicBezTo>
                      <a:pt x="95317" y="-1037"/>
                      <a:pt x="46524" y="6113"/>
                      <a:pt x="0" y="21351"/>
                    </a:cubicBezTo>
                    <a:cubicBezTo>
                      <a:pt x="46569" y="36306"/>
                      <a:pt x="95376" y="43081"/>
                      <a:pt x="144257" y="41376"/>
                    </a:cubicBezTo>
                    <a:cubicBezTo>
                      <a:pt x="193237" y="42811"/>
                      <a:pt x="242081" y="35528"/>
                      <a:pt x="288514" y="19868"/>
                    </a:cubicBezTo>
                    <a:cubicBezTo>
                      <a:pt x="241858" y="5334"/>
                      <a:pt x="193100" y="-1309"/>
                      <a:pt x="144257" y="213"/>
                    </a:cubicBezTo>
                    <a:close/>
                  </a:path>
                </a:pathLst>
              </a:custGeom>
              <a:solidFill>
                <a:srgbClr val="198AB3"/>
              </a:solidFill>
              <a:ln w="37042" cap="flat">
                <a:noFill/>
                <a:prstDash val="solid"/>
                <a:miter/>
              </a:ln>
            </p:spPr>
            <p:txBody>
              <a:bodyPr rtlCol="0" anchor="ctr"/>
              <a:lstStyle/>
              <a:p>
                <a:endParaRPr lang="en-US"/>
              </a:p>
            </p:txBody>
          </p:sp>
        </p:grpSp>
        <p:sp>
          <p:nvSpPr>
            <p:cNvPr id="54" name="TextBox 53">
              <a:extLst>
                <a:ext uri="{FF2B5EF4-FFF2-40B4-BE49-F238E27FC236}">
                  <a16:creationId xmlns:a16="http://schemas.microsoft.com/office/drawing/2014/main" id="{F3F8D9FD-326B-42B4-83BD-BA68D31FA677}"/>
                </a:ext>
                <a:ext uri="{C183D7F6-B498-43B3-948B-1728B52AA6E4}">
                  <adec:decorative xmlns:adec="http://schemas.microsoft.com/office/drawing/2017/decorative" val="1"/>
                </a:ext>
              </a:extLst>
            </p:cNvPr>
            <p:cNvSpPr txBox="1"/>
            <p:nvPr/>
          </p:nvSpPr>
          <p:spPr>
            <a:xfrm>
              <a:off x="7865709" y="3223407"/>
              <a:ext cx="618724" cy="258532"/>
            </a:xfrm>
            <a:prstGeom prst="rect">
              <a:avLst/>
            </a:prstGeom>
            <a:noFill/>
          </p:spPr>
          <p:txBody>
            <a:bodyPr wrap="square">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OLTP</a:t>
              </a:r>
            </a:p>
          </p:txBody>
        </p:sp>
      </p:grpSp>
      <p:sp>
        <p:nvSpPr>
          <p:cNvPr id="25" name="Content Placeholder 24">
            <a:extLst>
              <a:ext uri="{FF2B5EF4-FFF2-40B4-BE49-F238E27FC236}">
                <a16:creationId xmlns:a16="http://schemas.microsoft.com/office/drawing/2014/main" id="{B9A137AE-E6BD-4210-B5B4-ADE2756EC9D2}"/>
              </a:ext>
            </a:extLst>
          </p:cNvPr>
          <p:cNvSpPr>
            <a:spLocks noGrp="1"/>
          </p:cNvSpPr>
          <p:nvPr>
            <p:ph sz="quarter" idx="16"/>
          </p:nvPr>
        </p:nvSpPr>
        <p:spPr>
          <a:xfrm>
            <a:off x="7631715" y="5143168"/>
            <a:ext cx="1331913" cy="43088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Optimized for OLTP websites </a:t>
            </a:r>
          </a:p>
        </p:txBody>
      </p:sp>
      <p:grpSp>
        <p:nvGrpSpPr>
          <p:cNvPr id="19" name="Group 18">
            <a:extLst>
              <a:ext uri="{FF2B5EF4-FFF2-40B4-BE49-F238E27FC236}">
                <a16:creationId xmlns:a16="http://schemas.microsoft.com/office/drawing/2014/main" id="{8D9962F1-6370-448A-9462-A666480A9837}"/>
              </a:ext>
              <a:ext uri="{C183D7F6-B498-43B3-948B-1728B52AA6E4}">
                <adec:decorative xmlns:adec="http://schemas.microsoft.com/office/drawing/2017/decorative" val="1"/>
              </a:ext>
            </a:extLst>
          </p:cNvPr>
          <p:cNvGrpSpPr/>
          <p:nvPr/>
        </p:nvGrpSpPr>
        <p:grpSpPr>
          <a:xfrm>
            <a:off x="10237007" y="4369184"/>
            <a:ext cx="535256" cy="558044"/>
            <a:chOff x="4904392" y="874870"/>
            <a:chExt cx="540296" cy="563298"/>
          </a:xfrm>
        </p:grpSpPr>
        <p:sp>
          <p:nvSpPr>
            <p:cNvPr id="20" name="Rectangle 19">
              <a:extLst>
                <a:ext uri="{FF2B5EF4-FFF2-40B4-BE49-F238E27FC236}">
                  <a16:creationId xmlns:a16="http://schemas.microsoft.com/office/drawing/2014/main" id="{93A9C0F3-E741-468B-8FDA-E443672A0435}"/>
                </a:ext>
                <a:ext uri="{C183D7F6-B498-43B3-948B-1728B52AA6E4}">
                  <adec:decorative xmlns:adec="http://schemas.microsoft.com/office/drawing/2017/decorative" val="1"/>
                </a:ext>
              </a:extLst>
            </p:cNvPr>
            <p:cNvSpPr/>
            <p:nvPr/>
          </p:nvSpPr>
          <p:spPr bwMode="auto">
            <a:xfrm>
              <a:off x="4962119" y="923488"/>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EDA030E3-FEA9-46A7-B884-AC0E55A8DB06}"/>
                </a:ext>
                <a:ext uri="{C183D7F6-B498-43B3-948B-1728B52AA6E4}">
                  <adec:decorative xmlns:adec="http://schemas.microsoft.com/office/drawing/2017/decorative" val="1"/>
                </a:ext>
              </a:extLst>
            </p:cNvPr>
            <p:cNvSpPr/>
            <p:nvPr/>
          </p:nvSpPr>
          <p:spPr bwMode="auto">
            <a:xfrm>
              <a:off x="4962119" y="1047672"/>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4D8CF4B9-77D0-438B-A823-EC5899EE87C2}"/>
                </a:ext>
                <a:ext uri="{C183D7F6-B498-43B3-948B-1728B52AA6E4}">
                  <adec:decorative xmlns:adec="http://schemas.microsoft.com/office/drawing/2017/decorative" val="1"/>
                </a:ext>
              </a:extLst>
            </p:cNvPr>
            <p:cNvSpPr/>
            <p:nvPr/>
          </p:nvSpPr>
          <p:spPr bwMode="auto">
            <a:xfrm>
              <a:off x="4962119" y="1171857"/>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D452A33E-EB70-4A2D-8DEA-BF90183BDD61}"/>
                </a:ext>
                <a:ext uri="{C183D7F6-B498-43B3-948B-1728B52AA6E4}">
                  <adec:decorative xmlns:adec="http://schemas.microsoft.com/office/drawing/2017/decorative" val="1"/>
                </a:ext>
              </a:extLst>
            </p:cNvPr>
            <p:cNvSpPr/>
            <p:nvPr/>
          </p:nvSpPr>
          <p:spPr bwMode="auto">
            <a:xfrm>
              <a:off x="4962119" y="1296040"/>
              <a:ext cx="482569" cy="929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Freeform 51">
              <a:extLst>
                <a:ext uri="{FF2B5EF4-FFF2-40B4-BE49-F238E27FC236}">
                  <a16:creationId xmlns:a16="http://schemas.microsoft.com/office/drawing/2014/main" id="{2BAF7793-F0FC-4A93-81FF-45601E409276}"/>
                </a:ext>
                <a:ext uri="{C183D7F6-B498-43B3-948B-1728B52AA6E4}">
                  <adec:decorative xmlns:adec="http://schemas.microsoft.com/office/drawing/2017/decorative" val="1"/>
                </a:ext>
              </a:extLst>
            </p:cNvPr>
            <p:cNvSpPr/>
            <p:nvPr/>
          </p:nvSpPr>
          <p:spPr bwMode="auto">
            <a:xfrm>
              <a:off x="4904392" y="874870"/>
              <a:ext cx="143039" cy="563298"/>
            </a:xfrm>
            <a:custGeom>
              <a:avLst/>
              <a:gdLst>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86267 w 186267"/>
                <a:gd name="connsiteY0" fmla="*/ 0 h 711200"/>
                <a:gd name="connsiteX1" fmla="*/ 0 w 186267"/>
                <a:gd name="connsiteY1" fmla="*/ 0 h 711200"/>
                <a:gd name="connsiteX2" fmla="*/ 0 w 186267"/>
                <a:gd name="connsiteY2" fmla="*/ 711200 h 711200"/>
                <a:gd name="connsiteX3" fmla="*/ 160867 w 186267"/>
                <a:gd name="connsiteY3" fmla="*/ 711200 h 711200"/>
                <a:gd name="connsiteX0" fmla="*/ 166302 w 166302"/>
                <a:gd name="connsiteY0" fmla="*/ 0 h 711200"/>
                <a:gd name="connsiteX1" fmla="*/ 0 w 166302"/>
                <a:gd name="connsiteY1" fmla="*/ 0 h 711200"/>
                <a:gd name="connsiteX2" fmla="*/ 0 w 166302"/>
                <a:gd name="connsiteY2" fmla="*/ 711200 h 711200"/>
                <a:gd name="connsiteX3" fmla="*/ 160867 w 166302"/>
                <a:gd name="connsiteY3" fmla="*/ 711200 h 711200"/>
              </a:gdLst>
              <a:ahLst/>
              <a:cxnLst>
                <a:cxn ang="0">
                  <a:pos x="connsiteX0" y="connsiteY0"/>
                </a:cxn>
                <a:cxn ang="0">
                  <a:pos x="connsiteX1" y="connsiteY1"/>
                </a:cxn>
                <a:cxn ang="0">
                  <a:pos x="connsiteX2" y="connsiteY2"/>
                </a:cxn>
                <a:cxn ang="0">
                  <a:pos x="connsiteX3" y="connsiteY3"/>
                </a:cxn>
              </a:cxnLst>
              <a:rect l="l" t="t" r="r" b="b"/>
              <a:pathLst>
                <a:path w="166302" h="711200">
                  <a:moveTo>
                    <a:pt x="166302" y="0"/>
                  </a:moveTo>
                  <a:lnTo>
                    <a:pt x="0" y="0"/>
                  </a:lnTo>
                  <a:lnTo>
                    <a:pt x="0" y="711200"/>
                  </a:lnTo>
                  <a:lnTo>
                    <a:pt x="160867" y="711200"/>
                  </a:lnTo>
                </a:path>
              </a:pathLst>
            </a:custGeom>
            <a:noFill/>
            <a:ln w="28575">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30" name="Content Placeholder 29">
            <a:extLst>
              <a:ext uri="{FF2B5EF4-FFF2-40B4-BE49-F238E27FC236}">
                <a16:creationId xmlns:a16="http://schemas.microsoft.com/office/drawing/2014/main" id="{B16EB9D0-3280-420F-B81F-EEC5518B625E}"/>
              </a:ext>
            </a:extLst>
          </p:cNvPr>
          <p:cNvSpPr>
            <a:spLocks noGrp="1"/>
          </p:cNvSpPr>
          <p:nvPr>
            <p:ph sz="quarter" idx="17"/>
          </p:nvPr>
        </p:nvSpPr>
        <p:spPr>
          <a:xfrm>
            <a:off x="9847701" y="5138717"/>
            <a:ext cx="1303605" cy="43088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A key part of the LAMP stack </a:t>
            </a:r>
          </a:p>
        </p:txBody>
      </p:sp>
    </p:spTree>
    <p:extLst>
      <p:ext uri="{BB962C8B-B14F-4D97-AF65-F5344CB8AC3E}">
        <p14:creationId xmlns:p14="http://schemas.microsoft.com/office/powerpoint/2010/main" val="28664869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BE06-8BAC-4579-B5A1-3FA07C8C162F}"/>
              </a:ext>
            </a:extLst>
          </p:cNvPr>
          <p:cNvSpPr>
            <a:spLocks noGrp="1"/>
          </p:cNvSpPr>
          <p:nvPr>
            <p:ph type="title"/>
          </p:nvPr>
        </p:nvSpPr>
        <p:spPr/>
        <p:txBody>
          <a:bodyPr/>
          <a:lstStyle/>
          <a:p>
            <a:r>
              <a:rPr lang="en-US" sz="3200" dirty="0"/>
              <a:t>Azure takes the admin out of MySQL and MariaDB</a:t>
            </a:r>
          </a:p>
        </p:txBody>
      </p:sp>
      <p:sp>
        <p:nvSpPr>
          <p:cNvPr id="12" name="Text Placeholder 11">
            <a:extLst>
              <a:ext uri="{FF2B5EF4-FFF2-40B4-BE49-F238E27FC236}">
                <a16:creationId xmlns:a16="http://schemas.microsoft.com/office/drawing/2014/main" id="{841C2E85-9140-439E-B7DF-DFD6112587BD}"/>
              </a:ext>
            </a:extLst>
          </p:cNvPr>
          <p:cNvSpPr>
            <a:spLocks noGrp="1"/>
          </p:cNvSpPr>
          <p:nvPr>
            <p:ph type="body" sz="quarter" idx="10"/>
          </p:nvPr>
        </p:nvSpPr>
        <p:spPr>
          <a:xfrm>
            <a:off x="592129" y="1457444"/>
            <a:ext cx="4404752" cy="1239122"/>
          </a:xfrm>
        </p:spPr>
        <p:txBody>
          <a:bodyPr/>
          <a:lstStyle/>
          <a:p>
            <a:r>
              <a:rPr lang="en-US" dirty="0"/>
              <a:t>Azure Databases for MySQL and MariaDB are fully managed, enterprise-ready community databases-as-a-service to help you focus on your app, not your database </a:t>
            </a:r>
          </a:p>
        </p:txBody>
      </p:sp>
      <p:grpSp>
        <p:nvGrpSpPr>
          <p:cNvPr id="149" name="Group 94">
            <a:extLst>
              <a:ext uri="{FF2B5EF4-FFF2-40B4-BE49-F238E27FC236}">
                <a16:creationId xmlns:a16="http://schemas.microsoft.com/office/drawing/2014/main" id="{DE0811E4-71BD-4E50-93E0-38D5908DC6E5}"/>
              </a:ext>
              <a:ext uri="{C183D7F6-B498-43B3-948B-1728B52AA6E4}">
                <adec:decorative xmlns:adec="http://schemas.microsoft.com/office/drawing/2017/decorative" val="1"/>
              </a:ext>
            </a:extLst>
          </p:cNvPr>
          <p:cNvGrpSpPr>
            <a:grpSpLocks noChangeAspect="1"/>
          </p:cNvGrpSpPr>
          <p:nvPr/>
        </p:nvGrpSpPr>
        <p:grpSpPr bwMode="auto">
          <a:xfrm>
            <a:off x="600107" y="2922141"/>
            <a:ext cx="232043" cy="232043"/>
            <a:chOff x="2812" y="2781"/>
            <a:chExt cx="312" cy="312"/>
          </a:xfrm>
        </p:grpSpPr>
        <p:sp>
          <p:nvSpPr>
            <p:cNvPr id="151" name="Freeform 95">
              <a:extLst>
                <a:ext uri="{FF2B5EF4-FFF2-40B4-BE49-F238E27FC236}">
                  <a16:creationId xmlns:a16="http://schemas.microsoft.com/office/drawing/2014/main" id="{117C8D47-3EC8-46B0-9B24-E17FC3C5565C}"/>
                </a:ext>
                <a:ext uri="{C183D7F6-B498-43B3-948B-1728B52AA6E4}">
                  <adec:decorative xmlns:adec="http://schemas.microsoft.com/office/drawing/2017/decorative" val="1"/>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2" name="Freeform 96">
              <a:extLst>
                <a:ext uri="{FF2B5EF4-FFF2-40B4-BE49-F238E27FC236}">
                  <a16:creationId xmlns:a16="http://schemas.microsoft.com/office/drawing/2014/main" id="{8AAF25CB-6B11-44D7-ACEE-36014FA5C0E2}"/>
                </a:ext>
                <a:ext uri="{C183D7F6-B498-43B3-948B-1728B52AA6E4}">
                  <adec:decorative xmlns:adec="http://schemas.microsoft.com/office/drawing/2017/decorative" val="1"/>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3" name="Freeform 97">
              <a:extLst>
                <a:ext uri="{FF2B5EF4-FFF2-40B4-BE49-F238E27FC236}">
                  <a16:creationId xmlns:a16="http://schemas.microsoft.com/office/drawing/2014/main" id="{F5476614-9E5F-406B-A4D4-E5FAFD521A2E}"/>
                </a:ext>
                <a:ext uri="{C183D7F6-B498-43B3-948B-1728B52AA6E4}">
                  <adec:decorative xmlns:adec="http://schemas.microsoft.com/office/drawing/2017/decorative" val="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5" name="Content Placeholder 4">
            <a:extLst>
              <a:ext uri="{FF2B5EF4-FFF2-40B4-BE49-F238E27FC236}">
                <a16:creationId xmlns:a16="http://schemas.microsoft.com/office/drawing/2014/main" id="{83E09F02-BB26-46F5-B3A9-C156D4F54866}"/>
              </a:ext>
            </a:extLst>
          </p:cNvPr>
          <p:cNvSpPr>
            <a:spLocks noGrp="1"/>
          </p:cNvSpPr>
          <p:nvPr>
            <p:ph sz="quarter" idx="11"/>
          </p:nvPr>
        </p:nvSpPr>
        <p:spPr>
          <a:xfrm>
            <a:off x="990914" y="2900461"/>
            <a:ext cx="3557171" cy="554037"/>
          </a:xfrm>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Protect data with greater manageability and security</a:t>
            </a:r>
          </a:p>
        </p:txBody>
      </p:sp>
      <p:grpSp>
        <p:nvGrpSpPr>
          <p:cNvPr id="154" name="Group 94">
            <a:extLst>
              <a:ext uri="{FF2B5EF4-FFF2-40B4-BE49-F238E27FC236}">
                <a16:creationId xmlns:a16="http://schemas.microsoft.com/office/drawing/2014/main" id="{A1F3F068-49A7-40F8-8C55-9E5752492689}"/>
              </a:ext>
              <a:ext uri="{C183D7F6-B498-43B3-948B-1728B52AA6E4}">
                <adec:decorative xmlns:adec="http://schemas.microsoft.com/office/drawing/2017/decorative" val="1"/>
              </a:ext>
            </a:extLst>
          </p:cNvPr>
          <p:cNvGrpSpPr>
            <a:grpSpLocks noChangeAspect="1"/>
          </p:cNvGrpSpPr>
          <p:nvPr/>
        </p:nvGrpSpPr>
        <p:grpSpPr bwMode="auto">
          <a:xfrm>
            <a:off x="589341" y="3593255"/>
            <a:ext cx="232043" cy="232043"/>
            <a:chOff x="2812" y="2781"/>
            <a:chExt cx="312" cy="312"/>
          </a:xfrm>
        </p:grpSpPr>
        <p:sp>
          <p:nvSpPr>
            <p:cNvPr id="155" name="Freeform 95">
              <a:extLst>
                <a:ext uri="{FF2B5EF4-FFF2-40B4-BE49-F238E27FC236}">
                  <a16:creationId xmlns:a16="http://schemas.microsoft.com/office/drawing/2014/main" id="{5DB39F3D-45C8-445F-8EAE-D0C30E1C5441}"/>
                </a:ext>
                <a:ext uri="{C183D7F6-B498-43B3-948B-1728B52AA6E4}">
                  <adec:decorative xmlns:adec="http://schemas.microsoft.com/office/drawing/2017/decorative" val="1"/>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6" name="Freeform 96">
              <a:extLst>
                <a:ext uri="{FF2B5EF4-FFF2-40B4-BE49-F238E27FC236}">
                  <a16:creationId xmlns:a16="http://schemas.microsoft.com/office/drawing/2014/main" id="{D5E7CACD-BB90-4BA8-99D9-7AEE4CFF8612}"/>
                </a:ext>
                <a:ext uri="{C183D7F6-B498-43B3-948B-1728B52AA6E4}">
                  <adec:decorative xmlns:adec="http://schemas.microsoft.com/office/drawing/2017/decorative" val="1"/>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57" name="Freeform 97">
              <a:extLst>
                <a:ext uri="{FF2B5EF4-FFF2-40B4-BE49-F238E27FC236}">
                  <a16:creationId xmlns:a16="http://schemas.microsoft.com/office/drawing/2014/main" id="{3690E828-F155-45E8-8F18-28406A08E52F}"/>
                </a:ext>
                <a:ext uri="{C183D7F6-B498-43B3-948B-1728B52AA6E4}">
                  <adec:decorative xmlns:adec="http://schemas.microsoft.com/office/drawing/2017/decorative" val="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6" name="Content Placeholder 5">
            <a:extLst>
              <a:ext uri="{FF2B5EF4-FFF2-40B4-BE49-F238E27FC236}">
                <a16:creationId xmlns:a16="http://schemas.microsoft.com/office/drawing/2014/main" id="{AA616EBA-BD7D-41FC-AA43-AB59BEB3DB75}"/>
              </a:ext>
            </a:extLst>
          </p:cNvPr>
          <p:cNvSpPr>
            <a:spLocks noGrp="1"/>
          </p:cNvSpPr>
          <p:nvPr>
            <p:ph sz="quarter" idx="12"/>
          </p:nvPr>
        </p:nvSpPr>
        <p:spPr>
          <a:xfrm>
            <a:off x="984852" y="3548273"/>
            <a:ext cx="3662102" cy="554037"/>
          </a:xfrm>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Speed queries and insights with better performance and intelligence </a:t>
            </a:r>
          </a:p>
        </p:txBody>
      </p:sp>
      <p:grpSp>
        <p:nvGrpSpPr>
          <p:cNvPr id="158" name="Group 94">
            <a:extLst>
              <a:ext uri="{FF2B5EF4-FFF2-40B4-BE49-F238E27FC236}">
                <a16:creationId xmlns:a16="http://schemas.microsoft.com/office/drawing/2014/main" id="{668F764E-BD7E-49A2-B19C-01D0AAEB7B58}"/>
              </a:ext>
              <a:ext uri="{C183D7F6-B498-43B3-948B-1728B52AA6E4}">
                <adec:decorative xmlns:adec="http://schemas.microsoft.com/office/drawing/2017/decorative" val="1"/>
              </a:ext>
            </a:extLst>
          </p:cNvPr>
          <p:cNvGrpSpPr>
            <a:grpSpLocks noChangeAspect="1"/>
          </p:cNvGrpSpPr>
          <p:nvPr/>
        </p:nvGrpSpPr>
        <p:grpSpPr bwMode="auto">
          <a:xfrm>
            <a:off x="589341" y="4128180"/>
            <a:ext cx="232043" cy="232043"/>
            <a:chOff x="2812" y="2781"/>
            <a:chExt cx="312" cy="312"/>
          </a:xfrm>
        </p:grpSpPr>
        <p:sp>
          <p:nvSpPr>
            <p:cNvPr id="159" name="Freeform 95">
              <a:extLst>
                <a:ext uri="{FF2B5EF4-FFF2-40B4-BE49-F238E27FC236}">
                  <a16:creationId xmlns:a16="http://schemas.microsoft.com/office/drawing/2014/main" id="{B5E5912C-3D57-41AB-BECC-4330CCB0F166}"/>
                </a:ext>
                <a:ext uri="{C183D7F6-B498-43B3-948B-1728B52AA6E4}">
                  <adec:decorative xmlns:adec="http://schemas.microsoft.com/office/drawing/2017/decorative" val="1"/>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0" name="Freeform 96">
              <a:extLst>
                <a:ext uri="{FF2B5EF4-FFF2-40B4-BE49-F238E27FC236}">
                  <a16:creationId xmlns:a16="http://schemas.microsoft.com/office/drawing/2014/main" id="{1BD04AEE-5C19-473A-B07B-60C1BBB488ED}"/>
                </a:ext>
                <a:ext uri="{C183D7F6-B498-43B3-948B-1728B52AA6E4}">
                  <adec:decorative xmlns:adec="http://schemas.microsoft.com/office/drawing/2017/decorative" val="1"/>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1" name="Freeform 97">
              <a:extLst>
                <a:ext uri="{FF2B5EF4-FFF2-40B4-BE49-F238E27FC236}">
                  <a16:creationId xmlns:a16="http://schemas.microsoft.com/office/drawing/2014/main" id="{86EBFE70-9AD0-4B18-A67A-A0E8366C16FD}"/>
                </a:ext>
                <a:ext uri="{C183D7F6-B498-43B3-948B-1728B52AA6E4}">
                  <adec:decorative xmlns:adec="http://schemas.microsoft.com/office/drawing/2017/decorative" val="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7" name="Content Placeholder 6">
            <a:extLst>
              <a:ext uri="{FF2B5EF4-FFF2-40B4-BE49-F238E27FC236}">
                <a16:creationId xmlns:a16="http://schemas.microsoft.com/office/drawing/2014/main" id="{D486FEC5-5C02-464D-9FC3-1C9F75299BAA}"/>
              </a:ext>
            </a:extLst>
          </p:cNvPr>
          <p:cNvSpPr>
            <a:spLocks noGrp="1"/>
          </p:cNvSpPr>
          <p:nvPr>
            <p:ph sz="quarter" idx="13"/>
          </p:nvPr>
        </p:nvSpPr>
        <p:spPr>
          <a:xfrm>
            <a:off x="984853" y="4182878"/>
            <a:ext cx="2867623" cy="407831"/>
          </a:xfrm>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Deploy apps globally in minutes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grpSp>
        <p:nvGrpSpPr>
          <p:cNvPr id="162" name="Group 94">
            <a:extLst>
              <a:ext uri="{FF2B5EF4-FFF2-40B4-BE49-F238E27FC236}">
                <a16:creationId xmlns:a16="http://schemas.microsoft.com/office/drawing/2014/main" id="{D9928755-ECE2-402F-BAE9-16539A261BD9}"/>
              </a:ext>
              <a:ext uri="{C183D7F6-B498-43B3-948B-1728B52AA6E4}">
                <adec:decorative xmlns:adec="http://schemas.microsoft.com/office/drawing/2017/decorative" val="1"/>
              </a:ext>
            </a:extLst>
          </p:cNvPr>
          <p:cNvGrpSpPr>
            <a:grpSpLocks noChangeAspect="1"/>
          </p:cNvGrpSpPr>
          <p:nvPr/>
        </p:nvGrpSpPr>
        <p:grpSpPr bwMode="auto">
          <a:xfrm>
            <a:off x="586390" y="4556102"/>
            <a:ext cx="232043" cy="232043"/>
            <a:chOff x="2812" y="2781"/>
            <a:chExt cx="312" cy="312"/>
          </a:xfrm>
        </p:grpSpPr>
        <p:sp>
          <p:nvSpPr>
            <p:cNvPr id="163" name="Freeform 95">
              <a:extLst>
                <a:ext uri="{FF2B5EF4-FFF2-40B4-BE49-F238E27FC236}">
                  <a16:creationId xmlns:a16="http://schemas.microsoft.com/office/drawing/2014/main" id="{FA14E720-B9A4-4CDD-B849-28FD022A4C6A}"/>
                </a:ext>
                <a:ext uri="{C183D7F6-B498-43B3-948B-1728B52AA6E4}">
                  <adec:decorative xmlns:adec="http://schemas.microsoft.com/office/drawing/2017/decorative" val="1"/>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64" name="Freeform 96">
              <a:extLst>
                <a:ext uri="{FF2B5EF4-FFF2-40B4-BE49-F238E27FC236}">
                  <a16:creationId xmlns:a16="http://schemas.microsoft.com/office/drawing/2014/main" id="{CE7D3338-41D8-4570-95B2-51A11D23DB72}"/>
                </a:ext>
                <a:ext uri="{C183D7F6-B498-43B3-948B-1728B52AA6E4}">
                  <adec:decorative xmlns:adec="http://schemas.microsoft.com/office/drawing/2017/decorative" val="1"/>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73" name="Freeform 97">
              <a:extLst>
                <a:ext uri="{FF2B5EF4-FFF2-40B4-BE49-F238E27FC236}">
                  <a16:creationId xmlns:a16="http://schemas.microsoft.com/office/drawing/2014/main" id="{EA7AA63D-06DE-461E-889D-3868EDC1AFF5}"/>
                </a:ext>
                <a:ext uri="{C183D7F6-B498-43B3-948B-1728B52AA6E4}">
                  <adec:decorative xmlns:adec="http://schemas.microsoft.com/office/drawing/2017/decorative" val="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8" name="Content Placeholder 7">
            <a:extLst>
              <a:ext uri="{FF2B5EF4-FFF2-40B4-BE49-F238E27FC236}">
                <a16:creationId xmlns:a16="http://schemas.microsoft.com/office/drawing/2014/main" id="{E1BB4F20-802D-4535-B074-176B9D90EF9C}"/>
              </a:ext>
            </a:extLst>
          </p:cNvPr>
          <p:cNvSpPr>
            <a:spLocks noGrp="1"/>
          </p:cNvSpPr>
          <p:nvPr>
            <p:ph sz="quarter" idx="14"/>
          </p:nvPr>
        </p:nvSpPr>
        <p:spPr>
          <a:xfrm>
            <a:off x="984851" y="4575540"/>
            <a:ext cx="3867462" cy="362562"/>
          </a:xfrm>
        </p:spPr>
        <p:txBody>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Save time with built-in tools and resources</a:t>
            </a:r>
          </a:p>
        </p:txBody>
      </p:sp>
      <p:grpSp>
        <p:nvGrpSpPr>
          <p:cNvPr id="3" name="Group 94">
            <a:extLst>
              <a:ext uri="{FF2B5EF4-FFF2-40B4-BE49-F238E27FC236}">
                <a16:creationId xmlns:a16="http://schemas.microsoft.com/office/drawing/2014/main" id="{73D12A4A-A684-4677-A411-C8C1A2C0EAF0}"/>
              </a:ext>
              <a:ext uri="{C183D7F6-B498-43B3-948B-1728B52AA6E4}">
                <adec:decorative xmlns:adec="http://schemas.microsoft.com/office/drawing/2017/decorative" val="1"/>
              </a:ext>
            </a:extLst>
          </p:cNvPr>
          <p:cNvGrpSpPr>
            <a:grpSpLocks noChangeAspect="1"/>
          </p:cNvGrpSpPr>
          <p:nvPr/>
        </p:nvGrpSpPr>
        <p:grpSpPr bwMode="auto">
          <a:xfrm>
            <a:off x="600106" y="5065127"/>
            <a:ext cx="232043" cy="232042"/>
            <a:chOff x="2812" y="2781"/>
            <a:chExt cx="312" cy="312"/>
          </a:xfrm>
        </p:grpSpPr>
        <p:sp>
          <p:nvSpPr>
            <p:cNvPr id="24" name="Freeform 95">
              <a:extLst>
                <a:ext uri="{FF2B5EF4-FFF2-40B4-BE49-F238E27FC236}">
                  <a16:creationId xmlns:a16="http://schemas.microsoft.com/office/drawing/2014/main" id="{59A7B120-EBE8-46D9-B85C-2D68795A49B3}"/>
                </a:ext>
                <a:ext uri="{C183D7F6-B498-43B3-948B-1728B52AA6E4}">
                  <adec:decorative xmlns:adec="http://schemas.microsoft.com/office/drawing/2017/decorative" val="1"/>
                </a:ext>
              </a:extLst>
            </p:cNvPr>
            <p:cNvSpPr>
              <a:spLocks/>
            </p:cNvSpPr>
            <p:nvPr/>
          </p:nvSpPr>
          <p:spPr bwMode="auto">
            <a:xfrm>
              <a:off x="2947" y="2850"/>
              <a:ext cx="135" cy="135"/>
            </a:xfrm>
            <a:custGeom>
              <a:avLst/>
              <a:gdLst>
                <a:gd name="T0" fmla="*/ 0 w 135"/>
                <a:gd name="T1" fmla="*/ 115 h 135"/>
                <a:gd name="T2" fmla="*/ 20 w 135"/>
                <a:gd name="T3" fmla="*/ 135 h 135"/>
                <a:gd name="T4" fmla="*/ 135 w 135"/>
                <a:gd name="T5" fmla="*/ 20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0"/>
                  </a:lnTo>
                  <a:lnTo>
                    <a:pt x="115" y="0"/>
                  </a:lnTo>
                  <a:lnTo>
                    <a:pt x="0" y="115"/>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Freeform 96">
              <a:extLst>
                <a:ext uri="{FF2B5EF4-FFF2-40B4-BE49-F238E27FC236}">
                  <a16:creationId xmlns:a16="http://schemas.microsoft.com/office/drawing/2014/main" id="{8696D7D1-DC99-4FF8-A108-3CB014D219AF}"/>
                </a:ext>
                <a:ext uri="{C183D7F6-B498-43B3-948B-1728B52AA6E4}">
                  <adec:decorative xmlns:adec="http://schemas.microsoft.com/office/drawing/2017/decorative" val="1"/>
                </a:ext>
              </a:extLst>
            </p:cNvPr>
            <p:cNvSpPr>
              <a:spLocks/>
            </p:cNvSpPr>
            <p:nvPr/>
          </p:nvSpPr>
          <p:spPr bwMode="auto">
            <a:xfrm>
              <a:off x="2902" y="2899"/>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Freeform 97">
              <a:extLst>
                <a:ext uri="{FF2B5EF4-FFF2-40B4-BE49-F238E27FC236}">
                  <a16:creationId xmlns:a16="http://schemas.microsoft.com/office/drawing/2014/main" id="{EE636D00-2B69-4550-9913-6D3F75222C8E}"/>
                </a:ext>
                <a:ext uri="{C183D7F6-B498-43B3-948B-1728B52AA6E4}">
                  <adec:decorative xmlns:adec="http://schemas.microsoft.com/office/drawing/2017/decorative" val="1"/>
                </a:ext>
              </a:extLst>
            </p:cNvPr>
            <p:cNvSpPr>
              <a:spLocks/>
            </p:cNvSpPr>
            <p:nvPr/>
          </p:nvSpPr>
          <p:spPr bwMode="auto">
            <a:xfrm>
              <a:off x="2812" y="2781"/>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 name="Content Placeholder 8">
            <a:extLst>
              <a:ext uri="{FF2B5EF4-FFF2-40B4-BE49-F238E27FC236}">
                <a16:creationId xmlns:a16="http://schemas.microsoft.com/office/drawing/2014/main" id="{4307F290-FF8E-43AE-8658-5B33DD7FB7D3}"/>
              </a:ext>
            </a:extLst>
          </p:cNvPr>
          <p:cNvSpPr>
            <a:spLocks noGrp="1"/>
          </p:cNvSpPr>
          <p:nvPr>
            <p:ph sz="quarter" idx="15"/>
          </p:nvPr>
        </p:nvSpPr>
        <p:spPr>
          <a:xfrm>
            <a:off x="984854" y="4978812"/>
            <a:ext cx="3867462" cy="487569"/>
          </a:xfrm>
        </p:spPr>
        <p:txBody>
          <a:bodyPr/>
          <a:lstStyle/>
          <a:p>
            <a:pPr marL="0" marR="0" lvl="0" indent="0" algn="l" defTabSz="914400" rtl="0" eaLnBrk="1" fontAlgn="auto" latinLnBrk="0" hangingPunct="1">
              <a:lnSpc>
                <a:spcPct val="102000"/>
              </a:lnSpc>
              <a:spcBef>
                <a:spcPts val="120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Improve TCO with built-in features for HA, performance and security </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graphicFrame>
        <p:nvGraphicFramePr>
          <p:cNvPr id="4" name="Table 5">
            <a:extLst>
              <a:ext uri="{FF2B5EF4-FFF2-40B4-BE49-F238E27FC236}">
                <a16:creationId xmlns:a16="http://schemas.microsoft.com/office/drawing/2014/main" id="{C143217E-6AC9-48A8-BA44-D6EEACDD8B60}"/>
              </a:ext>
            </a:extLst>
          </p:cNvPr>
          <p:cNvGraphicFramePr>
            <a:graphicFrameLocks noGrp="1"/>
          </p:cNvGraphicFramePr>
          <p:nvPr>
            <p:extLst>
              <p:ext uri="{D42A27DB-BD31-4B8C-83A1-F6EECF244321}">
                <p14:modId xmlns:p14="http://schemas.microsoft.com/office/powerpoint/2010/main" val="314044544"/>
              </p:ext>
            </p:extLst>
          </p:nvPr>
        </p:nvGraphicFramePr>
        <p:xfrm>
          <a:off x="5196840" y="1210826"/>
          <a:ext cx="6713221" cy="5834708"/>
        </p:xfrm>
        <a:graphic>
          <a:graphicData uri="http://schemas.openxmlformats.org/drawingml/2006/table">
            <a:tbl>
              <a:tblPr firstRow="1" bandRow="1">
                <a:tableStyleId>{2D5ABB26-0587-4C30-8999-92F81FD0307C}</a:tableStyleId>
              </a:tblPr>
              <a:tblGrid>
                <a:gridCol w="397405">
                  <a:extLst>
                    <a:ext uri="{9D8B030D-6E8A-4147-A177-3AD203B41FA5}">
                      <a16:colId xmlns:a16="http://schemas.microsoft.com/office/drawing/2014/main" val="2759725639"/>
                    </a:ext>
                  </a:extLst>
                </a:gridCol>
                <a:gridCol w="2105272">
                  <a:extLst>
                    <a:ext uri="{9D8B030D-6E8A-4147-A177-3AD203B41FA5}">
                      <a16:colId xmlns:a16="http://schemas.microsoft.com/office/drawing/2014/main" val="788832998"/>
                    </a:ext>
                  </a:extLst>
                </a:gridCol>
                <a:gridCol w="2105272">
                  <a:extLst>
                    <a:ext uri="{9D8B030D-6E8A-4147-A177-3AD203B41FA5}">
                      <a16:colId xmlns:a16="http://schemas.microsoft.com/office/drawing/2014/main" val="604897334"/>
                    </a:ext>
                  </a:extLst>
                </a:gridCol>
                <a:gridCol w="2105272">
                  <a:extLst>
                    <a:ext uri="{9D8B030D-6E8A-4147-A177-3AD203B41FA5}">
                      <a16:colId xmlns:a16="http://schemas.microsoft.com/office/drawing/2014/main" val="357097111"/>
                    </a:ext>
                  </a:extLst>
                </a:gridCol>
              </a:tblGrid>
              <a:tr h="857451">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gradFill>
                            <a:gsLst>
                              <a:gs pos="2917">
                                <a:schemeClr val="tx1"/>
                              </a:gs>
                              <a:gs pos="30000">
                                <a:schemeClr val="tx1"/>
                              </a:gs>
                            </a:gsLst>
                            <a:lin ang="5400000" scaled="0"/>
                          </a:gradFill>
                          <a:latin typeface="+mj-lt"/>
                        </a:rPr>
                        <a:t>Intelligent Features </a:t>
                      </a:r>
                    </a:p>
                  </a:txBody>
                  <a:tcPr vert="vert270" anchor="ctr">
                    <a:lnR w="12700" cap="flat" cmpd="sng" algn="ctr">
                      <a:noFill/>
                      <a:prstDash val="solid"/>
                      <a:round/>
                      <a:headEnd type="none" w="med" len="med"/>
                      <a:tailEnd type="none" w="med" len="med"/>
                    </a:lnR>
                    <a:solidFill>
                      <a:schemeClr val="accent1">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1">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1">
                        <a:lumMod val="20000"/>
                        <a:lumOff val="80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lang="en-US" sz="1050" dirty="0">
                          <a:solidFill>
                            <a:schemeClr val="tx1"/>
                          </a:solidFill>
                        </a:rPr>
                        <a:t>Intelligent security and performance features </a:t>
                      </a:r>
                    </a:p>
                    <a:p>
                      <a:pPr marL="0" marR="0" lvl="0" indent="0" algn="l" defTabSz="932742" rtl="0" eaLnBrk="1" fontAlgn="auto" latinLnBrk="0" hangingPunct="1">
                        <a:lnSpc>
                          <a:spcPct val="100000"/>
                        </a:lnSpc>
                        <a:spcBef>
                          <a:spcPts val="0"/>
                        </a:spcBef>
                        <a:spcAft>
                          <a:spcPts val="400"/>
                        </a:spcAft>
                        <a:buClr>
                          <a:schemeClr val="accent1"/>
                        </a:buClr>
                        <a:buSzTx/>
                        <a:buFont typeface="Arial" panose="020B0604020202020204" pitchFamily="34" charset="0"/>
                        <a:buNone/>
                        <a:tabLst/>
                        <a:defRPr/>
                      </a:pP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solidFill>
                      <a:schemeClr val="accent1">
                        <a:lumMod val="20000"/>
                        <a:lumOff val="80000"/>
                        <a:alpha val="50000"/>
                      </a:schemeClr>
                    </a:solidFill>
                  </a:tcPr>
                </a:tc>
                <a:extLst>
                  <a:ext uri="{0D108BD9-81ED-4DB2-BD59-A6C34878D82A}">
                    <a16:rowId xmlns:a16="http://schemas.microsoft.com/office/drawing/2014/main" val="1760560539"/>
                  </a:ext>
                </a:extLst>
              </a:tr>
              <a:tr h="1744980">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latin typeface="+mj-lt"/>
                        </a:rPr>
                        <a:t>Managed by Microsoft</a:t>
                      </a:r>
                      <a:endParaRPr lang="en-US" sz="1200" dirty="0">
                        <a:gradFill>
                          <a:gsLst>
                            <a:gs pos="2917">
                              <a:schemeClr val="tx1"/>
                            </a:gs>
                            <a:gs pos="30000">
                              <a:schemeClr val="tx1"/>
                            </a:gs>
                          </a:gsLst>
                          <a:lin ang="5400000" scaled="0"/>
                        </a:gradFill>
                        <a:latin typeface="+mj-lt"/>
                      </a:endParaRPr>
                    </a:p>
                  </a:txBody>
                  <a:tcPr vert="vert270" anchor="ctr">
                    <a:lnR w="12700" cap="flat" cmpd="sng" algn="ctr">
                      <a:noFill/>
                      <a:prstDash val="solid"/>
                      <a:round/>
                      <a:headEnd type="none" w="med" len="med"/>
                      <a:tailEnd type="none" w="med" len="med"/>
                    </a:lnR>
                    <a:solidFill>
                      <a:schemeClr val="bg1">
                        <a:lumMod val="95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bg1">
                        <a:lumMod val="95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Datacenter management</a:t>
                      </a: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bg1">
                        <a:lumMod val="95000"/>
                        <a:alpha val="50000"/>
                      </a:schemeClr>
                    </a:solidFill>
                  </a:tcPr>
                </a:tc>
                <a:tc>
                  <a:txBody>
                    <a:bodyPr/>
                    <a:lstStyle/>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O/S provision /patching</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
                          <a:srgbClr val="0067B5"/>
                        </a:buClr>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Datacenter management</a:t>
                      </a: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nchor="b">
                    <a:lnL w="9525" cap="flat" cmpd="sng" algn="ctr">
                      <a:solidFill>
                        <a:schemeClr val="accent4"/>
                      </a:solidFill>
                      <a:prstDash val="solid"/>
                      <a:round/>
                      <a:headEnd type="none" w="med" len="med"/>
                      <a:tailEnd type="none" w="med" len="med"/>
                    </a:lnL>
                    <a:solidFill>
                      <a:schemeClr val="bg1">
                        <a:lumMod val="95000"/>
                        <a:alpha val="50000"/>
                      </a:schemeClr>
                    </a:solidFill>
                  </a:tcPr>
                </a:tc>
                <a:extLst>
                  <a:ext uri="{0D108BD9-81ED-4DB2-BD59-A6C34878D82A}">
                    <a16:rowId xmlns:a16="http://schemas.microsoft.com/office/drawing/2014/main" val="2988163826"/>
                  </a:ext>
                </a:extLst>
              </a:tr>
              <a:tr h="2189044">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latin typeface="+mj-lt"/>
                        </a:rPr>
                        <a:t>Managed by customer</a:t>
                      </a:r>
                      <a:endParaRPr lang="en-US" sz="1200" dirty="0">
                        <a:gradFill>
                          <a:gsLst>
                            <a:gs pos="2917">
                              <a:schemeClr val="tx1"/>
                            </a:gs>
                            <a:gs pos="30000">
                              <a:schemeClr val="tx1"/>
                            </a:gs>
                          </a:gsLst>
                          <a:lin ang="5400000" scaled="0"/>
                        </a:gradFill>
                        <a:latin typeface="+mj-lt"/>
                      </a:endParaRPr>
                    </a:p>
                  </a:txBody>
                  <a:tcPr vert="vert270" anchor="ctr">
                    <a:lnR w="12700" cap="flat" cmpd="sng" algn="ctr">
                      <a:noFill/>
                      <a:prstDash val="solid"/>
                      <a:round/>
                      <a:headEnd type="none" w="med" len="med"/>
                      <a:tailEnd type="none" w="med" len="med"/>
                    </a:lnR>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O/S provision/patching</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Virtualization</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Hardware</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Datacenter management</a:t>
                      </a: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lnL w="12700" cap="flat" cmpd="sng" algn="ctr">
                      <a:no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High availability /DR/Backups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Database provision/ Patch/Scaling</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O/S provision</a:t>
                      </a: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lnL w="9525" cap="flat" cmpd="sng" algn="ctr">
                      <a:solidFill>
                        <a:schemeClr val="accent4"/>
                      </a:solidFill>
                      <a:prstDash val="solid"/>
                      <a:round/>
                      <a:headEnd type="none" w="med" len="med"/>
                      <a:tailEnd type="none" w="med" len="med"/>
                    </a:lnL>
                    <a:lnR w="9525" cap="flat" cmpd="sng" algn="ctr">
                      <a:solidFill>
                        <a:schemeClr val="accent4"/>
                      </a:solidFill>
                      <a:prstDash val="solid"/>
                      <a:round/>
                      <a:headEnd type="none" w="med" len="med"/>
                      <a:tailEnd type="none" w="med" len="med"/>
                    </a:lnR>
                    <a:solidFill>
                      <a:schemeClr val="accent5"/>
                    </a:solidFill>
                  </a:tcPr>
                </a:tc>
                <a:tc>
                  <a:txBody>
                    <a:bodyPr/>
                    <a:lstStyle/>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Applications</a:t>
                      </a:r>
                    </a:p>
                    <a:p>
                      <a:pPr marL="171450" marR="0" lvl="0" indent="-171450" algn="l" defTabSz="932742"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US" sz="1050" u="none" strike="noStrike" kern="0" cap="none" spc="0" normalizeH="0" baseline="0" noProof="0" dirty="0">
                          <a:ln>
                            <a:noFill/>
                          </a:ln>
                          <a:effectLst/>
                          <a:uLnTx/>
                          <a:uFillTx/>
                        </a:rPr>
                        <a:t>Data</a:t>
                      </a:r>
                      <a:endParaRPr kumimoji="0" lang="en-US" sz="1050" b="0" i="0" u="none" strike="noStrike" kern="0" cap="none" spc="0" normalizeH="0" baseline="0" noProof="0" dirty="0">
                        <a:ln>
                          <a:noFill/>
                        </a:ln>
                        <a:solidFill>
                          <a:schemeClr val="tx1"/>
                        </a:solidFill>
                        <a:effectLst/>
                        <a:uLnTx/>
                        <a:uFillTx/>
                        <a:latin typeface="+mn-lt"/>
                        <a:ea typeface="Segoe UI" pitchFamily="34" charset="0"/>
                        <a:cs typeface="Segoe UI" pitchFamily="34" charset="0"/>
                      </a:endParaRPr>
                    </a:p>
                  </a:txBody>
                  <a:tcPr>
                    <a:lnL w="9525" cap="flat" cmpd="sng" algn="ctr">
                      <a:solidFill>
                        <a:schemeClr val="accent4"/>
                      </a:solidFill>
                      <a:prstDash val="solid"/>
                      <a:round/>
                      <a:headEnd type="none" w="med" len="med"/>
                      <a:tailEnd type="none" w="med" len="med"/>
                    </a:lnL>
                    <a:solidFill>
                      <a:schemeClr val="accent5"/>
                    </a:solidFill>
                  </a:tcPr>
                </a:tc>
                <a:extLst>
                  <a:ext uri="{0D108BD9-81ED-4DB2-BD59-A6C34878D82A}">
                    <a16:rowId xmlns:a16="http://schemas.microsoft.com/office/drawing/2014/main" val="3070296990"/>
                  </a:ext>
                </a:extLst>
              </a:tr>
              <a:tr h="1043233">
                <a:tc>
                  <a:txBody>
                    <a:bodyPr/>
                    <a:lstStyle/>
                    <a:p>
                      <a:endParaRPr lang="en-US" dirty="0"/>
                    </a:p>
                  </a:txBody>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dirty="0">
                          <a:ln>
                            <a:noFill/>
                          </a:ln>
                          <a:effectLst/>
                          <a:uLnTx/>
                          <a:uFillTx/>
                          <a:latin typeface="+mj-lt"/>
                        </a:rPr>
                        <a:t>On-premises</a:t>
                      </a:r>
                      <a:endParaRPr kumimoji="0" lang="en-US" sz="1398" u="none" strike="noStrike" kern="1200" cap="none" spc="0" normalizeH="0" baseline="0" noProof="0" dirty="0">
                        <a:ln>
                          <a:noFill/>
                        </a:ln>
                        <a:effectLst/>
                        <a:uLnTx/>
                        <a:uFillTx/>
                        <a:latin typeface="+mj-lt"/>
                      </a:endParaRP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200" u="none" strike="noStrike" kern="1200" cap="none" spc="0" normalizeH="0" baseline="0" noProof="0" dirty="0">
                          <a:ln>
                            <a:noFill/>
                          </a:ln>
                          <a:effectLst/>
                          <a:uLnTx/>
                          <a:uFillTx/>
                        </a:rPr>
                        <a:t>MySQL</a:t>
                      </a:r>
                      <a:endParaRPr kumimoji="0" lang="en-US" sz="1398" b="0" i="0" u="none" strike="noStrike" kern="1200" cap="none" spc="0" normalizeH="0" baseline="0" noProof="0" dirty="0">
                        <a:ln>
                          <a:noFill/>
                        </a:ln>
                        <a:solidFill>
                          <a:srgbClr val="2F2F2F"/>
                        </a:solidFill>
                        <a:effectLst/>
                        <a:uLnTx/>
                        <a:uFillTx/>
                        <a:latin typeface="+mn-lt"/>
                        <a:ea typeface="Kozuka Gothic Pro R" pitchFamily="34" charset="-128"/>
                        <a:cs typeface="Segoe UI Semibold" panose="020B0702040204020203" pitchFamily="34" charset="0"/>
                      </a:endParaRPr>
                    </a:p>
                  </a:txBody>
                  <a:tcPr>
                    <a:lnR w="12700" cap="flat" cmpd="sng" algn="ctr">
                      <a:noFill/>
                      <a:prstDash val="solid"/>
                      <a:round/>
                      <a:headEnd type="none" w="med" len="med"/>
                      <a:tailEnd type="none" w="med" len="med"/>
                    </a:lnR>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dirty="0">
                          <a:ln>
                            <a:noFill/>
                          </a:ln>
                          <a:effectLst/>
                          <a:uLnTx/>
                          <a:uFillTx/>
                          <a:latin typeface="+mj-lt"/>
                        </a:rPr>
                        <a:t>IaaS</a:t>
                      </a:r>
                      <a:endParaRPr kumimoji="0" lang="en-US" sz="1398" u="none" strike="noStrike" kern="1200" cap="none" spc="0" normalizeH="0" baseline="0" noProof="0" dirty="0">
                        <a:ln>
                          <a:noFill/>
                        </a:ln>
                        <a:effectLst/>
                        <a:uLnTx/>
                        <a:uFillTx/>
                        <a:latin typeface="+mj-lt"/>
                      </a:endParaRP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200" u="none" strike="noStrike" kern="1200" cap="none" spc="0" normalizeH="0" baseline="0" noProof="0" dirty="0">
                          <a:ln>
                            <a:noFill/>
                          </a:ln>
                          <a:effectLst/>
                          <a:uLnTx/>
                          <a:uFillTx/>
                        </a:rPr>
                        <a:t>Azure VMs </a:t>
                      </a:r>
                      <a:br>
                        <a:rPr kumimoji="0" lang="en-US" sz="1200" u="none" strike="noStrike" kern="1200" cap="none" spc="0" normalizeH="0" baseline="0" noProof="0" dirty="0">
                          <a:ln>
                            <a:noFill/>
                          </a:ln>
                          <a:effectLst/>
                          <a:uLnTx/>
                          <a:uFillTx/>
                        </a:rPr>
                      </a:br>
                      <a:r>
                        <a:rPr kumimoji="0" lang="en-US" sz="1200" u="none" strike="noStrike" kern="1200" cap="none" spc="0" normalizeH="0" baseline="0" noProof="0" dirty="0">
                          <a:ln>
                            <a:noFill/>
                          </a:ln>
                          <a:effectLst/>
                          <a:uLnTx/>
                          <a:uFillTx/>
                        </a:rPr>
                        <a:t>with MySQL/ MariaDB</a:t>
                      </a:r>
                      <a:endParaRPr kumimoji="0" lang="en-US" sz="1200" b="0" i="0" u="none" strike="noStrike" kern="1200" cap="none" spc="0" normalizeH="0" baseline="0" noProof="0" dirty="0">
                        <a:ln>
                          <a:noFill/>
                        </a:ln>
                        <a:solidFill>
                          <a:srgbClr val="2F2F2F"/>
                        </a:solidFill>
                        <a:effectLst/>
                        <a:uLnTx/>
                        <a:uFillTx/>
                        <a:latin typeface="+mn-lt"/>
                        <a:ea typeface="Kozuka Gothic Pro R" pitchFamily="34" charset="-128"/>
                        <a:cs typeface="Segoe UI Semibold" panose="020B07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400" u="none" strike="noStrike" kern="1200" cap="none" spc="0" normalizeH="0" baseline="0" noProof="0" dirty="0">
                          <a:ln>
                            <a:noFill/>
                          </a:ln>
                          <a:effectLst/>
                          <a:uLnTx/>
                          <a:uFillTx/>
                          <a:latin typeface="+mj-lt"/>
                        </a:rPr>
                        <a:t>PaaS</a:t>
                      </a:r>
                      <a:r>
                        <a:rPr kumimoji="0" lang="en-US" sz="1398" u="none" strike="noStrike" kern="1200" cap="none" spc="0" normalizeH="0" baseline="0" noProof="0" dirty="0">
                          <a:ln>
                            <a:noFill/>
                          </a:ln>
                          <a:effectLst/>
                          <a:uLnTx/>
                          <a:uFillTx/>
                        </a:rPr>
                        <a:t> </a:t>
                      </a:r>
                    </a:p>
                    <a:p>
                      <a:pPr marL="0" marR="0" lvl="1" indent="0" algn="ctr" defTabSz="1240734" rtl="0" eaLnBrk="1" fontAlgn="base" latinLnBrk="0" hangingPunct="1">
                        <a:lnSpc>
                          <a:spcPct val="90000"/>
                        </a:lnSpc>
                        <a:spcBef>
                          <a:spcPts val="0"/>
                        </a:spcBef>
                        <a:spcAft>
                          <a:spcPts val="400"/>
                        </a:spcAft>
                        <a:buClrTx/>
                        <a:buSzTx/>
                        <a:buFontTx/>
                        <a:buNone/>
                        <a:tabLst/>
                        <a:defRPr/>
                      </a:pPr>
                      <a:r>
                        <a:rPr kumimoji="0" lang="en-US" sz="1200" u="none" strike="noStrike" kern="1200" cap="none" spc="0" normalizeH="0" baseline="0" noProof="0" dirty="0">
                          <a:ln>
                            <a:noFill/>
                          </a:ln>
                          <a:effectLst/>
                          <a:uLnTx/>
                          <a:uFillTx/>
                        </a:rPr>
                        <a:t>Azure Database </a:t>
                      </a:r>
                      <a:br>
                        <a:rPr kumimoji="0" lang="en-US" sz="1200" u="none" strike="noStrike" kern="1200" cap="none" spc="0" normalizeH="0" baseline="0" noProof="0" dirty="0">
                          <a:ln>
                            <a:noFill/>
                          </a:ln>
                          <a:effectLst/>
                          <a:uLnTx/>
                          <a:uFillTx/>
                        </a:rPr>
                      </a:br>
                      <a:r>
                        <a:rPr kumimoji="0" lang="en-US" sz="1200" u="none" strike="noStrike" kern="1200" cap="none" spc="0" normalizeH="0" baseline="0" noProof="0" dirty="0">
                          <a:ln>
                            <a:noFill/>
                          </a:ln>
                          <a:effectLst/>
                          <a:uLnTx/>
                          <a:uFillTx/>
                        </a:rPr>
                        <a:t>for MySQL/ MariaDB</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3889929217"/>
                  </a:ext>
                </a:extLst>
              </a:tr>
            </a:tbl>
          </a:graphicData>
        </a:graphic>
      </p:graphicFrame>
    </p:spTree>
    <p:extLst>
      <p:ext uri="{BB962C8B-B14F-4D97-AF65-F5344CB8AC3E}">
        <p14:creationId xmlns:p14="http://schemas.microsoft.com/office/powerpoint/2010/main" val="15354212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84">
            <a:extLst>
              <a:ext uri="{FF2B5EF4-FFF2-40B4-BE49-F238E27FC236}">
                <a16:creationId xmlns:a16="http://schemas.microsoft.com/office/drawing/2014/main" id="{1A57FEE2-0C87-DF4D-9FB8-7B305B8D8A0F}"/>
              </a:ext>
            </a:extLst>
          </p:cNvPr>
          <p:cNvSpPr>
            <a:spLocks noGrp="1"/>
          </p:cNvSpPr>
          <p:nvPr>
            <p:ph type="title"/>
          </p:nvPr>
        </p:nvSpPr>
        <p:spPr>
          <a:xfrm>
            <a:off x="588263" y="457199"/>
            <a:ext cx="7938382" cy="750365"/>
          </a:xfrm>
        </p:spPr>
        <p:txBody>
          <a:bodyPr/>
          <a:lstStyle/>
          <a:p>
            <a:r>
              <a:rPr lang="en-US" sz="3200" dirty="0"/>
              <a:t>Azure Databases for MySQL and MariaDB</a:t>
            </a:r>
            <a:br>
              <a:rPr lang="en-US" sz="3200" dirty="0"/>
            </a:br>
            <a:r>
              <a:rPr lang="en-US" sz="1800" b="1" dirty="0">
                <a:solidFill>
                  <a:schemeClr val="accent1"/>
                </a:solidFill>
                <a:cs typeface="+mn-cs"/>
              </a:rPr>
              <a:t>Brings Azure innovation to your favorite community database</a:t>
            </a:r>
          </a:p>
        </p:txBody>
      </p:sp>
      <p:grpSp>
        <p:nvGrpSpPr>
          <p:cNvPr id="58" name="Group 57">
            <a:extLst>
              <a:ext uri="{FF2B5EF4-FFF2-40B4-BE49-F238E27FC236}">
                <a16:creationId xmlns:a16="http://schemas.microsoft.com/office/drawing/2014/main" id="{69CEA2BA-B692-BC42-8C8A-DBFE59D9A5F5}"/>
              </a:ext>
              <a:ext uri="{C183D7F6-B498-43B3-948B-1728B52AA6E4}">
                <adec:decorative xmlns:adec="http://schemas.microsoft.com/office/drawing/2017/decorative" val="1"/>
              </a:ext>
            </a:extLst>
          </p:cNvPr>
          <p:cNvGrpSpPr/>
          <p:nvPr/>
        </p:nvGrpSpPr>
        <p:grpSpPr>
          <a:xfrm>
            <a:off x="1261065" y="2201762"/>
            <a:ext cx="849974" cy="517738"/>
            <a:chOff x="10387012" y="4179358"/>
            <a:chExt cx="974726" cy="593725"/>
          </a:xfrm>
          <a:solidFill>
            <a:schemeClr val="accent1"/>
          </a:solidFill>
        </p:grpSpPr>
        <p:sp>
          <p:nvSpPr>
            <p:cNvPr id="60" name="Freeform 26">
              <a:extLst>
                <a:ext uri="{FF2B5EF4-FFF2-40B4-BE49-F238E27FC236}">
                  <a16:creationId xmlns:a16="http://schemas.microsoft.com/office/drawing/2014/main" id="{D1FA6DEA-0AF7-0C4D-9C70-1454409A8BF0}"/>
                </a:ext>
              </a:extLst>
            </p:cNvPr>
            <p:cNvSpPr>
              <a:spLocks/>
            </p:cNvSpPr>
            <p:nvPr/>
          </p:nvSpPr>
          <p:spPr bwMode="auto">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1" name="Freeform 27">
              <a:extLst>
                <a:ext uri="{FF2B5EF4-FFF2-40B4-BE49-F238E27FC236}">
                  <a16:creationId xmlns:a16="http://schemas.microsoft.com/office/drawing/2014/main" id="{75A21760-8484-4F45-8C23-AC06FAA4C023}"/>
                </a:ext>
              </a:extLst>
            </p:cNvPr>
            <p:cNvSpPr>
              <a:spLocks/>
            </p:cNvSpPr>
            <p:nvPr/>
          </p:nvSpPr>
          <p:spPr bwMode="auto">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2" name="Freeform 28">
              <a:extLst>
                <a:ext uri="{FF2B5EF4-FFF2-40B4-BE49-F238E27FC236}">
                  <a16:creationId xmlns:a16="http://schemas.microsoft.com/office/drawing/2014/main" id="{634834BE-122E-6940-AD27-D4EC497F8A18}"/>
                </a:ext>
                <a:ext uri="{C183D7F6-B498-43B3-948B-1728B52AA6E4}">
                  <adec:decorative xmlns:adec="http://schemas.microsoft.com/office/drawing/2017/decorative" val="1"/>
                </a:ext>
              </a:extLst>
            </p:cNvPr>
            <p:cNvSpPr>
              <a:spLocks/>
            </p:cNvSpPr>
            <p:nvPr/>
          </p:nvSpPr>
          <p:spPr bwMode="auto">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3" name="Freeform 29">
              <a:extLst>
                <a:ext uri="{FF2B5EF4-FFF2-40B4-BE49-F238E27FC236}">
                  <a16:creationId xmlns:a16="http://schemas.microsoft.com/office/drawing/2014/main" id="{281CC2C1-42B2-BD47-AD9A-FB29037BD0E2}"/>
                </a:ext>
                <a:ext uri="{C183D7F6-B498-43B3-948B-1728B52AA6E4}">
                  <adec:decorative xmlns:adec="http://schemas.microsoft.com/office/drawing/2017/decorative" val="1"/>
                </a:ext>
              </a:extLst>
            </p:cNvPr>
            <p:cNvSpPr>
              <a:spLocks/>
            </p:cNvSpPr>
            <p:nvPr/>
          </p:nvSpPr>
          <p:spPr bwMode="auto">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sp>
          <p:nvSpPr>
            <p:cNvPr id="64" name="Freeform 30">
              <a:extLst>
                <a:ext uri="{FF2B5EF4-FFF2-40B4-BE49-F238E27FC236}">
                  <a16:creationId xmlns:a16="http://schemas.microsoft.com/office/drawing/2014/main" id="{47ECEB82-C81B-EE49-892D-FB1E7B5C7EE9}"/>
                </a:ext>
                <a:ext uri="{C183D7F6-B498-43B3-948B-1728B52AA6E4}">
                  <adec:decorative xmlns:adec="http://schemas.microsoft.com/office/drawing/2017/decorative" val="1"/>
                </a:ext>
              </a:extLst>
            </p:cNvPr>
            <p:cNvSpPr>
              <a:spLocks/>
            </p:cNvSpPr>
            <p:nvPr/>
          </p:nvSpPr>
          <p:spPr bwMode="auto">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89069" tIns="44534" rIns="89069" bIns="44534" numCol="1" anchor="t" anchorCtr="0" compatLnSpc="1">
              <a:prstTxWarp prst="textNoShape">
                <a:avLst/>
              </a:prstTxWarp>
            </a:bodyPr>
            <a:lstStyle/>
            <a:p>
              <a:pPr marL="0" marR="0" lvl="0" indent="0" algn="l" defTabSz="890580" rtl="0" eaLnBrk="1" fontAlgn="auto" latinLnBrk="0" hangingPunct="1">
                <a:lnSpc>
                  <a:spcPct val="100000"/>
                </a:lnSpc>
                <a:spcBef>
                  <a:spcPts val="0"/>
                </a:spcBef>
                <a:spcAft>
                  <a:spcPts val="0"/>
                </a:spcAft>
                <a:buClrTx/>
                <a:buSzTx/>
                <a:buFontTx/>
                <a:buNone/>
                <a:tabLst/>
                <a:defRPr/>
              </a:pPr>
              <a:endParaRPr kumimoji="0" lang="en-US" sz="1753" b="0" i="0" u="none" strike="noStrike" kern="1200" cap="none" spc="0" normalizeH="0" baseline="0" noProof="0">
                <a:ln>
                  <a:solidFill>
                    <a:srgbClr val="FFFFFF">
                      <a:alpha val="0"/>
                    </a:srgbClr>
                  </a:solidFill>
                </a:ln>
                <a:solidFill>
                  <a:srgbClr val="FFFFFF"/>
                </a:solidFill>
                <a:effectLst/>
                <a:uLnTx/>
                <a:uFillTx/>
                <a:latin typeface="Segoe UI"/>
                <a:ea typeface="+mn-ea"/>
                <a:cs typeface="+mn-cs"/>
              </a:endParaRPr>
            </a:p>
          </p:txBody>
        </p:sp>
      </p:grpSp>
      <p:sp>
        <p:nvSpPr>
          <p:cNvPr id="4" name="Content Placeholder 3">
            <a:extLst>
              <a:ext uri="{FF2B5EF4-FFF2-40B4-BE49-F238E27FC236}">
                <a16:creationId xmlns:a16="http://schemas.microsoft.com/office/drawing/2014/main" id="{0E95AA5A-EB11-44AB-913F-25BDF9213B85}"/>
              </a:ext>
            </a:extLst>
          </p:cNvPr>
          <p:cNvSpPr>
            <a:spLocks noGrp="1"/>
          </p:cNvSpPr>
          <p:nvPr>
            <p:ph sz="quarter" idx="10"/>
          </p:nvPr>
        </p:nvSpPr>
        <p:spPr>
          <a:xfrm>
            <a:off x="619806" y="2966395"/>
            <a:ext cx="2126380" cy="430887"/>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Fully managed community database</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sp>
        <p:nvSpPr>
          <p:cNvPr id="6" name="Content Placeholder 5">
            <a:extLst>
              <a:ext uri="{FF2B5EF4-FFF2-40B4-BE49-F238E27FC236}">
                <a16:creationId xmlns:a16="http://schemas.microsoft.com/office/drawing/2014/main" id="{8EC2CB93-86A8-45B5-A43D-6FAB3320CAF8}"/>
              </a:ext>
            </a:extLst>
          </p:cNvPr>
          <p:cNvSpPr>
            <a:spLocks noGrp="1"/>
          </p:cNvSpPr>
          <p:nvPr>
            <p:ph sz="quarter" idx="11"/>
          </p:nvPr>
        </p:nvSpPr>
        <p:spPr>
          <a:xfrm>
            <a:off x="793755" y="3684403"/>
            <a:ext cx="1789556" cy="738664"/>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Take advantage of </a:t>
            </a:r>
            <a:b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a fully managed </a:t>
            </a:r>
            <a:b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service with support </a:t>
            </a:r>
            <a:b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rPr>
              <a:t>for latest versions</a:t>
            </a:r>
            <a:endParaRPr kumimoji="0" lang="en-US" sz="1200" b="0" i="0" u="none" strike="noStrike" kern="1200" cap="none" spc="0" normalizeH="0" baseline="0" noProof="0" dirty="0">
              <a:ln>
                <a:noFill/>
              </a:ln>
              <a:solidFill>
                <a:srgbClr val="0078D4"/>
              </a:solidFill>
              <a:effectLst/>
              <a:uLnTx/>
              <a:uFillTx/>
              <a:latin typeface="Segoe UI"/>
              <a:ea typeface="+mn-ea"/>
              <a:cs typeface="Segoe UI" panose="020B0502040204020203" pitchFamily="34" charset="0"/>
            </a:endParaRPr>
          </a:p>
        </p:txBody>
      </p:sp>
      <p:grpSp>
        <p:nvGrpSpPr>
          <p:cNvPr id="43" name="Group 10">
            <a:extLst>
              <a:ext uri="{FF2B5EF4-FFF2-40B4-BE49-F238E27FC236}">
                <a16:creationId xmlns:a16="http://schemas.microsoft.com/office/drawing/2014/main" id="{7C0893A2-8D60-D94F-B063-C9EEB7D90AF3}"/>
              </a:ext>
              <a:ext uri="{C183D7F6-B498-43B3-948B-1728B52AA6E4}">
                <adec:decorative xmlns:adec="http://schemas.microsoft.com/office/drawing/2017/decorative" val="1"/>
              </a:ext>
            </a:extLst>
          </p:cNvPr>
          <p:cNvGrpSpPr>
            <a:grpSpLocks noChangeAspect="1"/>
          </p:cNvGrpSpPr>
          <p:nvPr/>
        </p:nvGrpSpPr>
        <p:grpSpPr bwMode="auto">
          <a:xfrm>
            <a:off x="3652835" y="2183334"/>
            <a:ext cx="473842" cy="541535"/>
            <a:chOff x="1033" y="999"/>
            <a:chExt cx="273" cy="312"/>
          </a:xfrm>
        </p:grpSpPr>
        <p:sp>
          <p:nvSpPr>
            <p:cNvPr id="50" name="Rectangle 11">
              <a:extLst>
                <a:ext uri="{FF2B5EF4-FFF2-40B4-BE49-F238E27FC236}">
                  <a16:creationId xmlns:a16="http://schemas.microsoft.com/office/drawing/2014/main" id="{F91F917A-351C-6241-9D0C-57AC64F4D68C}"/>
                </a:ext>
                <a:ext uri="{C183D7F6-B498-43B3-948B-1728B52AA6E4}">
                  <adec:decorative xmlns:adec="http://schemas.microsoft.com/office/drawing/2017/decorative" val="1"/>
                </a:ext>
              </a:extLst>
            </p:cNvPr>
            <p:cNvSpPr>
              <a:spLocks noChangeArrowheads="1"/>
            </p:cNvSpPr>
            <p:nvPr/>
          </p:nvSpPr>
          <p:spPr bwMode="auto">
            <a:xfrm>
              <a:off x="1277" y="1243"/>
              <a:ext cx="29"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Rectangle 12">
              <a:extLst>
                <a:ext uri="{FF2B5EF4-FFF2-40B4-BE49-F238E27FC236}">
                  <a16:creationId xmlns:a16="http://schemas.microsoft.com/office/drawing/2014/main" id="{773D715B-C9FA-7943-B9F5-9D394BB4ED77}"/>
                </a:ext>
                <a:ext uri="{C183D7F6-B498-43B3-948B-1728B52AA6E4}">
                  <adec:decorative xmlns:adec="http://schemas.microsoft.com/office/drawing/2017/decorative" val="1"/>
                </a:ext>
              </a:extLst>
            </p:cNvPr>
            <p:cNvSpPr>
              <a:spLocks noChangeArrowheads="1"/>
            </p:cNvSpPr>
            <p:nvPr/>
          </p:nvSpPr>
          <p:spPr bwMode="auto">
            <a:xfrm>
              <a:off x="1228" y="1194"/>
              <a:ext cx="29" cy="1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Rectangle 13">
              <a:extLst>
                <a:ext uri="{FF2B5EF4-FFF2-40B4-BE49-F238E27FC236}">
                  <a16:creationId xmlns:a16="http://schemas.microsoft.com/office/drawing/2014/main" id="{39631BDF-3DDD-294B-8627-9924AC6704D9}"/>
                </a:ext>
                <a:ext uri="{C183D7F6-B498-43B3-948B-1728B52AA6E4}">
                  <adec:decorative xmlns:adec="http://schemas.microsoft.com/office/drawing/2017/decorative" val="1"/>
                </a:ext>
              </a:extLst>
            </p:cNvPr>
            <p:cNvSpPr>
              <a:spLocks noChangeArrowheads="1"/>
            </p:cNvSpPr>
            <p:nvPr/>
          </p:nvSpPr>
          <p:spPr bwMode="auto">
            <a:xfrm>
              <a:off x="1179" y="1145"/>
              <a:ext cx="30"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3" name="Rectangle 14">
              <a:extLst>
                <a:ext uri="{FF2B5EF4-FFF2-40B4-BE49-F238E27FC236}">
                  <a16:creationId xmlns:a16="http://schemas.microsoft.com/office/drawing/2014/main" id="{0ABB6C37-6BB9-E642-A12D-426AC7564AAA}"/>
                </a:ext>
                <a:ext uri="{C183D7F6-B498-43B3-948B-1728B52AA6E4}">
                  <adec:decorative xmlns:adec="http://schemas.microsoft.com/office/drawing/2017/decorative" val="1"/>
                </a:ext>
              </a:extLst>
            </p:cNvPr>
            <p:cNvSpPr>
              <a:spLocks noChangeArrowheads="1"/>
            </p:cNvSpPr>
            <p:nvPr/>
          </p:nvSpPr>
          <p:spPr bwMode="auto">
            <a:xfrm>
              <a:off x="1131" y="1097"/>
              <a:ext cx="29" cy="21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4" name="Rectangle 15">
              <a:extLst>
                <a:ext uri="{FF2B5EF4-FFF2-40B4-BE49-F238E27FC236}">
                  <a16:creationId xmlns:a16="http://schemas.microsoft.com/office/drawing/2014/main" id="{0513FAA5-6770-F24B-A88B-FDB923B0D045}"/>
                </a:ext>
                <a:ext uri="{C183D7F6-B498-43B3-948B-1728B52AA6E4}">
                  <adec:decorative xmlns:adec="http://schemas.microsoft.com/office/drawing/2017/decorative" val="1"/>
                </a:ext>
              </a:extLst>
            </p:cNvPr>
            <p:cNvSpPr>
              <a:spLocks noChangeArrowheads="1"/>
            </p:cNvSpPr>
            <p:nvPr/>
          </p:nvSpPr>
          <p:spPr bwMode="auto">
            <a:xfrm>
              <a:off x="1082" y="1048"/>
              <a:ext cx="29"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5" name="Rectangle 16">
              <a:extLst>
                <a:ext uri="{FF2B5EF4-FFF2-40B4-BE49-F238E27FC236}">
                  <a16:creationId xmlns:a16="http://schemas.microsoft.com/office/drawing/2014/main" id="{9C622686-7796-2144-B6FD-B44E3A3856E3}"/>
                </a:ext>
                <a:ext uri="{C183D7F6-B498-43B3-948B-1728B52AA6E4}">
                  <adec:decorative xmlns:adec="http://schemas.microsoft.com/office/drawing/2017/decorative" val="1"/>
                </a:ext>
              </a:extLst>
            </p:cNvPr>
            <p:cNvSpPr>
              <a:spLocks noChangeArrowheads="1"/>
            </p:cNvSpPr>
            <p:nvPr/>
          </p:nvSpPr>
          <p:spPr bwMode="auto">
            <a:xfrm>
              <a:off x="1033" y="999"/>
              <a:ext cx="29" cy="3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17">
              <a:extLst>
                <a:ext uri="{FF2B5EF4-FFF2-40B4-BE49-F238E27FC236}">
                  <a16:creationId xmlns:a16="http://schemas.microsoft.com/office/drawing/2014/main" id="{6C1CD160-CE53-5244-8542-B5D3B9CEF7A1}"/>
                </a:ext>
                <a:ext uri="{C183D7F6-B498-43B3-948B-1728B52AA6E4}">
                  <adec:decorative xmlns:adec="http://schemas.microsoft.com/office/drawing/2017/decorative" val="1"/>
                </a:ext>
              </a:extLst>
            </p:cNvPr>
            <p:cNvSpPr>
              <a:spLocks noEditPoints="1"/>
            </p:cNvSpPr>
            <p:nvPr/>
          </p:nvSpPr>
          <p:spPr bwMode="auto">
            <a:xfrm>
              <a:off x="1228" y="999"/>
              <a:ext cx="78" cy="151"/>
            </a:xfrm>
            <a:custGeom>
              <a:avLst/>
              <a:gdLst>
                <a:gd name="T0" fmla="*/ 339 w 339"/>
                <a:gd name="T1" fmla="*/ 440 h 662"/>
                <a:gd name="T2" fmla="*/ 303 w 339"/>
                <a:gd name="T3" fmla="*/ 534 h 662"/>
                <a:gd name="T4" fmla="*/ 195 w 339"/>
                <a:gd name="T5" fmla="*/ 578 h 662"/>
                <a:gd name="T6" fmla="*/ 195 w 339"/>
                <a:gd name="T7" fmla="*/ 662 h 662"/>
                <a:gd name="T8" fmla="*/ 144 w 339"/>
                <a:gd name="T9" fmla="*/ 662 h 662"/>
                <a:gd name="T10" fmla="*/ 144 w 339"/>
                <a:gd name="T11" fmla="*/ 580 h 662"/>
                <a:gd name="T12" fmla="*/ 10 w 339"/>
                <a:gd name="T13" fmla="*/ 547 h 662"/>
                <a:gd name="T14" fmla="*/ 10 w 339"/>
                <a:gd name="T15" fmla="*/ 450 h 662"/>
                <a:gd name="T16" fmla="*/ 71 w 339"/>
                <a:gd name="T17" fmla="*/ 480 h 662"/>
                <a:gd name="T18" fmla="*/ 144 w 339"/>
                <a:gd name="T19" fmla="*/ 497 h 662"/>
                <a:gd name="T20" fmla="*/ 144 w 339"/>
                <a:gd name="T21" fmla="*/ 368 h 662"/>
                <a:gd name="T22" fmla="*/ 33 w 339"/>
                <a:gd name="T23" fmla="*/ 305 h 662"/>
                <a:gd name="T24" fmla="*/ 0 w 339"/>
                <a:gd name="T25" fmla="*/ 214 h 662"/>
                <a:gd name="T26" fmla="*/ 40 w 339"/>
                <a:gd name="T27" fmla="*/ 119 h 662"/>
                <a:gd name="T28" fmla="*/ 144 w 339"/>
                <a:gd name="T29" fmla="*/ 74 h 662"/>
                <a:gd name="T30" fmla="*/ 144 w 339"/>
                <a:gd name="T31" fmla="*/ 0 h 662"/>
                <a:gd name="T32" fmla="*/ 195 w 339"/>
                <a:gd name="T33" fmla="*/ 0 h 662"/>
                <a:gd name="T34" fmla="*/ 195 w 339"/>
                <a:gd name="T35" fmla="*/ 73 h 662"/>
                <a:gd name="T36" fmla="*/ 306 w 339"/>
                <a:gd name="T37" fmla="*/ 97 h 662"/>
                <a:gd name="T38" fmla="*/ 306 w 339"/>
                <a:gd name="T39" fmla="*/ 192 h 662"/>
                <a:gd name="T40" fmla="*/ 195 w 339"/>
                <a:gd name="T41" fmla="*/ 155 h 662"/>
                <a:gd name="T42" fmla="*/ 195 w 339"/>
                <a:gd name="T43" fmla="*/ 289 h 662"/>
                <a:gd name="T44" fmla="*/ 306 w 339"/>
                <a:gd name="T45" fmla="*/ 353 h 662"/>
                <a:gd name="T46" fmla="*/ 339 w 339"/>
                <a:gd name="T47" fmla="*/ 440 h 662"/>
                <a:gd name="T48" fmla="*/ 144 w 339"/>
                <a:gd name="T49" fmla="*/ 269 h 662"/>
                <a:gd name="T50" fmla="*/ 144 w 339"/>
                <a:gd name="T51" fmla="*/ 157 h 662"/>
                <a:gd name="T52" fmla="*/ 94 w 339"/>
                <a:gd name="T53" fmla="*/ 208 h 662"/>
                <a:gd name="T54" fmla="*/ 144 w 339"/>
                <a:gd name="T55" fmla="*/ 269 h 662"/>
                <a:gd name="T56" fmla="*/ 246 w 339"/>
                <a:gd name="T57" fmla="*/ 445 h 662"/>
                <a:gd name="T58" fmla="*/ 195 w 339"/>
                <a:gd name="T59" fmla="*/ 388 h 662"/>
                <a:gd name="T60" fmla="*/ 195 w 339"/>
                <a:gd name="T61" fmla="*/ 495 h 662"/>
                <a:gd name="T62" fmla="*/ 246 w 339"/>
                <a:gd name="T63" fmla="*/ 44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9" h="662">
                  <a:moveTo>
                    <a:pt x="339" y="440"/>
                  </a:moveTo>
                  <a:cubicBezTo>
                    <a:pt x="339" y="479"/>
                    <a:pt x="327" y="510"/>
                    <a:pt x="303" y="534"/>
                  </a:cubicBezTo>
                  <a:cubicBezTo>
                    <a:pt x="278" y="558"/>
                    <a:pt x="242" y="572"/>
                    <a:pt x="195" y="578"/>
                  </a:cubicBezTo>
                  <a:cubicBezTo>
                    <a:pt x="195" y="662"/>
                    <a:pt x="195" y="662"/>
                    <a:pt x="195" y="662"/>
                  </a:cubicBezTo>
                  <a:cubicBezTo>
                    <a:pt x="144" y="662"/>
                    <a:pt x="144" y="662"/>
                    <a:pt x="144" y="662"/>
                  </a:cubicBezTo>
                  <a:cubicBezTo>
                    <a:pt x="144" y="580"/>
                    <a:pt x="144" y="580"/>
                    <a:pt x="144" y="580"/>
                  </a:cubicBezTo>
                  <a:cubicBezTo>
                    <a:pt x="95" y="579"/>
                    <a:pt x="51" y="569"/>
                    <a:pt x="10" y="547"/>
                  </a:cubicBezTo>
                  <a:cubicBezTo>
                    <a:pt x="10" y="450"/>
                    <a:pt x="10" y="450"/>
                    <a:pt x="10" y="450"/>
                  </a:cubicBezTo>
                  <a:cubicBezTo>
                    <a:pt x="23" y="460"/>
                    <a:pt x="43" y="470"/>
                    <a:pt x="71" y="480"/>
                  </a:cubicBezTo>
                  <a:cubicBezTo>
                    <a:pt x="99" y="490"/>
                    <a:pt x="123" y="495"/>
                    <a:pt x="144" y="497"/>
                  </a:cubicBezTo>
                  <a:cubicBezTo>
                    <a:pt x="144" y="368"/>
                    <a:pt x="144" y="368"/>
                    <a:pt x="144" y="368"/>
                  </a:cubicBezTo>
                  <a:cubicBezTo>
                    <a:pt x="91" y="349"/>
                    <a:pt x="55" y="328"/>
                    <a:pt x="33" y="305"/>
                  </a:cubicBezTo>
                  <a:cubicBezTo>
                    <a:pt x="11" y="282"/>
                    <a:pt x="0" y="252"/>
                    <a:pt x="0" y="214"/>
                  </a:cubicBezTo>
                  <a:cubicBezTo>
                    <a:pt x="0" y="177"/>
                    <a:pt x="14" y="145"/>
                    <a:pt x="40" y="119"/>
                  </a:cubicBezTo>
                  <a:cubicBezTo>
                    <a:pt x="67" y="94"/>
                    <a:pt x="101" y="79"/>
                    <a:pt x="144" y="74"/>
                  </a:cubicBezTo>
                  <a:cubicBezTo>
                    <a:pt x="144" y="0"/>
                    <a:pt x="144" y="0"/>
                    <a:pt x="144" y="0"/>
                  </a:cubicBezTo>
                  <a:cubicBezTo>
                    <a:pt x="195" y="0"/>
                    <a:pt x="195" y="0"/>
                    <a:pt x="195" y="0"/>
                  </a:cubicBezTo>
                  <a:cubicBezTo>
                    <a:pt x="195" y="73"/>
                    <a:pt x="195" y="73"/>
                    <a:pt x="195" y="73"/>
                  </a:cubicBezTo>
                  <a:cubicBezTo>
                    <a:pt x="245" y="75"/>
                    <a:pt x="282" y="83"/>
                    <a:pt x="306" y="97"/>
                  </a:cubicBezTo>
                  <a:cubicBezTo>
                    <a:pt x="306" y="192"/>
                    <a:pt x="306" y="192"/>
                    <a:pt x="306" y="192"/>
                  </a:cubicBezTo>
                  <a:cubicBezTo>
                    <a:pt x="274" y="172"/>
                    <a:pt x="236" y="160"/>
                    <a:pt x="195" y="155"/>
                  </a:cubicBezTo>
                  <a:cubicBezTo>
                    <a:pt x="195" y="289"/>
                    <a:pt x="195" y="289"/>
                    <a:pt x="195" y="289"/>
                  </a:cubicBezTo>
                  <a:cubicBezTo>
                    <a:pt x="247" y="308"/>
                    <a:pt x="284" y="329"/>
                    <a:pt x="306" y="353"/>
                  </a:cubicBezTo>
                  <a:cubicBezTo>
                    <a:pt x="328" y="376"/>
                    <a:pt x="339" y="405"/>
                    <a:pt x="339" y="440"/>
                  </a:cubicBezTo>
                  <a:close/>
                  <a:moveTo>
                    <a:pt x="144" y="269"/>
                  </a:moveTo>
                  <a:cubicBezTo>
                    <a:pt x="144" y="157"/>
                    <a:pt x="144" y="157"/>
                    <a:pt x="144" y="157"/>
                  </a:cubicBezTo>
                  <a:cubicBezTo>
                    <a:pt x="111" y="163"/>
                    <a:pt x="94" y="180"/>
                    <a:pt x="94" y="208"/>
                  </a:cubicBezTo>
                  <a:cubicBezTo>
                    <a:pt x="94" y="233"/>
                    <a:pt x="111" y="253"/>
                    <a:pt x="144" y="269"/>
                  </a:cubicBezTo>
                  <a:close/>
                  <a:moveTo>
                    <a:pt x="246" y="445"/>
                  </a:moveTo>
                  <a:cubicBezTo>
                    <a:pt x="246" y="422"/>
                    <a:pt x="229" y="403"/>
                    <a:pt x="195" y="388"/>
                  </a:cubicBezTo>
                  <a:cubicBezTo>
                    <a:pt x="195" y="495"/>
                    <a:pt x="195" y="495"/>
                    <a:pt x="195" y="495"/>
                  </a:cubicBezTo>
                  <a:cubicBezTo>
                    <a:pt x="229" y="490"/>
                    <a:pt x="246" y="473"/>
                    <a:pt x="246" y="44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7" name="Content Placeholder 6">
            <a:extLst>
              <a:ext uri="{FF2B5EF4-FFF2-40B4-BE49-F238E27FC236}">
                <a16:creationId xmlns:a16="http://schemas.microsoft.com/office/drawing/2014/main" id="{3CC1ECAE-85E2-42C2-8CCE-12835A08A41A}"/>
              </a:ext>
            </a:extLst>
          </p:cNvPr>
          <p:cNvSpPr>
            <a:spLocks noGrp="1"/>
          </p:cNvSpPr>
          <p:nvPr>
            <p:ph sz="quarter" idx="12"/>
          </p:nvPr>
        </p:nvSpPr>
        <p:spPr>
          <a:xfrm>
            <a:off x="2830700" y="2974872"/>
            <a:ext cx="2126380" cy="430887"/>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Built-in high availability for lowest TCO</a:t>
            </a:r>
            <a:endParaRPr kumimoji="0" lang="en-US" sz="1400" b="0" i="0" u="none" strike="noStrike" kern="1200" cap="none" spc="0" normalizeH="0" baseline="0" noProof="0" dirty="0">
              <a:ln>
                <a:noFill/>
              </a:ln>
              <a:solidFill>
                <a:srgbClr val="FF0000"/>
              </a:solidFill>
              <a:effectLst/>
              <a:uLnTx/>
              <a:uFillTx/>
              <a:latin typeface="Segoe UI Semibold"/>
              <a:ea typeface="+mn-ea"/>
              <a:cs typeface="Segoe UI" panose="020B0502040204020203" pitchFamily="34" charset="0"/>
            </a:endParaRPr>
          </a:p>
        </p:txBody>
      </p:sp>
      <p:sp>
        <p:nvSpPr>
          <p:cNvPr id="8" name="Content Placeholder 7">
            <a:extLst>
              <a:ext uri="{FF2B5EF4-FFF2-40B4-BE49-F238E27FC236}">
                <a16:creationId xmlns:a16="http://schemas.microsoft.com/office/drawing/2014/main" id="{FBAADB02-255F-4149-B869-2D3359918057}"/>
              </a:ext>
            </a:extLst>
          </p:cNvPr>
          <p:cNvSpPr>
            <a:spLocks noGrp="1"/>
          </p:cNvSpPr>
          <p:nvPr>
            <p:ph sz="quarter" idx="13"/>
          </p:nvPr>
        </p:nvSpPr>
        <p:spPr>
          <a:xfrm>
            <a:off x="2984921" y="3692449"/>
            <a:ext cx="1814512" cy="738664"/>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Ensure your data is </a:t>
            </a:r>
            <a:b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always available without </a:t>
            </a:r>
            <a:b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the need for additional configuration or cost </a:t>
            </a:r>
            <a:endPar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endParaRPr>
          </a:p>
        </p:txBody>
      </p:sp>
      <p:grpSp>
        <p:nvGrpSpPr>
          <p:cNvPr id="23" name="Group 135">
            <a:extLst>
              <a:ext uri="{FF2B5EF4-FFF2-40B4-BE49-F238E27FC236}">
                <a16:creationId xmlns:a16="http://schemas.microsoft.com/office/drawing/2014/main" id="{CBC1AF7F-A387-3F48-842B-662456B7BD55}"/>
              </a:ext>
              <a:ext uri="{C183D7F6-B498-43B3-948B-1728B52AA6E4}">
                <adec:decorative xmlns:adec="http://schemas.microsoft.com/office/drawing/2017/decorative" val="1"/>
              </a:ext>
            </a:extLst>
          </p:cNvPr>
          <p:cNvGrpSpPr>
            <a:grpSpLocks noChangeAspect="1"/>
          </p:cNvGrpSpPr>
          <p:nvPr/>
        </p:nvGrpSpPr>
        <p:grpSpPr bwMode="auto">
          <a:xfrm>
            <a:off x="5779193" y="2206251"/>
            <a:ext cx="628534" cy="521764"/>
            <a:chOff x="2204" y="1026"/>
            <a:chExt cx="312" cy="259"/>
          </a:xfrm>
        </p:grpSpPr>
        <p:sp>
          <p:nvSpPr>
            <p:cNvPr id="24" name="Freeform 136">
              <a:extLst>
                <a:ext uri="{FF2B5EF4-FFF2-40B4-BE49-F238E27FC236}">
                  <a16:creationId xmlns:a16="http://schemas.microsoft.com/office/drawing/2014/main" id="{485C9B35-12ED-CE41-B374-7CA7DEDC07BE}"/>
                </a:ext>
                <a:ext uri="{C183D7F6-B498-43B3-948B-1728B52AA6E4}">
                  <adec:decorative xmlns:adec="http://schemas.microsoft.com/office/drawing/2017/decorative" val="1"/>
                </a:ext>
              </a:extLst>
            </p:cNvPr>
            <p:cNvSpPr>
              <a:spLocks/>
            </p:cNvSpPr>
            <p:nvPr/>
          </p:nvSpPr>
          <p:spPr bwMode="auto">
            <a:xfrm>
              <a:off x="2516" y="11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5" name="Freeform 137">
              <a:extLst>
                <a:ext uri="{FF2B5EF4-FFF2-40B4-BE49-F238E27FC236}">
                  <a16:creationId xmlns:a16="http://schemas.microsoft.com/office/drawing/2014/main" id="{647A9275-69DC-CC47-9488-15205DBE550E}"/>
                </a:ext>
                <a:ext uri="{C183D7F6-B498-43B3-948B-1728B52AA6E4}">
                  <adec:decorative xmlns:adec="http://schemas.microsoft.com/office/drawing/2017/decorative" val="1"/>
                </a:ext>
              </a:extLst>
            </p:cNvPr>
            <p:cNvSpPr>
              <a:spLocks/>
            </p:cNvSpPr>
            <p:nvPr/>
          </p:nvSpPr>
          <p:spPr bwMode="auto">
            <a:xfrm>
              <a:off x="2457" y="1192"/>
              <a:ext cx="59" cy="93"/>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6" name="Freeform 138">
              <a:extLst>
                <a:ext uri="{FF2B5EF4-FFF2-40B4-BE49-F238E27FC236}">
                  <a16:creationId xmlns:a16="http://schemas.microsoft.com/office/drawing/2014/main" id="{C628CE93-649E-8140-94C1-0464C871FD4E}"/>
                </a:ext>
                <a:ext uri="{C183D7F6-B498-43B3-948B-1728B52AA6E4}">
                  <adec:decorative xmlns:adec="http://schemas.microsoft.com/office/drawing/2017/decorative" val="1"/>
                </a:ext>
              </a:extLst>
            </p:cNvPr>
            <p:cNvSpPr>
              <a:spLocks/>
            </p:cNvSpPr>
            <p:nvPr/>
          </p:nvSpPr>
          <p:spPr bwMode="auto">
            <a:xfrm>
              <a:off x="2457" y="1079"/>
              <a:ext cx="59" cy="93"/>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7" name="Freeform 139">
              <a:extLst>
                <a:ext uri="{FF2B5EF4-FFF2-40B4-BE49-F238E27FC236}">
                  <a16:creationId xmlns:a16="http://schemas.microsoft.com/office/drawing/2014/main" id="{5DD634CF-253A-854E-9C1D-E366094A23CC}"/>
                </a:ext>
                <a:ext uri="{C183D7F6-B498-43B3-948B-1728B52AA6E4}">
                  <adec:decorative xmlns:adec="http://schemas.microsoft.com/office/drawing/2017/decorative" val="1"/>
                </a:ext>
              </a:extLst>
            </p:cNvPr>
            <p:cNvSpPr>
              <a:spLocks/>
            </p:cNvSpPr>
            <p:nvPr/>
          </p:nvSpPr>
          <p:spPr bwMode="auto">
            <a:xfrm>
              <a:off x="2370" y="1026"/>
              <a:ext cx="93" cy="60"/>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8" name="Freeform 140">
              <a:extLst>
                <a:ext uri="{FF2B5EF4-FFF2-40B4-BE49-F238E27FC236}">
                  <a16:creationId xmlns:a16="http://schemas.microsoft.com/office/drawing/2014/main" id="{C85651A7-0A67-134B-9384-FD0CF9EC411D}"/>
                </a:ext>
                <a:ext uri="{C183D7F6-B498-43B3-948B-1728B52AA6E4}">
                  <adec:decorative xmlns:adec="http://schemas.microsoft.com/office/drawing/2017/decorative" val="1"/>
                </a:ext>
              </a:extLst>
            </p:cNvPr>
            <p:cNvSpPr>
              <a:spLocks/>
            </p:cNvSpPr>
            <p:nvPr/>
          </p:nvSpPr>
          <p:spPr bwMode="auto">
            <a:xfrm>
              <a:off x="2257" y="1026"/>
              <a:ext cx="93" cy="60"/>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9" name="Freeform 141">
              <a:extLst>
                <a:ext uri="{FF2B5EF4-FFF2-40B4-BE49-F238E27FC236}">
                  <a16:creationId xmlns:a16="http://schemas.microsoft.com/office/drawing/2014/main" id="{D711EDC2-8F8D-F446-B6F2-EED9EF576DCC}"/>
                </a:ext>
                <a:ext uri="{C183D7F6-B498-43B3-948B-1728B52AA6E4}">
                  <adec:decorative xmlns:adec="http://schemas.microsoft.com/office/drawing/2017/decorative" val="1"/>
                </a:ext>
              </a:extLst>
            </p:cNvPr>
            <p:cNvSpPr>
              <a:spLocks/>
            </p:cNvSpPr>
            <p:nvPr/>
          </p:nvSpPr>
          <p:spPr bwMode="auto">
            <a:xfrm>
              <a:off x="2204" y="1079"/>
              <a:ext cx="59" cy="93"/>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0" name="Oval 142">
              <a:extLst>
                <a:ext uri="{FF2B5EF4-FFF2-40B4-BE49-F238E27FC236}">
                  <a16:creationId xmlns:a16="http://schemas.microsoft.com/office/drawing/2014/main" id="{5DCDB1ED-1113-FE47-AF16-C9DDA20CC012}"/>
                </a:ext>
                <a:ext uri="{C183D7F6-B498-43B3-948B-1728B52AA6E4}">
                  <adec:decorative xmlns:adec="http://schemas.microsoft.com/office/drawing/2017/decorative" val="1"/>
                </a:ext>
              </a:extLst>
            </p:cNvPr>
            <p:cNvSpPr>
              <a:spLocks noChangeArrowheads="1"/>
            </p:cNvSpPr>
            <p:nvPr/>
          </p:nvSpPr>
          <p:spPr bwMode="auto">
            <a:xfrm>
              <a:off x="2331" y="1153"/>
              <a:ext cx="58" cy="58"/>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1" name="Freeform 143">
              <a:extLst>
                <a:ext uri="{FF2B5EF4-FFF2-40B4-BE49-F238E27FC236}">
                  <a16:creationId xmlns:a16="http://schemas.microsoft.com/office/drawing/2014/main" id="{396F46E6-F154-7240-B1D6-2CA1F39C45EE}"/>
                </a:ext>
                <a:ext uri="{C183D7F6-B498-43B3-948B-1728B52AA6E4}">
                  <adec:decorative xmlns:adec="http://schemas.microsoft.com/office/drawing/2017/decorative" val="1"/>
                </a:ext>
              </a:extLst>
            </p:cNvPr>
            <p:cNvSpPr>
              <a:spLocks/>
            </p:cNvSpPr>
            <p:nvPr/>
          </p:nvSpPr>
          <p:spPr bwMode="auto">
            <a:xfrm>
              <a:off x="2345" y="1108"/>
              <a:ext cx="89" cy="88"/>
            </a:xfrm>
            <a:custGeom>
              <a:avLst/>
              <a:gdLst>
                <a:gd name="T0" fmla="*/ 21 w 89"/>
                <a:gd name="T1" fmla="*/ 88 h 88"/>
                <a:gd name="T2" fmla="*/ 0 w 89"/>
                <a:gd name="T3" fmla="*/ 68 h 88"/>
                <a:gd name="T4" fmla="*/ 68 w 89"/>
                <a:gd name="T5" fmla="*/ 0 h 88"/>
                <a:gd name="T6" fmla="*/ 89 w 89"/>
                <a:gd name="T7" fmla="*/ 21 h 88"/>
                <a:gd name="T8" fmla="*/ 21 w 89"/>
                <a:gd name="T9" fmla="*/ 88 h 88"/>
              </a:gdLst>
              <a:ahLst/>
              <a:cxnLst>
                <a:cxn ang="0">
                  <a:pos x="T0" y="T1"/>
                </a:cxn>
                <a:cxn ang="0">
                  <a:pos x="T2" y="T3"/>
                </a:cxn>
                <a:cxn ang="0">
                  <a:pos x="T4" y="T5"/>
                </a:cxn>
                <a:cxn ang="0">
                  <a:pos x="T6" y="T7"/>
                </a:cxn>
                <a:cxn ang="0">
                  <a:pos x="T8" y="T9"/>
                </a:cxn>
              </a:cxnLst>
              <a:rect l="0" t="0" r="r" b="b"/>
              <a:pathLst>
                <a:path w="89" h="88">
                  <a:moveTo>
                    <a:pt x="21" y="88"/>
                  </a:moveTo>
                  <a:lnTo>
                    <a:pt x="0" y="68"/>
                  </a:lnTo>
                  <a:lnTo>
                    <a:pt x="68" y="0"/>
                  </a:lnTo>
                  <a:lnTo>
                    <a:pt x="89" y="21"/>
                  </a:lnTo>
                  <a:lnTo>
                    <a:pt x="21" y="8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0" name="Content Placeholder 9">
            <a:extLst>
              <a:ext uri="{FF2B5EF4-FFF2-40B4-BE49-F238E27FC236}">
                <a16:creationId xmlns:a16="http://schemas.microsoft.com/office/drawing/2014/main" id="{FB1D23B8-85FE-497F-AF14-E316A46DC845}"/>
              </a:ext>
            </a:extLst>
          </p:cNvPr>
          <p:cNvSpPr>
            <a:spLocks noGrp="1"/>
          </p:cNvSpPr>
          <p:nvPr>
            <p:ph sz="quarter" idx="14"/>
          </p:nvPr>
        </p:nvSpPr>
        <p:spPr>
          <a:xfrm>
            <a:off x="5033815" y="2966722"/>
            <a:ext cx="2133600" cy="430887"/>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Intelligent </a:t>
            </a:r>
            <a:b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b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performance and scale</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sp>
        <p:nvSpPr>
          <p:cNvPr id="11" name="Content Placeholder 10">
            <a:extLst>
              <a:ext uri="{FF2B5EF4-FFF2-40B4-BE49-F238E27FC236}">
                <a16:creationId xmlns:a16="http://schemas.microsoft.com/office/drawing/2014/main" id="{6FE4EC4B-5056-4897-8332-1A9606971AE7}"/>
              </a:ext>
            </a:extLst>
          </p:cNvPr>
          <p:cNvSpPr>
            <a:spLocks noGrp="1"/>
          </p:cNvSpPr>
          <p:nvPr>
            <p:ph sz="quarter" idx="15"/>
          </p:nvPr>
        </p:nvSpPr>
        <p:spPr>
          <a:xfrm>
            <a:off x="5194491" y="3684134"/>
            <a:ext cx="1814513" cy="738664"/>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Improve performance </a:t>
            </a:r>
            <a:b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with built-in intelligence and up to 16TB storage </a:t>
            </a:r>
            <a:b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and 20K IOPs </a:t>
            </a:r>
            <a:endPar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endParaRPr>
          </a:p>
        </p:txBody>
      </p:sp>
      <p:grpSp>
        <p:nvGrpSpPr>
          <p:cNvPr id="17" name="Group 16">
            <a:extLst>
              <a:ext uri="{FF2B5EF4-FFF2-40B4-BE49-F238E27FC236}">
                <a16:creationId xmlns:a16="http://schemas.microsoft.com/office/drawing/2014/main" id="{5AE7AA67-9FCA-D747-B6E7-48CAD569E674}"/>
              </a:ext>
              <a:ext uri="{C183D7F6-B498-43B3-948B-1728B52AA6E4}">
                <adec:decorative xmlns:adec="http://schemas.microsoft.com/office/drawing/2017/decorative" val="1"/>
              </a:ext>
            </a:extLst>
          </p:cNvPr>
          <p:cNvGrpSpPr/>
          <p:nvPr/>
        </p:nvGrpSpPr>
        <p:grpSpPr>
          <a:xfrm>
            <a:off x="8067681" y="2161594"/>
            <a:ext cx="458964" cy="566421"/>
            <a:chOff x="1980078" y="253998"/>
            <a:chExt cx="3830386" cy="4727197"/>
          </a:xfrm>
        </p:grpSpPr>
        <p:sp>
          <p:nvSpPr>
            <p:cNvPr id="18" name="Rectangle 27">
              <a:extLst>
                <a:ext uri="{FF2B5EF4-FFF2-40B4-BE49-F238E27FC236}">
                  <a16:creationId xmlns:a16="http://schemas.microsoft.com/office/drawing/2014/main" id="{40C986F6-BECD-FC49-9AB8-DCE15BDF030B}"/>
                </a:ext>
                <a:ext uri="{C183D7F6-B498-43B3-948B-1728B52AA6E4}">
                  <adec:decorative xmlns:adec="http://schemas.microsoft.com/office/drawing/2017/decorative" val="1"/>
                </a:ext>
              </a:extLst>
            </p:cNvPr>
            <p:cNvSpPr>
              <a:spLocks noChangeArrowheads="1"/>
            </p:cNvSpPr>
            <p:nvPr/>
          </p:nvSpPr>
          <p:spPr bwMode="auto">
            <a:xfrm>
              <a:off x="1980078" y="2169196"/>
              <a:ext cx="3830386" cy="28119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0" name="Freeform 29">
              <a:extLst>
                <a:ext uri="{FF2B5EF4-FFF2-40B4-BE49-F238E27FC236}">
                  <a16:creationId xmlns:a16="http://schemas.microsoft.com/office/drawing/2014/main" id="{B529DC6D-8B60-CC48-8822-2350A1864F0E}"/>
                </a:ext>
                <a:ext uri="{C183D7F6-B498-43B3-948B-1728B52AA6E4}">
                  <adec:decorative xmlns:adec="http://schemas.microsoft.com/office/drawing/2017/decorative" val="1"/>
                </a:ext>
              </a:extLst>
            </p:cNvPr>
            <p:cNvSpPr>
              <a:spLocks/>
            </p:cNvSpPr>
            <p:nvPr/>
          </p:nvSpPr>
          <p:spPr bwMode="auto">
            <a:xfrm>
              <a:off x="3454477" y="2913999"/>
              <a:ext cx="881597" cy="881598"/>
            </a:xfrm>
            <a:custGeom>
              <a:avLst/>
              <a:gdLst>
                <a:gd name="T0" fmla="*/ 256 w 256"/>
                <a:gd name="T1" fmla="*/ 127 h 256"/>
                <a:gd name="T2" fmla="*/ 256 w 256"/>
                <a:gd name="T3" fmla="*/ 129 h 256"/>
                <a:gd name="T4" fmla="*/ 129 w 256"/>
                <a:gd name="T5" fmla="*/ 256 h 256"/>
                <a:gd name="T6" fmla="*/ 127 w 256"/>
                <a:gd name="T7" fmla="*/ 256 h 256"/>
                <a:gd name="T8" fmla="*/ 0 w 256"/>
                <a:gd name="T9" fmla="*/ 129 h 256"/>
                <a:gd name="T10" fmla="*/ 0 w 256"/>
                <a:gd name="T11" fmla="*/ 127 h 256"/>
                <a:gd name="T12" fmla="*/ 127 w 256"/>
                <a:gd name="T13" fmla="*/ 0 h 256"/>
                <a:gd name="T14" fmla="*/ 129 w 256"/>
                <a:gd name="T15" fmla="*/ 0 h 256"/>
                <a:gd name="T16" fmla="*/ 256 w 256"/>
                <a:gd name="T17" fmla="*/ 12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127"/>
                  </a:moveTo>
                  <a:cubicBezTo>
                    <a:pt x="256" y="129"/>
                    <a:pt x="256" y="129"/>
                    <a:pt x="256" y="129"/>
                  </a:cubicBezTo>
                  <a:cubicBezTo>
                    <a:pt x="256" y="199"/>
                    <a:pt x="199" y="256"/>
                    <a:pt x="129" y="256"/>
                  </a:cubicBezTo>
                  <a:cubicBezTo>
                    <a:pt x="127" y="256"/>
                    <a:pt x="127" y="256"/>
                    <a:pt x="127" y="256"/>
                  </a:cubicBezTo>
                  <a:cubicBezTo>
                    <a:pt x="57" y="256"/>
                    <a:pt x="0" y="199"/>
                    <a:pt x="0" y="129"/>
                  </a:cubicBezTo>
                  <a:cubicBezTo>
                    <a:pt x="0" y="127"/>
                    <a:pt x="0" y="127"/>
                    <a:pt x="0" y="127"/>
                  </a:cubicBezTo>
                  <a:cubicBezTo>
                    <a:pt x="0" y="57"/>
                    <a:pt x="57" y="0"/>
                    <a:pt x="127" y="0"/>
                  </a:cubicBezTo>
                  <a:cubicBezTo>
                    <a:pt x="129" y="0"/>
                    <a:pt x="129" y="0"/>
                    <a:pt x="129" y="0"/>
                  </a:cubicBezTo>
                  <a:cubicBezTo>
                    <a:pt x="199" y="0"/>
                    <a:pt x="256" y="57"/>
                    <a:pt x="256" y="12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1" name="Freeform 30">
              <a:extLst>
                <a:ext uri="{FF2B5EF4-FFF2-40B4-BE49-F238E27FC236}">
                  <a16:creationId xmlns:a16="http://schemas.microsoft.com/office/drawing/2014/main" id="{75DE4B3C-75EF-7E40-B8FB-55F40DB90838}"/>
                </a:ext>
                <a:ext uri="{C183D7F6-B498-43B3-948B-1728B52AA6E4}">
                  <adec:decorative xmlns:adec="http://schemas.microsoft.com/office/drawing/2017/decorative" val="1"/>
                </a:ext>
              </a:extLst>
            </p:cNvPr>
            <p:cNvSpPr>
              <a:spLocks/>
            </p:cNvSpPr>
            <p:nvPr/>
          </p:nvSpPr>
          <p:spPr bwMode="auto">
            <a:xfrm>
              <a:off x="3667277" y="3354793"/>
              <a:ext cx="455998" cy="1033598"/>
            </a:xfrm>
            <a:custGeom>
              <a:avLst/>
              <a:gdLst>
                <a:gd name="T0" fmla="*/ 64 w 128"/>
                <a:gd name="T1" fmla="*/ 299 h 299"/>
                <a:gd name="T2" fmla="*/ 63 w 128"/>
                <a:gd name="T3" fmla="*/ 299 h 299"/>
                <a:gd name="T4" fmla="*/ 0 w 128"/>
                <a:gd name="T5" fmla="*/ 236 h 299"/>
                <a:gd name="T6" fmla="*/ 0 w 128"/>
                <a:gd name="T7" fmla="*/ 64 h 299"/>
                <a:gd name="T8" fmla="*/ 63 w 128"/>
                <a:gd name="T9" fmla="*/ 0 h 299"/>
                <a:gd name="T10" fmla="*/ 64 w 128"/>
                <a:gd name="T11" fmla="*/ 0 h 299"/>
                <a:gd name="T12" fmla="*/ 128 w 128"/>
                <a:gd name="T13" fmla="*/ 64 h 299"/>
                <a:gd name="T14" fmla="*/ 128 w 128"/>
                <a:gd name="T15" fmla="*/ 236 h 299"/>
                <a:gd name="T16" fmla="*/ 64 w 128"/>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299">
                  <a:moveTo>
                    <a:pt x="64" y="299"/>
                  </a:moveTo>
                  <a:cubicBezTo>
                    <a:pt x="63" y="299"/>
                    <a:pt x="63" y="299"/>
                    <a:pt x="63" y="299"/>
                  </a:cubicBezTo>
                  <a:cubicBezTo>
                    <a:pt x="28" y="299"/>
                    <a:pt x="0" y="271"/>
                    <a:pt x="0" y="236"/>
                  </a:cubicBezTo>
                  <a:cubicBezTo>
                    <a:pt x="0" y="64"/>
                    <a:pt x="0" y="64"/>
                    <a:pt x="0" y="64"/>
                  </a:cubicBezTo>
                  <a:cubicBezTo>
                    <a:pt x="0" y="29"/>
                    <a:pt x="28" y="0"/>
                    <a:pt x="63" y="0"/>
                  </a:cubicBezTo>
                  <a:cubicBezTo>
                    <a:pt x="64" y="0"/>
                    <a:pt x="64" y="0"/>
                    <a:pt x="64" y="0"/>
                  </a:cubicBezTo>
                  <a:cubicBezTo>
                    <a:pt x="100" y="0"/>
                    <a:pt x="128" y="29"/>
                    <a:pt x="128" y="64"/>
                  </a:cubicBezTo>
                  <a:cubicBezTo>
                    <a:pt x="128" y="236"/>
                    <a:pt x="128" y="236"/>
                    <a:pt x="128" y="236"/>
                  </a:cubicBezTo>
                  <a:cubicBezTo>
                    <a:pt x="128" y="271"/>
                    <a:pt x="100" y="299"/>
                    <a:pt x="64" y="29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22" name="Freeform: Shape 62">
              <a:extLst>
                <a:ext uri="{FF2B5EF4-FFF2-40B4-BE49-F238E27FC236}">
                  <a16:creationId xmlns:a16="http://schemas.microsoft.com/office/drawing/2014/main" id="{ADF51F6D-BD47-104D-ABB4-807CB909C3BB}"/>
                </a:ext>
                <a:ext uri="{C183D7F6-B498-43B3-948B-1728B52AA6E4}">
                  <adec:decorative xmlns:adec="http://schemas.microsoft.com/office/drawing/2017/decorative" val="1"/>
                </a:ext>
              </a:extLst>
            </p:cNvPr>
            <p:cNvSpPr/>
            <p:nvPr/>
          </p:nvSpPr>
          <p:spPr bwMode="auto">
            <a:xfrm>
              <a:off x="2420880" y="253998"/>
              <a:ext cx="2948790" cy="2423888"/>
            </a:xfrm>
            <a:custGeom>
              <a:avLst/>
              <a:gdLst>
                <a:gd name="connsiteX0" fmla="*/ 1474395 w 2948790"/>
                <a:gd name="connsiteY0" fmla="*/ 0 h 2423888"/>
                <a:gd name="connsiteX1" fmla="*/ 2948790 w 2948790"/>
                <a:gd name="connsiteY1" fmla="*/ 1474395 h 2423888"/>
                <a:gd name="connsiteX2" fmla="*/ 2948790 w 2948790"/>
                <a:gd name="connsiteY2" fmla="*/ 2423888 h 2423888"/>
                <a:gd name="connsiteX3" fmla="*/ 2505425 w 2948790"/>
                <a:gd name="connsiteY3" fmla="*/ 2423888 h 2423888"/>
                <a:gd name="connsiteX4" fmla="*/ 2506265 w 2948790"/>
                <a:gd name="connsiteY4" fmla="*/ 1475461 h 2423888"/>
                <a:gd name="connsiteX5" fmla="*/ 1474395 w 2948790"/>
                <a:gd name="connsiteY5" fmla="*/ 443591 h 2423888"/>
                <a:gd name="connsiteX6" fmla="*/ 442525 w 2948790"/>
                <a:gd name="connsiteY6" fmla="*/ 1475461 h 2423888"/>
                <a:gd name="connsiteX7" fmla="*/ 442525 w 2948790"/>
                <a:gd name="connsiteY7" fmla="*/ 2423888 h 2423888"/>
                <a:gd name="connsiteX8" fmla="*/ 0 w 2948790"/>
                <a:gd name="connsiteY8" fmla="*/ 2423888 h 2423888"/>
                <a:gd name="connsiteX9" fmla="*/ 0 w 2948790"/>
                <a:gd name="connsiteY9" fmla="*/ 1474395 h 2423888"/>
                <a:gd name="connsiteX10" fmla="*/ 1474395 w 2948790"/>
                <a:gd name="connsiteY10" fmla="*/ 0 h 24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48790" h="2423888">
                  <a:moveTo>
                    <a:pt x="1474395" y="0"/>
                  </a:moveTo>
                  <a:cubicBezTo>
                    <a:pt x="2288681" y="0"/>
                    <a:pt x="2948790" y="660109"/>
                    <a:pt x="2948790" y="1474395"/>
                  </a:cubicBezTo>
                  <a:lnTo>
                    <a:pt x="2948790" y="2423888"/>
                  </a:lnTo>
                  <a:lnTo>
                    <a:pt x="2505425" y="2423888"/>
                  </a:lnTo>
                  <a:lnTo>
                    <a:pt x="2506265" y="1475461"/>
                  </a:lnTo>
                  <a:cubicBezTo>
                    <a:pt x="2506265" y="905575"/>
                    <a:pt x="2044281" y="443591"/>
                    <a:pt x="1474395" y="443591"/>
                  </a:cubicBezTo>
                  <a:cubicBezTo>
                    <a:pt x="904509" y="443591"/>
                    <a:pt x="442525" y="905575"/>
                    <a:pt x="442525" y="1475461"/>
                  </a:cubicBezTo>
                  <a:lnTo>
                    <a:pt x="442525" y="2423888"/>
                  </a:lnTo>
                  <a:lnTo>
                    <a:pt x="0" y="2423888"/>
                  </a:lnTo>
                  <a:lnTo>
                    <a:pt x="0" y="1474395"/>
                  </a:lnTo>
                  <a:cubicBezTo>
                    <a:pt x="0" y="660109"/>
                    <a:pt x="660109" y="0"/>
                    <a:pt x="1474395"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4" name="Content Placeholder 13">
            <a:extLst>
              <a:ext uri="{FF2B5EF4-FFF2-40B4-BE49-F238E27FC236}">
                <a16:creationId xmlns:a16="http://schemas.microsoft.com/office/drawing/2014/main" id="{6CCF4D0F-54F2-4C32-A7CE-571F88B97B83}"/>
              </a:ext>
            </a:extLst>
          </p:cNvPr>
          <p:cNvSpPr>
            <a:spLocks noGrp="1"/>
          </p:cNvSpPr>
          <p:nvPr>
            <p:ph sz="quarter" idx="16"/>
          </p:nvPr>
        </p:nvSpPr>
        <p:spPr>
          <a:xfrm>
            <a:off x="7325002" y="3034278"/>
            <a:ext cx="1985068" cy="430888"/>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a:ln>
                  <a:noFill/>
                </a:ln>
                <a:solidFill>
                  <a:srgbClr val="0078D4"/>
                </a:solidFill>
                <a:effectLst/>
                <a:uLnTx/>
                <a:uFillTx/>
                <a:latin typeface="Segoe UI Semibold"/>
                <a:ea typeface="+mn-ea"/>
                <a:cs typeface="Segoe UI" panose="020B0502040204020203" pitchFamily="34" charset="0"/>
              </a:rPr>
              <a:t>Industry-leading security and compliance </a:t>
            </a: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endParaRPr>
          </a:p>
        </p:txBody>
      </p:sp>
      <p:sp>
        <p:nvSpPr>
          <p:cNvPr id="15" name="Content Placeholder 14">
            <a:extLst>
              <a:ext uri="{FF2B5EF4-FFF2-40B4-BE49-F238E27FC236}">
                <a16:creationId xmlns:a16="http://schemas.microsoft.com/office/drawing/2014/main" id="{DB82A23E-818B-48D7-BFF5-27DF96CA1C9A}"/>
              </a:ext>
            </a:extLst>
          </p:cNvPr>
          <p:cNvSpPr>
            <a:spLocks noGrp="1"/>
          </p:cNvSpPr>
          <p:nvPr>
            <p:ph sz="quarter" idx="17"/>
          </p:nvPr>
        </p:nvSpPr>
        <p:spPr>
          <a:xfrm>
            <a:off x="7319409" y="3759482"/>
            <a:ext cx="1985068" cy="827917"/>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Protect your data </a:t>
            </a:r>
            <a:b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with enhanced </a:t>
            </a:r>
            <a:b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b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security features including Advanced Threat Protection</a:t>
            </a:r>
            <a:endPar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endParaRPr>
          </a:p>
        </p:txBody>
      </p:sp>
      <p:grpSp>
        <p:nvGrpSpPr>
          <p:cNvPr id="107" name="Group 106">
            <a:extLst>
              <a:ext uri="{FF2B5EF4-FFF2-40B4-BE49-F238E27FC236}">
                <a16:creationId xmlns:a16="http://schemas.microsoft.com/office/drawing/2014/main" id="{62E3131A-1AA3-A74B-97F3-344F04E1C302}"/>
              </a:ext>
              <a:ext uri="{C183D7F6-B498-43B3-948B-1728B52AA6E4}">
                <adec:decorative xmlns:adec="http://schemas.microsoft.com/office/drawing/2017/decorative" val="1"/>
              </a:ext>
            </a:extLst>
          </p:cNvPr>
          <p:cNvGrpSpPr/>
          <p:nvPr/>
        </p:nvGrpSpPr>
        <p:grpSpPr>
          <a:xfrm>
            <a:off x="10026008" y="2183335"/>
            <a:ext cx="949721" cy="538560"/>
            <a:chOff x="9267426" y="2781178"/>
            <a:chExt cx="1351677" cy="766498"/>
          </a:xfrm>
        </p:grpSpPr>
        <p:cxnSp>
          <p:nvCxnSpPr>
            <p:cNvPr id="74" name="Straight Connector 73">
              <a:extLst>
                <a:ext uri="{FF2B5EF4-FFF2-40B4-BE49-F238E27FC236}">
                  <a16:creationId xmlns:a16="http://schemas.microsoft.com/office/drawing/2014/main" id="{7C54F89D-7572-9842-9E43-23EC1AF63426}"/>
                </a:ext>
                <a:ext uri="{C183D7F6-B498-43B3-948B-1728B52AA6E4}">
                  <adec:decorative xmlns:adec="http://schemas.microsoft.com/office/drawing/2017/decorative" val="1"/>
                </a:ext>
              </a:extLst>
            </p:cNvPr>
            <p:cNvCxnSpPr>
              <a:cxnSpLocks/>
            </p:cNvCxnSpPr>
            <p:nvPr/>
          </p:nvCxnSpPr>
          <p:spPr>
            <a:xfrm>
              <a:off x="9375602" y="3365354"/>
              <a:ext cx="615136" cy="31637"/>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BEFFBE-74A2-204B-9E66-5EF770ECC769}"/>
                </a:ext>
                <a:ext uri="{C183D7F6-B498-43B3-948B-1728B52AA6E4}">
                  <adec:decorative xmlns:adec="http://schemas.microsoft.com/office/drawing/2017/decorative" val="1"/>
                </a:ext>
              </a:extLst>
            </p:cNvPr>
            <p:cNvCxnSpPr>
              <a:cxnSpLocks/>
            </p:cNvCxnSpPr>
            <p:nvPr/>
          </p:nvCxnSpPr>
          <p:spPr>
            <a:xfrm flipH="1">
              <a:off x="9867157" y="2839090"/>
              <a:ext cx="477632" cy="621295"/>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219B0B-84A1-6C45-B90C-B3485B3DAC6F}"/>
                </a:ext>
                <a:ext uri="{C183D7F6-B498-43B3-948B-1728B52AA6E4}">
                  <adec:decorative xmlns:adec="http://schemas.microsoft.com/office/drawing/2017/decorative" val="1"/>
                </a:ext>
              </a:extLst>
            </p:cNvPr>
            <p:cNvCxnSpPr>
              <a:cxnSpLocks/>
            </p:cNvCxnSpPr>
            <p:nvPr/>
          </p:nvCxnSpPr>
          <p:spPr>
            <a:xfrm flipV="1">
              <a:off x="10093265" y="3315897"/>
              <a:ext cx="402146" cy="105968"/>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F490ACE-34A0-3C42-82E6-9DFEB2DACDDB}"/>
                </a:ext>
                <a:ext uri="{C183D7F6-B498-43B3-948B-1728B52AA6E4}">
                  <adec:decorative xmlns:adec="http://schemas.microsoft.com/office/drawing/2017/decorative" val="1"/>
                </a:ext>
              </a:extLst>
            </p:cNvPr>
            <p:cNvCxnSpPr>
              <a:cxnSpLocks/>
            </p:cNvCxnSpPr>
            <p:nvPr/>
          </p:nvCxnSpPr>
          <p:spPr>
            <a:xfrm>
              <a:off x="9687898" y="2882850"/>
              <a:ext cx="111215" cy="390361"/>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683EAE-FC22-E946-A540-DCA2E02442FA}"/>
                </a:ext>
              </a:extLst>
            </p:cNvPr>
            <p:cNvGrpSpPr/>
            <p:nvPr/>
          </p:nvGrpSpPr>
          <p:grpSpPr>
            <a:xfrm>
              <a:off x="9502117" y="3021374"/>
              <a:ext cx="889258" cy="526302"/>
              <a:chOff x="9897140" y="843760"/>
              <a:chExt cx="544853" cy="322468"/>
            </a:xfrm>
          </p:grpSpPr>
          <p:sp>
            <p:nvSpPr>
              <p:cNvPr id="45" name="Oval 19">
                <a:extLst>
                  <a:ext uri="{FF2B5EF4-FFF2-40B4-BE49-F238E27FC236}">
                    <a16:creationId xmlns:a16="http://schemas.microsoft.com/office/drawing/2014/main" id="{1D2216B9-1D49-504C-A325-46A9C8B1E5EB}"/>
                  </a:ext>
                  <a:ext uri="{C183D7F6-B498-43B3-948B-1728B52AA6E4}">
                    <adec:decorative xmlns:adec="http://schemas.microsoft.com/office/drawing/2017/decorative" val="1"/>
                  </a:ext>
                </a:extLst>
              </p:cNvPr>
              <p:cNvSpPr>
                <a:spLocks noChangeArrowheads="1"/>
              </p:cNvSpPr>
              <p:nvPr/>
            </p:nvSpPr>
            <p:spPr bwMode="auto">
              <a:xfrm>
                <a:off x="9952737" y="843760"/>
                <a:ext cx="328025" cy="32246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7" name="Freeform 20">
                <a:extLst>
                  <a:ext uri="{FF2B5EF4-FFF2-40B4-BE49-F238E27FC236}">
                    <a16:creationId xmlns:a16="http://schemas.microsoft.com/office/drawing/2014/main" id="{D5884513-C072-1A4E-9180-99637E502AB3}"/>
                  </a:ext>
                  <a:ext uri="{C183D7F6-B498-43B3-948B-1728B52AA6E4}">
                    <adec:decorative xmlns:adec="http://schemas.microsoft.com/office/drawing/2017/decorative" val="1"/>
                  </a:ext>
                </a:extLst>
              </p:cNvPr>
              <p:cNvSpPr>
                <a:spLocks/>
              </p:cNvSpPr>
              <p:nvPr/>
            </p:nvSpPr>
            <p:spPr bwMode="auto">
              <a:xfrm>
                <a:off x="9897140" y="1043914"/>
                <a:ext cx="544853" cy="122314"/>
              </a:xfrm>
              <a:custGeom>
                <a:avLst/>
                <a:gdLst>
                  <a:gd name="T0" fmla="*/ 379 w 427"/>
                  <a:gd name="T1" fmla="*/ 96 h 96"/>
                  <a:gd name="T2" fmla="*/ 48 w 427"/>
                  <a:gd name="T3" fmla="*/ 96 h 96"/>
                  <a:gd name="T4" fmla="*/ 0 w 427"/>
                  <a:gd name="T5" fmla="*/ 48 h 96"/>
                  <a:gd name="T6" fmla="*/ 0 w 427"/>
                  <a:gd name="T7" fmla="*/ 48 h 96"/>
                  <a:gd name="T8" fmla="*/ 48 w 427"/>
                  <a:gd name="T9" fmla="*/ 0 h 96"/>
                  <a:gd name="T10" fmla="*/ 379 w 427"/>
                  <a:gd name="T11" fmla="*/ 0 h 96"/>
                  <a:gd name="T12" fmla="*/ 427 w 427"/>
                  <a:gd name="T13" fmla="*/ 48 h 96"/>
                  <a:gd name="T14" fmla="*/ 427 w 427"/>
                  <a:gd name="T15" fmla="*/ 48 h 96"/>
                  <a:gd name="T16" fmla="*/ 379 w 427"/>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7" h="96">
                    <a:moveTo>
                      <a:pt x="379" y="96"/>
                    </a:moveTo>
                    <a:cubicBezTo>
                      <a:pt x="48" y="96"/>
                      <a:pt x="48" y="96"/>
                      <a:pt x="48" y="96"/>
                    </a:cubicBezTo>
                    <a:cubicBezTo>
                      <a:pt x="22" y="96"/>
                      <a:pt x="0" y="75"/>
                      <a:pt x="0" y="48"/>
                    </a:cubicBezTo>
                    <a:cubicBezTo>
                      <a:pt x="0" y="48"/>
                      <a:pt x="0" y="48"/>
                      <a:pt x="0" y="48"/>
                    </a:cubicBezTo>
                    <a:cubicBezTo>
                      <a:pt x="0" y="21"/>
                      <a:pt x="22" y="0"/>
                      <a:pt x="48" y="0"/>
                    </a:cubicBezTo>
                    <a:cubicBezTo>
                      <a:pt x="379" y="0"/>
                      <a:pt x="379" y="0"/>
                      <a:pt x="379" y="0"/>
                    </a:cubicBezTo>
                    <a:cubicBezTo>
                      <a:pt x="406" y="0"/>
                      <a:pt x="427" y="21"/>
                      <a:pt x="427" y="48"/>
                    </a:cubicBezTo>
                    <a:cubicBezTo>
                      <a:pt x="427" y="48"/>
                      <a:pt x="427" y="48"/>
                      <a:pt x="427" y="48"/>
                    </a:cubicBezTo>
                    <a:cubicBezTo>
                      <a:pt x="427" y="75"/>
                      <a:pt x="406" y="96"/>
                      <a:pt x="379" y="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8" name="Oval 21">
                <a:extLst>
                  <a:ext uri="{FF2B5EF4-FFF2-40B4-BE49-F238E27FC236}">
                    <a16:creationId xmlns:a16="http://schemas.microsoft.com/office/drawing/2014/main" id="{3854DAC0-275C-334B-A70B-B48B5A4754AA}"/>
                  </a:ext>
                  <a:ext uri="{C183D7F6-B498-43B3-948B-1728B52AA6E4}">
                    <adec:decorative xmlns:adec="http://schemas.microsoft.com/office/drawing/2017/decorative" val="1"/>
                  </a:ext>
                </a:extLst>
              </p:cNvPr>
              <p:cNvSpPr>
                <a:spLocks noChangeArrowheads="1"/>
              </p:cNvSpPr>
              <p:nvPr/>
            </p:nvSpPr>
            <p:spPr bwMode="auto">
              <a:xfrm>
                <a:off x="10169565" y="899357"/>
                <a:ext cx="216831" cy="21127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102" name="Oval 101">
              <a:extLst>
                <a:ext uri="{FF2B5EF4-FFF2-40B4-BE49-F238E27FC236}">
                  <a16:creationId xmlns:a16="http://schemas.microsoft.com/office/drawing/2014/main" id="{160307EE-D024-F741-AB66-C6616C9397E3}"/>
                </a:ext>
                <a:ext uri="{C183D7F6-B498-43B3-948B-1728B52AA6E4}">
                  <adec:decorative xmlns:adec="http://schemas.microsoft.com/office/drawing/2017/decorative" val="1"/>
                </a:ext>
              </a:extLst>
            </p:cNvPr>
            <p:cNvSpPr/>
            <p:nvPr/>
          </p:nvSpPr>
          <p:spPr bwMode="auto">
            <a:xfrm>
              <a:off x="9592857" y="2784226"/>
              <a:ext cx="151259" cy="151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Oval 103">
              <a:extLst>
                <a:ext uri="{FF2B5EF4-FFF2-40B4-BE49-F238E27FC236}">
                  <a16:creationId xmlns:a16="http://schemas.microsoft.com/office/drawing/2014/main" id="{5CC6C0E3-2464-0A40-BD9A-4D43FF7153B5}"/>
                </a:ext>
                <a:ext uri="{C183D7F6-B498-43B3-948B-1728B52AA6E4}">
                  <adec:decorative xmlns:adec="http://schemas.microsoft.com/office/drawing/2017/decorative" val="1"/>
                </a:ext>
              </a:extLst>
            </p:cNvPr>
            <p:cNvSpPr/>
            <p:nvPr/>
          </p:nvSpPr>
          <p:spPr bwMode="auto">
            <a:xfrm>
              <a:off x="10239033" y="2781178"/>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Oval 104">
              <a:extLst>
                <a:ext uri="{FF2B5EF4-FFF2-40B4-BE49-F238E27FC236}">
                  <a16:creationId xmlns:a16="http://schemas.microsoft.com/office/drawing/2014/main" id="{3999AB7D-19C7-9D44-96EB-8667A65794E9}"/>
                </a:ext>
                <a:ext uri="{C183D7F6-B498-43B3-948B-1728B52AA6E4}">
                  <adec:decorative xmlns:adec="http://schemas.microsoft.com/office/drawing/2017/decorative" val="1"/>
                </a:ext>
              </a:extLst>
            </p:cNvPr>
            <p:cNvSpPr/>
            <p:nvPr/>
          </p:nvSpPr>
          <p:spPr bwMode="auto">
            <a:xfrm>
              <a:off x="10467844" y="3226841"/>
              <a:ext cx="151259" cy="151259"/>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Oval 105">
              <a:extLst>
                <a:ext uri="{FF2B5EF4-FFF2-40B4-BE49-F238E27FC236}">
                  <a16:creationId xmlns:a16="http://schemas.microsoft.com/office/drawing/2014/main" id="{0F68E2D1-D37B-D24C-865D-1CD634C59203}"/>
                </a:ext>
                <a:ext uri="{C183D7F6-B498-43B3-948B-1728B52AA6E4}">
                  <adec:decorative xmlns:adec="http://schemas.microsoft.com/office/drawing/2017/decorative" val="1"/>
                </a:ext>
              </a:extLst>
            </p:cNvPr>
            <p:cNvSpPr/>
            <p:nvPr/>
          </p:nvSpPr>
          <p:spPr bwMode="auto">
            <a:xfrm>
              <a:off x="9267426" y="3277741"/>
              <a:ext cx="151259" cy="151259"/>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 name="Content Placeholder 18">
            <a:extLst>
              <a:ext uri="{FF2B5EF4-FFF2-40B4-BE49-F238E27FC236}">
                <a16:creationId xmlns:a16="http://schemas.microsoft.com/office/drawing/2014/main" id="{24E0D3E2-73A6-42C5-86C7-77065EF67237}"/>
              </a:ext>
            </a:extLst>
          </p:cNvPr>
          <p:cNvSpPr>
            <a:spLocks noGrp="1"/>
          </p:cNvSpPr>
          <p:nvPr>
            <p:ph sz="quarter" idx="18"/>
          </p:nvPr>
        </p:nvSpPr>
        <p:spPr>
          <a:xfrm>
            <a:off x="9705194" y="3041050"/>
            <a:ext cx="1606550" cy="430887"/>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anose="020B0502040204020203" pitchFamily="34" charset="0"/>
              </a:rPr>
              <a:t>Integration with the Azure ecosystem</a:t>
            </a:r>
          </a:p>
        </p:txBody>
      </p:sp>
      <p:sp>
        <p:nvSpPr>
          <p:cNvPr id="32" name="Content Placeholder 31">
            <a:extLst>
              <a:ext uri="{FF2B5EF4-FFF2-40B4-BE49-F238E27FC236}">
                <a16:creationId xmlns:a16="http://schemas.microsoft.com/office/drawing/2014/main" id="{AC05EE8B-E9FA-4068-BE93-368F196FD3AF}"/>
              </a:ext>
            </a:extLst>
          </p:cNvPr>
          <p:cNvSpPr>
            <a:spLocks noGrp="1"/>
          </p:cNvSpPr>
          <p:nvPr>
            <p:ph sz="quarter" idx="19"/>
          </p:nvPr>
        </p:nvSpPr>
        <p:spPr>
          <a:xfrm>
            <a:off x="9603435" y="3755416"/>
            <a:ext cx="1789557" cy="738664"/>
          </a:xfrm>
        </p:spPr>
        <p:txBody>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Build apps faster with Azure services and safeguard your innovation with Azure IP Advantage </a:t>
            </a:r>
            <a:endParaRPr kumimoji="0" lang="en-US" sz="1200" b="0" i="0" u="none" strike="noStrike" kern="1200" cap="none" spc="0" normalizeH="0" baseline="0" noProof="0" dirty="0">
              <a:ln>
                <a:noFill/>
              </a:ln>
              <a:solidFill>
                <a:prstClr val="black"/>
              </a:solidFill>
              <a:effectLst/>
              <a:uLnTx/>
              <a:uFillTx/>
              <a:latin typeface="Segoe UI"/>
              <a:ea typeface="+mn-ea"/>
              <a:cs typeface="Segoe UI" panose="020B0502040204020203" pitchFamily="34" charset="0"/>
            </a:endParaRPr>
          </a:p>
        </p:txBody>
      </p:sp>
      <p:sp>
        <p:nvSpPr>
          <p:cNvPr id="33" name="Content Placeholder 32">
            <a:extLst>
              <a:ext uri="{FF2B5EF4-FFF2-40B4-BE49-F238E27FC236}">
                <a16:creationId xmlns:a16="http://schemas.microsoft.com/office/drawing/2014/main" id="{3BCD6BF1-597D-4B1E-8E58-0F4364AA40E1}"/>
              </a:ext>
            </a:extLst>
          </p:cNvPr>
          <p:cNvSpPr>
            <a:spLocks noGrp="1"/>
          </p:cNvSpPr>
          <p:nvPr>
            <p:ph sz="quarter" idx="20"/>
          </p:nvPr>
        </p:nvSpPr>
        <p:spPr>
          <a:xfrm>
            <a:off x="1280358" y="5364207"/>
            <a:ext cx="9748026" cy="79276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078D4"/>
                </a:solidFill>
                <a:effectLst/>
                <a:uLnTx/>
                <a:uFillTx/>
                <a:latin typeface="Segoe UI Semibold"/>
                <a:ea typeface="+mn-ea"/>
                <a:cs typeface="+mn-cs"/>
              </a:rPr>
              <a:t>Pay for only what you use and reduce TCO with built-in features for performance, HA and security </a:t>
            </a:r>
            <a:endParaRPr kumimoji="0" lang="en-US" sz="2400" b="1" i="0" u="none" strike="noStrike" kern="1200" cap="none" spc="0" normalizeH="0" baseline="0" noProof="0" dirty="0">
              <a:ln>
                <a:noFill/>
              </a:ln>
              <a:solidFill>
                <a:srgbClr val="0078D4"/>
              </a:solidFill>
              <a:effectLst/>
              <a:uLnTx/>
              <a:uFillTx/>
              <a:latin typeface="Segoe UI Semibold"/>
              <a:ea typeface="+mn-ea"/>
              <a:cs typeface="+mn-cs"/>
            </a:endParaRPr>
          </a:p>
        </p:txBody>
      </p:sp>
    </p:spTree>
    <p:extLst>
      <p:ext uri="{BB962C8B-B14F-4D97-AF65-F5344CB8AC3E}">
        <p14:creationId xmlns:p14="http://schemas.microsoft.com/office/powerpoint/2010/main" val="2052543080"/>
      </p:ext>
    </p:extLst>
  </p:cSld>
  <p:clrMapOvr>
    <a:masterClrMapping/>
  </p:clrMapOvr>
  <p:transition>
    <p:fade/>
  </p:transition>
</p:sld>
</file>

<file path=ppt/theme/theme1.xml><?xml version="1.0" encoding="utf-8"?>
<a:theme xmlns:a="http://schemas.openxmlformats.org/drawingml/2006/main" name="2_WHITE TEMPLATE">
  <a:themeElements>
    <a:clrScheme name="Custom 2">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4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umber xmlns="d90a9632-a870-49ae-9378-225bd5c60b0a">1</number>
    <num xmlns="d90a9632-a870-49ae-9378-225bd5c60b0a">0</num>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07D100EA43E644A95A1AFA277A9D8AC" ma:contentTypeVersion="14" ma:contentTypeDescription="Create a new document." ma:contentTypeScope="" ma:versionID="e653c8050cb6df7ce6e6850dde87b611">
  <xsd:schema xmlns:xsd="http://www.w3.org/2001/XMLSchema" xmlns:xs="http://www.w3.org/2001/XMLSchema" xmlns:p="http://schemas.microsoft.com/office/2006/metadata/properties" xmlns:ns2="d90a9632-a870-49ae-9378-225bd5c60b0a" xmlns:ns3="0432d51d-9459-41b2-acee-fcf93e3ac757" targetNamespace="http://schemas.microsoft.com/office/2006/metadata/properties" ma:root="true" ma:fieldsID="a1296f3afd3245bc6ca01f28dd614784" ns2:_="" ns3:_="">
    <xsd:import namespace="d90a9632-a870-49ae-9378-225bd5c60b0a"/>
    <xsd:import namespace="0432d51d-9459-41b2-acee-fcf93e3ac75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element ref="ns2:number" minOccurs="0"/>
                <xsd:element ref="ns2:num"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0a9632-a870-49ae-9378-225bd5c60b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number" ma:index="19" nillable="true" ma:displayName="number" ma:decimals="0" ma:default="1" ma:format="Dropdown" ma:internalName="number" ma:percentage="FALSE">
      <xsd:simpleType>
        <xsd:restriction base="dms:Number"/>
      </xsd:simpleType>
    </xsd:element>
    <xsd:element name="num" ma:index="20" nillable="true" ma:displayName="num" ma:decimals="0" ma:default="0" ma:format="Dropdown" ma:internalName="num" ma:percentage="FALSE">
      <xsd:simpleType>
        <xsd:restriction base="dms:Number"/>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32d51d-9459-41b2-acee-fcf93e3ac75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C36488-6F4C-4E40-8147-EF751E9E8B85}">
  <ds:schemaRefs>
    <ds:schemaRef ds:uri="http://purl.org/dc/elements/1.1/"/>
    <ds:schemaRef ds:uri="http://purl.org/dc/terms/"/>
    <ds:schemaRef ds:uri="http://schemas.microsoft.com/office/infopath/2007/PartnerControls"/>
    <ds:schemaRef ds:uri="http://schemas.microsoft.com/office/2006/documentManagement/types"/>
    <ds:schemaRef ds:uri="http://purl.org/dc/dcmitype/"/>
    <ds:schemaRef ds:uri="d90a9632-a870-49ae-9378-225bd5c60b0a"/>
    <ds:schemaRef ds:uri="http://schemas.microsoft.com/office/2006/metadata/properties"/>
    <ds:schemaRef ds:uri="http://schemas.openxmlformats.org/package/2006/metadata/core-properties"/>
    <ds:schemaRef ds:uri="0432d51d-9459-41b2-acee-fcf93e3ac757"/>
    <ds:schemaRef ds:uri="http://www.w3.org/XML/1998/namespace"/>
  </ds:schemaRefs>
</ds:datastoreItem>
</file>

<file path=customXml/itemProps2.xml><?xml version="1.0" encoding="utf-8"?>
<ds:datastoreItem xmlns:ds="http://schemas.openxmlformats.org/officeDocument/2006/customXml" ds:itemID="{22C85594-9907-4C0B-92C7-748CDFCC250A}">
  <ds:schemaRefs>
    <ds:schemaRef ds:uri="http://schemas.microsoft.com/sharepoint/v3/contenttype/forms"/>
  </ds:schemaRefs>
</ds:datastoreItem>
</file>

<file path=customXml/itemProps3.xml><?xml version="1.0" encoding="utf-8"?>
<ds:datastoreItem xmlns:ds="http://schemas.openxmlformats.org/officeDocument/2006/customXml" ds:itemID="{1404F55C-A875-4B3C-A8E4-B6BF182AA0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0a9632-a870-49ae-9378-225bd5c60b0a"/>
    <ds:schemaRef ds:uri="0432d51d-9459-41b2-acee-fcf93e3ac7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5392</Words>
  <Application>Microsoft Office PowerPoint</Application>
  <PresentationFormat>Widescreen</PresentationFormat>
  <Paragraphs>636</Paragraphs>
  <Slides>38</Slides>
  <Notes>32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38</vt:i4>
      </vt:variant>
    </vt:vector>
  </HeadingPairs>
  <TitlesOfParts>
    <vt:vector size="52" baseType="lpstr">
      <vt:lpstr>Arial</vt:lpstr>
      <vt:lpstr>Arial,Sans-Serif</vt:lpstr>
      <vt:lpstr>Calibri</vt:lpstr>
      <vt:lpstr>Consolas</vt:lpstr>
      <vt:lpstr>Open Sans</vt:lpstr>
      <vt:lpstr>Segoe UI</vt:lpstr>
      <vt:lpstr>Segoe UI Black</vt:lpstr>
      <vt:lpstr>Segoe UI Light</vt:lpstr>
      <vt:lpstr>Segoe UI Semibold</vt:lpstr>
      <vt:lpstr>Segoe UI Semilight</vt:lpstr>
      <vt:lpstr>Wingdings</vt:lpstr>
      <vt:lpstr>2_WHITE TEMPLATE</vt:lpstr>
      <vt:lpstr>1_WHITE TEMPLATE</vt:lpstr>
      <vt:lpstr>4_WHITE TEMPLATE</vt:lpstr>
      <vt:lpstr>Azure Database for MySQL and Maria DB </vt:lpstr>
      <vt:lpstr>Technology changes faster than ever</vt:lpstr>
      <vt:lpstr>Economic stability impacted by disruptive events</vt:lpstr>
      <vt:lpstr>Manage risk and meet the pace of change in the cloud </vt:lpstr>
      <vt:lpstr>Be future-ready with Azure and open source </vt:lpstr>
      <vt:lpstr>Azure managed databases include popular open source engines </vt:lpstr>
      <vt:lpstr>Open source developers are  using MySQL and MariaDB databases </vt:lpstr>
      <vt:lpstr>Azure takes the admin out of MySQL and MariaDB</vt:lpstr>
      <vt:lpstr>Azure Databases for MySQL and MariaDB Brings Azure innovation to your favorite community database</vt:lpstr>
      <vt:lpstr>Azure Database for MySQL deployment options</vt:lpstr>
      <vt:lpstr>Lowest TCO with built-in high availability (1 of 2)</vt:lpstr>
      <vt:lpstr>Optimize costs and lower total cost of ownership No upfront cost. No termination fees. Pay only for what you use</vt:lpstr>
      <vt:lpstr>Maximum control and flexibility to  meet your workload needs with flexible Server</vt:lpstr>
      <vt:lpstr>Optimize cost and ensure business continuity with Azure Databases for MySQL and MariaDB</vt:lpstr>
      <vt:lpstr>Build enterprise web apps using packaged apps like Alfresco </vt:lpstr>
      <vt:lpstr>Build web apps with popular  CMS including WordPress or Drupal </vt:lpstr>
      <vt:lpstr>Ensure sales continuity with reliable ecommerce  platform using Magento and Azure Database for MySQL </vt:lpstr>
      <vt:lpstr>Provide a high-quality remote learning with popular LMS Moodle and Azure Database for MySQL </vt:lpstr>
      <vt:lpstr>Modern application built in the  cloud with microservice architecture </vt:lpstr>
      <vt:lpstr>Modern mobile application enables  streamlined and secure digital payments</vt:lpstr>
      <vt:lpstr>Simplify migration and reduce administration with Azure </vt:lpstr>
      <vt:lpstr>Azure Database for MySQL helps  customers around the world achieve more </vt:lpstr>
      <vt:lpstr>Elevate MySQL with Azure </vt:lpstr>
      <vt:lpstr>Resources for migration</vt:lpstr>
      <vt:lpstr>Call to action </vt:lpstr>
      <vt:lpstr>Azure does more for MySQL  and MariaDB</vt:lpstr>
      <vt:lpstr>Documentation and resources </vt:lpstr>
      <vt:lpstr>Appendix </vt:lpstr>
      <vt:lpstr>Custom Maintenance Windows</vt:lpstr>
      <vt:lpstr>Zone redundant high availability</vt:lpstr>
      <vt:lpstr>Simple cost optimization</vt:lpstr>
      <vt:lpstr>Use your community database as a fully managed service </vt:lpstr>
      <vt:lpstr>Lowest TCO with built-in high availability (2 of 2)</vt:lpstr>
      <vt:lpstr>Scale elastically  and retain performance</vt:lpstr>
      <vt:lpstr>Optimize database performance with built-in intelligence </vt:lpstr>
      <vt:lpstr>Build safely on a cloud that offers advanced security and compliance </vt:lpstr>
      <vt:lpstr>Simplify app development through integration with the Azure ecosystem</vt:lpstr>
      <vt:lpstr>Safeguard your innovation with Azure IP Advantage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Database for MySQL and Maria DB</dc:title>
  <dc:creator/>
  <cp:lastModifiedBy/>
  <cp:revision>1</cp:revision>
  <dcterms:created xsi:type="dcterms:W3CDTF">2020-10-09T17:21:30Z</dcterms:created>
  <dcterms:modified xsi:type="dcterms:W3CDTF">2021-05-19T16:32:10Z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0x010100807D100EA43E644A95A1AFA277A9D8AC</vt:lpwstr>
  </property>
</Properties>
</file>