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5.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charts/chart6.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 id="2147483882" r:id="rId2"/>
    <p:sldMasterId id="2147483910" r:id="rId3"/>
    <p:sldMasterId id="2147483936" r:id="rId4"/>
    <p:sldMasterId id="2147483955" r:id="rId5"/>
    <p:sldMasterId id="2147483982" r:id="rId6"/>
  </p:sldMasterIdLst>
  <p:notesMasterIdLst>
    <p:notesMasterId r:id="rId38"/>
  </p:notesMasterIdLst>
  <p:sldIdLst>
    <p:sldId id="3692" r:id="rId7"/>
    <p:sldId id="10685" r:id="rId8"/>
    <p:sldId id="10771" r:id="rId9"/>
    <p:sldId id="10764" r:id="rId10"/>
    <p:sldId id="10759" r:id="rId11"/>
    <p:sldId id="10760" r:id="rId12"/>
    <p:sldId id="10755" r:id="rId13"/>
    <p:sldId id="10758" r:id="rId14"/>
    <p:sldId id="10659" r:id="rId15"/>
    <p:sldId id="10756" r:id="rId16"/>
    <p:sldId id="10757" r:id="rId17"/>
    <p:sldId id="10713" r:id="rId18"/>
    <p:sldId id="10766" r:id="rId19"/>
    <p:sldId id="10747" r:id="rId20"/>
    <p:sldId id="10726" r:id="rId21"/>
    <p:sldId id="10714" r:id="rId22"/>
    <p:sldId id="10748" r:id="rId23"/>
    <p:sldId id="10687" r:id="rId24"/>
    <p:sldId id="10769" r:id="rId25"/>
    <p:sldId id="10697" r:id="rId26"/>
    <p:sldId id="10662" r:id="rId27"/>
    <p:sldId id="10751" r:id="rId28"/>
    <p:sldId id="10681" r:id="rId29"/>
    <p:sldId id="8186" r:id="rId30"/>
    <p:sldId id="10767" r:id="rId31"/>
    <p:sldId id="10682" r:id="rId32"/>
    <p:sldId id="10761" r:id="rId33"/>
    <p:sldId id="10732" r:id="rId34"/>
    <p:sldId id="10729" r:id="rId35"/>
    <p:sldId id="10768" r:id="rId36"/>
    <p:sldId id="440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87CCC8F-28C2-486C-B6A0-90086547C98B}">
          <p14:sldIdLst>
            <p14:sldId id="3692"/>
            <p14:sldId id="10685"/>
            <p14:sldId id="10771"/>
          </p14:sldIdLst>
        </p14:section>
        <p14:section name="Use cases and architecture" id="{0A97DBFD-F05B-432C-8D04-99291D79545D}">
          <p14:sldIdLst>
            <p14:sldId id="10764"/>
            <p14:sldId id="10759"/>
            <p14:sldId id="10760"/>
            <p14:sldId id="10755"/>
            <p14:sldId id="10758"/>
          </p14:sldIdLst>
        </p14:section>
        <p14:section name="Using key features" id="{877445C9-573C-4B24-91B9-44E9523F32B2}">
          <p14:sldIdLst>
            <p14:sldId id="10659"/>
            <p14:sldId id="10756"/>
            <p14:sldId id="10757"/>
            <p14:sldId id="10713"/>
            <p14:sldId id="10766"/>
            <p14:sldId id="10747"/>
            <p14:sldId id="10726"/>
            <p14:sldId id="10714"/>
            <p14:sldId id="10748"/>
            <p14:sldId id="10687"/>
            <p14:sldId id="10769"/>
            <p14:sldId id="10697"/>
          </p14:sldIdLst>
        </p14:section>
        <p14:section name="Migration resources" id="{BEFC74C7-C4C7-4FBE-925E-5DEA3E06CE75}">
          <p14:sldIdLst>
            <p14:sldId id="10662"/>
            <p14:sldId id="10751"/>
            <p14:sldId id="10681"/>
            <p14:sldId id="8186"/>
          </p14:sldIdLst>
        </p14:section>
        <p14:section name="Conclusion" id="{F4A1A22A-9E81-490B-B0A7-61FDC5A5445A}">
          <p14:sldIdLst>
            <p14:sldId id="10767"/>
            <p14:sldId id="10682"/>
            <p14:sldId id="10761"/>
            <p14:sldId id="10732"/>
          </p14:sldIdLst>
        </p14:section>
        <p14:section name="Appendix" id="{F6C9EA6E-198A-4FCB-94DF-06644AD6D113}">
          <p14:sldIdLst>
            <p14:sldId id="10729"/>
            <p14:sldId id="10768"/>
          </p14:sldIdLst>
        </p14:section>
        <p14:section name="GCP compete content" id="{0132BBEE-8E69-4487-86AD-8860F8D6BD64}">
          <p14:sldIdLst>
            <p14:sldId id="4404"/>
          </p14:sldIdLst>
        </p14:section>
      </p14:sectionLst>
    </p:ext>
    <p:ext uri="{EFAFB233-063F-42B5-8137-9DF3F51BA10A}">
      <p15:sldGuideLst xmlns:p15="http://schemas.microsoft.com/office/powerpoint/2012/main">
        <p15:guide id="1" pos="7200" userDrawn="1">
          <p15:clr>
            <a:srgbClr val="A4A3A4"/>
          </p15:clr>
        </p15:guide>
        <p15:guide id="2" orient="horz" pos="480" userDrawn="1">
          <p15:clr>
            <a:srgbClr val="A4A3A4"/>
          </p15:clr>
        </p15:guide>
        <p15:guide id="3" pos="3648" userDrawn="1">
          <p15:clr>
            <a:srgbClr val="A4A3A4"/>
          </p15:clr>
        </p15:guide>
        <p15:guide id="4" orient="horz" pos="3432" userDrawn="1">
          <p15:clr>
            <a:srgbClr val="A4A3A4"/>
          </p15:clr>
        </p15:guide>
        <p15:guide id="5" orient="horz" pos="2208" userDrawn="1">
          <p15:clr>
            <a:srgbClr val="A4A3A4"/>
          </p15:clr>
        </p15:guide>
        <p15:guide id="6" orient="horz" pos="1512" userDrawn="1">
          <p15:clr>
            <a:srgbClr val="A4A3A4"/>
          </p15:clr>
        </p15:guide>
        <p15:guide id="7" pos="292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Kyle Luikart" initials="KL [2]" lastIdx="158" clrIdx="6">
    <p:extLst>
      <p:ext uri="{19B8F6BF-5375-455C-9EA6-DF929625EA0E}">
        <p15:presenceInfo xmlns:p15="http://schemas.microsoft.com/office/powerpoint/2012/main" userId="S::Kyle@2a.consulting::cc0bb450-253e-469e-832b-61acd4564af8" providerId="AD"/>
      </p:ext>
    </p:extLst>
  </p:cmAuthor>
  <p:cmAuthor id="1" name="Alex Solomon" initials="AS" lastIdx="42" clrIdx="0">
    <p:extLst>
      <p:ext uri="{19B8F6BF-5375-455C-9EA6-DF929625EA0E}">
        <p15:presenceInfo xmlns:p15="http://schemas.microsoft.com/office/powerpoint/2012/main" userId="S::alsolomo@microsoft.com::4f66f9d7-d5ff-4a1e-a78a-b6a0167177bd" providerId="AD"/>
      </p:ext>
    </p:extLst>
  </p:cmAuthor>
  <p:cmAuthor id="8" name="Nick Dwyer" initials="ND [2]" lastIdx="83" clrIdx="7">
    <p:extLst>
      <p:ext uri="{19B8F6BF-5375-455C-9EA6-DF929625EA0E}">
        <p15:presenceInfo xmlns:p15="http://schemas.microsoft.com/office/powerpoint/2012/main" userId="S::Nick@2a.consulting::637372cd-8f04-49e1-a9c8-f5dbbdc447be" providerId="AD"/>
      </p:ext>
    </p:extLst>
  </p:cmAuthor>
  <p:cmAuthor id="2" name="Nick Dwyer" initials="ND" lastIdx="75" clrIdx="1">
    <p:extLst>
      <p:ext uri="{19B8F6BF-5375-455C-9EA6-DF929625EA0E}">
        <p15:presenceInfo xmlns:p15="http://schemas.microsoft.com/office/powerpoint/2012/main" userId="S-1-12-1-1668510413-1239518980-3690317993-3192374461" providerId="AD"/>
      </p:ext>
    </p:extLst>
  </p:cmAuthor>
  <p:cmAuthor id="9" name="Rachel Sacks" initials="RS" lastIdx="4" clrIdx="8">
    <p:extLst>
      <p:ext uri="{19B8F6BF-5375-455C-9EA6-DF929625EA0E}">
        <p15:presenceInfo xmlns:p15="http://schemas.microsoft.com/office/powerpoint/2012/main" userId="S::rachel@2a.consulting::8cf077d4-1e76-4bc4-ba9c-23f8284f1584" providerId="AD"/>
      </p:ext>
    </p:extLst>
  </p:cmAuthor>
  <p:cmAuthor id="3" name="Anitah Cantele" initials="AC" lastIdx="51" clrIdx="2">
    <p:extLst>
      <p:ext uri="{19B8F6BF-5375-455C-9EA6-DF929625EA0E}">
        <p15:presenceInfo xmlns:p15="http://schemas.microsoft.com/office/powerpoint/2012/main" userId="S::ancantel@microsoft.com::288e8f93-ad3d-481b-9c5a-2d5c2a4b6cf5" providerId="AD"/>
      </p:ext>
    </p:extLst>
  </p:cmAuthor>
  <p:cmAuthor id="10" name="Kelly Schermer" initials="KS" lastIdx="39" clrIdx="9">
    <p:extLst>
      <p:ext uri="{19B8F6BF-5375-455C-9EA6-DF929625EA0E}">
        <p15:presenceInfo xmlns:p15="http://schemas.microsoft.com/office/powerpoint/2012/main" userId="S::Kelly@2a.consulting::5de02e10-d631-4fcc-af0e-2ee13668d348" providerId="AD"/>
      </p:ext>
    </p:extLst>
  </p:cmAuthor>
  <p:cmAuthor id="4" name="Bryan D'Souza" initials="BD" lastIdx="2" clrIdx="3">
    <p:extLst>
      <p:ext uri="{19B8F6BF-5375-455C-9EA6-DF929625EA0E}">
        <p15:presenceInfo xmlns:p15="http://schemas.microsoft.com/office/powerpoint/2012/main" userId="S::brds@microsoft.com::dcb04b6b-ea5f-456a-ae17-c45966b3b3bc" providerId="AD"/>
      </p:ext>
    </p:extLst>
  </p:cmAuthor>
  <p:cmAuthor id="11" name="Andrea Lam" initials="AL" lastIdx="40" clrIdx="10">
    <p:extLst>
      <p:ext uri="{19B8F6BF-5375-455C-9EA6-DF929625EA0E}">
        <p15:presenceInfo xmlns:p15="http://schemas.microsoft.com/office/powerpoint/2012/main" userId="S::andrela@microsoft.com::dea2349d-8614-46e6-80f4-4322ad84bfef" providerId="AD"/>
      </p:ext>
    </p:extLst>
  </p:cmAuthor>
  <p:cmAuthor id="5" name="Kyle Luikart" initials="KL" lastIdx="59" clrIdx="4">
    <p:extLst>
      <p:ext uri="{19B8F6BF-5375-455C-9EA6-DF929625EA0E}">
        <p15:presenceInfo xmlns:p15="http://schemas.microsoft.com/office/powerpoint/2012/main" userId="631b499c86d403d9" providerId="Windows Live"/>
      </p:ext>
    </p:extLst>
  </p:cmAuthor>
  <p:cmAuthor id="6" name="Katy Nally" initials="KN" lastIdx="5" clrIdx="5">
    <p:extLst>
      <p:ext uri="{19B8F6BF-5375-455C-9EA6-DF929625EA0E}">
        <p15:presenceInfo xmlns:p15="http://schemas.microsoft.com/office/powerpoint/2012/main" userId="Katy Nall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752E0B-BFB2-4E33-B22D-A6855486D23A}" v="52" dt="2019-07-23T18:08:35.0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7200"/>
        <p:guide orient="horz" pos="480"/>
        <p:guide pos="3648"/>
        <p:guide orient="horz" pos="3432"/>
        <p:guide orient="horz" pos="2208"/>
        <p:guide orient="horz" pos="1512"/>
        <p:guide pos="2928"/>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commentAuthors" Target="commentAuthors.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47" Type="http://schemas.openxmlformats.org/officeDocument/2006/relationships/customXml" Target="../customXml/item2.xml"/><Relationship Id="rId50" Type="http://schemas.openxmlformats.org/officeDocument/2006/relationships/customXml" Target="../customXml/item5.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customXml" Target="../customXml/item4.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 Id="rId48" Type="http://schemas.openxmlformats.org/officeDocument/2006/relationships/customXml" Target="../customXml/item3.xml"/><Relationship Id="rId8" Type="http://schemas.openxmlformats.org/officeDocument/2006/relationships/slide" Target="slides/slide2.xml"/><Relationship Id="rId51" Type="http://schemas.openxmlformats.org/officeDocument/2006/relationships/customXml" Target="../customXml/item6.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46" Type="http://schemas.openxmlformats.org/officeDocument/2006/relationships/customXml" Target="../customXml/item1.xml"/><Relationship Id="rId20" Type="http://schemas.openxmlformats.org/officeDocument/2006/relationships/slide" Target="slides/slide1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Lam" userId="S::andrela@microsoft.com::dea2349d-8614-46e6-80f4-4322ad84bfef" providerId="AD" clId="Web-{FB03B361-A963-CF86-A39D-93A1B8D00903}"/>
    <pc:docChg chg="modSld">
      <pc:chgData name="Andrea Lam" userId="S::andrela@microsoft.com::dea2349d-8614-46e6-80f4-4322ad84bfef" providerId="AD" clId="Web-{FB03B361-A963-CF86-A39D-93A1B8D00903}" dt="2019-07-11T00:21:25.202" v="23"/>
      <pc:docMkLst>
        <pc:docMk/>
      </pc:docMkLst>
      <pc:sldChg chg="addCm">
        <pc:chgData name="Andrea Lam" userId="S::andrela@microsoft.com::dea2349d-8614-46e6-80f4-4322ad84bfef" providerId="AD" clId="Web-{FB03B361-A963-CF86-A39D-93A1B8D00903}" dt="2019-07-11T00:16:59.154" v="13"/>
        <pc:sldMkLst>
          <pc:docMk/>
          <pc:sldMk cId="3956812066" sldId="10681"/>
        </pc:sldMkLst>
      </pc:sldChg>
      <pc:sldChg chg="addCm">
        <pc:chgData name="Andrea Lam" userId="S::andrela@microsoft.com::dea2349d-8614-46e6-80f4-4322ad84bfef" providerId="AD" clId="Web-{FB03B361-A963-CF86-A39D-93A1B8D00903}" dt="2019-07-11T00:15:19.920" v="11"/>
        <pc:sldMkLst>
          <pc:docMk/>
          <pc:sldMk cId="1362548682" sldId="10697"/>
        </pc:sldMkLst>
      </pc:sldChg>
      <pc:sldChg chg="modSp addCm modCm">
        <pc:chgData name="Andrea Lam" userId="S::andrela@microsoft.com::dea2349d-8614-46e6-80f4-4322ad84bfef" providerId="AD" clId="Web-{FB03B361-A963-CF86-A39D-93A1B8D00903}" dt="2019-07-11T00:21:25.202" v="23"/>
        <pc:sldMkLst>
          <pc:docMk/>
          <pc:sldMk cId="2452619765" sldId="10729"/>
        </pc:sldMkLst>
        <pc:graphicFrameChg chg="mod modGraphic">
          <ac:chgData name="Andrea Lam" userId="S::andrela@microsoft.com::dea2349d-8614-46e6-80f4-4322ad84bfef" providerId="AD" clId="Web-{FB03B361-A963-CF86-A39D-93A1B8D00903}" dt="2019-07-11T00:21:25.202" v="23"/>
          <ac:graphicFrameMkLst>
            <pc:docMk/>
            <pc:sldMk cId="2452619765" sldId="10729"/>
            <ac:graphicFrameMk id="6" creationId="{DB17EABB-5724-4D76-BFC3-36E950625920}"/>
          </ac:graphicFrameMkLst>
        </pc:graphicFrameChg>
      </pc:sldChg>
      <pc:sldChg chg="modSp addCm">
        <pc:chgData name="Andrea Lam" userId="S::andrela@microsoft.com::dea2349d-8614-46e6-80f4-4322ad84bfef" providerId="AD" clId="Web-{FB03B361-A963-CF86-A39D-93A1B8D00903}" dt="2019-07-11T00:08:48.902" v="6" actId="20577"/>
        <pc:sldMkLst>
          <pc:docMk/>
          <pc:sldMk cId="3271844035" sldId="10748"/>
        </pc:sldMkLst>
        <pc:spChg chg="mod">
          <ac:chgData name="Andrea Lam" userId="S::andrela@microsoft.com::dea2349d-8614-46e6-80f4-4322ad84bfef" providerId="AD" clId="Web-{FB03B361-A963-CF86-A39D-93A1B8D00903}" dt="2019-07-11T00:08:48.902" v="6" actId="20577"/>
          <ac:spMkLst>
            <pc:docMk/>
            <pc:sldMk cId="3271844035" sldId="10748"/>
            <ac:spMk id="2" creationId="{A7358A6F-F3ED-41BB-BFD4-EE247AF3842E}"/>
          </ac:spMkLst>
        </pc:spChg>
      </pc:sldChg>
      <pc:sldChg chg="addCm">
        <pc:chgData name="Andrea Lam" userId="S::andrela@microsoft.com::dea2349d-8614-46e6-80f4-4322ad84bfef" providerId="AD" clId="Web-{FB03B361-A963-CF86-A39D-93A1B8D00903}" dt="2019-07-11T00:16:35.514" v="12"/>
        <pc:sldMkLst>
          <pc:docMk/>
          <pc:sldMk cId="1320016731" sldId="10751"/>
        </pc:sldMkLst>
      </pc:sldChg>
      <pc:sldChg chg="addCm">
        <pc:chgData name="Andrea Lam" userId="S::andrela@microsoft.com::dea2349d-8614-46e6-80f4-4322ad84bfef" providerId="AD" clId="Web-{FB03B361-A963-CF86-A39D-93A1B8D00903}" dt="2019-07-11T00:18:41.576" v="15"/>
        <pc:sldMkLst>
          <pc:docMk/>
          <pc:sldMk cId="1758049073" sldId="10767"/>
        </pc:sldMkLst>
      </pc:sldChg>
      <pc:sldChg chg="addCm">
        <pc:chgData name="Andrea Lam" userId="S::andrela@microsoft.com::dea2349d-8614-46e6-80f4-4322ad84bfef" providerId="AD" clId="Web-{FB03B361-A963-CF86-A39D-93A1B8D00903}" dt="2019-07-11T00:14:17.513" v="10"/>
        <pc:sldMkLst>
          <pc:docMk/>
          <pc:sldMk cId="3150335730" sldId="10769"/>
        </pc:sldMkLst>
      </pc:sldChg>
    </pc:docChg>
  </pc:docChgLst>
  <pc:docChgLst>
    <pc:chgData name="Anitah Cantele" userId="S::ancantel@microsoft.com::288e8f93-ad3d-481b-9c5a-2d5c2a4b6cf5" providerId="AD" clId="Web-{09AEF188-D1BA-EBBE-BF9B-BD1F35B566FC}"/>
    <pc:docChg chg="delSld modSld modSection">
      <pc:chgData name="Anitah Cantele" userId="S::ancantel@microsoft.com::288e8f93-ad3d-481b-9c5a-2d5c2a4b6cf5" providerId="AD" clId="Web-{09AEF188-D1BA-EBBE-BF9B-BD1F35B566FC}" dt="2019-07-11T19:09:41.759" v="455" actId="20577"/>
      <pc:docMkLst>
        <pc:docMk/>
      </pc:docMkLst>
      <pc:sldChg chg="modSp delCm">
        <pc:chgData name="Anitah Cantele" userId="S::ancantel@microsoft.com::288e8f93-ad3d-481b-9c5a-2d5c2a4b6cf5" providerId="AD" clId="Web-{09AEF188-D1BA-EBBE-BF9B-BD1F35B566FC}" dt="2019-07-11T18:03:43.615" v="348" actId="20577"/>
        <pc:sldMkLst>
          <pc:docMk/>
          <pc:sldMk cId="3956812066" sldId="10681"/>
        </pc:sldMkLst>
        <pc:spChg chg="mod">
          <ac:chgData name="Anitah Cantele" userId="S::ancantel@microsoft.com::288e8f93-ad3d-481b-9c5a-2d5c2a4b6cf5" providerId="AD" clId="Web-{09AEF188-D1BA-EBBE-BF9B-BD1F35B566FC}" dt="2019-07-11T18:03:43.615" v="348" actId="20577"/>
          <ac:spMkLst>
            <pc:docMk/>
            <pc:sldMk cId="3956812066" sldId="10681"/>
            <ac:spMk id="3" creationId="{21D0BCE4-FF1B-42C6-A34C-B9B896E24AC9}"/>
          </ac:spMkLst>
        </pc:spChg>
      </pc:sldChg>
      <pc:sldChg chg="delCm">
        <pc:chgData name="Anitah Cantele" userId="S::ancantel@microsoft.com::288e8f93-ad3d-481b-9c5a-2d5c2a4b6cf5" providerId="AD" clId="Web-{09AEF188-D1BA-EBBE-BF9B-BD1F35B566FC}" dt="2019-07-11T16:19:41.599" v="0"/>
        <pc:sldMkLst>
          <pc:docMk/>
          <pc:sldMk cId="1946092163" sldId="10685"/>
        </pc:sldMkLst>
      </pc:sldChg>
      <pc:sldChg chg="modSp delCm">
        <pc:chgData name="Anitah Cantele" userId="S::ancantel@microsoft.com::288e8f93-ad3d-481b-9c5a-2d5c2a4b6cf5" providerId="AD" clId="Web-{09AEF188-D1BA-EBBE-BF9B-BD1F35B566FC}" dt="2019-07-11T18:02:56.256" v="343"/>
        <pc:sldMkLst>
          <pc:docMk/>
          <pc:sldMk cId="1362548682" sldId="10697"/>
        </pc:sldMkLst>
        <pc:graphicFrameChg chg="modGraphic">
          <ac:chgData name="Anitah Cantele" userId="S::ancantel@microsoft.com::288e8f93-ad3d-481b-9c5a-2d5c2a4b6cf5" providerId="AD" clId="Web-{09AEF188-D1BA-EBBE-BF9B-BD1F35B566FC}" dt="2019-07-11T18:02:52.490" v="342"/>
          <ac:graphicFrameMkLst>
            <pc:docMk/>
            <pc:sldMk cId="1362548682" sldId="10697"/>
            <ac:graphicFrameMk id="2" creationId="{BB46B4A2-E3EA-4CFA-A744-CAA0FB80BF62}"/>
          </ac:graphicFrameMkLst>
        </pc:graphicFrameChg>
      </pc:sldChg>
      <pc:sldChg chg="modSp delCm">
        <pc:chgData name="Anitah Cantele" userId="S::ancantel@microsoft.com::288e8f93-ad3d-481b-9c5a-2d5c2a4b6cf5" providerId="AD" clId="Web-{09AEF188-D1BA-EBBE-BF9B-BD1F35B566FC}" dt="2019-07-11T17:53:48.238" v="226"/>
        <pc:sldMkLst>
          <pc:docMk/>
          <pc:sldMk cId="732121690" sldId="10713"/>
        </pc:sldMkLst>
        <pc:spChg chg="mod">
          <ac:chgData name="Anitah Cantele" userId="S::ancantel@microsoft.com::288e8f93-ad3d-481b-9c5a-2d5c2a4b6cf5" providerId="AD" clId="Web-{09AEF188-D1BA-EBBE-BF9B-BD1F35B566FC}" dt="2019-07-11T17:53:41.410" v="224" actId="20577"/>
          <ac:spMkLst>
            <pc:docMk/>
            <pc:sldMk cId="732121690" sldId="10713"/>
            <ac:spMk id="186" creationId="{6CB904D4-C336-4CE0-A0A5-D8403F62E778}"/>
          </ac:spMkLst>
        </pc:spChg>
      </pc:sldChg>
      <pc:sldChg chg="modSp delCm">
        <pc:chgData name="Anitah Cantele" userId="S::ancantel@microsoft.com::288e8f93-ad3d-481b-9c5a-2d5c2a4b6cf5" providerId="AD" clId="Web-{09AEF188-D1BA-EBBE-BF9B-BD1F35B566FC}" dt="2019-07-11T18:00:38.239" v="332"/>
        <pc:sldMkLst>
          <pc:docMk/>
          <pc:sldMk cId="2965320185" sldId="10714"/>
        </pc:sldMkLst>
        <pc:spChg chg="mod">
          <ac:chgData name="Anitah Cantele" userId="S::ancantel@microsoft.com::288e8f93-ad3d-481b-9c5a-2d5c2a4b6cf5" providerId="AD" clId="Web-{09AEF188-D1BA-EBBE-BF9B-BD1F35B566FC}" dt="2019-07-11T18:00:22.505" v="330" actId="20577"/>
          <ac:spMkLst>
            <pc:docMk/>
            <pc:sldMk cId="2965320185" sldId="10714"/>
            <ac:spMk id="2" creationId="{A7358A6F-F3ED-41BB-BFD4-EE247AF3842E}"/>
          </ac:spMkLst>
        </pc:spChg>
      </pc:sldChg>
      <pc:sldChg chg="modSp delCm">
        <pc:chgData name="Anitah Cantele" userId="S::ancantel@microsoft.com::288e8f93-ad3d-481b-9c5a-2d5c2a4b6cf5" providerId="AD" clId="Web-{09AEF188-D1BA-EBBE-BF9B-BD1F35B566FC}" dt="2019-07-11T17:58:52.411" v="292"/>
        <pc:sldMkLst>
          <pc:docMk/>
          <pc:sldMk cId="3539129294" sldId="10726"/>
        </pc:sldMkLst>
        <pc:spChg chg="mod">
          <ac:chgData name="Anitah Cantele" userId="S::ancantel@microsoft.com::288e8f93-ad3d-481b-9c5a-2d5c2a4b6cf5" providerId="AD" clId="Web-{09AEF188-D1BA-EBBE-BF9B-BD1F35B566FC}" dt="2019-07-11T17:58:37.583" v="290" actId="20577"/>
          <ac:spMkLst>
            <pc:docMk/>
            <pc:sldMk cId="3539129294" sldId="10726"/>
            <ac:spMk id="2" creationId="{A7358A6F-F3ED-41BB-BFD4-EE247AF3842E}"/>
          </ac:spMkLst>
        </pc:spChg>
      </pc:sldChg>
      <pc:sldChg chg="modSp delCm">
        <pc:chgData name="Anitah Cantele" userId="S::ancantel@microsoft.com::288e8f93-ad3d-481b-9c5a-2d5c2a4b6cf5" providerId="AD" clId="Web-{09AEF188-D1BA-EBBE-BF9B-BD1F35B566FC}" dt="2019-07-11T19:06:33.570" v="447"/>
        <pc:sldMkLst>
          <pc:docMk/>
          <pc:sldMk cId="2753415327" sldId="10747"/>
        </pc:sldMkLst>
        <pc:spChg chg="mod">
          <ac:chgData name="Anitah Cantele" userId="S::ancantel@microsoft.com::288e8f93-ad3d-481b-9c5a-2d5c2a4b6cf5" providerId="AD" clId="Web-{09AEF188-D1BA-EBBE-BF9B-BD1F35B566FC}" dt="2019-07-11T17:56:39.832" v="264" actId="14100"/>
          <ac:spMkLst>
            <pc:docMk/>
            <pc:sldMk cId="2753415327" sldId="10747"/>
            <ac:spMk id="64" creationId="{6BAEA981-1071-6A47-8A50-A65E6C04745C}"/>
          </ac:spMkLst>
        </pc:spChg>
        <pc:spChg chg="mod">
          <ac:chgData name="Anitah Cantele" userId="S::ancantel@microsoft.com::288e8f93-ad3d-481b-9c5a-2d5c2a4b6cf5" providerId="AD" clId="Web-{09AEF188-D1BA-EBBE-BF9B-BD1F35B566FC}" dt="2019-07-11T17:55:57.238" v="239" actId="20577"/>
          <ac:spMkLst>
            <pc:docMk/>
            <pc:sldMk cId="2753415327" sldId="10747"/>
            <ac:spMk id="66" creationId="{4623A7AC-FE15-4EE1-BD54-491620C6980B}"/>
          </ac:spMkLst>
        </pc:spChg>
        <pc:grpChg chg="mod">
          <ac:chgData name="Anitah Cantele" userId="S::ancantel@microsoft.com::288e8f93-ad3d-481b-9c5a-2d5c2a4b6cf5" providerId="AD" clId="Web-{09AEF188-D1BA-EBBE-BF9B-BD1F35B566FC}" dt="2019-07-11T19:06:27.070" v="446" actId="1076"/>
          <ac:grpSpMkLst>
            <pc:docMk/>
            <pc:sldMk cId="2753415327" sldId="10747"/>
            <ac:grpSpMk id="4" creationId="{38EFB2FF-B024-4AE9-9CB8-410E419259E3}"/>
          </ac:grpSpMkLst>
        </pc:grpChg>
      </pc:sldChg>
      <pc:sldChg chg="modSp delCm">
        <pc:chgData name="Anitah Cantele" userId="S::ancantel@microsoft.com::288e8f93-ad3d-481b-9c5a-2d5c2a4b6cf5" providerId="AD" clId="Web-{09AEF188-D1BA-EBBE-BF9B-BD1F35B566FC}" dt="2019-07-11T18:02:13.146" v="340"/>
        <pc:sldMkLst>
          <pc:docMk/>
          <pc:sldMk cId="3271844035" sldId="10748"/>
        </pc:sldMkLst>
        <pc:spChg chg="mod">
          <ac:chgData name="Anitah Cantele" userId="S::ancantel@microsoft.com::288e8f93-ad3d-481b-9c5a-2d5c2a4b6cf5" providerId="AD" clId="Web-{09AEF188-D1BA-EBBE-BF9B-BD1F35B566FC}" dt="2019-07-11T18:02:06.552" v="337" actId="20577"/>
          <ac:spMkLst>
            <pc:docMk/>
            <pc:sldMk cId="3271844035" sldId="10748"/>
            <ac:spMk id="2" creationId="{A7358A6F-F3ED-41BB-BFD4-EE247AF3842E}"/>
          </ac:spMkLst>
        </pc:spChg>
      </pc:sldChg>
      <pc:sldChg chg="delCm">
        <pc:chgData name="Anitah Cantele" userId="S::ancantel@microsoft.com::288e8f93-ad3d-481b-9c5a-2d5c2a4b6cf5" providerId="AD" clId="Web-{09AEF188-D1BA-EBBE-BF9B-BD1F35B566FC}" dt="2019-07-11T18:03:19.381" v="344"/>
        <pc:sldMkLst>
          <pc:docMk/>
          <pc:sldMk cId="1320016731" sldId="10751"/>
        </pc:sldMkLst>
      </pc:sldChg>
      <pc:sldChg chg="delCm">
        <pc:chgData name="Anitah Cantele" userId="S::ancantel@microsoft.com::288e8f93-ad3d-481b-9c5a-2d5c2a4b6cf5" providerId="AD" clId="Web-{09AEF188-D1BA-EBBE-BF9B-BD1F35B566FC}" dt="2019-07-11T16:30:49.194" v="123"/>
        <pc:sldMkLst>
          <pc:docMk/>
          <pc:sldMk cId="2016747310" sldId="10756"/>
        </pc:sldMkLst>
      </pc:sldChg>
      <pc:sldChg chg="modSp delCm">
        <pc:chgData name="Anitah Cantele" userId="S::ancantel@microsoft.com::288e8f93-ad3d-481b-9c5a-2d5c2a4b6cf5" providerId="AD" clId="Web-{09AEF188-D1BA-EBBE-BF9B-BD1F35B566FC}" dt="2019-07-11T18:52:38.310" v="445"/>
        <pc:sldMkLst>
          <pc:docMk/>
          <pc:sldMk cId="1230194128" sldId="10757"/>
        </pc:sldMkLst>
        <pc:spChg chg="mod">
          <ac:chgData name="Anitah Cantele" userId="S::ancantel@microsoft.com::288e8f93-ad3d-481b-9c5a-2d5c2a4b6cf5" providerId="AD" clId="Web-{09AEF188-D1BA-EBBE-BF9B-BD1F35B566FC}" dt="2019-07-11T17:54:31.754" v="233" actId="20577"/>
          <ac:spMkLst>
            <pc:docMk/>
            <pc:sldMk cId="1230194128" sldId="10757"/>
            <ac:spMk id="13" creationId="{7E35F45B-14A9-4253-89DF-D9EFA765EF54}"/>
          </ac:spMkLst>
        </pc:spChg>
      </pc:sldChg>
      <pc:sldChg chg="modSp delCm">
        <pc:chgData name="Anitah Cantele" userId="S::ancantel@microsoft.com::288e8f93-ad3d-481b-9c5a-2d5c2a4b6cf5" providerId="AD" clId="Web-{09AEF188-D1BA-EBBE-BF9B-BD1F35B566FC}" dt="2019-07-11T16:30:42.600" v="122"/>
        <pc:sldMkLst>
          <pc:docMk/>
          <pc:sldMk cId="3937701059" sldId="10758"/>
        </pc:sldMkLst>
        <pc:spChg chg="mod">
          <ac:chgData name="Anitah Cantele" userId="S::ancantel@microsoft.com::288e8f93-ad3d-481b-9c5a-2d5c2a4b6cf5" providerId="AD" clId="Web-{09AEF188-D1BA-EBBE-BF9B-BD1F35B566FC}" dt="2019-07-11T16:30:36.147" v="120" actId="20577"/>
          <ac:spMkLst>
            <pc:docMk/>
            <pc:sldMk cId="3937701059" sldId="10758"/>
            <ac:spMk id="3" creationId="{00000000-0000-0000-0000-000000000000}"/>
          </ac:spMkLst>
        </pc:spChg>
        <pc:spChg chg="mod">
          <ac:chgData name="Anitah Cantele" userId="S::ancantel@microsoft.com::288e8f93-ad3d-481b-9c5a-2d5c2a4b6cf5" providerId="AD" clId="Web-{09AEF188-D1BA-EBBE-BF9B-BD1F35B566FC}" dt="2019-07-11T16:27:29.897" v="50" actId="20577"/>
          <ac:spMkLst>
            <pc:docMk/>
            <pc:sldMk cId="3937701059" sldId="10758"/>
            <ac:spMk id="5" creationId="{633BB933-990A-4DEC-AEC3-31CAB66AFBD2}"/>
          </ac:spMkLst>
        </pc:spChg>
      </pc:sldChg>
      <pc:sldChg chg="modSp delCm">
        <pc:chgData name="Anitah Cantele" userId="S::ancantel@microsoft.com::288e8f93-ad3d-481b-9c5a-2d5c2a4b6cf5" providerId="AD" clId="Web-{09AEF188-D1BA-EBBE-BF9B-BD1F35B566FC}" dt="2019-07-11T17:49:44.174" v="148"/>
        <pc:sldMkLst>
          <pc:docMk/>
          <pc:sldMk cId="3950103883" sldId="10759"/>
        </pc:sldMkLst>
        <pc:spChg chg="mod">
          <ac:chgData name="Anitah Cantele" userId="S::ancantel@microsoft.com::288e8f93-ad3d-481b-9c5a-2d5c2a4b6cf5" providerId="AD" clId="Web-{09AEF188-D1BA-EBBE-BF9B-BD1F35B566FC}" dt="2019-07-11T17:49:41.455" v="146" actId="20577"/>
          <ac:spMkLst>
            <pc:docMk/>
            <pc:sldMk cId="3950103883" sldId="10759"/>
            <ac:spMk id="100" creationId="{877D1844-2CBD-48FF-BA46-7BC2D1235DAB}"/>
          </ac:spMkLst>
        </pc:spChg>
      </pc:sldChg>
      <pc:sldChg chg="modSp delCm">
        <pc:chgData name="Anitah Cantele" userId="S::ancantel@microsoft.com::288e8f93-ad3d-481b-9c5a-2d5c2a4b6cf5" providerId="AD" clId="Web-{09AEF188-D1BA-EBBE-BF9B-BD1F35B566FC}" dt="2019-07-11T16:25:23.693" v="35" actId="20577"/>
        <pc:sldMkLst>
          <pc:docMk/>
          <pc:sldMk cId="512476921" sldId="10760"/>
        </pc:sldMkLst>
        <pc:spChg chg="mod">
          <ac:chgData name="Anitah Cantele" userId="S::ancantel@microsoft.com::288e8f93-ad3d-481b-9c5a-2d5c2a4b6cf5" providerId="AD" clId="Web-{09AEF188-D1BA-EBBE-BF9B-BD1F35B566FC}" dt="2019-07-11T16:24:01.147" v="27" actId="20577"/>
          <ac:spMkLst>
            <pc:docMk/>
            <pc:sldMk cId="512476921" sldId="10760"/>
            <ac:spMk id="60" creationId="{DFF00652-CBE8-4903-8893-45965D58734F}"/>
          </ac:spMkLst>
        </pc:spChg>
        <pc:spChg chg="mod">
          <ac:chgData name="Anitah Cantele" userId="S::ancantel@microsoft.com::288e8f93-ad3d-481b-9c5a-2d5c2a4b6cf5" providerId="AD" clId="Web-{09AEF188-D1BA-EBBE-BF9B-BD1F35B566FC}" dt="2019-07-11T16:25:23.693" v="35" actId="20577"/>
          <ac:spMkLst>
            <pc:docMk/>
            <pc:sldMk cId="512476921" sldId="10760"/>
            <ac:spMk id="92" creationId="{1F54A1BD-0373-4D03-A700-961A716BDD6C}"/>
          </ac:spMkLst>
        </pc:spChg>
      </pc:sldChg>
      <pc:sldChg chg="del">
        <pc:chgData name="Anitah Cantele" userId="S::ancantel@microsoft.com::288e8f93-ad3d-481b-9c5a-2d5c2a4b6cf5" providerId="AD" clId="Web-{09AEF188-D1BA-EBBE-BF9B-BD1F35B566FC}" dt="2019-07-11T16:21:37.099" v="1"/>
        <pc:sldMkLst>
          <pc:docMk/>
          <pc:sldMk cId="2052543080" sldId="10765"/>
        </pc:sldMkLst>
      </pc:sldChg>
      <pc:sldChg chg="delCm">
        <pc:chgData name="Anitah Cantele" userId="S::ancantel@microsoft.com::288e8f93-ad3d-481b-9c5a-2d5c2a4b6cf5" providerId="AD" clId="Web-{09AEF188-D1BA-EBBE-BF9B-BD1F35B566FC}" dt="2019-07-11T17:54:43.019" v="235"/>
        <pc:sldMkLst>
          <pc:docMk/>
          <pc:sldMk cId="2461134379" sldId="10766"/>
        </pc:sldMkLst>
      </pc:sldChg>
      <pc:sldChg chg="modSp delCm">
        <pc:chgData name="Anitah Cantele" userId="S::ancantel@microsoft.com::288e8f93-ad3d-481b-9c5a-2d5c2a4b6cf5" providerId="AD" clId="Web-{09AEF188-D1BA-EBBE-BF9B-BD1F35B566FC}" dt="2019-07-11T18:04:18.225" v="373"/>
        <pc:sldMkLst>
          <pc:docMk/>
          <pc:sldMk cId="1758049073" sldId="10767"/>
        </pc:sldMkLst>
        <pc:graphicFrameChg chg="mod modGraphic">
          <ac:chgData name="Anitah Cantele" userId="S::ancantel@microsoft.com::288e8f93-ad3d-481b-9c5a-2d5c2a4b6cf5" providerId="AD" clId="Web-{09AEF188-D1BA-EBBE-BF9B-BD1F35B566FC}" dt="2019-07-11T18:04:04.756" v="371"/>
          <ac:graphicFrameMkLst>
            <pc:docMk/>
            <pc:sldMk cId="1758049073" sldId="10767"/>
            <ac:graphicFrameMk id="2" creationId="{E937223E-1575-8841-8F98-286272525B1A}"/>
          </ac:graphicFrameMkLst>
        </pc:graphicFrameChg>
      </pc:sldChg>
      <pc:sldChg chg="delCm">
        <pc:chgData name="Anitah Cantele" userId="S::ancantel@microsoft.com::288e8f93-ad3d-481b-9c5a-2d5c2a4b6cf5" providerId="AD" clId="Web-{09AEF188-D1BA-EBBE-BF9B-BD1F35B566FC}" dt="2019-07-11T18:04:39.381" v="374"/>
        <pc:sldMkLst>
          <pc:docMk/>
          <pc:sldMk cId="3951499430" sldId="10768"/>
        </pc:sldMkLst>
      </pc:sldChg>
      <pc:sldChg chg="modSp delCm">
        <pc:chgData name="Anitah Cantele" userId="S::ancantel@microsoft.com::288e8f93-ad3d-481b-9c5a-2d5c2a4b6cf5" providerId="AD" clId="Web-{09AEF188-D1BA-EBBE-BF9B-BD1F35B566FC}" dt="2019-07-11T19:09:34.212" v="454"/>
        <pc:sldMkLst>
          <pc:docMk/>
          <pc:sldMk cId="3150335730" sldId="10769"/>
        </pc:sldMkLst>
        <pc:spChg chg="mod">
          <ac:chgData name="Anitah Cantele" userId="S::ancantel@microsoft.com::288e8f93-ad3d-481b-9c5a-2d5c2a4b6cf5" providerId="AD" clId="Web-{09AEF188-D1BA-EBBE-BF9B-BD1F35B566FC}" dt="2019-07-11T19:08:58.462" v="452" actId="20577"/>
          <ac:spMkLst>
            <pc:docMk/>
            <pc:sldMk cId="3150335730" sldId="10769"/>
            <ac:spMk id="2" creationId="{A7358A6F-F3ED-41BB-BFD4-EE247AF3842E}"/>
          </ac:spMkLst>
        </pc:spChg>
      </pc:sldChg>
      <pc:sldChg chg="modSp delCm">
        <pc:chgData name="Anitah Cantele" userId="S::ancantel@microsoft.com::288e8f93-ad3d-481b-9c5a-2d5c2a4b6cf5" providerId="AD" clId="Web-{09AEF188-D1BA-EBBE-BF9B-BD1F35B566FC}" dt="2019-07-11T18:52:24.747" v="444"/>
        <pc:sldMkLst>
          <pc:docMk/>
          <pc:sldMk cId="3666822579" sldId="10771"/>
        </pc:sldMkLst>
        <pc:spChg chg="mod">
          <ac:chgData name="Anitah Cantele" userId="S::ancantel@microsoft.com::288e8f93-ad3d-481b-9c5a-2d5c2a4b6cf5" providerId="AD" clId="Web-{09AEF188-D1BA-EBBE-BF9B-BD1F35B566FC}" dt="2019-07-11T18:52:17.122" v="441" actId="20577"/>
          <ac:spMkLst>
            <pc:docMk/>
            <pc:sldMk cId="3666822579" sldId="10771"/>
            <ac:spMk id="11" creationId="{D751BD80-E9DA-454F-9664-9B42BB0818A9}"/>
          </ac:spMkLst>
        </pc:spChg>
        <pc:spChg chg="mod">
          <ac:chgData name="Anitah Cantele" userId="S::ancantel@microsoft.com::288e8f93-ad3d-481b-9c5a-2d5c2a4b6cf5" providerId="AD" clId="Web-{09AEF188-D1BA-EBBE-BF9B-BD1F35B566FC}" dt="2019-07-11T18:51:31.449" v="401" actId="20577"/>
          <ac:spMkLst>
            <pc:docMk/>
            <pc:sldMk cId="3666822579" sldId="10771"/>
            <ac:spMk id="18" creationId="{875076A6-B5F8-4962-80D9-0FAB439FA73A}"/>
          </ac:spMkLst>
        </pc:spChg>
      </pc:sldChg>
    </pc:docChg>
  </pc:docChgLst>
  <pc:docChgLst>
    <pc:chgData name="Andrea Lam" userId="S::andrela@microsoft.com::dea2349d-8614-46e6-80f4-4322ad84bfef" providerId="AD" clId="Web-{A862DC28-DC88-F174-F4FE-795ADC089137}"/>
    <pc:docChg chg="modSld">
      <pc:chgData name="Andrea Lam" userId="S::andrela@microsoft.com::dea2349d-8614-46e6-80f4-4322ad84bfef" providerId="AD" clId="Web-{A862DC28-DC88-F174-F4FE-795ADC089137}" dt="2019-07-11T00:06:39.978" v="84"/>
      <pc:docMkLst>
        <pc:docMk/>
      </pc:docMkLst>
      <pc:sldChg chg="modSp">
        <pc:chgData name="Andrea Lam" userId="S::andrela@microsoft.com::dea2349d-8614-46e6-80f4-4322ad84bfef" providerId="AD" clId="Web-{A862DC28-DC88-F174-F4FE-795ADC089137}" dt="2019-07-10T23:29:23.437" v="1" actId="1076"/>
        <pc:sldMkLst>
          <pc:docMk/>
          <pc:sldMk cId="1946092163" sldId="10685"/>
        </pc:sldMkLst>
        <pc:spChg chg="mod">
          <ac:chgData name="Andrea Lam" userId="S::andrela@microsoft.com::dea2349d-8614-46e6-80f4-4322ad84bfef" providerId="AD" clId="Web-{A862DC28-DC88-F174-F4FE-795ADC089137}" dt="2019-07-10T23:29:23.437" v="1" actId="1076"/>
          <ac:spMkLst>
            <pc:docMk/>
            <pc:sldMk cId="1946092163" sldId="10685"/>
            <ac:spMk id="51" creationId="{957FEDC9-D8E4-4059-AE95-2E8A59EEA946}"/>
          </ac:spMkLst>
        </pc:spChg>
      </pc:sldChg>
      <pc:sldChg chg="addCm modCm">
        <pc:chgData name="Andrea Lam" userId="S::andrela@microsoft.com::dea2349d-8614-46e6-80f4-4322ad84bfef" providerId="AD" clId="Web-{A862DC28-DC88-F174-F4FE-795ADC089137}" dt="2019-07-10T23:57:56.991" v="75"/>
        <pc:sldMkLst>
          <pc:docMk/>
          <pc:sldMk cId="732121690" sldId="10713"/>
        </pc:sldMkLst>
      </pc:sldChg>
      <pc:sldChg chg="addCm">
        <pc:chgData name="Andrea Lam" userId="S::andrela@microsoft.com::dea2349d-8614-46e6-80f4-4322ad84bfef" providerId="AD" clId="Web-{A862DC28-DC88-F174-F4FE-795ADC089137}" dt="2019-07-11T00:06:39.978" v="84"/>
        <pc:sldMkLst>
          <pc:docMk/>
          <pc:sldMk cId="2965320185" sldId="10714"/>
        </pc:sldMkLst>
      </pc:sldChg>
      <pc:sldChg chg="addCm modCm">
        <pc:chgData name="Andrea Lam" userId="S::andrela@microsoft.com::dea2349d-8614-46e6-80f4-4322ad84bfef" providerId="AD" clId="Web-{A862DC28-DC88-F174-F4FE-795ADC089137}" dt="2019-07-11T00:03:07.680" v="83"/>
        <pc:sldMkLst>
          <pc:docMk/>
          <pc:sldMk cId="3539129294" sldId="10726"/>
        </pc:sldMkLst>
      </pc:sldChg>
      <pc:sldChg chg="addCm">
        <pc:chgData name="Andrea Lam" userId="S::andrela@microsoft.com::dea2349d-8614-46e6-80f4-4322ad84bfef" providerId="AD" clId="Web-{A862DC28-DC88-F174-F4FE-795ADC089137}" dt="2019-07-11T00:00:05.711" v="79"/>
        <pc:sldMkLst>
          <pc:docMk/>
          <pc:sldMk cId="2753415327" sldId="10747"/>
        </pc:sldMkLst>
      </pc:sldChg>
      <pc:sldChg chg="addCm modCm">
        <pc:chgData name="Andrea Lam" userId="S::andrela@microsoft.com::dea2349d-8614-46e6-80f4-4322ad84bfef" providerId="AD" clId="Web-{A862DC28-DC88-F174-F4FE-795ADC089137}" dt="2019-07-10T23:44:26.503" v="60"/>
        <pc:sldMkLst>
          <pc:docMk/>
          <pc:sldMk cId="3633334404" sldId="10755"/>
        </pc:sldMkLst>
      </pc:sldChg>
      <pc:sldChg chg="modSp addCm">
        <pc:chgData name="Andrea Lam" userId="S::andrela@microsoft.com::dea2349d-8614-46e6-80f4-4322ad84bfef" providerId="AD" clId="Web-{A862DC28-DC88-F174-F4FE-795ADC089137}" dt="2019-07-10T23:51:20.099" v="68" actId="20577"/>
        <pc:sldMkLst>
          <pc:docMk/>
          <pc:sldMk cId="2016747310" sldId="10756"/>
        </pc:sldMkLst>
        <pc:spChg chg="mod">
          <ac:chgData name="Andrea Lam" userId="S::andrela@microsoft.com::dea2349d-8614-46e6-80f4-4322ad84bfef" providerId="AD" clId="Web-{A862DC28-DC88-F174-F4FE-795ADC089137}" dt="2019-07-10T23:51:20.099" v="68" actId="20577"/>
          <ac:spMkLst>
            <pc:docMk/>
            <pc:sldMk cId="2016747310" sldId="10756"/>
            <ac:spMk id="3" creationId="{0C2B29FF-0420-5349-A115-8BC692E2E3B7}"/>
          </ac:spMkLst>
        </pc:spChg>
      </pc:sldChg>
      <pc:sldChg chg="addCm">
        <pc:chgData name="Andrea Lam" userId="S::andrela@microsoft.com::dea2349d-8614-46e6-80f4-4322ad84bfef" providerId="AD" clId="Web-{A862DC28-DC88-F174-F4FE-795ADC089137}" dt="2019-07-10T23:53:08.459" v="71"/>
        <pc:sldMkLst>
          <pc:docMk/>
          <pc:sldMk cId="1230194128" sldId="10757"/>
        </pc:sldMkLst>
      </pc:sldChg>
      <pc:sldChg chg="addCm delCm">
        <pc:chgData name="Andrea Lam" userId="S::andrela@microsoft.com::dea2349d-8614-46e6-80f4-4322ad84bfef" providerId="AD" clId="Web-{A862DC28-DC88-F174-F4FE-795ADC089137}" dt="2019-07-10T23:48:29.020" v="66"/>
        <pc:sldMkLst>
          <pc:docMk/>
          <pc:sldMk cId="3937701059" sldId="10758"/>
        </pc:sldMkLst>
      </pc:sldChg>
      <pc:sldChg chg="modSp addCm">
        <pc:chgData name="Andrea Lam" userId="S::andrela@microsoft.com::dea2349d-8614-46e6-80f4-4322ad84bfef" providerId="AD" clId="Web-{A862DC28-DC88-F174-F4FE-795ADC089137}" dt="2019-07-10T23:38:38.002" v="54"/>
        <pc:sldMkLst>
          <pc:docMk/>
          <pc:sldMk cId="3950103883" sldId="10759"/>
        </pc:sldMkLst>
        <pc:spChg chg="mod">
          <ac:chgData name="Andrea Lam" userId="S::andrela@microsoft.com::dea2349d-8614-46e6-80f4-4322ad84bfef" providerId="AD" clId="Web-{A862DC28-DC88-F174-F4FE-795ADC089137}" dt="2019-07-10T23:37:48.892" v="52" actId="20577"/>
          <ac:spMkLst>
            <pc:docMk/>
            <pc:sldMk cId="3950103883" sldId="10759"/>
            <ac:spMk id="3" creationId="{00000000-0000-0000-0000-000000000000}"/>
          </ac:spMkLst>
        </pc:spChg>
      </pc:sldChg>
      <pc:sldChg chg="addCm">
        <pc:chgData name="Andrea Lam" userId="S::andrela@microsoft.com::dea2349d-8614-46e6-80f4-4322ad84bfef" providerId="AD" clId="Web-{A862DC28-DC88-F174-F4FE-795ADC089137}" dt="2019-07-10T23:42:32.862" v="57"/>
        <pc:sldMkLst>
          <pc:docMk/>
          <pc:sldMk cId="512476921" sldId="10760"/>
        </pc:sldMkLst>
      </pc:sldChg>
      <pc:sldChg chg="addCm">
        <pc:chgData name="Andrea Lam" userId="S::andrela@microsoft.com::dea2349d-8614-46e6-80f4-4322ad84bfef" providerId="AD" clId="Web-{A862DC28-DC88-F174-F4FE-795ADC089137}" dt="2019-07-10T23:28:10.905" v="0"/>
        <pc:sldMkLst>
          <pc:docMk/>
          <pc:sldMk cId="2052543080" sldId="10765"/>
        </pc:sldMkLst>
      </pc:sldChg>
      <pc:sldChg chg="addCm">
        <pc:chgData name="Andrea Lam" userId="S::andrela@microsoft.com::dea2349d-8614-46e6-80f4-4322ad84bfef" providerId="AD" clId="Web-{A862DC28-DC88-F174-F4FE-795ADC089137}" dt="2019-07-10T23:58:13.351" v="76"/>
        <pc:sldMkLst>
          <pc:docMk/>
          <pc:sldMk cId="2461134379" sldId="10766"/>
        </pc:sldMkLst>
      </pc:sldChg>
      <pc:sldChg chg="modSp addCm">
        <pc:chgData name="Andrea Lam" userId="S::andrela@microsoft.com::dea2349d-8614-46e6-80f4-4322ad84bfef" providerId="AD" clId="Web-{A862DC28-DC88-F174-F4FE-795ADC089137}" dt="2019-07-10T23:35:27.563" v="33"/>
        <pc:sldMkLst>
          <pc:docMk/>
          <pc:sldMk cId="3666822579" sldId="10771"/>
        </pc:sldMkLst>
        <pc:spChg chg="mod">
          <ac:chgData name="Andrea Lam" userId="S::andrela@microsoft.com::dea2349d-8614-46e6-80f4-4322ad84bfef" providerId="AD" clId="Web-{A862DC28-DC88-F174-F4FE-795ADC089137}" dt="2019-07-10T23:34:45.423" v="32" actId="20577"/>
          <ac:spMkLst>
            <pc:docMk/>
            <pc:sldMk cId="3666822579" sldId="10771"/>
            <ac:spMk id="11" creationId="{D751BD80-E9DA-454F-9664-9B42BB0818A9}"/>
          </ac:spMkLst>
        </pc:spChg>
      </pc:sldChg>
    </pc:docChg>
  </pc:docChgLst>
  <pc:docChgLst>
    <pc:chgData name="Anitah Cantele" userId="S::ancantel@microsoft.com::288e8f93-ad3d-481b-9c5a-2d5c2a4b6cf5" providerId="AD" clId="Web-{D7AD4FF5-23C8-DA08-EF49-9A3E327AC512}"/>
    <pc:docChg chg="modSld">
      <pc:chgData name="Anitah Cantele" userId="S::ancantel@microsoft.com::288e8f93-ad3d-481b-9c5a-2d5c2a4b6cf5" providerId="AD" clId="Web-{D7AD4FF5-23C8-DA08-EF49-9A3E327AC512}" dt="2019-07-11T20:20:01.601" v="53"/>
      <pc:docMkLst>
        <pc:docMk/>
      </pc:docMkLst>
      <pc:sldChg chg="modSp delCm">
        <pc:chgData name="Anitah Cantele" userId="S::ancantel@microsoft.com::288e8f93-ad3d-481b-9c5a-2d5c2a4b6cf5" providerId="AD" clId="Web-{D7AD4FF5-23C8-DA08-EF49-9A3E327AC512}" dt="2019-07-11T20:16:09.678" v="27"/>
        <pc:sldMkLst>
          <pc:docMk/>
          <pc:sldMk cId="2452619765" sldId="10729"/>
        </pc:sldMkLst>
        <pc:graphicFrameChg chg="mod modGraphic">
          <ac:chgData name="Anitah Cantele" userId="S::ancantel@microsoft.com::288e8f93-ad3d-481b-9c5a-2d5c2a4b6cf5" providerId="AD" clId="Web-{D7AD4FF5-23C8-DA08-EF49-9A3E327AC512}" dt="2019-07-11T20:16:03.491" v="26"/>
          <ac:graphicFrameMkLst>
            <pc:docMk/>
            <pc:sldMk cId="2452619765" sldId="10729"/>
            <ac:graphicFrameMk id="6" creationId="{DB17EABB-5724-4D76-BFC3-36E950625920}"/>
          </ac:graphicFrameMkLst>
        </pc:graphicFrameChg>
      </pc:sldChg>
      <pc:sldChg chg="modSp addCm delCm">
        <pc:chgData name="Anitah Cantele" userId="S::ancantel@microsoft.com::288e8f93-ad3d-481b-9c5a-2d5c2a4b6cf5" providerId="AD" clId="Web-{D7AD4FF5-23C8-DA08-EF49-9A3E327AC512}" dt="2019-07-11T20:20:01.601" v="53"/>
        <pc:sldMkLst>
          <pc:docMk/>
          <pc:sldMk cId="3633334404" sldId="10755"/>
        </pc:sldMkLst>
        <pc:spChg chg="mod">
          <ac:chgData name="Anitah Cantele" userId="S::ancantel@microsoft.com::288e8f93-ad3d-481b-9c5a-2d5c2a4b6cf5" providerId="AD" clId="Web-{D7AD4FF5-23C8-DA08-EF49-9A3E327AC512}" dt="2019-07-11T20:19:59.179" v="52" actId="20577"/>
          <ac:spMkLst>
            <pc:docMk/>
            <pc:sldMk cId="3633334404" sldId="10755"/>
            <ac:spMk id="3" creationId="{00000000-0000-0000-0000-000000000000}"/>
          </ac:spMkLst>
        </pc:spChg>
      </pc:sldChg>
    </pc:docChg>
  </pc:docChgLst>
  <pc:docChgLst>
    <pc:chgData name="Anitah Cantele" userId="288e8f93-ad3d-481b-9c5a-2d5c2a4b6cf5" providerId="ADAL" clId="{06752E0B-BFB2-4E33-B22D-A6855486D23A}"/>
    <pc:docChg chg="undo custSel modSld">
      <pc:chgData name="Anitah Cantele" userId="288e8f93-ad3d-481b-9c5a-2d5c2a4b6cf5" providerId="ADAL" clId="{06752E0B-BFB2-4E33-B22D-A6855486D23A}" dt="2019-07-23T18:08:35.024" v="51" actId="20577"/>
      <pc:docMkLst>
        <pc:docMk/>
      </pc:docMkLst>
      <pc:sldChg chg="modSp">
        <pc:chgData name="Anitah Cantele" userId="288e8f93-ad3d-481b-9c5a-2d5c2a4b6cf5" providerId="ADAL" clId="{06752E0B-BFB2-4E33-B22D-A6855486D23A}" dt="2019-07-23T18:08:35.024" v="51" actId="20577"/>
        <pc:sldMkLst>
          <pc:docMk/>
          <pc:sldMk cId="1320016731" sldId="10751"/>
        </pc:sldMkLst>
        <pc:spChg chg="mod">
          <ac:chgData name="Anitah Cantele" userId="288e8f93-ad3d-481b-9c5a-2d5c2a4b6cf5" providerId="ADAL" clId="{06752E0B-BFB2-4E33-B22D-A6855486D23A}" dt="2019-07-23T18:08:28.042" v="48" actId="6549"/>
          <ac:spMkLst>
            <pc:docMk/>
            <pc:sldMk cId="1320016731" sldId="10751"/>
            <ac:spMk id="2" creationId="{96309690-A057-46DC-B11F-85D37D04218A}"/>
          </ac:spMkLst>
        </pc:spChg>
        <pc:spChg chg="mod">
          <ac:chgData name="Anitah Cantele" userId="288e8f93-ad3d-481b-9c5a-2d5c2a4b6cf5" providerId="ADAL" clId="{06752E0B-BFB2-4E33-B22D-A6855486D23A}" dt="2019-07-23T18:08:35.024" v="51" actId="20577"/>
          <ac:spMkLst>
            <pc:docMk/>
            <pc:sldMk cId="1320016731" sldId="10751"/>
            <ac:spMk id="48" creationId="{425C95D1-E8FC-4260-847C-32022A0B0B37}"/>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https://microsoft-my.sharepoint.com/personal/jachilds_microsoft_com/Documents/ORCAS/Ad%20Hoc/Azure%20vs.%20Cloud%20Competitors%20TCO.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https://microsoft-my.sharepoint.com/personal/jachilds_microsoft_com/Documents/ORCAS/Ad%20Hoc/Azure%20vs.%20Cloud%20Competitors%20TCO.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https://microsoft-my.sharepoint.com/personal/jachilds_microsoft_com/Documents/ORCAS/Ad%20Hoc/20181022%20-%20TCO/Azure%20vs.%20Cloud%20Competitors%20TCO.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https://microsoft-my.sharepoint.com/personal/jachilds_microsoft_com/Documents/ORCAS/Ad%20Hoc/20181022%20-%20TCO/Azure%20vs.%20Cloud%20Competitors%20TCO.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https://microsoft-my.sharepoint.com/personal/jachilds_microsoft_com/Documents/ORCAS/Ad%20Hoc/20181022%20-%20TCO/Azure%20vs.%20Cloud%20Competitors%20TCO.xlsx" TargetMode="External"/><Relationship Id="rId2" Type="http://schemas.microsoft.com/office/2011/relationships/chartColorStyle" Target="colors1.xml"/><Relationship Id="rId1" Type="http://schemas.microsoft.com/office/2011/relationships/chartStyle" Target="style1.xml"/></Relationships>
</file>

<file path=ppt/charts/_rels/chart6.xml.rels><?xml version="1.0" encoding="UTF-8" standalone="yes"?>
<Relationships xmlns="http://schemas.openxmlformats.org/package/2006/relationships"><Relationship Id="rId3" Type="http://schemas.openxmlformats.org/officeDocument/2006/relationships/oleObject" Target="https://microsoft-my.sharepoint.com/personal/jachilds_microsoft_com/Documents/ORCAS/Ad%20Hoc/20181022%20-%20TCO/Azure%20vs.%20Cloud%20Competitors%20TCO.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229149204678463E-2"/>
          <c:y val="4.079622716491179E-2"/>
          <c:w val="0.73815036737581252"/>
          <c:h val="0.8604843302738383"/>
        </c:manualLayout>
      </c:layout>
      <c:barChart>
        <c:barDir val="col"/>
        <c:grouping val="stacked"/>
        <c:varyColors val="0"/>
        <c:ser>
          <c:idx val="0"/>
          <c:order val="0"/>
          <c:tx>
            <c:strRef>
              <c:f>'[Azure vs. Cloud Competitors TCO.xlsx]Sheet1'!$D$13</c:f>
              <c:strCache>
                <c:ptCount val="1"/>
                <c:pt idx="0">
                  <c:v>Compute Cost</c:v>
                </c:pt>
              </c:strCache>
            </c:strRef>
          </c:tx>
          <c:spPr>
            <a:solidFill>
              <a:schemeClr val="accent1"/>
            </a:solidFill>
            <a:ln>
              <a:solidFill>
                <a:schemeClr val="bg1"/>
              </a:solidFill>
            </a:ln>
            <a:effectLst/>
          </c:spPr>
          <c:invertIfNegative val="0"/>
          <c:dPt>
            <c:idx val="0"/>
            <c:invertIfNegative val="0"/>
            <c:bubble3D val="0"/>
            <c:extLst>
              <c:ext xmlns:c16="http://schemas.microsoft.com/office/drawing/2014/chart" uri="{C3380CC4-5D6E-409C-BE32-E72D297353CC}">
                <c16:uniqueId val="{00000000-BFB1-4304-B466-CD52F52459BE}"/>
              </c:ext>
            </c:extLst>
          </c:dPt>
          <c:dPt>
            <c:idx val="1"/>
            <c:invertIfNegative val="0"/>
            <c:bubble3D val="0"/>
            <c:spPr>
              <a:solidFill>
                <a:schemeClr val="accent4">
                  <a:lumMod val="50000"/>
                </a:schemeClr>
              </a:solidFill>
              <a:ln>
                <a:solidFill>
                  <a:schemeClr val="bg1"/>
                </a:solidFill>
              </a:ln>
              <a:effectLst/>
            </c:spPr>
            <c:extLst>
              <c:ext xmlns:c16="http://schemas.microsoft.com/office/drawing/2014/chart" uri="{C3380CC4-5D6E-409C-BE32-E72D297353CC}">
                <c16:uniqueId val="{00000002-BFB1-4304-B466-CD52F52459B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'[Azure vs. Cloud Competitors TCO.xlsx]Sheet1'!$C$57:$C$58</c:f>
              <c:strCache>
                <c:ptCount val="2"/>
                <c:pt idx="0">
                  <c:v>Azure MySQL GP 8 vCore</c:v>
                </c:pt>
                <c:pt idx="1">
                  <c:v>AWS RDS MySQL db.m4.2xlarge</c:v>
                </c:pt>
              </c:strCache>
            </c:strRef>
          </c:cat>
          <c:val>
            <c:numRef>
              <c:f>'[Azure vs. Cloud Competitors TCO.xlsx]Sheet1'!$D$57:$D$58</c:f>
              <c:numCache>
                <c:formatCode>"$"#,##0_);[Red]\("$"#,##0\)</c:formatCode>
                <c:ptCount val="2"/>
                <c:pt idx="0">
                  <c:v>521.54399999999998</c:v>
                </c:pt>
                <c:pt idx="1">
                  <c:v>1041.5999999999999</c:v>
                </c:pt>
              </c:numCache>
            </c:numRef>
          </c:val>
          <c:extLst>
            <c:ext xmlns:c16="http://schemas.microsoft.com/office/drawing/2014/chart" uri="{C3380CC4-5D6E-409C-BE32-E72D297353CC}">
              <c16:uniqueId val="{00000003-BFB1-4304-B466-CD52F52459BE}"/>
            </c:ext>
          </c:extLst>
        </c:ser>
        <c:ser>
          <c:idx val="1"/>
          <c:order val="1"/>
          <c:tx>
            <c:strRef>
              <c:f>'[Azure vs. Cloud Competitors TCO.xlsx]Sheet1'!$E$13</c:f>
              <c:strCache>
                <c:ptCount val="1"/>
                <c:pt idx="0">
                  <c:v>Storage Cost</c:v>
                </c:pt>
              </c:strCache>
            </c:strRef>
          </c:tx>
          <c:spPr>
            <a:solidFill>
              <a:schemeClr val="accent2"/>
            </a:solidFill>
            <a:ln>
              <a:solidFill>
                <a:schemeClr val="bg1"/>
              </a:solidFill>
            </a:ln>
            <a:effectLst/>
          </c:spPr>
          <c:invertIfNegative val="0"/>
          <c:dPt>
            <c:idx val="0"/>
            <c:invertIfNegative val="0"/>
            <c:bubble3D val="0"/>
            <c:extLst>
              <c:ext xmlns:c16="http://schemas.microsoft.com/office/drawing/2014/chart" uri="{C3380CC4-5D6E-409C-BE32-E72D297353CC}">
                <c16:uniqueId val="{00000004-BFB1-4304-B466-CD52F52459BE}"/>
              </c:ext>
            </c:extLst>
          </c:dPt>
          <c:dPt>
            <c:idx val="1"/>
            <c:invertIfNegative val="0"/>
            <c:bubble3D val="0"/>
            <c:spPr>
              <a:solidFill>
                <a:schemeClr val="accent4"/>
              </a:solidFill>
              <a:ln>
                <a:solidFill>
                  <a:schemeClr val="bg1"/>
                </a:solidFill>
              </a:ln>
              <a:effectLst/>
            </c:spPr>
            <c:extLst>
              <c:ext xmlns:c16="http://schemas.microsoft.com/office/drawing/2014/chart" uri="{C3380CC4-5D6E-409C-BE32-E72D297353CC}">
                <c16:uniqueId val="{00000006-BFB1-4304-B466-CD52F52459BE}"/>
              </c:ext>
            </c:extLst>
          </c:dPt>
          <c:dLbls>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3"/>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4-BFB1-4304-B466-CD52F52459B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'[Azure vs. Cloud Competitors TCO.xlsx]Sheet1'!$C$57:$C$58</c:f>
              <c:strCache>
                <c:ptCount val="2"/>
                <c:pt idx="0">
                  <c:v>Azure MySQL GP 8 vCore</c:v>
                </c:pt>
                <c:pt idx="1">
                  <c:v>AWS RDS MySQL db.m4.2xlarge</c:v>
                </c:pt>
              </c:strCache>
            </c:strRef>
          </c:cat>
          <c:val>
            <c:numRef>
              <c:f>'[Azure vs. Cloud Competitors TCO.xlsx]Sheet1'!$E$57:$E$58</c:f>
              <c:numCache>
                <c:formatCode>"$"#,##0_);[Red]\("$"#,##0\)</c:formatCode>
                <c:ptCount val="2"/>
                <c:pt idx="0">
                  <c:v>115</c:v>
                </c:pt>
                <c:pt idx="1">
                  <c:v>230</c:v>
                </c:pt>
              </c:numCache>
            </c:numRef>
          </c:val>
          <c:extLst>
            <c:ext xmlns:c16="http://schemas.microsoft.com/office/drawing/2014/chart" uri="{C3380CC4-5D6E-409C-BE32-E72D297353CC}">
              <c16:uniqueId val="{00000007-BFB1-4304-B466-CD52F52459BE}"/>
            </c:ext>
          </c:extLst>
        </c:ser>
        <c:ser>
          <c:idx val="2"/>
          <c:order val="2"/>
          <c:tx>
            <c:strRef>
              <c:f>'[Azure vs. Cloud Competitors TCO.xlsx]Sheet1'!$F$13</c:f>
              <c:strCache>
                <c:ptCount val="1"/>
                <c:pt idx="0">
                  <c:v>Total Monthly Cost</c:v>
                </c:pt>
              </c:strCache>
            </c:strRef>
          </c:tx>
          <c:spPr>
            <a:noFill/>
            <a:ln>
              <a:noFill/>
            </a:ln>
            <a:effectLst/>
          </c:spPr>
          <c:invertIfNegative val="0"/>
          <c:dLbls>
            <c:dLbl>
              <c:idx val="1"/>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BFB1-4304-B466-CD52F52459B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'[Azure vs. Cloud Competitors TCO.xlsx]Sheet1'!$C$57:$C$58</c:f>
              <c:strCache>
                <c:ptCount val="2"/>
                <c:pt idx="0">
                  <c:v>Azure MySQL GP 8 vCore</c:v>
                </c:pt>
                <c:pt idx="1">
                  <c:v>AWS RDS MySQL db.m4.2xlarge</c:v>
                </c:pt>
              </c:strCache>
            </c:strRef>
          </c:cat>
          <c:val>
            <c:numRef>
              <c:f>'[Azure vs. Cloud Competitors TCO.xlsx]Sheet1'!$F$57:$F$58</c:f>
              <c:numCache>
                <c:formatCode>"$"#,##0_);[Red]\("$"#,##0\)</c:formatCode>
                <c:ptCount val="2"/>
                <c:pt idx="0">
                  <c:v>636.54399999999998</c:v>
                </c:pt>
                <c:pt idx="1">
                  <c:v>1271.5999999999999</c:v>
                </c:pt>
              </c:numCache>
            </c:numRef>
          </c:val>
          <c:extLst>
            <c:ext xmlns:c16="http://schemas.microsoft.com/office/drawing/2014/chart" uri="{C3380CC4-5D6E-409C-BE32-E72D297353CC}">
              <c16:uniqueId val="{00000009-BFB1-4304-B466-CD52F52459BE}"/>
            </c:ext>
          </c:extLst>
        </c:ser>
        <c:dLbls>
          <c:dLblPos val="ctr"/>
          <c:showLegendKey val="0"/>
          <c:showVal val="1"/>
          <c:showCatName val="0"/>
          <c:showSerName val="0"/>
          <c:showPercent val="0"/>
          <c:showBubbleSize val="0"/>
        </c:dLbls>
        <c:gapWidth val="50"/>
        <c:overlap val="100"/>
        <c:axId val="790960544"/>
        <c:axId val="790954312"/>
      </c:barChart>
      <c:catAx>
        <c:axId val="79096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0954312"/>
        <c:crosses val="autoZero"/>
        <c:auto val="1"/>
        <c:lblAlgn val="ctr"/>
        <c:lblOffset val="100"/>
        <c:noMultiLvlLbl val="0"/>
      </c:catAx>
      <c:valAx>
        <c:axId val="790954312"/>
        <c:scaling>
          <c:orientation val="minMax"/>
          <c:max val="2000"/>
        </c:scaling>
        <c:delete val="1"/>
        <c:axPos val="l"/>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crossAx val="790960544"/>
        <c:crosses val="autoZero"/>
        <c:crossBetween val="between"/>
        <c:majorUnit val="5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237796664441091"/>
          <c:y val="4.079612186283444E-2"/>
          <c:w val="0.73815036737581252"/>
          <c:h val="0.8604843302738383"/>
        </c:manualLayout>
      </c:layout>
      <c:barChart>
        <c:barDir val="col"/>
        <c:grouping val="stacked"/>
        <c:varyColors val="0"/>
        <c:ser>
          <c:idx val="0"/>
          <c:order val="0"/>
          <c:tx>
            <c:strRef>
              <c:f>'[Azure vs. Cloud Competitors TCO.xlsx]Sheet1'!$D$13</c:f>
              <c:strCache>
                <c:ptCount val="1"/>
                <c:pt idx="0">
                  <c:v>Compute Cost</c:v>
                </c:pt>
              </c:strCache>
            </c:strRef>
          </c:tx>
          <c:spPr>
            <a:solidFill>
              <a:schemeClr val="accent1"/>
            </a:solidFill>
            <a:ln>
              <a:solidFill>
                <a:schemeClr val="bg1"/>
              </a:solidFill>
            </a:ln>
            <a:effectLst/>
          </c:spPr>
          <c:invertIfNegative val="0"/>
          <c:dPt>
            <c:idx val="0"/>
            <c:invertIfNegative val="0"/>
            <c:bubble3D val="0"/>
            <c:extLst>
              <c:ext xmlns:c16="http://schemas.microsoft.com/office/drawing/2014/chart" uri="{C3380CC4-5D6E-409C-BE32-E72D297353CC}">
                <c16:uniqueId val="{00000000-22FE-432F-8055-AF6789F3033F}"/>
              </c:ext>
            </c:extLst>
          </c:dPt>
          <c:dPt>
            <c:idx val="1"/>
            <c:invertIfNegative val="0"/>
            <c:bubble3D val="0"/>
            <c:spPr>
              <a:solidFill>
                <a:schemeClr val="accent4">
                  <a:lumMod val="50000"/>
                </a:schemeClr>
              </a:solidFill>
              <a:ln>
                <a:solidFill>
                  <a:schemeClr val="bg1"/>
                </a:solidFill>
              </a:ln>
              <a:effectLst/>
            </c:spPr>
            <c:extLst>
              <c:ext xmlns:c16="http://schemas.microsoft.com/office/drawing/2014/chart" uri="{C3380CC4-5D6E-409C-BE32-E72D297353CC}">
                <c16:uniqueId val="{00000002-22FE-432F-8055-AF6789F3033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'[Azure vs. Cloud Competitors TCO.xlsx]Sheet1'!$C$83:$C$84</c:f>
              <c:strCache>
                <c:ptCount val="2"/>
                <c:pt idx="0">
                  <c:v>Azure MySQL MO 8 vCore</c:v>
                </c:pt>
                <c:pt idx="1">
                  <c:v>AWS RDS MySQL db.r4.2xlarge</c:v>
                </c:pt>
              </c:strCache>
            </c:strRef>
          </c:cat>
          <c:val>
            <c:numRef>
              <c:f>'[Azure vs. Cloud Competitors TCO.xlsx]Sheet1'!$D$83:$D$84</c:f>
              <c:numCache>
                <c:formatCode>"$"#,##0_);[Red]\("$"#,##0\)</c:formatCode>
                <c:ptCount val="2"/>
                <c:pt idx="0">
                  <c:v>703.07999999999993</c:v>
                </c:pt>
                <c:pt idx="1">
                  <c:v>1428.48</c:v>
                </c:pt>
              </c:numCache>
            </c:numRef>
          </c:val>
          <c:extLst>
            <c:ext xmlns:c16="http://schemas.microsoft.com/office/drawing/2014/chart" uri="{C3380CC4-5D6E-409C-BE32-E72D297353CC}">
              <c16:uniqueId val="{00000003-22FE-432F-8055-AF6789F3033F}"/>
            </c:ext>
          </c:extLst>
        </c:ser>
        <c:ser>
          <c:idx val="1"/>
          <c:order val="1"/>
          <c:tx>
            <c:strRef>
              <c:f>'[Azure vs. Cloud Competitors TCO.xlsx]Sheet1'!$E$13</c:f>
              <c:strCache>
                <c:ptCount val="1"/>
                <c:pt idx="0">
                  <c:v>Storage Cost</c:v>
                </c:pt>
              </c:strCache>
            </c:strRef>
          </c:tx>
          <c:spPr>
            <a:solidFill>
              <a:schemeClr val="accent1"/>
            </a:solidFill>
            <a:ln>
              <a:solidFill>
                <a:schemeClr val="bg1"/>
              </a:solidFill>
            </a:ln>
            <a:effectLst/>
          </c:spPr>
          <c:invertIfNegative val="0"/>
          <c:dPt>
            <c:idx val="0"/>
            <c:invertIfNegative val="0"/>
            <c:bubble3D val="0"/>
            <c:spPr>
              <a:solidFill>
                <a:schemeClr val="accent2"/>
              </a:solidFill>
              <a:ln>
                <a:solidFill>
                  <a:schemeClr val="bg1"/>
                </a:solidFill>
              </a:ln>
              <a:effectLst/>
            </c:spPr>
            <c:extLst>
              <c:ext xmlns:c16="http://schemas.microsoft.com/office/drawing/2014/chart" uri="{C3380CC4-5D6E-409C-BE32-E72D297353CC}">
                <c16:uniqueId val="{00000005-22FE-432F-8055-AF6789F3033F}"/>
              </c:ext>
            </c:extLst>
          </c:dPt>
          <c:dPt>
            <c:idx val="1"/>
            <c:invertIfNegative val="0"/>
            <c:bubble3D val="0"/>
            <c:spPr>
              <a:solidFill>
                <a:schemeClr val="accent4"/>
              </a:solidFill>
              <a:ln>
                <a:solidFill>
                  <a:schemeClr val="bg1"/>
                </a:solidFill>
              </a:ln>
              <a:effectLst/>
            </c:spPr>
            <c:extLst>
              <c:ext xmlns:c16="http://schemas.microsoft.com/office/drawing/2014/chart" uri="{C3380CC4-5D6E-409C-BE32-E72D297353CC}">
                <c16:uniqueId val="{00000007-22FE-432F-8055-AF6789F3033F}"/>
              </c:ext>
            </c:extLst>
          </c:dPt>
          <c:dLbls>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3"/>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5-22FE-432F-8055-AF6789F3033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'[Azure vs. Cloud Competitors TCO.xlsx]Sheet1'!$C$83:$C$84</c:f>
              <c:strCache>
                <c:ptCount val="2"/>
                <c:pt idx="0">
                  <c:v>Azure MySQL MO 8 vCore</c:v>
                </c:pt>
                <c:pt idx="1">
                  <c:v>AWS RDS MySQL db.r4.2xlarge</c:v>
                </c:pt>
              </c:strCache>
            </c:strRef>
          </c:cat>
          <c:val>
            <c:numRef>
              <c:f>'[Azure vs. Cloud Competitors TCO.xlsx]Sheet1'!$E$83:$E$84</c:f>
              <c:numCache>
                <c:formatCode>"$"#,##0_);[Red]\("$"#,##0\)</c:formatCode>
                <c:ptCount val="2"/>
                <c:pt idx="0">
                  <c:v>115</c:v>
                </c:pt>
                <c:pt idx="1">
                  <c:v>230</c:v>
                </c:pt>
              </c:numCache>
            </c:numRef>
          </c:val>
          <c:extLst>
            <c:ext xmlns:c16="http://schemas.microsoft.com/office/drawing/2014/chart" uri="{C3380CC4-5D6E-409C-BE32-E72D297353CC}">
              <c16:uniqueId val="{00000008-22FE-432F-8055-AF6789F3033F}"/>
            </c:ext>
          </c:extLst>
        </c:ser>
        <c:ser>
          <c:idx val="2"/>
          <c:order val="2"/>
          <c:tx>
            <c:strRef>
              <c:f>'[Azure vs. Cloud Competitors TCO.xlsx]Sheet1'!$F$13</c:f>
              <c:strCache>
                <c:ptCount val="1"/>
                <c:pt idx="0">
                  <c:v>Total Monthly Cost</c:v>
                </c:pt>
              </c:strCache>
            </c:strRef>
          </c:tx>
          <c:spPr>
            <a:noFill/>
            <a:ln>
              <a:noFill/>
            </a:ln>
            <a:effectLst/>
          </c:spPr>
          <c:invertIfNegative val="0"/>
          <c:dLbls>
            <c:dLbl>
              <c:idx val="1"/>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22FE-432F-8055-AF6789F3033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'[Azure vs. Cloud Competitors TCO.xlsx]Sheet1'!$C$83:$C$84</c:f>
              <c:strCache>
                <c:ptCount val="2"/>
                <c:pt idx="0">
                  <c:v>Azure MySQL MO 8 vCore</c:v>
                </c:pt>
                <c:pt idx="1">
                  <c:v>AWS RDS MySQL db.r4.2xlarge</c:v>
                </c:pt>
              </c:strCache>
            </c:strRef>
          </c:cat>
          <c:val>
            <c:numRef>
              <c:f>'[Azure vs. Cloud Competitors TCO.xlsx]Sheet1'!$F$83:$F$84</c:f>
              <c:numCache>
                <c:formatCode>"$"#,##0_);[Red]\("$"#,##0\)</c:formatCode>
                <c:ptCount val="2"/>
                <c:pt idx="0">
                  <c:v>818.07999999999993</c:v>
                </c:pt>
                <c:pt idx="1">
                  <c:v>1658.48</c:v>
                </c:pt>
              </c:numCache>
            </c:numRef>
          </c:val>
          <c:extLst>
            <c:ext xmlns:c16="http://schemas.microsoft.com/office/drawing/2014/chart" uri="{C3380CC4-5D6E-409C-BE32-E72D297353CC}">
              <c16:uniqueId val="{0000000A-22FE-432F-8055-AF6789F3033F}"/>
            </c:ext>
          </c:extLst>
        </c:ser>
        <c:dLbls>
          <c:dLblPos val="ctr"/>
          <c:showLegendKey val="0"/>
          <c:showVal val="1"/>
          <c:showCatName val="0"/>
          <c:showSerName val="0"/>
          <c:showPercent val="0"/>
          <c:showBubbleSize val="0"/>
        </c:dLbls>
        <c:gapWidth val="50"/>
        <c:overlap val="100"/>
        <c:axId val="790960544"/>
        <c:axId val="790954312"/>
      </c:barChart>
      <c:catAx>
        <c:axId val="79096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0954312"/>
        <c:crosses val="autoZero"/>
        <c:auto val="1"/>
        <c:lblAlgn val="ctr"/>
        <c:lblOffset val="100"/>
        <c:noMultiLvlLbl val="0"/>
      </c:catAx>
      <c:valAx>
        <c:axId val="790954312"/>
        <c:scaling>
          <c:orientation val="minMax"/>
          <c:max val="2000"/>
        </c:scaling>
        <c:delete val="1"/>
        <c:axPos val="l"/>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crossAx val="790960544"/>
        <c:crosses val="autoZero"/>
        <c:crossBetween val="between"/>
        <c:majorUnit val="5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237796664441091"/>
          <c:y val="4.079612186283444E-2"/>
          <c:w val="0.73815036737581252"/>
          <c:h val="0.8604843302738383"/>
        </c:manualLayout>
      </c:layout>
      <c:barChart>
        <c:barDir val="col"/>
        <c:grouping val="stacked"/>
        <c:varyColors val="0"/>
        <c:ser>
          <c:idx val="0"/>
          <c:order val="0"/>
          <c:tx>
            <c:strRef>
              <c:f>'GCP MySQL'!$D$13</c:f>
              <c:strCache>
                <c:ptCount val="1"/>
                <c:pt idx="0">
                  <c:v>Compute Cost</c:v>
                </c:pt>
              </c:strCache>
            </c:strRef>
          </c:tx>
          <c:spPr>
            <a:solidFill>
              <a:schemeClr val="accent1">
                <a:lumMod val="50000"/>
              </a:schemeClr>
            </a:solidFill>
            <a:ln>
              <a:solidFill>
                <a:schemeClr val="bg1"/>
              </a:solidFill>
            </a:ln>
            <a:effectLst/>
          </c:spPr>
          <c:invertIfNegative val="0"/>
          <c:dPt>
            <c:idx val="0"/>
            <c:invertIfNegative val="0"/>
            <c:bubble3D val="0"/>
            <c:spPr>
              <a:solidFill>
                <a:schemeClr val="accent1"/>
              </a:solidFill>
              <a:ln>
                <a:solidFill>
                  <a:schemeClr val="bg1"/>
                </a:solidFill>
              </a:ln>
              <a:effectLst/>
            </c:spPr>
            <c:extLst>
              <c:ext xmlns:c16="http://schemas.microsoft.com/office/drawing/2014/chart" uri="{C3380CC4-5D6E-409C-BE32-E72D297353CC}">
                <c16:uniqueId val="{00000004-B56F-4A0A-B6F4-9A3F8DC06467}"/>
              </c:ext>
            </c:extLst>
          </c:dPt>
          <c:dPt>
            <c:idx val="1"/>
            <c:invertIfNegative val="0"/>
            <c:bubble3D val="0"/>
            <c:spPr>
              <a:solidFill>
                <a:schemeClr val="accent3">
                  <a:lumMod val="50000"/>
                </a:schemeClr>
              </a:solidFill>
              <a:ln>
                <a:solidFill>
                  <a:schemeClr val="bg1"/>
                </a:solidFill>
              </a:ln>
              <a:effectLst/>
            </c:spPr>
            <c:extLst>
              <c:ext xmlns:c16="http://schemas.microsoft.com/office/drawing/2014/chart" uri="{C3380CC4-5D6E-409C-BE32-E72D297353CC}">
                <c16:uniqueId val="{00000003-713B-4669-9BB5-135E4091252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'GCP MySQL'!$C$83:$C$84</c:f>
              <c:strCache>
                <c:ptCount val="2"/>
                <c:pt idx="0">
                  <c:v>Azure MySQL         MO 8 vCore</c:v>
                </c:pt>
                <c:pt idx="1">
                  <c:v>GCP MySQL                db-n1-highmem-8</c:v>
                </c:pt>
              </c:strCache>
            </c:strRef>
          </c:cat>
          <c:val>
            <c:numRef>
              <c:f>'GCP MySQL'!$D$83:$D$84</c:f>
              <c:numCache>
                <c:formatCode>"$"#,##0_);[Red]\("$"#,##0\)</c:formatCode>
                <c:ptCount val="2"/>
                <c:pt idx="0">
                  <c:v>703.07999999999993</c:v>
                </c:pt>
                <c:pt idx="1">
                  <c:v>1496.9280000000001</c:v>
                </c:pt>
              </c:numCache>
            </c:numRef>
          </c:val>
          <c:extLst>
            <c:ext xmlns:c16="http://schemas.microsoft.com/office/drawing/2014/chart" uri="{C3380CC4-5D6E-409C-BE32-E72D297353CC}">
              <c16:uniqueId val="{00000000-713B-4669-9BB5-135E4091252B}"/>
            </c:ext>
          </c:extLst>
        </c:ser>
        <c:ser>
          <c:idx val="1"/>
          <c:order val="1"/>
          <c:tx>
            <c:strRef>
              <c:f>'GCP MySQL'!$E$13</c:f>
              <c:strCache>
                <c:ptCount val="1"/>
                <c:pt idx="0">
                  <c:v>Storage Cost</c:v>
                </c:pt>
              </c:strCache>
            </c:strRef>
          </c:tx>
          <c:spPr>
            <a:solidFill>
              <a:schemeClr val="accent1"/>
            </a:solidFill>
            <a:ln>
              <a:solidFill>
                <a:schemeClr val="bg1"/>
              </a:solidFill>
            </a:ln>
            <a:effectLst/>
          </c:spPr>
          <c:invertIfNegative val="0"/>
          <c:dPt>
            <c:idx val="0"/>
            <c:invertIfNegative val="0"/>
            <c:bubble3D val="0"/>
            <c:spPr>
              <a:solidFill>
                <a:schemeClr val="accent2"/>
              </a:solidFill>
              <a:ln>
                <a:solidFill>
                  <a:schemeClr val="bg1"/>
                </a:solidFill>
              </a:ln>
              <a:effectLst/>
            </c:spPr>
            <c:extLst>
              <c:ext xmlns:c16="http://schemas.microsoft.com/office/drawing/2014/chart" uri="{C3380CC4-5D6E-409C-BE32-E72D297353CC}">
                <c16:uniqueId val="{00000005-B56F-4A0A-B6F4-9A3F8DC06467}"/>
              </c:ext>
            </c:extLst>
          </c:dPt>
          <c:dPt>
            <c:idx val="1"/>
            <c:invertIfNegative val="0"/>
            <c:bubble3D val="0"/>
            <c:spPr>
              <a:solidFill>
                <a:schemeClr val="accent3"/>
              </a:solidFill>
              <a:ln>
                <a:solidFill>
                  <a:schemeClr val="bg1"/>
                </a:solidFill>
              </a:ln>
              <a:effectLst/>
            </c:spPr>
            <c:extLst>
              <c:ext xmlns:c16="http://schemas.microsoft.com/office/drawing/2014/chart" uri="{C3380CC4-5D6E-409C-BE32-E72D297353CC}">
                <c16:uniqueId val="{00000004-713B-4669-9BB5-135E4091252B}"/>
              </c:ext>
            </c:extLst>
          </c:dPt>
          <c:dLbls>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3"/>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5-B56F-4A0A-B6F4-9A3F8DC0646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'GCP MySQL'!$C$83:$C$84</c:f>
              <c:strCache>
                <c:ptCount val="2"/>
                <c:pt idx="0">
                  <c:v>Azure MySQL         MO 8 vCore</c:v>
                </c:pt>
                <c:pt idx="1">
                  <c:v>GCP MySQL                db-n1-highmem-8</c:v>
                </c:pt>
              </c:strCache>
            </c:strRef>
          </c:cat>
          <c:val>
            <c:numRef>
              <c:f>'GCP MySQL'!$E$83:$E$84</c:f>
              <c:numCache>
                <c:formatCode>"$"#,##0_);[Red]\("$"#,##0\)</c:formatCode>
                <c:ptCount val="2"/>
                <c:pt idx="0">
                  <c:v>115</c:v>
                </c:pt>
                <c:pt idx="1">
                  <c:v>340</c:v>
                </c:pt>
              </c:numCache>
            </c:numRef>
          </c:val>
          <c:extLst>
            <c:ext xmlns:c16="http://schemas.microsoft.com/office/drawing/2014/chart" uri="{C3380CC4-5D6E-409C-BE32-E72D297353CC}">
              <c16:uniqueId val="{00000001-713B-4669-9BB5-135E4091252B}"/>
            </c:ext>
          </c:extLst>
        </c:ser>
        <c:ser>
          <c:idx val="2"/>
          <c:order val="2"/>
          <c:tx>
            <c:strRef>
              <c:f>'GCP MySQL'!$F$13</c:f>
              <c:strCache>
                <c:ptCount val="1"/>
                <c:pt idx="0">
                  <c:v>Total Monthly Cost</c:v>
                </c:pt>
              </c:strCache>
            </c:strRef>
          </c:tx>
          <c:spPr>
            <a:noFill/>
            <a:ln>
              <a:noFill/>
            </a:ln>
            <a:effectLst/>
          </c:spPr>
          <c:invertIfNegative val="0"/>
          <c:dLbls>
            <c:dLbl>
              <c:idx val="1"/>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713B-4669-9BB5-135E4091252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'GCP MySQL'!$C$83:$C$84</c:f>
              <c:strCache>
                <c:ptCount val="2"/>
                <c:pt idx="0">
                  <c:v>Azure MySQL         MO 8 vCore</c:v>
                </c:pt>
                <c:pt idx="1">
                  <c:v>GCP MySQL                db-n1-highmem-8</c:v>
                </c:pt>
              </c:strCache>
            </c:strRef>
          </c:cat>
          <c:val>
            <c:numRef>
              <c:f>'GCP MySQL'!$F$83:$F$84</c:f>
              <c:numCache>
                <c:formatCode>"$"#,##0_);[Red]\("$"#,##0\)</c:formatCode>
                <c:ptCount val="2"/>
                <c:pt idx="0">
                  <c:v>818.07999999999993</c:v>
                </c:pt>
                <c:pt idx="1">
                  <c:v>1836.9280000000001</c:v>
                </c:pt>
              </c:numCache>
            </c:numRef>
          </c:val>
          <c:extLst>
            <c:ext xmlns:c16="http://schemas.microsoft.com/office/drawing/2014/chart" uri="{C3380CC4-5D6E-409C-BE32-E72D297353CC}">
              <c16:uniqueId val="{00000002-713B-4669-9BB5-135E4091252B}"/>
            </c:ext>
          </c:extLst>
        </c:ser>
        <c:dLbls>
          <c:dLblPos val="ctr"/>
          <c:showLegendKey val="0"/>
          <c:showVal val="1"/>
          <c:showCatName val="0"/>
          <c:showSerName val="0"/>
          <c:showPercent val="0"/>
          <c:showBubbleSize val="0"/>
        </c:dLbls>
        <c:gapWidth val="50"/>
        <c:overlap val="100"/>
        <c:axId val="790960544"/>
        <c:axId val="790954312"/>
      </c:barChart>
      <c:catAx>
        <c:axId val="79096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0954312"/>
        <c:crosses val="autoZero"/>
        <c:auto val="1"/>
        <c:lblAlgn val="ctr"/>
        <c:lblOffset val="100"/>
        <c:noMultiLvlLbl val="0"/>
      </c:catAx>
      <c:valAx>
        <c:axId val="790954312"/>
        <c:scaling>
          <c:orientation val="minMax"/>
          <c:max val="2000"/>
        </c:scaling>
        <c:delete val="1"/>
        <c:axPos val="l"/>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crossAx val="790960544"/>
        <c:crosses val="autoZero"/>
        <c:crossBetween val="between"/>
        <c:majorUnit val="5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237796664441091"/>
          <c:y val="4.079612186283444E-2"/>
          <c:w val="0.73815036737581252"/>
          <c:h val="0.8604843302738383"/>
        </c:manualLayout>
      </c:layout>
      <c:barChart>
        <c:barDir val="col"/>
        <c:grouping val="stacked"/>
        <c:varyColors val="0"/>
        <c:ser>
          <c:idx val="0"/>
          <c:order val="0"/>
          <c:tx>
            <c:strRef>
              <c:f>'GCP MySQL'!$D$13</c:f>
              <c:strCache>
                <c:ptCount val="1"/>
                <c:pt idx="0">
                  <c:v>Compute Cost</c:v>
                </c:pt>
              </c:strCache>
            </c:strRef>
          </c:tx>
          <c:spPr>
            <a:solidFill>
              <a:schemeClr val="accent1">
                <a:lumMod val="50000"/>
              </a:schemeClr>
            </a:solidFill>
            <a:ln>
              <a:solidFill>
                <a:schemeClr val="bg1"/>
              </a:solidFill>
            </a:ln>
            <a:effectLst/>
          </c:spPr>
          <c:invertIfNegative val="0"/>
          <c:dPt>
            <c:idx val="0"/>
            <c:invertIfNegative val="0"/>
            <c:bubble3D val="0"/>
            <c:spPr>
              <a:solidFill>
                <a:schemeClr val="accent1"/>
              </a:solidFill>
              <a:ln>
                <a:solidFill>
                  <a:schemeClr val="bg1"/>
                </a:solidFill>
              </a:ln>
              <a:effectLst/>
            </c:spPr>
            <c:extLst>
              <c:ext xmlns:c16="http://schemas.microsoft.com/office/drawing/2014/chart" uri="{C3380CC4-5D6E-409C-BE32-E72D297353CC}">
                <c16:uniqueId val="{00000004-A470-491E-A55E-697F5F7489DF}"/>
              </c:ext>
            </c:extLst>
          </c:dPt>
          <c:dPt>
            <c:idx val="1"/>
            <c:invertIfNegative val="0"/>
            <c:bubble3D val="0"/>
            <c:spPr>
              <a:solidFill>
                <a:schemeClr val="accent3">
                  <a:lumMod val="50000"/>
                </a:schemeClr>
              </a:solidFill>
              <a:ln>
                <a:solidFill>
                  <a:schemeClr val="bg1"/>
                </a:solidFill>
              </a:ln>
              <a:effectLst/>
            </c:spPr>
            <c:extLst>
              <c:ext xmlns:c16="http://schemas.microsoft.com/office/drawing/2014/chart" uri="{C3380CC4-5D6E-409C-BE32-E72D297353CC}">
                <c16:uniqueId val="{00000003-BDB2-455E-9B4C-2203AE8AD7A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'GCP MySQL'!$C$57:$C$58</c:f>
              <c:strCache>
                <c:ptCount val="2"/>
                <c:pt idx="0">
                  <c:v>Azure MySQL              GP 8 vCore</c:v>
                </c:pt>
                <c:pt idx="1">
                  <c:v>GCP MySQL             db-1-standard-8</c:v>
                </c:pt>
              </c:strCache>
            </c:strRef>
          </c:cat>
          <c:val>
            <c:numRef>
              <c:f>'GCP MySQL'!$D$57:$D$58</c:f>
              <c:numCache>
                <c:formatCode>"$"#,##0_);[Red]\("$"#,##0\)</c:formatCode>
                <c:ptCount val="2"/>
                <c:pt idx="0">
                  <c:v>521.54399999999998</c:v>
                </c:pt>
                <c:pt idx="1">
                  <c:v>1148.7360000000001</c:v>
                </c:pt>
              </c:numCache>
            </c:numRef>
          </c:val>
          <c:extLst>
            <c:ext xmlns:c16="http://schemas.microsoft.com/office/drawing/2014/chart" uri="{C3380CC4-5D6E-409C-BE32-E72D297353CC}">
              <c16:uniqueId val="{00000000-BDB2-455E-9B4C-2203AE8AD7A0}"/>
            </c:ext>
          </c:extLst>
        </c:ser>
        <c:ser>
          <c:idx val="1"/>
          <c:order val="1"/>
          <c:tx>
            <c:strRef>
              <c:f>'GCP MySQL'!$E$13</c:f>
              <c:strCache>
                <c:ptCount val="1"/>
                <c:pt idx="0">
                  <c:v>Storage Cost</c:v>
                </c:pt>
              </c:strCache>
            </c:strRef>
          </c:tx>
          <c:spPr>
            <a:solidFill>
              <a:schemeClr val="accent1"/>
            </a:solidFill>
            <a:ln>
              <a:solidFill>
                <a:schemeClr val="bg1"/>
              </a:solidFill>
            </a:ln>
            <a:effectLst/>
          </c:spPr>
          <c:invertIfNegative val="0"/>
          <c:dPt>
            <c:idx val="0"/>
            <c:invertIfNegative val="0"/>
            <c:bubble3D val="0"/>
            <c:spPr>
              <a:solidFill>
                <a:schemeClr val="accent2"/>
              </a:solidFill>
              <a:ln>
                <a:solidFill>
                  <a:schemeClr val="bg1"/>
                </a:solidFill>
              </a:ln>
              <a:effectLst/>
            </c:spPr>
            <c:extLst>
              <c:ext xmlns:c16="http://schemas.microsoft.com/office/drawing/2014/chart" uri="{C3380CC4-5D6E-409C-BE32-E72D297353CC}">
                <c16:uniqueId val="{00000005-A470-491E-A55E-697F5F7489DF}"/>
              </c:ext>
            </c:extLst>
          </c:dPt>
          <c:dPt>
            <c:idx val="1"/>
            <c:invertIfNegative val="0"/>
            <c:bubble3D val="0"/>
            <c:spPr>
              <a:solidFill>
                <a:schemeClr val="accent3"/>
              </a:solidFill>
              <a:ln>
                <a:solidFill>
                  <a:schemeClr val="bg1"/>
                </a:solidFill>
              </a:ln>
              <a:effectLst/>
            </c:spPr>
            <c:extLst>
              <c:ext xmlns:c16="http://schemas.microsoft.com/office/drawing/2014/chart" uri="{C3380CC4-5D6E-409C-BE32-E72D297353CC}">
                <c16:uniqueId val="{00000004-BDB2-455E-9B4C-2203AE8AD7A0}"/>
              </c:ext>
            </c:extLst>
          </c:dPt>
          <c:dLbls>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3"/>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5-A470-491E-A55E-697F5F7489D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'GCP MySQL'!$C$57:$C$58</c:f>
              <c:strCache>
                <c:ptCount val="2"/>
                <c:pt idx="0">
                  <c:v>Azure MySQL              GP 8 vCore</c:v>
                </c:pt>
                <c:pt idx="1">
                  <c:v>GCP MySQL             db-1-standard-8</c:v>
                </c:pt>
              </c:strCache>
            </c:strRef>
          </c:cat>
          <c:val>
            <c:numRef>
              <c:f>'GCP MySQL'!$E$57:$E$58</c:f>
              <c:numCache>
                <c:formatCode>"$"#,##0_);[Red]\("$"#,##0\)</c:formatCode>
                <c:ptCount val="2"/>
                <c:pt idx="0">
                  <c:v>115</c:v>
                </c:pt>
                <c:pt idx="1">
                  <c:v>340</c:v>
                </c:pt>
              </c:numCache>
            </c:numRef>
          </c:val>
          <c:extLst>
            <c:ext xmlns:c16="http://schemas.microsoft.com/office/drawing/2014/chart" uri="{C3380CC4-5D6E-409C-BE32-E72D297353CC}">
              <c16:uniqueId val="{00000001-BDB2-455E-9B4C-2203AE8AD7A0}"/>
            </c:ext>
          </c:extLst>
        </c:ser>
        <c:ser>
          <c:idx val="2"/>
          <c:order val="2"/>
          <c:tx>
            <c:strRef>
              <c:f>'GCP MySQL'!$F$13</c:f>
              <c:strCache>
                <c:ptCount val="1"/>
                <c:pt idx="0">
                  <c:v>Total Monthly Cost</c:v>
                </c:pt>
              </c:strCache>
            </c:strRef>
          </c:tx>
          <c:spPr>
            <a:noFill/>
            <a:ln>
              <a:noFill/>
            </a:ln>
            <a:effectLst/>
          </c:spPr>
          <c:invertIfNegative val="0"/>
          <c:dLbls>
            <c:dLbl>
              <c:idx val="1"/>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BDB2-455E-9B4C-2203AE8AD7A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'GCP MySQL'!$C$57:$C$58</c:f>
              <c:strCache>
                <c:ptCount val="2"/>
                <c:pt idx="0">
                  <c:v>Azure MySQL              GP 8 vCore</c:v>
                </c:pt>
                <c:pt idx="1">
                  <c:v>GCP MySQL             db-1-standard-8</c:v>
                </c:pt>
              </c:strCache>
            </c:strRef>
          </c:cat>
          <c:val>
            <c:numRef>
              <c:f>'GCP MySQL'!$F$57:$F$58</c:f>
              <c:numCache>
                <c:formatCode>"$"#,##0_);[Red]\("$"#,##0\)</c:formatCode>
                <c:ptCount val="2"/>
                <c:pt idx="0">
                  <c:v>636.54399999999998</c:v>
                </c:pt>
                <c:pt idx="1">
                  <c:v>1488.7360000000001</c:v>
                </c:pt>
              </c:numCache>
            </c:numRef>
          </c:val>
          <c:extLst>
            <c:ext xmlns:c16="http://schemas.microsoft.com/office/drawing/2014/chart" uri="{C3380CC4-5D6E-409C-BE32-E72D297353CC}">
              <c16:uniqueId val="{00000002-BDB2-455E-9B4C-2203AE8AD7A0}"/>
            </c:ext>
          </c:extLst>
        </c:ser>
        <c:dLbls>
          <c:dLblPos val="ctr"/>
          <c:showLegendKey val="0"/>
          <c:showVal val="1"/>
          <c:showCatName val="0"/>
          <c:showSerName val="0"/>
          <c:showPercent val="0"/>
          <c:showBubbleSize val="0"/>
        </c:dLbls>
        <c:gapWidth val="50"/>
        <c:overlap val="100"/>
        <c:axId val="790960544"/>
        <c:axId val="790954312"/>
      </c:barChart>
      <c:catAx>
        <c:axId val="79096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0954312"/>
        <c:crosses val="autoZero"/>
        <c:auto val="1"/>
        <c:lblAlgn val="ctr"/>
        <c:lblOffset val="100"/>
        <c:noMultiLvlLbl val="0"/>
      </c:catAx>
      <c:valAx>
        <c:axId val="790954312"/>
        <c:scaling>
          <c:orientation val="minMax"/>
          <c:max val="2000"/>
        </c:scaling>
        <c:delete val="1"/>
        <c:axPos val="l"/>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crossAx val="790960544"/>
        <c:crosses val="autoZero"/>
        <c:crossBetween val="between"/>
        <c:majorUnit val="5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237796664441091"/>
          <c:y val="4.079612186283444E-2"/>
          <c:w val="0.73815036737581252"/>
          <c:h val="0.8604843302738383"/>
        </c:manualLayout>
      </c:layout>
      <c:barChart>
        <c:barDir val="col"/>
        <c:grouping val="stacked"/>
        <c:varyColors val="0"/>
        <c:ser>
          <c:idx val="0"/>
          <c:order val="0"/>
          <c:tx>
            <c:strRef>
              <c:f>'GCP MySQL'!$D$13</c:f>
              <c:strCache>
                <c:ptCount val="1"/>
                <c:pt idx="0">
                  <c:v>Compute Cost</c:v>
                </c:pt>
              </c:strCache>
            </c:strRef>
          </c:tx>
          <c:spPr>
            <a:solidFill>
              <a:schemeClr val="accent1">
                <a:lumMod val="50000"/>
              </a:schemeClr>
            </a:solidFill>
            <a:ln>
              <a:solidFill>
                <a:schemeClr val="bg1"/>
              </a:solidFill>
            </a:ln>
            <a:effectLst/>
          </c:spPr>
          <c:invertIfNegative val="0"/>
          <c:dPt>
            <c:idx val="0"/>
            <c:invertIfNegative val="0"/>
            <c:bubble3D val="0"/>
            <c:spPr>
              <a:solidFill>
                <a:schemeClr val="accent1"/>
              </a:solidFill>
              <a:ln>
                <a:solidFill>
                  <a:schemeClr val="bg1"/>
                </a:solidFill>
              </a:ln>
              <a:effectLst/>
            </c:spPr>
            <c:extLst>
              <c:ext xmlns:c16="http://schemas.microsoft.com/office/drawing/2014/chart" uri="{C3380CC4-5D6E-409C-BE32-E72D297353CC}">
                <c16:uniqueId val="{00000004-69E2-4BEB-9119-5C8A71917A35}"/>
              </c:ext>
            </c:extLst>
          </c:dPt>
          <c:dPt>
            <c:idx val="1"/>
            <c:invertIfNegative val="0"/>
            <c:bubble3D val="0"/>
            <c:spPr>
              <a:solidFill>
                <a:schemeClr val="accent3">
                  <a:lumMod val="50000"/>
                </a:schemeClr>
              </a:solidFill>
              <a:ln>
                <a:solidFill>
                  <a:schemeClr val="bg1"/>
                </a:solidFill>
              </a:ln>
              <a:effectLst/>
            </c:spPr>
            <c:extLst>
              <c:ext xmlns:c16="http://schemas.microsoft.com/office/drawing/2014/chart" uri="{C3380CC4-5D6E-409C-BE32-E72D297353CC}">
                <c16:uniqueId val="{00000003-0411-4927-A5A3-FBB36A31933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'GCP MySQL'!$C$34:$C$35</c:f>
              <c:strCache>
                <c:ptCount val="2"/>
                <c:pt idx="0">
                  <c:v>Azure MySQL         MO 8 vCore</c:v>
                </c:pt>
                <c:pt idx="1">
                  <c:v>GCP MySQL                db-n1-highmem-8</c:v>
                </c:pt>
              </c:strCache>
            </c:strRef>
          </c:cat>
          <c:val>
            <c:numRef>
              <c:f>'GCP MySQL'!$D$34:$D$35</c:f>
              <c:numCache>
                <c:formatCode>"$"#,##0_);[Red]\("$"#,##0\)</c:formatCode>
                <c:ptCount val="2"/>
                <c:pt idx="0">
                  <c:v>703.07999999999993</c:v>
                </c:pt>
                <c:pt idx="1">
                  <c:v>748.46400000000006</c:v>
                </c:pt>
              </c:numCache>
            </c:numRef>
          </c:val>
          <c:extLst>
            <c:ext xmlns:c16="http://schemas.microsoft.com/office/drawing/2014/chart" uri="{C3380CC4-5D6E-409C-BE32-E72D297353CC}">
              <c16:uniqueId val="{00000000-0411-4927-A5A3-FBB36A31933F}"/>
            </c:ext>
          </c:extLst>
        </c:ser>
        <c:ser>
          <c:idx val="1"/>
          <c:order val="1"/>
          <c:tx>
            <c:strRef>
              <c:f>'GCP MySQL'!$E$13</c:f>
              <c:strCache>
                <c:ptCount val="1"/>
                <c:pt idx="0">
                  <c:v>Storage Cost</c:v>
                </c:pt>
              </c:strCache>
            </c:strRef>
          </c:tx>
          <c:spPr>
            <a:solidFill>
              <a:schemeClr val="accent1"/>
            </a:solidFill>
            <a:ln>
              <a:solidFill>
                <a:schemeClr val="bg1"/>
              </a:solidFill>
            </a:ln>
            <a:effectLst/>
          </c:spPr>
          <c:invertIfNegative val="0"/>
          <c:dPt>
            <c:idx val="0"/>
            <c:invertIfNegative val="0"/>
            <c:bubble3D val="0"/>
            <c:spPr>
              <a:solidFill>
                <a:schemeClr val="accent2"/>
              </a:solidFill>
              <a:ln>
                <a:solidFill>
                  <a:schemeClr val="bg1"/>
                </a:solidFill>
              </a:ln>
              <a:effectLst/>
            </c:spPr>
            <c:extLst>
              <c:ext xmlns:c16="http://schemas.microsoft.com/office/drawing/2014/chart" uri="{C3380CC4-5D6E-409C-BE32-E72D297353CC}">
                <c16:uniqueId val="{00000005-69E2-4BEB-9119-5C8A71917A35}"/>
              </c:ext>
            </c:extLst>
          </c:dPt>
          <c:dPt>
            <c:idx val="1"/>
            <c:invertIfNegative val="0"/>
            <c:bubble3D val="0"/>
            <c:spPr>
              <a:solidFill>
                <a:schemeClr val="accent3"/>
              </a:solidFill>
              <a:ln>
                <a:solidFill>
                  <a:schemeClr val="bg1"/>
                </a:solidFill>
              </a:ln>
              <a:effectLst/>
            </c:spPr>
            <c:extLst>
              <c:ext xmlns:c16="http://schemas.microsoft.com/office/drawing/2014/chart" uri="{C3380CC4-5D6E-409C-BE32-E72D297353CC}">
                <c16:uniqueId val="{00000004-0411-4927-A5A3-FBB36A31933F}"/>
              </c:ext>
            </c:extLst>
          </c:dPt>
          <c:dLbls>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3"/>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5-69E2-4BEB-9119-5C8A71917A3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'GCP MySQL'!$C$34:$C$35</c:f>
              <c:strCache>
                <c:ptCount val="2"/>
                <c:pt idx="0">
                  <c:v>Azure MySQL         MO 8 vCore</c:v>
                </c:pt>
                <c:pt idx="1">
                  <c:v>GCP MySQL                db-n1-highmem-8</c:v>
                </c:pt>
              </c:strCache>
            </c:strRef>
          </c:cat>
          <c:val>
            <c:numRef>
              <c:f>'GCP MySQL'!$E$34:$E$35</c:f>
              <c:numCache>
                <c:formatCode>"$"#,##0_);[Red]\("$"#,##0\)</c:formatCode>
                <c:ptCount val="2"/>
                <c:pt idx="0">
                  <c:v>115</c:v>
                </c:pt>
                <c:pt idx="1">
                  <c:v>170</c:v>
                </c:pt>
              </c:numCache>
            </c:numRef>
          </c:val>
          <c:extLst>
            <c:ext xmlns:c16="http://schemas.microsoft.com/office/drawing/2014/chart" uri="{C3380CC4-5D6E-409C-BE32-E72D297353CC}">
              <c16:uniqueId val="{00000001-0411-4927-A5A3-FBB36A31933F}"/>
            </c:ext>
          </c:extLst>
        </c:ser>
        <c:ser>
          <c:idx val="2"/>
          <c:order val="2"/>
          <c:tx>
            <c:strRef>
              <c:f>'GCP MySQL'!$F$13</c:f>
              <c:strCache>
                <c:ptCount val="1"/>
                <c:pt idx="0">
                  <c:v>Total Monthly Cost</c:v>
                </c:pt>
              </c:strCache>
            </c:strRef>
          </c:tx>
          <c:spPr>
            <a:no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'GCP MySQL'!$C$34:$C$35</c:f>
              <c:strCache>
                <c:ptCount val="2"/>
                <c:pt idx="0">
                  <c:v>Azure MySQL         MO 8 vCore</c:v>
                </c:pt>
                <c:pt idx="1">
                  <c:v>GCP MySQL                db-n1-highmem-8</c:v>
                </c:pt>
              </c:strCache>
            </c:strRef>
          </c:cat>
          <c:val>
            <c:numRef>
              <c:f>'GCP MySQL'!$F$34:$F$35</c:f>
              <c:numCache>
                <c:formatCode>"$"#,##0_);[Red]\("$"#,##0\)</c:formatCode>
                <c:ptCount val="2"/>
                <c:pt idx="0">
                  <c:v>818.07999999999993</c:v>
                </c:pt>
                <c:pt idx="1">
                  <c:v>918.46400000000006</c:v>
                </c:pt>
              </c:numCache>
            </c:numRef>
          </c:val>
          <c:extLst>
            <c:ext xmlns:c16="http://schemas.microsoft.com/office/drawing/2014/chart" uri="{C3380CC4-5D6E-409C-BE32-E72D297353CC}">
              <c16:uniqueId val="{00000002-0411-4927-A5A3-FBB36A31933F}"/>
            </c:ext>
          </c:extLst>
        </c:ser>
        <c:dLbls>
          <c:dLblPos val="ctr"/>
          <c:showLegendKey val="0"/>
          <c:showVal val="1"/>
          <c:showCatName val="0"/>
          <c:showSerName val="0"/>
          <c:showPercent val="0"/>
          <c:showBubbleSize val="0"/>
        </c:dLbls>
        <c:gapWidth val="50"/>
        <c:overlap val="100"/>
        <c:axId val="790960544"/>
        <c:axId val="790954312"/>
      </c:barChart>
      <c:catAx>
        <c:axId val="79096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0954312"/>
        <c:crosses val="autoZero"/>
        <c:auto val="1"/>
        <c:lblAlgn val="ctr"/>
        <c:lblOffset val="100"/>
        <c:noMultiLvlLbl val="0"/>
      </c:catAx>
      <c:valAx>
        <c:axId val="790954312"/>
        <c:scaling>
          <c:orientation val="minMax"/>
          <c:max val="2000"/>
        </c:scaling>
        <c:delete val="0"/>
        <c:axPos val="l"/>
        <c:majorGridlines>
          <c:spPr>
            <a:ln w="9525" cap="flat" cmpd="sng" algn="ctr">
              <a:solidFill>
                <a:schemeClr val="tx1">
                  <a:lumMod val="15000"/>
                  <a:lumOff val="85000"/>
                </a:schemeClr>
              </a:solidFill>
              <a:round/>
            </a:ln>
            <a:effectLst/>
          </c:spPr>
        </c:majorGridlines>
        <c:numFmt formatCode="&quot;$&quot;#,##0_);[Red]\(&quot;$&quot;#,##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0960544"/>
        <c:crosses val="autoZero"/>
        <c:crossBetween val="between"/>
        <c:majorUnit val="5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'GCP MySQL'!$D$13</c:f>
              <c:strCache>
                <c:ptCount val="1"/>
                <c:pt idx="0">
                  <c:v>Compute Cost</c:v>
                </c:pt>
              </c:strCache>
            </c:strRef>
          </c:tx>
          <c:spPr>
            <a:solidFill>
              <a:schemeClr val="accent1">
                <a:lumMod val="50000"/>
              </a:schemeClr>
            </a:solidFill>
            <a:ln>
              <a:solidFill>
                <a:schemeClr val="bg1"/>
              </a:solidFill>
            </a:ln>
            <a:effectLst/>
          </c:spPr>
          <c:invertIfNegative val="0"/>
          <c:dPt>
            <c:idx val="0"/>
            <c:invertIfNegative val="0"/>
            <c:bubble3D val="0"/>
            <c:spPr>
              <a:solidFill>
                <a:schemeClr val="accent1"/>
              </a:solidFill>
              <a:ln>
                <a:solidFill>
                  <a:schemeClr val="bg1"/>
                </a:solidFill>
              </a:ln>
              <a:effectLst/>
            </c:spPr>
            <c:extLst>
              <c:ext xmlns:c16="http://schemas.microsoft.com/office/drawing/2014/chart" uri="{C3380CC4-5D6E-409C-BE32-E72D297353CC}">
                <c16:uniqueId val="{00000001-7B1B-40C8-B02C-EE20E0751C84}"/>
              </c:ext>
            </c:extLst>
          </c:dPt>
          <c:dPt>
            <c:idx val="1"/>
            <c:invertIfNegative val="0"/>
            <c:bubble3D val="0"/>
            <c:spPr>
              <a:solidFill>
                <a:schemeClr val="accent3">
                  <a:lumMod val="50000"/>
                </a:schemeClr>
              </a:solidFill>
              <a:ln>
                <a:solidFill>
                  <a:schemeClr val="bg1"/>
                </a:solidFill>
              </a:ln>
              <a:effectLst/>
            </c:spPr>
            <c:extLst>
              <c:ext xmlns:c16="http://schemas.microsoft.com/office/drawing/2014/chart" uri="{C3380CC4-5D6E-409C-BE32-E72D297353CC}">
                <c16:uniqueId val="{00000003-7B1B-40C8-B02C-EE20E0751C84}"/>
              </c:ext>
            </c:extLst>
          </c:dPt>
          <c:dLbls>
            <c:dLbl>
              <c:idx val="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B1B-40C8-B02C-EE20E0751C84}"/>
                </c:ext>
              </c:extLst>
            </c:dLbl>
            <c:dLbl>
              <c:idx val="1"/>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B1B-40C8-B02C-EE20E0751C8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'GCP MySQL'!$C$14:$C$15</c:f>
              <c:strCache>
                <c:ptCount val="2"/>
                <c:pt idx="0">
                  <c:v>Azure MySQL              GP 8 vCore</c:v>
                </c:pt>
                <c:pt idx="1">
                  <c:v>GCP MySQL             db-1-standard-8</c:v>
                </c:pt>
              </c:strCache>
            </c:strRef>
          </c:cat>
          <c:val>
            <c:numRef>
              <c:f>'GCP MySQL'!$D$14:$D$15</c:f>
              <c:numCache>
                <c:formatCode>"$"#,##0_);[Red]\("$"#,##0\)</c:formatCode>
                <c:ptCount val="2"/>
                <c:pt idx="0">
                  <c:v>521.54399999999998</c:v>
                </c:pt>
                <c:pt idx="1">
                  <c:v>574.36800000000005</c:v>
                </c:pt>
              </c:numCache>
            </c:numRef>
          </c:val>
          <c:extLst>
            <c:ext xmlns:c16="http://schemas.microsoft.com/office/drawing/2014/chart" uri="{C3380CC4-5D6E-409C-BE32-E72D297353CC}">
              <c16:uniqueId val="{00000004-A405-4517-B96D-EC5CDBFCD2CA}"/>
            </c:ext>
          </c:extLst>
        </c:ser>
        <c:ser>
          <c:idx val="1"/>
          <c:order val="1"/>
          <c:tx>
            <c:strRef>
              <c:f>'GCP MySQL'!$E$13</c:f>
              <c:strCache>
                <c:ptCount val="1"/>
                <c:pt idx="0">
                  <c:v>Storage Cost</c:v>
                </c:pt>
              </c:strCache>
            </c:strRef>
          </c:tx>
          <c:spPr>
            <a:solidFill>
              <a:schemeClr val="accent1"/>
            </a:solidFill>
            <a:ln>
              <a:solidFill>
                <a:schemeClr val="bg1"/>
              </a:solidFill>
            </a:ln>
            <a:effectLst/>
          </c:spPr>
          <c:invertIfNegative val="0"/>
          <c:dPt>
            <c:idx val="0"/>
            <c:invertIfNegative val="0"/>
            <c:bubble3D val="0"/>
            <c:spPr>
              <a:solidFill>
                <a:schemeClr val="accent2"/>
              </a:solidFill>
              <a:ln>
                <a:solidFill>
                  <a:schemeClr val="bg1"/>
                </a:solidFill>
              </a:ln>
              <a:effectLst/>
            </c:spPr>
            <c:extLst>
              <c:ext xmlns:c16="http://schemas.microsoft.com/office/drawing/2014/chart" uri="{C3380CC4-5D6E-409C-BE32-E72D297353CC}">
                <c16:uniqueId val="{00000006-91BA-4BE6-A5EA-2C35A39A3C92}"/>
              </c:ext>
            </c:extLst>
          </c:dPt>
          <c:dPt>
            <c:idx val="1"/>
            <c:invertIfNegative val="0"/>
            <c:bubble3D val="0"/>
            <c:spPr>
              <a:solidFill>
                <a:schemeClr val="accent3"/>
              </a:solidFill>
              <a:ln>
                <a:solidFill>
                  <a:schemeClr val="bg1"/>
                </a:solidFill>
              </a:ln>
              <a:effectLst/>
            </c:spPr>
            <c:extLst>
              <c:ext xmlns:c16="http://schemas.microsoft.com/office/drawing/2014/chart" uri="{C3380CC4-5D6E-409C-BE32-E72D297353CC}">
                <c16:uniqueId val="{00000005-7B1B-40C8-B02C-EE20E0751C84}"/>
              </c:ext>
            </c:extLst>
          </c:dPt>
          <c:dLbls>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3"/>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6-91BA-4BE6-A5EA-2C35A39A3C9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'GCP MySQL'!$C$14:$C$15</c:f>
              <c:strCache>
                <c:ptCount val="2"/>
                <c:pt idx="0">
                  <c:v>Azure MySQL              GP 8 vCore</c:v>
                </c:pt>
                <c:pt idx="1">
                  <c:v>GCP MySQL             db-1-standard-8</c:v>
                </c:pt>
              </c:strCache>
            </c:strRef>
          </c:cat>
          <c:val>
            <c:numRef>
              <c:f>'GCP MySQL'!$E$14:$E$15</c:f>
              <c:numCache>
                <c:formatCode>"$"#,##0_);[Red]\("$"#,##0\)</c:formatCode>
                <c:ptCount val="2"/>
                <c:pt idx="0">
                  <c:v>115</c:v>
                </c:pt>
                <c:pt idx="1">
                  <c:v>170</c:v>
                </c:pt>
              </c:numCache>
            </c:numRef>
          </c:val>
          <c:extLst>
            <c:ext xmlns:c16="http://schemas.microsoft.com/office/drawing/2014/chart" uri="{C3380CC4-5D6E-409C-BE32-E72D297353CC}">
              <c16:uniqueId val="{00000007-A405-4517-B96D-EC5CDBFCD2CA}"/>
            </c:ext>
          </c:extLst>
        </c:ser>
        <c:ser>
          <c:idx val="2"/>
          <c:order val="2"/>
          <c:tx>
            <c:strRef>
              <c:f>'GCP MySQL'!$F$13</c:f>
              <c:strCache>
                <c:ptCount val="1"/>
                <c:pt idx="0">
                  <c:v>Total Monthly Cost</c:v>
                </c:pt>
              </c:strCache>
            </c:strRef>
          </c:tx>
          <c:spPr>
            <a:no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'GCP MySQL'!$C$14:$C$15</c:f>
              <c:strCache>
                <c:ptCount val="2"/>
                <c:pt idx="0">
                  <c:v>Azure MySQL              GP 8 vCore</c:v>
                </c:pt>
                <c:pt idx="1">
                  <c:v>GCP MySQL             db-1-standard-8</c:v>
                </c:pt>
              </c:strCache>
            </c:strRef>
          </c:cat>
          <c:val>
            <c:numRef>
              <c:f>'GCP MySQL'!$F$14:$F$15</c:f>
              <c:numCache>
                <c:formatCode>"$"#,##0_);[Red]\("$"#,##0\)</c:formatCode>
                <c:ptCount val="2"/>
                <c:pt idx="0">
                  <c:v>636.54399999999998</c:v>
                </c:pt>
                <c:pt idx="1">
                  <c:v>744.36800000000005</c:v>
                </c:pt>
              </c:numCache>
            </c:numRef>
          </c:val>
          <c:extLst>
            <c:ext xmlns:c16="http://schemas.microsoft.com/office/drawing/2014/chart" uri="{C3380CC4-5D6E-409C-BE32-E72D297353CC}">
              <c16:uniqueId val="{00000008-A405-4517-B96D-EC5CDBFCD2CA}"/>
            </c:ext>
          </c:extLst>
        </c:ser>
        <c:dLbls>
          <c:showLegendKey val="0"/>
          <c:showVal val="0"/>
          <c:showCatName val="0"/>
          <c:showSerName val="0"/>
          <c:showPercent val="0"/>
          <c:showBubbleSize val="0"/>
        </c:dLbls>
        <c:gapWidth val="50"/>
        <c:overlap val="100"/>
        <c:axId val="790960544"/>
        <c:axId val="790954312"/>
      </c:barChart>
      <c:catAx>
        <c:axId val="79096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0954312"/>
        <c:crosses val="autoZero"/>
        <c:auto val="1"/>
        <c:lblAlgn val="ctr"/>
        <c:lblOffset val="100"/>
        <c:noMultiLvlLbl val="0"/>
      </c:catAx>
      <c:valAx>
        <c:axId val="790954312"/>
        <c:scaling>
          <c:orientation val="minMax"/>
          <c:max val="2000"/>
        </c:scaling>
        <c:delete val="1"/>
        <c:axPos val="l"/>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crossAx val="790960544"/>
        <c:crosses val="autoZero"/>
        <c:crossBetween val="between"/>
        <c:majorUnit val="5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8E2607-C4A4-4F2A-AB32-58FDFBF098AC}" type="datetimeFigureOut">
              <a:rPr lang="en-US" smtClean="0"/>
              <a:t>7/23/2019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160074-8563-4F84-946D-F1435DF22C42}" type="slidenum">
              <a:rPr lang="en-US" smtClean="0"/>
              <a:t>‹#›</a:t>
            </a:fld>
            <a:endParaRPr lang="en-US"/>
          </a:p>
        </p:txBody>
      </p:sp>
    </p:spTree>
    <p:extLst>
      <p:ext uri="{BB962C8B-B14F-4D97-AF65-F5344CB8AC3E}">
        <p14:creationId xmlns:p14="http://schemas.microsoft.com/office/powerpoint/2010/main" val="19447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azure/postgresql/concepts-monitori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azure/postgresql/concepts-monitorin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ustomers.microsoft.com/en-us/story/nobel-media-media-telecommunications-linux-on-as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ustomers.microsoft.com/en-us/story/whitesource-simplifies-deployments-using-azure-kubernetes-service"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customers.microsoft.com/en-us/story/siemens-healthineers-health-provider-azure"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ustomers.microsoft.com/en-us/story/fotoabl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ustomers.microsoft.com/en-us/story/geekwir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latin typeface="Segoe UI Semibold" panose="020B0702040204020203" pitchFamily="34" charset="0"/>
                <a:cs typeface="Segoe UI Semibold" panose="020B0702040204020203" pitchFamily="34" charset="0"/>
              </a:rPr>
              <a:t>Azure Database Services for MySQL and Azure Database Services for MariaDB</a:t>
            </a:r>
            <a:r>
              <a:rPr lang="en-US" b="0">
                <a:latin typeface="Segoe UI Semibold" panose="020B0702040204020203" pitchFamily="34" charset="0"/>
                <a:cs typeface="Segoe UI Semibold" panose="020B0702040204020203" pitchFamily="34" charset="0"/>
              </a:rPr>
              <a:t> are unique in the public cloud managed OSS database market in that a 99.99% SLA is provided on all pricing tiers, at no additional cost to the customer. This is achieved through the unique architecture of the Azure Database Services platform that enables bringing-up a new database server in the event a server fails, in seconds rather that minutes. In AWS RDS, for example, a 99.95% SLA is only offered if customers deploy their database server in a Multi-AZ configuration – which doubles the cost to the customer.</a:t>
            </a:r>
          </a:p>
          <a:p>
            <a:endParaRPr lang="en-US" b="0">
              <a:latin typeface="Segoe UI Semibold" panose="020B0702040204020203" pitchFamily="34" charset="0"/>
              <a:cs typeface="Segoe UI Semibold" panose="020B0702040204020203" pitchFamily="34" charset="0"/>
            </a:endParaRPr>
          </a:p>
          <a:p>
            <a:r>
              <a:rPr lang="en-US" b="0">
                <a:latin typeface="Segoe UI Semibold" panose="020B0702040204020203" pitchFamily="34" charset="0"/>
                <a:cs typeface="Segoe UI Semibold" panose="020B0702040204020203" pitchFamily="34" charset="0"/>
              </a:rPr>
              <a:t>This unique architecture additionally provides the ability to scale the performance of your database server in seconds, with little/no downtime to your application. This means that you do not have to over-provision a database server to handle peak loads, but rather scale-up as necessary and then scaling back down after a peak event, enabling you to save cost.</a:t>
            </a:r>
            <a:endParaRPr lang="en-US"/>
          </a:p>
          <a:p>
            <a:endParaRPr lang="en-US" b="0"/>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6EF678-834A-48C3-A149-68FB38FF4B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6047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69098-AF98-44ED-B19A-289934A1943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9608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Quick start an Azure DB for MariaDB using Azure CLI:</a:t>
            </a:r>
          </a:p>
          <a:p>
            <a:pPr marL="0" indent="0">
              <a:buFont typeface="Arial" panose="020B0604020202020204" pitchFamily="34" charset="0"/>
              <a:buNone/>
            </a:pPr>
            <a:r>
              <a:rPr lang="en-US"/>
              <a:t>	https://docs.microsoft.com/en-us/azure/mariadb/quickstart-create-mariadb-server-database-using-azure-cli</a:t>
            </a:r>
          </a:p>
          <a:p>
            <a:pPr marL="0" indent="0">
              <a:buFont typeface="Arial" panose="020B0604020202020204" pitchFamily="34" charset="0"/>
              <a:buNone/>
            </a:pPr>
            <a:endParaRPr lang="en-US"/>
          </a:p>
          <a:p>
            <a:pPr marL="0" indent="0">
              <a:buFont typeface="Arial" panose="020B0604020202020204" pitchFamily="34" charset="0"/>
              <a:buNone/>
            </a:pPr>
            <a:r>
              <a:rPr lang="en-US"/>
              <a:t>Quick start an Azure DB for MariaDB using the Azure Portal:</a:t>
            </a:r>
          </a:p>
          <a:p>
            <a:pPr marL="0" indent="0">
              <a:buFont typeface="Arial" panose="020B0604020202020204" pitchFamily="34" charset="0"/>
              <a:buNone/>
            </a:pPr>
            <a:endParaRPr lang="en-US"/>
          </a:p>
          <a:p>
            <a:pPr marL="0" indent="0">
              <a:buFont typeface="Arial" panose="020B0604020202020204" pitchFamily="34" charset="0"/>
              <a:buNone/>
            </a:pPr>
            <a:r>
              <a:rPr lang="en-US"/>
              <a:t>Design an Azure DB for MariaDB using Azure CLI:</a:t>
            </a:r>
          </a:p>
          <a:p>
            <a:pPr marL="0" indent="0">
              <a:buFont typeface="Arial" panose="020B0604020202020204" pitchFamily="34" charset="0"/>
              <a:buNone/>
            </a:pPr>
            <a:r>
              <a:rPr lang="en-US"/>
              <a:t>	https://docs.microsoft.com/en-us/azure/mariadb/tutorial-design-database-cli</a:t>
            </a:r>
          </a:p>
        </p:txBody>
      </p:sp>
      <p:sp>
        <p:nvSpPr>
          <p:cNvPr id="4" name="Slide Number Placeholder 3"/>
          <p:cNvSpPr>
            <a:spLocks noGrp="1"/>
          </p:cNvSpPr>
          <p:nvPr>
            <p:ph type="sldNum" sz="quarter" idx="5"/>
          </p:nvPr>
        </p:nvSpPr>
        <p:spPr/>
        <p:txBody>
          <a:bodyPr/>
          <a:lstStyle/>
          <a:p>
            <a:fld id="{F3160074-8563-4F84-946D-F1435DF22C42}" type="slidenum">
              <a:rPr lang="en-US" smtClean="0"/>
              <a:t>11</a:t>
            </a:fld>
            <a:endParaRPr lang="en-US"/>
          </a:p>
        </p:txBody>
      </p:sp>
    </p:spTree>
    <p:extLst>
      <p:ext uri="{BB962C8B-B14F-4D97-AF65-F5344CB8AC3E}">
        <p14:creationId xmlns:p14="http://schemas.microsoft.com/office/powerpoint/2010/main" val="1263172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hlinkClick r:id="rId3"/>
              </a:rPr>
              <a:t>https://docs.microsoft.com/en-us/azure/postgresql/concepts-monitoring</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160074-8563-4F84-946D-F1435DF22C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0420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hlinkClick r:id="rId3"/>
              </a:rPr>
              <a:t>https://docs.microsoft.com/en-us/azure/postgresql/concepts-monitoring</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160074-8563-4F84-946D-F1435DF22C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1417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160074-8563-4F84-946D-F1435DF22C42}" type="slidenum">
              <a:rPr lang="en-US" smtClean="0"/>
              <a:t>14</a:t>
            </a:fld>
            <a:endParaRPr lang="en-US"/>
          </a:p>
        </p:txBody>
      </p:sp>
    </p:spTree>
    <p:extLst>
      <p:ext uri="{BB962C8B-B14F-4D97-AF65-F5344CB8AC3E}">
        <p14:creationId xmlns:p14="http://schemas.microsoft.com/office/powerpoint/2010/main" val="3281724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ATP all up</a:t>
            </a:r>
          </a:p>
          <a:p>
            <a:r>
              <a:rPr lang="en-US"/>
              <a:t>https://docs.microsoft.com/en-us/azure-advanced-threat-protection/</a:t>
            </a:r>
          </a:p>
          <a:p>
            <a:endParaRPr lang="en-US"/>
          </a:p>
          <a:p>
            <a:r>
              <a:rPr lang="en-US"/>
              <a:t>ATP Sizing</a:t>
            </a:r>
          </a:p>
          <a:p>
            <a:r>
              <a:rPr lang="en-US"/>
              <a:t>https://docs.microsoft.com/en-us/azure-advanced-threat-protection/atp-capacity-planning</a:t>
            </a:r>
          </a:p>
          <a:p>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160074-8563-4F84-946D-F1435DF22C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6401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Query Store </a:t>
            </a:r>
            <a:r>
              <a:rPr lang="en-US" sz="1200"/>
              <a:t>simplifies performance troubleshooting by helping you quickly find the longest running and most resource-intensive queries</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160074-8563-4F84-946D-F1435DF22C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9915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Query Performance Insight </a:t>
            </a:r>
            <a:r>
              <a:rPr lang="en-US" sz="1200"/>
              <a:t>helps you to quickly identify what your longest running queries are, how they change over time, and what waits are affecting them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160074-8563-4F84-946D-F1435DF22C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3364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Query Store </a:t>
            </a:r>
            <a:r>
              <a:rPr lang="en-US" sz="1200"/>
              <a:t>simplifies performance troubleshooting by helping you quickly find the longest running and most resource-intensive queries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Query Performance Insight </a:t>
            </a:r>
            <a:r>
              <a:rPr lang="en-US" sz="1200"/>
              <a:t>helps you to quickly identify what your longest running queries are, how they change over time, and what waits are affecting them.</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The </a:t>
            </a:r>
            <a:r>
              <a:rPr lang="en-US" sz="1200" b="1"/>
              <a:t>Performance Recommendations </a:t>
            </a:r>
            <a:r>
              <a:rPr lang="en-US" sz="1200"/>
              <a:t>feature analyses your databases to create customized suggestions for improved performance	</a:t>
            </a:r>
          </a:p>
        </p:txBody>
      </p:sp>
      <p:sp>
        <p:nvSpPr>
          <p:cNvPr id="4" name="Slide Number Placeholder 3"/>
          <p:cNvSpPr>
            <a:spLocks noGrp="1"/>
          </p:cNvSpPr>
          <p:nvPr>
            <p:ph type="sldNum" sz="quarter" idx="5"/>
          </p:nvPr>
        </p:nvSpPr>
        <p:spPr/>
        <p:txBody>
          <a:bodyPr/>
          <a:lstStyle/>
          <a:p>
            <a:fld id="{F3160074-8563-4F84-946D-F1435DF22C42}" type="slidenum">
              <a:rPr lang="en-US" smtClean="0"/>
              <a:t>18</a:t>
            </a:fld>
            <a:endParaRPr lang="en-US"/>
          </a:p>
        </p:txBody>
      </p:sp>
    </p:spTree>
    <p:extLst>
      <p:ext uri="{BB962C8B-B14F-4D97-AF65-F5344CB8AC3E}">
        <p14:creationId xmlns:p14="http://schemas.microsoft.com/office/powerpoint/2010/main" val="1228237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t>https://docs.microsoft.com/en-us/azure/mysql/howto-connect-webapp</a:t>
            </a:r>
          </a:p>
          <a:p>
            <a:pPr lvl="0"/>
            <a:endParaRPr lang="en-US"/>
          </a:p>
          <a:p>
            <a:pPr lvl="0"/>
            <a:r>
              <a:rPr lang="en-US"/>
              <a:t>https://azure.microsoft.com/en-us/services/app-service/web/</a:t>
            </a:r>
          </a:p>
          <a:p>
            <a:pPr lvl="0"/>
            <a:endParaRPr lang="en-US"/>
          </a:p>
          <a:p>
            <a:pPr lvl="0"/>
            <a:r>
              <a:rPr lang="en-US"/>
              <a:t>Easy integration into other services Azure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p:txBody>
      </p:sp>
      <p:sp>
        <p:nvSpPr>
          <p:cNvPr id="4" name="Slide Number Placeholder 3"/>
          <p:cNvSpPr>
            <a:spLocks noGrp="1"/>
          </p:cNvSpPr>
          <p:nvPr>
            <p:ph type="sldNum" sz="quarter" idx="5"/>
          </p:nvPr>
        </p:nvSpPr>
        <p:spPr/>
        <p:txBody>
          <a:bodyPr/>
          <a:lstStyle/>
          <a:p>
            <a:fld id="{F3160074-8563-4F84-946D-F1435DF22C42}" type="slidenum">
              <a:rPr lang="en-US" smtClean="0"/>
              <a:t>19</a:t>
            </a:fld>
            <a:endParaRPr lang="en-US"/>
          </a:p>
        </p:txBody>
      </p:sp>
    </p:spTree>
    <p:extLst>
      <p:ext uri="{BB962C8B-B14F-4D97-AF65-F5344CB8AC3E}">
        <p14:creationId xmlns:p14="http://schemas.microsoft.com/office/powerpoint/2010/main" val="343819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Technology is omnipresent. It’s shaping how</a:t>
            </a:r>
            <a:r>
              <a:rPr lang="en-US" sz="1200" kern="1200" baseline="0">
                <a:solidFill>
                  <a:schemeClr val="tx1"/>
                </a:solidFill>
                <a:effectLst/>
                <a:latin typeface="+mn-lt"/>
                <a:ea typeface="+mn-ea"/>
                <a:cs typeface="+mn-cs"/>
              </a:rPr>
              <a:t> businesses plan for innovation and growth within their markets. The importance of digital transformation is urgent; Since 2000, 52% of Fortune 500 companies are gone due to digital disruption.</a:t>
            </a:r>
          </a:p>
          <a:p>
            <a:endParaRPr lang="en-US" sz="1200" kern="1200" baseline="0">
              <a:solidFill>
                <a:schemeClr val="tx1"/>
              </a:solidFill>
              <a:effectLst/>
              <a:latin typeface="+mn-lt"/>
              <a:ea typeface="+mn-ea"/>
              <a:cs typeface="+mn-cs"/>
            </a:endParaRPr>
          </a:p>
          <a:p>
            <a:r>
              <a:rPr lang="en-US" sz="1200" kern="1200" baseline="0">
                <a:solidFill>
                  <a:schemeClr val="tx1"/>
                </a:solidFill>
                <a:effectLst/>
                <a:latin typeface="+mn-lt"/>
                <a:ea typeface="+mn-ea"/>
                <a:cs typeface="+mn-cs"/>
              </a:rPr>
              <a:t>We see companies </a:t>
            </a:r>
            <a:r>
              <a:rPr lang="en-US" sz="1200" kern="1200">
                <a:solidFill>
                  <a:schemeClr val="tx1"/>
                </a:solidFill>
                <a:effectLst/>
                <a:latin typeface="+mn-lt"/>
                <a:ea typeface="+mn-ea"/>
                <a:cs typeface="+mn-cs"/>
              </a:rPr>
              <a:t>responding by creating digital strategies across</a:t>
            </a:r>
            <a:r>
              <a:rPr lang="en-US" sz="1200" kern="1200" baseline="0">
                <a:solidFill>
                  <a:schemeClr val="tx1"/>
                </a:solidFill>
                <a:effectLst/>
                <a:latin typeface="+mn-lt"/>
                <a:ea typeface="+mn-ea"/>
                <a:cs typeface="+mn-cs"/>
              </a:rPr>
              <a:t> four core areas: </a:t>
            </a:r>
            <a:r>
              <a:rPr lang="en-US" sz="1200" kern="1200">
                <a:solidFill>
                  <a:schemeClr val="tx1"/>
                </a:solidFill>
                <a:effectLst/>
                <a:latin typeface="+mn-lt"/>
                <a:ea typeface="+mn-ea"/>
                <a:cs typeface="+mn-cs"/>
              </a:rPr>
              <a:t>engaging</a:t>
            </a:r>
            <a:r>
              <a:rPr lang="en-US" sz="1200" kern="1200" baseline="0">
                <a:solidFill>
                  <a:schemeClr val="tx1"/>
                </a:solidFill>
                <a:effectLst/>
                <a:latin typeface="+mn-lt"/>
                <a:ea typeface="+mn-ea"/>
                <a:cs typeface="+mn-cs"/>
              </a:rPr>
              <a:t> </a:t>
            </a:r>
            <a:r>
              <a:rPr lang="en-US" sz="1200" kern="1200">
                <a:solidFill>
                  <a:schemeClr val="tx1"/>
                </a:solidFill>
                <a:effectLst/>
                <a:latin typeface="+mn-lt"/>
                <a:ea typeface="+mn-ea"/>
                <a:cs typeface="+mn-cs"/>
              </a:rPr>
              <a:t>their customers, empowering their employees, optimizing</a:t>
            </a:r>
            <a:r>
              <a:rPr lang="en-US" sz="1200" kern="1200" baseline="0">
                <a:solidFill>
                  <a:schemeClr val="tx1"/>
                </a:solidFill>
                <a:effectLst/>
                <a:latin typeface="+mn-lt"/>
                <a:ea typeface="+mn-ea"/>
                <a:cs typeface="+mn-cs"/>
              </a:rPr>
              <a:t> </a:t>
            </a:r>
            <a:r>
              <a:rPr lang="en-US" sz="1200" kern="1200">
                <a:solidFill>
                  <a:schemeClr val="tx1"/>
                </a:solidFill>
                <a:effectLst/>
                <a:latin typeface="+mn-lt"/>
                <a:ea typeface="+mn-ea"/>
                <a:cs typeface="+mn-cs"/>
              </a:rPr>
              <a:t>their operations, and transforming</a:t>
            </a:r>
            <a:r>
              <a:rPr lang="en-US" sz="1200" kern="1200" baseline="0">
                <a:solidFill>
                  <a:schemeClr val="tx1"/>
                </a:solidFill>
                <a:effectLst/>
                <a:latin typeface="+mn-lt"/>
                <a:ea typeface="+mn-ea"/>
                <a:cs typeface="+mn-cs"/>
              </a:rPr>
              <a:t> </a:t>
            </a:r>
            <a:r>
              <a:rPr lang="en-US" sz="1200" kern="1200">
                <a:solidFill>
                  <a:schemeClr val="tx1"/>
                </a:solidFill>
                <a:effectLst/>
                <a:latin typeface="+mn-lt"/>
                <a:ea typeface="+mn-ea"/>
                <a:cs typeface="+mn-cs"/>
              </a:rPr>
              <a:t>their products.</a:t>
            </a:r>
          </a:p>
          <a:p>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F3160074-8563-4F84-946D-F1435DF22C42}" type="slidenum">
              <a:rPr lang="en-US" smtClean="0"/>
              <a:t>2</a:t>
            </a:fld>
            <a:endParaRPr lang="en-US"/>
          </a:p>
        </p:txBody>
      </p:sp>
    </p:spTree>
    <p:extLst>
      <p:ext uri="{BB962C8B-B14F-4D97-AF65-F5344CB8AC3E}">
        <p14:creationId xmlns:p14="http://schemas.microsoft.com/office/powerpoint/2010/main" val="11117829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https://azure.microsoft.com/en-us/pricing/details/mariadb/</a:t>
            </a:r>
          </a:p>
          <a:p>
            <a:endParaRPr lang="en-US"/>
          </a:p>
          <a:p>
            <a:r>
              <a:rPr lang="en-US"/>
              <a:t>https://docs.microsoft.com/en-us/azure/mysql/concepts-pricing-tiers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392B89-7F7A-40C6-BA82-541ECD924F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72419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a:latin typeface="Segoe UI Light" pitchFamily="34" charset="0"/>
              </a:rPr>
              <a:t>Migration guide</a:t>
            </a:r>
          </a:p>
          <a:p>
            <a:r>
              <a:rPr lang="en-US" sz="1400">
                <a:latin typeface="Segoe UI Light" pitchFamily="34" charset="0"/>
              </a:rPr>
              <a:t>Provides prescriptive guidance on how to do migrations. Customers have access to case studies of migrations that other customers already did. Customers will also find a list of partners that they can contact to get assistance to do migrations.</a:t>
            </a:r>
          </a:p>
          <a:p>
            <a:endParaRPr lang="en-US" sz="1400">
              <a:latin typeface="Segoe UI Light" pitchFamily="34" charset="0"/>
            </a:endParaRPr>
          </a:p>
          <a:p>
            <a:r>
              <a:rPr lang="en-US" sz="1400" b="1">
                <a:latin typeface="Segoe UI Light" pitchFamily="34" charset="0"/>
              </a:rPr>
              <a:t>DMS</a:t>
            </a:r>
          </a:p>
          <a:p>
            <a:r>
              <a:rPr lang="en-US" sz="1400">
                <a:latin typeface="Segoe UI Light" pitchFamily="34" charset="0"/>
              </a:rPr>
              <a:t>As organizations look to optimize their IT infrastructure to have more time and resources to focus on business transformation, Microsoft is committed to accelerating these initiatives. The new Azure </a:t>
            </a:r>
            <a:r>
              <a:rPr lang="en-US" sz="1400" b="1">
                <a:latin typeface="Segoe UI Light" pitchFamily="34" charset="0"/>
              </a:rPr>
              <a:t>Database Migration Service (DMS) </a:t>
            </a:r>
            <a:r>
              <a:rPr lang="en-US" sz="1400">
                <a:latin typeface="Segoe UI Light" pitchFamily="34" charset="0"/>
              </a:rPr>
              <a:t>is a fully managed, first party Azure service that enables seamless and frictionless migrations from heterogeneous database sources to Azure Database platforms with minimal downtime. This service will streamline the tasks required to move existing competitive and SQL Server databases to Azure. </a:t>
            </a:r>
          </a:p>
          <a:p>
            <a:endParaRPr lang="en-US" sz="1400">
              <a:latin typeface="Segoe UI Light" pitchFamily="34" charset="0"/>
            </a:endParaRPr>
          </a:p>
          <a:p>
            <a:pPr defTabSz="1110123">
              <a:spcBef>
                <a:spcPts val="243"/>
              </a:spcBef>
              <a:spcAft>
                <a:spcPts val="1457"/>
              </a:spcAft>
              <a:defRPr/>
            </a:pPr>
            <a:r>
              <a:rPr lang="en-US" sz="1400" spc="121">
                <a:solidFill>
                  <a:srgbClr val="505050"/>
                </a:solidFill>
                <a:latin typeface="Segoe UI Semilight" charset="0"/>
                <a:cs typeface="Segoe UI Semilight" charset="0"/>
              </a:rPr>
              <a:t>Seamlessly migrate on-premise databases at scale</a:t>
            </a:r>
          </a:p>
          <a:p>
            <a:pPr defTabSz="1110123">
              <a:spcBef>
                <a:spcPts val="243"/>
              </a:spcBef>
              <a:spcAft>
                <a:spcPts val="1457"/>
              </a:spcAft>
              <a:defRPr/>
            </a:pPr>
            <a:r>
              <a:rPr lang="en-US" sz="1400" spc="121">
                <a:solidFill>
                  <a:srgbClr val="505050"/>
                </a:solidFill>
                <a:latin typeface="Segoe UI Semilight" charset="0"/>
                <a:cs typeface="Segoe UI Semilight" charset="0"/>
              </a:rPr>
              <a:t>Experience near zero downtime for mission critical applications</a:t>
            </a:r>
          </a:p>
          <a:p>
            <a:pPr defTabSz="1110123">
              <a:spcBef>
                <a:spcPts val="243"/>
              </a:spcBef>
              <a:spcAft>
                <a:spcPts val="1457"/>
              </a:spcAft>
              <a:defRPr/>
            </a:pPr>
            <a:r>
              <a:rPr lang="en-US" sz="1400" spc="121">
                <a:solidFill>
                  <a:srgbClr val="505050"/>
                </a:solidFill>
                <a:latin typeface="Segoe UI Semilight" charset="0"/>
                <a:cs typeface="Segoe UI Semilight" charset="0"/>
              </a:rPr>
              <a:t>Trust in a robust, resilient service for every migration scenario</a:t>
            </a:r>
          </a:p>
          <a:p>
            <a:pPr defTabSz="1110123">
              <a:spcBef>
                <a:spcPts val="243"/>
              </a:spcBef>
              <a:spcAft>
                <a:spcPts val="1457"/>
              </a:spcAft>
              <a:defRPr/>
            </a:pPr>
            <a:r>
              <a:rPr lang="en-US" sz="1400" spc="121">
                <a:solidFill>
                  <a:srgbClr val="505050"/>
                </a:solidFill>
                <a:latin typeface="Segoe UI Semilight" charset="0"/>
                <a:cs typeface="Segoe UI Semilight" charset="0"/>
                <a:sym typeface="Wingdings" panose="05000000000000000000" pitchFamily="2" charset="2"/>
              </a:rPr>
              <a:t>Migrate multiple database sources to Azure</a:t>
            </a:r>
          </a:p>
          <a:p>
            <a:pPr defTabSz="1110123">
              <a:spcBef>
                <a:spcPts val="243"/>
              </a:spcBef>
              <a:spcAft>
                <a:spcPts val="1457"/>
              </a:spcAft>
              <a:defRPr/>
            </a:pPr>
            <a:endParaRPr lang="en-US" sz="1400" spc="121">
              <a:solidFill>
                <a:srgbClr val="505050"/>
              </a:solidFill>
              <a:latin typeface="Segoe UI Semilight" charset="0"/>
              <a:cs typeface="Segoe UI Semilight" charset="0"/>
              <a:sym typeface="Wingdings" panose="05000000000000000000" pitchFamily="2" charset="2"/>
            </a:endParaRPr>
          </a:p>
          <a:p>
            <a:pPr defTabSz="1110123">
              <a:spcBef>
                <a:spcPts val="243"/>
              </a:spcBef>
              <a:spcAft>
                <a:spcPts val="1457"/>
              </a:spcAft>
              <a:defRPr/>
            </a:pPr>
            <a:r>
              <a:rPr lang="en-US" sz="1400">
                <a:latin typeface="Segoe UI Light" pitchFamily="34" charset="0"/>
              </a:rPr>
              <a:t>*Using DMS to migrate MySQL to Azure Database for MySQL will be at private preview during Azure Database for MySQL GA.</a:t>
            </a:r>
          </a:p>
          <a:p>
            <a:endParaRPr lang="en-US"/>
          </a:p>
          <a:p>
            <a:r>
              <a:rPr lang="en-US" b="1"/>
              <a:t>Migrate with minimum migrations</a:t>
            </a:r>
          </a:p>
          <a:p>
            <a:r>
              <a:rPr lang="en-US"/>
              <a:t>Uploading a large amount of data to the cloud takes some time. Customers cannot always tolerate to stop the application while the database is being migrated. Both DMS and </a:t>
            </a:r>
            <a:r>
              <a:rPr lang="en-US" err="1"/>
              <a:t>Attunity</a:t>
            </a:r>
            <a:r>
              <a:rPr lang="en-US"/>
              <a:t> Replicate For Microsoft Migrations allow customers to migrate with minimum application downtime. The way it works is: while the migration is happening, the data - that users change when using the application- is replicated to the target. The mount of application downtime that customers take is reduced to the time it takes them to points the application to the target (change the connection string, change the definition of the DMS alias…). </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69098-AF98-44ED-B19A-289934A1943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0138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a:t>I have a retail application hosting on on-premise MySQL or Postgres or MariaDB. I setup DMS pipeline to start the migration to move data from source which is my on-premise to target which is Azure Database for MySQL or Postgres. Under the hood, what DMS is doing is migrating the initial load to target. Any new transactions that come in after the initial load will continue to replicate to target until data catches up on the target side.</a:t>
            </a:r>
          </a:p>
          <a:p>
            <a:endParaRPr lang="en-US" sz="800"/>
          </a:p>
          <a:p>
            <a:r>
              <a:rPr lang="en-US" sz="800"/>
              <a:t>When the developer is satisfied with the data being sync on the target, what he will do is to stop new traffic from coming into the application. Usually he or she will set the application on maintenance mode, and this stops the new transactions from coming in. We will wait for DMS to catch up and replicate the last batch of data. At this point, target is completely in-sync with the source. Developer will complete the database migration in DMS side and simply update the connection string of the application and point to Azure.</a:t>
            </a:r>
          </a:p>
          <a:p>
            <a:endParaRPr lang="en-US" sz="800"/>
          </a:p>
          <a:p>
            <a:r>
              <a:rPr lang="en-US" sz="800"/>
              <a:t>There you have it! Your application now is running live pointing to Azure Database for Postgres or MySQL.</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7/23/2019 11:08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31537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4916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7/23/2019 11:08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43808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MySQL is slow to accept large chunks of contributed code</a:t>
            </a:r>
          </a:p>
          <a:p>
            <a:endParaRPr lang="en-US"/>
          </a:p>
          <a:p>
            <a:r>
              <a:rPr lang="en-US"/>
              <a:t>https://mariadb.com/kb/en/library/mariadb-vs-mysql-compatibility/ </a:t>
            </a:r>
          </a:p>
          <a:p>
            <a:endParaRPr lang="en-US"/>
          </a:p>
          <a:p>
            <a:r>
              <a:rPr lang="en-US"/>
              <a:t>https://hackr.io/blog/mariadb-vs-mysql</a:t>
            </a:r>
          </a:p>
          <a:p>
            <a:endParaRPr lang="en-US"/>
          </a:p>
          <a:p>
            <a:r>
              <a:rPr lang="en-US"/>
              <a:t>https://blog.panoply.io/a-comparative-vmariadb-vs-mysql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160074-8563-4F84-946D-F1435DF22C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9034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a:solidFill>
                  <a:schemeClr val="tx1"/>
                </a:solidFill>
                <a:effectLst/>
                <a:latin typeface="+mn-lt"/>
                <a:ea typeface="+mn-ea"/>
                <a:cs typeface="+mn-cs"/>
              </a:rPr>
              <a:t>Intelligent apps</a:t>
            </a:r>
          </a:p>
          <a:p>
            <a:r>
              <a:rPr lang="en-US" sz="1200" b="0" i="0" u="none" strike="noStrike" kern="1200">
                <a:solidFill>
                  <a:schemeClr val="tx1"/>
                </a:solidFill>
                <a:effectLst/>
                <a:latin typeface="+mn-lt"/>
                <a:ea typeface="+mn-ea"/>
                <a:cs typeface="+mn-cs"/>
              </a:rPr>
              <a:t>Develop sophisticated, transformational apps using state-of-the-art machine-learning algorithms and integrated visualization tools for analytics and actionable insights.</a:t>
            </a:r>
          </a:p>
          <a:p>
            <a:endParaRPr lang="en-US"/>
          </a:p>
          <a:p>
            <a:r>
              <a:rPr lang="en-US" sz="1200" b="1" i="0" u="none" strike="noStrike" kern="1200">
                <a:solidFill>
                  <a:schemeClr val="tx1"/>
                </a:solidFill>
                <a:effectLst/>
                <a:latin typeface="+mn-lt"/>
                <a:ea typeface="+mn-ea"/>
                <a:cs typeface="+mn-cs"/>
              </a:rPr>
              <a:t>Retail and e-commerce</a:t>
            </a:r>
          </a:p>
          <a:p>
            <a:r>
              <a:rPr lang="en-US" sz="1200" b="0" i="0" u="none" strike="noStrike" kern="1200">
                <a:solidFill>
                  <a:schemeClr val="tx1"/>
                </a:solidFill>
                <a:effectLst/>
                <a:latin typeface="+mn-lt"/>
                <a:ea typeface="+mn-ea"/>
                <a:cs typeface="+mn-cs"/>
              </a:rPr>
              <a:t>Build highly secure and scalable e-commerce solutions that meet the demands of both consumer and business customers. Engage customers through targeted products and offers, process transactions quickly, and optimize fulfillment and customer service.</a:t>
            </a:r>
          </a:p>
          <a:p>
            <a:endParaRPr lang="en-US"/>
          </a:p>
          <a:p>
            <a:r>
              <a:rPr lang="en-US" sz="1200" b="1" i="0" u="none" strike="noStrike" kern="1200">
                <a:solidFill>
                  <a:schemeClr val="tx1"/>
                </a:solidFill>
                <a:effectLst/>
                <a:latin typeface="+mn-lt"/>
                <a:ea typeface="+mn-ea"/>
                <a:cs typeface="+mn-cs"/>
              </a:rPr>
              <a:t>Scalable web and mobile applications</a:t>
            </a:r>
          </a:p>
          <a:p>
            <a:r>
              <a:rPr lang="en-US" sz="1200" b="0" i="0" u="none" strike="noStrike" kern="1200">
                <a:solidFill>
                  <a:schemeClr val="tx1"/>
                </a:solidFill>
                <a:effectLst/>
                <a:latin typeface="+mn-lt"/>
                <a:ea typeface="+mn-ea"/>
                <a:cs typeface="+mn-cs"/>
              </a:rPr>
              <a:t>Rapidly build engaging, scalable cross-platform and native apps for iOS, Android, Windows, or Mac.</a:t>
            </a:r>
          </a:p>
          <a:p>
            <a:endParaRPr lang="en-US" sz="1200" b="0" i="0" u="none" strike="noStrike" kern="1200">
              <a:solidFill>
                <a:schemeClr val="tx1"/>
              </a:solidFill>
              <a:effectLst/>
              <a:latin typeface="+mn-lt"/>
              <a:ea typeface="+mn-ea"/>
              <a:cs typeface="+mn-cs"/>
            </a:endParaRPr>
          </a:p>
          <a:p>
            <a:r>
              <a:rPr lang="en-US" sz="1200" b="1" i="0" u="none" strike="noStrike" kern="1200">
                <a:solidFill>
                  <a:schemeClr val="tx1"/>
                </a:solidFill>
                <a:effectLst/>
                <a:latin typeface="+mn-lt"/>
                <a:ea typeface="+mn-ea"/>
                <a:cs typeface="+mn-cs"/>
              </a:rPr>
              <a:t>Digital marketing</a:t>
            </a:r>
          </a:p>
          <a:p>
            <a:r>
              <a:rPr lang="en-US" sz="1200" b="0" i="0" u="none" strike="noStrike" kern="1200">
                <a:solidFill>
                  <a:schemeClr val="tx1"/>
                </a:solidFill>
                <a:effectLst/>
                <a:latin typeface="+mn-lt"/>
                <a:ea typeface="+mn-ea"/>
                <a:cs typeface="+mn-cs"/>
              </a:rPr>
              <a:t>Engage with customers around the world with rich, personalized digital marketing experiences. Quickly build and launch digital campaigns that automatically scale based on traffic and customer demand.</a:t>
            </a:r>
          </a:p>
          <a:p>
            <a:endParaRPr lang="en-US" sz="1200" b="0" i="0" u="none" strike="noStrike" kern="1200">
              <a:solidFill>
                <a:schemeClr val="tx1"/>
              </a:solidFill>
              <a:effectLst/>
              <a:latin typeface="+mn-lt"/>
              <a:ea typeface="+mn-ea"/>
              <a:cs typeface="+mn-cs"/>
            </a:endParaRPr>
          </a:p>
          <a:p>
            <a:r>
              <a:rPr lang="en-US" sz="1200" b="1" i="0" u="none" strike="noStrike" kern="1200">
                <a:solidFill>
                  <a:schemeClr val="tx1"/>
                </a:solidFill>
                <a:effectLst/>
                <a:latin typeface="+mn-lt"/>
                <a:ea typeface="+mn-ea"/>
                <a:cs typeface="+mn-cs"/>
              </a:rPr>
              <a:t>Financial management apps</a:t>
            </a:r>
          </a:p>
          <a:p>
            <a:r>
              <a:rPr lang="en-US" sz="1200" b="0" i="0" u="none" strike="noStrike" kern="1200">
                <a:solidFill>
                  <a:schemeClr val="tx1"/>
                </a:solidFill>
                <a:effectLst/>
                <a:latin typeface="+mn-lt"/>
                <a:ea typeface="+mn-ea"/>
                <a:cs typeface="+mn-cs"/>
              </a:rPr>
              <a:t>Securely store critical data and provide high-value analytics and insights over aggregated data to users, using built-in security and high availability.</a:t>
            </a:r>
          </a:p>
          <a:p>
            <a:endParaRPr lang="en-US" sz="1200" b="0" i="0" u="none" strike="noStrike" kern="1200">
              <a:solidFill>
                <a:schemeClr val="tx1"/>
              </a:solidFill>
              <a:effectLst/>
              <a:latin typeface="+mn-lt"/>
              <a:ea typeface="+mn-ea"/>
              <a:cs typeface="+mn-cs"/>
            </a:endParaRPr>
          </a:p>
          <a:p>
            <a:r>
              <a:rPr lang="en-US" sz="1200" b="1" i="0" u="none" strike="noStrike" kern="1200">
                <a:solidFill>
                  <a:schemeClr val="tx1"/>
                </a:solidFill>
                <a:effectLst/>
                <a:latin typeface="+mn-lt"/>
                <a:ea typeface="+mn-ea"/>
                <a:cs typeface="+mn-cs"/>
              </a:rPr>
              <a:t>Gaming</a:t>
            </a:r>
          </a:p>
          <a:p>
            <a:r>
              <a:rPr lang="en-US" sz="1200" b="0" i="0" u="none" strike="noStrike" kern="1200">
                <a:solidFill>
                  <a:schemeClr val="tx1"/>
                </a:solidFill>
                <a:effectLst/>
                <a:latin typeface="+mn-lt"/>
                <a:ea typeface="+mn-ea"/>
                <a:cs typeface="+mn-cs"/>
              </a:rPr>
              <a:t>Scale your databases elastically to accommodate unpredictable bursts of traffic and deliver low-latency multi-player experiences.</a:t>
            </a:r>
          </a:p>
          <a:p>
            <a:endParaRPr lang="en-US" sz="1200" b="0" i="0" u="none" strike="noStrike" kern="1200">
              <a:solidFill>
                <a:schemeClr val="tx1"/>
              </a:solidFill>
              <a:effectLst/>
              <a:latin typeface="+mn-lt"/>
              <a:ea typeface="+mn-ea"/>
              <a:cs typeface="+mn-cs"/>
            </a:endParaRPr>
          </a:p>
          <a:p>
            <a:endParaRPr lang="en-US"/>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392B89-7F7A-40C6-BA82-541ECD924F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7929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https://customers.microsoft.com/en-us/story/nobel-media-media-telecommunications-linux-on-ase</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2889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WhiteSource</a:t>
            </a:r>
            <a:r>
              <a:rPr lang="en-US"/>
              <a:t> case study: </a:t>
            </a:r>
            <a:r>
              <a:rPr lang="en-US">
                <a:hlinkClick r:id="rId3"/>
              </a:rPr>
              <a:t>https://customers.microsoft.com/en-us/story/whitesource-simplifies-deployments-using-azure-kubernetes-service</a:t>
            </a:r>
            <a:endParaRPr lang="en-US"/>
          </a:p>
          <a:p>
            <a:endParaRPr lang="en-US"/>
          </a:p>
          <a:p>
            <a:r>
              <a:rPr lang="en-US"/>
              <a:t>Inspiration for architecture diagram: </a:t>
            </a:r>
            <a:r>
              <a:rPr lang="en-US">
                <a:hlinkClick r:id="rId4"/>
              </a:rPr>
              <a:t>https://customers.microsoft.com/en-us/story/siemens-healthineers-health-provider-azure</a:t>
            </a:r>
            <a:endParaRPr lang="en-US"/>
          </a:p>
          <a:p>
            <a:endParaRPr lang="en-US"/>
          </a:p>
          <a:p>
            <a:endParaRPr lang="en-US"/>
          </a:p>
          <a:p>
            <a:endParaRPr lang="en-US"/>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EA4762-5F09-4BEC-AFFC-6347087CB6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129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758A2512-2FBD-4686-A66B-52FDD051DF91}"/>
              </a:ext>
            </a:extLst>
          </p:cNvPr>
          <p:cNvSpPr>
            <a:spLocks noGrp="1"/>
          </p:cNvSpPr>
          <p:nvPr>
            <p:ph type="body" idx="1"/>
          </p:nvPr>
        </p:nvSpPr>
        <p:spPr/>
        <p:txBody>
          <a:bodyPr/>
          <a:lstStyle/>
          <a:p>
            <a:pPr lvl="0"/>
            <a:r>
              <a:rPr lang="en-US">
                <a:hlinkClick r:id="rId3"/>
              </a:rPr>
              <a:t>https://customers.microsoft.com/en-us/story/fotoable</a:t>
            </a:r>
            <a:endParaRPr lang="en-US"/>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https://customers.microsoft.com/en-us/story/geekwire</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7231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160074-8563-4F84-946D-F1435DF22C42}" type="slidenum">
              <a:rPr lang="en-US" smtClean="0"/>
              <a:t>9</a:t>
            </a:fld>
            <a:endParaRPr lang="en-US"/>
          </a:p>
        </p:txBody>
      </p:sp>
    </p:spTree>
    <p:extLst>
      <p:ext uri="{BB962C8B-B14F-4D97-AF65-F5344CB8AC3E}">
        <p14:creationId xmlns:p14="http://schemas.microsoft.com/office/powerpoint/2010/main" val="18303829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391186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blue">
    <p:bg>
      <p:bgPr>
        <a:solidFill>
          <a:schemeClr val="accent1"/>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DBCC3F24-BF53-4EF0-8FC2-26C4B364170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4960" t="33254" r="14942" b="33412"/>
          <a:stretch/>
        </p:blipFill>
        <p:spPr>
          <a:xfrm>
            <a:off x="428682" y="3204862"/>
            <a:ext cx="2102988" cy="448276"/>
          </a:xfrm>
          <a:prstGeom prst="rect">
            <a:avLst/>
          </a:prstGeom>
        </p:spPr>
      </p:pic>
    </p:spTree>
    <p:extLst>
      <p:ext uri="{BB962C8B-B14F-4D97-AF65-F5344CB8AC3E}">
        <p14:creationId xmlns:p14="http://schemas.microsoft.com/office/powerpoint/2010/main" val="34240763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41700022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3" name="MS logo white - EMF" descr="Microsoft logo white text version">
            <a:extLst>
              <a:ext uri="{FF2B5EF4-FFF2-40B4-BE49-F238E27FC236}">
                <a16:creationId xmlns:a16="http://schemas.microsoft.com/office/drawing/2014/main" id="{698F7F0E-D4BF-47D5-893E-D6AD1A06C997}"/>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162699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365182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300781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4261074"/>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23415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tx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139111753"/>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2"/>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09362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losing blue">
    <p:bg>
      <p:bgPr>
        <a:solidFill>
          <a:schemeClr val="accent1"/>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DBCC3F24-BF53-4EF0-8FC2-26C4B364170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4960" t="33254" r="14942" b="33412"/>
          <a:stretch/>
        </p:blipFill>
        <p:spPr>
          <a:xfrm>
            <a:off x="428682" y="3204862"/>
            <a:ext cx="2102988" cy="448276"/>
          </a:xfrm>
          <a:prstGeom prst="rect">
            <a:avLst/>
          </a:prstGeom>
        </p:spPr>
      </p:pic>
    </p:spTree>
    <p:extLst>
      <p:ext uri="{BB962C8B-B14F-4D97-AF65-F5344CB8AC3E}">
        <p14:creationId xmlns:p14="http://schemas.microsoft.com/office/powerpoint/2010/main" val="3298169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Blue Title With Ic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4345BF-C4C8-814F-BA3B-67703433BCC4}"/>
              </a:ext>
            </a:extLst>
          </p:cNvPr>
          <p:cNvSpPr/>
          <p:nvPr userDrawn="1"/>
        </p:nvSpPr>
        <p:spPr bwMode="auto">
          <a:xfrm>
            <a:off x="0" y="0"/>
            <a:ext cx="12192000" cy="12638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mj-lt"/>
              <a:ea typeface="+mn-ea"/>
              <a:cs typeface="+mn-cs"/>
            </a:endParaRPr>
          </a:p>
        </p:txBody>
      </p:sp>
      <p:sp>
        <p:nvSpPr>
          <p:cNvPr id="5" name="Text Placeholder 3">
            <a:extLst>
              <a:ext uri="{FF2B5EF4-FFF2-40B4-BE49-F238E27FC236}">
                <a16:creationId xmlns:a16="http://schemas.microsoft.com/office/drawing/2014/main" id="{0C08C41B-3C90-D543-A997-D3D2CAFC0F5D}"/>
              </a:ext>
            </a:extLst>
          </p:cNvPr>
          <p:cNvSpPr>
            <a:spLocks noGrp="1"/>
          </p:cNvSpPr>
          <p:nvPr>
            <p:ph type="body" sz="quarter" idx="10"/>
          </p:nvPr>
        </p:nvSpPr>
        <p:spPr>
          <a:xfrm>
            <a:off x="586390" y="1922573"/>
            <a:ext cx="4898137" cy="1239122"/>
          </a:xfrm>
        </p:spPr>
        <p:txBody>
          <a:bodyPr wrap="square">
            <a:spAutoFit/>
          </a:bodyPr>
          <a:lstStyle>
            <a:lvl1pPr marL="0" indent="0">
              <a:lnSpc>
                <a:spcPct val="110000"/>
              </a:lnSpc>
              <a:spcBef>
                <a:spcPts val="1200"/>
              </a:spcBef>
              <a:buNone/>
              <a:defRPr sz="1800">
                <a:latin typeface="+mn-lt"/>
              </a:defRPr>
            </a:lvl1pPr>
            <a:lvl2pPr marL="228600" indent="0">
              <a:buNone/>
              <a:defRPr sz="1600"/>
            </a:lvl2pPr>
            <a:lvl3pPr marL="457200" indent="0">
              <a:buNone/>
              <a:defRPr sz="1200"/>
            </a:lvl3pPr>
            <a:lvl4pPr marL="685800" indent="0">
              <a:buNone/>
              <a:defRPr sz="1100"/>
            </a:lvl4pPr>
            <a:lvl5pPr marL="914400"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FD253F43-FBDE-CE4D-A422-897BBC1F55D8}"/>
              </a:ext>
            </a:extLst>
          </p:cNvPr>
          <p:cNvSpPr>
            <a:spLocks noGrp="1"/>
          </p:cNvSpPr>
          <p:nvPr>
            <p:ph type="title"/>
          </p:nvPr>
        </p:nvSpPr>
        <p:spPr>
          <a:xfrm>
            <a:off x="588263" y="354903"/>
            <a:ext cx="11018520" cy="553998"/>
          </a:xfrm>
        </p:spPr>
        <p:txBody>
          <a:bodyPr/>
          <a:lstStyle>
            <a:lvl1pPr algn="ctr">
              <a:defRPr sz="3600">
                <a:solidFill>
                  <a:schemeClr val="bg1"/>
                </a:solidFill>
              </a:defRPr>
            </a:lvl1pPr>
          </a:lstStyle>
          <a:p>
            <a:r>
              <a:rPr lang="en-US"/>
              <a:t>Click to edit Master title style</a:t>
            </a:r>
          </a:p>
        </p:txBody>
      </p:sp>
    </p:spTree>
    <p:extLst>
      <p:ext uri="{BB962C8B-B14F-4D97-AF65-F5344CB8AC3E}">
        <p14:creationId xmlns:p14="http://schemas.microsoft.com/office/powerpoint/2010/main" val="243095311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losing blue">
    <p:bg>
      <p:bgPr>
        <a:solidFill>
          <a:schemeClr val="bg2"/>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DBCC3F24-BF53-4EF0-8FC2-26C4B364170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4960" t="33254" r="14942" b="33412"/>
          <a:stretch/>
        </p:blipFill>
        <p:spPr>
          <a:xfrm>
            <a:off x="428682" y="3204862"/>
            <a:ext cx="2102988" cy="448276"/>
          </a:xfrm>
          <a:prstGeom prst="rect">
            <a:avLst/>
          </a:prstGeom>
        </p:spPr>
      </p:pic>
    </p:spTree>
    <p:extLst>
      <p:ext uri="{BB962C8B-B14F-4D97-AF65-F5344CB8AC3E}">
        <p14:creationId xmlns:p14="http://schemas.microsoft.com/office/powerpoint/2010/main" val="22028210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010746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9928919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9900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291072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White With Ico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0" y="1320061"/>
            <a:ext cx="4898137" cy="1239122"/>
          </a:xfrm>
        </p:spPr>
        <p:txBody>
          <a:bodyPr wrap="square">
            <a:spAutoFit/>
          </a:bodyPr>
          <a:lstStyle>
            <a:lvl1pPr marL="0" indent="0">
              <a:lnSpc>
                <a:spcPct val="110000"/>
              </a:lnSpc>
              <a:spcBef>
                <a:spcPts val="1200"/>
              </a:spcBef>
              <a:buNone/>
              <a:defRPr sz="1800">
                <a:latin typeface="+mn-lt"/>
              </a:defRPr>
            </a:lvl1pPr>
            <a:lvl2pPr marL="228600" indent="0">
              <a:buNone/>
              <a:defRPr sz="1600"/>
            </a:lvl2pPr>
            <a:lvl3pPr marL="457200" indent="0">
              <a:buNone/>
              <a:defRPr sz="1200"/>
            </a:lvl3pPr>
            <a:lvl4pPr marL="685800" indent="0">
              <a:buNone/>
              <a:defRPr sz="1100"/>
            </a:lvl4pPr>
            <a:lvl5pPr marL="914400"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p:txBody>
          <a:bodyPr/>
          <a:lstStyle/>
          <a:p>
            <a:r>
              <a:rPr lang="en-US"/>
              <a:t>Click to edit Master title style</a:t>
            </a:r>
          </a:p>
        </p:txBody>
      </p:sp>
      <p:grpSp>
        <p:nvGrpSpPr>
          <p:cNvPr id="5" name="Group 4">
            <a:extLst>
              <a:ext uri="{FF2B5EF4-FFF2-40B4-BE49-F238E27FC236}">
                <a16:creationId xmlns:a16="http://schemas.microsoft.com/office/drawing/2014/main" id="{2260DD6C-6876-7245-B909-90AFD38DF42E}"/>
              </a:ext>
            </a:extLst>
          </p:cNvPr>
          <p:cNvGrpSpPr/>
          <p:nvPr userDrawn="1"/>
        </p:nvGrpSpPr>
        <p:grpSpPr>
          <a:xfrm>
            <a:off x="11606783" y="6263404"/>
            <a:ext cx="328628" cy="421483"/>
            <a:chOff x="1578216" y="2531195"/>
            <a:chExt cx="534090" cy="684999"/>
          </a:xfrm>
        </p:grpSpPr>
        <p:sp>
          <p:nvSpPr>
            <p:cNvPr id="6" name="Freeform 182">
              <a:extLst>
                <a:ext uri="{FF2B5EF4-FFF2-40B4-BE49-F238E27FC236}">
                  <a16:creationId xmlns:a16="http://schemas.microsoft.com/office/drawing/2014/main" id="{AF60109A-B4FF-744B-94E9-898AC74A1637}"/>
                </a:ext>
              </a:extLst>
            </p:cNvPr>
            <p:cNvSpPr/>
            <p:nvPr/>
          </p:nvSpPr>
          <p:spPr bwMode="auto">
            <a:xfrm>
              <a:off x="1578216" y="2531195"/>
              <a:ext cx="534090" cy="684999"/>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 name="Picture 6">
              <a:extLst>
                <a:ext uri="{FF2B5EF4-FFF2-40B4-BE49-F238E27FC236}">
                  <a16:creationId xmlns:a16="http://schemas.microsoft.com/office/drawing/2014/main" id="{71078DE4-8F97-BB46-98BB-4A0482F918B1}"/>
                </a:ext>
              </a:extLst>
            </p:cNvPr>
            <p:cNvPicPr>
              <a:picLocks noChangeAspect="1"/>
            </p:cNvPicPr>
            <p:nvPr/>
          </p:nvPicPr>
          <p:blipFill rotWithShape="1">
            <a:blip r:embed="rId2">
              <a:clrChange>
                <a:clrFrom>
                  <a:srgbClr val="4787B7"/>
                </a:clrFrom>
                <a:clrTo>
                  <a:srgbClr val="4787B7">
                    <a:alpha val="0"/>
                  </a:srgbClr>
                </a:clrTo>
              </a:clrChange>
            </a:blip>
            <a:srcRect l="5625" t="3852" r="4118" b="4813"/>
            <a:stretch/>
          </p:blipFill>
          <p:spPr>
            <a:xfrm>
              <a:off x="1616299" y="2704862"/>
              <a:ext cx="467792" cy="463264"/>
            </a:xfrm>
            <a:prstGeom prst="ellipse">
              <a:avLst/>
            </a:prstGeom>
            <a:solidFill>
              <a:srgbClr val="0078D4"/>
            </a:solidFill>
          </p:spPr>
        </p:pic>
      </p:grpSp>
    </p:spTree>
    <p:extLst>
      <p:ext uri="{BB962C8B-B14F-4D97-AF65-F5344CB8AC3E}">
        <p14:creationId xmlns:p14="http://schemas.microsoft.com/office/powerpoint/2010/main" val="28331978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White No Ico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0" y="1320061"/>
            <a:ext cx="4898137" cy="1239122"/>
          </a:xfrm>
        </p:spPr>
        <p:txBody>
          <a:bodyPr wrap="square">
            <a:spAutoFit/>
          </a:bodyPr>
          <a:lstStyle>
            <a:lvl1pPr marL="0" indent="0">
              <a:lnSpc>
                <a:spcPct val="110000"/>
              </a:lnSpc>
              <a:spcBef>
                <a:spcPts val="1200"/>
              </a:spcBef>
              <a:buNone/>
              <a:defRPr sz="1800">
                <a:latin typeface="+mn-lt"/>
              </a:defRPr>
            </a:lvl1pPr>
            <a:lvl2pPr marL="228600" indent="0">
              <a:buNone/>
              <a:defRPr sz="1600"/>
            </a:lvl2pPr>
            <a:lvl3pPr marL="457200" indent="0">
              <a:buNone/>
              <a:defRPr sz="1200"/>
            </a:lvl3pPr>
            <a:lvl4pPr marL="685800" indent="0">
              <a:buNone/>
              <a:defRPr sz="1100"/>
            </a:lvl4pPr>
            <a:lvl5pPr marL="914400"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183722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Blue Title With Ic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4345BF-C4C8-814F-BA3B-67703433BCC4}"/>
              </a:ext>
            </a:extLst>
          </p:cNvPr>
          <p:cNvSpPr/>
          <p:nvPr userDrawn="1"/>
        </p:nvSpPr>
        <p:spPr bwMode="auto">
          <a:xfrm>
            <a:off x="0" y="0"/>
            <a:ext cx="12192000" cy="12638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mj-lt"/>
              <a:ea typeface="+mn-ea"/>
              <a:cs typeface="+mn-cs"/>
            </a:endParaRPr>
          </a:p>
        </p:txBody>
      </p:sp>
      <p:sp>
        <p:nvSpPr>
          <p:cNvPr id="5" name="Text Placeholder 3">
            <a:extLst>
              <a:ext uri="{FF2B5EF4-FFF2-40B4-BE49-F238E27FC236}">
                <a16:creationId xmlns:a16="http://schemas.microsoft.com/office/drawing/2014/main" id="{0C08C41B-3C90-D543-A997-D3D2CAFC0F5D}"/>
              </a:ext>
            </a:extLst>
          </p:cNvPr>
          <p:cNvSpPr>
            <a:spLocks noGrp="1"/>
          </p:cNvSpPr>
          <p:nvPr>
            <p:ph type="body" sz="quarter" idx="10"/>
          </p:nvPr>
        </p:nvSpPr>
        <p:spPr>
          <a:xfrm>
            <a:off x="586390" y="1922573"/>
            <a:ext cx="4898137" cy="1239122"/>
          </a:xfrm>
        </p:spPr>
        <p:txBody>
          <a:bodyPr wrap="square">
            <a:spAutoFit/>
          </a:bodyPr>
          <a:lstStyle>
            <a:lvl1pPr marL="0" indent="0">
              <a:lnSpc>
                <a:spcPct val="110000"/>
              </a:lnSpc>
              <a:spcBef>
                <a:spcPts val="1200"/>
              </a:spcBef>
              <a:buNone/>
              <a:defRPr sz="1800">
                <a:latin typeface="+mn-lt"/>
              </a:defRPr>
            </a:lvl1pPr>
            <a:lvl2pPr marL="228600" indent="0">
              <a:buNone/>
              <a:defRPr sz="1600"/>
            </a:lvl2pPr>
            <a:lvl3pPr marL="457200" indent="0">
              <a:buNone/>
              <a:defRPr sz="1200"/>
            </a:lvl3pPr>
            <a:lvl4pPr marL="685800" indent="0">
              <a:buNone/>
              <a:defRPr sz="1100"/>
            </a:lvl4pPr>
            <a:lvl5pPr marL="914400"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FD253F43-FBDE-CE4D-A422-897BBC1F55D8}"/>
              </a:ext>
            </a:extLst>
          </p:cNvPr>
          <p:cNvSpPr>
            <a:spLocks noGrp="1"/>
          </p:cNvSpPr>
          <p:nvPr>
            <p:ph type="title"/>
          </p:nvPr>
        </p:nvSpPr>
        <p:spPr>
          <a:xfrm>
            <a:off x="588263" y="354903"/>
            <a:ext cx="11018520" cy="492443"/>
          </a:xfrm>
        </p:spPr>
        <p:txBody>
          <a:bodyPr/>
          <a:lstStyle>
            <a:lvl1pPr algn="ctr">
              <a:defRPr sz="3200">
                <a:solidFill>
                  <a:schemeClr val="bg1"/>
                </a:solidFill>
              </a:defRPr>
            </a:lvl1pPr>
          </a:lstStyle>
          <a:p>
            <a:r>
              <a:rPr lang="en-US"/>
              <a:t>Click to edit Master title style</a:t>
            </a:r>
          </a:p>
        </p:txBody>
      </p:sp>
      <p:grpSp>
        <p:nvGrpSpPr>
          <p:cNvPr id="7" name="Group 6">
            <a:extLst>
              <a:ext uri="{FF2B5EF4-FFF2-40B4-BE49-F238E27FC236}">
                <a16:creationId xmlns:a16="http://schemas.microsoft.com/office/drawing/2014/main" id="{2BD5E3C0-7537-3A4C-A00D-77831355C1C7}"/>
              </a:ext>
            </a:extLst>
          </p:cNvPr>
          <p:cNvGrpSpPr/>
          <p:nvPr userDrawn="1"/>
        </p:nvGrpSpPr>
        <p:grpSpPr>
          <a:xfrm>
            <a:off x="11606783" y="6263404"/>
            <a:ext cx="328628" cy="421483"/>
            <a:chOff x="1578216" y="2531195"/>
            <a:chExt cx="534090" cy="684999"/>
          </a:xfrm>
        </p:grpSpPr>
        <p:sp>
          <p:nvSpPr>
            <p:cNvPr id="8" name="Freeform 182">
              <a:extLst>
                <a:ext uri="{FF2B5EF4-FFF2-40B4-BE49-F238E27FC236}">
                  <a16:creationId xmlns:a16="http://schemas.microsoft.com/office/drawing/2014/main" id="{F33BF95A-498A-034B-AB61-F81B5F70CE6B}"/>
                </a:ext>
              </a:extLst>
            </p:cNvPr>
            <p:cNvSpPr/>
            <p:nvPr/>
          </p:nvSpPr>
          <p:spPr bwMode="auto">
            <a:xfrm>
              <a:off x="1578216" y="2531195"/>
              <a:ext cx="534090" cy="684999"/>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9" name="Picture 8">
              <a:extLst>
                <a:ext uri="{FF2B5EF4-FFF2-40B4-BE49-F238E27FC236}">
                  <a16:creationId xmlns:a16="http://schemas.microsoft.com/office/drawing/2014/main" id="{5B94FA46-62C4-CC4B-ACE9-D9D95F449DF1}"/>
                </a:ext>
              </a:extLst>
            </p:cNvPr>
            <p:cNvPicPr>
              <a:picLocks noChangeAspect="1"/>
            </p:cNvPicPr>
            <p:nvPr/>
          </p:nvPicPr>
          <p:blipFill rotWithShape="1">
            <a:blip r:embed="rId2">
              <a:clrChange>
                <a:clrFrom>
                  <a:srgbClr val="4787B7"/>
                </a:clrFrom>
                <a:clrTo>
                  <a:srgbClr val="4787B7">
                    <a:alpha val="0"/>
                  </a:srgbClr>
                </a:clrTo>
              </a:clrChange>
            </a:blip>
            <a:srcRect l="5625" t="3852" r="4118" b="4813"/>
            <a:stretch/>
          </p:blipFill>
          <p:spPr>
            <a:xfrm>
              <a:off x="1616299" y="2704862"/>
              <a:ext cx="467792" cy="463264"/>
            </a:xfrm>
            <a:prstGeom prst="ellipse">
              <a:avLst/>
            </a:prstGeom>
            <a:solidFill>
              <a:srgbClr val="0078D4"/>
            </a:solidFill>
          </p:spPr>
        </p:pic>
      </p:grpSp>
    </p:spTree>
    <p:extLst>
      <p:ext uri="{BB962C8B-B14F-4D97-AF65-F5344CB8AC3E}">
        <p14:creationId xmlns:p14="http://schemas.microsoft.com/office/powerpoint/2010/main" val="335215003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Blue Title No Ic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4345BF-C4C8-814F-BA3B-67703433BCC4}"/>
              </a:ext>
            </a:extLst>
          </p:cNvPr>
          <p:cNvSpPr/>
          <p:nvPr userDrawn="1"/>
        </p:nvSpPr>
        <p:spPr bwMode="auto">
          <a:xfrm>
            <a:off x="0" y="0"/>
            <a:ext cx="12192000" cy="12638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mj-lt"/>
              <a:ea typeface="+mn-ea"/>
              <a:cs typeface="+mn-cs"/>
            </a:endParaRPr>
          </a:p>
        </p:txBody>
      </p:sp>
      <p:sp>
        <p:nvSpPr>
          <p:cNvPr id="5" name="Text Placeholder 3">
            <a:extLst>
              <a:ext uri="{FF2B5EF4-FFF2-40B4-BE49-F238E27FC236}">
                <a16:creationId xmlns:a16="http://schemas.microsoft.com/office/drawing/2014/main" id="{0C08C41B-3C90-D543-A997-D3D2CAFC0F5D}"/>
              </a:ext>
            </a:extLst>
          </p:cNvPr>
          <p:cNvSpPr>
            <a:spLocks noGrp="1"/>
          </p:cNvSpPr>
          <p:nvPr>
            <p:ph type="body" sz="quarter" idx="10"/>
          </p:nvPr>
        </p:nvSpPr>
        <p:spPr>
          <a:xfrm>
            <a:off x="586390" y="1922573"/>
            <a:ext cx="4898137" cy="1239122"/>
          </a:xfrm>
        </p:spPr>
        <p:txBody>
          <a:bodyPr wrap="square">
            <a:spAutoFit/>
          </a:bodyPr>
          <a:lstStyle>
            <a:lvl1pPr marL="0" indent="0">
              <a:lnSpc>
                <a:spcPct val="110000"/>
              </a:lnSpc>
              <a:spcBef>
                <a:spcPts val="1200"/>
              </a:spcBef>
              <a:buNone/>
              <a:defRPr sz="1800">
                <a:latin typeface="+mn-lt"/>
              </a:defRPr>
            </a:lvl1pPr>
            <a:lvl2pPr marL="228600" indent="0">
              <a:buNone/>
              <a:defRPr sz="1600"/>
            </a:lvl2pPr>
            <a:lvl3pPr marL="457200" indent="0">
              <a:buNone/>
              <a:defRPr sz="1200"/>
            </a:lvl3pPr>
            <a:lvl4pPr marL="685800" indent="0">
              <a:buNone/>
              <a:defRPr sz="1100"/>
            </a:lvl4pPr>
            <a:lvl5pPr marL="914400"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FD253F43-FBDE-CE4D-A422-897BBC1F55D8}"/>
              </a:ext>
            </a:extLst>
          </p:cNvPr>
          <p:cNvSpPr>
            <a:spLocks noGrp="1"/>
          </p:cNvSpPr>
          <p:nvPr>
            <p:ph type="title"/>
          </p:nvPr>
        </p:nvSpPr>
        <p:spPr>
          <a:xfrm>
            <a:off x="588263" y="354903"/>
            <a:ext cx="11018520" cy="553998"/>
          </a:xfrm>
        </p:spPr>
        <p:txBody>
          <a:bodyPr/>
          <a:lstStyle>
            <a:lvl1pPr algn="ct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405456114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Half-page spli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5279E0-7ADE-4810-B3CF-D2664576264B}"/>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p:nvPr>
        </p:nvSpPr>
        <p:spPr>
          <a:xfrm>
            <a:off x="586390" y="1731186"/>
            <a:ext cx="4898137" cy="1239122"/>
          </a:xfrm>
        </p:spPr>
        <p:txBody>
          <a:bodyPr wrap="square">
            <a:spAutoFit/>
          </a:bodyPr>
          <a:lstStyle>
            <a:lvl1pPr marL="0" indent="0">
              <a:lnSpc>
                <a:spcPct val="110000"/>
              </a:lnSpc>
              <a:spcBef>
                <a:spcPts val="1200"/>
              </a:spcBef>
              <a:buNone/>
              <a:defRPr sz="1800">
                <a:solidFill>
                  <a:schemeClr val="bg1"/>
                </a:solidFill>
                <a:latin typeface="+mn-lt"/>
              </a:defRPr>
            </a:lvl1pPr>
            <a:lvl2pPr marL="228600" indent="0">
              <a:buNone/>
              <a:defRPr sz="1600">
                <a:solidFill>
                  <a:schemeClr val="bg1"/>
                </a:solidFill>
              </a:defRPr>
            </a:lvl2pPr>
            <a:lvl3pPr marL="457200" indent="0">
              <a:buNone/>
              <a:defRPr sz="1200">
                <a:solidFill>
                  <a:schemeClr val="bg1"/>
                </a:solidFill>
              </a:defRPr>
            </a:lvl3pPr>
            <a:lvl4pPr marL="685800" indent="0">
              <a:buNone/>
              <a:defRPr sz="1100">
                <a:solidFill>
                  <a:schemeClr val="bg1"/>
                </a:solidFill>
              </a:defRPr>
            </a:lvl4pPr>
            <a:lvl5pPr marL="914400" indent="0">
              <a:buNone/>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a:xfrm>
            <a:off x="588263" y="457200"/>
            <a:ext cx="4896264" cy="553998"/>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400141852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401395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pli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3D3045-96A6-47EA-8E6C-C98A6581098A}"/>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2875002"/>
            <a:ext cx="4896264" cy="1107996"/>
          </a:xfrm>
        </p:spPr>
        <p:txBody>
          <a:bodyPr wrap="square" anchor="ctr" anchorCtr="0">
            <a:spAutoFit/>
          </a:bodyPr>
          <a:lstStyle>
            <a:lvl1pPr>
              <a:defRPr>
                <a:solidFill>
                  <a:schemeClr val="bg1"/>
                </a:solidFill>
              </a:defRPr>
            </a:lvl1pPr>
          </a:lstStyle>
          <a:p>
            <a:r>
              <a:rPr lang="en-US"/>
              <a:t>Click to edit Master title style</a:t>
            </a:r>
          </a:p>
        </p:txBody>
      </p:sp>
      <p:sp>
        <p:nvSpPr>
          <p:cNvPr id="3" name="Text Placeholder 2"/>
          <p:cNvSpPr>
            <a:spLocks noGrp="1"/>
          </p:cNvSpPr>
          <p:nvPr>
            <p:ph type="body" sz="quarter" idx="10"/>
          </p:nvPr>
        </p:nvSpPr>
        <p:spPr>
          <a:xfrm>
            <a:off x="6879772" y="2794980"/>
            <a:ext cx="4616560" cy="1268039"/>
          </a:xfrm>
        </p:spPr>
        <p:txBody>
          <a:bodyPr anchor="ctr"/>
          <a:lstStyle>
            <a:lvl1pPr marL="400050" indent="-400050">
              <a:spcBef>
                <a:spcPts val="1800"/>
              </a:spcBef>
              <a:defRPr sz="2000">
                <a:latin typeface="+mn-lt"/>
              </a:defRPr>
            </a:lvl1pPr>
            <a:lvl2pPr>
              <a:defRPr sz="16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841835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0" rIns="0" bIns="0" rtlCol="0" anchor="t">
            <a:noAutofit/>
          </a:bodyPr>
          <a:lstStyle>
            <a:lvl1pPr>
              <a:defRPr sz="3200">
                <a:solidFill>
                  <a:srgbClr val="000000"/>
                </a:solidFill>
              </a:defRPr>
            </a:lvl1pPr>
          </a:lstStyle>
          <a:p>
            <a:r>
              <a:rPr lang="en-US"/>
              <a:t>Title</a:t>
            </a:r>
          </a:p>
        </p:txBody>
      </p:sp>
    </p:spTree>
    <p:extLst>
      <p:ext uri="{BB962C8B-B14F-4D97-AF65-F5344CB8AC3E}">
        <p14:creationId xmlns:p14="http://schemas.microsoft.com/office/powerpoint/2010/main" val="3645182646"/>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38906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015604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tx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41492691"/>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Closing blue">
    <p:bg>
      <p:bgPr>
        <a:solidFill>
          <a:schemeClr val="accent1"/>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DBCC3F24-BF53-4EF0-8FC2-26C4B364170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4960" t="33254" r="14942" b="33412"/>
          <a:stretch/>
        </p:blipFill>
        <p:spPr>
          <a:xfrm>
            <a:off x="428682" y="3204862"/>
            <a:ext cx="2102988" cy="448276"/>
          </a:xfrm>
          <a:prstGeom prst="rect">
            <a:avLst/>
          </a:prstGeom>
        </p:spPr>
      </p:pic>
    </p:spTree>
    <p:extLst>
      <p:ext uri="{BB962C8B-B14F-4D97-AF65-F5344CB8AC3E}">
        <p14:creationId xmlns:p14="http://schemas.microsoft.com/office/powerpoint/2010/main" val="1489794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1_Closing blue">
    <p:bg>
      <p:bgPr>
        <a:solidFill>
          <a:schemeClr val="bg2"/>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DBCC3F24-BF53-4EF0-8FC2-26C4B364170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4960" t="33254" r="14942" b="33412"/>
          <a:stretch/>
        </p:blipFill>
        <p:spPr>
          <a:xfrm>
            <a:off x="428682" y="3204862"/>
            <a:ext cx="2102988" cy="448276"/>
          </a:xfrm>
          <a:prstGeom prst="rect">
            <a:avLst/>
          </a:prstGeom>
        </p:spPr>
      </p:pic>
    </p:spTree>
    <p:extLst>
      <p:ext uri="{BB962C8B-B14F-4D97-AF65-F5344CB8AC3E}">
        <p14:creationId xmlns:p14="http://schemas.microsoft.com/office/powerpoint/2010/main" val="3240786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897259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16399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0366745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50813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32756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plit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5146331" cy="984885"/>
          </a:xfrm>
        </p:spPr>
        <p:txBody>
          <a:bodyPr>
            <a:spAutoFit/>
          </a:bodyPr>
          <a:lstStyle>
            <a:lvl1pPr>
              <a:defRPr sz="3200">
                <a:solidFill>
                  <a:schemeClr val="accent1"/>
                </a:solidFill>
              </a:defRPr>
            </a:lvl1pPr>
          </a:lstStyle>
          <a:p>
            <a:r>
              <a:rPr lang="en-US"/>
              <a:t>Click to edit Master title style</a:t>
            </a:r>
          </a:p>
        </p:txBody>
      </p:sp>
      <p:sp>
        <p:nvSpPr>
          <p:cNvPr id="3" name="Text Placeholder 2"/>
          <p:cNvSpPr>
            <a:spLocks noGrp="1"/>
          </p:cNvSpPr>
          <p:nvPr>
            <p:ph type="body" sz="quarter" idx="10"/>
          </p:nvPr>
        </p:nvSpPr>
        <p:spPr>
          <a:xfrm>
            <a:off x="584200" y="2418334"/>
            <a:ext cx="5146331" cy="1268039"/>
          </a:xfrm>
        </p:spPr>
        <p:txBody>
          <a:bodyPr/>
          <a:lstStyle>
            <a:lvl1pPr marL="0" indent="0">
              <a:spcBef>
                <a:spcPts val="800"/>
              </a:spcBef>
              <a:buNone/>
              <a:defRPr sz="2000"/>
            </a:lvl1pPr>
            <a:lvl2pPr marL="228600" indent="0">
              <a:buNone/>
              <a:defRPr sz="1600"/>
            </a:lvl2pPr>
            <a:lvl3pPr marL="457200" indent="0">
              <a:buNone/>
              <a:defRPr sz="1200"/>
            </a:lvl3pPr>
            <a:lvl4pPr marL="661988" indent="0">
              <a:buNone/>
              <a:defRPr sz="1100"/>
            </a:lvl4pPr>
            <a:lvl5pPr marL="855663"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a:extLst>
              <a:ext uri="{FF2B5EF4-FFF2-40B4-BE49-F238E27FC236}">
                <a16:creationId xmlns:a16="http://schemas.microsoft.com/office/drawing/2014/main" id="{30FB4210-801B-4ED3-BCD7-3A36E6E35036}"/>
              </a:ext>
            </a:extLst>
          </p:cNvPr>
          <p:cNvSpPr>
            <a:spLocks noGrp="1"/>
          </p:cNvSpPr>
          <p:nvPr>
            <p:ph type="pic" sz="quarter" idx="11"/>
          </p:nvPr>
        </p:nvSpPr>
        <p:spPr>
          <a:xfrm>
            <a:off x="6096001" y="0"/>
            <a:ext cx="6096000" cy="6858000"/>
          </a:xfrm>
        </p:spPr>
        <p:txBody>
          <a:bodyPr/>
          <a:lstStyle/>
          <a:p>
            <a:endParaRPr lang="en-US"/>
          </a:p>
        </p:txBody>
      </p:sp>
    </p:spTree>
    <p:extLst>
      <p:ext uri="{BB962C8B-B14F-4D97-AF65-F5344CB8AC3E}">
        <p14:creationId xmlns:p14="http://schemas.microsoft.com/office/powerpoint/2010/main" val="46512675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3D3045-96A6-47EA-8E6C-C98A6581098A}"/>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2875002"/>
            <a:ext cx="4896264" cy="1107996"/>
          </a:xfrm>
        </p:spPr>
        <p:txBody>
          <a:bodyPr wrap="square" anchor="ctr" anchorCtr="0">
            <a:spAutoFit/>
          </a:bodyPr>
          <a:lstStyle>
            <a:lvl1pPr>
              <a:defRPr>
                <a:solidFill>
                  <a:schemeClr val="bg1"/>
                </a:solidFill>
              </a:defRPr>
            </a:lvl1pPr>
          </a:lstStyle>
          <a:p>
            <a:r>
              <a:rPr lang="en-US"/>
              <a:t>Click to edit Master title style</a:t>
            </a:r>
          </a:p>
        </p:txBody>
      </p:sp>
      <p:sp>
        <p:nvSpPr>
          <p:cNvPr id="3" name="Text Placeholder 2"/>
          <p:cNvSpPr>
            <a:spLocks noGrp="1"/>
          </p:cNvSpPr>
          <p:nvPr>
            <p:ph type="body" sz="quarter" idx="10"/>
          </p:nvPr>
        </p:nvSpPr>
        <p:spPr>
          <a:xfrm>
            <a:off x="6879772" y="2794980"/>
            <a:ext cx="4616560" cy="1268039"/>
          </a:xfrm>
        </p:spPr>
        <p:txBody>
          <a:bodyPr anchor="ctr"/>
          <a:lstStyle>
            <a:lvl1pPr marL="400050" indent="-400050">
              <a:spcBef>
                <a:spcPts val="1800"/>
              </a:spcBef>
              <a:defRPr sz="2000">
                <a:latin typeface="+mn-lt"/>
              </a:defRPr>
            </a:lvl1pPr>
            <a:lvl2pPr>
              <a:defRPr sz="16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1374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9024553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plit, 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3D3045-96A6-47EA-8E6C-C98A6581098A}"/>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2875002"/>
            <a:ext cx="4896264" cy="1107996"/>
          </a:xfrm>
        </p:spPr>
        <p:txBody>
          <a:bodyPr wrap="square" anchor="ctr" anchorCtr="0">
            <a:sp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11457800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eft big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F3B8-09D5-4269-A4BC-8B6B6FA0475F}"/>
              </a:ext>
            </a:extLst>
          </p:cNvPr>
          <p:cNvSpPr>
            <a:spLocks noGrp="1"/>
          </p:cNvSpPr>
          <p:nvPr>
            <p:ph type="title"/>
          </p:nvPr>
        </p:nvSpPr>
        <p:spPr>
          <a:xfrm>
            <a:off x="914259" y="1544139"/>
            <a:ext cx="4590644" cy="1231106"/>
          </a:xfrm>
        </p:spPr>
        <p:txBody>
          <a:bodyPr/>
          <a:lstStyle>
            <a:lvl1pPr>
              <a:defRPr sz="4000"/>
            </a:lvl1pPr>
          </a:lstStyle>
          <a:p>
            <a:r>
              <a:rPr lang="en-US"/>
              <a:t>Click to edit Master title style</a:t>
            </a:r>
          </a:p>
        </p:txBody>
      </p:sp>
      <p:sp>
        <p:nvSpPr>
          <p:cNvPr id="7" name="Picture Placeholder 6">
            <a:extLst>
              <a:ext uri="{FF2B5EF4-FFF2-40B4-BE49-F238E27FC236}">
                <a16:creationId xmlns:a16="http://schemas.microsoft.com/office/drawing/2014/main" id="{CC91F959-89D9-400C-9B8C-79FB496739F9}"/>
              </a:ext>
            </a:extLst>
          </p:cNvPr>
          <p:cNvSpPr>
            <a:spLocks noGrp="1"/>
          </p:cNvSpPr>
          <p:nvPr>
            <p:ph type="pic" sz="quarter" idx="10"/>
          </p:nvPr>
        </p:nvSpPr>
        <p:spPr>
          <a:xfrm>
            <a:off x="6096000" y="0"/>
            <a:ext cx="6096000" cy="6858000"/>
          </a:xfrm>
        </p:spPr>
        <p:txBody>
          <a:bodyPr/>
          <a:lstStyle/>
          <a:p>
            <a:endParaRPr lang="en-US"/>
          </a:p>
        </p:txBody>
      </p:sp>
      <p:sp>
        <p:nvSpPr>
          <p:cNvPr id="9" name="Text Placeholder 8">
            <a:extLst>
              <a:ext uri="{FF2B5EF4-FFF2-40B4-BE49-F238E27FC236}">
                <a16:creationId xmlns:a16="http://schemas.microsoft.com/office/drawing/2014/main" id="{C4B271D5-6DF8-471A-952B-E5EF65535D62}"/>
              </a:ext>
            </a:extLst>
          </p:cNvPr>
          <p:cNvSpPr>
            <a:spLocks noGrp="1"/>
          </p:cNvSpPr>
          <p:nvPr>
            <p:ph type="body" sz="quarter" idx="11"/>
          </p:nvPr>
        </p:nvSpPr>
        <p:spPr>
          <a:xfrm>
            <a:off x="914400" y="4093482"/>
            <a:ext cx="3900714" cy="184666"/>
          </a:xfrm>
        </p:spPr>
        <p:txBody>
          <a:bodyPr/>
          <a:lstStyle>
            <a:lvl1pPr marL="0" indent="0">
              <a:buNone/>
              <a:defRPr sz="1200" baseline="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Tree>
    <p:extLst>
      <p:ext uri="{BB962C8B-B14F-4D97-AF65-F5344CB8AC3E}">
        <p14:creationId xmlns:p14="http://schemas.microsoft.com/office/powerpoint/2010/main" val="262764542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ight big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F3B8-09D5-4269-A4BC-8B6B6FA0475F}"/>
              </a:ext>
            </a:extLst>
          </p:cNvPr>
          <p:cNvSpPr>
            <a:spLocks noGrp="1"/>
          </p:cNvSpPr>
          <p:nvPr>
            <p:ph type="title"/>
          </p:nvPr>
        </p:nvSpPr>
        <p:spPr>
          <a:xfrm>
            <a:off x="6687097" y="1544139"/>
            <a:ext cx="4590644" cy="1231106"/>
          </a:xfrm>
        </p:spPr>
        <p:txBody>
          <a:bodyPr/>
          <a:lstStyle>
            <a:lvl1pPr algn="r">
              <a:defRPr sz="4000"/>
            </a:lvl1pPr>
          </a:lstStyle>
          <a:p>
            <a:r>
              <a:rPr lang="en-US"/>
              <a:t>Click to edit Master title style</a:t>
            </a:r>
          </a:p>
        </p:txBody>
      </p:sp>
      <p:sp>
        <p:nvSpPr>
          <p:cNvPr id="7" name="Picture Placeholder 6">
            <a:extLst>
              <a:ext uri="{FF2B5EF4-FFF2-40B4-BE49-F238E27FC236}">
                <a16:creationId xmlns:a16="http://schemas.microsoft.com/office/drawing/2014/main" id="{CC91F959-89D9-400C-9B8C-79FB496739F9}"/>
              </a:ext>
            </a:extLst>
          </p:cNvPr>
          <p:cNvSpPr>
            <a:spLocks noGrp="1"/>
          </p:cNvSpPr>
          <p:nvPr>
            <p:ph type="pic" sz="quarter" idx="10"/>
          </p:nvPr>
        </p:nvSpPr>
        <p:spPr>
          <a:xfrm>
            <a:off x="0" y="0"/>
            <a:ext cx="6096000" cy="6858000"/>
          </a:xfrm>
        </p:spPr>
        <p:txBody>
          <a:bodyPr/>
          <a:lstStyle/>
          <a:p>
            <a:endParaRPr lang="en-US"/>
          </a:p>
        </p:txBody>
      </p:sp>
      <p:sp>
        <p:nvSpPr>
          <p:cNvPr id="9" name="Text Placeholder 8">
            <a:extLst>
              <a:ext uri="{FF2B5EF4-FFF2-40B4-BE49-F238E27FC236}">
                <a16:creationId xmlns:a16="http://schemas.microsoft.com/office/drawing/2014/main" id="{C4B271D5-6DF8-471A-952B-E5EF65535D62}"/>
              </a:ext>
            </a:extLst>
          </p:cNvPr>
          <p:cNvSpPr>
            <a:spLocks noGrp="1"/>
          </p:cNvSpPr>
          <p:nvPr>
            <p:ph type="body" sz="quarter" idx="11"/>
          </p:nvPr>
        </p:nvSpPr>
        <p:spPr>
          <a:xfrm>
            <a:off x="6687238" y="4093482"/>
            <a:ext cx="4591050" cy="184666"/>
          </a:xfrm>
        </p:spPr>
        <p:txBody>
          <a:bodyPr/>
          <a:lstStyle>
            <a:lvl1pPr marL="0" indent="0" algn="r">
              <a:buNone/>
              <a:defRPr sz="1200" baseline="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Tree>
    <p:extLst>
      <p:ext uri="{BB962C8B-B14F-4D97-AF65-F5344CB8AC3E}">
        <p14:creationId xmlns:p14="http://schemas.microsoft.com/office/powerpoint/2010/main" val="181285017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49754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88472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0" y="1731186"/>
            <a:ext cx="4898137" cy="1239122"/>
          </a:xfrm>
        </p:spPr>
        <p:txBody>
          <a:bodyPr wrap="square">
            <a:spAutoFit/>
          </a:bodyPr>
          <a:lstStyle>
            <a:lvl1pPr marL="0" indent="0">
              <a:lnSpc>
                <a:spcPct val="110000"/>
              </a:lnSpc>
              <a:spcBef>
                <a:spcPts val="1200"/>
              </a:spcBef>
              <a:buNone/>
              <a:defRPr sz="1800">
                <a:latin typeface="+mn-lt"/>
              </a:defRPr>
            </a:lvl1pPr>
            <a:lvl2pPr marL="228600" indent="0">
              <a:buNone/>
              <a:defRPr sz="1600"/>
            </a:lvl2pPr>
            <a:lvl3pPr marL="457200" indent="0">
              <a:buNone/>
              <a:defRPr sz="1200"/>
            </a:lvl3pPr>
            <a:lvl4pPr marL="685800" indent="0">
              <a:buNone/>
              <a:defRPr sz="1100"/>
            </a:lvl4pPr>
            <a:lvl5pPr marL="914400"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83915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page spli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5279E0-7ADE-4810-B3CF-D2664576264B}"/>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p:nvPr>
        </p:nvSpPr>
        <p:spPr>
          <a:xfrm>
            <a:off x="586390" y="1731186"/>
            <a:ext cx="4898137" cy="1239122"/>
          </a:xfrm>
        </p:spPr>
        <p:txBody>
          <a:bodyPr wrap="square">
            <a:spAutoFit/>
          </a:bodyPr>
          <a:lstStyle>
            <a:lvl1pPr marL="0" indent="0">
              <a:lnSpc>
                <a:spcPct val="110000"/>
              </a:lnSpc>
              <a:spcBef>
                <a:spcPts val="1200"/>
              </a:spcBef>
              <a:buNone/>
              <a:defRPr sz="1800">
                <a:solidFill>
                  <a:schemeClr val="bg1"/>
                </a:solidFill>
                <a:latin typeface="+mn-lt"/>
              </a:defRPr>
            </a:lvl1pPr>
            <a:lvl2pPr marL="228600" indent="0">
              <a:buNone/>
              <a:defRPr sz="1600">
                <a:solidFill>
                  <a:schemeClr val="bg1"/>
                </a:solidFill>
              </a:defRPr>
            </a:lvl2pPr>
            <a:lvl3pPr marL="457200" indent="0">
              <a:buNone/>
              <a:defRPr sz="1200">
                <a:solidFill>
                  <a:schemeClr val="bg1"/>
                </a:solidFill>
              </a:defRPr>
            </a:lvl3pPr>
            <a:lvl4pPr marL="685800" indent="0">
              <a:buNone/>
              <a:defRPr sz="1100">
                <a:solidFill>
                  <a:schemeClr val="bg1"/>
                </a:solidFill>
              </a:defRPr>
            </a:lvl4pPr>
            <a:lvl5pPr marL="914400" indent="0">
              <a:buNone/>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a:xfrm>
            <a:off x="588263" y="457200"/>
            <a:ext cx="4896264" cy="553998"/>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37640749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9628A1-6D0B-4C49-9848-3A328EDFE13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5959285"/>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490889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1560592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60307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8271449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2733419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902020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897322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814995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9738378"/>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44276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tx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6038674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2"/>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42182465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 blue">
    <p:bg>
      <p:bgPr>
        <a:solidFill>
          <a:schemeClr val="accent1"/>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DBCC3F24-BF53-4EF0-8FC2-26C4B364170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4960" t="33254" r="14942" b="33412"/>
          <a:stretch/>
        </p:blipFill>
        <p:spPr>
          <a:xfrm>
            <a:off x="428682" y="3204862"/>
            <a:ext cx="2102988" cy="448276"/>
          </a:xfrm>
          <a:prstGeom prst="rect">
            <a:avLst/>
          </a:prstGeom>
        </p:spPr>
      </p:pic>
    </p:spTree>
    <p:extLst>
      <p:ext uri="{BB962C8B-B14F-4D97-AF65-F5344CB8AC3E}">
        <p14:creationId xmlns:p14="http://schemas.microsoft.com/office/powerpoint/2010/main" val="19899962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434761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Blue Title With Ic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4345BF-C4C8-814F-BA3B-67703433BCC4}"/>
              </a:ext>
            </a:extLst>
          </p:cNvPr>
          <p:cNvSpPr/>
          <p:nvPr userDrawn="1"/>
        </p:nvSpPr>
        <p:spPr bwMode="auto">
          <a:xfrm>
            <a:off x="0" y="0"/>
            <a:ext cx="12192000" cy="12638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mj-lt"/>
              <a:ea typeface="+mn-ea"/>
              <a:cs typeface="+mn-cs"/>
            </a:endParaRPr>
          </a:p>
        </p:txBody>
      </p:sp>
      <p:sp>
        <p:nvSpPr>
          <p:cNvPr id="5" name="Text Placeholder 3">
            <a:extLst>
              <a:ext uri="{FF2B5EF4-FFF2-40B4-BE49-F238E27FC236}">
                <a16:creationId xmlns:a16="http://schemas.microsoft.com/office/drawing/2014/main" id="{0C08C41B-3C90-D543-A997-D3D2CAFC0F5D}"/>
              </a:ext>
            </a:extLst>
          </p:cNvPr>
          <p:cNvSpPr>
            <a:spLocks noGrp="1"/>
          </p:cNvSpPr>
          <p:nvPr>
            <p:ph type="body" sz="quarter" idx="10"/>
          </p:nvPr>
        </p:nvSpPr>
        <p:spPr>
          <a:xfrm>
            <a:off x="586390" y="1922573"/>
            <a:ext cx="4898137" cy="1239122"/>
          </a:xfrm>
        </p:spPr>
        <p:txBody>
          <a:bodyPr wrap="square">
            <a:spAutoFit/>
          </a:bodyPr>
          <a:lstStyle>
            <a:lvl1pPr marL="0" indent="0">
              <a:lnSpc>
                <a:spcPct val="110000"/>
              </a:lnSpc>
              <a:spcBef>
                <a:spcPts val="1200"/>
              </a:spcBef>
              <a:buNone/>
              <a:defRPr sz="1800">
                <a:latin typeface="+mn-lt"/>
              </a:defRPr>
            </a:lvl1pPr>
            <a:lvl2pPr marL="228600" indent="0">
              <a:buNone/>
              <a:defRPr sz="1600"/>
            </a:lvl2pPr>
            <a:lvl3pPr marL="457200" indent="0">
              <a:buNone/>
              <a:defRPr sz="1200"/>
            </a:lvl3pPr>
            <a:lvl4pPr marL="685800" indent="0">
              <a:buNone/>
              <a:defRPr sz="1100"/>
            </a:lvl4pPr>
            <a:lvl5pPr marL="914400"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FD253F43-FBDE-CE4D-A422-897BBC1F55D8}"/>
              </a:ext>
            </a:extLst>
          </p:cNvPr>
          <p:cNvSpPr>
            <a:spLocks noGrp="1"/>
          </p:cNvSpPr>
          <p:nvPr>
            <p:ph type="title"/>
          </p:nvPr>
        </p:nvSpPr>
        <p:spPr>
          <a:xfrm>
            <a:off x="588263" y="354903"/>
            <a:ext cx="11018520" cy="492443"/>
          </a:xfrm>
        </p:spPr>
        <p:txBody>
          <a:bodyPr/>
          <a:lstStyle>
            <a:lvl1pPr algn="ctr">
              <a:defRPr sz="3200">
                <a:solidFill>
                  <a:schemeClr val="bg1"/>
                </a:solidFill>
              </a:defRPr>
            </a:lvl1pPr>
          </a:lstStyle>
          <a:p>
            <a:r>
              <a:rPr lang="en-US"/>
              <a:t>Click to edit Master title style</a:t>
            </a:r>
          </a:p>
        </p:txBody>
      </p:sp>
      <p:grpSp>
        <p:nvGrpSpPr>
          <p:cNvPr id="7" name="Group 6">
            <a:extLst>
              <a:ext uri="{FF2B5EF4-FFF2-40B4-BE49-F238E27FC236}">
                <a16:creationId xmlns:a16="http://schemas.microsoft.com/office/drawing/2014/main" id="{2BD5E3C0-7537-3A4C-A00D-77831355C1C7}"/>
              </a:ext>
            </a:extLst>
          </p:cNvPr>
          <p:cNvGrpSpPr/>
          <p:nvPr userDrawn="1"/>
        </p:nvGrpSpPr>
        <p:grpSpPr>
          <a:xfrm>
            <a:off x="11606783" y="6263404"/>
            <a:ext cx="328628" cy="421483"/>
            <a:chOff x="1578216" y="2531195"/>
            <a:chExt cx="534090" cy="684999"/>
          </a:xfrm>
        </p:grpSpPr>
        <p:sp>
          <p:nvSpPr>
            <p:cNvPr id="8" name="Freeform 182">
              <a:extLst>
                <a:ext uri="{FF2B5EF4-FFF2-40B4-BE49-F238E27FC236}">
                  <a16:creationId xmlns:a16="http://schemas.microsoft.com/office/drawing/2014/main" id="{F33BF95A-498A-034B-AB61-F81B5F70CE6B}"/>
                </a:ext>
              </a:extLst>
            </p:cNvPr>
            <p:cNvSpPr/>
            <p:nvPr/>
          </p:nvSpPr>
          <p:spPr bwMode="auto">
            <a:xfrm>
              <a:off x="1578216" y="2531195"/>
              <a:ext cx="534090" cy="684999"/>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9" name="Picture 8">
              <a:extLst>
                <a:ext uri="{FF2B5EF4-FFF2-40B4-BE49-F238E27FC236}">
                  <a16:creationId xmlns:a16="http://schemas.microsoft.com/office/drawing/2014/main" id="{5B94FA46-62C4-CC4B-ACE9-D9D95F449DF1}"/>
                </a:ext>
              </a:extLst>
            </p:cNvPr>
            <p:cNvPicPr>
              <a:picLocks noChangeAspect="1"/>
            </p:cNvPicPr>
            <p:nvPr/>
          </p:nvPicPr>
          <p:blipFill rotWithShape="1">
            <a:blip r:embed="rId2">
              <a:clrChange>
                <a:clrFrom>
                  <a:srgbClr val="4787B7"/>
                </a:clrFrom>
                <a:clrTo>
                  <a:srgbClr val="4787B7">
                    <a:alpha val="0"/>
                  </a:srgbClr>
                </a:clrTo>
              </a:clrChange>
            </a:blip>
            <a:srcRect l="5625" t="3852" r="4118" b="4813"/>
            <a:stretch/>
          </p:blipFill>
          <p:spPr>
            <a:xfrm>
              <a:off x="1616299" y="2704862"/>
              <a:ext cx="467792" cy="463264"/>
            </a:xfrm>
            <a:prstGeom prst="ellipse">
              <a:avLst/>
            </a:prstGeom>
            <a:solidFill>
              <a:srgbClr val="0078D4"/>
            </a:solidFill>
          </p:spPr>
        </p:pic>
      </p:grpSp>
    </p:spTree>
    <p:extLst>
      <p:ext uri="{BB962C8B-B14F-4D97-AF65-F5344CB8AC3E}">
        <p14:creationId xmlns:p14="http://schemas.microsoft.com/office/powerpoint/2010/main" val="356714060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6421108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3320662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38642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720002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plit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5146331" cy="1107996"/>
          </a:xfrm>
        </p:spPr>
        <p:txBody>
          <a:bodyPr>
            <a:spAutoFit/>
          </a:bodyPr>
          <a:lstStyle/>
          <a:p>
            <a:r>
              <a:rPr lang="en-US"/>
              <a:t>Click to edit Master title style</a:t>
            </a:r>
          </a:p>
        </p:txBody>
      </p:sp>
      <p:sp>
        <p:nvSpPr>
          <p:cNvPr id="3" name="Text Placeholder 2"/>
          <p:cNvSpPr>
            <a:spLocks noGrp="1"/>
          </p:cNvSpPr>
          <p:nvPr>
            <p:ph type="body" sz="quarter" idx="10"/>
          </p:nvPr>
        </p:nvSpPr>
        <p:spPr>
          <a:xfrm>
            <a:off x="584200" y="1923177"/>
            <a:ext cx="5146331" cy="1268039"/>
          </a:xfrm>
        </p:spPr>
        <p:txBody>
          <a:bodyPr/>
          <a:lstStyle>
            <a:lvl1pPr>
              <a:spcBef>
                <a:spcPts val="800"/>
              </a:spcBef>
              <a:defRPr sz="2000"/>
            </a:lvl1pPr>
            <a:lvl2pPr>
              <a:defRPr sz="16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a:extLst>
              <a:ext uri="{FF2B5EF4-FFF2-40B4-BE49-F238E27FC236}">
                <a16:creationId xmlns:a16="http://schemas.microsoft.com/office/drawing/2014/main" id="{30FB4210-801B-4ED3-BCD7-3A36E6E35036}"/>
              </a:ext>
            </a:extLst>
          </p:cNvPr>
          <p:cNvSpPr>
            <a:spLocks noGrp="1"/>
          </p:cNvSpPr>
          <p:nvPr>
            <p:ph type="pic" sz="quarter" idx="11"/>
          </p:nvPr>
        </p:nvSpPr>
        <p:spPr>
          <a:xfrm>
            <a:off x="6096001" y="0"/>
            <a:ext cx="6096000" cy="6858000"/>
          </a:xfrm>
        </p:spPr>
        <p:txBody>
          <a:bodyPr/>
          <a:lstStyle/>
          <a:p>
            <a:endParaRPr lang="en-US"/>
          </a:p>
        </p:txBody>
      </p:sp>
    </p:spTree>
    <p:extLst>
      <p:ext uri="{BB962C8B-B14F-4D97-AF65-F5344CB8AC3E}">
        <p14:creationId xmlns:p14="http://schemas.microsoft.com/office/powerpoint/2010/main" val="328523401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3D3045-96A6-47EA-8E6C-C98A6581098A}"/>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2875002"/>
            <a:ext cx="5507737" cy="1107996"/>
          </a:xfrm>
        </p:spPr>
        <p:txBody>
          <a:bodyPr wrap="square" anchor="ctr" anchorCtr="0">
            <a:spAutoFit/>
          </a:bodyPr>
          <a:lstStyle>
            <a:lvl1pPr>
              <a:defRPr>
                <a:solidFill>
                  <a:schemeClr val="bg1"/>
                </a:solidFill>
              </a:defRPr>
            </a:lvl1pPr>
          </a:lstStyle>
          <a:p>
            <a:r>
              <a:rPr lang="en-US"/>
              <a:t>Click to edit Master title style</a:t>
            </a:r>
          </a:p>
        </p:txBody>
      </p:sp>
      <p:sp>
        <p:nvSpPr>
          <p:cNvPr id="3" name="Text Placeholder 2"/>
          <p:cNvSpPr>
            <a:spLocks noGrp="1"/>
          </p:cNvSpPr>
          <p:nvPr>
            <p:ph type="body" sz="quarter" idx="10"/>
          </p:nvPr>
        </p:nvSpPr>
        <p:spPr>
          <a:xfrm>
            <a:off x="6879772" y="2794980"/>
            <a:ext cx="4616560" cy="1268039"/>
          </a:xfrm>
        </p:spPr>
        <p:txBody>
          <a:bodyPr anchor="ctr"/>
          <a:lstStyle>
            <a:lvl1pPr marL="400050" indent="-400050">
              <a:spcBef>
                <a:spcPts val="1800"/>
              </a:spcBef>
              <a:defRPr sz="2000">
                <a:latin typeface="+mn-lt"/>
              </a:defRPr>
            </a:lvl1pPr>
            <a:lvl2pPr>
              <a:defRPr sz="16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113257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eft big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F3B8-09D5-4269-A4BC-8B6B6FA0475F}"/>
              </a:ext>
            </a:extLst>
          </p:cNvPr>
          <p:cNvSpPr>
            <a:spLocks noGrp="1"/>
          </p:cNvSpPr>
          <p:nvPr>
            <p:ph type="title"/>
          </p:nvPr>
        </p:nvSpPr>
        <p:spPr>
          <a:xfrm>
            <a:off x="914259" y="1544139"/>
            <a:ext cx="4590644" cy="1231106"/>
          </a:xfrm>
        </p:spPr>
        <p:txBody>
          <a:bodyPr/>
          <a:lstStyle>
            <a:lvl1pPr>
              <a:defRPr sz="4000"/>
            </a:lvl1pPr>
          </a:lstStyle>
          <a:p>
            <a:r>
              <a:rPr lang="en-US"/>
              <a:t>Click to edit Master title style</a:t>
            </a:r>
          </a:p>
        </p:txBody>
      </p:sp>
      <p:sp>
        <p:nvSpPr>
          <p:cNvPr id="7" name="Picture Placeholder 6">
            <a:extLst>
              <a:ext uri="{FF2B5EF4-FFF2-40B4-BE49-F238E27FC236}">
                <a16:creationId xmlns:a16="http://schemas.microsoft.com/office/drawing/2014/main" id="{CC91F959-89D9-400C-9B8C-79FB496739F9}"/>
              </a:ext>
            </a:extLst>
          </p:cNvPr>
          <p:cNvSpPr>
            <a:spLocks noGrp="1"/>
          </p:cNvSpPr>
          <p:nvPr>
            <p:ph type="pic" sz="quarter" idx="10"/>
          </p:nvPr>
        </p:nvSpPr>
        <p:spPr>
          <a:xfrm>
            <a:off x="6096000" y="0"/>
            <a:ext cx="6096000" cy="6858000"/>
          </a:xfrm>
        </p:spPr>
        <p:txBody>
          <a:bodyPr/>
          <a:lstStyle/>
          <a:p>
            <a:endParaRPr lang="en-US"/>
          </a:p>
        </p:txBody>
      </p:sp>
      <p:sp>
        <p:nvSpPr>
          <p:cNvPr id="9" name="Text Placeholder 8">
            <a:extLst>
              <a:ext uri="{FF2B5EF4-FFF2-40B4-BE49-F238E27FC236}">
                <a16:creationId xmlns:a16="http://schemas.microsoft.com/office/drawing/2014/main" id="{C4B271D5-6DF8-471A-952B-E5EF65535D62}"/>
              </a:ext>
            </a:extLst>
          </p:cNvPr>
          <p:cNvSpPr>
            <a:spLocks noGrp="1"/>
          </p:cNvSpPr>
          <p:nvPr>
            <p:ph type="body" sz="quarter" idx="11"/>
          </p:nvPr>
        </p:nvSpPr>
        <p:spPr>
          <a:xfrm>
            <a:off x="914400" y="4093482"/>
            <a:ext cx="3900714" cy="184666"/>
          </a:xfrm>
        </p:spPr>
        <p:txBody>
          <a:bodyPr/>
          <a:lstStyle>
            <a:lvl1pPr marL="0" indent="0">
              <a:buNone/>
              <a:defRPr sz="1200" baseline="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Tree>
    <p:extLst>
      <p:ext uri="{BB962C8B-B14F-4D97-AF65-F5344CB8AC3E}">
        <p14:creationId xmlns:p14="http://schemas.microsoft.com/office/powerpoint/2010/main" val="422458699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Right big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F3B8-09D5-4269-A4BC-8B6B6FA0475F}"/>
              </a:ext>
            </a:extLst>
          </p:cNvPr>
          <p:cNvSpPr>
            <a:spLocks noGrp="1"/>
          </p:cNvSpPr>
          <p:nvPr>
            <p:ph type="title"/>
          </p:nvPr>
        </p:nvSpPr>
        <p:spPr>
          <a:xfrm>
            <a:off x="6687097" y="1544139"/>
            <a:ext cx="4590644" cy="1231106"/>
          </a:xfrm>
        </p:spPr>
        <p:txBody>
          <a:bodyPr/>
          <a:lstStyle>
            <a:lvl1pPr algn="r">
              <a:defRPr sz="4000"/>
            </a:lvl1pPr>
          </a:lstStyle>
          <a:p>
            <a:r>
              <a:rPr lang="en-US"/>
              <a:t>Click to edit Master title style</a:t>
            </a:r>
          </a:p>
        </p:txBody>
      </p:sp>
      <p:sp>
        <p:nvSpPr>
          <p:cNvPr id="7" name="Picture Placeholder 6">
            <a:extLst>
              <a:ext uri="{FF2B5EF4-FFF2-40B4-BE49-F238E27FC236}">
                <a16:creationId xmlns:a16="http://schemas.microsoft.com/office/drawing/2014/main" id="{CC91F959-89D9-400C-9B8C-79FB496739F9}"/>
              </a:ext>
            </a:extLst>
          </p:cNvPr>
          <p:cNvSpPr>
            <a:spLocks noGrp="1"/>
          </p:cNvSpPr>
          <p:nvPr>
            <p:ph type="pic" sz="quarter" idx="10"/>
          </p:nvPr>
        </p:nvSpPr>
        <p:spPr>
          <a:xfrm>
            <a:off x="0" y="0"/>
            <a:ext cx="6096000" cy="6858000"/>
          </a:xfrm>
        </p:spPr>
        <p:txBody>
          <a:bodyPr/>
          <a:lstStyle/>
          <a:p>
            <a:endParaRPr lang="en-US"/>
          </a:p>
        </p:txBody>
      </p:sp>
      <p:sp>
        <p:nvSpPr>
          <p:cNvPr id="9" name="Text Placeholder 8">
            <a:extLst>
              <a:ext uri="{FF2B5EF4-FFF2-40B4-BE49-F238E27FC236}">
                <a16:creationId xmlns:a16="http://schemas.microsoft.com/office/drawing/2014/main" id="{C4B271D5-6DF8-471A-952B-E5EF65535D62}"/>
              </a:ext>
            </a:extLst>
          </p:cNvPr>
          <p:cNvSpPr>
            <a:spLocks noGrp="1"/>
          </p:cNvSpPr>
          <p:nvPr>
            <p:ph type="body" sz="quarter" idx="11"/>
          </p:nvPr>
        </p:nvSpPr>
        <p:spPr>
          <a:xfrm>
            <a:off x="6687238" y="4093482"/>
            <a:ext cx="4591050" cy="184666"/>
          </a:xfrm>
        </p:spPr>
        <p:txBody>
          <a:bodyPr/>
          <a:lstStyle>
            <a:lvl1pPr marL="0" indent="0" algn="r">
              <a:buNone/>
              <a:defRPr sz="1200" baseline="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Tree>
    <p:extLst>
      <p:ext uri="{BB962C8B-B14F-4D97-AF65-F5344CB8AC3E}">
        <p14:creationId xmlns:p14="http://schemas.microsoft.com/office/powerpoint/2010/main" val="205201762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34032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Title With Ic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4345BF-C4C8-814F-BA3B-67703433BCC4}"/>
              </a:ext>
            </a:extLst>
          </p:cNvPr>
          <p:cNvSpPr/>
          <p:nvPr userDrawn="1"/>
        </p:nvSpPr>
        <p:spPr bwMode="auto">
          <a:xfrm>
            <a:off x="0" y="0"/>
            <a:ext cx="12192000" cy="12638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mj-lt"/>
              <a:ea typeface="+mn-ea"/>
              <a:cs typeface="+mn-cs"/>
            </a:endParaRPr>
          </a:p>
        </p:txBody>
      </p:sp>
      <p:sp>
        <p:nvSpPr>
          <p:cNvPr id="5" name="Text Placeholder 3">
            <a:extLst>
              <a:ext uri="{FF2B5EF4-FFF2-40B4-BE49-F238E27FC236}">
                <a16:creationId xmlns:a16="http://schemas.microsoft.com/office/drawing/2014/main" id="{0C08C41B-3C90-D543-A997-D3D2CAFC0F5D}"/>
              </a:ext>
            </a:extLst>
          </p:cNvPr>
          <p:cNvSpPr>
            <a:spLocks noGrp="1"/>
          </p:cNvSpPr>
          <p:nvPr>
            <p:ph type="body" sz="quarter" idx="10"/>
          </p:nvPr>
        </p:nvSpPr>
        <p:spPr>
          <a:xfrm>
            <a:off x="586390" y="1922573"/>
            <a:ext cx="4898137" cy="1239122"/>
          </a:xfrm>
        </p:spPr>
        <p:txBody>
          <a:bodyPr wrap="square">
            <a:spAutoFit/>
          </a:bodyPr>
          <a:lstStyle>
            <a:lvl1pPr marL="0" indent="0">
              <a:lnSpc>
                <a:spcPct val="110000"/>
              </a:lnSpc>
              <a:spcBef>
                <a:spcPts val="1200"/>
              </a:spcBef>
              <a:buNone/>
              <a:defRPr sz="1800">
                <a:latin typeface="+mn-lt"/>
              </a:defRPr>
            </a:lvl1pPr>
            <a:lvl2pPr marL="228600" indent="0">
              <a:buNone/>
              <a:defRPr sz="1600"/>
            </a:lvl2pPr>
            <a:lvl3pPr marL="457200" indent="0">
              <a:buNone/>
              <a:defRPr sz="1200"/>
            </a:lvl3pPr>
            <a:lvl4pPr marL="685800" indent="0">
              <a:buNone/>
              <a:defRPr sz="1100"/>
            </a:lvl4pPr>
            <a:lvl5pPr marL="914400"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FD253F43-FBDE-CE4D-A422-897BBC1F55D8}"/>
              </a:ext>
            </a:extLst>
          </p:cNvPr>
          <p:cNvSpPr>
            <a:spLocks noGrp="1"/>
          </p:cNvSpPr>
          <p:nvPr>
            <p:ph type="title"/>
          </p:nvPr>
        </p:nvSpPr>
        <p:spPr>
          <a:xfrm>
            <a:off x="588263" y="354903"/>
            <a:ext cx="11018520" cy="553998"/>
          </a:xfrm>
        </p:spPr>
        <p:txBody>
          <a:bodyPr/>
          <a:lstStyle>
            <a:lvl1pPr algn="ctr">
              <a:defRPr sz="3600">
                <a:solidFill>
                  <a:schemeClr val="bg1"/>
                </a:solidFill>
              </a:defRPr>
            </a:lvl1pPr>
          </a:lstStyle>
          <a:p>
            <a:r>
              <a:rPr lang="en-US"/>
              <a:t>Click to edit Master title style</a:t>
            </a:r>
          </a:p>
        </p:txBody>
      </p:sp>
    </p:spTree>
    <p:extLst>
      <p:ext uri="{BB962C8B-B14F-4D97-AF65-F5344CB8AC3E}">
        <p14:creationId xmlns:p14="http://schemas.microsoft.com/office/powerpoint/2010/main" val="24311756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147961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200"/>
              </a:spcBef>
              <a:buNone/>
              <a:defRPr sz="1800">
                <a:latin typeface="+mn-lt"/>
              </a:defRPr>
            </a:lvl1pPr>
            <a:lvl2pPr marL="228600" indent="0">
              <a:buNone/>
              <a:defRPr sz="1600"/>
            </a:lvl2pPr>
            <a:lvl3pPr marL="457200" indent="0">
              <a:buNone/>
              <a:defRPr sz="1200"/>
            </a:lvl3pPr>
            <a:lvl4pPr marL="685800" indent="0">
              <a:buNone/>
              <a:defRPr sz="1100"/>
            </a:lvl4pPr>
            <a:lvl5pPr marL="914400"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20101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Half-page spli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5279E0-7ADE-4810-B3CF-D2664576264B}"/>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200"/>
              </a:spcBef>
              <a:buNone/>
              <a:defRPr sz="1800">
                <a:solidFill>
                  <a:schemeClr val="bg1"/>
                </a:solidFill>
                <a:latin typeface="+mn-lt"/>
              </a:defRPr>
            </a:lvl1pPr>
            <a:lvl2pPr marL="228600" indent="0">
              <a:buNone/>
              <a:defRPr sz="1600">
                <a:solidFill>
                  <a:schemeClr val="bg1"/>
                </a:solidFill>
              </a:defRPr>
            </a:lvl2pPr>
            <a:lvl3pPr marL="457200" indent="0">
              <a:buNone/>
              <a:defRPr sz="1200">
                <a:solidFill>
                  <a:schemeClr val="bg1"/>
                </a:solidFill>
              </a:defRPr>
            </a:lvl3pPr>
            <a:lvl4pPr marL="685800" indent="0">
              <a:buNone/>
              <a:defRPr sz="1100">
                <a:solidFill>
                  <a:schemeClr val="bg1"/>
                </a:solidFill>
              </a:defRPr>
            </a:lvl4pPr>
            <a:lvl5pPr marL="914400" indent="0">
              <a:buNone/>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a:xfrm>
            <a:off x="588263" y="457200"/>
            <a:ext cx="4896264" cy="553998"/>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7465198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9628A1-6D0B-4C49-9848-3A328EDFE13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2751076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7478093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2077956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96824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0683132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3" name="MS logo white - EMF" descr="Microsoft logo white text version">
            <a:extLst>
              <a:ext uri="{FF2B5EF4-FFF2-40B4-BE49-F238E27FC236}">
                <a16:creationId xmlns:a16="http://schemas.microsoft.com/office/drawing/2014/main" id="{698F7F0E-D4BF-47D5-893E-D6AD1A06C997}"/>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71544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0024432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page spli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5279E0-7ADE-4810-B3CF-D2664576264B}"/>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p:nvPr>
        </p:nvSpPr>
        <p:spPr>
          <a:xfrm>
            <a:off x="586390" y="1731186"/>
            <a:ext cx="4898137" cy="1239122"/>
          </a:xfrm>
        </p:spPr>
        <p:txBody>
          <a:bodyPr wrap="square">
            <a:spAutoFit/>
          </a:bodyPr>
          <a:lstStyle>
            <a:lvl1pPr marL="0" indent="0">
              <a:lnSpc>
                <a:spcPct val="110000"/>
              </a:lnSpc>
              <a:spcBef>
                <a:spcPts val="1200"/>
              </a:spcBef>
              <a:buNone/>
              <a:defRPr sz="1800">
                <a:solidFill>
                  <a:schemeClr val="bg1"/>
                </a:solidFill>
                <a:latin typeface="+mn-lt"/>
              </a:defRPr>
            </a:lvl1pPr>
            <a:lvl2pPr marL="228600" indent="0">
              <a:buNone/>
              <a:defRPr sz="1600">
                <a:solidFill>
                  <a:schemeClr val="bg1"/>
                </a:solidFill>
              </a:defRPr>
            </a:lvl2pPr>
            <a:lvl3pPr marL="457200" indent="0">
              <a:buNone/>
              <a:defRPr sz="1200">
                <a:solidFill>
                  <a:schemeClr val="bg1"/>
                </a:solidFill>
              </a:defRPr>
            </a:lvl3pPr>
            <a:lvl4pPr marL="685800" indent="0">
              <a:buNone/>
              <a:defRPr sz="1100">
                <a:solidFill>
                  <a:schemeClr val="bg1"/>
                </a:solidFill>
              </a:defRPr>
            </a:lvl4pPr>
            <a:lvl5pPr marL="914400" indent="0">
              <a:buNone/>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a:xfrm>
            <a:off x="588263" y="457200"/>
            <a:ext cx="4896264" cy="553998"/>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070991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43648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987433"/>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505399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tx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02968272"/>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2"/>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51160188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losing blue">
    <p:bg>
      <p:bgPr>
        <a:solidFill>
          <a:schemeClr val="accent1"/>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DBCC3F24-BF53-4EF0-8FC2-26C4B364170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4960" t="33254" r="14942" b="33412"/>
          <a:stretch/>
        </p:blipFill>
        <p:spPr>
          <a:xfrm>
            <a:off x="428682" y="3204862"/>
            <a:ext cx="2102988" cy="448276"/>
          </a:xfrm>
          <a:prstGeom prst="rect">
            <a:avLst/>
          </a:prstGeom>
        </p:spPr>
      </p:pic>
    </p:spTree>
    <p:extLst>
      <p:ext uri="{BB962C8B-B14F-4D97-AF65-F5344CB8AC3E}">
        <p14:creationId xmlns:p14="http://schemas.microsoft.com/office/powerpoint/2010/main" val="3752543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1533953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042035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172660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629103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138603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White With Ico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0" y="1320061"/>
            <a:ext cx="4898137" cy="1239122"/>
          </a:xfrm>
        </p:spPr>
        <p:txBody>
          <a:bodyPr wrap="square">
            <a:spAutoFit/>
          </a:bodyPr>
          <a:lstStyle>
            <a:lvl1pPr marL="0" indent="0">
              <a:lnSpc>
                <a:spcPct val="110000"/>
              </a:lnSpc>
              <a:spcBef>
                <a:spcPts val="1200"/>
              </a:spcBef>
              <a:buNone/>
              <a:defRPr sz="1800">
                <a:latin typeface="+mn-lt"/>
              </a:defRPr>
            </a:lvl1pPr>
            <a:lvl2pPr marL="228600" indent="0">
              <a:buNone/>
              <a:defRPr sz="1600"/>
            </a:lvl2pPr>
            <a:lvl3pPr marL="457200" indent="0">
              <a:buNone/>
              <a:defRPr sz="1200"/>
            </a:lvl3pPr>
            <a:lvl4pPr marL="685800" indent="0">
              <a:buNone/>
              <a:defRPr sz="1100"/>
            </a:lvl4pPr>
            <a:lvl5pPr marL="914400"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p:txBody>
          <a:bodyPr/>
          <a:lstStyle/>
          <a:p>
            <a:r>
              <a:rPr lang="en-US"/>
              <a:t>Click to edit Master title style</a:t>
            </a:r>
          </a:p>
        </p:txBody>
      </p:sp>
      <p:grpSp>
        <p:nvGrpSpPr>
          <p:cNvPr id="5" name="Group 4">
            <a:extLst>
              <a:ext uri="{FF2B5EF4-FFF2-40B4-BE49-F238E27FC236}">
                <a16:creationId xmlns:a16="http://schemas.microsoft.com/office/drawing/2014/main" id="{2260DD6C-6876-7245-B909-90AFD38DF42E}"/>
              </a:ext>
            </a:extLst>
          </p:cNvPr>
          <p:cNvGrpSpPr/>
          <p:nvPr userDrawn="1"/>
        </p:nvGrpSpPr>
        <p:grpSpPr>
          <a:xfrm>
            <a:off x="11606783" y="6263404"/>
            <a:ext cx="328628" cy="421483"/>
            <a:chOff x="1578216" y="2531195"/>
            <a:chExt cx="534090" cy="684999"/>
          </a:xfrm>
        </p:grpSpPr>
        <p:sp>
          <p:nvSpPr>
            <p:cNvPr id="6" name="Freeform 182">
              <a:extLst>
                <a:ext uri="{FF2B5EF4-FFF2-40B4-BE49-F238E27FC236}">
                  <a16:creationId xmlns:a16="http://schemas.microsoft.com/office/drawing/2014/main" id="{AF60109A-B4FF-744B-94E9-898AC74A1637}"/>
                </a:ext>
              </a:extLst>
            </p:cNvPr>
            <p:cNvSpPr/>
            <p:nvPr/>
          </p:nvSpPr>
          <p:spPr bwMode="auto">
            <a:xfrm>
              <a:off x="1578216" y="2531195"/>
              <a:ext cx="534090" cy="684999"/>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 name="Picture 6">
              <a:extLst>
                <a:ext uri="{FF2B5EF4-FFF2-40B4-BE49-F238E27FC236}">
                  <a16:creationId xmlns:a16="http://schemas.microsoft.com/office/drawing/2014/main" id="{71078DE4-8F97-BB46-98BB-4A0482F918B1}"/>
                </a:ext>
              </a:extLst>
            </p:cNvPr>
            <p:cNvPicPr>
              <a:picLocks noChangeAspect="1"/>
            </p:cNvPicPr>
            <p:nvPr/>
          </p:nvPicPr>
          <p:blipFill rotWithShape="1">
            <a:blip r:embed="rId2">
              <a:clrChange>
                <a:clrFrom>
                  <a:srgbClr val="4787B7"/>
                </a:clrFrom>
                <a:clrTo>
                  <a:srgbClr val="4787B7">
                    <a:alpha val="0"/>
                  </a:srgbClr>
                </a:clrTo>
              </a:clrChange>
            </a:blip>
            <a:srcRect l="5625" t="3852" r="4118" b="4813"/>
            <a:stretch/>
          </p:blipFill>
          <p:spPr>
            <a:xfrm>
              <a:off x="1616299" y="2704862"/>
              <a:ext cx="467792" cy="463264"/>
            </a:xfrm>
            <a:prstGeom prst="ellipse">
              <a:avLst/>
            </a:prstGeom>
            <a:solidFill>
              <a:srgbClr val="0078D4"/>
            </a:solidFill>
          </p:spPr>
        </p:pic>
      </p:grpSp>
    </p:spTree>
    <p:extLst>
      <p:ext uri="{BB962C8B-B14F-4D97-AF65-F5344CB8AC3E}">
        <p14:creationId xmlns:p14="http://schemas.microsoft.com/office/powerpoint/2010/main" val="86262350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hite No Ico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0" y="1320061"/>
            <a:ext cx="4898137" cy="1239122"/>
          </a:xfrm>
        </p:spPr>
        <p:txBody>
          <a:bodyPr wrap="square">
            <a:spAutoFit/>
          </a:bodyPr>
          <a:lstStyle>
            <a:lvl1pPr marL="0" indent="0">
              <a:lnSpc>
                <a:spcPct val="110000"/>
              </a:lnSpc>
              <a:spcBef>
                <a:spcPts val="1200"/>
              </a:spcBef>
              <a:buNone/>
              <a:defRPr sz="1800">
                <a:latin typeface="+mn-lt"/>
              </a:defRPr>
            </a:lvl1pPr>
            <a:lvl2pPr marL="228600" indent="0">
              <a:buNone/>
              <a:defRPr sz="1600"/>
            </a:lvl2pPr>
            <a:lvl3pPr marL="457200" indent="0">
              <a:buNone/>
              <a:defRPr sz="1200"/>
            </a:lvl3pPr>
            <a:lvl4pPr marL="685800" indent="0">
              <a:buNone/>
              <a:defRPr sz="1100"/>
            </a:lvl4pPr>
            <a:lvl5pPr marL="914400"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145761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ue Title With Ic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4345BF-C4C8-814F-BA3B-67703433BCC4}"/>
              </a:ext>
            </a:extLst>
          </p:cNvPr>
          <p:cNvSpPr/>
          <p:nvPr userDrawn="1"/>
        </p:nvSpPr>
        <p:spPr bwMode="auto">
          <a:xfrm>
            <a:off x="0" y="0"/>
            <a:ext cx="12192000" cy="12638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mj-lt"/>
              <a:ea typeface="+mn-ea"/>
              <a:cs typeface="+mn-cs"/>
            </a:endParaRPr>
          </a:p>
        </p:txBody>
      </p:sp>
      <p:sp>
        <p:nvSpPr>
          <p:cNvPr id="5" name="Text Placeholder 3">
            <a:extLst>
              <a:ext uri="{FF2B5EF4-FFF2-40B4-BE49-F238E27FC236}">
                <a16:creationId xmlns:a16="http://schemas.microsoft.com/office/drawing/2014/main" id="{0C08C41B-3C90-D543-A997-D3D2CAFC0F5D}"/>
              </a:ext>
            </a:extLst>
          </p:cNvPr>
          <p:cNvSpPr>
            <a:spLocks noGrp="1"/>
          </p:cNvSpPr>
          <p:nvPr>
            <p:ph type="body" sz="quarter" idx="10"/>
          </p:nvPr>
        </p:nvSpPr>
        <p:spPr>
          <a:xfrm>
            <a:off x="586390" y="1922573"/>
            <a:ext cx="4898137" cy="1239122"/>
          </a:xfrm>
        </p:spPr>
        <p:txBody>
          <a:bodyPr wrap="square">
            <a:spAutoFit/>
          </a:bodyPr>
          <a:lstStyle>
            <a:lvl1pPr marL="0" indent="0">
              <a:lnSpc>
                <a:spcPct val="110000"/>
              </a:lnSpc>
              <a:spcBef>
                <a:spcPts val="1200"/>
              </a:spcBef>
              <a:buNone/>
              <a:defRPr sz="1800">
                <a:latin typeface="+mn-lt"/>
              </a:defRPr>
            </a:lvl1pPr>
            <a:lvl2pPr marL="228600" indent="0">
              <a:buNone/>
              <a:defRPr sz="1600"/>
            </a:lvl2pPr>
            <a:lvl3pPr marL="457200" indent="0">
              <a:buNone/>
              <a:defRPr sz="1200"/>
            </a:lvl3pPr>
            <a:lvl4pPr marL="685800" indent="0">
              <a:buNone/>
              <a:defRPr sz="1100"/>
            </a:lvl4pPr>
            <a:lvl5pPr marL="914400"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FD253F43-FBDE-CE4D-A422-897BBC1F55D8}"/>
              </a:ext>
            </a:extLst>
          </p:cNvPr>
          <p:cNvSpPr>
            <a:spLocks noGrp="1"/>
          </p:cNvSpPr>
          <p:nvPr>
            <p:ph type="title"/>
          </p:nvPr>
        </p:nvSpPr>
        <p:spPr>
          <a:xfrm>
            <a:off x="588263" y="354903"/>
            <a:ext cx="11018520" cy="492443"/>
          </a:xfrm>
        </p:spPr>
        <p:txBody>
          <a:bodyPr/>
          <a:lstStyle>
            <a:lvl1pPr algn="ctr">
              <a:defRPr sz="3200">
                <a:solidFill>
                  <a:schemeClr val="bg1"/>
                </a:solidFill>
              </a:defRPr>
            </a:lvl1pPr>
          </a:lstStyle>
          <a:p>
            <a:r>
              <a:rPr lang="en-US"/>
              <a:t>Click to edit Master title style</a:t>
            </a:r>
          </a:p>
        </p:txBody>
      </p:sp>
    </p:spTree>
    <p:extLst>
      <p:ext uri="{BB962C8B-B14F-4D97-AF65-F5344CB8AC3E}">
        <p14:creationId xmlns:p14="http://schemas.microsoft.com/office/powerpoint/2010/main" val="146575284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ue Title No Ic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4345BF-C4C8-814F-BA3B-67703433BCC4}"/>
              </a:ext>
            </a:extLst>
          </p:cNvPr>
          <p:cNvSpPr/>
          <p:nvPr userDrawn="1"/>
        </p:nvSpPr>
        <p:spPr bwMode="auto">
          <a:xfrm>
            <a:off x="0" y="0"/>
            <a:ext cx="12192000" cy="12638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mj-lt"/>
              <a:ea typeface="+mn-ea"/>
              <a:cs typeface="+mn-cs"/>
            </a:endParaRPr>
          </a:p>
        </p:txBody>
      </p:sp>
      <p:sp>
        <p:nvSpPr>
          <p:cNvPr id="5" name="Text Placeholder 3">
            <a:extLst>
              <a:ext uri="{FF2B5EF4-FFF2-40B4-BE49-F238E27FC236}">
                <a16:creationId xmlns:a16="http://schemas.microsoft.com/office/drawing/2014/main" id="{0C08C41B-3C90-D543-A997-D3D2CAFC0F5D}"/>
              </a:ext>
            </a:extLst>
          </p:cNvPr>
          <p:cNvSpPr>
            <a:spLocks noGrp="1"/>
          </p:cNvSpPr>
          <p:nvPr>
            <p:ph type="body" sz="quarter" idx="10"/>
          </p:nvPr>
        </p:nvSpPr>
        <p:spPr>
          <a:xfrm>
            <a:off x="586390" y="1922573"/>
            <a:ext cx="4898137" cy="1239122"/>
          </a:xfrm>
        </p:spPr>
        <p:txBody>
          <a:bodyPr wrap="square">
            <a:spAutoFit/>
          </a:bodyPr>
          <a:lstStyle>
            <a:lvl1pPr marL="0" indent="0">
              <a:lnSpc>
                <a:spcPct val="110000"/>
              </a:lnSpc>
              <a:spcBef>
                <a:spcPts val="1200"/>
              </a:spcBef>
              <a:buNone/>
              <a:defRPr sz="1800">
                <a:latin typeface="+mn-lt"/>
              </a:defRPr>
            </a:lvl1pPr>
            <a:lvl2pPr marL="228600" indent="0">
              <a:buNone/>
              <a:defRPr sz="1600"/>
            </a:lvl2pPr>
            <a:lvl3pPr marL="457200" indent="0">
              <a:buNone/>
              <a:defRPr sz="1200"/>
            </a:lvl3pPr>
            <a:lvl4pPr marL="685800" indent="0">
              <a:buNone/>
              <a:defRPr sz="1100"/>
            </a:lvl4pPr>
            <a:lvl5pPr marL="914400"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FD253F43-FBDE-CE4D-A422-897BBC1F55D8}"/>
              </a:ext>
            </a:extLst>
          </p:cNvPr>
          <p:cNvSpPr>
            <a:spLocks noGrp="1"/>
          </p:cNvSpPr>
          <p:nvPr>
            <p:ph type="title"/>
          </p:nvPr>
        </p:nvSpPr>
        <p:spPr>
          <a:xfrm>
            <a:off x="588263" y="354903"/>
            <a:ext cx="11018520" cy="553998"/>
          </a:xfrm>
        </p:spPr>
        <p:txBody>
          <a:bodyPr/>
          <a:lstStyle>
            <a:lvl1pPr algn="ct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11975993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Half-page spli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5279E0-7ADE-4810-B3CF-D2664576264B}"/>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p:nvPr>
        </p:nvSpPr>
        <p:spPr>
          <a:xfrm>
            <a:off x="586390" y="1731186"/>
            <a:ext cx="4898137" cy="1239122"/>
          </a:xfrm>
        </p:spPr>
        <p:txBody>
          <a:bodyPr wrap="square">
            <a:spAutoFit/>
          </a:bodyPr>
          <a:lstStyle>
            <a:lvl1pPr marL="0" indent="0">
              <a:lnSpc>
                <a:spcPct val="110000"/>
              </a:lnSpc>
              <a:spcBef>
                <a:spcPts val="1200"/>
              </a:spcBef>
              <a:buNone/>
              <a:defRPr sz="1800">
                <a:solidFill>
                  <a:schemeClr val="bg1"/>
                </a:solidFill>
                <a:latin typeface="+mn-lt"/>
              </a:defRPr>
            </a:lvl1pPr>
            <a:lvl2pPr marL="228600" indent="0">
              <a:buNone/>
              <a:defRPr sz="1600">
                <a:solidFill>
                  <a:schemeClr val="bg1"/>
                </a:solidFill>
              </a:defRPr>
            </a:lvl2pPr>
            <a:lvl3pPr marL="457200" indent="0">
              <a:buNone/>
              <a:defRPr sz="1200">
                <a:solidFill>
                  <a:schemeClr val="bg1"/>
                </a:solidFill>
              </a:defRPr>
            </a:lvl3pPr>
            <a:lvl4pPr marL="685800" indent="0">
              <a:buNone/>
              <a:defRPr sz="1100">
                <a:solidFill>
                  <a:schemeClr val="bg1"/>
                </a:solidFill>
              </a:defRPr>
            </a:lvl4pPr>
            <a:lvl5pPr marL="914400" indent="0">
              <a:buNone/>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a:xfrm>
            <a:off x="588263" y="457200"/>
            <a:ext cx="4896264" cy="553998"/>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3418884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478591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0" rIns="0" bIns="0" rtlCol="0" anchor="t">
            <a:noAutofit/>
          </a:bodyPr>
          <a:lstStyle>
            <a:lvl1pPr>
              <a:defRPr sz="3200">
                <a:solidFill>
                  <a:srgbClr val="000000"/>
                </a:solidFill>
              </a:defRPr>
            </a:lvl1pPr>
          </a:lstStyle>
          <a:p>
            <a:r>
              <a:rPr lang="en-US"/>
              <a:t>Title</a:t>
            </a:r>
          </a:p>
        </p:txBody>
      </p:sp>
    </p:spTree>
    <p:extLst>
      <p:ext uri="{BB962C8B-B14F-4D97-AF65-F5344CB8AC3E}">
        <p14:creationId xmlns:p14="http://schemas.microsoft.com/office/powerpoint/2010/main" val="2210575550"/>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861379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65150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tx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0574453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B0F81-719B-664B-B63F-E3176E477A03}"/>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449704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losing blue">
    <p:bg>
      <p:bgPr>
        <a:solidFill>
          <a:schemeClr val="accent1"/>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DBCC3F24-BF53-4EF0-8FC2-26C4B364170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4960" t="33254" r="14942" b="33412"/>
          <a:stretch/>
        </p:blipFill>
        <p:spPr>
          <a:xfrm>
            <a:off x="428682" y="3204862"/>
            <a:ext cx="2102988" cy="448276"/>
          </a:xfrm>
          <a:prstGeom prst="rect">
            <a:avLst/>
          </a:prstGeom>
        </p:spPr>
      </p:pic>
    </p:spTree>
    <p:extLst>
      <p:ext uri="{BB962C8B-B14F-4D97-AF65-F5344CB8AC3E}">
        <p14:creationId xmlns:p14="http://schemas.microsoft.com/office/powerpoint/2010/main" val="4445764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205515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_Closing blue">
    <p:bg>
      <p:bgPr>
        <a:solidFill>
          <a:schemeClr val="bg2"/>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DBCC3F24-BF53-4EF0-8FC2-26C4B364170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4960" t="33254" r="14942" b="33412"/>
          <a:stretch/>
        </p:blipFill>
        <p:spPr>
          <a:xfrm>
            <a:off x="428682" y="3204862"/>
            <a:ext cx="2102988" cy="448276"/>
          </a:xfrm>
          <a:prstGeom prst="rect">
            <a:avLst/>
          </a:prstGeom>
        </p:spPr>
      </p:pic>
    </p:spTree>
    <p:extLst>
      <p:ext uri="{BB962C8B-B14F-4D97-AF65-F5344CB8AC3E}">
        <p14:creationId xmlns:p14="http://schemas.microsoft.com/office/powerpoint/2010/main" val="8286884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9628A1-6D0B-4C49-9848-3A328EDFE13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518717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66262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7657631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39445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44269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plit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5146331" cy="1107996"/>
          </a:xfrm>
        </p:spPr>
        <p:txBody>
          <a:bodyPr>
            <a:spAutoFit/>
          </a:bodyPr>
          <a:lstStyle/>
          <a:p>
            <a:r>
              <a:rPr lang="en-US"/>
              <a:t>Click to edit Master title style</a:t>
            </a:r>
          </a:p>
        </p:txBody>
      </p:sp>
      <p:sp>
        <p:nvSpPr>
          <p:cNvPr id="3" name="Text Placeholder 2"/>
          <p:cNvSpPr>
            <a:spLocks noGrp="1"/>
          </p:cNvSpPr>
          <p:nvPr>
            <p:ph type="body" sz="quarter" idx="10"/>
          </p:nvPr>
        </p:nvSpPr>
        <p:spPr>
          <a:xfrm>
            <a:off x="584200" y="1923177"/>
            <a:ext cx="5146331" cy="1268039"/>
          </a:xfrm>
        </p:spPr>
        <p:txBody>
          <a:bodyPr/>
          <a:lstStyle>
            <a:lvl1pPr>
              <a:spcBef>
                <a:spcPts val="800"/>
              </a:spcBef>
              <a:defRPr sz="2000"/>
            </a:lvl1pPr>
            <a:lvl2pPr>
              <a:defRPr sz="16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a:extLst>
              <a:ext uri="{FF2B5EF4-FFF2-40B4-BE49-F238E27FC236}">
                <a16:creationId xmlns:a16="http://schemas.microsoft.com/office/drawing/2014/main" id="{30FB4210-801B-4ED3-BCD7-3A36E6E35036}"/>
              </a:ext>
            </a:extLst>
          </p:cNvPr>
          <p:cNvSpPr>
            <a:spLocks noGrp="1"/>
          </p:cNvSpPr>
          <p:nvPr>
            <p:ph type="pic" sz="quarter" idx="11"/>
          </p:nvPr>
        </p:nvSpPr>
        <p:spPr>
          <a:xfrm>
            <a:off x="6096001" y="0"/>
            <a:ext cx="6096000" cy="6858000"/>
          </a:xfrm>
        </p:spPr>
        <p:txBody>
          <a:bodyPr/>
          <a:lstStyle/>
          <a:p>
            <a:endParaRPr lang="en-US"/>
          </a:p>
        </p:txBody>
      </p:sp>
    </p:spTree>
    <p:extLst>
      <p:ext uri="{BB962C8B-B14F-4D97-AF65-F5344CB8AC3E}">
        <p14:creationId xmlns:p14="http://schemas.microsoft.com/office/powerpoint/2010/main" val="240681171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3D3045-96A6-47EA-8E6C-C98A6581098A}"/>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2875002"/>
            <a:ext cx="5507737" cy="1107996"/>
          </a:xfrm>
        </p:spPr>
        <p:txBody>
          <a:bodyPr wrap="square" anchor="ctr" anchorCtr="0">
            <a:spAutoFit/>
          </a:bodyPr>
          <a:lstStyle>
            <a:lvl1pPr>
              <a:defRPr>
                <a:solidFill>
                  <a:schemeClr val="bg1"/>
                </a:solidFill>
              </a:defRPr>
            </a:lvl1pPr>
          </a:lstStyle>
          <a:p>
            <a:r>
              <a:rPr lang="en-US"/>
              <a:t>Click to edit Master title style</a:t>
            </a:r>
          </a:p>
        </p:txBody>
      </p:sp>
      <p:sp>
        <p:nvSpPr>
          <p:cNvPr id="3" name="Text Placeholder 2"/>
          <p:cNvSpPr>
            <a:spLocks noGrp="1"/>
          </p:cNvSpPr>
          <p:nvPr>
            <p:ph type="body" sz="quarter" idx="10"/>
          </p:nvPr>
        </p:nvSpPr>
        <p:spPr>
          <a:xfrm>
            <a:off x="6879772" y="2794980"/>
            <a:ext cx="4616560" cy="1268039"/>
          </a:xfrm>
        </p:spPr>
        <p:txBody>
          <a:bodyPr anchor="ctr"/>
          <a:lstStyle>
            <a:lvl1pPr marL="400050" indent="-400050">
              <a:spcBef>
                <a:spcPts val="1800"/>
              </a:spcBef>
              <a:defRPr sz="2000">
                <a:latin typeface="+mn-lt"/>
              </a:defRPr>
            </a:lvl1pPr>
            <a:lvl2pPr>
              <a:defRPr sz="16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98004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tx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68564530"/>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Left big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F3B8-09D5-4269-A4BC-8B6B6FA0475F}"/>
              </a:ext>
            </a:extLst>
          </p:cNvPr>
          <p:cNvSpPr>
            <a:spLocks noGrp="1"/>
          </p:cNvSpPr>
          <p:nvPr>
            <p:ph type="title"/>
          </p:nvPr>
        </p:nvSpPr>
        <p:spPr>
          <a:xfrm>
            <a:off x="914259" y="1544139"/>
            <a:ext cx="4590644" cy="1231106"/>
          </a:xfrm>
        </p:spPr>
        <p:txBody>
          <a:bodyPr/>
          <a:lstStyle>
            <a:lvl1pPr>
              <a:defRPr sz="4000"/>
            </a:lvl1pPr>
          </a:lstStyle>
          <a:p>
            <a:r>
              <a:rPr lang="en-US"/>
              <a:t>Click to edit Master title style</a:t>
            </a:r>
          </a:p>
        </p:txBody>
      </p:sp>
      <p:sp>
        <p:nvSpPr>
          <p:cNvPr id="7" name="Picture Placeholder 6">
            <a:extLst>
              <a:ext uri="{FF2B5EF4-FFF2-40B4-BE49-F238E27FC236}">
                <a16:creationId xmlns:a16="http://schemas.microsoft.com/office/drawing/2014/main" id="{CC91F959-89D9-400C-9B8C-79FB496739F9}"/>
              </a:ext>
            </a:extLst>
          </p:cNvPr>
          <p:cNvSpPr>
            <a:spLocks noGrp="1"/>
          </p:cNvSpPr>
          <p:nvPr>
            <p:ph type="pic" sz="quarter" idx="10"/>
          </p:nvPr>
        </p:nvSpPr>
        <p:spPr>
          <a:xfrm>
            <a:off x="6096000" y="0"/>
            <a:ext cx="6096000" cy="6858000"/>
          </a:xfrm>
        </p:spPr>
        <p:txBody>
          <a:bodyPr/>
          <a:lstStyle/>
          <a:p>
            <a:endParaRPr lang="en-US"/>
          </a:p>
        </p:txBody>
      </p:sp>
      <p:sp>
        <p:nvSpPr>
          <p:cNvPr id="9" name="Text Placeholder 8">
            <a:extLst>
              <a:ext uri="{FF2B5EF4-FFF2-40B4-BE49-F238E27FC236}">
                <a16:creationId xmlns:a16="http://schemas.microsoft.com/office/drawing/2014/main" id="{C4B271D5-6DF8-471A-952B-E5EF65535D62}"/>
              </a:ext>
            </a:extLst>
          </p:cNvPr>
          <p:cNvSpPr>
            <a:spLocks noGrp="1"/>
          </p:cNvSpPr>
          <p:nvPr>
            <p:ph type="body" sz="quarter" idx="11"/>
          </p:nvPr>
        </p:nvSpPr>
        <p:spPr>
          <a:xfrm>
            <a:off x="914400" y="4093482"/>
            <a:ext cx="3900714" cy="184666"/>
          </a:xfrm>
        </p:spPr>
        <p:txBody>
          <a:bodyPr/>
          <a:lstStyle>
            <a:lvl1pPr marL="0" indent="0">
              <a:buNone/>
              <a:defRPr sz="1200" baseline="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Tree>
    <p:extLst>
      <p:ext uri="{BB962C8B-B14F-4D97-AF65-F5344CB8AC3E}">
        <p14:creationId xmlns:p14="http://schemas.microsoft.com/office/powerpoint/2010/main" val="4219118916"/>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Right big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F3B8-09D5-4269-A4BC-8B6B6FA0475F}"/>
              </a:ext>
            </a:extLst>
          </p:cNvPr>
          <p:cNvSpPr>
            <a:spLocks noGrp="1"/>
          </p:cNvSpPr>
          <p:nvPr>
            <p:ph type="title"/>
          </p:nvPr>
        </p:nvSpPr>
        <p:spPr>
          <a:xfrm>
            <a:off x="6687097" y="1544139"/>
            <a:ext cx="4590644" cy="1231106"/>
          </a:xfrm>
        </p:spPr>
        <p:txBody>
          <a:bodyPr/>
          <a:lstStyle>
            <a:lvl1pPr algn="r">
              <a:defRPr sz="4000"/>
            </a:lvl1pPr>
          </a:lstStyle>
          <a:p>
            <a:r>
              <a:rPr lang="en-US"/>
              <a:t>Click to edit Master title style</a:t>
            </a:r>
          </a:p>
        </p:txBody>
      </p:sp>
      <p:sp>
        <p:nvSpPr>
          <p:cNvPr id="7" name="Picture Placeholder 6">
            <a:extLst>
              <a:ext uri="{FF2B5EF4-FFF2-40B4-BE49-F238E27FC236}">
                <a16:creationId xmlns:a16="http://schemas.microsoft.com/office/drawing/2014/main" id="{CC91F959-89D9-400C-9B8C-79FB496739F9}"/>
              </a:ext>
            </a:extLst>
          </p:cNvPr>
          <p:cNvSpPr>
            <a:spLocks noGrp="1"/>
          </p:cNvSpPr>
          <p:nvPr>
            <p:ph type="pic" sz="quarter" idx="10"/>
          </p:nvPr>
        </p:nvSpPr>
        <p:spPr>
          <a:xfrm>
            <a:off x="0" y="0"/>
            <a:ext cx="6096000" cy="6858000"/>
          </a:xfrm>
        </p:spPr>
        <p:txBody>
          <a:bodyPr/>
          <a:lstStyle/>
          <a:p>
            <a:endParaRPr lang="en-US"/>
          </a:p>
        </p:txBody>
      </p:sp>
      <p:sp>
        <p:nvSpPr>
          <p:cNvPr id="9" name="Text Placeholder 8">
            <a:extLst>
              <a:ext uri="{FF2B5EF4-FFF2-40B4-BE49-F238E27FC236}">
                <a16:creationId xmlns:a16="http://schemas.microsoft.com/office/drawing/2014/main" id="{C4B271D5-6DF8-471A-952B-E5EF65535D62}"/>
              </a:ext>
            </a:extLst>
          </p:cNvPr>
          <p:cNvSpPr>
            <a:spLocks noGrp="1"/>
          </p:cNvSpPr>
          <p:nvPr>
            <p:ph type="body" sz="quarter" idx="11"/>
          </p:nvPr>
        </p:nvSpPr>
        <p:spPr>
          <a:xfrm>
            <a:off x="6687238" y="4093482"/>
            <a:ext cx="4591050" cy="184666"/>
          </a:xfrm>
        </p:spPr>
        <p:txBody>
          <a:bodyPr/>
          <a:lstStyle>
            <a:lvl1pPr marL="0" indent="0" algn="r">
              <a:buNone/>
              <a:defRPr sz="1200" baseline="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Tree>
    <p:extLst>
      <p:ext uri="{BB962C8B-B14F-4D97-AF65-F5344CB8AC3E}">
        <p14:creationId xmlns:p14="http://schemas.microsoft.com/office/powerpoint/2010/main" val="2070302708"/>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85710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213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200"/>
              </a:spcBef>
              <a:buNone/>
              <a:defRPr sz="1800">
                <a:latin typeface="+mn-lt"/>
              </a:defRPr>
            </a:lvl1pPr>
            <a:lvl2pPr marL="228600" indent="0">
              <a:buNone/>
              <a:defRPr sz="1600"/>
            </a:lvl2pPr>
            <a:lvl3pPr marL="457200" indent="0">
              <a:buNone/>
              <a:defRPr sz="1200"/>
            </a:lvl3pPr>
            <a:lvl4pPr marL="685800" indent="0">
              <a:buNone/>
              <a:defRPr sz="1100"/>
            </a:lvl4pPr>
            <a:lvl5pPr marL="914400"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33887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Half-page spli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5279E0-7ADE-4810-B3CF-D2664576264B}"/>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200"/>
              </a:spcBef>
              <a:buNone/>
              <a:defRPr sz="1800">
                <a:solidFill>
                  <a:schemeClr val="bg1"/>
                </a:solidFill>
                <a:latin typeface="+mn-lt"/>
              </a:defRPr>
            </a:lvl1pPr>
            <a:lvl2pPr marL="228600" indent="0">
              <a:buNone/>
              <a:defRPr sz="1600">
                <a:solidFill>
                  <a:schemeClr val="bg1"/>
                </a:solidFill>
              </a:defRPr>
            </a:lvl2pPr>
            <a:lvl3pPr marL="457200" indent="0">
              <a:buNone/>
              <a:defRPr sz="1200">
                <a:solidFill>
                  <a:schemeClr val="bg1"/>
                </a:solidFill>
              </a:defRPr>
            </a:lvl3pPr>
            <a:lvl4pPr marL="685800" indent="0">
              <a:buNone/>
              <a:defRPr sz="1100">
                <a:solidFill>
                  <a:schemeClr val="bg1"/>
                </a:solidFill>
              </a:defRPr>
            </a:lvl4pPr>
            <a:lvl5pPr marL="914400" indent="0">
              <a:buNone/>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a:xfrm>
            <a:off x="588263" y="457200"/>
            <a:ext cx="4896264" cy="553998"/>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4907389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9628A1-6D0B-4C49-9848-3A328EDFE13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580217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1658475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5497168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5844803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theme" Target="../theme/theme2.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theme" Target="../theme/theme3.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image" Target="../media/image5.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18" Type="http://schemas.openxmlformats.org/officeDocument/2006/relationships/slideLayout" Target="../slideLayouts/slideLayout83.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19" Type="http://schemas.openxmlformats.org/officeDocument/2006/relationships/theme" Target="../theme/theme4.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slideLayout" Target="../slideLayouts/slideLayout96.xml"/><Relationship Id="rId18" Type="http://schemas.openxmlformats.org/officeDocument/2006/relationships/slideLayout" Target="../slideLayouts/slideLayout101.xml"/><Relationship Id="rId26" Type="http://schemas.openxmlformats.org/officeDocument/2006/relationships/slideLayout" Target="../slideLayouts/slideLayout109.xml"/><Relationship Id="rId3" Type="http://schemas.openxmlformats.org/officeDocument/2006/relationships/slideLayout" Target="../slideLayouts/slideLayout86.xml"/><Relationship Id="rId21" Type="http://schemas.openxmlformats.org/officeDocument/2006/relationships/slideLayout" Target="../slideLayouts/slideLayout104.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17" Type="http://schemas.openxmlformats.org/officeDocument/2006/relationships/slideLayout" Target="../slideLayouts/slideLayout100.xml"/><Relationship Id="rId25" Type="http://schemas.openxmlformats.org/officeDocument/2006/relationships/slideLayout" Target="../slideLayouts/slideLayout108.xml"/><Relationship Id="rId2" Type="http://schemas.openxmlformats.org/officeDocument/2006/relationships/slideLayout" Target="../slideLayouts/slideLayout85.xml"/><Relationship Id="rId16" Type="http://schemas.openxmlformats.org/officeDocument/2006/relationships/slideLayout" Target="../slideLayouts/slideLayout99.xml"/><Relationship Id="rId20" Type="http://schemas.openxmlformats.org/officeDocument/2006/relationships/slideLayout" Target="../slideLayouts/slideLayout103.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24" Type="http://schemas.openxmlformats.org/officeDocument/2006/relationships/slideLayout" Target="../slideLayouts/slideLayout107.xml"/><Relationship Id="rId5" Type="http://schemas.openxmlformats.org/officeDocument/2006/relationships/slideLayout" Target="../slideLayouts/slideLayout88.xml"/><Relationship Id="rId15" Type="http://schemas.openxmlformats.org/officeDocument/2006/relationships/slideLayout" Target="../slideLayouts/slideLayout98.xml"/><Relationship Id="rId23" Type="http://schemas.openxmlformats.org/officeDocument/2006/relationships/slideLayout" Target="../slideLayouts/slideLayout106.xml"/><Relationship Id="rId28" Type="http://schemas.openxmlformats.org/officeDocument/2006/relationships/image" Target="../media/image5.emf"/><Relationship Id="rId10" Type="http://schemas.openxmlformats.org/officeDocument/2006/relationships/slideLayout" Target="../slideLayouts/slideLayout93.xml"/><Relationship Id="rId19" Type="http://schemas.openxmlformats.org/officeDocument/2006/relationships/slideLayout" Target="../slideLayouts/slideLayout102.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slideLayout" Target="../slideLayouts/slideLayout97.xml"/><Relationship Id="rId22" Type="http://schemas.openxmlformats.org/officeDocument/2006/relationships/slideLayout" Target="../slideLayouts/slideLayout105.xml"/><Relationship Id="rId27"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slideLayout" Target="../slideLayouts/slideLayout122.xml"/><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slideLayout" Target="../slideLayouts/slideLayout121.xml"/><Relationship Id="rId17" Type="http://schemas.openxmlformats.org/officeDocument/2006/relationships/theme" Target="../theme/theme6.xml"/><Relationship Id="rId2" Type="http://schemas.openxmlformats.org/officeDocument/2006/relationships/slideLayout" Target="../slideLayouts/slideLayout111.xml"/><Relationship Id="rId16" Type="http://schemas.openxmlformats.org/officeDocument/2006/relationships/slideLayout" Target="../slideLayouts/slideLayout125.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5" Type="http://schemas.openxmlformats.org/officeDocument/2006/relationships/slideLayout" Target="../slideLayouts/slideLayout124.xml"/><Relationship Id="rId10" Type="http://schemas.openxmlformats.org/officeDocument/2006/relationships/slideLayout" Target="../slideLayouts/slideLayout119.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slideLayout" Target="../slideLayouts/slideLayout1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237262"/>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69275807"/>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5" r:id="rId5"/>
    <p:sldLayoutId id="2147483867" r:id="rId6"/>
    <p:sldLayoutId id="2147483868" r:id="rId7"/>
    <p:sldLayoutId id="2147483871" r:id="rId8"/>
    <p:sldLayoutId id="2147483872" r:id="rId9"/>
    <p:sldLayoutId id="2147483873" r:id="rId10"/>
    <p:sldLayoutId id="2147483875" r:id="rId11"/>
    <p:sldLayoutId id="2147483880" r:id="rId12"/>
    <p:sldLayoutId id="2147483879" r:id="rId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8859871"/>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 id="2147483900" r:id="rId18"/>
    <p:sldLayoutId id="2147483901" r:id="rId19"/>
    <p:sldLayoutId id="2147483902" r:id="rId20"/>
    <p:sldLayoutId id="2147483903" r:id="rId21"/>
    <p:sldLayoutId id="2147483904" r:id="rId22"/>
    <p:sldLayoutId id="2147483905" r:id="rId23"/>
    <p:sldLayoutId id="2147483906" r:id="rId24"/>
    <p:sldLayoutId id="2147483907" r:id="rId25"/>
    <p:sldLayoutId id="2147483908" r:id="rId26"/>
    <p:sldLayoutId id="2147483909" r:id="rId2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18786458"/>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 id="2147483927" r:id="rId17"/>
    <p:sldLayoutId id="2147483928" r:id="rId18"/>
    <p:sldLayoutId id="2147483929" r:id="rId19"/>
    <p:sldLayoutId id="2147483930" r:id="rId20"/>
    <p:sldLayoutId id="2147483931" r:id="rId21"/>
    <p:sldLayoutId id="2147483932" r:id="rId22"/>
    <p:sldLayoutId id="2147483933" r:id="rId23"/>
    <p:sldLayoutId id="2147483934" r:id="rId24"/>
    <p:sldLayoutId id="2147483935"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237262"/>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19622479"/>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 id="2147483949" r:id="rId13"/>
    <p:sldLayoutId id="2147483950" r:id="rId14"/>
    <p:sldLayoutId id="2147483951" r:id="rId15"/>
    <p:sldLayoutId id="2147483952" r:id="rId16"/>
    <p:sldLayoutId id="2147483953" r:id="rId17"/>
    <p:sldLayoutId id="2147483954" r:id="rId1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8"/>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64617331"/>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 id="2147483968" r:id="rId13"/>
    <p:sldLayoutId id="2147483969" r:id="rId14"/>
    <p:sldLayoutId id="2147483970" r:id="rId15"/>
    <p:sldLayoutId id="2147483971" r:id="rId16"/>
    <p:sldLayoutId id="2147483972" r:id="rId17"/>
    <p:sldLayoutId id="2147483973" r:id="rId18"/>
    <p:sldLayoutId id="2147483974" r:id="rId19"/>
    <p:sldLayoutId id="2147483975" r:id="rId20"/>
    <p:sldLayoutId id="2147483976" r:id="rId21"/>
    <p:sldLayoutId id="2147483977" r:id="rId22"/>
    <p:sldLayoutId id="2147483978" r:id="rId23"/>
    <p:sldLayoutId id="2147483979" r:id="rId24"/>
    <p:sldLayoutId id="2147483980" r:id="rId25"/>
    <p:sldLayoutId id="2147483981" r:id="rId2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237262"/>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44407637"/>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 id="2147483996" r:id="rId14"/>
    <p:sldLayoutId id="2147483997" r:id="rId15"/>
    <p:sldLayoutId id="2147483998" r:id="rId1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6.emf"/><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72.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6.emf"/><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aka.ms/datamigration"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6.emf"/><Relationship Id="rId4" Type="http://schemas.openxmlformats.org/officeDocument/2006/relationships/hyperlink" Target="http://aka.ms/get-dms"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8" Type="http://schemas.openxmlformats.org/officeDocument/2006/relationships/hyperlink" Target="mailto:AskAzureDBforMySQL@service.microsoft.com" TargetMode="External"/><Relationship Id="rId3" Type="http://schemas.openxmlformats.org/officeDocument/2006/relationships/hyperlink" Target="http://aka.ms/mysqlhol" TargetMode="External"/><Relationship Id="rId7" Type="http://schemas.openxmlformats.org/officeDocument/2006/relationships/hyperlink" Target="https://aka.ms/mariadbdocs" TargetMode="External"/><Relationship Id="rId2" Type="http://schemas.openxmlformats.org/officeDocument/2006/relationships/hyperlink" Target="http://aka.ms/ossdb" TargetMode="External"/><Relationship Id="rId1" Type="http://schemas.openxmlformats.org/officeDocument/2006/relationships/slideLayout" Target="../slideLayouts/slideLayout109.xml"/><Relationship Id="rId6" Type="http://schemas.openxmlformats.org/officeDocument/2006/relationships/hyperlink" Target="http://aka.ms/mysqldocs" TargetMode="External"/><Relationship Id="rId11" Type="http://schemas.openxmlformats.org/officeDocument/2006/relationships/hyperlink" Target="https://aka.ms/mariadb-azure-videos" TargetMode="External"/><Relationship Id="rId5" Type="http://schemas.openxmlformats.org/officeDocument/2006/relationships/hyperlink" Target="http://aka.ms/mariadb" TargetMode="External"/><Relationship Id="rId10" Type="http://schemas.openxmlformats.org/officeDocument/2006/relationships/hyperlink" Target="https://aka.ms/mysql-azure-videos" TargetMode="External"/><Relationship Id="rId4" Type="http://schemas.openxmlformats.org/officeDocument/2006/relationships/hyperlink" Target="http://aka.ms/mysql" TargetMode="External"/><Relationship Id="rId9" Type="http://schemas.openxmlformats.org/officeDocument/2006/relationships/hyperlink" Target="mailto:AskAzureDBforMariaDB@service.microsoft.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8B8A-150A-4ED0-8511-FC6820F1BB8A}"/>
              </a:ext>
            </a:extLst>
          </p:cNvPr>
          <p:cNvSpPr>
            <a:spLocks noGrp="1"/>
          </p:cNvSpPr>
          <p:nvPr>
            <p:ph type="title"/>
          </p:nvPr>
        </p:nvSpPr>
        <p:spPr/>
        <p:txBody>
          <a:bodyPr/>
          <a:lstStyle/>
          <a:p>
            <a:r>
              <a:rPr lang="en-US"/>
              <a:t>Azure Database for MySQL and MariaDB</a:t>
            </a:r>
          </a:p>
        </p:txBody>
      </p:sp>
      <p:sp>
        <p:nvSpPr>
          <p:cNvPr id="3" name="Text Placeholder 2">
            <a:extLst>
              <a:ext uri="{FF2B5EF4-FFF2-40B4-BE49-F238E27FC236}">
                <a16:creationId xmlns:a16="http://schemas.microsoft.com/office/drawing/2014/main" id="{953C578D-0285-4E43-B030-68409FE37029}"/>
              </a:ext>
            </a:extLst>
          </p:cNvPr>
          <p:cNvSpPr>
            <a:spLocks noGrp="1"/>
          </p:cNvSpPr>
          <p:nvPr>
            <p:ph type="body" sz="quarter" idx="12"/>
          </p:nvPr>
        </p:nvSpPr>
        <p:spPr/>
        <p:txBody>
          <a:bodyPr/>
          <a:lstStyle/>
          <a:p>
            <a:r>
              <a:rPr lang="en-US">
                <a:solidFill>
                  <a:schemeClr val="accent2"/>
                </a:solidFill>
              </a:rPr>
              <a:t>L200 pitch deck</a:t>
            </a:r>
          </a:p>
        </p:txBody>
      </p:sp>
    </p:spTree>
    <p:extLst>
      <p:ext uri="{BB962C8B-B14F-4D97-AF65-F5344CB8AC3E}">
        <p14:creationId xmlns:p14="http://schemas.microsoft.com/office/powerpoint/2010/main" val="15937366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C2B29FF-0420-5349-A115-8BC692E2E3B7}"/>
              </a:ext>
            </a:extLst>
          </p:cNvPr>
          <p:cNvSpPr>
            <a:spLocks noGrp="1"/>
          </p:cNvSpPr>
          <p:nvPr>
            <p:ph type="body" sz="quarter" idx="10"/>
          </p:nvPr>
        </p:nvSpPr>
        <p:spPr>
          <a:xfrm>
            <a:off x="584200" y="1983243"/>
            <a:ext cx="4167795" cy="3647152"/>
          </a:xfrm>
        </p:spPr>
        <p:txBody>
          <a:bodyPr vert="horz" wrap="square" lIns="0" tIns="0" rIns="0" bIns="0" rtlCol="0" anchor="t">
            <a:spAutoFit/>
          </a:bodyPr>
          <a:lstStyle/>
          <a:p>
            <a:pPr>
              <a:lnSpc>
                <a:spcPct val="100000"/>
              </a:lnSpc>
              <a:spcBef>
                <a:spcPts val="0"/>
              </a:spcBef>
              <a:spcAft>
                <a:spcPts val="1800"/>
              </a:spcAft>
            </a:pPr>
            <a:r>
              <a:rPr lang="en-US" sz="1600">
                <a:solidFill>
                  <a:schemeClr val="tx1"/>
                </a:solidFill>
                <a:latin typeface="Segoe UI"/>
                <a:cs typeface="Segoe UI"/>
              </a:rPr>
              <a:t>Azure Database for MySQL is based on the MySQL community edition and supports versions 5.6 and 5.7</a:t>
            </a:r>
          </a:p>
          <a:p>
            <a:pPr>
              <a:lnSpc>
                <a:spcPct val="100000"/>
              </a:lnSpc>
              <a:spcBef>
                <a:spcPts val="0"/>
              </a:spcBef>
              <a:spcAft>
                <a:spcPts val="1800"/>
              </a:spcAft>
            </a:pPr>
            <a:r>
              <a:rPr lang="en-US" sz="1600">
                <a:solidFill>
                  <a:schemeClr val="tx1"/>
                </a:solidFill>
                <a:latin typeface="Segoe UI" panose="020B0502040204020203" pitchFamily="34" charset="0"/>
              </a:rPr>
              <a:t>Azure Database for MariaDB is based on the MariaDB community edition and supports versions 10.2. and 10.3</a:t>
            </a:r>
          </a:p>
          <a:p>
            <a:pPr>
              <a:lnSpc>
                <a:spcPct val="100000"/>
              </a:lnSpc>
              <a:spcBef>
                <a:spcPts val="0"/>
              </a:spcBef>
              <a:spcAft>
                <a:spcPts val="1800"/>
              </a:spcAft>
            </a:pPr>
            <a:r>
              <a:rPr lang="en-US" sz="1600">
                <a:solidFill>
                  <a:schemeClr val="tx1"/>
                </a:solidFill>
                <a:latin typeface="Segoe UI" panose="020B0502040204020203" pitchFamily="34" charset="0"/>
              </a:rPr>
              <a:t>Choose from a wide variety of compatible programming languages and drivers to facilitate development </a:t>
            </a:r>
          </a:p>
          <a:p>
            <a:pPr>
              <a:lnSpc>
                <a:spcPct val="100000"/>
              </a:lnSpc>
              <a:spcBef>
                <a:spcPts val="0"/>
              </a:spcBef>
              <a:spcAft>
                <a:spcPts val="1800"/>
              </a:spcAft>
            </a:pPr>
            <a:r>
              <a:rPr lang="en-US" sz="1600">
                <a:solidFill>
                  <a:schemeClr val="tx1"/>
                </a:solidFill>
                <a:latin typeface="Segoe UI" panose="020B0502040204020203" pitchFamily="34" charset="0"/>
              </a:rPr>
              <a:t>Simplify database management with automatic updates, security fixes, and new feature updates </a:t>
            </a:r>
          </a:p>
        </p:txBody>
      </p:sp>
      <p:sp>
        <p:nvSpPr>
          <p:cNvPr id="2" name="Title 1">
            <a:extLst>
              <a:ext uri="{FF2B5EF4-FFF2-40B4-BE49-F238E27FC236}">
                <a16:creationId xmlns:a16="http://schemas.microsoft.com/office/drawing/2014/main" id="{9D515D4D-6F86-4E99-A60B-64CD45448545}"/>
              </a:ext>
            </a:extLst>
          </p:cNvPr>
          <p:cNvSpPr>
            <a:spLocks noGrp="1"/>
          </p:cNvSpPr>
          <p:nvPr>
            <p:ph type="title"/>
          </p:nvPr>
        </p:nvSpPr>
        <p:spPr>
          <a:xfrm>
            <a:off x="586740" y="147145"/>
            <a:ext cx="11018520" cy="984885"/>
          </a:xfrm>
        </p:spPr>
        <p:txBody>
          <a:bodyPr/>
          <a:lstStyle/>
          <a:p>
            <a:r>
              <a:rPr lang="en-US" sz="3200"/>
              <a:t>Leverage your choice of versions, languages, and </a:t>
            </a:r>
            <a:br>
              <a:rPr lang="en-US" sz="3200"/>
            </a:br>
            <a:r>
              <a:rPr lang="en-US" sz="3200"/>
              <a:t>frameworks on a fully managed community database </a:t>
            </a:r>
            <a:endParaRPr lang="en-US" sz="3200">
              <a:solidFill>
                <a:schemeClr val="bg1"/>
              </a:solidFill>
            </a:endParaRPr>
          </a:p>
        </p:txBody>
      </p:sp>
      <p:grpSp>
        <p:nvGrpSpPr>
          <p:cNvPr id="9" name="Group 8">
            <a:extLst>
              <a:ext uri="{FF2B5EF4-FFF2-40B4-BE49-F238E27FC236}">
                <a16:creationId xmlns:a16="http://schemas.microsoft.com/office/drawing/2014/main" id="{B66925DF-6A13-4FFB-A7FB-93A3570BA18E}"/>
              </a:ext>
            </a:extLst>
          </p:cNvPr>
          <p:cNvGrpSpPr/>
          <p:nvPr/>
        </p:nvGrpSpPr>
        <p:grpSpPr>
          <a:xfrm>
            <a:off x="6356437" y="2025650"/>
            <a:ext cx="4992973" cy="3534356"/>
            <a:chOff x="6836885" y="2051223"/>
            <a:chExt cx="4992973" cy="3534356"/>
          </a:xfrm>
        </p:grpSpPr>
        <p:cxnSp>
          <p:nvCxnSpPr>
            <p:cNvPr id="41" name="Straight Connector 40">
              <a:extLst>
                <a:ext uri="{FF2B5EF4-FFF2-40B4-BE49-F238E27FC236}">
                  <a16:creationId xmlns:a16="http://schemas.microsoft.com/office/drawing/2014/main" id="{0B3E4B47-914A-4312-852E-578B6293452E}"/>
                </a:ext>
              </a:extLst>
            </p:cNvPr>
            <p:cNvCxnSpPr>
              <a:cxnSpLocks/>
            </p:cNvCxnSpPr>
            <p:nvPr/>
          </p:nvCxnSpPr>
          <p:spPr>
            <a:xfrm flipH="1">
              <a:off x="7885378" y="4110310"/>
              <a:ext cx="3186363"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6EF826-B807-4F81-8B70-5E8B1EE77088}"/>
                </a:ext>
              </a:extLst>
            </p:cNvPr>
            <p:cNvCxnSpPr>
              <a:cxnSpLocks/>
            </p:cNvCxnSpPr>
            <p:nvPr/>
          </p:nvCxnSpPr>
          <p:spPr>
            <a:xfrm flipV="1">
              <a:off x="9412022" y="2394330"/>
              <a:ext cx="0" cy="270094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B689B2-51D3-4F2D-8857-2D9391E2301E}"/>
                </a:ext>
              </a:extLst>
            </p:cNvPr>
            <p:cNvCxnSpPr>
              <a:cxnSpLocks/>
            </p:cNvCxnSpPr>
            <p:nvPr/>
          </p:nvCxnSpPr>
          <p:spPr>
            <a:xfrm flipH="1" flipV="1">
              <a:off x="7920449" y="3244057"/>
              <a:ext cx="935434" cy="385497"/>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2057C8-A334-4BB8-A715-94CCC799B504}"/>
                </a:ext>
              </a:extLst>
            </p:cNvPr>
            <p:cNvCxnSpPr>
              <a:cxnSpLocks/>
            </p:cNvCxnSpPr>
            <p:nvPr/>
          </p:nvCxnSpPr>
          <p:spPr>
            <a:xfrm flipV="1">
              <a:off x="9915591" y="3280821"/>
              <a:ext cx="935434" cy="348733"/>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9EFEFB2-31B4-4C64-9061-1B7CF14C4089}"/>
                </a:ext>
              </a:extLst>
            </p:cNvPr>
            <p:cNvCxnSpPr>
              <a:cxnSpLocks/>
            </p:cNvCxnSpPr>
            <p:nvPr/>
          </p:nvCxnSpPr>
          <p:spPr>
            <a:xfrm flipH="1">
              <a:off x="8120211" y="4163687"/>
              <a:ext cx="469467" cy="625557"/>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04BB69B-DE96-4A9E-85A4-9E16DF03A930}"/>
                </a:ext>
              </a:extLst>
            </p:cNvPr>
            <p:cNvCxnSpPr>
              <a:cxnSpLocks/>
            </p:cNvCxnSpPr>
            <p:nvPr/>
          </p:nvCxnSpPr>
          <p:spPr>
            <a:xfrm>
              <a:off x="10029866" y="4101543"/>
              <a:ext cx="509437" cy="670159"/>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48748FF5-A96A-4039-8C66-A3D4B995015E}"/>
                </a:ext>
              </a:extLst>
            </p:cNvPr>
            <p:cNvGrpSpPr/>
            <p:nvPr/>
          </p:nvGrpSpPr>
          <p:grpSpPr>
            <a:xfrm>
              <a:off x="8284742" y="3047778"/>
              <a:ext cx="2321620" cy="1371600"/>
              <a:chOff x="8043005" y="2637876"/>
              <a:chExt cx="2321620" cy="1371600"/>
            </a:xfrm>
          </p:grpSpPr>
          <p:sp>
            <p:nvSpPr>
              <p:cNvPr id="31" name="Freeform: Shape 30">
                <a:extLst>
                  <a:ext uri="{FF2B5EF4-FFF2-40B4-BE49-F238E27FC236}">
                    <a16:creationId xmlns:a16="http://schemas.microsoft.com/office/drawing/2014/main" id="{7FCB45E2-9F68-423B-857A-10D4ECE0A8E9}"/>
                  </a:ext>
                </a:extLst>
              </p:cNvPr>
              <p:cNvSpPr>
                <a:spLocks noChangeAspect="1" noChangeArrowheads="1"/>
              </p:cNvSpPr>
              <p:nvPr/>
            </p:nvSpPr>
            <p:spPr bwMode="auto">
              <a:xfrm>
                <a:off x="8043005" y="2637876"/>
                <a:ext cx="2321620" cy="1371600"/>
              </a:xfrm>
              <a:custGeom>
                <a:avLst/>
                <a:gdLst>
                  <a:gd name="connsiteX0" fmla="*/ 1893765 w 4698432"/>
                  <a:gd name="connsiteY0" fmla="*/ 0 h 2780714"/>
                  <a:gd name="connsiteX1" fmla="*/ 2985132 w 4698432"/>
                  <a:gd name="connsiteY1" fmla="*/ 505961 h 2780714"/>
                  <a:gd name="connsiteX2" fmla="*/ 2998237 w 4698432"/>
                  <a:gd name="connsiteY2" fmla="*/ 523189 h 2780714"/>
                  <a:gd name="connsiteX3" fmla="*/ 3006090 w 4698432"/>
                  <a:gd name="connsiteY3" fmla="*/ 520388 h 2780714"/>
                  <a:gd name="connsiteX4" fmla="*/ 3284100 w 4698432"/>
                  <a:gd name="connsiteY4" fmla="*/ 479435 h 2780714"/>
                  <a:gd name="connsiteX5" fmla="*/ 4218999 w 4698432"/>
                  <a:gd name="connsiteY5" fmla="*/ 1390358 h 2780714"/>
                  <a:gd name="connsiteX6" fmla="*/ 4200005 w 4698432"/>
                  <a:gd name="connsiteY6" fmla="*/ 1573941 h 2780714"/>
                  <a:gd name="connsiteX7" fmla="*/ 4151574 w 4698432"/>
                  <a:gd name="connsiteY7" fmla="*/ 1725958 h 2780714"/>
                  <a:gd name="connsiteX8" fmla="*/ 4156377 w 4698432"/>
                  <a:gd name="connsiteY8" fmla="*/ 1725958 h 2780714"/>
                  <a:gd name="connsiteX9" fmla="*/ 4170271 w 4698432"/>
                  <a:gd name="connsiteY9" fmla="*/ 1725958 h 2780714"/>
                  <a:gd name="connsiteX10" fmla="*/ 4698432 w 4698432"/>
                  <a:gd name="connsiteY10" fmla="*/ 2253336 h 2780714"/>
                  <a:gd name="connsiteX11" fmla="*/ 4170271 w 4698432"/>
                  <a:gd name="connsiteY11" fmla="*/ 2780714 h 2780714"/>
                  <a:gd name="connsiteX12" fmla="*/ 2064676 w 4698432"/>
                  <a:gd name="connsiteY12" fmla="*/ 2780714 h 2780714"/>
                  <a:gd name="connsiteX13" fmla="*/ 1893765 w 4698432"/>
                  <a:gd name="connsiteY13" fmla="*/ 2780714 h 2780714"/>
                  <a:gd name="connsiteX14" fmla="*/ 1880504 w 4698432"/>
                  <a:gd name="connsiteY14" fmla="*/ 2780714 h 2780714"/>
                  <a:gd name="connsiteX15" fmla="*/ 528161 w 4698432"/>
                  <a:gd name="connsiteY15" fmla="*/ 2780714 h 2780714"/>
                  <a:gd name="connsiteX16" fmla="*/ 0 w 4698432"/>
                  <a:gd name="connsiteY16" fmla="*/ 2253336 h 2780714"/>
                  <a:gd name="connsiteX17" fmla="*/ 423328 w 4698432"/>
                  <a:gd name="connsiteY17" fmla="*/ 1736452 h 2780714"/>
                  <a:gd name="connsiteX18" fmla="*/ 522797 w 4698432"/>
                  <a:gd name="connsiteY18" fmla="*/ 1726495 h 2780714"/>
                  <a:gd name="connsiteX19" fmla="*/ 508168 w 4698432"/>
                  <a:gd name="connsiteY19" fmla="*/ 1670563 h 2780714"/>
                  <a:gd name="connsiteX20" fmla="*/ 479433 w 4698432"/>
                  <a:gd name="connsiteY20" fmla="*/ 1390357 h 2780714"/>
                  <a:gd name="connsiteX21" fmla="*/ 1893765 w 4698432"/>
                  <a:gd name="connsiteY21" fmla="*/ 0 h 278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98432" h="2780714">
                    <a:moveTo>
                      <a:pt x="1893765" y="0"/>
                    </a:moveTo>
                    <a:cubicBezTo>
                      <a:pt x="2333142" y="0"/>
                      <a:pt x="2725723" y="196958"/>
                      <a:pt x="2985132" y="505961"/>
                    </a:cubicBezTo>
                    <a:lnTo>
                      <a:pt x="2998237" y="523189"/>
                    </a:lnTo>
                    <a:lnTo>
                      <a:pt x="3006090" y="520388"/>
                    </a:lnTo>
                    <a:cubicBezTo>
                      <a:pt x="3093913" y="493773"/>
                      <a:pt x="3187288" y="479435"/>
                      <a:pt x="3284100" y="479435"/>
                    </a:cubicBezTo>
                    <a:cubicBezTo>
                      <a:pt x="3800430" y="479435"/>
                      <a:pt x="4218999" y="887269"/>
                      <a:pt x="4218999" y="1390358"/>
                    </a:cubicBezTo>
                    <a:cubicBezTo>
                      <a:pt x="4218999" y="1453244"/>
                      <a:pt x="4212459" y="1514642"/>
                      <a:pt x="4200005" y="1573941"/>
                    </a:cubicBezTo>
                    <a:lnTo>
                      <a:pt x="4151574" y="1725958"/>
                    </a:lnTo>
                    <a:lnTo>
                      <a:pt x="4156377" y="1725958"/>
                    </a:lnTo>
                    <a:cubicBezTo>
                      <a:pt x="4170271" y="1725958"/>
                      <a:pt x="4170271" y="1725958"/>
                      <a:pt x="4170271" y="1725958"/>
                    </a:cubicBezTo>
                    <a:cubicBezTo>
                      <a:pt x="4467361" y="1725958"/>
                      <a:pt x="4698432" y="1956686"/>
                      <a:pt x="4698432" y="2253336"/>
                    </a:cubicBezTo>
                    <a:cubicBezTo>
                      <a:pt x="4698432" y="2549986"/>
                      <a:pt x="4467361" y="2780714"/>
                      <a:pt x="4170271" y="2780714"/>
                    </a:cubicBezTo>
                    <a:cubicBezTo>
                      <a:pt x="3259744" y="2780714"/>
                      <a:pt x="2576848" y="2780714"/>
                      <a:pt x="2064676" y="2780714"/>
                    </a:cubicBezTo>
                    <a:lnTo>
                      <a:pt x="1893765" y="2780714"/>
                    </a:lnTo>
                    <a:lnTo>
                      <a:pt x="1880504" y="2780714"/>
                    </a:lnTo>
                    <a:cubicBezTo>
                      <a:pt x="528161" y="2780714"/>
                      <a:pt x="528161" y="2780714"/>
                      <a:pt x="528161" y="2780714"/>
                    </a:cubicBezTo>
                    <a:cubicBezTo>
                      <a:pt x="242074" y="2780714"/>
                      <a:pt x="0" y="2549986"/>
                      <a:pt x="0" y="2253336"/>
                    </a:cubicBezTo>
                    <a:cubicBezTo>
                      <a:pt x="0" y="1993767"/>
                      <a:pt x="185338" y="1784670"/>
                      <a:pt x="423328" y="1736452"/>
                    </a:cubicBezTo>
                    <a:lnTo>
                      <a:pt x="522797" y="1726495"/>
                    </a:lnTo>
                    <a:lnTo>
                      <a:pt x="508168" y="1670563"/>
                    </a:lnTo>
                    <a:cubicBezTo>
                      <a:pt x="489327" y="1580054"/>
                      <a:pt x="479433" y="1486341"/>
                      <a:pt x="479433" y="1390357"/>
                    </a:cubicBezTo>
                    <a:cubicBezTo>
                      <a:pt x="479433" y="622484"/>
                      <a:pt x="1112651" y="0"/>
                      <a:pt x="1893765" y="0"/>
                    </a:cubicBezTo>
                    <a:close/>
                  </a:path>
                </a:pathLst>
              </a:custGeom>
              <a:solidFill>
                <a:schemeClr val="bg1"/>
              </a:solid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pPr>
                <a:endParaRPr lang="en-US" sz="1961" b="1">
                  <a:solidFill>
                    <a:srgbClr val="FFFFFF"/>
                  </a:solidFill>
                  <a:latin typeface="Segoe UI Light"/>
                  <a:ea typeface="Segoe UI" pitchFamily="34" charset="0"/>
                  <a:cs typeface="Segoe UI" pitchFamily="34" charset="0"/>
                </a:endParaRPr>
              </a:p>
            </p:txBody>
          </p:sp>
          <p:grpSp>
            <p:nvGrpSpPr>
              <p:cNvPr id="34" name="Group 33">
                <a:extLst>
                  <a:ext uri="{FF2B5EF4-FFF2-40B4-BE49-F238E27FC236}">
                    <a16:creationId xmlns:a16="http://schemas.microsoft.com/office/drawing/2014/main" id="{2BDC36F9-B16F-4F46-BF0B-7C951FD4510C}"/>
                  </a:ext>
                </a:extLst>
              </p:cNvPr>
              <p:cNvGrpSpPr/>
              <p:nvPr/>
            </p:nvGrpSpPr>
            <p:grpSpPr>
              <a:xfrm>
                <a:off x="8915321" y="3269592"/>
                <a:ext cx="414174" cy="429069"/>
                <a:chOff x="10970759" y="2371811"/>
                <a:chExt cx="661987" cy="685800"/>
              </a:xfrm>
            </p:grpSpPr>
            <p:sp>
              <p:nvSpPr>
                <p:cNvPr id="35" name="Freeform 235">
                  <a:extLst>
                    <a:ext uri="{FF2B5EF4-FFF2-40B4-BE49-F238E27FC236}">
                      <a16:creationId xmlns:a16="http://schemas.microsoft.com/office/drawing/2014/main" id="{10DF6A0F-9662-4985-A904-967CE9470A64}"/>
                    </a:ext>
                  </a:extLst>
                </p:cNvPr>
                <p:cNvSpPr>
                  <a:spLocks noEditPoints="1"/>
                </p:cNvSpPr>
                <p:nvPr/>
              </p:nvSpPr>
              <p:spPr bwMode="auto">
                <a:xfrm>
                  <a:off x="10970759" y="2371811"/>
                  <a:ext cx="661987" cy="685800"/>
                </a:xfrm>
                <a:custGeom>
                  <a:avLst/>
                  <a:gdLst>
                    <a:gd name="T0" fmla="*/ 1458 w 1668"/>
                    <a:gd name="T1" fmla="*/ 1046 h 1728"/>
                    <a:gd name="T2" fmla="*/ 1588 w 1668"/>
                    <a:gd name="T3" fmla="*/ 665 h 1728"/>
                    <a:gd name="T4" fmla="*/ 1656 w 1668"/>
                    <a:gd name="T5" fmla="*/ 261 h 1728"/>
                    <a:gd name="T6" fmla="*/ 1378 w 1668"/>
                    <a:gd name="T7" fmla="*/ 19 h 1728"/>
                    <a:gd name="T8" fmla="*/ 974 w 1668"/>
                    <a:gd name="T9" fmla="*/ 30 h 1728"/>
                    <a:gd name="T10" fmla="*/ 537 w 1668"/>
                    <a:gd name="T11" fmla="*/ 45 h 1728"/>
                    <a:gd name="T12" fmla="*/ 168 w 1668"/>
                    <a:gd name="T13" fmla="*/ 66 h 1728"/>
                    <a:gd name="T14" fmla="*/ 1 w 1668"/>
                    <a:gd name="T15" fmla="*/ 390 h 1728"/>
                    <a:gd name="T16" fmla="*/ 158 w 1668"/>
                    <a:gd name="T17" fmla="*/ 1052 h 1728"/>
                    <a:gd name="T18" fmla="*/ 360 w 1668"/>
                    <a:gd name="T19" fmla="*/ 1256 h 1728"/>
                    <a:gd name="T20" fmla="*/ 639 w 1668"/>
                    <a:gd name="T21" fmla="*/ 1060 h 1728"/>
                    <a:gd name="T22" fmla="*/ 566 w 1668"/>
                    <a:gd name="T23" fmla="*/ 1146 h 1728"/>
                    <a:gd name="T24" fmla="*/ 494 w 1668"/>
                    <a:gd name="T25" fmla="*/ 1234 h 1728"/>
                    <a:gd name="T26" fmla="*/ 732 w 1668"/>
                    <a:gd name="T27" fmla="*/ 1265 h 1728"/>
                    <a:gd name="T28" fmla="*/ 838 w 1668"/>
                    <a:gd name="T29" fmla="*/ 1608 h 1728"/>
                    <a:gd name="T30" fmla="*/ 1052 w 1668"/>
                    <a:gd name="T31" fmla="*/ 1724 h 1728"/>
                    <a:gd name="T32" fmla="*/ 1269 w 1668"/>
                    <a:gd name="T33" fmla="*/ 1535 h 1728"/>
                    <a:gd name="T34" fmla="*/ 1497 w 1668"/>
                    <a:gd name="T35" fmla="*/ 1196 h 1728"/>
                    <a:gd name="T36" fmla="*/ 1667 w 1668"/>
                    <a:gd name="T37" fmla="*/ 1057 h 1728"/>
                    <a:gd name="T38" fmla="*/ 1358 w 1668"/>
                    <a:gd name="T39" fmla="*/ 804 h 1728"/>
                    <a:gd name="T40" fmla="*/ 1258 w 1668"/>
                    <a:gd name="T41" fmla="*/ 778 h 1728"/>
                    <a:gd name="T42" fmla="*/ 1204 w 1668"/>
                    <a:gd name="T43" fmla="*/ 512 h 1728"/>
                    <a:gd name="T44" fmla="*/ 1239 w 1668"/>
                    <a:gd name="T45" fmla="*/ 51 h 1728"/>
                    <a:gd name="T46" fmla="*/ 1586 w 1668"/>
                    <a:gd name="T47" fmla="*/ 215 h 1728"/>
                    <a:gd name="T48" fmla="*/ 1549 w 1668"/>
                    <a:gd name="T49" fmla="*/ 622 h 1728"/>
                    <a:gd name="T50" fmla="*/ 1378 w 1668"/>
                    <a:gd name="T51" fmla="*/ 957 h 1728"/>
                    <a:gd name="T52" fmla="*/ 1395 w 1668"/>
                    <a:gd name="T53" fmla="*/ 638 h 1728"/>
                    <a:gd name="T54" fmla="*/ 1363 w 1668"/>
                    <a:gd name="T55" fmla="*/ 320 h 1728"/>
                    <a:gd name="T56" fmla="*/ 1090 w 1668"/>
                    <a:gd name="T57" fmla="*/ 64 h 1728"/>
                    <a:gd name="T58" fmla="*/ 350 w 1668"/>
                    <a:gd name="T59" fmla="*/ 1206 h 1728"/>
                    <a:gd name="T60" fmla="*/ 175 w 1668"/>
                    <a:gd name="T61" fmla="*/ 958 h 1728"/>
                    <a:gd name="T62" fmla="*/ 55 w 1668"/>
                    <a:gd name="T63" fmla="*/ 343 h 1728"/>
                    <a:gd name="T64" fmla="*/ 219 w 1668"/>
                    <a:gd name="T65" fmla="*/ 98 h 1728"/>
                    <a:gd name="T66" fmla="*/ 610 w 1668"/>
                    <a:gd name="T67" fmla="*/ 118 h 1728"/>
                    <a:gd name="T68" fmla="*/ 467 w 1668"/>
                    <a:gd name="T69" fmla="*/ 463 h 1728"/>
                    <a:gd name="T70" fmla="*/ 458 w 1668"/>
                    <a:gd name="T71" fmla="*/ 833 h 1728"/>
                    <a:gd name="T72" fmla="*/ 492 w 1668"/>
                    <a:gd name="T73" fmla="*/ 1073 h 1728"/>
                    <a:gd name="T74" fmla="*/ 509 w 1668"/>
                    <a:gd name="T75" fmla="*/ 828 h 1728"/>
                    <a:gd name="T76" fmla="*/ 544 w 1668"/>
                    <a:gd name="T77" fmla="*/ 523 h 1728"/>
                    <a:gd name="T78" fmla="*/ 757 w 1668"/>
                    <a:gd name="T79" fmla="*/ 528 h 1728"/>
                    <a:gd name="T80" fmla="*/ 742 w 1668"/>
                    <a:gd name="T81" fmla="*/ 895 h 1728"/>
                    <a:gd name="T82" fmla="*/ 567 w 1668"/>
                    <a:gd name="T83" fmla="*/ 958 h 1728"/>
                    <a:gd name="T84" fmla="*/ 681 w 1668"/>
                    <a:gd name="T85" fmla="*/ 1159 h 1728"/>
                    <a:gd name="T86" fmla="*/ 779 w 1668"/>
                    <a:gd name="T87" fmla="*/ 1082 h 1728"/>
                    <a:gd name="T88" fmla="*/ 735 w 1668"/>
                    <a:gd name="T89" fmla="*/ 1209 h 1728"/>
                    <a:gd name="T90" fmla="*/ 1002 w 1668"/>
                    <a:gd name="T91" fmla="*/ 1677 h 1728"/>
                    <a:gd name="T92" fmla="*/ 868 w 1668"/>
                    <a:gd name="T93" fmla="*/ 1514 h 1728"/>
                    <a:gd name="T94" fmla="*/ 826 w 1668"/>
                    <a:gd name="T95" fmla="*/ 1052 h 1728"/>
                    <a:gd name="T96" fmla="*/ 780 w 1668"/>
                    <a:gd name="T97" fmla="*/ 934 h 1728"/>
                    <a:gd name="T98" fmla="*/ 816 w 1668"/>
                    <a:gd name="T99" fmla="*/ 543 h 1728"/>
                    <a:gd name="T100" fmla="*/ 655 w 1668"/>
                    <a:gd name="T101" fmla="*/ 434 h 1728"/>
                    <a:gd name="T102" fmla="*/ 555 w 1668"/>
                    <a:gd name="T103" fmla="*/ 302 h 1728"/>
                    <a:gd name="T104" fmla="*/ 760 w 1668"/>
                    <a:gd name="T105" fmla="*/ 86 h 1728"/>
                    <a:gd name="T106" fmla="*/ 1131 w 1668"/>
                    <a:gd name="T107" fmla="*/ 144 h 1728"/>
                    <a:gd name="T108" fmla="*/ 1356 w 1668"/>
                    <a:gd name="T109" fmla="*/ 427 h 1728"/>
                    <a:gd name="T110" fmla="*/ 1162 w 1668"/>
                    <a:gd name="T111" fmla="*/ 483 h 1728"/>
                    <a:gd name="T112" fmla="*/ 1207 w 1668"/>
                    <a:gd name="T113" fmla="*/ 791 h 1728"/>
                    <a:gd name="T114" fmla="*/ 1320 w 1668"/>
                    <a:gd name="T115" fmla="*/ 1035 h 1728"/>
                    <a:gd name="T116" fmla="*/ 1229 w 1668"/>
                    <a:gd name="T117" fmla="*/ 1467 h 1728"/>
                    <a:gd name="T118" fmla="*/ 1078 w 1668"/>
                    <a:gd name="T119" fmla="*/ 1667 h 1728"/>
                    <a:gd name="T120" fmla="*/ 1345 w 1668"/>
                    <a:gd name="T121" fmla="*/ 1155 h 1728"/>
                    <a:gd name="T122" fmla="*/ 1363 w 1668"/>
                    <a:gd name="T123" fmla="*/ 1074 h 1728"/>
                    <a:gd name="T124" fmla="*/ 1601 w 1668"/>
                    <a:gd name="T125" fmla="*/ 1084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8" h="1728">
                      <a:moveTo>
                        <a:pt x="1667" y="1057"/>
                      </a:moveTo>
                      <a:lnTo>
                        <a:pt x="1667" y="1057"/>
                      </a:lnTo>
                      <a:lnTo>
                        <a:pt x="1663" y="1049"/>
                      </a:lnTo>
                      <a:lnTo>
                        <a:pt x="1658" y="1042"/>
                      </a:lnTo>
                      <a:lnTo>
                        <a:pt x="1651" y="1037"/>
                      </a:lnTo>
                      <a:lnTo>
                        <a:pt x="1641" y="1034"/>
                      </a:lnTo>
                      <a:lnTo>
                        <a:pt x="1631" y="1032"/>
                      </a:lnTo>
                      <a:lnTo>
                        <a:pt x="1620" y="1031"/>
                      </a:lnTo>
                      <a:lnTo>
                        <a:pt x="1607" y="1032"/>
                      </a:lnTo>
                      <a:lnTo>
                        <a:pt x="1591" y="1034"/>
                      </a:lnTo>
                      <a:lnTo>
                        <a:pt x="1591" y="1034"/>
                      </a:lnTo>
                      <a:lnTo>
                        <a:pt x="1569" y="1039"/>
                      </a:lnTo>
                      <a:lnTo>
                        <a:pt x="1548" y="1042"/>
                      </a:lnTo>
                      <a:lnTo>
                        <a:pt x="1530" y="1044"/>
                      </a:lnTo>
                      <a:lnTo>
                        <a:pt x="1512" y="1046"/>
                      </a:lnTo>
                      <a:lnTo>
                        <a:pt x="1483" y="1047"/>
                      </a:lnTo>
                      <a:lnTo>
                        <a:pt x="1458" y="1046"/>
                      </a:lnTo>
                      <a:lnTo>
                        <a:pt x="1438" y="1044"/>
                      </a:lnTo>
                      <a:lnTo>
                        <a:pt x="1424" y="1040"/>
                      </a:lnTo>
                      <a:lnTo>
                        <a:pt x="1414" y="1036"/>
                      </a:lnTo>
                      <a:lnTo>
                        <a:pt x="1407" y="1032"/>
                      </a:lnTo>
                      <a:lnTo>
                        <a:pt x="1407" y="1032"/>
                      </a:lnTo>
                      <a:lnTo>
                        <a:pt x="1425" y="1003"/>
                      </a:lnTo>
                      <a:lnTo>
                        <a:pt x="1443" y="975"/>
                      </a:lnTo>
                      <a:lnTo>
                        <a:pt x="1460" y="946"/>
                      </a:lnTo>
                      <a:lnTo>
                        <a:pt x="1476" y="915"/>
                      </a:lnTo>
                      <a:lnTo>
                        <a:pt x="1493" y="885"/>
                      </a:lnTo>
                      <a:lnTo>
                        <a:pt x="1508" y="855"/>
                      </a:lnTo>
                      <a:lnTo>
                        <a:pt x="1523" y="824"/>
                      </a:lnTo>
                      <a:lnTo>
                        <a:pt x="1537" y="792"/>
                      </a:lnTo>
                      <a:lnTo>
                        <a:pt x="1551" y="761"/>
                      </a:lnTo>
                      <a:lnTo>
                        <a:pt x="1565" y="729"/>
                      </a:lnTo>
                      <a:lnTo>
                        <a:pt x="1577" y="697"/>
                      </a:lnTo>
                      <a:lnTo>
                        <a:pt x="1588" y="665"/>
                      </a:lnTo>
                      <a:lnTo>
                        <a:pt x="1599" y="634"/>
                      </a:lnTo>
                      <a:lnTo>
                        <a:pt x="1610" y="602"/>
                      </a:lnTo>
                      <a:lnTo>
                        <a:pt x="1619" y="570"/>
                      </a:lnTo>
                      <a:lnTo>
                        <a:pt x="1627" y="538"/>
                      </a:lnTo>
                      <a:lnTo>
                        <a:pt x="1627" y="538"/>
                      </a:lnTo>
                      <a:lnTo>
                        <a:pt x="1634" y="510"/>
                      </a:lnTo>
                      <a:lnTo>
                        <a:pt x="1640" y="481"/>
                      </a:lnTo>
                      <a:lnTo>
                        <a:pt x="1646" y="452"/>
                      </a:lnTo>
                      <a:lnTo>
                        <a:pt x="1651" y="426"/>
                      </a:lnTo>
                      <a:lnTo>
                        <a:pt x="1655" y="399"/>
                      </a:lnTo>
                      <a:lnTo>
                        <a:pt x="1657" y="375"/>
                      </a:lnTo>
                      <a:lnTo>
                        <a:pt x="1659" y="350"/>
                      </a:lnTo>
                      <a:lnTo>
                        <a:pt x="1660" y="327"/>
                      </a:lnTo>
                      <a:lnTo>
                        <a:pt x="1660" y="327"/>
                      </a:lnTo>
                      <a:lnTo>
                        <a:pt x="1660" y="303"/>
                      </a:lnTo>
                      <a:lnTo>
                        <a:pt x="1658" y="282"/>
                      </a:lnTo>
                      <a:lnTo>
                        <a:pt x="1656" y="261"/>
                      </a:lnTo>
                      <a:lnTo>
                        <a:pt x="1652" y="242"/>
                      </a:lnTo>
                      <a:lnTo>
                        <a:pt x="1648" y="225"/>
                      </a:lnTo>
                      <a:lnTo>
                        <a:pt x="1641" y="210"/>
                      </a:lnTo>
                      <a:lnTo>
                        <a:pt x="1634" y="196"/>
                      </a:lnTo>
                      <a:lnTo>
                        <a:pt x="1626" y="184"/>
                      </a:lnTo>
                      <a:lnTo>
                        <a:pt x="1626" y="184"/>
                      </a:lnTo>
                      <a:lnTo>
                        <a:pt x="1609" y="163"/>
                      </a:lnTo>
                      <a:lnTo>
                        <a:pt x="1589" y="142"/>
                      </a:lnTo>
                      <a:lnTo>
                        <a:pt x="1570" y="123"/>
                      </a:lnTo>
                      <a:lnTo>
                        <a:pt x="1549" y="105"/>
                      </a:lnTo>
                      <a:lnTo>
                        <a:pt x="1527" y="89"/>
                      </a:lnTo>
                      <a:lnTo>
                        <a:pt x="1504" y="74"/>
                      </a:lnTo>
                      <a:lnTo>
                        <a:pt x="1481" y="60"/>
                      </a:lnTo>
                      <a:lnTo>
                        <a:pt x="1456" y="48"/>
                      </a:lnTo>
                      <a:lnTo>
                        <a:pt x="1431" y="37"/>
                      </a:lnTo>
                      <a:lnTo>
                        <a:pt x="1405" y="28"/>
                      </a:lnTo>
                      <a:lnTo>
                        <a:pt x="1378" y="19"/>
                      </a:lnTo>
                      <a:lnTo>
                        <a:pt x="1350" y="12"/>
                      </a:lnTo>
                      <a:lnTo>
                        <a:pt x="1322" y="7"/>
                      </a:lnTo>
                      <a:lnTo>
                        <a:pt x="1293" y="3"/>
                      </a:lnTo>
                      <a:lnTo>
                        <a:pt x="1262" y="1"/>
                      </a:lnTo>
                      <a:lnTo>
                        <a:pt x="1233" y="0"/>
                      </a:lnTo>
                      <a:lnTo>
                        <a:pt x="1233" y="0"/>
                      </a:lnTo>
                      <a:lnTo>
                        <a:pt x="1211" y="0"/>
                      </a:lnTo>
                      <a:lnTo>
                        <a:pt x="1191" y="1"/>
                      </a:lnTo>
                      <a:lnTo>
                        <a:pt x="1152" y="4"/>
                      </a:lnTo>
                      <a:lnTo>
                        <a:pt x="1115" y="8"/>
                      </a:lnTo>
                      <a:lnTo>
                        <a:pt x="1083" y="14"/>
                      </a:lnTo>
                      <a:lnTo>
                        <a:pt x="1054" y="20"/>
                      </a:lnTo>
                      <a:lnTo>
                        <a:pt x="1032" y="27"/>
                      </a:lnTo>
                      <a:lnTo>
                        <a:pt x="1014" y="32"/>
                      </a:lnTo>
                      <a:lnTo>
                        <a:pt x="1004" y="36"/>
                      </a:lnTo>
                      <a:lnTo>
                        <a:pt x="1004" y="36"/>
                      </a:lnTo>
                      <a:lnTo>
                        <a:pt x="974" y="30"/>
                      </a:lnTo>
                      <a:lnTo>
                        <a:pt x="943" y="25"/>
                      </a:lnTo>
                      <a:lnTo>
                        <a:pt x="910" y="20"/>
                      </a:lnTo>
                      <a:lnTo>
                        <a:pt x="876" y="19"/>
                      </a:lnTo>
                      <a:lnTo>
                        <a:pt x="876" y="19"/>
                      </a:lnTo>
                      <a:lnTo>
                        <a:pt x="844" y="19"/>
                      </a:lnTo>
                      <a:lnTo>
                        <a:pt x="815" y="23"/>
                      </a:lnTo>
                      <a:lnTo>
                        <a:pt x="785" y="27"/>
                      </a:lnTo>
                      <a:lnTo>
                        <a:pt x="757" y="34"/>
                      </a:lnTo>
                      <a:lnTo>
                        <a:pt x="729" y="42"/>
                      </a:lnTo>
                      <a:lnTo>
                        <a:pt x="704" y="52"/>
                      </a:lnTo>
                      <a:lnTo>
                        <a:pt x="679" y="66"/>
                      </a:lnTo>
                      <a:lnTo>
                        <a:pt x="656" y="80"/>
                      </a:lnTo>
                      <a:lnTo>
                        <a:pt x="656" y="80"/>
                      </a:lnTo>
                      <a:lnTo>
                        <a:pt x="629" y="71"/>
                      </a:lnTo>
                      <a:lnTo>
                        <a:pt x="588" y="57"/>
                      </a:lnTo>
                      <a:lnTo>
                        <a:pt x="564" y="51"/>
                      </a:lnTo>
                      <a:lnTo>
                        <a:pt x="537" y="45"/>
                      </a:lnTo>
                      <a:lnTo>
                        <a:pt x="508" y="39"/>
                      </a:lnTo>
                      <a:lnTo>
                        <a:pt x="477" y="33"/>
                      </a:lnTo>
                      <a:lnTo>
                        <a:pt x="477" y="33"/>
                      </a:lnTo>
                      <a:lnTo>
                        <a:pt x="451" y="30"/>
                      </a:lnTo>
                      <a:lnTo>
                        <a:pt x="425" y="27"/>
                      </a:lnTo>
                      <a:lnTo>
                        <a:pt x="400" y="25"/>
                      </a:lnTo>
                      <a:lnTo>
                        <a:pt x="375" y="24"/>
                      </a:lnTo>
                      <a:lnTo>
                        <a:pt x="350" y="24"/>
                      </a:lnTo>
                      <a:lnTo>
                        <a:pt x="328" y="25"/>
                      </a:lnTo>
                      <a:lnTo>
                        <a:pt x="305" y="26"/>
                      </a:lnTo>
                      <a:lnTo>
                        <a:pt x="283" y="29"/>
                      </a:lnTo>
                      <a:lnTo>
                        <a:pt x="262" y="33"/>
                      </a:lnTo>
                      <a:lnTo>
                        <a:pt x="242" y="37"/>
                      </a:lnTo>
                      <a:lnTo>
                        <a:pt x="222" y="43"/>
                      </a:lnTo>
                      <a:lnTo>
                        <a:pt x="204" y="49"/>
                      </a:lnTo>
                      <a:lnTo>
                        <a:pt x="185" y="57"/>
                      </a:lnTo>
                      <a:lnTo>
                        <a:pt x="168" y="66"/>
                      </a:lnTo>
                      <a:lnTo>
                        <a:pt x="152" y="75"/>
                      </a:lnTo>
                      <a:lnTo>
                        <a:pt x="136" y="86"/>
                      </a:lnTo>
                      <a:lnTo>
                        <a:pt x="136" y="86"/>
                      </a:lnTo>
                      <a:lnTo>
                        <a:pt x="118" y="99"/>
                      </a:lnTo>
                      <a:lnTo>
                        <a:pt x="101" y="114"/>
                      </a:lnTo>
                      <a:lnTo>
                        <a:pt x="86" y="130"/>
                      </a:lnTo>
                      <a:lnTo>
                        <a:pt x="73" y="147"/>
                      </a:lnTo>
                      <a:lnTo>
                        <a:pt x="59" y="167"/>
                      </a:lnTo>
                      <a:lnTo>
                        <a:pt x="48" y="186"/>
                      </a:lnTo>
                      <a:lnTo>
                        <a:pt x="38" y="208"/>
                      </a:lnTo>
                      <a:lnTo>
                        <a:pt x="29" y="230"/>
                      </a:lnTo>
                      <a:lnTo>
                        <a:pt x="20" y="254"/>
                      </a:lnTo>
                      <a:lnTo>
                        <a:pt x="14" y="278"/>
                      </a:lnTo>
                      <a:lnTo>
                        <a:pt x="9" y="305"/>
                      </a:lnTo>
                      <a:lnTo>
                        <a:pt x="5" y="332"/>
                      </a:lnTo>
                      <a:lnTo>
                        <a:pt x="2" y="360"/>
                      </a:lnTo>
                      <a:lnTo>
                        <a:pt x="1" y="390"/>
                      </a:lnTo>
                      <a:lnTo>
                        <a:pt x="0" y="422"/>
                      </a:lnTo>
                      <a:lnTo>
                        <a:pt x="1" y="453"/>
                      </a:lnTo>
                      <a:lnTo>
                        <a:pt x="1" y="453"/>
                      </a:lnTo>
                      <a:lnTo>
                        <a:pt x="4" y="481"/>
                      </a:lnTo>
                      <a:lnTo>
                        <a:pt x="9" y="519"/>
                      </a:lnTo>
                      <a:lnTo>
                        <a:pt x="17" y="565"/>
                      </a:lnTo>
                      <a:lnTo>
                        <a:pt x="28" y="617"/>
                      </a:lnTo>
                      <a:lnTo>
                        <a:pt x="40" y="676"/>
                      </a:lnTo>
                      <a:lnTo>
                        <a:pt x="55" y="738"/>
                      </a:lnTo>
                      <a:lnTo>
                        <a:pt x="72" y="802"/>
                      </a:lnTo>
                      <a:lnTo>
                        <a:pt x="91" y="867"/>
                      </a:lnTo>
                      <a:lnTo>
                        <a:pt x="91" y="867"/>
                      </a:lnTo>
                      <a:lnTo>
                        <a:pt x="105" y="909"/>
                      </a:lnTo>
                      <a:lnTo>
                        <a:pt x="118" y="948"/>
                      </a:lnTo>
                      <a:lnTo>
                        <a:pt x="131" y="985"/>
                      </a:lnTo>
                      <a:lnTo>
                        <a:pt x="144" y="1020"/>
                      </a:lnTo>
                      <a:lnTo>
                        <a:pt x="158" y="1052"/>
                      </a:lnTo>
                      <a:lnTo>
                        <a:pt x="172" y="1082"/>
                      </a:lnTo>
                      <a:lnTo>
                        <a:pt x="185" y="1110"/>
                      </a:lnTo>
                      <a:lnTo>
                        <a:pt x="200" y="1135"/>
                      </a:lnTo>
                      <a:lnTo>
                        <a:pt x="214" y="1158"/>
                      </a:lnTo>
                      <a:lnTo>
                        <a:pt x="228" y="1178"/>
                      </a:lnTo>
                      <a:lnTo>
                        <a:pt x="243" y="1197"/>
                      </a:lnTo>
                      <a:lnTo>
                        <a:pt x="257" y="1212"/>
                      </a:lnTo>
                      <a:lnTo>
                        <a:pt x="272" y="1225"/>
                      </a:lnTo>
                      <a:lnTo>
                        <a:pt x="287" y="1237"/>
                      </a:lnTo>
                      <a:lnTo>
                        <a:pt x="301" y="1245"/>
                      </a:lnTo>
                      <a:lnTo>
                        <a:pt x="317" y="1251"/>
                      </a:lnTo>
                      <a:lnTo>
                        <a:pt x="317" y="1251"/>
                      </a:lnTo>
                      <a:lnTo>
                        <a:pt x="331" y="1255"/>
                      </a:lnTo>
                      <a:lnTo>
                        <a:pt x="339" y="1256"/>
                      </a:lnTo>
                      <a:lnTo>
                        <a:pt x="348" y="1256"/>
                      </a:lnTo>
                      <a:lnTo>
                        <a:pt x="348" y="1256"/>
                      </a:lnTo>
                      <a:lnTo>
                        <a:pt x="360" y="1256"/>
                      </a:lnTo>
                      <a:lnTo>
                        <a:pt x="371" y="1254"/>
                      </a:lnTo>
                      <a:lnTo>
                        <a:pt x="383" y="1250"/>
                      </a:lnTo>
                      <a:lnTo>
                        <a:pt x="397" y="1245"/>
                      </a:lnTo>
                      <a:lnTo>
                        <a:pt x="410" y="1237"/>
                      </a:lnTo>
                      <a:lnTo>
                        <a:pt x="423" y="1226"/>
                      </a:lnTo>
                      <a:lnTo>
                        <a:pt x="436" y="1214"/>
                      </a:lnTo>
                      <a:lnTo>
                        <a:pt x="450" y="1199"/>
                      </a:lnTo>
                      <a:lnTo>
                        <a:pt x="450" y="1199"/>
                      </a:lnTo>
                      <a:lnTo>
                        <a:pt x="495" y="1146"/>
                      </a:lnTo>
                      <a:lnTo>
                        <a:pt x="536" y="1100"/>
                      </a:lnTo>
                      <a:lnTo>
                        <a:pt x="569" y="1064"/>
                      </a:lnTo>
                      <a:lnTo>
                        <a:pt x="591" y="1040"/>
                      </a:lnTo>
                      <a:lnTo>
                        <a:pt x="591" y="1040"/>
                      </a:lnTo>
                      <a:lnTo>
                        <a:pt x="602" y="1046"/>
                      </a:lnTo>
                      <a:lnTo>
                        <a:pt x="615" y="1051"/>
                      </a:lnTo>
                      <a:lnTo>
                        <a:pt x="627" y="1055"/>
                      </a:lnTo>
                      <a:lnTo>
                        <a:pt x="639" y="1060"/>
                      </a:lnTo>
                      <a:lnTo>
                        <a:pt x="653" y="1063"/>
                      </a:lnTo>
                      <a:lnTo>
                        <a:pt x="666" y="1065"/>
                      </a:lnTo>
                      <a:lnTo>
                        <a:pt x="678" y="1067"/>
                      </a:lnTo>
                      <a:lnTo>
                        <a:pt x="692" y="1068"/>
                      </a:lnTo>
                      <a:lnTo>
                        <a:pt x="692" y="1068"/>
                      </a:lnTo>
                      <a:lnTo>
                        <a:pt x="692" y="1070"/>
                      </a:lnTo>
                      <a:lnTo>
                        <a:pt x="692" y="1070"/>
                      </a:lnTo>
                      <a:lnTo>
                        <a:pt x="674" y="1092"/>
                      </a:lnTo>
                      <a:lnTo>
                        <a:pt x="674" y="1092"/>
                      </a:lnTo>
                      <a:lnTo>
                        <a:pt x="666" y="1103"/>
                      </a:lnTo>
                      <a:lnTo>
                        <a:pt x="658" y="1111"/>
                      </a:lnTo>
                      <a:lnTo>
                        <a:pt x="650" y="1118"/>
                      </a:lnTo>
                      <a:lnTo>
                        <a:pt x="640" y="1124"/>
                      </a:lnTo>
                      <a:lnTo>
                        <a:pt x="628" y="1130"/>
                      </a:lnTo>
                      <a:lnTo>
                        <a:pt x="613" y="1134"/>
                      </a:lnTo>
                      <a:lnTo>
                        <a:pt x="592" y="1140"/>
                      </a:lnTo>
                      <a:lnTo>
                        <a:pt x="566" y="1146"/>
                      </a:lnTo>
                      <a:lnTo>
                        <a:pt x="566" y="1146"/>
                      </a:lnTo>
                      <a:lnTo>
                        <a:pt x="544" y="1151"/>
                      </a:lnTo>
                      <a:lnTo>
                        <a:pt x="531" y="1155"/>
                      </a:lnTo>
                      <a:lnTo>
                        <a:pt x="516" y="1161"/>
                      </a:lnTo>
                      <a:lnTo>
                        <a:pt x="510" y="1164"/>
                      </a:lnTo>
                      <a:lnTo>
                        <a:pt x="504" y="1168"/>
                      </a:lnTo>
                      <a:lnTo>
                        <a:pt x="499" y="1173"/>
                      </a:lnTo>
                      <a:lnTo>
                        <a:pt x="494" y="1178"/>
                      </a:lnTo>
                      <a:lnTo>
                        <a:pt x="490" y="1183"/>
                      </a:lnTo>
                      <a:lnTo>
                        <a:pt x="487" y="1190"/>
                      </a:lnTo>
                      <a:lnTo>
                        <a:pt x="485" y="1197"/>
                      </a:lnTo>
                      <a:lnTo>
                        <a:pt x="484" y="1204"/>
                      </a:lnTo>
                      <a:lnTo>
                        <a:pt x="484" y="1204"/>
                      </a:lnTo>
                      <a:lnTo>
                        <a:pt x="484" y="1212"/>
                      </a:lnTo>
                      <a:lnTo>
                        <a:pt x="487" y="1220"/>
                      </a:lnTo>
                      <a:lnTo>
                        <a:pt x="490" y="1226"/>
                      </a:lnTo>
                      <a:lnTo>
                        <a:pt x="494" y="1234"/>
                      </a:lnTo>
                      <a:lnTo>
                        <a:pt x="500" y="1239"/>
                      </a:lnTo>
                      <a:lnTo>
                        <a:pt x="506" y="1245"/>
                      </a:lnTo>
                      <a:lnTo>
                        <a:pt x="512" y="1249"/>
                      </a:lnTo>
                      <a:lnTo>
                        <a:pt x="519" y="1254"/>
                      </a:lnTo>
                      <a:lnTo>
                        <a:pt x="533" y="1260"/>
                      </a:lnTo>
                      <a:lnTo>
                        <a:pt x="546" y="1265"/>
                      </a:lnTo>
                      <a:lnTo>
                        <a:pt x="561" y="1270"/>
                      </a:lnTo>
                      <a:lnTo>
                        <a:pt x="561" y="1270"/>
                      </a:lnTo>
                      <a:lnTo>
                        <a:pt x="583" y="1276"/>
                      </a:lnTo>
                      <a:lnTo>
                        <a:pt x="603" y="1279"/>
                      </a:lnTo>
                      <a:lnTo>
                        <a:pt x="624" y="1281"/>
                      </a:lnTo>
                      <a:lnTo>
                        <a:pt x="643" y="1281"/>
                      </a:lnTo>
                      <a:lnTo>
                        <a:pt x="643" y="1281"/>
                      </a:lnTo>
                      <a:lnTo>
                        <a:pt x="666" y="1280"/>
                      </a:lnTo>
                      <a:lnTo>
                        <a:pt x="689" y="1278"/>
                      </a:lnTo>
                      <a:lnTo>
                        <a:pt x="711" y="1272"/>
                      </a:lnTo>
                      <a:lnTo>
                        <a:pt x="732" y="1265"/>
                      </a:lnTo>
                      <a:lnTo>
                        <a:pt x="752" y="1257"/>
                      </a:lnTo>
                      <a:lnTo>
                        <a:pt x="770" y="1247"/>
                      </a:lnTo>
                      <a:lnTo>
                        <a:pt x="789" y="1235"/>
                      </a:lnTo>
                      <a:lnTo>
                        <a:pt x="806" y="1220"/>
                      </a:lnTo>
                      <a:lnTo>
                        <a:pt x="806" y="1220"/>
                      </a:lnTo>
                      <a:lnTo>
                        <a:pt x="806" y="1281"/>
                      </a:lnTo>
                      <a:lnTo>
                        <a:pt x="806" y="1340"/>
                      </a:lnTo>
                      <a:lnTo>
                        <a:pt x="808" y="1395"/>
                      </a:lnTo>
                      <a:lnTo>
                        <a:pt x="810" y="1448"/>
                      </a:lnTo>
                      <a:lnTo>
                        <a:pt x="815" y="1495"/>
                      </a:lnTo>
                      <a:lnTo>
                        <a:pt x="819" y="1535"/>
                      </a:lnTo>
                      <a:lnTo>
                        <a:pt x="822" y="1552"/>
                      </a:lnTo>
                      <a:lnTo>
                        <a:pt x="825" y="1567"/>
                      </a:lnTo>
                      <a:lnTo>
                        <a:pt x="828" y="1580"/>
                      </a:lnTo>
                      <a:lnTo>
                        <a:pt x="831" y="1591"/>
                      </a:lnTo>
                      <a:lnTo>
                        <a:pt x="831" y="1591"/>
                      </a:lnTo>
                      <a:lnTo>
                        <a:pt x="838" y="1608"/>
                      </a:lnTo>
                      <a:lnTo>
                        <a:pt x="848" y="1629"/>
                      </a:lnTo>
                      <a:lnTo>
                        <a:pt x="854" y="1640"/>
                      </a:lnTo>
                      <a:lnTo>
                        <a:pt x="862" y="1651"/>
                      </a:lnTo>
                      <a:lnTo>
                        <a:pt x="870" y="1662"/>
                      </a:lnTo>
                      <a:lnTo>
                        <a:pt x="880" y="1674"/>
                      </a:lnTo>
                      <a:lnTo>
                        <a:pt x="890" y="1685"/>
                      </a:lnTo>
                      <a:lnTo>
                        <a:pt x="903" y="1694"/>
                      </a:lnTo>
                      <a:lnTo>
                        <a:pt x="916" y="1703"/>
                      </a:lnTo>
                      <a:lnTo>
                        <a:pt x="931" y="1712"/>
                      </a:lnTo>
                      <a:lnTo>
                        <a:pt x="948" y="1719"/>
                      </a:lnTo>
                      <a:lnTo>
                        <a:pt x="966" y="1723"/>
                      </a:lnTo>
                      <a:lnTo>
                        <a:pt x="987" y="1726"/>
                      </a:lnTo>
                      <a:lnTo>
                        <a:pt x="1009" y="1728"/>
                      </a:lnTo>
                      <a:lnTo>
                        <a:pt x="1009" y="1728"/>
                      </a:lnTo>
                      <a:lnTo>
                        <a:pt x="1023" y="1727"/>
                      </a:lnTo>
                      <a:lnTo>
                        <a:pt x="1037" y="1726"/>
                      </a:lnTo>
                      <a:lnTo>
                        <a:pt x="1052" y="1724"/>
                      </a:lnTo>
                      <a:lnTo>
                        <a:pt x="1069" y="1721"/>
                      </a:lnTo>
                      <a:lnTo>
                        <a:pt x="1069" y="1721"/>
                      </a:lnTo>
                      <a:lnTo>
                        <a:pt x="1092" y="1716"/>
                      </a:lnTo>
                      <a:lnTo>
                        <a:pt x="1114" y="1709"/>
                      </a:lnTo>
                      <a:lnTo>
                        <a:pt x="1133" y="1702"/>
                      </a:lnTo>
                      <a:lnTo>
                        <a:pt x="1152" y="1694"/>
                      </a:lnTo>
                      <a:lnTo>
                        <a:pt x="1169" y="1685"/>
                      </a:lnTo>
                      <a:lnTo>
                        <a:pt x="1184" y="1676"/>
                      </a:lnTo>
                      <a:lnTo>
                        <a:pt x="1199" y="1665"/>
                      </a:lnTo>
                      <a:lnTo>
                        <a:pt x="1212" y="1652"/>
                      </a:lnTo>
                      <a:lnTo>
                        <a:pt x="1223" y="1640"/>
                      </a:lnTo>
                      <a:lnTo>
                        <a:pt x="1234" y="1626"/>
                      </a:lnTo>
                      <a:lnTo>
                        <a:pt x="1243" y="1610"/>
                      </a:lnTo>
                      <a:lnTo>
                        <a:pt x="1251" y="1593"/>
                      </a:lnTo>
                      <a:lnTo>
                        <a:pt x="1258" y="1574"/>
                      </a:lnTo>
                      <a:lnTo>
                        <a:pt x="1264" y="1555"/>
                      </a:lnTo>
                      <a:lnTo>
                        <a:pt x="1269" y="1535"/>
                      </a:lnTo>
                      <a:lnTo>
                        <a:pt x="1275" y="1512"/>
                      </a:lnTo>
                      <a:lnTo>
                        <a:pt x="1275" y="1512"/>
                      </a:lnTo>
                      <a:lnTo>
                        <a:pt x="1285" y="1446"/>
                      </a:lnTo>
                      <a:lnTo>
                        <a:pt x="1295" y="1363"/>
                      </a:lnTo>
                      <a:lnTo>
                        <a:pt x="1306" y="1276"/>
                      </a:lnTo>
                      <a:lnTo>
                        <a:pt x="1316" y="1200"/>
                      </a:lnTo>
                      <a:lnTo>
                        <a:pt x="1316" y="1200"/>
                      </a:lnTo>
                      <a:lnTo>
                        <a:pt x="1331" y="1204"/>
                      </a:lnTo>
                      <a:lnTo>
                        <a:pt x="1348" y="1207"/>
                      </a:lnTo>
                      <a:lnTo>
                        <a:pt x="1368" y="1208"/>
                      </a:lnTo>
                      <a:lnTo>
                        <a:pt x="1387" y="1209"/>
                      </a:lnTo>
                      <a:lnTo>
                        <a:pt x="1387" y="1209"/>
                      </a:lnTo>
                      <a:lnTo>
                        <a:pt x="1409" y="1208"/>
                      </a:lnTo>
                      <a:lnTo>
                        <a:pt x="1431" y="1207"/>
                      </a:lnTo>
                      <a:lnTo>
                        <a:pt x="1454" y="1204"/>
                      </a:lnTo>
                      <a:lnTo>
                        <a:pt x="1475" y="1200"/>
                      </a:lnTo>
                      <a:lnTo>
                        <a:pt x="1497" y="1196"/>
                      </a:lnTo>
                      <a:lnTo>
                        <a:pt x="1516" y="1191"/>
                      </a:lnTo>
                      <a:lnTo>
                        <a:pt x="1535" y="1184"/>
                      </a:lnTo>
                      <a:lnTo>
                        <a:pt x="1551" y="1177"/>
                      </a:lnTo>
                      <a:lnTo>
                        <a:pt x="1551" y="1177"/>
                      </a:lnTo>
                      <a:lnTo>
                        <a:pt x="1571" y="1168"/>
                      </a:lnTo>
                      <a:lnTo>
                        <a:pt x="1591" y="1156"/>
                      </a:lnTo>
                      <a:lnTo>
                        <a:pt x="1613" y="1142"/>
                      </a:lnTo>
                      <a:lnTo>
                        <a:pt x="1623" y="1134"/>
                      </a:lnTo>
                      <a:lnTo>
                        <a:pt x="1632" y="1126"/>
                      </a:lnTo>
                      <a:lnTo>
                        <a:pt x="1641" y="1118"/>
                      </a:lnTo>
                      <a:lnTo>
                        <a:pt x="1649" y="1110"/>
                      </a:lnTo>
                      <a:lnTo>
                        <a:pt x="1656" y="1101"/>
                      </a:lnTo>
                      <a:lnTo>
                        <a:pt x="1662" y="1092"/>
                      </a:lnTo>
                      <a:lnTo>
                        <a:pt x="1666" y="1083"/>
                      </a:lnTo>
                      <a:lnTo>
                        <a:pt x="1668" y="1075"/>
                      </a:lnTo>
                      <a:lnTo>
                        <a:pt x="1668" y="1066"/>
                      </a:lnTo>
                      <a:lnTo>
                        <a:pt x="1667" y="1057"/>
                      </a:lnTo>
                      <a:lnTo>
                        <a:pt x="1667" y="1057"/>
                      </a:lnTo>
                      <a:close/>
                      <a:moveTo>
                        <a:pt x="1361" y="479"/>
                      </a:moveTo>
                      <a:lnTo>
                        <a:pt x="1361" y="479"/>
                      </a:lnTo>
                      <a:lnTo>
                        <a:pt x="1360" y="498"/>
                      </a:lnTo>
                      <a:lnTo>
                        <a:pt x="1359" y="516"/>
                      </a:lnTo>
                      <a:lnTo>
                        <a:pt x="1353" y="551"/>
                      </a:lnTo>
                      <a:lnTo>
                        <a:pt x="1353" y="551"/>
                      </a:lnTo>
                      <a:lnTo>
                        <a:pt x="1347" y="591"/>
                      </a:lnTo>
                      <a:lnTo>
                        <a:pt x="1345" y="612"/>
                      </a:lnTo>
                      <a:lnTo>
                        <a:pt x="1344" y="636"/>
                      </a:lnTo>
                      <a:lnTo>
                        <a:pt x="1344" y="636"/>
                      </a:lnTo>
                      <a:lnTo>
                        <a:pt x="1344" y="659"/>
                      </a:lnTo>
                      <a:lnTo>
                        <a:pt x="1345" y="684"/>
                      </a:lnTo>
                      <a:lnTo>
                        <a:pt x="1350" y="732"/>
                      </a:lnTo>
                      <a:lnTo>
                        <a:pt x="1350" y="732"/>
                      </a:lnTo>
                      <a:lnTo>
                        <a:pt x="1356" y="780"/>
                      </a:lnTo>
                      <a:lnTo>
                        <a:pt x="1358" y="804"/>
                      </a:lnTo>
                      <a:lnTo>
                        <a:pt x="1358" y="828"/>
                      </a:lnTo>
                      <a:lnTo>
                        <a:pt x="1356" y="853"/>
                      </a:lnTo>
                      <a:lnTo>
                        <a:pt x="1354" y="865"/>
                      </a:lnTo>
                      <a:lnTo>
                        <a:pt x="1352" y="877"/>
                      </a:lnTo>
                      <a:lnTo>
                        <a:pt x="1349" y="890"/>
                      </a:lnTo>
                      <a:lnTo>
                        <a:pt x="1345" y="902"/>
                      </a:lnTo>
                      <a:lnTo>
                        <a:pt x="1341" y="914"/>
                      </a:lnTo>
                      <a:lnTo>
                        <a:pt x="1336" y="926"/>
                      </a:lnTo>
                      <a:lnTo>
                        <a:pt x="1336" y="926"/>
                      </a:lnTo>
                      <a:lnTo>
                        <a:pt x="1329" y="913"/>
                      </a:lnTo>
                      <a:lnTo>
                        <a:pt x="1323" y="898"/>
                      </a:lnTo>
                      <a:lnTo>
                        <a:pt x="1323" y="898"/>
                      </a:lnTo>
                      <a:lnTo>
                        <a:pt x="1313" y="880"/>
                      </a:lnTo>
                      <a:lnTo>
                        <a:pt x="1299" y="854"/>
                      </a:lnTo>
                      <a:lnTo>
                        <a:pt x="1299" y="854"/>
                      </a:lnTo>
                      <a:lnTo>
                        <a:pt x="1280" y="820"/>
                      </a:lnTo>
                      <a:lnTo>
                        <a:pt x="1258" y="778"/>
                      </a:lnTo>
                      <a:lnTo>
                        <a:pt x="1247" y="754"/>
                      </a:lnTo>
                      <a:lnTo>
                        <a:pt x="1236" y="731"/>
                      </a:lnTo>
                      <a:lnTo>
                        <a:pt x="1224" y="706"/>
                      </a:lnTo>
                      <a:lnTo>
                        <a:pt x="1215" y="682"/>
                      </a:lnTo>
                      <a:lnTo>
                        <a:pt x="1206" y="657"/>
                      </a:lnTo>
                      <a:lnTo>
                        <a:pt x="1199" y="633"/>
                      </a:lnTo>
                      <a:lnTo>
                        <a:pt x="1194" y="609"/>
                      </a:lnTo>
                      <a:lnTo>
                        <a:pt x="1190" y="587"/>
                      </a:lnTo>
                      <a:lnTo>
                        <a:pt x="1190" y="575"/>
                      </a:lnTo>
                      <a:lnTo>
                        <a:pt x="1190" y="565"/>
                      </a:lnTo>
                      <a:lnTo>
                        <a:pt x="1190" y="555"/>
                      </a:lnTo>
                      <a:lnTo>
                        <a:pt x="1191" y="546"/>
                      </a:lnTo>
                      <a:lnTo>
                        <a:pt x="1193" y="536"/>
                      </a:lnTo>
                      <a:lnTo>
                        <a:pt x="1196" y="528"/>
                      </a:lnTo>
                      <a:lnTo>
                        <a:pt x="1200" y="520"/>
                      </a:lnTo>
                      <a:lnTo>
                        <a:pt x="1204" y="512"/>
                      </a:lnTo>
                      <a:lnTo>
                        <a:pt x="1204" y="512"/>
                      </a:lnTo>
                      <a:lnTo>
                        <a:pt x="1211" y="504"/>
                      </a:lnTo>
                      <a:lnTo>
                        <a:pt x="1221" y="495"/>
                      </a:lnTo>
                      <a:lnTo>
                        <a:pt x="1226" y="492"/>
                      </a:lnTo>
                      <a:lnTo>
                        <a:pt x="1234" y="488"/>
                      </a:lnTo>
                      <a:lnTo>
                        <a:pt x="1242" y="485"/>
                      </a:lnTo>
                      <a:lnTo>
                        <a:pt x="1250" y="482"/>
                      </a:lnTo>
                      <a:lnTo>
                        <a:pt x="1260" y="480"/>
                      </a:lnTo>
                      <a:lnTo>
                        <a:pt x="1270" y="478"/>
                      </a:lnTo>
                      <a:lnTo>
                        <a:pt x="1283" y="477"/>
                      </a:lnTo>
                      <a:lnTo>
                        <a:pt x="1296" y="476"/>
                      </a:lnTo>
                      <a:lnTo>
                        <a:pt x="1310" y="475"/>
                      </a:lnTo>
                      <a:lnTo>
                        <a:pt x="1326" y="476"/>
                      </a:lnTo>
                      <a:lnTo>
                        <a:pt x="1342" y="477"/>
                      </a:lnTo>
                      <a:lnTo>
                        <a:pt x="1361" y="479"/>
                      </a:lnTo>
                      <a:lnTo>
                        <a:pt x="1361" y="479"/>
                      </a:lnTo>
                      <a:close/>
                      <a:moveTo>
                        <a:pt x="1239" y="51"/>
                      </a:moveTo>
                      <a:lnTo>
                        <a:pt x="1239" y="51"/>
                      </a:lnTo>
                      <a:lnTo>
                        <a:pt x="1265" y="52"/>
                      </a:lnTo>
                      <a:lnTo>
                        <a:pt x="1292" y="54"/>
                      </a:lnTo>
                      <a:lnTo>
                        <a:pt x="1319" y="58"/>
                      </a:lnTo>
                      <a:lnTo>
                        <a:pt x="1343" y="63"/>
                      </a:lnTo>
                      <a:lnTo>
                        <a:pt x="1368" y="70"/>
                      </a:lnTo>
                      <a:lnTo>
                        <a:pt x="1391" y="77"/>
                      </a:lnTo>
                      <a:lnTo>
                        <a:pt x="1415" y="85"/>
                      </a:lnTo>
                      <a:lnTo>
                        <a:pt x="1436" y="95"/>
                      </a:lnTo>
                      <a:lnTo>
                        <a:pt x="1458" y="105"/>
                      </a:lnTo>
                      <a:lnTo>
                        <a:pt x="1478" y="118"/>
                      </a:lnTo>
                      <a:lnTo>
                        <a:pt x="1499" y="131"/>
                      </a:lnTo>
                      <a:lnTo>
                        <a:pt x="1517" y="145"/>
                      </a:lnTo>
                      <a:lnTo>
                        <a:pt x="1536" y="161"/>
                      </a:lnTo>
                      <a:lnTo>
                        <a:pt x="1553" y="178"/>
                      </a:lnTo>
                      <a:lnTo>
                        <a:pt x="1571" y="197"/>
                      </a:lnTo>
                      <a:lnTo>
                        <a:pt x="1586" y="215"/>
                      </a:lnTo>
                      <a:lnTo>
                        <a:pt x="1586" y="215"/>
                      </a:lnTo>
                      <a:lnTo>
                        <a:pt x="1592" y="224"/>
                      </a:lnTo>
                      <a:lnTo>
                        <a:pt x="1596" y="233"/>
                      </a:lnTo>
                      <a:lnTo>
                        <a:pt x="1600" y="246"/>
                      </a:lnTo>
                      <a:lnTo>
                        <a:pt x="1603" y="259"/>
                      </a:lnTo>
                      <a:lnTo>
                        <a:pt x="1607" y="273"/>
                      </a:lnTo>
                      <a:lnTo>
                        <a:pt x="1608" y="289"/>
                      </a:lnTo>
                      <a:lnTo>
                        <a:pt x="1609" y="306"/>
                      </a:lnTo>
                      <a:lnTo>
                        <a:pt x="1609" y="325"/>
                      </a:lnTo>
                      <a:lnTo>
                        <a:pt x="1609" y="345"/>
                      </a:lnTo>
                      <a:lnTo>
                        <a:pt x="1607" y="365"/>
                      </a:lnTo>
                      <a:lnTo>
                        <a:pt x="1604" y="387"/>
                      </a:lnTo>
                      <a:lnTo>
                        <a:pt x="1601" y="411"/>
                      </a:lnTo>
                      <a:lnTo>
                        <a:pt x="1597" y="434"/>
                      </a:lnTo>
                      <a:lnTo>
                        <a:pt x="1593" y="459"/>
                      </a:lnTo>
                      <a:lnTo>
                        <a:pt x="1582" y="511"/>
                      </a:lnTo>
                      <a:lnTo>
                        <a:pt x="1567" y="565"/>
                      </a:lnTo>
                      <a:lnTo>
                        <a:pt x="1549" y="622"/>
                      </a:lnTo>
                      <a:lnTo>
                        <a:pt x="1529" y="681"/>
                      </a:lnTo>
                      <a:lnTo>
                        <a:pt x="1516" y="710"/>
                      </a:lnTo>
                      <a:lnTo>
                        <a:pt x="1504" y="741"/>
                      </a:lnTo>
                      <a:lnTo>
                        <a:pt x="1491" y="771"/>
                      </a:lnTo>
                      <a:lnTo>
                        <a:pt x="1477" y="802"/>
                      </a:lnTo>
                      <a:lnTo>
                        <a:pt x="1462" y="832"/>
                      </a:lnTo>
                      <a:lnTo>
                        <a:pt x="1447" y="863"/>
                      </a:lnTo>
                      <a:lnTo>
                        <a:pt x="1430" y="894"/>
                      </a:lnTo>
                      <a:lnTo>
                        <a:pt x="1414" y="923"/>
                      </a:lnTo>
                      <a:lnTo>
                        <a:pt x="1395" y="954"/>
                      </a:lnTo>
                      <a:lnTo>
                        <a:pt x="1377" y="984"/>
                      </a:lnTo>
                      <a:lnTo>
                        <a:pt x="1377" y="984"/>
                      </a:lnTo>
                      <a:lnTo>
                        <a:pt x="1371" y="977"/>
                      </a:lnTo>
                      <a:lnTo>
                        <a:pt x="1371" y="977"/>
                      </a:lnTo>
                      <a:lnTo>
                        <a:pt x="1369" y="973"/>
                      </a:lnTo>
                      <a:lnTo>
                        <a:pt x="1369" y="973"/>
                      </a:lnTo>
                      <a:lnTo>
                        <a:pt x="1378" y="957"/>
                      </a:lnTo>
                      <a:lnTo>
                        <a:pt x="1385" y="941"/>
                      </a:lnTo>
                      <a:lnTo>
                        <a:pt x="1391" y="924"/>
                      </a:lnTo>
                      <a:lnTo>
                        <a:pt x="1398" y="908"/>
                      </a:lnTo>
                      <a:lnTo>
                        <a:pt x="1402" y="893"/>
                      </a:lnTo>
                      <a:lnTo>
                        <a:pt x="1405" y="876"/>
                      </a:lnTo>
                      <a:lnTo>
                        <a:pt x="1407" y="861"/>
                      </a:lnTo>
                      <a:lnTo>
                        <a:pt x="1408" y="846"/>
                      </a:lnTo>
                      <a:lnTo>
                        <a:pt x="1409" y="829"/>
                      </a:lnTo>
                      <a:lnTo>
                        <a:pt x="1409" y="814"/>
                      </a:lnTo>
                      <a:lnTo>
                        <a:pt x="1408" y="784"/>
                      </a:lnTo>
                      <a:lnTo>
                        <a:pt x="1405" y="754"/>
                      </a:lnTo>
                      <a:lnTo>
                        <a:pt x="1402" y="726"/>
                      </a:lnTo>
                      <a:lnTo>
                        <a:pt x="1402" y="726"/>
                      </a:lnTo>
                      <a:lnTo>
                        <a:pt x="1396" y="680"/>
                      </a:lnTo>
                      <a:lnTo>
                        <a:pt x="1395" y="658"/>
                      </a:lnTo>
                      <a:lnTo>
                        <a:pt x="1395" y="638"/>
                      </a:lnTo>
                      <a:lnTo>
                        <a:pt x="1395" y="638"/>
                      </a:lnTo>
                      <a:lnTo>
                        <a:pt x="1396" y="616"/>
                      </a:lnTo>
                      <a:lnTo>
                        <a:pt x="1399" y="596"/>
                      </a:lnTo>
                      <a:lnTo>
                        <a:pt x="1404" y="559"/>
                      </a:lnTo>
                      <a:lnTo>
                        <a:pt x="1404" y="559"/>
                      </a:lnTo>
                      <a:lnTo>
                        <a:pt x="1407" y="536"/>
                      </a:lnTo>
                      <a:lnTo>
                        <a:pt x="1410" y="513"/>
                      </a:lnTo>
                      <a:lnTo>
                        <a:pt x="1412" y="488"/>
                      </a:lnTo>
                      <a:lnTo>
                        <a:pt x="1412" y="462"/>
                      </a:lnTo>
                      <a:lnTo>
                        <a:pt x="1412" y="462"/>
                      </a:lnTo>
                      <a:lnTo>
                        <a:pt x="1413" y="456"/>
                      </a:lnTo>
                      <a:lnTo>
                        <a:pt x="1413" y="448"/>
                      </a:lnTo>
                      <a:lnTo>
                        <a:pt x="1413" y="448"/>
                      </a:lnTo>
                      <a:lnTo>
                        <a:pt x="1410" y="432"/>
                      </a:lnTo>
                      <a:lnTo>
                        <a:pt x="1403" y="409"/>
                      </a:lnTo>
                      <a:lnTo>
                        <a:pt x="1393" y="384"/>
                      </a:lnTo>
                      <a:lnTo>
                        <a:pt x="1379" y="353"/>
                      </a:lnTo>
                      <a:lnTo>
                        <a:pt x="1363" y="320"/>
                      </a:lnTo>
                      <a:lnTo>
                        <a:pt x="1352" y="303"/>
                      </a:lnTo>
                      <a:lnTo>
                        <a:pt x="1341" y="286"/>
                      </a:lnTo>
                      <a:lnTo>
                        <a:pt x="1329" y="267"/>
                      </a:lnTo>
                      <a:lnTo>
                        <a:pt x="1317" y="250"/>
                      </a:lnTo>
                      <a:lnTo>
                        <a:pt x="1302" y="231"/>
                      </a:lnTo>
                      <a:lnTo>
                        <a:pt x="1288" y="214"/>
                      </a:lnTo>
                      <a:lnTo>
                        <a:pt x="1288" y="214"/>
                      </a:lnTo>
                      <a:lnTo>
                        <a:pt x="1270" y="195"/>
                      </a:lnTo>
                      <a:lnTo>
                        <a:pt x="1251" y="174"/>
                      </a:lnTo>
                      <a:lnTo>
                        <a:pt x="1229" y="155"/>
                      </a:lnTo>
                      <a:lnTo>
                        <a:pt x="1205" y="135"/>
                      </a:lnTo>
                      <a:lnTo>
                        <a:pt x="1179" y="116"/>
                      </a:lnTo>
                      <a:lnTo>
                        <a:pt x="1152" y="97"/>
                      </a:lnTo>
                      <a:lnTo>
                        <a:pt x="1122" y="81"/>
                      </a:lnTo>
                      <a:lnTo>
                        <a:pt x="1107" y="73"/>
                      </a:lnTo>
                      <a:lnTo>
                        <a:pt x="1090" y="64"/>
                      </a:lnTo>
                      <a:lnTo>
                        <a:pt x="1090" y="64"/>
                      </a:lnTo>
                      <a:lnTo>
                        <a:pt x="1121" y="59"/>
                      </a:lnTo>
                      <a:lnTo>
                        <a:pt x="1157" y="54"/>
                      </a:lnTo>
                      <a:lnTo>
                        <a:pt x="1176" y="53"/>
                      </a:lnTo>
                      <a:lnTo>
                        <a:pt x="1196" y="51"/>
                      </a:lnTo>
                      <a:lnTo>
                        <a:pt x="1217" y="51"/>
                      </a:lnTo>
                      <a:lnTo>
                        <a:pt x="1239" y="51"/>
                      </a:lnTo>
                      <a:lnTo>
                        <a:pt x="1239" y="51"/>
                      </a:lnTo>
                      <a:close/>
                      <a:moveTo>
                        <a:pt x="411" y="1166"/>
                      </a:moveTo>
                      <a:lnTo>
                        <a:pt x="411" y="1166"/>
                      </a:lnTo>
                      <a:lnTo>
                        <a:pt x="404" y="1175"/>
                      </a:lnTo>
                      <a:lnTo>
                        <a:pt x="397" y="1182"/>
                      </a:lnTo>
                      <a:lnTo>
                        <a:pt x="389" y="1189"/>
                      </a:lnTo>
                      <a:lnTo>
                        <a:pt x="383" y="1194"/>
                      </a:lnTo>
                      <a:lnTo>
                        <a:pt x="376" y="1197"/>
                      </a:lnTo>
                      <a:lnTo>
                        <a:pt x="371" y="1200"/>
                      </a:lnTo>
                      <a:lnTo>
                        <a:pt x="360" y="1204"/>
                      </a:lnTo>
                      <a:lnTo>
                        <a:pt x="350" y="1206"/>
                      </a:lnTo>
                      <a:lnTo>
                        <a:pt x="343" y="1205"/>
                      </a:lnTo>
                      <a:lnTo>
                        <a:pt x="337" y="1204"/>
                      </a:lnTo>
                      <a:lnTo>
                        <a:pt x="333" y="1203"/>
                      </a:lnTo>
                      <a:lnTo>
                        <a:pt x="333" y="1203"/>
                      </a:lnTo>
                      <a:lnTo>
                        <a:pt x="321" y="1198"/>
                      </a:lnTo>
                      <a:lnTo>
                        <a:pt x="309" y="1191"/>
                      </a:lnTo>
                      <a:lnTo>
                        <a:pt x="297" y="1180"/>
                      </a:lnTo>
                      <a:lnTo>
                        <a:pt x="286" y="1168"/>
                      </a:lnTo>
                      <a:lnTo>
                        <a:pt x="274" y="1154"/>
                      </a:lnTo>
                      <a:lnTo>
                        <a:pt x="261" y="1136"/>
                      </a:lnTo>
                      <a:lnTo>
                        <a:pt x="249" y="1117"/>
                      </a:lnTo>
                      <a:lnTo>
                        <a:pt x="237" y="1096"/>
                      </a:lnTo>
                      <a:lnTo>
                        <a:pt x="224" y="1073"/>
                      </a:lnTo>
                      <a:lnTo>
                        <a:pt x="212" y="1047"/>
                      </a:lnTo>
                      <a:lnTo>
                        <a:pt x="200" y="1020"/>
                      </a:lnTo>
                      <a:lnTo>
                        <a:pt x="187" y="990"/>
                      </a:lnTo>
                      <a:lnTo>
                        <a:pt x="175" y="958"/>
                      </a:lnTo>
                      <a:lnTo>
                        <a:pt x="164" y="924"/>
                      </a:lnTo>
                      <a:lnTo>
                        <a:pt x="152" y="890"/>
                      </a:lnTo>
                      <a:lnTo>
                        <a:pt x="140" y="853"/>
                      </a:lnTo>
                      <a:lnTo>
                        <a:pt x="140" y="853"/>
                      </a:lnTo>
                      <a:lnTo>
                        <a:pt x="121" y="786"/>
                      </a:lnTo>
                      <a:lnTo>
                        <a:pt x="103" y="723"/>
                      </a:lnTo>
                      <a:lnTo>
                        <a:pt x="89" y="661"/>
                      </a:lnTo>
                      <a:lnTo>
                        <a:pt x="77" y="604"/>
                      </a:lnTo>
                      <a:lnTo>
                        <a:pt x="68" y="554"/>
                      </a:lnTo>
                      <a:lnTo>
                        <a:pt x="59" y="510"/>
                      </a:lnTo>
                      <a:lnTo>
                        <a:pt x="54" y="475"/>
                      </a:lnTo>
                      <a:lnTo>
                        <a:pt x="52" y="451"/>
                      </a:lnTo>
                      <a:lnTo>
                        <a:pt x="52" y="451"/>
                      </a:lnTo>
                      <a:lnTo>
                        <a:pt x="51" y="423"/>
                      </a:lnTo>
                      <a:lnTo>
                        <a:pt x="51" y="395"/>
                      </a:lnTo>
                      <a:lnTo>
                        <a:pt x="53" y="369"/>
                      </a:lnTo>
                      <a:lnTo>
                        <a:pt x="55" y="343"/>
                      </a:lnTo>
                      <a:lnTo>
                        <a:pt x="58" y="318"/>
                      </a:lnTo>
                      <a:lnTo>
                        <a:pt x="62" y="296"/>
                      </a:lnTo>
                      <a:lnTo>
                        <a:pt x="69" y="273"/>
                      </a:lnTo>
                      <a:lnTo>
                        <a:pt x="75" y="253"/>
                      </a:lnTo>
                      <a:lnTo>
                        <a:pt x="83" y="232"/>
                      </a:lnTo>
                      <a:lnTo>
                        <a:pt x="91" y="214"/>
                      </a:lnTo>
                      <a:lnTo>
                        <a:pt x="101" y="197"/>
                      </a:lnTo>
                      <a:lnTo>
                        <a:pt x="112" y="180"/>
                      </a:lnTo>
                      <a:lnTo>
                        <a:pt x="124" y="166"/>
                      </a:lnTo>
                      <a:lnTo>
                        <a:pt x="136" y="152"/>
                      </a:lnTo>
                      <a:lnTo>
                        <a:pt x="151" y="139"/>
                      </a:lnTo>
                      <a:lnTo>
                        <a:pt x="165" y="127"/>
                      </a:lnTo>
                      <a:lnTo>
                        <a:pt x="165" y="127"/>
                      </a:lnTo>
                      <a:lnTo>
                        <a:pt x="178" y="119"/>
                      </a:lnTo>
                      <a:lnTo>
                        <a:pt x="192" y="112"/>
                      </a:lnTo>
                      <a:lnTo>
                        <a:pt x="205" y="104"/>
                      </a:lnTo>
                      <a:lnTo>
                        <a:pt x="219" y="98"/>
                      </a:lnTo>
                      <a:lnTo>
                        <a:pt x="234" y="93"/>
                      </a:lnTo>
                      <a:lnTo>
                        <a:pt x="249" y="88"/>
                      </a:lnTo>
                      <a:lnTo>
                        <a:pt x="263" y="85"/>
                      </a:lnTo>
                      <a:lnTo>
                        <a:pt x="279" y="82"/>
                      </a:lnTo>
                      <a:lnTo>
                        <a:pt x="294" y="79"/>
                      </a:lnTo>
                      <a:lnTo>
                        <a:pt x="310" y="77"/>
                      </a:lnTo>
                      <a:lnTo>
                        <a:pt x="341" y="75"/>
                      </a:lnTo>
                      <a:lnTo>
                        <a:pt x="373" y="75"/>
                      </a:lnTo>
                      <a:lnTo>
                        <a:pt x="405" y="76"/>
                      </a:lnTo>
                      <a:lnTo>
                        <a:pt x="435" y="79"/>
                      </a:lnTo>
                      <a:lnTo>
                        <a:pt x="465" y="83"/>
                      </a:lnTo>
                      <a:lnTo>
                        <a:pt x="495" y="88"/>
                      </a:lnTo>
                      <a:lnTo>
                        <a:pt x="522" y="94"/>
                      </a:lnTo>
                      <a:lnTo>
                        <a:pt x="547" y="100"/>
                      </a:lnTo>
                      <a:lnTo>
                        <a:pt x="571" y="106"/>
                      </a:lnTo>
                      <a:lnTo>
                        <a:pt x="610" y="118"/>
                      </a:lnTo>
                      <a:lnTo>
                        <a:pt x="610" y="118"/>
                      </a:lnTo>
                      <a:lnTo>
                        <a:pt x="606" y="122"/>
                      </a:lnTo>
                      <a:lnTo>
                        <a:pt x="606" y="122"/>
                      </a:lnTo>
                      <a:lnTo>
                        <a:pt x="592" y="136"/>
                      </a:lnTo>
                      <a:lnTo>
                        <a:pt x="580" y="150"/>
                      </a:lnTo>
                      <a:lnTo>
                        <a:pt x="569" y="166"/>
                      </a:lnTo>
                      <a:lnTo>
                        <a:pt x="558" y="181"/>
                      </a:lnTo>
                      <a:lnTo>
                        <a:pt x="548" y="197"/>
                      </a:lnTo>
                      <a:lnTo>
                        <a:pt x="539" y="213"/>
                      </a:lnTo>
                      <a:lnTo>
                        <a:pt x="530" y="229"/>
                      </a:lnTo>
                      <a:lnTo>
                        <a:pt x="523" y="246"/>
                      </a:lnTo>
                      <a:lnTo>
                        <a:pt x="508" y="279"/>
                      </a:lnTo>
                      <a:lnTo>
                        <a:pt x="497" y="313"/>
                      </a:lnTo>
                      <a:lnTo>
                        <a:pt x="488" y="346"/>
                      </a:lnTo>
                      <a:lnTo>
                        <a:pt x="481" y="378"/>
                      </a:lnTo>
                      <a:lnTo>
                        <a:pt x="474" y="408"/>
                      </a:lnTo>
                      <a:lnTo>
                        <a:pt x="470" y="436"/>
                      </a:lnTo>
                      <a:lnTo>
                        <a:pt x="467" y="463"/>
                      </a:lnTo>
                      <a:lnTo>
                        <a:pt x="465" y="485"/>
                      </a:lnTo>
                      <a:lnTo>
                        <a:pt x="464" y="519"/>
                      </a:lnTo>
                      <a:lnTo>
                        <a:pt x="464" y="535"/>
                      </a:lnTo>
                      <a:lnTo>
                        <a:pt x="464" y="535"/>
                      </a:lnTo>
                      <a:lnTo>
                        <a:pt x="465" y="561"/>
                      </a:lnTo>
                      <a:lnTo>
                        <a:pt x="465" y="561"/>
                      </a:lnTo>
                      <a:lnTo>
                        <a:pt x="467" y="600"/>
                      </a:lnTo>
                      <a:lnTo>
                        <a:pt x="468" y="649"/>
                      </a:lnTo>
                      <a:lnTo>
                        <a:pt x="467" y="677"/>
                      </a:lnTo>
                      <a:lnTo>
                        <a:pt x="466" y="707"/>
                      </a:lnTo>
                      <a:lnTo>
                        <a:pt x="464" y="738"/>
                      </a:lnTo>
                      <a:lnTo>
                        <a:pt x="460" y="772"/>
                      </a:lnTo>
                      <a:lnTo>
                        <a:pt x="460" y="772"/>
                      </a:lnTo>
                      <a:lnTo>
                        <a:pt x="458" y="787"/>
                      </a:lnTo>
                      <a:lnTo>
                        <a:pt x="457" y="803"/>
                      </a:lnTo>
                      <a:lnTo>
                        <a:pt x="457" y="818"/>
                      </a:lnTo>
                      <a:lnTo>
                        <a:pt x="458" y="833"/>
                      </a:lnTo>
                      <a:lnTo>
                        <a:pt x="460" y="848"/>
                      </a:lnTo>
                      <a:lnTo>
                        <a:pt x="462" y="863"/>
                      </a:lnTo>
                      <a:lnTo>
                        <a:pt x="465" y="877"/>
                      </a:lnTo>
                      <a:lnTo>
                        <a:pt x="469" y="892"/>
                      </a:lnTo>
                      <a:lnTo>
                        <a:pt x="474" y="906"/>
                      </a:lnTo>
                      <a:lnTo>
                        <a:pt x="479" y="919"/>
                      </a:lnTo>
                      <a:lnTo>
                        <a:pt x="487" y="933"/>
                      </a:lnTo>
                      <a:lnTo>
                        <a:pt x="494" y="946"/>
                      </a:lnTo>
                      <a:lnTo>
                        <a:pt x="502" y="958"/>
                      </a:lnTo>
                      <a:lnTo>
                        <a:pt x="510" y="970"/>
                      </a:lnTo>
                      <a:lnTo>
                        <a:pt x="519" y="983"/>
                      </a:lnTo>
                      <a:lnTo>
                        <a:pt x="530" y="994"/>
                      </a:lnTo>
                      <a:lnTo>
                        <a:pt x="530" y="994"/>
                      </a:lnTo>
                      <a:lnTo>
                        <a:pt x="539" y="1002"/>
                      </a:lnTo>
                      <a:lnTo>
                        <a:pt x="548" y="1011"/>
                      </a:lnTo>
                      <a:lnTo>
                        <a:pt x="548" y="1011"/>
                      </a:lnTo>
                      <a:lnTo>
                        <a:pt x="492" y="1073"/>
                      </a:lnTo>
                      <a:lnTo>
                        <a:pt x="453" y="1117"/>
                      </a:lnTo>
                      <a:lnTo>
                        <a:pt x="411" y="1166"/>
                      </a:lnTo>
                      <a:lnTo>
                        <a:pt x="411" y="1166"/>
                      </a:lnTo>
                      <a:close/>
                      <a:moveTo>
                        <a:pt x="567" y="958"/>
                      </a:moveTo>
                      <a:lnTo>
                        <a:pt x="567" y="958"/>
                      </a:lnTo>
                      <a:lnTo>
                        <a:pt x="558" y="949"/>
                      </a:lnTo>
                      <a:lnTo>
                        <a:pt x="551" y="940"/>
                      </a:lnTo>
                      <a:lnTo>
                        <a:pt x="544" y="931"/>
                      </a:lnTo>
                      <a:lnTo>
                        <a:pt x="538" y="920"/>
                      </a:lnTo>
                      <a:lnTo>
                        <a:pt x="532" y="909"/>
                      </a:lnTo>
                      <a:lnTo>
                        <a:pt x="527" y="899"/>
                      </a:lnTo>
                      <a:lnTo>
                        <a:pt x="522" y="888"/>
                      </a:lnTo>
                      <a:lnTo>
                        <a:pt x="518" y="876"/>
                      </a:lnTo>
                      <a:lnTo>
                        <a:pt x="514" y="864"/>
                      </a:lnTo>
                      <a:lnTo>
                        <a:pt x="512" y="853"/>
                      </a:lnTo>
                      <a:lnTo>
                        <a:pt x="510" y="840"/>
                      </a:lnTo>
                      <a:lnTo>
                        <a:pt x="509" y="828"/>
                      </a:lnTo>
                      <a:lnTo>
                        <a:pt x="508" y="816"/>
                      </a:lnTo>
                      <a:lnTo>
                        <a:pt x="508" y="804"/>
                      </a:lnTo>
                      <a:lnTo>
                        <a:pt x="509" y="791"/>
                      </a:lnTo>
                      <a:lnTo>
                        <a:pt x="510" y="778"/>
                      </a:lnTo>
                      <a:lnTo>
                        <a:pt x="510" y="778"/>
                      </a:lnTo>
                      <a:lnTo>
                        <a:pt x="514" y="744"/>
                      </a:lnTo>
                      <a:lnTo>
                        <a:pt x="517" y="710"/>
                      </a:lnTo>
                      <a:lnTo>
                        <a:pt x="518" y="679"/>
                      </a:lnTo>
                      <a:lnTo>
                        <a:pt x="519" y="650"/>
                      </a:lnTo>
                      <a:lnTo>
                        <a:pt x="518" y="622"/>
                      </a:lnTo>
                      <a:lnTo>
                        <a:pt x="518" y="598"/>
                      </a:lnTo>
                      <a:lnTo>
                        <a:pt x="516" y="558"/>
                      </a:lnTo>
                      <a:lnTo>
                        <a:pt x="516" y="558"/>
                      </a:lnTo>
                      <a:lnTo>
                        <a:pt x="515" y="543"/>
                      </a:lnTo>
                      <a:lnTo>
                        <a:pt x="515" y="543"/>
                      </a:lnTo>
                      <a:lnTo>
                        <a:pt x="527" y="534"/>
                      </a:lnTo>
                      <a:lnTo>
                        <a:pt x="544" y="523"/>
                      </a:lnTo>
                      <a:lnTo>
                        <a:pt x="567" y="513"/>
                      </a:lnTo>
                      <a:lnTo>
                        <a:pt x="592" y="502"/>
                      </a:lnTo>
                      <a:lnTo>
                        <a:pt x="606" y="496"/>
                      </a:lnTo>
                      <a:lnTo>
                        <a:pt x="620" y="492"/>
                      </a:lnTo>
                      <a:lnTo>
                        <a:pt x="634" y="489"/>
                      </a:lnTo>
                      <a:lnTo>
                        <a:pt x="650" y="486"/>
                      </a:lnTo>
                      <a:lnTo>
                        <a:pt x="664" y="484"/>
                      </a:lnTo>
                      <a:lnTo>
                        <a:pt x="678" y="484"/>
                      </a:lnTo>
                      <a:lnTo>
                        <a:pt x="693" y="484"/>
                      </a:lnTo>
                      <a:lnTo>
                        <a:pt x="706" y="487"/>
                      </a:lnTo>
                      <a:lnTo>
                        <a:pt x="706" y="487"/>
                      </a:lnTo>
                      <a:lnTo>
                        <a:pt x="717" y="490"/>
                      </a:lnTo>
                      <a:lnTo>
                        <a:pt x="727" y="495"/>
                      </a:lnTo>
                      <a:lnTo>
                        <a:pt x="737" y="502"/>
                      </a:lnTo>
                      <a:lnTo>
                        <a:pt x="745" y="509"/>
                      </a:lnTo>
                      <a:lnTo>
                        <a:pt x="751" y="518"/>
                      </a:lnTo>
                      <a:lnTo>
                        <a:pt x="757" y="528"/>
                      </a:lnTo>
                      <a:lnTo>
                        <a:pt x="762" y="541"/>
                      </a:lnTo>
                      <a:lnTo>
                        <a:pt x="765" y="554"/>
                      </a:lnTo>
                      <a:lnTo>
                        <a:pt x="765" y="554"/>
                      </a:lnTo>
                      <a:lnTo>
                        <a:pt x="773" y="589"/>
                      </a:lnTo>
                      <a:lnTo>
                        <a:pt x="778" y="621"/>
                      </a:lnTo>
                      <a:lnTo>
                        <a:pt x="782" y="652"/>
                      </a:lnTo>
                      <a:lnTo>
                        <a:pt x="784" y="680"/>
                      </a:lnTo>
                      <a:lnTo>
                        <a:pt x="785" y="706"/>
                      </a:lnTo>
                      <a:lnTo>
                        <a:pt x="784" y="730"/>
                      </a:lnTo>
                      <a:lnTo>
                        <a:pt x="783" y="752"/>
                      </a:lnTo>
                      <a:lnTo>
                        <a:pt x="781" y="773"/>
                      </a:lnTo>
                      <a:lnTo>
                        <a:pt x="778" y="791"/>
                      </a:lnTo>
                      <a:lnTo>
                        <a:pt x="774" y="810"/>
                      </a:lnTo>
                      <a:lnTo>
                        <a:pt x="768" y="826"/>
                      </a:lnTo>
                      <a:lnTo>
                        <a:pt x="763" y="841"/>
                      </a:lnTo>
                      <a:lnTo>
                        <a:pt x="753" y="869"/>
                      </a:lnTo>
                      <a:lnTo>
                        <a:pt x="742" y="895"/>
                      </a:lnTo>
                      <a:lnTo>
                        <a:pt x="742" y="895"/>
                      </a:lnTo>
                      <a:lnTo>
                        <a:pt x="733" y="914"/>
                      </a:lnTo>
                      <a:lnTo>
                        <a:pt x="725" y="934"/>
                      </a:lnTo>
                      <a:lnTo>
                        <a:pt x="721" y="944"/>
                      </a:lnTo>
                      <a:lnTo>
                        <a:pt x="721" y="944"/>
                      </a:lnTo>
                      <a:lnTo>
                        <a:pt x="708" y="982"/>
                      </a:lnTo>
                      <a:lnTo>
                        <a:pt x="702" y="999"/>
                      </a:lnTo>
                      <a:lnTo>
                        <a:pt x="697" y="1017"/>
                      </a:lnTo>
                      <a:lnTo>
                        <a:pt x="697" y="1017"/>
                      </a:lnTo>
                      <a:lnTo>
                        <a:pt x="679" y="1016"/>
                      </a:lnTo>
                      <a:lnTo>
                        <a:pt x="662" y="1012"/>
                      </a:lnTo>
                      <a:lnTo>
                        <a:pt x="644" y="1007"/>
                      </a:lnTo>
                      <a:lnTo>
                        <a:pt x="627" y="1001"/>
                      </a:lnTo>
                      <a:lnTo>
                        <a:pt x="611" y="993"/>
                      </a:lnTo>
                      <a:lnTo>
                        <a:pt x="595" y="983"/>
                      </a:lnTo>
                      <a:lnTo>
                        <a:pt x="581" y="971"/>
                      </a:lnTo>
                      <a:lnTo>
                        <a:pt x="567" y="958"/>
                      </a:lnTo>
                      <a:lnTo>
                        <a:pt x="567" y="958"/>
                      </a:lnTo>
                      <a:close/>
                      <a:moveTo>
                        <a:pt x="574" y="1221"/>
                      </a:moveTo>
                      <a:lnTo>
                        <a:pt x="574" y="1221"/>
                      </a:lnTo>
                      <a:lnTo>
                        <a:pt x="564" y="1218"/>
                      </a:lnTo>
                      <a:lnTo>
                        <a:pt x="554" y="1214"/>
                      </a:lnTo>
                      <a:lnTo>
                        <a:pt x="546" y="1210"/>
                      </a:lnTo>
                      <a:lnTo>
                        <a:pt x="540" y="1206"/>
                      </a:lnTo>
                      <a:lnTo>
                        <a:pt x="540" y="1206"/>
                      </a:lnTo>
                      <a:lnTo>
                        <a:pt x="553" y="1202"/>
                      </a:lnTo>
                      <a:lnTo>
                        <a:pt x="564" y="1199"/>
                      </a:lnTo>
                      <a:lnTo>
                        <a:pt x="577" y="1196"/>
                      </a:lnTo>
                      <a:lnTo>
                        <a:pt x="577" y="1196"/>
                      </a:lnTo>
                      <a:lnTo>
                        <a:pt x="608" y="1189"/>
                      </a:lnTo>
                      <a:lnTo>
                        <a:pt x="632" y="1181"/>
                      </a:lnTo>
                      <a:lnTo>
                        <a:pt x="653" y="1175"/>
                      </a:lnTo>
                      <a:lnTo>
                        <a:pt x="668" y="1167"/>
                      </a:lnTo>
                      <a:lnTo>
                        <a:pt x="681" y="1159"/>
                      </a:lnTo>
                      <a:lnTo>
                        <a:pt x="693" y="1149"/>
                      </a:lnTo>
                      <a:lnTo>
                        <a:pt x="703" y="1137"/>
                      </a:lnTo>
                      <a:lnTo>
                        <a:pt x="714" y="1124"/>
                      </a:lnTo>
                      <a:lnTo>
                        <a:pt x="714" y="1124"/>
                      </a:lnTo>
                      <a:lnTo>
                        <a:pt x="726" y="1109"/>
                      </a:lnTo>
                      <a:lnTo>
                        <a:pt x="741" y="1091"/>
                      </a:lnTo>
                      <a:lnTo>
                        <a:pt x="741" y="1091"/>
                      </a:lnTo>
                      <a:lnTo>
                        <a:pt x="741" y="1091"/>
                      </a:lnTo>
                      <a:lnTo>
                        <a:pt x="741" y="1091"/>
                      </a:lnTo>
                      <a:lnTo>
                        <a:pt x="747" y="1086"/>
                      </a:lnTo>
                      <a:lnTo>
                        <a:pt x="752" y="1081"/>
                      </a:lnTo>
                      <a:lnTo>
                        <a:pt x="756" y="1079"/>
                      </a:lnTo>
                      <a:lnTo>
                        <a:pt x="761" y="1078"/>
                      </a:lnTo>
                      <a:lnTo>
                        <a:pt x="765" y="1078"/>
                      </a:lnTo>
                      <a:lnTo>
                        <a:pt x="769" y="1078"/>
                      </a:lnTo>
                      <a:lnTo>
                        <a:pt x="779" y="1082"/>
                      </a:lnTo>
                      <a:lnTo>
                        <a:pt x="779" y="1082"/>
                      </a:lnTo>
                      <a:lnTo>
                        <a:pt x="783" y="1084"/>
                      </a:lnTo>
                      <a:lnTo>
                        <a:pt x="787" y="1087"/>
                      </a:lnTo>
                      <a:lnTo>
                        <a:pt x="795" y="1095"/>
                      </a:lnTo>
                      <a:lnTo>
                        <a:pt x="801" y="1105"/>
                      </a:lnTo>
                      <a:lnTo>
                        <a:pt x="805" y="1116"/>
                      </a:lnTo>
                      <a:lnTo>
                        <a:pt x="805" y="1116"/>
                      </a:lnTo>
                      <a:lnTo>
                        <a:pt x="807" y="1123"/>
                      </a:lnTo>
                      <a:lnTo>
                        <a:pt x="807" y="1131"/>
                      </a:lnTo>
                      <a:lnTo>
                        <a:pt x="806" y="1139"/>
                      </a:lnTo>
                      <a:lnTo>
                        <a:pt x="804" y="1143"/>
                      </a:lnTo>
                      <a:lnTo>
                        <a:pt x="802" y="1149"/>
                      </a:lnTo>
                      <a:lnTo>
                        <a:pt x="802" y="1149"/>
                      </a:lnTo>
                      <a:lnTo>
                        <a:pt x="790" y="1164"/>
                      </a:lnTo>
                      <a:lnTo>
                        <a:pt x="777" y="1178"/>
                      </a:lnTo>
                      <a:lnTo>
                        <a:pt x="763" y="1191"/>
                      </a:lnTo>
                      <a:lnTo>
                        <a:pt x="749" y="1201"/>
                      </a:lnTo>
                      <a:lnTo>
                        <a:pt x="735" y="1209"/>
                      </a:lnTo>
                      <a:lnTo>
                        <a:pt x="719" y="1216"/>
                      </a:lnTo>
                      <a:lnTo>
                        <a:pt x="705" y="1221"/>
                      </a:lnTo>
                      <a:lnTo>
                        <a:pt x="690" y="1225"/>
                      </a:lnTo>
                      <a:lnTo>
                        <a:pt x="674" y="1227"/>
                      </a:lnTo>
                      <a:lnTo>
                        <a:pt x="659" y="1229"/>
                      </a:lnTo>
                      <a:lnTo>
                        <a:pt x="644" y="1230"/>
                      </a:lnTo>
                      <a:lnTo>
                        <a:pt x="629" y="1229"/>
                      </a:lnTo>
                      <a:lnTo>
                        <a:pt x="615" y="1228"/>
                      </a:lnTo>
                      <a:lnTo>
                        <a:pt x="600" y="1226"/>
                      </a:lnTo>
                      <a:lnTo>
                        <a:pt x="587" y="1224"/>
                      </a:lnTo>
                      <a:lnTo>
                        <a:pt x="574" y="1221"/>
                      </a:lnTo>
                      <a:lnTo>
                        <a:pt x="574" y="1221"/>
                      </a:lnTo>
                      <a:close/>
                      <a:moveTo>
                        <a:pt x="1058" y="1671"/>
                      </a:moveTo>
                      <a:lnTo>
                        <a:pt x="1058" y="1671"/>
                      </a:lnTo>
                      <a:lnTo>
                        <a:pt x="1038" y="1675"/>
                      </a:lnTo>
                      <a:lnTo>
                        <a:pt x="1018" y="1676"/>
                      </a:lnTo>
                      <a:lnTo>
                        <a:pt x="1002" y="1677"/>
                      </a:lnTo>
                      <a:lnTo>
                        <a:pt x="986" y="1675"/>
                      </a:lnTo>
                      <a:lnTo>
                        <a:pt x="971" y="1672"/>
                      </a:lnTo>
                      <a:lnTo>
                        <a:pt x="958" y="1668"/>
                      </a:lnTo>
                      <a:lnTo>
                        <a:pt x="947" y="1661"/>
                      </a:lnTo>
                      <a:lnTo>
                        <a:pt x="935" y="1655"/>
                      </a:lnTo>
                      <a:lnTo>
                        <a:pt x="926" y="1647"/>
                      </a:lnTo>
                      <a:lnTo>
                        <a:pt x="917" y="1638"/>
                      </a:lnTo>
                      <a:lnTo>
                        <a:pt x="909" y="1629"/>
                      </a:lnTo>
                      <a:lnTo>
                        <a:pt x="902" y="1618"/>
                      </a:lnTo>
                      <a:lnTo>
                        <a:pt x="895" y="1607"/>
                      </a:lnTo>
                      <a:lnTo>
                        <a:pt x="889" y="1596"/>
                      </a:lnTo>
                      <a:lnTo>
                        <a:pt x="878" y="1571"/>
                      </a:lnTo>
                      <a:lnTo>
                        <a:pt x="878" y="1571"/>
                      </a:lnTo>
                      <a:lnTo>
                        <a:pt x="875" y="1562"/>
                      </a:lnTo>
                      <a:lnTo>
                        <a:pt x="873" y="1549"/>
                      </a:lnTo>
                      <a:lnTo>
                        <a:pt x="870" y="1532"/>
                      </a:lnTo>
                      <a:lnTo>
                        <a:pt x="868" y="1514"/>
                      </a:lnTo>
                      <a:lnTo>
                        <a:pt x="864" y="1467"/>
                      </a:lnTo>
                      <a:lnTo>
                        <a:pt x="860" y="1412"/>
                      </a:lnTo>
                      <a:lnTo>
                        <a:pt x="858" y="1348"/>
                      </a:lnTo>
                      <a:lnTo>
                        <a:pt x="858" y="1279"/>
                      </a:lnTo>
                      <a:lnTo>
                        <a:pt x="858" y="1204"/>
                      </a:lnTo>
                      <a:lnTo>
                        <a:pt x="859" y="1125"/>
                      </a:lnTo>
                      <a:lnTo>
                        <a:pt x="859" y="1125"/>
                      </a:lnTo>
                      <a:lnTo>
                        <a:pt x="859" y="1121"/>
                      </a:lnTo>
                      <a:lnTo>
                        <a:pt x="858" y="1117"/>
                      </a:lnTo>
                      <a:lnTo>
                        <a:pt x="858" y="1117"/>
                      </a:lnTo>
                      <a:lnTo>
                        <a:pt x="854" y="1103"/>
                      </a:lnTo>
                      <a:lnTo>
                        <a:pt x="854" y="1103"/>
                      </a:lnTo>
                      <a:lnTo>
                        <a:pt x="850" y="1091"/>
                      </a:lnTo>
                      <a:lnTo>
                        <a:pt x="846" y="1080"/>
                      </a:lnTo>
                      <a:lnTo>
                        <a:pt x="840" y="1070"/>
                      </a:lnTo>
                      <a:lnTo>
                        <a:pt x="833" y="1061"/>
                      </a:lnTo>
                      <a:lnTo>
                        <a:pt x="826" y="1052"/>
                      </a:lnTo>
                      <a:lnTo>
                        <a:pt x="817" y="1045"/>
                      </a:lnTo>
                      <a:lnTo>
                        <a:pt x="808" y="1039"/>
                      </a:lnTo>
                      <a:lnTo>
                        <a:pt x="798" y="1035"/>
                      </a:lnTo>
                      <a:lnTo>
                        <a:pt x="798" y="1035"/>
                      </a:lnTo>
                      <a:lnTo>
                        <a:pt x="789" y="1031"/>
                      </a:lnTo>
                      <a:lnTo>
                        <a:pt x="778" y="1028"/>
                      </a:lnTo>
                      <a:lnTo>
                        <a:pt x="770" y="1027"/>
                      </a:lnTo>
                      <a:lnTo>
                        <a:pt x="763" y="1027"/>
                      </a:lnTo>
                      <a:lnTo>
                        <a:pt x="755" y="1027"/>
                      </a:lnTo>
                      <a:lnTo>
                        <a:pt x="747" y="1029"/>
                      </a:lnTo>
                      <a:lnTo>
                        <a:pt x="747" y="1029"/>
                      </a:lnTo>
                      <a:lnTo>
                        <a:pt x="751" y="1013"/>
                      </a:lnTo>
                      <a:lnTo>
                        <a:pt x="756" y="997"/>
                      </a:lnTo>
                      <a:lnTo>
                        <a:pt x="769" y="962"/>
                      </a:lnTo>
                      <a:lnTo>
                        <a:pt x="773" y="952"/>
                      </a:lnTo>
                      <a:lnTo>
                        <a:pt x="773" y="952"/>
                      </a:lnTo>
                      <a:lnTo>
                        <a:pt x="780" y="934"/>
                      </a:lnTo>
                      <a:lnTo>
                        <a:pt x="788" y="915"/>
                      </a:lnTo>
                      <a:lnTo>
                        <a:pt x="788" y="915"/>
                      </a:lnTo>
                      <a:lnTo>
                        <a:pt x="800" y="889"/>
                      </a:lnTo>
                      <a:lnTo>
                        <a:pt x="811" y="858"/>
                      </a:lnTo>
                      <a:lnTo>
                        <a:pt x="818" y="841"/>
                      </a:lnTo>
                      <a:lnTo>
                        <a:pt x="823" y="823"/>
                      </a:lnTo>
                      <a:lnTo>
                        <a:pt x="827" y="804"/>
                      </a:lnTo>
                      <a:lnTo>
                        <a:pt x="831" y="783"/>
                      </a:lnTo>
                      <a:lnTo>
                        <a:pt x="833" y="761"/>
                      </a:lnTo>
                      <a:lnTo>
                        <a:pt x="835" y="736"/>
                      </a:lnTo>
                      <a:lnTo>
                        <a:pt x="835" y="709"/>
                      </a:lnTo>
                      <a:lnTo>
                        <a:pt x="835" y="681"/>
                      </a:lnTo>
                      <a:lnTo>
                        <a:pt x="833" y="650"/>
                      </a:lnTo>
                      <a:lnTo>
                        <a:pt x="829" y="616"/>
                      </a:lnTo>
                      <a:lnTo>
                        <a:pt x="823" y="581"/>
                      </a:lnTo>
                      <a:lnTo>
                        <a:pt x="816" y="543"/>
                      </a:lnTo>
                      <a:lnTo>
                        <a:pt x="816" y="543"/>
                      </a:lnTo>
                      <a:lnTo>
                        <a:pt x="811" y="528"/>
                      </a:lnTo>
                      <a:lnTo>
                        <a:pt x="807" y="515"/>
                      </a:lnTo>
                      <a:lnTo>
                        <a:pt x="801" y="503"/>
                      </a:lnTo>
                      <a:lnTo>
                        <a:pt x="795" y="491"/>
                      </a:lnTo>
                      <a:lnTo>
                        <a:pt x="788" y="481"/>
                      </a:lnTo>
                      <a:lnTo>
                        <a:pt x="780" y="472"/>
                      </a:lnTo>
                      <a:lnTo>
                        <a:pt x="770" y="463"/>
                      </a:lnTo>
                      <a:lnTo>
                        <a:pt x="761" y="456"/>
                      </a:lnTo>
                      <a:lnTo>
                        <a:pt x="750" y="449"/>
                      </a:lnTo>
                      <a:lnTo>
                        <a:pt x="739" y="444"/>
                      </a:lnTo>
                      <a:lnTo>
                        <a:pt x="726" y="439"/>
                      </a:lnTo>
                      <a:lnTo>
                        <a:pt x="714" y="436"/>
                      </a:lnTo>
                      <a:lnTo>
                        <a:pt x="700" y="434"/>
                      </a:lnTo>
                      <a:lnTo>
                        <a:pt x="685" y="433"/>
                      </a:lnTo>
                      <a:lnTo>
                        <a:pt x="670" y="433"/>
                      </a:lnTo>
                      <a:lnTo>
                        <a:pt x="655" y="434"/>
                      </a:lnTo>
                      <a:lnTo>
                        <a:pt x="655" y="434"/>
                      </a:lnTo>
                      <a:lnTo>
                        <a:pt x="635" y="437"/>
                      </a:lnTo>
                      <a:lnTo>
                        <a:pt x="617" y="441"/>
                      </a:lnTo>
                      <a:lnTo>
                        <a:pt x="599" y="445"/>
                      </a:lnTo>
                      <a:lnTo>
                        <a:pt x="582" y="450"/>
                      </a:lnTo>
                      <a:lnTo>
                        <a:pt x="568" y="457"/>
                      </a:lnTo>
                      <a:lnTo>
                        <a:pt x="553" y="463"/>
                      </a:lnTo>
                      <a:lnTo>
                        <a:pt x="532" y="473"/>
                      </a:lnTo>
                      <a:lnTo>
                        <a:pt x="532" y="473"/>
                      </a:lnTo>
                      <a:lnTo>
                        <a:pt x="517" y="480"/>
                      </a:lnTo>
                      <a:lnTo>
                        <a:pt x="517" y="480"/>
                      </a:lnTo>
                      <a:lnTo>
                        <a:pt x="520" y="447"/>
                      </a:lnTo>
                      <a:lnTo>
                        <a:pt x="527" y="409"/>
                      </a:lnTo>
                      <a:lnTo>
                        <a:pt x="531" y="389"/>
                      </a:lnTo>
                      <a:lnTo>
                        <a:pt x="535" y="368"/>
                      </a:lnTo>
                      <a:lnTo>
                        <a:pt x="541" y="346"/>
                      </a:lnTo>
                      <a:lnTo>
                        <a:pt x="547" y="325"/>
                      </a:lnTo>
                      <a:lnTo>
                        <a:pt x="555" y="302"/>
                      </a:lnTo>
                      <a:lnTo>
                        <a:pt x="564" y="279"/>
                      </a:lnTo>
                      <a:lnTo>
                        <a:pt x="574" y="258"/>
                      </a:lnTo>
                      <a:lnTo>
                        <a:pt x="584" y="236"/>
                      </a:lnTo>
                      <a:lnTo>
                        <a:pt x="596" y="215"/>
                      </a:lnTo>
                      <a:lnTo>
                        <a:pt x="611" y="195"/>
                      </a:lnTo>
                      <a:lnTo>
                        <a:pt x="626" y="176"/>
                      </a:lnTo>
                      <a:lnTo>
                        <a:pt x="642" y="158"/>
                      </a:lnTo>
                      <a:lnTo>
                        <a:pt x="642" y="158"/>
                      </a:lnTo>
                      <a:lnTo>
                        <a:pt x="654" y="146"/>
                      </a:lnTo>
                      <a:lnTo>
                        <a:pt x="665" y="136"/>
                      </a:lnTo>
                      <a:lnTo>
                        <a:pt x="677" y="127"/>
                      </a:lnTo>
                      <a:lnTo>
                        <a:pt x="691" y="119"/>
                      </a:lnTo>
                      <a:lnTo>
                        <a:pt x="703" y="111"/>
                      </a:lnTo>
                      <a:lnTo>
                        <a:pt x="716" y="103"/>
                      </a:lnTo>
                      <a:lnTo>
                        <a:pt x="731" y="97"/>
                      </a:lnTo>
                      <a:lnTo>
                        <a:pt x="745" y="91"/>
                      </a:lnTo>
                      <a:lnTo>
                        <a:pt x="760" y="86"/>
                      </a:lnTo>
                      <a:lnTo>
                        <a:pt x="775" y="82"/>
                      </a:lnTo>
                      <a:lnTo>
                        <a:pt x="791" y="78"/>
                      </a:lnTo>
                      <a:lnTo>
                        <a:pt x="806" y="75"/>
                      </a:lnTo>
                      <a:lnTo>
                        <a:pt x="823" y="73"/>
                      </a:lnTo>
                      <a:lnTo>
                        <a:pt x="840" y="72"/>
                      </a:lnTo>
                      <a:lnTo>
                        <a:pt x="858" y="71"/>
                      </a:lnTo>
                      <a:lnTo>
                        <a:pt x="875" y="71"/>
                      </a:lnTo>
                      <a:lnTo>
                        <a:pt x="875" y="71"/>
                      </a:lnTo>
                      <a:lnTo>
                        <a:pt x="910" y="72"/>
                      </a:lnTo>
                      <a:lnTo>
                        <a:pt x="943" y="76"/>
                      </a:lnTo>
                      <a:lnTo>
                        <a:pt x="974" y="81"/>
                      </a:lnTo>
                      <a:lnTo>
                        <a:pt x="1004" y="88"/>
                      </a:lnTo>
                      <a:lnTo>
                        <a:pt x="1032" y="97"/>
                      </a:lnTo>
                      <a:lnTo>
                        <a:pt x="1059" y="107"/>
                      </a:lnTo>
                      <a:lnTo>
                        <a:pt x="1084" y="119"/>
                      </a:lnTo>
                      <a:lnTo>
                        <a:pt x="1109" y="131"/>
                      </a:lnTo>
                      <a:lnTo>
                        <a:pt x="1131" y="144"/>
                      </a:lnTo>
                      <a:lnTo>
                        <a:pt x="1153" y="159"/>
                      </a:lnTo>
                      <a:lnTo>
                        <a:pt x="1172" y="174"/>
                      </a:lnTo>
                      <a:lnTo>
                        <a:pt x="1191" y="188"/>
                      </a:lnTo>
                      <a:lnTo>
                        <a:pt x="1208" y="204"/>
                      </a:lnTo>
                      <a:lnTo>
                        <a:pt x="1224" y="220"/>
                      </a:lnTo>
                      <a:lnTo>
                        <a:pt x="1239" y="235"/>
                      </a:lnTo>
                      <a:lnTo>
                        <a:pt x="1252" y="250"/>
                      </a:lnTo>
                      <a:lnTo>
                        <a:pt x="1252" y="250"/>
                      </a:lnTo>
                      <a:lnTo>
                        <a:pt x="1273" y="276"/>
                      </a:lnTo>
                      <a:lnTo>
                        <a:pt x="1291" y="302"/>
                      </a:lnTo>
                      <a:lnTo>
                        <a:pt x="1307" y="327"/>
                      </a:lnTo>
                      <a:lnTo>
                        <a:pt x="1321" y="350"/>
                      </a:lnTo>
                      <a:lnTo>
                        <a:pt x="1332" y="373"/>
                      </a:lnTo>
                      <a:lnTo>
                        <a:pt x="1342" y="393"/>
                      </a:lnTo>
                      <a:lnTo>
                        <a:pt x="1349" y="412"/>
                      </a:lnTo>
                      <a:lnTo>
                        <a:pt x="1356" y="427"/>
                      </a:lnTo>
                      <a:lnTo>
                        <a:pt x="1356" y="427"/>
                      </a:lnTo>
                      <a:lnTo>
                        <a:pt x="1337" y="426"/>
                      </a:lnTo>
                      <a:lnTo>
                        <a:pt x="1321" y="425"/>
                      </a:lnTo>
                      <a:lnTo>
                        <a:pt x="1304" y="425"/>
                      </a:lnTo>
                      <a:lnTo>
                        <a:pt x="1289" y="425"/>
                      </a:lnTo>
                      <a:lnTo>
                        <a:pt x="1275" y="426"/>
                      </a:lnTo>
                      <a:lnTo>
                        <a:pt x="1260" y="428"/>
                      </a:lnTo>
                      <a:lnTo>
                        <a:pt x="1248" y="431"/>
                      </a:lnTo>
                      <a:lnTo>
                        <a:pt x="1235" y="434"/>
                      </a:lnTo>
                      <a:lnTo>
                        <a:pt x="1223" y="437"/>
                      </a:lnTo>
                      <a:lnTo>
                        <a:pt x="1212" y="442"/>
                      </a:lnTo>
                      <a:lnTo>
                        <a:pt x="1202" y="447"/>
                      </a:lnTo>
                      <a:lnTo>
                        <a:pt x="1193" y="453"/>
                      </a:lnTo>
                      <a:lnTo>
                        <a:pt x="1183" y="460"/>
                      </a:lnTo>
                      <a:lnTo>
                        <a:pt x="1176" y="467"/>
                      </a:lnTo>
                      <a:lnTo>
                        <a:pt x="1168" y="475"/>
                      </a:lnTo>
                      <a:lnTo>
                        <a:pt x="1162" y="483"/>
                      </a:lnTo>
                      <a:lnTo>
                        <a:pt x="1162" y="483"/>
                      </a:lnTo>
                      <a:lnTo>
                        <a:pt x="1156" y="492"/>
                      </a:lnTo>
                      <a:lnTo>
                        <a:pt x="1151" y="504"/>
                      </a:lnTo>
                      <a:lnTo>
                        <a:pt x="1146" y="514"/>
                      </a:lnTo>
                      <a:lnTo>
                        <a:pt x="1143" y="525"/>
                      </a:lnTo>
                      <a:lnTo>
                        <a:pt x="1141" y="537"/>
                      </a:lnTo>
                      <a:lnTo>
                        <a:pt x="1139" y="550"/>
                      </a:lnTo>
                      <a:lnTo>
                        <a:pt x="1138" y="562"/>
                      </a:lnTo>
                      <a:lnTo>
                        <a:pt x="1138" y="574"/>
                      </a:lnTo>
                      <a:lnTo>
                        <a:pt x="1139" y="588"/>
                      </a:lnTo>
                      <a:lnTo>
                        <a:pt x="1141" y="601"/>
                      </a:lnTo>
                      <a:lnTo>
                        <a:pt x="1145" y="628"/>
                      </a:lnTo>
                      <a:lnTo>
                        <a:pt x="1153" y="655"/>
                      </a:lnTo>
                      <a:lnTo>
                        <a:pt x="1162" y="684"/>
                      </a:lnTo>
                      <a:lnTo>
                        <a:pt x="1171" y="711"/>
                      </a:lnTo>
                      <a:lnTo>
                        <a:pt x="1182" y="738"/>
                      </a:lnTo>
                      <a:lnTo>
                        <a:pt x="1195" y="766"/>
                      </a:lnTo>
                      <a:lnTo>
                        <a:pt x="1207" y="791"/>
                      </a:lnTo>
                      <a:lnTo>
                        <a:pt x="1233" y="838"/>
                      </a:lnTo>
                      <a:lnTo>
                        <a:pt x="1254" y="878"/>
                      </a:lnTo>
                      <a:lnTo>
                        <a:pt x="1254" y="878"/>
                      </a:lnTo>
                      <a:lnTo>
                        <a:pt x="1267" y="902"/>
                      </a:lnTo>
                      <a:lnTo>
                        <a:pt x="1276" y="917"/>
                      </a:lnTo>
                      <a:lnTo>
                        <a:pt x="1276" y="917"/>
                      </a:lnTo>
                      <a:lnTo>
                        <a:pt x="1282" y="933"/>
                      </a:lnTo>
                      <a:lnTo>
                        <a:pt x="1289" y="947"/>
                      </a:lnTo>
                      <a:lnTo>
                        <a:pt x="1296" y="959"/>
                      </a:lnTo>
                      <a:lnTo>
                        <a:pt x="1303" y="970"/>
                      </a:lnTo>
                      <a:lnTo>
                        <a:pt x="1318" y="991"/>
                      </a:lnTo>
                      <a:lnTo>
                        <a:pt x="1331" y="1008"/>
                      </a:lnTo>
                      <a:lnTo>
                        <a:pt x="1331" y="1008"/>
                      </a:lnTo>
                      <a:lnTo>
                        <a:pt x="1345" y="1026"/>
                      </a:lnTo>
                      <a:lnTo>
                        <a:pt x="1345" y="1026"/>
                      </a:lnTo>
                      <a:lnTo>
                        <a:pt x="1333" y="1030"/>
                      </a:lnTo>
                      <a:lnTo>
                        <a:pt x="1320" y="1035"/>
                      </a:lnTo>
                      <a:lnTo>
                        <a:pt x="1313" y="1039"/>
                      </a:lnTo>
                      <a:lnTo>
                        <a:pt x="1306" y="1043"/>
                      </a:lnTo>
                      <a:lnTo>
                        <a:pt x="1300" y="1048"/>
                      </a:lnTo>
                      <a:lnTo>
                        <a:pt x="1294" y="1054"/>
                      </a:lnTo>
                      <a:lnTo>
                        <a:pt x="1288" y="1062"/>
                      </a:lnTo>
                      <a:lnTo>
                        <a:pt x="1283" y="1070"/>
                      </a:lnTo>
                      <a:lnTo>
                        <a:pt x="1279" y="1080"/>
                      </a:lnTo>
                      <a:lnTo>
                        <a:pt x="1275" y="1090"/>
                      </a:lnTo>
                      <a:lnTo>
                        <a:pt x="1271" y="1103"/>
                      </a:lnTo>
                      <a:lnTo>
                        <a:pt x="1269" y="1117"/>
                      </a:lnTo>
                      <a:lnTo>
                        <a:pt x="1268" y="1132"/>
                      </a:lnTo>
                      <a:lnTo>
                        <a:pt x="1268" y="1150"/>
                      </a:lnTo>
                      <a:lnTo>
                        <a:pt x="1268" y="1150"/>
                      </a:lnTo>
                      <a:lnTo>
                        <a:pt x="1262" y="1214"/>
                      </a:lnTo>
                      <a:lnTo>
                        <a:pt x="1250" y="1314"/>
                      </a:lnTo>
                      <a:lnTo>
                        <a:pt x="1237" y="1421"/>
                      </a:lnTo>
                      <a:lnTo>
                        <a:pt x="1229" y="1467"/>
                      </a:lnTo>
                      <a:lnTo>
                        <a:pt x="1224" y="1503"/>
                      </a:lnTo>
                      <a:lnTo>
                        <a:pt x="1224" y="1503"/>
                      </a:lnTo>
                      <a:lnTo>
                        <a:pt x="1220" y="1522"/>
                      </a:lnTo>
                      <a:lnTo>
                        <a:pt x="1216" y="1540"/>
                      </a:lnTo>
                      <a:lnTo>
                        <a:pt x="1211" y="1556"/>
                      </a:lnTo>
                      <a:lnTo>
                        <a:pt x="1206" y="1570"/>
                      </a:lnTo>
                      <a:lnTo>
                        <a:pt x="1200" y="1584"/>
                      </a:lnTo>
                      <a:lnTo>
                        <a:pt x="1193" y="1596"/>
                      </a:lnTo>
                      <a:lnTo>
                        <a:pt x="1184" y="1607"/>
                      </a:lnTo>
                      <a:lnTo>
                        <a:pt x="1175" y="1617"/>
                      </a:lnTo>
                      <a:lnTo>
                        <a:pt x="1165" y="1627"/>
                      </a:lnTo>
                      <a:lnTo>
                        <a:pt x="1154" y="1635"/>
                      </a:lnTo>
                      <a:lnTo>
                        <a:pt x="1141" y="1643"/>
                      </a:lnTo>
                      <a:lnTo>
                        <a:pt x="1127" y="1649"/>
                      </a:lnTo>
                      <a:lnTo>
                        <a:pt x="1113" y="1655"/>
                      </a:lnTo>
                      <a:lnTo>
                        <a:pt x="1095" y="1661"/>
                      </a:lnTo>
                      <a:lnTo>
                        <a:pt x="1078" y="1667"/>
                      </a:lnTo>
                      <a:lnTo>
                        <a:pt x="1058" y="1671"/>
                      </a:lnTo>
                      <a:lnTo>
                        <a:pt x="1058" y="1671"/>
                      </a:lnTo>
                      <a:close/>
                      <a:moveTo>
                        <a:pt x="1530" y="1131"/>
                      </a:moveTo>
                      <a:lnTo>
                        <a:pt x="1530" y="1131"/>
                      </a:lnTo>
                      <a:lnTo>
                        <a:pt x="1518" y="1136"/>
                      </a:lnTo>
                      <a:lnTo>
                        <a:pt x="1504" y="1140"/>
                      </a:lnTo>
                      <a:lnTo>
                        <a:pt x="1490" y="1144"/>
                      </a:lnTo>
                      <a:lnTo>
                        <a:pt x="1473" y="1149"/>
                      </a:lnTo>
                      <a:lnTo>
                        <a:pt x="1457" y="1152"/>
                      </a:lnTo>
                      <a:lnTo>
                        <a:pt x="1440" y="1154"/>
                      </a:lnTo>
                      <a:lnTo>
                        <a:pt x="1422" y="1156"/>
                      </a:lnTo>
                      <a:lnTo>
                        <a:pt x="1405" y="1157"/>
                      </a:lnTo>
                      <a:lnTo>
                        <a:pt x="1405" y="1157"/>
                      </a:lnTo>
                      <a:lnTo>
                        <a:pt x="1386" y="1158"/>
                      </a:lnTo>
                      <a:lnTo>
                        <a:pt x="1370" y="1158"/>
                      </a:lnTo>
                      <a:lnTo>
                        <a:pt x="1357" y="1156"/>
                      </a:lnTo>
                      <a:lnTo>
                        <a:pt x="1345" y="1155"/>
                      </a:lnTo>
                      <a:lnTo>
                        <a:pt x="1335" y="1153"/>
                      </a:lnTo>
                      <a:lnTo>
                        <a:pt x="1328" y="1151"/>
                      </a:lnTo>
                      <a:lnTo>
                        <a:pt x="1323" y="1149"/>
                      </a:lnTo>
                      <a:lnTo>
                        <a:pt x="1320" y="1147"/>
                      </a:lnTo>
                      <a:lnTo>
                        <a:pt x="1320" y="1147"/>
                      </a:lnTo>
                      <a:lnTo>
                        <a:pt x="1320" y="1126"/>
                      </a:lnTo>
                      <a:lnTo>
                        <a:pt x="1321" y="1118"/>
                      </a:lnTo>
                      <a:lnTo>
                        <a:pt x="1322" y="1111"/>
                      </a:lnTo>
                      <a:lnTo>
                        <a:pt x="1324" y="1105"/>
                      </a:lnTo>
                      <a:lnTo>
                        <a:pt x="1326" y="1098"/>
                      </a:lnTo>
                      <a:lnTo>
                        <a:pt x="1329" y="1094"/>
                      </a:lnTo>
                      <a:lnTo>
                        <a:pt x="1331" y="1090"/>
                      </a:lnTo>
                      <a:lnTo>
                        <a:pt x="1338" y="1084"/>
                      </a:lnTo>
                      <a:lnTo>
                        <a:pt x="1345" y="1079"/>
                      </a:lnTo>
                      <a:lnTo>
                        <a:pt x="1354" y="1076"/>
                      </a:lnTo>
                      <a:lnTo>
                        <a:pt x="1363" y="1074"/>
                      </a:lnTo>
                      <a:lnTo>
                        <a:pt x="1363" y="1074"/>
                      </a:lnTo>
                      <a:lnTo>
                        <a:pt x="1374" y="1071"/>
                      </a:lnTo>
                      <a:lnTo>
                        <a:pt x="1374" y="1071"/>
                      </a:lnTo>
                      <a:lnTo>
                        <a:pt x="1381" y="1076"/>
                      </a:lnTo>
                      <a:lnTo>
                        <a:pt x="1381" y="1076"/>
                      </a:lnTo>
                      <a:lnTo>
                        <a:pt x="1389" y="1080"/>
                      </a:lnTo>
                      <a:lnTo>
                        <a:pt x="1398" y="1085"/>
                      </a:lnTo>
                      <a:lnTo>
                        <a:pt x="1408" y="1088"/>
                      </a:lnTo>
                      <a:lnTo>
                        <a:pt x="1418" y="1091"/>
                      </a:lnTo>
                      <a:lnTo>
                        <a:pt x="1429" y="1094"/>
                      </a:lnTo>
                      <a:lnTo>
                        <a:pt x="1442" y="1096"/>
                      </a:lnTo>
                      <a:lnTo>
                        <a:pt x="1454" y="1097"/>
                      </a:lnTo>
                      <a:lnTo>
                        <a:pt x="1467" y="1098"/>
                      </a:lnTo>
                      <a:lnTo>
                        <a:pt x="1497" y="1098"/>
                      </a:lnTo>
                      <a:lnTo>
                        <a:pt x="1529" y="1096"/>
                      </a:lnTo>
                      <a:lnTo>
                        <a:pt x="1563" y="1091"/>
                      </a:lnTo>
                      <a:lnTo>
                        <a:pt x="1601" y="1084"/>
                      </a:lnTo>
                      <a:lnTo>
                        <a:pt x="1601" y="1084"/>
                      </a:lnTo>
                      <a:lnTo>
                        <a:pt x="1602" y="1084"/>
                      </a:lnTo>
                      <a:lnTo>
                        <a:pt x="1602" y="1084"/>
                      </a:lnTo>
                      <a:lnTo>
                        <a:pt x="1590" y="1094"/>
                      </a:lnTo>
                      <a:lnTo>
                        <a:pt x="1574" y="1107"/>
                      </a:lnTo>
                      <a:lnTo>
                        <a:pt x="1554" y="1119"/>
                      </a:lnTo>
                      <a:lnTo>
                        <a:pt x="1530" y="1131"/>
                      </a:lnTo>
                      <a:lnTo>
                        <a:pt x="1530" y="113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236">
                  <a:extLst>
                    <a:ext uri="{FF2B5EF4-FFF2-40B4-BE49-F238E27FC236}">
                      <a16:creationId xmlns:a16="http://schemas.microsoft.com/office/drawing/2014/main" id="{0BDE4D55-E34B-41D5-B36D-F734D4DB6F05}"/>
                    </a:ext>
                  </a:extLst>
                </p:cNvPr>
                <p:cNvSpPr>
                  <a:spLocks/>
                </p:cNvSpPr>
                <p:nvPr/>
              </p:nvSpPr>
              <p:spPr bwMode="auto">
                <a:xfrm>
                  <a:off x="11231109" y="2571836"/>
                  <a:ext cx="258762" cy="23813"/>
                </a:xfrm>
                <a:custGeom>
                  <a:avLst/>
                  <a:gdLst>
                    <a:gd name="connsiteX0" fmla="*/ 6960 w 258762"/>
                    <a:gd name="connsiteY0" fmla="*/ 6350 h 23813"/>
                    <a:gd name="connsiteX1" fmla="*/ 9667 w 258762"/>
                    <a:gd name="connsiteY1" fmla="*/ 6350 h 23813"/>
                    <a:gd name="connsiteX2" fmla="*/ 12761 w 258762"/>
                    <a:gd name="connsiteY2" fmla="*/ 6350 h 23813"/>
                    <a:gd name="connsiteX3" fmla="*/ 15854 w 258762"/>
                    <a:gd name="connsiteY3" fmla="*/ 6747 h 23813"/>
                    <a:gd name="connsiteX4" fmla="*/ 18948 w 258762"/>
                    <a:gd name="connsiteY4" fmla="*/ 7144 h 23813"/>
                    <a:gd name="connsiteX5" fmla="*/ 21655 w 258762"/>
                    <a:gd name="connsiteY5" fmla="*/ 7938 h 23813"/>
                    <a:gd name="connsiteX6" fmla="*/ 23975 w 258762"/>
                    <a:gd name="connsiteY6" fmla="*/ 8731 h 23813"/>
                    <a:gd name="connsiteX7" fmla="*/ 25908 w 258762"/>
                    <a:gd name="connsiteY7" fmla="*/ 9922 h 23813"/>
                    <a:gd name="connsiteX8" fmla="*/ 27842 w 258762"/>
                    <a:gd name="connsiteY8" fmla="*/ 11113 h 23813"/>
                    <a:gd name="connsiteX9" fmla="*/ 29389 w 258762"/>
                    <a:gd name="connsiteY9" fmla="*/ 12303 h 23813"/>
                    <a:gd name="connsiteX10" fmla="*/ 30162 w 258762"/>
                    <a:gd name="connsiteY10" fmla="*/ 13494 h 23813"/>
                    <a:gd name="connsiteX11" fmla="*/ 30162 w 258762"/>
                    <a:gd name="connsiteY11" fmla="*/ 15082 h 23813"/>
                    <a:gd name="connsiteX12" fmla="*/ 29775 w 258762"/>
                    <a:gd name="connsiteY12" fmla="*/ 16272 h 23813"/>
                    <a:gd name="connsiteX13" fmla="*/ 28229 w 258762"/>
                    <a:gd name="connsiteY13" fmla="*/ 17860 h 23813"/>
                    <a:gd name="connsiteX14" fmla="*/ 26682 w 258762"/>
                    <a:gd name="connsiteY14" fmla="*/ 19447 h 23813"/>
                    <a:gd name="connsiteX15" fmla="*/ 24748 w 258762"/>
                    <a:gd name="connsiteY15" fmla="*/ 21035 h 23813"/>
                    <a:gd name="connsiteX16" fmla="*/ 22815 w 258762"/>
                    <a:gd name="connsiteY16" fmla="*/ 22226 h 23813"/>
                    <a:gd name="connsiteX17" fmla="*/ 20108 w 258762"/>
                    <a:gd name="connsiteY17" fmla="*/ 23416 h 23813"/>
                    <a:gd name="connsiteX18" fmla="*/ 17401 w 258762"/>
                    <a:gd name="connsiteY18" fmla="*/ 23813 h 23813"/>
                    <a:gd name="connsiteX19" fmla="*/ 14308 w 258762"/>
                    <a:gd name="connsiteY19" fmla="*/ 23813 h 23813"/>
                    <a:gd name="connsiteX20" fmla="*/ 10827 w 258762"/>
                    <a:gd name="connsiteY20" fmla="*/ 23019 h 23813"/>
                    <a:gd name="connsiteX21" fmla="*/ 8121 w 258762"/>
                    <a:gd name="connsiteY21" fmla="*/ 21829 h 23813"/>
                    <a:gd name="connsiteX22" fmla="*/ 5800 w 258762"/>
                    <a:gd name="connsiteY22" fmla="*/ 20241 h 23813"/>
                    <a:gd name="connsiteX23" fmla="*/ 3867 w 258762"/>
                    <a:gd name="connsiteY23" fmla="*/ 18257 h 23813"/>
                    <a:gd name="connsiteX24" fmla="*/ 1933 w 258762"/>
                    <a:gd name="connsiteY24" fmla="*/ 15875 h 23813"/>
                    <a:gd name="connsiteX25" fmla="*/ 773 w 258762"/>
                    <a:gd name="connsiteY25" fmla="*/ 13494 h 23813"/>
                    <a:gd name="connsiteX26" fmla="*/ 0 w 258762"/>
                    <a:gd name="connsiteY26" fmla="*/ 11907 h 23813"/>
                    <a:gd name="connsiteX27" fmla="*/ 0 w 258762"/>
                    <a:gd name="connsiteY27" fmla="*/ 10319 h 23813"/>
                    <a:gd name="connsiteX28" fmla="*/ 387 w 258762"/>
                    <a:gd name="connsiteY28" fmla="*/ 9128 h 23813"/>
                    <a:gd name="connsiteX29" fmla="*/ 1547 w 258762"/>
                    <a:gd name="connsiteY29" fmla="*/ 8335 h 23813"/>
                    <a:gd name="connsiteX30" fmla="*/ 3094 w 258762"/>
                    <a:gd name="connsiteY30" fmla="*/ 7541 h 23813"/>
                    <a:gd name="connsiteX31" fmla="*/ 5027 w 258762"/>
                    <a:gd name="connsiteY31" fmla="*/ 6747 h 23813"/>
                    <a:gd name="connsiteX32" fmla="*/ 245835 w 258762"/>
                    <a:gd name="connsiteY32" fmla="*/ 0 h 23813"/>
                    <a:gd name="connsiteX33" fmla="*/ 248969 w 258762"/>
                    <a:gd name="connsiteY33" fmla="*/ 0 h 23813"/>
                    <a:gd name="connsiteX34" fmla="*/ 251319 w 258762"/>
                    <a:gd name="connsiteY34" fmla="*/ 388 h 23813"/>
                    <a:gd name="connsiteX35" fmla="*/ 253670 w 258762"/>
                    <a:gd name="connsiteY35" fmla="*/ 776 h 23813"/>
                    <a:gd name="connsiteX36" fmla="*/ 255628 w 258762"/>
                    <a:gd name="connsiteY36" fmla="*/ 1164 h 23813"/>
                    <a:gd name="connsiteX37" fmla="*/ 257195 w 258762"/>
                    <a:gd name="connsiteY37" fmla="*/ 1940 h 23813"/>
                    <a:gd name="connsiteX38" fmla="*/ 258370 w 258762"/>
                    <a:gd name="connsiteY38" fmla="*/ 3104 h 23813"/>
                    <a:gd name="connsiteX39" fmla="*/ 258762 w 258762"/>
                    <a:gd name="connsiteY39" fmla="*/ 4269 h 23813"/>
                    <a:gd name="connsiteX40" fmla="*/ 258370 w 258762"/>
                    <a:gd name="connsiteY40" fmla="*/ 5433 h 23813"/>
                    <a:gd name="connsiteX41" fmla="*/ 257979 w 258762"/>
                    <a:gd name="connsiteY41" fmla="*/ 7373 h 23813"/>
                    <a:gd name="connsiteX42" fmla="*/ 256412 w 258762"/>
                    <a:gd name="connsiteY42" fmla="*/ 9314 h 23813"/>
                    <a:gd name="connsiteX43" fmla="*/ 254845 w 258762"/>
                    <a:gd name="connsiteY43" fmla="*/ 11254 h 23813"/>
                    <a:gd name="connsiteX44" fmla="*/ 252886 w 258762"/>
                    <a:gd name="connsiteY44" fmla="*/ 13194 h 23813"/>
                    <a:gd name="connsiteX45" fmla="*/ 250144 w 258762"/>
                    <a:gd name="connsiteY45" fmla="*/ 15135 h 23813"/>
                    <a:gd name="connsiteX46" fmla="*/ 247402 w 258762"/>
                    <a:gd name="connsiteY46" fmla="*/ 16687 h 23813"/>
                    <a:gd name="connsiteX47" fmla="*/ 244660 w 258762"/>
                    <a:gd name="connsiteY47" fmla="*/ 17075 h 23813"/>
                    <a:gd name="connsiteX48" fmla="*/ 241135 w 258762"/>
                    <a:gd name="connsiteY48" fmla="*/ 17463 h 23813"/>
                    <a:gd name="connsiteX49" fmla="*/ 238393 w 258762"/>
                    <a:gd name="connsiteY49" fmla="*/ 16687 h 23813"/>
                    <a:gd name="connsiteX50" fmla="*/ 235651 w 258762"/>
                    <a:gd name="connsiteY50" fmla="*/ 15911 h 23813"/>
                    <a:gd name="connsiteX51" fmla="*/ 233301 w 258762"/>
                    <a:gd name="connsiteY51" fmla="*/ 14747 h 23813"/>
                    <a:gd name="connsiteX52" fmla="*/ 231342 w 258762"/>
                    <a:gd name="connsiteY52" fmla="*/ 12806 h 23813"/>
                    <a:gd name="connsiteX53" fmla="*/ 230167 w 258762"/>
                    <a:gd name="connsiteY53" fmla="*/ 11254 h 23813"/>
                    <a:gd name="connsiteX54" fmla="*/ 228992 w 258762"/>
                    <a:gd name="connsiteY54" fmla="*/ 9702 h 23813"/>
                    <a:gd name="connsiteX55" fmla="*/ 228600 w 258762"/>
                    <a:gd name="connsiteY55" fmla="*/ 8150 h 23813"/>
                    <a:gd name="connsiteX56" fmla="*/ 228600 w 258762"/>
                    <a:gd name="connsiteY56" fmla="*/ 6985 h 23813"/>
                    <a:gd name="connsiteX57" fmla="*/ 229383 w 258762"/>
                    <a:gd name="connsiteY57" fmla="*/ 5821 h 23813"/>
                    <a:gd name="connsiteX58" fmla="*/ 230559 w 258762"/>
                    <a:gd name="connsiteY58" fmla="*/ 4657 h 23813"/>
                    <a:gd name="connsiteX59" fmla="*/ 232517 w 258762"/>
                    <a:gd name="connsiteY59" fmla="*/ 3492 h 23813"/>
                    <a:gd name="connsiteX60" fmla="*/ 234476 w 258762"/>
                    <a:gd name="connsiteY60" fmla="*/ 2716 h 23813"/>
                    <a:gd name="connsiteX61" fmla="*/ 236826 w 258762"/>
                    <a:gd name="connsiteY61" fmla="*/ 1552 h 23813"/>
                    <a:gd name="connsiteX62" fmla="*/ 239568 w 258762"/>
                    <a:gd name="connsiteY62" fmla="*/ 1164 h 23813"/>
                    <a:gd name="connsiteX63" fmla="*/ 242702 w 258762"/>
                    <a:gd name="connsiteY63" fmla="*/ 388 h 23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58762" h="23813">
                      <a:moveTo>
                        <a:pt x="6960" y="6350"/>
                      </a:moveTo>
                      <a:lnTo>
                        <a:pt x="9667" y="6350"/>
                      </a:lnTo>
                      <a:lnTo>
                        <a:pt x="12761" y="6350"/>
                      </a:lnTo>
                      <a:lnTo>
                        <a:pt x="15854" y="6747"/>
                      </a:lnTo>
                      <a:lnTo>
                        <a:pt x="18948" y="7144"/>
                      </a:lnTo>
                      <a:lnTo>
                        <a:pt x="21655" y="7938"/>
                      </a:lnTo>
                      <a:lnTo>
                        <a:pt x="23975" y="8731"/>
                      </a:lnTo>
                      <a:lnTo>
                        <a:pt x="25908" y="9922"/>
                      </a:lnTo>
                      <a:lnTo>
                        <a:pt x="27842" y="11113"/>
                      </a:lnTo>
                      <a:lnTo>
                        <a:pt x="29389" y="12303"/>
                      </a:lnTo>
                      <a:lnTo>
                        <a:pt x="30162" y="13494"/>
                      </a:lnTo>
                      <a:lnTo>
                        <a:pt x="30162" y="15082"/>
                      </a:lnTo>
                      <a:lnTo>
                        <a:pt x="29775" y="16272"/>
                      </a:lnTo>
                      <a:lnTo>
                        <a:pt x="28229" y="17860"/>
                      </a:lnTo>
                      <a:lnTo>
                        <a:pt x="26682" y="19447"/>
                      </a:lnTo>
                      <a:lnTo>
                        <a:pt x="24748" y="21035"/>
                      </a:lnTo>
                      <a:lnTo>
                        <a:pt x="22815" y="22226"/>
                      </a:lnTo>
                      <a:lnTo>
                        <a:pt x="20108" y="23416"/>
                      </a:lnTo>
                      <a:lnTo>
                        <a:pt x="17401" y="23813"/>
                      </a:lnTo>
                      <a:lnTo>
                        <a:pt x="14308" y="23813"/>
                      </a:lnTo>
                      <a:lnTo>
                        <a:pt x="10827" y="23019"/>
                      </a:lnTo>
                      <a:lnTo>
                        <a:pt x="8121" y="21829"/>
                      </a:lnTo>
                      <a:lnTo>
                        <a:pt x="5800" y="20241"/>
                      </a:lnTo>
                      <a:lnTo>
                        <a:pt x="3867" y="18257"/>
                      </a:lnTo>
                      <a:lnTo>
                        <a:pt x="1933" y="15875"/>
                      </a:lnTo>
                      <a:lnTo>
                        <a:pt x="773" y="13494"/>
                      </a:lnTo>
                      <a:lnTo>
                        <a:pt x="0" y="11907"/>
                      </a:lnTo>
                      <a:lnTo>
                        <a:pt x="0" y="10319"/>
                      </a:lnTo>
                      <a:lnTo>
                        <a:pt x="387" y="9128"/>
                      </a:lnTo>
                      <a:lnTo>
                        <a:pt x="1547" y="8335"/>
                      </a:lnTo>
                      <a:lnTo>
                        <a:pt x="3094" y="7541"/>
                      </a:lnTo>
                      <a:lnTo>
                        <a:pt x="5027" y="6747"/>
                      </a:lnTo>
                      <a:close/>
                      <a:moveTo>
                        <a:pt x="245835" y="0"/>
                      </a:moveTo>
                      <a:lnTo>
                        <a:pt x="248969" y="0"/>
                      </a:lnTo>
                      <a:lnTo>
                        <a:pt x="251319" y="388"/>
                      </a:lnTo>
                      <a:lnTo>
                        <a:pt x="253670" y="776"/>
                      </a:lnTo>
                      <a:lnTo>
                        <a:pt x="255628" y="1164"/>
                      </a:lnTo>
                      <a:lnTo>
                        <a:pt x="257195" y="1940"/>
                      </a:lnTo>
                      <a:lnTo>
                        <a:pt x="258370" y="3104"/>
                      </a:lnTo>
                      <a:lnTo>
                        <a:pt x="258762" y="4269"/>
                      </a:lnTo>
                      <a:lnTo>
                        <a:pt x="258370" y="5433"/>
                      </a:lnTo>
                      <a:lnTo>
                        <a:pt x="257979" y="7373"/>
                      </a:lnTo>
                      <a:lnTo>
                        <a:pt x="256412" y="9314"/>
                      </a:lnTo>
                      <a:lnTo>
                        <a:pt x="254845" y="11254"/>
                      </a:lnTo>
                      <a:lnTo>
                        <a:pt x="252886" y="13194"/>
                      </a:lnTo>
                      <a:lnTo>
                        <a:pt x="250144" y="15135"/>
                      </a:lnTo>
                      <a:lnTo>
                        <a:pt x="247402" y="16687"/>
                      </a:lnTo>
                      <a:lnTo>
                        <a:pt x="244660" y="17075"/>
                      </a:lnTo>
                      <a:lnTo>
                        <a:pt x="241135" y="17463"/>
                      </a:lnTo>
                      <a:lnTo>
                        <a:pt x="238393" y="16687"/>
                      </a:lnTo>
                      <a:lnTo>
                        <a:pt x="235651" y="15911"/>
                      </a:lnTo>
                      <a:lnTo>
                        <a:pt x="233301" y="14747"/>
                      </a:lnTo>
                      <a:lnTo>
                        <a:pt x="231342" y="12806"/>
                      </a:lnTo>
                      <a:lnTo>
                        <a:pt x="230167" y="11254"/>
                      </a:lnTo>
                      <a:lnTo>
                        <a:pt x="228992" y="9702"/>
                      </a:lnTo>
                      <a:lnTo>
                        <a:pt x="228600" y="8150"/>
                      </a:lnTo>
                      <a:lnTo>
                        <a:pt x="228600" y="6985"/>
                      </a:lnTo>
                      <a:lnTo>
                        <a:pt x="229383" y="5821"/>
                      </a:lnTo>
                      <a:lnTo>
                        <a:pt x="230559" y="4657"/>
                      </a:lnTo>
                      <a:lnTo>
                        <a:pt x="232517" y="3492"/>
                      </a:lnTo>
                      <a:lnTo>
                        <a:pt x="234476" y="2716"/>
                      </a:lnTo>
                      <a:lnTo>
                        <a:pt x="236826" y="1552"/>
                      </a:lnTo>
                      <a:lnTo>
                        <a:pt x="239568" y="1164"/>
                      </a:lnTo>
                      <a:lnTo>
                        <a:pt x="242702" y="38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grpSp>
          <p:nvGrpSpPr>
            <p:cNvPr id="14" name="Group 13">
              <a:extLst>
                <a:ext uri="{FF2B5EF4-FFF2-40B4-BE49-F238E27FC236}">
                  <a16:creationId xmlns:a16="http://schemas.microsoft.com/office/drawing/2014/main" id="{93912F29-9E15-4E34-AC24-E491E2F59BAB}"/>
                </a:ext>
              </a:extLst>
            </p:cNvPr>
            <p:cNvGrpSpPr/>
            <p:nvPr/>
          </p:nvGrpSpPr>
          <p:grpSpPr>
            <a:xfrm>
              <a:off x="9481842" y="3482154"/>
              <a:ext cx="575932" cy="738664"/>
              <a:chOff x="6559256" y="4995584"/>
              <a:chExt cx="788077" cy="1010750"/>
            </a:xfrm>
          </p:grpSpPr>
          <p:sp>
            <p:nvSpPr>
              <p:cNvPr id="15" name="Freeform 182">
                <a:extLst>
                  <a:ext uri="{FF2B5EF4-FFF2-40B4-BE49-F238E27FC236}">
                    <a16:creationId xmlns:a16="http://schemas.microsoft.com/office/drawing/2014/main" id="{BD557CC9-A147-4A74-A89C-EF4B20C0743D}"/>
                  </a:ext>
                </a:extLst>
              </p:cNvPr>
              <p:cNvSpPr/>
              <p:nvPr/>
            </p:nvSpPr>
            <p:spPr bwMode="auto">
              <a:xfrm>
                <a:off x="6559256" y="4995584"/>
                <a:ext cx="788077" cy="1010750"/>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6" name="Picture 15">
                <a:extLst>
                  <a:ext uri="{FF2B5EF4-FFF2-40B4-BE49-F238E27FC236}">
                    <a16:creationId xmlns:a16="http://schemas.microsoft.com/office/drawing/2014/main" id="{FDF9F7F8-5A54-42D2-A524-AED633D7FACB}"/>
                  </a:ext>
                </a:extLst>
              </p:cNvPr>
              <p:cNvPicPr>
                <a:picLocks noChangeAspect="1"/>
              </p:cNvPicPr>
              <p:nvPr/>
            </p:nvPicPr>
            <p:blipFill>
              <a:blip r:embed="rId3">
                <a:lum bright="100000"/>
              </a:blip>
              <a:stretch>
                <a:fillRect/>
              </a:stretch>
            </p:blipFill>
            <p:spPr>
              <a:xfrm>
                <a:off x="6632303" y="5367747"/>
                <a:ext cx="641982" cy="420176"/>
              </a:xfrm>
              <a:prstGeom prst="rect">
                <a:avLst/>
              </a:prstGeom>
            </p:spPr>
          </p:pic>
        </p:grpSp>
        <p:sp>
          <p:nvSpPr>
            <p:cNvPr id="17" name="TextBox 16">
              <a:extLst>
                <a:ext uri="{FF2B5EF4-FFF2-40B4-BE49-F238E27FC236}">
                  <a16:creationId xmlns:a16="http://schemas.microsoft.com/office/drawing/2014/main" id="{2EC9C7B7-C1F8-4818-A126-254114AFA71C}"/>
                </a:ext>
              </a:extLst>
            </p:cNvPr>
            <p:cNvSpPr txBox="1"/>
            <p:nvPr/>
          </p:nvSpPr>
          <p:spPr>
            <a:xfrm>
              <a:off x="8820038" y="3486710"/>
              <a:ext cx="575932" cy="738664"/>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1" i="0" u="none" strike="noStrike" kern="1200" cap="none" spc="0" normalizeH="0" baseline="0" noProof="0" err="1">
                <a:ln>
                  <a:noFill/>
                </a:ln>
                <a:solidFill>
                  <a:srgbClr val="FFFFFF"/>
                </a:solidFill>
                <a:effectLst/>
                <a:uLnTx/>
                <a:uFillTx/>
                <a:latin typeface="Segoe UI Black" charset="0"/>
                <a:ea typeface="Segoe UI Black" charset="0"/>
                <a:cs typeface="Segoe UI Black" charset="0"/>
              </a:endParaRPr>
            </a:p>
          </p:txBody>
        </p:sp>
        <p:pic>
          <p:nvPicPr>
            <p:cNvPr id="23" name="Picture 22">
              <a:extLst>
                <a:ext uri="{FF2B5EF4-FFF2-40B4-BE49-F238E27FC236}">
                  <a16:creationId xmlns:a16="http://schemas.microsoft.com/office/drawing/2014/main" id="{6367CCAD-80CE-4DF8-A277-FDFF31C1D7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8876" y="2810889"/>
              <a:ext cx="511573" cy="502657"/>
            </a:xfrm>
            <a:prstGeom prst="rect">
              <a:avLst/>
            </a:prstGeom>
          </p:spPr>
        </p:pic>
        <p:pic>
          <p:nvPicPr>
            <p:cNvPr id="24" name="Picture 23">
              <a:extLst>
                <a:ext uri="{FF2B5EF4-FFF2-40B4-BE49-F238E27FC236}">
                  <a16:creationId xmlns:a16="http://schemas.microsoft.com/office/drawing/2014/main" id="{1A4A745C-4CC2-4FB6-B6EC-DDF0EFC2E6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08004" y="2051223"/>
              <a:ext cx="623151" cy="311576"/>
            </a:xfrm>
            <a:prstGeom prst="rect">
              <a:avLst/>
            </a:prstGeom>
          </p:spPr>
        </p:pic>
        <p:pic>
          <p:nvPicPr>
            <p:cNvPr id="25" name="Picture 24">
              <a:extLst>
                <a:ext uri="{FF2B5EF4-FFF2-40B4-BE49-F238E27FC236}">
                  <a16:creationId xmlns:a16="http://schemas.microsoft.com/office/drawing/2014/main" id="{A7BFFD50-9E39-4B23-9E8B-09E7FA6D4C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6197" y="4824118"/>
              <a:ext cx="416266" cy="761461"/>
            </a:xfrm>
            <a:prstGeom prst="rect">
              <a:avLst/>
            </a:prstGeom>
          </p:spPr>
        </p:pic>
        <p:pic>
          <p:nvPicPr>
            <p:cNvPr id="29" name="Picture 28">
              <a:extLst>
                <a:ext uri="{FF2B5EF4-FFF2-40B4-BE49-F238E27FC236}">
                  <a16:creationId xmlns:a16="http://schemas.microsoft.com/office/drawing/2014/main" id="{17013215-AAAB-4037-A301-BA352D24C9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96415" y="4858621"/>
              <a:ext cx="547126" cy="615070"/>
            </a:xfrm>
            <a:prstGeom prst="rect">
              <a:avLst/>
            </a:prstGeom>
          </p:spPr>
        </p:pic>
        <p:pic>
          <p:nvPicPr>
            <p:cNvPr id="37" name="Picture 36">
              <a:extLst>
                <a:ext uri="{FF2B5EF4-FFF2-40B4-BE49-F238E27FC236}">
                  <a16:creationId xmlns:a16="http://schemas.microsoft.com/office/drawing/2014/main" id="{40B26C4F-C5F5-49DB-9C2C-8B47E459934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29971" y="2931821"/>
              <a:ext cx="881444" cy="461544"/>
            </a:xfrm>
            <a:prstGeom prst="rect">
              <a:avLst/>
            </a:prstGeom>
          </p:spPr>
        </p:pic>
        <p:sp>
          <p:nvSpPr>
            <p:cNvPr id="38" name="Rectangle 37">
              <a:extLst>
                <a:ext uri="{FF2B5EF4-FFF2-40B4-BE49-F238E27FC236}">
                  <a16:creationId xmlns:a16="http://schemas.microsoft.com/office/drawing/2014/main" id="{6FA9B77F-A3D8-4923-96E7-1E50897C4D03}"/>
                </a:ext>
              </a:extLst>
            </p:cNvPr>
            <p:cNvSpPr/>
            <p:nvPr/>
          </p:nvSpPr>
          <p:spPr>
            <a:xfrm>
              <a:off x="6836885" y="3922993"/>
              <a:ext cx="1095172" cy="400110"/>
            </a:xfrm>
            <a:prstGeom prst="rect">
              <a:avLst/>
            </a:prstGeom>
          </p:spPr>
          <p:txBody>
            <a:bodyPr wrap="none">
              <a:spAutoFit/>
            </a:bodyPr>
            <a:lstStyle/>
            <a:p>
              <a:r>
                <a:rPr lang="en-US" sz="2000" b="1">
                  <a:solidFill>
                    <a:schemeClr val="accent1"/>
                  </a:solidFill>
                  <a:latin typeface="Segoe UI" panose="020B0502040204020203" pitchFamily="34" charset="0"/>
                  <a:cs typeface="Segoe UI" panose="020B0502040204020203" pitchFamily="34" charset="0"/>
                </a:rPr>
                <a:t>Node.js</a:t>
              </a:r>
              <a:endParaRPr lang="en-US" sz="2000" b="1"/>
            </a:p>
          </p:txBody>
        </p:sp>
        <p:sp>
          <p:nvSpPr>
            <p:cNvPr id="39" name="Rectangle 38">
              <a:extLst>
                <a:ext uri="{FF2B5EF4-FFF2-40B4-BE49-F238E27FC236}">
                  <a16:creationId xmlns:a16="http://schemas.microsoft.com/office/drawing/2014/main" id="{4F9BF2C4-37D7-4786-8FE4-8BF9E0D76DD3}"/>
                </a:ext>
              </a:extLst>
            </p:cNvPr>
            <p:cNvSpPr/>
            <p:nvPr/>
          </p:nvSpPr>
          <p:spPr>
            <a:xfrm>
              <a:off x="9016699" y="5175375"/>
              <a:ext cx="803425" cy="400110"/>
            </a:xfrm>
            <a:prstGeom prst="rect">
              <a:avLst/>
            </a:prstGeom>
          </p:spPr>
          <p:txBody>
            <a:bodyPr wrap="none">
              <a:spAutoFit/>
            </a:bodyPr>
            <a:lstStyle/>
            <a:p>
              <a:r>
                <a:rPr lang="en-US" sz="2000" b="1">
                  <a:solidFill>
                    <a:schemeClr val="accent1"/>
                  </a:solidFill>
                  <a:latin typeface="Segoe UI" panose="020B0502040204020203" pitchFamily="34" charset="0"/>
                  <a:cs typeface="Segoe UI" panose="020B0502040204020203" pitchFamily="34" charset="0"/>
                </a:rPr>
                <a:t>Ruby</a:t>
              </a:r>
              <a:endParaRPr lang="en-US" sz="2000" b="1"/>
            </a:p>
          </p:txBody>
        </p:sp>
        <p:sp>
          <p:nvSpPr>
            <p:cNvPr id="40" name="Rectangle 39">
              <a:extLst>
                <a:ext uri="{FF2B5EF4-FFF2-40B4-BE49-F238E27FC236}">
                  <a16:creationId xmlns:a16="http://schemas.microsoft.com/office/drawing/2014/main" id="{FD360319-1A2B-4455-A484-1B3A8C82D4E8}"/>
                </a:ext>
              </a:extLst>
            </p:cNvPr>
            <p:cNvSpPr/>
            <p:nvPr/>
          </p:nvSpPr>
          <p:spPr>
            <a:xfrm>
              <a:off x="11085102" y="3907668"/>
              <a:ext cx="744756" cy="400110"/>
            </a:xfrm>
            <a:prstGeom prst="rect">
              <a:avLst/>
            </a:prstGeom>
          </p:spPr>
          <p:txBody>
            <a:bodyPr wrap="none">
              <a:spAutoFit/>
            </a:bodyPr>
            <a:lstStyle/>
            <a:p>
              <a:r>
                <a:rPr lang="en-US" sz="2000" b="1">
                  <a:solidFill>
                    <a:schemeClr val="accent1"/>
                  </a:solidFill>
                  <a:latin typeface="Segoe UI" panose="020B0502040204020203" pitchFamily="34" charset="0"/>
                  <a:cs typeface="Segoe UI" panose="020B0502040204020203" pitchFamily="34" charset="0"/>
                </a:rPr>
                <a:t>.NET</a:t>
              </a:r>
            </a:p>
          </p:txBody>
        </p:sp>
      </p:grpSp>
    </p:spTree>
    <p:extLst>
      <p:ext uri="{BB962C8B-B14F-4D97-AF65-F5344CB8AC3E}">
        <p14:creationId xmlns:p14="http://schemas.microsoft.com/office/powerpoint/2010/main" val="20167473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6" name="Straight Arrow Connector 95">
            <a:extLst>
              <a:ext uri="{FF2B5EF4-FFF2-40B4-BE49-F238E27FC236}">
                <a16:creationId xmlns:a16="http://schemas.microsoft.com/office/drawing/2014/main" id="{19572D3A-DDED-384A-8D77-F06B28204D98}"/>
              </a:ext>
            </a:extLst>
          </p:cNvPr>
          <p:cNvCxnSpPr>
            <a:cxnSpLocks/>
          </p:cNvCxnSpPr>
          <p:nvPr/>
        </p:nvCxnSpPr>
        <p:spPr>
          <a:xfrm>
            <a:off x="9055368" y="4042425"/>
            <a:ext cx="0" cy="64810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7957556C-04DE-8D43-B5D4-423B1A498DB0}"/>
              </a:ext>
            </a:extLst>
          </p:cNvPr>
          <p:cNvSpPr/>
          <p:nvPr/>
        </p:nvSpPr>
        <p:spPr bwMode="auto">
          <a:xfrm>
            <a:off x="8119534" y="4192270"/>
            <a:ext cx="1888067" cy="266616"/>
          </a:xfrm>
          <a:prstGeom prst="rect">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B1F0F26E-9851-4AEF-BDE9-9494CE227A1C}"/>
              </a:ext>
            </a:extLst>
          </p:cNvPr>
          <p:cNvSpPr>
            <a:spLocks noGrp="1"/>
          </p:cNvSpPr>
          <p:nvPr>
            <p:ph type="title"/>
          </p:nvPr>
        </p:nvSpPr>
        <p:spPr>
          <a:xfrm>
            <a:off x="259078" y="362652"/>
            <a:ext cx="11603737" cy="461665"/>
          </a:xfrm>
        </p:spPr>
        <p:txBody>
          <a:bodyPr/>
          <a:lstStyle/>
          <a:p>
            <a:pPr algn="ctr"/>
            <a:r>
              <a:rPr lang="en-US" sz="3000">
                <a:solidFill>
                  <a:schemeClr val="bg1"/>
                </a:solidFill>
              </a:rPr>
              <a:t>Significantly reduce administration with a fully managed service</a:t>
            </a:r>
          </a:p>
        </p:txBody>
      </p:sp>
      <p:sp>
        <p:nvSpPr>
          <p:cNvPr id="13" name="Text Placeholder 1">
            <a:extLst>
              <a:ext uri="{FF2B5EF4-FFF2-40B4-BE49-F238E27FC236}">
                <a16:creationId xmlns:a16="http://schemas.microsoft.com/office/drawing/2014/main" id="{7E35F45B-14A9-4253-89DF-D9EFA765EF54}"/>
              </a:ext>
            </a:extLst>
          </p:cNvPr>
          <p:cNvSpPr txBox="1">
            <a:spLocks/>
          </p:cNvSpPr>
          <p:nvPr/>
        </p:nvSpPr>
        <p:spPr>
          <a:xfrm>
            <a:off x="584200" y="1969795"/>
            <a:ext cx="4490629" cy="3847207"/>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1800"/>
              </a:spcAft>
              <a:buNone/>
            </a:pPr>
            <a:r>
              <a:rPr lang="en-US" sz="1600">
                <a:solidFill>
                  <a:schemeClr val="tx1"/>
                </a:solidFill>
                <a:latin typeface="Segoe UI"/>
                <a:cs typeface="Segoe UI"/>
              </a:rPr>
              <a:t>Use Azure Portal, Azure CLI, or your custom management app and capitalize on features like:</a:t>
            </a:r>
          </a:p>
          <a:p>
            <a:pPr marL="0" indent="0">
              <a:spcBef>
                <a:spcPts val="0"/>
              </a:spcBef>
              <a:spcAft>
                <a:spcPts val="1800"/>
              </a:spcAft>
              <a:buNone/>
            </a:pPr>
            <a:r>
              <a:rPr lang="en-US" sz="1600">
                <a:solidFill>
                  <a:schemeClr val="tx1"/>
                </a:solidFill>
                <a:latin typeface="Segoe UI"/>
                <a:cs typeface="Segoe UI"/>
              </a:rPr>
              <a:t>Built in HA at no additional cost</a:t>
            </a:r>
          </a:p>
          <a:p>
            <a:pPr marL="0" indent="0">
              <a:spcBef>
                <a:spcPts val="0"/>
              </a:spcBef>
              <a:spcAft>
                <a:spcPts val="1800"/>
              </a:spcAft>
              <a:buNone/>
            </a:pPr>
            <a:r>
              <a:rPr lang="en-US" sz="1600">
                <a:solidFill>
                  <a:schemeClr val="tx1"/>
                </a:solidFill>
                <a:latin typeface="Segoe UI"/>
                <a:cs typeface="Segoe UI"/>
              </a:rPr>
              <a:t>Reliable performance and pay-as-you-go </a:t>
            </a:r>
            <a:br>
              <a:rPr lang="en-US" sz="1600">
                <a:latin typeface="Segoe UI" panose="020B0502040204020203" pitchFamily="34" charset="0"/>
                <a:cs typeface="Segoe UI" panose="020B0502040204020203" pitchFamily="34" charset="0"/>
              </a:rPr>
            </a:br>
            <a:r>
              <a:rPr lang="en-US" sz="1600">
                <a:solidFill>
                  <a:schemeClr val="tx1"/>
                </a:solidFill>
                <a:latin typeface="Segoe UI"/>
                <a:cs typeface="Segoe UI"/>
              </a:rPr>
              <a:t>pricing with several service tiers </a:t>
            </a:r>
            <a:endParaRPr lang="en-US" sz="1600">
              <a:solidFill>
                <a:schemeClr val="tx1"/>
              </a:solidFill>
              <a:latin typeface="Segoe UI" panose="020B0502040204020203" pitchFamily="34" charset="0"/>
              <a:cs typeface="Segoe UI" panose="020B0502040204020203" pitchFamily="34" charset="0"/>
            </a:endParaRPr>
          </a:p>
          <a:p>
            <a:pPr marL="0" indent="0">
              <a:spcBef>
                <a:spcPts val="0"/>
              </a:spcBef>
              <a:spcAft>
                <a:spcPts val="1800"/>
              </a:spcAft>
              <a:buNone/>
            </a:pPr>
            <a:r>
              <a:rPr lang="en-US" sz="1600">
                <a:solidFill>
                  <a:schemeClr val="tx1"/>
                </a:solidFill>
                <a:latin typeface="Segoe UI"/>
                <a:cs typeface="Segoe UI"/>
              </a:rPr>
              <a:t>On demand scaling within seconds</a:t>
            </a:r>
          </a:p>
          <a:p>
            <a:pPr marL="0" indent="0">
              <a:spcBef>
                <a:spcPts val="0"/>
              </a:spcBef>
              <a:spcAft>
                <a:spcPts val="1800"/>
              </a:spcAft>
              <a:buNone/>
            </a:pPr>
            <a:r>
              <a:rPr lang="en-US" sz="1600">
                <a:solidFill>
                  <a:schemeClr val="tx1"/>
                </a:solidFill>
                <a:latin typeface="Segoe UI"/>
                <a:cs typeface="Segoe UI"/>
              </a:rPr>
              <a:t>Protected data at-rest and in-motion</a:t>
            </a:r>
          </a:p>
          <a:p>
            <a:pPr marL="0" indent="0">
              <a:spcBef>
                <a:spcPts val="0"/>
              </a:spcBef>
              <a:spcAft>
                <a:spcPts val="1800"/>
              </a:spcAft>
              <a:buNone/>
            </a:pPr>
            <a:r>
              <a:rPr lang="en-US" sz="1600">
                <a:solidFill>
                  <a:schemeClr val="tx1"/>
                </a:solidFill>
                <a:latin typeface="Segoe UI"/>
                <a:cs typeface="Segoe UI"/>
              </a:rPr>
              <a:t>Automated backup and point-in-time-</a:t>
            </a:r>
            <a:br>
              <a:rPr lang="en-US" sz="1600">
                <a:latin typeface="Segoe UI" panose="020B0502040204020203" pitchFamily="34" charset="0"/>
                <a:cs typeface="Segoe UI" panose="020B0502040204020203" pitchFamily="34" charset="0"/>
              </a:rPr>
            </a:br>
            <a:r>
              <a:rPr lang="en-US" sz="1600">
                <a:solidFill>
                  <a:schemeClr val="tx1"/>
                </a:solidFill>
                <a:latin typeface="Segoe UI"/>
                <a:cs typeface="Segoe UI"/>
              </a:rPr>
              <a:t>restore for up to 35 days</a:t>
            </a:r>
          </a:p>
          <a:p>
            <a:pPr marL="0" indent="0">
              <a:spcBef>
                <a:spcPts val="0"/>
              </a:spcBef>
              <a:spcAft>
                <a:spcPts val="1200"/>
              </a:spcAft>
              <a:buNone/>
            </a:pPr>
            <a:endParaRPr lang="en-US" sz="1600">
              <a:solidFill>
                <a:schemeClr val="tx1"/>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D89B3886-DC56-5C4E-A3C1-121509270DD4}"/>
              </a:ext>
            </a:extLst>
          </p:cNvPr>
          <p:cNvSpPr txBox="1"/>
          <p:nvPr/>
        </p:nvSpPr>
        <p:spPr>
          <a:xfrm>
            <a:off x="8606234" y="4767981"/>
            <a:ext cx="435628" cy="558717"/>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1" i="0" u="none" strike="noStrike" kern="1200" cap="none" spc="0" normalizeH="0" baseline="0" noProof="0" err="1">
              <a:ln>
                <a:noFill/>
              </a:ln>
              <a:solidFill>
                <a:srgbClr val="FFFFFF"/>
              </a:solidFill>
              <a:effectLst/>
              <a:uLnTx/>
              <a:uFillTx/>
              <a:latin typeface="Segoe UI Black" charset="0"/>
              <a:ea typeface="Segoe UI Black" charset="0"/>
              <a:cs typeface="Segoe UI Black" charset="0"/>
            </a:endParaRPr>
          </a:p>
        </p:txBody>
      </p:sp>
      <p:grpSp>
        <p:nvGrpSpPr>
          <p:cNvPr id="9" name="Group 8">
            <a:extLst>
              <a:ext uri="{FF2B5EF4-FFF2-40B4-BE49-F238E27FC236}">
                <a16:creationId xmlns:a16="http://schemas.microsoft.com/office/drawing/2014/main" id="{429F1A9C-AA8C-2842-98E8-49F6C9CE282C}"/>
              </a:ext>
            </a:extLst>
          </p:cNvPr>
          <p:cNvGrpSpPr>
            <a:grpSpLocks noChangeAspect="1"/>
          </p:cNvGrpSpPr>
          <p:nvPr/>
        </p:nvGrpSpPr>
        <p:grpSpPr>
          <a:xfrm flipH="1">
            <a:off x="8436908" y="3348295"/>
            <a:ext cx="1084089" cy="641604"/>
            <a:chOff x="942772" y="1664993"/>
            <a:chExt cx="155575" cy="92075"/>
          </a:xfrm>
          <a:solidFill>
            <a:srgbClr val="50E6FF"/>
          </a:solidFill>
        </p:grpSpPr>
        <p:sp>
          <p:nvSpPr>
            <p:cNvPr id="10" name="Oval 19">
              <a:extLst>
                <a:ext uri="{FF2B5EF4-FFF2-40B4-BE49-F238E27FC236}">
                  <a16:creationId xmlns:a16="http://schemas.microsoft.com/office/drawing/2014/main" id="{281D87A7-75D4-EF43-A247-A6CAC66366FF}"/>
                </a:ext>
              </a:extLst>
            </p:cNvPr>
            <p:cNvSpPr>
              <a:spLocks noChangeArrowheads="1"/>
            </p:cNvSpPr>
            <p:nvPr/>
          </p:nvSpPr>
          <p:spPr bwMode="auto">
            <a:xfrm>
              <a:off x="958647" y="1664993"/>
              <a:ext cx="93663"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1" name="Freeform 20">
              <a:extLst>
                <a:ext uri="{FF2B5EF4-FFF2-40B4-BE49-F238E27FC236}">
                  <a16:creationId xmlns:a16="http://schemas.microsoft.com/office/drawing/2014/main" id="{6AFE42D3-B305-A940-9797-FEFF01BFAB5E}"/>
                </a:ext>
              </a:extLst>
            </p:cNvPr>
            <p:cNvSpPr>
              <a:spLocks/>
            </p:cNvSpPr>
            <p:nvPr/>
          </p:nvSpPr>
          <p:spPr bwMode="auto">
            <a:xfrm>
              <a:off x="942772" y="1722142"/>
              <a:ext cx="155575" cy="34925"/>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2" name="Oval 21">
              <a:extLst>
                <a:ext uri="{FF2B5EF4-FFF2-40B4-BE49-F238E27FC236}">
                  <a16:creationId xmlns:a16="http://schemas.microsoft.com/office/drawing/2014/main" id="{54D3363F-16A2-5347-88D7-DC3BBCDD45BF}"/>
                </a:ext>
              </a:extLst>
            </p:cNvPr>
            <p:cNvSpPr>
              <a:spLocks noChangeArrowheads="1"/>
            </p:cNvSpPr>
            <p:nvPr/>
          </p:nvSpPr>
          <p:spPr bwMode="auto">
            <a:xfrm>
              <a:off x="1020559" y="1680868"/>
              <a:ext cx="61913"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grpSp>
      <p:sp>
        <p:nvSpPr>
          <p:cNvPr id="14" name="Freeform 13">
            <a:extLst>
              <a:ext uri="{FF2B5EF4-FFF2-40B4-BE49-F238E27FC236}">
                <a16:creationId xmlns:a16="http://schemas.microsoft.com/office/drawing/2014/main" id="{D97944E4-576C-EE45-AECB-B6CA140B4B7F}"/>
              </a:ext>
            </a:extLst>
          </p:cNvPr>
          <p:cNvSpPr>
            <a:spLocks noChangeAspect="1"/>
          </p:cNvSpPr>
          <p:nvPr/>
        </p:nvSpPr>
        <p:spPr bwMode="black">
          <a:xfrm>
            <a:off x="9302174" y="3574324"/>
            <a:ext cx="540150" cy="348883"/>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TextBox 4">
            <a:extLst>
              <a:ext uri="{FF2B5EF4-FFF2-40B4-BE49-F238E27FC236}">
                <a16:creationId xmlns:a16="http://schemas.microsoft.com/office/drawing/2014/main" id="{55BD6CDA-EC9D-9A4F-AC62-CDAAEB507C80}"/>
              </a:ext>
            </a:extLst>
          </p:cNvPr>
          <p:cNvSpPr txBox="1"/>
          <p:nvPr/>
        </p:nvSpPr>
        <p:spPr>
          <a:xfrm>
            <a:off x="8627407" y="3476560"/>
            <a:ext cx="749808" cy="415498"/>
          </a:xfrm>
          <a:prstGeom prst="rect">
            <a:avLst/>
          </a:prstGeom>
          <a:noFill/>
        </p:spPr>
        <p:txBody>
          <a:bodyPr wrap="square" lIns="0" tIns="0" rIns="0" bIns="0" rtlCol="0">
            <a:spAutoFit/>
          </a:bodyPr>
          <a:lstStyle/>
          <a:p>
            <a:pPr algn="ctr"/>
            <a:r>
              <a:rPr lang="en-US" sz="900">
                <a:gradFill>
                  <a:gsLst>
                    <a:gs pos="2917">
                      <a:schemeClr val="tx1"/>
                    </a:gs>
                    <a:gs pos="30000">
                      <a:schemeClr val="tx1"/>
                    </a:gs>
                  </a:gsLst>
                  <a:lin ang="5400000" scaled="0"/>
                </a:gradFill>
              </a:rPr>
              <a:t>Azure Resource Manager</a:t>
            </a:r>
          </a:p>
        </p:txBody>
      </p:sp>
      <p:sp>
        <p:nvSpPr>
          <p:cNvPr id="15" name="Freeform 14">
            <a:extLst>
              <a:ext uri="{FF2B5EF4-FFF2-40B4-BE49-F238E27FC236}">
                <a16:creationId xmlns:a16="http://schemas.microsoft.com/office/drawing/2014/main" id="{917B133A-078B-8842-8715-B754D98F0B74}"/>
              </a:ext>
            </a:extLst>
          </p:cNvPr>
          <p:cNvSpPr/>
          <p:nvPr/>
        </p:nvSpPr>
        <p:spPr bwMode="auto">
          <a:xfrm rot="10800000">
            <a:off x="9484289" y="2934561"/>
            <a:ext cx="849701" cy="539027"/>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A7B7F404-BC15-F34A-9D5A-B87ACB6BF074}"/>
              </a:ext>
            </a:extLst>
          </p:cNvPr>
          <p:cNvSpPr/>
          <p:nvPr/>
        </p:nvSpPr>
        <p:spPr bwMode="auto">
          <a:xfrm rot="10800000" flipH="1">
            <a:off x="7667392" y="2929329"/>
            <a:ext cx="849701" cy="539027"/>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C361BEF-B9A4-D34D-8F5B-EBE7E8811732}"/>
              </a:ext>
            </a:extLst>
          </p:cNvPr>
          <p:cNvCxnSpPr>
            <a:cxnSpLocks/>
          </p:cNvCxnSpPr>
          <p:nvPr/>
        </p:nvCxnSpPr>
        <p:spPr>
          <a:xfrm>
            <a:off x="9062454" y="2929330"/>
            <a:ext cx="0" cy="3648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2AB4CDD3-5AA9-5E41-AB03-A1BE6246424A}"/>
              </a:ext>
            </a:extLst>
          </p:cNvPr>
          <p:cNvGrpSpPr/>
          <p:nvPr/>
        </p:nvGrpSpPr>
        <p:grpSpPr>
          <a:xfrm>
            <a:off x="8824048" y="2273033"/>
            <a:ext cx="478126" cy="358595"/>
            <a:chOff x="11134725" y="2487613"/>
            <a:chExt cx="495300" cy="371475"/>
          </a:xfrm>
        </p:grpSpPr>
        <p:sp>
          <p:nvSpPr>
            <p:cNvPr id="21" name="Rectangle 225">
              <a:extLst>
                <a:ext uri="{FF2B5EF4-FFF2-40B4-BE49-F238E27FC236}">
                  <a16:creationId xmlns:a16="http://schemas.microsoft.com/office/drawing/2014/main" id="{7AE5FAC8-F053-B449-BED6-ABB45B13702A}"/>
                </a:ext>
              </a:extLst>
            </p:cNvPr>
            <p:cNvSpPr>
              <a:spLocks noChangeArrowheads="1"/>
            </p:cNvSpPr>
            <p:nvPr/>
          </p:nvSpPr>
          <p:spPr bwMode="auto">
            <a:xfrm>
              <a:off x="11134725" y="2487613"/>
              <a:ext cx="495300" cy="371475"/>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2" name="Rectangle 226">
              <a:extLst>
                <a:ext uri="{FF2B5EF4-FFF2-40B4-BE49-F238E27FC236}">
                  <a16:creationId xmlns:a16="http://schemas.microsoft.com/office/drawing/2014/main" id="{944A2812-B8CA-7043-84F1-743D389D1511}"/>
                </a:ext>
              </a:extLst>
            </p:cNvPr>
            <p:cNvSpPr>
              <a:spLocks noChangeArrowheads="1"/>
            </p:cNvSpPr>
            <p:nvPr/>
          </p:nvSpPr>
          <p:spPr bwMode="auto">
            <a:xfrm>
              <a:off x="11134725" y="2487613"/>
              <a:ext cx="495300" cy="4603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3" name="Oval 227">
              <a:extLst>
                <a:ext uri="{FF2B5EF4-FFF2-40B4-BE49-F238E27FC236}">
                  <a16:creationId xmlns:a16="http://schemas.microsoft.com/office/drawing/2014/main" id="{1975EB05-DE3C-334C-B574-40703EC0BDA5}"/>
                </a:ext>
              </a:extLst>
            </p:cNvPr>
            <p:cNvSpPr>
              <a:spLocks noChangeArrowheads="1"/>
            </p:cNvSpPr>
            <p:nvPr/>
          </p:nvSpPr>
          <p:spPr bwMode="auto">
            <a:xfrm>
              <a:off x="11152188" y="2503488"/>
              <a:ext cx="14288" cy="158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5" name="Oval 228">
              <a:extLst>
                <a:ext uri="{FF2B5EF4-FFF2-40B4-BE49-F238E27FC236}">
                  <a16:creationId xmlns:a16="http://schemas.microsoft.com/office/drawing/2014/main" id="{EE82C19E-2829-774C-BA7B-5112B919B1B7}"/>
                </a:ext>
              </a:extLst>
            </p:cNvPr>
            <p:cNvSpPr>
              <a:spLocks noChangeArrowheads="1"/>
            </p:cNvSpPr>
            <p:nvPr/>
          </p:nvSpPr>
          <p:spPr bwMode="auto">
            <a:xfrm>
              <a:off x="11174413" y="2503488"/>
              <a:ext cx="15875" cy="158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6" name="Oval 229">
              <a:extLst>
                <a:ext uri="{FF2B5EF4-FFF2-40B4-BE49-F238E27FC236}">
                  <a16:creationId xmlns:a16="http://schemas.microsoft.com/office/drawing/2014/main" id="{15F7960E-F4DC-8D44-BF49-AE22A3D7C352}"/>
                </a:ext>
              </a:extLst>
            </p:cNvPr>
            <p:cNvSpPr>
              <a:spLocks noChangeArrowheads="1"/>
            </p:cNvSpPr>
            <p:nvPr/>
          </p:nvSpPr>
          <p:spPr bwMode="auto">
            <a:xfrm>
              <a:off x="11198225" y="2503488"/>
              <a:ext cx="15875" cy="158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19" name="TextBox 18">
            <a:extLst>
              <a:ext uri="{FF2B5EF4-FFF2-40B4-BE49-F238E27FC236}">
                <a16:creationId xmlns:a16="http://schemas.microsoft.com/office/drawing/2014/main" id="{7E0AFFD4-B101-4A46-99B0-310830009A27}"/>
              </a:ext>
            </a:extLst>
          </p:cNvPr>
          <p:cNvSpPr txBox="1"/>
          <p:nvPr/>
        </p:nvSpPr>
        <p:spPr>
          <a:xfrm>
            <a:off x="8757706" y="2744023"/>
            <a:ext cx="621965" cy="138499"/>
          </a:xfrm>
          <a:prstGeom prst="rect">
            <a:avLst/>
          </a:prstGeom>
          <a:noFill/>
        </p:spPr>
        <p:txBody>
          <a:bodyPr wrap="none" lIns="0" tIns="0" rIns="0" bIns="0" rtlCol="0">
            <a:spAutoFit/>
          </a:bodyPr>
          <a:lstStyle/>
          <a:p>
            <a:pPr algn="l"/>
            <a:r>
              <a:rPr lang="en-US" sz="900"/>
              <a:t>Azure Portal</a:t>
            </a:r>
          </a:p>
        </p:txBody>
      </p:sp>
      <p:sp>
        <p:nvSpPr>
          <p:cNvPr id="27" name="TextBox 26">
            <a:extLst>
              <a:ext uri="{FF2B5EF4-FFF2-40B4-BE49-F238E27FC236}">
                <a16:creationId xmlns:a16="http://schemas.microsoft.com/office/drawing/2014/main" id="{E6533134-06BC-DB47-B26D-703B3E47A823}"/>
              </a:ext>
            </a:extLst>
          </p:cNvPr>
          <p:cNvSpPr txBox="1"/>
          <p:nvPr/>
        </p:nvSpPr>
        <p:spPr>
          <a:xfrm>
            <a:off x="9892690" y="2744023"/>
            <a:ext cx="900888" cy="138499"/>
          </a:xfrm>
          <a:prstGeom prst="rect">
            <a:avLst/>
          </a:prstGeom>
          <a:noFill/>
        </p:spPr>
        <p:txBody>
          <a:bodyPr wrap="none" lIns="0" tIns="0" rIns="0" bIns="0" rtlCol="0">
            <a:spAutoFit/>
          </a:bodyPr>
          <a:lstStyle/>
          <a:p>
            <a:pPr algn="l"/>
            <a:r>
              <a:rPr lang="en-US" sz="900"/>
              <a:t>Custom Mgt. App</a:t>
            </a:r>
          </a:p>
        </p:txBody>
      </p:sp>
      <p:sp>
        <p:nvSpPr>
          <p:cNvPr id="28" name="TextBox 27">
            <a:extLst>
              <a:ext uri="{FF2B5EF4-FFF2-40B4-BE49-F238E27FC236}">
                <a16:creationId xmlns:a16="http://schemas.microsoft.com/office/drawing/2014/main" id="{A21A7057-EB76-EF4D-AF5F-C005E37EAF7E}"/>
              </a:ext>
            </a:extLst>
          </p:cNvPr>
          <p:cNvSpPr txBox="1"/>
          <p:nvPr/>
        </p:nvSpPr>
        <p:spPr>
          <a:xfrm>
            <a:off x="7430815" y="2744023"/>
            <a:ext cx="482504" cy="138499"/>
          </a:xfrm>
          <a:prstGeom prst="rect">
            <a:avLst/>
          </a:prstGeom>
          <a:noFill/>
        </p:spPr>
        <p:txBody>
          <a:bodyPr wrap="none" lIns="0" tIns="0" rIns="0" bIns="0" rtlCol="0">
            <a:spAutoFit/>
          </a:bodyPr>
          <a:lstStyle/>
          <a:p>
            <a:pPr algn="l"/>
            <a:r>
              <a:rPr lang="en-US" sz="900"/>
              <a:t>Azure CLI</a:t>
            </a:r>
          </a:p>
        </p:txBody>
      </p:sp>
      <p:grpSp>
        <p:nvGrpSpPr>
          <p:cNvPr id="29" name="Group 100">
            <a:extLst>
              <a:ext uri="{FF2B5EF4-FFF2-40B4-BE49-F238E27FC236}">
                <a16:creationId xmlns:a16="http://schemas.microsoft.com/office/drawing/2014/main" id="{EE947D6B-2960-6440-90AE-53D5462D15B2}"/>
              </a:ext>
            </a:extLst>
          </p:cNvPr>
          <p:cNvGrpSpPr>
            <a:grpSpLocks noChangeAspect="1"/>
          </p:cNvGrpSpPr>
          <p:nvPr/>
        </p:nvGrpSpPr>
        <p:grpSpPr bwMode="auto">
          <a:xfrm>
            <a:off x="10103495" y="2180840"/>
            <a:ext cx="485627" cy="479479"/>
            <a:chOff x="7014" y="999"/>
            <a:chExt cx="316" cy="312"/>
          </a:xfrm>
        </p:grpSpPr>
        <p:sp>
          <p:nvSpPr>
            <p:cNvPr id="30" name="Freeform 101">
              <a:extLst>
                <a:ext uri="{FF2B5EF4-FFF2-40B4-BE49-F238E27FC236}">
                  <a16:creationId xmlns:a16="http://schemas.microsoft.com/office/drawing/2014/main" id="{BAA2BE8A-6338-8445-B558-C2D505AFA5DD}"/>
                </a:ext>
              </a:extLst>
            </p:cNvPr>
            <p:cNvSpPr>
              <a:spLocks/>
            </p:cNvSpPr>
            <p:nvPr/>
          </p:nvSpPr>
          <p:spPr bwMode="auto">
            <a:xfrm>
              <a:off x="7238" y="999"/>
              <a:ext cx="31" cy="27"/>
            </a:xfrm>
            <a:custGeom>
              <a:avLst/>
              <a:gdLst>
                <a:gd name="T0" fmla="*/ 24 w 31"/>
                <a:gd name="T1" fmla="*/ 27 h 27"/>
                <a:gd name="T2" fmla="*/ 0 w 31"/>
                <a:gd name="T3" fmla="*/ 18 h 27"/>
                <a:gd name="T4" fmla="*/ 7 w 31"/>
                <a:gd name="T5" fmla="*/ 0 h 27"/>
                <a:gd name="T6" fmla="*/ 31 w 31"/>
                <a:gd name="T7" fmla="*/ 10 h 27"/>
                <a:gd name="T8" fmla="*/ 24 w 31"/>
                <a:gd name="T9" fmla="*/ 27 h 27"/>
              </a:gdLst>
              <a:ahLst/>
              <a:cxnLst>
                <a:cxn ang="0">
                  <a:pos x="T0" y="T1"/>
                </a:cxn>
                <a:cxn ang="0">
                  <a:pos x="T2" y="T3"/>
                </a:cxn>
                <a:cxn ang="0">
                  <a:pos x="T4" y="T5"/>
                </a:cxn>
                <a:cxn ang="0">
                  <a:pos x="T6" y="T7"/>
                </a:cxn>
                <a:cxn ang="0">
                  <a:pos x="T8" y="T9"/>
                </a:cxn>
              </a:cxnLst>
              <a:rect l="0" t="0" r="r" b="b"/>
              <a:pathLst>
                <a:path w="31" h="27">
                  <a:moveTo>
                    <a:pt x="24" y="27"/>
                  </a:moveTo>
                  <a:lnTo>
                    <a:pt x="0" y="18"/>
                  </a:lnTo>
                  <a:lnTo>
                    <a:pt x="7" y="0"/>
                  </a:lnTo>
                  <a:lnTo>
                    <a:pt x="31" y="10"/>
                  </a:lnTo>
                  <a:lnTo>
                    <a:pt x="24"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02">
              <a:extLst>
                <a:ext uri="{FF2B5EF4-FFF2-40B4-BE49-F238E27FC236}">
                  <a16:creationId xmlns:a16="http://schemas.microsoft.com/office/drawing/2014/main" id="{6342700E-0330-0A4B-8F57-5465F40BAEDC}"/>
                </a:ext>
              </a:extLst>
            </p:cNvPr>
            <p:cNvSpPr>
              <a:spLocks/>
            </p:cNvSpPr>
            <p:nvPr/>
          </p:nvSpPr>
          <p:spPr bwMode="auto">
            <a:xfrm>
              <a:off x="7156" y="1000"/>
              <a:ext cx="32" cy="28"/>
            </a:xfrm>
            <a:custGeom>
              <a:avLst/>
              <a:gdLst>
                <a:gd name="T0" fmla="*/ 0 w 32"/>
                <a:gd name="T1" fmla="*/ 10 h 28"/>
                <a:gd name="T2" fmla="*/ 24 w 32"/>
                <a:gd name="T3" fmla="*/ 0 h 28"/>
                <a:gd name="T4" fmla="*/ 32 w 32"/>
                <a:gd name="T5" fmla="*/ 18 h 28"/>
                <a:gd name="T6" fmla="*/ 8 w 32"/>
                <a:gd name="T7" fmla="*/ 28 h 28"/>
                <a:gd name="T8" fmla="*/ 0 w 32"/>
                <a:gd name="T9" fmla="*/ 10 h 28"/>
              </a:gdLst>
              <a:ahLst/>
              <a:cxnLst>
                <a:cxn ang="0">
                  <a:pos x="T0" y="T1"/>
                </a:cxn>
                <a:cxn ang="0">
                  <a:pos x="T2" y="T3"/>
                </a:cxn>
                <a:cxn ang="0">
                  <a:pos x="T4" y="T5"/>
                </a:cxn>
                <a:cxn ang="0">
                  <a:pos x="T6" y="T7"/>
                </a:cxn>
                <a:cxn ang="0">
                  <a:pos x="T8" y="T9"/>
                </a:cxn>
              </a:cxnLst>
              <a:rect l="0" t="0" r="r" b="b"/>
              <a:pathLst>
                <a:path w="32" h="28">
                  <a:moveTo>
                    <a:pt x="0" y="10"/>
                  </a:moveTo>
                  <a:lnTo>
                    <a:pt x="24" y="0"/>
                  </a:lnTo>
                  <a:lnTo>
                    <a:pt x="32" y="18"/>
                  </a:lnTo>
                  <a:lnTo>
                    <a:pt x="8" y="28"/>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03">
              <a:extLst>
                <a:ext uri="{FF2B5EF4-FFF2-40B4-BE49-F238E27FC236}">
                  <a16:creationId xmlns:a16="http://schemas.microsoft.com/office/drawing/2014/main" id="{311819FA-E3AA-8241-BC58-1E382133BCB0}"/>
                </a:ext>
              </a:extLst>
            </p:cNvPr>
            <p:cNvSpPr>
              <a:spLocks noChangeArrowheads="1"/>
            </p:cNvSpPr>
            <p:nvPr/>
          </p:nvSpPr>
          <p:spPr bwMode="auto">
            <a:xfrm>
              <a:off x="7076" y="1299"/>
              <a:ext cx="15"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104">
              <a:extLst>
                <a:ext uri="{FF2B5EF4-FFF2-40B4-BE49-F238E27FC236}">
                  <a16:creationId xmlns:a16="http://schemas.microsoft.com/office/drawing/2014/main" id="{2A654470-99B1-0147-9DFC-78F7C59B2708}"/>
                </a:ext>
              </a:extLst>
            </p:cNvPr>
            <p:cNvSpPr>
              <a:spLocks noChangeArrowheads="1"/>
            </p:cNvSpPr>
            <p:nvPr/>
          </p:nvSpPr>
          <p:spPr bwMode="auto">
            <a:xfrm>
              <a:off x="7014" y="1236"/>
              <a:ext cx="12"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05">
              <a:extLst>
                <a:ext uri="{FF2B5EF4-FFF2-40B4-BE49-F238E27FC236}">
                  <a16:creationId xmlns:a16="http://schemas.microsoft.com/office/drawing/2014/main" id="{819DF80C-2498-B74F-AD4D-2915E6198313}"/>
                </a:ext>
              </a:extLst>
            </p:cNvPr>
            <p:cNvSpPr>
              <a:spLocks/>
            </p:cNvSpPr>
            <p:nvPr/>
          </p:nvSpPr>
          <p:spPr bwMode="auto">
            <a:xfrm>
              <a:off x="7029" y="1278"/>
              <a:ext cx="19" cy="18"/>
            </a:xfrm>
            <a:custGeom>
              <a:avLst/>
              <a:gdLst>
                <a:gd name="T0" fmla="*/ 8 w 19"/>
                <a:gd name="T1" fmla="*/ 0 h 18"/>
                <a:gd name="T2" fmla="*/ 19 w 19"/>
                <a:gd name="T3" fmla="*/ 10 h 18"/>
                <a:gd name="T4" fmla="*/ 11 w 19"/>
                <a:gd name="T5" fmla="*/ 18 h 18"/>
                <a:gd name="T6" fmla="*/ 0 w 19"/>
                <a:gd name="T7" fmla="*/ 8 h 18"/>
                <a:gd name="T8" fmla="*/ 8 w 19"/>
                <a:gd name="T9" fmla="*/ 0 h 18"/>
              </a:gdLst>
              <a:ahLst/>
              <a:cxnLst>
                <a:cxn ang="0">
                  <a:pos x="T0" y="T1"/>
                </a:cxn>
                <a:cxn ang="0">
                  <a:pos x="T2" y="T3"/>
                </a:cxn>
                <a:cxn ang="0">
                  <a:pos x="T4" y="T5"/>
                </a:cxn>
                <a:cxn ang="0">
                  <a:pos x="T6" y="T7"/>
                </a:cxn>
                <a:cxn ang="0">
                  <a:pos x="T8" y="T9"/>
                </a:cxn>
              </a:cxnLst>
              <a:rect l="0" t="0" r="r" b="b"/>
              <a:pathLst>
                <a:path w="19" h="18">
                  <a:moveTo>
                    <a:pt x="8" y="0"/>
                  </a:moveTo>
                  <a:lnTo>
                    <a:pt x="19" y="10"/>
                  </a:lnTo>
                  <a:lnTo>
                    <a:pt x="11" y="18"/>
                  </a:lnTo>
                  <a:lnTo>
                    <a:pt x="0" y="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6">
              <a:extLst>
                <a:ext uri="{FF2B5EF4-FFF2-40B4-BE49-F238E27FC236}">
                  <a16:creationId xmlns:a16="http://schemas.microsoft.com/office/drawing/2014/main" id="{713EBD6A-F948-4345-B37F-A1D280C39E63}"/>
                </a:ext>
              </a:extLst>
            </p:cNvPr>
            <p:cNvSpPr>
              <a:spLocks noEditPoints="1"/>
            </p:cNvSpPr>
            <p:nvPr/>
          </p:nvSpPr>
          <p:spPr bwMode="auto">
            <a:xfrm>
              <a:off x="7098" y="1009"/>
              <a:ext cx="232" cy="20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1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1"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07">
              <a:extLst>
                <a:ext uri="{FF2B5EF4-FFF2-40B4-BE49-F238E27FC236}">
                  <a16:creationId xmlns:a16="http://schemas.microsoft.com/office/drawing/2014/main" id="{001D05B1-CDE1-9B4D-8369-796EE613EF42}"/>
                </a:ext>
              </a:extLst>
            </p:cNvPr>
            <p:cNvSpPr>
              <a:spLocks/>
            </p:cNvSpPr>
            <p:nvPr/>
          </p:nvSpPr>
          <p:spPr bwMode="auto">
            <a:xfrm>
              <a:off x="7159" y="1196"/>
              <a:ext cx="31" cy="27"/>
            </a:xfrm>
            <a:custGeom>
              <a:avLst/>
              <a:gdLst>
                <a:gd name="T0" fmla="*/ 24 w 31"/>
                <a:gd name="T1" fmla="*/ 27 h 27"/>
                <a:gd name="T2" fmla="*/ 0 w 31"/>
                <a:gd name="T3" fmla="*/ 18 h 27"/>
                <a:gd name="T4" fmla="*/ 7 w 31"/>
                <a:gd name="T5" fmla="*/ 0 h 27"/>
                <a:gd name="T6" fmla="*/ 31 w 31"/>
                <a:gd name="T7" fmla="*/ 9 h 27"/>
                <a:gd name="T8" fmla="*/ 24 w 31"/>
                <a:gd name="T9" fmla="*/ 27 h 27"/>
              </a:gdLst>
              <a:ahLst/>
              <a:cxnLst>
                <a:cxn ang="0">
                  <a:pos x="T0" y="T1"/>
                </a:cxn>
                <a:cxn ang="0">
                  <a:pos x="T2" y="T3"/>
                </a:cxn>
                <a:cxn ang="0">
                  <a:pos x="T4" y="T5"/>
                </a:cxn>
                <a:cxn ang="0">
                  <a:pos x="T6" y="T7"/>
                </a:cxn>
                <a:cxn ang="0">
                  <a:pos x="T8" y="T9"/>
                </a:cxn>
              </a:cxnLst>
              <a:rect l="0" t="0" r="r" b="b"/>
              <a:pathLst>
                <a:path w="31" h="27">
                  <a:moveTo>
                    <a:pt x="24" y="27"/>
                  </a:moveTo>
                  <a:lnTo>
                    <a:pt x="0" y="18"/>
                  </a:lnTo>
                  <a:lnTo>
                    <a:pt x="7" y="0"/>
                  </a:lnTo>
                  <a:lnTo>
                    <a:pt x="31" y="9"/>
                  </a:lnTo>
                  <a:lnTo>
                    <a:pt x="24"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8">
              <a:extLst>
                <a:ext uri="{FF2B5EF4-FFF2-40B4-BE49-F238E27FC236}">
                  <a16:creationId xmlns:a16="http://schemas.microsoft.com/office/drawing/2014/main" id="{2C126537-C79B-FE4E-8726-76159C668A31}"/>
                </a:ext>
              </a:extLst>
            </p:cNvPr>
            <p:cNvSpPr>
              <a:spLocks/>
            </p:cNvSpPr>
            <p:nvPr/>
          </p:nvSpPr>
          <p:spPr bwMode="auto">
            <a:xfrm>
              <a:off x="7299" y="1135"/>
              <a:ext cx="27" cy="31"/>
            </a:xfrm>
            <a:custGeom>
              <a:avLst/>
              <a:gdLst>
                <a:gd name="T0" fmla="*/ 27 w 27"/>
                <a:gd name="T1" fmla="*/ 7 h 31"/>
                <a:gd name="T2" fmla="*/ 18 w 27"/>
                <a:gd name="T3" fmla="*/ 31 h 31"/>
                <a:gd name="T4" fmla="*/ 0 w 27"/>
                <a:gd name="T5" fmla="*/ 24 h 31"/>
                <a:gd name="T6" fmla="*/ 9 w 27"/>
                <a:gd name="T7" fmla="*/ 0 h 31"/>
                <a:gd name="T8" fmla="*/ 27 w 27"/>
                <a:gd name="T9" fmla="*/ 7 h 31"/>
              </a:gdLst>
              <a:ahLst/>
              <a:cxnLst>
                <a:cxn ang="0">
                  <a:pos x="T0" y="T1"/>
                </a:cxn>
                <a:cxn ang="0">
                  <a:pos x="T2" y="T3"/>
                </a:cxn>
                <a:cxn ang="0">
                  <a:pos x="T4" y="T5"/>
                </a:cxn>
                <a:cxn ang="0">
                  <a:pos x="T6" y="T7"/>
                </a:cxn>
                <a:cxn ang="0">
                  <a:pos x="T8" y="T9"/>
                </a:cxn>
              </a:cxnLst>
              <a:rect l="0" t="0" r="r" b="b"/>
              <a:pathLst>
                <a:path w="27" h="31">
                  <a:moveTo>
                    <a:pt x="27" y="7"/>
                  </a:moveTo>
                  <a:lnTo>
                    <a:pt x="18" y="31"/>
                  </a:lnTo>
                  <a:lnTo>
                    <a:pt x="0" y="24"/>
                  </a:lnTo>
                  <a:lnTo>
                    <a:pt x="9" y="0"/>
                  </a:lnTo>
                  <a:lnTo>
                    <a:pt x="2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09">
              <a:extLst>
                <a:ext uri="{FF2B5EF4-FFF2-40B4-BE49-F238E27FC236}">
                  <a16:creationId xmlns:a16="http://schemas.microsoft.com/office/drawing/2014/main" id="{0A335F89-263E-4C47-9672-0591E37500D6}"/>
                </a:ext>
              </a:extLst>
            </p:cNvPr>
            <p:cNvSpPr>
              <a:spLocks/>
            </p:cNvSpPr>
            <p:nvPr/>
          </p:nvSpPr>
          <p:spPr bwMode="auto">
            <a:xfrm>
              <a:off x="7102" y="1056"/>
              <a:ext cx="27" cy="31"/>
            </a:xfrm>
            <a:custGeom>
              <a:avLst/>
              <a:gdLst>
                <a:gd name="T0" fmla="*/ 27 w 27"/>
                <a:gd name="T1" fmla="*/ 7 h 31"/>
                <a:gd name="T2" fmla="*/ 18 w 27"/>
                <a:gd name="T3" fmla="*/ 31 h 31"/>
                <a:gd name="T4" fmla="*/ 0 w 27"/>
                <a:gd name="T5" fmla="*/ 24 h 31"/>
                <a:gd name="T6" fmla="*/ 9 w 27"/>
                <a:gd name="T7" fmla="*/ 0 h 31"/>
                <a:gd name="T8" fmla="*/ 27 w 27"/>
                <a:gd name="T9" fmla="*/ 7 h 31"/>
              </a:gdLst>
              <a:ahLst/>
              <a:cxnLst>
                <a:cxn ang="0">
                  <a:pos x="T0" y="T1"/>
                </a:cxn>
                <a:cxn ang="0">
                  <a:pos x="T2" y="T3"/>
                </a:cxn>
                <a:cxn ang="0">
                  <a:pos x="T4" y="T5"/>
                </a:cxn>
                <a:cxn ang="0">
                  <a:pos x="T6" y="T7"/>
                </a:cxn>
                <a:cxn ang="0">
                  <a:pos x="T8" y="T9"/>
                </a:cxn>
              </a:cxnLst>
              <a:rect l="0" t="0" r="r" b="b"/>
              <a:pathLst>
                <a:path w="27" h="31">
                  <a:moveTo>
                    <a:pt x="27" y="7"/>
                  </a:moveTo>
                  <a:lnTo>
                    <a:pt x="18" y="31"/>
                  </a:lnTo>
                  <a:lnTo>
                    <a:pt x="0" y="24"/>
                  </a:lnTo>
                  <a:lnTo>
                    <a:pt x="9" y="0"/>
                  </a:lnTo>
                  <a:lnTo>
                    <a:pt x="2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10">
              <a:extLst>
                <a:ext uri="{FF2B5EF4-FFF2-40B4-BE49-F238E27FC236}">
                  <a16:creationId xmlns:a16="http://schemas.microsoft.com/office/drawing/2014/main" id="{701EF297-2AC4-064A-85E0-3FB4F36A9086}"/>
                </a:ext>
              </a:extLst>
            </p:cNvPr>
            <p:cNvSpPr>
              <a:spLocks/>
            </p:cNvSpPr>
            <p:nvPr/>
          </p:nvSpPr>
          <p:spPr bwMode="auto">
            <a:xfrm>
              <a:off x="7103" y="1138"/>
              <a:ext cx="28" cy="31"/>
            </a:xfrm>
            <a:custGeom>
              <a:avLst/>
              <a:gdLst>
                <a:gd name="T0" fmla="*/ 17 w 28"/>
                <a:gd name="T1" fmla="*/ 0 h 31"/>
                <a:gd name="T2" fmla="*/ 28 w 28"/>
                <a:gd name="T3" fmla="*/ 23 h 31"/>
                <a:gd name="T4" fmla="*/ 10 w 28"/>
                <a:gd name="T5" fmla="*/ 31 h 31"/>
                <a:gd name="T6" fmla="*/ 0 w 28"/>
                <a:gd name="T7" fmla="*/ 7 h 31"/>
                <a:gd name="T8" fmla="*/ 17 w 28"/>
                <a:gd name="T9" fmla="*/ 0 h 31"/>
              </a:gdLst>
              <a:ahLst/>
              <a:cxnLst>
                <a:cxn ang="0">
                  <a:pos x="T0" y="T1"/>
                </a:cxn>
                <a:cxn ang="0">
                  <a:pos x="T2" y="T3"/>
                </a:cxn>
                <a:cxn ang="0">
                  <a:pos x="T4" y="T5"/>
                </a:cxn>
                <a:cxn ang="0">
                  <a:pos x="T6" y="T7"/>
                </a:cxn>
                <a:cxn ang="0">
                  <a:pos x="T8" y="T9"/>
                </a:cxn>
              </a:cxnLst>
              <a:rect l="0" t="0" r="r" b="b"/>
              <a:pathLst>
                <a:path w="28" h="31">
                  <a:moveTo>
                    <a:pt x="17" y="0"/>
                  </a:moveTo>
                  <a:lnTo>
                    <a:pt x="28" y="23"/>
                  </a:lnTo>
                  <a:lnTo>
                    <a:pt x="10" y="31"/>
                  </a:lnTo>
                  <a:lnTo>
                    <a:pt x="0" y="7"/>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11">
              <a:extLst>
                <a:ext uri="{FF2B5EF4-FFF2-40B4-BE49-F238E27FC236}">
                  <a16:creationId xmlns:a16="http://schemas.microsoft.com/office/drawing/2014/main" id="{E11F8866-1D80-404E-9546-2219FB0CE6C5}"/>
                </a:ext>
              </a:extLst>
            </p:cNvPr>
            <p:cNvSpPr>
              <a:spLocks/>
            </p:cNvSpPr>
            <p:nvPr/>
          </p:nvSpPr>
          <p:spPr bwMode="auto">
            <a:xfrm>
              <a:off x="7297" y="1054"/>
              <a:ext cx="28" cy="31"/>
            </a:xfrm>
            <a:custGeom>
              <a:avLst/>
              <a:gdLst>
                <a:gd name="T0" fmla="*/ 18 w 28"/>
                <a:gd name="T1" fmla="*/ 0 h 31"/>
                <a:gd name="T2" fmla="*/ 28 w 28"/>
                <a:gd name="T3" fmla="*/ 23 h 31"/>
                <a:gd name="T4" fmla="*/ 11 w 28"/>
                <a:gd name="T5" fmla="*/ 31 h 31"/>
                <a:gd name="T6" fmla="*/ 0 w 28"/>
                <a:gd name="T7" fmla="*/ 7 h 31"/>
                <a:gd name="T8" fmla="*/ 18 w 28"/>
                <a:gd name="T9" fmla="*/ 0 h 31"/>
              </a:gdLst>
              <a:ahLst/>
              <a:cxnLst>
                <a:cxn ang="0">
                  <a:pos x="T0" y="T1"/>
                </a:cxn>
                <a:cxn ang="0">
                  <a:pos x="T2" y="T3"/>
                </a:cxn>
                <a:cxn ang="0">
                  <a:pos x="T4" y="T5"/>
                </a:cxn>
                <a:cxn ang="0">
                  <a:pos x="T6" y="T7"/>
                </a:cxn>
                <a:cxn ang="0">
                  <a:pos x="T8" y="T9"/>
                </a:cxn>
              </a:cxnLst>
              <a:rect l="0" t="0" r="r" b="b"/>
              <a:pathLst>
                <a:path w="28" h="31">
                  <a:moveTo>
                    <a:pt x="18" y="0"/>
                  </a:moveTo>
                  <a:lnTo>
                    <a:pt x="28" y="23"/>
                  </a:lnTo>
                  <a:lnTo>
                    <a:pt x="11" y="31"/>
                  </a:lnTo>
                  <a:lnTo>
                    <a:pt x="0" y="7"/>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12">
              <a:extLst>
                <a:ext uri="{FF2B5EF4-FFF2-40B4-BE49-F238E27FC236}">
                  <a16:creationId xmlns:a16="http://schemas.microsoft.com/office/drawing/2014/main" id="{0CCCCB7F-1E5B-9841-928F-2629ABDA59E9}"/>
                </a:ext>
              </a:extLst>
            </p:cNvPr>
            <p:cNvSpPr>
              <a:spLocks/>
            </p:cNvSpPr>
            <p:nvPr/>
          </p:nvSpPr>
          <p:spPr bwMode="auto">
            <a:xfrm>
              <a:off x="7240" y="1195"/>
              <a:ext cx="31" cy="28"/>
            </a:xfrm>
            <a:custGeom>
              <a:avLst/>
              <a:gdLst>
                <a:gd name="T0" fmla="*/ 0 w 31"/>
                <a:gd name="T1" fmla="*/ 10 h 28"/>
                <a:gd name="T2" fmla="*/ 24 w 31"/>
                <a:gd name="T3" fmla="*/ 0 h 28"/>
                <a:gd name="T4" fmla="*/ 31 w 31"/>
                <a:gd name="T5" fmla="*/ 17 h 28"/>
                <a:gd name="T6" fmla="*/ 8 w 31"/>
                <a:gd name="T7" fmla="*/ 28 h 28"/>
                <a:gd name="T8" fmla="*/ 0 w 31"/>
                <a:gd name="T9" fmla="*/ 10 h 28"/>
              </a:gdLst>
              <a:ahLst/>
              <a:cxnLst>
                <a:cxn ang="0">
                  <a:pos x="T0" y="T1"/>
                </a:cxn>
                <a:cxn ang="0">
                  <a:pos x="T2" y="T3"/>
                </a:cxn>
                <a:cxn ang="0">
                  <a:pos x="T4" y="T5"/>
                </a:cxn>
                <a:cxn ang="0">
                  <a:pos x="T6" y="T7"/>
                </a:cxn>
                <a:cxn ang="0">
                  <a:pos x="T8" y="T9"/>
                </a:cxn>
              </a:cxnLst>
              <a:rect l="0" t="0" r="r" b="b"/>
              <a:pathLst>
                <a:path w="31" h="28">
                  <a:moveTo>
                    <a:pt x="0" y="10"/>
                  </a:moveTo>
                  <a:lnTo>
                    <a:pt x="24" y="0"/>
                  </a:lnTo>
                  <a:lnTo>
                    <a:pt x="31" y="17"/>
                  </a:lnTo>
                  <a:lnTo>
                    <a:pt x="8" y="28"/>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13">
              <a:extLst>
                <a:ext uri="{FF2B5EF4-FFF2-40B4-BE49-F238E27FC236}">
                  <a16:creationId xmlns:a16="http://schemas.microsoft.com/office/drawing/2014/main" id="{213B11F2-A27A-D240-92F3-9B3214F98BDC}"/>
                </a:ext>
              </a:extLst>
            </p:cNvPr>
            <p:cNvSpPr>
              <a:spLocks noEditPoints="1"/>
            </p:cNvSpPr>
            <p:nvPr/>
          </p:nvSpPr>
          <p:spPr bwMode="auto">
            <a:xfrm>
              <a:off x="7023" y="1185"/>
              <a:ext cx="118" cy="117"/>
            </a:xfrm>
            <a:custGeom>
              <a:avLst/>
              <a:gdLst>
                <a:gd name="T0" fmla="*/ 257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7 w 515"/>
                <a:gd name="T13" fmla="*/ 347 h 512"/>
                <a:gd name="T14" fmla="*/ 129 w 515"/>
                <a:gd name="T15" fmla="*/ 258 h 512"/>
                <a:gd name="T16" fmla="*/ 166 w 515"/>
                <a:gd name="T17" fmla="*/ 167 h 512"/>
                <a:gd name="T18" fmla="*/ 256 w 515"/>
                <a:gd name="T19" fmla="*/ 128 h 512"/>
                <a:gd name="T20" fmla="*/ 257 w 515"/>
                <a:gd name="T21" fmla="*/ 128 h 512"/>
                <a:gd name="T22" fmla="*/ 257 w 515"/>
                <a:gd name="T23" fmla="*/ 128 h 512"/>
                <a:gd name="T24" fmla="*/ 257 w 515"/>
                <a:gd name="T25" fmla="*/ 128 h 512"/>
                <a:gd name="T26" fmla="*/ 257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7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7"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8" y="384"/>
                    <a:pt x="258" y="384"/>
                    <a:pt x="257" y="384"/>
                  </a:cubicBezTo>
                  <a:cubicBezTo>
                    <a:pt x="224" y="384"/>
                    <a:pt x="192" y="371"/>
                    <a:pt x="167" y="347"/>
                  </a:cubicBezTo>
                  <a:cubicBezTo>
                    <a:pt x="143" y="324"/>
                    <a:pt x="130" y="292"/>
                    <a:pt x="129" y="258"/>
                  </a:cubicBezTo>
                  <a:cubicBezTo>
                    <a:pt x="129" y="224"/>
                    <a:pt x="142" y="192"/>
                    <a:pt x="166" y="167"/>
                  </a:cubicBezTo>
                  <a:cubicBezTo>
                    <a:pt x="190" y="143"/>
                    <a:pt x="222" y="129"/>
                    <a:pt x="256" y="128"/>
                  </a:cubicBezTo>
                  <a:cubicBezTo>
                    <a:pt x="256" y="128"/>
                    <a:pt x="257" y="128"/>
                    <a:pt x="257" y="128"/>
                  </a:cubicBezTo>
                  <a:cubicBezTo>
                    <a:pt x="257" y="128"/>
                    <a:pt x="257" y="128"/>
                    <a:pt x="257" y="128"/>
                  </a:cubicBezTo>
                  <a:cubicBezTo>
                    <a:pt x="257" y="128"/>
                    <a:pt x="257" y="128"/>
                    <a:pt x="257" y="128"/>
                  </a:cubicBezTo>
                  <a:moveTo>
                    <a:pt x="257" y="0"/>
                  </a:moveTo>
                  <a:cubicBezTo>
                    <a:pt x="256" y="0"/>
                    <a:pt x="255" y="0"/>
                    <a:pt x="254" y="0"/>
                  </a:cubicBezTo>
                  <a:cubicBezTo>
                    <a:pt x="113" y="2"/>
                    <a:pt x="0" y="118"/>
                    <a:pt x="1" y="260"/>
                  </a:cubicBezTo>
                  <a:cubicBezTo>
                    <a:pt x="3" y="400"/>
                    <a:pt x="117" y="512"/>
                    <a:pt x="257" y="512"/>
                  </a:cubicBezTo>
                  <a:cubicBezTo>
                    <a:pt x="258" y="512"/>
                    <a:pt x="260" y="512"/>
                    <a:pt x="261" y="512"/>
                  </a:cubicBezTo>
                  <a:cubicBezTo>
                    <a:pt x="402" y="511"/>
                    <a:pt x="515" y="394"/>
                    <a:pt x="513" y="253"/>
                  </a:cubicBezTo>
                  <a:cubicBezTo>
                    <a:pt x="512" y="113"/>
                    <a:pt x="397" y="0"/>
                    <a:pt x="257"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14">
              <a:extLst>
                <a:ext uri="{FF2B5EF4-FFF2-40B4-BE49-F238E27FC236}">
                  <a16:creationId xmlns:a16="http://schemas.microsoft.com/office/drawing/2014/main" id="{6E123390-474D-C149-AFD5-955CA7D28E02}"/>
                </a:ext>
              </a:extLst>
            </p:cNvPr>
            <p:cNvSpPr>
              <a:spLocks/>
            </p:cNvSpPr>
            <p:nvPr/>
          </p:nvSpPr>
          <p:spPr bwMode="auto">
            <a:xfrm>
              <a:off x="7074" y="1175"/>
              <a:ext cx="14" cy="12"/>
            </a:xfrm>
            <a:custGeom>
              <a:avLst/>
              <a:gdLst>
                <a:gd name="T0" fmla="*/ 14 w 14"/>
                <a:gd name="T1" fmla="*/ 11 h 12"/>
                <a:gd name="T2" fmla="*/ 0 w 14"/>
                <a:gd name="T3" fmla="*/ 12 h 12"/>
                <a:gd name="T4" fmla="*/ 0 w 14"/>
                <a:gd name="T5" fmla="*/ 0 h 12"/>
                <a:gd name="T6" fmla="*/ 14 w 14"/>
                <a:gd name="T7" fmla="*/ 0 h 12"/>
                <a:gd name="T8" fmla="*/ 14 w 14"/>
                <a:gd name="T9" fmla="*/ 11 h 12"/>
              </a:gdLst>
              <a:ahLst/>
              <a:cxnLst>
                <a:cxn ang="0">
                  <a:pos x="T0" y="T1"/>
                </a:cxn>
                <a:cxn ang="0">
                  <a:pos x="T2" y="T3"/>
                </a:cxn>
                <a:cxn ang="0">
                  <a:pos x="T4" y="T5"/>
                </a:cxn>
                <a:cxn ang="0">
                  <a:pos x="T6" y="T7"/>
                </a:cxn>
                <a:cxn ang="0">
                  <a:pos x="T8" y="T9"/>
                </a:cxn>
              </a:cxnLst>
              <a:rect l="0" t="0" r="r" b="b"/>
              <a:pathLst>
                <a:path w="14" h="12">
                  <a:moveTo>
                    <a:pt x="14" y="11"/>
                  </a:moveTo>
                  <a:lnTo>
                    <a:pt x="0" y="12"/>
                  </a:lnTo>
                  <a:lnTo>
                    <a:pt x="0" y="0"/>
                  </a:lnTo>
                  <a:lnTo>
                    <a:pt x="14" y="0"/>
                  </a:lnTo>
                  <a:lnTo>
                    <a:pt x="1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15">
              <a:extLst>
                <a:ext uri="{FF2B5EF4-FFF2-40B4-BE49-F238E27FC236}">
                  <a16:creationId xmlns:a16="http://schemas.microsoft.com/office/drawing/2014/main" id="{3ACF04E9-1F9B-6C41-BFD4-A91121D5E295}"/>
                </a:ext>
              </a:extLst>
            </p:cNvPr>
            <p:cNvSpPr>
              <a:spLocks noChangeArrowheads="1"/>
            </p:cNvSpPr>
            <p:nvPr/>
          </p:nvSpPr>
          <p:spPr bwMode="auto">
            <a:xfrm>
              <a:off x="7138" y="1236"/>
              <a:ext cx="12"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16">
              <a:extLst>
                <a:ext uri="{FF2B5EF4-FFF2-40B4-BE49-F238E27FC236}">
                  <a16:creationId xmlns:a16="http://schemas.microsoft.com/office/drawing/2014/main" id="{C1300F76-0C08-1B4F-B3FE-8B60D0CE9730}"/>
                </a:ext>
              </a:extLst>
            </p:cNvPr>
            <p:cNvSpPr>
              <a:spLocks/>
            </p:cNvSpPr>
            <p:nvPr/>
          </p:nvSpPr>
          <p:spPr bwMode="auto">
            <a:xfrm>
              <a:off x="7117" y="1190"/>
              <a:ext cx="18" cy="18"/>
            </a:xfrm>
            <a:custGeom>
              <a:avLst/>
              <a:gdLst>
                <a:gd name="T0" fmla="*/ 8 w 18"/>
                <a:gd name="T1" fmla="*/ 0 h 18"/>
                <a:gd name="T2" fmla="*/ 18 w 18"/>
                <a:gd name="T3" fmla="*/ 10 h 18"/>
                <a:gd name="T4" fmla="*/ 11 w 18"/>
                <a:gd name="T5" fmla="*/ 18 h 18"/>
                <a:gd name="T6" fmla="*/ 0 w 18"/>
                <a:gd name="T7" fmla="*/ 8 h 18"/>
                <a:gd name="T8" fmla="*/ 8 w 18"/>
                <a:gd name="T9" fmla="*/ 0 h 18"/>
              </a:gdLst>
              <a:ahLst/>
              <a:cxnLst>
                <a:cxn ang="0">
                  <a:pos x="T0" y="T1"/>
                </a:cxn>
                <a:cxn ang="0">
                  <a:pos x="T2" y="T3"/>
                </a:cxn>
                <a:cxn ang="0">
                  <a:pos x="T4" y="T5"/>
                </a:cxn>
                <a:cxn ang="0">
                  <a:pos x="T6" y="T7"/>
                </a:cxn>
                <a:cxn ang="0">
                  <a:pos x="T8" y="T9"/>
                </a:cxn>
              </a:cxnLst>
              <a:rect l="0" t="0" r="r" b="b"/>
              <a:pathLst>
                <a:path w="18" h="18">
                  <a:moveTo>
                    <a:pt x="8" y="0"/>
                  </a:moveTo>
                  <a:lnTo>
                    <a:pt x="18" y="10"/>
                  </a:lnTo>
                  <a:lnTo>
                    <a:pt x="11" y="18"/>
                  </a:lnTo>
                  <a:lnTo>
                    <a:pt x="0" y="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17">
              <a:extLst>
                <a:ext uri="{FF2B5EF4-FFF2-40B4-BE49-F238E27FC236}">
                  <a16:creationId xmlns:a16="http://schemas.microsoft.com/office/drawing/2014/main" id="{12B05B9D-C5B2-AC4C-A8F4-40B5F494027F}"/>
                </a:ext>
              </a:extLst>
            </p:cNvPr>
            <p:cNvSpPr>
              <a:spLocks/>
            </p:cNvSpPr>
            <p:nvPr/>
          </p:nvSpPr>
          <p:spPr bwMode="auto">
            <a:xfrm>
              <a:off x="7118" y="1277"/>
              <a:ext cx="19" cy="18"/>
            </a:xfrm>
            <a:custGeom>
              <a:avLst/>
              <a:gdLst>
                <a:gd name="T0" fmla="*/ 0 w 19"/>
                <a:gd name="T1" fmla="*/ 10 h 18"/>
                <a:gd name="T2" fmla="*/ 11 w 19"/>
                <a:gd name="T3" fmla="*/ 0 h 18"/>
                <a:gd name="T4" fmla="*/ 19 w 19"/>
                <a:gd name="T5" fmla="*/ 8 h 18"/>
                <a:gd name="T6" fmla="*/ 8 w 19"/>
                <a:gd name="T7" fmla="*/ 18 h 18"/>
                <a:gd name="T8" fmla="*/ 0 w 19"/>
                <a:gd name="T9" fmla="*/ 10 h 18"/>
              </a:gdLst>
              <a:ahLst/>
              <a:cxnLst>
                <a:cxn ang="0">
                  <a:pos x="T0" y="T1"/>
                </a:cxn>
                <a:cxn ang="0">
                  <a:pos x="T2" y="T3"/>
                </a:cxn>
                <a:cxn ang="0">
                  <a:pos x="T4" y="T5"/>
                </a:cxn>
                <a:cxn ang="0">
                  <a:pos x="T6" y="T7"/>
                </a:cxn>
                <a:cxn ang="0">
                  <a:pos x="T8" y="T9"/>
                </a:cxn>
              </a:cxnLst>
              <a:rect l="0" t="0" r="r" b="b"/>
              <a:pathLst>
                <a:path w="19" h="18">
                  <a:moveTo>
                    <a:pt x="0" y="10"/>
                  </a:moveTo>
                  <a:lnTo>
                    <a:pt x="11" y="0"/>
                  </a:lnTo>
                  <a:lnTo>
                    <a:pt x="19" y="8"/>
                  </a:lnTo>
                  <a:lnTo>
                    <a:pt x="8" y="18"/>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18">
              <a:extLst>
                <a:ext uri="{FF2B5EF4-FFF2-40B4-BE49-F238E27FC236}">
                  <a16:creationId xmlns:a16="http://schemas.microsoft.com/office/drawing/2014/main" id="{93C21DB3-31B4-C147-84D0-15A2072886A7}"/>
                </a:ext>
              </a:extLst>
            </p:cNvPr>
            <p:cNvSpPr>
              <a:spLocks/>
            </p:cNvSpPr>
            <p:nvPr/>
          </p:nvSpPr>
          <p:spPr bwMode="auto">
            <a:xfrm>
              <a:off x="7028" y="1191"/>
              <a:ext cx="19" cy="18"/>
            </a:xfrm>
            <a:custGeom>
              <a:avLst/>
              <a:gdLst>
                <a:gd name="T0" fmla="*/ 0 w 19"/>
                <a:gd name="T1" fmla="*/ 11 h 18"/>
                <a:gd name="T2" fmla="*/ 11 w 19"/>
                <a:gd name="T3" fmla="*/ 0 h 18"/>
                <a:gd name="T4" fmla="*/ 19 w 19"/>
                <a:gd name="T5" fmla="*/ 8 h 18"/>
                <a:gd name="T6" fmla="*/ 8 w 19"/>
                <a:gd name="T7" fmla="*/ 18 h 18"/>
                <a:gd name="T8" fmla="*/ 0 w 19"/>
                <a:gd name="T9" fmla="*/ 11 h 18"/>
              </a:gdLst>
              <a:ahLst/>
              <a:cxnLst>
                <a:cxn ang="0">
                  <a:pos x="T0" y="T1"/>
                </a:cxn>
                <a:cxn ang="0">
                  <a:pos x="T2" y="T3"/>
                </a:cxn>
                <a:cxn ang="0">
                  <a:pos x="T4" y="T5"/>
                </a:cxn>
                <a:cxn ang="0">
                  <a:pos x="T6" y="T7"/>
                </a:cxn>
                <a:cxn ang="0">
                  <a:pos x="T8" y="T9"/>
                </a:cxn>
              </a:cxnLst>
              <a:rect l="0" t="0" r="r" b="b"/>
              <a:pathLst>
                <a:path w="19" h="18">
                  <a:moveTo>
                    <a:pt x="0" y="11"/>
                  </a:moveTo>
                  <a:lnTo>
                    <a:pt x="11" y="0"/>
                  </a:lnTo>
                  <a:lnTo>
                    <a:pt x="19" y="8"/>
                  </a:lnTo>
                  <a:lnTo>
                    <a:pt x="8" y="18"/>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19">
              <a:extLst>
                <a:ext uri="{FF2B5EF4-FFF2-40B4-BE49-F238E27FC236}">
                  <a16:creationId xmlns:a16="http://schemas.microsoft.com/office/drawing/2014/main" id="{0BDD58C1-F169-DF41-979B-4619480985ED}"/>
                </a:ext>
              </a:extLst>
            </p:cNvPr>
            <p:cNvSpPr>
              <a:spLocks noEditPoints="1"/>
            </p:cNvSpPr>
            <p:nvPr/>
          </p:nvSpPr>
          <p:spPr bwMode="auto">
            <a:xfrm>
              <a:off x="7019" y="1093"/>
              <a:ext cx="68" cy="66"/>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7 w 295"/>
                <a:gd name="T11" fmla="*/ 220 h 293"/>
                <a:gd name="T12" fmla="*/ 96 w 295"/>
                <a:gd name="T13" fmla="*/ 199 h 293"/>
                <a:gd name="T14" fmla="*/ 74 w 295"/>
                <a:gd name="T15" fmla="*/ 148 h 293"/>
                <a:gd name="T16" fmla="*/ 147 w 295"/>
                <a:gd name="T17" fmla="*/ 74 h 293"/>
                <a:gd name="T18" fmla="*/ 148 w 295"/>
                <a:gd name="T19" fmla="*/ 74 h 293"/>
                <a:gd name="T20" fmla="*/ 148 w 295"/>
                <a:gd name="T21" fmla="*/ 74 h 293"/>
                <a:gd name="T22" fmla="*/ 148 w 295"/>
                <a:gd name="T23" fmla="*/ 74 h 293"/>
                <a:gd name="T24" fmla="*/ 148 w 295"/>
                <a:gd name="T25" fmla="*/ 0 h 293"/>
                <a:gd name="T26" fmla="*/ 146 w 295"/>
                <a:gd name="T27" fmla="*/ 0 h 293"/>
                <a:gd name="T28" fmla="*/ 1 w 295"/>
                <a:gd name="T29" fmla="*/ 149 h 293"/>
                <a:gd name="T30" fmla="*/ 147 w 295"/>
                <a:gd name="T31" fmla="*/ 293 h 293"/>
                <a:gd name="T32" fmla="*/ 149 w 295"/>
                <a:gd name="T33" fmla="*/ 293 h 293"/>
                <a:gd name="T34" fmla="*/ 294 w 295"/>
                <a:gd name="T35" fmla="*/ 145 h 293"/>
                <a:gd name="T36" fmla="*/ 148 w 295"/>
                <a:gd name="T37"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7" y="220"/>
                  </a:cubicBezTo>
                  <a:cubicBezTo>
                    <a:pt x="128" y="220"/>
                    <a:pt x="110" y="212"/>
                    <a:pt x="96" y="199"/>
                  </a:cubicBezTo>
                  <a:cubicBezTo>
                    <a:pt x="82" y="185"/>
                    <a:pt x="75" y="167"/>
                    <a:pt x="74" y="148"/>
                  </a:cubicBezTo>
                  <a:cubicBezTo>
                    <a:pt x="74" y="107"/>
                    <a:pt x="106"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7" y="293"/>
                  </a:cubicBezTo>
                  <a:cubicBezTo>
                    <a:pt x="148" y="293"/>
                    <a:pt x="149" y="293"/>
                    <a:pt x="149" y="293"/>
                  </a:cubicBezTo>
                  <a:cubicBezTo>
                    <a:pt x="230" y="292"/>
                    <a:pt x="295" y="226"/>
                    <a:pt x="294" y="145"/>
                  </a:cubicBezTo>
                  <a:cubicBezTo>
                    <a:pt x="293" y="65"/>
                    <a:pt x="227" y="0"/>
                    <a:pt x="14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20">
              <a:extLst>
                <a:ext uri="{FF2B5EF4-FFF2-40B4-BE49-F238E27FC236}">
                  <a16:creationId xmlns:a16="http://schemas.microsoft.com/office/drawing/2014/main" id="{CC86A021-E42F-7E4A-91F4-D344315B9339}"/>
                </a:ext>
              </a:extLst>
            </p:cNvPr>
            <p:cNvSpPr>
              <a:spLocks noChangeArrowheads="1"/>
            </p:cNvSpPr>
            <p:nvPr/>
          </p:nvSpPr>
          <p:spPr bwMode="auto">
            <a:xfrm>
              <a:off x="7048" y="1087"/>
              <a:ext cx="9" cy="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21">
              <a:extLst>
                <a:ext uri="{FF2B5EF4-FFF2-40B4-BE49-F238E27FC236}">
                  <a16:creationId xmlns:a16="http://schemas.microsoft.com/office/drawing/2014/main" id="{908BF6B7-0BF7-A54E-9CA0-568A3DE51F61}"/>
                </a:ext>
              </a:extLst>
            </p:cNvPr>
            <p:cNvSpPr>
              <a:spLocks/>
            </p:cNvSpPr>
            <p:nvPr/>
          </p:nvSpPr>
          <p:spPr bwMode="auto">
            <a:xfrm>
              <a:off x="7049" y="1158"/>
              <a:ext cx="9" cy="7"/>
            </a:xfrm>
            <a:custGeom>
              <a:avLst/>
              <a:gdLst>
                <a:gd name="T0" fmla="*/ 9 w 9"/>
                <a:gd name="T1" fmla="*/ 7 h 7"/>
                <a:gd name="T2" fmla="*/ 1 w 9"/>
                <a:gd name="T3" fmla="*/ 7 h 7"/>
                <a:gd name="T4" fmla="*/ 0 w 9"/>
                <a:gd name="T5" fmla="*/ 0 h 7"/>
                <a:gd name="T6" fmla="*/ 9 w 9"/>
                <a:gd name="T7" fmla="*/ 0 h 7"/>
                <a:gd name="T8" fmla="*/ 9 w 9"/>
                <a:gd name="T9" fmla="*/ 7 h 7"/>
              </a:gdLst>
              <a:ahLst/>
              <a:cxnLst>
                <a:cxn ang="0">
                  <a:pos x="T0" y="T1"/>
                </a:cxn>
                <a:cxn ang="0">
                  <a:pos x="T2" y="T3"/>
                </a:cxn>
                <a:cxn ang="0">
                  <a:pos x="T4" y="T5"/>
                </a:cxn>
                <a:cxn ang="0">
                  <a:pos x="T6" y="T7"/>
                </a:cxn>
                <a:cxn ang="0">
                  <a:pos x="T8" y="T9"/>
                </a:cxn>
              </a:cxnLst>
              <a:rect l="0" t="0" r="r" b="b"/>
              <a:pathLst>
                <a:path w="9" h="7">
                  <a:moveTo>
                    <a:pt x="9" y="7"/>
                  </a:moveTo>
                  <a:lnTo>
                    <a:pt x="1" y="7"/>
                  </a:lnTo>
                  <a:lnTo>
                    <a:pt x="0" y="0"/>
                  </a:lnTo>
                  <a:lnTo>
                    <a:pt x="9" y="0"/>
                  </a:lnTo>
                  <a:lnTo>
                    <a:pt x="9" y="7"/>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122">
              <a:extLst>
                <a:ext uri="{FF2B5EF4-FFF2-40B4-BE49-F238E27FC236}">
                  <a16:creationId xmlns:a16="http://schemas.microsoft.com/office/drawing/2014/main" id="{98403D01-9785-C945-8892-DE5074D2B2EA}"/>
                </a:ext>
              </a:extLst>
            </p:cNvPr>
            <p:cNvSpPr>
              <a:spLocks noChangeArrowheads="1"/>
            </p:cNvSpPr>
            <p:nvPr/>
          </p:nvSpPr>
          <p:spPr bwMode="auto">
            <a:xfrm>
              <a:off x="7085" y="1122"/>
              <a:ext cx="7" cy="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123">
              <a:extLst>
                <a:ext uri="{FF2B5EF4-FFF2-40B4-BE49-F238E27FC236}">
                  <a16:creationId xmlns:a16="http://schemas.microsoft.com/office/drawing/2014/main" id="{D3C17687-817C-1E4C-A2FB-1E8C408CC8EE}"/>
                </a:ext>
              </a:extLst>
            </p:cNvPr>
            <p:cNvSpPr>
              <a:spLocks noChangeArrowheads="1"/>
            </p:cNvSpPr>
            <p:nvPr/>
          </p:nvSpPr>
          <p:spPr bwMode="auto">
            <a:xfrm>
              <a:off x="7014" y="1122"/>
              <a:ext cx="7" cy="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24">
              <a:extLst>
                <a:ext uri="{FF2B5EF4-FFF2-40B4-BE49-F238E27FC236}">
                  <a16:creationId xmlns:a16="http://schemas.microsoft.com/office/drawing/2014/main" id="{E3B64E96-6FAC-E04F-B5F2-D0B6343B5E6A}"/>
                </a:ext>
              </a:extLst>
            </p:cNvPr>
            <p:cNvSpPr>
              <a:spLocks/>
            </p:cNvSpPr>
            <p:nvPr/>
          </p:nvSpPr>
          <p:spPr bwMode="auto">
            <a:xfrm>
              <a:off x="7023" y="1146"/>
              <a:ext cx="10" cy="10"/>
            </a:xfrm>
            <a:custGeom>
              <a:avLst/>
              <a:gdLst>
                <a:gd name="T0" fmla="*/ 4 w 10"/>
                <a:gd name="T1" fmla="*/ 0 h 10"/>
                <a:gd name="T2" fmla="*/ 10 w 10"/>
                <a:gd name="T3" fmla="*/ 6 h 10"/>
                <a:gd name="T4" fmla="*/ 6 w 10"/>
                <a:gd name="T5" fmla="*/ 10 h 10"/>
                <a:gd name="T6" fmla="*/ 0 w 10"/>
                <a:gd name="T7" fmla="*/ 4 h 10"/>
                <a:gd name="T8" fmla="*/ 4 w 10"/>
                <a:gd name="T9" fmla="*/ 0 h 10"/>
              </a:gdLst>
              <a:ahLst/>
              <a:cxnLst>
                <a:cxn ang="0">
                  <a:pos x="T0" y="T1"/>
                </a:cxn>
                <a:cxn ang="0">
                  <a:pos x="T2" y="T3"/>
                </a:cxn>
                <a:cxn ang="0">
                  <a:pos x="T4" y="T5"/>
                </a:cxn>
                <a:cxn ang="0">
                  <a:pos x="T6" y="T7"/>
                </a:cxn>
                <a:cxn ang="0">
                  <a:pos x="T8" y="T9"/>
                </a:cxn>
              </a:cxnLst>
              <a:rect l="0" t="0" r="r" b="b"/>
              <a:pathLst>
                <a:path w="10" h="10">
                  <a:moveTo>
                    <a:pt x="4" y="0"/>
                  </a:moveTo>
                  <a:lnTo>
                    <a:pt x="10" y="6"/>
                  </a:lnTo>
                  <a:lnTo>
                    <a:pt x="6" y="10"/>
                  </a:lnTo>
                  <a:lnTo>
                    <a:pt x="0" y="4"/>
                  </a:lnTo>
                  <a:lnTo>
                    <a:pt x="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5">
              <a:extLst>
                <a:ext uri="{FF2B5EF4-FFF2-40B4-BE49-F238E27FC236}">
                  <a16:creationId xmlns:a16="http://schemas.microsoft.com/office/drawing/2014/main" id="{87C0BF3A-280C-0F43-957D-101A9815F731}"/>
                </a:ext>
              </a:extLst>
            </p:cNvPr>
            <p:cNvSpPr>
              <a:spLocks/>
            </p:cNvSpPr>
            <p:nvPr/>
          </p:nvSpPr>
          <p:spPr bwMode="auto">
            <a:xfrm>
              <a:off x="7073" y="1095"/>
              <a:ext cx="11" cy="11"/>
            </a:xfrm>
            <a:custGeom>
              <a:avLst/>
              <a:gdLst>
                <a:gd name="T0" fmla="*/ 4 w 11"/>
                <a:gd name="T1" fmla="*/ 0 h 11"/>
                <a:gd name="T2" fmla="*/ 11 w 11"/>
                <a:gd name="T3" fmla="*/ 6 h 11"/>
                <a:gd name="T4" fmla="*/ 6 w 11"/>
                <a:gd name="T5" fmla="*/ 11 h 11"/>
                <a:gd name="T6" fmla="*/ 0 w 11"/>
                <a:gd name="T7" fmla="*/ 5 h 11"/>
                <a:gd name="T8" fmla="*/ 4 w 11"/>
                <a:gd name="T9" fmla="*/ 0 h 11"/>
              </a:gdLst>
              <a:ahLst/>
              <a:cxnLst>
                <a:cxn ang="0">
                  <a:pos x="T0" y="T1"/>
                </a:cxn>
                <a:cxn ang="0">
                  <a:pos x="T2" y="T3"/>
                </a:cxn>
                <a:cxn ang="0">
                  <a:pos x="T4" y="T5"/>
                </a:cxn>
                <a:cxn ang="0">
                  <a:pos x="T6" y="T7"/>
                </a:cxn>
                <a:cxn ang="0">
                  <a:pos x="T8" y="T9"/>
                </a:cxn>
              </a:cxnLst>
              <a:rect l="0" t="0" r="r" b="b"/>
              <a:pathLst>
                <a:path w="11" h="11">
                  <a:moveTo>
                    <a:pt x="4" y="0"/>
                  </a:moveTo>
                  <a:lnTo>
                    <a:pt x="11" y="6"/>
                  </a:lnTo>
                  <a:lnTo>
                    <a:pt x="6" y="11"/>
                  </a:lnTo>
                  <a:lnTo>
                    <a:pt x="0" y="5"/>
                  </a:lnTo>
                  <a:lnTo>
                    <a:pt x="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26">
              <a:extLst>
                <a:ext uri="{FF2B5EF4-FFF2-40B4-BE49-F238E27FC236}">
                  <a16:creationId xmlns:a16="http://schemas.microsoft.com/office/drawing/2014/main" id="{A1C6C80C-A873-914D-B353-D61C99BA6A28}"/>
                </a:ext>
              </a:extLst>
            </p:cNvPr>
            <p:cNvSpPr>
              <a:spLocks/>
            </p:cNvSpPr>
            <p:nvPr/>
          </p:nvSpPr>
          <p:spPr bwMode="auto">
            <a:xfrm>
              <a:off x="7073" y="1145"/>
              <a:ext cx="11" cy="11"/>
            </a:xfrm>
            <a:custGeom>
              <a:avLst/>
              <a:gdLst>
                <a:gd name="T0" fmla="*/ 0 w 11"/>
                <a:gd name="T1" fmla="*/ 6 h 11"/>
                <a:gd name="T2" fmla="*/ 6 w 11"/>
                <a:gd name="T3" fmla="*/ 0 h 11"/>
                <a:gd name="T4" fmla="*/ 11 w 11"/>
                <a:gd name="T5" fmla="*/ 5 h 11"/>
                <a:gd name="T6" fmla="*/ 5 w 11"/>
                <a:gd name="T7" fmla="*/ 11 h 11"/>
                <a:gd name="T8" fmla="*/ 0 w 11"/>
                <a:gd name="T9" fmla="*/ 6 h 11"/>
              </a:gdLst>
              <a:ahLst/>
              <a:cxnLst>
                <a:cxn ang="0">
                  <a:pos x="T0" y="T1"/>
                </a:cxn>
                <a:cxn ang="0">
                  <a:pos x="T2" y="T3"/>
                </a:cxn>
                <a:cxn ang="0">
                  <a:pos x="T4" y="T5"/>
                </a:cxn>
                <a:cxn ang="0">
                  <a:pos x="T6" y="T7"/>
                </a:cxn>
                <a:cxn ang="0">
                  <a:pos x="T8" y="T9"/>
                </a:cxn>
              </a:cxnLst>
              <a:rect l="0" t="0" r="r" b="b"/>
              <a:pathLst>
                <a:path w="11" h="11">
                  <a:moveTo>
                    <a:pt x="0" y="6"/>
                  </a:moveTo>
                  <a:lnTo>
                    <a:pt x="6" y="0"/>
                  </a:lnTo>
                  <a:lnTo>
                    <a:pt x="11" y="5"/>
                  </a:lnTo>
                  <a:lnTo>
                    <a:pt x="5" y="11"/>
                  </a:lnTo>
                  <a:lnTo>
                    <a:pt x="0" y="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27">
              <a:extLst>
                <a:ext uri="{FF2B5EF4-FFF2-40B4-BE49-F238E27FC236}">
                  <a16:creationId xmlns:a16="http://schemas.microsoft.com/office/drawing/2014/main" id="{4F1F6E77-A596-3549-95DA-3892DF211DCA}"/>
                </a:ext>
              </a:extLst>
            </p:cNvPr>
            <p:cNvSpPr>
              <a:spLocks/>
            </p:cNvSpPr>
            <p:nvPr/>
          </p:nvSpPr>
          <p:spPr bwMode="auto">
            <a:xfrm>
              <a:off x="7022" y="1096"/>
              <a:ext cx="11" cy="11"/>
            </a:xfrm>
            <a:custGeom>
              <a:avLst/>
              <a:gdLst>
                <a:gd name="T0" fmla="*/ 0 w 11"/>
                <a:gd name="T1" fmla="*/ 6 h 11"/>
                <a:gd name="T2" fmla="*/ 6 w 11"/>
                <a:gd name="T3" fmla="*/ 0 h 11"/>
                <a:gd name="T4" fmla="*/ 11 w 11"/>
                <a:gd name="T5" fmla="*/ 5 h 11"/>
                <a:gd name="T6" fmla="*/ 5 w 11"/>
                <a:gd name="T7" fmla="*/ 11 h 11"/>
                <a:gd name="T8" fmla="*/ 0 w 11"/>
                <a:gd name="T9" fmla="*/ 6 h 11"/>
              </a:gdLst>
              <a:ahLst/>
              <a:cxnLst>
                <a:cxn ang="0">
                  <a:pos x="T0" y="T1"/>
                </a:cxn>
                <a:cxn ang="0">
                  <a:pos x="T2" y="T3"/>
                </a:cxn>
                <a:cxn ang="0">
                  <a:pos x="T4" y="T5"/>
                </a:cxn>
                <a:cxn ang="0">
                  <a:pos x="T6" y="T7"/>
                </a:cxn>
                <a:cxn ang="0">
                  <a:pos x="T8" y="T9"/>
                </a:cxn>
              </a:cxnLst>
              <a:rect l="0" t="0" r="r" b="b"/>
              <a:pathLst>
                <a:path w="11" h="11">
                  <a:moveTo>
                    <a:pt x="0" y="6"/>
                  </a:moveTo>
                  <a:lnTo>
                    <a:pt x="6" y="0"/>
                  </a:lnTo>
                  <a:lnTo>
                    <a:pt x="11" y="5"/>
                  </a:lnTo>
                  <a:lnTo>
                    <a:pt x="5" y="11"/>
                  </a:lnTo>
                  <a:lnTo>
                    <a:pt x="0" y="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1" name="Group 70">
            <a:extLst>
              <a:ext uri="{FF2B5EF4-FFF2-40B4-BE49-F238E27FC236}">
                <a16:creationId xmlns:a16="http://schemas.microsoft.com/office/drawing/2014/main" id="{C5049CE4-4D2F-2042-9655-D161867AAE22}"/>
              </a:ext>
            </a:extLst>
          </p:cNvPr>
          <p:cNvGrpSpPr/>
          <p:nvPr/>
        </p:nvGrpSpPr>
        <p:grpSpPr>
          <a:xfrm>
            <a:off x="7471519" y="2206752"/>
            <a:ext cx="409235" cy="424875"/>
            <a:chOff x="7474694" y="2197227"/>
            <a:chExt cx="409235" cy="424875"/>
          </a:xfrm>
        </p:grpSpPr>
        <p:sp>
          <p:nvSpPr>
            <p:cNvPr id="57" name="Freeform 56">
              <a:extLst>
                <a:ext uri="{FF2B5EF4-FFF2-40B4-BE49-F238E27FC236}">
                  <a16:creationId xmlns:a16="http://schemas.microsoft.com/office/drawing/2014/main" id="{D8B8C934-3BB8-1E4E-AEC1-31796D8F05C8}"/>
                </a:ext>
              </a:extLst>
            </p:cNvPr>
            <p:cNvSpPr/>
            <p:nvPr/>
          </p:nvSpPr>
          <p:spPr bwMode="auto">
            <a:xfrm>
              <a:off x="7474694" y="2197227"/>
              <a:ext cx="409235" cy="424875"/>
            </a:xfrm>
            <a:custGeom>
              <a:avLst/>
              <a:gdLst>
                <a:gd name="connsiteX0" fmla="*/ 700236 w 753925"/>
                <a:gd name="connsiteY0" fmla="*/ 497383 h 878728"/>
                <a:gd name="connsiteX1" fmla="*/ 700236 w 753925"/>
                <a:gd name="connsiteY1" fmla="*/ 499922 h 878728"/>
                <a:gd name="connsiteX2" fmla="*/ 701716 w 753925"/>
                <a:gd name="connsiteY2" fmla="*/ 498822 h 878728"/>
                <a:gd name="connsiteX3" fmla="*/ 526815 w 753925"/>
                <a:gd name="connsiteY3" fmla="*/ 13980 h 878728"/>
                <a:gd name="connsiteX4" fmla="*/ 526815 w 753925"/>
                <a:gd name="connsiteY4" fmla="*/ 237708 h 878728"/>
                <a:gd name="connsiteX5" fmla="*/ 736457 w 753925"/>
                <a:gd name="connsiteY5" fmla="*/ 237708 h 878728"/>
                <a:gd name="connsiteX6" fmla="*/ 0 w 753925"/>
                <a:gd name="connsiteY6" fmla="*/ 0 h 878728"/>
                <a:gd name="connsiteX7" fmla="*/ 544283 w 753925"/>
                <a:gd name="connsiteY7" fmla="*/ 0 h 878728"/>
                <a:gd name="connsiteX8" fmla="*/ 753925 w 753925"/>
                <a:gd name="connsiteY8" fmla="*/ 223727 h 878728"/>
                <a:gd name="connsiteX9" fmla="*/ 753925 w 753925"/>
                <a:gd name="connsiteY9" fmla="*/ 878728 h 878728"/>
                <a:gd name="connsiteX10" fmla="*/ 0 w 753925"/>
                <a:gd name="connsiteY10" fmla="*/ 878728 h 878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3925" h="878728">
                  <a:moveTo>
                    <a:pt x="700236" y="497383"/>
                  </a:moveTo>
                  <a:lnTo>
                    <a:pt x="700236" y="499922"/>
                  </a:lnTo>
                  <a:lnTo>
                    <a:pt x="701716" y="498822"/>
                  </a:lnTo>
                  <a:close/>
                  <a:moveTo>
                    <a:pt x="526815" y="13980"/>
                  </a:moveTo>
                  <a:lnTo>
                    <a:pt x="526815" y="237708"/>
                  </a:lnTo>
                  <a:lnTo>
                    <a:pt x="736457" y="237708"/>
                  </a:lnTo>
                  <a:close/>
                  <a:moveTo>
                    <a:pt x="0" y="0"/>
                  </a:moveTo>
                  <a:lnTo>
                    <a:pt x="544283" y="0"/>
                  </a:lnTo>
                  <a:lnTo>
                    <a:pt x="753925" y="223727"/>
                  </a:lnTo>
                  <a:lnTo>
                    <a:pt x="753925" y="878728"/>
                  </a:lnTo>
                  <a:lnTo>
                    <a:pt x="0" y="878728"/>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62" name="Group 61">
              <a:extLst>
                <a:ext uri="{FF2B5EF4-FFF2-40B4-BE49-F238E27FC236}">
                  <a16:creationId xmlns:a16="http://schemas.microsoft.com/office/drawing/2014/main" id="{F7E2D68B-7C39-3048-B831-C472AE87E87B}"/>
                </a:ext>
              </a:extLst>
            </p:cNvPr>
            <p:cNvGrpSpPr/>
            <p:nvPr/>
          </p:nvGrpSpPr>
          <p:grpSpPr>
            <a:xfrm>
              <a:off x="7538842" y="2382362"/>
              <a:ext cx="274587" cy="102852"/>
              <a:chOff x="3459707" y="2974975"/>
              <a:chExt cx="584874" cy="219075"/>
            </a:xfrm>
            <a:solidFill>
              <a:schemeClr val="tx1"/>
            </a:solidFill>
          </p:grpSpPr>
          <p:sp>
            <p:nvSpPr>
              <p:cNvPr id="58" name="Freeform 19">
                <a:extLst>
                  <a:ext uri="{FF2B5EF4-FFF2-40B4-BE49-F238E27FC236}">
                    <a16:creationId xmlns:a16="http://schemas.microsoft.com/office/drawing/2014/main" id="{BF1A672B-B541-E64F-BF75-84744F508ACA}"/>
                  </a:ext>
                </a:extLst>
              </p:cNvPr>
              <p:cNvSpPr>
                <a:spLocks/>
              </p:cNvSpPr>
              <p:nvPr/>
            </p:nvSpPr>
            <p:spPr bwMode="auto">
              <a:xfrm>
                <a:off x="3901704" y="3051175"/>
                <a:ext cx="142877" cy="142875"/>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0">
                <a:extLst>
                  <a:ext uri="{FF2B5EF4-FFF2-40B4-BE49-F238E27FC236}">
                    <a16:creationId xmlns:a16="http://schemas.microsoft.com/office/drawing/2014/main" id="{5D26B5C8-DCF7-C145-9A20-4E1996636489}"/>
                  </a:ext>
                </a:extLst>
              </p:cNvPr>
              <p:cNvSpPr>
                <a:spLocks/>
              </p:cNvSpPr>
              <p:nvPr/>
            </p:nvSpPr>
            <p:spPr bwMode="auto">
              <a:xfrm>
                <a:off x="3901704" y="2974975"/>
                <a:ext cx="142877" cy="142875"/>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1">
                <a:extLst>
                  <a:ext uri="{FF2B5EF4-FFF2-40B4-BE49-F238E27FC236}">
                    <a16:creationId xmlns:a16="http://schemas.microsoft.com/office/drawing/2014/main" id="{1378E737-B404-B244-BAE7-5905145AF668}"/>
                  </a:ext>
                </a:extLst>
              </p:cNvPr>
              <p:cNvSpPr>
                <a:spLocks/>
              </p:cNvSpPr>
              <p:nvPr/>
            </p:nvSpPr>
            <p:spPr bwMode="auto">
              <a:xfrm>
                <a:off x="3459707" y="3051175"/>
                <a:ext cx="142877" cy="142875"/>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2">
                <a:extLst>
                  <a:ext uri="{FF2B5EF4-FFF2-40B4-BE49-F238E27FC236}">
                    <a16:creationId xmlns:a16="http://schemas.microsoft.com/office/drawing/2014/main" id="{903F4F19-AAF9-364C-8E55-9052202BFE35}"/>
                  </a:ext>
                </a:extLst>
              </p:cNvPr>
              <p:cNvSpPr>
                <a:spLocks/>
              </p:cNvSpPr>
              <p:nvPr/>
            </p:nvSpPr>
            <p:spPr bwMode="auto">
              <a:xfrm>
                <a:off x="3459707" y="2974975"/>
                <a:ext cx="142877" cy="142875"/>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65" name="Straight Connector 64">
              <a:extLst>
                <a:ext uri="{FF2B5EF4-FFF2-40B4-BE49-F238E27FC236}">
                  <a16:creationId xmlns:a16="http://schemas.microsoft.com/office/drawing/2014/main" id="{6E08E0AF-BB41-0546-9C59-1713E252D4E0}"/>
                </a:ext>
              </a:extLst>
            </p:cNvPr>
            <p:cNvCxnSpPr>
              <a:cxnSpLocks/>
            </p:cNvCxnSpPr>
            <p:nvPr/>
          </p:nvCxnSpPr>
          <p:spPr>
            <a:xfrm flipH="1">
              <a:off x="7621911" y="2351627"/>
              <a:ext cx="48048" cy="165973"/>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3D15BDC-104E-BD4B-B3F9-A953151ABA24}"/>
                </a:ext>
              </a:extLst>
            </p:cNvPr>
            <p:cNvCxnSpPr>
              <a:cxnSpLocks/>
            </p:cNvCxnSpPr>
            <p:nvPr/>
          </p:nvCxnSpPr>
          <p:spPr>
            <a:xfrm flipH="1">
              <a:off x="7681073" y="2355096"/>
              <a:ext cx="48048" cy="165973"/>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7AC777A9-1B85-9E49-BA94-E8A02259C927}"/>
              </a:ext>
            </a:extLst>
          </p:cNvPr>
          <p:cNvGrpSpPr/>
          <p:nvPr/>
        </p:nvGrpSpPr>
        <p:grpSpPr>
          <a:xfrm>
            <a:off x="9113752" y="4773214"/>
            <a:ext cx="431548" cy="553484"/>
            <a:chOff x="6559256" y="4995584"/>
            <a:chExt cx="788077" cy="1010750"/>
          </a:xfrm>
        </p:grpSpPr>
        <p:sp>
          <p:nvSpPr>
            <p:cNvPr id="73" name="Freeform 182">
              <a:extLst>
                <a:ext uri="{FF2B5EF4-FFF2-40B4-BE49-F238E27FC236}">
                  <a16:creationId xmlns:a16="http://schemas.microsoft.com/office/drawing/2014/main" id="{76D75C62-FD0B-B04C-A8D6-086040B5E236}"/>
                </a:ext>
              </a:extLst>
            </p:cNvPr>
            <p:cNvSpPr/>
            <p:nvPr/>
          </p:nvSpPr>
          <p:spPr bwMode="auto">
            <a:xfrm>
              <a:off x="6559256" y="4995584"/>
              <a:ext cx="788077" cy="1010750"/>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4" name="Picture 73">
              <a:extLst>
                <a:ext uri="{FF2B5EF4-FFF2-40B4-BE49-F238E27FC236}">
                  <a16:creationId xmlns:a16="http://schemas.microsoft.com/office/drawing/2014/main" id="{51472514-348E-5F4C-87A0-0649CE9ECDA1}"/>
                </a:ext>
              </a:extLst>
            </p:cNvPr>
            <p:cNvPicPr>
              <a:picLocks noChangeAspect="1"/>
            </p:cNvPicPr>
            <p:nvPr/>
          </p:nvPicPr>
          <p:blipFill>
            <a:blip r:embed="rId3">
              <a:lum bright="100000"/>
            </a:blip>
            <a:stretch>
              <a:fillRect/>
            </a:stretch>
          </p:blipFill>
          <p:spPr>
            <a:xfrm>
              <a:off x="6632303" y="5367747"/>
              <a:ext cx="641982" cy="420176"/>
            </a:xfrm>
            <a:prstGeom prst="rect">
              <a:avLst/>
            </a:prstGeom>
          </p:spPr>
        </p:pic>
      </p:grpSp>
      <p:grpSp>
        <p:nvGrpSpPr>
          <p:cNvPr id="75" name="Group 74">
            <a:extLst>
              <a:ext uri="{FF2B5EF4-FFF2-40B4-BE49-F238E27FC236}">
                <a16:creationId xmlns:a16="http://schemas.microsoft.com/office/drawing/2014/main" id="{5B127E87-2386-7048-97E8-0E1DE13E704A}"/>
              </a:ext>
            </a:extLst>
          </p:cNvPr>
          <p:cNvGrpSpPr/>
          <p:nvPr/>
        </p:nvGrpSpPr>
        <p:grpSpPr>
          <a:xfrm>
            <a:off x="7202005" y="4755055"/>
            <a:ext cx="543307" cy="629525"/>
            <a:chOff x="5908161" y="2881410"/>
            <a:chExt cx="566520" cy="656420"/>
          </a:xfrm>
        </p:grpSpPr>
        <p:sp>
          <p:nvSpPr>
            <p:cNvPr id="76" name="Freeform 182">
              <a:extLst>
                <a:ext uri="{FF2B5EF4-FFF2-40B4-BE49-F238E27FC236}">
                  <a16:creationId xmlns:a16="http://schemas.microsoft.com/office/drawing/2014/main" id="{89BB47E6-6F70-5942-845C-0A5E935F79EA}"/>
                </a:ext>
              </a:extLst>
            </p:cNvPr>
            <p:cNvSpPr/>
            <p:nvPr/>
          </p:nvSpPr>
          <p:spPr bwMode="auto">
            <a:xfrm>
              <a:off x="5908161" y="2881410"/>
              <a:ext cx="460753" cy="590939"/>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77" name="Group 76">
              <a:extLst>
                <a:ext uri="{FF2B5EF4-FFF2-40B4-BE49-F238E27FC236}">
                  <a16:creationId xmlns:a16="http://schemas.microsoft.com/office/drawing/2014/main" id="{551ECC0B-58EC-F64A-95B3-A40B0C208BE4}"/>
                </a:ext>
              </a:extLst>
            </p:cNvPr>
            <p:cNvGrpSpPr/>
            <p:nvPr/>
          </p:nvGrpSpPr>
          <p:grpSpPr>
            <a:xfrm>
              <a:off x="6076524" y="3139673"/>
              <a:ext cx="398157" cy="398157"/>
              <a:chOff x="11134725" y="1865313"/>
              <a:chExt cx="215900" cy="215900"/>
            </a:xfrm>
          </p:grpSpPr>
          <p:sp>
            <p:nvSpPr>
              <p:cNvPr id="78" name="Rectangle 103">
                <a:extLst>
                  <a:ext uri="{FF2B5EF4-FFF2-40B4-BE49-F238E27FC236}">
                    <a16:creationId xmlns:a16="http://schemas.microsoft.com/office/drawing/2014/main" id="{E9EC38EC-B37B-3545-A44F-A576B6DEE1D2}"/>
                  </a:ext>
                </a:extLst>
              </p:cNvPr>
              <p:cNvSpPr>
                <a:spLocks noChangeArrowheads="1"/>
              </p:cNvSpPr>
              <p:nvPr/>
            </p:nvSpPr>
            <p:spPr bwMode="auto">
              <a:xfrm>
                <a:off x="11233150" y="2062163"/>
                <a:ext cx="2381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104">
                <a:extLst>
                  <a:ext uri="{FF2B5EF4-FFF2-40B4-BE49-F238E27FC236}">
                    <a16:creationId xmlns:a16="http://schemas.microsoft.com/office/drawing/2014/main" id="{8F7C149A-A38E-5942-BF08-3FF643D5C0CB}"/>
                  </a:ext>
                </a:extLst>
              </p:cNvPr>
              <p:cNvSpPr>
                <a:spLocks noChangeArrowheads="1"/>
              </p:cNvSpPr>
              <p:nvPr/>
            </p:nvSpPr>
            <p:spPr bwMode="auto">
              <a:xfrm>
                <a:off x="11134725" y="1962151"/>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05">
                <a:extLst>
                  <a:ext uri="{FF2B5EF4-FFF2-40B4-BE49-F238E27FC236}">
                    <a16:creationId xmlns:a16="http://schemas.microsoft.com/office/drawing/2014/main" id="{29F32BCF-5F7A-3243-B5E7-8E29B6CF27EF}"/>
                  </a:ext>
                </a:extLst>
              </p:cNvPr>
              <p:cNvSpPr>
                <a:spLocks/>
              </p:cNvSpPr>
              <p:nvPr/>
            </p:nvSpPr>
            <p:spPr bwMode="auto">
              <a:xfrm>
                <a:off x="11158538" y="2028826"/>
                <a:ext cx="30163" cy="28575"/>
              </a:xfrm>
              <a:custGeom>
                <a:avLst/>
                <a:gdLst>
                  <a:gd name="T0" fmla="*/ 8 w 19"/>
                  <a:gd name="T1" fmla="*/ 0 h 18"/>
                  <a:gd name="T2" fmla="*/ 19 w 19"/>
                  <a:gd name="T3" fmla="*/ 10 h 18"/>
                  <a:gd name="T4" fmla="*/ 11 w 19"/>
                  <a:gd name="T5" fmla="*/ 18 h 18"/>
                  <a:gd name="T6" fmla="*/ 0 w 19"/>
                  <a:gd name="T7" fmla="*/ 8 h 18"/>
                  <a:gd name="T8" fmla="*/ 8 w 19"/>
                  <a:gd name="T9" fmla="*/ 0 h 18"/>
                </a:gdLst>
                <a:ahLst/>
                <a:cxnLst>
                  <a:cxn ang="0">
                    <a:pos x="T0" y="T1"/>
                  </a:cxn>
                  <a:cxn ang="0">
                    <a:pos x="T2" y="T3"/>
                  </a:cxn>
                  <a:cxn ang="0">
                    <a:pos x="T4" y="T5"/>
                  </a:cxn>
                  <a:cxn ang="0">
                    <a:pos x="T6" y="T7"/>
                  </a:cxn>
                  <a:cxn ang="0">
                    <a:pos x="T8" y="T9"/>
                  </a:cxn>
                </a:cxnLst>
                <a:rect l="0" t="0" r="r" b="b"/>
                <a:pathLst>
                  <a:path w="19" h="18">
                    <a:moveTo>
                      <a:pt x="8" y="0"/>
                    </a:moveTo>
                    <a:lnTo>
                      <a:pt x="19" y="10"/>
                    </a:lnTo>
                    <a:lnTo>
                      <a:pt x="11" y="18"/>
                    </a:lnTo>
                    <a:lnTo>
                      <a:pt x="0" y="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13">
                <a:extLst>
                  <a:ext uri="{FF2B5EF4-FFF2-40B4-BE49-F238E27FC236}">
                    <a16:creationId xmlns:a16="http://schemas.microsoft.com/office/drawing/2014/main" id="{034AC345-D12A-5B44-A01C-09210FB6ACB3}"/>
                  </a:ext>
                </a:extLst>
              </p:cNvPr>
              <p:cNvSpPr>
                <a:spLocks noEditPoints="1"/>
              </p:cNvSpPr>
              <p:nvPr/>
            </p:nvSpPr>
            <p:spPr bwMode="auto">
              <a:xfrm>
                <a:off x="11149025" y="1881188"/>
                <a:ext cx="187325" cy="185738"/>
              </a:xfrm>
              <a:custGeom>
                <a:avLst/>
                <a:gdLst>
                  <a:gd name="T0" fmla="*/ 257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7 w 515"/>
                  <a:gd name="T13" fmla="*/ 347 h 512"/>
                  <a:gd name="T14" fmla="*/ 129 w 515"/>
                  <a:gd name="T15" fmla="*/ 258 h 512"/>
                  <a:gd name="T16" fmla="*/ 166 w 515"/>
                  <a:gd name="T17" fmla="*/ 167 h 512"/>
                  <a:gd name="T18" fmla="*/ 256 w 515"/>
                  <a:gd name="T19" fmla="*/ 128 h 512"/>
                  <a:gd name="T20" fmla="*/ 257 w 515"/>
                  <a:gd name="T21" fmla="*/ 128 h 512"/>
                  <a:gd name="T22" fmla="*/ 257 w 515"/>
                  <a:gd name="T23" fmla="*/ 128 h 512"/>
                  <a:gd name="T24" fmla="*/ 257 w 515"/>
                  <a:gd name="T25" fmla="*/ 128 h 512"/>
                  <a:gd name="T26" fmla="*/ 257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7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7"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8" y="384"/>
                      <a:pt x="258" y="384"/>
                      <a:pt x="257" y="384"/>
                    </a:cubicBezTo>
                    <a:cubicBezTo>
                      <a:pt x="224" y="384"/>
                      <a:pt x="192" y="371"/>
                      <a:pt x="167" y="347"/>
                    </a:cubicBezTo>
                    <a:cubicBezTo>
                      <a:pt x="143" y="324"/>
                      <a:pt x="130" y="292"/>
                      <a:pt x="129" y="258"/>
                    </a:cubicBezTo>
                    <a:cubicBezTo>
                      <a:pt x="129" y="224"/>
                      <a:pt x="142" y="192"/>
                      <a:pt x="166" y="167"/>
                    </a:cubicBezTo>
                    <a:cubicBezTo>
                      <a:pt x="190" y="143"/>
                      <a:pt x="222" y="129"/>
                      <a:pt x="256" y="128"/>
                    </a:cubicBezTo>
                    <a:cubicBezTo>
                      <a:pt x="256" y="128"/>
                      <a:pt x="257" y="128"/>
                      <a:pt x="257" y="128"/>
                    </a:cubicBezTo>
                    <a:cubicBezTo>
                      <a:pt x="257" y="128"/>
                      <a:pt x="257" y="128"/>
                      <a:pt x="257" y="128"/>
                    </a:cubicBezTo>
                    <a:cubicBezTo>
                      <a:pt x="257" y="128"/>
                      <a:pt x="257" y="128"/>
                      <a:pt x="257" y="128"/>
                    </a:cubicBezTo>
                    <a:moveTo>
                      <a:pt x="257" y="0"/>
                    </a:moveTo>
                    <a:cubicBezTo>
                      <a:pt x="256" y="0"/>
                      <a:pt x="255" y="0"/>
                      <a:pt x="254" y="0"/>
                    </a:cubicBezTo>
                    <a:cubicBezTo>
                      <a:pt x="113" y="2"/>
                      <a:pt x="0" y="118"/>
                      <a:pt x="1" y="260"/>
                    </a:cubicBezTo>
                    <a:cubicBezTo>
                      <a:pt x="3" y="400"/>
                      <a:pt x="117" y="512"/>
                      <a:pt x="257" y="512"/>
                    </a:cubicBezTo>
                    <a:cubicBezTo>
                      <a:pt x="258" y="512"/>
                      <a:pt x="260" y="512"/>
                      <a:pt x="261" y="512"/>
                    </a:cubicBezTo>
                    <a:cubicBezTo>
                      <a:pt x="402" y="511"/>
                      <a:pt x="515" y="394"/>
                      <a:pt x="513" y="253"/>
                    </a:cubicBezTo>
                    <a:cubicBezTo>
                      <a:pt x="512" y="113"/>
                      <a:pt x="397" y="0"/>
                      <a:pt x="257"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14">
                <a:extLst>
                  <a:ext uri="{FF2B5EF4-FFF2-40B4-BE49-F238E27FC236}">
                    <a16:creationId xmlns:a16="http://schemas.microsoft.com/office/drawing/2014/main" id="{50E1673A-0F06-9B47-BFB6-2AF2E2F601A4}"/>
                  </a:ext>
                </a:extLst>
              </p:cNvPr>
              <p:cNvSpPr>
                <a:spLocks/>
              </p:cNvSpPr>
              <p:nvPr/>
            </p:nvSpPr>
            <p:spPr bwMode="auto">
              <a:xfrm>
                <a:off x="11229975" y="1865313"/>
                <a:ext cx="22225" cy="19050"/>
              </a:xfrm>
              <a:custGeom>
                <a:avLst/>
                <a:gdLst>
                  <a:gd name="T0" fmla="*/ 14 w 14"/>
                  <a:gd name="T1" fmla="*/ 11 h 12"/>
                  <a:gd name="T2" fmla="*/ 0 w 14"/>
                  <a:gd name="T3" fmla="*/ 12 h 12"/>
                  <a:gd name="T4" fmla="*/ 0 w 14"/>
                  <a:gd name="T5" fmla="*/ 0 h 12"/>
                  <a:gd name="T6" fmla="*/ 14 w 14"/>
                  <a:gd name="T7" fmla="*/ 0 h 12"/>
                  <a:gd name="T8" fmla="*/ 14 w 14"/>
                  <a:gd name="T9" fmla="*/ 11 h 12"/>
                </a:gdLst>
                <a:ahLst/>
                <a:cxnLst>
                  <a:cxn ang="0">
                    <a:pos x="T0" y="T1"/>
                  </a:cxn>
                  <a:cxn ang="0">
                    <a:pos x="T2" y="T3"/>
                  </a:cxn>
                  <a:cxn ang="0">
                    <a:pos x="T4" y="T5"/>
                  </a:cxn>
                  <a:cxn ang="0">
                    <a:pos x="T6" y="T7"/>
                  </a:cxn>
                  <a:cxn ang="0">
                    <a:pos x="T8" y="T9"/>
                  </a:cxn>
                </a:cxnLst>
                <a:rect l="0" t="0" r="r" b="b"/>
                <a:pathLst>
                  <a:path w="14" h="12">
                    <a:moveTo>
                      <a:pt x="14" y="11"/>
                    </a:moveTo>
                    <a:lnTo>
                      <a:pt x="0" y="12"/>
                    </a:lnTo>
                    <a:lnTo>
                      <a:pt x="0" y="0"/>
                    </a:lnTo>
                    <a:lnTo>
                      <a:pt x="14" y="0"/>
                    </a:lnTo>
                    <a:lnTo>
                      <a:pt x="1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115">
                <a:extLst>
                  <a:ext uri="{FF2B5EF4-FFF2-40B4-BE49-F238E27FC236}">
                    <a16:creationId xmlns:a16="http://schemas.microsoft.com/office/drawing/2014/main" id="{49807CE7-3343-2944-AE2D-1841DC4AB5F6}"/>
                  </a:ext>
                </a:extLst>
              </p:cNvPr>
              <p:cNvSpPr>
                <a:spLocks noChangeArrowheads="1"/>
              </p:cNvSpPr>
              <p:nvPr/>
            </p:nvSpPr>
            <p:spPr bwMode="auto">
              <a:xfrm>
                <a:off x="11331575" y="1962151"/>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16">
                <a:extLst>
                  <a:ext uri="{FF2B5EF4-FFF2-40B4-BE49-F238E27FC236}">
                    <a16:creationId xmlns:a16="http://schemas.microsoft.com/office/drawing/2014/main" id="{861AE380-67A8-F446-A3CD-4D3179908FA3}"/>
                  </a:ext>
                </a:extLst>
              </p:cNvPr>
              <p:cNvSpPr>
                <a:spLocks/>
              </p:cNvSpPr>
              <p:nvPr/>
            </p:nvSpPr>
            <p:spPr bwMode="auto">
              <a:xfrm>
                <a:off x="11298238" y="1889126"/>
                <a:ext cx="28575" cy="28575"/>
              </a:xfrm>
              <a:custGeom>
                <a:avLst/>
                <a:gdLst>
                  <a:gd name="T0" fmla="*/ 8 w 18"/>
                  <a:gd name="T1" fmla="*/ 0 h 18"/>
                  <a:gd name="T2" fmla="*/ 18 w 18"/>
                  <a:gd name="T3" fmla="*/ 10 h 18"/>
                  <a:gd name="T4" fmla="*/ 11 w 18"/>
                  <a:gd name="T5" fmla="*/ 18 h 18"/>
                  <a:gd name="T6" fmla="*/ 0 w 18"/>
                  <a:gd name="T7" fmla="*/ 8 h 18"/>
                  <a:gd name="T8" fmla="*/ 8 w 18"/>
                  <a:gd name="T9" fmla="*/ 0 h 18"/>
                </a:gdLst>
                <a:ahLst/>
                <a:cxnLst>
                  <a:cxn ang="0">
                    <a:pos x="T0" y="T1"/>
                  </a:cxn>
                  <a:cxn ang="0">
                    <a:pos x="T2" y="T3"/>
                  </a:cxn>
                  <a:cxn ang="0">
                    <a:pos x="T4" y="T5"/>
                  </a:cxn>
                  <a:cxn ang="0">
                    <a:pos x="T6" y="T7"/>
                  </a:cxn>
                  <a:cxn ang="0">
                    <a:pos x="T8" y="T9"/>
                  </a:cxn>
                </a:cxnLst>
                <a:rect l="0" t="0" r="r" b="b"/>
                <a:pathLst>
                  <a:path w="18" h="18">
                    <a:moveTo>
                      <a:pt x="8" y="0"/>
                    </a:moveTo>
                    <a:lnTo>
                      <a:pt x="18" y="10"/>
                    </a:lnTo>
                    <a:lnTo>
                      <a:pt x="11" y="18"/>
                    </a:lnTo>
                    <a:lnTo>
                      <a:pt x="0" y="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17">
                <a:extLst>
                  <a:ext uri="{FF2B5EF4-FFF2-40B4-BE49-F238E27FC236}">
                    <a16:creationId xmlns:a16="http://schemas.microsoft.com/office/drawing/2014/main" id="{4685EDE1-856C-8D4A-AE89-17CA0399B099}"/>
                  </a:ext>
                </a:extLst>
              </p:cNvPr>
              <p:cNvSpPr>
                <a:spLocks/>
              </p:cNvSpPr>
              <p:nvPr/>
            </p:nvSpPr>
            <p:spPr bwMode="auto">
              <a:xfrm>
                <a:off x="11299825" y="2027238"/>
                <a:ext cx="30163" cy="28575"/>
              </a:xfrm>
              <a:custGeom>
                <a:avLst/>
                <a:gdLst>
                  <a:gd name="T0" fmla="*/ 0 w 19"/>
                  <a:gd name="T1" fmla="*/ 10 h 18"/>
                  <a:gd name="T2" fmla="*/ 11 w 19"/>
                  <a:gd name="T3" fmla="*/ 0 h 18"/>
                  <a:gd name="T4" fmla="*/ 19 w 19"/>
                  <a:gd name="T5" fmla="*/ 8 h 18"/>
                  <a:gd name="T6" fmla="*/ 8 w 19"/>
                  <a:gd name="T7" fmla="*/ 18 h 18"/>
                  <a:gd name="T8" fmla="*/ 0 w 19"/>
                  <a:gd name="T9" fmla="*/ 10 h 18"/>
                </a:gdLst>
                <a:ahLst/>
                <a:cxnLst>
                  <a:cxn ang="0">
                    <a:pos x="T0" y="T1"/>
                  </a:cxn>
                  <a:cxn ang="0">
                    <a:pos x="T2" y="T3"/>
                  </a:cxn>
                  <a:cxn ang="0">
                    <a:pos x="T4" y="T5"/>
                  </a:cxn>
                  <a:cxn ang="0">
                    <a:pos x="T6" y="T7"/>
                  </a:cxn>
                  <a:cxn ang="0">
                    <a:pos x="T8" y="T9"/>
                  </a:cxn>
                </a:cxnLst>
                <a:rect l="0" t="0" r="r" b="b"/>
                <a:pathLst>
                  <a:path w="19" h="18">
                    <a:moveTo>
                      <a:pt x="0" y="10"/>
                    </a:moveTo>
                    <a:lnTo>
                      <a:pt x="11" y="0"/>
                    </a:lnTo>
                    <a:lnTo>
                      <a:pt x="19" y="8"/>
                    </a:lnTo>
                    <a:lnTo>
                      <a:pt x="8" y="18"/>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18">
                <a:extLst>
                  <a:ext uri="{FF2B5EF4-FFF2-40B4-BE49-F238E27FC236}">
                    <a16:creationId xmlns:a16="http://schemas.microsoft.com/office/drawing/2014/main" id="{8D7FD6AA-914A-B34E-87A3-FAF4DFDDE79B}"/>
                  </a:ext>
                </a:extLst>
              </p:cNvPr>
              <p:cNvSpPr>
                <a:spLocks/>
              </p:cNvSpPr>
              <p:nvPr/>
            </p:nvSpPr>
            <p:spPr bwMode="auto">
              <a:xfrm>
                <a:off x="11156950" y="1890713"/>
                <a:ext cx="30163" cy="28575"/>
              </a:xfrm>
              <a:custGeom>
                <a:avLst/>
                <a:gdLst>
                  <a:gd name="T0" fmla="*/ 0 w 19"/>
                  <a:gd name="T1" fmla="*/ 11 h 18"/>
                  <a:gd name="T2" fmla="*/ 11 w 19"/>
                  <a:gd name="T3" fmla="*/ 0 h 18"/>
                  <a:gd name="T4" fmla="*/ 19 w 19"/>
                  <a:gd name="T5" fmla="*/ 8 h 18"/>
                  <a:gd name="T6" fmla="*/ 8 w 19"/>
                  <a:gd name="T7" fmla="*/ 18 h 18"/>
                  <a:gd name="T8" fmla="*/ 0 w 19"/>
                  <a:gd name="T9" fmla="*/ 11 h 18"/>
                </a:gdLst>
                <a:ahLst/>
                <a:cxnLst>
                  <a:cxn ang="0">
                    <a:pos x="T0" y="T1"/>
                  </a:cxn>
                  <a:cxn ang="0">
                    <a:pos x="T2" y="T3"/>
                  </a:cxn>
                  <a:cxn ang="0">
                    <a:pos x="T4" y="T5"/>
                  </a:cxn>
                  <a:cxn ang="0">
                    <a:pos x="T6" y="T7"/>
                  </a:cxn>
                  <a:cxn ang="0">
                    <a:pos x="T8" y="T9"/>
                  </a:cxn>
                </a:cxnLst>
                <a:rect l="0" t="0" r="r" b="b"/>
                <a:pathLst>
                  <a:path w="19" h="18">
                    <a:moveTo>
                      <a:pt x="0" y="11"/>
                    </a:moveTo>
                    <a:lnTo>
                      <a:pt x="11" y="0"/>
                    </a:lnTo>
                    <a:lnTo>
                      <a:pt x="19" y="8"/>
                    </a:lnTo>
                    <a:lnTo>
                      <a:pt x="8" y="18"/>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87" name="TextBox 86">
            <a:extLst>
              <a:ext uri="{FF2B5EF4-FFF2-40B4-BE49-F238E27FC236}">
                <a16:creationId xmlns:a16="http://schemas.microsoft.com/office/drawing/2014/main" id="{E2300719-FA18-6F4E-9121-15FBDB27904C}"/>
              </a:ext>
            </a:extLst>
          </p:cNvPr>
          <p:cNvSpPr txBox="1"/>
          <p:nvPr/>
        </p:nvSpPr>
        <p:spPr>
          <a:xfrm>
            <a:off x="7074886" y="5432989"/>
            <a:ext cx="756617" cy="138499"/>
          </a:xfrm>
          <a:prstGeom prst="rect">
            <a:avLst/>
          </a:prstGeom>
          <a:noFill/>
        </p:spPr>
        <p:txBody>
          <a:bodyPr wrap="none" lIns="0" tIns="0" rIns="0" bIns="0" rtlCol="0">
            <a:spAutoFit/>
          </a:bodyPr>
          <a:lstStyle/>
          <a:p>
            <a:pPr algn="l"/>
            <a:r>
              <a:rPr lang="en-US" sz="900"/>
              <a:t>Database tools</a:t>
            </a:r>
          </a:p>
        </p:txBody>
      </p:sp>
      <p:cxnSp>
        <p:nvCxnSpPr>
          <p:cNvPr id="88" name="Straight Arrow Connector 87">
            <a:extLst>
              <a:ext uri="{FF2B5EF4-FFF2-40B4-BE49-F238E27FC236}">
                <a16:creationId xmlns:a16="http://schemas.microsoft.com/office/drawing/2014/main" id="{D79ED7EF-5890-8D48-917E-094B7049BD7E}"/>
              </a:ext>
            </a:extLst>
          </p:cNvPr>
          <p:cNvCxnSpPr>
            <a:cxnSpLocks/>
          </p:cNvCxnSpPr>
          <p:nvPr/>
        </p:nvCxnSpPr>
        <p:spPr>
          <a:xfrm>
            <a:off x="7835655" y="5070121"/>
            <a:ext cx="62977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58C731F7-D802-3E4F-A0B7-84BB1F15D6BB}"/>
              </a:ext>
            </a:extLst>
          </p:cNvPr>
          <p:cNvCxnSpPr>
            <a:cxnSpLocks/>
          </p:cNvCxnSpPr>
          <p:nvPr/>
        </p:nvCxnSpPr>
        <p:spPr>
          <a:xfrm flipH="1">
            <a:off x="9645841" y="5092052"/>
            <a:ext cx="62977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D0A2C72B-0173-FC4E-9A91-11CD99665977}"/>
              </a:ext>
            </a:extLst>
          </p:cNvPr>
          <p:cNvSpPr txBox="1"/>
          <p:nvPr/>
        </p:nvSpPr>
        <p:spPr>
          <a:xfrm>
            <a:off x="10367116" y="5432989"/>
            <a:ext cx="573875" cy="138499"/>
          </a:xfrm>
          <a:prstGeom prst="rect">
            <a:avLst/>
          </a:prstGeom>
          <a:noFill/>
        </p:spPr>
        <p:txBody>
          <a:bodyPr wrap="none" lIns="0" tIns="0" rIns="0" bIns="0" rtlCol="0">
            <a:spAutoFit/>
          </a:bodyPr>
          <a:lstStyle/>
          <a:p>
            <a:pPr algn="l"/>
            <a:r>
              <a:rPr lang="en-US" sz="900"/>
              <a:t>Application</a:t>
            </a:r>
          </a:p>
        </p:txBody>
      </p:sp>
      <p:sp>
        <p:nvSpPr>
          <p:cNvPr id="94" name="TextBox 93">
            <a:extLst>
              <a:ext uri="{FF2B5EF4-FFF2-40B4-BE49-F238E27FC236}">
                <a16:creationId xmlns:a16="http://schemas.microsoft.com/office/drawing/2014/main" id="{D2BF6EFD-0AC4-E448-9B14-2F2400F86567}"/>
              </a:ext>
            </a:extLst>
          </p:cNvPr>
          <p:cNvSpPr txBox="1"/>
          <p:nvPr/>
        </p:nvSpPr>
        <p:spPr>
          <a:xfrm>
            <a:off x="8210457" y="4262474"/>
            <a:ext cx="1703993" cy="138499"/>
          </a:xfrm>
          <a:prstGeom prst="rect">
            <a:avLst/>
          </a:prstGeom>
          <a:noFill/>
        </p:spPr>
        <p:txBody>
          <a:bodyPr wrap="none" lIns="0" tIns="0" rIns="0" bIns="0" rtlCol="0">
            <a:spAutoFit/>
          </a:bodyPr>
          <a:lstStyle/>
          <a:p>
            <a:pPr algn="l"/>
            <a:r>
              <a:rPr lang="en-US" sz="900"/>
              <a:t>Azure Database Services Platform</a:t>
            </a:r>
          </a:p>
        </p:txBody>
      </p:sp>
      <p:grpSp>
        <p:nvGrpSpPr>
          <p:cNvPr id="110" name="Group 109">
            <a:extLst>
              <a:ext uri="{FF2B5EF4-FFF2-40B4-BE49-F238E27FC236}">
                <a16:creationId xmlns:a16="http://schemas.microsoft.com/office/drawing/2014/main" id="{6E5CF5AD-F38E-294C-BFE6-8213B53AAB47}"/>
              </a:ext>
            </a:extLst>
          </p:cNvPr>
          <p:cNvGrpSpPr/>
          <p:nvPr/>
        </p:nvGrpSpPr>
        <p:grpSpPr>
          <a:xfrm>
            <a:off x="10329433" y="4855724"/>
            <a:ext cx="594656" cy="445992"/>
            <a:chOff x="11134725" y="2487613"/>
            <a:chExt cx="495300" cy="371475"/>
          </a:xfrm>
        </p:grpSpPr>
        <p:sp>
          <p:nvSpPr>
            <p:cNvPr id="111" name="Rectangle 225">
              <a:extLst>
                <a:ext uri="{FF2B5EF4-FFF2-40B4-BE49-F238E27FC236}">
                  <a16:creationId xmlns:a16="http://schemas.microsoft.com/office/drawing/2014/main" id="{DBD4D777-6A18-014A-B26F-8A2B88ACD9E3}"/>
                </a:ext>
              </a:extLst>
            </p:cNvPr>
            <p:cNvSpPr>
              <a:spLocks noChangeArrowheads="1"/>
            </p:cNvSpPr>
            <p:nvPr/>
          </p:nvSpPr>
          <p:spPr bwMode="auto">
            <a:xfrm>
              <a:off x="11134725" y="2487613"/>
              <a:ext cx="495300" cy="371475"/>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Rectangle 226">
              <a:extLst>
                <a:ext uri="{FF2B5EF4-FFF2-40B4-BE49-F238E27FC236}">
                  <a16:creationId xmlns:a16="http://schemas.microsoft.com/office/drawing/2014/main" id="{1B3BA5B0-FD4F-364F-8BF5-AC45602FBAA4}"/>
                </a:ext>
              </a:extLst>
            </p:cNvPr>
            <p:cNvSpPr>
              <a:spLocks noChangeArrowheads="1"/>
            </p:cNvSpPr>
            <p:nvPr/>
          </p:nvSpPr>
          <p:spPr bwMode="auto">
            <a:xfrm>
              <a:off x="11134725" y="2487613"/>
              <a:ext cx="495300" cy="4603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27">
              <a:extLst>
                <a:ext uri="{FF2B5EF4-FFF2-40B4-BE49-F238E27FC236}">
                  <a16:creationId xmlns:a16="http://schemas.microsoft.com/office/drawing/2014/main" id="{AE488033-3CC3-394F-BA1D-176BA1CADBC4}"/>
                </a:ext>
              </a:extLst>
            </p:cNvPr>
            <p:cNvSpPr>
              <a:spLocks noChangeArrowheads="1"/>
            </p:cNvSpPr>
            <p:nvPr/>
          </p:nvSpPr>
          <p:spPr bwMode="auto">
            <a:xfrm>
              <a:off x="11152188" y="2503488"/>
              <a:ext cx="14288" cy="158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28">
              <a:extLst>
                <a:ext uri="{FF2B5EF4-FFF2-40B4-BE49-F238E27FC236}">
                  <a16:creationId xmlns:a16="http://schemas.microsoft.com/office/drawing/2014/main" id="{CF59FBAD-31D7-BE45-956C-1B2109E7F5C5}"/>
                </a:ext>
              </a:extLst>
            </p:cNvPr>
            <p:cNvSpPr>
              <a:spLocks noChangeArrowheads="1"/>
            </p:cNvSpPr>
            <p:nvPr/>
          </p:nvSpPr>
          <p:spPr bwMode="auto">
            <a:xfrm>
              <a:off x="11174413" y="2503488"/>
              <a:ext cx="15875" cy="158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29">
              <a:extLst>
                <a:ext uri="{FF2B5EF4-FFF2-40B4-BE49-F238E27FC236}">
                  <a16:creationId xmlns:a16="http://schemas.microsoft.com/office/drawing/2014/main" id="{E45C4A6D-A236-3C47-9EEA-F7E1CDAF95FA}"/>
                </a:ext>
              </a:extLst>
            </p:cNvPr>
            <p:cNvSpPr>
              <a:spLocks noChangeArrowheads="1"/>
            </p:cNvSpPr>
            <p:nvPr/>
          </p:nvSpPr>
          <p:spPr bwMode="auto">
            <a:xfrm>
              <a:off x="11198225" y="2503488"/>
              <a:ext cx="15875" cy="158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Rectangle 230">
              <a:extLst>
                <a:ext uri="{FF2B5EF4-FFF2-40B4-BE49-F238E27FC236}">
                  <a16:creationId xmlns:a16="http://schemas.microsoft.com/office/drawing/2014/main" id="{8702DA43-9DC5-C448-B2C7-A89D3F638657}"/>
                </a:ext>
              </a:extLst>
            </p:cNvPr>
            <p:cNvSpPr>
              <a:spLocks noChangeArrowheads="1"/>
            </p:cNvSpPr>
            <p:nvPr/>
          </p:nvSpPr>
          <p:spPr bwMode="auto">
            <a:xfrm>
              <a:off x="11228388" y="2595563"/>
              <a:ext cx="76200" cy="77788"/>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Rectangle 231">
              <a:extLst>
                <a:ext uri="{FF2B5EF4-FFF2-40B4-BE49-F238E27FC236}">
                  <a16:creationId xmlns:a16="http://schemas.microsoft.com/office/drawing/2014/main" id="{DD999C7B-E95E-E84F-9162-6918CA726E65}"/>
                </a:ext>
              </a:extLst>
            </p:cNvPr>
            <p:cNvSpPr>
              <a:spLocks noChangeArrowheads="1"/>
            </p:cNvSpPr>
            <p:nvPr/>
          </p:nvSpPr>
          <p:spPr bwMode="auto">
            <a:xfrm>
              <a:off x="11344275" y="2595563"/>
              <a:ext cx="77788" cy="77788"/>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Rectangle 232">
              <a:extLst>
                <a:ext uri="{FF2B5EF4-FFF2-40B4-BE49-F238E27FC236}">
                  <a16:creationId xmlns:a16="http://schemas.microsoft.com/office/drawing/2014/main" id="{16DDCBAB-5DF4-0D4C-A572-D74374B66F29}"/>
                </a:ext>
              </a:extLst>
            </p:cNvPr>
            <p:cNvSpPr>
              <a:spLocks noChangeArrowheads="1"/>
            </p:cNvSpPr>
            <p:nvPr/>
          </p:nvSpPr>
          <p:spPr bwMode="auto">
            <a:xfrm>
              <a:off x="11460163" y="2595563"/>
              <a:ext cx="77788" cy="77788"/>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Rectangle 233">
              <a:extLst>
                <a:ext uri="{FF2B5EF4-FFF2-40B4-BE49-F238E27FC236}">
                  <a16:creationId xmlns:a16="http://schemas.microsoft.com/office/drawing/2014/main" id="{D97EAA91-D9B5-6A4B-B796-2323437ED161}"/>
                </a:ext>
              </a:extLst>
            </p:cNvPr>
            <p:cNvSpPr>
              <a:spLocks noChangeArrowheads="1"/>
            </p:cNvSpPr>
            <p:nvPr/>
          </p:nvSpPr>
          <p:spPr bwMode="auto">
            <a:xfrm>
              <a:off x="11228388" y="2719388"/>
              <a:ext cx="76200" cy="77788"/>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Rectangle 234">
              <a:extLst>
                <a:ext uri="{FF2B5EF4-FFF2-40B4-BE49-F238E27FC236}">
                  <a16:creationId xmlns:a16="http://schemas.microsoft.com/office/drawing/2014/main" id="{A261B785-8743-FA47-A266-B8F1CF517C6C}"/>
                </a:ext>
              </a:extLst>
            </p:cNvPr>
            <p:cNvSpPr>
              <a:spLocks noChangeArrowheads="1"/>
            </p:cNvSpPr>
            <p:nvPr/>
          </p:nvSpPr>
          <p:spPr bwMode="auto">
            <a:xfrm>
              <a:off x="11344275" y="2719388"/>
              <a:ext cx="77788" cy="77788"/>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Rectangle 235">
              <a:extLst>
                <a:ext uri="{FF2B5EF4-FFF2-40B4-BE49-F238E27FC236}">
                  <a16:creationId xmlns:a16="http://schemas.microsoft.com/office/drawing/2014/main" id="{0EB1AFE0-EC02-7640-8DCD-9DBAB6AEFFF3}"/>
                </a:ext>
              </a:extLst>
            </p:cNvPr>
            <p:cNvSpPr>
              <a:spLocks noChangeArrowheads="1"/>
            </p:cNvSpPr>
            <p:nvPr/>
          </p:nvSpPr>
          <p:spPr bwMode="auto">
            <a:xfrm>
              <a:off x="11460163" y="2719388"/>
              <a:ext cx="77788" cy="77788"/>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301941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F0F26E-9851-4AEF-BDE9-9494CE227A1C}"/>
              </a:ext>
            </a:extLst>
          </p:cNvPr>
          <p:cNvSpPr>
            <a:spLocks noGrp="1"/>
          </p:cNvSpPr>
          <p:nvPr>
            <p:ph type="title"/>
          </p:nvPr>
        </p:nvSpPr>
        <p:spPr>
          <a:xfrm>
            <a:off x="584227" y="343140"/>
            <a:ext cx="11018520" cy="492443"/>
          </a:xfrm>
        </p:spPr>
        <p:txBody>
          <a:bodyPr/>
          <a:lstStyle/>
          <a:p>
            <a:r>
              <a:rPr lang="en-US"/>
              <a:t>Monitor your database with Azure Monitor </a:t>
            </a:r>
            <a:endParaRPr lang="en-US" sz="3200">
              <a:solidFill>
                <a:schemeClr val="bg1"/>
              </a:solidFill>
            </a:endParaRPr>
          </a:p>
        </p:txBody>
      </p:sp>
      <p:sp>
        <p:nvSpPr>
          <p:cNvPr id="13" name="TextBox 12">
            <a:extLst>
              <a:ext uri="{FF2B5EF4-FFF2-40B4-BE49-F238E27FC236}">
                <a16:creationId xmlns:a16="http://schemas.microsoft.com/office/drawing/2014/main" id="{E71D2EC8-5231-4BBC-A58D-694B3E6A98C3}"/>
              </a:ext>
            </a:extLst>
          </p:cNvPr>
          <p:cNvSpPr txBox="1"/>
          <p:nvPr/>
        </p:nvSpPr>
        <p:spPr>
          <a:xfrm>
            <a:off x="5501920" y="3265861"/>
            <a:ext cx="1016097"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8D4"/>
                </a:solidFill>
                <a:effectLst/>
                <a:uLnTx/>
                <a:uFillTx/>
                <a:latin typeface="Segoe UI Semibold"/>
                <a:ea typeface="+mn-ea"/>
                <a:cs typeface="+mn-cs"/>
              </a:rPr>
              <a:t>Azure Monitor </a:t>
            </a:r>
          </a:p>
        </p:txBody>
      </p:sp>
      <p:grpSp>
        <p:nvGrpSpPr>
          <p:cNvPr id="40" name="Group 39">
            <a:extLst>
              <a:ext uri="{FF2B5EF4-FFF2-40B4-BE49-F238E27FC236}">
                <a16:creationId xmlns:a16="http://schemas.microsoft.com/office/drawing/2014/main" id="{AEC23A5D-5E80-4B43-AD30-88D61347ED21}"/>
              </a:ext>
            </a:extLst>
          </p:cNvPr>
          <p:cNvGrpSpPr/>
          <p:nvPr/>
        </p:nvGrpSpPr>
        <p:grpSpPr>
          <a:xfrm>
            <a:off x="9326360" y="5101652"/>
            <a:ext cx="277004" cy="277004"/>
            <a:chOff x="9218613" y="2446338"/>
            <a:chExt cx="495300" cy="495300"/>
          </a:xfrm>
        </p:grpSpPr>
        <p:sp>
          <p:nvSpPr>
            <p:cNvPr id="41" name="Freeform 214">
              <a:extLst>
                <a:ext uri="{FF2B5EF4-FFF2-40B4-BE49-F238E27FC236}">
                  <a16:creationId xmlns:a16="http://schemas.microsoft.com/office/drawing/2014/main" id="{95E8C8B3-7819-4241-AD82-534EE5281632}"/>
                </a:ext>
              </a:extLst>
            </p:cNvPr>
            <p:cNvSpPr>
              <a:spLocks/>
            </p:cNvSpPr>
            <p:nvPr/>
          </p:nvSpPr>
          <p:spPr bwMode="auto">
            <a:xfrm>
              <a:off x="9218613" y="2446338"/>
              <a:ext cx="139700" cy="495300"/>
            </a:xfrm>
            <a:custGeom>
              <a:avLst/>
              <a:gdLst>
                <a:gd name="T0" fmla="*/ 385 w 385"/>
                <a:gd name="T1" fmla="*/ 1365 h 1365"/>
                <a:gd name="T2" fmla="*/ 184 w 385"/>
                <a:gd name="T3" fmla="*/ 1306 h 1365"/>
                <a:gd name="T4" fmla="*/ 120 w 385"/>
                <a:gd name="T5" fmla="*/ 1112 h 1365"/>
                <a:gd name="T6" fmla="*/ 120 w 385"/>
                <a:gd name="T7" fmla="*/ 891 h 1365"/>
                <a:gd name="T8" fmla="*/ 0 w 385"/>
                <a:gd name="T9" fmla="*/ 743 h 1365"/>
                <a:gd name="T10" fmla="*/ 0 w 385"/>
                <a:gd name="T11" fmla="*/ 622 h 1365"/>
                <a:gd name="T12" fmla="*/ 120 w 385"/>
                <a:gd name="T13" fmla="*/ 466 h 1365"/>
                <a:gd name="T14" fmla="*/ 120 w 385"/>
                <a:gd name="T15" fmla="*/ 259 h 1365"/>
                <a:gd name="T16" fmla="*/ 185 w 385"/>
                <a:gd name="T17" fmla="*/ 63 h 1365"/>
                <a:gd name="T18" fmla="*/ 385 w 385"/>
                <a:gd name="T19" fmla="*/ 0 h 1365"/>
                <a:gd name="T20" fmla="*/ 385 w 385"/>
                <a:gd name="T21" fmla="*/ 121 h 1365"/>
                <a:gd name="T22" fmla="*/ 265 w 385"/>
                <a:gd name="T23" fmla="*/ 261 h 1365"/>
                <a:gd name="T24" fmla="*/ 265 w 385"/>
                <a:gd name="T25" fmla="*/ 458 h 1365"/>
                <a:gd name="T26" fmla="*/ 144 w 385"/>
                <a:gd name="T27" fmla="*/ 680 h 1365"/>
                <a:gd name="T28" fmla="*/ 144 w 385"/>
                <a:gd name="T29" fmla="*/ 683 h 1365"/>
                <a:gd name="T30" fmla="*/ 265 w 385"/>
                <a:gd name="T31" fmla="*/ 901 h 1365"/>
                <a:gd name="T32" fmla="*/ 265 w 385"/>
                <a:gd name="T33" fmla="*/ 1097 h 1365"/>
                <a:gd name="T34" fmla="*/ 292 w 385"/>
                <a:gd name="T35" fmla="*/ 1208 h 1365"/>
                <a:gd name="T36" fmla="*/ 385 w 385"/>
                <a:gd name="T37" fmla="*/ 1244 h 1365"/>
                <a:gd name="T38" fmla="*/ 385 w 385"/>
                <a:gd name="T39"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5" h="1365">
                  <a:moveTo>
                    <a:pt x="385" y="1365"/>
                  </a:moveTo>
                  <a:cubicBezTo>
                    <a:pt x="294" y="1365"/>
                    <a:pt x="227" y="1345"/>
                    <a:pt x="184" y="1306"/>
                  </a:cubicBezTo>
                  <a:cubicBezTo>
                    <a:pt x="142" y="1266"/>
                    <a:pt x="120" y="1201"/>
                    <a:pt x="120" y="1112"/>
                  </a:cubicBezTo>
                  <a:cubicBezTo>
                    <a:pt x="120" y="891"/>
                    <a:pt x="120" y="891"/>
                    <a:pt x="120" y="891"/>
                  </a:cubicBezTo>
                  <a:cubicBezTo>
                    <a:pt x="120" y="792"/>
                    <a:pt x="80" y="743"/>
                    <a:pt x="0" y="743"/>
                  </a:cubicBezTo>
                  <a:cubicBezTo>
                    <a:pt x="0" y="622"/>
                    <a:pt x="0" y="622"/>
                    <a:pt x="0" y="622"/>
                  </a:cubicBezTo>
                  <a:cubicBezTo>
                    <a:pt x="80" y="622"/>
                    <a:pt x="120" y="570"/>
                    <a:pt x="120" y="466"/>
                  </a:cubicBezTo>
                  <a:cubicBezTo>
                    <a:pt x="120" y="259"/>
                    <a:pt x="120" y="259"/>
                    <a:pt x="120" y="259"/>
                  </a:cubicBezTo>
                  <a:cubicBezTo>
                    <a:pt x="120" y="171"/>
                    <a:pt x="142" y="105"/>
                    <a:pt x="185" y="63"/>
                  </a:cubicBezTo>
                  <a:cubicBezTo>
                    <a:pt x="229" y="21"/>
                    <a:pt x="295" y="0"/>
                    <a:pt x="385" y="0"/>
                  </a:cubicBezTo>
                  <a:cubicBezTo>
                    <a:pt x="385" y="121"/>
                    <a:pt x="385" y="121"/>
                    <a:pt x="385" y="121"/>
                  </a:cubicBezTo>
                  <a:cubicBezTo>
                    <a:pt x="305" y="121"/>
                    <a:pt x="265" y="168"/>
                    <a:pt x="265" y="261"/>
                  </a:cubicBezTo>
                  <a:cubicBezTo>
                    <a:pt x="265" y="458"/>
                    <a:pt x="265" y="458"/>
                    <a:pt x="265" y="458"/>
                  </a:cubicBezTo>
                  <a:cubicBezTo>
                    <a:pt x="265" y="576"/>
                    <a:pt x="225" y="650"/>
                    <a:pt x="144" y="680"/>
                  </a:cubicBezTo>
                  <a:cubicBezTo>
                    <a:pt x="144" y="683"/>
                    <a:pt x="144" y="683"/>
                    <a:pt x="144" y="683"/>
                  </a:cubicBezTo>
                  <a:cubicBezTo>
                    <a:pt x="225" y="710"/>
                    <a:pt x="265" y="782"/>
                    <a:pt x="265" y="901"/>
                  </a:cubicBezTo>
                  <a:cubicBezTo>
                    <a:pt x="265" y="1097"/>
                    <a:pt x="265" y="1097"/>
                    <a:pt x="265" y="1097"/>
                  </a:cubicBezTo>
                  <a:cubicBezTo>
                    <a:pt x="265" y="1148"/>
                    <a:pt x="274" y="1185"/>
                    <a:pt x="292" y="1208"/>
                  </a:cubicBezTo>
                  <a:cubicBezTo>
                    <a:pt x="310" y="1232"/>
                    <a:pt x="341" y="1244"/>
                    <a:pt x="385" y="1244"/>
                  </a:cubicBezTo>
                  <a:lnTo>
                    <a:pt x="385" y="136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Freeform 215">
              <a:extLst>
                <a:ext uri="{FF2B5EF4-FFF2-40B4-BE49-F238E27FC236}">
                  <a16:creationId xmlns:a16="http://schemas.microsoft.com/office/drawing/2014/main" id="{6B8D5AF2-AFC4-DF4D-9534-299999DC1900}"/>
                </a:ext>
              </a:extLst>
            </p:cNvPr>
            <p:cNvSpPr>
              <a:spLocks/>
            </p:cNvSpPr>
            <p:nvPr/>
          </p:nvSpPr>
          <p:spPr bwMode="auto">
            <a:xfrm>
              <a:off x="9574213" y="2446338"/>
              <a:ext cx="139700" cy="495300"/>
            </a:xfrm>
            <a:custGeom>
              <a:avLst/>
              <a:gdLst>
                <a:gd name="T0" fmla="*/ 0 w 384"/>
                <a:gd name="T1" fmla="*/ 1244 h 1365"/>
                <a:gd name="T2" fmla="*/ 93 w 384"/>
                <a:gd name="T3" fmla="*/ 1208 h 1365"/>
                <a:gd name="T4" fmla="*/ 120 w 384"/>
                <a:gd name="T5" fmla="*/ 1097 h 1365"/>
                <a:gd name="T6" fmla="*/ 120 w 384"/>
                <a:gd name="T7" fmla="*/ 901 h 1365"/>
                <a:gd name="T8" fmla="*/ 240 w 384"/>
                <a:gd name="T9" fmla="*/ 683 h 1365"/>
                <a:gd name="T10" fmla="*/ 240 w 384"/>
                <a:gd name="T11" fmla="*/ 680 h 1365"/>
                <a:gd name="T12" fmla="*/ 120 w 384"/>
                <a:gd name="T13" fmla="*/ 458 h 1365"/>
                <a:gd name="T14" fmla="*/ 120 w 384"/>
                <a:gd name="T15" fmla="*/ 261 h 1365"/>
                <a:gd name="T16" fmla="*/ 0 w 384"/>
                <a:gd name="T17" fmla="*/ 121 h 1365"/>
                <a:gd name="T18" fmla="*/ 0 w 384"/>
                <a:gd name="T19" fmla="*/ 0 h 1365"/>
                <a:gd name="T20" fmla="*/ 199 w 384"/>
                <a:gd name="T21" fmla="*/ 63 h 1365"/>
                <a:gd name="T22" fmla="*/ 264 w 384"/>
                <a:gd name="T23" fmla="*/ 259 h 1365"/>
                <a:gd name="T24" fmla="*/ 264 w 384"/>
                <a:gd name="T25" fmla="*/ 466 h 1365"/>
                <a:gd name="T26" fmla="*/ 384 w 384"/>
                <a:gd name="T27" fmla="*/ 622 h 1365"/>
                <a:gd name="T28" fmla="*/ 384 w 384"/>
                <a:gd name="T29" fmla="*/ 743 h 1365"/>
                <a:gd name="T30" fmla="*/ 264 w 384"/>
                <a:gd name="T31" fmla="*/ 891 h 1365"/>
                <a:gd name="T32" fmla="*/ 264 w 384"/>
                <a:gd name="T33" fmla="*/ 1112 h 1365"/>
                <a:gd name="T34" fmla="*/ 200 w 384"/>
                <a:gd name="T35" fmla="*/ 1306 h 1365"/>
                <a:gd name="T36" fmla="*/ 0 w 384"/>
                <a:gd name="T37" fmla="*/ 1365 h 1365"/>
                <a:gd name="T38" fmla="*/ 0 w 384"/>
                <a:gd name="T39" fmla="*/ 1244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4" h="1365">
                  <a:moveTo>
                    <a:pt x="0" y="1244"/>
                  </a:moveTo>
                  <a:cubicBezTo>
                    <a:pt x="44" y="1244"/>
                    <a:pt x="74" y="1232"/>
                    <a:pt x="93" y="1208"/>
                  </a:cubicBezTo>
                  <a:cubicBezTo>
                    <a:pt x="111" y="1185"/>
                    <a:pt x="120" y="1148"/>
                    <a:pt x="120" y="1097"/>
                  </a:cubicBezTo>
                  <a:cubicBezTo>
                    <a:pt x="120" y="901"/>
                    <a:pt x="120" y="901"/>
                    <a:pt x="120" y="901"/>
                  </a:cubicBezTo>
                  <a:cubicBezTo>
                    <a:pt x="120" y="782"/>
                    <a:pt x="160" y="710"/>
                    <a:pt x="240" y="683"/>
                  </a:cubicBezTo>
                  <a:cubicBezTo>
                    <a:pt x="240" y="680"/>
                    <a:pt x="240" y="680"/>
                    <a:pt x="240" y="680"/>
                  </a:cubicBezTo>
                  <a:cubicBezTo>
                    <a:pt x="160" y="650"/>
                    <a:pt x="120" y="576"/>
                    <a:pt x="120" y="458"/>
                  </a:cubicBezTo>
                  <a:cubicBezTo>
                    <a:pt x="120" y="261"/>
                    <a:pt x="120" y="261"/>
                    <a:pt x="120" y="261"/>
                  </a:cubicBezTo>
                  <a:cubicBezTo>
                    <a:pt x="120" y="168"/>
                    <a:pt x="80" y="121"/>
                    <a:pt x="0" y="121"/>
                  </a:cubicBezTo>
                  <a:cubicBezTo>
                    <a:pt x="0" y="0"/>
                    <a:pt x="0" y="0"/>
                    <a:pt x="0" y="0"/>
                  </a:cubicBezTo>
                  <a:cubicBezTo>
                    <a:pt x="90" y="0"/>
                    <a:pt x="156" y="21"/>
                    <a:pt x="199" y="63"/>
                  </a:cubicBezTo>
                  <a:cubicBezTo>
                    <a:pt x="242" y="105"/>
                    <a:pt x="264" y="171"/>
                    <a:pt x="264" y="259"/>
                  </a:cubicBezTo>
                  <a:cubicBezTo>
                    <a:pt x="264" y="466"/>
                    <a:pt x="264" y="466"/>
                    <a:pt x="264" y="466"/>
                  </a:cubicBezTo>
                  <a:cubicBezTo>
                    <a:pt x="264" y="570"/>
                    <a:pt x="304" y="622"/>
                    <a:pt x="384" y="622"/>
                  </a:cubicBezTo>
                  <a:cubicBezTo>
                    <a:pt x="384" y="743"/>
                    <a:pt x="384" y="743"/>
                    <a:pt x="384" y="743"/>
                  </a:cubicBezTo>
                  <a:cubicBezTo>
                    <a:pt x="304" y="743"/>
                    <a:pt x="264" y="792"/>
                    <a:pt x="264" y="891"/>
                  </a:cubicBezTo>
                  <a:cubicBezTo>
                    <a:pt x="264" y="1112"/>
                    <a:pt x="264" y="1112"/>
                    <a:pt x="264" y="1112"/>
                  </a:cubicBezTo>
                  <a:cubicBezTo>
                    <a:pt x="264" y="1201"/>
                    <a:pt x="243" y="1266"/>
                    <a:pt x="200" y="1306"/>
                  </a:cubicBezTo>
                  <a:cubicBezTo>
                    <a:pt x="158" y="1345"/>
                    <a:pt x="91" y="1365"/>
                    <a:pt x="0" y="1365"/>
                  </a:cubicBezTo>
                  <a:lnTo>
                    <a:pt x="0" y="124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3" name="Freeform 216">
              <a:extLst>
                <a:ext uri="{FF2B5EF4-FFF2-40B4-BE49-F238E27FC236}">
                  <a16:creationId xmlns:a16="http://schemas.microsoft.com/office/drawing/2014/main" id="{C9AECB9B-99E7-7742-837E-91C8621C5EA8}"/>
                </a:ext>
              </a:extLst>
            </p:cNvPr>
            <p:cNvSpPr>
              <a:spLocks/>
            </p:cNvSpPr>
            <p:nvPr/>
          </p:nvSpPr>
          <p:spPr bwMode="auto">
            <a:xfrm>
              <a:off x="9355138" y="2768601"/>
              <a:ext cx="68263" cy="68263"/>
            </a:xfrm>
            <a:custGeom>
              <a:avLst/>
              <a:gdLst>
                <a:gd name="T0" fmla="*/ 154 w 188"/>
                <a:gd name="T1" fmla="*/ 33 h 188"/>
                <a:gd name="T2" fmla="*/ 154 w 188"/>
                <a:gd name="T3" fmla="*/ 154 h 188"/>
                <a:gd name="T4" fmla="*/ 34 w 188"/>
                <a:gd name="T5" fmla="*/ 155 h 188"/>
                <a:gd name="T6" fmla="*/ 33 w 188"/>
                <a:gd name="T7" fmla="*/ 34 h 188"/>
                <a:gd name="T8" fmla="*/ 154 w 188"/>
                <a:gd name="T9" fmla="*/ 33 h 188"/>
              </a:gdLst>
              <a:ahLst/>
              <a:cxnLst>
                <a:cxn ang="0">
                  <a:pos x="T0" y="T1"/>
                </a:cxn>
                <a:cxn ang="0">
                  <a:pos x="T2" y="T3"/>
                </a:cxn>
                <a:cxn ang="0">
                  <a:pos x="T4" y="T5"/>
                </a:cxn>
                <a:cxn ang="0">
                  <a:pos x="T6" y="T7"/>
                </a:cxn>
                <a:cxn ang="0">
                  <a:pos x="T8" y="T9"/>
                </a:cxn>
              </a:cxnLst>
              <a:rect l="0" t="0" r="r" b="b"/>
              <a:pathLst>
                <a:path w="188" h="188">
                  <a:moveTo>
                    <a:pt x="154" y="33"/>
                  </a:moveTo>
                  <a:cubicBezTo>
                    <a:pt x="187" y="66"/>
                    <a:pt x="188" y="120"/>
                    <a:pt x="154" y="154"/>
                  </a:cubicBezTo>
                  <a:cubicBezTo>
                    <a:pt x="121" y="187"/>
                    <a:pt x="67" y="188"/>
                    <a:pt x="34" y="155"/>
                  </a:cubicBezTo>
                  <a:cubicBezTo>
                    <a:pt x="0" y="121"/>
                    <a:pt x="0" y="67"/>
                    <a:pt x="33" y="34"/>
                  </a:cubicBezTo>
                  <a:cubicBezTo>
                    <a:pt x="66" y="0"/>
                    <a:pt x="120" y="0"/>
                    <a:pt x="154"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4" name="Freeform 217">
              <a:extLst>
                <a:ext uri="{FF2B5EF4-FFF2-40B4-BE49-F238E27FC236}">
                  <a16:creationId xmlns:a16="http://schemas.microsoft.com/office/drawing/2014/main" id="{A999DFEC-EADB-C64A-8444-0255F9932867}"/>
                </a:ext>
              </a:extLst>
            </p:cNvPr>
            <p:cNvSpPr>
              <a:spLocks/>
            </p:cNvSpPr>
            <p:nvPr/>
          </p:nvSpPr>
          <p:spPr bwMode="auto">
            <a:xfrm>
              <a:off x="9509126" y="2768601"/>
              <a:ext cx="68263" cy="68263"/>
            </a:xfrm>
            <a:custGeom>
              <a:avLst/>
              <a:gdLst>
                <a:gd name="T0" fmla="*/ 154 w 188"/>
                <a:gd name="T1" fmla="*/ 33 h 188"/>
                <a:gd name="T2" fmla="*/ 155 w 188"/>
                <a:gd name="T3" fmla="*/ 154 h 188"/>
                <a:gd name="T4" fmla="*/ 34 w 188"/>
                <a:gd name="T5" fmla="*/ 155 h 188"/>
                <a:gd name="T6" fmla="*/ 33 w 188"/>
                <a:gd name="T7" fmla="*/ 34 h 188"/>
                <a:gd name="T8" fmla="*/ 154 w 188"/>
                <a:gd name="T9" fmla="*/ 33 h 188"/>
              </a:gdLst>
              <a:ahLst/>
              <a:cxnLst>
                <a:cxn ang="0">
                  <a:pos x="T0" y="T1"/>
                </a:cxn>
                <a:cxn ang="0">
                  <a:pos x="T2" y="T3"/>
                </a:cxn>
                <a:cxn ang="0">
                  <a:pos x="T4" y="T5"/>
                </a:cxn>
                <a:cxn ang="0">
                  <a:pos x="T6" y="T7"/>
                </a:cxn>
                <a:cxn ang="0">
                  <a:pos x="T8" y="T9"/>
                </a:cxn>
              </a:cxnLst>
              <a:rect l="0" t="0" r="r" b="b"/>
              <a:pathLst>
                <a:path w="188" h="188">
                  <a:moveTo>
                    <a:pt x="154" y="33"/>
                  </a:moveTo>
                  <a:cubicBezTo>
                    <a:pt x="188" y="66"/>
                    <a:pt x="188" y="120"/>
                    <a:pt x="155" y="154"/>
                  </a:cubicBezTo>
                  <a:cubicBezTo>
                    <a:pt x="122" y="187"/>
                    <a:pt x="68" y="188"/>
                    <a:pt x="34" y="155"/>
                  </a:cubicBezTo>
                  <a:cubicBezTo>
                    <a:pt x="1" y="121"/>
                    <a:pt x="0" y="67"/>
                    <a:pt x="33" y="34"/>
                  </a:cubicBezTo>
                  <a:cubicBezTo>
                    <a:pt x="67" y="0"/>
                    <a:pt x="121" y="0"/>
                    <a:pt x="154"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Line 219">
              <a:extLst>
                <a:ext uri="{FF2B5EF4-FFF2-40B4-BE49-F238E27FC236}">
                  <a16:creationId xmlns:a16="http://schemas.microsoft.com/office/drawing/2014/main" id="{D744FE42-2AF3-F149-989E-82B5BE909391}"/>
                </a:ext>
              </a:extLst>
            </p:cNvPr>
            <p:cNvSpPr>
              <a:spLocks noChangeShapeType="1"/>
            </p:cNvSpPr>
            <p:nvPr/>
          </p:nvSpPr>
          <p:spPr bwMode="auto">
            <a:xfrm flipV="1">
              <a:off x="9466263" y="2586038"/>
              <a:ext cx="0" cy="107950"/>
            </a:xfrm>
            <a:prstGeom prst="line">
              <a:avLst/>
            </a:prstGeom>
            <a:noFill/>
            <a:ln w="793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6" name="Freeform 220">
              <a:extLst>
                <a:ext uri="{FF2B5EF4-FFF2-40B4-BE49-F238E27FC236}">
                  <a16:creationId xmlns:a16="http://schemas.microsoft.com/office/drawing/2014/main" id="{15FA42CA-AC2A-4A4A-BB9A-D95670212BE1}"/>
                </a:ext>
              </a:extLst>
            </p:cNvPr>
            <p:cNvSpPr>
              <a:spLocks/>
            </p:cNvSpPr>
            <p:nvPr/>
          </p:nvSpPr>
          <p:spPr bwMode="auto">
            <a:xfrm>
              <a:off x="9388476" y="2693988"/>
              <a:ext cx="155575" cy="107950"/>
            </a:xfrm>
            <a:custGeom>
              <a:avLst/>
              <a:gdLst>
                <a:gd name="T0" fmla="*/ 1 w 98"/>
                <a:gd name="T1" fmla="*/ 68 h 68"/>
                <a:gd name="T2" fmla="*/ 0 w 98"/>
                <a:gd name="T3" fmla="*/ 0 h 68"/>
                <a:gd name="T4" fmla="*/ 98 w 98"/>
                <a:gd name="T5" fmla="*/ 0 h 68"/>
                <a:gd name="T6" fmla="*/ 98 w 98"/>
                <a:gd name="T7" fmla="*/ 68 h 68"/>
              </a:gdLst>
              <a:ahLst/>
              <a:cxnLst>
                <a:cxn ang="0">
                  <a:pos x="T0" y="T1"/>
                </a:cxn>
                <a:cxn ang="0">
                  <a:pos x="T2" y="T3"/>
                </a:cxn>
                <a:cxn ang="0">
                  <a:pos x="T4" y="T5"/>
                </a:cxn>
                <a:cxn ang="0">
                  <a:pos x="T6" y="T7"/>
                </a:cxn>
              </a:cxnLst>
              <a:rect l="0" t="0" r="r" b="b"/>
              <a:pathLst>
                <a:path w="98" h="68">
                  <a:moveTo>
                    <a:pt x="1" y="68"/>
                  </a:moveTo>
                  <a:lnTo>
                    <a:pt x="0" y="0"/>
                  </a:lnTo>
                  <a:lnTo>
                    <a:pt x="98" y="0"/>
                  </a:lnTo>
                  <a:lnTo>
                    <a:pt x="98" y="68"/>
                  </a:lnTo>
                </a:path>
              </a:pathLst>
            </a:custGeom>
            <a:noFill/>
            <a:ln w="793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7" name="Freeform 221">
              <a:extLst>
                <a:ext uri="{FF2B5EF4-FFF2-40B4-BE49-F238E27FC236}">
                  <a16:creationId xmlns:a16="http://schemas.microsoft.com/office/drawing/2014/main" id="{CB404DBD-F124-8846-86B0-29F303592515}"/>
                </a:ext>
              </a:extLst>
            </p:cNvPr>
            <p:cNvSpPr>
              <a:spLocks/>
            </p:cNvSpPr>
            <p:nvPr/>
          </p:nvSpPr>
          <p:spPr bwMode="auto">
            <a:xfrm>
              <a:off x="9432926" y="2551113"/>
              <a:ext cx="68263" cy="68263"/>
            </a:xfrm>
            <a:custGeom>
              <a:avLst/>
              <a:gdLst>
                <a:gd name="T0" fmla="*/ 154 w 188"/>
                <a:gd name="T1" fmla="*/ 33 h 187"/>
                <a:gd name="T2" fmla="*/ 155 w 188"/>
                <a:gd name="T3" fmla="*/ 154 h 187"/>
                <a:gd name="T4" fmla="*/ 34 w 188"/>
                <a:gd name="T5" fmla="*/ 154 h 187"/>
                <a:gd name="T6" fmla="*/ 33 w 188"/>
                <a:gd name="T7" fmla="*/ 34 h 187"/>
                <a:gd name="T8" fmla="*/ 154 w 188"/>
                <a:gd name="T9" fmla="*/ 33 h 187"/>
              </a:gdLst>
              <a:ahLst/>
              <a:cxnLst>
                <a:cxn ang="0">
                  <a:pos x="T0" y="T1"/>
                </a:cxn>
                <a:cxn ang="0">
                  <a:pos x="T2" y="T3"/>
                </a:cxn>
                <a:cxn ang="0">
                  <a:pos x="T4" y="T5"/>
                </a:cxn>
                <a:cxn ang="0">
                  <a:pos x="T6" y="T7"/>
                </a:cxn>
                <a:cxn ang="0">
                  <a:pos x="T8" y="T9"/>
                </a:cxn>
              </a:cxnLst>
              <a:rect l="0" t="0" r="r" b="b"/>
              <a:pathLst>
                <a:path w="188" h="187">
                  <a:moveTo>
                    <a:pt x="154" y="33"/>
                  </a:moveTo>
                  <a:cubicBezTo>
                    <a:pt x="188" y="66"/>
                    <a:pt x="188" y="120"/>
                    <a:pt x="155" y="154"/>
                  </a:cubicBezTo>
                  <a:cubicBezTo>
                    <a:pt x="122" y="187"/>
                    <a:pt x="68" y="187"/>
                    <a:pt x="34" y="154"/>
                  </a:cubicBezTo>
                  <a:cubicBezTo>
                    <a:pt x="1" y="121"/>
                    <a:pt x="0" y="67"/>
                    <a:pt x="33" y="34"/>
                  </a:cubicBezTo>
                  <a:cubicBezTo>
                    <a:pt x="67" y="0"/>
                    <a:pt x="121" y="0"/>
                    <a:pt x="154" y="3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 name="Group 3">
            <a:extLst>
              <a:ext uri="{FF2B5EF4-FFF2-40B4-BE49-F238E27FC236}">
                <a16:creationId xmlns:a16="http://schemas.microsoft.com/office/drawing/2014/main" id="{14CDA145-B922-4E48-8933-8A3616AADEB1}"/>
              </a:ext>
            </a:extLst>
          </p:cNvPr>
          <p:cNvGrpSpPr/>
          <p:nvPr/>
        </p:nvGrpSpPr>
        <p:grpSpPr>
          <a:xfrm>
            <a:off x="9009099" y="2371046"/>
            <a:ext cx="318065" cy="238549"/>
            <a:chOff x="9995014" y="2428764"/>
            <a:chExt cx="495300" cy="371475"/>
          </a:xfrm>
        </p:grpSpPr>
        <p:grpSp>
          <p:nvGrpSpPr>
            <p:cNvPr id="48" name="Group 47">
              <a:extLst>
                <a:ext uri="{FF2B5EF4-FFF2-40B4-BE49-F238E27FC236}">
                  <a16:creationId xmlns:a16="http://schemas.microsoft.com/office/drawing/2014/main" id="{43D51E14-0043-344A-8397-7047D0455EEB}"/>
                </a:ext>
              </a:extLst>
            </p:cNvPr>
            <p:cNvGrpSpPr/>
            <p:nvPr/>
          </p:nvGrpSpPr>
          <p:grpSpPr>
            <a:xfrm>
              <a:off x="9995014" y="2428764"/>
              <a:ext cx="495300" cy="371475"/>
              <a:chOff x="11134725" y="2487613"/>
              <a:chExt cx="495300" cy="371475"/>
            </a:xfrm>
          </p:grpSpPr>
          <p:sp>
            <p:nvSpPr>
              <p:cNvPr id="49" name="Rectangle 225">
                <a:extLst>
                  <a:ext uri="{FF2B5EF4-FFF2-40B4-BE49-F238E27FC236}">
                    <a16:creationId xmlns:a16="http://schemas.microsoft.com/office/drawing/2014/main" id="{22DCAFAB-44C3-6442-A3B1-9749E1EB9B86}"/>
                  </a:ext>
                </a:extLst>
              </p:cNvPr>
              <p:cNvSpPr>
                <a:spLocks noChangeArrowheads="1"/>
              </p:cNvSpPr>
              <p:nvPr/>
            </p:nvSpPr>
            <p:spPr bwMode="auto">
              <a:xfrm>
                <a:off x="11134725" y="2487613"/>
                <a:ext cx="495300" cy="3714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0" name="Rectangle 226">
                <a:extLst>
                  <a:ext uri="{FF2B5EF4-FFF2-40B4-BE49-F238E27FC236}">
                    <a16:creationId xmlns:a16="http://schemas.microsoft.com/office/drawing/2014/main" id="{DCD20CE6-1DDD-7F45-BCC4-F4EA0E851290}"/>
                  </a:ext>
                </a:extLst>
              </p:cNvPr>
              <p:cNvSpPr>
                <a:spLocks noChangeArrowheads="1"/>
              </p:cNvSpPr>
              <p:nvPr/>
            </p:nvSpPr>
            <p:spPr bwMode="auto">
              <a:xfrm>
                <a:off x="11134725" y="2487613"/>
                <a:ext cx="495300" cy="46038"/>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Oval 227">
                <a:extLst>
                  <a:ext uri="{FF2B5EF4-FFF2-40B4-BE49-F238E27FC236}">
                    <a16:creationId xmlns:a16="http://schemas.microsoft.com/office/drawing/2014/main" id="{D0615C72-A82A-C448-8FCD-8E3E418AF1BB}"/>
                  </a:ext>
                </a:extLst>
              </p:cNvPr>
              <p:cNvSpPr>
                <a:spLocks noChangeArrowheads="1"/>
              </p:cNvSpPr>
              <p:nvPr/>
            </p:nvSpPr>
            <p:spPr bwMode="auto">
              <a:xfrm>
                <a:off x="11152188" y="2503488"/>
                <a:ext cx="14288" cy="158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2" name="Oval 228">
                <a:extLst>
                  <a:ext uri="{FF2B5EF4-FFF2-40B4-BE49-F238E27FC236}">
                    <a16:creationId xmlns:a16="http://schemas.microsoft.com/office/drawing/2014/main" id="{CA470F61-24A1-5B46-8C19-2A1C2AF3A5BD}"/>
                  </a:ext>
                </a:extLst>
              </p:cNvPr>
              <p:cNvSpPr>
                <a:spLocks noChangeArrowheads="1"/>
              </p:cNvSpPr>
              <p:nvPr/>
            </p:nvSpPr>
            <p:spPr bwMode="auto">
              <a:xfrm>
                <a:off x="11174413" y="2503488"/>
                <a:ext cx="15875" cy="158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3" name="Oval 229">
                <a:extLst>
                  <a:ext uri="{FF2B5EF4-FFF2-40B4-BE49-F238E27FC236}">
                    <a16:creationId xmlns:a16="http://schemas.microsoft.com/office/drawing/2014/main" id="{C5BB289C-535E-5947-9538-C571A041594E}"/>
                  </a:ext>
                </a:extLst>
              </p:cNvPr>
              <p:cNvSpPr>
                <a:spLocks noChangeArrowheads="1"/>
              </p:cNvSpPr>
              <p:nvPr/>
            </p:nvSpPr>
            <p:spPr bwMode="auto">
              <a:xfrm>
                <a:off x="11198225" y="2503488"/>
                <a:ext cx="15875" cy="158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5" name="Rectangle 231">
                <a:extLst>
                  <a:ext uri="{FF2B5EF4-FFF2-40B4-BE49-F238E27FC236}">
                    <a16:creationId xmlns:a16="http://schemas.microsoft.com/office/drawing/2014/main" id="{52CF0CF7-DBDC-C94F-839F-0C8823FD75D8}"/>
                  </a:ext>
                </a:extLst>
              </p:cNvPr>
              <p:cNvSpPr>
                <a:spLocks noChangeArrowheads="1"/>
              </p:cNvSpPr>
              <p:nvPr/>
            </p:nvSpPr>
            <p:spPr bwMode="auto">
              <a:xfrm>
                <a:off x="11344275" y="2595563"/>
                <a:ext cx="77788" cy="77788"/>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6" name="Rectangle 232">
                <a:extLst>
                  <a:ext uri="{FF2B5EF4-FFF2-40B4-BE49-F238E27FC236}">
                    <a16:creationId xmlns:a16="http://schemas.microsoft.com/office/drawing/2014/main" id="{9E577A8B-2226-3A42-AE76-51A77BE78D7F}"/>
                  </a:ext>
                </a:extLst>
              </p:cNvPr>
              <p:cNvSpPr>
                <a:spLocks noChangeArrowheads="1"/>
              </p:cNvSpPr>
              <p:nvPr/>
            </p:nvSpPr>
            <p:spPr bwMode="auto">
              <a:xfrm>
                <a:off x="11460163" y="2595563"/>
                <a:ext cx="77788" cy="77788"/>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8" name="Rectangle 234">
                <a:extLst>
                  <a:ext uri="{FF2B5EF4-FFF2-40B4-BE49-F238E27FC236}">
                    <a16:creationId xmlns:a16="http://schemas.microsoft.com/office/drawing/2014/main" id="{EA98E403-7408-B844-A6E1-0A8720A7B4FA}"/>
                  </a:ext>
                </a:extLst>
              </p:cNvPr>
              <p:cNvSpPr>
                <a:spLocks noChangeArrowheads="1"/>
              </p:cNvSpPr>
              <p:nvPr/>
            </p:nvSpPr>
            <p:spPr bwMode="auto">
              <a:xfrm>
                <a:off x="11344275" y="2719388"/>
                <a:ext cx="77788" cy="77788"/>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9" name="Rectangle 235">
                <a:extLst>
                  <a:ext uri="{FF2B5EF4-FFF2-40B4-BE49-F238E27FC236}">
                    <a16:creationId xmlns:a16="http://schemas.microsoft.com/office/drawing/2014/main" id="{26C6DCEF-BA1B-4F4F-8757-6DBD4D142B43}"/>
                  </a:ext>
                </a:extLst>
              </p:cNvPr>
              <p:cNvSpPr>
                <a:spLocks noChangeArrowheads="1"/>
              </p:cNvSpPr>
              <p:nvPr/>
            </p:nvSpPr>
            <p:spPr bwMode="auto">
              <a:xfrm>
                <a:off x="11460163" y="2719388"/>
                <a:ext cx="77788" cy="77788"/>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72" name="Rectangle 232">
              <a:extLst>
                <a:ext uri="{FF2B5EF4-FFF2-40B4-BE49-F238E27FC236}">
                  <a16:creationId xmlns:a16="http://schemas.microsoft.com/office/drawing/2014/main" id="{26DBB382-1927-5742-8D53-1E4DB95DE436}"/>
                </a:ext>
              </a:extLst>
            </p:cNvPr>
            <p:cNvSpPr>
              <a:spLocks noChangeArrowheads="1"/>
            </p:cNvSpPr>
            <p:nvPr/>
          </p:nvSpPr>
          <p:spPr bwMode="auto">
            <a:xfrm>
              <a:off x="10043959" y="2536713"/>
              <a:ext cx="122246" cy="201613"/>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73" name="Group 72">
            <a:extLst>
              <a:ext uri="{FF2B5EF4-FFF2-40B4-BE49-F238E27FC236}">
                <a16:creationId xmlns:a16="http://schemas.microsoft.com/office/drawing/2014/main" id="{9F5B03A5-F12D-3441-8D2C-2EBB9E8F9397}"/>
              </a:ext>
            </a:extLst>
          </p:cNvPr>
          <p:cNvGrpSpPr/>
          <p:nvPr/>
        </p:nvGrpSpPr>
        <p:grpSpPr>
          <a:xfrm>
            <a:off x="9575182" y="2366001"/>
            <a:ext cx="318065" cy="238549"/>
            <a:chOff x="9995014" y="2428764"/>
            <a:chExt cx="495300" cy="371475"/>
          </a:xfrm>
        </p:grpSpPr>
        <p:grpSp>
          <p:nvGrpSpPr>
            <p:cNvPr id="74" name="Group 73">
              <a:extLst>
                <a:ext uri="{FF2B5EF4-FFF2-40B4-BE49-F238E27FC236}">
                  <a16:creationId xmlns:a16="http://schemas.microsoft.com/office/drawing/2014/main" id="{8F4B07D8-480F-6D44-80A5-31465B284612}"/>
                </a:ext>
              </a:extLst>
            </p:cNvPr>
            <p:cNvGrpSpPr/>
            <p:nvPr/>
          </p:nvGrpSpPr>
          <p:grpSpPr>
            <a:xfrm>
              <a:off x="9995014" y="2428764"/>
              <a:ext cx="495300" cy="371475"/>
              <a:chOff x="11134725" y="2487613"/>
              <a:chExt cx="495300" cy="371475"/>
            </a:xfrm>
          </p:grpSpPr>
          <p:sp>
            <p:nvSpPr>
              <p:cNvPr id="76" name="Rectangle 225">
                <a:extLst>
                  <a:ext uri="{FF2B5EF4-FFF2-40B4-BE49-F238E27FC236}">
                    <a16:creationId xmlns:a16="http://schemas.microsoft.com/office/drawing/2014/main" id="{84463B49-346C-8346-B750-0B02DEF43DDC}"/>
                  </a:ext>
                </a:extLst>
              </p:cNvPr>
              <p:cNvSpPr>
                <a:spLocks noChangeArrowheads="1"/>
              </p:cNvSpPr>
              <p:nvPr/>
            </p:nvSpPr>
            <p:spPr bwMode="auto">
              <a:xfrm>
                <a:off x="11134725" y="2487613"/>
                <a:ext cx="495300" cy="3714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7" name="Rectangle 226">
                <a:extLst>
                  <a:ext uri="{FF2B5EF4-FFF2-40B4-BE49-F238E27FC236}">
                    <a16:creationId xmlns:a16="http://schemas.microsoft.com/office/drawing/2014/main" id="{0C7D6A35-8977-8143-AE18-7B3F3F5D3257}"/>
                  </a:ext>
                </a:extLst>
              </p:cNvPr>
              <p:cNvSpPr>
                <a:spLocks noChangeArrowheads="1"/>
              </p:cNvSpPr>
              <p:nvPr/>
            </p:nvSpPr>
            <p:spPr bwMode="auto">
              <a:xfrm>
                <a:off x="11134725" y="2487613"/>
                <a:ext cx="495300" cy="46038"/>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8" name="Oval 227">
                <a:extLst>
                  <a:ext uri="{FF2B5EF4-FFF2-40B4-BE49-F238E27FC236}">
                    <a16:creationId xmlns:a16="http://schemas.microsoft.com/office/drawing/2014/main" id="{340D580F-D4F8-A94A-921C-C423FA1BAFFB}"/>
                  </a:ext>
                </a:extLst>
              </p:cNvPr>
              <p:cNvSpPr>
                <a:spLocks noChangeArrowheads="1"/>
              </p:cNvSpPr>
              <p:nvPr/>
            </p:nvSpPr>
            <p:spPr bwMode="auto">
              <a:xfrm>
                <a:off x="11152188" y="2503488"/>
                <a:ext cx="14288" cy="158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9" name="Oval 228">
                <a:extLst>
                  <a:ext uri="{FF2B5EF4-FFF2-40B4-BE49-F238E27FC236}">
                    <a16:creationId xmlns:a16="http://schemas.microsoft.com/office/drawing/2014/main" id="{250A00C1-061D-F741-BEFA-1273C9EAF1A6}"/>
                  </a:ext>
                </a:extLst>
              </p:cNvPr>
              <p:cNvSpPr>
                <a:spLocks noChangeArrowheads="1"/>
              </p:cNvSpPr>
              <p:nvPr/>
            </p:nvSpPr>
            <p:spPr bwMode="auto">
              <a:xfrm>
                <a:off x="11174413" y="2503488"/>
                <a:ext cx="15875" cy="158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0" name="Oval 229">
                <a:extLst>
                  <a:ext uri="{FF2B5EF4-FFF2-40B4-BE49-F238E27FC236}">
                    <a16:creationId xmlns:a16="http://schemas.microsoft.com/office/drawing/2014/main" id="{DC264DC4-6DA5-B24F-92AC-E04D875385E3}"/>
                  </a:ext>
                </a:extLst>
              </p:cNvPr>
              <p:cNvSpPr>
                <a:spLocks noChangeArrowheads="1"/>
              </p:cNvSpPr>
              <p:nvPr/>
            </p:nvSpPr>
            <p:spPr bwMode="auto">
              <a:xfrm>
                <a:off x="11198225" y="2503488"/>
                <a:ext cx="15875" cy="158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1" name="Rectangle 231">
                <a:extLst>
                  <a:ext uri="{FF2B5EF4-FFF2-40B4-BE49-F238E27FC236}">
                    <a16:creationId xmlns:a16="http://schemas.microsoft.com/office/drawing/2014/main" id="{8DF7EE6F-EA6C-CA44-B3F3-99ABDD4C27B4}"/>
                  </a:ext>
                </a:extLst>
              </p:cNvPr>
              <p:cNvSpPr>
                <a:spLocks noChangeArrowheads="1"/>
              </p:cNvSpPr>
              <p:nvPr/>
            </p:nvSpPr>
            <p:spPr bwMode="auto">
              <a:xfrm>
                <a:off x="11376811" y="2595563"/>
                <a:ext cx="77788" cy="77788"/>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2" name="Rectangle 232">
                <a:extLst>
                  <a:ext uri="{FF2B5EF4-FFF2-40B4-BE49-F238E27FC236}">
                    <a16:creationId xmlns:a16="http://schemas.microsoft.com/office/drawing/2014/main" id="{B0E45F9A-5E6A-3B47-9389-DAFD9869EFB8}"/>
                  </a:ext>
                </a:extLst>
              </p:cNvPr>
              <p:cNvSpPr>
                <a:spLocks noChangeArrowheads="1"/>
              </p:cNvSpPr>
              <p:nvPr/>
            </p:nvSpPr>
            <p:spPr bwMode="auto">
              <a:xfrm>
                <a:off x="11492700" y="2595563"/>
                <a:ext cx="77788" cy="77788"/>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75" name="Rectangle 232">
              <a:extLst>
                <a:ext uri="{FF2B5EF4-FFF2-40B4-BE49-F238E27FC236}">
                  <a16:creationId xmlns:a16="http://schemas.microsoft.com/office/drawing/2014/main" id="{A4D73EE7-956F-6247-8136-6F7A3DFE77BF}"/>
                </a:ext>
              </a:extLst>
            </p:cNvPr>
            <p:cNvSpPr>
              <a:spLocks noChangeArrowheads="1"/>
            </p:cNvSpPr>
            <p:nvPr/>
          </p:nvSpPr>
          <p:spPr bwMode="auto">
            <a:xfrm>
              <a:off x="10043959" y="2536423"/>
              <a:ext cx="155040" cy="7779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7" name="Group 6">
            <a:extLst>
              <a:ext uri="{FF2B5EF4-FFF2-40B4-BE49-F238E27FC236}">
                <a16:creationId xmlns:a16="http://schemas.microsoft.com/office/drawing/2014/main" id="{244305BA-198D-034D-B85C-79DC27BCEDE6}"/>
              </a:ext>
            </a:extLst>
          </p:cNvPr>
          <p:cNvGrpSpPr/>
          <p:nvPr/>
        </p:nvGrpSpPr>
        <p:grpSpPr>
          <a:xfrm>
            <a:off x="9330485" y="3238909"/>
            <a:ext cx="286550" cy="319813"/>
            <a:chOff x="8518891" y="1418575"/>
            <a:chExt cx="339733" cy="379171"/>
          </a:xfrm>
        </p:grpSpPr>
        <p:grpSp>
          <p:nvGrpSpPr>
            <p:cNvPr id="130" name="Group 115">
              <a:extLst>
                <a:ext uri="{FF2B5EF4-FFF2-40B4-BE49-F238E27FC236}">
                  <a16:creationId xmlns:a16="http://schemas.microsoft.com/office/drawing/2014/main" id="{1EB501FE-5F14-9F45-BDFB-2AB39FCDE3F2}"/>
                </a:ext>
              </a:extLst>
            </p:cNvPr>
            <p:cNvGrpSpPr>
              <a:grpSpLocks noChangeAspect="1"/>
            </p:cNvGrpSpPr>
            <p:nvPr/>
          </p:nvGrpSpPr>
          <p:grpSpPr bwMode="auto">
            <a:xfrm>
              <a:off x="8518899" y="1418575"/>
              <a:ext cx="339725" cy="171450"/>
              <a:chOff x="1663" y="1106"/>
              <a:chExt cx="214" cy="108"/>
            </a:xfrm>
          </p:grpSpPr>
          <p:sp>
            <p:nvSpPr>
              <p:cNvPr id="133" name="Freeform 118">
                <a:extLst>
                  <a:ext uri="{FF2B5EF4-FFF2-40B4-BE49-F238E27FC236}">
                    <a16:creationId xmlns:a16="http://schemas.microsoft.com/office/drawing/2014/main" id="{472FD334-CBC7-2946-A748-26C8EFDFEF6E}"/>
                  </a:ext>
                </a:extLst>
              </p:cNvPr>
              <p:cNvSpPr>
                <a:spLocks/>
              </p:cNvSpPr>
              <p:nvPr/>
            </p:nvSpPr>
            <p:spPr bwMode="auto">
              <a:xfrm>
                <a:off x="1678" y="1120"/>
                <a:ext cx="185" cy="78"/>
              </a:xfrm>
              <a:custGeom>
                <a:avLst/>
                <a:gdLst>
                  <a:gd name="T0" fmla="*/ 0 w 185"/>
                  <a:gd name="T1" fmla="*/ 78 h 78"/>
                  <a:gd name="T2" fmla="*/ 65 w 185"/>
                  <a:gd name="T3" fmla="*/ 0 h 78"/>
                  <a:gd name="T4" fmla="*/ 126 w 185"/>
                  <a:gd name="T5" fmla="*/ 59 h 78"/>
                  <a:gd name="T6" fmla="*/ 185 w 185"/>
                  <a:gd name="T7" fmla="*/ 0 h 78"/>
                </a:gdLst>
                <a:ahLst/>
                <a:cxnLst>
                  <a:cxn ang="0">
                    <a:pos x="T0" y="T1"/>
                  </a:cxn>
                  <a:cxn ang="0">
                    <a:pos x="T2" y="T3"/>
                  </a:cxn>
                  <a:cxn ang="0">
                    <a:pos x="T4" y="T5"/>
                  </a:cxn>
                  <a:cxn ang="0">
                    <a:pos x="T6" y="T7"/>
                  </a:cxn>
                </a:cxnLst>
                <a:rect l="0" t="0" r="r" b="b"/>
                <a:pathLst>
                  <a:path w="185" h="78">
                    <a:moveTo>
                      <a:pt x="0" y="78"/>
                    </a:moveTo>
                    <a:lnTo>
                      <a:pt x="65" y="0"/>
                    </a:lnTo>
                    <a:lnTo>
                      <a:pt x="126" y="59"/>
                    </a:lnTo>
                    <a:lnTo>
                      <a:pt x="185" y="0"/>
                    </a:lnTo>
                  </a:path>
                </a:pathLst>
              </a:custGeom>
              <a:noFill/>
              <a:ln w="7938"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34" name="Oval 119">
                <a:extLst>
                  <a:ext uri="{FF2B5EF4-FFF2-40B4-BE49-F238E27FC236}">
                    <a16:creationId xmlns:a16="http://schemas.microsoft.com/office/drawing/2014/main" id="{CBDD8377-317C-2C4A-82C9-A687BB142618}"/>
                  </a:ext>
                </a:extLst>
              </p:cNvPr>
              <p:cNvSpPr>
                <a:spLocks noChangeArrowheads="1"/>
              </p:cNvSpPr>
              <p:nvPr/>
            </p:nvSpPr>
            <p:spPr bwMode="auto">
              <a:xfrm>
                <a:off x="1663" y="1184"/>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35" name="Oval 120">
                <a:extLst>
                  <a:ext uri="{FF2B5EF4-FFF2-40B4-BE49-F238E27FC236}">
                    <a16:creationId xmlns:a16="http://schemas.microsoft.com/office/drawing/2014/main" id="{896E21AE-52AF-7C4B-8A74-7CDA9D94A119}"/>
                  </a:ext>
                </a:extLst>
              </p:cNvPr>
              <p:cNvSpPr>
                <a:spLocks noChangeArrowheads="1"/>
              </p:cNvSpPr>
              <p:nvPr/>
            </p:nvSpPr>
            <p:spPr bwMode="auto">
              <a:xfrm>
                <a:off x="1731" y="1106"/>
                <a:ext cx="29" cy="3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36" name="Oval 121">
                <a:extLst>
                  <a:ext uri="{FF2B5EF4-FFF2-40B4-BE49-F238E27FC236}">
                    <a16:creationId xmlns:a16="http://schemas.microsoft.com/office/drawing/2014/main" id="{5E2ED3D2-B9DB-F349-B7EF-E3B02EE29F21}"/>
                  </a:ext>
                </a:extLst>
              </p:cNvPr>
              <p:cNvSpPr>
                <a:spLocks noChangeArrowheads="1"/>
              </p:cNvSpPr>
              <p:nvPr/>
            </p:nvSpPr>
            <p:spPr bwMode="auto">
              <a:xfrm>
                <a:off x="1790" y="1165"/>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37" name="Oval 122">
                <a:extLst>
                  <a:ext uri="{FF2B5EF4-FFF2-40B4-BE49-F238E27FC236}">
                    <a16:creationId xmlns:a16="http://schemas.microsoft.com/office/drawing/2014/main" id="{932FCF4C-EF72-9640-9742-1D442ED93B29}"/>
                  </a:ext>
                </a:extLst>
              </p:cNvPr>
              <p:cNvSpPr>
                <a:spLocks noChangeArrowheads="1"/>
              </p:cNvSpPr>
              <p:nvPr/>
            </p:nvSpPr>
            <p:spPr bwMode="auto">
              <a:xfrm>
                <a:off x="1848" y="1106"/>
                <a:ext cx="29" cy="3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5" name="Rectangle 4">
              <a:extLst>
                <a:ext uri="{FF2B5EF4-FFF2-40B4-BE49-F238E27FC236}">
                  <a16:creationId xmlns:a16="http://schemas.microsoft.com/office/drawing/2014/main" id="{BBDD84A1-AF1C-0643-9C3C-902B822FE5A7}"/>
                </a:ext>
              </a:extLst>
            </p:cNvPr>
            <p:cNvSpPr/>
            <p:nvPr/>
          </p:nvSpPr>
          <p:spPr bwMode="auto">
            <a:xfrm>
              <a:off x="8518891" y="1614394"/>
              <a:ext cx="45719" cy="1833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9" name="Rectangle 138">
              <a:extLst>
                <a:ext uri="{FF2B5EF4-FFF2-40B4-BE49-F238E27FC236}">
                  <a16:creationId xmlns:a16="http://schemas.microsoft.com/office/drawing/2014/main" id="{0DCC568B-541E-0C47-9A89-8833C984C448}"/>
                </a:ext>
              </a:extLst>
            </p:cNvPr>
            <p:cNvSpPr/>
            <p:nvPr/>
          </p:nvSpPr>
          <p:spPr bwMode="auto">
            <a:xfrm>
              <a:off x="8627008" y="1525884"/>
              <a:ext cx="45719" cy="27186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Rectangle 139">
              <a:extLst>
                <a:ext uri="{FF2B5EF4-FFF2-40B4-BE49-F238E27FC236}">
                  <a16:creationId xmlns:a16="http://schemas.microsoft.com/office/drawing/2014/main" id="{34E3D433-D134-2C4B-9614-23801691D286}"/>
                </a:ext>
              </a:extLst>
            </p:cNvPr>
            <p:cNvSpPr/>
            <p:nvPr/>
          </p:nvSpPr>
          <p:spPr bwMode="auto">
            <a:xfrm>
              <a:off x="8719898" y="1614394"/>
              <a:ext cx="45719" cy="1833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1" name="Rectangle 140">
              <a:extLst>
                <a:ext uri="{FF2B5EF4-FFF2-40B4-BE49-F238E27FC236}">
                  <a16:creationId xmlns:a16="http://schemas.microsoft.com/office/drawing/2014/main" id="{8018464B-577D-2944-A739-0EE52E43FE06}"/>
                </a:ext>
              </a:extLst>
            </p:cNvPr>
            <p:cNvSpPr/>
            <p:nvPr/>
          </p:nvSpPr>
          <p:spPr bwMode="auto">
            <a:xfrm>
              <a:off x="8810405" y="1525884"/>
              <a:ext cx="45719" cy="27186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9" name="Group 158">
            <a:extLst>
              <a:ext uri="{FF2B5EF4-FFF2-40B4-BE49-F238E27FC236}">
                <a16:creationId xmlns:a16="http://schemas.microsoft.com/office/drawing/2014/main" id="{B925023D-D0B0-2B49-936C-CABB2A761193}"/>
              </a:ext>
            </a:extLst>
          </p:cNvPr>
          <p:cNvGrpSpPr/>
          <p:nvPr/>
        </p:nvGrpSpPr>
        <p:grpSpPr>
          <a:xfrm>
            <a:off x="10081346" y="2359699"/>
            <a:ext cx="317074" cy="239390"/>
            <a:chOff x="2851176" y="840527"/>
            <a:chExt cx="3024388" cy="2283410"/>
          </a:xfrm>
        </p:grpSpPr>
        <p:sp>
          <p:nvSpPr>
            <p:cNvPr id="160" name="Freeform: Shape 338">
              <a:extLst>
                <a:ext uri="{FF2B5EF4-FFF2-40B4-BE49-F238E27FC236}">
                  <a16:creationId xmlns:a16="http://schemas.microsoft.com/office/drawing/2014/main" id="{083C605E-03FA-5748-AADC-CD7F28BFF85A}"/>
                </a:ext>
              </a:extLst>
            </p:cNvPr>
            <p:cNvSpPr/>
            <p:nvPr/>
          </p:nvSpPr>
          <p:spPr>
            <a:xfrm>
              <a:off x="2851176" y="840527"/>
              <a:ext cx="3024388" cy="1958289"/>
            </a:xfrm>
            <a:custGeom>
              <a:avLst/>
              <a:gdLst>
                <a:gd name="connsiteX0" fmla="*/ 61230 w 493108"/>
                <a:gd name="connsiteY0" fmla="*/ 0 h 319287"/>
                <a:gd name="connsiteX1" fmla="*/ 431878 w 493108"/>
                <a:gd name="connsiteY1" fmla="*/ 0 h 319287"/>
                <a:gd name="connsiteX2" fmla="*/ 493108 w 493108"/>
                <a:gd name="connsiteY2" fmla="*/ 61230 h 319287"/>
                <a:gd name="connsiteX3" fmla="*/ 493108 w 493108"/>
                <a:gd name="connsiteY3" fmla="*/ 258057 h 319287"/>
                <a:gd name="connsiteX4" fmla="*/ 431878 w 493108"/>
                <a:gd name="connsiteY4" fmla="*/ 319287 h 319287"/>
                <a:gd name="connsiteX5" fmla="*/ 425306 w 493108"/>
                <a:gd name="connsiteY5" fmla="*/ 319287 h 319287"/>
                <a:gd name="connsiteX6" fmla="*/ 425306 w 493108"/>
                <a:gd name="connsiteY6" fmla="*/ 298563 h 319287"/>
                <a:gd name="connsiteX7" fmla="*/ 434307 w 493108"/>
                <a:gd name="connsiteY7" fmla="*/ 298563 h 319287"/>
                <a:gd name="connsiteX8" fmla="*/ 474000 w 493108"/>
                <a:gd name="connsiteY8" fmla="*/ 258870 h 319287"/>
                <a:gd name="connsiteX9" fmla="*/ 474000 w 493108"/>
                <a:gd name="connsiteY9" fmla="*/ 59417 h 319287"/>
                <a:gd name="connsiteX10" fmla="*/ 434307 w 493108"/>
                <a:gd name="connsiteY10" fmla="*/ 19724 h 319287"/>
                <a:gd name="connsiteX11" fmla="*/ 60650 w 493108"/>
                <a:gd name="connsiteY11" fmla="*/ 19724 h 319287"/>
                <a:gd name="connsiteX12" fmla="*/ 20957 w 493108"/>
                <a:gd name="connsiteY12" fmla="*/ 59417 h 319287"/>
                <a:gd name="connsiteX13" fmla="*/ 20957 w 493108"/>
                <a:gd name="connsiteY13" fmla="*/ 258870 h 319287"/>
                <a:gd name="connsiteX14" fmla="*/ 60650 w 493108"/>
                <a:gd name="connsiteY14" fmla="*/ 298563 h 319287"/>
                <a:gd name="connsiteX15" fmla="*/ 69652 w 493108"/>
                <a:gd name="connsiteY15" fmla="*/ 298563 h 319287"/>
                <a:gd name="connsiteX16" fmla="*/ 69652 w 493108"/>
                <a:gd name="connsiteY16" fmla="*/ 319287 h 319287"/>
                <a:gd name="connsiteX17" fmla="*/ 61230 w 493108"/>
                <a:gd name="connsiteY17" fmla="*/ 319287 h 319287"/>
                <a:gd name="connsiteX18" fmla="*/ 0 w 493108"/>
                <a:gd name="connsiteY18" fmla="*/ 258057 h 319287"/>
                <a:gd name="connsiteX19" fmla="*/ 0 w 493108"/>
                <a:gd name="connsiteY19" fmla="*/ 61230 h 319287"/>
                <a:gd name="connsiteX20" fmla="*/ 61230 w 493108"/>
                <a:gd name="connsiteY20" fmla="*/ 0 h 31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3108" h="319287">
                  <a:moveTo>
                    <a:pt x="61230" y="0"/>
                  </a:moveTo>
                  <a:lnTo>
                    <a:pt x="431878" y="0"/>
                  </a:lnTo>
                  <a:cubicBezTo>
                    <a:pt x="465695" y="0"/>
                    <a:pt x="493108" y="27414"/>
                    <a:pt x="493108" y="61230"/>
                  </a:cubicBezTo>
                  <a:lnTo>
                    <a:pt x="493108" y="258057"/>
                  </a:lnTo>
                  <a:cubicBezTo>
                    <a:pt x="493108" y="291874"/>
                    <a:pt x="465695" y="319287"/>
                    <a:pt x="431878" y="319287"/>
                  </a:cubicBezTo>
                  <a:lnTo>
                    <a:pt x="425306" y="319287"/>
                  </a:lnTo>
                  <a:lnTo>
                    <a:pt x="425306" y="298563"/>
                  </a:lnTo>
                  <a:lnTo>
                    <a:pt x="434307" y="298563"/>
                  </a:lnTo>
                  <a:cubicBezTo>
                    <a:pt x="456229" y="298563"/>
                    <a:pt x="474000" y="280792"/>
                    <a:pt x="474000" y="258870"/>
                  </a:cubicBezTo>
                  <a:lnTo>
                    <a:pt x="474000" y="59417"/>
                  </a:lnTo>
                  <a:cubicBezTo>
                    <a:pt x="474000" y="37495"/>
                    <a:pt x="456229" y="19724"/>
                    <a:pt x="434307" y="19724"/>
                  </a:cubicBezTo>
                  <a:lnTo>
                    <a:pt x="60650" y="19724"/>
                  </a:lnTo>
                  <a:cubicBezTo>
                    <a:pt x="38728" y="19724"/>
                    <a:pt x="20957" y="37495"/>
                    <a:pt x="20957" y="59417"/>
                  </a:cubicBezTo>
                  <a:lnTo>
                    <a:pt x="20957" y="258870"/>
                  </a:lnTo>
                  <a:cubicBezTo>
                    <a:pt x="20957" y="280792"/>
                    <a:pt x="38728" y="298563"/>
                    <a:pt x="60650" y="298563"/>
                  </a:cubicBezTo>
                  <a:lnTo>
                    <a:pt x="69652" y="298563"/>
                  </a:lnTo>
                  <a:lnTo>
                    <a:pt x="69652" y="319287"/>
                  </a:lnTo>
                  <a:lnTo>
                    <a:pt x="61230" y="319287"/>
                  </a:lnTo>
                  <a:cubicBezTo>
                    <a:pt x="27414" y="319287"/>
                    <a:pt x="0" y="291874"/>
                    <a:pt x="0" y="258057"/>
                  </a:cubicBezTo>
                  <a:lnTo>
                    <a:pt x="0" y="61230"/>
                  </a:lnTo>
                  <a:cubicBezTo>
                    <a:pt x="0" y="27414"/>
                    <a:pt x="27414" y="0"/>
                    <a:pt x="61230" y="0"/>
                  </a:cubicBezTo>
                  <a:close/>
                </a:path>
              </a:pathLst>
            </a:custGeom>
            <a:solidFill>
              <a:schemeClr val="accent1"/>
            </a:solidFill>
            <a:ln w="342900" cap="sq">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1" name="Freeform: Shape 339">
              <a:extLst>
                <a:ext uri="{FF2B5EF4-FFF2-40B4-BE49-F238E27FC236}">
                  <a16:creationId xmlns:a16="http://schemas.microsoft.com/office/drawing/2014/main" id="{4B2CDAB9-71B1-954E-9428-89596D11F5C3}"/>
                </a:ext>
              </a:extLst>
            </p:cNvPr>
            <p:cNvSpPr/>
            <p:nvPr/>
          </p:nvSpPr>
          <p:spPr>
            <a:xfrm>
              <a:off x="3382432" y="1335590"/>
              <a:ext cx="1959012" cy="1788347"/>
            </a:xfrm>
            <a:custGeom>
              <a:avLst/>
              <a:gdLst>
                <a:gd name="connsiteX0" fmla="*/ 169583 w 1959012"/>
                <a:gd name="connsiteY0" fmla="*/ 1054931 h 1788347"/>
                <a:gd name="connsiteX1" fmla="*/ 339166 w 1959012"/>
                <a:gd name="connsiteY1" fmla="*/ 1224514 h 1788347"/>
                <a:gd name="connsiteX2" fmla="*/ 339166 w 1959012"/>
                <a:gd name="connsiteY2" fmla="*/ 1618758 h 1788347"/>
                <a:gd name="connsiteX3" fmla="*/ 169583 w 1959012"/>
                <a:gd name="connsiteY3" fmla="*/ 1788341 h 1788347"/>
                <a:gd name="connsiteX4" fmla="*/ 0 w 1959012"/>
                <a:gd name="connsiteY4" fmla="*/ 1618758 h 1788347"/>
                <a:gd name="connsiteX5" fmla="*/ 0 w 1959012"/>
                <a:gd name="connsiteY5" fmla="*/ 1224514 h 1788347"/>
                <a:gd name="connsiteX6" fmla="*/ 169583 w 1959012"/>
                <a:gd name="connsiteY6" fmla="*/ 1054931 h 1788347"/>
                <a:gd name="connsiteX7" fmla="*/ 1255480 w 1959012"/>
                <a:gd name="connsiteY7" fmla="*/ 692010 h 1788347"/>
                <a:gd name="connsiteX8" fmla="*/ 1425063 w 1959012"/>
                <a:gd name="connsiteY8" fmla="*/ 861593 h 1788347"/>
                <a:gd name="connsiteX9" fmla="*/ 1425063 w 1959012"/>
                <a:gd name="connsiteY9" fmla="*/ 1618764 h 1788347"/>
                <a:gd name="connsiteX10" fmla="*/ 1255480 w 1959012"/>
                <a:gd name="connsiteY10" fmla="*/ 1788347 h 1788347"/>
                <a:gd name="connsiteX11" fmla="*/ 1085897 w 1959012"/>
                <a:gd name="connsiteY11" fmla="*/ 1618764 h 1788347"/>
                <a:gd name="connsiteX12" fmla="*/ 1085897 w 1959012"/>
                <a:gd name="connsiteY12" fmla="*/ 861593 h 1788347"/>
                <a:gd name="connsiteX13" fmla="*/ 1255480 w 1959012"/>
                <a:gd name="connsiteY13" fmla="*/ 692010 h 1788347"/>
                <a:gd name="connsiteX14" fmla="*/ 712526 w 1959012"/>
                <a:gd name="connsiteY14" fmla="*/ 438716 h 1788347"/>
                <a:gd name="connsiteX15" fmla="*/ 882106 w 1959012"/>
                <a:gd name="connsiteY15" fmla="*/ 608296 h 1788347"/>
                <a:gd name="connsiteX16" fmla="*/ 882106 w 1959012"/>
                <a:gd name="connsiteY16" fmla="*/ 1618767 h 1788347"/>
                <a:gd name="connsiteX17" fmla="*/ 712526 w 1959012"/>
                <a:gd name="connsiteY17" fmla="*/ 1788347 h 1788347"/>
                <a:gd name="connsiteX18" fmla="*/ 542946 w 1959012"/>
                <a:gd name="connsiteY18" fmla="*/ 1618767 h 1788347"/>
                <a:gd name="connsiteX19" fmla="*/ 542946 w 1959012"/>
                <a:gd name="connsiteY19" fmla="*/ 608296 h 1788347"/>
                <a:gd name="connsiteX20" fmla="*/ 712526 w 1959012"/>
                <a:gd name="connsiteY20" fmla="*/ 438716 h 1788347"/>
                <a:gd name="connsiteX21" fmla="*/ 1789429 w 1959012"/>
                <a:gd name="connsiteY21" fmla="*/ 0 h 1788347"/>
                <a:gd name="connsiteX22" fmla="*/ 1959012 w 1959012"/>
                <a:gd name="connsiteY22" fmla="*/ 169583 h 1788347"/>
                <a:gd name="connsiteX23" fmla="*/ 1959012 w 1959012"/>
                <a:gd name="connsiteY23" fmla="*/ 1618764 h 1788347"/>
                <a:gd name="connsiteX24" fmla="*/ 1789429 w 1959012"/>
                <a:gd name="connsiteY24" fmla="*/ 1788347 h 1788347"/>
                <a:gd name="connsiteX25" fmla="*/ 1619846 w 1959012"/>
                <a:gd name="connsiteY25" fmla="*/ 1618764 h 1788347"/>
                <a:gd name="connsiteX26" fmla="*/ 1619846 w 1959012"/>
                <a:gd name="connsiteY26" fmla="*/ 169583 h 1788347"/>
                <a:gd name="connsiteX27" fmla="*/ 1789429 w 1959012"/>
                <a:gd name="connsiteY27" fmla="*/ 0 h 1788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959012" h="1788347">
                  <a:moveTo>
                    <a:pt x="169583" y="1054931"/>
                  </a:moveTo>
                  <a:cubicBezTo>
                    <a:pt x="263241" y="1054931"/>
                    <a:pt x="339166" y="1130856"/>
                    <a:pt x="339166" y="1224514"/>
                  </a:cubicBezTo>
                  <a:lnTo>
                    <a:pt x="339166" y="1618758"/>
                  </a:lnTo>
                  <a:cubicBezTo>
                    <a:pt x="339166" y="1712416"/>
                    <a:pt x="263241" y="1788341"/>
                    <a:pt x="169583" y="1788341"/>
                  </a:cubicBezTo>
                  <a:cubicBezTo>
                    <a:pt x="75925" y="1788341"/>
                    <a:pt x="0" y="1712416"/>
                    <a:pt x="0" y="1618758"/>
                  </a:cubicBezTo>
                  <a:lnTo>
                    <a:pt x="0" y="1224514"/>
                  </a:lnTo>
                  <a:cubicBezTo>
                    <a:pt x="0" y="1130856"/>
                    <a:pt x="75925" y="1054931"/>
                    <a:pt x="169583" y="1054931"/>
                  </a:cubicBezTo>
                  <a:close/>
                  <a:moveTo>
                    <a:pt x="1255480" y="692010"/>
                  </a:moveTo>
                  <a:cubicBezTo>
                    <a:pt x="1349138" y="692010"/>
                    <a:pt x="1425063" y="767935"/>
                    <a:pt x="1425063" y="861593"/>
                  </a:cubicBezTo>
                  <a:lnTo>
                    <a:pt x="1425063" y="1618764"/>
                  </a:lnTo>
                  <a:cubicBezTo>
                    <a:pt x="1425063" y="1712422"/>
                    <a:pt x="1349138" y="1788347"/>
                    <a:pt x="1255480" y="1788347"/>
                  </a:cubicBezTo>
                  <a:cubicBezTo>
                    <a:pt x="1161822" y="1788347"/>
                    <a:pt x="1085897" y="1712422"/>
                    <a:pt x="1085897" y="1618764"/>
                  </a:cubicBezTo>
                  <a:lnTo>
                    <a:pt x="1085897" y="861593"/>
                  </a:lnTo>
                  <a:cubicBezTo>
                    <a:pt x="1085897" y="767935"/>
                    <a:pt x="1161822" y="692010"/>
                    <a:pt x="1255480" y="692010"/>
                  </a:cubicBezTo>
                  <a:close/>
                  <a:moveTo>
                    <a:pt x="712526" y="438716"/>
                  </a:moveTo>
                  <a:cubicBezTo>
                    <a:pt x="806182" y="438716"/>
                    <a:pt x="882106" y="514640"/>
                    <a:pt x="882106" y="608296"/>
                  </a:cubicBezTo>
                  <a:lnTo>
                    <a:pt x="882106" y="1618767"/>
                  </a:lnTo>
                  <a:cubicBezTo>
                    <a:pt x="882106" y="1712423"/>
                    <a:pt x="806182" y="1788347"/>
                    <a:pt x="712526" y="1788347"/>
                  </a:cubicBezTo>
                  <a:cubicBezTo>
                    <a:pt x="618870" y="1788347"/>
                    <a:pt x="542946" y="1712423"/>
                    <a:pt x="542946" y="1618767"/>
                  </a:cubicBezTo>
                  <a:lnTo>
                    <a:pt x="542946" y="608296"/>
                  </a:lnTo>
                  <a:cubicBezTo>
                    <a:pt x="542946" y="514640"/>
                    <a:pt x="618870" y="438716"/>
                    <a:pt x="712526" y="438716"/>
                  </a:cubicBezTo>
                  <a:close/>
                  <a:moveTo>
                    <a:pt x="1789429" y="0"/>
                  </a:moveTo>
                  <a:cubicBezTo>
                    <a:pt x="1883087" y="0"/>
                    <a:pt x="1959012" y="75925"/>
                    <a:pt x="1959012" y="169583"/>
                  </a:cubicBezTo>
                  <a:lnTo>
                    <a:pt x="1959012" y="1618764"/>
                  </a:lnTo>
                  <a:cubicBezTo>
                    <a:pt x="1959012" y="1712422"/>
                    <a:pt x="1883087" y="1788347"/>
                    <a:pt x="1789429" y="1788347"/>
                  </a:cubicBezTo>
                  <a:cubicBezTo>
                    <a:pt x="1695771" y="1788347"/>
                    <a:pt x="1619846" y="1712422"/>
                    <a:pt x="1619846" y="1618764"/>
                  </a:cubicBezTo>
                  <a:lnTo>
                    <a:pt x="1619846" y="169583"/>
                  </a:lnTo>
                  <a:cubicBezTo>
                    <a:pt x="1619846" y="75925"/>
                    <a:pt x="1695771" y="0"/>
                    <a:pt x="1789429" y="0"/>
                  </a:cubicBezTo>
                  <a:close/>
                </a:path>
              </a:pathLst>
            </a:custGeom>
            <a:solidFill>
              <a:schemeClr val="tx1"/>
            </a:solidFill>
            <a:ln w="342900" cap="sq">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168" name="Group 167">
            <a:extLst>
              <a:ext uri="{FF2B5EF4-FFF2-40B4-BE49-F238E27FC236}">
                <a16:creationId xmlns:a16="http://schemas.microsoft.com/office/drawing/2014/main" id="{D5304BE6-538F-AD47-AE0D-9AF37EC8A1B5}"/>
              </a:ext>
            </a:extLst>
          </p:cNvPr>
          <p:cNvGrpSpPr/>
          <p:nvPr/>
        </p:nvGrpSpPr>
        <p:grpSpPr>
          <a:xfrm>
            <a:off x="10676120" y="2359698"/>
            <a:ext cx="202405" cy="242921"/>
            <a:chOff x="11406527" y="2454787"/>
            <a:chExt cx="360016" cy="432082"/>
          </a:xfrm>
        </p:grpSpPr>
        <p:sp>
          <p:nvSpPr>
            <p:cNvPr id="167" name="Rectangle 166">
              <a:extLst>
                <a:ext uri="{FF2B5EF4-FFF2-40B4-BE49-F238E27FC236}">
                  <a16:creationId xmlns:a16="http://schemas.microsoft.com/office/drawing/2014/main" id="{19938F0D-35EA-1740-90E7-FC8284A9B9B9}"/>
                </a:ext>
              </a:extLst>
            </p:cNvPr>
            <p:cNvSpPr/>
            <p:nvPr/>
          </p:nvSpPr>
          <p:spPr bwMode="auto">
            <a:xfrm>
              <a:off x="11406527" y="2454787"/>
              <a:ext cx="360016" cy="43208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5" name="Rectangle 164">
              <a:extLst>
                <a:ext uri="{FF2B5EF4-FFF2-40B4-BE49-F238E27FC236}">
                  <a16:creationId xmlns:a16="http://schemas.microsoft.com/office/drawing/2014/main" id="{AB27784B-F384-4648-8D08-D929F9458E77}"/>
                </a:ext>
              </a:extLst>
            </p:cNvPr>
            <p:cNvSpPr/>
            <p:nvPr/>
          </p:nvSpPr>
          <p:spPr bwMode="auto">
            <a:xfrm>
              <a:off x="11409241" y="2483144"/>
              <a:ext cx="323618" cy="4037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6" name="Rectangle 165">
              <a:extLst>
                <a:ext uri="{FF2B5EF4-FFF2-40B4-BE49-F238E27FC236}">
                  <a16:creationId xmlns:a16="http://schemas.microsoft.com/office/drawing/2014/main" id="{5D570DC8-C575-B248-A69D-248280CB7279}"/>
                </a:ext>
              </a:extLst>
            </p:cNvPr>
            <p:cNvSpPr/>
            <p:nvPr/>
          </p:nvSpPr>
          <p:spPr bwMode="auto">
            <a:xfrm>
              <a:off x="11460849" y="2526257"/>
              <a:ext cx="222278" cy="12365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00" name="Group 199">
            <a:extLst>
              <a:ext uri="{FF2B5EF4-FFF2-40B4-BE49-F238E27FC236}">
                <a16:creationId xmlns:a16="http://schemas.microsoft.com/office/drawing/2014/main" id="{190AD40B-DFA1-F24D-8420-E7CA8ACA8F40}"/>
              </a:ext>
            </a:extLst>
          </p:cNvPr>
          <p:cNvGrpSpPr/>
          <p:nvPr/>
        </p:nvGrpSpPr>
        <p:grpSpPr>
          <a:xfrm>
            <a:off x="10226040" y="5115000"/>
            <a:ext cx="331487" cy="272146"/>
            <a:chOff x="10686190" y="3759101"/>
            <a:chExt cx="471601" cy="387177"/>
          </a:xfrm>
        </p:grpSpPr>
        <p:grpSp>
          <p:nvGrpSpPr>
            <p:cNvPr id="199" name="Group 198">
              <a:extLst>
                <a:ext uri="{FF2B5EF4-FFF2-40B4-BE49-F238E27FC236}">
                  <a16:creationId xmlns:a16="http://schemas.microsoft.com/office/drawing/2014/main" id="{C1140B7B-F688-6F46-9418-6C2E8C317D42}"/>
                </a:ext>
              </a:extLst>
            </p:cNvPr>
            <p:cNvGrpSpPr/>
            <p:nvPr/>
          </p:nvGrpSpPr>
          <p:grpSpPr>
            <a:xfrm>
              <a:off x="10686190" y="3759101"/>
              <a:ext cx="471601" cy="341870"/>
              <a:chOff x="10649938" y="3507098"/>
              <a:chExt cx="554559" cy="402007"/>
            </a:xfrm>
          </p:grpSpPr>
          <p:sp>
            <p:nvSpPr>
              <p:cNvPr id="175" name="Freeform 146">
                <a:extLst>
                  <a:ext uri="{FF2B5EF4-FFF2-40B4-BE49-F238E27FC236}">
                    <a16:creationId xmlns:a16="http://schemas.microsoft.com/office/drawing/2014/main" id="{793FBB22-588F-6C4C-9AEB-B10008D2A0F0}"/>
                  </a:ext>
                </a:extLst>
              </p:cNvPr>
              <p:cNvSpPr>
                <a:spLocks noChangeAspect="1"/>
              </p:cNvSpPr>
              <p:nvPr/>
            </p:nvSpPr>
            <p:spPr bwMode="auto">
              <a:xfrm>
                <a:off x="10649938" y="3507098"/>
                <a:ext cx="554559" cy="351207"/>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2222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800" b="1" i="0" u="none" strike="noStrike" kern="1200" cap="none" spc="0" normalizeH="0" baseline="0" noProof="0">
                  <a:ln>
                    <a:noFill/>
                  </a:ln>
                  <a:solidFill>
                    <a:prstClr val="black"/>
                  </a:solidFill>
                  <a:effectLst/>
                  <a:uLnTx/>
                  <a:uFillTx/>
                  <a:latin typeface="Segoe UI Semilight" panose="020B0402040204020203" pitchFamily="34" charset="0"/>
                  <a:ea typeface="Segoe UI" pitchFamily="34" charset="0"/>
                  <a:cs typeface="Segoe UI Semilight" panose="020B0402040204020203" pitchFamily="34" charset="0"/>
                </a:endParaRPr>
              </a:p>
            </p:txBody>
          </p:sp>
          <p:sp>
            <p:nvSpPr>
              <p:cNvPr id="195" name="Rectangle 194">
                <a:extLst>
                  <a:ext uri="{FF2B5EF4-FFF2-40B4-BE49-F238E27FC236}">
                    <a16:creationId xmlns:a16="http://schemas.microsoft.com/office/drawing/2014/main" id="{F8251066-7381-5644-BBA6-440BBA909DFD}"/>
                  </a:ext>
                </a:extLst>
              </p:cNvPr>
              <p:cNvSpPr/>
              <p:nvPr/>
            </p:nvSpPr>
            <p:spPr bwMode="auto">
              <a:xfrm>
                <a:off x="10876417" y="3807505"/>
                <a:ext cx="102846" cy="101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82" name="Oval 181">
              <a:extLst>
                <a:ext uri="{FF2B5EF4-FFF2-40B4-BE49-F238E27FC236}">
                  <a16:creationId xmlns:a16="http://schemas.microsoft.com/office/drawing/2014/main" id="{ACF9DE1F-2F6A-E44A-BED6-7517216695CE}"/>
                </a:ext>
              </a:extLst>
            </p:cNvPr>
            <p:cNvSpPr/>
            <p:nvPr/>
          </p:nvSpPr>
          <p:spPr bwMode="auto">
            <a:xfrm>
              <a:off x="10825617" y="4003888"/>
              <a:ext cx="101600" cy="10159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4" name="Freeform 193">
              <a:extLst>
                <a:ext uri="{FF2B5EF4-FFF2-40B4-BE49-F238E27FC236}">
                  <a16:creationId xmlns:a16="http://schemas.microsoft.com/office/drawing/2014/main" id="{C9B0C47A-0ECB-D543-8381-CE21A6F49CF4}"/>
                </a:ext>
              </a:extLst>
            </p:cNvPr>
            <p:cNvSpPr/>
            <p:nvPr/>
          </p:nvSpPr>
          <p:spPr bwMode="auto">
            <a:xfrm>
              <a:off x="10805763" y="3954367"/>
              <a:ext cx="173500" cy="191911"/>
            </a:xfrm>
            <a:custGeom>
              <a:avLst/>
              <a:gdLst>
                <a:gd name="connsiteX0" fmla="*/ 146769 w 328385"/>
                <a:gd name="connsiteY0" fmla="*/ 0 h 363232"/>
                <a:gd name="connsiteX1" fmla="*/ 328385 w 328385"/>
                <a:gd name="connsiteY1" fmla="*/ 181616 h 363232"/>
                <a:gd name="connsiteX2" fmla="*/ 146769 w 328385"/>
                <a:gd name="connsiteY2" fmla="*/ 363232 h 363232"/>
                <a:gd name="connsiteX3" fmla="*/ 18347 w 328385"/>
                <a:gd name="connsiteY3" fmla="*/ 310038 h 363232"/>
                <a:gd name="connsiteX4" fmla="*/ 9507 w 328385"/>
                <a:gd name="connsiteY4" fmla="*/ 296926 h 363232"/>
                <a:gd name="connsiteX5" fmla="*/ 63515 w 328385"/>
                <a:gd name="connsiteY5" fmla="*/ 296926 h 363232"/>
                <a:gd name="connsiteX6" fmla="*/ 90400 w 328385"/>
                <a:gd name="connsiteY6" fmla="*/ 315053 h 363232"/>
                <a:gd name="connsiteX7" fmla="*/ 146769 w 328385"/>
                <a:gd name="connsiteY7" fmla="*/ 326433 h 363232"/>
                <a:gd name="connsiteX8" fmla="*/ 291586 w 328385"/>
                <a:gd name="connsiteY8" fmla="*/ 181616 h 363232"/>
                <a:gd name="connsiteX9" fmla="*/ 146769 w 328385"/>
                <a:gd name="connsiteY9" fmla="*/ 36799 h 363232"/>
                <a:gd name="connsiteX10" fmla="*/ 44368 w 328385"/>
                <a:gd name="connsiteY10" fmla="*/ 79215 h 363232"/>
                <a:gd name="connsiteX11" fmla="*/ 43565 w 328385"/>
                <a:gd name="connsiteY11" fmla="*/ 80406 h 363232"/>
                <a:gd name="connsiteX12" fmla="*/ 0 w 328385"/>
                <a:gd name="connsiteY12" fmla="*/ 80406 h 363232"/>
                <a:gd name="connsiteX13" fmla="*/ 18347 w 328385"/>
                <a:gd name="connsiteY13" fmla="*/ 53194 h 363232"/>
                <a:gd name="connsiteX14" fmla="*/ 146769 w 328385"/>
                <a:gd name="connsiteY14" fmla="*/ 0 h 3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8385" h="363232">
                  <a:moveTo>
                    <a:pt x="146769" y="0"/>
                  </a:moveTo>
                  <a:cubicBezTo>
                    <a:pt x="247073" y="0"/>
                    <a:pt x="328385" y="81312"/>
                    <a:pt x="328385" y="181616"/>
                  </a:cubicBezTo>
                  <a:cubicBezTo>
                    <a:pt x="328385" y="281920"/>
                    <a:pt x="247073" y="363232"/>
                    <a:pt x="146769" y="363232"/>
                  </a:cubicBezTo>
                  <a:cubicBezTo>
                    <a:pt x="96617" y="363232"/>
                    <a:pt x="51213" y="342904"/>
                    <a:pt x="18347" y="310038"/>
                  </a:cubicBezTo>
                  <a:lnTo>
                    <a:pt x="9507" y="296926"/>
                  </a:lnTo>
                  <a:lnTo>
                    <a:pt x="63515" y="296926"/>
                  </a:lnTo>
                  <a:lnTo>
                    <a:pt x="90400" y="315053"/>
                  </a:lnTo>
                  <a:cubicBezTo>
                    <a:pt x="107725" y="322381"/>
                    <a:pt x="126774" y="326433"/>
                    <a:pt x="146769" y="326433"/>
                  </a:cubicBezTo>
                  <a:cubicBezTo>
                    <a:pt x="226749" y="326433"/>
                    <a:pt x="291586" y="261596"/>
                    <a:pt x="291586" y="181616"/>
                  </a:cubicBezTo>
                  <a:cubicBezTo>
                    <a:pt x="291586" y="101636"/>
                    <a:pt x="226749" y="36799"/>
                    <a:pt x="146769" y="36799"/>
                  </a:cubicBezTo>
                  <a:cubicBezTo>
                    <a:pt x="106779" y="36799"/>
                    <a:pt x="70575" y="53008"/>
                    <a:pt x="44368" y="79215"/>
                  </a:cubicBezTo>
                  <a:lnTo>
                    <a:pt x="43565" y="80406"/>
                  </a:lnTo>
                  <a:lnTo>
                    <a:pt x="0" y="80406"/>
                  </a:lnTo>
                  <a:lnTo>
                    <a:pt x="18347" y="53194"/>
                  </a:lnTo>
                  <a:cubicBezTo>
                    <a:pt x="51213" y="20328"/>
                    <a:pt x="96617" y="0"/>
                    <a:pt x="146769" y="0"/>
                  </a:cubicBezTo>
                  <a:close/>
                </a:path>
              </a:pathLst>
            </a:custGeom>
            <a:solidFill>
              <a:schemeClr val="accent1"/>
            </a:solidFill>
            <a:ln w="31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01" name="Group 100">
            <a:extLst>
              <a:ext uri="{FF2B5EF4-FFF2-40B4-BE49-F238E27FC236}">
                <a16:creationId xmlns:a16="http://schemas.microsoft.com/office/drawing/2014/main" id="{39D36BC2-12F9-A04E-9617-AFE46587C9B1}"/>
              </a:ext>
            </a:extLst>
          </p:cNvPr>
          <p:cNvGrpSpPr>
            <a:grpSpLocks noChangeAspect="1"/>
          </p:cNvGrpSpPr>
          <p:nvPr/>
        </p:nvGrpSpPr>
        <p:grpSpPr bwMode="auto">
          <a:xfrm>
            <a:off x="9840042" y="4189311"/>
            <a:ext cx="210059" cy="283764"/>
            <a:chOff x="2455" y="1465"/>
            <a:chExt cx="171" cy="231"/>
          </a:xfrm>
          <a:solidFill>
            <a:schemeClr val="accent1"/>
          </a:solidFill>
        </p:grpSpPr>
        <p:sp>
          <p:nvSpPr>
            <p:cNvPr id="202" name="Freeform 101">
              <a:extLst>
                <a:ext uri="{FF2B5EF4-FFF2-40B4-BE49-F238E27FC236}">
                  <a16:creationId xmlns:a16="http://schemas.microsoft.com/office/drawing/2014/main" id="{F74D8DFB-8A00-D74D-806A-2AAF71D78B1F}"/>
                </a:ext>
              </a:extLst>
            </p:cNvPr>
            <p:cNvSpPr>
              <a:spLocks/>
            </p:cNvSpPr>
            <p:nvPr/>
          </p:nvSpPr>
          <p:spPr bwMode="auto">
            <a:xfrm>
              <a:off x="2523" y="1663"/>
              <a:ext cx="33" cy="33"/>
            </a:xfrm>
            <a:custGeom>
              <a:avLst/>
              <a:gdLst>
                <a:gd name="T0" fmla="*/ 27 w 53"/>
                <a:gd name="T1" fmla="*/ 0 h 53"/>
                <a:gd name="T2" fmla="*/ 27 w 53"/>
                <a:gd name="T3" fmla="*/ 0 h 53"/>
                <a:gd name="T4" fmla="*/ 0 w 53"/>
                <a:gd name="T5" fmla="*/ 26 h 53"/>
                <a:gd name="T6" fmla="*/ 27 w 53"/>
                <a:gd name="T7" fmla="*/ 53 h 53"/>
                <a:gd name="T8" fmla="*/ 53 w 53"/>
                <a:gd name="T9" fmla="*/ 26 h 53"/>
                <a:gd name="T10" fmla="*/ 27 w 53"/>
                <a:gd name="T11" fmla="*/ 0 h 53"/>
              </a:gdLst>
              <a:ahLst/>
              <a:cxnLst>
                <a:cxn ang="0">
                  <a:pos x="T0" y="T1"/>
                </a:cxn>
                <a:cxn ang="0">
                  <a:pos x="T2" y="T3"/>
                </a:cxn>
                <a:cxn ang="0">
                  <a:pos x="T4" y="T5"/>
                </a:cxn>
                <a:cxn ang="0">
                  <a:pos x="T6" y="T7"/>
                </a:cxn>
                <a:cxn ang="0">
                  <a:pos x="T8" y="T9"/>
                </a:cxn>
                <a:cxn ang="0">
                  <a:pos x="T10" y="T11"/>
                </a:cxn>
              </a:cxnLst>
              <a:rect l="0" t="0" r="r" b="b"/>
              <a:pathLst>
                <a:path w="53" h="53">
                  <a:moveTo>
                    <a:pt x="27" y="0"/>
                  </a:moveTo>
                  <a:lnTo>
                    <a:pt x="27" y="0"/>
                  </a:lnTo>
                  <a:cubicBezTo>
                    <a:pt x="12" y="0"/>
                    <a:pt x="0" y="12"/>
                    <a:pt x="0" y="26"/>
                  </a:cubicBezTo>
                  <a:cubicBezTo>
                    <a:pt x="0" y="41"/>
                    <a:pt x="12" y="53"/>
                    <a:pt x="27" y="53"/>
                  </a:cubicBezTo>
                  <a:cubicBezTo>
                    <a:pt x="42" y="53"/>
                    <a:pt x="53" y="41"/>
                    <a:pt x="53" y="26"/>
                  </a:cubicBezTo>
                  <a:cubicBezTo>
                    <a:pt x="53" y="12"/>
                    <a:pt x="42" y="0"/>
                    <a:pt x="27" y="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03" name="Freeform 102">
              <a:extLst>
                <a:ext uri="{FF2B5EF4-FFF2-40B4-BE49-F238E27FC236}">
                  <a16:creationId xmlns:a16="http://schemas.microsoft.com/office/drawing/2014/main" id="{82A2F913-D7BD-8445-9E39-54F3AA985BF8}"/>
                </a:ext>
              </a:extLst>
            </p:cNvPr>
            <p:cNvSpPr>
              <a:spLocks/>
            </p:cNvSpPr>
            <p:nvPr/>
          </p:nvSpPr>
          <p:spPr bwMode="auto">
            <a:xfrm>
              <a:off x="2455" y="1465"/>
              <a:ext cx="171" cy="181"/>
            </a:xfrm>
            <a:custGeom>
              <a:avLst/>
              <a:gdLst>
                <a:gd name="T0" fmla="*/ 244 w 276"/>
                <a:gd name="T1" fmla="*/ 265 h 292"/>
                <a:gd name="T2" fmla="*/ 244 w 276"/>
                <a:gd name="T3" fmla="*/ 265 h 292"/>
                <a:gd name="T4" fmla="*/ 244 w 276"/>
                <a:gd name="T5" fmla="*/ 132 h 292"/>
                <a:gd name="T6" fmla="*/ 236 w 276"/>
                <a:gd name="T7" fmla="*/ 90 h 292"/>
                <a:gd name="T8" fmla="*/ 213 w 276"/>
                <a:gd name="T9" fmla="*/ 57 h 292"/>
                <a:gd name="T10" fmla="*/ 179 w 276"/>
                <a:gd name="T11" fmla="*/ 34 h 292"/>
                <a:gd name="T12" fmla="*/ 164 w 276"/>
                <a:gd name="T13" fmla="*/ 29 h 292"/>
                <a:gd name="T14" fmla="*/ 164 w 276"/>
                <a:gd name="T15" fmla="*/ 27 h 292"/>
                <a:gd name="T16" fmla="*/ 138 w 276"/>
                <a:gd name="T17" fmla="*/ 0 h 292"/>
                <a:gd name="T18" fmla="*/ 111 w 276"/>
                <a:gd name="T19" fmla="*/ 27 h 292"/>
                <a:gd name="T20" fmla="*/ 111 w 276"/>
                <a:gd name="T21" fmla="*/ 29 h 292"/>
                <a:gd name="T22" fmla="*/ 96 w 276"/>
                <a:gd name="T23" fmla="*/ 34 h 292"/>
                <a:gd name="T24" fmla="*/ 63 w 276"/>
                <a:gd name="T25" fmla="*/ 57 h 292"/>
                <a:gd name="T26" fmla="*/ 40 w 276"/>
                <a:gd name="T27" fmla="*/ 90 h 292"/>
                <a:gd name="T28" fmla="*/ 31 w 276"/>
                <a:gd name="T29" fmla="*/ 132 h 292"/>
                <a:gd name="T30" fmla="*/ 31 w 276"/>
                <a:gd name="T31" fmla="*/ 265 h 292"/>
                <a:gd name="T32" fmla="*/ 0 w 276"/>
                <a:gd name="T33" fmla="*/ 265 h 292"/>
                <a:gd name="T34" fmla="*/ 0 w 276"/>
                <a:gd name="T35" fmla="*/ 292 h 292"/>
                <a:gd name="T36" fmla="*/ 31 w 276"/>
                <a:gd name="T37" fmla="*/ 292 h 292"/>
                <a:gd name="T38" fmla="*/ 244 w 276"/>
                <a:gd name="T39" fmla="*/ 292 h 292"/>
                <a:gd name="T40" fmla="*/ 276 w 276"/>
                <a:gd name="T41" fmla="*/ 292 h 292"/>
                <a:gd name="T42" fmla="*/ 276 w 276"/>
                <a:gd name="T43" fmla="*/ 265 h 292"/>
                <a:gd name="T44" fmla="*/ 244 w 276"/>
                <a:gd name="T45" fmla="*/ 265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6" h="292">
                  <a:moveTo>
                    <a:pt x="244" y="265"/>
                  </a:moveTo>
                  <a:lnTo>
                    <a:pt x="244" y="265"/>
                  </a:lnTo>
                  <a:lnTo>
                    <a:pt x="244" y="132"/>
                  </a:lnTo>
                  <a:cubicBezTo>
                    <a:pt x="244" y="117"/>
                    <a:pt x="242" y="103"/>
                    <a:pt x="236" y="90"/>
                  </a:cubicBezTo>
                  <a:cubicBezTo>
                    <a:pt x="230" y="78"/>
                    <a:pt x="223" y="66"/>
                    <a:pt x="213" y="57"/>
                  </a:cubicBezTo>
                  <a:cubicBezTo>
                    <a:pt x="203" y="47"/>
                    <a:pt x="192" y="39"/>
                    <a:pt x="179" y="34"/>
                  </a:cubicBezTo>
                  <a:cubicBezTo>
                    <a:pt x="174" y="32"/>
                    <a:pt x="169" y="30"/>
                    <a:pt x="164" y="29"/>
                  </a:cubicBezTo>
                  <a:cubicBezTo>
                    <a:pt x="164" y="28"/>
                    <a:pt x="164" y="28"/>
                    <a:pt x="164" y="27"/>
                  </a:cubicBezTo>
                  <a:cubicBezTo>
                    <a:pt x="164" y="12"/>
                    <a:pt x="153" y="0"/>
                    <a:pt x="138" y="0"/>
                  </a:cubicBezTo>
                  <a:cubicBezTo>
                    <a:pt x="123" y="0"/>
                    <a:pt x="111" y="12"/>
                    <a:pt x="111" y="27"/>
                  </a:cubicBezTo>
                  <a:cubicBezTo>
                    <a:pt x="111" y="28"/>
                    <a:pt x="111" y="28"/>
                    <a:pt x="111" y="29"/>
                  </a:cubicBezTo>
                  <a:cubicBezTo>
                    <a:pt x="106" y="30"/>
                    <a:pt x="101" y="32"/>
                    <a:pt x="96" y="34"/>
                  </a:cubicBezTo>
                  <a:cubicBezTo>
                    <a:pt x="83" y="39"/>
                    <a:pt x="72" y="47"/>
                    <a:pt x="63" y="57"/>
                  </a:cubicBezTo>
                  <a:cubicBezTo>
                    <a:pt x="53" y="66"/>
                    <a:pt x="45" y="78"/>
                    <a:pt x="40" y="90"/>
                  </a:cubicBezTo>
                  <a:cubicBezTo>
                    <a:pt x="34" y="103"/>
                    <a:pt x="31" y="117"/>
                    <a:pt x="31" y="132"/>
                  </a:cubicBezTo>
                  <a:lnTo>
                    <a:pt x="31" y="265"/>
                  </a:lnTo>
                  <a:lnTo>
                    <a:pt x="0" y="265"/>
                  </a:lnTo>
                  <a:lnTo>
                    <a:pt x="0" y="292"/>
                  </a:lnTo>
                  <a:lnTo>
                    <a:pt x="31" y="292"/>
                  </a:lnTo>
                  <a:lnTo>
                    <a:pt x="244" y="292"/>
                  </a:lnTo>
                  <a:lnTo>
                    <a:pt x="276" y="292"/>
                  </a:lnTo>
                  <a:lnTo>
                    <a:pt x="276" y="265"/>
                  </a:lnTo>
                  <a:lnTo>
                    <a:pt x="244" y="26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pic>
        <p:nvPicPr>
          <p:cNvPr id="206" name="Picture 205">
            <a:extLst>
              <a:ext uri="{FF2B5EF4-FFF2-40B4-BE49-F238E27FC236}">
                <a16:creationId xmlns:a16="http://schemas.microsoft.com/office/drawing/2014/main" id="{50971FFF-EF7C-1B4B-AF49-726B31198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375" y="3194471"/>
            <a:ext cx="387596" cy="387596"/>
          </a:xfrm>
          <a:prstGeom prst="rect">
            <a:avLst/>
          </a:prstGeom>
        </p:spPr>
      </p:pic>
      <p:sp>
        <p:nvSpPr>
          <p:cNvPr id="12" name="TextBox 11">
            <a:extLst>
              <a:ext uri="{FF2B5EF4-FFF2-40B4-BE49-F238E27FC236}">
                <a16:creationId xmlns:a16="http://schemas.microsoft.com/office/drawing/2014/main" id="{D1D11B46-12E4-D84B-8020-D694CEC36363}"/>
              </a:ext>
            </a:extLst>
          </p:cNvPr>
          <p:cNvSpPr txBox="1"/>
          <p:nvPr/>
        </p:nvSpPr>
        <p:spPr>
          <a:xfrm>
            <a:off x="6887921" y="3569703"/>
            <a:ext cx="331822"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Metrics</a:t>
            </a:r>
          </a:p>
        </p:txBody>
      </p:sp>
      <p:sp>
        <p:nvSpPr>
          <p:cNvPr id="158" name="TextBox 157">
            <a:extLst>
              <a:ext uri="{FF2B5EF4-FFF2-40B4-BE49-F238E27FC236}">
                <a16:creationId xmlns:a16="http://schemas.microsoft.com/office/drawing/2014/main" id="{B43EFC0D-165C-5E4A-BBB3-39A1F16F0A30}"/>
              </a:ext>
            </a:extLst>
          </p:cNvPr>
          <p:cNvSpPr txBox="1"/>
          <p:nvPr/>
        </p:nvSpPr>
        <p:spPr>
          <a:xfrm>
            <a:off x="6951421" y="4286983"/>
            <a:ext cx="213200"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Logs</a:t>
            </a:r>
          </a:p>
        </p:txBody>
      </p:sp>
      <p:sp>
        <p:nvSpPr>
          <p:cNvPr id="225" name="TextBox 224">
            <a:extLst>
              <a:ext uri="{FF2B5EF4-FFF2-40B4-BE49-F238E27FC236}">
                <a16:creationId xmlns:a16="http://schemas.microsoft.com/office/drawing/2014/main" id="{DE29DB57-46C1-BA41-A4A8-5363FFFA3D23}"/>
              </a:ext>
            </a:extLst>
          </p:cNvPr>
          <p:cNvSpPr txBox="1"/>
          <p:nvPr/>
        </p:nvSpPr>
        <p:spPr>
          <a:xfrm>
            <a:off x="8900275" y="2665014"/>
            <a:ext cx="540212"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Dashboards</a:t>
            </a:r>
          </a:p>
        </p:txBody>
      </p:sp>
      <p:sp>
        <p:nvSpPr>
          <p:cNvPr id="226" name="TextBox 225">
            <a:extLst>
              <a:ext uri="{FF2B5EF4-FFF2-40B4-BE49-F238E27FC236}">
                <a16:creationId xmlns:a16="http://schemas.microsoft.com/office/drawing/2014/main" id="{013107F0-7AC9-B04B-BFA3-EF9DE6B69AC2}"/>
              </a:ext>
            </a:extLst>
          </p:cNvPr>
          <p:cNvSpPr txBox="1"/>
          <p:nvPr/>
        </p:nvSpPr>
        <p:spPr>
          <a:xfrm>
            <a:off x="9606316" y="2665013"/>
            <a:ext cx="259686"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Views</a:t>
            </a:r>
          </a:p>
        </p:txBody>
      </p:sp>
      <p:sp>
        <p:nvSpPr>
          <p:cNvPr id="227" name="TextBox 226">
            <a:extLst>
              <a:ext uri="{FF2B5EF4-FFF2-40B4-BE49-F238E27FC236}">
                <a16:creationId xmlns:a16="http://schemas.microsoft.com/office/drawing/2014/main" id="{6A52094C-3521-7049-B4E1-FE930E5653F7}"/>
              </a:ext>
            </a:extLst>
          </p:cNvPr>
          <p:cNvSpPr txBox="1"/>
          <p:nvPr/>
        </p:nvSpPr>
        <p:spPr>
          <a:xfrm>
            <a:off x="10041912" y="2665014"/>
            <a:ext cx="395942"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Power BI</a:t>
            </a:r>
          </a:p>
        </p:txBody>
      </p:sp>
      <p:sp>
        <p:nvSpPr>
          <p:cNvPr id="228" name="TextBox 227">
            <a:extLst>
              <a:ext uri="{FF2B5EF4-FFF2-40B4-BE49-F238E27FC236}">
                <a16:creationId xmlns:a16="http://schemas.microsoft.com/office/drawing/2014/main" id="{B9FACD5B-324D-9348-8863-55B513B36DF3}"/>
              </a:ext>
            </a:extLst>
          </p:cNvPr>
          <p:cNvSpPr txBox="1"/>
          <p:nvPr/>
        </p:nvSpPr>
        <p:spPr>
          <a:xfrm>
            <a:off x="10517514" y="2665013"/>
            <a:ext cx="520976" cy="12311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Workbooks</a:t>
            </a:r>
          </a:p>
        </p:txBody>
      </p:sp>
      <p:sp>
        <p:nvSpPr>
          <p:cNvPr id="229" name="TextBox 228">
            <a:extLst>
              <a:ext uri="{FF2B5EF4-FFF2-40B4-BE49-F238E27FC236}">
                <a16:creationId xmlns:a16="http://schemas.microsoft.com/office/drawing/2014/main" id="{267C8862-70F2-8043-922D-969C5BF1415F}"/>
              </a:ext>
            </a:extLst>
          </p:cNvPr>
          <p:cNvSpPr txBox="1"/>
          <p:nvPr/>
        </p:nvSpPr>
        <p:spPr>
          <a:xfrm>
            <a:off x="9105909" y="3615355"/>
            <a:ext cx="721351"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Metric Analytics</a:t>
            </a:r>
          </a:p>
        </p:txBody>
      </p:sp>
      <p:sp>
        <p:nvSpPr>
          <p:cNvPr id="230" name="TextBox 229">
            <a:extLst>
              <a:ext uri="{FF2B5EF4-FFF2-40B4-BE49-F238E27FC236}">
                <a16:creationId xmlns:a16="http://schemas.microsoft.com/office/drawing/2014/main" id="{EF152681-E405-584A-972F-6C3589456D0A}"/>
              </a:ext>
            </a:extLst>
          </p:cNvPr>
          <p:cNvSpPr txBox="1"/>
          <p:nvPr/>
        </p:nvSpPr>
        <p:spPr>
          <a:xfrm>
            <a:off x="10082594" y="3615354"/>
            <a:ext cx="602729"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Log Analytics</a:t>
            </a:r>
          </a:p>
        </p:txBody>
      </p:sp>
      <p:sp>
        <p:nvSpPr>
          <p:cNvPr id="231" name="TextBox 230">
            <a:extLst>
              <a:ext uri="{FF2B5EF4-FFF2-40B4-BE49-F238E27FC236}">
                <a16:creationId xmlns:a16="http://schemas.microsoft.com/office/drawing/2014/main" id="{50E19445-105C-A646-B37F-A1FF763647D9}"/>
              </a:ext>
            </a:extLst>
          </p:cNvPr>
          <p:cNvSpPr txBox="1"/>
          <p:nvPr/>
        </p:nvSpPr>
        <p:spPr>
          <a:xfrm>
            <a:off x="9819889" y="4509769"/>
            <a:ext cx="258084"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Alerts</a:t>
            </a:r>
          </a:p>
        </p:txBody>
      </p:sp>
      <p:sp>
        <p:nvSpPr>
          <p:cNvPr id="233" name="TextBox 232">
            <a:extLst>
              <a:ext uri="{FF2B5EF4-FFF2-40B4-BE49-F238E27FC236}">
                <a16:creationId xmlns:a16="http://schemas.microsoft.com/office/drawing/2014/main" id="{C6B57F61-45A9-304E-9FD5-F5844400EDDB}"/>
              </a:ext>
            </a:extLst>
          </p:cNvPr>
          <p:cNvSpPr txBox="1"/>
          <p:nvPr/>
        </p:nvSpPr>
        <p:spPr>
          <a:xfrm>
            <a:off x="9210874" y="5445378"/>
            <a:ext cx="503343"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Logic Apps</a:t>
            </a:r>
          </a:p>
        </p:txBody>
      </p:sp>
      <p:sp>
        <p:nvSpPr>
          <p:cNvPr id="234" name="TextBox 233">
            <a:extLst>
              <a:ext uri="{FF2B5EF4-FFF2-40B4-BE49-F238E27FC236}">
                <a16:creationId xmlns:a16="http://schemas.microsoft.com/office/drawing/2014/main" id="{A2335043-EC90-F045-BCE7-E2232D98D7D5}"/>
              </a:ext>
            </a:extLst>
          </p:cNvPr>
          <p:cNvSpPr txBox="1"/>
          <p:nvPr/>
        </p:nvSpPr>
        <p:spPr>
          <a:xfrm>
            <a:off x="10152865" y="5445377"/>
            <a:ext cx="512961"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Export APIs</a:t>
            </a:r>
          </a:p>
        </p:txBody>
      </p:sp>
      <p:sp>
        <p:nvSpPr>
          <p:cNvPr id="238" name="TextBox 237">
            <a:extLst>
              <a:ext uri="{FF2B5EF4-FFF2-40B4-BE49-F238E27FC236}">
                <a16:creationId xmlns:a16="http://schemas.microsoft.com/office/drawing/2014/main" id="{CCB33E1C-D582-E04F-99EA-8A168C309496}"/>
              </a:ext>
            </a:extLst>
          </p:cNvPr>
          <p:cNvSpPr txBox="1"/>
          <p:nvPr/>
        </p:nvSpPr>
        <p:spPr>
          <a:xfrm rot="16200000">
            <a:off x="8163399" y="2454671"/>
            <a:ext cx="586699" cy="274320"/>
          </a:xfrm>
          <a:prstGeom prst="rect">
            <a:avLst/>
          </a:prstGeom>
          <a:noFill/>
          <a:ln w="25400">
            <a:noFill/>
          </a:ln>
        </p:spPr>
        <p:txBody>
          <a:bodyPr wrap="non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78D4"/>
                </a:solidFill>
                <a:effectLst/>
                <a:uLnTx/>
                <a:uFillTx/>
                <a:latin typeface="Segoe UI"/>
                <a:ea typeface="+mn-ea"/>
                <a:cs typeface="+mn-cs"/>
              </a:rPr>
              <a:t>Visualize</a:t>
            </a:r>
          </a:p>
        </p:txBody>
      </p:sp>
      <p:sp>
        <p:nvSpPr>
          <p:cNvPr id="240" name="TextBox 239">
            <a:extLst>
              <a:ext uri="{FF2B5EF4-FFF2-40B4-BE49-F238E27FC236}">
                <a16:creationId xmlns:a16="http://schemas.microsoft.com/office/drawing/2014/main" id="{723AC11D-C64F-9648-9AFE-C918E1510B4F}"/>
              </a:ext>
            </a:extLst>
          </p:cNvPr>
          <p:cNvSpPr txBox="1"/>
          <p:nvPr/>
        </p:nvSpPr>
        <p:spPr>
          <a:xfrm rot="16200000">
            <a:off x="8194656" y="3364041"/>
            <a:ext cx="524182" cy="274320"/>
          </a:xfrm>
          <a:prstGeom prst="rect">
            <a:avLst/>
          </a:prstGeom>
          <a:noFill/>
          <a:ln w="25400">
            <a:noFill/>
          </a:ln>
        </p:spPr>
        <p:txBody>
          <a:bodyPr wrap="non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78D4"/>
                </a:solidFill>
                <a:effectLst/>
                <a:uLnTx/>
                <a:uFillTx/>
                <a:latin typeface="Segoe UI"/>
                <a:ea typeface="+mn-ea"/>
                <a:cs typeface="+mn-cs"/>
              </a:rPr>
              <a:t>Analyze</a:t>
            </a:r>
          </a:p>
        </p:txBody>
      </p:sp>
      <p:sp>
        <p:nvSpPr>
          <p:cNvPr id="242" name="TextBox 241">
            <a:extLst>
              <a:ext uri="{FF2B5EF4-FFF2-40B4-BE49-F238E27FC236}">
                <a16:creationId xmlns:a16="http://schemas.microsoft.com/office/drawing/2014/main" id="{5D05FA87-CE27-6D47-80E6-501A38E6223A}"/>
              </a:ext>
            </a:extLst>
          </p:cNvPr>
          <p:cNvSpPr txBox="1"/>
          <p:nvPr/>
        </p:nvSpPr>
        <p:spPr>
          <a:xfrm rot="16200000">
            <a:off x="8161538" y="4273410"/>
            <a:ext cx="590418" cy="274320"/>
          </a:xfrm>
          <a:prstGeom prst="rect">
            <a:avLst/>
          </a:prstGeom>
          <a:noFill/>
          <a:ln w="25400">
            <a:noFill/>
          </a:ln>
        </p:spPr>
        <p:txBody>
          <a:bodyPr wrap="non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78D4"/>
                </a:solidFill>
                <a:effectLst/>
                <a:uLnTx/>
                <a:uFillTx/>
                <a:latin typeface="Segoe UI"/>
                <a:ea typeface="+mn-ea"/>
                <a:cs typeface="+mn-cs"/>
              </a:rPr>
              <a:t>Respond</a:t>
            </a:r>
          </a:p>
        </p:txBody>
      </p:sp>
      <p:sp>
        <p:nvSpPr>
          <p:cNvPr id="244" name="TextBox 243">
            <a:extLst>
              <a:ext uri="{FF2B5EF4-FFF2-40B4-BE49-F238E27FC236}">
                <a16:creationId xmlns:a16="http://schemas.microsoft.com/office/drawing/2014/main" id="{397FF472-DFDF-3F4B-8FD4-06F9823825C9}"/>
              </a:ext>
            </a:extLst>
          </p:cNvPr>
          <p:cNvSpPr txBox="1"/>
          <p:nvPr/>
        </p:nvSpPr>
        <p:spPr>
          <a:xfrm rot="16200000">
            <a:off x="8149387" y="5182778"/>
            <a:ext cx="614720" cy="274320"/>
          </a:xfrm>
          <a:prstGeom prst="rect">
            <a:avLst/>
          </a:prstGeom>
          <a:noFill/>
          <a:ln w="25400">
            <a:noFill/>
          </a:ln>
        </p:spPr>
        <p:txBody>
          <a:bodyPr wrap="non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78D4"/>
                </a:solidFill>
                <a:effectLst/>
                <a:uLnTx/>
                <a:uFillTx/>
                <a:latin typeface="Segoe UI"/>
                <a:ea typeface="+mn-ea"/>
                <a:cs typeface="+mn-cs"/>
              </a:rPr>
              <a:t>Integrate</a:t>
            </a:r>
          </a:p>
        </p:txBody>
      </p:sp>
      <p:sp>
        <p:nvSpPr>
          <p:cNvPr id="246" name="Left Bracket 245">
            <a:extLst>
              <a:ext uri="{FF2B5EF4-FFF2-40B4-BE49-F238E27FC236}">
                <a16:creationId xmlns:a16="http://schemas.microsoft.com/office/drawing/2014/main" id="{FE08DB45-8807-C844-9E31-3D2E1880E015}"/>
              </a:ext>
            </a:extLst>
          </p:cNvPr>
          <p:cNvSpPr/>
          <p:nvPr/>
        </p:nvSpPr>
        <p:spPr>
          <a:xfrm>
            <a:off x="8036241" y="2173034"/>
            <a:ext cx="268356" cy="3550892"/>
          </a:xfrm>
          <a:prstGeom prst="leftBracket">
            <a:avLst>
              <a:gd name="adj" fmla="val 2140"/>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cxnSp>
        <p:nvCxnSpPr>
          <p:cNvPr id="248" name="Straight Arrow Connector 247">
            <a:extLst>
              <a:ext uri="{FF2B5EF4-FFF2-40B4-BE49-F238E27FC236}">
                <a16:creationId xmlns:a16="http://schemas.microsoft.com/office/drawing/2014/main" id="{8971B44A-E843-504B-AD86-F0D9E430FEA1}"/>
              </a:ext>
            </a:extLst>
          </p:cNvPr>
          <p:cNvCxnSpPr>
            <a:cxnSpLocks/>
          </p:cNvCxnSpPr>
          <p:nvPr/>
        </p:nvCxnSpPr>
        <p:spPr>
          <a:xfrm>
            <a:off x="7672593" y="3962772"/>
            <a:ext cx="348658"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250" name="Group 249">
            <a:extLst>
              <a:ext uri="{FF2B5EF4-FFF2-40B4-BE49-F238E27FC236}">
                <a16:creationId xmlns:a16="http://schemas.microsoft.com/office/drawing/2014/main" id="{2CE51796-DF01-9746-995D-F377A232EA17}"/>
              </a:ext>
            </a:extLst>
          </p:cNvPr>
          <p:cNvGrpSpPr/>
          <p:nvPr/>
        </p:nvGrpSpPr>
        <p:grpSpPr>
          <a:xfrm>
            <a:off x="5757258" y="3543957"/>
            <a:ext cx="478126" cy="358595"/>
            <a:chOff x="11134725" y="2487613"/>
            <a:chExt cx="495300" cy="371475"/>
          </a:xfrm>
        </p:grpSpPr>
        <p:sp>
          <p:nvSpPr>
            <p:cNvPr id="252" name="Rectangle 225">
              <a:extLst>
                <a:ext uri="{FF2B5EF4-FFF2-40B4-BE49-F238E27FC236}">
                  <a16:creationId xmlns:a16="http://schemas.microsoft.com/office/drawing/2014/main" id="{8F94D4C7-8F61-5E45-97F6-0C08F717FAFD}"/>
                </a:ext>
              </a:extLst>
            </p:cNvPr>
            <p:cNvSpPr>
              <a:spLocks noChangeArrowheads="1"/>
            </p:cNvSpPr>
            <p:nvPr/>
          </p:nvSpPr>
          <p:spPr bwMode="auto">
            <a:xfrm>
              <a:off x="11134725" y="2487613"/>
              <a:ext cx="495300" cy="3714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53" name="Rectangle 226">
              <a:extLst>
                <a:ext uri="{FF2B5EF4-FFF2-40B4-BE49-F238E27FC236}">
                  <a16:creationId xmlns:a16="http://schemas.microsoft.com/office/drawing/2014/main" id="{6D6F888C-27CA-B44F-B598-4463BEB4E8E3}"/>
                </a:ext>
              </a:extLst>
            </p:cNvPr>
            <p:cNvSpPr>
              <a:spLocks noChangeArrowheads="1"/>
            </p:cNvSpPr>
            <p:nvPr/>
          </p:nvSpPr>
          <p:spPr bwMode="auto">
            <a:xfrm>
              <a:off x="11134725" y="2487613"/>
              <a:ext cx="495300" cy="46038"/>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54" name="Oval 227">
              <a:extLst>
                <a:ext uri="{FF2B5EF4-FFF2-40B4-BE49-F238E27FC236}">
                  <a16:creationId xmlns:a16="http://schemas.microsoft.com/office/drawing/2014/main" id="{5AD0740F-B8E5-F040-BE6D-E8CCFD2D4D3A}"/>
                </a:ext>
              </a:extLst>
            </p:cNvPr>
            <p:cNvSpPr>
              <a:spLocks noChangeArrowheads="1"/>
            </p:cNvSpPr>
            <p:nvPr/>
          </p:nvSpPr>
          <p:spPr bwMode="auto">
            <a:xfrm>
              <a:off x="11152188" y="2503488"/>
              <a:ext cx="14288" cy="158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55" name="Oval 228">
              <a:extLst>
                <a:ext uri="{FF2B5EF4-FFF2-40B4-BE49-F238E27FC236}">
                  <a16:creationId xmlns:a16="http://schemas.microsoft.com/office/drawing/2014/main" id="{37F6583D-6B8F-5D49-99FF-502325BAF3CA}"/>
                </a:ext>
              </a:extLst>
            </p:cNvPr>
            <p:cNvSpPr>
              <a:spLocks noChangeArrowheads="1"/>
            </p:cNvSpPr>
            <p:nvPr/>
          </p:nvSpPr>
          <p:spPr bwMode="auto">
            <a:xfrm>
              <a:off x="11174413" y="2503488"/>
              <a:ext cx="15875" cy="158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56" name="Oval 229">
              <a:extLst>
                <a:ext uri="{FF2B5EF4-FFF2-40B4-BE49-F238E27FC236}">
                  <a16:creationId xmlns:a16="http://schemas.microsoft.com/office/drawing/2014/main" id="{3D7E4265-F369-DC4E-89D0-D3DA10C800CB}"/>
                </a:ext>
              </a:extLst>
            </p:cNvPr>
            <p:cNvSpPr>
              <a:spLocks noChangeArrowheads="1"/>
            </p:cNvSpPr>
            <p:nvPr/>
          </p:nvSpPr>
          <p:spPr bwMode="auto">
            <a:xfrm>
              <a:off x="11198225" y="2503488"/>
              <a:ext cx="15875" cy="158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cxnSp>
        <p:nvCxnSpPr>
          <p:cNvPr id="262" name="Straight Arrow Connector 261">
            <a:extLst>
              <a:ext uri="{FF2B5EF4-FFF2-40B4-BE49-F238E27FC236}">
                <a16:creationId xmlns:a16="http://schemas.microsoft.com/office/drawing/2014/main" id="{82DBEBF5-FDC4-4148-B439-148ACB3C9F17}"/>
              </a:ext>
            </a:extLst>
          </p:cNvPr>
          <p:cNvCxnSpPr>
            <a:cxnSpLocks/>
          </p:cNvCxnSpPr>
          <p:nvPr/>
        </p:nvCxnSpPr>
        <p:spPr>
          <a:xfrm>
            <a:off x="6387709" y="3962772"/>
            <a:ext cx="275015"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269" name="Group 268">
            <a:extLst>
              <a:ext uri="{FF2B5EF4-FFF2-40B4-BE49-F238E27FC236}">
                <a16:creationId xmlns:a16="http://schemas.microsoft.com/office/drawing/2014/main" id="{67D72F0E-02FB-8548-AABA-1FA74E96AE64}"/>
              </a:ext>
            </a:extLst>
          </p:cNvPr>
          <p:cNvGrpSpPr/>
          <p:nvPr/>
        </p:nvGrpSpPr>
        <p:grpSpPr>
          <a:xfrm>
            <a:off x="6854088" y="3364003"/>
            <a:ext cx="442745" cy="496411"/>
            <a:chOff x="6723827" y="2261825"/>
            <a:chExt cx="442745" cy="496411"/>
          </a:xfrm>
        </p:grpSpPr>
        <p:sp>
          <p:nvSpPr>
            <p:cNvPr id="263" name="Freeform 182">
              <a:extLst>
                <a:ext uri="{FF2B5EF4-FFF2-40B4-BE49-F238E27FC236}">
                  <a16:creationId xmlns:a16="http://schemas.microsoft.com/office/drawing/2014/main" id="{9866DB42-5D35-344A-B86B-C0A4B69CB714}"/>
                </a:ext>
              </a:extLst>
            </p:cNvPr>
            <p:cNvSpPr/>
            <p:nvPr/>
          </p:nvSpPr>
          <p:spPr bwMode="auto">
            <a:xfrm>
              <a:off x="6723827" y="2261825"/>
              <a:ext cx="387049" cy="496411"/>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4" name="Rectangle 263">
              <a:extLst>
                <a:ext uri="{FF2B5EF4-FFF2-40B4-BE49-F238E27FC236}">
                  <a16:creationId xmlns:a16="http://schemas.microsoft.com/office/drawing/2014/main" id="{4952E7D9-4B38-8C4A-8EA0-82F86EF8F6F3}"/>
                </a:ext>
              </a:extLst>
            </p:cNvPr>
            <p:cNvSpPr/>
            <p:nvPr/>
          </p:nvSpPr>
          <p:spPr bwMode="auto">
            <a:xfrm>
              <a:off x="7088017" y="2540001"/>
              <a:ext cx="78555" cy="2075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07" name="Group 206">
            <a:extLst>
              <a:ext uri="{FF2B5EF4-FFF2-40B4-BE49-F238E27FC236}">
                <a16:creationId xmlns:a16="http://schemas.microsoft.com/office/drawing/2014/main" id="{130C4C9C-D45A-5B42-A0C3-3A4933081BE0}"/>
              </a:ext>
            </a:extLst>
          </p:cNvPr>
          <p:cNvGrpSpPr/>
          <p:nvPr/>
        </p:nvGrpSpPr>
        <p:grpSpPr>
          <a:xfrm>
            <a:off x="7228831" y="3628401"/>
            <a:ext cx="204971" cy="203630"/>
            <a:chOff x="8518890" y="1418575"/>
            <a:chExt cx="344762" cy="342508"/>
          </a:xfrm>
        </p:grpSpPr>
        <p:grpSp>
          <p:nvGrpSpPr>
            <p:cNvPr id="208" name="Group 115">
              <a:extLst>
                <a:ext uri="{FF2B5EF4-FFF2-40B4-BE49-F238E27FC236}">
                  <a16:creationId xmlns:a16="http://schemas.microsoft.com/office/drawing/2014/main" id="{549BED87-B2FF-6847-BB60-16AB5ADF4D31}"/>
                </a:ext>
              </a:extLst>
            </p:cNvPr>
            <p:cNvGrpSpPr>
              <a:grpSpLocks noChangeAspect="1"/>
            </p:cNvGrpSpPr>
            <p:nvPr/>
          </p:nvGrpSpPr>
          <p:grpSpPr bwMode="auto">
            <a:xfrm>
              <a:off x="8518899" y="1418575"/>
              <a:ext cx="339725" cy="171450"/>
              <a:chOff x="1663" y="1106"/>
              <a:chExt cx="214" cy="108"/>
            </a:xfrm>
          </p:grpSpPr>
          <p:sp>
            <p:nvSpPr>
              <p:cNvPr id="213" name="Freeform 118">
                <a:extLst>
                  <a:ext uri="{FF2B5EF4-FFF2-40B4-BE49-F238E27FC236}">
                    <a16:creationId xmlns:a16="http://schemas.microsoft.com/office/drawing/2014/main" id="{F67AE669-2D88-9942-90E3-515921312EA4}"/>
                  </a:ext>
                </a:extLst>
              </p:cNvPr>
              <p:cNvSpPr>
                <a:spLocks/>
              </p:cNvSpPr>
              <p:nvPr/>
            </p:nvSpPr>
            <p:spPr bwMode="auto">
              <a:xfrm>
                <a:off x="1678" y="1120"/>
                <a:ext cx="185" cy="78"/>
              </a:xfrm>
              <a:custGeom>
                <a:avLst/>
                <a:gdLst>
                  <a:gd name="T0" fmla="*/ 0 w 185"/>
                  <a:gd name="T1" fmla="*/ 78 h 78"/>
                  <a:gd name="T2" fmla="*/ 65 w 185"/>
                  <a:gd name="T3" fmla="*/ 0 h 78"/>
                  <a:gd name="T4" fmla="*/ 126 w 185"/>
                  <a:gd name="T5" fmla="*/ 59 h 78"/>
                  <a:gd name="T6" fmla="*/ 185 w 185"/>
                  <a:gd name="T7" fmla="*/ 0 h 78"/>
                </a:gdLst>
                <a:ahLst/>
                <a:cxnLst>
                  <a:cxn ang="0">
                    <a:pos x="T0" y="T1"/>
                  </a:cxn>
                  <a:cxn ang="0">
                    <a:pos x="T2" y="T3"/>
                  </a:cxn>
                  <a:cxn ang="0">
                    <a:pos x="T4" y="T5"/>
                  </a:cxn>
                  <a:cxn ang="0">
                    <a:pos x="T6" y="T7"/>
                  </a:cxn>
                </a:cxnLst>
                <a:rect l="0" t="0" r="r" b="b"/>
                <a:pathLst>
                  <a:path w="185" h="78">
                    <a:moveTo>
                      <a:pt x="0" y="78"/>
                    </a:moveTo>
                    <a:lnTo>
                      <a:pt x="65" y="0"/>
                    </a:lnTo>
                    <a:lnTo>
                      <a:pt x="126" y="59"/>
                    </a:lnTo>
                    <a:lnTo>
                      <a:pt x="185" y="0"/>
                    </a:lnTo>
                  </a:path>
                </a:pathLst>
              </a:custGeom>
              <a:noFill/>
              <a:ln w="7938"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14" name="Oval 119">
                <a:extLst>
                  <a:ext uri="{FF2B5EF4-FFF2-40B4-BE49-F238E27FC236}">
                    <a16:creationId xmlns:a16="http://schemas.microsoft.com/office/drawing/2014/main" id="{CDFF7D94-99D5-F34F-94D7-7B9747BCC59C}"/>
                  </a:ext>
                </a:extLst>
              </p:cNvPr>
              <p:cNvSpPr>
                <a:spLocks noChangeArrowheads="1"/>
              </p:cNvSpPr>
              <p:nvPr/>
            </p:nvSpPr>
            <p:spPr bwMode="auto">
              <a:xfrm>
                <a:off x="1663" y="1184"/>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15" name="Oval 120">
                <a:extLst>
                  <a:ext uri="{FF2B5EF4-FFF2-40B4-BE49-F238E27FC236}">
                    <a16:creationId xmlns:a16="http://schemas.microsoft.com/office/drawing/2014/main" id="{B854D583-E55C-4340-9262-773A15C41E88}"/>
                  </a:ext>
                </a:extLst>
              </p:cNvPr>
              <p:cNvSpPr>
                <a:spLocks noChangeArrowheads="1"/>
              </p:cNvSpPr>
              <p:nvPr/>
            </p:nvSpPr>
            <p:spPr bwMode="auto">
              <a:xfrm>
                <a:off x="1731" y="1106"/>
                <a:ext cx="29" cy="3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16" name="Oval 121">
                <a:extLst>
                  <a:ext uri="{FF2B5EF4-FFF2-40B4-BE49-F238E27FC236}">
                    <a16:creationId xmlns:a16="http://schemas.microsoft.com/office/drawing/2014/main" id="{D0A9D594-10E9-CC44-9F2D-A09D5AD0181D}"/>
                  </a:ext>
                </a:extLst>
              </p:cNvPr>
              <p:cNvSpPr>
                <a:spLocks noChangeArrowheads="1"/>
              </p:cNvSpPr>
              <p:nvPr/>
            </p:nvSpPr>
            <p:spPr bwMode="auto">
              <a:xfrm>
                <a:off x="1790" y="1165"/>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17" name="Oval 122">
                <a:extLst>
                  <a:ext uri="{FF2B5EF4-FFF2-40B4-BE49-F238E27FC236}">
                    <a16:creationId xmlns:a16="http://schemas.microsoft.com/office/drawing/2014/main" id="{7A26255A-9EF6-0649-94F9-A3A2DAEEE232}"/>
                  </a:ext>
                </a:extLst>
              </p:cNvPr>
              <p:cNvSpPr>
                <a:spLocks noChangeArrowheads="1"/>
              </p:cNvSpPr>
              <p:nvPr/>
            </p:nvSpPr>
            <p:spPr bwMode="auto">
              <a:xfrm>
                <a:off x="1848" y="1106"/>
                <a:ext cx="29" cy="3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209" name="Rectangle 208">
              <a:extLst>
                <a:ext uri="{FF2B5EF4-FFF2-40B4-BE49-F238E27FC236}">
                  <a16:creationId xmlns:a16="http://schemas.microsoft.com/office/drawing/2014/main" id="{FA7D2341-E2A3-FF4D-9A69-7507E72E29EF}"/>
                </a:ext>
              </a:extLst>
            </p:cNvPr>
            <p:cNvSpPr/>
            <p:nvPr/>
          </p:nvSpPr>
          <p:spPr bwMode="auto">
            <a:xfrm>
              <a:off x="8518890" y="1614395"/>
              <a:ext cx="57268" cy="1403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0" name="Rectangle 209">
              <a:extLst>
                <a:ext uri="{FF2B5EF4-FFF2-40B4-BE49-F238E27FC236}">
                  <a16:creationId xmlns:a16="http://schemas.microsoft.com/office/drawing/2014/main" id="{23776FEB-BF13-5947-9AB9-BC2F66063063}"/>
                </a:ext>
              </a:extLst>
            </p:cNvPr>
            <p:cNvSpPr/>
            <p:nvPr/>
          </p:nvSpPr>
          <p:spPr bwMode="auto">
            <a:xfrm>
              <a:off x="8627007" y="1525885"/>
              <a:ext cx="54204" cy="22884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1" name="Rectangle 210">
              <a:extLst>
                <a:ext uri="{FF2B5EF4-FFF2-40B4-BE49-F238E27FC236}">
                  <a16:creationId xmlns:a16="http://schemas.microsoft.com/office/drawing/2014/main" id="{1CA99818-BBFA-FF4E-BF46-A7D92B9AB2CD}"/>
                </a:ext>
              </a:extLst>
            </p:cNvPr>
            <p:cNvSpPr/>
            <p:nvPr/>
          </p:nvSpPr>
          <p:spPr bwMode="auto">
            <a:xfrm>
              <a:off x="8719897" y="1614394"/>
              <a:ext cx="54204" cy="1403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2" name="Rectangle 211">
              <a:extLst>
                <a:ext uri="{FF2B5EF4-FFF2-40B4-BE49-F238E27FC236}">
                  <a16:creationId xmlns:a16="http://schemas.microsoft.com/office/drawing/2014/main" id="{FC441637-1EC2-CE4E-92BC-8E7D3B3760D1}"/>
                </a:ext>
              </a:extLst>
            </p:cNvPr>
            <p:cNvSpPr/>
            <p:nvPr/>
          </p:nvSpPr>
          <p:spPr bwMode="auto">
            <a:xfrm>
              <a:off x="8809448" y="1525884"/>
              <a:ext cx="54204" cy="2351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70" name="Group 269">
            <a:extLst>
              <a:ext uri="{FF2B5EF4-FFF2-40B4-BE49-F238E27FC236}">
                <a16:creationId xmlns:a16="http://schemas.microsoft.com/office/drawing/2014/main" id="{4288542F-F296-4C47-9035-3FE36D49D5A7}"/>
              </a:ext>
            </a:extLst>
          </p:cNvPr>
          <p:cNvGrpSpPr/>
          <p:nvPr/>
        </p:nvGrpSpPr>
        <p:grpSpPr>
          <a:xfrm>
            <a:off x="6851520" y="4079770"/>
            <a:ext cx="442745" cy="496411"/>
            <a:chOff x="6723827" y="2261825"/>
            <a:chExt cx="442745" cy="496411"/>
          </a:xfrm>
        </p:grpSpPr>
        <p:sp>
          <p:nvSpPr>
            <p:cNvPr id="271" name="Freeform 182">
              <a:extLst>
                <a:ext uri="{FF2B5EF4-FFF2-40B4-BE49-F238E27FC236}">
                  <a16:creationId xmlns:a16="http://schemas.microsoft.com/office/drawing/2014/main" id="{3E55D4AA-427E-E945-B9A6-90183B0BC538}"/>
                </a:ext>
              </a:extLst>
            </p:cNvPr>
            <p:cNvSpPr/>
            <p:nvPr/>
          </p:nvSpPr>
          <p:spPr bwMode="auto">
            <a:xfrm>
              <a:off x="6723827" y="2261825"/>
              <a:ext cx="387049" cy="496411"/>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2" name="Rectangle 271">
              <a:extLst>
                <a:ext uri="{FF2B5EF4-FFF2-40B4-BE49-F238E27FC236}">
                  <a16:creationId xmlns:a16="http://schemas.microsoft.com/office/drawing/2014/main" id="{FE09C9D7-62A0-7A42-8958-BF7F865DA2FB}"/>
                </a:ext>
              </a:extLst>
            </p:cNvPr>
            <p:cNvSpPr/>
            <p:nvPr/>
          </p:nvSpPr>
          <p:spPr bwMode="auto">
            <a:xfrm>
              <a:off x="7088017" y="2540001"/>
              <a:ext cx="78555" cy="2075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205" name="Picture 204">
            <a:extLst>
              <a:ext uri="{FF2B5EF4-FFF2-40B4-BE49-F238E27FC236}">
                <a16:creationId xmlns:a16="http://schemas.microsoft.com/office/drawing/2014/main" id="{F2D5FF40-DA74-8D43-8423-FCDEEF412B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9675" y="4232812"/>
            <a:ext cx="363733" cy="363733"/>
          </a:xfrm>
          <a:prstGeom prst="rect">
            <a:avLst/>
          </a:prstGeom>
        </p:spPr>
      </p:pic>
      <p:sp>
        <p:nvSpPr>
          <p:cNvPr id="179" name="Freeform 182">
            <a:extLst>
              <a:ext uri="{FF2B5EF4-FFF2-40B4-BE49-F238E27FC236}">
                <a16:creationId xmlns:a16="http://schemas.microsoft.com/office/drawing/2014/main" id="{CA5D2765-9D2E-40D4-BEE7-1B65C31644EA}"/>
              </a:ext>
            </a:extLst>
          </p:cNvPr>
          <p:cNvSpPr/>
          <p:nvPr/>
        </p:nvSpPr>
        <p:spPr bwMode="auto">
          <a:xfrm>
            <a:off x="5792898" y="3977172"/>
            <a:ext cx="400637" cy="513838"/>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4" name="Rectangle 173">
            <a:extLst>
              <a:ext uri="{FF2B5EF4-FFF2-40B4-BE49-F238E27FC236}">
                <a16:creationId xmlns:a16="http://schemas.microsoft.com/office/drawing/2014/main" id="{F1D1AC90-DA23-2846-B363-06C9D6423F0E}"/>
              </a:ext>
            </a:extLst>
          </p:cNvPr>
          <p:cNvSpPr/>
          <p:nvPr/>
        </p:nvSpPr>
        <p:spPr bwMode="auto">
          <a:xfrm>
            <a:off x="8616483" y="2173034"/>
            <a:ext cx="2731323" cy="837595"/>
          </a:xfrm>
          <a:prstGeom prst="rect">
            <a:avLst/>
          </a:prstGeom>
          <a:noFill/>
          <a:ln w="12700" cap="flat" cmpd="sng" algn="ctr">
            <a:solidFill>
              <a:schemeClr val="accent1"/>
            </a:solidFill>
            <a:prstDash val="solid"/>
            <a:headEnd type="none" w="med" len="med"/>
            <a:tailEnd type="none" w="med" len="med"/>
          </a:ln>
          <a:effectLst/>
        </p:spPr>
        <p:txBody>
          <a:bodyPr rot="0" spcFirstLastPara="0" vertOverflow="overflow" horzOverflow="overflow" vert="horz" wrap="square" lIns="91388" tIns="89592" rIns="0" bIns="89592" numCol="1" spcCol="0" rtlCol="0" fromWordArt="0" anchor="ctr" anchorCtr="0" forceAA="0" compatLnSpc="1">
            <a:prstTxWarp prst="textNoShape">
              <a:avLst/>
            </a:prstTxWarp>
            <a:noAutofit/>
          </a:bodyPr>
          <a:lstStyle/>
          <a:p>
            <a:pPr marL="61913" marR="0" lvl="3" indent="0" algn="l" defTabSz="912803" rtl="0" eaLnBrk="1" fontAlgn="auto" latinLnBrk="0" hangingPunct="1">
              <a:lnSpc>
                <a:spcPct val="110000"/>
              </a:lnSpc>
              <a:spcBef>
                <a:spcPts val="600"/>
              </a:spcBef>
              <a:spcAft>
                <a:spcPts val="0"/>
              </a:spcAft>
              <a:buClr>
                <a:srgbClr val="FFFFFF"/>
              </a:buClr>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176" name="Rectangle 175">
            <a:extLst>
              <a:ext uri="{FF2B5EF4-FFF2-40B4-BE49-F238E27FC236}">
                <a16:creationId xmlns:a16="http://schemas.microsoft.com/office/drawing/2014/main" id="{ED37D1B0-59DE-4141-9B71-FAB4C731BAF9}"/>
              </a:ext>
            </a:extLst>
          </p:cNvPr>
          <p:cNvSpPr/>
          <p:nvPr/>
        </p:nvSpPr>
        <p:spPr bwMode="auto">
          <a:xfrm>
            <a:off x="8616483" y="3082403"/>
            <a:ext cx="2731323" cy="837595"/>
          </a:xfrm>
          <a:prstGeom prst="rect">
            <a:avLst/>
          </a:prstGeom>
          <a:noFill/>
          <a:ln w="12700" cap="flat" cmpd="sng" algn="ctr">
            <a:solidFill>
              <a:schemeClr val="accent1"/>
            </a:solidFill>
            <a:prstDash val="solid"/>
            <a:headEnd type="none" w="med" len="med"/>
            <a:tailEnd type="none" w="med" len="med"/>
          </a:ln>
          <a:effectLst/>
        </p:spPr>
        <p:txBody>
          <a:bodyPr rot="0" spcFirstLastPara="0" vertOverflow="overflow" horzOverflow="overflow" vert="horz" wrap="square" lIns="91388" tIns="89592" rIns="0" bIns="89592" numCol="1" spcCol="0" rtlCol="0" fromWordArt="0" anchor="ctr" anchorCtr="0" forceAA="0" compatLnSpc="1">
            <a:prstTxWarp prst="textNoShape">
              <a:avLst/>
            </a:prstTxWarp>
            <a:noAutofit/>
          </a:bodyPr>
          <a:lstStyle/>
          <a:p>
            <a:pPr marL="61913" marR="0" lvl="3" indent="0" algn="l" defTabSz="912803" rtl="0" eaLnBrk="1" fontAlgn="auto" latinLnBrk="0" hangingPunct="1">
              <a:lnSpc>
                <a:spcPct val="110000"/>
              </a:lnSpc>
              <a:spcBef>
                <a:spcPts val="600"/>
              </a:spcBef>
              <a:spcAft>
                <a:spcPts val="0"/>
              </a:spcAft>
              <a:buClr>
                <a:srgbClr val="FFFFFF"/>
              </a:buClr>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177" name="Rectangle 176">
            <a:extLst>
              <a:ext uri="{FF2B5EF4-FFF2-40B4-BE49-F238E27FC236}">
                <a16:creationId xmlns:a16="http://schemas.microsoft.com/office/drawing/2014/main" id="{74C73648-31F0-B645-B953-18AC25D700D5}"/>
              </a:ext>
            </a:extLst>
          </p:cNvPr>
          <p:cNvSpPr/>
          <p:nvPr/>
        </p:nvSpPr>
        <p:spPr bwMode="auto">
          <a:xfrm>
            <a:off x="8616483" y="3991772"/>
            <a:ext cx="2731323" cy="837595"/>
          </a:xfrm>
          <a:prstGeom prst="rect">
            <a:avLst/>
          </a:prstGeom>
          <a:noFill/>
          <a:ln w="12700" cap="flat" cmpd="sng" algn="ctr">
            <a:solidFill>
              <a:schemeClr val="accent1"/>
            </a:solidFill>
            <a:prstDash val="solid"/>
            <a:headEnd type="none" w="med" len="med"/>
            <a:tailEnd type="none" w="med" len="med"/>
          </a:ln>
          <a:effectLst/>
        </p:spPr>
        <p:txBody>
          <a:bodyPr rot="0" spcFirstLastPara="0" vertOverflow="overflow" horzOverflow="overflow" vert="horz" wrap="square" lIns="91388" tIns="89592" rIns="0" bIns="89592" numCol="1" spcCol="0" rtlCol="0" fromWordArt="0" anchor="ctr" anchorCtr="0" forceAA="0" compatLnSpc="1">
            <a:prstTxWarp prst="textNoShape">
              <a:avLst/>
            </a:prstTxWarp>
            <a:noAutofit/>
          </a:bodyPr>
          <a:lstStyle/>
          <a:p>
            <a:pPr marL="61913" marR="0" lvl="3" indent="0" algn="l" defTabSz="912803" rtl="0" eaLnBrk="1" fontAlgn="auto" latinLnBrk="0" hangingPunct="1">
              <a:lnSpc>
                <a:spcPct val="110000"/>
              </a:lnSpc>
              <a:spcBef>
                <a:spcPts val="600"/>
              </a:spcBef>
              <a:spcAft>
                <a:spcPts val="0"/>
              </a:spcAft>
              <a:buClr>
                <a:srgbClr val="FFFFFF"/>
              </a:buClr>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184" name="Rectangle 183">
            <a:extLst>
              <a:ext uri="{FF2B5EF4-FFF2-40B4-BE49-F238E27FC236}">
                <a16:creationId xmlns:a16="http://schemas.microsoft.com/office/drawing/2014/main" id="{0710257E-CE85-3D47-A04C-E93D2CD9DD11}"/>
              </a:ext>
            </a:extLst>
          </p:cNvPr>
          <p:cNvSpPr/>
          <p:nvPr/>
        </p:nvSpPr>
        <p:spPr bwMode="auto">
          <a:xfrm>
            <a:off x="8616483" y="4901140"/>
            <a:ext cx="2731323" cy="837595"/>
          </a:xfrm>
          <a:prstGeom prst="rect">
            <a:avLst/>
          </a:prstGeom>
          <a:noFill/>
          <a:ln w="12700" cap="flat" cmpd="sng" algn="ctr">
            <a:solidFill>
              <a:schemeClr val="accent1"/>
            </a:solidFill>
            <a:prstDash val="solid"/>
            <a:headEnd type="none" w="med" len="med"/>
            <a:tailEnd type="none" w="med" len="med"/>
          </a:ln>
          <a:effectLst/>
        </p:spPr>
        <p:txBody>
          <a:bodyPr rot="0" spcFirstLastPara="0" vertOverflow="overflow" horzOverflow="overflow" vert="horz" wrap="square" lIns="91388" tIns="89592" rIns="0" bIns="89592" numCol="1" spcCol="0" rtlCol="0" fromWordArt="0" anchor="ctr" anchorCtr="0" forceAA="0" compatLnSpc="1">
            <a:prstTxWarp prst="textNoShape">
              <a:avLst/>
            </a:prstTxWarp>
            <a:noAutofit/>
          </a:bodyPr>
          <a:lstStyle/>
          <a:p>
            <a:pPr marL="61913" marR="0" lvl="3" indent="0" algn="ctr" defTabSz="912803" rtl="0" eaLnBrk="1" fontAlgn="auto" latinLnBrk="0" hangingPunct="1">
              <a:lnSpc>
                <a:spcPct val="110000"/>
              </a:lnSpc>
              <a:spcBef>
                <a:spcPts val="600"/>
              </a:spcBef>
              <a:spcAft>
                <a:spcPts val="0"/>
              </a:spcAft>
              <a:buClr>
                <a:srgbClr val="FFFFFF"/>
              </a:buClr>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185" name="Rectangle 184">
            <a:extLst>
              <a:ext uri="{FF2B5EF4-FFF2-40B4-BE49-F238E27FC236}">
                <a16:creationId xmlns:a16="http://schemas.microsoft.com/office/drawing/2014/main" id="{876D1D23-0356-A34C-A218-91550D898D57}"/>
              </a:ext>
            </a:extLst>
          </p:cNvPr>
          <p:cNvSpPr/>
          <p:nvPr/>
        </p:nvSpPr>
        <p:spPr bwMode="auto">
          <a:xfrm>
            <a:off x="6689094" y="3159858"/>
            <a:ext cx="983500" cy="1601734"/>
          </a:xfrm>
          <a:prstGeom prst="rect">
            <a:avLst/>
          </a:prstGeom>
          <a:no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91388" tIns="89592" rIns="0" bIns="89592" numCol="1" spcCol="0" rtlCol="0" fromWordArt="0" anchor="ctr" anchorCtr="0" forceAA="0" compatLnSpc="1">
            <a:prstTxWarp prst="textNoShape">
              <a:avLst/>
            </a:prstTxWarp>
            <a:noAutofit/>
          </a:bodyPr>
          <a:lstStyle/>
          <a:p>
            <a:pPr marL="61913" marR="0" lvl="3" indent="0" algn="l" defTabSz="912803" rtl="0" eaLnBrk="1" fontAlgn="auto" latinLnBrk="0" hangingPunct="1">
              <a:lnSpc>
                <a:spcPct val="110000"/>
              </a:lnSpc>
              <a:spcBef>
                <a:spcPts val="600"/>
              </a:spcBef>
              <a:spcAft>
                <a:spcPts val="0"/>
              </a:spcAft>
              <a:buClr>
                <a:srgbClr val="FFFFFF"/>
              </a:buClr>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186" name="Text Placeholder 1">
            <a:extLst>
              <a:ext uri="{FF2B5EF4-FFF2-40B4-BE49-F238E27FC236}">
                <a16:creationId xmlns:a16="http://schemas.microsoft.com/office/drawing/2014/main" id="{6CB904D4-C336-4CE0-A0A5-D8403F62E778}"/>
              </a:ext>
            </a:extLst>
          </p:cNvPr>
          <p:cNvSpPr>
            <a:spLocks noGrp="1"/>
          </p:cNvSpPr>
          <p:nvPr>
            <p:ph type="body" sz="quarter" idx="10"/>
          </p:nvPr>
        </p:nvSpPr>
        <p:spPr>
          <a:xfrm>
            <a:off x="591541" y="1975484"/>
            <a:ext cx="4152544" cy="2431435"/>
          </a:xfrm>
        </p:spPr>
        <p:txBody>
          <a:bodyPr vert="horz" wrap="square" lIns="0" tIns="0" rIns="0" bIns="0" rtlCol="0" anchor="t">
            <a:spAutoFit/>
          </a:bodyPr>
          <a:lstStyle/>
          <a:p>
            <a:pPr>
              <a:lnSpc>
                <a:spcPct val="100000"/>
              </a:lnSpc>
              <a:spcBef>
                <a:spcPts val="0"/>
              </a:spcBef>
              <a:spcAft>
                <a:spcPts val="1800"/>
              </a:spcAft>
            </a:pPr>
            <a:r>
              <a:rPr lang="en-US" sz="1600">
                <a:solidFill>
                  <a:schemeClr val="tx1"/>
                </a:solidFill>
                <a:latin typeface="Segoe UI"/>
                <a:cs typeface="Segoe UI"/>
              </a:rPr>
              <a:t>Azure Database for MySQL and MariaDB tracks performance metrics </a:t>
            </a:r>
          </a:p>
          <a:p>
            <a:pPr>
              <a:lnSpc>
                <a:spcPct val="100000"/>
              </a:lnSpc>
              <a:spcBef>
                <a:spcPts val="0"/>
              </a:spcBef>
              <a:spcAft>
                <a:spcPts val="1800"/>
              </a:spcAft>
            </a:pPr>
            <a:r>
              <a:rPr lang="en-US" sz="1600">
                <a:solidFill>
                  <a:schemeClr val="tx1"/>
                </a:solidFill>
                <a:latin typeface="Segoe UI"/>
                <a:cs typeface="Segoe UI"/>
              </a:rPr>
              <a:t>Collect, analyze, and take action on telemetry metrics gathered from your database using Azure Monitor</a:t>
            </a:r>
          </a:p>
          <a:p>
            <a:pPr>
              <a:lnSpc>
                <a:spcPct val="100000"/>
              </a:lnSpc>
              <a:spcBef>
                <a:spcPts val="0"/>
              </a:spcBef>
              <a:spcAft>
                <a:spcPts val="1800"/>
              </a:spcAft>
            </a:pPr>
            <a:r>
              <a:rPr lang="en-US" sz="1600">
                <a:ea typeface="+mn-lt"/>
                <a:cs typeface="+mn-lt"/>
              </a:rPr>
              <a:t>Better understand your database with automatic alerts and insights into resource consumption</a:t>
            </a:r>
            <a:endParaRPr lang="en-US" sz="1600"/>
          </a:p>
        </p:txBody>
      </p:sp>
    </p:spTree>
    <p:extLst>
      <p:ext uri="{BB962C8B-B14F-4D97-AF65-F5344CB8AC3E}">
        <p14:creationId xmlns:p14="http://schemas.microsoft.com/office/powerpoint/2010/main" val="7321216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F0F26E-9851-4AEF-BDE9-9494CE227A1C}"/>
              </a:ext>
            </a:extLst>
          </p:cNvPr>
          <p:cNvSpPr>
            <a:spLocks noGrp="1"/>
          </p:cNvSpPr>
          <p:nvPr>
            <p:ph type="title"/>
          </p:nvPr>
        </p:nvSpPr>
        <p:spPr>
          <a:xfrm>
            <a:off x="584227" y="343140"/>
            <a:ext cx="11018520" cy="492443"/>
          </a:xfrm>
        </p:spPr>
        <p:txBody>
          <a:bodyPr/>
          <a:lstStyle/>
          <a:p>
            <a:r>
              <a:rPr lang="en-US"/>
              <a:t>Take advantage of lower TCO with built-in high availability </a:t>
            </a:r>
            <a:endParaRPr lang="en-US" sz="3200">
              <a:solidFill>
                <a:schemeClr val="bg1"/>
              </a:solidFill>
            </a:endParaRPr>
          </a:p>
        </p:txBody>
      </p:sp>
      <p:sp>
        <p:nvSpPr>
          <p:cNvPr id="186" name="Text Placeholder 1">
            <a:extLst>
              <a:ext uri="{FF2B5EF4-FFF2-40B4-BE49-F238E27FC236}">
                <a16:creationId xmlns:a16="http://schemas.microsoft.com/office/drawing/2014/main" id="{6CB904D4-C336-4CE0-A0A5-D8403F62E778}"/>
              </a:ext>
            </a:extLst>
          </p:cNvPr>
          <p:cNvSpPr>
            <a:spLocks noGrp="1"/>
          </p:cNvSpPr>
          <p:nvPr>
            <p:ph type="body" sz="quarter" idx="10"/>
          </p:nvPr>
        </p:nvSpPr>
        <p:spPr>
          <a:xfrm>
            <a:off x="584227" y="1982010"/>
            <a:ext cx="4469036" cy="2662267"/>
          </a:xfrm>
        </p:spPr>
        <p:txBody>
          <a:bodyPr/>
          <a:lstStyle/>
          <a:p>
            <a:pPr>
              <a:lnSpc>
                <a:spcPct val="100000"/>
              </a:lnSpc>
              <a:spcBef>
                <a:spcPts val="0"/>
              </a:spcBef>
              <a:spcAft>
                <a:spcPts val="1800"/>
              </a:spcAft>
            </a:pPr>
            <a:r>
              <a:rPr lang="en-US" sz="1600">
                <a:solidFill>
                  <a:schemeClr val="tx1"/>
                </a:solidFill>
                <a:latin typeface="Segoe UI" panose="020B0502040204020203" pitchFamily="34" charset="0"/>
              </a:rPr>
              <a:t>Get high availability backed with 99.99% SLA guarantees without the need to create a replica</a:t>
            </a:r>
          </a:p>
          <a:p>
            <a:pPr>
              <a:lnSpc>
                <a:spcPct val="100000"/>
              </a:lnSpc>
              <a:spcBef>
                <a:spcPts val="0"/>
              </a:spcBef>
              <a:spcAft>
                <a:spcPts val="1800"/>
              </a:spcAft>
            </a:pPr>
            <a:r>
              <a:rPr lang="en-US" sz="1600">
                <a:solidFill>
                  <a:schemeClr val="tx1"/>
                </a:solidFill>
                <a:latin typeface="Segoe UI" panose="020B0502040204020203" pitchFamily="34" charset="0"/>
              </a:rPr>
              <a:t>AWS only achieves 99.95% HA with multi-availability zones</a:t>
            </a:r>
          </a:p>
          <a:p>
            <a:pPr>
              <a:lnSpc>
                <a:spcPct val="100000"/>
              </a:lnSpc>
              <a:spcBef>
                <a:spcPts val="0"/>
              </a:spcBef>
              <a:spcAft>
                <a:spcPts val="1800"/>
              </a:spcAft>
            </a:pPr>
            <a:r>
              <a:rPr lang="en-US" sz="1600">
                <a:solidFill>
                  <a:schemeClr val="tx1"/>
                </a:solidFill>
                <a:latin typeface="Segoe UI" panose="020B0502040204020203" pitchFamily="34" charset="0"/>
              </a:rPr>
              <a:t>Optimize your infrastructure cost by right-sizing your instances based on workload demands</a:t>
            </a:r>
          </a:p>
          <a:p>
            <a:pPr>
              <a:lnSpc>
                <a:spcPct val="100000"/>
              </a:lnSpc>
              <a:spcBef>
                <a:spcPts val="0"/>
              </a:spcBef>
              <a:spcAft>
                <a:spcPts val="1800"/>
              </a:spcAft>
            </a:pPr>
            <a:r>
              <a:rPr lang="en-US" sz="1600">
                <a:solidFill>
                  <a:schemeClr val="tx1"/>
                </a:solidFill>
                <a:latin typeface="Segoe UI" panose="020B0502040204020203" pitchFamily="34" charset="0"/>
              </a:rPr>
              <a:t>Reduce development and DBA costs associated with performance troubleshooting and alerting</a:t>
            </a:r>
          </a:p>
        </p:txBody>
      </p:sp>
      <p:sp>
        <p:nvSpPr>
          <p:cNvPr id="155" name="Rectangle 154">
            <a:extLst>
              <a:ext uri="{FF2B5EF4-FFF2-40B4-BE49-F238E27FC236}">
                <a16:creationId xmlns:a16="http://schemas.microsoft.com/office/drawing/2014/main" id="{D491EFF0-6DC2-4D94-B227-60A5399C607C}"/>
              </a:ext>
            </a:extLst>
          </p:cNvPr>
          <p:cNvSpPr/>
          <p:nvPr/>
        </p:nvSpPr>
        <p:spPr>
          <a:xfrm>
            <a:off x="6606444" y="1941060"/>
            <a:ext cx="4917646" cy="523220"/>
          </a:xfrm>
          <a:prstGeom prst="rect">
            <a:avLst/>
          </a:prstGeom>
        </p:spPr>
        <p:txBody>
          <a:bodyPr wrap="square">
            <a:spAutoFit/>
          </a:bodyPr>
          <a:lstStyle/>
          <a:p>
            <a:pPr lvl="0" algn="ctr">
              <a:defRPr sz="1862" b="0" i="0" u="none" strike="noStrike" kern="1200" spc="0" baseline="0">
                <a:solidFill>
                  <a:prstClr val="black">
                    <a:lumMod val="65000"/>
                    <a:lumOff val="35000"/>
                  </a:prstClr>
                </a:solidFill>
                <a:latin typeface="+mn-lt"/>
                <a:ea typeface="+mn-ea"/>
                <a:cs typeface="+mn-cs"/>
              </a:defRPr>
            </a:pPr>
            <a:r>
              <a:rPr lang="en-US" sz="1400" b="1">
                <a:solidFill>
                  <a:schemeClr val="accent1"/>
                </a:solidFill>
                <a:latin typeface="+mj-lt"/>
              </a:rPr>
              <a:t>High availability price comparison of Azure Database for MySQL and AWS RDS MySQL</a:t>
            </a:r>
            <a:endParaRPr lang="en-US" sz="1400">
              <a:solidFill>
                <a:schemeClr val="accent1"/>
              </a:solidFill>
              <a:latin typeface="+mj-lt"/>
              <a:cs typeface="Segoe UI Semibold" panose="020B0502040204020203" pitchFamily="34" charset="0"/>
            </a:endParaRPr>
          </a:p>
        </p:txBody>
      </p:sp>
      <p:graphicFrame>
        <p:nvGraphicFramePr>
          <p:cNvPr id="156" name="Chart 155">
            <a:extLst>
              <a:ext uri="{FF2B5EF4-FFF2-40B4-BE49-F238E27FC236}">
                <a16:creationId xmlns:a16="http://schemas.microsoft.com/office/drawing/2014/main" id="{B907C156-8270-4C80-9640-E0794F0B5317}"/>
              </a:ext>
            </a:extLst>
          </p:cNvPr>
          <p:cNvGraphicFramePr>
            <a:graphicFrameLocks/>
          </p:cNvGraphicFramePr>
          <p:nvPr>
            <p:extLst>
              <p:ext uri="{D42A27DB-BD31-4B8C-83A1-F6EECF244321}">
                <p14:modId xmlns:p14="http://schemas.microsoft.com/office/powerpoint/2010/main" val="1881922703"/>
              </p:ext>
            </p:extLst>
          </p:nvPr>
        </p:nvGraphicFramePr>
        <p:xfrm>
          <a:off x="6606444" y="2764713"/>
          <a:ext cx="2282252" cy="31252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8" name="Chart 177">
            <a:extLst>
              <a:ext uri="{FF2B5EF4-FFF2-40B4-BE49-F238E27FC236}">
                <a16:creationId xmlns:a16="http://schemas.microsoft.com/office/drawing/2014/main" id="{46C79F9C-CC5A-416E-8EF2-57587ABCE0B8}"/>
              </a:ext>
            </a:extLst>
          </p:cNvPr>
          <p:cNvGraphicFramePr>
            <a:graphicFrameLocks/>
          </p:cNvGraphicFramePr>
          <p:nvPr>
            <p:extLst>
              <p:ext uri="{D42A27DB-BD31-4B8C-83A1-F6EECF244321}">
                <p14:modId xmlns:p14="http://schemas.microsoft.com/office/powerpoint/2010/main" val="2755380045"/>
              </p:ext>
            </p:extLst>
          </p:nvPr>
        </p:nvGraphicFramePr>
        <p:xfrm>
          <a:off x="9243383" y="2770060"/>
          <a:ext cx="2280707" cy="3125289"/>
        </p:xfrm>
        <a:graphic>
          <a:graphicData uri="http://schemas.openxmlformats.org/drawingml/2006/chart">
            <c:chart xmlns:c="http://schemas.openxmlformats.org/drawingml/2006/chart" xmlns:r="http://schemas.openxmlformats.org/officeDocument/2006/relationships" r:id="rId4"/>
          </a:graphicData>
        </a:graphic>
      </p:graphicFrame>
      <p:sp>
        <p:nvSpPr>
          <p:cNvPr id="183" name="TextBox 182">
            <a:extLst>
              <a:ext uri="{FF2B5EF4-FFF2-40B4-BE49-F238E27FC236}">
                <a16:creationId xmlns:a16="http://schemas.microsoft.com/office/drawing/2014/main" id="{959EC6EA-BC44-4A5D-AA0C-4FBADDF71CA2}"/>
              </a:ext>
            </a:extLst>
          </p:cNvPr>
          <p:cNvSpPr txBox="1"/>
          <p:nvPr/>
        </p:nvSpPr>
        <p:spPr>
          <a:xfrm>
            <a:off x="7246385" y="3301103"/>
            <a:ext cx="742950" cy="307777"/>
          </a:xfrm>
          <a:prstGeom prst="rect">
            <a:avLst/>
          </a:prstGeom>
          <a:solidFill>
            <a:schemeClr val="bg1">
              <a:alpha val="85000"/>
            </a:schemeClr>
          </a:solid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78D4"/>
                </a:solidFill>
                <a:effectLst/>
                <a:uLnTx/>
                <a:uFillTx/>
                <a:latin typeface="Segoe UI"/>
                <a:ea typeface="+mn-ea"/>
                <a:cs typeface="+mn-cs"/>
              </a:rPr>
              <a:t>50% savings vs. AWS</a:t>
            </a:r>
          </a:p>
        </p:txBody>
      </p:sp>
      <p:sp>
        <p:nvSpPr>
          <p:cNvPr id="187" name="TextBox 186">
            <a:extLst>
              <a:ext uri="{FF2B5EF4-FFF2-40B4-BE49-F238E27FC236}">
                <a16:creationId xmlns:a16="http://schemas.microsoft.com/office/drawing/2014/main" id="{6249EC79-435E-4F0B-9E53-F2741895AB23}"/>
              </a:ext>
            </a:extLst>
          </p:cNvPr>
          <p:cNvSpPr txBox="1"/>
          <p:nvPr/>
        </p:nvSpPr>
        <p:spPr>
          <a:xfrm>
            <a:off x="9886424" y="2837280"/>
            <a:ext cx="742950" cy="307777"/>
          </a:xfrm>
          <a:prstGeom prst="rect">
            <a:avLst/>
          </a:prstGeom>
          <a:solidFill>
            <a:schemeClr val="bg1">
              <a:alpha val="85000"/>
            </a:schemeClr>
          </a:solid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78D4"/>
                </a:solidFill>
                <a:effectLst/>
                <a:uLnTx/>
                <a:uFillTx/>
                <a:latin typeface="Segoe UI"/>
                <a:ea typeface="+mn-ea"/>
                <a:cs typeface="+mn-cs"/>
              </a:rPr>
              <a:t>50% savings vs. AWS</a:t>
            </a:r>
          </a:p>
        </p:txBody>
      </p:sp>
      <p:sp>
        <p:nvSpPr>
          <p:cNvPr id="188" name="Rectangle 4">
            <a:extLst>
              <a:ext uri="{FF2B5EF4-FFF2-40B4-BE49-F238E27FC236}">
                <a16:creationId xmlns:a16="http://schemas.microsoft.com/office/drawing/2014/main" id="{FA9A64CD-6278-4F83-BEB8-0206FF229314}"/>
              </a:ext>
            </a:extLst>
          </p:cNvPr>
          <p:cNvSpPr/>
          <p:nvPr/>
        </p:nvSpPr>
        <p:spPr bwMode="auto">
          <a:xfrm>
            <a:off x="7180370" y="3682128"/>
            <a:ext cx="896610" cy="743914"/>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914400 w 1005840"/>
              <a:gd name="connsiteY0" fmla="*/ 914400 h 1005840"/>
              <a:gd name="connsiteX1" fmla="*/ 0 w 1005840"/>
              <a:gd name="connsiteY1" fmla="*/ 914400 h 1005840"/>
              <a:gd name="connsiteX2" fmla="*/ 0 w 1005840"/>
              <a:gd name="connsiteY2" fmla="*/ 0 h 1005840"/>
              <a:gd name="connsiteX3" fmla="*/ 914400 w 1005840"/>
              <a:gd name="connsiteY3" fmla="*/ 0 h 1005840"/>
              <a:gd name="connsiteX4" fmla="*/ 1005840 w 1005840"/>
              <a:gd name="connsiteY4" fmla="*/ 1005840 h 1005840"/>
              <a:gd name="connsiteX0" fmla="*/ 914400 w 914400"/>
              <a:gd name="connsiteY0" fmla="*/ 914400 h 914400"/>
              <a:gd name="connsiteX1" fmla="*/ 0 w 914400"/>
              <a:gd name="connsiteY1" fmla="*/ 914400 h 914400"/>
              <a:gd name="connsiteX2" fmla="*/ 0 w 914400"/>
              <a:gd name="connsiteY2" fmla="*/ 0 h 914400"/>
              <a:gd name="connsiteX3" fmla="*/ 914400 w 914400"/>
              <a:gd name="connsiteY3" fmla="*/ 0 h 914400"/>
              <a:gd name="connsiteX0" fmla="*/ 0 w 914400"/>
              <a:gd name="connsiteY0" fmla="*/ 914400 h 914400"/>
              <a:gd name="connsiteX1" fmla="*/ 0 w 914400"/>
              <a:gd name="connsiteY1" fmla="*/ 0 h 914400"/>
              <a:gd name="connsiteX2" fmla="*/ 914400 w 914400"/>
              <a:gd name="connsiteY2" fmla="*/ 0 h 914400"/>
            </a:gdLst>
            <a:ahLst/>
            <a:cxnLst>
              <a:cxn ang="0">
                <a:pos x="connsiteX0" y="connsiteY0"/>
              </a:cxn>
              <a:cxn ang="0">
                <a:pos x="connsiteX1" y="connsiteY1"/>
              </a:cxn>
              <a:cxn ang="0">
                <a:pos x="connsiteX2" y="connsiteY2"/>
              </a:cxn>
            </a:cxnLst>
            <a:rect l="l" t="t" r="r" b="b"/>
            <a:pathLst>
              <a:path w="914400" h="914400">
                <a:moveTo>
                  <a:pt x="0" y="914400"/>
                </a:moveTo>
                <a:lnTo>
                  <a:pt x="0" y="0"/>
                </a:lnTo>
                <a:lnTo>
                  <a:pt x="914400" y="0"/>
                </a:lnTo>
              </a:path>
            </a:pathLst>
          </a:custGeom>
          <a:noFill/>
          <a:ln w="12700">
            <a:solidFill>
              <a:schemeClr val="accent1"/>
            </a:solidFill>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9" name="Rectangle 4">
            <a:extLst>
              <a:ext uri="{FF2B5EF4-FFF2-40B4-BE49-F238E27FC236}">
                <a16:creationId xmlns:a16="http://schemas.microsoft.com/office/drawing/2014/main" id="{D3200EE0-B67A-4F48-81C2-3B7ACD18CF19}"/>
              </a:ext>
            </a:extLst>
          </p:cNvPr>
          <p:cNvSpPr/>
          <p:nvPr/>
        </p:nvSpPr>
        <p:spPr bwMode="auto">
          <a:xfrm>
            <a:off x="9838179" y="3212277"/>
            <a:ext cx="885935" cy="955632"/>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914400 w 1005840"/>
              <a:gd name="connsiteY0" fmla="*/ 914400 h 1005840"/>
              <a:gd name="connsiteX1" fmla="*/ 0 w 1005840"/>
              <a:gd name="connsiteY1" fmla="*/ 914400 h 1005840"/>
              <a:gd name="connsiteX2" fmla="*/ 0 w 1005840"/>
              <a:gd name="connsiteY2" fmla="*/ 0 h 1005840"/>
              <a:gd name="connsiteX3" fmla="*/ 914400 w 1005840"/>
              <a:gd name="connsiteY3" fmla="*/ 0 h 1005840"/>
              <a:gd name="connsiteX4" fmla="*/ 1005840 w 1005840"/>
              <a:gd name="connsiteY4" fmla="*/ 1005840 h 1005840"/>
              <a:gd name="connsiteX0" fmla="*/ 914400 w 914400"/>
              <a:gd name="connsiteY0" fmla="*/ 914400 h 914400"/>
              <a:gd name="connsiteX1" fmla="*/ 0 w 914400"/>
              <a:gd name="connsiteY1" fmla="*/ 914400 h 914400"/>
              <a:gd name="connsiteX2" fmla="*/ 0 w 914400"/>
              <a:gd name="connsiteY2" fmla="*/ 0 h 914400"/>
              <a:gd name="connsiteX3" fmla="*/ 914400 w 914400"/>
              <a:gd name="connsiteY3" fmla="*/ 0 h 914400"/>
              <a:gd name="connsiteX0" fmla="*/ 0 w 914400"/>
              <a:gd name="connsiteY0" fmla="*/ 914400 h 914400"/>
              <a:gd name="connsiteX1" fmla="*/ 0 w 914400"/>
              <a:gd name="connsiteY1" fmla="*/ 0 h 914400"/>
              <a:gd name="connsiteX2" fmla="*/ 914400 w 914400"/>
              <a:gd name="connsiteY2" fmla="*/ 0 h 914400"/>
            </a:gdLst>
            <a:ahLst/>
            <a:cxnLst>
              <a:cxn ang="0">
                <a:pos x="connsiteX0" y="connsiteY0"/>
              </a:cxn>
              <a:cxn ang="0">
                <a:pos x="connsiteX1" y="connsiteY1"/>
              </a:cxn>
              <a:cxn ang="0">
                <a:pos x="connsiteX2" y="connsiteY2"/>
              </a:cxn>
            </a:cxnLst>
            <a:rect l="l" t="t" r="r" b="b"/>
            <a:pathLst>
              <a:path w="914400" h="914400">
                <a:moveTo>
                  <a:pt x="0" y="914400"/>
                </a:moveTo>
                <a:lnTo>
                  <a:pt x="0" y="0"/>
                </a:lnTo>
                <a:lnTo>
                  <a:pt x="914400" y="0"/>
                </a:lnTo>
              </a:path>
            </a:pathLst>
          </a:custGeom>
          <a:noFill/>
          <a:ln w="12700">
            <a:solidFill>
              <a:schemeClr val="accent1"/>
            </a:solidFill>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4611343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 Placeholder 1">
            <a:extLst>
              <a:ext uri="{FF2B5EF4-FFF2-40B4-BE49-F238E27FC236}">
                <a16:creationId xmlns:a16="http://schemas.microsoft.com/office/drawing/2014/main" id="{4623A7AC-FE15-4EE1-BD54-491620C6980B}"/>
              </a:ext>
            </a:extLst>
          </p:cNvPr>
          <p:cNvSpPr>
            <a:spLocks noGrp="1"/>
          </p:cNvSpPr>
          <p:nvPr>
            <p:ph type="body" sz="quarter" idx="10"/>
          </p:nvPr>
        </p:nvSpPr>
        <p:spPr>
          <a:xfrm>
            <a:off x="588832" y="1976938"/>
            <a:ext cx="2568214" cy="1938992"/>
          </a:xfrm>
        </p:spPr>
        <p:txBody>
          <a:bodyPr vert="horz" wrap="square" lIns="0" tIns="0" rIns="0" bIns="0" rtlCol="0" anchor="t">
            <a:spAutoFit/>
          </a:bodyPr>
          <a:lstStyle/>
          <a:p>
            <a:pPr>
              <a:lnSpc>
                <a:spcPct val="100000"/>
              </a:lnSpc>
              <a:spcBef>
                <a:spcPts val="0"/>
              </a:spcBef>
              <a:spcAft>
                <a:spcPts val="1800"/>
              </a:spcAft>
            </a:pPr>
            <a:r>
              <a:rPr lang="en-US" sz="1600">
                <a:solidFill>
                  <a:schemeClr val="tx1"/>
                </a:solidFill>
                <a:latin typeface="Segoe UI" panose="020B0502040204020203" pitchFamily="34" charset="0"/>
              </a:rPr>
              <a:t>Azure provides multiple layers of security to safeguard your data</a:t>
            </a:r>
          </a:p>
          <a:p>
            <a:pPr>
              <a:lnSpc>
                <a:spcPct val="100000"/>
              </a:lnSpc>
              <a:spcBef>
                <a:spcPts val="0"/>
              </a:spcBef>
              <a:spcAft>
                <a:spcPts val="1800"/>
              </a:spcAft>
            </a:pPr>
            <a:endParaRPr lang="en-US" sz="1600">
              <a:solidFill>
                <a:schemeClr val="tx1"/>
              </a:solidFill>
              <a:latin typeface="Segoe UI" panose="020B0502040204020203" pitchFamily="34" charset="0"/>
            </a:endParaRPr>
          </a:p>
          <a:p>
            <a:pPr>
              <a:lnSpc>
                <a:spcPct val="100000"/>
              </a:lnSpc>
              <a:spcBef>
                <a:spcPts val="0"/>
              </a:spcBef>
              <a:spcAft>
                <a:spcPts val="1800"/>
              </a:spcAft>
            </a:pPr>
            <a:r>
              <a:rPr lang="en-US" sz="1600">
                <a:ea typeface="+mn-lt"/>
                <a:cs typeface="+mn-lt"/>
              </a:rPr>
              <a:t>Support for leading compliance offerings</a:t>
            </a:r>
            <a:r>
              <a:rPr lang="en-US" sz="1600">
                <a:solidFill>
                  <a:schemeClr val="tx1"/>
                </a:solidFill>
                <a:latin typeface="Segoe UI"/>
                <a:cs typeface="Segoe UI"/>
              </a:rPr>
              <a:t>  </a:t>
            </a:r>
            <a:endParaRPr lang="en-US">
              <a:solidFill>
                <a:schemeClr val="tx1"/>
              </a:solidFill>
            </a:endParaRPr>
          </a:p>
        </p:txBody>
      </p:sp>
      <p:sp>
        <p:nvSpPr>
          <p:cNvPr id="3" name="Title 2">
            <a:extLst>
              <a:ext uri="{FF2B5EF4-FFF2-40B4-BE49-F238E27FC236}">
                <a16:creationId xmlns:a16="http://schemas.microsoft.com/office/drawing/2014/main" id="{8336200E-78C5-4A15-B150-C14799483958}"/>
              </a:ext>
            </a:extLst>
          </p:cNvPr>
          <p:cNvSpPr>
            <a:spLocks noGrp="1"/>
          </p:cNvSpPr>
          <p:nvPr>
            <p:ph type="title"/>
          </p:nvPr>
        </p:nvSpPr>
        <p:spPr>
          <a:xfrm>
            <a:off x="588263" y="347154"/>
            <a:ext cx="11018520" cy="492443"/>
          </a:xfrm>
        </p:spPr>
        <p:txBody>
          <a:bodyPr/>
          <a:lstStyle/>
          <a:p>
            <a:r>
              <a:rPr lang="en-US" sz="3200"/>
              <a:t>Protect data with layers of security and leading compliance </a:t>
            </a:r>
          </a:p>
        </p:txBody>
      </p:sp>
      <p:sp>
        <p:nvSpPr>
          <p:cNvPr id="5" name="Freeform 13">
            <a:extLst>
              <a:ext uri="{FF2B5EF4-FFF2-40B4-BE49-F238E27FC236}">
                <a16:creationId xmlns:a16="http://schemas.microsoft.com/office/drawing/2014/main" id="{2FF68102-F74C-42C7-8ED8-54AE5EE53400}"/>
              </a:ext>
            </a:extLst>
          </p:cNvPr>
          <p:cNvSpPr/>
          <p:nvPr/>
        </p:nvSpPr>
        <p:spPr bwMode="auto">
          <a:xfrm>
            <a:off x="5056412" y="2943940"/>
            <a:ext cx="2847987" cy="445345"/>
          </a:xfrm>
          <a:custGeom>
            <a:avLst/>
            <a:gdLst>
              <a:gd name="connsiteX0" fmla="*/ 0 w 2705100"/>
              <a:gd name="connsiteY0" fmla="*/ 0 h 1079500"/>
              <a:gd name="connsiteX1" fmla="*/ 1079500 w 2705100"/>
              <a:gd name="connsiteY1" fmla="*/ 1079500 h 1079500"/>
              <a:gd name="connsiteX2" fmla="*/ 2705100 w 2705100"/>
              <a:gd name="connsiteY2" fmla="*/ 1079500 h 1079500"/>
              <a:gd name="connsiteX0" fmla="*/ 0 w 2633962"/>
              <a:gd name="connsiteY0" fmla="*/ 0 h 1181100"/>
              <a:gd name="connsiteX1" fmla="*/ 1008362 w 2633962"/>
              <a:gd name="connsiteY1" fmla="*/ 1181100 h 1181100"/>
              <a:gd name="connsiteX2" fmla="*/ 2633962 w 2633962"/>
              <a:gd name="connsiteY2" fmla="*/ 1181100 h 1181100"/>
            </a:gdLst>
            <a:ahLst/>
            <a:cxnLst>
              <a:cxn ang="0">
                <a:pos x="connsiteX0" y="connsiteY0"/>
              </a:cxn>
              <a:cxn ang="0">
                <a:pos x="connsiteX1" y="connsiteY1"/>
              </a:cxn>
              <a:cxn ang="0">
                <a:pos x="connsiteX2" y="connsiteY2"/>
              </a:cxn>
            </a:cxnLst>
            <a:rect l="l" t="t" r="r" b="b"/>
            <a:pathLst>
              <a:path w="2633962" h="1181100">
                <a:moveTo>
                  <a:pt x="0" y="0"/>
                </a:moveTo>
                <a:lnTo>
                  <a:pt x="1008362" y="1181100"/>
                </a:lnTo>
                <a:lnTo>
                  <a:pt x="2633962" y="1181100"/>
                </a:lnTo>
              </a:path>
            </a:pathLst>
          </a:cu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19" name="Freeform 14">
            <a:extLst>
              <a:ext uri="{FF2B5EF4-FFF2-40B4-BE49-F238E27FC236}">
                <a16:creationId xmlns:a16="http://schemas.microsoft.com/office/drawing/2014/main" id="{D661FD7D-2268-4AFE-BDEF-A3ED38D7E8E8}"/>
              </a:ext>
            </a:extLst>
          </p:cNvPr>
          <p:cNvSpPr/>
          <p:nvPr/>
        </p:nvSpPr>
        <p:spPr bwMode="auto">
          <a:xfrm>
            <a:off x="4952951" y="3963384"/>
            <a:ext cx="2354991" cy="621991"/>
          </a:xfrm>
          <a:custGeom>
            <a:avLst/>
            <a:gdLst>
              <a:gd name="connsiteX0" fmla="*/ 0 w 3251200"/>
              <a:gd name="connsiteY0" fmla="*/ 0 h 2108200"/>
              <a:gd name="connsiteX1" fmla="*/ 1803400 w 3251200"/>
              <a:gd name="connsiteY1" fmla="*/ 2108200 h 2108200"/>
              <a:gd name="connsiteX2" fmla="*/ 3251200 w 3251200"/>
              <a:gd name="connsiteY2" fmla="*/ 2108200 h 2108200"/>
            </a:gdLst>
            <a:ahLst/>
            <a:cxnLst>
              <a:cxn ang="0">
                <a:pos x="connsiteX0" y="connsiteY0"/>
              </a:cxn>
              <a:cxn ang="0">
                <a:pos x="connsiteX1" y="connsiteY1"/>
              </a:cxn>
              <a:cxn ang="0">
                <a:pos x="connsiteX2" y="connsiteY2"/>
              </a:cxn>
            </a:cxnLst>
            <a:rect l="l" t="t" r="r" b="b"/>
            <a:pathLst>
              <a:path w="3251200" h="2108200">
                <a:moveTo>
                  <a:pt x="0" y="0"/>
                </a:moveTo>
                <a:lnTo>
                  <a:pt x="1803400" y="2108200"/>
                </a:lnTo>
                <a:lnTo>
                  <a:pt x="3251200" y="210820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29" name="Freeform 10">
            <a:extLst>
              <a:ext uri="{FF2B5EF4-FFF2-40B4-BE49-F238E27FC236}">
                <a16:creationId xmlns:a16="http://schemas.microsoft.com/office/drawing/2014/main" id="{FBB8B8AC-00D2-4F7E-8F02-0E488C7A6DF8}"/>
              </a:ext>
            </a:extLst>
          </p:cNvPr>
          <p:cNvSpPr/>
          <p:nvPr/>
        </p:nvSpPr>
        <p:spPr bwMode="auto">
          <a:xfrm>
            <a:off x="4314888" y="2175524"/>
            <a:ext cx="3670563" cy="265243"/>
          </a:xfrm>
          <a:custGeom>
            <a:avLst/>
            <a:gdLst>
              <a:gd name="connsiteX0" fmla="*/ 0 w 2362200"/>
              <a:gd name="connsiteY0" fmla="*/ 165100 h 165100"/>
              <a:gd name="connsiteX1" fmla="*/ 215900 w 2362200"/>
              <a:gd name="connsiteY1" fmla="*/ 0 h 165100"/>
              <a:gd name="connsiteX2" fmla="*/ 2362200 w 2362200"/>
              <a:gd name="connsiteY2" fmla="*/ 0 h 165100"/>
            </a:gdLst>
            <a:ahLst/>
            <a:cxnLst>
              <a:cxn ang="0">
                <a:pos x="connsiteX0" y="connsiteY0"/>
              </a:cxn>
              <a:cxn ang="0">
                <a:pos x="connsiteX1" y="connsiteY1"/>
              </a:cxn>
              <a:cxn ang="0">
                <a:pos x="connsiteX2" y="connsiteY2"/>
              </a:cxn>
            </a:cxnLst>
            <a:rect l="l" t="t" r="r" b="b"/>
            <a:pathLst>
              <a:path w="2362200" h="165100">
                <a:moveTo>
                  <a:pt x="0" y="165100"/>
                </a:moveTo>
                <a:lnTo>
                  <a:pt x="215900" y="0"/>
                </a:lnTo>
                <a:lnTo>
                  <a:pt x="2362200" y="0"/>
                </a:lnTo>
              </a:path>
            </a:pathLst>
          </a:custGeom>
          <a:no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Semilight"/>
              <a:ea typeface="+mn-ea"/>
              <a:cs typeface="+mn-cs"/>
            </a:endParaRPr>
          </a:p>
        </p:txBody>
      </p:sp>
      <p:grpSp>
        <p:nvGrpSpPr>
          <p:cNvPr id="47" name="Group 46">
            <a:extLst>
              <a:ext uri="{FF2B5EF4-FFF2-40B4-BE49-F238E27FC236}">
                <a16:creationId xmlns:a16="http://schemas.microsoft.com/office/drawing/2014/main" id="{F6293210-1834-48D6-AF79-48A48C2E2E42}"/>
              </a:ext>
            </a:extLst>
          </p:cNvPr>
          <p:cNvGrpSpPr/>
          <p:nvPr/>
        </p:nvGrpSpPr>
        <p:grpSpPr>
          <a:xfrm>
            <a:off x="2886502" y="2327560"/>
            <a:ext cx="2703909" cy="2703908"/>
            <a:chOff x="93288" y="1604292"/>
            <a:chExt cx="4203138" cy="4203137"/>
          </a:xfrm>
        </p:grpSpPr>
        <p:sp>
          <p:nvSpPr>
            <p:cNvPr id="48" name="Donut 30">
              <a:extLst>
                <a:ext uri="{FF2B5EF4-FFF2-40B4-BE49-F238E27FC236}">
                  <a16:creationId xmlns:a16="http://schemas.microsoft.com/office/drawing/2014/main" id="{C6502AA9-519D-416A-874E-54BF8C945733}"/>
                </a:ext>
              </a:extLst>
            </p:cNvPr>
            <p:cNvSpPr>
              <a:spLocks noChangeAspect="1"/>
            </p:cNvSpPr>
            <p:nvPr/>
          </p:nvSpPr>
          <p:spPr bwMode="auto">
            <a:xfrm>
              <a:off x="922443" y="2437568"/>
              <a:ext cx="2543899" cy="2543898"/>
            </a:xfrm>
            <a:prstGeom prst="donut">
              <a:avLst>
                <a:gd name="adj" fmla="val 14900"/>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9" name="Donut 31">
              <a:extLst>
                <a:ext uri="{FF2B5EF4-FFF2-40B4-BE49-F238E27FC236}">
                  <a16:creationId xmlns:a16="http://schemas.microsoft.com/office/drawing/2014/main" id="{EF70F391-094E-4A50-86F2-99F8CE56F86E}"/>
                </a:ext>
              </a:extLst>
            </p:cNvPr>
            <p:cNvSpPr>
              <a:spLocks noChangeAspect="1"/>
            </p:cNvSpPr>
            <p:nvPr/>
          </p:nvSpPr>
          <p:spPr bwMode="auto">
            <a:xfrm>
              <a:off x="512601" y="2025424"/>
              <a:ext cx="3364512" cy="3364511"/>
            </a:xfrm>
            <a:prstGeom prst="donut">
              <a:avLst>
                <a:gd name="adj" fmla="val 10092"/>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0" name="Donut 32">
              <a:extLst>
                <a:ext uri="{FF2B5EF4-FFF2-40B4-BE49-F238E27FC236}">
                  <a16:creationId xmlns:a16="http://schemas.microsoft.com/office/drawing/2014/main" id="{BC926575-6C95-4EFB-9C9B-4C5703DB3214}"/>
                </a:ext>
              </a:extLst>
            </p:cNvPr>
            <p:cNvSpPr>
              <a:spLocks noChangeAspect="1"/>
            </p:cNvSpPr>
            <p:nvPr/>
          </p:nvSpPr>
          <p:spPr bwMode="auto">
            <a:xfrm>
              <a:off x="93288" y="1604292"/>
              <a:ext cx="4203138" cy="4203137"/>
            </a:xfrm>
            <a:prstGeom prst="donut">
              <a:avLst>
                <a:gd name="adj" fmla="val 7887"/>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6" name="Group 5">
            <a:extLst>
              <a:ext uri="{FF2B5EF4-FFF2-40B4-BE49-F238E27FC236}">
                <a16:creationId xmlns:a16="http://schemas.microsoft.com/office/drawing/2014/main" id="{39F4476A-BE10-4D7E-A004-43F373BF6937}"/>
              </a:ext>
            </a:extLst>
          </p:cNvPr>
          <p:cNvGrpSpPr/>
          <p:nvPr/>
        </p:nvGrpSpPr>
        <p:grpSpPr>
          <a:xfrm>
            <a:off x="6786808" y="4048865"/>
            <a:ext cx="4496974" cy="919457"/>
            <a:chOff x="6594304" y="5019644"/>
            <a:chExt cx="4496974" cy="919457"/>
          </a:xfrm>
        </p:grpSpPr>
        <p:sp>
          <p:nvSpPr>
            <p:cNvPr id="24" name="Rectangle 23">
              <a:extLst>
                <a:ext uri="{FF2B5EF4-FFF2-40B4-BE49-F238E27FC236}">
                  <a16:creationId xmlns:a16="http://schemas.microsoft.com/office/drawing/2014/main" id="{C9CCB768-7E19-4393-B160-F3A1E655CB41}"/>
                </a:ext>
              </a:extLst>
            </p:cNvPr>
            <p:cNvSpPr/>
            <p:nvPr/>
          </p:nvSpPr>
          <p:spPr bwMode="auto">
            <a:xfrm>
              <a:off x="8371722" y="5019644"/>
              <a:ext cx="2719556" cy="919457"/>
            </a:xfrm>
            <a:prstGeom prst="rect">
              <a:avLst/>
            </a:prstGeom>
            <a:no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91388" tIns="89592" rIns="0" bIns="89592" numCol="1" spcCol="0" rtlCol="0" fromWordArt="0" anchor="ctr" anchorCtr="0" forceAA="0" compatLnSpc="1">
              <a:prstTxWarp prst="textNoShape">
                <a:avLst/>
              </a:prstTxWarp>
              <a:noAutofit/>
            </a:bodyPr>
            <a:lstStyle/>
            <a:p>
              <a:pPr marL="61913" marR="0" lvl="3" algn="l" defTabSz="912803" rtl="0" eaLnBrk="1" fontAlgn="auto" latinLnBrk="0" hangingPunct="1">
                <a:lnSpc>
                  <a:spcPct val="110000"/>
                </a:lnSpc>
                <a:spcBef>
                  <a:spcPts val="600"/>
                </a:spcBef>
                <a:spcAft>
                  <a:spcPts val="0"/>
                </a:spcAft>
                <a:buClr>
                  <a:srgbClr val="FFFFFF"/>
                </a:buClr>
                <a:buSzTx/>
                <a:tabLst/>
                <a:defRPr/>
              </a:pPr>
              <a:endParaRPr kumimoji="0" lang="en-US" sz="1400" b="0" i="0" u="none" strike="noStrike" kern="0" cap="none" spc="0" normalizeH="0" baseline="0" noProof="0">
                <a:ln>
                  <a:noFill/>
                </a:ln>
                <a:effectLst/>
                <a:uLnTx/>
                <a:uFillTx/>
                <a:latin typeface="Segoe UI"/>
                <a:ea typeface="+mn-ea"/>
                <a:cs typeface="+mn-cs"/>
              </a:endParaRPr>
            </a:p>
          </p:txBody>
        </p:sp>
        <p:grpSp>
          <p:nvGrpSpPr>
            <p:cNvPr id="36" name="Group 35">
              <a:extLst>
                <a:ext uri="{FF2B5EF4-FFF2-40B4-BE49-F238E27FC236}">
                  <a16:creationId xmlns:a16="http://schemas.microsoft.com/office/drawing/2014/main" id="{61200E4F-E6E0-4FEB-A043-4271FAB887D4}"/>
                </a:ext>
              </a:extLst>
            </p:cNvPr>
            <p:cNvGrpSpPr/>
            <p:nvPr/>
          </p:nvGrpSpPr>
          <p:grpSpPr>
            <a:xfrm>
              <a:off x="7234019" y="5130888"/>
              <a:ext cx="425615" cy="525265"/>
              <a:chOff x="1980078" y="253998"/>
              <a:chExt cx="3830386" cy="4727197"/>
            </a:xfrm>
            <a:solidFill>
              <a:schemeClr val="bg2"/>
            </a:solidFill>
          </p:grpSpPr>
          <p:sp>
            <p:nvSpPr>
              <p:cNvPr id="37" name="Rectangle 27">
                <a:extLst>
                  <a:ext uri="{FF2B5EF4-FFF2-40B4-BE49-F238E27FC236}">
                    <a16:creationId xmlns:a16="http://schemas.microsoft.com/office/drawing/2014/main" id="{91118D67-0ADC-41A1-A9EB-D0153CA6790E}"/>
                  </a:ext>
                </a:extLst>
              </p:cNvPr>
              <p:cNvSpPr>
                <a:spLocks noChangeArrowheads="1"/>
              </p:cNvSpPr>
              <p:nvPr/>
            </p:nvSpPr>
            <p:spPr bwMode="auto">
              <a:xfrm>
                <a:off x="1980078" y="2169196"/>
                <a:ext cx="3830386" cy="28119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8" name="Freeform 29">
                <a:extLst>
                  <a:ext uri="{FF2B5EF4-FFF2-40B4-BE49-F238E27FC236}">
                    <a16:creationId xmlns:a16="http://schemas.microsoft.com/office/drawing/2014/main" id="{2E6B827E-2AB8-4648-81E5-5D8778AA18C2}"/>
                  </a:ext>
                </a:extLst>
              </p:cNvPr>
              <p:cNvSpPr>
                <a:spLocks/>
              </p:cNvSpPr>
              <p:nvPr/>
            </p:nvSpPr>
            <p:spPr bwMode="auto">
              <a:xfrm>
                <a:off x="3454477" y="2913999"/>
                <a:ext cx="881597" cy="881598"/>
              </a:xfrm>
              <a:custGeom>
                <a:avLst/>
                <a:gdLst>
                  <a:gd name="T0" fmla="*/ 256 w 256"/>
                  <a:gd name="T1" fmla="*/ 127 h 256"/>
                  <a:gd name="T2" fmla="*/ 256 w 256"/>
                  <a:gd name="T3" fmla="*/ 129 h 256"/>
                  <a:gd name="T4" fmla="*/ 129 w 256"/>
                  <a:gd name="T5" fmla="*/ 256 h 256"/>
                  <a:gd name="T6" fmla="*/ 127 w 256"/>
                  <a:gd name="T7" fmla="*/ 256 h 256"/>
                  <a:gd name="T8" fmla="*/ 0 w 256"/>
                  <a:gd name="T9" fmla="*/ 129 h 256"/>
                  <a:gd name="T10" fmla="*/ 0 w 256"/>
                  <a:gd name="T11" fmla="*/ 127 h 256"/>
                  <a:gd name="T12" fmla="*/ 127 w 256"/>
                  <a:gd name="T13" fmla="*/ 0 h 256"/>
                  <a:gd name="T14" fmla="*/ 129 w 256"/>
                  <a:gd name="T15" fmla="*/ 0 h 256"/>
                  <a:gd name="T16" fmla="*/ 256 w 256"/>
                  <a:gd name="T17" fmla="*/ 12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127"/>
                    </a:moveTo>
                    <a:cubicBezTo>
                      <a:pt x="256" y="129"/>
                      <a:pt x="256" y="129"/>
                      <a:pt x="256" y="129"/>
                    </a:cubicBezTo>
                    <a:cubicBezTo>
                      <a:pt x="256" y="199"/>
                      <a:pt x="199" y="256"/>
                      <a:pt x="129" y="256"/>
                    </a:cubicBezTo>
                    <a:cubicBezTo>
                      <a:pt x="127" y="256"/>
                      <a:pt x="127" y="256"/>
                      <a:pt x="127" y="256"/>
                    </a:cubicBezTo>
                    <a:cubicBezTo>
                      <a:pt x="57" y="256"/>
                      <a:pt x="0" y="199"/>
                      <a:pt x="0" y="129"/>
                    </a:cubicBezTo>
                    <a:cubicBezTo>
                      <a:pt x="0" y="127"/>
                      <a:pt x="0" y="127"/>
                      <a:pt x="0" y="127"/>
                    </a:cubicBezTo>
                    <a:cubicBezTo>
                      <a:pt x="0" y="57"/>
                      <a:pt x="57" y="0"/>
                      <a:pt x="127" y="0"/>
                    </a:cubicBezTo>
                    <a:cubicBezTo>
                      <a:pt x="129" y="0"/>
                      <a:pt x="129" y="0"/>
                      <a:pt x="129" y="0"/>
                    </a:cubicBezTo>
                    <a:cubicBezTo>
                      <a:pt x="199" y="0"/>
                      <a:pt x="256" y="57"/>
                      <a:pt x="256"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9" name="Freeform 30">
                <a:extLst>
                  <a:ext uri="{FF2B5EF4-FFF2-40B4-BE49-F238E27FC236}">
                    <a16:creationId xmlns:a16="http://schemas.microsoft.com/office/drawing/2014/main" id="{3497034F-A2DC-4CE0-A9F8-0825D19BF50C}"/>
                  </a:ext>
                </a:extLst>
              </p:cNvPr>
              <p:cNvSpPr>
                <a:spLocks/>
              </p:cNvSpPr>
              <p:nvPr/>
            </p:nvSpPr>
            <p:spPr bwMode="auto">
              <a:xfrm>
                <a:off x="3667277" y="3354793"/>
                <a:ext cx="455998" cy="1033598"/>
              </a:xfrm>
              <a:custGeom>
                <a:avLst/>
                <a:gdLst>
                  <a:gd name="T0" fmla="*/ 64 w 128"/>
                  <a:gd name="T1" fmla="*/ 299 h 299"/>
                  <a:gd name="T2" fmla="*/ 63 w 128"/>
                  <a:gd name="T3" fmla="*/ 299 h 299"/>
                  <a:gd name="T4" fmla="*/ 0 w 128"/>
                  <a:gd name="T5" fmla="*/ 236 h 299"/>
                  <a:gd name="T6" fmla="*/ 0 w 128"/>
                  <a:gd name="T7" fmla="*/ 64 h 299"/>
                  <a:gd name="T8" fmla="*/ 63 w 128"/>
                  <a:gd name="T9" fmla="*/ 0 h 299"/>
                  <a:gd name="T10" fmla="*/ 64 w 128"/>
                  <a:gd name="T11" fmla="*/ 0 h 299"/>
                  <a:gd name="T12" fmla="*/ 128 w 128"/>
                  <a:gd name="T13" fmla="*/ 64 h 299"/>
                  <a:gd name="T14" fmla="*/ 128 w 128"/>
                  <a:gd name="T15" fmla="*/ 236 h 299"/>
                  <a:gd name="T16" fmla="*/ 64 w 128"/>
                  <a:gd name="T1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99">
                    <a:moveTo>
                      <a:pt x="64" y="299"/>
                    </a:moveTo>
                    <a:cubicBezTo>
                      <a:pt x="63" y="299"/>
                      <a:pt x="63" y="299"/>
                      <a:pt x="63" y="299"/>
                    </a:cubicBezTo>
                    <a:cubicBezTo>
                      <a:pt x="28" y="299"/>
                      <a:pt x="0" y="271"/>
                      <a:pt x="0" y="236"/>
                    </a:cubicBezTo>
                    <a:cubicBezTo>
                      <a:pt x="0" y="64"/>
                      <a:pt x="0" y="64"/>
                      <a:pt x="0" y="64"/>
                    </a:cubicBezTo>
                    <a:cubicBezTo>
                      <a:pt x="0" y="29"/>
                      <a:pt x="28" y="0"/>
                      <a:pt x="63" y="0"/>
                    </a:cubicBezTo>
                    <a:cubicBezTo>
                      <a:pt x="64" y="0"/>
                      <a:pt x="64" y="0"/>
                      <a:pt x="64" y="0"/>
                    </a:cubicBezTo>
                    <a:cubicBezTo>
                      <a:pt x="100" y="0"/>
                      <a:pt x="128" y="29"/>
                      <a:pt x="128" y="64"/>
                    </a:cubicBezTo>
                    <a:cubicBezTo>
                      <a:pt x="128" y="236"/>
                      <a:pt x="128" y="236"/>
                      <a:pt x="128" y="236"/>
                    </a:cubicBezTo>
                    <a:cubicBezTo>
                      <a:pt x="128" y="271"/>
                      <a:pt x="100" y="299"/>
                      <a:pt x="64" y="2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0" name="Freeform: Shape 62">
                <a:extLst>
                  <a:ext uri="{FF2B5EF4-FFF2-40B4-BE49-F238E27FC236}">
                    <a16:creationId xmlns:a16="http://schemas.microsoft.com/office/drawing/2014/main" id="{361B1E48-FD6F-443F-B506-3C368C61C520}"/>
                  </a:ext>
                </a:extLst>
              </p:cNvPr>
              <p:cNvSpPr/>
              <p:nvPr/>
            </p:nvSpPr>
            <p:spPr bwMode="auto">
              <a:xfrm>
                <a:off x="2420880" y="253998"/>
                <a:ext cx="2948790" cy="2423888"/>
              </a:xfrm>
              <a:custGeom>
                <a:avLst/>
                <a:gdLst>
                  <a:gd name="connsiteX0" fmla="*/ 1474395 w 2948790"/>
                  <a:gd name="connsiteY0" fmla="*/ 0 h 2423888"/>
                  <a:gd name="connsiteX1" fmla="*/ 2948790 w 2948790"/>
                  <a:gd name="connsiteY1" fmla="*/ 1474395 h 2423888"/>
                  <a:gd name="connsiteX2" fmla="*/ 2948790 w 2948790"/>
                  <a:gd name="connsiteY2" fmla="*/ 2423888 h 2423888"/>
                  <a:gd name="connsiteX3" fmla="*/ 2505425 w 2948790"/>
                  <a:gd name="connsiteY3" fmla="*/ 2423888 h 2423888"/>
                  <a:gd name="connsiteX4" fmla="*/ 2506265 w 2948790"/>
                  <a:gd name="connsiteY4" fmla="*/ 1475461 h 2423888"/>
                  <a:gd name="connsiteX5" fmla="*/ 1474395 w 2948790"/>
                  <a:gd name="connsiteY5" fmla="*/ 443591 h 2423888"/>
                  <a:gd name="connsiteX6" fmla="*/ 442525 w 2948790"/>
                  <a:gd name="connsiteY6" fmla="*/ 1475461 h 2423888"/>
                  <a:gd name="connsiteX7" fmla="*/ 442525 w 2948790"/>
                  <a:gd name="connsiteY7" fmla="*/ 2423888 h 2423888"/>
                  <a:gd name="connsiteX8" fmla="*/ 0 w 2948790"/>
                  <a:gd name="connsiteY8" fmla="*/ 2423888 h 2423888"/>
                  <a:gd name="connsiteX9" fmla="*/ 0 w 2948790"/>
                  <a:gd name="connsiteY9" fmla="*/ 1474395 h 2423888"/>
                  <a:gd name="connsiteX10" fmla="*/ 1474395 w 2948790"/>
                  <a:gd name="connsiteY10" fmla="*/ 0 h 242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48790" h="2423888">
                    <a:moveTo>
                      <a:pt x="1474395" y="0"/>
                    </a:moveTo>
                    <a:cubicBezTo>
                      <a:pt x="2288681" y="0"/>
                      <a:pt x="2948790" y="660109"/>
                      <a:pt x="2948790" y="1474395"/>
                    </a:cubicBezTo>
                    <a:lnTo>
                      <a:pt x="2948790" y="2423888"/>
                    </a:lnTo>
                    <a:lnTo>
                      <a:pt x="2505425" y="2423888"/>
                    </a:lnTo>
                    <a:lnTo>
                      <a:pt x="2506265" y="1475461"/>
                    </a:lnTo>
                    <a:cubicBezTo>
                      <a:pt x="2506265" y="905575"/>
                      <a:pt x="2044281" y="443591"/>
                      <a:pt x="1474395" y="443591"/>
                    </a:cubicBezTo>
                    <a:cubicBezTo>
                      <a:pt x="904509" y="443591"/>
                      <a:pt x="442525" y="905575"/>
                      <a:pt x="442525" y="1475461"/>
                    </a:cubicBezTo>
                    <a:lnTo>
                      <a:pt x="442525" y="2423888"/>
                    </a:lnTo>
                    <a:lnTo>
                      <a:pt x="0" y="2423888"/>
                    </a:lnTo>
                    <a:lnTo>
                      <a:pt x="0" y="1474395"/>
                    </a:lnTo>
                    <a:cubicBezTo>
                      <a:pt x="0" y="660109"/>
                      <a:pt x="660109" y="0"/>
                      <a:pt x="1474395" y="0"/>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44" name="Pentagon 50">
              <a:extLst>
                <a:ext uri="{FF2B5EF4-FFF2-40B4-BE49-F238E27FC236}">
                  <a16:creationId xmlns:a16="http://schemas.microsoft.com/office/drawing/2014/main" id="{46061BE9-2DA1-8E4E-836C-5AC669150DDA}"/>
                </a:ext>
              </a:extLst>
            </p:cNvPr>
            <p:cNvSpPr/>
            <p:nvPr/>
          </p:nvSpPr>
          <p:spPr bwMode="auto">
            <a:xfrm>
              <a:off x="6654191" y="5019644"/>
              <a:ext cx="1963515" cy="919457"/>
            </a:xfrm>
            <a:custGeom>
              <a:avLst/>
              <a:gdLst>
                <a:gd name="connsiteX0" fmla="*/ 0 w 1734487"/>
                <a:gd name="connsiteY0" fmla="*/ 0 h 3316414"/>
                <a:gd name="connsiteX1" fmla="*/ 1619369 w 1734487"/>
                <a:gd name="connsiteY1" fmla="*/ 0 h 3316414"/>
                <a:gd name="connsiteX2" fmla="*/ 1734487 w 1734487"/>
                <a:gd name="connsiteY2" fmla="*/ 1658207 h 3316414"/>
                <a:gd name="connsiteX3" fmla="*/ 1619369 w 1734487"/>
                <a:gd name="connsiteY3" fmla="*/ 3316414 h 3316414"/>
                <a:gd name="connsiteX4" fmla="*/ 0 w 1734487"/>
                <a:gd name="connsiteY4" fmla="*/ 3316414 h 3316414"/>
                <a:gd name="connsiteX5" fmla="*/ 0 w 1734487"/>
                <a:gd name="connsiteY5" fmla="*/ 0 h 3316414"/>
                <a:gd name="connsiteX0" fmla="*/ 0 w 1828089"/>
                <a:gd name="connsiteY0" fmla="*/ 0 h 3316414"/>
                <a:gd name="connsiteX1" fmla="*/ 1619369 w 1828089"/>
                <a:gd name="connsiteY1" fmla="*/ 0 h 3316414"/>
                <a:gd name="connsiteX2" fmla="*/ 1828089 w 1828089"/>
                <a:gd name="connsiteY2" fmla="*/ 1665407 h 3316414"/>
                <a:gd name="connsiteX3" fmla="*/ 1619369 w 1828089"/>
                <a:gd name="connsiteY3" fmla="*/ 3316414 h 3316414"/>
                <a:gd name="connsiteX4" fmla="*/ 0 w 1828089"/>
                <a:gd name="connsiteY4" fmla="*/ 3316414 h 3316414"/>
                <a:gd name="connsiteX5" fmla="*/ 0 w 1828089"/>
                <a:gd name="connsiteY5" fmla="*/ 0 h 331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089" h="3316414">
                  <a:moveTo>
                    <a:pt x="0" y="0"/>
                  </a:moveTo>
                  <a:lnTo>
                    <a:pt x="1619369" y="0"/>
                  </a:lnTo>
                  <a:lnTo>
                    <a:pt x="1828089" y="1665407"/>
                  </a:lnTo>
                  <a:lnTo>
                    <a:pt x="1619369" y="3316414"/>
                  </a:lnTo>
                  <a:lnTo>
                    <a:pt x="0" y="3316414"/>
                  </a:lnTo>
                  <a:lnTo>
                    <a:pt x="0" y="0"/>
                  </a:lnTo>
                  <a:close/>
                </a:path>
              </a:pathLst>
            </a:cu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extBox 1">
              <a:extLst>
                <a:ext uri="{FF2B5EF4-FFF2-40B4-BE49-F238E27FC236}">
                  <a16:creationId xmlns:a16="http://schemas.microsoft.com/office/drawing/2014/main" id="{49D7F4B0-1D16-0342-8164-816CF19326A1}"/>
                </a:ext>
              </a:extLst>
            </p:cNvPr>
            <p:cNvSpPr txBox="1"/>
            <p:nvPr/>
          </p:nvSpPr>
          <p:spPr>
            <a:xfrm>
              <a:off x="6594304" y="5692661"/>
              <a:ext cx="1875972" cy="215444"/>
            </a:xfrm>
            <a:prstGeom prst="rect">
              <a:avLst/>
            </a:prstGeom>
            <a:noFill/>
          </p:spPr>
          <p:txBody>
            <a:bodyPr wrap="square" lIns="0" tIns="0" rIns="0" bIns="0" rtlCol="0">
              <a:spAutoFit/>
            </a:bodyPr>
            <a:lstStyle/>
            <a:p>
              <a:pPr algn="ctr"/>
              <a:r>
                <a:rPr lang="en-US" sz="1400">
                  <a:gradFill>
                    <a:gsLst>
                      <a:gs pos="2917">
                        <a:schemeClr val="tx1"/>
                      </a:gs>
                      <a:gs pos="30000">
                        <a:schemeClr val="tx1"/>
                      </a:gs>
                    </a:gsLst>
                    <a:lin ang="5400000" scaled="0"/>
                  </a:gradFill>
                  <a:latin typeface="+mj-lt"/>
                </a:rPr>
                <a:t>Protect data</a:t>
              </a:r>
            </a:p>
          </p:txBody>
        </p:sp>
        <p:sp>
          <p:nvSpPr>
            <p:cNvPr id="20" name="Rectangle 19">
              <a:extLst>
                <a:ext uri="{FF2B5EF4-FFF2-40B4-BE49-F238E27FC236}">
                  <a16:creationId xmlns:a16="http://schemas.microsoft.com/office/drawing/2014/main" id="{D306FA92-ACB9-DA4F-BC71-8CD2A8622A40}"/>
                </a:ext>
              </a:extLst>
            </p:cNvPr>
            <p:cNvSpPr/>
            <p:nvPr/>
          </p:nvSpPr>
          <p:spPr>
            <a:xfrm>
              <a:off x="8642564" y="5203562"/>
              <a:ext cx="2365013" cy="547714"/>
            </a:xfrm>
            <a:prstGeom prst="rect">
              <a:avLst/>
            </a:prstGeom>
          </p:spPr>
          <p:txBody>
            <a:bodyPr wrap="square">
              <a:spAutoFit/>
            </a:bodyPr>
            <a:lstStyle/>
            <a:p>
              <a:pPr marL="61913" lvl="3" defTabSz="912803">
                <a:lnSpc>
                  <a:spcPct val="110000"/>
                </a:lnSpc>
                <a:spcBef>
                  <a:spcPts val="600"/>
                </a:spcBef>
                <a:buClr>
                  <a:srgbClr val="FFFFFF"/>
                </a:buClr>
                <a:defRPr/>
              </a:pPr>
              <a:r>
                <a:rPr lang="en-US" sz="1400" kern="0"/>
                <a:t>Built-in encryption for data at rest and in motion </a:t>
              </a:r>
            </a:p>
          </p:txBody>
        </p:sp>
        <p:grpSp>
          <p:nvGrpSpPr>
            <p:cNvPr id="45" name="Group 44">
              <a:extLst>
                <a:ext uri="{FF2B5EF4-FFF2-40B4-BE49-F238E27FC236}">
                  <a16:creationId xmlns:a16="http://schemas.microsoft.com/office/drawing/2014/main" id="{51AD7262-42DA-0D4B-9C91-ACAF1D3135E7}"/>
                </a:ext>
              </a:extLst>
            </p:cNvPr>
            <p:cNvGrpSpPr/>
            <p:nvPr/>
          </p:nvGrpSpPr>
          <p:grpSpPr>
            <a:xfrm>
              <a:off x="7338912" y="5122029"/>
              <a:ext cx="393295" cy="485377"/>
              <a:chOff x="1980078" y="-47878"/>
              <a:chExt cx="3830386" cy="4727196"/>
            </a:xfrm>
          </p:grpSpPr>
          <p:sp>
            <p:nvSpPr>
              <p:cNvPr id="46" name="Rectangle 27">
                <a:extLst>
                  <a:ext uri="{FF2B5EF4-FFF2-40B4-BE49-F238E27FC236}">
                    <a16:creationId xmlns:a16="http://schemas.microsoft.com/office/drawing/2014/main" id="{1EA16B93-4928-0C47-AC21-2861D2181ADC}"/>
                  </a:ext>
                </a:extLst>
              </p:cNvPr>
              <p:cNvSpPr>
                <a:spLocks noChangeArrowheads="1"/>
              </p:cNvSpPr>
              <p:nvPr/>
            </p:nvSpPr>
            <p:spPr bwMode="auto">
              <a:xfrm>
                <a:off x="1980078" y="1867321"/>
                <a:ext cx="3830386" cy="28119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9">
                <a:extLst>
                  <a:ext uri="{FF2B5EF4-FFF2-40B4-BE49-F238E27FC236}">
                    <a16:creationId xmlns:a16="http://schemas.microsoft.com/office/drawing/2014/main" id="{DFDCB61D-E480-B642-A445-9ED61F4B05F0}"/>
                  </a:ext>
                </a:extLst>
              </p:cNvPr>
              <p:cNvSpPr>
                <a:spLocks/>
              </p:cNvSpPr>
              <p:nvPr/>
            </p:nvSpPr>
            <p:spPr bwMode="auto">
              <a:xfrm>
                <a:off x="3454479" y="2728464"/>
                <a:ext cx="881594" cy="881595"/>
              </a:xfrm>
              <a:custGeom>
                <a:avLst/>
                <a:gdLst>
                  <a:gd name="T0" fmla="*/ 256 w 256"/>
                  <a:gd name="T1" fmla="*/ 127 h 256"/>
                  <a:gd name="T2" fmla="*/ 256 w 256"/>
                  <a:gd name="T3" fmla="*/ 129 h 256"/>
                  <a:gd name="T4" fmla="*/ 129 w 256"/>
                  <a:gd name="T5" fmla="*/ 256 h 256"/>
                  <a:gd name="T6" fmla="*/ 127 w 256"/>
                  <a:gd name="T7" fmla="*/ 256 h 256"/>
                  <a:gd name="T8" fmla="*/ 0 w 256"/>
                  <a:gd name="T9" fmla="*/ 129 h 256"/>
                  <a:gd name="T10" fmla="*/ 0 w 256"/>
                  <a:gd name="T11" fmla="*/ 127 h 256"/>
                  <a:gd name="T12" fmla="*/ 127 w 256"/>
                  <a:gd name="T13" fmla="*/ 0 h 256"/>
                  <a:gd name="T14" fmla="*/ 129 w 256"/>
                  <a:gd name="T15" fmla="*/ 0 h 256"/>
                  <a:gd name="T16" fmla="*/ 256 w 256"/>
                  <a:gd name="T17" fmla="*/ 12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127"/>
                    </a:moveTo>
                    <a:cubicBezTo>
                      <a:pt x="256" y="129"/>
                      <a:pt x="256" y="129"/>
                      <a:pt x="256" y="129"/>
                    </a:cubicBezTo>
                    <a:cubicBezTo>
                      <a:pt x="256" y="199"/>
                      <a:pt x="199" y="256"/>
                      <a:pt x="129" y="256"/>
                    </a:cubicBezTo>
                    <a:cubicBezTo>
                      <a:pt x="127" y="256"/>
                      <a:pt x="127" y="256"/>
                      <a:pt x="127" y="256"/>
                    </a:cubicBezTo>
                    <a:cubicBezTo>
                      <a:pt x="57" y="256"/>
                      <a:pt x="0" y="199"/>
                      <a:pt x="0" y="129"/>
                    </a:cubicBezTo>
                    <a:cubicBezTo>
                      <a:pt x="0" y="127"/>
                      <a:pt x="0" y="127"/>
                      <a:pt x="0" y="127"/>
                    </a:cubicBezTo>
                    <a:cubicBezTo>
                      <a:pt x="0" y="57"/>
                      <a:pt x="57" y="0"/>
                      <a:pt x="127" y="0"/>
                    </a:cubicBezTo>
                    <a:cubicBezTo>
                      <a:pt x="129" y="0"/>
                      <a:pt x="129" y="0"/>
                      <a:pt x="129" y="0"/>
                    </a:cubicBezTo>
                    <a:cubicBezTo>
                      <a:pt x="199" y="0"/>
                      <a:pt x="256" y="57"/>
                      <a:pt x="256" y="12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0">
                <a:extLst>
                  <a:ext uri="{FF2B5EF4-FFF2-40B4-BE49-F238E27FC236}">
                    <a16:creationId xmlns:a16="http://schemas.microsoft.com/office/drawing/2014/main" id="{0EB5DE91-2F57-814E-A991-2D66D604FA20}"/>
                  </a:ext>
                </a:extLst>
              </p:cNvPr>
              <p:cNvSpPr>
                <a:spLocks/>
              </p:cNvSpPr>
              <p:nvPr/>
            </p:nvSpPr>
            <p:spPr bwMode="auto">
              <a:xfrm>
                <a:off x="3667281" y="3169261"/>
                <a:ext cx="456000" cy="1033595"/>
              </a:xfrm>
              <a:custGeom>
                <a:avLst/>
                <a:gdLst>
                  <a:gd name="T0" fmla="*/ 64 w 128"/>
                  <a:gd name="T1" fmla="*/ 299 h 299"/>
                  <a:gd name="T2" fmla="*/ 63 w 128"/>
                  <a:gd name="T3" fmla="*/ 299 h 299"/>
                  <a:gd name="T4" fmla="*/ 0 w 128"/>
                  <a:gd name="T5" fmla="*/ 236 h 299"/>
                  <a:gd name="T6" fmla="*/ 0 w 128"/>
                  <a:gd name="T7" fmla="*/ 64 h 299"/>
                  <a:gd name="T8" fmla="*/ 63 w 128"/>
                  <a:gd name="T9" fmla="*/ 0 h 299"/>
                  <a:gd name="T10" fmla="*/ 64 w 128"/>
                  <a:gd name="T11" fmla="*/ 0 h 299"/>
                  <a:gd name="T12" fmla="*/ 128 w 128"/>
                  <a:gd name="T13" fmla="*/ 64 h 299"/>
                  <a:gd name="T14" fmla="*/ 128 w 128"/>
                  <a:gd name="T15" fmla="*/ 236 h 299"/>
                  <a:gd name="T16" fmla="*/ 64 w 128"/>
                  <a:gd name="T1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99">
                    <a:moveTo>
                      <a:pt x="64" y="299"/>
                    </a:moveTo>
                    <a:cubicBezTo>
                      <a:pt x="63" y="299"/>
                      <a:pt x="63" y="299"/>
                      <a:pt x="63" y="299"/>
                    </a:cubicBezTo>
                    <a:cubicBezTo>
                      <a:pt x="28" y="299"/>
                      <a:pt x="0" y="271"/>
                      <a:pt x="0" y="236"/>
                    </a:cubicBezTo>
                    <a:cubicBezTo>
                      <a:pt x="0" y="64"/>
                      <a:pt x="0" y="64"/>
                      <a:pt x="0" y="64"/>
                    </a:cubicBezTo>
                    <a:cubicBezTo>
                      <a:pt x="0" y="29"/>
                      <a:pt x="28" y="0"/>
                      <a:pt x="63" y="0"/>
                    </a:cubicBezTo>
                    <a:cubicBezTo>
                      <a:pt x="64" y="0"/>
                      <a:pt x="64" y="0"/>
                      <a:pt x="64" y="0"/>
                    </a:cubicBezTo>
                    <a:cubicBezTo>
                      <a:pt x="100" y="0"/>
                      <a:pt x="128" y="29"/>
                      <a:pt x="128" y="64"/>
                    </a:cubicBezTo>
                    <a:cubicBezTo>
                      <a:pt x="128" y="236"/>
                      <a:pt x="128" y="236"/>
                      <a:pt x="128" y="236"/>
                    </a:cubicBezTo>
                    <a:cubicBezTo>
                      <a:pt x="128" y="271"/>
                      <a:pt x="100" y="299"/>
                      <a:pt x="64" y="29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Shape 62">
                <a:extLst>
                  <a:ext uri="{FF2B5EF4-FFF2-40B4-BE49-F238E27FC236}">
                    <a16:creationId xmlns:a16="http://schemas.microsoft.com/office/drawing/2014/main" id="{A1B5772F-DAE0-154A-8E52-18D1ED1A981D}"/>
                  </a:ext>
                </a:extLst>
              </p:cNvPr>
              <p:cNvSpPr/>
              <p:nvPr/>
            </p:nvSpPr>
            <p:spPr bwMode="auto">
              <a:xfrm>
                <a:off x="2420885" y="-47878"/>
                <a:ext cx="2948792" cy="2423889"/>
              </a:xfrm>
              <a:custGeom>
                <a:avLst/>
                <a:gdLst>
                  <a:gd name="connsiteX0" fmla="*/ 1474395 w 2948790"/>
                  <a:gd name="connsiteY0" fmla="*/ 0 h 2423888"/>
                  <a:gd name="connsiteX1" fmla="*/ 2948790 w 2948790"/>
                  <a:gd name="connsiteY1" fmla="*/ 1474395 h 2423888"/>
                  <a:gd name="connsiteX2" fmla="*/ 2948790 w 2948790"/>
                  <a:gd name="connsiteY2" fmla="*/ 2423888 h 2423888"/>
                  <a:gd name="connsiteX3" fmla="*/ 2505425 w 2948790"/>
                  <a:gd name="connsiteY3" fmla="*/ 2423888 h 2423888"/>
                  <a:gd name="connsiteX4" fmla="*/ 2506265 w 2948790"/>
                  <a:gd name="connsiteY4" fmla="*/ 1475461 h 2423888"/>
                  <a:gd name="connsiteX5" fmla="*/ 1474395 w 2948790"/>
                  <a:gd name="connsiteY5" fmla="*/ 443591 h 2423888"/>
                  <a:gd name="connsiteX6" fmla="*/ 442525 w 2948790"/>
                  <a:gd name="connsiteY6" fmla="*/ 1475461 h 2423888"/>
                  <a:gd name="connsiteX7" fmla="*/ 442525 w 2948790"/>
                  <a:gd name="connsiteY7" fmla="*/ 2423888 h 2423888"/>
                  <a:gd name="connsiteX8" fmla="*/ 0 w 2948790"/>
                  <a:gd name="connsiteY8" fmla="*/ 2423888 h 2423888"/>
                  <a:gd name="connsiteX9" fmla="*/ 0 w 2948790"/>
                  <a:gd name="connsiteY9" fmla="*/ 1474395 h 2423888"/>
                  <a:gd name="connsiteX10" fmla="*/ 1474395 w 2948790"/>
                  <a:gd name="connsiteY10" fmla="*/ 0 h 242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48790" h="2423888">
                    <a:moveTo>
                      <a:pt x="1474395" y="0"/>
                    </a:moveTo>
                    <a:cubicBezTo>
                      <a:pt x="2288681" y="0"/>
                      <a:pt x="2948790" y="660109"/>
                      <a:pt x="2948790" y="1474395"/>
                    </a:cubicBezTo>
                    <a:lnTo>
                      <a:pt x="2948790" y="2423888"/>
                    </a:lnTo>
                    <a:lnTo>
                      <a:pt x="2505425" y="2423888"/>
                    </a:lnTo>
                    <a:lnTo>
                      <a:pt x="2506265" y="1475461"/>
                    </a:lnTo>
                    <a:cubicBezTo>
                      <a:pt x="2506265" y="905575"/>
                      <a:pt x="2044281" y="443591"/>
                      <a:pt x="1474395" y="443591"/>
                    </a:cubicBezTo>
                    <a:cubicBezTo>
                      <a:pt x="904509" y="443591"/>
                      <a:pt x="442525" y="905575"/>
                      <a:pt x="442525" y="1475461"/>
                    </a:cubicBezTo>
                    <a:lnTo>
                      <a:pt x="442525" y="2423888"/>
                    </a:lnTo>
                    <a:lnTo>
                      <a:pt x="0" y="2423888"/>
                    </a:lnTo>
                    <a:lnTo>
                      <a:pt x="0" y="1474395"/>
                    </a:lnTo>
                    <a:cubicBezTo>
                      <a:pt x="0" y="660109"/>
                      <a:pt x="660109" y="0"/>
                      <a:pt x="1474395" y="0"/>
                    </a:cubicBez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 name="Group 3">
            <a:extLst>
              <a:ext uri="{FF2B5EF4-FFF2-40B4-BE49-F238E27FC236}">
                <a16:creationId xmlns:a16="http://schemas.microsoft.com/office/drawing/2014/main" id="{38EFB2FF-B024-4AE9-9CB8-410E419259E3}"/>
              </a:ext>
            </a:extLst>
          </p:cNvPr>
          <p:cNvGrpSpPr/>
          <p:nvPr/>
        </p:nvGrpSpPr>
        <p:grpSpPr>
          <a:xfrm>
            <a:off x="6800160" y="2833478"/>
            <a:ext cx="4489225" cy="919457"/>
            <a:chOff x="6602053" y="3585934"/>
            <a:chExt cx="4489225" cy="919457"/>
          </a:xfrm>
        </p:grpSpPr>
        <p:sp>
          <p:nvSpPr>
            <p:cNvPr id="54" name="Rectangle 53">
              <a:extLst>
                <a:ext uri="{FF2B5EF4-FFF2-40B4-BE49-F238E27FC236}">
                  <a16:creationId xmlns:a16="http://schemas.microsoft.com/office/drawing/2014/main" id="{C9FF9B9C-16BC-FA43-A537-8FB213D9A9AF}"/>
                </a:ext>
              </a:extLst>
            </p:cNvPr>
            <p:cNvSpPr/>
            <p:nvPr/>
          </p:nvSpPr>
          <p:spPr bwMode="auto">
            <a:xfrm>
              <a:off x="8371722" y="3585934"/>
              <a:ext cx="2719556" cy="919457"/>
            </a:xfrm>
            <a:prstGeom prst="rect">
              <a:avLst/>
            </a:prstGeom>
            <a:noFill/>
            <a:ln w="12700" cap="flat" cmpd="sng" algn="ctr">
              <a:solidFill>
                <a:schemeClr val="accent2"/>
              </a:solidFill>
              <a:prstDash val="solid"/>
              <a:headEnd type="none" w="med" len="med"/>
              <a:tailEnd type="none" w="med" len="med"/>
            </a:ln>
            <a:effectLst/>
          </p:spPr>
          <p:txBody>
            <a:bodyPr rot="0" spcFirstLastPara="0" vertOverflow="overflow" horzOverflow="overflow" vert="horz" wrap="square" lIns="91388" tIns="89592" rIns="0" bIns="89592" numCol="1" spcCol="0" rtlCol="0" fromWordArt="0" anchor="ctr" anchorCtr="0" forceAA="0" compatLnSpc="1">
              <a:prstTxWarp prst="textNoShape">
                <a:avLst/>
              </a:prstTxWarp>
              <a:noAutofit/>
            </a:bodyPr>
            <a:lstStyle/>
            <a:p>
              <a:pPr marL="61913" marR="0" lvl="3" algn="l" defTabSz="912803" rtl="0" eaLnBrk="1" fontAlgn="auto" latinLnBrk="0" hangingPunct="1">
                <a:lnSpc>
                  <a:spcPct val="110000"/>
                </a:lnSpc>
                <a:spcBef>
                  <a:spcPts val="600"/>
                </a:spcBef>
                <a:spcAft>
                  <a:spcPts val="0"/>
                </a:spcAft>
                <a:buClr>
                  <a:srgbClr val="FFFFFF"/>
                </a:buClr>
                <a:buSzTx/>
                <a:tabLst/>
                <a:defRPr/>
              </a:pPr>
              <a:endParaRPr kumimoji="0" lang="en-US" sz="1400" b="0" i="0" u="none" strike="noStrike" kern="0" cap="none" spc="0" normalizeH="0" baseline="0" noProof="0">
                <a:ln>
                  <a:noFill/>
                </a:ln>
                <a:effectLst/>
                <a:uLnTx/>
                <a:uFillTx/>
                <a:latin typeface="Segoe UI"/>
                <a:ea typeface="+mn-ea"/>
                <a:cs typeface="+mn-cs"/>
              </a:endParaRPr>
            </a:p>
          </p:txBody>
        </p:sp>
        <p:sp>
          <p:nvSpPr>
            <p:cNvPr id="55" name="Pentagon 50">
              <a:extLst>
                <a:ext uri="{FF2B5EF4-FFF2-40B4-BE49-F238E27FC236}">
                  <a16:creationId xmlns:a16="http://schemas.microsoft.com/office/drawing/2014/main" id="{CC80362F-2493-554A-828E-FBCC3D67F0B8}"/>
                </a:ext>
              </a:extLst>
            </p:cNvPr>
            <p:cNvSpPr/>
            <p:nvPr/>
          </p:nvSpPr>
          <p:spPr bwMode="auto">
            <a:xfrm>
              <a:off x="6654191" y="3585934"/>
              <a:ext cx="1963515" cy="919457"/>
            </a:xfrm>
            <a:custGeom>
              <a:avLst/>
              <a:gdLst>
                <a:gd name="connsiteX0" fmla="*/ 0 w 1734487"/>
                <a:gd name="connsiteY0" fmla="*/ 0 h 3316414"/>
                <a:gd name="connsiteX1" fmla="*/ 1619369 w 1734487"/>
                <a:gd name="connsiteY1" fmla="*/ 0 h 3316414"/>
                <a:gd name="connsiteX2" fmla="*/ 1734487 w 1734487"/>
                <a:gd name="connsiteY2" fmla="*/ 1658207 h 3316414"/>
                <a:gd name="connsiteX3" fmla="*/ 1619369 w 1734487"/>
                <a:gd name="connsiteY3" fmla="*/ 3316414 h 3316414"/>
                <a:gd name="connsiteX4" fmla="*/ 0 w 1734487"/>
                <a:gd name="connsiteY4" fmla="*/ 3316414 h 3316414"/>
                <a:gd name="connsiteX5" fmla="*/ 0 w 1734487"/>
                <a:gd name="connsiteY5" fmla="*/ 0 h 3316414"/>
                <a:gd name="connsiteX0" fmla="*/ 0 w 1828089"/>
                <a:gd name="connsiteY0" fmla="*/ 0 h 3316414"/>
                <a:gd name="connsiteX1" fmla="*/ 1619369 w 1828089"/>
                <a:gd name="connsiteY1" fmla="*/ 0 h 3316414"/>
                <a:gd name="connsiteX2" fmla="*/ 1828089 w 1828089"/>
                <a:gd name="connsiteY2" fmla="*/ 1665407 h 3316414"/>
                <a:gd name="connsiteX3" fmla="*/ 1619369 w 1828089"/>
                <a:gd name="connsiteY3" fmla="*/ 3316414 h 3316414"/>
                <a:gd name="connsiteX4" fmla="*/ 0 w 1828089"/>
                <a:gd name="connsiteY4" fmla="*/ 3316414 h 3316414"/>
                <a:gd name="connsiteX5" fmla="*/ 0 w 1828089"/>
                <a:gd name="connsiteY5" fmla="*/ 0 h 331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089" h="3316414">
                  <a:moveTo>
                    <a:pt x="0" y="0"/>
                  </a:moveTo>
                  <a:lnTo>
                    <a:pt x="1619369" y="0"/>
                  </a:lnTo>
                  <a:lnTo>
                    <a:pt x="1828089" y="1665407"/>
                  </a:lnTo>
                  <a:lnTo>
                    <a:pt x="1619369" y="3316414"/>
                  </a:lnTo>
                  <a:lnTo>
                    <a:pt x="0" y="3316414"/>
                  </a:lnTo>
                  <a:lnTo>
                    <a:pt x="0" y="0"/>
                  </a:lnTo>
                  <a:close/>
                </a:path>
              </a:pathLst>
            </a:custGeom>
            <a:solidFill>
              <a:schemeClr val="bg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TextBox 55">
              <a:extLst>
                <a:ext uri="{FF2B5EF4-FFF2-40B4-BE49-F238E27FC236}">
                  <a16:creationId xmlns:a16="http://schemas.microsoft.com/office/drawing/2014/main" id="{F5D93C2C-107E-074A-AFCA-A452FE24A045}"/>
                </a:ext>
              </a:extLst>
            </p:cNvPr>
            <p:cNvSpPr txBox="1"/>
            <p:nvPr/>
          </p:nvSpPr>
          <p:spPr>
            <a:xfrm>
              <a:off x="6602053" y="4243453"/>
              <a:ext cx="1875972" cy="215444"/>
            </a:xfrm>
            <a:prstGeom prst="rect">
              <a:avLst/>
            </a:prstGeom>
            <a:noFill/>
          </p:spPr>
          <p:txBody>
            <a:bodyPr wrap="square" lIns="0" tIns="0" rIns="0" bIns="0" rtlCol="0">
              <a:spAutoFit/>
            </a:bodyPr>
            <a:lstStyle/>
            <a:p>
              <a:pPr algn="ctr"/>
              <a:r>
                <a:rPr lang="en-US" sz="1400">
                  <a:gradFill>
                    <a:gsLst>
                      <a:gs pos="2917">
                        <a:schemeClr val="tx1"/>
                      </a:gs>
                      <a:gs pos="30000">
                        <a:schemeClr val="tx1"/>
                      </a:gs>
                    </a:gsLst>
                    <a:lin ang="5400000" scaled="0"/>
                  </a:gradFill>
                  <a:latin typeface="+mj-lt"/>
                </a:rPr>
                <a:t>Control access</a:t>
              </a:r>
            </a:p>
          </p:txBody>
        </p:sp>
        <p:sp>
          <p:nvSpPr>
            <p:cNvPr id="57" name="Rectangle 56">
              <a:extLst>
                <a:ext uri="{FF2B5EF4-FFF2-40B4-BE49-F238E27FC236}">
                  <a16:creationId xmlns:a16="http://schemas.microsoft.com/office/drawing/2014/main" id="{690AF848-AB51-5F42-8647-E14695232330}"/>
                </a:ext>
              </a:extLst>
            </p:cNvPr>
            <p:cNvSpPr/>
            <p:nvPr/>
          </p:nvSpPr>
          <p:spPr>
            <a:xfrm>
              <a:off x="8713656" y="3612839"/>
              <a:ext cx="2365013" cy="892552"/>
            </a:xfrm>
            <a:prstGeom prst="rect">
              <a:avLst/>
            </a:prstGeom>
          </p:spPr>
          <p:txBody>
            <a:bodyPr wrap="square">
              <a:spAutoFit/>
            </a:bodyPr>
            <a:lstStyle/>
            <a:p>
              <a:pPr lvl="0" defTabSz="912803">
                <a:spcBef>
                  <a:spcPts val="600"/>
                </a:spcBef>
                <a:buClr>
                  <a:srgbClr val="FFFFFF"/>
                </a:buClr>
                <a:defRPr/>
              </a:pPr>
              <a:r>
                <a:rPr lang="en-US" sz="1400" kern="0"/>
                <a:t>Secure SSL connectivity</a:t>
              </a:r>
            </a:p>
            <a:p>
              <a:pPr lvl="0" defTabSz="912803">
                <a:spcBef>
                  <a:spcPts val="600"/>
                </a:spcBef>
                <a:buClr>
                  <a:srgbClr val="FFFFFF"/>
                </a:buClr>
                <a:defRPr/>
              </a:pPr>
              <a:r>
                <a:rPr lang="en-US" sz="1400" kern="0"/>
                <a:t>Server firewall rules</a:t>
              </a:r>
            </a:p>
            <a:p>
              <a:pPr lvl="0" defTabSz="912803">
                <a:spcBef>
                  <a:spcPts val="600"/>
                </a:spcBef>
                <a:buClr>
                  <a:srgbClr val="FFFFFF"/>
                </a:buClr>
                <a:defRPr/>
              </a:pPr>
              <a:r>
                <a:rPr lang="en-US" sz="1400" kern="0"/>
                <a:t>Virtual Network (SE)</a:t>
              </a:r>
            </a:p>
          </p:txBody>
        </p:sp>
        <p:grpSp>
          <p:nvGrpSpPr>
            <p:cNvPr id="58" name="Group 57">
              <a:extLst>
                <a:ext uri="{FF2B5EF4-FFF2-40B4-BE49-F238E27FC236}">
                  <a16:creationId xmlns:a16="http://schemas.microsoft.com/office/drawing/2014/main" id="{B5FF580D-00C6-6247-9E5A-45719D6DEDDD}"/>
                </a:ext>
              </a:extLst>
            </p:cNvPr>
            <p:cNvGrpSpPr/>
            <p:nvPr/>
          </p:nvGrpSpPr>
          <p:grpSpPr>
            <a:xfrm>
              <a:off x="7243533" y="3715335"/>
              <a:ext cx="602474" cy="470491"/>
              <a:chOff x="8242937" y="1751755"/>
              <a:chExt cx="396402" cy="309563"/>
            </a:xfrm>
          </p:grpSpPr>
          <p:sp>
            <p:nvSpPr>
              <p:cNvPr id="59" name="Freeform: Shape 69">
                <a:extLst>
                  <a:ext uri="{FF2B5EF4-FFF2-40B4-BE49-F238E27FC236}">
                    <a16:creationId xmlns:a16="http://schemas.microsoft.com/office/drawing/2014/main" id="{F3915F8E-B8C1-0A49-81AF-36DA10058C84}"/>
                  </a:ext>
                </a:extLst>
              </p:cNvPr>
              <p:cNvSpPr>
                <a:spLocks/>
              </p:cNvSpPr>
              <p:nvPr/>
            </p:nvSpPr>
            <p:spPr bwMode="auto">
              <a:xfrm>
                <a:off x="8438263" y="1761709"/>
                <a:ext cx="201076" cy="251344"/>
              </a:xfrm>
              <a:custGeom>
                <a:avLst/>
                <a:gdLst>
                  <a:gd name="connsiteX0" fmla="*/ 123825 w 247650"/>
                  <a:gd name="connsiteY0" fmla="*/ 169862 h 309562"/>
                  <a:gd name="connsiteX1" fmla="*/ 247650 w 247650"/>
                  <a:gd name="connsiteY1" fmla="*/ 293919 h 309562"/>
                  <a:gd name="connsiteX2" fmla="*/ 247650 w 247650"/>
                  <a:gd name="connsiteY2" fmla="*/ 309562 h 309562"/>
                  <a:gd name="connsiteX3" fmla="*/ 0 w 247650"/>
                  <a:gd name="connsiteY3" fmla="*/ 309562 h 309562"/>
                  <a:gd name="connsiteX4" fmla="*/ 0 w 247650"/>
                  <a:gd name="connsiteY4" fmla="*/ 293919 h 309562"/>
                  <a:gd name="connsiteX5" fmla="*/ 123825 w 247650"/>
                  <a:gd name="connsiteY5" fmla="*/ 169862 h 309562"/>
                  <a:gd name="connsiteX6" fmla="*/ 123825 w 247650"/>
                  <a:gd name="connsiteY6" fmla="*/ 0 h 309562"/>
                  <a:gd name="connsiteX7" fmla="*/ 193675 w 247650"/>
                  <a:gd name="connsiteY7" fmla="*/ 69850 h 309562"/>
                  <a:gd name="connsiteX8" fmla="*/ 123825 w 247650"/>
                  <a:gd name="connsiteY8" fmla="*/ 139700 h 309562"/>
                  <a:gd name="connsiteX9" fmla="*/ 53975 w 247650"/>
                  <a:gd name="connsiteY9" fmla="*/ 69850 h 309562"/>
                  <a:gd name="connsiteX10" fmla="*/ 123825 w 247650"/>
                  <a:gd name="connsiteY10" fmla="*/ 0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2">
                    <a:moveTo>
                      <a:pt x="123825" y="169862"/>
                    </a:moveTo>
                    <a:cubicBezTo>
                      <a:pt x="192455" y="169862"/>
                      <a:pt x="247650" y="225524"/>
                      <a:pt x="247650" y="293919"/>
                    </a:cubicBezTo>
                    <a:cubicBezTo>
                      <a:pt x="247650" y="309562"/>
                      <a:pt x="247650" y="309562"/>
                      <a:pt x="247650" y="309562"/>
                    </a:cubicBezTo>
                    <a:cubicBezTo>
                      <a:pt x="0" y="309562"/>
                      <a:pt x="0" y="309562"/>
                      <a:pt x="0" y="309562"/>
                    </a:cubicBezTo>
                    <a:cubicBezTo>
                      <a:pt x="0" y="293919"/>
                      <a:pt x="0" y="293919"/>
                      <a:pt x="0" y="293919"/>
                    </a:cubicBezTo>
                    <a:cubicBezTo>
                      <a:pt x="0" y="225524"/>
                      <a:pt x="55558" y="169862"/>
                      <a:pt x="123825" y="169862"/>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60" name="Freeform: Shape 70">
                <a:extLst>
                  <a:ext uri="{FF2B5EF4-FFF2-40B4-BE49-F238E27FC236}">
                    <a16:creationId xmlns:a16="http://schemas.microsoft.com/office/drawing/2014/main" id="{CABED43E-D06E-F041-966F-4A0949DBA71B}"/>
                  </a:ext>
                </a:extLst>
              </p:cNvPr>
              <p:cNvSpPr>
                <a:spLocks/>
              </p:cNvSpPr>
              <p:nvPr/>
            </p:nvSpPr>
            <p:spPr bwMode="auto">
              <a:xfrm>
                <a:off x="8242937" y="1751755"/>
                <a:ext cx="247650" cy="309563"/>
              </a:xfrm>
              <a:custGeom>
                <a:avLst/>
                <a:gdLst>
                  <a:gd name="connsiteX0" fmla="*/ 124006 w 247650"/>
                  <a:gd name="connsiteY0" fmla="*/ 169863 h 309563"/>
                  <a:gd name="connsiteX1" fmla="*/ 247650 w 247650"/>
                  <a:gd name="connsiteY1" fmla="*/ 293920 h 309563"/>
                  <a:gd name="connsiteX2" fmla="*/ 247650 w 247650"/>
                  <a:gd name="connsiteY2" fmla="*/ 309563 h 309563"/>
                  <a:gd name="connsiteX3" fmla="*/ 0 w 247650"/>
                  <a:gd name="connsiteY3" fmla="*/ 309563 h 309563"/>
                  <a:gd name="connsiteX4" fmla="*/ 0 w 247650"/>
                  <a:gd name="connsiteY4" fmla="*/ 293920 h 309563"/>
                  <a:gd name="connsiteX5" fmla="*/ 124006 w 247650"/>
                  <a:gd name="connsiteY5" fmla="*/ 169863 h 309563"/>
                  <a:gd name="connsiteX6" fmla="*/ 123825 w 247650"/>
                  <a:gd name="connsiteY6" fmla="*/ 0 h 309563"/>
                  <a:gd name="connsiteX7" fmla="*/ 193675 w 247650"/>
                  <a:gd name="connsiteY7" fmla="*/ 69850 h 309563"/>
                  <a:gd name="connsiteX8" fmla="*/ 123825 w 247650"/>
                  <a:gd name="connsiteY8" fmla="*/ 139700 h 309563"/>
                  <a:gd name="connsiteX9" fmla="*/ 53975 w 247650"/>
                  <a:gd name="connsiteY9" fmla="*/ 69850 h 309563"/>
                  <a:gd name="connsiteX10" fmla="*/ 123825 w 247650"/>
                  <a:gd name="connsiteY10"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3">
                    <a:moveTo>
                      <a:pt x="124006" y="169863"/>
                    </a:moveTo>
                    <a:cubicBezTo>
                      <a:pt x="192174" y="169863"/>
                      <a:pt x="247650" y="225525"/>
                      <a:pt x="247650" y="293920"/>
                    </a:cubicBezTo>
                    <a:cubicBezTo>
                      <a:pt x="247650" y="309563"/>
                      <a:pt x="247650" y="309563"/>
                      <a:pt x="247650" y="309563"/>
                    </a:cubicBezTo>
                    <a:cubicBezTo>
                      <a:pt x="0" y="309563"/>
                      <a:pt x="0" y="309563"/>
                      <a:pt x="0" y="309563"/>
                    </a:cubicBezTo>
                    <a:cubicBezTo>
                      <a:pt x="0" y="293920"/>
                      <a:pt x="0" y="293920"/>
                      <a:pt x="0" y="293920"/>
                    </a:cubicBezTo>
                    <a:cubicBezTo>
                      <a:pt x="0" y="225525"/>
                      <a:pt x="55476" y="169863"/>
                      <a:pt x="124006" y="169863"/>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sp>
        <p:nvSpPr>
          <p:cNvPr id="61" name="Rectangle 60">
            <a:extLst>
              <a:ext uri="{FF2B5EF4-FFF2-40B4-BE49-F238E27FC236}">
                <a16:creationId xmlns:a16="http://schemas.microsoft.com/office/drawing/2014/main" id="{BB5A913B-5F04-9A49-91EC-BAD98B1C365D}"/>
              </a:ext>
            </a:extLst>
          </p:cNvPr>
          <p:cNvSpPr/>
          <p:nvPr/>
        </p:nvSpPr>
        <p:spPr bwMode="auto">
          <a:xfrm>
            <a:off x="8564226" y="1681188"/>
            <a:ext cx="2719556" cy="919457"/>
          </a:xfrm>
          <a:prstGeom prst="rect">
            <a:avLst/>
          </a:prstGeom>
          <a:noFill/>
          <a:ln w="12700" cap="flat" cmpd="sng" algn="ctr">
            <a:solidFill>
              <a:schemeClr val="accent1"/>
            </a:solidFill>
            <a:prstDash val="solid"/>
            <a:headEnd type="none" w="med" len="med"/>
            <a:tailEnd type="none" w="med" len="med"/>
          </a:ln>
          <a:effectLst/>
        </p:spPr>
        <p:txBody>
          <a:bodyPr rot="0" spcFirstLastPara="0" vertOverflow="overflow" horzOverflow="overflow" vert="horz" wrap="square" lIns="91388" tIns="89592" rIns="0" bIns="89592" numCol="1" spcCol="0" rtlCol="0" fromWordArt="0" anchor="ctr" anchorCtr="0" forceAA="0" compatLnSpc="1">
            <a:prstTxWarp prst="textNoShape">
              <a:avLst/>
            </a:prstTxWarp>
            <a:noAutofit/>
          </a:bodyPr>
          <a:lstStyle/>
          <a:p>
            <a:pPr marL="61913" marR="0" lvl="3" algn="l" defTabSz="912803" rtl="0" eaLnBrk="1" fontAlgn="auto" latinLnBrk="0" hangingPunct="1">
              <a:lnSpc>
                <a:spcPct val="110000"/>
              </a:lnSpc>
              <a:spcBef>
                <a:spcPts val="600"/>
              </a:spcBef>
              <a:spcAft>
                <a:spcPts val="0"/>
              </a:spcAft>
              <a:buClr>
                <a:srgbClr val="FFFFFF"/>
              </a:buClr>
              <a:buSzTx/>
              <a:tabLst/>
              <a:defRPr/>
            </a:pPr>
            <a:endParaRPr kumimoji="0" lang="en-US" sz="1400" b="0" i="0" u="none" strike="noStrike" kern="0" cap="none" spc="0" normalizeH="0" baseline="0" noProof="0">
              <a:ln>
                <a:noFill/>
              </a:ln>
              <a:effectLst/>
              <a:uLnTx/>
              <a:uFillTx/>
              <a:latin typeface="Segoe UI"/>
              <a:ea typeface="+mn-ea"/>
              <a:cs typeface="+mn-cs"/>
            </a:endParaRPr>
          </a:p>
        </p:txBody>
      </p:sp>
      <p:sp>
        <p:nvSpPr>
          <p:cNvPr id="62" name="Pentagon 50">
            <a:extLst>
              <a:ext uri="{FF2B5EF4-FFF2-40B4-BE49-F238E27FC236}">
                <a16:creationId xmlns:a16="http://schemas.microsoft.com/office/drawing/2014/main" id="{A8B01D98-EA22-EF4A-9A69-85517D377270}"/>
              </a:ext>
            </a:extLst>
          </p:cNvPr>
          <p:cNvSpPr/>
          <p:nvPr/>
        </p:nvSpPr>
        <p:spPr bwMode="auto">
          <a:xfrm>
            <a:off x="6846695" y="1681188"/>
            <a:ext cx="1963515" cy="919457"/>
          </a:xfrm>
          <a:custGeom>
            <a:avLst/>
            <a:gdLst>
              <a:gd name="connsiteX0" fmla="*/ 0 w 1734487"/>
              <a:gd name="connsiteY0" fmla="*/ 0 h 3316414"/>
              <a:gd name="connsiteX1" fmla="*/ 1619369 w 1734487"/>
              <a:gd name="connsiteY1" fmla="*/ 0 h 3316414"/>
              <a:gd name="connsiteX2" fmla="*/ 1734487 w 1734487"/>
              <a:gd name="connsiteY2" fmla="*/ 1658207 h 3316414"/>
              <a:gd name="connsiteX3" fmla="*/ 1619369 w 1734487"/>
              <a:gd name="connsiteY3" fmla="*/ 3316414 h 3316414"/>
              <a:gd name="connsiteX4" fmla="*/ 0 w 1734487"/>
              <a:gd name="connsiteY4" fmla="*/ 3316414 h 3316414"/>
              <a:gd name="connsiteX5" fmla="*/ 0 w 1734487"/>
              <a:gd name="connsiteY5" fmla="*/ 0 h 3316414"/>
              <a:gd name="connsiteX0" fmla="*/ 0 w 1828089"/>
              <a:gd name="connsiteY0" fmla="*/ 0 h 3316414"/>
              <a:gd name="connsiteX1" fmla="*/ 1619369 w 1828089"/>
              <a:gd name="connsiteY1" fmla="*/ 0 h 3316414"/>
              <a:gd name="connsiteX2" fmla="*/ 1828089 w 1828089"/>
              <a:gd name="connsiteY2" fmla="*/ 1665407 h 3316414"/>
              <a:gd name="connsiteX3" fmla="*/ 1619369 w 1828089"/>
              <a:gd name="connsiteY3" fmla="*/ 3316414 h 3316414"/>
              <a:gd name="connsiteX4" fmla="*/ 0 w 1828089"/>
              <a:gd name="connsiteY4" fmla="*/ 3316414 h 3316414"/>
              <a:gd name="connsiteX5" fmla="*/ 0 w 1828089"/>
              <a:gd name="connsiteY5" fmla="*/ 0 h 331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089" h="3316414">
                <a:moveTo>
                  <a:pt x="0" y="0"/>
                </a:moveTo>
                <a:lnTo>
                  <a:pt x="1619369" y="0"/>
                </a:lnTo>
                <a:lnTo>
                  <a:pt x="1828089" y="1665407"/>
                </a:lnTo>
                <a:lnTo>
                  <a:pt x="1619369" y="3316414"/>
                </a:lnTo>
                <a:lnTo>
                  <a:pt x="0" y="3316414"/>
                </a:lnTo>
                <a:lnTo>
                  <a:pt x="0" y="0"/>
                </a:lnTo>
                <a:close/>
              </a:path>
            </a:pathLst>
          </a:cu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 name="TextBox 62">
            <a:extLst>
              <a:ext uri="{FF2B5EF4-FFF2-40B4-BE49-F238E27FC236}">
                <a16:creationId xmlns:a16="http://schemas.microsoft.com/office/drawing/2014/main" id="{B7AF494F-5CD9-4043-BE69-066E63D03C51}"/>
              </a:ext>
            </a:extLst>
          </p:cNvPr>
          <p:cNvSpPr txBox="1"/>
          <p:nvPr/>
        </p:nvSpPr>
        <p:spPr>
          <a:xfrm>
            <a:off x="6802306" y="2330958"/>
            <a:ext cx="1875972" cy="215444"/>
          </a:xfrm>
          <a:prstGeom prst="rect">
            <a:avLst/>
          </a:prstGeom>
          <a:noFill/>
        </p:spPr>
        <p:txBody>
          <a:bodyPr wrap="square" lIns="0" tIns="0" rIns="0" bIns="0" rtlCol="0">
            <a:spAutoFit/>
          </a:bodyPr>
          <a:lstStyle/>
          <a:p>
            <a:pPr algn="ctr"/>
            <a:r>
              <a:rPr lang="en-US" sz="1400">
                <a:gradFill>
                  <a:gsLst>
                    <a:gs pos="2917">
                      <a:schemeClr val="tx1"/>
                    </a:gs>
                    <a:gs pos="30000">
                      <a:schemeClr val="tx1"/>
                    </a:gs>
                  </a:gsLst>
                  <a:lin ang="5400000" scaled="0"/>
                </a:gradFill>
                <a:latin typeface="+mj-lt"/>
              </a:rPr>
              <a:t>Monitor access</a:t>
            </a:r>
          </a:p>
        </p:txBody>
      </p:sp>
      <p:sp>
        <p:nvSpPr>
          <p:cNvPr id="64" name="Rectangle 63">
            <a:extLst>
              <a:ext uri="{FF2B5EF4-FFF2-40B4-BE49-F238E27FC236}">
                <a16:creationId xmlns:a16="http://schemas.microsoft.com/office/drawing/2014/main" id="{6BAEA981-1071-6A47-8A50-A65E6C04745C}"/>
              </a:ext>
            </a:extLst>
          </p:cNvPr>
          <p:cNvSpPr/>
          <p:nvPr/>
        </p:nvSpPr>
        <p:spPr>
          <a:xfrm>
            <a:off x="8795412" y="1867693"/>
            <a:ext cx="2471468" cy="600164"/>
          </a:xfrm>
          <a:prstGeom prst="rect">
            <a:avLst/>
          </a:prstGeom>
        </p:spPr>
        <p:txBody>
          <a:bodyPr wrap="square" anchor="t">
            <a:spAutoFit/>
          </a:bodyPr>
          <a:lstStyle/>
          <a:p>
            <a:pPr lvl="0" defTabSz="912803">
              <a:spcBef>
                <a:spcPts val="600"/>
              </a:spcBef>
              <a:buClr>
                <a:srgbClr val="FFFFFF"/>
              </a:buClr>
              <a:defRPr/>
            </a:pPr>
            <a:r>
              <a:rPr lang="en-US" sz="1400" kern="0"/>
              <a:t>Native authentication</a:t>
            </a:r>
          </a:p>
          <a:p>
            <a:pPr defTabSz="912743">
              <a:spcBef>
                <a:spcPts val="600"/>
              </a:spcBef>
              <a:buClr>
                <a:srgbClr val="FFFFFF"/>
              </a:buClr>
              <a:defRPr/>
            </a:pPr>
            <a:r>
              <a:rPr lang="en-US" sz="1400" kern="0">
                <a:cs typeface="Segoe UI"/>
              </a:rPr>
              <a:t>Advanced Threat Protection </a:t>
            </a:r>
          </a:p>
        </p:txBody>
      </p:sp>
      <p:sp>
        <p:nvSpPr>
          <p:cNvPr id="65" name="Freeform 164">
            <a:extLst>
              <a:ext uri="{FF2B5EF4-FFF2-40B4-BE49-F238E27FC236}">
                <a16:creationId xmlns:a16="http://schemas.microsoft.com/office/drawing/2014/main" id="{F64BB741-D9FE-9849-9948-72D1AF58A54B}"/>
              </a:ext>
            </a:extLst>
          </p:cNvPr>
          <p:cNvSpPr>
            <a:spLocks noChangeAspect="1" noEditPoints="1"/>
          </p:cNvSpPr>
          <p:nvPr/>
        </p:nvSpPr>
        <p:spPr bwMode="black">
          <a:xfrm>
            <a:off x="7578190" y="1808900"/>
            <a:ext cx="329673" cy="456942"/>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accent1"/>
          </a:solidFill>
          <a:ln>
            <a:noFill/>
          </a:ln>
        </p:spPr>
        <p:txBody>
          <a:bodyPr vert="horz" wrap="square" lIns="82258" tIns="41129" rIns="82258" bIns="41129" numCol="1" anchor="t" anchorCtr="0" compatLnSpc="1">
            <a:prstTxWarp prst="textNoShape">
              <a:avLst/>
            </a:prstTxWarp>
          </a:bodyPr>
          <a:lstStyle/>
          <a:p>
            <a:pPr marL="0" marR="0" lvl="0" indent="0" algn="l" defTabSz="913698"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a:ea typeface="+mn-ea"/>
              <a:cs typeface="+mn-cs"/>
            </a:endParaRPr>
          </a:p>
        </p:txBody>
      </p:sp>
      <p:sp>
        <p:nvSpPr>
          <p:cNvPr id="67" name="TextBox 66">
            <a:extLst>
              <a:ext uri="{FF2B5EF4-FFF2-40B4-BE49-F238E27FC236}">
                <a16:creationId xmlns:a16="http://schemas.microsoft.com/office/drawing/2014/main" id="{878F82CB-C5D0-E644-A300-61F1A92EF6D9}"/>
              </a:ext>
            </a:extLst>
          </p:cNvPr>
          <p:cNvSpPr txBox="1"/>
          <p:nvPr/>
        </p:nvSpPr>
        <p:spPr>
          <a:xfrm>
            <a:off x="3774405" y="3404667"/>
            <a:ext cx="435628" cy="558717"/>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1" i="0" u="none" strike="noStrike" kern="1200" cap="none" spc="0" normalizeH="0" baseline="0" noProof="0" err="1">
              <a:ln>
                <a:noFill/>
              </a:ln>
              <a:solidFill>
                <a:srgbClr val="FFFFFF"/>
              </a:solidFill>
              <a:effectLst/>
              <a:uLnTx/>
              <a:uFillTx/>
              <a:latin typeface="Segoe UI Black" charset="0"/>
              <a:ea typeface="Segoe UI Black" charset="0"/>
              <a:cs typeface="Segoe UI Black" charset="0"/>
            </a:endParaRPr>
          </a:p>
        </p:txBody>
      </p:sp>
      <p:grpSp>
        <p:nvGrpSpPr>
          <p:cNvPr id="68" name="Group 67">
            <a:extLst>
              <a:ext uri="{FF2B5EF4-FFF2-40B4-BE49-F238E27FC236}">
                <a16:creationId xmlns:a16="http://schemas.microsoft.com/office/drawing/2014/main" id="{6CD82F45-89F2-364D-9BAB-D4BA29C89A05}"/>
              </a:ext>
            </a:extLst>
          </p:cNvPr>
          <p:cNvGrpSpPr/>
          <p:nvPr/>
        </p:nvGrpSpPr>
        <p:grpSpPr>
          <a:xfrm>
            <a:off x="4281923" y="3409900"/>
            <a:ext cx="431548" cy="553484"/>
            <a:chOff x="6559256" y="4995584"/>
            <a:chExt cx="788077" cy="1010750"/>
          </a:xfrm>
        </p:grpSpPr>
        <p:sp>
          <p:nvSpPr>
            <p:cNvPr id="69" name="Freeform 182">
              <a:extLst>
                <a:ext uri="{FF2B5EF4-FFF2-40B4-BE49-F238E27FC236}">
                  <a16:creationId xmlns:a16="http://schemas.microsoft.com/office/drawing/2014/main" id="{5E452D7A-87CD-B444-A09D-83C913DABC4F}"/>
                </a:ext>
              </a:extLst>
            </p:cNvPr>
            <p:cNvSpPr/>
            <p:nvPr/>
          </p:nvSpPr>
          <p:spPr bwMode="auto">
            <a:xfrm>
              <a:off x="6559256" y="4995584"/>
              <a:ext cx="788077" cy="1010750"/>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0" name="Picture 69">
              <a:extLst>
                <a:ext uri="{FF2B5EF4-FFF2-40B4-BE49-F238E27FC236}">
                  <a16:creationId xmlns:a16="http://schemas.microsoft.com/office/drawing/2014/main" id="{B5A681F4-9C87-864C-A101-EDC5188DA24B}"/>
                </a:ext>
              </a:extLst>
            </p:cNvPr>
            <p:cNvPicPr>
              <a:picLocks noChangeAspect="1"/>
            </p:cNvPicPr>
            <p:nvPr/>
          </p:nvPicPr>
          <p:blipFill>
            <a:blip r:embed="rId3">
              <a:lum bright="100000"/>
            </a:blip>
            <a:stretch>
              <a:fillRect/>
            </a:stretch>
          </p:blipFill>
          <p:spPr>
            <a:xfrm>
              <a:off x="6632303" y="5367747"/>
              <a:ext cx="641982" cy="420176"/>
            </a:xfrm>
            <a:prstGeom prst="rect">
              <a:avLst/>
            </a:prstGeom>
          </p:spPr>
        </p:pic>
      </p:grpSp>
      <p:grpSp>
        <p:nvGrpSpPr>
          <p:cNvPr id="12" name="Group 11">
            <a:extLst>
              <a:ext uri="{FF2B5EF4-FFF2-40B4-BE49-F238E27FC236}">
                <a16:creationId xmlns:a16="http://schemas.microsoft.com/office/drawing/2014/main" id="{838D9B55-BE19-4039-8FE6-7D92580B4E41}"/>
              </a:ext>
            </a:extLst>
          </p:cNvPr>
          <p:cNvGrpSpPr/>
          <p:nvPr/>
        </p:nvGrpSpPr>
        <p:grpSpPr>
          <a:xfrm>
            <a:off x="1766744" y="5480246"/>
            <a:ext cx="4994953" cy="658542"/>
            <a:chOff x="5248599" y="5731587"/>
            <a:chExt cx="4994953" cy="658542"/>
          </a:xfrm>
        </p:grpSpPr>
        <p:pic>
          <p:nvPicPr>
            <p:cNvPr id="41" name="Picture 40">
              <a:extLst>
                <a:ext uri="{FF2B5EF4-FFF2-40B4-BE49-F238E27FC236}">
                  <a16:creationId xmlns:a16="http://schemas.microsoft.com/office/drawing/2014/main" id="{36CBEEA0-B6F4-41E2-8FE4-F9C2914E3F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7401" y="5805574"/>
              <a:ext cx="706151" cy="584555"/>
            </a:xfrm>
            <a:prstGeom prst="rect">
              <a:avLst/>
            </a:prstGeom>
          </p:spPr>
        </p:pic>
        <p:pic>
          <p:nvPicPr>
            <p:cNvPr id="42" name="Picture 41">
              <a:extLst>
                <a:ext uri="{FF2B5EF4-FFF2-40B4-BE49-F238E27FC236}">
                  <a16:creationId xmlns:a16="http://schemas.microsoft.com/office/drawing/2014/main" id="{CCA2BB13-DF41-44D2-B6BE-C238458A23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70276" y="5792752"/>
              <a:ext cx="690590" cy="584555"/>
            </a:xfrm>
            <a:prstGeom prst="rect">
              <a:avLst/>
            </a:prstGeom>
          </p:spPr>
        </p:pic>
        <p:pic>
          <p:nvPicPr>
            <p:cNvPr id="75" name="Picture 74">
              <a:extLst>
                <a:ext uri="{FF2B5EF4-FFF2-40B4-BE49-F238E27FC236}">
                  <a16:creationId xmlns:a16="http://schemas.microsoft.com/office/drawing/2014/main" id="{39EA469C-B49E-4452-A43A-047CC79EBB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48599" y="5731587"/>
              <a:ext cx="709066" cy="645720"/>
            </a:xfrm>
            <a:prstGeom prst="rect">
              <a:avLst/>
            </a:prstGeom>
          </p:spPr>
        </p:pic>
        <p:pic>
          <p:nvPicPr>
            <p:cNvPr id="80" name="Picture 79">
              <a:extLst>
                <a:ext uri="{FF2B5EF4-FFF2-40B4-BE49-F238E27FC236}">
                  <a16:creationId xmlns:a16="http://schemas.microsoft.com/office/drawing/2014/main" id="{B1C364CB-EEB6-46FC-8AE7-212E695D67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78431" y="5985236"/>
              <a:ext cx="681947" cy="263293"/>
            </a:xfrm>
            <a:prstGeom prst="rect">
              <a:avLst/>
            </a:prstGeom>
          </p:spPr>
        </p:pic>
        <p:pic>
          <p:nvPicPr>
            <p:cNvPr id="82" name="Picture 81">
              <a:extLst>
                <a:ext uri="{FF2B5EF4-FFF2-40B4-BE49-F238E27FC236}">
                  <a16:creationId xmlns:a16="http://schemas.microsoft.com/office/drawing/2014/main" id="{253393E8-796F-45A2-89D2-73A33CDC733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92152" y="5911320"/>
              <a:ext cx="601589" cy="406120"/>
            </a:xfrm>
            <a:prstGeom prst="rect">
              <a:avLst/>
            </a:prstGeom>
          </p:spPr>
        </p:pic>
      </p:grpSp>
      <p:grpSp>
        <p:nvGrpSpPr>
          <p:cNvPr id="9" name="Group 8">
            <a:extLst>
              <a:ext uri="{FF2B5EF4-FFF2-40B4-BE49-F238E27FC236}">
                <a16:creationId xmlns:a16="http://schemas.microsoft.com/office/drawing/2014/main" id="{9121D3C3-AF21-6040-895A-6BE57468E092}"/>
              </a:ext>
            </a:extLst>
          </p:cNvPr>
          <p:cNvGrpSpPr/>
          <p:nvPr/>
        </p:nvGrpSpPr>
        <p:grpSpPr>
          <a:xfrm>
            <a:off x="2107033" y="5065845"/>
            <a:ext cx="4311949" cy="358926"/>
            <a:chOff x="2107033" y="5046390"/>
            <a:chExt cx="4311949" cy="358926"/>
          </a:xfrm>
        </p:grpSpPr>
        <p:sp>
          <p:nvSpPr>
            <p:cNvPr id="71" name="Left Bracket 70">
              <a:extLst>
                <a:ext uri="{FF2B5EF4-FFF2-40B4-BE49-F238E27FC236}">
                  <a16:creationId xmlns:a16="http://schemas.microsoft.com/office/drawing/2014/main" id="{79C52222-ED0E-2046-B6FB-CADE3EBCA842}"/>
                </a:ext>
              </a:extLst>
            </p:cNvPr>
            <p:cNvSpPr/>
            <p:nvPr/>
          </p:nvSpPr>
          <p:spPr>
            <a:xfrm rot="5400000">
              <a:off x="4169435" y="3155769"/>
              <a:ext cx="187145" cy="4311949"/>
            </a:xfrm>
            <a:prstGeom prst="leftBracket">
              <a:avLst>
                <a:gd name="adj" fmla="val 2140"/>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cxnSp>
          <p:nvCxnSpPr>
            <p:cNvPr id="8" name="Straight Connector 7">
              <a:extLst>
                <a:ext uri="{FF2B5EF4-FFF2-40B4-BE49-F238E27FC236}">
                  <a16:creationId xmlns:a16="http://schemas.microsoft.com/office/drawing/2014/main" id="{BDFE94A9-F992-4647-AD04-78DC8E6A73C9}"/>
                </a:ext>
              </a:extLst>
            </p:cNvPr>
            <p:cNvCxnSpPr/>
            <p:nvPr/>
          </p:nvCxnSpPr>
          <p:spPr>
            <a:xfrm>
              <a:off x="4262467" y="5046390"/>
              <a:ext cx="0" cy="167638"/>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534153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F61D0A33-DE83-574D-A848-1488E74CDBF6}"/>
              </a:ext>
            </a:extLst>
          </p:cNvPr>
          <p:cNvGrpSpPr>
            <a:grpSpLocks noChangeAspect="1"/>
          </p:cNvGrpSpPr>
          <p:nvPr/>
        </p:nvGrpSpPr>
        <p:grpSpPr>
          <a:xfrm flipH="1">
            <a:off x="6678285" y="3133906"/>
            <a:ext cx="2498242" cy="1478552"/>
            <a:chOff x="942772" y="1664993"/>
            <a:chExt cx="155575" cy="92075"/>
          </a:xfrm>
          <a:solidFill>
            <a:srgbClr val="50E6FF"/>
          </a:solidFill>
        </p:grpSpPr>
        <p:sp>
          <p:nvSpPr>
            <p:cNvPr id="63" name="Oval 19">
              <a:extLst>
                <a:ext uri="{FF2B5EF4-FFF2-40B4-BE49-F238E27FC236}">
                  <a16:creationId xmlns:a16="http://schemas.microsoft.com/office/drawing/2014/main" id="{909BE767-EBD6-9341-967A-99B01885EED5}"/>
                </a:ext>
              </a:extLst>
            </p:cNvPr>
            <p:cNvSpPr>
              <a:spLocks noChangeArrowheads="1"/>
            </p:cNvSpPr>
            <p:nvPr/>
          </p:nvSpPr>
          <p:spPr bwMode="auto">
            <a:xfrm>
              <a:off x="958647" y="1664993"/>
              <a:ext cx="93663"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64" name="Freeform 20">
              <a:extLst>
                <a:ext uri="{FF2B5EF4-FFF2-40B4-BE49-F238E27FC236}">
                  <a16:creationId xmlns:a16="http://schemas.microsoft.com/office/drawing/2014/main" id="{60545C1F-D74E-EE49-A752-157B14B39173}"/>
                </a:ext>
              </a:extLst>
            </p:cNvPr>
            <p:cNvSpPr>
              <a:spLocks/>
            </p:cNvSpPr>
            <p:nvPr/>
          </p:nvSpPr>
          <p:spPr bwMode="auto">
            <a:xfrm>
              <a:off x="942772" y="1722142"/>
              <a:ext cx="155575" cy="34925"/>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68" name="Oval 21">
              <a:extLst>
                <a:ext uri="{FF2B5EF4-FFF2-40B4-BE49-F238E27FC236}">
                  <a16:creationId xmlns:a16="http://schemas.microsoft.com/office/drawing/2014/main" id="{6727DAE3-743F-2E4B-9FD6-4E4DEC80AF92}"/>
                </a:ext>
              </a:extLst>
            </p:cNvPr>
            <p:cNvSpPr>
              <a:spLocks noChangeArrowheads="1"/>
            </p:cNvSpPr>
            <p:nvPr/>
          </p:nvSpPr>
          <p:spPr bwMode="auto">
            <a:xfrm>
              <a:off x="1020559" y="1680868"/>
              <a:ext cx="61913"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grpSp>
      <p:sp>
        <p:nvSpPr>
          <p:cNvPr id="2" name="Text Placeholder 1">
            <a:extLst>
              <a:ext uri="{FF2B5EF4-FFF2-40B4-BE49-F238E27FC236}">
                <a16:creationId xmlns:a16="http://schemas.microsoft.com/office/drawing/2014/main" id="{A7358A6F-F3ED-41BB-BFD4-EE247AF3842E}"/>
              </a:ext>
            </a:extLst>
          </p:cNvPr>
          <p:cNvSpPr>
            <a:spLocks noGrp="1"/>
          </p:cNvSpPr>
          <p:nvPr>
            <p:ph type="body" sz="quarter" idx="10"/>
          </p:nvPr>
        </p:nvSpPr>
        <p:spPr>
          <a:xfrm>
            <a:off x="586390" y="1973372"/>
            <a:ext cx="4898137" cy="3635162"/>
          </a:xfrm>
        </p:spPr>
        <p:txBody>
          <a:bodyPr vert="horz" wrap="square" lIns="0" tIns="0" rIns="0" bIns="0" rtlCol="0" anchor="t">
            <a:spAutoFit/>
          </a:bodyPr>
          <a:lstStyle/>
          <a:p>
            <a:pPr>
              <a:lnSpc>
                <a:spcPct val="100000"/>
              </a:lnSpc>
              <a:spcBef>
                <a:spcPts val="0"/>
              </a:spcBef>
              <a:spcAft>
                <a:spcPts val="1800"/>
              </a:spcAft>
            </a:pPr>
            <a:r>
              <a:rPr lang="en-US" sz="1600">
                <a:solidFill>
                  <a:schemeClr val="tx1"/>
                </a:solidFill>
                <a:latin typeface="Segoe UI"/>
                <a:cs typeface="Segoe UI"/>
              </a:rPr>
              <a:t>Advanced Threat Protection* (ATP) uses Active Directory signals to identify and investigate user-based threats</a:t>
            </a:r>
          </a:p>
          <a:p>
            <a:pPr>
              <a:lnSpc>
                <a:spcPct val="100000"/>
              </a:lnSpc>
              <a:spcBef>
                <a:spcPts val="0"/>
              </a:spcBef>
              <a:spcAft>
                <a:spcPts val="1800"/>
              </a:spcAft>
            </a:pPr>
            <a:r>
              <a:rPr lang="en-US" sz="1600">
                <a:solidFill>
                  <a:schemeClr val="tx1"/>
                </a:solidFill>
                <a:latin typeface="Segoe UI"/>
                <a:cs typeface="Segoe UI"/>
              </a:rPr>
              <a:t>After creating a behavioral baseline for each user, Azure ATP detects suspicious activity with built-in adaptive intelligence</a:t>
            </a:r>
          </a:p>
          <a:p>
            <a:pPr>
              <a:lnSpc>
                <a:spcPct val="100000"/>
              </a:lnSpc>
              <a:spcBef>
                <a:spcPts val="0"/>
              </a:spcBef>
              <a:spcAft>
                <a:spcPts val="1800"/>
              </a:spcAft>
            </a:pPr>
            <a:r>
              <a:rPr lang="en-US" sz="1600">
                <a:solidFill>
                  <a:schemeClr val="tx1"/>
                </a:solidFill>
                <a:latin typeface="Segoe UI" panose="020B0502040204020203" pitchFamily="34" charset="0"/>
              </a:rPr>
              <a:t>Reduce vulnerabilities with configuration insights and suggested best-practices</a:t>
            </a:r>
          </a:p>
          <a:p>
            <a:pPr>
              <a:lnSpc>
                <a:spcPct val="100000"/>
              </a:lnSpc>
              <a:spcBef>
                <a:spcPts val="0"/>
              </a:spcBef>
              <a:spcAft>
                <a:spcPts val="1800"/>
              </a:spcAft>
            </a:pPr>
            <a:r>
              <a:rPr lang="en-US" sz="1600">
                <a:solidFill>
                  <a:schemeClr val="tx1"/>
                </a:solidFill>
                <a:latin typeface="Segoe UI" panose="020B0502040204020203" pitchFamily="34" charset="0"/>
              </a:rPr>
              <a:t>Decrease alert noise with visibility to simple lateral movement paths and real-time attack timelines</a:t>
            </a:r>
          </a:p>
          <a:p>
            <a:pPr>
              <a:spcBef>
                <a:spcPts val="0"/>
              </a:spcBef>
              <a:spcAft>
                <a:spcPts val="1200"/>
              </a:spcAft>
            </a:pPr>
            <a:endParaRPr lang="en-US" sz="1600">
              <a:solidFill>
                <a:schemeClr val="tx1"/>
              </a:solidFill>
            </a:endParaRPr>
          </a:p>
        </p:txBody>
      </p:sp>
      <p:sp>
        <p:nvSpPr>
          <p:cNvPr id="3" name="Title 2">
            <a:extLst>
              <a:ext uri="{FF2B5EF4-FFF2-40B4-BE49-F238E27FC236}">
                <a16:creationId xmlns:a16="http://schemas.microsoft.com/office/drawing/2014/main" id="{B1F0F26E-9851-4AEF-BDE9-9494CE227A1C}"/>
              </a:ext>
            </a:extLst>
          </p:cNvPr>
          <p:cNvSpPr>
            <a:spLocks noGrp="1"/>
          </p:cNvSpPr>
          <p:nvPr>
            <p:ph type="title"/>
          </p:nvPr>
        </p:nvSpPr>
        <p:spPr>
          <a:xfrm>
            <a:off x="243998" y="354903"/>
            <a:ext cx="11704003" cy="984885"/>
          </a:xfrm>
        </p:spPr>
        <p:txBody>
          <a:bodyPr/>
          <a:lstStyle/>
          <a:p>
            <a:pPr algn="ctr"/>
            <a:r>
              <a:rPr lang="en-US" sz="3200">
                <a:solidFill>
                  <a:schemeClr val="bg1"/>
                </a:solidFill>
              </a:rPr>
              <a:t>Protect against malicious action with Advanced Threat Protection</a:t>
            </a:r>
          </a:p>
        </p:txBody>
      </p:sp>
      <p:sp>
        <p:nvSpPr>
          <p:cNvPr id="11" name="Rectangle 10">
            <a:extLst>
              <a:ext uri="{FF2B5EF4-FFF2-40B4-BE49-F238E27FC236}">
                <a16:creationId xmlns:a16="http://schemas.microsoft.com/office/drawing/2014/main" id="{EE4565FD-6F94-464F-B1FB-C69E47F7455F}"/>
              </a:ext>
            </a:extLst>
          </p:cNvPr>
          <p:cNvSpPr/>
          <p:nvPr/>
        </p:nvSpPr>
        <p:spPr>
          <a:xfrm>
            <a:off x="491792" y="6374170"/>
            <a:ext cx="5091266"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a:ea typeface="+mn-ea"/>
                <a:cs typeface="+mn-cs"/>
              </a:rPr>
              <a:t>*Advanced threat protection only available for Azure Database for MySQL</a:t>
            </a:r>
          </a:p>
        </p:txBody>
      </p:sp>
      <p:sp>
        <p:nvSpPr>
          <p:cNvPr id="35" name="TextBox 34">
            <a:extLst>
              <a:ext uri="{FF2B5EF4-FFF2-40B4-BE49-F238E27FC236}">
                <a16:creationId xmlns:a16="http://schemas.microsoft.com/office/drawing/2014/main" id="{2B7CB6C3-0BAF-4FAB-ADF5-C2F708FBE1FB}"/>
              </a:ext>
            </a:extLst>
          </p:cNvPr>
          <p:cNvSpPr txBox="1"/>
          <p:nvPr/>
        </p:nvSpPr>
        <p:spPr>
          <a:xfrm>
            <a:off x="7364242" y="2318617"/>
            <a:ext cx="1144874" cy="18466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cs typeface="Segoe UI Semibold" panose="020B0502040204020203" pitchFamily="34" charset="0"/>
              </a:rPr>
              <a:t>Azure portal</a:t>
            </a:r>
          </a:p>
        </p:txBody>
      </p:sp>
      <p:sp>
        <p:nvSpPr>
          <p:cNvPr id="36" name="TextBox 35">
            <a:extLst>
              <a:ext uri="{FF2B5EF4-FFF2-40B4-BE49-F238E27FC236}">
                <a16:creationId xmlns:a16="http://schemas.microsoft.com/office/drawing/2014/main" id="{77FDE282-0DFD-41CD-A8CA-911E2302EF65}"/>
              </a:ext>
            </a:extLst>
          </p:cNvPr>
          <p:cNvSpPr txBox="1"/>
          <p:nvPr/>
        </p:nvSpPr>
        <p:spPr>
          <a:xfrm>
            <a:off x="10356671" y="4330330"/>
            <a:ext cx="1144874" cy="18466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cs typeface="Segoe UI Semibold" panose="020B0502040204020203" pitchFamily="34" charset="0"/>
              </a:rPr>
              <a:t>Developer</a:t>
            </a:r>
          </a:p>
        </p:txBody>
      </p:sp>
      <p:sp>
        <p:nvSpPr>
          <p:cNvPr id="37" name="TextBox 36">
            <a:extLst>
              <a:ext uri="{FF2B5EF4-FFF2-40B4-BE49-F238E27FC236}">
                <a16:creationId xmlns:a16="http://schemas.microsoft.com/office/drawing/2014/main" id="{7CDD81B4-4AB5-4B47-A24D-39292913984B}"/>
              </a:ext>
            </a:extLst>
          </p:cNvPr>
          <p:cNvSpPr txBox="1"/>
          <p:nvPr/>
        </p:nvSpPr>
        <p:spPr>
          <a:xfrm>
            <a:off x="6973804" y="5862651"/>
            <a:ext cx="1925751" cy="18466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cs typeface="Segoe UI Semibold" panose="020B0502040204020203" pitchFamily="34" charset="0"/>
              </a:rPr>
              <a:t>Azure Security Center (ASC)</a:t>
            </a:r>
          </a:p>
        </p:txBody>
      </p:sp>
      <p:sp>
        <p:nvSpPr>
          <p:cNvPr id="38" name="TextBox 37">
            <a:extLst>
              <a:ext uri="{FF2B5EF4-FFF2-40B4-BE49-F238E27FC236}">
                <a16:creationId xmlns:a16="http://schemas.microsoft.com/office/drawing/2014/main" id="{C5D19488-FCA2-4DC1-A4AF-A57B0648F955}"/>
              </a:ext>
            </a:extLst>
          </p:cNvPr>
          <p:cNvSpPr txBox="1"/>
          <p:nvPr/>
        </p:nvSpPr>
        <p:spPr>
          <a:xfrm>
            <a:off x="7335787" y="3529763"/>
            <a:ext cx="1201785" cy="369332"/>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cs typeface="Segoe UI Semibold" panose="020B0502040204020203" pitchFamily="34" charset="0"/>
              </a:rPr>
              <a:t>Advanced threat protection</a:t>
            </a:r>
          </a:p>
        </p:txBody>
      </p:sp>
      <p:sp>
        <p:nvSpPr>
          <p:cNvPr id="39" name="TextBox 38">
            <a:extLst>
              <a:ext uri="{FF2B5EF4-FFF2-40B4-BE49-F238E27FC236}">
                <a16:creationId xmlns:a16="http://schemas.microsoft.com/office/drawing/2014/main" id="{C1184570-A95D-48B1-83B0-F0D7438BE65A}"/>
              </a:ext>
            </a:extLst>
          </p:cNvPr>
          <p:cNvSpPr txBox="1"/>
          <p:nvPr/>
        </p:nvSpPr>
        <p:spPr>
          <a:xfrm>
            <a:off x="7936679" y="2733718"/>
            <a:ext cx="1144874" cy="18466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8D4"/>
                </a:solidFill>
                <a:effectLst/>
                <a:uLnTx/>
                <a:uFillTx/>
                <a:latin typeface="+mj-lt"/>
                <a:ea typeface="+mn-ea"/>
                <a:cs typeface="Segoe UI" panose="020B0502040204020203" pitchFamily="34" charset="0"/>
              </a:rPr>
              <a:t>Just turn it </a:t>
            </a:r>
            <a:r>
              <a:rPr lang="en-US" sz="1200">
                <a:solidFill>
                  <a:srgbClr val="0078D4"/>
                </a:solidFill>
                <a:latin typeface="+mj-lt"/>
                <a:cs typeface="Segoe UI" panose="020B0502040204020203" pitchFamily="34" charset="0"/>
              </a:rPr>
              <a:t>on</a:t>
            </a:r>
            <a:endParaRPr kumimoji="0" lang="en-US" sz="1200" b="0" i="0" u="none" strike="noStrike" kern="1200" cap="none" spc="0" normalizeH="0" baseline="0" noProof="0">
              <a:ln>
                <a:noFill/>
              </a:ln>
              <a:solidFill>
                <a:srgbClr val="0078D4"/>
              </a:solidFill>
              <a:effectLst/>
              <a:uLnTx/>
              <a:uFillTx/>
              <a:latin typeface="+mj-lt"/>
              <a:ea typeface="+mn-ea"/>
              <a:cs typeface="Segoe UI" panose="020B0502040204020203" pitchFamily="34" charset="0"/>
            </a:endParaRPr>
          </a:p>
        </p:txBody>
      </p:sp>
      <p:sp>
        <p:nvSpPr>
          <p:cNvPr id="40" name="TextBox 39">
            <a:extLst>
              <a:ext uri="{FF2B5EF4-FFF2-40B4-BE49-F238E27FC236}">
                <a16:creationId xmlns:a16="http://schemas.microsoft.com/office/drawing/2014/main" id="{5ABF5BCD-FC92-41FD-B4A2-CB38B10D3D8E}"/>
              </a:ext>
            </a:extLst>
          </p:cNvPr>
          <p:cNvSpPr txBox="1"/>
          <p:nvPr/>
        </p:nvSpPr>
        <p:spPr>
          <a:xfrm>
            <a:off x="9316919" y="3899095"/>
            <a:ext cx="1167634" cy="18466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8D4"/>
                </a:solidFill>
                <a:effectLst/>
                <a:uLnTx/>
                <a:uFillTx/>
                <a:latin typeface="+mj-lt"/>
                <a:ea typeface="+mn-ea"/>
                <a:cs typeface="Segoe UI" panose="020B0502040204020203" pitchFamily="34" charset="0"/>
              </a:rPr>
              <a:t>Actionable alerts</a:t>
            </a:r>
          </a:p>
        </p:txBody>
      </p:sp>
      <p:grpSp>
        <p:nvGrpSpPr>
          <p:cNvPr id="41" name="Group 40">
            <a:extLst>
              <a:ext uri="{FF2B5EF4-FFF2-40B4-BE49-F238E27FC236}">
                <a16:creationId xmlns:a16="http://schemas.microsoft.com/office/drawing/2014/main" id="{46168E7C-F74F-4289-BB99-BB25C6FC9FC8}"/>
              </a:ext>
            </a:extLst>
          </p:cNvPr>
          <p:cNvGrpSpPr/>
          <p:nvPr/>
        </p:nvGrpSpPr>
        <p:grpSpPr>
          <a:xfrm>
            <a:off x="7740032" y="5297147"/>
            <a:ext cx="393295" cy="485377"/>
            <a:chOff x="1980078" y="253998"/>
            <a:chExt cx="3830386" cy="4727197"/>
          </a:xfrm>
          <a:solidFill>
            <a:schemeClr val="accent2"/>
          </a:solidFill>
        </p:grpSpPr>
        <p:sp>
          <p:nvSpPr>
            <p:cNvPr id="42" name="Rectangle 27">
              <a:extLst>
                <a:ext uri="{FF2B5EF4-FFF2-40B4-BE49-F238E27FC236}">
                  <a16:creationId xmlns:a16="http://schemas.microsoft.com/office/drawing/2014/main" id="{36155F33-D37B-4E4D-A02D-62451799D21F}"/>
                </a:ext>
              </a:extLst>
            </p:cNvPr>
            <p:cNvSpPr>
              <a:spLocks noChangeArrowheads="1"/>
            </p:cNvSpPr>
            <p:nvPr/>
          </p:nvSpPr>
          <p:spPr bwMode="auto">
            <a:xfrm>
              <a:off x="1980078" y="2169196"/>
              <a:ext cx="3830386" cy="281199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3" name="Freeform 29">
              <a:extLst>
                <a:ext uri="{FF2B5EF4-FFF2-40B4-BE49-F238E27FC236}">
                  <a16:creationId xmlns:a16="http://schemas.microsoft.com/office/drawing/2014/main" id="{ED96DE98-1A2F-49B5-A4C7-0F8F151C415D}"/>
                </a:ext>
              </a:extLst>
            </p:cNvPr>
            <p:cNvSpPr>
              <a:spLocks/>
            </p:cNvSpPr>
            <p:nvPr/>
          </p:nvSpPr>
          <p:spPr bwMode="auto">
            <a:xfrm>
              <a:off x="3454477" y="2913999"/>
              <a:ext cx="881597" cy="881598"/>
            </a:xfrm>
            <a:custGeom>
              <a:avLst/>
              <a:gdLst>
                <a:gd name="T0" fmla="*/ 256 w 256"/>
                <a:gd name="T1" fmla="*/ 127 h 256"/>
                <a:gd name="T2" fmla="*/ 256 w 256"/>
                <a:gd name="T3" fmla="*/ 129 h 256"/>
                <a:gd name="T4" fmla="*/ 129 w 256"/>
                <a:gd name="T5" fmla="*/ 256 h 256"/>
                <a:gd name="T6" fmla="*/ 127 w 256"/>
                <a:gd name="T7" fmla="*/ 256 h 256"/>
                <a:gd name="T8" fmla="*/ 0 w 256"/>
                <a:gd name="T9" fmla="*/ 129 h 256"/>
                <a:gd name="T10" fmla="*/ 0 w 256"/>
                <a:gd name="T11" fmla="*/ 127 h 256"/>
                <a:gd name="T12" fmla="*/ 127 w 256"/>
                <a:gd name="T13" fmla="*/ 0 h 256"/>
                <a:gd name="T14" fmla="*/ 129 w 256"/>
                <a:gd name="T15" fmla="*/ 0 h 256"/>
                <a:gd name="T16" fmla="*/ 256 w 256"/>
                <a:gd name="T17" fmla="*/ 12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127"/>
                  </a:moveTo>
                  <a:cubicBezTo>
                    <a:pt x="256" y="129"/>
                    <a:pt x="256" y="129"/>
                    <a:pt x="256" y="129"/>
                  </a:cubicBezTo>
                  <a:cubicBezTo>
                    <a:pt x="256" y="199"/>
                    <a:pt x="199" y="256"/>
                    <a:pt x="129" y="256"/>
                  </a:cubicBezTo>
                  <a:cubicBezTo>
                    <a:pt x="127" y="256"/>
                    <a:pt x="127" y="256"/>
                    <a:pt x="127" y="256"/>
                  </a:cubicBezTo>
                  <a:cubicBezTo>
                    <a:pt x="57" y="256"/>
                    <a:pt x="0" y="199"/>
                    <a:pt x="0" y="129"/>
                  </a:cubicBezTo>
                  <a:cubicBezTo>
                    <a:pt x="0" y="127"/>
                    <a:pt x="0" y="127"/>
                    <a:pt x="0" y="127"/>
                  </a:cubicBezTo>
                  <a:cubicBezTo>
                    <a:pt x="0" y="57"/>
                    <a:pt x="57" y="0"/>
                    <a:pt x="127" y="0"/>
                  </a:cubicBezTo>
                  <a:cubicBezTo>
                    <a:pt x="129" y="0"/>
                    <a:pt x="129" y="0"/>
                    <a:pt x="129" y="0"/>
                  </a:cubicBezTo>
                  <a:cubicBezTo>
                    <a:pt x="199" y="0"/>
                    <a:pt x="256" y="57"/>
                    <a:pt x="256"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4" name="Freeform 30">
              <a:extLst>
                <a:ext uri="{FF2B5EF4-FFF2-40B4-BE49-F238E27FC236}">
                  <a16:creationId xmlns:a16="http://schemas.microsoft.com/office/drawing/2014/main" id="{2A1C6B75-589F-4A10-944F-B009F2781A62}"/>
                </a:ext>
              </a:extLst>
            </p:cNvPr>
            <p:cNvSpPr>
              <a:spLocks/>
            </p:cNvSpPr>
            <p:nvPr/>
          </p:nvSpPr>
          <p:spPr bwMode="auto">
            <a:xfrm>
              <a:off x="3667277" y="3354793"/>
              <a:ext cx="455998" cy="1033598"/>
            </a:xfrm>
            <a:custGeom>
              <a:avLst/>
              <a:gdLst>
                <a:gd name="T0" fmla="*/ 64 w 128"/>
                <a:gd name="T1" fmla="*/ 299 h 299"/>
                <a:gd name="T2" fmla="*/ 63 w 128"/>
                <a:gd name="T3" fmla="*/ 299 h 299"/>
                <a:gd name="T4" fmla="*/ 0 w 128"/>
                <a:gd name="T5" fmla="*/ 236 h 299"/>
                <a:gd name="T6" fmla="*/ 0 w 128"/>
                <a:gd name="T7" fmla="*/ 64 h 299"/>
                <a:gd name="T8" fmla="*/ 63 w 128"/>
                <a:gd name="T9" fmla="*/ 0 h 299"/>
                <a:gd name="T10" fmla="*/ 64 w 128"/>
                <a:gd name="T11" fmla="*/ 0 h 299"/>
                <a:gd name="T12" fmla="*/ 128 w 128"/>
                <a:gd name="T13" fmla="*/ 64 h 299"/>
                <a:gd name="T14" fmla="*/ 128 w 128"/>
                <a:gd name="T15" fmla="*/ 236 h 299"/>
                <a:gd name="T16" fmla="*/ 64 w 128"/>
                <a:gd name="T1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99">
                  <a:moveTo>
                    <a:pt x="64" y="299"/>
                  </a:moveTo>
                  <a:cubicBezTo>
                    <a:pt x="63" y="299"/>
                    <a:pt x="63" y="299"/>
                    <a:pt x="63" y="299"/>
                  </a:cubicBezTo>
                  <a:cubicBezTo>
                    <a:pt x="28" y="299"/>
                    <a:pt x="0" y="271"/>
                    <a:pt x="0" y="236"/>
                  </a:cubicBezTo>
                  <a:cubicBezTo>
                    <a:pt x="0" y="64"/>
                    <a:pt x="0" y="64"/>
                    <a:pt x="0" y="64"/>
                  </a:cubicBezTo>
                  <a:cubicBezTo>
                    <a:pt x="0" y="29"/>
                    <a:pt x="28" y="0"/>
                    <a:pt x="63" y="0"/>
                  </a:cubicBezTo>
                  <a:cubicBezTo>
                    <a:pt x="64" y="0"/>
                    <a:pt x="64" y="0"/>
                    <a:pt x="64" y="0"/>
                  </a:cubicBezTo>
                  <a:cubicBezTo>
                    <a:pt x="100" y="0"/>
                    <a:pt x="128" y="29"/>
                    <a:pt x="128" y="64"/>
                  </a:cubicBezTo>
                  <a:cubicBezTo>
                    <a:pt x="128" y="236"/>
                    <a:pt x="128" y="236"/>
                    <a:pt x="128" y="236"/>
                  </a:cubicBezTo>
                  <a:cubicBezTo>
                    <a:pt x="128" y="271"/>
                    <a:pt x="100" y="299"/>
                    <a:pt x="64" y="2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Freeform: Shape 44">
              <a:extLst>
                <a:ext uri="{FF2B5EF4-FFF2-40B4-BE49-F238E27FC236}">
                  <a16:creationId xmlns:a16="http://schemas.microsoft.com/office/drawing/2014/main" id="{4C494627-7FBA-47E3-BC61-5BEEA545BD7B}"/>
                </a:ext>
              </a:extLst>
            </p:cNvPr>
            <p:cNvSpPr/>
            <p:nvPr/>
          </p:nvSpPr>
          <p:spPr bwMode="auto">
            <a:xfrm>
              <a:off x="2420880" y="253998"/>
              <a:ext cx="2948790" cy="2423888"/>
            </a:xfrm>
            <a:custGeom>
              <a:avLst/>
              <a:gdLst>
                <a:gd name="connsiteX0" fmla="*/ 1474395 w 2948790"/>
                <a:gd name="connsiteY0" fmla="*/ 0 h 2423888"/>
                <a:gd name="connsiteX1" fmla="*/ 2948790 w 2948790"/>
                <a:gd name="connsiteY1" fmla="*/ 1474395 h 2423888"/>
                <a:gd name="connsiteX2" fmla="*/ 2948790 w 2948790"/>
                <a:gd name="connsiteY2" fmla="*/ 2423888 h 2423888"/>
                <a:gd name="connsiteX3" fmla="*/ 2505425 w 2948790"/>
                <a:gd name="connsiteY3" fmla="*/ 2423888 h 2423888"/>
                <a:gd name="connsiteX4" fmla="*/ 2506265 w 2948790"/>
                <a:gd name="connsiteY4" fmla="*/ 1475461 h 2423888"/>
                <a:gd name="connsiteX5" fmla="*/ 1474395 w 2948790"/>
                <a:gd name="connsiteY5" fmla="*/ 443591 h 2423888"/>
                <a:gd name="connsiteX6" fmla="*/ 442525 w 2948790"/>
                <a:gd name="connsiteY6" fmla="*/ 1475461 h 2423888"/>
                <a:gd name="connsiteX7" fmla="*/ 442525 w 2948790"/>
                <a:gd name="connsiteY7" fmla="*/ 2423888 h 2423888"/>
                <a:gd name="connsiteX8" fmla="*/ 0 w 2948790"/>
                <a:gd name="connsiteY8" fmla="*/ 2423888 h 2423888"/>
                <a:gd name="connsiteX9" fmla="*/ 0 w 2948790"/>
                <a:gd name="connsiteY9" fmla="*/ 1474395 h 2423888"/>
                <a:gd name="connsiteX10" fmla="*/ 1474395 w 2948790"/>
                <a:gd name="connsiteY10" fmla="*/ 0 h 242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48790" h="2423888">
                  <a:moveTo>
                    <a:pt x="1474395" y="0"/>
                  </a:moveTo>
                  <a:cubicBezTo>
                    <a:pt x="2288681" y="0"/>
                    <a:pt x="2948790" y="660109"/>
                    <a:pt x="2948790" y="1474395"/>
                  </a:cubicBezTo>
                  <a:lnTo>
                    <a:pt x="2948790" y="2423888"/>
                  </a:lnTo>
                  <a:lnTo>
                    <a:pt x="2505425" y="2423888"/>
                  </a:lnTo>
                  <a:lnTo>
                    <a:pt x="2506265" y="1475461"/>
                  </a:lnTo>
                  <a:cubicBezTo>
                    <a:pt x="2506265" y="905575"/>
                    <a:pt x="2044281" y="443591"/>
                    <a:pt x="1474395" y="443591"/>
                  </a:cubicBezTo>
                  <a:cubicBezTo>
                    <a:pt x="904509" y="443591"/>
                    <a:pt x="442525" y="905575"/>
                    <a:pt x="442525" y="1475461"/>
                  </a:cubicBezTo>
                  <a:lnTo>
                    <a:pt x="442525" y="2423888"/>
                  </a:lnTo>
                  <a:lnTo>
                    <a:pt x="0" y="2423888"/>
                  </a:lnTo>
                  <a:lnTo>
                    <a:pt x="0" y="1474395"/>
                  </a:lnTo>
                  <a:cubicBezTo>
                    <a:pt x="0" y="660109"/>
                    <a:pt x="660109" y="0"/>
                    <a:pt x="1474395"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cxnSp>
        <p:nvCxnSpPr>
          <p:cNvPr id="46" name="Straight Connector 45">
            <a:extLst>
              <a:ext uri="{FF2B5EF4-FFF2-40B4-BE49-F238E27FC236}">
                <a16:creationId xmlns:a16="http://schemas.microsoft.com/office/drawing/2014/main" id="{6637A4F9-BAF6-4484-8E87-B39E5C1F1D21}"/>
              </a:ext>
            </a:extLst>
          </p:cNvPr>
          <p:cNvCxnSpPr>
            <a:cxnSpLocks/>
          </p:cNvCxnSpPr>
          <p:nvPr/>
        </p:nvCxnSpPr>
        <p:spPr>
          <a:xfrm flipV="1">
            <a:off x="7936679" y="4740923"/>
            <a:ext cx="0" cy="45113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3109CF0E-5973-4002-96B6-CCE8CDC62A1B}"/>
              </a:ext>
            </a:extLst>
          </p:cNvPr>
          <p:cNvGrpSpPr/>
          <p:nvPr/>
        </p:nvGrpSpPr>
        <p:grpSpPr>
          <a:xfrm>
            <a:off x="10761520" y="3904270"/>
            <a:ext cx="308002" cy="358018"/>
            <a:chOff x="6526213" y="1725613"/>
            <a:chExt cx="185738" cy="215900"/>
          </a:xfrm>
        </p:grpSpPr>
        <p:sp>
          <p:nvSpPr>
            <p:cNvPr id="48" name="Oval 69">
              <a:extLst>
                <a:ext uri="{FF2B5EF4-FFF2-40B4-BE49-F238E27FC236}">
                  <a16:creationId xmlns:a16="http://schemas.microsoft.com/office/drawing/2014/main" id="{FEF582BA-2D3F-475C-B7B7-4500CF5C6CB9}"/>
                </a:ext>
              </a:extLst>
            </p:cNvPr>
            <p:cNvSpPr>
              <a:spLocks noChangeArrowheads="1"/>
            </p:cNvSpPr>
            <p:nvPr/>
          </p:nvSpPr>
          <p:spPr bwMode="auto">
            <a:xfrm>
              <a:off x="6572251" y="1725613"/>
              <a:ext cx="92075" cy="92075"/>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9" name="Freeform 70">
              <a:extLst>
                <a:ext uri="{FF2B5EF4-FFF2-40B4-BE49-F238E27FC236}">
                  <a16:creationId xmlns:a16="http://schemas.microsoft.com/office/drawing/2014/main" id="{6C174A6E-5FE9-4514-9A64-C6C933EAE167}"/>
                </a:ext>
              </a:extLst>
            </p:cNvPr>
            <p:cNvSpPr>
              <a:spLocks/>
            </p:cNvSpPr>
            <p:nvPr/>
          </p:nvSpPr>
          <p:spPr bwMode="auto">
            <a:xfrm>
              <a:off x="6526213" y="1849438"/>
              <a:ext cx="185738" cy="92075"/>
            </a:xfrm>
            <a:custGeom>
              <a:avLst/>
              <a:gdLst>
                <a:gd name="T0" fmla="*/ 0 w 512"/>
                <a:gd name="T1" fmla="*/ 256 h 256"/>
                <a:gd name="T2" fmla="*/ 256 w 512"/>
                <a:gd name="T3" fmla="*/ 0 h 256"/>
                <a:gd name="T4" fmla="*/ 512 w 512"/>
                <a:gd name="T5" fmla="*/ 256 h 256"/>
                <a:gd name="T6" fmla="*/ 0 w 512"/>
                <a:gd name="T7" fmla="*/ 256 h 256"/>
              </a:gdLst>
              <a:ahLst/>
              <a:cxnLst>
                <a:cxn ang="0">
                  <a:pos x="T0" y="T1"/>
                </a:cxn>
                <a:cxn ang="0">
                  <a:pos x="T2" y="T3"/>
                </a:cxn>
                <a:cxn ang="0">
                  <a:pos x="T4" y="T5"/>
                </a:cxn>
                <a:cxn ang="0">
                  <a:pos x="T6" y="T7"/>
                </a:cxn>
              </a:cxnLst>
              <a:rect l="0" t="0" r="r" b="b"/>
              <a:pathLst>
                <a:path w="512" h="256">
                  <a:moveTo>
                    <a:pt x="0" y="256"/>
                  </a:moveTo>
                  <a:cubicBezTo>
                    <a:pt x="0" y="115"/>
                    <a:pt x="114" y="0"/>
                    <a:pt x="256" y="0"/>
                  </a:cubicBezTo>
                  <a:cubicBezTo>
                    <a:pt x="397" y="0"/>
                    <a:pt x="512" y="115"/>
                    <a:pt x="512" y="256"/>
                  </a:cubicBezTo>
                  <a:lnTo>
                    <a:pt x="0" y="25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cxnSp>
        <p:nvCxnSpPr>
          <p:cNvPr id="50" name="Straight Connector 49">
            <a:extLst>
              <a:ext uri="{FF2B5EF4-FFF2-40B4-BE49-F238E27FC236}">
                <a16:creationId xmlns:a16="http://schemas.microsoft.com/office/drawing/2014/main" id="{62A3DE11-2133-40EB-AEBC-02F0B2F3B956}"/>
              </a:ext>
            </a:extLst>
          </p:cNvPr>
          <p:cNvCxnSpPr>
            <a:cxnSpLocks/>
          </p:cNvCxnSpPr>
          <p:nvPr/>
        </p:nvCxnSpPr>
        <p:spPr>
          <a:xfrm flipV="1">
            <a:off x="7936679" y="2577939"/>
            <a:ext cx="0" cy="518669"/>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2" name="Freeform: Shape 51" descr="Warning">
            <a:extLst>
              <a:ext uri="{FF2B5EF4-FFF2-40B4-BE49-F238E27FC236}">
                <a16:creationId xmlns:a16="http://schemas.microsoft.com/office/drawing/2014/main" id="{2F0E98CD-634C-4B7F-A8F1-17FE93D4D931}"/>
              </a:ext>
            </a:extLst>
          </p:cNvPr>
          <p:cNvSpPr/>
          <p:nvPr/>
        </p:nvSpPr>
        <p:spPr>
          <a:xfrm>
            <a:off x="8492066" y="4059791"/>
            <a:ext cx="429539" cy="378635"/>
          </a:xfrm>
          <a:custGeom>
            <a:avLst/>
            <a:gdLst>
              <a:gd name="connsiteX0" fmla="*/ 172322 w 344641"/>
              <a:gd name="connsiteY0" fmla="*/ 231342 h 303798"/>
              <a:gd name="connsiteX1" fmla="*/ 155809 w 344641"/>
              <a:gd name="connsiteY1" fmla="*/ 247855 h 303798"/>
              <a:gd name="connsiteX2" fmla="*/ 172322 w 344641"/>
              <a:gd name="connsiteY2" fmla="*/ 264367 h 303798"/>
              <a:gd name="connsiteX3" fmla="*/ 188834 w 344641"/>
              <a:gd name="connsiteY3" fmla="*/ 247855 h 303798"/>
              <a:gd name="connsiteX4" fmla="*/ 172322 w 344641"/>
              <a:gd name="connsiteY4" fmla="*/ 231342 h 303798"/>
              <a:gd name="connsiteX5" fmla="*/ 160333 w 344641"/>
              <a:gd name="connsiteY5" fmla="*/ 72029 h 303798"/>
              <a:gd name="connsiteX6" fmla="*/ 160333 w 344641"/>
              <a:gd name="connsiteY6" fmla="*/ 211890 h 303798"/>
              <a:gd name="connsiteX7" fmla="*/ 184309 w 344641"/>
              <a:gd name="connsiteY7" fmla="*/ 211890 h 303798"/>
              <a:gd name="connsiteX8" fmla="*/ 184309 w 344641"/>
              <a:gd name="connsiteY8" fmla="*/ 72029 h 303798"/>
              <a:gd name="connsiteX9" fmla="*/ 172520 w 344641"/>
              <a:gd name="connsiteY9" fmla="*/ 0 h 303798"/>
              <a:gd name="connsiteX10" fmla="*/ 186307 w 344641"/>
              <a:gd name="connsiteY10" fmla="*/ 8092 h 303798"/>
              <a:gd name="connsiteX11" fmla="*/ 342552 w 344641"/>
              <a:gd name="connsiteY11" fmla="*/ 279822 h 303798"/>
              <a:gd name="connsiteX12" fmla="*/ 328566 w 344641"/>
              <a:gd name="connsiteY12" fmla="*/ 303798 h 303798"/>
              <a:gd name="connsiteX13" fmla="*/ 172321 w 344641"/>
              <a:gd name="connsiteY13" fmla="*/ 303798 h 303798"/>
              <a:gd name="connsiteX14" fmla="*/ 16075 w 344641"/>
              <a:gd name="connsiteY14" fmla="*/ 303798 h 303798"/>
              <a:gd name="connsiteX15" fmla="*/ 2089 w 344641"/>
              <a:gd name="connsiteY15" fmla="*/ 279822 h 303798"/>
              <a:gd name="connsiteX16" fmla="*/ 158734 w 344641"/>
              <a:gd name="connsiteY16" fmla="*/ 8092 h 303798"/>
              <a:gd name="connsiteX17" fmla="*/ 172520 w 344641"/>
              <a:gd name="connsiteY17" fmla="*/ 0 h 30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4641" h="303798">
                <a:moveTo>
                  <a:pt x="172322" y="231342"/>
                </a:moveTo>
                <a:cubicBezTo>
                  <a:pt x="163075" y="231342"/>
                  <a:pt x="155809" y="238608"/>
                  <a:pt x="155809" y="247855"/>
                </a:cubicBezTo>
                <a:cubicBezTo>
                  <a:pt x="155809" y="257102"/>
                  <a:pt x="163075" y="264367"/>
                  <a:pt x="172322" y="264367"/>
                </a:cubicBezTo>
                <a:cubicBezTo>
                  <a:pt x="181569" y="264367"/>
                  <a:pt x="188834" y="257102"/>
                  <a:pt x="188834" y="247855"/>
                </a:cubicBezTo>
                <a:cubicBezTo>
                  <a:pt x="188834" y="238608"/>
                  <a:pt x="181569" y="231342"/>
                  <a:pt x="172322" y="231342"/>
                </a:cubicBezTo>
                <a:close/>
                <a:moveTo>
                  <a:pt x="160333" y="72029"/>
                </a:moveTo>
                <a:lnTo>
                  <a:pt x="160333" y="211890"/>
                </a:lnTo>
                <a:lnTo>
                  <a:pt x="184309" y="211890"/>
                </a:lnTo>
                <a:lnTo>
                  <a:pt x="184309" y="72029"/>
                </a:lnTo>
                <a:close/>
                <a:moveTo>
                  <a:pt x="172520" y="0"/>
                </a:moveTo>
                <a:cubicBezTo>
                  <a:pt x="177915" y="0"/>
                  <a:pt x="183310" y="2697"/>
                  <a:pt x="186307" y="8092"/>
                </a:cubicBezTo>
                <a:lnTo>
                  <a:pt x="342552" y="279822"/>
                </a:lnTo>
                <a:cubicBezTo>
                  <a:pt x="348546" y="290611"/>
                  <a:pt x="340954" y="303798"/>
                  <a:pt x="328566" y="303798"/>
                </a:cubicBezTo>
                <a:lnTo>
                  <a:pt x="172321" y="303798"/>
                </a:lnTo>
                <a:lnTo>
                  <a:pt x="16075" y="303798"/>
                </a:lnTo>
                <a:cubicBezTo>
                  <a:pt x="3687" y="303798"/>
                  <a:pt x="-3905" y="290611"/>
                  <a:pt x="2089" y="279822"/>
                </a:cubicBezTo>
                <a:lnTo>
                  <a:pt x="158734" y="8092"/>
                </a:lnTo>
                <a:cubicBezTo>
                  <a:pt x="161731" y="2697"/>
                  <a:pt x="167126" y="0"/>
                  <a:pt x="172520" y="0"/>
                </a:cubicBez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3" name="Freeform 188">
            <a:extLst>
              <a:ext uri="{FF2B5EF4-FFF2-40B4-BE49-F238E27FC236}">
                <a16:creationId xmlns:a16="http://schemas.microsoft.com/office/drawing/2014/main" id="{BC5F097A-FBAF-4A0D-81AF-E7B0ECFD3A2A}"/>
              </a:ext>
            </a:extLst>
          </p:cNvPr>
          <p:cNvSpPr/>
          <p:nvPr/>
        </p:nvSpPr>
        <p:spPr bwMode="auto">
          <a:xfrm>
            <a:off x="8034800" y="4044996"/>
            <a:ext cx="376540" cy="396310"/>
          </a:xfrm>
          <a:custGeom>
            <a:avLst/>
            <a:gdLst>
              <a:gd name="connsiteX0" fmla="*/ 2182745 w 5136567"/>
              <a:gd name="connsiteY0" fmla="*/ 631371 h 5406253"/>
              <a:gd name="connsiteX1" fmla="*/ 2182745 w 5136567"/>
              <a:gd name="connsiteY1" fmla="*/ 1735832 h 5406253"/>
              <a:gd name="connsiteX2" fmla="*/ 697528 w 5136567"/>
              <a:gd name="connsiteY2" fmla="*/ 4553298 h 5406253"/>
              <a:gd name="connsiteX3" fmla="*/ 824661 w 5136567"/>
              <a:gd name="connsiteY3" fmla="*/ 4771571 h 5406253"/>
              <a:gd name="connsiteX4" fmla="*/ 1110209 w 5136567"/>
              <a:gd name="connsiteY4" fmla="*/ 4771571 h 5406253"/>
              <a:gd name="connsiteX5" fmla="*/ 2337230 w 5136567"/>
              <a:gd name="connsiteY5" fmla="*/ 2307772 h 5406253"/>
              <a:gd name="connsiteX6" fmla="*/ 3250167 w 5136567"/>
              <a:gd name="connsiteY6" fmla="*/ 2307772 h 5406253"/>
              <a:gd name="connsiteX7" fmla="*/ 2952394 w 5136567"/>
              <a:gd name="connsiteY7" fmla="*/ 1745343 h 5406253"/>
              <a:gd name="connsiteX8" fmla="*/ 2952394 w 5136567"/>
              <a:gd name="connsiteY8" fmla="*/ 631371 h 5406253"/>
              <a:gd name="connsiteX9" fmla="*/ 1250202 w 5136567"/>
              <a:gd name="connsiteY9" fmla="*/ 0 h 5406253"/>
              <a:gd name="connsiteX10" fmla="*/ 3888174 w 5136567"/>
              <a:gd name="connsiteY10" fmla="*/ 0 h 5406253"/>
              <a:gd name="connsiteX11" fmla="*/ 3888174 w 5136567"/>
              <a:gd name="connsiteY11" fmla="*/ 631371 h 5406253"/>
              <a:gd name="connsiteX12" fmla="*/ 3561994 w 5136567"/>
              <a:gd name="connsiteY12" fmla="*/ 631371 h 5406253"/>
              <a:gd name="connsiteX13" fmla="*/ 3561994 w 5136567"/>
              <a:gd name="connsiteY13" fmla="*/ 1585587 h 5406253"/>
              <a:gd name="connsiteX14" fmla="*/ 5135065 w 5136567"/>
              <a:gd name="connsiteY14" fmla="*/ 4566049 h 5406253"/>
              <a:gd name="connsiteX15" fmla="*/ 5136567 w 5136567"/>
              <a:gd name="connsiteY15" fmla="*/ 4566924 h 5406253"/>
              <a:gd name="connsiteX16" fmla="*/ 5136021 w 5136567"/>
              <a:gd name="connsiteY16" fmla="*/ 4567861 h 5406253"/>
              <a:gd name="connsiteX17" fmla="*/ 5136564 w 5136567"/>
              <a:gd name="connsiteY17" fmla="*/ 4568890 h 5406253"/>
              <a:gd name="connsiteX18" fmla="*/ 5134916 w 5136567"/>
              <a:gd name="connsiteY18" fmla="*/ 4569760 h 5406253"/>
              <a:gd name="connsiteX19" fmla="*/ 4647701 w 5136567"/>
              <a:gd name="connsiteY19" fmla="*/ 5406253 h 5406253"/>
              <a:gd name="connsiteX20" fmla="*/ 488866 w 5136567"/>
              <a:gd name="connsiteY20" fmla="*/ 5406253 h 5406253"/>
              <a:gd name="connsiteX21" fmla="*/ 1650 w 5136567"/>
              <a:gd name="connsiteY21" fmla="*/ 4569758 h 5406253"/>
              <a:gd name="connsiteX22" fmla="*/ 2 w 5136567"/>
              <a:gd name="connsiteY22" fmla="*/ 4568888 h 5406253"/>
              <a:gd name="connsiteX23" fmla="*/ 545 w 5136567"/>
              <a:gd name="connsiteY23" fmla="*/ 4567860 h 5406253"/>
              <a:gd name="connsiteX24" fmla="*/ 0 w 5136567"/>
              <a:gd name="connsiteY24" fmla="*/ 4566924 h 5406253"/>
              <a:gd name="connsiteX25" fmla="*/ 1500 w 5136567"/>
              <a:gd name="connsiteY25" fmla="*/ 4566051 h 5406253"/>
              <a:gd name="connsiteX26" fmla="*/ 1573145 w 5136567"/>
              <a:gd name="connsiteY26" fmla="*/ 1588289 h 5406253"/>
              <a:gd name="connsiteX27" fmla="*/ 1573145 w 5136567"/>
              <a:gd name="connsiteY27" fmla="*/ 631371 h 5406253"/>
              <a:gd name="connsiteX28" fmla="*/ 1250202 w 5136567"/>
              <a:gd name="connsiteY28" fmla="*/ 631371 h 5406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36567" h="5406253">
                <a:moveTo>
                  <a:pt x="2182745" y="631371"/>
                </a:moveTo>
                <a:lnTo>
                  <a:pt x="2182745" y="1735832"/>
                </a:lnTo>
                <a:lnTo>
                  <a:pt x="697528" y="4553298"/>
                </a:lnTo>
                <a:lnTo>
                  <a:pt x="824661" y="4771571"/>
                </a:lnTo>
                <a:lnTo>
                  <a:pt x="1110209" y="4771571"/>
                </a:lnTo>
                <a:lnTo>
                  <a:pt x="2337230" y="2307772"/>
                </a:lnTo>
                <a:lnTo>
                  <a:pt x="3250167" y="2307772"/>
                </a:lnTo>
                <a:lnTo>
                  <a:pt x="2952394" y="1745343"/>
                </a:lnTo>
                <a:lnTo>
                  <a:pt x="2952394" y="631371"/>
                </a:lnTo>
                <a:close/>
                <a:moveTo>
                  <a:pt x="1250202" y="0"/>
                </a:moveTo>
                <a:lnTo>
                  <a:pt x="3888174" y="0"/>
                </a:lnTo>
                <a:lnTo>
                  <a:pt x="3888174" y="631371"/>
                </a:lnTo>
                <a:lnTo>
                  <a:pt x="3561994" y="631371"/>
                </a:lnTo>
                <a:lnTo>
                  <a:pt x="3561994" y="1585587"/>
                </a:lnTo>
                <a:lnTo>
                  <a:pt x="5135065" y="4566049"/>
                </a:lnTo>
                <a:lnTo>
                  <a:pt x="5136567" y="4566924"/>
                </a:lnTo>
                <a:lnTo>
                  <a:pt x="5136021" y="4567861"/>
                </a:lnTo>
                <a:lnTo>
                  <a:pt x="5136564" y="4568890"/>
                </a:lnTo>
                <a:lnTo>
                  <a:pt x="5134916" y="4569760"/>
                </a:lnTo>
                <a:lnTo>
                  <a:pt x="4647701" y="5406253"/>
                </a:lnTo>
                <a:lnTo>
                  <a:pt x="488866" y="5406253"/>
                </a:lnTo>
                <a:lnTo>
                  <a:pt x="1650" y="4569758"/>
                </a:lnTo>
                <a:lnTo>
                  <a:pt x="2" y="4568888"/>
                </a:lnTo>
                <a:lnTo>
                  <a:pt x="545" y="4567860"/>
                </a:lnTo>
                <a:lnTo>
                  <a:pt x="0" y="4566924"/>
                </a:lnTo>
                <a:lnTo>
                  <a:pt x="1500" y="4566051"/>
                </a:lnTo>
                <a:lnTo>
                  <a:pt x="1573145" y="1588289"/>
                </a:lnTo>
                <a:lnTo>
                  <a:pt x="1573145" y="631371"/>
                </a:lnTo>
                <a:lnTo>
                  <a:pt x="1250202" y="631371"/>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Segoe UI Semibold"/>
              <a:ea typeface="Segoe UI" pitchFamily="34" charset="0"/>
              <a:cs typeface="Segoe UI" pitchFamily="34" charset="0"/>
            </a:endParaRPr>
          </a:p>
        </p:txBody>
      </p:sp>
      <p:cxnSp>
        <p:nvCxnSpPr>
          <p:cNvPr id="59" name="Straight Connector 58">
            <a:extLst>
              <a:ext uri="{FF2B5EF4-FFF2-40B4-BE49-F238E27FC236}">
                <a16:creationId xmlns:a16="http://schemas.microsoft.com/office/drawing/2014/main" id="{CA5902B4-7DBD-FB43-974F-F3F2BFC3DB87}"/>
              </a:ext>
            </a:extLst>
          </p:cNvPr>
          <p:cNvCxnSpPr>
            <a:cxnSpLocks/>
          </p:cNvCxnSpPr>
          <p:nvPr/>
        </p:nvCxnSpPr>
        <p:spPr>
          <a:xfrm flipV="1">
            <a:off x="9299044" y="4149689"/>
            <a:ext cx="1308699" cy="1"/>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ED125FB2-C35A-2941-844B-B4393E1450B6}"/>
              </a:ext>
            </a:extLst>
          </p:cNvPr>
          <p:cNvGrpSpPr/>
          <p:nvPr/>
        </p:nvGrpSpPr>
        <p:grpSpPr>
          <a:xfrm>
            <a:off x="7573955" y="1758262"/>
            <a:ext cx="725449" cy="490934"/>
            <a:chOff x="6773538" y="1976941"/>
            <a:chExt cx="725449" cy="490934"/>
          </a:xfrm>
        </p:grpSpPr>
        <p:sp>
          <p:nvSpPr>
            <p:cNvPr id="7" name="Rectangle 6">
              <a:extLst>
                <a:ext uri="{FF2B5EF4-FFF2-40B4-BE49-F238E27FC236}">
                  <a16:creationId xmlns:a16="http://schemas.microsoft.com/office/drawing/2014/main" id="{83D24CDC-8C0C-5C43-8337-E30A97AB47EF}"/>
                </a:ext>
              </a:extLst>
            </p:cNvPr>
            <p:cNvSpPr/>
            <p:nvPr/>
          </p:nvSpPr>
          <p:spPr bwMode="auto">
            <a:xfrm>
              <a:off x="6773538" y="1976941"/>
              <a:ext cx="725449" cy="49093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3E3B3615-BCC7-824C-84D4-920BF017EE3D}"/>
                </a:ext>
              </a:extLst>
            </p:cNvPr>
            <p:cNvSpPr/>
            <p:nvPr/>
          </p:nvSpPr>
          <p:spPr bwMode="auto">
            <a:xfrm>
              <a:off x="6804422" y="2019299"/>
              <a:ext cx="362724" cy="11769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a:extLst>
                <a:ext uri="{FF2B5EF4-FFF2-40B4-BE49-F238E27FC236}">
                  <a16:creationId xmlns:a16="http://schemas.microsoft.com/office/drawing/2014/main" id="{BE12D13C-43F6-F84B-A420-B11EE2C14939}"/>
                </a:ext>
              </a:extLst>
            </p:cNvPr>
            <p:cNvSpPr/>
            <p:nvPr/>
          </p:nvSpPr>
          <p:spPr bwMode="auto">
            <a:xfrm>
              <a:off x="7194854" y="2201223"/>
              <a:ext cx="268821" cy="2320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61" name="Straight Connector 60">
              <a:extLst>
                <a:ext uri="{FF2B5EF4-FFF2-40B4-BE49-F238E27FC236}">
                  <a16:creationId xmlns:a16="http://schemas.microsoft.com/office/drawing/2014/main" id="{A0F0DE20-3644-4045-8EE5-6A6F42AA43E2}"/>
                </a:ext>
              </a:extLst>
            </p:cNvPr>
            <p:cNvCxnSpPr>
              <a:cxnSpLocks/>
            </p:cNvCxnSpPr>
            <p:nvPr/>
          </p:nvCxnSpPr>
          <p:spPr>
            <a:xfrm>
              <a:off x="7068891" y="2009774"/>
              <a:ext cx="0" cy="165101"/>
            </a:xfrm>
            <a:prstGeom prst="line">
              <a:avLst/>
            </a:prstGeom>
            <a:noFill/>
            <a:ln w="285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65" name="Rectangle 64">
              <a:extLst>
                <a:ext uri="{FF2B5EF4-FFF2-40B4-BE49-F238E27FC236}">
                  <a16:creationId xmlns:a16="http://schemas.microsoft.com/office/drawing/2014/main" id="{B3C2F899-C5D1-5048-92DE-89709CE82095}"/>
                </a:ext>
              </a:extLst>
            </p:cNvPr>
            <p:cNvSpPr/>
            <p:nvPr/>
          </p:nvSpPr>
          <p:spPr bwMode="auto">
            <a:xfrm>
              <a:off x="7194854" y="2019299"/>
              <a:ext cx="268821" cy="14729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0B210E1C-B9A0-824B-AF54-AF3844B66904}"/>
                </a:ext>
              </a:extLst>
            </p:cNvPr>
            <p:cNvSpPr/>
            <p:nvPr/>
          </p:nvSpPr>
          <p:spPr bwMode="auto">
            <a:xfrm>
              <a:off x="6800070" y="2167807"/>
              <a:ext cx="362724" cy="2654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sp>
        <p:nvSpPr>
          <p:cNvPr id="51" name="TextBox 50">
            <a:extLst>
              <a:ext uri="{FF2B5EF4-FFF2-40B4-BE49-F238E27FC236}">
                <a16:creationId xmlns:a16="http://schemas.microsoft.com/office/drawing/2014/main" id="{5A5D52FE-1A1B-6F46-BB79-925FDCC260E1}"/>
              </a:ext>
            </a:extLst>
          </p:cNvPr>
          <p:cNvSpPr txBox="1"/>
          <p:nvPr/>
        </p:nvSpPr>
        <p:spPr>
          <a:xfrm>
            <a:off x="7100938" y="4005236"/>
            <a:ext cx="375246" cy="481273"/>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1" i="0" u="none" strike="noStrike" kern="1200" cap="none" spc="0" normalizeH="0" baseline="0" noProof="0" err="1">
              <a:ln>
                <a:noFill/>
              </a:ln>
              <a:solidFill>
                <a:srgbClr val="FFFFFF"/>
              </a:solidFill>
              <a:effectLst/>
              <a:uLnTx/>
              <a:uFillTx/>
              <a:latin typeface="Segoe UI Black" charset="0"/>
              <a:ea typeface="Segoe UI Black" charset="0"/>
              <a:cs typeface="Segoe UI Black" charset="0"/>
            </a:endParaRPr>
          </a:p>
        </p:txBody>
      </p:sp>
      <p:grpSp>
        <p:nvGrpSpPr>
          <p:cNvPr id="69" name="Group 68">
            <a:extLst>
              <a:ext uri="{FF2B5EF4-FFF2-40B4-BE49-F238E27FC236}">
                <a16:creationId xmlns:a16="http://schemas.microsoft.com/office/drawing/2014/main" id="{B616D906-BF81-DE4E-9EF3-0D16C893A9EB}"/>
              </a:ext>
            </a:extLst>
          </p:cNvPr>
          <p:cNvGrpSpPr/>
          <p:nvPr/>
        </p:nvGrpSpPr>
        <p:grpSpPr>
          <a:xfrm>
            <a:off x="7584780" y="3994023"/>
            <a:ext cx="371732" cy="476766"/>
            <a:chOff x="6559256" y="4995584"/>
            <a:chExt cx="788077" cy="1010750"/>
          </a:xfrm>
        </p:grpSpPr>
        <p:sp>
          <p:nvSpPr>
            <p:cNvPr id="70" name="Freeform 182">
              <a:extLst>
                <a:ext uri="{FF2B5EF4-FFF2-40B4-BE49-F238E27FC236}">
                  <a16:creationId xmlns:a16="http://schemas.microsoft.com/office/drawing/2014/main" id="{0F710847-786C-B043-8073-9455D36D9697}"/>
                </a:ext>
              </a:extLst>
            </p:cNvPr>
            <p:cNvSpPr/>
            <p:nvPr/>
          </p:nvSpPr>
          <p:spPr bwMode="auto">
            <a:xfrm>
              <a:off x="6559256" y="4995584"/>
              <a:ext cx="788077" cy="1010750"/>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1" name="Picture 70">
              <a:extLst>
                <a:ext uri="{FF2B5EF4-FFF2-40B4-BE49-F238E27FC236}">
                  <a16:creationId xmlns:a16="http://schemas.microsoft.com/office/drawing/2014/main" id="{EC428420-BCFD-BC47-AAF8-A9674AA4ADA0}"/>
                </a:ext>
              </a:extLst>
            </p:cNvPr>
            <p:cNvPicPr>
              <a:picLocks noChangeAspect="1"/>
            </p:cNvPicPr>
            <p:nvPr/>
          </p:nvPicPr>
          <p:blipFill>
            <a:blip r:embed="rId3"/>
            <a:stretch>
              <a:fillRect/>
            </a:stretch>
          </p:blipFill>
          <p:spPr>
            <a:xfrm>
              <a:off x="6632303" y="5367747"/>
              <a:ext cx="641982" cy="420176"/>
            </a:xfrm>
            <a:prstGeom prst="rect">
              <a:avLst/>
            </a:prstGeom>
          </p:spPr>
        </p:pic>
      </p:grpSp>
    </p:spTree>
    <p:extLst>
      <p:ext uri="{BB962C8B-B14F-4D97-AF65-F5344CB8AC3E}">
        <p14:creationId xmlns:p14="http://schemas.microsoft.com/office/powerpoint/2010/main" val="35391292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358A6F-F3ED-41BB-BFD4-EE247AF3842E}"/>
              </a:ext>
            </a:extLst>
          </p:cNvPr>
          <p:cNvSpPr>
            <a:spLocks noGrp="1"/>
          </p:cNvSpPr>
          <p:nvPr>
            <p:ph type="body" sz="quarter" idx="10"/>
          </p:nvPr>
        </p:nvSpPr>
        <p:spPr>
          <a:xfrm>
            <a:off x="586390" y="1980420"/>
            <a:ext cx="4470766" cy="2185214"/>
          </a:xfrm>
        </p:spPr>
        <p:txBody>
          <a:bodyPr vert="horz" wrap="square" lIns="0" tIns="0" rIns="0" bIns="0" rtlCol="0" anchor="t">
            <a:spAutoFit/>
          </a:bodyPr>
          <a:lstStyle/>
          <a:p>
            <a:pPr>
              <a:lnSpc>
                <a:spcPct val="100000"/>
              </a:lnSpc>
              <a:spcBef>
                <a:spcPts val="0"/>
              </a:spcBef>
              <a:spcAft>
                <a:spcPts val="1800"/>
              </a:spcAft>
            </a:pPr>
            <a:r>
              <a:rPr lang="en-US" sz="1600">
                <a:solidFill>
                  <a:schemeClr val="tx1"/>
                </a:solidFill>
                <a:latin typeface="Segoe UI"/>
                <a:cs typeface="Segoe UI"/>
              </a:rPr>
              <a:t>Query Store simplifies performance troubleshooting by quickly finding the longest running and most resource-intensive queries</a:t>
            </a:r>
          </a:p>
          <a:p>
            <a:pPr>
              <a:lnSpc>
                <a:spcPct val="100000"/>
              </a:lnSpc>
              <a:spcBef>
                <a:spcPts val="0"/>
              </a:spcBef>
              <a:spcAft>
                <a:spcPts val="1800"/>
              </a:spcAft>
            </a:pPr>
            <a:r>
              <a:rPr lang="en-US" sz="1600">
                <a:solidFill>
                  <a:schemeClr val="tx1"/>
                </a:solidFill>
                <a:latin typeface="Segoe UI" panose="020B0502040204020203" pitchFamily="34" charset="0"/>
              </a:rPr>
              <a:t>Capture a history of queries and runtime statistics by time windows to reveal usage patterns </a:t>
            </a:r>
          </a:p>
          <a:p>
            <a:pPr>
              <a:lnSpc>
                <a:spcPct val="100000"/>
              </a:lnSpc>
              <a:spcBef>
                <a:spcPts val="0"/>
              </a:spcBef>
              <a:spcAft>
                <a:spcPts val="1800"/>
              </a:spcAft>
            </a:pPr>
            <a:r>
              <a:rPr lang="en-US" sz="1600">
                <a:solidFill>
                  <a:schemeClr val="tx1"/>
                </a:solidFill>
                <a:latin typeface="Segoe UI"/>
                <a:cs typeface="Segoe UI"/>
              </a:rPr>
              <a:t>Opt-in to enable Query Store globally across all </a:t>
            </a:r>
            <a:br>
              <a:rPr lang="en-US" sz="1600">
                <a:latin typeface="Segoe UI" panose="020B0502040204020203" pitchFamily="34" charset="0"/>
              </a:rPr>
            </a:br>
            <a:r>
              <a:rPr lang="en-US" sz="1600">
                <a:solidFill>
                  <a:schemeClr val="tx1"/>
                </a:solidFill>
                <a:latin typeface="Segoe UI"/>
                <a:cs typeface="Segoe UI"/>
              </a:rPr>
              <a:t>of your MySQL and MariaDB databases</a:t>
            </a:r>
          </a:p>
        </p:txBody>
      </p:sp>
      <p:sp>
        <p:nvSpPr>
          <p:cNvPr id="43" name="Title 42">
            <a:extLst>
              <a:ext uri="{FF2B5EF4-FFF2-40B4-BE49-F238E27FC236}">
                <a16:creationId xmlns:a16="http://schemas.microsoft.com/office/drawing/2014/main" id="{334846F4-016E-2D48-9A01-4481C44FB6D3}"/>
              </a:ext>
            </a:extLst>
          </p:cNvPr>
          <p:cNvSpPr>
            <a:spLocks noGrp="1"/>
          </p:cNvSpPr>
          <p:nvPr>
            <p:ph type="title"/>
          </p:nvPr>
        </p:nvSpPr>
        <p:spPr>
          <a:xfrm>
            <a:off x="586740" y="312949"/>
            <a:ext cx="11018520" cy="553998"/>
          </a:xfrm>
        </p:spPr>
        <p:txBody>
          <a:bodyPr/>
          <a:lstStyle/>
          <a:p>
            <a:r>
              <a:rPr lang="en-US" sz="3200">
                <a:solidFill>
                  <a:schemeClr val="bg1"/>
                </a:solidFill>
              </a:rPr>
              <a:t>Capture</a:t>
            </a:r>
            <a:r>
              <a:rPr lang="en-US">
                <a:solidFill>
                  <a:schemeClr val="bg1"/>
                </a:solidFill>
              </a:rPr>
              <a:t> query data with Query Store</a:t>
            </a:r>
          </a:p>
        </p:txBody>
      </p:sp>
      <p:grpSp>
        <p:nvGrpSpPr>
          <p:cNvPr id="44" name="Group 43">
            <a:extLst>
              <a:ext uri="{FF2B5EF4-FFF2-40B4-BE49-F238E27FC236}">
                <a16:creationId xmlns:a16="http://schemas.microsoft.com/office/drawing/2014/main" id="{BE9DB413-89BD-AD44-84B9-ED984B3FE6BF}"/>
              </a:ext>
            </a:extLst>
          </p:cNvPr>
          <p:cNvGrpSpPr/>
          <p:nvPr/>
        </p:nvGrpSpPr>
        <p:grpSpPr>
          <a:xfrm>
            <a:off x="6217665" y="2906837"/>
            <a:ext cx="4640042" cy="2328291"/>
            <a:chOff x="6783989" y="2700558"/>
            <a:chExt cx="4640042" cy="2328291"/>
          </a:xfrm>
        </p:grpSpPr>
        <p:grpSp>
          <p:nvGrpSpPr>
            <p:cNvPr id="4" name="Group 3">
              <a:extLst>
                <a:ext uri="{FF2B5EF4-FFF2-40B4-BE49-F238E27FC236}">
                  <a16:creationId xmlns:a16="http://schemas.microsoft.com/office/drawing/2014/main" id="{D01638F8-1367-4C37-AD0B-E3713141F06F}"/>
                </a:ext>
              </a:extLst>
            </p:cNvPr>
            <p:cNvGrpSpPr/>
            <p:nvPr/>
          </p:nvGrpSpPr>
          <p:grpSpPr>
            <a:xfrm>
              <a:off x="7069750" y="2789396"/>
              <a:ext cx="4354281" cy="1900811"/>
              <a:chOff x="6510812" y="115001"/>
              <a:chExt cx="5431695" cy="3567162"/>
            </a:xfrm>
          </p:grpSpPr>
          <p:sp>
            <p:nvSpPr>
              <p:cNvPr id="5" name="Rectangle 4">
                <a:extLst>
                  <a:ext uri="{FF2B5EF4-FFF2-40B4-BE49-F238E27FC236}">
                    <a16:creationId xmlns:a16="http://schemas.microsoft.com/office/drawing/2014/main" id="{23341A9E-F8AD-4780-AC90-369886EA32C5}"/>
                  </a:ext>
                </a:extLst>
              </p:cNvPr>
              <p:cNvSpPr/>
              <p:nvPr/>
            </p:nvSpPr>
            <p:spPr bwMode="auto">
              <a:xfrm>
                <a:off x="6628589" y="2956171"/>
                <a:ext cx="152016" cy="725991"/>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6" name="Rectangle 5">
                <a:extLst>
                  <a:ext uri="{FF2B5EF4-FFF2-40B4-BE49-F238E27FC236}">
                    <a16:creationId xmlns:a16="http://schemas.microsoft.com/office/drawing/2014/main" id="{EEB5890E-E3C6-4912-A37C-7D2168A0A400}"/>
                  </a:ext>
                </a:extLst>
              </p:cNvPr>
              <p:cNvSpPr/>
              <p:nvPr/>
            </p:nvSpPr>
            <p:spPr bwMode="auto">
              <a:xfrm>
                <a:off x="6921244" y="3187656"/>
                <a:ext cx="152016" cy="494505"/>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7" name="Rectangle 6">
                <a:extLst>
                  <a:ext uri="{FF2B5EF4-FFF2-40B4-BE49-F238E27FC236}">
                    <a16:creationId xmlns:a16="http://schemas.microsoft.com/office/drawing/2014/main" id="{E0969A65-2070-414D-94E4-1336BAE85A0A}"/>
                  </a:ext>
                </a:extLst>
              </p:cNvPr>
              <p:cNvSpPr/>
              <p:nvPr/>
            </p:nvSpPr>
            <p:spPr bwMode="auto">
              <a:xfrm>
                <a:off x="7213900" y="3284902"/>
                <a:ext cx="152016" cy="397260"/>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8" name="Rectangle 7">
                <a:extLst>
                  <a:ext uri="{FF2B5EF4-FFF2-40B4-BE49-F238E27FC236}">
                    <a16:creationId xmlns:a16="http://schemas.microsoft.com/office/drawing/2014/main" id="{6BA3FF10-1D40-49BB-A712-9BCCA9589B43}"/>
                  </a:ext>
                </a:extLst>
              </p:cNvPr>
              <p:cNvSpPr/>
              <p:nvPr/>
            </p:nvSpPr>
            <p:spPr bwMode="auto">
              <a:xfrm>
                <a:off x="7506556" y="3161231"/>
                <a:ext cx="152016" cy="520930"/>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9" name="Rectangle 8">
                <a:extLst>
                  <a:ext uri="{FF2B5EF4-FFF2-40B4-BE49-F238E27FC236}">
                    <a16:creationId xmlns:a16="http://schemas.microsoft.com/office/drawing/2014/main" id="{8DE740ED-3561-4CDC-BE07-792EA09EB8FB}"/>
                  </a:ext>
                </a:extLst>
              </p:cNvPr>
              <p:cNvSpPr/>
              <p:nvPr/>
            </p:nvSpPr>
            <p:spPr bwMode="auto">
              <a:xfrm>
                <a:off x="8091867" y="3211967"/>
                <a:ext cx="152016" cy="470194"/>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 name="Rectangle 9">
                <a:extLst>
                  <a:ext uri="{FF2B5EF4-FFF2-40B4-BE49-F238E27FC236}">
                    <a16:creationId xmlns:a16="http://schemas.microsoft.com/office/drawing/2014/main" id="{96686A9E-F2AC-4571-A9E4-A52EDDD56605}"/>
                  </a:ext>
                </a:extLst>
              </p:cNvPr>
              <p:cNvSpPr/>
              <p:nvPr/>
            </p:nvSpPr>
            <p:spPr bwMode="auto">
              <a:xfrm>
                <a:off x="8384523" y="3144034"/>
                <a:ext cx="152016" cy="538128"/>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1" name="Rectangle 10">
                <a:extLst>
                  <a:ext uri="{FF2B5EF4-FFF2-40B4-BE49-F238E27FC236}">
                    <a16:creationId xmlns:a16="http://schemas.microsoft.com/office/drawing/2014/main" id="{F0EBCD16-9557-47DB-8764-727D57ABB9D5}"/>
                  </a:ext>
                </a:extLst>
              </p:cNvPr>
              <p:cNvSpPr/>
              <p:nvPr/>
            </p:nvSpPr>
            <p:spPr bwMode="auto">
              <a:xfrm>
                <a:off x="8677179" y="3272988"/>
                <a:ext cx="152016" cy="409173"/>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2" name="Rectangle 11">
                <a:extLst>
                  <a:ext uri="{FF2B5EF4-FFF2-40B4-BE49-F238E27FC236}">
                    <a16:creationId xmlns:a16="http://schemas.microsoft.com/office/drawing/2014/main" id="{E1A7BFCB-A1C3-4E05-9476-0A775395D0EF}"/>
                  </a:ext>
                </a:extLst>
              </p:cNvPr>
              <p:cNvSpPr/>
              <p:nvPr/>
            </p:nvSpPr>
            <p:spPr bwMode="auto">
              <a:xfrm>
                <a:off x="8969835" y="3161231"/>
                <a:ext cx="152016" cy="520931"/>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 name="Rectangle 12">
                <a:extLst>
                  <a:ext uri="{FF2B5EF4-FFF2-40B4-BE49-F238E27FC236}">
                    <a16:creationId xmlns:a16="http://schemas.microsoft.com/office/drawing/2014/main" id="{B8478862-551C-459E-A2E0-D53BE6A70961}"/>
                  </a:ext>
                </a:extLst>
              </p:cNvPr>
              <p:cNvSpPr/>
              <p:nvPr/>
            </p:nvSpPr>
            <p:spPr bwMode="auto">
              <a:xfrm>
                <a:off x="9262490" y="3329950"/>
                <a:ext cx="152016" cy="352212"/>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 name="Rectangle 13">
                <a:extLst>
                  <a:ext uri="{FF2B5EF4-FFF2-40B4-BE49-F238E27FC236}">
                    <a16:creationId xmlns:a16="http://schemas.microsoft.com/office/drawing/2014/main" id="{DA85DF3F-2F62-4CAC-A654-694519F9AC6A}"/>
                  </a:ext>
                </a:extLst>
              </p:cNvPr>
              <p:cNvSpPr/>
              <p:nvPr/>
            </p:nvSpPr>
            <p:spPr bwMode="auto">
              <a:xfrm>
                <a:off x="9555146" y="3161231"/>
                <a:ext cx="152016" cy="520931"/>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5" name="Rectangle 14">
                <a:extLst>
                  <a:ext uri="{FF2B5EF4-FFF2-40B4-BE49-F238E27FC236}">
                    <a16:creationId xmlns:a16="http://schemas.microsoft.com/office/drawing/2014/main" id="{FDBE609B-52EA-4D27-88F3-38EF491E5909}"/>
                  </a:ext>
                </a:extLst>
              </p:cNvPr>
              <p:cNvSpPr/>
              <p:nvPr/>
            </p:nvSpPr>
            <p:spPr bwMode="auto">
              <a:xfrm>
                <a:off x="9847802" y="3027097"/>
                <a:ext cx="152016" cy="655065"/>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 name="Rectangle 15">
                <a:extLst>
                  <a:ext uri="{FF2B5EF4-FFF2-40B4-BE49-F238E27FC236}">
                    <a16:creationId xmlns:a16="http://schemas.microsoft.com/office/drawing/2014/main" id="{7AFCBC53-0F8A-4671-AD5D-D71649CCD0DE}"/>
                  </a:ext>
                </a:extLst>
              </p:cNvPr>
              <p:cNvSpPr/>
              <p:nvPr/>
            </p:nvSpPr>
            <p:spPr bwMode="auto">
              <a:xfrm>
                <a:off x="10140458" y="3185449"/>
                <a:ext cx="152016" cy="496713"/>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 name="Rectangle 16">
                <a:extLst>
                  <a:ext uri="{FF2B5EF4-FFF2-40B4-BE49-F238E27FC236}">
                    <a16:creationId xmlns:a16="http://schemas.microsoft.com/office/drawing/2014/main" id="{1613C505-9FC6-48A2-865F-B47E1FFEE618}"/>
                  </a:ext>
                </a:extLst>
              </p:cNvPr>
              <p:cNvSpPr/>
              <p:nvPr/>
            </p:nvSpPr>
            <p:spPr bwMode="auto">
              <a:xfrm>
                <a:off x="10433114" y="3098016"/>
                <a:ext cx="152016" cy="584146"/>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8" name="Rectangle 17">
                <a:extLst>
                  <a:ext uri="{FF2B5EF4-FFF2-40B4-BE49-F238E27FC236}">
                    <a16:creationId xmlns:a16="http://schemas.microsoft.com/office/drawing/2014/main" id="{FB43E84B-D0B0-4AC6-8CA3-3045A129EA8F}"/>
                  </a:ext>
                </a:extLst>
              </p:cNvPr>
              <p:cNvSpPr/>
              <p:nvPr/>
            </p:nvSpPr>
            <p:spPr bwMode="auto">
              <a:xfrm>
                <a:off x="7793461" y="666546"/>
                <a:ext cx="152016" cy="3015616"/>
              </a:xfrm>
              <a:prstGeom prst="rect">
                <a:avLst/>
              </a:prstGeom>
              <a:solidFill>
                <a:schemeClr val="accent2"/>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9" name="Rectangle 18">
                <a:extLst>
                  <a:ext uri="{FF2B5EF4-FFF2-40B4-BE49-F238E27FC236}">
                    <a16:creationId xmlns:a16="http://schemas.microsoft.com/office/drawing/2014/main" id="{596B4F80-9156-4708-8778-28B99EE066E1}"/>
                  </a:ext>
                </a:extLst>
              </p:cNvPr>
              <p:cNvSpPr/>
              <p:nvPr/>
            </p:nvSpPr>
            <p:spPr bwMode="auto">
              <a:xfrm>
                <a:off x="10725768" y="942592"/>
                <a:ext cx="152016" cy="2739570"/>
              </a:xfrm>
              <a:prstGeom prst="rect">
                <a:avLst/>
              </a:prstGeom>
              <a:solidFill>
                <a:schemeClr val="accent2"/>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0" name="Rectangle 19">
                <a:extLst>
                  <a:ext uri="{FF2B5EF4-FFF2-40B4-BE49-F238E27FC236}">
                    <a16:creationId xmlns:a16="http://schemas.microsoft.com/office/drawing/2014/main" id="{26986A5A-E374-48B4-9691-9B0E4EEBD024}"/>
                  </a:ext>
                </a:extLst>
              </p:cNvPr>
              <p:cNvSpPr/>
              <p:nvPr/>
            </p:nvSpPr>
            <p:spPr bwMode="auto">
              <a:xfrm>
                <a:off x="11018424" y="3078689"/>
                <a:ext cx="152016" cy="603473"/>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1" name="Rectangle 20">
                <a:extLst>
                  <a:ext uri="{FF2B5EF4-FFF2-40B4-BE49-F238E27FC236}">
                    <a16:creationId xmlns:a16="http://schemas.microsoft.com/office/drawing/2014/main" id="{F176B3FC-38CF-41F7-8A8A-3B4C717129A4}"/>
                  </a:ext>
                </a:extLst>
              </p:cNvPr>
              <p:cNvSpPr/>
              <p:nvPr/>
            </p:nvSpPr>
            <p:spPr bwMode="auto">
              <a:xfrm>
                <a:off x="11311082" y="3010583"/>
                <a:ext cx="152016" cy="671579"/>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2" name="Rectangle 21">
                <a:extLst>
                  <a:ext uri="{FF2B5EF4-FFF2-40B4-BE49-F238E27FC236}">
                    <a16:creationId xmlns:a16="http://schemas.microsoft.com/office/drawing/2014/main" id="{9E5C8F57-BC8B-4981-AA71-BF566D068C62}"/>
                  </a:ext>
                </a:extLst>
              </p:cNvPr>
              <p:cNvSpPr/>
              <p:nvPr/>
            </p:nvSpPr>
            <p:spPr bwMode="auto">
              <a:xfrm>
                <a:off x="11603737" y="2987881"/>
                <a:ext cx="152016" cy="694281"/>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23" name="Straight Arrow Connector 22">
                <a:extLst>
                  <a:ext uri="{FF2B5EF4-FFF2-40B4-BE49-F238E27FC236}">
                    <a16:creationId xmlns:a16="http://schemas.microsoft.com/office/drawing/2014/main" id="{6E623896-9BF0-4BB5-A44F-FB43B3A65E02}"/>
                  </a:ext>
                </a:extLst>
              </p:cNvPr>
              <p:cNvCxnSpPr>
                <a:cxnSpLocks/>
              </p:cNvCxnSpPr>
              <p:nvPr/>
            </p:nvCxnSpPr>
            <p:spPr>
              <a:xfrm flipV="1">
                <a:off x="6510812" y="115001"/>
                <a:ext cx="0" cy="3567162"/>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8A1D8B-507D-4D4A-80E3-920A3EA27AEA}"/>
                  </a:ext>
                </a:extLst>
              </p:cNvPr>
              <p:cNvCxnSpPr/>
              <p:nvPr/>
            </p:nvCxnSpPr>
            <p:spPr>
              <a:xfrm>
                <a:off x="6510813" y="3682163"/>
                <a:ext cx="5431694" cy="0"/>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A97A71B9-E7A6-4F3A-A10F-36E270637EB8}"/>
                </a:ext>
              </a:extLst>
            </p:cNvPr>
            <p:cNvSpPr/>
            <p:nvPr/>
          </p:nvSpPr>
          <p:spPr>
            <a:xfrm rot="16200000">
              <a:off x="6449121" y="3612842"/>
              <a:ext cx="923651" cy="253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0000"/>
                  </a:solidFill>
                  <a:effectLst/>
                  <a:uLnTx/>
                  <a:uFillTx/>
                  <a:latin typeface="Segoe UI Semibold"/>
                  <a:ea typeface="+mn-ea"/>
                  <a:cs typeface="+mn-cs"/>
                </a:rPr>
                <a:t>Query times</a:t>
              </a:r>
            </a:p>
          </p:txBody>
        </p:sp>
        <p:sp>
          <p:nvSpPr>
            <p:cNvPr id="26" name="Rectangle 25">
              <a:extLst>
                <a:ext uri="{FF2B5EF4-FFF2-40B4-BE49-F238E27FC236}">
                  <a16:creationId xmlns:a16="http://schemas.microsoft.com/office/drawing/2014/main" id="{2017E884-9B34-4C8B-A798-8CA62270527F}"/>
                </a:ext>
              </a:extLst>
            </p:cNvPr>
            <p:cNvSpPr/>
            <p:nvPr/>
          </p:nvSpPr>
          <p:spPr>
            <a:xfrm>
              <a:off x="9004676" y="4774933"/>
              <a:ext cx="484428" cy="253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0000"/>
                  </a:solidFill>
                  <a:effectLst/>
                  <a:uLnTx/>
                  <a:uFillTx/>
                  <a:latin typeface="Segoe UI Semibold"/>
                  <a:ea typeface="+mn-ea"/>
                  <a:cs typeface="+mn-cs"/>
                </a:rPr>
                <a:t>Time</a:t>
              </a:r>
            </a:p>
          </p:txBody>
        </p:sp>
        <p:sp>
          <p:nvSpPr>
            <p:cNvPr id="27" name="Freeform: Shape 26" descr="Warning">
              <a:extLst>
                <a:ext uri="{FF2B5EF4-FFF2-40B4-BE49-F238E27FC236}">
                  <a16:creationId xmlns:a16="http://schemas.microsoft.com/office/drawing/2014/main" id="{CEC7062F-3B65-4B99-A535-F4EC7BC4408D}"/>
                </a:ext>
              </a:extLst>
            </p:cNvPr>
            <p:cNvSpPr/>
            <p:nvPr/>
          </p:nvSpPr>
          <p:spPr>
            <a:xfrm>
              <a:off x="8046058" y="2700558"/>
              <a:ext cx="220590" cy="194448"/>
            </a:xfrm>
            <a:custGeom>
              <a:avLst/>
              <a:gdLst>
                <a:gd name="connsiteX0" fmla="*/ 172322 w 344641"/>
                <a:gd name="connsiteY0" fmla="*/ 231342 h 303798"/>
                <a:gd name="connsiteX1" fmla="*/ 155809 w 344641"/>
                <a:gd name="connsiteY1" fmla="*/ 247855 h 303798"/>
                <a:gd name="connsiteX2" fmla="*/ 172322 w 344641"/>
                <a:gd name="connsiteY2" fmla="*/ 264367 h 303798"/>
                <a:gd name="connsiteX3" fmla="*/ 188834 w 344641"/>
                <a:gd name="connsiteY3" fmla="*/ 247855 h 303798"/>
                <a:gd name="connsiteX4" fmla="*/ 172322 w 344641"/>
                <a:gd name="connsiteY4" fmla="*/ 231342 h 303798"/>
                <a:gd name="connsiteX5" fmla="*/ 160333 w 344641"/>
                <a:gd name="connsiteY5" fmla="*/ 72029 h 303798"/>
                <a:gd name="connsiteX6" fmla="*/ 160333 w 344641"/>
                <a:gd name="connsiteY6" fmla="*/ 211890 h 303798"/>
                <a:gd name="connsiteX7" fmla="*/ 184309 w 344641"/>
                <a:gd name="connsiteY7" fmla="*/ 211890 h 303798"/>
                <a:gd name="connsiteX8" fmla="*/ 184309 w 344641"/>
                <a:gd name="connsiteY8" fmla="*/ 72029 h 303798"/>
                <a:gd name="connsiteX9" fmla="*/ 172520 w 344641"/>
                <a:gd name="connsiteY9" fmla="*/ 0 h 303798"/>
                <a:gd name="connsiteX10" fmla="*/ 186307 w 344641"/>
                <a:gd name="connsiteY10" fmla="*/ 8092 h 303798"/>
                <a:gd name="connsiteX11" fmla="*/ 342552 w 344641"/>
                <a:gd name="connsiteY11" fmla="*/ 279822 h 303798"/>
                <a:gd name="connsiteX12" fmla="*/ 328566 w 344641"/>
                <a:gd name="connsiteY12" fmla="*/ 303798 h 303798"/>
                <a:gd name="connsiteX13" fmla="*/ 172321 w 344641"/>
                <a:gd name="connsiteY13" fmla="*/ 303798 h 303798"/>
                <a:gd name="connsiteX14" fmla="*/ 16075 w 344641"/>
                <a:gd name="connsiteY14" fmla="*/ 303798 h 303798"/>
                <a:gd name="connsiteX15" fmla="*/ 2089 w 344641"/>
                <a:gd name="connsiteY15" fmla="*/ 279822 h 303798"/>
                <a:gd name="connsiteX16" fmla="*/ 158734 w 344641"/>
                <a:gd name="connsiteY16" fmla="*/ 8092 h 303798"/>
                <a:gd name="connsiteX17" fmla="*/ 172520 w 344641"/>
                <a:gd name="connsiteY17" fmla="*/ 0 h 30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4641" h="303798">
                  <a:moveTo>
                    <a:pt x="172322" y="231342"/>
                  </a:moveTo>
                  <a:cubicBezTo>
                    <a:pt x="163075" y="231342"/>
                    <a:pt x="155809" y="238608"/>
                    <a:pt x="155809" y="247855"/>
                  </a:cubicBezTo>
                  <a:cubicBezTo>
                    <a:pt x="155809" y="257102"/>
                    <a:pt x="163075" y="264367"/>
                    <a:pt x="172322" y="264367"/>
                  </a:cubicBezTo>
                  <a:cubicBezTo>
                    <a:pt x="181569" y="264367"/>
                    <a:pt x="188834" y="257102"/>
                    <a:pt x="188834" y="247855"/>
                  </a:cubicBezTo>
                  <a:cubicBezTo>
                    <a:pt x="188834" y="238608"/>
                    <a:pt x="181569" y="231342"/>
                    <a:pt x="172322" y="231342"/>
                  </a:cubicBezTo>
                  <a:close/>
                  <a:moveTo>
                    <a:pt x="160333" y="72029"/>
                  </a:moveTo>
                  <a:lnTo>
                    <a:pt x="160333" y="211890"/>
                  </a:lnTo>
                  <a:lnTo>
                    <a:pt x="184309" y="211890"/>
                  </a:lnTo>
                  <a:lnTo>
                    <a:pt x="184309" y="72029"/>
                  </a:lnTo>
                  <a:close/>
                  <a:moveTo>
                    <a:pt x="172520" y="0"/>
                  </a:moveTo>
                  <a:cubicBezTo>
                    <a:pt x="177915" y="0"/>
                    <a:pt x="183310" y="2697"/>
                    <a:pt x="186307" y="8092"/>
                  </a:cubicBezTo>
                  <a:lnTo>
                    <a:pt x="342552" y="279822"/>
                  </a:lnTo>
                  <a:cubicBezTo>
                    <a:pt x="348546" y="290611"/>
                    <a:pt x="340954" y="303798"/>
                    <a:pt x="328566" y="303798"/>
                  </a:cubicBezTo>
                  <a:lnTo>
                    <a:pt x="172321" y="303798"/>
                  </a:lnTo>
                  <a:lnTo>
                    <a:pt x="16075" y="303798"/>
                  </a:lnTo>
                  <a:cubicBezTo>
                    <a:pt x="3687" y="303798"/>
                    <a:pt x="-3905" y="290611"/>
                    <a:pt x="2089" y="279822"/>
                  </a:cubicBezTo>
                  <a:lnTo>
                    <a:pt x="158734" y="8092"/>
                  </a:lnTo>
                  <a:cubicBezTo>
                    <a:pt x="161731" y="2697"/>
                    <a:pt x="167126" y="0"/>
                    <a:pt x="172520" y="0"/>
                  </a:cubicBezTo>
                  <a:close/>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8" name="Freeform: Shape 27" descr="Warning">
              <a:extLst>
                <a:ext uri="{FF2B5EF4-FFF2-40B4-BE49-F238E27FC236}">
                  <a16:creationId xmlns:a16="http://schemas.microsoft.com/office/drawing/2014/main" id="{726776BA-DA1E-4D51-9549-50EFD6A499FB}"/>
                </a:ext>
              </a:extLst>
            </p:cNvPr>
            <p:cNvSpPr/>
            <p:nvPr/>
          </p:nvSpPr>
          <p:spPr>
            <a:xfrm>
              <a:off x="10400855" y="2842514"/>
              <a:ext cx="220590" cy="194448"/>
            </a:xfrm>
            <a:custGeom>
              <a:avLst/>
              <a:gdLst>
                <a:gd name="connsiteX0" fmla="*/ 172322 w 344641"/>
                <a:gd name="connsiteY0" fmla="*/ 231342 h 303798"/>
                <a:gd name="connsiteX1" fmla="*/ 155809 w 344641"/>
                <a:gd name="connsiteY1" fmla="*/ 247855 h 303798"/>
                <a:gd name="connsiteX2" fmla="*/ 172322 w 344641"/>
                <a:gd name="connsiteY2" fmla="*/ 264367 h 303798"/>
                <a:gd name="connsiteX3" fmla="*/ 188834 w 344641"/>
                <a:gd name="connsiteY3" fmla="*/ 247855 h 303798"/>
                <a:gd name="connsiteX4" fmla="*/ 172322 w 344641"/>
                <a:gd name="connsiteY4" fmla="*/ 231342 h 303798"/>
                <a:gd name="connsiteX5" fmla="*/ 160333 w 344641"/>
                <a:gd name="connsiteY5" fmla="*/ 72029 h 303798"/>
                <a:gd name="connsiteX6" fmla="*/ 160333 w 344641"/>
                <a:gd name="connsiteY6" fmla="*/ 211890 h 303798"/>
                <a:gd name="connsiteX7" fmla="*/ 184309 w 344641"/>
                <a:gd name="connsiteY7" fmla="*/ 211890 h 303798"/>
                <a:gd name="connsiteX8" fmla="*/ 184309 w 344641"/>
                <a:gd name="connsiteY8" fmla="*/ 72029 h 303798"/>
                <a:gd name="connsiteX9" fmla="*/ 172520 w 344641"/>
                <a:gd name="connsiteY9" fmla="*/ 0 h 303798"/>
                <a:gd name="connsiteX10" fmla="*/ 186307 w 344641"/>
                <a:gd name="connsiteY10" fmla="*/ 8092 h 303798"/>
                <a:gd name="connsiteX11" fmla="*/ 342552 w 344641"/>
                <a:gd name="connsiteY11" fmla="*/ 279822 h 303798"/>
                <a:gd name="connsiteX12" fmla="*/ 328566 w 344641"/>
                <a:gd name="connsiteY12" fmla="*/ 303798 h 303798"/>
                <a:gd name="connsiteX13" fmla="*/ 172321 w 344641"/>
                <a:gd name="connsiteY13" fmla="*/ 303798 h 303798"/>
                <a:gd name="connsiteX14" fmla="*/ 16075 w 344641"/>
                <a:gd name="connsiteY14" fmla="*/ 303798 h 303798"/>
                <a:gd name="connsiteX15" fmla="*/ 2089 w 344641"/>
                <a:gd name="connsiteY15" fmla="*/ 279822 h 303798"/>
                <a:gd name="connsiteX16" fmla="*/ 158734 w 344641"/>
                <a:gd name="connsiteY16" fmla="*/ 8092 h 303798"/>
                <a:gd name="connsiteX17" fmla="*/ 172520 w 344641"/>
                <a:gd name="connsiteY17" fmla="*/ 0 h 30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4641" h="303798">
                  <a:moveTo>
                    <a:pt x="172322" y="231342"/>
                  </a:moveTo>
                  <a:cubicBezTo>
                    <a:pt x="163075" y="231342"/>
                    <a:pt x="155809" y="238608"/>
                    <a:pt x="155809" y="247855"/>
                  </a:cubicBezTo>
                  <a:cubicBezTo>
                    <a:pt x="155809" y="257102"/>
                    <a:pt x="163075" y="264367"/>
                    <a:pt x="172322" y="264367"/>
                  </a:cubicBezTo>
                  <a:cubicBezTo>
                    <a:pt x="181569" y="264367"/>
                    <a:pt x="188834" y="257102"/>
                    <a:pt x="188834" y="247855"/>
                  </a:cubicBezTo>
                  <a:cubicBezTo>
                    <a:pt x="188834" y="238608"/>
                    <a:pt x="181569" y="231342"/>
                    <a:pt x="172322" y="231342"/>
                  </a:cubicBezTo>
                  <a:close/>
                  <a:moveTo>
                    <a:pt x="160333" y="72029"/>
                  </a:moveTo>
                  <a:lnTo>
                    <a:pt x="160333" y="211890"/>
                  </a:lnTo>
                  <a:lnTo>
                    <a:pt x="184309" y="211890"/>
                  </a:lnTo>
                  <a:lnTo>
                    <a:pt x="184309" y="72029"/>
                  </a:lnTo>
                  <a:close/>
                  <a:moveTo>
                    <a:pt x="172520" y="0"/>
                  </a:moveTo>
                  <a:cubicBezTo>
                    <a:pt x="177915" y="0"/>
                    <a:pt x="183310" y="2697"/>
                    <a:pt x="186307" y="8092"/>
                  </a:cubicBezTo>
                  <a:lnTo>
                    <a:pt x="342552" y="279822"/>
                  </a:lnTo>
                  <a:cubicBezTo>
                    <a:pt x="348546" y="290611"/>
                    <a:pt x="340954" y="303798"/>
                    <a:pt x="328566" y="303798"/>
                  </a:cubicBezTo>
                  <a:lnTo>
                    <a:pt x="172321" y="303798"/>
                  </a:lnTo>
                  <a:lnTo>
                    <a:pt x="16075" y="303798"/>
                  </a:lnTo>
                  <a:cubicBezTo>
                    <a:pt x="3687" y="303798"/>
                    <a:pt x="-3905" y="290611"/>
                    <a:pt x="2089" y="279822"/>
                  </a:cubicBezTo>
                  <a:lnTo>
                    <a:pt x="158734" y="8092"/>
                  </a:lnTo>
                  <a:cubicBezTo>
                    <a:pt x="161731" y="2697"/>
                    <a:pt x="167126" y="0"/>
                    <a:pt x="172520" y="0"/>
                  </a:cubicBezTo>
                  <a:close/>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cxnSp>
          <p:nvCxnSpPr>
            <p:cNvPr id="29" name="Straight Connector 28">
              <a:extLst>
                <a:ext uri="{FF2B5EF4-FFF2-40B4-BE49-F238E27FC236}">
                  <a16:creationId xmlns:a16="http://schemas.microsoft.com/office/drawing/2014/main" id="{F8E8A8B6-6DCF-4DDE-9EFB-3290690CCBD4}"/>
                </a:ext>
              </a:extLst>
            </p:cNvPr>
            <p:cNvCxnSpPr>
              <a:cxnSpLocks/>
            </p:cNvCxnSpPr>
            <p:nvPr/>
          </p:nvCxnSpPr>
          <p:spPr>
            <a:xfrm flipV="1">
              <a:off x="8156353" y="2903998"/>
              <a:ext cx="0" cy="183795"/>
            </a:xfrm>
            <a:prstGeom prst="line">
              <a:avLst/>
            </a:prstGeom>
            <a:ln w="9525">
              <a:solidFill>
                <a:schemeClr val="accent2"/>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3944B6E-8180-4FA8-A6D3-197ABD6FB366}"/>
                </a:ext>
              </a:extLst>
            </p:cNvPr>
            <p:cNvCxnSpPr>
              <a:cxnSpLocks/>
            </p:cNvCxnSpPr>
            <p:nvPr/>
          </p:nvCxnSpPr>
          <p:spPr>
            <a:xfrm flipV="1">
              <a:off x="10511150" y="3050390"/>
              <a:ext cx="0" cy="183795"/>
            </a:xfrm>
            <a:prstGeom prst="line">
              <a:avLst/>
            </a:prstGeom>
            <a:ln w="9525">
              <a:solidFill>
                <a:schemeClr val="accent2"/>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91BDE2F8-DE3F-4351-BE25-BC0B8F9F5E26}"/>
              </a:ext>
            </a:extLst>
          </p:cNvPr>
          <p:cNvSpPr txBox="1"/>
          <p:nvPr/>
        </p:nvSpPr>
        <p:spPr>
          <a:xfrm>
            <a:off x="6217665" y="1979986"/>
            <a:ext cx="4640042" cy="24622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78D4"/>
                </a:solidFill>
                <a:effectLst/>
                <a:uLnTx/>
                <a:uFillTx/>
                <a:latin typeface="Segoe UI Semibold"/>
                <a:ea typeface="+mn-ea"/>
                <a:cs typeface="+mn-cs"/>
              </a:rPr>
              <a:t>Uncovering long query times with Query Store</a:t>
            </a:r>
          </a:p>
        </p:txBody>
      </p:sp>
      <p:sp>
        <p:nvSpPr>
          <p:cNvPr id="32" name="Title 2">
            <a:extLst>
              <a:ext uri="{FF2B5EF4-FFF2-40B4-BE49-F238E27FC236}">
                <a16:creationId xmlns:a16="http://schemas.microsoft.com/office/drawing/2014/main" id="{DA67E2FB-E7AA-4739-A157-D057B74831B7}"/>
              </a:ext>
            </a:extLst>
          </p:cNvPr>
          <p:cNvSpPr txBox="1">
            <a:spLocks/>
          </p:cNvSpPr>
          <p:nvPr/>
        </p:nvSpPr>
        <p:spPr>
          <a:xfrm>
            <a:off x="0" y="5373"/>
            <a:ext cx="11655840" cy="1204400"/>
          </a:xfrm>
          <a:prstGeom prst="rect">
            <a:avLst/>
          </a:prstGeom>
        </p:spPr>
        <p:txBody>
          <a:bodyPr vert="horz" wrap="square" lIns="548640" tIns="548640" rIns="91440" bIns="91440" rtlCol="0" anchor="t">
            <a:noAutofit/>
          </a:bodyPr>
          <a:lstStyle>
            <a:lvl1pPr algn="l" defTabSz="914367" rtl="0" eaLnBrk="1" latinLnBrk="0" hangingPunct="1">
              <a:lnSpc>
                <a:spcPct val="90000"/>
              </a:lnSpc>
              <a:spcBef>
                <a:spcPct val="0"/>
              </a:spcBef>
              <a:buNone/>
              <a:defRPr lang="en-US" sz="4800" b="0" kern="1200" cap="none" spc="-100" baseline="0" dirty="0" smtClean="0">
                <a:ln w="3175">
                  <a:noFill/>
                </a:ln>
                <a:gradFill>
                  <a:gsLst>
                    <a:gs pos="1250">
                      <a:schemeClr val="tx1"/>
                    </a:gs>
                    <a:gs pos="100000">
                      <a:schemeClr val="tx1"/>
                    </a:gs>
                  </a:gsLst>
                  <a:lin ang="5400000" scaled="0"/>
                </a:gradFill>
                <a:effectLst/>
                <a:latin typeface="+mn-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endParaRPr kumimoji="0" lang="en-US" sz="3200" b="0" i="0" u="none" strike="noStrike" kern="1200" cap="none" spc="-100" normalizeH="0" baseline="0" noProof="0">
              <a:ln w="3175">
                <a:noFill/>
              </a:ln>
              <a:gradFill>
                <a:gsLst>
                  <a:gs pos="1250">
                    <a:prstClr val="black"/>
                  </a:gs>
                  <a:gs pos="100000">
                    <a:prstClr val="black"/>
                  </a:gs>
                </a:gsLst>
                <a:lin ang="5400000" scaled="0"/>
              </a:gradFill>
              <a:effectLst/>
              <a:uLnTx/>
              <a:uFillTx/>
              <a:latin typeface="Segoe UI"/>
              <a:ea typeface="+mn-ea"/>
              <a:cs typeface="Segoe UI" pitchFamily="34" charset="0"/>
            </a:endParaRPr>
          </a:p>
        </p:txBody>
      </p:sp>
    </p:spTree>
    <p:extLst>
      <p:ext uri="{BB962C8B-B14F-4D97-AF65-F5344CB8AC3E}">
        <p14:creationId xmlns:p14="http://schemas.microsoft.com/office/powerpoint/2010/main" val="29653201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358A6F-F3ED-41BB-BFD4-EE247AF3842E}"/>
              </a:ext>
            </a:extLst>
          </p:cNvPr>
          <p:cNvSpPr>
            <a:spLocks noGrp="1"/>
          </p:cNvSpPr>
          <p:nvPr>
            <p:ph type="body" sz="quarter" idx="10"/>
          </p:nvPr>
        </p:nvSpPr>
        <p:spPr>
          <a:xfrm>
            <a:off x="586390" y="1974230"/>
            <a:ext cx="4125309" cy="3400931"/>
          </a:xfrm>
        </p:spPr>
        <p:txBody>
          <a:bodyPr vert="horz" wrap="square" lIns="0" tIns="0" rIns="0" bIns="0" rtlCol="0" anchor="t">
            <a:spAutoFit/>
          </a:bodyPr>
          <a:lstStyle/>
          <a:p>
            <a:pPr>
              <a:lnSpc>
                <a:spcPct val="100000"/>
              </a:lnSpc>
              <a:spcBef>
                <a:spcPts val="0"/>
              </a:spcBef>
              <a:spcAft>
                <a:spcPts val="1800"/>
              </a:spcAft>
            </a:pPr>
            <a:r>
              <a:rPr lang="en-US" sz="1600">
                <a:solidFill>
                  <a:schemeClr val="tx1"/>
                </a:solidFill>
                <a:latin typeface="Segoe UI"/>
                <a:cs typeface="Segoe UI"/>
              </a:rPr>
              <a:t>Quickly identify the longest running queries, </a:t>
            </a:r>
            <a:br>
              <a:rPr lang="en-US" sz="1600">
                <a:latin typeface="Segoe UI" panose="020B0502040204020203" pitchFamily="34" charset="0"/>
              </a:rPr>
            </a:br>
            <a:r>
              <a:rPr lang="en-US" sz="1600">
                <a:solidFill>
                  <a:schemeClr val="tx1"/>
                </a:solidFill>
                <a:latin typeface="Segoe UI"/>
                <a:cs typeface="Segoe UI"/>
              </a:rPr>
              <a:t>how they change over time and what waits are affecting them </a:t>
            </a:r>
            <a:endParaRPr lang="en-US" sz="1600">
              <a:solidFill>
                <a:schemeClr val="tx1"/>
              </a:solidFill>
              <a:latin typeface="Segoe UI" panose="020B0502040204020203" pitchFamily="34" charset="0"/>
            </a:endParaRPr>
          </a:p>
          <a:p>
            <a:pPr>
              <a:lnSpc>
                <a:spcPct val="100000"/>
              </a:lnSpc>
              <a:spcBef>
                <a:spcPts val="0"/>
              </a:spcBef>
              <a:spcAft>
                <a:spcPts val="1800"/>
              </a:spcAft>
            </a:pPr>
            <a:r>
              <a:rPr lang="en-US" sz="1600">
                <a:solidFill>
                  <a:schemeClr val="tx1"/>
                </a:solidFill>
                <a:latin typeface="Segoe UI"/>
                <a:cs typeface="Segoe UI"/>
              </a:rPr>
              <a:t>The Query Performance Insight view in the Azure portal surfaces visualizations on key information from Query Store </a:t>
            </a:r>
            <a:endParaRPr lang="en-US" sz="1600">
              <a:solidFill>
                <a:schemeClr val="tx1"/>
              </a:solidFill>
              <a:latin typeface="Segoe UI" panose="020B0502040204020203" pitchFamily="34" charset="0"/>
            </a:endParaRPr>
          </a:p>
          <a:p>
            <a:pPr>
              <a:lnSpc>
                <a:spcPct val="100000"/>
              </a:lnSpc>
              <a:spcBef>
                <a:spcPts val="0"/>
              </a:spcBef>
              <a:spcAft>
                <a:spcPts val="1800"/>
              </a:spcAft>
            </a:pPr>
            <a:r>
              <a:rPr lang="en-US" sz="1600">
                <a:solidFill>
                  <a:schemeClr val="tx1"/>
                </a:solidFill>
                <a:latin typeface="Segoe UI"/>
                <a:cs typeface="Segoe UI"/>
              </a:rPr>
              <a:t>The long running queries tab shows the top  queries by average duration per execution, aggregated in 15-minute intervals </a:t>
            </a:r>
            <a:endParaRPr lang="en-US" sz="1600">
              <a:solidFill>
                <a:schemeClr val="tx1"/>
              </a:solidFill>
              <a:latin typeface="Segoe UI" panose="020B0502040204020203" pitchFamily="34" charset="0"/>
            </a:endParaRPr>
          </a:p>
          <a:p>
            <a:pPr>
              <a:lnSpc>
                <a:spcPct val="100000"/>
              </a:lnSpc>
              <a:spcBef>
                <a:spcPts val="0"/>
              </a:spcBef>
              <a:spcAft>
                <a:spcPts val="1800"/>
              </a:spcAft>
            </a:pPr>
            <a:r>
              <a:rPr lang="en-US" sz="1600">
                <a:solidFill>
                  <a:schemeClr val="tx1"/>
                </a:solidFill>
                <a:latin typeface="Segoe UI"/>
                <a:cs typeface="Segoe UI"/>
              </a:rPr>
              <a:t>Users can view additional queries and alter the time window</a:t>
            </a:r>
          </a:p>
        </p:txBody>
      </p:sp>
      <p:sp>
        <p:nvSpPr>
          <p:cNvPr id="3" name="Title 2">
            <a:extLst>
              <a:ext uri="{FF2B5EF4-FFF2-40B4-BE49-F238E27FC236}">
                <a16:creationId xmlns:a16="http://schemas.microsoft.com/office/drawing/2014/main" id="{B1F0F26E-9851-4AEF-BDE9-9494CE227A1C}"/>
              </a:ext>
            </a:extLst>
          </p:cNvPr>
          <p:cNvSpPr>
            <a:spLocks noGrp="1"/>
          </p:cNvSpPr>
          <p:nvPr>
            <p:ph type="title"/>
          </p:nvPr>
        </p:nvSpPr>
        <p:spPr>
          <a:xfrm>
            <a:off x="0" y="361166"/>
            <a:ext cx="12192000" cy="492443"/>
          </a:xfrm>
        </p:spPr>
        <p:txBody>
          <a:bodyPr/>
          <a:lstStyle/>
          <a:p>
            <a:pPr algn="ctr" defTabSz="932742">
              <a:lnSpc>
                <a:spcPct val="100000"/>
              </a:lnSpc>
            </a:pPr>
            <a:r>
              <a:rPr lang="en-US" sz="3200" spc="-50">
                <a:solidFill>
                  <a:schemeClr val="bg1"/>
                </a:solidFill>
                <a:latin typeface="+mj-lt"/>
              </a:rPr>
              <a:t>Review performance details with Query Performance </a:t>
            </a:r>
            <a:r>
              <a:rPr lang="en-US" sz="3200"/>
              <a:t>I</a:t>
            </a:r>
            <a:r>
              <a:rPr lang="en-US" sz="3200" spc="-50">
                <a:solidFill>
                  <a:schemeClr val="bg1"/>
                </a:solidFill>
                <a:latin typeface="+mj-lt"/>
              </a:rPr>
              <a:t>nsight</a:t>
            </a:r>
          </a:p>
        </p:txBody>
      </p:sp>
      <p:grpSp>
        <p:nvGrpSpPr>
          <p:cNvPr id="4" name="Group 3">
            <a:extLst>
              <a:ext uri="{FF2B5EF4-FFF2-40B4-BE49-F238E27FC236}">
                <a16:creationId xmlns:a16="http://schemas.microsoft.com/office/drawing/2014/main" id="{88FAB8B3-6C18-4C38-AB1D-F89C3C38A81D}"/>
              </a:ext>
            </a:extLst>
          </p:cNvPr>
          <p:cNvGrpSpPr/>
          <p:nvPr/>
        </p:nvGrpSpPr>
        <p:grpSpPr>
          <a:xfrm>
            <a:off x="5809961" y="2395186"/>
            <a:ext cx="5639985" cy="3069883"/>
            <a:chOff x="6339091" y="4376123"/>
            <a:chExt cx="5506972" cy="2997485"/>
          </a:xfrm>
        </p:grpSpPr>
        <p:sp>
          <p:nvSpPr>
            <p:cNvPr id="5" name="Rectangle: Rounded Corners 4">
              <a:extLst>
                <a:ext uri="{FF2B5EF4-FFF2-40B4-BE49-F238E27FC236}">
                  <a16:creationId xmlns:a16="http://schemas.microsoft.com/office/drawing/2014/main" id="{80370CA1-748E-4442-9C5D-C29E293D427B}"/>
                </a:ext>
              </a:extLst>
            </p:cNvPr>
            <p:cNvSpPr/>
            <p:nvPr/>
          </p:nvSpPr>
          <p:spPr bwMode="auto">
            <a:xfrm>
              <a:off x="6339091" y="4376123"/>
              <a:ext cx="5506972" cy="2997485"/>
            </a:xfrm>
            <a:prstGeom prst="roundRect">
              <a:avLst>
                <a:gd name="adj" fmla="val 2398"/>
              </a:avLst>
            </a:prstGeom>
            <a:solidFill>
              <a:schemeClr val="tx1"/>
            </a:solidFill>
            <a:ln>
              <a:noFill/>
              <a:headEnd type="none" w="med" len="med"/>
              <a:tailEnd type="none" w="med" len="med"/>
            </a:ln>
            <a:effectLst>
              <a:outerShdw blurRad="635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 name="Picture 5">
              <a:extLst>
                <a:ext uri="{FF2B5EF4-FFF2-40B4-BE49-F238E27FC236}">
                  <a16:creationId xmlns:a16="http://schemas.microsoft.com/office/drawing/2014/main" id="{810C9142-09E0-4C6C-8ADC-775EEBF9570A}"/>
                </a:ext>
              </a:extLst>
            </p:cNvPr>
            <p:cNvPicPr>
              <a:picLocks noChangeAspect="1"/>
            </p:cNvPicPr>
            <p:nvPr/>
          </p:nvPicPr>
          <p:blipFill rotWithShape="1">
            <a:blip r:embed="rId3"/>
            <a:srcRect l="1298" t="1982" r="1187" b="2130"/>
            <a:stretch/>
          </p:blipFill>
          <p:spPr>
            <a:xfrm>
              <a:off x="6433041" y="4466719"/>
              <a:ext cx="5322712" cy="2823956"/>
            </a:xfrm>
            <a:prstGeom prst="rect">
              <a:avLst/>
            </a:prstGeom>
          </p:spPr>
        </p:pic>
      </p:grpSp>
      <p:sp>
        <p:nvSpPr>
          <p:cNvPr id="7" name="TextBox 6">
            <a:extLst>
              <a:ext uri="{FF2B5EF4-FFF2-40B4-BE49-F238E27FC236}">
                <a16:creationId xmlns:a16="http://schemas.microsoft.com/office/drawing/2014/main" id="{0D6F67DB-D487-4D7C-B9B6-E6E0D2818030}"/>
              </a:ext>
            </a:extLst>
          </p:cNvPr>
          <p:cNvSpPr txBox="1"/>
          <p:nvPr/>
        </p:nvSpPr>
        <p:spPr>
          <a:xfrm>
            <a:off x="5809961" y="1975250"/>
            <a:ext cx="5620039" cy="24622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78D4"/>
                </a:solidFill>
                <a:effectLst/>
                <a:uLnTx/>
                <a:uFillTx/>
                <a:latin typeface="Segoe UI Semibold"/>
                <a:ea typeface="+mn-ea"/>
                <a:cs typeface="+mn-cs"/>
              </a:rPr>
              <a:t>Wait statistics in Query Performance Insight </a:t>
            </a:r>
          </a:p>
        </p:txBody>
      </p:sp>
    </p:spTree>
    <p:extLst>
      <p:ext uri="{BB962C8B-B14F-4D97-AF65-F5344CB8AC3E}">
        <p14:creationId xmlns:p14="http://schemas.microsoft.com/office/powerpoint/2010/main" val="32718440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358A6F-F3ED-41BB-BFD4-EE247AF3842E}"/>
              </a:ext>
            </a:extLst>
          </p:cNvPr>
          <p:cNvSpPr>
            <a:spLocks noGrp="1"/>
          </p:cNvSpPr>
          <p:nvPr>
            <p:ph type="body" sz="quarter" idx="10"/>
          </p:nvPr>
        </p:nvSpPr>
        <p:spPr>
          <a:xfrm>
            <a:off x="586391" y="1979468"/>
            <a:ext cx="4061809" cy="2028569"/>
          </a:xfrm>
        </p:spPr>
        <p:txBody>
          <a:bodyPr/>
          <a:lstStyle/>
          <a:p>
            <a:pPr>
              <a:lnSpc>
                <a:spcPct val="100000"/>
              </a:lnSpc>
              <a:spcBef>
                <a:spcPts val="0"/>
              </a:spcBef>
              <a:spcAft>
                <a:spcPts val="1800"/>
              </a:spcAft>
            </a:pPr>
            <a:r>
              <a:rPr lang="en-US" sz="1600">
                <a:solidFill>
                  <a:schemeClr val="tx1"/>
                </a:solidFill>
                <a:latin typeface="Segoe UI" panose="020B0502040204020203" pitchFamily="34" charset="0"/>
              </a:rPr>
              <a:t>Performance Recommendations analyzes your MySQL and MariaDB databases </a:t>
            </a:r>
            <a:br>
              <a:rPr lang="en-US" sz="1600">
                <a:solidFill>
                  <a:schemeClr val="tx1"/>
                </a:solidFill>
                <a:latin typeface="Segoe UI" panose="020B0502040204020203" pitchFamily="34" charset="0"/>
              </a:rPr>
            </a:br>
            <a:r>
              <a:rPr lang="en-US" sz="1600">
                <a:solidFill>
                  <a:schemeClr val="tx1"/>
                </a:solidFill>
                <a:latin typeface="Segoe UI" panose="020B0502040204020203" pitchFamily="34" charset="0"/>
              </a:rPr>
              <a:t>to create customized suggestions for </a:t>
            </a:r>
            <a:br>
              <a:rPr lang="en-US" sz="1600">
                <a:solidFill>
                  <a:schemeClr val="tx1"/>
                </a:solidFill>
                <a:latin typeface="Segoe UI" panose="020B0502040204020203" pitchFamily="34" charset="0"/>
              </a:rPr>
            </a:br>
            <a:r>
              <a:rPr lang="en-US" sz="1600">
                <a:solidFill>
                  <a:schemeClr val="tx1"/>
                </a:solidFill>
                <a:latin typeface="Segoe UI" panose="020B0502040204020203" pitchFamily="34" charset="0"/>
              </a:rPr>
              <a:t>better performance </a:t>
            </a:r>
          </a:p>
          <a:p>
            <a:pPr>
              <a:lnSpc>
                <a:spcPct val="100000"/>
              </a:lnSpc>
              <a:spcBef>
                <a:spcPts val="0"/>
              </a:spcBef>
              <a:spcAft>
                <a:spcPts val="1800"/>
              </a:spcAft>
            </a:pPr>
            <a:r>
              <a:rPr lang="en-US" sz="1600">
                <a:solidFill>
                  <a:schemeClr val="tx1"/>
                </a:solidFill>
                <a:latin typeface="Segoe UI" panose="020B0502040204020203" pitchFamily="34" charset="0"/>
              </a:rPr>
              <a:t>Create Index recommendations suggest </a:t>
            </a:r>
            <a:br>
              <a:rPr lang="en-US" sz="1600">
                <a:solidFill>
                  <a:schemeClr val="tx1"/>
                </a:solidFill>
                <a:latin typeface="Segoe UI" panose="020B0502040204020203" pitchFamily="34" charset="0"/>
              </a:rPr>
            </a:br>
            <a:r>
              <a:rPr lang="en-US" sz="1600">
                <a:solidFill>
                  <a:schemeClr val="tx1"/>
                </a:solidFill>
                <a:latin typeface="Segoe UI" panose="020B0502040204020203" pitchFamily="34" charset="0"/>
              </a:rPr>
              <a:t>new indexes to accelerate the most frequently run or time-consuming queries </a:t>
            </a:r>
          </a:p>
        </p:txBody>
      </p:sp>
      <p:sp>
        <p:nvSpPr>
          <p:cNvPr id="3" name="Title 2">
            <a:extLst>
              <a:ext uri="{FF2B5EF4-FFF2-40B4-BE49-F238E27FC236}">
                <a16:creationId xmlns:a16="http://schemas.microsoft.com/office/drawing/2014/main" id="{B1F0F26E-9851-4AEF-BDE9-9494CE227A1C}"/>
              </a:ext>
            </a:extLst>
          </p:cNvPr>
          <p:cNvSpPr>
            <a:spLocks noGrp="1"/>
          </p:cNvSpPr>
          <p:nvPr>
            <p:ph type="title"/>
          </p:nvPr>
        </p:nvSpPr>
        <p:spPr>
          <a:xfrm>
            <a:off x="205740" y="339566"/>
            <a:ext cx="11784330" cy="492443"/>
          </a:xfrm>
        </p:spPr>
        <p:txBody>
          <a:bodyPr anchor="ctr"/>
          <a:lstStyle/>
          <a:p>
            <a:pPr algn="ctr"/>
            <a:r>
              <a:rPr lang="en-US" sz="3200">
                <a:solidFill>
                  <a:schemeClr val="bg1"/>
                </a:solidFill>
              </a:rPr>
              <a:t>Customized suggestions with Performance Recommendations</a:t>
            </a:r>
            <a:endParaRPr lang="en-US" sz="3200" spc="-50">
              <a:solidFill>
                <a:schemeClr val="bg1"/>
              </a:solidFill>
              <a:latin typeface="+mj-lt"/>
            </a:endParaRPr>
          </a:p>
        </p:txBody>
      </p:sp>
      <p:sp>
        <p:nvSpPr>
          <p:cNvPr id="15" name="TextBox 14">
            <a:extLst>
              <a:ext uri="{FF2B5EF4-FFF2-40B4-BE49-F238E27FC236}">
                <a16:creationId xmlns:a16="http://schemas.microsoft.com/office/drawing/2014/main" id="{A9E8C932-3A34-4A31-9220-6E716F6FE0D5}"/>
              </a:ext>
            </a:extLst>
          </p:cNvPr>
          <p:cNvSpPr txBox="1"/>
          <p:nvPr/>
        </p:nvSpPr>
        <p:spPr>
          <a:xfrm>
            <a:off x="6019800" y="1981662"/>
            <a:ext cx="5585809" cy="246221"/>
          </a:xfrm>
          <a:prstGeom prst="rect">
            <a:avLst/>
          </a:prstGeom>
          <a:noFill/>
        </p:spPr>
        <p:txBody>
          <a:bodyPr wrap="square" lIns="0" tIns="0" rIns="0" bIns="0" rtlCol="0">
            <a:spAutoFit/>
          </a:bodyPr>
          <a:lstStyle/>
          <a:p>
            <a:pPr lvl="0" algn="ctr">
              <a:defRPr/>
            </a:pPr>
            <a:r>
              <a:rPr lang="en-US" sz="1600">
                <a:solidFill>
                  <a:srgbClr val="0078D4"/>
                </a:solidFill>
                <a:latin typeface="Segoe UI Semibold"/>
              </a:rPr>
              <a:t>Azure portal performance recommendations</a:t>
            </a:r>
          </a:p>
        </p:txBody>
      </p:sp>
      <p:grpSp>
        <p:nvGrpSpPr>
          <p:cNvPr id="8" name="Group 7">
            <a:extLst>
              <a:ext uri="{FF2B5EF4-FFF2-40B4-BE49-F238E27FC236}">
                <a16:creationId xmlns:a16="http://schemas.microsoft.com/office/drawing/2014/main" id="{E3D9C430-E023-426F-9AA0-CF04DA4936B2}"/>
              </a:ext>
            </a:extLst>
          </p:cNvPr>
          <p:cNvGrpSpPr/>
          <p:nvPr/>
        </p:nvGrpSpPr>
        <p:grpSpPr>
          <a:xfrm>
            <a:off x="5791200" y="2400301"/>
            <a:ext cx="5638800" cy="3048000"/>
            <a:chOff x="6019801" y="2628900"/>
            <a:chExt cx="5585810" cy="3158125"/>
          </a:xfrm>
        </p:grpSpPr>
        <p:grpSp>
          <p:nvGrpSpPr>
            <p:cNvPr id="6" name="Group 5">
              <a:extLst>
                <a:ext uri="{FF2B5EF4-FFF2-40B4-BE49-F238E27FC236}">
                  <a16:creationId xmlns:a16="http://schemas.microsoft.com/office/drawing/2014/main" id="{2C741F0E-414C-BE40-8CE0-ECC51CA24C1C}"/>
                </a:ext>
              </a:extLst>
            </p:cNvPr>
            <p:cNvGrpSpPr/>
            <p:nvPr/>
          </p:nvGrpSpPr>
          <p:grpSpPr>
            <a:xfrm>
              <a:off x="6019801" y="2628900"/>
              <a:ext cx="5585810" cy="3158125"/>
              <a:chOff x="6020101" y="2313624"/>
              <a:chExt cx="5056351" cy="2752207"/>
            </a:xfrm>
          </p:grpSpPr>
          <p:sp>
            <p:nvSpPr>
              <p:cNvPr id="28" name="Rectangle: Rounded Corners 4">
                <a:extLst>
                  <a:ext uri="{FF2B5EF4-FFF2-40B4-BE49-F238E27FC236}">
                    <a16:creationId xmlns:a16="http://schemas.microsoft.com/office/drawing/2014/main" id="{0053F314-245E-154E-9B28-674CA6DAFBDD}"/>
                  </a:ext>
                </a:extLst>
              </p:cNvPr>
              <p:cNvSpPr/>
              <p:nvPr/>
            </p:nvSpPr>
            <p:spPr bwMode="auto">
              <a:xfrm>
                <a:off x="6020101" y="2313624"/>
                <a:ext cx="5056351" cy="2752207"/>
              </a:xfrm>
              <a:prstGeom prst="roundRect">
                <a:avLst>
                  <a:gd name="adj" fmla="val 2398"/>
                </a:avLst>
              </a:prstGeom>
              <a:solidFill>
                <a:schemeClr val="tx1"/>
              </a:solidFill>
              <a:ln>
                <a:noFill/>
                <a:headEnd type="none" w="med" len="med"/>
                <a:tailEnd type="none" w="med" len="med"/>
              </a:ln>
              <a:effectLst>
                <a:outerShdw blurRad="635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9267FC9B-2B51-1B44-AFB0-CE1AD30D9A4C}"/>
                  </a:ext>
                </a:extLst>
              </p:cNvPr>
              <p:cNvSpPr/>
              <p:nvPr/>
            </p:nvSpPr>
            <p:spPr bwMode="auto">
              <a:xfrm>
                <a:off x="6096000" y="2391147"/>
                <a:ext cx="4908531" cy="25920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pic>
          <p:nvPicPr>
            <p:cNvPr id="7" name="Picture 6">
              <a:extLst>
                <a:ext uri="{FF2B5EF4-FFF2-40B4-BE49-F238E27FC236}">
                  <a16:creationId xmlns:a16="http://schemas.microsoft.com/office/drawing/2014/main" id="{4EC13004-0C39-4042-BB25-70BC5E86AC90}"/>
                </a:ext>
              </a:extLst>
            </p:cNvPr>
            <p:cNvPicPr>
              <a:picLocks noChangeAspect="1"/>
            </p:cNvPicPr>
            <p:nvPr/>
          </p:nvPicPr>
          <p:blipFill>
            <a:blip r:embed="rId3"/>
            <a:stretch>
              <a:fillRect/>
            </a:stretch>
          </p:blipFill>
          <p:spPr>
            <a:xfrm>
              <a:off x="6358000" y="2735247"/>
              <a:ext cx="4971874" cy="2939614"/>
            </a:xfrm>
            <a:prstGeom prst="rect">
              <a:avLst/>
            </a:prstGeom>
          </p:spPr>
        </p:pic>
      </p:grpSp>
    </p:spTree>
    <p:extLst>
      <p:ext uri="{BB962C8B-B14F-4D97-AF65-F5344CB8AC3E}">
        <p14:creationId xmlns:p14="http://schemas.microsoft.com/office/powerpoint/2010/main" val="36338722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358A6F-F3ED-41BB-BFD4-EE247AF3842E}"/>
              </a:ext>
            </a:extLst>
          </p:cNvPr>
          <p:cNvSpPr>
            <a:spLocks noGrp="1"/>
          </p:cNvSpPr>
          <p:nvPr>
            <p:ph type="body" sz="quarter" idx="10"/>
          </p:nvPr>
        </p:nvSpPr>
        <p:spPr>
          <a:xfrm>
            <a:off x="586391" y="1969308"/>
            <a:ext cx="4061810" cy="2416046"/>
          </a:xfrm>
        </p:spPr>
        <p:txBody>
          <a:bodyPr vert="horz" wrap="square" lIns="0" tIns="0" rIns="0" bIns="0" rtlCol="0" anchor="t">
            <a:spAutoFit/>
          </a:bodyPr>
          <a:lstStyle/>
          <a:p>
            <a:pPr>
              <a:lnSpc>
                <a:spcPct val="100000"/>
              </a:lnSpc>
              <a:spcBef>
                <a:spcPts val="0"/>
              </a:spcBef>
              <a:spcAft>
                <a:spcPts val="1800"/>
              </a:spcAft>
            </a:pPr>
            <a:r>
              <a:rPr lang="en-US" sz="1600">
                <a:solidFill>
                  <a:schemeClr val="tx1"/>
                </a:solidFill>
                <a:latin typeface="Segoe UI" panose="020B0502040204020203" pitchFamily="34" charset="0"/>
              </a:rPr>
              <a:t>Intuitive integration with Azure services </a:t>
            </a:r>
          </a:p>
          <a:p>
            <a:pPr>
              <a:lnSpc>
                <a:spcPct val="100000"/>
              </a:lnSpc>
              <a:spcBef>
                <a:spcPts val="0"/>
              </a:spcBef>
              <a:spcAft>
                <a:spcPts val="1800"/>
              </a:spcAft>
            </a:pPr>
            <a:r>
              <a:rPr lang="en-US" sz="1600">
                <a:ea typeface="+mn-lt"/>
                <a:cs typeface="+mn-lt"/>
              </a:rPr>
              <a:t>Spin up databases during deployment of popular web apps like WordPress and Drupal through Azure App Service</a:t>
            </a:r>
            <a:endParaRPr lang="en-US"/>
          </a:p>
          <a:p>
            <a:pPr>
              <a:lnSpc>
                <a:spcPct val="100000"/>
              </a:lnSpc>
              <a:spcBef>
                <a:spcPts val="0"/>
              </a:spcBef>
              <a:spcAft>
                <a:spcPts val="1800"/>
              </a:spcAft>
            </a:pPr>
            <a:r>
              <a:rPr lang="en-US" sz="1600">
                <a:solidFill>
                  <a:schemeClr val="tx1"/>
                </a:solidFill>
                <a:latin typeface="Segoe UI" panose="020B0502040204020203" pitchFamily="34" charset="0"/>
              </a:rPr>
              <a:t>Build apps on microservice architectures with Azure Database for MySQL and MariaDB </a:t>
            </a:r>
          </a:p>
          <a:p>
            <a:pPr>
              <a:lnSpc>
                <a:spcPct val="100000"/>
              </a:lnSpc>
              <a:spcBef>
                <a:spcPts val="0"/>
              </a:spcBef>
              <a:spcAft>
                <a:spcPts val="1800"/>
              </a:spcAft>
            </a:pPr>
            <a:endParaRPr lang="en-US" sz="1600">
              <a:solidFill>
                <a:schemeClr val="tx1"/>
              </a:solidFill>
              <a:latin typeface="Segoe UI" panose="020B0502040204020203" pitchFamily="34" charset="0"/>
            </a:endParaRPr>
          </a:p>
        </p:txBody>
      </p:sp>
      <p:sp>
        <p:nvSpPr>
          <p:cNvPr id="3" name="Title 2">
            <a:extLst>
              <a:ext uri="{FF2B5EF4-FFF2-40B4-BE49-F238E27FC236}">
                <a16:creationId xmlns:a16="http://schemas.microsoft.com/office/drawing/2014/main" id="{B1F0F26E-9851-4AEF-BDE9-9494CE227A1C}"/>
              </a:ext>
            </a:extLst>
          </p:cNvPr>
          <p:cNvSpPr>
            <a:spLocks noGrp="1"/>
          </p:cNvSpPr>
          <p:nvPr>
            <p:ph type="title"/>
          </p:nvPr>
        </p:nvSpPr>
        <p:spPr>
          <a:xfrm>
            <a:off x="205740" y="344743"/>
            <a:ext cx="11784330" cy="492443"/>
          </a:xfrm>
        </p:spPr>
        <p:txBody>
          <a:bodyPr/>
          <a:lstStyle/>
          <a:p>
            <a:pPr algn="ctr"/>
            <a:r>
              <a:rPr lang="en-US" sz="3200">
                <a:solidFill>
                  <a:schemeClr val="bg1"/>
                </a:solidFill>
              </a:rPr>
              <a:t>Innovate faster through close integration with Azure services  </a:t>
            </a:r>
            <a:endParaRPr lang="en-US" sz="3200" spc="-50">
              <a:solidFill>
                <a:schemeClr val="bg1"/>
              </a:solidFill>
              <a:latin typeface="+mj-lt"/>
            </a:endParaRPr>
          </a:p>
        </p:txBody>
      </p:sp>
      <p:grpSp>
        <p:nvGrpSpPr>
          <p:cNvPr id="10" name="Group 9">
            <a:extLst>
              <a:ext uri="{FF2B5EF4-FFF2-40B4-BE49-F238E27FC236}">
                <a16:creationId xmlns:a16="http://schemas.microsoft.com/office/drawing/2014/main" id="{1A29D729-B9D1-41B5-B0CC-130EEFECE22E}"/>
              </a:ext>
            </a:extLst>
          </p:cNvPr>
          <p:cNvGrpSpPr/>
          <p:nvPr/>
        </p:nvGrpSpPr>
        <p:grpSpPr>
          <a:xfrm>
            <a:off x="5791200" y="2400300"/>
            <a:ext cx="5638800" cy="3048000"/>
            <a:chOff x="6019800" y="2641651"/>
            <a:chExt cx="5056351" cy="2752207"/>
          </a:xfrm>
        </p:grpSpPr>
        <p:sp>
          <p:nvSpPr>
            <p:cNvPr id="11" name="Rectangle: Rounded Corners 4">
              <a:extLst>
                <a:ext uri="{FF2B5EF4-FFF2-40B4-BE49-F238E27FC236}">
                  <a16:creationId xmlns:a16="http://schemas.microsoft.com/office/drawing/2014/main" id="{F1802C01-4C24-4FFE-A71D-4509B0BF4E78}"/>
                </a:ext>
              </a:extLst>
            </p:cNvPr>
            <p:cNvSpPr/>
            <p:nvPr/>
          </p:nvSpPr>
          <p:spPr bwMode="auto">
            <a:xfrm>
              <a:off x="6019800" y="2641651"/>
              <a:ext cx="5056351" cy="2752207"/>
            </a:xfrm>
            <a:prstGeom prst="roundRect">
              <a:avLst>
                <a:gd name="adj" fmla="val 2398"/>
              </a:avLst>
            </a:prstGeom>
            <a:solidFill>
              <a:schemeClr val="tx1"/>
            </a:solidFill>
            <a:ln>
              <a:noFill/>
              <a:headEnd type="none" w="med" len="med"/>
              <a:tailEnd type="none" w="med" len="med"/>
            </a:ln>
            <a:effectLst>
              <a:outerShdw blurRad="635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ectangle 11">
              <a:extLst>
                <a:ext uri="{FF2B5EF4-FFF2-40B4-BE49-F238E27FC236}">
                  <a16:creationId xmlns:a16="http://schemas.microsoft.com/office/drawing/2014/main" id="{E34ECC32-0405-4C7A-9EDC-B1D3E481E6E7}"/>
                </a:ext>
              </a:extLst>
            </p:cNvPr>
            <p:cNvSpPr/>
            <p:nvPr/>
          </p:nvSpPr>
          <p:spPr bwMode="auto">
            <a:xfrm>
              <a:off x="6103556" y="2727165"/>
              <a:ext cx="4884358" cy="259768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2" descr="Azure portal - View outbound IPs">
              <a:extLst>
                <a:ext uri="{FF2B5EF4-FFF2-40B4-BE49-F238E27FC236}">
                  <a16:creationId xmlns:a16="http://schemas.microsoft.com/office/drawing/2014/main" id="{5792E816-7F58-4C02-A214-3FA2C636E2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288" r="73174"/>
            <a:stretch/>
          </p:blipFill>
          <p:spPr bwMode="auto">
            <a:xfrm>
              <a:off x="6103556" y="2727165"/>
              <a:ext cx="1138195" cy="260403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Azure portal - Add explicit IPs">
              <a:extLst>
                <a:ext uri="{FF2B5EF4-FFF2-40B4-BE49-F238E27FC236}">
                  <a16:creationId xmlns:a16="http://schemas.microsoft.com/office/drawing/2014/main" id="{7A9493EA-51BD-42D9-9745-9D0CBE23F0B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00" t="7028" r="1041" b="4329"/>
            <a:stretch/>
          </p:blipFill>
          <p:spPr bwMode="auto">
            <a:xfrm>
              <a:off x="7032634" y="2750182"/>
              <a:ext cx="3779855" cy="2574669"/>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Rectangle 15">
            <a:extLst>
              <a:ext uri="{FF2B5EF4-FFF2-40B4-BE49-F238E27FC236}">
                <a16:creationId xmlns:a16="http://schemas.microsoft.com/office/drawing/2014/main" id="{366239A9-CB1E-4E79-8C29-209053BCED63}"/>
              </a:ext>
            </a:extLst>
          </p:cNvPr>
          <p:cNvSpPr/>
          <p:nvPr/>
        </p:nvSpPr>
        <p:spPr>
          <a:xfrm>
            <a:off x="5791200" y="1938828"/>
            <a:ext cx="5638799" cy="338554"/>
          </a:xfrm>
          <a:prstGeom prst="rect">
            <a:avLst/>
          </a:prstGeom>
        </p:spPr>
        <p:txBody>
          <a:bodyPr wrap="square">
            <a:spAutoFit/>
          </a:bodyPr>
          <a:lstStyle/>
          <a:p>
            <a:pPr lvl="0" algn="ctr">
              <a:defRPr/>
            </a:pPr>
            <a:r>
              <a:rPr lang="en-US" sz="1600">
                <a:solidFill>
                  <a:srgbClr val="0078D4"/>
                </a:solidFill>
                <a:latin typeface="Segoe UI Semibold"/>
              </a:rPr>
              <a:t>Simple database connection to Azure App Service</a:t>
            </a:r>
          </a:p>
        </p:txBody>
      </p:sp>
    </p:spTree>
    <p:extLst>
      <p:ext uri="{BB962C8B-B14F-4D97-AF65-F5344CB8AC3E}">
        <p14:creationId xmlns:p14="http://schemas.microsoft.com/office/powerpoint/2010/main" val="31503357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3A318E08-6821-524D-92DC-C62CCCF05065}"/>
              </a:ext>
            </a:extLst>
          </p:cNvPr>
          <p:cNvGrpSpPr/>
          <p:nvPr/>
        </p:nvGrpSpPr>
        <p:grpSpPr>
          <a:xfrm>
            <a:off x="7761547" y="1976052"/>
            <a:ext cx="3842697" cy="3842710"/>
            <a:chOff x="6775749" y="2735808"/>
            <a:chExt cx="3192891" cy="3192901"/>
          </a:xfrm>
        </p:grpSpPr>
        <p:grpSp>
          <p:nvGrpSpPr>
            <p:cNvPr id="39" name="Group 38">
              <a:extLst>
                <a:ext uri="{FF2B5EF4-FFF2-40B4-BE49-F238E27FC236}">
                  <a16:creationId xmlns:a16="http://schemas.microsoft.com/office/drawing/2014/main" id="{F4A433BB-E84E-AA47-9A69-540516121F61}"/>
                </a:ext>
              </a:extLst>
            </p:cNvPr>
            <p:cNvGrpSpPr/>
            <p:nvPr/>
          </p:nvGrpSpPr>
          <p:grpSpPr>
            <a:xfrm>
              <a:off x="6775749" y="2735808"/>
              <a:ext cx="3192891" cy="3192901"/>
              <a:chOff x="587828" y="3719272"/>
              <a:chExt cx="1442357" cy="1442360"/>
            </a:xfrm>
          </p:grpSpPr>
          <p:sp>
            <p:nvSpPr>
              <p:cNvPr id="40" name="Oval 39">
                <a:extLst>
                  <a:ext uri="{FF2B5EF4-FFF2-40B4-BE49-F238E27FC236}">
                    <a16:creationId xmlns:a16="http://schemas.microsoft.com/office/drawing/2014/main" id="{13AE282C-9FC3-114D-9CB4-FB35AD30F378}"/>
                  </a:ext>
                </a:extLst>
              </p:cNvPr>
              <p:cNvSpPr/>
              <p:nvPr/>
            </p:nvSpPr>
            <p:spPr bwMode="auto">
              <a:xfrm>
                <a:off x="587828" y="3719275"/>
                <a:ext cx="1442357" cy="1442357"/>
              </a:xfrm>
              <a:prstGeom prst="ellipse">
                <a:avLst/>
              </a:prstGeom>
              <a:solidFill>
                <a:schemeClr val="accent2"/>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41" name="Freeform: Shape 557">
                <a:extLst>
                  <a:ext uri="{FF2B5EF4-FFF2-40B4-BE49-F238E27FC236}">
                    <a16:creationId xmlns:a16="http://schemas.microsoft.com/office/drawing/2014/main" id="{93D993C5-0CB1-5945-9F16-A124953463C4}"/>
                  </a:ext>
                </a:extLst>
              </p:cNvPr>
              <p:cNvSpPr/>
              <p:nvPr/>
            </p:nvSpPr>
            <p:spPr>
              <a:xfrm>
                <a:off x="1351541" y="4299010"/>
                <a:ext cx="235016" cy="85461"/>
              </a:xfrm>
              <a:custGeom>
                <a:avLst/>
                <a:gdLst>
                  <a:gd name="connsiteX0" fmla="*/ 98239 w 104775"/>
                  <a:gd name="connsiteY0" fmla="*/ 23098 h 38100"/>
                  <a:gd name="connsiteX1" fmla="*/ 52519 w 104775"/>
                  <a:gd name="connsiteY1" fmla="*/ 7858 h 38100"/>
                  <a:gd name="connsiteX2" fmla="*/ 42042 w 104775"/>
                  <a:gd name="connsiteY2" fmla="*/ 7858 h 38100"/>
                  <a:gd name="connsiteX3" fmla="*/ 9657 w 104775"/>
                  <a:gd name="connsiteY3" fmla="*/ 15478 h 38100"/>
                  <a:gd name="connsiteX4" fmla="*/ 9657 w 104775"/>
                  <a:gd name="connsiteY4" fmla="*/ 25003 h 38100"/>
                  <a:gd name="connsiteX5" fmla="*/ 53472 w 104775"/>
                  <a:gd name="connsiteY5" fmla="*/ 25003 h 38100"/>
                  <a:gd name="connsiteX6" fmla="*/ 60139 w 104775"/>
                  <a:gd name="connsiteY6" fmla="*/ 25956 h 38100"/>
                  <a:gd name="connsiteX7" fmla="*/ 93477 w 104775"/>
                  <a:gd name="connsiteY7" fmla="*/ 39291 h 38100"/>
                  <a:gd name="connsiteX8" fmla="*/ 104907 w 104775"/>
                  <a:gd name="connsiteY8" fmla="*/ 31671 h 38100"/>
                  <a:gd name="connsiteX9" fmla="*/ 98239 w 104775"/>
                  <a:gd name="connsiteY9" fmla="*/ 2309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38100">
                    <a:moveTo>
                      <a:pt x="98239" y="23098"/>
                    </a:moveTo>
                    <a:lnTo>
                      <a:pt x="52519" y="7858"/>
                    </a:lnTo>
                    <a:cubicBezTo>
                      <a:pt x="48709" y="6906"/>
                      <a:pt x="45852" y="6906"/>
                      <a:pt x="42042" y="7858"/>
                    </a:cubicBezTo>
                    <a:lnTo>
                      <a:pt x="9657" y="15478"/>
                    </a:lnTo>
                    <a:cubicBezTo>
                      <a:pt x="6799" y="17383"/>
                      <a:pt x="5847" y="21193"/>
                      <a:pt x="9657" y="25003"/>
                    </a:cubicBezTo>
                    <a:lnTo>
                      <a:pt x="53472" y="25003"/>
                    </a:lnTo>
                    <a:cubicBezTo>
                      <a:pt x="56329" y="25003"/>
                      <a:pt x="58234" y="25003"/>
                      <a:pt x="60139" y="25956"/>
                    </a:cubicBezTo>
                    <a:lnTo>
                      <a:pt x="93477" y="39291"/>
                    </a:lnTo>
                    <a:cubicBezTo>
                      <a:pt x="99192" y="41196"/>
                      <a:pt x="104907" y="37386"/>
                      <a:pt x="104907" y="31671"/>
                    </a:cubicBezTo>
                    <a:cubicBezTo>
                      <a:pt x="104907" y="27861"/>
                      <a:pt x="102049" y="24051"/>
                      <a:pt x="98239" y="23098"/>
                    </a:cubicBezTo>
                    <a:close/>
                  </a:path>
                </a:pathLst>
              </a:custGeom>
              <a:solidFill>
                <a:schemeClr val="accent1"/>
              </a:solidFill>
              <a:ln w="9525" cap="flat">
                <a:noFill/>
                <a:prstDash val="solid"/>
                <a:miter/>
              </a:ln>
            </p:spPr>
            <p:txBody>
              <a:bodyPr rtlCol="0" anchor="ctr"/>
              <a:lstStyle/>
              <a:p>
                <a:endParaRPr lang="en-US"/>
              </a:p>
            </p:txBody>
          </p:sp>
          <p:sp>
            <p:nvSpPr>
              <p:cNvPr id="42" name="Freeform: Shape 558">
                <a:extLst>
                  <a:ext uri="{FF2B5EF4-FFF2-40B4-BE49-F238E27FC236}">
                    <a16:creationId xmlns:a16="http://schemas.microsoft.com/office/drawing/2014/main" id="{DAA40A6D-752E-6240-A2AD-4450C3B7E207}"/>
                  </a:ext>
                </a:extLst>
              </p:cNvPr>
              <p:cNvSpPr/>
              <p:nvPr/>
            </p:nvSpPr>
            <p:spPr bwMode="auto">
              <a:xfrm>
                <a:off x="780395" y="3719272"/>
                <a:ext cx="1148310" cy="1418351"/>
              </a:xfrm>
              <a:custGeom>
                <a:avLst/>
                <a:gdLst>
                  <a:gd name="connsiteX0" fmla="*/ 692128 w 1148301"/>
                  <a:gd name="connsiteY0" fmla="*/ 1422066 h 1442358"/>
                  <a:gd name="connsiteX1" fmla="*/ 673956 w 1148301"/>
                  <a:gd name="connsiteY1" fmla="*/ 1427706 h 1442358"/>
                  <a:gd name="connsiteX2" fmla="*/ 528613 w 1148301"/>
                  <a:gd name="connsiteY2" fmla="*/ 1442358 h 1442358"/>
                  <a:gd name="connsiteX3" fmla="*/ 454877 w 1148301"/>
                  <a:gd name="connsiteY3" fmla="*/ 1438635 h 1442358"/>
                  <a:gd name="connsiteX4" fmla="*/ 438619 w 1148301"/>
                  <a:gd name="connsiteY4" fmla="*/ 1436154 h 1442358"/>
                  <a:gd name="connsiteX5" fmla="*/ 456474 w 1148301"/>
                  <a:gd name="connsiteY5" fmla="*/ 1438642 h 1442358"/>
                  <a:gd name="connsiteX6" fmla="*/ 530848 w 1148301"/>
                  <a:gd name="connsiteY6" fmla="*/ 1441282 h 1442358"/>
                  <a:gd name="connsiteX7" fmla="*/ 618980 w 1148301"/>
                  <a:gd name="connsiteY7" fmla="*/ 1435407 h 1442358"/>
                  <a:gd name="connsiteX8" fmla="*/ 528613 w 1148301"/>
                  <a:gd name="connsiteY8" fmla="*/ 0 h 1442358"/>
                  <a:gd name="connsiteX9" fmla="*/ 673956 w 1148301"/>
                  <a:gd name="connsiteY9" fmla="*/ 14652 h 1442358"/>
                  <a:gd name="connsiteX10" fmla="*/ 742364 w 1148301"/>
                  <a:gd name="connsiteY10" fmla="*/ 35887 h 1442358"/>
                  <a:gd name="connsiteX11" fmla="*/ 742364 w 1148301"/>
                  <a:gd name="connsiteY11" fmla="*/ 37594 h 1442358"/>
                  <a:gd name="connsiteX12" fmla="*/ 720999 w 1148301"/>
                  <a:gd name="connsiteY12" fmla="*/ 58959 h 1442358"/>
                  <a:gd name="connsiteX13" fmla="*/ 667585 w 1148301"/>
                  <a:gd name="connsiteY13" fmla="*/ 58959 h 1442358"/>
                  <a:gd name="connsiteX14" fmla="*/ 652630 w 1148301"/>
                  <a:gd name="connsiteY14" fmla="*/ 52549 h 1442358"/>
                  <a:gd name="connsiteX15" fmla="*/ 631265 w 1148301"/>
                  <a:gd name="connsiteY15" fmla="*/ 16229 h 1442358"/>
                  <a:gd name="connsiteX16" fmla="*/ 494528 w 1148301"/>
                  <a:gd name="connsiteY16" fmla="*/ 73914 h 1442358"/>
                  <a:gd name="connsiteX17" fmla="*/ 485982 w 1148301"/>
                  <a:gd name="connsiteY17" fmla="*/ 91006 h 1442358"/>
                  <a:gd name="connsiteX18" fmla="*/ 485982 w 1148301"/>
                  <a:gd name="connsiteY18" fmla="*/ 144420 h 1442358"/>
                  <a:gd name="connsiteX19" fmla="*/ 507347 w 1148301"/>
                  <a:gd name="connsiteY19" fmla="*/ 165785 h 1442358"/>
                  <a:gd name="connsiteX20" fmla="*/ 571443 w 1148301"/>
                  <a:gd name="connsiteY20" fmla="*/ 165785 h 1442358"/>
                  <a:gd name="connsiteX21" fmla="*/ 592808 w 1148301"/>
                  <a:gd name="connsiteY21" fmla="*/ 187150 h 1442358"/>
                  <a:gd name="connsiteX22" fmla="*/ 614173 w 1148301"/>
                  <a:gd name="connsiteY22" fmla="*/ 187150 h 1442358"/>
                  <a:gd name="connsiteX23" fmla="*/ 635538 w 1148301"/>
                  <a:gd name="connsiteY23" fmla="*/ 165785 h 1442358"/>
                  <a:gd name="connsiteX24" fmla="*/ 635538 w 1148301"/>
                  <a:gd name="connsiteY24" fmla="*/ 144420 h 1442358"/>
                  <a:gd name="connsiteX25" fmla="*/ 678268 w 1148301"/>
                  <a:gd name="connsiteY25" fmla="*/ 101690 h 1442358"/>
                  <a:gd name="connsiteX26" fmla="*/ 714588 w 1148301"/>
                  <a:gd name="connsiteY26" fmla="*/ 101690 h 1442358"/>
                  <a:gd name="connsiteX27" fmla="*/ 725272 w 1148301"/>
                  <a:gd name="connsiteY27" fmla="*/ 103825 h 1442358"/>
                  <a:gd name="connsiteX28" fmla="*/ 906874 w 1148301"/>
                  <a:gd name="connsiteY28" fmla="*/ 212788 h 1442358"/>
                  <a:gd name="connsiteX29" fmla="*/ 926104 w 1148301"/>
                  <a:gd name="connsiteY29" fmla="*/ 259792 h 1442358"/>
                  <a:gd name="connsiteX30" fmla="*/ 913285 w 1148301"/>
                  <a:gd name="connsiteY30" fmla="*/ 315341 h 1442358"/>
                  <a:gd name="connsiteX31" fmla="*/ 891920 w 1148301"/>
                  <a:gd name="connsiteY31" fmla="*/ 315341 h 1442358"/>
                  <a:gd name="connsiteX32" fmla="*/ 870554 w 1148301"/>
                  <a:gd name="connsiteY32" fmla="*/ 293976 h 1442358"/>
                  <a:gd name="connsiteX33" fmla="*/ 849189 w 1148301"/>
                  <a:gd name="connsiteY33" fmla="*/ 272611 h 1442358"/>
                  <a:gd name="connsiteX34" fmla="*/ 836370 w 1148301"/>
                  <a:gd name="connsiteY34" fmla="*/ 272611 h 1442358"/>
                  <a:gd name="connsiteX35" fmla="*/ 821414 w 1148301"/>
                  <a:gd name="connsiteY35" fmla="*/ 308930 h 1442358"/>
                  <a:gd name="connsiteX36" fmla="*/ 827824 w 1148301"/>
                  <a:gd name="connsiteY36" fmla="*/ 315341 h 1442358"/>
                  <a:gd name="connsiteX37" fmla="*/ 827824 w 1148301"/>
                  <a:gd name="connsiteY37" fmla="*/ 336706 h 1442358"/>
                  <a:gd name="connsiteX38" fmla="*/ 806459 w 1148301"/>
                  <a:gd name="connsiteY38" fmla="*/ 358071 h 1442358"/>
                  <a:gd name="connsiteX39" fmla="*/ 750910 w 1148301"/>
                  <a:gd name="connsiteY39" fmla="*/ 358071 h 1442358"/>
                  <a:gd name="connsiteX40" fmla="*/ 701769 w 1148301"/>
                  <a:gd name="connsiteY40" fmla="*/ 381572 h 1442358"/>
                  <a:gd name="connsiteX41" fmla="*/ 641947 w 1148301"/>
                  <a:gd name="connsiteY41" fmla="*/ 456351 h 1442358"/>
                  <a:gd name="connsiteX42" fmla="*/ 633400 w 1148301"/>
                  <a:gd name="connsiteY42" fmla="*/ 475578 h 1442358"/>
                  <a:gd name="connsiteX43" fmla="*/ 618446 w 1148301"/>
                  <a:gd name="connsiteY43" fmla="*/ 554631 h 1442358"/>
                  <a:gd name="connsiteX44" fmla="*/ 597081 w 1148301"/>
                  <a:gd name="connsiteY44" fmla="*/ 571723 h 1442358"/>
                  <a:gd name="connsiteX45" fmla="*/ 588535 w 1148301"/>
                  <a:gd name="connsiteY45" fmla="*/ 571723 h 1442358"/>
                  <a:gd name="connsiteX46" fmla="*/ 567170 w 1148301"/>
                  <a:gd name="connsiteY46" fmla="*/ 554631 h 1442358"/>
                  <a:gd name="connsiteX47" fmla="*/ 554351 w 1148301"/>
                  <a:gd name="connsiteY47" fmla="*/ 501217 h 1442358"/>
                  <a:gd name="connsiteX48" fmla="*/ 532985 w 1148301"/>
                  <a:gd name="connsiteY48" fmla="*/ 484124 h 1442358"/>
                  <a:gd name="connsiteX49" fmla="*/ 485982 w 1148301"/>
                  <a:gd name="connsiteY49" fmla="*/ 484124 h 1442358"/>
                  <a:gd name="connsiteX50" fmla="*/ 379157 w 1148301"/>
                  <a:gd name="connsiteY50" fmla="*/ 569585 h 1442358"/>
                  <a:gd name="connsiteX51" fmla="*/ 400522 w 1148301"/>
                  <a:gd name="connsiteY51" fmla="*/ 612315 h 1442358"/>
                  <a:gd name="connsiteX52" fmla="*/ 462479 w 1148301"/>
                  <a:gd name="connsiteY52" fmla="*/ 629407 h 1442358"/>
                  <a:gd name="connsiteX53" fmla="*/ 485982 w 1148301"/>
                  <a:gd name="connsiteY53" fmla="*/ 614453 h 1442358"/>
                  <a:gd name="connsiteX54" fmla="*/ 507347 w 1148301"/>
                  <a:gd name="connsiteY54" fmla="*/ 614453 h 1442358"/>
                  <a:gd name="connsiteX55" fmla="*/ 528712 w 1148301"/>
                  <a:gd name="connsiteY55" fmla="*/ 635818 h 1442358"/>
                  <a:gd name="connsiteX56" fmla="*/ 528712 w 1148301"/>
                  <a:gd name="connsiteY56" fmla="*/ 699913 h 1442358"/>
                  <a:gd name="connsiteX57" fmla="*/ 571443 w 1148301"/>
                  <a:gd name="connsiteY57" fmla="*/ 699913 h 1442358"/>
                  <a:gd name="connsiteX58" fmla="*/ 592808 w 1148301"/>
                  <a:gd name="connsiteY58" fmla="*/ 721279 h 1442358"/>
                  <a:gd name="connsiteX59" fmla="*/ 592808 w 1148301"/>
                  <a:gd name="connsiteY59" fmla="*/ 785374 h 1442358"/>
                  <a:gd name="connsiteX60" fmla="*/ 635538 w 1148301"/>
                  <a:gd name="connsiteY60" fmla="*/ 806739 h 1442358"/>
                  <a:gd name="connsiteX61" fmla="*/ 742364 w 1148301"/>
                  <a:gd name="connsiteY61" fmla="*/ 764009 h 1442358"/>
                  <a:gd name="connsiteX62" fmla="*/ 998745 w 1148301"/>
                  <a:gd name="connsiteY62" fmla="*/ 892200 h 1442358"/>
                  <a:gd name="connsiteX63" fmla="*/ 1148301 w 1148301"/>
                  <a:gd name="connsiteY63" fmla="*/ 999025 h 1442358"/>
                  <a:gd name="connsiteX64" fmla="*/ 998745 w 1148301"/>
                  <a:gd name="connsiteY64" fmla="*/ 1148581 h 1442358"/>
                  <a:gd name="connsiteX65" fmla="*/ 956015 w 1148301"/>
                  <a:gd name="connsiteY65" fmla="*/ 1255407 h 1442358"/>
                  <a:gd name="connsiteX66" fmla="*/ 842145 w 1148301"/>
                  <a:gd name="connsiteY66" fmla="*/ 1359662 h 1442358"/>
                  <a:gd name="connsiteX67" fmla="*/ 816769 w 1148301"/>
                  <a:gd name="connsiteY67" fmla="*/ 1381646 h 1442358"/>
                  <a:gd name="connsiteX68" fmla="*/ 809328 w 1148301"/>
                  <a:gd name="connsiteY68" fmla="*/ 1385684 h 1442358"/>
                  <a:gd name="connsiteX69" fmla="*/ 704095 w 1148301"/>
                  <a:gd name="connsiteY69" fmla="*/ 1418351 h 1442358"/>
                  <a:gd name="connsiteX70" fmla="*/ 709614 w 1148301"/>
                  <a:gd name="connsiteY70" fmla="*/ 1372347 h 1442358"/>
                  <a:gd name="connsiteX71" fmla="*/ 723134 w 1148301"/>
                  <a:gd name="connsiteY71" fmla="*/ 1163536 h 1442358"/>
                  <a:gd name="connsiteX72" fmla="*/ 594943 w 1148301"/>
                  <a:gd name="connsiteY72" fmla="*/ 949884 h 1442358"/>
                  <a:gd name="connsiteX73" fmla="*/ 629127 w 1148301"/>
                  <a:gd name="connsiteY73" fmla="*/ 866561 h 1442358"/>
                  <a:gd name="connsiteX74" fmla="*/ 614173 w 1148301"/>
                  <a:gd name="connsiteY74" fmla="*/ 838786 h 1442358"/>
                  <a:gd name="connsiteX75" fmla="*/ 569305 w 1148301"/>
                  <a:gd name="connsiteY75" fmla="*/ 828104 h 1442358"/>
                  <a:gd name="connsiteX76" fmla="*/ 543667 w 1148301"/>
                  <a:gd name="connsiteY76" fmla="*/ 811012 h 1442358"/>
                  <a:gd name="connsiteX77" fmla="*/ 515893 w 1148301"/>
                  <a:gd name="connsiteY77" fmla="*/ 770417 h 1442358"/>
                  <a:gd name="connsiteX78" fmla="*/ 498801 w 1148301"/>
                  <a:gd name="connsiteY78" fmla="*/ 761871 h 1442358"/>
                  <a:gd name="connsiteX79" fmla="*/ 473163 w 1148301"/>
                  <a:gd name="connsiteY79" fmla="*/ 761871 h 1442358"/>
                  <a:gd name="connsiteX80" fmla="*/ 434706 w 1148301"/>
                  <a:gd name="connsiteY80" fmla="*/ 738371 h 1442358"/>
                  <a:gd name="connsiteX81" fmla="*/ 428295 w 1148301"/>
                  <a:gd name="connsiteY81" fmla="*/ 727687 h 1442358"/>
                  <a:gd name="connsiteX82" fmla="*/ 415476 w 1148301"/>
                  <a:gd name="connsiteY82" fmla="*/ 717006 h 1442358"/>
                  <a:gd name="connsiteX83" fmla="*/ 321470 w 1148301"/>
                  <a:gd name="connsiteY83" fmla="*/ 684957 h 1442358"/>
                  <a:gd name="connsiteX84" fmla="*/ 285150 w 1148301"/>
                  <a:gd name="connsiteY84" fmla="*/ 652910 h 1442358"/>
                  <a:gd name="connsiteX85" fmla="*/ 214644 w 1148301"/>
                  <a:gd name="connsiteY85" fmla="*/ 514036 h 1442358"/>
                  <a:gd name="connsiteX86" fmla="*/ 201825 w 1148301"/>
                  <a:gd name="connsiteY86" fmla="*/ 503354 h 1442358"/>
                  <a:gd name="connsiteX87" fmla="*/ 176187 w 1148301"/>
                  <a:gd name="connsiteY87" fmla="*/ 535401 h 1442358"/>
                  <a:gd name="connsiteX88" fmla="*/ 201825 w 1148301"/>
                  <a:gd name="connsiteY88" fmla="*/ 578131 h 1442358"/>
                  <a:gd name="connsiteX89" fmla="*/ 197552 w 1148301"/>
                  <a:gd name="connsiteY89" fmla="*/ 603769 h 1442358"/>
                  <a:gd name="connsiteX90" fmla="*/ 186870 w 1148301"/>
                  <a:gd name="connsiteY90" fmla="*/ 614453 h 1442358"/>
                  <a:gd name="connsiteX91" fmla="*/ 45860 w 1148301"/>
                  <a:gd name="connsiteY91" fmla="*/ 432848 h 1442358"/>
                  <a:gd name="connsiteX92" fmla="*/ 37314 w 1148301"/>
                  <a:gd name="connsiteY92" fmla="*/ 407210 h 1442358"/>
                  <a:gd name="connsiteX93" fmla="*/ 37314 w 1148301"/>
                  <a:gd name="connsiteY93" fmla="*/ 272611 h 1442358"/>
                  <a:gd name="connsiteX94" fmla="*/ 21557 w 1148301"/>
                  <a:gd name="connsiteY94" fmla="*/ 249642 h 1442358"/>
                  <a:gd name="connsiteX95" fmla="*/ 0 w 1148301"/>
                  <a:gd name="connsiteY95" fmla="*/ 233848 h 1442358"/>
                  <a:gd name="connsiteX96" fmla="*/ 18663 w 1148301"/>
                  <a:gd name="connsiteY96" fmla="*/ 211229 h 1442358"/>
                  <a:gd name="connsiteX97" fmla="*/ 528613 w 1148301"/>
                  <a:gd name="connsiteY97" fmla="*/ 0 h 1442358"/>
                  <a:gd name="connsiteX0" fmla="*/ 692128 w 1148301"/>
                  <a:gd name="connsiteY0" fmla="*/ 1422066 h 1442358"/>
                  <a:gd name="connsiteX1" fmla="*/ 673956 w 1148301"/>
                  <a:gd name="connsiteY1" fmla="*/ 1427706 h 1442358"/>
                  <a:gd name="connsiteX2" fmla="*/ 528613 w 1148301"/>
                  <a:gd name="connsiteY2" fmla="*/ 1442358 h 1442358"/>
                  <a:gd name="connsiteX3" fmla="*/ 454877 w 1148301"/>
                  <a:gd name="connsiteY3" fmla="*/ 1438635 h 1442358"/>
                  <a:gd name="connsiteX4" fmla="*/ 438619 w 1148301"/>
                  <a:gd name="connsiteY4" fmla="*/ 1436154 h 1442358"/>
                  <a:gd name="connsiteX5" fmla="*/ 456474 w 1148301"/>
                  <a:gd name="connsiteY5" fmla="*/ 1438642 h 1442358"/>
                  <a:gd name="connsiteX6" fmla="*/ 618980 w 1148301"/>
                  <a:gd name="connsiteY6" fmla="*/ 1435407 h 1442358"/>
                  <a:gd name="connsiteX7" fmla="*/ 692128 w 1148301"/>
                  <a:gd name="connsiteY7" fmla="*/ 1422066 h 1442358"/>
                  <a:gd name="connsiteX8" fmla="*/ 528613 w 1148301"/>
                  <a:gd name="connsiteY8" fmla="*/ 0 h 1442358"/>
                  <a:gd name="connsiteX9" fmla="*/ 673956 w 1148301"/>
                  <a:gd name="connsiteY9" fmla="*/ 14652 h 1442358"/>
                  <a:gd name="connsiteX10" fmla="*/ 742364 w 1148301"/>
                  <a:gd name="connsiteY10" fmla="*/ 35887 h 1442358"/>
                  <a:gd name="connsiteX11" fmla="*/ 742364 w 1148301"/>
                  <a:gd name="connsiteY11" fmla="*/ 37594 h 1442358"/>
                  <a:gd name="connsiteX12" fmla="*/ 720999 w 1148301"/>
                  <a:gd name="connsiteY12" fmla="*/ 58959 h 1442358"/>
                  <a:gd name="connsiteX13" fmla="*/ 667585 w 1148301"/>
                  <a:gd name="connsiteY13" fmla="*/ 58959 h 1442358"/>
                  <a:gd name="connsiteX14" fmla="*/ 652630 w 1148301"/>
                  <a:gd name="connsiteY14" fmla="*/ 52549 h 1442358"/>
                  <a:gd name="connsiteX15" fmla="*/ 631265 w 1148301"/>
                  <a:gd name="connsiteY15" fmla="*/ 16229 h 1442358"/>
                  <a:gd name="connsiteX16" fmla="*/ 494528 w 1148301"/>
                  <a:gd name="connsiteY16" fmla="*/ 73914 h 1442358"/>
                  <a:gd name="connsiteX17" fmla="*/ 485982 w 1148301"/>
                  <a:gd name="connsiteY17" fmla="*/ 91006 h 1442358"/>
                  <a:gd name="connsiteX18" fmla="*/ 485982 w 1148301"/>
                  <a:gd name="connsiteY18" fmla="*/ 144420 h 1442358"/>
                  <a:gd name="connsiteX19" fmla="*/ 507347 w 1148301"/>
                  <a:gd name="connsiteY19" fmla="*/ 165785 h 1442358"/>
                  <a:gd name="connsiteX20" fmla="*/ 571443 w 1148301"/>
                  <a:gd name="connsiteY20" fmla="*/ 165785 h 1442358"/>
                  <a:gd name="connsiteX21" fmla="*/ 592808 w 1148301"/>
                  <a:gd name="connsiteY21" fmla="*/ 187150 h 1442358"/>
                  <a:gd name="connsiteX22" fmla="*/ 614173 w 1148301"/>
                  <a:gd name="connsiteY22" fmla="*/ 187150 h 1442358"/>
                  <a:gd name="connsiteX23" fmla="*/ 635538 w 1148301"/>
                  <a:gd name="connsiteY23" fmla="*/ 165785 h 1442358"/>
                  <a:gd name="connsiteX24" fmla="*/ 635538 w 1148301"/>
                  <a:gd name="connsiteY24" fmla="*/ 144420 h 1442358"/>
                  <a:gd name="connsiteX25" fmla="*/ 678268 w 1148301"/>
                  <a:gd name="connsiteY25" fmla="*/ 101690 h 1442358"/>
                  <a:gd name="connsiteX26" fmla="*/ 714588 w 1148301"/>
                  <a:gd name="connsiteY26" fmla="*/ 101690 h 1442358"/>
                  <a:gd name="connsiteX27" fmla="*/ 725272 w 1148301"/>
                  <a:gd name="connsiteY27" fmla="*/ 103825 h 1442358"/>
                  <a:gd name="connsiteX28" fmla="*/ 906874 w 1148301"/>
                  <a:gd name="connsiteY28" fmla="*/ 212788 h 1442358"/>
                  <a:gd name="connsiteX29" fmla="*/ 926104 w 1148301"/>
                  <a:gd name="connsiteY29" fmla="*/ 259792 h 1442358"/>
                  <a:gd name="connsiteX30" fmla="*/ 913285 w 1148301"/>
                  <a:gd name="connsiteY30" fmla="*/ 315341 h 1442358"/>
                  <a:gd name="connsiteX31" fmla="*/ 891920 w 1148301"/>
                  <a:gd name="connsiteY31" fmla="*/ 315341 h 1442358"/>
                  <a:gd name="connsiteX32" fmla="*/ 870554 w 1148301"/>
                  <a:gd name="connsiteY32" fmla="*/ 293976 h 1442358"/>
                  <a:gd name="connsiteX33" fmla="*/ 849189 w 1148301"/>
                  <a:gd name="connsiteY33" fmla="*/ 272611 h 1442358"/>
                  <a:gd name="connsiteX34" fmla="*/ 836370 w 1148301"/>
                  <a:gd name="connsiteY34" fmla="*/ 272611 h 1442358"/>
                  <a:gd name="connsiteX35" fmla="*/ 821414 w 1148301"/>
                  <a:gd name="connsiteY35" fmla="*/ 308930 h 1442358"/>
                  <a:gd name="connsiteX36" fmla="*/ 827824 w 1148301"/>
                  <a:gd name="connsiteY36" fmla="*/ 315341 h 1442358"/>
                  <a:gd name="connsiteX37" fmla="*/ 827824 w 1148301"/>
                  <a:gd name="connsiteY37" fmla="*/ 336706 h 1442358"/>
                  <a:gd name="connsiteX38" fmla="*/ 806459 w 1148301"/>
                  <a:gd name="connsiteY38" fmla="*/ 358071 h 1442358"/>
                  <a:gd name="connsiteX39" fmla="*/ 750910 w 1148301"/>
                  <a:gd name="connsiteY39" fmla="*/ 358071 h 1442358"/>
                  <a:gd name="connsiteX40" fmla="*/ 701769 w 1148301"/>
                  <a:gd name="connsiteY40" fmla="*/ 381572 h 1442358"/>
                  <a:gd name="connsiteX41" fmla="*/ 641947 w 1148301"/>
                  <a:gd name="connsiteY41" fmla="*/ 456351 h 1442358"/>
                  <a:gd name="connsiteX42" fmla="*/ 633400 w 1148301"/>
                  <a:gd name="connsiteY42" fmla="*/ 475578 h 1442358"/>
                  <a:gd name="connsiteX43" fmla="*/ 618446 w 1148301"/>
                  <a:gd name="connsiteY43" fmla="*/ 554631 h 1442358"/>
                  <a:gd name="connsiteX44" fmla="*/ 597081 w 1148301"/>
                  <a:gd name="connsiteY44" fmla="*/ 571723 h 1442358"/>
                  <a:gd name="connsiteX45" fmla="*/ 588535 w 1148301"/>
                  <a:gd name="connsiteY45" fmla="*/ 571723 h 1442358"/>
                  <a:gd name="connsiteX46" fmla="*/ 567170 w 1148301"/>
                  <a:gd name="connsiteY46" fmla="*/ 554631 h 1442358"/>
                  <a:gd name="connsiteX47" fmla="*/ 554351 w 1148301"/>
                  <a:gd name="connsiteY47" fmla="*/ 501217 h 1442358"/>
                  <a:gd name="connsiteX48" fmla="*/ 532985 w 1148301"/>
                  <a:gd name="connsiteY48" fmla="*/ 484124 h 1442358"/>
                  <a:gd name="connsiteX49" fmla="*/ 485982 w 1148301"/>
                  <a:gd name="connsiteY49" fmla="*/ 484124 h 1442358"/>
                  <a:gd name="connsiteX50" fmla="*/ 379157 w 1148301"/>
                  <a:gd name="connsiteY50" fmla="*/ 569585 h 1442358"/>
                  <a:gd name="connsiteX51" fmla="*/ 400522 w 1148301"/>
                  <a:gd name="connsiteY51" fmla="*/ 612315 h 1442358"/>
                  <a:gd name="connsiteX52" fmla="*/ 462479 w 1148301"/>
                  <a:gd name="connsiteY52" fmla="*/ 629407 h 1442358"/>
                  <a:gd name="connsiteX53" fmla="*/ 485982 w 1148301"/>
                  <a:gd name="connsiteY53" fmla="*/ 614453 h 1442358"/>
                  <a:gd name="connsiteX54" fmla="*/ 507347 w 1148301"/>
                  <a:gd name="connsiteY54" fmla="*/ 614453 h 1442358"/>
                  <a:gd name="connsiteX55" fmla="*/ 528712 w 1148301"/>
                  <a:gd name="connsiteY55" fmla="*/ 635818 h 1442358"/>
                  <a:gd name="connsiteX56" fmla="*/ 528712 w 1148301"/>
                  <a:gd name="connsiteY56" fmla="*/ 699913 h 1442358"/>
                  <a:gd name="connsiteX57" fmla="*/ 571443 w 1148301"/>
                  <a:gd name="connsiteY57" fmla="*/ 699913 h 1442358"/>
                  <a:gd name="connsiteX58" fmla="*/ 592808 w 1148301"/>
                  <a:gd name="connsiteY58" fmla="*/ 721279 h 1442358"/>
                  <a:gd name="connsiteX59" fmla="*/ 592808 w 1148301"/>
                  <a:gd name="connsiteY59" fmla="*/ 785374 h 1442358"/>
                  <a:gd name="connsiteX60" fmla="*/ 635538 w 1148301"/>
                  <a:gd name="connsiteY60" fmla="*/ 806739 h 1442358"/>
                  <a:gd name="connsiteX61" fmla="*/ 742364 w 1148301"/>
                  <a:gd name="connsiteY61" fmla="*/ 764009 h 1442358"/>
                  <a:gd name="connsiteX62" fmla="*/ 998745 w 1148301"/>
                  <a:gd name="connsiteY62" fmla="*/ 892200 h 1442358"/>
                  <a:gd name="connsiteX63" fmla="*/ 1148301 w 1148301"/>
                  <a:gd name="connsiteY63" fmla="*/ 999025 h 1442358"/>
                  <a:gd name="connsiteX64" fmla="*/ 998745 w 1148301"/>
                  <a:gd name="connsiteY64" fmla="*/ 1148581 h 1442358"/>
                  <a:gd name="connsiteX65" fmla="*/ 956015 w 1148301"/>
                  <a:gd name="connsiteY65" fmla="*/ 1255407 h 1442358"/>
                  <a:gd name="connsiteX66" fmla="*/ 842145 w 1148301"/>
                  <a:gd name="connsiteY66" fmla="*/ 1359662 h 1442358"/>
                  <a:gd name="connsiteX67" fmla="*/ 816769 w 1148301"/>
                  <a:gd name="connsiteY67" fmla="*/ 1381646 h 1442358"/>
                  <a:gd name="connsiteX68" fmla="*/ 809328 w 1148301"/>
                  <a:gd name="connsiteY68" fmla="*/ 1385684 h 1442358"/>
                  <a:gd name="connsiteX69" fmla="*/ 704095 w 1148301"/>
                  <a:gd name="connsiteY69" fmla="*/ 1418351 h 1442358"/>
                  <a:gd name="connsiteX70" fmla="*/ 709614 w 1148301"/>
                  <a:gd name="connsiteY70" fmla="*/ 1372347 h 1442358"/>
                  <a:gd name="connsiteX71" fmla="*/ 723134 w 1148301"/>
                  <a:gd name="connsiteY71" fmla="*/ 1163536 h 1442358"/>
                  <a:gd name="connsiteX72" fmla="*/ 594943 w 1148301"/>
                  <a:gd name="connsiteY72" fmla="*/ 949884 h 1442358"/>
                  <a:gd name="connsiteX73" fmla="*/ 629127 w 1148301"/>
                  <a:gd name="connsiteY73" fmla="*/ 866561 h 1442358"/>
                  <a:gd name="connsiteX74" fmla="*/ 614173 w 1148301"/>
                  <a:gd name="connsiteY74" fmla="*/ 838786 h 1442358"/>
                  <a:gd name="connsiteX75" fmla="*/ 569305 w 1148301"/>
                  <a:gd name="connsiteY75" fmla="*/ 828104 h 1442358"/>
                  <a:gd name="connsiteX76" fmla="*/ 543667 w 1148301"/>
                  <a:gd name="connsiteY76" fmla="*/ 811012 h 1442358"/>
                  <a:gd name="connsiteX77" fmla="*/ 515893 w 1148301"/>
                  <a:gd name="connsiteY77" fmla="*/ 770417 h 1442358"/>
                  <a:gd name="connsiteX78" fmla="*/ 498801 w 1148301"/>
                  <a:gd name="connsiteY78" fmla="*/ 761871 h 1442358"/>
                  <a:gd name="connsiteX79" fmla="*/ 473163 w 1148301"/>
                  <a:gd name="connsiteY79" fmla="*/ 761871 h 1442358"/>
                  <a:gd name="connsiteX80" fmla="*/ 434706 w 1148301"/>
                  <a:gd name="connsiteY80" fmla="*/ 738371 h 1442358"/>
                  <a:gd name="connsiteX81" fmla="*/ 428295 w 1148301"/>
                  <a:gd name="connsiteY81" fmla="*/ 727687 h 1442358"/>
                  <a:gd name="connsiteX82" fmla="*/ 415476 w 1148301"/>
                  <a:gd name="connsiteY82" fmla="*/ 717006 h 1442358"/>
                  <a:gd name="connsiteX83" fmla="*/ 321470 w 1148301"/>
                  <a:gd name="connsiteY83" fmla="*/ 684957 h 1442358"/>
                  <a:gd name="connsiteX84" fmla="*/ 285150 w 1148301"/>
                  <a:gd name="connsiteY84" fmla="*/ 652910 h 1442358"/>
                  <a:gd name="connsiteX85" fmla="*/ 214644 w 1148301"/>
                  <a:gd name="connsiteY85" fmla="*/ 514036 h 1442358"/>
                  <a:gd name="connsiteX86" fmla="*/ 201825 w 1148301"/>
                  <a:gd name="connsiteY86" fmla="*/ 503354 h 1442358"/>
                  <a:gd name="connsiteX87" fmla="*/ 176187 w 1148301"/>
                  <a:gd name="connsiteY87" fmla="*/ 535401 h 1442358"/>
                  <a:gd name="connsiteX88" fmla="*/ 201825 w 1148301"/>
                  <a:gd name="connsiteY88" fmla="*/ 578131 h 1442358"/>
                  <a:gd name="connsiteX89" fmla="*/ 197552 w 1148301"/>
                  <a:gd name="connsiteY89" fmla="*/ 603769 h 1442358"/>
                  <a:gd name="connsiteX90" fmla="*/ 186870 w 1148301"/>
                  <a:gd name="connsiteY90" fmla="*/ 614453 h 1442358"/>
                  <a:gd name="connsiteX91" fmla="*/ 45860 w 1148301"/>
                  <a:gd name="connsiteY91" fmla="*/ 432848 h 1442358"/>
                  <a:gd name="connsiteX92" fmla="*/ 37314 w 1148301"/>
                  <a:gd name="connsiteY92" fmla="*/ 407210 h 1442358"/>
                  <a:gd name="connsiteX93" fmla="*/ 37314 w 1148301"/>
                  <a:gd name="connsiteY93" fmla="*/ 272611 h 1442358"/>
                  <a:gd name="connsiteX94" fmla="*/ 21557 w 1148301"/>
                  <a:gd name="connsiteY94" fmla="*/ 249642 h 1442358"/>
                  <a:gd name="connsiteX95" fmla="*/ 0 w 1148301"/>
                  <a:gd name="connsiteY95" fmla="*/ 233848 h 1442358"/>
                  <a:gd name="connsiteX96" fmla="*/ 18663 w 1148301"/>
                  <a:gd name="connsiteY96" fmla="*/ 211229 h 1442358"/>
                  <a:gd name="connsiteX97" fmla="*/ 528613 w 1148301"/>
                  <a:gd name="connsiteY97" fmla="*/ 0 h 1442358"/>
                  <a:gd name="connsiteX0" fmla="*/ 692128 w 1148301"/>
                  <a:gd name="connsiteY0" fmla="*/ 1422066 h 1438642"/>
                  <a:gd name="connsiteX1" fmla="*/ 673956 w 1148301"/>
                  <a:gd name="connsiteY1" fmla="*/ 1427706 h 1438642"/>
                  <a:gd name="connsiteX2" fmla="*/ 454877 w 1148301"/>
                  <a:gd name="connsiteY2" fmla="*/ 1438635 h 1438642"/>
                  <a:gd name="connsiteX3" fmla="*/ 438619 w 1148301"/>
                  <a:gd name="connsiteY3" fmla="*/ 1436154 h 1438642"/>
                  <a:gd name="connsiteX4" fmla="*/ 456474 w 1148301"/>
                  <a:gd name="connsiteY4" fmla="*/ 1438642 h 1438642"/>
                  <a:gd name="connsiteX5" fmla="*/ 618980 w 1148301"/>
                  <a:gd name="connsiteY5" fmla="*/ 1435407 h 1438642"/>
                  <a:gd name="connsiteX6" fmla="*/ 692128 w 1148301"/>
                  <a:gd name="connsiteY6" fmla="*/ 1422066 h 1438642"/>
                  <a:gd name="connsiteX7" fmla="*/ 528613 w 1148301"/>
                  <a:gd name="connsiteY7" fmla="*/ 0 h 1438642"/>
                  <a:gd name="connsiteX8" fmla="*/ 673956 w 1148301"/>
                  <a:gd name="connsiteY8" fmla="*/ 14652 h 1438642"/>
                  <a:gd name="connsiteX9" fmla="*/ 742364 w 1148301"/>
                  <a:gd name="connsiteY9" fmla="*/ 35887 h 1438642"/>
                  <a:gd name="connsiteX10" fmla="*/ 742364 w 1148301"/>
                  <a:gd name="connsiteY10" fmla="*/ 37594 h 1438642"/>
                  <a:gd name="connsiteX11" fmla="*/ 720999 w 1148301"/>
                  <a:gd name="connsiteY11" fmla="*/ 58959 h 1438642"/>
                  <a:gd name="connsiteX12" fmla="*/ 667585 w 1148301"/>
                  <a:gd name="connsiteY12" fmla="*/ 58959 h 1438642"/>
                  <a:gd name="connsiteX13" fmla="*/ 652630 w 1148301"/>
                  <a:gd name="connsiteY13" fmla="*/ 52549 h 1438642"/>
                  <a:gd name="connsiteX14" fmla="*/ 631265 w 1148301"/>
                  <a:gd name="connsiteY14" fmla="*/ 16229 h 1438642"/>
                  <a:gd name="connsiteX15" fmla="*/ 494528 w 1148301"/>
                  <a:gd name="connsiteY15" fmla="*/ 73914 h 1438642"/>
                  <a:gd name="connsiteX16" fmla="*/ 485982 w 1148301"/>
                  <a:gd name="connsiteY16" fmla="*/ 91006 h 1438642"/>
                  <a:gd name="connsiteX17" fmla="*/ 485982 w 1148301"/>
                  <a:gd name="connsiteY17" fmla="*/ 144420 h 1438642"/>
                  <a:gd name="connsiteX18" fmla="*/ 507347 w 1148301"/>
                  <a:gd name="connsiteY18" fmla="*/ 165785 h 1438642"/>
                  <a:gd name="connsiteX19" fmla="*/ 571443 w 1148301"/>
                  <a:gd name="connsiteY19" fmla="*/ 165785 h 1438642"/>
                  <a:gd name="connsiteX20" fmla="*/ 592808 w 1148301"/>
                  <a:gd name="connsiteY20" fmla="*/ 187150 h 1438642"/>
                  <a:gd name="connsiteX21" fmla="*/ 614173 w 1148301"/>
                  <a:gd name="connsiteY21" fmla="*/ 187150 h 1438642"/>
                  <a:gd name="connsiteX22" fmla="*/ 635538 w 1148301"/>
                  <a:gd name="connsiteY22" fmla="*/ 165785 h 1438642"/>
                  <a:gd name="connsiteX23" fmla="*/ 635538 w 1148301"/>
                  <a:gd name="connsiteY23" fmla="*/ 144420 h 1438642"/>
                  <a:gd name="connsiteX24" fmla="*/ 678268 w 1148301"/>
                  <a:gd name="connsiteY24" fmla="*/ 101690 h 1438642"/>
                  <a:gd name="connsiteX25" fmla="*/ 714588 w 1148301"/>
                  <a:gd name="connsiteY25" fmla="*/ 101690 h 1438642"/>
                  <a:gd name="connsiteX26" fmla="*/ 725272 w 1148301"/>
                  <a:gd name="connsiteY26" fmla="*/ 103825 h 1438642"/>
                  <a:gd name="connsiteX27" fmla="*/ 906874 w 1148301"/>
                  <a:gd name="connsiteY27" fmla="*/ 212788 h 1438642"/>
                  <a:gd name="connsiteX28" fmla="*/ 926104 w 1148301"/>
                  <a:gd name="connsiteY28" fmla="*/ 259792 h 1438642"/>
                  <a:gd name="connsiteX29" fmla="*/ 913285 w 1148301"/>
                  <a:gd name="connsiteY29" fmla="*/ 315341 h 1438642"/>
                  <a:gd name="connsiteX30" fmla="*/ 891920 w 1148301"/>
                  <a:gd name="connsiteY30" fmla="*/ 315341 h 1438642"/>
                  <a:gd name="connsiteX31" fmla="*/ 870554 w 1148301"/>
                  <a:gd name="connsiteY31" fmla="*/ 293976 h 1438642"/>
                  <a:gd name="connsiteX32" fmla="*/ 849189 w 1148301"/>
                  <a:gd name="connsiteY32" fmla="*/ 272611 h 1438642"/>
                  <a:gd name="connsiteX33" fmla="*/ 836370 w 1148301"/>
                  <a:gd name="connsiteY33" fmla="*/ 272611 h 1438642"/>
                  <a:gd name="connsiteX34" fmla="*/ 821414 w 1148301"/>
                  <a:gd name="connsiteY34" fmla="*/ 308930 h 1438642"/>
                  <a:gd name="connsiteX35" fmla="*/ 827824 w 1148301"/>
                  <a:gd name="connsiteY35" fmla="*/ 315341 h 1438642"/>
                  <a:gd name="connsiteX36" fmla="*/ 827824 w 1148301"/>
                  <a:gd name="connsiteY36" fmla="*/ 336706 h 1438642"/>
                  <a:gd name="connsiteX37" fmla="*/ 806459 w 1148301"/>
                  <a:gd name="connsiteY37" fmla="*/ 358071 h 1438642"/>
                  <a:gd name="connsiteX38" fmla="*/ 750910 w 1148301"/>
                  <a:gd name="connsiteY38" fmla="*/ 358071 h 1438642"/>
                  <a:gd name="connsiteX39" fmla="*/ 701769 w 1148301"/>
                  <a:gd name="connsiteY39" fmla="*/ 381572 h 1438642"/>
                  <a:gd name="connsiteX40" fmla="*/ 641947 w 1148301"/>
                  <a:gd name="connsiteY40" fmla="*/ 456351 h 1438642"/>
                  <a:gd name="connsiteX41" fmla="*/ 633400 w 1148301"/>
                  <a:gd name="connsiteY41" fmla="*/ 475578 h 1438642"/>
                  <a:gd name="connsiteX42" fmla="*/ 618446 w 1148301"/>
                  <a:gd name="connsiteY42" fmla="*/ 554631 h 1438642"/>
                  <a:gd name="connsiteX43" fmla="*/ 597081 w 1148301"/>
                  <a:gd name="connsiteY43" fmla="*/ 571723 h 1438642"/>
                  <a:gd name="connsiteX44" fmla="*/ 588535 w 1148301"/>
                  <a:gd name="connsiteY44" fmla="*/ 571723 h 1438642"/>
                  <a:gd name="connsiteX45" fmla="*/ 567170 w 1148301"/>
                  <a:gd name="connsiteY45" fmla="*/ 554631 h 1438642"/>
                  <a:gd name="connsiteX46" fmla="*/ 554351 w 1148301"/>
                  <a:gd name="connsiteY46" fmla="*/ 501217 h 1438642"/>
                  <a:gd name="connsiteX47" fmla="*/ 532985 w 1148301"/>
                  <a:gd name="connsiteY47" fmla="*/ 484124 h 1438642"/>
                  <a:gd name="connsiteX48" fmla="*/ 485982 w 1148301"/>
                  <a:gd name="connsiteY48" fmla="*/ 484124 h 1438642"/>
                  <a:gd name="connsiteX49" fmla="*/ 379157 w 1148301"/>
                  <a:gd name="connsiteY49" fmla="*/ 569585 h 1438642"/>
                  <a:gd name="connsiteX50" fmla="*/ 400522 w 1148301"/>
                  <a:gd name="connsiteY50" fmla="*/ 612315 h 1438642"/>
                  <a:gd name="connsiteX51" fmla="*/ 462479 w 1148301"/>
                  <a:gd name="connsiteY51" fmla="*/ 629407 h 1438642"/>
                  <a:gd name="connsiteX52" fmla="*/ 485982 w 1148301"/>
                  <a:gd name="connsiteY52" fmla="*/ 614453 h 1438642"/>
                  <a:gd name="connsiteX53" fmla="*/ 507347 w 1148301"/>
                  <a:gd name="connsiteY53" fmla="*/ 614453 h 1438642"/>
                  <a:gd name="connsiteX54" fmla="*/ 528712 w 1148301"/>
                  <a:gd name="connsiteY54" fmla="*/ 635818 h 1438642"/>
                  <a:gd name="connsiteX55" fmla="*/ 528712 w 1148301"/>
                  <a:gd name="connsiteY55" fmla="*/ 699913 h 1438642"/>
                  <a:gd name="connsiteX56" fmla="*/ 571443 w 1148301"/>
                  <a:gd name="connsiteY56" fmla="*/ 699913 h 1438642"/>
                  <a:gd name="connsiteX57" fmla="*/ 592808 w 1148301"/>
                  <a:gd name="connsiteY57" fmla="*/ 721279 h 1438642"/>
                  <a:gd name="connsiteX58" fmla="*/ 592808 w 1148301"/>
                  <a:gd name="connsiteY58" fmla="*/ 785374 h 1438642"/>
                  <a:gd name="connsiteX59" fmla="*/ 635538 w 1148301"/>
                  <a:gd name="connsiteY59" fmla="*/ 806739 h 1438642"/>
                  <a:gd name="connsiteX60" fmla="*/ 742364 w 1148301"/>
                  <a:gd name="connsiteY60" fmla="*/ 764009 h 1438642"/>
                  <a:gd name="connsiteX61" fmla="*/ 998745 w 1148301"/>
                  <a:gd name="connsiteY61" fmla="*/ 892200 h 1438642"/>
                  <a:gd name="connsiteX62" fmla="*/ 1148301 w 1148301"/>
                  <a:gd name="connsiteY62" fmla="*/ 999025 h 1438642"/>
                  <a:gd name="connsiteX63" fmla="*/ 998745 w 1148301"/>
                  <a:gd name="connsiteY63" fmla="*/ 1148581 h 1438642"/>
                  <a:gd name="connsiteX64" fmla="*/ 956015 w 1148301"/>
                  <a:gd name="connsiteY64" fmla="*/ 1255407 h 1438642"/>
                  <a:gd name="connsiteX65" fmla="*/ 842145 w 1148301"/>
                  <a:gd name="connsiteY65" fmla="*/ 1359662 h 1438642"/>
                  <a:gd name="connsiteX66" fmla="*/ 816769 w 1148301"/>
                  <a:gd name="connsiteY66" fmla="*/ 1381646 h 1438642"/>
                  <a:gd name="connsiteX67" fmla="*/ 809328 w 1148301"/>
                  <a:gd name="connsiteY67" fmla="*/ 1385684 h 1438642"/>
                  <a:gd name="connsiteX68" fmla="*/ 704095 w 1148301"/>
                  <a:gd name="connsiteY68" fmla="*/ 1418351 h 1438642"/>
                  <a:gd name="connsiteX69" fmla="*/ 709614 w 1148301"/>
                  <a:gd name="connsiteY69" fmla="*/ 1372347 h 1438642"/>
                  <a:gd name="connsiteX70" fmla="*/ 723134 w 1148301"/>
                  <a:gd name="connsiteY70" fmla="*/ 1163536 h 1438642"/>
                  <a:gd name="connsiteX71" fmla="*/ 594943 w 1148301"/>
                  <a:gd name="connsiteY71" fmla="*/ 949884 h 1438642"/>
                  <a:gd name="connsiteX72" fmla="*/ 629127 w 1148301"/>
                  <a:gd name="connsiteY72" fmla="*/ 866561 h 1438642"/>
                  <a:gd name="connsiteX73" fmla="*/ 614173 w 1148301"/>
                  <a:gd name="connsiteY73" fmla="*/ 838786 h 1438642"/>
                  <a:gd name="connsiteX74" fmla="*/ 569305 w 1148301"/>
                  <a:gd name="connsiteY74" fmla="*/ 828104 h 1438642"/>
                  <a:gd name="connsiteX75" fmla="*/ 543667 w 1148301"/>
                  <a:gd name="connsiteY75" fmla="*/ 811012 h 1438642"/>
                  <a:gd name="connsiteX76" fmla="*/ 515893 w 1148301"/>
                  <a:gd name="connsiteY76" fmla="*/ 770417 h 1438642"/>
                  <a:gd name="connsiteX77" fmla="*/ 498801 w 1148301"/>
                  <a:gd name="connsiteY77" fmla="*/ 761871 h 1438642"/>
                  <a:gd name="connsiteX78" fmla="*/ 473163 w 1148301"/>
                  <a:gd name="connsiteY78" fmla="*/ 761871 h 1438642"/>
                  <a:gd name="connsiteX79" fmla="*/ 434706 w 1148301"/>
                  <a:gd name="connsiteY79" fmla="*/ 738371 h 1438642"/>
                  <a:gd name="connsiteX80" fmla="*/ 428295 w 1148301"/>
                  <a:gd name="connsiteY80" fmla="*/ 727687 h 1438642"/>
                  <a:gd name="connsiteX81" fmla="*/ 415476 w 1148301"/>
                  <a:gd name="connsiteY81" fmla="*/ 717006 h 1438642"/>
                  <a:gd name="connsiteX82" fmla="*/ 321470 w 1148301"/>
                  <a:gd name="connsiteY82" fmla="*/ 684957 h 1438642"/>
                  <a:gd name="connsiteX83" fmla="*/ 285150 w 1148301"/>
                  <a:gd name="connsiteY83" fmla="*/ 652910 h 1438642"/>
                  <a:gd name="connsiteX84" fmla="*/ 214644 w 1148301"/>
                  <a:gd name="connsiteY84" fmla="*/ 514036 h 1438642"/>
                  <a:gd name="connsiteX85" fmla="*/ 201825 w 1148301"/>
                  <a:gd name="connsiteY85" fmla="*/ 503354 h 1438642"/>
                  <a:gd name="connsiteX86" fmla="*/ 176187 w 1148301"/>
                  <a:gd name="connsiteY86" fmla="*/ 535401 h 1438642"/>
                  <a:gd name="connsiteX87" fmla="*/ 201825 w 1148301"/>
                  <a:gd name="connsiteY87" fmla="*/ 578131 h 1438642"/>
                  <a:gd name="connsiteX88" fmla="*/ 197552 w 1148301"/>
                  <a:gd name="connsiteY88" fmla="*/ 603769 h 1438642"/>
                  <a:gd name="connsiteX89" fmla="*/ 186870 w 1148301"/>
                  <a:gd name="connsiteY89" fmla="*/ 614453 h 1438642"/>
                  <a:gd name="connsiteX90" fmla="*/ 45860 w 1148301"/>
                  <a:gd name="connsiteY90" fmla="*/ 432848 h 1438642"/>
                  <a:gd name="connsiteX91" fmla="*/ 37314 w 1148301"/>
                  <a:gd name="connsiteY91" fmla="*/ 407210 h 1438642"/>
                  <a:gd name="connsiteX92" fmla="*/ 37314 w 1148301"/>
                  <a:gd name="connsiteY92" fmla="*/ 272611 h 1438642"/>
                  <a:gd name="connsiteX93" fmla="*/ 21557 w 1148301"/>
                  <a:gd name="connsiteY93" fmla="*/ 249642 h 1438642"/>
                  <a:gd name="connsiteX94" fmla="*/ 0 w 1148301"/>
                  <a:gd name="connsiteY94" fmla="*/ 233848 h 1438642"/>
                  <a:gd name="connsiteX95" fmla="*/ 18663 w 1148301"/>
                  <a:gd name="connsiteY95" fmla="*/ 211229 h 1438642"/>
                  <a:gd name="connsiteX96" fmla="*/ 528613 w 1148301"/>
                  <a:gd name="connsiteY96" fmla="*/ 0 h 1438642"/>
                  <a:gd name="connsiteX0" fmla="*/ 692128 w 1148301"/>
                  <a:gd name="connsiteY0" fmla="*/ 1422066 h 1438635"/>
                  <a:gd name="connsiteX1" fmla="*/ 673956 w 1148301"/>
                  <a:gd name="connsiteY1" fmla="*/ 1427706 h 1438635"/>
                  <a:gd name="connsiteX2" fmla="*/ 454877 w 1148301"/>
                  <a:gd name="connsiteY2" fmla="*/ 1438635 h 1438635"/>
                  <a:gd name="connsiteX3" fmla="*/ 438619 w 1148301"/>
                  <a:gd name="connsiteY3" fmla="*/ 1436154 h 1438635"/>
                  <a:gd name="connsiteX4" fmla="*/ 618980 w 1148301"/>
                  <a:gd name="connsiteY4" fmla="*/ 1435407 h 1438635"/>
                  <a:gd name="connsiteX5" fmla="*/ 692128 w 1148301"/>
                  <a:gd name="connsiteY5" fmla="*/ 1422066 h 1438635"/>
                  <a:gd name="connsiteX6" fmla="*/ 528613 w 1148301"/>
                  <a:gd name="connsiteY6" fmla="*/ 0 h 1438635"/>
                  <a:gd name="connsiteX7" fmla="*/ 673956 w 1148301"/>
                  <a:gd name="connsiteY7" fmla="*/ 14652 h 1438635"/>
                  <a:gd name="connsiteX8" fmla="*/ 742364 w 1148301"/>
                  <a:gd name="connsiteY8" fmla="*/ 35887 h 1438635"/>
                  <a:gd name="connsiteX9" fmla="*/ 742364 w 1148301"/>
                  <a:gd name="connsiteY9" fmla="*/ 37594 h 1438635"/>
                  <a:gd name="connsiteX10" fmla="*/ 720999 w 1148301"/>
                  <a:gd name="connsiteY10" fmla="*/ 58959 h 1438635"/>
                  <a:gd name="connsiteX11" fmla="*/ 667585 w 1148301"/>
                  <a:gd name="connsiteY11" fmla="*/ 58959 h 1438635"/>
                  <a:gd name="connsiteX12" fmla="*/ 652630 w 1148301"/>
                  <a:gd name="connsiteY12" fmla="*/ 52549 h 1438635"/>
                  <a:gd name="connsiteX13" fmla="*/ 631265 w 1148301"/>
                  <a:gd name="connsiteY13" fmla="*/ 16229 h 1438635"/>
                  <a:gd name="connsiteX14" fmla="*/ 494528 w 1148301"/>
                  <a:gd name="connsiteY14" fmla="*/ 73914 h 1438635"/>
                  <a:gd name="connsiteX15" fmla="*/ 485982 w 1148301"/>
                  <a:gd name="connsiteY15" fmla="*/ 91006 h 1438635"/>
                  <a:gd name="connsiteX16" fmla="*/ 485982 w 1148301"/>
                  <a:gd name="connsiteY16" fmla="*/ 144420 h 1438635"/>
                  <a:gd name="connsiteX17" fmla="*/ 507347 w 1148301"/>
                  <a:gd name="connsiteY17" fmla="*/ 165785 h 1438635"/>
                  <a:gd name="connsiteX18" fmla="*/ 571443 w 1148301"/>
                  <a:gd name="connsiteY18" fmla="*/ 165785 h 1438635"/>
                  <a:gd name="connsiteX19" fmla="*/ 592808 w 1148301"/>
                  <a:gd name="connsiteY19" fmla="*/ 187150 h 1438635"/>
                  <a:gd name="connsiteX20" fmla="*/ 614173 w 1148301"/>
                  <a:gd name="connsiteY20" fmla="*/ 187150 h 1438635"/>
                  <a:gd name="connsiteX21" fmla="*/ 635538 w 1148301"/>
                  <a:gd name="connsiteY21" fmla="*/ 165785 h 1438635"/>
                  <a:gd name="connsiteX22" fmla="*/ 635538 w 1148301"/>
                  <a:gd name="connsiteY22" fmla="*/ 144420 h 1438635"/>
                  <a:gd name="connsiteX23" fmla="*/ 678268 w 1148301"/>
                  <a:gd name="connsiteY23" fmla="*/ 101690 h 1438635"/>
                  <a:gd name="connsiteX24" fmla="*/ 714588 w 1148301"/>
                  <a:gd name="connsiteY24" fmla="*/ 101690 h 1438635"/>
                  <a:gd name="connsiteX25" fmla="*/ 725272 w 1148301"/>
                  <a:gd name="connsiteY25" fmla="*/ 103825 h 1438635"/>
                  <a:gd name="connsiteX26" fmla="*/ 906874 w 1148301"/>
                  <a:gd name="connsiteY26" fmla="*/ 212788 h 1438635"/>
                  <a:gd name="connsiteX27" fmla="*/ 926104 w 1148301"/>
                  <a:gd name="connsiteY27" fmla="*/ 259792 h 1438635"/>
                  <a:gd name="connsiteX28" fmla="*/ 913285 w 1148301"/>
                  <a:gd name="connsiteY28" fmla="*/ 315341 h 1438635"/>
                  <a:gd name="connsiteX29" fmla="*/ 891920 w 1148301"/>
                  <a:gd name="connsiteY29" fmla="*/ 315341 h 1438635"/>
                  <a:gd name="connsiteX30" fmla="*/ 870554 w 1148301"/>
                  <a:gd name="connsiteY30" fmla="*/ 293976 h 1438635"/>
                  <a:gd name="connsiteX31" fmla="*/ 849189 w 1148301"/>
                  <a:gd name="connsiteY31" fmla="*/ 272611 h 1438635"/>
                  <a:gd name="connsiteX32" fmla="*/ 836370 w 1148301"/>
                  <a:gd name="connsiteY32" fmla="*/ 272611 h 1438635"/>
                  <a:gd name="connsiteX33" fmla="*/ 821414 w 1148301"/>
                  <a:gd name="connsiteY33" fmla="*/ 308930 h 1438635"/>
                  <a:gd name="connsiteX34" fmla="*/ 827824 w 1148301"/>
                  <a:gd name="connsiteY34" fmla="*/ 315341 h 1438635"/>
                  <a:gd name="connsiteX35" fmla="*/ 827824 w 1148301"/>
                  <a:gd name="connsiteY35" fmla="*/ 336706 h 1438635"/>
                  <a:gd name="connsiteX36" fmla="*/ 806459 w 1148301"/>
                  <a:gd name="connsiteY36" fmla="*/ 358071 h 1438635"/>
                  <a:gd name="connsiteX37" fmla="*/ 750910 w 1148301"/>
                  <a:gd name="connsiteY37" fmla="*/ 358071 h 1438635"/>
                  <a:gd name="connsiteX38" fmla="*/ 701769 w 1148301"/>
                  <a:gd name="connsiteY38" fmla="*/ 381572 h 1438635"/>
                  <a:gd name="connsiteX39" fmla="*/ 641947 w 1148301"/>
                  <a:gd name="connsiteY39" fmla="*/ 456351 h 1438635"/>
                  <a:gd name="connsiteX40" fmla="*/ 633400 w 1148301"/>
                  <a:gd name="connsiteY40" fmla="*/ 475578 h 1438635"/>
                  <a:gd name="connsiteX41" fmla="*/ 618446 w 1148301"/>
                  <a:gd name="connsiteY41" fmla="*/ 554631 h 1438635"/>
                  <a:gd name="connsiteX42" fmla="*/ 597081 w 1148301"/>
                  <a:gd name="connsiteY42" fmla="*/ 571723 h 1438635"/>
                  <a:gd name="connsiteX43" fmla="*/ 588535 w 1148301"/>
                  <a:gd name="connsiteY43" fmla="*/ 571723 h 1438635"/>
                  <a:gd name="connsiteX44" fmla="*/ 567170 w 1148301"/>
                  <a:gd name="connsiteY44" fmla="*/ 554631 h 1438635"/>
                  <a:gd name="connsiteX45" fmla="*/ 554351 w 1148301"/>
                  <a:gd name="connsiteY45" fmla="*/ 501217 h 1438635"/>
                  <a:gd name="connsiteX46" fmla="*/ 532985 w 1148301"/>
                  <a:gd name="connsiteY46" fmla="*/ 484124 h 1438635"/>
                  <a:gd name="connsiteX47" fmla="*/ 485982 w 1148301"/>
                  <a:gd name="connsiteY47" fmla="*/ 484124 h 1438635"/>
                  <a:gd name="connsiteX48" fmla="*/ 379157 w 1148301"/>
                  <a:gd name="connsiteY48" fmla="*/ 569585 h 1438635"/>
                  <a:gd name="connsiteX49" fmla="*/ 400522 w 1148301"/>
                  <a:gd name="connsiteY49" fmla="*/ 612315 h 1438635"/>
                  <a:gd name="connsiteX50" fmla="*/ 462479 w 1148301"/>
                  <a:gd name="connsiteY50" fmla="*/ 629407 h 1438635"/>
                  <a:gd name="connsiteX51" fmla="*/ 485982 w 1148301"/>
                  <a:gd name="connsiteY51" fmla="*/ 614453 h 1438635"/>
                  <a:gd name="connsiteX52" fmla="*/ 507347 w 1148301"/>
                  <a:gd name="connsiteY52" fmla="*/ 614453 h 1438635"/>
                  <a:gd name="connsiteX53" fmla="*/ 528712 w 1148301"/>
                  <a:gd name="connsiteY53" fmla="*/ 635818 h 1438635"/>
                  <a:gd name="connsiteX54" fmla="*/ 528712 w 1148301"/>
                  <a:gd name="connsiteY54" fmla="*/ 699913 h 1438635"/>
                  <a:gd name="connsiteX55" fmla="*/ 571443 w 1148301"/>
                  <a:gd name="connsiteY55" fmla="*/ 699913 h 1438635"/>
                  <a:gd name="connsiteX56" fmla="*/ 592808 w 1148301"/>
                  <a:gd name="connsiteY56" fmla="*/ 721279 h 1438635"/>
                  <a:gd name="connsiteX57" fmla="*/ 592808 w 1148301"/>
                  <a:gd name="connsiteY57" fmla="*/ 785374 h 1438635"/>
                  <a:gd name="connsiteX58" fmla="*/ 635538 w 1148301"/>
                  <a:gd name="connsiteY58" fmla="*/ 806739 h 1438635"/>
                  <a:gd name="connsiteX59" fmla="*/ 742364 w 1148301"/>
                  <a:gd name="connsiteY59" fmla="*/ 764009 h 1438635"/>
                  <a:gd name="connsiteX60" fmla="*/ 998745 w 1148301"/>
                  <a:gd name="connsiteY60" fmla="*/ 892200 h 1438635"/>
                  <a:gd name="connsiteX61" fmla="*/ 1148301 w 1148301"/>
                  <a:gd name="connsiteY61" fmla="*/ 999025 h 1438635"/>
                  <a:gd name="connsiteX62" fmla="*/ 998745 w 1148301"/>
                  <a:gd name="connsiteY62" fmla="*/ 1148581 h 1438635"/>
                  <a:gd name="connsiteX63" fmla="*/ 956015 w 1148301"/>
                  <a:gd name="connsiteY63" fmla="*/ 1255407 h 1438635"/>
                  <a:gd name="connsiteX64" fmla="*/ 842145 w 1148301"/>
                  <a:gd name="connsiteY64" fmla="*/ 1359662 h 1438635"/>
                  <a:gd name="connsiteX65" fmla="*/ 816769 w 1148301"/>
                  <a:gd name="connsiteY65" fmla="*/ 1381646 h 1438635"/>
                  <a:gd name="connsiteX66" fmla="*/ 809328 w 1148301"/>
                  <a:gd name="connsiteY66" fmla="*/ 1385684 h 1438635"/>
                  <a:gd name="connsiteX67" fmla="*/ 704095 w 1148301"/>
                  <a:gd name="connsiteY67" fmla="*/ 1418351 h 1438635"/>
                  <a:gd name="connsiteX68" fmla="*/ 709614 w 1148301"/>
                  <a:gd name="connsiteY68" fmla="*/ 1372347 h 1438635"/>
                  <a:gd name="connsiteX69" fmla="*/ 723134 w 1148301"/>
                  <a:gd name="connsiteY69" fmla="*/ 1163536 h 1438635"/>
                  <a:gd name="connsiteX70" fmla="*/ 594943 w 1148301"/>
                  <a:gd name="connsiteY70" fmla="*/ 949884 h 1438635"/>
                  <a:gd name="connsiteX71" fmla="*/ 629127 w 1148301"/>
                  <a:gd name="connsiteY71" fmla="*/ 866561 h 1438635"/>
                  <a:gd name="connsiteX72" fmla="*/ 614173 w 1148301"/>
                  <a:gd name="connsiteY72" fmla="*/ 838786 h 1438635"/>
                  <a:gd name="connsiteX73" fmla="*/ 569305 w 1148301"/>
                  <a:gd name="connsiteY73" fmla="*/ 828104 h 1438635"/>
                  <a:gd name="connsiteX74" fmla="*/ 543667 w 1148301"/>
                  <a:gd name="connsiteY74" fmla="*/ 811012 h 1438635"/>
                  <a:gd name="connsiteX75" fmla="*/ 515893 w 1148301"/>
                  <a:gd name="connsiteY75" fmla="*/ 770417 h 1438635"/>
                  <a:gd name="connsiteX76" fmla="*/ 498801 w 1148301"/>
                  <a:gd name="connsiteY76" fmla="*/ 761871 h 1438635"/>
                  <a:gd name="connsiteX77" fmla="*/ 473163 w 1148301"/>
                  <a:gd name="connsiteY77" fmla="*/ 761871 h 1438635"/>
                  <a:gd name="connsiteX78" fmla="*/ 434706 w 1148301"/>
                  <a:gd name="connsiteY78" fmla="*/ 738371 h 1438635"/>
                  <a:gd name="connsiteX79" fmla="*/ 428295 w 1148301"/>
                  <a:gd name="connsiteY79" fmla="*/ 727687 h 1438635"/>
                  <a:gd name="connsiteX80" fmla="*/ 415476 w 1148301"/>
                  <a:gd name="connsiteY80" fmla="*/ 717006 h 1438635"/>
                  <a:gd name="connsiteX81" fmla="*/ 321470 w 1148301"/>
                  <a:gd name="connsiteY81" fmla="*/ 684957 h 1438635"/>
                  <a:gd name="connsiteX82" fmla="*/ 285150 w 1148301"/>
                  <a:gd name="connsiteY82" fmla="*/ 652910 h 1438635"/>
                  <a:gd name="connsiteX83" fmla="*/ 214644 w 1148301"/>
                  <a:gd name="connsiteY83" fmla="*/ 514036 h 1438635"/>
                  <a:gd name="connsiteX84" fmla="*/ 201825 w 1148301"/>
                  <a:gd name="connsiteY84" fmla="*/ 503354 h 1438635"/>
                  <a:gd name="connsiteX85" fmla="*/ 176187 w 1148301"/>
                  <a:gd name="connsiteY85" fmla="*/ 535401 h 1438635"/>
                  <a:gd name="connsiteX86" fmla="*/ 201825 w 1148301"/>
                  <a:gd name="connsiteY86" fmla="*/ 578131 h 1438635"/>
                  <a:gd name="connsiteX87" fmla="*/ 197552 w 1148301"/>
                  <a:gd name="connsiteY87" fmla="*/ 603769 h 1438635"/>
                  <a:gd name="connsiteX88" fmla="*/ 186870 w 1148301"/>
                  <a:gd name="connsiteY88" fmla="*/ 614453 h 1438635"/>
                  <a:gd name="connsiteX89" fmla="*/ 45860 w 1148301"/>
                  <a:gd name="connsiteY89" fmla="*/ 432848 h 1438635"/>
                  <a:gd name="connsiteX90" fmla="*/ 37314 w 1148301"/>
                  <a:gd name="connsiteY90" fmla="*/ 407210 h 1438635"/>
                  <a:gd name="connsiteX91" fmla="*/ 37314 w 1148301"/>
                  <a:gd name="connsiteY91" fmla="*/ 272611 h 1438635"/>
                  <a:gd name="connsiteX92" fmla="*/ 21557 w 1148301"/>
                  <a:gd name="connsiteY92" fmla="*/ 249642 h 1438635"/>
                  <a:gd name="connsiteX93" fmla="*/ 0 w 1148301"/>
                  <a:gd name="connsiteY93" fmla="*/ 233848 h 1438635"/>
                  <a:gd name="connsiteX94" fmla="*/ 18663 w 1148301"/>
                  <a:gd name="connsiteY94" fmla="*/ 211229 h 1438635"/>
                  <a:gd name="connsiteX95" fmla="*/ 528613 w 1148301"/>
                  <a:gd name="connsiteY95" fmla="*/ 0 h 1438635"/>
                  <a:gd name="connsiteX0" fmla="*/ 692128 w 1148301"/>
                  <a:gd name="connsiteY0" fmla="*/ 1422066 h 1438635"/>
                  <a:gd name="connsiteX1" fmla="*/ 673956 w 1148301"/>
                  <a:gd name="connsiteY1" fmla="*/ 1427706 h 1438635"/>
                  <a:gd name="connsiteX2" fmla="*/ 454877 w 1148301"/>
                  <a:gd name="connsiteY2" fmla="*/ 1438635 h 1438635"/>
                  <a:gd name="connsiteX3" fmla="*/ 618980 w 1148301"/>
                  <a:gd name="connsiteY3" fmla="*/ 1435407 h 1438635"/>
                  <a:gd name="connsiteX4" fmla="*/ 692128 w 1148301"/>
                  <a:gd name="connsiteY4" fmla="*/ 1422066 h 1438635"/>
                  <a:gd name="connsiteX5" fmla="*/ 528613 w 1148301"/>
                  <a:gd name="connsiteY5" fmla="*/ 0 h 1438635"/>
                  <a:gd name="connsiteX6" fmla="*/ 673956 w 1148301"/>
                  <a:gd name="connsiteY6" fmla="*/ 14652 h 1438635"/>
                  <a:gd name="connsiteX7" fmla="*/ 742364 w 1148301"/>
                  <a:gd name="connsiteY7" fmla="*/ 35887 h 1438635"/>
                  <a:gd name="connsiteX8" fmla="*/ 742364 w 1148301"/>
                  <a:gd name="connsiteY8" fmla="*/ 37594 h 1438635"/>
                  <a:gd name="connsiteX9" fmla="*/ 720999 w 1148301"/>
                  <a:gd name="connsiteY9" fmla="*/ 58959 h 1438635"/>
                  <a:gd name="connsiteX10" fmla="*/ 667585 w 1148301"/>
                  <a:gd name="connsiteY10" fmla="*/ 58959 h 1438635"/>
                  <a:gd name="connsiteX11" fmla="*/ 652630 w 1148301"/>
                  <a:gd name="connsiteY11" fmla="*/ 52549 h 1438635"/>
                  <a:gd name="connsiteX12" fmla="*/ 631265 w 1148301"/>
                  <a:gd name="connsiteY12" fmla="*/ 16229 h 1438635"/>
                  <a:gd name="connsiteX13" fmla="*/ 494528 w 1148301"/>
                  <a:gd name="connsiteY13" fmla="*/ 73914 h 1438635"/>
                  <a:gd name="connsiteX14" fmla="*/ 485982 w 1148301"/>
                  <a:gd name="connsiteY14" fmla="*/ 91006 h 1438635"/>
                  <a:gd name="connsiteX15" fmla="*/ 485982 w 1148301"/>
                  <a:gd name="connsiteY15" fmla="*/ 144420 h 1438635"/>
                  <a:gd name="connsiteX16" fmla="*/ 507347 w 1148301"/>
                  <a:gd name="connsiteY16" fmla="*/ 165785 h 1438635"/>
                  <a:gd name="connsiteX17" fmla="*/ 571443 w 1148301"/>
                  <a:gd name="connsiteY17" fmla="*/ 165785 h 1438635"/>
                  <a:gd name="connsiteX18" fmla="*/ 592808 w 1148301"/>
                  <a:gd name="connsiteY18" fmla="*/ 187150 h 1438635"/>
                  <a:gd name="connsiteX19" fmla="*/ 614173 w 1148301"/>
                  <a:gd name="connsiteY19" fmla="*/ 187150 h 1438635"/>
                  <a:gd name="connsiteX20" fmla="*/ 635538 w 1148301"/>
                  <a:gd name="connsiteY20" fmla="*/ 165785 h 1438635"/>
                  <a:gd name="connsiteX21" fmla="*/ 635538 w 1148301"/>
                  <a:gd name="connsiteY21" fmla="*/ 144420 h 1438635"/>
                  <a:gd name="connsiteX22" fmla="*/ 678268 w 1148301"/>
                  <a:gd name="connsiteY22" fmla="*/ 101690 h 1438635"/>
                  <a:gd name="connsiteX23" fmla="*/ 714588 w 1148301"/>
                  <a:gd name="connsiteY23" fmla="*/ 101690 h 1438635"/>
                  <a:gd name="connsiteX24" fmla="*/ 725272 w 1148301"/>
                  <a:gd name="connsiteY24" fmla="*/ 103825 h 1438635"/>
                  <a:gd name="connsiteX25" fmla="*/ 906874 w 1148301"/>
                  <a:gd name="connsiteY25" fmla="*/ 212788 h 1438635"/>
                  <a:gd name="connsiteX26" fmla="*/ 926104 w 1148301"/>
                  <a:gd name="connsiteY26" fmla="*/ 259792 h 1438635"/>
                  <a:gd name="connsiteX27" fmla="*/ 913285 w 1148301"/>
                  <a:gd name="connsiteY27" fmla="*/ 315341 h 1438635"/>
                  <a:gd name="connsiteX28" fmla="*/ 891920 w 1148301"/>
                  <a:gd name="connsiteY28" fmla="*/ 315341 h 1438635"/>
                  <a:gd name="connsiteX29" fmla="*/ 870554 w 1148301"/>
                  <a:gd name="connsiteY29" fmla="*/ 293976 h 1438635"/>
                  <a:gd name="connsiteX30" fmla="*/ 849189 w 1148301"/>
                  <a:gd name="connsiteY30" fmla="*/ 272611 h 1438635"/>
                  <a:gd name="connsiteX31" fmla="*/ 836370 w 1148301"/>
                  <a:gd name="connsiteY31" fmla="*/ 272611 h 1438635"/>
                  <a:gd name="connsiteX32" fmla="*/ 821414 w 1148301"/>
                  <a:gd name="connsiteY32" fmla="*/ 308930 h 1438635"/>
                  <a:gd name="connsiteX33" fmla="*/ 827824 w 1148301"/>
                  <a:gd name="connsiteY33" fmla="*/ 315341 h 1438635"/>
                  <a:gd name="connsiteX34" fmla="*/ 827824 w 1148301"/>
                  <a:gd name="connsiteY34" fmla="*/ 336706 h 1438635"/>
                  <a:gd name="connsiteX35" fmla="*/ 806459 w 1148301"/>
                  <a:gd name="connsiteY35" fmla="*/ 358071 h 1438635"/>
                  <a:gd name="connsiteX36" fmla="*/ 750910 w 1148301"/>
                  <a:gd name="connsiteY36" fmla="*/ 358071 h 1438635"/>
                  <a:gd name="connsiteX37" fmla="*/ 701769 w 1148301"/>
                  <a:gd name="connsiteY37" fmla="*/ 381572 h 1438635"/>
                  <a:gd name="connsiteX38" fmla="*/ 641947 w 1148301"/>
                  <a:gd name="connsiteY38" fmla="*/ 456351 h 1438635"/>
                  <a:gd name="connsiteX39" fmla="*/ 633400 w 1148301"/>
                  <a:gd name="connsiteY39" fmla="*/ 475578 h 1438635"/>
                  <a:gd name="connsiteX40" fmla="*/ 618446 w 1148301"/>
                  <a:gd name="connsiteY40" fmla="*/ 554631 h 1438635"/>
                  <a:gd name="connsiteX41" fmla="*/ 597081 w 1148301"/>
                  <a:gd name="connsiteY41" fmla="*/ 571723 h 1438635"/>
                  <a:gd name="connsiteX42" fmla="*/ 588535 w 1148301"/>
                  <a:gd name="connsiteY42" fmla="*/ 571723 h 1438635"/>
                  <a:gd name="connsiteX43" fmla="*/ 567170 w 1148301"/>
                  <a:gd name="connsiteY43" fmla="*/ 554631 h 1438635"/>
                  <a:gd name="connsiteX44" fmla="*/ 554351 w 1148301"/>
                  <a:gd name="connsiteY44" fmla="*/ 501217 h 1438635"/>
                  <a:gd name="connsiteX45" fmla="*/ 532985 w 1148301"/>
                  <a:gd name="connsiteY45" fmla="*/ 484124 h 1438635"/>
                  <a:gd name="connsiteX46" fmla="*/ 485982 w 1148301"/>
                  <a:gd name="connsiteY46" fmla="*/ 484124 h 1438635"/>
                  <a:gd name="connsiteX47" fmla="*/ 379157 w 1148301"/>
                  <a:gd name="connsiteY47" fmla="*/ 569585 h 1438635"/>
                  <a:gd name="connsiteX48" fmla="*/ 400522 w 1148301"/>
                  <a:gd name="connsiteY48" fmla="*/ 612315 h 1438635"/>
                  <a:gd name="connsiteX49" fmla="*/ 462479 w 1148301"/>
                  <a:gd name="connsiteY49" fmla="*/ 629407 h 1438635"/>
                  <a:gd name="connsiteX50" fmla="*/ 485982 w 1148301"/>
                  <a:gd name="connsiteY50" fmla="*/ 614453 h 1438635"/>
                  <a:gd name="connsiteX51" fmla="*/ 507347 w 1148301"/>
                  <a:gd name="connsiteY51" fmla="*/ 614453 h 1438635"/>
                  <a:gd name="connsiteX52" fmla="*/ 528712 w 1148301"/>
                  <a:gd name="connsiteY52" fmla="*/ 635818 h 1438635"/>
                  <a:gd name="connsiteX53" fmla="*/ 528712 w 1148301"/>
                  <a:gd name="connsiteY53" fmla="*/ 699913 h 1438635"/>
                  <a:gd name="connsiteX54" fmla="*/ 571443 w 1148301"/>
                  <a:gd name="connsiteY54" fmla="*/ 699913 h 1438635"/>
                  <a:gd name="connsiteX55" fmla="*/ 592808 w 1148301"/>
                  <a:gd name="connsiteY55" fmla="*/ 721279 h 1438635"/>
                  <a:gd name="connsiteX56" fmla="*/ 592808 w 1148301"/>
                  <a:gd name="connsiteY56" fmla="*/ 785374 h 1438635"/>
                  <a:gd name="connsiteX57" fmla="*/ 635538 w 1148301"/>
                  <a:gd name="connsiteY57" fmla="*/ 806739 h 1438635"/>
                  <a:gd name="connsiteX58" fmla="*/ 742364 w 1148301"/>
                  <a:gd name="connsiteY58" fmla="*/ 764009 h 1438635"/>
                  <a:gd name="connsiteX59" fmla="*/ 998745 w 1148301"/>
                  <a:gd name="connsiteY59" fmla="*/ 892200 h 1438635"/>
                  <a:gd name="connsiteX60" fmla="*/ 1148301 w 1148301"/>
                  <a:gd name="connsiteY60" fmla="*/ 999025 h 1438635"/>
                  <a:gd name="connsiteX61" fmla="*/ 998745 w 1148301"/>
                  <a:gd name="connsiteY61" fmla="*/ 1148581 h 1438635"/>
                  <a:gd name="connsiteX62" fmla="*/ 956015 w 1148301"/>
                  <a:gd name="connsiteY62" fmla="*/ 1255407 h 1438635"/>
                  <a:gd name="connsiteX63" fmla="*/ 842145 w 1148301"/>
                  <a:gd name="connsiteY63" fmla="*/ 1359662 h 1438635"/>
                  <a:gd name="connsiteX64" fmla="*/ 816769 w 1148301"/>
                  <a:gd name="connsiteY64" fmla="*/ 1381646 h 1438635"/>
                  <a:gd name="connsiteX65" fmla="*/ 809328 w 1148301"/>
                  <a:gd name="connsiteY65" fmla="*/ 1385684 h 1438635"/>
                  <a:gd name="connsiteX66" fmla="*/ 704095 w 1148301"/>
                  <a:gd name="connsiteY66" fmla="*/ 1418351 h 1438635"/>
                  <a:gd name="connsiteX67" fmla="*/ 709614 w 1148301"/>
                  <a:gd name="connsiteY67" fmla="*/ 1372347 h 1438635"/>
                  <a:gd name="connsiteX68" fmla="*/ 723134 w 1148301"/>
                  <a:gd name="connsiteY68" fmla="*/ 1163536 h 1438635"/>
                  <a:gd name="connsiteX69" fmla="*/ 594943 w 1148301"/>
                  <a:gd name="connsiteY69" fmla="*/ 949884 h 1438635"/>
                  <a:gd name="connsiteX70" fmla="*/ 629127 w 1148301"/>
                  <a:gd name="connsiteY70" fmla="*/ 866561 h 1438635"/>
                  <a:gd name="connsiteX71" fmla="*/ 614173 w 1148301"/>
                  <a:gd name="connsiteY71" fmla="*/ 838786 h 1438635"/>
                  <a:gd name="connsiteX72" fmla="*/ 569305 w 1148301"/>
                  <a:gd name="connsiteY72" fmla="*/ 828104 h 1438635"/>
                  <a:gd name="connsiteX73" fmla="*/ 543667 w 1148301"/>
                  <a:gd name="connsiteY73" fmla="*/ 811012 h 1438635"/>
                  <a:gd name="connsiteX74" fmla="*/ 515893 w 1148301"/>
                  <a:gd name="connsiteY74" fmla="*/ 770417 h 1438635"/>
                  <a:gd name="connsiteX75" fmla="*/ 498801 w 1148301"/>
                  <a:gd name="connsiteY75" fmla="*/ 761871 h 1438635"/>
                  <a:gd name="connsiteX76" fmla="*/ 473163 w 1148301"/>
                  <a:gd name="connsiteY76" fmla="*/ 761871 h 1438635"/>
                  <a:gd name="connsiteX77" fmla="*/ 434706 w 1148301"/>
                  <a:gd name="connsiteY77" fmla="*/ 738371 h 1438635"/>
                  <a:gd name="connsiteX78" fmla="*/ 428295 w 1148301"/>
                  <a:gd name="connsiteY78" fmla="*/ 727687 h 1438635"/>
                  <a:gd name="connsiteX79" fmla="*/ 415476 w 1148301"/>
                  <a:gd name="connsiteY79" fmla="*/ 717006 h 1438635"/>
                  <a:gd name="connsiteX80" fmla="*/ 321470 w 1148301"/>
                  <a:gd name="connsiteY80" fmla="*/ 684957 h 1438635"/>
                  <a:gd name="connsiteX81" fmla="*/ 285150 w 1148301"/>
                  <a:gd name="connsiteY81" fmla="*/ 652910 h 1438635"/>
                  <a:gd name="connsiteX82" fmla="*/ 214644 w 1148301"/>
                  <a:gd name="connsiteY82" fmla="*/ 514036 h 1438635"/>
                  <a:gd name="connsiteX83" fmla="*/ 201825 w 1148301"/>
                  <a:gd name="connsiteY83" fmla="*/ 503354 h 1438635"/>
                  <a:gd name="connsiteX84" fmla="*/ 176187 w 1148301"/>
                  <a:gd name="connsiteY84" fmla="*/ 535401 h 1438635"/>
                  <a:gd name="connsiteX85" fmla="*/ 201825 w 1148301"/>
                  <a:gd name="connsiteY85" fmla="*/ 578131 h 1438635"/>
                  <a:gd name="connsiteX86" fmla="*/ 197552 w 1148301"/>
                  <a:gd name="connsiteY86" fmla="*/ 603769 h 1438635"/>
                  <a:gd name="connsiteX87" fmla="*/ 186870 w 1148301"/>
                  <a:gd name="connsiteY87" fmla="*/ 614453 h 1438635"/>
                  <a:gd name="connsiteX88" fmla="*/ 45860 w 1148301"/>
                  <a:gd name="connsiteY88" fmla="*/ 432848 h 1438635"/>
                  <a:gd name="connsiteX89" fmla="*/ 37314 w 1148301"/>
                  <a:gd name="connsiteY89" fmla="*/ 407210 h 1438635"/>
                  <a:gd name="connsiteX90" fmla="*/ 37314 w 1148301"/>
                  <a:gd name="connsiteY90" fmla="*/ 272611 h 1438635"/>
                  <a:gd name="connsiteX91" fmla="*/ 21557 w 1148301"/>
                  <a:gd name="connsiteY91" fmla="*/ 249642 h 1438635"/>
                  <a:gd name="connsiteX92" fmla="*/ 0 w 1148301"/>
                  <a:gd name="connsiteY92" fmla="*/ 233848 h 1438635"/>
                  <a:gd name="connsiteX93" fmla="*/ 18663 w 1148301"/>
                  <a:gd name="connsiteY93" fmla="*/ 211229 h 1438635"/>
                  <a:gd name="connsiteX94" fmla="*/ 528613 w 1148301"/>
                  <a:gd name="connsiteY94" fmla="*/ 0 h 1438635"/>
                  <a:gd name="connsiteX0" fmla="*/ 692128 w 1148301"/>
                  <a:gd name="connsiteY0" fmla="*/ 1422066 h 1435500"/>
                  <a:gd name="connsiteX1" fmla="*/ 673956 w 1148301"/>
                  <a:gd name="connsiteY1" fmla="*/ 1427706 h 1435500"/>
                  <a:gd name="connsiteX2" fmla="*/ 618980 w 1148301"/>
                  <a:gd name="connsiteY2" fmla="*/ 1435407 h 1435500"/>
                  <a:gd name="connsiteX3" fmla="*/ 692128 w 1148301"/>
                  <a:gd name="connsiteY3" fmla="*/ 1422066 h 1435500"/>
                  <a:gd name="connsiteX4" fmla="*/ 528613 w 1148301"/>
                  <a:gd name="connsiteY4" fmla="*/ 0 h 1435500"/>
                  <a:gd name="connsiteX5" fmla="*/ 673956 w 1148301"/>
                  <a:gd name="connsiteY5" fmla="*/ 14652 h 1435500"/>
                  <a:gd name="connsiteX6" fmla="*/ 742364 w 1148301"/>
                  <a:gd name="connsiteY6" fmla="*/ 35887 h 1435500"/>
                  <a:gd name="connsiteX7" fmla="*/ 742364 w 1148301"/>
                  <a:gd name="connsiteY7" fmla="*/ 37594 h 1435500"/>
                  <a:gd name="connsiteX8" fmla="*/ 720999 w 1148301"/>
                  <a:gd name="connsiteY8" fmla="*/ 58959 h 1435500"/>
                  <a:gd name="connsiteX9" fmla="*/ 667585 w 1148301"/>
                  <a:gd name="connsiteY9" fmla="*/ 58959 h 1435500"/>
                  <a:gd name="connsiteX10" fmla="*/ 652630 w 1148301"/>
                  <a:gd name="connsiteY10" fmla="*/ 52549 h 1435500"/>
                  <a:gd name="connsiteX11" fmla="*/ 631265 w 1148301"/>
                  <a:gd name="connsiteY11" fmla="*/ 16229 h 1435500"/>
                  <a:gd name="connsiteX12" fmla="*/ 494528 w 1148301"/>
                  <a:gd name="connsiteY12" fmla="*/ 73914 h 1435500"/>
                  <a:gd name="connsiteX13" fmla="*/ 485982 w 1148301"/>
                  <a:gd name="connsiteY13" fmla="*/ 91006 h 1435500"/>
                  <a:gd name="connsiteX14" fmla="*/ 485982 w 1148301"/>
                  <a:gd name="connsiteY14" fmla="*/ 144420 h 1435500"/>
                  <a:gd name="connsiteX15" fmla="*/ 507347 w 1148301"/>
                  <a:gd name="connsiteY15" fmla="*/ 165785 h 1435500"/>
                  <a:gd name="connsiteX16" fmla="*/ 571443 w 1148301"/>
                  <a:gd name="connsiteY16" fmla="*/ 165785 h 1435500"/>
                  <a:gd name="connsiteX17" fmla="*/ 592808 w 1148301"/>
                  <a:gd name="connsiteY17" fmla="*/ 187150 h 1435500"/>
                  <a:gd name="connsiteX18" fmla="*/ 614173 w 1148301"/>
                  <a:gd name="connsiteY18" fmla="*/ 187150 h 1435500"/>
                  <a:gd name="connsiteX19" fmla="*/ 635538 w 1148301"/>
                  <a:gd name="connsiteY19" fmla="*/ 165785 h 1435500"/>
                  <a:gd name="connsiteX20" fmla="*/ 635538 w 1148301"/>
                  <a:gd name="connsiteY20" fmla="*/ 144420 h 1435500"/>
                  <a:gd name="connsiteX21" fmla="*/ 678268 w 1148301"/>
                  <a:gd name="connsiteY21" fmla="*/ 101690 h 1435500"/>
                  <a:gd name="connsiteX22" fmla="*/ 714588 w 1148301"/>
                  <a:gd name="connsiteY22" fmla="*/ 101690 h 1435500"/>
                  <a:gd name="connsiteX23" fmla="*/ 725272 w 1148301"/>
                  <a:gd name="connsiteY23" fmla="*/ 103825 h 1435500"/>
                  <a:gd name="connsiteX24" fmla="*/ 906874 w 1148301"/>
                  <a:gd name="connsiteY24" fmla="*/ 212788 h 1435500"/>
                  <a:gd name="connsiteX25" fmla="*/ 926104 w 1148301"/>
                  <a:gd name="connsiteY25" fmla="*/ 259792 h 1435500"/>
                  <a:gd name="connsiteX26" fmla="*/ 913285 w 1148301"/>
                  <a:gd name="connsiteY26" fmla="*/ 315341 h 1435500"/>
                  <a:gd name="connsiteX27" fmla="*/ 891920 w 1148301"/>
                  <a:gd name="connsiteY27" fmla="*/ 315341 h 1435500"/>
                  <a:gd name="connsiteX28" fmla="*/ 870554 w 1148301"/>
                  <a:gd name="connsiteY28" fmla="*/ 293976 h 1435500"/>
                  <a:gd name="connsiteX29" fmla="*/ 849189 w 1148301"/>
                  <a:gd name="connsiteY29" fmla="*/ 272611 h 1435500"/>
                  <a:gd name="connsiteX30" fmla="*/ 836370 w 1148301"/>
                  <a:gd name="connsiteY30" fmla="*/ 272611 h 1435500"/>
                  <a:gd name="connsiteX31" fmla="*/ 821414 w 1148301"/>
                  <a:gd name="connsiteY31" fmla="*/ 308930 h 1435500"/>
                  <a:gd name="connsiteX32" fmla="*/ 827824 w 1148301"/>
                  <a:gd name="connsiteY32" fmla="*/ 315341 h 1435500"/>
                  <a:gd name="connsiteX33" fmla="*/ 827824 w 1148301"/>
                  <a:gd name="connsiteY33" fmla="*/ 336706 h 1435500"/>
                  <a:gd name="connsiteX34" fmla="*/ 806459 w 1148301"/>
                  <a:gd name="connsiteY34" fmla="*/ 358071 h 1435500"/>
                  <a:gd name="connsiteX35" fmla="*/ 750910 w 1148301"/>
                  <a:gd name="connsiteY35" fmla="*/ 358071 h 1435500"/>
                  <a:gd name="connsiteX36" fmla="*/ 701769 w 1148301"/>
                  <a:gd name="connsiteY36" fmla="*/ 381572 h 1435500"/>
                  <a:gd name="connsiteX37" fmla="*/ 641947 w 1148301"/>
                  <a:gd name="connsiteY37" fmla="*/ 456351 h 1435500"/>
                  <a:gd name="connsiteX38" fmla="*/ 633400 w 1148301"/>
                  <a:gd name="connsiteY38" fmla="*/ 475578 h 1435500"/>
                  <a:gd name="connsiteX39" fmla="*/ 618446 w 1148301"/>
                  <a:gd name="connsiteY39" fmla="*/ 554631 h 1435500"/>
                  <a:gd name="connsiteX40" fmla="*/ 597081 w 1148301"/>
                  <a:gd name="connsiteY40" fmla="*/ 571723 h 1435500"/>
                  <a:gd name="connsiteX41" fmla="*/ 588535 w 1148301"/>
                  <a:gd name="connsiteY41" fmla="*/ 571723 h 1435500"/>
                  <a:gd name="connsiteX42" fmla="*/ 567170 w 1148301"/>
                  <a:gd name="connsiteY42" fmla="*/ 554631 h 1435500"/>
                  <a:gd name="connsiteX43" fmla="*/ 554351 w 1148301"/>
                  <a:gd name="connsiteY43" fmla="*/ 501217 h 1435500"/>
                  <a:gd name="connsiteX44" fmla="*/ 532985 w 1148301"/>
                  <a:gd name="connsiteY44" fmla="*/ 484124 h 1435500"/>
                  <a:gd name="connsiteX45" fmla="*/ 485982 w 1148301"/>
                  <a:gd name="connsiteY45" fmla="*/ 484124 h 1435500"/>
                  <a:gd name="connsiteX46" fmla="*/ 379157 w 1148301"/>
                  <a:gd name="connsiteY46" fmla="*/ 569585 h 1435500"/>
                  <a:gd name="connsiteX47" fmla="*/ 400522 w 1148301"/>
                  <a:gd name="connsiteY47" fmla="*/ 612315 h 1435500"/>
                  <a:gd name="connsiteX48" fmla="*/ 462479 w 1148301"/>
                  <a:gd name="connsiteY48" fmla="*/ 629407 h 1435500"/>
                  <a:gd name="connsiteX49" fmla="*/ 485982 w 1148301"/>
                  <a:gd name="connsiteY49" fmla="*/ 614453 h 1435500"/>
                  <a:gd name="connsiteX50" fmla="*/ 507347 w 1148301"/>
                  <a:gd name="connsiteY50" fmla="*/ 614453 h 1435500"/>
                  <a:gd name="connsiteX51" fmla="*/ 528712 w 1148301"/>
                  <a:gd name="connsiteY51" fmla="*/ 635818 h 1435500"/>
                  <a:gd name="connsiteX52" fmla="*/ 528712 w 1148301"/>
                  <a:gd name="connsiteY52" fmla="*/ 699913 h 1435500"/>
                  <a:gd name="connsiteX53" fmla="*/ 571443 w 1148301"/>
                  <a:gd name="connsiteY53" fmla="*/ 699913 h 1435500"/>
                  <a:gd name="connsiteX54" fmla="*/ 592808 w 1148301"/>
                  <a:gd name="connsiteY54" fmla="*/ 721279 h 1435500"/>
                  <a:gd name="connsiteX55" fmla="*/ 592808 w 1148301"/>
                  <a:gd name="connsiteY55" fmla="*/ 785374 h 1435500"/>
                  <a:gd name="connsiteX56" fmla="*/ 635538 w 1148301"/>
                  <a:gd name="connsiteY56" fmla="*/ 806739 h 1435500"/>
                  <a:gd name="connsiteX57" fmla="*/ 742364 w 1148301"/>
                  <a:gd name="connsiteY57" fmla="*/ 764009 h 1435500"/>
                  <a:gd name="connsiteX58" fmla="*/ 998745 w 1148301"/>
                  <a:gd name="connsiteY58" fmla="*/ 892200 h 1435500"/>
                  <a:gd name="connsiteX59" fmla="*/ 1148301 w 1148301"/>
                  <a:gd name="connsiteY59" fmla="*/ 999025 h 1435500"/>
                  <a:gd name="connsiteX60" fmla="*/ 998745 w 1148301"/>
                  <a:gd name="connsiteY60" fmla="*/ 1148581 h 1435500"/>
                  <a:gd name="connsiteX61" fmla="*/ 956015 w 1148301"/>
                  <a:gd name="connsiteY61" fmla="*/ 1255407 h 1435500"/>
                  <a:gd name="connsiteX62" fmla="*/ 842145 w 1148301"/>
                  <a:gd name="connsiteY62" fmla="*/ 1359662 h 1435500"/>
                  <a:gd name="connsiteX63" fmla="*/ 816769 w 1148301"/>
                  <a:gd name="connsiteY63" fmla="*/ 1381646 h 1435500"/>
                  <a:gd name="connsiteX64" fmla="*/ 809328 w 1148301"/>
                  <a:gd name="connsiteY64" fmla="*/ 1385684 h 1435500"/>
                  <a:gd name="connsiteX65" fmla="*/ 704095 w 1148301"/>
                  <a:gd name="connsiteY65" fmla="*/ 1418351 h 1435500"/>
                  <a:gd name="connsiteX66" fmla="*/ 709614 w 1148301"/>
                  <a:gd name="connsiteY66" fmla="*/ 1372347 h 1435500"/>
                  <a:gd name="connsiteX67" fmla="*/ 723134 w 1148301"/>
                  <a:gd name="connsiteY67" fmla="*/ 1163536 h 1435500"/>
                  <a:gd name="connsiteX68" fmla="*/ 594943 w 1148301"/>
                  <a:gd name="connsiteY68" fmla="*/ 949884 h 1435500"/>
                  <a:gd name="connsiteX69" fmla="*/ 629127 w 1148301"/>
                  <a:gd name="connsiteY69" fmla="*/ 866561 h 1435500"/>
                  <a:gd name="connsiteX70" fmla="*/ 614173 w 1148301"/>
                  <a:gd name="connsiteY70" fmla="*/ 838786 h 1435500"/>
                  <a:gd name="connsiteX71" fmla="*/ 569305 w 1148301"/>
                  <a:gd name="connsiteY71" fmla="*/ 828104 h 1435500"/>
                  <a:gd name="connsiteX72" fmla="*/ 543667 w 1148301"/>
                  <a:gd name="connsiteY72" fmla="*/ 811012 h 1435500"/>
                  <a:gd name="connsiteX73" fmla="*/ 515893 w 1148301"/>
                  <a:gd name="connsiteY73" fmla="*/ 770417 h 1435500"/>
                  <a:gd name="connsiteX74" fmla="*/ 498801 w 1148301"/>
                  <a:gd name="connsiteY74" fmla="*/ 761871 h 1435500"/>
                  <a:gd name="connsiteX75" fmla="*/ 473163 w 1148301"/>
                  <a:gd name="connsiteY75" fmla="*/ 761871 h 1435500"/>
                  <a:gd name="connsiteX76" fmla="*/ 434706 w 1148301"/>
                  <a:gd name="connsiteY76" fmla="*/ 738371 h 1435500"/>
                  <a:gd name="connsiteX77" fmla="*/ 428295 w 1148301"/>
                  <a:gd name="connsiteY77" fmla="*/ 727687 h 1435500"/>
                  <a:gd name="connsiteX78" fmla="*/ 415476 w 1148301"/>
                  <a:gd name="connsiteY78" fmla="*/ 717006 h 1435500"/>
                  <a:gd name="connsiteX79" fmla="*/ 321470 w 1148301"/>
                  <a:gd name="connsiteY79" fmla="*/ 684957 h 1435500"/>
                  <a:gd name="connsiteX80" fmla="*/ 285150 w 1148301"/>
                  <a:gd name="connsiteY80" fmla="*/ 652910 h 1435500"/>
                  <a:gd name="connsiteX81" fmla="*/ 214644 w 1148301"/>
                  <a:gd name="connsiteY81" fmla="*/ 514036 h 1435500"/>
                  <a:gd name="connsiteX82" fmla="*/ 201825 w 1148301"/>
                  <a:gd name="connsiteY82" fmla="*/ 503354 h 1435500"/>
                  <a:gd name="connsiteX83" fmla="*/ 176187 w 1148301"/>
                  <a:gd name="connsiteY83" fmla="*/ 535401 h 1435500"/>
                  <a:gd name="connsiteX84" fmla="*/ 201825 w 1148301"/>
                  <a:gd name="connsiteY84" fmla="*/ 578131 h 1435500"/>
                  <a:gd name="connsiteX85" fmla="*/ 197552 w 1148301"/>
                  <a:gd name="connsiteY85" fmla="*/ 603769 h 1435500"/>
                  <a:gd name="connsiteX86" fmla="*/ 186870 w 1148301"/>
                  <a:gd name="connsiteY86" fmla="*/ 614453 h 1435500"/>
                  <a:gd name="connsiteX87" fmla="*/ 45860 w 1148301"/>
                  <a:gd name="connsiteY87" fmla="*/ 432848 h 1435500"/>
                  <a:gd name="connsiteX88" fmla="*/ 37314 w 1148301"/>
                  <a:gd name="connsiteY88" fmla="*/ 407210 h 1435500"/>
                  <a:gd name="connsiteX89" fmla="*/ 37314 w 1148301"/>
                  <a:gd name="connsiteY89" fmla="*/ 272611 h 1435500"/>
                  <a:gd name="connsiteX90" fmla="*/ 21557 w 1148301"/>
                  <a:gd name="connsiteY90" fmla="*/ 249642 h 1435500"/>
                  <a:gd name="connsiteX91" fmla="*/ 0 w 1148301"/>
                  <a:gd name="connsiteY91" fmla="*/ 233848 h 1435500"/>
                  <a:gd name="connsiteX92" fmla="*/ 18663 w 1148301"/>
                  <a:gd name="connsiteY92" fmla="*/ 211229 h 1435500"/>
                  <a:gd name="connsiteX93" fmla="*/ 528613 w 1148301"/>
                  <a:gd name="connsiteY93" fmla="*/ 0 h 1435500"/>
                  <a:gd name="connsiteX0" fmla="*/ 692128 w 1148301"/>
                  <a:gd name="connsiteY0" fmla="*/ 1422066 h 1427706"/>
                  <a:gd name="connsiteX1" fmla="*/ 673956 w 1148301"/>
                  <a:gd name="connsiteY1" fmla="*/ 1427706 h 1427706"/>
                  <a:gd name="connsiteX2" fmla="*/ 692128 w 1148301"/>
                  <a:gd name="connsiteY2" fmla="*/ 1422066 h 1427706"/>
                  <a:gd name="connsiteX3" fmla="*/ 528613 w 1148301"/>
                  <a:gd name="connsiteY3" fmla="*/ 0 h 1427706"/>
                  <a:gd name="connsiteX4" fmla="*/ 673956 w 1148301"/>
                  <a:gd name="connsiteY4" fmla="*/ 14652 h 1427706"/>
                  <a:gd name="connsiteX5" fmla="*/ 742364 w 1148301"/>
                  <a:gd name="connsiteY5" fmla="*/ 35887 h 1427706"/>
                  <a:gd name="connsiteX6" fmla="*/ 742364 w 1148301"/>
                  <a:gd name="connsiteY6" fmla="*/ 37594 h 1427706"/>
                  <a:gd name="connsiteX7" fmla="*/ 720999 w 1148301"/>
                  <a:gd name="connsiteY7" fmla="*/ 58959 h 1427706"/>
                  <a:gd name="connsiteX8" fmla="*/ 667585 w 1148301"/>
                  <a:gd name="connsiteY8" fmla="*/ 58959 h 1427706"/>
                  <a:gd name="connsiteX9" fmla="*/ 652630 w 1148301"/>
                  <a:gd name="connsiteY9" fmla="*/ 52549 h 1427706"/>
                  <a:gd name="connsiteX10" fmla="*/ 631265 w 1148301"/>
                  <a:gd name="connsiteY10" fmla="*/ 16229 h 1427706"/>
                  <a:gd name="connsiteX11" fmla="*/ 494528 w 1148301"/>
                  <a:gd name="connsiteY11" fmla="*/ 73914 h 1427706"/>
                  <a:gd name="connsiteX12" fmla="*/ 485982 w 1148301"/>
                  <a:gd name="connsiteY12" fmla="*/ 91006 h 1427706"/>
                  <a:gd name="connsiteX13" fmla="*/ 485982 w 1148301"/>
                  <a:gd name="connsiteY13" fmla="*/ 144420 h 1427706"/>
                  <a:gd name="connsiteX14" fmla="*/ 507347 w 1148301"/>
                  <a:gd name="connsiteY14" fmla="*/ 165785 h 1427706"/>
                  <a:gd name="connsiteX15" fmla="*/ 571443 w 1148301"/>
                  <a:gd name="connsiteY15" fmla="*/ 165785 h 1427706"/>
                  <a:gd name="connsiteX16" fmla="*/ 592808 w 1148301"/>
                  <a:gd name="connsiteY16" fmla="*/ 187150 h 1427706"/>
                  <a:gd name="connsiteX17" fmla="*/ 614173 w 1148301"/>
                  <a:gd name="connsiteY17" fmla="*/ 187150 h 1427706"/>
                  <a:gd name="connsiteX18" fmla="*/ 635538 w 1148301"/>
                  <a:gd name="connsiteY18" fmla="*/ 165785 h 1427706"/>
                  <a:gd name="connsiteX19" fmla="*/ 635538 w 1148301"/>
                  <a:gd name="connsiteY19" fmla="*/ 144420 h 1427706"/>
                  <a:gd name="connsiteX20" fmla="*/ 678268 w 1148301"/>
                  <a:gd name="connsiteY20" fmla="*/ 101690 h 1427706"/>
                  <a:gd name="connsiteX21" fmla="*/ 714588 w 1148301"/>
                  <a:gd name="connsiteY21" fmla="*/ 101690 h 1427706"/>
                  <a:gd name="connsiteX22" fmla="*/ 725272 w 1148301"/>
                  <a:gd name="connsiteY22" fmla="*/ 103825 h 1427706"/>
                  <a:gd name="connsiteX23" fmla="*/ 906874 w 1148301"/>
                  <a:gd name="connsiteY23" fmla="*/ 212788 h 1427706"/>
                  <a:gd name="connsiteX24" fmla="*/ 926104 w 1148301"/>
                  <a:gd name="connsiteY24" fmla="*/ 259792 h 1427706"/>
                  <a:gd name="connsiteX25" fmla="*/ 913285 w 1148301"/>
                  <a:gd name="connsiteY25" fmla="*/ 315341 h 1427706"/>
                  <a:gd name="connsiteX26" fmla="*/ 891920 w 1148301"/>
                  <a:gd name="connsiteY26" fmla="*/ 315341 h 1427706"/>
                  <a:gd name="connsiteX27" fmla="*/ 870554 w 1148301"/>
                  <a:gd name="connsiteY27" fmla="*/ 293976 h 1427706"/>
                  <a:gd name="connsiteX28" fmla="*/ 849189 w 1148301"/>
                  <a:gd name="connsiteY28" fmla="*/ 272611 h 1427706"/>
                  <a:gd name="connsiteX29" fmla="*/ 836370 w 1148301"/>
                  <a:gd name="connsiteY29" fmla="*/ 272611 h 1427706"/>
                  <a:gd name="connsiteX30" fmla="*/ 821414 w 1148301"/>
                  <a:gd name="connsiteY30" fmla="*/ 308930 h 1427706"/>
                  <a:gd name="connsiteX31" fmla="*/ 827824 w 1148301"/>
                  <a:gd name="connsiteY31" fmla="*/ 315341 h 1427706"/>
                  <a:gd name="connsiteX32" fmla="*/ 827824 w 1148301"/>
                  <a:gd name="connsiteY32" fmla="*/ 336706 h 1427706"/>
                  <a:gd name="connsiteX33" fmla="*/ 806459 w 1148301"/>
                  <a:gd name="connsiteY33" fmla="*/ 358071 h 1427706"/>
                  <a:gd name="connsiteX34" fmla="*/ 750910 w 1148301"/>
                  <a:gd name="connsiteY34" fmla="*/ 358071 h 1427706"/>
                  <a:gd name="connsiteX35" fmla="*/ 701769 w 1148301"/>
                  <a:gd name="connsiteY35" fmla="*/ 381572 h 1427706"/>
                  <a:gd name="connsiteX36" fmla="*/ 641947 w 1148301"/>
                  <a:gd name="connsiteY36" fmla="*/ 456351 h 1427706"/>
                  <a:gd name="connsiteX37" fmla="*/ 633400 w 1148301"/>
                  <a:gd name="connsiteY37" fmla="*/ 475578 h 1427706"/>
                  <a:gd name="connsiteX38" fmla="*/ 618446 w 1148301"/>
                  <a:gd name="connsiteY38" fmla="*/ 554631 h 1427706"/>
                  <a:gd name="connsiteX39" fmla="*/ 597081 w 1148301"/>
                  <a:gd name="connsiteY39" fmla="*/ 571723 h 1427706"/>
                  <a:gd name="connsiteX40" fmla="*/ 588535 w 1148301"/>
                  <a:gd name="connsiteY40" fmla="*/ 571723 h 1427706"/>
                  <a:gd name="connsiteX41" fmla="*/ 567170 w 1148301"/>
                  <a:gd name="connsiteY41" fmla="*/ 554631 h 1427706"/>
                  <a:gd name="connsiteX42" fmla="*/ 554351 w 1148301"/>
                  <a:gd name="connsiteY42" fmla="*/ 501217 h 1427706"/>
                  <a:gd name="connsiteX43" fmla="*/ 532985 w 1148301"/>
                  <a:gd name="connsiteY43" fmla="*/ 484124 h 1427706"/>
                  <a:gd name="connsiteX44" fmla="*/ 485982 w 1148301"/>
                  <a:gd name="connsiteY44" fmla="*/ 484124 h 1427706"/>
                  <a:gd name="connsiteX45" fmla="*/ 379157 w 1148301"/>
                  <a:gd name="connsiteY45" fmla="*/ 569585 h 1427706"/>
                  <a:gd name="connsiteX46" fmla="*/ 400522 w 1148301"/>
                  <a:gd name="connsiteY46" fmla="*/ 612315 h 1427706"/>
                  <a:gd name="connsiteX47" fmla="*/ 462479 w 1148301"/>
                  <a:gd name="connsiteY47" fmla="*/ 629407 h 1427706"/>
                  <a:gd name="connsiteX48" fmla="*/ 485982 w 1148301"/>
                  <a:gd name="connsiteY48" fmla="*/ 614453 h 1427706"/>
                  <a:gd name="connsiteX49" fmla="*/ 507347 w 1148301"/>
                  <a:gd name="connsiteY49" fmla="*/ 614453 h 1427706"/>
                  <a:gd name="connsiteX50" fmla="*/ 528712 w 1148301"/>
                  <a:gd name="connsiteY50" fmla="*/ 635818 h 1427706"/>
                  <a:gd name="connsiteX51" fmla="*/ 528712 w 1148301"/>
                  <a:gd name="connsiteY51" fmla="*/ 699913 h 1427706"/>
                  <a:gd name="connsiteX52" fmla="*/ 571443 w 1148301"/>
                  <a:gd name="connsiteY52" fmla="*/ 699913 h 1427706"/>
                  <a:gd name="connsiteX53" fmla="*/ 592808 w 1148301"/>
                  <a:gd name="connsiteY53" fmla="*/ 721279 h 1427706"/>
                  <a:gd name="connsiteX54" fmla="*/ 592808 w 1148301"/>
                  <a:gd name="connsiteY54" fmla="*/ 785374 h 1427706"/>
                  <a:gd name="connsiteX55" fmla="*/ 635538 w 1148301"/>
                  <a:gd name="connsiteY55" fmla="*/ 806739 h 1427706"/>
                  <a:gd name="connsiteX56" fmla="*/ 742364 w 1148301"/>
                  <a:gd name="connsiteY56" fmla="*/ 764009 h 1427706"/>
                  <a:gd name="connsiteX57" fmla="*/ 998745 w 1148301"/>
                  <a:gd name="connsiteY57" fmla="*/ 892200 h 1427706"/>
                  <a:gd name="connsiteX58" fmla="*/ 1148301 w 1148301"/>
                  <a:gd name="connsiteY58" fmla="*/ 999025 h 1427706"/>
                  <a:gd name="connsiteX59" fmla="*/ 998745 w 1148301"/>
                  <a:gd name="connsiteY59" fmla="*/ 1148581 h 1427706"/>
                  <a:gd name="connsiteX60" fmla="*/ 956015 w 1148301"/>
                  <a:gd name="connsiteY60" fmla="*/ 1255407 h 1427706"/>
                  <a:gd name="connsiteX61" fmla="*/ 842145 w 1148301"/>
                  <a:gd name="connsiteY61" fmla="*/ 1359662 h 1427706"/>
                  <a:gd name="connsiteX62" fmla="*/ 816769 w 1148301"/>
                  <a:gd name="connsiteY62" fmla="*/ 1381646 h 1427706"/>
                  <a:gd name="connsiteX63" fmla="*/ 809328 w 1148301"/>
                  <a:gd name="connsiteY63" fmla="*/ 1385684 h 1427706"/>
                  <a:gd name="connsiteX64" fmla="*/ 704095 w 1148301"/>
                  <a:gd name="connsiteY64" fmla="*/ 1418351 h 1427706"/>
                  <a:gd name="connsiteX65" fmla="*/ 709614 w 1148301"/>
                  <a:gd name="connsiteY65" fmla="*/ 1372347 h 1427706"/>
                  <a:gd name="connsiteX66" fmla="*/ 723134 w 1148301"/>
                  <a:gd name="connsiteY66" fmla="*/ 1163536 h 1427706"/>
                  <a:gd name="connsiteX67" fmla="*/ 594943 w 1148301"/>
                  <a:gd name="connsiteY67" fmla="*/ 949884 h 1427706"/>
                  <a:gd name="connsiteX68" fmla="*/ 629127 w 1148301"/>
                  <a:gd name="connsiteY68" fmla="*/ 866561 h 1427706"/>
                  <a:gd name="connsiteX69" fmla="*/ 614173 w 1148301"/>
                  <a:gd name="connsiteY69" fmla="*/ 838786 h 1427706"/>
                  <a:gd name="connsiteX70" fmla="*/ 569305 w 1148301"/>
                  <a:gd name="connsiteY70" fmla="*/ 828104 h 1427706"/>
                  <a:gd name="connsiteX71" fmla="*/ 543667 w 1148301"/>
                  <a:gd name="connsiteY71" fmla="*/ 811012 h 1427706"/>
                  <a:gd name="connsiteX72" fmla="*/ 515893 w 1148301"/>
                  <a:gd name="connsiteY72" fmla="*/ 770417 h 1427706"/>
                  <a:gd name="connsiteX73" fmla="*/ 498801 w 1148301"/>
                  <a:gd name="connsiteY73" fmla="*/ 761871 h 1427706"/>
                  <a:gd name="connsiteX74" fmla="*/ 473163 w 1148301"/>
                  <a:gd name="connsiteY74" fmla="*/ 761871 h 1427706"/>
                  <a:gd name="connsiteX75" fmla="*/ 434706 w 1148301"/>
                  <a:gd name="connsiteY75" fmla="*/ 738371 h 1427706"/>
                  <a:gd name="connsiteX76" fmla="*/ 428295 w 1148301"/>
                  <a:gd name="connsiteY76" fmla="*/ 727687 h 1427706"/>
                  <a:gd name="connsiteX77" fmla="*/ 415476 w 1148301"/>
                  <a:gd name="connsiteY77" fmla="*/ 717006 h 1427706"/>
                  <a:gd name="connsiteX78" fmla="*/ 321470 w 1148301"/>
                  <a:gd name="connsiteY78" fmla="*/ 684957 h 1427706"/>
                  <a:gd name="connsiteX79" fmla="*/ 285150 w 1148301"/>
                  <a:gd name="connsiteY79" fmla="*/ 652910 h 1427706"/>
                  <a:gd name="connsiteX80" fmla="*/ 214644 w 1148301"/>
                  <a:gd name="connsiteY80" fmla="*/ 514036 h 1427706"/>
                  <a:gd name="connsiteX81" fmla="*/ 201825 w 1148301"/>
                  <a:gd name="connsiteY81" fmla="*/ 503354 h 1427706"/>
                  <a:gd name="connsiteX82" fmla="*/ 176187 w 1148301"/>
                  <a:gd name="connsiteY82" fmla="*/ 535401 h 1427706"/>
                  <a:gd name="connsiteX83" fmla="*/ 201825 w 1148301"/>
                  <a:gd name="connsiteY83" fmla="*/ 578131 h 1427706"/>
                  <a:gd name="connsiteX84" fmla="*/ 197552 w 1148301"/>
                  <a:gd name="connsiteY84" fmla="*/ 603769 h 1427706"/>
                  <a:gd name="connsiteX85" fmla="*/ 186870 w 1148301"/>
                  <a:gd name="connsiteY85" fmla="*/ 614453 h 1427706"/>
                  <a:gd name="connsiteX86" fmla="*/ 45860 w 1148301"/>
                  <a:gd name="connsiteY86" fmla="*/ 432848 h 1427706"/>
                  <a:gd name="connsiteX87" fmla="*/ 37314 w 1148301"/>
                  <a:gd name="connsiteY87" fmla="*/ 407210 h 1427706"/>
                  <a:gd name="connsiteX88" fmla="*/ 37314 w 1148301"/>
                  <a:gd name="connsiteY88" fmla="*/ 272611 h 1427706"/>
                  <a:gd name="connsiteX89" fmla="*/ 21557 w 1148301"/>
                  <a:gd name="connsiteY89" fmla="*/ 249642 h 1427706"/>
                  <a:gd name="connsiteX90" fmla="*/ 0 w 1148301"/>
                  <a:gd name="connsiteY90" fmla="*/ 233848 h 1427706"/>
                  <a:gd name="connsiteX91" fmla="*/ 18663 w 1148301"/>
                  <a:gd name="connsiteY91" fmla="*/ 211229 h 1427706"/>
                  <a:gd name="connsiteX92" fmla="*/ 528613 w 1148301"/>
                  <a:gd name="connsiteY92" fmla="*/ 0 h 1427706"/>
                  <a:gd name="connsiteX0" fmla="*/ 528613 w 1148301"/>
                  <a:gd name="connsiteY0" fmla="*/ 0 h 1418351"/>
                  <a:gd name="connsiteX1" fmla="*/ 673956 w 1148301"/>
                  <a:gd name="connsiteY1" fmla="*/ 14652 h 1418351"/>
                  <a:gd name="connsiteX2" fmla="*/ 742364 w 1148301"/>
                  <a:gd name="connsiteY2" fmla="*/ 35887 h 1418351"/>
                  <a:gd name="connsiteX3" fmla="*/ 742364 w 1148301"/>
                  <a:gd name="connsiteY3" fmla="*/ 37594 h 1418351"/>
                  <a:gd name="connsiteX4" fmla="*/ 720999 w 1148301"/>
                  <a:gd name="connsiteY4" fmla="*/ 58959 h 1418351"/>
                  <a:gd name="connsiteX5" fmla="*/ 667585 w 1148301"/>
                  <a:gd name="connsiteY5" fmla="*/ 58959 h 1418351"/>
                  <a:gd name="connsiteX6" fmla="*/ 652630 w 1148301"/>
                  <a:gd name="connsiteY6" fmla="*/ 52549 h 1418351"/>
                  <a:gd name="connsiteX7" fmla="*/ 631265 w 1148301"/>
                  <a:gd name="connsiteY7" fmla="*/ 16229 h 1418351"/>
                  <a:gd name="connsiteX8" fmla="*/ 494528 w 1148301"/>
                  <a:gd name="connsiteY8" fmla="*/ 73914 h 1418351"/>
                  <a:gd name="connsiteX9" fmla="*/ 485982 w 1148301"/>
                  <a:gd name="connsiteY9" fmla="*/ 91006 h 1418351"/>
                  <a:gd name="connsiteX10" fmla="*/ 485982 w 1148301"/>
                  <a:gd name="connsiteY10" fmla="*/ 144420 h 1418351"/>
                  <a:gd name="connsiteX11" fmla="*/ 507347 w 1148301"/>
                  <a:gd name="connsiteY11" fmla="*/ 165785 h 1418351"/>
                  <a:gd name="connsiteX12" fmla="*/ 571443 w 1148301"/>
                  <a:gd name="connsiteY12" fmla="*/ 165785 h 1418351"/>
                  <a:gd name="connsiteX13" fmla="*/ 592808 w 1148301"/>
                  <a:gd name="connsiteY13" fmla="*/ 187150 h 1418351"/>
                  <a:gd name="connsiteX14" fmla="*/ 614173 w 1148301"/>
                  <a:gd name="connsiteY14" fmla="*/ 187150 h 1418351"/>
                  <a:gd name="connsiteX15" fmla="*/ 635538 w 1148301"/>
                  <a:gd name="connsiteY15" fmla="*/ 165785 h 1418351"/>
                  <a:gd name="connsiteX16" fmla="*/ 635538 w 1148301"/>
                  <a:gd name="connsiteY16" fmla="*/ 144420 h 1418351"/>
                  <a:gd name="connsiteX17" fmla="*/ 678268 w 1148301"/>
                  <a:gd name="connsiteY17" fmla="*/ 101690 h 1418351"/>
                  <a:gd name="connsiteX18" fmla="*/ 714588 w 1148301"/>
                  <a:gd name="connsiteY18" fmla="*/ 101690 h 1418351"/>
                  <a:gd name="connsiteX19" fmla="*/ 725272 w 1148301"/>
                  <a:gd name="connsiteY19" fmla="*/ 103825 h 1418351"/>
                  <a:gd name="connsiteX20" fmla="*/ 906874 w 1148301"/>
                  <a:gd name="connsiteY20" fmla="*/ 212788 h 1418351"/>
                  <a:gd name="connsiteX21" fmla="*/ 926104 w 1148301"/>
                  <a:gd name="connsiteY21" fmla="*/ 259792 h 1418351"/>
                  <a:gd name="connsiteX22" fmla="*/ 913285 w 1148301"/>
                  <a:gd name="connsiteY22" fmla="*/ 315341 h 1418351"/>
                  <a:gd name="connsiteX23" fmla="*/ 891920 w 1148301"/>
                  <a:gd name="connsiteY23" fmla="*/ 315341 h 1418351"/>
                  <a:gd name="connsiteX24" fmla="*/ 870554 w 1148301"/>
                  <a:gd name="connsiteY24" fmla="*/ 293976 h 1418351"/>
                  <a:gd name="connsiteX25" fmla="*/ 849189 w 1148301"/>
                  <a:gd name="connsiteY25" fmla="*/ 272611 h 1418351"/>
                  <a:gd name="connsiteX26" fmla="*/ 836370 w 1148301"/>
                  <a:gd name="connsiteY26" fmla="*/ 272611 h 1418351"/>
                  <a:gd name="connsiteX27" fmla="*/ 821414 w 1148301"/>
                  <a:gd name="connsiteY27" fmla="*/ 308930 h 1418351"/>
                  <a:gd name="connsiteX28" fmla="*/ 827824 w 1148301"/>
                  <a:gd name="connsiteY28" fmla="*/ 315341 h 1418351"/>
                  <a:gd name="connsiteX29" fmla="*/ 827824 w 1148301"/>
                  <a:gd name="connsiteY29" fmla="*/ 336706 h 1418351"/>
                  <a:gd name="connsiteX30" fmla="*/ 806459 w 1148301"/>
                  <a:gd name="connsiteY30" fmla="*/ 358071 h 1418351"/>
                  <a:gd name="connsiteX31" fmla="*/ 750910 w 1148301"/>
                  <a:gd name="connsiteY31" fmla="*/ 358071 h 1418351"/>
                  <a:gd name="connsiteX32" fmla="*/ 701769 w 1148301"/>
                  <a:gd name="connsiteY32" fmla="*/ 381572 h 1418351"/>
                  <a:gd name="connsiteX33" fmla="*/ 641947 w 1148301"/>
                  <a:gd name="connsiteY33" fmla="*/ 456351 h 1418351"/>
                  <a:gd name="connsiteX34" fmla="*/ 633400 w 1148301"/>
                  <a:gd name="connsiteY34" fmla="*/ 475578 h 1418351"/>
                  <a:gd name="connsiteX35" fmla="*/ 618446 w 1148301"/>
                  <a:gd name="connsiteY35" fmla="*/ 554631 h 1418351"/>
                  <a:gd name="connsiteX36" fmla="*/ 597081 w 1148301"/>
                  <a:gd name="connsiteY36" fmla="*/ 571723 h 1418351"/>
                  <a:gd name="connsiteX37" fmla="*/ 588535 w 1148301"/>
                  <a:gd name="connsiteY37" fmla="*/ 571723 h 1418351"/>
                  <a:gd name="connsiteX38" fmla="*/ 567170 w 1148301"/>
                  <a:gd name="connsiteY38" fmla="*/ 554631 h 1418351"/>
                  <a:gd name="connsiteX39" fmla="*/ 554351 w 1148301"/>
                  <a:gd name="connsiteY39" fmla="*/ 501217 h 1418351"/>
                  <a:gd name="connsiteX40" fmla="*/ 532985 w 1148301"/>
                  <a:gd name="connsiteY40" fmla="*/ 484124 h 1418351"/>
                  <a:gd name="connsiteX41" fmla="*/ 485982 w 1148301"/>
                  <a:gd name="connsiteY41" fmla="*/ 484124 h 1418351"/>
                  <a:gd name="connsiteX42" fmla="*/ 379157 w 1148301"/>
                  <a:gd name="connsiteY42" fmla="*/ 569585 h 1418351"/>
                  <a:gd name="connsiteX43" fmla="*/ 400522 w 1148301"/>
                  <a:gd name="connsiteY43" fmla="*/ 612315 h 1418351"/>
                  <a:gd name="connsiteX44" fmla="*/ 462479 w 1148301"/>
                  <a:gd name="connsiteY44" fmla="*/ 629407 h 1418351"/>
                  <a:gd name="connsiteX45" fmla="*/ 485982 w 1148301"/>
                  <a:gd name="connsiteY45" fmla="*/ 614453 h 1418351"/>
                  <a:gd name="connsiteX46" fmla="*/ 507347 w 1148301"/>
                  <a:gd name="connsiteY46" fmla="*/ 614453 h 1418351"/>
                  <a:gd name="connsiteX47" fmla="*/ 528712 w 1148301"/>
                  <a:gd name="connsiteY47" fmla="*/ 635818 h 1418351"/>
                  <a:gd name="connsiteX48" fmla="*/ 528712 w 1148301"/>
                  <a:gd name="connsiteY48" fmla="*/ 699913 h 1418351"/>
                  <a:gd name="connsiteX49" fmla="*/ 571443 w 1148301"/>
                  <a:gd name="connsiteY49" fmla="*/ 699913 h 1418351"/>
                  <a:gd name="connsiteX50" fmla="*/ 592808 w 1148301"/>
                  <a:gd name="connsiteY50" fmla="*/ 721279 h 1418351"/>
                  <a:gd name="connsiteX51" fmla="*/ 592808 w 1148301"/>
                  <a:gd name="connsiteY51" fmla="*/ 785374 h 1418351"/>
                  <a:gd name="connsiteX52" fmla="*/ 635538 w 1148301"/>
                  <a:gd name="connsiteY52" fmla="*/ 806739 h 1418351"/>
                  <a:gd name="connsiteX53" fmla="*/ 742364 w 1148301"/>
                  <a:gd name="connsiteY53" fmla="*/ 764009 h 1418351"/>
                  <a:gd name="connsiteX54" fmla="*/ 998745 w 1148301"/>
                  <a:gd name="connsiteY54" fmla="*/ 892200 h 1418351"/>
                  <a:gd name="connsiteX55" fmla="*/ 1148301 w 1148301"/>
                  <a:gd name="connsiteY55" fmla="*/ 999025 h 1418351"/>
                  <a:gd name="connsiteX56" fmla="*/ 998745 w 1148301"/>
                  <a:gd name="connsiteY56" fmla="*/ 1148581 h 1418351"/>
                  <a:gd name="connsiteX57" fmla="*/ 956015 w 1148301"/>
                  <a:gd name="connsiteY57" fmla="*/ 1255407 h 1418351"/>
                  <a:gd name="connsiteX58" fmla="*/ 842145 w 1148301"/>
                  <a:gd name="connsiteY58" fmla="*/ 1359662 h 1418351"/>
                  <a:gd name="connsiteX59" fmla="*/ 816769 w 1148301"/>
                  <a:gd name="connsiteY59" fmla="*/ 1381646 h 1418351"/>
                  <a:gd name="connsiteX60" fmla="*/ 809328 w 1148301"/>
                  <a:gd name="connsiteY60" fmla="*/ 1385684 h 1418351"/>
                  <a:gd name="connsiteX61" fmla="*/ 704095 w 1148301"/>
                  <a:gd name="connsiteY61" fmla="*/ 1418351 h 1418351"/>
                  <a:gd name="connsiteX62" fmla="*/ 709614 w 1148301"/>
                  <a:gd name="connsiteY62" fmla="*/ 1372347 h 1418351"/>
                  <a:gd name="connsiteX63" fmla="*/ 723134 w 1148301"/>
                  <a:gd name="connsiteY63" fmla="*/ 1163536 h 1418351"/>
                  <a:gd name="connsiteX64" fmla="*/ 594943 w 1148301"/>
                  <a:gd name="connsiteY64" fmla="*/ 949884 h 1418351"/>
                  <a:gd name="connsiteX65" fmla="*/ 629127 w 1148301"/>
                  <a:gd name="connsiteY65" fmla="*/ 866561 h 1418351"/>
                  <a:gd name="connsiteX66" fmla="*/ 614173 w 1148301"/>
                  <a:gd name="connsiteY66" fmla="*/ 838786 h 1418351"/>
                  <a:gd name="connsiteX67" fmla="*/ 569305 w 1148301"/>
                  <a:gd name="connsiteY67" fmla="*/ 828104 h 1418351"/>
                  <a:gd name="connsiteX68" fmla="*/ 543667 w 1148301"/>
                  <a:gd name="connsiteY68" fmla="*/ 811012 h 1418351"/>
                  <a:gd name="connsiteX69" fmla="*/ 515893 w 1148301"/>
                  <a:gd name="connsiteY69" fmla="*/ 770417 h 1418351"/>
                  <a:gd name="connsiteX70" fmla="*/ 498801 w 1148301"/>
                  <a:gd name="connsiteY70" fmla="*/ 761871 h 1418351"/>
                  <a:gd name="connsiteX71" fmla="*/ 473163 w 1148301"/>
                  <a:gd name="connsiteY71" fmla="*/ 761871 h 1418351"/>
                  <a:gd name="connsiteX72" fmla="*/ 434706 w 1148301"/>
                  <a:gd name="connsiteY72" fmla="*/ 738371 h 1418351"/>
                  <a:gd name="connsiteX73" fmla="*/ 428295 w 1148301"/>
                  <a:gd name="connsiteY73" fmla="*/ 727687 h 1418351"/>
                  <a:gd name="connsiteX74" fmla="*/ 415476 w 1148301"/>
                  <a:gd name="connsiteY74" fmla="*/ 717006 h 1418351"/>
                  <a:gd name="connsiteX75" fmla="*/ 321470 w 1148301"/>
                  <a:gd name="connsiteY75" fmla="*/ 684957 h 1418351"/>
                  <a:gd name="connsiteX76" fmla="*/ 285150 w 1148301"/>
                  <a:gd name="connsiteY76" fmla="*/ 652910 h 1418351"/>
                  <a:gd name="connsiteX77" fmla="*/ 214644 w 1148301"/>
                  <a:gd name="connsiteY77" fmla="*/ 514036 h 1418351"/>
                  <a:gd name="connsiteX78" fmla="*/ 201825 w 1148301"/>
                  <a:gd name="connsiteY78" fmla="*/ 503354 h 1418351"/>
                  <a:gd name="connsiteX79" fmla="*/ 176187 w 1148301"/>
                  <a:gd name="connsiteY79" fmla="*/ 535401 h 1418351"/>
                  <a:gd name="connsiteX80" fmla="*/ 201825 w 1148301"/>
                  <a:gd name="connsiteY80" fmla="*/ 578131 h 1418351"/>
                  <a:gd name="connsiteX81" fmla="*/ 197552 w 1148301"/>
                  <a:gd name="connsiteY81" fmla="*/ 603769 h 1418351"/>
                  <a:gd name="connsiteX82" fmla="*/ 186870 w 1148301"/>
                  <a:gd name="connsiteY82" fmla="*/ 614453 h 1418351"/>
                  <a:gd name="connsiteX83" fmla="*/ 45860 w 1148301"/>
                  <a:gd name="connsiteY83" fmla="*/ 432848 h 1418351"/>
                  <a:gd name="connsiteX84" fmla="*/ 37314 w 1148301"/>
                  <a:gd name="connsiteY84" fmla="*/ 407210 h 1418351"/>
                  <a:gd name="connsiteX85" fmla="*/ 37314 w 1148301"/>
                  <a:gd name="connsiteY85" fmla="*/ 272611 h 1418351"/>
                  <a:gd name="connsiteX86" fmla="*/ 21557 w 1148301"/>
                  <a:gd name="connsiteY86" fmla="*/ 249642 h 1418351"/>
                  <a:gd name="connsiteX87" fmla="*/ 0 w 1148301"/>
                  <a:gd name="connsiteY87" fmla="*/ 233848 h 1418351"/>
                  <a:gd name="connsiteX88" fmla="*/ 18663 w 1148301"/>
                  <a:gd name="connsiteY88" fmla="*/ 211229 h 1418351"/>
                  <a:gd name="connsiteX89" fmla="*/ 528613 w 1148301"/>
                  <a:gd name="connsiteY89" fmla="*/ 0 h 1418351"/>
                  <a:gd name="connsiteX0" fmla="*/ 528613 w 1148310"/>
                  <a:gd name="connsiteY0" fmla="*/ 0 h 1418351"/>
                  <a:gd name="connsiteX1" fmla="*/ 673956 w 1148310"/>
                  <a:gd name="connsiteY1" fmla="*/ 14652 h 1418351"/>
                  <a:gd name="connsiteX2" fmla="*/ 742364 w 1148310"/>
                  <a:gd name="connsiteY2" fmla="*/ 35887 h 1418351"/>
                  <a:gd name="connsiteX3" fmla="*/ 742364 w 1148310"/>
                  <a:gd name="connsiteY3" fmla="*/ 37594 h 1418351"/>
                  <a:gd name="connsiteX4" fmla="*/ 720999 w 1148310"/>
                  <a:gd name="connsiteY4" fmla="*/ 58959 h 1418351"/>
                  <a:gd name="connsiteX5" fmla="*/ 667585 w 1148310"/>
                  <a:gd name="connsiteY5" fmla="*/ 58959 h 1418351"/>
                  <a:gd name="connsiteX6" fmla="*/ 652630 w 1148310"/>
                  <a:gd name="connsiteY6" fmla="*/ 52549 h 1418351"/>
                  <a:gd name="connsiteX7" fmla="*/ 631265 w 1148310"/>
                  <a:gd name="connsiteY7" fmla="*/ 16229 h 1418351"/>
                  <a:gd name="connsiteX8" fmla="*/ 494528 w 1148310"/>
                  <a:gd name="connsiteY8" fmla="*/ 73914 h 1418351"/>
                  <a:gd name="connsiteX9" fmla="*/ 485982 w 1148310"/>
                  <a:gd name="connsiteY9" fmla="*/ 91006 h 1418351"/>
                  <a:gd name="connsiteX10" fmla="*/ 485982 w 1148310"/>
                  <a:gd name="connsiteY10" fmla="*/ 144420 h 1418351"/>
                  <a:gd name="connsiteX11" fmla="*/ 507347 w 1148310"/>
                  <a:gd name="connsiteY11" fmla="*/ 165785 h 1418351"/>
                  <a:gd name="connsiteX12" fmla="*/ 571443 w 1148310"/>
                  <a:gd name="connsiteY12" fmla="*/ 165785 h 1418351"/>
                  <a:gd name="connsiteX13" fmla="*/ 592808 w 1148310"/>
                  <a:gd name="connsiteY13" fmla="*/ 187150 h 1418351"/>
                  <a:gd name="connsiteX14" fmla="*/ 614173 w 1148310"/>
                  <a:gd name="connsiteY14" fmla="*/ 187150 h 1418351"/>
                  <a:gd name="connsiteX15" fmla="*/ 635538 w 1148310"/>
                  <a:gd name="connsiteY15" fmla="*/ 165785 h 1418351"/>
                  <a:gd name="connsiteX16" fmla="*/ 635538 w 1148310"/>
                  <a:gd name="connsiteY16" fmla="*/ 144420 h 1418351"/>
                  <a:gd name="connsiteX17" fmla="*/ 678268 w 1148310"/>
                  <a:gd name="connsiteY17" fmla="*/ 101690 h 1418351"/>
                  <a:gd name="connsiteX18" fmla="*/ 714588 w 1148310"/>
                  <a:gd name="connsiteY18" fmla="*/ 101690 h 1418351"/>
                  <a:gd name="connsiteX19" fmla="*/ 725272 w 1148310"/>
                  <a:gd name="connsiteY19" fmla="*/ 103825 h 1418351"/>
                  <a:gd name="connsiteX20" fmla="*/ 906874 w 1148310"/>
                  <a:gd name="connsiteY20" fmla="*/ 212788 h 1418351"/>
                  <a:gd name="connsiteX21" fmla="*/ 926104 w 1148310"/>
                  <a:gd name="connsiteY21" fmla="*/ 259792 h 1418351"/>
                  <a:gd name="connsiteX22" fmla="*/ 913285 w 1148310"/>
                  <a:gd name="connsiteY22" fmla="*/ 315341 h 1418351"/>
                  <a:gd name="connsiteX23" fmla="*/ 891920 w 1148310"/>
                  <a:gd name="connsiteY23" fmla="*/ 315341 h 1418351"/>
                  <a:gd name="connsiteX24" fmla="*/ 870554 w 1148310"/>
                  <a:gd name="connsiteY24" fmla="*/ 293976 h 1418351"/>
                  <a:gd name="connsiteX25" fmla="*/ 849189 w 1148310"/>
                  <a:gd name="connsiteY25" fmla="*/ 272611 h 1418351"/>
                  <a:gd name="connsiteX26" fmla="*/ 836370 w 1148310"/>
                  <a:gd name="connsiteY26" fmla="*/ 272611 h 1418351"/>
                  <a:gd name="connsiteX27" fmla="*/ 821414 w 1148310"/>
                  <a:gd name="connsiteY27" fmla="*/ 308930 h 1418351"/>
                  <a:gd name="connsiteX28" fmla="*/ 827824 w 1148310"/>
                  <a:gd name="connsiteY28" fmla="*/ 315341 h 1418351"/>
                  <a:gd name="connsiteX29" fmla="*/ 827824 w 1148310"/>
                  <a:gd name="connsiteY29" fmla="*/ 336706 h 1418351"/>
                  <a:gd name="connsiteX30" fmla="*/ 806459 w 1148310"/>
                  <a:gd name="connsiteY30" fmla="*/ 358071 h 1418351"/>
                  <a:gd name="connsiteX31" fmla="*/ 750910 w 1148310"/>
                  <a:gd name="connsiteY31" fmla="*/ 358071 h 1418351"/>
                  <a:gd name="connsiteX32" fmla="*/ 701769 w 1148310"/>
                  <a:gd name="connsiteY32" fmla="*/ 381572 h 1418351"/>
                  <a:gd name="connsiteX33" fmla="*/ 641947 w 1148310"/>
                  <a:gd name="connsiteY33" fmla="*/ 456351 h 1418351"/>
                  <a:gd name="connsiteX34" fmla="*/ 633400 w 1148310"/>
                  <a:gd name="connsiteY34" fmla="*/ 475578 h 1418351"/>
                  <a:gd name="connsiteX35" fmla="*/ 618446 w 1148310"/>
                  <a:gd name="connsiteY35" fmla="*/ 554631 h 1418351"/>
                  <a:gd name="connsiteX36" fmla="*/ 597081 w 1148310"/>
                  <a:gd name="connsiteY36" fmla="*/ 571723 h 1418351"/>
                  <a:gd name="connsiteX37" fmla="*/ 588535 w 1148310"/>
                  <a:gd name="connsiteY37" fmla="*/ 571723 h 1418351"/>
                  <a:gd name="connsiteX38" fmla="*/ 567170 w 1148310"/>
                  <a:gd name="connsiteY38" fmla="*/ 554631 h 1418351"/>
                  <a:gd name="connsiteX39" fmla="*/ 554351 w 1148310"/>
                  <a:gd name="connsiteY39" fmla="*/ 501217 h 1418351"/>
                  <a:gd name="connsiteX40" fmla="*/ 532985 w 1148310"/>
                  <a:gd name="connsiteY40" fmla="*/ 484124 h 1418351"/>
                  <a:gd name="connsiteX41" fmla="*/ 485982 w 1148310"/>
                  <a:gd name="connsiteY41" fmla="*/ 484124 h 1418351"/>
                  <a:gd name="connsiteX42" fmla="*/ 379157 w 1148310"/>
                  <a:gd name="connsiteY42" fmla="*/ 569585 h 1418351"/>
                  <a:gd name="connsiteX43" fmla="*/ 400522 w 1148310"/>
                  <a:gd name="connsiteY43" fmla="*/ 612315 h 1418351"/>
                  <a:gd name="connsiteX44" fmla="*/ 462479 w 1148310"/>
                  <a:gd name="connsiteY44" fmla="*/ 629407 h 1418351"/>
                  <a:gd name="connsiteX45" fmla="*/ 485982 w 1148310"/>
                  <a:gd name="connsiteY45" fmla="*/ 614453 h 1418351"/>
                  <a:gd name="connsiteX46" fmla="*/ 507347 w 1148310"/>
                  <a:gd name="connsiteY46" fmla="*/ 614453 h 1418351"/>
                  <a:gd name="connsiteX47" fmla="*/ 528712 w 1148310"/>
                  <a:gd name="connsiteY47" fmla="*/ 635818 h 1418351"/>
                  <a:gd name="connsiteX48" fmla="*/ 528712 w 1148310"/>
                  <a:gd name="connsiteY48" fmla="*/ 699913 h 1418351"/>
                  <a:gd name="connsiteX49" fmla="*/ 571443 w 1148310"/>
                  <a:gd name="connsiteY49" fmla="*/ 699913 h 1418351"/>
                  <a:gd name="connsiteX50" fmla="*/ 592808 w 1148310"/>
                  <a:gd name="connsiteY50" fmla="*/ 721279 h 1418351"/>
                  <a:gd name="connsiteX51" fmla="*/ 592808 w 1148310"/>
                  <a:gd name="connsiteY51" fmla="*/ 785374 h 1418351"/>
                  <a:gd name="connsiteX52" fmla="*/ 635538 w 1148310"/>
                  <a:gd name="connsiteY52" fmla="*/ 806739 h 1418351"/>
                  <a:gd name="connsiteX53" fmla="*/ 742364 w 1148310"/>
                  <a:gd name="connsiteY53" fmla="*/ 764009 h 1418351"/>
                  <a:gd name="connsiteX54" fmla="*/ 998745 w 1148310"/>
                  <a:gd name="connsiteY54" fmla="*/ 892200 h 1418351"/>
                  <a:gd name="connsiteX55" fmla="*/ 1148301 w 1148310"/>
                  <a:gd name="connsiteY55" fmla="*/ 999025 h 1418351"/>
                  <a:gd name="connsiteX56" fmla="*/ 998745 w 1148310"/>
                  <a:gd name="connsiteY56" fmla="*/ 1148581 h 1418351"/>
                  <a:gd name="connsiteX57" fmla="*/ 956015 w 1148310"/>
                  <a:gd name="connsiteY57" fmla="*/ 1255407 h 1418351"/>
                  <a:gd name="connsiteX58" fmla="*/ 842145 w 1148310"/>
                  <a:gd name="connsiteY58" fmla="*/ 1359662 h 1418351"/>
                  <a:gd name="connsiteX59" fmla="*/ 816769 w 1148310"/>
                  <a:gd name="connsiteY59" fmla="*/ 1381646 h 1418351"/>
                  <a:gd name="connsiteX60" fmla="*/ 809328 w 1148310"/>
                  <a:gd name="connsiteY60" fmla="*/ 1385684 h 1418351"/>
                  <a:gd name="connsiteX61" fmla="*/ 704095 w 1148310"/>
                  <a:gd name="connsiteY61" fmla="*/ 1418351 h 1418351"/>
                  <a:gd name="connsiteX62" fmla="*/ 709614 w 1148310"/>
                  <a:gd name="connsiteY62" fmla="*/ 1372347 h 1418351"/>
                  <a:gd name="connsiteX63" fmla="*/ 723134 w 1148310"/>
                  <a:gd name="connsiteY63" fmla="*/ 1163536 h 1418351"/>
                  <a:gd name="connsiteX64" fmla="*/ 594943 w 1148310"/>
                  <a:gd name="connsiteY64" fmla="*/ 949884 h 1418351"/>
                  <a:gd name="connsiteX65" fmla="*/ 629127 w 1148310"/>
                  <a:gd name="connsiteY65" fmla="*/ 866561 h 1418351"/>
                  <a:gd name="connsiteX66" fmla="*/ 614173 w 1148310"/>
                  <a:gd name="connsiteY66" fmla="*/ 838786 h 1418351"/>
                  <a:gd name="connsiteX67" fmla="*/ 569305 w 1148310"/>
                  <a:gd name="connsiteY67" fmla="*/ 828104 h 1418351"/>
                  <a:gd name="connsiteX68" fmla="*/ 543667 w 1148310"/>
                  <a:gd name="connsiteY68" fmla="*/ 811012 h 1418351"/>
                  <a:gd name="connsiteX69" fmla="*/ 515893 w 1148310"/>
                  <a:gd name="connsiteY69" fmla="*/ 770417 h 1418351"/>
                  <a:gd name="connsiteX70" fmla="*/ 498801 w 1148310"/>
                  <a:gd name="connsiteY70" fmla="*/ 761871 h 1418351"/>
                  <a:gd name="connsiteX71" fmla="*/ 473163 w 1148310"/>
                  <a:gd name="connsiteY71" fmla="*/ 761871 h 1418351"/>
                  <a:gd name="connsiteX72" fmla="*/ 434706 w 1148310"/>
                  <a:gd name="connsiteY72" fmla="*/ 738371 h 1418351"/>
                  <a:gd name="connsiteX73" fmla="*/ 428295 w 1148310"/>
                  <a:gd name="connsiteY73" fmla="*/ 727687 h 1418351"/>
                  <a:gd name="connsiteX74" fmla="*/ 415476 w 1148310"/>
                  <a:gd name="connsiteY74" fmla="*/ 717006 h 1418351"/>
                  <a:gd name="connsiteX75" fmla="*/ 321470 w 1148310"/>
                  <a:gd name="connsiteY75" fmla="*/ 684957 h 1418351"/>
                  <a:gd name="connsiteX76" fmla="*/ 285150 w 1148310"/>
                  <a:gd name="connsiteY76" fmla="*/ 652910 h 1418351"/>
                  <a:gd name="connsiteX77" fmla="*/ 214644 w 1148310"/>
                  <a:gd name="connsiteY77" fmla="*/ 514036 h 1418351"/>
                  <a:gd name="connsiteX78" fmla="*/ 201825 w 1148310"/>
                  <a:gd name="connsiteY78" fmla="*/ 503354 h 1418351"/>
                  <a:gd name="connsiteX79" fmla="*/ 176187 w 1148310"/>
                  <a:gd name="connsiteY79" fmla="*/ 535401 h 1418351"/>
                  <a:gd name="connsiteX80" fmla="*/ 201825 w 1148310"/>
                  <a:gd name="connsiteY80" fmla="*/ 578131 h 1418351"/>
                  <a:gd name="connsiteX81" fmla="*/ 197552 w 1148310"/>
                  <a:gd name="connsiteY81" fmla="*/ 603769 h 1418351"/>
                  <a:gd name="connsiteX82" fmla="*/ 186870 w 1148310"/>
                  <a:gd name="connsiteY82" fmla="*/ 614453 h 1418351"/>
                  <a:gd name="connsiteX83" fmla="*/ 45860 w 1148310"/>
                  <a:gd name="connsiteY83" fmla="*/ 432848 h 1418351"/>
                  <a:gd name="connsiteX84" fmla="*/ 37314 w 1148310"/>
                  <a:gd name="connsiteY84" fmla="*/ 407210 h 1418351"/>
                  <a:gd name="connsiteX85" fmla="*/ 37314 w 1148310"/>
                  <a:gd name="connsiteY85" fmla="*/ 272611 h 1418351"/>
                  <a:gd name="connsiteX86" fmla="*/ 21557 w 1148310"/>
                  <a:gd name="connsiteY86" fmla="*/ 249642 h 1418351"/>
                  <a:gd name="connsiteX87" fmla="*/ 0 w 1148310"/>
                  <a:gd name="connsiteY87" fmla="*/ 233848 h 1418351"/>
                  <a:gd name="connsiteX88" fmla="*/ 18663 w 1148310"/>
                  <a:gd name="connsiteY88" fmla="*/ 211229 h 1418351"/>
                  <a:gd name="connsiteX89" fmla="*/ 528613 w 1148310"/>
                  <a:gd name="connsiteY89" fmla="*/ 0 h 1418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148310" h="1418351">
                    <a:moveTo>
                      <a:pt x="528613" y="0"/>
                    </a:moveTo>
                    <a:cubicBezTo>
                      <a:pt x="578400" y="0"/>
                      <a:pt x="627009" y="5045"/>
                      <a:pt x="673956" y="14652"/>
                    </a:cubicBezTo>
                    <a:lnTo>
                      <a:pt x="742364" y="35887"/>
                    </a:lnTo>
                    <a:lnTo>
                      <a:pt x="742364" y="37594"/>
                    </a:lnTo>
                    <a:cubicBezTo>
                      <a:pt x="742364" y="50413"/>
                      <a:pt x="733818" y="58959"/>
                      <a:pt x="720999" y="58959"/>
                    </a:cubicBezTo>
                    <a:lnTo>
                      <a:pt x="667585" y="58959"/>
                    </a:lnTo>
                    <a:cubicBezTo>
                      <a:pt x="661176" y="58959"/>
                      <a:pt x="656903" y="56822"/>
                      <a:pt x="652630" y="52549"/>
                    </a:cubicBezTo>
                    <a:lnTo>
                      <a:pt x="631265" y="16229"/>
                    </a:lnTo>
                    <a:lnTo>
                      <a:pt x="494528" y="73914"/>
                    </a:lnTo>
                    <a:cubicBezTo>
                      <a:pt x="488118" y="78187"/>
                      <a:pt x="485982" y="84598"/>
                      <a:pt x="485982" y="91006"/>
                    </a:cubicBezTo>
                    <a:lnTo>
                      <a:pt x="485982" y="144420"/>
                    </a:lnTo>
                    <a:cubicBezTo>
                      <a:pt x="485982" y="157239"/>
                      <a:pt x="494528" y="165785"/>
                      <a:pt x="507347" y="165785"/>
                    </a:cubicBezTo>
                    <a:lnTo>
                      <a:pt x="571443" y="165785"/>
                    </a:lnTo>
                    <a:lnTo>
                      <a:pt x="592808" y="187150"/>
                    </a:lnTo>
                    <a:lnTo>
                      <a:pt x="614173" y="187150"/>
                    </a:lnTo>
                    <a:cubicBezTo>
                      <a:pt x="626992" y="187150"/>
                      <a:pt x="635538" y="178604"/>
                      <a:pt x="635538" y="165785"/>
                    </a:cubicBezTo>
                    <a:lnTo>
                      <a:pt x="635538" y="144420"/>
                    </a:lnTo>
                    <a:cubicBezTo>
                      <a:pt x="635538" y="120917"/>
                      <a:pt x="654766" y="101690"/>
                      <a:pt x="678268" y="101690"/>
                    </a:cubicBezTo>
                    <a:lnTo>
                      <a:pt x="714588" y="101690"/>
                    </a:lnTo>
                    <a:cubicBezTo>
                      <a:pt x="718861" y="101690"/>
                      <a:pt x="723134" y="101690"/>
                      <a:pt x="725272" y="103825"/>
                    </a:cubicBezTo>
                    <a:lnTo>
                      <a:pt x="906874" y="212788"/>
                    </a:lnTo>
                    <a:cubicBezTo>
                      <a:pt x="921831" y="223470"/>
                      <a:pt x="930377" y="240562"/>
                      <a:pt x="926104" y="259792"/>
                    </a:cubicBezTo>
                    <a:lnTo>
                      <a:pt x="913285" y="315341"/>
                    </a:lnTo>
                    <a:lnTo>
                      <a:pt x="891920" y="315341"/>
                    </a:lnTo>
                    <a:cubicBezTo>
                      <a:pt x="879101" y="315341"/>
                      <a:pt x="870554" y="306795"/>
                      <a:pt x="870554" y="293976"/>
                    </a:cubicBezTo>
                    <a:cubicBezTo>
                      <a:pt x="870554" y="281157"/>
                      <a:pt x="862008" y="272611"/>
                      <a:pt x="849189" y="272611"/>
                    </a:cubicBezTo>
                    <a:lnTo>
                      <a:pt x="836370" y="272611"/>
                    </a:lnTo>
                    <a:cubicBezTo>
                      <a:pt x="817141" y="272611"/>
                      <a:pt x="808594" y="296111"/>
                      <a:pt x="821414" y="308930"/>
                    </a:cubicBezTo>
                    <a:lnTo>
                      <a:pt x="827824" y="315341"/>
                    </a:lnTo>
                    <a:lnTo>
                      <a:pt x="827824" y="336706"/>
                    </a:lnTo>
                    <a:cubicBezTo>
                      <a:pt x="827824" y="349525"/>
                      <a:pt x="819278" y="358071"/>
                      <a:pt x="806459" y="358071"/>
                    </a:cubicBezTo>
                    <a:lnTo>
                      <a:pt x="750910" y="358071"/>
                    </a:lnTo>
                    <a:cubicBezTo>
                      <a:pt x="731680" y="358071"/>
                      <a:pt x="714588" y="366617"/>
                      <a:pt x="701769" y="381572"/>
                    </a:cubicBezTo>
                    <a:lnTo>
                      <a:pt x="641947" y="456351"/>
                    </a:lnTo>
                    <a:cubicBezTo>
                      <a:pt x="637673" y="462759"/>
                      <a:pt x="635538" y="469170"/>
                      <a:pt x="633400" y="475578"/>
                    </a:cubicBezTo>
                    <a:lnTo>
                      <a:pt x="618446" y="554631"/>
                    </a:lnTo>
                    <a:cubicBezTo>
                      <a:pt x="616308" y="565312"/>
                      <a:pt x="607762" y="571723"/>
                      <a:pt x="597081" y="571723"/>
                    </a:cubicBezTo>
                    <a:lnTo>
                      <a:pt x="588535" y="571723"/>
                    </a:lnTo>
                    <a:cubicBezTo>
                      <a:pt x="577851" y="571723"/>
                      <a:pt x="569305" y="563177"/>
                      <a:pt x="567170" y="554631"/>
                    </a:cubicBezTo>
                    <a:lnTo>
                      <a:pt x="554351" y="501217"/>
                    </a:lnTo>
                    <a:cubicBezTo>
                      <a:pt x="552213" y="490535"/>
                      <a:pt x="543667" y="484124"/>
                      <a:pt x="532985" y="484124"/>
                    </a:cubicBezTo>
                    <a:lnTo>
                      <a:pt x="485982" y="484124"/>
                    </a:lnTo>
                    <a:cubicBezTo>
                      <a:pt x="485982" y="484124"/>
                      <a:pt x="379157" y="477716"/>
                      <a:pt x="379157" y="569585"/>
                    </a:cubicBezTo>
                    <a:cubicBezTo>
                      <a:pt x="379157" y="582404"/>
                      <a:pt x="400522" y="612315"/>
                      <a:pt x="400522" y="612315"/>
                    </a:cubicBezTo>
                    <a:cubicBezTo>
                      <a:pt x="411203" y="635818"/>
                      <a:pt x="441114" y="644364"/>
                      <a:pt x="462479" y="629407"/>
                    </a:cubicBezTo>
                    <a:lnTo>
                      <a:pt x="485982" y="614453"/>
                    </a:lnTo>
                    <a:lnTo>
                      <a:pt x="507347" y="614453"/>
                    </a:lnTo>
                    <a:cubicBezTo>
                      <a:pt x="520166" y="614453"/>
                      <a:pt x="528712" y="622999"/>
                      <a:pt x="528712" y="635818"/>
                    </a:cubicBezTo>
                    <a:lnTo>
                      <a:pt x="528712" y="699913"/>
                    </a:lnTo>
                    <a:lnTo>
                      <a:pt x="571443" y="699913"/>
                    </a:lnTo>
                    <a:cubicBezTo>
                      <a:pt x="584262" y="699913"/>
                      <a:pt x="592808" y="708459"/>
                      <a:pt x="592808" y="721279"/>
                    </a:cubicBezTo>
                    <a:lnTo>
                      <a:pt x="592808" y="785374"/>
                    </a:lnTo>
                    <a:lnTo>
                      <a:pt x="635538" y="806739"/>
                    </a:lnTo>
                    <a:cubicBezTo>
                      <a:pt x="635538" y="806739"/>
                      <a:pt x="718861" y="764009"/>
                      <a:pt x="742364" y="764009"/>
                    </a:cubicBezTo>
                    <a:cubicBezTo>
                      <a:pt x="847052" y="764009"/>
                      <a:pt x="973107" y="808874"/>
                      <a:pt x="998745" y="892200"/>
                    </a:cubicBezTo>
                    <a:cubicBezTo>
                      <a:pt x="998745" y="892200"/>
                      <a:pt x="1149662" y="926967"/>
                      <a:pt x="1148301" y="999025"/>
                    </a:cubicBezTo>
                    <a:cubicBezTo>
                      <a:pt x="1146970" y="1069514"/>
                      <a:pt x="1048597" y="1098729"/>
                      <a:pt x="998745" y="1148581"/>
                    </a:cubicBezTo>
                    <a:cubicBezTo>
                      <a:pt x="998745" y="1148581"/>
                      <a:pt x="992335" y="1214812"/>
                      <a:pt x="956015" y="1255407"/>
                    </a:cubicBezTo>
                    <a:cubicBezTo>
                      <a:pt x="935183" y="1277840"/>
                      <a:pt x="885510" y="1321906"/>
                      <a:pt x="842145" y="1359662"/>
                    </a:cubicBezTo>
                    <a:lnTo>
                      <a:pt x="816769" y="1381646"/>
                    </a:lnTo>
                    <a:lnTo>
                      <a:pt x="809328" y="1385684"/>
                    </a:lnTo>
                    <a:lnTo>
                      <a:pt x="704095" y="1418351"/>
                    </a:lnTo>
                    <a:lnTo>
                      <a:pt x="709614" y="1372347"/>
                    </a:lnTo>
                    <a:cubicBezTo>
                      <a:pt x="715923" y="1314160"/>
                      <a:pt x="723134" y="1229234"/>
                      <a:pt x="723134" y="1163536"/>
                    </a:cubicBezTo>
                    <a:cubicBezTo>
                      <a:pt x="723134" y="1131489"/>
                      <a:pt x="594943" y="1090894"/>
                      <a:pt x="594943" y="949884"/>
                    </a:cubicBezTo>
                    <a:cubicBezTo>
                      <a:pt x="594943" y="900746"/>
                      <a:pt x="629127" y="866561"/>
                      <a:pt x="629127" y="866561"/>
                    </a:cubicBezTo>
                    <a:cubicBezTo>
                      <a:pt x="633400" y="855878"/>
                      <a:pt x="626992" y="840923"/>
                      <a:pt x="614173" y="838786"/>
                    </a:cubicBezTo>
                    <a:lnTo>
                      <a:pt x="569305" y="828104"/>
                    </a:lnTo>
                    <a:cubicBezTo>
                      <a:pt x="558624" y="825967"/>
                      <a:pt x="550078" y="819558"/>
                      <a:pt x="543667" y="811012"/>
                    </a:cubicBezTo>
                    <a:lnTo>
                      <a:pt x="515893" y="770417"/>
                    </a:lnTo>
                    <a:cubicBezTo>
                      <a:pt x="511620" y="766144"/>
                      <a:pt x="505210" y="761871"/>
                      <a:pt x="498801" y="761871"/>
                    </a:cubicBezTo>
                    <a:lnTo>
                      <a:pt x="473163" y="761871"/>
                    </a:lnTo>
                    <a:cubicBezTo>
                      <a:pt x="456071" y="761871"/>
                      <a:pt x="441114" y="753325"/>
                      <a:pt x="434706" y="738371"/>
                    </a:cubicBezTo>
                    <a:lnTo>
                      <a:pt x="428295" y="727687"/>
                    </a:lnTo>
                    <a:cubicBezTo>
                      <a:pt x="426160" y="723414"/>
                      <a:pt x="421887" y="719141"/>
                      <a:pt x="415476" y="717006"/>
                    </a:cubicBezTo>
                    <a:lnTo>
                      <a:pt x="321470" y="684957"/>
                    </a:lnTo>
                    <a:cubicBezTo>
                      <a:pt x="306515" y="680684"/>
                      <a:pt x="293696" y="667865"/>
                      <a:pt x="285150" y="652910"/>
                    </a:cubicBezTo>
                    <a:lnTo>
                      <a:pt x="214644" y="514036"/>
                    </a:lnTo>
                    <a:cubicBezTo>
                      <a:pt x="212508" y="509763"/>
                      <a:pt x="208235" y="505490"/>
                      <a:pt x="201825" y="503354"/>
                    </a:cubicBezTo>
                    <a:cubicBezTo>
                      <a:pt x="182597" y="496944"/>
                      <a:pt x="165505" y="518309"/>
                      <a:pt x="176187" y="535401"/>
                    </a:cubicBezTo>
                    <a:lnTo>
                      <a:pt x="201825" y="578131"/>
                    </a:lnTo>
                    <a:cubicBezTo>
                      <a:pt x="206098" y="586677"/>
                      <a:pt x="203962" y="597361"/>
                      <a:pt x="197552" y="603769"/>
                    </a:cubicBezTo>
                    <a:lnTo>
                      <a:pt x="186870" y="614453"/>
                    </a:lnTo>
                    <a:lnTo>
                      <a:pt x="45860" y="432848"/>
                    </a:lnTo>
                    <a:cubicBezTo>
                      <a:pt x="39450" y="426440"/>
                      <a:pt x="37314" y="415756"/>
                      <a:pt x="37314" y="407210"/>
                    </a:cubicBezTo>
                    <a:lnTo>
                      <a:pt x="37314" y="272611"/>
                    </a:lnTo>
                    <a:cubicBezTo>
                      <a:pt x="35178" y="265132"/>
                      <a:pt x="29302" y="257120"/>
                      <a:pt x="21557" y="249642"/>
                    </a:cubicBezTo>
                    <a:lnTo>
                      <a:pt x="0" y="233848"/>
                    </a:lnTo>
                    <a:lnTo>
                      <a:pt x="18663" y="211229"/>
                    </a:lnTo>
                    <a:cubicBezTo>
                      <a:pt x="149170" y="80721"/>
                      <a:pt x="329465" y="0"/>
                      <a:pt x="528613" y="0"/>
                    </a:cubicBez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sp>
          <p:nvSpPr>
            <p:cNvPr id="4" name="Oval 3">
              <a:extLst>
                <a:ext uri="{FF2B5EF4-FFF2-40B4-BE49-F238E27FC236}">
                  <a16:creationId xmlns:a16="http://schemas.microsoft.com/office/drawing/2014/main" id="{C052A4BE-18EA-D545-BBAC-DF1919B14441}"/>
                </a:ext>
              </a:extLst>
            </p:cNvPr>
            <p:cNvSpPr/>
            <p:nvPr/>
          </p:nvSpPr>
          <p:spPr bwMode="auto">
            <a:xfrm>
              <a:off x="7765943" y="3786752"/>
              <a:ext cx="147234" cy="147234"/>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29C5F00B-7199-C448-BD38-B0B7F0DD5BE0}"/>
                </a:ext>
              </a:extLst>
            </p:cNvPr>
            <p:cNvSpPr/>
            <p:nvPr/>
          </p:nvSpPr>
          <p:spPr bwMode="auto">
            <a:xfrm>
              <a:off x="8598330" y="3394197"/>
              <a:ext cx="147234" cy="147234"/>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8" name="Oval 47">
              <a:extLst>
                <a:ext uri="{FF2B5EF4-FFF2-40B4-BE49-F238E27FC236}">
                  <a16:creationId xmlns:a16="http://schemas.microsoft.com/office/drawing/2014/main" id="{A25A7F49-7D81-0046-8D35-1E12597E4C5E}"/>
                </a:ext>
              </a:extLst>
            </p:cNvPr>
            <p:cNvSpPr/>
            <p:nvPr/>
          </p:nvSpPr>
          <p:spPr bwMode="auto">
            <a:xfrm>
              <a:off x="8172773" y="4166460"/>
              <a:ext cx="147234" cy="147234"/>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9" name="Oval 48">
              <a:extLst>
                <a:ext uri="{FF2B5EF4-FFF2-40B4-BE49-F238E27FC236}">
                  <a16:creationId xmlns:a16="http://schemas.microsoft.com/office/drawing/2014/main" id="{B5034465-7905-7F40-8469-2A2F4D5D86A7}"/>
                </a:ext>
              </a:extLst>
            </p:cNvPr>
            <p:cNvSpPr/>
            <p:nvPr/>
          </p:nvSpPr>
          <p:spPr bwMode="auto">
            <a:xfrm>
              <a:off x="9521126" y="4879381"/>
              <a:ext cx="147234" cy="147234"/>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0" name="Oval 49">
              <a:extLst>
                <a:ext uri="{FF2B5EF4-FFF2-40B4-BE49-F238E27FC236}">
                  <a16:creationId xmlns:a16="http://schemas.microsoft.com/office/drawing/2014/main" id="{9A5AA86B-60C4-E547-9FED-F8281A06B1D5}"/>
                </a:ext>
              </a:extLst>
            </p:cNvPr>
            <p:cNvSpPr/>
            <p:nvPr/>
          </p:nvSpPr>
          <p:spPr bwMode="auto">
            <a:xfrm>
              <a:off x="8839364" y="5345730"/>
              <a:ext cx="147234" cy="147234"/>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5" name="Oval 54">
              <a:extLst>
                <a:ext uri="{FF2B5EF4-FFF2-40B4-BE49-F238E27FC236}">
                  <a16:creationId xmlns:a16="http://schemas.microsoft.com/office/drawing/2014/main" id="{58CB2958-6853-5248-821D-C6766D19F475}"/>
                </a:ext>
              </a:extLst>
            </p:cNvPr>
            <p:cNvSpPr/>
            <p:nvPr/>
          </p:nvSpPr>
          <p:spPr bwMode="auto">
            <a:xfrm>
              <a:off x="7304180" y="3161174"/>
              <a:ext cx="147234" cy="147234"/>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6" name="Oval 55">
              <a:extLst>
                <a:ext uri="{FF2B5EF4-FFF2-40B4-BE49-F238E27FC236}">
                  <a16:creationId xmlns:a16="http://schemas.microsoft.com/office/drawing/2014/main" id="{235FAD3E-E564-784A-9144-BB14E7ED6D62}"/>
                </a:ext>
              </a:extLst>
            </p:cNvPr>
            <p:cNvSpPr/>
            <p:nvPr/>
          </p:nvSpPr>
          <p:spPr bwMode="auto">
            <a:xfrm>
              <a:off x="8912981" y="4524953"/>
              <a:ext cx="147234" cy="147234"/>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7" name="Oval 56">
              <a:extLst>
                <a:ext uri="{FF2B5EF4-FFF2-40B4-BE49-F238E27FC236}">
                  <a16:creationId xmlns:a16="http://schemas.microsoft.com/office/drawing/2014/main" id="{5ED9386E-56C5-3743-ABA2-60B3A1785B52}"/>
                </a:ext>
              </a:extLst>
            </p:cNvPr>
            <p:cNvSpPr/>
            <p:nvPr/>
          </p:nvSpPr>
          <p:spPr bwMode="auto">
            <a:xfrm>
              <a:off x="8043192" y="2863351"/>
              <a:ext cx="147234" cy="147234"/>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61" name="Straight Connector 60">
            <a:extLst>
              <a:ext uri="{FF2B5EF4-FFF2-40B4-BE49-F238E27FC236}">
                <a16:creationId xmlns:a16="http://schemas.microsoft.com/office/drawing/2014/main" id="{072B16F5-6C1A-DF42-97EC-C39ED4511978}"/>
              </a:ext>
            </a:extLst>
          </p:cNvPr>
          <p:cNvCxnSpPr>
            <a:cxnSpLocks/>
            <a:stCxn id="55" idx="7"/>
            <a:endCxn id="57" idx="3"/>
          </p:cNvCxnSpPr>
          <p:nvPr/>
        </p:nvCxnSpPr>
        <p:spPr>
          <a:xfrm flipV="1">
            <a:off x="8548771" y="2280801"/>
            <a:ext cx="764115" cy="233136"/>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D2DD51C-B7EB-8947-9D0F-D04747AC22AE}"/>
              </a:ext>
            </a:extLst>
          </p:cNvPr>
          <p:cNvCxnSpPr>
            <a:cxnSpLocks/>
            <a:stCxn id="55" idx="6"/>
            <a:endCxn id="44" idx="2"/>
          </p:cNvCxnSpPr>
          <p:nvPr/>
        </p:nvCxnSpPr>
        <p:spPr>
          <a:xfrm>
            <a:off x="8574721" y="2576587"/>
            <a:ext cx="1380332" cy="280447"/>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6E8FEA7-02B7-6C4D-86E7-E35149022F6E}"/>
              </a:ext>
            </a:extLst>
          </p:cNvPr>
          <p:cNvCxnSpPr>
            <a:cxnSpLocks/>
            <a:stCxn id="57" idx="4"/>
            <a:endCxn id="4" idx="0"/>
          </p:cNvCxnSpPr>
          <p:nvPr/>
        </p:nvCxnSpPr>
        <p:spPr>
          <a:xfrm flipH="1">
            <a:off x="9041862" y="2306751"/>
            <a:ext cx="333674" cy="93413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668BA05-814B-5D48-B62B-4001AEBC3078}"/>
              </a:ext>
            </a:extLst>
          </p:cNvPr>
          <p:cNvCxnSpPr>
            <a:cxnSpLocks/>
            <a:stCxn id="55" idx="5"/>
            <a:endCxn id="4" idx="1"/>
          </p:cNvCxnSpPr>
          <p:nvPr/>
        </p:nvCxnSpPr>
        <p:spPr>
          <a:xfrm>
            <a:off x="8548771" y="2639236"/>
            <a:ext cx="430441" cy="627595"/>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3BA3D07-917F-CA40-838A-93D3B906FAFA}"/>
              </a:ext>
            </a:extLst>
          </p:cNvPr>
          <p:cNvCxnSpPr>
            <a:cxnSpLocks/>
            <a:stCxn id="4" idx="6"/>
            <a:endCxn id="44" idx="3"/>
          </p:cNvCxnSpPr>
          <p:nvPr/>
        </p:nvCxnSpPr>
        <p:spPr>
          <a:xfrm flipV="1">
            <a:off x="9130461" y="2919683"/>
            <a:ext cx="850542" cy="409798"/>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1EEAF8E-2E98-5843-BF63-48509A16209F}"/>
              </a:ext>
            </a:extLst>
          </p:cNvPr>
          <p:cNvCxnSpPr>
            <a:cxnSpLocks/>
            <a:stCxn id="48" idx="7"/>
            <a:endCxn id="44" idx="4"/>
          </p:cNvCxnSpPr>
          <p:nvPr/>
        </p:nvCxnSpPr>
        <p:spPr>
          <a:xfrm flipV="1">
            <a:off x="9594137" y="2945633"/>
            <a:ext cx="449516" cy="778183"/>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3ABBFE7-7055-2844-BA71-EF1775F99F93}"/>
              </a:ext>
            </a:extLst>
          </p:cNvPr>
          <p:cNvCxnSpPr>
            <a:cxnSpLocks/>
            <a:stCxn id="57" idx="5"/>
            <a:endCxn id="44" idx="1"/>
          </p:cNvCxnSpPr>
          <p:nvPr/>
        </p:nvCxnSpPr>
        <p:spPr>
          <a:xfrm>
            <a:off x="9438185" y="2280801"/>
            <a:ext cx="542818" cy="513583"/>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194A9D6-2BB2-184F-A061-0C61CD393FBB}"/>
              </a:ext>
            </a:extLst>
          </p:cNvPr>
          <p:cNvCxnSpPr>
            <a:cxnSpLocks/>
            <a:stCxn id="4" idx="5"/>
            <a:endCxn id="48" idx="1"/>
          </p:cNvCxnSpPr>
          <p:nvPr/>
        </p:nvCxnSpPr>
        <p:spPr>
          <a:xfrm>
            <a:off x="9104511" y="3392130"/>
            <a:ext cx="364327" cy="331686"/>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6D9F74A-DB92-B14B-9A41-388A22C271EA}"/>
              </a:ext>
            </a:extLst>
          </p:cNvPr>
          <p:cNvCxnSpPr>
            <a:cxnSpLocks/>
            <a:stCxn id="48" idx="5"/>
            <a:endCxn id="56" idx="2"/>
          </p:cNvCxnSpPr>
          <p:nvPr/>
        </p:nvCxnSpPr>
        <p:spPr>
          <a:xfrm>
            <a:off x="9594137" y="3849115"/>
            <a:ext cx="739604" cy="368803"/>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7C0227A-91BA-5348-A573-C1198963CB54}"/>
              </a:ext>
            </a:extLst>
          </p:cNvPr>
          <p:cNvCxnSpPr>
            <a:cxnSpLocks/>
            <a:stCxn id="48" idx="5"/>
            <a:endCxn id="50" idx="0"/>
          </p:cNvCxnSpPr>
          <p:nvPr/>
        </p:nvCxnSpPr>
        <p:spPr>
          <a:xfrm>
            <a:off x="9594137" y="3849115"/>
            <a:ext cx="739605" cy="1268022"/>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20B3E80-C97D-2D49-B91A-720DAA4E55D8}"/>
              </a:ext>
            </a:extLst>
          </p:cNvPr>
          <p:cNvCxnSpPr>
            <a:cxnSpLocks/>
            <a:stCxn id="56" idx="0"/>
            <a:endCxn id="44" idx="5"/>
          </p:cNvCxnSpPr>
          <p:nvPr/>
        </p:nvCxnSpPr>
        <p:spPr>
          <a:xfrm flipH="1" flipV="1">
            <a:off x="10106302" y="2919683"/>
            <a:ext cx="316039" cy="1209635"/>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0C7E860-CC8B-064F-A503-192506DE50ED}"/>
              </a:ext>
            </a:extLst>
          </p:cNvPr>
          <p:cNvCxnSpPr>
            <a:cxnSpLocks/>
            <a:stCxn id="49" idx="1"/>
            <a:endCxn id="44" idx="5"/>
          </p:cNvCxnSpPr>
          <p:nvPr/>
        </p:nvCxnSpPr>
        <p:spPr>
          <a:xfrm flipH="1" flipV="1">
            <a:off x="10106302" y="2919683"/>
            <a:ext cx="985302" cy="1662145"/>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15FB0D6-2B03-7946-BAE1-E54616A0AE5A}"/>
              </a:ext>
            </a:extLst>
          </p:cNvPr>
          <p:cNvCxnSpPr>
            <a:cxnSpLocks/>
            <a:stCxn id="50" idx="0"/>
            <a:endCxn id="56" idx="3"/>
          </p:cNvCxnSpPr>
          <p:nvPr/>
        </p:nvCxnSpPr>
        <p:spPr>
          <a:xfrm flipV="1">
            <a:off x="10333742" y="4280567"/>
            <a:ext cx="25949" cy="83657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7F4968C-A4A8-8048-93C8-B6CF00D5084C}"/>
              </a:ext>
            </a:extLst>
          </p:cNvPr>
          <p:cNvCxnSpPr>
            <a:cxnSpLocks/>
            <a:stCxn id="56" idx="6"/>
            <a:endCxn id="49" idx="2"/>
          </p:cNvCxnSpPr>
          <p:nvPr/>
        </p:nvCxnSpPr>
        <p:spPr>
          <a:xfrm>
            <a:off x="10510940" y="4217918"/>
            <a:ext cx="554714" cy="42656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AFC31F9-D633-F74E-9874-BA662A36AE91}"/>
              </a:ext>
            </a:extLst>
          </p:cNvPr>
          <p:cNvCxnSpPr>
            <a:cxnSpLocks/>
            <a:stCxn id="50" idx="6"/>
            <a:endCxn id="49" idx="3"/>
          </p:cNvCxnSpPr>
          <p:nvPr/>
        </p:nvCxnSpPr>
        <p:spPr>
          <a:xfrm flipV="1">
            <a:off x="10422341" y="4707127"/>
            <a:ext cx="669263" cy="49861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9923D70-0F47-764D-BF6F-78123F332E30}"/>
              </a:ext>
            </a:extLst>
          </p:cNvPr>
          <p:cNvCxnSpPr>
            <a:cxnSpLocks/>
            <a:stCxn id="55" idx="3"/>
            <a:endCxn id="60" idx="3"/>
          </p:cNvCxnSpPr>
          <p:nvPr/>
        </p:nvCxnSpPr>
        <p:spPr>
          <a:xfrm flipH="1">
            <a:off x="7275332" y="2639236"/>
            <a:ext cx="1148140" cy="1268301"/>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4E9B3532-DA0B-A34E-A127-4E000F3D7364}"/>
              </a:ext>
            </a:extLst>
          </p:cNvPr>
          <p:cNvCxnSpPr>
            <a:cxnSpLocks/>
            <a:stCxn id="60" idx="3"/>
            <a:endCxn id="50" idx="2"/>
          </p:cNvCxnSpPr>
          <p:nvPr/>
        </p:nvCxnSpPr>
        <p:spPr>
          <a:xfrm>
            <a:off x="7275332" y="3907537"/>
            <a:ext cx="2969810" cy="129820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C9AF423-DBAC-BC48-951A-0A15820221DA}"/>
              </a:ext>
            </a:extLst>
          </p:cNvPr>
          <p:cNvCxnSpPr>
            <a:cxnSpLocks/>
            <a:stCxn id="60" idx="3"/>
            <a:endCxn id="48" idx="2"/>
          </p:cNvCxnSpPr>
          <p:nvPr/>
        </p:nvCxnSpPr>
        <p:spPr>
          <a:xfrm flipV="1">
            <a:off x="7275332" y="3786466"/>
            <a:ext cx="2167556" cy="121071"/>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4F11394-CAFC-7942-992B-15BFBA32D189}"/>
              </a:ext>
            </a:extLst>
          </p:cNvPr>
          <p:cNvCxnSpPr>
            <a:cxnSpLocks/>
            <a:stCxn id="60" idx="3"/>
            <a:endCxn id="4" idx="3"/>
          </p:cNvCxnSpPr>
          <p:nvPr/>
        </p:nvCxnSpPr>
        <p:spPr>
          <a:xfrm flipV="1">
            <a:off x="7275332" y="3392130"/>
            <a:ext cx="1703880" cy="515407"/>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9DA5EEE5-AD90-404B-A428-B7BE4D7E76CD}"/>
              </a:ext>
            </a:extLst>
          </p:cNvPr>
          <p:cNvGrpSpPr/>
          <p:nvPr/>
        </p:nvGrpSpPr>
        <p:grpSpPr>
          <a:xfrm>
            <a:off x="5566783" y="3266831"/>
            <a:ext cx="1708549" cy="1281412"/>
            <a:chOff x="11134725" y="2487613"/>
            <a:chExt cx="495300" cy="371475"/>
          </a:xfrm>
        </p:grpSpPr>
        <p:sp>
          <p:nvSpPr>
            <p:cNvPr id="60" name="Rectangle 225">
              <a:extLst>
                <a:ext uri="{FF2B5EF4-FFF2-40B4-BE49-F238E27FC236}">
                  <a16:creationId xmlns:a16="http://schemas.microsoft.com/office/drawing/2014/main" id="{F23F04EE-B930-9D45-9B26-079A980BF0D3}"/>
                </a:ext>
              </a:extLst>
            </p:cNvPr>
            <p:cNvSpPr>
              <a:spLocks noChangeArrowheads="1"/>
            </p:cNvSpPr>
            <p:nvPr/>
          </p:nvSpPr>
          <p:spPr bwMode="auto">
            <a:xfrm>
              <a:off x="11134725" y="2487613"/>
              <a:ext cx="495300" cy="371475"/>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Rectangle 226">
              <a:extLst>
                <a:ext uri="{FF2B5EF4-FFF2-40B4-BE49-F238E27FC236}">
                  <a16:creationId xmlns:a16="http://schemas.microsoft.com/office/drawing/2014/main" id="{1EA2042A-573F-A943-97E1-3659419FE25E}"/>
                </a:ext>
              </a:extLst>
            </p:cNvPr>
            <p:cNvSpPr>
              <a:spLocks noChangeArrowheads="1"/>
            </p:cNvSpPr>
            <p:nvPr/>
          </p:nvSpPr>
          <p:spPr bwMode="auto">
            <a:xfrm>
              <a:off x="11134725" y="2487613"/>
              <a:ext cx="495300" cy="4603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227">
              <a:extLst>
                <a:ext uri="{FF2B5EF4-FFF2-40B4-BE49-F238E27FC236}">
                  <a16:creationId xmlns:a16="http://schemas.microsoft.com/office/drawing/2014/main" id="{D6768723-04D4-BA45-BE82-E894FDD0DECD}"/>
                </a:ext>
              </a:extLst>
            </p:cNvPr>
            <p:cNvSpPr>
              <a:spLocks noChangeArrowheads="1"/>
            </p:cNvSpPr>
            <p:nvPr/>
          </p:nvSpPr>
          <p:spPr bwMode="auto">
            <a:xfrm>
              <a:off x="11152188" y="2503488"/>
              <a:ext cx="14288" cy="158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228">
              <a:extLst>
                <a:ext uri="{FF2B5EF4-FFF2-40B4-BE49-F238E27FC236}">
                  <a16:creationId xmlns:a16="http://schemas.microsoft.com/office/drawing/2014/main" id="{4D3B4BCA-C44E-7747-85F0-6C962C40C8CD}"/>
                </a:ext>
              </a:extLst>
            </p:cNvPr>
            <p:cNvSpPr>
              <a:spLocks noChangeArrowheads="1"/>
            </p:cNvSpPr>
            <p:nvPr/>
          </p:nvSpPr>
          <p:spPr bwMode="auto">
            <a:xfrm>
              <a:off x="11174413" y="2503488"/>
              <a:ext cx="15875" cy="158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229">
              <a:extLst>
                <a:ext uri="{FF2B5EF4-FFF2-40B4-BE49-F238E27FC236}">
                  <a16:creationId xmlns:a16="http://schemas.microsoft.com/office/drawing/2014/main" id="{AE1FF6E8-DFCD-D346-8A75-F8E9B65D2BAA}"/>
                </a:ext>
              </a:extLst>
            </p:cNvPr>
            <p:cNvSpPr>
              <a:spLocks noChangeArrowheads="1"/>
            </p:cNvSpPr>
            <p:nvPr/>
          </p:nvSpPr>
          <p:spPr bwMode="auto">
            <a:xfrm>
              <a:off x="11198225" y="2503488"/>
              <a:ext cx="15875" cy="158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Rectangle 230">
              <a:extLst>
                <a:ext uri="{FF2B5EF4-FFF2-40B4-BE49-F238E27FC236}">
                  <a16:creationId xmlns:a16="http://schemas.microsoft.com/office/drawing/2014/main" id="{97EB1B97-3602-2F4B-8440-F18BB16734CA}"/>
                </a:ext>
              </a:extLst>
            </p:cNvPr>
            <p:cNvSpPr>
              <a:spLocks noChangeArrowheads="1"/>
            </p:cNvSpPr>
            <p:nvPr/>
          </p:nvSpPr>
          <p:spPr bwMode="auto">
            <a:xfrm>
              <a:off x="11228388" y="2595563"/>
              <a:ext cx="76200" cy="77788"/>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Rectangle 231">
              <a:extLst>
                <a:ext uri="{FF2B5EF4-FFF2-40B4-BE49-F238E27FC236}">
                  <a16:creationId xmlns:a16="http://schemas.microsoft.com/office/drawing/2014/main" id="{4632EEBE-D697-FA48-8B8B-9BB6C67C0FD4}"/>
                </a:ext>
              </a:extLst>
            </p:cNvPr>
            <p:cNvSpPr>
              <a:spLocks noChangeArrowheads="1"/>
            </p:cNvSpPr>
            <p:nvPr/>
          </p:nvSpPr>
          <p:spPr bwMode="auto">
            <a:xfrm>
              <a:off x="11344275" y="2595563"/>
              <a:ext cx="77788" cy="77788"/>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Rectangle 232">
              <a:extLst>
                <a:ext uri="{FF2B5EF4-FFF2-40B4-BE49-F238E27FC236}">
                  <a16:creationId xmlns:a16="http://schemas.microsoft.com/office/drawing/2014/main" id="{040FAA24-80D7-8849-A0BF-E820A43837DC}"/>
                </a:ext>
              </a:extLst>
            </p:cNvPr>
            <p:cNvSpPr>
              <a:spLocks noChangeArrowheads="1"/>
            </p:cNvSpPr>
            <p:nvPr/>
          </p:nvSpPr>
          <p:spPr bwMode="auto">
            <a:xfrm>
              <a:off x="11460163" y="2595563"/>
              <a:ext cx="77788" cy="7778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Rectangle 233">
              <a:extLst>
                <a:ext uri="{FF2B5EF4-FFF2-40B4-BE49-F238E27FC236}">
                  <a16:creationId xmlns:a16="http://schemas.microsoft.com/office/drawing/2014/main" id="{49394ED0-F166-1A49-878A-D2F29584791D}"/>
                </a:ext>
              </a:extLst>
            </p:cNvPr>
            <p:cNvSpPr>
              <a:spLocks noChangeArrowheads="1"/>
            </p:cNvSpPr>
            <p:nvPr/>
          </p:nvSpPr>
          <p:spPr bwMode="auto">
            <a:xfrm>
              <a:off x="11228388" y="2719388"/>
              <a:ext cx="76200" cy="7778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Rectangle 234">
              <a:extLst>
                <a:ext uri="{FF2B5EF4-FFF2-40B4-BE49-F238E27FC236}">
                  <a16:creationId xmlns:a16="http://schemas.microsoft.com/office/drawing/2014/main" id="{18D9FDF0-C12E-4D42-B761-6BF958D49FCF}"/>
                </a:ext>
              </a:extLst>
            </p:cNvPr>
            <p:cNvSpPr>
              <a:spLocks noChangeArrowheads="1"/>
            </p:cNvSpPr>
            <p:nvPr/>
          </p:nvSpPr>
          <p:spPr bwMode="auto">
            <a:xfrm>
              <a:off x="11344275" y="2719388"/>
              <a:ext cx="77788" cy="7778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Rectangle 235">
              <a:extLst>
                <a:ext uri="{FF2B5EF4-FFF2-40B4-BE49-F238E27FC236}">
                  <a16:creationId xmlns:a16="http://schemas.microsoft.com/office/drawing/2014/main" id="{E4C6FF77-B23F-0D48-BAA7-0DA6CE8DADCC}"/>
                </a:ext>
              </a:extLst>
            </p:cNvPr>
            <p:cNvSpPr>
              <a:spLocks noChangeArrowheads="1"/>
            </p:cNvSpPr>
            <p:nvPr/>
          </p:nvSpPr>
          <p:spPr bwMode="auto">
            <a:xfrm>
              <a:off x="11460163" y="2719388"/>
              <a:ext cx="77788" cy="77788"/>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Title 2">
            <a:extLst>
              <a:ext uri="{FF2B5EF4-FFF2-40B4-BE49-F238E27FC236}">
                <a16:creationId xmlns:a16="http://schemas.microsoft.com/office/drawing/2014/main" id="{CC2E18F3-3B66-F640-8D5B-E87C8C98CB93}"/>
              </a:ext>
            </a:extLst>
          </p:cNvPr>
          <p:cNvSpPr>
            <a:spLocks noGrp="1"/>
          </p:cNvSpPr>
          <p:nvPr>
            <p:ph type="title"/>
          </p:nvPr>
        </p:nvSpPr>
        <p:spPr>
          <a:xfrm>
            <a:off x="588263" y="354903"/>
            <a:ext cx="11018520" cy="492443"/>
          </a:xfrm>
        </p:spPr>
        <p:txBody>
          <a:bodyPr/>
          <a:lstStyle/>
          <a:p>
            <a:r>
              <a:rPr lang="en-US" sz="3200"/>
              <a:t>Building next generation applications</a:t>
            </a:r>
          </a:p>
        </p:txBody>
      </p:sp>
      <p:sp>
        <p:nvSpPr>
          <p:cNvPr id="5" name="TextBox 4">
            <a:extLst>
              <a:ext uri="{FF2B5EF4-FFF2-40B4-BE49-F238E27FC236}">
                <a16:creationId xmlns:a16="http://schemas.microsoft.com/office/drawing/2014/main" id="{D4179268-221A-45AA-B199-CFD6CB43FB20}"/>
              </a:ext>
            </a:extLst>
          </p:cNvPr>
          <p:cNvSpPr txBox="1"/>
          <p:nvPr/>
        </p:nvSpPr>
        <p:spPr>
          <a:xfrm>
            <a:off x="579669" y="1976052"/>
            <a:ext cx="3768811" cy="1384995"/>
          </a:xfrm>
          <a:prstGeom prst="rect">
            <a:avLst/>
          </a:prstGeom>
          <a:noFill/>
        </p:spPr>
        <p:txBody>
          <a:bodyPr wrap="square" lIns="0" tIns="0" rIns="0" bIns="0" rtlCol="0">
            <a:spAutoFit/>
          </a:bodyPr>
          <a:lstStyle/>
          <a:p>
            <a:r>
              <a:rPr lang="en-US"/>
              <a:t>From transforming products </a:t>
            </a:r>
            <a:br>
              <a:rPr lang="en-US"/>
            </a:br>
            <a:r>
              <a:rPr lang="en-US"/>
              <a:t>to building innovative web apps, developers use open source to </a:t>
            </a:r>
            <a:br>
              <a:rPr lang="en-US"/>
            </a:br>
            <a:r>
              <a:rPr lang="en-US"/>
              <a:t>push the envelope of what’s possible</a:t>
            </a:r>
          </a:p>
          <a:p>
            <a:pPr algn="l"/>
            <a:r>
              <a:rPr lang="en-US"/>
              <a:t> </a:t>
            </a:r>
          </a:p>
        </p:txBody>
      </p:sp>
      <p:sp>
        <p:nvSpPr>
          <p:cNvPr id="51" name="Title 84">
            <a:extLst>
              <a:ext uri="{FF2B5EF4-FFF2-40B4-BE49-F238E27FC236}">
                <a16:creationId xmlns:a16="http://schemas.microsoft.com/office/drawing/2014/main" id="{957FEDC9-D8E4-4059-AE95-2E8A59EEA946}"/>
              </a:ext>
            </a:extLst>
          </p:cNvPr>
          <p:cNvSpPr txBox="1">
            <a:spLocks/>
          </p:cNvSpPr>
          <p:nvPr/>
        </p:nvSpPr>
        <p:spPr>
          <a:xfrm>
            <a:off x="575873" y="3571717"/>
            <a:ext cx="4321647" cy="2246769"/>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Aft>
                <a:spcPts val="1200"/>
              </a:spcAft>
              <a:defRPr/>
            </a:pPr>
            <a:r>
              <a:rPr lang="en-US" sz="1800" spc="0">
                <a:solidFill>
                  <a:schemeClr val="tx1"/>
                </a:solidFill>
                <a:latin typeface="+mn-lt"/>
                <a:cs typeface="+mn-cs"/>
              </a:rPr>
              <a:t>Azure empowers developers with </a:t>
            </a:r>
            <a:br>
              <a:rPr lang="en-US" sz="1800" spc="0">
                <a:solidFill>
                  <a:schemeClr val="tx1"/>
                </a:solidFill>
                <a:latin typeface="+mn-lt"/>
                <a:cs typeface="+mn-cs"/>
              </a:rPr>
            </a:br>
            <a:r>
              <a:rPr lang="en-US" sz="1800" spc="0">
                <a:solidFill>
                  <a:schemeClr val="tx1"/>
                </a:solidFill>
                <a:latin typeface="+mn-lt"/>
                <a:cs typeface="+mn-cs"/>
              </a:rPr>
              <a:t>open source-driven services for apps, </a:t>
            </a:r>
            <a:br>
              <a:rPr lang="en-US" sz="1800" spc="0">
                <a:solidFill>
                  <a:schemeClr val="tx1"/>
                </a:solidFill>
                <a:latin typeface="+mn-lt"/>
                <a:cs typeface="+mn-cs"/>
              </a:rPr>
            </a:br>
            <a:r>
              <a:rPr lang="en-US" sz="1800" spc="0">
                <a:solidFill>
                  <a:schemeClr val="tx1"/>
                </a:solidFill>
                <a:latin typeface="+mn-lt"/>
                <a:cs typeface="+mn-cs"/>
              </a:rPr>
              <a:t>data, infrastructure and analytics</a:t>
            </a:r>
          </a:p>
          <a:p>
            <a:pPr lvl="0">
              <a:spcAft>
                <a:spcPts val="1200"/>
              </a:spcAft>
              <a:defRPr/>
            </a:pPr>
            <a:endParaRPr lang="en-US" sz="1800" spc="0">
              <a:solidFill>
                <a:schemeClr val="tx1"/>
              </a:solidFill>
              <a:latin typeface="+mn-lt"/>
              <a:cs typeface="+mn-cs"/>
            </a:endParaRPr>
          </a:p>
          <a:p>
            <a:pPr lvl="0">
              <a:spcAft>
                <a:spcPts val="1200"/>
              </a:spcAft>
              <a:defRPr/>
            </a:pPr>
            <a:r>
              <a:rPr lang="en-US" sz="1800" spc="0">
                <a:solidFill>
                  <a:schemeClr val="accent1"/>
                </a:solidFill>
                <a:cs typeface="+mn-cs"/>
              </a:rPr>
              <a:t>Azure Database for MySQL and </a:t>
            </a:r>
            <a:br>
              <a:rPr lang="en-US" sz="1800" spc="0">
                <a:solidFill>
                  <a:schemeClr val="accent1"/>
                </a:solidFill>
                <a:cs typeface="+mn-cs"/>
              </a:rPr>
            </a:br>
            <a:r>
              <a:rPr lang="en-US" sz="1800" spc="0">
                <a:solidFill>
                  <a:schemeClr val="accent1"/>
                </a:solidFill>
                <a:cs typeface="+mn-cs"/>
              </a:rPr>
              <a:t>MariaDB </a:t>
            </a:r>
            <a:r>
              <a:rPr lang="en-US" sz="1800" spc="0">
                <a:solidFill>
                  <a:schemeClr val="tx1"/>
                </a:solidFill>
                <a:latin typeface="+mn-lt"/>
                <a:cs typeface="+mn-cs"/>
              </a:rPr>
              <a:t>illustrate Microsoft’s commitment to open source </a:t>
            </a:r>
          </a:p>
        </p:txBody>
      </p:sp>
    </p:spTree>
    <p:extLst>
      <p:ext uri="{BB962C8B-B14F-4D97-AF65-F5344CB8AC3E}">
        <p14:creationId xmlns:p14="http://schemas.microsoft.com/office/powerpoint/2010/main" val="194609216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CB30B3-3CFC-AE49-AC71-007573B24855}"/>
              </a:ext>
            </a:extLst>
          </p:cNvPr>
          <p:cNvSpPr/>
          <p:nvPr/>
        </p:nvSpPr>
        <p:spPr bwMode="auto">
          <a:xfrm>
            <a:off x="0" y="-2169"/>
            <a:ext cx="12192000" cy="12731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3600">
              <a:solidFill>
                <a:schemeClr val="bg1"/>
              </a:solidFill>
              <a:latin typeface="+mj-lt"/>
            </a:endParaRPr>
          </a:p>
        </p:txBody>
      </p:sp>
      <p:sp>
        <p:nvSpPr>
          <p:cNvPr id="7" name="Title 6">
            <a:extLst>
              <a:ext uri="{FF2B5EF4-FFF2-40B4-BE49-F238E27FC236}">
                <a16:creationId xmlns:a16="http://schemas.microsoft.com/office/drawing/2014/main" id="{9B3C9752-0889-4ED0-BF33-CACAC55AE31F}"/>
              </a:ext>
            </a:extLst>
          </p:cNvPr>
          <p:cNvSpPr>
            <a:spLocks noGrp="1"/>
          </p:cNvSpPr>
          <p:nvPr>
            <p:ph type="title"/>
          </p:nvPr>
        </p:nvSpPr>
        <p:spPr>
          <a:xfrm>
            <a:off x="588263" y="334583"/>
            <a:ext cx="11018520" cy="492443"/>
          </a:xfrm>
        </p:spPr>
        <p:txBody>
          <a:bodyPr/>
          <a:lstStyle/>
          <a:p>
            <a:pPr algn="ctr"/>
            <a:r>
              <a:rPr lang="en-US" sz="3200"/>
              <a:t>Service tiers for Azure Database for MySQL and MariaDB</a:t>
            </a:r>
          </a:p>
        </p:txBody>
      </p:sp>
      <p:graphicFrame>
        <p:nvGraphicFramePr>
          <p:cNvPr id="2" name="Table 1">
            <a:extLst>
              <a:ext uri="{FF2B5EF4-FFF2-40B4-BE49-F238E27FC236}">
                <a16:creationId xmlns:a16="http://schemas.microsoft.com/office/drawing/2014/main" id="{BB46B4A2-E3EA-4CFA-A744-CAA0FB80BF62}"/>
              </a:ext>
            </a:extLst>
          </p:cNvPr>
          <p:cNvGraphicFramePr>
            <a:graphicFrameLocks noGrp="1"/>
          </p:cNvGraphicFramePr>
          <p:nvPr>
            <p:extLst>
              <p:ext uri="{D42A27DB-BD31-4B8C-83A1-F6EECF244321}">
                <p14:modId xmlns:p14="http://schemas.microsoft.com/office/powerpoint/2010/main" val="434252550"/>
              </p:ext>
            </p:extLst>
          </p:nvPr>
        </p:nvGraphicFramePr>
        <p:xfrm>
          <a:off x="800100" y="1705521"/>
          <a:ext cx="10621464" cy="3804723"/>
        </p:xfrm>
        <a:graphic>
          <a:graphicData uri="http://schemas.openxmlformats.org/drawingml/2006/table">
            <a:tbl>
              <a:tblPr/>
              <a:tblGrid>
                <a:gridCol w="2655366">
                  <a:extLst>
                    <a:ext uri="{9D8B030D-6E8A-4147-A177-3AD203B41FA5}">
                      <a16:colId xmlns:a16="http://schemas.microsoft.com/office/drawing/2014/main" val="3289775665"/>
                    </a:ext>
                  </a:extLst>
                </a:gridCol>
                <a:gridCol w="2655366">
                  <a:extLst>
                    <a:ext uri="{9D8B030D-6E8A-4147-A177-3AD203B41FA5}">
                      <a16:colId xmlns:a16="http://schemas.microsoft.com/office/drawing/2014/main" val="3190650853"/>
                    </a:ext>
                  </a:extLst>
                </a:gridCol>
                <a:gridCol w="2655366">
                  <a:extLst>
                    <a:ext uri="{9D8B030D-6E8A-4147-A177-3AD203B41FA5}">
                      <a16:colId xmlns:a16="http://schemas.microsoft.com/office/drawing/2014/main" val="3448301138"/>
                    </a:ext>
                  </a:extLst>
                </a:gridCol>
                <a:gridCol w="2655366">
                  <a:extLst>
                    <a:ext uri="{9D8B030D-6E8A-4147-A177-3AD203B41FA5}">
                      <a16:colId xmlns:a16="http://schemas.microsoft.com/office/drawing/2014/main" val="1146217201"/>
                    </a:ext>
                  </a:extLst>
                </a:gridCol>
              </a:tblGrid>
              <a:tr h="259544">
                <a:tc>
                  <a:txBody>
                    <a:bodyPr/>
                    <a:lstStyle/>
                    <a:p>
                      <a:pPr algn="l" fontAlgn="b"/>
                      <a:endParaRPr lang="en-US" sz="800">
                        <a:effectLst/>
                      </a:endParaRPr>
                    </a:p>
                  </a:txBody>
                  <a:tcPr marL="64775" marR="64775" marT="48581" marB="485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64770" algn="l" fontAlgn="b">
                        <a:tabLst/>
                      </a:pPr>
                      <a:r>
                        <a:rPr lang="en-US" sz="1600" b="1">
                          <a:solidFill>
                            <a:schemeClr val="bg1"/>
                          </a:solidFill>
                          <a:effectLst/>
                          <a:latin typeface="+mj-lt"/>
                        </a:rPr>
                        <a:t>Basic</a:t>
                      </a:r>
                      <a:endParaRPr lang="en-US" sz="1600">
                        <a:solidFill>
                          <a:schemeClr val="bg1"/>
                        </a:solidFill>
                        <a:effectLst/>
                        <a:latin typeface="+mj-lt"/>
                      </a:endParaRPr>
                    </a:p>
                  </a:txBody>
                  <a:tcPr marL="64775" marR="64775" marT="48581" marB="48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indent="64770" algn="l" fontAlgn="b">
                        <a:tabLst/>
                      </a:pPr>
                      <a:r>
                        <a:rPr lang="en-US" sz="1600" b="1">
                          <a:solidFill>
                            <a:schemeClr val="bg1"/>
                          </a:solidFill>
                          <a:effectLst/>
                          <a:latin typeface="+mj-lt"/>
                        </a:rPr>
                        <a:t>General Purpose</a:t>
                      </a:r>
                      <a:endParaRPr lang="en-US" sz="1600">
                        <a:solidFill>
                          <a:schemeClr val="bg1"/>
                        </a:solidFill>
                        <a:effectLst/>
                        <a:latin typeface="+mj-lt"/>
                      </a:endParaRPr>
                    </a:p>
                  </a:txBody>
                  <a:tcPr marL="64775" marR="64775" marT="48581" marB="48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indent="64770" algn="l" fontAlgn="b">
                        <a:tabLst/>
                      </a:pPr>
                      <a:r>
                        <a:rPr lang="en-US" sz="1600" b="1">
                          <a:solidFill>
                            <a:schemeClr val="bg1"/>
                          </a:solidFill>
                          <a:effectLst/>
                          <a:latin typeface="+mj-lt"/>
                        </a:rPr>
                        <a:t>Memory Optimized</a:t>
                      </a:r>
                      <a:endParaRPr lang="en-US" sz="1600">
                        <a:solidFill>
                          <a:schemeClr val="bg1"/>
                        </a:solidFill>
                        <a:effectLst/>
                        <a:latin typeface="+mj-lt"/>
                      </a:endParaRPr>
                    </a:p>
                  </a:txBody>
                  <a:tcPr marL="64775" marR="64775" marT="48581" marB="48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001252679"/>
                  </a:ext>
                </a:extLst>
              </a:tr>
              <a:tr h="725946">
                <a:tc>
                  <a:txBody>
                    <a:bodyPr/>
                    <a:lstStyle/>
                    <a:p>
                      <a:pPr marL="179070" indent="0" algn="l" rtl="0" fontAlgn="ctr">
                        <a:tabLst/>
                      </a:pPr>
                      <a:r>
                        <a:rPr lang="en-US" sz="1600" b="0" i="0" u="none" strike="noStrike">
                          <a:solidFill>
                            <a:schemeClr val="tx1"/>
                          </a:solidFill>
                          <a:effectLst/>
                          <a:latin typeface="+mj-lt"/>
                          <a:cs typeface="Segoe UI" panose="020B0502040204020203" pitchFamily="34" charset="0"/>
                        </a:rPr>
                        <a:t>Target workload requirements</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121920" algn="l" rtl="0" fontAlgn="ctr">
                        <a:tabLst/>
                      </a:pPr>
                      <a:r>
                        <a:rPr lang="en-US" sz="1200" b="0" u="none" strike="noStrike">
                          <a:effectLst/>
                        </a:rPr>
                        <a:t>Light compute and I/O performance</a:t>
                      </a:r>
                      <a:endParaRPr lang="en-US" sz="1200" b="0" i="0" u="none" strike="noStrike">
                        <a:solidFill>
                          <a:srgbClr val="000000"/>
                        </a:solidFill>
                        <a:effectLst/>
                        <a:latin typeface="Segoe UI" panose="020B0502040204020203"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21920" indent="0" algn="l" rtl="0" fontAlgn="ctr">
                        <a:tabLst/>
                      </a:pPr>
                      <a:r>
                        <a:rPr lang="en-US" sz="1200" b="0" u="none" strike="noStrike">
                          <a:effectLst/>
                        </a:rPr>
                        <a:t>Balanced compute and memory </a:t>
                      </a:r>
                      <a:br>
                        <a:rPr lang="en-US" sz="1200" b="0" u="none" strike="noStrike">
                          <a:effectLst/>
                        </a:rPr>
                      </a:br>
                      <a:r>
                        <a:rPr lang="en-US" sz="1200" b="0" u="none" strike="noStrike">
                          <a:effectLst/>
                        </a:rPr>
                        <a:t>with scalable I/O throughput</a:t>
                      </a:r>
                      <a:endParaRPr lang="en-US" sz="1200" b="0" i="0" u="none" strike="noStrike">
                        <a:solidFill>
                          <a:srgbClr val="000000"/>
                        </a:solidFill>
                        <a:effectLst/>
                        <a:latin typeface="Segoe UI" panose="020B0502040204020203"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21920" indent="0" algn="l" rtl="0" fontAlgn="ctr">
                        <a:tabLst/>
                      </a:pPr>
                      <a:r>
                        <a:rPr lang="en-US" sz="1200" b="0" u="none" strike="noStrike">
                          <a:effectLst/>
                        </a:rPr>
                        <a:t>In-memory performance and </a:t>
                      </a:r>
                      <a:br>
                        <a:rPr lang="en-US" sz="1200" b="0" u="none" strike="noStrike">
                          <a:effectLst/>
                        </a:rPr>
                      </a:br>
                      <a:r>
                        <a:rPr lang="en-US" sz="1200" b="0" u="none" strike="noStrike">
                          <a:effectLst/>
                        </a:rPr>
                        <a:t>high concurrency</a:t>
                      </a:r>
                      <a:endParaRPr lang="en-US" sz="1200" b="0" i="0" u="none" strike="noStrike">
                        <a:solidFill>
                          <a:srgbClr val="000000"/>
                        </a:solidFill>
                        <a:effectLst/>
                        <a:latin typeface="Segoe UI" panose="020B0502040204020203"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2285052"/>
                  </a:ext>
                </a:extLst>
              </a:tr>
              <a:tr h="725946">
                <a:tc>
                  <a:txBody>
                    <a:bodyPr/>
                    <a:lstStyle/>
                    <a:p>
                      <a:pPr marL="0" indent="179070" algn="l" rtl="0" fontAlgn="ctr">
                        <a:tabLst/>
                      </a:pPr>
                      <a:r>
                        <a:rPr lang="en-US" sz="1600" b="0" i="0" u="none" strike="noStrike">
                          <a:solidFill>
                            <a:schemeClr val="tx1"/>
                          </a:solidFill>
                          <a:effectLst/>
                          <a:latin typeface="+mj-lt"/>
                          <a:cs typeface="Segoe UI" panose="020B0502040204020203" pitchFamily="34" charset="0"/>
                        </a:rPr>
                        <a:t>Example uses</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21920" indent="0" algn="l" rtl="0" fontAlgn="ctr">
                        <a:tabLst/>
                      </a:pPr>
                      <a:r>
                        <a:rPr lang="en-US" sz="1200" b="0" u="none" strike="noStrike">
                          <a:effectLst/>
                        </a:rPr>
                        <a:t>Servers used for development, testing, or small scale apps</a:t>
                      </a:r>
                      <a:endParaRPr lang="en-US" sz="1200" b="0" i="0" u="none" strike="noStrike">
                        <a:solidFill>
                          <a:srgbClr val="000000"/>
                        </a:solidFill>
                        <a:effectLst/>
                        <a:latin typeface="Segoe UI" panose="020B0502040204020203"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21920" indent="0" algn="l" rtl="0" fontAlgn="ctr">
                        <a:tabLst/>
                      </a:pPr>
                      <a:r>
                        <a:rPr lang="en-US" sz="1200" b="0" u="none" strike="noStrike">
                          <a:effectLst/>
                        </a:rPr>
                        <a:t>Hosting web/mobile apps </a:t>
                      </a:r>
                      <a:br>
                        <a:rPr lang="en-US" sz="1200" b="0" u="none" strike="noStrike">
                          <a:effectLst/>
                        </a:rPr>
                      </a:br>
                      <a:r>
                        <a:rPr lang="en-US" sz="1200" b="0" u="none" strike="noStrike">
                          <a:effectLst/>
                        </a:rPr>
                        <a:t>and enterprise apps</a:t>
                      </a:r>
                      <a:endParaRPr lang="en-US" sz="1200" b="0" i="0" u="none" strike="noStrike">
                        <a:solidFill>
                          <a:srgbClr val="000000"/>
                        </a:solidFill>
                        <a:effectLst/>
                        <a:latin typeface="Segoe UI" panose="020B0502040204020203"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21920" indent="0" algn="l" rtl="0" fontAlgn="ctr">
                        <a:tabLst/>
                      </a:pPr>
                      <a:r>
                        <a:rPr lang="en-US" sz="1200" b="0" u="none" strike="noStrike">
                          <a:effectLst/>
                        </a:rPr>
                        <a:t>Processing real-time data and high-performance apps</a:t>
                      </a:r>
                      <a:endParaRPr lang="en-US" sz="1200" b="0" i="0" u="none" strike="noStrike">
                        <a:solidFill>
                          <a:srgbClr val="000000"/>
                        </a:solidFill>
                        <a:effectLst/>
                        <a:latin typeface="Segoe UI" panose="020B0502040204020203"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239800"/>
                  </a:ext>
                </a:extLst>
              </a:tr>
              <a:tr h="259544">
                <a:tc>
                  <a:txBody>
                    <a:bodyPr/>
                    <a:lstStyle/>
                    <a:p>
                      <a:pPr marL="0" indent="121920" algn="l" fontAlgn="t">
                        <a:tabLst/>
                      </a:pPr>
                      <a:r>
                        <a:rPr lang="en-US" sz="1600" b="0" i="0" err="1">
                          <a:solidFill>
                            <a:schemeClr val="tx1"/>
                          </a:solidFill>
                          <a:effectLst/>
                          <a:latin typeface="+mj-lt"/>
                          <a:cs typeface="Segoe UI"/>
                        </a:rPr>
                        <a:t>vCores</a:t>
                      </a:r>
                      <a:endParaRPr lang="en-US" sz="1600" b="0" i="0">
                        <a:solidFill>
                          <a:schemeClr val="tx1"/>
                        </a:solidFill>
                        <a:effectLst/>
                        <a:latin typeface="+mj-lt"/>
                        <a:cs typeface="Segoe UI"/>
                      </a:endParaRPr>
                    </a:p>
                  </a:txBody>
                  <a:tcPr marL="64775" marR="64775" marT="48581" marB="48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64770" algn="l" fontAlgn="t">
                        <a:tabLst/>
                      </a:pPr>
                      <a:r>
                        <a:rPr lang="en-US" sz="1200">
                          <a:effectLst/>
                        </a:rPr>
                        <a:t>1, 2</a:t>
                      </a:r>
                    </a:p>
                  </a:txBody>
                  <a:tcPr marL="64775" marR="64775" marT="48581" marB="48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64770" algn="l" fontAlgn="t">
                        <a:tabLst/>
                      </a:pPr>
                      <a:r>
                        <a:rPr lang="en-US" sz="1200">
                          <a:effectLst/>
                        </a:rPr>
                        <a:t>2, 4, 8, 16, 32, 64</a:t>
                      </a:r>
                    </a:p>
                  </a:txBody>
                  <a:tcPr marL="64775" marR="64775" marT="48581" marB="48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121920" algn="l" fontAlgn="t">
                        <a:tabLst/>
                      </a:pPr>
                      <a:r>
                        <a:rPr lang="en-US" sz="1200">
                          <a:effectLst/>
                        </a:rPr>
                        <a:t>2, 4, 8, 16, 32</a:t>
                      </a:r>
                    </a:p>
                  </a:txBody>
                  <a:tcPr marL="64775" marR="64775" marT="48581" marB="48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6978893"/>
                  </a:ext>
                </a:extLst>
              </a:tr>
              <a:tr h="259544">
                <a:tc>
                  <a:txBody>
                    <a:bodyPr/>
                    <a:lstStyle/>
                    <a:p>
                      <a:pPr marL="0" indent="121920" algn="l" fontAlgn="t">
                        <a:tabLst/>
                      </a:pPr>
                      <a:r>
                        <a:rPr lang="en-US" sz="1600" b="0" i="0">
                          <a:solidFill>
                            <a:schemeClr val="tx1"/>
                          </a:solidFill>
                          <a:effectLst/>
                          <a:latin typeface="+mj-lt"/>
                          <a:cs typeface="Segoe UI"/>
                        </a:rPr>
                        <a:t>Memory per </a:t>
                      </a:r>
                      <a:r>
                        <a:rPr lang="en-US" sz="1600" b="0" i="0" err="1">
                          <a:solidFill>
                            <a:schemeClr val="tx1"/>
                          </a:solidFill>
                          <a:effectLst/>
                          <a:latin typeface="+mj-lt"/>
                          <a:cs typeface="Segoe UI"/>
                        </a:rPr>
                        <a:t>vCore</a:t>
                      </a:r>
                      <a:endParaRPr lang="en-US" sz="1600" b="0" i="0">
                        <a:solidFill>
                          <a:schemeClr val="tx1"/>
                        </a:solidFill>
                        <a:effectLst/>
                        <a:latin typeface="+mj-lt"/>
                        <a:cs typeface="Segoe UI"/>
                      </a:endParaRPr>
                    </a:p>
                  </a:txBody>
                  <a:tcPr marL="64775" marR="64775" marT="48581" marB="48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64770" algn="l" fontAlgn="t">
                        <a:tabLst/>
                      </a:pPr>
                      <a:r>
                        <a:rPr lang="en-US" sz="1200">
                          <a:effectLst/>
                        </a:rPr>
                        <a:t>2 GB</a:t>
                      </a:r>
                    </a:p>
                  </a:txBody>
                  <a:tcPr marL="64775" marR="64775" marT="48581" marB="48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64770" algn="l" fontAlgn="t">
                        <a:tabLst/>
                      </a:pPr>
                      <a:r>
                        <a:rPr lang="en-US" sz="1200">
                          <a:effectLst/>
                        </a:rPr>
                        <a:t>5 GB</a:t>
                      </a:r>
                    </a:p>
                  </a:txBody>
                  <a:tcPr marL="64775" marR="64775" marT="48581" marB="48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121920" algn="l" fontAlgn="t">
                        <a:tabLst/>
                      </a:pPr>
                      <a:r>
                        <a:rPr lang="en-US" sz="1200">
                          <a:effectLst/>
                        </a:rPr>
                        <a:t>10 GB</a:t>
                      </a:r>
                    </a:p>
                  </a:txBody>
                  <a:tcPr marL="64775" marR="64775" marT="48581" marB="48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235061"/>
                  </a:ext>
                </a:extLst>
              </a:tr>
              <a:tr h="259544">
                <a:tc>
                  <a:txBody>
                    <a:bodyPr/>
                    <a:lstStyle/>
                    <a:p>
                      <a:pPr marL="0" indent="121920" algn="l" fontAlgn="t">
                        <a:tabLst/>
                      </a:pPr>
                      <a:r>
                        <a:rPr lang="en-US" sz="1600" b="0" i="0">
                          <a:solidFill>
                            <a:schemeClr val="tx1"/>
                          </a:solidFill>
                          <a:effectLst/>
                          <a:latin typeface="+mj-lt"/>
                          <a:cs typeface="Segoe UI" panose="020B0502040204020203" pitchFamily="34" charset="0"/>
                        </a:rPr>
                        <a:t>Storage size</a:t>
                      </a:r>
                    </a:p>
                  </a:txBody>
                  <a:tcPr marL="64775" marR="64775" marT="48581" marB="48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64770" algn="l" fontAlgn="t">
                        <a:tabLst/>
                      </a:pPr>
                      <a:r>
                        <a:rPr lang="en-US" sz="1200">
                          <a:effectLst/>
                        </a:rPr>
                        <a:t>5 GB to 1 TB</a:t>
                      </a:r>
                    </a:p>
                  </a:txBody>
                  <a:tcPr marL="64775" marR="64775" marT="48581" marB="48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64770" algn="l" fontAlgn="t">
                        <a:tabLst/>
                      </a:pPr>
                      <a:r>
                        <a:rPr lang="en-US" sz="1200">
                          <a:effectLst/>
                        </a:rPr>
                        <a:t>5 GB to 16 TB**</a:t>
                      </a:r>
                    </a:p>
                  </a:txBody>
                  <a:tcPr marL="64775" marR="64775" marT="48581" marB="48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121920" algn="l" fontAlgn="t">
                        <a:tabLst/>
                      </a:pPr>
                      <a:r>
                        <a:rPr lang="en-US" sz="1200">
                          <a:effectLst/>
                        </a:rPr>
                        <a:t>5 GB to 16 TB**</a:t>
                      </a:r>
                    </a:p>
                  </a:txBody>
                  <a:tcPr marL="64775" marR="64775" marT="48581" marB="48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587375"/>
                  </a:ext>
                </a:extLst>
              </a:tr>
              <a:tr h="403981">
                <a:tc>
                  <a:txBody>
                    <a:bodyPr/>
                    <a:lstStyle/>
                    <a:p>
                      <a:pPr marL="0" indent="121920" algn="l" fontAlgn="t">
                        <a:tabLst/>
                      </a:pPr>
                      <a:r>
                        <a:rPr lang="en-US" sz="1600" b="0" i="0">
                          <a:solidFill>
                            <a:schemeClr val="tx1"/>
                          </a:solidFill>
                          <a:effectLst/>
                          <a:latin typeface="+mj-lt"/>
                          <a:cs typeface="Segoe UI" panose="020B0502040204020203" pitchFamily="34" charset="0"/>
                        </a:rPr>
                        <a:t>Storage type</a:t>
                      </a:r>
                    </a:p>
                  </a:txBody>
                  <a:tcPr marL="64775" marR="64775" marT="48581" marB="48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64770" algn="l" fontAlgn="t">
                        <a:tabLst/>
                      </a:pPr>
                      <a:r>
                        <a:rPr lang="en-US" sz="1200">
                          <a:effectLst/>
                        </a:rPr>
                        <a:t>Azure Standard Storage</a:t>
                      </a:r>
                    </a:p>
                  </a:txBody>
                  <a:tcPr marL="64775" marR="64775" marT="48581" marB="48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64770" algn="l" fontAlgn="t">
                        <a:tabLst/>
                      </a:pPr>
                      <a:r>
                        <a:rPr lang="en-US" sz="1200">
                          <a:effectLst/>
                        </a:rPr>
                        <a:t>Azure Premium Storage</a:t>
                      </a:r>
                    </a:p>
                  </a:txBody>
                  <a:tcPr marL="64775" marR="64775" marT="48581" marB="48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121920" algn="l" fontAlgn="t">
                        <a:tabLst/>
                      </a:pPr>
                      <a:r>
                        <a:rPr lang="en-US" sz="1200">
                          <a:effectLst/>
                        </a:rPr>
                        <a:t>Azure Premium Storage</a:t>
                      </a:r>
                    </a:p>
                  </a:txBody>
                  <a:tcPr marL="64775" marR="64775" marT="48581" marB="48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7508284"/>
                  </a:ext>
                </a:extLst>
              </a:tr>
              <a:tr h="403981">
                <a:tc>
                  <a:txBody>
                    <a:bodyPr/>
                    <a:lstStyle/>
                    <a:p>
                      <a:pPr marL="121920" indent="0" algn="l" fontAlgn="t">
                        <a:tabLst/>
                      </a:pPr>
                      <a:r>
                        <a:rPr lang="en-US" sz="1600" b="0" i="0">
                          <a:solidFill>
                            <a:schemeClr val="tx1"/>
                          </a:solidFill>
                          <a:effectLst/>
                          <a:latin typeface="+mj-lt"/>
                          <a:cs typeface="Segoe UI"/>
                        </a:rPr>
                        <a:t>Database backup </a:t>
                      </a:r>
                      <a:br>
                        <a:rPr lang="en-US" sz="1600" b="0" i="0">
                          <a:solidFill>
                            <a:srgbClr val="000000"/>
                          </a:solidFill>
                          <a:effectLst/>
                          <a:latin typeface="+mj-lt"/>
                          <a:cs typeface="Segoe UI"/>
                        </a:rPr>
                      </a:br>
                      <a:r>
                        <a:rPr lang="en-US" sz="1600" b="0" i="0">
                          <a:solidFill>
                            <a:schemeClr val="tx1"/>
                          </a:solidFill>
                          <a:effectLst/>
                          <a:latin typeface="+mj-lt"/>
                          <a:cs typeface="Segoe UI"/>
                        </a:rPr>
                        <a:t>retention period</a:t>
                      </a:r>
                    </a:p>
                  </a:txBody>
                  <a:tcPr marL="64775" marR="64775" marT="48581" marB="48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64770" algn="l" fontAlgn="t">
                        <a:tabLst/>
                      </a:pPr>
                      <a:r>
                        <a:rPr lang="en-US" sz="1200">
                          <a:effectLst/>
                        </a:rPr>
                        <a:t>7 to 35 days</a:t>
                      </a:r>
                    </a:p>
                  </a:txBody>
                  <a:tcPr marL="64775" marR="64775" marT="48581" marB="48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64770" algn="l" fontAlgn="t">
                        <a:tabLst/>
                      </a:pPr>
                      <a:r>
                        <a:rPr lang="en-US" sz="1200">
                          <a:effectLst/>
                        </a:rPr>
                        <a:t>7 to 35 days</a:t>
                      </a:r>
                    </a:p>
                  </a:txBody>
                  <a:tcPr marL="64775" marR="64775" marT="48581" marB="48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121920" algn="l" fontAlgn="t">
                        <a:tabLst/>
                      </a:pPr>
                      <a:r>
                        <a:rPr lang="en-US" sz="1200">
                          <a:effectLst/>
                        </a:rPr>
                        <a:t>7 to 35 days</a:t>
                      </a:r>
                    </a:p>
                  </a:txBody>
                  <a:tcPr marL="64775" marR="64775" marT="48581" marB="48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73117132"/>
                  </a:ext>
                </a:extLst>
              </a:tr>
            </a:tbl>
          </a:graphicData>
        </a:graphic>
      </p:graphicFrame>
      <p:sp>
        <p:nvSpPr>
          <p:cNvPr id="8" name="Rectangle 7">
            <a:extLst>
              <a:ext uri="{FF2B5EF4-FFF2-40B4-BE49-F238E27FC236}">
                <a16:creationId xmlns:a16="http://schemas.microsoft.com/office/drawing/2014/main" id="{309E6AB3-42B8-41EB-8232-80C8079DA8A5}"/>
              </a:ext>
            </a:extLst>
          </p:cNvPr>
          <p:cNvSpPr/>
          <p:nvPr/>
        </p:nvSpPr>
        <p:spPr>
          <a:xfrm>
            <a:off x="780153" y="6269038"/>
            <a:ext cx="3868047" cy="461665"/>
          </a:xfrm>
          <a:prstGeom prst="rect">
            <a:avLst/>
          </a:prstGeom>
        </p:spPr>
        <p:txBody>
          <a:bodyPr wrap="none">
            <a:spAutoFit/>
          </a:bodyPr>
          <a:lstStyle/>
          <a:p>
            <a:r>
              <a:rPr lang="en-US" sz="1200"/>
              <a:t>*Azure Database for MySQL also offers Gen 4 compute</a:t>
            </a:r>
          </a:p>
          <a:p>
            <a:r>
              <a:rPr lang="en-US" sz="1200"/>
              <a:t>**Azure Database for MariaDB supports up to 4 TB</a:t>
            </a:r>
          </a:p>
        </p:txBody>
      </p:sp>
    </p:spTree>
    <p:extLst>
      <p:ext uri="{BB962C8B-B14F-4D97-AF65-F5344CB8AC3E}">
        <p14:creationId xmlns:p14="http://schemas.microsoft.com/office/powerpoint/2010/main" val="13625486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6067ED-1605-44E7-BD4A-042CF598F59F}"/>
              </a:ext>
            </a:extLst>
          </p:cNvPr>
          <p:cNvSpPr>
            <a:spLocks noGrp="1"/>
          </p:cNvSpPr>
          <p:nvPr>
            <p:ph type="title"/>
          </p:nvPr>
        </p:nvSpPr>
        <p:spPr>
          <a:xfrm>
            <a:off x="585216" y="3091208"/>
            <a:ext cx="9144000" cy="443198"/>
          </a:xfrm>
        </p:spPr>
        <p:txBody>
          <a:bodyPr/>
          <a:lstStyle/>
          <a:p>
            <a:r>
              <a:rPr lang="en-US" sz="3200"/>
              <a:t>Migration resources</a:t>
            </a:r>
          </a:p>
        </p:txBody>
      </p:sp>
    </p:spTree>
    <p:extLst>
      <p:ext uri="{BB962C8B-B14F-4D97-AF65-F5344CB8AC3E}">
        <p14:creationId xmlns:p14="http://schemas.microsoft.com/office/powerpoint/2010/main" val="76791188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a:extLst>
              <a:ext uri="{FF2B5EF4-FFF2-40B4-BE49-F238E27FC236}">
                <a16:creationId xmlns:a16="http://schemas.microsoft.com/office/drawing/2014/main" id="{11C4C37C-D72C-40FA-A48E-F9FBC899C14A}"/>
              </a:ext>
            </a:extLst>
          </p:cNvPr>
          <p:cNvSpPr/>
          <p:nvPr/>
        </p:nvSpPr>
        <p:spPr bwMode="auto">
          <a:xfrm>
            <a:off x="4134679" y="1763142"/>
            <a:ext cx="6543923" cy="1930000"/>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96309690-A057-46DC-B11F-85D37D04218A}"/>
              </a:ext>
            </a:extLst>
          </p:cNvPr>
          <p:cNvSpPr>
            <a:spLocks noGrp="1"/>
          </p:cNvSpPr>
          <p:nvPr>
            <p:ph type="title"/>
          </p:nvPr>
        </p:nvSpPr>
        <p:spPr>
          <a:xfrm>
            <a:off x="184853" y="351997"/>
            <a:ext cx="11769584" cy="492443"/>
          </a:xfrm>
        </p:spPr>
        <p:txBody>
          <a:bodyPr/>
          <a:lstStyle/>
          <a:p>
            <a:r>
              <a:rPr lang="en-US" sz="3200"/>
              <a:t>Two options to migrate to Azure Database for MySQL or MariaDB</a:t>
            </a:r>
          </a:p>
        </p:txBody>
      </p:sp>
      <p:cxnSp>
        <p:nvCxnSpPr>
          <p:cNvPr id="5" name="Elbow Connector 27">
            <a:extLst>
              <a:ext uri="{FF2B5EF4-FFF2-40B4-BE49-F238E27FC236}">
                <a16:creationId xmlns:a16="http://schemas.microsoft.com/office/drawing/2014/main" id="{AE0BBB21-2184-45A2-A170-658A1FAEA4DD}"/>
              </a:ext>
            </a:extLst>
          </p:cNvPr>
          <p:cNvCxnSpPr>
            <a:cxnSpLocks/>
          </p:cNvCxnSpPr>
          <p:nvPr/>
        </p:nvCxnSpPr>
        <p:spPr>
          <a:xfrm flipV="1">
            <a:off x="2520576" y="2718785"/>
            <a:ext cx="1538435" cy="1204497"/>
          </a:xfrm>
          <a:prstGeom prst="bentConnector3">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 name="Elbow Connector 29">
            <a:extLst>
              <a:ext uri="{FF2B5EF4-FFF2-40B4-BE49-F238E27FC236}">
                <a16:creationId xmlns:a16="http://schemas.microsoft.com/office/drawing/2014/main" id="{6B2EB536-C9E2-43CC-88B2-D92D7E9F3F46}"/>
              </a:ext>
            </a:extLst>
          </p:cNvPr>
          <p:cNvCxnSpPr>
            <a:cxnSpLocks/>
          </p:cNvCxnSpPr>
          <p:nvPr/>
        </p:nvCxnSpPr>
        <p:spPr>
          <a:xfrm>
            <a:off x="2520576" y="3923282"/>
            <a:ext cx="1538435" cy="1208564"/>
          </a:xfrm>
          <a:prstGeom prst="bentConnector3">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2D5E02D7-38A4-43BD-AC0D-D893FFF3A3B0}"/>
              </a:ext>
            </a:extLst>
          </p:cNvPr>
          <p:cNvGrpSpPr/>
          <p:nvPr/>
        </p:nvGrpSpPr>
        <p:grpSpPr>
          <a:xfrm>
            <a:off x="4434061" y="2152029"/>
            <a:ext cx="1695288" cy="1202600"/>
            <a:chOff x="5132617" y="1834109"/>
            <a:chExt cx="1373412" cy="974269"/>
          </a:xfrm>
        </p:grpSpPr>
        <p:sp>
          <p:nvSpPr>
            <p:cNvPr id="8" name="Freeform: Shape 7">
              <a:extLst>
                <a:ext uri="{FF2B5EF4-FFF2-40B4-BE49-F238E27FC236}">
                  <a16:creationId xmlns:a16="http://schemas.microsoft.com/office/drawing/2014/main" id="{E85771A9-9E72-491A-93D3-104B5BA31195}"/>
                </a:ext>
              </a:extLst>
            </p:cNvPr>
            <p:cNvSpPr/>
            <p:nvPr/>
          </p:nvSpPr>
          <p:spPr bwMode="auto">
            <a:xfrm>
              <a:off x="5363029" y="1834109"/>
              <a:ext cx="1143000" cy="738749"/>
            </a:xfrm>
            <a:custGeom>
              <a:avLst/>
              <a:gdLst>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021440 w 1330345"/>
                <a:gd name="connsiteY8" fmla="*/ 859835 h 859835"/>
                <a:gd name="connsiteX9" fmla="*/ 187668 w 1330345"/>
                <a:gd name="connsiteY9" fmla="*/ 859835 h 859835"/>
                <a:gd name="connsiteX10" fmla="*/ 187668 w 1330345"/>
                <a:gd name="connsiteY10" fmla="*/ 854716 h 859835"/>
                <a:gd name="connsiteX11" fmla="*/ 162311 w 1330345"/>
                <a:gd name="connsiteY11" fmla="*/ 859835 h 859835"/>
                <a:gd name="connsiteX12" fmla="*/ 0 w 1330345"/>
                <a:gd name="connsiteY12" fmla="*/ 697524 h 859835"/>
                <a:gd name="connsiteX13" fmla="*/ 162311 w 1330345"/>
                <a:gd name="connsiteY13" fmla="*/ 535213 h 859835"/>
                <a:gd name="connsiteX14" fmla="*/ 188515 w 1330345"/>
                <a:gd name="connsiteY14" fmla="*/ 540503 h 859835"/>
                <a:gd name="connsiteX15" fmla="*/ 182144 w 1330345"/>
                <a:gd name="connsiteY15" fmla="*/ 527251 h 859835"/>
                <a:gd name="connsiteX16" fmla="*/ 163873 w 1330345"/>
                <a:gd name="connsiteY16" fmla="*/ 406400 h 859835"/>
                <a:gd name="connsiteX17" fmla="*/ 570273 w 1330345"/>
                <a:gd name="connsiteY17"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021440 w 1330345"/>
                <a:gd name="connsiteY8" fmla="*/ 859835 h 859835"/>
                <a:gd name="connsiteX9" fmla="*/ 187668 w 1330345"/>
                <a:gd name="connsiteY9" fmla="*/ 859835 h 859835"/>
                <a:gd name="connsiteX10" fmla="*/ 162311 w 1330345"/>
                <a:gd name="connsiteY10" fmla="*/ 859835 h 859835"/>
                <a:gd name="connsiteX11" fmla="*/ 0 w 1330345"/>
                <a:gd name="connsiteY11" fmla="*/ 697524 h 859835"/>
                <a:gd name="connsiteX12" fmla="*/ 162311 w 1330345"/>
                <a:gd name="connsiteY12" fmla="*/ 535213 h 859835"/>
                <a:gd name="connsiteX13" fmla="*/ 188515 w 1330345"/>
                <a:gd name="connsiteY13" fmla="*/ 540503 h 859835"/>
                <a:gd name="connsiteX14" fmla="*/ 182144 w 1330345"/>
                <a:gd name="connsiteY14" fmla="*/ 527251 h 859835"/>
                <a:gd name="connsiteX15" fmla="*/ 163873 w 1330345"/>
                <a:gd name="connsiteY15" fmla="*/ 406400 h 859835"/>
                <a:gd name="connsiteX16" fmla="*/ 570273 w 1330345"/>
                <a:gd name="connsiteY16"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021440 w 1330345"/>
                <a:gd name="connsiteY8" fmla="*/ 859835 h 859835"/>
                <a:gd name="connsiteX9" fmla="*/ 162311 w 1330345"/>
                <a:gd name="connsiteY9" fmla="*/ 859835 h 859835"/>
                <a:gd name="connsiteX10" fmla="*/ 0 w 1330345"/>
                <a:gd name="connsiteY10" fmla="*/ 697524 h 859835"/>
                <a:gd name="connsiteX11" fmla="*/ 162311 w 1330345"/>
                <a:gd name="connsiteY11" fmla="*/ 535213 h 859835"/>
                <a:gd name="connsiteX12" fmla="*/ 188515 w 1330345"/>
                <a:gd name="connsiteY12" fmla="*/ 540503 h 859835"/>
                <a:gd name="connsiteX13" fmla="*/ 182144 w 1330345"/>
                <a:gd name="connsiteY13" fmla="*/ 527251 h 859835"/>
                <a:gd name="connsiteX14" fmla="*/ 163873 w 1330345"/>
                <a:gd name="connsiteY14" fmla="*/ 406400 h 859835"/>
                <a:gd name="connsiteX15" fmla="*/ 570273 w 1330345"/>
                <a:gd name="connsiteY15"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62311 w 1330345"/>
                <a:gd name="connsiteY8" fmla="*/ 859835 h 859835"/>
                <a:gd name="connsiteX9" fmla="*/ 0 w 1330345"/>
                <a:gd name="connsiteY9" fmla="*/ 697524 h 859835"/>
                <a:gd name="connsiteX10" fmla="*/ 162311 w 1330345"/>
                <a:gd name="connsiteY10" fmla="*/ 535213 h 859835"/>
                <a:gd name="connsiteX11" fmla="*/ 188515 w 1330345"/>
                <a:gd name="connsiteY11" fmla="*/ 540503 h 859835"/>
                <a:gd name="connsiteX12" fmla="*/ 182144 w 1330345"/>
                <a:gd name="connsiteY12" fmla="*/ 527251 h 859835"/>
                <a:gd name="connsiteX13" fmla="*/ 163873 w 1330345"/>
                <a:gd name="connsiteY13" fmla="*/ 406400 h 859835"/>
                <a:gd name="connsiteX14" fmla="*/ 570273 w 1330345"/>
                <a:gd name="connsiteY14"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62311 w 1330345"/>
                <a:gd name="connsiteY7" fmla="*/ 859835 h 859835"/>
                <a:gd name="connsiteX8" fmla="*/ 0 w 1330345"/>
                <a:gd name="connsiteY8" fmla="*/ 697524 h 859835"/>
                <a:gd name="connsiteX9" fmla="*/ 162311 w 1330345"/>
                <a:gd name="connsiteY9" fmla="*/ 535213 h 859835"/>
                <a:gd name="connsiteX10" fmla="*/ 188515 w 1330345"/>
                <a:gd name="connsiteY10" fmla="*/ 540503 h 859835"/>
                <a:gd name="connsiteX11" fmla="*/ 182144 w 1330345"/>
                <a:gd name="connsiteY11" fmla="*/ 527251 h 859835"/>
                <a:gd name="connsiteX12" fmla="*/ 163873 w 1330345"/>
                <a:gd name="connsiteY12" fmla="*/ 406400 h 859835"/>
                <a:gd name="connsiteX13" fmla="*/ 570273 w 1330345"/>
                <a:gd name="connsiteY13" fmla="*/ 0 h 85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0345" h="859835">
                  <a:moveTo>
                    <a:pt x="570273" y="0"/>
                  </a:moveTo>
                  <a:cubicBezTo>
                    <a:pt x="738610" y="0"/>
                    <a:pt x="883042" y="102347"/>
                    <a:pt x="944736" y="248210"/>
                  </a:cubicBezTo>
                  <a:lnTo>
                    <a:pt x="957067" y="287935"/>
                  </a:lnTo>
                  <a:lnTo>
                    <a:pt x="979091" y="281098"/>
                  </a:lnTo>
                  <a:cubicBezTo>
                    <a:pt x="998121" y="277204"/>
                    <a:pt x="1017826" y="275159"/>
                    <a:pt x="1038007" y="275159"/>
                  </a:cubicBezTo>
                  <a:cubicBezTo>
                    <a:pt x="1199461" y="275159"/>
                    <a:pt x="1330345" y="406043"/>
                    <a:pt x="1330345" y="567497"/>
                  </a:cubicBezTo>
                  <a:cubicBezTo>
                    <a:pt x="1330345" y="728951"/>
                    <a:pt x="1199461" y="859835"/>
                    <a:pt x="1038007" y="859835"/>
                  </a:cubicBezTo>
                  <a:lnTo>
                    <a:pt x="162311" y="859835"/>
                  </a:lnTo>
                  <a:cubicBezTo>
                    <a:pt x="72669" y="859835"/>
                    <a:pt x="0" y="787166"/>
                    <a:pt x="0" y="697524"/>
                  </a:cubicBezTo>
                  <a:cubicBezTo>
                    <a:pt x="0" y="607882"/>
                    <a:pt x="72669" y="535213"/>
                    <a:pt x="162311" y="535213"/>
                  </a:cubicBezTo>
                  <a:lnTo>
                    <a:pt x="188515" y="540503"/>
                  </a:lnTo>
                  <a:lnTo>
                    <a:pt x="182144" y="527251"/>
                  </a:lnTo>
                  <a:cubicBezTo>
                    <a:pt x="170270" y="489074"/>
                    <a:pt x="163873" y="448484"/>
                    <a:pt x="163873" y="406400"/>
                  </a:cubicBezTo>
                  <a:cubicBezTo>
                    <a:pt x="163873" y="181951"/>
                    <a:pt x="345824" y="0"/>
                    <a:pt x="570273"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Freeform: Shape 8">
              <a:extLst>
                <a:ext uri="{FF2B5EF4-FFF2-40B4-BE49-F238E27FC236}">
                  <a16:creationId xmlns:a16="http://schemas.microsoft.com/office/drawing/2014/main" id="{14450392-92DA-4250-8A3F-7E6439BAE002}"/>
                </a:ext>
              </a:extLst>
            </p:cNvPr>
            <p:cNvSpPr/>
            <p:nvPr/>
          </p:nvSpPr>
          <p:spPr bwMode="auto">
            <a:xfrm>
              <a:off x="5132617" y="1948543"/>
              <a:ext cx="1330345" cy="859835"/>
            </a:xfrm>
            <a:custGeom>
              <a:avLst/>
              <a:gdLst>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021440 w 1330345"/>
                <a:gd name="connsiteY8" fmla="*/ 859835 h 859835"/>
                <a:gd name="connsiteX9" fmla="*/ 187668 w 1330345"/>
                <a:gd name="connsiteY9" fmla="*/ 859835 h 859835"/>
                <a:gd name="connsiteX10" fmla="*/ 187668 w 1330345"/>
                <a:gd name="connsiteY10" fmla="*/ 854716 h 859835"/>
                <a:gd name="connsiteX11" fmla="*/ 162311 w 1330345"/>
                <a:gd name="connsiteY11" fmla="*/ 859835 h 859835"/>
                <a:gd name="connsiteX12" fmla="*/ 0 w 1330345"/>
                <a:gd name="connsiteY12" fmla="*/ 697524 h 859835"/>
                <a:gd name="connsiteX13" fmla="*/ 162311 w 1330345"/>
                <a:gd name="connsiteY13" fmla="*/ 535213 h 859835"/>
                <a:gd name="connsiteX14" fmla="*/ 188515 w 1330345"/>
                <a:gd name="connsiteY14" fmla="*/ 540503 h 859835"/>
                <a:gd name="connsiteX15" fmla="*/ 182144 w 1330345"/>
                <a:gd name="connsiteY15" fmla="*/ 527251 h 859835"/>
                <a:gd name="connsiteX16" fmla="*/ 163873 w 1330345"/>
                <a:gd name="connsiteY16" fmla="*/ 406400 h 859835"/>
                <a:gd name="connsiteX17" fmla="*/ 570273 w 1330345"/>
                <a:gd name="connsiteY17"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021440 w 1330345"/>
                <a:gd name="connsiteY8" fmla="*/ 859835 h 859835"/>
                <a:gd name="connsiteX9" fmla="*/ 187668 w 1330345"/>
                <a:gd name="connsiteY9" fmla="*/ 859835 h 859835"/>
                <a:gd name="connsiteX10" fmla="*/ 162311 w 1330345"/>
                <a:gd name="connsiteY10" fmla="*/ 859835 h 859835"/>
                <a:gd name="connsiteX11" fmla="*/ 0 w 1330345"/>
                <a:gd name="connsiteY11" fmla="*/ 697524 h 859835"/>
                <a:gd name="connsiteX12" fmla="*/ 162311 w 1330345"/>
                <a:gd name="connsiteY12" fmla="*/ 535213 h 859835"/>
                <a:gd name="connsiteX13" fmla="*/ 188515 w 1330345"/>
                <a:gd name="connsiteY13" fmla="*/ 540503 h 859835"/>
                <a:gd name="connsiteX14" fmla="*/ 182144 w 1330345"/>
                <a:gd name="connsiteY14" fmla="*/ 527251 h 859835"/>
                <a:gd name="connsiteX15" fmla="*/ 163873 w 1330345"/>
                <a:gd name="connsiteY15" fmla="*/ 406400 h 859835"/>
                <a:gd name="connsiteX16" fmla="*/ 570273 w 1330345"/>
                <a:gd name="connsiteY16"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021440 w 1330345"/>
                <a:gd name="connsiteY8" fmla="*/ 859835 h 859835"/>
                <a:gd name="connsiteX9" fmla="*/ 162311 w 1330345"/>
                <a:gd name="connsiteY9" fmla="*/ 859835 h 859835"/>
                <a:gd name="connsiteX10" fmla="*/ 0 w 1330345"/>
                <a:gd name="connsiteY10" fmla="*/ 697524 h 859835"/>
                <a:gd name="connsiteX11" fmla="*/ 162311 w 1330345"/>
                <a:gd name="connsiteY11" fmla="*/ 535213 h 859835"/>
                <a:gd name="connsiteX12" fmla="*/ 188515 w 1330345"/>
                <a:gd name="connsiteY12" fmla="*/ 540503 h 859835"/>
                <a:gd name="connsiteX13" fmla="*/ 182144 w 1330345"/>
                <a:gd name="connsiteY13" fmla="*/ 527251 h 859835"/>
                <a:gd name="connsiteX14" fmla="*/ 163873 w 1330345"/>
                <a:gd name="connsiteY14" fmla="*/ 406400 h 859835"/>
                <a:gd name="connsiteX15" fmla="*/ 570273 w 1330345"/>
                <a:gd name="connsiteY15"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62311 w 1330345"/>
                <a:gd name="connsiteY8" fmla="*/ 859835 h 859835"/>
                <a:gd name="connsiteX9" fmla="*/ 0 w 1330345"/>
                <a:gd name="connsiteY9" fmla="*/ 697524 h 859835"/>
                <a:gd name="connsiteX10" fmla="*/ 162311 w 1330345"/>
                <a:gd name="connsiteY10" fmla="*/ 535213 h 859835"/>
                <a:gd name="connsiteX11" fmla="*/ 188515 w 1330345"/>
                <a:gd name="connsiteY11" fmla="*/ 540503 h 859835"/>
                <a:gd name="connsiteX12" fmla="*/ 182144 w 1330345"/>
                <a:gd name="connsiteY12" fmla="*/ 527251 h 859835"/>
                <a:gd name="connsiteX13" fmla="*/ 163873 w 1330345"/>
                <a:gd name="connsiteY13" fmla="*/ 406400 h 859835"/>
                <a:gd name="connsiteX14" fmla="*/ 570273 w 1330345"/>
                <a:gd name="connsiteY14"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62311 w 1330345"/>
                <a:gd name="connsiteY7" fmla="*/ 859835 h 859835"/>
                <a:gd name="connsiteX8" fmla="*/ 0 w 1330345"/>
                <a:gd name="connsiteY8" fmla="*/ 697524 h 859835"/>
                <a:gd name="connsiteX9" fmla="*/ 162311 w 1330345"/>
                <a:gd name="connsiteY9" fmla="*/ 535213 h 859835"/>
                <a:gd name="connsiteX10" fmla="*/ 188515 w 1330345"/>
                <a:gd name="connsiteY10" fmla="*/ 540503 h 859835"/>
                <a:gd name="connsiteX11" fmla="*/ 182144 w 1330345"/>
                <a:gd name="connsiteY11" fmla="*/ 527251 h 859835"/>
                <a:gd name="connsiteX12" fmla="*/ 163873 w 1330345"/>
                <a:gd name="connsiteY12" fmla="*/ 406400 h 859835"/>
                <a:gd name="connsiteX13" fmla="*/ 570273 w 1330345"/>
                <a:gd name="connsiteY13" fmla="*/ 0 h 85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0345" h="859835">
                  <a:moveTo>
                    <a:pt x="570273" y="0"/>
                  </a:moveTo>
                  <a:cubicBezTo>
                    <a:pt x="738610" y="0"/>
                    <a:pt x="883042" y="102347"/>
                    <a:pt x="944736" y="248210"/>
                  </a:cubicBezTo>
                  <a:lnTo>
                    <a:pt x="957067" y="287935"/>
                  </a:lnTo>
                  <a:lnTo>
                    <a:pt x="979091" y="281098"/>
                  </a:lnTo>
                  <a:cubicBezTo>
                    <a:pt x="998121" y="277204"/>
                    <a:pt x="1017826" y="275159"/>
                    <a:pt x="1038007" y="275159"/>
                  </a:cubicBezTo>
                  <a:cubicBezTo>
                    <a:pt x="1199461" y="275159"/>
                    <a:pt x="1330345" y="406043"/>
                    <a:pt x="1330345" y="567497"/>
                  </a:cubicBezTo>
                  <a:cubicBezTo>
                    <a:pt x="1330345" y="728951"/>
                    <a:pt x="1199461" y="859835"/>
                    <a:pt x="1038007" y="859835"/>
                  </a:cubicBezTo>
                  <a:lnTo>
                    <a:pt x="162311" y="859835"/>
                  </a:lnTo>
                  <a:cubicBezTo>
                    <a:pt x="72669" y="859835"/>
                    <a:pt x="0" y="787166"/>
                    <a:pt x="0" y="697524"/>
                  </a:cubicBezTo>
                  <a:cubicBezTo>
                    <a:pt x="0" y="607882"/>
                    <a:pt x="72669" y="535213"/>
                    <a:pt x="162311" y="535213"/>
                  </a:cubicBezTo>
                  <a:lnTo>
                    <a:pt x="188515" y="540503"/>
                  </a:lnTo>
                  <a:lnTo>
                    <a:pt x="182144" y="527251"/>
                  </a:lnTo>
                  <a:cubicBezTo>
                    <a:pt x="170270" y="489074"/>
                    <a:pt x="163873" y="448484"/>
                    <a:pt x="163873" y="406400"/>
                  </a:cubicBezTo>
                  <a:cubicBezTo>
                    <a:pt x="163873" y="181951"/>
                    <a:pt x="345824" y="0"/>
                    <a:pt x="570273"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Freeform: Shape 9">
              <a:extLst>
                <a:ext uri="{FF2B5EF4-FFF2-40B4-BE49-F238E27FC236}">
                  <a16:creationId xmlns:a16="http://schemas.microsoft.com/office/drawing/2014/main" id="{3CA76FCB-D1F8-4973-A399-782FFA1A20AF}"/>
                </a:ext>
              </a:extLst>
            </p:cNvPr>
            <p:cNvSpPr/>
            <p:nvPr/>
          </p:nvSpPr>
          <p:spPr bwMode="auto">
            <a:xfrm>
              <a:off x="5519269" y="2293257"/>
              <a:ext cx="409440" cy="515120"/>
            </a:xfrm>
            <a:custGeom>
              <a:avLst/>
              <a:gdLst>
                <a:gd name="connsiteX0" fmla="*/ 49234 w 409440"/>
                <a:gd name="connsiteY0" fmla="*/ 0 h 515120"/>
                <a:gd name="connsiteX1" fmla="*/ 208596 w 409440"/>
                <a:gd name="connsiteY1" fmla="*/ 0 h 515120"/>
                <a:gd name="connsiteX2" fmla="*/ 409440 w 409440"/>
                <a:gd name="connsiteY2" fmla="*/ 229439 h 515120"/>
                <a:gd name="connsiteX3" fmla="*/ 159362 w 409440"/>
                <a:gd name="connsiteY3" fmla="*/ 515120 h 515120"/>
                <a:gd name="connsiteX4" fmla="*/ 0 w 409440"/>
                <a:gd name="connsiteY4" fmla="*/ 515120 h 515120"/>
                <a:gd name="connsiteX5" fmla="*/ 250078 w 409440"/>
                <a:gd name="connsiteY5" fmla="*/ 229439 h 51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440" h="515120">
                  <a:moveTo>
                    <a:pt x="49234" y="0"/>
                  </a:moveTo>
                  <a:lnTo>
                    <a:pt x="208596" y="0"/>
                  </a:lnTo>
                  <a:lnTo>
                    <a:pt x="409440" y="229439"/>
                  </a:lnTo>
                  <a:lnTo>
                    <a:pt x="159362" y="515120"/>
                  </a:lnTo>
                  <a:lnTo>
                    <a:pt x="0" y="515120"/>
                  </a:lnTo>
                  <a:lnTo>
                    <a:pt x="250078" y="229439"/>
                  </a:lnTo>
                  <a:close/>
                </a:path>
              </a:pathLst>
            </a:cu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Freeform: Shape 10">
              <a:extLst>
                <a:ext uri="{FF2B5EF4-FFF2-40B4-BE49-F238E27FC236}">
                  <a16:creationId xmlns:a16="http://schemas.microsoft.com/office/drawing/2014/main" id="{59FF5C80-FF10-415E-BDFC-1F224D37A8A8}"/>
                </a:ext>
              </a:extLst>
            </p:cNvPr>
            <p:cNvSpPr/>
            <p:nvPr/>
          </p:nvSpPr>
          <p:spPr bwMode="auto">
            <a:xfrm>
              <a:off x="6002881" y="2359954"/>
              <a:ext cx="323182" cy="352258"/>
            </a:xfrm>
            <a:custGeom>
              <a:avLst/>
              <a:gdLst>
                <a:gd name="connsiteX0" fmla="*/ 33668 w 323182"/>
                <a:gd name="connsiteY0" fmla="*/ 0 h 352258"/>
                <a:gd name="connsiteX1" fmla="*/ 76860 w 323182"/>
                <a:gd name="connsiteY1" fmla="*/ 0 h 352258"/>
                <a:gd name="connsiteX2" fmla="*/ 142646 w 323182"/>
                <a:gd name="connsiteY2" fmla="*/ 0 h 352258"/>
                <a:gd name="connsiteX3" fmla="*/ 185838 w 323182"/>
                <a:gd name="connsiteY3" fmla="*/ 0 h 352258"/>
                <a:gd name="connsiteX4" fmla="*/ 323182 w 323182"/>
                <a:gd name="connsiteY4" fmla="*/ 156899 h 352258"/>
                <a:gd name="connsiteX5" fmla="*/ 152170 w 323182"/>
                <a:gd name="connsiteY5" fmla="*/ 352258 h 352258"/>
                <a:gd name="connsiteX6" fmla="*/ 108978 w 323182"/>
                <a:gd name="connsiteY6" fmla="*/ 352258 h 352258"/>
                <a:gd name="connsiteX7" fmla="*/ 43192 w 323182"/>
                <a:gd name="connsiteY7" fmla="*/ 352258 h 352258"/>
                <a:gd name="connsiteX8" fmla="*/ 0 w 323182"/>
                <a:gd name="connsiteY8" fmla="*/ 352258 h 352258"/>
                <a:gd name="connsiteX9" fmla="*/ 171013 w 323182"/>
                <a:gd name="connsiteY9" fmla="*/ 156899 h 35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182" h="352258">
                  <a:moveTo>
                    <a:pt x="33668" y="0"/>
                  </a:moveTo>
                  <a:lnTo>
                    <a:pt x="76860" y="0"/>
                  </a:lnTo>
                  <a:lnTo>
                    <a:pt x="142646" y="0"/>
                  </a:lnTo>
                  <a:lnTo>
                    <a:pt x="185838" y="0"/>
                  </a:lnTo>
                  <a:lnTo>
                    <a:pt x="323182" y="156899"/>
                  </a:lnTo>
                  <a:lnTo>
                    <a:pt x="152170" y="352258"/>
                  </a:lnTo>
                  <a:lnTo>
                    <a:pt x="108978" y="352258"/>
                  </a:lnTo>
                  <a:lnTo>
                    <a:pt x="43192" y="352258"/>
                  </a:lnTo>
                  <a:lnTo>
                    <a:pt x="0" y="352258"/>
                  </a:lnTo>
                  <a:lnTo>
                    <a:pt x="171013" y="156899"/>
                  </a:lnTo>
                  <a:close/>
                </a:path>
              </a:pathLst>
            </a:cu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Freeform: Shape 11">
              <a:extLst>
                <a:ext uri="{FF2B5EF4-FFF2-40B4-BE49-F238E27FC236}">
                  <a16:creationId xmlns:a16="http://schemas.microsoft.com/office/drawing/2014/main" id="{DEBB5C3E-13A1-4BE8-94D8-42AA86EAC63C}"/>
                </a:ext>
              </a:extLst>
            </p:cNvPr>
            <p:cNvSpPr/>
            <p:nvPr/>
          </p:nvSpPr>
          <p:spPr bwMode="auto">
            <a:xfrm>
              <a:off x="5846247" y="1964046"/>
              <a:ext cx="327112" cy="394094"/>
            </a:xfrm>
            <a:custGeom>
              <a:avLst/>
              <a:gdLst>
                <a:gd name="connsiteX0" fmla="*/ 37667 w 327112"/>
                <a:gd name="connsiteY0" fmla="*/ 0 h 394094"/>
                <a:gd name="connsiteX1" fmla="*/ 51536 w 327112"/>
                <a:gd name="connsiteY1" fmla="*/ 0 h 394094"/>
                <a:gd name="connsiteX2" fmla="*/ 159587 w 327112"/>
                <a:gd name="connsiteY2" fmla="*/ 0 h 394094"/>
                <a:gd name="connsiteX3" fmla="*/ 173456 w 327112"/>
                <a:gd name="connsiteY3" fmla="*/ 0 h 394094"/>
                <a:gd name="connsiteX4" fmla="*/ 327112 w 327112"/>
                <a:gd name="connsiteY4" fmla="*/ 175533 h 394094"/>
                <a:gd name="connsiteX5" fmla="*/ 135790 w 327112"/>
                <a:gd name="connsiteY5" fmla="*/ 394094 h 394094"/>
                <a:gd name="connsiteX6" fmla="*/ 121921 w 327112"/>
                <a:gd name="connsiteY6" fmla="*/ 394094 h 394094"/>
                <a:gd name="connsiteX7" fmla="*/ 13869 w 327112"/>
                <a:gd name="connsiteY7" fmla="*/ 394094 h 394094"/>
                <a:gd name="connsiteX8" fmla="*/ 0 w 327112"/>
                <a:gd name="connsiteY8" fmla="*/ 394094 h 394094"/>
                <a:gd name="connsiteX9" fmla="*/ 191323 w 327112"/>
                <a:gd name="connsiteY9" fmla="*/ 175533 h 394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7112" h="394094">
                  <a:moveTo>
                    <a:pt x="37667" y="0"/>
                  </a:moveTo>
                  <a:lnTo>
                    <a:pt x="51536" y="0"/>
                  </a:lnTo>
                  <a:lnTo>
                    <a:pt x="159587" y="0"/>
                  </a:lnTo>
                  <a:lnTo>
                    <a:pt x="173456" y="0"/>
                  </a:lnTo>
                  <a:lnTo>
                    <a:pt x="327112" y="175533"/>
                  </a:lnTo>
                  <a:lnTo>
                    <a:pt x="135790" y="394094"/>
                  </a:lnTo>
                  <a:lnTo>
                    <a:pt x="121921" y="394094"/>
                  </a:lnTo>
                  <a:lnTo>
                    <a:pt x="13869" y="394094"/>
                  </a:lnTo>
                  <a:lnTo>
                    <a:pt x="0" y="394094"/>
                  </a:lnTo>
                  <a:lnTo>
                    <a:pt x="191323" y="175533"/>
                  </a:lnTo>
                  <a:close/>
                </a:path>
              </a:pathLst>
            </a:cu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6" name="Text Placeholder 10">
            <a:extLst>
              <a:ext uri="{FF2B5EF4-FFF2-40B4-BE49-F238E27FC236}">
                <a16:creationId xmlns:a16="http://schemas.microsoft.com/office/drawing/2014/main" id="{984BC992-C2D7-4243-92D8-F5EBAE72983A}"/>
              </a:ext>
            </a:extLst>
          </p:cNvPr>
          <p:cNvSpPr txBox="1">
            <a:spLocks/>
          </p:cNvSpPr>
          <p:nvPr/>
        </p:nvSpPr>
        <p:spPr>
          <a:xfrm>
            <a:off x="6947388" y="2041574"/>
            <a:ext cx="3358326" cy="541687"/>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solidFill>
                  <a:srgbClr val="0078D4"/>
                </a:solidFill>
                <a:latin typeface="+mj-lt"/>
                <a:ea typeface="+mn-ea"/>
                <a:cs typeface="Segoe UI" panose="020B0502040204020203" pitchFamily="34" charset="0"/>
              </a:defRPr>
            </a:lvl1pPr>
            <a:lvl2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rgbClr val="0078D4"/>
                </a:solidFill>
                <a:latin typeface="+mn-lt"/>
                <a:ea typeface="+mn-ea"/>
                <a:cs typeface="+mn-cs"/>
              </a:defRPr>
            </a:lvl2pPr>
            <a:lvl3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78D4"/>
                </a:solidFill>
                <a:latin typeface="+mn-lt"/>
                <a:ea typeface="+mn-ea"/>
                <a:cs typeface="+mn-cs"/>
              </a:defRPr>
            </a:lvl3pPr>
            <a:lvl4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4pPr>
            <a:lvl5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1"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Option 1 </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Azure Database Migration Service* </a:t>
            </a:r>
          </a:p>
        </p:txBody>
      </p:sp>
      <p:sp>
        <p:nvSpPr>
          <p:cNvPr id="17" name="Text Placeholder 44">
            <a:extLst>
              <a:ext uri="{FF2B5EF4-FFF2-40B4-BE49-F238E27FC236}">
                <a16:creationId xmlns:a16="http://schemas.microsoft.com/office/drawing/2014/main" id="{4B0AD90F-CC0C-42DB-A53F-8E55194ED3E7}"/>
              </a:ext>
            </a:extLst>
          </p:cNvPr>
          <p:cNvSpPr txBox="1">
            <a:spLocks/>
          </p:cNvSpPr>
          <p:nvPr/>
        </p:nvSpPr>
        <p:spPr>
          <a:xfrm>
            <a:off x="6947388" y="2664742"/>
            <a:ext cx="3530215" cy="7663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0" marR="0" indent="0" algn="ctr"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2pPr>
            <a:lvl3pPr marL="0" marR="0" indent="0" algn="ctr"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sz="1050" kern="1200" spc="0" baseline="0">
                <a:gradFill>
                  <a:gsLst>
                    <a:gs pos="1250">
                      <a:schemeClr val="tx1"/>
                    </a:gs>
                    <a:gs pos="100000">
                      <a:schemeClr val="tx1"/>
                    </a:gs>
                  </a:gsLst>
                  <a:lin ang="5400000" scaled="0"/>
                </a:gradFill>
                <a:latin typeface="+mn-lt"/>
                <a:ea typeface="+mn-ea"/>
                <a:cs typeface="+mn-cs"/>
              </a:defRPr>
            </a:lvl3pPr>
            <a:lvl4pPr marL="0" marR="0" indent="0" algn="ctr"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sz="1000" kern="1200" spc="0" baseline="0">
                <a:gradFill>
                  <a:gsLst>
                    <a:gs pos="1250">
                      <a:schemeClr val="tx1"/>
                    </a:gs>
                    <a:gs pos="100000">
                      <a:schemeClr val="tx1"/>
                    </a:gs>
                  </a:gsLst>
                  <a:lin ang="5400000" scaled="0"/>
                </a:gradFill>
                <a:latin typeface="+mn-lt"/>
                <a:ea typeface="+mn-ea"/>
                <a:cs typeface="+mn-cs"/>
              </a:defRPr>
            </a:lvl4pPr>
            <a:lvl5pPr marL="0" marR="0" indent="0" algn="ctr"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sz="1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Minimize downtime with continuous sync </a:t>
            </a:r>
          </a:p>
          <a:p>
            <a:pPr marL="0" marR="0" lvl="0" indent="0" algn="l"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Recommended for full database migrations and in-production applications </a:t>
            </a:r>
          </a:p>
        </p:txBody>
      </p:sp>
      <p:sp>
        <p:nvSpPr>
          <p:cNvPr id="35" name="Freeform 182">
            <a:extLst>
              <a:ext uri="{FF2B5EF4-FFF2-40B4-BE49-F238E27FC236}">
                <a16:creationId xmlns:a16="http://schemas.microsoft.com/office/drawing/2014/main" id="{120FDF71-9812-4EB7-973D-7CFA355A8263}"/>
              </a:ext>
            </a:extLst>
          </p:cNvPr>
          <p:cNvSpPr/>
          <p:nvPr/>
        </p:nvSpPr>
        <p:spPr bwMode="auto">
          <a:xfrm>
            <a:off x="1199787" y="3403340"/>
            <a:ext cx="617089" cy="791448"/>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0" name="Group 19">
            <a:extLst>
              <a:ext uri="{FF2B5EF4-FFF2-40B4-BE49-F238E27FC236}">
                <a16:creationId xmlns:a16="http://schemas.microsoft.com/office/drawing/2014/main" id="{4243C099-F96D-46BA-8DB2-9986C016315B}"/>
              </a:ext>
            </a:extLst>
          </p:cNvPr>
          <p:cNvGrpSpPr/>
          <p:nvPr/>
        </p:nvGrpSpPr>
        <p:grpSpPr>
          <a:xfrm>
            <a:off x="1761802" y="3610876"/>
            <a:ext cx="553996" cy="553998"/>
            <a:chOff x="650875" y="1585913"/>
            <a:chExt cx="495300" cy="495301"/>
          </a:xfrm>
        </p:grpSpPr>
        <p:sp>
          <p:nvSpPr>
            <p:cNvPr id="21" name="Rectangle 5">
              <a:extLst>
                <a:ext uri="{FF2B5EF4-FFF2-40B4-BE49-F238E27FC236}">
                  <a16:creationId xmlns:a16="http://schemas.microsoft.com/office/drawing/2014/main" id="{8FAC2C07-CE57-4546-AD80-304C5B98CB6D}"/>
                </a:ext>
              </a:extLst>
            </p:cNvPr>
            <p:cNvSpPr>
              <a:spLocks noChangeArrowheads="1"/>
            </p:cNvSpPr>
            <p:nvPr/>
          </p:nvSpPr>
          <p:spPr bwMode="auto">
            <a:xfrm>
              <a:off x="650875" y="1585913"/>
              <a:ext cx="247650" cy="4953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2" name="Rectangle 21">
              <a:extLst>
                <a:ext uri="{FF2B5EF4-FFF2-40B4-BE49-F238E27FC236}">
                  <a16:creationId xmlns:a16="http://schemas.microsoft.com/office/drawing/2014/main" id="{24063B61-13F9-4A69-A83C-DCC2EDCEBABD}"/>
                </a:ext>
              </a:extLst>
            </p:cNvPr>
            <p:cNvSpPr>
              <a:spLocks noChangeArrowheads="1"/>
            </p:cNvSpPr>
            <p:nvPr/>
          </p:nvSpPr>
          <p:spPr bwMode="auto">
            <a:xfrm>
              <a:off x="898525" y="1833563"/>
              <a:ext cx="247650" cy="24765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3" name="Rectangle 7">
              <a:extLst>
                <a:ext uri="{FF2B5EF4-FFF2-40B4-BE49-F238E27FC236}">
                  <a16:creationId xmlns:a16="http://schemas.microsoft.com/office/drawing/2014/main" id="{893FA423-4471-4106-82D6-C60981CD51C0}"/>
                </a:ext>
              </a:extLst>
            </p:cNvPr>
            <p:cNvSpPr>
              <a:spLocks noChangeArrowheads="1"/>
            </p:cNvSpPr>
            <p:nvPr/>
          </p:nvSpPr>
          <p:spPr bwMode="auto">
            <a:xfrm>
              <a:off x="712788" y="1663701"/>
              <a:ext cx="46038"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4" name="Rectangle 8">
              <a:extLst>
                <a:ext uri="{FF2B5EF4-FFF2-40B4-BE49-F238E27FC236}">
                  <a16:creationId xmlns:a16="http://schemas.microsoft.com/office/drawing/2014/main" id="{79BD931C-64EB-4EFD-9BF3-C2EFE646833D}"/>
                </a:ext>
              </a:extLst>
            </p:cNvPr>
            <p:cNvSpPr>
              <a:spLocks noChangeArrowheads="1"/>
            </p:cNvSpPr>
            <p:nvPr/>
          </p:nvSpPr>
          <p:spPr bwMode="auto">
            <a:xfrm>
              <a:off x="790575" y="1663701"/>
              <a:ext cx="46038"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5" name="Rectangle 9">
              <a:extLst>
                <a:ext uri="{FF2B5EF4-FFF2-40B4-BE49-F238E27FC236}">
                  <a16:creationId xmlns:a16="http://schemas.microsoft.com/office/drawing/2014/main" id="{3BF09BD5-27BF-4B46-89EB-A6A91FBC6EAC}"/>
                </a:ext>
              </a:extLst>
            </p:cNvPr>
            <p:cNvSpPr>
              <a:spLocks noChangeArrowheads="1"/>
            </p:cNvSpPr>
            <p:nvPr/>
          </p:nvSpPr>
          <p:spPr bwMode="auto">
            <a:xfrm>
              <a:off x="712788" y="1739901"/>
              <a:ext cx="460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6" name="Rectangle 10">
              <a:extLst>
                <a:ext uri="{FF2B5EF4-FFF2-40B4-BE49-F238E27FC236}">
                  <a16:creationId xmlns:a16="http://schemas.microsoft.com/office/drawing/2014/main" id="{06D6E72D-2CA2-40B6-A008-4955C7C58A5E}"/>
                </a:ext>
              </a:extLst>
            </p:cNvPr>
            <p:cNvSpPr>
              <a:spLocks noChangeArrowheads="1"/>
            </p:cNvSpPr>
            <p:nvPr/>
          </p:nvSpPr>
          <p:spPr bwMode="auto">
            <a:xfrm>
              <a:off x="790575" y="1739901"/>
              <a:ext cx="460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7" name="Rectangle 11">
              <a:extLst>
                <a:ext uri="{FF2B5EF4-FFF2-40B4-BE49-F238E27FC236}">
                  <a16:creationId xmlns:a16="http://schemas.microsoft.com/office/drawing/2014/main" id="{C12648F5-43C1-4FE0-8970-A107A8A47C18}"/>
                </a:ext>
              </a:extLst>
            </p:cNvPr>
            <p:cNvSpPr>
              <a:spLocks noChangeArrowheads="1"/>
            </p:cNvSpPr>
            <p:nvPr/>
          </p:nvSpPr>
          <p:spPr bwMode="auto">
            <a:xfrm>
              <a:off x="712788" y="1817688"/>
              <a:ext cx="460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8" name="Rectangle 12">
              <a:extLst>
                <a:ext uri="{FF2B5EF4-FFF2-40B4-BE49-F238E27FC236}">
                  <a16:creationId xmlns:a16="http://schemas.microsoft.com/office/drawing/2014/main" id="{FE23F24E-3FDE-4AA0-8F90-3AC5E0541551}"/>
                </a:ext>
              </a:extLst>
            </p:cNvPr>
            <p:cNvSpPr>
              <a:spLocks noChangeArrowheads="1"/>
            </p:cNvSpPr>
            <p:nvPr/>
          </p:nvSpPr>
          <p:spPr bwMode="auto">
            <a:xfrm>
              <a:off x="790575" y="1817688"/>
              <a:ext cx="460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9" name="Rectangle 13">
              <a:extLst>
                <a:ext uri="{FF2B5EF4-FFF2-40B4-BE49-F238E27FC236}">
                  <a16:creationId xmlns:a16="http://schemas.microsoft.com/office/drawing/2014/main" id="{64D86B0B-8EEF-4C80-A9D9-7672079C2B80}"/>
                </a:ext>
              </a:extLst>
            </p:cNvPr>
            <p:cNvSpPr>
              <a:spLocks noChangeArrowheads="1"/>
            </p:cNvSpPr>
            <p:nvPr/>
          </p:nvSpPr>
          <p:spPr bwMode="auto">
            <a:xfrm>
              <a:off x="712788" y="1895476"/>
              <a:ext cx="46038"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0" name="Rectangle 14">
              <a:extLst>
                <a:ext uri="{FF2B5EF4-FFF2-40B4-BE49-F238E27FC236}">
                  <a16:creationId xmlns:a16="http://schemas.microsoft.com/office/drawing/2014/main" id="{FC4061C5-BC55-46BE-AA34-A4ECDD148134}"/>
                </a:ext>
              </a:extLst>
            </p:cNvPr>
            <p:cNvSpPr>
              <a:spLocks noChangeArrowheads="1"/>
            </p:cNvSpPr>
            <p:nvPr/>
          </p:nvSpPr>
          <p:spPr bwMode="auto">
            <a:xfrm>
              <a:off x="790575" y="1895476"/>
              <a:ext cx="46038"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1" name="Rectangle 15">
              <a:extLst>
                <a:ext uri="{FF2B5EF4-FFF2-40B4-BE49-F238E27FC236}">
                  <a16:creationId xmlns:a16="http://schemas.microsoft.com/office/drawing/2014/main" id="{ADD83576-70B3-4DA4-87AE-1BACDF6F2C15}"/>
                </a:ext>
              </a:extLst>
            </p:cNvPr>
            <p:cNvSpPr>
              <a:spLocks noChangeArrowheads="1"/>
            </p:cNvSpPr>
            <p:nvPr/>
          </p:nvSpPr>
          <p:spPr bwMode="auto">
            <a:xfrm>
              <a:off x="744538" y="2019301"/>
              <a:ext cx="60325" cy="61913"/>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2" name="Rectangle 16">
              <a:extLst>
                <a:ext uri="{FF2B5EF4-FFF2-40B4-BE49-F238E27FC236}">
                  <a16:creationId xmlns:a16="http://schemas.microsoft.com/office/drawing/2014/main" id="{B6738BEC-7895-43E8-9B22-2F531338B1A9}"/>
                </a:ext>
              </a:extLst>
            </p:cNvPr>
            <p:cNvSpPr>
              <a:spLocks noChangeArrowheads="1"/>
            </p:cNvSpPr>
            <p:nvPr/>
          </p:nvSpPr>
          <p:spPr bwMode="auto">
            <a:xfrm>
              <a:off x="960438" y="1895476"/>
              <a:ext cx="46038" cy="46038"/>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3" name="Rectangle 17">
              <a:extLst>
                <a:ext uri="{FF2B5EF4-FFF2-40B4-BE49-F238E27FC236}">
                  <a16:creationId xmlns:a16="http://schemas.microsoft.com/office/drawing/2014/main" id="{702957B1-F31E-4547-B988-0AE519F6D27B}"/>
                </a:ext>
              </a:extLst>
            </p:cNvPr>
            <p:cNvSpPr>
              <a:spLocks noChangeArrowheads="1"/>
            </p:cNvSpPr>
            <p:nvPr/>
          </p:nvSpPr>
          <p:spPr bwMode="auto">
            <a:xfrm>
              <a:off x="1038225" y="1895476"/>
              <a:ext cx="46038" cy="46038"/>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4" name="Rectangle 18">
              <a:extLst>
                <a:ext uri="{FF2B5EF4-FFF2-40B4-BE49-F238E27FC236}">
                  <a16:creationId xmlns:a16="http://schemas.microsoft.com/office/drawing/2014/main" id="{49CB9A39-90A9-4E08-B945-9F90E676ECB7}"/>
                </a:ext>
              </a:extLst>
            </p:cNvPr>
            <p:cNvSpPr>
              <a:spLocks noChangeArrowheads="1"/>
            </p:cNvSpPr>
            <p:nvPr/>
          </p:nvSpPr>
          <p:spPr bwMode="auto">
            <a:xfrm>
              <a:off x="990600" y="2019301"/>
              <a:ext cx="63500" cy="61913"/>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38" name="Text Placeholder 10">
            <a:extLst>
              <a:ext uri="{FF2B5EF4-FFF2-40B4-BE49-F238E27FC236}">
                <a16:creationId xmlns:a16="http://schemas.microsoft.com/office/drawing/2014/main" id="{BE8DCB22-443B-4575-BCAB-236ACE8B2560}"/>
              </a:ext>
            </a:extLst>
          </p:cNvPr>
          <p:cNvSpPr txBox="1">
            <a:spLocks/>
          </p:cNvSpPr>
          <p:nvPr/>
        </p:nvSpPr>
        <p:spPr>
          <a:xfrm>
            <a:off x="6947388" y="4122165"/>
            <a:ext cx="3358326" cy="541687"/>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solidFill>
                  <a:srgbClr val="0078D4"/>
                </a:solidFill>
                <a:latin typeface="+mj-lt"/>
                <a:ea typeface="+mn-ea"/>
                <a:cs typeface="Segoe UI" panose="020B0502040204020203" pitchFamily="34" charset="0"/>
              </a:defRPr>
            </a:lvl1pPr>
            <a:lvl2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rgbClr val="0078D4"/>
                </a:solidFill>
                <a:latin typeface="+mn-lt"/>
                <a:ea typeface="+mn-ea"/>
                <a:cs typeface="+mn-cs"/>
              </a:defRPr>
            </a:lvl2pPr>
            <a:lvl3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78D4"/>
                </a:solidFill>
                <a:latin typeface="+mn-lt"/>
                <a:ea typeface="+mn-ea"/>
                <a:cs typeface="+mn-cs"/>
              </a:defRPr>
            </a:lvl3pPr>
            <a:lvl4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4pPr>
            <a:lvl5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1"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Option 2 </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Proof of concept migration</a:t>
            </a:r>
          </a:p>
        </p:txBody>
      </p:sp>
      <p:sp>
        <p:nvSpPr>
          <p:cNvPr id="39" name="Text Placeholder 44">
            <a:extLst>
              <a:ext uri="{FF2B5EF4-FFF2-40B4-BE49-F238E27FC236}">
                <a16:creationId xmlns:a16="http://schemas.microsoft.com/office/drawing/2014/main" id="{5B8B8535-397B-4984-9BF8-ED8DD152E408}"/>
              </a:ext>
            </a:extLst>
          </p:cNvPr>
          <p:cNvSpPr txBox="1">
            <a:spLocks/>
          </p:cNvSpPr>
          <p:nvPr/>
        </p:nvSpPr>
        <p:spPr>
          <a:xfrm>
            <a:off x="6947388" y="4745333"/>
            <a:ext cx="3530215" cy="98180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0" marR="0" indent="0" algn="ctr"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2pPr>
            <a:lvl3pPr marL="0" marR="0" indent="0" algn="ctr"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sz="1050" kern="1200" spc="0" baseline="0">
                <a:gradFill>
                  <a:gsLst>
                    <a:gs pos="1250">
                      <a:schemeClr val="tx1"/>
                    </a:gs>
                    <a:gs pos="100000">
                      <a:schemeClr val="tx1"/>
                    </a:gs>
                  </a:gsLst>
                  <a:lin ang="5400000" scaled="0"/>
                </a:gradFill>
                <a:latin typeface="+mn-lt"/>
                <a:ea typeface="+mn-ea"/>
                <a:cs typeface="+mn-cs"/>
              </a:defRPr>
            </a:lvl3pPr>
            <a:lvl4pPr marL="0" marR="0" indent="0" algn="ctr"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sz="1000" kern="1200" spc="0" baseline="0">
                <a:gradFill>
                  <a:gsLst>
                    <a:gs pos="1250">
                      <a:schemeClr val="tx1"/>
                    </a:gs>
                    <a:gs pos="100000">
                      <a:schemeClr val="tx1"/>
                    </a:gs>
                  </a:gsLst>
                  <a:lin ang="5400000" scaled="0"/>
                </a:gradFill>
                <a:latin typeface="+mn-lt"/>
                <a:ea typeface="+mn-ea"/>
                <a:cs typeface="+mn-cs"/>
              </a:defRPr>
            </a:lvl4pPr>
            <a:lvl5pPr marL="0" marR="0" indent="0" algn="ctr"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sz="1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Use dump and restore or import/export for faster migrations</a:t>
            </a:r>
          </a:p>
          <a:p>
            <a:pPr marL="0" marR="0" lvl="0" indent="0" algn="l"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Recommended for testing and proof of concept scenarios only </a:t>
            </a:r>
          </a:p>
        </p:txBody>
      </p:sp>
      <p:grpSp>
        <p:nvGrpSpPr>
          <p:cNvPr id="41" name="Group 189">
            <a:extLst>
              <a:ext uri="{FF2B5EF4-FFF2-40B4-BE49-F238E27FC236}">
                <a16:creationId xmlns:a16="http://schemas.microsoft.com/office/drawing/2014/main" id="{BE4847B8-A645-024B-B322-1F3E4F1E19AE}"/>
              </a:ext>
            </a:extLst>
          </p:cNvPr>
          <p:cNvGrpSpPr>
            <a:grpSpLocks noChangeAspect="1"/>
          </p:cNvGrpSpPr>
          <p:nvPr/>
        </p:nvGrpSpPr>
        <p:grpSpPr bwMode="auto">
          <a:xfrm>
            <a:off x="4427040" y="4280747"/>
            <a:ext cx="1751284" cy="1313463"/>
            <a:chOff x="1614" y="1826"/>
            <a:chExt cx="312" cy="234"/>
          </a:xfrm>
        </p:grpSpPr>
        <p:sp>
          <p:nvSpPr>
            <p:cNvPr id="42" name="AutoShape 188">
              <a:extLst>
                <a:ext uri="{FF2B5EF4-FFF2-40B4-BE49-F238E27FC236}">
                  <a16:creationId xmlns:a16="http://schemas.microsoft.com/office/drawing/2014/main" id="{E422FBD8-2EA4-294D-ACC9-A0C63F71DDB9}"/>
                </a:ext>
              </a:extLst>
            </p:cNvPr>
            <p:cNvSpPr>
              <a:spLocks noChangeAspect="1" noChangeArrowheads="1" noTextEdit="1"/>
            </p:cNvSpPr>
            <p:nvPr/>
          </p:nvSpPr>
          <p:spPr bwMode="auto">
            <a:xfrm>
              <a:off x="1614" y="1826"/>
              <a:ext cx="31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3" name="Rectangle 190">
              <a:extLst>
                <a:ext uri="{FF2B5EF4-FFF2-40B4-BE49-F238E27FC236}">
                  <a16:creationId xmlns:a16="http://schemas.microsoft.com/office/drawing/2014/main" id="{424577E9-DA26-BA48-9684-ED53043FB946}"/>
                </a:ext>
              </a:extLst>
            </p:cNvPr>
            <p:cNvSpPr>
              <a:spLocks noChangeArrowheads="1"/>
            </p:cNvSpPr>
            <p:nvPr/>
          </p:nvSpPr>
          <p:spPr bwMode="auto">
            <a:xfrm>
              <a:off x="1614" y="1826"/>
              <a:ext cx="312" cy="2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4" name="Rectangle 191">
              <a:extLst>
                <a:ext uri="{FF2B5EF4-FFF2-40B4-BE49-F238E27FC236}">
                  <a16:creationId xmlns:a16="http://schemas.microsoft.com/office/drawing/2014/main" id="{B2EDBA00-B3B8-BE42-98A7-9799803E5B3B}"/>
                </a:ext>
              </a:extLst>
            </p:cNvPr>
            <p:cNvSpPr>
              <a:spLocks noChangeArrowheads="1"/>
            </p:cNvSpPr>
            <p:nvPr/>
          </p:nvSpPr>
          <p:spPr bwMode="auto">
            <a:xfrm>
              <a:off x="1614" y="1855"/>
              <a:ext cx="312" cy="20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Oval 192">
              <a:extLst>
                <a:ext uri="{FF2B5EF4-FFF2-40B4-BE49-F238E27FC236}">
                  <a16:creationId xmlns:a16="http://schemas.microsoft.com/office/drawing/2014/main" id="{30DCF13A-13BC-E440-80D4-321ABB1417BB}"/>
                </a:ext>
              </a:extLst>
            </p:cNvPr>
            <p:cNvSpPr>
              <a:spLocks noChangeArrowheads="1"/>
            </p:cNvSpPr>
            <p:nvPr/>
          </p:nvSpPr>
          <p:spPr bwMode="auto">
            <a:xfrm>
              <a:off x="1624" y="1836"/>
              <a:ext cx="9"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6" name="Oval 193">
              <a:extLst>
                <a:ext uri="{FF2B5EF4-FFF2-40B4-BE49-F238E27FC236}">
                  <a16:creationId xmlns:a16="http://schemas.microsoft.com/office/drawing/2014/main" id="{0AE781AE-2F23-E04E-B87E-A4C02CC92994}"/>
                </a:ext>
              </a:extLst>
            </p:cNvPr>
            <p:cNvSpPr>
              <a:spLocks noChangeArrowheads="1"/>
            </p:cNvSpPr>
            <p:nvPr/>
          </p:nvSpPr>
          <p:spPr bwMode="auto">
            <a:xfrm>
              <a:off x="1638" y="1836"/>
              <a:ext cx="10"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7" name="Oval 194">
              <a:extLst>
                <a:ext uri="{FF2B5EF4-FFF2-40B4-BE49-F238E27FC236}">
                  <a16:creationId xmlns:a16="http://schemas.microsoft.com/office/drawing/2014/main" id="{452D3947-A0C0-824C-A8AA-7A8C82405FD1}"/>
                </a:ext>
              </a:extLst>
            </p:cNvPr>
            <p:cNvSpPr>
              <a:spLocks noChangeArrowheads="1"/>
            </p:cNvSpPr>
            <p:nvPr/>
          </p:nvSpPr>
          <p:spPr bwMode="auto">
            <a:xfrm>
              <a:off x="1653" y="1836"/>
              <a:ext cx="10"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4" name="TextBox 3">
            <a:extLst>
              <a:ext uri="{FF2B5EF4-FFF2-40B4-BE49-F238E27FC236}">
                <a16:creationId xmlns:a16="http://schemas.microsoft.com/office/drawing/2014/main" id="{B6A89BC6-F77C-4468-8D96-9686EDE049AB}"/>
              </a:ext>
            </a:extLst>
          </p:cNvPr>
          <p:cNvSpPr txBox="1"/>
          <p:nvPr/>
        </p:nvSpPr>
        <p:spPr>
          <a:xfrm>
            <a:off x="2968568" y="4827874"/>
            <a:ext cx="3242501" cy="430887"/>
          </a:xfrm>
          <a:prstGeom prst="rect">
            <a:avLst/>
          </a:prstGeom>
          <a:noFill/>
        </p:spPr>
        <p:txBody>
          <a:bodyPr wrap="square" lIns="0" tIns="0" rIns="0" bIns="0" rtlCol="0">
            <a:spAutoFit/>
          </a:bodyPr>
          <a:lstStyle/>
          <a:p>
            <a:pPr marL="914400" marR="0" lvl="1" indent="-457200" algn="ctr"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400" b="0" i="0" u="none" strike="noStrike" kern="1200" cap="none" spc="0" normalizeH="0" baseline="0" noProof="0">
              <a:ln>
                <a:noFill/>
              </a:ln>
              <a:solidFill>
                <a:prstClr val="white"/>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Segoe UI"/>
                <a:ea typeface="+mn-ea"/>
                <a:cs typeface="+mn-cs"/>
              </a:rPr>
              <a:t>	 </a:t>
            </a:r>
          </a:p>
        </p:txBody>
      </p:sp>
      <p:sp>
        <p:nvSpPr>
          <p:cNvPr id="3" name="TextBox 2">
            <a:extLst>
              <a:ext uri="{FF2B5EF4-FFF2-40B4-BE49-F238E27FC236}">
                <a16:creationId xmlns:a16="http://schemas.microsoft.com/office/drawing/2014/main" id="{294D17E3-390D-6A46-858B-8D0E92130AC2}"/>
              </a:ext>
            </a:extLst>
          </p:cNvPr>
          <p:cNvSpPr txBox="1"/>
          <p:nvPr/>
        </p:nvSpPr>
        <p:spPr>
          <a:xfrm>
            <a:off x="3297772" y="4946527"/>
            <a:ext cx="2678618" cy="461665"/>
          </a:xfrm>
          <a:prstGeom prst="rect">
            <a:avLst/>
          </a:prstGeom>
          <a:noFill/>
        </p:spPr>
        <p:txBody>
          <a:bodyPr wrap="square" lIns="0" tIns="0" rIns="0" bIns="0" rtlCol="0">
            <a:spAutoFit/>
          </a:bodyPr>
          <a:lstStyle/>
          <a:p>
            <a:pPr marL="1371600" marR="0" lvl="3" indent="0" algn="ctr" defTabSz="914400" rtl="0" eaLnBrk="1" fontAlgn="auto" latinLnBrk="0" hangingPunct="1">
              <a:lnSpc>
                <a:spcPct val="100000"/>
              </a:lnSpc>
              <a:spcBef>
                <a:spcPts val="0"/>
              </a:spcBef>
              <a:spcAft>
                <a:spcPts val="0"/>
              </a:spcAft>
              <a:buClrTx/>
              <a:buSzTx/>
              <a:buFontTx/>
              <a:buNone/>
              <a:tabLst/>
              <a:defRPr/>
            </a:pPr>
            <a:r>
              <a:rPr lang="en-US" sz="1000" err="1">
                <a:solidFill>
                  <a:srgbClr val="50E6FF"/>
                </a:solidFill>
                <a:latin typeface="Segoe UI"/>
              </a:rPr>
              <a:t>mysql</a:t>
            </a:r>
            <a:r>
              <a:rPr kumimoji="0" lang="en-US" sz="1000" b="0" i="0" u="none" strike="noStrike" kern="1200" cap="none" spc="0" normalizeH="0" baseline="0" noProof="0">
                <a:ln>
                  <a:noFill/>
                </a:ln>
                <a:solidFill>
                  <a:srgbClr val="50E6FF"/>
                </a:solidFill>
                <a:effectLst/>
                <a:uLnTx/>
                <a:uFillTx/>
                <a:latin typeface="Segoe UI"/>
                <a:ea typeface="+mn-ea"/>
                <a:cs typeface="+mn-cs"/>
              </a:rPr>
              <a:t>dump + restore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err="1">
              <a:ln>
                <a:noFill/>
              </a:ln>
              <a:solidFill>
                <a:srgbClr val="50E6FF"/>
              </a:solidFill>
              <a:effectLst/>
              <a:uLnTx/>
              <a:uFillTx/>
              <a:latin typeface="Segoe UI"/>
              <a:ea typeface="+mn-ea"/>
              <a:cs typeface="+mn-cs"/>
            </a:endParaRPr>
          </a:p>
        </p:txBody>
      </p:sp>
      <p:sp>
        <p:nvSpPr>
          <p:cNvPr id="48" name="TextBox 47">
            <a:extLst>
              <a:ext uri="{FF2B5EF4-FFF2-40B4-BE49-F238E27FC236}">
                <a16:creationId xmlns:a16="http://schemas.microsoft.com/office/drawing/2014/main" id="{425C95D1-E8FC-4260-847C-32022A0B0B37}"/>
              </a:ext>
            </a:extLst>
          </p:cNvPr>
          <p:cNvSpPr txBox="1"/>
          <p:nvPr/>
        </p:nvSpPr>
        <p:spPr>
          <a:xfrm>
            <a:off x="371067" y="6528135"/>
            <a:ext cx="8224207" cy="161583"/>
          </a:xfrm>
          <a:prstGeom prst="rect">
            <a:avLst/>
          </a:prstGeom>
          <a:noFill/>
        </p:spPr>
        <p:txBody>
          <a:bodyPr wrap="square" lIns="0" tIns="0" rIns="0" bIns="0" rtlCol="0">
            <a:spAutoFit/>
          </a:bodyPr>
          <a:lstStyle/>
          <a:p>
            <a:r>
              <a:rPr lang="en-US" sz="1050">
                <a:gradFill>
                  <a:gsLst>
                    <a:gs pos="2917">
                      <a:schemeClr val="tx1"/>
                    </a:gs>
                    <a:gs pos="30000">
                      <a:schemeClr val="tx1"/>
                    </a:gs>
                  </a:gsLst>
                  <a:lin ang="5400000" scaled="0"/>
                </a:gradFill>
              </a:rPr>
              <a:t>*Azure Database Migration Service is only available on Azure Database for MySQL</a:t>
            </a:r>
          </a:p>
        </p:txBody>
      </p:sp>
      <p:sp>
        <p:nvSpPr>
          <p:cNvPr id="95" name="Rectangle 94">
            <a:extLst>
              <a:ext uri="{FF2B5EF4-FFF2-40B4-BE49-F238E27FC236}">
                <a16:creationId xmlns:a16="http://schemas.microsoft.com/office/drawing/2014/main" id="{01ACE6AA-F118-459E-A269-1A7DC8C1178A}"/>
              </a:ext>
            </a:extLst>
          </p:cNvPr>
          <p:cNvSpPr/>
          <p:nvPr/>
        </p:nvSpPr>
        <p:spPr bwMode="auto">
          <a:xfrm>
            <a:off x="4268507" y="1630531"/>
            <a:ext cx="2076390" cy="29609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TextBox 93">
            <a:extLst>
              <a:ext uri="{FF2B5EF4-FFF2-40B4-BE49-F238E27FC236}">
                <a16:creationId xmlns:a16="http://schemas.microsoft.com/office/drawing/2014/main" id="{F9630819-B246-4F6C-BEE0-C74FF72C2233}"/>
              </a:ext>
            </a:extLst>
          </p:cNvPr>
          <p:cNvSpPr txBox="1"/>
          <p:nvPr/>
        </p:nvSpPr>
        <p:spPr>
          <a:xfrm>
            <a:off x="4325509" y="1640805"/>
            <a:ext cx="2027339"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Segoe UI"/>
                <a:ea typeface="+mn-ea"/>
                <a:cs typeface="+mn-cs"/>
              </a:rPr>
              <a:t>Recommended approach</a:t>
            </a:r>
          </a:p>
        </p:txBody>
      </p:sp>
    </p:spTree>
    <p:extLst>
      <p:ext uri="{BB962C8B-B14F-4D97-AF65-F5344CB8AC3E}">
        <p14:creationId xmlns:p14="http://schemas.microsoft.com/office/powerpoint/2010/main" val="13200167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D0BCE4-FF1B-42C6-A34C-B9B896E24AC9}"/>
              </a:ext>
            </a:extLst>
          </p:cNvPr>
          <p:cNvSpPr>
            <a:spLocks noGrp="1"/>
          </p:cNvSpPr>
          <p:nvPr>
            <p:ph type="body" sz="quarter" idx="10"/>
          </p:nvPr>
        </p:nvSpPr>
        <p:spPr>
          <a:xfrm>
            <a:off x="586390" y="1973372"/>
            <a:ext cx="4898137" cy="1911614"/>
          </a:xfrm>
        </p:spPr>
        <p:txBody>
          <a:bodyPr vert="horz" wrap="square" lIns="0" tIns="0" rIns="0" bIns="0" rtlCol="0" anchor="t">
            <a:spAutoFit/>
          </a:bodyPr>
          <a:lstStyle/>
          <a:p>
            <a:pPr marL="0" indent="0">
              <a:spcBef>
                <a:spcPts val="0"/>
              </a:spcBef>
              <a:spcAft>
                <a:spcPts val="1200"/>
              </a:spcAft>
              <a:buNone/>
            </a:pPr>
            <a:r>
              <a:rPr lang="en-US" sz="1600">
                <a:solidFill>
                  <a:schemeClr val="tx1"/>
                </a:solidFill>
                <a:latin typeface="Segoe UI"/>
                <a:cs typeface="Segoe UI"/>
              </a:rPr>
              <a:t>Database Migration Guide</a:t>
            </a:r>
            <a:br>
              <a:rPr lang="en-US" sz="1600">
                <a:latin typeface="Segoe UI" panose="020B0502040204020203" pitchFamily="34" charset="0"/>
                <a:cs typeface="Segoe UI" panose="020B0502040204020203" pitchFamily="34" charset="0"/>
              </a:rPr>
            </a:br>
            <a:r>
              <a:rPr lang="en-US" sz="1600">
                <a:solidFill>
                  <a:schemeClr val="accent1"/>
                </a:solidFill>
                <a:latin typeface="Segoe UI"/>
                <a:cs typeface="Segoe UI"/>
                <a:hlinkClick r:id="rId3">
                  <a:extLst>
                    <a:ext uri="{A12FA001-AC4F-418D-AE19-62706E023703}">
                      <ahyp:hlinkClr xmlns:ahyp="http://schemas.microsoft.com/office/drawing/2018/hyperlinkcolor" val="tx"/>
                    </a:ext>
                  </a:extLst>
                </a:hlinkClick>
              </a:rPr>
              <a:t>http://aka.ms/datamigration</a:t>
            </a:r>
            <a:endParaRPr lang="en-US" sz="1600">
              <a:solidFill>
                <a:schemeClr val="accent1"/>
              </a:solidFill>
              <a:latin typeface="Segoe UI"/>
              <a:cs typeface="Segoe UI"/>
            </a:endParaRPr>
          </a:p>
          <a:p>
            <a:pPr>
              <a:spcBef>
                <a:spcPts val="0"/>
              </a:spcBef>
              <a:spcAft>
                <a:spcPts val="1200"/>
              </a:spcAft>
            </a:pPr>
            <a:r>
              <a:rPr lang="en-US" sz="1600">
                <a:solidFill>
                  <a:schemeClr val="tx1"/>
                </a:solidFill>
                <a:latin typeface="Segoe UI"/>
                <a:cs typeface="Segoe UI"/>
              </a:rPr>
              <a:t>Azure Database Migration Service Migrate </a:t>
            </a:r>
            <a:br>
              <a:rPr lang="en-US" sz="1600">
                <a:latin typeface="Segoe UI" panose="020B0502040204020203" pitchFamily="34" charset="0"/>
                <a:cs typeface="Segoe UI" panose="020B0502040204020203" pitchFamily="34" charset="0"/>
              </a:rPr>
            </a:br>
            <a:r>
              <a:rPr lang="en-US" sz="1600">
                <a:solidFill>
                  <a:schemeClr val="tx1"/>
                </a:solidFill>
                <a:latin typeface="Segoe UI"/>
                <a:cs typeface="Segoe UI"/>
              </a:rPr>
              <a:t>with minimum downtime</a:t>
            </a:r>
            <a:br>
              <a:rPr lang="en-US" sz="1600">
                <a:latin typeface="Segoe UI" panose="020B0502040204020203" pitchFamily="34" charset="0"/>
                <a:cs typeface="Segoe UI" panose="020B0502040204020203" pitchFamily="34" charset="0"/>
              </a:rPr>
            </a:br>
            <a:r>
              <a:rPr lang="en-US" sz="1600">
                <a:solidFill>
                  <a:schemeClr val="accent1"/>
                </a:solidFill>
                <a:latin typeface="Segoe UI"/>
                <a:cs typeface="Segoe UI"/>
                <a:hlinkClick r:id="rId4">
                  <a:extLst>
                    <a:ext uri="{A12FA001-AC4F-418D-AE19-62706E023703}">
                      <ahyp:hlinkClr xmlns:ahyp="http://schemas.microsoft.com/office/drawing/2018/hyperlinkcolor" val="tx"/>
                    </a:ext>
                  </a:extLst>
                </a:hlinkClick>
              </a:rPr>
              <a:t>http://aka.ms/get-dms </a:t>
            </a:r>
            <a:endParaRPr lang="en-US" sz="1600">
              <a:solidFill>
                <a:schemeClr val="accent1"/>
              </a:solidFill>
              <a:latin typeface="Segoe UI" panose="020B0502040204020203" pitchFamily="34" charset="0"/>
              <a:cs typeface="Segoe UI" panose="020B0502040204020203" pitchFamily="34" charset="0"/>
            </a:endParaRPr>
          </a:p>
          <a:p>
            <a:pPr marL="0" indent="0">
              <a:spcBef>
                <a:spcPts val="0"/>
              </a:spcBef>
              <a:spcAft>
                <a:spcPts val="1200"/>
              </a:spcAft>
              <a:buNone/>
            </a:pPr>
            <a:endParaRPr lang="en-US" sz="1600">
              <a:solidFill>
                <a:schemeClr val="accent1"/>
              </a:solidFill>
              <a:latin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45B32FEF-273E-4C5C-AF47-17ABAF924F0A}"/>
              </a:ext>
            </a:extLst>
          </p:cNvPr>
          <p:cNvSpPr>
            <a:spLocks noGrp="1"/>
          </p:cNvSpPr>
          <p:nvPr>
            <p:ph type="title"/>
          </p:nvPr>
        </p:nvSpPr>
        <p:spPr>
          <a:xfrm>
            <a:off x="588263" y="354903"/>
            <a:ext cx="11018520" cy="492443"/>
          </a:xfrm>
        </p:spPr>
        <p:txBody>
          <a:bodyPr/>
          <a:lstStyle/>
          <a:p>
            <a:pPr algn="ctr"/>
            <a:r>
              <a:rPr lang="en-US" sz="3200">
                <a:solidFill>
                  <a:schemeClr val="bg1"/>
                </a:solidFill>
              </a:rPr>
              <a:t>Resources for migration</a:t>
            </a:r>
          </a:p>
        </p:txBody>
      </p:sp>
      <p:grpSp>
        <p:nvGrpSpPr>
          <p:cNvPr id="7" name="Group 6">
            <a:extLst>
              <a:ext uri="{FF2B5EF4-FFF2-40B4-BE49-F238E27FC236}">
                <a16:creationId xmlns:a16="http://schemas.microsoft.com/office/drawing/2014/main" id="{F7E10E47-417C-B746-B8E9-8EBDC22C26E5}"/>
              </a:ext>
            </a:extLst>
          </p:cNvPr>
          <p:cNvGrpSpPr/>
          <p:nvPr/>
        </p:nvGrpSpPr>
        <p:grpSpPr>
          <a:xfrm>
            <a:off x="6343032" y="1792483"/>
            <a:ext cx="4801908" cy="4560589"/>
            <a:chOff x="6426526" y="1828109"/>
            <a:chExt cx="4801908" cy="4560589"/>
          </a:xfrm>
        </p:grpSpPr>
        <p:sp>
          <p:nvSpPr>
            <p:cNvPr id="122" name="Rectangle 121">
              <a:extLst>
                <a:ext uri="{FF2B5EF4-FFF2-40B4-BE49-F238E27FC236}">
                  <a16:creationId xmlns:a16="http://schemas.microsoft.com/office/drawing/2014/main" id="{F820502F-6181-46B4-A4B3-5C06A6C82F23}"/>
                </a:ext>
              </a:extLst>
            </p:cNvPr>
            <p:cNvSpPr/>
            <p:nvPr/>
          </p:nvSpPr>
          <p:spPr>
            <a:xfrm>
              <a:off x="9739309" y="2626912"/>
              <a:ext cx="1489125" cy="307777"/>
            </a:xfrm>
            <a:prstGeom prst="rect">
              <a:avLst/>
            </a:prstGeom>
          </p:spPr>
          <p:txBody>
            <a:bodyPr wrap="square">
              <a:spAutoFit/>
            </a:bodyPr>
            <a:lstStyle/>
            <a:p>
              <a:pPr marL="0" marR="0" lvl="0" indent="0" algn="l" defTabSz="913874" rtl="0" eaLnBrk="1" fontAlgn="auto" latinLnBrk="0" hangingPunct="1">
                <a:lnSpc>
                  <a:spcPct val="100000"/>
                </a:lnSpc>
                <a:spcBef>
                  <a:spcPts val="1400"/>
                </a:spcBef>
                <a:spcAft>
                  <a:spcPts val="0"/>
                </a:spcAft>
                <a:buClrTx/>
                <a:buSzTx/>
                <a:buFontTx/>
                <a:buNone/>
                <a:tabLst/>
                <a:defRPr/>
              </a:pPr>
              <a:r>
                <a:rPr kumimoji="0" lang="en-US" sz="1400" i="0" u="none" strike="noStrike" kern="1200" cap="none" spc="0" normalizeH="0" baseline="0" noProof="0">
                  <a:ln>
                    <a:noFill/>
                  </a:ln>
                  <a:solidFill>
                    <a:prstClr val="black"/>
                  </a:solidFill>
                  <a:effectLst/>
                  <a:uLnTx/>
                  <a:uFillTx/>
                  <a:ea typeface="Segoe UI Semibold" charset="0"/>
                  <a:cs typeface="Segoe UI Semibold" charset="0"/>
                </a:rPr>
                <a:t>Microsoft Azure</a:t>
              </a:r>
              <a:endParaRPr kumimoji="0" lang="en-US" sz="1100" i="0" u="none" strike="noStrike" kern="1200" cap="none" spc="0" normalizeH="0" baseline="0" noProof="0">
                <a:ln>
                  <a:noFill/>
                </a:ln>
                <a:solidFill>
                  <a:prstClr val="black"/>
                </a:solidFill>
                <a:effectLst/>
                <a:uLnTx/>
                <a:uFillTx/>
                <a:ea typeface="Segoe UI Semilight" charset="0"/>
                <a:cs typeface="Segoe UI Semilight" charset="0"/>
              </a:endParaRPr>
            </a:p>
          </p:txBody>
        </p:sp>
        <p:sp>
          <p:nvSpPr>
            <p:cNvPr id="130" name="Arc 129">
              <a:extLst>
                <a:ext uri="{FF2B5EF4-FFF2-40B4-BE49-F238E27FC236}">
                  <a16:creationId xmlns:a16="http://schemas.microsoft.com/office/drawing/2014/main" id="{55F70ED0-817C-449E-8099-DB7FB52B77B5}"/>
                </a:ext>
              </a:extLst>
            </p:cNvPr>
            <p:cNvSpPr/>
            <p:nvPr/>
          </p:nvSpPr>
          <p:spPr>
            <a:xfrm flipH="1">
              <a:off x="6795833" y="2570653"/>
              <a:ext cx="3064797" cy="3019914"/>
            </a:xfrm>
            <a:custGeom>
              <a:avLst/>
              <a:gdLst>
                <a:gd name="connsiteX0" fmla="*/ 4312195 w 8112123"/>
                <a:gd name="connsiteY0" fmla="*/ 8095 h 8112126"/>
                <a:gd name="connsiteX1" fmla="*/ 8112124 w 8112123"/>
                <a:gd name="connsiteY1" fmla="*/ 4056063 h 8112126"/>
                <a:gd name="connsiteX2" fmla="*/ 4056062 w 8112123"/>
                <a:gd name="connsiteY2" fmla="*/ 4056063 h 8112126"/>
                <a:gd name="connsiteX3" fmla="*/ 4312195 w 8112123"/>
                <a:gd name="connsiteY3" fmla="*/ 8095 h 8112126"/>
                <a:gd name="connsiteX0" fmla="*/ 4312195 w 8112123"/>
                <a:gd name="connsiteY0" fmla="*/ 8095 h 8112126"/>
                <a:gd name="connsiteX1" fmla="*/ 8112124 w 8112123"/>
                <a:gd name="connsiteY1" fmla="*/ 4056063 h 8112126"/>
                <a:gd name="connsiteX0" fmla="*/ 0 w 3799929"/>
                <a:gd name="connsiteY0" fmla="*/ 0 h 4047968"/>
                <a:gd name="connsiteX1" fmla="*/ 3799929 w 3799929"/>
                <a:gd name="connsiteY1" fmla="*/ 4047968 h 4047968"/>
                <a:gd name="connsiteX2" fmla="*/ 0 w 3799929"/>
                <a:gd name="connsiteY2" fmla="*/ 0 h 4047968"/>
                <a:gd name="connsiteX0" fmla="*/ 0 w 3799929"/>
                <a:gd name="connsiteY0" fmla="*/ 0 h 4047968"/>
                <a:gd name="connsiteX1" fmla="*/ 3799929 w 3799929"/>
                <a:gd name="connsiteY1" fmla="*/ 4047968 h 4047968"/>
              </a:gdLst>
              <a:ahLst/>
              <a:cxnLst>
                <a:cxn ang="0">
                  <a:pos x="connsiteX0" y="connsiteY0"/>
                </a:cxn>
                <a:cxn ang="0">
                  <a:pos x="connsiteX1" y="connsiteY1"/>
                </a:cxn>
              </a:cxnLst>
              <a:rect l="l" t="t" r="r" b="b"/>
              <a:pathLst>
                <a:path w="3799929" h="4047968" stroke="0" extrusionOk="0">
                  <a:moveTo>
                    <a:pt x="0" y="0"/>
                  </a:moveTo>
                  <a:cubicBezTo>
                    <a:pt x="2136379" y="135178"/>
                    <a:pt x="3799929" y="1907316"/>
                    <a:pt x="3799929" y="4047968"/>
                  </a:cubicBezTo>
                  <a:lnTo>
                    <a:pt x="0" y="0"/>
                  </a:lnTo>
                  <a:close/>
                </a:path>
                <a:path w="3799929" h="4047968" fill="none">
                  <a:moveTo>
                    <a:pt x="0" y="0"/>
                  </a:moveTo>
                  <a:cubicBezTo>
                    <a:pt x="2136379" y="135178"/>
                    <a:pt x="3799929" y="1907316"/>
                    <a:pt x="3799929" y="4047968"/>
                  </a:cubicBezTo>
                </a:path>
              </a:pathLst>
            </a:cu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387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8" name="Oval 127">
              <a:extLst>
                <a:ext uri="{FF2B5EF4-FFF2-40B4-BE49-F238E27FC236}">
                  <a16:creationId xmlns:a16="http://schemas.microsoft.com/office/drawing/2014/main" id="{B3D15B64-0036-41ED-A274-4C952D4D9D61}"/>
                </a:ext>
              </a:extLst>
            </p:cNvPr>
            <p:cNvSpPr/>
            <p:nvPr/>
          </p:nvSpPr>
          <p:spPr bwMode="auto">
            <a:xfrm flipH="1">
              <a:off x="7542114" y="3609080"/>
              <a:ext cx="77223" cy="77223"/>
            </a:xfrm>
            <a:prstGeom prst="ellipse">
              <a:avLst/>
            </a:prstGeom>
            <a:solidFill>
              <a:srgbClr val="0078D7"/>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6" rIns="0" bIns="46616" numCol="1" rtlCol="0" anchor="ctr" anchorCtr="0" compatLnSpc="1">
              <a:prstTxWarp prst="textNoShape">
                <a:avLst/>
              </a:prstTxWarp>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6" name="Group 5">
              <a:extLst>
                <a:ext uri="{FF2B5EF4-FFF2-40B4-BE49-F238E27FC236}">
                  <a16:creationId xmlns:a16="http://schemas.microsoft.com/office/drawing/2014/main" id="{FDDEE184-928F-4D64-A462-3DEC9F2321AE}"/>
                </a:ext>
              </a:extLst>
            </p:cNvPr>
            <p:cNvGrpSpPr/>
            <p:nvPr/>
          </p:nvGrpSpPr>
          <p:grpSpPr>
            <a:xfrm>
              <a:off x="6795833" y="3303556"/>
              <a:ext cx="589823" cy="563297"/>
              <a:chOff x="7321527" y="2246792"/>
              <a:chExt cx="589823" cy="563297"/>
            </a:xfrm>
          </p:grpSpPr>
          <p:grpSp>
            <p:nvGrpSpPr>
              <p:cNvPr id="5" name="Group 4">
                <a:extLst>
                  <a:ext uri="{FF2B5EF4-FFF2-40B4-BE49-F238E27FC236}">
                    <a16:creationId xmlns:a16="http://schemas.microsoft.com/office/drawing/2014/main" id="{7A2C1C25-999E-46A0-8C14-E69B4D8A7AD8}"/>
                  </a:ext>
                </a:extLst>
              </p:cNvPr>
              <p:cNvGrpSpPr/>
              <p:nvPr/>
            </p:nvGrpSpPr>
            <p:grpSpPr>
              <a:xfrm>
                <a:off x="7321527" y="2246792"/>
                <a:ext cx="589823" cy="349081"/>
                <a:chOff x="7321527" y="2246792"/>
                <a:chExt cx="589823" cy="349081"/>
              </a:xfrm>
            </p:grpSpPr>
            <p:sp>
              <p:nvSpPr>
                <p:cNvPr id="59" name="Oval 19">
                  <a:extLst>
                    <a:ext uri="{FF2B5EF4-FFF2-40B4-BE49-F238E27FC236}">
                      <a16:creationId xmlns:a16="http://schemas.microsoft.com/office/drawing/2014/main" id="{B85F9763-9A17-44E7-805F-AE76B878C5A7}"/>
                    </a:ext>
                  </a:extLst>
                </p:cNvPr>
                <p:cNvSpPr>
                  <a:spLocks noChangeArrowheads="1"/>
                </p:cNvSpPr>
                <p:nvPr/>
              </p:nvSpPr>
              <p:spPr bwMode="auto">
                <a:xfrm>
                  <a:off x="7381713" y="2246792"/>
                  <a:ext cx="355099" cy="34908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60" name="Freeform 20">
                  <a:extLst>
                    <a:ext uri="{FF2B5EF4-FFF2-40B4-BE49-F238E27FC236}">
                      <a16:creationId xmlns:a16="http://schemas.microsoft.com/office/drawing/2014/main" id="{7EE74B97-0ED3-496A-89A6-C7668FC77C33}"/>
                    </a:ext>
                  </a:extLst>
                </p:cNvPr>
                <p:cNvSpPr>
                  <a:spLocks/>
                </p:cNvSpPr>
                <p:nvPr/>
              </p:nvSpPr>
              <p:spPr bwMode="auto">
                <a:xfrm>
                  <a:off x="7321527" y="2463463"/>
                  <a:ext cx="589823" cy="132410"/>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61" name="Oval 21">
                  <a:extLst>
                    <a:ext uri="{FF2B5EF4-FFF2-40B4-BE49-F238E27FC236}">
                      <a16:creationId xmlns:a16="http://schemas.microsoft.com/office/drawing/2014/main" id="{B840F49E-4918-40ED-A721-8AB3EC1D95B0}"/>
                    </a:ext>
                  </a:extLst>
                </p:cNvPr>
                <p:cNvSpPr>
                  <a:spLocks noChangeArrowheads="1"/>
                </p:cNvSpPr>
                <p:nvPr/>
              </p:nvSpPr>
              <p:spPr bwMode="auto">
                <a:xfrm>
                  <a:off x="7616437" y="2306978"/>
                  <a:ext cx="234727" cy="22870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 name="Group 3">
                <a:extLst>
                  <a:ext uri="{FF2B5EF4-FFF2-40B4-BE49-F238E27FC236}">
                    <a16:creationId xmlns:a16="http://schemas.microsoft.com/office/drawing/2014/main" id="{5E158487-FA39-4F2B-9935-C4A6228E1BAE}"/>
                  </a:ext>
                </a:extLst>
              </p:cNvPr>
              <p:cNvGrpSpPr/>
              <p:nvPr/>
            </p:nvGrpSpPr>
            <p:grpSpPr>
              <a:xfrm>
                <a:off x="7460397" y="2337927"/>
                <a:ext cx="302517" cy="472162"/>
                <a:chOff x="7460397" y="2337927"/>
                <a:chExt cx="302517" cy="472162"/>
              </a:xfrm>
            </p:grpSpPr>
            <p:sp>
              <p:nvSpPr>
                <p:cNvPr id="148" name="Freeform 6">
                  <a:extLst>
                    <a:ext uri="{FF2B5EF4-FFF2-40B4-BE49-F238E27FC236}">
                      <a16:creationId xmlns:a16="http://schemas.microsoft.com/office/drawing/2014/main" id="{7F1BCFCE-CE8B-403C-BA5C-8A779C54AE69}"/>
                    </a:ext>
                  </a:extLst>
                </p:cNvPr>
                <p:cNvSpPr/>
                <p:nvPr/>
              </p:nvSpPr>
              <p:spPr bwMode="auto">
                <a:xfrm>
                  <a:off x="7460397" y="2545476"/>
                  <a:ext cx="302517" cy="264613"/>
                </a:xfrm>
                <a:custGeom>
                  <a:avLst/>
                  <a:gdLst>
                    <a:gd name="connsiteX0" fmla="*/ 222094 w 639597"/>
                    <a:gd name="connsiteY0" fmla="*/ 0 h 672508"/>
                    <a:gd name="connsiteX1" fmla="*/ 222094 w 639597"/>
                    <a:gd name="connsiteY1" fmla="*/ 113252 h 672508"/>
                    <a:gd name="connsiteX2" fmla="*/ 417503 w 639597"/>
                    <a:gd name="connsiteY2" fmla="*/ 113252 h 672508"/>
                    <a:gd name="connsiteX3" fmla="*/ 417503 w 639597"/>
                    <a:gd name="connsiteY3" fmla="*/ 0 h 672508"/>
                    <a:gd name="connsiteX4" fmla="*/ 444279 w 639597"/>
                    <a:gd name="connsiteY4" fmla="*/ 1767 h 672508"/>
                    <a:gd name="connsiteX5" fmla="*/ 639597 w 639597"/>
                    <a:gd name="connsiteY5" fmla="*/ 98067 h 672508"/>
                    <a:gd name="connsiteX6" fmla="*/ 639596 w 639597"/>
                    <a:gd name="connsiteY6" fmla="*/ 567995 h 672508"/>
                    <a:gd name="connsiteX7" fmla="*/ 319798 w 639597"/>
                    <a:gd name="connsiteY7" fmla="*/ 672508 h 672508"/>
                    <a:gd name="connsiteX8" fmla="*/ 0 w 639597"/>
                    <a:gd name="connsiteY8" fmla="*/ 567995 h 672508"/>
                    <a:gd name="connsiteX9" fmla="*/ 1 w 639597"/>
                    <a:gd name="connsiteY9" fmla="*/ 98070 h 672508"/>
                    <a:gd name="connsiteX10" fmla="*/ 0 w 639597"/>
                    <a:gd name="connsiteY10" fmla="*/ 98067 h 672508"/>
                    <a:gd name="connsiteX11" fmla="*/ 195318 w 639597"/>
                    <a:gd name="connsiteY11" fmla="*/ 1767 h 672508"/>
                    <a:gd name="connsiteX12" fmla="*/ 222094 w 639597"/>
                    <a:gd name="connsiteY12" fmla="*/ 0 h 672508"/>
                    <a:gd name="connsiteX0" fmla="*/ 222094 w 639597"/>
                    <a:gd name="connsiteY0" fmla="*/ 113252 h 672508"/>
                    <a:gd name="connsiteX1" fmla="*/ 417503 w 639597"/>
                    <a:gd name="connsiteY1" fmla="*/ 113252 h 672508"/>
                    <a:gd name="connsiteX2" fmla="*/ 417503 w 639597"/>
                    <a:gd name="connsiteY2" fmla="*/ 0 h 672508"/>
                    <a:gd name="connsiteX3" fmla="*/ 444279 w 639597"/>
                    <a:gd name="connsiteY3" fmla="*/ 1767 h 672508"/>
                    <a:gd name="connsiteX4" fmla="*/ 639597 w 639597"/>
                    <a:gd name="connsiteY4" fmla="*/ 98067 h 672508"/>
                    <a:gd name="connsiteX5" fmla="*/ 639596 w 639597"/>
                    <a:gd name="connsiteY5" fmla="*/ 567995 h 672508"/>
                    <a:gd name="connsiteX6" fmla="*/ 319798 w 639597"/>
                    <a:gd name="connsiteY6" fmla="*/ 672508 h 672508"/>
                    <a:gd name="connsiteX7" fmla="*/ 0 w 639597"/>
                    <a:gd name="connsiteY7" fmla="*/ 567995 h 672508"/>
                    <a:gd name="connsiteX8" fmla="*/ 1 w 639597"/>
                    <a:gd name="connsiteY8" fmla="*/ 98070 h 672508"/>
                    <a:gd name="connsiteX9" fmla="*/ 0 w 639597"/>
                    <a:gd name="connsiteY9" fmla="*/ 98067 h 672508"/>
                    <a:gd name="connsiteX10" fmla="*/ 195318 w 639597"/>
                    <a:gd name="connsiteY10" fmla="*/ 1767 h 672508"/>
                    <a:gd name="connsiteX11" fmla="*/ 222094 w 639597"/>
                    <a:gd name="connsiteY11" fmla="*/ 0 h 672508"/>
                    <a:gd name="connsiteX12" fmla="*/ 313534 w 639597"/>
                    <a:gd name="connsiteY12" fmla="*/ 204692 h 672508"/>
                    <a:gd name="connsiteX0" fmla="*/ 222094 w 639597"/>
                    <a:gd name="connsiteY0" fmla="*/ 113252 h 672508"/>
                    <a:gd name="connsiteX1" fmla="*/ 417503 w 639597"/>
                    <a:gd name="connsiteY1" fmla="*/ 113252 h 672508"/>
                    <a:gd name="connsiteX2" fmla="*/ 417503 w 639597"/>
                    <a:gd name="connsiteY2" fmla="*/ 0 h 672508"/>
                    <a:gd name="connsiteX3" fmla="*/ 444279 w 639597"/>
                    <a:gd name="connsiteY3" fmla="*/ 1767 h 672508"/>
                    <a:gd name="connsiteX4" fmla="*/ 639597 w 639597"/>
                    <a:gd name="connsiteY4" fmla="*/ 98067 h 672508"/>
                    <a:gd name="connsiteX5" fmla="*/ 639596 w 639597"/>
                    <a:gd name="connsiteY5" fmla="*/ 567995 h 672508"/>
                    <a:gd name="connsiteX6" fmla="*/ 319798 w 639597"/>
                    <a:gd name="connsiteY6" fmla="*/ 672508 h 672508"/>
                    <a:gd name="connsiteX7" fmla="*/ 0 w 639597"/>
                    <a:gd name="connsiteY7" fmla="*/ 567995 h 672508"/>
                    <a:gd name="connsiteX8" fmla="*/ 1 w 639597"/>
                    <a:gd name="connsiteY8" fmla="*/ 98070 h 672508"/>
                    <a:gd name="connsiteX9" fmla="*/ 0 w 639597"/>
                    <a:gd name="connsiteY9" fmla="*/ 98067 h 672508"/>
                    <a:gd name="connsiteX10" fmla="*/ 195318 w 639597"/>
                    <a:gd name="connsiteY10" fmla="*/ 1767 h 672508"/>
                    <a:gd name="connsiteX11" fmla="*/ 222094 w 639597"/>
                    <a:gd name="connsiteY11" fmla="*/ 0 h 672508"/>
                    <a:gd name="connsiteX0" fmla="*/ 222094 w 639597"/>
                    <a:gd name="connsiteY0" fmla="*/ 113252 h 672508"/>
                    <a:gd name="connsiteX1" fmla="*/ 417503 w 639597"/>
                    <a:gd name="connsiteY1" fmla="*/ 113252 h 672508"/>
                    <a:gd name="connsiteX2" fmla="*/ 417503 w 639597"/>
                    <a:gd name="connsiteY2" fmla="*/ 0 h 672508"/>
                    <a:gd name="connsiteX3" fmla="*/ 444279 w 639597"/>
                    <a:gd name="connsiteY3" fmla="*/ 1767 h 672508"/>
                    <a:gd name="connsiteX4" fmla="*/ 639597 w 639597"/>
                    <a:gd name="connsiteY4" fmla="*/ 98067 h 672508"/>
                    <a:gd name="connsiteX5" fmla="*/ 639596 w 639597"/>
                    <a:gd name="connsiteY5" fmla="*/ 567995 h 672508"/>
                    <a:gd name="connsiteX6" fmla="*/ 319798 w 639597"/>
                    <a:gd name="connsiteY6" fmla="*/ 672508 h 672508"/>
                    <a:gd name="connsiteX7" fmla="*/ 0 w 639597"/>
                    <a:gd name="connsiteY7" fmla="*/ 567995 h 672508"/>
                    <a:gd name="connsiteX8" fmla="*/ 1 w 639597"/>
                    <a:gd name="connsiteY8" fmla="*/ 98070 h 672508"/>
                    <a:gd name="connsiteX9" fmla="*/ 0 w 639597"/>
                    <a:gd name="connsiteY9" fmla="*/ 98067 h 672508"/>
                    <a:gd name="connsiteX10" fmla="*/ 195318 w 639597"/>
                    <a:gd name="connsiteY10" fmla="*/ 1767 h 672508"/>
                    <a:gd name="connsiteX0" fmla="*/ 222094 w 639597"/>
                    <a:gd name="connsiteY0" fmla="*/ 113252 h 672508"/>
                    <a:gd name="connsiteX1" fmla="*/ 417503 w 639597"/>
                    <a:gd name="connsiteY1" fmla="*/ 113252 h 672508"/>
                    <a:gd name="connsiteX2" fmla="*/ 417503 w 639597"/>
                    <a:gd name="connsiteY2" fmla="*/ 0 h 672508"/>
                    <a:gd name="connsiteX3" fmla="*/ 444279 w 639597"/>
                    <a:gd name="connsiteY3" fmla="*/ 1767 h 672508"/>
                    <a:gd name="connsiteX4" fmla="*/ 639597 w 639597"/>
                    <a:gd name="connsiteY4" fmla="*/ 98067 h 672508"/>
                    <a:gd name="connsiteX5" fmla="*/ 639596 w 639597"/>
                    <a:gd name="connsiteY5" fmla="*/ 567995 h 672508"/>
                    <a:gd name="connsiteX6" fmla="*/ 319798 w 639597"/>
                    <a:gd name="connsiteY6" fmla="*/ 672508 h 672508"/>
                    <a:gd name="connsiteX7" fmla="*/ 0 w 639597"/>
                    <a:gd name="connsiteY7" fmla="*/ 567995 h 672508"/>
                    <a:gd name="connsiteX8" fmla="*/ 1 w 639597"/>
                    <a:gd name="connsiteY8" fmla="*/ 98070 h 672508"/>
                    <a:gd name="connsiteX9" fmla="*/ 0 w 639597"/>
                    <a:gd name="connsiteY9" fmla="*/ 98067 h 672508"/>
                    <a:gd name="connsiteX0" fmla="*/ 417503 w 639597"/>
                    <a:gd name="connsiteY0" fmla="*/ 113252 h 672508"/>
                    <a:gd name="connsiteX1" fmla="*/ 417503 w 639597"/>
                    <a:gd name="connsiteY1" fmla="*/ 0 h 672508"/>
                    <a:gd name="connsiteX2" fmla="*/ 444279 w 639597"/>
                    <a:gd name="connsiteY2" fmla="*/ 1767 h 672508"/>
                    <a:gd name="connsiteX3" fmla="*/ 639597 w 639597"/>
                    <a:gd name="connsiteY3" fmla="*/ 98067 h 672508"/>
                    <a:gd name="connsiteX4" fmla="*/ 639596 w 639597"/>
                    <a:gd name="connsiteY4" fmla="*/ 567995 h 672508"/>
                    <a:gd name="connsiteX5" fmla="*/ 319798 w 639597"/>
                    <a:gd name="connsiteY5" fmla="*/ 672508 h 672508"/>
                    <a:gd name="connsiteX6" fmla="*/ 0 w 639597"/>
                    <a:gd name="connsiteY6" fmla="*/ 567995 h 672508"/>
                    <a:gd name="connsiteX7" fmla="*/ 1 w 639597"/>
                    <a:gd name="connsiteY7" fmla="*/ 98070 h 672508"/>
                    <a:gd name="connsiteX8" fmla="*/ 0 w 639597"/>
                    <a:gd name="connsiteY8" fmla="*/ 98067 h 672508"/>
                    <a:gd name="connsiteX0" fmla="*/ 417503 w 639597"/>
                    <a:gd name="connsiteY0" fmla="*/ 0 h 672508"/>
                    <a:gd name="connsiteX1" fmla="*/ 444279 w 639597"/>
                    <a:gd name="connsiteY1" fmla="*/ 1767 h 672508"/>
                    <a:gd name="connsiteX2" fmla="*/ 639597 w 639597"/>
                    <a:gd name="connsiteY2" fmla="*/ 98067 h 672508"/>
                    <a:gd name="connsiteX3" fmla="*/ 639596 w 639597"/>
                    <a:gd name="connsiteY3" fmla="*/ 567995 h 672508"/>
                    <a:gd name="connsiteX4" fmla="*/ 319798 w 639597"/>
                    <a:gd name="connsiteY4" fmla="*/ 672508 h 672508"/>
                    <a:gd name="connsiteX5" fmla="*/ 0 w 639597"/>
                    <a:gd name="connsiteY5" fmla="*/ 567995 h 672508"/>
                    <a:gd name="connsiteX6" fmla="*/ 1 w 639597"/>
                    <a:gd name="connsiteY6" fmla="*/ 98070 h 672508"/>
                    <a:gd name="connsiteX7" fmla="*/ 0 w 639597"/>
                    <a:gd name="connsiteY7" fmla="*/ 98067 h 672508"/>
                    <a:gd name="connsiteX0" fmla="*/ 444279 w 639597"/>
                    <a:gd name="connsiteY0" fmla="*/ 0 h 670741"/>
                    <a:gd name="connsiteX1" fmla="*/ 639597 w 639597"/>
                    <a:gd name="connsiteY1" fmla="*/ 96300 h 670741"/>
                    <a:gd name="connsiteX2" fmla="*/ 639596 w 639597"/>
                    <a:gd name="connsiteY2" fmla="*/ 566228 h 670741"/>
                    <a:gd name="connsiteX3" fmla="*/ 319798 w 639597"/>
                    <a:gd name="connsiteY3" fmla="*/ 670741 h 670741"/>
                    <a:gd name="connsiteX4" fmla="*/ 0 w 639597"/>
                    <a:gd name="connsiteY4" fmla="*/ 566228 h 670741"/>
                    <a:gd name="connsiteX5" fmla="*/ 1 w 639597"/>
                    <a:gd name="connsiteY5" fmla="*/ 96303 h 670741"/>
                    <a:gd name="connsiteX6" fmla="*/ 0 w 639597"/>
                    <a:gd name="connsiteY6" fmla="*/ 96300 h 670741"/>
                    <a:gd name="connsiteX0" fmla="*/ 639597 w 639597"/>
                    <a:gd name="connsiteY0" fmla="*/ 0 h 574441"/>
                    <a:gd name="connsiteX1" fmla="*/ 639596 w 639597"/>
                    <a:gd name="connsiteY1" fmla="*/ 469928 h 574441"/>
                    <a:gd name="connsiteX2" fmla="*/ 319798 w 639597"/>
                    <a:gd name="connsiteY2" fmla="*/ 574441 h 574441"/>
                    <a:gd name="connsiteX3" fmla="*/ 0 w 639597"/>
                    <a:gd name="connsiteY3" fmla="*/ 469928 h 574441"/>
                    <a:gd name="connsiteX4" fmla="*/ 1 w 639597"/>
                    <a:gd name="connsiteY4" fmla="*/ 3 h 574441"/>
                    <a:gd name="connsiteX5" fmla="*/ 0 w 639597"/>
                    <a:gd name="connsiteY5" fmla="*/ 0 h 57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597" h="574441">
                      <a:moveTo>
                        <a:pt x="639597" y="0"/>
                      </a:moveTo>
                      <a:cubicBezTo>
                        <a:pt x="639597" y="156643"/>
                        <a:pt x="639596" y="313285"/>
                        <a:pt x="639596" y="469928"/>
                      </a:cubicBezTo>
                      <a:cubicBezTo>
                        <a:pt x="639596" y="527649"/>
                        <a:pt x="496418" y="574441"/>
                        <a:pt x="319798" y="574441"/>
                      </a:cubicBezTo>
                      <a:cubicBezTo>
                        <a:pt x="143178" y="574441"/>
                        <a:pt x="0" y="527649"/>
                        <a:pt x="0" y="469928"/>
                      </a:cubicBezTo>
                      <a:cubicBezTo>
                        <a:pt x="0" y="313286"/>
                        <a:pt x="1" y="156645"/>
                        <a:pt x="1" y="3"/>
                      </a:cubicBezTo>
                      <a:cubicBezTo>
                        <a:pt x="1" y="2"/>
                        <a:pt x="0" y="1"/>
                        <a:pt x="0" y="0"/>
                      </a:cubicBezTo>
                    </a:path>
                  </a:pathLst>
                </a:custGeom>
                <a:solidFill>
                  <a:schemeClr val="accent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43" rIns="0" bIns="146243"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78D7"/>
                    </a:solidFill>
                    <a:effectLst/>
                    <a:uLnTx/>
                    <a:uFillTx/>
                    <a:latin typeface="Segoe UI Light"/>
                    <a:ea typeface="Segoe UI" pitchFamily="34" charset="0"/>
                    <a:cs typeface="Segoe UI" pitchFamily="34" charset="0"/>
                  </a:endParaRPr>
                </a:p>
              </p:txBody>
            </p:sp>
            <p:sp>
              <p:nvSpPr>
                <p:cNvPr id="38" name="Freeform: Shape 37">
                  <a:extLst>
                    <a:ext uri="{FF2B5EF4-FFF2-40B4-BE49-F238E27FC236}">
                      <a16:creationId xmlns:a16="http://schemas.microsoft.com/office/drawing/2014/main" id="{57B62E13-8132-49FF-8303-042B314F4501}"/>
                    </a:ext>
                  </a:extLst>
                </p:cNvPr>
                <p:cNvSpPr/>
                <p:nvPr/>
              </p:nvSpPr>
              <p:spPr bwMode="auto">
                <a:xfrm>
                  <a:off x="7460398" y="2337927"/>
                  <a:ext cx="302516" cy="255491"/>
                </a:xfrm>
                <a:custGeom>
                  <a:avLst/>
                  <a:gdLst>
                    <a:gd name="connsiteX0" fmla="*/ 151256 w 302516"/>
                    <a:gd name="connsiteY0" fmla="*/ 0 h 255491"/>
                    <a:gd name="connsiteX1" fmla="*/ 211667 w 302516"/>
                    <a:gd name="connsiteY1" fmla="*/ 75203 h 255491"/>
                    <a:gd name="connsiteX2" fmla="*/ 181462 w 302516"/>
                    <a:gd name="connsiteY2" fmla="*/ 75203 h 255491"/>
                    <a:gd name="connsiteX3" fmla="*/ 181462 w 302516"/>
                    <a:gd name="connsiteY3" fmla="*/ 160638 h 255491"/>
                    <a:gd name="connsiteX4" fmla="*/ 210135 w 302516"/>
                    <a:gd name="connsiteY4" fmla="*/ 162490 h 255491"/>
                    <a:gd name="connsiteX5" fmla="*/ 302516 w 302516"/>
                    <a:gd name="connsiteY5" fmla="*/ 207089 h 255491"/>
                    <a:gd name="connsiteX6" fmla="*/ 151258 w 302516"/>
                    <a:gd name="connsiteY6" fmla="*/ 255491 h 255491"/>
                    <a:gd name="connsiteX7" fmla="*/ 0 w 302516"/>
                    <a:gd name="connsiteY7" fmla="*/ 207089 h 255491"/>
                    <a:gd name="connsiteX8" fmla="*/ 92382 w 302516"/>
                    <a:gd name="connsiteY8" fmla="*/ 162490 h 255491"/>
                    <a:gd name="connsiteX9" fmla="*/ 121051 w 302516"/>
                    <a:gd name="connsiteY9" fmla="*/ 160638 h 255491"/>
                    <a:gd name="connsiteX10" fmla="*/ 121051 w 302516"/>
                    <a:gd name="connsiteY10" fmla="*/ 75203 h 255491"/>
                    <a:gd name="connsiteX11" fmla="*/ 90845 w 302516"/>
                    <a:gd name="connsiteY11" fmla="*/ 75203 h 25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2516" h="255491">
                      <a:moveTo>
                        <a:pt x="151256" y="0"/>
                      </a:moveTo>
                      <a:lnTo>
                        <a:pt x="211667" y="75203"/>
                      </a:lnTo>
                      <a:lnTo>
                        <a:pt x="181462" y="75203"/>
                      </a:lnTo>
                      <a:lnTo>
                        <a:pt x="181462" y="160638"/>
                      </a:lnTo>
                      <a:lnTo>
                        <a:pt x="210135" y="162490"/>
                      </a:lnTo>
                      <a:cubicBezTo>
                        <a:pt x="264424" y="169838"/>
                        <a:pt x="302516" y="187040"/>
                        <a:pt x="302516" y="207089"/>
                      </a:cubicBezTo>
                      <a:cubicBezTo>
                        <a:pt x="302516" y="233821"/>
                        <a:pt x="234796" y="255491"/>
                        <a:pt x="151258" y="255491"/>
                      </a:cubicBezTo>
                      <a:cubicBezTo>
                        <a:pt x="67720" y="255491"/>
                        <a:pt x="0" y="233821"/>
                        <a:pt x="0" y="207089"/>
                      </a:cubicBezTo>
                      <a:cubicBezTo>
                        <a:pt x="0" y="187040"/>
                        <a:pt x="38092" y="169838"/>
                        <a:pt x="92382" y="162490"/>
                      </a:cubicBezTo>
                      <a:lnTo>
                        <a:pt x="121051" y="160638"/>
                      </a:lnTo>
                      <a:lnTo>
                        <a:pt x="121051" y="75203"/>
                      </a:lnTo>
                      <a:lnTo>
                        <a:pt x="90845" y="75203"/>
                      </a:lnTo>
                      <a:close/>
                    </a:path>
                  </a:pathLst>
                </a:custGeom>
                <a:solidFill>
                  <a:schemeClr val="accent1"/>
                </a:solidFill>
                <a:ln w="12700" cap="rnd">
                  <a:solidFill>
                    <a:schemeClr val="bg1"/>
                  </a:solidFill>
                  <a:miter lim="800000"/>
                  <a:headEnd/>
                  <a:tailEnd/>
                </a:ln>
                <a:effectLst/>
              </p:spPr>
              <p:txBody>
                <a:bodyPr wrap="square" rtlCol="0" anchor="ctr">
                  <a:noAutofit/>
                </a:bodyPr>
                <a:lstStyle/>
                <a:p>
                  <a:pPr marL="0" marR="0" lvl="0" indent="0" algn="l" defTabSz="91387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grpSp>
        <p:sp>
          <p:nvSpPr>
            <p:cNvPr id="29" name="Rectangle 28">
              <a:extLst>
                <a:ext uri="{FF2B5EF4-FFF2-40B4-BE49-F238E27FC236}">
                  <a16:creationId xmlns:a16="http://schemas.microsoft.com/office/drawing/2014/main" id="{7FF9806F-1ADC-4754-8C8C-442FBBEA0348}"/>
                </a:ext>
              </a:extLst>
            </p:cNvPr>
            <p:cNvSpPr/>
            <p:nvPr/>
          </p:nvSpPr>
          <p:spPr>
            <a:xfrm>
              <a:off x="7215181" y="5865478"/>
              <a:ext cx="1810287" cy="523220"/>
            </a:xfrm>
            <a:prstGeom prst="rect">
              <a:avLst/>
            </a:prstGeom>
          </p:spPr>
          <p:txBody>
            <a:bodyPr wrap="square">
              <a:spAutoFit/>
            </a:bodyPr>
            <a:lstStyle/>
            <a:p>
              <a:pPr marL="0" marR="0" lvl="0" indent="0" algn="l" defTabSz="913874" rtl="0" eaLnBrk="1" fontAlgn="auto" latinLnBrk="0" hangingPunct="1">
                <a:lnSpc>
                  <a:spcPct val="100000"/>
                </a:lnSpc>
                <a:spcBef>
                  <a:spcPts val="1400"/>
                </a:spcBef>
                <a:spcAft>
                  <a:spcPts val="0"/>
                </a:spcAft>
                <a:buClrTx/>
                <a:buSzTx/>
                <a:buFontTx/>
                <a:buNone/>
                <a:tabLst/>
                <a:defRPr/>
              </a:pPr>
              <a:r>
                <a:rPr kumimoji="0" lang="en-US" sz="1400" i="0" u="none" strike="noStrike" kern="1200" cap="none" spc="0" normalizeH="0" baseline="0" noProof="0">
                  <a:ln>
                    <a:noFill/>
                  </a:ln>
                  <a:solidFill>
                    <a:prstClr val="black"/>
                  </a:solidFill>
                  <a:effectLst/>
                  <a:uLnTx/>
                  <a:uFillTx/>
                  <a:ea typeface="Segoe UI Semibold" charset="0"/>
                  <a:cs typeface="Segoe UI Semibold" charset="0"/>
                </a:rPr>
                <a:t>On-premises workloads</a:t>
              </a:r>
              <a:endParaRPr kumimoji="0" lang="en-US" sz="1100" i="0" u="none" strike="noStrike" kern="1200" cap="none" spc="0" normalizeH="0" baseline="0" noProof="0">
                <a:ln>
                  <a:noFill/>
                </a:ln>
                <a:solidFill>
                  <a:prstClr val="black"/>
                </a:solidFill>
                <a:effectLst/>
                <a:uLnTx/>
                <a:uFillTx/>
                <a:ea typeface="Segoe UI Semilight" charset="0"/>
                <a:cs typeface="Segoe UI Semilight" charset="0"/>
              </a:endParaRPr>
            </a:p>
          </p:txBody>
        </p:sp>
        <p:sp>
          <p:nvSpPr>
            <p:cNvPr id="30" name="Rectangle 29">
              <a:extLst>
                <a:ext uri="{FF2B5EF4-FFF2-40B4-BE49-F238E27FC236}">
                  <a16:creationId xmlns:a16="http://schemas.microsoft.com/office/drawing/2014/main" id="{0C7EB5C8-0832-4938-9DD3-FB001556A686}"/>
                </a:ext>
              </a:extLst>
            </p:cNvPr>
            <p:cNvSpPr/>
            <p:nvPr/>
          </p:nvSpPr>
          <p:spPr>
            <a:xfrm>
              <a:off x="7724900" y="3454627"/>
              <a:ext cx="1810287" cy="523220"/>
            </a:xfrm>
            <a:prstGeom prst="rect">
              <a:avLst/>
            </a:prstGeom>
          </p:spPr>
          <p:txBody>
            <a:bodyPr wrap="square">
              <a:spAutoFit/>
            </a:bodyPr>
            <a:lstStyle/>
            <a:p>
              <a:pPr marL="0" marR="0" lvl="0" indent="0" algn="l" defTabSz="913874" rtl="0" eaLnBrk="1" fontAlgn="auto" latinLnBrk="0" hangingPunct="1">
                <a:lnSpc>
                  <a:spcPct val="100000"/>
                </a:lnSpc>
                <a:spcBef>
                  <a:spcPts val="1400"/>
                </a:spcBef>
                <a:spcAft>
                  <a:spcPts val="0"/>
                </a:spcAft>
                <a:buClrTx/>
                <a:buSzTx/>
                <a:buFontTx/>
                <a:buNone/>
                <a:tabLst/>
                <a:defRPr/>
              </a:pPr>
              <a:r>
                <a:rPr kumimoji="0" lang="en-US" sz="1400" i="0" u="none" strike="noStrike" kern="1200" cap="none" spc="0" normalizeH="0" baseline="0" noProof="0">
                  <a:ln>
                    <a:noFill/>
                  </a:ln>
                  <a:solidFill>
                    <a:prstClr val="black"/>
                  </a:solidFill>
                  <a:effectLst/>
                  <a:uLnTx/>
                  <a:uFillTx/>
                  <a:ea typeface="Segoe UI Semibold" charset="0"/>
                  <a:cs typeface="Segoe UI Semibold" charset="0"/>
                </a:rPr>
                <a:t>Azure Database Migration Service </a:t>
              </a:r>
              <a:endParaRPr kumimoji="0" lang="en-US" sz="1100" i="0" u="none" strike="noStrike" kern="1200" cap="none" spc="0" normalizeH="0" baseline="0" noProof="0">
                <a:ln>
                  <a:noFill/>
                </a:ln>
                <a:solidFill>
                  <a:prstClr val="black"/>
                </a:solidFill>
                <a:effectLst/>
                <a:uLnTx/>
                <a:uFillTx/>
                <a:ea typeface="Segoe UI Semilight" charset="0"/>
                <a:cs typeface="Segoe UI Semilight" charset="0"/>
              </a:endParaRPr>
            </a:p>
          </p:txBody>
        </p:sp>
        <p:grpSp>
          <p:nvGrpSpPr>
            <p:cNvPr id="28" name="Group 27">
              <a:extLst>
                <a:ext uri="{FF2B5EF4-FFF2-40B4-BE49-F238E27FC236}">
                  <a16:creationId xmlns:a16="http://schemas.microsoft.com/office/drawing/2014/main" id="{C5067D6B-8B26-4367-8AB0-DA65BF2D5810}"/>
                </a:ext>
              </a:extLst>
            </p:cNvPr>
            <p:cNvGrpSpPr/>
            <p:nvPr/>
          </p:nvGrpSpPr>
          <p:grpSpPr>
            <a:xfrm>
              <a:off x="6426526" y="5748235"/>
              <a:ext cx="716233" cy="556429"/>
              <a:chOff x="4629192" y="2336515"/>
              <a:chExt cx="716233" cy="556429"/>
            </a:xfrm>
          </p:grpSpPr>
          <p:sp>
            <p:nvSpPr>
              <p:cNvPr id="31" name="Rectangle 30">
                <a:extLst>
                  <a:ext uri="{FF2B5EF4-FFF2-40B4-BE49-F238E27FC236}">
                    <a16:creationId xmlns:a16="http://schemas.microsoft.com/office/drawing/2014/main" id="{B784FB43-8425-4B41-9A1B-5D127C43730E}"/>
                  </a:ext>
                </a:extLst>
              </p:cNvPr>
              <p:cNvSpPr/>
              <p:nvPr/>
            </p:nvSpPr>
            <p:spPr>
              <a:xfrm>
                <a:off x="4629192" y="2336515"/>
                <a:ext cx="278414" cy="556429"/>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32" name="Rectangle 31">
                <a:extLst>
                  <a:ext uri="{FF2B5EF4-FFF2-40B4-BE49-F238E27FC236}">
                    <a16:creationId xmlns:a16="http://schemas.microsoft.com/office/drawing/2014/main" id="{54FB7A9A-155A-479B-B075-4B14F49E9F0B}"/>
                  </a:ext>
                </a:extLst>
              </p:cNvPr>
              <p:cNvSpPr/>
              <p:nvPr/>
            </p:nvSpPr>
            <p:spPr>
              <a:xfrm>
                <a:off x="4938421" y="2455083"/>
                <a:ext cx="254220" cy="437861"/>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33" name="Rectangle 32">
                <a:extLst>
                  <a:ext uri="{FF2B5EF4-FFF2-40B4-BE49-F238E27FC236}">
                    <a16:creationId xmlns:a16="http://schemas.microsoft.com/office/drawing/2014/main" id="{D497FD5C-2028-463A-9219-49BF81CCB6A1}"/>
                  </a:ext>
                </a:extLst>
              </p:cNvPr>
              <p:cNvSpPr/>
              <p:nvPr/>
            </p:nvSpPr>
            <p:spPr>
              <a:xfrm>
                <a:off x="5223456" y="2639024"/>
                <a:ext cx="121969" cy="25392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34" name="Rectangle 33">
                <a:extLst>
                  <a:ext uri="{FF2B5EF4-FFF2-40B4-BE49-F238E27FC236}">
                    <a16:creationId xmlns:a16="http://schemas.microsoft.com/office/drawing/2014/main" id="{A07FA8F2-15F8-462F-A9CE-A1C68A9F9172}"/>
                  </a:ext>
                </a:extLst>
              </p:cNvPr>
              <p:cNvSpPr/>
              <p:nvPr/>
            </p:nvSpPr>
            <p:spPr>
              <a:xfrm>
                <a:off x="4733709" y="2770148"/>
                <a:ext cx="69380" cy="122796"/>
              </a:xfrm>
              <a:prstGeom prst="rect">
                <a:avLst/>
              </a:pr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35" name="Rectangle 34">
                <a:extLst>
                  <a:ext uri="{FF2B5EF4-FFF2-40B4-BE49-F238E27FC236}">
                    <a16:creationId xmlns:a16="http://schemas.microsoft.com/office/drawing/2014/main" id="{54E66AFF-50E0-431D-A9E1-157818BFEBFE}"/>
                  </a:ext>
                </a:extLst>
              </p:cNvPr>
              <p:cNvSpPr/>
              <p:nvPr/>
            </p:nvSpPr>
            <p:spPr>
              <a:xfrm>
                <a:off x="5030398" y="2770148"/>
                <a:ext cx="69380" cy="122796"/>
              </a:xfrm>
              <a:prstGeom prst="rect">
                <a:avLst/>
              </a:pr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36" name="Rectangle 35">
                <a:extLst>
                  <a:ext uri="{FF2B5EF4-FFF2-40B4-BE49-F238E27FC236}">
                    <a16:creationId xmlns:a16="http://schemas.microsoft.com/office/drawing/2014/main" id="{523FC9BA-81E0-4C5A-87C1-EAAA918C1ED5}"/>
                  </a:ext>
                </a:extLst>
              </p:cNvPr>
              <p:cNvSpPr/>
              <p:nvPr/>
            </p:nvSpPr>
            <p:spPr>
              <a:xfrm>
                <a:off x="5258775" y="2799041"/>
                <a:ext cx="45719" cy="93903"/>
              </a:xfrm>
              <a:prstGeom prst="rect">
                <a:avLst/>
              </a:pr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40" name="Group 39">
              <a:extLst>
                <a:ext uri="{FF2B5EF4-FFF2-40B4-BE49-F238E27FC236}">
                  <a16:creationId xmlns:a16="http://schemas.microsoft.com/office/drawing/2014/main" id="{AC3297C3-E80D-49DD-A036-A8A727B8C53E}"/>
                </a:ext>
              </a:extLst>
            </p:cNvPr>
            <p:cNvGrpSpPr/>
            <p:nvPr/>
          </p:nvGrpSpPr>
          <p:grpSpPr>
            <a:xfrm>
              <a:off x="10122953" y="2193867"/>
              <a:ext cx="589823" cy="349081"/>
              <a:chOff x="944563" y="1663701"/>
              <a:chExt cx="155575" cy="92075"/>
            </a:xfrm>
            <a:solidFill>
              <a:schemeClr val="accent1"/>
            </a:solidFill>
          </p:grpSpPr>
          <p:sp>
            <p:nvSpPr>
              <p:cNvPr id="41" name="Oval 19">
                <a:extLst>
                  <a:ext uri="{FF2B5EF4-FFF2-40B4-BE49-F238E27FC236}">
                    <a16:creationId xmlns:a16="http://schemas.microsoft.com/office/drawing/2014/main" id="{9B8F1414-F74A-4521-B373-5D962A82B338}"/>
                  </a:ext>
                </a:extLst>
              </p:cNvPr>
              <p:cNvSpPr>
                <a:spLocks noChangeArrowheads="1"/>
              </p:cNvSpPr>
              <p:nvPr/>
            </p:nvSpPr>
            <p:spPr bwMode="auto">
              <a:xfrm>
                <a:off x="960438" y="1663701"/>
                <a:ext cx="93663" cy="9207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Freeform 20">
                <a:extLst>
                  <a:ext uri="{FF2B5EF4-FFF2-40B4-BE49-F238E27FC236}">
                    <a16:creationId xmlns:a16="http://schemas.microsoft.com/office/drawing/2014/main" id="{12F41E3E-DD39-4A18-A27F-5E96748761C9}"/>
                  </a:ext>
                </a:extLst>
              </p:cNvPr>
              <p:cNvSpPr>
                <a:spLocks/>
              </p:cNvSpPr>
              <p:nvPr/>
            </p:nvSpPr>
            <p:spPr bwMode="auto">
              <a:xfrm>
                <a:off x="944563" y="1720851"/>
                <a:ext cx="155575" cy="34925"/>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3" name="Oval 21">
                <a:extLst>
                  <a:ext uri="{FF2B5EF4-FFF2-40B4-BE49-F238E27FC236}">
                    <a16:creationId xmlns:a16="http://schemas.microsoft.com/office/drawing/2014/main" id="{7A3020D0-AA8D-4A43-B767-CDE857226B4E}"/>
                  </a:ext>
                </a:extLst>
              </p:cNvPr>
              <p:cNvSpPr>
                <a:spLocks noChangeArrowheads="1"/>
              </p:cNvSpPr>
              <p:nvPr/>
            </p:nvSpPr>
            <p:spPr bwMode="auto">
              <a:xfrm>
                <a:off x="1022350" y="1679576"/>
                <a:ext cx="61913" cy="6032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pic>
          <p:nvPicPr>
            <p:cNvPr id="45" name="Picture 44">
              <a:extLst>
                <a:ext uri="{FF2B5EF4-FFF2-40B4-BE49-F238E27FC236}">
                  <a16:creationId xmlns:a16="http://schemas.microsoft.com/office/drawing/2014/main" id="{7DF96008-1BF4-4FD8-B8E9-CF00658AFDEE}"/>
                </a:ext>
              </a:extLst>
            </p:cNvPr>
            <p:cNvPicPr>
              <a:picLocks noChangeAspect="1"/>
            </p:cNvPicPr>
            <p:nvPr/>
          </p:nvPicPr>
          <p:blipFill>
            <a:blip r:embed="rId5">
              <a:lum bright="100000"/>
            </a:blip>
            <a:stretch>
              <a:fillRect/>
            </a:stretch>
          </p:blipFill>
          <p:spPr>
            <a:xfrm>
              <a:off x="9625021" y="2025287"/>
              <a:ext cx="351874" cy="230301"/>
            </a:xfrm>
            <a:prstGeom prst="rect">
              <a:avLst/>
            </a:prstGeom>
          </p:spPr>
        </p:pic>
        <p:sp>
          <p:nvSpPr>
            <p:cNvPr id="46" name="TextBox 45">
              <a:extLst>
                <a:ext uri="{FF2B5EF4-FFF2-40B4-BE49-F238E27FC236}">
                  <a16:creationId xmlns:a16="http://schemas.microsoft.com/office/drawing/2014/main" id="{95E8ABDF-62C4-47C4-857F-8D5368788919}"/>
                </a:ext>
              </a:extLst>
            </p:cNvPr>
            <p:cNvSpPr txBox="1"/>
            <p:nvPr/>
          </p:nvSpPr>
          <p:spPr>
            <a:xfrm>
              <a:off x="9545080" y="1828109"/>
              <a:ext cx="431949" cy="553998"/>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1" i="0" u="none" strike="noStrike" kern="1200" cap="none" spc="0" normalizeH="0" baseline="0" noProof="0" err="1">
                <a:ln>
                  <a:noFill/>
                </a:ln>
                <a:solidFill>
                  <a:srgbClr val="FFFFFF"/>
                </a:solidFill>
                <a:effectLst/>
                <a:uLnTx/>
                <a:uFillTx/>
                <a:latin typeface="Segoe UI Black" charset="0"/>
                <a:ea typeface="Segoe UI Black" charset="0"/>
                <a:cs typeface="Segoe UI Black" charset="0"/>
              </a:endParaRPr>
            </a:p>
          </p:txBody>
        </p:sp>
      </p:grpSp>
    </p:spTree>
    <p:extLst>
      <p:ext uri="{BB962C8B-B14F-4D97-AF65-F5344CB8AC3E}">
        <p14:creationId xmlns:p14="http://schemas.microsoft.com/office/powerpoint/2010/main" val="39568120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6914DB-6079-483A-914A-17862B2AE078}"/>
              </a:ext>
            </a:extLst>
          </p:cNvPr>
          <p:cNvSpPr>
            <a:spLocks noGrp="1"/>
          </p:cNvSpPr>
          <p:nvPr>
            <p:ph type="title"/>
          </p:nvPr>
        </p:nvSpPr>
        <p:spPr>
          <a:xfrm>
            <a:off x="588263" y="354903"/>
            <a:ext cx="11018520" cy="492443"/>
          </a:xfrm>
        </p:spPr>
        <p:txBody>
          <a:bodyPr/>
          <a:lstStyle/>
          <a:p>
            <a:r>
              <a:rPr lang="en-US" sz="3200"/>
              <a:t>Minimize downtime using Database Migration Service</a:t>
            </a:r>
          </a:p>
        </p:txBody>
      </p:sp>
      <p:cxnSp>
        <p:nvCxnSpPr>
          <p:cNvPr id="4" name="Straight Arrow Connector 3">
            <a:extLst>
              <a:ext uri="{FF2B5EF4-FFF2-40B4-BE49-F238E27FC236}">
                <a16:creationId xmlns:a16="http://schemas.microsoft.com/office/drawing/2014/main" id="{CE1A9B00-09B3-4F52-A007-F151A22B33AE}"/>
              </a:ext>
            </a:extLst>
          </p:cNvPr>
          <p:cNvCxnSpPr>
            <a:cxnSpLocks/>
          </p:cNvCxnSpPr>
          <p:nvPr/>
        </p:nvCxnSpPr>
        <p:spPr>
          <a:xfrm flipV="1">
            <a:off x="8190459" y="3207462"/>
            <a:ext cx="0" cy="1638077"/>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BE9CC663-DA93-4500-B139-24D05FB244D7}"/>
              </a:ext>
            </a:extLst>
          </p:cNvPr>
          <p:cNvGrpSpPr>
            <a:grpSpLocks noChangeAspect="1"/>
          </p:cNvGrpSpPr>
          <p:nvPr/>
        </p:nvGrpSpPr>
        <p:grpSpPr>
          <a:xfrm>
            <a:off x="7557123" y="1922669"/>
            <a:ext cx="1277686" cy="1148329"/>
            <a:chOff x="8881599" y="4043607"/>
            <a:chExt cx="2318125" cy="2083433"/>
          </a:xfrm>
        </p:grpSpPr>
        <p:sp>
          <p:nvSpPr>
            <p:cNvPr id="21" name="Freeform 182">
              <a:extLst>
                <a:ext uri="{FF2B5EF4-FFF2-40B4-BE49-F238E27FC236}">
                  <a16:creationId xmlns:a16="http://schemas.microsoft.com/office/drawing/2014/main" id="{E6809588-6E43-4BB8-874D-7F68E87B4DF5}"/>
                </a:ext>
              </a:extLst>
            </p:cNvPr>
            <p:cNvSpPr/>
            <p:nvPr/>
          </p:nvSpPr>
          <p:spPr bwMode="auto">
            <a:xfrm>
              <a:off x="8881599" y="4043607"/>
              <a:ext cx="1425906" cy="1828800"/>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3" name="Group 22">
              <a:extLst>
                <a:ext uri="{FF2B5EF4-FFF2-40B4-BE49-F238E27FC236}">
                  <a16:creationId xmlns:a16="http://schemas.microsoft.com/office/drawing/2014/main" id="{72115976-AE8E-4076-B6CB-48567014B697}"/>
                </a:ext>
              </a:extLst>
            </p:cNvPr>
            <p:cNvGrpSpPr>
              <a:grpSpLocks noChangeAspect="1"/>
            </p:cNvGrpSpPr>
            <p:nvPr/>
          </p:nvGrpSpPr>
          <p:grpSpPr>
            <a:xfrm flipH="1">
              <a:off x="9654704" y="5212640"/>
              <a:ext cx="1545020" cy="914400"/>
              <a:chOff x="942772" y="1664993"/>
              <a:chExt cx="155575" cy="92075"/>
            </a:xfrm>
            <a:solidFill>
              <a:srgbClr val="50E6FF"/>
            </a:solidFill>
          </p:grpSpPr>
          <p:sp>
            <p:nvSpPr>
              <p:cNvPr id="24" name="Oval 19">
                <a:extLst>
                  <a:ext uri="{FF2B5EF4-FFF2-40B4-BE49-F238E27FC236}">
                    <a16:creationId xmlns:a16="http://schemas.microsoft.com/office/drawing/2014/main" id="{329059A6-88E3-4D4E-AC68-729C635B0F1A}"/>
                  </a:ext>
                </a:extLst>
              </p:cNvPr>
              <p:cNvSpPr>
                <a:spLocks noChangeArrowheads="1"/>
              </p:cNvSpPr>
              <p:nvPr/>
            </p:nvSpPr>
            <p:spPr bwMode="auto">
              <a:xfrm>
                <a:off x="958647" y="1664993"/>
                <a:ext cx="93663"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25" name="Freeform 20">
                <a:extLst>
                  <a:ext uri="{FF2B5EF4-FFF2-40B4-BE49-F238E27FC236}">
                    <a16:creationId xmlns:a16="http://schemas.microsoft.com/office/drawing/2014/main" id="{FAF067BD-FE83-4D0F-AA88-E86FEF8CD94C}"/>
                  </a:ext>
                </a:extLst>
              </p:cNvPr>
              <p:cNvSpPr>
                <a:spLocks/>
              </p:cNvSpPr>
              <p:nvPr/>
            </p:nvSpPr>
            <p:spPr bwMode="auto">
              <a:xfrm>
                <a:off x="942772" y="1722142"/>
                <a:ext cx="155575" cy="34925"/>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26" name="Oval 21">
                <a:extLst>
                  <a:ext uri="{FF2B5EF4-FFF2-40B4-BE49-F238E27FC236}">
                    <a16:creationId xmlns:a16="http://schemas.microsoft.com/office/drawing/2014/main" id="{FAB2604E-003D-4641-87C8-C99C7992EF71}"/>
                  </a:ext>
                </a:extLst>
              </p:cNvPr>
              <p:cNvSpPr>
                <a:spLocks noChangeArrowheads="1"/>
              </p:cNvSpPr>
              <p:nvPr/>
            </p:nvSpPr>
            <p:spPr bwMode="auto">
              <a:xfrm>
                <a:off x="1020559" y="1680868"/>
                <a:ext cx="61913"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grpSp>
      </p:grpSp>
      <p:sp>
        <p:nvSpPr>
          <p:cNvPr id="35" name="TextBox 34">
            <a:extLst>
              <a:ext uri="{FF2B5EF4-FFF2-40B4-BE49-F238E27FC236}">
                <a16:creationId xmlns:a16="http://schemas.microsoft.com/office/drawing/2014/main" id="{14A22A35-4985-F144-B54B-97999F2D9BAA}"/>
              </a:ext>
            </a:extLst>
          </p:cNvPr>
          <p:cNvSpPr txBox="1"/>
          <p:nvPr/>
        </p:nvSpPr>
        <p:spPr>
          <a:xfrm>
            <a:off x="495499" y="1966727"/>
            <a:ext cx="5368967" cy="2788456"/>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0"/>
              </a:spcBef>
              <a:spcAft>
                <a:spcPts val="1200"/>
              </a:spcAft>
              <a:buClrTx/>
              <a:buSzTx/>
              <a:buFontTx/>
              <a:buAutoNum type="arabicPeriod"/>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Migrate initial load</a:t>
            </a:r>
          </a:p>
          <a:p>
            <a:pPr marL="228600" marR="0" lvl="0" indent="-228600" algn="l" defTabSz="914400" rtl="0" eaLnBrk="1" fontAlgn="auto" latinLnBrk="0" hangingPunct="1">
              <a:lnSpc>
                <a:spcPct val="90000"/>
              </a:lnSpc>
              <a:spcBef>
                <a:spcPts val="0"/>
              </a:spcBef>
              <a:spcAft>
                <a:spcPts val="1200"/>
              </a:spcAft>
              <a:buClrTx/>
              <a:buSzTx/>
              <a:buFontTx/>
              <a:buAutoNum type="arabicPeriod"/>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New transactions continue to replicate to target </a:t>
            </a:r>
            <a:b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until data catches up</a:t>
            </a:r>
          </a:p>
          <a:p>
            <a:pPr marL="228600" marR="0" lvl="0" indent="-228600" algn="l" defTabSz="914400" rtl="0" eaLnBrk="1" fontAlgn="auto" latinLnBrk="0" hangingPunct="1">
              <a:lnSpc>
                <a:spcPct val="90000"/>
              </a:lnSpc>
              <a:spcBef>
                <a:spcPts val="0"/>
              </a:spcBef>
              <a:spcAft>
                <a:spcPts val="1200"/>
              </a:spcAft>
              <a:buClrTx/>
              <a:buSzTx/>
              <a:buFontTx/>
              <a:buAutoNum type="arabicPeriod"/>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Stop new traffic coming in (downtime started)</a:t>
            </a:r>
          </a:p>
          <a:p>
            <a:pPr marL="228600" marR="0" lvl="0" indent="-228600" algn="l" defTabSz="914400" rtl="0" eaLnBrk="1" fontAlgn="auto" latinLnBrk="0" hangingPunct="1">
              <a:lnSpc>
                <a:spcPct val="90000"/>
              </a:lnSpc>
              <a:spcBef>
                <a:spcPts val="0"/>
              </a:spcBef>
              <a:spcAft>
                <a:spcPts val="1200"/>
              </a:spcAft>
              <a:buClrTx/>
              <a:buSzTx/>
              <a:buFontTx/>
              <a:buAutoNum type="arabicPeriod"/>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Wait for last batch of data to catch up</a:t>
            </a:r>
          </a:p>
          <a:p>
            <a:pPr marL="228600" marR="0" lvl="0" indent="-228600" algn="l" defTabSz="914400" rtl="0" eaLnBrk="1" fontAlgn="auto" latinLnBrk="0" hangingPunct="1">
              <a:lnSpc>
                <a:spcPct val="90000"/>
              </a:lnSpc>
              <a:spcBef>
                <a:spcPts val="0"/>
              </a:spcBef>
              <a:spcAft>
                <a:spcPts val="1200"/>
              </a:spcAft>
              <a:buClrTx/>
              <a:buSzTx/>
              <a:buFontTx/>
              <a:buAutoNum type="arabicPeriod"/>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Complete DB migration</a:t>
            </a:r>
          </a:p>
          <a:p>
            <a:pPr marL="228600" marR="0" lvl="0" indent="-228600" algn="l" defTabSz="914400" rtl="0" eaLnBrk="1" fontAlgn="auto" latinLnBrk="0" hangingPunct="1">
              <a:lnSpc>
                <a:spcPct val="90000"/>
              </a:lnSpc>
              <a:spcBef>
                <a:spcPts val="0"/>
              </a:spcBef>
              <a:spcAft>
                <a:spcPts val="1200"/>
              </a:spcAft>
              <a:buClrTx/>
              <a:buSzTx/>
              <a:buFontTx/>
              <a:buAutoNum type="arabicPeriod"/>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Update connection string (back online)</a:t>
            </a:r>
          </a:p>
          <a:p>
            <a:pPr marL="228600" marR="0" lvl="0" indent="-228600" algn="l" defTabSz="914400" rtl="0" eaLnBrk="1" fontAlgn="auto" latinLnBrk="0" hangingPunct="1">
              <a:lnSpc>
                <a:spcPct val="90000"/>
              </a:lnSpc>
              <a:spcBef>
                <a:spcPts val="0"/>
              </a:spcBef>
              <a:spcAft>
                <a:spcPts val="1200"/>
              </a:spcAft>
              <a:buClrTx/>
              <a:buSzTx/>
              <a:buFontTx/>
              <a:buAutoNum type="arabicPeriod"/>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2" name="TextBox 31">
            <a:extLst>
              <a:ext uri="{FF2B5EF4-FFF2-40B4-BE49-F238E27FC236}">
                <a16:creationId xmlns:a16="http://schemas.microsoft.com/office/drawing/2014/main" id="{99A2D4BD-0EA5-4C3C-A52E-4E0376A6621B}"/>
              </a:ext>
            </a:extLst>
          </p:cNvPr>
          <p:cNvSpPr txBox="1"/>
          <p:nvPr/>
        </p:nvSpPr>
        <p:spPr>
          <a:xfrm>
            <a:off x="8102542" y="3943382"/>
            <a:ext cx="2100711" cy="461665"/>
          </a:xfrm>
          <a:prstGeom prst="rect">
            <a:avLst/>
          </a:prstGeom>
          <a:noFill/>
        </p:spPr>
        <p:txBody>
          <a:bodyPr wrap="square" lIns="182880" tIns="146304" rIns="182880" bIns="146304"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a:ea typeface="+mn-ea"/>
                <a:cs typeface="+mn-cs"/>
              </a:rPr>
              <a:t>DMS Continuous Sync</a:t>
            </a:r>
          </a:p>
        </p:txBody>
      </p:sp>
      <p:sp>
        <p:nvSpPr>
          <p:cNvPr id="38" name="Freeform 5">
            <a:extLst>
              <a:ext uri="{FF2B5EF4-FFF2-40B4-BE49-F238E27FC236}">
                <a16:creationId xmlns:a16="http://schemas.microsoft.com/office/drawing/2014/main" id="{340F81D7-5F2C-9B46-8472-CAF96F77714C}"/>
              </a:ext>
            </a:extLst>
          </p:cNvPr>
          <p:cNvSpPr>
            <a:spLocks noEditPoints="1"/>
          </p:cNvSpPr>
          <p:nvPr/>
        </p:nvSpPr>
        <p:spPr bwMode="black">
          <a:xfrm>
            <a:off x="7579233" y="3728556"/>
            <a:ext cx="497712" cy="386246"/>
          </a:xfrm>
          <a:custGeom>
            <a:avLst/>
            <a:gdLst>
              <a:gd name="T0" fmla="*/ 22 w 277"/>
              <a:gd name="T1" fmla="*/ 1 h 215"/>
              <a:gd name="T2" fmla="*/ 22 w 277"/>
              <a:gd name="T3" fmla="*/ 10 h 215"/>
              <a:gd name="T4" fmla="*/ 22 w 277"/>
              <a:gd name="T5" fmla="*/ 10 h 215"/>
              <a:gd name="T6" fmla="*/ 66 w 277"/>
              <a:gd name="T7" fmla="*/ 15 h 215"/>
              <a:gd name="T8" fmla="*/ 54 w 277"/>
              <a:gd name="T9" fmla="*/ 20 h 215"/>
              <a:gd name="T10" fmla="*/ 79 w 277"/>
              <a:gd name="T11" fmla="*/ 0 h 215"/>
              <a:gd name="T12" fmla="*/ 118 w 277"/>
              <a:gd name="T13" fmla="*/ 1 h 215"/>
              <a:gd name="T14" fmla="*/ 118 w 277"/>
              <a:gd name="T15" fmla="*/ 10 h 215"/>
              <a:gd name="T16" fmla="*/ 118 w 277"/>
              <a:gd name="T17" fmla="*/ 10 h 215"/>
              <a:gd name="T18" fmla="*/ 163 w 277"/>
              <a:gd name="T19" fmla="*/ 15 h 215"/>
              <a:gd name="T20" fmla="*/ 150 w 277"/>
              <a:gd name="T21" fmla="*/ 20 h 215"/>
              <a:gd name="T22" fmla="*/ 176 w 277"/>
              <a:gd name="T23" fmla="*/ 0 h 215"/>
              <a:gd name="T24" fmla="*/ 215 w 277"/>
              <a:gd name="T25" fmla="*/ 1 h 215"/>
              <a:gd name="T26" fmla="*/ 214 w 277"/>
              <a:gd name="T27" fmla="*/ 10 h 215"/>
              <a:gd name="T28" fmla="*/ 214 w 277"/>
              <a:gd name="T29" fmla="*/ 10 h 215"/>
              <a:gd name="T30" fmla="*/ 259 w 277"/>
              <a:gd name="T31" fmla="*/ 15 h 215"/>
              <a:gd name="T32" fmla="*/ 247 w 277"/>
              <a:gd name="T33" fmla="*/ 20 h 215"/>
              <a:gd name="T34" fmla="*/ 272 w 277"/>
              <a:gd name="T35" fmla="*/ 0 h 215"/>
              <a:gd name="T36" fmla="*/ 12 w 277"/>
              <a:gd name="T37" fmla="*/ 92 h 215"/>
              <a:gd name="T38" fmla="*/ 0 w 277"/>
              <a:gd name="T39" fmla="*/ 97 h 215"/>
              <a:gd name="T40" fmla="*/ 25 w 277"/>
              <a:gd name="T41" fmla="*/ 77 h 215"/>
              <a:gd name="T42" fmla="*/ 64 w 277"/>
              <a:gd name="T43" fmla="*/ 77 h 215"/>
              <a:gd name="T44" fmla="*/ 64 w 277"/>
              <a:gd name="T45" fmla="*/ 87 h 215"/>
              <a:gd name="T46" fmla="*/ 64 w 277"/>
              <a:gd name="T47" fmla="*/ 87 h 215"/>
              <a:gd name="T48" fmla="*/ 109 w 277"/>
              <a:gd name="T49" fmla="*/ 92 h 215"/>
              <a:gd name="T50" fmla="*/ 96 w 277"/>
              <a:gd name="T51" fmla="*/ 97 h 215"/>
              <a:gd name="T52" fmla="*/ 122 w 277"/>
              <a:gd name="T53" fmla="*/ 77 h 215"/>
              <a:gd name="T54" fmla="*/ 161 w 277"/>
              <a:gd name="T55" fmla="*/ 77 h 215"/>
              <a:gd name="T56" fmla="*/ 160 w 277"/>
              <a:gd name="T57" fmla="*/ 87 h 215"/>
              <a:gd name="T58" fmla="*/ 160 w 277"/>
              <a:gd name="T59" fmla="*/ 87 h 215"/>
              <a:gd name="T60" fmla="*/ 205 w 277"/>
              <a:gd name="T61" fmla="*/ 92 h 215"/>
              <a:gd name="T62" fmla="*/ 192 w 277"/>
              <a:gd name="T63" fmla="*/ 97 h 215"/>
              <a:gd name="T64" fmla="*/ 218 w 277"/>
              <a:gd name="T65" fmla="*/ 77 h 215"/>
              <a:gd name="T66" fmla="*/ 257 w 277"/>
              <a:gd name="T67" fmla="*/ 77 h 215"/>
              <a:gd name="T68" fmla="*/ 256 w 277"/>
              <a:gd name="T69" fmla="*/ 87 h 215"/>
              <a:gd name="T70" fmla="*/ 256 w 277"/>
              <a:gd name="T71" fmla="*/ 87 h 215"/>
              <a:gd name="T72" fmla="*/ 22 w 277"/>
              <a:gd name="T73" fmla="*/ 154 h 215"/>
              <a:gd name="T74" fmla="*/ 22 w 277"/>
              <a:gd name="T75" fmla="*/ 164 h 215"/>
              <a:gd name="T76" fmla="*/ 22 w 277"/>
              <a:gd name="T77" fmla="*/ 164 h 215"/>
              <a:gd name="T78" fmla="*/ 66 w 277"/>
              <a:gd name="T79" fmla="*/ 168 h 215"/>
              <a:gd name="T80" fmla="*/ 54 w 277"/>
              <a:gd name="T81" fmla="*/ 173 h 215"/>
              <a:gd name="T82" fmla="*/ 79 w 277"/>
              <a:gd name="T83" fmla="*/ 154 h 215"/>
              <a:gd name="T84" fmla="*/ 118 w 277"/>
              <a:gd name="T85" fmla="*/ 154 h 215"/>
              <a:gd name="T86" fmla="*/ 118 w 277"/>
              <a:gd name="T87" fmla="*/ 164 h 215"/>
              <a:gd name="T88" fmla="*/ 118 w 277"/>
              <a:gd name="T89" fmla="*/ 164 h 215"/>
              <a:gd name="T90" fmla="*/ 163 w 277"/>
              <a:gd name="T91" fmla="*/ 168 h 215"/>
              <a:gd name="T92" fmla="*/ 150 w 277"/>
              <a:gd name="T93" fmla="*/ 173 h 215"/>
              <a:gd name="T94" fmla="*/ 176 w 277"/>
              <a:gd name="T95" fmla="*/ 154 h 215"/>
              <a:gd name="T96" fmla="*/ 215 w 277"/>
              <a:gd name="T97" fmla="*/ 154 h 215"/>
              <a:gd name="T98" fmla="*/ 214 w 277"/>
              <a:gd name="T99" fmla="*/ 164 h 215"/>
              <a:gd name="T100" fmla="*/ 214 w 277"/>
              <a:gd name="T101" fmla="*/ 164 h 215"/>
              <a:gd name="T102" fmla="*/ 259 w 277"/>
              <a:gd name="T103" fmla="*/ 168 h 215"/>
              <a:gd name="T104" fmla="*/ 247 w 277"/>
              <a:gd name="T105" fmla="*/ 173 h 215"/>
              <a:gd name="T106" fmla="*/ 272 w 277"/>
              <a:gd name="T107" fmla="*/ 15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7" h="215">
                <a:moveTo>
                  <a:pt x="21" y="61"/>
                </a:moveTo>
                <a:cubicBezTo>
                  <a:pt x="7" y="61"/>
                  <a:pt x="0" y="51"/>
                  <a:pt x="0" y="32"/>
                </a:cubicBezTo>
                <a:cubicBezTo>
                  <a:pt x="0" y="22"/>
                  <a:pt x="2" y="14"/>
                  <a:pt x="6" y="9"/>
                </a:cubicBezTo>
                <a:cubicBezTo>
                  <a:pt x="9" y="3"/>
                  <a:pt x="15" y="1"/>
                  <a:pt x="22" y="1"/>
                </a:cubicBezTo>
                <a:cubicBezTo>
                  <a:pt x="36" y="1"/>
                  <a:pt x="43" y="11"/>
                  <a:pt x="43" y="30"/>
                </a:cubicBezTo>
                <a:cubicBezTo>
                  <a:pt x="43" y="40"/>
                  <a:pt x="41" y="48"/>
                  <a:pt x="37" y="53"/>
                </a:cubicBezTo>
                <a:cubicBezTo>
                  <a:pt x="33" y="59"/>
                  <a:pt x="28" y="61"/>
                  <a:pt x="21" y="61"/>
                </a:cubicBezTo>
                <a:close/>
                <a:moveTo>
                  <a:pt x="22" y="10"/>
                </a:moveTo>
                <a:cubicBezTo>
                  <a:pt x="16" y="10"/>
                  <a:pt x="13" y="17"/>
                  <a:pt x="13" y="32"/>
                </a:cubicBezTo>
                <a:cubicBezTo>
                  <a:pt x="13" y="45"/>
                  <a:pt x="16" y="51"/>
                  <a:pt x="21" y="51"/>
                </a:cubicBezTo>
                <a:cubicBezTo>
                  <a:pt x="27" y="51"/>
                  <a:pt x="29" y="45"/>
                  <a:pt x="29" y="31"/>
                </a:cubicBezTo>
                <a:cubicBezTo>
                  <a:pt x="29" y="17"/>
                  <a:pt x="27" y="10"/>
                  <a:pt x="22" y="10"/>
                </a:cubicBezTo>
                <a:close/>
                <a:moveTo>
                  <a:pt x="79" y="0"/>
                </a:moveTo>
                <a:cubicBezTo>
                  <a:pt x="79" y="60"/>
                  <a:pt x="79" y="60"/>
                  <a:pt x="79" y="60"/>
                </a:cubicBezTo>
                <a:cubicBezTo>
                  <a:pt x="66" y="60"/>
                  <a:pt x="66" y="60"/>
                  <a:pt x="66" y="60"/>
                </a:cubicBezTo>
                <a:cubicBezTo>
                  <a:pt x="66" y="15"/>
                  <a:pt x="66" y="15"/>
                  <a:pt x="66" y="15"/>
                </a:cubicBezTo>
                <a:cubicBezTo>
                  <a:pt x="66" y="15"/>
                  <a:pt x="65" y="16"/>
                  <a:pt x="64" y="17"/>
                </a:cubicBezTo>
                <a:cubicBezTo>
                  <a:pt x="63" y="17"/>
                  <a:pt x="62" y="18"/>
                  <a:pt x="61" y="18"/>
                </a:cubicBezTo>
                <a:cubicBezTo>
                  <a:pt x="60" y="19"/>
                  <a:pt x="59" y="19"/>
                  <a:pt x="57" y="19"/>
                </a:cubicBezTo>
                <a:cubicBezTo>
                  <a:pt x="56" y="20"/>
                  <a:pt x="55" y="20"/>
                  <a:pt x="54" y="20"/>
                </a:cubicBezTo>
                <a:cubicBezTo>
                  <a:pt x="54" y="9"/>
                  <a:pt x="54" y="9"/>
                  <a:pt x="54" y="9"/>
                </a:cubicBezTo>
                <a:cubicBezTo>
                  <a:pt x="57" y="8"/>
                  <a:pt x="61" y="7"/>
                  <a:pt x="64" y="5"/>
                </a:cubicBezTo>
                <a:cubicBezTo>
                  <a:pt x="66" y="4"/>
                  <a:pt x="69" y="2"/>
                  <a:pt x="72" y="0"/>
                </a:cubicBezTo>
                <a:lnTo>
                  <a:pt x="79" y="0"/>
                </a:lnTo>
                <a:close/>
                <a:moveTo>
                  <a:pt x="117" y="61"/>
                </a:moveTo>
                <a:cubicBezTo>
                  <a:pt x="103" y="61"/>
                  <a:pt x="96" y="51"/>
                  <a:pt x="96" y="32"/>
                </a:cubicBezTo>
                <a:cubicBezTo>
                  <a:pt x="96" y="22"/>
                  <a:pt x="98" y="14"/>
                  <a:pt x="102" y="9"/>
                </a:cubicBezTo>
                <a:cubicBezTo>
                  <a:pt x="106" y="3"/>
                  <a:pt x="111" y="1"/>
                  <a:pt x="118" y="1"/>
                </a:cubicBezTo>
                <a:cubicBezTo>
                  <a:pt x="132" y="1"/>
                  <a:pt x="139" y="11"/>
                  <a:pt x="139" y="30"/>
                </a:cubicBezTo>
                <a:cubicBezTo>
                  <a:pt x="139" y="40"/>
                  <a:pt x="137" y="48"/>
                  <a:pt x="133" y="53"/>
                </a:cubicBezTo>
                <a:cubicBezTo>
                  <a:pt x="130" y="59"/>
                  <a:pt x="124" y="61"/>
                  <a:pt x="117" y="61"/>
                </a:cubicBezTo>
                <a:close/>
                <a:moveTo>
                  <a:pt x="118" y="10"/>
                </a:moveTo>
                <a:cubicBezTo>
                  <a:pt x="112" y="10"/>
                  <a:pt x="109" y="17"/>
                  <a:pt x="109" y="32"/>
                </a:cubicBezTo>
                <a:cubicBezTo>
                  <a:pt x="109" y="45"/>
                  <a:pt x="112" y="51"/>
                  <a:pt x="118" y="51"/>
                </a:cubicBezTo>
                <a:cubicBezTo>
                  <a:pt x="123" y="51"/>
                  <a:pt x="126" y="45"/>
                  <a:pt x="126" y="31"/>
                </a:cubicBezTo>
                <a:cubicBezTo>
                  <a:pt x="126" y="17"/>
                  <a:pt x="123" y="10"/>
                  <a:pt x="118" y="10"/>
                </a:cubicBezTo>
                <a:close/>
                <a:moveTo>
                  <a:pt x="176" y="0"/>
                </a:moveTo>
                <a:cubicBezTo>
                  <a:pt x="176" y="60"/>
                  <a:pt x="176" y="60"/>
                  <a:pt x="176" y="60"/>
                </a:cubicBezTo>
                <a:cubicBezTo>
                  <a:pt x="163" y="60"/>
                  <a:pt x="163" y="60"/>
                  <a:pt x="163" y="60"/>
                </a:cubicBezTo>
                <a:cubicBezTo>
                  <a:pt x="163" y="15"/>
                  <a:pt x="163" y="15"/>
                  <a:pt x="163" y="15"/>
                </a:cubicBezTo>
                <a:cubicBezTo>
                  <a:pt x="162" y="15"/>
                  <a:pt x="161" y="16"/>
                  <a:pt x="160" y="17"/>
                </a:cubicBezTo>
                <a:cubicBezTo>
                  <a:pt x="159" y="17"/>
                  <a:pt x="158" y="18"/>
                  <a:pt x="157" y="18"/>
                </a:cubicBezTo>
                <a:cubicBezTo>
                  <a:pt x="156" y="19"/>
                  <a:pt x="155" y="19"/>
                  <a:pt x="154" y="19"/>
                </a:cubicBezTo>
                <a:cubicBezTo>
                  <a:pt x="153" y="20"/>
                  <a:pt x="151" y="20"/>
                  <a:pt x="150" y="20"/>
                </a:cubicBezTo>
                <a:cubicBezTo>
                  <a:pt x="150" y="9"/>
                  <a:pt x="150" y="9"/>
                  <a:pt x="150" y="9"/>
                </a:cubicBezTo>
                <a:cubicBezTo>
                  <a:pt x="154" y="8"/>
                  <a:pt x="157" y="7"/>
                  <a:pt x="160" y="5"/>
                </a:cubicBezTo>
                <a:cubicBezTo>
                  <a:pt x="163" y="4"/>
                  <a:pt x="165" y="2"/>
                  <a:pt x="168" y="0"/>
                </a:cubicBezTo>
                <a:lnTo>
                  <a:pt x="176" y="0"/>
                </a:lnTo>
                <a:close/>
                <a:moveTo>
                  <a:pt x="214" y="61"/>
                </a:moveTo>
                <a:cubicBezTo>
                  <a:pt x="200" y="61"/>
                  <a:pt x="193" y="51"/>
                  <a:pt x="193" y="32"/>
                </a:cubicBezTo>
                <a:cubicBezTo>
                  <a:pt x="193" y="22"/>
                  <a:pt x="195" y="14"/>
                  <a:pt x="198" y="9"/>
                </a:cubicBezTo>
                <a:cubicBezTo>
                  <a:pt x="202" y="3"/>
                  <a:pt x="208" y="1"/>
                  <a:pt x="215" y="1"/>
                </a:cubicBezTo>
                <a:cubicBezTo>
                  <a:pt x="228" y="1"/>
                  <a:pt x="235" y="11"/>
                  <a:pt x="235" y="30"/>
                </a:cubicBezTo>
                <a:cubicBezTo>
                  <a:pt x="235" y="40"/>
                  <a:pt x="233" y="48"/>
                  <a:pt x="230" y="53"/>
                </a:cubicBezTo>
                <a:cubicBezTo>
                  <a:pt x="226" y="59"/>
                  <a:pt x="221" y="61"/>
                  <a:pt x="214" y="61"/>
                </a:cubicBezTo>
                <a:close/>
                <a:moveTo>
                  <a:pt x="214" y="10"/>
                </a:moveTo>
                <a:cubicBezTo>
                  <a:pt x="209" y="10"/>
                  <a:pt x="206" y="17"/>
                  <a:pt x="206" y="32"/>
                </a:cubicBezTo>
                <a:cubicBezTo>
                  <a:pt x="206" y="45"/>
                  <a:pt x="209" y="51"/>
                  <a:pt x="214" y="51"/>
                </a:cubicBezTo>
                <a:cubicBezTo>
                  <a:pt x="219" y="51"/>
                  <a:pt x="222" y="45"/>
                  <a:pt x="222" y="31"/>
                </a:cubicBezTo>
                <a:cubicBezTo>
                  <a:pt x="222" y="17"/>
                  <a:pt x="219" y="10"/>
                  <a:pt x="214" y="10"/>
                </a:cubicBezTo>
                <a:close/>
                <a:moveTo>
                  <a:pt x="272" y="0"/>
                </a:moveTo>
                <a:cubicBezTo>
                  <a:pt x="272" y="60"/>
                  <a:pt x="272" y="60"/>
                  <a:pt x="272" y="60"/>
                </a:cubicBezTo>
                <a:cubicBezTo>
                  <a:pt x="259" y="60"/>
                  <a:pt x="259" y="60"/>
                  <a:pt x="259" y="60"/>
                </a:cubicBezTo>
                <a:cubicBezTo>
                  <a:pt x="259" y="15"/>
                  <a:pt x="259" y="15"/>
                  <a:pt x="259" y="15"/>
                </a:cubicBezTo>
                <a:cubicBezTo>
                  <a:pt x="258" y="15"/>
                  <a:pt x="258" y="16"/>
                  <a:pt x="257" y="17"/>
                </a:cubicBezTo>
                <a:cubicBezTo>
                  <a:pt x="256" y="17"/>
                  <a:pt x="255" y="18"/>
                  <a:pt x="254" y="18"/>
                </a:cubicBezTo>
                <a:cubicBezTo>
                  <a:pt x="252" y="19"/>
                  <a:pt x="251" y="19"/>
                  <a:pt x="250" y="19"/>
                </a:cubicBezTo>
                <a:cubicBezTo>
                  <a:pt x="249" y="20"/>
                  <a:pt x="248" y="20"/>
                  <a:pt x="247" y="20"/>
                </a:cubicBezTo>
                <a:cubicBezTo>
                  <a:pt x="247" y="9"/>
                  <a:pt x="247" y="9"/>
                  <a:pt x="247" y="9"/>
                </a:cubicBezTo>
                <a:cubicBezTo>
                  <a:pt x="250" y="8"/>
                  <a:pt x="253" y="7"/>
                  <a:pt x="256" y="5"/>
                </a:cubicBezTo>
                <a:cubicBezTo>
                  <a:pt x="259" y="4"/>
                  <a:pt x="262" y="2"/>
                  <a:pt x="264" y="0"/>
                </a:cubicBezTo>
                <a:lnTo>
                  <a:pt x="272" y="0"/>
                </a:lnTo>
                <a:close/>
                <a:moveTo>
                  <a:pt x="25" y="77"/>
                </a:moveTo>
                <a:cubicBezTo>
                  <a:pt x="25" y="137"/>
                  <a:pt x="25" y="137"/>
                  <a:pt x="25" y="137"/>
                </a:cubicBezTo>
                <a:cubicBezTo>
                  <a:pt x="12" y="137"/>
                  <a:pt x="12" y="137"/>
                  <a:pt x="12" y="137"/>
                </a:cubicBezTo>
                <a:cubicBezTo>
                  <a:pt x="12" y="92"/>
                  <a:pt x="12" y="92"/>
                  <a:pt x="12" y="92"/>
                </a:cubicBezTo>
                <a:cubicBezTo>
                  <a:pt x="12" y="92"/>
                  <a:pt x="11" y="93"/>
                  <a:pt x="10" y="93"/>
                </a:cubicBezTo>
                <a:cubicBezTo>
                  <a:pt x="9" y="94"/>
                  <a:pt x="8" y="94"/>
                  <a:pt x="7" y="95"/>
                </a:cubicBezTo>
                <a:cubicBezTo>
                  <a:pt x="6" y="95"/>
                  <a:pt x="5" y="96"/>
                  <a:pt x="3" y="96"/>
                </a:cubicBezTo>
                <a:cubicBezTo>
                  <a:pt x="2" y="96"/>
                  <a:pt x="1" y="97"/>
                  <a:pt x="0" y="97"/>
                </a:cubicBezTo>
                <a:cubicBezTo>
                  <a:pt x="0" y="86"/>
                  <a:pt x="0" y="86"/>
                  <a:pt x="0" y="86"/>
                </a:cubicBezTo>
                <a:cubicBezTo>
                  <a:pt x="3" y="85"/>
                  <a:pt x="6" y="84"/>
                  <a:pt x="9" y="82"/>
                </a:cubicBezTo>
                <a:cubicBezTo>
                  <a:pt x="12" y="81"/>
                  <a:pt x="15" y="79"/>
                  <a:pt x="17" y="77"/>
                </a:cubicBezTo>
                <a:lnTo>
                  <a:pt x="25" y="77"/>
                </a:lnTo>
                <a:close/>
                <a:moveTo>
                  <a:pt x="63" y="138"/>
                </a:moveTo>
                <a:cubicBezTo>
                  <a:pt x="49" y="138"/>
                  <a:pt x="42" y="128"/>
                  <a:pt x="42" y="109"/>
                </a:cubicBezTo>
                <a:cubicBezTo>
                  <a:pt x="42" y="98"/>
                  <a:pt x="44" y="91"/>
                  <a:pt x="48" y="85"/>
                </a:cubicBezTo>
                <a:cubicBezTo>
                  <a:pt x="52" y="80"/>
                  <a:pt x="57" y="77"/>
                  <a:pt x="64" y="77"/>
                </a:cubicBezTo>
                <a:cubicBezTo>
                  <a:pt x="78" y="77"/>
                  <a:pt x="85" y="87"/>
                  <a:pt x="85" y="107"/>
                </a:cubicBezTo>
                <a:cubicBezTo>
                  <a:pt x="85" y="117"/>
                  <a:pt x="83" y="125"/>
                  <a:pt x="79" y="130"/>
                </a:cubicBezTo>
                <a:cubicBezTo>
                  <a:pt x="75" y="135"/>
                  <a:pt x="70" y="138"/>
                  <a:pt x="63" y="138"/>
                </a:cubicBezTo>
                <a:close/>
                <a:moveTo>
                  <a:pt x="64" y="87"/>
                </a:moveTo>
                <a:cubicBezTo>
                  <a:pt x="58" y="87"/>
                  <a:pt x="55" y="94"/>
                  <a:pt x="55" y="108"/>
                </a:cubicBezTo>
                <a:cubicBezTo>
                  <a:pt x="55" y="121"/>
                  <a:pt x="58" y="128"/>
                  <a:pt x="64" y="128"/>
                </a:cubicBezTo>
                <a:cubicBezTo>
                  <a:pt x="69" y="128"/>
                  <a:pt x="72" y="121"/>
                  <a:pt x="72" y="108"/>
                </a:cubicBezTo>
                <a:cubicBezTo>
                  <a:pt x="72" y="94"/>
                  <a:pt x="69" y="87"/>
                  <a:pt x="64" y="87"/>
                </a:cubicBezTo>
                <a:close/>
                <a:moveTo>
                  <a:pt x="122" y="77"/>
                </a:moveTo>
                <a:cubicBezTo>
                  <a:pt x="122" y="137"/>
                  <a:pt x="122" y="137"/>
                  <a:pt x="122" y="137"/>
                </a:cubicBezTo>
                <a:cubicBezTo>
                  <a:pt x="109" y="137"/>
                  <a:pt x="109" y="137"/>
                  <a:pt x="109" y="137"/>
                </a:cubicBezTo>
                <a:cubicBezTo>
                  <a:pt x="109" y="92"/>
                  <a:pt x="109" y="92"/>
                  <a:pt x="109" y="92"/>
                </a:cubicBezTo>
                <a:cubicBezTo>
                  <a:pt x="108" y="92"/>
                  <a:pt x="107" y="93"/>
                  <a:pt x="106" y="93"/>
                </a:cubicBezTo>
                <a:cubicBezTo>
                  <a:pt x="105" y="94"/>
                  <a:pt x="104" y="94"/>
                  <a:pt x="103" y="95"/>
                </a:cubicBezTo>
                <a:cubicBezTo>
                  <a:pt x="102" y="95"/>
                  <a:pt x="101" y="96"/>
                  <a:pt x="100" y="96"/>
                </a:cubicBezTo>
                <a:cubicBezTo>
                  <a:pt x="98" y="96"/>
                  <a:pt x="97" y="97"/>
                  <a:pt x="96" y="97"/>
                </a:cubicBezTo>
                <a:cubicBezTo>
                  <a:pt x="96" y="86"/>
                  <a:pt x="96" y="86"/>
                  <a:pt x="96" y="86"/>
                </a:cubicBezTo>
                <a:cubicBezTo>
                  <a:pt x="100" y="85"/>
                  <a:pt x="103" y="84"/>
                  <a:pt x="106" y="82"/>
                </a:cubicBezTo>
                <a:cubicBezTo>
                  <a:pt x="109" y="81"/>
                  <a:pt x="111" y="79"/>
                  <a:pt x="114" y="77"/>
                </a:cubicBezTo>
                <a:lnTo>
                  <a:pt x="122" y="77"/>
                </a:lnTo>
                <a:close/>
                <a:moveTo>
                  <a:pt x="159" y="138"/>
                </a:moveTo>
                <a:cubicBezTo>
                  <a:pt x="145" y="138"/>
                  <a:pt x="138" y="128"/>
                  <a:pt x="138" y="109"/>
                </a:cubicBezTo>
                <a:cubicBezTo>
                  <a:pt x="138" y="98"/>
                  <a:pt x="140" y="91"/>
                  <a:pt x="144" y="85"/>
                </a:cubicBezTo>
                <a:cubicBezTo>
                  <a:pt x="148" y="80"/>
                  <a:pt x="153" y="77"/>
                  <a:pt x="161" y="77"/>
                </a:cubicBezTo>
                <a:cubicBezTo>
                  <a:pt x="174" y="77"/>
                  <a:pt x="181" y="87"/>
                  <a:pt x="181" y="107"/>
                </a:cubicBezTo>
                <a:cubicBezTo>
                  <a:pt x="181" y="117"/>
                  <a:pt x="179" y="125"/>
                  <a:pt x="175" y="130"/>
                </a:cubicBezTo>
                <a:cubicBezTo>
                  <a:pt x="172" y="135"/>
                  <a:pt x="166" y="138"/>
                  <a:pt x="159" y="138"/>
                </a:cubicBezTo>
                <a:close/>
                <a:moveTo>
                  <a:pt x="160" y="87"/>
                </a:moveTo>
                <a:cubicBezTo>
                  <a:pt x="154" y="87"/>
                  <a:pt x="152" y="94"/>
                  <a:pt x="152" y="108"/>
                </a:cubicBezTo>
                <a:cubicBezTo>
                  <a:pt x="152" y="121"/>
                  <a:pt x="154" y="128"/>
                  <a:pt x="160" y="128"/>
                </a:cubicBezTo>
                <a:cubicBezTo>
                  <a:pt x="165" y="128"/>
                  <a:pt x="168" y="121"/>
                  <a:pt x="168" y="108"/>
                </a:cubicBezTo>
                <a:cubicBezTo>
                  <a:pt x="168" y="94"/>
                  <a:pt x="165" y="87"/>
                  <a:pt x="160" y="87"/>
                </a:cubicBezTo>
                <a:close/>
                <a:moveTo>
                  <a:pt x="218" y="77"/>
                </a:moveTo>
                <a:cubicBezTo>
                  <a:pt x="218" y="137"/>
                  <a:pt x="218" y="137"/>
                  <a:pt x="218" y="137"/>
                </a:cubicBezTo>
                <a:cubicBezTo>
                  <a:pt x="205" y="137"/>
                  <a:pt x="205" y="137"/>
                  <a:pt x="205" y="137"/>
                </a:cubicBezTo>
                <a:cubicBezTo>
                  <a:pt x="205" y="92"/>
                  <a:pt x="205" y="92"/>
                  <a:pt x="205" y="92"/>
                </a:cubicBezTo>
                <a:cubicBezTo>
                  <a:pt x="204" y="92"/>
                  <a:pt x="203" y="93"/>
                  <a:pt x="202" y="93"/>
                </a:cubicBezTo>
                <a:cubicBezTo>
                  <a:pt x="201" y="94"/>
                  <a:pt x="200" y="94"/>
                  <a:pt x="199" y="95"/>
                </a:cubicBezTo>
                <a:cubicBezTo>
                  <a:pt x="198" y="95"/>
                  <a:pt x="197" y="96"/>
                  <a:pt x="196" y="96"/>
                </a:cubicBezTo>
                <a:cubicBezTo>
                  <a:pt x="195" y="96"/>
                  <a:pt x="194" y="97"/>
                  <a:pt x="192" y="97"/>
                </a:cubicBezTo>
                <a:cubicBezTo>
                  <a:pt x="192" y="86"/>
                  <a:pt x="192" y="86"/>
                  <a:pt x="192" y="86"/>
                </a:cubicBezTo>
                <a:cubicBezTo>
                  <a:pt x="196" y="85"/>
                  <a:pt x="199" y="84"/>
                  <a:pt x="202" y="82"/>
                </a:cubicBezTo>
                <a:cubicBezTo>
                  <a:pt x="205" y="81"/>
                  <a:pt x="208" y="79"/>
                  <a:pt x="210" y="77"/>
                </a:cubicBezTo>
                <a:lnTo>
                  <a:pt x="218" y="77"/>
                </a:lnTo>
                <a:close/>
                <a:moveTo>
                  <a:pt x="256" y="138"/>
                </a:moveTo>
                <a:cubicBezTo>
                  <a:pt x="242" y="138"/>
                  <a:pt x="235" y="128"/>
                  <a:pt x="235" y="109"/>
                </a:cubicBezTo>
                <a:cubicBezTo>
                  <a:pt x="235" y="98"/>
                  <a:pt x="237" y="91"/>
                  <a:pt x="240" y="85"/>
                </a:cubicBezTo>
                <a:cubicBezTo>
                  <a:pt x="244" y="80"/>
                  <a:pt x="250" y="77"/>
                  <a:pt x="257" y="77"/>
                </a:cubicBezTo>
                <a:cubicBezTo>
                  <a:pt x="270" y="77"/>
                  <a:pt x="277" y="87"/>
                  <a:pt x="277" y="107"/>
                </a:cubicBezTo>
                <a:cubicBezTo>
                  <a:pt x="277" y="117"/>
                  <a:pt x="275" y="125"/>
                  <a:pt x="272" y="130"/>
                </a:cubicBezTo>
                <a:cubicBezTo>
                  <a:pt x="268" y="135"/>
                  <a:pt x="263" y="138"/>
                  <a:pt x="256" y="138"/>
                </a:cubicBezTo>
                <a:close/>
                <a:moveTo>
                  <a:pt x="256" y="87"/>
                </a:moveTo>
                <a:cubicBezTo>
                  <a:pt x="251" y="87"/>
                  <a:pt x="248" y="94"/>
                  <a:pt x="248" y="108"/>
                </a:cubicBezTo>
                <a:cubicBezTo>
                  <a:pt x="248" y="121"/>
                  <a:pt x="251" y="128"/>
                  <a:pt x="256" y="128"/>
                </a:cubicBezTo>
                <a:cubicBezTo>
                  <a:pt x="261" y="128"/>
                  <a:pt x="264" y="121"/>
                  <a:pt x="264" y="108"/>
                </a:cubicBezTo>
                <a:cubicBezTo>
                  <a:pt x="264" y="94"/>
                  <a:pt x="262" y="87"/>
                  <a:pt x="256" y="87"/>
                </a:cubicBezTo>
                <a:close/>
                <a:moveTo>
                  <a:pt x="21" y="215"/>
                </a:moveTo>
                <a:cubicBezTo>
                  <a:pt x="7" y="215"/>
                  <a:pt x="0" y="205"/>
                  <a:pt x="0" y="185"/>
                </a:cubicBezTo>
                <a:cubicBezTo>
                  <a:pt x="0" y="175"/>
                  <a:pt x="2" y="167"/>
                  <a:pt x="6" y="162"/>
                </a:cubicBezTo>
                <a:cubicBezTo>
                  <a:pt x="9" y="157"/>
                  <a:pt x="15" y="154"/>
                  <a:pt x="22" y="154"/>
                </a:cubicBezTo>
                <a:cubicBezTo>
                  <a:pt x="36" y="154"/>
                  <a:pt x="43" y="164"/>
                  <a:pt x="43" y="184"/>
                </a:cubicBezTo>
                <a:cubicBezTo>
                  <a:pt x="43" y="194"/>
                  <a:pt x="41" y="201"/>
                  <a:pt x="37" y="207"/>
                </a:cubicBezTo>
                <a:cubicBezTo>
                  <a:pt x="33" y="212"/>
                  <a:pt x="28" y="215"/>
                  <a:pt x="21" y="215"/>
                </a:cubicBezTo>
                <a:close/>
                <a:moveTo>
                  <a:pt x="22" y="164"/>
                </a:moveTo>
                <a:cubicBezTo>
                  <a:pt x="16" y="164"/>
                  <a:pt x="13" y="171"/>
                  <a:pt x="13" y="185"/>
                </a:cubicBezTo>
                <a:cubicBezTo>
                  <a:pt x="13" y="198"/>
                  <a:pt x="16" y="205"/>
                  <a:pt x="21" y="205"/>
                </a:cubicBezTo>
                <a:cubicBezTo>
                  <a:pt x="27" y="205"/>
                  <a:pt x="29" y="198"/>
                  <a:pt x="29" y="184"/>
                </a:cubicBezTo>
                <a:cubicBezTo>
                  <a:pt x="29" y="171"/>
                  <a:pt x="27" y="164"/>
                  <a:pt x="22" y="164"/>
                </a:cubicBezTo>
                <a:close/>
                <a:moveTo>
                  <a:pt x="79" y="154"/>
                </a:moveTo>
                <a:cubicBezTo>
                  <a:pt x="79" y="214"/>
                  <a:pt x="79" y="214"/>
                  <a:pt x="79" y="214"/>
                </a:cubicBezTo>
                <a:cubicBezTo>
                  <a:pt x="66" y="214"/>
                  <a:pt x="66" y="214"/>
                  <a:pt x="66" y="214"/>
                </a:cubicBezTo>
                <a:cubicBezTo>
                  <a:pt x="66" y="168"/>
                  <a:pt x="66" y="168"/>
                  <a:pt x="66" y="168"/>
                </a:cubicBezTo>
                <a:cubicBezTo>
                  <a:pt x="66" y="169"/>
                  <a:pt x="65" y="170"/>
                  <a:pt x="64" y="170"/>
                </a:cubicBezTo>
                <a:cubicBezTo>
                  <a:pt x="63" y="171"/>
                  <a:pt x="62" y="171"/>
                  <a:pt x="61" y="172"/>
                </a:cubicBezTo>
                <a:cubicBezTo>
                  <a:pt x="60" y="172"/>
                  <a:pt x="59" y="172"/>
                  <a:pt x="57" y="173"/>
                </a:cubicBezTo>
                <a:cubicBezTo>
                  <a:pt x="56" y="173"/>
                  <a:pt x="55" y="173"/>
                  <a:pt x="54" y="173"/>
                </a:cubicBezTo>
                <a:cubicBezTo>
                  <a:pt x="54" y="163"/>
                  <a:pt x="54" y="163"/>
                  <a:pt x="54" y="163"/>
                </a:cubicBezTo>
                <a:cubicBezTo>
                  <a:pt x="57" y="162"/>
                  <a:pt x="61" y="160"/>
                  <a:pt x="64" y="159"/>
                </a:cubicBezTo>
                <a:cubicBezTo>
                  <a:pt x="66" y="157"/>
                  <a:pt x="69" y="156"/>
                  <a:pt x="72" y="154"/>
                </a:cubicBezTo>
                <a:lnTo>
                  <a:pt x="79" y="154"/>
                </a:lnTo>
                <a:close/>
                <a:moveTo>
                  <a:pt x="117" y="215"/>
                </a:moveTo>
                <a:cubicBezTo>
                  <a:pt x="103" y="215"/>
                  <a:pt x="96" y="205"/>
                  <a:pt x="96" y="185"/>
                </a:cubicBezTo>
                <a:cubicBezTo>
                  <a:pt x="96" y="175"/>
                  <a:pt x="98" y="167"/>
                  <a:pt x="102" y="162"/>
                </a:cubicBezTo>
                <a:cubicBezTo>
                  <a:pt x="106" y="157"/>
                  <a:pt x="111" y="154"/>
                  <a:pt x="118" y="154"/>
                </a:cubicBezTo>
                <a:cubicBezTo>
                  <a:pt x="132" y="154"/>
                  <a:pt x="139" y="164"/>
                  <a:pt x="139" y="184"/>
                </a:cubicBezTo>
                <a:cubicBezTo>
                  <a:pt x="139" y="194"/>
                  <a:pt x="137" y="201"/>
                  <a:pt x="133" y="207"/>
                </a:cubicBezTo>
                <a:cubicBezTo>
                  <a:pt x="130" y="212"/>
                  <a:pt x="124" y="215"/>
                  <a:pt x="117" y="215"/>
                </a:cubicBezTo>
                <a:close/>
                <a:moveTo>
                  <a:pt x="118" y="164"/>
                </a:moveTo>
                <a:cubicBezTo>
                  <a:pt x="112" y="164"/>
                  <a:pt x="109" y="171"/>
                  <a:pt x="109" y="185"/>
                </a:cubicBezTo>
                <a:cubicBezTo>
                  <a:pt x="109" y="198"/>
                  <a:pt x="112" y="205"/>
                  <a:pt x="118" y="205"/>
                </a:cubicBezTo>
                <a:cubicBezTo>
                  <a:pt x="123" y="205"/>
                  <a:pt x="126" y="198"/>
                  <a:pt x="126" y="184"/>
                </a:cubicBezTo>
                <a:cubicBezTo>
                  <a:pt x="126" y="171"/>
                  <a:pt x="123" y="164"/>
                  <a:pt x="118" y="164"/>
                </a:cubicBezTo>
                <a:close/>
                <a:moveTo>
                  <a:pt x="176" y="154"/>
                </a:moveTo>
                <a:cubicBezTo>
                  <a:pt x="176" y="214"/>
                  <a:pt x="176" y="214"/>
                  <a:pt x="176" y="214"/>
                </a:cubicBezTo>
                <a:cubicBezTo>
                  <a:pt x="163" y="214"/>
                  <a:pt x="163" y="214"/>
                  <a:pt x="163" y="214"/>
                </a:cubicBezTo>
                <a:cubicBezTo>
                  <a:pt x="163" y="168"/>
                  <a:pt x="163" y="168"/>
                  <a:pt x="163" y="168"/>
                </a:cubicBezTo>
                <a:cubicBezTo>
                  <a:pt x="162" y="169"/>
                  <a:pt x="161" y="170"/>
                  <a:pt x="160" y="170"/>
                </a:cubicBezTo>
                <a:cubicBezTo>
                  <a:pt x="159" y="171"/>
                  <a:pt x="158" y="171"/>
                  <a:pt x="157" y="172"/>
                </a:cubicBezTo>
                <a:cubicBezTo>
                  <a:pt x="156" y="172"/>
                  <a:pt x="155" y="172"/>
                  <a:pt x="154" y="173"/>
                </a:cubicBezTo>
                <a:cubicBezTo>
                  <a:pt x="153" y="173"/>
                  <a:pt x="151" y="173"/>
                  <a:pt x="150" y="173"/>
                </a:cubicBezTo>
                <a:cubicBezTo>
                  <a:pt x="150" y="163"/>
                  <a:pt x="150" y="163"/>
                  <a:pt x="150" y="163"/>
                </a:cubicBezTo>
                <a:cubicBezTo>
                  <a:pt x="154" y="162"/>
                  <a:pt x="157" y="160"/>
                  <a:pt x="160" y="159"/>
                </a:cubicBezTo>
                <a:cubicBezTo>
                  <a:pt x="163" y="157"/>
                  <a:pt x="165" y="156"/>
                  <a:pt x="168" y="154"/>
                </a:cubicBezTo>
                <a:lnTo>
                  <a:pt x="176" y="154"/>
                </a:lnTo>
                <a:close/>
                <a:moveTo>
                  <a:pt x="214" y="215"/>
                </a:moveTo>
                <a:cubicBezTo>
                  <a:pt x="200" y="215"/>
                  <a:pt x="193" y="205"/>
                  <a:pt x="193" y="185"/>
                </a:cubicBezTo>
                <a:cubicBezTo>
                  <a:pt x="193" y="175"/>
                  <a:pt x="195" y="167"/>
                  <a:pt x="198" y="162"/>
                </a:cubicBezTo>
                <a:cubicBezTo>
                  <a:pt x="202" y="157"/>
                  <a:pt x="208" y="154"/>
                  <a:pt x="215" y="154"/>
                </a:cubicBezTo>
                <a:cubicBezTo>
                  <a:pt x="228" y="154"/>
                  <a:pt x="235" y="164"/>
                  <a:pt x="235" y="184"/>
                </a:cubicBezTo>
                <a:cubicBezTo>
                  <a:pt x="235" y="194"/>
                  <a:pt x="233" y="201"/>
                  <a:pt x="230" y="207"/>
                </a:cubicBezTo>
                <a:cubicBezTo>
                  <a:pt x="226" y="212"/>
                  <a:pt x="221" y="215"/>
                  <a:pt x="214" y="215"/>
                </a:cubicBezTo>
                <a:close/>
                <a:moveTo>
                  <a:pt x="214" y="164"/>
                </a:moveTo>
                <a:cubicBezTo>
                  <a:pt x="209" y="164"/>
                  <a:pt x="206" y="171"/>
                  <a:pt x="206" y="185"/>
                </a:cubicBezTo>
                <a:cubicBezTo>
                  <a:pt x="206" y="198"/>
                  <a:pt x="209" y="205"/>
                  <a:pt x="214" y="205"/>
                </a:cubicBezTo>
                <a:cubicBezTo>
                  <a:pt x="219" y="205"/>
                  <a:pt x="222" y="198"/>
                  <a:pt x="222" y="184"/>
                </a:cubicBezTo>
                <a:cubicBezTo>
                  <a:pt x="222" y="171"/>
                  <a:pt x="219" y="164"/>
                  <a:pt x="214" y="164"/>
                </a:cubicBezTo>
                <a:close/>
                <a:moveTo>
                  <a:pt x="272" y="154"/>
                </a:moveTo>
                <a:cubicBezTo>
                  <a:pt x="272" y="214"/>
                  <a:pt x="272" y="214"/>
                  <a:pt x="272" y="214"/>
                </a:cubicBezTo>
                <a:cubicBezTo>
                  <a:pt x="259" y="214"/>
                  <a:pt x="259" y="214"/>
                  <a:pt x="259" y="214"/>
                </a:cubicBezTo>
                <a:cubicBezTo>
                  <a:pt x="259" y="168"/>
                  <a:pt x="259" y="168"/>
                  <a:pt x="259" y="168"/>
                </a:cubicBezTo>
                <a:cubicBezTo>
                  <a:pt x="258" y="169"/>
                  <a:pt x="258" y="170"/>
                  <a:pt x="257" y="170"/>
                </a:cubicBezTo>
                <a:cubicBezTo>
                  <a:pt x="256" y="171"/>
                  <a:pt x="255" y="171"/>
                  <a:pt x="254" y="172"/>
                </a:cubicBezTo>
                <a:cubicBezTo>
                  <a:pt x="252" y="172"/>
                  <a:pt x="251" y="172"/>
                  <a:pt x="250" y="173"/>
                </a:cubicBezTo>
                <a:cubicBezTo>
                  <a:pt x="249" y="173"/>
                  <a:pt x="248" y="173"/>
                  <a:pt x="247" y="173"/>
                </a:cubicBezTo>
                <a:cubicBezTo>
                  <a:pt x="247" y="163"/>
                  <a:pt x="247" y="163"/>
                  <a:pt x="247" y="163"/>
                </a:cubicBezTo>
                <a:cubicBezTo>
                  <a:pt x="250" y="162"/>
                  <a:pt x="253" y="160"/>
                  <a:pt x="256" y="159"/>
                </a:cubicBezTo>
                <a:cubicBezTo>
                  <a:pt x="259" y="157"/>
                  <a:pt x="262" y="156"/>
                  <a:pt x="264" y="154"/>
                </a:cubicBezTo>
                <a:lnTo>
                  <a:pt x="272" y="154"/>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nvGrpSpPr>
          <p:cNvPr id="16" name="Group 15">
            <a:extLst>
              <a:ext uri="{FF2B5EF4-FFF2-40B4-BE49-F238E27FC236}">
                <a16:creationId xmlns:a16="http://schemas.microsoft.com/office/drawing/2014/main" id="{207E1702-0B22-2448-A47E-F52B51A582C4}"/>
              </a:ext>
            </a:extLst>
          </p:cNvPr>
          <p:cNvGrpSpPr/>
          <p:nvPr/>
        </p:nvGrpSpPr>
        <p:grpSpPr>
          <a:xfrm>
            <a:off x="7387426" y="5087134"/>
            <a:ext cx="1608822" cy="783763"/>
            <a:chOff x="6181196" y="5000795"/>
            <a:chExt cx="1608822" cy="783763"/>
          </a:xfrm>
        </p:grpSpPr>
        <p:grpSp>
          <p:nvGrpSpPr>
            <p:cNvPr id="13" name="Group 12">
              <a:extLst>
                <a:ext uri="{FF2B5EF4-FFF2-40B4-BE49-F238E27FC236}">
                  <a16:creationId xmlns:a16="http://schemas.microsoft.com/office/drawing/2014/main" id="{DCFD4685-EA89-9C46-AD35-87BAF6F7B6A2}"/>
                </a:ext>
              </a:extLst>
            </p:cNvPr>
            <p:cNvGrpSpPr/>
            <p:nvPr/>
          </p:nvGrpSpPr>
          <p:grpSpPr>
            <a:xfrm>
              <a:off x="6181196" y="5000795"/>
              <a:ext cx="988407" cy="690405"/>
              <a:chOff x="6159811" y="5307754"/>
              <a:chExt cx="804588" cy="562007"/>
            </a:xfrm>
          </p:grpSpPr>
          <p:sp>
            <p:nvSpPr>
              <p:cNvPr id="51" name="Rectangle 50">
                <a:extLst>
                  <a:ext uri="{FF2B5EF4-FFF2-40B4-BE49-F238E27FC236}">
                    <a16:creationId xmlns:a16="http://schemas.microsoft.com/office/drawing/2014/main" id="{D615BE63-FB37-1348-89A7-BD336E67B69F}"/>
                  </a:ext>
                </a:extLst>
              </p:cNvPr>
              <p:cNvSpPr/>
              <p:nvPr/>
            </p:nvSpPr>
            <p:spPr bwMode="auto">
              <a:xfrm>
                <a:off x="6159811" y="5307754"/>
                <a:ext cx="804588" cy="562007"/>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ectangle 11">
                <a:extLst>
                  <a:ext uri="{FF2B5EF4-FFF2-40B4-BE49-F238E27FC236}">
                    <a16:creationId xmlns:a16="http://schemas.microsoft.com/office/drawing/2014/main" id="{B81FD948-97AC-C04F-A93C-093287611682}"/>
                  </a:ext>
                </a:extLst>
              </p:cNvPr>
              <p:cNvSpPr/>
              <p:nvPr/>
            </p:nvSpPr>
            <p:spPr bwMode="auto">
              <a:xfrm>
                <a:off x="6159811" y="5307754"/>
                <a:ext cx="804581" cy="8659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7" name="Group 46">
                <a:extLst>
                  <a:ext uri="{FF2B5EF4-FFF2-40B4-BE49-F238E27FC236}">
                    <a16:creationId xmlns:a16="http://schemas.microsoft.com/office/drawing/2014/main" id="{344F1D64-12FD-7446-99F2-4580852AF74A}"/>
                  </a:ext>
                </a:extLst>
              </p:cNvPr>
              <p:cNvGrpSpPr/>
              <p:nvPr/>
            </p:nvGrpSpPr>
            <p:grpSpPr>
              <a:xfrm>
                <a:off x="6741933" y="5335962"/>
                <a:ext cx="191761" cy="45762"/>
                <a:chOff x="9852402" y="2229017"/>
                <a:chExt cx="158269" cy="37769"/>
              </a:xfrm>
            </p:grpSpPr>
            <p:sp>
              <p:nvSpPr>
                <p:cNvPr id="48" name="Oval 47">
                  <a:extLst>
                    <a:ext uri="{FF2B5EF4-FFF2-40B4-BE49-F238E27FC236}">
                      <a16:creationId xmlns:a16="http://schemas.microsoft.com/office/drawing/2014/main" id="{7C5CF2AD-DFCF-2848-BFBA-32E38888C2ED}"/>
                    </a:ext>
                  </a:extLst>
                </p:cNvPr>
                <p:cNvSpPr/>
                <p:nvPr/>
              </p:nvSpPr>
              <p:spPr bwMode="auto">
                <a:xfrm flipH="1">
                  <a:off x="9972937" y="2229024"/>
                  <a:ext cx="37734" cy="37734"/>
                </a:xfrm>
                <a:prstGeom prst="ellipse">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9" name="Oval 48">
                  <a:extLst>
                    <a:ext uri="{FF2B5EF4-FFF2-40B4-BE49-F238E27FC236}">
                      <a16:creationId xmlns:a16="http://schemas.microsoft.com/office/drawing/2014/main" id="{5FBF8A2A-5D0D-C844-B445-F2954F9B9B7A}"/>
                    </a:ext>
                  </a:extLst>
                </p:cNvPr>
                <p:cNvSpPr/>
                <p:nvPr/>
              </p:nvSpPr>
              <p:spPr bwMode="auto">
                <a:xfrm flipH="1">
                  <a:off x="9911469" y="2229017"/>
                  <a:ext cx="37734" cy="37734"/>
                </a:xfrm>
                <a:prstGeom prst="ellipse">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08E786AB-104B-3142-9106-76A5F5091B14}"/>
                    </a:ext>
                  </a:extLst>
                </p:cNvPr>
                <p:cNvSpPr/>
                <p:nvPr/>
              </p:nvSpPr>
              <p:spPr bwMode="auto">
                <a:xfrm flipH="1">
                  <a:off x="9852402" y="2229052"/>
                  <a:ext cx="37734" cy="37734"/>
                </a:xfrm>
                <a:prstGeom prst="ellipse">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14" name="Right Arrow 13">
              <a:extLst>
                <a:ext uri="{FF2B5EF4-FFF2-40B4-BE49-F238E27FC236}">
                  <a16:creationId xmlns:a16="http://schemas.microsoft.com/office/drawing/2014/main" id="{C0AE8C38-43AE-D849-BF4C-F903F6B78B57}"/>
                </a:ext>
              </a:extLst>
            </p:cNvPr>
            <p:cNvSpPr/>
            <p:nvPr/>
          </p:nvSpPr>
          <p:spPr bwMode="auto">
            <a:xfrm rot="19597652">
              <a:off x="6420852" y="5221873"/>
              <a:ext cx="551862" cy="32913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8" name="Group 7">
              <a:extLst>
                <a:ext uri="{FF2B5EF4-FFF2-40B4-BE49-F238E27FC236}">
                  <a16:creationId xmlns:a16="http://schemas.microsoft.com/office/drawing/2014/main" id="{8B36F48C-81FB-9C47-864F-98F6ED26ABC7}"/>
                </a:ext>
              </a:extLst>
            </p:cNvPr>
            <p:cNvGrpSpPr/>
            <p:nvPr/>
          </p:nvGrpSpPr>
          <p:grpSpPr>
            <a:xfrm>
              <a:off x="6938446" y="5280567"/>
              <a:ext cx="851572" cy="503991"/>
              <a:chOff x="6929407" y="2633068"/>
              <a:chExt cx="851572" cy="503991"/>
            </a:xfrm>
          </p:grpSpPr>
          <p:sp>
            <p:nvSpPr>
              <p:cNvPr id="39" name="Oval 19">
                <a:extLst>
                  <a:ext uri="{FF2B5EF4-FFF2-40B4-BE49-F238E27FC236}">
                    <a16:creationId xmlns:a16="http://schemas.microsoft.com/office/drawing/2014/main" id="{C5B795B3-BBA4-EB47-B27D-C1E362CBAC62}"/>
                  </a:ext>
                </a:extLst>
              </p:cNvPr>
              <p:cNvSpPr>
                <a:spLocks noChangeArrowheads="1"/>
              </p:cNvSpPr>
              <p:nvPr/>
            </p:nvSpPr>
            <p:spPr bwMode="auto">
              <a:xfrm flipH="1">
                <a:off x="7181400" y="2633068"/>
                <a:ext cx="512684" cy="503991"/>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40" name="Freeform 20">
                <a:extLst>
                  <a:ext uri="{FF2B5EF4-FFF2-40B4-BE49-F238E27FC236}">
                    <a16:creationId xmlns:a16="http://schemas.microsoft.com/office/drawing/2014/main" id="{775B0A05-AC40-A04C-8C6A-8364ED295956}"/>
                  </a:ext>
                </a:extLst>
              </p:cNvPr>
              <p:cNvSpPr>
                <a:spLocks/>
              </p:cNvSpPr>
              <p:nvPr/>
            </p:nvSpPr>
            <p:spPr bwMode="auto">
              <a:xfrm flipH="1">
                <a:off x="6929407" y="2945885"/>
                <a:ext cx="851572" cy="191169"/>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43" name="Oval 21">
                <a:extLst>
                  <a:ext uri="{FF2B5EF4-FFF2-40B4-BE49-F238E27FC236}">
                    <a16:creationId xmlns:a16="http://schemas.microsoft.com/office/drawing/2014/main" id="{F9E15590-0E5A-AC45-968A-06262FD6AE93}"/>
                  </a:ext>
                </a:extLst>
              </p:cNvPr>
              <p:cNvSpPr>
                <a:spLocks noChangeArrowheads="1"/>
              </p:cNvSpPr>
              <p:nvPr/>
            </p:nvSpPr>
            <p:spPr bwMode="auto">
              <a:xfrm flipH="1">
                <a:off x="7016302" y="2719963"/>
                <a:ext cx="338894" cy="330201"/>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grpSp>
      </p:grpSp>
      <p:grpSp>
        <p:nvGrpSpPr>
          <p:cNvPr id="29" name="Group 28">
            <a:extLst>
              <a:ext uri="{FF2B5EF4-FFF2-40B4-BE49-F238E27FC236}">
                <a16:creationId xmlns:a16="http://schemas.microsoft.com/office/drawing/2014/main" id="{40E657BA-F020-B349-9A16-2C0A0FD1BB36}"/>
              </a:ext>
            </a:extLst>
          </p:cNvPr>
          <p:cNvGrpSpPr/>
          <p:nvPr/>
        </p:nvGrpSpPr>
        <p:grpSpPr>
          <a:xfrm>
            <a:off x="8289190" y="3582096"/>
            <a:ext cx="545619" cy="387050"/>
            <a:chOff x="5132617" y="1834109"/>
            <a:chExt cx="1373412" cy="974269"/>
          </a:xfrm>
        </p:grpSpPr>
        <p:sp>
          <p:nvSpPr>
            <p:cNvPr id="30" name="Freeform: Shape 7">
              <a:extLst>
                <a:ext uri="{FF2B5EF4-FFF2-40B4-BE49-F238E27FC236}">
                  <a16:creationId xmlns:a16="http://schemas.microsoft.com/office/drawing/2014/main" id="{DABB8CCD-8AF0-8243-A892-03285B1AE7F7}"/>
                </a:ext>
              </a:extLst>
            </p:cNvPr>
            <p:cNvSpPr/>
            <p:nvPr/>
          </p:nvSpPr>
          <p:spPr bwMode="auto">
            <a:xfrm>
              <a:off x="5363029" y="1834109"/>
              <a:ext cx="1143000" cy="738749"/>
            </a:xfrm>
            <a:custGeom>
              <a:avLst/>
              <a:gdLst>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021440 w 1330345"/>
                <a:gd name="connsiteY8" fmla="*/ 859835 h 859835"/>
                <a:gd name="connsiteX9" fmla="*/ 187668 w 1330345"/>
                <a:gd name="connsiteY9" fmla="*/ 859835 h 859835"/>
                <a:gd name="connsiteX10" fmla="*/ 187668 w 1330345"/>
                <a:gd name="connsiteY10" fmla="*/ 854716 h 859835"/>
                <a:gd name="connsiteX11" fmla="*/ 162311 w 1330345"/>
                <a:gd name="connsiteY11" fmla="*/ 859835 h 859835"/>
                <a:gd name="connsiteX12" fmla="*/ 0 w 1330345"/>
                <a:gd name="connsiteY12" fmla="*/ 697524 h 859835"/>
                <a:gd name="connsiteX13" fmla="*/ 162311 w 1330345"/>
                <a:gd name="connsiteY13" fmla="*/ 535213 h 859835"/>
                <a:gd name="connsiteX14" fmla="*/ 188515 w 1330345"/>
                <a:gd name="connsiteY14" fmla="*/ 540503 h 859835"/>
                <a:gd name="connsiteX15" fmla="*/ 182144 w 1330345"/>
                <a:gd name="connsiteY15" fmla="*/ 527251 h 859835"/>
                <a:gd name="connsiteX16" fmla="*/ 163873 w 1330345"/>
                <a:gd name="connsiteY16" fmla="*/ 406400 h 859835"/>
                <a:gd name="connsiteX17" fmla="*/ 570273 w 1330345"/>
                <a:gd name="connsiteY17"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021440 w 1330345"/>
                <a:gd name="connsiteY8" fmla="*/ 859835 h 859835"/>
                <a:gd name="connsiteX9" fmla="*/ 187668 w 1330345"/>
                <a:gd name="connsiteY9" fmla="*/ 859835 h 859835"/>
                <a:gd name="connsiteX10" fmla="*/ 162311 w 1330345"/>
                <a:gd name="connsiteY10" fmla="*/ 859835 h 859835"/>
                <a:gd name="connsiteX11" fmla="*/ 0 w 1330345"/>
                <a:gd name="connsiteY11" fmla="*/ 697524 h 859835"/>
                <a:gd name="connsiteX12" fmla="*/ 162311 w 1330345"/>
                <a:gd name="connsiteY12" fmla="*/ 535213 h 859835"/>
                <a:gd name="connsiteX13" fmla="*/ 188515 w 1330345"/>
                <a:gd name="connsiteY13" fmla="*/ 540503 h 859835"/>
                <a:gd name="connsiteX14" fmla="*/ 182144 w 1330345"/>
                <a:gd name="connsiteY14" fmla="*/ 527251 h 859835"/>
                <a:gd name="connsiteX15" fmla="*/ 163873 w 1330345"/>
                <a:gd name="connsiteY15" fmla="*/ 406400 h 859835"/>
                <a:gd name="connsiteX16" fmla="*/ 570273 w 1330345"/>
                <a:gd name="connsiteY16"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021440 w 1330345"/>
                <a:gd name="connsiteY8" fmla="*/ 859835 h 859835"/>
                <a:gd name="connsiteX9" fmla="*/ 162311 w 1330345"/>
                <a:gd name="connsiteY9" fmla="*/ 859835 h 859835"/>
                <a:gd name="connsiteX10" fmla="*/ 0 w 1330345"/>
                <a:gd name="connsiteY10" fmla="*/ 697524 h 859835"/>
                <a:gd name="connsiteX11" fmla="*/ 162311 w 1330345"/>
                <a:gd name="connsiteY11" fmla="*/ 535213 h 859835"/>
                <a:gd name="connsiteX12" fmla="*/ 188515 w 1330345"/>
                <a:gd name="connsiteY12" fmla="*/ 540503 h 859835"/>
                <a:gd name="connsiteX13" fmla="*/ 182144 w 1330345"/>
                <a:gd name="connsiteY13" fmla="*/ 527251 h 859835"/>
                <a:gd name="connsiteX14" fmla="*/ 163873 w 1330345"/>
                <a:gd name="connsiteY14" fmla="*/ 406400 h 859835"/>
                <a:gd name="connsiteX15" fmla="*/ 570273 w 1330345"/>
                <a:gd name="connsiteY15"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62311 w 1330345"/>
                <a:gd name="connsiteY8" fmla="*/ 859835 h 859835"/>
                <a:gd name="connsiteX9" fmla="*/ 0 w 1330345"/>
                <a:gd name="connsiteY9" fmla="*/ 697524 h 859835"/>
                <a:gd name="connsiteX10" fmla="*/ 162311 w 1330345"/>
                <a:gd name="connsiteY10" fmla="*/ 535213 h 859835"/>
                <a:gd name="connsiteX11" fmla="*/ 188515 w 1330345"/>
                <a:gd name="connsiteY11" fmla="*/ 540503 h 859835"/>
                <a:gd name="connsiteX12" fmla="*/ 182144 w 1330345"/>
                <a:gd name="connsiteY12" fmla="*/ 527251 h 859835"/>
                <a:gd name="connsiteX13" fmla="*/ 163873 w 1330345"/>
                <a:gd name="connsiteY13" fmla="*/ 406400 h 859835"/>
                <a:gd name="connsiteX14" fmla="*/ 570273 w 1330345"/>
                <a:gd name="connsiteY14"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62311 w 1330345"/>
                <a:gd name="connsiteY7" fmla="*/ 859835 h 859835"/>
                <a:gd name="connsiteX8" fmla="*/ 0 w 1330345"/>
                <a:gd name="connsiteY8" fmla="*/ 697524 h 859835"/>
                <a:gd name="connsiteX9" fmla="*/ 162311 w 1330345"/>
                <a:gd name="connsiteY9" fmla="*/ 535213 h 859835"/>
                <a:gd name="connsiteX10" fmla="*/ 188515 w 1330345"/>
                <a:gd name="connsiteY10" fmla="*/ 540503 h 859835"/>
                <a:gd name="connsiteX11" fmla="*/ 182144 w 1330345"/>
                <a:gd name="connsiteY11" fmla="*/ 527251 h 859835"/>
                <a:gd name="connsiteX12" fmla="*/ 163873 w 1330345"/>
                <a:gd name="connsiteY12" fmla="*/ 406400 h 859835"/>
                <a:gd name="connsiteX13" fmla="*/ 570273 w 1330345"/>
                <a:gd name="connsiteY13" fmla="*/ 0 h 85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0345" h="859835">
                  <a:moveTo>
                    <a:pt x="570273" y="0"/>
                  </a:moveTo>
                  <a:cubicBezTo>
                    <a:pt x="738610" y="0"/>
                    <a:pt x="883042" y="102347"/>
                    <a:pt x="944736" y="248210"/>
                  </a:cubicBezTo>
                  <a:lnTo>
                    <a:pt x="957067" y="287935"/>
                  </a:lnTo>
                  <a:lnTo>
                    <a:pt x="979091" y="281098"/>
                  </a:lnTo>
                  <a:cubicBezTo>
                    <a:pt x="998121" y="277204"/>
                    <a:pt x="1017826" y="275159"/>
                    <a:pt x="1038007" y="275159"/>
                  </a:cubicBezTo>
                  <a:cubicBezTo>
                    <a:pt x="1199461" y="275159"/>
                    <a:pt x="1330345" y="406043"/>
                    <a:pt x="1330345" y="567497"/>
                  </a:cubicBezTo>
                  <a:cubicBezTo>
                    <a:pt x="1330345" y="728951"/>
                    <a:pt x="1199461" y="859835"/>
                    <a:pt x="1038007" y="859835"/>
                  </a:cubicBezTo>
                  <a:lnTo>
                    <a:pt x="162311" y="859835"/>
                  </a:lnTo>
                  <a:cubicBezTo>
                    <a:pt x="72669" y="859835"/>
                    <a:pt x="0" y="787166"/>
                    <a:pt x="0" y="697524"/>
                  </a:cubicBezTo>
                  <a:cubicBezTo>
                    <a:pt x="0" y="607882"/>
                    <a:pt x="72669" y="535213"/>
                    <a:pt x="162311" y="535213"/>
                  </a:cubicBezTo>
                  <a:lnTo>
                    <a:pt x="188515" y="540503"/>
                  </a:lnTo>
                  <a:lnTo>
                    <a:pt x="182144" y="527251"/>
                  </a:lnTo>
                  <a:cubicBezTo>
                    <a:pt x="170270" y="489074"/>
                    <a:pt x="163873" y="448484"/>
                    <a:pt x="163873" y="406400"/>
                  </a:cubicBezTo>
                  <a:cubicBezTo>
                    <a:pt x="163873" y="181951"/>
                    <a:pt x="345824" y="0"/>
                    <a:pt x="570273"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Freeform: Shape 8">
              <a:extLst>
                <a:ext uri="{FF2B5EF4-FFF2-40B4-BE49-F238E27FC236}">
                  <a16:creationId xmlns:a16="http://schemas.microsoft.com/office/drawing/2014/main" id="{BE769C01-7846-814F-901F-BCF6B4AA228A}"/>
                </a:ext>
              </a:extLst>
            </p:cNvPr>
            <p:cNvSpPr/>
            <p:nvPr/>
          </p:nvSpPr>
          <p:spPr bwMode="auto">
            <a:xfrm>
              <a:off x="5132617" y="1948543"/>
              <a:ext cx="1330345" cy="859835"/>
            </a:xfrm>
            <a:custGeom>
              <a:avLst/>
              <a:gdLst>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021440 w 1330345"/>
                <a:gd name="connsiteY8" fmla="*/ 859835 h 859835"/>
                <a:gd name="connsiteX9" fmla="*/ 187668 w 1330345"/>
                <a:gd name="connsiteY9" fmla="*/ 859835 h 859835"/>
                <a:gd name="connsiteX10" fmla="*/ 187668 w 1330345"/>
                <a:gd name="connsiteY10" fmla="*/ 854716 h 859835"/>
                <a:gd name="connsiteX11" fmla="*/ 162311 w 1330345"/>
                <a:gd name="connsiteY11" fmla="*/ 859835 h 859835"/>
                <a:gd name="connsiteX12" fmla="*/ 0 w 1330345"/>
                <a:gd name="connsiteY12" fmla="*/ 697524 h 859835"/>
                <a:gd name="connsiteX13" fmla="*/ 162311 w 1330345"/>
                <a:gd name="connsiteY13" fmla="*/ 535213 h 859835"/>
                <a:gd name="connsiteX14" fmla="*/ 188515 w 1330345"/>
                <a:gd name="connsiteY14" fmla="*/ 540503 h 859835"/>
                <a:gd name="connsiteX15" fmla="*/ 182144 w 1330345"/>
                <a:gd name="connsiteY15" fmla="*/ 527251 h 859835"/>
                <a:gd name="connsiteX16" fmla="*/ 163873 w 1330345"/>
                <a:gd name="connsiteY16" fmla="*/ 406400 h 859835"/>
                <a:gd name="connsiteX17" fmla="*/ 570273 w 1330345"/>
                <a:gd name="connsiteY17"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021440 w 1330345"/>
                <a:gd name="connsiteY8" fmla="*/ 859835 h 859835"/>
                <a:gd name="connsiteX9" fmla="*/ 187668 w 1330345"/>
                <a:gd name="connsiteY9" fmla="*/ 859835 h 859835"/>
                <a:gd name="connsiteX10" fmla="*/ 162311 w 1330345"/>
                <a:gd name="connsiteY10" fmla="*/ 859835 h 859835"/>
                <a:gd name="connsiteX11" fmla="*/ 0 w 1330345"/>
                <a:gd name="connsiteY11" fmla="*/ 697524 h 859835"/>
                <a:gd name="connsiteX12" fmla="*/ 162311 w 1330345"/>
                <a:gd name="connsiteY12" fmla="*/ 535213 h 859835"/>
                <a:gd name="connsiteX13" fmla="*/ 188515 w 1330345"/>
                <a:gd name="connsiteY13" fmla="*/ 540503 h 859835"/>
                <a:gd name="connsiteX14" fmla="*/ 182144 w 1330345"/>
                <a:gd name="connsiteY14" fmla="*/ 527251 h 859835"/>
                <a:gd name="connsiteX15" fmla="*/ 163873 w 1330345"/>
                <a:gd name="connsiteY15" fmla="*/ 406400 h 859835"/>
                <a:gd name="connsiteX16" fmla="*/ 570273 w 1330345"/>
                <a:gd name="connsiteY16"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021440 w 1330345"/>
                <a:gd name="connsiteY8" fmla="*/ 859835 h 859835"/>
                <a:gd name="connsiteX9" fmla="*/ 162311 w 1330345"/>
                <a:gd name="connsiteY9" fmla="*/ 859835 h 859835"/>
                <a:gd name="connsiteX10" fmla="*/ 0 w 1330345"/>
                <a:gd name="connsiteY10" fmla="*/ 697524 h 859835"/>
                <a:gd name="connsiteX11" fmla="*/ 162311 w 1330345"/>
                <a:gd name="connsiteY11" fmla="*/ 535213 h 859835"/>
                <a:gd name="connsiteX12" fmla="*/ 188515 w 1330345"/>
                <a:gd name="connsiteY12" fmla="*/ 540503 h 859835"/>
                <a:gd name="connsiteX13" fmla="*/ 182144 w 1330345"/>
                <a:gd name="connsiteY13" fmla="*/ 527251 h 859835"/>
                <a:gd name="connsiteX14" fmla="*/ 163873 w 1330345"/>
                <a:gd name="connsiteY14" fmla="*/ 406400 h 859835"/>
                <a:gd name="connsiteX15" fmla="*/ 570273 w 1330345"/>
                <a:gd name="connsiteY15"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62311 w 1330345"/>
                <a:gd name="connsiteY8" fmla="*/ 859835 h 859835"/>
                <a:gd name="connsiteX9" fmla="*/ 0 w 1330345"/>
                <a:gd name="connsiteY9" fmla="*/ 697524 h 859835"/>
                <a:gd name="connsiteX10" fmla="*/ 162311 w 1330345"/>
                <a:gd name="connsiteY10" fmla="*/ 535213 h 859835"/>
                <a:gd name="connsiteX11" fmla="*/ 188515 w 1330345"/>
                <a:gd name="connsiteY11" fmla="*/ 540503 h 859835"/>
                <a:gd name="connsiteX12" fmla="*/ 182144 w 1330345"/>
                <a:gd name="connsiteY12" fmla="*/ 527251 h 859835"/>
                <a:gd name="connsiteX13" fmla="*/ 163873 w 1330345"/>
                <a:gd name="connsiteY13" fmla="*/ 406400 h 859835"/>
                <a:gd name="connsiteX14" fmla="*/ 570273 w 1330345"/>
                <a:gd name="connsiteY14"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62311 w 1330345"/>
                <a:gd name="connsiteY7" fmla="*/ 859835 h 859835"/>
                <a:gd name="connsiteX8" fmla="*/ 0 w 1330345"/>
                <a:gd name="connsiteY8" fmla="*/ 697524 h 859835"/>
                <a:gd name="connsiteX9" fmla="*/ 162311 w 1330345"/>
                <a:gd name="connsiteY9" fmla="*/ 535213 h 859835"/>
                <a:gd name="connsiteX10" fmla="*/ 188515 w 1330345"/>
                <a:gd name="connsiteY10" fmla="*/ 540503 h 859835"/>
                <a:gd name="connsiteX11" fmla="*/ 182144 w 1330345"/>
                <a:gd name="connsiteY11" fmla="*/ 527251 h 859835"/>
                <a:gd name="connsiteX12" fmla="*/ 163873 w 1330345"/>
                <a:gd name="connsiteY12" fmla="*/ 406400 h 859835"/>
                <a:gd name="connsiteX13" fmla="*/ 570273 w 1330345"/>
                <a:gd name="connsiteY13" fmla="*/ 0 h 85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0345" h="859835">
                  <a:moveTo>
                    <a:pt x="570273" y="0"/>
                  </a:moveTo>
                  <a:cubicBezTo>
                    <a:pt x="738610" y="0"/>
                    <a:pt x="883042" y="102347"/>
                    <a:pt x="944736" y="248210"/>
                  </a:cubicBezTo>
                  <a:lnTo>
                    <a:pt x="957067" y="287935"/>
                  </a:lnTo>
                  <a:lnTo>
                    <a:pt x="979091" y="281098"/>
                  </a:lnTo>
                  <a:cubicBezTo>
                    <a:pt x="998121" y="277204"/>
                    <a:pt x="1017826" y="275159"/>
                    <a:pt x="1038007" y="275159"/>
                  </a:cubicBezTo>
                  <a:cubicBezTo>
                    <a:pt x="1199461" y="275159"/>
                    <a:pt x="1330345" y="406043"/>
                    <a:pt x="1330345" y="567497"/>
                  </a:cubicBezTo>
                  <a:cubicBezTo>
                    <a:pt x="1330345" y="728951"/>
                    <a:pt x="1199461" y="859835"/>
                    <a:pt x="1038007" y="859835"/>
                  </a:cubicBezTo>
                  <a:lnTo>
                    <a:pt x="162311" y="859835"/>
                  </a:lnTo>
                  <a:cubicBezTo>
                    <a:pt x="72669" y="859835"/>
                    <a:pt x="0" y="787166"/>
                    <a:pt x="0" y="697524"/>
                  </a:cubicBezTo>
                  <a:cubicBezTo>
                    <a:pt x="0" y="607882"/>
                    <a:pt x="72669" y="535213"/>
                    <a:pt x="162311" y="535213"/>
                  </a:cubicBezTo>
                  <a:lnTo>
                    <a:pt x="188515" y="540503"/>
                  </a:lnTo>
                  <a:lnTo>
                    <a:pt x="182144" y="527251"/>
                  </a:lnTo>
                  <a:cubicBezTo>
                    <a:pt x="170270" y="489074"/>
                    <a:pt x="163873" y="448484"/>
                    <a:pt x="163873" y="406400"/>
                  </a:cubicBezTo>
                  <a:cubicBezTo>
                    <a:pt x="163873" y="181951"/>
                    <a:pt x="345824" y="0"/>
                    <a:pt x="570273"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 name="Freeform: Shape 9">
              <a:extLst>
                <a:ext uri="{FF2B5EF4-FFF2-40B4-BE49-F238E27FC236}">
                  <a16:creationId xmlns:a16="http://schemas.microsoft.com/office/drawing/2014/main" id="{95594269-9774-7941-AF64-BB861885E060}"/>
                </a:ext>
              </a:extLst>
            </p:cNvPr>
            <p:cNvSpPr/>
            <p:nvPr/>
          </p:nvSpPr>
          <p:spPr bwMode="auto">
            <a:xfrm>
              <a:off x="5519269" y="2293257"/>
              <a:ext cx="409440" cy="515120"/>
            </a:xfrm>
            <a:custGeom>
              <a:avLst/>
              <a:gdLst>
                <a:gd name="connsiteX0" fmla="*/ 49234 w 409440"/>
                <a:gd name="connsiteY0" fmla="*/ 0 h 515120"/>
                <a:gd name="connsiteX1" fmla="*/ 208596 w 409440"/>
                <a:gd name="connsiteY1" fmla="*/ 0 h 515120"/>
                <a:gd name="connsiteX2" fmla="*/ 409440 w 409440"/>
                <a:gd name="connsiteY2" fmla="*/ 229439 h 515120"/>
                <a:gd name="connsiteX3" fmla="*/ 159362 w 409440"/>
                <a:gd name="connsiteY3" fmla="*/ 515120 h 515120"/>
                <a:gd name="connsiteX4" fmla="*/ 0 w 409440"/>
                <a:gd name="connsiteY4" fmla="*/ 515120 h 515120"/>
                <a:gd name="connsiteX5" fmla="*/ 250078 w 409440"/>
                <a:gd name="connsiteY5" fmla="*/ 229439 h 51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440" h="515120">
                  <a:moveTo>
                    <a:pt x="49234" y="0"/>
                  </a:moveTo>
                  <a:lnTo>
                    <a:pt x="208596" y="0"/>
                  </a:lnTo>
                  <a:lnTo>
                    <a:pt x="409440" y="229439"/>
                  </a:lnTo>
                  <a:lnTo>
                    <a:pt x="159362" y="515120"/>
                  </a:lnTo>
                  <a:lnTo>
                    <a:pt x="0" y="515120"/>
                  </a:lnTo>
                  <a:lnTo>
                    <a:pt x="250078" y="229439"/>
                  </a:lnTo>
                  <a:close/>
                </a:path>
              </a:pathLst>
            </a:cu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Freeform: Shape 10">
              <a:extLst>
                <a:ext uri="{FF2B5EF4-FFF2-40B4-BE49-F238E27FC236}">
                  <a16:creationId xmlns:a16="http://schemas.microsoft.com/office/drawing/2014/main" id="{98D97347-BC8E-2C49-94AC-E0FAA72F78CB}"/>
                </a:ext>
              </a:extLst>
            </p:cNvPr>
            <p:cNvSpPr/>
            <p:nvPr/>
          </p:nvSpPr>
          <p:spPr bwMode="auto">
            <a:xfrm>
              <a:off x="6002881" y="2359954"/>
              <a:ext cx="323182" cy="352258"/>
            </a:xfrm>
            <a:custGeom>
              <a:avLst/>
              <a:gdLst>
                <a:gd name="connsiteX0" fmla="*/ 33668 w 323182"/>
                <a:gd name="connsiteY0" fmla="*/ 0 h 352258"/>
                <a:gd name="connsiteX1" fmla="*/ 76860 w 323182"/>
                <a:gd name="connsiteY1" fmla="*/ 0 h 352258"/>
                <a:gd name="connsiteX2" fmla="*/ 142646 w 323182"/>
                <a:gd name="connsiteY2" fmla="*/ 0 h 352258"/>
                <a:gd name="connsiteX3" fmla="*/ 185838 w 323182"/>
                <a:gd name="connsiteY3" fmla="*/ 0 h 352258"/>
                <a:gd name="connsiteX4" fmla="*/ 323182 w 323182"/>
                <a:gd name="connsiteY4" fmla="*/ 156899 h 352258"/>
                <a:gd name="connsiteX5" fmla="*/ 152170 w 323182"/>
                <a:gd name="connsiteY5" fmla="*/ 352258 h 352258"/>
                <a:gd name="connsiteX6" fmla="*/ 108978 w 323182"/>
                <a:gd name="connsiteY6" fmla="*/ 352258 h 352258"/>
                <a:gd name="connsiteX7" fmla="*/ 43192 w 323182"/>
                <a:gd name="connsiteY7" fmla="*/ 352258 h 352258"/>
                <a:gd name="connsiteX8" fmla="*/ 0 w 323182"/>
                <a:gd name="connsiteY8" fmla="*/ 352258 h 352258"/>
                <a:gd name="connsiteX9" fmla="*/ 171013 w 323182"/>
                <a:gd name="connsiteY9" fmla="*/ 156899 h 35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182" h="352258">
                  <a:moveTo>
                    <a:pt x="33668" y="0"/>
                  </a:moveTo>
                  <a:lnTo>
                    <a:pt x="76860" y="0"/>
                  </a:lnTo>
                  <a:lnTo>
                    <a:pt x="142646" y="0"/>
                  </a:lnTo>
                  <a:lnTo>
                    <a:pt x="185838" y="0"/>
                  </a:lnTo>
                  <a:lnTo>
                    <a:pt x="323182" y="156899"/>
                  </a:lnTo>
                  <a:lnTo>
                    <a:pt x="152170" y="352258"/>
                  </a:lnTo>
                  <a:lnTo>
                    <a:pt x="108978" y="352258"/>
                  </a:lnTo>
                  <a:lnTo>
                    <a:pt x="43192" y="352258"/>
                  </a:lnTo>
                  <a:lnTo>
                    <a:pt x="0" y="352258"/>
                  </a:lnTo>
                  <a:lnTo>
                    <a:pt x="171013" y="156899"/>
                  </a:lnTo>
                  <a:close/>
                </a:path>
              </a:pathLst>
            </a:cu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Freeform: Shape 11">
              <a:extLst>
                <a:ext uri="{FF2B5EF4-FFF2-40B4-BE49-F238E27FC236}">
                  <a16:creationId xmlns:a16="http://schemas.microsoft.com/office/drawing/2014/main" id="{73F02D89-9C41-984E-92D9-57D0C189BAAF}"/>
                </a:ext>
              </a:extLst>
            </p:cNvPr>
            <p:cNvSpPr/>
            <p:nvPr/>
          </p:nvSpPr>
          <p:spPr bwMode="auto">
            <a:xfrm>
              <a:off x="5846247" y="1964046"/>
              <a:ext cx="327112" cy="394094"/>
            </a:xfrm>
            <a:custGeom>
              <a:avLst/>
              <a:gdLst>
                <a:gd name="connsiteX0" fmla="*/ 37667 w 327112"/>
                <a:gd name="connsiteY0" fmla="*/ 0 h 394094"/>
                <a:gd name="connsiteX1" fmla="*/ 51536 w 327112"/>
                <a:gd name="connsiteY1" fmla="*/ 0 h 394094"/>
                <a:gd name="connsiteX2" fmla="*/ 159587 w 327112"/>
                <a:gd name="connsiteY2" fmla="*/ 0 h 394094"/>
                <a:gd name="connsiteX3" fmla="*/ 173456 w 327112"/>
                <a:gd name="connsiteY3" fmla="*/ 0 h 394094"/>
                <a:gd name="connsiteX4" fmla="*/ 327112 w 327112"/>
                <a:gd name="connsiteY4" fmla="*/ 175533 h 394094"/>
                <a:gd name="connsiteX5" fmla="*/ 135790 w 327112"/>
                <a:gd name="connsiteY5" fmla="*/ 394094 h 394094"/>
                <a:gd name="connsiteX6" fmla="*/ 121921 w 327112"/>
                <a:gd name="connsiteY6" fmla="*/ 394094 h 394094"/>
                <a:gd name="connsiteX7" fmla="*/ 13869 w 327112"/>
                <a:gd name="connsiteY7" fmla="*/ 394094 h 394094"/>
                <a:gd name="connsiteX8" fmla="*/ 0 w 327112"/>
                <a:gd name="connsiteY8" fmla="*/ 394094 h 394094"/>
                <a:gd name="connsiteX9" fmla="*/ 191323 w 327112"/>
                <a:gd name="connsiteY9" fmla="*/ 175533 h 394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7112" h="394094">
                  <a:moveTo>
                    <a:pt x="37667" y="0"/>
                  </a:moveTo>
                  <a:lnTo>
                    <a:pt x="51536" y="0"/>
                  </a:lnTo>
                  <a:lnTo>
                    <a:pt x="159587" y="0"/>
                  </a:lnTo>
                  <a:lnTo>
                    <a:pt x="173456" y="0"/>
                  </a:lnTo>
                  <a:lnTo>
                    <a:pt x="327112" y="175533"/>
                  </a:lnTo>
                  <a:lnTo>
                    <a:pt x="135790" y="394094"/>
                  </a:lnTo>
                  <a:lnTo>
                    <a:pt x="121921" y="394094"/>
                  </a:lnTo>
                  <a:lnTo>
                    <a:pt x="13869" y="394094"/>
                  </a:lnTo>
                  <a:lnTo>
                    <a:pt x="0" y="394094"/>
                  </a:lnTo>
                  <a:lnTo>
                    <a:pt x="191323" y="175533"/>
                  </a:lnTo>
                  <a:close/>
                </a:path>
              </a:pathLst>
            </a:cu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21571547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fade">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xEl>
                                              <p:pRg st="1" end="1"/>
                                            </p:txEl>
                                          </p:spTgt>
                                        </p:tgtEl>
                                        <p:attrNameLst>
                                          <p:attrName>style.visibility</p:attrName>
                                        </p:attrNameLst>
                                      </p:cBhvr>
                                      <p:to>
                                        <p:strVal val="visible"/>
                                      </p:to>
                                    </p:set>
                                    <p:animEffect transition="in" filter="fade">
                                      <p:cBhvr>
                                        <p:cTn id="12" dur="500"/>
                                        <p:tgtEl>
                                          <p:spTgt spid="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xEl>
                                              <p:pRg st="2" end="2"/>
                                            </p:txEl>
                                          </p:spTgt>
                                        </p:tgtEl>
                                        <p:attrNameLst>
                                          <p:attrName>style.visibility</p:attrName>
                                        </p:attrNameLst>
                                      </p:cBhvr>
                                      <p:to>
                                        <p:strVal val="visible"/>
                                      </p:to>
                                    </p:set>
                                    <p:animEffect transition="in" filter="fade">
                                      <p:cBhvr>
                                        <p:cTn id="17" dur="500"/>
                                        <p:tgtEl>
                                          <p:spTgt spid="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
                                            <p:txEl>
                                              <p:pRg st="3" end="3"/>
                                            </p:txEl>
                                          </p:spTgt>
                                        </p:tgtEl>
                                        <p:attrNameLst>
                                          <p:attrName>style.visibility</p:attrName>
                                        </p:attrNameLst>
                                      </p:cBhvr>
                                      <p:to>
                                        <p:strVal val="visible"/>
                                      </p:to>
                                    </p:set>
                                    <p:animEffect transition="in" filter="fade">
                                      <p:cBhvr>
                                        <p:cTn id="22" dur="500"/>
                                        <p:tgtEl>
                                          <p:spTgt spid="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
                                            <p:txEl>
                                              <p:pRg st="4" end="4"/>
                                            </p:txEl>
                                          </p:spTgt>
                                        </p:tgtEl>
                                        <p:attrNameLst>
                                          <p:attrName>style.visibility</p:attrName>
                                        </p:attrNameLst>
                                      </p:cBhvr>
                                      <p:to>
                                        <p:strVal val="visible"/>
                                      </p:to>
                                    </p:set>
                                    <p:animEffect transition="in" filter="fade">
                                      <p:cBhvr>
                                        <p:cTn id="27" dur="500"/>
                                        <p:tgtEl>
                                          <p:spTgt spid="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
                                            <p:txEl>
                                              <p:pRg st="5" end="5"/>
                                            </p:txEl>
                                          </p:spTgt>
                                        </p:tgtEl>
                                        <p:attrNameLst>
                                          <p:attrName>style.visibility</p:attrName>
                                        </p:attrNameLst>
                                      </p:cBhvr>
                                      <p:to>
                                        <p:strVal val="visible"/>
                                      </p:to>
                                    </p:set>
                                    <p:animEffect transition="in" filter="fade">
                                      <p:cBhvr>
                                        <p:cTn id="32" dur="500"/>
                                        <p:tgtEl>
                                          <p:spTgt spid="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65C951-7E56-4A9A-8978-225702A6BAFF}"/>
              </a:ext>
            </a:extLst>
          </p:cNvPr>
          <p:cNvSpPr>
            <a:spLocks noGrp="1"/>
          </p:cNvSpPr>
          <p:nvPr>
            <p:ph type="title"/>
          </p:nvPr>
        </p:nvSpPr>
        <p:spPr>
          <a:xfrm>
            <a:off x="586740" y="109994"/>
            <a:ext cx="11018520" cy="984885"/>
          </a:xfrm>
        </p:spPr>
        <p:txBody>
          <a:bodyPr/>
          <a:lstStyle/>
          <a:p>
            <a:r>
              <a:rPr lang="en-US" sz="3200"/>
              <a:t>Outperform the competition with Azure </a:t>
            </a:r>
            <a:br>
              <a:rPr lang="en-US" sz="3200"/>
            </a:br>
            <a:r>
              <a:rPr lang="en-US" sz="3200"/>
              <a:t>Database for MySQL and MariaDB </a:t>
            </a:r>
          </a:p>
        </p:txBody>
      </p:sp>
      <p:graphicFrame>
        <p:nvGraphicFramePr>
          <p:cNvPr id="2" name="Table 1">
            <a:extLst>
              <a:ext uri="{FF2B5EF4-FFF2-40B4-BE49-F238E27FC236}">
                <a16:creationId xmlns:a16="http://schemas.microsoft.com/office/drawing/2014/main" id="{E937223E-1575-8841-8F98-286272525B1A}"/>
              </a:ext>
            </a:extLst>
          </p:cNvPr>
          <p:cNvGraphicFramePr>
            <a:graphicFrameLocks noGrp="1"/>
          </p:cNvGraphicFramePr>
          <p:nvPr>
            <p:extLst>
              <p:ext uri="{D42A27DB-BD31-4B8C-83A1-F6EECF244321}">
                <p14:modId xmlns:p14="http://schemas.microsoft.com/office/powerpoint/2010/main" val="2005551907"/>
              </p:ext>
            </p:extLst>
          </p:nvPr>
        </p:nvGraphicFramePr>
        <p:xfrm>
          <a:off x="586740" y="2027540"/>
          <a:ext cx="11018520" cy="3687460"/>
        </p:xfrm>
        <a:graphic>
          <a:graphicData uri="http://schemas.openxmlformats.org/drawingml/2006/table">
            <a:tbl>
              <a:tblPr firstRow="1" bandRow="1">
                <a:tableStyleId>{5C22544A-7EE6-4342-B048-85BDC9FD1C3A}</a:tableStyleId>
              </a:tblPr>
              <a:tblGrid>
                <a:gridCol w="5502333">
                  <a:extLst>
                    <a:ext uri="{9D8B030D-6E8A-4147-A177-3AD203B41FA5}">
                      <a16:colId xmlns:a16="http://schemas.microsoft.com/office/drawing/2014/main" val="1559342079"/>
                    </a:ext>
                  </a:extLst>
                </a:gridCol>
                <a:gridCol w="5516187">
                  <a:extLst>
                    <a:ext uri="{9D8B030D-6E8A-4147-A177-3AD203B41FA5}">
                      <a16:colId xmlns:a16="http://schemas.microsoft.com/office/drawing/2014/main" val="2974450310"/>
                    </a:ext>
                  </a:extLst>
                </a:gridCol>
              </a:tblGrid>
              <a:tr h="6516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spc="0" baseline="0">
                          <a:solidFill>
                            <a:schemeClr val="bg1"/>
                          </a:solidFill>
                          <a:latin typeface="Segoe UI Semibold" charset="0"/>
                          <a:ea typeface="+mn-ea"/>
                          <a:cs typeface="Segoe UI Semibold" charset="0"/>
                        </a:rPr>
                        <a:t>Cloud HA and scaling </a:t>
                      </a:r>
                    </a:p>
                  </a:txBody>
                  <a:tcPr marL="182880" marR="91414" marT="45706" marB="45706"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defTabSz="932742">
                        <a:spcBef>
                          <a:spcPct val="0"/>
                        </a:spcBef>
                      </a:pPr>
                      <a:r>
                        <a:rPr lang="en-US" sz="1800" b="1" i="0" kern="1200" spc="0" baseline="0">
                          <a:solidFill>
                            <a:schemeClr val="bg1"/>
                          </a:solidFill>
                          <a:latin typeface="Segoe UI Semibold" charset="0"/>
                          <a:ea typeface="+mn-ea"/>
                          <a:cs typeface="Segoe UI Semibold" charset="0"/>
                        </a:rPr>
                        <a:t>Performance and security </a:t>
                      </a:r>
                    </a:p>
                  </a:txBody>
                  <a:tcPr marL="182880" marR="91414" marT="45706" marB="45706" anchor="ctr">
                    <a:lnL w="12700"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extLst>
                  <a:ext uri="{0D108BD9-81ED-4DB2-BD59-A6C34878D82A}">
                    <a16:rowId xmlns:a16="http://schemas.microsoft.com/office/drawing/2014/main" val="1149894177"/>
                  </a:ext>
                </a:extLst>
              </a:tr>
              <a:tr h="1195427">
                <a:tc>
                  <a:txBody>
                    <a:bodyPr/>
                    <a:lstStyle/>
                    <a:p>
                      <a:r>
                        <a:rPr lang="en-US" sz="1600"/>
                        <a:t>Built-in high availability (HA) and elastic scaling to save time and money with a 99.99% SLA</a:t>
                      </a:r>
                    </a:p>
                  </a:txBody>
                  <a:tcPr marL="182880" marR="91414" marT="45706" marB="45706" anchor="ctr">
                    <a:lnL w="12700" cap="flat" cmpd="sng" algn="ctr">
                      <a:solidFill>
                        <a:schemeClr val="accent1"/>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t>Enterprise-grade performance and security from Intelligent Performance and Advanced Threat Protection</a:t>
                      </a:r>
                    </a:p>
                  </a:txBody>
                  <a:tcPr marL="182880" marR="89630" marT="44814" marB="44814" anchor="ctr">
                    <a:lnL w="12700" cap="flat" cmpd="sng" algn="ctr">
                      <a:solidFill>
                        <a:schemeClr val="accent5"/>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0666284"/>
                  </a:ext>
                </a:extLst>
              </a:tr>
              <a:tr h="645407">
                <a:tc>
                  <a:txBody>
                    <a:bodyPr/>
                    <a:lstStyle/>
                    <a:p>
                      <a:pPr defTabSz="932742">
                        <a:spcBef>
                          <a:spcPct val="0"/>
                        </a:spcBef>
                      </a:pPr>
                      <a:r>
                        <a:rPr lang="en-US" sz="1800" b="1" i="0" kern="1200" spc="0" baseline="0">
                          <a:solidFill>
                            <a:schemeClr val="bg1"/>
                          </a:solidFill>
                          <a:latin typeface="Segoe UI Semibold" charset="0"/>
                          <a:ea typeface="+mn-ea"/>
                          <a:cs typeface="Segoe UI Semibold" charset="0"/>
                        </a:rPr>
                        <a:t>Azure integration</a:t>
                      </a:r>
                    </a:p>
                  </a:txBody>
                  <a:tcPr marL="182880" marR="91414" marT="45706" marB="45706"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defTabSz="932742">
                        <a:spcBef>
                          <a:spcPct val="0"/>
                        </a:spcBef>
                      </a:pPr>
                      <a:r>
                        <a:rPr lang="en-US" sz="1800" b="1" i="0" kern="1200" spc="0" baseline="0">
                          <a:solidFill>
                            <a:schemeClr val="bg1"/>
                          </a:solidFill>
                          <a:latin typeface="Segoe UI Semibold" charset="0"/>
                          <a:ea typeface="+mn-ea"/>
                          <a:cs typeface="Segoe UI Semibold" charset="0"/>
                        </a:rPr>
                        <a:t>Truly global reach </a:t>
                      </a:r>
                    </a:p>
                  </a:txBody>
                  <a:tcPr marL="182880" marR="89630" marT="44814" marB="44814" anchor="ctr">
                    <a:lnL w="12700"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972779979"/>
                  </a:ext>
                </a:extLst>
              </a:tr>
              <a:tr h="1194955">
                <a:tc>
                  <a:txBody>
                    <a:bodyPr/>
                    <a:lstStyle/>
                    <a:p>
                      <a:r>
                        <a:rPr lang="en-US" sz="1600"/>
                        <a:t>Seamless integration with Azure App Service and one-click connections to the Azure ecosystem</a:t>
                      </a:r>
                    </a:p>
                  </a:txBody>
                  <a:tcPr marL="182880" marR="91414" marT="45706" marB="45706" anchor="ctr">
                    <a:lnL w="12700" cap="flat" cmpd="sng" algn="ctr">
                      <a:solidFill>
                        <a:schemeClr val="accent1"/>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t>2x global reach vs. AWS RDS</a:t>
                      </a:r>
                    </a:p>
                  </a:txBody>
                  <a:tcPr marL="182880" marR="89630" marT="44814" marB="44814" anchor="ctr">
                    <a:lnL w="12700" cap="flat" cmpd="sng" algn="ctr">
                      <a:solidFill>
                        <a:schemeClr val="accent5"/>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40880863"/>
                  </a:ext>
                </a:extLst>
              </a:tr>
            </a:tbl>
          </a:graphicData>
        </a:graphic>
      </p:graphicFrame>
    </p:spTree>
    <p:extLst>
      <p:ext uri="{BB962C8B-B14F-4D97-AF65-F5344CB8AC3E}">
        <p14:creationId xmlns:p14="http://schemas.microsoft.com/office/powerpoint/2010/main" val="1758049073"/>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84">
            <a:extLst>
              <a:ext uri="{FF2B5EF4-FFF2-40B4-BE49-F238E27FC236}">
                <a16:creationId xmlns:a16="http://schemas.microsoft.com/office/drawing/2014/main" id="{1A57FEE2-0C87-DF4D-9FB8-7B305B8D8A0F}"/>
              </a:ext>
            </a:extLst>
          </p:cNvPr>
          <p:cNvSpPr>
            <a:spLocks noGrp="1"/>
          </p:cNvSpPr>
          <p:nvPr>
            <p:ph type="title"/>
          </p:nvPr>
        </p:nvSpPr>
        <p:spPr>
          <a:xfrm>
            <a:off x="588263" y="354903"/>
            <a:ext cx="11018520" cy="492443"/>
          </a:xfrm>
        </p:spPr>
        <p:txBody>
          <a:bodyPr/>
          <a:lstStyle/>
          <a:p>
            <a:pPr algn="ctr"/>
            <a:r>
              <a:rPr lang="en-US" sz="3200">
                <a:solidFill>
                  <a:schemeClr val="bg1"/>
                </a:solidFill>
              </a:rPr>
              <a:t>Elevate MySQL and MariaDB with Azure</a:t>
            </a:r>
          </a:p>
        </p:txBody>
      </p:sp>
      <p:sp>
        <p:nvSpPr>
          <p:cNvPr id="21" name="Rectangle 20">
            <a:extLst>
              <a:ext uri="{FF2B5EF4-FFF2-40B4-BE49-F238E27FC236}">
                <a16:creationId xmlns:a16="http://schemas.microsoft.com/office/drawing/2014/main" id="{1C114D5C-B2F5-4EC8-82EF-4FF1222B4F6E}"/>
              </a:ext>
            </a:extLst>
          </p:cNvPr>
          <p:cNvSpPr/>
          <p:nvPr/>
        </p:nvSpPr>
        <p:spPr bwMode="auto">
          <a:xfrm>
            <a:off x="584200" y="5584119"/>
            <a:ext cx="11022583" cy="738664"/>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46304" rIns="27432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en-US" sz="1600" b="1">
                <a:solidFill>
                  <a:srgbClr val="FFFFFF"/>
                </a:solidFill>
                <a:latin typeface="Segoe UI Semibold"/>
              </a:rPr>
              <a:t>Simplify management, improve performance, and innovate faster with Azure Database for MySQL and MariaDB </a:t>
            </a:r>
          </a:p>
        </p:txBody>
      </p:sp>
      <p:grpSp>
        <p:nvGrpSpPr>
          <p:cNvPr id="2" name="Group 1">
            <a:extLst>
              <a:ext uri="{FF2B5EF4-FFF2-40B4-BE49-F238E27FC236}">
                <a16:creationId xmlns:a16="http://schemas.microsoft.com/office/drawing/2014/main" id="{77E90E0C-0A50-CC4B-86D0-FF3A291AE878}"/>
              </a:ext>
            </a:extLst>
          </p:cNvPr>
          <p:cNvGrpSpPr/>
          <p:nvPr/>
        </p:nvGrpSpPr>
        <p:grpSpPr>
          <a:xfrm>
            <a:off x="575918" y="2680796"/>
            <a:ext cx="11047223" cy="1496407"/>
            <a:chOff x="575918" y="2521358"/>
            <a:chExt cx="11047223" cy="1496407"/>
          </a:xfrm>
        </p:grpSpPr>
        <p:sp>
          <p:nvSpPr>
            <p:cNvPr id="50" name="Text Placeholder 12">
              <a:extLst>
                <a:ext uri="{FF2B5EF4-FFF2-40B4-BE49-F238E27FC236}">
                  <a16:creationId xmlns:a16="http://schemas.microsoft.com/office/drawing/2014/main" id="{847505FC-0174-084F-96E3-07CE5CB8CD34}"/>
                </a:ext>
              </a:extLst>
            </p:cNvPr>
            <p:cNvSpPr txBox="1">
              <a:spLocks/>
            </p:cNvSpPr>
            <p:nvPr/>
          </p:nvSpPr>
          <p:spPr>
            <a:xfrm>
              <a:off x="9779833" y="3336995"/>
              <a:ext cx="1843308" cy="430887"/>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solidFill>
                    <a:srgbClr val="0078D4"/>
                  </a:solidFill>
                  <a:latin typeface="+mj-lt"/>
                  <a:ea typeface="+mn-ea"/>
                  <a:cs typeface="Segoe UI" panose="020B0502040204020203" pitchFamily="34" charset="0"/>
                </a:defRPr>
              </a:lvl1pPr>
              <a:lvl2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rgbClr val="0078D4"/>
                  </a:solidFill>
                  <a:latin typeface="+mn-lt"/>
                  <a:ea typeface="+mn-ea"/>
                  <a:cs typeface="+mn-cs"/>
                </a:defRPr>
              </a:lvl2pPr>
              <a:lvl3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78D4"/>
                  </a:solidFill>
                  <a:latin typeface="+mn-lt"/>
                  <a:ea typeface="+mn-ea"/>
                  <a:cs typeface="+mn-cs"/>
                </a:defRPr>
              </a:lvl3pPr>
              <a:lvl4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4pPr>
              <a:lvl5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Integration with the Azure ecosystem</a:t>
              </a:r>
            </a:p>
          </p:txBody>
        </p:sp>
        <p:sp>
          <p:nvSpPr>
            <p:cNvPr id="51" name="Text Placeholder 11">
              <a:extLst>
                <a:ext uri="{FF2B5EF4-FFF2-40B4-BE49-F238E27FC236}">
                  <a16:creationId xmlns:a16="http://schemas.microsoft.com/office/drawing/2014/main" id="{E4BD4133-8606-7348-A311-00D9049E7523}"/>
                </a:ext>
              </a:extLst>
            </p:cNvPr>
            <p:cNvSpPr txBox="1">
              <a:spLocks/>
            </p:cNvSpPr>
            <p:nvPr/>
          </p:nvSpPr>
          <p:spPr>
            <a:xfrm>
              <a:off x="4988617" y="3328345"/>
              <a:ext cx="2222172" cy="689420"/>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solidFill>
                    <a:srgbClr val="0078D4"/>
                  </a:solidFill>
                  <a:latin typeface="+mj-lt"/>
                  <a:ea typeface="+mn-ea"/>
                  <a:cs typeface="Segoe UI" panose="020B0502040204020203" pitchFamily="34" charset="0"/>
                </a:defRPr>
              </a:lvl1pPr>
              <a:lvl2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rgbClr val="0078D4"/>
                  </a:solidFill>
                  <a:latin typeface="+mn-lt"/>
                  <a:ea typeface="+mn-ea"/>
                  <a:cs typeface="+mn-cs"/>
                </a:defRPr>
              </a:lvl2pPr>
              <a:lvl3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78D4"/>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Intelligent performance and scale</a:t>
              </a:r>
              <a:endParaRPr kumimoji="0" lang="en-US" sz="1400" b="0" i="0" u="none" strike="noStrike" kern="1200" cap="none" spc="0" normalizeH="0" baseline="0" noProof="0">
                <a:ln>
                  <a:noFill/>
                </a:ln>
                <a:solidFill>
                  <a:srgbClr val="000000"/>
                </a:solidFill>
                <a:effectLst/>
                <a:uLnTx/>
                <a:uFillTx/>
                <a:latin typeface="Segoe UI"/>
                <a:ea typeface="+mn-ea"/>
                <a:cs typeface="Segoe UI Semibold" charset="0"/>
              </a:endParaRPr>
            </a:p>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sp>
          <p:nvSpPr>
            <p:cNvPr id="52" name="Text Placeholder 16">
              <a:extLst>
                <a:ext uri="{FF2B5EF4-FFF2-40B4-BE49-F238E27FC236}">
                  <a16:creationId xmlns:a16="http://schemas.microsoft.com/office/drawing/2014/main" id="{92806FDA-B368-5E42-B301-D76AD5B50EE8}"/>
                </a:ext>
              </a:extLst>
            </p:cNvPr>
            <p:cNvSpPr txBox="1">
              <a:spLocks/>
            </p:cNvSpPr>
            <p:nvPr/>
          </p:nvSpPr>
          <p:spPr>
            <a:xfrm>
              <a:off x="7418445" y="3336094"/>
              <a:ext cx="1977333" cy="430887"/>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solidFill>
                    <a:srgbClr val="0078D4"/>
                  </a:solidFill>
                  <a:latin typeface="+mj-lt"/>
                  <a:ea typeface="+mn-ea"/>
                  <a:cs typeface="Segoe UI" panose="020B0502040204020203" pitchFamily="34" charset="0"/>
                </a:defRPr>
              </a:lvl1pPr>
              <a:lvl2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rgbClr val="0078D4"/>
                  </a:solidFill>
                  <a:latin typeface="+mn-lt"/>
                  <a:ea typeface="+mn-ea"/>
                  <a:cs typeface="+mn-cs"/>
                </a:defRPr>
              </a:lvl2pPr>
              <a:lvl3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78D4"/>
                  </a:solidFill>
                  <a:latin typeface="+mn-lt"/>
                  <a:ea typeface="+mn-ea"/>
                  <a:cs typeface="+mn-cs"/>
                </a:defRPr>
              </a:lvl3pPr>
              <a:lvl4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4pPr>
              <a:lvl5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chemeClr val="accent1"/>
                  </a:solidFill>
                  <a:effectLst/>
                  <a:uLnTx/>
                  <a:uFillTx/>
                  <a:latin typeface="Segoe UI Semibold"/>
                  <a:ea typeface="+mn-ea"/>
                  <a:cs typeface="Segoe UI" panose="020B0502040204020203" pitchFamily="34" charset="0"/>
                </a:rPr>
                <a:t>Industry-leading security and compliance </a:t>
              </a:r>
            </a:p>
          </p:txBody>
        </p:sp>
        <p:sp>
          <p:nvSpPr>
            <p:cNvPr id="53" name="Text Placeholder 10">
              <a:extLst>
                <a:ext uri="{FF2B5EF4-FFF2-40B4-BE49-F238E27FC236}">
                  <a16:creationId xmlns:a16="http://schemas.microsoft.com/office/drawing/2014/main" id="{9F9AC9AB-4B0B-AB40-8339-0DB755FEED92}"/>
                </a:ext>
              </a:extLst>
            </p:cNvPr>
            <p:cNvSpPr txBox="1">
              <a:spLocks/>
            </p:cNvSpPr>
            <p:nvPr/>
          </p:nvSpPr>
          <p:spPr>
            <a:xfrm>
              <a:off x="575918" y="3332595"/>
              <a:ext cx="1987487" cy="430887"/>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solidFill>
                    <a:srgbClr val="0078D4"/>
                  </a:solidFill>
                  <a:latin typeface="+mj-lt"/>
                  <a:ea typeface="+mn-ea"/>
                  <a:cs typeface="Segoe UI" panose="020B0502040204020203" pitchFamily="34" charset="0"/>
                </a:defRPr>
              </a:lvl1pPr>
              <a:lvl2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rgbClr val="0078D4"/>
                  </a:solidFill>
                  <a:latin typeface="+mn-lt"/>
                  <a:ea typeface="+mn-ea"/>
                  <a:cs typeface="+mn-cs"/>
                </a:defRPr>
              </a:lvl2pPr>
              <a:lvl3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78D4"/>
                  </a:solidFill>
                  <a:latin typeface="+mn-lt"/>
                  <a:ea typeface="+mn-ea"/>
                  <a:cs typeface="+mn-cs"/>
                </a:defRPr>
              </a:lvl3pPr>
              <a:lvl4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4pPr>
              <a:lvl5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Fully managed community database</a:t>
              </a:r>
            </a:p>
          </p:txBody>
        </p:sp>
        <p:grpSp>
          <p:nvGrpSpPr>
            <p:cNvPr id="54" name="Group 53">
              <a:extLst>
                <a:ext uri="{FF2B5EF4-FFF2-40B4-BE49-F238E27FC236}">
                  <a16:creationId xmlns:a16="http://schemas.microsoft.com/office/drawing/2014/main" id="{5378EA89-42F5-5648-A04E-E48F12341F96}"/>
                </a:ext>
              </a:extLst>
            </p:cNvPr>
            <p:cNvGrpSpPr/>
            <p:nvPr/>
          </p:nvGrpSpPr>
          <p:grpSpPr>
            <a:xfrm>
              <a:off x="8177629" y="2521358"/>
              <a:ext cx="458964" cy="566421"/>
              <a:chOff x="1980078" y="253998"/>
              <a:chExt cx="3830386" cy="4727197"/>
            </a:xfrm>
          </p:grpSpPr>
          <p:sp>
            <p:nvSpPr>
              <p:cNvPr id="55" name="Rectangle 27">
                <a:extLst>
                  <a:ext uri="{FF2B5EF4-FFF2-40B4-BE49-F238E27FC236}">
                    <a16:creationId xmlns:a16="http://schemas.microsoft.com/office/drawing/2014/main" id="{53E199FF-3E1D-1E4C-9163-DB8D168C3383}"/>
                  </a:ext>
                </a:extLst>
              </p:cNvPr>
              <p:cNvSpPr>
                <a:spLocks noChangeArrowheads="1"/>
              </p:cNvSpPr>
              <p:nvPr/>
            </p:nvSpPr>
            <p:spPr bwMode="auto">
              <a:xfrm>
                <a:off x="1980078" y="2169196"/>
                <a:ext cx="3830386" cy="28119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6" name="Freeform 29">
                <a:extLst>
                  <a:ext uri="{FF2B5EF4-FFF2-40B4-BE49-F238E27FC236}">
                    <a16:creationId xmlns:a16="http://schemas.microsoft.com/office/drawing/2014/main" id="{31AEE0AC-B3BB-914D-AED0-FCBC9696B76D}"/>
                  </a:ext>
                </a:extLst>
              </p:cNvPr>
              <p:cNvSpPr>
                <a:spLocks/>
              </p:cNvSpPr>
              <p:nvPr/>
            </p:nvSpPr>
            <p:spPr bwMode="auto">
              <a:xfrm>
                <a:off x="3454477" y="2913999"/>
                <a:ext cx="881597" cy="881598"/>
              </a:xfrm>
              <a:custGeom>
                <a:avLst/>
                <a:gdLst>
                  <a:gd name="T0" fmla="*/ 256 w 256"/>
                  <a:gd name="T1" fmla="*/ 127 h 256"/>
                  <a:gd name="T2" fmla="*/ 256 w 256"/>
                  <a:gd name="T3" fmla="*/ 129 h 256"/>
                  <a:gd name="T4" fmla="*/ 129 w 256"/>
                  <a:gd name="T5" fmla="*/ 256 h 256"/>
                  <a:gd name="T6" fmla="*/ 127 w 256"/>
                  <a:gd name="T7" fmla="*/ 256 h 256"/>
                  <a:gd name="T8" fmla="*/ 0 w 256"/>
                  <a:gd name="T9" fmla="*/ 129 h 256"/>
                  <a:gd name="T10" fmla="*/ 0 w 256"/>
                  <a:gd name="T11" fmla="*/ 127 h 256"/>
                  <a:gd name="T12" fmla="*/ 127 w 256"/>
                  <a:gd name="T13" fmla="*/ 0 h 256"/>
                  <a:gd name="T14" fmla="*/ 129 w 256"/>
                  <a:gd name="T15" fmla="*/ 0 h 256"/>
                  <a:gd name="T16" fmla="*/ 256 w 256"/>
                  <a:gd name="T17" fmla="*/ 12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127"/>
                    </a:moveTo>
                    <a:cubicBezTo>
                      <a:pt x="256" y="129"/>
                      <a:pt x="256" y="129"/>
                      <a:pt x="256" y="129"/>
                    </a:cubicBezTo>
                    <a:cubicBezTo>
                      <a:pt x="256" y="199"/>
                      <a:pt x="199" y="256"/>
                      <a:pt x="129" y="256"/>
                    </a:cubicBezTo>
                    <a:cubicBezTo>
                      <a:pt x="127" y="256"/>
                      <a:pt x="127" y="256"/>
                      <a:pt x="127" y="256"/>
                    </a:cubicBezTo>
                    <a:cubicBezTo>
                      <a:pt x="57" y="256"/>
                      <a:pt x="0" y="199"/>
                      <a:pt x="0" y="129"/>
                    </a:cubicBezTo>
                    <a:cubicBezTo>
                      <a:pt x="0" y="127"/>
                      <a:pt x="0" y="127"/>
                      <a:pt x="0" y="127"/>
                    </a:cubicBezTo>
                    <a:cubicBezTo>
                      <a:pt x="0" y="57"/>
                      <a:pt x="57" y="0"/>
                      <a:pt x="127" y="0"/>
                    </a:cubicBezTo>
                    <a:cubicBezTo>
                      <a:pt x="129" y="0"/>
                      <a:pt x="129" y="0"/>
                      <a:pt x="129" y="0"/>
                    </a:cubicBezTo>
                    <a:cubicBezTo>
                      <a:pt x="199" y="0"/>
                      <a:pt x="256" y="57"/>
                      <a:pt x="256" y="12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7" name="Freeform 30">
                <a:extLst>
                  <a:ext uri="{FF2B5EF4-FFF2-40B4-BE49-F238E27FC236}">
                    <a16:creationId xmlns:a16="http://schemas.microsoft.com/office/drawing/2014/main" id="{F4489B07-891D-0B4B-9DF9-7235F1DFF673}"/>
                  </a:ext>
                </a:extLst>
              </p:cNvPr>
              <p:cNvSpPr>
                <a:spLocks/>
              </p:cNvSpPr>
              <p:nvPr/>
            </p:nvSpPr>
            <p:spPr bwMode="auto">
              <a:xfrm>
                <a:off x="3667277" y="3354793"/>
                <a:ext cx="455998" cy="1033598"/>
              </a:xfrm>
              <a:custGeom>
                <a:avLst/>
                <a:gdLst>
                  <a:gd name="T0" fmla="*/ 64 w 128"/>
                  <a:gd name="T1" fmla="*/ 299 h 299"/>
                  <a:gd name="T2" fmla="*/ 63 w 128"/>
                  <a:gd name="T3" fmla="*/ 299 h 299"/>
                  <a:gd name="T4" fmla="*/ 0 w 128"/>
                  <a:gd name="T5" fmla="*/ 236 h 299"/>
                  <a:gd name="T6" fmla="*/ 0 w 128"/>
                  <a:gd name="T7" fmla="*/ 64 h 299"/>
                  <a:gd name="T8" fmla="*/ 63 w 128"/>
                  <a:gd name="T9" fmla="*/ 0 h 299"/>
                  <a:gd name="T10" fmla="*/ 64 w 128"/>
                  <a:gd name="T11" fmla="*/ 0 h 299"/>
                  <a:gd name="T12" fmla="*/ 128 w 128"/>
                  <a:gd name="T13" fmla="*/ 64 h 299"/>
                  <a:gd name="T14" fmla="*/ 128 w 128"/>
                  <a:gd name="T15" fmla="*/ 236 h 299"/>
                  <a:gd name="T16" fmla="*/ 64 w 128"/>
                  <a:gd name="T1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99">
                    <a:moveTo>
                      <a:pt x="64" y="299"/>
                    </a:moveTo>
                    <a:cubicBezTo>
                      <a:pt x="63" y="299"/>
                      <a:pt x="63" y="299"/>
                      <a:pt x="63" y="299"/>
                    </a:cubicBezTo>
                    <a:cubicBezTo>
                      <a:pt x="28" y="299"/>
                      <a:pt x="0" y="271"/>
                      <a:pt x="0" y="236"/>
                    </a:cubicBezTo>
                    <a:cubicBezTo>
                      <a:pt x="0" y="64"/>
                      <a:pt x="0" y="64"/>
                      <a:pt x="0" y="64"/>
                    </a:cubicBezTo>
                    <a:cubicBezTo>
                      <a:pt x="0" y="29"/>
                      <a:pt x="28" y="0"/>
                      <a:pt x="63" y="0"/>
                    </a:cubicBezTo>
                    <a:cubicBezTo>
                      <a:pt x="64" y="0"/>
                      <a:pt x="64" y="0"/>
                      <a:pt x="64" y="0"/>
                    </a:cubicBezTo>
                    <a:cubicBezTo>
                      <a:pt x="100" y="0"/>
                      <a:pt x="128" y="29"/>
                      <a:pt x="128" y="64"/>
                    </a:cubicBezTo>
                    <a:cubicBezTo>
                      <a:pt x="128" y="236"/>
                      <a:pt x="128" y="236"/>
                      <a:pt x="128" y="236"/>
                    </a:cubicBezTo>
                    <a:cubicBezTo>
                      <a:pt x="128" y="271"/>
                      <a:pt x="100" y="299"/>
                      <a:pt x="64" y="29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8" name="Freeform: Shape 62">
                <a:extLst>
                  <a:ext uri="{FF2B5EF4-FFF2-40B4-BE49-F238E27FC236}">
                    <a16:creationId xmlns:a16="http://schemas.microsoft.com/office/drawing/2014/main" id="{9E174446-722B-BC49-903F-300892DC4B7A}"/>
                  </a:ext>
                </a:extLst>
              </p:cNvPr>
              <p:cNvSpPr/>
              <p:nvPr/>
            </p:nvSpPr>
            <p:spPr bwMode="auto">
              <a:xfrm>
                <a:off x="2420880" y="253998"/>
                <a:ext cx="2948790" cy="2423888"/>
              </a:xfrm>
              <a:custGeom>
                <a:avLst/>
                <a:gdLst>
                  <a:gd name="connsiteX0" fmla="*/ 1474395 w 2948790"/>
                  <a:gd name="connsiteY0" fmla="*/ 0 h 2423888"/>
                  <a:gd name="connsiteX1" fmla="*/ 2948790 w 2948790"/>
                  <a:gd name="connsiteY1" fmla="*/ 1474395 h 2423888"/>
                  <a:gd name="connsiteX2" fmla="*/ 2948790 w 2948790"/>
                  <a:gd name="connsiteY2" fmla="*/ 2423888 h 2423888"/>
                  <a:gd name="connsiteX3" fmla="*/ 2505425 w 2948790"/>
                  <a:gd name="connsiteY3" fmla="*/ 2423888 h 2423888"/>
                  <a:gd name="connsiteX4" fmla="*/ 2506265 w 2948790"/>
                  <a:gd name="connsiteY4" fmla="*/ 1475461 h 2423888"/>
                  <a:gd name="connsiteX5" fmla="*/ 1474395 w 2948790"/>
                  <a:gd name="connsiteY5" fmla="*/ 443591 h 2423888"/>
                  <a:gd name="connsiteX6" fmla="*/ 442525 w 2948790"/>
                  <a:gd name="connsiteY6" fmla="*/ 1475461 h 2423888"/>
                  <a:gd name="connsiteX7" fmla="*/ 442525 w 2948790"/>
                  <a:gd name="connsiteY7" fmla="*/ 2423888 h 2423888"/>
                  <a:gd name="connsiteX8" fmla="*/ 0 w 2948790"/>
                  <a:gd name="connsiteY8" fmla="*/ 2423888 h 2423888"/>
                  <a:gd name="connsiteX9" fmla="*/ 0 w 2948790"/>
                  <a:gd name="connsiteY9" fmla="*/ 1474395 h 2423888"/>
                  <a:gd name="connsiteX10" fmla="*/ 1474395 w 2948790"/>
                  <a:gd name="connsiteY10" fmla="*/ 0 h 242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48790" h="2423888">
                    <a:moveTo>
                      <a:pt x="1474395" y="0"/>
                    </a:moveTo>
                    <a:cubicBezTo>
                      <a:pt x="2288681" y="0"/>
                      <a:pt x="2948790" y="660109"/>
                      <a:pt x="2948790" y="1474395"/>
                    </a:cubicBezTo>
                    <a:lnTo>
                      <a:pt x="2948790" y="2423888"/>
                    </a:lnTo>
                    <a:lnTo>
                      <a:pt x="2505425" y="2423888"/>
                    </a:lnTo>
                    <a:lnTo>
                      <a:pt x="2506265" y="1475461"/>
                    </a:lnTo>
                    <a:cubicBezTo>
                      <a:pt x="2506265" y="905575"/>
                      <a:pt x="2044281" y="443591"/>
                      <a:pt x="1474395" y="443591"/>
                    </a:cubicBezTo>
                    <a:cubicBezTo>
                      <a:pt x="904509" y="443591"/>
                      <a:pt x="442525" y="905575"/>
                      <a:pt x="442525" y="1475461"/>
                    </a:cubicBezTo>
                    <a:lnTo>
                      <a:pt x="442525" y="2423888"/>
                    </a:lnTo>
                    <a:lnTo>
                      <a:pt x="0" y="2423888"/>
                    </a:lnTo>
                    <a:lnTo>
                      <a:pt x="0" y="1474395"/>
                    </a:lnTo>
                    <a:cubicBezTo>
                      <a:pt x="0" y="660109"/>
                      <a:pt x="660109" y="0"/>
                      <a:pt x="1474395" y="0"/>
                    </a:cubicBez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59" name="Group 135">
              <a:extLst>
                <a:ext uri="{FF2B5EF4-FFF2-40B4-BE49-F238E27FC236}">
                  <a16:creationId xmlns:a16="http://schemas.microsoft.com/office/drawing/2014/main" id="{364D9DDB-11D0-1343-8663-799AD260FB57}"/>
                </a:ext>
              </a:extLst>
            </p:cNvPr>
            <p:cNvGrpSpPr>
              <a:grpSpLocks noChangeAspect="1"/>
            </p:cNvGrpSpPr>
            <p:nvPr/>
          </p:nvGrpSpPr>
          <p:grpSpPr bwMode="auto">
            <a:xfrm>
              <a:off x="5787382" y="2566015"/>
              <a:ext cx="628534" cy="521764"/>
              <a:chOff x="2204" y="1026"/>
              <a:chExt cx="312" cy="259"/>
            </a:xfrm>
          </p:grpSpPr>
          <p:sp>
            <p:nvSpPr>
              <p:cNvPr id="60" name="Freeform 136">
                <a:extLst>
                  <a:ext uri="{FF2B5EF4-FFF2-40B4-BE49-F238E27FC236}">
                    <a16:creationId xmlns:a16="http://schemas.microsoft.com/office/drawing/2014/main" id="{EECB1DD4-6FDA-004A-BFC7-36713CDD5FEB}"/>
                  </a:ext>
                </a:extLst>
              </p:cNvPr>
              <p:cNvSpPr>
                <a:spLocks/>
              </p:cNvSpPr>
              <p:nvPr/>
            </p:nvSpPr>
            <p:spPr bwMode="auto">
              <a:xfrm>
                <a:off x="2516" y="118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06" name="Freeform 137">
                <a:extLst>
                  <a:ext uri="{FF2B5EF4-FFF2-40B4-BE49-F238E27FC236}">
                    <a16:creationId xmlns:a16="http://schemas.microsoft.com/office/drawing/2014/main" id="{74850464-E46E-2B41-993B-459EE74A6E49}"/>
                  </a:ext>
                </a:extLst>
              </p:cNvPr>
              <p:cNvSpPr>
                <a:spLocks/>
              </p:cNvSpPr>
              <p:nvPr/>
            </p:nvSpPr>
            <p:spPr bwMode="auto">
              <a:xfrm>
                <a:off x="2457" y="1192"/>
                <a:ext cx="59" cy="93"/>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07" name="Freeform 138">
                <a:extLst>
                  <a:ext uri="{FF2B5EF4-FFF2-40B4-BE49-F238E27FC236}">
                    <a16:creationId xmlns:a16="http://schemas.microsoft.com/office/drawing/2014/main" id="{8A349735-AC3C-E94A-BBFD-9F6FFF0CEB0D}"/>
                  </a:ext>
                </a:extLst>
              </p:cNvPr>
              <p:cNvSpPr>
                <a:spLocks/>
              </p:cNvSpPr>
              <p:nvPr/>
            </p:nvSpPr>
            <p:spPr bwMode="auto">
              <a:xfrm>
                <a:off x="2457" y="1079"/>
                <a:ext cx="59" cy="93"/>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08" name="Freeform 139">
                <a:extLst>
                  <a:ext uri="{FF2B5EF4-FFF2-40B4-BE49-F238E27FC236}">
                    <a16:creationId xmlns:a16="http://schemas.microsoft.com/office/drawing/2014/main" id="{1A8B0357-34EE-FC42-BDB1-E38307989AAC}"/>
                  </a:ext>
                </a:extLst>
              </p:cNvPr>
              <p:cNvSpPr>
                <a:spLocks/>
              </p:cNvSpPr>
              <p:nvPr/>
            </p:nvSpPr>
            <p:spPr bwMode="auto">
              <a:xfrm>
                <a:off x="2370" y="1026"/>
                <a:ext cx="93" cy="60"/>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09" name="Freeform 140">
                <a:extLst>
                  <a:ext uri="{FF2B5EF4-FFF2-40B4-BE49-F238E27FC236}">
                    <a16:creationId xmlns:a16="http://schemas.microsoft.com/office/drawing/2014/main" id="{E715CF31-3246-2244-BB25-EAE8F154D508}"/>
                  </a:ext>
                </a:extLst>
              </p:cNvPr>
              <p:cNvSpPr>
                <a:spLocks/>
              </p:cNvSpPr>
              <p:nvPr/>
            </p:nvSpPr>
            <p:spPr bwMode="auto">
              <a:xfrm>
                <a:off x="2257" y="1026"/>
                <a:ext cx="93" cy="60"/>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10" name="Freeform 141">
                <a:extLst>
                  <a:ext uri="{FF2B5EF4-FFF2-40B4-BE49-F238E27FC236}">
                    <a16:creationId xmlns:a16="http://schemas.microsoft.com/office/drawing/2014/main" id="{54342398-5DBB-3D43-B3EA-38AE7DEC4FB2}"/>
                  </a:ext>
                </a:extLst>
              </p:cNvPr>
              <p:cNvSpPr>
                <a:spLocks/>
              </p:cNvSpPr>
              <p:nvPr/>
            </p:nvSpPr>
            <p:spPr bwMode="auto">
              <a:xfrm>
                <a:off x="2204" y="1079"/>
                <a:ext cx="59" cy="93"/>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11" name="Oval 142">
                <a:extLst>
                  <a:ext uri="{FF2B5EF4-FFF2-40B4-BE49-F238E27FC236}">
                    <a16:creationId xmlns:a16="http://schemas.microsoft.com/office/drawing/2014/main" id="{BB046173-94AA-9A43-9D8F-CFB36064E4E3}"/>
                  </a:ext>
                </a:extLst>
              </p:cNvPr>
              <p:cNvSpPr>
                <a:spLocks noChangeArrowheads="1"/>
              </p:cNvSpPr>
              <p:nvPr/>
            </p:nvSpPr>
            <p:spPr bwMode="auto">
              <a:xfrm>
                <a:off x="2331" y="1153"/>
                <a:ext cx="58" cy="58"/>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12" name="Freeform 143">
                <a:extLst>
                  <a:ext uri="{FF2B5EF4-FFF2-40B4-BE49-F238E27FC236}">
                    <a16:creationId xmlns:a16="http://schemas.microsoft.com/office/drawing/2014/main" id="{4A922E77-6261-6C47-B99D-8F5D95E88518}"/>
                  </a:ext>
                </a:extLst>
              </p:cNvPr>
              <p:cNvSpPr>
                <a:spLocks/>
              </p:cNvSpPr>
              <p:nvPr/>
            </p:nvSpPr>
            <p:spPr bwMode="auto">
              <a:xfrm>
                <a:off x="2345" y="1108"/>
                <a:ext cx="89" cy="88"/>
              </a:xfrm>
              <a:custGeom>
                <a:avLst/>
                <a:gdLst>
                  <a:gd name="T0" fmla="*/ 21 w 89"/>
                  <a:gd name="T1" fmla="*/ 88 h 88"/>
                  <a:gd name="T2" fmla="*/ 0 w 89"/>
                  <a:gd name="T3" fmla="*/ 68 h 88"/>
                  <a:gd name="T4" fmla="*/ 68 w 89"/>
                  <a:gd name="T5" fmla="*/ 0 h 88"/>
                  <a:gd name="T6" fmla="*/ 89 w 89"/>
                  <a:gd name="T7" fmla="*/ 21 h 88"/>
                  <a:gd name="T8" fmla="*/ 21 w 89"/>
                  <a:gd name="T9" fmla="*/ 88 h 88"/>
                </a:gdLst>
                <a:ahLst/>
                <a:cxnLst>
                  <a:cxn ang="0">
                    <a:pos x="T0" y="T1"/>
                  </a:cxn>
                  <a:cxn ang="0">
                    <a:pos x="T2" y="T3"/>
                  </a:cxn>
                  <a:cxn ang="0">
                    <a:pos x="T4" y="T5"/>
                  </a:cxn>
                  <a:cxn ang="0">
                    <a:pos x="T6" y="T7"/>
                  </a:cxn>
                  <a:cxn ang="0">
                    <a:pos x="T8" y="T9"/>
                  </a:cxn>
                </a:cxnLst>
                <a:rect l="0" t="0" r="r" b="b"/>
                <a:pathLst>
                  <a:path w="89" h="88">
                    <a:moveTo>
                      <a:pt x="21" y="88"/>
                    </a:moveTo>
                    <a:lnTo>
                      <a:pt x="0" y="68"/>
                    </a:lnTo>
                    <a:lnTo>
                      <a:pt x="68" y="0"/>
                    </a:lnTo>
                    <a:lnTo>
                      <a:pt x="89" y="21"/>
                    </a:lnTo>
                    <a:lnTo>
                      <a:pt x="21" y="8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113" name="Group 112">
              <a:extLst>
                <a:ext uri="{FF2B5EF4-FFF2-40B4-BE49-F238E27FC236}">
                  <a16:creationId xmlns:a16="http://schemas.microsoft.com/office/drawing/2014/main" id="{5A3F4957-4575-CC41-8612-6B1627657125}"/>
                </a:ext>
              </a:extLst>
            </p:cNvPr>
            <p:cNvGrpSpPr/>
            <p:nvPr/>
          </p:nvGrpSpPr>
          <p:grpSpPr>
            <a:xfrm>
              <a:off x="10226626" y="2543099"/>
              <a:ext cx="949721" cy="538560"/>
              <a:chOff x="9267426" y="2781178"/>
              <a:chExt cx="1351677" cy="766498"/>
            </a:xfrm>
          </p:grpSpPr>
          <p:cxnSp>
            <p:nvCxnSpPr>
              <p:cNvPr id="114" name="Straight Connector 113">
                <a:extLst>
                  <a:ext uri="{FF2B5EF4-FFF2-40B4-BE49-F238E27FC236}">
                    <a16:creationId xmlns:a16="http://schemas.microsoft.com/office/drawing/2014/main" id="{64BC781F-52C0-A447-A351-7AC9B7622CFF}"/>
                  </a:ext>
                </a:extLst>
              </p:cNvPr>
              <p:cNvCxnSpPr>
                <a:cxnSpLocks/>
              </p:cNvCxnSpPr>
              <p:nvPr/>
            </p:nvCxnSpPr>
            <p:spPr>
              <a:xfrm>
                <a:off x="9375602" y="3365354"/>
                <a:ext cx="615136" cy="31637"/>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E750A73-6233-6541-B933-A51680D30FEF}"/>
                  </a:ext>
                </a:extLst>
              </p:cNvPr>
              <p:cNvCxnSpPr>
                <a:cxnSpLocks/>
              </p:cNvCxnSpPr>
              <p:nvPr/>
            </p:nvCxnSpPr>
            <p:spPr>
              <a:xfrm flipH="1">
                <a:off x="9867157" y="2839090"/>
                <a:ext cx="477632" cy="621295"/>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244D3FC-B775-214F-913C-77DBC331EE81}"/>
                  </a:ext>
                </a:extLst>
              </p:cNvPr>
              <p:cNvCxnSpPr>
                <a:cxnSpLocks/>
              </p:cNvCxnSpPr>
              <p:nvPr/>
            </p:nvCxnSpPr>
            <p:spPr>
              <a:xfrm flipV="1">
                <a:off x="10093265" y="3315897"/>
                <a:ext cx="402146" cy="105968"/>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81B7925-DFE0-9243-872F-0717A76384C4}"/>
                  </a:ext>
                </a:extLst>
              </p:cNvPr>
              <p:cNvCxnSpPr>
                <a:cxnSpLocks/>
              </p:cNvCxnSpPr>
              <p:nvPr/>
            </p:nvCxnSpPr>
            <p:spPr>
              <a:xfrm>
                <a:off x="9687898" y="2882850"/>
                <a:ext cx="111215" cy="390361"/>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8489038C-9397-FC42-87CD-4CF48467D0E1}"/>
                  </a:ext>
                </a:extLst>
              </p:cNvPr>
              <p:cNvGrpSpPr/>
              <p:nvPr/>
            </p:nvGrpSpPr>
            <p:grpSpPr>
              <a:xfrm>
                <a:off x="9502117" y="3021374"/>
                <a:ext cx="889258" cy="526302"/>
                <a:chOff x="9897140" y="843760"/>
                <a:chExt cx="544853" cy="322468"/>
              </a:xfrm>
            </p:grpSpPr>
            <p:sp>
              <p:nvSpPr>
                <p:cNvPr id="123" name="Oval 19">
                  <a:extLst>
                    <a:ext uri="{FF2B5EF4-FFF2-40B4-BE49-F238E27FC236}">
                      <a16:creationId xmlns:a16="http://schemas.microsoft.com/office/drawing/2014/main" id="{0E7040F6-6ECA-D144-B661-189E7B821602}"/>
                    </a:ext>
                  </a:extLst>
                </p:cNvPr>
                <p:cNvSpPr>
                  <a:spLocks noChangeArrowheads="1"/>
                </p:cNvSpPr>
                <p:nvPr/>
              </p:nvSpPr>
              <p:spPr bwMode="auto">
                <a:xfrm>
                  <a:off x="9952737" y="843760"/>
                  <a:ext cx="328025" cy="32246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24" name="Freeform 20">
                  <a:extLst>
                    <a:ext uri="{FF2B5EF4-FFF2-40B4-BE49-F238E27FC236}">
                      <a16:creationId xmlns:a16="http://schemas.microsoft.com/office/drawing/2014/main" id="{28892835-6449-BD4C-9587-DB18C1DCC611}"/>
                    </a:ext>
                  </a:extLst>
                </p:cNvPr>
                <p:cNvSpPr>
                  <a:spLocks/>
                </p:cNvSpPr>
                <p:nvPr/>
              </p:nvSpPr>
              <p:spPr bwMode="auto">
                <a:xfrm>
                  <a:off x="9897140" y="1043914"/>
                  <a:ext cx="544853" cy="122314"/>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25" name="Oval 21">
                  <a:extLst>
                    <a:ext uri="{FF2B5EF4-FFF2-40B4-BE49-F238E27FC236}">
                      <a16:creationId xmlns:a16="http://schemas.microsoft.com/office/drawing/2014/main" id="{08679F41-C5AF-E84B-95FC-B14A44ABFD09}"/>
                    </a:ext>
                  </a:extLst>
                </p:cNvPr>
                <p:cNvSpPr>
                  <a:spLocks noChangeArrowheads="1"/>
                </p:cNvSpPr>
                <p:nvPr/>
              </p:nvSpPr>
              <p:spPr bwMode="auto">
                <a:xfrm>
                  <a:off x="10169565" y="899357"/>
                  <a:ext cx="216831" cy="21127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119" name="Oval 118">
                <a:extLst>
                  <a:ext uri="{FF2B5EF4-FFF2-40B4-BE49-F238E27FC236}">
                    <a16:creationId xmlns:a16="http://schemas.microsoft.com/office/drawing/2014/main" id="{1518BEBD-E039-EA4F-8B27-F26FD04E8AFB}"/>
                  </a:ext>
                </a:extLst>
              </p:cNvPr>
              <p:cNvSpPr/>
              <p:nvPr/>
            </p:nvSpPr>
            <p:spPr bwMode="auto">
              <a:xfrm>
                <a:off x="9592857" y="2784226"/>
                <a:ext cx="151259" cy="15125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Oval 119">
                <a:extLst>
                  <a:ext uri="{FF2B5EF4-FFF2-40B4-BE49-F238E27FC236}">
                    <a16:creationId xmlns:a16="http://schemas.microsoft.com/office/drawing/2014/main" id="{0F01DCAB-A3AE-474A-BE89-FD0D907B1448}"/>
                  </a:ext>
                </a:extLst>
              </p:cNvPr>
              <p:cNvSpPr/>
              <p:nvPr/>
            </p:nvSpPr>
            <p:spPr bwMode="auto">
              <a:xfrm>
                <a:off x="10239033" y="2781178"/>
                <a:ext cx="151259" cy="151259"/>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Oval 120">
                <a:extLst>
                  <a:ext uri="{FF2B5EF4-FFF2-40B4-BE49-F238E27FC236}">
                    <a16:creationId xmlns:a16="http://schemas.microsoft.com/office/drawing/2014/main" id="{9E09285B-9B41-FF4B-8927-C5C04AED878E}"/>
                  </a:ext>
                </a:extLst>
              </p:cNvPr>
              <p:cNvSpPr/>
              <p:nvPr/>
            </p:nvSpPr>
            <p:spPr bwMode="auto">
              <a:xfrm>
                <a:off x="10467844" y="3226841"/>
                <a:ext cx="151259" cy="15125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Oval 121">
                <a:extLst>
                  <a:ext uri="{FF2B5EF4-FFF2-40B4-BE49-F238E27FC236}">
                    <a16:creationId xmlns:a16="http://schemas.microsoft.com/office/drawing/2014/main" id="{46E2CC85-DBFB-BD4F-BD29-EB6A580A3A98}"/>
                  </a:ext>
                </a:extLst>
              </p:cNvPr>
              <p:cNvSpPr/>
              <p:nvPr/>
            </p:nvSpPr>
            <p:spPr bwMode="auto">
              <a:xfrm>
                <a:off x="9267426" y="3277741"/>
                <a:ext cx="151259" cy="151259"/>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26" name="Text Placeholder 11">
              <a:extLst>
                <a:ext uri="{FF2B5EF4-FFF2-40B4-BE49-F238E27FC236}">
                  <a16:creationId xmlns:a16="http://schemas.microsoft.com/office/drawing/2014/main" id="{9D6EBB69-FAE2-E942-9864-201AF86AD459}"/>
                </a:ext>
              </a:extLst>
            </p:cNvPr>
            <p:cNvSpPr txBox="1">
              <a:spLocks/>
            </p:cNvSpPr>
            <p:nvPr/>
          </p:nvSpPr>
          <p:spPr>
            <a:xfrm>
              <a:off x="2856929" y="3332595"/>
              <a:ext cx="1987487" cy="430887"/>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solidFill>
                    <a:srgbClr val="0078D4"/>
                  </a:solidFill>
                  <a:latin typeface="+mj-lt"/>
                  <a:ea typeface="+mn-ea"/>
                  <a:cs typeface="Segoe UI" panose="020B0502040204020203" pitchFamily="34" charset="0"/>
                </a:defRPr>
              </a:lvl1pPr>
              <a:lvl2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rgbClr val="0078D4"/>
                  </a:solidFill>
                  <a:latin typeface="+mn-lt"/>
                  <a:ea typeface="+mn-ea"/>
                  <a:cs typeface="+mn-cs"/>
                </a:defRPr>
              </a:lvl2pPr>
              <a:lvl3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78D4"/>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Built-in High Availability for lowest TCO</a:t>
              </a:r>
              <a:endParaRPr kumimoji="0" lang="en-US" sz="1400" b="0" i="0" u="none" strike="noStrike" kern="1200" cap="none" spc="0" normalizeH="0" baseline="0" noProof="0">
                <a:ln>
                  <a:noFill/>
                </a:ln>
                <a:solidFill>
                  <a:srgbClr val="FF0000"/>
                </a:solidFill>
                <a:effectLst/>
                <a:uLnTx/>
                <a:uFillTx/>
                <a:latin typeface="Segoe UI Semibold"/>
                <a:ea typeface="+mn-ea"/>
                <a:cs typeface="Segoe UI" panose="020B0502040204020203" pitchFamily="34" charset="0"/>
              </a:endParaRPr>
            </a:p>
          </p:txBody>
        </p:sp>
        <p:grpSp>
          <p:nvGrpSpPr>
            <p:cNvPr id="127" name="Group 10">
              <a:extLst>
                <a:ext uri="{FF2B5EF4-FFF2-40B4-BE49-F238E27FC236}">
                  <a16:creationId xmlns:a16="http://schemas.microsoft.com/office/drawing/2014/main" id="{D7B2AF0F-DD84-934B-A9E4-B930EF500B12}"/>
                </a:ext>
              </a:extLst>
            </p:cNvPr>
            <p:cNvGrpSpPr>
              <a:grpSpLocks noChangeAspect="1"/>
            </p:cNvGrpSpPr>
            <p:nvPr/>
          </p:nvGrpSpPr>
          <p:grpSpPr bwMode="auto">
            <a:xfrm>
              <a:off x="3619799" y="2543098"/>
              <a:ext cx="473842" cy="541535"/>
              <a:chOff x="1033" y="999"/>
              <a:chExt cx="273" cy="312"/>
            </a:xfrm>
          </p:grpSpPr>
          <p:sp>
            <p:nvSpPr>
              <p:cNvPr id="128" name="Rectangle 11">
                <a:extLst>
                  <a:ext uri="{FF2B5EF4-FFF2-40B4-BE49-F238E27FC236}">
                    <a16:creationId xmlns:a16="http://schemas.microsoft.com/office/drawing/2014/main" id="{EC162794-FCC4-5246-A53C-7B1557F04BAB}"/>
                  </a:ext>
                </a:extLst>
              </p:cNvPr>
              <p:cNvSpPr>
                <a:spLocks noChangeArrowheads="1"/>
              </p:cNvSpPr>
              <p:nvPr/>
            </p:nvSpPr>
            <p:spPr bwMode="auto">
              <a:xfrm>
                <a:off x="1277" y="1243"/>
                <a:ext cx="29" cy="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29" name="Rectangle 12">
                <a:extLst>
                  <a:ext uri="{FF2B5EF4-FFF2-40B4-BE49-F238E27FC236}">
                    <a16:creationId xmlns:a16="http://schemas.microsoft.com/office/drawing/2014/main" id="{0E1725F5-CC6C-8E4E-A830-E2A5C4C7497D}"/>
                  </a:ext>
                </a:extLst>
              </p:cNvPr>
              <p:cNvSpPr>
                <a:spLocks noChangeArrowheads="1"/>
              </p:cNvSpPr>
              <p:nvPr/>
            </p:nvSpPr>
            <p:spPr bwMode="auto">
              <a:xfrm>
                <a:off x="1228" y="1194"/>
                <a:ext cx="29" cy="1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30" name="Rectangle 13">
                <a:extLst>
                  <a:ext uri="{FF2B5EF4-FFF2-40B4-BE49-F238E27FC236}">
                    <a16:creationId xmlns:a16="http://schemas.microsoft.com/office/drawing/2014/main" id="{7B55145A-CF59-E947-9757-0EBBE5993F93}"/>
                  </a:ext>
                </a:extLst>
              </p:cNvPr>
              <p:cNvSpPr>
                <a:spLocks noChangeArrowheads="1"/>
              </p:cNvSpPr>
              <p:nvPr/>
            </p:nvSpPr>
            <p:spPr bwMode="auto">
              <a:xfrm>
                <a:off x="1179" y="1145"/>
                <a:ext cx="30"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31" name="Rectangle 14">
                <a:extLst>
                  <a:ext uri="{FF2B5EF4-FFF2-40B4-BE49-F238E27FC236}">
                    <a16:creationId xmlns:a16="http://schemas.microsoft.com/office/drawing/2014/main" id="{BD30CC02-3398-4543-B8BB-AFBF7E89312B}"/>
                  </a:ext>
                </a:extLst>
              </p:cNvPr>
              <p:cNvSpPr>
                <a:spLocks noChangeArrowheads="1"/>
              </p:cNvSpPr>
              <p:nvPr/>
            </p:nvSpPr>
            <p:spPr bwMode="auto">
              <a:xfrm>
                <a:off x="1131" y="1097"/>
                <a:ext cx="29" cy="2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32" name="Rectangle 15">
                <a:extLst>
                  <a:ext uri="{FF2B5EF4-FFF2-40B4-BE49-F238E27FC236}">
                    <a16:creationId xmlns:a16="http://schemas.microsoft.com/office/drawing/2014/main" id="{B455AB35-AAA2-8744-B42F-F243BAC8BC87}"/>
                  </a:ext>
                </a:extLst>
              </p:cNvPr>
              <p:cNvSpPr>
                <a:spLocks noChangeArrowheads="1"/>
              </p:cNvSpPr>
              <p:nvPr/>
            </p:nvSpPr>
            <p:spPr bwMode="auto">
              <a:xfrm>
                <a:off x="1082" y="1048"/>
                <a:ext cx="29"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33" name="Rectangle 16">
                <a:extLst>
                  <a:ext uri="{FF2B5EF4-FFF2-40B4-BE49-F238E27FC236}">
                    <a16:creationId xmlns:a16="http://schemas.microsoft.com/office/drawing/2014/main" id="{5D5DC922-AACA-F245-9859-7E95028AC1A4}"/>
                  </a:ext>
                </a:extLst>
              </p:cNvPr>
              <p:cNvSpPr>
                <a:spLocks noChangeArrowheads="1"/>
              </p:cNvSpPr>
              <p:nvPr/>
            </p:nvSpPr>
            <p:spPr bwMode="auto">
              <a:xfrm>
                <a:off x="1033" y="999"/>
                <a:ext cx="29" cy="3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34" name="Freeform 17">
                <a:extLst>
                  <a:ext uri="{FF2B5EF4-FFF2-40B4-BE49-F238E27FC236}">
                    <a16:creationId xmlns:a16="http://schemas.microsoft.com/office/drawing/2014/main" id="{8BE34A50-F285-A343-A438-079CB2351A66}"/>
                  </a:ext>
                </a:extLst>
              </p:cNvPr>
              <p:cNvSpPr>
                <a:spLocks noEditPoints="1"/>
              </p:cNvSpPr>
              <p:nvPr/>
            </p:nvSpPr>
            <p:spPr bwMode="auto">
              <a:xfrm>
                <a:off x="1228" y="999"/>
                <a:ext cx="78" cy="151"/>
              </a:xfrm>
              <a:custGeom>
                <a:avLst/>
                <a:gdLst>
                  <a:gd name="T0" fmla="*/ 339 w 339"/>
                  <a:gd name="T1" fmla="*/ 440 h 662"/>
                  <a:gd name="T2" fmla="*/ 303 w 339"/>
                  <a:gd name="T3" fmla="*/ 534 h 662"/>
                  <a:gd name="T4" fmla="*/ 195 w 339"/>
                  <a:gd name="T5" fmla="*/ 578 h 662"/>
                  <a:gd name="T6" fmla="*/ 195 w 339"/>
                  <a:gd name="T7" fmla="*/ 662 h 662"/>
                  <a:gd name="T8" fmla="*/ 144 w 339"/>
                  <a:gd name="T9" fmla="*/ 662 h 662"/>
                  <a:gd name="T10" fmla="*/ 144 w 339"/>
                  <a:gd name="T11" fmla="*/ 580 h 662"/>
                  <a:gd name="T12" fmla="*/ 10 w 339"/>
                  <a:gd name="T13" fmla="*/ 547 h 662"/>
                  <a:gd name="T14" fmla="*/ 10 w 339"/>
                  <a:gd name="T15" fmla="*/ 450 h 662"/>
                  <a:gd name="T16" fmla="*/ 71 w 339"/>
                  <a:gd name="T17" fmla="*/ 480 h 662"/>
                  <a:gd name="T18" fmla="*/ 144 w 339"/>
                  <a:gd name="T19" fmla="*/ 497 h 662"/>
                  <a:gd name="T20" fmla="*/ 144 w 339"/>
                  <a:gd name="T21" fmla="*/ 368 h 662"/>
                  <a:gd name="T22" fmla="*/ 33 w 339"/>
                  <a:gd name="T23" fmla="*/ 305 h 662"/>
                  <a:gd name="T24" fmla="*/ 0 w 339"/>
                  <a:gd name="T25" fmla="*/ 214 h 662"/>
                  <a:gd name="T26" fmla="*/ 40 w 339"/>
                  <a:gd name="T27" fmla="*/ 119 h 662"/>
                  <a:gd name="T28" fmla="*/ 144 w 339"/>
                  <a:gd name="T29" fmla="*/ 74 h 662"/>
                  <a:gd name="T30" fmla="*/ 144 w 339"/>
                  <a:gd name="T31" fmla="*/ 0 h 662"/>
                  <a:gd name="T32" fmla="*/ 195 w 339"/>
                  <a:gd name="T33" fmla="*/ 0 h 662"/>
                  <a:gd name="T34" fmla="*/ 195 w 339"/>
                  <a:gd name="T35" fmla="*/ 73 h 662"/>
                  <a:gd name="T36" fmla="*/ 306 w 339"/>
                  <a:gd name="T37" fmla="*/ 97 h 662"/>
                  <a:gd name="T38" fmla="*/ 306 w 339"/>
                  <a:gd name="T39" fmla="*/ 192 h 662"/>
                  <a:gd name="T40" fmla="*/ 195 w 339"/>
                  <a:gd name="T41" fmla="*/ 155 h 662"/>
                  <a:gd name="T42" fmla="*/ 195 w 339"/>
                  <a:gd name="T43" fmla="*/ 289 h 662"/>
                  <a:gd name="T44" fmla="*/ 306 w 339"/>
                  <a:gd name="T45" fmla="*/ 353 h 662"/>
                  <a:gd name="T46" fmla="*/ 339 w 339"/>
                  <a:gd name="T47" fmla="*/ 440 h 662"/>
                  <a:gd name="T48" fmla="*/ 144 w 339"/>
                  <a:gd name="T49" fmla="*/ 269 h 662"/>
                  <a:gd name="T50" fmla="*/ 144 w 339"/>
                  <a:gd name="T51" fmla="*/ 157 h 662"/>
                  <a:gd name="T52" fmla="*/ 94 w 339"/>
                  <a:gd name="T53" fmla="*/ 208 h 662"/>
                  <a:gd name="T54" fmla="*/ 144 w 339"/>
                  <a:gd name="T55" fmla="*/ 269 h 662"/>
                  <a:gd name="T56" fmla="*/ 246 w 339"/>
                  <a:gd name="T57" fmla="*/ 445 h 662"/>
                  <a:gd name="T58" fmla="*/ 195 w 339"/>
                  <a:gd name="T59" fmla="*/ 388 h 662"/>
                  <a:gd name="T60" fmla="*/ 195 w 339"/>
                  <a:gd name="T61" fmla="*/ 495 h 662"/>
                  <a:gd name="T62" fmla="*/ 246 w 339"/>
                  <a:gd name="T63" fmla="*/ 44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9" h="662">
                    <a:moveTo>
                      <a:pt x="339" y="440"/>
                    </a:moveTo>
                    <a:cubicBezTo>
                      <a:pt x="339" y="479"/>
                      <a:pt x="327" y="510"/>
                      <a:pt x="303" y="534"/>
                    </a:cubicBezTo>
                    <a:cubicBezTo>
                      <a:pt x="278" y="558"/>
                      <a:pt x="242" y="572"/>
                      <a:pt x="195" y="578"/>
                    </a:cubicBezTo>
                    <a:cubicBezTo>
                      <a:pt x="195" y="662"/>
                      <a:pt x="195" y="662"/>
                      <a:pt x="195" y="662"/>
                    </a:cubicBezTo>
                    <a:cubicBezTo>
                      <a:pt x="144" y="662"/>
                      <a:pt x="144" y="662"/>
                      <a:pt x="144" y="662"/>
                    </a:cubicBezTo>
                    <a:cubicBezTo>
                      <a:pt x="144" y="580"/>
                      <a:pt x="144" y="580"/>
                      <a:pt x="144" y="580"/>
                    </a:cubicBezTo>
                    <a:cubicBezTo>
                      <a:pt x="95" y="579"/>
                      <a:pt x="51" y="569"/>
                      <a:pt x="10" y="547"/>
                    </a:cubicBezTo>
                    <a:cubicBezTo>
                      <a:pt x="10" y="450"/>
                      <a:pt x="10" y="450"/>
                      <a:pt x="10" y="450"/>
                    </a:cubicBezTo>
                    <a:cubicBezTo>
                      <a:pt x="23" y="460"/>
                      <a:pt x="43" y="470"/>
                      <a:pt x="71" y="480"/>
                    </a:cubicBezTo>
                    <a:cubicBezTo>
                      <a:pt x="99" y="490"/>
                      <a:pt x="123" y="495"/>
                      <a:pt x="144" y="497"/>
                    </a:cubicBezTo>
                    <a:cubicBezTo>
                      <a:pt x="144" y="368"/>
                      <a:pt x="144" y="368"/>
                      <a:pt x="144" y="368"/>
                    </a:cubicBezTo>
                    <a:cubicBezTo>
                      <a:pt x="91" y="349"/>
                      <a:pt x="55" y="328"/>
                      <a:pt x="33" y="305"/>
                    </a:cubicBezTo>
                    <a:cubicBezTo>
                      <a:pt x="11" y="282"/>
                      <a:pt x="0" y="252"/>
                      <a:pt x="0" y="214"/>
                    </a:cubicBezTo>
                    <a:cubicBezTo>
                      <a:pt x="0" y="177"/>
                      <a:pt x="14" y="145"/>
                      <a:pt x="40" y="119"/>
                    </a:cubicBezTo>
                    <a:cubicBezTo>
                      <a:pt x="67" y="94"/>
                      <a:pt x="101" y="79"/>
                      <a:pt x="144" y="74"/>
                    </a:cubicBezTo>
                    <a:cubicBezTo>
                      <a:pt x="144" y="0"/>
                      <a:pt x="144" y="0"/>
                      <a:pt x="144" y="0"/>
                    </a:cubicBezTo>
                    <a:cubicBezTo>
                      <a:pt x="195" y="0"/>
                      <a:pt x="195" y="0"/>
                      <a:pt x="195" y="0"/>
                    </a:cubicBezTo>
                    <a:cubicBezTo>
                      <a:pt x="195" y="73"/>
                      <a:pt x="195" y="73"/>
                      <a:pt x="195" y="73"/>
                    </a:cubicBezTo>
                    <a:cubicBezTo>
                      <a:pt x="245" y="75"/>
                      <a:pt x="282" y="83"/>
                      <a:pt x="306" y="97"/>
                    </a:cubicBezTo>
                    <a:cubicBezTo>
                      <a:pt x="306" y="192"/>
                      <a:pt x="306" y="192"/>
                      <a:pt x="306" y="192"/>
                    </a:cubicBezTo>
                    <a:cubicBezTo>
                      <a:pt x="274" y="172"/>
                      <a:pt x="236" y="160"/>
                      <a:pt x="195" y="155"/>
                    </a:cubicBezTo>
                    <a:cubicBezTo>
                      <a:pt x="195" y="289"/>
                      <a:pt x="195" y="289"/>
                      <a:pt x="195" y="289"/>
                    </a:cubicBezTo>
                    <a:cubicBezTo>
                      <a:pt x="247" y="308"/>
                      <a:pt x="284" y="329"/>
                      <a:pt x="306" y="353"/>
                    </a:cubicBezTo>
                    <a:cubicBezTo>
                      <a:pt x="328" y="376"/>
                      <a:pt x="339" y="405"/>
                      <a:pt x="339" y="440"/>
                    </a:cubicBezTo>
                    <a:close/>
                    <a:moveTo>
                      <a:pt x="144" y="269"/>
                    </a:moveTo>
                    <a:cubicBezTo>
                      <a:pt x="144" y="157"/>
                      <a:pt x="144" y="157"/>
                      <a:pt x="144" y="157"/>
                    </a:cubicBezTo>
                    <a:cubicBezTo>
                      <a:pt x="111" y="163"/>
                      <a:pt x="94" y="180"/>
                      <a:pt x="94" y="208"/>
                    </a:cubicBezTo>
                    <a:cubicBezTo>
                      <a:pt x="94" y="233"/>
                      <a:pt x="111" y="253"/>
                      <a:pt x="144" y="269"/>
                    </a:cubicBezTo>
                    <a:close/>
                    <a:moveTo>
                      <a:pt x="246" y="445"/>
                    </a:moveTo>
                    <a:cubicBezTo>
                      <a:pt x="246" y="422"/>
                      <a:pt x="229" y="403"/>
                      <a:pt x="195" y="388"/>
                    </a:cubicBezTo>
                    <a:cubicBezTo>
                      <a:pt x="195" y="495"/>
                      <a:pt x="195" y="495"/>
                      <a:pt x="195" y="495"/>
                    </a:cubicBezTo>
                    <a:cubicBezTo>
                      <a:pt x="229" y="490"/>
                      <a:pt x="246" y="473"/>
                      <a:pt x="246" y="44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135" name="Group 134">
              <a:extLst>
                <a:ext uri="{FF2B5EF4-FFF2-40B4-BE49-F238E27FC236}">
                  <a16:creationId xmlns:a16="http://schemas.microsoft.com/office/drawing/2014/main" id="{68C0CEA7-0CAB-B743-9BA4-6641C411EAF4}"/>
                </a:ext>
              </a:extLst>
            </p:cNvPr>
            <p:cNvGrpSpPr/>
            <p:nvPr/>
          </p:nvGrpSpPr>
          <p:grpSpPr>
            <a:xfrm>
              <a:off x="1141668" y="2561526"/>
              <a:ext cx="849974" cy="517738"/>
              <a:chOff x="10387012" y="4179358"/>
              <a:chExt cx="974726" cy="593725"/>
            </a:xfrm>
            <a:solidFill>
              <a:schemeClr val="accent1"/>
            </a:solidFill>
          </p:grpSpPr>
          <p:sp>
            <p:nvSpPr>
              <p:cNvPr id="136" name="Freeform 26">
                <a:extLst>
                  <a:ext uri="{FF2B5EF4-FFF2-40B4-BE49-F238E27FC236}">
                    <a16:creationId xmlns:a16="http://schemas.microsoft.com/office/drawing/2014/main" id="{FD37F6ED-E69B-E544-84DF-E8E0C5DF144F}"/>
                  </a:ext>
                </a:extLst>
              </p:cNvPr>
              <p:cNvSpPr>
                <a:spLocks/>
              </p:cNvSpPr>
              <p:nvPr/>
            </p:nvSpPr>
            <p:spPr bwMode="auto">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89069" tIns="44534" rIns="89069" bIns="44534" numCol="1" anchor="t" anchorCtr="0" compatLnSpc="1">
                <a:prstTxWarp prst="textNoShape">
                  <a:avLst/>
                </a:prstTxWarp>
              </a:bodyPr>
              <a:lstStyle/>
              <a:p>
                <a:pPr marL="0" marR="0" lvl="0" indent="0" algn="l" defTabSz="890580" rtl="0" eaLnBrk="1" fontAlgn="auto" latinLnBrk="0" hangingPunct="1">
                  <a:lnSpc>
                    <a:spcPct val="100000"/>
                  </a:lnSpc>
                  <a:spcBef>
                    <a:spcPts val="0"/>
                  </a:spcBef>
                  <a:spcAft>
                    <a:spcPts val="0"/>
                  </a:spcAft>
                  <a:buClrTx/>
                  <a:buSzTx/>
                  <a:buFontTx/>
                  <a:buNone/>
                  <a:tabLst/>
                  <a:defRPr/>
                </a:pPr>
                <a:endParaRPr kumimoji="0" lang="en-US" sz="1753" b="0" i="0" u="none" strike="noStrike" kern="1200" cap="none" spc="0" normalizeH="0" baseline="0" noProof="0">
                  <a:ln>
                    <a:solidFill>
                      <a:srgbClr val="FFFFFF">
                        <a:alpha val="0"/>
                      </a:srgbClr>
                    </a:solidFill>
                  </a:ln>
                  <a:solidFill>
                    <a:srgbClr val="FFFFFF"/>
                  </a:solidFill>
                  <a:effectLst/>
                  <a:uLnTx/>
                  <a:uFillTx/>
                  <a:latin typeface="Segoe UI"/>
                  <a:ea typeface="+mn-ea"/>
                  <a:cs typeface="+mn-cs"/>
                </a:endParaRPr>
              </a:p>
            </p:txBody>
          </p:sp>
          <p:sp>
            <p:nvSpPr>
              <p:cNvPr id="137" name="Freeform 27">
                <a:extLst>
                  <a:ext uri="{FF2B5EF4-FFF2-40B4-BE49-F238E27FC236}">
                    <a16:creationId xmlns:a16="http://schemas.microsoft.com/office/drawing/2014/main" id="{9FBAD965-CB84-4A4F-B53B-D4B1C0F043A9}"/>
                  </a:ext>
                </a:extLst>
              </p:cNvPr>
              <p:cNvSpPr>
                <a:spLocks/>
              </p:cNvSpPr>
              <p:nvPr/>
            </p:nvSpPr>
            <p:spPr bwMode="auto">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89069" tIns="44534" rIns="89069" bIns="44534" numCol="1" anchor="t" anchorCtr="0" compatLnSpc="1">
                <a:prstTxWarp prst="textNoShape">
                  <a:avLst/>
                </a:prstTxWarp>
              </a:bodyPr>
              <a:lstStyle/>
              <a:p>
                <a:pPr marL="0" marR="0" lvl="0" indent="0" algn="l" defTabSz="890580" rtl="0" eaLnBrk="1" fontAlgn="auto" latinLnBrk="0" hangingPunct="1">
                  <a:lnSpc>
                    <a:spcPct val="100000"/>
                  </a:lnSpc>
                  <a:spcBef>
                    <a:spcPts val="0"/>
                  </a:spcBef>
                  <a:spcAft>
                    <a:spcPts val="0"/>
                  </a:spcAft>
                  <a:buClrTx/>
                  <a:buSzTx/>
                  <a:buFontTx/>
                  <a:buNone/>
                  <a:tabLst/>
                  <a:defRPr/>
                </a:pPr>
                <a:endParaRPr kumimoji="0" lang="en-US" sz="1753" b="0" i="0" u="none" strike="noStrike" kern="1200" cap="none" spc="0" normalizeH="0" baseline="0" noProof="0">
                  <a:ln>
                    <a:solidFill>
                      <a:srgbClr val="FFFFFF">
                        <a:alpha val="0"/>
                      </a:srgbClr>
                    </a:solidFill>
                  </a:ln>
                  <a:solidFill>
                    <a:srgbClr val="FFFFFF"/>
                  </a:solidFill>
                  <a:effectLst/>
                  <a:uLnTx/>
                  <a:uFillTx/>
                  <a:latin typeface="Segoe UI"/>
                  <a:ea typeface="+mn-ea"/>
                  <a:cs typeface="+mn-cs"/>
                </a:endParaRPr>
              </a:p>
            </p:txBody>
          </p:sp>
          <p:sp>
            <p:nvSpPr>
              <p:cNvPr id="138" name="Freeform 28">
                <a:extLst>
                  <a:ext uri="{FF2B5EF4-FFF2-40B4-BE49-F238E27FC236}">
                    <a16:creationId xmlns:a16="http://schemas.microsoft.com/office/drawing/2014/main" id="{3AC5E37B-10A3-4347-93F1-A2B1FCF11620}"/>
                  </a:ext>
                </a:extLst>
              </p:cNvPr>
              <p:cNvSpPr>
                <a:spLocks/>
              </p:cNvSpPr>
              <p:nvPr/>
            </p:nvSpPr>
            <p:spPr bwMode="auto">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89069" tIns="44534" rIns="89069" bIns="44534" numCol="1" anchor="t" anchorCtr="0" compatLnSpc="1">
                <a:prstTxWarp prst="textNoShape">
                  <a:avLst/>
                </a:prstTxWarp>
              </a:bodyPr>
              <a:lstStyle/>
              <a:p>
                <a:pPr marL="0" marR="0" lvl="0" indent="0" algn="l" defTabSz="890580" rtl="0" eaLnBrk="1" fontAlgn="auto" latinLnBrk="0" hangingPunct="1">
                  <a:lnSpc>
                    <a:spcPct val="100000"/>
                  </a:lnSpc>
                  <a:spcBef>
                    <a:spcPts val="0"/>
                  </a:spcBef>
                  <a:spcAft>
                    <a:spcPts val="0"/>
                  </a:spcAft>
                  <a:buClrTx/>
                  <a:buSzTx/>
                  <a:buFontTx/>
                  <a:buNone/>
                  <a:tabLst/>
                  <a:defRPr/>
                </a:pPr>
                <a:endParaRPr kumimoji="0" lang="en-US" sz="1753" b="0" i="0" u="none" strike="noStrike" kern="1200" cap="none" spc="0" normalizeH="0" baseline="0" noProof="0">
                  <a:ln>
                    <a:solidFill>
                      <a:srgbClr val="FFFFFF">
                        <a:alpha val="0"/>
                      </a:srgbClr>
                    </a:solidFill>
                  </a:ln>
                  <a:solidFill>
                    <a:srgbClr val="FFFFFF"/>
                  </a:solidFill>
                  <a:effectLst/>
                  <a:uLnTx/>
                  <a:uFillTx/>
                  <a:latin typeface="Segoe UI"/>
                  <a:ea typeface="+mn-ea"/>
                  <a:cs typeface="+mn-cs"/>
                </a:endParaRPr>
              </a:p>
            </p:txBody>
          </p:sp>
          <p:sp>
            <p:nvSpPr>
              <p:cNvPr id="139" name="Freeform 29">
                <a:extLst>
                  <a:ext uri="{FF2B5EF4-FFF2-40B4-BE49-F238E27FC236}">
                    <a16:creationId xmlns:a16="http://schemas.microsoft.com/office/drawing/2014/main" id="{DE9ABC84-7445-8C45-95E3-4A604278B702}"/>
                  </a:ext>
                </a:extLst>
              </p:cNvPr>
              <p:cNvSpPr>
                <a:spLocks/>
              </p:cNvSpPr>
              <p:nvPr/>
            </p:nvSpPr>
            <p:spPr bwMode="auto">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solidFill>
                <a:schemeClr val="tx1"/>
              </a:solidFill>
              <a:ln>
                <a:noFill/>
              </a:ln>
            </p:spPr>
            <p:txBody>
              <a:bodyPr vert="horz" wrap="square" lIns="89069" tIns="44534" rIns="89069" bIns="44534" numCol="1" anchor="t" anchorCtr="0" compatLnSpc="1">
                <a:prstTxWarp prst="textNoShape">
                  <a:avLst/>
                </a:prstTxWarp>
              </a:bodyPr>
              <a:lstStyle/>
              <a:p>
                <a:pPr marL="0" marR="0" lvl="0" indent="0" algn="l" defTabSz="890580" rtl="0" eaLnBrk="1" fontAlgn="auto" latinLnBrk="0" hangingPunct="1">
                  <a:lnSpc>
                    <a:spcPct val="100000"/>
                  </a:lnSpc>
                  <a:spcBef>
                    <a:spcPts val="0"/>
                  </a:spcBef>
                  <a:spcAft>
                    <a:spcPts val="0"/>
                  </a:spcAft>
                  <a:buClrTx/>
                  <a:buSzTx/>
                  <a:buFontTx/>
                  <a:buNone/>
                  <a:tabLst/>
                  <a:defRPr/>
                </a:pPr>
                <a:endParaRPr kumimoji="0" lang="en-US" sz="1753" b="0" i="0" u="none" strike="noStrike" kern="1200" cap="none" spc="0" normalizeH="0" baseline="0" noProof="0">
                  <a:ln>
                    <a:solidFill>
                      <a:srgbClr val="FFFFFF">
                        <a:alpha val="0"/>
                      </a:srgbClr>
                    </a:solidFill>
                  </a:ln>
                  <a:solidFill>
                    <a:srgbClr val="FFFFFF"/>
                  </a:solidFill>
                  <a:effectLst/>
                  <a:uLnTx/>
                  <a:uFillTx/>
                  <a:latin typeface="Segoe UI"/>
                  <a:ea typeface="+mn-ea"/>
                  <a:cs typeface="+mn-cs"/>
                </a:endParaRPr>
              </a:p>
            </p:txBody>
          </p:sp>
          <p:sp>
            <p:nvSpPr>
              <p:cNvPr id="140" name="Freeform 30">
                <a:extLst>
                  <a:ext uri="{FF2B5EF4-FFF2-40B4-BE49-F238E27FC236}">
                    <a16:creationId xmlns:a16="http://schemas.microsoft.com/office/drawing/2014/main" id="{D6CB8D53-DFA9-FE40-A6B5-954A3A3ED8FF}"/>
                  </a:ext>
                </a:extLst>
              </p:cNvPr>
              <p:cNvSpPr>
                <a:spLocks/>
              </p:cNvSpPr>
              <p:nvPr/>
            </p:nvSpPr>
            <p:spPr bwMode="auto">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solidFill>
                <a:schemeClr val="tx1"/>
              </a:solidFill>
              <a:ln>
                <a:noFill/>
              </a:ln>
            </p:spPr>
            <p:txBody>
              <a:bodyPr vert="horz" wrap="square" lIns="89069" tIns="44534" rIns="89069" bIns="44534" numCol="1" anchor="t" anchorCtr="0" compatLnSpc="1">
                <a:prstTxWarp prst="textNoShape">
                  <a:avLst/>
                </a:prstTxWarp>
              </a:bodyPr>
              <a:lstStyle/>
              <a:p>
                <a:pPr marL="0" marR="0" lvl="0" indent="0" algn="l" defTabSz="890580" rtl="0" eaLnBrk="1" fontAlgn="auto" latinLnBrk="0" hangingPunct="1">
                  <a:lnSpc>
                    <a:spcPct val="100000"/>
                  </a:lnSpc>
                  <a:spcBef>
                    <a:spcPts val="0"/>
                  </a:spcBef>
                  <a:spcAft>
                    <a:spcPts val="0"/>
                  </a:spcAft>
                  <a:buClrTx/>
                  <a:buSzTx/>
                  <a:buFontTx/>
                  <a:buNone/>
                  <a:tabLst/>
                  <a:defRPr/>
                </a:pPr>
                <a:endParaRPr kumimoji="0" lang="en-US" sz="1753" b="0" i="0" u="none" strike="noStrike" kern="1200" cap="none" spc="0" normalizeH="0" baseline="0" noProof="0">
                  <a:ln>
                    <a:solidFill>
                      <a:srgbClr val="FFFFFF">
                        <a:alpha val="0"/>
                      </a:srgbClr>
                    </a:solidFill>
                  </a:ln>
                  <a:solidFill>
                    <a:srgbClr val="FFFFFF"/>
                  </a:solidFill>
                  <a:effectLst/>
                  <a:uLnTx/>
                  <a:uFillTx/>
                  <a:latin typeface="Segoe UI"/>
                  <a:ea typeface="+mn-ea"/>
                  <a:cs typeface="+mn-cs"/>
                </a:endParaRPr>
              </a:p>
            </p:txBody>
          </p:sp>
        </p:grpSp>
      </p:grpSp>
    </p:spTree>
    <p:extLst>
      <p:ext uri="{BB962C8B-B14F-4D97-AF65-F5344CB8AC3E}">
        <p14:creationId xmlns:p14="http://schemas.microsoft.com/office/powerpoint/2010/main" val="11846596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196AD8-3856-451D-8B75-85C980D297BE}"/>
              </a:ext>
            </a:extLst>
          </p:cNvPr>
          <p:cNvSpPr>
            <a:spLocks noGrp="1"/>
          </p:cNvSpPr>
          <p:nvPr>
            <p:ph type="title"/>
          </p:nvPr>
        </p:nvSpPr>
        <p:spPr>
          <a:xfrm>
            <a:off x="588263" y="3182779"/>
            <a:ext cx="5507737" cy="492443"/>
          </a:xfrm>
        </p:spPr>
        <p:txBody>
          <a:bodyPr/>
          <a:lstStyle/>
          <a:p>
            <a:r>
              <a:rPr lang="en-US" sz="3200"/>
              <a:t>Call to action </a:t>
            </a:r>
          </a:p>
        </p:txBody>
      </p:sp>
      <p:sp>
        <p:nvSpPr>
          <p:cNvPr id="2" name="Text Placeholder 1">
            <a:extLst>
              <a:ext uri="{FF2B5EF4-FFF2-40B4-BE49-F238E27FC236}">
                <a16:creationId xmlns:a16="http://schemas.microsoft.com/office/drawing/2014/main" id="{DC1FAB43-68A4-47B8-899B-3E0FFF4807A4}"/>
              </a:ext>
            </a:extLst>
          </p:cNvPr>
          <p:cNvSpPr>
            <a:spLocks noGrp="1"/>
          </p:cNvSpPr>
          <p:nvPr>
            <p:ph type="body" sz="quarter" idx="10"/>
          </p:nvPr>
        </p:nvSpPr>
        <p:spPr>
          <a:xfrm>
            <a:off x="7670324" y="2326156"/>
            <a:ext cx="3860549" cy="492443"/>
          </a:xfrm>
        </p:spPr>
        <p:txBody>
          <a:bodyPr anchor="ctr"/>
          <a:lstStyle/>
          <a:p>
            <a:pPr marL="0" indent="0">
              <a:buNone/>
            </a:pPr>
            <a:r>
              <a:rPr lang="en-US" sz="1600">
                <a:solidFill>
                  <a:schemeClr val="tx1"/>
                </a:solidFill>
              </a:rPr>
              <a:t>Assess which workloads will benefit from Azure Database for MySQL and MariaDB</a:t>
            </a:r>
          </a:p>
        </p:txBody>
      </p:sp>
      <p:grpSp>
        <p:nvGrpSpPr>
          <p:cNvPr id="11" name="Group 10">
            <a:extLst>
              <a:ext uri="{FF2B5EF4-FFF2-40B4-BE49-F238E27FC236}">
                <a16:creationId xmlns:a16="http://schemas.microsoft.com/office/drawing/2014/main" id="{D0E98BE1-C400-6343-A6EE-A9445822AEBF}"/>
              </a:ext>
            </a:extLst>
          </p:cNvPr>
          <p:cNvGrpSpPr/>
          <p:nvPr/>
        </p:nvGrpSpPr>
        <p:grpSpPr>
          <a:xfrm>
            <a:off x="6903469" y="3937064"/>
            <a:ext cx="419100" cy="547735"/>
            <a:chOff x="6528099" y="1686452"/>
            <a:chExt cx="243340" cy="318029"/>
          </a:xfrm>
        </p:grpSpPr>
        <p:sp>
          <p:nvSpPr>
            <p:cNvPr id="9" name="Freeform 122">
              <a:extLst>
                <a:ext uri="{FF2B5EF4-FFF2-40B4-BE49-F238E27FC236}">
                  <a16:creationId xmlns:a16="http://schemas.microsoft.com/office/drawing/2014/main" id="{55E5A67A-0DDC-254D-898D-58BAD7BCA743}"/>
                </a:ext>
              </a:extLst>
            </p:cNvPr>
            <p:cNvSpPr>
              <a:spLocks/>
            </p:cNvSpPr>
            <p:nvPr/>
          </p:nvSpPr>
          <p:spPr bwMode="auto">
            <a:xfrm>
              <a:off x="6569057" y="1686452"/>
              <a:ext cx="161424" cy="161424"/>
            </a:xfrm>
            <a:custGeom>
              <a:avLst/>
              <a:gdLst>
                <a:gd name="T0" fmla="*/ 4 w 108"/>
                <a:gd name="T1" fmla="*/ 75 h 108"/>
                <a:gd name="T2" fmla="*/ 4 w 108"/>
                <a:gd name="T3" fmla="*/ 75 h 108"/>
                <a:gd name="T4" fmla="*/ 0 w 108"/>
                <a:gd name="T5" fmla="*/ 54 h 108"/>
                <a:gd name="T6" fmla="*/ 4 w 108"/>
                <a:gd name="T7" fmla="*/ 33 h 108"/>
                <a:gd name="T8" fmla="*/ 16 w 108"/>
                <a:gd name="T9" fmla="*/ 16 h 108"/>
                <a:gd name="T10" fmla="*/ 33 w 108"/>
                <a:gd name="T11" fmla="*/ 4 h 108"/>
                <a:gd name="T12" fmla="*/ 54 w 108"/>
                <a:gd name="T13" fmla="*/ 0 h 108"/>
                <a:gd name="T14" fmla="*/ 75 w 108"/>
                <a:gd name="T15" fmla="*/ 4 h 108"/>
                <a:gd name="T16" fmla="*/ 92 w 108"/>
                <a:gd name="T17" fmla="*/ 16 h 108"/>
                <a:gd name="T18" fmla="*/ 104 w 108"/>
                <a:gd name="T19" fmla="*/ 33 h 108"/>
                <a:gd name="T20" fmla="*/ 108 w 108"/>
                <a:gd name="T21" fmla="*/ 54 h 108"/>
                <a:gd name="T22" fmla="*/ 104 w 108"/>
                <a:gd name="T23" fmla="*/ 75 h 108"/>
                <a:gd name="T24" fmla="*/ 92 w 108"/>
                <a:gd name="T25" fmla="*/ 92 h 108"/>
                <a:gd name="T26" fmla="*/ 75 w 108"/>
                <a:gd name="T27" fmla="*/ 104 h 108"/>
                <a:gd name="T28" fmla="*/ 54 w 108"/>
                <a:gd name="T29" fmla="*/ 108 h 108"/>
                <a:gd name="T30" fmla="*/ 33 w 108"/>
                <a:gd name="T31" fmla="*/ 104 h 108"/>
                <a:gd name="T32" fmla="*/ 16 w 108"/>
                <a:gd name="T33" fmla="*/ 92 h 108"/>
                <a:gd name="T34" fmla="*/ 4 w 108"/>
                <a:gd name="T35" fmla="*/ 7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108">
                  <a:moveTo>
                    <a:pt x="4" y="75"/>
                  </a:moveTo>
                  <a:lnTo>
                    <a:pt x="4" y="75"/>
                  </a:lnTo>
                  <a:cubicBezTo>
                    <a:pt x="1" y="68"/>
                    <a:pt x="0" y="61"/>
                    <a:pt x="0" y="54"/>
                  </a:cubicBezTo>
                  <a:cubicBezTo>
                    <a:pt x="0" y="46"/>
                    <a:pt x="1" y="39"/>
                    <a:pt x="4" y="33"/>
                  </a:cubicBezTo>
                  <a:cubicBezTo>
                    <a:pt x="7" y="26"/>
                    <a:pt x="11" y="20"/>
                    <a:pt x="16" y="16"/>
                  </a:cubicBezTo>
                  <a:cubicBezTo>
                    <a:pt x="20" y="11"/>
                    <a:pt x="26" y="7"/>
                    <a:pt x="33" y="4"/>
                  </a:cubicBezTo>
                  <a:cubicBezTo>
                    <a:pt x="39" y="1"/>
                    <a:pt x="46" y="0"/>
                    <a:pt x="54" y="0"/>
                  </a:cubicBezTo>
                  <a:cubicBezTo>
                    <a:pt x="61" y="0"/>
                    <a:pt x="68" y="1"/>
                    <a:pt x="75" y="4"/>
                  </a:cubicBezTo>
                  <a:cubicBezTo>
                    <a:pt x="81" y="7"/>
                    <a:pt x="87" y="11"/>
                    <a:pt x="92" y="16"/>
                  </a:cubicBezTo>
                  <a:cubicBezTo>
                    <a:pt x="97" y="20"/>
                    <a:pt x="101" y="26"/>
                    <a:pt x="104" y="33"/>
                  </a:cubicBezTo>
                  <a:cubicBezTo>
                    <a:pt x="106" y="39"/>
                    <a:pt x="108" y="46"/>
                    <a:pt x="108" y="54"/>
                  </a:cubicBezTo>
                  <a:cubicBezTo>
                    <a:pt x="108" y="61"/>
                    <a:pt x="106" y="68"/>
                    <a:pt x="104" y="75"/>
                  </a:cubicBezTo>
                  <a:cubicBezTo>
                    <a:pt x="101" y="81"/>
                    <a:pt x="97" y="87"/>
                    <a:pt x="92" y="92"/>
                  </a:cubicBezTo>
                  <a:cubicBezTo>
                    <a:pt x="87" y="97"/>
                    <a:pt x="81" y="101"/>
                    <a:pt x="75" y="104"/>
                  </a:cubicBezTo>
                  <a:cubicBezTo>
                    <a:pt x="68" y="106"/>
                    <a:pt x="61" y="108"/>
                    <a:pt x="54" y="108"/>
                  </a:cubicBezTo>
                  <a:cubicBezTo>
                    <a:pt x="46" y="108"/>
                    <a:pt x="39" y="106"/>
                    <a:pt x="33" y="104"/>
                  </a:cubicBezTo>
                  <a:cubicBezTo>
                    <a:pt x="26" y="101"/>
                    <a:pt x="20" y="97"/>
                    <a:pt x="16" y="92"/>
                  </a:cubicBezTo>
                  <a:cubicBezTo>
                    <a:pt x="11" y="87"/>
                    <a:pt x="7" y="81"/>
                    <a:pt x="4" y="75"/>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0" name="Freeform 123">
              <a:extLst>
                <a:ext uri="{FF2B5EF4-FFF2-40B4-BE49-F238E27FC236}">
                  <a16:creationId xmlns:a16="http://schemas.microsoft.com/office/drawing/2014/main" id="{3B428E8E-B03B-FE42-98E0-9EE47EACEA2A}"/>
                </a:ext>
              </a:extLst>
            </p:cNvPr>
            <p:cNvSpPr>
              <a:spLocks/>
            </p:cNvSpPr>
            <p:nvPr/>
          </p:nvSpPr>
          <p:spPr bwMode="auto">
            <a:xfrm>
              <a:off x="6528099" y="1888834"/>
              <a:ext cx="243340" cy="115647"/>
            </a:xfrm>
            <a:custGeom>
              <a:avLst/>
              <a:gdLst>
                <a:gd name="T0" fmla="*/ 0 w 162"/>
                <a:gd name="T1" fmla="*/ 77 h 77"/>
                <a:gd name="T2" fmla="*/ 0 w 162"/>
                <a:gd name="T3" fmla="*/ 77 h 77"/>
                <a:gd name="T4" fmla="*/ 6 w 162"/>
                <a:gd name="T5" fmla="*/ 49 h 77"/>
                <a:gd name="T6" fmla="*/ 23 w 162"/>
                <a:gd name="T7" fmla="*/ 24 h 77"/>
                <a:gd name="T8" fmla="*/ 49 w 162"/>
                <a:gd name="T9" fmla="*/ 6 h 77"/>
                <a:gd name="T10" fmla="*/ 81 w 162"/>
                <a:gd name="T11" fmla="*/ 0 h 77"/>
                <a:gd name="T12" fmla="*/ 113 w 162"/>
                <a:gd name="T13" fmla="*/ 6 h 77"/>
                <a:gd name="T14" fmla="*/ 139 w 162"/>
                <a:gd name="T15" fmla="*/ 23 h 77"/>
                <a:gd name="T16" fmla="*/ 156 w 162"/>
                <a:gd name="T17" fmla="*/ 49 h 77"/>
                <a:gd name="T18" fmla="*/ 162 w 162"/>
                <a:gd name="T19" fmla="*/ 77 h 77"/>
                <a:gd name="T20" fmla="*/ 0 w 162"/>
                <a:gd name="T2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77">
                  <a:moveTo>
                    <a:pt x="0" y="77"/>
                  </a:moveTo>
                  <a:lnTo>
                    <a:pt x="0" y="77"/>
                  </a:lnTo>
                  <a:cubicBezTo>
                    <a:pt x="0" y="67"/>
                    <a:pt x="2" y="58"/>
                    <a:pt x="6" y="49"/>
                  </a:cubicBezTo>
                  <a:cubicBezTo>
                    <a:pt x="10" y="39"/>
                    <a:pt x="16" y="31"/>
                    <a:pt x="23" y="24"/>
                  </a:cubicBezTo>
                  <a:cubicBezTo>
                    <a:pt x="30" y="16"/>
                    <a:pt x="39" y="11"/>
                    <a:pt x="49" y="6"/>
                  </a:cubicBezTo>
                  <a:cubicBezTo>
                    <a:pt x="59" y="2"/>
                    <a:pt x="69" y="0"/>
                    <a:pt x="81" y="0"/>
                  </a:cubicBezTo>
                  <a:cubicBezTo>
                    <a:pt x="92" y="0"/>
                    <a:pt x="103" y="2"/>
                    <a:pt x="113" y="6"/>
                  </a:cubicBezTo>
                  <a:cubicBezTo>
                    <a:pt x="123" y="10"/>
                    <a:pt x="131" y="16"/>
                    <a:pt x="139" y="23"/>
                  </a:cubicBezTo>
                  <a:cubicBezTo>
                    <a:pt x="146" y="31"/>
                    <a:pt x="152" y="39"/>
                    <a:pt x="156" y="49"/>
                  </a:cubicBezTo>
                  <a:cubicBezTo>
                    <a:pt x="159" y="58"/>
                    <a:pt x="161" y="67"/>
                    <a:pt x="162" y="77"/>
                  </a:cubicBezTo>
                  <a:lnTo>
                    <a:pt x="0" y="7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12" name="Group 11">
            <a:extLst>
              <a:ext uri="{FF2B5EF4-FFF2-40B4-BE49-F238E27FC236}">
                <a16:creationId xmlns:a16="http://schemas.microsoft.com/office/drawing/2014/main" id="{C980EA21-852F-DD42-ACC8-45D4C6D7784D}"/>
              </a:ext>
            </a:extLst>
          </p:cNvPr>
          <p:cNvGrpSpPr/>
          <p:nvPr/>
        </p:nvGrpSpPr>
        <p:grpSpPr>
          <a:xfrm>
            <a:off x="6874594" y="2287998"/>
            <a:ext cx="423060" cy="542598"/>
            <a:chOff x="5784543" y="3965118"/>
            <a:chExt cx="656419" cy="841893"/>
          </a:xfrm>
        </p:grpSpPr>
        <p:sp>
          <p:nvSpPr>
            <p:cNvPr id="13" name="Freeform 182">
              <a:extLst>
                <a:ext uri="{FF2B5EF4-FFF2-40B4-BE49-F238E27FC236}">
                  <a16:creationId xmlns:a16="http://schemas.microsoft.com/office/drawing/2014/main" id="{65C3FD2D-6997-E843-92B0-E355F58DE00F}"/>
                </a:ext>
              </a:extLst>
            </p:cNvPr>
            <p:cNvSpPr/>
            <p:nvPr/>
          </p:nvSpPr>
          <p:spPr bwMode="auto">
            <a:xfrm>
              <a:off x="5784543" y="3965118"/>
              <a:ext cx="656419" cy="841893"/>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Oval 13">
              <a:extLst>
                <a:ext uri="{FF2B5EF4-FFF2-40B4-BE49-F238E27FC236}">
                  <a16:creationId xmlns:a16="http://schemas.microsoft.com/office/drawing/2014/main" id="{698B115A-DA5A-DC47-9229-6C446C8B7900}"/>
                </a:ext>
              </a:extLst>
            </p:cNvPr>
            <p:cNvSpPr/>
            <p:nvPr/>
          </p:nvSpPr>
          <p:spPr>
            <a:xfrm>
              <a:off x="5868400" y="4011161"/>
              <a:ext cx="491219" cy="14514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pSp>
      <p:sp>
        <p:nvSpPr>
          <p:cNvPr id="6" name="TextBox 5">
            <a:extLst>
              <a:ext uri="{FF2B5EF4-FFF2-40B4-BE49-F238E27FC236}">
                <a16:creationId xmlns:a16="http://schemas.microsoft.com/office/drawing/2014/main" id="{6D6A70C7-7140-BA4D-A9ED-E56681D43DED}"/>
              </a:ext>
            </a:extLst>
          </p:cNvPr>
          <p:cNvSpPr txBox="1"/>
          <p:nvPr/>
        </p:nvSpPr>
        <p:spPr>
          <a:xfrm>
            <a:off x="7670324" y="3982998"/>
            <a:ext cx="4274289" cy="492443"/>
          </a:xfrm>
          <a:prstGeom prst="rect">
            <a:avLst/>
          </a:prstGeom>
          <a:noFill/>
        </p:spPr>
        <p:txBody>
          <a:bodyPr wrap="square" lIns="0" tIns="0" rIns="0" bIns="0" rtlCol="0">
            <a:spAutoFit/>
          </a:bodyPr>
          <a:lstStyle/>
          <a:p>
            <a:pPr marL="0" marR="0" lvl="0" indent="0" algn="l" defTabSz="932742" rtl="0" eaLnBrk="1" fontAlgn="auto" latinLnBrk="0" hangingPunct="1">
              <a:lnSpc>
                <a:spcPct val="100000"/>
              </a:lnSpc>
              <a:spcBef>
                <a:spcPts val="1800"/>
              </a:spcBef>
              <a:spcAft>
                <a:spcPts val="0"/>
              </a:spcAft>
              <a:buClrTx/>
              <a:buSzPct val="90000"/>
              <a:buFontTx/>
              <a:buNone/>
              <a:tabLst/>
              <a:defRPr/>
            </a:pPr>
            <a:r>
              <a:rPr kumimoji="0" lang="en-US" sz="1600" u="none" strike="noStrike" kern="1200" cap="none" spc="0" normalizeH="0" baseline="0" noProof="0">
                <a:ln>
                  <a:noFill/>
                </a:ln>
                <a:effectLst/>
                <a:uLnTx/>
                <a:uFillTx/>
                <a:latin typeface="Segoe UI" panose="020B0502040204020203" pitchFamily="34" charset="0"/>
                <a:cs typeface="Segoe UI" panose="020B0502040204020203" pitchFamily="34" charset="0"/>
              </a:rPr>
              <a:t>Connect with your Microsoft representative </a:t>
            </a:r>
            <a:br>
              <a:rPr kumimoji="0" lang="en-US" sz="1600" u="none" strike="noStrike" kern="1200" cap="none" spc="0" normalizeH="0" baseline="0" noProof="0">
                <a:ln>
                  <a:noFill/>
                </a:ln>
                <a:effectLst/>
                <a:uLnTx/>
                <a:uFillTx/>
                <a:latin typeface="Segoe UI" panose="020B0502040204020203" pitchFamily="34" charset="0"/>
                <a:cs typeface="Segoe UI" panose="020B0502040204020203" pitchFamily="34" charset="0"/>
              </a:rPr>
            </a:br>
            <a:r>
              <a:rPr kumimoji="0" lang="en-US" sz="1600" u="none" strike="noStrike" kern="1200" cap="none" spc="0" normalizeH="0" baseline="0" noProof="0">
                <a:ln>
                  <a:noFill/>
                </a:ln>
                <a:effectLst/>
                <a:uLnTx/>
                <a:uFillTx/>
                <a:latin typeface="Segoe UI" panose="020B0502040204020203" pitchFamily="34" charset="0"/>
                <a:cs typeface="Segoe UI" panose="020B0502040204020203" pitchFamily="34" charset="0"/>
              </a:rPr>
              <a:t>to learn more</a:t>
            </a:r>
          </a:p>
        </p:txBody>
      </p:sp>
    </p:spTree>
    <p:extLst>
      <p:ext uri="{BB962C8B-B14F-4D97-AF65-F5344CB8AC3E}">
        <p14:creationId xmlns:p14="http://schemas.microsoft.com/office/powerpoint/2010/main" val="1032842766"/>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1C7F6BD0-6B1C-4C52-B7AB-EB2F92DD53BE}"/>
              </a:ext>
            </a:extLst>
          </p:cNvPr>
          <p:cNvSpPr>
            <a:spLocks noGrp="1"/>
          </p:cNvSpPr>
          <p:nvPr>
            <p:ph type="body" sz="quarter" idx="10"/>
          </p:nvPr>
        </p:nvSpPr>
        <p:spPr>
          <a:xfrm>
            <a:off x="586740" y="2025650"/>
            <a:ext cx="11369049" cy="3767506"/>
          </a:xfrm>
        </p:spPr>
        <p:txBody>
          <a:bodyPr/>
          <a:lstStyle/>
          <a:p>
            <a:pPr>
              <a:spcBef>
                <a:spcPts val="0"/>
              </a:spcBef>
              <a:spcAft>
                <a:spcPts val="1800"/>
              </a:spcAft>
            </a:pPr>
            <a:r>
              <a:rPr lang="en-US" sz="1600">
                <a:solidFill>
                  <a:schemeClr val="tx1"/>
                </a:solidFill>
              </a:rPr>
              <a:t>InfoPedia landing page</a:t>
            </a:r>
            <a:r>
              <a:rPr lang="en-US" sz="1600">
                <a:solidFill>
                  <a:prstClr val="white"/>
                </a:solidFill>
              </a:rPr>
              <a:t>:      	</a:t>
            </a:r>
            <a:r>
              <a:rPr lang="en-US" sz="1600">
                <a:solidFill>
                  <a:prstClr val="white"/>
                </a:solidFill>
                <a:hlinkClick r:id="rId2"/>
              </a:rPr>
              <a:t>http://aka.ms/ossdb </a:t>
            </a:r>
            <a:endParaRPr lang="en-US" sz="1600">
              <a:solidFill>
                <a:prstClr val="white"/>
              </a:solidFill>
            </a:endParaRPr>
          </a:p>
          <a:p>
            <a:pPr>
              <a:lnSpc>
                <a:spcPct val="100000"/>
              </a:lnSpc>
              <a:spcBef>
                <a:spcPts val="0"/>
              </a:spcBef>
              <a:spcAft>
                <a:spcPts val="1800"/>
              </a:spcAft>
            </a:pPr>
            <a:r>
              <a:rPr lang="en-US" sz="1600">
                <a:solidFill>
                  <a:schemeClr val="tx1"/>
                </a:solidFill>
              </a:rPr>
              <a:t>MySQL Hands on Lab: </a:t>
            </a:r>
            <a:r>
              <a:rPr lang="en-US" sz="1600"/>
              <a:t>	</a:t>
            </a:r>
            <a:r>
              <a:rPr lang="en-US" sz="1600">
                <a:hlinkClick r:id="rId3"/>
              </a:rPr>
              <a:t>http://aka.ms/mysqlhol</a:t>
            </a:r>
            <a:r>
              <a:rPr lang="en-US" sz="1600"/>
              <a:t> </a:t>
            </a:r>
          </a:p>
          <a:p>
            <a:pPr>
              <a:lnSpc>
                <a:spcPct val="100000"/>
              </a:lnSpc>
              <a:spcBef>
                <a:spcPts val="0"/>
              </a:spcBef>
              <a:spcAft>
                <a:spcPts val="1800"/>
              </a:spcAft>
            </a:pPr>
            <a:r>
              <a:rPr lang="pt-BR" sz="1600">
                <a:solidFill>
                  <a:schemeClr val="tx1"/>
                </a:solidFill>
              </a:rPr>
              <a:t>MySQL homepage: </a:t>
            </a:r>
            <a:r>
              <a:rPr lang="pt-BR" sz="1600"/>
              <a:t>		</a:t>
            </a:r>
            <a:r>
              <a:rPr lang="pt-BR" sz="1600">
                <a:hlinkClick r:id="rId4"/>
              </a:rPr>
              <a:t>http://aka.ms/mysql</a:t>
            </a:r>
            <a:r>
              <a:rPr lang="pt-BR" sz="1600"/>
              <a:t>                   </a:t>
            </a:r>
            <a:br>
              <a:rPr lang="pt-BR" sz="1600"/>
            </a:br>
            <a:r>
              <a:rPr lang="pt-BR" sz="1600" err="1">
                <a:solidFill>
                  <a:schemeClr val="tx1"/>
                </a:solidFill>
              </a:rPr>
              <a:t>MariaDB</a:t>
            </a:r>
            <a:r>
              <a:rPr lang="pt-BR" sz="1600">
                <a:solidFill>
                  <a:schemeClr val="tx1"/>
                </a:solidFill>
              </a:rPr>
              <a:t> homepage: </a:t>
            </a:r>
            <a:r>
              <a:rPr lang="pt-BR" sz="1600"/>
              <a:t>	</a:t>
            </a:r>
            <a:r>
              <a:rPr lang="pt-BR" sz="1600">
                <a:hlinkClick r:id="rId5"/>
              </a:rPr>
              <a:t>http://aka.ms/mariadb</a:t>
            </a:r>
            <a:endParaRPr lang="pt-BR" sz="1600"/>
          </a:p>
          <a:p>
            <a:pPr>
              <a:spcBef>
                <a:spcPts val="0"/>
              </a:spcBef>
              <a:spcAft>
                <a:spcPts val="1800"/>
              </a:spcAft>
            </a:pPr>
            <a:r>
              <a:rPr lang="pt-BR" sz="1600">
                <a:solidFill>
                  <a:schemeClr val="tx1"/>
                </a:solidFill>
              </a:rPr>
              <a:t>MySQL </a:t>
            </a:r>
            <a:r>
              <a:rPr lang="pt-BR" sz="1600" err="1">
                <a:solidFill>
                  <a:schemeClr val="tx1"/>
                </a:solidFill>
              </a:rPr>
              <a:t>documentation</a:t>
            </a:r>
            <a:r>
              <a:rPr lang="pt-BR" sz="1600">
                <a:solidFill>
                  <a:schemeClr val="tx1"/>
                </a:solidFill>
              </a:rPr>
              <a:t>: </a:t>
            </a:r>
            <a:r>
              <a:rPr lang="pt-BR" sz="1600"/>
              <a:t>	</a:t>
            </a:r>
            <a:r>
              <a:rPr lang="en-US" sz="1600" u="sng">
                <a:solidFill>
                  <a:schemeClr val="tx1"/>
                </a:solidFill>
                <a:cs typeface="Segoe UI Semilight" panose="020B0402040204020203" pitchFamily="34" charset="0"/>
                <a:hlinkClick r:id="rId6"/>
              </a:rPr>
              <a:t>http://aka.ms/mysqldocs</a:t>
            </a:r>
            <a:r>
              <a:rPr lang="en-US" sz="1600" u="sng">
                <a:solidFill>
                  <a:schemeClr val="tx1"/>
                </a:solidFill>
                <a:cs typeface="Segoe UI Semilight" panose="020B0402040204020203" pitchFamily="34" charset="0"/>
              </a:rPr>
              <a:t> </a:t>
            </a:r>
            <a:br>
              <a:rPr lang="en-US" sz="1600" u="sng">
                <a:solidFill>
                  <a:schemeClr val="tx1"/>
                </a:solidFill>
                <a:cs typeface="Segoe UI Semilight" panose="020B0402040204020203" pitchFamily="34" charset="0"/>
              </a:rPr>
            </a:br>
            <a:r>
              <a:rPr lang="pt-BR" sz="1600" err="1">
                <a:solidFill>
                  <a:schemeClr val="tx1"/>
                </a:solidFill>
              </a:rPr>
              <a:t>MariaDB</a:t>
            </a:r>
            <a:r>
              <a:rPr lang="pt-BR" sz="1600">
                <a:solidFill>
                  <a:schemeClr val="tx1"/>
                </a:solidFill>
              </a:rPr>
              <a:t> documentation: </a:t>
            </a:r>
            <a:r>
              <a:rPr lang="pt-BR" sz="1600"/>
              <a:t>	</a:t>
            </a:r>
            <a:r>
              <a:rPr lang="en-US" sz="1600">
                <a:solidFill>
                  <a:schemeClr val="tx1"/>
                </a:solidFill>
                <a:latin typeface="Segoe UI" panose="020B0502040204020203" pitchFamily="34" charset="0"/>
                <a:hlinkClick r:id="rId7"/>
              </a:rPr>
              <a:t>https://aka.ms/mariadbdocs</a:t>
            </a:r>
            <a:r>
              <a:rPr lang="en-US" sz="1600">
                <a:solidFill>
                  <a:schemeClr val="tx1"/>
                </a:solidFill>
                <a:latin typeface="Segoe UI" panose="020B0502040204020203" pitchFamily="34" charset="0"/>
              </a:rPr>
              <a:t> </a:t>
            </a:r>
            <a:endParaRPr lang="pt-BR" sz="1600">
              <a:solidFill>
                <a:schemeClr val="tx1"/>
              </a:solidFill>
              <a:latin typeface="Segoe UI" panose="020B0502040204020203" pitchFamily="34" charset="0"/>
            </a:endParaRPr>
          </a:p>
          <a:p>
            <a:pPr>
              <a:spcBef>
                <a:spcPts val="0"/>
              </a:spcBef>
              <a:spcAft>
                <a:spcPts val="1800"/>
              </a:spcAft>
            </a:pPr>
            <a:r>
              <a:rPr lang="en-US" sz="1600">
                <a:solidFill>
                  <a:schemeClr val="tx1"/>
                </a:solidFill>
              </a:rPr>
              <a:t>Ask Questions: </a:t>
            </a:r>
            <a:r>
              <a:rPr lang="en-US" sz="1600"/>
              <a:t>		</a:t>
            </a:r>
            <a:r>
              <a:rPr lang="en-US" sz="1600">
                <a:hlinkClick r:id="rId8"/>
              </a:rPr>
              <a:t>AskAzureDBforMySQL@service.microsoft.com</a:t>
            </a:r>
            <a:r>
              <a:rPr lang="en-US" sz="1600"/>
              <a:t> </a:t>
            </a:r>
            <a:br>
              <a:rPr lang="en-US" sz="1600"/>
            </a:br>
            <a:r>
              <a:rPr lang="en-US" sz="1600"/>
              <a:t>			</a:t>
            </a:r>
            <a:r>
              <a:rPr lang="en-US" sz="1600">
                <a:hlinkClick r:id="rId9"/>
              </a:rPr>
              <a:t>AskAzureDBforMariaDB@service.microsoft.com</a:t>
            </a:r>
            <a:r>
              <a:rPr lang="en-US" sz="1600"/>
              <a:t> </a:t>
            </a:r>
          </a:p>
          <a:p>
            <a:pPr>
              <a:spcBef>
                <a:spcPts val="0"/>
              </a:spcBef>
              <a:spcAft>
                <a:spcPts val="1800"/>
              </a:spcAft>
            </a:pPr>
            <a:r>
              <a:rPr lang="en-US" sz="1600">
                <a:solidFill>
                  <a:schemeClr val="tx1"/>
                </a:solidFill>
              </a:rPr>
              <a:t>MySQL Videos: </a:t>
            </a:r>
            <a:r>
              <a:rPr lang="en-US" sz="1600"/>
              <a:t>		</a:t>
            </a:r>
            <a:r>
              <a:rPr lang="en-US" sz="1600">
                <a:hlinkClick r:id="rId10"/>
              </a:rPr>
              <a:t>https://aka.ms/mysql-azure-videos</a:t>
            </a:r>
            <a:r>
              <a:rPr lang="en-US" sz="1600"/>
              <a:t>   </a:t>
            </a:r>
            <a:br>
              <a:rPr lang="en-US" sz="1600"/>
            </a:br>
            <a:r>
              <a:rPr lang="es-ES" sz="1600" err="1">
                <a:solidFill>
                  <a:schemeClr val="tx1"/>
                </a:solidFill>
              </a:rPr>
              <a:t>MariaDB</a:t>
            </a:r>
            <a:r>
              <a:rPr lang="es-ES" sz="1600">
                <a:solidFill>
                  <a:schemeClr val="tx1"/>
                </a:solidFill>
              </a:rPr>
              <a:t> Videos: </a:t>
            </a:r>
            <a:r>
              <a:rPr lang="es-ES" sz="1600"/>
              <a:t>		</a:t>
            </a:r>
            <a:r>
              <a:rPr lang="en-US" sz="1600">
                <a:hlinkClick r:id="rId11"/>
              </a:rPr>
              <a:t>https://aka.ms/mariadb-azure-videos</a:t>
            </a:r>
            <a:r>
              <a:rPr lang="en-US" sz="1600"/>
              <a:t> </a:t>
            </a:r>
            <a:endParaRPr lang="de-DE" sz="1600">
              <a:solidFill>
                <a:schemeClr val="tx1"/>
              </a:solidFill>
              <a:latin typeface="Segoe UI" panose="020B0502040204020203" pitchFamily="34" charset="0"/>
              <a:cs typeface="Segoe UI" panose="020B0502040204020203" pitchFamily="34" charset="0"/>
            </a:endParaRPr>
          </a:p>
        </p:txBody>
      </p:sp>
      <p:sp>
        <p:nvSpPr>
          <p:cNvPr id="8" name="Title 7">
            <a:extLst>
              <a:ext uri="{FF2B5EF4-FFF2-40B4-BE49-F238E27FC236}">
                <a16:creationId xmlns:a16="http://schemas.microsoft.com/office/drawing/2014/main" id="{A3196AD8-3856-451D-8B75-85C980D297BE}"/>
              </a:ext>
            </a:extLst>
          </p:cNvPr>
          <p:cNvSpPr>
            <a:spLocks noGrp="1"/>
          </p:cNvSpPr>
          <p:nvPr>
            <p:ph type="title"/>
          </p:nvPr>
        </p:nvSpPr>
        <p:spPr>
          <a:xfrm>
            <a:off x="586740" y="360573"/>
            <a:ext cx="11018520" cy="492443"/>
          </a:xfrm>
        </p:spPr>
        <p:txBody>
          <a:bodyPr/>
          <a:lstStyle/>
          <a:p>
            <a:pPr algn="ctr"/>
            <a:r>
              <a:rPr lang="en-US" sz="3200" cap="none" spc="0">
                <a:solidFill>
                  <a:schemeClr val="bg1"/>
                </a:solidFill>
                <a:latin typeface="+mj-lt"/>
              </a:rPr>
              <a:t>Documentation and resources </a:t>
            </a:r>
          </a:p>
        </p:txBody>
      </p:sp>
    </p:spTree>
    <p:extLst>
      <p:ext uri="{BB962C8B-B14F-4D97-AF65-F5344CB8AC3E}">
        <p14:creationId xmlns:p14="http://schemas.microsoft.com/office/powerpoint/2010/main" val="4204290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196AD8-3856-451D-8B75-85C980D297BE}"/>
              </a:ext>
            </a:extLst>
          </p:cNvPr>
          <p:cNvSpPr>
            <a:spLocks noGrp="1"/>
          </p:cNvSpPr>
          <p:nvPr>
            <p:ph type="title"/>
          </p:nvPr>
        </p:nvSpPr>
        <p:spPr>
          <a:xfrm>
            <a:off x="588263" y="354903"/>
            <a:ext cx="11018520" cy="492443"/>
          </a:xfrm>
        </p:spPr>
        <p:txBody>
          <a:bodyPr/>
          <a:lstStyle/>
          <a:p>
            <a:pPr algn="ctr"/>
            <a:r>
              <a:rPr lang="en-US" sz="3200" cap="none" spc="0">
                <a:solidFill>
                  <a:schemeClr val="bg1"/>
                </a:solidFill>
                <a:latin typeface="+mj-lt"/>
              </a:rPr>
              <a:t>Objection handling</a:t>
            </a:r>
          </a:p>
        </p:txBody>
      </p:sp>
      <p:graphicFrame>
        <p:nvGraphicFramePr>
          <p:cNvPr id="6" name="Content Placeholder 2">
            <a:extLst>
              <a:ext uri="{FF2B5EF4-FFF2-40B4-BE49-F238E27FC236}">
                <a16:creationId xmlns:a16="http://schemas.microsoft.com/office/drawing/2014/main" id="{DB17EABB-5724-4D76-BFC3-36E950625920}"/>
              </a:ext>
            </a:extLst>
          </p:cNvPr>
          <p:cNvGraphicFramePr>
            <a:graphicFrameLocks/>
          </p:cNvGraphicFramePr>
          <p:nvPr>
            <p:extLst>
              <p:ext uri="{D42A27DB-BD31-4B8C-83A1-F6EECF244321}">
                <p14:modId xmlns:p14="http://schemas.microsoft.com/office/powerpoint/2010/main" val="2940456521"/>
              </p:ext>
            </p:extLst>
          </p:nvPr>
        </p:nvGraphicFramePr>
        <p:xfrm>
          <a:off x="588263" y="1507787"/>
          <a:ext cx="11018520" cy="4377447"/>
        </p:xfrm>
        <a:graphic>
          <a:graphicData uri="http://schemas.openxmlformats.org/drawingml/2006/table">
            <a:tbl>
              <a:tblPr firstRow="1" bandRow="1">
                <a:tableStyleId>{5C22544A-7EE6-4342-B048-85BDC9FD1C3A}</a:tableStyleId>
              </a:tblPr>
              <a:tblGrid>
                <a:gridCol w="2780603">
                  <a:extLst>
                    <a:ext uri="{9D8B030D-6E8A-4147-A177-3AD203B41FA5}">
                      <a16:colId xmlns:a16="http://schemas.microsoft.com/office/drawing/2014/main" val="286400350"/>
                    </a:ext>
                  </a:extLst>
                </a:gridCol>
                <a:gridCol w="8237917">
                  <a:extLst>
                    <a:ext uri="{9D8B030D-6E8A-4147-A177-3AD203B41FA5}">
                      <a16:colId xmlns:a16="http://schemas.microsoft.com/office/drawing/2014/main" val="2590442831"/>
                    </a:ext>
                  </a:extLst>
                </a:gridCol>
              </a:tblGrid>
              <a:tr h="549904">
                <a:tc>
                  <a:txBody>
                    <a:bodyPr/>
                    <a:lstStyle/>
                    <a:p>
                      <a:pPr marL="0" algn="l" defTabSz="914400" rtl="0" eaLnBrk="1" latinLnBrk="0" hangingPunct="1"/>
                      <a:r>
                        <a:rPr lang="en-US" sz="1800" b="1" i="0" kern="1200" spc="0" baseline="0">
                          <a:solidFill>
                            <a:schemeClr val="bg1"/>
                          </a:solidFill>
                          <a:latin typeface="Segoe UI Semibold"/>
                          <a:ea typeface="Segoe UI Semibold" charset="0"/>
                          <a:cs typeface="Segoe UI Semibold"/>
                        </a:rPr>
                        <a:t>Objection</a:t>
                      </a:r>
                    </a:p>
                  </a:txBody>
                  <a:tcPr marL="91414" marR="91414" marT="45706" marB="45706" anchor="ctr">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rgbClr val="0078D7"/>
                    </a:solidFill>
                  </a:tcPr>
                </a:tc>
                <a:tc>
                  <a:txBody>
                    <a:bodyPr/>
                    <a:lstStyle/>
                    <a:p>
                      <a:pPr marL="0" algn="l" defTabSz="914400" rtl="0" eaLnBrk="1" latinLnBrk="0" hangingPunct="1"/>
                      <a:r>
                        <a:rPr lang="en-US" sz="1800" b="1" i="0" kern="1200" spc="0" baseline="0">
                          <a:solidFill>
                            <a:schemeClr val="bg1"/>
                          </a:solidFill>
                          <a:latin typeface="Segoe UI Semibold"/>
                          <a:ea typeface="Segoe UI Semibold" charset="0"/>
                          <a:cs typeface="Segoe UI Semibold"/>
                        </a:rPr>
                        <a:t>Response</a:t>
                      </a:r>
                    </a:p>
                  </a:txBody>
                  <a:tcPr marL="91414" marR="91414" marT="45706" marB="45706" anchor="ctr">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rgbClr val="0078D7"/>
                    </a:solidFill>
                  </a:tcPr>
                </a:tc>
                <a:extLst>
                  <a:ext uri="{0D108BD9-81ED-4DB2-BD59-A6C34878D82A}">
                    <a16:rowId xmlns:a16="http://schemas.microsoft.com/office/drawing/2014/main" val="1525454667"/>
                  </a:ext>
                </a:extLst>
              </a:tr>
              <a:tr h="888275">
                <a:tc>
                  <a:txBody>
                    <a:bodyPr/>
                    <a:lstStyle/>
                    <a:p>
                      <a:r>
                        <a:rPr lang="en-US" sz="1200" b="0" i="0" kern="1200" spc="0" baseline="0">
                          <a:solidFill>
                            <a:schemeClr val="tx1"/>
                          </a:solidFill>
                          <a:latin typeface="+mn-lt"/>
                          <a:ea typeface="+mn-ea"/>
                          <a:cs typeface="Segoe UI"/>
                        </a:rPr>
                        <a:t>Will I end up paying more with managed service if I’m moving form IaaS or on-premises?</a:t>
                      </a:r>
                    </a:p>
                  </a:txBody>
                  <a:tcPr marL="91414" marR="91414" marT="45706" marB="45706" anchor="ctr">
                    <a:lnL w="12700" cap="flat" cmpd="sng" algn="ctr">
                      <a:solidFill>
                        <a:schemeClr val="accent1"/>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i="0" kern="1200" spc="0" baseline="0">
                          <a:solidFill>
                            <a:schemeClr val="tx1"/>
                          </a:solidFill>
                          <a:latin typeface="+mn-lt"/>
                          <a:ea typeface="+mn-ea"/>
                          <a:cs typeface="Segoe UI"/>
                        </a:rPr>
                        <a:t>No, you will most likely pay less. IaaS and on prem servers are traditionally over built to handle spikes in workload. Azure Database Services for MySQL and MariaDB allow you to provision in line with your typical workloads but offer the ability to scale-up on the fly as workloads increase. HA is built in with no need for extra replicas.</a:t>
                      </a:r>
                    </a:p>
                  </a:txBody>
                  <a:tcPr marL="89630" marR="89630" marT="44814" marB="44814" anchor="ctr">
                    <a:lnL w="12700" cap="flat" cmpd="sng" algn="ctr">
                      <a:solidFill>
                        <a:schemeClr val="accent5"/>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0381396"/>
                  </a:ext>
                </a:extLst>
              </a:tr>
              <a:tr h="7059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pc="0" baseline="0">
                          <a:solidFill>
                            <a:schemeClr val="tx1"/>
                          </a:solidFill>
                          <a:latin typeface="+mn-lt"/>
                          <a:ea typeface="+mn-ea"/>
                          <a:cs typeface="Segoe UI"/>
                        </a:rPr>
                        <a:t>Will I need to rebuild my app?</a:t>
                      </a:r>
                    </a:p>
                  </a:txBody>
                  <a:tcPr marL="91414" marR="91414" marT="45706" marB="45706" anchor="ctr">
                    <a:lnL w="12700" cap="flat" cmpd="sng" algn="ctr">
                      <a:solidFill>
                        <a:schemeClr val="accent1"/>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i="0" kern="1200" spc="0" baseline="0">
                          <a:solidFill>
                            <a:schemeClr val="tx1"/>
                          </a:solidFill>
                          <a:latin typeface="+mn-lt"/>
                          <a:ea typeface="+mn-ea"/>
                          <a:cs typeface="Segoe UI"/>
                        </a:rPr>
                        <a:t>No, Azure Database Services are built around the community database engines of MySQL and MariaDB.  If your app works outside of Azure, moving to Azure will be painless.</a:t>
                      </a:r>
                    </a:p>
                  </a:txBody>
                  <a:tcPr marL="89630" marR="89630" marT="44814" marB="44814" anchor="ctr">
                    <a:lnL w="12700" cap="flat" cmpd="sng" algn="ctr">
                      <a:solidFill>
                        <a:schemeClr val="accent5"/>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4274469"/>
                  </a:ext>
                </a:extLst>
              </a:tr>
              <a:tr h="658839">
                <a:tc>
                  <a:txBody>
                    <a:bodyPr/>
                    <a:lstStyle/>
                    <a:p>
                      <a:r>
                        <a:rPr lang="en-US" sz="1200" b="0" i="0" kern="1200" spc="0" baseline="0">
                          <a:solidFill>
                            <a:schemeClr val="tx1"/>
                          </a:solidFill>
                          <a:latin typeface="+mn-lt"/>
                          <a:ea typeface="+mn-ea"/>
                          <a:cs typeface="Segoe UI"/>
                        </a:rPr>
                        <a:t>Will I be able to move off of Azure?</a:t>
                      </a:r>
                    </a:p>
                  </a:txBody>
                  <a:tcPr marL="91414" marR="91414" marT="45706" marB="45706" anchor="ctr">
                    <a:lnL w="12700" cap="flat" cmpd="sng" algn="ctr">
                      <a:solidFill>
                        <a:schemeClr val="accent1"/>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i="0" kern="1200" spc="0" baseline="0">
                          <a:solidFill>
                            <a:schemeClr val="tx1"/>
                          </a:solidFill>
                          <a:latin typeface="+mn-lt"/>
                          <a:ea typeface="+mn-ea"/>
                          <a:cs typeface="Segoe UI"/>
                        </a:rPr>
                        <a:t>Yes, by utilizing the community versions of MySQL and MariaDB you will not be locked into the service and can leave Azure with community tools</a:t>
                      </a:r>
                    </a:p>
                  </a:txBody>
                  <a:tcPr marL="89630" marR="89630" marT="44814" marB="44814" anchor="ctr">
                    <a:lnL w="12700" cap="flat" cmpd="sng" algn="ctr">
                      <a:solidFill>
                        <a:schemeClr val="accent5"/>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2222239"/>
                  </a:ext>
                </a:extLst>
              </a:tr>
              <a:tr h="784334">
                <a:tc>
                  <a:txBody>
                    <a:bodyPr/>
                    <a:lstStyle/>
                    <a:p>
                      <a:r>
                        <a:rPr lang="en-US" sz="1200" b="0" i="0" kern="1200" spc="0" baseline="0">
                          <a:solidFill>
                            <a:schemeClr val="tx1"/>
                          </a:solidFill>
                          <a:latin typeface="+mn-lt"/>
                          <a:ea typeface="+mn-ea"/>
                          <a:cs typeface="Segoe UI"/>
                        </a:rPr>
                        <a:t>Why should I choose Azure for my workloads vs. Amazon, Google, and others?</a:t>
                      </a:r>
                    </a:p>
                  </a:txBody>
                  <a:tcPr marL="91414" marR="91414" marT="45706" marB="45706" anchor="ctr">
                    <a:lnL w="12700" cap="flat" cmpd="sng" algn="ctr">
                      <a:solidFill>
                        <a:schemeClr val="accent1"/>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i="0" kern="1200" spc="0" baseline="0">
                          <a:solidFill>
                            <a:schemeClr val="tx1"/>
                          </a:solidFill>
                          <a:latin typeface="+mn-lt"/>
                          <a:ea typeface="+mn-ea"/>
                          <a:cs typeface="Segoe UI"/>
                        </a:rPr>
                        <a:t>Competitor cloud vendors not offer indemnification of intellectual property for open source workloads. Microsoft offers the Azure IP Advantage program to protect against lawsuits.</a:t>
                      </a:r>
                    </a:p>
                  </a:txBody>
                  <a:tcPr marL="89630" marR="89630" marT="44814" marB="44814" anchor="ctr">
                    <a:lnL w="12700" cap="flat" cmpd="sng" algn="ctr">
                      <a:solidFill>
                        <a:schemeClr val="accent5"/>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74334409"/>
                  </a:ext>
                </a:extLst>
              </a:tr>
              <a:tr h="790195">
                <a:tc>
                  <a:txBody>
                    <a:bodyPr/>
                    <a:lstStyle/>
                    <a:p>
                      <a:r>
                        <a:rPr lang="en-US" sz="1200" b="0" i="0" kern="1200" spc="0" baseline="0">
                          <a:solidFill>
                            <a:schemeClr val="tx1"/>
                          </a:solidFill>
                          <a:latin typeface="+mn-lt"/>
                          <a:ea typeface="+mn-ea"/>
                          <a:cs typeface="Segoe UI"/>
                        </a:rPr>
                        <a:t>How difficult will it be to move my app to the cloud?</a:t>
                      </a:r>
                    </a:p>
                  </a:txBody>
                  <a:tcPr marL="91414" marR="91414" marT="45706" marB="45706" anchor="ctr">
                    <a:lnL w="12700" cap="flat" cmpd="sng" algn="ctr">
                      <a:solidFill>
                        <a:schemeClr val="accent1"/>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i="0" kern="1200" spc="0" baseline="0">
                          <a:solidFill>
                            <a:schemeClr val="tx1"/>
                          </a:solidFill>
                          <a:latin typeface="+mn-lt"/>
                          <a:ea typeface="+mn-ea"/>
                          <a:cs typeface="Segoe UI"/>
                        </a:rPr>
                        <a:t>No code changes are necessary to move existing applications to Azure IaaS.  Zero downtime is achievable by doing an online migration using Azure Database Migration Services.</a:t>
                      </a:r>
                    </a:p>
                  </a:txBody>
                  <a:tcPr marL="89630" marR="89630" marT="44814" marB="44814" anchor="ctr">
                    <a:lnL w="12700" cap="flat" cmpd="sng" algn="ctr">
                      <a:solidFill>
                        <a:schemeClr val="accent5"/>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38668763"/>
                  </a:ext>
                </a:extLst>
              </a:tr>
            </a:tbl>
          </a:graphicData>
        </a:graphic>
      </p:graphicFrame>
      <p:sp>
        <p:nvSpPr>
          <p:cNvPr id="7" name="TextBox 6">
            <a:extLst>
              <a:ext uri="{FF2B5EF4-FFF2-40B4-BE49-F238E27FC236}">
                <a16:creationId xmlns:a16="http://schemas.microsoft.com/office/drawing/2014/main" id="{79C985E8-B323-1A4B-9D81-38E41AB57E33}"/>
              </a:ext>
            </a:extLst>
          </p:cNvPr>
          <p:cNvSpPr txBox="1"/>
          <p:nvPr/>
        </p:nvSpPr>
        <p:spPr>
          <a:xfrm>
            <a:off x="5278468" y="6576008"/>
            <a:ext cx="1635063" cy="153888"/>
          </a:xfrm>
          <a:prstGeom prst="rect">
            <a:avLst/>
          </a:prstGeom>
          <a:noFill/>
        </p:spPr>
        <p:txBody>
          <a:bodyPr wrap="none" lIns="0" tIns="0" rIns="0" bIns="0" rtlCol="0">
            <a:spAutoFit/>
          </a:bodyPr>
          <a:lstStyle/>
          <a:p>
            <a:pPr algn="l"/>
            <a:r>
              <a:rPr lang="en-US" sz="1000">
                <a:solidFill>
                  <a:schemeClr val="accent5"/>
                </a:solidFill>
                <a:latin typeface="+mj-lt"/>
              </a:rPr>
              <a:t>MICROSOFT CONFIDENTIAL</a:t>
            </a:r>
          </a:p>
        </p:txBody>
      </p:sp>
    </p:spTree>
    <p:extLst>
      <p:ext uri="{BB962C8B-B14F-4D97-AF65-F5344CB8AC3E}">
        <p14:creationId xmlns:p14="http://schemas.microsoft.com/office/powerpoint/2010/main" val="245261976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84">
            <a:extLst>
              <a:ext uri="{FF2B5EF4-FFF2-40B4-BE49-F238E27FC236}">
                <a16:creationId xmlns:a16="http://schemas.microsoft.com/office/drawing/2014/main" id="{1A57FEE2-0C87-DF4D-9FB8-7B305B8D8A0F}"/>
              </a:ext>
            </a:extLst>
          </p:cNvPr>
          <p:cNvSpPr>
            <a:spLocks noGrp="1"/>
          </p:cNvSpPr>
          <p:nvPr>
            <p:ph type="title"/>
          </p:nvPr>
        </p:nvSpPr>
        <p:spPr>
          <a:xfrm>
            <a:off x="584200" y="364205"/>
            <a:ext cx="11018520" cy="492443"/>
          </a:xfrm>
        </p:spPr>
        <p:txBody>
          <a:bodyPr/>
          <a:lstStyle/>
          <a:p>
            <a:r>
              <a:rPr lang="en-US" sz="3200">
                <a:solidFill>
                  <a:schemeClr val="tx1"/>
                </a:solidFill>
              </a:rPr>
              <a:t>Choose the database you prefer</a:t>
            </a:r>
          </a:p>
        </p:txBody>
      </p:sp>
      <p:sp>
        <p:nvSpPr>
          <p:cNvPr id="11" name="Title 84">
            <a:extLst>
              <a:ext uri="{FF2B5EF4-FFF2-40B4-BE49-F238E27FC236}">
                <a16:creationId xmlns:a16="http://schemas.microsoft.com/office/drawing/2014/main" id="{D751BD80-E9DA-454F-9664-9B42BB0818A9}"/>
              </a:ext>
            </a:extLst>
          </p:cNvPr>
          <p:cNvSpPr txBox="1">
            <a:spLocks/>
          </p:cNvSpPr>
          <p:nvPr/>
        </p:nvSpPr>
        <p:spPr>
          <a:xfrm>
            <a:off x="2401673" y="5211864"/>
            <a:ext cx="7435082" cy="492443"/>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defRPr/>
            </a:pPr>
            <a:r>
              <a:rPr kumimoji="0" lang="en-US" sz="1600" b="0" i="0" u="none" strike="noStrike" kern="1200" cap="none" spc="0" normalizeH="0" baseline="0" noProof="0">
                <a:ln w="3175">
                  <a:noFill/>
                </a:ln>
                <a:solidFill>
                  <a:srgbClr val="0078D4"/>
                </a:solidFill>
                <a:effectLst/>
                <a:uLnTx/>
                <a:uFillTx/>
                <a:ea typeface="+mn-ea"/>
                <a:cs typeface="Segoe UI"/>
              </a:rPr>
              <a:t>Enhance your </a:t>
            </a:r>
            <a:r>
              <a:rPr lang="en-US" sz="1600" spc="0">
                <a:solidFill>
                  <a:srgbClr val="0078D4"/>
                </a:solidFill>
                <a:cs typeface="Segoe UI"/>
              </a:rPr>
              <a:t>database of choice by uitilizing it as</a:t>
            </a:r>
            <a:r>
              <a:rPr kumimoji="0" lang="en-US" sz="1600" b="0" i="0" u="none" strike="noStrike" kern="1200" cap="none" spc="0" normalizeH="0" baseline="0" noProof="0">
                <a:ln w="3175">
                  <a:noFill/>
                </a:ln>
                <a:solidFill>
                  <a:srgbClr val="0078D4"/>
                </a:solidFill>
                <a:effectLst/>
                <a:uLnTx/>
                <a:uFillTx/>
                <a:ea typeface="+mn-ea"/>
                <a:cs typeface="Segoe UI"/>
              </a:rPr>
              <a:t> a fully managed service in Azure</a:t>
            </a:r>
          </a:p>
        </p:txBody>
      </p:sp>
      <p:grpSp>
        <p:nvGrpSpPr>
          <p:cNvPr id="14" name="Group 13">
            <a:extLst>
              <a:ext uri="{FF2B5EF4-FFF2-40B4-BE49-F238E27FC236}">
                <a16:creationId xmlns:a16="http://schemas.microsoft.com/office/drawing/2014/main" id="{0A17B72A-52D9-43F3-9295-CC8E500032E7}"/>
              </a:ext>
            </a:extLst>
          </p:cNvPr>
          <p:cNvGrpSpPr/>
          <p:nvPr/>
        </p:nvGrpSpPr>
        <p:grpSpPr>
          <a:xfrm>
            <a:off x="9398777" y="1830594"/>
            <a:ext cx="635140" cy="814601"/>
            <a:chOff x="6559256" y="4995584"/>
            <a:chExt cx="788077" cy="1010750"/>
          </a:xfrm>
        </p:grpSpPr>
        <p:sp>
          <p:nvSpPr>
            <p:cNvPr id="15" name="Freeform 182">
              <a:extLst>
                <a:ext uri="{FF2B5EF4-FFF2-40B4-BE49-F238E27FC236}">
                  <a16:creationId xmlns:a16="http://schemas.microsoft.com/office/drawing/2014/main" id="{B774773E-3895-4FDD-8A00-9ACB140D6023}"/>
                </a:ext>
              </a:extLst>
            </p:cNvPr>
            <p:cNvSpPr/>
            <p:nvPr/>
          </p:nvSpPr>
          <p:spPr bwMode="auto">
            <a:xfrm>
              <a:off x="6559256" y="4995584"/>
              <a:ext cx="788077" cy="1010750"/>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6" name="Picture 15">
              <a:extLst>
                <a:ext uri="{FF2B5EF4-FFF2-40B4-BE49-F238E27FC236}">
                  <a16:creationId xmlns:a16="http://schemas.microsoft.com/office/drawing/2014/main" id="{07DCD3D5-0F90-4283-AF44-0F7D2B743251}"/>
                </a:ext>
              </a:extLst>
            </p:cNvPr>
            <p:cNvPicPr>
              <a:picLocks noChangeAspect="1"/>
            </p:cNvPicPr>
            <p:nvPr/>
          </p:nvPicPr>
          <p:blipFill>
            <a:blip r:embed="rId3">
              <a:lum bright="100000"/>
            </a:blip>
            <a:stretch>
              <a:fillRect/>
            </a:stretch>
          </p:blipFill>
          <p:spPr>
            <a:xfrm>
              <a:off x="6632303" y="5367747"/>
              <a:ext cx="641982" cy="420176"/>
            </a:xfrm>
            <a:prstGeom prst="rect">
              <a:avLst/>
            </a:prstGeom>
          </p:spPr>
        </p:pic>
      </p:grpSp>
      <p:sp>
        <p:nvSpPr>
          <p:cNvPr id="17" name="TextBox 16">
            <a:extLst>
              <a:ext uri="{FF2B5EF4-FFF2-40B4-BE49-F238E27FC236}">
                <a16:creationId xmlns:a16="http://schemas.microsoft.com/office/drawing/2014/main" id="{17C4D0E5-8F0F-431F-8FDC-201316B59331}"/>
              </a:ext>
            </a:extLst>
          </p:cNvPr>
          <p:cNvSpPr txBox="1"/>
          <p:nvPr/>
        </p:nvSpPr>
        <p:spPr>
          <a:xfrm>
            <a:off x="2153260" y="1826602"/>
            <a:ext cx="635140" cy="814601"/>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1" i="0" u="none" strike="noStrike" kern="1200" cap="none" spc="0" normalizeH="0" baseline="0" noProof="0" err="1">
              <a:ln>
                <a:noFill/>
              </a:ln>
              <a:solidFill>
                <a:srgbClr val="FFFFFF"/>
              </a:solidFill>
              <a:effectLst/>
              <a:uLnTx/>
              <a:uFillTx/>
              <a:latin typeface="Segoe UI Black" charset="0"/>
              <a:ea typeface="Segoe UI Black" charset="0"/>
              <a:cs typeface="Segoe UI Black" charset="0"/>
            </a:endParaRPr>
          </a:p>
        </p:txBody>
      </p:sp>
      <p:sp>
        <p:nvSpPr>
          <p:cNvPr id="12" name="Rectangle 11">
            <a:extLst>
              <a:ext uri="{FF2B5EF4-FFF2-40B4-BE49-F238E27FC236}">
                <a16:creationId xmlns:a16="http://schemas.microsoft.com/office/drawing/2014/main" id="{3ECED0F9-A8C8-4367-AE1A-65856A3EEF61}"/>
              </a:ext>
            </a:extLst>
          </p:cNvPr>
          <p:cNvSpPr/>
          <p:nvPr/>
        </p:nvSpPr>
        <p:spPr>
          <a:xfrm>
            <a:off x="8035193" y="2724244"/>
            <a:ext cx="3394807"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MariaDB is a community-developed fork of MySQL with strong focus on the user community </a:t>
            </a:r>
          </a:p>
        </p:txBody>
      </p:sp>
      <p:sp>
        <p:nvSpPr>
          <p:cNvPr id="18" name="Rectangle 17">
            <a:extLst>
              <a:ext uri="{FF2B5EF4-FFF2-40B4-BE49-F238E27FC236}">
                <a16:creationId xmlns:a16="http://schemas.microsoft.com/office/drawing/2014/main" id="{875076A6-B5F8-4962-80D9-0FAB439FA73A}"/>
              </a:ext>
            </a:extLst>
          </p:cNvPr>
          <p:cNvSpPr/>
          <p:nvPr/>
        </p:nvSpPr>
        <p:spPr>
          <a:xfrm>
            <a:off x="836956" y="2724244"/>
            <a:ext cx="3333401" cy="830997"/>
          </a:xfrm>
          <a:prstGeom prst="rect">
            <a:avLst/>
          </a:prstGeom>
        </p:spPr>
        <p:txBody>
          <a:bodyPr wrap="square" anchor="t">
            <a:spAutoFit/>
          </a:bodyPr>
          <a:lstStyle/>
          <a:p>
            <a:pPr algn="ctr">
              <a:defRPr/>
            </a:pPr>
            <a:r>
              <a:rPr lang="en-US" sz="1600">
                <a:latin typeface="Segoe UI"/>
              </a:rPr>
              <a:t>MySQL</a:t>
            </a:r>
            <a:r>
              <a:rPr kumimoji="0" lang="en-US" sz="1600" b="0" i="0" u="none" strike="noStrike" kern="1200" cap="none" spc="0" normalizeH="0" baseline="0" noProof="0">
                <a:ln>
                  <a:noFill/>
                </a:ln>
                <a:effectLst/>
                <a:uLnTx/>
                <a:uFillTx/>
                <a:latin typeface="Segoe UI"/>
                <a:ea typeface="+mn-ea"/>
                <a:cs typeface="+mn-cs"/>
              </a:rPr>
              <a:t> is a leading open source relational database for LAMP stack apps</a:t>
            </a:r>
            <a:r>
              <a:rPr lang="en-US" sz="1600">
                <a:latin typeface="Segoe UI"/>
              </a:rPr>
              <a:t> </a:t>
            </a:r>
            <a:endParaRPr kumimoji="0" lang="en-US" sz="1600" b="0" i="0" u="none" strike="noStrike" kern="1200" cap="none" spc="0" normalizeH="0" baseline="0" noProof="0">
              <a:ln>
                <a:noFill/>
              </a:ln>
              <a:effectLst/>
              <a:uLnTx/>
              <a:uFillTx/>
              <a:latin typeface="Segoe UI"/>
              <a:ea typeface="+mn-ea"/>
              <a:cs typeface="+mn-cs"/>
            </a:endParaRPr>
          </a:p>
        </p:txBody>
      </p:sp>
      <p:grpSp>
        <p:nvGrpSpPr>
          <p:cNvPr id="8" name="Group 7">
            <a:extLst>
              <a:ext uri="{FF2B5EF4-FFF2-40B4-BE49-F238E27FC236}">
                <a16:creationId xmlns:a16="http://schemas.microsoft.com/office/drawing/2014/main" id="{C798F4F8-D821-3948-A5A3-9A4FABD9210D}"/>
              </a:ext>
            </a:extLst>
          </p:cNvPr>
          <p:cNvGrpSpPr/>
          <p:nvPr/>
        </p:nvGrpSpPr>
        <p:grpSpPr>
          <a:xfrm>
            <a:off x="2503657" y="3715717"/>
            <a:ext cx="7231117" cy="501271"/>
            <a:chOff x="2480441" y="3660826"/>
            <a:chExt cx="7231117" cy="501271"/>
          </a:xfrm>
        </p:grpSpPr>
        <p:sp>
          <p:nvSpPr>
            <p:cNvPr id="3" name="Freeform 2">
              <a:extLst>
                <a:ext uri="{FF2B5EF4-FFF2-40B4-BE49-F238E27FC236}">
                  <a16:creationId xmlns:a16="http://schemas.microsoft.com/office/drawing/2014/main" id="{2ACC7868-BAC6-8A47-9846-6E6FCC101220}"/>
                </a:ext>
              </a:extLst>
            </p:cNvPr>
            <p:cNvSpPr/>
            <p:nvPr/>
          </p:nvSpPr>
          <p:spPr bwMode="auto">
            <a:xfrm>
              <a:off x="2480441" y="3660826"/>
              <a:ext cx="7231117" cy="315310"/>
            </a:xfrm>
            <a:custGeom>
              <a:avLst/>
              <a:gdLst>
                <a:gd name="connsiteX0" fmla="*/ 0 w 7231117"/>
                <a:gd name="connsiteY0" fmla="*/ 0 h 315310"/>
                <a:gd name="connsiteX1" fmla="*/ 0 w 7231117"/>
                <a:gd name="connsiteY1" fmla="*/ 315310 h 315310"/>
                <a:gd name="connsiteX2" fmla="*/ 7231117 w 7231117"/>
                <a:gd name="connsiteY2" fmla="*/ 315310 h 315310"/>
                <a:gd name="connsiteX3" fmla="*/ 7231117 w 7231117"/>
                <a:gd name="connsiteY3" fmla="*/ 10510 h 315310"/>
              </a:gdLst>
              <a:ahLst/>
              <a:cxnLst>
                <a:cxn ang="0">
                  <a:pos x="connsiteX0" y="connsiteY0"/>
                </a:cxn>
                <a:cxn ang="0">
                  <a:pos x="connsiteX1" y="connsiteY1"/>
                </a:cxn>
                <a:cxn ang="0">
                  <a:pos x="connsiteX2" y="connsiteY2"/>
                </a:cxn>
                <a:cxn ang="0">
                  <a:pos x="connsiteX3" y="connsiteY3"/>
                </a:cxn>
              </a:cxnLst>
              <a:rect l="l" t="t" r="r" b="b"/>
              <a:pathLst>
                <a:path w="7231117" h="315310">
                  <a:moveTo>
                    <a:pt x="0" y="0"/>
                  </a:moveTo>
                  <a:lnTo>
                    <a:pt x="0" y="315310"/>
                  </a:lnTo>
                  <a:lnTo>
                    <a:pt x="7231117" y="315310"/>
                  </a:lnTo>
                  <a:lnTo>
                    <a:pt x="7231117" y="1051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v</a:t>
              </a:r>
            </a:p>
          </p:txBody>
        </p:sp>
        <p:cxnSp>
          <p:nvCxnSpPr>
            <p:cNvPr id="7" name="Straight Connector 6">
              <a:extLst>
                <a:ext uri="{FF2B5EF4-FFF2-40B4-BE49-F238E27FC236}">
                  <a16:creationId xmlns:a16="http://schemas.microsoft.com/office/drawing/2014/main" id="{8B00F5F0-AADF-2142-A79E-DA817184A46F}"/>
                </a:ext>
              </a:extLst>
            </p:cNvPr>
            <p:cNvCxnSpPr/>
            <p:nvPr/>
          </p:nvCxnSpPr>
          <p:spPr>
            <a:xfrm flipV="1">
              <a:off x="6096000" y="3976136"/>
              <a:ext cx="0" cy="185961"/>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19BEDCCE-1C76-444F-9F17-EA3318430635}"/>
              </a:ext>
            </a:extLst>
          </p:cNvPr>
          <p:cNvGrpSpPr>
            <a:grpSpLocks noChangeAspect="1"/>
          </p:cNvGrpSpPr>
          <p:nvPr/>
        </p:nvGrpSpPr>
        <p:grpSpPr>
          <a:xfrm flipH="1">
            <a:off x="5577170" y="4418258"/>
            <a:ext cx="1084089" cy="641604"/>
            <a:chOff x="942772" y="1664993"/>
            <a:chExt cx="155575" cy="92075"/>
          </a:xfrm>
          <a:solidFill>
            <a:srgbClr val="50E6FF"/>
          </a:solidFill>
        </p:grpSpPr>
        <p:sp>
          <p:nvSpPr>
            <p:cNvPr id="23" name="Oval 19">
              <a:extLst>
                <a:ext uri="{FF2B5EF4-FFF2-40B4-BE49-F238E27FC236}">
                  <a16:creationId xmlns:a16="http://schemas.microsoft.com/office/drawing/2014/main" id="{0582C223-8BD5-A647-AB7D-008323431D09}"/>
                </a:ext>
              </a:extLst>
            </p:cNvPr>
            <p:cNvSpPr>
              <a:spLocks noChangeArrowheads="1"/>
            </p:cNvSpPr>
            <p:nvPr/>
          </p:nvSpPr>
          <p:spPr bwMode="auto">
            <a:xfrm>
              <a:off x="958647" y="1664993"/>
              <a:ext cx="93663"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24" name="Freeform 20">
              <a:extLst>
                <a:ext uri="{FF2B5EF4-FFF2-40B4-BE49-F238E27FC236}">
                  <a16:creationId xmlns:a16="http://schemas.microsoft.com/office/drawing/2014/main" id="{520FB050-5111-A54D-92F9-BD8C21AD693F}"/>
                </a:ext>
              </a:extLst>
            </p:cNvPr>
            <p:cNvSpPr>
              <a:spLocks/>
            </p:cNvSpPr>
            <p:nvPr/>
          </p:nvSpPr>
          <p:spPr bwMode="auto">
            <a:xfrm>
              <a:off x="942772" y="1722142"/>
              <a:ext cx="155575" cy="34925"/>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25" name="Oval 21">
              <a:extLst>
                <a:ext uri="{FF2B5EF4-FFF2-40B4-BE49-F238E27FC236}">
                  <a16:creationId xmlns:a16="http://schemas.microsoft.com/office/drawing/2014/main" id="{92143763-D80D-0C41-AFDC-FB5F39F8C479}"/>
                </a:ext>
              </a:extLst>
            </p:cNvPr>
            <p:cNvSpPr>
              <a:spLocks noChangeArrowheads="1"/>
            </p:cNvSpPr>
            <p:nvPr/>
          </p:nvSpPr>
          <p:spPr bwMode="auto">
            <a:xfrm>
              <a:off x="1020559" y="1680868"/>
              <a:ext cx="61913"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grpSp>
    </p:spTree>
    <p:extLst>
      <p:ext uri="{BB962C8B-B14F-4D97-AF65-F5344CB8AC3E}">
        <p14:creationId xmlns:p14="http://schemas.microsoft.com/office/powerpoint/2010/main" val="36668225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65C951-7E56-4A9A-8978-225702A6BAFF}"/>
              </a:ext>
            </a:extLst>
          </p:cNvPr>
          <p:cNvSpPr>
            <a:spLocks noGrp="1"/>
          </p:cNvSpPr>
          <p:nvPr>
            <p:ph type="title"/>
          </p:nvPr>
        </p:nvSpPr>
        <p:spPr>
          <a:xfrm>
            <a:off x="586740" y="130314"/>
            <a:ext cx="11018520" cy="984885"/>
          </a:xfrm>
        </p:spPr>
        <p:txBody>
          <a:bodyPr/>
          <a:lstStyle/>
          <a:p>
            <a:r>
              <a:rPr lang="en-US" sz="3200"/>
              <a:t>Outperform the competition with Azure </a:t>
            </a:r>
            <a:br>
              <a:rPr lang="en-US" sz="3200"/>
            </a:br>
            <a:r>
              <a:rPr lang="en-US" sz="3200"/>
              <a:t>Database for MySQL and MariaDB </a:t>
            </a:r>
          </a:p>
        </p:txBody>
      </p:sp>
      <p:graphicFrame>
        <p:nvGraphicFramePr>
          <p:cNvPr id="16" name="Table 15">
            <a:extLst>
              <a:ext uri="{FF2B5EF4-FFF2-40B4-BE49-F238E27FC236}">
                <a16:creationId xmlns:a16="http://schemas.microsoft.com/office/drawing/2014/main" id="{8760C938-06D0-4347-88C6-C6B59846C500}"/>
              </a:ext>
            </a:extLst>
          </p:cNvPr>
          <p:cNvGraphicFramePr>
            <a:graphicFrameLocks noGrp="1"/>
          </p:cNvGraphicFramePr>
          <p:nvPr>
            <p:extLst>
              <p:ext uri="{D42A27DB-BD31-4B8C-83A1-F6EECF244321}">
                <p14:modId xmlns:p14="http://schemas.microsoft.com/office/powerpoint/2010/main" val="585472117"/>
              </p:ext>
            </p:extLst>
          </p:nvPr>
        </p:nvGraphicFramePr>
        <p:xfrm>
          <a:off x="800098" y="1705520"/>
          <a:ext cx="10736905" cy="4520601"/>
        </p:xfrm>
        <a:graphic>
          <a:graphicData uri="http://schemas.openxmlformats.org/drawingml/2006/table">
            <a:tbl>
              <a:tblPr/>
              <a:tblGrid>
                <a:gridCol w="2497603">
                  <a:extLst>
                    <a:ext uri="{9D8B030D-6E8A-4147-A177-3AD203B41FA5}">
                      <a16:colId xmlns:a16="http://schemas.microsoft.com/office/drawing/2014/main" val="3289775665"/>
                    </a:ext>
                  </a:extLst>
                </a:gridCol>
                <a:gridCol w="4190506">
                  <a:extLst>
                    <a:ext uri="{9D8B030D-6E8A-4147-A177-3AD203B41FA5}">
                      <a16:colId xmlns:a16="http://schemas.microsoft.com/office/drawing/2014/main" val="3190650853"/>
                    </a:ext>
                  </a:extLst>
                </a:gridCol>
                <a:gridCol w="4048796">
                  <a:extLst>
                    <a:ext uri="{9D8B030D-6E8A-4147-A177-3AD203B41FA5}">
                      <a16:colId xmlns:a16="http://schemas.microsoft.com/office/drawing/2014/main" val="3448301138"/>
                    </a:ext>
                  </a:extLst>
                </a:gridCol>
              </a:tblGrid>
              <a:tr h="524421">
                <a:tc>
                  <a:txBody>
                    <a:bodyPr/>
                    <a:lstStyle/>
                    <a:p>
                      <a:pPr algn="l" fontAlgn="b"/>
                      <a:endParaRPr lang="en-US" sz="800">
                        <a:effectLst/>
                      </a:endParaRPr>
                    </a:p>
                  </a:txBody>
                  <a:tcPr marL="64775" marR="64775" marT="48581" marB="48581"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65088" algn="l" fontAlgn="b">
                        <a:tabLst/>
                      </a:pPr>
                      <a:r>
                        <a:rPr lang="en-US" sz="1600" b="1">
                          <a:solidFill>
                            <a:schemeClr val="bg1"/>
                          </a:solidFill>
                          <a:effectLst/>
                          <a:latin typeface="+mj-lt"/>
                        </a:rPr>
                        <a:t>Azure Database for MySQL/MariaDB</a:t>
                      </a:r>
                      <a:endParaRPr lang="en-US" sz="1600">
                        <a:solidFill>
                          <a:schemeClr val="bg1"/>
                        </a:solidFill>
                        <a:effectLst/>
                        <a:latin typeface="+mj-lt"/>
                      </a:endParaRPr>
                    </a:p>
                  </a:txBody>
                  <a:tcPr marL="64775" marR="64775" marT="48581" marB="48581"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indent="65088" algn="l" fontAlgn="b">
                        <a:tabLst/>
                      </a:pPr>
                      <a:r>
                        <a:rPr lang="en-US" sz="1600" b="1">
                          <a:solidFill>
                            <a:schemeClr val="bg1"/>
                          </a:solidFill>
                          <a:effectLst/>
                          <a:latin typeface="+mj-lt"/>
                        </a:rPr>
                        <a:t>AWS RDS for MySQL/MariaDB</a:t>
                      </a:r>
                      <a:endParaRPr lang="en-US" sz="1600">
                        <a:solidFill>
                          <a:schemeClr val="bg1"/>
                        </a:solidFill>
                        <a:effectLst/>
                        <a:latin typeface="+mj-lt"/>
                      </a:endParaRPr>
                    </a:p>
                  </a:txBody>
                  <a:tcPr marL="64775" marR="64775" marT="48581" marB="48581"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001252679"/>
                  </a:ext>
                </a:extLst>
              </a:tr>
              <a:tr h="1223378">
                <a:tc>
                  <a:txBody>
                    <a:bodyPr/>
                    <a:lstStyle/>
                    <a:p>
                      <a:pPr marL="179388" indent="0" algn="l" rtl="0" fontAlgn="ctr">
                        <a:tabLst/>
                      </a:pPr>
                      <a:r>
                        <a:rPr lang="en-US" sz="1600" b="0" i="0" u="none" strike="noStrike">
                          <a:solidFill>
                            <a:schemeClr val="tx1"/>
                          </a:solidFill>
                          <a:effectLst/>
                          <a:latin typeface="+mj-lt"/>
                          <a:cs typeface="Segoe UI" panose="020B0502040204020203" pitchFamily="34" charset="0"/>
                        </a:rPr>
                        <a:t>High availability </a:t>
                      </a:r>
                    </a:p>
                  </a:txBody>
                  <a:tcPr marL="3175" marR="3175" marT="317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2575" indent="-165100">
                        <a:buFont typeface="Arial" panose="020B0604020202020204" pitchFamily="34" charset="0"/>
                        <a:buChar char="•"/>
                      </a:pPr>
                      <a:r>
                        <a:rPr lang="en-US" sz="1400">
                          <a:latin typeface="+mn-lt"/>
                        </a:rPr>
                        <a:t>No additional configuration required</a:t>
                      </a:r>
                    </a:p>
                    <a:p>
                      <a:pPr marL="282575" indent="-165100">
                        <a:buFont typeface="Arial" panose="020B0604020202020204" pitchFamily="34" charset="0"/>
                        <a:buChar char="•"/>
                      </a:pPr>
                      <a:r>
                        <a:rPr lang="en-US" sz="1400">
                          <a:latin typeface="+mn-lt"/>
                        </a:rPr>
                        <a:t>No extra cost from a 2nd node</a:t>
                      </a:r>
                    </a:p>
                    <a:p>
                      <a:pPr marL="282575" indent="-165100">
                        <a:buFont typeface="Arial" panose="020B0604020202020204" pitchFamily="34" charset="0"/>
                        <a:buChar char="•"/>
                      </a:pPr>
                      <a:r>
                        <a:rPr lang="en-US" sz="1400">
                          <a:latin typeface="+mn-lt"/>
                        </a:rPr>
                        <a:t>SLA at 99.99% for all open source DB services</a:t>
                      </a:r>
                    </a:p>
                  </a:txBody>
                  <a:tcPr marL="3175" marR="3175" marT="317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2575" lvl="0" indent="-165100">
                        <a:buFont typeface="Arial" panose="020B0604020202020204" pitchFamily="34" charset="0"/>
                        <a:buChar char="•"/>
                      </a:pPr>
                      <a:r>
                        <a:rPr lang="en-US" sz="1400">
                          <a:latin typeface="+mn-lt"/>
                        </a:rPr>
                        <a:t>Multi-AZ not configured out-of-the-box for HA</a:t>
                      </a:r>
                    </a:p>
                    <a:p>
                      <a:pPr marL="282575" lvl="0" indent="-165100">
                        <a:buFont typeface="Arial" panose="020B0604020202020204" pitchFamily="34" charset="0"/>
                        <a:buChar char="•"/>
                      </a:pPr>
                      <a:r>
                        <a:rPr lang="en-US" sz="1400">
                          <a:latin typeface="+mn-lt"/>
                        </a:rPr>
                        <a:t>2x costs due to required second VM</a:t>
                      </a:r>
                    </a:p>
                    <a:p>
                      <a:pPr marL="282575" lvl="0" indent="-165100">
                        <a:buFont typeface="Arial" panose="020B0604020202020204" pitchFamily="34" charset="0"/>
                        <a:buChar char="•"/>
                      </a:pPr>
                      <a:r>
                        <a:rPr lang="en-US" sz="1400">
                          <a:latin typeface="+mn-lt"/>
                        </a:rPr>
                        <a:t>No SLA for single-AZ deployment, 99.95% for Multi-AZ deployment</a:t>
                      </a:r>
                    </a:p>
                  </a:txBody>
                  <a:tcPr marL="3175" marR="3175" marT="317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2285052"/>
                  </a:ext>
                </a:extLst>
              </a:tr>
              <a:tr h="826851">
                <a:tc>
                  <a:txBody>
                    <a:bodyPr/>
                    <a:lstStyle/>
                    <a:p>
                      <a:pPr marL="174625" indent="0" algn="l" rtl="0" fontAlgn="ctr">
                        <a:tabLst/>
                      </a:pPr>
                      <a:r>
                        <a:rPr lang="en-US" sz="1600" b="0" i="0" u="none" strike="noStrike">
                          <a:solidFill>
                            <a:schemeClr val="tx1"/>
                          </a:solidFill>
                          <a:effectLst/>
                          <a:latin typeface="+mj-lt"/>
                          <a:cs typeface="Segoe UI" panose="020B0502040204020203" pitchFamily="34" charset="0"/>
                        </a:rPr>
                        <a:t>Performance recommendations</a:t>
                      </a:r>
                    </a:p>
                  </a:txBody>
                  <a:tcPr marL="3175" marR="3175" marT="317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93688" indent="-171450" algn="l" rtl="0" fontAlgn="ctr">
                        <a:buFont typeface="Arial" panose="020B0604020202020204" pitchFamily="34" charset="0"/>
                        <a:buChar char="•"/>
                        <a:tabLst/>
                      </a:pPr>
                      <a:r>
                        <a:rPr lang="en-US" sz="1400" b="0" u="none" strike="noStrike">
                          <a:effectLst/>
                        </a:rPr>
                        <a:t>ML-based, intelligent insights and performance recommendations </a:t>
                      </a:r>
                      <a:endParaRPr lang="en-US" sz="1400" b="0" i="0" u="none" strike="noStrike">
                        <a:solidFill>
                          <a:srgbClr val="000000"/>
                        </a:solidFill>
                        <a:effectLst/>
                        <a:latin typeface="Segoe UI" panose="020B0502040204020203" pitchFamily="34" charset="0"/>
                      </a:endParaRPr>
                    </a:p>
                  </a:txBody>
                  <a:tcPr marL="3175" marR="3175" marT="317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93688" indent="-171450" algn="l" rtl="0" fontAlgn="ctr">
                        <a:buFont typeface="Arial" panose="020B0604020202020204" pitchFamily="34" charset="0"/>
                        <a:buChar char="•"/>
                        <a:tabLst/>
                      </a:pPr>
                      <a:r>
                        <a:rPr lang="en-US" sz="1400" b="0" u="none" strike="noStrike">
                          <a:effectLst/>
                        </a:rPr>
                        <a:t>Performance insights based on historical, static query snapshots only </a:t>
                      </a:r>
                      <a:endParaRPr lang="en-US" sz="1400" b="0" i="0" u="none" strike="noStrike">
                        <a:solidFill>
                          <a:srgbClr val="000000"/>
                        </a:solidFill>
                        <a:effectLst/>
                        <a:latin typeface="Segoe UI" panose="020B0502040204020203" pitchFamily="34" charset="0"/>
                      </a:endParaRPr>
                    </a:p>
                  </a:txBody>
                  <a:tcPr marL="3175" marR="3175" marT="3175" marB="0"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239800"/>
                  </a:ext>
                </a:extLst>
              </a:tr>
              <a:tr h="1293779">
                <a:tc>
                  <a:txBody>
                    <a:bodyPr/>
                    <a:lstStyle/>
                    <a:p>
                      <a:pPr marL="0" indent="122238" algn="l" fontAlgn="t">
                        <a:tabLst/>
                      </a:pPr>
                      <a:r>
                        <a:rPr lang="en-US" sz="1600" b="0" i="0">
                          <a:solidFill>
                            <a:schemeClr val="tx1"/>
                          </a:solidFill>
                          <a:effectLst/>
                          <a:latin typeface="+mj-lt"/>
                          <a:cs typeface="Segoe UI" panose="020B0502040204020203" pitchFamily="34" charset="0"/>
                        </a:rPr>
                        <a:t>Service integration </a:t>
                      </a:r>
                    </a:p>
                  </a:txBody>
                  <a:tcPr marL="64775" marR="64775" marT="48581" marB="48581"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t">
                        <a:buFont typeface="Arial" panose="020B0604020202020204" pitchFamily="34" charset="0"/>
                        <a:buChar char="•"/>
                        <a:tabLst/>
                      </a:pPr>
                      <a:r>
                        <a:rPr lang="en-US" sz="1400">
                          <a:effectLst/>
                        </a:rPr>
                        <a:t>Seamless use of app services for leading developer productivity </a:t>
                      </a:r>
                    </a:p>
                    <a:p>
                      <a:pPr marL="171450" indent="-171450" algn="l" fontAlgn="t">
                        <a:buFont typeface="Arial" panose="020B0604020202020204" pitchFamily="34" charset="0"/>
                        <a:buChar char="•"/>
                        <a:tabLst/>
                      </a:pPr>
                      <a:r>
                        <a:rPr lang="en-US" sz="1400">
                          <a:effectLst/>
                        </a:rPr>
                        <a:t>One click connection to Azure services including Azure Kubernetes Services and BI services </a:t>
                      </a:r>
                    </a:p>
                  </a:txBody>
                  <a:tcPr marL="64775" marR="64775" marT="48581" marB="48581"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defRPr/>
                      </a:pPr>
                      <a:r>
                        <a:rPr lang="en-US" sz="1400">
                          <a:latin typeface="+mn-lt"/>
                        </a:rPr>
                        <a:t>Customers must deploy the database and app</a:t>
                      </a:r>
                      <a:r>
                        <a:rPr lang="en-US" sz="1400" kern="1200">
                          <a:solidFill>
                            <a:schemeClr val="tx1"/>
                          </a:solidFill>
                          <a:latin typeface="+mn-lt"/>
                          <a:ea typeface="+mn-ea"/>
                          <a:cs typeface="+mn-cs"/>
                        </a:rPr>
                        <a:t> separately </a:t>
                      </a:r>
                      <a:r>
                        <a:rPr lang="en-US" sz="1400">
                          <a:latin typeface="+mn-lt"/>
                        </a:rPr>
                        <a:t>and stitch them together</a:t>
                      </a:r>
                    </a:p>
                    <a:p>
                      <a:pPr marL="171450" indent="-171450">
                        <a:buFont typeface="Arial" panose="020B0604020202020204" pitchFamily="34" charset="0"/>
                        <a:buChar char="•"/>
                        <a:defRPr/>
                      </a:pPr>
                      <a:r>
                        <a:rPr lang="en-US" sz="1400">
                          <a:latin typeface="+mn-lt"/>
                        </a:rPr>
                        <a:t>Requires</a:t>
                      </a:r>
                      <a:r>
                        <a:rPr lang="en-US" sz="1400" kern="1200">
                          <a:solidFill>
                            <a:schemeClr val="tx1"/>
                          </a:solidFill>
                          <a:latin typeface="+mn-lt"/>
                          <a:ea typeface="+mn-ea"/>
                          <a:cs typeface="+mn-cs"/>
                        </a:rPr>
                        <a:t> additional connector </a:t>
                      </a:r>
                      <a:r>
                        <a:rPr lang="en-US" sz="1400">
                          <a:latin typeface="+mn-lt"/>
                        </a:rPr>
                        <a:t>for Power BI  integration; lack of integration wealth/breadth </a:t>
                      </a:r>
                      <a:endParaRPr lang="en-US" sz="1400">
                        <a:effectLst/>
                      </a:endParaRPr>
                    </a:p>
                  </a:txBody>
                  <a:tcPr marL="64775" marR="64775" marT="48581" marB="48581"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4376019"/>
                  </a:ext>
                </a:extLst>
              </a:tr>
              <a:tr h="652172">
                <a:tc>
                  <a:txBody>
                    <a:bodyPr/>
                    <a:lstStyle/>
                    <a:p>
                      <a:pPr marL="0" indent="122238" algn="l" fontAlgn="t">
                        <a:tabLst/>
                      </a:pPr>
                      <a:r>
                        <a:rPr lang="en-US" sz="1600" b="0" i="0">
                          <a:solidFill>
                            <a:schemeClr val="tx1"/>
                          </a:solidFill>
                          <a:effectLst/>
                          <a:latin typeface="+mj-lt"/>
                          <a:cs typeface="Segoe UI" panose="020B0502040204020203" pitchFamily="34" charset="0"/>
                        </a:rPr>
                        <a:t>Global reach </a:t>
                      </a:r>
                    </a:p>
                  </a:txBody>
                  <a:tcPr marL="64775" marR="64775" marT="48581" marB="48581"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t">
                        <a:buFont typeface="Arial" panose="020B0604020202020204" pitchFamily="34" charset="0"/>
                        <a:buChar char="•"/>
                        <a:tabLst/>
                      </a:pPr>
                      <a:r>
                        <a:rPr lang="en-US" sz="1400">
                          <a:effectLst/>
                        </a:rPr>
                        <a:t>Currently in 35+ datacenters </a:t>
                      </a:r>
                    </a:p>
                    <a:p>
                      <a:pPr marL="171450" indent="-171450" algn="l" fontAlgn="t">
                        <a:buFont typeface="Arial" panose="020B0604020202020204" pitchFamily="34" charset="0"/>
                        <a:buChar char="•"/>
                        <a:tabLst/>
                      </a:pPr>
                      <a:r>
                        <a:rPr lang="en-US" sz="1400">
                          <a:effectLst/>
                        </a:rPr>
                        <a:t>SLA at 99.99% out of the box </a:t>
                      </a:r>
                    </a:p>
                  </a:txBody>
                  <a:tcPr marL="64775" marR="64775" marT="48581" marB="48581"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t">
                        <a:buFont typeface="Arial" panose="020B0604020202020204" pitchFamily="34" charset="0"/>
                        <a:buChar char="•"/>
                        <a:tabLst/>
                      </a:pPr>
                      <a:r>
                        <a:rPr lang="en-US" sz="1400">
                          <a:effectLst/>
                        </a:rPr>
                        <a:t>Currently in 17 datacenters</a:t>
                      </a:r>
                    </a:p>
                    <a:p>
                      <a:pPr marL="171450" indent="-171450" algn="l" fontAlgn="t">
                        <a:buFont typeface="Arial" panose="020B0604020202020204" pitchFamily="34" charset="0"/>
                        <a:buChar char="•"/>
                        <a:tabLst/>
                      </a:pPr>
                      <a:r>
                        <a:rPr lang="en-US" sz="1400">
                          <a:effectLst/>
                        </a:rPr>
                        <a:t>SLA at 99.95% for multi-AZ only  </a:t>
                      </a:r>
                    </a:p>
                  </a:txBody>
                  <a:tcPr marL="64775" marR="64775" marT="48581" marB="48581"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6978893"/>
                  </a:ext>
                </a:extLst>
              </a:tr>
            </a:tbl>
          </a:graphicData>
        </a:graphic>
      </p:graphicFrame>
    </p:spTree>
    <p:extLst>
      <p:ext uri="{BB962C8B-B14F-4D97-AF65-F5344CB8AC3E}">
        <p14:creationId xmlns:p14="http://schemas.microsoft.com/office/powerpoint/2010/main" val="395149943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Chart 55">
            <a:extLst>
              <a:ext uri="{FF2B5EF4-FFF2-40B4-BE49-F238E27FC236}">
                <a16:creationId xmlns:a16="http://schemas.microsoft.com/office/drawing/2014/main" id="{AE97122A-53DB-4178-9BD7-35C75A9254ED}"/>
              </a:ext>
            </a:extLst>
          </p:cNvPr>
          <p:cNvGraphicFramePr>
            <a:graphicFrameLocks/>
          </p:cNvGraphicFramePr>
          <p:nvPr/>
        </p:nvGraphicFramePr>
        <p:xfrm>
          <a:off x="9321287" y="3133055"/>
          <a:ext cx="2008958" cy="31252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3" name="Chart 52">
            <a:extLst>
              <a:ext uri="{FF2B5EF4-FFF2-40B4-BE49-F238E27FC236}">
                <a16:creationId xmlns:a16="http://schemas.microsoft.com/office/drawing/2014/main" id="{370E657F-CEA8-486A-9855-D5826B0732E1}"/>
              </a:ext>
            </a:extLst>
          </p:cNvPr>
          <p:cNvGraphicFramePr>
            <a:graphicFrameLocks/>
          </p:cNvGraphicFramePr>
          <p:nvPr/>
        </p:nvGraphicFramePr>
        <p:xfrm>
          <a:off x="6684347" y="3127708"/>
          <a:ext cx="2010319" cy="312528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0" name="Chart 49">
            <a:extLst>
              <a:ext uri="{FF2B5EF4-FFF2-40B4-BE49-F238E27FC236}">
                <a16:creationId xmlns:a16="http://schemas.microsoft.com/office/drawing/2014/main" id="{A0AEB505-1FA1-4004-B482-7C8FF2F2D36A}"/>
              </a:ext>
            </a:extLst>
          </p:cNvPr>
          <p:cNvGraphicFramePr>
            <a:graphicFrameLocks/>
          </p:cNvGraphicFramePr>
          <p:nvPr/>
        </p:nvGraphicFramePr>
        <p:xfrm>
          <a:off x="3205845" y="3098589"/>
          <a:ext cx="2429015" cy="312528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9" name="Chart 38">
            <a:extLst>
              <a:ext uri="{FF2B5EF4-FFF2-40B4-BE49-F238E27FC236}">
                <a16:creationId xmlns:a16="http://schemas.microsoft.com/office/drawing/2014/main" id="{C95BF241-324A-4F25-9EBC-1D5C548C537F}"/>
              </a:ext>
            </a:extLst>
          </p:cNvPr>
          <p:cNvGraphicFramePr>
            <a:graphicFrameLocks/>
          </p:cNvGraphicFramePr>
          <p:nvPr/>
        </p:nvGraphicFramePr>
        <p:xfrm>
          <a:off x="861755" y="3119730"/>
          <a:ext cx="2258749" cy="3114402"/>
        </p:xfrm>
        <a:graphic>
          <a:graphicData uri="http://schemas.openxmlformats.org/drawingml/2006/chart">
            <c:chart xmlns:c="http://schemas.openxmlformats.org/drawingml/2006/chart" xmlns:r="http://schemas.openxmlformats.org/officeDocument/2006/relationships" r:id="rId6"/>
          </a:graphicData>
        </a:graphic>
      </p:graphicFrame>
      <p:sp>
        <p:nvSpPr>
          <p:cNvPr id="41" name="TextBox 40">
            <a:extLst>
              <a:ext uri="{FF2B5EF4-FFF2-40B4-BE49-F238E27FC236}">
                <a16:creationId xmlns:a16="http://schemas.microsoft.com/office/drawing/2014/main" id="{2C57AD48-DFB3-4C26-8A9F-F07D3E75C146}"/>
              </a:ext>
            </a:extLst>
          </p:cNvPr>
          <p:cNvSpPr txBox="1"/>
          <p:nvPr/>
        </p:nvSpPr>
        <p:spPr>
          <a:xfrm>
            <a:off x="6684347" y="3523478"/>
            <a:ext cx="742950" cy="307777"/>
          </a:xfrm>
          <a:prstGeom prst="rect">
            <a:avLst/>
          </a:prstGeom>
          <a:solidFill>
            <a:schemeClr val="bg1">
              <a:alpha val="85000"/>
            </a:schemeClr>
          </a:solidFill>
        </p:spPr>
        <p:txBody>
          <a:bodyPr wrap="square" lIns="0" tIns="0" rIns="0" bIns="0" rtlCol="0">
            <a:spAutoFit/>
          </a:bodyPr>
          <a:lstStyle>
            <a:defPPr>
              <a:defRPr lang="en-US"/>
            </a:defPPr>
            <a:lvl1pPr marR="0" lvl="0" indent="0" defTabSz="914367" fontAlgn="auto">
              <a:lnSpc>
                <a:spcPct val="100000"/>
              </a:lnSpc>
              <a:spcBef>
                <a:spcPts val="0"/>
              </a:spcBef>
              <a:spcAft>
                <a:spcPts val="0"/>
              </a:spcAft>
              <a:buClrTx/>
              <a:buSzTx/>
              <a:buFontTx/>
              <a:buNone/>
              <a:tabLst/>
              <a:defRPr kumimoji="0" sz="1000" b="0" i="0" u="none" strike="noStrike" cap="none" spc="0" normalizeH="0" baseline="0">
                <a:ln>
                  <a:noFill/>
                </a:ln>
                <a:solidFill>
                  <a:schemeClr val="accent1"/>
                </a:solidFill>
                <a:effectLst/>
                <a:uLnTx/>
                <a:uFillTx/>
                <a:latin typeface="Segoe UI"/>
              </a:defRPr>
            </a:lvl1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78D4"/>
                </a:solidFill>
                <a:effectLst/>
                <a:uLnTx/>
                <a:uFillTx/>
                <a:latin typeface="Segoe UI"/>
                <a:ea typeface="+mn-ea"/>
                <a:cs typeface="+mn-cs"/>
              </a:rPr>
              <a:t>57% savings vs. GCP</a:t>
            </a:r>
          </a:p>
        </p:txBody>
      </p:sp>
      <p:sp>
        <p:nvSpPr>
          <p:cNvPr id="45" name="TextBox 44">
            <a:extLst>
              <a:ext uri="{FF2B5EF4-FFF2-40B4-BE49-F238E27FC236}">
                <a16:creationId xmlns:a16="http://schemas.microsoft.com/office/drawing/2014/main" id="{86A01DA6-2B91-480E-AB6D-390D455C5C6F}"/>
              </a:ext>
            </a:extLst>
          </p:cNvPr>
          <p:cNvSpPr txBox="1"/>
          <p:nvPr/>
        </p:nvSpPr>
        <p:spPr>
          <a:xfrm>
            <a:off x="9321287" y="3053939"/>
            <a:ext cx="742950" cy="307777"/>
          </a:xfrm>
          <a:prstGeom prst="rect">
            <a:avLst/>
          </a:prstGeom>
          <a:solidFill>
            <a:schemeClr val="bg1">
              <a:alpha val="85000"/>
            </a:schemeClr>
          </a:solidFill>
        </p:spPr>
        <p:txBody>
          <a:bodyPr wrap="square" lIns="0" tIns="0" rIns="0" bIns="0" rtlCol="0">
            <a:spAutoFit/>
          </a:bodyPr>
          <a:lstStyle>
            <a:defPPr>
              <a:defRPr lang="en-US"/>
            </a:defPPr>
            <a:lvl1pPr marR="0" lvl="0" indent="0" defTabSz="914367" fontAlgn="auto">
              <a:lnSpc>
                <a:spcPct val="100000"/>
              </a:lnSpc>
              <a:spcBef>
                <a:spcPts val="0"/>
              </a:spcBef>
              <a:spcAft>
                <a:spcPts val="0"/>
              </a:spcAft>
              <a:buClrTx/>
              <a:buSzTx/>
              <a:buFontTx/>
              <a:buNone/>
              <a:tabLst/>
              <a:defRPr kumimoji="0" sz="1000" b="0" i="0" u="none" strike="noStrike" cap="none" spc="0" normalizeH="0" baseline="0">
                <a:ln>
                  <a:noFill/>
                </a:ln>
                <a:solidFill>
                  <a:schemeClr val="accent1"/>
                </a:solidFill>
                <a:effectLst/>
                <a:uLnTx/>
                <a:uFillTx/>
                <a:latin typeface="Segoe UI"/>
              </a:defRPr>
            </a:lvl1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78D4"/>
                </a:solidFill>
                <a:effectLst/>
                <a:uLnTx/>
                <a:uFillTx/>
                <a:latin typeface="Segoe UI"/>
                <a:ea typeface="+mn-ea"/>
                <a:cs typeface="+mn-cs"/>
              </a:rPr>
              <a:t>55% savings vs. AWS</a:t>
            </a:r>
          </a:p>
        </p:txBody>
      </p:sp>
      <p:sp>
        <p:nvSpPr>
          <p:cNvPr id="63" name="TextBox 62">
            <a:extLst>
              <a:ext uri="{FF2B5EF4-FFF2-40B4-BE49-F238E27FC236}">
                <a16:creationId xmlns:a16="http://schemas.microsoft.com/office/drawing/2014/main" id="{49EB0F5B-1ED9-45AE-97C9-76B9F0FCAA67}"/>
              </a:ext>
            </a:extLst>
          </p:cNvPr>
          <p:cNvSpPr txBox="1"/>
          <p:nvPr/>
        </p:nvSpPr>
        <p:spPr>
          <a:xfrm>
            <a:off x="2054171" y="4200455"/>
            <a:ext cx="742950" cy="307777"/>
          </a:xfrm>
          <a:prstGeom prst="rect">
            <a:avLst/>
          </a:prstGeom>
          <a:solidFill>
            <a:schemeClr val="bg1">
              <a:alpha val="85000"/>
            </a:schemeClr>
          </a:solidFill>
        </p:spPr>
        <p:txBody>
          <a:bodyPr wrap="square" lIns="0" tIns="0" rIns="0" bIns="0" rtlCol="0">
            <a:spAutoFit/>
          </a:bodyPr>
          <a:lstStyle>
            <a:defPPr>
              <a:defRPr lang="en-US"/>
            </a:defPPr>
            <a:lvl1pPr marR="0" lvl="0" indent="0" defTabSz="914367" fontAlgn="auto">
              <a:lnSpc>
                <a:spcPct val="100000"/>
              </a:lnSpc>
              <a:spcBef>
                <a:spcPts val="0"/>
              </a:spcBef>
              <a:spcAft>
                <a:spcPts val="0"/>
              </a:spcAft>
              <a:buClrTx/>
              <a:buSzTx/>
              <a:buFontTx/>
              <a:buNone/>
              <a:tabLst/>
              <a:defRPr kumimoji="0" sz="1000" b="0" i="0" u="none" strike="noStrike" cap="none" spc="0" normalizeH="0" baseline="0">
                <a:ln>
                  <a:noFill/>
                </a:ln>
                <a:solidFill>
                  <a:schemeClr val="accent1"/>
                </a:solidFill>
                <a:effectLst/>
                <a:uLnTx/>
                <a:uFillTx/>
                <a:latin typeface="Segoe UI"/>
              </a:defRPr>
            </a:lvl1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78D4"/>
                </a:solidFill>
                <a:effectLst/>
                <a:uLnTx/>
                <a:uFillTx/>
                <a:latin typeface="Segoe UI"/>
                <a:ea typeface="+mn-ea"/>
                <a:cs typeface="+mn-cs"/>
              </a:rPr>
              <a:t>15% savings vs. GCP</a:t>
            </a:r>
          </a:p>
        </p:txBody>
      </p:sp>
      <p:sp>
        <p:nvSpPr>
          <p:cNvPr id="68" name="TextBox 67">
            <a:extLst>
              <a:ext uri="{FF2B5EF4-FFF2-40B4-BE49-F238E27FC236}">
                <a16:creationId xmlns:a16="http://schemas.microsoft.com/office/drawing/2014/main" id="{220EC5BA-F3CD-45EF-B2C3-8BF603893D77}"/>
              </a:ext>
            </a:extLst>
          </p:cNvPr>
          <p:cNvSpPr txBox="1"/>
          <p:nvPr/>
        </p:nvSpPr>
        <p:spPr>
          <a:xfrm>
            <a:off x="3989537" y="4086471"/>
            <a:ext cx="742950" cy="307777"/>
          </a:xfrm>
          <a:prstGeom prst="rect">
            <a:avLst/>
          </a:prstGeom>
          <a:solidFill>
            <a:schemeClr val="bg1">
              <a:alpha val="85000"/>
            </a:schemeClr>
          </a:solidFill>
        </p:spPr>
        <p:txBody>
          <a:bodyPr wrap="square" lIns="0" tIns="0" rIns="0" bIns="0" rtlCol="0">
            <a:spAutoFit/>
          </a:bodyPr>
          <a:lstStyle>
            <a:defPPr>
              <a:defRPr lang="en-US"/>
            </a:defPPr>
            <a:lvl1pPr marR="0" lvl="0" indent="0" defTabSz="914367" fontAlgn="auto">
              <a:lnSpc>
                <a:spcPct val="100000"/>
              </a:lnSpc>
              <a:spcBef>
                <a:spcPts val="0"/>
              </a:spcBef>
              <a:spcAft>
                <a:spcPts val="0"/>
              </a:spcAft>
              <a:buClrTx/>
              <a:buSzTx/>
              <a:buFontTx/>
              <a:buNone/>
              <a:tabLst/>
              <a:defRPr kumimoji="0" sz="1000" b="0" i="0" u="none" strike="noStrike" cap="none" spc="0" normalizeH="0" baseline="0">
                <a:ln>
                  <a:noFill/>
                </a:ln>
                <a:solidFill>
                  <a:schemeClr val="accent1"/>
                </a:solidFill>
                <a:effectLst/>
                <a:uLnTx/>
                <a:uFillTx/>
                <a:latin typeface="Segoe UI"/>
              </a:defRPr>
            </a:lvl1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78D4"/>
                </a:solidFill>
                <a:effectLst/>
                <a:uLnTx/>
                <a:uFillTx/>
                <a:latin typeface="Segoe UI"/>
                <a:ea typeface="+mn-ea"/>
                <a:cs typeface="+mn-cs"/>
              </a:rPr>
              <a:t>11% savings vs. GCP</a:t>
            </a:r>
          </a:p>
        </p:txBody>
      </p:sp>
      <p:sp>
        <p:nvSpPr>
          <p:cNvPr id="70" name="TextBox 69">
            <a:extLst>
              <a:ext uri="{FF2B5EF4-FFF2-40B4-BE49-F238E27FC236}">
                <a16:creationId xmlns:a16="http://schemas.microsoft.com/office/drawing/2014/main" id="{4D1E802F-FCF5-4E6A-AA87-4CA9CB7FAEB8}"/>
              </a:ext>
            </a:extLst>
          </p:cNvPr>
          <p:cNvSpPr txBox="1"/>
          <p:nvPr/>
        </p:nvSpPr>
        <p:spPr>
          <a:xfrm>
            <a:off x="597428" y="6442620"/>
            <a:ext cx="11006305"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30000" noProof="0">
                <a:ln>
                  <a:noFill/>
                </a:ln>
                <a:gradFill>
                  <a:gsLst>
                    <a:gs pos="2917">
                      <a:srgbClr val="1A1A1A"/>
                    </a:gs>
                    <a:gs pos="30000">
                      <a:srgbClr val="1A1A1A"/>
                    </a:gs>
                  </a:gsLst>
                  <a:lin ang="5400000" scaled="0"/>
                </a:gradFill>
                <a:effectLst/>
                <a:uLnTx/>
                <a:uFillTx/>
                <a:latin typeface="Segoe UI"/>
                <a:ea typeface="+mn-ea"/>
                <a:cs typeface="+mn-cs"/>
              </a:rPr>
              <a:t>1</a:t>
            </a:r>
            <a:r>
              <a:rPr kumimoji="0" lang="en-US"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TCO calculated from prices as of October 23, 2018. Assumed 744 hours per month</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30000" noProof="0">
                <a:ln>
                  <a:noFill/>
                </a:ln>
                <a:gradFill>
                  <a:gsLst>
                    <a:gs pos="2917">
                      <a:srgbClr val="1A1A1A"/>
                    </a:gs>
                    <a:gs pos="30000">
                      <a:srgbClr val="1A1A1A"/>
                    </a:gs>
                  </a:gsLst>
                  <a:lin ang="5400000" scaled="0"/>
                </a:gradFill>
                <a:effectLst/>
                <a:uLnTx/>
                <a:uFillTx/>
                <a:latin typeface="Segoe UI"/>
                <a:ea typeface="+mn-ea"/>
                <a:cs typeface="+mn-cs"/>
              </a:rPr>
              <a:t>2</a:t>
            </a:r>
            <a:r>
              <a:rPr kumimoji="0" lang="en-US"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GCP only provides high availability (“HA”) when a failover replica is enabled, which is a second instance that effectively doubles a customer’s monthly costs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30000" noProof="0">
                <a:ln>
                  <a:noFill/>
                </a:ln>
                <a:gradFill>
                  <a:gsLst>
                    <a:gs pos="2917">
                      <a:srgbClr val="1A1A1A"/>
                    </a:gs>
                    <a:gs pos="30000">
                      <a:srgbClr val="1A1A1A"/>
                    </a:gs>
                  </a:gsLst>
                  <a:lin ang="5400000" scaled="0"/>
                </a:gradFill>
                <a:effectLst/>
                <a:uLnTx/>
                <a:uFillTx/>
                <a:latin typeface="Segoe UI"/>
                <a:ea typeface="+mn-ea"/>
                <a:cs typeface="+mn-cs"/>
              </a:rPr>
              <a:t>3</a:t>
            </a:r>
            <a:r>
              <a:rPr kumimoji="0" lang="en-US"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GCP has a lower memory to compute ratio than Azure: Azure GP offers 5 GB memory per vCore where as GCP provides 3.75 GB memory per vCPU; Azure MO is 10 GB memory per vCore vs. 6.5 GB per vCPU for GCP </a:t>
            </a:r>
            <a:r>
              <a:rPr kumimoji="0" lang="en-US" sz="800" b="0" i="0" u="none" strike="noStrike" kern="1200" cap="none" spc="0" normalizeH="0" baseline="0" noProof="0" err="1">
                <a:ln>
                  <a:noFill/>
                </a:ln>
                <a:gradFill>
                  <a:gsLst>
                    <a:gs pos="2917">
                      <a:srgbClr val="1A1A1A"/>
                    </a:gs>
                    <a:gs pos="30000">
                      <a:srgbClr val="1A1A1A"/>
                    </a:gs>
                  </a:gsLst>
                  <a:lin ang="5400000" scaled="0"/>
                </a:gradFill>
                <a:effectLst/>
                <a:uLnTx/>
                <a:uFillTx/>
                <a:latin typeface="Segoe UI"/>
                <a:ea typeface="+mn-ea"/>
                <a:cs typeface="+mn-cs"/>
              </a:rPr>
              <a:t>highmem</a:t>
            </a:r>
            <a:r>
              <a:rPr kumimoji="0" lang="en-US"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 instances</a:t>
            </a:r>
          </a:p>
        </p:txBody>
      </p:sp>
      <p:sp>
        <p:nvSpPr>
          <p:cNvPr id="2" name="Title 1">
            <a:extLst>
              <a:ext uri="{FF2B5EF4-FFF2-40B4-BE49-F238E27FC236}">
                <a16:creationId xmlns:a16="http://schemas.microsoft.com/office/drawing/2014/main" id="{DE552651-2C24-4033-82FC-817765CB676F}"/>
              </a:ext>
            </a:extLst>
          </p:cNvPr>
          <p:cNvSpPr>
            <a:spLocks noGrp="1"/>
          </p:cNvSpPr>
          <p:nvPr>
            <p:ph type="title"/>
          </p:nvPr>
        </p:nvSpPr>
        <p:spPr>
          <a:xfrm>
            <a:off x="598423" y="355600"/>
            <a:ext cx="11018520" cy="553998"/>
          </a:xfrm>
        </p:spPr>
        <p:txBody>
          <a:bodyPr/>
          <a:lstStyle/>
          <a:p>
            <a:r>
              <a:rPr lang="en-US" sz="3200"/>
              <a:t>Azure Database for MySQL vs. Google Cloud SQL for MySQL</a:t>
            </a:r>
          </a:p>
        </p:txBody>
      </p:sp>
      <p:sp>
        <p:nvSpPr>
          <p:cNvPr id="6" name="Text Placeholder 5">
            <a:extLst>
              <a:ext uri="{FF2B5EF4-FFF2-40B4-BE49-F238E27FC236}">
                <a16:creationId xmlns:a16="http://schemas.microsoft.com/office/drawing/2014/main" id="{EA386BFD-3786-4834-B289-B05BAE147DA8}"/>
              </a:ext>
            </a:extLst>
          </p:cNvPr>
          <p:cNvSpPr>
            <a:spLocks noGrp="1"/>
          </p:cNvSpPr>
          <p:nvPr>
            <p:ph type="body" sz="quarter" idx="10"/>
          </p:nvPr>
        </p:nvSpPr>
        <p:spPr>
          <a:xfrm>
            <a:off x="584200" y="1437481"/>
            <a:ext cx="5212080" cy="1508105"/>
          </a:xfrm>
        </p:spPr>
        <p:txBody>
          <a:bodyPr/>
          <a:lstStyle/>
          <a:p>
            <a:pPr marL="0" indent="0">
              <a:spcAft>
                <a:spcPts val="400"/>
              </a:spcAft>
              <a:buNone/>
            </a:pPr>
            <a:r>
              <a:rPr lang="en-US" sz="1600" b="1">
                <a:gradFill>
                  <a:gsLst>
                    <a:gs pos="2917">
                      <a:srgbClr val="1A1A1A"/>
                    </a:gs>
                    <a:gs pos="30000">
                      <a:srgbClr val="1A1A1A"/>
                    </a:gs>
                  </a:gsLst>
                  <a:lin ang="5400000" scaled="0"/>
                </a:gradFill>
                <a:latin typeface="+mj-lt"/>
              </a:rPr>
              <a:t>Azure vs. GCP Standalone Instances (No HA)</a:t>
            </a:r>
          </a:p>
          <a:p>
            <a:pPr marL="0" lvl="0" indent="0" defTabSz="914367">
              <a:spcBef>
                <a:spcPts val="0"/>
              </a:spcBef>
              <a:spcAft>
                <a:spcPts val="400"/>
              </a:spcAft>
              <a:buClrTx/>
              <a:buSzTx/>
              <a:buNone/>
              <a:defRPr/>
            </a:pPr>
            <a:r>
              <a:rPr lang="en-US" sz="1200">
                <a:gradFill>
                  <a:gsLst>
                    <a:gs pos="2917">
                      <a:srgbClr val="1A1A1A"/>
                    </a:gs>
                    <a:gs pos="30000">
                      <a:srgbClr val="1A1A1A"/>
                    </a:gs>
                  </a:gsLst>
                  <a:lin ang="5400000" scaled="0"/>
                </a:gradFill>
                <a:latin typeface="Segoe UI"/>
              </a:rPr>
              <a:t>The following scenarios compare Azure Database for MySQL 8 vCore instances to non-HA (“standalone instance”) GCP 8 vCore instances with 1 TB of storage:</a:t>
            </a:r>
          </a:p>
          <a:p>
            <a:pPr marL="174625" indent="-174625" defTabSz="914367">
              <a:spcBef>
                <a:spcPts val="0"/>
              </a:spcBef>
              <a:spcAft>
                <a:spcPts val="400"/>
              </a:spcAft>
              <a:buClrTx/>
              <a:buSzTx/>
              <a:buFont typeface="Arial" panose="020B0604020202020204" pitchFamily="34" charset="0"/>
              <a:buChar char="•"/>
              <a:defRPr/>
            </a:pPr>
            <a:r>
              <a:rPr lang="en-US" sz="1200">
                <a:gradFill>
                  <a:gsLst>
                    <a:gs pos="2917">
                      <a:srgbClr val="1A1A1A"/>
                    </a:gs>
                    <a:gs pos="30000">
                      <a:srgbClr val="1A1A1A"/>
                    </a:gs>
                  </a:gsLst>
                  <a:lin ang="5400000" scaled="0"/>
                </a:gradFill>
                <a:latin typeface="Segoe UI"/>
              </a:rPr>
              <a:t>Azure MySQL 8 vCore General Purpose vs. GCP MySQL db-n1-standard-8</a:t>
            </a:r>
          </a:p>
          <a:p>
            <a:pPr marL="174625" indent="-174625" defTabSz="914367">
              <a:spcBef>
                <a:spcPts val="0"/>
              </a:spcBef>
              <a:spcAft>
                <a:spcPts val="400"/>
              </a:spcAft>
              <a:buClrTx/>
              <a:buSzTx/>
              <a:buFont typeface="Arial" panose="020B0604020202020204" pitchFamily="34" charset="0"/>
              <a:buChar char="•"/>
              <a:defRPr/>
            </a:pPr>
            <a:r>
              <a:rPr lang="en-US" sz="1200">
                <a:gradFill>
                  <a:gsLst>
                    <a:gs pos="2917">
                      <a:srgbClr val="1A1A1A"/>
                    </a:gs>
                    <a:gs pos="30000">
                      <a:srgbClr val="1A1A1A"/>
                    </a:gs>
                  </a:gsLst>
                  <a:lin ang="5400000" scaled="0"/>
                </a:gradFill>
                <a:latin typeface="Segoe UI"/>
              </a:rPr>
              <a:t>Azure MySQL 8 vCore Memory Optimized vs. GCP MySQL db-n1-highmem-8</a:t>
            </a:r>
          </a:p>
        </p:txBody>
      </p:sp>
      <p:sp>
        <p:nvSpPr>
          <p:cNvPr id="8" name="Text Placeholder 7">
            <a:extLst>
              <a:ext uri="{FF2B5EF4-FFF2-40B4-BE49-F238E27FC236}">
                <a16:creationId xmlns:a16="http://schemas.microsoft.com/office/drawing/2014/main" id="{5C182323-3C60-4770-9567-C6709EAA9255}"/>
              </a:ext>
            </a:extLst>
          </p:cNvPr>
          <p:cNvSpPr>
            <a:spLocks noGrp="1"/>
          </p:cNvSpPr>
          <p:nvPr>
            <p:ph type="body" sz="quarter" idx="11"/>
          </p:nvPr>
        </p:nvSpPr>
        <p:spPr>
          <a:xfrm>
            <a:off x="6389914" y="1437481"/>
            <a:ext cx="5212080" cy="1323439"/>
          </a:xfrm>
        </p:spPr>
        <p:txBody>
          <a:bodyPr/>
          <a:lstStyle/>
          <a:p>
            <a:pPr marL="0" indent="0">
              <a:spcAft>
                <a:spcPts val="400"/>
              </a:spcAft>
              <a:buNone/>
            </a:pPr>
            <a:r>
              <a:rPr lang="en-US" sz="1600" b="1">
                <a:gradFill>
                  <a:gsLst>
                    <a:gs pos="2917">
                      <a:srgbClr val="1A1A1A"/>
                    </a:gs>
                    <a:gs pos="30000">
                      <a:srgbClr val="1A1A1A"/>
                    </a:gs>
                  </a:gsLst>
                  <a:lin ang="5400000" scaled="0"/>
                </a:gradFill>
                <a:latin typeface="+mj-lt"/>
              </a:rPr>
              <a:t>Azure (HA) vs. GCP HA</a:t>
            </a:r>
            <a:r>
              <a:rPr lang="en-US" sz="1600" b="1" baseline="30000">
                <a:gradFill>
                  <a:gsLst>
                    <a:gs pos="2917">
                      <a:srgbClr val="1A1A1A"/>
                    </a:gs>
                    <a:gs pos="30000">
                      <a:srgbClr val="1A1A1A"/>
                    </a:gs>
                  </a:gsLst>
                  <a:lin ang="5400000" scaled="0"/>
                </a:gradFill>
                <a:latin typeface="+mj-lt"/>
              </a:rPr>
              <a:t>2</a:t>
            </a:r>
            <a:r>
              <a:rPr lang="en-US" sz="1600" b="1">
                <a:gradFill>
                  <a:gsLst>
                    <a:gs pos="2917">
                      <a:srgbClr val="1A1A1A"/>
                    </a:gs>
                    <a:gs pos="30000">
                      <a:srgbClr val="1A1A1A"/>
                    </a:gs>
                  </a:gsLst>
                  <a:lin ang="5400000" scaled="0"/>
                </a:gradFill>
                <a:latin typeface="+mj-lt"/>
              </a:rPr>
              <a:t> Instances</a:t>
            </a:r>
          </a:p>
          <a:p>
            <a:pPr marL="0" lvl="0" indent="0" defTabSz="914367">
              <a:spcBef>
                <a:spcPts val="0"/>
              </a:spcBef>
              <a:spcAft>
                <a:spcPts val="400"/>
              </a:spcAft>
              <a:buClrTx/>
              <a:buSzTx/>
              <a:buNone/>
              <a:defRPr/>
            </a:pPr>
            <a:r>
              <a:rPr lang="en-US" sz="1200">
                <a:gradFill>
                  <a:gsLst>
                    <a:gs pos="2917">
                      <a:srgbClr val="1A1A1A"/>
                    </a:gs>
                    <a:gs pos="30000">
                      <a:srgbClr val="1A1A1A"/>
                    </a:gs>
                  </a:gsLst>
                  <a:lin ang="5400000" scaled="0"/>
                </a:gradFill>
                <a:latin typeface="Segoe UI"/>
              </a:rPr>
              <a:t>The following scenarios compare Azure Database for MySQL 8 vCore instances to HA</a:t>
            </a:r>
            <a:r>
              <a:rPr lang="en-US" sz="1200" baseline="30000">
                <a:gradFill>
                  <a:gsLst>
                    <a:gs pos="2917">
                      <a:srgbClr val="1A1A1A"/>
                    </a:gs>
                    <a:gs pos="30000">
                      <a:srgbClr val="1A1A1A"/>
                    </a:gs>
                  </a:gsLst>
                  <a:lin ang="5400000" scaled="0"/>
                </a:gradFill>
                <a:latin typeface="Segoe UI"/>
              </a:rPr>
              <a:t>2</a:t>
            </a:r>
            <a:r>
              <a:rPr lang="en-US" sz="1200">
                <a:gradFill>
                  <a:gsLst>
                    <a:gs pos="2917">
                      <a:srgbClr val="1A1A1A"/>
                    </a:gs>
                    <a:gs pos="30000">
                      <a:srgbClr val="1A1A1A"/>
                    </a:gs>
                  </a:gsLst>
                  <a:lin ang="5400000" scaled="0"/>
                </a:gradFill>
                <a:latin typeface="Segoe UI"/>
              </a:rPr>
              <a:t> GCP 8 vCore instances with 1 TB of storage:</a:t>
            </a:r>
          </a:p>
          <a:p>
            <a:pPr marL="174625" indent="-174625" defTabSz="914367">
              <a:spcBef>
                <a:spcPts val="0"/>
              </a:spcBef>
              <a:spcAft>
                <a:spcPts val="400"/>
              </a:spcAft>
              <a:buClrTx/>
              <a:buSzTx/>
              <a:buFont typeface="Arial" panose="020B0604020202020204" pitchFamily="34" charset="0"/>
              <a:buChar char="•"/>
              <a:defRPr/>
            </a:pPr>
            <a:r>
              <a:rPr lang="en-US" sz="1200">
                <a:gradFill>
                  <a:gsLst>
                    <a:gs pos="2917">
                      <a:srgbClr val="1A1A1A"/>
                    </a:gs>
                    <a:gs pos="30000">
                      <a:srgbClr val="1A1A1A"/>
                    </a:gs>
                  </a:gsLst>
                  <a:lin ang="5400000" scaled="0"/>
                </a:gradFill>
                <a:latin typeface="Segoe UI"/>
              </a:rPr>
              <a:t>Azure MySQL 8 vCore General Purpose vs. GCP MySQL db-n1-standard-8</a:t>
            </a:r>
          </a:p>
          <a:p>
            <a:pPr marL="174625" indent="-174625" defTabSz="914367">
              <a:spcBef>
                <a:spcPts val="0"/>
              </a:spcBef>
              <a:spcAft>
                <a:spcPts val="400"/>
              </a:spcAft>
              <a:buClrTx/>
              <a:buSzTx/>
              <a:buFont typeface="Arial" panose="020B0604020202020204" pitchFamily="34" charset="0"/>
              <a:buChar char="•"/>
              <a:defRPr/>
            </a:pPr>
            <a:r>
              <a:rPr lang="en-US" sz="1200">
                <a:gradFill>
                  <a:gsLst>
                    <a:gs pos="2917">
                      <a:srgbClr val="1A1A1A"/>
                    </a:gs>
                    <a:gs pos="30000">
                      <a:srgbClr val="1A1A1A"/>
                    </a:gs>
                  </a:gsLst>
                  <a:lin ang="5400000" scaled="0"/>
                </a:gradFill>
                <a:latin typeface="Segoe UI"/>
              </a:rPr>
              <a:t>Azure MySQL 8 vCore Memory Optimized vs. GCP MySQL db-n1-highmem-8</a:t>
            </a:r>
          </a:p>
        </p:txBody>
      </p:sp>
      <p:sp>
        <p:nvSpPr>
          <p:cNvPr id="51" name="Title 5">
            <a:extLst>
              <a:ext uri="{FF2B5EF4-FFF2-40B4-BE49-F238E27FC236}">
                <a16:creationId xmlns:a16="http://schemas.microsoft.com/office/drawing/2014/main" id="{069212AC-048B-4152-B2E1-F98B7F3BDF7C}"/>
              </a:ext>
            </a:extLst>
          </p:cNvPr>
          <p:cNvSpPr txBox="1">
            <a:spLocks/>
          </p:cNvSpPr>
          <p:nvPr/>
        </p:nvSpPr>
        <p:spPr>
          <a:xfrm>
            <a:off x="588263" y="1005481"/>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20" normalizeH="0" baseline="0" noProof="0">
                <a:ln w="3175">
                  <a:noFill/>
                </a:ln>
                <a:solidFill>
                  <a:srgbClr val="0078D4"/>
                </a:solidFill>
                <a:effectLst/>
                <a:uLnTx/>
                <a:uFillTx/>
                <a:latin typeface="Segoe UI Semibold"/>
                <a:ea typeface="+mn-ea"/>
                <a:cs typeface="Segoe UI" pitchFamily="34" charset="0"/>
              </a:rPr>
              <a:t>TCO comparison</a:t>
            </a:r>
          </a:p>
        </p:txBody>
      </p:sp>
      <p:sp>
        <p:nvSpPr>
          <p:cNvPr id="54" name="TextBox 53">
            <a:extLst>
              <a:ext uri="{FF2B5EF4-FFF2-40B4-BE49-F238E27FC236}">
                <a16:creationId xmlns:a16="http://schemas.microsoft.com/office/drawing/2014/main" id="{44D9C5C4-8A49-4F1A-9FBC-78CE50195606}"/>
              </a:ext>
            </a:extLst>
          </p:cNvPr>
          <p:cNvSpPr txBox="1"/>
          <p:nvPr/>
        </p:nvSpPr>
        <p:spPr>
          <a:xfrm>
            <a:off x="1050208" y="4327413"/>
            <a:ext cx="944920" cy="276999"/>
          </a:xfrm>
          <a:prstGeom prst="rect">
            <a:avLst/>
          </a:prstGeom>
          <a:solidFill>
            <a:schemeClr val="bg1">
              <a:alpha val="85000"/>
            </a:schemeClr>
          </a:solid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a:ea typeface="+mn-ea"/>
                <a:cs typeface="+mn-cs"/>
              </a:rPr>
              <a:t>Total Monthly Cost:</a:t>
            </a:r>
          </a:p>
        </p:txBody>
      </p:sp>
      <p:grpSp>
        <p:nvGrpSpPr>
          <p:cNvPr id="64" name="Group 63">
            <a:extLst>
              <a:ext uri="{FF2B5EF4-FFF2-40B4-BE49-F238E27FC236}">
                <a16:creationId xmlns:a16="http://schemas.microsoft.com/office/drawing/2014/main" id="{6AC9170F-F0B8-4A0D-9544-515AB0797314}"/>
              </a:ext>
            </a:extLst>
          </p:cNvPr>
          <p:cNvGrpSpPr/>
          <p:nvPr/>
        </p:nvGrpSpPr>
        <p:grpSpPr>
          <a:xfrm>
            <a:off x="194301" y="4822316"/>
            <a:ext cx="904837" cy="925338"/>
            <a:chOff x="354035" y="4821094"/>
            <a:chExt cx="904837" cy="926559"/>
          </a:xfrm>
        </p:grpSpPr>
        <p:sp>
          <p:nvSpPr>
            <p:cNvPr id="65" name="TextBox 64">
              <a:extLst>
                <a:ext uri="{FF2B5EF4-FFF2-40B4-BE49-F238E27FC236}">
                  <a16:creationId xmlns:a16="http://schemas.microsoft.com/office/drawing/2014/main" id="{22342097-551B-40F2-B4FE-23F658E102D8}"/>
                </a:ext>
              </a:extLst>
            </p:cNvPr>
            <p:cNvSpPr txBox="1"/>
            <p:nvPr/>
          </p:nvSpPr>
          <p:spPr>
            <a:xfrm>
              <a:off x="354035" y="4821094"/>
              <a:ext cx="751638" cy="276999"/>
            </a:xfrm>
            <a:prstGeom prst="rect">
              <a:avLst/>
            </a:prstGeom>
            <a:noFill/>
          </p:spPr>
          <p:txBody>
            <a:bodyPr wrap="square" lIns="45720" tIns="0" rIns="0" bIns="0" rtlCol="0" anchor="ctr">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Monthly storage costs</a:t>
              </a:r>
            </a:p>
          </p:txBody>
        </p:sp>
        <p:grpSp>
          <p:nvGrpSpPr>
            <p:cNvPr id="69" name="Group 68">
              <a:extLst>
                <a:ext uri="{FF2B5EF4-FFF2-40B4-BE49-F238E27FC236}">
                  <a16:creationId xmlns:a16="http://schemas.microsoft.com/office/drawing/2014/main" id="{9E7BAB83-8B60-4138-BAF7-7E4B4C9F23E0}"/>
                </a:ext>
              </a:extLst>
            </p:cNvPr>
            <p:cNvGrpSpPr/>
            <p:nvPr/>
          </p:nvGrpSpPr>
          <p:grpSpPr>
            <a:xfrm flipH="1">
              <a:off x="1187275" y="4981066"/>
              <a:ext cx="71597" cy="766587"/>
              <a:chOff x="5572648" y="4764314"/>
              <a:chExt cx="71597" cy="617010"/>
            </a:xfrm>
          </p:grpSpPr>
          <p:sp>
            <p:nvSpPr>
              <p:cNvPr id="72" name="Right Bracket 71">
                <a:extLst>
                  <a:ext uri="{FF2B5EF4-FFF2-40B4-BE49-F238E27FC236}">
                    <a16:creationId xmlns:a16="http://schemas.microsoft.com/office/drawing/2014/main" id="{1E956019-B960-4B94-8D44-64AE64812C6F}"/>
                  </a:ext>
                </a:extLst>
              </p:cNvPr>
              <p:cNvSpPr/>
              <p:nvPr/>
            </p:nvSpPr>
            <p:spPr>
              <a:xfrm>
                <a:off x="5572650" y="4888483"/>
                <a:ext cx="71595" cy="492841"/>
              </a:xfrm>
              <a:prstGeom prst="rightBracket">
                <a:avLst>
                  <a:gd name="adj" fmla="val 0"/>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73" name="Right Bracket 72">
                <a:extLst>
                  <a:ext uri="{FF2B5EF4-FFF2-40B4-BE49-F238E27FC236}">
                    <a16:creationId xmlns:a16="http://schemas.microsoft.com/office/drawing/2014/main" id="{76AE74CC-928A-4A97-A3CE-824FA6650782}"/>
                  </a:ext>
                </a:extLst>
              </p:cNvPr>
              <p:cNvSpPr/>
              <p:nvPr/>
            </p:nvSpPr>
            <p:spPr>
              <a:xfrm>
                <a:off x="5572648" y="4764314"/>
                <a:ext cx="71595" cy="91440"/>
              </a:xfrm>
              <a:prstGeom prst="rightBracket">
                <a:avLst>
                  <a:gd name="adj" fmla="val 0"/>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sp>
          <p:nvSpPr>
            <p:cNvPr id="71" name="TextBox 70">
              <a:extLst>
                <a:ext uri="{FF2B5EF4-FFF2-40B4-BE49-F238E27FC236}">
                  <a16:creationId xmlns:a16="http://schemas.microsoft.com/office/drawing/2014/main" id="{C8582451-D8DE-4453-83E5-90B25AA9CEE2}"/>
                </a:ext>
              </a:extLst>
            </p:cNvPr>
            <p:cNvSpPr txBox="1"/>
            <p:nvPr/>
          </p:nvSpPr>
          <p:spPr>
            <a:xfrm>
              <a:off x="463251" y="5212770"/>
              <a:ext cx="642422" cy="415498"/>
            </a:xfrm>
            <a:prstGeom prst="rect">
              <a:avLst/>
            </a:prstGeom>
            <a:noFill/>
          </p:spPr>
          <p:txBody>
            <a:bodyPr wrap="square" lIns="45720" tIns="0" rIns="0" bIns="0" rtlCol="0" anchor="ctr">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Monthly compute costs</a:t>
              </a:r>
            </a:p>
          </p:txBody>
        </p:sp>
      </p:grpSp>
      <p:sp>
        <p:nvSpPr>
          <p:cNvPr id="74" name="Rectangle 4">
            <a:extLst>
              <a:ext uri="{FF2B5EF4-FFF2-40B4-BE49-F238E27FC236}">
                <a16:creationId xmlns:a16="http://schemas.microsoft.com/office/drawing/2014/main" id="{83A5F9D5-13EA-4F57-A677-8BF5EDC96FC6}"/>
              </a:ext>
            </a:extLst>
          </p:cNvPr>
          <p:cNvSpPr/>
          <p:nvPr/>
        </p:nvSpPr>
        <p:spPr bwMode="auto">
          <a:xfrm>
            <a:off x="4195942" y="4459102"/>
            <a:ext cx="756761" cy="77142"/>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914400 w 1005840"/>
              <a:gd name="connsiteY0" fmla="*/ 914400 h 1005840"/>
              <a:gd name="connsiteX1" fmla="*/ 0 w 1005840"/>
              <a:gd name="connsiteY1" fmla="*/ 914400 h 1005840"/>
              <a:gd name="connsiteX2" fmla="*/ 0 w 1005840"/>
              <a:gd name="connsiteY2" fmla="*/ 0 h 1005840"/>
              <a:gd name="connsiteX3" fmla="*/ 914400 w 1005840"/>
              <a:gd name="connsiteY3" fmla="*/ 0 h 1005840"/>
              <a:gd name="connsiteX4" fmla="*/ 1005840 w 1005840"/>
              <a:gd name="connsiteY4" fmla="*/ 1005840 h 1005840"/>
              <a:gd name="connsiteX0" fmla="*/ 914400 w 914400"/>
              <a:gd name="connsiteY0" fmla="*/ 914400 h 914400"/>
              <a:gd name="connsiteX1" fmla="*/ 0 w 914400"/>
              <a:gd name="connsiteY1" fmla="*/ 914400 h 914400"/>
              <a:gd name="connsiteX2" fmla="*/ 0 w 914400"/>
              <a:gd name="connsiteY2" fmla="*/ 0 h 914400"/>
              <a:gd name="connsiteX3" fmla="*/ 914400 w 914400"/>
              <a:gd name="connsiteY3" fmla="*/ 0 h 914400"/>
              <a:gd name="connsiteX0" fmla="*/ 0 w 914400"/>
              <a:gd name="connsiteY0" fmla="*/ 914400 h 914400"/>
              <a:gd name="connsiteX1" fmla="*/ 0 w 914400"/>
              <a:gd name="connsiteY1" fmla="*/ 0 h 914400"/>
              <a:gd name="connsiteX2" fmla="*/ 914400 w 914400"/>
              <a:gd name="connsiteY2" fmla="*/ 0 h 914400"/>
            </a:gdLst>
            <a:ahLst/>
            <a:cxnLst>
              <a:cxn ang="0">
                <a:pos x="connsiteX0" y="connsiteY0"/>
              </a:cxn>
              <a:cxn ang="0">
                <a:pos x="connsiteX1" y="connsiteY1"/>
              </a:cxn>
              <a:cxn ang="0">
                <a:pos x="connsiteX2" y="connsiteY2"/>
              </a:cxn>
            </a:cxnLst>
            <a:rect l="l" t="t" r="r" b="b"/>
            <a:pathLst>
              <a:path w="914400" h="914400">
                <a:moveTo>
                  <a:pt x="0" y="914400"/>
                </a:moveTo>
                <a:lnTo>
                  <a:pt x="0" y="0"/>
                </a:lnTo>
                <a:lnTo>
                  <a:pt x="914400" y="0"/>
                </a:lnTo>
              </a:path>
            </a:pathLst>
          </a:custGeom>
          <a:noFill/>
          <a:ln w="12700">
            <a:solidFill>
              <a:schemeClr val="accent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5" name="Rectangle 4">
            <a:extLst>
              <a:ext uri="{FF2B5EF4-FFF2-40B4-BE49-F238E27FC236}">
                <a16:creationId xmlns:a16="http://schemas.microsoft.com/office/drawing/2014/main" id="{A493A41D-E773-4CF8-B100-A8F7420F5BD1}"/>
              </a:ext>
            </a:extLst>
          </p:cNvPr>
          <p:cNvSpPr/>
          <p:nvPr/>
        </p:nvSpPr>
        <p:spPr bwMode="auto">
          <a:xfrm>
            <a:off x="1522668" y="4674486"/>
            <a:ext cx="756761" cy="77142"/>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914400 w 1005840"/>
              <a:gd name="connsiteY0" fmla="*/ 914400 h 1005840"/>
              <a:gd name="connsiteX1" fmla="*/ 0 w 1005840"/>
              <a:gd name="connsiteY1" fmla="*/ 914400 h 1005840"/>
              <a:gd name="connsiteX2" fmla="*/ 0 w 1005840"/>
              <a:gd name="connsiteY2" fmla="*/ 0 h 1005840"/>
              <a:gd name="connsiteX3" fmla="*/ 914400 w 1005840"/>
              <a:gd name="connsiteY3" fmla="*/ 0 h 1005840"/>
              <a:gd name="connsiteX4" fmla="*/ 1005840 w 1005840"/>
              <a:gd name="connsiteY4" fmla="*/ 1005840 h 1005840"/>
              <a:gd name="connsiteX0" fmla="*/ 914400 w 914400"/>
              <a:gd name="connsiteY0" fmla="*/ 914400 h 914400"/>
              <a:gd name="connsiteX1" fmla="*/ 0 w 914400"/>
              <a:gd name="connsiteY1" fmla="*/ 914400 h 914400"/>
              <a:gd name="connsiteX2" fmla="*/ 0 w 914400"/>
              <a:gd name="connsiteY2" fmla="*/ 0 h 914400"/>
              <a:gd name="connsiteX3" fmla="*/ 914400 w 914400"/>
              <a:gd name="connsiteY3" fmla="*/ 0 h 914400"/>
              <a:gd name="connsiteX0" fmla="*/ 0 w 914400"/>
              <a:gd name="connsiteY0" fmla="*/ 914400 h 914400"/>
              <a:gd name="connsiteX1" fmla="*/ 0 w 914400"/>
              <a:gd name="connsiteY1" fmla="*/ 0 h 914400"/>
              <a:gd name="connsiteX2" fmla="*/ 914400 w 914400"/>
              <a:gd name="connsiteY2" fmla="*/ 0 h 914400"/>
            </a:gdLst>
            <a:ahLst/>
            <a:cxnLst>
              <a:cxn ang="0">
                <a:pos x="connsiteX0" y="connsiteY0"/>
              </a:cxn>
              <a:cxn ang="0">
                <a:pos x="connsiteX1" y="connsiteY1"/>
              </a:cxn>
              <a:cxn ang="0">
                <a:pos x="connsiteX2" y="connsiteY2"/>
              </a:cxn>
            </a:cxnLst>
            <a:rect l="l" t="t" r="r" b="b"/>
            <a:pathLst>
              <a:path w="914400" h="914400">
                <a:moveTo>
                  <a:pt x="0" y="914400"/>
                </a:moveTo>
                <a:lnTo>
                  <a:pt x="0" y="0"/>
                </a:lnTo>
                <a:lnTo>
                  <a:pt x="914400" y="0"/>
                </a:lnTo>
              </a:path>
            </a:pathLst>
          </a:custGeom>
          <a:noFill/>
          <a:ln w="12700">
            <a:solidFill>
              <a:schemeClr val="accent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Rectangle 4">
            <a:extLst>
              <a:ext uri="{FF2B5EF4-FFF2-40B4-BE49-F238E27FC236}">
                <a16:creationId xmlns:a16="http://schemas.microsoft.com/office/drawing/2014/main" id="{AB4F55F6-9A26-4928-9BDA-27E86FFBD1D6}"/>
              </a:ext>
            </a:extLst>
          </p:cNvPr>
          <p:cNvSpPr/>
          <p:nvPr/>
        </p:nvSpPr>
        <p:spPr bwMode="auto">
          <a:xfrm>
            <a:off x="7179323" y="3743688"/>
            <a:ext cx="708711" cy="972232"/>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914400 w 1005840"/>
              <a:gd name="connsiteY0" fmla="*/ 914400 h 1005840"/>
              <a:gd name="connsiteX1" fmla="*/ 0 w 1005840"/>
              <a:gd name="connsiteY1" fmla="*/ 914400 h 1005840"/>
              <a:gd name="connsiteX2" fmla="*/ 0 w 1005840"/>
              <a:gd name="connsiteY2" fmla="*/ 0 h 1005840"/>
              <a:gd name="connsiteX3" fmla="*/ 914400 w 1005840"/>
              <a:gd name="connsiteY3" fmla="*/ 0 h 1005840"/>
              <a:gd name="connsiteX4" fmla="*/ 1005840 w 1005840"/>
              <a:gd name="connsiteY4" fmla="*/ 1005840 h 1005840"/>
              <a:gd name="connsiteX0" fmla="*/ 914400 w 914400"/>
              <a:gd name="connsiteY0" fmla="*/ 914400 h 914400"/>
              <a:gd name="connsiteX1" fmla="*/ 0 w 914400"/>
              <a:gd name="connsiteY1" fmla="*/ 914400 h 914400"/>
              <a:gd name="connsiteX2" fmla="*/ 0 w 914400"/>
              <a:gd name="connsiteY2" fmla="*/ 0 h 914400"/>
              <a:gd name="connsiteX3" fmla="*/ 914400 w 914400"/>
              <a:gd name="connsiteY3" fmla="*/ 0 h 914400"/>
              <a:gd name="connsiteX0" fmla="*/ 0 w 914400"/>
              <a:gd name="connsiteY0" fmla="*/ 914400 h 914400"/>
              <a:gd name="connsiteX1" fmla="*/ 0 w 914400"/>
              <a:gd name="connsiteY1" fmla="*/ 0 h 914400"/>
              <a:gd name="connsiteX2" fmla="*/ 914400 w 914400"/>
              <a:gd name="connsiteY2" fmla="*/ 0 h 914400"/>
            </a:gdLst>
            <a:ahLst/>
            <a:cxnLst>
              <a:cxn ang="0">
                <a:pos x="connsiteX0" y="connsiteY0"/>
              </a:cxn>
              <a:cxn ang="0">
                <a:pos x="connsiteX1" y="connsiteY1"/>
              </a:cxn>
              <a:cxn ang="0">
                <a:pos x="connsiteX2" y="connsiteY2"/>
              </a:cxn>
            </a:cxnLst>
            <a:rect l="l" t="t" r="r" b="b"/>
            <a:pathLst>
              <a:path w="914400" h="914400">
                <a:moveTo>
                  <a:pt x="0" y="914400"/>
                </a:moveTo>
                <a:lnTo>
                  <a:pt x="0" y="0"/>
                </a:lnTo>
                <a:lnTo>
                  <a:pt x="914400" y="0"/>
                </a:lnTo>
              </a:path>
            </a:pathLst>
          </a:custGeom>
          <a:noFill/>
          <a:ln w="12700">
            <a:solidFill>
              <a:schemeClr val="accent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Rectangle 4">
            <a:extLst>
              <a:ext uri="{FF2B5EF4-FFF2-40B4-BE49-F238E27FC236}">
                <a16:creationId xmlns:a16="http://schemas.microsoft.com/office/drawing/2014/main" id="{746C619B-DA17-4994-ABF2-7B67F454A628}"/>
              </a:ext>
            </a:extLst>
          </p:cNvPr>
          <p:cNvSpPr/>
          <p:nvPr/>
        </p:nvSpPr>
        <p:spPr bwMode="auto">
          <a:xfrm>
            <a:off x="9841335" y="3291088"/>
            <a:ext cx="708711" cy="1217144"/>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914400 w 1005840"/>
              <a:gd name="connsiteY0" fmla="*/ 914400 h 1005840"/>
              <a:gd name="connsiteX1" fmla="*/ 0 w 1005840"/>
              <a:gd name="connsiteY1" fmla="*/ 914400 h 1005840"/>
              <a:gd name="connsiteX2" fmla="*/ 0 w 1005840"/>
              <a:gd name="connsiteY2" fmla="*/ 0 h 1005840"/>
              <a:gd name="connsiteX3" fmla="*/ 914400 w 1005840"/>
              <a:gd name="connsiteY3" fmla="*/ 0 h 1005840"/>
              <a:gd name="connsiteX4" fmla="*/ 1005840 w 1005840"/>
              <a:gd name="connsiteY4" fmla="*/ 1005840 h 1005840"/>
              <a:gd name="connsiteX0" fmla="*/ 914400 w 914400"/>
              <a:gd name="connsiteY0" fmla="*/ 914400 h 914400"/>
              <a:gd name="connsiteX1" fmla="*/ 0 w 914400"/>
              <a:gd name="connsiteY1" fmla="*/ 914400 h 914400"/>
              <a:gd name="connsiteX2" fmla="*/ 0 w 914400"/>
              <a:gd name="connsiteY2" fmla="*/ 0 h 914400"/>
              <a:gd name="connsiteX3" fmla="*/ 914400 w 914400"/>
              <a:gd name="connsiteY3" fmla="*/ 0 h 914400"/>
              <a:gd name="connsiteX0" fmla="*/ 0 w 914400"/>
              <a:gd name="connsiteY0" fmla="*/ 914400 h 914400"/>
              <a:gd name="connsiteX1" fmla="*/ 0 w 914400"/>
              <a:gd name="connsiteY1" fmla="*/ 0 h 914400"/>
              <a:gd name="connsiteX2" fmla="*/ 914400 w 914400"/>
              <a:gd name="connsiteY2" fmla="*/ 0 h 914400"/>
            </a:gdLst>
            <a:ahLst/>
            <a:cxnLst>
              <a:cxn ang="0">
                <a:pos x="connsiteX0" y="connsiteY0"/>
              </a:cxn>
              <a:cxn ang="0">
                <a:pos x="connsiteX1" y="connsiteY1"/>
              </a:cxn>
              <a:cxn ang="0">
                <a:pos x="connsiteX2" y="connsiteY2"/>
              </a:cxn>
            </a:cxnLst>
            <a:rect l="l" t="t" r="r" b="b"/>
            <a:pathLst>
              <a:path w="914400" h="914400">
                <a:moveTo>
                  <a:pt x="0" y="914400"/>
                </a:moveTo>
                <a:lnTo>
                  <a:pt x="0" y="0"/>
                </a:lnTo>
                <a:lnTo>
                  <a:pt x="914400" y="0"/>
                </a:lnTo>
              </a:path>
            </a:pathLst>
          </a:custGeom>
          <a:noFill/>
          <a:ln w="12700">
            <a:solidFill>
              <a:schemeClr val="accent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0595220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3C9752-0889-4ED0-BF33-CACAC55AE31F}"/>
              </a:ext>
            </a:extLst>
          </p:cNvPr>
          <p:cNvSpPr>
            <a:spLocks noGrp="1"/>
          </p:cNvSpPr>
          <p:nvPr>
            <p:ph type="title"/>
          </p:nvPr>
        </p:nvSpPr>
        <p:spPr>
          <a:xfrm>
            <a:off x="560555" y="346365"/>
            <a:ext cx="11018520" cy="492443"/>
          </a:xfrm>
        </p:spPr>
        <p:txBody>
          <a:bodyPr/>
          <a:lstStyle/>
          <a:p>
            <a:r>
              <a:rPr lang="en-US" sz="3200">
                <a:solidFill>
                  <a:schemeClr val="tx1"/>
                </a:solidFill>
              </a:rPr>
              <a:t>Key use cases for Azure Database for MySQL and MariaDB</a:t>
            </a:r>
          </a:p>
        </p:txBody>
      </p:sp>
      <p:sp>
        <p:nvSpPr>
          <p:cNvPr id="5" name="Rectangle 4">
            <a:extLst>
              <a:ext uri="{FF2B5EF4-FFF2-40B4-BE49-F238E27FC236}">
                <a16:creationId xmlns:a16="http://schemas.microsoft.com/office/drawing/2014/main" id="{9A4BAB73-2315-471B-8088-FCEAB1D94D6B}"/>
              </a:ext>
            </a:extLst>
          </p:cNvPr>
          <p:cNvSpPr/>
          <p:nvPr/>
        </p:nvSpPr>
        <p:spPr>
          <a:xfrm>
            <a:off x="761222" y="3711165"/>
            <a:ext cx="1983135" cy="492443"/>
          </a:xfrm>
          <a:prstGeom prst="rect">
            <a:avLst/>
          </a:prstGeom>
        </p:spPr>
        <p:txBody>
          <a:bodyPr vert="horz" wrap="square" lIns="0" tIns="0" rIns="0" bIns="0" numCol="1"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a:ea typeface="+mn-ea"/>
                <a:cs typeface="+mn-cs"/>
              </a:rPr>
              <a:t>Get to market quickly with LAMP stack</a:t>
            </a:r>
          </a:p>
        </p:txBody>
      </p:sp>
      <p:sp>
        <p:nvSpPr>
          <p:cNvPr id="6" name="Rectangle 5">
            <a:extLst>
              <a:ext uri="{FF2B5EF4-FFF2-40B4-BE49-F238E27FC236}">
                <a16:creationId xmlns:a16="http://schemas.microsoft.com/office/drawing/2014/main" id="{310CDFF1-74F6-42A6-BF64-DDDFB10F1B3E}"/>
              </a:ext>
            </a:extLst>
          </p:cNvPr>
          <p:cNvSpPr/>
          <p:nvPr/>
        </p:nvSpPr>
        <p:spPr>
          <a:xfrm>
            <a:off x="3403792" y="3332866"/>
            <a:ext cx="2447860" cy="246221"/>
          </a:xfrm>
          <a:prstGeom prst="rect">
            <a:avLst/>
          </a:prstGeom>
        </p:spPr>
        <p:txBody>
          <a:bodyPr vert="horz" wrap="square" lIns="0" tIns="0" rIns="0" bIns="0" numCol="1"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20" normalizeH="0" baseline="0" noProof="0">
                <a:ln w="3175">
                  <a:noFill/>
                </a:ln>
                <a:solidFill>
                  <a:srgbClr val="0078D4"/>
                </a:solidFill>
                <a:effectLst/>
                <a:uLnTx/>
                <a:uFillTx/>
                <a:latin typeface="Segoe UI Semibold"/>
                <a:ea typeface="+mn-ea"/>
                <a:cs typeface="Segoe UI" pitchFamily="34" charset="0"/>
              </a:rPr>
              <a:t>Microservices </a:t>
            </a:r>
          </a:p>
        </p:txBody>
      </p:sp>
      <p:sp>
        <p:nvSpPr>
          <p:cNvPr id="9" name="Rectangle 8">
            <a:extLst>
              <a:ext uri="{FF2B5EF4-FFF2-40B4-BE49-F238E27FC236}">
                <a16:creationId xmlns:a16="http://schemas.microsoft.com/office/drawing/2014/main" id="{A9968A49-2120-44E9-A723-0F6CF0DD72B2}"/>
              </a:ext>
            </a:extLst>
          </p:cNvPr>
          <p:cNvSpPr/>
          <p:nvPr/>
        </p:nvSpPr>
        <p:spPr>
          <a:xfrm>
            <a:off x="6453576" y="3332866"/>
            <a:ext cx="2050965" cy="246221"/>
          </a:xfrm>
          <a:prstGeom prst="rect">
            <a:avLst/>
          </a:prstGeom>
        </p:spPr>
        <p:txBody>
          <a:bodyPr vert="horz" wrap="square" lIns="0" tIns="0" rIns="0" bIns="0" numCol="1"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20" normalizeH="0" baseline="0" noProof="0">
                <a:ln w="3175">
                  <a:noFill/>
                </a:ln>
                <a:solidFill>
                  <a:srgbClr val="0078D4"/>
                </a:solidFill>
                <a:effectLst/>
                <a:uLnTx/>
                <a:uFillTx/>
                <a:latin typeface="Segoe UI Semibold"/>
                <a:ea typeface="+mn-ea"/>
                <a:cs typeface="Segoe UI" pitchFamily="34" charset="0"/>
              </a:rPr>
              <a:t>Read-heavy workloads</a:t>
            </a:r>
          </a:p>
        </p:txBody>
      </p:sp>
      <p:sp>
        <p:nvSpPr>
          <p:cNvPr id="10" name="Rectangle 9">
            <a:extLst>
              <a:ext uri="{FF2B5EF4-FFF2-40B4-BE49-F238E27FC236}">
                <a16:creationId xmlns:a16="http://schemas.microsoft.com/office/drawing/2014/main" id="{5A69AB0C-1C0B-4ED9-ACAD-5332662E515D}"/>
              </a:ext>
            </a:extLst>
          </p:cNvPr>
          <p:cNvSpPr/>
          <p:nvPr/>
        </p:nvSpPr>
        <p:spPr>
          <a:xfrm>
            <a:off x="9393693" y="3332866"/>
            <a:ext cx="1878702" cy="246221"/>
          </a:xfrm>
          <a:prstGeom prst="rect">
            <a:avLst/>
          </a:prstGeom>
        </p:spPr>
        <p:txBody>
          <a:bodyPr vert="horz" wrap="square" lIns="0" tIns="0" rIns="0" bIns="0" numCol="1"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20" normalizeH="0" baseline="0" noProof="0">
                <a:ln w="3175">
                  <a:noFill/>
                </a:ln>
                <a:solidFill>
                  <a:srgbClr val="0078D4"/>
                </a:solidFill>
                <a:effectLst/>
                <a:uLnTx/>
                <a:uFillTx/>
                <a:latin typeface="Segoe UI Semibold"/>
                <a:ea typeface="+mn-ea"/>
                <a:cs typeface="Segoe UI" pitchFamily="34" charset="0"/>
              </a:rPr>
              <a:t>Migration </a:t>
            </a:r>
          </a:p>
        </p:txBody>
      </p:sp>
      <p:grpSp>
        <p:nvGrpSpPr>
          <p:cNvPr id="97" name="Group 96">
            <a:extLst>
              <a:ext uri="{FF2B5EF4-FFF2-40B4-BE49-F238E27FC236}">
                <a16:creationId xmlns:a16="http://schemas.microsoft.com/office/drawing/2014/main" id="{2C2195C1-5306-7640-B9CF-08C08F842531}"/>
              </a:ext>
            </a:extLst>
          </p:cNvPr>
          <p:cNvGrpSpPr/>
          <p:nvPr/>
        </p:nvGrpSpPr>
        <p:grpSpPr>
          <a:xfrm>
            <a:off x="4335068" y="2504173"/>
            <a:ext cx="581927" cy="581927"/>
            <a:chOff x="3627472" y="3530460"/>
            <a:chExt cx="581927" cy="581927"/>
          </a:xfrm>
        </p:grpSpPr>
        <p:sp>
          <p:nvSpPr>
            <p:cNvPr id="53" name="Rectangle 52">
              <a:extLst>
                <a:ext uri="{FF2B5EF4-FFF2-40B4-BE49-F238E27FC236}">
                  <a16:creationId xmlns:a16="http://schemas.microsoft.com/office/drawing/2014/main" id="{2D0A5F95-C739-5E46-8553-0F6DAC025B82}"/>
                </a:ext>
              </a:extLst>
            </p:cNvPr>
            <p:cNvSpPr/>
            <p:nvPr/>
          </p:nvSpPr>
          <p:spPr bwMode="auto">
            <a:xfrm>
              <a:off x="3712656" y="3599103"/>
              <a:ext cx="406385" cy="381373"/>
            </a:xfrm>
            <a:prstGeom prst="rect">
              <a:avLst/>
            </a:prstGeom>
            <a:solidFill>
              <a:schemeClr val="bg1"/>
            </a:solid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1" name="Group 33">
              <a:extLst>
                <a:ext uri="{FF2B5EF4-FFF2-40B4-BE49-F238E27FC236}">
                  <a16:creationId xmlns:a16="http://schemas.microsoft.com/office/drawing/2014/main" id="{C979B8FE-CE12-D245-AF34-4560331DEB3F}"/>
                </a:ext>
              </a:extLst>
            </p:cNvPr>
            <p:cNvGrpSpPr>
              <a:grpSpLocks noChangeAspect="1"/>
            </p:cNvGrpSpPr>
            <p:nvPr/>
          </p:nvGrpSpPr>
          <p:grpSpPr bwMode="auto">
            <a:xfrm>
              <a:off x="3627472" y="3530460"/>
              <a:ext cx="581927" cy="581927"/>
              <a:chOff x="2204" y="999"/>
              <a:chExt cx="312" cy="312"/>
            </a:xfrm>
          </p:grpSpPr>
          <p:sp>
            <p:nvSpPr>
              <p:cNvPr id="32" name="Rectangle 34">
                <a:extLst>
                  <a:ext uri="{FF2B5EF4-FFF2-40B4-BE49-F238E27FC236}">
                    <a16:creationId xmlns:a16="http://schemas.microsoft.com/office/drawing/2014/main" id="{E4EC22DD-8A5D-8647-9CC7-97B9F3E86B60}"/>
                  </a:ext>
                </a:extLst>
              </p:cNvPr>
              <p:cNvSpPr>
                <a:spLocks noChangeArrowheads="1"/>
              </p:cNvSpPr>
              <p:nvPr/>
            </p:nvSpPr>
            <p:spPr bwMode="auto">
              <a:xfrm>
                <a:off x="2204" y="999"/>
                <a:ext cx="117" cy="1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3" name="Rectangle 35">
                <a:extLst>
                  <a:ext uri="{FF2B5EF4-FFF2-40B4-BE49-F238E27FC236}">
                    <a16:creationId xmlns:a16="http://schemas.microsoft.com/office/drawing/2014/main" id="{07D276C5-F4FB-2846-9D90-17CD7654F3A9}"/>
                  </a:ext>
                </a:extLst>
              </p:cNvPr>
              <p:cNvSpPr>
                <a:spLocks noChangeArrowheads="1"/>
              </p:cNvSpPr>
              <p:nvPr/>
            </p:nvSpPr>
            <p:spPr bwMode="auto">
              <a:xfrm>
                <a:off x="2399" y="999"/>
                <a:ext cx="117" cy="1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4" name="Rectangle 36">
                <a:extLst>
                  <a:ext uri="{FF2B5EF4-FFF2-40B4-BE49-F238E27FC236}">
                    <a16:creationId xmlns:a16="http://schemas.microsoft.com/office/drawing/2014/main" id="{704125A3-FB71-374B-81C4-06D718874BE2}"/>
                  </a:ext>
                </a:extLst>
              </p:cNvPr>
              <p:cNvSpPr>
                <a:spLocks noChangeArrowheads="1"/>
              </p:cNvSpPr>
              <p:nvPr/>
            </p:nvSpPr>
            <p:spPr bwMode="auto">
              <a:xfrm>
                <a:off x="2204" y="1194"/>
                <a:ext cx="117" cy="1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5" name="Rectangle 37">
                <a:extLst>
                  <a:ext uri="{FF2B5EF4-FFF2-40B4-BE49-F238E27FC236}">
                    <a16:creationId xmlns:a16="http://schemas.microsoft.com/office/drawing/2014/main" id="{630579DC-B116-B445-93C2-13AC7C264F40}"/>
                  </a:ext>
                </a:extLst>
              </p:cNvPr>
              <p:cNvSpPr>
                <a:spLocks noChangeArrowheads="1"/>
              </p:cNvSpPr>
              <p:nvPr/>
            </p:nvSpPr>
            <p:spPr bwMode="auto">
              <a:xfrm>
                <a:off x="2399" y="1194"/>
                <a:ext cx="117" cy="1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7" name="Freeform 39">
                <a:extLst>
                  <a:ext uri="{FF2B5EF4-FFF2-40B4-BE49-F238E27FC236}">
                    <a16:creationId xmlns:a16="http://schemas.microsoft.com/office/drawing/2014/main" id="{92D3F05E-C891-9247-85D4-87B95FB698F1}"/>
                  </a:ext>
                </a:extLst>
              </p:cNvPr>
              <p:cNvSpPr>
                <a:spLocks noEditPoints="1"/>
              </p:cNvSpPr>
              <p:nvPr/>
            </p:nvSpPr>
            <p:spPr bwMode="auto">
              <a:xfrm>
                <a:off x="2263" y="1058"/>
                <a:ext cx="195" cy="194"/>
              </a:xfrm>
              <a:custGeom>
                <a:avLst/>
                <a:gdLst>
                  <a:gd name="T0" fmla="*/ 190 w 195"/>
                  <a:gd name="T1" fmla="*/ 4 h 194"/>
                  <a:gd name="T2" fmla="*/ 190 w 195"/>
                  <a:gd name="T3" fmla="*/ 190 h 194"/>
                  <a:gd name="T4" fmla="*/ 4 w 195"/>
                  <a:gd name="T5" fmla="*/ 190 h 194"/>
                  <a:gd name="T6" fmla="*/ 4 w 195"/>
                  <a:gd name="T7" fmla="*/ 4 h 194"/>
                  <a:gd name="T8" fmla="*/ 190 w 195"/>
                  <a:gd name="T9" fmla="*/ 4 h 194"/>
                  <a:gd name="T10" fmla="*/ 195 w 195"/>
                  <a:gd name="T11" fmla="*/ 0 h 194"/>
                  <a:gd name="T12" fmla="*/ 0 w 195"/>
                  <a:gd name="T13" fmla="*/ 0 h 194"/>
                  <a:gd name="T14" fmla="*/ 0 w 195"/>
                  <a:gd name="T15" fmla="*/ 194 h 194"/>
                  <a:gd name="T16" fmla="*/ 195 w 195"/>
                  <a:gd name="T17" fmla="*/ 194 h 194"/>
                  <a:gd name="T18" fmla="*/ 195 w 195"/>
                  <a:gd name="T19" fmla="*/ 0 h 194"/>
                  <a:gd name="T20" fmla="*/ 195 w 195"/>
                  <a:gd name="T21"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194">
                    <a:moveTo>
                      <a:pt x="190" y="4"/>
                    </a:moveTo>
                    <a:lnTo>
                      <a:pt x="190" y="190"/>
                    </a:lnTo>
                    <a:lnTo>
                      <a:pt x="4" y="190"/>
                    </a:lnTo>
                    <a:lnTo>
                      <a:pt x="4" y="4"/>
                    </a:lnTo>
                    <a:lnTo>
                      <a:pt x="190" y="4"/>
                    </a:lnTo>
                    <a:moveTo>
                      <a:pt x="195" y="0"/>
                    </a:moveTo>
                    <a:lnTo>
                      <a:pt x="0" y="0"/>
                    </a:lnTo>
                    <a:lnTo>
                      <a:pt x="0" y="194"/>
                    </a:lnTo>
                    <a:lnTo>
                      <a:pt x="195" y="194"/>
                    </a:lnTo>
                    <a:lnTo>
                      <a:pt x="195" y="0"/>
                    </a:lnTo>
                    <a:lnTo>
                      <a:pt x="19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grpSp>
        <p:nvGrpSpPr>
          <p:cNvPr id="98" name="Group 97">
            <a:extLst>
              <a:ext uri="{FF2B5EF4-FFF2-40B4-BE49-F238E27FC236}">
                <a16:creationId xmlns:a16="http://schemas.microsoft.com/office/drawing/2014/main" id="{7BEF20CC-A32C-A44D-9ADF-FD1DC101A8BC}"/>
              </a:ext>
            </a:extLst>
          </p:cNvPr>
          <p:cNvGrpSpPr/>
          <p:nvPr/>
        </p:nvGrpSpPr>
        <p:grpSpPr>
          <a:xfrm>
            <a:off x="1438706" y="2418310"/>
            <a:ext cx="628165" cy="654910"/>
            <a:chOff x="658477" y="3444597"/>
            <a:chExt cx="628165" cy="654910"/>
          </a:xfrm>
        </p:grpSpPr>
        <p:sp>
          <p:nvSpPr>
            <p:cNvPr id="47" name="Rectangle 46">
              <a:extLst>
                <a:ext uri="{FF2B5EF4-FFF2-40B4-BE49-F238E27FC236}">
                  <a16:creationId xmlns:a16="http://schemas.microsoft.com/office/drawing/2014/main" id="{13296CD7-B94C-2C4F-B961-498E68CF2563}"/>
                </a:ext>
              </a:extLst>
            </p:cNvPr>
            <p:cNvSpPr/>
            <p:nvPr/>
          </p:nvSpPr>
          <p:spPr bwMode="auto">
            <a:xfrm>
              <a:off x="725592" y="3495718"/>
              <a:ext cx="561050" cy="11887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3CED13ED-49B8-DF4A-9F00-996A667D728B}"/>
                </a:ext>
              </a:extLst>
            </p:cNvPr>
            <p:cNvSpPr/>
            <p:nvPr/>
          </p:nvSpPr>
          <p:spPr bwMode="auto">
            <a:xfrm>
              <a:off x="725592" y="3640099"/>
              <a:ext cx="561050" cy="11887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9" name="Rectangle 48">
              <a:extLst>
                <a:ext uri="{FF2B5EF4-FFF2-40B4-BE49-F238E27FC236}">
                  <a16:creationId xmlns:a16="http://schemas.microsoft.com/office/drawing/2014/main" id="{601EB0F8-9ACE-8845-935F-BF9C98E125EE}"/>
                </a:ext>
              </a:extLst>
            </p:cNvPr>
            <p:cNvSpPr/>
            <p:nvPr/>
          </p:nvSpPr>
          <p:spPr bwMode="auto">
            <a:xfrm>
              <a:off x="725592" y="3784480"/>
              <a:ext cx="561050" cy="11887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1E947994-8569-2440-BE37-F4BE64CAB2EA}"/>
                </a:ext>
              </a:extLst>
            </p:cNvPr>
            <p:cNvSpPr/>
            <p:nvPr/>
          </p:nvSpPr>
          <p:spPr bwMode="auto">
            <a:xfrm>
              <a:off x="725592" y="3928860"/>
              <a:ext cx="561050" cy="11887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51">
              <a:extLst>
                <a:ext uri="{FF2B5EF4-FFF2-40B4-BE49-F238E27FC236}">
                  <a16:creationId xmlns:a16="http://schemas.microsoft.com/office/drawing/2014/main" id="{98427478-D8D9-584D-AB2B-329A51851ACD}"/>
                </a:ext>
              </a:extLst>
            </p:cNvPr>
            <p:cNvSpPr/>
            <p:nvPr/>
          </p:nvSpPr>
          <p:spPr bwMode="auto">
            <a:xfrm>
              <a:off x="658477" y="3444597"/>
              <a:ext cx="166302" cy="654910"/>
            </a:xfrm>
            <a:custGeom>
              <a:avLst/>
              <a:gdLst>
                <a:gd name="connsiteX0" fmla="*/ 186267 w 186267"/>
                <a:gd name="connsiteY0" fmla="*/ 0 h 711200"/>
                <a:gd name="connsiteX1" fmla="*/ 0 w 186267"/>
                <a:gd name="connsiteY1" fmla="*/ 0 h 711200"/>
                <a:gd name="connsiteX2" fmla="*/ 0 w 186267"/>
                <a:gd name="connsiteY2" fmla="*/ 711200 h 711200"/>
                <a:gd name="connsiteX3" fmla="*/ 160867 w 186267"/>
                <a:gd name="connsiteY3" fmla="*/ 711200 h 711200"/>
                <a:gd name="connsiteX0" fmla="*/ 186267 w 186267"/>
                <a:gd name="connsiteY0" fmla="*/ 0 h 711200"/>
                <a:gd name="connsiteX1" fmla="*/ 0 w 186267"/>
                <a:gd name="connsiteY1" fmla="*/ 0 h 711200"/>
                <a:gd name="connsiteX2" fmla="*/ 0 w 186267"/>
                <a:gd name="connsiteY2" fmla="*/ 711200 h 711200"/>
                <a:gd name="connsiteX3" fmla="*/ 160867 w 186267"/>
                <a:gd name="connsiteY3" fmla="*/ 711200 h 711200"/>
                <a:gd name="connsiteX0" fmla="*/ 166302 w 166302"/>
                <a:gd name="connsiteY0" fmla="*/ 0 h 711200"/>
                <a:gd name="connsiteX1" fmla="*/ 0 w 166302"/>
                <a:gd name="connsiteY1" fmla="*/ 0 h 711200"/>
                <a:gd name="connsiteX2" fmla="*/ 0 w 166302"/>
                <a:gd name="connsiteY2" fmla="*/ 711200 h 711200"/>
                <a:gd name="connsiteX3" fmla="*/ 160867 w 166302"/>
                <a:gd name="connsiteY3" fmla="*/ 711200 h 711200"/>
              </a:gdLst>
              <a:ahLst/>
              <a:cxnLst>
                <a:cxn ang="0">
                  <a:pos x="connsiteX0" y="connsiteY0"/>
                </a:cxn>
                <a:cxn ang="0">
                  <a:pos x="connsiteX1" y="connsiteY1"/>
                </a:cxn>
                <a:cxn ang="0">
                  <a:pos x="connsiteX2" y="connsiteY2"/>
                </a:cxn>
                <a:cxn ang="0">
                  <a:pos x="connsiteX3" y="connsiteY3"/>
                </a:cxn>
              </a:cxnLst>
              <a:rect l="l" t="t" r="r" b="b"/>
              <a:pathLst>
                <a:path w="166302" h="711200">
                  <a:moveTo>
                    <a:pt x="166302" y="0"/>
                  </a:moveTo>
                  <a:lnTo>
                    <a:pt x="0" y="0"/>
                  </a:lnTo>
                  <a:lnTo>
                    <a:pt x="0" y="711200"/>
                  </a:lnTo>
                  <a:lnTo>
                    <a:pt x="160867" y="71120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95" name="Group 94">
            <a:extLst>
              <a:ext uri="{FF2B5EF4-FFF2-40B4-BE49-F238E27FC236}">
                <a16:creationId xmlns:a16="http://schemas.microsoft.com/office/drawing/2014/main" id="{A8BA47A5-4BAF-744A-BA26-F929CEA789A6}"/>
              </a:ext>
            </a:extLst>
          </p:cNvPr>
          <p:cNvGrpSpPr/>
          <p:nvPr/>
        </p:nvGrpSpPr>
        <p:grpSpPr>
          <a:xfrm>
            <a:off x="7050561" y="2501160"/>
            <a:ext cx="846794" cy="618218"/>
            <a:chOff x="6443805" y="3518942"/>
            <a:chExt cx="846794" cy="618218"/>
          </a:xfrm>
        </p:grpSpPr>
        <p:grpSp>
          <p:nvGrpSpPr>
            <p:cNvPr id="46" name="Group 45">
              <a:extLst>
                <a:ext uri="{FF2B5EF4-FFF2-40B4-BE49-F238E27FC236}">
                  <a16:creationId xmlns:a16="http://schemas.microsoft.com/office/drawing/2014/main" id="{1D2418B7-21B0-9F47-811A-FE08BCFB7DD6}"/>
                </a:ext>
              </a:extLst>
            </p:cNvPr>
            <p:cNvGrpSpPr/>
            <p:nvPr/>
          </p:nvGrpSpPr>
          <p:grpSpPr>
            <a:xfrm>
              <a:off x="7140224" y="3518942"/>
              <a:ext cx="150375" cy="618218"/>
              <a:chOff x="7196193" y="3481081"/>
              <a:chExt cx="190920" cy="784906"/>
            </a:xfrm>
          </p:grpSpPr>
          <p:sp>
            <p:nvSpPr>
              <p:cNvPr id="43" name="Freeform 182">
                <a:extLst>
                  <a:ext uri="{FF2B5EF4-FFF2-40B4-BE49-F238E27FC236}">
                    <a16:creationId xmlns:a16="http://schemas.microsoft.com/office/drawing/2014/main" id="{7C2815C7-C189-6B48-9645-03E1A52D6E96}"/>
                  </a:ext>
                </a:extLst>
              </p:cNvPr>
              <p:cNvSpPr/>
              <p:nvPr/>
            </p:nvSpPr>
            <p:spPr bwMode="auto">
              <a:xfrm>
                <a:off x="7196193" y="3481081"/>
                <a:ext cx="190920" cy="244866"/>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Freeform 182">
                <a:extLst>
                  <a:ext uri="{FF2B5EF4-FFF2-40B4-BE49-F238E27FC236}">
                    <a16:creationId xmlns:a16="http://schemas.microsoft.com/office/drawing/2014/main" id="{50E54FF6-98F7-DC46-9C3A-2E49B4C8C0B1}"/>
                  </a:ext>
                </a:extLst>
              </p:cNvPr>
              <p:cNvSpPr/>
              <p:nvPr/>
            </p:nvSpPr>
            <p:spPr bwMode="auto">
              <a:xfrm>
                <a:off x="7196193" y="3751101"/>
                <a:ext cx="190920" cy="244865"/>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 name="Freeform 182">
                <a:extLst>
                  <a:ext uri="{FF2B5EF4-FFF2-40B4-BE49-F238E27FC236}">
                    <a16:creationId xmlns:a16="http://schemas.microsoft.com/office/drawing/2014/main" id="{DFF661AE-2EEF-CD41-99FF-A028A537520B}"/>
                  </a:ext>
                </a:extLst>
              </p:cNvPr>
              <p:cNvSpPr/>
              <p:nvPr/>
            </p:nvSpPr>
            <p:spPr bwMode="auto">
              <a:xfrm>
                <a:off x="7196193" y="4021121"/>
                <a:ext cx="190920" cy="244866"/>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55" name="Straight Arrow Connector 54">
              <a:extLst>
                <a:ext uri="{FF2B5EF4-FFF2-40B4-BE49-F238E27FC236}">
                  <a16:creationId xmlns:a16="http://schemas.microsoft.com/office/drawing/2014/main" id="{BF23E8BB-7CDF-F446-9772-597B383FBD4E}"/>
                </a:ext>
              </a:extLst>
            </p:cNvPr>
            <p:cNvCxnSpPr>
              <a:cxnSpLocks/>
            </p:cNvCxnSpPr>
            <p:nvPr/>
          </p:nvCxnSpPr>
          <p:spPr>
            <a:xfrm flipV="1">
              <a:off x="6784690" y="3640997"/>
              <a:ext cx="239401" cy="157685"/>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1E44704-1FE8-EC4D-A7B2-DB7E9E6C18E4}"/>
                </a:ext>
              </a:extLst>
            </p:cNvPr>
            <p:cNvCxnSpPr>
              <a:cxnSpLocks/>
            </p:cNvCxnSpPr>
            <p:nvPr/>
          </p:nvCxnSpPr>
          <p:spPr>
            <a:xfrm flipV="1">
              <a:off x="6793893" y="3813291"/>
              <a:ext cx="267293" cy="1"/>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070002B0-7ABE-6F47-89BC-6883C105E19D}"/>
                </a:ext>
              </a:extLst>
            </p:cNvPr>
            <p:cNvCxnSpPr>
              <a:cxnSpLocks/>
            </p:cNvCxnSpPr>
            <p:nvPr/>
          </p:nvCxnSpPr>
          <p:spPr>
            <a:xfrm>
              <a:off x="6784690" y="3843917"/>
              <a:ext cx="239401" cy="145443"/>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2" name="Freeform 182">
              <a:extLst>
                <a:ext uri="{FF2B5EF4-FFF2-40B4-BE49-F238E27FC236}">
                  <a16:creationId xmlns:a16="http://schemas.microsoft.com/office/drawing/2014/main" id="{021F4697-FE1D-A446-B5DF-24BA2C2BE08E}"/>
                </a:ext>
              </a:extLst>
            </p:cNvPr>
            <p:cNvSpPr/>
            <p:nvPr/>
          </p:nvSpPr>
          <p:spPr bwMode="auto">
            <a:xfrm>
              <a:off x="6443805" y="3558825"/>
              <a:ext cx="396813" cy="508934"/>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94" name="Group 93">
            <a:extLst>
              <a:ext uri="{FF2B5EF4-FFF2-40B4-BE49-F238E27FC236}">
                <a16:creationId xmlns:a16="http://schemas.microsoft.com/office/drawing/2014/main" id="{0FA7DC4A-9DEA-7E4A-8EDC-052FD0010924}"/>
              </a:ext>
            </a:extLst>
          </p:cNvPr>
          <p:cNvGrpSpPr/>
          <p:nvPr/>
        </p:nvGrpSpPr>
        <p:grpSpPr>
          <a:xfrm>
            <a:off x="9917360" y="2495594"/>
            <a:ext cx="862364" cy="596271"/>
            <a:chOff x="9560446" y="3558825"/>
            <a:chExt cx="862364" cy="596271"/>
          </a:xfrm>
        </p:grpSpPr>
        <p:grpSp>
          <p:nvGrpSpPr>
            <p:cNvPr id="69" name="Group 68">
              <a:extLst>
                <a:ext uri="{FF2B5EF4-FFF2-40B4-BE49-F238E27FC236}">
                  <a16:creationId xmlns:a16="http://schemas.microsoft.com/office/drawing/2014/main" id="{5DED5A0F-2134-634F-9015-7D4C6E234D67}"/>
                </a:ext>
              </a:extLst>
            </p:cNvPr>
            <p:cNvGrpSpPr>
              <a:grpSpLocks noChangeAspect="1"/>
            </p:cNvGrpSpPr>
            <p:nvPr/>
          </p:nvGrpSpPr>
          <p:grpSpPr>
            <a:xfrm flipH="1">
              <a:off x="10020550" y="3558825"/>
              <a:ext cx="402260" cy="238072"/>
              <a:chOff x="942772" y="1664993"/>
              <a:chExt cx="155575" cy="92075"/>
            </a:xfrm>
            <a:solidFill>
              <a:srgbClr val="50E6FF"/>
            </a:solidFill>
          </p:grpSpPr>
          <p:sp>
            <p:nvSpPr>
              <p:cNvPr id="70" name="Oval 19">
                <a:extLst>
                  <a:ext uri="{FF2B5EF4-FFF2-40B4-BE49-F238E27FC236}">
                    <a16:creationId xmlns:a16="http://schemas.microsoft.com/office/drawing/2014/main" id="{B60E1F86-3682-8A4F-8DFE-1BE5C5239EF0}"/>
                  </a:ext>
                </a:extLst>
              </p:cNvPr>
              <p:cNvSpPr>
                <a:spLocks noChangeArrowheads="1"/>
              </p:cNvSpPr>
              <p:nvPr/>
            </p:nvSpPr>
            <p:spPr bwMode="auto">
              <a:xfrm>
                <a:off x="958647" y="1664993"/>
                <a:ext cx="93663"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71" name="Freeform 20">
                <a:extLst>
                  <a:ext uri="{FF2B5EF4-FFF2-40B4-BE49-F238E27FC236}">
                    <a16:creationId xmlns:a16="http://schemas.microsoft.com/office/drawing/2014/main" id="{BBF396ED-70B0-EB49-BBBE-16D6875EA5EF}"/>
                  </a:ext>
                </a:extLst>
              </p:cNvPr>
              <p:cNvSpPr>
                <a:spLocks/>
              </p:cNvSpPr>
              <p:nvPr/>
            </p:nvSpPr>
            <p:spPr bwMode="auto">
              <a:xfrm>
                <a:off x="942772" y="1722142"/>
                <a:ext cx="155575" cy="34925"/>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72" name="Oval 21">
                <a:extLst>
                  <a:ext uri="{FF2B5EF4-FFF2-40B4-BE49-F238E27FC236}">
                    <a16:creationId xmlns:a16="http://schemas.microsoft.com/office/drawing/2014/main" id="{0E5CC3F9-760E-8B46-94A0-EF3920CFD720}"/>
                  </a:ext>
                </a:extLst>
              </p:cNvPr>
              <p:cNvSpPr>
                <a:spLocks noChangeArrowheads="1"/>
              </p:cNvSpPr>
              <p:nvPr/>
            </p:nvSpPr>
            <p:spPr bwMode="auto">
              <a:xfrm>
                <a:off x="1020559" y="1680868"/>
                <a:ext cx="61913"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grpSp>
        <p:grpSp>
          <p:nvGrpSpPr>
            <p:cNvPr id="75" name="Group 74">
              <a:extLst>
                <a:ext uri="{FF2B5EF4-FFF2-40B4-BE49-F238E27FC236}">
                  <a16:creationId xmlns:a16="http://schemas.microsoft.com/office/drawing/2014/main" id="{DE2579A8-A426-6C4E-8C8C-B511BF6B23BC}"/>
                </a:ext>
              </a:extLst>
            </p:cNvPr>
            <p:cNvGrpSpPr/>
            <p:nvPr/>
          </p:nvGrpSpPr>
          <p:grpSpPr>
            <a:xfrm>
              <a:off x="9560446" y="3644906"/>
              <a:ext cx="510188" cy="510190"/>
              <a:chOff x="650875" y="1585913"/>
              <a:chExt cx="495300" cy="495301"/>
            </a:xfrm>
          </p:grpSpPr>
          <p:sp>
            <p:nvSpPr>
              <p:cNvPr id="76" name="Rectangle 5">
                <a:extLst>
                  <a:ext uri="{FF2B5EF4-FFF2-40B4-BE49-F238E27FC236}">
                    <a16:creationId xmlns:a16="http://schemas.microsoft.com/office/drawing/2014/main" id="{5CD1F4CA-5D94-B449-BA68-6B18CD529E91}"/>
                  </a:ext>
                </a:extLst>
              </p:cNvPr>
              <p:cNvSpPr>
                <a:spLocks noChangeArrowheads="1"/>
              </p:cNvSpPr>
              <p:nvPr/>
            </p:nvSpPr>
            <p:spPr bwMode="auto">
              <a:xfrm>
                <a:off x="650875" y="1585913"/>
                <a:ext cx="247650" cy="4953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7" name="Rectangle 76">
                <a:extLst>
                  <a:ext uri="{FF2B5EF4-FFF2-40B4-BE49-F238E27FC236}">
                    <a16:creationId xmlns:a16="http://schemas.microsoft.com/office/drawing/2014/main" id="{59EA356B-F504-134D-972D-9378E3A4BDA1}"/>
                  </a:ext>
                </a:extLst>
              </p:cNvPr>
              <p:cNvSpPr>
                <a:spLocks noChangeArrowheads="1"/>
              </p:cNvSpPr>
              <p:nvPr/>
            </p:nvSpPr>
            <p:spPr bwMode="auto">
              <a:xfrm>
                <a:off x="898525" y="1833563"/>
                <a:ext cx="247650" cy="24765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8" name="Rectangle 7">
                <a:extLst>
                  <a:ext uri="{FF2B5EF4-FFF2-40B4-BE49-F238E27FC236}">
                    <a16:creationId xmlns:a16="http://schemas.microsoft.com/office/drawing/2014/main" id="{CAEFB0C9-2FC3-274C-9F9B-D2956E32D8E1}"/>
                  </a:ext>
                </a:extLst>
              </p:cNvPr>
              <p:cNvSpPr>
                <a:spLocks noChangeArrowheads="1"/>
              </p:cNvSpPr>
              <p:nvPr/>
            </p:nvSpPr>
            <p:spPr bwMode="auto">
              <a:xfrm>
                <a:off x="712788" y="1663701"/>
                <a:ext cx="46038"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9" name="Rectangle 8">
                <a:extLst>
                  <a:ext uri="{FF2B5EF4-FFF2-40B4-BE49-F238E27FC236}">
                    <a16:creationId xmlns:a16="http://schemas.microsoft.com/office/drawing/2014/main" id="{7F584A60-01BF-344B-92EB-9E7A0280D5D5}"/>
                  </a:ext>
                </a:extLst>
              </p:cNvPr>
              <p:cNvSpPr>
                <a:spLocks noChangeArrowheads="1"/>
              </p:cNvSpPr>
              <p:nvPr/>
            </p:nvSpPr>
            <p:spPr bwMode="auto">
              <a:xfrm>
                <a:off x="790575" y="1663701"/>
                <a:ext cx="46038"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0" name="Rectangle 9">
                <a:extLst>
                  <a:ext uri="{FF2B5EF4-FFF2-40B4-BE49-F238E27FC236}">
                    <a16:creationId xmlns:a16="http://schemas.microsoft.com/office/drawing/2014/main" id="{F4EC244F-C5BC-B545-8655-FB9260F99935}"/>
                  </a:ext>
                </a:extLst>
              </p:cNvPr>
              <p:cNvSpPr>
                <a:spLocks noChangeArrowheads="1"/>
              </p:cNvSpPr>
              <p:nvPr/>
            </p:nvSpPr>
            <p:spPr bwMode="auto">
              <a:xfrm>
                <a:off x="712788" y="1739901"/>
                <a:ext cx="460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1" name="Rectangle 10">
                <a:extLst>
                  <a:ext uri="{FF2B5EF4-FFF2-40B4-BE49-F238E27FC236}">
                    <a16:creationId xmlns:a16="http://schemas.microsoft.com/office/drawing/2014/main" id="{0AD66567-73F9-964C-9764-E08732E689F2}"/>
                  </a:ext>
                </a:extLst>
              </p:cNvPr>
              <p:cNvSpPr>
                <a:spLocks noChangeArrowheads="1"/>
              </p:cNvSpPr>
              <p:nvPr/>
            </p:nvSpPr>
            <p:spPr bwMode="auto">
              <a:xfrm>
                <a:off x="790575" y="1739901"/>
                <a:ext cx="460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2" name="Rectangle 11">
                <a:extLst>
                  <a:ext uri="{FF2B5EF4-FFF2-40B4-BE49-F238E27FC236}">
                    <a16:creationId xmlns:a16="http://schemas.microsoft.com/office/drawing/2014/main" id="{6FBA12E3-7661-2E46-9B21-18D9DAE90FCE}"/>
                  </a:ext>
                </a:extLst>
              </p:cNvPr>
              <p:cNvSpPr>
                <a:spLocks noChangeArrowheads="1"/>
              </p:cNvSpPr>
              <p:nvPr/>
            </p:nvSpPr>
            <p:spPr bwMode="auto">
              <a:xfrm>
                <a:off x="712788" y="1817688"/>
                <a:ext cx="460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3" name="Rectangle 12">
                <a:extLst>
                  <a:ext uri="{FF2B5EF4-FFF2-40B4-BE49-F238E27FC236}">
                    <a16:creationId xmlns:a16="http://schemas.microsoft.com/office/drawing/2014/main" id="{68184BDA-583B-A249-BA04-0D3BD19A2980}"/>
                  </a:ext>
                </a:extLst>
              </p:cNvPr>
              <p:cNvSpPr>
                <a:spLocks noChangeArrowheads="1"/>
              </p:cNvSpPr>
              <p:nvPr/>
            </p:nvSpPr>
            <p:spPr bwMode="auto">
              <a:xfrm>
                <a:off x="790575" y="1817688"/>
                <a:ext cx="460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4" name="Rectangle 13">
                <a:extLst>
                  <a:ext uri="{FF2B5EF4-FFF2-40B4-BE49-F238E27FC236}">
                    <a16:creationId xmlns:a16="http://schemas.microsoft.com/office/drawing/2014/main" id="{AAB8E172-C3FA-7843-8C5F-6F609E020A32}"/>
                  </a:ext>
                </a:extLst>
              </p:cNvPr>
              <p:cNvSpPr>
                <a:spLocks noChangeArrowheads="1"/>
              </p:cNvSpPr>
              <p:nvPr/>
            </p:nvSpPr>
            <p:spPr bwMode="auto">
              <a:xfrm>
                <a:off x="712788" y="1895476"/>
                <a:ext cx="46038"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Rectangle 14">
                <a:extLst>
                  <a:ext uri="{FF2B5EF4-FFF2-40B4-BE49-F238E27FC236}">
                    <a16:creationId xmlns:a16="http://schemas.microsoft.com/office/drawing/2014/main" id="{82B68949-3D0F-8045-8FBF-F5509360537D}"/>
                  </a:ext>
                </a:extLst>
              </p:cNvPr>
              <p:cNvSpPr>
                <a:spLocks noChangeArrowheads="1"/>
              </p:cNvSpPr>
              <p:nvPr/>
            </p:nvSpPr>
            <p:spPr bwMode="auto">
              <a:xfrm>
                <a:off x="790575" y="1895476"/>
                <a:ext cx="46038"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Rectangle 15">
                <a:extLst>
                  <a:ext uri="{FF2B5EF4-FFF2-40B4-BE49-F238E27FC236}">
                    <a16:creationId xmlns:a16="http://schemas.microsoft.com/office/drawing/2014/main" id="{9B463924-DF43-C443-AEC1-DFCE9FB1FD96}"/>
                  </a:ext>
                </a:extLst>
              </p:cNvPr>
              <p:cNvSpPr>
                <a:spLocks noChangeArrowheads="1"/>
              </p:cNvSpPr>
              <p:nvPr/>
            </p:nvSpPr>
            <p:spPr bwMode="auto">
              <a:xfrm>
                <a:off x="744538" y="2019301"/>
                <a:ext cx="60325" cy="61913"/>
              </a:xfrm>
              <a:prstGeom prst="rect">
                <a:avLst/>
              </a:prstGeom>
              <a:solidFill>
                <a:srgbClr val="F8F7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Rectangle 16">
                <a:extLst>
                  <a:ext uri="{FF2B5EF4-FFF2-40B4-BE49-F238E27FC236}">
                    <a16:creationId xmlns:a16="http://schemas.microsoft.com/office/drawing/2014/main" id="{2BF362AF-E18F-4C4E-9807-18858483F02F}"/>
                  </a:ext>
                </a:extLst>
              </p:cNvPr>
              <p:cNvSpPr>
                <a:spLocks noChangeArrowheads="1"/>
              </p:cNvSpPr>
              <p:nvPr/>
            </p:nvSpPr>
            <p:spPr bwMode="auto">
              <a:xfrm>
                <a:off x="960438" y="1895476"/>
                <a:ext cx="46038" cy="46038"/>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Rectangle 17">
                <a:extLst>
                  <a:ext uri="{FF2B5EF4-FFF2-40B4-BE49-F238E27FC236}">
                    <a16:creationId xmlns:a16="http://schemas.microsoft.com/office/drawing/2014/main" id="{AB9A84FA-9D3B-4444-9C7E-0107B4746A97}"/>
                  </a:ext>
                </a:extLst>
              </p:cNvPr>
              <p:cNvSpPr>
                <a:spLocks noChangeArrowheads="1"/>
              </p:cNvSpPr>
              <p:nvPr/>
            </p:nvSpPr>
            <p:spPr bwMode="auto">
              <a:xfrm>
                <a:off x="1038225" y="1895476"/>
                <a:ext cx="46038" cy="46038"/>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9" name="Rectangle 18">
                <a:extLst>
                  <a:ext uri="{FF2B5EF4-FFF2-40B4-BE49-F238E27FC236}">
                    <a16:creationId xmlns:a16="http://schemas.microsoft.com/office/drawing/2014/main" id="{0C2D8421-5C6B-AC42-B8E2-057465E0DCE7}"/>
                  </a:ext>
                </a:extLst>
              </p:cNvPr>
              <p:cNvSpPr>
                <a:spLocks noChangeArrowheads="1"/>
              </p:cNvSpPr>
              <p:nvPr/>
            </p:nvSpPr>
            <p:spPr bwMode="auto">
              <a:xfrm>
                <a:off x="990600" y="2019301"/>
                <a:ext cx="63500" cy="61913"/>
              </a:xfrm>
              <a:prstGeom prst="rect">
                <a:avLst/>
              </a:prstGeom>
              <a:solidFill>
                <a:srgbClr val="F8F7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93" name="Group 92">
              <a:extLst>
                <a:ext uri="{FF2B5EF4-FFF2-40B4-BE49-F238E27FC236}">
                  <a16:creationId xmlns:a16="http://schemas.microsoft.com/office/drawing/2014/main" id="{B170537E-FF24-4442-A63E-80BFEC0707B9}"/>
                </a:ext>
              </a:extLst>
            </p:cNvPr>
            <p:cNvGrpSpPr/>
            <p:nvPr/>
          </p:nvGrpSpPr>
          <p:grpSpPr>
            <a:xfrm>
              <a:off x="10068702" y="3661133"/>
              <a:ext cx="219078" cy="213119"/>
              <a:chOff x="11383094" y="5071064"/>
              <a:chExt cx="275373" cy="267883"/>
            </a:xfrm>
          </p:grpSpPr>
          <p:sp>
            <p:nvSpPr>
              <p:cNvPr id="90" name="Rectangle 33">
                <a:extLst>
                  <a:ext uri="{FF2B5EF4-FFF2-40B4-BE49-F238E27FC236}">
                    <a16:creationId xmlns:a16="http://schemas.microsoft.com/office/drawing/2014/main" id="{0144E121-B551-EE42-960D-C1B900E73B18}"/>
                  </a:ext>
                </a:extLst>
              </p:cNvPr>
              <p:cNvSpPr>
                <a:spLocks noChangeArrowheads="1"/>
              </p:cNvSpPr>
              <p:nvPr/>
            </p:nvSpPr>
            <p:spPr bwMode="auto">
              <a:xfrm>
                <a:off x="11614327" y="5071064"/>
                <a:ext cx="44140" cy="147640"/>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1" name="Rectangle 34">
                <a:extLst>
                  <a:ext uri="{FF2B5EF4-FFF2-40B4-BE49-F238E27FC236}">
                    <a16:creationId xmlns:a16="http://schemas.microsoft.com/office/drawing/2014/main" id="{840238CB-35D2-404B-A0E4-931B4488DF09}"/>
                  </a:ext>
                </a:extLst>
              </p:cNvPr>
              <p:cNvSpPr>
                <a:spLocks noChangeArrowheads="1"/>
              </p:cNvSpPr>
              <p:nvPr/>
            </p:nvSpPr>
            <p:spPr bwMode="auto">
              <a:xfrm>
                <a:off x="11506321" y="5071064"/>
                <a:ext cx="147640" cy="45662"/>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2" name="Freeform 39">
                <a:extLst>
                  <a:ext uri="{FF2B5EF4-FFF2-40B4-BE49-F238E27FC236}">
                    <a16:creationId xmlns:a16="http://schemas.microsoft.com/office/drawing/2014/main" id="{DEE4DF23-38B0-D242-9267-117974421052}"/>
                  </a:ext>
                </a:extLst>
              </p:cNvPr>
              <p:cNvSpPr>
                <a:spLocks/>
              </p:cNvSpPr>
              <p:nvPr/>
            </p:nvSpPr>
            <p:spPr bwMode="auto">
              <a:xfrm>
                <a:off x="11383094" y="5083241"/>
                <a:ext cx="254184" cy="255706"/>
              </a:xfrm>
              <a:custGeom>
                <a:avLst/>
                <a:gdLst>
                  <a:gd name="T0" fmla="*/ 147 w 167"/>
                  <a:gd name="T1" fmla="*/ 0 h 168"/>
                  <a:gd name="T2" fmla="*/ 167 w 167"/>
                  <a:gd name="T3" fmla="*/ 21 h 168"/>
                  <a:gd name="T4" fmla="*/ 21 w 167"/>
                  <a:gd name="T5" fmla="*/ 168 h 168"/>
                  <a:gd name="T6" fmla="*/ 0 w 167"/>
                  <a:gd name="T7" fmla="*/ 147 h 168"/>
                  <a:gd name="T8" fmla="*/ 147 w 167"/>
                  <a:gd name="T9" fmla="*/ 0 h 168"/>
                </a:gdLst>
                <a:ahLst/>
                <a:cxnLst>
                  <a:cxn ang="0">
                    <a:pos x="T0" y="T1"/>
                  </a:cxn>
                  <a:cxn ang="0">
                    <a:pos x="T2" y="T3"/>
                  </a:cxn>
                  <a:cxn ang="0">
                    <a:pos x="T4" y="T5"/>
                  </a:cxn>
                  <a:cxn ang="0">
                    <a:pos x="T6" y="T7"/>
                  </a:cxn>
                  <a:cxn ang="0">
                    <a:pos x="T8" y="T9"/>
                  </a:cxn>
                </a:cxnLst>
                <a:rect l="0" t="0" r="r" b="b"/>
                <a:pathLst>
                  <a:path w="167" h="168">
                    <a:moveTo>
                      <a:pt x="147" y="0"/>
                    </a:moveTo>
                    <a:lnTo>
                      <a:pt x="167" y="21"/>
                    </a:lnTo>
                    <a:lnTo>
                      <a:pt x="21" y="168"/>
                    </a:lnTo>
                    <a:lnTo>
                      <a:pt x="0" y="147"/>
                    </a:lnTo>
                    <a:lnTo>
                      <a:pt x="147"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sp>
        <p:nvSpPr>
          <p:cNvPr id="61" name="Rectangle 60">
            <a:extLst>
              <a:ext uri="{FF2B5EF4-FFF2-40B4-BE49-F238E27FC236}">
                <a16:creationId xmlns:a16="http://schemas.microsoft.com/office/drawing/2014/main" id="{69E3B7C2-6336-4C9E-BB80-26C7B95C597C}"/>
              </a:ext>
            </a:extLst>
          </p:cNvPr>
          <p:cNvSpPr/>
          <p:nvPr/>
        </p:nvSpPr>
        <p:spPr>
          <a:xfrm>
            <a:off x="528859" y="3332866"/>
            <a:ext cx="2447860" cy="246221"/>
          </a:xfrm>
          <a:prstGeom prst="rect">
            <a:avLst/>
          </a:prstGeom>
        </p:spPr>
        <p:txBody>
          <a:bodyPr vert="horz" wrap="square" lIns="0" tIns="0" rIns="0" bIns="0" numCol="1"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20" normalizeH="0" baseline="0" noProof="0">
                <a:ln w="3175">
                  <a:noFill/>
                </a:ln>
                <a:solidFill>
                  <a:srgbClr val="0078D4"/>
                </a:solidFill>
                <a:effectLst/>
                <a:uLnTx/>
                <a:uFillTx/>
                <a:latin typeface="Segoe UI Semibold"/>
                <a:ea typeface="+mn-ea"/>
                <a:cs typeface="Segoe UI" pitchFamily="34" charset="0"/>
              </a:rPr>
              <a:t>Web and mobile apps </a:t>
            </a:r>
          </a:p>
        </p:txBody>
      </p:sp>
      <p:sp>
        <p:nvSpPr>
          <p:cNvPr id="56" name="Rectangle 55">
            <a:extLst>
              <a:ext uri="{FF2B5EF4-FFF2-40B4-BE49-F238E27FC236}">
                <a16:creationId xmlns:a16="http://schemas.microsoft.com/office/drawing/2014/main" id="{BA4107D0-26A4-4579-85D6-3BCA01BBA0BE}"/>
              </a:ext>
            </a:extLst>
          </p:cNvPr>
          <p:cNvSpPr/>
          <p:nvPr/>
        </p:nvSpPr>
        <p:spPr>
          <a:xfrm>
            <a:off x="3403792" y="3672420"/>
            <a:ext cx="2447860"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solidFill>
                  <a:prstClr val="black"/>
                </a:solidFill>
                <a:latin typeface="Segoe UI"/>
              </a:rPr>
              <a:t>Quickly deploy and scale microservices with Azure Kubernetes Service </a:t>
            </a:r>
            <a:endParaRPr kumimoji="0" lang="en-US" sz="1600" b="0" i="0" u="none" strike="noStrike" kern="1200" cap="none" spc="0" normalizeH="0" baseline="0" noProof="0">
              <a:ln>
                <a:noFill/>
              </a:ln>
              <a:solidFill>
                <a:prstClr val="black"/>
              </a:solidFill>
              <a:effectLst/>
              <a:uLnTx/>
              <a:uFillTx/>
              <a:latin typeface="Segoe UI"/>
              <a:ea typeface="+mn-ea"/>
              <a:cs typeface="+mn-cs"/>
            </a:endParaRPr>
          </a:p>
        </p:txBody>
      </p:sp>
      <p:sp>
        <p:nvSpPr>
          <p:cNvPr id="57" name="Rectangle 56">
            <a:extLst>
              <a:ext uri="{FF2B5EF4-FFF2-40B4-BE49-F238E27FC236}">
                <a16:creationId xmlns:a16="http://schemas.microsoft.com/office/drawing/2014/main" id="{A8B107E6-F762-4A9F-9533-5C67C4B6244B}"/>
              </a:ext>
            </a:extLst>
          </p:cNvPr>
          <p:cNvSpPr/>
          <p:nvPr/>
        </p:nvSpPr>
        <p:spPr>
          <a:xfrm>
            <a:off x="6307811" y="3672420"/>
            <a:ext cx="2342494"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solidFill>
                  <a:prstClr val="black"/>
                </a:solidFill>
                <a:latin typeface="Segoe UI"/>
              </a:rPr>
              <a:t>Scale out read intensive workloads to ensure high read performance </a:t>
            </a:r>
          </a:p>
        </p:txBody>
      </p:sp>
      <p:sp>
        <p:nvSpPr>
          <p:cNvPr id="59" name="Rectangle 58">
            <a:extLst>
              <a:ext uri="{FF2B5EF4-FFF2-40B4-BE49-F238E27FC236}">
                <a16:creationId xmlns:a16="http://schemas.microsoft.com/office/drawing/2014/main" id="{5678D5CB-36F3-4E38-9282-409A980C5C78}"/>
              </a:ext>
            </a:extLst>
          </p:cNvPr>
          <p:cNvSpPr/>
          <p:nvPr/>
        </p:nvSpPr>
        <p:spPr>
          <a:xfrm>
            <a:off x="9161797" y="3672420"/>
            <a:ext cx="2342494"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solidFill>
                  <a:prstClr val="black"/>
                </a:solidFill>
                <a:latin typeface="Segoe UI"/>
              </a:rPr>
              <a:t>Reduce database administration by easily migrating to Azure</a:t>
            </a:r>
            <a:endParaRPr kumimoji="0" lang="en-US" sz="1600" b="0" i="0" u="none" strike="noStrike" kern="1200" cap="none" spc="0" normalizeH="0" baseline="0" noProof="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407750600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961" y="355281"/>
            <a:ext cx="11018520" cy="553998"/>
          </a:xfrm>
        </p:spPr>
        <p:txBody>
          <a:bodyPr>
            <a:noAutofit/>
          </a:bodyPr>
          <a:lstStyle/>
          <a:p>
            <a:r>
              <a:rPr lang="en-US" sz="3200">
                <a:solidFill>
                  <a:schemeClr val="tx1"/>
                </a:solidFill>
              </a:rPr>
              <a:t>Get to market quickly with the LAMP open source stack</a:t>
            </a:r>
          </a:p>
        </p:txBody>
      </p:sp>
      <p:sp>
        <p:nvSpPr>
          <p:cNvPr id="3" name="Content Placeholder 2"/>
          <p:cNvSpPr>
            <a:spLocks noGrp="1"/>
          </p:cNvSpPr>
          <p:nvPr>
            <p:ph type="body" sz="quarter" idx="10"/>
          </p:nvPr>
        </p:nvSpPr>
        <p:spPr>
          <a:xfrm>
            <a:off x="571617" y="1384440"/>
            <a:ext cx="4879460" cy="4284250"/>
          </a:xfrm>
        </p:spPr>
        <p:txBody>
          <a:bodyPr vert="horz" wrap="square" lIns="0" tIns="0" rIns="0" bIns="0" rtlCol="0" anchor="t">
            <a:spAutoFit/>
          </a:bodyPr>
          <a:lstStyle/>
          <a:p>
            <a:pPr lvl="0">
              <a:defRPr/>
            </a:pPr>
            <a:r>
              <a:rPr lang="en-US" sz="1600">
                <a:solidFill>
                  <a:prstClr val="black"/>
                </a:solidFill>
                <a:latin typeface="Segoe UI"/>
              </a:rPr>
              <a:t>Accelerate time to market by leaving database management to Azure Database for MySQL</a:t>
            </a:r>
          </a:p>
          <a:p>
            <a:pPr lvl="0">
              <a:defRPr/>
            </a:pPr>
            <a:endParaRPr lang="en-US" sz="1600">
              <a:solidFill>
                <a:prstClr val="black"/>
              </a:solidFill>
              <a:latin typeface="Segoe UI"/>
            </a:endParaRPr>
          </a:p>
          <a:p>
            <a:pPr>
              <a:defRPr/>
            </a:pPr>
            <a:r>
              <a:rPr lang="en-US" sz="1600">
                <a:latin typeface="Segoe UI"/>
                <a:cs typeface="Segoe UI"/>
              </a:rPr>
              <a:t>Run an Azure Database for MySQL server side-by-</a:t>
            </a:r>
            <a:br>
              <a:rPr lang="en-US" sz="1600">
                <a:latin typeface="Segoe UI"/>
              </a:rPr>
            </a:br>
            <a:r>
              <a:rPr lang="en-US" sz="1600">
                <a:latin typeface="Segoe UI"/>
                <a:cs typeface="Segoe UI"/>
              </a:rPr>
              <a:t>side Azure App Service to simplify development</a:t>
            </a:r>
          </a:p>
          <a:p>
            <a:pPr lvl="0" defTabSz="914400">
              <a:spcBef>
                <a:spcPts val="0"/>
              </a:spcBef>
              <a:buSzTx/>
              <a:defRPr/>
            </a:pPr>
            <a:endParaRPr lang="en-US" sz="1600">
              <a:solidFill>
                <a:prstClr val="black"/>
              </a:solidFill>
              <a:latin typeface="Segoe UI"/>
            </a:endParaRPr>
          </a:p>
          <a:p>
            <a:pPr lvl="0" defTabSz="914400">
              <a:spcBef>
                <a:spcPts val="0"/>
              </a:spcBef>
              <a:buSzTx/>
              <a:defRPr/>
            </a:pPr>
            <a:r>
              <a:rPr lang="en-US" sz="1600">
                <a:latin typeface="Segoe UI"/>
                <a:cs typeface="Segoe UI"/>
              </a:rPr>
              <a:t>Integrate effortlessly with popular content management systems like WordPress, Drupal, </a:t>
            </a:r>
            <a:br>
              <a:rPr lang="en-US" sz="1600">
                <a:latin typeface="Segoe UI"/>
              </a:rPr>
            </a:br>
            <a:r>
              <a:rPr lang="en-US" sz="1600">
                <a:latin typeface="Segoe UI"/>
                <a:cs typeface="Segoe UI"/>
              </a:rPr>
              <a:t>and Joomla</a:t>
            </a:r>
          </a:p>
          <a:p>
            <a:pPr lvl="0" defTabSz="914400">
              <a:spcBef>
                <a:spcPts val="0"/>
              </a:spcBef>
              <a:buSzTx/>
              <a:defRPr/>
            </a:pPr>
            <a:endParaRPr lang="en-US" sz="1600">
              <a:solidFill>
                <a:prstClr val="black"/>
              </a:solidFill>
              <a:latin typeface="Segoe UI"/>
            </a:endParaRPr>
          </a:p>
          <a:p>
            <a:pPr lvl="0" defTabSz="914400">
              <a:spcBef>
                <a:spcPts val="0"/>
              </a:spcBef>
              <a:buSzTx/>
              <a:defRPr/>
            </a:pPr>
            <a:r>
              <a:rPr lang="en-US" sz="1600">
                <a:solidFill>
                  <a:prstClr val="black"/>
                </a:solidFill>
                <a:latin typeface="Segoe UI"/>
              </a:rPr>
              <a:t>Choose from many languages like PHP, Java, Node.js, and more</a:t>
            </a:r>
          </a:p>
          <a:p>
            <a:pPr lvl="0" defTabSz="914400">
              <a:spcBef>
                <a:spcPts val="0"/>
              </a:spcBef>
              <a:buSzTx/>
              <a:defRPr/>
            </a:pPr>
            <a:endParaRPr lang="en-US" sz="1600">
              <a:solidFill>
                <a:prstClr val="black"/>
              </a:solidFill>
              <a:latin typeface="Segoe UI"/>
            </a:endParaRPr>
          </a:p>
          <a:p>
            <a:pPr lvl="0" defTabSz="914400">
              <a:spcBef>
                <a:spcPts val="0"/>
              </a:spcBef>
              <a:buSzTx/>
              <a:defRPr/>
            </a:pPr>
            <a:r>
              <a:rPr lang="en-US" sz="1600">
                <a:solidFill>
                  <a:schemeClr val="accent1"/>
                </a:solidFill>
                <a:latin typeface="+mj-lt"/>
              </a:rPr>
              <a:t>Ideal for web apps, digital marketing, and gaming</a:t>
            </a:r>
          </a:p>
          <a:p>
            <a:pPr lvl="0" defTabSz="914400">
              <a:spcBef>
                <a:spcPts val="0"/>
              </a:spcBef>
              <a:buSzTx/>
              <a:defRPr/>
            </a:pPr>
            <a:endParaRPr lang="en-US" sz="1600">
              <a:solidFill>
                <a:prstClr val="black"/>
              </a:solidFill>
              <a:latin typeface="Segoe UI"/>
            </a:endParaRPr>
          </a:p>
          <a:p>
            <a:pPr lvl="0" defTabSz="914400">
              <a:spcBef>
                <a:spcPts val="0"/>
              </a:spcBef>
              <a:buSzTx/>
              <a:defRPr/>
            </a:pPr>
            <a:endParaRPr lang="en-US" sz="1600">
              <a:solidFill>
                <a:prstClr val="black"/>
              </a:solidFill>
              <a:latin typeface="Segoe UI"/>
            </a:endParaRPr>
          </a:p>
          <a:p>
            <a:pPr lvl="0" defTabSz="914400">
              <a:spcBef>
                <a:spcPts val="0"/>
              </a:spcBef>
              <a:buSzTx/>
              <a:defRPr/>
            </a:pPr>
            <a:endParaRPr lang="en-US" sz="1600">
              <a:solidFill>
                <a:prstClr val="black"/>
              </a:solidFill>
              <a:latin typeface="Segoe UI"/>
            </a:endParaRPr>
          </a:p>
        </p:txBody>
      </p:sp>
      <p:cxnSp>
        <p:nvCxnSpPr>
          <p:cNvPr id="9" name="Straight Connector 8">
            <a:extLst>
              <a:ext uri="{FF2B5EF4-FFF2-40B4-BE49-F238E27FC236}">
                <a16:creationId xmlns:a16="http://schemas.microsoft.com/office/drawing/2014/main" id="{F95CC684-4B74-404A-8E80-4089CF63F83B}"/>
              </a:ext>
            </a:extLst>
          </p:cNvPr>
          <p:cNvCxnSpPr/>
          <p:nvPr/>
        </p:nvCxnSpPr>
        <p:spPr>
          <a:xfrm>
            <a:off x="4230029" y="5761463"/>
            <a:ext cx="0" cy="706244"/>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C97CC41-29A6-44A3-B7B2-70701ABDD4BA}"/>
              </a:ext>
            </a:extLst>
          </p:cNvPr>
          <p:cNvSpPr txBox="1"/>
          <p:nvPr/>
        </p:nvSpPr>
        <p:spPr>
          <a:xfrm>
            <a:off x="6273700" y="4587203"/>
            <a:ext cx="688445"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Segoe UI"/>
                <a:ea typeface="+mn-ea"/>
                <a:cs typeface="+mn-cs"/>
              </a:rPr>
              <a:t>Users</a:t>
            </a:r>
          </a:p>
        </p:txBody>
      </p:sp>
      <p:sp>
        <p:nvSpPr>
          <p:cNvPr id="46" name="TextBox 45">
            <a:extLst>
              <a:ext uri="{FF2B5EF4-FFF2-40B4-BE49-F238E27FC236}">
                <a16:creationId xmlns:a16="http://schemas.microsoft.com/office/drawing/2014/main" id="{358D5AD6-1BCD-4CB9-A063-553A89C608A1}"/>
              </a:ext>
            </a:extLst>
          </p:cNvPr>
          <p:cNvSpPr txBox="1"/>
          <p:nvPr/>
        </p:nvSpPr>
        <p:spPr>
          <a:xfrm>
            <a:off x="7259363" y="3451822"/>
            <a:ext cx="1112833" cy="249299"/>
          </a:xfrm>
          <a:prstGeom prst="rect">
            <a:avLst/>
          </a:prstGeom>
          <a:noFill/>
        </p:spPr>
        <p:txBody>
          <a:bodyPr wrap="square" lIns="0" tIns="0" rIns="0" bIns="0" rtlCol="0">
            <a:spAutoFit/>
          </a:bodyPr>
          <a:lstStyle/>
          <a:p>
            <a:pPr marL="0" marR="0" lvl="0" indent="0" algn="ctr" defTabSz="914139"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effectLst/>
                <a:uLnTx/>
                <a:uFillTx/>
                <a:latin typeface="Segoe UI" panose="020B0502040204020203" pitchFamily="34" charset="0"/>
                <a:ea typeface="+mn-ea"/>
                <a:cs typeface="Segoe UI" panose="020B0502040204020203" pitchFamily="34" charset="0"/>
              </a:rPr>
              <a:t>Content Delivery Network</a:t>
            </a:r>
          </a:p>
        </p:txBody>
      </p:sp>
      <p:sp>
        <p:nvSpPr>
          <p:cNvPr id="49" name="TextBox 48">
            <a:extLst>
              <a:ext uri="{FF2B5EF4-FFF2-40B4-BE49-F238E27FC236}">
                <a16:creationId xmlns:a16="http://schemas.microsoft.com/office/drawing/2014/main" id="{CB4B0057-D4D0-4D9D-B88F-DDD6E5625D53}"/>
              </a:ext>
            </a:extLst>
          </p:cNvPr>
          <p:cNvSpPr txBox="1"/>
          <p:nvPr/>
        </p:nvSpPr>
        <p:spPr>
          <a:xfrm>
            <a:off x="8282046" y="3451822"/>
            <a:ext cx="1239878" cy="249299"/>
          </a:xfrm>
          <a:prstGeom prst="rect">
            <a:avLst/>
          </a:prstGeom>
          <a:noFill/>
        </p:spPr>
        <p:txBody>
          <a:bodyPr wrap="square" lIns="0" tIns="0" rIns="0" bIns="0" rtlCol="0">
            <a:spAutoFit/>
          </a:bodyPr>
          <a:lstStyle/>
          <a:p>
            <a:pPr marL="0" marR="0" lvl="0" indent="0" algn="ctr" defTabSz="914139"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effectLst/>
                <a:uLnTx/>
                <a:uFillTx/>
                <a:latin typeface="Segoe UI" panose="020B0502040204020203" pitchFamily="34" charset="0"/>
                <a:ea typeface="+mn-ea"/>
                <a:cs typeface="Segoe UI" panose="020B0502040204020203" pitchFamily="34" charset="0"/>
              </a:rPr>
              <a:t>Azure </a:t>
            </a:r>
            <a:br>
              <a:rPr kumimoji="0" lang="en-US" sz="900" b="0" i="0" u="none" strike="noStrike" kern="1200" cap="none" spc="0" normalizeH="0" baseline="0" noProof="0">
                <a:ln>
                  <a:noFill/>
                </a:ln>
                <a:effectLst/>
                <a:uLnTx/>
                <a:uFillTx/>
                <a:latin typeface="Segoe UI" panose="020B0502040204020203" pitchFamily="34" charset="0"/>
                <a:ea typeface="+mn-ea"/>
                <a:cs typeface="Segoe UI" panose="020B0502040204020203" pitchFamily="34" charset="0"/>
              </a:rPr>
            </a:br>
            <a:r>
              <a:rPr kumimoji="0" lang="en-US" sz="900" b="0" i="0" u="none" strike="noStrike" kern="1200" cap="none" spc="0" normalizeH="0" baseline="0" noProof="0">
                <a:ln>
                  <a:noFill/>
                </a:ln>
                <a:effectLst/>
                <a:uLnTx/>
                <a:uFillTx/>
                <a:latin typeface="Segoe UI" panose="020B0502040204020203" pitchFamily="34" charset="0"/>
                <a:ea typeface="+mn-ea"/>
                <a:cs typeface="Segoe UI" panose="020B0502040204020203" pitchFamily="34" charset="0"/>
              </a:rPr>
              <a:t>App Service</a:t>
            </a:r>
          </a:p>
        </p:txBody>
      </p:sp>
      <p:sp>
        <p:nvSpPr>
          <p:cNvPr id="50" name="TextBox 49">
            <a:extLst>
              <a:ext uri="{FF2B5EF4-FFF2-40B4-BE49-F238E27FC236}">
                <a16:creationId xmlns:a16="http://schemas.microsoft.com/office/drawing/2014/main" id="{FF4FF446-AA78-40B4-BEC2-3A94F7C45376}"/>
              </a:ext>
            </a:extLst>
          </p:cNvPr>
          <p:cNvSpPr txBox="1"/>
          <p:nvPr/>
        </p:nvSpPr>
        <p:spPr>
          <a:xfrm>
            <a:off x="9727814" y="1905614"/>
            <a:ext cx="363683" cy="466444"/>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1" i="0" u="none" strike="noStrike" kern="1200" cap="none" spc="0" normalizeH="0" baseline="0" noProof="0" err="1">
              <a:ln>
                <a:noFill/>
              </a:ln>
              <a:solidFill>
                <a:srgbClr val="FFFFFF"/>
              </a:solidFill>
              <a:effectLst/>
              <a:uLnTx/>
              <a:uFillTx/>
              <a:latin typeface="Segoe UI Black" charset="0"/>
              <a:ea typeface="Segoe UI Black" charset="0"/>
              <a:cs typeface="Segoe UI Black" charset="0"/>
            </a:endParaRPr>
          </a:p>
        </p:txBody>
      </p:sp>
      <p:cxnSp>
        <p:nvCxnSpPr>
          <p:cNvPr id="20" name="Straight Arrow Connector 19">
            <a:extLst>
              <a:ext uri="{FF2B5EF4-FFF2-40B4-BE49-F238E27FC236}">
                <a16:creationId xmlns:a16="http://schemas.microsoft.com/office/drawing/2014/main" id="{E54A6BED-5E99-43FE-AC04-969108046283}"/>
              </a:ext>
            </a:extLst>
          </p:cNvPr>
          <p:cNvCxnSpPr>
            <a:cxnSpLocks/>
          </p:cNvCxnSpPr>
          <p:nvPr/>
        </p:nvCxnSpPr>
        <p:spPr>
          <a:xfrm>
            <a:off x="8239600" y="3235833"/>
            <a:ext cx="343628"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78D64FF9-45F1-49CA-A22A-1ADDD7FB4C17}"/>
              </a:ext>
            </a:extLst>
          </p:cNvPr>
          <p:cNvSpPr txBox="1"/>
          <p:nvPr/>
        </p:nvSpPr>
        <p:spPr>
          <a:xfrm>
            <a:off x="10731636" y="3451822"/>
            <a:ext cx="852845" cy="373949"/>
          </a:xfrm>
          <a:prstGeom prst="rect">
            <a:avLst/>
          </a:prstGeom>
          <a:noFill/>
        </p:spPr>
        <p:txBody>
          <a:bodyPr wrap="square" lIns="0" tIns="0" rIns="0" bIns="0" rtlCol="0">
            <a:spAutoFit/>
          </a:bodyPr>
          <a:lstStyle/>
          <a:p>
            <a:pPr marL="0" marR="0" lvl="0" indent="0" algn="ctr" defTabSz="914139"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effectLst/>
                <a:uLnTx/>
                <a:uFillTx/>
                <a:latin typeface="Segoe UI" panose="020B0502040204020203" pitchFamily="34" charset="0"/>
                <a:ea typeface="+mn-ea"/>
                <a:cs typeface="Segoe UI" panose="020B0502040204020203" pitchFamily="34" charset="0"/>
              </a:rPr>
              <a:t>Monitoring/</a:t>
            </a:r>
            <a:br>
              <a:rPr kumimoji="0" lang="en-US" sz="900" b="0" i="0" u="none" strike="noStrike" kern="1200" cap="none" spc="0" normalizeH="0" baseline="0" noProof="0">
                <a:ln>
                  <a:noFill/>
                </a:ln>
                <a:effectLst/>
                <a:uLnTx/>
                <a:uFillTx/>
                <a:latin typeface="Segoe UI" panose="020B0502040204020203" pitchFamily="34" charset="0"/>
                <a:ea typeface="+mn-ea"/>
                <a:cs typeface="Segoe UI" panose="020B0502040204020203" pitchFamily="34" charset="0"/>
              </a:rPr>
            </a:br>
            <a:r>
              <a:rPr kumimoji="0" lang="en-US" sz="900" b="0" i="0" u="none" strike="noStrike" kern="1200" cap="none" spc="0" normalizeH="0" baseline="0" noProof="0">
                <a:ln>
                  <a:noFill/>
                </a:ln>
                <a:effectLst/>
                <a:uLnTx/>
                <a:uFillTx/>
                <a:latin typeface="Segoe UI" panose="020B0502040204020203" pitchFamily="34" charset="0"/>
                <a:ea typeface="+mn-ea"/>
                <a:cs typeface="Segoe UI" panose="020B0502040204020203" pitchFamily="34" charset="0"/>
              </a:rPr>
              <a:t>Logging</a:t>
            </a:r>
            <a:br>
              <a:rPr kumimoji="0" lang="en-US" sz="900" b="0" i="0" u="none" strike="noStrike" kern="1200" cap="none" spc="0" normalizeH="0" baseline="0" noProof="0">
                <a:ln>
                  <a:noFill/>
                </a:ln>
                <a:effectLst/>
                <a:uLnTx/>
                <a:uFillTx/>
                <a:latin typeface="Segoe UI" panose="020B0502040204020203" pitchFamily="34" charset="0"/>
                <a:ea typeface="+mn-ea"/>
                <a:cs typeface="Segoe UI" panose="020B0502040204020203" pitchFamily="34" charset="0"/>
              </a:rPr>
            </a:br>
            <a:endParaRPr kumimoji="0" lang="en-US" sz="900" b="0" i="0" u="none" strike="noStrike" kern="1200" cap="none" spc="0" normalizeH="0" baseline="0" noProof="0">
              <a:ln>
                <a:noFill/>
              </a:ln>
              <a:effectLst/>
              <a:uLnTx/>
              <a:uFillTx/>
              <a:latin typeface="Segoe UI" panose="020B0502040204020203" pitchFamily="34" charset="0"/>
              <a:ea typeface="+mn-ea"/>
              <a:cs typeface="Segoe UI" panose="020B0502040204020203" pitchFamily="34" charset="0"/>
            </a:endParaRPr>
          </a:p>
        </p:txBody>
      </p:sp>
      <p:cxnSp>
        <p:nvCxnSpPr>
          <p:cNvPr id="96" name="Straight Arrow Connector 95">
            <a:extLst>
              <a:ext uri="{FF2B5EF4-FFF2-40B4-BE49-F238E27FC236}">
                <a16:creationId xmlns:a16="http://schemas.microsoft.com/office/drawing/2014/main" id="{7C382B93-B5A5-4473-8B2D-673FAFAB0BA9}"/>
              </a:ext>
            </a:extLst>
          </p:cNvPr>
          <p:cNvCxnSpPr>
            <a:cxnSpLocks/>
          </p:cNvCxnSpPr>
          <p:nvPr/>
        </p:nvCxnSpPr>
        <p:spPr>
          <a:xfrm>
            <a:off x="10329509" y="3238583"/>
            <a:ext cx="403179"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477219DC-3155-4FA0-B1AB-1216536F4253}"/>
              </a:ext>
            </a:extLst>
          </p:cNvPr>
          <p:cNvSpPr txBox="1"/>
          <p:nvPr/>
        </p:nvSpPr>
        <p:spPr>
          <a:xfrm>
            <a:off x="9617087" y="4538251"/>
            <a:ext cx="737259" cy="124650"/>
          </a:xfrm>
          <a:prstGeom prst="rect">
            <a:avLst/>
          </a:prstGeom>
          <a:noFill/>
        </p:spPr>
        <p:txBody>
          <a:bodyPr wrap="square" lIns="0" tIns="0" rIns="0" bIns="0" rtlCol="0">
            <a:spAutoFit/>
          </a:bodyPr>
          <a:lstStyle/>
          <a:p>
            <a:pPr marL="0" marR="0" lvl="0" indent="0" algn="ctr" defTabSz="914139"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effectLst/>
                <a:uLnTx/>
                <a:uFillTx/>
                <a:latin typeface="Segoe UI" panose="020B0502040204020203" pitchFamily="34" charset="0"/>
                <a:ea typeface="+mn-ea"/>
                <a:cs typeface="Segoe UI" panose="020B0502040204020203" pitchFamily="34" charset="0"/>
              </a:rPr>
              <a:t>Docker Hub</a:t>
            </a:r>
          </a:p>
        </p:txBody>
      </p:sp>
      <p:sp>
        <p:nvSpPr>
          <p:cNvPr id="98" name="TextBox 97">
            <a:extLst>
              <a:ext uri="{FF2B5EF4-FFF2-40B4-BE49-F238E27FC236}">
                <a16:creationId xmlns:a16="http://schemas.microsoft.com/office/drawing/2014/main" id="{44A87B5B-EE26-4E8D-9D66-ECFB9BB4DE54}"/>
              </a:ext>
            </a:extLst>
          </p:cNvPr>
          <p:cNvSpPr txBox="1"/>
          <p:nvPr/>
        </p:nvSpPr>
        <p:spPr>
          <a:xfrm>
            <a:off x="9537911" y="3451822"/>
            <a:ext cx="791122" cy="124650"/>
          </a:xfrm>
          <a:prstGeom prst="rect">
            <a:avLst/>
          </a:prstGeom>
          <a:noFill/>
        </p:spPr>
        <p:txBody>
          <a:bodyPr wrap="square" lIns="0" tIns="0" rIns="0" bIns="0" rtlCol="0">
            <a:spAutoFit/>
          </a:bodyPr>
          <a:lstStyle/>
          <a:p>
            <a:pPr marL="0" marR="0" lvl="0" indent="0" algn="ctr" defTabSz="914139"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effectLst/>
                <a:uLnTx/>
                <a:uFillTx/>
                <a:latin typeface="Segoe UI" panose="020B0502040204020203" pitchFamily="34" charset="0"/>
                <a:ea typeface="+mn-ea"/>
                <a:cs typeface="Segoe UI" panose="020B0502040204020203" pitchFamily="34" charset="0"/>
              </a:rPr>
              <a:t>Redis Cache</a:t>
            </a:r>
          </a:p>
        </p:txBody>
      </p:sp>
      <p:sp>
        <p:nvSpPr>
          <p:cNvPr id="99" name="TextBox 98">
            <a:extLst>
              <a:ext uri="{FF2B5EF4-FFF2-40B4-BE49-F238E27FC236}">
                <a16:creationId xmlns:a16="http://schemas.microsoft.com/office/drawing/2014/main" id="{0783CBE2-96DB-463B-825E-4FC37D8AE58A}"/>
              </a:ext>
            </a:extLst>
          </p:cNvPr>
          <p:cNvSpPr txBox="1"/>
          <p:nvPr/>
        </p:nvSpPr>
        <p:spPr>
          <a:xfrm>
            <a:off x="9408005" y="2437028"/>
            <a:ext cx="1003300" cy="249299"/>
          </a:xfrm>
          <a:prstGeom prst="rect">
            <a:avLst/>
          </a:prstGeom>
          <a:noFill/>
        </p:spPr>
        <p:txBody>
          <a:bodyPr wrap="square" lIns="0" tIns="0" rIns="0" bIns="0" rtlCol="0">
            <a:spAutoFit/>
          </a:bodyPr>
          <a:lstStyle/>
          <a:p>
            <a:pPr marL="0" marR="0" lvl="0" indent="0" algn="ctr" defTabSz="914139"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effectLst/>
                <a:uLnTx/>
                <a:uFillTx/>
                <a:latin typeface="Segoe UI" panose="020B0502040204020203" pitchFamily="34" charset="0"/>
                <a:ea typeface="+mn-ea"/>
                <a:cs typeface="Segoe UI" panose="020B0502040204020203" pitchFamily="34" charset="0"/>
              </a:rPr>
              <a:t>Azure Database </a:t>
            </a:r>
            <a:br>
              <a:rPr kumimoji="0" lang="en-US" sz="900" b="0" i="0" u="none" strike="noStrike" kern="1200" cap="none" spc="0" normalizeH="0" baseline="0" noProof="0">
                <a:ln>
                  <a:noFill/>
                </a:ln>
                <a:effectLst/>
                <a:uLnTx/>
                <a:uFillTx/>
                <a:latin typeface="Segoe UI" panose="020B0502040204020203" pitchFamily="34" charset="0"/>
                <a:ea typeface="+mn-ea"/>
                <a:cs typeface="Segoe UI" panose="020B0502040204020203" pitchFamily="34" charset="0"/>
              </a:rPr>
            </a:br>
            <a:r>
              <a:rPr kumimoji="0" lang="en-US" sz="900" b="0" i="0" u="none" strike="noStrike" kern="1200" cap="none" spc="0" normalizeH="0" baseline="0" noProof="0">
                <a:ln>
                  <a:noFill/>
                </a:ln>
                <a:effectLst/>
                <a:uLnTx/>
                <a:uFillTx/>
                <a:latin typeface="Segoe UI" panose="020B0502040204020203" pitchFamily="34" charset="0"/>
                <a:ea typeface="+mn-ea"/>
                <a:cs typeface="Segoe UI" panose="020B0502040204020203" pitchFamily="34" charset="0"/>
              </a:rPr>
              <a:t>for MySQL</a:t>
            </a:r>
          </a:p>
        </p:txBody>
      </p:sp>
      <p:pic>
        <p:nvPicPr>
          <p:cNvPr id="1026" name="Picture 2" descr="Story logo">
            <a:extLst>
              <a:ext uri="{FF2B5EF4-FFF2-40B4-BE49-F238E27FC236}">
                <a16:creationId xmlns:a16="http://schemas.microsoft.com/office/drawing/2014/main" id="{4EE1F090-F056-4FF3-8B75-975D0E527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9015" y="5612130"/>
            <a:ext cx="946983" cy="946983"/>
          </a:xfrm>
          <a:prstGeom prst="rect">
            <a:avLst/>
          </a:prstGeom>
          <a:noFill/>
          <a:extLst>
            <a:ext uri="{909E8E84-426E-40DD-AFC4-6F175D3DCCD1}">
              <a14:hiddenFill xmlns:a14="http://schemas.microsoft.com/office/drawing/2010/main">
                <a:solidFill>
                  <a:srgbClr val="FFFFFF"/>
                </a:solidFill>
              </a14:hiddenFill>
            </a:ext>
          </a:extLst>
        </p:spPr>
      </p:pic>
      <p:sp>
        <p:nvSpPr>
          <p:cNvPr id="100" name="Rectangle 99">
            <a:extLst>
              <a:ext uri="{FF2B5EF4-FFF2-40B4-BE49-F238E27FC236}">
                <a16:creationId xmlns:a16="http://schemas.microsoft.com/office/drawing/2014/main" id="{877D1844-2CBD-48FF-BA46-7BC2D1235DAB}"/>
              </a:ext>
            </a:extLst>
          </p:cNvPr>
          <p:cNvSpPr/>
          <p:nvPr/>
        </p:nvSpPr>
        <p:spPr>
          <a:xfrm>
            <a:off x="4426399" y="5800460"/>
            <a:ext cx="7043251" cy="584775"/>
          </a:xfrm>
          <a:prstGeom prst="rect">
            <a:avLst/>
          </a:prstGeom>
        </p:spPr>
        <p:txBody>
          <a:bodyPr wrap="square" anchor="t">
            <a:spAutoFit/>
          </a:bodyPr>
          <a:lstStyle/>
          <a:p>
            <a:pPr>
              <a:defRPr/>
            </a:pPr>
            <a:r>
              <a:rPr kumimoji="0" lang="en-US" sz="1600" b="0" i="0" u="none" strike="noStrike" kern="1200" cap="none" spc="0" normalizeH="0" baseline="0" noProof="0">
                <a:ln>
                  <a:noFill/>
                </a:ln>
                <a:solidFill>
                  <a:srgbClr val="0177D7"/>
                </a:solidFill>
                <a:effectLst/>
                <a:uLnTx/>
                <a:uFillTx/>
                <a:latin typeface="+mj-lt"/>
                <a:ea typeface="Segoe UI Semilight" charset="0"/>
                <a:cs typeface="Segoe UI Semilight"/>
              </a:rPr>
              <a:t>Azure Database for MySQL provides a fully managed service </a:t>
            </a:r>
            <a:r>
              <a:rPr lang="en-US" sz="1600">
                <a:solidFill>
                  <a:srgbClr val="0177D7"/>
                </a:solidFill>
                <a:latin typeface="+mj-lt"/>
                <a:ea typeface="Segoe UI Semilight" charset="0"/>
                <a:cs typeface="Segoe UI Semilight"/>
              </a:rPr>
              <a:t>that stores</a:t>
            </a:r>
            <a:r>
              <a:rPr kumimoji="0" lang="en-US" sz="1600" b="0" i="0" u="none" strike="noStrike" kern="1200" cap="none" spc="0" normalizeH="0" baseline="0" noProof="0">
                <a:ln>
                  <a:noFill/>
                </a:ln>
                <a:solidFill>
                  <a:srgbClr val="0177D7"/>
                </a:solidFill>
                <a:effectLst/>
                <a:uLnTx/>
                <a:uFillTx/>
                <a:latin typeface="+mj-lt"/>
                <a:ea typeface="Segoe UI Semilight" charset="0"/>
                <a:cs typeface="Segoe UI Semilight"/>
              </a:rPr>
              <a:t> vast content as part of the Nobel Prize’s WordPress site</a:t>
            </a:r>
          </a:p>
        </p:txBody>
      </p:sp>
      <p:sp>
        <p:nvSpPr>
          <p:cNvPr id="44" name="Freeform: Shape 12">
            <a:extLst>
              <a:ext uri="{FF2B5EF4-FFF2-40B4-BE49-F238E27FC236}">
                <a16:creationId xmlns:a16="http://schemas.microsoft.com/office/drawing/2014/main" id="{2A43CD38-76CC-5042-AD0B-A18C730DE3A6}"/>
              </a:ext>
            </a:extLst>
          </p:cNvPr>
          <p:cNvSpPr>
            <a:spLocks noChangeAspect="1"/>
          </p:cNvSpPr>
          <p:nvPr/>
        </p:nvSpPr>
        <p:spPr bwMode="auto">
          <a:xfrm>
            <a:off x="8687041" y="2933101"/>
            <a:ext cx="454773" cy="453774"/>
          </a:xfrm>
          <a:custGeom>
            <a:avLst/>
            <a:gdLst>
              <a:gd name="connsiteX0" fmla="*/ 2058796 w 2400405"/>
              <a:gd name="connsiteY0" fmla="*/ 1256620 h 2395129"/>
              <a:gd name="connsiteX1" fmla="*/ 2391143 w 2400405"/>
              <a:gd name="connsiteY1" fmla="*/ 1256620 h 2395129"/>
              <a:gd name="connsiteX2" fmla="*/ 2391143 w 2400405"/>
              <a:gd name="connsiteY2" fmla="*/ 2395129 h 2395129"/>
              <a:gd name="connsiteX3" fmla="*/ 1252634 w 2400405"/>
              <a:gd name="connsiteY3" fmla="*/ 2395129 h 2395129"/>
              <a:gd name="connsiteX4" fmla="*/ 1252634 w 2400405"/>
              <a:gd name="connsiteY4" fmla="*/ 1722169 h 2395129"/>
              <a:gd name="connsiteX5" fmla="*/ 1421433 w 2400405"/>
              <a:gd name="connsiteY5" fmla="*/ 1722169 h 2395129"/>
              <a:gd name="connsiteX6" fmla="*/ 1421433 w 2400405"/>
              <a:gd name="connsiteY6" fmla="*/ 2226330 h 2395129"/>
              <a:gd name="connsiteX7" fmla="*/ 2222344 w 2400405"/>
              <a:gd name="connsiteY7" fmla="*/ 2226330 h 2395129"/>
              <a:gd name="connsiteX8" fmla="*/ 2222344 w 2400405"/>
              <a:gd name="connsiteY8" fmla="*/ 1425419 h 2395129"/>
              <a:gd name="connsiteX9" fmla="*/ 2078471 w 2400405"/>
              <a:gd name="connsiteY9" fmla="*/ 1425419 h 2395129"/>
              <a:gd name="connsiteX10" fmla="*/ 2079066 w 2400405"/>
              <a:gd name="connsiteY10" fmla="*/ 1422837 h 2395129"/>
              <a:gd name="connsiteX11" fmla="*/ 2082826 w 2400405"/>
              <a:gd name="connsiteY11" fmla="*/ 1373140 h 2395129"/>
              <a:gd name="connsiteX12" fmla="*/ 2072553 w 2400405"/>
              <a:gd name="connsiteY12" fmla="*/ 1291585 h 2395129"/>
              <a:gd name="connsiteX13" fmla="*/ 0 w 2400405"/>
              <a:gd name="connsiteY13" fmla="*/ 1256620 h 2395129"/>
              <a:gd name="connsiteX14" fmla="*/ 315952 w 2400405"/>
              <a:gd name="connsiteY14" fmla="*/ 1256620 h 2395129"/>
              <a:gd name="connsiteX15" fmla="*/ 315223 w 2400405"/>
              <a:gd name="connsiteY15" fmla="*/ 1263854 h 2395129"/>
              <a:gd name="connsiteX16" fmla="*/ 328997 w 2400405"/>
              <a:gd name="connsiteY16" fmla="*/ 1373192 h 2395129"/>
              <a:gd name="connsiteX17" fmla="*/ 349546 w 2400405"/>
              <a:gd name="connsiteY17" fmla="*/ 1425419 h 2395129"/>
              <a:gd name="connsiteX18" fmla="*/ 168799 w 2400405"/>
              <a:gd name="connsiteY18" fmla="*/ 1425419 h 2395129"/>
              <a:gd name="connsiteX19" fmla="*/ 168799 w 2400405"/>
              <a:gd name="connsiteY19" fmla="*/ 2226330 h 2395129"/>
              <a:gd name="connsiteX20" fmla="*/ 969710 w 2400405"/>
              <a:gd name="connsiteY20" fmla="*/ 2226330 h 2395129"/>
              <a:gd name="connsiteX21" fmla="*/ 969710 w 2400405"/>
              <a:gd name="connsiteY21" fmla="*/ 1722169 h 2395129"/>
              <a:gd name="connsiteX22" fmla="*/ 1138509 w 2400405"/>
              <a:gd name="connsiteY22" fmla="*/ 1722169 h 2395129"/>
              <a:gd name="connsiteX23" fmla="*/ 1138509 w 2400405"/>
              <a:gd name="connsiteY23" fmla="*/ 2395129 h 2395129"/>
              <a:gd name="connsiteX24" fmla="*/ 0 w 2400405"/>
              <a:gd name="connsiteY24" fmla="*/ 2395129 h 2395129"/>
              <a:gd name="connsiteX25" fmla="*/ 1299167 w 2400405"/>
              <a:gd name="connsiteY25" fmla="*/ 621459 h 2395129"/>
              <a:gd name="connsiteX26" fmla="*/ 1766863 w 2400405"/>
              <a:gd name="connsiteY26" fmla="*/ 1098276 h 2395129"/>
              <a:gd name="connsiteX27" fmla="*/ 1763173 w 2400405"/>
              <a:gd name="connsiteY27" fmla="*/ 1135592 h 2395129"/>
              <a:gd name="connsiteX28" fmla="*/ 1843595 w 2400405"/>
              <a:gd name="connsiteY28" fmla="*/ 1152145 h 2395129"/>
              <a:gd name="connsiteX29" fmla="*/ 1984643 w 2400405"/>
              <a:gd name="connsiteY29" fmla="*/ 1369087 h 2395129"/>
              <a:gd name="connsiteX30" fmla="*/ 1843595 w 2400405"/>
              <a:gd name="connsiteY30" fmla="*/ 1586029 h 2395129"/>
              <a:gd name="connsiteX31" fmla="*/ 1775166 w 2400405"/>
              <a:gd name="connsiteY31" fmla="*/ 1600113 h 2395129"/>
              <a:gd name="connsiteX32" fmla="*/ 1764705 w 2400405"/>
              <a:gd name="connsiteY32" fmla="*/ 1604531 h 2395129"/>
              <a:gd name="connsiteX33" fmla="*/ 1753703 w 2400405"/>
              <a:gd name="connsiteY33" fmla="*/ 1604531 h 2395129"/>
              <a:gd name="connsiteX34" fmla="*/ 768881 w 2400405"/>
              <a:gd name="connsiteY34" fmla="*/ 1604531 h 2395129"/>
              <a:gd name="connsiteX35" fmla="*/ 726694 w 2400405"/>
              <a:gd name="connsiteY35" fmla="*/ 1604531 h 2395129"/>
              <a:gd name="connsiteX36" fmla="*/ 713124 w 2400405"/>
              <a:gd name="connsiteY36" fmla="*/ 1598801 h 2395129"/>
              <a:gd name="connsiteX37" fmla="*/ 701035 w 2400405"/>
              <a:gd name="connsiteY37" fmla="*/ 1597560 h 2395129"/>
              <a:gd name="connsiteX38" fmla="*/ 432240 w 2400405"/>
              <a:gd name="connsiteY38" fmla="*/ 1261325 h 2395129"/>
              <a:gd name="connsiteX39" fmla="*/ 768881 w 2400405"/>
              <a:gd name="connsiteY39" fmla="*/ 918119 h 2395129"/>
              <a:gd name="connsiteX40" fmla="*/ 836726 w 2400405"/>
              <a:gd name="connsiteY40" fmla="*/ 925092 h 2395129"/>
              <a:gd name="connsiteX41" fmla="*/ 864054 w 2400405"/>
              <a:gd name="connsiteY41" fmla="*/ 933741 h 2395129"/>
              <a:gd name="connsiteX42" fmla="*/ 868225 w 2400405"/>
              <a:gd name="connsiteY42" fmla="*/ 912677 h 2395129"/>
              <a:gd name="connsiteX43" fmla="*/ 1299167 w 2400405"/>
              <a:gd name="connsiteY43" fmla="*/ 621459 h 2395129"/>
              <a:gd name="connsiteX44" fmla="*/ 1261896 w 2400405"/>
              <a:gd name="connsiteY44" fmla="*/ 0 h 2395129"/>
              <a:gd name="connsiteX45" fmla="*/ 2400405 w 2400405"/>
              <a:gd name="connsiteY45" fmla="*/ 0 h 2395129"/>
              <a:gd name="connsiteX46" fmla="*/ 2400405 w 2400405"/>
              <a:gd name="connsiteY46" fmla="*/ 1138509 h 2395129"/>
              <a:gd name="connsiteX47" fmla="*/ 1980483 w 2400405"/>
              <a:gd name="connsiteY47" fmla="*/ 1138509 h 2395129"/>
              <a:gd name="connsiteX48" fmla="*/ 1938950 w 2400405"/>
              <a:gd name="connsiteY48" fmla="*/ 1102542 h 2395129"/>
              <a:gd name="connsiteX49" fmla="*/ 1899596 w 2400405"/>
              <a:gd name="connsiteY49" fmla="*/ 1081181 h 2395129"/>
              <a:gd name="connsiteX50" fmla="*/ 1889409 w 2400405"/>
              <a:gd name="connsiteY50" fmla="*/ 980134 h 2395129"/>
              <a:gd name="connsiteX51" fmla="*/ 1886313 w 2400405"/>
              <a:gd name="connsiteY51" fmla="*/ 969710 h 2395129"/>
              <a:gd name="connsiteX52" fmla="*/ 2231606 w 2400405"/>
              <a:gd name="connsiteY52" fmla="*/ 969710 h 2395129"/>
              <a:gd name="connsiteX53" fmla="*/ 2231606 w 2400405"/>
              <a:gd name="connsiteY53" fmla="*/ 168799 h 2395129"/>
              <a:gd name="connsiteX54" fmla="*/ 1430695 w 2400405"/>
              <a:gd name="connsiteY54" fmla="*/ 168799 h 2395129"/>
              <a:gd name="connsiteX55" fmla="*/ 1430695 w 2400405"/>
              <a:gd name="connsiteY55" fmla="*/ 526519 h 2395129"/>
              <a:gd name="connsiteX56" fmla="*/ 1421863 w 2400405"/>
              <a:gd name="connsiteY56" fmla="*/ 524133 h 2395129"/>
              <a:gd name="connsiteX57" fmla="*/ 1318752 w 2400405"/>
              <a:gd name="connsiteY57" fmla="*/ 515035 h 2395129"/>
              <a:gd name="connsiteX58" fmla="*/ 1261896 w 2400405"/>
              <a:gd name="connsiteY58" fmla="*/ 518622 h 2395129"/>
              <a:gd name="connsiteX59" fmla="*/ 9262 w 2400405"/>
              <a:gd name="connsiteY59" fmla="*/ 0 h 2395129"/>
              <a:gd name="connsiteX60" fmla="*/ 1147771 w 2400405"/>
              <a:gd name="connsiteY60" fmla="*/ 0 h 2395129"/>
              <a:gd name="connsiteX61" fmla="*/ 1147771 w 2400405"/>
              <a:gd name="connsiteY61" fmla="*/ 541616 h 2395129"/>
              <a:gd name="connsiteX62" fmla="*/ 1105167 w 2400405"/>
              <a:gd name="connsiteY62" fmla="*/ 555439 h 2395129"/>
              <a:gd name="connsiteX63" fmla="*/ 1041102 w 2400405"/>
              <a:gd name="connsiteY63" fmla="*/ 585339 h 2395129"/>
              <a:gd name="connsiteX64" fmla="*/ 978972 w 2400405"/>
              <a:gd name="connsiteY64" fmla="*/ 629491 h 2395129"/>
              <a:gd name="connsiteX65" fmla="*/ 978972 w 2400405"/>
              <a:gd name="connsiteY65" fmla="*/ 168799 h 2395129"/>
              <a:gd name="connsiteX66" fmla="*/ 178061 w 2400405"/>
              <a:gd name="connsiteY66" fmla="*/ 168799 h 2395129"/>
              <a:gd name="connsiteX67" fmla="*/ 178061 w 2400405"/>
              <a:gd name="connsiteY67" fmla="*/ 969710 h 2395129"/>
              <a:gd name="connsiteX68" fmla="*/ 430811 w 2400405"/>
              <a:gd name="connsiteY68" fmla="*/ 969710 h 2395129"/>
              <a:gd name="connsiteX69" fmla="*/ 389941 w 2400405"/>
              <a:gd name="connsiteY69" fmla="*/ 1019244 h 2395129"/>
              <a:gd name="connsiteX70" fmla="*/ 349604 w 2400405"/>
              <a:gd name="connsiteY70" fmla="*/ 1093560 h 2395129"/>
              <a:gd name="connsiteX71" fmla="*/ 335651 w 2400405"/>
              <a:gd name="connsiteY71" fmla="*/ 1138509 h 2395129"/>
              <a:gd name="connsiteX72" fmla="*/ 9262 w 2400405"/>
              <a:gd name="connsiteY72" fmla="*/ 1138509 h 2395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400405" h="2395129">
                <a:moveTo>
                  <a:pt x="2058796" y="1256620"/>
                </a:moveTo>
                <a:lnTo>
                  <a:pt x="2391143" y="1256620"/>
                </a:lnTo>
                <a:lnTo>
                  <a:pt x="2391143" y="2395129"/>
                </a:lnTo>
                <a:lnTo>
                  <a:pt x="1252634" y="2395129"/>
                </a:lnTo>
                <a:lnTo>
                  <a:pt x="1252634" y="1722169"/>
                </a:lnTo>
                <a:lnTo>
                  <a:pt x="1421433" y="1722169"/>
                </a:lnTo>
                <a:lnTo>
                  <a:pt x="1421433" y="2226330"/>
                </a:lnTo>
                <a:lnTo>
                  <a:pt x="2222344" y="2226330"/>
                </a:lnTo>
                <a:lnTo>
                  <a:pt x="2222344" y="1425419"/>
                </a:lnTo>
                <a:lnTo>
                  <a:pt x="2078471" y="1425419"/>
                </a:lnTo>
                <a:lnTo>
                  <a:pt x="2079066" y="1422837"/>
                </a:lnTo>
                <a:cubicBezTo>
                  <a:pt x="2081542" y="1406633"/>
                  <a:pt x="2082826" y="1390036"/>
                  <a:pt x="2082826" y="1373140"/>
                </a:cubicBezTo>
                <a:cubicBezTo>
                  <a:pt x="2082826" y="1344980"/>
                  <a:pt x="2079259" y="1317652"/>
                  <a:pt x="2072553" y="1291585"/>
                </a:cubicBezTo>
                <a:close/>
                <a:moveTo>
                  <a:pt x="0" y="1256620"/>
                </a:moveTo>
                <a:lnTo>
                  <a:pt x="315952" y="1256620"/>
                </a:lnTo>
                <a:lnTo>
                  <a:pt x="315223" y="1263854"/>
                </a:lnTo>
                <a:cubicBezTo>
                  <a:pt x="315223" y="1301608"/>
                  <a:pt x="320005" y="1338245"/>
                  <a:pt x="328997" y="1373192"/>
                </a:cubicBezTo>
                <a:lnTo>
                  <a:pt x="349546" y="1425419"/>
                </a:lnTo>
                <a:lnTo>
                  <a:pt x="168799" y="1425419"/>
                </a:lnTo>
                <a:lnTo>
                  <a:pt x="168799" y="2226330"/>
                </a:lnTo>
                <a:lnTo>
                  <a:pt x="969710" y="2226330"/>
                </a:lnTo>
                <a:lnTo>
                  <a:pt x="969710" y="1722169"/>
                </a:lnTo>
                <a:lnTo>
                  <a:pt x="1138509" y="1722169"/>
                </a:lnTo>
                <a:lnTo>
                  <a:pt x="1138509" y="2395129"/>
                </a:lnTo>
                <a:lnTo>
                  <a:pt x="0" y="2395129"/>
                </a:lnTo>
                <a:close/>
                <a:moveTo>
                  <a:pt x="1299167" y="621459"/>
                </a:moveTo>
                <a:cubicBezTo>
                  <a:pt x="1557469" y="621459"/>
                  <a:pt x="1766863" y="834937"/>
                  <a:pt x="1766863" y="1098276"/>
                </a:cubicBezTo>
                <a:lnTo>
                  <a:pt x="1763173" y="1135592"/>
                </a:lnTo>
                <a:lnTo>
                  <a:pt x="1843595" y="1152145"/>
                </a:lnTo>
                <a:cubicBezTo>
                  <a:pt x="1926483" y="1187888"/>
                  <a:pt x="1984643" y="1271563"/>
                  <a:pt x="1984643" y="1369087"/>
                </a:cubicBezTo>
                <a:cubicBezTo>
                  <a:pt x="1984643" y="1466612"/>
                  <a:pt x="1926483" y="1550287"/>
                  <a:pt x="1843595" y="1586029"/>
                </a:cubicBezTo>
                <a:lnTo>
                  <a:pt x="1775166" y="1600113"/>
                </a:lnTo>
                <a:lnTo>
                  <a:pt x="1764705" y="1604531"/>
                </a:lnTo>
                <a:lnTo>
                  <a:pt x="1753703" y="1604531"/>
                </a:lnTo>
                <a:lnTo>
                  <a:pt x="768881" y="1604531"/>
                </a:lnTo>
                <a:lnTo>
                  <a:pt x="726694" y="1604531"/>
                </a:lnTo>
                <a:lnTo>
                  <a:pt x="713124" y="1598801"/>
                </a:lnTo>
                <a:lnTo>
                  <a:pt x="701035" y="1597560"/>
                </a:lnTo>
                <a:cubicBezTo>
                  <a:pt x="547634" y="1565556"/>
                  <a:pt x="432240" y="1427179"/>
                  <a:pt x="432240" y="1261325"/>
                </a:cubicBezTo>
                <a:cubicBezTo>
                  <a:pt x="432240" y="1071778"/>
                  <a:pt x="582960" y="918119"/>
                  <a:pt x="768881" y="918119"/>
                </a:cubicBezTo>
                <a:cubicBezTo>
                  <a:pt x="792120" y="918119"/>
                  <a:pt x="814810" y="920521"/>
                  <a:pt x="836726" y="925092"/>
                </a:cubicBezTo>
                <a:lnTo>
                  <a:pt x="864054" y="933741"/>
                </a:lnTo>
                <a:lnTo>
                  <a:pt x="868225" y="912677"/>
                </a:lnTo>
                <a:cubicBezTo>
                  <a:pt x="939225" y="741540"/>
                  <a:pt x="1105441" y="621459"/>
                  <a:pt x="1299167" y="621459"/>
                </a:cubicBezTo>
                <a:close/>
                <a:moveTo>
                  <a:pt x="1261896" y="0"/>
                </a:moveTo>
                <a:lnTo>
                  <a:pt x="2400405" y="0"/>
                </a:lnTo>
                <a:lnTo>
                  <a:pt x="2400405" y="1138509"/>
                </a:lnTo>
                <a:lnTo>
                  <a:pt x="1980483" y="1138509"/>
                </a:lnTo>
                <a:lnTo>
                  <a:pt x="1938950" y="1102542"/>
                </a:lnTo>
                <a:lnTo>
                  <a:pt x="1899596" y="1081181"/>
                </a:lnTo>
                <a:lnTo>
                  <a:pt x="1889409" y="980134"/>
                </a:lnTo>
                <a:lnTo>
                  <a:pt x="1886313" y="969710"/>
                </a:lnTo>
                <a:lnTo>
                  <a:pt x="2231606" y="969710"/>
                </a:lnTo>
                <a:lnTo>
                  <a:pt x="2231606" y="168799"/>
                </a:lnTo>
                <a:lnTo>
                  <a:pt x="1430695" y="168799"/>
                </a:lnTo>
                <a:lnTo>
                  <a:pt x="1430695" y="526519"/>
                </a:lnTo>
                <a:lnTo>
                  <a:pt x="1421863" y="524133"/>
                </a:lnTo>
                <a:cubicBezTo>
                  <a:pt x="1388396" y="518155"/>
                  <a:pt x="1353938" y="515035"/>
                  <a:pt x="1318752" y="515035"/>
                </a:cubicBezTo>
                <a:lnTo>
                  <a:pt x="1261896" y="518622"/>
                </a:lnTo>
                <a:close/>
                <a:moveTo>
                  <a:pt x="9262" y="0"/>
                </a:moveTo>
                <a:lnTo>
                  <a:pt x="1147771" y="0"/>
                </a:lnTo>
                <a:lnTo>
                  <a:pt x="1147771" y="541616"/>
                </a:lnTo>
                <a:lnTo>
                  <a:pt x="1105167" y="555439"/>
                </a:lnTo>
                <a:cubicBezTo>
                  <a:pt x="1083123" y="564131"/>
                  <a:pt x="1061736" y="574130"/>
                  <a:pt x="1041102" y="585339"/>
                </a:cubicBezTo>
                <a:lnTo>
                  <a:pt x="978972" y="629491"/>
                </a:lnTo>
                <a:lnTo>
                  <a:pt x="978972" y="168799"/>
                </a:lnTo>
                <a:lnTo>
                  <a:pt x="178061" y="168799"/>
                </a:lnTo>
                <a:lnTo>
                  <a:pt x="178061" y="969710"/>
                </a:lnTo>
                <a:lnTo>
                  <a:pt x="430811" y="969710"/>
                </a:lnTo>
                <a:lnTo>
                  <a:pt x="389941" y="1019244"/>
                </a:lnTo>
                <a:cubicBezTo>
                  <a:pt x="374217" y="1042519"/>
                  <a:pt x="360673" y="1067389"/>
                  <a:pt x="349604" y="1093560"/>
                </a:cubicBezTo>
                <a:lnTo>
                  <a:pt x="335651" y="1138509"/>
                </a:lnTo>
                <a:lnTo>
                  <a:pt x="9262" y="1138509"/>
                </a:lnTo>
                <a:close/>
              </a:path>
            </a:pathLst>
          </a:custGeom>
          <a:solidFill>
            <a:schemeClr val="accent1"/>
          </a:solidFill>
          <a:ln w="38100" cap="sq">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Calibri" panose="020F0502020204030204"/>
              <a:ea typeface="+mn-ea"/>
              <a:cs typeface="+mn-cs"/>
            </a:endParaRPr>
          </a:p>
        </p:txBody>
      </p:sp>
      <p:sp>
        <p:nvSpPr>
          <p:cNvPr id="45" name="Freeform: Shape 321">
            <a:extLst>
              <a:ext uri="{FF2B5EF4-FFF2-40B4-BE49-F238E27FC236}">
                <a16:creationId xmlns:a16="http://schemas.microsoft.com/office/drawing/2014/main" id="{08E2F3D4-1B3D-C840-B384-996B95D115AD}"/>
              </a:ext>
            </a:extLst>
          </p:cNvPr>
          <p:cNvSpPr/>
          <p:nvPr/>
        </p:nvSpPr>
        <p:spPr>
          <a:xfrm>
            <a:off x="9731461" y="2921045"/>
            <a:ext cx="416746" cy="463321"/>
          </a:xfrm>
          <a:custGeom>
            <a:avLst/>
            <a:gdLst>
              <a:gd name="connsiteX0" fmla="*/ 4654194 w 5185024"/>
              <a:gd name="connsiteY0" fmla="*/ 2705528 h 5764506"/>
              <a:gd name="connsiteX1" fmla="*/ 2770598 w 5185024"/>
              <a:gd name="connsiteY1" fmla="*/ 4263775 h 5764506"/>
              <a:gd name="connsiteX2" fmla="*/ 3404171 w 5185024"/>
              <a:gd name="connsiteY2" fmla="*/ 4263775 h 5764506"/>
              <a:gd name="connsiteX3" fmla="*/ 2690117 w 5185024"/>
              <a:gd name="connsiteY3" fmla="*/ 5453865 h 5764506"/>
              <a:gd name="connsiteX4" fmla="*/ 4573713 w 5185024"/>
              <a:gd name="connsiteY4" fmla="*/ 3895618 h 5764506"/>
              <a:gd name="connsiteX5" fmla="*/ 3940140 w 5185024"/>
              <a:gd name="connsiteY5" fmla="*/ 3895618 h 5764506"/>
              <a:gd name="connsiteX6" fmla="*/ 3686049 w 5185024"/>
              <a:gd name="connsiteY6" fmla="*/ 1952090 h 5764506"/>
              <a:gd name="connsiteX7" fmla="*/ 2651784 w 5185024"/>
              <a:gd name="connsiteY7" fmla="*/ 2208944 h 5764506"/>
              <a:gd name="connsiteX8" fmla="*/ 3686049 w 5185024"/>
              <a:gd name="connsiteY8" fmla="*/ 2465798 h 5764506"/>
              <a:gd name="connsiteX9" fmla="*/ 4720314 w 5185024"/>
              <a:gd name="connsiteY9" fmla="*/ 2208944 h 5764506"/>
              <a:gd name="connsiteX10" fmla="*/ 3686049 w 5185024"/>
              <a:gd name="connsiteY10" fmla="*/ 1952090 h 5764506"/>
              <a:gd name="connsiteX11" fmla="*/ 3686050 w 5185024"/>
              <a:gd name="connsiteY11" fmla="*/ 1660989 h 5764506"/>
              <a:gd name="connsiteX12" fmla="*/ 5185024 w 5185024"/>
              <a:gd name="connsiteY12" fmla="*/ 2129858 h 5764506"/>
              <a:gd name="connsiteX13" fmla="*/ 5185024 w 5185024"/>
              <a:gd name="connsiteY13" fmla="*/ 5271152 h 5764506"/>
              <a:gd name="connsiteX14" fmla="*/ 5181072 w 5185024"/>
              <a:gd name="connsiteY14" fmla="*/ 5271152 h 5764506"/>
              <a:gd name="connsiteX15" fmla="*/ 5185024 w 5185024"/>
              <a:gd name="connsiteY15" fmla="*/ 5295637 h 5764506"/>
              <a:gd name="connsiteX16" fmla="*/ 3686050 w 5185024"/>
              <a:gd name="connsiteY16" fmla="*/ 5764506 h 5764506"/>
              <a:gd name="connsiteX17" fmla="*/ 2187075 w 5185024"/>
              <a:gd name="connsiteY17" fmla="*/ 5295637 h 5764506"/>
              <a:gd name="connsiteX18" fmla="*/ 2191028 w 5185024"/>
              <a:gd name="connsiteY18" fmla="*/ 5271152 h 5764506"/>
              <a:gd name="connsiteX19" fmla="*/ 2187075 w 5185024"/>
              <a:gd name="connsiteY19" fmla="*/ 5271152 h 5764506"/>
              <a:gd name="connsiteX20" fmla="*/ 2187075 w 5185024"/>
              <a:gd name="connsiteY20" fmla="*/ 2129858 h 5764506"/>
              <a:gd name="connsiteX21" fmla="*/ 3686050 w 5185024"/>
              <a:gd name="connsiteY21" fmla="*/ 1660989 h 5764506"/>
              <a:gd name="connsiteX22" fmla="*/ 2104986 w 5185024"/>
              <a:gd name="connsiteY22" fmla="*/ 285964 h 5764506"/>
              <a:gd name="connsiteX23" fmla="*/ 675662 w 5185024"/>
              <a:gd name="connsiteY23" fmla="*/ 653265 h 5764506"/>
              <a:gd name="connsiteX24" fmla="*/ 2104986 w 5185024"/>
              <a:gd name="connsiteY24" fmla="*/ 1020566 h 5764506"/>
              <a:gd name="connsiteX25" fmla="*/ 3534310 w 5185024"/>
              <a:gd name="connsiteY25" fmla="*/ 653265 h 5764506"/>
              <a:gd name="connsiteX26" fmla="*/ 2104986 w 5185024"/>
              <a:gd name="connsiteY26" fmla="*/ 285964 h 5764506"/>
              <a:gd name="connsiteX27" fmla="*/ 2104490 w 5185024"/>
              <a:gd name="connsiteY27" fmla="*/ 0 h 5764506"/>
              <a:gd name="connsiteX28" fmla="*/ 4208980 w 5185024"/>
              <a:gd name="connsiteY28" fmla="*/ 655835 h 5764506"/>
              <a:gd name="connsiteX29" fmla="*/ 4208980 w 5185024"/>
              <a:gd name="connsiteY29" fmla="*/ 1422264 h 5764506"/>
              <a:gd name="connsiteX30" fmla="*/ 4192086 w 5185024"/>
              <a:gd name="connsiteY30" fmla="*/ 1419723 h 5764506"/>
              <a:gd name="connsiteX31" fmla="*/ 3564474 w 5185024"/>
              <a:gd name="connsiteY31" fmla="*/ 1380161 h 5764506"/>
              <a:gd name="connsiteX32" fmla="*/ 1952091 w 5185024"/>
              <a:gd name="connsiteY32" fmla="*/ 1883595 h 5764506"/>
              <a:gd name="connsiteX33" fmla="*/ 1960416 w 5185024"/>
              <a:gd name="connsiteY33" fmla="*/ 5496776 h 5764506"/>
              <a:gd name="connsiteX34" fmla="*/ 2200889 w 5185024"/>
              <a:gd name="connsiteY34" fmla="*/ 5714090 h 5764506"/>
              <a:gd name="connsiteX35" fmla="*/ 2248309 w 5185024"/>
              <a:gd name="connsiteY35" fmla="*/ 5735314 h 5764506"/>
              <a:gd name="connsiteX36" fmla="*/ 2104490 w 5185024"/>
              <a:gd name="connsiteY36" fmla="*/ 5739832 h 5764506"/>
              <a:gd name="connsiteX37" fmla="*/ 0 w 5185024"/>
              <a:gd name="connsiteY37" fmla="*/ 5083997 h 5764506"/>
              <a:gd name="connsiteX38" fmla="*/ 0 w 5185024"/>
              <a:gd name="connsiteY38" fmla="*/ 655835 h 5764506"/>
              <a:gd name="connsiteX39" fmla="*/ 2104490 w 5185024"/>
              <a:gd name="connsiteY39" fmla="*/ 0 h 576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185024" h="5764506">
                <a:moveTo>
                  <a:pt x="4654194" y="2705528"/>
                </a:moveTo>
                <a:lnTo>
                  <a:pt x="2770598" y="4263775"/>
                </a:lnTo>
                <a:lnTo>
                  <a:pt x="3404171" y="4263775"/>
                </a:lnTo>
                <a:lnTo>
                  <a:pt x="2690117" y="5453865"/>
                </a:lnTo>
                <a:lnTo>
                  <a:pt x="4573713" y="3895618"/>
                </a:lnTo>
                <a:lnTo>
                  <a:pt x="3940140" y="3895618"/>
                </a:lnTo>
                <a:close/>
                <a:moveTo>
                  <a:pt x="3686049" y="1952090"/>
                </a:moveTo>
                <a:cubicBezTo>
                  <a:pt x="3114840" y="1952090"/>
                  <a:pt x="2651784" y="2067087"/>
                  <a:pt x="2651784" y="2208944"/>
                </a:cubicBezTo>
                <a:cubicBezTo>
                  <a:pt x="2651784" y="2350801"/>
                  <a:pt x="3114840" y="2465798"/>
                  <a:pt x="3686049" y="2465798"/>
                </a:cubicBezTo>
                <a:cubicBezTo>
                  <a:pt x="4257258" y="2465798"/>
                  <a:pt x="4720314" y="2350801"/>
                  <a:pt x="4720314" y="2208944"/>
                </a:cubicBezTo>
                <a:cubicBezTo>
                  <a:pt x="4720314" y="2067087"/>
                  <a:pt x="4257258" y="1952090"/>
                  <a:pt x="3686049" y="1952090"/>
                </a:cubicBezTo>
                <a:close/>
                <a:moveTo>
                  <a:pt x="3686050" y="1660989"/>
                </a:moveTo>
                <a:cubicBezTo>
                  <a:pt x="4513911" y="1660989"/>
                  <a:pt x="5185024" y="1870908"/>
                  <a:pt x="5185024" y="2129858"/>
                </a:cubicBezTo>
                <a:lnTo>
                  <a:pt x="5185024" y="5271152"/>
                </a:lnTo>
                <a:lnTo>
                  <a:pt x="5181072" y="5271152"/>
                </a:lnTo>
                <a:lnTo>
                  <a:pt x="5185024" y="5295637"/>
                </a:lnTo>
                <a:cubicBezTo>
                  <a:pt x="5185024" y="5554586"/>
                  <a:pt x="4513911" y="5764506"/>
                  <a:pt x="3686050" y="5764506"/>
                </a:cubicBezTo>
                <a:cubicBezTo>
                  <a:pt x="2858189" y="5764506"/>
                  <a:pt x="2187075" y="5554586"/>
                  <a:pt x="2187075" y="5295637"/>
                </a:cubicBezTo>
                <a:lnTo>
                  <a:pt x="2191028" y="5271152"/>
                </a:lnTo>
                <a:lnTo>
                  <a:pt x="2187075" y="5271152"/>
                </a:lnTo>
                <a:lnTo>
                  <a:pt x="2187075" y="2129858"/>
                </a:lnTo>
                <a:cubicBezTo>
                  <a:pt x="2187075" y="1870908"/>
                  <a:pt x="2858189" y="1660989"/>
                  <a:pt x="3686050" y="1660989"/>
                </a:cubicBezTo>
                <a:close/>
                <a:moveTo>
                  <a:pt x="2104986" y="285964"/>
                </a:moveTo>
                <a:cubicBezTo>
                  <a:pt x="1315592" y="285964"/>
                  <a:pt x="675662" y="450410"/>
                  <a:pt x="675662" y="653265"/>
                </a:cubicBezTo>
                <a:cubicBezTo>
                  <a:pt x="675662" y="856120"/>
                  <a:pt x="1315592" y="1020566"/>
                  <a:pt x="2104986" y="1020566"/>
                </a:cubicBezTo>
                <a:cubicBezTo>
                  <a:pt x="2894380" y="1020566"/>
                  <a:pt x="3534310" y="856120"/>
                  <a:pt x="3534310" y="653265"/>
                </a:cubicBezTo>
                <a:cubicBezTo>
                  <a:pt x="3534310" y="450410"/>
                  <a:pt x="2894380" y="285964"/>
                  <a:pt x="2104986" y="285964"/>
                </a:cubicBezTo>
                <a:close/>
                <a:moveTo>
                  <a:pt x="2104490" y="0"/>
                </a:moveTo>
                <a:cubicBezTo>
                  <a:pt x="3266768" y="0"/>
                  <a:pt x="4208980" y="293627"/>
                  <a:pt x="4208980" y="655835"/>
                </a:cubicBezTo>
                <a:lnTo>
                  <a:pt x="4208980" y="1422264"/>
                </a:lnTo>
                <a:lnTo>
                  <a:pt x="4192086" y="1419723"/>
                </a:lnTo>
                <a:cubicBezTo>
                  <a:pt x="3999184" y="1394248"/>
                  <a:pt x="3787098" y="1380161"/>
                  <a:pt x="3564474" y="1380161"/>
                </a:cubicBezTo>
                <a:cubicBezTo>
                  <a:pt x="2673979" y="1380161"/>
                  <a:pt x="1952091" y="1605556"/>
                  <a:pt x="1952091" y="1883595"/>
                </a:cubicBezTo>
                <a:lnTo>
                  <a:pt x="1960416" y="5496776"/>
                </a:lnTo>
                <a:cubicBezTo>
                  <a:pt x="1986219" y="5576107"/>
                  <a:pt x="2071015" y="5649994"/>
                  <a:pt x="2200889" y="5714090"/>
                </a:cubicBezTo>
                <a:lnTo>
                  <a:pt x="2248309" y="5735314"/>
                </a:lnTo>
                <a:lnTo>
                  <a:pt x="2104490" y="5739832"/>
                </a:lnTo>
                <a:cubicBezTo>
                  <a:pt x="942212" y="5739832"/>
                  <a:pt x="0" y="5446205"/>
                  <a:pt x="0" y="5083997"/>
                </a:cubicBezTo>
                <a:lnTo>
                  <a:pt x="0" y="655835"/>
                </a:lnTo>
                <a:cubicBezTo>
                  <a:pt x="0" y="293627"/>
                  <a:pt x="942212" y="0"/>
                  <a:pt x="21044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F9F51670-B319-954F-BEFC-DA61AE803EBE}"/>
              </a:ext>
            </a:extLst>
          </p:cNvPr>
          <p:cNvGrpSpPr/>
          <p:nvPr/>
        </p:nvGrpSpPr>
        <p:grpSpPr>
          <a:xfrm>
            <a:off x="6380507" y="1891048"/>
            <a:ext cx="499883" cy="600752"/>
            <a:chOff x="5710666" y="1571163"/>
            <a:chExt cx="499883" cy="600752"/>
          </a:xfrm>
        </p:grpSpPr>
        <p:sp>
          <p:nvSpPr>
            <p:cNvPr id="53" name="Freeform 52">
              <a:extLst>
                <a:ext uri="{FF2B5EF4-FFF2-40B4-BE49-F238E27FC236}">
                  <a16:creationId xmlns:a16="http://schemas.microsoft.com/office/drawing/2014/main" id="{14D9EA97-0214-8743-B4F4-C67A2E87C05B}"/>
                </a:ext>
              </a:extLst>
            </p:cNvPr>
            <p:cNvSpPr/>
            <p:nvPr/>
          </p:nvSpPr>
          <p:spPr bwMode="auto">
            <a:xfrm>
              <a:off x="5710666" y="1571163"/>
              <a:ext cx="368850" cy="514262"/>
            </a:xfrm>
            <a:custGeom>
              <a:avLst/>
              <a:gdLst>
                <a:gd name="connsiteX0" fmla="*/ 2358572 w 4717143"/>
                <a:gd name="connsiteY0" fmla="*/ 6233885 h 6576783"/>
                <a:gd name="connsiteX1" fmla="*/ 2240643 w 4717143"/>
                <a:gd name="connsiteY1" fmla="*/ 6351814 h 6576783"/>
                <a:gd name="connsiteX2" fmla="*/ 2358572 w 4717143"/>
                <a:gd name="connsiteY2" fmla="*/ 6469743 h 6576783"/>
                <a:gd name="connsiteX3" fmla="*/ 2476501 w 4717143"/>
                <a:gd name="connsiteY3" fmla="*/ 6351814 h 6576783"/>
                <a:gd name="connsiteX4" fmla="*/ 2358572 w 4717143"/>
                <a:gd name="connsiteY4" fmla="*/ 6233885 h 6576783"/>
                <a:gd name="connsiteX5" fmla="*/ 228600 w 4717143"/>
                <a:gd name="connsiteY5" fmla="*/ 457199 h 6576783"/>
                <a:gd name="connsiteX6" fmla="*/ 228600 w 4717143"/>
                <a:gd name="connsiteY6" fmla="*/ 6114142 h 6576783"/>
                <a:gd name="connsiteX7" fmla="*/ 4488543 w 4717143"/>
                <a:gd name="connsiteY7" fmla="*/ 6114142 h 6576783"/>
                <a:gd name="connsiteX8" fmla="*/ 4488543 w 4717143"/>
                <a:gd name="connsiteY8" fmla="*/ 457199 h 6576783"/>
                <a:gd name="connsiteX9" fmla="*/ 201988 w 4717143"/>
                <a:gd name="connsiteY9" fmla="*/ 0 h 6576783"/>
                <a:gd name="connsiteX10" fmla="*/ 4515155 w 4717143"/>
                <a:gd name="connsiteY10" fmla="*/ 0 h 6576783"/>
                <a:gd name="connsiteX11" fmla="*/ 4717143 w 4717143"/>
                <a:gd name="connsiteY11" fmla="*/ 201988 h 6576783"/>
                <a:gd name="connsiteX12" fmla="*/ 4717143 w 4717143"/>
                <a:gd name="connsiteY12" fmla="*/ 6374795 h 6576783"/>
                <a:gd name="connsiteX13" fmla="*/ 4515155 w 4717143"/>
                <a:gd name="connsiteY13" fmla="*/ 6576783 h 6576783"/>
                <a:gd name="connsiteX14" fmla="*/ 201988 w 4717143"/>
                <a:gd name="connsiteY14" fmla="*/ 6576783 h 6576783"/>
                <a:gd name="connsiteX15" fmla="*/ 0 w 4717143"/>
                <a:gd name="connsiteY15" fmla="*/ 6374795 h 6576783"/>
                <a:gd name="connsiteX16" fmla="*/ 0 w 4717143"/>
                <a:gd name="connsiteY16" fmla="*/ 201988 h 6576783"/>
                <a:gd name="connsiteX17" fmla="*/ 201988 w 4717143"/>
                <a:gd name="connsiteY17" fmla="*/ 0 h 6576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17143" h="6576783">
                  <a:moveTo>
                    <a:pt x="2358572" y="6233885"/>
                  </a:moveTo>
                  <a:cubicBezTo>
                    <a:pt x="2293442" y="6233885"/>
                    <a:pt x="2240643" y="6286684"/>
                    <a:pt x="2240643" y="6351814"/>
                  </a:cubicBezTo>
                  <a:cubicBezTo>
                    <a:pt x="2240643" y="6416944"/>
                    <a:pt x="2293442" y="6469743"/>
                    <a:pt x="2358572" y="6469743"/>
                  </a:cubicBezTo>
                  <a:cubicBezTo>
                    <a:pt x="2423702" y="6469743"/>
                    <a:pt x="2476501" y="6416944"/>
                    <a:pt x="2476501" y="6351814"/>
                  </a:cubicBezTo>
                  <a:cubicBezTo>
                    <a:pt x="2476501" y="6286684"/>
                    <a:pt x="2423702" y="6233885"/>
                    <a:pt x="2358572" y="6233885"/>
                  </a:cubicBezTo>
                  <a:close/>
                  <a:moveTo>
                    <a:pt x="228600" y="457199"/>
                  </a:moveTo>
                  <a:lnTo>
                    <a:pt x="228600" y="6114142"/>
                  </a:lnTo>
                  <a:lnTo>
                    <a:pt x="4488543" y="6114142"/>
                  </a:lnTo>
                  <a:lnTo>
                    <a:pt x="4488543" y="457199"/>
                  </a:lnTo>
                  <a:close/>
                  <a:moveTo>
                    <a:pt x="201988" y="0"/>
                  </a:moveTo>
                  <a:lnTo>
                    <a:pt x="4515155" y="0"/>
                  </a:lnTo>
                  <a:cubicBezTo>
                    <a:pt x="4626710" y="0"/>
                    <a:pt x="4717143" y="90433"/>
                    <a:pt x="4717143" y="201988"/>
                  </a:cubicBezTo>
                  <a:lnTo>
                    <a:pt x="4717143" y="6374795"/>
                  </a:lnTo>
                  <a:cubicBezTo>
                    <a:pt x="4717143" y="6486350"/>
                    <a:pt x="4626710" y="6576783"/>
                    <a:pt x="4515155" y="6576783"/>
                  </a:cubicBezTo>
                  <a:lnTo>
                    <a:pt x="201988" y="6576783"/>
                  </a:lnTo>
                  <a:cubicBezTo>
                    <a:pt x="90433" y="6576783"/>
                    <a:pt x="0" y="6486350"/>
                    <a:pt x="0" y="6374795"/>
                  </a:cubicBezTo>
                  <a:lnTo>
                    <a:pt x="0" y="201988"/>
                  </a:lnTo>
                  <a:cubicBezTo>
                    <a:pt x="0" y="90433"/>
                    <a:pt x="90433" y="0"/>
                    <a:pt x="201988"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A28F5AA0-3595-E64D-A337-194A6B8263FE}"/>
                </a:ext>
              </a:extLst>
            </p:cNvPr>
            <p:cNvSpPr/>
            <p:nvPr/>
          </p:nvSpPr>
          <p:spPr bwMode="auto">
            <a:xfrm>
              <a:off x="6007349" y="1782746"/>
              <a:ext cx="203200" cy="3891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4" name="Freeform 53">
              <a:extLst>
                <a:ext uri="{FF2B5EF4-FFF2-40B4-BE49-F238E27FC236}">
                  <a16:creationId xmlns:a16="http://schemas.microsoft.com/office/drawing/2014/main" id="{55D81EE2-DE6F-1444-A713-A97B8314E8A3}"/>
                </a:ext>
              </a:extLst>
            </p:cNvPr>
            <p:cNvSpPr/>
            <p:nvPr/>
          </p:nvSpPr>
          <p:spPr bwMode="auto">
            <a:xfrm>
              <a:off x="6007349" y="1782746"/>
              <a:ext cx="177302" cy="362128"/>
            </a:xfrm>
            <a:custGeom>
              <a:avLst/>
              <a:gdLst>
                <a:gd name="connsiteX0" fmla="*/ 1367972 w 2735943"/>
                <a:gd name="connsiteY0" fmla="*/ 5040085 h 5588000"/>
                <a:gd name="connsiteX1" fmla="*/ 1182914 w 2735943"/>
                <a:gd name="connsiteY1" fmla="*/ 5225143 h 5588000"/>
                <a:gd name="connsiteX2" fmla="*/ 1367972 w 2735943"/>
                <a:gd name="connsiteY2" fmla="*/ 5410201 h 5588000"/>
                <a:gd name="connsiteX3" fmla="*/ 1553030 w 2735943"/>
                <a:gd name="connsiteY3" fmla="*/ 5225143 h 5588000"/>
                <a:gd name="connsiteX4" fmla="*/ 1367972 w 2735943"/>
                <a:gd name="connsiteY4" fmla="*/ 5040085 h 5588000"/>
                <a:gd name="connsiteX5" fmla="*/ 154214 w 2735943"/>
                <a:gd name="connsiteY5" fmla="*/ 642257 h 5588000"/>
                <a:gd name="connsiteX6" fmla="*/ 154214 w 2735943"/>
                <a:gd name="connsiteY6" fmla="*/ 4942114 h 5588000"/>
                <a:gd name="connsiteX7" fmla="*/ 2581729 w 2735943"/>
                <a:gd name="connsiteY7" fmla="*/ 4942114 h 5588000"/>
                <a:gd name="connsiteX8" fmla="*/ 2581729 w 2735943"/>
                <a:gd name="connsiteY8" fmla="*/ 642257 h 5588000"/>
                <a:gd name="connsiteX9" fmla="*/ 368915 w 2735943"/>
                <a:gd name="connsiteY9" fmla="*/ 0 h 5588000"/>
                <a:gd name="connsiteX10" fmla="*/ 2367028 w 2735943"/>
                <a:gd name="connsiteY10" fmla="*/ 0 h 5588000"/>
                <a:gd name="connsiteX11" fmla="*/ 2735943 w 2735943"/>
                <a:gd name="connsiteY11" fmla="*/ 368915 h 5588000"/>
                <a:gd name="connsiteX12" fmla="*/ 2735943 w 2735943"/>
                <a:gd name="connsiteY12" fmla="*/ 5219085 h 5588000"/>
                <a:gd name="connsiteX13" fmla="*/ 2367028 w 2735943"/>
                <a:gd name="connsiteY13" fmla="*/ 5588000 h 5588000"/>
                <a:gd name="connsiteX14" fmla="*/ 368915 w 2735943"/>
                <a:gd name="connsiteY14" fmla="*/ 5588000 h 5588000"/>
                <a:gd name="connsiteX15" fmla="*/ 0 w 2735943"/>
                <a:gd name="connsiteY15" fmla="*/ 5219085 h 5588000"/>
                <a:gd name="connsiteX16" fmla="*/ 0 w 2735943"/>
                <a:gd name="connsiteY16" fmla="*/ 368915 h 5588000"/>
                <a:gd name="connsiteX17" fmla="*/ 368915 w 2735943"/>
                <a:gd name="connsiteY17" fmla="*/ 0 h 55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35943" h="5588000">
                  <a:moveTo>
                    <a:pt x="1367972" y="5040085"/>
                  </a:moveTo>
                  <a:cubicBezTo>
                    <a:pt x="1265767" y="5040085"/>
                    <a:pt x="1182914" y="5122938"/>
                    <a:pt x="1182914" y="5225143"/>
                  </a:cubicBezTo>
                  <a:cubicBezTo>
                    <a:pt x="1182914" y="5327348"/>
                    <a:pt x="1265767" y="5410201"/>
                    <a:pt x="1367972" y="5410201"/>
                  </a:cubicBezTo>
                  <a:cubicBezTo>
                    <a:pt x="1470177" y="5410201"/>
                    <a:pt x="1553030" y="5327348"/>
                    <a:pt x="1553030" y="5225143"/>
                  </a:cubicBezTo>
                  <a:cubicBezTo>
                    <a:pt x="1553030" y="5122938"/>
                    <a:pt x="1470177" y="5040085"/>
                    <a:pt x="1367972" y="5040085"/>
                  </a:cubicBezTo>
                  <a:close/>
                  <a:moveTo>
                    <a:pt x="154214" y="642257"/>
                  </a:moveTo>
                  <a:lnTo>
                    <a:pt x="154214" y="4942114"/>
                  </a:lnTo>
                  <a:lnTo>
                    <a:pt x="2581729" y="4942114"/>
                  </a:lnTo>
                  <a:lnTo>
                    <a:pt x="2581729" y="642257"/>
                  </a:lnTo>
                  <a:close/>
                  <a:moveTo>
                    <a:pt x="368915" y="0"/>
                  </a:moveTo>
                  <a:lnTo>
                    <a:pt x="2367028" y="0"/>
                  </a:lnTo>
                  <a:cubicBezTo>
                    <a:pt x="2570774" y="0"/>
                    <a:pt x="2735943" y="165169"/>
                    <a:pt x="2735943" y="368915"/>
                  </a:cubicBezTo>
                  <a:lnTo>
                    <a:pt x="2735943" y="5219085"/>
                  </a:lnTo>
                  <a:cubicBezTo>
                    <a:pt x="2735943" y="5422831"/>
                    <a:pt x="2570774" y="5588000"/>
                    <a:pt x="2367028" y="5588000"/>
                  </a:cubicBezTo>
                  <a:lnTo>
                    <a:pt x="368915" y="5588000"/>
                  </a:lnTo>
                  <a:cubicBezTo>
                    <a:pt x="165169" y="5588000"/>
                    <a:pt x="0" y="5422831"/>
                    <a:pt x="0" y="5219085"/>
                  </a:cubicBezTo>
                  <a:lnTo>
                    <a:pt x="0" y="368915"/>
                  </a:lnTo>
                  <a:cubicBezTo>
                    <a:pt x="0" y="165169"/>
                    <a:pt x="165169" y="0"/>
                    <a:pt x="368915"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5" name="Group 54">
            <a:extLst>
              <a:ext uri="{FF2B5EF4-FFF2-40B4-BE49-F238E27FC236}">
                <a16:creationId xmlns:a16="http://schemas.microsoft.com/office/drawing/2014/main" id="{95F5D03C-0DE3-074D-A812-0A30F8A47637}"/>
              </a:ext>
            </a:extLst>
          </p:cNvPr>
          <p:cNvGrpSpPr/>
          <p:nvPr/>
        </p:nvGrpSpPr>
        <p:grpSpPr>
          <a:xfrm>
            <a:off x="6380507" y="2938527"/>
            <a:ext cx="499883" cy="600752"/>
            <a:chOff x="5710666" y="1571163"/>
            <a:chExt cx="499883" cy="600752"/>
          </a:xfrm>
        </p:grpSpPr>
        <p:sp>
          <p:nvSpPr>
            <p:cNvPr id="56" name="Freeform 55">
              <a:extLst>
                <a:ext uri="{FF2B5EF4-FFF2-40B4-BE49-F238E27FC236}">
                  <a16:creationId xmlns:a16="http://schemas.microsoft.com/office/drawing/2014/main" id="{0863FB31-0D16-8448-94AE-B841A0FFEE5C}"/>
                </a:ext>
              </a:extLst>
            </p:cNvPr>
            <p:cNvSpPr/>
            <p:nvPr/>
          </p:nvSpPr>
          <p:spPr bwMode="auto">
            <a:xfrm>
              <a:off x="5710666" y="1571163"/>
              <a:ext cx="368850" cy="514262"/>
            </a:xfrm>
            <a:custGeom>
              <a:avLst/>
              <a:gdLst>
                <a:gd name="connsiteX0" fmla="*/ 2358572 w 4717143"/>
                <a:gd name="connsiteY0" fmla="*/ 6233885 h 6576783"/>
                <a:gd name="connsiteX1" fmla="*/ 2240643 w 4717143"/>
                <a:gd name="connsiteY1" fmla="*/ 6351814 h 6576783"/>
                <a:gd name="connsiteX2" fmla="*/ 2358572 w 4717143"/>
                <a:gd name="connsiteY2" fmla="*/ 6469743 h 6576783"/>
                <a:gd name="connsiteX3" fmla="*/ 2476501 w 4717143"/>
                <a:gd name="connsiteY3" fmla="*/ 6351814 h 6576783"/>
                <a:gd name="connsiteX4" fmla="*/ 2358572 w 4717143"/>
                <a:gd name="connsiteY4" fmla="*/ 6233885 h 6576783"/>
                <a:gd name="connsiteX5" fmla="*/ 228600 w 4717143"/>
                <a:gd name="connsiteY5" fmla="*/ 457199 h 6576783"/>
                <a:gd name="connsiteX6" fmla="*/ 228600 w 4717143"/>
                <a:gd name="connsiteY6" fmla="*/ 6114142 h 6576783"/>
                <a:gd name="connsiteX7" fmla="*/ 4488543 w 4717143"/>
                <a:gd name="connsiteY7" fmla="*/ 6114142 h 6576783"/>
                <a:gd name="connsiteX8" fmla="*/ 4488543 w 4717143"/>
                <a:gd name="connsiteY8" fmla="*/ 457199 h 6576783"/>
                <a:gd name="connsiteX9" fmla="*/ 201988 w 4717143"/>
                <a:gd name="connsiteY9" fmla="*/ 0 h 6576783"/>
                <a:gd name="connsiteX10" fmla="*/ 4515155 w 4717143"/>
                <a:gd name="connsiteY10" fmla="*/ 0 h 6576783"/>
                <a:gd name="connsiteX11" fmla="*/ 4717143 w 4717143"/>
                <a:gd name="connsiteY11" fmla="*/ 201988 h 6576783"/>
                <a:gd name="connsiteX12" fmla="*/ 4717143 w 4717143"/>
                <a:gd name="connsiteY12" fmla="*/ 6374795 h 6576783"/>
                <a:gd name="connsiteX13" fmla="*/ 4515155 w 4717143"/>
                <a:gd name="connsiteY13" fmla="*/ 6576783 h 6576783"/>
                <a:gd name="connsiteX14" fmla="*/ 201988 w 4717143"/>
                <a:gd name="connsiteY14" fmla="*/ 6576783 h 6576783"/>
                <a:gd name="connsiteX15" fmla="*/ 0 w 4717143"/>
                <a:gd name="connsiteY15" fmla="*/ 6374795 h 6576783"/>
                <a:gd name="connsiteX16" fmla="*/ 0 w 4717143"/>
                <a:gd name="connsiteY16" fmla="*/ 201988 h 6576783"/>
                <a:gd name="connsiteX17" fmla="*/ 201988 w 4717143"/>
                <a:gd name="connsiteY17" fmla="*/ 0 h 6576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17143" h="6576783">
                  <a:moveTo>
                    <a:pt x="2358572" y="6233885"/>
                  </a:moveTo>
                  <a:cubicBezTo>
                    <a:pt x="2293442" y="6233885"/>
                    <a:pt x="2240643" y="6286684"/>
                    <a:pt x="2240643" y="6351814"/>
                  </a:cubicBezTo>
                  <a:cubicBezTo>
                    <a:pt x="2240643" y="6416944"/>
                    <a:pt x="2293442" y="6469743"/>
                    <a:pt x="2358572" y="6469743"/>
                  </a:cubicBezTo>
                  <a:cubicBezTo>
                    <a:pt x="2423702" y="6469743"/>
                    <a:pt x="2476501" y="6416944"/>
                    <a:pt x="2476501" y="6351814"/>
                  </a:cubicBezTo>
                  <a:cubicBezTo>
                    <a:pt x="2476501" y="6286684"/>
                    <a:pt x="2423702" y="6233885"/>
                    <a:pt x="2358572" y="6233885"/>
                  </a:cubicBezTo>
                  <a:close/>
                  <a:moveTo>
                    <a:pt x="228600" y="457199"/>
                  </a:moveTo>
                  <a:lnTo>
                    <a:pt x="228600" y="6114142"/>
                  </a:lnTo>
                  <a:lnTo>
                    <a:pt x="4488543" y="6114142"/>
                  </a:lnTo>
                  <a:lnTo>
                    <a:pt x="4488543" y="457199"/>
                  </a:lnTo>
                  <a:close/>
                  <a:moveTo>
                    <a:pt x="201988" y="0"/>
                  </a:moveTo>
                  <a:lnTo>
                    <a:pt x="4515155" y="0"/>
                  </a:lnTo>
                  <a:cubicBezTo>
                    <a:pt x="4626710" y="0"/>
                    <a:pt x="4717143" y="90433"/>
                    <a:pt x="4717143" y="201988"/>
                  </a:cubicBezTo>
                  <a:lnTo>
                    <a:pt x="4717143" y="6374795"/>
                  </a:lnTo>
                  <a:cubicBezTo>
                    <a:pt x="4717143" y="6486350"/>
                    <a:pt x="4626710" y="6576783"/>
                    <a:pt x="4515155" y="6576783"/>
                  </a:cubicBezTo>
                  <a:lnTo>
                    <a:pt x="201988" y="6576783"/>
                  </a:lnTo>
                  <a:cubicBezTo>
                    <a:pt x="90433" y="6576783"/>
                    <a:pt x="0" y="6486350"/>
                    <a:pt x="0" y="6374795"/>
                  </a:cubicBezTo>
                  <a:lnTo>
                    <a:pt x="0" y="201988"/>
                  </a:lnTo>
                  <a:cubicBezTo>
                    <a:pt x="0" y="90433"/>
                    <a:pt x="90433" y="0"/>
                    <a:pt x="201988"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E821A52C-CE1F-E442-BFEB-C759AC54E361}"/>
                </a:ext>
              </a:extLst>
            </p:cNvPr>
            <p:cNvSpPr/>
            <p:nvPr/>
          </p:nvSpPr>
          <p:spPr bwMode="auto">
            <a:xfrm>
              <a:off x="6007349" y="1782746"/>
              <a:ext cx="203200" cy="3891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8" name="Freeform 57">
              <a:extLst>
                <a:ext uri="{FF2B5EF4-FFF2-40B4-BE49-F238E27FC236}">
                  <a16:creationId xmlns:a16="http://schemas.microsoft.com/office/drawing/2014/main" id="{89C06CDC-4B37-B64A-882D-6E9DA6426D50}"/>
                </a:ext>
              </a:extLst>
            </p:cNvPr>
            <p:cNvSpPr/>
            <p:nvPr/>
          </p:nvSpPr>
          <p:spPr bwMode="auto">
            <a:xfrm>
              <a:off x="6007349" y="1782746"/>
              <a:ext cx="177302" cy="362128"/>
            </a:xfrm>
            <a:custGeom>
              <a:avLst/>
              <a:gdLst>
                <a:gd name="connsiteX0" fmla="*/ 1367972 w 2735943"/>
                <a:gd name="connsiteY0" fmla="*/ 5040085 h 5588000"/>
                <a:gd name="connsiteX1" fmla="*/ 1182914 w 2735943"/>
                <a:gd name="connsiteY1" fmla="*/ 5225143 h 5588000"/>
                <a:gd name="connsiteX2" fmla="*/ 1367972 w 2735943"/>
                <a:gd name="connsiteY2" fmla="*/ 5410201 h 5588000"/>
                <a:gd name="connsiteX3" fmla="*/ 1553030 w 2735943"/>
                <a:gd name="connsiteY3" fmla="*/ 5225143 h 5588000"/>
                <a:gd name="connsiteX4" fmla="*/ 1367972 w 2735943"/>
                <a:gd name="connsiteY4" fmla="*/ 5040085 h 5588000"/>
                <a:gd name="connsiteX5" fmla="*/ 154214 w 2735943"/>
                <a:gd name="connsiteY5" fmla="*/ 642257 h 5588000"/>
                <a:gd name="connsiteX6" fmla="*/ 154214 w 2735943"/>
                <a:gd name="connsiteY6" fmla="*/ 4942114 h 5588000"/>
                <a:gd name="connsiteX7" fmla="*/ 2581729 w 2735943"/>
                <a:gd name="connsiteY7" fmla="*/ 4942114 h 5588000"/>
                <a:gd name="connsiteX8" fmla="*/ 2581729 w 2735943"/>
                <a:gd name="connsiteY8" fmla="*/ 642257 h 5588000"/>
                <a:gd name="connsiteX9" fmla="*/ 368915 w 2735943"/>
                <a:gd name="connsiteY9" fmla="*/ 0 h 5588000"/>
                <a:gd name="connsiteX10" fmla="*/ 2367028 w 2735943"/>
                <a:gd name="connsiteY10" fmla="*/ 0 h 5588000"/>
                <a:gd name="connsiteX11" fmla="*/ 2735943 w 2735943"/>
                <a:gd name="connsiteY11" fmla="*/ 368915 h 5588000"/>
                <a:gd name="connsiteX12" fmla="*/ 2735943 w 2735943"/>
                <a:gd name="connsiteY12" fmla="*/ 5219085 h 5588000"/>
                <a:gd name="connsiteX13" fmla="*/ 2367028 w 2735943"/>
                <a:gd name="connsiteY13" fmla="*/ 5588000 h 5588000"/>
                <a:gd name="connsiteX14" fmla="*/ 368915 w 2735943"/>
                <a:gd name="connsiteY14" fmla="*/ 5588000 h 5588000"/>
                <a:gd name="connsiteX15" fmla="*/ 0 w 2735943"/>
                <a:gd name="connsiteY15" fmla="*/ 5219085 h 5588000"/>
                <a:gd name="connsiteX16" fmla="*/ 0 w 2735943"/>
                <a:gd name="connsiteY16" fmla="*/ 368915 h 5588000"/>
                <a:gd name="connsiteX17" fmla="*/ 368915 w 2735943"/>
                <a:gd name="connsiteY17" fmla="*/ 0 h 55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35943" h="5588000">
                  <a:moveTo>
                    <a:pt x="1367972" y="5040085"/>
                  </a:moveTo>
                  <a:cubicBezTo>
                    <a:pt x="1265767" y="5040085"/>
                    <a:pt x="1182914" y="5122938"/>
                    <a:pt x="1182914" y="5225143"/>
                  </a:cubicBezTo>
                  <a:cubicBezTo>
                    <a:pt x="1182914" y="5327348"/>
                    <a:pt x="1265767" y="5410201"/>
                    <a:pt x="1367972" y="5410201"/>
                  </a:cubicBezTo>
                  <a:cubicBezTo>
                    <a:pt x="1470177" y="5410201"/>
                    <a:pt x="1553030" y="5327348"/>
                    <a:pt x="1553030" y="5225143"/>
                  </a:cubicBezTo>
                  <a:cubicBezTo>
                    <a:pt x="1553030" y="5122938"/>
                    <a:pt x="1470177" y="5040085"/>
                    <a:pt x="1367972" y="5040085"/>
                  </a:cubicBezTo>
                  <a:close/>
                  <a:moveTo>
                    <a:pt x="154214" y="642257"/>
                  </a:moveTo>
                  <a:lnTo>
                    <a:pt x="154214" y="4942114"/>
                  </a:lnTo>
                  <a:lnTo>
                    <a:pt x="2581729" y="4942114"/>
                  </a:lnTo>
                  <a:lnTo>
                    <a:pt x="2581729" y="642257"/>
                  </a:lnTo>
                  <a:close/>
                  <a:moveTo>
                    <a:pt x="368915" y="0"/>
                  </a:moveTo>
                  <a:lnTo>
                    <a:pt x="2367028" y="0"/>
                  </a:lnTo>
                  <a:cubicBezTo>
                    <a:pt x="2570774" y="0"/>
                    <a:pt x="2735943" y="165169"/>
                    <a:pt x="2735943" y="368915"/>
                  </a:cubicBezTo>
                  <a:lnTo>
                    <a:pt x="2735943" y="5219085"/>
                  </a:lnTo>
                  <a:cubicBezTo>
                    <a:pt x="2735943" y="5422831"/>
                    <a:pt x="2570774" y="5588000"/>
                    <a:pt x="2367028" y="5588000"/>
                  </a:cubicBezTo>
                  <a:lnTo>
                    <a:pt x="368915" y="5588000"/>
                  </a:lnTo>
                  <a:cubicBezTo>
                    <a:pt x="165169" y="5588000"/>
                    <a:pt x="0" y="5422831"/>
                    <a:pt x="0" y="5219085"/>
                  </a:cubicBezTo>
                  <a:lnTo>
                    <a:pt x="0" y="368915"/>
                  </a:lnTo>
                  <a:cubicBezTo>
                    <a:pt x="0" y="165169"/>
                    <a:pt x="165169" y="0"/>
                    <a:pt x="368915"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 name="Group 59">
            <a:extLst>
              <a:ext uri="{FF2B5EF4-FFF2-40B4-BE49-F238E27FC236}">
                <a16:creationId xmlns:a16="http://schemas.microsoft.com/office/drawing/2014/main" id="{F1118D3F-C8AE-E64A-91CD-28CF82F3BF74}"/>
              </a:ext>
            </a:extLst>
          </p:cNvPr>
          <p:cNvGrpSpPr/>
          <p:nvPr/>
        </p:nvGrpSpPr>
        <p:grpSpPr>
          <a:xfrm>
            <a:off x="6388009" y="3940120"/>
            <a:ext cx="499883" cy="600752"/>
            <a:chOff x="5710666" y="1571163"/>
            <a:chExt cx="499883" cy="600752"/>
          </a:xfrm>
        </p:grpSpPr>
        <p:sp>
          <p:nvSpPr>
            <p:cNvPr id="61" name="Freeform 60">
              <a:extLst>
                <a:ext uri="{FF2B5EF4-FFF2-40B4-BE49-F238E27FC236}">
                  <a16:creationId xmlns:a16="http://schemas.microsoft.com/office/drawing/2014/main" id="{ACAD83DE-BA54-5741-8368-07A7E8285379}"/>
                </a:ext>
              </a:extLst>
            </p:cNvPr>
            <p:cNvSpPr/>
            <p:nvPr/>
          </p:nvSpPr>
          <p:spPr bwMode="auto">
            <a:xfrm>
              <a:off x="5710666" y="1571163"/>
              <a:ext cx="368850" cy="514262"/>
            </a:xfrm>
            <a:custGeom>
              <a:avLst/>
              <a:gdLst>
                <a:gd name="connsiteX0" fmla="*/ 2358572 w 4717143"/>
                <a:gd name="connsiteY0" fmla="*/ 6233885 h 6576783"/>
                <a:gd name="connsiteX1" fmla="*/ 2240643 w 4717143"/>
                <a:gd name="connsiteY1" fmla="*/ 6351814 h 6576783"/>
                <a:gd name="connsiteX2" fmla="*/ 2358572 w 4717143"/>
                <a:gd name="connsiteY2" fmla="*/ 6469743 h 6576783"/>
                <a:gd name="connsiteX3" fmla="*/ 2476501 w 4717143"/>
                <a:gd name="connsiteY3" fmla="*/ 6351814 h 6576783"/>
                <a:gd name="connsiteX4" fmla="*/ 2358572 w 4717143"/>
                <a:gd name="connsiteY4" fmla="*/ 6233885 h 6576783"/>
                <a:gd name="connsiteX5" fmla="*/ 228600 w 4717143"/>
                <a:gd name="connsiteY5" fmla="*/ 457199 h 6576783"/>
                <a:gd name="connsiteX6" fmla="*/ 228600 w 4717143"/>
                <a:gd name="connsiteY6" fmla="*/ 6114142 h 6576783"/>
                <a:gd name="connsiteX7" fmla="*/ 4488543 w 4717143"/>
                <a:gd name="connsiteY7" fmla="*/ 6114142 h 6576783"/>
                <a:gd name="connsiteX8" fmla="*/ 4488543 w 4717143"/>
                <a:gd name="connsiteY8" fmla="*/ 457199 h 6576783"/>
                <a:gd name="connsiteX9" fmla="*/ 201988 w 4717143"/>
                <a:gd name="connsiteY9" fmla="*/ 0 h 6576783"/>
                <a:gd name="connsiteX10" fmla="*/ 4515155 w 4717143"/>
                <a:gd name="connsiteY10" fmla="*/ 0 h 6576783"/>
                <a:gd name="connsiteX11" fmla="*/ 4717143 w 4717143"/>
                <a:gd name="connsiteY11" fmla="*/ 201988 h 6576783"/>
                <a:gd name="connsiteX12" fmla="*/ 4717143 w 4717143"/>
                <a:gd name="connsiteY12" fmla="*/ 6374795 h 6576783"/>
                <a:gd name="connsiteX13" fmla="*/ 4515155 w 4717143"/>
                <a:gd name="connsiteY13" fmla="*/ 6576783 h 6576783"/>
                <a:gd name="connsiteX14" fmla="*/ 201988 w 4717143"/>
                <a:gd name="connsiteY14" fmla="*/ 6576783 h 6576783"/>
                <a:gd name="connsiteX15" fmla="*/ 0 w 4717143"/>
                <a:gd name="connsiteY15" fmla="*/ 6374795 h 6576783"/>
                <a:gd name="connsiteX16" fmla="*/ 0 w 4717143"/>
                <a:gd name="connsiteY16" fmla="*/ 201988 h 6576783"/>
                <a:gd name="connsiteX17" fmla="*/ 201988 w 4717143"/>
                <a:gd name="connsiteY17" fmla="*/ 0 h 6576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17143" h="6576783">
                  <a:moveTo>
                    <a:pt x="2358572" y="6233885"/>
                  </a:moveTo>
                  <a:cubicBezTo>
                    <a:pt x="2293442" y="6233885"/>
                    <a:pt x="2240643" y="6286684"/>
                    <a:pt x="2240643" y="6351814"/>
                  </a:cubicBezTo>
                  <a:cubicBezTo>
                    <a:pt x="2240643" y="6416944"/>
                    <a:pt x="2293442" y="6469743"/>
                    <a:pt x="2358572" y="6469743"/>
                  </a:cubicBezTo>
                  <a:cubicBezTo>
                    <a:pt x="2423702" y="6469743"/>
                    <a:pt x="2476501" y="6416944"/>
                    <a:pt x="2476501" y="6351814"/>
                  </a:cubicBezTo>
                  <a:cubicBezTo>
                    <a:pt x="2476501" y="6286684"/>
                    <a:pt x="2423702" y="6233885"/>
                    <a:pt x="2358572" y="6233885"/>
                  </a:cubicBezTo>
                  <a:close/>
                  <a:moveTo>
                    <a:pt x="228600" y="457199"/>
                  </a:moveTo>
                  <a:lnTo>
                    <a:pt x="228600" y="6114142"/>
                  </a:lnTo>
                  <a:lnTo>
                    <a:pt x="4488543" y="6114142"/>
                  </a:lnTo>
                  <a:lnTo>
                    <a:pt x="4488543" y="457199"/>
                  </a:lnTo>
                  <a:close/>
                  <a:moveTo>
                    <a:pt x="201988" y="0"/>
                  </a:moveTo>
                  <a:lnTo>
                    <a:pt x="4515155" y="0"/>
                  </a:lnTo>
                  <a:cubicBezTo>
                    <a:pt x="4626710" y="0"/>
                    <a:pt x="4717143" y="90433"/>
                    <a:pt x="4717143" y="201988"/>
                  </a:cubicBezTo>
                  <a:lnTo>
                    <a:pt x="4717143" y="6374795"/>
                  </a:lnTo>
                  <a:cubicBezTo>
                    <a:pt x="4717143" y="6486350"/>
                    <a:pt x="4626710" y="6576783"/>
                    <a:pt x="4515155" y="6576783"/>
                  </a:cubicBezTo>
                  <a:lnTo>
                    <a:pt x="201988" y="6576783"/>
                  </a:lnTo>
                  <a:cubicBezTo>
                    <a:pt x="90433" y="6576783"/>
                    <a:pt x="0" y="6486350"/>
                    <a:pt x="0" y="6374795"/>
                  </a:cubicBezTo>
                  <a:lnTo>
                    <a:pt x="0" y="201988"/>
                  </a:lnTo>
                  <a:cubicBezTo>
                    <a:pt x="0" y="90433"/>
                    <a:pt x="90433" y="0"/>
                    <a:pt x="201988"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a:extLst>
                <a:ext uri="{FF2B5EF4-FFF2-40B4-BE49-F238E27FC236}">
                  <a16:creationId xmlns:a16="http://schemas.microsoft.com/office/drawing/2014/main" id="{4FCC91DC-4AA0-D547-AD90-94BA78CE6C3B}"/>
                </a:ext>
              </a:extLst>
            </p:cNvPr>
            <p:cNvSpPr/>
            <p:nvPr/>
          </p:nvSpPr>
          <p:spPr bwMode="auto">
            <a:xfrm>
              <a:off x="6007349" y="1782746"/>
              <a:ext cx="203200" cy="3891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3" name="Freeform 62">
              <a:extLst>
                <a:ext uri="{FF2B5EF4-FFF2-40B4-BE49-F238E27FC236}">
                  <a16:creationId xmlns:a16="http://schemas.microsoft.com/office/drawing/2014/main" id="{DF2EE5FC-B436-B344-ACE7-6A3C21A03C73}"/>
                </a:ext>
              </a:extLst>
            </p:cNvPr>
            <p:cNvSpPr/>
            <p:nvPr/>
          </p:nvSpPr>
          <p:spPr bwMode="auto">
            <a:xfrm>
              <a:off x="6007349" y="1782746"/>
              <a:ext cx="177302" cy="362128"/>
            </a:xfrm>
            <a:custGeom>
              <a:avLst/>
              <a:gdLst>
                <a:gd name="connsiteX0" fmla="*/ 1367972 w 2735943"/>
                <a:gd name="connsiteY0" fmla="*/ 5040085 h 5588000"/>
                <a:gd name="connsiteX1" fmla="*/ 1182914 w 2735943"/>
                <a:gd name="connsiteY1" fmla="*/ 5225143 h 5588000"/>
                <a:gd name="connsiteX2" fmla="*/ 1367972 w 2735943"/>
                <a:gd name="connsiteY2" fmla="*/ 5410201 h 5588000"/>
                <a:gd name="connsiteX3" fmla="*/ 1553030 w 2735943"/>
                <a:gd name="connsiteY3" fmla="*/ 5225143 h 5588000"/>
                <a:gd name="connsiteX4" fmla="*/ 1367972 w 2735943"/>
                <a:gd name="connsiteY4" fmla="*/ 5040085 h 5588000"/>
                <a:gd name="connsiteX5" fmla="*/ 154214 w 2735943"/>
                <a:gd name="connsiteY5" fmla="*/ 642257 h 5588000"/>
                <a:gd name="connsiteX6" fmla="*/ 154214 w 2735943"/>
                <a:gd name="connsiteY6" fmla="*/ 4942114 h 5588000"/>
                <a:gd name="connsiteX7" fmla="*/ 2581729 w 2735943"/>
                <a:gd name="connsiteY7" fmla="*/ 4942114 h 5588000"/>
                <a:gd name="connsiteX8" fmla="*/ 2581729 w 2735943"/>
                <a:gd name="connsiteY8" fmla="*/ 642257 h 5588000"/>
                <a:gd name="connsiteX9" fmla="*/ 368915 w 2735943"/>
                <a:gd name="connsiteY9" fmla="*/ 0 h 5588000"/>
                <a:gd name="connsiteX10" fmla="*/ 2367028 w 2735943"/>
                <a:gd name="connsiteY10" fmla="*/ 0 h 5588000"/>
                <a:gd name="connsiteX11" fmla="*/ 2735943 w 2735943"/>
                <a:gd name="connsiteY11" fmla="*/ 368915 h 5588000"/>
                <a:gd name="connsiteX12" fmla="*/ 2735943 w 2735943"/>
                <a:gd name="connsiteY12" fmla="*/ 5219085 h 5588000"/>
                <a:gd name="connsiteX13" fmla="*/ 2367028 w 2735943"/>
                <a:gd name="connsiteY13" fmla="*/ 5588000 h 5588000"/>
                <a:gd name="connsiteX14" fmla="*/ 368915 w 2735943"/>
                <a:gd name="connsiteY14" fmla="*/ 5588000 h 5588000"/>
                <a:gd name="connsiteX15" fmla="*/ 0 w 2735943"/>
                <a:gd name="connsiteY15" fmla="*/ 5219085 h 5588000"/>
                <a:gd name="connsiteX16" fmla="*/ 0 w 2735943"/>
                <a:gd name="connsiteY16" fmla="*/ 368915 h 5588000"/>
                <a:gd name="connsiteX17" fmla="*/ 368915 w 2735943"/>
                <a:gd name="connsiteY17" fmla="*/ 0 h 55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35943" h="5588000">
                  <a:moveTo>
                    <a:pt x="1367972" y="5040085"/>
                  </a:moveTo>
                  <a:cubicBezTo>
                    <a:pt x="1265767" y="5040085"/>
                    <a:pt x="1182914" y="5122938"/>
                    <a:pt x="1182914" y="5225143"/>
                  </a:cubicBezTo>
                  <a:cubicBezTo>
                    <a:pt x="1182914" y="5327348"/>
                    <a:pt x="1265767" y="5410201"/>
                    <a:pt x="1367972" y="5410201"/>
                  </a:cubicBezTo>
                  <a:cubicBezTo>
                    <a:pt x="1470177" y="5410201"/>
                    <a:pt x="1553030" y="5327348"/>
                    <a:pt x="1553030" y="5225143"/>
                  </a:cubicBezTo>
                  <a:cubicBezTo>
                    <a:pt x="1553030" y="5122938"/>
                    <a:pt x="1470177" y="5040085"/>
                    <a:pt x="1367972" y="5040085"/>
                  </a:cubicBezTo>
                  <a:close/>
                  <a:moveTo>
                    <a:pt x="154214" y="642257"/>
                  </a:moveTo>
                  <a:lnTo>
                    <a:pt x="154214" y="4942114"/>
                  </a:lnTo>
                  <a:lnTo>
                    <a:pt x="2581729" y="4942114"/>
                  </a:lnTo>
                  <a:lnTo>
                    <a:pt x="2581729" y="642257"/>
                  </a:lnTo>
                  <a:close/>
                  <a:moveTo>
                    <a:pt x="368915" y="0"/>
                  </a:moveTo>
                  <a:lnTo>
                    <a:pt x="2367028" y="0"/>
                  </a:lnTo>
                  <a:cubicBezTo>
                    <a:pt x="2570774" y="0"/>
                    <a:pt x="2735943" y="165169"/>
                    <a:pt x="2735943" y="368915"/>
                  </a:cubicBezTo>
                  <a:lnTo>
                    <a:pt x="2735943" y="5219085"/>
                  </a:lnTo>
                  <a:cubicBezTo>
                    <a:pt x="2735943" y="5422831"/>
                    <a:pt x="2570774" y="5588000"/>
                    <a:pt x="2367028" y="5588000"/>
                  </a:cubicBezTo>
                  <a:lnTo>
                    <a:pt x="368915" y="5588000"/>
                  </a:lnTo>
                  <a:cubicBezTo>
                    <a:pt x="165169" y="5588000"/>
                    <a:pt x="0" y="5422831"/>
                    <a:pt x="0" y="5219085"/>
                  </a:cubicBezTo>
                  <a:lnTo>
                    <a:pt x="0" y="368915"/>
                  </a:lnTo>
                  <a:cubicBezTo>
                    <a:pt x="0" y="165169"/>
                    <a:pt x="165169" y="0"/>
                    <a:pt x="368915"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65" name="Straight Connector 64">
            <a:extLst>
              <a:ext uri="{FF2B5EF4-FFF2-40B4-BE49-F238E27FC236}">
                <a16:creationId xmlns:a16="http://schemas.microsoft.com/office/drawing/2014/main" id="{8503D69B-633E-2B41-B70A-EB349581A137}"/>
              </a:ext>
            </a:extLst>
          </p:cNvPr>
          <p:cNvCxnSpPr>
            <a:cxnSpLocks/>
          </p:cNvCxnSpPr>
          <p:nvPr/>
        </p:nvCxnSpPr>
        <p:spPr>
          <a:xfrm>
            <a:off x="7149972" y="3230893"/>
            <a:ext cx="187827" cy="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6" name="Freeform 65">
            <a:extLst>
              <a:ext uri="{FF2B5EF4-FFF2-40B4-BE49-F238E27FC236}">
                <a16:creationId xmlns:a16="http://schemas.microsoft.com/office/drawing/2014/main" id="{4063FA9A-FEE7-E646-9517-8084F00E3EFB}"/>
              </a:ext>
            </a:extLst>
          </p:cNvPr>
          <p:cNvSpPr/>
          <p:nvPr/>
        </p:nvSpPr>
        <p:spPr bwMode="auto">
          <a:xfrm rot="16200000">
            <a:off x="5966475" y="3153534"/>
            <a:ext cx="2149655" cy="189062"/>
          </a:xfrm>
          <a:custGeom>
            <a:avLst/>
            <a:gdLst>
              <a:gd name="connsiteX0" fmla="*/ 0 w 7231117"/>
              <a:gd name="connsiteY0" fmla="*/ 0 h 315310"/>
              <a:gd name="connsiteX1" fmla="*/ 0 w 7231117"/>
              <a:gd name="connsiteY1" fmla="*/ 315310 h 315310"/>
              <a:gd name="connsiteX2" fmla="*/ 7231117 w 7231117"/>
              <a:gd name="connsiteY2" fmla="*/ 315310 h 315310"/>
              <a:gd name="connsiteX3" fmla="*/ 7231117 w 7231117"/>
              <a:gd name="connsiteY3" fmla="*/ 10510 h 315310"/>
            </a:gdLst>
            <a:ahLst/>
            <a:cxnLst>
              <a:cxn ang="0">
                <a:pos x="connsiteX0" y="connsiteY0"/>
              </a:cxn>
              <a:cxn ang="0">
                <a:pos x="connsiteX1" y="connsiteY1"/>
              </a:cxn>
              <a:cxn ang="0">
                <a:pos x="connsiteX2" y="connsiteY2"/>
              </a:cxn>
              <a:cxn ang="0">
                <a:pos x="connsiteX3" y="connsiteY3"/>
              </a:cxn>
            </a:cxnLst>
            <a:rect l="l" t="t" r="r" b="b"/>
            <a:pathLst>
              <a:path w="7231117" h="315310">
                <a:moveTo>
                  <a:pt x="0" y="0"/>
                </a:moveTo>
                <a:lnTo>
                  <a:pt x="0" y="315310"/>
                </a:lnTo>
                <a:lnTo>
                  <a:pt x="7231117" y="315310"/>
                </a:lnTo>
                <a:lnTo>
                  <a:pt x="7231117" y="1051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a:t>v</a:t>
            </a:r>
          </a:p>
        </p:txBody>
      </p:sp>
      <p:grpSp>
        <p:nvGrpSpPr>
          <p:cNvPr id="13" name="Group 12">
            <a:extLst>
              <a:ext uri="{FF2B5EF4-FFF2-40B4-BE49-F238E27FC236}">
                <a16:creationId xmlns:a16="http://schemas.microsoft.com/office/drawing/2014/main" id="{4AF51072-A8F1-AD45-9B67-F322C8B04E3E}"/>
              </a:ext>
            </a:extLst>
          </p:cNvPr>
          <p:cNvGrpSpPr/>
          <p:nvPr/>
        </p:nvGrpSpPr>
        <p:grpSpPr>
          <a:xfrm>
            <a:off x="7477175" y="2963310"/>
            <a:ext cx="698372" cy="413703"/>
            <a:chOff x="7412681" y="3268636"/>
            <a:chExt cx="698372" cy="413703"/>
          </a:xfrm>
        </p:grpSpPr>
        <p:grpSp>
          <p:nvGrpSpPr>
            <p:cNvPr id="70" name="Group 69">
              <a:extLst>
                <a:ext uri="{FF2B5EF4-FFF2-40B4-BE49-F238E27FC236}">
                  <a16:creationId xmlns:a16="http://schemas.microsoft.com/office/drawing/2014/main" id="{77C27114-5004-2647-9A1B-EF0EAA5F1DD3}"/>
                </a:ext>
              </a:extLst>
            </p:cNvPr>
            <p:cNvGrpSpPr>
              <a:grpSpLocks noChangeAspect="1"/>
            </p:cNvGrpSpPr>
            <p:nvPr/>
          </p:nvGrpSpPr>
          <p:grpSpPr>
            <a:xfrm flipH="1">
              <a:off x="7412681" y="3269017"/>
              <a:ext cx="698372" cy="413322"/>
              <a:chOff x="942772" y="1664993"/>
              <a:chExt cx="155575" cy="92075"/>
            </a:xfrm>
            <a:solidFill>
              <a:schemeClr val="accent1"/>
            </a:solidFill>
          </p:grpSpPr>
          <p:sp>
            <p:nvSpPr>
              <p:cNvPr id="73" name="Oval 19">
                <a:extLst>
                  <a:ext uri="{FF2B5EF4-FFF2-40B4-BE49-F238E27FC236}">
                    <a16:creationId xmlns:a16="http://schemas.microsoft.com/office/drawing/2014/main" id="{C30CB310-45E6-6D4B-9496-F6E4F834BFE7}"/>
                  </a:ext>
                </a:extLst>
              </p:cNvPr>
              <p:cNvSpPr>
                <a:spLocks noChangeArrowheads="1"/>
              </p:cNvSpPr>
              <p:nvPr/>
            </p:nvSpPr>
            <p:spPr bwMode="auto">
              <a:xfrm>
                <a:off x="958647" y="1664993"/>
                <a:ext cx="93663"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74" name="Freeform 20">
                <a:extLst>
                  <a:ext uri="{FF2B5EF4-FFF2-40B4-BE49-F238E27FC236}">
                    <a16:creationId xmlns:a16="http://schemas.microsoft.com/office/drawing/2014/main" id="{E56E7EE7-D6BB-A943-80DC-24AD7A783E52}"/>
                  </a:ext>
                </a:extLst>
              </p:cNvPr>
              <p:cNvSpPr>
                <a:spLocks/>
              </p:cNvSpPr>
              <p:nvPr/>
            </p:nvSpPr>
            <p:spPr bwMode="auto">
              <a:xfrm>
                <a:off x="942772" y="1722142"/>
                <a:ext cx="155575" cy="34925"/>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75" name="Oval 21">
                <a:extLst>
                  <a:ext uri="{FF2B5EF4-FFF2-40B4-BE49-F238E27FC236}">
                    <a16:creationId xmlns:a16="http://schemas.microsoft.com/office/drawing/2014/main" id="{646483A4-1C2E-6D47-AB47-6F97C33DF612}"/>
                  </a:ext>
                </a:extLst>
              </p:cNvPr>
              <p:cNvSpPr>
                <a:spLocks noChangeArrowheads="1"/>
              </p:cNvSpPr>
              <p:nvPr/>
            </p:nvSpPr>
            <p:spPr bwMode="auto">
              <a:xfrm>
                <a:off x="1020559" y="1680868"/>
                <a:ext cx="61913"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grpSp>
        <p:sp>
          <p:nvSpPr>
            <p:cNvPr id="80" name="Freeform 25">
              <a:extLst>
                <a:ext uri="{FF2B5EF4-FFF2-40B4-BE49-F238E27FC236}">
                  <a16:creationId xmlns:a16="http://schemas.microsoft.com/office/drawing/2014/main" id="{7EBE4941-9C85-D64D-BD34-E7BF4B65465F}"/>
                </a:ext>
              </a:extLst>
            </p:cNvPr>
            <p:cNvSpPr>
              <a:spLocks/>
            </p:cNvSpPr>
            <p:nvPr/>
          </p:nvSpPr>
          <p:spPr bwMode="auto">
            <a:xfrm>
              <a:off x="7714723" y="3268636"/>
              <a:ext cx="204729" cy="338891"/>
            </a:xfrm>
            <a:custGeom>
              <a:avLst/>
              <a:gdLst>
                <a:gd name="T0" fmla="*/ 5836 w 6031"/>
                <a:gd name="T1" fmla="*/ 3721 h 10008"/>
                <a:gd name="T2" fmla="*/ 3348 w 6031"/>
                <a:gd name="T3" fmla="*/ 3721 h 10008"/>
                <a:gd name="T4" fmla="*/ 4386 w 6031"/>
                <a:gd name="T5" fmla="*/ 255 h 10008"/>
                <a:gd name="T6" fmla="*/ 4288 w 6031"/>
                <a:gd name="T7" fmla="*/ 20 h 10008"/>
                <a:gd name="T8" fmla="*/ 4210 w 6031"/>
                <a:gd name="T9" fmla="*/ 0 h 10008"/>
                <a:gd name="T10" fmla="*/ 4053 w 6031"/>
                <a:gd name="T11" fmla="*/ 78 h 10008"/>
                <a:gd name="T12" fmla="*/ 39 w 6031"/>
                <a:gd name="T13" fmla="*/ 5934 h 10008"/>
                <a:gd name="T14" fmla="*/ 19 w 6031"/>
                <a:gd name="T15" fmla="*/ 6130 h 10008"/>
                <a:gd name="T16" fmla="*/ 195 w 6031"/>
                <a:gd name="T17" fmla="*/ 6228 h 10008"/>
                <a:gd name="T18" fmla="*/ 2604 w 6031"/>
                <a:gd name="T19" fmla="*/ 6228 h 10008"/>
                <a:gd name="T20" fmla="*/ 1527 w 6031"/>
                <a:gd name="T21" fmla="*/ 9753 h 10008"/>
                <a:gd name="T22" fmla="*/ 1625 w 6031"/>
                <a:gd name="T23" fmla="*/ 9988 h 10008"/>
                <a:gd name="T24" fmla="*/ 1703 w 6031"/>
                <a:gd name="T25" fmla="*/ 10008 h 10008"/>
                <a:gd name="T26" fmla="*/ 1860 w 6031"/>
                <a:gd name="T27" fmla="*/ 9929 h 10008"/>
                <a:gd name="T28" fmla="*/ 5992 w 6031"/>
                <a:gd name="T29" fmla="*/ 4015 h 10008"/>
                <a:gd name="T30" fmla="*/ 6031 w 6031"/>
                <a:gd name="T31" fmla="*/ 3897 h 10008"/>
                <a:gd name="T32" fmla="*/ 5836 w 6031"/>
                <a:gd name="T33" fmla="*/ 3721 h 10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31" h="10008">
                  <a:moveTo>
                    <a:pt x="5836" y="3721"/>
                  </a:moveTo>
                  <a:lnTo>
                    <a:pt x="3348" y="3721"/>
                  </a:lnTo>
                  <a:lnTo>
                    <a:pt x="4386" y="255"/>
                  </a:lnTo>
                  <a:cubicBezTo>
                    <a:pt x="4406" y="157"/>
                    <a:pt x="4367" y="59"/>
                    <a:pt x="4288" y="20"/>
                  </a:cubicBezTo>
                  <a:cubicBezTo>
                    <a:pt x="4269" y="0"/>
                    <a:pt x="4230" y="0"/>
                    <a:pt x="4210" y="0"/>
                  </a:cubicBezTo>
                  <a:cubicBezTo>
                    <a:pt x="4151" y="0"/>
                    <a:pt x="4093" y="39"/>
                    <a:pt x="4053" y="78"/>
                  </a:cubicBezTo>
                  <a:lnTo>
                    <a:pt x="39" y="5934"/>
                  </a:lnTo>
                  <a:cubicBezTo>
                    <a:pt x="0" y="5993"/>
                    <a:pt x="0" y="6071"/>
                    <a:pt x="19" y="6130"/>
                  </a:cubicBezTo>
                  <a:cubicBezTo>
                    <a:pt x="58" y="6189"/>
                    <a:pt x="117" y="6228"/>
                    <a:pt x="195" y="6228"/>
                  </a:cubicBezTo>
                  <a:lnTo>
                    <a:pt x="2604" y="6228"/>
                  </a:lnTo>
                  <a:lnTo>
                    <a:pt x="1527" y="9753"/>
                  </a:lnTo>
                  <a:cubicBezTo>
                    <a:pt x="1508" y="9851"/>
                    <a:pt x="1547" y="9949"/>
                    <a:pt x="1625" y="9988"/>
                  </a:cubicBezTo>
                  <a:cubicBezTo>
                    <a:pt x="1645" y="10008"/>
                    <a:pt x="1684" y="10008"/>
                    <a:pt x="1703" y="10008"/>
                  </a:cubicBezTo>
                  <a:cubicBezTo>
                    <a:pt x="1762" y="10008"/>
                    <a:pt x="1821" y="9968"/>
                    <a:pt x="1860" y="9929"/>
                  </a:cubicBezTo>
                  <a:lnTo>
                    <a:pt x="5992" y="4015"/>
                  </a:lnTo>
                  <a:cubicBezTo>
                    <a:pt x="6012" y="3976"/>
                    <a:pt x="6031" y="3936"/>
                    <a:pt x="6031" y="3897"/>
                  </a:cubicBezTo>
                  <a:cubicBezTo>
                    <a:pt x="6031" y="3799"/>
                    <a:pt x="5933" y="3721"/>
                    <a:pt x="5836" y="3721"/>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14225">
                <a:defRPr/>
              </a:pPr>
              <a:endParaRPr lang="en-US" sz="2400" kern="0">
                <a:solidFill>
                  <a:sysClr val="windowText" lastClr="000000"/>
                </a:solidFill>
              </a:endParaRPr>
            </a:p>
          </p:txBody>
        </p:sp>
      </p:grpSp>
      <p:grpSp>
        <p:nvGrpSpPr>
          <p:cNvPr id="11" name="Group 10">
            <a:extLst>
              <a:ext uri="{FF2B5EF4-FFF2-40B4-BE49-F238E27FC236}">
                <a16:creationId xmlns:a16="http://schemas.microsoft.com/office/drawing/2014/main" id="{69B0CB12-788E-D247-B5EE-D123CE96C2BB}"/>
              </a:ext>
            </a:extLst>
          </p:cNvPr>
          <p:cNvGrpSpPr/>
          <p:nvPr/>
        </p:nvGrpSpPr>
        <p:grpSpPr>
          <a:xfrm>
            <a:off x="10883856" y="2977146"/>
            <a:ext cx="455982" cy="387762"/>
            <a:chOff x="11270548" y="3434108"/>
            <a:chExt cx="455982" cy="387762"/>
          </a:xfrm>
        </p:grpSpPr>
        <p:grpSp>
          <p:nvGrpSpPr>
            <p:cNvPr id="81" name="Group 115">
              <a:extLst>
                <a:ext uri="{FF2B5EF4-FFF2-40B4-BE49-F238E27FC236}">
                  <a16:creationId xmlns:a16="http://schemas.microsoft.com/office/drawing/2014/main" id="{704EC817-43B0-1042-BA15-FD29E1302EA8}"/>
                </a:ext>
              </a:extLst>
            </p:cNvPr>
            <p:cNvGrpSpPr>
              <a:grpSpLocks noChangeAspect="1"/>
            </p:cNvGrpSpPr>
            <p:nvPr/>
          </p:nvGrpSpPr>
          <p:grpSpPr bwMode="auto">
            <a:xfrm rot="20828126">
              <a:off x="11270548" y="3470807"/>
              <a:ext cx="398203" cy="200962"/>
              <a:chOff x="1663" y="1106"/>
              <a:chExt cx="214" cy="108"/>
            </a:xfrm>
          </p:grpSpPr>
          <p:sp>
            <p:nvSpPr>
              <p:cNvPr id="84" name="Freeform 118">
                <a:extLst>
                  <a:ext uri="{FF2B5EF4-FFF2-40B4-BE49-F238E27FC236}">
                    <a16:creationId xmlns:a16="http://schemas.microsoft.com/office/drawing/2014/main" id="{2ABFC848-7CB4-6C40-BBB2-42EE23303886}"/>
                  </a:ext>
                </a:extLst>
              </p:cNvPr>
              <p:cNvSpPr>
                <a:spLocks/>
              </p:cNvSpPr>
              <p:nvPr/>
            </p:nvSpPr>
            <p:spPr bwMode="auto">
              <a:xfrm>
                <a:off x="1678" y="1120"/>
                <a:ext cx="185" cy="78"/>
              </a:xfrm>
              <a:custGeom>
                <a:avLst/>
                <a:gdLst>
                  <a:gd name="T0" fmla="*/ 0 w 185"/>
                  <a:gd name="T1" fmla="*/ 78 h 78"/>
                  <a:gd name="T2" fmla="*/ 65 w 185"/>
                  <a:gd name="T3" fmla="*/ 0 h 78"/>
                  <a:gd name="T4" fmla="*/ 126 w 185"/>
                  <a:gd name="T5" fmla="*/ 59 h 78"/>
                  <a:gd name="T6" fmla="*/ 185 w 185"/>
                  <a:gd name="T7" fmla="*/ 0 h 78"/>
                </a:gdLst>
                <a:ahLst/>
                <a:cxnLst>
                  <a:cxn ang="0">
                    <a:pos x="T0" y="T1"/>
                  </a:cxn>
                  <a:cxn ang="0">
                    <a:pos x="T2" y="T3"/>
                  </a:cxn>
                  <a:cxn ang="0">
                    <a:pos x="T4" y="T5"/>
                  </a:cxn>
                  <a:cxn ang="0">
                    <a:pos x="T6" y="T7"/>
                  </a:cxn>
                </a:cxnLst>
                <a:rect l="0" t="0" r="r" b="b"/>
                <a:pathLst>
                  <a:path w="185" h="78">
                    <a:moveTo>
                      <a:pt x="0" y="78"/>
                    </a:moveTo>
                    <a:lnTo>
                      <a:pt x="65" y="0"/>
                    </a:lnTo>
                    <a:lnTo>
                      <a:pt x="126" y="59"/>
                    </a:lnTo>
                    <a:lnTo>
                      <a:pt x="185" y="0"/>
                    </a:lnTo>
                  </a:path>
                </a:pathLst>
              </a:custGeom>
              <a:noFill/>
              <a:ln w="7938"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Oval 119">
                <a:extLst>
                  <a:ext uri="{FF2B5EF4-FFF2-40B4-BE49-F238E27FC236}">
                    <a16:creationId xmlns:a16="http://schemas.microsoft.com/office/drawing/2014/main" id="{B62698C3-92E4-2742-A194-E9E3C187FE3E}"/>
                  </a:ext>
                </a:extLst>
              </p:cNvPr>
              <p:cNvSpPr>
                <a:spLocks noChangeArrowheads="1"/>
              </p:cNvSpPr>
              <p:nvPr/>
            </p:nvSpPr>
            <p:spPr bwMode="auto">
              <a:xfrm>
                <a:off x="1663" y="1184"/>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Oval 120">
                <a:extLst>
                  <a:ext uri="{FF2B5EF4-FFF2-40B4-BE49-F238E27FC236}">
                    <a16:creationId xmlns:a16="http://schemas.microsoft.com/office/drawing/2014/main" id="{43B4C349-81BB-E041-8BAA-2327285D3E76}"/>
                  </a:ext>
                </a:extLst>
              </p:cNvPr>
              <p:cNvSpPr>
                <a:spLocks noChangeArrowheads="1"/>
              </p:cNvSpPr>
              <p:nvPr/>
            </p:nvSpPr>
            <p:spPr bwMode="auto">
              <a:xfrm>
                <a:off x="1731" y="1106"/>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Oval 121">
                <a:extLst>
                  <a:ext uri="{FF2B5EF4-FFF2-40B4-BE49-F238E27FC236}">
                    <a16:creationId xmlns:a16="http://schemas.microsoft.com/office/drawing/2014/main" id="{93669348-97EC-1442-ACC3-6A7C65630E29}"/>
                  </a:ext>
                </a:extLst>
              </p:cNvPr>
              <p:cNvSpPr>
                <a:spLocks noChangeArrowheads="1"/>
              </p:cNvSpPr>
              <p:nvPr/>
            </p:nvSpPr>
            <p:spPr bwMode="auto">
              <a:xfrm>
                <a:off x="1790" y="1165"/>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Oval 122">
                <a:extLst>
                  <a:ext uri="{FF2B5EF4-FFF2-40B4-BE49-F238E27FC236}">
                    <a16:creationId xmlns:a16="http://schemas.microsoft.com/office/drawing/2014/main" id="{B563FFE0-CAEA-8F4B-BC1C-EA67E63FD850}"/>
                  </a:ext>
                </a:extLst>
              </p:cNvPr>
              <p:cNvSpPr>
                <a:spLocks noChangeArrowheads="1"/>
              </p:cNvSpPr>
              <p:nvPr/>
            </p:nvSpPr>
            <p:spPr bwMode="auto">
              <a:xfrm>
                <a:off x="1848" y="1106"/>
                <a:ext cx="29" cy="3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6" name="Group 75">
              <a:extLst>
                <a:ext uri="{FF2B5EF4-FFF2-40B4-BE49-F238E27FC236}">
                  <a16:creationId xmlns:a16="http://schemas.microsoft.com/office/drawing/2014/main" id="{45B21924-7BA8-E144-A073-AC6C9AAD0ADB}"/>
                </a:ext>
              </a:extLst>
            </p:cNvPr>
            <p:cNvGrpSpPr/>
            <p:nvPr/>
          </p:nvGrpSpPr>
          <p:grpSpPr>
            <a:xfrm>
              <a:off x="11343294" y="3434108"/>
              <a:ext cx="383236" cy="387762"/>
              <a:chOff x="6618408" y="2175688"/>
              <a:chExt cx="238059" cy="240870"/>
            </a:xfrm>
          </p:grpSpPr>
          <p:sp>
            <p:nvSpPr>
              <p:cNvPr id="78" name="Freeform 5">
                <a:extLst>
                  <a:ext uri="{FF2B5EF4-FFF2-40B4-BE49-F238E27FC236}">
                    <a16:creationId xmlns:a16="http://schemas.microsoft.com/office/drawing/2014/main" id="{AC8C762D-2611-0449-A3FE-0D6A56B01E33}"/>
                  </a:ext>
                </a:extLst>
              </p:cNvPr>
              <p:cNvSpPr>
                <a:spLocks/>
              </p:cNvSpPr>
              <p:nvPr/>
            </p:nvSpPr>
            <p:spPr bwMode="auto">
              <a:xfrm>
                <a:off x="6739981" y="2300073"/>
                <a:ext cx="116486" cy="116485"/>
              </a:xfrm>
              <a:custGeom>
                <a:avLst/>
                <a:gdLst>
                  <a:gd name="T0" fmla="*/ 148 w 148"/>
                  <a:gd name="T1" fmla="*/ 127 h 148"/>
                  <a:gd name="T2" fmla="*/ 127 w 148"/>
                  <a:gd name="T3" fmla="*/ 148 h 148"/>
                  <a:gd name="T4" fmla="*/ 52 w 148"/>
                  <a:gd name="T5" fmla="*/ 73 h 148"/>
                  <a:gd name="T6" fmla="*/ 0 w 148"/>
                  <a:gd name="T7" fmla="*/ 21 h 148"/>
                  <a:gd name="T8" fmla="*/ 21 w 148"/>
                  <a:gd name="T9" fmla="*/ 0 h 148"/>
                  <a:gd name="T10" fmla="*/ 148 w 148"/>
                  <a:gd name="T11" fmla="*/ 127 h 148"/>
                </a:gdLst>
                <a:ahLst/>
                <a:cxnLst>
                  <a:cxn ang="0">
                    <a:pos x="T0" y="T1"/>
                  </a:cxn>
                  <a:cxn ang="0">
                    <a:pos x="T2" y="T3"/>
                  </a:cxn>
                  <a:cxn ang="0">
                    <a:pos x="T4" y="T5"/>
                  </a:cxn>
                  <a:cxn ang="0">
                    <a:pos x="T6" y="T7"/>
                  </a:cxn>
                  <a:cxn ang="0">
                    <a:pos x="T8" y="T9"/>
                  </a:cxn>
                  <a:cxn ang="0">
                    <a:pos x="T10" y="T11"/>
                  </a:cxn>
                </a:cxnLst>
                <a:rect l="0" t="0" r="r" b="b"/>
                <a:pathLst>
                  <a:path w="148" h="148">
                    <a:moveTo>
                      <a:pt x="148" y="127"/>
                    </a:moveTo>
                    <a:lnTo>
                      <a:pt x="127" y="148"/>
                    </a:lnTo>
                    <a:lnTo>
                      <a:pt x="52" y="73"/>
                    </a:lnTo>
                    <a:lnTo>
                      <a:pt x="0" y="21"/>
                    </a:lnTo>
                    <a:lnTo>
                      <a:pt x="21" y="0"/>
                    </a:lnTo>
                    <a:lnTo>
                      <a:pt x="148"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Oval 78">
                <a:extLst>
                  <a:ext uri="{FF2B5EF4-FFF2-40B4-BE49-F238E27FC236}">
                    <a16:creationId xmlns:a16="http://schemas.microsoft.com/office/drawing/2014/main" id="{39BB1F89-6E12-5741-B254-43D2913E47B2}"/>
                  </a:ext>
                </a:extLst>
              </p:cNvPr>
              <p:cNvSpPr/>
              <p:nvPr/>
            </p:nvSpPr>
            <p:spPr bwMode="auto">
              <a:xfrm>
                <a:off x="6618408" y="2175688"/>
                <a:ext cx="157768" cy="157768"/>
              </a:xfrm>
              <a:prstGeom prst="ellipse">
                <a:avLst/>
              </a:prstGeom>
              <a:noFill/>
              <a:ln w="222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90" name="Freeform 89">
            <a:extLst>
              <a:ext uri="{FF2B5EF4-FFF2-40B4-BE49-F238E27FC236}">
                <a16:creationId xmlns:a16="http://schemas.microsoft.com/office/drawing/2014/main" id="{31036204-8447-6745-B559-F9BA784DE8A0}"/>
              </a:ext>
            </a:extLst>
          </p:cNvPr>
          <p:cNvSpPr/>
          <p:nvPr/>
        </p:nvSpPr>
        <p:spPr bwMode="auto">
          <a:xfrm>
            <a:off x="8914427" y="2191424"/>
            <a:ext cx="674255" cy="615702"/>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1" name="Freeform 90">
            <a:extLst>
              <a:ext uri="{FF2B5EF4-FFF2-40B4-BE49-F238E27FC236}">
                <a16:creationId xmlns:a16="http://schemas.microsoft.com/office/drawing/2014/main" id="{971E1F74-73CF-6B4E-B613-666515AF6A5A}"/>
              </a:ext>
            </a:extLst>
          </p:cNvPr>
          <p:cNvSpPr/>
          <p:nvPr/>
        </p:nvSpPr>
        <p:spPr bwMode="auto">
          <a:xfrm flipV="1">
            <a:off x="8914427" y="3766067"/>
            <a:ext cx="674255" cy="556825"/>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C6ACA1B-3669-A341-A705-AAE130502BAE}"/>
              </a:ext>
            </a:extLst>
          </p:cNvPr>
          <p:cNvPicPr>
            <a:picLocks noChangeAspect="1"/>
          </p:cNvPicPr>
          <p:nvPr/>
        </p:nvPicPr>
        <p:blipFill rotWithShape="1">
          <a:blip r:embed="rId4">
            <a:extLst>
              <a:ext uri="{BEBA8EAE-BF5A-486C-A8C5-ECC9F3942E4B}">
                <a14:imgProps xmlns:a14="http://schemas.microsoft.com/office/drawing/2010/main">
                  <a14:imgLayer r:embed="rId5">
                    <a14:imgEffect>
                      <a14:colorTemperature colorTemp="5451"/>
                    </a14:imgEffect>
                    <a14:imgEffect>
                      <a14:saturation sat="227000"/>
                    </a14:imgEffect>
                    <a14:imgEffect>
                      <a14:brightnessContrast bright="5000"/>
                    </a14:imgEffect>
                  </a14:imgLayer>
                </a14:imgProps>
              </a:ext>
              <a:ext uri="{28A0092B-C50C-407E-A947-70E740481C1C}">
                <a14:useLocalDpi xmlns:a14="http://schemas.microsoft.com/office/drawing/2010/main" val="0"/>
              </a:ext>
            </a:extLst>
          </a:blip>
          <a:srcRect b="33880"/>
          <a:stretch/>
        </p:blipFill>
        <p:spPr>
          <a:xfrm>
            <a:off x="9521924" y="4012476"/>
            <a:ext cx="881550" cy="482448"/>
          </a:xfrm>
          <a:prstGeom prst="rect">
            <a:avLst/>
          </a:prstGeom>
        </p:spPr>
      </p:pic>
      <p:sp>
        <p:nvSpPr>
          <p:cNvPr id="52" name="Rectangle 51">
            <a:extLst>
              <a:ext uri="{FF2B5EF4-FFF2-40B4-BE49-F238E27FC236}">
                <a16:creationId xmlns:a16="http://schemas.microsoft.com/office/drawing/2014/main" id="{837E6D40-4951-4D49-9C83-E4686204421E}"/>
              </a:ext>
            </a:extLst>
          </p:cNvPr>
          <p:cNvSpPr/>
          <p:nvPr/>
        </p:nvSpPr>
        <p:spPr>
          <a:xfrm>
            <a:off x="6273700" y="1352073"/>
            <a:ext cx="5310781"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srgbClr val="0177D7"/>
                </a:solidFill>
                <a:latin typeface="Segoe UI Semibold"/>
                <a:cs typeface="Segoe UI Semilight" charset="0"/>
              </a:rPr>
              <a:t>Scalable open source architecture using Azure App Service environment</a:t>
            </a:r>
          </a:p>
        </p:txBody>
      </p:sp>
    </p:spTree>
    <p:extLst>
      <p:ext uri="{BB962C8B-B14F-4D97-AF65-F5344CB8AC3E}">
        <p14:creationId xmlns:p14="http://schemas.microsoft.com/office/powerpoint/2010/main" val="395010388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itle 1">
            <a:extLst>
              <a:ext uri="{FF2B5EF4-FFF2-40B4-BE49-F238E27FC236}">
                <a16:creationId xmlns:a16="http://schemas.microsoft.com/office/drawing/2014/main" id="{21A5B68D-8EBA-4BF8-B6B0-78ED060D3764}"/>
              </a:ext>
            </a:extLst>
          </p:cNvPr>
          <p:cNvSpPr txBox="1">
            <a:spLocks/>
          </p:cNvSpPr>
          <p:nvPr/>
        </p:nvSpPr>
        <p:spPr>
          <a:xfrm>
            <a:off x="476823" y="305990"/>
            <a:ext cx="11018520" cy="861774"/>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50" normalizeH="0" baseline="0" noProof="0">
                <a:ln w="3175">
                  <a:noFill/>
                </a:ln>
                <a:gradFill>
                  <a:gsLst>
                    <a:gs pos="1250">
                      <a:prstClr val="black"/>
                    </a:gs>
                    <a:gs pos="100000">
                      <a:prstClr val="black"/>
                    </a:gs>
                  </a:gsLst>
                  <a:lin ang="5400000" scaled="0"/>
                </a:gradFill>
                <a:effectLst/>
                <a:uLnTx/>
                <a:uFillTx/>
                <a:ea typeface="+mn-ea"/>
                <a:cs typeface="Segoe UI" pitchFamily="34" charset="0"/>
              </a:rPr>
              <a:t>Optimize app development with microservice architectures</a:t>
            </a:r>
            <a:br>
              <a:rPr kumimoji="0" lang="en-US" sz="3200" b="0" i="0" u="none" strike="noStrike" kern="1200" cap="none" spc="-50" normalizeH="0" baseline="0" noProof="0">
                <a:ln w="3175">
                  <a:noFill/>
                </a:ln>
                <a:gradFill>
                  <a:gsLst>
                    <a:gs pos="1250">
                      <a:prstClr val="black"/>
                    </a:gs>
                    <a:gs pos="100000">
                      <a:prstClr val="black"/>
                    </a:gs>
                  </a:gsLst>
                  <a:lin ang="5400000" scaled="0"/>
                </a:gradFill>
                <a:effectLst/>
                <a:uLnTx/>
                <a:uFillTx/>
                <a:ea typeface="+mn-ea"/>
                <a:cs typeface="Segoe UI" pitchFamily="34" charset="0"/>
              </a:rPr>
            </a:br>
            <a:endParaRPr kumimoji="0" lang="en-US" sz="3200" b="0" i="0" u="none" strike="noStrike" kern="1200" cap="none" spc="-50" normalizeH="0" baseline="0" noProof="0">
              <a:ln w="3175">
                <a:noFill/>
              </a:ln>
              <a:gradFill>
                <a:gsLst>
                  <a:gs pos="1250">
                    <a:prstClr val="black"/>
                  </a:gs>
                  <a:gs pos="100000">
                    <a:prstClr val="black"/>
                  </a:gs>
                </a:gsLst>
                <a:lin ang="5400000" scaled="0"/>
              </a:gradFill>
              <a:effectLst/>
              <a:uLnTx/>
              <a:uFillTx/>
              <a:ea typeface="+mn-ea"/>
              <a:cs typeface="Segoe UI" pitchFamily="34" charset="0"/>
            </a:endParaRPr>
          </a:p>
        </p:txBody>
      </p:sp>
      <p:sp>
        <p:nvSpPr>
          <p:cNvPr id="92" name="Rectangle 91">
            <a:extLst>
              <a:ext uri="{FF2B5EF4-FFF2-40B4-BE49-F238E27FC236}">
                <a16:creationId xmlns:a16="http://schemas.microsoft.com/office/drawing/2014/main" id="{1F54A1BD-0373-4D03-A700-961A716BDD6C}"/>
              </a:ext>
            </a:extLst>
          </p:cNvPr>
          <p:cNvSpPr/>
          <p:nvPr/>
        </p:nvSpPr>
        <p:spPr>
          <a:xfrm>
            <a:off x="492201" y="1337941"/>
            <a:ext cx="5139407" cy="3539430"/>
          </a:xfrm>
          <a:prstGeom prst="rect">
            <a:avLst/>
          </a:prstGeom>
        </p:spPr>
        <p:txBody>
          <a:bodyPr wrap="square" anchor="t">
            <a:spAutoFit/>
          </a:bodyPr>
          <a:lstStyle/>
          <a:p>
            <a:pPr>
              <a:defRPr/>
            </a:pPr>
            <a:r>
              <a:rPr lang="en-US" sz="1600">
                <a:ea typeface="+mn-lt"/>
                <a:cs typeface="+mn-lt"/>
              </a:rPr>
              <a:t>Easily integrate with AKS and other managed services for a quicker time to market</a:t>
            </a:r>
            <a:endParaRPr lang="en-US"/>
          </a:p>
          <a:p>
            <a:pPr>
              <a:defRPr/>
            </a:pPr>
            <a:endParaRPr lang="en-US" sz="1600">
              <a:solidFill>
                <a:prstClr val="black"/>
              </a:solidFill>
            </a:endParaRPr>
          </a:p>
          <a:p>
            <a:pPr>
              <a:defRPr/>
            </a:pPr>
            <a:r>
              <a:rPr lang="en-US" sz="1600"/>
              <a:t>Quickly provision databases with microservices architectures and flexibly scale compute and storage </a:t>
            </a:r>
          </a:p>
          <a:p>
            <a:pPr>
              <a:defRPr/>
            </a:pPr>
            <a:endParaRPr lang="en-US" sz="1600">
              <a:solidFill>
                <a:prstClr val="black"/>
              </a:solidFill>
              <a:cs typeface="Segoe UI"/>
            </a:endParaRPr>
          </a:p>
          <a:p>
            <a:pPr>
              <a:defRPr/>
            </a:pPr>
            <a:r>
              <a:rPr lang="en-US" sz="1600"/>
              <a:t>Easily integrate with Azure Kubernetes Service and other managed services to improve deploying and monitoring microservices </a:t>
            </a:r>
            <a:endParaRPr lang="en-US" sz="1600">
              <a:cs typeface="Segoe UI"/>
            </a:endParaRPr>
          </a:p>
          <a:p>
            <a:pPr>
              <a:defRPr/>
            </a:pPr>
            <a:endParaRPr lang="en-US" sz="1600">
              <a:solidFill>
                <a:schemeClr val="accent1"/>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chemeClr val="accent1"/>
                </a:solidFill>
                <a:latin typeface="+mj-lt"/>
              </a:rPr>
              <a:t>Ideal for retail, e-commerce, manufacturing, and banking applications</a:t>
            </a:r>
            <a:endParaRPr lang="en-US" sz="1600" b="1">
              <a:solidFill>
                <a:schemeClr val="accent1"/>
              </a:solidFill>
              <a:latin typeface="+mj-lt"/>
              <a:cs typeface="Segoe UI Semibold"/>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a:ea typeface="+mn-ea"/>
              <a:cs typeface="+mn-cs"/>
            </a:endParaRPr>
          </a:p>
        </p:txBody>
      </p:sp>
      <p:sp>
        <p:nvSpPr>
          <p:cNvPr id="4" name="TextBox 3">
            <a:extLst>
              <a:ext uri="{FF2B5EF4-FFF2-40B4-BE49-F238E27FC236}">
                <a16:creationId xmlns:a16="http://schemas.microsoft.com/office/drawing/2014/main" id="{09FBBF4D-0B78-4F9D-AD62-8EFDCB555B3E}"/>
              </a:ext>
            </a:extLst>
          </p:cNvPr>
          <p:cNvSpPr txBox="1"/>
          <p:nvPr/>
        </p:nvSpPr>
        <p:spPr>
          <a:xfrm>
            <a:off x="6510867" y="4980027"/>
            <a:ext cx="652204" cy="137210"/>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Users </a:t>
            </a:r>
          </a:p>
        </p:txBody>
      </p:sp>
      <p:sp>
        <p:nvSpPr>
          <p:cNvPr id="60" name="Rectangle 59">
            <a:extLst>
              <a:ext uri="{FF2B5EF4-FFF2-40B4-BE49-F238E27FC236}">
                <a16:creationId xmlns:a16="http://schemas.microsoft.com/office/drawing/2014/main" id="{DFF00652-CBE8-4903-8893-45965D58734F}"/>
              </a:ext>
            </a:extLst>
          </p:cNvPr>
          <p:cNvSpPr/>
          <p:nvPr/>
        </p:nvSpPr>
        <p:spPr>
          <a:xfrm>
            <a:off x="4426399" y="5800460"/>
            <a:ext cx="7043251" cy="584775"/>
          </a:xfrm>
          <a:prstGeom prst="rect">
            <a:avLst/>
          </a:prstGeom>
        </p:spPr>
        <p:txBody>
          <a:bodyPr wrap="square" anchor="t">
            <a:spAutoFit/>
          </a:bodyPr>
          <a:lstStyle/>
          <a:p>
            <a:pPr>
              <a:defRPr/>
            </a:pPr>
            <a:r>
              <a:rPr kumimoji="0" lang="en-US" sz="1600" b="0" i="0" u="none" strike="noStrike" kern="1200" cap="none" spc="0" normalizeH="0" baseline="0" noProof="0" err="1">
                <a:ln>
                  <a:noFill/>
                </a:ln>
                <a:solidFill>
                  <a:srgbClr val="0177D7"/>
                </a:solidFill>
                <a:effectLst/>
                <a:uLnTx/>
                <a:uFillTx/>
                <a:latin typeface="Segoe UI Semibold"/>
                <a:ea typeface="Segoe UI Semilight" charset="0"/>
                <a:cs typeface="Segoe UI Semilight"/>
              </a:rPr>
              <a:t>WhiteSource</a:t>
            </a:r>
            <a:r>
              <a:rPr kumimoji="0" lang="en-US" sz="1600" b="0" i="0" u="none" strike="noStrike" kern="1200" cap="none" spc="0" normalizeH="0" baseline="0" noProof="0">
                <a:ln>
                  <a:noFill/>
                </a:ln>
                <a:solidFill>
                  <a:srgbClr val="0177D7"/>
                </a:solidFill>
                <a:effectLst/>
                <a:uLnTx/>
                <a:uFillTx/>
                <a:latin typeface="Segoe UI Semibold"/>
                <a:ea typeface="Segoe UI Semilight" charset="0"/>
                <a:cs typeface="Segoe UI Semilight"/>
              </a:rPr>
              <a:t> provides greater value to its customers by delivering new services faster and dynamically scaling </a:t>
            </a:r>
            <a:r>
              <a:rPr lang="en-US" sz="1600">
                <a:solidFill>
                  <a:srgbClr val="0177D7"/>
                </a:solidFill>
                <a:latin typeface="Segoe UI Semibold"/>
                <a:ea typeface="Segoe UI Semilight" charset="0"/>
                <a:cs typeface="Segoe UI Semilight"/>
              </a:rPr>
              <a:t>database resources</a:t>
            </a:r>
            <a:r>
              <a:rPr kumimoji="0" lang="en-US" sz="1600" b="0" i="0" u="none" strike="noStrike" kern="1200" cap="none" spc="0" normalizeH="0" baseline="0" noProof="0">
                <a:ln>
                  <a:noFill/>
                </a:ln>
                <a:solidFill>
                  <a:srgbClr val="0177D7"/>
                </a:solidFill>
                <a:effectLst/>
                <a:uLnTx/>
                <a:uFillTx/>
                <a:latin typeface="Segoe UI Semibold"/>
                <a:ea typeface="Segoe UI Semilight" charset="0"/>
                <a:cs typeface="Segoe UI Semilight"/>
              </a:rPr>
              <a:t> up and down</a:t>
            </a:r>
          </a:p>
        </p:txBody>
      </p:sp>
      <p:cxnSp>
        <p:nvCxnSpPr>
          <p:cNvPr id="61" name="Straight Connector 60">
            <a:extLst>
              <a:ext uri="{FF2B5EF4-FFF2-40B4-BE49-F238E27FC236}">
                <a16:creationId xmlns:a16="http://schemas.microsoft.com/office/drawing/2014/main" id="{0812033E-C473-4203-ABB7-E24D0B5A35C1}"/>
              </a:ext>
            </a:extLst>
          </p:cNvPr>
          <p:cNvCxnSpPr/>
          <p:nvPr/>
        </p:nvCxnSpPr>
        <p:spPr>
          <a:xfrm>
            <a:off x="4230029" y="5761463"/>
            <a:ext cx="0" cy="706244"/>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8" name="Picture 57">
            <a:extLst>
              <a:ext uri="{FF2B5EF4-FFF2-40B4-BE49-F238E27FC236}">
                <a16:creationId xmlns:a16="http://schemas.microsoft.com/office/drawing/2014/main" id="{0D4FEC3F-3024-4C91-B481-E82F9819F850}"/>
              </a:ext>
            </a:extLst>
          </p:cNvPr>
          <p:cNvPicPr>
            <a:picLocks noChangeAspect="1"/>
          </p:cNvPicPr>
          <p:nvPr/>
        </p:nvPicPr>
        <p:blipFill>
          <a:blip r:embed="rId3"/>
          <a:stretch>
            <a:fillRect/>
          </a:stretch>
        </p:blipFill>
        <p:spPr>
          <a:xfrm>
            <a:off x="1136468" y="5781987"/>
            <a:ext cx="2771647" cy="665195"/>
          </a:xfrm>
          <a:prstGeom prst="rect">
            <a:avLst/>
          </a:prstGeom>
        </p:spPr>
      </p:pic>
      <p:grpSp>
        <p:nvGrpSpPr>
          <p:cNvPr id="108" name="Group 107">
            <a:extLst>
              <a:ext uri="{FF2B5EF4-FFF2-40B4-BE49-F238E27FC236}">
                <a16:creationId xmlns:a16="http://schemas.microsoft.com/office/drawing/2014/main" id="{34C2899F-007F-DB4C-BDE5-DB6C8B34A163}"/>
              </a:ext>
            </a:extLst>
          </p:cNvPr>
          <p:cNvGrpSpPr/>
          <p:nvPr/>
        </p:nvGrpSpPr>
        <p:grpSpPr>
          <a:xfrm>
            <a:off x="6700716" y="1901229"/>
            <a:ext cx="4408107" cy="3522220"/>
            <a:chOff x="6222989" y="1529580"/>
            <a:chExt cx="4408107" cy="3522220"/>
          </a:xfrm>
        </p:grpSpPr>
        <p:cxnSp>
          <p:nvCxnSpPr>
            <p:cNvPr id="7" name="Straight Arrow Connector 6">
              <a:extLst>
                <a:ext uri="{FF2B5EF4-FFF2-40B4-BE49-F238E27FC236}">
                  <a16:creationId xmlns:a16="http://schemas.microsoft.com/office/drawing/2014/main" id="{73E9DD4A-9707-4C58-ADD9-8967DF8545D6}"/>
                </a:ext>
              </a:extLst>
            </p:cNvPr>
            <p:cNvCxnSpPr>
              <a:cxnSpLocks/>
            </p:cNvCxnSpPr>
            <p:nvPr/>
          </p:nvCxnSpPr>
          <p:spPr>
            <a:xfrm>
              <a:off x="6569563" y="3276531"/>
              <a:ext cx="584928"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9D1110F-043F-4774-AA8C-90CF8FB62896}"/>
                </a:ext>
              </a:extLst>
            </p:cNvPr>
            <p:cNvCxnSpPr>
              <a:cxnSpLocks/>
            </p:cNvCxnSpPr>
            <p:nvPr/>
          </p:nvCxnSpPr>
          <p:spPr>
            <a:xfrm flipH="1">
              <a:off x="6569571" y="3396351"/>
              <a:ext cx="559450"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9CB1C70-9A2E-4C00-A66E-3FD684914DC0}"/>
                </a:ext>
              </a:extLst>
            </p:cNvPr>
            <p:cNvSpPr txBox="1"/>
            <p:nvPr/>
          </p:nvSpPr>
          <p:spPr>
            <a:xfrm>
              <a:off x="7014859" y="3629605"/>
              <a:ext cx="1062446"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Azure Traffic Manager</a:t>
              </a:r>
            </a:p>
          </p:txBody>
        </p:sp>
        <p:sp>
          <p:nvSpPr>
            <p:cNvPr id="19" name="TextBox 18">
              <a:extLst>
                <a:ext uri="{FF2B5EF4-FFF2-40B4-BE49-F238E27FC236}">
                  <a16:creationId xmlns:a16="http://schemas.microsoft.com/office/drawing/2014/main" id="{C1CD7476-FE0F-4C53-B9BC-7D17B4F61A37}"/>
                </a:ext>
              </a:extLst>
            </p:cNvPr>
            <p:cNvSpPr txBox="1"/>
            <p:nvPr/>
          </p:nvSpPr>
          <p:spPr>
            <a:xfrm>
              <a:off x="7888877" y="4602630"/>
              <a:ext cx="1062446"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Azure Application Gateway</a:t>
              </a:r>
            </a:p>
          </p:txBody>
        </p:sp>
        <p:sp>
          <p:nvSpPr>
            <p:cNvPr id="22" name="TextBox 21">
              <a:extLst>
                <a:ext uri="{FF2B5EF4-FFF2-40B4-BE49-F238E27FC236}">
                  <a16:creationId xmlns:a16="http://schemas.microsoft.com/office/drawing/2014/main" id="{C6A5EEF6-187E-4828-B3C4-67C5569A1AE5}"/>
                </a:ext>
              </a:extLst>
            </p:cNvPr>
            <p:cNvSpPr txBox="1"/>
            <p:nvPr/>
          </p:nvSpPr>
          <p:spPr>
            <a:xfrm>
              <a:off x="7895074" y="2890350"/>
              <a:ext cx="1062446"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Azure API Management</a:t>
              </a:r>
            </a:p>
          </p:txBody>
        </p:sp>
        <p:sp>
          <p:nvSpPr>
            <p:cNvPr id="26" name="TextBox 25">
              <a:extLst>
                <a:ext uri="{FF2B5EF4-FFF2-40B4-BE49-F238E27FC236}">
                  <a16:creationId xmlns:a16="http://schemas.microsoft.com/office/drawing/2014/main" id="{C1A9F3C7-44C0-4595-BDA0-1FF50103591B}"/>
                </a:ext>
              </a:extLst>
            </p:cNvPr>
            <p:cNvSpPr txBox="1"/>
            <p:nvPr/>
          </p:nvSpPr>
          <p:spPr>
            <a:xfrm>
              <a:off x="8813595" y="3629605"/>
              <a:ext cx="1062446"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Azure Kubernetes Service </a:t>
              </a:r>
            </a:p>
          </p:txBody>
        </p:sp>
        <p:sp>
          <p:nvSpPr>
            <p:cNvPr id="49" name="TextBox 48">
              <a:extLst>
                <a:ext uri="{FF2B5EF4-FFF2-40B4-BE49-F238E27FC236}">
                  <a16:creationId xmlns:a16="http://schemas.microsoft.com/office/drawing/2014/main" id="{4F79BBB2-50D9-4673-BEC1-855466ADFC2D}"/>
                </a:ext>
              </a:extLst>
            </p:cNvPr>
            <p:cNvSpPr txBox="1"/>
            <p:nvPr/>
          </p:nvSpPr>
          <p:spPr>
            <a:xfrm>
              <a:off x="9844270" y="1529580"/>
              <a:ext cx="455946" cy="584776"/>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1" i="0" u="none" strike="noStrike" kern="1200" cap="none" spc="0" normalizeH="0" baseline="0" noProof="0" err="1">
                <a:ln>
                  <a:noFill/>
                </a:ln>
                <a:solidFill>
                  <a:srgbClr val="FFFFFF"/>
                </a:solidFill>
                <a:effectLst/>
                <a:uLnTx/>
                <a:uFillTx/>
                <a:latin typeface="Segoe UI Black" charset="0"/>
                <a:ea typeface="Segoe UI Black" charset="0"/>
                <a:cs typeface="Segoe UI Black" charset="0"/>
              </a:endParaRPr>
            </a:p>
          </p:txBody>
        </p:sp>
        <p:sp>
          <p:nvSpPr>
            <p:cNvPr id="55" name="TextBox 54">
              <a:extLst>
                <a:ext uri="{FF2B5EF4-FFF2-40B4-BE49-F238E27FC236}">
                  <a16:creationId xmlns:a16="http://schemas.microsoft.com/office/drawing/2014/main" id="{AE11E1D8-2FC0-46ED-AFF2-69766A239400}"/>
                </a:ext>
              </a:extLst>
            </p:cNvPr>
            <p:cNvSpPr txBox="1"/>
            <p:nvPr/>
          </p:nvSpPr>
          <p:spPr>
            <a:xfrm>
              <a:off x="9568650" y="4913301"/>
              <a:ext cx="1062446"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Azure Blob Storage</a:t>
              </a:r>
            </a:p>
          </p:txBody>
        </p:sp>
        <p:sp>
          <p:nvSpPr>
            <p:cNvPr id="69" name="TextBox 68">
              <a:extLst>
                <a:ext uri="{FF2B5EF4-FFF2-40B4-BE49-F238E27FC236}">
                  <a16:creationId xmlns:a16="http://schemas.microsoft.com/office/drawing/2014/main" id="{47AEB836-2380-4F24-A454-9D936E707A19}"/>
                </a:ext>
              </a:extLst>
            </p:cNvPr>
            <p:cNvSpPr txBox="1"/>
            <p:nvPr/>
          </p:nvSpPr>
          <p:spPr>
            <a:xfrm>
              <a:off x="9541020" y="2151949"/>
              <a:ext cx="1062446"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Azure Database </a:t>
              </a:r>
              <a:b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b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for MySQL</a:t>
              </a:r>
            </a:p>
          </p:txBody>
        </p:sp>
        <p:sp>
          <p:nvSpPr>
            <p:cNvPr id="34" name="Freeform 33">
              <a:extLst>
                <a:ext uri="{FF2B5EF4-FFF2-40B4-BE49-F238E27FC236}">
                  <a16:creationId xmlns:a16="http://schemas.microsoft.com/office/drawing/2014/main" id="{B7F90AEF-844F-C444-B2F6-F54FFA5D30D7}"/>
                </a:ext>
              </a:extLst>
            </p:cNvPr>
            <p:cNvSpPr/>
            <p:nvPr/>
          </p:nvSpPr>
          <p:spPr bwMode="auto">
            <a:xfrm>
              <a:off x="9784040" y="4320608"/>
              <a:ext cx="593636" cy="513195"/>
            </a:xfrm>
            <a:custGeom>
              <a:avLst/>
              <a:gdLst>
                <a:gd name="connsiteX0" fmla="*/ 2045820 w 4638512"/>
                <a:gd name="connsiteY0" fmla="*/ 2246179 h 4009962"/>
                <a:gd name="connsiteX1" fmla="*/ 2135116 w 4638512"/>
                <a:gd name="connsiteY1" fmla="*/ 2478723 h 4009962"/>
                <a:gd name="connsiteX2" fmla="*/ 2043959 w 4638512"/>
                <a:gd name="connsiteY2" fmla="*/ 2711267 h 4009962"/>
                <a:gd name="connsiteX3" fmla="*/ 1950477 w 4638512"/>
                <a:gd name="connsiteY3" fmla="*/ 2485699 h 4009962"/>
                <a:gd name="connsiteX4" fmla="*/ 2045820 w 4638512"/>
                <a:gd name="connsiteY4" fmla="*/ 2246179 h 4009962"/>
                <a:gd name="connsiteX5" fmla="*/ 2052331 w 4638512"/>
                <a:gd name="connsiteY5" fmla="*/ 2134093 h 4009962"/>
                <a:gd name="connsiteX6" fmla="*/ 1865598 w 4638512"/>
                <a:gd name="connsiteY6" fmla="*/ 2225018 h 4009962"/>
                <a:gd name="connsiteX7" fmla="*/ 1801183 w 4638512"/>
                <a:gd name="connsiteY7" fmla="*/ 2489420 h 4009962"/>
                <a:gd name="connsiteX8" fmla="*/ 2039308 w 4638512"/>
                <a:gd name="connsiteY8" fmla="*/ 2823818 h 4009962"/>
                <a:gd name="connsiteX9" fmla="*/ 2221390 w 4638512"/>
                <a:gd name="connsiteY9" fmla="*/ 2733591 h 4009962"/>
                <a:gd name="connsiteX10" fmla="*/ 2284875 w 4638512"/>
                <a:gd name="connsiteY10" fmla="*/ 2474072 h 4009962"/>
                <a:gd name="connsiteX11" fmla="*/ 2052331 w 4638512"/>
                <a:gd name="connsiteY11" fmla="*/ 2134093 h 4009962"/>
                <a:gd name="connsiteX12" fmla="*/ 2619664 w 4638512"/>
                <a:gd name="connsiteY12" fmla="*/ 2130372 h 4009962"/>
                <a:gd name="connsiteX13" fmla="*/ 2528041 w 4638512"/>
                <a:gd name="connsiteY13" fmla="*/ 2187578 h 4009962"/>
                <a:gd name="connsiteX14" fmla="*/ 2420141 w 4638512"/>
                <a:gd name="connsiteY14" fmla="*/ 2230366 h 4009962"/>
                <a:gd name="connsiteX15" fmla="*/ 2420141 w 4638512"/>
                <a:gd name="connsiteY15" fmla="*/ 2354080 h 4009962"/>
                <a:gd name="connsiteX16" fmla="*/ 2459673 w 4638512"/>
                <a:gd name="connsiteY16" fmla="*/ 2346406 h 4009962"/>
                <a:gd name="connsiteX17" fmla="*/ 2498276 w 4638512"/>
                <a:gd name="connsiteY17" fmla="*/ 2333383 h 4009962"/>
                <a:gd name="connsiteX18" fmla="*/ 2533390 w 4638512"/>
                <a:gd name="connsiteY18" fmla="*/ 2316175 h 4009962"/>
                <a:gd name="connsiteX19" fmla="*/ 2561993 w 4638512"/>
                <a:gd name="connsiteY19" fmla="*/ 2295944 h 4009962"/>
                <a:gd name="connsiteX20" fmla="*/ 2561993 w 4638512"/>
                <a:gd name="connsiteY20" fmla="*/ 2812191 h 4009962"/>
                <a:gd name="connsiteX21" fmla="*/ 2708495 w 4638512"/>
                <a:gd name="connsiteY21" fmla="*/ 2812191 h 4009962"/>
                <a:gd name="connsiteX22" fmla="*/ 2708495 w 4638512"/>
                <a:gd name="connsiteY22" fmla="*/ 2130372 h 4009962"/>
                <a:gd name="connsiteX23" fmla="*/ 2598269 w 4638512"/>
                <a:gd name="connsiteY23" fmla="*/ 1315451 h 4009962"/>
                <a:gd name="connsiteX24" fmla="*/ 2687566 w 4638512"/>
                <a:gd name="connsiteY24" fmla="*/ 1547995 h 4009962"/>
                <a:gd name="connsiteX25" fmla="*/ 2596409 w 4638512"/>
                <a:gd name="connsiteY25" fmla="*/ 1780539 h 4009962"/>
                <a:gd name="connsiteX26" fmla="*/ 2502926 w 4638512"/>
                <a:gd name="connsiteY26" fmla="*/ 1554971 h 4009962"/>
                <a:gd name="connsiteX27" fmla="*/ 2598269 w 4638512"/>
                <a:gd name="connsiteY27" fmla="*/ 1315451 h 4009962"/>
                <a:gd name="connsiteX28" fmla="*/ 2604781 w 4638512"/>
                <a:gd name="connsiteY28" fmla="*/ 1203365 h 4009962"/>
                <a:gd name="connsiteX29" fmla="*/ 2418048 w 4638512"/>
                <a:gd name="connsiteY29" fmla="*/ 1294290 h 4009962"/>
                <a:gd name="connsiteX30" fmla="*/ 2353633 w 4638512"/>
                <a:gd name="connsiteY30" fmla="*/ 1558692 h 4009962"/>
                <a:gd name="connsiteX31" fmla="*/ 2591758 w 4638512"/>
                <a:gd name="connsiteY31" fmla="*/ 1893090 h 4009962"/>
                <a:gd name="connsiteX32" fmla="*/ 2773840 w 4638512"/>
                <a:gd name="connsiteY32" fmla="*/ 1802863 h 4009962"/>
                <a:gd name="connsiteX33" fmla="*/ 2837325 w 4638512"/>
                <a:gd name="connsiteY33" fmla="*/ 1543344 h 4009962"/>
                <a:gd name="connsiteX34" fmla="*/ 2604781 w 4638512"/>
                <a:gd name="connsiteY34" fmla="*/ 1203365 h 4009962"/>
                <a:gd name="connsiteX35" fmla="*/ 2067214 w 4638512"/>
                <a:gd name="connsiteY35" fmla="*/ 1199644 h 4009962"/>
                <a:gd name="connsiteX36" fmla="*/ 1975591 w 4638512"/>
                <a:gd name="connsiteY36" fmla="*/ 1256850 h 4009962"/>
                <a:gd name="connsiteX37" fmla="*/ 1867691 w 4638512"/>
                <a:gd name="connsiteY37" fmla="*/ 1299638 h 4009962"/>
                <a:gd name="connsiteX38" fmla="*/ 1867691 w 4638512"/>
                <a:gd name="connsiteY38" fmla="*/ 1423352 h 4009962"/>
                <a:gd name="connsiteX39" fmla="*/ 1907223 w 4638512"/>
                <a:gd name="connsiteY39" fmla="*/ 1415678 h 4009962"/>
                <a:gd name="connsiteX40" fmla="*/ 1945826 w 4638512"/>
                <a:gd name="connsiteY40" fmla="*/ 1402655 h 4009962"/>
                <a:gd name="connsiteX41" fmla="*/ 1980940 w 4638512"/>
                <a:gd name="connsiteY41" fmla="*/ 1385447 h 4009962"/>
                <a:gd name="connsiteX42" fmla="*/ 2009543 w 4638512"/>
                <a:gd name="connsiteY42" fmla="*/ 1365216 h 4009962"/>
                <a:gd name="connsiteX43" fmla="*/ 2009543 w 4638512"/>
                <a:gd name="connsiteY43" fmla="*/ 1881463 h 4009962"/>
                <a:gd name="connsiteX44" fmla="*/ 2156045 w 4638512"/>
                <a:gd name="connsiteY44" fmla="*/ 1881463 h 4009962"/>
                <a:gd name="connsiteX45" fmla="*/ 2156045 w 4638512"/>
                <a:gd name="connsiteY45" fmla="*/ 1199644 h 4009962"/>
                <a:gd name="connsiteX46" fmla="*/ 1451717 w 4638512"/>
                <a:gd name="connsiteY46" fmla="*/ 975276 h 4009962"/>
                <a:gd name="connsiteX47" fmla="*/ 2932580 w 4638512"/>
                <a:gd name="connsiteY47" fmla="*/ 975277 h 4009962"/>
                <a:gd name="connsiteX48" fmla="*/ 2932580 w 4638512"/>
                <a:gd name="connsiteY48" fmla="*/ 1360287 h 4009962"/>
                <a:gd name="connsiteX49" fmla="*/ 3300325 w 4638512"/>
                <a:gd name="connsiteY49" fmla="*/ 1360287 h 4009962"/>
                <a:gd name="connsiteX50" fmla="*/ 3300325 w 4638512"/>
                <a:gd name="connsiteY50" fmla="*/ 2920137 h 4009962"/>
                <a:gd name="connsiteX51" fmla="*/ 3185379 w 4638512"/>
                <a:gd name="connsiteY51" fmla="*/ 3035083 h 4009962"/>
                <a:gd name="connsiteX52" fmla="*/ 1451717 w 4638512"/>
                <a:gd name="connsiteY52" fmla="*/ 3035083 h 4009962"/>
                <a:gd name="connsiteX53" fmla="*/ 1336771 w 4638512"/>
                <a:gd name="connsiteY53" fmla="*/ 2920137 h 4009962"/>
                <a:gd name="connsiteX54" fmla="*/ 1336771 w 4638512"/>
                <a:gd name="connsiteY54" fmla="*/ 1090222 h 4009962"/>
                <a:gd name="connsiteX55" fmla="*/ 1451717 w 4638512"/>
                <a:gd name="connsiteY55" fmla="*/ 975276 h 4009962"/>
                <a:gd name="connsiteX56" fmla="*/ 1471468 w 4638512"/>
                <a:gd name="connsiteY56" fmla="*/ 797915 h 4009962"/>
                <a:gd name="connsiteX57" fmla="*/ 1156956 w 4638512"/>
                <a:gd name="connsiteY57" fmla="*/ 1112426 h 4009962"/>
                <a:gd name="connsiteX58" fmla="*/ 1156956 w 4638512"/>
                <a:gd name="connsiteY58" fmla="*/ 2900449 h 4009962"/>
                <a:gd name="connsiteX59" fmla="*/ 1471468 w 4638512"/>
                <a:gd name="connsiteY59" fmla="*/ 3214961 h 4009962"/>
                <a:gd name="connsiteX60" fmla="*/ 3166302 w 4638512"/>
                <a:gd name="connsiteY60" fmla="*/ 3214961 h 4009962"/>
                <a:gd name="connsiteX61" fmla="*/ 3480814 w 4638512"/>
                <a:gd name="connsiteY61" fmla="*/ 2900449 h 4009962"/>
                <a:gd name="connsiteX62" fmla="*/ 3480814 w 4638512"/>
                <a:gd name="connsiteY62" fmla="*/ 1279104 h 4009962"/>
                <a:gd name="connsiteX63" fmla="*/ 2999625 w 4638512"/>
                <a:gd name="connsiteY63" fmla="*/ 797915 h 4009962"/>
                <a:gd name="connsiteX64" fmla="*/ 1168463 w 4638512"/>
                <a:gd name="connsiteY64" fmla="*/ 0 h 4009962"/>
                <a:gd name="connsiteX65" fmla="*/ 3470048 w 4638512"/>
                <a:gd name="connsiteY65" fmla="*/ 0 h 4009962"/>
                <a:gd name="connsiteX66" fmla="*/ 4638512 w 4638512"/>
                <a:gd name="connsiteY66" fmla="*/ 2004981 h 4009962"/>
                <a:gd name="connsiteX67" fmla="*/ 3470048 w 4638512"/>
                <a:gd name="connsiteY67" fmla="*/ 4009962 h 4009962"/>
                <a:gd name="connsiteX68" fmla="*/ 1168463 w 4638512"/>
                <a:gd name="connsiteY68" fmla="*/ 4009962 h 4009962"/>
                <a:gd name="connsiteX69" fmla="*/ 0 w 4638512"/>
                <a:gd name="connsiteY69" fmla="*/ 2004981 h 400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638512" h="4009962">
                  <a:moveTo>
                    <a:pt x="2045820" y="2246179"/>
                  </a:moveTo>
                  <a:cubicBezTo>
                    <a:pt x="2105351" y="2246179"/>
                    <a:pt x="2135116" y="2323694"/>
                    <a:pt x="2135116" y="2478723"/>
                  </a:cubicBezTo>
                  <a:cubicBezTo>
                    <a:pt x="2135116" y="2633753"/>
                    <a:pt x="2104731" y="2711267"/>
                    <a:pt x="2043959" y="2711267"/>
                  </a:cubicBezTo>
                  <a:cubicBezTo>
                    <a:pt x="1981637" y="2711267"/>
                    <a:pt x="1950477" y="2636078"/>
                    <a:pt x="1950477" y="2485699"/>
                  </a:cubicBezTo>
                  <a:cubicBezTo>
                    <a:pt x="1950477" y="2326019"/>
                    <a:pt x="1982258" y="2246179"/>
                    <a:pt x="2045820" y="2246179"/>
                  </a:cubicBezTo>
                  <a:close/>
                  <a:moveTo>
                    <a:pt x="2052331" y="2134093"/>
                  </a:moveTo>
                  <a:cubicBezTo>
                    <a:pt x="1970785" y="2134093"/>
                    <a:pt x="1908541" y="2164401"/>
                    <a:pt x="1865598" y="2225018"/>
                  </a:cubicBezTo>
                  <a:cubicBezTo>
                    <a:pt x="1822655" y="2285634"/>
                    <a:pt x="1801183" y="2373768"/>
                    <a:pt x="1801183" y="2489420"/>
                  </a:cubicBezTo>
                  <a:cubicBezTo>
                    <a:pt x="1801183" y="2712352"/>
                    <a:pt x="1880558" y="2823818"/>
                    <a:pt x="2039308" y="2823818"/>
                  </a:cubicBezTo>
                  <a:cubicBezTo>
                    <a:pt x="2118373" y="2823818"/>
                    <a:pt x="2179067" y="2793743"/>
                    <a:pt x="2221390" y="2733591"/>
                  </a:cubicBezTo>
                  <a:cubicBezTo>
                    <a:pt x="2263713" y="2673440"/>
                    <a:pt x="2284875" y="2586934"/>
                    <a:pt x="2284875" y="2474072"/>
                  </a:cubicBezTo>
                  <a:cubicBezTo>
                    <a:pt x="2284875" y="2247419"/>
                    <a:pt x="2207360" y="2134093"/>
                    <a:pt x="2052331" y="2134093"/>
                  </a:cubicBezTo>
                  <a:close/>
                  <a:moveTo>
                    <a:pt x="2619664" y="2130372"/>
                  </a:moveTo>
                  <a:cubicBezTo>
                    <a:pt x="2592378" y="2151146"/>
                    <a:pt x="2561838" y="2170215"/>
                    <a:pt x="2528041" y="2187578"/>
                  </a:cubicBezTo>
                  <a:cubicBezTo>
                    <a:pt x="2494245" y="2204941"/>
                    <a:pt x="2458278" y="2219204"/>
                    <a:pt x="2420141" y="2230366"/>
                  </a:cubicBezTo>
                  <a:lnTo>
                    <a:pt x="2420141" y="2354080"/>
                  </a:lnTo>
                  <a:cubicBezTo>
                    <a:pt x="2433163" y="2352529"/>
                    <a:pt x="2446341" y="2349971"/>
                    <a:pt x="2459673" y="2346406"/>
                  </a:cubicBezTo>
                  <a:cubicBezTo>
                    <a:pt x="2473006" y="2342840"/>
                    <a:pt x="2485873" y="2338499"/>
                    <a:pt x="2498276" y="2333383"/>
                  </a:cubicBezTo>
                  <a:cubicBezTo>
                    <a:pt x="2510678" y="2328267"/>
                    <a:pt x="2522383" y="2322531"/>
                    <a:pt x="2533390" y="2316175"/>
                  </a:cubicBezTo>
                  <a:cubicBezTo>
                    <a:pt x="2544397" y="2309819"/>
                    <a:pt x="2553931" y="2303075"/>
                    <a:pt x="2561993" y="2295944"/>
                  </a:cubicBezTo>
                  <a:lnTo>
                    <a:pt x="2561993" y="2812191"/>
                  </a:lnTo>
                  <a:lnTo>
                    <a:pt x="2708495" y="2812191"/>
                  </a:lnTo>
                  <a:lnTo>
                    <a:pt x="2708495" y="2130372"/>
                  </a:lnTo>
                  <a:close/>
                  <a:moveTo>
                    <a:pt x="2598269" y="1315451"/>
                  </a:moveTo>
                  <a:cubicBezTo>
                    <a:pt x="2657801" y="1315451"/>
                    <a:pt x="2687566" y="1392966"/>
                    <a:pt x="2687566" y="1547995"/>
                  </a:cubicBezTo>
                  <a:cubicBezTo>
                    <a:pt x="2687566" y="1703024"/>
                    <a:pt x="2657181" y="1780539"/>
                    <a:pt x="2596409" y="1780539"/>
                  </a:cubicBezTo>
                  <a:cubicBezTo>
                    <a:pt x="2534087" y="1780539"/>
                    <a:pt x="2502926" y="1705350"/>
                    <a:pt x="2502926" y="1554971"/>
                  </a:cubicBezTo>
                  <a:cubicBezTo>
                    <a:pt x="2502926" y="1395291"/>
                    <a:pt x="2534707" y="1315451"/>
                    <a:pt x="2598269" y="1315451"/>
                  </a:cubicBezTo>
                  <a:close/>
                  <a:moveTo>
                    <a:pt x="2604781" y="1203365"/>
                  </a:moveTo>
                  <a:cubicBezTo>
                    <a:pt x="2523235" y="1203365"/>
                    <a:pt x="2460991" y="1233673"/>
                    <a:pt x="2418048" y="1294290"/>
                  </a:cubicBezTo>
                  <a:cubicBezTo>
                    <a:pt x="2375105" y="1354906"/>
                    <a:pt x="2353633" y="1443040"/>
                    <a:pt x="2353633" y="1558692"/>
                  </a:cubicBezTo>
                  <a:cubicBezTo>
                    <a:pt x="2353633" y="1781624"/>
                    <a:pt x="2433008" y="1893090"/>
                    <a:pt x="2591758" y="1893090"/>
                  </a:cubicBezTo>
                  <a:cubicBezTo>
                    <a:pt x="2670823" y="1893090"/>
                    <a:pt x="2731517" y="1863015"/>
                    <a:pt x="2773840" y="1802863"/>
                  </a:cubicBezTo>
                  <a:cubicBezTo>
                    <a:pt x="2816163" y="1742712"/>
                    <a:pt x="2837325" y="1656206"/>
                    <a:pt x="2837325" y="1543344"/>
                  </a:cubicBezTo>
                  <a:cubicBezTo>
                    <a:pt x="2837325" y="1316691"/>
                    <a:pt x="2759810" y="1203365"/>
                    <a:pt x="2604781" y="1203365"/>
                  </a:cubicBezTo>
                  <a:close/>
                  <a:moveTo>
                    <a:pt x="2067214" y="1199644"/>
                  </a:moveTo>
                  <a:cubicBezTo>
                    <a:pt x="2039928" y="1220418"/>
                    <a:pt x="2009388" y="1239487"/>
                    <a:pt x="1975591" y="1256850"/>
                  </a:cubicBezTo>
                  <a:cubicBezTo>
                    <a:pt x="1941795" y="1274213"/>
                    <a:pt x="1905828" y="1288476"/>
                    <a:pt x="1867691" y="1299638"/>
                  </a:cubicBezTo>
                  <a:lnTo>
                    <a:pt x="1867691" y="1423352"/>
                  </a:lnTo>
                  <a:cubicBezTo>
                    <a:pt x="1880713" y="1421801"/>
                    <a:pt x="1893891" y="1419243"/>
                    <a:pt x="1907223" y="1415678"/>
                  </a:cubicBezTo>
                  <a:cubicBezTo>
                    <a:pt x="1920556" y="1412112"/>
                    <a:pt x="1933423" y="1407771"/>
                    <a:pt x="1945826" y="1402655"/>
                  </a:cubicBezTo>
                  <a:cubicBezTo>
                    <a:pt x="1958228" y="1397539"/>
                    <a:pt x="1969933" y="1391803"/>
                    <a:pt x="1980940" y="1385447"/>
                  </a:cubicBezTo>
                  <a:cubicBezTo>
                    <a:pt x="1991947" y="1379091"/>
                    <a:pt x="2001481" y="1372347"/>
                    <a:pt x="2009543" y="1365216"/>
                  </a:cubicBezTo>
                  <a:lnTo>
                    <a:pt x="2009543" y="1881463"/>
                  </a:lnTo>
                  <a:lnTo>
                    <a:pt x="2156045" y="1881463"/>
                  </a:lnTo>
                  <a:lnTo>
                    <a:pt x="2156045" y="1199644"/>
                  </a:lnTo>
                  <a:close/>
                  <a:moveTo>
                    <a:pt x="1451717" y="975276"/>
                  </a:moveTo>
                  <a:lnTo>
                    <a:pt x="2932580" y="975277"/>
                  </a:lnTo>
                  <a:lnTo>
                    <a:pt x="2932580" y="1360287"/>
                  </a:lnTo>
                  <a:lnTo>
                    <a:pt x="3300325" y="1360287"/>
                  </a:lnTo>
                  <a:lnTo>
                    <a:pt x="3300325" y="2920137"/>
                  </a:lnTo>
                  <a:cubicBezTo>
                    <a:pt x="3300325" y="2983620"/>
                    <a:pt x="3248862" y="3035083"/>
                    <a:pt x="3185379" y="3035083"/>
                  </a:cubicBezTo>
                  <a:lnTo>
                    <a:pt x="1451717" y="3035083"/>
                  </a:lnTo>
                  <a:cubicBezTo>
                    <a:pt x="1388234" y="3035083"/>
                    <a:pt x="1336771" y="2983619"/>
                    <a:pt x="1336771" y="2920137"/>
                  </a:cubicBezTo>
                  <a:lnTo>
                    <a:pt x="1336771" y="1090222"/>
                  </a:lnTo>
                  <a:cubicBezTo>
                    <a:pt x="1336771" y="1026739"/>
                    <a:pt x="1388234" y="975276"/>
                    <a:pt x="1451717" y="975276"/>
                  </a:cubicBezTo>
                  <a:close/>
                  <a:moveTo>
                    <a:pt x="1471468" y="797915"/>
                  </a:moveTo>
                  <a:cubicBezTo>
                    <a:pt x="1297768" y="797915"/>
                    <a:pt x="1156956" y="938726"/>
                    <a:pt x="1156956" y="1112426"/>
                  </a:cubicBezTo>
                  <a:lnTo>
                    <a:pt x="1156956" y="2900449"/>
                  </a:lnTo>
                  <a:cubicBezTo>
                    <a:pt x="1156956" y="3074149"/>
                    <a:pt x="1297768" y="3214960"/>
                    <a:pt x="1471468" y="3214961"/>
                  </a:cubicBezTo>
                  <a:lnTo>
                    <a:pt x="3166302" y="3214961"/>
                  </a:lnTo>
                  <a:cubicBezTo>
                    <a:pt x="3340003" y="3214960"/>
                    <a:pt x="3480814" y="3074149"/>
                    <a:pt x="3480814" y="2900449"/>
                  </a:cubicBezTo>
                  <a:lnTo>
                    <a:pt x="3480814" y="1279104"/>
                  </a:lnTo>
                  <a:lnTo>
                    <a:pt x="2999625" y="797915"/>
                  </a:lnTo>
                  <a:close/>
                  <a:moveTo>
                    <a:pt x="1168463" y="0"/>
                  </a:moveTo>
                  <a:lnTo>
                    <a:pt x="3470048" y="0"/>
                  </a:lnTo>
                  <a:lnTo>
                    <a:pt x="4638512" y="2004981"/>
                  </a:lnTo>
                  <a:lnTo>
                    <a:pt x="3470048" y="4009962"/>
                  </a:lnTo>
                  <a:lnTo>
                    <a:pt x="1168463" y="4009962"/>
                  </a:lnTo>
                  <a:lnTo>
                    <a:pt x="0" y="2004981"/>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37" name="Group 36">
              <a:extLst>
                <a:ext uri="{FF2B5EF4-FFF2-40B4-BE49-F238E27FC236}">
                  <a16:creationId xmlns:a16="http://schemas.microsoft.com/office/drawing/2014/main" id="{17222019-8700-9D4B-B4B7-E5D9A5CE16E1}"/>
                </a:ext>
              </a:extLst>
            </p:cNvPr>
            <p:cNvGrpSpPr/>
            <p:nvPr/>
          </p:nvGrpSpPr>
          <p:grpSpPr>
            <a:xfrm>
              <a:off x="8088506" y="2306643"/>
              <a:ext cx="677341" cy="552524"/>
              <a:chOff x="-1185189" y="2992537"/>
              <a:chExt cx="821735" cy="670310"/>
            </a:xfrm>
          </p:grpSpPr>
          <p:sp>
            <p:nvSpPr>
              <p:cNvPr id="38" name="Freeform 146">
                <a:extLst>
                  <a:ext uri="{FF2B5EF4-FFF2-40B4-BE49-F238E27FC236}">
                    <a16:creationId xmlns:a16="http://schemas.microsoft.com/office/drawing/2014/main" id="{C0725926-DC88-BD4B-994A-EFAA94EFE16F}"/>
                  </a:ext>
                </a:extLst>
              </p:cNvPr>
              <p:cNvSpPr>
                <a:spLocks noChangeAspect="1"/>
              </p:cNvSpPr>
              <p:nvPr/>
            </p:nvSpPr>
            <p:spPr bwMode="auto">
              <a:xfrm>
                <a:off x="-1185189" y="2992537"/>
                <a:ext cx="821735" cy="520413"/>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285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800" b="1" i="0" u="none" strike="noStrike" kern="1200" cap="none" spc="0" normalizeH="0" baseline="0" noProof="0">
                  <a:ln>
                    <a:noFill/>
                  </a:ln>
                  <a:solidFill>
                    <a:prstClr val="black"/>
                  </a:solidFill>
                  <a:effectLst/>
                  <a:uLnTx/>
                  <a:uFillTx/>
                  <a:latin typeface="Segoe UI Semilight" panose="020B0402040204020203" pitchFamily="34" charset="0"/>
                  <a:ea typeface="Segoe UI" pitchFamily="34" charset="0"/>
                  <a:cs typeface="Segoe UI Semilight" panose="020B0402040204020203" pitchFamily="34" charset="0"/>
                </a:endParaRPr>
              </a:p>
            </p:txBody>
          </p:sp>
          <p:sp>
            <p:nvSpPr>
              <p:cNvPr id="39" name="Rectangle 38">
                <a:extLst>
                  <a:ext uri="{FF2B5EF4-FFF2-40B4-BE49-F238E27FC236}">
                    <a16:creationId xmlns:a16="http://schemas.microsoft.com/office/drawing/2014/main" id="{FB7BDAD6-A573-B644-94EE-B82F6823DD75}"/>
                  </a:ext>
                </a:extLst>
              </p:cNvPr>
              <p:cNvSpPr/>
              <p:nvPr/>
            </p:nvSpPr>
            <p:spPr bwMode="auto">
              <a:xfrm>
                <a:off x="-844769" y="3433322"/>
                <a:ext cx="136484" cy="141331"/>
              </a:xfrm>
              <a:prstGeom prst="rect">
                <a:avLst/>
              </a:prstGeom>
              <a:solidFill>
                <a:schemeClr val="bg1"/>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41" name="Oval 40">
                <a:extLst>
                  <a:ext uri="{FF2B5EF4-FFF2-40B4-BE49-F238E27FC236}">
                    <a16:creationId xmlns:a16="http://schemas.microsoft.com/office/drawing/2014/main" id="{267B49A5-949D-394D-9379-16774E4733E4}"/>
                  </a:ext>
                </a:extLst>
              </p:cNvPr>
              <p:cNvSpPr/>
              <p:nvPr/>
            </p:nvSpPr>
            <p:spPr bwMode="auto">
              <a:xfrm>
                <a:off x="-933285" y="3407134"/>
                <a:ext cx="177031" cy="17703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Freeform 41">
                <a:extLst>
                  <a:ext uri="{FF2B5EF4-FFF2-40B4-BE49-F238E27FC236}">
                    <a16:creationId xmlns:a16="http://schemas.microsoft.com/office/drawing/2014/main" id="{630E5FF5-3786-1842-A089-D5E019E8439A}"/>
                  </a:ext>
                </a:extLst>
              </p:cNvPr>
              <p:cNvSpPr/>
              <p:nvPr/>
            </p:nvSpPr>
            <p:spPr bwMode="auto">
              <a:xfrm>
                <a:off x="-976839" y="3328454"/>
                <a:ext cx="302314" cy="334393"/>
              </a:xfrm>
              <a:custGeom>
                <a:avLst/>
                <a:gdLst>
                  <a:gd name="connsiteX0" fmla="*/ 146769 w 328385"/>
                  <a:gd name="connsiteY0" fmla="*/ 0 h 363232"/>
                  <a:gd name="connsiteX1" fmla="*/ 328385 w 328385"/>
                  <a:gd name="connsiteY1" fmla="*/ 181616 h 363232"/>
                  <a:gd name="connsiteX2" fmla="*/ 146769 w 328385"/>
                  <a:gd name="connsiteY2" fmla="*/ 363232 h 363232"/>
                  <a:gd name="connsiteX3" fmla="*/ 18347 w 328385"/>
                  <a:gd name="connsiteY3" fmla="*/ 310038 h 363232"/>
                  <a:gd name="connsiteX4" fmla="*/ 9507 w 328385"/>
                  <a:gd name="connsiteY4" fmla="*/ 296926 h 363232"/>
                  <a:gd name="connsiteX5" fmla="*/ 63515 w 328385"/>
                  <a:gd name="connsiteY5" fmla="*/ 296926 h 363232"/>
                  <a:gd name="connsiteX6" fmla="*/ 90400 w 328385"/>
                  <a:gd name="connsiteY6" fmla="*/ 315053 h 363232"/>
                  <a:gd name="connsiteX7" fmla="*/ 146769 w 328385"/>
                  <a:gd name="connsiteY7" fmla="*/ 326433 h 363232"/>
                  <a:gd name="connsiteX8" fmla="*/ 291586 w 328385"/>
                  <a:gd name="connsiteY8" fmla="*/ 181616 h 363232"/>
                  <a:gd name="connsiteX9" fmla="*/ 146769 w 328385"/>
                  <a:gd name="connsiteY9" fmla="*/ 36799 h 363232"/>
                  <a:gd name="connsiteX10" fmla="*/ 44368 w 328385"/>
                  <a:gd name="connsiteY10" fmla="*/ 79215 h 363232"/>
                  <a:gd name="connsiteX11" fmla="*/ 43565 w 328385"/>
                  <a:gd name="connsiteY11" fmla="*/ 80406 h 363232"/>
                  <a:gd name="connsiteX12" fmla="*/ 0 w 328385"/>
                  <a:gd name="connsiteY12" fmla="*/ 80406 h 363232"/>
                  <a:gd name="connsiteX13" fmla="*/ 18347 w 328385"/>
                  <a:gd name="connsiteY13" fmla="*/ 53194 h 363232"/>
                  <a:gd name="connsiteX14" fmla="*/ 146769 w 328385"/>
                  <a:gd name="connsiteY14" fmla="*/ 0 h 3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8385" h="363232">
                    <a:moveTo>
                      <a:pt x="146769" y="0"/>
                    </a:moveTo>
                    <a:cubicBezTo>
                      <a:pt x="247073" y="0"/>
                      <a:pt x="328385" y="81312"/>
                      <a:pt x="328385" y="181616"/>
                    </a:cubicBezTo>
                    <a:cubicBezTo>
                      <a:pt x="328385" y="281920"/>
                      <a:pt x="247073" y="363232"/>
                      <a:pt x="146769" y="363232"/>
                    </a:cubicBezTo>
                    <a:cubicBezTo>
                      <a:pt x="96617" y="363232"/>
                      <a:pt x="51213" y="342904"/>
                      <a:pt x="18347" y="310038"/>
                    </a:cubicBezTo>
                    <a:lnTo>
                      <a:pt x="9507" y="296926"/>
                    </a:lnTo>
                    <a:lnTo>
                      <a:pt x="63515" y="296926"/>
                    </a:lnTo>
                    <a:lnTo>
                      <a:pt x="90400" y="315053"/>
                    </a:lnTo>
                    <a:cubicBezTo>
                      <a:pt x="107725" y="322381"/>
                      <a:pt x="126774" y="326433"/>
                      <a:pt x="146769" y="326433"/>
                    </a:cubicBezTo>
                    <a:cubicBezTo>
                      <a:pt x="226749" y="326433"/>
                      <a:pt x="291586" y="261596"/>
                      <a:pt x="291586" y="181616"/>
                    </a:cubicBezTo>
                    <a:cubicBezTo>
                      <a:pt x="291586" y="101636"/>
                      <a:pt x="226749" y="36799"/>
                      <a:pt x="146769" y="36799"/>
                    </a:cubicBezTo>
                    <a:cubicBezTo>
                      <a:pt x="106779" y="36799"/>
                      <a:pt x="70575" y="53008"/>
                      <a:pt x="44368" y="79215"/>
                    </a:cubicBezTo>
                    <a:lnTo>
                      <a:pt x="43565" y="80406"/>
                    </a:lnTo>
                    <a:lnTo>
                      <a:pt x="0" y="80406"/>
                    </a:lnTo>
                    <a:lnTo>
                      <a:pt x="18347" y="53194"/>
                    </a:lnTo>
                    <a:cubicBezTo>
                      <a:pt x="51213" y="20328"/>
                      <a:pt x="96617" y="0"/>
                      <a:pt x="146769" y="0"/>
                    </a:cubicBezTo>
                    <a:close/>
                  </a:path>
                </a:pathLst>
              </a:custGeom>
              <a:solidFill>
                <a:schemeClr val="accent1"/>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9" name="Group 8">
              <a:extLst>
                <a:ext uri="{FF2B5EF4-FFF2-40B4-BE49-F238E27FC236}">
                  <a16:creationId xmlns:a16="http://schemas.microsoft.com/office/drawing/2014/main" id="{76675308-95C2-144B-84C6-59E2832E99E6}"/>
                </a:ext>
              </a:extLst>
            </p:cNvPr>
            <p:cNvGrpSpPr/>
            <p:nvPr/>
          </p:nvGrpSpPr>
          <p:grpSpPr>
            <a:xfrm>
              <a:off x="9725879" y="2463367"/>
              <a:ext cx="341542" cy="1718197"/>
              <a:chOff x="10053034" y="2770445"/>
              <a:chExt cx="341542" cy="1718197"/>
            </a:xfrm>
          </p:grpSpPr>
          <p:cxnSp>
            <p:nvCxnSpPr>
              <p:cNvPr id="5" name="Straight Arrow Connector 4">
                <a:extLst>
                  <a:ext uri="{FF2B5EF4-FFF2-40B4-BE49-F238E27FC236}">
                    <a16:creationId xmlns:a16="http://schemas.microsoft.com/office/drawing/2014/main" id="{C5759A7D-4EBB-A04B-ACEF-6B7E8EAD6A2A}"/>
                  </a:ext>
                </a:extLst>
              </p:cNvPr>
              <p:cNvCxnSpPr/>
              <p:nvPr/>
            </p:nvCxnSpPr>
            <p:spPr>
              <a:xfrm>
                <a:off x="10394576" y="2770445"/>
                <a:ext cx="0" cy="1718197"/>
              </a:xfrm>
              <a:prstGeom prst="straightConnector1">
                <a:avLst/>
              </a:prstGeom>
              <a:ln w="12700">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0E508A9-620A-7349-A56F-5CAAC4FA6E37}"/>
                  </a:ext>
                </a:extLst>
              </p:cNvPr>
              <p:cNvCxnSpPr/>
              <p:nvPr/>
            </p:nvCxnSpPr>
            <p:spPr>
              <a:xfrm flipH="1">
                <a:off x="10053034" y="3629543"/>
                <a:ext cx="341542"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C7030FF7-83BF-F049-B8F4-B31647135433}"/>
                </a:ext>
              </a:extLst>
            </p:cNvPr>
            <p:cNvGrpSpPr/>
            <p:nvPr/>
          </p:nvGrpSpPr>
          <p:grpSpPr>
            <a:xfrm>
              <a:off x="6222989" y="2216005"/>
              <a:ext cx="288493" cy="552523"/>
              <a:chOff x="6007349" y="1782746"/>
              <a:chExt cx="203200" cy="389169"/>
            </a:xfrm>
          </p:grpSpPr>
          <p:sp>
            <p:nvSpPr>
              <p:cNvPr id="47" name="Rectangle 46">
                <a:extLst>
                  <a:ext uri="{FF2B5EF4-FFF2-40B4-BE49-F238E27FC236}">
                    <a16:creationId xmlns:a16="http://schemas.microsoft.com/office/drawing/2014/main" id="{ED16B3A6-87C2-DA46-A741-9A4A9DBF0611}"/>
                  </a:ext>
                </a:extLst>
              </p:cNvPr>
              <p:cNvSpPr/>
              <p:nvPr/>
            </p:nvSpPr>
            <p:spPr bwMode="auto">
              <a:xfrm>
                <a:off x="6007349" y="1782746"/>
                <a:ext cx="203200" cy="3891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8" name="Freeform 47">
                <a:extLst>
                  <a:ext uri="{FF2B5EF4-FFF2-40B4-BE49-F238E27FC236}">
                    <a16:creationId xmlns:a16="http://schemas.microsoft.com/office/drawing/2014/main" id="{372D7E72-CFA7-3840-A70F-A09707C3FFAE}"/>
                  </a:ext>
                </a:extLst>
              </p:cNvPr>
              <p:cNvSpPr/>
              <p:nvPr/>
            </p:nvSpPr>
            <p:spPr bwMode="auto">
              <a:xfrm>
                <a:off x="6007349" y="1782746"/>
                <a:ext cx="177302" cy="362128"/>
              </a:xfrm>
              <a:custGeom>
                <a:avLst/>
                <a:gdLst>
                  <a:gd name="connsiteX0" fmla="*/ 1367972 w 2735943"/>
                  <a:gd name="connsiteY0" fmla="*/ 5040085 h 5588000"/>
                  <a:gd name="connsiteX1" fmla="*/ 1182914 w 2735943"/>
                  <a:gd name="connsiteY1" fmla="*/ 5225143 h 5588000"/>
                  <a:gd name="connsiteX2" fmla="*/ 1367972 w 2735943"/>
                  <a:gd name="connsiteY2" fmla="*/ 5410201 h 5588000"/>
                  <a:gd name="connsiteX3" fmla="*/ 1553030 w 2735943"/>
                  <a:gd name="connsiteY3" fmla="*/ 5225143 h 5588000"/>
                  <a:gd name="connsiteX4" fmla="*/ 1367972 w 2735943"/>
                  <a:gd name="connsiteY4" fmla="*/ 5040085 h 5588000"/>
                  <a:gd name="connsiteX5" fmla="*/ 154214 w 2735943"/>
                  <a:gd name="connsiteY5" fmla="*/ 642257 h 5588000"/>
                  <a:gd name="connsiteX6" fmla="*/ 154214 w 2735943"/>
                  <a:gd name="connsiteY6" fmla="*/ 4942114 h 5588000"/>
                  <a:gd name="connsiteX7" fmla="*/ 2581729 w 2735943"/>
                  <a:gd name="connsiteY7" fmla="*/ 4942114 h 5588000"/>
                  <a:gd name="connsiteX8" fmla="*/ 2581729 w 2735943"/>
                  <a:gd name="connsiteY8" fmla="*/ 642257 h 5588000"/>
                  <a:gd name="connsiteX9" fmla="*/ 368915 w 2735943"/>
                  <a:gd name="connsiteY9" fmla="*/ 0 h 5588000"/>
                  <a:gd name="connsiteX10" fmla="*/ 2367028 w 2735943"/>
                  <a:gd name="connsiteY10" fmla="*/ 0 h 5588000"/>
                  <a:gd name="connsiteX11" fmla="*/ 2735943 w 2735943"/>
                  <a:gd name="connsiteY11" fmla="*/ 368915 h 5588000"/>
                  <a:gd name="connsiteX12" fmla="*/ 2735943 w 2735943"/>
                  <a:gd name="connsiteY12" fmla="*/ 5219085 h 5588000"/>
                  <a:gd name="connsiteX13" fmla="*/ 2367028 w 2735943"/>
                  <a:gd name="connsiteY13" fmla="*/ 5588000 h 5588000"/>
                  <a:gd name="connsiteX14" fmla="*/ 368915 w 2735943"/>
                  <a:gd name="connsiteY14" fmla="*/ 5588000 h 5588000"/>
                  <a:gd name="connsiteX15" fmla="*/ 0 w 2735943"/>
                  <a:gd name="connsiteY15" fmla="*/ 5219085 h 5588000"/>
                  <a:gd name="connsiteX16" fmla="*/ 0 w 2735943"/>
                  <a:gd name="connsiteY16" fmla="*/ 368915 h 5588000"/>
                  <a:gd name="connsiteX17" fmla="*/ 368915 w 2735943"/>
                  <a:gd name="connsiteY17" fmla="*/ 0 h 55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35943" h="5588000">
                    <a:moveTo>
                      <a:pt x="1367972" y="5040085"/>
                    </a:moveTo>
                    <a:cubicBezTo>
                      <a:pt x="1265767" y="5040085"/>
                      <a:pt x="1182914" y="5122938"/>
                      <a:pt x="1182914" y="5225143"/>
                    </a:cubicBezTo>
                    <a:cubicBezTo>
                      <a:pt x="1182914" y="5327348"/>
                      <a:pt x="1265767" y="5410201"/>
                      <a:pt x="1367972" y="5410201"/>
                    </a:cubicBezTo>
                    <a:cubicBezTo>
                      <a:pt x="1470177" y="5410201"/>
                      <a:pt x="1553030" y="5327348"/>
                      <a:pt x="1553030" y="5225143"/>
                    </a:cubicBezTo>
                    <a:cubicBezTo>
                      <a:pt x="1553030" y="5122938"/>
                      <a:pt x="1470177" y="5040085"/>
                      <a:pt x="1367972" y="5040085"/>
                    </a:cubicBezTo>
                    <a:close/>
                    <a:moveTo>
                      <a:pt x="154214" y="642257"/>
                    </a:moveTo>
                    <a:lnTo>
                      <a:pt x="154214" y="4942114"/>
                    </a:lnTo>
                    <a:lnTo>
                      <a:pt x="2581729" y="4942114"/>
                    </a:lnTo>
                    <a:lnTo>
                      <a:pt x="2581729" y="642257"/>
                    </a:lnTo>
                    <a:close/>
                    <a:moveTo>
                      <a:pt x="368915" y="0"/>
                    </a:moveTo>
                    <a:lnTo>
                      <a:pt x="2367028" y="0"/>
                    </a:lnTo>
                    <a:cubicBezTo>
                      <a:pt x="2570774" y="0"/>
                      <a:pt x="2735943" y="165169"/>
                      <a:pt x="2735943" y="368915"/>
                    </a:cubicBezTo>
                    <a:lnTo>
                      <a:pt x="2735943" y="5219085"/>
                    </a:lnTo>
                    <a:cubicBezTo>
                      <a:pt x="2735943" y="5422831"/>
                      <a:pt x="2570774" y="5588000"/>
                      <a:pt x="2367028" y="5588000"/>
                    </a:cubicBezTo>
                    <a:lnTo>
                      <a:pt x="368915" y="5588000"/>
                    </a:lnTo>
                    <a:cubicBezTo>
                      <a:pt x="165169" y="5588000"/>
                      <a:pt x="0" y="5422831"/>
                      <a:pt x="0" y="5219085"/>
                    </a:cubicBezTo>
                    <a:lnTo>
                      <a:pt x="0" y="368915"/>
                    </a:lnTo>
                    <a:cubicBezTo>
                      <a:pt x="0" y="165169"/>
                      <a:pt x="165169" y="0"/>
                      <a:pt x="368915"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1" name="Group 50">
              <a:extLst>
                <a:ext uri="{FF2B5EF4-FFF2-40B4-BE49-F238E27FC236}">
                  <a16:creationId xmlns:a16="http://schemas.microsoft.com/office/drawing/2014/main" id="{10B7859C-02B6-EA4C-B7B2-44F5F30F5367}"/>
                </a:ext>
              </a:extLst>
            </p:cNvPr>
            <p:cNvGrpSpPr/>
            <p:nvPr/>
          </p:nvGrpSpPr>
          <p:grpSpPr>
            <a:xfrm>
              <a:off x="6222989" y="2793490"/>
              <a:ext cx="288493" cy="552523"/>
              <a:chOff x="6007349" y="1782746"/>
              <a:chExt cx="203200" cy="389169"/>
            </a:xfrm>
          </p:grpSpPr>
          <p:sp>
            <p:nvSpPr>
              <p:cNvPr id="52" name="Rectangle 51">
                <a:extLst>
                  <a:ext uri="{FF2B5EF4-FFF2-40B4-BE49-F238E27FC236}">
                    <a16:creationId xmlns:a16="http://schemas.microsoft.com/office/drawing/2014/main" id="{F767C89C-9E7F-D449-9396-404308178449}"/>
                  </a:ext>
                </a:extLst>
              </p:cNvPr>
              <p:cNvSpPr/>
              <p:nvPr/>
            </p:nvSpPr>
            <p:spPr bwMode="auto">
              <a:xfrm>
                <a:off x="6007349" y="1782746"/>
                <a:ext cx="203200" cy="3891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3" name="Freeform 52">
                <a:extLst>
                  <a:ext uri="{FF2B5EF4-FFF2-40B4-BE49-F238E27FC236}">
                    <a16:creationId xmlns:a16="http://schemas.microsoft.com/office/drawing/2014/main" id="{B3DB86DD-FA25-CC4A-B5C1-F57AE66F1121}"/>
                  </a:ext>
                </a:extLst>
              </p:cNvPr>
              <p:cNvSpPr/>
              <p:nvPr/>
            </p:nvSpPr>
            <p:spPr bwMode="auto">
              <a:xfrm>
                <a:off x="6007349" y="1782746"/>
                <a:ext cx="177302" cy="362128"/>
              </a:xfrm>
              <a:custGeom>
                <a:avLst/>
                <a:gdLst>
                  <a:gd name="connsiteX0" fmla="*/ 1367972 w 2735943"/>
                  <a:gd name="connsiteY0" fmla="*/ 5040085 h 5588000"/>
                  <a:gd name="connsiteX1" fmla="*/ 1182914 w 2735943"/>
                  <a:gd name="connsiteY1" fmla="*/ 5225143 h 5588000"/>
                  <a:gd name="connsiteX2" fmla="*/ 1367972 w 2735943"/>
                  <a:gd name="connsiteY2" fmla="*/ 5410201 h 5588000"/>
                  <a:gd name="connsiteX3" fmla="*/ 1553030 w 2735943"/>
                  <a:gd name="connsiteY3" fmla="*/ 5225143 h 5588000"/>
                  <a:gd name="connsiteX4" fmla="*/ 1367972 w 2735943"/>
                  <a:gd name="connsiteY4" fmla="*/ 5040085 h 5588000"/>
                  <a:gd name="connsiteX5" fmla="*/ 154214 w 2735943"/>
                  <a:gd name="connsiteY5" fmla="*/ 642257 h 5588000"/>
                  <a:gd name="connsiteX6" fmla="*/ 154214 w 2735943"/>
                  <a:gd name="connsiteY6" fmla="*/ 4942114 h 5588000"/>
                  <a:gd name="connsiteX7" fmla="*/ 2581729 w 2735943"/>
                  <a:gd name="connsiteY7" fmla="*/ 4942114 h 5588000"/>
                  <a:gd name="connsiteX8" fmla="*/ 2581729 w 2735943"/>
                  <a:gd name="connsiteY8" fmla="*/ 642257 h 5588000"/>
                  <a:gd name="connsiteX9" fmla="*/ 368915 w 2735943"/>
                  <a:gd name="connsiteY9" fmla="*/ 0 h 5588000"/>
                  <a:gd name="connsiteX10" fmla="*/ 2367028 w 2735943"/>
                  <a:gd name="connsiteY10" fmla="*/ 0 h 5588000"/>
                  <a:gd name="connsiteX11" fmla="*/ 2735943 w 2735943"/>
                  <a:gd name="connsiteY11" fmla="*/ 368915 h 5588000"/>
                  <a:gd name="connsiteX12" fmla="*/ 2735943 w 2735943"/>
                  <a:gd name="connsiteY12" fmla="*/ 5219085 h 5588000"/>
                  <a:gd name="connsiteX13" fmla="*/ 2367028 w 2735943"/>
                  <a:gd name="connsiteY13" fmla="*/ 5588000 h 5588000"/>
                  <a:gd name="connsiteX14" fmla="*/ 368915 w 2735943"/>
                  <a:gd name="connsiteY14" fmla="*/ 5588000 h 5588000"/>
                  <a:gd name="connsiteX15" fmla="*/ 0 w 2735943"/>
                  <a:gd name="connsiteY15" fmla="*/ 5219085 h 5588000"/>
                  <a:gd name="connsiteX16" fmla="*/ 0 w 2735943"/>
                  <a:gd name="connsiteY16" fmla="*/ 368915 h 5588000"/>
                  <a:gd name="connsiteX17" fmla="*/ 368915 w 2735943"/>
                  <a:gd name="connsiteY17" fmla="*/ 0 h 55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35943" h="5588000">
                    <a:moveTo>
                      <a:pt x="1367972" y="5040085"/>
                    </a:moveTo>
                    <a:cubicBezTo>
                      <a:pt x="1265767" y="5040085"/>
                      <a:pt x="1182914" y="5122938"/>
                      <a:pt x="1182914" y="5225143"/>
                    </a:cubicBezTo>
                    <a:cubicBezTo>
                      <a:pt x="1182914" y="5327348"/>
                      <a:pt x="1265767" y="5410201"/>
                      <a:pt x="1367972" y="5410201"/>
                    </a:cubicBezTo>
                    <a:cubicBezTo>
                      <a:pt x="1470177" y="5410201"/>
                      <a:pt x="1553030" y="5327348"/>
                      <a:pt x="1553030" y="5225143"/>
                    </a:cubicBezTo>
                    <a:cubicBezTo>
                      <a:pt x="1553030" y="5122938"/>
                      <a:pt x="1470177" y="5040085"/>
                      <a:pt x="1367972" y="5040085"/>
                    </a:cubicBezTo>
                    <a:close/>
                    <a:moveTo>
                      <a:pt x="154214" y="642257"/>
                    </a:moveTo>
                    <a:lnTo>
                      <a:pt x="154214" y="4942114"/>
                    </a:lnTo>
                    <a:lnTo>
                      <a:pt x="2581729" y="4942114"/>
                    </a:lnTo>
                    <a:lnTo>
                      <a:pt x="2581729" y="642257"/>
                    </a:lnTo>
                    <a:close/>
                    <a:moveTo>
                      <a:pt x="368915" y="0"/>
                    </a:moveTo>
                    <a:lnTo>
                      <a:pt x="2367028" y="0"/>
                    </a:lnTo>
                    <a:cubicBezTo>
                      <a:pt x="2570774" y="0"/>
                      <a:pt x="2735943" y="165169"/>
                      <a:pt x="2735943" y="368915"/>
                    </a:cubicBezTo>
                    <a:lnTo>
                      <a:pt x="2735943" y="5219085"/>
                    </a:lnTo>
                    <a:cubicBezTo>
                      <a:pt x="2735943" y="5422831"/>
                      <a:pt x="2570774" y="5588000"/>
                      <a:pt x="2367028" y="5588000"/>
                    </a:cubicBezTo>
                    <a:lnTo>
                      <a:pt x="368915" y="5588000"/>
                    </a:lnTo>
                    <a:cubicBezTo>
                      <a:pt x="165169" y="5588000"/>
                      <a:pt x="0" y="5422831"/>
                      <a:pt x="0" y="5219085"/>
                    </a:cubicBezTo>
                    <a:lnTo>
                      <a:pt x="0" y="368915"/>
                    </a:lnTo>
                    <a:cubicBezTo>
                      <a:pt x="0" y="165169"/>
                      <a:pt x="165169" y="0"/>
                      <a:pt x="368915"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4" name="Group 53">
              <a:extLst>
                <a:ext uri="{FF2B5EF4-FFF2-40B4-BE49-F238E27FC236}">
                  <a16:creationId xmlns:a16="http://schemas.microsoft.com/office/drawing/2014/main" id="{983551D1-6CB1-2940-8165-BFA10A6AFBE4}"/>
                </a:ext>
              </a:extLst>
            </p:cNvPr>
            <p:cNvGrpSpPr/>
            <p:nvPr/>
          </p:nvGrpSpPr>
          <p:grpSpPr>
            <a:xfrm>
              <a:off x="6222989" y="3377238"/>
              <a:ext cx="288493" cy="552523"/>
              <a:chOff x="6007349" y="1782746"/>
              <a:chExt cx="203200" cy="389169"/>
            </a:xfrm>
          </p:grpSpPr>
          <p:sp>
            <p:nvSpPr>
              <p:cNvPr id="56" name="Rectangle 55">
                <a:extLst>
                  <a:ext uri="{FF2B5EF4-FFF2-40B4-BE49-F238E27FC236}">
                    <a16:creationId xmlns:a16="http://schemas.microsoft.com/office/drawing/2014/main" id="{5EFCC48F-6882-AD4D-80C9-8A694FF4BA3B}"/>
                  </a:ext>
                </a:extLst>
              </p:cNvPr>
              <p:cNvSpPr/>
              <p:nvPr/>
            </p:nvSpPr>
            <p:spPr bwMode="auto">
              <a:xfrm>
                <a:off x="6007349" y="1782746"/>
                <a:ext cx="203200" cy="3891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7" name="Freeform 56">
                <a:extLst>
                  <a:ext uri="{FF2B5EF4-FFF2-40B4-BE49-F238E27FC236}">
                    <a16:creationId xmlns:a16="http://schemas.microsoft.com/office/drawing/2014/main" id="{0E163BE1-2768-A448-8827-D854FDF96975}"/>
                  </a:ext>
                </a:extLst>
              </p:cNvPr>
              <p:cNvSpPr/>
              <p:nvPr/>
            </p:nvSpPr>
            <p:spPr bwMode="auto">
              <a:xfrm>
                <a:off x="6007349" y="1782746"/>
                <a:ext cx="177302" cy="362128"/>
              </a:xfrm>
              <a:custGeom>
                <a:avLst/>
                <a:gdLst>
                  <a:gd name="connsiteX0" fmla="*/ 1367972 w 2735943"/>
                  <a:gd name="connsiteY0" fmla="*/ 5040085 h 5588000"/>
                  <a:gd name="connsiteX1" fmla="*/ 1182914 w 2735943"/>
                  <a:gd name="connsiteY1" fmla="*/ 5225143 h 5588000"/>
                  <a:gd name="connsiteX2" fmla="*/ 1367972 w 2735943"/>
                  <a:gd name="connsiteY2" fmla="*/ 5410201 h 5588000"/>
                  <a:gd name="connsiteX3" fmla="*/ 1553030 w 2735943"/>
                  <a:gd name="connsiteY3" fmla="*/ 5225143 h 5588000"/>
                  <a:gd name="connsiteX4" fmla="*/ 1367972 w 2735943"/>
                  <a:gd name="connsiteY4" fmla="*/ 5040085 h 5588000"/>
                  <a:gd name="connsiteX5" fmla="*/ 154214 w 2735943"/>
                  <a:gd name="connsiteY5" fmla="*/ 642257 h 5588000"/>
                  <a:gd name="connsiteX6" fmla="*/ 154214 w 2735943"/>
                  <a:gd name="connsiteY6" fmla="*/ 4942114 h 5588000"/>
                  <a:gd name="connsiteX7" fmla="*/ 2581729 w 2735943"/>
                  <a:gd name="connsiteY7" fmla="*/ 4942114 h 5588000"/>
                  <a:gd name="connsiteX8" fmla="*/ 2581729 w 2735943"/>
                  <a:gd name="connsiteY8" fmla="*/ 642257 h 5588000"/>
                  <a:gd name="connsiteX9" fmla="*/ 368915 w 2735943"/>
                  <a:gd name="connsiteY9" fmla="*/ 0 h 5588000"/>
                  <a:gd name="connsiteX10" fmla="*/ 2367028 w 2735943"/>
                  <a:gd name="connsiteY10" fmla="*/ 0 h 5588000"/>
                  <a:gd name="connsiteX11" fmla="*/ 2735943 w 2735943"/>
                  <a:gd name="connsiteY11" fmla="*/ 368915 h 5588000"/>
                  <a:gd name="connsiteX12" fmla="*/ 2735943 w 2735943"/>
                  <a:gd name="connsiteY12" fmla="*/ 5219085 h 5588000"/>
                  <a:gd name="connsiteX13" fmla="*/ 2367028 w 2735943"/>
                  <a:gd name="connsiteY13" fmla="*/ 5588000 h 5588000"/>
                  <a:gd name="connsiteX14" fmla="*/ 368915 w 2735943"/>
                  <a:gd name="connsiteY14" fmla="*/ 5588000 h 5588000"/>
                  <a:gd name="connsiteX15" fmla="*/ 0 w 2735943"/>
                  <a:gd name="connsiteY15" fmla="*/ 5219085 h 5588000"/>
                  <a:gd name="connsiteX16" fmla="*/ 0 w 2735943"/>
                  <a:gd name="connsiteY16" fmla="*/ 368915 h 5588000"/>
                  <a:gd name="connsiteX17" fmla="*/ 368915 w 2735943"/>
                  <a:gd name="connsiteY17" fmla="*/ 0 h 55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35943" h="5588000">
                    <a:moveTo>
                      <a:pt x="1367972" y="5040085"/>
                    </a:moveTo>
                    <a:cubicBezTo>
                      <a:pt x="1265767" y="5040085"/>
                      <a:pt x="1182914" y="5122938"/>
                      <a:pt x="1182914" y="5225143"/>
                    </a:cubicBezTo>
                    <a:cubicBezTo>
                      <a:pt x="1182914" y="5327348"/>
                      <a:pt x="1265767" y="5410201"/>
                      <a:pt x="1367972" y="5410201"/>
                    </a:cubicBezTo>
                    <a:cubicBezTo>
                      <a:pt x="1470177" y="5410201"/>
                      <a:pt x="1553030" y="5327348"/>
                      <a:pt x="1553030" y="5225143"/>
                    </a:cubicBezTo>
                    <a:cubicBezTo>
                      <a:pt x="1553030" y="5122938"/>
                      <a:pt x="1470177" y="5040085"/>
                      <a:pt x="1367972" y="5040085"/>
                    </a:cubicBezTo>
                    <a:close/>
                    <a:moveTo>
                      <a:pt x="154214" y="642257"/>
                    </a:moveTo>
                    <a:lnTo>
                      <a:pt x="154214" y="4942114"/>
                    </a:lnTo>
                    <a:lnTo>
                      <a:pt x="2581729" y="4942114"/>
                    </a:lnTo>
                    <a:lnTo>
                      <a:pt x="2581729" y="642257"/>
                    </a:lnTo>
                    <a:close/>
                    <a:moveTo>
                      <a:pt x="368915" y="0"/>
                    </a:moveTo>
                    <a:lnTo>
                      <a:pt x="2367028" y="0"/>
                    </a:lnTo>
                    <a:cubicBezTo>
                      <a:pt x="2570774" y="0"/>
                      <a:pt x="2735943" y="165169"/>
                      <a:pt x="2735943" y="368915"/>
                    </a:cubicBezTo>
                    <a:lnTo>
                      <a:pt x="2735943" y="5219085"/>
                    </a:lnTo>
                    <a:cubicBezTo>
                      <a:pt x="2735943" y="5422831"/>
                      <a:pt x="2570774" y="5588000"/>
                      <a:pt x="2367028" y="5588000"/>
                    </a:cubicBezTo>
                    <a:lnTo>
                      <a:pt x="368915" y="5588000"/>
                    </a:lnTo>
                    <a:cubicBezTo>
                      <a:pt x="165169" y="5588000"/>
                      <a:pt x="0" y="5422831"/>
                      <a:pt x="0" y="5219085"/>
                    </a:cubicBezTo>
                    <a:lnTo>
                      <a:pt x="0" y="368915"/>
                    </a:lnTo>
                    <a:cubicBezTo>
                      <a:pt x="0" y="165169"/>
                      <a:pt x="165169" y="0"/>
                      <a:pt x="368915"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 name="Group 58">
              <a:extLst>
                <a:ext uri="{FF2B5EF4-FFF2-40B4-BE49-F238E27FC236}">
                  <a16:creationId xmlns:a16="http://schemas.microsoft.com/office/drawing/2014/main" id="{979A698B-63E9-EA47-924A-5E17CAED9E34}"/>
                </a:ext>
              </a:extLst>
            </p:cNvPr>
            <p:cNvGrpSpPr/>
            <p:nvPr/>
          </p:nvGrpSpPr>
          <p:grpSpPr>
            <a:xfrm>
              <a:off x="6222989" y="3960987"/>
              <a:ext cx="288493" cy="552523"/>
              <a:chOff x="6007349" y="1782746"/>
              <a:chExt cx="203200" cy="389169"/>
            </a:xfrm>
          </p:grpSpPr>
          <p:sp>
            <p:nvSpPr>
              <p:cNvPr id="63" name="Rectangle 62">
                <a:extLst>
                  <a:ext uri="{FF2B5EF4-FFF2-40B4-BE49-F238E27FC236}">
                    <a16:creationId xmlns:a16="http://schemas.microsoft.com/office/drawing/2014/main" id="{10A2D37B-3BFE-B444-B018-200DB2CAD2E5}"/>
                  </a:ext>
                </a:extLst>
              </p:cNvPr>
              <p:cNvSpPr/>
              <p:nvPr/>
            </p:nvSpPr>
            <p:spPr bwMode="auto">
              <a:xfrm>
                <a:off x="6007349" y="1782746"/>
                <a:ext cx="203200" cy="3891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Freeform 65">
                <a:extLst>
                  <a:ext uri="{FF2B5EF4-FFF2-40B4-BE49-F238E27FC236}">
                    <a16:creationId xmlns:a16="http://schemas.microsoft.com/office/drawing/2014/main" id="{3BBC4377-AA8E-0145-AC13-77AEC23073FA}"/>
                  </a:ext>
                </a:extLst>
              </p:cNvPr>
              <p:cNvSpPr/>
              <p:nvPr/>
            </p:nvSpPr>
            <p:spPr bwMode="auto">
              <a:xfrm>
                <a:off x="6007349" y="1782746"/>
                <a:ext cx="177302" cy="362128"/>
              </a:xfrm>
              <a:custGeom>
                <a:avLst/>
                <a:gdLst>
                  <a:gd name="connsiteX0" fmla="*/ 1367972 w 2735943"/>
                  <a:gd name="connsiteY0" fmla="*/ 5040085 h 5588000"/>
                  <a:gd name="connsiteX1" fmla="*/ 1182914 w 2735943"/>
                  <a:gd name="connsiteY1" fmla="*/ 5225143 h 5588000"/>
                  <a:gd name="connsiteX2" fmla="*/ 1367972 w 2735943"/>
                  <a:gd name="connsiteY2" fmla="*/ 5410201 h 5588000"/>
                  <a:gd name="connsiteX3" fmla="*/ 1553030 w 2735943"/>
                  <a:gd name="connsiteY3" fmla="*/ 5225143 h 5588000"/>
                  <a:gd name="connsiteX4" fmla="*/ 1367972 w 2735943"/>
                  <a:gd name="connsiteY4" fmla="*/ 5040085 h 5588000"/>
                  <a:gd name="connsiteX5" fmla="*/ 154214 w 2735943"/>
                  <a:gd name="connsiteY5" fmla="*/ 642257 h 5588000"/>
                  <a:gd name="connsiteX6" fmla="*/ 154214 w 2735943"/>
                  <a:gd name="connsiteY6" fmla="*/ 4942114 h 5588000"/>
                  <a:gd name="connsiteX7" fmla="*/ 2581729 w 2735943"/>
                  <a:gd name="connsiteY7" fmla="*/ 4942114 h 5588000"/>
                  <a:gd name="connsiteX8" fmla="*/ 2581729 w 2735943"/>
                  <a:gd name="connsiteY8" fmla="*/ 642257 h 5588000"/>
                  <a:gd name="connsiteX9" fmla="*/ 368915 w 2735943"/>
                  <a:gd name="connsiteY9" fmla="*/ 0 h 5588000"/>
                  <a:gd name="connsiteX10" fmla="*/ 2367028 w 2735943"/>
                  <a:gd name="connsiteY10" fmla="*/ 0 h 5588000"/>
                  <a:gd name="connsiteX11" fmla="*/ 2735943 w 2735943"/>
                  <a:gd name="connsiteY11" fmla="*/ 368915 h 5588000"/>
                  <a:gd name="connsiteX12" fmla="*/ 2735943 w 2735943"/>
                  <a:gd name="connsiteY12" fmla="*/ 5219085 h 5588000"/>
                  <a:gd name="connsiteX13" fmla="*/ 2367028 w 2735943"/>
                  <a:gd name="connsiteY13" fmla="*/ 5588000 h 5588000"/>
                  <a:gd name="connsiteX14" fmla="*/ 368915 w 2735943"/>
                  <a:gd name="connsiteY14" fmla="*/ 5588000 h 5588000"/>
                  <a:gd name="connsiteX15" fmla="*/ 0 w 2735943"/>
                  <a:gd name="connsiteY15" fmla="*/ 5219085 h 5588000"/>
                  <a:gd name="connsiteX16" fmla="*/ 0 w 2735943"/>
                  <a:gd name="connsiteY16" fmla="*/ 368915 h 5588000"/>
                  <a:gd name="connsiteX17" fmla="*/ 368915 w 2735943"/>
                  <a:gd name="connsiteY17" fmla="*/ 0 h 55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35943" h="5588000">
                    <a:moveTo>
                      <a:pt x="1367972" y="5040085"/>
                    </a:moveTo>
                    <a:cubicBezTo>
                      <a:pt x="1265767" y="5040085"/>
                      <a:pt x="1182914" y="5122938"/>
                      <a:pt x="1182914" y="5225143"/>
                    </a:cubicBezTo>
                    <a:cubicBezTo>
                      <a:pt x="1182914" y="5327348"/>
                      <a:pt x="1265767" y="5410201"/>
                      <a:pt x="1367972" y="5410201"/>
                    </a:cubicBezTo>
                    <a:cubicBezTo>
                      <a:pt x="1470177" y="5410201"/>
                      <a:pt x="1553030" y="5327348"/>
                      <a:pt x="1553030" y="5225143"/>
                    </a:cubicBezTo>
                    <a:cubicBezTo>
                      <a:pt x="1553030" y="5122938"/>
                      <a:pt x="1470177" y="5040085"/>
                      <a:pt x="1367972" y="5040085"/>
                    </a:cubicBezTo>
                    <a:close/>
                    <a:moveTo>
                      <a:pt x="154214" y="642257"/>
                    </a:moveTo>
                    <a:lnTo>
                      <a:pt x="154214" y="4942114"/>
                    </a:lnTo>
                    <a:lnTo>
                      <a:pt x="2581729" y="4942114"/>
                    </a:lnTo>
                    <a:lnTo>
                      <a:pt x="2581729" y="642257"/>
                    </a:lnTo>
                    <a:close/>
                    <a:moveTo>
                      <a:pt x="368915" y="0"/>
                    </a:moveTo>
                    <a:lnTo>
                      <a:pt x="2367028" y="0"/>
                    </a:lnTo>
                    <a:cubicBezTo>
                      <a:pt x="2570774" y="0"/>
                      <a:pt x="2735943" y="165169"/>
                      <a:pt x="2735943" y="368915"/>
                    </a:cubicBezTo>
                    <a:lnTo>
                      <a:pt x="2735943" y="5219085"/>
                    </a:lnTo>
                    <a:cubicBezTo>
                      <a:pt x="2735943" y="5422831"/>
                      <a:pt x="2570774" y="5588000"/>
                      <a:pt x="2367028" y="5588000"/>
                    </a:cubicBezTo>
                    <a:lnTo>
                      <a:pt x="368915" y="5588000"/>
                    </a:lnTo>
                    <a:cubicBezTo>
                      <a:pt x="165169" y="5588000"/>
                      <a:pt x="0" y="5422831"/>
                      <a:pt x="0" y="5219085"/>
                    </a:cubicBezTo>
                    <a:lnTo>
                      <a:pt x="0" y="368915"/>
                    </a:lnTo>
                    <a:cubicBezTo>
                      <a:pt x="0" y="165169"/>
                      <a:pt x="165169" y="0"/>
                      <a:pt x="368915"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70" name="Freeform 69">
              <a:extLst>
                <a:ext uri="{FF2B5EF4-FFF2-40B4-BE49-F238E27FC236}">
                  <a16:creationId xmlns:a16="http://schemas.microsoft.com/office/drawing/2014/main" id="{AEECA692-E525-7E46-9457-971D23946ACC}"/>
                </a:ext>
              </a:extLst>
            </p:cNvPr>
            <p:cNvSpPr/>
            <p:nvPr/>
          </p:nvSpPr>
          <p:spPr bwMode="auto">
            <a:xfrm>
              <a:off x="7235760" y="3049907"/>
              <a:ext cx="536092" cy="536092"/>
            </a:xfrm>
            <a:custGeom>
              <a:avLst/>
              <a:gdLst>
                <a:gd name="connsiteX0" fmla="*/ 1874730 w 6400800"/>
                <a:gd name="connsiteY0" fmla="*/ 0 h 6400800"/>
                <a:gd name="connsiteX1" fmla="*/ 4526071 w 6400800"/>
                <a:gd name="connsiteY1" fmla="*/ 0 h 6400800"/>
                <a:gd name="connsiteX2" fmla="*/ 6400800 w 6400800"/>
                <a:gd name="connsiteY2" fmla="*/ 1874730 h 6400800"/>
                <a:gd name="connsiteX3" fmla="*/ 6400800 w 6400800"/>
                <a:gd name="connsiteY3" fmla="*/ 4526071 h 6400800"/>
                <a:gd name="connsiteX4" fmla="*/ 6358322 w 6400800"/>
                <a:gd name="connsiteY4" fmla="*/ 4568549 h 6400800"/>
                <a:gd name="connsiteX5" fmla="*/ 5058175 w 6400800"/>
                <a:gd name="connsiteY5" fmla="*/ 3268403 h 6400800"/>
                <a:gd name="connsiteX6" fmla="*/ 5507673 w 6400800"/>
                <a:gd name="connsiteY6" fmla="*/ 2818903 h 6400800"/>
                <a:gd name="connsiteX7" fmla="*/ 4122192 w 6400800"/>
                <a:gd name="connsiteY7" fmla="*/ 2818903 h 6400800"/>
                <a:gd name="connsiteX8" fmla="*/ 4122192 w 6400800"/>
                <a:gd name="connsiteY8" fmla="*/ 4204384 h 6400800"/>
                <a:gd name="connsiteX9" fmla="*/ 4571690 w 6400800"/>
                <a:gd name="connsiteY9" fmla="*/ 3754886 h 6400800"/>
                <a:gd name="connsiteX10" fmla="*/ 5871838 w 6400800"/>
                <a:gd name="connsiteY10" fmla="*/ 5055033 h 6400800"/>
                <a:gd name="connsiteX11" fmla="*/ 4721644 w 6400800"/>
                <a:gd name="connsiteY11" fmla="*/ 6205226 h 6400800"/>
                <a:gd name="connsiteX12" fmla="*/ 2793868 w 6400800"/>
                <a:gd name="connsiteY12" fmla="*/ 4277450 h 6400800"/>
                <a:gd name="connsiteX13" fmla="*/ 3118372 w 6400800"/>
                <a:gd name="connsiteY13" fmla="*/ 3952945 h 6400800"/>
                <a:gd name="connsiteX14" fmla="*/ 2118156 w 6400800"/>
                <a:gd name="connsiteY14" fmla="*/ 3952944 h 6400800"/>
                <a:gd name="connsiteX15" fmla="*/ 2118156 w 6400800"/>
                <a:gd name="connsiteY15" fmla="*/ 4953160 h 6400800"/>
                <a:gd name="connsiteX16" fmla="*/ 2442662 w 6400800"/>
                <a:gd name="connsiteY16" fmla="*/ 4628656 h 6400800"/>
                <a:gd name="connsiteX17" fmla="*/ 4214806 w 6400800"/>
                <a:gd name="connsiteY17" fmla="*/ 6400800 h 6400800"/>
                <a:gd name="connsiteX18" fmla="*/ 1874730 w 6400800"/>
                <a:gd name="connsiteY18" fmla="*/ 6400800 h 6400800"/>
                <a:gd name="connsiteX19" fmla="*/ 0 w 6400800"/>
                <a:gd name="connsiteY19" fmla="*/ 4526071 h 6400800"/>
                <a:gd name="connsiteX20" fmla="*/ 0 w 6400800"/>
                <a:gd name="connsiteY20" fmla="*/ 1874730 h 6400800"/>
                <a:gd name="connsiteX21" fmla="*/ 668307 w 6400800"/>
                <a:gd name="connsiteY21" fmla="*/ 1206423 h 6400800"/>
                <a:gd name="connsiteX22" fmla="*/ 2195668 w 6400800"/>
                <a:gd name="connsiteY22" fmla="*/ 2733785 h 6400800"/>
                <a:gd name="connsiteX23" fmla="*/ 1539320 w 6400800"/>
                <a:gd name="connsiteY23" fmla="*/ 3390132 h 6400800"/>
                <a:gd name="connsiteX24" fmla="*/ 3562370 w 6400800"/>
                <a:gd name="connsiteY24" fmla="*/ 3390132 h 6400800"/>
                <a:gd name="connsiteX25" fmla="*/ 3562370 w 6400800"/>
                <a:gd name="connsiteY25" fmla="*/ 1367084 h 6400800"/>
                <a:gd name="connsiteX26" fmla="*/ 2906022 w 6400800"/>
                <a:gd name="connsiteY26" fmla="*/ 2023431 h 6400800"/>
                <a:gd name="connsiteX27" fmla="*/ 1378661 w 6400800"/>
                <a:gd name="connsiteY27" fmla="*/ 496069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400800" h="6400800">
                  <a:moveTo>
                    <a:pt x="1874730" y="0"/>
                  </a:moveTo>
                  <a:lnTo>
                    <a:pt x="4526071" y="0"/>
                  </a:lnTo>
                  <a:lnTo>
                    <a:pt x="6400800" y="1874730"/>
                  </a:lnTo>
                  <a:lnTo>
                    <a:pt x="6400800" y="4526071"/>
                  </a:lnTo>
                  <a:lnTo>
                    <a:pt x="6358322" y="4568549"/>
                  </a:lnTo>
                  <a:lnTo>
                    <a:pt x="5058175" y="3268403"/>
                  </a:lnTo>
                  <a:lnTo>
                    <a:pt x="5507673" y="2818903"/>
                  </a:lnTo>
                  <a:lnTo>
                    <a:pt x="4122192" y="2818903"/>
                  </a:lnTo>
                  <a:lnTo>
                    <a:pt x="4122192" y="4204384"/>
                  </a:lnTo>
                  <a:lnTo>
                    <a:pt x="4571690" y="3754886"/>
                  </a:lnTo>
                  <a:lnTo>
                    <a:pt x="5871838" y="5055033"/>
                  </a:lnTo>
                  <a:lnTo>
                    <a:pt x="4721644" y="6205226"/>
                  </a:lnTo>
                  <a:lnTo>
                    <a:pt x="2793868" y="4277450"/>
                  </a:lnTo>
                  <a:lnTo>
                    <a:pt x="3118372" y="3952945"/>
                  </a:lnTo>
                  <a:lnTo>
                    <a:pt x="2118156" y="3952944"/>
                  </a:lnTo>
                  <a:lnTo>
                    <a:pt x="2118156" y="4953160"/>
                  </a:lnTo>
                  <a:lnTo>
                    <a:pt x="2442662" y="4628656"/>
                  </a:lnTo>
                  <a:lnTo>
                    <a:pt x="4214806" y="6400800"/>
                  </a:lnTo>
                  <a:lnTo>
                    <a:pt x="1874730" y="6400800"/>
                  </a:lnTo>
                  <a:lnTo>
                    <a:pt x="0" y="4526071"/>
                  </a:lnTo>
                  <a:lnTo>
                    <a:pt x="0" y="1874730"/>
                  </a:lnTo>
                  <a:lnTo>
                    <a:pt x="668307" y="1206423"/>
                  </a:lnTo>
                  <a:lnTo>
                    <a:pt x="2195668" y="2733785"/>
                  </a:lnTo>
                  <a:lnTo>
                    <a:pt x="1539320" y="3390132"/>
                  </a:lnTo>
                  <a:lnTo>
                    <a:pt x="3562370" y="3390132"/>
                  </a:lnTo>
                  <a:lnTo>
                    <a:pt x="3562370" y="1367084"/>
                  </a:lnTo>
                  <a:lnTo>
                    <a:pt x="2906022" y="2023431"/>
                  </a:lnTo>
                  <a:lnTo>
                    <a:pt x="1378661" y="496069"/>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21" name="Group 20">
              <a:extLst>
                <a:ext uri="{FF2B5EF4-FFF2-40B4-BE49-F238E27FC236}">
                  <a16:creationId xmlns:a16="http://schemas.microsoft.com/office/drawing/2014/main" id="{A4D36461-E7FF-4D4A-BCC8-11C62AB08BDA}"/>
                </a:ext>
              </a:extLst>
            </p:cNvPr>
            <p:cNvGrpSpPr/>
            <p:nvPr/>
          </p:nvGrpSpPr>
          <p:grpSpPr>
            <a:xfrm>
              <a:off x="8198390" y="4014535"/>
              <a:ext cx="442716" cy="460118"/>
              <a:chOff x="13071009" y="3404199"/>
              <a:chExt cx="369615" cy="384144"/>
            </a:xfrm>
          </p:grpSpPr>
          <p:sp>
            <p:nvSpPr>
              <p:cNvPr id="16" name="Rectangle 15">
                <a:extLst>
                  <a:ext uri="{FF2B5EF4-FFF2-40B4-BE49-F238E27FC236}">
                    <a16:creationId xmlns:a16="http://schemas.microsoft.com/office/drawing/2014/main" id="{CC2E1A28-53ED-C84D-85E4-2661EE0B234D}"/>
                  </a:ext>
                </a:extLst>
              </p:cNvPr>
              <p:cNvSpPr/>
              <p:nvPr/>
            </p:nvSpPr>
            <p:spPr bwMode="auto">
              <a:xfrm rot="2700000">
                <a:off x="13071009" y="3404199"/>
                <a:ext cx="369615" cy="3696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a:extLst>
                  <a:ext uri="{FF2B5EF4-FFF2-40B4-BE49-F238E27FC236}">
                    <a16:creationId xmlns:a16="http://schemas.microsoft.com/office/drawing/2014/main" id="{622E7C1A-0E30-8844-93E3-60CA3C0FA1DD}"/>
                  </a:ext>
                </a:extLst>
              </p:cNvPr>
              <p:cNvGrpSpPr/>
              <p:nvPr/>
            </p:nvGrpSpPr>
            <p:grpSpPr>
              <a:xfrm>
                <a:off x="13124976" y="3422562"/>
                <a:ext cx="263000" cy="365781"/>
                <a:chOff x="12590745" y="5672000"/>
                <a:chExt cx="522378" cy="726522"/>
              </a:xfrm>
            </p:grpSpPr>
            <p:sp>
              <p:nvSpPr>
                <p:cNvPr id="71" name="Freeform 70">
                  <a:extLst>
                    <a:ext uri="{FF2B5EF4-FFF2-40B4-BE49-F238E27FC236}">
                      <a16:creationId xmlns:a16="http://schemas.microsoft.com/office/drawing/2014/main" id="{6FF39159-91AE-4F43-AF20-392EC699137F}"/>
                    </a:ext>
                  </a:extLst>
                </p:cNvPr>
                <p:cNvSpPr/>
                <p:nvPr/>
              </p:nvSpPr>
              <p:spPr bwMode="auto">
                <a:xfrm>
                  <a:off x="12659967" y="5672000"/>
                  <a:ext cx="361406" cy="361407"/>
                </a:xfrm>
                <a:custGeom>
                  <a:avLst/>
                  <a:gdLst>
                    <a:gd name="connsiteX0" fmla="*/ 2177650 w 6689158"/>
                    <a:gd name="connsiteY0" fmla="*/ 4188652 h 6689159"/>
                    <a:gd name="connsiteX1" fmla="*/ 2117889 w 6689158"/>
                    <a:gd name="connsiteY1" fmla="*/ 4221089 h 6689159"/>
                    <a:gd name="connsiteX2" fmla="*/ 1862982 w 6689158"/>
                    <a:gd name="connsiteY2" fmla="*/ 4286300 h 6689159"/>
                    <a:gd name="connsiteX3" fmla="*/ 1796860 w 6689158"/>
                    <a:gd name="connsiteY3" fmla="*/ 4289641 h 6689159"/>
                    <a:gd name="connsiteX4" fmla="*/ 1788544 w 6689158"/>
                    <a:gd name="connsiteY4" fmla="*/ 4308481 h 6689159"/>
                    <a:gd name="connsiteX5" fmla="*/ 1505667 w 6689158"/>
                    <a:gd name="connsiteY5" fmla="*/ 5419718 h 6689159"/>
                    <a:gd name="connsiteX6" fmla="*/ 1490555 w 6689158"/>
                    <a:gd name="connsiteY6" fmla="*/ 5560700 h 6689159"/>
                    <a:gd name="connsiteX7" fmla="*/ 1506111 w 6689158"/>
                    <a:gd name="connsiteY7" fmla="*/ 5574838 h 6689159"/>
                    <a:gd name="connsiteX8" fmla="*/ 3344580 w 6689158"/>
                    <a:gd name="connsiteY8" fmla="*/ 6234832 h 6689159"/>
                    <a:gd name="connsiteX9" fmla="*/ 5388297 w 6689158"/>
                    <a:gd name="connsiteY9" fmla="*/ 5388296 h 6689159"/>
                    <a:gd name="connsiteX10" fmla="*/ 5390660 w 6689158"/>
                    <a:gd name="connsiteY10" fmla="*/ 5385697 h 6689159"/>
                    <a:gd name="connsiteX11" fmla="*/ 5273213 w 6689158"/>
                    <a:gd name="connsiteY11" fmla="*/ 5388582 h 6689159"/>
                    <a:gd name="connsiteX12" fmla="*/ 4474354 w 6689158"/>
                    <a:gd name="connsiteY12" fmla="*/ 5320095 h 6689159"/>
                    <a:gd name="connsiteX13" fmla="*/ 4280135 w 6689158"/>
                    <a:gd name="connsiteY13" fmla="*/ 5277799 h 6689159"/>
                    <a:gd name="connsiteX14" fmla="*/ 4254882 w 6689158"/>
                    <a:gd name="connsiteY14" fmla="*/ 5324324 h 6689159"/>
                    <a:gd name="connsiteX15" fmla="*/ 3760568 w 6689158"/>
                    <a:gd name="connsiteY15" fmla="*/ 5587147 h 6689159"/>
                    <a:gd name="connsiteX16" fmla="*/ 3164448 w 6689158"/>
                    <a:gd name="connsiteY16" fmla="*/ 4991027 h 6689159"/>
                    <a:gd name="connsiteX17" fmla="*/ 3175376 w 6689158"/>
                    <a:gd name="connsiteY17" fmla="*/ 4882633 h 6689159"/>
                    <a:gd name="connsiteX18" fmla="*/ 3026882 w 6689158"/>
                    <a:gd name="connsiteY18" fmla="*/ 4807637 h 6689159"/>
                    <a:gd name="connsiteX19" fmla="*/ 2402585 w 6689158"/>
                    <a:gd name="connsiteY19" fmla="*/ 4387289 h 6689159"/>
                    <a:gd name="connsiteX20" fmla="*/ 3414840 w 6689158"/>
                    <a:gd name="connsiteY20" fmla="*/ 2285703 h 6689159"/>
                    <a:gd name="connsiteX21" fmla="*/ 3364850 w 6689158"/>
                    <a:gd name="connsiteY21" fmla="*/ 2318041 h 6689159"/>
                    <a:gd name="connsiteX22" fmla="*/ 2848518 w 6689158"/>
                    <a:gd name="connsiteY22" fmla="*/ 2733562 h 6689159"/>
                    <a:gd name="connsiteX23" fmla="*/ 2690374 w 6689158"/>
                    <a:gd name="connsiteY23" fmla="*/ 2890404 h 6689159"/>
                    <a:gd name="connsiteX24" fmla="*/ 2571277 w 6689158"/>
                    <a:gd name="connsiteY24" fmla="*/ 3021477 h 6689159"/>
                    <a:gd name="connsiteX25" fmla="*/ 2590552 w 6689158"/>
                    <a:gd name="connsiteY25" fmla="*/ 3056989 h 6689159"/>
                    <a:gd name="connsiteX26" fmla="*/ 2660349 w 6689158"/>
                    <a:gd name="connsiteY26" fmla="*/ 3402707 h 6689159"/>
                    <a:gd name="connsiteX27" fmla="*/ 2590552 w 6689158"/>
                    <a:gd name="connsiteY27" fmla="*/ 3748426 h 6689159"/>
                    <a:gd name="connsiteX28" fmla="*/ 2530886 w 6689158"/>
                    <a:gd name="connsiteY28" fmla="*/ 3858356 h 6689159"/>
                    <a:gd name="connsiteX29" fmla="*/ 2709229 w 6689158"/>
                    <a:gd name="connsiteY29" fmla="*/ 4015297 h 6689159"/>
                    <a:gd name="connsiteX30" fmla="*/ 3266837 w 6689158"/>
                    <a:gd name="connsiteY30" fmla="*/ 4389432 h 6689159"/>
                    <a:gd name="connsiteX31" fmla="*/ 3452642 w 6689158"/>
                    <a:gd name="connsiteY31" fmla="*/ 4482945 h 6689159"/>
                    <a:gd name="connsiteX32" fmla="*/ 3528532 w 6689158"/>
                    <a:gd name="connsiteY32" fmla="*/ 4441753 h 6689159"/>
                    <a:gd name="connsiteX33" fmla="*/ 3760569 w 6689158"/>
                    <a:gd name="connsiteY33" fmla="*/ 4394906 h 6689159"/>
                    <a:gd name="connsiteX34" fmla="*/ 4309843 w 6689158"/>
                    <a:gd name="connsiteY34" fmla="*/ 4758990 h 6689159"/>
                    <a:gd name="connsiteX35" fmla="*/ 4320607 w 6689158"/>
                    <a:gd name="connsiteY35" fmla="*/ 4793664 h 6689159"/>
                    <a:gd name="connsiteX36" fmla="*/ 4559688 w 6689158"/>
                    <a:gd name="connsiteY36" fmla="*/ 4845550 h 6689159"/>
                    <a:gd name="connsiteX37" fmla="*/ 5273213 w 6689158"/>
                    <a:gd name="connsiteY37" fmla="*/ 4906508 h 6689159"/>
                    <a:gd name="connsiteX38" fmla="*/ 5685342 w 6689158"/>
                    <a:gd name="connsiteY38" fmla="*/ 4886359 h 6689159"/>
                    <a:gd name="connsiteX39" fmla="*/ 5794448 w 6689158"/>
                    <a:gd name="connsiteY39" fmla="*/ 4872934 h 6689159"/>
                    <a:gd name="connsiteX40" fmla="*/ 5885995 w 6689158"/>
                    <a:gd name="connsiteY40" fmla="*/ 4722245 h 6689159"/>
                    <a:gd name="connsiteX41" fmla="*/ 6007702 w 6689158"/>
                    <a:gd name="connsiteY41" fmla="*/ 4469596 h 6689159"/>
                    <a:gd name="connsiteX42" fmla="*/ 6025566 w 6689158"/>
                    <a:gd name="connsiteY42" fmla="*/ 4420788 h 6689159"/>
                    <a:gd name="connsiteX43" fmla="*/ 5774209 w 6689158"/>
                    <a:gd name="connsiteY43" fmla="*/ 4251797 h 6689159"/>
                    <a:gd name="connsiteX44" fmla="*/ 5530775 w 6689158"/>
                    <a:gd name="connsiteY44" fmla="*/ 4077911 h 6689159"/>
                    <a:gd name="connsiteX45" fmla="*/ 5435413 w 6689158"/>
                    <a:gd name="connsiteY45" fmla="*/ 4006461 h 6689159"/>
                    <a:gd name="connsiteX46" fmla="*/ 5428090 w 6689158"/>
                    <a:gd name="connsiteY46" fmla="*/ 4012503 h 6689159"/>
                    <a:gd name="connsiteX47" fmla="*/ 5066831 w 6689158"/>
                    <a:gd name="connsiteY47" fmla="*/ 4122852 h 6689159"/>
                    <a:gd name="connsiteX48" fmla="*/ 4420700 w 6689158"/>
                    <a:gd name="connsiteY48" fmla="*/ 3476722 h 6689159"/>
                    <a:gd name="connsiteX49" fmla="*/ 4433828 w 6689158"/>
                    <a:gd name="connsiteY49" fmla="*/ 3346504 h 6689159"/>
                    <a:gd name="connsiteX50" fmla="*/ 4468981 w 6689158"/>
                    <a:gd name="connsiteY50" fmla="*/ 3233259 h 6689159"/>
                    <a:gd name="connsiteX51" fmla="*/ 4439706 w 6689158"/>
                    <a:gd name="connsiteY51" fmla="*/ 3208684 h 6689159"/>
                    <a:gd name="connsiteX52" fmla="*/ 3535763 w 6689158"/>
                    <a:gd name="connsiteY52" fmla="*/ 2400517 h 6689159"/>
                    <a:gd name="connsiteX53" fmla="*/ 851869 w 6689158"/>
                    <a:gd name="connsiteY53" fmla="*/ 1886744 h 6689159"/>
                    <a:gd name="connsiteX54" fmla="*/ 803165 w 6689158"/>
                    <a:gd name="connsiteY54" fmla="*/ 1966913 h 6689159"/>
                    <a:gd name="connsiteX55" fmla="*/ 454328 w 6689158"/>
                    <a:gd name="connsiteY55" fmla="*/ 3344581 h 6689159"/>
                    <a:gd name="connsiteX56" fmla="*/ 947938 w 6689158"/>
                    <a:gd name="connsiteY56" fmla="*/ 4960549 h 6689159"/>
                    <a:gd name="connsiteX57" fmla="*/ 959588 w 6689158"/>
                    <a:gd name="connsiteY57" fmla="*/ 4976126 h 6689159"/>
                    <a:gd name="connsiteX58" fmla="*/ 959588 w 6689158"/>
                    <a:gd name="connsiteY58" fmla="*/ 4976125 h 6689159"/>
                    <a:gd name="connsiteX59" fmla="*/ 964880 w 6689158"/>
                    <a:gd name="connsiteY59" fmla="*/ 4912286 h 6689159"/>
                    <a:gd name="connsiteX60" fmla="*/ 1095934 w 6689158"/>
                    <a:gd name="connsiteY60" fmla="*/ 4201672 h 6689159"/>
                    <a:gd name="connsiteX61" fmla="*/ 1147594 w 6689158"/>
                    <a:gd name="connsiteY61" fmla="*/ 4033598 h 6689159"/>
                    <a:gd name="connsiteX62" fmla="*/ 1144134 w 6689158"/>
                    <a:gd name="connsiteY62" fmla="*/ 4030744 h 6689159"/>
                    <a:gd name="connsiteX63" fmla="*/ 883992 w 6689158"/>
                    <a:gd name="connsiteY63" fmla="*/ 3402708 h 6689159"/>
                    <a:gd name="connsiteX64" fmla="*/ 1144135 w 6689158"/>
                    <a:gd name="connsiteY64" fmla="*/ 2774670 h 6689159"/>
                    <a:gd name="connsiteX65" fmla="*/ 1146941 w 6689158"/>
                    <a:gd name="connsiteY65" fmla="*/ 2772355 h 6689159"/>
                    <a:gd name="connsiteX66" fmla="*/ 1073336 w 6689158"/>
                    <a:gd name="connsiteY66" fmla="*/ 2611529 h 6689159"/>
                    <a:gd name="connsiteX67" fmla="*/ 851993 w 6689158"/>
                    <a:gd name="connsiteY67" fmla="*/ 1887409 h 6689159"/>
                    <a:gd name="connsiteX68" fmla="*/ 5524628 w 6689158"/>
                    <a:gd name="connsiteY68" fmla="*/ 1450865 h 6689159"/>
                    <a:gd name="connsiteX69" fmla="*/ 5524628 w 6689158"/>
                    <a:gd name="connsiteY69" fmla="*/ 1450866 h 6689159"/>
                    <a:gd name="connsiteX70" fmla="*/ 5574839 w 6689158"/>
                    <a:gd name="connsiteY70" fmla="*/ 1506112 h 6689159"/>
                    <a:gd name="connsiteX71" fmla="*/ 5611312 w 6689158"/>
                    <a:gd name="connsiteY71" fmla="*/ 1554887 h 6689159"/>
                    <a:gd name="connsiteX72" fmla="*/ 5610671 w 6689158"/>
                    <a:gd name="connsiteY72" fmla="*/ 1554917 h 6689159"/>
                    <a:gd name="connsiteX73" fmla="*/ 3930424 w 6689158"/>
                    <a:gd name="connsiteY73" fmla="*/ 1991564 h 6689159"/>
                    <a:gd name="connsiteX74" fmla="*/ 3863712 w 6689158"/>
                    <a:gd name="connsiteY74" fmla="*/ 2025688 h 6689159"/>
                    <a:gd name="connsiteX75" fmla="*/ 3998266 w 6689158"/>
                    <a:gd name="connsiteY75" fmla="*/ 2153752 h 6689159"/>
                    <a:gd name="connsiteX76" fmla="*/ 4470031 w 6689158"/>
                    <a:gd name="connsiteY76" fmla="*/ 2590407 h 6689159"/>
                    <a:gd name="connsiteX77" fmla="*/ 4801691 w 6689158"/>
                    <a:gd name="connsiteY77" fmla="*/ 2888769 h 6689159"/>
                    <a:gd name="connsiteX78" fmla="*/ 4815328 w 6689158"/>
                    <a:gd name="connsiteY78" fmla="*/ 2881367 h 6689159"/>
                    <a:gd name="connsiteX79" fmla="*/ 5066831 w 6689158"/>
                    <a:gd name="connsiteY79" fmla="*/ 2830591 h 6689159"/>
                    <a:gd name="connsiteX80" fmla="*/ 5712962 w 6689158"/>
                    <a:gd name="connsiteY80" fmla="*/ 3476722 h 6689159"/>
                    <a:gd name="connsiteX81" fmla="*/ 5699834 w 6689158"/>
                    <a:gd name="connsiteY81" fmla="*/ 3606939 h 6689159"/>
                    <a:gd name="connsiteX82" fmla="*/ 5684600 w 6689158"/>
                    <a:gd name="connsiteY82" fmla="*/ 3656022 h 6689159"/>
                    <a:gd name="connsiteX83" fmla="*/ 5861148 w 6689158"/>
                    <a:gd name="connsiteY83" fmla="*/ 3805497 h 6689159"/>
                    <a:gd name="connsiteX84" fmla="*/ 6147161 w 6689158"/>
                    <a:gd name="connsiteY84" fmla="*/ 4039666 h 6689159"/>
                    <a:gd name="connsiteX85" fmla="*/ 6147160 w 6689158"/>
                    <a:gd name="connsiteY85" fmla="*/ 4039665 h 6689159"/>
                    <a:gd name="connsiteX86" fmla="*/ 6176112 w 6689158"/>
                    <a:gd name="connsiteY86" fmla="*/ 3927066 h 6689159"/>
                    <a:gd name="connsiteX87" fmla="*/ 6234832 w 6689158"/>
                    <a:gd name="connsiteY87" fmla="*/ 3344579 h 6689159"/>
                    <a:gd name="connsiteX88" fmla="*/ 5741222 w 6689158"/>
                    <a:gd name="connsiteY88" fmla="*/ 1728614 h 6689159"/>
                    <a:gd name="connsiteX89" fmla="*/ 5611312 w 6689158"/>
                    <a:gd name="connsiteY89" fmla="*/ 1554887 h 6689159"/>
                    <a:gd name="connsiteX90" fmla="*/ 5574839 w 6689158"/>
                    <a:gd name="connsiteY90" fmla="*/ 1506111 h 6689159"/>
                    <a:gd name="connsiteX91" fmla="*/ 1958215 w 6689158"/>
                    <a:gd name="connsiteY91" fmla="*/ 808450 h 6689159"/>
                    <a:gd name="connsiteX92" fmla="*/ 1728612 w 6689158"/>
                    <a:gd name="connsiteY92" fmla="*/ 947938 h 6689159"/>
                    <a:gd name="connsiteX93" fmla="*/ 1300863 w 6689158"/>
                    <a:gd name="connsiteY93" fmla="*/ 1300863 h 6689159"/>
                    <a:gd name="connsiteX94" fmla="*/ 1258822 w 6689158"/>
                    <a:gd name="connsiteY94" fmla="*/ 1347119 h 6689159"/>
                    <a:gd name="connsiteX95" fmla="*/ 1258823 w 6689158"/>
                    <a:gd name="connsiteY95" fmla="*/ 1347121 h 6689159"/>
                    <a:gd name="connsiteX96" fmla="*/ 1263190 w 6689158"/>
                    <a:gd name="connsiteY96" fmla="*/ 1402742 h 6689159"/>
                    <a:gd name="connsiteX97" fmla="*/ 1504198 w 6689158"/>
                    <a:gd name="connsiteY97" fmla="*/ 2390321 h 6689159"/>
                    <a:gd name="connsiteX98" fmla="*/ 1570031 w 6689158"/>
                    <a:gd name="connsiteY98" fmla="*/ 2538525 h 6689159"/>
                    <a:gd name="connsiteX99" fmla="*/ 1593172 w 6689158"/>
                    <a:gd name="connsiteY99" fmla="*/ 2532572 h 6689159"/>
                    <a:gd name="connsiteX100" fmla="*/ 1772170 w 6689158"/>
                    <a:gd name="connsiteY100" fmla="*/ 2514528 h 6689159"/>
                    <a:gd name="connsiteX101" fmla="*/ 1951170 w 6689158"/>
                    <a:gd name="connsiteY101" fmla="*/ 2532573 h 6689159"/>
                    <a:gd name="connsiteX102" fmla="*/ 1953707 w 6689158"/>
                    <a:gd name="connsiteY102" fmla="*/ 2533225 h 6689159"/>
                    <a:gd name="connsiteX103" fmla="*/ 2046764 w 6689158"/>
                    <a:gd name="connsiteY103" fmla="*/ 2419427 h 6689159"/>
                    <a:gd name="connsiteX104" fmla="*/ 2304042 w 6689158"/>
                    <a:gd name="connsiteY104" fmla="*/ 2155240 h 6689159"/>
                    <a:gd name="connsiteX105" fmla="*/ 2679904 w 6689158"/>
                    <a:gd name="connsiteY105" fmla="*/ 1840257 h 6689159"/>
                    <a:gd name="connsiteX106" fmla="*/ 2839402 w 6689158"/>
                    <a:gd name="connsiteY106" fmla="*/ 1728600 h 6689159"/>
                    <a:gd name="connsiteX107" fmla="*/ 2839403 w 6689158"/>
                    <a:gd name="connsiteY107" fmla="*/ 1728599 h 6689159"/>
                    <a:gd name="connsiteX108" fmla="*/ 2180258 w 6689158"/>
                    <a:gd name="connsiteY108" fmla="*/ 1049601 h 6689159"/>
                    <a:gd name="connsiteX109" fmla="*/ 1958217 w 6689158"/>
                    <a:gd name="connsiteY109" fmla="*/ 808450 h 6689159"/>
                    <a:gd name="connsiteX110" fmla="*/ 1958215 w 6689158"/>
                    <a:gd name="connsiteY110" fmla="*/ 808451 h 6689159"/>
                    <a:gd name="connsiteX111" fmla="*/ 3344580 w 6689158"/>
                    <a:gd name="connsiteY111" fmla="*/ 454327 h 6689159"/>
                    <a:gd name="connsiteX112" fmla="*/ 2485108 w 6689158"/>
                    <a:gd name="connsiteY112" fmla="*/ 584267 h 6689159"/>
                    <a:gd name="connsiteX113" fmla="*/ 2426658 w 6689158"/>
                    <a:gd name="connsiteY113" fmla="*/ 605660 h 6689159"/>
                    <a:gd name="connsiteX114" fmla="*/ 2608239 w 6689158"/>
                    <a:gd name="connsiteY114" fmla="*/ 793623 h 6689159"/>
                    <a:gd name="connsiteX115" fmla="*/ 3061380 w 6689158"/>
                    <a:gd name="connsiteY115" fmla="*/ 1249579 h 6689159"/>
                    <a:gd name="connsiteX116" fmla="*/ 3282982 w 6689158"/>
                    <a:gd name="connsiteY116" fmla="*/ 1466429 h 6689159"/>
                    <a:gd name="connsiteX117" fmla="*/ 3282982 w 6689158"/>
                    <a:gd name="connsiteY117" fmla="*/ 1466430 h 6689159"/>
                    <a:gd name="connsiteX118" fmla="*/ 3293669 w 6689158"/>
                    <a:gd name="connsiteY118" fmla="*/ 1460635 h 6689159"/>
                    <a:gd name="connsiteX119" fmla="*/ 4895242 w 6689158"/>
                    <a:gd name="connsiteY119" fmla="*/ 1001928 h 6689159"/>
                    <a:gd name="connsiteX120" fmla="*/ 5020677 w 6689158"/>
                    <a:gd name="connsiteY120" fmla="*/ 992902 h 6689159"/>
                    <a:gd name="connsiteX121" fmla="*/ 5140393 w 6689158"/>
                    <a:gd name="connsiteY121" fmla="*/ 1082424 h 6689159"/>
                    <a:gd name="connsiteX122" fmla="*/ 5140394 w 6689158"/>
                    <a:gd name="connsiteY122" fmla="*/ 1082424 h 6689159"/>
                    <a:gd name="connsiteX123" fmla="*/ 5020677 w 6689158"/>
                    <a:gd name="connsiteY123" fmla="*/ 992901 h 6689159"/>
                    <a:gd name="connsiteX124" fmla="*/ 4960548 w 6689158"/>
                    <a:gd name="connsiteY124" fmla="*/ 947937 h 6689159"/>
                    <a:gd name="connsiteX125" fmla="*/ 3344580 w 6689158"/>
                    <a:gd name="connsiteY125" fmla="*/ 454327 h 6689159"/>
                    <a:gd name="connsiteX126" fmla="*/ 3344579 w 6689158"/>
                    <a:gd name="connsiteY126" fmla="*/ 0 h 6689159"/>
                    <a:gd name="connsiteX127" fmla="*/ 5709555 w 6689158"/>
                    <a:gd name="connsiteY127" fmla="*/ 979605 h 6689159"/>
                    <a:gd name="connsiteX128" fmla="*/ 5721404 w 6689158"/>
                    <a:gd name="connsiteY128" fmla="*/ 992643 h 6689159"/>
                    <a:gd name="connsiteX129" fmla="*/ 5925421 w 6689158"/>
                    <a:gd name="connsiteY129" fmla="*/ 1217117 h 6689159"/>
                    <a:gd name="connsiteX130" fmla="*/ 6117959 w 6689158"/>
                    <a:gd name="connsiteY130" fmla="*/ 1474595 h 6689159"/>
                    <a:gd name="connsiteX131" fmla="*/ 6162894 w 6689158"/>
                    <a:gd name="connsiteY131" fmla="*/ 1548561 h 6689159"/>
                    <a:gd name="connsiteX132" fmla="*/ 6162893 w 6689158"/>
                    <a:gd name="connsiteY132" fmla="*/ 1548563 h 6689159"/>
                    <a:gd name="connsiteX133" fmla="*/ 6285487 w 6689158"/>
                    <a:gd name="connsiteY133" fmla="*/ 1750355 h 6689159"/>
                    <a:gd name="connsiteX134" fmla="*/ 6689158 w 6689158"/>
                    <a:gd name="connsiteY134" fmla="*/ 3344580 h 6689159"/>
                    <a:gd name="connsiteX135" fmla="*/ 6538793 w 6689158"/>
                    <a:gd name="connsiteY135" fmla="*/ 4339156 h 6689159"/>
                    <a:gd name="connsiteX136" fmla="*/ 6534721 w 6689158"/>
                    <a:gd name="connsiteY136" fmla="*/ 4350281 h 6689159"/>
                    <a:gd name="connsiteX137" fmla="*/ 6426326 w 6689158"/>
                    <a:gd name="connsiteY137" fmla="*/ 4646440 h 6689159"/>
                    <a:gd name="connsiteX138" fmla="*/ 6421122 w 6689158"/>
                    <a:gd name="connsiteY138" fmla="*/ 4657245 h 6689159"/>
                    <a:gd name="connsiteX139" fmla="*/ 6372396 w 6689158"/>
                    <a:gd name="connsiteY139" fmla="*/ 4758392 h 6689159"/>
                    <a:gd name="connsiteX140" fmla="*/ 6285487 w 6689158"/>
                    <a:gd name="connsiteY140" fmla="*/ 4938805 h 6689159"/>
                    <a:gd name="connsiteX141" fmla="*/ 6117958 w 6689158"/>
                    <a:gd name="connsiteY141" fmla="*/ 5214566 h 6689159"/>
                    <a:gd name="connsiteX142" fmla="*/ 6035322 w 6689158"/>
                    <a:gd name="connsiteY142" fmla="*/ 5325072 h 6689159"/>
                    <a:gd name="connsiteX143" fmla="*/ 5925420 w 6689158"/>
                    <a:gd name="connsiteY143" fmla="*/ 5472042 h 6689159"/>
                    <a:gd name="connsiteX144" fmla="*/ 3344580 w 6689158"/>
                    <a:gd name="connsiteY144" fmla="*/ 6689159 h 6689159"/>
                    <a:gd name="connsiteX145" fmla="*/ 1474594 w 6689158"/>
                    <a:gd name="connsiteY145" fmla="*/ 6117958 h 6689159"/>
                    <a:gd name="connsiteX146" fmla="*/ 1464440 w 6689158"/>
                    <a:gd name="connsiteY146" fmla="*/ 6110366 h 6689159"/>
                    <a:gd name="connsiteX147" fmla="*/ 1217117 w 6689158"/>
                    <a:gd name="connsiteY147" fmla="*/ 5925420 h 6689159"/>
                    <a:gd name="connsiteX148" fmla="*/ 979606 w 6689158"/>
                    <a:gd name="connsiteY148" fmla="*/ 5709555 h 6689159"/>
                    <a:gd name="connsiteX149" fmla="*/ 941121 w 6689158"/>
                    <a:gd name="connsiteY149" fmla="*/ 5667211 h 6689159"/>
                    <a:gd name="connsiteX150" fmla="*/ 763739 w 6689158"/>
                    <a:gd name="connsiteY150" fmla="*/ 5472043 h 6689159"/>
                    <a:gd name="connsiteX151" fmla="*/ 0 w 6689158"/>
                    <a:gd name="connsiteY151" fmla="*/ 3344580 h 6689159"/>
                    <a:gd name="connsiteX152" fmla="*/ 763739 w 6689158"/>
                    <a:gd name="connsiteY152" fmla="*/ 1217118 h 6689159"/>
                    <a:gd name="connsiteX153" fmla="*/ 979605 w 6689158"/>
                    <a:gd name="connsiteY153" fmla="*/ 979604 h 6689159"/>
                    <a:gd name="connsiteX154" fmla="*/ 1217117 w 6689158"/>
                    <a:gd name="connsiteY154" fmla="*/ 763739 h 6689159"/>
                    <a:gd name="connsiteX155" fmla="*/ 1252792 w 6689158"/>
                    <a:gd name="connsiteY155" fmla="*/ 737062 h 6689159"/>
                    <a:gd name="connsiteX156" fmla="*/ 1474594 w 6689158"/>
                    <a:gd name="connsiteY156" fmla="*/ 571201 h 6689159"/>
                    <a:gd name="connsiteX157" fmla="*/ 1650297 w 6689158"/>
                    <a:gd name="connsiteY157" fmla="*/ 464459 h 6689159"/>
                    <a:gd name="connsiteX158" fmla="*/ 1750354 w 6689158"/>
                    <a:gd name="connsiteY158" fmla="*/ 403673 h 6689159"/>
                    <a:gd name="connsiteX159" fmla="*/ 2042719 w 6689158"/>
                    <a:gd name="connsiteY159" fmla="*/ 262835 h 6689159"/>
                    <a:gd name="connsiteX160" fmla="*/ 2083584 w 6689158"/>
                    <a:gd name="connsiteY160" fmla="*/ 247876 h 6689159"/>
                    <a:gd name="connsiteX161" fmla="*/ 2350003 w 6689158"/>
                    <a:gd name="connsiteY161" fmla="*/ 150366 h 6689159"/>
                    <a:gd name="connsiteX162" fmla="*/ 3344579 w 6689158"/>
                    <a:gd name="connsiteY162" fmla="*/ 0 h 6689159"/>
                    <a:gd name="connsiteX0" fmla="*/ 2177650 w 6689158"/>
                    <a:gd name="connsiteY0" fmla="*/ 4188652 h 6689159"/>
                    <a:gd name="connsiteX1" fmla="*/ 2117889 w 6689158"/>
                    <a:gd name="connsiteY1" fmla="*/ 4221089 h 6689159"/>
                    <a:gd name="connsiteX2" fmla="*/ 1862982 w 6689158"/>
                    <a:gd name="connsiteY2" fmla="*/ 4286300 h 6689159"/>
                    <a:gd name="connsiteX3" fmla="*/ 1796860 w 6689158"/>
                    <a:gd name="connsiteY3" fmla="*/ 4289641 h 6689159"/>
                    <a:gd name="connsiteX4" fmla="*/ 1788544 w 6689158"/>
                    <a:gd name="connsiteY4" fmla="*/ 4308481 h 6689159"/>
                    <a:gd name="connsiteX5" fmla="*/ 1505667 w 6689158"/>
                    <a:gd name="connsiteY5" fmla="*/ 5419718 h 6689159"/>
                    <a:gd name="connsiteX6" fmla="*/ 1490555 w 6689158"/>
                    <a:gd name="connsiteY6" fmla="*/ 5560700 h 6689159"/>
                    <a:gd name="connsiteX7" fmla="*/ 1506111 w 6689158"/>
                    <a:gd name="connsiteY7" fmla="*/ 5574838 h 6689159"/>
                    <a:gd name="connsiteX8" fmla="*/ 3344580 w 6689158"/>
                    <a:gd name="connsiteY8" fmla="*/ 6234832 h 6689159"/>
                    <a:gd name="connsiteX9" fmla="*/ 5388297 w 6689158"/>
                    <a:gd name="connsiteY9" fmla="*/ 5388296 h 6689159"/>
                    <a:gd name="connsiteX10" fmla="*/ 5390660 w 6689158"/>
                    <a:gd name="connsiteY10" fmla="*/ 5385697 h 6689159"/>
                    <a:gd name="connsiteX11" fmla="*/ 5273213 w 6689158"/>
                    <a:gd name="connsiteY11" fmla="*/ 5388582 h 6689159"/>
                    <a:gd name="connsiteX12" fmla="*/ 4474354 w 6689158"/>
                    <a:gd name="connsiteY12" fmla="*/ 5320095 h 6689159"/>
                    <a:gd name="connsiteX13" fmla="*/ 4280135 w 6689158"/>
                    <a:gd name="connsiteY13" fmla="*/ 5277799 h 6689159"/>
                    <a:gd name="connsiteX14" fmla="*/ 4254882 w 6689158"/>
                    <a:gd name="connsiteY14" fmla="*/ 5324324 h 6689159"/>
                    <a:gd name="connsiteX15" fmla="*/ 3760568 w 6689158"/>
                    <a:gd name="connsiteY15" fmla="*/ 5587147 h 6689159"/>
                    <a:gd name="connsiteX16" fmla="*/ 3164448 w 6689158"/>
                    <a:gd name="connsiteY16" fmla="*/ 4991027 h 6689159"/>
                    <a:gd name="connsiteX17" fmla="*/ 3175376 w 6689158"/>
                    <a:gd name="connsiteY17" fmla="*/ 4882633 h 6689159"/>
                    <a:gd name="connsiteX18" fmla="*/ 3026882 w 6689158"/>
                    <a:gd name="connsiteY18" fmla="*/ 4807637 h 6689159"/>
                    <a:gd name="connsiteX19" fmla="*/ 2402585 w 6689158"/>
                    <a:gd name="connsiteY19" fmla="*/ 4387289 h 6689159"/>
                    <a:gd name="connsiteX20" fmla="*/ 2177650 w 6689158"/>
                    <a:gd name="connsiteY20" fmla="*/ 4188652 h 6689159"/>
                    <a:gd name="connsiteX21" fmla="*/ 3414840 w 6689158"/>
                    <a:gd name="connsiteY21" fmla="*/ 2285703 h 6689159"/>
                    <a:gd name="connsiteX22" fmla="*/ 3364850 w 6689158"/>
                    <a:gd name="connsiteY22" fmla="*/ 2318041 h 6689159"/>
                    <a:gd name="connsiteX23" fmla="*/ 2848518 w 6689158"/>
                    <a:gd name="connsiteY23" fmla="*/ 2733562 h 6689159"/>
                    <a:gd name="connsiteX24" fmla="*/ 2690374 w 6689158"/>
                    <a:gd name="connsiteY24" fmla="*/ 2890404 h 6689159"/>
                    <a:gd name="connsiteX25" fmla="*/ 2571277 w 6689158"/>
                    <a:gd name="connsiteY25" fmla="*/ 3021477 h 6689159"/>
                    <a:gd name="connsiteX26" fmla="*/ 2590552 w 6689158"/>
                    <a:gd name="connsiteY26" fmla="*/ 3056989 h 6689159"/>
                    <a:gd name="connsiteX27" fmla="*/ 2660349 w 6689158"/>
                    <a:gd name="connsiteY27" fmla="*/ 3402707 h 6689159"/>
                    <a:gd name="connsiteX28" fmla="*/ 2590552 w 6689158"/>
                    <a:gd name="connsiteY28" fmla="*/ 3748426 h 6689159"/>
                    <a:gd name="connsiteX29" fmla="*/ 2530886 w 6689158"/>
                    <a:gd name="connsiteY29" fmla="*/ 3858356 h 6689159"/>
                    <a:gd name="connsiteX30" fmla="*/ 2709229 w 6689158"/>
                    <a:gd name="connsiteY30" fmla="*/ 4015297 h 6689159"/>
                    <a:gd name="connsiteX31" fmla="*/ 3266837 w 6689158"/>
                    <a:gd name="connsiteY31" fmla="*/ 4389432 h 6689159"/>
                    <a:gd name="connsiteX32" fmla="*/ 3452642 w 6689158"/>
                    <a:gd name="connsiteY32" fmla="*/ 4482945 h 6689159"/>
                    <a:gd name="connsiteX33" fmla="*/ 3528532 w 6689158"/>
                    <a:gd name="connsiteY33" fmla="*/ 4441753 h 6689159"/>
                    <a:gd name="connsiteX34" fmla="*/ 3760569 w 6689158"/>
                    <a:gd name="connsiteY34" fmla="*/ 4394906 h 6689159"/>
                    <a:gd name="connsiteX35" fmla="*/ 4309843 w 6689158"/>
                    <a:gd name="connsiteY35" fmla="*/ 4758990 h 6689159"/>
                    <a:gd name="connsiteX36" fmla="*/ 4320607 w 6689158"/>
                    <a:gd name="connsiteY36" fmla="*/ 4793664 h 6689159"/>
                    <a:gd name="connsiteX37" fmla="*/ 4559688 w 6689158"/>
                    <a:gd name="connsiteY37" fmla="*/ 4845550 h 6689159"/>
                    <a:gd name="connsiteX38" fmla="*/ 5273213 w 6689158"/>
                    <a:gd name="connsiteY38" fmla="*/ 4906508 h 6689159"/>
                    <a:gd name="connsiteX39" fmla="*/ 5685342 w 6689158"/>
                    <a:gd name="connsiteY39" fmla="*/ 4886359 h 6689159"/>
                    <a:gd name="connsiteX40" fmla="*/ 5794448 w 6689158"/>
                    <a:gd name="connsiteY40" fmla="*/ 4872934 h 6689159"/>
                    <a:gd name="connsiteX41" fmla="*/ 5885995 w 6689158"/>
                    <a:gd name="connsiteY41" fmla="*/ 4722245 h 6689159"/>
                    <a:gd name="connsiteX42" fmla="*/ 6007702 w 6689158"/>
                    <a:gd name="connsiteY42" fmla="*/ 4469596 h 6689159"/>
                    <a:gd name="connsiteX43" fmla="*/ 6025566 w 6689158"/>
                    <a:gd name="connsiteY43" fmla="*/ 4420788 h 6689159"/>
                    <a:gd name="connsiteX44" fmla="*/ 5774209 w 6689158"/>
                    <a:gd name="connsiteY44" fmla="*/ 4251797 h 6689159"/>
                    <a:gd name="connsiteX45" fmla="*/ 5530775 w 6689158"/>
                    <a:gd name="connsiteY45" fmla="*/ 4077911 h 6689159"/>
                    <a:gd name="connsiteX46" fmla="*/ 5435413 w 6689158"/>
                    <a:gd name="connsiteY46" fmla="*/ 4006461 h 6689159"/>
                    <a:gd name="connsiteX47" fmla="*/ 5428090 w 6689158"/>
                    <a:gd name="connsiteY47" fmla="*/ 4012503 h 6689159"/>
                    <a:gd name="connsiteX48" fmla="*/ 5066831 w 6689158"/>
                    <a:gd name="connsiteY48" fmla="*/ 4122852 h 6689159"/>
                    <a:gd name="connsiteX49" fmla="*/ 4420700 w 6689158"/>
                    <a:gd name="connsiteY49" fmla="*/ 3476722 h 6689159"/>
                    <a:gd name="connsiteX50" fmla="*/ 4433828 w 6689158"/>
                    <a:gd name="connsiteY50" fmla="*/ 3346504 h 6689159"/>
                    <a:gd name="connsiteX51" fmla="*/ 4468981 w 6689158"/>
                    <a:gd name="connsiteY51" fmla="*/ 3233259 h 6689159"/>
                    <a:gd name="connsiteX52" fmla="*/ 4439706 w 6689158"/>
                    <a:gd name="connsiteY52" fmla="*/ 3208684 h 6689159"/>
                    <a:gd name="connsiteX53" fmla="*/ 3535763 w 6689158"/>
                    <a:gd name="connsiteY53" fmla="*/ 2400517 h 6689159"/>
                    <a:gd name="connsiteX54" fmla="*/ 3414840 w 6689158"/>
                    <a:gd name="connsiteY54" fmla="*/ 2285703 h 6689159"/>
                    <a:gd name="connsiteX55" fmla="*/ 851869 w 6689158"/>
                    <a:gd name="connsiteY55" fmla="*/ 1886744 h 6689159"/>
                    <a:gd name="connsiteX56" fmla="*/ 803165 w 6689158"/>
                    <a:gd name="connsiteY56" fmla="*/ 1966913 h 6689159"/>
                    <a:gd name="connsiteX57" fmla="*/ 454328 w 6689158"/>
                    <a:gd name="connsiteY57" fmla="*/ 3344581 h 6689159"/>
                    <a:gd name="connsiteX58" fmla="*/ 947938 w 6689158"/>
                    <a:gd name="connsiteY58" fmla="*/ 4960549 h 6689159"/>
                    <a:gd name="connsiteX59" fmla="*/ 959588 w 6689158"/>
                    <a:gd name="connsiteY59" fmla="*/ 4976126 h 6689159"/>
                    <a:gd name="connsiteX60" fmla="*/ 959588 w 6689158"/>
                    <a:gd name="connsiteY60" fmla="*/ 4976125 h 6689159"/>
                    <a:gd name="connsiteX61" fmla="*/ 964880 w 6689158"/>
                    <a:gd name="connsiteY61" fmla="*/ 4912286 h 6689159"/>
                    <a:gd name="connsiteX62" fmla="*/ 1095934 w 6689158"/>
                    <a:gd name="connsiteY62" fmla="*/ 4201672 h 6689159"/>
                    <a:gd name="connsiteX63" fmla="*/ 1147594 w 6689158"/>
                    <a:gd name="connsiteY63" fmla="*/ 4033598 h 6689159"/>
                    <a:gd name="connsiteX64" fmla="*/ 1144134 w 6689158"/>
                    <a:gd name="connsiteY64" fmla="*/ 4030744 h 6689159"/>
                    <a:gd name="connsiteX65" fmla="*/ 883992 w 6689158"/>
                    <a:gd name="connsiteY65" fmla="*/ 3402708 h 6689159"/>
                    <a:gd name="connsiteX66" fmla="*/ 1144135 w 6689158"/>
                    <a:gd name="connsiteY66" fmla="*/ 2774670 h 6689159"/>
                    <a:gd name="connsiteX67" fmla="*/ 1146941 w 6689158"/>
                    <a:gd name="connsiteY67" fmla="*/ 2772355 h 6689159"/>
                    <a:gd name="connsiteX68" fmla="*/ 1073336 w 6689158"/>
                    <a:gd name="connsiteY68" fmla="*/ 2611529 h 6689159"/>
                    <a:gd name="connsiteX69" fmla="*/ 851993 w 6689158"/>
                    <a:gd name="connsiteY69" fmla="*/ 1887409 h 6689159"/>
                    <a:gd name="connsiteX70" fmla="*/ 851869 w 6689158"/>
                    <a:gd name="connsiteY70" fmla="*/ 1886744 h 6689159"/>
                    <a:gd name="connsiteX71" fmla="*/ 5574839 w 6689158"/>
                    <a:gd name="connsiteY71" fmla="*/ 1506111 h 6689159"/>
                    <a:gd name="connsiteX72" fmla="*/ 5524628 w 6689158"/>
                    <a:gd name="connsiteY72" fmla="*/ 1450866 h 6689159"/>
                    <a:gd name="connsiteX73" fmla="*/ 5574839 w 6689158"/>
                    <a:gd name="connsiteY73" fmla="*/ 1506112 h 6689159"/>
                    <a:gd name="connsiteX74" fmla="*/ 5611312 w 6689158"/>
                    <a:gd name="connsiteY74" fmla="*/ 1554887 h 6689159"/>
                    <a:gd name="connsiteX75" fmla="*/ 5610671 w 6689158"/>
                    <a:gd name="connsiteY75" fmla="*/ 1554917 h 6689159"/>
                    <a:gd name="connsiteX76" fmla="*/ 3930424 w 6689158"/>
                    <a:gd name="connsiteY76" fmla="*/ 1991564 h 6689159"/>
                    <a:gd name="connsiteX77" fmla="*/ 3863712 w 6689158"/>
                    <a:gd name="connsiteY77" fmla="*/ 2025688 h 6689159"/>
                    <a:gd name="connsiteX78" fmla="*/ 3998266 w 6689158"/>
                    <a:gd name="connsiteY78" fmla="*/ 2153752 h 6689159"/>
                    <a:gd name="connsiteX79" fmla="*/ 4470031 w 6689158"/>
                    <a:gd name="connsiteY79" fmla="*/ 2590407 h 6689159"/>
                    <a:gd name="connsiteX80" fmla="*/ 4801691 w 6689158"/>
                    <a:gd name="connsiteY80" fmla="*/ 2888769 h 6689159"/>
                    <a:gd name="connsiteX81" fmla="*/ 4815328 w 6689158"/>
                    <a:gd name="connsiteY81" fmla="*/ 2881367 h 6689159"/>
                    <a:gd name="connsiteX82" fmla="*/ 5066831 w 6689158"/>
                    <a:gd name="connsiteY82" fmla="*/ 2830591 h 6689159"/>
                    <a:gd name="connsiteX83" fmla="*/ 5712962 w 6689158"/>
                    <a:gd name="connsiteY83" fmla="*/ 3476722 h 6689159"/>
                    <a:gd name="connsiteX84" fmla="*/ 5699834 w 6689158"/>
                    <a:gd name="connsiteY84" fmla="*/ 3606939 h 6689159"/>
                    <a:gd name="connsiteX85" fmla="*/ 5684600 w 6689158"/>
                    <a:gd name="connsiteY85" fmla="*/ 3656022 h 6689159"/>
                    <a:gd name="connsiteX86" fmla="*/ 5861148 w 6689158"/>
                    <a:gd name="connsiteY86" fmla="*/ 3805497 h 6689159"/>
                    <a:gd name="connsiteX87" fmla="*/ 6147161 w 6689158"/>
                    <a:gd name="connsiteY87" fmla="*/ 4039666 h 6689159"/>
                    <a:gd name="connsiteX88" fmla="*/ 6147160 w 6689158"/>
                    <a:gd name="connsiteY88" fmla="*/ 4039665 h 6689159"/>
                    <a:gd name="connsiteX89" fmla="*/ 6176112 w 6689158"/>
                    <a:gd name="connsiteY89" fmla="*/ 3927066 h 6689159"/>
                    <a:gd name="connsiteX90" fmla="*/ 6234832 w 6689158"/>
                    <a:gd name="connsiteY90" fmla="*/ 3344579 h 6689159"/>
                    <a:gd name="connsiteX91" fmla="*/ 5741222 w 6689158"/>
                    <a:gd name="connsiteY91" fmla="*/ 1728614 h 6689159"/>
                    <a:gd name="connsiteX92" fmla="*/ 5611312 w 6689158"/>
                    <a:gd name="connsiteY92" fmla="*/ 1554887 h 6689159"/>
                    <a:gd name="connsiteX93" fmla="*/ 5574839 w 6689158"/>
                    <a:gd name="connsiteY93" fmla="*/ 1506111 h 6689159"/>
                    <a:gd name="connsiteX94" fmla="*/ 1958215 w 6689158"/>
                    <a:gd name="connsiteY94" fmla="*/ 808450 h 6689159"/>
                    <a:gd name="connsiteX95" fmla="*/ 1728612 w 6689158"/>
                    <a:gd name="connsiteY95" fmla="*/ 947938 h 6689159"/>
                    <a:gd name="connsiteX96" fmla="*/ 1300863 w 6689158"/>
                    <a:gd name="connsiteY96" fmla="*/ 1300863 h 6689159"/>
                    <a:gd name="connsiteX97" fmla="*/ 1258822 w 6689158"/>
                    <a:gd name="connsiteY97" fmla="*/ 1347119 h 6689159"/>
                    <a:gd name="connsiteX98" fmla="*/ 1258823 w 6689158"/>
                    <a:gd name="connsiteY98" fmla="*/ 1347121 h 6689159"/>
                    <a:gd name="connsiteX99" fmla="*/ 1263190 w 6689158"/>
                    <a:gd name="connsiteY99" fmla="*/ 1402742 h 6689159"/>
                    <a:gd name="connsiteX100" fmla="*/ 1504198 w 6689158"/>
                    <a:gd name="connsiteY100" fmla="*/ 2390321 h 6689159"/>
                    <a:gd name="connsiteX101" fmla="*/ 1570031 w 6689158"/>
                    <a:gd name="connsiteY101" fmla="*/ 2538525 h 6689159"/>
                    <a:gd name="connsiteX102" fmla="*/ 1593172 w 6689158"/>
                    <a:gd name="connsiteY102" fmla="*/ 2532572 h 6689159"/>
                    <a:gd name="connsiteX103" fmla="*/ 1772170 w 6689158"/>
                    <a:gd name="connsiteY103" fmla="*/ 2514528 h 6689159"/>
                    <a:gd name="connsiteX104" fmla="*/ 1951170 w 6689158"/>
                    <a:gd name="connsiteY104" fmla="*/ 2532573 h 6689159"/>
                    <a:gd name="connsiteX105" fmla="*/ 1953707 w 6689158"/>
                    <a:gd name="connsiteY105" fmla="*/ 2533225 h 6689159"/>
                    <a:gd name="connsiteX106" fmla="*/ 2046764 w 6689158"/>
                    <a:gd name="connsiteY106" fmla="*/ 2419427 h 6689159"/>
                    <a:gd name="connsiteX107" fmla="*/ 2304042 w 6689158"/>
                    <a:gd name="connsiteY107" fmla="*/ 2155240 h 6689159"/>
                    <a:gd name="connsiteX108" fmla="*/ 2679904 w 6689158"/>
                    <a:gd name="connsiteY108" fmla="*/ 1840257 h 6689159"/>
                    <a:gd name="connsiteX109" fmla="*/ 2839402 w 6689158"/>
                    <a:gd name="connsiteY109" fmla="*/ 1728600 h 6689159"/>
                    <a:gd name="connsiteX110" fmla="*/ 2839403 w 6689158"/>
                    <a:gd name="connsiteY110" fmla="*/ 1728599 h 6689159"/>
                    <a:gd name="connsiteX111" fmla="*/ 2180258 w 6689158"/>
                    <a:gd name="connsiteY111" fmla="*/ 1049601 h 6689159"/>
                    <a:gd name="connsiteX112" fmla="*/ 1958217 w 6689158"/>
                    <a:gd name="connsiteY112" fmla="*/ 808450 h 6689159"/>
                    <a:gd name="connsiteX113" fmla="*/ 1958215 w 6689158"/>
                    <a:gd name="connsiteY113" fmla="*/ 808451 h 6689159"/>
                    <a:gd name="connsiteX114" fmla="*/ 1958215 w 6689158"/>
                    <a:gd name="connsiteY114" fmla="*/ 808450 h 6689159"/>
                    <a:gd name="connsiteX115" fmla="*/ 3344580 w 6689158"/>
                    <a:gd name="connsiteY115" fmla="*/ 454327 h 6689159"/>
                    <a:gd name="connsiteX116" fmla="*/ 2485108 w 6689158"/>
                    <a:gd name="connsiteY116" fmla="*/ 584267 h 6689159"/>
                    <a:gd name="connsiteX117" fmla="*/ 2426658 w 6689158"/>
                    <a:gd name="connsiteY117" fmla="*/ 605660 h 6689159"/>
                    <a:gd name="connsiteX118" fmla="*/ 2608239 w 6689158"/>
                    <a:gd name="connsiteY118" fmla="*/ 793623 h 6689159"/>
                    <a:gd name="connsiteX119" fmla="*/ 3061380 w 6689158"/>
                    <a:gd name="connsiteY119" fmla="*/ 1249579 h 6689159"/>
                    <a:gd name="connsiteX120" fmla="*/ 3282982 w 6689158"/>
                    <a:gd name="connsiteY120" fmla="*/ 1466429 h 6689159"/>
                    <a:gd name="connsiteX121" fmla="*/ 3282982 w 6689158"/>
                    <a:gd name="connsiteY121" fmla="*/ 1466430 h 6689159"/>
                    <a:gd name="connsiteX122" fmla="*/ 3293669 w 6689158"/>
                    <a:gd name="connsiteY122" fmla="*/ 1460635 h 6689159"/>
                    <a:gd name="connsiteX123" fmla="*/ 4895242 w 6689158"/>
                    <a:gd name="connsiteY123" fmla="*/ 1001928 h 6689159"/>
                    <a:gd name="connsiteX124" fmla="*/ 5020677 w 6689158"/>
                    <a:gd name="connsiteY124" fmla="*/ 992902 h 6689159"/>
                    <a:gd name="connsiteX125" fmla="*/ 5140393 w 6689158"/>
                    <a:gd name="connsiteY125" fmla="*/ 1082424 h 6689159"/>
                    <a:gd name="connsiteX126" fmla="*/ 5140394 w 6689158"/>
                    <a:gd name="connsiteY126" fmla="*/ 1082424 h 6689159"/>
                    <a:gd name="connsiteX127" fmla="*/ 5020677 w 6689158"/>
                    <a:gd name="connsiteY127" fmla="*/ 992901 h 6689159"/>
                    <a:gd name="connsiteX128" fmla="*/ 4960548 w 6689158"/>
                    <a:gd name="connsiteY128" fmla="*/ 947937 h 6689159"/>
                    <a:gd name="connsiteX129" fmla="*/ 3344580 w 6689158"/>
                    <a:gd name="connsiteY129" fmla="*/ 454327 h 6689159"/>
                    <a:gd name="connsiteX130" fmla="*/ 3344579 w 6689158"/>
                    <a:gd name="connsiteY130" fmla="*/ 0 h 6689159"/>
                    <a:gd name="connsiteX131" fmla="*/ 5709555 w 6689158"/>
                    <a:gd name="connsiteY131" fmla="*/ 979605 h 6689159"/>
                    <a:gd name="connsiteX132" fmla="*/ 5721404 w 6689158"/>
                    <a:gd name="connsiteY132" fmla="*/ 992643 h 6689159"/>
                    <a:gd name="connsiteX133" fmla="*/ 5925421 w 6689158"/>
                    <a:gd name="connsiteY133" fmla="*/ 1217117 h 6689159"/>
                    <a:gd name="connsiteX134" fmla="*/ 6117959 w 6689158"/>
                    <a:gd name="connsiteY134" fmla="*/ 1474595 h 6689159"/>
                    <a:gd name="connsiteX135" fmla="*/ 6162894 w 6689158"/>
                    <a:gd name="connsiteY135" fmla="*/ 1548561 h 6689159"/>
                    <a:gd name="connsiteX136" fmla="*/ 6162893 w 6689158"/>
                    <a:gd name="connsiteY136" fmla="*/ 1548563 h 6689159"/>
                    <a:gd name="connsiteX137" fmla="*/ 6285487 w 6689158"/>
                    <a:gd name="connsiteY137" fmla="*/ 1750355 h 6689159"/>
                    <a:gd name="connsiteX138" fmla="*/ 6689158 w 6689158"/>
                    <a:gd name="connsiteY138" fmla="*/ 3344580 h 6689159"/>
                    <a:gd name="connsiteX139" fmla="*/ 6538793 w 6689158"/>
                    <a:gd name="connsiteY139" fmla="*/ 4339156 h 6689159"/>
                    <a:gd name="connsiteX140" fmla="*/ 6534721 w 6689158"/>
                    <a:gd name="connsiteY140" fmla="*/ 4350281 h 6689159"/>
                    <a:gd name="connsiteX141" fmla="*/ 6426326 w 6689158"/>
                    <a:gd name="connsiteY141" fmla="*/ 4646440 h 6689159"/>
                    <a:gd name="connsiteX142" fmla="*/ 6421122 w 6689158"/>
                    <a:gd name="connsiteY142" fmla="*/ 4657245 h 6689159"/>
                    <a:gd name="connsiteX143" fmla="*/ 6372396 w 6689158"/>
                    <a:gd name="connsiteY143" fmla="*/ 4758392 h 6689159"/>
                    <a:gd name="connsiteX144" fmla="*/ 6285487 w 6689158"/>
                    <a:gd name="connsiteY144" fmla="*/ 4938805 h 6689159"/>
                    <a:gd name="connsiteX145" fmla="*/ 6117958 w 6689158"/>
                    <a:gd name="connsiteY145" fmla="*/ 5214566 h 6689159"/>
                    <a:gd name="connsiteX146" fmla="*/ 6035322 w 6689158"/>
                    <a:gd name="connsiteY146" fmla="*/ 5325072 h 6689159"/>
                    <a:gd name="connsiteX147" fmla="*/ 5925420 w 6689158"/>
                    <a:gd name="connsiteY147" fmla="*/ 5472042 h 6689159"/>
                    <a:gd name="connsiteX148" fmla="*/ 3344580 w 6689158"/>
                    <a:gd name="connsiteY148" fmla="*/ 6689159 h 6689159"/>
                    <a:gd name="connsiteX149" fmla="*/ 1474594 w 6689158"/>
                    <a:gd name="connsiteY149" fmla="*/ 6117958 h 6689159"/>
                    <a:gd name="connsiteX150" fmla="*/ 1464440 w 6689158"/>
                    <a:gd name="connsiteY150" fmla="*/ 6110366 h 6689159"/>
                    <a:gd name="connsiteX151" fmla="*/ 1217117 w 6689158"/>
                    <a:gd name="connsiteY151" fmla="*/ 5925420 h 6689159"/>
                    <a:gd name="connsiteX152" fmla="*/ 979606 w 6689158"/>
                    <a:gd name="connsiteY152" fmla="*/ 5709555 h 6689159"/>
                    <a:gd name="connsiteX153" fmla="*/ 941121 w 6689158"/>
                    <a:gd name="connsiteY153" fmla="*/ 5667211 h 6689159"/>
                    <a:gd name="connsiteX154" fmla="*/ 763739 w 6689158"/>
                    <a:gd name="connsiteY154" fmla="*/ 5472043 h 6689159"/>
                    <a:gd name="connsiteX155" fmla="*/ 0 w 6689158"/>
                    <a:gd name="connsiteY155" fmla="*/ 3344580 h 6689159"/>
                    <a:gd name="connsiteX156" fmla="*/ 763739 w 6689158"/>
                    <a:gd name="connsiteY156" fmla="*/ 1217118 h 6689159"/>
                    <a:gd name="connsiteX157" fmla="*/ 979605 w 6689158"/>
                    <a:gd name="connsiteY157" fmla="*/ 979604 h 6689159"/>
                    <a:gd name="connsiteX158" fmla="*/ 1217117 w 6689158"/>
                    <a:gd name="connsiteY158" fmla="*/ 763739 h 6689159"/>
                    <a:gd name="connsiteX159" fmla="*/ 1252792 w 6689158"/>
                    <a:gd name="connsiteY159" fmla="*/ 737062 h 6689159"/>
                    <a:gd name="connsiteX160" fmla="*/ 1474594 w 6689158"/>
                    <a:gd name="connsiteY160" fmla="*/ 571201 h 6689159"/>
                    <a:gd name="connsiteX161" fmla="*/ 1650297 w 6689158"/>
                    <a:gd name="connsiteY161" fmla="*/ 464459 h 6689159"/>
                    <a:gd name="connsiteX162" fmla="*/ 1750354 w 6689158"/>
                    <a:gd name="connsiteY162" fmla="*/ 403673 h 6689159"/>
                    <a:gd name="connsiteX163" fmla="*/ 2042719 w 6689158"/>
                    <a:gd name="connsiteY163" fmla="*/ 262835 h 6689159"/>
                    <a:gd name="connsiteX164" fmla="*/ 2083584 w 6689158"/>
                    <a:gd name="connsiteY164" fmla="*/ 247876 h 6689159"/>
                    <a:gd name="connsiteX165" fmla="*/ 2350003 w 6689158"/>
                    <a:gd name="connsiteY165" fmla="*/ 150366 h 6689159"/>
                    <a:gd name="connsiteX166" fmla="*/ 3344579 w 6689158"/>
                    <a:gd name="connsiteY166" fmla="*/ 0 h 6689159"/>
                    <a:gd name="connsiteX0" fmla="*/ 2177650 w 6689158"/>
                    <a:gd name="connsiteY0" fmla="*/ 4188652 h 6689159"/>
                    <a:gd name="connsiteX1" fmla="*/ 2117889 w 6689158"/>
                    <a:gd name="connsiteY1" fmla="*/ 4221089 h 6689159"/>
                    <a:gd name="connsiteX2" fmla="*/ 1862982 w 6689158"/>
                    <a:gd name="connsiteY2" fmla="*/ 4286300 h 6689159"/>
                    <a:gd name="connsiteX3" fmla="*/ 1796860 w 6689158"/>
                    <a:gd name="connsiteY3" fmla="*/ 4289641 h 6689159"/>
                    <a:gd name="connsiteX4" fmla="*/ 1788544 w 6689158"/>
                    <a:gd name="connsiteY4" fmla="*/ 4308481 h 6689159"/>
                    <a:gd name="connsiteX5" fmla="*/ 1505667 w 6689158"/>
                    <a:gd name="connsiteY5" fmla="*/ 5419718 h 6689159"/>
                    <a:gd name="connsiteX6" fmla="*/ 1490555 w 6689158"/>
                    <a:gd name="connsiteY6" fmla="*/ 5560700 h 6689159"/>
                    <a:gd name="connsiteX7" fmla="*/ 1506111 w 6689158"/>
                    <a:gd name="connsiteY7" fmla="*/ 5574838 h 6689159"/>
                    <a:gd name="connsiteX8" fmla="*/ 3344580 w 6689158"/>
                    <a:gd name="connsiteY8" fmla="*/ 6234832 h 6689159"/>
                    <a:gd name="connsiteX9" fmla="*/ 5388297 w 6689158"/>
                    <a:gd name="connsiteY9" fmla="*/ 5388296 h 6689159"/>
                    <a:gd name="connsiteX10" fmla="*/ 5390660 w 6689158"/>
                    <a:gd name="connsiteY10" fmla="*/ 5385697 h 6689159"/>
                    <a:gd name="connsiteX11" fmla="*/ 5273213 w 6689158"/>
                    <a:gd name="connsiteY11" fmla="*/ 5388582 h 6689159"/>
                    <a:gd name="connsiteX12" fmla="*/ 4474354 w 6689158"/>
                    <a:gd name="connsiteY12" fmla="*/ 5320095 h 6689159"/>
                    <a:gd name="connsiteX13" fmla="*/ 4280135 w 6689158"/>
                    <a:gd name="connsiteY13" fmla="*/ 5277799 h 6689159"/>
                    <a:gd name="connsiteX14" fmla="*/ 4254882 w 6689158"/>
                    <a:gd name="connsiteY14" fmla="*/ 5324324 h 6689159"/>
                    <a:gd name="connsiteX15" fmla="*/ 3760568 w 6689158"/>
                    <a:gd name="connsiteY15" fmla="*/ 5587147 h 6689159"/>
                    <a:gd name="connsiteX16" fmla="*/ 3164448 w 6689158"/>
                    <a:gd name="connsiteY16" fmla="*/ 4991027 h 6689159"/>
                    <a:gd name="connsiteX17" fmla="*/ 3175376 w 6689158"/>
                    <a:gd name="connsiteY17" fmla="*/ 4882633 h 6689159"/>
                    <a:gd name="connsiteX18" fmla="*/ 3026882 w 6689158"/>
                    <a:gd name="connsiteY18" fmla="*/ 4807637 h 6689159"/>
                    <a:gd name="connsiteX19" fmla="*/ 2402585 w 6689158"/>
                    <a:gd name="connsiteY19" fmla="*/ 4387289 h 6689159"/>
                    <a:gd name="connsiteX20" fmla="*/ 2177650 w 6689158"/>
                    <a:gd name="connsiteY20" fmla="*/ 4188652 h 6689159"/>
                    <a:gd name="connsiteX21" fmla="*/ 3414840 w 6689158"/>
                    <a:gd name="connsiteY21" fmla="*/ 2285703 h 6689159"/>
                    <a:gd name="connsiteX22" fmla="*/ 3364850 w 6689158"/>
                    <a:gd name="connsiteY22" fmla="*/ 2318041 h 6689159"/>
                    <a:gd name="connsiteX23" fmla="*/ 2848518 w 6689158"/>
                    <a:gd name="connsiteY23" fmla="*/ 2733562 h 6689159"/>
                    <a:gd name="connsiteX24" fmla="*/ 2690374 w 6689158"/>
                    <a:gd name="connsiteY24" fmla="*/ 2890404 h 6689159"/>
                    <a:gd name="connsiteX25" fmla="*/ 2571277 w 6689158"/>
                    <a:gd name="connsiteY25" fmla="*/ 3021477 h 6689159"/>
                    <a:gd name="connsiteX26" fmla="*/ 2590552 w 6689158"/>
                    <a:gd name="connsiteY26" fmla="*/ 3056989 h 6689159"/>
                    <a:gd name="connsiteX27" fmla="*/ 2660349 w 6689158"/>
                    <a:gd name="connsiteY27" fmla="*/ 3402707 h 6689159"/>
                    <a:gd name="connsiteX28" fmla="*/ 2590552 w 6689158"/>
                    <a:gd name="connsiteY28" fmla="*/ 3748426 h 6689159"/>
                    <a:gd name="connsiteX29" fmla="*/ 2530886 w 6689158"/>
                    <a:gd name="connsiteY29" fmla="*/ 3858356 h 6689159"/>
                    <a:gd name="connsiteX30" fmla="*/ 2709229 w 6689158"/>
                    <a:gd name="connsiteY30" fmla="*/ 4015297 h 6689159"/>
                    <a:gd name="connsiteX31" fmla="*/ 3266837 w 6689158"/>
                    <a:gd name="connsiteY31" fmla="*/ 4389432 h 6689159"/>
                    <a:gd name="connsiteX32" fmla="*/ 3452642 w 6689158"/>
                    <a:gd name="connsiteY32" fmla="*/ 4482945 h 6689159"/>
                    <a:gd name="connsiteX33" fmla="*/ 3528532 w 6689158"/>
                    <a:gd name="connsiteY33" fmla="*/ 4441753 h 6689159"/>
                    <a:gd name="connsiteX34" fmla="*/ 3760569 w 6689158"/>
                    <a:gd name="connsiteY34" fmla="*/ 4394906 h 6689159"/>
                    <a:gd name="connsiteX35" fmla="*/ 4309843 w 6689158"/>
                    <a:gd name="connsiteY35" fmla="*/ 4758990 h 6689159"/>
                    <a:gd name="connsiteX36" fmla="*/ 4320607 w 6689158"/>
                    <a:gd name="connsiteY36" fmla="*/ 4793664 h 6689159"/>
                    <a:gd name="connsiteX37" fmla="*/ 4559688 w 6689158"/>
                    <a:gd name="connsiteY37" fmla="*/ 4845550 h 6689159"/>
                    <a:gd name="connsiteX38" fmla="*/ 5273213 w 6689158"/>
                    <a:gd name="connsiteY38" fmla="*/ 4906508 h 6689159"/>
                    <a:gd name="connsiteX39" fmla="*/ 5685342 w 6689158"/>
                    <a:gd name="connsiteY39" fmla="*/ 4886359 h 6689159"/>
                    <a:gd name="connsiteX40" fmla="*/ 5794448 w 6689158"/>
                    <a:gd name="connsiteY40" fmla="*/ 4872934 h 6689159"/>
                    <a:gd name="connsiteX41" fmla="*/ 5885995 w 6689158"/>
                    <a:gd name="connsiteY41" fmla="*/ 4722245 h 6689159"/>
                    <a:gd name="connsiteX42" fmla="*/ 6007702 w 6689158"/>
                    <a:gd name="connsiteY42" fmla="*/ 4469596 h 6689159"/>
                    <a:gd name="connsiteX43" fmla="*/ 6025566 w 6689158"/>
                    <a:gd name="connsiteY43" fmla="*/ 4420788 h 6689159"/>
                    <a:gd name="connsiteX44" fmla="*/ 5774209 w 6689158"/>
                    <a:gd name="connsiteY44" fmla="*/ 4251797 h 6689159"/>
                    <a:gd name="connsiteX45" fmla="*/ 5530775 w 6689158"/>
                    <a:gd name="connsiteY45" fmla="*/ 4077911 h 6689159"/>
                    <a:gd name="connsiteX46" fmla="*/ 5435413 w 6689158"/>
                    <a:gd name="connsiteY46" fmla="*/ 4006461 h 6689159"/>
                    <a:gd name="connsiteX47" fmla="*/ 5428090 w 6689158"/>
                    <a:gd name="connsiteY47" fmla="*/ 4012503 h 6689159"/>
                    <a:gd name="connsiteX48" fmla="*/ 5066831 w 6689158"/>
                    <a:gd name="connsiteY48" fmla="*/ 4122852 h 6689159"/>
                    <a:gd name="connsiteX49" fmla="*/ 4420700 w 6689158"/>
                    <a:gd name="connsiteY49" fmla="*/ 3476722 h 6689159"/>
                    <a:gd name="connsiteX50" fmla="*/ 4433828 w 6689158"/>
                    <a:gd name="connsiteY50" fmla="*/ 3346504 h 6689159"/>
                    <a:gd name="connsiteX51" fmla="*/ 4468981 w 6689158"/>
                    <a:gd name="connsiteY51" fmla="*/ 3233259 h 6689159"/>
                    <a:gd name="connsiteX52" fmla="*/ 4439706 w 6689158"/>
                    <a:gd name="connsiteY52" fmla="*/ 3208684 h 6689159"/>
                    <a:gd name="connsiteX53" fmla="*/ 3535763 w 6689158"/>
                    <a:gd name="connsiteY53" fmla="*/ 2400517 h 6689159"/>
                    <a:gd name="connsiteX54" fmla="*/ 3414840 w 6689158"/>
                    <a:gd name="connsiteY54" fmla="*/ 2285703 h 6689159"/>
                    <a:gd name="connsiteX55" fmla="*/ 851869 w 6689158"/>
                    <a:gd name="connsiteY55" fmla="*/ 1886744 h 6689159"/>
                    <a:gd name="connsiteX56" fmla="*/ 803165 w 6689158"/>
                    <a:gd name="connsiteY56" fmla="*/ 1966913 h 6689159"/>
                    <a:gd name="connsiteX57" fmla="*/ 454328 w 6689158"/>
                    <a:gd name="connsiteY57" fmla="*/ 3344581 h 6689159"/>
                    <a:gd name="connsiteX58" fmla="*/ 947938 w 6689158"/>
                    <a:gd name="connsiteY58" fmla="*/ 4960549 h 6689159"/>
                    <a:gd name="connsiteX59" fmla="*/ 959588 w 6689158"/>
                    <a:gd name="connsiteY59" fmla="*/ 4976126 h 6689159"/>
                    <a:gd name="connsiteX60" fmla="*/ 959588 w 6689158"/>
                    <a:gd name="connsiteY60" fmla="*/ 4976125 h 6689159"/>
                    <a:gd name="connsiteX61" fmla="*/ 964880 w 6689158"/>
                    <a:gd name="connsiteY61" fmla="*/ 4912286 h 6689159"/>
                    <a:gd name="connsiteX62" fmla="*/ 1095934 w 6689158"/>
                    <a:gd name="connsiteY62" fmla="*/ 4201672 h 6689159"/>
                    <a:gd name="connsiteX63" fmla="*/ 1147594 w 6689158"/>
                    <a:gd name="connsiteY63" fmla="*/ 4033598 h 6689159"/>
                    <a:gd name="connsiteX64" fmla="*/ 1144134 w 6689158"/>
                    <a:gd name="connsiteY64" fmla="*/ 4030744 h 6689159"/>
                    <a:gd name="connsiteX65" fmla="*/ 883992 w 6689158"/>
                    <a:gd name="connsiteY65" fmla="*/ 3402708 h 6689159"/>
                    <a:gd name="connsiteX66" fmla="*/ 1144135 w 6689158"/>
                    <a:gd name="connsiteY66" fmla="*/ 2774670 h 6689159"/>
                    <a:gd name="connsiteX67" fmla="*/ 1146941 w 6689158"/>
                    <a:gd name="connsiteY67" fmla="*/ 2772355 h 6689159"/>
                    <a:gd name="connsiteX68" fmla="*/ 1073336 w 6689158"/>
                    <a:gd name="connsiteY68" fmla="*/ 2611529 h 6689159"/>
                    <a:gd name="connsiteX69" fmla="*/ 851993 w 6689158"/>
                    <a:gd name="connsiteY69" fmla="*/ 1887409 h 6689159"/>
                    <a:gd name="connsiteX70" fmla="*/ 851869 w 6689158"/>
                    <a:gd name="connsiteY70" fmla="*/ 1886744 h 6689159"/>
                    <a:gd name="connsiteX71" fmla="*/ 5574839 w 6689158"/>
                    <a:gd name="connsiteY71" fmla="*/ 1506111 h 6689159"/>
                    <a:gd name="connsiteX72" fmla="*/ 5574839 w 6689158"/>
                    <a:gd name="connsiteY72" fmla="*/ 1506112 h 6689159"/>
                    <a:gd name="connsiteX73" fmla="*/ 5611312 w 6689158"/>
                    <a:gd name="connsiteY73" fmla="*/ 1554887 h 6689159"/>
                    <a:gd name="connsiteX74" fmla="*/ 5610671 w 6689158"/>
                    <a:gd name="connsiteY74" fmla="*/ 1554917 h 6689159"/>
                    <a:gd name="connsiteX75" fmla="*/ 3930424 w 6689158"/>
                    <a:gd name="connsiteY75" fmla="*/ 1991564 h 6689159"/>
                    <a:gd name="connsiteX76" fmla="*/ 3863712 w 6689158"/>
                    <a:gd name="connsiteY76" fmla="*/ 2025688 h 6689159"/>
                    <a:gd name="connsiteX77" fmla="*/ 3998266 w 6689158"/>
                    <a:gd name="connsiteY77" fmla="*/ 2153752 h 6689159"/>
                    <a:gd name="connsiteX78" fmla="*/ 4470031 w 6689158"/>
                    <a:gd name="connsiteY78" fmla="*/ 2590407 h 6689159"/>
                    <a:gd name="connsiteX79" fmla="*/ 4801691 w 6689158"/>
                    <a:gd name="connsiteY79" fmla="*/ 2888769 h 6689159"/>
                    <a:gd name="connsiteX80" fmla="*/ 4815328 w 6689158"/>
                    <a:gd name="connsiteY80" fmla="*/ 2881367 h 6689159"/>
                    <a:gd name="connsiteX81" fmla="*/ 5066831 w 6689158"/>
                    <a:gd name="connsiteY81" fmla="*/ 2830591 h 6689159"/>
                    <a:gd name="connsiteX82" fmla="*/ 5712962 w 6689158"/>
                    <a:gd name="connsiteY82" fmla="*/ 3476722 h 6689159"/>
                    <a:gd name="connsiteX83" fmla="*/ 5699834 w 6689158"/>
                    <a:gd name="connsiteY83" fmla="*/ 3606939 h 6689159"/>
                    <a:gd name="connsiteX84" fmla="*/ 5684600 w 6689158"/>
                    <a:gd name="connsiteY84" fmla="*/ 3656022 h 6689159"/>
                    <a:gd name="connsiteX85" fmla="*/ 5861148 w 6689158"/>
                    <a:gd name="connsiteY85" fmla="*/ 3805497 h 6689159"/>
                    <a:gd name="connsiteX86" fmla="*/ 6147161 w 6689158"/>
                    <a:gd name="connsiteY86" fmla="*/ 4039666 h 6689159"/>
                    <a:gd name="connsiteX87" fmla="*/ 6147160 w 6689158"/>
                    <a:gd name="connsiteY87" fmla="*/ 4039665 h 6689159"/>
                    <a:gd name="connsiteX88" fmla="*/ 6176112 w 6689158"/>
                    <a:gd name="connsiteY88" fmla="*/ 3927066 h 6689159"/>
                    <a:gd name="connsiteX89" fmla="*/ 6234832 w 6689158"/>
                    <a:gd name="connsiteY89" fmla="*/ 3344579 h 6689159"/>
                    <a:gd name="connsiteX90" fmla="*/ 5741222 w 6689158"/>
                    <a:gd name="connsiteY90" fmla="*/ 1728614 h 6689159"/>
                    <a:gd name="connsiteX91" fmla="*/ 5611312 w 6689158"/>
                    <a:gd name="connsiteY91" fmla="*/ 1554887 h 6689159"/>
                    <a:gd name="connsiteX92" fmla="*/ 5574839 w 6689158"/>
                    <a:gd name="connsiteY92" fmla="*/ 1506111 h 6689159"/>
                    <a:gd name="connsiteX93" fmla="*/ 1958215 w 6689158"/>
                    <a:gd name="connsiteY93" fmla="*/ 808450 h 6689159"/>
                    <a:gd name="connsiteX94" fmla="*/ 1728612 w 6689158"/>
                    <a:gd name="connsiteY94" fmla="*/ 947938 h 6689159"/>
                    <a:gd name="connsiteX95" fmla="*/ 1300863 w 6689158"/>
                    <a:gd name="connsiteY95" fmla="*/ 1300863 h 6689159"/>
                    <a:gd name="connsiteX96" fmla="*/ 1258822 w 6689158"/>
                    <a:gd name="connsiteY96" fmla="*/ 1347119 h 6689159"/>
                    <a:gd name="connsiteX97" fmla="*/ 1258823 w 6689158"/>
                    <a:gd name="connsiteY97" fmla="*/ 1347121 h 6689159"/>
                    <a:gd name="connsiteX98" fmla="*/ 1263190 w 6689158"/>
                    <a:gd name="connsiteY98" fmla="*/ 1402742 h 6689159"/>
                    <a:gd name="connsiteX99" fmla="*/ 1504198 w 6689158"/>
                    <a:gd name="connsiteY99" fmla="*/ 2390321 h 6689159"/>
                    <a:gd name="connsiteX100" fmla="*/ 1570031 w 6689158"/>
                    <a:gd name="connsiteY100" fmla="*/ 2538525 h 6689159"/>
                    <a:gd name="connsiteX101" fmla="*/ 1593172 w 6689158"/>
                    <a:gd name="connsiteY101" fmla="*/ 2532572 h 6689159"/>
                    <a:gd name="connsiteX102" fmla="*/ 1772170 w 6689158"/>
                    <a:gd name="connsiteY102" fmla="*/ 2514528 h 6689159"/>
                    <a:gd name="connsiteX103" fmla="*/ 1951170 w 6689158"/>
                    <a:gd name="connsiteY103" fmla="*/ 2532573 h 6689159"/>
                    <a:gd name="connsiteX104" fmla="*/ 1953707 w 6689158"/>
                    <a:gd name="connsiteY104" fmla="*/ 2533225 h 6689159"/>
                    <a:gd name="connsiteX105" fmla="*/ 2046764 w 6689158"/>
                    <a:gd name="connsiteY105" fmla="*/ 2419427 h 6689159"/>
                    <a:gd name="connsiteX106" fmla="*/ 2304042 w 6689158"/>
                    <a:gd name="connsiteY106" fmla="*/ 2155240 h 6689159"/>
                    <a:gd name="connsiteX107" fmla="*/ 2679904 w 6689158"/>
                    <a:gd name="connsiteY107" fmla="*/ 1840257 h 6689159"/>
                    <a:gd name="connsiteX108" fmla="*/ 2839402 w 6689158"/>
                    <a:gd name="connsiteY108" fmla="*/ 1728600 h 6689159"/>
                    <a:gd name="connsiteX109" fmla="*/ 2839403 w 6689158"/>
                    <a:gd name="connsiteY109" fmla="*/ 1728599 h 6689159"/>
                    <a:gd name="connsiteX110" fmla="*/ 2180258 w 6689158"/>
                    <a:gd name="connsiteY110" fmla="*/ 1049601 h 6689159"/>
                    <a:gd name="connsiteX111" fmla="*/ 1958217 w 6689158"/>
                    <a:gd name="connsiteY111" fmla="*/ 808450 h 6689159"/>
                    <a:gd name="connsiteX112" fmla="*/ 1958215 w 6689158"/>
                    <a:gd name="connsiteY112" fmla="*/ 808451 h 6689159"/>
                    <a:gd name="connsiteX113" fmla="*/ 1958215 w 6689158"/>
                    <a:gd name="connsiteY113" fmla="*/ 808450 h 6689159"/>
                    <a:gd name="connsiteX114" fmla="*/ 3344580 w 6689158"/>
                    <a:gd name="connsiteY114" fmla="*/ 454327 h 6689159"/>
                    <a:gd name="connsiteX115" fmla="*/ 2485108 w 6689158"/>
                    <a:gd name="connsiteY115" fmla="*/ 584267 h 6689159"/>
                    <a:gd name="connsiteX116" fmla="*/ 2426658 w 6689158"/>
                    <a:gd name="connsiteY116" fmla="*/ 605660 h 6689159"/>
                    <a:gd name="connsiteX117" fmla="*/ 2608239 w 6689158"/>
                    <a:gd name="connsiteY117" fmla="*/ 793623 h 6689159"/>
                    <a:gd name="connsiteX118" fmla="*/ 3061380 w 6689158"/>
                    <a:gd name="connsiteY118" fmla="*/ 1249579 h 6689159"/>
                    <a:gd name="connsiteX119" fmla="*/ 3282982 w 6689158"/>
                    <a:gd name="connsiteY119" fmla="*/ 1466429 h 6689159"/>
                    <a:gd name="connsiteX120" fmla="*/ 3282982 w 6689158"/>
                    <a:gd name="connsiteY120" fmla="*/ 1466430 h 6689159"/>
                    <a:gd name="connsiteX121" fmla="*/ 3293669 w 6689158"/>
                    <a:gd name="connsiteY121" fmla="*/ 1460635 h 6689159"/>
                    <a:gd name="connsiteX122" fmla="*/ 4895242 w 6689158"/>
                    <a:gd name="connsiteY122" fmla="*/ 1001928 h 6689159"/>
                    <a:gd name="connsiteX123" fmla="*/ 5020677 w 6689158"/>
                    <a:gd name="connsiteY123" fmla="*/ 992902 h 6689159"/>
                    <a:gd name="connsiteX124" fmla="*/ 5140393 w 6689158"/>
                    <a:gd name="connsiteY124" fmla="*/ 1082424 h 6689159"/>
                    <a:gd name="connsiteX125" fmla="*/ 5140394 w 6689158"/>
                    <a:gd name="connsiteY125" fmla="*/ 1082424 h 6689159"/>
                    <a:gd name="connsiteX126" fmla="*/ 5020677 w 6689158"/>
                    <a:gd name="connsiteY126" fmla="*/ 992901 h 6689159"/>
                    <a:gd name="connsiteX127" fmla="*/ 4960548 w 6689158"/>
                    <a:gd name="connsiteY127" fmla="*/ 947937 h 6689159"/>
                    <a:gd name="connsiteX128" fmla="*/ 3344580 w 6689158"/>
                    <a:gd name="connsiteY128" fmla="*/ 454327 h 6689159"/>
                    <a:gd name="connsiteX129" fmla="*/ 3344579 w 6689158"/>
                    <a:gd name="connsiteY129" fmla="*/ 0 h 6689159"/>
                    <a:gd name="connsiteX130" fmla="*/ 5709555 w 6689158"/>
                    <a:gd name="connsiteY130" fmla="*/ 979605 h 6689159"/>
                    <a:gd name="connsiteX131" fmla="*/ 5721404 w 6689158"/>
                    <a:gd name="connsiteY131" fmla="*/ 992643 h 6689159"/>
                    <a:gd name="connsiteX132" fmla="*/ 5925421 w 6689158"/>
                    <a:gd name="connsiteY132" fmla="*/ 1217117 h 6689159"/>
                    <a:gd name="connsiteX133" fmla="*/ 6117959 w 6689158"/>
                    <a:gd name="connsiteY133" fmla="*/ 1474595 h 6689159"/>
                    <a:gd name="connsiteX134" fmla="*/ 6162894 w 6689158"/>
                    <a:gd name="connsiteY134" fmla="*/ 1548561 h 6689159"/>
                    <a:gd name="connsiteX135" fmla="*/ 6162893 w 6689158"/>
                    <a:gd name="connsiteY135" fmla="*/ 1548563 h 6689159"/>
                    <a:gd name="connsiteX136" fmla="*/ 6285487 w 6689158"/>
                    <a:gd name="connsiteY136" fmla="*/ 1750355 h 6689159"/>
                    <a:gd name="connsiteX137" fmla="*/ 6689158 w 6689158"/>
                    <a:gd name="connsiteY137" fmla="*/ 3344580 h 6689159"/>
                    <a:gd name="connsiteX138" fmla="*/ 6538793 w 6689158"/>
                    <a:gd name="connsiteY138" fmla="*/ 4339156 h 6689159"/>
                    <a:gd name="connsiteX139" fmla="*/ 6534721 w 6689158"/>
                    <a:gd name="connsiteY139" fmla="*/ 4350281 h 6689159"/>
                    <a:gd name="connsiteX140" fmla="*/ 6426326 w 6689158"/>
                    <a:gd name="connsiteY140" fmla="*/ 4646440 h 6689159"/>
                    <a:gd name="connsiteX141" fmla="*/ 6421122 w 6689158"/>
                    <a:gd name="connsiteY141" fmla="*/ 4657245 h 6689159"/>
                    <a:gd name="connsiteX142" fmla="*/ 6372396 w 6689158"/>
                    <a:gd name="connsiteY142" fmla="*/ 4758392 h 6689159"/>
                    <a:gd name="connsiteX143" fmla="*/ 6285487 w 6689158"/>
                    <a:gd name="connsiteY143" fmla="*/ 4938805 h 6689159"/>
                    <a:gd name="connsiteX144" fmla="*/ 6117958 w 6689158"/>
                    <a:gd name="connsiteY144" fmla="*/ 5214566 h 6689159"/>
                    <a:gd name="connsiteX145" fmla="*/ 6035322 w 6689158"/>
                    <a:gd name="connsiteY145" fmla="*/ 5325072 h 6689159"/>
                    <a:gd name="connsiteX146" fmla="*/ 5925420 w 6689158"/>
                    <a:gd name="connsiteY146" fmla="*/ 5472042 h 6689159"/>
                    <a:gd name="connsiteX147" fmla="*/ 3344580 w 6689158"/>
                    <a:gd name="connsiteY147" fmla="*/ 6689159 h 6689159"/>
                    <a:gd name="connsiteX148" fmla="*/ 1474594 w 6689158"/>
                    <a:gd name="connsiteY148" fmla="*/ 6117958 h 6689159"/>
                    <a:gd name="connsiteX149" fmla="*/ 1464440 w 6689158"/>
                    <a:gd name="connsiteY149" fmla="*/ 6110366 h 6689159"/>
                    <a:gd name="connsiteX150" fmla="*/ 1217117 w 6689158"/>
                    <a:gd name="connsiteY150" fmla="*/ 5925420 h 6689159"/>
                    <a:gd name="connsiteX151" fmla="*/ 979606 w 6689158"/>
                    <a:gd name="connsiteY151" fmla="*/ 5709555 h 6689159"/>
                    <a:gd name="connsiteX152" fmla="*/ 941121 w 6689158"/>
                    <a:gd name="connsiteY152" fmla="*/ 5667211 h 6689159"/>
                    <a:gd name="connsiteX153" fmla="*/ 763739 w 6689158"/>
                    <a:gd name="connsiteY153" fmla="*/ 5472043 h 6689159"/>
                    <a:gd name="connsiteX154" fmla="*/ 0 w 6689158"/>
                    <a:gd name="connsiteY154" fmla="*/ 3344580 h 6689159"/>
                    <a:gd name="connsiteX155" fmla="*/ 763739 w 6689158"/>
                    <a:gd name="connsiteY155" fmla="*/ 1217118 h 6689159"/>
                    <a:gd name="connsiteX156" fmla="*/ 979605 w 6689158"/>
                    <a:gd name="connsiteY156" fmla="*/ 979604 h 6689159"/>
                    <a:gd name="connsiteX157" fmla="*/ 1217117 w 6689158"/>
                    <a:gd name="connsiteY157" fmla="*/ 763739 h 6689159"/>
                    <a:gd name="connsiteX158" fmla="*/ 1252792 w 6689158"/>
                    <a:gd name="connsiteY158" fmla="*/ 737062 h 6689159"/>
                    <a:gd name="connsiteX159" fmla="*/ 1474594 w 6689158"/>
                    <a:gd name="connsiteY159" fmla="*/ 571201 h 6689159"/>
                    <a:gd name="connsiteX160" fmla="*/ 1650297 w 6689158"/>
                    <a:gd name="connsiteY160" fmla="*/ 464459 h 6689159"/>
                    <a:gd name="connsiteX161" fmla="*/ 1750354 w 6689158"/>
                    <a:gd name="connsiteY161" fmla="*/ 403673 h 6689159"/>
                    <a:gd name="connsiteX162" fmla="*/ 2042719 w 6689158"/>
                    <a:gd name="connsiteY162" fmla="*/ 262835 h 6689159"/>
                    <a:gd name="connsiteX163" fmla="*/ 2083584 w 6689158"/>
                    <a:gd name="connsiteY163" fmla="*/ 247876 h 6689159"/>
                    <a:gd name="connsiteX164" fmla="*/ 2350003 w 6689158"/>
                    <a:gd name="connsiteY164" fmla="*/ 150366 h 6689159"/>
                    <a:gd name="connsiteX165" fmla="*/ 3344579 w 6689158"/>
                    <a:gd name="connsiteY165" fmla="*/ 0 h 6689159"/>
                    <a:gd name="connsiteX0" fmla="*/ 2177650 w 6689158"/>
                    <a:gd name="connsiteY0" fmla="*/ 4188652 h 6689159"/>
                    <a:gd name="connsiteX1" fmla="*/ 2117889 w 6689158"/>
                    <a:gd name="connsiteY1" fmla="*/ 4221089 h 6689159"/>
                    <a:gd name="connsiteX2" fmla="*/ 1862982 w 6689158"/>
                    <a:gd name="connsiteY2" fmla="*/ 4286300 h 6689159"/>
                    <a:gd name="connsiteX3" fmla="*/ 1796860 w 6689158"/>
                    <a:gd name="connsiteY3" fmla="*/ 4289641 h 6689159"/>
                    <a:gd name="connsiteX4" fmla="*/ 1788544 w 6689158"/>
                    <a:gd name="connsiteY4" fmla="*/ 4308481 h 6689159"/>
                    <a:gd name="connsiteX5" fmla="*/ 1505667 w 6689158"/>
                    <a:gd name="connsiteY5" fmla="*/ 5419718 h 6689159"/>
                    <a:gd name="connsiteX6" fmla="*/ 1490555 w 6689158"/>
                    <a:gd name="connsiteY6" fmla="*/ 5560700 h 6689159"/>
                    <a:gd name="connsiteX7" fmla="*/ 1506111 w 6689158"/>
                    <a:gd name="connsiteY7" fmla="*/ 5574838 h 6689159"/>
                    <a:gd name="connsiteX8" fmla="*/ 3344580 w 6689158"/>
                    <a:gd name="connsiteY8" fmla="*/ 6234832 h 6689159"/>
                    <a:gd name="connsiteX9" fmla="*/ 5388297 w 6689158"/>
                    <a:gd name="connsiteY9" fmla="*/ 5388296 h 6689159"/>
                    <a:gd name="connsiteX10" fmla="*/ 5390660 w 6689158"/>
                    <a:gd name="connsiteY10" fmla="*/ 5385697 h 6689159"/>
                    <a:gd name="connsiteX11" fmla="*/ 5273213 w 6689158"/>
                    <a:gd name="connsiteY11" fmla="*/ 5388582 h 6689159"/>
                    <a:gd name="connsiteX12" fmla="*/ 4474354 w 6689158"/>
                    <a:gd name="connsiteY12" fmla="*/ 5320095 h 6689159"/>
                    <a:gd name="connsiteX13" fmla="*/ 4280135 w 6689158"/>
                    <a:gd name="connsiteY13" fmla="*/ 5277799 h 6689159"/>
                    <a:gd name="connsiteX14" fmla="*/ 4254882 w 6689158"/>
                    <a:gd name="connsiteY14" fmla="*/ 5324324 h 6689159"/>
                    <a:gd name="connsiteX15" fmla="*/ 3760568 w 6689158"/>
                    <a:gd name="connsiteY15" fmla="*/ 5587147 h 6689159"/>
                    <a:gd name="connsiteX16" fmla="*/ 3164448 w 6689158"/>
                    <a:gd name="connsiteY16" fmla="*/ 4991027 h 6689159"/>
                    <a:gd name="connsiteX17" fmla="*/ 3175376 w 6689158"/>
                    <a:gd name="connsiteY17" fmla="*/ 4882633 h 6689159"/>
                    <a:gd name="connsiteX18" fmla="*/ 3026882 w 6689158"/>
                    <a:gd name="connsiteY18" fmla="*/ 4807637 h 6689159"/>
                    <a:gd name="connsiteX19" fmla="*/ 2402585 w 6689158"/>
                    <a:gd name="connsiteY19" fmla="*/ 4387289 h 6689159"/>
                    <a:gd name="connsiteX20" fmla="*/ 2177650 w 6689158"/>
                    <a:gd name="connsiteY20" fmla="*/ 4188652 h 6689159"/>
                    <a:gd name="connsiteX21" fmla="*/ 3414840 w 6689158"/>
                    <a:gd name="connsiteY21" fmla="*/ 2285703 h 6689159"/>
                    <a:gd name="connsiteX22" fmla="*/ 3364850 w 6689158"/>
                    <a:gd name="connsiteY22" fmla="*/ 2318041 h 6689159"/>
                    <a:gd name="connsiteX23" fmla="*/ 2848518 w 6689158"/>
                    <a:gd name="connsiteY23" fmla="*/ 2733562 h 6689159"/>
                    <a:gd name="connsiteX24" fmla="*/ 2690374 w 6689158"/>
                    <a:gd name="connsiteY24" fmla="*/ 2890404 h 6689159"/>
                    <a:gd name="connsiteX25" fmla="*/ 2571277 w 6689158"/>
                    <a:gd name="connsiteY25" fmla="*/ 3021477 h 6689159"/>
                    <a:gd name="connsiteX26" fmla="*/ 2590552 w 6689158"/>
                    <a:gd name="connsiteY26" fmla="*/ 3056989 h 6689159"/>
                    <a:gd name="connsiteX27" fmla="*/ 2660349 w 6689158"/>
                    <a:gd name="connsiteY27" fmla="*/ 3402707 h 6689159"/>
                    <a:gd name="connsiteX28" fmla="*/ 2590552 w 6689158"/>
                    <a:gd name="connsiteY28" fmla="*/ 3748426 h 6689159"/>
                    <a:gd name="connsiteX29" fmla="*/ 2530886 w 6689158"/>
                    <a:gd name="connsiteY29" fmla="*/ 3858356 h 6689159"/>
                    <a:gd name="connsiteX30" fmla="*/ 2709229 w 6689158"/>
                    <a:gd name="connsiteY30" fmla="*/ 4015297 h 6689159"/>
                    <a:gd name="connsiteX31" fmla="*/ 3266837 w 6689158"/>
                    <a:gd name="connsiteY31" fmla="*/ 4389432 h 6689159"/>
                    <a:gd name="connsiteX32" fmla="*/ 3452642 w 6689158"/>
                    <a:gd name="connsiteY32" fmla="*/ 4482945 h 6689159"/>
                    <a:gd name="connsiteX33" fmla="*/ 3528532 w 6689158"/>
                    <a:gd name="connsiteY33" fmla="*/ 4441753 h 6689159"/>
                    <a:gd name="connsiteX34" fmla="*/ 3760569 w 6689158"/>
                    <a:gd name="connsiteY34" fmla="*/ 4394906 h 6689159"/>
                    <a:gd name="connsiteX35" fmla="*/ 4309843 w 6689158"/>
                    <a:gd name="connsiteY35" fmla="*/ 4758990 h 6689159"/>
                    <a:gd name="connsiteX36" fmla="*/ 4320607 w 6689158"/>
                    <a:gd name="connsiteY36" fmla="*/ 4793664 h 6689159"/>
                    <a:gd name="connsiteX37" fmla="*/ 4559688 w 6689158"/>
                    <a:gd name="connsiteY37" fmla="*/ 4845550 h 6689159"/>
                    <a:gd name="connsiteX38" fmla="*/ 5273213 w 6689158"/>
                    <a:gd name="connsiteY38" fmla="*/ 4906508 h 6689159"/>
                    <a:gd name="connsiteX39" fmla="*/ 5685342 w 6689158"/>
                    <a:gd name="connsiteY39" fmla="*/ 4886359 h 6689159"/>
                    <a:gd name="connsiteX40" fmla="*/ 5794448 w 6689158"/>
                    <a:gd name="connsiteY40" fmla="*/ 4872934 h 6689159"/>
                    <a:gd name="connsiteX41" fmla="*/ 5885995 w 6689158"/>
                    <a:gd name="connsiteY41" fmla="*/ 4722245 h 6689159"/>
                    <a:gd name="connsiteX42" fmla="*/ 6007702 w 6689158"/>
                    <a:gd name="connsiteY42" fmla="*/ 4469596 h 6689159"/>
                    <a:gd name="connsiteX43" fmla="*/ 6025566 w 6689158"/>
                    <a:gd name="connsiteY43" fmla="*/ 4420788 h 6689159"/>
                    <a:gd name="connsiteX44" fmla="*/ 5774209 w 6689158"/>
                    <a:gd name="connsiteY44" fmla="*/ 4251797 h 6689159"/>
                    <a:gd name="connsiteX45" fmla="*/ 5530775 w 6689158"/>
                    <a:gd name="connsiteY45" fmla="*/ 4077911 h 6689159"/>
                    <a:gd name="connsiteX46" fmla="*/ 5435413 w 6689158"/>
                    <a:gd name="connsiteY46" fmla="*/ 4006461 h 6689159"/>
                    <a:gd name="connsiteX47" fmla="*/ 5428090 w 6689158"/>
                    <a:gd name="connsiteY47" fmla="*/ 4012503 h 6689159"/>
                    <a:gd name="connsiteX48" fmla="*/ 5066831 w 6689158"/>
                    <a:gd name="connsiteY48" fmla="*/ 4122852 h 6689159"/>
                    <a:gd name="connsiteX49" fmla="*/ 4420700 w 6689158"/>
                    <a:gd name="connsiteY49" fmla="*/ 3476722 h 6689159"/>
                    <a:gd name="connsiteX50" fmla="*/ 4433828 w 6689158"/>
                    <a:gd name="connsiteY50" fmla="*/ 3346504 h 6689159"/>
                    <a:gd name="connsiteX51" fmla="*/ 4468981 w 6689158"/>
                    <a:gd name="connsiteY51" fmla="*/ 3233259 h 6689159"/>
                    <a:gd name="connsiteX52" fmla="*/ 4439706 w 6689158"/>
                    <a:gd name="connsiteY52" fmla="*/ 3208684 h 6689159"/>
                    <a:gd name="connsiteX53" fmla="*/ 3535763 w 6689158"/>
                    <a:gd name="connsiteY53" fmla="*/ 2400517 h 6689159"/>
                    <a:gd name="connsiteX54" fmla="*/ 3414840 w 6689158"/>
                    <a:gd name="connsiteY54" fmla="*/ 2285703 h 6689159"/>
                    <a:gd name="connsiteX55" fmla="*/ 851869 w 6689158"/>
                    <a:gd name="connsiteY55" fmla="*/ 1886744 h 6689159"/>
                    <a:gd name="connsiteX56" fmla="*/ 803165 w 6689158"/>
                    <a:gd name="connsiteY56" fmla="*/ 1966913 h 6689159"/>
                    <a:gd name="connsiteX57" fmla="*/ 454328 w 6689158"/>
                    <a:gd name="connsiteY57" fmla="*/ 3344581 h 6689159"/>
                    <a:gd name="connsiteX58" fmla="*/ 947938 w 6689158"/>
                    <a:gd name="connsiteY58" fmla="*/ 4960549 h 6689159"/>
                    <a:gd name="connsiteX59" fmla="*/ 959588 w 6689158"/>
                    <a:gd name="connsiteY59" fmla="*/ 4976126 h 6689159"/>
                    <a:gd name="connsiteX60" fmla="*/ 959588 w 6689158"/>
                    <a:gd name="connsiteY60" fmla="*/ 4976125 h 6689159"/>
                    <a:gd name="connsiteX61" fmla="*/ 964880 w 6689158"/>
                    <a:gd name="connsiteY61" fmla="*/ 4912286 h 6689159"/>
                    <a:gd name="connsiteX62" fmla="*/ 1095934 w 6689158"/>
                    <a:gd name="connsiteY62" fmla="*/ 4201672 h 6689159"/>
                    <a:gd name="connsiteX63" fmla="*/ 1147594 w 6689158"/>
                    <a:gd name="connsiteY63" fmla="*/ 4033598 h 6689159"/>
                    <a:gd name="connsiteX64" fmla="*/ 1144134 w 6689158"/>
                    <a:gd name="connsiteY64" fmla="*/ 4030744 h 6689159"/>
                    <a:gd name="connsiteX65" fmla="*/ 883992 w 6689158"/>
                    <a:gd name="connsiteY65" fmla="*/ 3402708 h 6689159"/>
                    <a:gd name="connsiteX66" fmla="*/ 1144135 w 6689158"/>
                    <a:gd name="connsiteY66" fmla="*/ 2774670 h 6689159"/>
                    <a:gd name="connsiteX67" fmla="*/ 1146941 w 6689158"/>
                    <a:gd name="connsiteY67" fmla="*/ 2772355 h 6689159"/>
                    <a:gd name="connsiteX68" fmla="*/ 1073336 w 6689158"/>
                    <a:gd name="connsiteY68" fmla="*/ 2611529 h 6689159"/>
                    <a:gd name="connsiteX69" fmla="*/ 851993 w 6689158"/>
                    <a:gd name="connsiteY69" fmla="*/ 1887409 h 6689159"/>
                    <a:gd name="connsiteX70" fmla="*/ 851869 w 6689158"/>
                    <a:gd name="connsiteY70" fmla="*/ 1886744 h 6689159"/>
                    <a:gd name="connsiteX71" fmla="*/ 5611312 w 6689158"/>
                    <a:gd name="connsiteY71" fmla="*/ 1554887 h 6689159"/>
                    <a:gd name="connsiteX72" fmla="*/ 5574839 w 6689158"/>
                    <a:gd name="connsiteY72" fmla="*/ 1506112 h 6689159"/>
                    <a:gd name="connsiteX73" fmla="*/ 5611312 w 6689158"/>
                    <a:gd name="connsiteY73" fmla="*/ 1554887 h 6689159"/>
                    <a:gd name="connsiteX74" fmla="*/ 5610671 w 6689158"/>
                    <a:gd name="connsiteY74" fmla="*/ 1554917 h 6689159"/>
                    <a:gd name="connsiteX75" fmla="*/ 3930424 w 6689158"/>
                    <a:gd name="connsiteY75" fmla="*/ 1991564 h 6689159"/>
                    <a:gd name="connsiteX76" fmla="*/ 3863712 w 6689158"/>
                    <a:gd name="connsiteY76" fmla="*/ 2025688 h 6689159"/>
                    <a:gd name="connsiteX77" fmla="*/ 3998266 w 6689158"/>
                    <a:gd name="connsiteY77" fmla="*/ 2153752 h 6689159"/>
                    <a:gd name="connsiteX78" fmla="*/ 4470031 w 6689158"/>
                    <a:gd name="connsiteY78" fmla="*/ 2590407 h 6689159"/>
                    <a:gd name="connsiteX79" fmla="*/ 4801691 w 6689158"/>
                    <a:gd name="connsiteY79" fmla="*/ 2888769 h 6689159"/>
                    <a:gd name="connsiteX80" fmla="*/ 4815328 w 6689158"/>
                    <a:gd name="connsiteY80" fmla="*/ 2881367 h 6689159"/>
                    <a:gd name="connsiteX81" fmla="*/ 5066831 w 6689158"/>
                    <a:gd name="connsiteY81" fmla="*/ 2830591 h 6689159"/>
                    <a:gd name="connsiteX82" fmla="*/ 5712962 w 6689158"/>
                    <a:gd name="connsiteY82" fmla="*/ 3476722 h 6689159"/>
                    <a:gd name="connsiteX83" fmla="*/ 5699834 w 6689158"/>
                    <a:gd name="connsiteY83" fmla="*/ 3606939 h 6689159"/>
                    <a:gd name="connsiteX84" fmla="*/ 5684600 w 6689158"/>
                    <a:gd name="connsiteY84" fmla="*/ 3656022 h 6689159"/>
                    <a:gd name="connsiteX85" fmla="*/ 5861148 w 6689158"/>
                    <a:gd name="connsiteY85" fmla="*/ 3805497 h 6689159"/>
                    <a:gd name="connsiteX86" fmla="*/ 6147161 w 6689158"/>
                    <a:gd name="connsiteY86" fmla="*/ 4039666 h 6689159"/>
                    <a:gd name="connsiteX87" fmla="*/ 6147160 w 6689158"/>
                    <a:gd name="connsiteY87" fmla="*/ 4039665 h 6689159"/>
                    <a:gd name="connsiteX88" fmla="*/ 6176112 w 6689158"/>
                    <a:gd name="connsiteY88" fmla="*/ 3927066 h 6689159"/>
                    <a:gd name="connsiteX89" fmla="*/ 6234832 w 6689158"/>
                    <a:gd name="connsiteY89" fmla="*/ 3344579 h 6689159"/>
                    <a:gd name="connsiteX90" fmla="*/ 5741222 w 6689158"/>
                    <a:gd name="connsiteY90" fmla="*/ 1728614 h 6689159"/>
                    <a:gd name="connsiteX91" fmla="*/ 5611312 w 6689158"/>
                    <a:gd name="connsiteY91" fmla="*/ 1554887 h 6689159"/>
                    <a:gd name="connsiteX92" fmla="*/ 1958215 w 6689158"/>
                    <a:gd name="connsiteY92" fmla="*/ 808450 h 6689159"/>
                    <a:gd name="connsiteX93" fmla="*/ 1728612 w 6689158"/>
                    <a:gd name="connsiteY93" fmla="*/ 947938 h 6689159"/>
                    <a:gd name="connsiteX94" fmla="*/ 1300863 w 6689158"/>
                    <a:gd name="connsiteY94" fmla="*/ 1300863 h 6689159"/>
                    <a:gd name="connsiteX95" fmla="*/ 1258822 w 6689158"/>
                    <a:gd name="connsiteY95" fmla="*/ 1347119 h 6689159"/>
                    <a:gd name="connsiteX96" fmla="*/ 1258823 w 6689158"/>
                    <a:gd name="connsiteY96" fmla="*/ 1347121 h 6689159"/>
                    <a:gd name="connsiteX97" fmla="*/ 1263190 w 6689158"/>
                    <a:gd name="connsiteY97" fmla="*/ 1402742 h 6689159"/>
                    <a:gd name="connsiteX98" fmla="*/ 1504198 w 6689158"/>
                    <a:gd name="connsiteY98" fmla="*/ 2390321 h 6689159"/>
                    <a:gd name="connsiteX99" fmla="*/ 1570031 w 6689158"/>
                    <a:gd name="connsiteY99" fmla="*/ 2538525 h 6689159"/>
                    <a:gd name="connsiteX100" fmla="*/ 1593172 w 6689158"/>
                    <a:gd name="connsiteY100" fmla="*/ 2532572 h 6689159"/>
                    <a:gd name="connsiteX101" fmla="*/ 1772170 w 6689158"/>
                    <a:gd name="connsiteY101" fmla="*/ 2514528 h 6689159"/>
                    <a:gd name="connsiteX102" fmla="*/ 1951170 w 6689158"/>
                    <a:gd name="connsiteY102" fmla="*/ 2532573 h 6689159"/>
                    <a:gd name="connsiteX103" fmla="*/ 1953707 w 6689158"/>
                    <a:gd name="connsiteY103" fmla="*/ 2533225 h 6689159"/>
                    <a:gd name="connsiteX104" fmla="*/ 2046764 w 6689158"/>
                    <a:gd name="connsiteY104" fmla="*/ 2419427 h 6689159"/>
                    <a:gd name="connsiteX105" fmla="*/ 2304042 w 6689158"/>
                    <a:gd name="connsiteY105" fmla="*/ 2155240 h 6689159"/>
                    <a:gd name="connsiteX106" fmla="*/ 2679904 w 6689158"/>
                    <a:gd name="connsiteY106" fmla="*/ 1840257 h 6689159"/>
                    <a:gd name="connsiteX107" fmla="*/ 2839402 w 6689158"/>
                    <a:gd name="connsiteY107" fmla="*/ 1728600 h 6689159"/>
                    <a:gd name="connsiteX108" fmla="*/ 2839403 w 6689158"/>
                    <a:gd name="connsiteY108" fmla="*/ 1728599 h 6689159"/>
                    <a:gd name="connsiteX109" fmla="*/ 2180258 w 6689158"/>
                    <a:gd name="connsiteY109" fmla="*/ 1049601 h 6689159"/>
                    <a:gd name="connsiteX110" fmla="*/ 1958217 w 6689158"/>
                    <a:gd name="connsiteY110" fmla="*/ 808450 h 6689159"/>
                    <a:gd name="connsiteX111" fmla="*/ 1958215 w 6689158"/>
                    <a:gd name="connsiteY111" fmla="*/ 808451 h 6689159"/>
                    <a:gd name="connsiteX112" fmla="*/ 1958215 w 6689158"/>
                    <a:gd name="connsiteY112" fmla="*/ 808450 h 6689159"/>
                    <a:gd name="connsiteX113" fmla="*/ 3344580 w 6689158"/>
                    <a:gd name="connsiteY113" fmla="*/ 454327 h 6689159"/>
                    <a:gd name="connsiteX114" fmla="*/ 2485108 w 6689158"/>
                    <a:gd name="connsiteY114" fmla="*/ 584267 h 6689159"/>
                    <a:gd name="connsiteX115" fmla="*/ 2426658 w 6689158"/>
                    <a:gd name="connsiteY115" fmla="*/ 605660 h 6689159"/>
                    <a:gd name="connsiteX116" fmla="*/ 2608239 w 6689158"/>
                    <a:gd name="connsiteY116" fmla="*/ 793623 h 6689159"/>
                    <a:gd name="connsiteX117" fmla="*/ 3061380 w 6689158"/>
                    <a:gd name="connsiteY117" fmla="*/ 1249579 h 6689159"/>
                    <a:gd name="connsiteX118" fmla="*/ 3282982 w 6689158"/>
                    <a:gd name="connsiteY118" fmla="*/ 1466429 h 6689159"/>
                    <a:gd name="connsiteX119" fmla="*/ 3282982 w 6689158"/>
                    <a:gd name="connsiteY119" fmla="*/ 1466430 h 6689159"/>
                    <a:gd name="connsiteX120" fmla="*/ 3293669 w 6689158"/>
                    <a:gd name="connsiteY120" fmla="*/ 1460635 h 6689159"/>
                    <a:gd name="connsiteX121" fmla="*/ 4895242 w 6689158"/>
                    <a:gd name="connsiteY121" fmla="*/ 1001928 h 6689159"/>
                    <a:gd name="connsiteX122" fmla="*/ 5020677 w 6689158"/>
                    <a:gd name="connsiteY122" fmla="*/ 992902 h 6689159"/>
                    <a:gd name="connsiteX123" fmla="*/ 5140393 w 6689158"/>
                    <a:gd name="connsiteY123" fmla="*/ 1082424 h 6689159"/>
                    <a:gd name="connsiteX124" fmla="*/ 5140394 w 6689158"/>
                    <a:gd name="connsiteY124" fmla="*/ 1082424 h 6689159"/>
                    <a:gd name="connsiteX125" fmla="*/ 5020677 w 6689158"/>
                    <a:gd name="connsiteY125" fmla="*/ 992901 h 6689159"/>
                    <a:gd name="connsiteX126" fmla="*/ 4960548 w 6689158"/>
                    <a:gd name="connsiteY126" fmla="*/ 947937 h 6689159"/>
                    <a:gd name="connsiteX127" fmla="*/ 3344580 w 6689158"/>
                    <a:gd name="connsiteY127" fmla="*/ 454327 h 6689159"/>
                    <a:gd name="connsiteX128" fmla="*/ 3344579 w 6689158"/>
                    <a:gd name="connsiteY128" fmla="*/ 0 h 6689159"/>
                    <a:gd name="connsiteX129" fmla="*/ 5709555 w 6689158"/>
                    <a:gd name="connsiteY129" fmla="*/ 979605 h 6689159"/>
                    <a:gd name="connsiteX130" fmla="*/ 5721404 w 6689158"/>
                    <a:gd name="connsiteY130" fmla="*/ 992643 h 6689159"/>
                    <a:gd name="connsiteX131" fmla="*/ 5925421 w 6689158"/>
                    <a:gd name="connsiteY131" fmla="*/ 1217117 h 6689159"/>
                    <a:gd name="connsiteX132" fmla="*/ 6117959 w 6689158"/>
                    <a:gd name="connsiteY132" fmla="*/ 1474595 h 6689159"/>
                    <a:gd name="connsiteX133" fmla="*/ 6162894 w 6689158"/>
                    <a:gd name="connsiteY133" fmla="*/ 1548561 h 6689159"/>
                    <a:gd name="connsiteX134" fmla="*/ 6162893 w 6689158"/>
                    <a:gd name="connsiteY134" fmla="*/ 1548563 h 6689159"/>
                    <a:gd name="connsiteX135" fmla="*/ 6285487 w 6689158"/>
                    <a:gd name="connsiteY135" fmla="*/ 1750355 h 6689159"/>
                    <a:gd name="connsiteX136" fmla="*/ 6689158 w 6689158"/>
                    <a:gd name="connsiteY136" fmla="*/ 3344580 h 6689159"/>
                    <a:gd name="connsiteX137" fmla="*/ 6538793 w 6689158"/>
                    <a:gd name="connsiteY137" fmla="*/ 4339156 h 6689159"/>
                    <a:gd name="connsiteX138" fmla="*/ 6534721 w 6689158"/>
                    <a:gd name="connsiteY138" fmla="*/ 4350281 h 6689159"/>
                    <a:gd name="connsiteX139" fmla="*/ 6426326 w 6689158"/>
                    <a:gd name="connsiteY139" fmla="*/ 4646440 h 6689159"/>
                    <a:gd name="connsiteX140" fmla="*/ 6421122 w 6689158"/>
                    <a:gd name="connsiteY140" fmla="*/ 4657245 h 6689159"/>
                    <a:gd name="connsiteX141" fmla="*/ 6372396 w 6689158"/>
                    <a:gd name="connsiteY141" fmla="*/ 4758392 h 6689159"/>
                    <a:gd name="connsiteX142" fmla="*/ 6285487 w 6689158"/>
                    <a:gd name="connsiteY142" fmla="*/ 4938805 h 6689159"/>
                    <a:gd name="connsiteX143" fmla="*/ 6117958 w 6689158"/>
                    <a:gd name="connsiteY143" fmla="*/ 5214566 h 6689159"/>
                    <a:gd name="connsiteX144" fmla="*/ 6035322 w 6689158"/>
                    <a:gd name="connsiteY144" fmla="*/ 5325072 h 6689159"/>
                    <a:gd name="connsiteX145" fmla="*/ 5925420 w 6689158"/>
                    <a:gd name="connsiteY145" fmla="*/ 5472042 h 6689159"/>
                    <a:gd name="connsiteX146" fmla="*/ 3344580 w 6689158"/>
                    <a:gd name="connsiteY146" fmla="*/ 6689159 h 6689159"/>
                    <a:gd name="connsiteX147" fmla="*/ 1474594 w 6689158"/>
                    <a:gd name="connsiteY147" fmla="*/ 6117958 h 6689159"/>
                    <a:gd name="connsiteX148" fmla="*/ 1464440 w 6689158"/>
                    <a:gd name="connsiteY148" fmla="*/ 6110366 h 6689159"/>
                    <a:gd name="connsiteX149" fmla="*/ 1217117 w 6689158"/>
                    <a:gd name="connsiteY149" fmla="*/ 5925420 h 6689159"/>
                    <a:gd name="connsiteX150" fmla="*/ 979606 w 6689158"/>
                    <a:gd name="connsiteY150" fmla="*/ 5709555 h 6689159"/>
                    <a:gd name="connsiteX151" fmla="*/ 941121 w 6689158"/>
                    <a:gd name="connsiteY151" fmla="*/ 5667211 h 6689159"/>
                    <a:gd name="connsiteX152" fmla="*/ 763739 w 6689158"/>
                    <a:gd name="connsiteY152" fmla="*/ 5472043 h 6689159"/>
                    <a:gd name="connsiteX153" fmla="*/ 0 w 6689158"/>
                    <a:gd name="connsiteY153" fmla="*/ 3344580 h 6689159"/>
                    <a:gd name="connsiteX154" fmla="*/ 763739 w 6689158"/>
                    <a:gd name="connsiteY154" fmla="*/ 1217118 h 6689159"/>
                    <a:gd name="connsiteX155" fmla="*/ 979605 w 6689158"/>
                    <a:gd name="connsiteY155" fmla="*/ 979604 h 6689159"/>
                    <a:gd name="connsiteX156" fmla="*/ 1217117 w 6689158"/>
                    <a:gd name="connsiteY156" fmla="*/ 763739 h 6689159"/>
                    <a:gd name="connsiteX157" fmla="*/ 1252792 w 6689158"/>
                    <a:gd name="connsiteY157" fmla="*/ 737062 h 6689159"/>
                    <a:gd name="connsiteX158" fmla="*/ 1474594 w 6689158"/>
                    <a:gd name="connsiteY158" fmla="*/ 571201 h 6689159"/>
                    <a:gd name="connsiteX159" fmla="*/ 1650297 w 6689158"/>
                    <a:gd name="connsiteY159" fmla="*/ 464459 h 6689159"/>
                    <a:gd name="connsiteX160" fmla="*/ 1750354 w 6689158"/>
                    <a:gd name="connsiteY160" fmla="*/ 403673 h 6689159"/>
                    <a:gd name="connsiteX161" fmla="*/ 2042719 w 6689158"/>
                    <a:gd name="connsiteY161" fmla="*/ 262835 h 6689159"/>
                    <a:gd name="connsiteX162" fmla="*/ 2083584 w 6689158"/>
                    <a:gd name="connsiteY162" fmla="*/ 247876 h 6689159"/>
                    <a:gd name="connsiteX163" fmla="*/ 2350003 w 6689158"/>
                    <a:gd name="connsiteY163" fmla="*/ 150366 h 6689159"/>
                    <a:gd name="connsiteX164" fmla="*/ 3344579 w 6689158"/>
                    <a:gd name="connsiteY164" fmla="*/ 0 h 6689159"/>
                    <a:gd name="connsiteX0" fmla="*/ 2177650 w 6689158"/>
                    <a:gd name="connsiteY0" fmla="*/ 4188652 h 6689159"/>
                    <a:gd name="connsiteX1" fmla="*/ 2117889 w 6689158"/>
                    <a:gd name="connsiteY1" fmla="*/ 4221089 h 6689159"/>
                    <a:gd name="connsiteX2" fmla="*/ 1862982 w 6689158"/>
                    <a:gd name="connsiteY2" fmla="*/ 4286300 h 6689159"/>
                    <a:gd name="connsiteX3" fmla="*/ 1796860 w 6689158"/>
                    <a:gd name="connsiteY3" fmla="*/ 4289641 h 6689159"/>
                    <a:gd name="connsiteX4" fmla="*/ 1788544 w 6689158"/>
                    <a:gd name="connsiteY4" fmla="*/ 4308481 h 6689159"/>
                    <a:gd name="connsiteX5" fmla="*/ 1505667 w 6689158"/>
                    <a:gd name="connsiteY5" fmla="*/ 5419718 h 6689159"/>
                    <a:gd name="connsiteX6" fmla="*/ 1490555 w 6689158"/>
                    <a:gd name="connsiteY6" fmla="*/ 5560700 h 6689159"/>
                    <a:gd name="connsiteX7" fmla="*/ 1506111 w 6689158"/>
                    <a:gd name="connsiteY7" fmla="*/ 5574838 h 6689159"/>
                    <a:gd name="connsiteX8" fmla="*/ 3344580 w 6689158"/>
                    <a:gd name="connsiteY8" fmla="*/ 6234832 h 6689159"/>
                    <a:gd name="connsiteX9" fmla="*/ 5388297 w 6689158"/>
                    <a:gd name="connsiteY9" fmla="*/ 5388296 h 6689159"/>
                    <a:gd name="connsiteX10" fmla="*/ 5390660 w 6689158"/>
                    <a:gd name="connsiteY10" fmla="*/ 5385697 h 6689159"/>
                    <a:gd name="connsiteX11" fmla="*/ 5273213 w 6689158"/>
                    <a:gd name="connsiteY11" fmla="*/ 5388582 h 6689159"/>
                    <a:gd name="connsiteX12" fmla="*/ 4474354 w 6689158"/>
                    <a:gd name="connsiteY12" fmla="*/ 5320095 h 6689159"/>
                    <a:gd name="connsiteX13" fmla="*/ 4280135 w 6689158"/>
                    <a:gd name="connsiteY13" fmla="*/ 5277799 h 6689159"/>
                    <a:gd name="connsiteX14" fmla="*/ 4254882 w 6689158"/>
                    <a:gd name="connsiteY14" fmla="*/ 5324324 h 6689159"/>
                    <a:gd name="connsiteX15" fmla="*/ 3760568 w 6689158"/>
                    <a:gd name="connsiteY15" fmla="*/ 5587147 h 6689159"/>
                    <a:gd name="connsiteX16" fmla="*/ 3164448 w 6689158"/>
                    <a:gd name="connsiteY16" fmla="*/ 4991027 h 6689159"/>
                    <a:gd name="connsiteX17" fmla="*/ 3175376 w 6689158"/>
                    <a:gd name="connsiteY17" fmla="*/ 4882633 h 6689159"/>
                    <a:gd name="connsiteX18" fmla="*/ 3026882 w 6689158"/>
                    <a:gd name="connsiteY18" fmla="*/ 4807637 h 6689159"/>
                    <a:gd name="connsiteX19" fmla="*/ 2402585 w 6689158"/>
                    <a:gd name="connsiteY19" fmla="*/ 4387289 h 6689159"/>
                    <a:gd name="connsiteX20" fmla="*/ 2177650 w 6689158"/>
                    <a:gd name="connsiteY20" fmla="*/ 4188652 h 6689159"/>
                    <a:gd name="connsiteX21" fmla="*/ 3414840 w 6689158"/>
                    <a:gd name="connsiteY21" fmla="*/ 2285703 h 6689159"/>
                    <a:gd name="connsiteX22" fmla="*/ 3364850 w 6689158"/>
                    <a:gd name="connsiteY22" fmla="*/ 2318041 h 6689159"/>
                    <a:gd name="connsiteX23" fmla="*/ 2848518 w 6689158"/>
                    <a:gd name="connsiteY23" fmla="*/ 2733562 h 6689159"/>
                    <a:gd name="connsiteX24" fmla="*/ 2690374 w 6689158"/>
                    <a:gd name="connsiteY24" fmla="*/ 2890404 h 6689159"/>
                    <a:gd name="connsiteX25" fmla="*/ 2571277 w 6689158"/>
                    <a:gd name="connsiteY25" fmla="*/ 3021477 h 6689159"/>
                    <a:gd name="connsiteX26" fmla="*/ 2590552 w 6689158"/>
                    <a:gd name="connsiteY26" fmla="*/ 3056989 h 6689159"/>
                    <a:gd name="connsiteX27" fmla="*/ 2660349 w 6689158"/>
                    <a:gd name="connsiteY27" fmla="*/ 3402707 h 6689159"/>
                    <a:gd name="connsiteX28" fmla="*/ 2590552 w 6689158"/>
                    <a:gd name="connsiteY28" fmla="*/ 3748426 h 6689159"/>
                    <a:gd name="connsiteX29" fmla="*/ 2530886 w 6689158"/>
                    <a:gd name="connsiteY29" fmla="*/ 3858356 h 6689159"/>
                    <a:gd name="connsiteX30" fmla="*/ 2709229 w 6689158"/>
                    <a:gd name="connsiteY30" fmla="*/ 4015297 h 6689159"/>
                    <a:gd name="connsiteX31" fmla="*/ 3266837 w 6689158"/>
                    <a:gd name="connsiteY31" fmla="*/ 4389432 h 6689159"/>
                    <a:gd name="connsiteX32" fmla="*/ 3452642 w 6689158"/>
                    <a:gd name="connsiteY32" fmla="*/ 4482945 h 6689159"/>
                    <a:gd name="connsiteX33" fmla="*/ 3528532 w 6689158"/>
                    <a:gd name="connsiteY33" fmla="*/ 4441753 h 6689159"/>
                    <a:gd name="connsiteX34" fmla="*/ 3760569 w 6689158"/>
                    <a:gd name="connsiteY34" fmla="*/ 4394906 h 6689159"/>
                    <a:gd name="connsiteX35" fmla="*/ 4309843 w 6689158"/>
                    <a:gd name="connsiteY35" fmla="*/ 4758990 h 6689159"/>
                    <a:gd name="connsiteX36" fmla="*/ 4320607 w 6689158"/>
                    <a:gd name="connsiteY36" fmla="*/ 4793664 h 6689159"/>
                    <a:gd name="connsiteX37" fmla="*/ 4559688 w 6689158"/>
                    <a:gd name="connsiteY37" fmla="*/ 4845550 h 6689159"/>
                    <a:gd name="connsiteX38" fmla="*/ 5273213 w 6689158"/>
                    <a:gd name="connsiteY38" fmla="*/ 4906508 h 6689159"/>
                    <a:gd name="connsiteX39" fmla="*/ 5685342 w 6689158"/>
                    <a:gd name="connsiteY39" fmla="*/ 4886359 h 6689159"/>
                    <a:gd name="connsiteX40" fmla="*/ 5794448 w 6689158"/>
                    <a:gd name="connsiteY40" fmla="*/ 4872934 h 6689159"/>
                    <a:gd name="connsiteX41" fmla="*/ 5885995 w 6689158"/>
                    <a:gd name="connsiteY41" fmla="*/ 4722245 h 6689159"/>
                    <a:gd name="connsiteX42" fmla="*/ 6007702 w 6689158"/>
                    <a:gd name="connsiteY42" fmla="*/ 4469596 h 6689159"/>
                    <a:gd name="connsiteX43" fmla="*/ 6025566 w 6689158"/>
                    <a:gd name="connsiteY43" fmla="*/ 4420788 h 6689159"/>
                    <a:gd name="connsiteX44" fmla="*/ 5774209 w 6689158"/>
                    <a:gd name="connsiteY44" fmla="*/ 4251797 h 6689159"/>
                    <a:gd name="connsiteX45" fmla="*/ 5530775 w 6689158"/>
                    <a:gd name="connsiteY45" fmla="*/ 4077911 h 6689159"/>
                    <a:gd name="connsiteX46" fmla="*/ 5435413 w 6689158"/>
                    <a:gd name="connsiteY46" fmla="*/ 4006461 h 6689159"/>
                    <a:gd name="connsiteX47" fmla="*/ 5428090 w 6689158"/>
                    <a:gd name="connsiteY47" fmla="*/ 4012503 h 6689159"/>
                    <a:gd name="connsiteX48" fmla="*/ 5066831 w 6689158"/>
                    <a:gd name="connsiteY48" fmla="*/ 4122852 h 6689159"/>
                    <a:gd name="connsiteX49" fmla="*/ 4420700 w 6689158"/>
                    <a:gd name="connsiteY49" fmla="*/ 3476722 h 6689159"/>
                    <a:gd name="connsiteX50" fmla="*/ 4433828 w 6689158"/>
                    <a:gd name="connsiteY50" fmla="*/ 3346504 h 6689159"/>
                    <a:gd name="connsiteX51" fmla="*/ 4468981 w 6689158"/>
                    <a:gd name="connsiteY51" fmla="*/ 3233259 h 6689159"/>
                    <a:gd name="connsiteX52" fmla="*/ 4439706 w 6689158"/>
                    <a:gd name="connsiteY52" fmla="*/ 3208684 h 6689159"/>
                    <a:gd name="connsiteX53" fmla="*/ 3535763 w 6689158"/>
                    <a:gd name="connsiteY53" fmla="*/ 2400517 h 6689159"/>
                    <a:gd name="connsiteX54" fmla="*/ 3414840 w 6689158"/>
                    <a:gd name="connsiteY54" fmla="*/ 2285703 h 6689159"/>
                    <a:gd name="connsiteX55" fmla="*/ 851869 w 6689158"/>
                    <a:gd name="connsiteY55" fmla="*/ 1886744 h 6689159"/>
                    <a:gd name="connsiteX56" fmla="*/ 803165 w 6689158"/>
                    <a:gd name="connsiteY56" fmla="*/ 1966913 h 6689159"/>
                    <a:gd name="connsiteX57" fmla="*/ 454328 w 6689158"/>
                    <a:gd name="connsiteY57" fmla="*/ 3344581 h 6689159"/>
                    <a:gd name="connsiteX58" fmla="*/ 947938 w 6689158"/>
                    <a:gd name="connsiteY58" fmla="*/ 4960549 h 6689159"/>
                    <a:gd name="connsiteX59" fmla="*/ 959588 w 6689158"/>
                    <a:gd name="connsiteY59" fmla="*/ 4976126 h 6689159"/>
                    <a:gd name="connsiteX60" fmla="*/ 959588 w 6689158"/>
                    <a:gd name="connsiteY60" fmla="*/ 4976125 h 6689159"/>
                    <a:gd name="connsiteX61" fmla="*/ 964880 w 6689158"/>
                    <a:gd name="connsiteY61" fmla="*/ 4912286 h 6689159"/>
                    <a:gd name="connsiteX62" fmla="*/ 1095934 w 6689158"/>
                    <a:gd name="connsiteY62" fmla="*/ 4201672 h 6689159"/>
                    <a:gd name="connsiteX63" fmla="*/ 1147594 w 6689158"/>
                    <a:gd name="connsiteY63" fmla="*/ 4033598 h 6689159"/>
                    <a:gd name="connsiteX64" fmla="*/ 1144134 w 6689158"/>
                    <a:gd name="connsiteY64" fmla="*/ 4030744 h 6689159"/>
                    <a:gd name="connsiteX65" fmla="*/ 883992 w 6689158"/>
                    <a:gd name="connsiteY65" fmla="*/ 3402708 h 6689159"/>
                    <a:gd name="connsiteX66" fmla="*/ 1144135 w 6689158"/>
                    <a:gd name="connsiteY66" fmla="*/ 2774670 h 6689159"/>
                    <a:gd name="connsiteX67" fmla="*/ 1146941 w 6689158"/>
                    <a:gd name="connsiteY67" fmla="*/ 2772355 h 6689159"/>
                    <a:gd name="connsiteX68" fmla="*/ 1073336 w 6689158"/>
                    <a:gd name="connsiteY68" fmla="*/ 2611529 h 6689159"/>
                    <a:gd name="connsiteX69" fmla="*/ 851993 w 6689158"/>
                    <a:gd name="connsiteY69" fmla="*/ 1887409 h 6689159"/>
                    <a:gd name="connsiteX70" fmla="*/ 851869 w 6689158"/>
                    <a:gd name="connsiteY70" fmla="*/ 1886744 h 6689159"/>
                    <a:gd name="connsiteX71" fmla="*/ 5611312 w 6689158"/>
                    <a:gd name="connsiteY71" fmla="*/ 1554887 h 6689159"/>
                    <a:gd name="connsiteX72" fmla="*/ 5611312 w 6689158"/>
                    <a:gd name="connsiteY72" fmla="*/ 1554887 h 6689159"/>
                    <a:gd name="connsiteX73" fmla="*/ 5610671 w 6689158"/>
                    <a:gd name="connsiteY73" fmla="*/ 1554917 h 6689159"/>
                    <a:gd name="connsiteX74" fmla="*/ 3930424 w 6689158"/>
                    <a:gd name="connsiteY74" fmla="*/ 1991564 h 6689159"/>
                    <a:gd name="connsiteX75" fmla="*/ 3863712 w 6689158"/>
                    <a:gd name="connsiteY75" fmla="*/ 2025688 h 6689159"/>
                    <a:gd name="connsiteX76" fmla="*/ 3998266 w 6689158"/>
                    <a:gd name="connsiteY76" fmla="*/ 2153752 h 6689159"/>
                    <a:gd name="connsiteX77" fmla="*/ 4470031 w 6689158"/>
                    <a:gd name="connsiteY77" fmla="*/ 2590407 h 6689159"/>
                    <a:gd name="connsiteX78" fmla="*/ 4801691 w 6689158"/>
                    <a:gd name="connsiteY78" fmla="*/ 2888769 h 6689159"/>
                    <a:gd name="connsiteX79" fmla="*/ 4815328 w 6689158"/>
                    <a:gd name="connsiteY79" fmla="*/ 2881367 h 6689159"/>
                    <a:gd name="connsiteX80" fmla="*/ 5066831 w 6689158"/>
                    <a:gd name="connsiteY80" fmla="*/ 2830591 h 6689159"/>
                    <a:gd name="connsiteX81" fmla="*/ 5712962 w 6689158"/>
                    <a:gd name="connsiteY81" fmla="*/ 3476722 h 6689159"/>
                    <a:gd name="connsiteX82" fmla="*/ 5699834 w 6689158"/>
                    <a:gd name="connsiteY82" fmla="*/ 3606939 h 6689159"/>
                    <a:gd name="connsiteX83" fmla="*/ 5684600 w 6689158"/>
                    <a:gd name="connsiteY83" fmla="*/ 3656022 h 6689159"/>
                    <a:gd name="connsiteX84" fmla="*/ 5861148 w 6689158"/>
                    <a:gd name="connsiteY84" fmla="*/ 3805497 h 6689159"/>
                    <a:gd name="connsiteX85" fmla="*/ 6147161 w 6689158"/>
                    <a:gd name="connsiteY85" fmla="*/ 4039666 h 6689159"/>
                    <a:gd name="connsiteX86" fmla="*/ 6147160 w 6689158"/>
                    <a:gd name="connsiteY86" fmla="*/ 4039665 h 6689159"/>
                    <a:gd name="connsiteX87" fmla="*/ 6176112 w 6689158"/>
                    <a:gd name="connsiteY87" fmla="*/ 3927066 h 6689159"/>
                    <a:gd name="connsiteX88" fmla="*/ 6234832 w 6689158"/>
                    <a:gd name="connsiteY88" fmla="*/ 3344579 h 6689159"/>
                    <a:gd name="connsiteX89" fmla="*/ 5741222 w 6689158"/>
                    <a:gd name="connsiteY89" fmla="*/ 1728614 h 6689159"/>
                    <a:gd name="connsiteX90" fmla="*/ 5611312 w 6689158"/>
                    <a:gd name="connsiteY90" fmla="*/ 1554887 h 6689159"/>
                    <a:gd name="connsiteX91" fmla="*/ 1958215 w 6689158"/>
                    <a:gd name="connsiteY91" fmla="*/ 808450 h 6689159"/>
                    <a:gd name="connsiteX92" fmla="*/ 1728612 w 6689158"/>
                    <a:gd name="connsiteY92" fmla="*/ 947938 h 6689159"/>
                    <a:gd name="connsiteX93" fmla="*/ 1300863 w 6689158"/>
                    <a:gd name="connsiteY93" fmla="*/ 1300863 h 6689159"/>
                    <a:gd name="connsiteX94" fmla="*/ 1258822 w 6689158"/>
                    <a:gd name="connsiteY94" fmla="*/ 1347119 h 6689159"/>
                    <a:gd name="connsiteX95" fmla="*/ 1258823 w 6689158"/>
                    <a:gd name="connsiteY95" fmla="*/ 1347121 h 6689159"/>
                    <a:gd name="connsiteX96" fmla="*/ 1263190 w 6689158"/>
                    <a:gd name="connsiteY96" fmla="*/ 1402742 h 6689159"/>
                    <a:gd name="connsiteX97" fmla="*/ 1504198 w 6689158"/>
                    <a:gd name="connsiteY97" fmla="*/ 2390321 h 6689159"/>
                    <a:gd name="connsiteX98" fmla="*/ 1570031 w 6689158"/>
                    <a:gd name="connsiteY98" fmla="*/ 2538525 h 6689159"/>
                    <a:gd name="connsiteX99" fmla="*/ 1593172 w 6689158"/>
                    <a:gd name="connsiteY99" fmla="*/ 2532572 h 6689159"/>
                    <a:gd name="connsiteX100" fmla="*/ 1772170 w 6689158"/>
                    <a:gd name="connsiteY100" fmla="*/ 2514528 h 6689159"/>
                    <a:gd name="connsiteX101" fmla="*/ 1951170 w 6689158"/>
                    <a:gd name="connsiteY101" fmla="*/ 2532573 h 6689159"/>
                    <a:gd name="connsiteX102" fmla="*/ 1953707 w 6689158"/>
                    <a:gd name="connsiteY102" fmla="*/ 2533225 h 6689159"/>
                    <a:gd name="connsiteX103" fmla="*/ 2046764 w 6689158"/>
                    <a:gd name="connsiteY103" fmla="*/ 2419427 h 6689159"/>
                    <a:gd name="connsiteX104" fmla="*/ 2304042 w 6689158"/>
                    <a:gd name="connsiteY104" fmla="*/ 2155240 h 6689159"/>
                    <a:gd name="connsiteX105" fmla="*/ 2679904 w 6689158"/>
                    <a:gd name="connsiteY105" fmla="*/ 1840257 h 6689159"/>
                    <a:gd name="connsiteX106" fmla="*/ 2839402 w 6689158"/>
                    <a:gd name="connsiteY106" fmla="*/ 1728600 h 6689159"/>
                    <a:gd name="connsiteX107" fmla="*/ 2839403 w 6689158"/>
                    <a:gd name="connsiteY107" fmla="*/ 1728599 h 6689159"/>
                    <a:gd name="connsiteX108" fmla="*/ 2180258 w 6689158"/>
                    <a:gd name="connsiteY108" fmla="*/ 1049601 h 6689159"/>
                    <a:gd name="connsiteX109" fmla="*/ 1958217 w 6689158"/>
                    <a:gd name="connsiteY109" fmla="*/ 808450 h 6689159"/>
                    <a:gd name="connsiteX110" fmla="*/ 1958215 w 6689158"/>
                    <a:gd name="connsiteY110" fmla="*/ 808451 h 6689159"/>
                    <a:gd name="connsiteX111" fmla="*/ 1958215 w 6689158"/>
                    <a:gd name="connsiteY111" fmla="*/ 808450 h 6689159"/>
                    <a:gd name="connsiteX112" fmla="*/ 3344580 w 6689158"/>
                    <a:gd name="connsiteY112" fmla="*/ 454327 h 6689159"/>
                    <a:gd name="connsiteX113" fmla="*/ 2485108 w 6689158"/>
                    <a:gd name="connsiteY113" fmla="*/ 584267 h 6689159"/>
                    <a:gd name="connsiteX114" fmla="*/ 2426658 w 6689158"/>
                    <a:gd name="connsiteY114" fmla="*/ 605660 h 6689159"/>
                    <a:gd name="connsiteX115" fmla="*/ 2608239 w 6689158"/>
                    <a:gd name="connsiteY115" fmla="*/ 793623 h 6689159"/>
                    <a:gd name="connsiteX116" fmla="*/ 3061380 w 6689158"/>
                    <a:gd name="connsiteY116" fmla="*/ 1249579 h 6689159"/>
                    <a:gd name="connsiteX117" fmla="*/ 3282982 w 6689158"/>
                    <a:gd name="connsiteY117" fmla="*/ 1466429 h 6689159"/>
                    <a:gd name="connsiteX118" fmla="*/ 3282982 w 6689158"/>
                    <a:gd name="connsiteY118" fmla="*/ 1466430 h 6689159"/>
                    <a:gd name="connsiteX119" fmla="*/ 3293669 w 6689158"/>
                    <a:gd name="connsiteY119" fmla="*/ 1460635 h 6689159"/>
                    <a:gd name="connsiteX120" fmla="*/ 4895242 w 6689158"/>
                    <a:gd name="connsiteY120" fmla="*/ 1001928 h 6689159"/>
                    <a:gd name="connsiteX121" fmla="*/ 5020677 w 6689158"/>
                    <a:gd name="connsiteY121" fmla="*/ 992902 h 6689159"/>
                    <a:gd name="connsiteX122" fmla="*/ 5140393 w 6689158"/>
                    <a:gd name="connsiteY122" fmla="*/ 1082424 h 6689159"/>
                    <a:gd name="connsiteX123" fmla="*/ 5140394 w 6689158"/>
                    <a:gd name="connsiteY123" fmla="*/ 1082424 h 6689159"/>
                    <a:gd name="connsiteX124" fmla="*/ 5020677 w 6689158"/>
                    <a:gd name="connsiteY124" fmla="*/ 992901 h 6689159"/>
                    <a:gd name="connsiteX125" fmla="*/ 4960548 w 6689158"/>
                    <a:gd name="connsiteY125" fmla="*/ 947937 h 6689159"/>
                    <a:gd name="connsiteX126" fmla="*/ 3344580 w 6689158"/>
                    <a:gd name="connsiteY126" fmla="*/ 454327 h 6689159"/>
                    <a:gd name="connsiteX127" fmla="*/ 3344579 w 6689158"/>
                    <a:gd name="connsiteY127" fmla="*/ 0 h 6689159"/>
                    <a:gd name="connsiteX128" fmla="*/ 5709555 w 6689158"/>
                    <a:gd name="connsiteY128" fmla="*/ 979605 h 6689159"/>
                    <a:gd name="connsiteX129" fmla="*/ 5721404 w 6689158"/>
                    <a:gd name="connsiteY129" fmla="*/ 992643 h 6689159"/>
                    <a:gd name="connsiteX130" fmla="*/ 5925421 w 6689158"/>
                    <a:gd name="connsiteY130" fmla="*/ 1217117 h 6689159"/>
                    <a:gd name="connsiteX131" fmla="*/ 6117959 w 6689158"/>
                    <a:gd name="connsiteY131" fmla="*/ 1474595 h 6689159"/>
                    <a:gd name="connsiteX132" fmla="*/ 6162894 w 6689158"/>
                    <a:gd name="connsiteY132" fmla="*/ 1548561 h 6689159"/>
                    <a:gd name="connsiteX133" fmla="*/ 6162893 w 6689158"/>
                    <a:gd name="connsiteY133" fmla="*/ 1548563 h 6689159"/>
                    <a:gd name="connsiteX134" fmla="*/ 6285487 w 6689158"/>
                    <a:gd name="connsiteY134" fmla="*/ 1750355 h 6689159"/>
                    <a:gd name="connsiteX135" fmla="*/ 6689158 w 6689158"/>
                    <a:gd name="connsiteY135" fmla="*/ 3344580 h 6689159"/>
                    <a:gd name="connsiteX136" fmla="*/ 6538793 w 6689158"/>
                    <a:gd name="connsiteY136" fmla="*/ 4339156 h 6689159"/>
                    <a:gd name="connsiteX137" fmla="*/ 6534721 w 6689158"/>
                    <a:gd name="connsiteY137" fmla="*/ 4350281 h 6689159"/>
                    <a:gd name="connsiteX138" fmla="*/ 6426326 w 6689158"/>
                    <a:gd name="connsiteY138" fmla="*/ 4646440 h 6689159"/>
                    <a:gd name="connsiteX139" fmla="*/ 6421122 w 6689158"/>
                    <a:gd name="connsiteY139" fmla="*/ 4657245 h 6689159"/>
                    <a:gd name="connsiteX140" fmla="*/ 6372396 w 6689158"/>
                    <a:gd name="connsiteY140" fmla="*/ 4758392 h 6689159"/>
                    <a:gd name="connsiteX141" fmla="*/ 6285487 w 6689158"/>
                    <a:gd name="connsiteY141" fmla="*/ 4938805 h 6689159"/>
                    <a:gd name="connsiteX142" fmla="*/ 6117958 w 6689158"/>
                    <a:gd name="connsiteY142" fmla="*/ 5214566 h 6689159"/>
                    <a:gd name="connsiteX143" fmla="*/ 6035322 w 6689158"/>
                    <a:gd name="connsiteY143" fmla="*/ 5325072 h 6689159"/>
                    <a:gd name="connsiteX144" fmla="*/ 5925420 w 6689158"/>
                    <a:gd name="connsiteY144" fmla="*/ 5472042 h 6689159"/>
                    <a:gd name="connsiteX145" fmla="*/ 3344580 w 6689158"/>
                    <a:gd name="connsiteY145" fmla="*/ 6689159 h 6689159"/>
                    <a:gd name="connsiteX146" fmla="*/ 1474594 w 6689158"/>
                    <a:gd name="connsiteY146" fmla="*/ 6117958 h 6689159"/>
                    <a:gd name="connsiteX147" fmla="*/ 1464440 w 6689158"/>
                    <a:gd name="connsiteY147" fmla="*/ 6110366 h 6689159"/>
                    <a:gd name="connsiteX148" fmla="*/ 1217117 w 6689158"/>
                    <a:gd name="connsiteY148" fmla="*/ 5925420 h 6689159"/>
                    <a:gd name="connsiteX149" fmla="*/ 979606 w 6689158"/>
                    <a:gd name="connsiteY149" fmla="*/ 5709555 h 6689159"/>
                    <a:gd name="connsiteX150" fmla="*/ 941121 w 6689158"/>
                    <a:gd name="connsiteY150" fmla="*/ 5667211 h 6689159"/>
                    <a:gd name="connsiteX151" fmla="*/ 763739 w 6689158"/>
                    <a:gd name="connsiteY151" fmla="*/ 5472043 h 6689159"/>
                    <a:gd name="connsiteX152" fmla="*/ 0 w 6689158"/>
                    <a:gd name="connsiteY152" fmla="*/ 3344580 h 6689159"/>
                    <a:gd name="connsiteX153" fmla="*/ 763739 w 6689158"/>
                    <a:gd name="connsiteY153" fmla="*/ 1217118 h 6689159"/>
                    <a:gd name="connsiteX154" fmla="*/ 979605 w 6689158"/>
                    <a:gd name="connsiteY154" fmla="*/ 979604 h 6689159"/>
                    <a:gd name="connsiteX155" fmla="*/ 1217117 w 6689158"/>
                    <a:gd name="connsiteY155" fmla="*/ 763739 h 6689159"/>
                    <a:gd name="connsiteX156" fmla="*/ 1252792 w 6689158"/>
                    <a:gd name="connsiteY156" fmla="*/ 737062 h 6689159"/>
                    <a:gd name="connsiteX157" fmla="*/ 1474594 w 6689158"/>
                    <a:gd name="connsiteY157" fmla="*/ 571201 h 6689159"/>
                    <a:gd name="connsiteX158" fmla="*/ 1650297 w 6689158"/>
                    <a:gd name="connsiteY158" fmla="*/ 464459 h 6689159"/>
                    <a:gd name="connsiteX159" fmla="*/ 1750354 w 6689158"/>
                    <a:gd name="connsiteY159" fmla="*/ 403673 h 6689159"/>
                    <a:gd name="connsiteX160" fmla="*/ 2042719 w 6689158"/>
                    <a:gd name="connsiteY160" fmla="*/ 262835 h 6689159"/>
                    <a:gd name="connsiteX161" fmla="*/ 2083584 w 6689158"/>
                    <a:gd name="connsiteY161" fmla="*/ 247876 h 6689159"/>
                    <a:gd name="connsiteX162" fmla="*/ 2350003 w 6689158"/>
                    <a:gd name="connsiteY162" fmla="*/ 150366 h 6689159"/>
                    <a:gd name="connsiteX163" fmla="*/ 3344579 w 6689158"/>
                    <a:gd name="connsiteY163" fmla="*/ 0 h 6689159"/>
                    <a:gd name="connsiteX0" fmla="*/ 2177650 w 6689158"/>
                    <a:gd name="connsiteY0" fmla="*/ 4188652 h 6689159"/>
                    <a:gd name="connsiteX1" fmla="*/ 2117889 w 6689158"/>
                    <a:gd name="connsiteY1" fmla="*/ 4221089 h 6689159"/>
                    <a:gd name="connsiteX2" fmla="*/ 1862982 w 6689158"/>
                    <a:gd name="connsiteY2" fmla="*/ 4286300 h 6689159"/>
                    <a:gd name="connsiteX3" fmla="*/ 1796860 w 6689158"/>
                    <a:gd name="connsiteY3" fmla="*/ 4289641 h 6689159"/>
                    <a:gd name="connsiteX4" fmla="*/ 1788544 w 6689158"/>
                    <a:gd name="connsiteY4" fmla="*/ 4308481 h 6689159"/>
                    <a:gd name="connsiteX5" fmla="*/ 1505667 w 6689158"/>
                    <a:gd name="connsiteY5" fmla="*/ 5419718 h 6689159"/>
                    <a:gd name="connsiteX6" fmla="*/ 1490555 w 6689158"/>
                    <a:gd name="connsiteY6" fmla="*/ 5560700 h 6689159"/>
                    <a:gd name="connsiteX7" fmla="*/ 1506111 w 6689158"/>
                    <a:gd name="connsiteY7" fmla="*/ 5574838 h 6689159"/>
                    <a:gd name="connsiteX8" fmla="*/ 3344580 w 6689158"/>
                    <a:gd name="connsiteY8" fmla="*/ 6234832 h 6689159"/>
                    <a:gd name="connsiteX9" fmla="*/ 5388297 w 6689158"/>
                    <a:gd name="connsiteY9" fmla="*/ 5388296 h 6689159"/>
                    <a:gd name="connsiteX10" fmla="*/ 5390660 w 6689158"/>
                    <a:gd name="connsiteY10" fmla="*/ 5385697 h 6689159"/>
                    <a:gd name="connsiteX11" fmla="*/ 5273213 w 6689158"/>
                    <a:gd name="connsiteY11" fmla="*/ 5388582 h 6689159"/>
                    <a:gd name="connsiteX12" fmla="*/ 4474354 w 6689158"/>
                    <a:gd name="connsiteY12" fmla="*/ 5320095 h 6689159"/>
                    <a:gd name="connsiteX13" fmla="*/ 4280135 w 6689158"/>
                    <a:gd name="connsiteY13" fmla="*/ 5277799 h 6689159"/>
                    <a:gd name="connsiteX14" fmla="*/ 4254882 w 6689158"/>
                    <a:gd name="connsiteY14" fmla="*/ 5324324 h 6689159"/>
                    <a:gd name="connsiteX15" fmla="*/ 3760568 w 6689158"/>
                    <a:gd name="connsiteY15" fmla="*/ 5587147 h 6689159"/>
                    <a:gd name="connsiteX16" fmla="*/ 3164448 w 6689158"/>
                    <a:gd name="connsiteY16" fmla="*/ 4991027 h 6689159"/>
                    <a:gd name="connsiteX17" fmla="*/ 3175376 w 6689158"/>
                    <a:gd name="connsiteY17" fmla="*/ 4882633 h 6689159"/>
                    <a:gd name="connsiteX18" fmla="*/ 3026882 w 6689158"/>
                    <a:gd name="connsiteY18" fmla="*/ 4807637 h 6689159"/>
                    <a:gd name="connsiteX19" fmla="*/ 2402585 w 6689158"/>
                    <a:gd name="connsiteY19" fmla="*/ 4387289 h 6689159"/>
                    <a:gd name="connsiteX20" fmla="*/ 2177650 w 6689158"/>
                    <a:gd name="connsiteY20" fmla="*/ 4188652 h 6689159"/>
                    <a:gd name="connsiteX21" fmla="*/ 3414840 w 6689158"/>
                    <a:gd name="connsiteY21" fmla="*/ 2285703 h 6689159"/>
                    <a:gd name="connsiteX22" fmla="*/ 3364850 w 6689158"/>
                    <a:gd name="connsiteY22" fmla="*/ 2318041 h 6689159"/>
                    <a:gd name="connsiteX23" fmla="*/ 2848518 w 6689158"/>
                    <a:gd name="connsiteY23" fmla="*/ 2733562 h 6689159"/>
                    <a:gd name="connsiteX24" fmla="*/ 2690374 w 6689158"/>
                    <a:gd name="connsiteY24" fmla="*/ 2890404 h 6689159"/>
                    <a:gd name="connsiteX25" fmla="*/ 2571277 w 6689158"/>
                    <a:gd name="connsiteY25" fmla="*/ 3021477 h 6689159"/>
                    <a:gd name="connsiteX26" fmla="*/ 2590552 w 6689158"/>
                    <a:gd name="connsiteY26" fmla="*/ 3056989 h 6689159"/>
                    <a:gd name="connsiteX27" fmla="*/ 2660349 w 6689158"/>
                    <a:gd name="connsiteY27" fmla="*/ 3402707 h 6689159"/>
                    <a:gd name="connsiteX28" fmla="*/ 2590552 w 6689158"/>
                    <a:gd name="connsiteY28" fmla="*/ 3748426 h 6689159"/>
                    <a:gd name="connsiteX29" fmla="*/ 2530886 w 6689158"/>
                    <a:gd name="connsiteY29" fmla="*/ 3858356 h 6689159"/>
                    <a:gd name="connsiteX30" fmla="*/ 2709229 w 6689158"/>
                    <a:gd name="connsiteY30" fmla="*/ 4015297 h 6689159"/>
                    <a:gd name="connsiteX31" fmla="*/ 3266837 w 6689158"/>
                    <a:gd name="connsiteY31" fmla="*/ 4389432 h 6689159"/>
                    <a:gd name="connsiteX32" fmla="*/ 3452642 w 6689158"/>
                    <a:gd name="connsiteY32" fmla="*/ 4482945 h 6689159"/>
                    <a:gd name="connsiteX33" fmla="*/ 3528532 w 6689158"/>
                    <a:gd name="connsiteY33" fmla="*/ 4441753 h 6689159"/>
                    <a:gd name="connsiteX34" fmla="*/ 3760569 w 6689158"/>
                    <a:gd name="connsiteY34" fmla="*/ 4394906 h 6689159"/>
                    <a:gd name="connsiteX35" fmla="*/ 4309843 w 6689158"/>
                    <a:gd name="connsiteY35" fmla="*/ 4758990 h 6689159"/>
                    <a:gd name="connsiteX36" fmla="*/ 4320607 w 6689158"/>
                    <a:gd name="connsiteY36" fmla="*/ 4793664 h 6689159"/>
                    <a:gd name="connsiteX37" fmla="*/ 4559688 w 6689158"/>
                    <a:gd name="connsiteY37" fmla="*/ 4845550 h 6689159"/>
                    <a:gd name="connsiteX38" fmla="*/ 5273213 w 6689158"/>
                    <a:gd name="connsiteY38" fmla="*/ 4906508 h 6689159"/>
                    <a:gd name="connsiteX39" fmla="*/ 5685342 w 6689158"/>
                    <a:gd name="connsiteY39" fmla="*/ 4886359 h 6689159"/>
                    <a:gd name="connsiteX40" fmla="*/ 5794448 w 6689158"/>
                    <a:gd name="connsiteY40" fmla="*/ 4872934 h 6689159"/>
                    <a:gd name="connsiteX41" fmla="*/ 5885995 w 6689158"/>
                    <a:gd name="connsiteY41" fmla="*/ 4722245 h 6689159"/>
                    <a:gd name="connsiteX42" fmla="*/ 6007702 w 6689158"/>
                    <a:gd name="connsiteY42" fmla="*/ 4469596 h 6689159"/>
                    <a:gd name="connsiteX43" fmla="*/ 6025566 w 6689158"/>
                    <a:gd name="connsiteY43" fmla="*/ 4420788 h 6689159"/>
                    <a:gd name="connsiteX44" fmla="*/ 5774209 w 6689158"/>
                    <a:gd name="connsiteY44" fmla="*/ 4251797 h 6689159"/>
                    <a:gd name="connsiteX45" fmla="*/ 5530775 w 6689158"/>
                    <a:gd name="connsiteY45" fmla="*/ 4077911 h 6689159"/>
                    <a:gd name="connsiteX46" fmla="*/ 5435413 w 6689158"/>
                    <a:gd name="connsiteY46" fmla="*/ 4006461 h 6689159"/>
                    <a:gd name="connsiteX47" fmla="*/ 5428090 w 6689158"/>
                    <a:gd name="connsiteY47" fmla="*/ 4012503 h 6689159"/>
                    <a:gd name="connsiteX48" fmla="*/ 5066831 w 6689158"/>
                    <a:gd name="connsiteY48" fmla="*/ 4122852 h 6689159"/>
                    <a:gd name="connsiteX49" fmla="*/ 4420700 w 6689158"/>
                    <a:gd name="connsiteY49" fmla="*/ 3476722 h 6689159"/>
                    <a:gd name="connsiteX50" fmla="*/ 4433828 w 6689158"/>
                    <a:gd name="connsiteY50" fmla="*/ 3346504 h 6689159"/>
                    <a:gd name="connsiteX51" fmla="*/ 4468981 w 6689158"/>
                    <a:gd name="connsiteY51" fmla="*/ 3233259 h 6689159"/>
                    <a:gd name="connsiteX52" fmla="*/ 4439706 w 6689158"/>
                    <a:gd name="connsiteY52" fmla="*/ 3208684 h 6689159"/>
                    <a:gd name="connsiteX53" fmla="*/ 3535763 w 6689158"/>
                    <a:gd name="connsiteY53" fmla="*/ 2400517 h 6689159"/>
                    <a:gd name="connsiteX54" fmla="*/ 3414840 w 6689158"/>
                    <a:gd name="connsiteY54" fmla="*/ 2285703 h 6689159"/>
                    <a:gd name="connsiteX55" fmla="*/ 851869 w 6689158"/>
                    <a:gd name="connsiteY55" fmla="*/ 1886744 h 6689159"/>
                    <a:gd name="connsiteX56" fmla="*/ 803165 w 6689158"/>
                    <a:gd name="connsiteY56" fmla="*/ 1966913 h 6689159"/>
                    <a:gd name="connsiteX57" fmla="*/ 454328 w 6689158"/>
                    <a:gd name="connsiteY57" fmla="*/ 3344581 h 6689159"/>
                    <a:gd name="connsiteX58" fmla="*/ 947938 w 6689158"/>
                    <a:gd name="connsiteY58" fmla="*/ 4960549 h 6689159"/>
                    <a:gd name="connsiteX59" fmla="*/ 959588 w 6689158"/>
                    <a:gd name="connsiteY59" fmla="*/ 4976126 h 6689159"/>
                    <a:gd name="connsiteX60" fmla="*/ 959588 w 6689158"/>
                    <a:gd name="connsiteY60" fmla="*/ 4976125 h 6689159"/>
                    <a:gd name="connsiteX61" fmla="*/ 964880 w 6689158"/>
                    <a:gd name="connsiteY61" fmla="*/ 4912286 h 6689159"/>
                    <a:gd name="connsiteX62" fmla="*/ 1095934 w 6689158"/>
                    <a:gd name="connsiteY62" fmla="*/ 4201672 h 6689159"/>
                    <a:gd name="connsiteX63" fmla="*/ 1147594 w 6689158"/>
                    <a:gd name="connsiteY63" fmla="*/ 4033598 h 6689159"/>
                    <a:gd name="connsiteX64" fmla="*/ 1144134 w 6689158"/>
                    <a:gd name="connsiteY64" fmla="*/ 4030744 h 6689159"/>
                    <a:gd name="connsiteX65" fmla="*/ 883992 w 6689158"/>
                    <a:gd name="connsiteY65" fmla="*/ 3402708 h 6689159"/>
                    <a:gd name="connsiteX66" fmla="*/ 1144135 w 6689158"/>
                    <a:gd name="connsiteY66" fmla="*/ 2774670 h 6689159"/>
                    <a:gd name="connsiteX67" fmla="*/ 1146941 w 6689158"/>
                    <a:gd name="connsiteY67" fmla="*/ 2772355 h 6689159"/>
                    <a:gd name="connsiteX68" fmla="*/ 1073336 w 6689158"/>
                    <a:gd name="connsiteY68" fmla="*/ 2611529 h 6689159"/>
                    <a:gd name="connsiteX69" fmla="*/ 851993 w 6689158"/>
                    <a:gd name="connsiteY69" fmla="*/ 1887409 h 6689159"/>
                    <a:gd name="connsiteX70" fmla="*/ 851869 w 6689158"/>
                    <a:gd name="connsiteY70" fmla="*/ 1886744 h 6689159"/>
                    <a:gd name="connsiteX71" fmla="*/ 5611312 w 6689158"/>
                    <a:gd name="connsiteY71" fmla="*/ 1554887 h 6689159"/>
                    <a:gd name="connsiteX72" fmla="*/ 5611312 w 6689158"/>
                    <a:gd name="connsiteY72" fmla="*/ 1554887 h 6689159"/>
                    <a:gd name="connsiteX73" fmla="*/ 5610671 w 6689158"/>
                    <a:gd name="connsiteY73" fmla="*/ 1554917 h 6689159"/>
                    <a:gd name="connsiteX74" fmla="*/ 3930424 w 6689158"/>
                    <a:gd name="connsiteY74" fmla="*/ 1991564 h 6689159"/>
                    <a:gd name="connsiteX75" fmla="*/ 3863712 w 6689158"/>
                    <a:gd name="connsiteY75" fmla="*/ 2025688 h 6689159"/>
                    <a:gd name="connsiteX76" fmla="*/ 3998266 w 6689158"/>
                    <a:gd name="connsiteY76" fmla="*/ 2153752 h 6689159"/>
                    <a:gd name="connsiteX77" fmla="*/ 4470031 w 6689158"/>
                    <a:gd name="connsiteY77" fmla="*/ 2590407 h 6689159"/>
                    <a:gd name="connsiteX78" fmla="*/ 4801691 w 6689158"/>
                    <a:gd name="connsiteY78" fmla="*/ 2888769 h 6689159"/>
                    <a:gd name="connsiteX79" fmla="*/ 4815328 w 6689158"/>
                    <a:gd name="connsiteY79" fmla="*/ 2881367 h 6689159"/>
                    <a:gd name="connsiteX80" fmla="*/ 5066831 w 6689158"/>
                    <a:gd name="connsiteY80" fmla="*/ 2830591 h 6689159"/>
                    <a:gd name="connsiteX81" fmla="*/ 5712962 w 6689158"/>
                    <a:gd name="connsiteY81" fmla="*/ 3476722 h 6689159"/>
                    <a:gd name="connsiteX82" fmla="*/ 5699834 w 6689158"/>
                    <a:gd name="connsiteY82" fmla="*/ 3606939 h 6689159"/>
                    <a:gd name="connsiteX83" fmla="*/ 5684600 w 6689158"/>
                    <a:gd name="connsiteY83" fmla="*/ 3656022 h 6689159"/>
                    <a:gd name="connsiteX84" fmla="*/ 5861148 w 6689158"/>
                    <a:gd name="connsiteY84" fmla="*/ 3805497 h 6689159"/>
                    <a:gd name="connsiteX85" fmla="*/ 6147161 w 6689158"/>
                    <a:gd name="connsiteY85" fmla="*/ 4039666 h 6689159"/>
                    <a:gd name="connsiteX86" fmla="*/ 6147160 w 6689158"/>
                    <a:gd name="connsiteY86" fmla="*/ 4039665 h 6689159"/>
                    <a:gd name="connsiteX87" fmla="*/ 6176112 w 6689158"/>
                    <a:gd name="connsiteY87" fmla="*/ 3927066 h 6689159"/>
                    <a:gd name="connsiteX88" fmla="*/ 6234832 w 6689158"/>
                    <a:gd name="connsiteY88" fmla="*/ 3344579 h 6689159"/>
                    <a:gd name="connsiteX89" fmla="*/ 5741222 w 6689158"/>
                    <a:gd name="connsiteY89" fmla="*/ 1728614 h 6689159"/>
                    <a:gd name="connsiteX90" fmla="*/ 5611312 w 6689158"/>
                    <a:gd name="connsiteY90" fmla="*/ 1554887 h 6689159"/>
                    <a:gd name="connsiteX91" fmla="*/ 1958215 w 6689158"/>
                    <a:gd name="connsiteY91" fmla="*/ 808450 h 6689159"/>
                    <a:gd name="connsiteX92" fmla="*/ 1728612 w 6689158"/>
                    <a:gd name="connsiteY92" fmla="*/ 947938 h 6689159"/>
                    <a:gd name="connsiteX93" fmla="*/ 1300863 w 6689158"/>
                    <a:gd name="connsiteY93" fmla="*/ 1300863 h 6689159"/>
                    <a:gd name="connsiteX94" fmla="*/ 1258822 w 6689158"/>
                    <a:gd name="connsiteY94" fmla="*/ 1347119 h 6689159"/>
                    <a:gd name="connsiteX95" fmla="*/ 1258823 w 6689158"/>
                    <a:gd name="connsiteY95" fmla="*/ 1347121 h 6689159"/>
                    <a:gd name="connsiteX96" fmla="*/ 1263190 w 6689158"/>
                    <a:gd name="connsiteY96" fmla="*/ 1402742 h 6689159"/>
                    <a:gd name="connsiteX97" fmla="*/ 1504198 w 6689158"/>
                    <a:gd name="connsiteY97" fmla="*/ 2390321 h 6689159"/>
                    <a:gd name="connsiteX98" fmla="*/ 1570031 w 6689158"/>
                    <a:gd name="connsiteY98" fmla="*/ 2538525 h 6689159"/>
                    <a:gd name="connsiteX99" fmla="*/ 1593172 w 6689158"/>
                    <a:gd name="connsiteY99" fmla="*/ 2532572 h 6689159"/>
                    <a:gd name="connsiteX100" fmla="*/ 1772170 w 6689158"/>
                    <a:gd name="connsiteY100" fmla="*/ 2514528 h 6689159"/>
                    <a:gd name="connsiteX101" fmla="*/ 1951170 w 6689158"/>
                    <a:gd name="connsiteY101" fmla="*/ 2532573 h 6689159"/>
                    <a:gd name="connsiteX102" fmla="*/ 1953707 w 6689158"/>
                    <a:gd name="connsiteY102" fmla="*/ 2533225 h 6689159"/>
                    <a:gd name="connsiteX103" fmla="*/ 2046764 w 6689158"/>
                    <a:gd name="connsiteY103" fmla="*/ 2419427 h 6689159"/>
                    <a:gd name="connsiteX104" fmla="*/ 2304042 w 6689158"/>
                    <a:gd name="connsiteY104" fmla="*/ 2155240 h 6689159"/>
                    <a:gd name="connsiteX105" fmla="*/ 2679904 w 6689158"/>
                    <a:gd name="connsiteY105" fmla="*/ 1840257 h 6689159"/>
                    <a:gd name="connsiteX106" fmla="*/ 2839402 w 6689158"/>
                    <a:gd name="connsiteY106" fmla="*/ 1728600 h 6689159"/>
                    <a:gd name="connsiteX107" fmla="*/ 2839403 w 6689158"/>
                    <a:gd name="connsiteY107" fmla="*/ 1728599 h 6689159"/>
                    <a:gd name="connsiteX108" fmla="*/ 2180258 w 6689158"/>
                    <a:gd name="connsiteY108" fmla="*/ 1049601 h 6689159"/>
                    <a:gd name="connsiteX109" fmla="*/ 1958217 w 6689158"/>
                    <a:gd name="connsiteY109" fmla="*/ 808450 h 6689159"/>
                    <a:gd name="connsiteX110" fmla="*/ 1958215 w 6689158"/>
                    <a:gd name="connsiteY110" fmla="*/ 808451 h 6689159"/>
                    <a:gd name="connsiteX111" fmla="*/ 1958215 w 6689158"/>
                    <a:gd name="connsiteY111" fmla="*/ 808450 h 6689159"/>
                    <a:gd name="connsiteX112" fmla="*/ 3344580 w 6689158"/>
                    <a:gd name="connsiteY112" fmla="*/ 454327 h 6689159"/>
                    <a:gd name="connsiteX113" fmla="*/ 2485108 w 6689158"/>
                    <a:gd name="connsiteY113" fmla="*/ 584267 h 6689159"/>
                    <a:gd name="connsiteX114" fmla="*/ 2426658 w 6689158"/>
                    <a:gd name="connsiteY114" fmla="*/ 605660 h 6689159"/>
                    <a:gd name="connsiteX115" fmla="*/ 2608239 w 6689158"/>
                    <a:gd name="connsiteY115" fmla="*/ 793623 h 6689159"/>
                    <a:gd name="connsiteX116" fmla="*/ 3061380 w 6689158"/>
                    <a:gd name="connsiteY116" fmla="*/ 1249579 h 6689159"/>
                    <a:gd name="connsiteX117" fmla="*/ 3282982 w 6689158"/>
                    <a:gd name="connsiteY117" fmla="*/ 1466429 h 6689159"/>
                    <a:gd name="connsiteX118" fmla="*/ 3282982 w 6689158"/>
                    <a:gd name="connsiteY118" fmla="*/ 1466430 h 6689159"/>
                    <a:gd name="connsiteX119" fmla="*/ 3293669 w 6689158"/>
                    <a:gd name="connsiteY119" fmla="*/ 1460635 h 6689159"/>
                    <a:gd name="connsiteX120" fmla="*/ 4895242 w 6689158"/>
                    <a:gd name="connsiteY120" fmla="*/ 1001928 h 6689159"/>
                    <a:gd name="connsiteX121" fmla="*/ 5020677 w 6689158"/>
                    <a:gd name="connsiteY121" fmla="*/ 992902 h 6689159"/>
                    <a:gd name="connsiteX122" fmla="*/ 5140393 w 6689158"/>
                    <a:gd name="connsiteY122" fmla="*/ 1082424 h 6689159"/>
                    <a:gd name="connsiteX123" fmla="*/ 5020677 w 6689158"/>
                    <a:gd name="connsiteY123" fmla="*/ 992901 h 6689159"/>
                    <a:gd name="connsiteX124" fmla="*/ 4960548 w 6689158"/>
                    <a:gd name="connsiteY124" fmla="*/ 947937 h 6689159"/>
                    <a:gd name="connsiteX125" fmla="*/ 3344580 w 6689158"/>
                    <a:gd name="connsiteY125" fmla="*/ 454327 h 6689159"/>
                    <a:gd name="connsiteX126" fmla="*/ 3344579 w 6689158"/>
                    <a:gd name="connsiteY126" fmla="*/ 0 h 6689159"/>
                    <a:gd name="connsiteX127" fmla="*/ 5709555 w 6689158"/>
                    <a:gd name="connsiteY127" fmla="*/ 979605 h 6689159"/>
                    <a:gd name="connsiteX128" fmla="*/ 5721404 w 6689158"/>
                    <a:gd name="connsiteY128" fmla="*/ 992643 h 6689159"/>
                    <a:gd name="connsiteX129" fmla="*/ 5925421 w 6689158"/>
                    <a:gd name="connsiteY129" fmla="*/ 1217117 h 6689159"/>
                    <a:gd name="connsiteX130" fmla="*/ 6117959 w 6689158"/>
                    <a:gd name="connsiteY130" fmla="*/ 1474595 h 6689159"/>
                    <a:gd name="connsiteX131" fmla="*/ 6162894 w 6689158"/>
                    <a:gd name="connsiteY131" fmla="*/ 1548561 h 6689159"/>
                    <a:gd name="connsiteX132" fmla="*/ 6162893 w 6689158"/>
                    <a:gd name="connsiteY132" fmla="*/ 1548563 h 6689159"/>
                    <a:gd name="connsiteX133" fmla="*/ 6285487 w 6689158"/>
                    <a:gd name="connsiteY133" fmla="*/ 1750355 h 6689159"/>
                    <a:gd name="connsiteX134" fmla="*/ 6689158 w 6689158"/>
                    <a:gd name="connsiteY134" fmla="*/ 3344580 h 6689159"/>
                    <a:gd name="connsiteX135" fmla="*/ 6538793 w 6689158"/>
                    <a:gd name="connsiteY135" fmla="*/ 4339156 h 6689159"/>
                    <a:gd name="connsiteX136" fmla="*/ 6534721 w 6689158"/>
                    <a:gd name="connsiteY136" fmla="*/ 4350281 h 6689159"/>
                    <a:gd name="connsiteX137" fmla="*/ 6426326 w 6689158"/>
                    <a:gd name="connsiteY137" fmla="*/ 4646440 h 6689159"/>
                    <a:gd name="connsiteX138" fmla="*/ 6421122 w 6689158"/>
                    <a:gd name="connsiteY138" fmla="*/ 4657245 h 6689159"/>
                    <a:gd name="connsiteX139" fmla="*/ 6372396 w 6689158"/>
                    <a:gd name="connsiteY139" fmla="*/ 4758392 h 6689159"/>
                    <a:gd name="connsiteX140" fmla="*/ 6285487 w 6689158"/>
                    <a:gd name="connsiteY140" fmla="*/ 4938805 h 6689159"/>
                    <a:gd name="connsiteX141" fmla="*/ 6117958 w 6689158"/>
                    <a:gd name="connsiteY141" fmla="*/ 5214566 h 6689159"/>
                    <a:gd name="connsiteX142" fmla="*/ 6035322 w 6689158"/>
                    <a:gd name="connsiteY142" fmla="*/ 5325072 h 6689159"/>
                    <a:gd name="connsiteX143" fmla="*/ 5925420 w 6689158"/>
                    <a:gd name="connsiteY143" fmla="*/ 5472042 h 6689159"/>
                    <a:gd name="connsiteX144" fmla="*/ 3344580 w 6689158"/>
                    <a:gd name="connsiteY144" fmla="*/ 6689159 h 6689159"/>
                    <a:gd name="connsiteX145" fmla="*/ 1474594 w 6689158"/>
                    <a:gd name="connsiteY145" fmla="*/ 6117958 h 6689159"/>
                    <a:gd name="connsiteX146" fmla="*/ 1464440 w 6689158"/>
                    <a:gd name="connsiteY146" fmla="*/ 6110366 h 6689159"/>
                    <a:gd name="connsiteX147" fmla="*/ 1217117 w 6689158"/>
                    <a:gd name="connsiteY147" fmla="*/ 5925420 h 6689159"/>
                    <a:gd name="connsiteX148" fmla="*/ 979606 w 6689158"/>
                    <a:gd name="connsiteY148" fmla="*/ 5709555 h 6689159"/>
                    <a:gd name="connsiteX149" fmla="*/ 941121 w 6689158"/>
                    <a:gd name="connsiteY149" fmla="*/ 5667211 h 6689159"/>
                    <a:gd name="connsiteX150" fmla="*/ 763739 w 6689158"/>
                    <a:gd name="connsiteY150" fmla="*/ 5472043 h 6689159"/>
                    <a:gd name="connsiteX151" fmla="*/ 0 w 6689158"/>
                    <a:gd name="connsiteY151" fmla="*/ 3344580 h 6689159"/>
                    <a:gd name="connsiteX152" fmla="*/ 763739 w 6689158"/>
                    <a:gd name="connsiteY152" fmla="*/ 1217118 h 6689159"/>
                    <a:gd name="connsiteX153" fmla="*/ 979605 w 6689158"/>
                    <a:gd name="connsiteY153" fmla="*/ 979604 h 6689159"/>
                    <a:gd name="connsiteX154" fmla="*/ 1217117 w 6689158"/>
                    <a:gd name="connsiteY154" fmla="*/ 763739 h 6689159"/>
                    <a:gd name="connsiteX155" fmla="*/ 1252792 w 6689158"/>
                    <a:gd name="connsiteY155" fmla="*/ 737062 h 6689159"/>
                    <a:gd name="connsiteX156" fmla="*/ 1474594 w 6689158"/>
                    <a:gd name="connsiteY156" fmla="*/ 571201 h 6689159"/>
                    <a:gd name="connsiteX157" fmla="*/ 1650297 w 6689158"/>
                    <a:gd name="connsiteY157" fmla="*/ 464459 h 6689159"/>
                    <a:gd name="connsiteX158" fmla="*/ 1750354 w 6689158"/>
                    <a:gd name="connsiteY158" fmla="*/ 403673 h 6689159"/>
                    <a:gd name="connsiteX159" fmla="*/ 2042719 w 6689158"/>
                    <a:gd name="connsiteY159" fmla="*/ 262835 h 6689159"/>
                    <a:gd name="connsiteX160" fmla="*/ 2083584 w 6689158"/>
                    <a:gd name="connsiteY160" fmla="*/ 247876 h 6689159"/>
                    <a:gd name="connsiteX161" fmla="*/ 2350003 w 6689158"/>
                    <a:gd name="connsiteY161" fmla="*/ 150366 h 6689159"/>
                    <a:gd name="connsiteX162" fmla="*/ 3344579 w 6689158"/>
                    <a:gd name="connsiteY162" fmla="*/ 0 h 6689159"/>
                    <a:gd name="connsiteX0" fmla="*/ 2177650 w 6689158"/>
                    <a:gd name="connsiteY0" fmla="*/ 4188652 h 6689159"/>
                    <a:gd name="connsiteX1" fmla="*/ 2117889 w 6689158"/>
                    <a:gd name="connsiteY1" fmla="*/ 4221089 h 6689159"/>
                    <a:gd name="connsiteX2" fmla="*/ 1862982 w 6689158"/>
                    <a:gd name="connsiteY2" fmla="*/ 4286300 h 6689159"/>
                    <a:gd name="connsiteX3" fmla="*/ 1796860 w 6689158"/>
                    <a:gd name="connsiteY3" fmla="*/ 4289641 h 6689159"/>
                    <a:gd name="connsiteX4" fmla="*/ 1788544 w 6689158"/>
                    <a:gd name="connsiteY4" fmla="*/ 4308481 h 6689159"/>
                    <a:gd name="connsiteX5" fmla="*/ 1505667 w 6689158"/>
                    <a:gd name="connsiteY5" fmla="*/ 5419718 h 6689159"/>
                    <a:gd name="connsiteX6" fmla="*/ 1490555 w 6689158"/>
                    <a:gd name="connsiteY6" fmla="*/ 5560700 h 6689159"/>
                    <a:gd name="connsiteX7" fmla="*/ 1506111 w 6689158"/>
                    <a:gd name="connsiteY7" fmla="*/ 5574838 h 6689159"/>
                    <a:gd name="connsiteX8" fmla="*/ 3344580 w 6689158"/>
                    <a:gd name="connsiteY8" fmla="*/ 6234832 h 6689159"/>
                    <a:gd name="connsiteX9" fmla="*/ 5388297 w 6689158"/>
                    <a:gd name="connsiteY9" fmla="*/ 5388296 h 6689159"/>
                    <a:gd name="connsiteX10" fmla="*/ 5390660 w 6689158"/>
                    <a:gd name="connsiteY10" fmla="*/ 5385697 h 6689159"/>
                    <a:gd name="connsiteX11" fmla="*/ 5273213 w 6689158"/>
                    <a:gd name="connsiteY11" fmla="*/ 5388582 h 6689159"/>
                    <a:gd name="connsiteX12" fmla="*/ 4474354 w 6689158"/>
                    <a:gd name="connsiteY12" fmla="*/ 5320095 h 6689159"/>
                    <a:gd name="connsiteX13" fmla="*/ 4280135 w 6689158"/>
                    <a:gd name="connsiteY13" fmla="*/ 5277799 h 6689159"/>
                    <a:gd name="connsiteX14" fmla="*/ 4254882 w 6689158"/>
                    <a:gd name="connsiteY14" fmla="*/ 5324324 h 6689159"/>
                    <a:gd name="connsiteX15" fmla="*/ 3760568 w 6689158"/>
                    <a:gd name="connsiteY15" fmla="*/ 5587147 h 6689159"/>
                    <a:gd name="connsiteX16" fmla="*/ 3164448 w 6689158"/>
                    <a:gd name="connsiteY16" fmla="*/ 4991027 h 6689159"/>
                    <a:gd name="connsiteX17" fmla="*/ 3175376 w 6689158"/>
                    <a:gd name="connsiteY17" fmla="*/ 4882633 h 6689159"/>
                    <a:gd name="connsiteX18" fmla="*/ 3026882 w 6689158"/>
                    <a:gd name="connsiteY18" fmla="*/ 4807637 h 6689159"/>
                    <a:gd name="connsiteX19" fmla="*/ 2402585 w 6689158"/>
                    <a:gd name="connsiteY19" fmla="*/ 4387289 h 6689159"/>
                    <a:gd name="connsiteX20" fmla="*/ 2177650 w 6689158"/>
                    <a:gd name="connsiteY20" fmla="*/ 4188652 h 6689159"/>
                    <a:gd name="connsiteX21" fmla="*/ 3414840 w 6689158"/>
                    <a:gd name="connsiteY21" fmla="*/ 2285703 h 6689159"/>
                    <a:gd name="connsiteX22" fmla="*/ 3364850 w 6689158"/>
                    <a:gd name="connsiteY22" fmla="*/ 2318041 h 6689159"/>
                    <a:gd name="connsiteX23" fmla="*/ 2848518 w 6689158"/>
                    <a:gd name="connsiteY23" fmla="*/ 2733562 h 6689159"/>
                    <a:gd name="connsiteX24" fmla="*/ 2690374 w 6689158"/>
                    <a:gd name="connsiteY24" fmla="*/ 2890404 h 6689159"/>
                    <a:gd name="connsiteX25" fmla="*/ 2571277 w 6689158"/>
                    <a:gd name="connsiteY25" fmla="*/ 3021477 h 6689159"/>
                    <a:gd name="connsiteX26" fmla="*/ 2590552 w 6689158"/>
                    <a:gd name="connsiteY26" fmla="*/ 3056989 h 6689159"/>
                    <a:gd name="connsiteX27" fmla="*/ 2660349 w 6689158"/>
                    <a:gd name="connsiteY27" fmla="*/ 3402707 h 6689159"/>
                    <a:gd name="connsiteX28" fmla="*/ 2590552 w 6689158"/>
                    <a:gd name="connsiteY28" fmla="*/ 3748426 h 6689159"/>
                    <a:gd name="connsiteX29" fmla="*/ 2530886 w 6689158"/>
                    <a:gd name="connsiteY29" fmla="*/ 3858356 h 6689159"/>
                    <a:gd name="connsiteX30" fmla="*/ 2709229 w 6689158"/>
                    <a:gd name="connsiteY30" fmla="*/ 4015297 h 6689159"/>
                    <a:gd name="connsiteX31" fmla="*/ 3266837 w 6689158"/>
                    <a:gd name="connsiteY31" fmla="*/ 4389432 h 6689159"/>
                    <a:gd name="connsiteX32" fmla="*/ 3452642 w 6689158"/>
                    <a:gd name="connsiteY32" fmla="*/ 4482945 h 6689159"/>
                    <a:gd name="connsiteX33" fmla="*/ 3528532 w 6689158"/>
                    <a:gd name="connsiteY33" fmla="*/ 4441753 h 6689159"/>
                    <a:gd name="connsiteX34" fmla="*/ 3760569 w 6689158"/>
                    <a:gd name="connsiteY34" fmla="*/ 4394906 h 6689159"/>
                    <a:gd name="connsiteX35" fmla="*/ 4309843 w 6689158"/>
                    <a:gd name="connsiteY35" fmla="*/ 4758990 h 6689159"/>
                    <a:gd name="connsiteX36" fmla="*/ 4320607 w 6689158"/>
                    <a:gd name="connsiteY36" fmla="*/ 4793664 h 6689159"/>
                    <a:gd name="connsiteX37" fmla="*/ 4559688 w 6689158"/>
                    <a:gd name="connsiteY37" fmla="*/ 4845550 h 6689159"/>
                    <a:gd name="connsiteX38" fmla="*/ 5273213 w 6689158"/>
                    <a:gd name="connsiteY38" fmla="*/ 4906508 h 6689159"/>
                    <a:gd name="connsiteX39" fmla="*/ 5685342 w 6689158"/>
                    <a:gd name="connsiteY39" fmla="*/ 4886359 h 6689159"/>
                    <a:gd name="connsiteX40" fmla="*/ 5794448 w 6689158"/>
                    <a:gd name="connsiteY40" fmla="*/ 4872934 h 6689159"/>
                    <a:gd name="connsiteX41" fmla="*/ 5885995 w 6689158"/>
                    <a:gd name="connsiteY41" fmla="*/ 4722245 h 6689159"/>
                    <a:gd name="connsiteX42" fmla="*/ 6007702 w 6689158"/>
                    <a:gd name="connsiteY42" fmla="*/ 4469596 h 6689159"/>
                    <a:gd name="connsiteX43" fmla="*/ 6025566 w 6689158"/>
                    <a:gd name="connsiteY43" fmla="*/ 4420788 h 6689159"/>
                    <a:gd name="connsiteX44" fmla="*/ 5774209 w 6689158"/>
                    <a:gd name="connsiteY44" fmla="*/ 4251797 h 6689159"/>
                    <a:gd name="connsiteX45" fmla="*/ 5530775 w 6689158"/>
                    <a:gd name="connsiteY45" fmla="*/ 4077911 h 6689159"/>
                    <a:gd name="connsiteX46" fmla="*/ 5435413 w 6689158"/>
                    <a:gd name="connsiteY46" fmla="*/ 4006461 h 6689159"/>
                    <a:gd name="connsiteX47" fmla="*/ 5428090 w 6689158"/>
                    <a:gd name="connsiteY47" fmla="*/ 4012503 h 6689159"/>
                    <a:gd name="connsiteX48" fmla="*/ 5066831 w 6689158"/>
                    <a:gd name="connsiteY48" fmla="*/ 4122852 h 6689159"/>
                    <a:gd name="connsiteX49" fmla="*/ 4420700 w 6689158"/>
                    <a:gd name="connsiteY49" fmla="*/ 3476722 h 6689159"/>
                    <a:gd name="connsiteX50" fmla="*/ 4433828 w 6689158"/>
                    <a:gd name="connsiteY50" fmla="*/ 3346504 h 6689159"/>
                    <a:gd name="connsiteX51" fmla="*/ 4468981 w 6689158"/>
                    <a:gd name="connsiteY51" fmla="*/ 3233259 h 6689159"/>
                    <a:gd name="connsiteX52" fmla="*/ 4439706 w 6689158"/>
                    <a:gd name="connsiteY52" fmla="*/ 3208684 h 6689159"/>
                    <a:gd name="connsiteX53" fmla="*/ 3535763 w 6689158"/>
                    <a:gd name="connsiteY53" fmla="*/ 2400517 h 6689159"/>
                    <a:gd name="connsiteX54" fmla="*/ 3414840 w 6689158"/>
                    <a:gd name="connsiteY54" fmla="*/ 2285703 h 6689159"/>
                    <a:gd name="connsiteX55" fmla="*/ 851869 w 6689158"/>
                    <a:gd name="connsiteY55" fmla="*/ 1886744 h 6689159"/>
                    <a:gd name="connsiteX56" fmla="*/ 803165 w 6689158"/>
                    <a:gd name="connsiteY56" fmla="*/ 1966913 h 6689159"/>
                    <a:gd name="connsiteX57" fmla="*/ 454328 w 6689158"/>
                    <a:gd name="connsiteY57" fmla="*/ 3344581 h 6689159"/>
                    <a:gd name="connsiteX58" fmla="*/ 947938 w 6689158"/>
                    <a:gd name="connsiteY58" fmla="*/ 4960549 h 6689159"/>
                    <a:gd name="connsiteX59" fmla="*/ 959588 w 6689158"/>
                    <a:gd name="connsiteY59" fmla="*/ 4976126 h 6689159"/>
                    <a:gd name="connsiteX60" fmla="*/ 959588 w 6689158"/>
                    <a:gd name="connsiteY60" fmla="*/ 4976125 h 6689159"/>
                    <a:gd name="connsiteX61" fmla="*/ 964880 w 6689158"/>
                    <a:gd name="connsiteY61" fmla="*/ 4912286 h 6689159"/>
                    <a:gd name="connsiteX62" fmla="*/ 1095934 w 6689158"/>
                    <a:gd name="connsiteY62" fmla="*/ 4201672 h 6689159"/>
                    <a:gd name="connsiteX63" fmla="*/ 1147594 w 6689158"/>
                    <a:gd name="connsiteY63" fmla="*/ 4033598 h 6689159"/>
                    <a:gd name="connsiteX64" fmla="*/ 1144134 w 6689158"/>
                    <a:gd name="connsiteY64" fmla="*/ 4030744 h 6689159"/>
                    <a:gd name="connsiteX65" fmla="*/ 883992 w 6689158"/>
                    <a:gd name="connsiteY65" fmla="*/ 3402708 h 6689159"/>
                    <a:gd name="connsiteX66" fmla="*/ 1144135 w 6689158"/>
                    <a:gd name="connsiteY66" fmla="*/ 2774670 h 6689159"/>
                    <a:gd name="connsiteX67" fmla="*/ 1146941 w 6689158"/>
                    <a:gd name="connsiteY67" fmla="*/ 2772355 h 6689159"/>
                    <a:gd name="connsiteX68" fmla="*/ 1073336 w 6689158"/>
                    <a:gd name="connsiteY68" fmla="*/ 2611529 h 6689159"/>
                    <a:gd name="connsiteX69" fmla="*/ 851993 w 6689158"/>
                    <a:gd name="connsiteY69" fmla="*/ 1887409 h 6689159"/>
                    <a:gd name="connsiteX70" fmla="*/ 851869 w 6689158"/>
                    <a:gd name="connsiteY70" fmla="*/ 1886744 h 6689159"/>
                    <a:gd name="connsiteX71" fmla="*/ 5611312 w 6689158"/>
                    <a:gd name="connsiteY71" fmla="*/ 1554887 h 6689159"/>
                    <a:gd name="connsiteX72" fmla="*/ 5611312 w 6689158"/>
                    <a:gd name="connsiteY72" fmla="*/ 1554887 h 6689159"/>
                    <a:gd name="connsiteX73" fmla="*/ 5610671 w 6689158"/>
                    <a:gd name="connsiteY73" fmla="*/ 1554917 h 6689159"/>
                    <a:gd name="connsiteX74" fmla="*/ 3930424 w 6689158"/>
                    <a:gd name="connsiteY74" fmla="*/ 1991564 h 6689159"/>
                    <a:gd name="connsiteX75" fmla="*/ 3863712 w 6689158"/>
                    <a:gd name="connsiteY75" fmla="*/ 2025688 h 6689159"/>
                    <a:gd name="connsiteX76" fmla="*/ 3998266 w 6689158"/>
                    <a:gd name="connsiteY76" fmla="*/ 2153752 h 6689159"/>
                    <a:gd name="connsiteX77" fmla="*/ 4470031 w 6689158"/>
                    <a:gd name="connsiteY77" fmla="*/ 2590407 h 6689159"/>
                    <a:gd name="connsiteX78" fmla="*/ 4801691 w 6689158"/>
                    <a:gd name="connsiteY78" fmla="*/ 2888769 h 6689159"/>
                    <a:gd name="connsiteX79" fmla="*/ 4815328 w 6689158"/>
                    <a:gd name="connsiteY79" fmla="*/ 2881367 h 6689159"/>
                    <a:gd name="connsiteX80" fmla="*/ 5066831 w 6689158"/>
                    <a:gd name="connsiteY80" fmla="*/ 2830591 h 6689159"/>
                    <a:gd name="connsiteX81" fmla="*/ 5712962 w 6689158"/>
                    <a:gd name="connsiteY81" fmla="*/ 3476722 h 6689159"/>
                    <a:gd name="connsiteX82" fmla="*/ 5699834 w 6689158"/>
                    <a:gd name="connsiteY82" fmla="*/ 3606939 h 6689159"/>
                    <a:gd name="connsiteX83" fmla="*/ 5684600 w 6689158"/>
                    <a:gd name="connsiteY83" fmla="*/ 3656022 h 6689159"/>
                    <a:gd name="connsiteX84" fmla="*/ 5861148 w 6689158"/>
                    <a:gd name="connsiteY84" fmla="*/ 3805497 h 6689159"/>
                    <a:gd name="connsiteX85" fmla="*/ 6147161 w 6689158"/>
                    <a:gd name="connsiteY85" fmla="*/ 4039666 h 6689159"/>
                    <a:gd name="connsiteX86" fmla="*/ 6147160 w 6689158"/>
                    <a:gd name="connsiteY86" fmla="*/ 4039665 h 6689159"/>
                    <a:gd name="connsiteX87" fmla="*/ 6176112 w 6689158"/>
                    <a:gd name="connsiteY87" fmla="*/ 3927066 h 6689159"/>
                    <a:gd name="connsiteX88" fmla="*/ 6234832 w 6689158"/>
                    <a:gd name="connsiteY88" fmla="*/ 3344579 h 6689159"/>
                    <a:gd name="connsiteX89" fmla="*/ 5741222 w 6689158"/>
                    <a:gd name="connsiteY89" fmla="*/ 1728614 h 6689159"/>
                    <a:gd name="connsiteX90" fmla="*/ 5611312 w 6689158"/>
                    <a:gd name="connsiteY90" fmla="*/ 1554887 h 6689159"/>
                    <a:gd name="connsiteX91" fmla="*/ 1958215 w 6689158"/>
                    <a:gd name="connsiteY91" fmla="*/ 808450 h 6689159"/>
                    <a:gd name="connsiteX92" fmla="*/ 1728612 w 6689158"/>
                    <a:gd name="connsiteY92" fmla="*/ 947938 h 6689159"/>
                    <a:gd name="connsiteX93" fmla="*/ 1300863 w 6689158"/>
                    <a:gd name="connsiteY93" fmla="*/ 1300863 h 6689159"/>
                    <a:gd name="connsiteX94" fmla="*/ 1258822 w 6689158"/>
                    <a:gd name="connsiteY94" fmla="*/ 1347119 h 6689159"/>
                    <a:gd name="connsiteX95" fmla="*/ 1258823 w 6689158"/>
                    <a:gd name="connsiteY95" fmla="*/ 1347121 h 6689159"/>
                    <a:gd name="connsiteX96" fmla="*/ 1263190 w 6689158"/>
                    <a:gd name="connsiteY96" fmla="*/ 1402742 h 6689159"/>
                    <a:gd name="connsiteX97" fmla="*/ 1504198 w 6689158"/>
                    <a:gd name="connsiteY97" fmla="*/ 2390321 h 6689159"/>
                    <a:gd name="connsiteX98" fmla="*/ 1570031 w 6689158"/>
                    <a:gd name="connsiteY98" fmla="*/ 2538525 h 6689159"/>
                    <a:gd name="connsiteX99" fmla="*/ 1593172 w 6689158"/>
                    <a:gd name="connsiteY99" fmla="*/ 2532572 h 6689159"/>
                    <a:gd name="connsiteX100" fmla="*/ 1772170 w 6689158"/>
                    <a:gd name="connsiteY100" fmla="*/ 2514528 h 6689159"/>
                    <a:gd name="connsiteX101" fmla="*/ 1951170 w 6689158"/>
                    <a:gd name="connsiteY101" fmla="*/ 2532573 h 6689159"/>
                    <a:gd name="connsiteX102" fmla="*/ 1953707 w 6689158"/>
                    <a:gd name="connsiteY102" fmla="*/ 2533225 h 6689159"/>
                    <a:gd name="connsiteX103" fmla="*/ 2046764 w 6689158"/>
                    <a:gd name="connsiteY103" fmla="*/ 2419427 h 6689159"/>
                    <a:gd name="connsiteX104" fmla="*/ 2304042 w 6689158"/>
                    <a:gd name="connsiteY104" fmla="*/ 2155240 h 6689159"/>
                    <a:gd name="connsiteX105" fmla="*/ 2679904 w 6689158"/>
                    <a:gd name="connsiteY105" fmla="*/ 1840257 h 6689159"/>
                    <a:gd name="connsiteX106" fmla="*/ 2839402 w 6689158"/>
                    <a:gd name="connsiteY106" fmla="*/ 1728600 h 6689159"/>
                    <a:gd name="connsiteX107" fmla="*/ 2839403 w 6689158"/>
                    <a:gd name="connsiteY107" fmla="*/ 1728599 h 6689159"/>
                    <a:gd name="connsiteX108" fmla="*/ 2180258 w 6689158"/>
                    <a:gd name="connsiteY108" fmla="*/ 1049601 h 6689159"/>
                    <a:gd name="connsiteX109" fmla="*/ 1958217 w 6689158"/>
                    <a:gd name="connsiteY109" fmla="*/ 808450 h 6689159"/>
                    <a:gd name="connsiteX110" fmla="*/ 1958215 w 6689158"/>
                    <a:gd name="connsiteY110" fmla="*/ 808451 h 6689159"/>
                    <a:gd name="connsiteX111" fmla="*/ 1958215 w 6689158"/>
                    <a:gd name="connsiteY111" fmla="*/ 808450 h 6689159"/>
                    <a:gd name="connsiteX112" fmla="*/ 3344580 w 6689158"/>
                    <a:gd name="connsiteY112" fmla="*/ 454327 h 6689159"/>
                    <a:gd name="connsiteX113" fmla="*/ 2485108 w 6689158"/>
                    <a:gd name="connsiteY113" fmla="*/ 584267 h 6689159"/>
                    <a:gd name="connsiteX114" fmla="*/ 2426658 w 6689158"/>
                    <a:gd name="connsiteY114" fmla="*/ 605660 h 6689159"/>
                    <a:gd name="connsiteX115" fmla="*/ 2608239 w 6689158"/>
                    <a:gd name="connsiteY115" fmla="*/ 793623 h 6689159"/>
                    <a:gd name="connsiteX116" fmla="*/ 3061380 w 6689158"/>
                    <a:gd name="connsiteY116" fmla="*/ 1249579 h 6689159"/>
                    <a:gd name="connsiteX117" fmla="*/ 3282982 w 6689158"/>
                    <a:gd name="connsiteY117" fmla="*/ 1466429 h 6689159"/>
                    <a:gd name="connsiteX118" fmla="*/ 3282982 w 6689158"/>
                    <a:gd name="connsiteY118" fmla="*/ 1466430 h 6689159"/>
                    <a:gd name="connsiteX119" fmla="*/ 3293669 w 6689158"/>
                    <a:gd name="connsiteY119" fmla="*/ 1460635 h 6689159"/>
                    <a:gd name="connsiteX120" fmla="*/ 4895242 w 6689158"/>
                    <a:gd name="connsiteY120" fmla="*/ 1001928 h 6689159"/>
                    <a:gd name="connsiteX121" fmla="*/ 5020677 w 6689158"/>
                    <a:gd name="connsiteY121" fmla="*/ 992902 h 6689159"/>
                    <a:gd name="connsiteX122" fmla="*/ 5020677 w 6689158"/>
                    <a:gd name="connsiteY122" fmla="*/ 992901 h 6689159"/>
                    <a:gd name="connsiteX123" fmla="*/ 4960548 w 6689158"/>
                    <a:gd name="connsiteY123" fmla="*/ 947937 h 6689159"/>
                    <a:gd name="connsiteX124" fmla="*/ 3344580 w 6689158"/>
                    <a:gd name="connsiteY124" fmla="*/ 454327 h 6689159"/>
                    <a:gd name="connsiteX125" fmla="*/ 3344579 w 6689158"/>
                    <a:gd name="connsiteY125" fmla="*/ 0 h 6689159"/>
                    <a:gd name="connsiteX126" fmla="*/ 5709555 w 6689158"/>
                    <a:gd name="connsiteY126" fmla="*/ 979605 h 6689159"/>
                    <a:gd name="connsiteX127" fmla="*/ 5721404 w 6689158"/>
                    <a:gd name="connsiteY127" fmla="*/ 992643 h 6689159"/>
                    <a:gd name="connsiteX128" fmla="*/ 5925421 w 6689158"/>
                    <a:gd name="connsiteY128" fmla="*/ 1217117 h 6689159"/>
                    <a:gd name="connsiteX129" fmla="*/ 6117959 w 6689158"/>
                    <a:gd name="connsiteY129" fmla="*/ 1474595 h 6689159"/>
                    <a:gd name="connsiteX130" fmla="*/ 6162894 w 6689158"/>
                    <a:gd name="connsiteY130" fmla="*/ 1548561 h 6689159"/>
                    <a:gd name="connsiteX131" fmla="*/ 6162893 w 6689158"/>
                    <a:gd name="connsiteY131" fmla="*/ 1548563 h 6689159"/>
                    <a:gd name="connsiteX132" fmla="*/ 6285487 w 6689158"/>
                    <a:gd name="connsiteY132" fmla="*/ 1750355 h 6689159"/>
                    <a:gd name="connsiteX133" fmla="*/ 6689158 w 6689158"/>
                    <a:gd name="connsiteY133" fmla="*/ 3344580 h 6689159"/>
                    <a:gd name="connsiteX134" fmla="*/ 6538793 w 6689158"/>
                    <a:gd name="connsiteY134" fmla="*/ 4339156 h 6689159"/>
                    <a:gd name="connsiteX135" fmla="*/ 6534721 w 6689158"/>
                    <a:gd name="connsiteY135" fmla="*/ 4350281 h 6689159"/>
                    <a:gd name="connsiteX136" fmla="*/ 6426326 w 6689158"/>
                    <a:gd name="connsiteY136" fmla="*/ 4646440 h 6689159"/>
                    <a:gd name="connsiteX137" fmla="*/ 6421122 w 6689158"/>
                    <a:gd name="connsiteY137" fmla="*/ 4657245 h 6689159"/>
                    <a:gd name="connsiteX138" fmla="*/ 6372396 w 6689158"/>
                    <a:gd name="connsiteY138" fmla="*/ 4758392 h 6689159"/>
                    <a:gd name="connsiteX139" fmla="*/ 6285487 w 6689158"/>
                    <a:gd name="connsiteY139" fmla="*/ 4938805 h 6689159"/>
                    <a:gd name="connsiteX140" fmla="*/ 6117958 w 6689158"/>
                    <a:gd name="connsiteY140" fmla="*/ 5214566 h 6689159"/>
                    <a:gd name="connsiteX141" fmla="*/ 6035322 w 6689158"/>
                    <a:gd name="connsiteY141" fmla="*/ 5325072 h 6689159"/>
                    <a:gd name="connsiteX142" fmla="*/ 5925420 w 6689158"/>
                    <a:gd name="connsiteY142" fmla="*/ 5472042 h 6689159"/>
                    <a:gd name="connsiteX143" fmla="*/ 3344580 w 6689158"/>
                    <a:gd name="connsiteY143" fmla="*/ 6689159 h 6689159"/>
                    <a:gd name="connsiteX144" fmla="*/ 1474594 w 6689158"/>
                    <a:gd name="connsiteY144" fmla="*/ 6117958 h 6689159"/>
                    <a:gd name="connsiteX145" fmla="*/ 1464440 w 6689158"/>
                    <a:gd name="connsiteY145" fmla="*/ 6110366 h 6689159"/>
                    <a:gd name="connsiteX146" fmla="*/ 1217117 w 6689158"/>
                    <a:gd name="connsiteY146" fmla="*/ 5925420 h 6689159"/>
                    <a:gd name="connsiteX147" fmla="*/ 979606 w 6689158"/>
                    <a:gd name="connsiteY147" fmla="*/ 5709555 h 6689159"/>
                    <a:gd name="connsiteX148" fmla="*/ 941121 w 6689158"/>
                    <a:gd name="connsiteY148" fmla="*/ 5667211 h 6689159"/>
                    <a:gd name="connsiteX149" fmla="*/ 763739 w 6689158"/>
                    <a:gd name="connsiteY149" fmla="*/ 5472043 h 6689159"/>
                    <a:gd name="connsiteX150" fmla="*/ 0 w 6689158"/>
                    <a:gd name="connsiteY150" fmla="*/ 3344580 h 6689159"/>
                    <a:gd name="connsiteX151" fmla="*/ 763739 w 6689158"/>
                    <a:gd name="connsiteY151" fmla="*/ 1217118 h 6689159"/>
                    <a:gd name="connsiteX152" fmla="*/ 979605 w 6689158"/>
                    <a:gd name="connsiteY152" fmla="*/ 979604 h 6689159"/>
                    <a:gd name="connsiteX153" fmla="*/ 1217117 w 6689158"/>
                    <a:gd name="connsiteY153" fmla="*/ 763739 h 6689159"/>
                    <a:gd name="connsiteX154" fmla="*/ 1252792 w 6689158"/>
                    <a:gd name="connsiteY154" fmla="*/ 737062 h 6689159"/>
                    <a:gd name="connsiteX155" fmla="*/ 1474594 w 6689158"/>
                    <a:gd name="connsiteY155" fmla="*/ 571201 h 6689159"/>
                    <a:gd name="connsiteX156" fmla="*/ 1650297 w 6689158"/>
                    <a:gd name="connsiteY156" fmla="*/ 464459 h 6689159"/>
                    <a:gd name="connsiteX157" fmla="*/ 1750354 w 6689158"/>
                    <a:gd name="connsiteY157" fmla="*/ 403673 h 6689159"/>
                    <a:gd name="connsiteX158" fmla="*/ 2042719 w 6689158"/>
                    <a:gd name="connsiteY158" fmla="*/ 262835 h 6689159"/>
                    <a:gd name="connsiteX159" fmla="*/ 2083584 w 6689158"/>
                    <a:gd name="connsiteY159" fmla="*/ 247876 h 6689159"/>
                    <a:gd name="connsiteX160" fmla="*/ 2350003 w 6689158"/>
                    <a:gd name="connsiteY160" fmla="*/ 150366 h 6689159"/>
                    <a:gd name="connsiteX161" fmla="*/ 3344579 w 6689158"/>
                    <a:gd name="connsiteY161" fmla="*/ 0 h 6689159"/>
                    <a:gd name="connsiteX0" fmla="*/ 2177650 w 6689158"/>
                    <a:gd name="connsiteY0" fmla="*/ 4188652 h 6689159"/>
                    <a:gd name="connsiteX1" fmla="*/ 2117889 w 6689158"/>
                    <a:gd name="connsiteY1" fmla="*/ 4221089 h 6689159"/>
                    <a:gd name="connsiteX2" fmla="*/ 1862982 w 6689158"/>
                    <a:gd name="connsiteY2" fmla="*/ 4286300 h 6689159"/>
                    <a:gd name="connsiteX3" fmla="*/ 1796860 w 6689158"/>
                    <a:gd name="connsiteY3" fmla="*/ 4289641 h 6689159"/>
                    <a:gd name="connsiteX4" fmla="*/ 1788544 w 6689158"/>
                    <a:gd name="connsiteY4" fmla="*/ 4308481 h 6689159"/>
                    <a:gd name="connsiteX5" fmla="*/ 1505667 w 6689158"/>
                    <a:gd name="connsiteY5" fmla="*/ 5419718 h 6689159"/>
                    <a:gd name="connsiteX6" fmla="*/ 1490555 w 6689158"/>
                    <a:gd name="connsiteY6" fmla="*/ 5560700 h 6689159"/>
                    <a:gd name="connsiteX7" fmla="*/ 1506111 w 6689158"/>
                    <a:gd name="connsiteY7" fmla="*/ 5574838 h 6689159"/>
                    <a:gd name="connsiteX8" fmla="*/ 3344580 w 6689158"/>
                    <a:gd name="connsiteY8" fmla="*/ 6234832 h 6689159"/>
                    <a:gd name="connsiteX9" fmla="*/ 5388297 w 6689158"/>
                    <a:gd name="connsiteY9" fmla="*/ 5388296 h 6689159"/>
                    <a:gd name="connsiteX10" fmla="*/ 5390660 w 6689158"/>
                    <a:gd name="connsiteY10" fmla="*/ 5385697 h 6689159"/>
                    <a:gd name="connsiteX11" fmla="*/ 5273213 w 6689158"/>
                    <a:gd name="connsiteY11" fmla="*/ 5388582 h 6689159"/>
                    <a:gd name="connsiteX12" fmla="*/ 4474354 w 6689158"/>
                    <a:gd name="connsiteY12" fmla="*/ 5320095 h 6689159"/>
                    <a:gd name="connsiteX13" fmla="*/ 4280135 w 6689158"/>
                    <a:gd name="connsiteY13" fmla="*/ 5277799 h 6689159"/>
                    <a:gd name="connsiteX14" fmla="*/ 4254882 w 6689158"/>
                    <a:gd name="connsiteY14" fmla="*/ 5324324 h 6689159"/>
                    <a:gd name="connsiteX15" fmla="*/ 3760568 w 6689158"/>
                    <a:gd name="connsiteY15" fmla="*/ 5587147 h 6689159"/>
                    <a:gd name="connsiteX16" fmla="*/ 3164448 w 6689158"/>
                    <a:gd name="connsiteY16" fmla="*/ 4991027 h 6689159"/>
                    <a:gd name="connsiteX17" fmla="*/ 3175376 w 6689158"/>
                    <a:gd name="connsiteY17" fmla="*/ 4882633 h 6689159"/>
                    <a:gd name="connsiteX18" fmla="*/ 3026882 w 6689158"/>
                    <a:gd name="connsiteY18" fmla="*/ 4807637 h 6689159"/>
                    <a:gd name="connsiteX19" fmla="*/ 2402585 w 6689158"/>
                    <a:gd name="connsiteY19" fmla="*/ 4387289 h 6689159"/>
                    <a:gd name="connsiteX20" fmla="*/ 2177650 w 6689158"/>
                    <a:gd name="connsiteY20" fmla="*/ 4188652 h 6689159"/>
                    <a:gd name="connsiteX21" fmla="*/ 3414840 w 6689158"/>
                    <a:gd name="connsiteY21" fmla="*/ 2285703 h 6689159"/>
                    <a:gd name="connsiteX22" fmla="*/ 3364850 w 6689158"/>
                    <a:gd name="connsiteY22" fmla="*/ 2318041 h 6689159"/>
                    <a:gd name="connsiteX23" fmla="*/ 2848518 w 6689158"/>
                    <a:gd name="connsiteY23" fmla="*/ 2733562 h 6689159"/>
                    <a:gd name="connsiteX24" fmla="*/ 2690374 w 6689158"/>
                    <a:gd name="connsiteY24" fmla="*/ 2890404 h 6689159"/>
                    <a:gd name="connsiteX25" fmla="*/ 2571277 w 6689158"/>
                    <a:gd name="connsiteY25" fmla="*/ 3021477 h 6689159"/>
                    <a:gd name="connsiteX26" fmla="*/ 2590552 w 6689158"/>
                    <a:gd name="connsiteY26" fmla="*/ 3056989 h 6689159"/>
                    <a:gd name="connsiteX27" fmla="*/ 2660349 w 6689158"/>
                    <a:gd name="connsiteY27" fmla="*/ 3402707 h 6689159"/>
                    <a:gd name="connsiteX28" fmla="*/ 2590552 w 6689158"/>
                    <a:gd name="connsiteY28" fmla="*/ 3748426 h 6689159"/>
                    <a:gd name="connsiteX29" fmla="*/ 2530886 w 6689158"/>
                    <a:gd name="connsiteY29" fmla="*/ 3858356 h 6689159"/>
                    <a:gd name="connsiteX30" fmla="*/ 2709229 w 6689158"/>
                    <a:gd name="connsiteY30" fmla="*/ 4015297 h 6689159"/>
                    <a:gd name="connsiteX31" fmla="*/ 3266837 w 6689158"/>
                    <a:gd name="connsiteY31" fmla="*/ 4389432 h 6689159"/>
                    <a:gd name="connsiteX32" fmla="*/ 3452642 w 6689158"/>
                    <a:gd name="connsiteY32" fmla="*/ 4482945 h 6689159"/>
                    <a:gd name="connsiteX33" fmla="*/ 3528532 w 6689158"/>
                    <a:gd name="connsiteY33" fmla="*/ 4441753 h 6689159"/>
                    <a:gd name="connsiteX34" fmla="*/ 3760569 w 6689158"/>
                    <a:gd name="connsiteY34" fmla="*/ 4394906 h 6689159"/>
                    <a:gd name="connsiteX35" fmla="*/ 4309843 w 6689158"/>
                    <a:gd name="connsiteY35" fmla="*/ 4758990 h 6689159"/>
                    <a:gd name="connsiteX36" fmla="*/ 4320607 w 6689158"/>
                    <a:gd name="connsiteY36" fmla="*/ 4793664 h 6689159"/>
                    <a:gd name="connsiteX37" fmla="*/ 4559688 w 6689158"/>
                    <a:gd name="connsiteY37" fmla="*/ 4845550 h 6689159"/>
                    <a:gd name="connsiteX38" fmla="*/ 5273213 w 6689158"/>
                    <a:gd name="connsiteY38" fmla="*/ 4906508 h 6689159"/>
                    <a:gd name="connsiteX39" fmla="*/ 5685342 w 6689158"/>
                    <a:gd name="connsiteY39" fmla="*/ 4886359 h 6689159"/>
                    <a:gd name="connsiteX40" fmla="*/ 5794448 w 6689158"/>
                    <a:gd name="connsiteY40" fmla="*/ 4872934 h 6689159"/>
                    <a:gd name="connsiteX41" fmla="*/ 5885995 w 6689158"/>
                    <a:gd name="connsiteY41" fmla="*/ 4722245 h 6689159"/>
                    <a:gd name="connsiteX42" fmla="*/ 6007702 w 6689158"/>
                    <a:gd name="connsiteY42" fmla="*/ 4469596 h 6689159"/>
                    <a:gd name="connsiteX43" fmla="*/ 6025566 w 6689158"/>
                    <a:gd name="connsiteY43" fmla="*/ 4420788 h 6689159"/>
                    <a:gd name="connsiteX44" fmla="*/ 5774209 w 6689158"/>
                    <a:gd name="connsiteY44" fmla="*/ 4251797 h 6689159"/>
                    <a:gd name="connsiteX45" fmla="*/ 5530775 w 6689158"/>
                    <a:gd name="connsiteY45" fmla="*/ 4077911 h 6689159"/>
                    <a:gd name="connsiteX46" fmla="*/ 5435413 w 6689158"/>
                    <a:gd name="connsiteY46" fmla="*/ 4006461 h 6689159"/>
                    <a:gd name="connsiteX47" fmla="*/ 5428090 w 6689158"/>
                    <a:gd name="connsiteY47" fmla="*/ 4012503 h 6689159"/>
                    <a:gd name="connsiteX48" fmla="*/ 5066831 w 6689158"/>
                    <a:gd name="connsiteY48" fmla="*/ 4122852 h 6689159"/>
                    <a:gd name="connsiteX49" fmla="*/ 4420700 w 6689158"/>
                    <a:gd name="connsiteY49" fmla="*/ 3476722 h 6689159"/>
                    <a:gd name="connsiteX50" fmla="*/ 4433828 w 6689158"/>
                    <a:gd name="connsiteY50" fmla="*/ 3346504 h 6689159"/>
                    <a:gd name="connsiteX51" fmla="*/ 4468981 w 6689158"/>
                    <a:gd name="connsiteY51" fmla="*/ 3233259 h 6689159"/>
                    <a:gd name="connsiteX52" fmla="*/ 4439706 w 6689158"/>
                    <a:gd name="connsiteY52" fmla="*/ 3208684 h 6689159"/>
                    <a:gd name="connsiteX53" fmla="*/ 3535763 w 6689158"/>
                    <a:gd name="connsiteY53" fmla="*/ 2400517 h 6689159"/>
                    <a:gd name="connsiteX54" fmla="*/ 3414840 w 6689158"/>
                    <a:gd name="connsiteY54" fmla="*/ 2285703 h 6689159"/>
                    <a:gd name="connsiteX55" fmla="*/ 851869 w 6689158"/>
                    <a:gd name="connsiteY55" fmla="*/ 1886744 h 6689159"/>
                    <a:gd name="connsiteX56" fmla="*/ 803165 w 6689158"/>
                    <a:gd name="connsiteY56" fmla="*/ 1966913 h 6689159"/>
                    <a:gd name="connsiteX57" fmla="*/ 454328 w 6689158"/>
                    <a:gd name="connsiteY57" fmla="*/ 3344581 h 6689159"/>
                    <a:gd name="connsiteX58" fmla="*/ 947938 w 6689158"/>
                    <a:gd name="connsiteY58" fmla="*/ 4960549 h 6689159"/>
                    <a:gd name="connsiteX59" fmla="*/ 959588 w 6689158"/>
                    <a:gd name="connsiteY59" fmla="*/ 4976126 h 6689159"/>
                    <a:gd name="connsiteX60" fmla="*/ 959588 w 6689158"/>
                    <a:gd name="connsiteY60" fmla="*/ 4976125 h 6689159"/>
                    <a:gd name="connsiteX61" fmla="*/ 964880 w 6689158"/>
                    <a:gd name="connsiteY61" fmla="*/ 4912286 h 6689159"/>
                    <a:gd name="connsiteX62" fmla="*/ 1095934 w 6689158"/>
                    <a:gd name="connsiteY62" fmla="*/ 4201672 h 6689159"/>
                    <a:gd name="connsiteX63" fmla="*/ 1147594 w 6689158"/>
                    <a:gd name="connsiteY63" fmla="*/ 4033598 h 6689159"/>
                    <a:gd name="connsiteX64" fmla="*/ 1144134 w 6689158"/>
                    <a:gd name="connsiteY64" fmla="*/ 4030744 h 6689159"/>
                    <a:gd name="connsiteX65" fmla="*/ 883992 w 6689158"/>
                    <a:gd name="connsiteY65" fmla="*/ 3402708 h 6689159"/>
                    <a:gd name="connsiteX66" fmla="*/ 1144135 w 6689158"/>
                    <a:gd name="connsiteY66" fmla="*/ 2774670 h 6689159"/>
                    <a:gd name="connsiteX67" fmla="*/ 1146941 w 6689158"/>
                    <a:gd name="connsiteY67" fmla="*/ 2772355 h 6689159"/>
                    <a:gd name="connsiteX68" fmla="*/ 1073336 w 6689158"/>
                    <a:gd name="connsiteY68" fmla="*/ 2611529 h 6689159"/>
                    <a:gd name="connsiteX69" fmla="*/ 851993 w 6689158"/>
                    <a:gd name="connsiteY69" fmla="*/ 1887409 h 6689159"/>
                    <a:gd name="connsiteX70" fmla="*/ 851869 w 6689158"/>
                    <a:gd name="connsiteY70" fmla="*/ 1886744 h 6689159"/>
                    <a:gd name="connsiteX71" fmla="*/ 5611312 w 6689158"/>
                    <a:gd name="connsiteY71" fmla="*/ 1554887 h 6689159"/>
                    <a:gd name="connsiteX72" fmla="*/ 5611312 w 6689158"/>
                    <a:gd name="connsiteY72" fmla="*/ 1554887 h 6689159"/>
                    <a:gd name="connsiteX73" fmla="*/ 5610671 w 6689158"/>
                    <a:gd name="connsiteY73" fmla="*/ 1554917 h 6689159"/>
                    <a:gd name="connsiteX74" fmla="*/ 3930424 w 6689158"/>
                    <a:gd name="connsiteY74" fmla="*/ 1991564 h 6689159"/>
                    <a:gd name="connsiteX75" fmla="*/ 3863712 w 6689158"/>
                    <a:gd name="connsiteY75" fmla="*/ 2025688 h 6689159"/>
                    <a:gd name="connsiteX76" fmla="*/ 3998266 w 6689158"/>
                    <a:gd name="connsiteY76" fmla="*/ 2153752 h 6689159"/>
                    <a:gd name="connsiteX77" fmla="*/ 4470031 w 6689158"/>
                    <a:gd name="connsiteY77" fmla="*/ 2590407 h 6689159"/>
                    <a:gd name="connsiteX78" fmla="*/ 4801691 w 6689158"/>
                    <a:gd name="connsiteY78" fmla="*/ 2888769 h 6689159"/>
                    <a:gd name="connsiteX79" fmla="*/ 4815328 w 6689158"/>
                    <a:gd name="connsiteY79" fmla="*/ 2881367 h 6689159"/>
                    <a:gd name="connsiteX80" fmla="*/ 5066831 w 6689158"/>
                    <a:gd name="connsiteY80" fmla="*/ 2830591 h 6689159"/>
                    <a:gd name="connsiteX81" fmla="*/ 5712962 w 6689158"/>
                    <a:gd name="connsiteY81" fmla="*/ 3476722 h 6689159"/>
                    <a:gd name="connsiteX82" fmla="*/ 5699834 w 6689158"/>
                    <a:gd name="connsiteY82" fmla="*/ 3606939 h 6689159"/>
                    <a:gd name="connsiteX83" fmla="*/ 5684600 w 6689158"/>
                    <a:gd name="connsiteY83" fmla="*/ 3656022 h 6689159"/>
                    <a:gd name="connsiteX84" fmla="*/ 5861148 w 6689158"/>
                    <a:gd name="connsiteY84" fmla="*/ 3805497 h 6689159"/>
                    <a:gd name="connsiteX85" fmla="*/ 6147161 w 6689158"/>
                    <a:gd name="connsiteY85" fmla="*/ 4039666 h 6689159"/>
                    <a:gd name="connsiteX86" fmla="*/ 6147160 w 6689158"/>
                    <a:gd name="connsiteY86" fmla="*/ 4039665 h 6689159"/>
                    <a:gd name="connsiteX87" fmla="*/ 6176112 w 6689158"/>
                    <a:gd name="connsiteY87" fmla="*/ 3927066 h 6689159"/>
                    <a:gd name="connsiteX88" fmla="*/ 6234832 w 6689158"/>
                    <a:gd name="connsiteY88" fmla="*/ 3344579 h 6689159"/>
                    <a:gd name="connsiteX89" fmla="*/ 5741222 w 6689158"/>
                    <a:gd name="connsiteY89" fmla="*/ 1728614 h 6689159"/>
                    <a:gd name="connsiteX90" fmla="*/ 5611312 w 6689158"/>
                    <a:gd name="connsiteY90" fmla="*/ 1554887 h 6689159"/>
                    <a:gd name="connsiteX91" fmla="*/ 1958215 w 6689158"/>
                    <a:gd name="connsiteY91" fmla="*/ 808450 h 6689159"/>
                    <a:gd name="connsiteX92" fmla="*/ 1728612 w 6689158"/>
                    <a:gd name="connsiteY92" fmla="*/ 947938 h 6689159"/>
                    <a:gd name="connsiteX93" fmla="*/ 1300863 w 6689158"/>
                    <a:gd name="connsiteY93" fmla="*/ 1300863 h 6689159"/>
                    <a:gd name="connsiteX94" fmla="*/ 1258822 w 6689158"/>
                    <a:gd name="connsiteY94" fmla="*/ 1347119 h 6689159"/>
                    <a:gd name="connsiteX95" fmla="*/ 1258823 w 6689158"/>
                    <a:gd name="connsiteY95" fmla="*/ 1347121 h 6689159"/>
                    <a:gd name="connsiteX96" fmla="*/ 1263190 w 6689158"/>
                    <a:gd name="connsiteY96" fmla="*/ 1402742 h 6689159"/>
                    <a:gd name="connsiteX97" fmla="*/ 1504198 w 6689158"/>
                    <a:gd name="connsiteY97" fmla="*/ 2390321 h 6689159"/>
                    <a:gd name="connsiteX98" fmla="*/ 1570031 w 6689158"/>
                    <a:gd name="connsiteY98" fmla="*/ 2538525 h 6689159"/>
                    <a:gd name="connsiteX99" fmla="*/ 1593172 w 6689158"/>
                    <a:gd name="connsiteY99" fmla="*/ 2532572 h 6689159"/>
                    <a:gd name="connsiteX100" fmla="*/ 1772170 w 6689158"/>
                    <a:gd name="connsiteY100" fmla="*/ 2514528 h 6689159"/>
                    <a:gd name="connsiteX101" fmla="*/ 1951170 w 6689158"/>
                    <a:gd name="connsiteY101" fmla="*/ 2532573 h 6689159"/>
                    <a:gd name="connsiteX102" fmla="*/ 1953707 w 6689158"/>
                    <a:gd name="connsiteY102" fmla="*/ 2533225 h 6689159"/>
                    <a:gd name="connsiteX103" fmla="*/ 2046764 w 6689158"/>
                    <a:gd name="connsiteY103" fmla="*/ 2419427 h 6689159"/>
                    <a:gd name="connsiteX104" fmla="*/ 2304042 w 6689158"/>
                    <a:gd name="connsiteY104" fmla="*/ 2155240 h 6689159"/>
                    <a:gd name="connsiteX105" fmla="*/ 2679904 w 6689158"/>
                    <a:gd name="connsiteY105" fmla="*/ 1840257 h 6689159"/>
                    <a:gd name="connsiteX106" fmla="*/ 2839402 w 6689158"/>
                    <a:gd name="connsiteY106" fmla="*/ 1728600 h 6689159"/>
                    <a:gd name="connsiteX107" fmla="*/ 2839403 w 6689158"/>
                    <a:gd name="connsiteY107" fmla="*/ 1728599 h 6689159"/>
                    <a:gd name="connsiteX108" fmla="*/ 2180258 w 6689158"/>
                    <a:gd name="connsiteY108" fmla="*/ 1049601 h 6689159"/>
                    <a:gd name="connsiteX109" fmla="*/ 1958217 w 6689158"/>
                    <a:gd name="connsiteY109" fmla="*/ 808450 h 6689159"/>
                    <a:gd name="connsiteX110" fmla="*/ 1958215 w 6689158"/>
                    <a:gd name="connsiteY110" fmla="*/ 808451 h 6689159"/>
                    <a:gd name="connsiteX111" fmla="*/ 1958215 w 6689158"/>
                    <a:gd name="connsiteY111" fmla="*/ 808450 h 6689159"/>
                    <a:gd name="connsiteX112" fmla="*/ 3344580 w 6689158"/>
                    <a:gd name="connsiteY112" fmla="*/ 454327 h 6689159"/>
                    <a:gd name="connsiteX113" fmla="*/ 2485108 w 6689158"/>
                    <a:gd name="connsiteY113" fmla="*/ 584267 h 6689159"/>
                    <a:gd name="connsiteX114" fmla="*/ 2426658 w 6689158"/>
                    <a:gd name="connsiteY114" fmla="*/ 605660 h 6689159"/>
                    <a:gd name="connsiteX115" fmla="*/ 2608239 w 6689158"/>
                    <a:gd name="connsiteY115" fmla="*/ 793623 h 6689159"/>
                    <a:gd name="connsiteX116" fmla="*/ 3061380 w 6689158"/>
                    <a:gd name="connsiteY116" fmla="*/ 1249579 h 6689159"/>
                    <a:gd name="connsiteX117" fmla="*/ 3282982 w 6689158"/>
                    <a:gd name="connsiteY117" fmla="*/ 1466429 h 6689159"/>
                    <a:gd name="connsiteX118" fmla="*/ 3282982 w 6689158"/>
                    <a:gd name="connsiteY118" fmla="*/ 1466430 h 6689159"/>
                    <a:gd name="connsiteX119" fmla="*/ 3293669 w 6689158"/>
                    <a:gd name="connsiteY119" fmla="*/ 1460635 h 6689159"/>
                    <a:gd name="connsiteX120" fmla="*/ 4895242 w 6689158"/>
                    <a:gd name="connsiteY120" fmla="*/ 1001928 h 6689159"/>
                    <a:gd name="connsiteX121" fmla="*/ 5020677 w 6689158"/>
                    <a:gd name="connsiteY121" fmla="*/ 992902 h 6689159"/>
                    <a:gd name="connsiteX122" fmla="*/ 4960548 w 6689158"/>
                    <a:gd name="connsiteY122" fmla="*/ 947937 h 6689159"/>
                    <a:gd name="connsiteX123" fmla="*/ 3344580 w 6689158"/>
                    <a:gd name="connsiteY123" fmla="*/ 454327 h 6689159"/>
                    <a:gd name="connsiteX124" fmla="*/ 3344579 w 6689158"/>
                    <a:gd name="connsiteY124" fmla="*/ 0 h 6689159"/>
                    <a:gd name="connsiteX125" fmla="*/ 5709555 w 6689158"/>
                    <a:gd name="connsiteY125" fmla="*/ 979605 h 6689159"/>
                    <a:gd name="connsiteX126" fmla="*/ 5721404 w 6689158"/>
                    <a:gd name="connsiteY126" fmla="*/ 992643 h 6689159"/>
                    <a:gd name="connsiteX127" fmla="*/ 5925421 w 6689158"/>
                    <a:gd name="connsiteY127" fmla="*/ 1217117 h 6689159"/>
                    <a:gd name="connsiteX128" fmla="*/ 6117959 w 6689158"/>
                    <a:gd name="connsiteY128" fmla="*/ 1474595 h 6689159"/>
                    <a:gd name="connsiteX129" fmla="*/ 6162894 w 6689158"/>
                    <a:gd name="connsiteY129" fmla="*/ 1548561 h 6689159"/>
                    <a:gd name="connsiteX130" fmla="*/ 6162893 w 6689158"/>
                    <a:gd name="connsiteY130" fmla="*/ 1548563 h 6689159"/>
                    <a:gd name="connsiteX131" fmla="*/ 6285487 w 6689158"/>
                    <a:gd name="connsiteY131" fmla="*/ 1750355 h 6689159"/>
                    <a:gd name="connsiteX132" fmla="*/ 6689158 w 6689158"/>
                    <a:gd name="connsiteY132" fmla="*/ 3344580 h 6689159"/>
                    <a:gd name="connsiteX133" fmla="*/ 6538793 w 6689158"/>
                    <a:gd name="connsiteY133" fmla="*/ 4339156 h 6689159"/>
                    <a:gd name="connsiteX134" fmla="*/ 6534721 w 6689158"/>
                    <a:gd name="connsiteY134" fmla="*/ 4350281 h 6689159"/>
                    <a:gd name="connsiteX135" fmla="*/ 6426326 w 6689158"/>
                    <a:gd name="connsiteY135" fmla="*/ 4646440 h 6689159"/>
                    <a:gd name="connsiteX136" fmla="*/ 6421122 w 6689158"/>
                    <a:gd name="connsiteY136" fmla="*/ 4657245 h 6689159"/>
                    <a:gd name="connsiteX137" fmla="*/ 6372396 w 6689158"/>
                    <a:gd name="connsiteY137" fmla="*/ 4758392 h 6689159"/>
                    <a:gd name="connsiteX138" fmla="*/ 6285487 w 6689158"/>
                    <a:gd name="connsiteY138" fmla="*/ 4938805 h 6689159"/>
                    <a:gd name="connsiteX139" fmla="*/ 6117958 w 6689158"/>
                    <a:gd name="connsiteY139" fmla="*/ 5214566 h 6689159"/>
                    <a:gd name="connsiteX140" fmla="*/ 6035322 w 6689158"/>
                    <a:gd name="connsiteY140" fmla="*/ 5325072 h 6689159"/>
                    <a:gd name="connsiteX141" fmla="*/ 5925420 w 6689158"/>
                    <a:gd name="connsiteY141" fmla="*/ 5472042 h 6689159"/>
                    <a:gd name="connsiteX142" fmla="*/ 3344580 w 6689158"/>
                    <a:gd name="connsiteY142" fmla="*/ 6689159 h 6689159"/>
                    <a:gd name="connsiteX143" fmla="*/ 1474594 w 6689158"/>
                    <a:gd name="connsiteY143" fmla="*/ 6117958 h 6689159"/>
                    <a:gd name="connsiteX144" fmla="*/ 1464440 w 6689158"/>
                    <a:gd name="connsiteY144" fmla="*/ 6110366 h 6689159"/>
                    <a:gd name="connsiteX145" fmla="*/ 1217117 w 6689158"/>
                    <a:gd name="connsiteY145" fmla="*/ 5925420 h 6689159"/>
                    <a:gd name="connsiteX146" fmla="*/ 979606 w 6689158"/>
                    <a:gd name="connsiteY146" fmla="*/ 5709555 h 6689159"/>
                    <a:gd name="connsiteX147" fmla="*/ 941121 w 6689158"/>
                    <a:gd name="connsiteY147" fmla="*/ 5667211 h 6689159"/>
                    <a:gd name="connsiteX148" fmla="*/ 763739 w 6689158"/>
                    <a:gd name="connsiteY148" fmla="*/ 5472043 h 6689159"/>
                    <a:gd name="connsiteX149" fmla="*/ 0 w 6689158"/>
                    <a:gd name="connsiteY149" fmla="*/ 3344580 h 6689159"/>
                    <a:gd name="connsiteX150" fmla="*/ 763739 w 6689158"/>
                    <a:gd name="connsiteY150" fmla="*/ 1217118 h 6689159"/>
                    <a:gd name="connsiteX151" fmla="*/ 979605 w 6689158"/>
                    <a:gd name="connsiteY151" fmla="*/ 979604 h 6689159"/>
                    <a:gd name="connsiteX152" fmla="*/ 1217117 w 6689158"/>
                    <a:gd name="connsiteY152" fmla="*/ 763739 h 6689159"/>
                    <a:gd name="connsiteX153" fmla="*/ 1252792 w 6689158"/>
                    <a:gd name="connsiteY153" fmla="*/ 737062 h 6689159"/>
                    <a:gd name="connsiteX154" fmla="*/ 1474594 w 6689158"/>
                    <a:gd name="connsiteY154" fmla="*/ 571201 h 6689159"/>
                    <a:gd name="connsiteX155" fmla="*/ 1650297 w 6689158"/>
                    <a:gd name="connsiteY155" fmla="*/ 464459 h 6689159"/>
                    <a:gd name="connsiteX156" fmla="*/ 1750354 w 6689158"/>
                    <a:gd name="connsiteY156" fmla="*/ 403673 h 6689159"/>
                    <a:gd name="connsiteX157" fmla="*/ 2042719 w 6689158"/>
                    <a:gd name="connsiteY157" fmla="*/ 262835 h 6689159"/>
                    <a:gd name="connsiteX158" fmla="*/ 2083584 w 6689158"/>
                    <a:gd name="connsiteY158" fmla="*/ 247876 h 6689159"/>
                    <a:gd name="connsiteX159" fmla="*/ 2350003 w 6689158"/>
                    <a:gd name="connsiteY159" fmla="*/ 150366 h 6689159"/>
                    <a:gd name="connsiteX160" fmla="*/ 3344579 w 6689158"/>
                    <a:gd name="connsiteY160" fmla="*/ 0 h 6689159"/>
                    <a:gd name="connsiteX0" fmla="*/ 2177650 w 6689158"/>
                    <a:gd name="connsiteY0" fmla="*/ 4188652 h 6689159"/>
                    <a:gd name="connsiteX1" fmla="*/ 2117889 w 6689158"/>
                    <a:gd name="connsiteY1" fmla="*/ 4221089 h 6689159"/>
                    <a:gd name="connsiteX2" fmla="*/ 1862982 w 6689158"/>
                    <a:gd name="connsiteY2" fmla="*/ 4286300 h 6689159"/>
                    <a:gd name="connsiteX3" fmla="*/ 1796860 w 6689158"/>
                    <a:gd name="connsiteY3" fmla="*/ 4289641 h 6689159"/>
                    <a:gd name="connsiteX4" fmla="*/ 1788544 w 6689158"/>
                    <a:gd name="connsiteY4" fmla="*/ 4308481 h 6689159"/>
                    <a:gd name="connsiteX5" fmla="*/ 1505667 w 6689158"/>
                    <a:gd name="connsiteY5" fmla="*/ 5419718 h 6689159"/>
                    <a:gd name="connsiteX6" fmla="*/ 1490555 w 6689158"/>
                    <a:gd name="connsiteY6" fmla="*/ 5560700 h 6689159"/>
                    <a:gd name="connsiteX7" fmla="*/ 1506111 w 6689158"/>
                    <a:gd name="connsiteY7" fmla="*/ 5574838 h 6689159"/>
                    <a:gd name="connsiteX8" fmla="*/ 3344580 w 6689158"/>
                    <a:gd name="connsiteY8" fmla="*/ 6234832 h 6689159"/>
                    <a:gd name="connsiteX9" fmla="*/ 5388297 w 6689158"/>
                    <a:gd name="connsiteY9" fmla="*/ 5388296 h 6689159"/>
                    <a:gd name="connsiteX10" fmla="*/ 5390660 w 6689158"/>
                    <a:gd name="connsiteY10" fmla="*/ 5385697 h 6689159"/>
                    <a:gd name="connsiteX11" fmla="*/ 5273213 w 6689158"/>
                    <a:gd name="connsiteY11" fmla="*/ 5388582 h 6689159"/>
                    <a:gd name="connsiteX12" fmla="*/ 4474354 w 6689158"/>
                    <a:gd name="connsiteY12" fmla="*/ 5320095 h 6689159"/>
                    <a:gd name="connsiteX13" fmla="*/ 4280135 w 6689158"/>
                    <a:gd name="connsiteY13" fmla="*/ 5277799 h 6689159"/>
                    <a:gd name="connsiteX14" fmla="*/ 4254882 w 6689158"/>
                    <a:gd name="connsiteY14" fmla="*/ 5324324 h 6689159"/>
                    <a:gd name="connsiteX15" fmla="*/ 3760568 w 6689158"/>
                    <a:gd name="connsiteY15" fmla="*/ 5587147 h 6689159"/>
                    <a:gd name="connsiteX16" fmla="*/ 3164448 w 6689158"/>
                    <a:gd name="connsiteY16" fmla="*/ 4991027 h 6689159"/>
                    <a:gd name="connsiteX17" fmla="*/ 3175376 w 6689158"/>
                    <a:gd name="connsiteY17" fmla="*/ 4882633 h 6689159"/>
                    <a:gd name="connsiteX18" fmla="*/ 3026882 w 6689158"/>
                    <a:gd name="connsiteY18" fmla="*/ 4807637 h 6689159"/>
                    <a:gd name="connsiteX19" fmla="*/ 2402585 w 6689158"/>
                    <a:gd name="connsiteY19" fmla="*/ 4387289 h 6689159"/>
                    <a:gd name="connsiteX20" fmla="*/ 2177650 w 6689158"/>
                    <a:gd name="connsiteY20" fmla="*/ 4188652 h 6689159"/>
                    <a:gd name="connsiteX21" fmla="*/ 3414840 w 6689158"/>
                    <a:gd name="connsiteY21" fmla="*/ 2285703 h 6689159"/>
                    <a:gd name="connsiteX22" fmla="*/ 3364850 w 6689158"/>
                    <a:gd name="connsiteY22" fmla="*/ 2318041 h 6689159"/>
                    <a:gd name="connsiteX23" fmla="*/ 2848518 w 6689158"/>
                    <a:gd name="connsiteY23" fmla="*/ 2733562 h 6689159"/>
                    <a:gd name="connsiteX24" fmla="*/ 2690374 w 6689158"/>
                    <a:gd name="connsiteY24" fmla="*/ 2890404 h 6689159"/>
                    <a:gd name="connsiteX25" fmla="*/ 2571277 w 6689158"/>
                    <a:gd name="connsiteY25" fmla="*/ 3021477 h 6689159"/>
                    <a:gd name="connsiteX26" fmla="*/ 2590552 w 6689158"/>
                    <a:gd name="connsiteY26" fmla="*/ 3056989 h 6689159"/>
                    <a:gd name="connsiteX27" fmla="*/ 2660349 w 6689158"/>
                    <a:gd name="connsiteY27" fmla="*/ 3402707 h 6689159"/>
                    <a:gd name="connsiteX28" fmla="*/ 2590552 w 6689158"/>
                    <a:gd name="connsiteY28" fmla="*/ 3748426 h 6689159"/>
                    <a:gd name="connsiteX29" fmla="*/ 2530886 w 6689158"/>
                    <a:gd name="connsiteY29" fmla="*/ 3858356 h 6689159"/>
                    <a:gd name="connsiteX30" fmla="*/ 2709229 w 6689158"/>
                    <a:gd name="connsiteY30" fmla="*/ 4015297 h 6689159"/>
                    <a:gd name="connsiteX31" fmla="*/ 3266837 w 6689158"/>
                    <a:gd name="connsiteY31" fmla="*/ 4389432 h 6689159"/>
                    <a:gd name="connsiteX32" fmla="*/ 3452642 w 6689158"/>
                    <a:gd name="connsiteY32" fmla="*/ 4482945 h 6689159"/>
                    <a:gd name="connsiteX33" fmla="*/ 3528532 w 6689158"/>
                    <a:gd name="connsiteY33" fmla="*/ 4441753 h 6689159"/>
                    <a:gd name="connsiteX34" fmla="*/ 3760569 w 6689158"/>
                    <a:gd name="connsiteY34" fmla="*/ 4394906 h 6689159"/>
                    <a:gd name="connsiteX35" fmla="*/ 4309843 w 6689158"/>
                    <a:gd name="connsiteY35" fmla="*/ 4758990 h 6689159"/>
                    <a:gd name="connsiteX36" fmla="*/ 4320607 w 6689158"/>
                    <a:gd name="connsiteY36" fmla="*/ 4793664 h 6689159"/>
                    <a:gd name="connsiteX37" fmla="*/ 4559688 w 6689158"/>
                    <a:gd name="connsiteY37" fmla="*/ 4845550 h 6689159"/>
                    <a:gd name="connsiteX38" fmla="*/ 5273213 w 6689158"/>
                    <a:gd name="connsiteY38" fmla="*/ 4906508 h 6689159"/>
                    <a:gd name="connsiteX39" fmla="*/ 5685342 w 6689158"/>
                    <a:gd name="connsiteY39" fmla="*/ 4886359 h 6689159"/>
                    <a:gd name="connsiteX40" fmla="*/ 5794448 w 6689158"/>
                    <a:gd name="connsiteY40" fmla="*/ 4872934 h 6689159"/>
                    <a:gd name="connsiteX41" fmla="*/ 5885995 w 6689158"/>
                    <a:gd name="connsiteY41" fmla="*/ 4722245 h 6689159"/>
                    <a:gd name="connsiteX42" fmla="*/ 6007702 w 6689158"/>
                    <a:gd name="connsiteY42" fmla="*/ 4469596 h 6689159"/>
                    <a:gd name="connsiteX43" fmla="*/ 6025566 w 6689158"/>
                    <a:gd name="connsiteY43" fmla="*/ 4420788 h 6689159"/>
                    <a:gd name="connsiteX44" fmla="*/ 5774209 w 6689158"/>
                    <a:gd name="connsiteY44" fmla="*/ 4251797 h 6689159"/>
                    <a:gd name="connsiteX45" fmla="*/ 5530775 w 6689158"/>
                    <a:gd name="connsiteY45" fmla="*/ 4077911 h 6689159"/>
                    <a:gd name="connsiteX46" fmla="*/ 5435413 w 6689158"/>
                    <a:gd name="connsiteY46" fmla="*/ 4006461 h 6689159"/>
                    <a:gd name="connsiteX47" fmla="*/ 5428090 w 6689158"/>
                    <a:gd name="connsiteY47" fmla="*/ 4012503 h 6689159"/>
                    <a:gd name="connsiteX48" fmla="*/ 5066831 w 6689158"/>
                    <a:gd name="connsiteY48" fmla="*/ 4122852 h 6689159"/>
                    <a:gd name="connsiteX49" fmla="*/ 4420700 w 6689158"/>
                    <a:gd name="connsiteY49" fmla="*/ 3476722 h 6689159"/>
                    <a:gd name="connsiteX50" fmla="*/ 4433828 w 6689158"/>
                    <a:gd name="connsiteY50" fmla="*/ 3346504 h 6689159"/>
                    <a:gd name="connsiteX51" fmla="*/ 4468981 w 6689158"/>
                    <a:gd name="connsiteY51" fmla="*/ 3233259 h 6689159"/>
                    <a:gd name="connsiteX52" fmla="*/ 4439706 w 6689158"/>
                    <a:gd name="connsiteY52" fmla="*/ 3208684 h 6689159"/>
                    <a:gd name="connsiteX53" fmla="*/ 3535763 w 6689158"/>
                    <a:gd name="connsiteY53" fmla="*/ 2400517 h 6689159"/>
                    <a:gd name="connsiteX54" fmla="*/ 3414840 w 6689158"/>
                    <a:gd name="connsiteY54" fmla="*/ 2285703 h 6689159"/>
                    <a:gd name="connsiteX55" fmla="*/ 851869 w 6689158"/>
                    <a:gd name="connsiteY55" fmla="*/ 1886744 h 6689159"/>
                    <a:gd name="connsiteX56" fmla="*/ 803165 w 6689158"/>
                    <a:gd name="connsiteY56" fmla="*/ 1966913 h 6689159"/>
                    <a:gd name="connsiteX57" fmla="*/ 454328 w 6689158"/>
                    <a:gd name="connsiteY57" fmla="*/ 3344581 h 6689159"/>
                    <a:gd name="connsiteX58" fmla="*/ 947938 w 6689158"/>
                    <a:gd name="connsiteY58" fmla="*/ 4960549 h 6689159"/>
                    <a:gd name="connsiteX59" fmla="*/ 959588 w 6689158"/>
                    <a:gd name="connsiteY59" fmla="*/ 4976126 h 6689159"/>
                    <a:gd name="connsiteX60" fmla="*/ 959588 w 6689158"/>
                    <a:gd name="connsiteY60" fmla="*/ 4976125 h 6689159"/>
                    <a:gd name="connsiteX61" fmla="*/ 964880 w 6689158"/>
                    <a:gd name="connsiteY61" fmla="*/ 4912286 h 6689159"/>
                    <a:gd name="connsiteX62" fmla="*/ 1095934 w 6689158"/>
                    <a:gd name="connsiteY62" fmla="*/ 4201672 h 6689159"/>
                    <a:gd name="connsiteX63" fmla="*/ 1147594 w 6689158"/>
                    <a:gd name="connsiteY63" fmla="*/ 4033598 h 6689159"/>
                    <a:gd name="connsiteX64" fmla="*/ 1144134 w 6689158"/>
                    <a:gd name="connsiteY64" fmla="*/ 4030744 h 6689159"/>
                    <a:gd name="connsiteX65" fmla="*/ 883992 w 6689158"/>
                    <a:gd name="connsiteY65" fmla="*/ 3402708 h 6689159"/>
                    <a:gd name="connsiteX66" fmla="*/ 1144135 w 6689158"/>
                    <a:gd name="connsiteY66" fmla="*/ 2774670 h 6689159"/>
                    <a:gd name="connsiteX67" fmla="*/ 1146941 w 6689158"/>
                    <a:gd name="connsiteY67" fmla="*/ 2772355 h 6689159"/>
                    <a:gd name="connsiteX68" fmla="*/ 1073336 w 6689158"/>
                    <a:gd name="connsiteY68" fmla="*/ 2611529 h 6689159"/>
                    <a:gd name="connsiteX69" fmla="*/ 851993 w 6689158"/>
                    <a:gd name="connsiteY69" fmla="*/ 1887409 h 6689159"/>
                    <a:gd name="connsiteX70" fmla="*/ 851869 w 6689158"/>
                    <a:gd name="connsiteY70" fmla="*/ 1886744 h 6689159"/>
                    <a:gd name="connsiteX71" fmla="*/ 5741222 w 6689158"/>
                    <a:gd name="connsiteY71" fmla="*/ 1728614 h 6689159"/>
                    <a:gd name="connsiteX72" fmla="*/ 5611312 w 6689158"/>
                    <a:gd name="connsiteY72" fmla="*/ 1554887 h 6689159"/>
                    <a:gd name="connsiteX73" fmla="*/ 5610671 w 6689158"/>
                    <a:gd name="connsiteY73" fmla="*/ 1554917 h 6689159"/>
                    <a:gd name="connsiteX74" fmla="*/ 3930424 w 6689158"/>
                    <a:gd name="connsiteY74" fmla="*/ 1991564 h 6689159"/>
                    <a:gd name="connsiteX75" fmla="*/ 3863712 w 6689158"/>
                    <a:gd name="connsiteY75" fmla="*/ 2025688 h 6689159"/>
                    <a:gd name="connsiteX76" fmla="*/ 3998266 w 6689158"/>
                    <a:gd name="connsiteY76" fmla="*/ 2153752 h 6689159"/>
                    <a:gd name="connsiteX77" fmla="*/ 4470031 w 6689158"/>
                    <a:gd name="connsiteY77" fmla="*/ 2590407 h 6689159"/>
                    <a:gd name="connsiteX78" fmla="*/ 4801691 w 6689158"/>
                    <a:gd name="connsiteY78" fmla="*/ 2888769 h 6689159"/>
                    <a:gd name="connsiteX79" fmla="*/ 4815328 w 6689158"/>
                    <a:gd name="connsiteY79" fmla="*/ 2881367 h 6689159"/>
                    <a:gd name="connsiteX80" fmla="*/ 5066831 w 6689158"/>
                    <a:gd name="connsiteY80" fmla="*/ 2830591 h 6689159"/>
                    <a:gd name="connsiteX81" fmla="*/ 5712962 w 6689158"/>
                    <a:gd name="connsiteY81" fmla="*/ 3476722 h 6689159"/>
                    <a:gd name="connsiteX82" fmla="*/ 5699834 w 6689158"/>
                    <a:gd name="connsiteY82" fmla="*/ 3606939 h 6689159"/>
                    <a:gd name="connsiteX83" fmla="*/ 5684600 w 6689158"/>
                    <a:gd name="connsiteY83" fmla="*/ 3656022 h 6689159"/>
                    <a:gd name="connsiteX84" fmla="*/ 5861148 w 6689158"/>
                    <a:gd name="connsiteY84" fmla="*/ 3805497 h 6689159"/>
                    <a:gd name="connsiteX85" fmla="*/ 6147161 w 6689158"/>
                    <a:gd name="connsiteY85" fmla="*/ 4039666 h 6689159"/>
                    <a:gd name="connsiteX86" fmla="*/ 6147160 w 6689158"/>
                    <a:gd name="connsiteY86" fmla="*/ 4039665 h 6689159"/>
                    <a:gd name="connsiteX87" fmla="*/ 6176112 w 6689158"/>
                    <a:gd name="connsiteY87" fmla="*/ 3927066 h 6689159"/>
                    <a:gd name="connsiteX88" fmla="*/ 6234832 w 6689158"/>
                    <a:gd name="connsiteY88" fmla="*/ 3344579 h 6689159"/>
                    <a:gd name="connsiteX89" fmla="*/ 5741222 w 6689158"/>
                    <a:gd name="connsiteY89" fmla="*/ 1728614 h 6689159"/>
                    <a:gd name="connsiteX90" fmla="*/ 1958215 w 6689158"/>
                    <a:gd name="connsiteY90" fmla="*/ 808450 h 6689159"/>
                    <a:gd name="connsiteX91" fmla="*/ 1728612 w 6689158"/>
                    <a:gd name="connsiteY91" fmla="*/ 947938 h 6689159"/>
                    <a:gd name="connsiteX92" fmla="*/ 1300863 w 6689158"/>
                    <a:gd name="connsiteY92" fmla="*/ 1300863 h 6689159"/>
                    <a:gd name="connsiteX93" fmla="*/ 1258822 w 6689158"/>
                    <a:gd name="connsiteY93" fmla="*/ 1347119 h 6689159"/>
                    <a:gd name="connsiteX94" fmla="*/ 1258823 w 6689158"/>
                    <a:gd name="connsiteY94" fmla="*/ 1347121 h 6689159"/>
                    <a:gd name="connsiteX95" fmla="*/ 1263190 w 6689158"/>
                    <a:gd name="connsiteY95" fmla="*/ 1402742 h 6689159"/>
                    <a:gd name="connsiteX96" fmla="*/ 1504198 w 6689158"/>
                    <a:gd name="connsiteY96" fmla="*/ 2390321 h 6689159"/>
                    <a:gd name="connsiteX97" fmla="*/ 1570031 w 6689158"/>
                    <a:gd name="connsiteY97" fmla="*/ 2538525 h 6689159"/>
                    <a:gd name="connsiteX98" fmla="*/ 1593172 w 6689158"/>
                    <a:gd name="connsiteY98" fmla="*/ 2532572 h 6689159"/>
                    <a:gd name="connsiteX99" fmla="*/ 1772170 w 6689158"/>
                    <a:gd name="connsiteY99" fmla="*/ 2514528 h 6689159"/>
                    <a:gd name="connsiteX100" fmla="*/ 1951170 w 6689158"/>
                    <a:gd name="connsiteY100" fmla="*/ 2532573 h 6689159"/>
                    <a:gd name="connsiteX101" fmla="*/ 1953707 w 6689158"/>
                    <a:gd name="connsiteY101" fmla="*/ 2533225 h 6689159"/>
                    <a:gd name="connsiteX102" fmla="*/ 2046764 w 6689158"/>
                    <a:gd name="connsiteY102" fmla="*/ 2419427 h 6689159"/>
                    <a:gd name="connsiteX103" fmla="*/ 2304042 w 6689158"/>
                    <a:gd name="connsiteY103" fmla="*/ 2155240 h 6689159"/>
                    <a:gd name="connsiteX104" fmla="*/ 2679904 w 6689158"/>
                    <a:gd name="connsiteY104" fmla="*/ 1840257 h 6689159"/>
                    <a:gd name="connsiteX105" fmla="*/ 2839402 w 6689158"/>
                    <a:gd name="connsiteY105" fmla="*/ 1728600 h 6689159"/>
                    <a:gd name="connsiteX106" fmla="*/ 2839403 w 6689158"/>
                    <a:gd name="connsiteY106" fmla="*/ 1728599 h 6689159"/>
                    <a:gd name="connsiteX107" fmla="*/ 2180258 w 6689158"/>
                    <a:gd name="connsiteY107" fmla="*/ 1049601 h 6689159"/>
                    <a:gd name="connsiteX108" fmla="*/ 1958217 w 6689158"/>
                    <a:gd name="connsiteY108" fmla="*/ 808450 h 6689159"/>
                    <a:gd name="connsiteX109" fmla="*/ 1958215 w 6689158"/>
                    <a:gd name="connsiteY109" fmla="*/ 808451 h 6689159"/>
                    <a:gd name="connsiteX110" fmla="*/ 1958215 w 6689158"/>
                    <a:gd name="connsiteY110" fmla="*/ 808450 h 6689159"/>
                    <a:gd name="connsiteX111" fmla="*/ 3344580 w 6689158"/>
                    <a:gd name="connsiteY111" fmla="*/ 454327 h 6689159"/>
                    <a:gd name="connsiteX112" fmla="*/ 2485108 w 6689158"/>
                    <a:gd name="connsiteY112" fmla="*/ 584267 h 6689159"/>
                    <a:gd name="connsiteX113" fmla="*/ 2426658 w 6689158"/>
                    <a:gd name="connsiteY113" fmla="*/ 605660 h 6689159"/>
                    <a:gd name="connsiteX114" fmla="*/ 2608239 w 6689158"/>
                    <a:gd name="connsiteY114" fmla="*/ 793623 h 6689159"/>
                    <a:gd name="connsiteX115" fmla="*/ 3061380 w 6689158"/>
                    <a:gd name="connsiteY115" fmla="*/ 1249579 h 6689159"/>
                    <a:gd name="connsiteX116" fmla="*/ 3282982 w 6689158"/>
                    <a:gd name="connsiteY116" fmla="*/ 1466429 h 6689159"/>
                    <a:gd name="connsiteX117" fmla="*/ 3282982 w 6689158"/>
                    <a:gd name="connsiteY117" fmla="*/ 1466430 h 6689159"/>
                    <a:gd name="connsiteX118" fmla="*/ 3293669 w 6689158"/>
                    <a:gd name="connsiteY118" fmla="*/ 1460635 h 6689159"/>
                    <a:gd name="connsiteX119" fmla="*/ 4895242 w 6689158"/>
                    <a:gd name="connsiteY119" fmla="*/ 1001928 h 6689159"/>
                    <a:gd name="connsiteX120" fmla="*/ 5020677 w 6689158"/>
                    <a:gd name="connsiteY120" fmla="*/ 992902 h 6689159"/>
                    <a:gd name="connsiteX121" fmla="*/ 4960548 w 6689158"/>
                    <a:gd name="connsiteY121" fmla="*/ 947937 h 6689159"/>
                    <a:gd name="connsiteX122" fmla="*/ 3344580 w 6689158"/>
                    <a:gd name="connsiteY122" fmla="*/ 454327 h 6689159"/>
                    <a:gd name="connsiteX123" fmla="*/ 3344579 w 6689158"/>
                    <a:gd name="connsiteY123" fmla="*/ 0 h 6689159"/>
                    <a:gd name="connsiteX124" fmla="*/ 5709555 w 6689158"/>
                    <a:gd name="connsiteY124" fmla="*/ 979605 h 6689159"/>
                    <a:gd name="connsiteX125" fmla="*/ 5721404 w 6689158"/>
                    <a:gd name="connsiteY125" fmla="*/ 992643 h 6689159"/>
                    <a:gd name="connsiteX126" fmla="*/ 5925421 w 6689158"/>
                    <a:gd name="connsiteY126" fmla="*/ 1217117 h 6689159"/>
                    <a:gd name="connsiteX127" fmla="*/ 6117959 w 6689158"/>
                    <a:gd name="connsiteY127" fmla="*/ 1474595 h 6689159"/>
                    <a:gd name="connsiteX128" fmla="*/ 6162894 w 6689158"/>
                    <a:gd name="connsiteY128" fmla="*/ 1548561 h 6689159"/>
                    <a:gd name="connsiteX129" fmla="*/ 6162893 w 6689158"/>
                    <a:gd name="connsiteY129" fmla="*/ 1548563 h 6689159"/>
                    <a:gd name="connsiteX130" fmla="*/ 6285487 w 6689158"/>
                    <a:gd name="connsiteY130" fmla="*/ 1750355 h 6689159"/>
                    <a:gd name="connsiteX131" fmla="*/ 6689158 w 6689158"/>
                    <a:gd name="connsiteY131" fmla="*/ 3344580 h 6689159"/>
                    <a:gd name="connsiteX132" fmla="*/ 6538793 w 6689158"/>
                    <a:gd name="connsiteY132" fmla="*/ 4339156 h 6689159"/>
                    <a:gd name="connsiteX133" fmla="*/ 6534721 w 6689158"/>
                    <a:gd name="connsiteY133" fmla="*/ 4350281 h 6689159"/>
                    <a:gd name="connsiteX134" fmla="*/ 6426326 w 6689158"/>
                    <a:gd name="connsiteY134" fmla="*/ 4646440 h 6689159"/>
                    <a:gd name="connsiteX135" fmla="*/ 6421122 w 6689158"/>
                    <a:gd name="connsiteY135" fmla="*/ 4657245 h 6689159"/>
                    <a:gd name="connsiteX136" fmla="*/ 6372396 w 6689158"/>
                    <a:gd name="connsiteY136" fmla="*/ 4758392 h 6689159"/>
                    <a:gd name="connsiteX137" fmla="*/ 6285487 w 6689158"/>
                    <a:gd name="connsiteY137" fmla="*/ 4938805 h 6689159"/>
                    <a:gd name="connsiteX138" fmla="*/ 6117958 w 6689158"/>
                    <a:gd name="connsiteY138" fmla="*/ 5214566 h 6689159"/>
                    <a:gd name="connsiteX139" fmla="*/ 6035322 w 6689158"/>
                    <a:gd name="connsiteY139" fmla="*/ 5325072 h 6689159"/>
                    <a:gd name="connsiteX140" fmla="*/ 5925420 w 6689158"/>
                    <a:gd name="connsiteY140" fmla="*/ 5472042 h 6689159"/>
                    <a:gd name="connsiteX141" fmla="*/ 3344580 w 6689158"/>
                    <a:gd name="connsiteY141" fmla="*/ 6689159 h 6689159"/>
                    <a:gd name="connsiteX142" fmla="*/ 1474594 w 6689158"/>
                    <a:gd name="connsiteY142" fmla="*/ 6117958 h 6689159"/>
                    <a:gd name="connsiteX143" fmla="*/ 1464440 w 6689158"/>
                    <a:gd name="connsiteY143" fmla="*/ 6110366 h 6689159"/>
                    <a:gd name="connsiteX144" fmla="*/ 1217117 w 6689158"/>
                    <a:gd name="connsiteY144" fmla="*/ 5925420 h 6689159"/>
                    <a:gd name="connsiteX145" fmla="*/ 979606 w 6689158"/>
                    <a:gd name="connsiteY145" fmla="*/ 5709555 h 6689159"/>
                    <a:gd name="connsiteX146" fmla="*/ 941121 w 6689158"/>
                    <a:gd name="connsiteY146" fmla="*/ 5667211 h 6689159"/>
                    <a:gd name="connsiteX147" fmla="*/ 763739 w 6689158"/>
                    <a:gd name="connsiteY147" fmla="*/ 5472043 h 6689159"/>
                    <a:gd name="connsiteX148" fmla="*/ 0 w 6689158"/>
                    <a:gd name="connsiteY148" fmla="*/ 3344580 h 6689159"/>
                    <a:gd name="connsiteX149" fmla="*/ 763739 w 6689158"/>
                    <a:gd name="connsiteY149" fmla="*/ 1217118 h 6689159"/>
                    <a:gd name="connsiteX150" fmla="*/ 979605 w 6689158"/>
                    <a:gd name="connsiteY150" fmla="*/ 979604 h 6689159"/>
                    <a:gd name="connsiteX151" fmla="*/ 1217117 w 6689158"/>
                    <a:gd name="connsiteY151" fmla="*/ 763739 h 6689159"/>
                    <a:gd name="connsiteX152" fmla="*/ 1252792 w 6689158"/>
                    <a:gd name="connsiteY152" fmla="*/ 737062 h 6689159"/>
                    <a:gd name="connsiteX153" fmla="*/ 1474594 w 6689158"/>
                    <a:gd name="connsiteY153" fmla="*/ 571201 h 6689159"/>
                    <a:gd name="connsiteX154" fmla="*/ 1650297 w 6689158"/>
                    <a:gd name="connsiteY154" fmla="*/ 464459 h 6689159"/>
                    <a:gd name="connsiteX155" fmla="*/ 1750354 w 6689158"/>
                    <a:gd name="connsiteY155" fmla="*/ 403673 h 6689159"/>
                    <a:gd name="connsiteX156" fmla="*/ 2042719 w 6689158"/>
                    <a:gd name="connsiteY156" fmla="*/ 262835 h 6689159"/>
                    <a:gd name="connsiteX157" fmla="*/ 2083584 w 6689158"/>
                    <a:gd name="connsiteY157" fmla="*/ 247876 h 6689159"/>
                    <a:gd name="connsiteX158" fmla="*/ 2350003 w 6689158"/>
                    <a:gd name="connsiteY158" fmla="*/ 150366 h 6689159"/>
                    <a:gd name="connsiteX159" fmla="*/ 3344579 w 6689158"/>
                    <a:gd name="connsiteY159" fmla="*/ 0 h 6689159"/>
                    <a:gd name="connsiteX0" fmla="*/ 2177650 w 6689158"/>
                    <a:gd name="connsiteY0" fmla="*/ 4188652 h 6689159"/>
                    <a:gd name="connsiteX1" fmla="*/ 2117889 w 6689158"/>
                    <a:gd name="connsiteY1" fmla="*/ 4221089 h 6689159"/>
                    <a:gd name="connsiteX2" fmla="*/ 1862982 w 6689158"/>
                    <a:gd name="connsiteY2" fmla="*/ 4286300 h 6689159"/>
                    <a:gd name="connsiteX3" fmla="*/ 1796860 w 6689158"/>
                    <a:gd name="connsiteY3" fmla="*/ 4289641 h 6689159"/>
                    <a:gd name="connsiteX4" fmla="*/ 1788544 w 6689158"/>
                    <a:gd name="connsiteY4" fmla="*/ 4308481 h 6689159"/>
                    <a:gd name="connsiteX5" fmla="*/ 1505667 w 6689158"/>
                    <a:gd name="connsiteY5" fmla="*/ 5419718 h 6689159"/>
                    <a:gd name="connsiteX6" fmla="*/ 1490555 w 6689158"/>
                    <a:gd name="connsiteY6" fmla="*/ 5560700 h 6689159"/>
                    <a:gd name="connsiteX7" fmla="*/ 1506111 w 6689158"/>
                    <a:gd name="connsiteY7" fmla="*/ 5574838 h 6689159"/>
                    <a:gd name="connsiteX8" fmla="*/ 3344580 w 6689158"/>
                    <a:gd name="connsiteY8" fmla="*/ 6234832 h 6689159"/>
                    <a:gd name="connsiteX9" fmla="*/ 5388297 w 6689158"/>
                    <a:gd name="connsiteY9" fmla="*/ 5388296 h 6689159"/>
                    <a:gd name="connsiteX10" fmla="*/ 5390660 w 6689158"/>
                    <a:gd name="connsiteY10" fmla="*/ 5385697 h 6689159"/>
                    <a:gd name="connsiteX11" fmla="*/ 5273213 w 6689158"/>
                    <a:gd name="connsiteY11" fmla="*/ 5388582 h 6689159"/>
                    <a:gd name="connsiteX12" fmla="*/ 4474354 w 6689158"/>
                    <a:gd name="connsiteY12" fmla="*/ 5320095 h 6689159"/>
                    <a:gd name="connsiteX13" fmla="*/ 4280135 w 6689158"/>
                    <a:gd name="connsiteY13" fmla="*/ 5277799 h 6689159"/>
                    <a:gd name="connsiteX14" fmla="*/ 4254882 w 6689158"/>
                    <a:gd name="connsiteY14" fmla="*/ 5324324 h 6689159"/>
                    <a:gd name="connsiteX15" fmla="*/ 3760568 w 6689158"/>
                    <a:gd name="connsiteY15" fmla="*/ 5587147 h 6689159"/>
                    <a:gd name="connsiteX16" fmla="*/ 3164448 w 6689158"/>
                    <a:gd name="connsiteY16" fmla="*/ 4991027 h 6689159"/>
                    <a:gd name="connsiteX17" fmla="*/ 3175376 w 6689158"/>
                    <a:gd name="connsiteY17" fmla="*/ 4882633 h 6689159"/>
                    <a:gd name="connsiteX18" fmla="*/ 3026882 w 6689158"/>
                    <a:gd name="connsiteY18" fmla="*/ 4807637 h 6689159"/>
                    <a:gd name="connsiteX19" fmla="*/ 2402585 w 6689158"/>
                    <a:gd name="connsiteY19" fmla="*/ 4387289 h 6689159"/>
                    <a:gd name="connsiteX20" fmla="*/ 2177650 w 6689158"/>
                    <a:gd name="connsiteY20" fmla="*/ 4188652 h 6689159"/>
                    <a:gd name="connsiteX21" fmla="*/ 3414840 w 6689158"/>
                    <a:gd name="connsiteY21" fmla="*/ 2285703 h 6689159"/>
                    <a:gd name="connsiteX22" fmla="*/ 3364850 w 6689158"/>
                    <a:gd name="connsiteY22" fmla="*/ 2318041 h 6689159"/>
                    <a:gd name="connsiteX23" fmla="*/ 2848518 w 6689158"/>
                    <a:gd name="connsiteY23" fmla="*/ 2733562 h 6689159"/>
                    <a:gd name="connsiteX24" fmla="*/ 2690374 w 6689158"/>
                    <a:gd name="connsiteY24" fmla="*/ 2890404 h 6689159"/>
                    <a:gd name="connsiteX25" fmla="*/ 2571277 w 6689158"/>
                    <a:gd name="connsiteY25" fmla="*/ 3021477 h 6689159"/>
                    <a:gd name="connsiteX26" fmla="*/ 2590552 w 6689158"/>
                    <a:gd name="connsiteY26" fmla="*/ 3056989 h 6689159"/>
                    <a:gd name="connsiteX27" fmla="*/ 2660349 w 6689158"/>
                    <a:gd name="connsiteY27" fmla="*/ 3402707 h 6689159"/>
                    <a:gd name="connsiteX28" fmla="*/ 2590552 w 6689158"/>
                    <a:gd name="connsiteY28" fmla="*/ 3748426 h 6689159"/>
                    <a:gd name="connsiteX29" fmla="*/ 2530886 w 6689158"/>
                    <a:gd name="connsiteY29" fmla="*/ 3858356 h 6689159"/>
                    <a:gd name="connsiteX30" fmla="*/ 2709229 w 6689158"/>
                    <a:gd name="connsiteY30" fmla="*/ 4015297 h 6689159"/>
                    <a:gd name="connsiteX31" fmla="*/ 3266837 w 6689158"/>
                    <a:gd name="connsiteY31" fmla="*/ 4389432 h 6689159"/>
                    <a:gd name="connsiteX32" fmla="*/ 3452642 w 6689158"/>
                    <a:gd name="connsiteY32" fmla="*/ 4482945 h 6689159"/>
                    <a:gd name="connsiteX33" fmla="*/ 3528532 w 6689158"/>
                    <a:gd name="connsiteY33" fmla="*/ 4441753 h 6689159"/>
                    <a:gd name="connsiteX34" fmla="*/ 3760569 w 6689158"/>
                    <a:gd name="connsiteY34" fmla="*/ 4394906 h 6689159"/>
                    <a:gd name="connsiteX35" fmla="*/ 4309843 w 6689158"/>
                    <a:gd name="connsiteY35" fmla="*/ 4758990 h 6689159"/>
                    <a:gd name="connsiteX36" fmla="*/ 4320607 w 6689158"/>
                    <a:gd name="connsiteY36" fmla="*/ 4793664 h 6689159"/>
                    <a:gd name="connsiteX37" fmla="*/ 4559688 w 6689158"/>
                    <a:gd name="connsiteY37" fmla="*/ 4845550 h 6689159"/>
                    <a:gd name="connsiteX38" fmla="*/ 5273213 w 6689158"/>
                    <a:gd name="connsiteY38" fmla="*/ 4906508 h 6689159"/>
                    <a:gd name="connsiteX39" fmla="*/ 5685342 w 6689158"/>
                    <a:gd name="connsiteY39" fmla="*/ 4886359 h 6689159"/>
                    <a:gd name="connsiteX40" fmla="*/ 5794448 w 6689158"/>
                    <a:gd name="connsiteY40" fmla="*/ 4872934 h 6689159"/>
                    <a:gd name="connsiteX41" fmla="*/ 5885995 w 6689158"/>
                    <a:gd name="connsiteY41" fmla="*/ 4722245 h 6689159"/>
                    <a:gd name="connsiteX42" fmla="*/ 6007702 w 6689158"/>
                    <a:gd name="connsiteY42" fmla="*/ 4469596 h 6689159"/>
                    <a:gd name="connsiteX43" fmla="*/ 6025566 w 6689158"/>
                    <a:gd name="connsiteY43" fmla="*/ 4420788 h 6689159"/>
                    <a:gd name="connsiteX44" fmla="*/ 5774209 w 6689158"/>
                    <a:gd name="connsiteY44" fmla="*/ 4251797 h 6689159"/>
                    <a:gd name="connsiteX45" fmla="*/ 5530775 w 6689158"/>
                    <a:gd name="connsiteY45" fmla="*/ 4077911 h 6689159"/>
                    <a:gd name="connsiteX46" fmla="*/ 5435413 w 6689158"/>
                    <a:gd name="connsiteY46" fmla="*/ 4006461 h 6689159"/>
                    <a:gd name="connsiteX47" fmla="*/ 5428090 w 6689158"/>
                    <a:gd name="connsiteY47" fmla="*/ 4012503 h 6689159"/>
                    <a:gd name="connsiteX48" fmla="*/ 5066831 w 6689158"/>
                    <a:gd name="connsiteY48" fmla="*/ 4122852 h 6689159"/>
                    <a:gd name="connsiteX49" fmla="*/ 4420700 w 6689158"/>
                    <a:gd name="connsiteY49" fmla="*/ 3476722 h 6689159"/>
                    <a:gd name="connsiteX50" fmla="*/ 4433828 w 6689158"/>
                    <a:gd name="connsiteY50" fmla="*/ 3346504 h 6689159"/>
                    <a:gd name="connsiteX51" fmla="*/ 4468981 w 6689158"/>
                    <a:gd name="connsiteY51" fmla="*/ 3233259 h 6689159"/>
                    <a:gd name="connsiteX52" fmla="*/ 4439706 w 6689158"/>
                    <a:gd name="connsiteY52" fmla="*/ 3208684 h 6689159"/>
                    <a:gd name="connsiteX53" fmla="*/ 3535763 w 6689158"/>
                    <a:gd name="connsiteY53" fmla="*/ 2400517 h 6689159"/>
                    <a:gd name="connsiteX54" fmla="*/ 3414840 w 6689158"/>
                    <a:gd name="connsiteY54" fmla="*/ 2285703 h 6689159"/>
                    <a:gd name="connsiteX55" fmla="*/ 851869 w 6689158"/>
                    <a:gd name="connsiteY55" fmla="*/ 1886744 h 6689159"/>
                    <a:gd name="connsiteX56" fmla="*/ 803165 w 6689158"/>
                    <a:gd name="connsiteY56" fmla="*/ 1966913 h 6689159"/>
                    <a:gd name="connsiteX57" fmla="*/ 454328 w 6689158"/>
                    <a:gd name="connsiteY57" fmla="*/ 3344581 h 6689159"/>
                    <a:gd name="connsiteX58" fmla="*/ 947938 w 6689158"/>
                    <a:gd name="connsiteY58" fmla="*/ 4960549 h 6689159"/>
                    <a:gd name="connsiteX59" fmla="*/ 959588 w 6689158"/>
                    <a:gd name="connsiteY59" fmla="*/ 4976126 h 6689159"/>
                    <a:gd name="connsiteX60" fmla="*/ 959588 w 6689158"/>
                    <a:gd name="connsiteY60" fmla="*/ 4976125 h 6689159"/>
                    <a:gd name="connsiteX61" fmla="*/ 964880 w 6689158"/>
                    <a:gd name="connsiteY61" fmla="*/ 4912286 h 6689159"/>
                    <a:gd name="connsiteX62" fmla="*/ 1095934 w 6689158"/>
                    <a:gd name="connsiteY62" fmla="*/ 4201672 h 6689159"/>
                    <a:gd name="connsiteX63" fmla="*/ 1147594 w 6689158"/>
                    <a:gd name="connsiteY63" fmla="*/ 4033598 h 6689159"/>
                    <a:gd name="connsiteX64" fmla="*/ 1144134 w 6689158"/>
                    <a:gd name="connsiteY64" fmla="*/ 4030744 h 6689159"/>
                    <a:gd name="connsiteX65" fmla="*/ 883992 w 6689158"/>
                    <a:gd name="connsiteY65" fmla="*/ 3402708 h 6689159"/>
                    <a:gd name="connsiteX66" fmla="*/ 1144135 w 6689158"/>
                    <a:gd name="connsiteY66" fmla="*/ 2774670 h 6689159"/>
                    <a:gd name="connsiteX67" fmla="*/ 1146941 w 6689158"/>
                    <a:gd name="connsiteY67" fmla="*/ 2772355 h 6689159"/>
                    <a:gd name="connsiteX68" fmla="*/ 1073336 w 6689158"/>
                    <a:gd name="connsiteY68" fmla="*/ 2611529 h 6689159"/>
                    <a:gd name="connsiteX69" fmla="*/ 851993 w 6689158"/>
                    <a:gd name="connsiteY69" fmla="*/ 1887409 h 6689159"/>
                    <a:gd name="connsiteX70" fmla="*/ 851869 w 6689158"/>
                    <a:gd name="connsiteY70" fmla="*/ 1886744 h 6689159"/>
                    <a:gd name="connsiteX71" fmla="*/ 5741222 w 6689158"/>
                    <a:gd name="connsiteY71" fmla="*/ 1728614 h 6689159"/>
                    <a:gd name="connsiteX72" fmla="*/ 5611312 w 6689158"/>
                    <a:gd name="connsiteY72" fmla="*/ 1554887 h 6689159"/>
                    <a:gd name="connsiteX73" fmla="*/ 5610671 w 6689158"/>
                    <a:gd name="connsiteY73" fmla="*/ 1554917 h 6689159"/>
                    <a:gd name="connsiteX74" fmla="*/ 3930424 w 6689158"/>
                    <a:gd name="connsiteY74" fmla="*/ 1991564 h 6689159"/>
                    <a:gd name="connsiteX75" fmla="*/ 3863712 w 6689158"/>
                    <a:gd name="connsiteY75" fmla="*/ 2025688 h 6689159"/>
                    <a:gd name="connsiteX76" fmla="*/ 3998266 w 6689158"/>
                    <a:gd name="connsiteY76" fmla="*/ 2153752 h 6689159"/>
                    <a:gd name="connsiteX77" fmla="*/ 4470031 w 6689158"/>
                    <a:gd name="connsiteY77" fmla="*/ 2590407 h 6689159"/>
                    <a:gd name="connsiteX78" fmla="*/ 4801691 w 6689158"/>
                    <a:gd name="connsiteY78" fmla="*/ 2888769 h 6689159"/>
                    <a:gd name="connsiteX79" fmla="*/ 4815328 w 6689158"/>
                    <a:gd name="connsiteY79" fmla="*/ 2881367 h 6689159"/>
                    <a:gd name="connsiteX80" fmla="*/ 5066831 w 6689158"/>
                    <a:gd name="connsiteY80" fmla="*/ 2830591 h 6689159"/>
                    <a:gd name="connsiteX81" fmla="*/ 5712962 w 6689158"/>
                    <a:gd name="connsiteY81" fmla="*/ 3476722 h 6689159"/>
                    <a:gd name="connsiteX82" fmla="*/ 5699834 w 6689158"/>
                    <a:gd name="connsiteY82" fmla="*/ 3606939 h 6689159"/>
                    <a:gd name="connsiteX83" fmla="*/ 5684600 w 6689158"/>
                    <a:gd name="connsiteY83" fmla="*/ 3656022 h 6689159"/>
                    <a:gd name="connsiteX84" fmla="*/ 5861148 w 6689158"/>
                    <a:gd name="connsiteY84" fmla="*/ 3805497 h 6689159"/>
                    <a:gd name="connsiteX85" fmla="*/ 6147161 w 6689158"/>
                    <a:gd name="connsiteY85" fmla="*/ 4039666 h 6689159"/>
                    <a:gd name="connsiteX86" fmla="*/ 6147160 w 6689158"/>
                    <a:gd name="connsiteY86" fmla="*/ 4039665 h 6689159"/>
                    <a:gd name="connsiteX87" fmla="*/ 6176112 w 6689158"/>
                    <a:gd name="connsiteY87" fmla="*/ 3927066 h 6689159"/>
                    <a:gd name="connsiteX88" fmla="*/ 6234832 w 6689158"/>
                    <a:gd name="connsiteY88" fmla="*/ 3344579 h 6689159"/>
                    <a:gd name="connsiteX89" fmla="*/ 5741222 w 6689158"/>
                    <a:gd name="connsiteY89" fmla="*/ 1728614 h 6689159"/>
                    <a:gd name="connsiteX90" fmla="*/ 1958215 w 6689158"/>
                    <a:gd name="connsiteY90" fmla="*/ 808450 h 6689159"/>
                    <a:gd name="connsiteX91" fmla="*/ 1728612 w 6689158"/>
                    <a:gd name="connsiteY91" fmla="*/ 947938 h 6689159"/>
                    <a:gd name="connsiteX92" fmla="*/ 1300863 w 6689158"/>
                    <a:gd name="connsiteY92" fmla="*/ 1300863 h 6689159"/>
                    <a:gd name="connsiteX93" fmla="*/ 1258822 w 6689158"/>
                    <a:gd name="connsiteY93" fmla="*/ 1347119 h 6689159"/>
                    <a:gd name="connsiteX94" fmla="*/ 1258823 w 6689158"/>
                    <a:gd name="connsiteY94" fmla="*/ 1347121 h 6689159"/>
                    <a:gd name="connsiteX95" fmla="*/ 1263190 w 6689158"/>
                    <a:gd name="connsiteY95" fmla="*/ 1402742 h 6689159"/>
                    <a:gd name="connsiteX96" fmla="*/ 1504198 w 6689158"/>
                    <a:gd name="connsiteY96" fmla="*/ 2390321 h 6689159"/>
                    <a:gd name="connsiteX97" fmla="*/ 1570031 w 6689158"/>
                    <a:gd name="connsiteY97" fmla="*/ 2538525 h 6689159"/>
                    <a:gd name="connsiteX98" fmla="*/ 1593172 w 6689158"/>
                    <a:gd name="connsiteY98" fmla="*/ 2532572 h 6689159"/>
                    <a:gd name="connsiteX99" fmla="*/ 1772170 w 6689158"/>
                    <a:gd name="connsiteY99" fmla="*/ 2514528 h 6689159"/>
                    <a:gd name="connsiteX100" fmla="*/ 1951170 w 6689158"/>
                    <a:gd name="connsiteY100" fmla="*/ 2532573 h 6689159"/>
                    <a:gd name="connsiteX101" fmla="*/ 1953707 w 6689158"/>
                    <a:gd name="connsiteY101" fmla="*/ 2533225 h 6689159"/>
                    <a:gd name="connsiteX102" fmla="*/ 2046764 w 6689158"/>
                    <a:gd name="connsiteY102" fmla="*/ 2419427 h 6689159"/>
                    <a:gd name="connsiteX103" fmla="*/ 2304042 w 6689158"/>
                    <a:gd name="connsiteY103" fmla="*/ 2155240 h 6689159"/>
                    <a:gd name="connsiteX104" fmla="*/ 2679904 w 6689158"/>
                    <a:gd name="connsiteY104" fmla="*/ 1840257 h 6689159"/>
                    <a:gd name="connsiteX105" fmla="*/ 2839402 w 6689158"/>
                    <a:gd name="connsiteY105" fmla="*/ 1728600 h 6689159"/>
                    <a:gd name="connsiteX106" fmla="*/ 2839403 w 6689158"/>
                    <a:gd name="connsiteY106" fmla="*/ 1728599 h 6689159"/>
                    <a:gd name="connsiteX107" fmla="*/ 2180258 w 6689158"/>
                    <a:gd name="connsiteY107" fmla="*/ 1049601 h 6689159"/>
                    <a:gd name="connsiteX108" fmla="*/ 1958217 w 6689158"/>
                    <a:gd name="connsiteY108" fmla="*/ 808450 h 6689159"/>
                    <a:gd name="connsiteX109" fmla="*/ 1958215 w 6689158"/>
                    <a:gd name="connsiteY109" fmla="*/ 808451 h 6689159"/>
                    <a:gd name="connsiteX110" fmla="*/ 1958215 w 6689158"/>
                    <a:gd name="connsiteY110" fmla="*/ 808450 h 6689159"/>
                    <a:gd name="connsiteX111" fmla="*/ 3344580 w 6689158"/>
                    <a:gd name="connsiteY111" fmla="*/ 454327 h 6689159"/>
                    <a:gd name="connsiteX112" fmla="*/ 2485108 w 6689158"/>
                    <a:gd name="connsiteY112" fmla="*/ 584267 h 6689159"/>
                    <a:gd name="connsiteX113" fmla="*/ 2426658 w 6689158"/>
                    <a:gd name="connsiteY113" fmla="*/ 605660 h 6689159"/>
                    <a:gd name="connsiteX114" fmla="*/ 2608239 w 6689158"/>
                    <a:gd name="connsiteY114" fmla="*/ 793623 h 6689159"/>
                    <a:gd name="connsiteX115" fmla="*/ 3061380 w 6689158"/>
                    <a:gd name="connsiteY115" fmla="*/ 1249579 h 6689159"/>
                    <a:gd name="connsiteX116" fmla="*/ 3282982 w 6689158"/>
                    <a:gd name="connsiteY116" fmla="*/ 1466429 h 6689159"/>
                    <a:gd name="connsiteX117" fmla="*/ 3282982 w 6689158"/>
                    <a:gd name="connsiteY117" fmla="*/ 1466430 h 6689159"/>
                    <a:gd name="connsiteX118" fmla="*/ 3293669 w 6689158"/>
                    <a:gd name="connsiteY118" fmla="*/ 1460635 h 6689159"/>
                    <a:gd name="connsiteX119" fmla="*/ 4895242 w 6689158"/>
                    <a:gd name="connsiteY119" fmla="*/ 1001928 h 6689159"/>
                    <a:gd name="connsiteX120" fmla="*/ 5020677 w 6689158"/>
                    <a:gd name="connsiteY120" fmla="*/ 992902 h 6689159"/>
                    <a:gd name="connsiteX121" fmla="*/ 4960548 w 6689158"/>
                    <a:gd name="connsiteY121" fmla="*/ 947937 h 6689159"/>
                    <a:gd name="connsiteX122" fmla="*/ 3344580 w 6689158"/>
                    <a:gd name="connsiteY122" fmla="*/ 454327 h 6689159"/>
                    <a:gd name="connsiteX123" fmla="*/ 3344579 w 6689158"/>
                    <a:gd name="connsiteY123" fmla="*/ 0 h 6689159"/>
                    <a:gd name="connsiteX124" fmla="*/ 5709555 w 6689158"/>
                    <a:gd name="connsiteY124" fmla="*/ 979605 h 6689159"/>
                    <a:gd name="connsiteX125" fmla="*/ 5925421 w 6689158"/>
                    <a:gd name="connsiteY125" fmla="*/ 1217117 h 6689159"/>
                    <a:gd name="connsiteX126" fmla="*/ 6117959 w 6689158"/>
                    <a:gd name="connsiteY126" fmla="*/ 1474595 h 6689159"/>
                    <a:gd name="connsiteX127" fmla="*/ 6162894 w 6689158"/>
                    <a:gd name="connsiteY127" fmla="*/ 1548561 h 6689159"/>
                    <a:gd name="connsiteX128" fmla="*/ 6162893 w 6689158"/>
                    <a:gd name="connsiteY128" fmla="*/ 1548563 h 6689159"/>
                    <a:gd name="connsiteX129" fmla="*/ 6285487 w 6689158"/>
                    <a:gd name="connsiteY129" fmla="*/ 1750355 h 6689159"/>
                    <a:gd name="connsiteX130" fmla="*/ 6689158 w 6689158"/>
                    <a:gd name="connsiteY130" fmla="*/ 3344580 h 6689159"/>
                    <a:gd name="connsiteX131" fmla="*/ 6538793 w 6689158"/>
                    <a:gd name="connsiteY131" fmla="*/ 4339156 h 6689159"/>
                    <a:gd name="connsiteX132" fmla="*/ 6534721 w 6689158"/>
                    <a:gd name="connsiteY132" fmla="*/ 4350281 h 6689159"/>
                    <a:gd name="connsiteX133" fmla="*/ 6426326 w 6689158"/>
                    <a:gd name="connsiteY133" fmla="*/ 4646440 h 6689159"/>
                    <a:gd name="connsiteX134" fmla="*/ 6421122 w 6689158"/>
                    <a:gd name="connsiteY134" fmla="*/ 4657245 h 6689159"/>
                    <a:gd name="connsiteX135" fmla="*/ 6372396 w 6689158"/>
                    <a:gd name="connsiteY135" fmla="*/ 4758392 h 6689159"/>
                    <a:gd name="connsiteX136" fmla="*/ 6285487 w 6689158"/>
                    <a:gd name="connsiteY136" fmla="*/ 4938805 h 6689159"/>
                    <a:gd name="connsiteX137" fmla="*/ 6117958 w 6689158"/>
                    <a:gd name="connsiteY137" fmla="*/ 5214566 h 6689159"/>
                    <a:gd name="connsiteX138" fmla="*/ 6035322 w 6689158"/>
                    <a:gd name="connsiteY138" fmla="*/ 5325072 h 6689159"/>
                    <a:gd name="connsiteX139" fmla="*/ 5925420 w 6689158"/>
                    <a:gd name="connsiteY139" fmla="*/ 5472042 h 6689159"/>
                    <a:gd name="connsiteX140" fmla="*/ 3344580 w 6689158"/>
                    <a:gd name="connsiteY140" fmla="*/ 6689159 h 6689159"/>
                    <a:gd name="connsiteX141" fmla="*/ 1474594 w 6689158"/>
                    <a:gd name="connsiteY141" fmla="*/ 6117958 h 6689159"/>
                    <a:gd name="connsiteX142" fmla="*/ 1464440 w 6689158"/>
                    <a:gd name="connsiteY142" fmla="*/ 6110366 h 6689159"/>
                    <a:gd name="connsiteX143" fmla="*/ 1217117 w 6689158"/>
                    <a:gd name="connsiteY143" fmla="*/ 5925420 h 6689159"/>
                    <a:gd name="connsiteX144" fmla="*/ 979606 w 6689158"/>
                    <a:gd name="connsiteY144" fmla="*/ 5709555 h 6689159"/>
                    <a:gd name="connsiteX145" fmla="*/ 941121 w 6689158"/>
                    <a:gd name="connsiteY145" fmla="*/ 5667211 h 6689159"/>
                    <a:gd name="connsiteX146" fmla="*/ 763739 w 6689158"/>
                    <a:gd name="connsiteY146" fmla="*/ 5472043 h 6689159"/>
                    <a:gd name="connsiteX147" fmla="*/ 0 w 6689158"/>
                    <a:gd name="connsiteY147" fmla="*/ 3344580 h 6689159"/>
                    <a:gd name="connsiteX148" fmla="*/ 763739 w 6689158"/>
                    <a:gd name="connsiteY148" fmla="*/ 1217118 h 6689159"/>
                    <a:gd name="connsiteX149" fmla="*/ 979605 w 6689158"/>
                    <a:gd name="connsiteY149" fmla="*/ 979604 h 6689159"/>
                    <a:gd name="connsiteX150" fmla="*/ 1217117 w 6689158"/>
                    <a:gd name="connsiteY150" fmla="*/ 763739 h 6689159"/>
                    <a:gd name="connsiteX151" fmla="*/ 1252792 w 6689158"/>
                    <a:gd name="connsiteY151" fmla="*/ 737062 h 6689159"/>
                    <a:gd name="connsiteX152" fmla="*/ 1474594 w 6689158"/>
                    <a:gd name="connsiteY152" fmla="*/ 571201 h 6689159"/>
                    <a:gd name="connsiteX153" fmla="*/ 1650297 w 6689158"/>
                    <a:gd name="connsiteY153" fmla="*/ 464459 h 6689159"/>
                    <a:gd name="connsiteX154" fmla="*/ 1750354 w 6689158"/>
                    <a:gd name="connsiteY154" fmla="*/ 403673 h 6689159"/>
                    <a:gd name="connsiteX155" fmla="*/ 2042719 w 6689158"/>
                    <a:gd name="connsiteY155" fmla="*/ 262835 h 6689159"/>
                    <a:gd name="connsiteX156" fmla="*/ 2083584 w 6689158"/>
                    <a:gd name="connsiteY156" fmla="*/ 247876 h 6689159"/>
                    <a:gd name="connsiteX157" fmla="*/ 2350003 w 6689158"/>
                    <a:gd name="connsiteY157" fmla="*/ 150366 h 6689159"/>
                    <a:gd name="connsiteX158" fmla="*/ 3344579 w 6689158"/>
                    <a:gd name="connsiteY158" fmla="*/ 0 h 6689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6689158" h="6689159">
                      <a:moveTo>
                        <a:pt x="2177650" y="4188652"/>
                      </a:moveTo>
                      <a:lnTo>
                        <a:pt x="2117889" y="4221089"/>
                      </a:lnTo>
                      <a:cubicBezTo>
                        <a:pt x="2038196" y="4254797"/>
                        <a:pt x="1952555" y="4277204"/>
                        <a:pt x="1862982" y="4286300"/>
                      </a:cubicBezTo>
                      <a:lnTo>
                        <a:pt x="1796860" y="4289641"/>
                      </a:lnTo>
                      <a:lnTo>
                        <a:pt x="1788544" y="4308481"/>
                      </a:lnTo>
                      <a:cubicBezTo>
                        <a:pt x="1649933" y="4662588"/>
                        <a:pt x="1555530" y="5035690"/>
                        <a:pt x="1505667" y="5419718"/>
                      </a:cubicBezTo>
                      <a:lnTo>
                        <a:pt x="1490555" y="5560700"/>
                      </a:lnTo>
                      <a:lnTo>
                        <a:pt x="1506111" y="5574838"/>
                      </a:lnTo>
                      <a:cubicBezTo>
                        <a:pt x="2005718" y="5987150"/>
                        <a:pt x="2646224" y="6234831"/>
                        <a:pt x="3344580" y="6234832"/>
                      </a:cubicBezTo>
                      <a:cubicBezTo>
                        <a:pt x="4142701" y="6234832"/>
                        <a:pt x="4865264" y="5911329"/>
                        <a:pt x="5388297" y="5388296"/>
                      </a:cubicBezTo>
                      <a:lnTo>
                        <a:pt x="5390660" y="5385697"/>
                      </a:lnTo>
                      <a:lnTo>
                        <a:pt x="5273213" y="5388582"/>
                      </a:lnTo>
                      <a:cubicBezTo>
                        <a:pt x="5000604" y="5388582"/>
                        <a:pt x="4733644" y="5365097"/>
                        <a:pt x="4474354" y="5320095"/>
                      </a:cubicBezTo>
                      <a:lnTo>
                        <a:pt x="4280135" y="5277799"/>
                      </a:lnTo>
                      <a:lnTo>
                        <a:pt x="4254882" y="5324324"/>
                      </a:lnTo>
                      <a:cubicBezTo>
                        <a:pt x="4147754" y="5482893"/>
                        <a:pt x="3966336" y="5587147"/>
                        <a:pt x="3760568" y="5587147"/>
                      </a:cubicBezTo>
                      <a:cubicBezTo>
                        <a:pt x="3431341" y="5587148"/>
                        <a:pt x="3164448" y="5320255"/>
                        <a:pt x="3164448" y="4991027"/>
                      </a:cubicBezTo>
                      <a:lnTo>
                        <a:pt x="3175376" y="4882633"/>
                      </a:lnTo>
                      <a:lnTo>
                        <a:pt x="3026882" y="4807637"/>
                      </a:lnTo>
                      <a:cubicBezTo>
                        <a:pt x="2806384" y="4684443"/>
                        <a:pt x="2597608" y="4543671"/>
                        <a:pt x="2402585" y="4387289"/>
                      </a:cubicBezTo>
                      <a:lnTo>
                        <a:pt x="2177650" y="4188652"/>
                      </a:lnTo>
                      <a:close/>
                      <a:moveTo>
                        <a:pt x="3414840" y="2285703"/>
                      </a:moveTo>
                      <a:lnTo>
                        <a:pt x="3364850" y="2318041"/>
                      </a:lnTo>
                      <a:cubicBezTo>
                        <a:pt x="3184029" y="2441699"/>
                        <a:pt x="3011417" y="2580194"/>
                        <a:pt x="2848518" y="2733562"/>
                      </a:cubicBezTo>
                      <a:cubicBezTo>
                        <a:pt x="2794219" y="2784685"/>
                        <a:pt x="2741504" y="2836983"/>
                        <a:pt x="2690374" y="2890404"/>
                      </a:cubicBezTo>
                      <a:lnTo>
                        <a:pt x="2571277" y="3021477"/>
                      </a:lnTo>
                      <a:lnTo>
                        <a:pt x="2590552" y="3056989"/>
                      </a:lnTo>
                      <a:cubicBezTo>
                        <a:pt x="2635496" y="3163249"/>
                        <a:pt x="2660350" y="3280075"/>
                        <a:pt x="2660349" y="3402707"/>
                      </a:cubicBezTo>
                      <a:cubicBezTo>
                        <a:pt x="2660349" y="3525339"/>
                        <a:pt x="2635496" y="3642166"/>
                        <a:pt x="2590552" y="3748426"/>
                      </a:cubicBezTo>
                      <a:lnTo>
                        <a:pt x="2530886" y="3858356"/>
                      </a:lnTo>
                      <a:lnTo>
                        <a:pt x="2709229" y="4015297"/>
                      </a:lnTo>
                      <a:cubicBezTo>
                        <a:pt x="2883421" y="4154485"/>
                        <a:pt x="3069894" y="4279782"/>
                        <a:pt x="3266837" y="4389432"/>
                      </a:cubicBezTo>
                      <a:lnTo>
                        <a:pt x="3452642" y="4482945"/>
                      </a:lnTo>
                      <a:lnTo>
                        <a:pt x="3528532" y="4441753"/>
                      </a:lnTo>
                      <a:cubicBezTo>
                        <a:pt x="3599851" y="4411587"/>
                        <a:pt x="3678262" y="4394906"/>
                        <a:pt x="3760569" y="4394906"/>
                      </a:cubicBezTo>
                      <a:cubicBezTo>
                        <a:pt x="4007489" y="4394906"/>
                        <a:pt x="4219347" y="4545034"/>
                        <a:pt x="4309843" y="4758990"/>
                      </a:cubicBezTo>
                      <a:lnTo>
                        <a:pt x="4320607" y="4793664"/>
                      </a:lnTo>
                      <a:lnTo>
                        <a:pt x="4559688" y="4845550"/>
                      </a:lnTo>
                      <a:cubicBezTo>
                        <a:pt x="4791281" y="4885605"/>
                        <a:pt x="5029726" y="4906507"/>
                        <a:pt x="5273213" y="4906508"/>
                      </a:cubicBezTo>
                      <a:cubicBezTo>
                        <a:pt x="5412349" y="4906509"/>
                        <a:pt x="5549838" y="4899682"/>
                        <a:pt x="5685342" y="4886359"/>
                      </a:cubicBezTo>
                      <a:lnTo>
                        <a:pt x="5794448" y="4872934"/>
                      </a:lnTo>
                      <a:lnTo>
                        <a:pt x="5885995" y="4722245"/>
                      </a:lnTo>
                      <a:cubicBezTo>
                        <a:pt x="5930488" y="4640341"/>
                        <a:pt x="5971138" y="4556042"/>
                        <a:pt x="6007702" y="4469596"/>
                      </a:cubicBezTo>
                      <a:lnTo>
                        <a:pt x="6025566" y="4420788"/>
                      </a:lnTo>
                      <a:lnTo>
                        <a:pt x="5774209" y="4251797"/>
                      </a:lnTo>
                      <a:cubicBezTo>
                        <a:pt x="5695392" y="4196988"/>
                        <a:pt x="5614173" y="4138974"/>
                        <a:pt x="5530775" y="4077911"/>
                      </a:cubicBezTo>
                      <a:lnTo>
                        <a:pt x="5435413" y="4006461"/>
                      </a:lnTo>
                      <a:lnTo>
                        <a:pt x="5428090" y="4012503"/>
                      </a:lnTo>
                      <a:cubicBezTo>
                        <a:pt x="5324966" y="4082173"/>
                        <a:pt x="5200649" y="4122851"/>
                        <a:pt x="5066831" y="4122852"/>
                      </a:cubicBezTo>
                      <a:cubicBezTo>
                        <a:pt x="4709982" y="4122851"/>
                        <a:pt x="4420700" y="3833569"/>
                        <a:pt x="4420700" y="3476722"/>
                      </a:cubicBezTo>
                      <a:cubicBezTo>
                        <a:pt x="4420700" y="3432115"/>
                        <a:pt x="4425221" y="3388566"/>
                        <a:pt x="4433828" y="3346504"/>
                      </a:cubicBezTo>
                      <a:lnTo>
                        <a:pt x="4468981" y="3233259"/>
                      </a:lnTo>
                      <a:lnTo>
                        <a:pt x="4439706" y="3208684"/>
                      </a:lnTo>
                      <a:cubicBezTo>
                        <a:pt x="4147944" y="2959751"/>
                        <a:pt x="3844619" y="2688962"/>
                        <a:pt x="3535763" y="2400517"/>
                      </a:cubicBezTo>
                      <a:lnTo>
                        <a:pt x="3414840" y="2285703"/>
                      </a:lnTo>
                      <a:close/>
                      <a:moveTo>
                        <a:pt x="851869" y="1886744"/>
                      </a:moveTo>
                      <a:lnTo>
                        <a:pt x="803165" y="1966913"/>
                      </a:lnTo>
                      <a:cubicBezTo>
                        <a:pt x="580695" y="2376442"/>
                        <a:pt x="454327" y="2845754"/>
                        <a:pt x="454328" y="3344581"/>
                      </a:cubicBezTo>
                      <a:cubicBezTo>
                        <a:pt x="454328" y="3943171"/>
                        <a:pt x="636299" y="4499261"/>
                        <a:pt x="947938" y="4960549"/>
                      </a:cubicBezTo>
                      <a:lnTo>
                        <a:pt x="959588" y="4976126"/>
                      </a:lnTo>
                      <a:lnTo>
                        <a:pt x="959588" y="4976125"/>
                      </a:lnTo>
                      <a:lnTo>
                        <a:pt x="964880" y="4912286"/>
                      </a:lnTo>
                      <a:cubicBezTo>
                        <a:pt x="990878" y="4670949"/>
                        <a:pt x="1034536" y="4433392"/>
                        <a:pt x="1095934" y="4201672"/>
                      </a:cubicBezTo>
                      <a:lnTo>
                        <a:pt x="1147594" y="4033598"/>
                      </a:lnTo>
                      <a:lnTo>
                        <a:pt x="1144134" y="4030744"/>
                      </a:lnTo>
                      <a:cubicBezTo>
                        <a:pt x="983406" y="3870015"/>
                        <a:pt x="883992" y="3647972"/>
                        <a:pt x="883992" y="3402708"/>
                      </a:cubicBezTo>
                      <a:cubicBezTo>
                        <a:pt x="883992" y="3157445"/>
                        <a:pt x="983406" y="2935399"/>
                        <a:pt x="1144135" y="2774670"/>
                      </a:cubicBezTo>
                      <a:lnTo>
                        <a:pt x="1146941" y="2772355"/>
                      </a:lnTo>
                      <a:lnTo>
                        <a:pt x="1073336" y="2611529"/>
                      </a:lnTo>
                      <a:cubicBezTo>
                        <a:pt x="979051" y="2379203"/>
                        <a:pt x="904593" y="2137173"/>
                        <a:pt x="851993" y="1887409"/>
                      </a:cubicBezTo>
                      <a:cubicBezTo>
                        <a:pt x="851952" y="1887187"/>
                        <a:pt x="851910" y="1886966"/>
                        <a:pt x="851869" y="1886744"/>
                      </a:cubicBezTo>
                      <a:close/>
                      <a:moveTo>
                        <a:pt x="5741222" y="1728614"/>
                      </a:moveTo>
                      <a:lnTo>
                        <a:pt x="5611312" y="1554887"/>
                      </a:lnTo>
                      <a:lnTo>
                        <a:pt x="5610671" y="1554917"/>
                      </a:lnTo>
                      <a:cubicBezTo>
                        <a:pt x="5021968" y="1595521"/>
                        <a:pt x="4452369" y="1740883"/>
                        <a:pt x="3930424" y="1991564"/>
                      </a:cubicBezTo>
                      <a:lnTo>
                        <a:pt x="3863712" y="2025688"/>
                      </a:lnTo>
                      <a:lnTo>
                        <a:pt x="3998266" y="2153752"/>
                      </a:lnTo>
                      <a:cubicBezTo>
                        <a:pt x="4155631" y="2301454"/>
                        <a:pt x="4313025" y="2447127"/>
                        <a:pt x="4470031" y="2590407"/>
                      </a:cubicBezTo>
                      <a:lnTo>
                        <a:pt x="4801691" y="2888769"/>
                      </a:lnTo>
                      <a:lnTo>
                        <a:pt x="4815328" y="2881367"/>
                      </a:lnTo>
                      <a:cubicBezTo>
                        <a:pt x="4892631" y="2848671"/>
                        <a:pt x="4977620" y="2830591"/>
                        <a:pt x="5066831" y="2830591"/>
                      </a:cubicBezTo>
                      <a:cubicBezTo>
                        <a:pt x="5423680" y="2830591"/>
                        <a:pt x="5712962" y="3119873"/>
                        <a:pt x="5712962" y="3476722"/>
                      </a:cubicBezTo>
                      <a:cubicBezTo>
                        <a:pt x="5712962" y="3521327"/>
                        <a:pt x="5708442" y="3564877"/>
                        <a:pt x="5699834" y="3606939"/>
                      </a:cubicBezTo>
                      <a:lnTo>
                        <a:pt x="5684600" y="3656022"/>
                      </a:lnTo>
                      <a:lnTo>
                        <a:pt x="5861148" y="3805497"/>
                      </a:lnTo>
                      <a:lnTo>
                        <a:pt x="6147161" y="4039666"/>
                      </a:lnTo>
                      <a:lnTo>
                        <a:pt x="6147160" y="4039665"/>
                      </a:lnTo>
                      <a:lnTo>
                        <a:pt x="6176112" y="3927066"/>
                      </a:lnTo>
                      <a:cubicBezTo>
                        <a:pt x="6214612" y="3738918"/>
                        <a:pt x="6234831" y="3544110"/>
                        <a:pt x="6234832" y="3344579"/>
                      </a:cubicBezTo>
                      <a:cubicBezTo>
                        <a:pt x="6234832" y="2745990"/>
                        <a:pt x="6052862" y="2189901"/>
                        <a:pt x="5741222" y="1728614"/>
                      </a:cubicBezTo>
                      <a:close/>
                      <a:moveTo>
                        <a:pt x="1958215" y="808450"/>
                      </a:moveTo>
                      <a:lnTo>
                        <a:pt x="1728612" y="947938"/>
                      </a:lnTo>
                      <a:cubicBezTo>
                        <a:pt x="1574851" y="1051818"/>
                        <a:pt x="1431621" y="1170105"/>
                        <a:pt x="1300863" y="1300863"/>
                      </a:cubicBezTo>
                      <a:lnTo>
                        <a:pt x="1258822" y="1347119"/>
                      </a:lnTo>
                      <a:cubicBezTo>
                        <a:pt x="1258822" y="1347120"/>
                        <a:pt x="1258823" y="1347120"/>
                        <a:pt x="1258823" y="1347121"/>
                      </a:cubicBezTo>
                      <a:lnTo>
                        <a:pt x="1263190" y="1402742"/>
                      </a:lnTo>
                      <a:cubicBezTo>
                        <a:pt x="1299315" y="1747145"/>
                        <a:pt x="1381685" y="2078308"/>
                        <a:pt x="1504198" y="2390321"/>
                      </a:cubicBezTo>
                      <a:lnTo>
                        <a:pt x="1570031" y="2538525"/>
                      </a:lnTo>
                      <a:lnTo>
                        <a:pt x="1593172" y="2532572"/>
                      </a:lnTo>
                      <a:cubicBezTo>
                        <a:pt x="1650990" y="2520742"/>
                        <a:pt x="1710855" y="2514529"/>
                        <a:pt x="1772170" y="2514528"/>
                      </a:cubicBezTo>
                      <a:cubicBezTo>
                        <a:pt x="1833487" y="2514528"/>
                        <a:pt x="1893351" y="2520742"/>
                        <a:pt x="1951170" y="2532573"/>
                      </a:cubicBezTo>
                      <a:lnTo>
                        <a:pt x="1953707" y="2533225"/>
                      </a:lnTo>
                      <a:lnTo>
                        <a:pt x="2046764" y="2419427"/>
                      </a:lnTo>
                      <a:cubicBezTo>
                        <a:pt x="2128031" y="2328363"/>
                        <a:pt x="2213787" y="2240216"/>
                        <a:pt x="2304042" y="2155240"/>
                      </a:cubicBezTo>
                      <a:cubicBezTo>
                        <a:pt x="2424382" y="2041945"/>
                        <a:pt x="2549872" y="1936968"/>
                        <a:pt x="2679904" y="1840257"/>
                      </a:cubicBezTo>
                      <a:lnTo>
                        <a:pt x="2839402" y="1728600"/>
                      </a:lnTo>
                      <a:lnTo>
                        <a:pt x="2839403" y="1728599"/>
                      </a:lnTo>
                      <a:lnTo>
                        <a:pt x="2180258" y="1049601"/>
                      </a:lnTo>
                      <a:lnTo>
                        <a:pt x="1958217" y="808450"/>
                      </a:lnTo>
                      <a:cubicBezTo>
                        <a:pt x="1958215" y="808450"/>
                        <a:pt x="1958216" y="808451"/>
                        <a:pt x="1958215" y="808451"/>
                      </a:cubicBezTo>
                      <a:lnTo>
                        <a:pt x="1958215" y="808450"/>
                      </a:lnTo>
                      <a:close/>
                      <a:moveTo>
                        <a:pt x="3344580" y="454327"/>
                      </a:moveTo>
                      <a:cubicBezTo>
                        <a:pt x="3045285" y="454327"/>
                        <a:pt x="2756615" y="499820"/>
                        <a:pt x="2485108" y="584267"/>
                      </a:cubicBezTo>
                      <a:lnTo>
                        <a:pt x="2426658" y="605660"/>
                      </a:lnTo>
                      <a:lnTo>
                        <a:pt x="2608239" y="793623"/>
                      </a:lnTo>
                      <a:cubicBezTo>
                        <a:pt x="2757007" y="945441"/>
                        <a:pt x="2908179" y="1097562"/>
                        <a:pt x="3061380" y="1249579"/>
                      </a:cubicBezTo>
                      <a:lnTo>
                        <a:pt x="3282982" y="1466429"/>
                      </a:lnTo>
                      <a:lnTo>
                        <a:pt x="3282982" y="1466430"/>
                      </a:lnTo>
                      <a:lnTo>
                        <a:pt x="3293669" y="1460635"/>
                      </a:lnTo>
                      <a:cubicBezTo>
                        <a:pt x="3791705" y="1208444"/>
                        <a:pt x="4334237" y="1056393"/>
                        <a:pt x="4895242" y="1001928"/>
                      </a:cubicBezTo>
                      <a:lnTo>
                        <a:pt x="5020677" y="992902"/>
                      </a:lnTo>
                      <a:lnTo>
                        <a:pt x="4960548" y="947937"/>
                      </a:lnTo>
                      <a:cubicBezTo>
                        <a:pt x="4499260" y="636298"/>
                        <a:pt x="3943171" y="454328"/>
                        <a:pt x="3344580" y="454327"/>
                      </a:cubicBezTo>
                      <a:close/>
                      <a:moveTo>
                        <a:pt x="3344579" y="0"/>
                      </a:moveTo>
                      <a:cubicBezTo>
                        <a:pt x="4268160" y="-1"/>
                        <a:pt x="5104305" y="374355"/>
                        <a:pt x="5709555" y="979605"/>
                      </a:cubicBezTo>
                      <a:lnTo>
                        <a:pt x="5925421" y="1217117"/>
                      </a:lnTo>
                      <a:cubicBezTo>
                        <a:pt x="5993582" y="1299709"/>
                        <a:pt x="6057852" y="1385627"/>
                        <a:pt x="6117959" y="1474595"/>
                      </a:cubicBezTo>
                      <a:lnTo>
                        <a:pt x="6162894" y="1548561"/>
                      </a:lnTo>
                      <a:cubicBezTo>
                        <a:pt x="6162893" y="1548562"/>
                        <a:pt x="6162894" y="1548563"/>
                        <a:pt x="6162893" y="1548563"/>
                      </a:cubicBezTo>
                      <a:lnTo>
                        <a:pt x="6285487" y="1750355"/>
                      </a:lnTo>
                      <a:cubicBezTo>
                        <a:pt x="6542927" y="2224259"/>
                        <a:pt x="6689159" y="2767342"/>
                        <a:pt x="6689158" y="3344580"/>
                      </a:cubicBezTo>
                      <a:cubicBezTo>
                        <a:pt x="6689160" y="3690923"/>
                        <a:pt x="6636516" y="4024970"/>
                        <a:pt x="6538793" y="4339156"/>
                      </a:cubicBezTo>
                      <a:lnTo>
                        <a:pt x="6534721" y="4350281"/>
                      </a:lnTo>
                      <a:lnTo>
                        <a:pt x="6426326" y="4646440"/>
                      </a:lnTo>
                      <a:lnTo>
                        <a:pt x="6421122" y="4657245"/>
                      </a:lnTo>
                      <a:lnTo>
                        <a:pt x="6372396" y="4758392"/>
                      </a:lnTo>
                      <a:lnTo>
                        <a:pt x="6285487" y="4938805"/>
                      </a:lnTo>
                      <a:cubicBezTo>
                        <a:pt x="6233999" y="5033584"/>
                        <a:pt x="6178063" y="5125599"/>
                        <a:pt x="6117958" y="5214566"/>
                      </a:cubicBezTo>
                      <a:lnTo>
                        <a:pt x="6035322" y="5325072"/>
                      </a:lnTo>
                      <a:lnTo>
                        <a:pt x="5925420" y="5472042"/>
                      </a:lnTo>
                      <a:cubicBezTo>
                        <a:pt x="5311975" y="6215366"/>
                        <a:pt x="4383609" y="6689158"/>
                        <a:pt x="3344580" y="6689159"/>
                      </a:cubicBezTo>
                      <a:cubicBezTo>
                        <a:pt x="2651895" y="6689159"/>
                        <a:pt x="2008392" y="6478585"/>
                        <a:pt x="1474594" y="6117958"/>
                      </a:cubicBezTo>
                      <a:lnTo>
                        <a:pt x="1464440" y="6110366"/>
                      </a:lnTo>
                      <a:lnTo>
                        <a:pt x="1217117" y="5925420"/>
                      </a:lnTo>
                      <a:cubicBezTo>
                        <a:pt x="1134526" y="5857259"/>
                        <a:pt x="1055262" y="5785212"/>
                        <a:pt x="979606" y="5709555"/>
                      </a:cubicBezTo>
                      <a:lnTo>
                        <a:pt x="941121" y="5667211"/>
                      </a:lnTo>
                      <a:lnTo>
                        <a:pt x="763739" y="5472043"/>
                      </a:lnTo>
                      <a:cubicBezTo>
                        <a:pt x="286616" y="4893903"/>
                        <a:pt x="1" y="4152713"/>
                        <a:pt x="0" y="3344580"/>
                      </a:cubicBezTo>
                      <a:cubicBezTo>
                        <a:pt x="0" y="2536448"/>
                        <a:pt x="286616" y="1795258"/>
                        <a:pt x="763739" y="1217118"/>
                      </a:cubicBezTo>
                      <a:lnTo>
                        <a:pt x="979605" y="979604"/>
                      </a:lnTo>
                      <a:cubicBezTo>
                        <a:pt x="1055262" y="903949"/>
                        <a:pt x="1134525" y="831900"/>
                        <a:pt x="1217117" y="763739"/>
                      </a:cubicBezTo>
                      <a:lnTo>
                        <a:pt x="1252792" y="737062"/>
                      </a:lnTo>
                      <a:lnTo>
                        <a:pt x="1474594" y="571201"/>
                      </a:lnTo>
                      <a:lnTo>
                        <a:pt x="1650297" y="464459"/>
                      </a:lnTo>
                      <a:lnTo>
                        <a:pt x="1750354" y="403673"/>
                      </a:lnTo>
                      <a:cubicBezTo>
                        <a:pt x="1845135" y="352185"/>
                        <a:pt x="1942683" y="305145"/>
                        <a:pt x="2042719" y="262835"/>
                      </a:cubicBezTo>
                      <a:lnTo>
                        <a:pt x="2083584" y="247876"/>
                      </a:lnTo>
                      <a:lnTo>
                        <a:pt x="2350003" y="150366"/>
                      </a:lnTo>
                      <a:cubicBezTo>
                        <a:pt x="2664191" y="52644"/>
                        <a:pt x="2998237" y="0"/>
                        <a:pt x="3344579"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7" name="Down Arrow 16">
                  <a:extLst>
                    <a:ext uri="{FF2B5EF4-FFF2-40B4-BE49-F238E27FC236}">
                      <a16:creationId xmlns:a16="http://schemas.microsoft.com/office/drawing/2014/main" id="{4CDE8B8B-5C67-5A47-9A52-F90F7192AC23}"/>
                    </a:ext>
                  </a:extLst>
                </p:cNvPr>
                <p:cNvSpPr/>
                <p:nvPr/>
              </p:nvSpPr>
              <p:spPr bwMode="auto">
                <a:xfrm>
                  <a:off x="12789109" y="6025027"/>
                  <a:ext cx="114589" cy="373495"/>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2" name="Down Arrow 71">
                  <a:extLst>
                    <a:ext uri="{FF2B5EF4-FFF2-40B4-BE49-F238E27FC236}">
                      <a16:creationId xmlns:a16="http://schemas.microsoft.com/office/drawing/2014/main" id="{688E650C-DAE9-A34A-A1F7-388E23D428F0}"/>
                    </a:ext>
                  </a:extLst>
                </p:cNvPr>
                <p:cNvSpPr/>
                <p:nvPr/>
              </p:nvSpPr>
              <p:spPr bwMode="auto">
                <a:xfrm rot="18374732">
                  <a:off x="12925416" y="5978241"/>
                  <a:ext cx="90808" cy="284606"/>
                </a:xfrm>
                <a:prstGeom prst="downArrow">
                  <a:avLst>
                    <a:gd name="adj1" fmla="val 54960"/>
                    <a:gd name="adj2" fmla="val 5000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3" name="Down Arrow 72">
                  <a:extLst>
                    <a:ext uri="{FF2B5EF4-FFF2-40B4-BE49-F238E27FC236}">
                      <a16:creationId xmlns:a16="http://schemas.microsoft.com/office/drawing/2014/main" id="{A9D97665-DDD0-014F-A923-9779534E42DA}"/>
                    </a:ext>
                  </a:extLst>
                </p:cNvPr>
                <p:cNvSpPr/>
                <p:nvPr/>
              </p:nvSpPr>
              <p:spPr bwMode="auto">
                <a:xfrm rot="2930966">
                  <a:off x="12687645" y="5979173"/>
                  <a:ext cx="90808" cy="284607"/>
                </a:xfrm>
                <a:prstGeom prst="downArrow">
                  <a:avLst>
                    <a:gd name="adj1" fmla="val 54960"/>
                    <a:gd name="adj2" fmla="val 5000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1" name="Group 30">
              <a:extLst>
                <a:ext uri="{FF2B5EF4-FFF2-40B4-BE49-F238E27FC236}">
                  <a16:creationId xmlns:a16="http://schemas.microsoft.com/office/drawing/2014/main" id="{42EA562C-F04F-EF48-89B7-3798C76DCED8}"/>
                </a:ext>
              </a:extLst>
            </p:cNvPr>
            <p:cNvGrpSpPr/>
            <p:nvPr/>
          </p:nvGrpSpPr>
          <p:grpSpPr>
            <a:xfrm>
              <a:off x="9037963" y="3107981"/>
              <a:ext cx="549984" cy="463537"/>
              <a:chOff x="10793845" y="3666945"/>
              <a:chExt cx="660475" cy="556661"/>
            </a:xfrm>
          </p:grpSpPr>
          <p:grpSp>
            <p:nvGrpSpPr>
              <p:cNvPr id="29" name="Group 28">
                <a:extLst>
                  <a:ext uri="{FF2B5EF4-FFF2-40B4-BE49-F238E27FC236}">
                    <a16:creationId xmlns:a16="http://schemas.microsoft.com/office/drawing/2014/main" id="{EF3C2CE3-3938-4646-9EEC-397508B98636}"/>
                  </a:ext>
                </a:extLst>
              </p:cNvPr>
              <p:cNvGrpSpPr/>
              <p:nvPr/>
            </p:nvGrpSpPr>
            <p:grpSpPr>
              <a:xfrm>
                <a:off x="10929094" y="3666945"/>
                <a:ext cx="178790" cy="152996"/>
                <a:chOff x="10960274" y="3660682"/>
                <a:chExt cx="509376" cy="435888"/>
              </a:xfrm>
            </p:grpSpPr>
            <p:sp>
              <p:nvSpPr>
                <p:cNvPr id="24" name="Rectangle 23">
                  <a:extLst>
                    <a:ext uri="{FF2B5EF4-FFF2-40B4-BE49-F238E27FC236}">
                      <a16:creationId xmlns:a16="http://schemas.microsoft.com/office/drawing/2014/main" id="{90F4D950-D230-C84E-9065-3BB808F8E092}"/>
                    </a:ext>
                  </a:extLst>
                </p:cNvPr>
                <p:cNvSpPr/>
                <p:nvPr/>
              </p:nvSpPr>
              <p:spPr bwMode="auto">
                <a:xfrm>
                  <a:off x="10960274" y="3660682"/>
                  <a:ext cx="509376" cy="435888"/>
                </a:xfrm>
                <a:prstGeom prst="rect">
                  <a:avLst/>
                </a:prstGeom>
                <a:noFill/>
                <a:ln w="254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7" name="Straight Connector 26">
                  <a:extLst>
                    <a:ext uri="{FF2B5EF4-FFF2-40B4-BE49-F238E27FC236}">
                      <a16:creationId xmlns:a16="http://schemas.microsoft.com/office/drawing/2014/main" id="{1E75E015-CF6E-374F-81F7-899B1F31EAFD}"/>
                    </a:ext>
                  </a:extLst>
                </p:cNvPr>
                <p:cNvCxnSpPr>
                  <a:cxnSpLocks/>
                </p:cNvCxnSpPr>
                <p:nvPr/>
              </p:nvCxnSpPr>
              <p:spPr>
                <a:xfrm>
                  <a:off x="11116849" y="3679241"/>
                  <a:ext cx="0" cy="417329"/>
                </a:xfrm>
                <a:prstGeom prst="line">
                  <a:avLst/>
                </a:prstGeom>
                <a:ln w="254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C43A643-E9B1-6D42-8413-70F66C79C58F}"/>
                    </a:ext>
                  </a:extLst>
                </p:cNvPr>
                <p:cNvCxnSpPr>
                  <a:cxnSpLocks/>
                </p:cNvCxnSpPr>
                <p:nvPr/>
              </p:nvCxnSpPr>
              <p:spPr>
                <a:xfrm>
                  <a:off x="11300564" y="3666945"/>
                  <a:ext cx="0" cy="417329"/>
                </a:xfrm>
                <a:prstGeom prst="line">
                  <a:avLst/>
                </a:prstGeom>
                <a:ln w="254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1C3BAAFC-B3F2-D447-971D-B24BB296611C}"/>
                  </a:ext>
                </a:extLst>
              </p:cNvPr>
              <p:cNvGrpSpPr/>
              <p:nvPr/>
            </p:nvGrpSpPr>
            <p:grpSpPr>
              <a:xfrm>
                <a:off x="11166904" y="3666945"/>
                <a:ext cx="178790" cy="152996"/>
                <a:chOff x="10960274" y="3660682"/>
                <a:chExt cx="509376" cy="435888"/>
              </a:xfrm>
            </p:grpSpPr>
            <p:sp>
              <p:nvSpPr>
                <p:cNvPr id="76" name="Rectangle 75">
                  <a:extLst>
                    <a:ext uri="{FF2B5EF4-FFF2-40B4-BE49-F238E27FC236}">
                      <a16:creationId xmlns:a16="http://schemas.microsoft.com/office/drawing/2014/main" id="{5EE1D709-4C6C-9049-BB4D-7474FD3B7316}"/>
                    </a:ext>
                  </a:extLst>
                </p:cNvPr>
                <p:cNvSpPr/>
                <p:nvPr/>
              </p:nvSpPr>
              <p:spPr bwMode="auto">
                <a:xfrm>
                  <a:off x="10960274" y="3660682"/>
                  <a:ext cx="509376" cy="435888"/>
                </a:xfrm>
                <a:prstGeom prst="rect">
                  <a:avLst/>
                </a:prstGeom>
                <a:noFill/>
                <a:ln w="254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77" name="Straight Connector 76">
                  <a:extLst>
                    <a:ext uri="{FF2B5EF4-FFF2-40B4-BE49-F238E27FC236}">
                      <a16:creationId xmlns:a16="http://schemas.microsoft.com/office/drawing/2014/main" id="{DBD25170-C16B-2E48-AF16-C582BC122D47}"/>
                    </a:ext>
                  </a:extLst>
                </p:cNvPr>
                <p:cNvCxnSpPr>
                  <a:cxnSpLocks/>
                </p:cNvCxnSpPr>
                <p:nvPr/>
              </p:nvCxnSpPr>
              <p:spPr>
                <a:xfrm>
                  <a:off x="11116849" y="3679241"/>
                  <a:ext cx="0" cy="417329"/>
                </a:xfrm>
                <a:prstGeom prst="line">
                  <a:avLst/>
                </a:prstGeom>
                <a:ln w="254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1C1F93-90DE-9841-8704-61B7E6B30037}"/>
                    </a:ext>
                  </a:extLst>
                </p:cNvPr>
                <p:cNvCxnSpPr>
                  <a:cxnSpLocks/>
                </p:cNvCxnSpPr>
                <p:nvPr/>
              </p:nvCxnSpPr>
              <p:spPr>
                <a:xfrm>
                  <a:off x="11300564" y="3666945"/>
                  <a:ext cx="0" cy="417329"/>
                </a:xfrm>
                <a:prstGeom prst="line">
                  <a:avLst/>
                </a:prstGeom>
                <a:ln w="254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698258EA-E38B-9544-94A1-C314AAD5CB7F}"/>
                  </a:ext>
                </a:extLst>
              </p:cNvPr>
              <p:cNvGrpSpPr/>
              <p:nvPr/>
            </p:nvGrpSpPr>
            <p:grpSpPr>
              <a:xfrm>
                <a:off x="10793845" y="3869915"/>
                <a:ext cx="178790" cy="152996"/>
                <a:chOff x="10960274" y="3660682"/>
                <a:chExt cx="509376" cy="435888"/>
              </a:xfrm>
            </p:grpSpPr>
            <p:sp>
              <p:nvSpPr>
                <p:cNvPr id="80" name="Rectangle 79">
                  <a:extLst>
                    <a:ext uri="{FF2B5EF4-FFF2-40B4-BE49-F238E27FC236}">
                      <a16:creationId xmlns:a16="http://schemas.microsoft.com/office/drawing/2014/main" id="{8C4111A4-5EEF-2841-B6A7-C6AFD2447A8A}"/>
                    </a:ext>
                  </a:extLst>
                </p:cNvPr>
                <p:cNvSpPr/>
                <p:nvPr/>
              </p:nvSpPr>
              <p:spPr bwMode="auto">
                <a:xfrm>
                  <a:off x="10960274" y="3660682"/>
                  <a:ext cx="509376" cy="435888"/>
                </a:xfrm>
                <a:prstGeom prst="rect">
                  <a:avLst/>
                </a:prstGeom>
                <a:noFill/>
                <a:ln w="254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B7AE397D-19EC-F54F-8FF3-CBC56B7ADBD6}"/>
                    </a:ext>
                  </a:extLst>
                </p:cNvPr>
                <p:cNvCxnSpPr>
                  <a:cxnSpLocks/>
                </p:cNvCxnSpPr>
                <p:nvPr/>
              </p:nvCxnSpPr>
              <p:spPr>
                <a:xfrm>
                  <a:off x="11116849" y="3679241"/>
                  <a:ext cx="0" cy="417329"/>
                </a:xfrm>
                <a:prstGeom prst="line">
                  <a:avLst/>
                </a:prstGeom>
                <a:ln w="254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2201ABE-CCDC-AA4B-AF11-961F574DB528}"/>
                    </a:ext>
                  </a:extLst>
                </p:cNvPr>
                <p:cNvCxnSpPr>
                  <a:cxnSpLocks/>
                </p:cNvCxnSpPr>
                <p:nvPr/>
              </p:nvCxnSpPr>
              <p:spPr>
                <a:xfrm>
                  <a:off x="11300564" y="3666945"/>
                  <a:ext cx="0" cy="417329"/>
                </a:xfrm>
                <a:prstGeom prst="line">
                  <a:avLst/>
                </a:prstGeom>
                <a:ln w="254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BDB9FE70-3A2D-8744-BE40-0DD34F230B62}"/>
                  </a:ext>
                </a:extLst>
              </p:cNvPr>
              <p:cNvGrpSpPr/>
              <p:nvPr/>
            </p:nvGrpSpPr>
            <p:grpSpPr>
              <a:xfrm>
                <a:off x="11034688" y="3869915"/>
                <a:ext cx="178790" cy="152996"/>
                <a:chOff x="10960274" y="3660682"/>
                <a:chExt cx="509376" cy="435888"/>
              </a:xfrm>
            </p:grpSpPr>
            <p:sp>
              <p:nvSpPr>
                <p:cNvPr id="84" name="Rectangle 83">
                  <a:extLst>
                    <a:ext uri="{FF2B5EF4-FFF2-40B4-BE49-F238E27FC236}">
                      <a16:creationId xmlns:a16="http://schemas.microsoft.com/office/drawing/2014/main" id="{DD7CA58F-292D-AE49-8C7D-5636F31E4DF5}"/>
                    </a:ext>
                  </a:extLst>
                </p:cNvPr>
                <p:cNvSpPr/>
                <p:nvPr/>
              </p:nvSpPr>
              <p:spPr bwMode="auto">
                <a:xfrm>
                  <a:off x="10960274" y="3660682"/>
                  <a:ext cx="509376" cy="435888"/>
                </a:xfrm>
                <a:prstGeom prst="rect">
                  <a:avLst/>
                </a:prstGeom>
                <a:noFill/>
                <a:ln w="254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85" name="Straight Connector 84">
                  <a:extLst>
                    <a:ext uri="{FF2B5EF4-FFF2-40B4-BE49-F238E27FC236}">
                      <a16:creationId xmlns:a16="http://schemas.microsoft.com/office/drawing/2014/main" id="{CA71774A-E20B-5E4A-B2CF-B1FC09885BC7}"/>
                    </a:ext>
                  </a:extLst>
                </p:cNvPr>
                <p:cNvCxnSpPr>
                  <a:cxnSpLocks/>
                </p:cNvCxnSpPr>
                <p:nvPr/>
              </p:nvCxnSpPr>
              <p:spPr>
                <a:xfrm>
                  <a:off x="11116849" y="3679241"/>
                  <a:ext cx="0" cy="417329"/>
                </a:xfrm>
                <a:prstGeom prst="line">
                  <a:avLst/>
                </a:prstGeom>
                <a:ln w="254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6426CDE-A660-BE4F-B7C3-E922079B241F}"/>
                    </a:ext>
                  </a:extLst>
                </p:cNvPr>
                <p:cNvCxnSpPr>
                  <a:cxnSpLocks/>
                </p:cNvCxnSpPr>
                <p:nvPr/>
              </p:nvCxnSpPr>
              <p:spPr>
                <a:xfrm>
                  <a:off x="11300564" y="3666945"/>
                  <a:ext cx="0" cy="417329"/>
                </a:xfrm>
                <a:prstGeom prst="line">
                  <a:avLst/>
                </a:prstGeom>
                <a:ln w="254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3049E265-397F-A944-9C8E-4E136606846A}"/>
                  </a:ext>
                </a:extLst>
              </p:cNvPr>
              <p:cNvGrpSpPr/>
              <p:nvPr/>
            </p:nvGrpSpPr>
            <p:grpSpPr>
              <a:xfrm>
                <a:off x="11275530" y="3869915"/>
                <a:ext cx="178790" cy="152996"/>
                <a:chOff x="10960274" y="3660682"/>
                <a:chExt cx="509376" cy="435888"/>
              </a:xfrm>
            </p:grpSpPr>
            <p:sp>
              <p:nvSpPr>
                <p:cNvPr id="88" name="Rectangle 87">
                  <a:extLst>
                    <a:ext uri="{FF2B5EF4-FFF2-40B4-BE49-F238E27FC236}">
                      <a16:creationId xmlns:a16="http://schemas.microsoft.com/office/drawing/2014/main" id="{01D82D97-0356-3949-8AB9-4D10B5355603}"/>
                    </a:ext>
                  </a:extLst>
                </p:cNvPr>
                <p:cNvSpPr/>
                <p:nvPr/>
              </p:nvSpPr>
              <p:spPr bwMode="auto">
                <a:xfrm>
                  <a:off x="10960274" y="3660682"/>
                  <a:ext cx="509376" cy="435888"/>
                </a:xfrm>
                <a:prstGeom prst="rect">
                  <a:avLst/>
                </a:prstGeom>
                <a:noFill/>
                <a:ln w="254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89" name="Straight Connector 88">
                  <a:extLst>
                    <a:ext uri="{FF2B5EF4-FFF2-40B4-BE49-F238E27FC236}">
                      <a16:creationId xmlns:a16="http://schemas.microsoft.com/office/drawing/2014/main" id="{3DDA4983-8267-1647-AA9C-817911CF5B34}"/>
                    </a:ext>
                  </a:extLst>
                </p:cNvPr>
                <p:cNvCxnSpPr>
                  <a:cxnSpLocks/>
                </p:cNvCxnSpPr>
                <p:nvPr/>
              </p:nvCxnSpPr>
              <p:spPr>
                <a:xfrm>
                  <a:off x="11116849" y="3679241"/>
                  <a:ext cx="0" cy="417329"/>
                </a:xfrm>
                <a:prstGeom prst="line">
                  <a:avLst/>
                </a:prstGeom>
                <a:ln w="254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7D2367D-4906-7B46-BE7C-413D4943DF4C}"/>
                    </a:ext>
                  </a:extLst>
                </p:cNvPr>
                <p:cNvCxnSpPr>
                  <a:cxnSpLocks/>
                </p:cNvCxnSpPr>
                <p:nvPr/>
              </p:nvCxnSpPr>
              <p:spPr>
                <a:xfrm>
                  <a:off x="11300564" y="3666945"/>
                  <a:ext cx="0" cy="417329"/>
                </a:xfrm>
                <a:prstGeom prst="line">
                  <a:avLst/>
                </a:prstGeom>
                <a:ln w="254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F3EF32E3-009C-2641-95BF-E2BC5117169C}"/>
                  </a:ext>
                </a:extLst>
              </p:cNvPr>
              <p:cNvGrpSpPr/>
              <p:nvPr/>
            </p:nvGrpSpPr>
            <p:grpSpPr>
              <a:xfrm>
                <a:off x="10929094" y="4070610"/>
                <a:ext cx="178790" cy="152996"/>
                <a:chOff x="10960274" y="3660682"/>
                <a:chExt cx="509376" cy="435888"/>
              </a:xfrm>
            </p:grpSpPr>
            <p:sp>
              <p:nvSpPr>
                <p:cNvPr id="94" name="Rectangle 93">
                  <a:extLst>
                    <a:ext uri="{FF2B5EF4-FFF2-40B4-BE49-F238E27FC236}">
                      <a16:creationId xmlns:a16="http://schemas.microsoft.com/office/drawing/2014/main" id="{ABB22821-4BF0-AC4D-9661-861B19924961}"/>
                    </a:ext>
                  </a:extLst>
                </p:cNvPr>
                <p:cNvSpPr/>
                <p:nvPr/>
              </p:nvSpPr>
              <p:spPr bwMode="auto">
                <a:xfrm>
                  <a:off x="10960274" y="3660682"/>
                  <a:ext cx="509376" cy="435888"/>
                </a:xfrm>
                <a:prstGeom prst="rect">
                  <a:avLst/>
                </a:prstGeom>
                <a:noFill/>
                <a:ln w="254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95" name="Straight Connector 94">
                  <a:extLst>
                    <a:ext uri="{FF2B5EF4-FFF2-40B4-BE49-F238E27FC236}">
                      <a16:creationId xmlns:a16="http://schemas.microsoft.com/office/drawing/2014/main" id="{554B229B-21D0-F942-B1EF-792914DC3B79}"/>
                    </a:ext>
                  </a:extLst>
                </p:cNvPr>
                <p:cNvCxnSpPr>
                  <a:cxnSpLocks/>
                </p:cNvCxnSpPr>
                <p:nvPr/>
              </p:nvCxnSpPr>
              <p:spPr>
                <a:xfrm>
                  <a:off x="11116849" y="3679241"/>
                  <a:ext cx="0" cy="417329"/>
                </a:xfrm>
                <a:prstGeom prst="line">
                  <a:avLst/>
                </a:prstGeom>
                <a:ln w="254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04A6DD9-E363-0149-A4E8-7307F82D35C3}"/>
                    </a:ext>
                  </a:extLst>
                </p:cNvPr>
                <p:cNvCxnSpPr>
                  <a:cxnSpLocks/>
                </p:cNvCxnSpPr>
                <p:nvPr/>
              </p:nvCxnSpPr>
              <p:spPr>
                <a:xfrm>
                  <a:off x="11300564" y="3666945"/>
                  <a:ext cx="0" cy="417329"/>
                </a:xfrm>
                <a:prstGeom prst="line">
                  <a:avLst/>
                </a:prstGeom>
                <a:ln w="254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CA91A2A9-1665-C541-B454-84FD6F25F565}"/>
                  </a:ext>
                </a:extLst>
              </p:cNvPr>
              <p:cNvGrpSpPr/>
              <p:nvPr/>
            </p:nvGrpSpPr>
            <p:grpSpPr>
              <a:xfrm>
                <a:off x="11166904" y="4070610"/>
                <a:ext cx="178790" cy="152996"/>
                <a:chOff x="10960274" y="3660682"/>
                <a:chExt cx="509376" cy="435888"/>
              </a:xfrm>
            </p:grpSpPr>
            <p:sp>
              <p:nvSpPr>
                <p:cNvPr id="98" name="Rectangle 97">
                  <a:extLst>
                    <a:ext uri="{FF2B5EF4-FFF2-40B4-BE49-F238E27FC236}">
                      <a16:creationId xmlns:a16="http://schemas.microsoft.com/office/drawing/2014/main" id="{97CCDEEC-0DC1-7C47-A34A-0F89CDB56CE5}"/>
                    </a:ext>
                  </a:extLst>
                </p:cNvPr>
                <p:cNvSpPr/>
                <p:nvPr/>
              </p:nvSpPr>
              <p:spPr bwMode="auto">
                <a:xfrm>
                  <a:off x="10960274" y="3660682"/>
                  <a:ext cx="509376" cy="435888"/>
                </a:xfrm>
                <a:prstGeom prst="rect">
                  <a:avLst/>
                </a:prstGeom>
                <a:noFill/>
                <a:ln w="254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99" name="Straight Connector 98">
                  <a:extLst>
                    <a:ext uri="{FF2B5EF4-FFF2-40B4-BE49-F238E27FC236}">
                      <a16:creationId xmlns:a16="http://schemas.microsoft.com/office/drawing/2014/main" id="{A3B239AA-F549-9A41-BDBF-6C0B829151E6}"/>
                    </a:ext>
                  </a:extLst>
                </p:cNvPr>
                <p:cNvCxnSpPr>
                  <a:cxnSpLocks/>
                </p:cNvCxnSpPr>
                <p:nvPr/>
              </p:nvCxnSpPr>
              <p:spPr>
                <a:xfrm>
                  <a:off x="11116849" y="3679241"/>
                  <a:ext cx="0" cy="417329"/>
                </a:xfrm>
                <a:prstGeom prst="line">
                  <a:avLst/>
                </a:prstGeom>
                <a:ln w="254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53CEE96-49F0-7D49-840E-7ECC3B9E573E}"/>
                    </a:ext>
                  </a:extLst>
                </p:cNvPr>
                <p:cNvCxnSpPr>
                  <a:cxnSpLocks/>
                </p:cNvCxnSpPr>
                <p:nvPr/>
              </p:nvCxnSpPr>
              <p:spPr>
                <a:xfrm>
                  <a:off x="11300564" y="3666945"/>
                  <a:ext cx="0" cy="417329"/>
                </a:xfrm>
                <a:prstGeom prst="line">
                  <a:avLst/>
                </a:prstGeom>
                <a:ln w="254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sp>
          <p:nvSpPr>
            <p:cNvPr id="102" name="Freeform 101">
              <a:extLst>
                <a:ext uri="{FF2B5EF4-FFF2-40B4-BE49-F238E27FC236}">
                  <a16:creationId xmlns:a16="http://schemas.microsoft.com/office/drawing/2014/main" id="{ABCE8F24-6349-B045-AE8E-34EE1A945A6F}"/>
                </a:ext>
              </a:extLst>
            </p:cNvPr>
            <p:cNvSpPr/>
            <p:nvPr/>
          </p:nvSpPr>
          <p:spPr bwMode="auto">
            <a:xfrm rot="5400000">
              <a:off x="8896174" y="2526880"/>
              <a:ext cx="428969" cy="428968"/>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3" name="Freeform 102">
              <a:extLst>
                <a:ext uri="{FF2B5EF4-FFF2-40B4-BE49-F238E27FC236}">
                  <a16:creationId xmlns:a16="http://schemas.microsoft.com/office/drawing/2014/main" id="{6F7099AE-8901-3744-B79A-0783BEFE58D3}"/>
                </a:ext>
              </a:extLst>
            </p:cNvPr>
            <p:cNvSpPr/>
            <p:nvPr/>
          </p:nvSpPr>
          <p:spPr bwMode="auto">
            <a:xfrm rot="10800000">
              <a:off x="8890974" y="3967081"/>
              <a:ext cx="428969" cy="428968"/>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4" name="Freeform 103">
              <a:extLst>
                <a:ext uri="{FF2B5EF4-FFF2-40B4-BE49-F238E27FC236}">
                  <a16:creationId xmlns:a16="http://schemas.microsoft.com/office/drawing/2014/main" id="{8702ED24-9992-5747-957A-DEA68AE7B3BF}"/>
                </a:ext>
              </a:extLst>
            </p:cNvPr>
            <p:cNvSpPr/>
            <p:nvPr/>
          </p:nvSpPr>
          <p:spPr bwMode="auto">
            <a:xfrm rot="16200000">
              <a:off x="7513290" y="3967080"/>
              <a:ext cx="428969" cy="428968"/>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5" name="Freeform 104">
              <a:extLst>
                <a:ext uri="{FF2B5EF4-FFF2-40B4-BE49-F238E27FC236}">
                  <a16:creationId xmlns:a16="http://schemas.microsoft.com/office/drawing/2014/main" id="{B2C21CCE-B52E-3648-ACDD-BCFD4FE02B9F}"/>
                </a:ext>
              </a:extLst>
            </p:cNvPr>
            <p:cNvSpPr/>
            <p:nvPr/>
          </p:nvSpPr>
          <p:spPr bwMode="auto">
            <a:xfrm>
              <a:off x="7513290" y="2528782"/>
              <a:ext cx="428969" cy="428968"/>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106" name="Rectangle 105">
            <a:extLst>
              <a:ext uri="{FF2B5EF4-FFF2-40B4-BE49-F238E27FC236}">
                <a16:creationId xmlns:a16="http://schemas.microsoft.com/office/drawing/2014/main" id="{17B77347-6786-4B05-97CC-B573CA3AA874}"/>
              </a:ext>
            </a:extLst>
          </p:cNvPr>
          <p:cNvSpPr/>
          <p:nvPr/>
        </p:nvSpPr>
        <p:spPr>
          <a:xfrm>
            <a:off x="6671052" y="1353752"/>
            <a:ext cx="4398057"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177D7"/>
                </a:solidFill>
                <a:effectLst/>
                <a:uLnTx/>
                <a:uFillTx/>
                <a:latin typeface="Segoe UI Semibold"/>
                <a:ea typeface="Segoe UI Semilight" charset="0"/>
                <a:cs typeface="Segoe UI Semilight" charset="0"/>
              </a:rPr>
              <a:t>Microservice architecture </a:t>
            </a:r>
            <a:r>
              <a:rPr lang="en-US" sz="1200">
                <a:solidFill>
                  <a:srgbClr val="0177D7"/>
                </a:solidFill>
                <a:latin typeface="Segoe UI Semibold"/>
                <a:ea typeface="Segoe UI Semilight" charset="0"/>
                <a:cs typeface="Segoe UI Semilight" charset="0"/>
              </a:rPr>
              <a:t>with Azure Database for </a:t>
            </a:r>
            <a:br>
              <a:rPr lang="en-US" sz="1200">
                <a:solidFill>
                  <a:srgbClr val="0177D7"/>
                </a:solidFill>
                <a:latin typeface="Segoe UI Semibold"/>
                <a:ea typeface="Segoe UI Semilight" charset="0"/>
                <a:cs typeface="Segoe UI Semilight" charset="0"/>
              </a:rPr>
            </a:br>
            <a:r>
              <a:rPr lang="en-US" sz="1200">
                <a:solidFill>
                  <a:srgbClr val="0177D7"/>
                </a:solidFill>
                <a:latin typeface="Segoe UI Semibold"/>
                <a:ea typeface="Segoe UI Semilight" charset="0"/>
                <a:cs typeface="Segoe UI Semilight" charset="0"/>
              </a:rPr>
              <a:t>MySQL and</a:t>
            </a:r>
            <a:r>
              <a:rPr kumimoji="0" lang="en-US" sz="1200" b="0" i="0" u="none" strike="noStrike" kern="1200" cap="none" spc="0" normalizeH="0" baseline="0" noProof="0">
                <a:ln>
                  <a:noFill/>
                </a:ln>
                <a:solidFill>
                  <a:srgbClr val="0177D7"/>
                </a:solidFill>
                <a:effectLst/>
                <a:uLnTx/>
                <a:uFillTx/>
                <a:latin typeface="Segoe UI Semibold"/>
                <a:ea typeface="Segoe UI Semilight" charset="0"/>
                <a:cs typeface="Segoe UI Semilight" charset="0"/>
              </a:rPr>
              <a:t> Azure Kubernetes Service</a:t>
            </a:r>
          </a:p>
        </p:txBody>
      </p:sp>
    </p:spTree>
    <p:extLst>
      <p:ext uri="{BB962C8B-B14F-4D97-AF65-F5344CB8AC3E}">
        <p14:creationId xmlns:p14="http://schemas.microsoft.com/office/powerpoint/2010/main" val="5124769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961" y="308185"/>
            <a:ext cx="11018520" cy="553998"/>
          </a:xfrm>
        </p:spPr>
        <p:txBody>
          <a:bodyPr>
            <a:normAutofit/>
          </a:bodyPr>
          <a:lstStyle/>
          <a:p>
            <a:r>
              <a:rPr lang="en-US" sz="3200">
                <a:solidFill>
                  <a:schemeClr val="tx1"/>
                </a:solidFill>
              </a:rPr>
              <a:t>Optimize</a:t>
            </a:r>
            <a:r>
              <a:rPr lang="en-US">
                <a:solidFill>
                  <a:schemeClr val="tx1"/>
                </a:solidFill>
              </a:rPr>
              <a:t> performance for read-heavy workloads</a:t>
            </a:r>
          </a:p>
        </p:txBody>
      </p:sp>
      <p:sp>
        <p:nvSpPr>
          <p:cNvPr id="3" name="Content Placeholder 2"/>
          <p:cNvSpPr>
            <a:spLocks noGrp="1"/>
          </p:cNvSpPr>
          <p:nvPr>
            <p:ph type="body" sz="quarter" idx="10"/>
          </p:nvPr>
        </p:nvSpPr>
        <p:spPr>
          <a:xfrm>
            <a:off x="582514" y="1388900"/>
            <a:ext cx="4634853" cy="2133918"/>
          </a:xfrm>
        </p:spPr>
        <p:txBody>
          <a:bodyPr vert="horz" wrap="square" lIns="0" tIns="0" rIns="0" bIns="0" rtlCol="0" anchor="t">
            <a:spAutoFit/>
          </a:bodyPr>
          <a:lstStyle/>
          <a:p>
            <a:pPr>
              <a:spcBef>
                <a:spcPts val="1584"/>
              </a:spcBef>
            </a:pPr>
            <a:r>
              <a:rPr lang="en-US" sz="1600">
                <a:solidFill>
                  <a:schemeClr val="tx1"/>
                </a:solidFill>
                <a:latin typeface="Segoe UI"/>
                <a:cs typeface="Segoe UI"/>
              </a:rPr>
              <a:t>Increase performance by deploying read replicas, effectively isolating read and write workloads</a:t>
            </a:r>
          </a:p>
          <a:p>
            <a:pPr>
              <a:spcBef>
                <a:spcPts val="1584"/>
              </a:spcBef>
            </a:pPr>
            <a:r>
              <a:rPr lang="en-US" sz="1600">
                <a:latin typeface="Segoe UI"/>
                <a:cs typeface="Segoe UI"/>
              </a:rPr>
              <a:t>Bring applications closer to users around the world by deploying read replicas to other Azure regions</a:t>
            </a:r>
            <a:endParaRPr lang="en-US">
              <a:latin typeface="Segoe UI"/>
              <a:cs typeface="Segoe UI"/>
            </a:endParaRPr>
          </a:p>
          <a:p>
            <a:pPr>
              <a:spcBef>
                <a:spcPts val="1584"/>
              </a:spcBef>
            </a:pPr>
            <a:r>
              <a:rPr lang="en-US" sz="1600" b="1">
                <a:solidFill>
                  <a:schemeClr val="accent1"/>
                </a:solidFill>
                <a:latin typeface="+mj-lt"/>
                <a:cs typeface="Segoe UI"/>
              </a:rPr>
              <a:t>Ideal for read-heavy workloads including BI reporting, social media, web apps, and analytics </a:t>
            </a:r>
            <a:endParaRPr lang="en-US" sz="1600" b="1">
              <a:solidFill>
                <a:schemeClr val="accent1"/>
              </a:solidFill>
              <a:latin typeface="+mj-lt"/>
            </a:endParaRPr>
          </a:p>
        </p:txBody>
      </p:sp>
      <p:cxnSp>
        <p:nvCxnSpPr>
          <p:cNvPr id="9" name="Straight Connector 8">
            <a:extLst>
              <a:ext uri="{FF2B5EF4-FFF2-40B4-BE49-F238E27FC236}">
                <a16:creationId xmlns:a16="http://schemas.microsoft.com/office/drawing/2014/main" id="{F95CC684-4B74-404A-8E80-4089CF63F83B}"/>
              </a:ext>
            </a:extLst>
          </p:cNvPr>
          <p:cNvCxnSpPr/>
          <p:nvPr/>
        </p:nvCxnSpPr>
        <p:spPr>
          <a:xfrm>
            <a:off x="4230029" y="5761463"/>
            <a:ext cx="0" cy="706244"/>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3" name="Title 1">
            <a:extLst>
              <a:ext uri="{FF2B5EF4-FFF2-40B4-BE49-F238E27FC236}">
                <a16:creationId xmlns:a16="http://schemas.microsoft.com/office/drawing/2014/main" id="{E83882BD-8B5A-44CF-A878-0D0D95D98C7C}"/>
              </a:ext>
            </a:extLst>
          </p:cNvPr>
          <p:cNvSpPr txBox="1">
            <a:spLocks/>
          </p:cNvSpPr>
          <p:nvPr/>
        </p:nvSpPr>
        <p:spPr>
          <a:xfrm>
            <a:off x="6161408" y="1419050"/>
            <a:ext cx="5419660" cy="184666"/>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1200" spc="0">
                <a:solidFill>
                  <a:schemeClr val="accent1"/>
                </a:solidFill>
              </a:rPr>
              <a:t>Read-heavy workload architecture with read replicas </a:t>
            </a:r>
          </a:p>
        </p:txBody>
      </p:sp>
      <p:grpSp>
        <p:nvGrpSpPr>
          <p:cNvPr id="13" name="Group 12">
            <a:extLst>
              <a:ext uri="{FF2B5EF4-FFF2-40B4-BE49-F238E27FC236}">
                <a16:creationId xmlns:a16="http://schemas.microsoft.com/office/drawing/2014/main" id="{D3E339F6-7584-0143-BA16-2F8B85123052}"/>
              </a:ext>
            </a:extLst>
          </p:cNvPr>
          <p:cNvGrpSpPr/>
          <p:nvPr/>
        </p:nvGrpSpPr>
        <p:grpSpPr>
          <a:xfrm>
            <a:off x="6021957" y="2027049"/>
            <a:ext cx="5729956" cy="2562926"/>
            <a:chOff x="5416975" y="2137100"/>
            <a:chExt cx="5729956" cy="2562926"/>
          </a:xfrm>
        </p:grpSpPr>
        <p:sp>
          <p:nvSpPr>
            <p:cNvPr id="76" name="TextBox 75">
              <a:extLst>
                <a:ext uri="{FF2B5EF4-FFF2-40B4-BE49-F238E27FC236}">
                  <a16:creationId xmlns:a16="http://schemas.microsoft.com/office/drawing/2014/main" id="{20CD3F3F-EAB8-448A-B915-61FC87C1E3D8}"/>
                </a:ext>
              </a:extLst>
            </p:cNvPr>
            <p:cNvSpPr txBox="1"/>
            <p:nvPr/>
          </p:nvSpPr>
          <p:spPr>
            <a:xfrm>
              <a:off x="7916182" y="3610300"/>
              <a:ext cx="1033850" cy="230832"/>
            </a:xfrm>
            <a:prstGeom prst="rect">
              <a:avLst/>
            </a:prstGeom>
            <a:noFill/>
          </p:spPr>
          <p:txBody>
            <a:bodyPr wrap="square" rtlCol="0">
              <a:spAutoFit/>
            </a:bodyPr>
            <a:lstStyle/>
            <a:p>
              <a:pPr algn="ctr"/>
              <a:r>
                <a:rPr lang="en-US" sz="900">
                  <a:latin typeface="Segoe UI" panose="020B0502040204020203" pitchFamily="34" charset="0"/>
                  <a:cs typeface="Segoe UI" panose="020B0502040204020203" pitchFamily="34" charset="0"/>
                </a:rPr>
                <a:t>Master server</a:t>
              </a:r>
            </a:p>
          </p:txBody>
        </p:sp>
        <p:sp>
          <p:nvSpPr>
            <p:cNvPr id="77" name="TextBox 76">
              <a:extLst>
                <a:ext uri="{FF2B5EF4-FFF2-40B4-BE49-F238E27FC236}">
                  <a16:creationId xmlns:a16="http://schemas.microsoft.com/office/drawing/2014/main" id="{0F91897F-CDD4-4FCE-ADEA-6860A03A0A3E}"/>
                </a:ext>
              </a:extLst>
            </p:cNvPr>
            <p:cNvSpPr txBox="1"/>
            <p:nvPr/>
          </p:nvSpPr>
          <p:spPr>
            <a:xfrm>
              <a:off x="8962711" y="2795735"/>
              <a:ext cx="1033850" cy="230832"/>
            </a:xfrm>
            <a:prstGeom prst="rect">
              <a:avLst/>
            </a:prstGeom>
            <a:noFill/>
          </p:spPr>
          <p:txBody>
            <a:bodyPr wrap="square" rtlCol="0">
              <a:spAutoFit/>
            </a:bodyPr>
            <a:lstStyle/>
            <a:p>
              <a:pPr algn="ctr"/>
              <a:r>
                <a:rPr lang="en-US" sz="900">
                  <a:latin typeface="Segoe UI" panose="020B0502040204020203" pitchFamily="34" charset="0"/>
                  <a:cs typeface="Segoe UI" panose="020B0502040204020203" pitchFamily="34" charset="0"/>
                </a:rPr>
                <a:t>Read Replica #1</a:t>
              </a:r>
            </a:p>
          </p:txBody>
        </p:sp>
        <p:sp>
          <p:nvSpPr>
            <p:cNvPr id="78" name="TextBox 77">
              <a:extLst>
                <a:ext uri="{FF2B5EF4-FFF2-40B4-BE49-F238E27FC236}">
                  <a16:creationId xmlns:a16="http://schemas.microsoft.com/office/drawing/2014/main" id="{3A632658-2927-4A94-8B7B-014782F8F010}"/>
                </a:ext>
              </a:extLst>
            </p:cNvPr>
            <p:cNvSpPr txBox="1"/>
            <p:nvPr/>
          </p:nvSpPr>
          <p:spPr>
            <a:xfrm>
              <a:off x="8955272" y="3610300"/>
              <a:ext cx="1048728" cy="230832"/>
            </a:xfrm>
            <a:prstGeom prst="rect">
              <a:avLst/>
            </a:prstGeom>
            <a:noFill/>
          </p:spPr>
          <p:txBody>
            <a:bodyPr wrap="square" rtlCol="0">
              <a:spAutoFit/>
            </a:bodyPr>
            <a:lstStyle/>
            <a:p>
              <a:pPr algn="ctr"/>
              <a:r>
                <a:rPr lang="en-US" sz="900">
                  <a:latin typeface="Segoe UI" panose="020B0502040204020203" pitchFamily="34" charset="0"/>
                  <a:cs typeface="Segoe UI" panose="020B0502040204020203" pitchFamily="34" charset="0"/>
                </a:rPr>
                <a:t>Read Replica #2</a:t>
              </a:r>
            </a:p>
          </p:txBody>
        </p:sp>
        <p:sp>
          <p:nvSpPr>
            <p:cNvPr id="79" name="TextBox 78">
              <a:extLst>
                <a:ext uri="{FF2B5EF4-FFF2-40B4-BE49-F238E27FC236}">
                  <a16:creationId xmlns:a16="http://schemas.microsoft.com/office/drawing/2014/main" id="{B30F8209-09C4-4047-A523-A0FF0D4DFD2F}"/>
                </a:ext>
              </a:extLst>
            </p:cNvPr>
            <p:cNvSpPr txBox="1"/>
            <p:nvPr/>
          </p:nvSpPr>
          <p:spPr>
            <a:xfrm>
              <a:off x="8962711" y="4411492"/>
              <a:ext cx="1033850" cy="230832"/>
            </a:xfrm>
            <a:prstGeom prst="rect">
              <a:avLst/>
            </a:prstGeom>
            <a:noFill/>
          </p:spPr>
          <p:txBody>
            <a:bodyPr wrap="square" rtlCol="0">
              <a:spAutoFit/>
            </a:bodyPr>
            <a:lstStyle/>
            <a:p>
              <a:pPr algn="ctr"/>
              <a:r>
                <a:rPr lang="en-US" sz="900">
                  <a:latin typeface="Segoe UI" panose="020B0502040204020203" pitchFamily="34" charset="0"/>
                  <a:cs typeface="Segoe UI" panose="020B0502040204020203" pitchFamily="34" charset="0"/>
                </a:rPr>
                <a:t>Read Replica #3</a:t>
              </a:r>
            </a:p>
          </p:txBody>
        </p:sp>
        <p:cxnSp>
          <p:nvCxnSpPr>
            <p:cNvPr id="82" name="Straight Arrow Connector 81">
              <a:extLst>
                <a:ext uri="{FF2B5EF4-FFF2-40B4-BE49-F238E27FC236}">
                  <a16:creationId xmlns:a16="http://schemas.microsoft.com/office/drawing/2014/main" id="{9E17CFEA-7957-4CB8-9069-C6DE6C361B54}"/>
                </a:ext>
              </a:extLst>
            </p:cNvPr>
            <p:cNvCxnSpPr>
              <a:cxnSpLocks/>
            </p:cNvCxnSpPr>
            <p:nvPr/>
          </p:nvCxnSpPr>
          <p:spPr>
            <a:xfrm>
              <a:off x="8797519" y="3397113"/>
              <a:ext cx="31877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38E5E91-795F-49D5-9102-56F6EE4486C2}"/>
                </a:ext>
              </a:extLst>
            </p:cNvPr>
            <p:cNvCxnSpPr>
              <a:cxnSpLocks/>
            </p:cNvCxnSpPr>
            <p:nvPr/>
          </p:nvCxnSpPr>
          <p:spPr>
            <a:xfrm>
              <a:off x="7670850" y="3414094"/>
              <a:ext cx="46942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6B0042B4-5D4C-423E-AAEE-E1A95C26CDD3}"/>
                </a:ext>
              </a:extLst>
            </p:cNvPr>
            <p:cNvSpPr txBox="1"/>
            <p:nvPr/>
          </p:nvSpPr>
          <p:spPr>
            <a:xfrm>
              <a:off x="6871905" y="3610300"/>
              <a:ext cx="904414" cy="230832"/>
            </a:xfrm>
            <a:prstGeom prst="rect">
              <a:avLst/>
            </a:prstGeom>
            <a:noFill/>
          </p:spPr>
          <p:txBody>
            <a:bodyPr wrap="none" rtlCol="0">
              <a:spAutoFit/>
            </a:bodyPr>
            <a:lstStyle/>
            <a:p>
              <a:pPr algn="ctr"/>
              <a:r>
                <a:rPr lang="en-US" sz="900">
                  <a:latin typeface="Segoe UI" panose="020B0502040204020203" pitchFamily="34" charset="0"/>
                  <a:cs typeface="Segoe UI" panose="020B0502040204020203" pitchFamily="34" charset="0"/>
                </a:rPr>
                <a:t>Data Pipelines</a:t>
              </a:r>
            </a:p>
          </p:txBody>
        </p:sp>
        <p:cxnSp>
          <p:nvCxnSpPr>
            <p:cNvPr id="86" name="Straight Arrow Connector 85">
              <a:extLst>
                <a:ext uri="{FF2B5EF4-FFF2-40B4-BE49-F238E27FC236}">
                  <a16:creationId xmlns:a16="http://schemas.microsoft.com/office/drawing/2014/main" id="{7A588226-2B61-4EB5-930B-2C7219CF527F}"/>
                </a:ext>
              </a:extLst>
            </p:cNvPr>
            <p:cNvCxnSpPr>
              <a:cxnSpLocks/>
            </p:cNvCxnSpPr>
            <p:nvPr/>
          </p:nvCxnSpPr>
          <p:spPr>
            <a:xfrm>
              <a:off x="9803881" y="2623127"/>
              <a:ext cx="4114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38B438FE-9C64-47D0-9599-5B548B96507C}"/>
                </a:ext>
              </a:extLst>
            </p:cNvPr>
            <p:cNvSpPr txBox="1"/>
            <p:nvPr/>
          </p:nvSpPr>
          <p:spPr>
            <a:xfrm>
              <a:off x="10113081" y="2800284"/>
              <a:ext cx="1033850" cy="230832"/>
            </a:xfrm>
            <a:prstGeom prst="rect">
              <a:avLst/>
            </a:prstGeom>
            <a:noFill/>
          </p:spPr>
          <p:txBody>
            <a:bodyPr wrap="square" rtlCol="0">
              <a:spAutoFit/>
            </a:bodyPr>
            <a:lstStyle/>
            <a:p>
              <a:pPr algn="ctr"/>
              <a:r>
                <a:rPr lang="en-US" sz="900">
                  <a:latin typeface="Segoe UI" panose="020B0502040204020203" pitchFamily="34" charset="0"/>
                  <a:cs typeface="Segoe UI" panose="020B0502040204020203" pitchFamily="34" charset="0"/>
                </a:rPr>
                <a:t>Power BI</a:t>
              </a:r>
            </a:p>
          </p:txBody>
        </p:sp>
        <p:sp>
          <p:nvSpPr>
            <p:cNvPr id="90" name="TextBox 89">
              <a:extLst>
                <a:ext uri="{FF2B5EF4-FFF2-40B4-BE49-F238E27FC236}">
                  <a16:creationId xmlns:a16="http://schemas.microsoft.com/office/drawing/2014/main" id="{2518A353-725A-4F1D-8654-FD9813073038}"/>
                </a:ext>
              </a:extLst>
            </p:cNvPr>
            <p:cNvSpPr txBox="1"/>
            <p:nvPr/>
          </p:nvSpPr>
          <p:spPr>
            <a:xfrm>
              <a:off x="10113081" y="3610300"/>
              <a:ext cx="1033850" cy="230832"/>
            </a:xfrm>
            <a:prstGeom prst="rect">
              <a:avLst/>
            </a:prstGeom>
            <a:noFill/>
          </p:spPr>
          <p:txBody>
            <a:bodyPr wrap="square" rtlCol="0">
              <a:spAutoFit/>
            </a:bodyPr>
            <a:lstStyle/>
            <a:p>
              <a:pPr algn="ctr"/>
              <a:r>
                <a:rPr lang="en-US" sz="900">
                  <a:latin typeface="Segoe UI" panose="020B0502040204020203" pitchFamily="34" charset="0"/>
                  <a:cs typeface="Segoe UI" panose="020B0502040204020203" pitchFamily="34" charset="0"/>
                </a:rPr>
                <a:t>Mobile app</a:t>
              </a:r>
            </a:p>
          </p:txBody>
        </p:sp>
        <p:sp>
          <p:nvSpPr>
            <p:cNvPr id="91" name="TextBox 90">
              <a:extLst>
                <a:ext uri="{FF2B5EF4-FFF2-40B4-BE49-F238E27FC236}">
                  <a16:creationId xmlns:a16="http://schemas.microsoft.com/office/drawing/2014/main" id="{E3EC3E62-88F6-4C43-A8A8-958F98D4BAD7}"/>
                </a:ext>
              </a:extLst>
            </p:cNvPr>
            <p:cNvSpPr txBox="1"/>
            <p:nvPr/>
          </p:nvSpPr>
          <p:spPr>
            <a:xfrm>
              <a:off x="10113081" y="4411581"/>
              <a:ext cx="1033850" cy="230832"/>
            </a:xfrm>
            <a:prstGeom prst="rect">
              <a:avLst/>
            </a:prstGeom>
            <a:noFill/>
          </p:spPr>
          <p:txBody>
            <a:bodyPr wrap="square" rtlCol="0">
              <a:spAutoFit/>
            </a:bodyPr>
            <a:lstStyle/>
            <a:p>
              <a:pPr algn="ctr"/>
              <a:r>
                <a:rPr lang="en-US" sz="900">
                  <a:latin typeface="Segoe UI" panose="020B0502040204020203" pitchFamily="34" charset="0"/>
                  <a:cs typeface="Segoe UI" panose="020B0502040204020203" pitchFamily="34" charset="0"/>
                </a:rPr>
                <a:t>Desktop app</a:t>
              </a:r>
            </a:p>
          </p:txBody>
        </p:sp>
        <p:sp>
          <p:nvSpPr>
            <p:cNvPr id="97" name="TextBox 96">
              <a:extLst>
                <a:ext uri="{FF2B5EF4-FFF2-40B4-BE49-F238E27FC236}">
                  <a16:creationId xmlns:a16="http://schemas.microsoft.com/office/drawing/2014/main" id="{FF9C7C40-F677-4154-8C3B-87988C3674BA}"/>
                </a:ext>
              </a:extLst>
            </p:cNvPr>
            <p:cNvSpPr txBox="1"/>
            <p:nvPr/>
          </p:nvSpPr>
          <p:spPr>
            <a:xfrm>
              <a:off x="5443424" y="3613978"/>
              <a:ext cx="827470" cy="230832"/>
            </a:xfrm>
            <a:prstGeom prst="rect">
              <a:avLst/>
            </a:prstGeom>
            <a:noFill/>
          </p:spPr>
          <p:txBody>
            <a:bodyPr wrap="none" rtlCol="0">
              <a:spAutoFit/>
            </a:bodyPr>
            <a:lstStyle/>
            <a:p>
              <a:pPr algn="ctr"/>
              <a:r>
                <a:rPr lang="en-US" sz="900">
                  <a:latin typeface="Segoe UI" panose="020B0502040204020203" pitchFamily="34" charset="0"/>
                  <a:cs typeface="Segoe UI" panose="020B0502040204020203" pitchFamily="34" charset="0"/>
                </a:rPr>
                <a:t>Blob storage</a:t>
              </a:r>
            </a:p>
          </p:txBody>
        </p:sp>
        <p:sp>
          <p:nvSpPr>
            <p:cNvPr id="100" name="TextBox 99">
              <a:extLst>
                <a:ext uri="{FF2B5EF4-FFF2-40B4-BE49-F238E27FC236}">
                  <a16:creationId xmlns:a16="http://schemas.microsoft.com/office/drawing/2014/main" id="{7BB46C1C-DFC3-49D0-B3E6-C2B171B8A416}"/>
                </a:ext>
              </a:extLst>
            </p:cNvPr>
            <p:cNvSpPr txBox="1"/>
            <p:nvPr/>
          </p:nvSpPr>
          <p:spPr>
            <a:xfrm>
              <a:off x="5513956" y="4469194"/>
              <a:ext cx="686405" cy="230832"/>
            </a:xfrm>
            <a:prstGeom prst="rect">
              <a:avLst/>
            </a:prstGeom>
            <a:noFill/>
          </p:spPr>
          <p:txBody>
            <a:bodyPr wrap="none" rtlCol="0">
              <a:spAutoFit/>
            </a:bodyPr>
            <a:lstStyle/>
            <a:p>
              <a:pPr algn="ctr"/>
              <a:r>
                <a:rPr lang="en-US" sz="900">
                  <a:latin typeface="Segoe UI" panose="020B0502040204020203" pitchFamily="34" charset="0"/>
                  <a:cs typeface="Segoe UI" panose="020B0502040204020203" pitchFamily="34" charset="0"/>
                </a:rPr>
                <a:t>Data Lake</a:t>
              </a:r>
            </a:p>
          </p:txBody>
        </p:sp>
        <p:cxnSp>
          <p:nvCxnSpPr>
            <p:cNvPr id="101" name="Straight Connector 100">
              <a:extLst>
                <a:ext uri="{FF2B5EF4-FFF2-40B4-BE49-F238E27FC236}">
                  <a16:creationId xmlns:a16="http://schemas.microsoft.com/office/drawing/2014/main" id="{0B545C6A-601E-493C-98C9-1D82E9FC1DEC}"/>
                </a:ext>
              </a:extLst>
            </p:cNvPr>
            <p:cNvCxnSpPr/>
            <p:nvPr/>
          </p:nvCxnSpPr>
          <p:spPr>
            <a:xfrm>
              <a:off x="6533373" y="3414094"/>
              <a:ext cx="364558" cy="0"/>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Freeform 188">
              <a:extLst>
                <a:ext uri="{FF2B5EF4-FFF2-40B4-BE49-F238E27FC236}">
                  <a16:creationId xmlns:a16="http://schemas.microsoft.com/office/drawing/2014/main" id="{58524D69-1DA8-394A-B931-11554D3A634E}"/>
                </a:ext>
              </a:extLst>
            </p:cNvPr>
            <p:cNvSpPr/>
            <p:nvPr/>
          </p:nvSpPr>
          <p:spPr bwMode="auto">
            <a:xfrm>
              <a:off x="5650714" y="2155572"/>
              <a:ext cx="412890" cy="529552"/>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45" name="TextBox 44">
              <a:extLst>
                <a:ext uri="{FF2B5EF4-FFF2-40B4-BE49-F238E27FC236}">
                  <a16:creationId xmlns:a16="http://schemas.microsoft.com/office/drawing/2014/main" id="{14C3B1BD-D087-054E-804C-5610E4332648}"/>
                </a:ext>
              </a:extLst>
            </p:cNvPr>
            <p:cNvSpPr txBox="1"/>
            <p:nvPr/>
          </p:nvSpPr>
          <p:spPr>
            <a:xfrm>
              <a:off x="5416975" y="2690724"/>
              <a:ext cx="880369" cy="230832"/>
            </a:xfrm>
            <a:prstGeom prst="rect">
              <a:avLst/>
            </a:prstGeom>
            <a:noFill/>
          </p:spPr>
          <p:txBody>
            <a:bodyPr wrap="none" rtlCol="0">
              <a:spAutoFit/>
            </a:bodyPr>
            <a:lstStyle/>
            <a:p>
              <a:pPr algn="ctr"/>
              <a:r>
                <a:rPr lang="en-US" sz="900">
                  <a:latin typeface="Segoe UI" panose="020B0502040204020203" pitchFamily="34" charset="0"/>
                  <a:cs typeface="Segoe UI" panose="020B0502040204020203" pitchFamily="34" charset="0"/>
                </a:rPr>
                <a:t>SQL database</a:t>
              </a:r>
            </a:p>
          </p:txBody>
        </p:sp>
        <p:sp>
          <p:nvSpPr>
            <p:cNvPr id="46" name="Freeform 45">
              <a:extLst>
                <a:ext uri="{FF2B5EF4-FFF2-40B4-BE49-F238E27FC236}">
                  <a16:creationId xmlns:a16="http://schemas.microsoft.com/office/drawing/2014/main" id="{95D506DE-3D41-2546-A1AF-50D4A35486A5}"/>
                </a:ext>
              </a:extLst>
            </p:cNvPr>
            <p:cNvSpPr/>
            <p:nvPr/>
          </p:nvSpPr>
          <p:spPr>
            <a:xfrm>
              <a:off x="5638866" y="3933001"/>
              <a:ext cx="436587" cy="559945"/>
            </a:xfrm>
            <a:custGeom>
              <a:avLst/>
              <a:gdLst>
                <a:gd name="connsiteX0" fmla="*/ 2360504 w 3489743"/>
                <a:gd name="connsiteY0" fmla="*/ 2523946 h 4475775"/>
                <a:gd name="connsiteX1" fmla="*/ 2391169 w 3489743"/>
                <a:gd name="connsiteY1" fmla="*/ 2592261 h 4475775"/>
                <a:gd name="connsiteX2" fmla="*/ 2991531 w 3489743"/>
                <a:gd name="connsiteY2" fmla="*/ 2867451 h 4475775"/>
                <a:gd name="connsiteX3" fmla="*/ 3452257 w 3489743"/>
                <a:gd name="connsiteY3" fmla="*/ 2735481 h 4475775"/>
                <a:gd name="connsiteX4" fmla="*/ 3489742 w 3489743"/>
                <a:gd name="connsiteY4" fmla="*/ 2704064 h 4475775"/>
                <a:gd name="connsiteX5" fmla="*/ 3489742 w 3489743"/>
                <a:gd name="connsiteY5" fmla="*/ 3764012 h 4475775"/>
                <a:gd name="connsiteX6" fmla="*/ 3489743 w 3489743"/>
                <a:gd name="connsiteY6" fmla="*/ 3764020 h 4475775"/>
                <a:gd name="connsiteX7" fmla="*/ 3489742 w 3489743"/>
                <a:gd name="connsiteY7" fmla="*/ 3764028 h 4475775"/>
                <a:gd name="connsiteX8" fmla="*/ 3489742 w 3489743"/>
                <a:gd name="connsiteY8" fmla="*/ 3785552 h 4475775"/>
                <a:gd name="connsiteX9" fmla="*/ 3487077 w 3489743"/>
                <a:gd name="connsiteY9" fmla="*/ 3785552 h 4475775"/>
                <a:gd name="connsiteX10" fmla="*/ 3480734 w 3489743"/>
                <a:gd name="connsiteY10" fmla="*/ 3836793 h 4475775"/>
                <a:gd name="connsiteX11" fmla="*/ 1744873 w 3489743"/>
                <a:gd name="connsiteY11" fmla="*/ 4475775 h 4475775"/>
                <a:gd name="connsiteX12" fmla="*/ 9011 w 3489743"/>
                <a:gd name="connsiteY12" fmla="*/ 3836793 h 4475775"/>
                <a:gd name="connsiteX13" fmla="*/ 2668 w 3489743"/>
                <a:gd name="connsiteY13" fmla="*/ 3785552 h 4475775"/>
                <a:gd name="connsiteX14" fmla="*/ 3 w 3489743"/>
                <a:gd name="connsiteY14" fmla="*/ 3785552 h 4475775"/>
                <a:gd name="connsiteX15" fmla="*/ 3 w 3489743"/>
                <a:gd name="connsiteY15" fmla="*/ 3764020 h 4475775"/>
                <a:gd name="connsiteX16" fmla="*/ 3 w 3489743"/>
                <a:gd name="connsiteY16" fmla="*/ 2704066 h 4475775"/>
                <a:gd name="connsiteX17" fmla="*/ 37485 w 3489743"/>
                <a:gd name="connsiteY17" fmla="*/ 2735481 h 4475775"/>
                <a:gd name="connsiteX18" fmla="*/ 498211 w 3489743"/>
                <a:gd name="connsiteY18" fmla="*/ 2867451 h 4475775"/>
                <a:gd name="connsiteX19" fmla="*/ 1098573 w 3489743"/>
                <a:gd name="connsiteY19" fmla="*/ 2592261 h 4475775"/>
                <a:gd name="connsiteX20" fmla="*/ 1113844 w 3489743"/>
                <a:gd name="connsiteY20" fmla="*/ 2558242 h 4475775"/>
                <a:gd name="connsiteX21" fmla="*/ 1129114 w 3489743"/>
                <a:gd name="connsiteY21" fmla="*/ 2592261 h 4475775"/>
                <a:gd name="connsiteX22" fmla="*/ 1729476 w 3489743"/>
                <a:gd name="connsiteY22" fmla="*/ 2867451 h 4475775"/>
                <a:gd name="connsiteX23" fmla="*/ 2329838 w 3489743"/>
                <a:gd name="connsiteY23" fmla="*/ 2592261 h 4475775"/>
                <a:gd name="connsiteX24" fmla="*/ 1744872 w 3489743"/>
                <a:gd name="connsiteY24" fmla="*/ 256767 h 4475775"/>
                <a:gd name="connsiteX25" fmla="*/ 540488 w 3489743"/>
                <a:gd name="connsiteY25" fmla="*/ 610251 h 4475775"/>
                <a:gd name="connsiteX26" fmla="*/ 1744872 w 3489743"/>
                <a:gd name="connsiteY26" fmla="*/ 963735 h 4475775"/>
                <a:gd name="connsiteX27" fmla="*/ 2949256 w 3489743"/>
                <a:gd name="connsiteY27" fmla="*/ 610251 h 4475775"/>
                <a:gd name="connsiteX28" fmla="*/ 1744872 w 3489743"/>
                <a:gd name="connsiteY28" fmla="*/ 256767 h 4475775"/>
                <a:gd name="connsiteX29" fmla="*/ 1744871 w 3489743"/>
                <a:gd name="connsiteY29" fmla="*/ 0 h 4475775"/>
                <a:gd name="connsiteX30" fmla="*/ 3480733 w 3489743"/>
                <a:gd name="connsiteY30" fmla="*/ 638982 h 4475775"/>
                <a:gd name="connsiteX31" fmla="*/ 3487076 w 3489743"/>
                <a:gd name="connsiteY31" fmla="*/ 690223 h 4475775"/>
                <a:gd name="connsiteX32" fmla="*/ 3489741 w 3489743"/>
                <a:gd name="connsiteY32" fmla="*/ 690223 h 4475775"/>
                <a:gd name="connsiteX33" fmla="*/ 3489741 w 3489743"/>
                <a:gd name="connsiteY33" fmla="*/ 711755 h 4475775"/>
                <a:gd name="connsiteX34" fmla="*/ 3489741 w 3489743"/>
                <a:gd name="connsiteY34" fmla="*/ 1865194 h 4475775"/>
                <a:gd name="connsiteX35" fmla="*/ 3489742 w 3489743"/>
                <a:gd name="connsiteY35" fmla="*/ 1865195 h 4475775"/>
                <a:gd name="connsiteX36" fmla="*/ 3489742 w 3489743"/>
                <a:gd name="connsiteY36" fmla="*/ 2439566 h 4475775"/>
                <a:gd name="connsiteX37" fmla="*/ 3452256 w 3489743"/>
                <a:gd name="connsiteY37" fmla="*/ 2470984 h 4475775"/>
                <a:gd name="connsiteX38" fmla="*/ 2991530 w 3489743"/>
                <a:gd name="connsiteY38" fmla="*/ 2602954 h 4475775"/>
                <a:gd name="connsiteX39" fmla="*/ 2391168 w 3489743"/>
                <a:gd name="connsiteY39" fmla="*/ 2327764 h 4475775"/>
                <a:gd name="connsiteX40" fmla="*/ 2360503 w 3489743"/>
                <a:gd name="connsiteY40" fmla="*/ 2259449 h 4475775"/>
                <a:gd name="connsiteX41" fmla="*/ 2329837 w 3489743"/>
                <a:gd name="connsiteY41" fmla="*/ 2327764 h 4475775"/>
                <a:gd name="connsiteX42" fmla="*/ 1729475 w 3489743"/>
                <a:gd name="connsiteY42" fmla="*/ 2602954 h 4475775"/>
                <a:gd name="connsiteX43" fmla="*/ 1129113 w 3489743"/>
                <a:gd name="connsiteY43" fmla="*/ 2327764 h 4475775"/>
                <a:gd name="connsiteX44" fmla="*/ 1113843 w 3489743"/>
                <a:gd name="connsiteY44" fmla="*/ 2293745 h 4475775"/>
                <a:gd name="connsiteX45" fmla="*/ 1098572 w 3489743"/>
                <a:gd name="connsiteY45" fmla="*/ 2327764 h 4475775"/>
                <a:gd name="connsiteX46" fmla="*/ 498210 w 3489743"/>
                <a:gd name="connsiteY46" fmla="*/ 2602954 h 4475775"/>
                <a:gd name="connsiteX47" fmla="*/ 37484 w 3489743"/>
                <a:gd name="connsiteY47" fmla="*/ 2470984 h 4475775"/>
                <a:gd name="connsiteX48" fmla="*/ 0 w 3489743"/>
                <a:gd name="connsiteY48" fmla="*/ 2439567 h 4475775"/>
                <a:gd name="connsiteX49" fmla="*/ 0 w 3489743"/>
                <a:gd name="connsiteY49" fmla="*/ 1865193 h 4475775"/>
                <a:gd name="connsiteX50" fmla="*/ 2 w 3489743"/>
                <a:gd name="connsiteY50" fmla="*/ 1865191 h 4475775"/>
                <a:gd name="connsiteX51" fmla="*/ 2 w 3489743"/>
                <a:gd name="connsiteY51" fmla="*/ 711763 h 4475775"/>
                <a:gd name="connsiteX52" fmla="*/ 1 w 3489743"/>
                <a:gd name="connsiteY52" fmla="*/ 711755 h 4475775"/>
                <a:gd name="connsiteX53" fmla="*/ 2 w 3489743"/>
                <a:gd name="connsiteY53" fmla="*/ 711747 h 4475775"/>
                <a:gd name="connsiteX54" fmla="*/ 9010 w 3489743"/>
                <a:gd name="connsiteY54" fmla="*/ 638982 h 4475775"/>
                <a:gd name="connsiteX55" fmla="*/ 1744871 w 3489743"/>
                <a:gd name="connsiteY55" fmla="*/ 0 h 4475775"/>
                <a:gd name="connsiteX0" fmla="*/ 2360504 w 3489743"/>
                <a:gd name="connsiteY0" fmla="*/ 2523946 h 4475775"/>
                <a:gd name="connsiteX1" fmla="*/ 2391169 w 3489743"/>
                <a:gd name="connsiteY1" fmla="*/ 2592261 h 4475775"/>
                <a:gd name="connsiteX2" fmla="*/ 2991531 w 3489743"/>
                <a:gd name="connsiteY2" fmla="*/ 2867451 h 4475775"/>
                <a:gd name="connsiteX3" fmla="*/ 3452257 w 3489743"/>
                <a:gd name="connsiteY3" fmla="*/ 2735481 h 4475775"/>
                <a:gd name="connsiteX4" fmla="*/ 3489742 w 3489743"/>
                <a:gd name="connsiteY4" fmla="*/ 2704064 h 4475775"/>
                <a:gd name="connsiteX5" fmla="*/ 3489742 w 3489743"/>
                <a:gd name="connsiteY5" fmla="*/ 3764012 h 4475775"/>
                <a:gd name="connsiteX6" fmla="*/ 3489743 w 3489743"/>
                <a:gd name="connsiteY6" fmla="*/ 3764020 h 4475775"/>
                <a:gd name="connsiteX7" fmla="*/ 3489742 w 3489743"/>
                <a:gd name="connsiteY7" fmla="*/ 3764028 h 4475775"/>
                <a:gd name="connsiteX8" fmla="*/ 3489742 w 3489743"/>
                <a:gd name="connsiteY8" fmla="*/ 3785552 h 4475775"/>
                <a:gd name="connsiteX9" fmla="*/ 3487077 w 3489743"/>
                <a:gd name="connsiteY9" fmla="*/ 3785552 h 4475775"/>
                <a:gd name="connsiteX10" fmla="*/ 3480734 w 3489743"/>
                <a:gd name="connsiteY10" fmla="*/ 3836793 h 4475775"/>
                <a:gd name="connsiteX11" fmla="*/ 1744873 w 3489743"/>
                <a:gd name="connsiteY11" fmla="*/ 4475775 h 4475775"/>
                <a:gd name="connsiteX12" fmla="*/ 9011 w 3489743"/>
                <a:gd name="connsiteY12" fmla="*/ 3836793 h 4475775"/>
                <a:gd name="connsiteX13" fmla="*/ 2668 w 3489743"/>
                <a:gd name="connsiteY13" fmla="*/ 3785552 h 4475775"/>
                <a:gd name="connsiteX14" fmla="*/ 3 w 3489743"/>
                <a:gd name="connsiteY14" fmla="*/ 3785552 h 4475775"/>
                <a:gd name="connsiteX15" fmla="*/ 3 w 3489743"/>
                <a:gd name="connsiteY15" fmla="*/ 3764020 h 4475775"/>
                <a:gd name="connsiteX16" fmla="*/ 3 w 3489743"/>
                <a:gd name="connsiteY16" fmla="*/ 2704066 h 4475775"/>
                <a:gd name="connsiteX17" fmla="*/ 37485 w 3489743"/>
                <a:gd name="connsiteY17" fmla="*/ 2735481 h 4475775"/>
                <a:gd name="connsiteX18" fmla="*/ 498211 w 3489743"/>
                <a:gd name="connsiteY18" fmla="*/ 2867451 h 4475775"/>
                <a:gd name="connsiteX19" fmla="*/ 1098573 w 3489743"/>
                <a:gd name="connsiteY19" fmla="*/ 2592261 h 4475775"/>
                <a:gd name="connsiteX20" fmla="*/ 1113844 w 3489743"/>
                <a:gd name="connsiteY20" fmla="*/ 2558242 h 4475775"/>
                <a:gd name="connsiteX21" fmla="*/ 1129114 w 3489743"/>
                <a:gd name="connsiteY21" fmla="*/ 2592261 h 4475775"/>
                <a:gd name="connsiteX22" fmla="*/ 1729476 w 3489743"/>
                <a:gd name="connsiteY22" fmla="*/ 2867451 h 4475775"/>
                <a:gd name="connsiteX23" fmla="*/ 2329838 w 3489743"/>
                <a:gd name="connsiteY23" fmla="*/ 2592261 h 4475775"/>
                <a:gd name="connsiteX24" fmla="*/ 2360504 w 3489743"/>
                <a:gd name="connsiteY24" fmla="*/ 2523946 h 4475775"/>
                <a:gd name="connsiteX25" fmla="*/ 1744872 w 3489743"/>
                <a:gd name="connsiteY25" fmla="*/ 256767 h 4475775"/>
                <a:gd name="connsiteX26" fmla="*/ 540488 w 3489743"/>
                <a:gd name="connsiteY26" fmla="*/ 610251 h 4475775"/>
                <a:gd name="connsiteX27" fmla="*/ 1744872 w 3489743"/>
                <a:gd name="connsiteY27" fmla="*/ 963735 h 4475775"/>
                <a:gd name="connsiteX28" fmla="*/ 2949256 w 3489743"/>
                <a:gd name="connsiteY28" fmla="*/ 610251 h 4475775"/>
                <a:gd name="connsiteX29" fmla="*/ 1744872 w 3489743"/>
                <a:gd name="connsiteY29" fmla="*/ 256767 h 4475775"/>
                <a:gd name="connsiteX30" fmla="*/ 1744871 w 3489743"/>
                <a:gd name="connsiteY30" fmla="*/ 0 h 4475775"/>
                <a:gd name="connsiteX31" fmla="*/ 3480733 w 3489743"/>
                <a:gd name="connsiteY31" fmla="*/ 638982 h 4475775"/>
                <a:gd name="connsiteX32" fmla="*/ 3487076 w 3489743"/>
                <a:gd name="connsiteY32" fmla="*/ 690223 h 4475775"/>
                <a:gd name="connsiteX33" fmla="*/ 3489741 w 3489743"/>
                <a:gd name="connsiteY33" fmla="*/ 690223 h 4475775"/>
                <a:gd name="connsiteX34" fmla="*/ 3489741 w 3489743"/>
                <a:gd name="connsiteY34" fmla="*/ 711755 h 4475775"/>
                <a:gd name="connsiteX35" fmla="*/ 3489741 w 3489743"/>
                <a:gd name="connsiteY35" fmla="*/ 1865194 h 4475775"/>
                <a:gd name="connsiteX36" fmla="*/ 3489742 w 3489743"/>
                <a:gd name="connsiteY36" fmla="*/ 2439566 h 4475775"/>
                <a:gd name="connsiteX37" fmla="*/ 3452256 w 3489743"/>
                <a:gd name="connsiteY37" fmla="*/ 2470984 h 4475775"/>
                <a:gd name="connsiteX38" fmla="*/ 2991530 w 3489743"/>
                <a:gd name="connsiteY38" fmla="*/ 2602954 h 4475775"/>
                <a:gd name="connsiteX39" fmla="*/ 2391168 w 3489743"/>
                <a:gd name="connsiteY39" fmla="*/ 2327764 h 4475775"/>
                <a:gd name="connsiteX40" fmla="*/ 2360503 w 3489743"/>
                <a:gd name="connsiteY40" fmla="*/ 2259449 h 4475775"/>
                <a:gd name="connsiteX41" fmla="*/ 2329837 w 3489743"/>
                <a:gd name="connsiteY41" fmla="*/ 2327764 h 4475775"/>
                <a:gd name="connsiteX42" fmla="*/ 1729475 w 3489743"/>
                <a:gd name="connsiteY42" fmla="*/ 2602954 h 4475775"/>
                <a:gd name="connsiteX43" fmla="*/ 1129113 w 3489743"/>
                <a:gd name="connsiteY43" fmla="*/ 2327764 h 4475775"/>
                <a:gd name="connsiteX44" fmla="*/ 1113843 w 3489743"/>
                <a:gd name="connsiteY44" fmla="*/ 2293745 h 4475775"/>
                <a:gd name="connsiteX45" fmla="*/ 1098572 w 3489743"/>
                <a:gd name="connsiteY45" fmla="*/ 2327764 h 4475775"/>
                <a:gd name="connsiteX46" fmla="*/ 498210 w 3489743"/>
                <a:gd name="connsiteY46" fmla="*/ 2602954 h 4475775"/>
                <a:gd name="connsiteX47" fmla="*/ 37484 w 3489743"/>
                <a:gd name="connsiteY47" fmla="*/ 2470984 h 4475775"/>
                <a:gd name="connsiteX48" fmla="*/ 0 w 3489743"/>
                <a:gd name="connsiteY48" fmla="*/ 2439567 h 4475775"/>
                <a:gd name="connsiteX49" fmla="*/ 0 w 3489743"/>
                <a:gd name="connsiteY49" fmla="*/ 1865193 h 4475775"/>
                <a:gd name="connsiteX50" fmla="*/ 2 w 3489743"/>
                <a:gd name="connsiteY50" fmla="*/ 1865191 h 4475775"/>
                <a:gd name="connsiteX51" fmla="*/ 2 w 3489743"/>
                <a:gd name="connsiteY51" fmla="*/ 711763 h 4475775"/>
                <a:gd name="connsiteX52" fmla="*/ 1 w 3489743"/>
                <a:gd name="connsiteY52" fmla="*/ 711755 h 4475775"/>
                <a:gd name="connsiteX53" fmla="*/ 2 w 3489743"/>
                <a:gd name="connsiteY53" fmla="*/ 711747 h 4475775"/>
                <a:gd name="connsiteX54" fmla="*/ 9010 w 3489743"/>
                <a:gd name="connsiteY54" fmla="*/ 638982 h 4475775"/>
                <a:gd name="connsiteX55" fmla="*/ 1744871 w 3489743"/>
                <a:gd name="connsiteY55" fmla="*/ 0 h 4475775"/>
                <a:gd name="connsiteX0" fmla="*/ 2360504 w 3489743"/>
                <a:gd name="connsiteY0" fmla="*/ 2523946 h 4475775"/>
                <a:gd name="connsiteX1" fmla="*/ 2391169 w 3489743"/>
                <a:gd name="connsiteY1" fmla="*/ 2592261 h 4475775"/>
                <a:gd name="connsiteX2" fmla="*/ 2991531 w 3489743"/>
                <a:gd name="connsiteY2" fmla="*/ 2867451 h 4475775"/>
                <a:gd name="connsiteX3" fmla="*/ 3452257 w 3489743"/>
                <a:gd name="connsiteY3" fmla="*/ 2735481 h 4475775"/>
                <a:gd name="connsiteX4" fmla="*/ 3489742 w 3489743"/>
                <a:gd name="connsiteY4" fmla="*/ 2704064 h 4475775"/>
                <a:gd name="connsiteX5" fmla="*/ 3489742 w 3489743"/>
                <a:gd name="connsiteY5" fmla="*/ 3764012 h 4475775"/>
                <a:gd name="connsiteX6" fmla="*/ 3489743 w 3489743"/>
                <a:gd name="connsiteY6" fmla="*/ 3764020 h 4475775"/>
                <a:gd name="connsiteX7" fmla="*/ 3489742 w 3489743"/>
                <a:gd name="connsiteY7" fmla="*/ 3764028 h 4475775"/>
                <a:gd name="connsiteX8" fmla="*/ 3489742 w 3489743"/>
                <a:gd name="connsiteY8" fmla="*/ 3785552 h 4475775"/>
                <a:gd name="connsiteX9" fmla="*/ 3487077 w 3489743"/>
                <a:gd name="connsiteY9" fmla="*/ 3785552 h 4475775"/>
                <a:gd name="connsiteX10" fmla="*/ 3480734 w 3489743"/>
                <a:gd name="connsiteY10" fmla="*/ 3836793 h 4475775"/>
                <a:gd name="connsiteX11" fmla="*/ 1744873 w 3489743"/>
                <a:gd name="connsiteY11" fmla="*/ 4475775 h 4475775"/>
                <a:gd name="connsiteX12" fmla="*/ 9011 w 3489743"/>
                <a:gd name="connsiteY12" fmla="*/ 3836793 h 4475775"/>
                <a:gd name="connsiteX13" fmla="*/ 2668 w 3489743"/>
                <a:gd name="connsiteY13" fmla="*/ 3785552 h 4475775"/>
                <a:gd name="connsiteX14" fmla="*/ 3 w 3489743"/>
                <a:gd name="connsiteY14" fmla="*/ 3785552 h 4475775"/>
                <a:gd name="connsiteX15" fmla="*/ 3 w 3489743"/>
                <a:gd name="connsiteY15" fmla="*/ 3764020 h 4475775"/>
                <a:gd name="connsiteX16" fmla="*/ 3 w 3489743"/>
                <a:gd name="connsiteY16" fmla="*/ 2704066 h 4475775"/>
                <a:gd name="connsiteX17" fmla="*/ 37485 w 3489743"/>
                <a:gd name="connsiteY17" fmla="*/ 2735481 h 4475775"/>
                <a:gd name="connsiteX18" fmla="*/ 498211 w 3489743"/>
                <a:gd name="connsiteY18" fmla="*/ 2867451 h 4475775"/>
                <a:gd name="connsiteX19" fmla="*/ 1098573 w 3489743"/>
                <a:gd name="connsiteY19" fmla="*/ 2592261 h 4475775"/>
                <a:gd name="connsiteX20" fmla="*/ 1113844 w 3489743"/>
                <a:gd name="connsiteY20" fmla="*/ 2558242 h 4475775"/>
                <a:gd name="connsiteX21" fmla="*/ 1129114 w 3489743"/>
                <a:gd name="connsiteY21" fmla="*/ 2592261 h 4475775"/>
                <a:gd name="connsiteX22" fmla="*/ 1729476 w 3489743"/>
                <a:gd name="connsiteY22" fmla="*/ 2867451 h 4475775"/>
                <a:gd name="connsiteX23" fmla="*/ 2329838 w 3489743"/>
                <a:gd name="connsiteY23" fmla="*/ 2592261 h 4475775"/>
                <a:gd name="connsiteX24" fmla="*/ 2360504 w 3489743"/>
                <a:gd name="connsiteY24" fmla="*/ 2523946 h 4475775"/>
                <a:gd name="connsiteX25" fmla="*/ 1744872 w 3489743"/>
                <a:gd name="connsiteY25" fmla="*/ 256767 h 4475775"/>
                <a:gd name="connsiteX26" fmla="*/ 540488 w 3489743"/>
                <a:gd name="connsiteY26" fmla="*/ 610251 h 4475775"/>
                <a:gd name="connsiteX27" fmla="*/ 1744872 w 3489743"/>
                <a:gd name="connsiteY27" fmla="*/ 963735 h 4475775"/>
                <a:gd name="connsiteX28" fmla="*/ 2949256 w 3489743"/>
                <a:gd name="connsiteY28" fmla="*/ 610251 h 4475775"/>
                <a:gd name="connsiteX29" fmla="*/ 1744872 w 3489743"/>
                <a:gd name="connsiteY29" fmla="*/ 256767 h 4475775"/>
                <a:gd name="connsiteX30" fmla="*/ 1744871 w 3489743"/>
                <a:gd name="connsiteY30" fmla="*/ 0 h 4475775"/>
                <a:gd name="connsiteX31" fmla="*/ 3480733 w 3489743"/>
                <a:gd name="connsiteY31" fmla="*/ 638982 h 4475775"/>
                <a:gd name="connsiteX32" fmla="*/ 3487076 w 3489743"/>
                <a:gd name="connsiteY32" fmla="*/ 690223 h 4475775"/>
                <a:gd name="connsiteX33" fmla="*/ 3489741 w 3489743"/>
                <a:gd name="connsiteY33" fmla="*/ 690223 h 4475775"/>
                <a:gd name="connsiteX34" fmla="*/ 3489741 w 3489743"/>
                <a:gd name="connsiteY34" fmla="*/ 711755 h 4475775"/>
                <a:gd name="connsiteX35" fmla="*/ 3489742 w 3489743"/>
                <a:gd name="connsiteY35" fmla="*/ 2439566 h 4475775"/>
                <a:gd name="connsiteX36" fmla="*/ 3452256 w 3489743"/>
                <a:gd name="connsiteY36" fmla="*/ 2470984 h 4475775"/>
                <a:gd name="connsiteX37" fmla="*/ 2991530 w 3489743"/>
                <a:gd name="connsiteY37" fmla="*/ 2602954 h 4475775"/>
                <a:gd name="connsiteX38" fmla="*/ 2391168 w 3489743"/>
                <a:gd name="connsiteY38" fmla="*/ 2327764 h 4475775"/>
                <a:gd name="connsiteX39" fmla="*/ 2360503 w 3489743"/>
                <a:gd name="connsiteY39" fmla="*/ 2259449 h 4475775"/>
                <a:gd name="connsiteX40" fmla="*/ 2329837 w 3489743"/>
                <a:gd name="connsiteY40" fmla="*/ 2327764 h 4475775"/>
                <a:gd name="connsiteX41" fmla="*/ 1729475 w 3489743"/>
                <a:gd name="connsiteY41" fmla="*/ 2602954 h 4475775"/>
                <a:gd name="connsiteX42" fmla="*/ 1129113 w 3489743"/>
                <a:gd name="connsiteY42" fmla="*/ 2327764 h 4475775"/>
                <a:gd name="connsiteX43" fmla="*/ 1113843 w 3489743"/>
                <a:gd name="connsiteY43" fmla="*/ 2293745 h 4475775"/>
                <a:gd name="connsiteX44" fmla="*/ 1098572 w 3489743"/>
                <a:gd name="connsiteY44" fmla="*/ 2327764 h 4475775"/>
                <a:gd name="connsiteX45" fmla="*/ 498210 w 3489743"/>
                <a:gd name="connsiteY45" fmla="*/ 2602954 h 4475775"/>
                <a:gd name="connsiteX46" fmla="*/ 37484 w 3489743"/>
                <a:gd name="connsiteY46" fmla="*/ 2470984 h 4475775"/>
                <a:gd name="connsiteX47" fmla="*/ 0 w 3489743"/>
                <a:gd name="connsiteY47" fmla="*/ 2439567 h 4475775"/>
                <a:gd name="connsiteX48" fmla="*/ 0 w 3489743"/>
                <a:gd name="connsiteY48" fmla="*/ 1865193 h 4475775"/>
                <a:gd name="connsiteX49" fmla="*/ 2 w 3489743"/>
                <a:gd name="connsiteY49" fmla="*/ 1865191 h 4475775"/>
                <a:gd name="connsiteX50" fmla="*/ 2 w 3489743"/>
                <a:gd name="connsiteY50" fmla="*/ 711763 h 4475775"/>
                <a:gd name="connsiteX51" fmla="*/ 1 w 3489743"/>
                <a:gd name="connsiteY51" fmla="*/ 711755 h 4475775"/>
                <a:gd name="connsiteX52" fmla="*/ 2 w 3489743"/>
                <a:gd name="connsiteY52" fmla="*/ 711747 h 4475775"/>
                <a:gd name="connsiteX53" fmla="*/ 9010 w 3489743"/>
                <a:gd name="connsiteY53" fmla="*/ 638982 h 4475775"/>
                <a:gd name="connsiteX54" fmla="*/ 1744871 w 3489743"/>
                <a:gd name="connsiteY54" fmla="*/ 0 h 4475775"/>
                <a:gd name="connsiteX0" fmla="*/ 2360504 w 3489743"/>
                <a:gd name="connsiteY0" fmla="*/ 2523946 h 4475775"/>
                <a:gd name="connsiteX1" fmla="*/ 2391169 w 3489743"/>
                <a:gd name="connsiteY1" fmla="*/ 2592261 h 4475775"/>
                <a:gd name="connsiteX2" fmla="*/ 2991531 w 3489743"/>
                <a:gd name="connsiteY2" fmla="*/ 2867451 h 4475775"/>
                <a:gd name="connsiteX3" fmla="*/ 3452257 w 3489743"/>
                <a:gd name="connsiteY3" fmla="*/ 2735481 h 4475775"/>
                <a:gd name="connsiteX4" fmla="*/ 3489742 w 3489743"/>
                <a:gd name="connsiteY4" fmla="*/ 2704064 h 4475775"/>
                <a:gd name="connsiteX5" fmla="*/ 3489742 w 3489743"/>
                <a:gd name="connsiteY5" fmla="*/ 3764012 h 4475775"/>
                <a:gd name="connsiteX6" fmla="*/ 3489743 w 3489743"/>
                <a:gd name="connsiteY6" fmla="*/ 3764020 h 4475775"/>
                <a:gd name="connsiteX7" fmla="*/ 3489742 w 3489743"/>
                <a:gd name="connsiteY7" fmla="*/ 3764028 h 4475775"/>
                <a:gd name="connsiteX8" fmla="*/ 3489742 w 3489743"/>
                <a:gd name="connsiteY8" fmla="*/ 3785552 h 4475775"/>
                <a:gd name="connsiteX9" fmla="*/ 3487077 w 3489743"/>
                <a:gd name="connsiteY9" fmla="*/ 3785552 h 4475775"/>
                <a:gd name="connsiteX10" fmla="*/ 3480734 w 3489743"/>
                <a:gd name="connsiteY10" fmla="*/ 3836793 h 4475775"/>
                <a:gd name="connsiteX11" fmla="*/ 1744873 w 3489743"/>
                <a:gd name="connsiteY11" fmla="*/ 4475775 h 4475775"/>
                <a:gd name="connsiteX12" fmla="*/ 9011 w 3489743"/>
                <a:gd name="connsiteY12" fmla="*/ 3836793 h 4475775"/>
                <a:gd name="connsiteX13" fmla="*/ 2668 w 3489743"/>
                <a:gd name="connsiteY13" fmla="*/ 3785552 h 4475775"/>
                <a:gd name="connsiteX14" fmla="*/ 3 w 3489743"/>
                <a:gd name="connsiteY14" fmla="*/ 3785552 h 4475775"/>
                <a:gd name="connsiteX15" fmla="*/ 3 w 3489743"/>
                <a:gd name="connsiteY15" fmla="*/ 3764020 h 4475775"/>
                <a:gd name="connsiteX16" fmla="*/ 3 w 3489743"/>
                <a:gd name="connsiteY16" fmla="*/ 2704066 h 4475775"/>
                <a:gd name="connsiteX17" fmla="*/ 37485 w 3489743"/>
                <a:gd name="connsiteY17" fmla="*/ 2735481 h 4475775"/>
                <a:gd name="connsiteX18" fmla="*/ 498211 w 3489743"/>
                <a:gd name="connsiteY18" fmla="*/ 2867451 h 4475775"/>
                <a:gd name="connsiteX19" fmla="*/ 1098573 w 3489743"/>
                <a:gd name="connsiteY19" fmla="*/ 2592261 h 4475775"/>
                <a:gd name="connsiteX20" fmla="*/ 1113844 w 3489743"/>
                <a:gd name="connsiteY20" fmla="*/ 2558242 h 4475775"/>
                <a:gd name="connsiteX21" fmla="*/ 1129114 w 3489743"/>
                <a:gd name="connsiteY21" fmla="*/ 2592261 h 4475775"/>
                <a:gd name="connsiteX22" fmla="*/ 1729476 w 3489743"/>
                <a:gd name="connsiteY22" fmla="*/ 2867451 h 4475775"/>
                <a:gd name="connsiteX23" fmla="*/ 2329838 w 3489743"/>
                <a:gd name="connsiteY23" fmla="*/ 2592261 h 4475775"/>
                <a:gd name="connsiteX24" fmla="*/ 2360504 w 3489743"/>
                <a:gd name="connsiteY24" fmla="*/ 2523946 h 4475775"/>
                <a:gd name="connsiteX25" fmla="*/ 1744872 w 3489743"/>
                <a:gd name="connsiteY25" fmla="*/ 256767 h 4475775"/>
                <a:gd name="connsiteX26" fmla="*/ 540488 w 3489743"/>
                <a:gd name="connsiteY26" fmla="*/ 610251 h 4475775"/>
                <a:gd name="connsiteX27" fmla="*/ 1744872 w 3489743"/>
                <a:gd name="connsiteY27" fmla="*/ 963735 h 4475775"/>
                <a:gd name="connsiteX28" fmla="*/ 2949256 w 3489743"/>
                <a:gd name="connsiteY28" fmla="*/ 610251 h 4475775"/>
                <a:gd name="connsiteX29" fmla="*/ 1744872 w 3489743"/>
                <a:gd name="connsiteY29" fmla="*/ 256767 h 4475775"/>
                <a:gd name="connsiteX30" fmla="*/ 1744871 w 3489743"/>
                <a:gd name="connsiteY30" fmla="*/ 0 h 4475775"/>
                <a:gd name="connsiteX31" fmla="*/ 3480733 w 3489743"/>
                <a:gd name="connsiteY31" fmla="*/ 638982 h 4475775"/>
                <a:gd name="connsiteX32" fmla="*/ 3487076 w 3489743"/>
                <a:gd name="connsiteY32" fmla="*/ 690223 h 4475775"/>
                <a:gd name="connsiteX33" fmla="*/ 3489741 w 3489743"/>
                <a:gd name="connsiteY33" fmla="*/ 690223 h 4475775"/>
                <a:gd name="connsiteX34" fmla="*/ 3489741 w 3489743"/>
                <a:gd name="connsiteY34" fmla="*/ 711755 h 4475775"/>
                <a:gd name="connsiteX35" fmla="*/ 3489742 w 3489743"/>
                <a:gd name="connsiteY35" fmla="*/ 2439566 h 4475775"/>
                <a:gd name="connsiteX36" fmla="*/ 3452256 w 3489743"/>
                <a:gd name="connsiteY36" fmla="*/ 2470984 h 4475775"/>
                <a:gd name="connsiteX37" fmla="*/ 2991530 w 3489743"/>
                <a:gd name="connsiteY37" fmla="*/ 2602954 h 4475775"/>
                <a:gd name="connsiteX38" fmla="*/ 2391168 w 3489743"/>
                <a:gd name="connsiteY38" fmla="*/ 2327764 h 4475775"/>
                <a:gd name="connsiteX39" fmla="*/ 2360503 w 3489743"/>
                <a:gd name="connsiteY39" fmla="*/ 2259449 h 4475775"/>
                <a:gd name="connsiteX40" fmla="*/ 2329837 w 3489743"/>
                <a:gd name="connsiteY40" fmla="*/ 2327764 h 4475775"/>
                <a:gd name="connsiteX41" fmla="*/ 1729475 w 3489743"/>
                <a:gd name="connsiteY41" fmla="*/ 2602954 h 4475775"/>
                <a:gd name="connsiteX42" fmla="*/ 1129113 w 3489743"/>
                <a:gd name="connsiteY42" fmla="*/ 2327764 h 4475775"/>
                <a:gd name="connsiteX43" fmla="*/ 1113843 w 3489743"/>
                <a:gd name="connsiteY43" fmla="*/ 2293745 h 4475775"/>
                <a:gd name="connsiteX44" fmla="*/ 1098572 w 3489743"/>
                <a:gd name="connsiteY44" fmla="*/ 2327764 h 4475775"/>
                <a:gd name="connsiteX45" fmla="*/ 498210 w 3489743"/>
                <a:gd name="connsiteY45" fmla="*/ 2602954 h 4475775"/>
                <a:gd name="connsiteX46" fmla="*/ 37484 w 3489743"/>
                <a:gd name="connsiteY46" fmla="*/ 2470984 h 4475775"/>
                <a:gd name="connsiteX47" fmla="*/ 0 w 3489743"/>
                <a:gd name="connsiteY47" fmla="*/ 2439567 h 4475775"/>
                <a:gd name="connsiteX48" fmla="*/ 0 w 3489743"/>
                <a:gd name="connsiteY48" fmla="*/ 1865193 h 4475775"/>
                <a:gd name="connsiteX49" fmla="*/ 2 w 3489743"/>
                <a:gd name="connsiteY49" fmla="*/ 711763 h 4475775"/>
                <a:gd name="connsiteX50" fmla="*/ 1 w 3489743"/>
                <a:gd name="connsiteY50" fmla="*/ 711755 h 4475775"/>
                <a:gd name="connsiteX51" fmla="*/ 2 w 3489743"/>
                <a:gd name="connsiteY51" fmla="*/ 711747 h 4475775"/>
                <a:gd name="connsiteX52" fmla="*/ 9010 w 3489743"/>
                <a:gd name="connsiteY52" fmla="*/ 638982 h 4475775"/>
                <a:gd name="connsiteX53" fmla="*/ 1744871 w 3489743"/>
                <a:gd name="connsiteY53" fmla="*/ 0 h 4475775"/>
                <a:gd name="connsiteX0" fmla="*/ 2360504 w 3489743"/>
                <a:gd name="connsiteY0" fmla="*/ 2523946 h 4475775"/>
                <a:gd name="connsiteX1" fmla="*/ 2391169 w 3489743"/>
                <a:gd name="connsiteY1" fmla="*/ 2592261 h 4475775"/>
                <a:gd name="connsiteX2" fmla="*/ 2991531 w 3489743"/>
                <a:gd name="connsiteY2" fmla="*/ 2867451 h 4475775"/>
                <a:gd name="connsiteX3" fmla="*/ 3452257 w 3489743"/>
                <a:gd name="connsiteY3" fmla="*/ 2735481 h 4475775"/>
                <a:gd name="connsiteX4" fmla="*/ 3489742 w 3489743"/>
                <a:gd name="connsiteY4" fmla="*/ 2704064 h 4475775"/>
                <a:gd name="connsiteX5" fmla="*/ 3489742 w 3489743"/>
                <a:gd name="connsiteY5" fmla="*/ 3764012 h 4475775"/>
                <a:gd name="connsiteX6" fmla="*/ 3489743 w 3489743"/>
                <a:gd name="connsiteY6" fmla="*/ 3764020 h 4475775"/>
                <a:gd name="connsiteX7" fmla="*/ 3489742 w 3489743"/>
                <a:gd name="connsiteY7" fmla="*/ 3764028 h 4475775"/>
                <a:gd name="connsiteX8" fmla="*/ 3489742 w 3489743"/>
                <a:gd name="connsiteY8" fmla="*/ 3785552 h 4475775"/>
                <a:gd name="connsiteX9" fmla="*/ 3487077 w 3489743"/>
                <a:gd name="connsiteY9" fmla="*/ 3785552 h 4475775"/>
                <a:gd name="connsiteX10" fmla="*/ 3480734 w 3489743"/>
                <a:gd name="connsiteY10" fmla="*/ 3836793 h 4475775"/>
                <a:gd name="connsiteX11" fmla="*/ 1744873 w 3489743"/>
                <a:gd name="connsiteY11" fmla="*/ 4475775 h 4475775"/>
                <a:gd name="connsiteX12" fmla="*/ 9011 w 3489743"/>
                <a:gd name="connsiteY12" fmla="*/ 3836793 h 4475775"/>
                <a:gd name="connsiteX13" fmla="*/ 2668 w 3489743"/>
                <a:gd name="connsiteY13" fmla="*/ 3785552 h 4475775"/>
                <a:gd name="connsiteX14" fmla="*/ 3 w 3489743"/>
                <a:gd name="connsiteY14" fmla="*/ 3785552 h 4475775"/>
                <a:gd name="connsiteX15" fmla="*/ 3 w 3489743"/>
                <a:gd name="connsiteY15" fmla="*/ 3764020 h 4475775"/>
                <a:gd name="connsiteX16" fmla="*/ 3 w 3489743"/>
                <a:gd name="connsiteY16" fmla="*/ 2704066 h 4475775"/>
                <a:gd name="connsiteX17" fmla="*/ 37485 w 3489743"/>
                <a:gd name="connsiteY17" fmla="*/ 2735481 h 4475775"/>
                <a:gd name="connsiteX18" fmla="*/ 498211 w 3489743"/>
                <a:gd name="connsiteY18" fmla="*/ 2867451 h 4475775"/>
                <a:gd name="connsiteX19" fmla="*/ 1098573 w 3489743"/>
                <a:gd name="connsiteY19" fmla="*/ 2592261 h 4475775"/>
                <a:gd name="connsiteX20" fmla="*/ 1113844 w 3489743"/>
                <a:gd name="connsiteY20" fmla="*/ 2558242 h 4475775"/>
                <a:gd name="connsiteX21" fmla="*/ 1129114 w 3489743"/>
                <a:gd name="connsiteY21" fmla="*/ 2592261 h 4475775"/>
                <a:gd name="connsiteX22" fmla="*/ 1729476 w 3489743"/>
                <a:gd name="connsiteY22" fmla="*/ 2867451 h 4475775"/>
                <a:gd name="connsiteX23" fmla="*/ 2329838 w 3489743"/>
                <a:gd name="connsiteY23" fmla="*/ 2592261 h 4475775"/>
                <a:gd name="connsiteX24" fmla="*/ 2360504 w 3489743"/>
                <a:gd name="connsiteY24" fmla="*/ 2523946 h 4475775"/>
                <a:gd name="connsiteX25" fmla="*/ 1744872 w 3489743"/>
                <a:gd name="connsiteY25" fmla="*/ 256767 h 4475775"/>
                <a:gd name="connsiteX26" fmla="*/ 540488 w 3489743"/>
                <a:gd name="connsiteY26" fmla="*/ 610251 h 4475775"/>
                <a:gd name="connsiteX27" fmla="*/ 1744872 w 3489743"/>
                <a:gd name="connsiteY27" fmla="*/ 963735 h 4475775"/>
                <a:gd name="connsiteX28" fmla="*/ 2949256 w 3489743"/>
                <a:gd name="connsiteY28" fmla="*/ 610251 h 4475775"/>
                <a:gd name="connsiteX29" fmla="*/ 1744872 w 3489743"/>
                <a:gd name="connsiteY29" fmla="*/ 256767 h 4475775"/>
                <a:gd name="connsiteX30" fmla="*/ 1744871 w 3489743"/>
                <a:gd name="connsiteY30" fmla="*/ 0 h 4475775"/>
                <a:gd name="connsiteX31" fmla="*/ 3480733 w 3489743"/>
                <a:gd name="connsiteY31" fmla="*/ 638982 h 4475775"/>
                <a:gd name="connsiteX32" fmla="*/ 3487076 w 3489743"/>
                <a:gd name="connsiteY32" fmla="*/ 690223 h 4475775"/>
                <a:gd name="connsiteX33" fmla="*/ 3489741 w 3489743"/>
                <a:gd name="connsiteY33" fmla="*/ 690223 h 4475775"/>
                <a:gd name="connsiteX34" fmla="*/ 3489741 w 3489743"/>
                <a:gd name="connsiteY34" fmla="*/ 711755 h 4475775"/>
                <a:gd name="connsiteX35" fmla="*/ 3489742 w 3489743"/>
                <a:gd name="connsiteY35" fmla="*/ 2439566 h 4475775"/>
                <a:gd name="connsiteX36" fmla="*/ 3452256 w 3489743"/>
                <a:gd name="connsiteY36" fmla="*/ 2470984 h 4475775"/>
                <a:gd name="connsiteX37" fmla="*/ 2991530 w 3489743"/>
                <a:gd name="connsiteY37" fmla="*/ 2602954 h 4475775"/>
                <a:gd name="connsiteX38" fmla="*/ 2391168 w 3489743"/>
                <a:gd name="connsiteY38" fmla="*/ 2327764 h 4475775"/>
                <a:gd name="connsiteX39" fmla="*/ 2360503 w 3489743"/>
                <a:gd name="connsiteY39" fmla="*/ 2259449 h 4475775"/>
                <a:gd name="connsiteX40" fmla="*/ 2329837 w 3489743"/>
                <a:gd name="connsiteY40" fmla="*/ 2327764 h 4475775"/>
                <a:gd name="connsiteX41" fmla="*/ 1729475 w 3489743"/>
                <a:gd name="connsiteY41" fmla="*/ 2602954 h 4475775"/>
                <a:gd name="connsiteX42" fmla="*/ 1129113 w 3489743"/>
                <a:gd name="connsiteY42" fmla="*/ 2327764 h 4475775"/>
                <a:gd name="connsiteX43" fmla="*/ 1113843 w 3489743"/>
                <a:gd name="connsiteY43" fmla="*/ 2293745 h 4475775"/>
                <a:gd name="connsiteX44" fmla="*/ 1098572 w 3489743"/>
                <a:gd name="connsiteY44" fmla="*/ 2327764 h 4475775"/>
                <a:gd name="connsiteX45" fmla="*/ 498210 w 3489743"/>
                <a:gd name="connsiteY45" fmla="*/ 2602954 h 4475775"/>
                <a:gd name="connsiteX46" fmla="*/ 37484 w 3489743"/>
                <a:gd name="connsiteY46" fmla="*/ 2470984 h 4475775"/>
                <a:gd name="connsiteX47" fmla="*/ 0 w 3489743"/>
                <a:gd name="connsiteY47" fmla="*/ 2439567 h 4475775"/>
                <a:gd name="connsiteX48" fmla="*/ 2 w 3489743"/>
                <a:gd name="connsiteY48" fmla="*/ 711763 h 4475775"/>
                <a:gd name="connsiteX49" fmla="*/ 1 w 3489743"/>
                <a:gd name="connsiteY49" fmla="*/ 711755 h 4475775"/>
                <a:gd name="connsiteX50" fmla="*/ 2 w 3489743"/>
                <a:gd name="connsiteY50" fmla="*/ 711747 h 4475775"/>
                <a:gd name="connsiteX51" fmla="*/ 9010 w 3489743"/>
                <a:gd name="connsiteY51" fmla="*/ 638982 h 4475775"/>
                <a:gd name="connsiteX52" fmla="*/ 1744871 w 3489743"/>
                <a:gd name="connsiteY52" fmla="*/ 0 h 447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489743" h="4475775">
                  <a:moveTo>
                    <a:pt x="2360504" y="2523946"/>
                  </a:moveTo>
                  <a:lnTo>
                    <a:pt x="2391169" y="2592261"/>
                  </a:lnTo>
                  <a:cubicBezTo>
                    <a:pt x="2490082" y="2753979"/>
                    <a:pt x="2721644" y="2867451"/>
                    <a:pt x="2991531" y="2867451"/>
                  </a:cubicBezTo>
                  <a:cubicBezTo>
                    <a:pt x="3171455" y="2867451"/>
                    <a:pt x="3334347" y="2817019"/>
                    <a:pt x="3452257" y="2735481"/>
                  </a:cubicBezTo>
                  <a:lnTo>
                    <a:pt x="3489742" y="2704064"/>
                  </a:lnTo>
                  <a:lnTo>
                    <a:pt x="3489742" y="3764012"/>
                  </a:lnTo>
                  <a:cubicBezTo>
                    <a:pt x="3489742" y="3764015"/>
                    <a:pt x="3489743" y="3764017"/>
                    <a:pt x="3489743" y="3764020"/>
                  </a:cubicBezTo>
                  <a:cubicBezTo>
                    <a:pt x="3489743" y="3764023"/>
                    <a:pt x="3489742" y="3764025"/>
                    <a:pt x="3489742" y="3764028"/>
                  </a:cubicBezTo>
                  <a:lnTo>
                    <a:pt x="3489742" y="3785552"/>
                  </a:lnTo>
                  <a:lnTo>
                    <a:pt x="3487077" y="3785552"/>
                  </a:lnTo>
                  <a:lnTo>
                    <a:pt x="3480734" y="3836793"/>
                  </a:lnTo>
                  <a:cubicBezTo>
                    <a:pt x="3391380" y="4195699"/>
                    <a:pt x="2648309" y="4475775"/>
                    <a:pt x="1744873" y="4475775"/>
                  </a:cubicBezTo>
                  <a:cubicBezTo>
                    <a:pt x="841437" y="4475775"/>
                    <a:pt x="98366" y="4195699"/>
                    <a:pt x="9011" y="3836793"/>
                  </a:cubicBezTo>
                  <a:lnTo>
                    <a:pt x="2668" y="3785552"/>
                  </a:lnTo>
                  <a:lnTo>
                    <a:pt x="3" y="3785552"/>
                  </a:lnTo>
                  <a:lnTo>
                    <a:pt x="3" y="3764020"/>
                  </a:lnTo>
                  <a:lnTo>
                    <a:pt x="3" y="2704066"/>
                  </a:lnTo>
                  <a:lnTo>
                    <a:pt x="37485" y="2735481"/>
                  </a:lnTo>
                  <a:cubicBezTo>
                    <a:pt x="155395" y="2817019"/>
                    <a:pt x="318287" y="2867451"/>
                    <a:pt x="498211" y="2867451"/>
                  </a:cubicBezTo>
                  <a:cubicBezTo>
                    <a:pt x="768098" y="2867451"/>
                    <a:pt x="999660" y="2753979"/>
                    <a:pt x="1098573" y="2592261"/>
                  </a:cubicBezTo>
                  <a:lnTo>
                    <a:pt x="1113844" y="2558242"/>
                  </a:lnTo>
                  <a:lnTo>
                    <a:pt x="1129114" y="2592261"/>
                  </a:lnTo>
                  <a:cubicBezTo>
                    <a:pt x="1228027" y="2753979"/>
                    <a:pt x="1459589" y="2867451"/>
                    <a:pt x="1729476" y="2867451"/>
                  </a:cubicBezTo>
                  <a:cubicBezTo>
                    <a:pt x="1999363" y="2867451"/>
                    <a:pt x="2230925" y="2753979"/>
                    <a:pt x="2329838" y="2592261"/>
                  </a:cubicBezTo>
                  <a:lnTo>
                    <a:pt x="2360504" y="2523946"/>
                  </a:lnTo>
                  <a:close/>
                  <a:moveTo>
                    <a:pt x="1744872" y="256767"/>
                  </a:moveTo>
                  <a:cubicBezTo>
                    <a:pt x="1079709" y="256767"/>
                    <a:pt x="540488" y="415027"/>
                    <a:pt x="540488" y="610251"/>
                  </a:cubicBezTo>
                  <a:cubicBezTo>
                    <a:pt x="540488" y="805475"/>
                    <a:pt x="1079709" y="963735"/>
                    <a:pt x="1744872" y="963735"/>
                  </a:cubicBezTo>
                  <a:cubicBezTo>
                    <a:pt x="2410035" y="963735"/>
                    <a:pt x="2949256" y="805475"/>
                    <a:pt x="2949256" y="610251"/>
                  </a:cubicBezTo>
                  <a:cubicBezTo>
                    <a:pt x="2949256" y="415027"/>
                    <a:pt x="2410035" y="256767"/>
                    <a:pt x="1744872" y="256767"/>
                  </a:cubicBezTo>
                  <a:close/>
                  <a:moveTo>
                    <a:pt x="1744871" y="0"/>
                  </a:moveTo>
                  <a:cubicBezTo>
                    <a:pt x="2648307" y="0"/>
                    <a:pt x="3391378" y="280076"/>
                    <a:pt x="3480733" y="638982"/>
                  </a:cubicBezTo>
                  <a:lnTo>
                    <a:pt x="3487076" y="690223"/>
                  </a:lnTo>
                  <a:lnTo>
                    <a:pt x="3489741" y="690223"/>
                  </a:lnTo>
                  <a:lnTo>
                    <a:pt x="3489741" y="711755"/>
                  </a:lnTo>
                  <a:cubicBezTo>
                    <a:pt x="3489741" y="1287692"/>
                    <a:pt x="3489742" y="1863629"/>
                    <a:pt x="3489742" y="2439566"/>
                  </a:cubicBezTo>
                  <a:lnTo>
                    <a:pt x="3452256" y="2470984"/>
                  </a:lnTo>
                  <a:cubicBezTo>
                    <a:pt x="3334346" y="2552522"/>
                    <a:pt x="3171454" y="2602954"/>
                    <a:pt x="2991530" y="2602954"/>
                  </a:cubicBezTo>
                  <a:cubicBezTo>
                    <a:pt x="2721643" y="2602954"/>
                    <a:pt x="2490081" y="2489482"/>
                    <a:pt x="2391168" y="2327764"/>
                  </a:cubicBezTo>
                  <a:lnTo>
                    <a:pt x="2360503" y="2259449"/>
                  </a:lnTo>
                  <a:lnTo>
                    <a:pt x="2329837" y="2327764"/>
                  </a:lnTo>
                  <a:cubicBezTo>
                    <a:pt x="2230924" y="2489482"/>
                    <a:pt x="1999362" y="2602954"/>
                    <a:pt x="1729475" y="2602954"/>
                  </a:cubicBezTo>
                  <a:cubicBezTo>
                    <a:pt x="1459588" y="2602954"/>
                    <a:pt x="1228026" y="2489482"/>
                    <a:pt x="1129113" y="2327764"/>
                  </a:cubicBezTo>
                  <a:lnTo>
                    <a:pt x="1113843" y="2293745"/>
                  </a:lnTo>
                  <a:lnTo>
                    <a:pt x="1098572" y="2327764"/>
                  </a:lnTo>
                  <a:cubicBezTo>
                    <a:pt x="999659" y="2489482"/>
                    <a:pt x="768097" y="2602954"/>
                    <a:pt x="498210" y="2602954"/>
                  </a:cubicBezTo>
                  <a:cubicBezTo>
                    <a:pt x="318286" y="2602954"/>
                    <a:pt x="155394" y="2552522"/>
                    <a:pt x="37484" y="2470984"/>
                  </a:cubicBezTo>
                  <a:lnTo>
                    <a:pt x="0" y="2439567"/>
                  </a:lnTo>
                  <a:cubicBezTo>
                    <a:pt x="1" y="1863632"/>
                    <a:pt x="1" y="1287698"/>
                    <a:pt x="2" y="711763"/>
                  </a:cubicBezTo>
                  <a:cubicBezTo>
                    <a:pt x="2" y="711760"/>
                    <a:pt x="1" y="711758"/>
                    <a:pt x="1" y="711755"/>
                  </a:cubicBezTo>
                  <a:cubicBezTo>
                    <a:pt x="1" y="711752"/>
                    <a:pt x="2" y="711750"/>
                    <a:pt x="2" y="711747"/>
                  </a:cubicBezTo>
                  <a:lnTo>
                    <a:pt x="9010" y="638982"/>
                  </a:lnTo>
                  <a:cubicBezTo>
                    <a:pt x="98364" y="280076"/>
                    <a:pt x="841435" y="0"/>
                    <a:pt x="174487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0B54C72F-CA37-2441-96FF-D61C2B665C2C}"/>
                </a:ext>
              </a:extLst>
            </p:cNvPr>
            <p:cNvSpPr/>
            <p:nvPr/>
          </p:nvSpPr>
          <p:spPr bwMode="auto">
            <a:xfrm>
              <a:off x="5560341" y="3092800"/>
              <a:ext cx="593636" cy="513195"/>
            </a:xfrm>
            <a:custGeom>
              <a:avLst/>
              <a:gdLst>
                <a:gd name="connsiteX0" fmla="*/ 2045820 w 4638512"/>
                <a:gd name="connsiteY0" fmla="*/ 2246179 h 4009962"/>
                <a:gd name="connsiteX1" fmla="*/ 2135116 w 4638512"/>
                <a:gd name="connsiteY1" fmla="*/ 2478723 h 4009962"/>
                <a:gd name="connsiteX2" fmla="*/ 2043959 w 4638512"/>
                <a:gd name="connsiteY2" fmla="*/ 2711267 h 4009962"/>
                <a:gd name="connsiteX3" fmla="*/ 1950477 w 4638512"/>
                <a:gd name="connsiteY3" fmla="*/ 2485699 h 4009962"/>
                <a:gd name="connsiteX4" fmla="*/ 2045820 w 4638512"/>
                <a:gd name="connsiteY4" fmla="*/ 2246179 h 4009962"/>
                <a:gd name="connsiteX5" fmla="*/ 2052331 w 4638512"/>
                <a:gd name="connsiteY5" fmla="*/ 2134093 h 4009962"/>
                <a:gd name="connsiteX6" fmla="*/ 1865598 w 4638512"/>
                <a:gd name="connsiteY6" fmla="*/ 2225018 h 4009962"/>
                <a:gd name="connsiteX7" fmla="*/ 1801183 w 4638512"/>
                <a:gd name="connsiteY7" fmla="*/ 2489420 h 4009962"/>
                <a:gd name="connsiteX8" fmla="*/ 2039308 w 4638512"/>
                <a:gd name="connsiteY8" fmla="*/ 2823818 h 4009962"/>
                <a:gd name="connsiteX9" fmla="*/ 2221390 w 4638512"/>
                <a:gd name="connsiteY9" fmla="*/ 2733591 h 4009962"/>
                <a:gd name="connsiteX10" fmla="*/ 2284875 w 4638512"/>
                <a:gd name="connsiteY10" fmla="*/ 2474072 h 4009962"/>
                <a:gd name="connsiteX11" fmla="*/ 2052331 w 4638512"/>
                <a:gd name="connsiteY11" fmla="*/ 2134093 h 4009962"/>
                <a:gd name="connsiteX12" fmla="*/ 2619664 w 4638512"/>
                <a:gd name="connsiteY12" fmla="*/ 2130372 h 4009962"/>
                <a:gd name="connsiteX13" fmla="*/ 2528041 w 4638512"/>
                <a:gd name="connsiteY13" fmla="*/ 2187578 h 4009962"/>
                <a:gd name="connsiteX14" fmla="*/ 2420141 w 4638512"/>
                <a:gd name="connsiteY14" fmla="*/ 2230366 h 4009962"/>
                <a:gd name="connsiteX15" fmla="*/ 2420141 w 4638512"/>
                <a:gd name="connsiteY15" fmla="*/ 2354080 h 4009962"/>
                <a:gd name="connsiteX16" fmla="*/ 2459673 w 4638512"/>
                <a:gd name="connsiteY16" fmla="*/ 2346406 h 4009962"/>
                <a:gd name="connsiteX17" fmla="*/ 2498276 w 4638512"/>
                <a:gd name="connsiteY17" fmla="*/ 2333383 h 4009962"/>
                <a:gd name="connsiteX18" fmla="*/ 2533390 w 4638512"/>
                <a:gd name="connsiteY18" fmla="*/ 2316175 h 4009962"/>
                <a:gd name="connsiteX19" fmla="*/ 2561993 w 4638512"/>
                <a:gd name="connsiteY19" fmla="*/ 2295944 h 4009962"/>
                <a:gd name="connsiteX20" fmla="*/ 2561993 w 4638512"/>
                <a:gd name="connsiteY20" fmla="*/ 2812191 h 4009962"/>
                <a:gd name="connsiteX21" fmla="*/ 2708495 w 4638512"/>
                <a:gd name="connsiteY21" fmla="*/ 2812191 h 4009962"/>
                <a:gd name="connsiteX22" fmla="*/ 2708495 w 4638512"/>
                <a:gd name="connsiteY22" fmla="*/ 2130372 h 4009962"/>
                <a:gd name="connsiteX23" fmla="*/ 2598269 w 4638512"/>
                <a:gd name="connsiteY23" fmla="*/ 1315451 h 4009962"/>
                <a:gd name="connsiteX24" fmla="*/ 2687566 w 4638512"/>
                <a:gd name="connsiteY24" fmla="*/ 1547995 h 4009962"/>
                <a:gd name="connsiteX25" fmla="*/ 2596409 w 4638512"/>
                <a:gd name="connsiteY25" fmla="*/ 1780539 h 4009962"/>
                <a:gd name="connsiteX26" fmla="*/ 2502926 w 4638512"/>
                <a:gd name="connsiteY26" fmla="*/ 1554971 h 4009962"/>
                <a:gd name="connsiteX27" fmla="*/ 2598269 w 4638512"/>
                <a:gd name="connsiteY27" fmla="*/ 1315451 h 4009962"/>
                <a:gd name="connsiteX28" fmla="*/ 2604781 w 4638512"/>
                <a:gd name="connsiteY28" fmla="*/ 1203365 h 4009962"/>
                <a:gd name="connsiteX29" fmla="*/ 2418048 w 4638512"/>
                <a:gd name="connsiteY29" fmla="*/ 1294290 h 4009962"/>
                <a:gd name="connsiteX30" fmla="*/ 2353633 w 4638512"/>
                <a:gd name="connsiteY30" fmla="*/ 1558692 h 4009962"/>
                <a:gd name="connsiteX31" fmla="*/ 2591758 w 4638512"/>
                <a:gd name="connsiteY31" fmla="*/ 1893090 h 4009962"/>
                <a:gd name="connsiteX32" fmla="*/ 2773840 w 4638512"/>
                <a:gd name="connsiteY32" fmla="*/ 1802863 h 4009962"/>
                <a:gd name="connsiteX33" fmla="*/ 2837325 w 4638512"/>
                <a:gd name="connsiteY33" fmla="*/ 1543344 h 4009962"/>
                <a:gd name="connsiteX34" fmla="*/ 2604781 w 4638512"/>
                <a:gd name="connsiteY34" fmla="*/ 1203365 h 4009962"/>
                <a:gd name="connsiteX35" fmla="*/ 2067214 w 4638512"/>
                <a:gd name="connsiteY35" fmla="*/ 1199644 h 4009962"/>
                <a:gd name="connsiteX36" fmla="*/ 1975591 w 4638512"/>
                <a:gd name="connsiteY36" fmla="*/ 1256850 h 4009962"/>
                <a:gd name="connsiteX37" fmla="*/ 1867691 w 4638512"/>
                <a:gd name="connsiteY37" fmla="*/ 1299638 h 4009962"/>
                <a:gd name="connsiteX38" fmla="*/ 1867691 w 4638512"/>
                <a:gd name="connsiteY38" fmla="*/ 1423352 h 4009962"/>
                <a:gd name="connsiteX39" fmla="*/ 1907223 w 4638512"/>
                <a:gd name="connsiteY39" fmla="*/ 1415678 h 4009962"/>
                <a:gd name="connsiteX40" fmla="*/ 1945826 w 4638512"/>
                <a:gd name="connsiteY40" fmla="*/ 1402655 h 4009962"/>
                <a:gd name="connsiteX41" fmla="*/ 1980940 w 4638512"/>
                <a:gd name="connsiteY41" fmla="*/ 1385447 h 4009962"/>
                <a:gd name="connsiteX42" fmla="*/ 2009543 w 4638512"/>
                <a:gd name="connsiteY42" fmla="*/ 1365216 h 4009962"/>
                <a:gd name="connsiteX43" fmla="*/ 2009543 w 4638512"/>
                <a:gd name="connsiteY43" fmla="*/ 1881463 h 4009962"/>
                <a:gd name="connsiteX44" fmla="*/ 2156045 w 4638512"/>
                <a:gd name="connsiteY44" fmla="*/ 1881463 h 4009962"/>
                <a:gd name="connsiteX45" fmla="*/ 2156045 w 4638512"/>
                <a:gd name="connsiteY45" fmla="*/ 1199644 h 4009962"/>
                <a:gd name="connsiteX46" fmla="*/ 1451717 w 4638512"/>
                <a:gd name="connsiteY46" fmla="*/ 975276 h 4009962"/>
                <a:gd name="connsiteX47" fmla="*/ 2932580 w 4638512"/>
                <a:gd name="connsiteY47" fmla="*/ 975277 h 4009962"/>
                <a:gd name="connsiteX48" fmla="*/ 2932580 w 4638512"/>
                <a:gd name="connsiteY48" fmla="*/ 1360287 h 4009962"/>
                <a:gd name="connsiteX49" fmla="*/ 3300325 w 4638512"/>
                <a:gd name="connsiteY49" fmla="*/ 1360287 h 4009962"/>
                <a:gd name="connsiteX50" fmla="*/ 3300325 w 4638512"/>
                <a:gd name="connsiteY50" fmla="*/ 2920137 h 4009962"/>
                <a:gd name="connsiteX51" fmla="*/ 3185379 w 4638512"/>
                <a:gd name="connsiteY51" fmla="*/ 3035083 h 4009962"/>
                <a:gd name="connsiteX52" fmla="*/ 1451717 w 4638512"/>
                <a:gd name="connsiteY52" fmla="*/ 3035083 h 4009962"/>
                <a:gd name="connsiteX53" fmla="*/ 1336771 w 4638512"/>
                <a:gd name="connsiteY53" fmla="*/ 2920137 h 4009962"/>
                <a:gd name="connsiteX54" fmla="*/ 1336771 w 4638512"/>
                <a:gd name="connsiteY54" fmla="*/ 1090222 h 4009962"/>
                <a:gd name="connsiteX55" fmla="*/ 1451717 w 4638512"/>
                <a:gd name="connsiteY55" fmla="*/ 975276 h 4009962"/>
                <a:gd name="connsiteX56" fmla="*/ 1471468 w 4638512"/>
                <a:gd name="connsiteY56" fmla="*/ 797915 h 4009962"/>
                <a:gd name="connsiteX57" fmla="*/ 1156956 w 4638512"/>
                <a:gd name="connsiteY57" fmla="*/ 1112426 h 4009962"/>
                <a:gd name="connsiteX58" fmla="*/ 1156956 w 4638512"/>
                <a:gd name="connsiteY58" fmla="*/ 2900449 h 4009962"/>
                <a:gd name="connsiteX59" fmla="*/ 1471468 w 4638512"/>
                <a:gd name="connsiteY59" fmla="*/ 3214961 h 4009962"/>
                <a:gd name="connsiteX60" fmla="*/ 3166302 w 4638512"/>
                <a:gd name="connsiteY60" fmla="*/ 3214961 h 4009962"/>
                <a:gd name="connsiteX61" fmla="*/ 3480814 w 4638512"/>
                <a:gd name="connsiteY61" fmla="*/ 2900449 h 4009962"/>
                <a:gd name="connsiteX62" fmla="*/ 3480814 w 4638512"/>
                <a:gd name="connsiteY62" fmla="*/ 1279104 h 4009962"/>
                <a:gd name="connsiteX63" fmla="*/ 2999625 w 4638512"/>
                <a:gd name="connsiteY63" fmla="*/ 797915 h 4009962"/>
                <a:gd name="connsiteX64" fmla="*/ 1168463 w 4638512"/>
                <a:gd name="connsiteY64" fmla="*/ 0 h 4009962"/>
                <a:gd name="connsiteX65" fmla="*/ 3470048 w 4638512"/>
                <a:gd name="connsiteY65" fmla="*/ 0 h 4009962"/>
                <a:gd name="connsiteX66" fmla="*/ 4638512 w 4638512"/>
                <a:gd name="connsiteY66" fmla="*/ 2004981 h 4009962"/>
                <a:gd name="connsiteX67" fmla="*/ 3470048 w 4638512"/>
                <a:gd name="connsiteY67" fmla="*/ 4009962 h 4009962"/>
                <a:gd name="connsiteX68" fmla="*/ 1168463 w 4638512"/>
                <a:gd name="connsiteY68" fmla="*/ 4009962 h 4009962"/>
                <a:gd name="connsiteX69" fmla="*/ 0 w 4638512"/>
                <a:gd name="connsiteY69" fmla="*/ 2004981 h 400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638512" h="4009962">
                  <a:moveTo>
                    <a:pt x="2045820" y="2246179"/>
                  </a:moveTo>
                  <a:cubicBezTo>
                    <a:pt x="2105351" y="2246179"/>
                    <a:pt x="2135116" y="2323694"/>
                    <a:pt x="2135116" y="2478723"/>
                  </a:cubicBezTo>
                  <a:cubicBezTo>
                    <a:pt x="2135116" y="2633753"/>
                    <a:pt x="2104731" y="2711267"/>
                    <a:pt x="2043959" y="2711267"/>
                  </a:cubicBezTo>
                  <a:cubicBezTo>
                    <a:pt x="1981637" y="2711267"/>
                    <a:pt x="1950477" y="2636078"/>
                    <a:pt x="1950477" y="2485699"/>
                  </a:cubicBezTo>
                  <a:cubicBezTo>
                    <a:pt x="1950477" y="2326019"/>
                    <a:pt x="1982258" y="2246179"/>
                    <a:pt x="2045820" y="2246179"/>
                  </a:cubicBezTo>
                  <a:close/>
                  <a:moveTo>
                    <a:pt x="2052331" y="2134093"/>
                  </a:moveTo>
                  <a:cubicBezTo>
                    <a:pt x="1970785" y="2134093"/>
                    <a:pt x="1908541" y="2164401"/>
                    <a:pt x="1865598" y="2225018"/>
                  </a:cubicBezTo>
                  <a:cubicBezTo>
                    <a:pt x="1822655" y="2285634"/>
                    <a:pt x="1801183" y="2373768"/>
                    <a:pt x="1801183" y="2489420"/>
                  </a:cubicBezTo>
                  <a:cubicBezTo>
                    <a:pt x="1801183" y="2712352"/>
                    <a:pt x="1880558" y="2823818"/>
                    <a:pt x="2039308" y="2823818"/>
                  </a:cubicBezTo>
                  <a:cubicBezTo>
                    <a:pt x="2118373" y="2823818"/>
                    <a:pt x="2179067" y="2793743"/>
                    <a:pt x="2221390" y="2733591"/>
                  </a:cubicBezTo>
                  <a:cubicBezTo>
                    <a:pt x="2263713" y="2673440"/>
                    <a:pt x="2284875" y="2586934"/>
                    <a:pt x="2284875" y="2474072"/>
                  </a:cubicBezTo>
                  <a:cubicBezTo>
                    <a:pt x="2284875" y="2247419"/>
                    <a:pt x="2207360" y="2134093"/>
                    <a:pt x="2052331" y="2134093"/>
                  </a:cubicBezTo>
                  <a:close/>
                  <a:moveTo>
                    <a:pt x="2619664" y="2130372"/>
                  </a:moveTo>
                  <a:cubicBezTo>
                    <a:pt x="2592378" y="2151146"/>
                    <a:pt x="2561838" y="2170215"/>
                    <a:pt x="2528041" y="2187578"/>
                  </a:cubicBezTo>
                  <a:cubicBezTo>
                    <a:pt x="2494245" y="2204941"/>
                    <a:pt x="2458278" y="2219204"/>
                    <a:pt x="2420141" y="2230366"/>
                  </a:cubicBezTo>
                  <a:lnTo>
                    <a:pt x="2420141" y="2354080"/>
                  </a:lnTo>
                  <a:cubicBezTo>
                    <a:pt x="2433163" y="2352529"/>
                    <a:pt x="2446341" y="2349971"/>
                    <a:pt x="2459673" y="2346406"/>
                  </a:cubicBezTo>
                  <a:cubicBezTo>
                    <a:pt x="2473006" y="2342840"/>
                    <a:pt x="2485873" y="2338499"/>
                    <a:pt x="2498276" y="2333383"/>
                  </a:cubicBezTo>
                  <a:cubicBezTo>
                    <a:pt x="2510678" y="2328267"/>
                    <a:pt x="2522383" y="2322531"/>
                    <a:pt x="2533390" y="2316175"/>
                  </a:cubicBezTo>
                  <a:cubicBezTo>
                    <a:pt x="2544397" y="2309819"/>
                    <a:pt x="2553931" y="2303075"/>
                    <a:pt x="2561993" y="2295944"/>
                  </a:cubicBezTo>
                  <a:lnTo>
                    <a:pt x="2561993" y="2812191"/>
                  </a:lnTo>
                  <a:lnTo>
                    <a:pt x="2708495" y="2812191"/>
                  </a:lnTo>
                  <a:lnTo>
                    <a:pt x="2708495" y="2130372"/>
                  </a:lnTo>
                  <a:close/>
                  <a:moveTo>
                    <a:pt x="2598269" y="1315451"/>
                  </a:moveTo>
                  <a:cubicBezTo>
                    <a:pt x="2657801" y="1315451"/>
                    <a:pt x="2687566" y="1392966"/>
                    <a:pt x="2687566" y="1547995"/>
                  </a:cubicBezTo>
                  <a:cubicBezTo>
                    <a:pt x="2687566" y="1703024"/>
                    <a:pt x="2657181" y="1780539"/>
                    <a:pt x="2596409" y="1780539"/>
                  </a:cubicBezTo>
                  <a:cubicBezTo>
                    <a:pt x="2534087" y="1780539"/>
                    <a:pt x="2502926" y="1705350"/>
                    <a:pt x="2502926" y="1554971"/>
                  </a:cubicBezTo>
                  <a:cubicBezTo>
                    <a:pt x="2502926" y="1395291"/>
                    <a:pt x="2534707" y="1315451"/>
                    <a:pt x="2598269" y="1315451"/>
                  </a:cubicBezTo>
                  <a:close/>
                  <a:moveTo>
                    <a:pt x="2604781" y="1203365"/>
                  </a:moveTo>
                  <a:cubicBezTo>
                    <a:pt x="2523235" y="1203365"/>
                    <a:pt x="2460991" y="1233673"/>
                    <a:pt x="2418048" y="1294290"/>
                  </a:cubicBezTo>
                  <a:cubicBezTo>
                    <a:pt x="2375105" y="1354906"/>
                    <a:pt x="2353633" y="1443040"/>
                    <a:pt x="2353633" y="1558692"/>
                  </a:cubicBezTo>
                  <a:cubicBezTo>
                    <a:pt x="2353633" y="1781624"/>
                    <a:pt x="2433008" y="1893090"/>
                    <a:pt x="2591758" y="1893090"/>
                  </a:cubicBezTo>
                  <a:cubicBezTo>
                    <a:pt x="2670823" y="1893090"/>
                    <a:pt x="2731517" y="1863015"/>
                    <a:pt x="2773840" y="1802863"/>
                  </a:cubicBezTo>
                  <a:cubicBezTo>
                    <a:pt x="2816163" y="1742712"/>
                    <a:pt x="2837325" y="1656206"/>
                    <a:pt x="2837325" y="1543344"/>
                  </a:cubicBezTo>
                  <a:cubicBezTo>
                    <a:pt x="2837325" y="1316691"/>
                    <a:pt x="2759810" y="1203365"/>
                    <a:pt x="2604781" y="1203365"/>
                  </a:cubicBezTo>
                  <a:close/>
                  <a:moveTo>
                    <a:pt x="2067214" y="1199644"/>
                  </a:moveTo>
                  <a:cubicBezTo>
                    <a:pt x="2039928" y="1220418"/>
                    <a:pt x="2009388" y="1239487"/>
                    <a:pt x="1975591" y="1256850"/>
                  </a:cubicBezTo>
                  <a:cubicBezTo>
                    <a:pt x="1941795" y="1274213"/>
                    <a:pt x="1905828" y="1288476"/>
                    <a:pt x="1867691" y="1299638"/>
                  </a:cubicBezTo>
                  <a:lnTo>
                    <a:pt x="1867691" y="1423352"/>
                  </a:lnTo>
                  <a:cubicBezTo>
                    <a:pt x="1880713" y="1421801"/>
                    <a:pt x="1893891" y="1419243"/>
                    <a:pt x="1907223" y="1415678"/>
                  </a:cubicBezTo>
                  <a:cubicBezTo>
                    <a:pt x="1920556" y="1412112"/>
                    <a:pt x="1933423" y="1407771"/>
                    <a:pt x="1945826" y="1402655"/>
                  </a:cubicBezTo>
                  <a:cubicBezTo>
                    <a:pt x="1958228" y="1397539"/>
                    <a:pt x="1969933" y="1391803"/>
                    <a:pt x="1980940" y="1385447"/>
                  </a:cubicBezTo>
                  <a:cubicBezTo>
                    <a:pt x="1991947" y="1379091"/>
                    <a:pt x="2001481" y="1372347"/>
                    <a:pt x="2009543" y="1365216"/>
                  </a:cubicBezTo>
                  <a:lnTo>
                    <a:pt x="2009543" y="1881463"/>
                  </a:lnTo>
                  <a:lnTo>
                    <a:pt x="2156045" y="1881463"/>
                  </a:lnTo>
                  <a:lnTo>
                    <a:pt x="2156045" y="1199644"/>
                  </a:lnTo>
                  <a:close/>
                  <a:moveTo>
                    <a:pt x="1451717" y="975276"/>
                  </a:moveTo>
                  <a:lnTo>
                    <a:pt x="2932580" y="975277"/>
                  </a:lnTo>
                  <a:lnTo>
                    <a:pt x="2932580" y="1360287"/>
                  </a:lnTo>
                  <a:lnTo>
                    <a:pt x="3300325" y="1360287"/>
                  </a:lnTo>
                  <a:lnTo>
                    <a:pt x="3300325" y="2920137"/>
                  </a:lnTo>
                  <a:cubicBezTo>
                    <a:pt x="3300325" y="2983620"/>
                    <a:pt x="3248862" y="3035083"/>
                    <a:pt x="3185379" y="3035083"/>
                  </a:cubicBezTo>
                  <a:lnTo>
                    <a:pt x="1451717" y="3035083"/>
                  </a:lnTo>
                  <a:cubicBezTo>
                    <a:pt x="1388234" y="3035083"/>
                    <a:pt x="1336771" y="2983619"/>
                    <a:pt x="1336771" y="2920137"/>
                  </a:cubicBezTo>
                  <a:lnTo>
                    <a:pt x="1336771" y="1090222"/>
                  </a:lnTo>
                  <a:cubicBezTo>
                    <a:pt x="1336771" y="1026739"/>
                    <a:pt x="1388234" y="975276"/>
                    <a:pt x="1451717" y="975276"/>
                  </a:cubicBezTo>
                  <a:close/>
                  <a:moveTo>
                    <a:pt x="1471468" y="797915"/>
                  </a:moveTo>
                  <a:cubicBezTo>
                    <a:pt x="1297768" y="797915"/>
                    <a:pt x="1156956" y="938726"/>
                    <a:pt x="1156956" y="1112426"/>
                  </a:cubicBezTo>
                  <a:lnTo>
                    <a:pt x="1156956" y="2900449"/>
                  </a:lnTo>
                  <a:cubicBezTo>
                    <a:pt x="1156956" y="3074149"/>
                    <a:pt x="1297768" y="3214960"/>
                    <a:pt x="1471468" y="3214961"/>
                  </a:cubicBezTo>
                  <a:lnTo>
                    <a:pt x="3166302" y="3214961"/>
                  </a:lnTo>
                  <a:cubicBezTo>
                    <a:pt x="3340003" y="3214960"/>
                    <a:pt x="3480814" y="3074149"/>
                    <a:pt x="3480814" y="2900449"/>
                  </a:cubicBezTo>
                  <a:lnTo>
                    <a:pt x="3480814" y="1279104"/>
                  </a:lnTo>
                  <a:lnTo>
                    <a:pt x="2999625" y="797915"/>
                  </a:lnTo>
                  <a:close/>
                  <a:moveTo>
                    <a:pt x="1168463" y="0"/>
                  </a:moveTo>
                  <a:lnTo>
                    <a:pt x="3470048" y="0"/>
                  </a:lnTo>
                  <a:lnTo>
                    <a:pt x="4638512" y="2004981"/>
                  </a:lnTo>
                  <a:lnTo>
                    <a:pt x="3470048" y="4009962"/>
                  </a:lnTo>
                  <a:lnTo>
                    <a:pt x="1168463" y="4009962"/>
                  </a:lnTo>
                  <a:lnTo>
                    <a:pt x="0" y="2004981"/>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a:extLst>
                <a:ext uri="{FF2B5EF4-FFF2-40B4-BE49-F238E27FC236}">
                  <a16:creationId xmlns:a16="http://schemas.microsoft.com/office/drawing/2014/main" id="{625341B8-1200-E541-97A4-DEB1980D7BD2}"/>
                </a:ext>
              </a:extLst>
            </p:cNvPr>
            <p:cNvSpPr txBox="1"/>
            <p:nvPr/>
          </p:nvSpPr>
          <p:spPr>
            <a:xfrm>
              <a:off x="8222517" y="3100211"/>
              <a:ext cx="421181" cy="540187"/>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endParaRPr lang="en-US" sz="1600" b="1">
                <a:solidFill>
                  <a:schemeClr val="bg2"/>
                </a:solidFill>
                <a:latin typeface="Segoe UI Black" charset="0"/>
                <a:ea typeface="Segoe UI Black" charset="0"/>
                <a:cs typeface="Segoe UI Black" charset="0"/>
              </a:endParaRPr>
            </a:p>
          </p:txBody>
        </p:sp>
        <p:sp>
          <p:nvSpPr>
            <p:cNvPr id="49" name="TextBox 48">
              <a:extLst>
                <a:ext uri="{FF2B5EF4-FFF2-40B4-BE49-F238E27FC236}">
                  <a16:creationId xmlns:a16="http://schemas.microsoft.com/office/drawing/2014/main" id="{6865DC50-361F-6141-8C4E-250F1727AD31}"/>
                </a:ext>
              </a:extLst>
            </p:cNvPr>
            <p:cNvSpPr txBox="1"/>
            <p:nvPr/>
          </p:nvSpPr>
          <p:spPr>
            <a:xfrm>
              <a:off x="9269046" y="2264632"/>
              <a:ext cx="421181" cy="540187"/>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endParaRPr lang="en-US" sz="1600" b="1">
                <a:solidFill>
                  <a:schemeClr val="bg2"/>
                </a:solidFill>
                <a:latin typeface="Segoe UI Black" charset="0"/>
                <a:ea typeface="Segoe UI Black" charset="0"/>
                <a:cs typeface="Segoe UI Black" charset="0"/>
              </a:endParaRPr>
            </a:p>
          </p:txBody>
        </p:sp>
        <p:sp>
          <p:nvSpPr>
            <p:cNvPr id="50" name="TextBox 49">
              <a:extLst>
                <a:ext uri="{FF2B5EF4-FFF2-40B4-BE49-F238E27FC236}">
                  <a16:creationId xmlns:a16="http://schemas.microsoft.com/office/drawing/2014/main" id="{BA8BE407-58E7-FA45-922D-0F68B1811980}"/>
                </a:ext>
              </a:extLst>
            </p:cNvPr>
            <p:cNvSpPr txBox="1"/>
            <p:nvPr/>
          </p:nvSpPr>
          <p:spPr>
            <a:xfrm>
              <a:off x="9269046" y="3096260"/>
              <a:ext cx="421181" cy="540187"/>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endParaRPr lang="en-US" sz="1600" b="1">
                <a:solidFill>
                  <a:schemeClr val="bg2"/>
                </a:solidFill>
                <a:latin typeface="Segoe UI Black" charset="0"/>
                <a:ea typeface="Segoe UI Black" charset="0"/>
                <a:cs typeface="Segoe UI Black" charset="0"/>
              </a:endParaRPr>
            </a:p>
          </p:txBody>
        </p:sp>
        <p:sp>
          <p:nvSpPr>
            <p:cNvPr id="51" name="TextBox 50">
              <a:extLst>
                <a:ext uri="{FF2B5EF4-FFF2-40B4-BE49-F238E27FC236}">
                  <a16:creationId xmlns:a16="http://schemas.microsoft.com/office/drawing/2014/main" id="{CF4925A3-4958-B949-B3E7-493C961727EF}"/>
                </a:ext>
              </a:extLst>
            </p:cNvPr>
            <p:cNvSpPr txBox="1"/>
            <p:nvPr/>
          </p:nvSpPr>
          <p:spPr>
            <a:xfrm>
              <a:off x="9269046" y="3888543"/>
              <a:ext cx="421181" cy="540187"/>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endParaRPr lang="en-US" sz="1600" b="1">
                <a:solidFill>
                  <a:schemeClr val="bg2"/>
                </a:solidFill>
                <a:latin typeface="Segoe UI Black" charset="0"/>
                <a:ea typeface="Segoe UI Black" charset="0"/>
                <a:cs typeface="Segoe UI Black" charset="0"/>
              </a:endParaRPr>
            </a:p>
          </p:txBody>
        </p:sp>
        <p:sp>
          <p:nvSpPr>
            <p:cNvPr id="52" name="Freeform 51">
              <a:extLst>
                <a:ext uri="{FF2B5EF4-FFF2-40B4-BE49-F238E27FC236}">
                  <a16:creationId xmlns:a16="http://schemas.microsoft.com/office/drawing/2014/main" id="{8CA45B0F-8C96-974D-A839-12C4058BDEE8}"/>
                </a:ext>
              </a:extLst>
            </p:cNvPr>
            <p:cNvSpPr/>
            <p:nvPr/>
          </p:nvSpPr>
          <p:spPr bwMode="auto">
            <a:xfrm>
              <a:off x="7015917" y="3014950"/>
              <a:ext cx="563920" cy="562084"/>
            </a:xfrm>
            <a:custGeom>
              <a:avLst/>
              <a:gdLst>
                <a:gd name="connsiteX0" fmla="*/ 3231086 w 4158080"/>
                <a:gd name="connsiteY0" fmla="*/ 3012228 h 4144545"/>
                <a:gd name="connsiteX1" fmla="*/ 3231086 w 4158080"/>
                <a:gd name="connsiteY1" fmla="*/ 3475725 h 4144545"/>
                <a:gd name="connsiteX2" fmla="*/ 3694583 w 4158080"/>
                <a:gd name="connsiteY2" fmla="*/ 3475725 h 4144545"/>
                <a:gd name="connsiteX3" fmla="*/ 3694583 w 4158080"/>
                <a:gd name="connsiteY3" fmla="*/ 3012228 h 4144545"/>
                <a:gd name="connsiteX4" fmla="*/ 2425129 w 4158080"/>
                <a:gd name="connsiteY4" fmla="*/ 3012228 h 4144545"/>
                <a:gd name="connsiteX5" fmla="*/ 2425129 w 4158080"/>
                <a:gd name="connsiteY5" fmla="*/ 3475725 h 4144545"/>
                <a:gd name="connsiteX6" fmla="*/ 2888626 w 4158080"/>
                <a:gd name="connsiteY6" fmla="*/ 3475725 h 4144545"/>
                <a:gd name="connsiteX7" fmla="*/ 2888626 w 4158080"/>
                <a:gd name="connsiteY7" fmla="*/ 3012228 h 4144545"/>
                <a:gd name="connsiteX8" fmla="*/ 1619172 w 4158080"/>
                <a:gd name="connsiteY8" fmla="*/ 3012228 h 4144545"/>
                <a:gd name="connsiteX9" fmla="*/ 1619172 w 4158080"/>
                <a:gd name="connsiteY9" fmla="*/ 3475725 h 4144545"/>
                <a:gd name="connsiteX10" fmla="*/ 2082669 w 4158080"/>
                <a:gd name="connsiteY10" fmla="*/ 3475725 h 4144545"/>
                <a:gd name="connsiteX11" fmla="*/ 2082669 w 4158080"/>
                <a:gd name="connsiteY11" fmla="*/ 3012228 h 4144545"/>
                <a:gd name="connsiteX12" fmla="*/ 1 w 4158080"/>
                <a:gd name="connsiteY12" fmla="*/ 300015 h 4144545"/>
                <a:gd name="connsiteX13" fmla="*/ 1 w 4158080"/>
                <a:gd name="connsiteY13" fmla="*/ 348372 h 4144545"/>
                <a:gd name="connsiteX14" fmla="*/ 1 w 4158080"/>
                <a:gd name="connsiteY14" fmla="*/ 377378 h 4144545"/>
                <a:gd name="connsiteX15" fmla="*/ 0 w 4158080"/>
                <a:gd name="connsiteY15" fmla="*/ 377381 h 4144545"/>
                <a:gd name="connsiteX16" fmla="*/ 1 w 4158080"/>
                <a:gd name="connsiteY16" fmla="*/ 300015 h 4144545"/>
                <a:gd name="connsiteX17" fmla="*/ 925155 w 4158080"/>
                <a:gd name="connsiteY17" fmla="*/ 136141 h 4144545"/>
                <a:gd name="connsiteX18" fmla="*/ 286574 w 4158080"/>
                <a:gd name="connsiteY18" fmla="*/ 323563 h 4144545"/>
                <a:gd name="connsiteX19" fmla="*/ 925155 w 4158080"/>
                <a:gd name="connsiteY19" fmla="*/ 510984 h 4144545"/>
                <a:gd name="connsiteX20" fmla="*/ 1563737 w 4158080"/>
                <a:gd name="connsiteY20" fmla="*/ 323563 h 4144545"/>
                <a:gd name="connsiteX21" fmla="*/ 925155 w 4158080"/>
                <a:gd name="connsiteY21" fmla="*/ 136141 h 4144545"/>
                <a:gd name="connsiteX22" fmla="*/ 925154 w 4158080"/>
                <a:gd name="connsiteY22" fmla="*/ 0 h 4144545"/>
                <a:gd name="connsiteX23" fmla="*/ 1845533 w 4158080"/>
                <a:gd name="connsiteY23" fmla="*/ 338796 h 4144545"/>
                <a:gd name="connsiteX24" fmla="*/ 1848895 w 4158080"/>
                <a:gd name="connsiteY24" fmla="*/ 365965 h 4144545"/>
                <a:gd name="connsiteX25" fmla="*/ 1850308 w 4158080"/>
                <a:gd name="connsiteY25" fmla="*/ 365965 h 4144545"/>
                <a:gd name="connsiteX26" fmla="*/ 1850308 w 4158080"/>
                <a:gd name="connsiteY26" fmla="*/ 377381 h 4144545"/>
                <a:gd name="connsiteX27" fmla="*/ 1850309 w 4158080"/>
                <a:gd name="connsiteY27" fmla="*/ 2420253 h 4144545"/>
                <a:gd name="connsiteX28" fmla="*/ 3004195 w 4158080"/>
                <a:gd name="connsiteY28" fmla="*/ 1412231 h 4144545"/>
                <a:gd name="connsiteX29" fmla="*/ 3004195 w 4158080"/>
                <a:gd name="connsiteY29" fmla="*/ 2420252 h 4144545"/>
                <a:gd name="connsiteX30" fmla="*/ 4158080 w 4158080"/>
                <a:gd name="connsiteY30" fmla="*/ 1412231 h 4144545"/>
                <a:gd name="connsiteX31" fmla="*/ 4158079 w 4158080"/>
                <a:gd name="connsiteY31" fmla="*/ 4144544 h 4144545"/>
                <a:gd name="connsiteX32" fmla="*/ 1 w 4158080"/>
                <a:gd name="connsiteY32" fmla="*/ 4144545 h 4144545"/>
                <a:gd name="connsiteX33" fmla="*/ 1 w 4158080"/>
                <a:gd name="connsiteY33" fmla="*/ 377385 h 4144545"/>
                <a:gd name="connsiteX34" fmla="*/ 1 w 4158080"/>
                <a:gd name="connsiteY34" fmla="*/ 377378 h 4144545"/>
                <a:gd name="connsiteX35" fmla="*/ 4778 w 4158080"/>
                <a:gd name="connsiteY35" fmla="*/ 338796 h 4144545"/>
                <a:gd name="connsiteX36" fmla="*/ 925154 w 4158080"/>
                <a:gd name="connsiteY36" fmla="*/ 0 h 4144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158080" h="4144545">
                  <a:moveTo>
                    <a:pt x="3231086" y="3012228"/>
                  </a:moveTo>
                  <a:lnTo>
                    <a:pt x="3231086" y="3475725"/>
                  </a:lnTo>
                  <a:lnTo>
                    <a:pt x="3694583" y="3475725"/>
                  </a:lnTo>
                  <a:lnTo>
                    <a:pt x="3694583" y="3012228"/>
                  </a:lnTo>
                  <a:close/>
                  <a:moveTo>
                    <a:pt x="2425129" y="3012228"/>
                  </a:moveTo>
                  <a:lnTo>
                    <a:pt x="2425129" y="3475725"/>
                  </a:lnTo>
                  <a:lnTo>
                    <a:pt x="2888626" y="3475725"/>
                  </a:lnTo>
                  <a:lnTo>
                    <a:pt x="2888626" y="3012228"/>
                  </a:lnTo>
                  <a:close/>
                  <a:moveTo>
                    <a:pt x="1619172" y="3012228"/>
                  </a:moveTo>
                  <a:lnTo>
                    <a:pt x="1619172" y="3475725"/>
                  </a:lnTo>
                  <a:lnTo>
                    <a:pt x="2082669" y="3475725"/>
                  </a:lnTo>
                  <a:lnTo>
                    <a:pt x="2082669" y="3012228"/>
                  </a:lnTo>
                  <a:close/>
                  <a:moveTo>
                    <a:pt x="1" y="300015"/>
                  </a:moveTo>
                  <a:lnTo>
                    <a:pt x="1" y="348372"/>
                  </a:lnTo>
                  <a:lnTo>
                    <a:pt x="1" y="377378"/>
                  </a:lnTo>
                  <a:cubicBezTo>
                    <a:pt x="1" y="377379"/>
                    <a:pt x="0" y="377380"/>
                    <a:pt x="0" y="377381"/>
                  </a:cubicBezTo>
                  <a:cubicBezTo>
                    <a:pt x="0" y="377382"/>
                    <a:pt x="0" y="308611"/>
                    <a:pt x="1" y="300015"/>
                  </a:cubicBezTo>
                  <a:close/>
                  <a:moveTo>
                    <a:pt x="925155" y="136141"/>
                  </a:moveTo>
                  <a:cubicBezTo>
                    <a:pt x="572477" y="136141"/>
                    <a:pt x="286574" y="220052"/>
                    <a:pt x="286574" y="323563"/>
                  </a:cubicBezTo>
                  <a:cubicBezTo>
                    <a:pt x="286574" y="427073"/>
                    <a:pt x="572477" y="510984"/>
                    <a:pt x="925155" y="510984"/>
                  </a:cubicBezTo>
                  <a:cubicBezTo>
                    <a:pt x="1277834" y="510984"/>
                    <a:pt x="1563737" y="427073"/>
                    <a:pt x="1563737" y="323563"/>
                  </a:cubicBezTo>
                  <a:cubicBezTo>
                    <a:pt x="1563737" y="220052"/>
                    <a:pt x="1277834" y="136141"/>
                    <a:pt x="925155" y="136141"/>
                  </a:cubicBezTo>
                  <a:close/>
                  <a:moveTo>
                    <a:pt x="925154" y="0"/>
                  </a:moveTo>
                  <a:cubicBezTo>
                    <a:pt x="1404168" y="0"/>
                    <a:pt x="1798155" y="148500"/>
                    <a:pt x="1845533" y="338796"/>
                  </a:cubicBezTo>
                  <a:lnTo>
                    <a:pt x="1848895" y="365965"/>
                  </a:lnTo>
                  <a:lnTo>
                    <a:pt x="1850308" y="365965"/>
                  </a:lnTo>
                  <a:lnTo>
                    <a:pt x="1850308" y="377381"/>
                  </a:lnTo>
                  <a:cubicBezTo>
                    <a:pt x="1850308" y="719762"/>
                    <a:pt x="1850309" y="2051836"/>
                    <a:pt x="1850309" y="2420253"/>
                  </a:cubicBezTo>
                  <a:lnTo>
                    <a:pt x="3004195" y="1412231"/>
                  </a:lnTo>
                  <a:lnTo>
                    <a:pt x="3004195" y="2420252"/>
                  </a:lnTo>
                  <a:lnTo>
                    <a:pt x="4158080" y="1412231"/>
                  </a:lnTo>
                  <a:cubicBezTo>
                    <a:pt x="4158080" y="2323002"/>
                    <a:pt x="4158079" y="3233773"/>
                    <a:pt x="4158079" y="4144544"/>
                  </a:cubicBezTo>
                  <a:lnTo>
                    <a:pt x="1" y="4144545"/>
                  </a:lnTo>
                  <a:lnTo>
                    <a:pt x="1" y="377385"/>
                  </a:lnTo>
                  <a:lnTo>
                    <a:pt x="1" y="377378"/>
                  </a:lnTo>
                  <a:lnTo>
                    <a:pt x="4778" y="338796"/>
                  </a:lnTo>
                  <a:cubicBezTo>
                    <a:pt x="52154" y="148500"/>
                    <a:pt x="446140" y="0"/>
                    <a:pt x="925154"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a:solidFill>
                  <a:schemeClr val="tx1"/>
                </a:solidFill>
                <a:latin typeface="+mj-lt"/>
                <a:ea typeface="Segoe UI" pitchFamily="34" charset="0"/>
                <a:cs typeface="Segoe UI" pitchFamily="34" charset="0"/>
              </a:endParaRPr>
            </a:p>
          </p:txBody>
        </p:sp>
        <p:sp>
          <p:nvSpPr>
            <p:cNvPr id="53" name="Freeform 52">
              <a:extLst>
                <a:ext uri="{FF2B5EF4-FFF2-40B4-BE49-F238E27FC236}">
                  <a16:creationId xmlns:a16="http://schemas.microsoft.com/office/drawing/2014/main" id="{D80AF7AA-988F-614B-B633-58773DEAD3FD}"/>
                </a:ext>
              </a:extLst>
            </p:cNvPr>
            <p:cNvSpPr/>
            <p:nvPr/>
          </p:nvSpPr>
          <p:spPr bwMode="auto">
            <a:xfrm rot="16200000">
              <a:off x="5098723" y="3256440"/>
              <a:ext cx="2553990" cy="315310"/>
            </a:xfrm>
            <a:custGeom>
              <a:avLst/>
              <a:gdLst>
                <a:gd name="connsiteX0" fmla="*/ 0 w 7231117"/>
                <a:gd name="connsiteY0" fmla="*/ 0 h 315310"/>
                <a:gd name="connsiteX1" fmla="*/ 0 w 7231117"/>
                <a:gd name="connsiteY1" fmla="*/ 315310 h 315310"/>
                <a:gd name="connsiteX2" fmla="*/ 7231117 w 7231117"/>
                <a:gd name="connsiteY2" fmla="*/ 315310 h 315310"/>
                <a:gd name="connsiteX3" fmla="*/ 7231117 w 7231117"/>
                <a:gd name="connsiteY3" fmla="*/ 10510 h 315310"/>
              </a:gdLst>
              <a:ahLst/>
              <a:cxnLst>
                <a:cxn ang="0">
                  <a:pos x="connsiteX0" y="connsiteY0"/>
                </a:cxn>
                <a:cxn ang="0">
                  <a:pos x="connsiteX1" y="connsiteY1"/>
                </a:cxn>
                <a:cxn ang="0">
                  <a:pos x="connsiteX2" y="connsiteY2"/>
                </a:cxn>
                <a:cxn ang="0">
                  <a:pos x="connsiteX3" y="connsiteY3"/>
                </a:cxn>
              </a:cxnLst>
              <a:rect l="l" t="t" r="r" b="b"/>
              <a:pathLst>
                <a:path w="7231117" h="315310">
                  <a:moveTo>
                    <a:pt x="0" y="0"/>
                  </a:moveTo>
                  <a:lnTo>
                    <a:pt x="0" y="315310"/>
                  </a:lnTo>
                  <a:lnTo>
                    <a:pt x="7231117" y="315310"/>
                  </a:lnTo>
                  <a:lnTo>
                    <a:pt x="7231117" y="1051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a:t>v</a:t>
              </a:r>
            </a:p>
          </p:txBody>
        </p:sp>
        <p:sp>
          <p:nvSpPr>
            <p:cNvPr id="10" name="Freeform 9">
              <a:extLst>
                <a:ext uri="{FF2B5EF4-FFF2-40B4-BE49-F238E27FC236}">
                  <a16:creationId xmlns:a16="http://schemas.microsoft.com/office/drawing/2014/main" id="{E9190AE3-269D-1944-9E17-62DF6BB33296}"/>
                </a:ext>
              </a:extLst>
            </p:cNvPr>
            <p:cNvSpPr/>
            <p:nvPr/>
          </p:nvSpPr>
          <p:spPr bwMode="auto">
            <a:xfrm>
              <a:off x="8442036" y="2623127"/>
              <a:ext cx="674255" cy="406400"/>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1" name="Freeform 60">
              <a:extLst>
                <a:ext uri="{FF2B5EF4-FFF2-40B4-BE49-F238E27FC236}">
                  <a16:creationId xmlns:a16="http://schemas.microsoft.com/office/drawing/2014/main" id="{59F73F7F-1D71-DA48-9134-31F4203E6518}"/>
                </a:ext>
              </a:extLst>
            </p:cNvPr>
            <p:cNvSpPr/>
            <p:nvPr/>
          </p:nvSpPr>
          <p:spPr bwMode="auto">
            <a:xfrm flipV="1">
              <a:off x="8442036" y="3846787"/>
              <a:ext cx="674255" cy="406400"/>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34170352-D374-2E48-B6FC-FDA83A9E3492}"/>
                </a:ext>
              </a:extLst>
            </p:cNvPr>
            <p:cNvCxnSpPr>
              <a:cxnSpLocks/>
            </p:cNvCxnSpPr>
            <p:nvPr/>
          </p:nvCxnSpPr>
          <p:spPr>
            <a:xfrm>
              <a:off x="9803881" y="3395622"/>
              <a:ext cx="4114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08FDC448-E8ED-904A-8FA3-A710DC98F9F8}"/>
                </a:ext>
              </a:extLst>
            </p:cNvPr>
            <p:cNvCxnSpPr>
              <a:cxnSpLocks/>
            </p:cNvCxnSpPr>
            <p:nvPr/>
          </p:nvCxnSpPr>
          <p:spPr>
            <a:xfrm>
              <a:off x="9803881" y="4245209"/>
              <a:ext cx="4114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Rectangle 39">
            <a:extLst>
              <a:ext uri="{FF2B5EF4-FFF2-40B4-BE49-F238E27FC236}">
                <a16:creationId xmlns:a16="http://schemas.microsoft.com/office/drawing/2014/main" id="{52F8D661-6BCE-4D7A-95CD-B724A9BE1362}"/>
              </a:ext>
            </a:extLst>
          </p:cNvPr>
          <p:cNvSpPr/>
          <p:nvPr/>
        </p:nvSpPr>
        <p:spPr>
          <a:xfrm>
            <a:off x="4426399" y="5800460"/>
            <a:ext cx="7043251"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177D7"/>
                </a:solidFill>
                <a:effectLst/>
                <a:uLnTx/>
                <a:uFillTx/>
                <a:latin typeface="Segoe UI Semibold"/>
                <a:ea typeface="Segoe UI Semilight" charset="0"/>
                <a:cs typeface="Segoe UI Semilight" charset="0"/>
              </a:rPr>
              <a:t>Fotoable deploys photo-sharing apps around the world with Azure Database for MySQL servers deployed across Azure regions</a:t>
            </a:r>
          </a:p>
        </p:txBody>
      </p:sp>
      <p:cxnSp>
        <p:nvCxnSpPr>
          <p:cNvPr id="41" name="Straight Connector 40">
            <a:extLst>
              <a:ext uri="{FF2B5EF4-FFF2-40B4-BE49-F238E27FC236}">
                <a16:creationId xmlns:a16="http://schemas.microsoft.com/office/drawing/2014/main" id="{61B6018F-6873-4821-BE06-447E428707FD}"/>
              </a:ext>
            </a:extLst>
          </p:cNvPr>
          <p:cNvCxnSpPr/>
          <p:nvPr/>
        </p:nvCxnSpPr>
        <p:spPr>
          <a:xfrm>
            <a:off x="4230029" y="5761463"/>
            <a:ext cx="0" cy="706244"/>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2AE2A069-BD91-4B8C-8A12-2A497973484D}"/>
              </a:ext>
            </a:extLst>
          </p:cNvPr>
          <p:cNvPicPr>
            <a:picLocks noChangeAspect="1"/>
          </p:cNvPicPr>
          <p:nvPr/>
        </p:nvPicPr>
        <p:blipFill>
          <a:blip r:embed="rId3"/>
          <a:stretch>
            <a:fillRect/>
          </a:stretch>
        </p:blipFill>
        <p:spPr>
          <a:xfrm>
            <a:off x="2731769" y="5754718"/>
            <a:ext cx="745729" cy="712989"/>
          </a:xfrm>
          <a:prstGeom prst="rect">
            <a:avLst/>
          </a:prstGeom>
        </p:spPr>
      </p:pic>
      <p:grpSp>
        <p:nvGrpSpPr>
          <p:cNvPr id="43" name="Group 42">
            <a:extLst>
              <a:ext uri="{FF2B5EF4-FFF2-40B4-BE49-F238E27FC236}">
                <a16:creationId xmlns:a16="http://schemas.microsoft.com/office/drawing/2014/main" id="{6E71DD59-4D97-1F47-B106-EE09051F839A}"/>
              </a:ext>
            </a:extLst>
          </p:cNvPr>
          <p:cNvGrpSpPr/>
          <p:nvPr/>
        </p:nvGrpSpPr>
        <p:grpSpPr>
          <a:xfrm>
            <a:off x="10933003" y="2209512"/>
            <a:ext cx="607221" cy="458450"/>
            <a:chOff x="2851176" y="840527"/>
            <a:chExt cx="3024388" cy="2283410"/>
          </a:xfrm>
          <a:solidFill>
            <a:schemeClr val="accent1"/>
          </a:solidFill>
        </p:grpSpPr>
        <p:sp>
          <p:nvSpPr>
            <p:cNvPr id="54" name="Freeform: Shape 338">
              <a:extLst>
                <a:ext uri="{FF2B5EF4-FFF2-40B4-BE49-F238E27FC236}">
                  <a16:creationId xmlns:a16="http://schemas.microsoft.com/office/drawing/2014/main" id="{253E935A-D7B4-FD42-9459-51BE1528B00E}"/>
                </a:ext>
              </a:extLst>
            </p:cNvPr>
            <p:cNvSpPr/>
            <p:nvPr/>
          </p:nvSpPr>
          <p:spPr>
            <a:xfrm>
              <a:off x="2851176" y="840527"/>
              <a:ext cx="3024388" cy="1958289"/>
            </a:xfrm>
            <a:custGeom>
              <a:avLst/>
              <a:gdLst>
                <a:gd name="connsiteX0" fmla="*/ 61230 w 493108"/>
                <a:gd name="connsiteY0" fmla="*/ 0 h 319287"/>
                <a:gd name="connsiteX1" fmla="*/ 431878 w 493108"/>
                <a:gd name="connsiteY1" fmla="*/ 0 h 319287"/>
                <a:gd name="connsiteX2" fmla="*/ 493108 w 493108"/>
                <a:gd name="connsiteY2" fmla="*/ 61230 h 319287"/>
                <a:gd name="connsiteX3" fmla="*/ 493108 w 493108"/>
                <a:gd name="connsiteY3" fmla="*/ 258057 h 319287"/>
                <a:gd name="connsiteX4" fmla="*/ 431878 w 493108"/>
                <a:gd name="connsiteY4" fmla="*/ 319287 h 319287"/>
                <a:gd name="connsiteX5" fmla="*/ 425306 w 493108"/>
                <a:gd name="connsiteY5" fmla="*/ 319287 h 319287"/>
                <a:gd name="connsiteX6" fmla="*/ 425306 w 493108"/>
                <a:gd name="connsiteY6" fmla="*/ 298563 h 319287"/>
                <a:gd name="connsiteX7" fmla="*/ 434307 w 493108"/>
                <a:gd name="connsiteY7" fmla="*/ 298563 h 319287"/>
                <a:gd name="connsiteX8" fmla="*/ 474000 w 493108"/>
                <a:gd name="connsiteY8" fmla="*/ 258870 h 319287"/>
                <a:gd name="connsiteX9" fmla="*/ 474000 w 493108"/>
                <a:gd name="connsiteY9" fmla="*/ 59417 h 319287"/>
                <a:gd name="connsiteX10" fmla="*/ 434307 w 493108"/>
                <a:gd name="connsiteY10" fmla="*/ 19724 h 319287"/>
                <a:gd name="connsiteX11" fmla="*/ 60650 w 493108"/>
                <a:gd name="connsiteY11" fmla="*/ 19724 h 319287"/>
                <a:gd name="connsiteX12" fmla="*/ 20957 w 493108"/>
                <a:gd name="connsiteY12" fmla="*/ 59417 h 319287"/>
                <a:gd name="connsiteX13" fmla="*/ 20957 w 493108"/>
                <a:gd name="connsiteY13" fmla="*/ 258870 h 319287"/>
                <a:gd name="connsiteX14" fmla="*/ 60650 w 493108"/>
                <a:gd name="connsiteY14" fmla="*/ 298563 h 319287"/>
                <a:gd name="connsiteX15" fmla="*/ 69652 w 493108"/>
                <a:gd name="connsiteY15" fmla="*/ 298563 h 319287"/>
                <a:gd name="connsiteX16" fmla="*/ 69652 w 493108"/>
                <a:gd name="connsiteY16" fmla="*/ 319287 h 319287"/>
                <a:gd name="connsiteX17" fmla="*/ 61230 w 493108"/>
                <a:gd name="connsiteY17" fmla="*/ 319287 h 319287"/>
                <a:gd name="connsiteX18" fmla="*/ 0 w 493108"/>
                <a:gd name="connsiteY18" fmla="*/ 258057 h 319287"/>
                <a:gd name="connsiteX19" fmla="*/ 0 w 493108"/>
                <a:gd name="connsiteY19" fmla="*/ 61230 h 319287"/>
                <a:gd name="connsiteX20" fmla="*/ 61230 w 493108"/>
                <a:gd name="connsiteY20" fmla="*/ 0 h 31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3108" h="319287">
                  <a:moveTo>
                    <a:pt x="61230" y="0"/>
                  </a:moveTo>
                  <a:lnTo>
                    <a:pt x="431878" y="0"/>
                  </a:lnTo>
                  <a:cubicBezTo>
                    <a:pt x="465695" y="0"/>
                    <a:pt x="493108" y="27414"/>
                    <a:pt x="493108" y="61230"/>
                  </a:cubicBezTo>
                  <a:lnTo>
                    <a:pt x="493108" y="258057"/>
                  </a:lnTo>
                  <a:cubicBezTo>
                    <a:pt x="493108" y="291874"/>
                    <a:pt x="465695" y="319287"/>
                    <a:pt x="431878" y="319287"/>
                  </a:cubicBezTo>
                  <a:lnTo>
                    <a:pt x="425306" y="319287"/>
                  </a:lnTo>
                  <a:lnTo>
                    <a:pt x="425306" y="298563"/>
                  </a:lnTo>
                  <a:lnTo>
                    <a:pt x="434307" y="298563"/>
                  </a:lnTo>
                  <a:cubicBezTo>
                    <a:pt x="456229" y="298563"/>
                    <a:pt x="474000" y="280792"/>
                    <a:pt x="474000" y="258870"/>
                  </a:cubicBezTo>
                  <a:lnTo>
                    <a:pt x="474000" y="59417"/>
                  </a:lnTo>
                  <a:cubicBezTo>
                    <a:pt x="474000" y="37495"/>
                    <a:pt x="456229" y="19724"/>
                    <a:pt x="434307" y="19724"/>
                  </a:cubicBezTo>
                  <a:lnTo>
                    <a:pt x="60650" y="19724"/>
                  </a:lnTo>
                  <a:cubicBezTo>
                    <a:pt x="38728" y="19724"/>
                    <a:pt x="20957" y="37495"/>
                    <a:pt x="20957" y="59417"/>
                  </a:cubicBezTo>
                  <a:lnTo>
                    <a:pt x="20957" y="258870"/>
                  </a:lnTo>
                  <a:cubicBezTo>
                    <a:pt x="20957" y="280792"/>
                    <a:pt x="38728" y="298563"/>
                    <a:pt x="60650" y="298563"/>
                  </a:cubicBezTo>
                  <a:lnTo>
                    <a:pt x="69652" y="298563"/>
                  </a:lnTo>
                  <a:lnTo>
                    <a:pt x="69652" y="319287"/>
                  </a:lnTo>
                  <a:lnTo>
                    <a:pt x="61230" y="319287"/>
                  </a:lnTo>
                  <a:cubicBezTo>
                    <a:pt x="27414" y="319287"/>
                    <a:pt x="0" y="291874"/>
                    <a:pt x="0" y="258057"/>
                  </a:cubicBezTo>
                  <a:lnTo>
                    <a:pt x="0" y="61230"/>
                  </a:lnTo>
                  <a:cubicBezTo>
                    <a:pt x="0" y="27414"/>
                    <a:pt x="27414" y="0"/>
                    <a:pt x="61230" y="0"/>
                  </a:cubicBezTo>
                  <a:close/>
                </a:path>
              </a:pathLst>
            </a:custGeom>
            <a:grpFill/>
            <a:ln w="342900" cap="sq">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339">
              <a:extLst>
                <a:ext uri="{FF2B5EF4-FFF2-40B4-BE49-F238E27FC236}">
                  <a16:creationId xmlns:a16="http://schemas.microsoft.com/office/drawing/2014/main" id="{AE647C5B-8BF1-0C48-B2B6-B370ED58B023}"/>
                </a:ext>
              </a:extLst>
            </p:cNvPr>
            <p:cNvSpPr/>
            <p:nvPr/>
          </p:nvSpPr>
          <p:spPr>
            <a:xfrm>
              <a:off x="3382432" y="1335590"/>
              <a:ext cx="1959012" cy="1788347"/>
            </a:xfrm>
            <a:custGeom>
              <a:avLst/>
              <a:gdLst>
                <a:gd name="connsiteX0" fmla="*/ 169583 w 1959012"/>
                <a:gd name="connsiteY0" fmla="*/ 1054931 h 1788347"/>
                <a:gd name="connsiteX1" fmla="*/ 339166 w 1959012"/>
                <a:gd name="connsiteY1" fmla="*/ 1224514 h 1788347"/>
                <a:gd name="connsiteX2" fmla="*/ 339166 w 1959012"/>
                <a:gd name="connsiteY2" fmla="*/ 1618758 h 1788347"/>
                <a:gd name="connsiteX3" fmla="*/ 169583 w 1959012"/>
                <a:gd name="connsiteY3" fmla="*/ 1788341 h 1788347"/>
                <a:gd name="connsiteX4" fmla="*/ 0 w 1959012"/>
                <a:gd name="connsiteY4" fmla="*/ 1618758 h 1788347"/>
                <a:gd name="connsiteX5" fmla="*/ 0 w 1959012"/>
                <a:gd name="connsiteY5" fmla="*/ 1224514 h 1788347"/>
                <a:gd name="connsiteX6" fmla="*/ 169583 w 1959012"/>
                <a:gd name="connsiteY6" fmla="*/ 1054931 h 1788347"/>
                <a:gd name="connsiteX7" fmla="*/ 1255480 w 1959012"/>
                <a:gd name="connsiteY7" fmla="*/ 692010 h 1788347"/>
                <a:gd name="connsiteX8" fmla="*/ 1425063 w 1959012"/>
                <a:gd name="connsiteY8" fmla="*/ 861593 h 1788347"/>
                <a:gd name="connsiteX9" fmla="*/ 1425063 w 1959012"/>
                <a:gd name="connsiteY9" fmla="*/ 1618764 h 1788347"/>
                <a:gd name="connsiteX10" fmla="*/ 1255480 w 1959012"/>
                <a:gd name="connsiteY10" fmla="*/ 1788347 h 1788347"/>
                <a:gd name="connsiteX11" fmla="*/ 1085897 w 1959012"/>
                <a:gd name="connsiteY11" fmla="*/ 1618764 h 1788347"/>
                <a:gd name="connsiteX12" fmla="*/ 1085897 w 1959012"/>
                <a:gd name="connsiteY12" fmla="*/ 861593 h 1788347"/>
                <a:gd name="connsiteX13" fmla="*/ 1255480 w 1959012"/>
                <a:gd name="connsiteY13" fmla="*/ 692010 h 1788347"/>
                <a:gd name="connsiteX14" fmla="*/ 712526 w 1959012"/>
                <a:gd name="connsiteY14" fmla="*/ 438716 h 1788347"/>
                <a:gd name="connsiteX15" fmla="*/ 882106 w 1959012"/>
                <a:gd name="connsiteY15" fmla="*/ 608296 h 1788347"/>
                <a:gd name="connsiteX16" fmla="*/ 882106 w 1959012"/>
                <a:gd name="connsiteY16" fmla="*/ 1618767 h 1788347"/>
                <a:gd name="connsiteX17" fmla="*/ 712526 w 1959012"/>
                <a:gd name="connsiteY17" fmla="*/ 1788347 h 1788347"/>
                <a:gd name="connsiteX18" fmla="*/ 542946 w 1959012"/>
                <a:gd name="connsiteY18" fmla="*/ 1618767 h 1788347"/>
                <a:gd name="connsiteX19" fmla="*/ 542946 w 1959012"/>
                <a:gd name="connsiteY19" fmla="*/ 608296 h 1788347"/>
                <a:gd name="connsiteX20" fmla="*/ 712526 w 1959012"/>
                <a:gd name="connsiteY20" fmla="*/ 438716 h 1788347"/>
                <a:gd name="connsiteX21" fmla="*/ 1789429 w 1959012"/>
                <a:gd name="connsiteY21" fmla="*/ 0 h 1788347"/>
                <a:gd name="connsiteX22" fmla="*/ 1959012 w 1959012"/>
                <a:gd name="connsiteY22" fmla="*/ 169583 h 1788347"/>
                <a:gd name="connsiteX23" fmla="*/ 1959012 w 1959012"/>
                <a:gd name="connsiteY23" fmla="*/ 1618764 h 1788347"/>
                <a:gd name="connsiteX24" fmla="*/ 1789429 w 1959012"/>
                <a:gd name="connsiteY24" fmla="*/ 1788347 h 1788347"/>
                <a:gd name="connsiteX25" fmla="*/ 1619846 w 1959012"/>
                <a:gd name="connsiteY25" fmla="*/ 1618764 h 1788347"/>
                <a:gd name="connsiteX26" fmla="*/ 1619846 w 1959012"/>
                <a:gd name="connsiteY26" fmla="*/ 169583 h 1788347"/>
                <a:gd name="connsiteX27" fmla="*/ 1789429 w 1959012"/>
                <a:gd name="connsiteY27" fmla="*/ 0 h 1788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959012" h="1788347">
                  <a:moveTo>
                    <a:pt x="169583" y="1054931"/>
                  </a:moveTo>
                  <a:cubicBezTo>
                    <a:pt x="263241" y="1054931"/>
                    <a:pt x="339166" y="1130856"/>
                    <a:pt x="339166" y="1224514"/>
                  </a:cubicBezTo>
                  <a:lnTo>
                    <a:pt x="339166" y="1618758"/>
                  </a:lnTo>
                  <a:cubicBezTo>
                    <a:pt x="339166" y="1712416"/>
                    <a:pt x="263241" y="1788341"/>
                    <a:pt x="169583" y="1788341"/>
                  </a:cubicBezTo>
                  <a:cubicBezTo>
                    <a:pt x="75925" y="1788341"/>
                    <a:pt x="0" y="1712416"/>
                    <a:pt x="0" y="1618758"/>
                  </a:cubicBezTo>
                  <a:lnTo>
                    <a:pt x="0" y="1224514"/>
                  </a:lnTo>
                  <a:cubicBezTo>
                    <a:pt x="0" y="1130856"/>
                    <a:pt x="75925" y="1054931"/>
                    <a:pt x="169583" y="1054931"/>
                  </a:cubicBezTo>
                  <a:close/>
                  <a:moveTo>
                    <a:pt x="1255480" y="692010"/>
                  </a:moveTo>
                  <a:cubicBezTo>
                    <a:pt x="1349138" y="692010"/>
                    <a:pt x="1425063" y="767935"/>
                    <a:pt x="1425063" y="861593"/>
                  </a:cubicBezTo>
                  <a:lnTo>
                    <a:pt x="1425063" y="1618764"/>
                  </a:lnTo>
                  <a:cubicBezTo>
                    <a:pt x="1425063" y="1712422"/>
                    <a:pt x="1349138" y="1788347"/>
                    <a:pt x="1255480" y="1788347"/>
                  </a:cubicBezTo>
                  <a:cubicBezTo>
                    <a:pt x="1161822" y="1788347"/>
                    <a:pt x="1085897" y="1712422"/>
                    <a:pt x="1085897" y="1618764"/>
                  </a:cubicBezTo>
                  <a:lnTo>
                    <a:pt x="1085897" y="861593"/>
                  </a:lnTo>
                  <a:cubicBezTo>
                    <a:pt x="1085897" y="767935"/>
                    <a:pt x="1161822" y="692010"/>
                    <a:pt x="1255480" y="692010"/>
                  </a:cubicBezTo>
                  <a:close/>
                  <a:moveTo>
                    <a:pt x="712526" y="438716"/>
                  </a:moveTo>
                  <a:cubicBezTo>
                    <a:pt x="806182" y="438716"/>
                    <a:pt x="882106" y="514640"/>
                    <a:pt x="882106" y="608296"/>
                  </a:cubicBezTo>
                  <a:lnTo>
                    <a:pt x="882106" y="1618767"/>
                  </a:lnTo>
                  <a:cubicBezTo>
                    <a:pt x="882106" y="1712423"/>
                    <a:pt x="806182" y="1788347"/>
                    <a:pt x="712526" y="1788347"/>
                  </a:cubicBezTo>
                  <a:cubicBezTo>
                    <a:pt x="618870" y="1788347"/>
                    <a:pt x="542946" y="1712423"/>
                    <a:pt x="542946" y="1618767"/>
                  </a:cubicBezTo>
                  <a:lnTo>
                    <a:pt x="542946" y="608296"/>
                  </a:lnTo>
                  <a:cubicBezTo>
                    <a:pt x="542946" y="514640"/>
                    <a:pt x="618870" y="438716"/>
                    <a:pt x="712526" y="438716"/>
                  </a:cubicBezTo>
                  <a:close/>
                  <a:moveTo>
                    <a:pt x="1789429" y="0"/>
                  </a:moveTo>
                  <a:cubicBezTo>
                    <a:pt x="1883087" y="0"/>
                    <a:pt x="1959012" y="75925"/>
                    <a:pt x="1959012" y="169583"/>
                  </a:cubicBezTo>
                  <a:lnTo>
                    <a:pt x="1959012" y="1618764"/>
                  </a:lnTo>
                  <a:cubicBezTo>
                    <a:pt x="1959012" y="1712422"/>
                    <a:pt x="1883087" y="1788347"/>
                    <a:pt x="1789429" y="1788347"/>
                  </a:cubicBezTo>
                  <a:cubicBezTo>
                    <a:pt x="1695771" y="1788347"/>
                    <a:pt x="1619846" y="1712422"/>
                    <a:pt x="1619846" y="1618764"/>
                  </a:cubicBezTo>
                  <a:lnTo>
                    <a:pt x="1619846" y="169583"/>
                  </a:lnTo>
                  <a:cubicBezTo>
                    <a:pt x="1619846" y="75925"/>
                    <a:pt x="1695771" y="0"/>
                    <a:pt x="1789429" y="0"/>
                  </a:cubicBezTo>
                  <a:close/>
                </a:path>
              </a:pathLst>
            </a:custGeom>
            <a:grpFill/>
            <a:ln w="342900" cap="sq">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6" name="Freeform 55">
            <a:extLst>
              <a:ext uri="{FF2B5EF4-FFF2-40B4-BE49-F238E27FC236}">
                <a16:creationId xmlns:a16="http://schemas.microsoft.com/office/drawing/2014/main" id="{1BDA84F8-B7BE-3E48-874F-A688CD0A4DA8}"/>
              </a:ext>
            </a:extLst>
          </p:cNvPr>
          <p:cNvSpPr/>
          <p:nvPr/>
        </p:nvSpPr>
        <p:spPr bwMode="auto">
          <a:xfrm>
            <a:off x="11110124" y="2997837"/>
            <a:ext cx="248411" cy="507363"/>
          </a:xfrm>
          <a:custGeom>
            <a:avLst/>
            <a:gdLst>
              <a:gd name="connsiteX0" fmla="*/ 1367972 w 2735943"/>
              <a:gd name="connsiteY0" fmla="*/ 5040085 h 5588000"/>
              <a:gd name="connsiteX1" fmla="*/ 1182914 w 2735943"/>
              <a:gd name="connsiteY1" fmla="*/ 5225143 h 5588000"/>
              <a:gd name="connsiteX2" fmla="*/ 1367972 w 2735943"/>
              <a:gd name="connsiteY2" fmla="*/ 5410201 h 5588000"/>
              <a:gd name="connsiteX3" fmla="*/ 1553030 w 2735943"/>
              <a:gd name="connsiteY3" fmla="*/ 5225143 h 5588000"/>
              <a:gd name="connsiteX4" fmla="*/ 1367972 w 2735943"/>
              <a:gd name="connsiteY4" fmla="*/ 5040085 h 5588000"/>
              <a:gd name="connsiteX5" fmla="*/ 154214 w 2735943"/>
              <a:gd name="connsiteY5" fmla="*/ 642257 h 5588000"/>
              <a:gd name="connsiteX6" fmla="*/ 154214 w 2735943"/>
              <a:gd name="connsiteY6" fmla="*/ 4942114 h 5588000"/>
              <a:gd name="connsiteX7" fmla="*/ 2581729 w 2735943"/>
              <a:gd name="connsiteY7" fmla="*/ 4942114 h 5588000"/>
              <a:gd name="connsiteX8" fmla="*/ 2581729 w 2735943"/>
              <a:gd name="connsiteY8" fmla="*/ 642257 h 5588000"/>
              <a:gd name="connsiteX9" fmla="*/ 368915 w 2735943"/>
              <a:gd name="connsiteY9" fmla="*/ 0 h 5588000"/>
              <a:gd name="connsiteX10" fmla="*/ 2367028 w 2735943"/>
              <a:gd name="connsiteY10" fmla="*/ 0 h 5588000"/>
              <a:gd name="connsiteX11" fmla="*/ 2735943 w 2735943"/>
              <a:gd name="connsiteY11" fmla="*/ 368915 h 5588000"/>
              <a:gd name="connsiteX12" fmla="*/ 2735943 w 2735943"/>
              <a:gd name="connsiteY12" fmla="*/ 5219085 h 5588000"/>
              <a:gd name="connsiteX13" fmla="*/ 2367028 w 2735943"/>
              <a:gd name="connsiteY13" fmla="*/ 5588000 h 5588000"/>
              <a:gd name="connsiteX14" fmla="*/ 368915 w 2735943"/>
              <a:gd name="connsiteY14" fmla="*/ 5588000 h 5588000"/>
              <a:gd name="connsiteX15" fmla="*/ 0 w 2735943"/>
              <a:gd name="connsiteY15" fmla="*/ 5219085 h 5588000"/>
              <a:gd name="connsiteX16" fmla="*/ 0 w 2735943"/>
              <a:gd name="connsiteY16" fmla="*/ 368915 h 5588000"/>
              <a:gd name="connsiteX17" fmla="*/ 368915 w 2735943"/>
              <a:gd name="connsiteY17" fmla="*/ 0 h 55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35943" h="5588000">
                <a:moveTo>
                  <a:pt x="1367972" y="5040085"/>
                </a:moveTo>
                <a:cubicBezTo>
                  <a:pt x="1265767" y="5040085"/>
                  <a:pt x="1182914" y="5122938"/>
                  <a:pt x="1182914" y="5225143"/>
                </a:cubicBezTo>
                <a:cubicBezTo>
                  <a:pt x="1182914" y="5327348"/>
                  <a:pt x="1265767" y="5410201"/>
                  <a:pt x="1367972" y="5410201"/>
                </a:cubicBezTo>
                <a:cubicBezTo>
                  <a:pt x="1470177" y="5410201"/>
                  <a:pt x="1553030" y="5327348"/>
                  <a:pt x="1553030" y="5225143"/>
                </a:cubicBezTo>
                <a:cubicBezTo>
                  <a:pt x="1553030" y="5122938"/>
                  <a:pt x="1470177" y="5040085"/>
                  <a:pt x="1367972" y="5040085"/>
                </a:cubicBezTo>
                <a:close/>
                <a:moveTo>
                  <a:pt x="154214" y="642257"/>
                </a:moveTo>
                <a:lnTo>
                  <a:pt x="154214" y="4942114"/>
                </a:lnTo>
                <a:lnTo>
                  <a:pt x="2581729" y="4942114"/>
                </a:lnTo>
                <a:lnTo>
                  <a:pt x="2581729" y="642257"/>
                </a:lnTo>
                <a:close/>
                <a:moveTo>
                  <a:pt x="368915" y="0"/>
                </a:moveTo>
                <a:lnTo>
                  <a:pt x="2367028" y="0"/>
                </a:lnTo>
                <a:cubicBezTo>
                  <a:pt x="2570774" y="0"/>
                  <a:pt x="2735943" y="165169"/>
                  <a:pt x="2735943" y="368915"/>
                </a:cubicBezTo>
                <a:lnTo>
                  <a:pt x="2735943" y="5219085"/>
                </a:lnTo>
                <a:cubicBezTo>
                  <a:pt x="2735943" y="5422831"/>
                  <a:pt x="2570774" y="5588000"/>
                  <a:pt x="2367028" y="5588000"/>
                </a:cubicBezTo>
                <a:lnTo>
                  <a:pt x="368915" y="5588000"/>
                </a:lnTo>
                <a:cubicBezTo>
                  <a:pt x="165169" y="5588000"/>
                  <a:pt x="0" y="5422831"/>
                  <a:pt x="0" y="5219085"/>
                </a:cubicBezTo>
                <a:lnTo>
                  <a:pt x="0" y="368915"/>
                </a:lnTo>
                <a:cubicBezTo>
                  <a:pt x="0" y="165169"/>
                  <a:pt x="165169" y="0"/>
                  <a:pt x="368915"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7" name="Freeform 56">
            <a:extLst>
              <a:ext uri="{FF2B5EF4-FFF2-40B4-BE49-F238E27FC236}">
                <a16:creationId xmlns:a16="http://schemas.microsoft.com/office/drawing/2014/main" id="{681592E8-A240-7648-8430-43CE0637E4F5}"/>
              </a:ext>
            </a:extLst>
          </p:cNvPr>
          <p:cNvSpPr>
            <a:spLocks noChangeAspect="1"/>
          </p:cNvSpPr>
          <p:nvPr/>
        </p:nvSpPr>
        <p:spPr bwMode="black">
          <a:xfrm>
            <a:off x="10936434" y="3813171"/>
            <a:ext cx="603790" cy="475181"/>
          </a:xfrm>
          <a:custGeom>
            <a:avLst/>
            <a:gdLst>
              <a:gd name="connsiteX0" fmla="*/ 427036 w 1971675"/>
              <a:gd name="connsiteY0" fmla="*/ 1374775 h 1409700"/>
              <a:gd name="connsiteX1" fmla="*/ 1544636 w 1971675"/>
              <a:gd name="connsiteY1" fmla="*/ 1374775 h 1409700"/>
              <a:gd name="connsiteX2" fmla="*/ 1544636 w 1971675"/>
              <a:gd name="connsiteY2" fmla="*/ 1409700 h 1409700"/>
              <a:gd name="connsiteX3" fmla="*/ 427036 w 1971675"/>
              <a:gd name="connsiteY3" fmla="*/ 1409700 h 1409700"/>
              <a:gd name="connsiteX4" fmla="*/ 104775 w 1971675"/>
              <a:gd name="connsiteY4" fmla="*/ 104775 h 1409700"/>
              <a:gd name="connsiteX5" fmla="*/ 104775 w 1971675"/>
              <a:gd name="connsiteY5" fmla="*/ 1028700 h 1409700"/>
              <a:gd name="connsiteX6" fmla="*/ 761999 w 1971675"/>
              <a:gd name="connsiteY6" fmla="*/ 1028700 h 1409700"/>
              <a:gd name="connsiteX7" fmla="*/ 1198562 w 1971675"/>
              <a:gd name="connsiteY7" fmla="*/ 1028700 h 1409700"/>
              <a:gd name="connsiteX8" fmla="*/ 1879600 w 1971675"/>
              <a:gd name="connsiteY8" fmla="*/ 1028700 h 1409700"/>
              <a:gd name="connsiteX9" fmla="*/ 1879600 w 1971675"/>
              <a:gd name="connsiteY9" fmla="*/ 104775 h 1409700"/>
              <a:gd name="connsiteX10" fmla="*/ 985837 w 1971675"/>
              <a:gd name="connsiteY10" fmla="*/ 23812 h 1409700"/>
              <a:gd name="connsiteX11" fmla="*/ 957262 w 1971675"/>
              <a:gd name="connsiteY11" fmla="*/ 46831 h 1409700"/>
              <a:gd name="connsiteX12" fmla="*/ 985837 w 1971675"/>
              <a:gd name="connsiteY12" fmla="*/ 69850 h 1409700"/>
              <a:gd name="connsiteX13" fmla="*/ 1014412 w 1971675"/>
              <a:gd name="connsiteY13" fmla="*/ 46831 h 1409700"/>
              <a:gd name="connsiteX14" fmla="*/ 985837 w 1971675"/>
              <a:gd name="connsiteY14" fmla="*/ 23812 h 1409700"/>
              <a:gd name="connsiteX15" fmla="*/ 103772 w 1971675"/>
              <a:gd name="connsiteY15" fmla="*/ 0 h 1409700"/>
              <a:gd name="connsiteX16" fmla="*/ 1856372 w 1971675"/>
              <a:gd name="connsiteY16" fmla="*/ 0 h 1409700"/>
              <a:gd name="connsiteX17" fmla="*/ 1971675 w 1971675"/>
              <a:gd name="connsiteY17" fmla="*/ 103909 h 1409700"/>
              <a:gd name="connsiteX18" fmla="*/ 1971675 w 1971675"/>
              <a:gd name="connsiteY18" fmla="*/ 1027546 h 1409700"/>
              <a:gd name="connsiteX19" fmla="*/ 1856372 w 1971675"/>
              <a:gd name="connsiteY19" fmla="*/ 1143000 h 1409700"/>
              <a:gd name="connsiteX20" fmla="*/ 1277877 w 1971675"/>
              <a:gd name="connsiteY20" fmla="*/ 1143000 h 1409700"/>
              <a:gd name="connsiteX21" fmla="*/ 1198562 w 1971675"/>
              <a:gd name="connsiteY21" fmla="*/ 1143000 h 1409700"/>
              <a:gd name="connsiteX22" fmla="*/ 1198562 w 1971675"/>
              <a:gd name="connsiteY22" fmla="*/ 1212850 h 1409700"/>
              <a:gd name="connsiteX23" fmla="*/ 1198562 w 1971675"/>
              <a:gd name="connsiteY23" fmla="*/ 1258887 h 1409700"/>
              <a:gd name="connsiteX24" fmla="*/ 1452561 w 1971675"/>
              <a:gd name="connsiteY24" fmla="*/ 1258887 h 1409700"/>
              <a:gd name="connsiteX25" fmla="*/ 1544636 w 1971675"/>
              <a:gd name="connsiteY25" fmla="*/ 1374774 h 1409700"/>
              <a:gd name="connsiteX26" fmla="*/ 427036 w 1971675"/>
              <a:gd name="connsiteY26" fmla="*/ 1374774 h 1409700"/>
              <a:gd name="connsiteX27" fmla="*/ 519111 w 1971675"/>
              <a:gd name="connsiteY27" fmla="*/ 1258887 h 1409700"/>
              <a:gd name="connsiteX28" fmla="*/ 761999 w 1971675"/>
              <a:gd name="connsiteY28" fmla="*/ 1258887 h 1409700"/>
              <a:gd name="connsiteX29" fmla="*/ 761999 w 1971675"/>
              <a:gd name="connsiteY29" fmla="*/ 1212850 h 1409700"/>
              <a:gd name="connsiteX30" fmla="*/ 761999 w 1971675"/>
              <a:gd name="connsiteY30" fmla="*/ 1143000 h 1409700"/>
              <a:gd name="connsiteX31" fmla="*/ 673281 w 1971675"/>
              <a:gd name="connsiteY31" fmla="*/ 1143000 h 1409700"/>
              <a:gd name="connsiteX32" fmla="*/ 103772 w 1971675"/>
              <a:gd name="connsiteY32" fmla="*/ 1143000 h 1409700"/>
              <a:gd name="connsiteX33" fmla="*/ 0 w 1971675"/>
              <a:gd name="connsiteY33" fmla="*/ 1027546 h 1409700"/>
              <a:gd name="connsiteX34" fmla="*/ 0 w 1971675"/>
              <a:gd name="connsiteY34" fmla="*/ 103909 h 1409700"/>
              <a:gd name="connsiteX35" fmla="*/ 103772 w 1971675"/>
              <a:gd name="connsiteY35" fmla="*/ 0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71675" h="1409700">
                <a:moveTo>
                  <a:pt x="427036" y="1374775"/>
                </a:moveTo>
                <a:lnTo>
                  <a:pt x="1544636" y="1374775"/>
                </a:lnTo>
                <a:lnTo>
                  <a:pt x="1544636" y="1409700"/>
                </a:lnTo>
                <a:lnTo>
                  <a:pt x="427036" y="1409700"/>
                </a:lnTo>
                <a:close/>
                <a:moveTo>
                  <a:pt x="104775" y="104775"/>
                </a:moveTo>
                <a:lnTo>
                  <a:pt x="104775" y="1028700"/>
                </a:lnTo>
                <a:lnTo>
                  <a:pt x="761999" y="1028700"/>
                </a:lnTo>
                <a:lnTo>
                  <a:pt x="1198562" y="1028700"/>
                </a:lnTo>
                <a:lnTo>
                  <a:pt x="1879600" y="1028700"/>
                </a:lnTo>
                <a:lnTo>
                  <a:pt x="1879600" y="104775"/>
                </a:lnTo>
                <a:close/>
                <a:moveTo>
                  <a:pt x="985837" y="23812"/>
                </a:moveTo>
                <a:cubicBezTo>
                  <a:pt x="970055" y="23812"/>
                  <a:pt x="957262" y="34118"/>
                  <a:pt x="957262" y="46831"/>
                </a:cubicBezTo>
                <a:cubicBezTo>
                  <a:pt x="957262" y="59544"/>
                  <a:pt x="970055" y="69850"/>
                  <a:pt x="985837" y="69850"/>
                </a:cubicBezTo>
                <a:cubicBezTo>
                  <a:pt x="1001619" y="69850"/>
                  <a:pt x="1014412" y="59544"/>
                  <a:pt x="1014412" y="46831"/>
                </a:cubicBezTo>
                <a:cubicBezTo>
                  <a:pt x="1014412" y="34118"/>
                  <a:pt x="1001619" y="23812"/>
                  <a:pt x="985837" y="23812"/>
                </a:cubicBezTo>
                <a:close/>
                <a:moveTo>
                  <a:pt x="103772" y="0"/>
                </a:moveTo>
                <a:cubicBezTo>
                  <a:pt x="1856372" y="0"/>
                  <a:pt x="1856372" y="0"/>
                  <a:pt x="1856372" y="0"/>
                </a:cubicBezTo>
                <a:cubicBezTo>
                  <a:pt x="1925554" y="0"/>
                  <a:pt x="1971675" y="46182"/>
                  <a:pt x="1971675" y="103909"/>
                </a:cubicBezTo>
                <a:lnTo>
                  <a:pt x="1971675" y="1027546"/>
                </a:lnTo>
                <a:cubicBezTo>
                  <a:pt x="1971675" y="1085273"/>
                  <a:pt x="1925554" y="1143000"/>
                  <a:pt x="1856372" y="1143000"/>
                </a:cubicBezTo>
                <a:cubicBezTo>
                  <a:pt x="1637297" y="1143000"/>
                  <a:pt x="1445606" y="1143000"/>
                  <a:pt x="1277877" y="1143000"/>
                </a:cubicBezTo>
                <a:lnTo>
                  <a:pt x="1198562" y="1143000"/>
                </a:lnTo>
                <a:lnTo>
                  <a:pt x="1198562" y="1212850"/>
                </a:lnTo>
                <a:lnTo>
                  <a:pt x="1198562" y="1258887"/>
                </a:lnTo>
                <a:lnTo>
                  <a:pt x="1452561" y="1258887"/>
                </a:lnTo>
                <a:lnTo>
                  <a:pt x="1544636" y="1374774"/>
                </a:lnTo>
                <a:lnTo>
                  <a:pt x="427036" y="1374774"/>
                </a:lnTo>
                <a:lnTo>
                  <a:pt x="519111" y="1258887"/>
                </a:lnTo>
                <a:lnTo>
                  <a:pt x="761999" y="1258887"/>
                </a:lnTo>
                <a:lnTo>
                  <a:pt x="761999" y="1212850"/>
                </a:lnTo>
                <a:lnTo>
                  <a:pt x="761999" y="1143000"/>
                </a:lnTo>
                <a:lnTo>
                  <a:pt x="673281" y="1143000"/>
                </a:lnTo>
                <a:cubicBezTo>
                  <a:pt x="103772" y="1143000"/>
                  <a:pt x="103772" y="1143000"/>
                  <a:pt x="103772" y="1143000"/>
                </a:cubicBezTo>
                <a:cubicBezTo>
                  <a:pt x="46121" y="1143000"/>
                  <a:pt x="0" y="1085273"/>
                  <a:pt x="0" y="1027546"/>
                </a:cubicBezTo>
                <a:cubicBezTo>
                  <a:pt x="0" y="103909"/>
                  <a:pt x="0" y="103909"/>
                  <a:pt x="0" y="103909"/>
                </a:cubicBezTo>
                <a:cubicBezTo>
                  <a:pt x="0" y="46182"/>
                  <a:pt x="46121" y="0"/>
                  <a:pt x="103772"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6333344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593" y="360224"/>
            <a:ext cx="11385407" cy="553998"/>
          </a:xfrm>
        </p:spPr>
        <p:txBody>
          <a:bodyPr>
            <a:normAutofit/>
          </a:bodyPr>
          <a:lstStyle/>
          <a:p>
            <a:r>
              <a:rPr lang="en-US" sz="3200">
                <a:solidFill>
                  <a:schemeClr val="tx1"/>
                </a:solidFill>
              </a:rPr>
              <a:t>Simplify migration and reduce database administration</a:t>
            </a:r>
          </a:p>
        </p:txBody>
      </p:sp>
      <p:sp>
        <p:nvSpPr>
          <p:cNvPr id="3" name="Content Placeholder 2"/>
          <p:cNvSpPr>
            <a:spLocks noGrp="1"/>
          </p:cNvSpPr>
          <p:nvPr>
            <p:ph type="body" sz="quarter" idx="10"/>
          </p:nvPr>
        </p:nvSpPr>
        <p:spPr>
          <a:xfrm>
            <a:off x="584202" y="1379797"/>
            <a:ext cx="4533400" cy="3422475"/>
          </a:xfrm>
        </p:spPr>
        <p:txBody>
          <a:bodyPr vert="horz" wrap="square" lIns="0" tIns="0" rIns="0" bIns="0" rtlCol="0" anchor="t">
            <a:spAutoFit/>
          </a:bodyPr>
          <a:lstStyle/>
          <a:p>
            <a:pPr defTabSz="914400">
              <a:spcBef>
                <a:spcPts val="0"/>
              </a:spcBef>
              <a:buSzTx/>
              <a:defRPr/>
            </a:pPr>
            <a:r>
              <a:rPr lang="en-US" sz="1600">
                <a:latin typeface="Segoe UI"/>
                <a:cs typeface="Segoe UI"/>
              </a:rPr>
              <a:t>Free your team from database management by migrating on-premises and IaaS workloads to Azure Database for MySQL or MariaDB</a:t>
            </a:r>
            <a:endParaRPr lang="en-US"/>
          </a:p>
          <a:p>
            <a:pPr>
              <a:spcBef>
                <a:spcPts val="1584"/>
              </a:spcBef>
            </a:pPr>
            <a:r>
              <a:rPr lang="en-US" sz="1600">
                <a:solidFill>
                  <a:schemeClr val="tx1"/>
                </a:solidFill>
                <a:latin typeface="Segoe UI"/>
                <a:cs typeface="Segoe UI"/>
              </a:rPr>
              <a:t>Choose the migration approach that </a:t>
            </a:r>
            <a:br>
              <a:rPr lang="en-US" sz="1600"/>
            </a:br>
            <a:r>
              <a:rPr lang="en-US" sz="1600">
                <a:solidFill>
                  <a:schemeClr val="tx1"/>
                </a:solidFill>
                <a:latin typeface="Segoe UI"/>
                <a:cs typeface="Segoe UI"/>
              </a:rPr>
              <a:t>best fits the needs of your workloads </a:t>
            </a:r>
            <a:endParaRPr lang="en-US" sz="1600">
              <a:solidFill>
                <a:schemeClr val="tx1"/>
              </a:solidFill>
            </a:endParaRPr>
          </a:p>
          <a:p>
            <a:pPr>
              <a:spcBef>
                <a:spcPts val="1584"/>
              </a:spcBef>
            </a:pPr>
            <a:r>
              <a:rPr lang="en-US" sz="1600">
                <a:solidFill>
                  <a:schemeClr val="tx1"/>
                </a:solidFill>
                <a:latin typeface="Segoe UI"/>
                <a:cs typeface="Segoe UI"/>
              </a:rPr>
              <a:t>Reduce downtime on critical databases with Azure Database Migration Service*</a:t>
            </a:r>
          </a:p>
          <a:p>
            <a:pPr>
              <a:spcBef>
                <a:spcPts val="1584"/>
              </a:spcBef>
            </a:pPr>
            <a:r>
              <a:rPr lang="en-US" sz="1600" b="1">
                <a:solidFill>
                  <a:schemeClr val="accent1"/>
                </a:solidFill>
                <a:latin typeface="+mj-lt"/>
                <a:cs typeface="Segoe UI"/>
              </a:rPr>
              <a:t>Ideal for on-premises or IaaS MySQL or </a:t>
            </a:r>
            <a:br>
              <a:rPr lang="en-US" sz="1600" b="1">
                <a:latin typeface="+mj-lt"/>
              </a:rPr>
            </a:br>
            <a:r>
              <a:rPr lang="en-US" sz="1600" b="1">
                <a:solidFill>
                  <a:schemeClr val="accent1"/>
                </a:solidFill>
                <a:latin typeface="+mj-lt"/>
                <a:cs typeface="Segoe UI"/>
              </a:rPr>
              <a:t>MariaDB databases </a:t>
            </a:r>
            <a:endParaRPr lang="en-US" sz="1600" b="1">
              <a:solidFill>
                <a:schemeClr val="accent1"/>
              </a:solidFill>
              <a:latin typeface="+mj-lt"/>
            </a:endParaRPr>
          </a:p>
          <a:p>
            <a:endParaRPr lang="en-US" sz="1600">
              <a:solidFill>
                <a:schemeClr val="tx1"/>
              </a:solidFill>
            </a:endParaRPr>
          </a:p>
          <a:p>
            <a:endParaRPr lang="en-US" sz="1600">
              <a:solidFill>
                <a:schemeClr val="tx1"/>
              </a:solidFill>
            </a:endParaRPr>
          </a:p>
        </p:txBody>
      </p:sp>
      <p:sp>
        <p:nvSpPr>
          <p:cNvPr id="5" name="Rectangle 4">
            <a:extLst>
              <a:ext uri="{FF2B5EF4-FFF2-40B4-BE49-F238E27FC236}">
                <a16:creationId xmlns:a16="http://schemas.microsoft.com/office/drawing/2014/main" id="{633BB933-990A-4DEC-AEC3-31CAB66AFBD2}"/>
              </a:ext>
            </a:extLst>
          </p:cNvPr>
          <p:cNvSpPr/>
          <p:nvPr/>
        </p:nvSpPr>
        <p:spPr>
          <a:xfrm>
            <a:off x="4426399" y="5800460"/>
            <a:ext cx="7043251" cy="584775"/>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err="1">
                <a:ln>
                  <a:noFill/>
                </a:ln>
                <a:solidFill>
                  <a:srgbClr val="0177D7"/>
                </a:solidFill>
                <a:effectLst/>
                <a:uLnTx/>
                <a:uFillTx/>
                <a:latin typeface="Segoe UI Semibold"/>
                <a:ea typeface="Segoe UI Semilight" charset="0"/>
                <a:cs typeface="Segoe UI Semilight"/>
              </a:rPr>
              <a:t>GeekWire</a:t>
            </a:r>
            <a:r>
              <a:rPr kumimoji="0" lang="en-US" sz="1600" b="0" i="0" u="none" strike="noStrike" kern="1200" cap="none" spc="0" normalizeH="0" baseline="0" noProof="0">
                <a:ln>
                  <a:noFill/>
                </a:ln>
                <a:solidFill>
                  <a:srgbClr val="0177D7"/>
                </a:solidFill>
                <a:effectLst/>
                <a:uLnTx/>
                <a:uFillTx/>
                <a:latin typeface="Segoe UI Semibold"/>
                <a:ea typeface="Segoe UI Semilight" charset="0"/>
                <a:cs typeface="Segoe UI Semilight"/>
              </a:rPr>
              <a:t> removed the pain of patching, </a:t>
            </a:r>
            <a:r>
              <a:rPr lang="en-US" sz="1600">
                <a:solidFill>
                  <a:srgbClr val="0177D7"/>
                </a:solidFill>
                <a:latin typeface="Segoe UI Semibold"/>
                <a:ea typeface="Segoe UI Semilight" charset="0"/>
                <a:cs typeface="Segoe UI Semilight"/>
              </a:rPr>
              <a:t>scaling</a:t>
            </a:r>
            <a:r>
              <a:rPr kumimoji="0" lang="en-US" sz="1600" b="0" i="0" u="none" strike="noStrike" kern="1200" cap="none" spc="0" normalizeH="0" baseline="0" noProof="0">
                <a:ln>
                  <a:noFill/>
                </a:ln>
                <a:solidFill>
                  <a:srgbClr val="0177D7"/>
                </a:solidFill>
                <a:effectLst/>
                <a:uLnTx/>
                <a:uFillTx/>
                <a:latin typeface="Segoe UI Semibold"/>
                <a:ea typeface="Segoe UI Semilight" charset="0"/>
                <a:cs typeface="Segoe UI Semilight"/>
              </a:rPr>
              <a:t>, and </a:t>
            </a:r>
            <a:r>
              <a:rPr lang="en-US" sz="1600">
                <a:solidFill>
                  <a:srgbClr val="0177D7"/>
                </a:solidFill>
                <a:latin typeface="Segoe UI Semibold"/>
                <a:ea typeface="Segoe UI Semilight" charset="0"/>
                <a:cs typeface="Segoe UI Semilight"/>
              </a:rPr>
              <a:t>backing</a:t>
            </a:r>
            <a:r>
              <a:rPr kumimoji="0" lang="en-US" sz="1600" b="0" i="0" u="none" strike="noStrike" kern="1200" cap="none" spc="0" normalizeH="0" baseline="0" noProof="0">
                <a:ln>
                  <a:noFill/>
                </a:ln>
                <a:solidFill>
                  <a:srgbClr val="0177D7"/>
                </a:solidFill>
                <a:effectLst/>
                <a:uLnTx/>
                <a:uFillTx/>
                <a:latin typeface="Segoe UI Semibold"/>
                <a:ea typeface="Segoe UI Semilight" charset="0"/>
                <a:cs typeface="Segoe UI Semilight"/>
              </a:rPr>
              <a:t> up by migrating its WordPress site to Azure Database for MySQL</a:t>
            </a:r>
          </a:p>
        </p:txBody>
      </p:sp>
      <p:cxnSp>
        <p:nvCxnSpPr>
          <p:cNvPr id="9" name="Straight Connector 8">
            <a:extLst>
              <a:ext uri="{FF2B5EF4-FFF2-40B4-BE49-F238E27FC236}">
                <a16:creationId xmlns:a16="http://schemas.microsoft.com/office/drawing/2014/main" id="{F95CC684-4B74-404A-8E80-4089CF63F83B}"/>
              </a:ext>
            </a:extLst>
          </p:cNvPr>
          <p:cNvCxnSpPr/>
          <p:nvPr/>
        </p:nvCxnSpPr>
        <p:spPr>
          <a:xfrm>
            <a:off x="4230029" y="5761463"/>
            <a:ext cx="0" cy="706244"/>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2" name="Picture 2" descr="Story logo">
            <a:extLst>
              <a:ext uri="{FF2B5EF4-FFF2-40B4-BE49-F238E27FC236}">
                <a16:creationId xmlns:a16="http://schemas.microsoft.com/office/drawing/2014/main" id="{4D30424B-5AE0-445C-A4C7-CC236D0BDB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340" y="5882367"/>
            <a:ext cx="2137999" cy="468578"/>
          </a:xfrm>
          <a:prstGeom prst="rect">
            <a:avLst/>
          </a:prstGeom>
          <a:noFill/>
          <a:extLst>
            <a:ext uri="{909E8E84-426E-40DD-AFC4-6F175D3DCCD1}">
              <a14:hiddenFill xmlns:a14="http://schemas.microsoft.com/office/drawing/2010/main">
                <a:solidFill>
                  <a:srgbClr val="FFFFFF"/>
                </a:solidFill>
              </a14:hiddenFill>
            </a:ext>
          </a:extLst>
        </p:spPr>
      </p:pic>
      <p:sp>
        <p:nvSpPr>
          <p:cNvPr id="121" name="Title 1">
            <a:extLst>
              <a:ext uri="{FF2B5EF4-FFF2-40B4-BE49-F238E27FC236}">
                <a16:creationId xmlns:a16="http://schemas.microsoft.com/office/drawing/2014/main" id="{4FC6250B-95B2-4BFD-8857-A140671FBB30}"/>
              </a:ext>
            </a:extLst>
          </p:cNvPr>
          <p:cNvSpPr txBox="1">
            <a:spLocks/>
          </p:cNvSpPr>
          <p:nvPr/>
        </p:nvSpPr>
        <p:spPr>
          <a:xfrm>
            <a:off x="5540644" y="1402868"/>
            <a:ext cx="6357670" cy="184666"/>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1200" spc="0">
                <a:solidFill>
                  <a:schemeClr val="accent1"/>
                </a:solidFill>
              </a:rPr>
              <a:t> Options for migrating to Azure Database Services</a:t>
            </a:r>
          </a:p>
        </p:txBody>
      </p:sp>
      <p:sp>
        <p:nvSpPr>
          <p:cNvPr id="4" name="TextBox 3">
            <a:extLst>
              <a:ext uri="{FF2B5EF4-FFF2-40B4-BE49-F238E27FC236}">
                <a16:creationId xmlns:a16="http://schemas.microsoft.com/office/drawing/2014/main" id="{3BFA40C2-1CB0-4A75-AD5C-A179236050C4}"/>
              </a:ext>
            </a:extLst>
          </p:cNvPr>
          <p:cNvSpPr txBox="1"/>
          <p:nvPr/>
        </p:nvSpPr>
        <p:spPr>
          <a:xfrm>
            <a:off x="3385181" y="6526643"/>
            <a:ext cx="8224207" cy="161583"/>
          </a:xfrm>
          <a:prstGeom prst="rect">
            <a:avLst/>
          </a:prstGeom>
          <a:noFill/>
        </p:spPr>
        <p:txBody>
          <a:bodyPr wrap="square" lIns="0" tIns="0" rIns="0" bIns="0" rtlCol="0">
            <a:spAutoFit/>
          </a:bodyPr>
          <a:lstStyle/>
          <a:p>
            <a:pPr algn="r"/>
            <a:r>
              <a:rPr lang="en-US" sz="1050">
                <a:gradFill>
                  <a:gsLst>
                    <a:gs pos="2917">
                      <a:schemeClr val="tx1"/>
                    </a:gs>
                    <a:gs pos="30000">
                      <a:schemeClr val="tx1"/>
                    </a:gs>
                  </a:gsLst>
                  <a:lin ang="5400000" scaled="0"/>
                </a:gradFill>
              </a:rPr>
              <a:t>*Azure Database Migration Service is only available on Azure Database for MySQL</a:t>
            </a:r>
          </a:p>
        </p:txBody>
      </p:sp>
      <p:grpSp>
        <p:nvGrpSpPr>
          <p:cNvPr id="8" name="Group 7">
            <a:extLst>
              <a:ext uri="{FF2B5EF4-FFF2-40B4-BE49-F238E27FC236}">
                <a16:creationId xmlns:a16="http://schemas.microsoft.com/office/drawing/2014/main" id="{CA0AED60-353D-1C45-8E96-A983C6829F03}"/>
              </a:ext>
            </a:extLst>
          </p:cNvPr>
          <p:cNvGrpSpPr/>
          <p:nvPr/>
        </p:nvGrpSpPr>
        <p:grpSpPr>
          <a:xfrm>
            <a:off x="5467120" y="2019300"/>
            <a:ext cx="6489239" cy="3196030"/>
            <a:chOff x="5467120" y="1807786"/>
            <a:chExt cx="6489239" cy="3196030"/>
          </a:xfrm>
        </p:grpSpPr>
        <p:sp>
          <p:nvSpPr>
            <p:cNvPr id="126" name="Rectangle 125">
              <a:extLst>
                <a:ext uri="{FF2B5EF4-FFF2-40B4-BE49-F238E27FC236}">
                  <a16:creationId xmlns:a16="http://schemas.microsoft.com/office/drawing/2014/main" id="{7F6C7D8A-A109-4904-BEA4-8E81CD638179}"/>
                </a:ext>
              </a:extLst>
            </p:cNvPr>
            <p:cNvSpPr/>
            <p:nvPr/>
          </p:nvSpPr>
          <p:spPr bwMode="auto">
            <a:xfrm>
              <a:off x="7625502" y="1807786"/>
              <a:ext cx="1028109" cy="2594743"/>
            </a:xfrm>
            <a:prstGeom prst="rect">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TextBox 12">
              <a:extLst>
                <a:ext uri="{FF2B5EF4-FFF2-40B4-BE49-F238E27FC236}">
                  <a16:creationId xmlns:a16="http://schemas.microsoft.com/office/drawing/2014/main" id="{6113B982-5FD2-4934-8B7E-32B314EC8B0D}"/>
                </a:ext>
              </a:extLst>
            </p:cNvPr>
            <p:cNvSpPr txBox="1"/>
            <p:nvPr/>
          </p:nvSpPr>
          <p:spPr>
            <a:xfrm>
              <a:off x="6391548" y="2183812"/>
              <a:ext cx="931160"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u="none" strike="noStrike" kern="1200" cap="none" spc="0" normalizeH="0" baseline="0" noProof="0">
                  <a:ln>
                    <a:noFill/>
                  </a:ln>
                  <a:effectLst/>
                  <a:uLnTx/>
                  <a:uFillTx/>
                  <a:latin typeface="Segoe UI" panose="020B0502040204020203" pitchFamily="34" charset="0"/>
                  <a:cs typeface="Segoe UI" panose="020B0502040204020203" pitchFamily="34" charset="0"/>
                </a:rPr>
                <a:t>Discover and assess </a:t>
              </a:r>
            </a:p>
          </p:txBody>
        </p:sp>
        <p:cxnSp>
          <p:nvCxnSpPr>
            <p:cNvPr id="63" name="Straight Arrow Connector 62">
              <a:extLst>
                <a:ext uri="{FF2B5EF4-FFF2-40B4-BE49-F238E27FC236}">
                  <a16:creationId xmlns:a16="http://schemas.microsoft.com/office/drawing/2014/main" id="{F9C6B195-D1BC-4E0D-BACE-DBDF9578D0BE}"/>
                </a:ext>
              </a:extLst>
            </p:cNvPr>
            <p:cNvCxnSpPr>
              <a:cxnSpLocks/>
            </p:cNvCxnSpPr>
            <p:nvPr/>
          </p:nvCxnSpPr>
          <p:spPr>
            <a:xfrm>
              <a:off x="6835357" y="2490140"/>
              <a:ext cx="0" cy="233891"/>
            </a:xfrm>
            <a:prstGeom prst="straightConnector1">
              <a:avLst/>
            </a:prstGeom>
            <a:noFill/>
            <a:ln w="12700" cap="sq">
              <a:solidFill>
                <a:schemeClr val="tx1"/>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66" name="TextBox 65">
              <a:extLst>
                <a:ext uri="{FF2B5EF4-FFF2-40B4-BE49-F238E27FC236}">
                  <a16:creationId xmlns:a16="http://schemas.microsoft.com/office/drawing/2014/main" id="{3861CE8E-095F-4CD3-8D06-D98AF3CBB626}"/>
                </a:ext>
              </a:extLst>
            </p:cNvPr>
            <p:cNvSpPr txBox="1"/>
            <p:nvPr/>
          </p:nvSpPr>
          <p:spPr>
            <a:xfrm>
              <a:off x="6448852" y="3286749"/>
              <a:ext cx="794637" cy="4154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u="none" strike="noStrike" kern="1200" cap="none" spc="0" normalizeH="0" baseline="0" noProof="0">
                  <a:ln>
                    <a:noFill/>
                  </a:ln>
                  <a:effectLst/>
                  <a:uLnTx/>
                  <a:uFillTx/>
                  <a:latin typeface="Segoe UI" panose="020B0502040204020203" pitchFamily="34" charset="0"/>
                  <a:cs typeface="Segoe UI" panose="020B0502040204020203" pitchFamily="34" charset="0"/>
                </a:rPr>
                <a:t>Connect to Azure with </a:t>
              </a:r>
              <a:r>
                <a:rPr lang="en-US" sz="900">
                  <a:latin typeface="Segoe UI" panose="020B0502040204020203" pitchFamily="34" charset="0"/>
                  <a:cs typeface="Segoe UI" panose="020B0502040204020203" pitchFamily="34" charset="0"/>
                </a:rPr>
                <a:t>your favorite tool </a:t>
              </a:r>
              <a:endParaRPr kumimoji="0" lang="en-US" sz="900" u="none" strike="noStrike" kern="1200" cap="none" spc="0" normalizeH="0" baseline="0" noProof="0">
                <a:ln>
                  <a:noFill/>
                </a:ln>
                <a:effectLst/>
                <a:uLnTx/>
                <a:uFillTx/>
                <a:latin typeface="Segoe UI" panose="020B0502040204020203" pitchFamily="34" charset="0"/>
                <a:cs typeface="Segoe UI" panose="020B0502040204020203" pitchFamily="34" charset="0"/>
              </a:endParaRPr>
            </a:p>
          </p:txBody>
        </p:sp>
        <p:sp>
          <p:nvSpPr>
            <p:cNvPr id="67" name="TextBox 66">
              <a:extLst>
                <a:ext uri="{FF2B5EF4-FFF2-40B4-BE49-F238E27FC236}">
                  <a16:creationId xmlns:a16="http://schemas.microsoft.com/office/drawing/2014/main" id="{859F07AB-09F9-483E-8E8D-B377C2688704}"/>
                </a:ext>
              </a:extLst>
            </p:cNvPr>
            <p:cNvSpPr txBox="1"/>
            <p:nvPr/>
          </p:nvSpPr>
          <p:spPr>
            <a:xfrm>
              <a:off x="6323336" y="4726817"/>
              <a:ext cx="1067585"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u="none" strike="noStrike" kern="1200" cap="none" spc="0" normalizeH="0" baseline="0" noProof="0">
                  <a:ln>
                    <a:noFill/>
                  </a:ln>
                  <a:effectLst/>
                  <a:uLnTx/>
                  <a:uFillTx/>
                  <a:latin typeface="Segoe UI" panose="020B0502040204020203" pitchFamily="34" charset="0"/>
                  <a:cs typeface="Segoe UI" panose="020B0502040204020203" pitchFamily="34" charset="0"/>
                </a:rPr>
                <a:t>Migrate schema </a:t>
              </a:r>
              <a:br>
                <a:rPr kumimoji="0" lang="en-US" sz="900" u="none" strike="noStrike" kern="1200" cap="none" spc="0" normalizeH="0" baseline="0" noProof="0">
                  <a:ln>
                    <a:noFill/>
                  </a:ln>
                  <a:effectLst/>
                  <a:uLnTx/>
                  <a:uFillTx/>
                  <a:latin typeface="Segoe UI" panose="020B0502040204020203" pitchFamily="34" charset="0"/>
                  <a:cs typeface="Segoe UI" panose="020B0502040204020203" pitchFamily="34" charset="0"/>
                </a:rPr>
              </a:br>
              <a:r>
                <a:rPr kumimoji="0" lang="en-US" sz="900" u="none" strike="noStrike" kern="1200" cap="none" spc="0" normalizeH="0" baseline="0" noProof="0">
                  <a:ln>
                    <a:noFill/>
                  </a:ln>
                  <a:effectLst/>
                  <a:uLnTx/>
                  <a:uFillTx/>
                  <a:latin typeface="Segoe UI" panose="020B0502040204020203" pitchFamily="34" charset="0"/>
                  <a:cs typeface="Segoe UI" panose="020B0502040204020203" pitchFamily="34" charset="0"/>
                </a:rPr>
                <a:t>and data</a:t>
              </a:r>
            </a:p>
          </p:txBody>
        </p:sp>
        <p:sp>
          <p:nvSpPr>
            <p:cNvPr id="69" name="TextBox 68">
              <a:extLst>
                <a:ext uri="{FF2B5EF4-FFF2-40B4-BE49-F238E27FC236}">
                  <a16:creationId xmlns:a16="http://schemas.microsoft.com/office/drawing/2014/main" id="{098AE7A6-95EC-40CF-AC63-0CFE14C82B34}"/>
                </a:ext>
              </a:extLst>
            </p:cNvPr>
            <p:cNvSpPr txBox="1"/>
            <p:nvPr/>
          </p:nvSpPr>
          <p:spPr>
            <a:xfrm>
              <a:off x="7664552" y="2455410"/>
              <a:ext cx="970486"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u="none" strike="noStrike" kern="1200" cap="none" spc="0" normalizeH="0" baseline="0" noProof="0">
                  <a:ln>
                    <a:noFill/>
                  </a:ln>
                  <a:effectLst/>
                  <a:uLnTx/>
                  <a:uFillTx/>
                  <a:latin typeface="Segoe UI" panose="020B0502040204020203" pitchFamily="34" charset="0"/>
                  <a:cs typeface="Segoe UI" panose="020B0502040204020203" pitchFamily="34" charset="0"/>
                </a:rPr>
                <a:t>Azure Database Migration Service</a:t>
              </a:r>
            </a:p>
          </p:txBody>
        </p:sp>
        <p:cxnSp>
          <p:nvCxnSpPr>
            <p:cNvPr id="107" name="Straight Arrow Connector 106">
              <a:extLst>
                <a:ext uri="{FF2B5EF4-FFF2-40B4-BE49-F238E27FC236}">
                  <a16:creationId xmlns:a16="http://schemas.microsoft.com/office/drawing/2014/main" id="{76EA0FD9-B436-4B60-88B8-19A3B48E7BF6}"/>
                </a:ext>
              </a:extLst>
            </p:cNvPr>
            <p:cNvCxnSpPr>
              <a:cxnSpLocks/>
            </p:cNvCxnSpPr>
            <p:nvPr/>
          </p:nvCxnSpPr>
          <p:spPr>
            <a:xfrm>
              <a:off x="8575196" y="3130530"/>
              <a:ext cx="457775" cy="0"/>
            </a:xfrm>
            <a:prstGeom prst="straightConnector1">
              <a:avLst/>
            </a:prstGeom>
            <a:noFill/>
            <a:ln w="12700" cap="sq">
              <a:solidFill>
                <a:schemeClr val="tx1"/>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112" name="Group 111">
              <a:extLst>
                <a:ext uri="{FF2B5EF4-FFF2-40B4-BE49-F238E27FC236}">
                  <a16:creationId xmlns:a16="http://schemas.microsoft.com/office/drawing/2014/main" id="{6C82FEE9-B21C-4F44-B718-BC9E7127BC69}"/>
                </a:ext>
              </a:extLst>
            </p:cNvPr>
            <p:cNvGrpSpPr/>
            <p:nvPr/>
          </p:nvGrpSpPr>
          <p:grpSpPr>
            <a:xfrm>
              <a:off x="7876986" y="1964499"/>
              <a:ext cx="545619" cy="387050"/>
              <a:chOff x="5132617" y="1834109"/>
              <a:chExt cx="1373412" cy="974269"/>
            </a:xfrm>
          </p:grpSpPr>
          <p:sp>
            <p:nvSpPr>
              <p:cNvPr id="113" name="Freeform: Shape 7">
                <a:extLst>
                  <a:ext uri="{FF2B5EF4-FFF2-40B4-BE49-F238E27FC236}">
                    <a16:creationId xmlns:a16="http://schemas.microsoft.com/office/drawing/2014/main" id="{C9DBC390-0883-423D-84C8-86B52A14940E}"/>
                  </a:ext>
                </a:extLst>
              </p:cNvPr>
              <p:cNvSpPr/>
              <p:nvPr/>
            </p:nvSpPr>
            <p:spPr bwMode="auto">
              <a:xfrm>
                <a:off x="5363029" y="1834109"/>
                <a:ext cx="1143000" cy="738749"/>
              </a:xfrm>
              <a:custGeom>
                <a:avLst/>
                <a:gdLst>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021440 w 1330345"/>
                  <a:gd name="connsiteY8" fmla="*/ 859835 h 859835"/>
                  <a:gd name="connsiteX9" fmla="*/ 187668 w 1330345"/>
                  <a:gd name="connsiteY9" fmla="*/ 859835 h 859835"/>
                  <a:gd name="connsiteX10" fmla="*/ 187668 w 1330345"/>
                  <a:gd name="connsiteY10" fmla="*/ 854716 h 859835"/>
                  <a:gd name="connsiteX11" fmla="*/ 162311 w 1330345"/>
                  <a:gd name="connsiteY11" fmla="*/ 859835 h 859835"/>
                  <a:gd name="connsiteX12" fmla="*/ 0 w 1330345"/>
                  <a:gd name="connsiteY12" fmla="*/ 697524 h 859835"/>
                  <a:gd name="connsiteX13" fmla="*/ 162311 w 1330345"/>
                  <a:gd name="connsiteY13" fmla="*/ 535213 h 859835"/>
                  <a:gd name="connsiteX14" fmla="*/ 188515 w 1330345"/>
                  <a:gd name="connsiteY14" fmla="*/ 540503 h 859835"/>
                  <a:gd name="connsiteX15" fmla="*/ 182144 w 1330345"/>
                  <a:gd name="connsiteY15" fmla="*/ 527251 h 859835"/>
                  <a:gd name="connsiteX16" fmla="*/ 163873 w 1330345"/>
                  <a:gd name="connsiteY16" fmla="*/ 406400 h 859835"/>
                  <a:gd name="connsiteX17" fmla="*/ 570273 w 1330345"/>
                  <a:gd name="connsiteY17"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021440 w 1330345"/>
                  <a:gd name="connsiteY8" fmla="*/ 859835 h 859835"/>
                  <a:gd name="connsiteX9" fmla="*/ 187668 w 1330345"/>
                  <a:gd name="connsiteY9" fmla="*/ 859835 h 859835"/>
                  <a:gd name="connsiteX10" fmla="*/ 162311 w 1330345"/>
                  <a:gd name="connsiteY10" fmla="*/ 859835 h 859835"/>
                  <a:gd name="connsiteX11" fmla="*/ 0 w 1330345"/>
                  <a:gd name="connsiteY11" fmla="*/ 697524 h 859835"/>
                  <a:gd name="connsiteX12" fmla="*/ 162311 w 1330345"/>
                  <a:gd name="connsiteY12" fmla="*/ 535213 h 859835"/>
                  <a:gd name="connsiteX13" fmla="*/ 188515 w 1330345"/>
                  <a:gd name="connsiteY13" fmla="*/ 540503 h 859835"/>
                  <a:gd name="connsiteX14" fmla="*/ 182144 w 1330345"/>
                  <a:gd name="connsiteY14" fmla="*/ 527251 h 859835"/>
                  <a:gd name="connsiteX15" fmla="*/ 163873 w 1330345"/>
                  <a:gd name="connsiteY15" fmla="*/ 406400 h 859835"/>
                  <a:gd name="connsiteX16" fmla="*/ 570273 w 1330345"/>
                  <a:gd name="connsiteY16"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021440 w 1330345"/>
                  <a:gd name="connsiteY8" fmla="*/ 859835 h 859835"/>
                  <a:gd name="connsiteX9" fmla="*/ 162311 w 1330345"/>
                  <a:gd name="connsiteY9" fmla="*/ 859835 h 859835"/>
                  <a:gd name="connsiteX10" fmla="*/ 0 w 1330345"/>
                  <a:gd name="connsiteY10" fmla="*/ 697524 h 859835"/>
                  <a:gd name="connsiteX11" fmla="*/ 162311 w 1330345"/>
                  <a:gd name="connsiteY11" fmla="*/ 535213 h 859835"/>
                  <a:gd name="connsiteX12" fmla="*/ 188515 w 1330345"/>
                  <a:gd name="connsiteY12" fmla="*/ 540503 h 859835"/>
                  <a:gd name="connsiteX13" fmla="*/ 182144 w 1330345"/>
                  <a:gd name="connsiteY13" fmla="*/ 527251 h 859835"/>
                  <a:gd name="connsiteX14" fmla="*/ 163873 w 1330345"/>
                  <a:gd name="connsiteY14" fmla="*/ 406400 h 859835"/>
                  <a:gd name="connsiteX15" fmla="*/ 570273 w 1330345"/>
                  <a:gd name="connsiteY15"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62311 w 1330345"/>
                  <a:gd name="connsiteY8" fmla="*/ 859835 h 859835"/>
                  <a:gd name="connsiteX9" fmla="*/ 0 w 1330345"/>
                  <a:gd name="connsiteY9" fmla="*/ 697524 h 859835"/>
                  <a:gd name="connsiteX10" fmla="*/ 162311 w 1330345"/>
                  <a:gd name="connsiteY10" fmla="*/ 535213 h 859835"/>
                  <a:gd name="connsiteX11" fmla="*/ 188515 w 1330345"/>
                  <a:gd name="connsiteY11" fmla="*/ 540503 h 859835"/>
                  <a:gd name="connsiteX12" fmla="*/ 182144 w 1330345"/>
                  <a:gd name="connsiteY12" fmla="*/ 527251 h 859835"/>
                  <a:gd name="connsiteX13" fmla="*/ 163873 w 1330345"/>
                  <a:gd name="connsiteY13" fmla="*/ 406400 h 859835"/>
                  <a:gd name="connsiteX14" fmla="*/ 570273 w 1330345"/>
                  <a:gd name="connsiteY14"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62311 w 1330345"/>
                  <a:gd name="connsiteY7" fmla="*/ 859835 h 859835"/>
                  <a:gd name="connsiteX8" fmla="*/ 0 w 1330345"/>
                  <a:gd name="connsiteY8" fmla="*/ 697524 h 859835"/>
                  <a:gd name="connsiteX9" fmla="*/ 162311 w 1330345"/>
                  <a:gd name="connsiteY9" fmla="*/ 535213 h 859835"/>
                  <a:gd name="connsiteX10" fmla="*/ 188515 w 1330345"/>
                  <a:gd name="connsiteY10" fmla="*/ 540503 h 859835"/>
                  <a:gd name="connsiteX11" fmla="*/ 182144 w 1330345"/>
                  <a:gd name="connsiteY11" fmla="*/ 527251 h 859835"/>
                  <a:gd name="connsiteX12" fmla="*/ 163873 w 1330345"/>
                  <a:gd name="connsiteY12" fmla="*/ 406400 h 859835"/>
                  <a:gd name="connsiteX13" fmla="*/ 570273 w 1330345"/>
                  <a:gd name="connsiteY13" fmla="*/ 0 h 85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0345" h="859835">
                    <a:moveTo>
                      <a:pt x="570273" y="0"/>
                    </a:moveTo>
                    <a:cubicBezTo>
                      <a:pt x="738610" y="0"/>
                      <a:pt x="883042" y="102347"/>
                      <a:pt x="944736" y="248210"/>
                    </a:cubicBezTo>
                    <a:lnTo>
                      <a:pt x="957067" y="287935"/>
                    </a:lnTo>
                    <a:lnTo>
                      <a:pt x="979091" y="281098"/>
                    </a:lnTo>
                    <a:cubicBezTo>
                      <a:pt x="998121" y="277204"/>
                      <a:pt x="1017826" y="275159"/>
                      <a:pt x="1038007" y="275159"/>
                    </a:cubicBezTo>
                    <a:cubicBezTo>
                      <a:pt x="1199461" y="275159"/>
                      <a:pt x="1330345" y="406043"/>
                      <a:pt x="1330345" y="567497"/>
                    </a:cubicBezTo>
                    <a:cubicBezTo>
                      <a:pt x="1330345" y="728951"/>
                      <a:pt x="1199461" y="859835"/>
                      <a:pt x="1038007" y="859835"/>
                    </a:cubicBezTo>
                    <a:lnTo>
                      <a:pt x="162311" y="859835"/>
                    </a:lnTo>
                    <a:cubicBezTo>
                      <a:pt x="72669" y="859835"/>
                      <a:pt x="0" y="787166"/>
                      <a:pt x="0" y="697524"/>
                    </a:cubicBezTo>
                    <a:cubicBezTo>
                      <a:pt x="0" y="607882"/>
                      <a:pt x="72669" y="535213"/>
                      <a:pt x="162311" y="535213"/>
                    </a:cubicBezTo>
                    <a:lnTo>
                      <a:pt x="188515" y="540503"/>
                    </a:lnTo>
                    <a:lnTo>
                      <a:pt x="182144" y="527251"/>
                    </a:lnTo>
                    <a:cubicBezTo>
                      <a:pt x="170270" y="489074"/>
                      <a:pt x="163873" y="448484"/>
                      <a:pt x="163873" y="406400"/>
                    </a:cubicBezTo>
                    <a:cubicBezTo>
                      <a:pt x="163873" y="181951"/>
                      <a:pt x="345824" y="0"/>
                      <a:pt x="570273"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Freeform: Shape 8">
                <a:extLst>
                  <a:ext uri="{FF2B5EF4-FFF2-40B4-BE49-F238E27FC236}">
                    <a16:creationId xmlns:a16="http://schemas.microsoft.com/office/drawing/2014/main" id="{DCC8AFE4-F3F4-41B5-ADE2-128FE834DAE6}"/>
                  </a:ext>
                </a:extLst>
              </p:cNvPr>
              <p:cNvSpPr/>
              <p:nvPr/>
            </p:nvSpPr>
            <p:spPr bwMode="auto">
              <a:xfrm>
                <a:off x="5132617" y="1948543"/>
                <a:ext cx="1330345" cy="859835"/>
              </a:xfrm>
              <a:custGeom>
                <a:avLst/>
                <a:gdLst>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021440 w 1330345"/>
                  <a:gd name="connsiteY8" fmla="*/ 859835 h 859835"/>
                  <a:gd name="connsiteX9" fmla="*/ 187668 w 1330345"/>
                  <a:gd name="connsiteY9" fmla="*/ 859835 h 859835"/>
                  <a:gd name="connsiteX10" fmla="*/ 187668 w 1330345"/>
                  <a:gd name="connsiteY10" fmla="*/ 854716 h 859835"/>
                  <a:gd name="connsiteX11" fmla="*/ 162311 w 1330345"/>
                  <a:gd name="connsiteY11" fmla="*/ 859835 h 859835"/>
                  <a:gd name="connsiteX12" fmla="*/ 0 w 1330345"/>
                  <a:gd name="connsiteY12" fmla="*/ 697524 h 859835"/>
                  <a:gd name="connsiteX13" fmla="*/ 162311 w 1330345"/>
                  <a:gd name="connsiteY13" fmla="*/ 535213 h 859835"/>
                  <a:gd name="connsiteX14" fmla="*/ 188515 w 1330345"/>
                  <a:gd name="connsiteY14" fmla="*/ 540503 h 859835"/>
                  <a:gd name="connsiteX15" fmla="*/ 182144 w 1330345"/>
                  <a:gd name="connsiteY15" fmla="*/ 527251 h 859835"/>
                  <a:gd name="connsiteX16" fmla="*/ 163873 w 1330345"/>
                  <a:gd name="connsiteY16" fmla="*/ 406400 h 859835"/>
                  <a:gd name="connsiteX17" fmla="*/ 570273 w 1330345"/>
                  <a:gd name="connsiteY17"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021440 w 1330345"/>
                  <a:gd name="connsiteY8" fmla="*/ 859835 h 859835"/>
                  <a:gd name="connsiteX9" fmla="*/ 187668 w 1330345"/>
                  <a:gd name="connsiteY9" fmla="*/ 859835 h 859835"/>
                  <a:gd name="connsiteX10" fmla="*/ 162311 w 1330345"/>
                  <a:gd name="connsiteY10" fmla="*/ 859835 h 859835"/>
                  <a:gd name="connsiteX11" fmla="*/ 0 w 1330345"/>
                  <a:gd name="connsiteY11" fmla="*/ 697524 h 859835"/>
                  <a:gd name="connsiteX12" fmla="*/ 162311 w 1330345"/>
                  <a:gd name="connsiteY12" fmla="*/ 535213 h 859835"/>
                  <a:gd name="connsiteX13" fmla="*/ 188515 w 1330345"/>
                  <a:gd name="connsiteY13" fmla="*/ 540503 h 859835"/>
                  <a:gd name="connsiteX14" fmla="*/ 182144 w 1330345"/>
                  <a:gd name="connsiteY14" fmla="*/ 527251 h 859835"/>
                  <a:gd name="connsiteX15" fmla="*/ 163873 w 1330345"/>
                  <a:gd name="connsiteY15" fmla="*/ 406400 h 859835"/>
                  <a:gd name="connsiteX16" fmla="*/ 570273 w 1330345"/>
                  <a:gd name="connsiteY16"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021440 w 1330345"/>
                  <a:gd name="connsiteY8" fmla="*/ 859835 h 859835"/>
                  <a:gd name="connsiteX9" fmla="*/ 162311 w 1330345"/>
                  <a:gd name="connsiteY9" fmla="*/ 859835 h 859835"/>
                  <a:gd name="connsiteX10" fmla="*/ 0 w 1330345"/>
                  <a:gd name="connsiteY10" fmla="*/ 697524 h 859835"/>
                  <a:gd name="connsiteX11" fmla="*/ 162311 w 1330345"/>
                  <a:gd name="connsiteY11" fmla="*/ 535213 h 859835"/>
                  <a:gd name="connsiteX12" fmla="*/ 188515 w 1330345"/>
                  <a:gd name="connsiteY12" fmla="*/ 540503 h 859835"/>
                  <a:gd name="connsiteX13" fmla="*/ 182144 w 1330345"/>
                  <a:gd name="connsiteY13" fmla="*/ 527251 h 859835"/>
                  <a:gd name="connsiteX14" fmla="*/ 163873 w 1330345"/>
                  <a:gd name="connsiteY14" fmla="*/ 406400 h 859835"/>
                  <a:gd name="connsiteX15" fmla="*/ 570273 w 1330345"/>
                  <a:gd name="connsiteY15"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62311 w 1330345"/>
                  <a:gd name="connsiteY8" fmla="*/ 859835 h 859835"/>
                  <a:gd name="connsiteX9" fmla="*/ 0 w 1330345"/>
                  <a:gd name="connsiteY9" fmla="*/ 697524 h 859835"/>
                  <a:gd name="connsiteX10" fmla="*/ 162311 w 1330345"/>
                  <a:gd name="connsiteY10" fmla="*/ 535213 h 859835"/>
                  <a:gd name="connsiteX11" fmla="*/ 188515 w 1330345"/>
                  <a:gd name="connsiteY11" fmla="*/ 540503 h 859835"/>
                  <a:gd name="connsiteX12" fmla="*/ 182144 w 1330345"/>
                  <a:gd name="connsiteY12" fmla="*/ 527251 h 859835"/>
                  <a:gd name="connsiteX13" fmla="*/ 163873 w 1330345"/>
                  <a:gd name="connsiteY13" fmla="*/ 406400 h 859835"/>
                  <a:gd name="connsiteX14" fmla="*/ 570273 w 1330345"/>
                  <a:gd name="connsiteY14"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62311 w 1330345"/>
                  <a:gd name="connsiteY7" fmla="*/ 859835 h 859835"/>
                  <a:gd name="connsiteX8" fmla="*/ 0 w 1330345"/>
                  <a:gd name="connsiteY8" fmla="*/ 697524 h 859835"/>
                  <a:gd name="connsiteX9" fmla="*/ 162311 w 1330345"/>
                  <a:gd name="connsiteY9" fmla="*/ 535213 h 859835"/>
                  <a:gd name="connsiteX10" fmla="*/ 188515 w 1330345"/>
                  <a:gd name="connsiteY10" fmla="*/ 540503 h 859835"/>
                  <a:gd name="connsiteX11" fmla="*/ 182144 w 1330345"/>
                  <a:gd name="connsiteY11" fmla="*/ 527251 h 859835"/>
                  <a:gd name="connsiteX12" fmla="*/ 163873 w 1330345"/>
                  <a:gd name="connsiteY12" fmla="*/ 406400 h 859835"/>
                  <a:gd name="connsiteX13" fmla="*/ 570273 w 1330345"/>
                  <a:gd name="connsiteY13" fmla="*/ 0 h 85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0345" h="859835">
                    <a:moveTo>
                      <a:pt x="570273" y="0"/>
                    </a:moveTo>
                    <a:cubicBezTo>
                      <a:pt x="738610" y="0"/>
                      <a:pt x="883042" y="102347"/>
                      <a:pt x="944736" y="248210"/>
                    </a:cubicBezTo>
                    <a:lnTo>
                      <a:pt x="957067" y="287935"/>
                    </a:lnTo>
                    <a:lnTo>
                      <a:pt x="979091" y="281098"/>
                    </a:lnTo>
                    <a:cubicBezTo>
                      <a:pt x="998121" y="277204"/>
                      <a:pt x="1017826" y="275159"/>
                      <a:pt x="1038007" y="275159"/>
                    </a:cubicBezTo>
                    <a:cubicBezTo>
                      <a:pt x="1199461" y="275159"/>
                      <a:pt x="1330345" y="406043"/>
                      <a:pt x="1330345" y="567497"/>
                    </a:cubicBezTo>
                    <a:cubicBezTo>
                      <a:pt x="1330345" y="728951"/>
                      <a:pt x="1199461" y="859835"/>
                      <a:pt x="1038007" y="859835"/>
                    </a:cubicBezTo>
                    <a:lnTo>
                      <a:pt x="162311" y="859835"/>
                    </a:lnTo>
                    <a:cubicBezTo>
                      <a:pt x="72669" y="859835"/>
                      <a:pt x="0" y="787166"/>
                      <a:pt x="0" y="697524"/>
                    </a:cubicBezTo>
                    <a:cubicBezTo>
                      <a:pt x="0" y="607882"/>
                      <a:pt x="72669" y="535213"/>
                      <a:pt x="162311" y="535213"/>
                    </a:cubicBezTo>
                    <a:lnTo>
                      <a:pt x="188515" y="540503"/>
                    </a:lnTo>
                    <a:lnTo>
                      <a:pt x="182144" y="527251"/>
                    </a:lnTo>
                    <a:cubicBezTo>
                      <a:pt x="170270" y="489074"/>
                      <a:pt x="163873" y="448484"/>
                      <a:pt x="163873" y="406400"/>
                    </a:cubicBezTo>
                    <a:cubicBezTo>
                      <a:pt x="163873" y="181951"/>
                      <a:pt x="345824" y="0"/>
                      <a:pt x="570273"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Freeform: Shape 9">
                <a:extLst>
                  <a:ext uri="{FF2B5EF4-FFF2-40B4-BE49-F238E27FC236}">
                    <a16:creationId xmlns:a16="http://schemas.microsoft.com/office/drawing/2014/main" id="{3C578AF5-EBCE-4B31-BB79-259EDAD25FD9}"/>
                  </a:ext>
                </a:extLst>
              </p:cNvPr>
              <p:cNvSpPr/>
              <p:nvPr/>
            </p:nvSpPr>
            <p:spPr bwMode="auto">
              <a:xfrm>
                <a:off x="5519269" y="2293257"/>
                <a:ext cx="409440" cy="515120"/>
              </a:xfrm>
              <a:custGeom>
                <a:avLst/>
                <a:gdLst>
                  <a:gd name="connsiteX0" fmla="*/ 49234 w 409440"/>
                  <a:gd name="connsiteY0" fmla="*/ 0 h 515120"/>
                  <a:gd name="connsiteX1" fmla="*/ 208596 w 409440"/>
                  <a:gd name="connsiteY1" fmla="*/ 0 h 515120"/>
                  <a:gd name="connsiteX2" fmla="*/ 409440 w 409440"/>
                  <a:gd name="connsiteY2" fmla="*/ 229439 h 515120"/>
                  <a:gd name="connsiteX3" fmla="*/ 159362 w 409440"/>
                  <a:gd name="connsiteY3" fmla="*/ 515120 h 515120"/>
                  <a:gd name="connsiteX4" fmla="*/ 0 w 409440"/>
                  <a:gd name="connsiteY4" fmla="*/ 515120 h 515120"/>
                  <a:gd name="connsiteX5" fmla="*/ 250078 w 409440"/>
                  <a:gd name="connsiteY5" fmla="*/ 229439 h 51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440" h="515120">
                    <a:moveTo>
                      <a:pt x="49234" y="0"/>
                    </a:moveTo>
                    <a:lnTo>
                      <a:pt x="208596" y="0"/>
                    </a:lnTo>
                    <a:lnTo>
                      <a:pt x="409440" y="229439"/>
                    </a:lnTo>
                    <a:lnTo>
                      <a:pt x="159362" y="515120"/>
                    </a:lnTo>
                    <a:lnTo>
                      <a:pt x="0" y="515120"/>
                    </a:lnTo>
                    <a:lnTo>
                      <a:pt x="250078" y="229439"/>
                    </a:lnTo>
                    <a:close/>
                  </a:path>
                </a:pathLst>
              </a:cu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Freeform: Shape 10">
                <a:extLst>
                  <a:ext uri="{FF2B5EF4-FFF2-40B4-BE49-F238E27FC236}">
                    <a16:creationId xmlns:a16="http://schemas.microsoft.com/office/drawing/2014/main" id="{914F03EB-8CEA-4CB0-AA45-5063CBF06487}"/>
                  </a:ext>
                </a:extLst>
              </p:cNvPr>
              <p:cNvSpPr/>
              <p:nvPr/>
            </p:nvSpPr>
            <p:spPr bwMode="auto">
              <a:xfrm>
                <a:off x="6002881" y="2359954"/>
                <a:ext cx="323182" cy="352258"/>
              </a:xfrm>
              <a:custGeom>
                <a:avLst/>
                <a:gdLst>
                  <a:gd name="connsiteX0" fmla="*/ 33668 w 323182"/>
                  <a:gd name="connsiteY0" fmla="*/ 0 h 352258"/>
                  <a:gd name="connsiteX1" fmla="*/ 76860 w 323182"/>
                  <a:gd name="connsiteY1" fmla="*/ 0 h 352258"/>
                  <a:gd name="connsiteX2" fmla="*/ 142646 w 323182"/>
                  <a:gd name="connsiteY2" fmla="*/ 0 h 352258"/>
                  <a:gd name="connsiteX3" fmla="*/ 185838 w 323182"/>
                  <a:gd name="connsiteY3" fmla="*/ 0 h 352258"/>
                  <a:gd name="connsiteX4" fmla="*/ 323182 w 323182"/>
                  <a:gd name="connsiteY4" fmla="*/ 156899 h 352258"/>
                  <a:gd name="connsiteX5" fmla="*/ 152170 w 323182"/>
                  <a:gd name="connsiteY5" fmla="*/ 352258 h 352258"/>
                  <a:gd name="connsiteX6" fmla="*/ 108978 w 323182"/>
                  <a:gd name="connsiteY6" fmla="*/ 352258 h 352258"/>
                  <a:gd name="connsiteX7" fmla="*/ 43192 w 323182"/>
                  <a:gd name="connsiteY7" fmla="*/ 352258 h 352258"/>
                  <a:gd name="connsiteX8" fmla="*/ 0 w 323182"/>
                  <a:gd name="connsiteY8" fmla="*/ 352258 h 352258"/>
                  <a:gd name="connsiteX9" fmla="*/ 171013 w 323182"/>
                  <a:gd name="connsiteY9" fmla="*/ 156899 h 35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182" h="352258">
                    <a:moveTo>
                      <a:pt x="33668" y="0"/>
                    </a:moveTo>
                    <a:lnTo>
                      <a:pt x="76860" y="0"/>
                    </a:lnTo>
                    <a:lnTo>
                      <a:pt x="142646" y="0"/>
                    </a:lnTo>
                    <a:lnTo>
                      <a:pt x="185838" y="0"/>
                    </a:lnTo>
                    <a:lnTo>
                      <a:pt x="323182" y="156899"/>
                    </a:lnTo>
                    <a:lnTo>
                      <a:pt x="152170" y="352258"/>
                    </a:lnTo>
                    <a:lnTo>
                      <a:pt x="108978" y="352258"/>
                    </a:lnTo>
                    <a:lnTo>
                      <a:pt x="43192" y="352258"/>
                    </a:lnTo>
                    <a:lnTo>
                      <a:pt x="0" y="352258"/>
                    </a:lnTo>
                    <a:lnTo>
                      <a:pt x="171013" y="156899"/>
                    </a:lnTo>
                    <a:close/>
                  </a:path>
                </a:pathLst>
              </a:cu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Freeform: Shape 11">
                <a:extLst>
                  <a:ext uri="{FF2B5EF4-FFF2-40B4-BE49-F238E27FC236}">
                    <a16:creationId xmlns:a16="http://schemas.microsoft.com/office/drawing/2014/main" id="{205A9A3C-D2BB-4711-B328-325E98E6D12C}"/>
                  </a:ext>
                </a:extLst>
              </p:cNvPr>
              <p:cNvSpPr/>
              <p:nvPr/>
            </p:nvSpPr>
            <p:spPr bwMode="auto">
              <a:xfrm>
                <a:off x="5846247" y="1964046"/>
                <a:ext cx="327112" cy="394094"/>
              </a:xfrm>
              <a:custGeom>
                <a:avLst/>
                <a:gdLst>
                  <a:gd name="connsiteX0" fmla="*/ 37667 w 327112"/>
                  <a:gd name="connsiteY0" fmla="*/ 0 h 394094"/>
                  <a:gd name="connsiteX1" fmla="*/ 51536 w 327112"/>
                  <a:gd name="connsiteY1" fmla="*/ 0 h 394094"/>
                  <a:gd name="connsiteX2" fmla="*/ 159587 w 327112"/>
                  <a:gd name="connsiteY2" fmla="*/ 0 h 394094"/>
                  <a:gd name="connsiteX3" fmla="*/ 173456 w 327112"/>
                  <a:gd name="connsiteY3" fmla="*/ 0 h 394094"/>
                  <a:gd name="connsiteX4" fmla="*/ 327112 w 327112"/>
                  <a:gd name="connsiteY4" fmla="*/ 175533 h 394094"/>
                  <a:gd name="connsiteX5" fmla="*/ 135790 w 327112"/>
                  <a:gd name="connsiteY5" fmla="*/ 394094 h 394094"/>
                  <a:gd name="connsiteX6" fmla="*/ 121921 w 327112"/>
                  <a:gd name="connsiteY6" fmla="*/ 394094 h 394094"/>
                  <a:gd name="connsiteX7" fmla="*/ 13869 w 327112"/>
                  <a:gd name="connsiteY7" fmla="*/ 394094 h 394094"/>
                  <a:gd name="connsiteX8" fmla="*/ 0 w 327112"/>
                  <a:gd name="connsiteY8" fmla="*/ 394094 h 394094"/>
                  <a:gd name="connsiteX9" fmla="*/ 191323 w 327112"/>
                  <a:gd name="connsiteY9" fmla="*/ 175533 h 394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7112" h="394094">
                    <a:moveTo>
                      <a:pt x="37667" y="0"/>
                    </a:moveTo>
                    <a:lnTo>
                      <a:pt x="51536" y="0"/>
                    </a:lnTo>
                    <a:lnTo>
                      <a:pt x="159587" y="0"/>
                    </a:lnTo>
                    <a:lnTo>
                      <a:pt x="173456" y="0"/>
                    </a:lnTo>
                    <a:lnTo>
                      <a:pt x="327112" y="175533"/>
                    </a:lnTo>
                    <a:lnTo>
                      <a:pt x="135790" y="394094"/>
                    </a:lnTo>
                    <a:lnTo>
                      <a:pt x="121921" y="394094"/>
                    </a:lnTo>
                    <a:lnTo>
                      <a:pt x="13869" y="394094"/>
                    </a:lnTo>
                    <a:lnTo>
                      <a:pt x="0" y="394094"/>
                    </a:lnTo>
                    <a:lnTo>
                      <a:pt x="191323" y="175533"/>
                    </a:lnTo>
                    <a:close/>
                  </a:path>
                </a:pathLst>
              </a:cu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19" name="TextBox 118">
              <a:extLst>
                <a:ext uri="{FF2B5EF4-FFF2-40B4-BE49-F238E27FC236}">
                  <a16:creationId xmlns:a16="http://schemas.microsoft.com/office/drawing/2014/main" id="{0C2F0CE0-0641-491A-B217-8E0370084BBD}"/>
                </a:ext>
              </a:extLst>
            </p:cNvPr>
            <p:cNvSpPr txBox="1"/>
            <p:nvPr/>
          </p:nvSpPr>
          <p:spPr>
            <a:xfrm>
              <a:off x="7710957" y="3336096"/>
              <a:ext cx="877677"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u="none" strike="noStrike" kern="1200" cap="none" spc="0" normalizeH="0" baseline="0" noProof="0">
                  <a:ln>
                    <a:noFill/>
                  </a:ln>
                  <a:effectLst/>
                  <a:uLnTx/>
                  <a:uFillTx/>
                  <a:latin typeface="Segoe UI" panose="020B0502040204020203" pitchFamily="34" charset="0"/>
                  <a:cs typeface="Segoe UI" panose="020B0502040204020203" pitchFamily="34" charset="0"/>
                </a:rPr>
                <a:t>Import/Export</a:t>
              </a:r>
            </a:p>
          </p:txBody>
        </p:sp>
        <p:sp>
          <p:nvSpPr>
            <p:cNvPr id="120" name="TextBox 119">
              <a:extLst>
                <a:ext uri="{FF2B5EF4-FFF2-40B4-BE49-F238E27FC236}">
                  <a16:creationId xmlns:a16="http://schemas.microsoft.com/office/drawing/2014/main" id="{D13E7D7B-CAF8-4F37-AEBD-3C715F566171}"/>
                </a:ext>
              </a:extLst>
            </p:cNvPr>
            <p:cNvSpPr txBox="1"/>
            <p:nvPr/>
          </p:nvSpPr>
          <p:spPr>
            <a:xfrm>
              <a:off x="7710957" y="4107026"/>
              <a:ext cx="877677"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u="none" strike="noStrike" kern="1200" cap="none" spc="0" normalizeH="0" baseline="0" noProof="0">
                  <a:ln>
                    <a:noFill/>
                  </a:ln>
                  <a:effectLst/>
                  <a:uLnTx/>
                  <a:uFillTx/>
                  <a:latin typeface="Segoe UI" panose="020B0502040204020203" pitchFamily="34" charset="0"/>
                  <a:cs typeface="Segoe UI" panose="020B0502040204020203" pitchFamily="34" charset="0"/>
                </a:rPr>
                <a:t>Dump and store</a:t>
              </a:r>
            </a:p>
          </p:txBody>
        </p:sp>
        <p:sp>
          <p:nvSpPr>
            <p:cNvPr id="46" name="TextBox 45">
              <a:extLst>
                <a:ext uri="{FF2B5EF4-FFF2-40B4-BE49-F238E27FC236}">
                  <a16:creationId xmlns:a16="http://schemas.microsoft.com/office/drawing/2014/main" id="{D97E12E6-95B4-46E1-8FBC-35BA5A14847E}"/>
                </a:ext>
              </a:extLst>
            </p:cNvPr>
            <p:cNvSpPr txBox="1"/>
            <p:nvPr/>
          </p:nvSpPr>
          <p:spPr>
            <a:xfrm>
              <a:off x="8931102" y="2308533"/>
              <a:ext cx="788199" cy="415498"/>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900" u="none" strike="noStrike" kern="1200" cap="none" spc="0" normalizeH="0" baseline="0" noProof="0">
                  <a:ln>
                    <a:noFill/>
                  </a:ln>
                  <a:effectLst/>
                  <a:uLnTx/>
                  <a:uFillTx/>
                  <a:latin typeface="Segoe UI" panose="020B0502040204020203" pitchFamily="34" charset="0"/>
                  <a:cs typeface="Segoe UI" panose="020B0502040204020203" pitchFamily="34" charset="0"/>
                </a:rPr>
                <a:t>DMS Continuous Sync</a:t>
              </a:r>
            </a:p>
          </p:txBody>
        </p:sp>
        <p:grpSp>
          <p:nvGrpSpPr>
            <p:cNvPr id="31" name="Group 30">
              <a:extLst>
                <a:ext uri="{FF2B5EF4-FFF2-40B4-BE49-F238E27FC236}">
                  <a16:creationId xmlns:a16="http://schemas.microsoft.com/office/drawing/2014/main" id="{2D2EA9EE-95FA-E54A-81D8-4376DE903175}"/>
                </a:ext>
              </a:extLst>
            </p:cNvPr>
            <p:cNvGrpSpPr/>
            <p:nvPr/>
          </p:nvGrpSpPr>
          <p:grpSpPr>
            <a:xfrm>
              <a:off x="9085163" y="2892036"/>
              <a:ext cx="774714" cy="612217"/>
              <a:chOff x="9147658" y="3442969"/>
              <a:chExt cx="834239" cy="659257"/>
            </a:xfrm>
          </p:grpSpPr>
          <p:sp>
            <p:nvSpPr>
              <p:cNvPr id="73" name="TextBox 72">
                <a:extLst>
                  <a:ext uri="{FF2B5EF4-FFF2-40B4-BE49-F238E27FC236}">
                    <a16:creationId xmlns:a16="http://schemas.microsoft.com/office/drawing/2014/main" id="{50312DB0-D03F-41B2-A993-C58324B4EA80}"/>
                  </a:ext>
                </a:extLst>
              </p:cNvPr>
              <p:cNvSpPr txBox="1"/>
              <p:nvPr/>
            </p:nvSpPr>
            <p:spPr>
              <a:xfrm>
                <a:off x="9147658" y="3442969"/>
                <a:ext cx="455946" cy="584776"/>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1" i="0" u="none" strike="noStrike" kern="1200" cap="none" spc="0" normalizeH="0" baseline="0" noProof="0" err="1">
                  <a:ln>
                    <a:noFill/>
                  </a:ln>
                  <a:solidFill>
                    <a:srgbClr val="FFFFFF"/>
                  </a:solidFill>
                  <a:effectLst/>
                  <a:uLnTx/>
                  <a:uFillTx/>
                  <a:latin typeface="Segoe UI Black" charset="0"/>
                  <a:ea typeface="Segoe UI Black" charset="0"/>
                  <a:cs typeface="Segoe UI Black" charset="0"/>
                </a:endParaRPr>
              </a:p>
            </p:txBody>
          </p:sp>
          <p:grpSp>
            <p:nvGrpSpPr>
              <p:cNvPr id="47" name="Group 46">
                <a:extLst>
                  <a:ext uri="{FF2B5EF4-FFF2-40B4-BE49-F238E27FC236}">
                    <a16:creationId xmlns:a16="http://schemas.microsoft.com/office/drawing/2014/main" id="{0660760D-FC4F-5748-A1B8-24B35D31EE98}"/>
                  </a:ext>
                </a:extLst>
              </p:cNvPr>
              <p:cNvGrpSpPr>
                <a:grpSpLocks noChangeAspect="1"/>
              </p:cNvGrpSpPr>
              <p:nvPr/>
            </p:nvGrpSpPr>
            <p:grpSpPr>
              <a:xfrm flipH="1">
                <a:off x="9444058" y="3783913"/>
                <a:ext cx="537839" cy="318313"/>
                <a:chOff x="942772" y="1664993"/>
                <a:chExt cx="155575" cy="92075"/>
              </a:xfrm>
              <a:solidFill>
                <a:srgbClr val="50E6FF"/>
              </a:solidFill>
            </p:grpSpPr>
            <p:sp>
              <p:nvSpPr>
                <p:cNvPr id="48" name="Oval 19">
                  <a:extLst>
                    <a:ext uri="{FF2B5EF4-FFF2-40B4-BE49-F238E27FC236}">
                      <a16:creationId xmlns:a16="http://schemas.microsoft.com/office/drawing/2014/main" id="{33F90713-5DBF-B147-9B4C-02D27B7B4760}"/>
                    </a:ext>
                  </a:extLst>
                </p:cNvPr>
                <p:cNvSpPr>
                  <a:spLocks noChangeArrowheads="1"/>
                </p:cNvSpPr>
                <p:nvPr/>
              </p:nvSpPr>
              <p:spPr bwMode="auto">
                <a:xfrm>
                  <a:off x="958647" y="1664993"/>
                  <a:ext cx="93663"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49" name="Freeform 20">
                  <a:extLst>
                    <a:ext uri="{FF2B5EF4-FFF2-40B4-BE49-F238E27FC236}">
                      <a16:creationId xmlns:a16="http://schemas.microsoft.com/office/drawing/2014/main" id="{44F50C2C-E95B-5A4E-97E0-1703B30A40EC}"/>
                    </a:ext>
                  </a:extLst>
                </p:cNvPr>
                <p:cNvSpPr>
                  <a:spLocks/>
                </p:cNvSpPr>
                <p:nvPr/>
              </p:nvSpPr>
              <p:spPr bwMode="auto">
                <a:xfrm>
                  <a:off x="942772" y="1722142"/>
                  <a:ext cx="155575" cy="34925"/>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50" name="Oval 21">
                  <a:extLst>
                    <a:ext uri="{FF2B5EF4-FFF2-40B4-BE49-F238E27FC236}">
                      <a16:creationId xmlns:a16="http://schemas.microsoft.com/office/drawing/2014/main" id="{670DB876-90CE-614A-B910-83F20E9A4777}"/>
                    </a:ext>
                  </a:extLst>
                </p:cNvPr>
                <p:cNvSpPr>
                  <a:spLocks noChangeArrowheads="1"/>
                </p:cNvSpPr>
                <p:nvPr/>
              </p:nvSpPr>
              <p:spPr bwMode="auto">
                <a:xfrm>
                  <a:off x="1020559" y="1680868"/>
                  <a:ext cx="61913"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grpSp>
        </p:grpSp>
        <p:grpSp>
          <p:nvGrpSpPr>
            <p:cNvPr id="26" name="Group 25">
              <a:extLst>
                <a:ext uri="{FF2B5EF4-FFF2-40B4-BE49-F238E27FC236}">
                  <a16:creationId xmlns:a16="http://schemas.microsoft.com/office/drawing/2014/main" id="{CF80140D-231B-2E45-8AB4-0A1AD116802C}"/>
                </a:ext>
              </a:extLst>
            </p:cNvPr>
            <p:cNvGrpSpPr/>
            <p:nvPr/>
          </p:nvGrpSpPr>
          <p:grpSpPr>
            <a:xfrm>
              <a:off x="5467120" y="2868658"/>
              <a:ext cx="820551" cy="565689"/>
              <a:chOff x="4614873" y="3624626"/>
              <a:chExt cx="848237" cy="584776"/>
            </a:xfrm>
          </p:grpSpPr>
          <p:sp>
            <p:nvSpPr>
              <p:cNvPr id="130" name="TextBox 129">
                <a:extLst>
                  <a:ext uri="{FF2B5EF4-FFF2-40B4-BE49-F238E27FC236}">
                    <a16:creationId xmlns:a16="http://schemas.microsoft.com/office/drawing/2014/main" id="{FB98C6B4-4913-4514-9107-12BCF4E8B8B1}"/>
                  </a:ext>
                </a:extLst>
              </p:cNvPr>
              <p:cNvSpPr txBox="1"/>
              <p:nvPr/>
            </p:nvSpPr>
            <p:spPr>
              <a:xfrm>
                <a:off x="4614873" y="3624626"/>
                <a:ext cx="455946" cy="584776"/>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1" i="0" u="none" strike="noStrike" kern="1200" cap="none" spc="0" normalizeH="0" baseline="0" noProof="0" err="1">
                  <a:ln>
                    <a:noFill/>
                  </a:ln>
                  <a:solidFill>
                    <a:srgbClr val="FFFFFF"/>
                  </a:solidFill>
                  <a:effectLst/>
                  <a:uLnTx/>
                  <a:uFillTx/>
                  <a:latin typeface="Segoe UI Black" charset="0"/>
                  <a:ea typeface="Segoe UI Black" charset="0"/>
                  <a:cs typeface="Segoe UI Black" charset="0"/>
                </a:endParaRPr>
              </a:p>
            </p:txBody>
          </p:sp>
          <p:grpSp>
            <p:nvGrpSpPr>
              <p:cNvPr id="76" name="Group 75">
                <a:extLst>
                  <a:ext uri="{FF2B5EF4-FFF2-40B4-BE49-F238E27FC236}">
                    <a16:creationId xmlns:a16="http://schemas.microsoft.com/office/drawing/2014/main" id="{EAC529D8-3DCE-4784-AC8E-92D295569F07}"/>
                  </a:ext>
                </a:extLst>
              </p:cNvPr>
              <p:cNvGrpSpPr/>
              <p:nvPr/>
            </p:nvGrpSpPr>
            <p:grpSpPr>
              <a:xfrm>
                <a:off x="5031247" y="3759708"/>
                <a:ext cx="431863" cy="431865"/>
                <a:chOff x="650875" y="1585913"/>
                <a:chExt cx="495300" cy="495301"/>
              </a:xfrm>
            </p:grpSpPr>
            <p:sp>
              <p:nvSpPr>
                <p:cNvPr id="77" name="Rectangle 5">
                  <a:extLst>
                    <a:ext uri="{FF2B5EF4-FFF2-40B4-BE49-F238E27FC236}">
                      <a16:creationId xmlns:a16="http://schemas.microsoft.com/office/drawing/2014/main" id="{D8E145FF-8C95-414A-9A53-877539FF44BD}"/>
                    </a:ext>
                  </a:extLst>
                </p:cNvPr>
                <p:cNvSpPr>
                  <a:spLocks noChangeArrowheads="1"/>
                </p:cNvSpPr>
                <p:nvPr/>
              </p:nvSpPr>
              <p:spPr bwMode="auto">
                <a:xfrm>
                  <a:off x="650875" y="1585913"/>
                  <a:ext cx="247650" cy="4953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8" name="Rectangle 77">
                  <a:extLst>
                    <a:ext uri="{FF2B5EF4-FFF2-40B4-BE49-F238E27FC236}">
                      <a16:creationId xmlns:a16="http://schemas.microsoft.com/office/drawing/2014/main" id="{36B1F2A7-1746-4B2F-8530-C47512D49683}"/>
                    </a:ext>
                  </a:extLst>
                </p:cNvPr>
                <p:cNvSpPr>
                  <a:spLocks noChangeArrowheads="1"/>
                </p:cNvSpPr>
                <p:nvPr/>
              </p:nvSpPr>
              <p:spPr bwMode="auto">
                <a:xfrm>
                  <a:off x="898525" y="1833563"/>
                  <a:ext cx="247650" cy="24765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9" name="Rectangle 7">
                  <a:extLst>
                    <a:ext uri="{FF2B5EF4-FFF2-40B4-BE49-F238E27FC236}">
                      <a16:creationId xmlns:a16="http://schemas.microsoft.com/office/drawing/2014/main" id="{8B29C7CE-3589-4949-A3E9-07CAAA3E854B}"/>
                    </a:ext>
                  </a:extLst>
                </p:cNvPr>
                <p:cNvSpPr>
                  <a:spLocks noChangeArrowheads="1"/>
                </p:cNvSpPr>
                <p:nvPr/>
              </p:nvSpPr>
              <p:spPr bwMode="auto">
                <a:xfrm>
                  <a:off x="712788" y="1663701"/>
                  <a:ext cx="46038"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0" name="Rectangle 8">
                  <a:extLst>
                    <a:ext uri="{FF2B5EF4-FFF2-40B4-BE49-F238E27FC236}">
                      <a16:creationId xmlns:a16="http://schemas.microsoft.com/office/drawing/2014/main" id="{73CE168B-C0E7-4D5C-8B44-95C00E8C1610}"/>
                    </a:ext>
                  </a:extLst>
                </p:cNvPr>
                <p:cNvSpPr>
                  <a:spLocks noChangeArrowheads="1"/>
                </p:cNvSpPr>
                <p:nvPr/>
              </p:nvSpPr>
              <p:spPr bwMode="auto">
                <a:xfrm>
                  <a:off x="790575" y="1663701"/>
                  <a:ext cx="46038"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1" name="Rectangle 9">
                  <a:extLst>
                    <a:ext uri="{FF2B5EF4-FFF2-40B4-BE49-F238E27FC236}">
                      <a16:creationId xmlns:a16="http://schemas.microsoft.com/office/drawing/2014/main" id="{D13A11E7-90B9-4B16-985C-4CE2EBDC3329}"/>
                    </a:ext>
                  </a:extLst>
                </p:cNvPr>
                <p:cNvSpPr>
                  <a:spLocks noChangeArrowheads="1"/>
                </p:cNvSpPr>
                <p:nvPr/>
              </p:nvSpPr>
              <p:spPr bwMode="auto">
                <a:xfrm>
                  <a:off x="712788" y="1739901"/>
                  <a:ext cx="460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2" name="Rectangle 10">
                  <a:extLst>
                    <a:ext uri="{FF2B5EF4-FFF2-40B4-BE49-F238E27FC236}">
                      <a16:creationId xmlns:a16="http://schemas.microsoft.com/office/drawing/2014/main" id="{AFF84283-0CEA-4253-8E3B-E0A854E25BE1}"/>
                    </a:ext>
                  </a:extLst>
                </p:cNvPr>
                <p:cNvSpPr>
                  <a:spLocks noChangeArrowheads="1"/>
                </p:cNvSpPr>
                <p:nvPr/>
              </p:nvSpPr>
              <p:spPr bwMode="auto">
                <a:xfrm>
                  <a:off x="790575" y="1739901"/>
                  <a:ext cx="460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3" name="Rectangle 11">
                  <a:extLst>
                    <a:ext uri="{FF2B5EF4-FFF2-40B4-BE49-F238E27FC236}">
                      <a16:creationId xmlns:a16="http://schemas.microsoft.com/office/drawing/2014/main" id="{B8F23BAF-2E69-4C23-B482-2FF264B9CDDA}"/>
                    </a:ext>
                  </a:extLst>
                </p:cNvPr>
                <p:cNvSpPr>
                  <a:spLocks noChangeArrowheads="1"/>
                </p:cNvSpPr>
                <p:nvPr/>
              </p:nvSpPr>
              <p:spPr bwMode="auto">
                <a:xfrm>
                  <a:off x="712788" y="1817688"/>
                  <a:ext cx="460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4" name="Rectangle 12">
                  <a:extLst>
                    <a:ext uri="{FF2B5EF4-FFF2-40B4-BE49-F238E27FC236}">
                      <a16:creationId xmlns:a16="http://schemas.microsoft.com/office/drawing/2014/main" id="{C48A1F4A-49DB-48B1-8D69-ABC668818F4B}"/>
                    </a:ext>
                  </a:extLst>
                </p:cNvPr>
                <p:cNvSpPr>
                  <a:spLocks noChangeArrowheads="1"/>
                </p:cNvSpPr>
                <p:nvPr/>
              </p:nvSpPr>
              <p:spPr bwMode="auto">
                <a:xfrm>
                  <a:off x="790575" y="1817688"/>
                  <a:ext cx="460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Rectangle 13">
                  <a:extLst>
                    <a:ext uri="{FF2B5EF4-FFF2-40B4-BE49-F238E27FC236}">
                      <a16:creationId xmlns:a16="http://schemas.microsoft.com/office/drawing/2014/main" id="{418058A8-BDBC-4FD1-A26D-E068FB696E33}"/>
                    </a:ext>
                  </a:extLst>
                </p:cNvPr>
                <p:cNvSpPr>
                  <a:spLocks noChangeArrowheads="1"/>
                </p:cNvSpPr>
                <p:nvPr/>
              </p:nvSpPr>
              <p:spPr bwMode="auto">
                <a:xfrm>
                  <a:off x="712788" y="1895476"/>
                  <a:ext cx="46038"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Rectangle 14">
                  <a:extLst>
                    <a:ext uri="{FF2B5EF4-FFF2-40B4-BE49-F238E27FC236}">
                      <a16:creationId xmlns:a16="http://schemas.microsoft.com/office/drawing/2014/main" id="{C7CBD42C-32A5-4940-B4BC-78D8C8BCC36C}"/>
                    </a:ext>
                  </a:extLst>
                </p:cNvPr>
                <p:cNvSpPr>
                  <a:spLocks noChangeArrowheads="1"/>
                </p:cNvSpPr>
                <p:nvPr/>
              </p:nvSpPr>
              <p:spPr bwMode="auto">
                <a:xfrm>
                  <a:off x="790575" y="1895476"/>
                  <a:ext cx="46038"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Rectangle 15">
                  <a:extLst>
                    <a:ext uri="{FF2B5EF4-FFF2-40B4-BE49-F238E27FC236}">
                      <a16:creationId xmlns:a16="http://schemas.microsoft.com/office/drawing/2014/main" id="{21914405-4E23-4544-B3B1-A62B48F4A9C7}"/>
                    </a:ext>
                  </a:extLst>
                </p:cNvPr>
                <p:cNvSpPr>
                  <a:spLocks noChangeArrowheads="1"/>
                </p:cNvSpPr>
                <p:nvPr/>
              </p:nvSpPr>
              <p:spPr bwMode="auto">
                <a:xfrm>
                  <a:off x="744538" y="2019301"/>
                  <a:ext cx="60325" cy="61913"/>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Rectangle 16">
                  <a:extLst>
                    <a:ext uri="{FF2B5EF4-FFF2-40B4-BE49-F238E27FC236}">
                      <a16:creationId xmlns:a16="http://schemas.microsoft.com/office/drawing/2014/main" id="{7D49DDC5-6F6C-492C-8532-D15EC22B21CD}"/>
                    </a:ext>
                  </a:extLst>
                </p:cNvPr>
                <p:cNvSpPr>
                  <a:spLocks noChangeArrowheads="1"/>
                </p:cNvSpPr>
                <p:nvPr/>
              </p:nvSpPr>
              <p:spPr bwMode="auto">
                <a:xfrm>
                  <a:off x="960438" y="1895476"/>
                  <a:ext cx="46038" cy="46038"/>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9" name="Rectangle 17">
                  <a:extLst>
                    <a:ext uri="{FF2B5EF4-FFF2-40B4-BE49-F238E27FC236}">
                      <a16:creationId xmlns:a16="http://schemas.microsoft.com/office/drawing/2014/main" id="{496FC1F3-349A-4947-8950-9A20557D6BF0}"/>
                    </a:ext>
                  </a:extLst>
                </p:cNvPr>
                <p:cNvSpPr>
                  <a:spLocks noChangeArrowheads="1"/>
                </p:cNvSpPr>
                <p:nvPr/>
              </p:nvSpPr>
              <p:spPr bwMode="auto">
                <a:xfrm>
                  <a:off x="1038225" y="1895476"/>
                  <a:ext cx="46038" cy="46038"/>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0" name="Rectangle 18">
                  <a:extLst>
                    <a:ext uri="{FF2B5EF4-FFF2-40B4-BE49-F238E27FC236}">
                      <a16:creationId xmlns:a16="http://schemas.microsoft.com/office/drawing/2014/main" id="{00C5D741-6CA8-4B96-A440-724559A2131A}"/>
                    </a:ext>
                  </a:extLst>
                </p:cNvPr>
                <p:cNvSpPr>
                  <a:spLocks noChangeArrowheads="1"/>
                </p:cNvSpPr>
                <p:nvPr/>
              </p:nvSpPr>
              <p:spPr bwMode="auto">
                <a:xfrm>
                  <a:off x="990600" y="2019301"/>
                  <a:ext cx="63500" cy="61913"/>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grpSp>
          <p:nvGrpSpPr>
            <p:cNvPr id="11" name="Group 10">
              <a:extLst>
                <a:ext uri="{FF2B5EF4-FFF2-40B4-BE49-F238E27FC236}">
                  <a16:creationId xmlns:a16="http://schemas.microsoft.com/office/drawing/2014/main" id="{CF75DFB2-9E24-1043-939D-76728DCDC08C}"/>
                </a:ext>
              </a:extLst>
            </p:cNvPr>
            <p:cNvGrpSpPr/>
            <p:nvPr/>
          </p:nvGrpSpPr>
          <p:grpSpPr>
            <a:xfrm>
              <a:off x="6703233" y="2786773"/>
              <a:ext cx="307791" cy="356635"/>
              <a:chOff x="5908161" y="2881410"/>
              <a:chExt cx="566520" cy="656420"/>
            </a:xfrm>
          </p:grpSpPr>
          <p:sp>
            <p:nvSpPr>
              <p:cNvPr id="164" name="Freeform 182">
                <a:extLst>
                  <a:ext uri="{FF2B5EF4-FFF2-40B4-BE49-F238E27FC236}">
                    <a16:creationId xmlns:a16="http://schemas.microsoft.com/office/drawing/2014/main" id="{E5607843-3C7C-F245-9F7E-D67BE3B4DF0F}"/>
                  </a:ext>
                </a:extLst>
              </p:cNvPr>
              <p:cNvSpPr/>
              <p:nvPr/>
            </p:nvSpPr>
            <p:spPr bwMode="auto">
              <a:xfrm>
                <a:off x="5908161" y="2881410"/>
                <a:ext cx="460753" cy="590939"/>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a:extLst>
                  <a:ext uri="{FF2B5EF4-FFF2-40B4-BE49-F238E27FC236}">
                    <a16:creationId xmlns:a16="http://schemas.microsoft.com/office/drawing/2014/main" id="{BD3B0C3B-9908-D240-A9DA-9BDAB1A1316D}"/>
                  </a:ext>
                </a:extLst>
              </p:cNvPr>
              <p:cNvGrpSpPr/>
              <p:nvPr/>
            </p:nvGrpSpPr>
            <p:grpSpPr>
              <a:xfrm>
                <a:off x="6076524" y="3139673"/>
                <a:ext cx="398157" cy="398157"/>
                <a:chOff x="11134725" y="1865313"/>
                <a:chExt cx="215900" cy="215900"/>
              </a:xfrm>
            </p:grpSpPr>
            <p:sp>
              <p:nvSpPr>
                <p:cNvPr id="139" name="Rectangle 103">
                  <a:extLst>
                    <a:ext uri="{FF2B5EF4-FFF2-40B4-BE49-F238E27FC236}">
                      <a16:creationId xmlns:a16="http://schemas.microsoft.com/office/drawing/2014/main" id="{3B04131F-60C2-5B41-8B2F-A2A757A3D50E}"/>
                    </a:ext>
                  </a:extLst>
                </p:cNvPr>
                <p:cNvSpPr>
                  <a:spLocks noChangeArrowheads="1"/>
                </p:cNvSpPr>
                <p:nvPr/>
              </p:nvSpPr>
              <p:spPr bwMode="auto">
                <a:xfrm>
                  <a:off x="11233150" y="2062163"/>
                  <a:ext cx="2381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104">
                  <a:extLst>
                    <a:ext uri="{FF2B5EF4-FFF2-40B4-BE49-F238E27FC236}">
                      <a16:creationId xmlns:a16="http://schemas.microsoft.com/office/drawing/2014/main" id="{BB1136E2-7BEB-D543-9ED7-442FAEA42A80}"/>
                    </a:ext>
                  </a:extLst>
                </p:cNvPr>
                <p:cNvSpPr>
                  <a:spLocks noChangeArrowheads="1"/>
                </p:cNvSpPr>
                <p:nvPr/>
              </p:nvSpPr>
              <p:spPr bwMode="auto">
                <a:xfrm>
                  <a:off x="11134725" y="1962151"/>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05">
                  <a:extLst>
                    <a:ext uri="{FF2B5EF4-FFF2-40B4-BE49-F238E27FC236}">
                      <a16:creationId xmlns:a16="http://schemas.microsoft.com/office/drawing/2014/main" id="{0C712670-4EEA-CC4B-9F22-D9695CC3C7C8}"/>
                    </a:ext>
                  </a:extLst>
                </p:cNvPr>
                <p:cNvSpPr>
                  <a:spLocks/>
                </p:cNvSpPr>
                <p:nvPr/>
              </p:nvSpPr>
              <p:spPr bwMode="auto">
                <a:xfrm>
                  <a:off x="11158538" y="2028826"/>
                  <a:ext cx="30163" cy="28575"/>
                </a:xfrm>
                <a:custGeom>
                  <a:avLst/>
                  <a:gdLst>
                    <a:gd name="T0" fmla="*/ 8 w 19"/>
                    <a:gd name="T1" fmla="*/ 0 h 18"/>
                    <a:gd name="T2" fmla="*/ 19 w 19"/>
                    <a:gd name="T3" fmla="*/ 10 h 18"/>
                    <a:gd name="T4" fmla="*/ 11 w 19"/>
                    <a:gd name="T5" fmla="*/ 18 h 18"/>
                    <a:gd name="T6" fmla="*/ 0 w 19"/>
                    <a:gd name="T7" fmla="*/ 8 h 18"/>
                    <a:gd name="T8" fmla="*/ 8 w 19"/>
                    <a:gd name="T9" fmla="*/ 0 h 18"/>
                  </a:gdLst>
                  <a:ahLst/>
                  <a:cxnLst>
                    <a:cxn ang="0">
                      <a:pos x="T0" y="T1"/>
                    </a:cxn>
                    <a:cxn ang="0">
                      <a:pos x="T2" y="T3"/>
                    </a:cxn>
                    <a:cxn ang="0">
                      <a:pos x="T4" y="T5"/>
                    </a:cxn>
                    <a:cxn ang="0">
                      <a:pos x="T6" y="T7"/>
                    </a:cxn>
                    <a:cxn ang="0">
                      <a:pos x="T8" y="T9"/>
                    </a:cxn>
                  </a:cxnLst>
                  <a:rect l="0" t="0" r="r" b="b"/>
                  <a:pathLst>
                    <a:path w="19" h="18">
                      <a:moveTo>
                        <a:pt x="8" y="0"/>
                      </a:moveTo>
                      <a:lnTo>
                        <a:pt x="19" y="10"/>
                      </a:lnTo>
                      <a:lnTo>
                        <a:pt x="11" y="18"/>
                      </a:lnTo>
                      <a:lnTo>
                        <a:pt x="0" y="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13">
                  <a:extLst>
                    <a:ext uri="{FF2B5EF4-FFF2-40B4-BE49-F238E27FC236}">
                      <a16:creationId xmlns:a16="http://schemas.microsoft.com/office/drawing/2014/main" id="{2DEF6773-8052-4B4B-A31B-B644C014E060}"/>
                    </a:ext>
                  </a:extLst>
                </p:cNvPr>
                <p:cNvSpPr>
                  <a:spLocks noEditPoints="1"/>
                </p:cNvSpPr>
                <p:nvPr/>
              </p:nvSpPr>
              <p:spPr bwMode="auto">
                <a:xfrm>
                  <a:off x="11149025" y="1881188"/>
                  <a:ext cx="187325" cy="185738"/>
                </a:xfrm>
                <a:custGeom>
                  <a:avLst/>
                  <a:gdLst>
                    <a:gd name="T0" fmla="*/ 257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7 w 515"/>
                    <a:gd name="T13" fmla="*/ 347 h 512"/>
                    <a:gd name="T14" fmla="*/ 129 w 515"/>
                    <a:gd name="T15" fmla="*/ 258 h 512"/>
                    <a:gd name="T16" fmla="*/ 166 w 515"/>
                    <a:gd name="T17" fmla="*/ 167 h 512"/>
                    <a:gd name="T18" fmla="*/ 256 w 515"/>
                    <a:gd name="T19" fmla="*/ 128 h 512"/>
                    <a:gd name="T20" fmla="*/ 257 w 515"/>
                    <a:gd name="T21" fmla="*/ 128 h 512"/>
                    <a:gd name="T22" fmla="*/ 257 w 515"/>
                    <a:gd name="T23" fmla="*/ 128 h 512"/>
                    <a:gd name="T24" fmla="*/ 257 w 515"/>
                    <a:gd name="T25" fmla="*/ 128 h 512"/>
                    <a:gd name="T26" fmla="*/ 257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7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7"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8" y="384"/>
                        <a:pt x="258" y="384"/>
                        <a:pt x="257" y="384"/>
                      </a:cubicBezTo>
                      <a:cubicBezTo>
                        <a:pt x="224" y="384"/>
                        <a:pt x="192" y="371"/>
                        <a:pt x="167" y="347"/>
                      </a:cubicBezTo>
                      <a:cubicBezTo>
                        <a:pt x="143" y="324"/>
                        <a:pt x="130" y="292"/>
                        <a:pt x="129" y="258"/>
                      </a:cubicBezTo>
                      <a:cubicBezTo>
                        <a:pt x="129" y="224"/>
                        <a:pt x="142" y="192"/>
                        <a:pt x="166" y="167"/>
                      </a:cubicBezTo>
                      <a:cubicBezTo>
                        <a:pt x="190" y="143"/>
                        <a:pt x="222" y="129"/>
                        <a:pt x="256" y="128"/>
                      </a:cubicBezTo>
                      <a:cubicBezTo>
                        <a:pt x="256" y="128"/>
                        <a:pt x="257" y="128"/>
                        <a:pt x="257" y="128"/>
                      </a:cubicBezTo>
                      <a:cubicBezTo>
                        <a:pt x="257" y="128"/>
                        <a:pt x="257" y="128"/>
                        <a:pt x="257" y="128"/>
                      </a:cubicBezTo>
                      <a:cubicBezTo>
                        <a:pt x="257" y="128"/>
                        <a:pt x="257" y="128"/>
                        <a:pt x="257" y="128"/>
                      </a:cubicBezTo>
                      <a:moveTo>
                        <a:pt x="257" y="0"/>
                      </a:moveTo>
                      <a:cubicBezTo>
                        <a:pt x="256" y="0"/>
                        <a:pt x="255" y="0"/>
                        <a:pt x="254" y="0"/>
                      </a:cubicBezTo>
                      <a:cubicBezTo>
                        <a:pt x="113" y="2"/>
                        <a:pt x="0" y="118"/>
                        <a:pt x="1" y="260"/>
                      </a:cubicBezTo>
                      <a:cubicBezTo>
                        <a:pt x="3" y="400"/>
                        <a:pt x="117" y="512"/>
                        <a:pt x="257" y="512"/>
                      </a:cubicBezTo>
                      <a:cubicBezTo>
                        <a:pt x="258" y="512"/>
                        <a:pt x="260" y="512"/>
                        <a:pt x="261" y="512"/>
                      </a:cubicBezTo>
                      <a:cubicBezTo>
                        <a:pt x="402" y="511"/>
                        <a:pt x="515" y="394"/>
                        <a:pt x="513" y="253"/>
                      </a:cubicBezTo>
                      <a:cubicBezTo>
                        <a:pt x="512" y="113"/>
                        <a:pt x="397" y="0"/>
                        <a:pt x="257"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14">
                  <a:extLst>
                    <a:ext uri="{FF2B5EF4-FFF2-40B4-BE49-F238E27FC236}">
                      <a16:creationId xmlns:a16="http://schemas.microsoft.com/office/drawing/2014/main" id="{A3A9DB11-31AB-594E-ABEA-6A11D92EF4F6}"/>
                    </a:ext>
                  </a:extLst>
                </p:cNvPr>
                <p:cNvSpPr>
                  <a:spLocks/>
                </p:cNvSpPr>
                <p:nvPr/>
              </p:nvSpPr>
              <p:spPr bwMode="auto">
                <a:xfrm>
                  <a:off x="11229975" y="1865313"/>
                  <a:ext cx="22225" cy="19050"/>
                </a:xfrm>
                <a:custGeom>
                  <a:avLst/>
                  <a:gdLst>
                    <a:gd name="T0" fmla="*/ 14 w 14"/>
                    <a:gd name="T1" fmla="*/ 11 h 12"/>
                    <a:gd name="T2" fmla="*/ 0 w 14"/>
                    <a:gd name="T3" fmla="*/ 12 h 12"/>
                    <a:gd name="T4" fmla="*/ 0 w 14"/>
                    <a:gd name="T5" fmla="*/ 0 h 12"/>
                    <a:gd name="T6" fmla="*/ 14 w 14"/>
                    <a:gd name="T7" fmla="*/ 0 h 12"/>
                    <a:gd name="T8" fmla="*/ 14 w 14"/>
                    <a:gd name="T9" fmla="*/ 11 h 12"/>
                  </a:gdLst>
                  <a:ahLst/>
                  <a:cxnLst>
                    <a:cxn ang="0">
                      <a:pos x="T0" y="T1"/>
                    </a:cxn>
                    <a:cxn ang="0">
                      <a:pos x="T2" y="T3"/>
                    </a:cxn>
                    <a:cxn ang="0">
                      <a:pos x="T4" y="T5"/>
                    </a:cxn>
                    <a:cxn ang="0">
                      <a:pos x="T6" y="T7"/>
                    </a:cxn>
                    <a:cxn ang="0">
                      <a:pos x="T8" y="T9"/>
                    </a:cxn>
                  </a:cxnLst>
                  <a:rect l="0" t="0" r="r" b="b"/>
                  <a:pathLst>
                    <a:path w="14" h="12">
                      <a:moveTo>
                        <a:pt x="14" y="11"/>
                      </a:moveTo>
                      <a:lnTo>
                        <a:pt x="0" y="12"/>
                      </a:lnTo>
                      <a:lnTo>
                        <a:pt x="0" y="0"/>
                      </a:lnTo>
                      <a:lnTo>
                        <a:pt x="14" y="0"/>
                      </a:lnTo>
                      <a:lnTo>
                        <a:pt x="1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15">
                  <a:extLst>
                    <a:ext uri="{FF2B5EF4-FFF2-40B4-BE49-F238E27FC236}">
                      <a16:creationId xmlns:a16="http://schemas.microsoft.com/office/drawing/2014/main" id="{451DBC12-F734-4346-96BB-83BA95D9267E}"/>
                    </a:ext>
                  </a:extLst>
                </p:cNvPr>
                <p:cNvSpPr>
                  <a:spLocks noChangeArrowheads="1"/>
                </p:cNvSpPr>
                <p:nvPr/>
              </p:nvSpPr>
              <p:spPr bwMode="auto">
                <a:xfrm>
                  <a:off x="11331575" y="1962151"/>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16">
                  <a:extLst>
                    <a:ext uri="{FF2B5EF4-FFF2-40B4-BE49-F238E27FC236}">
                      <a16:creationId xmlns:a16="http://schemas.microsoft.com/office/drawing/2014/main" id="{B9F53F97-CA8F-7B4A-A5F3-084D3AC4B183}"/>
                    </a:ext>
                  </a:extLst>
                </p:cNvPr>
                <p:cNvSpPr>
                  <a:spLocks/>
                </p:cNvSpPr>
                <p:nvPr/>
              </p:nvSpPr>
              <p:spPr bwMode="auto">
                <a:xfrm>
                  <a:off x="11298238" y="1889126"/>
                  <a:ext cx="28575" cy="28575"/>
                </a:xfrm>
                <a:custGeom>
                  <a:avLst/>
                  <a:gdLst>
                    <a:gd name="T0" fmla="*/ 8 w 18"/>
                    <a:gd name="T1" fmla="*/ 0 h 18"/>
                    <a:gd name="T2" fmla="*/ 18 w 18"/>
                    <a:gd name="T3" fmla="*/ 10 h 18"/>
                    <a:gd name="T4" fmla="*/ 11 w 18"/>
                    <a:gd name="T5" fmla="*/ 18 h 18"/>
                    <a:gd name="T6" fmla="*/ 0 w 18"/>
                    <a:gd name="T7" fmla="*/ 8 h 18"/>
                    <a:gd name="T8" fmla="*/ 8 w 18"/>
                    <a:gd name="T9" fmla="*/ 0 h 18"/>
                  </a:gdLst>
                  <a:ahLst/>
                  <a:cxnLst>
                    <a:cxn ang="0">
                      <a:pos x="T0" y="T1"/>
                    </a:cxn>
                    <a:cxn ang="0">
                      <a:pos x="T2" y="T3"/>
                    </a:cxn>
                    <a:cxn ang="0">
                      <a:pos x="T4" y="T5"/>
                    </a:cxn>
                    <a:cxn ang="0">
                      <a:pos x="T6" y="T7"/>
                    </a:cxn>
                    <a:cxn ang="0">
                      <a:pos x="T8" y="T9"/>
                    </a:cxn>
                  </a:cxnLst>
                  <a:rect l="0" t="0" r="r" b="b"/>
                  <a:pathLst>
                    <a:path w="18" h="18">
                      <a:moveTo>
                        <a:pt x="8" y="0"/>
                      </a:moveTo>
                      <a:lnTo>
                        <a:pt x="18" y="10"/>
                      </a:lnTo>
                      <a:lnTo>
                        <a:pt x="11" y="18"/>
                      </a:lnTo>
                      <a:lnTo>
                        <a:pt x="0" y="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17">
                  <a:extLst>
                    <a:ext uri="{FF2B5EF4-FFF2-40B4-BE49-F238E27FC236}">
                      <a16:creationId xmlns:a16="http://schemas.microsoft.com/office/drawing/2014/main" id="{91E6004E-7115-014F-895F-1F4E6358A695}"/>
                    </a:ext>
                  </a:extLst>
                </p:cNvPr>
                <p:cNvSpPr>
                  <a:spLocks/>
                </p:cNvSpPr>
                <p:nvPr/>
              </p:nvSpPr>
              <p:spPr bwMode="auto">
                <a:xfrm>
                  <a:off x="11299825" y="2027238"/>
                  <a:ext cx="30163" cy="28575"/>
                </a:xfrm>
                <a:custGeom>
                  <a:avLst/>
                  <a:gdLst>
                    <a:gd name="T0" fmla="*/ 0 w 19"/>
                    <a:gd name="T1" fmla="*/ 10 h 18"/>
                    <a:gd name="T2" fmla="*/ 11 w 19"/>
                    <a:gd name="T3" fmla="*/ 0 h 18"/>
                    <a:gd name="T4" fmla="*/ 19 w 19"/>
                    <a:gd name="T5" fmla="*/ 8 h 18"/>
                    <a:gd name="T6" fmla="*/ 8 w 19"/>
                    <a:gd name="T7" fmla="*/ 18 h 18"/>
                    <a:gd name="T8" fmla="*/ 0 w 19"/>
                    <a:gd name="T9" fmla="*/ 10 h 18"/>
                  </a:gdLst>
                  <a:ahLst/>
                  <a:cxnLst>
                    <a:cxn ang="0">
                      <a:pos x="T0" y="T1"/>
                    </a:cxn>
                    <a:cxn ang="0">
                      <a:pos x="T2" y="T3"/>
                    </a:cxn>
                    <a:cxn ang="0">
                      <a:pos x="T4" y="T5"/>
                    </a:cxn>
                    <a:cxn ang="0">
                      <a:pos x="T6" y="T7"/>
                    </a:cxn>
                    <a:cxn ang="0">
                      <a:pos x="T8" y="T9"/>
                    </a:cxn>
                  </a:cxnLst>
                  <a:rect l="0" t="0" r="r" b="b"/>
                  <a:pathLst>
                    <a:path w="19" h="18">
                      <a:moveTo>
                        <a:pt x="0" y="10"/>
                      </a:moveTo>
                      <a:lnTo>
                        <a:pt x="11" y="0"/>
                      </a:lnTo>
                      <a:lnTo>
                        <a:pt x="19" y="8"/>
                      </a:lnTo>
                      <a:lnTo>
                        <a:pt x="8" y="18"/>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18">
                  <a:extLst>
                    <a:ext uri="{FF2B5EF4-FFF2-40B4-BE49-F238E27FC236}">
                      <a16:creationId xmlns:a16="http://schemas.microsoft.com/office/drawing/2014/main" id="{D55EDB50-D474-FE46-BC3F-FEE5FF3C6489}"/>
                    </a:ext>
                  </a:extLst>
                </p:cNvPr>
                <p:cNvSpPr>
                  <a:spLocks/>
                </p:cNvSpPr>
                <p:nvPr/>
              </p:nvSpPr>
              <p:spPr bwMode="auto">
                <a:xfrm>
                  <a:off x="11156950" y="1890713"/>
                  <a:ext cx="30163" cy="28575"/>
                </a:xfrm>
                <a:custGeom>
                  <a:avLst/>
                  <a:gdLst>
                    <a:gd name="T0" fmla="*/ 0 w 19"/>
                    <a:gd name="T1" fmla="*/ 11 h 18"/>
                    <a:gd name="T2" fmla="*/ 11 w 19"/>
                    <a:gd name="T3" fmla="*/ 0 h 18"/>
                    <a:gd name="T4" fmla="*/ 19 w 19"/>
                    <a:gd name="T5" fmla="*/ 8 h 18"/>
                    <a:gd name="T6" fmla="*/ 8 w 19"/>
                    <a:gd name="T7" fmla="*/ 18 h 18"/>
                    <a:gd name="T8" fmla="*/ 0 w 19"/>
                    <a:gd name="T9" fmla="*/ 11 h 18"/>
                  </a:gdLst>
                  <a:ahLst/>
                  <a:cxnLst>
                    <a:cxn ang="0">
                      <a:pos x="T0" y="T1"/>
                    </a:cxn>
                    <a:cxn ang="0">
                      <a:pos x="T2" y="T3"/>
                    </a:cxn>
                    <a:cxn ang="0">
                      <a:pos x="T4" y="T5"/>
                    </a:cxn>
                    <a:cxn ang="0">
                      <a:pos x="T6" y="T7"/>
                    </a:cxn>
                    <a:cxn ang="0">
                      <a:pos x="T8" y="T9"/>
                    </a:cxn>
                  </a:cxnLst>
                  <a:rect l="0" t="0" r="r" b="b"/>
                  <a:pathLst>
                    <a:path w="19" h="18">
                      <a:moveTo>
                        <a:pt x="0" y="11"/>
                      </a:moveTo>
                      <a:lnTo>
                        <a:pt x="11" y="0"/>
                      </a:lnTo>
                      <a:lnTo>
                        <a:pt x="19" y="8"/>
                      </a:lnTo>
                      <a:lnTo>
                        <a:pt x="8" y="18"/>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65" name="Group 18">
              <a:extLst>
                <a:ext uri="{FF2B5EF4-FFF2-40B4-BE49-F238E27FC236}">
                  <a16:creationId xmlns:a16="http://schemas.microsoft.com/office/drawing/2014/main" id="{92E7FC16-AD0F-8E4C-A263-567C3E875AB2}"/>
                </a:ext>
              </a:extLst>
            </p:cNvPr>
            <p:cNvGrpSpPr>
              <a:grpSpLocks noChangeAspect="1"/>
            </p:cNvGrpSpPr>
            <p:nvPr/>
          </p:nvGrpSpPr>
          <p:grpSpPr bwMode="auto">
            <a:xfrm>
              <a:off x="7902142" y="3031689"/>
              <a:ext cx="495306" cy="219075"/>
              <a:chOff x="2204" y="1874"/>
              <a:chExt cx="312" cy="138"/>
            </a:xfrm>
          </p:grpSpPr>
          <p:sp>
            <p:nvSpPr>
              <p:cNvPr id="166" name="Freeform 19">
                <a:extLst>
                  <a:ext uri="{FF2B5EF4-FFF2-40B4-BE49-F238E27FC236}">
                    <a16:creationId xmlns:a16="http://schemas.microsoft.com/office/drawing/2014/main" id="{9C6EC158-18A5-2746-B29D-0260B8853995}"/>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0">
                <a:extLst>
                  <a:ext uri="{FF2B5EF4-FFF2-40B4-BE49-F238E27FC236}">
                    <a16:creationId xmlns:a16="http://schemas.microsoft.com/office/drawing/2014/main" id="{9F17350E-C2A2-164A-B01F-FF70356338FA}"/>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1">
                <a:extLst>
                  <a:ext uri="{FF2B5EF4-FFF2-40B4-BE49-F238E27FC236}">
                    <a16:creationId xmlns:a16="http://schemas.microsoft.com/office/drawing/2014/main" id="{F1F94005-1D97-FC4A-B4BB-293A8A25DD15}"/>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2">
                <a:extLst>
                  <a:ext uri="{FF2B5EF4-FFF2-40B4-BE49-F238E27FC236}">
                    <a16:creationId xmlns:a16="http://schemas.microsoft.com/office/drawing/2014/main" id="{4A19B7BB-F973-C34D-9171-835711A7D6D2}"/>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Oval 23">
                <a:extLst>
                  <a:ext uri="{FF2B5EF4-FFF2-40B4-BE49-F238E27FC236}">
                    <a16:creationId xmlns:a16="http://schemas.microsoft.com/office/drawing/2014/main" id="{793C33F5-1D44-CF46-988E-8D3FA759D5AE}"/>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Oval 24">
                <a:extLst>
                  <a:ext uri="{FF2B5EF4-FFF2-40B4-BE49-F238E27FC236}">
                    <a16:creationId xmlns:a16="http://schemas.microsoft.com/office/drawing/2014/main" id="{688F5647-61A2-794C-A3FA-D35741CE068F}"/>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Oval 25">
                <a:extLst>
                  <a:ext uri="{FF2B5EF4-FFF2-40B4-BE49-F238E27FC236}">
                    <a16:creationId xmlns:a16="http://schemas.microsoft.com/office/drawing/2014/main" id="{CBDF0C87-6D24-1844-BBCD-5C2757E2E327}"/>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3" name="Group 18">
              <a:extLst>
                <a:ext uri="{FF2B5EF4-FFF2-40B4-BE49-F238E27FC236}">
                  <a16:creationId xmlns:a16="http://schemas.microsoft.com/office/drawing/2014/main" id="{D74D29CB-ACCA-DC4F-8A86-731036AF5448}"/>
                </a:ext>
              </a:extLst>
            </p:cNvPr>
            <p:cNvGrpSpPr>
              <a:grpSpLocks noChangeAspect="1"/>
            </p:cNvGrpSpPr>
            <p:nvPr/>
          </p:nvGrpSpPr>
          <p:grpSpPr bwMode="auto">
            <a:xfrm>
              <a:off x="7902142" y="3819536"/>
              <a:ext cx="495306" cy="219075"/>
              <a:chOff x="2204" y="1874"/>
              <a:chExt cx="312" cy="138"/>
            </a:xfrm>
          </p:grpSpPr>
          <p:sp>
            <p:nvSpPr>
              <p:cNvPr id="174" name="Freeform 19">
                <a:extLst>
                  <a:ext uri="{FF2B5EF4-FFF2-40B4-BE49-F238E27FC236}">
                    <a16:creationId xmlns:a16="http://schemas.microsoft.com/office/drawing/2014/main" id="{04DE2C71-4756-4C46-B05A-C9823292810B}"/>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0">
                <a:extLst>
                  <a:ext uri="{FF2B5EF4-FFF2-40B4-BE49-F238E27FC236}">
                    <a16:creationId xmlns:a16="http://schemas.microsoft.com/office/drawing/2014/main" id="{3365F92E-BFF5-A947-A402-AF1FE571EBD2}"/>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1">
                <a:extLst>
                  <a:ext uri="{FF2B5EF4-FFF2-40B4-BE49-F238E27FC236}">
                    <a16:creationId xmlns:a16="http://schemas.microsoft.com/office/drawing/2014/main" id="{9063678F-E007-3D4C-9920-51F18423CE09}"/>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2">
                <a:extLst>
                  <a:ext uri="{FF2B5EF4-FFF2-40B4-BE49-F238E27FC236}">
                    <a16:creationId xmlns:a16="http://schemas.microsoft.com/office/drawing/2014/main" id="{EE9BFFFC-5C67-DC49-82DA-1BA848CF89C1}"/>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Oval 23">
                <a:extLst>
                  <a:ext uri="{FF2B5EF4-FFF2-40B4-BE49-F238E27FC236}">
                    <a16:creationId xmlns:a16="http://schemas.microsoft.com/office/drawing/2014/main" id="{B4BAB5A8-FFCF-244C-A425-1C2AD2FBF376}"/>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24">
                <a:extLst>
                  <a:ext uri="{FF2B5EF4-FFF2-40B4-BE49-F238E27FC236}">
                    <a16:creationId xmlns:a16="http://schemas.microsoft.com/office/drawing/2014/main" id="{209A958E-4E48-234D-85CA-2933A9A8A11B}"/>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Oval 25">
                <a:extLst>
                  <a:ext uri="{FF2B5EF4-FFF2-40B4-BE49-F238E27FC236}">
                    <a16:creationId xmlns:a16="http://schemas.microsoft.com/office/drawing/2014/main" id="{1A34B375-9C7F-DE49-BF82-F13C323FBD31}"/>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a:extLst>
                <a:ext uri="{FF2B5EF4-FFF2-40B4-BE49-F238E27FC236}">
                  <a16:creationId xmlns:a16="http://schemas.microsoft.com/office/drawing/2014/main" id="{70F4E69D-26CB-1140-B981-7F70FE2BD434}"/>
                </a:ext>
              </a:extLst>
            </p:cNvPr>
            <p:cNvGrpSpPr/>
            <p:nvPr/>
          </p:nvGrpSpPr>
          <p:grpSpPr>
            <a:xfrm>
              <a:off x="6597602" y="4150456"/>
              <a:ext cx="519052" cy="523876"/>
              <a:chOff x="5273791" y="4761447"/>
              <a:chExt cx="519052" cy="523876"/>
            </a:xfrm>
          </p:grpSpPr>
          <p:grpSp>
            <p:nvGrpSpPr>
              <p:cNvPr id="182" name="Group 181">
                <a:extLst>
                  <a:ext uri="{FF2B5EF4-FFF2-40B4-BE49-F238E27FC236}">
                    <a16:creationId xmlns:a16="http://schemas.microsoft.com/office/drawing/2014/main" id="{7D4745B8-E844-9541-AC79-013FE9A9081F}"/>
                  </a:ext>
                </a:extLst>
              </p:cNvPr>
              <p:cNvGrpSpPr>
                <a:grpSpLocks noChangeAspect="1"/>
              </p:cNvGrpSpPr>
              <p:nvPr/>
            </p:nvGrpSpPr>
            <p:grpSpPr>
              <a:xfrm flipH="1">
                <a:off x="5273791" y="4761447"/>
                <a:ext cx="519052" cy="307194"/>
                <a:chOff x="942772" y="1664993"/>
                <a:chExt cx="155575" cy="92075"/>
              </a:xfrm>
              <a:solidFill>
                <a:srgbClr val="50E6FF"/>
              </a:solidFill>
            </p:grpSpPr>
            <p:sp>
              <p:nvSpPr>
                <p:cNvPr id="183" name="Oval 19">
                  <a:extLst>
                    <a:ext uri="{FF2B5EF4-FFF2-40B4-BE49-F238E27FC236}">
                      <a16:creationId xmlns:a16="http://schemas.microsoft.com/office/drawing/2014/main" id="{41CC4429-BBDB-1A4A-84BC-67B0FF5EB766}"/>
                    </a:ext>
                  </a:extLst>
                </p:cNvPr>
                <p:cNvSpPr>
                  <a:spLocks noChangeArrowheads="1"/>
                </p:cNvSpPr>
                <p:nvPr/>
              </p:nvSpPr>
              <p:spPr bwMode="auto">
                <a:xfrm>
                  <a:off x="958647" y="1664993"/>
                  <a:ext cx="93663"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84" name="Freeform 20">
                  <a:extLst>
                    <a:ext uri="{FF2B5EF4-FFF2-40B4-BE49-F238E27FC236}">
                      <a16:creationId xmlns:a16="http://schemas.microsoft.com/office/drawing/2014/main" id="{431CD1CB-B3C1-1B40-9EA2-8A5BB3415C6F}"/>
                    </a:ext>
                  </a:extLst>
                </p:cNvPr>
                <p:cNvSpPr>
                  <a:spLocks/>
                </p:cNvSpPr>
                <p:nvPr/>
              </p:nvSpPr>
              <p:spPr bwMode="auto">
                <a:xfrm>
                  <a:off x="942772" y="1722142"/>
                  <a:ext cx="155575" cy="34925"/>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85" name="Oval 21">
                  <a:extLst>
                    <a:ext uri="{FF2B5EF4-FFF2-40B4-BE49-F238E27FC236}">
                      <a16:creationId xmlns:a16="http://schemas.microsoft.com/office/drawing/2014/main" id="{6799A05B-6D14-CB47-A158-89DEAFA63554}"/>
                    </a:ext>
                  </a:extLst>
                </p:cNvPr>
                <p:cNvSpPr>
                  <a:spLocks noChangeArrowheads="1"/>
                </p:cNvSpPr>
                <p:nvPr/>
              </p:nvSpPr>
              <p:spPr bwMode="auto">
                <a:xfrm>
                  <a:off x="1020559" y="1680868"/>
                  <a:ext cx="61913"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grpSp>
          <p:sp>
            <p:nvSpPr>
              <p:cNvPr id="181" name="Freeform 182">
                <a:extLst>
                  <a:ext uri="{FF2B5EF4-FFF2-40B4-BE49-F238E27FC236}">
                    <a16:creationId xmlns:a16="http://schemas.microsoft.com/office/drawing/2014/main" id="{ABCA5501-03FA-A343-B40D-5E4612F99F0C}"/>
                  </a:ext>
                </a:extLst>
              </p:cNvPr>
              <p:cNvSpPr/>
              <p:nvPr/>
            </p:nvSpPr>
            <p:spPr bwMode="auto">
              <a:xfrm>
                <a:off x="5410898" y="4960741"/>
                <a:ext cx="253075" cy="32458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4" name="Right Arrow 13">
                <a:extLst>
                  <a:ext uri="{FF2B5EF4-FFF2-40B4-BE49-F238E27FC236}">
                    <a16:creationId xmlns:a16="http://schemas.microsoft.com/office/drawing/2014/main" id="{752ACE74-1328-C44B-A172-C7F3B47D602D}"/>
                  </a:ext>
                </a:extLst>
              </p:cNvPr>
              <p:cNvSpPr/>
              <p:nvPr/>
            </p:nvSpPr>
            <p:spPr bwMode="auto">
              <a:xfrm rot="16200000">
                <a:off x="5437909" y="4824287"/>
                <a:ext cx="207060" cy="171405"/>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 name="Group 6">
              <a:extLst>
                <a:ext uri="{FF2B5EF4-FFF2-40B4-BE49-F238E27FC236}">
                  <a16:creationId xmlns:a16="http://schemas.microsoft.com/office/drawing/2014/main" id="{1DE26F5C-9CC4-DD43-A048-81FB38A3414F}"/>
                </a:ext>
              </a:extLst>
            </p:cNvPr>
            <p:cNvGrpSpPr/>
            <p:nvPr/>
          </p:nvGrpSpPr>
          <p:grpSpPr>
            <a:xfrm>
              <a:off x="6705435" y="1807786"/>
              <a:ext cx="404985" cy="354380"/>
              <a:chOff x="6447537" y="2058233"/>
              <a:chExt cx="404985" cy="354380"/>
            </a:xfrm>
          </p:grpSpPr>
          <p:sp>
            <p:nvSpPr>
              <p:cNvPr id="132" name="Freeform 182">
                <a:extLst>
                  <a:ext uri="{FF2B5EF4-FFF2-40B4-BE49-F238E27FC236}">
                    <a16:creationId xmlns:a16="http://schemas.microsoft.com/office/drawing/2014/main" id="{63674D66-B69C-8F43-B9BA-EF282B50A0CA}"/>
                  </a:ext>
                </a:extLst>
              </p:cNvPr>
              <p:cNvSpPr/>
              <p:nvPr/>
            </p:nvSpPr>
            <p:spPr bwMode="auto">
              <a:xfrm>
                <a:off x="6447537" y="2058233"/>
                <a:ext cx="253075" cy="32458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34" name="Freeform 5">
                <a:extLst>
                  <a:ext uri="{FF2B5EF4-FFF2-40B4-BE49-F238E27FC236}">
                    <a16:creationId xmlns:a16="http://schemas.microsoft.com/office/drawing/2014/main" id="{DDF6B68C-2E5C-5940-ADE3-284A2F029AEC}"/>
                  </a:ext>
                </a:extLst>
              </p:cNvPr>
              <p:cNvSpPr>
                <a:spLocks/>
              </p:cNvSpPr>
              <p:nvPr/>
            </p:nvSpPr>
            <p:spPr bwMode="auto">
              <a:xfrm>
                <a:off x="6736036" y="2296128"/>
                <a:ext cx="116486" cy="116485"/>
              </a:xfrm>
              <a:custGeom>
                <a:avLst/>
                <a:gdLst>
                  <a:gd name="T0" fmla="*/ 148 w 148"/>
                  <a:gd name="T1" fmla="*/ 127 h 148"/>
                  <a:gd name="T2" fmla="*/ 127 w 148"/>
                  <a:gd name="T3" fmla="*/ 148 h 148"/>
                  <a:gd name="T4" fmla="*/ 52 w 148"/>
                  <a:gd name="T5" fmla="*/ 73 h 148"/>
                  <a:gd name="T6" fmla="*/ 0 w 148"/>
                  <a:gd name="T7" fmla="*/ 21 h 148"/>
                  <a:gd name="T8" fmla="*/ 21 w 148"/>
                  <a:gd name="T9" fmla="*/ 0 h 148"/>
                  <a:gd name="T10" fmla="*/ 148 w 148"/>
                  <a:gd name="T11" fmla="*/ 127 h 148"/>
                </a:gdLst>
                <a:ahLst/>
                <a:cxnLst>
                  <a:cxn ang="0">
                    <a:pos x="T0" y="T1"/>
                  </a:cxn>
                  <a:cxn ang="0">
                    <a:pos x="T2" y="T3"/>
                  </a:cxn>
                  <a:cxn ang="0">
                    <a:pos x="T4" y="T5"/>
                  </a:cxn>
                  <a:cxn ang="0">
                    <a:pos x="T6" y="T7"/>
                  </a:cxn>
                  <a:cxn ang="0">
                    <a:pos x="T8" y="T9"/>
                  </a:cxn>
                  <a:cxn ang="0">
                    <a:pos x="T10" y="T11"/>
                  </a:cxn>
                </a:cxnLst>
                <a:rect l="0" t="0" r="r" b="b"/>
                <a:pathLst>
                  <a:path w="148" h="148">
                    <a:moveTo>
                      <a:pt x="148" y="127"/>
                    </a:moveTo>
                    <a:lnTo>
                      <a:pt x="127" y="148"/>
                    </a:lnTo>
                    <a:lnTo>
                      <a:pt x="52" y="73"/>
                    </a:lnTo>
                    <a:lnTo>
                      <a:pt x="0" y="21"/>
                    </a:lnTo>
                    <a:lnTo>
                      <a:pt x="21" y="0"/>
                    </a:lnTo>
                    <a:lnTo>
                      <a:pt x="148"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Oval 5">
                <a:extLst>
                  <a:ext uri="{FF2B5EF4-FFF2-40B4-BE49-F238E27FC236}">
                    <a16:creationId xmlns:a16="http://schemas.microsoft.com/office/drawing/2014/main" id="{5A5DDB6A-C2C6-B644-96AD-5A13379A62B1}"/>
                  </a:ext>
                </a:extLst>
              </p:cNvPr>
              <p:cNvSpPr/>
              <p:nvPr/>
            </p:nvSpPr>
            <p:spPr bwMode="auto">
              <a:xfrm>
                <a:off x="6618408" y="2175688"/>
                <a:ext cx="157768" cy="157768"/>
              </a:xfrm>
              <a:prstGeom prst="ellipse">
                <a:avLst/>
              </a:prstGeom>
              <a:solidFill>
                <a:schemeClr val="bg1"/>
              </a:solidFill>
              <a:ln w="222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sp>
          <p:nvSpPr>
            <p:cNvPr id="136" name="Oval 22">
              <a:extLst>
                <a:ext uri="{FF2B5EF4-FFF2-40B4-BE49-F238E27FC236}">
                  <a16:creationId xmlns:a16="http://schemas.microsoft.com/office/drawing/2014/main" id="{1A2E4780-7A9E-9C47-B1DF-33BEFB29B60F}"/>
                </a:ext>
              </a:extLst>
            </p:cNvPr>
            <p:cNvSpPr/>
            <p:nvPr/>
          </p:nvSpPr>
          <p:spPr bwMode="auto">
            <a:xfrm rot="8686989">
              <a:off x="10369050" y="3343052"/>
              <a:ext cx="847763" cy="847763"/>
            </a:xfrm>
            <a:custGeom>
              <a:avLst/>
              <a:gdLst>
                <a:gd name="connsiteX0" fmla="*/ 0 w 1695526"/>
                <a:gd name="connsiteY0" fmla="*/ 847763 h 1695526"/>
                <a:gd name="connsiteX1" fmla="*/ 847763 w 1695526"/>
                <a:gd name="connsiteY1" fmla="*/ 0 h 1695526"/>
                <a:gd name="connsiteX2" fmla="*/ 1695526 w 1695526"/>
                <a:gd name="connsiteY2" fmla="*/ 847763 h 1695526"/>
                <a:gd name="connsiteX3" fmla="*/ 847763 w 1695526"/>
                <a:gd name="connsiteY3" fmla="*/ 1695526 h 1695526"/>
                <a:gd name="connsiteX4" fmla="*/ 0 w 1695526"/>
                <a:gd name="connsiteY4" fmla="*/ 847763 h 1695526"/>
                <a:gd name="connsiteX0" fmla="*/ 770010 w 1617773"/>
                <a:gd name="connsiteY0" fmla="*/ 0 h 1695526"/>
                <a:gd name="connsiteX1" fmla="*/ 1617773 w 1617773"/>
                <a:gd name="connsiteY1" fmla="*/ 847763 h 1695526"/>
                <a:gd name="connsiteX2" fmla="*/ 770010 w 1617773"/>
                <a:gd name="connsiteY2" fmla="*/ 1695526 h 1695526"/>
                <a:gd name="connsiteX3" fmla="*/ 13687 w 1617773"/>
                <a:gd name="connsiteY3" fmla="*/ 939203 h 1695526"/>
                <a:gd name="connsiteX0" fmla="*/ 0 w 847763"/>
                <a:gd name="connsiteY0" fmla="*/ 0 h 1695526"/>
                <a:gd name="connsiteX1" fmla="*/ 847763 w 847763"/>
                <a:gd name="connsiteY1" fmla="*/ 847763 h 1695526"/>
                <a:gd name="connsiteX2" fmla="*/ 0 w 847763"/>
                <a:gd name="connsiteY2" fmla="*/ 1695526 h 1695526"/>
                <a:gd name="connsiteX0" fmla="*/ 0 w 847763"/>
                <a:gd name="connsiteY0" fmla="*/ 0 h 847763"/>
                <a:gd name="connsiteX1" fmla="*/ 847763 w 847763"/>
                <a:gd name="connsiteY1" fmla="*/ 847763 h 847763"/>
              </a:gdLst>
              <a:ahLst/>
              <a:cxnLst>
                <a:cxn ang="0">
                  <a:pos x="connsiteX0" y="connsiteY0"/>
                </a:cxn>
                <a:cxn ang="0">
                  <a:pos x="connsiteX1" y="connsiteY1"/>
                </a:cxn>
              </a:cxnLst>
              <a:rect l="l" t="t" r="r" b="b"/>
              <a:pathLst>
                <a:path w="847763" h="847763">
                  <a:moveTo>
                    <a:pt x="0" y="0"/>
                  </a:moveTo>
                  <a:cubicBezTo>
                    <a:pt x="468207" y="0"/>
                    <a:pt x="847763" y="379556"/>
                    <a:pt x="847763" y="847763"/>
                  </a:cubicBez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38" name="Rectangle 137">
              <a:extLst>
                <a:ext uri="{FF2B5EF4-FFF2-40B4-BE49-F238E27FC236}">
                  <a16:creationId xmlns:a16="http://schemas.microsoft.com/office/drawing/2014/main" id="{43E3115C-377B-5D43-8A91-2A29D36FFC92}"/>
                </a:ext>
              </a:extLst>
            </p:cNvPr>
            <p:cNvSpPr/>
            <p:nvPr/>
          </p:nvSpPr>
          <p:spPr bwMode="auto">
            <a:xfrm>
              <a:off x="11034009" y="3783486"/>
              <a:ext cx="370363" cy="29371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37" name="Oval 22">
              <a:extLst>
                <a:ext uri="{FF2B5EF4-FFF2-40B4-BE49-F238E27FC236}">
                  <a16:creationId xmlns:a16="http://schemas.microsoft.com/office/drawing/2014/main" id="{A8FB9C04-D9A2-0848-A46E-A7446DAA532F}"/>
                </a:ext>
              </a:extLst>
            </p:cNvPr>
            <p:cNvSpPr/>
            <p:nvPr/>
          </p:nvSpPr>
          <p:spPr bwMode="auto">
            <a:xfrm rot="15503124">
              <a:off x="10018735" y="2417258"/>
              <a:ext cx="751159" cy="751159"/>
            </a:xfrm>
            <a:custGeom>
              <a:avLst/>
              <a:gdLst>
                <a:gd name="connsiteX0" fmla="*/ 0 w 1695526"/>
                <a:gd name="connsiteY0" fmla="*/ 847763 h 1695526"/>
                <a:gd name="connsiteX1" fmla="*/ 847763 w 1695526"/>
                <a:gd name="connsiteY1" fmla="*/ 0 h 1695526"/>
                <a:gd name="connsiteX2" fmla="*/ 1695526 w 1695526"/>
                <a:gd name="connsiteY2" fmla="*/ 847763 h 1695526"/>
                <a:gd name="connsiteX3" fmla="*/ 847763 w 1695526"/>
                <a:gd name="connsiteY3" fmla="*/ 1695526 h 1695526"/>
                <a:gd name="connsiteX4" fmla="*/ 0 w 1695526"/>
                <a:gd name="connsiteY4" fmla="*/ 847763 h 1695526"/>
                <a:gd name="connsiteX0" fmla="*/ 770010 w 1617773"/>
                <a:gd name="connsiteY0" fmla="*/ 0 h 1695526"/>
                <a:gd name="connsiteX1" fmla="*/ 1617773 w 1617773"/>
                <a:gd name="connsiteY1" fmla="*/ 847763 h 1695526"/>
                <a:gd name="connsiteX2" fmla="*/ 770010 w 1617773"/>
                <a:gd name="connsiteY2" fmla="*/ 1695526 h 1695526"/>
                <a:gd name="connsiteX3" fmla="*/ 13687 w 1617773"/>
                <a:gd name="connsiteY3" fmla="*/ 939203 h 1695526"/>
                <a:gd name="connsiteX0" fmla="*/ 0 w 847763"/>
                <a:gd name="connsiteY0" fmla="*/ 0 h 1695526"/>
                <a:gd name="connsiteX1" fmla="*/ 847763 w 847763"/>
                <a:gd name="connsiteY1" fmla="*/ 847763 h 1695526"/>
                <a:gd name="connsiteX2" fmla="*/ 0 w 847763"/>
                <a:gd name="connsiteY2" fmla="*/ 1695526 h 1695526"/>
                <a:gd name="connsiteX0" fmla="*/ 0 w 847763"/>
                <a:gd name="connsiteY0" fmla="*/ 0 h 847763"/>
                <a:gd name="connsiteX1" fmla="*/ 847763 w 847763"/>
                <a:gd name="connsiteY1" fmla="*/ 847763 h 847763"/>
              </a:gdLst>
              <a:ahLst/>
              <a:cxnLst>
                <a:cxn ang="0">
                  <a:pos x="connsiteX0" y="connsiteY0"/>
                </a:cxn>
                <a:cxn ang="0">
                  <a:pos x="connsiteX1" y="connsiteY1"/>
                </a:cxn>
              </a:cxnLst>
              <a:rect l="l" t="t" r="r" b="b"/>
              <a:pathLst>
                <a:path w="847763" h="847763">
                  <a:moveTo>
                    <a:pt x="0" y="0"/>
                  </a:moveTo>
                  <a:cubicBezTo>
                    <a:pt x="468207" y="0"/>
                    <a:pt x="847763" y="379556"/>
                    <a:pt x="847763" y="847763"/>
                  </a:cubicBez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539B9799-4605-D543-8AEF-F02030EDC282}"/>
                </a:ext>
              </a:extLst>
            </p:cNvPr>
            <p:cNvSpPr/>
            <p:nvPr/>
          </p:nvSpPr>
          <p:spPr bwMode="auto">
            <a:xfrm>
              <a:off x="9961064" y="2867513"/>
              <a:ext cx="258601" cy="29371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a:extLst>
                <a:ext uri="{FF2B5EF4-FFF2-40B4-BE49-F238E27FC236}">
                  <a16:creationId xmlns:a16="http://schemas.microsoft.com/office/drawing/2014/main" id="{50A44CE4-8991-9B49-A902-E0EA7DE0A905}"/>
                </a:ext>
              </a:extLst>
            </p:cNvPr>
            <p:cNvGrpSpPr/>
            <p:nvPr/>
          </p:nvGrpSpPr>
          <p:grpSpPr>
            <a:xfrm>
              <a:off x="10813928" y="2189419"/>
              <a:ext cx="425585" cy="391700"/>
              <a:chOff x="11059451" y="2332537"/>
              <a:chExt cx="425585" cy="391700"/>
            </a:xfrm>
          </p:grpSpPr>
          <p:sp>
            <p:nvSpPr>
              <p:cNvPr id="188" name="Freeform: Shape 229">
                <a:extLst>
                  <a:ext uri="{FF2B5EF4-FFF2-40B4-BE49-F238E27FC236}">
                    <a16:creationId xmlns:a16="http://schemas.microsoft.com/office/drawing/2014/main" id="{AE387262-E7F8-C344-AB2E-12005C618CEF}"/>
                  </a:ext>
                </a:extLst>
              </p:cNvPr>
              <p:cNvSpPr/>
              <p:nvPr/>
            </p:nvSpPr>
            <p:spPr bwMode="auto">
              <a:xfrm>
                <a:off x="11059451" y="2332537"/>
                <a:ext cx="425585" cy="391700"/>
              </a:xfrm>
              <a:custGeom>
                <a:avLst/>
                <a:gdLst>
                  <a:gd name="connsiteX0" fmla="*/ 50546 w 886033"/>
                  <a:gd name="connsiteY0" fmla="*/ 0 h 815488"/>
                  <a:gd name="connsiteX1" fmla="*/ 835487 w 886033"/>
                  <a:gd name="connsiteY1" fmla="*/ 0 h 815488"/>
                  <a:gd name="connsiteX2" fmla="*/ 886033 w 886033"/>
                  <a:gd name="connsiteY2" fmla="*/ 50547 h 815488"/>
                  <a:gd name="connsiteX3" fmla="*/ 886033 w 886033"/>
                  <a:gd name="connsiteY3" fmla="*/ 596076 h 815488"/>
                  <a:gd name="connsiteX4" fmla="*/ 835487 w 886033"/>
                  <a:gd name="connsiteY4" fmla="*/ 646623 h 815488"/>
                  <a:gd name="connsiteX5" fmla="*/ 569232 w 886033"/>
                  <a:gd name="connsiteY5" fmla="*/ 646623 h 815488"/>
                  <a:gd name="connsiteX6" fmla="*/ 562260 w 886033"/>
                  <a:gd name="connsiteY6" fmla="*/ 664907 h 815488"/>
                  <a:gd name="connsiteX7" fmla="*/ 616261 w 886033"/>
                  <a:gd name="connsiteY7" fmla="*/ 756266 h 815488"/>
                  <a:gd name="connsiteX8" fmla="*/ 645789 w 886033"/>
                  <a:gd name="connsiteY8" fmla="*/ 763077 h 815488"/>
                  <a:gd name="connsiteX9" fmla="*/ 729605 w 886033"/>
                  <a:gd name="connsiteY9" fmla="*/ 763077 h 815488"/>
                  <a:gd name="connsiteX10" fmla="*/ 729605 w 886033"/>
                  <a:gd name="connsiteY10" fmla="*/ 815488 h 815488"/>
                  <a:gd name="connsiteX11" fmla="*/ 156428 w 886033"/>
                  <a:gd name="connsiteY11" fmla="*/ 815488 h 815488"/>
                  <a:gd name="connsiteX12" fmla="*/ 156428 w 886033"/>
                  <a:gd name="connsiteY12" fmla="*/ 763077 h 815488"/>
                  <a:gd name="connsiteX13" fmla="*/ 242272 w 886033"/>
                  <a:gd name="connsiteY13" fmla="*/ 763077 h 815488"/>
                  <a:gd name="connsiteX14" fmla="*/ 264721 w 886033"/>
                  <a:gd name="connsiteY14" fmla="*/ 759315 h 815488"/>
                  <a:gd name="connsiteX15" fmla="*/ 339092 w 886033"/>
                  <a:gd name="connsiteY15" fmla="*/ 661670 h 815488"/>
                  <a:gd name="connsiteX16" fmla="*/ 331762 w 886033"/>
                  <a:gd name="connsiteY16" fmla="*/ 646623 h 815488"/>
                  <a:gd name="connsiteX17" fmla="*/ 50546 w 886033"/>
                  <a:gd name="connsiteY17" fmla="*/ 646623 h 815488"/>
                  <a:gd name="connsiteX18" fmla="*/ 0 w 886033"/>
                  <a:gd name="connsiteY18" fmla="*/ 596076 h 815488"/>
                  <a:gd name="connsiteX19" fmla="*/ 0 w 886033"/>
                  <a:gd name="connsiteY19" fmla="*/ 50547 h 815488"/>
                  <a:gd name="connsiteX20" fmla="*/ 50546 w 886033"/>
                  <a:gd name="connsiteY20" fmla="*/ 0 h 815488"/>
                  <a:gd name="connsiteX21" fmla="*/ 71909 w 886033"/>
                  <a:gd name="connsiteY21" fmla="*/ 68760 h 815488"/>
                  <a:gd name="connsiteX22" fmla="*/ 71909 w 886033"/>
                  <a:gd name="connsiteY22" fmla="*/ 577863 h 815488"/>
                  <a:gd name="connsiteX23" fmla="*/ 138251 w 886033"/>
                  <a:gd name="connsiteY23" fmla="*/ 577863 h 815488"/>
                  <a:gd name="connsiteX24" fmla="*/ 139213 w 886033"/>
                  <a:gd name="connsiteY24" fmla="*/ 577863 h 815488"/>
                  <a:gd name="connsiteX25" fmla="*/ 813953 w 886033"/>
                  <a:gd name="connsiteY25" fmla="*/ 577863 h 815488"/>
                  <a:gd name="connsiteX26" fmla="*/ 813953 w 886033"/>
                  <a:gd name="connsiteY26" fmla="*/ 68760 h 815488"/>
                  <a:gd name="connsiteX27" fmla="*/ 758767 w 886033"/>
                  <a:gd name="connsiteY27" fmla="*/ 68760 h 815488"/>
                  <a:gd name="connsiteX28" fmla="*/ 71909 w 886033"/>
                  <a:gd name="connsiteY28" fmla="*/ 68760 h 815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86033" h="815488">
                    <a:moveTo>
                      <a:pt x="50546" y="0"/>
                    </a:moveTo>
                    <a:lnTo>
                      <a:pt x="835487" y="0"/>
                    </a:lnTo>
                    <a:cubicBezTo>
                      <a:pt x="863403" y="0"/>
                      <a:pt x="886033" y="22631"/>
                      <a:pt x="886033" y="50547"/>
                    </a:cubicBezTo>
                    <a:lnTo>
                      <a:pt x="886033" y="596076"/>
                    </a:lnTo>
                    <a:cubicBezTo>
                      <a:pt x="886033" y="623992"/>
                      <a:pt x="863403" y="646623"/>
                      <a:pt x="835487" y="646623"/>
                    </a:cubicBezTo>
                    <a:lnTo>
                      <a:pt x="569232" y="646623"/>
                    </a:lnTo>
                    <a:lnTo>
                      <a:pt x="562260" y="664907"/>
                    </a:lnTo>
                    <a:cubicBezTo>
                      <a:pt x="551378" y="702735"/>
                      <a:pt x="563218" y="738532"/>
                      <a:pt x="616261" y="756266"/>
                    </a:cubicBezTo>
                    <a:lnTo>
                      <a:pt x="645789" y="763077"/>
                    </a:lnTo>
                    <a:lnTo>
                      <a:pt x="729605" y="763077"/>
                    </a:lnTo>
                    <a:lnTo>
                      <a:pt x="729605" y="815488"/>
                    </a:lnTo>
                    <a:lnTo>
                      <a:pt x="156428" y="815488"/>
                    </a:lnTo>
                    <a:lnTo>
                      <a:pt x="156428" y="763077"/>
                    </a:lnTo>
                    <a:lnTo>
                      <a:pt x="242272" y="763077"/>
                    </a:lnTo>
                    <a:lnTo>
                      <a:pt x="264721" y="759315"/>
                    </a:lnTo>
                    <a:cubicBezTo>
                      <a:pt x="349129" y="740711"/>
                      <a:pt x="352063" y="695720"/>
                      <a:pt x="339092" y="661670"/>
                    </a:cubicBezTo>
                    <a:lnTo>
                      <a:pt x="331762" y="646623"/>
                    </a:lnTo>
                    <a:lnTo>
                      <a:pt x="50546" y="646623"/>
                    </a:lnTo>
                    <a:cubicBezTo>
                      <a:pt x="22630" y="646623"/>
                      <a:pt x="0" y="623992"/>
                      <a:pt x="0" y="596076"/>
                    </a:cubicBezTo>
                    <a:lnTo>
                      <a:pt x="0" y="50547"/>
                    </a:lnTo>
                    <a:cubicBezTo>
                      <a:pt x="0" y="22631"/>
                      <a:pt x="22630" y="0"/>
                      <a:pt x="50546" y="0"/>
                    </a:cubicBezTo>
                    <a:close/>
                    <a:moveTo>
                      <a:pt x="71909" y="68760"/>
                    </a:moveTo>
                    <a:lnTo>
                      <a:pt x="71909" y="577863"/>
                    </a:lnTo>
                    <a:lnTo>
                      <a:pt x="138251" y="577863"/>
                    </a:lnTo>
                    <a:lnTo>
                      <a:pt x="139213" y="577863"/>
                    </a:lnTo>
                    <a:lnTo>
                      <a:pt x="813953" y="577863"/>
                    </a:lnTo>
                    <a:lnTo>
                      <a:pt x="813953" y="68760"/>
                    </a:lnTo>
                    <a:lnTo>
                      <a:pt x="758767" y="68760"/>
                    </a:lnTo>
                    <a:lnTo>
                      <a:pt x="71909" y="6876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a:extLst>
                  <a:ext uri="{FF2B5EF4-FFF2-40B4-BE49-F238E27FC236}">
                    <a16:creationId xmlns:a16="http://schemas.microsoft.com/office/drawing/2014/main" id="{072E317D-959F-BC44-99CC-FCE60BD1CBF5}"/>
                  </a:ext>
                </a:extLst>
              </p:cNvPr>
              <p:cNvGrpSpPr/>
              <p:nvPr/>
            </p:nvGrpSpPr>
            <p:grpSpPr>
              <a:xfrm>
                <a:off x="11181748" y="2412539"/>
                <a:ext cx="204881" cy="153661"/>
                <a:chOff x="774701" y="2908301"/>
                <a:chExt cx="139700" cy="104775"/>
              </a:xfrm>
            </p:grpSpPr>
            <p:sp>
              <p:nvSpPr>
                <p:cNvPr id="189" name="Freeform 133">
                  <a:extLst>
                    <a:ext uri="{FF2B5EF4-FFF2-40B4-BE49-F238E27FC236}">
                      <a16:creationId xmlns:a16="http://schemas.microsoft.com/office/drawing/2014/main" id="{AAE36A4B-80A4-2348-86EA-A86218848057}"/>
                    </a:ext>
                  </a:extLst>
                </p:cNvPr>
                <p:cNvSpPr>
                  <a:spLocks/>
                </p:cNvSpPr>
                <p:nvPr/>
              </p:nvSpPr>
              <p:spPr bwMode="auto">
                <a:xfrm>
                  <a:off x="809626" y="2908301"/>
                  <a:ext cx="104775" cy="104775"/>
                </a:xfrm>
                <a:custGeom>
                  <a:avLst/>
                  <a:gdLst>
                    <a:gd name="T0" fmla="*/ 0 w 66"/>
                    <a:gd name="T1" fmla="*/ 56 h 66"/>
                    <a:gd name="T2" fmla="*/ 10 w 66"/>
                    <a:gd name="T3" fmla="*/ 66 h 66"/>
                    <a:gd name="T4" fmla="*/ 66 w 66"/>
                    <a:gd name="T5" fmla="*/ 10 h 66"/>
                    <a:gd name="T6" fmla="*/ 56 w 66"/>
                    <a:gd name="T7" fmla="*/ 0 h 66"/>
                    <a:gd name="T8" fmla="*/ 0 w 66"/>
                    <a:gd name="T9" fmla="*/ 56 h 66"/>
                  </a:gdLst>
                  <a:ahLst/>
                  <a:cxnLst>
                    <a:cxn ang="0">
                      <a:pos x="T0" y="T1"/>
                    </a:cxn>
                    <a:cxn ang="0">
                      <a:pos x="T2" y="T3"/>
                    </a:cxn>
                    <a:cxn ang="0">
                      <a:pos x="T4" y="T5"/>
                    </a:cxn>
                    <a:cxn ang="0">
                      <a:pos x="T6" y="T7"/>
                    </a:cxn>
                    <a:cxn ang="0">
                      <a:pos x="T8" y="T9"/>
                    </a:cxn>
                  </a:cxnLst>
                  <a:rect l="0" t="0" r="r" b="b"/>
                  <a:pathLst>
                    <a:path w="66" h="66">
                      <a:moveTo>
                        <a:pt x="0" y="56"/>
                      </a:moveTo>
                      <a:lnTo>
                        <a:pt x="10" y="66"/>
                      </a:lnTo>
                      <a:lnTo>
                        <a:pt x="66" y="10"/>
                      </a:lnTo>
                      <a:lnTo>
                        <a:pt x="56" y="0"/>
                      </a:lnTo>
                      <a:lnTo>
                        <a:pt x="0" y="56"/>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134">
                  <a:extLst>
                    <a:ext uri="{FF2B5EF4-FFF2-40B4-BE49-F238E27FC236}">
                      <a16:creationId xmlns:a16="http://schemas.microsoft.com/office/drawing/2014/main" id="{97230BCD-A091-704C-974E-CC944AE9FDDF}"/>
                    </a:ext>
                  </a:extLst>
                </p:cNvPr>
                <p:cNvSpPr>
                  <a:spLocks/>
                </p:cNvSpPr>
                <p:nvPr/>
              </p:nvSpPr>
              <p:spPr bwMode="auto">
                <a:xfrm>
                  <a:off x="774701" y="2946401"/>
                  <a:ext cx="66675" cy="66675"/>
                </a:xfrm>
                <a:custGeom>
                  <a:avLst/>
                  <a:gdLst>
                    <a:gd name="T0" fmla="*/ 32 w 42"/>
                    <a:gd name="T1" fmla="*/ 42 h 42"/>
                    <a:gd name="T2" fmla="*/ 42 w 42"/>
                    <a:gd name="T3" fmla="*/ 32 h 42"/>
                    <a:gd name="T4" fmla="*/ 10 w 42"/>
                    <a:gd name="T5" fmla="*/ 0 h 42"/>
                    <a:gd name="T6" fmla="*/ 0 w 42"/>
                    <a:gd name="T7" fmla="*/ 10 h 42"/>
                    <a:gd name="T8" fmla="*/ 32 w 42"/>
                    <a:gd name="T9" fmla="*/ 42 h 42"/>
                  </a:gdLst>
                  <a:ahLst/>
                  <a:cxnLst>
                    <a:cxn ang="0">
                      <a:pos x="T0" y="T1"/>
                    </a:cxn>
                    <a:cxn ang="0">
                      <a:pos x="T2" y="T3"/>
                    </a:cxn>
                    <a:cxn ang="0">
                      <a:pos x="T4" y="T5"/>
                    </a:cxn>
                    <a:cxn ang="0">
                      <a:pos x="T6" y="T7"/>
                    </a:cxn>
                    <a:cxn ang="0">
                      <a:pos x="T8" y="T9"/>
                    </a:cxn>
                  </a:cxnLst>
                  <a:rect l="0" t="0" r="r" b="b"/>
                  <a:pathLst>
                    <a:path w="42" h="42">
                      <a:moveTo>
                        <a:pt x="32" y="42"/>
                      </a:moveTo>
                      <a:lnTo>
                        <a:pt x="42" y="32"/>
                      </a:lnTo>
                      <a:lnTo>
                        <a:pt x="10" y="0"/>
                      </a:lnTo>
                      <a:lnTo>
                        <a:pt x="0" y="10"/>
                      </a:lnTo>
                      <a:lnTo>
                        <a:pt x="32" y="42"/>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4" name="Group 23">
              <a:extLst>
                <a:ext uri="{FF2B5EF4-FFF2-40B4-BE49-F238E27FC236}">
                  <a16:creationId xmlns:a16="http://schemas.microsoft.com/office/drawing/2014/main" id="{52D7372B-5C96-9245-AEF0-AA827651CCC2}"/>
                </a:ext>
              </a:extLst>
            </p:cNvPr>
            <p:cNvGrpSpPr/>
            <p:nvPr/>
          </p:nvGrpSpPr>
          <p:grpSpPr>
            <a:xfrm>
              <a:off x="9947544" y="2929567"/>
              <a:ext cx="452116" cy="347055"/>
              <a:chOff x="10082424" y="3254852"/>
              <a:chExt cx="495300" cy="380204"/>
            </a:xfrm>
          </p:grpSpPr>
          <p:grpSp>
            <p:nvGrpSpPr>
              <p:cNvPr id="194" name="Group 25">
                <a:extLst>
                  <a:ext uri="{FF2B5EF4-FFF2-40B4-BE49-F238E27FC236}">
                    <a16:creationId xmlns:a16="http://schemas.microsoft.com/office/drawing/2014/main" id="{C5E17AD6-4A3B-4448-B4D5-931AE0DB827A}"/>
                  </a:ext>
                </a:extLst>
              </p:cNvPr>
              <p:cNvGrpSpPr>
                <a:grpSpLocks noChangeAspect="1"/>
              </p:cNvGrpSpPr>
              <p:nvPr/>
            </p:nvGrpSpPr>
            <p:grpSpPr bwMode="auto">
              <a:xfrm>
                <a:off x="10082424" y="3257231"/>
                <a:ext cx="495300" cy="377825"/>
                <a:chOff x="2204" y="1038"/>
                <a:chExt cx="312" cy="238"/>
              </a:xfrm>
            </p:grpSpPr>
            <p:sp>
              <p:nvSpPr>
                <p:cNvPr id="195" name="AutoShape 24">
                  <a:extLst>
                    <a:ext uri="{FF2B5EF4-FFF2-40B4-BE49-F238E27FC236}">
                      <a16:creationId xmlns:a16="http://schemas.microsoft.com/office/drawing/2014/main" id="{1F283BD4-1039-DC40-9897-CF7BF013BD34}"/>
                    </a:ext>
                  </a:extLst>
                </p:cNvPr>
                <p:cNvSpPr>
                  <a:spLocks noChangeAspect="1" noChangeArrowheads="1" noTextEdit="1"/>
                </p:cNvSpPr>
                <p:nvPr/>
              </p:nvSpPr>
              <p:spPr bwMode="auto">
                <a:xfrm>
                  <a:off x="2204" y="1038"/>
                  <a:ext cx="31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Rectangle 26">
                  <a:extLst>
                    <a:ext uri="{FF2B5EF4-FFF2-40B4-BE49-F238E27FC236}">
                      <a16:creationId xmlns:a16="http://schemas.microsoft.com/office/drawing/2014/main" id="{CCC8A4BD-9A1F-304A-B1C3-110B1F8FBDE0}"/>
                    </a:ext>
                  </a:extLst>
                </p:cNvPr>
                <p:cNvSpPr>
                  <a:spLocks noChangeArrowheads="1"/>
                </p:cNvSpPr>
                <p:nvPr/>
              </p:nvSpPr>
              <p:spPr bwMode="auto">
                <a:xfrm>
                  <a:off x="2204" y="1038"/>
                  <a:ext cx="312" cy="2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Rectangle 27">
                  <a:extLst>
                    <a:ext uri="{FF2B5EF4-FFF2-40B4-BE49-F238E27FC236}">
                      <a16:creationId xmlns:a16="http://schemas.microsoft.com/office/drawing/2014/main" id="{AF1D7BA5-C383-4046-AD07-464C9F89D517}"/>
                    </a:ext>
                  </a:extLst>
                </p:cNvPr>
                <p:cNvSpPr>
                  <a:spLocks noChangeArrowheads="1"/>
                </p:cNvSpPr>
                <p:nvPr/>
              </p:nvSpPr>
              <p:spPr bwMode="auto">
                <a:xfrm>
                  <a:off x="2204" y="1071"/>
                  <a:ext cx="312" cy="20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Oval 28">
                  <a:extLst>
                    <a:ext uri="{FF2B5EF4-FFF2-40B4-BE49-F238E27FC236}">
                      <a16:creationId xmlns:a16="http://schemas.microsoft.com/office/drawing/2014/main" id="{5BD37DA0-B08F-1F4E-A852-2348818FB6F8}"/>
                    </a:ext>
                  </a:extLst>
                </p:cNvPr>
                <p:cNvSpPr>
                  <a:spLocks noChangeArrowheads="1"/>
                </p:cNvSpPr>
                <p:nvPr/>
              </p:nvSpPr>
              <p:spPr bwMode="auto">
                <a:xfrm>
                  <a:off x="2214" y="1048"/>
                  <a:ext cx="10"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Oval 29">
                  <a:extLst>
                    <a:ext uri="{FF2B5EF4-FFF2-40B4-BE49-F238E27FC236}">
                      <a16:creationId xmlns:a16="http://schemas.microsoft.com/office/drawing/2014/main" id="{C0BAEC13-E355-A842-9993-A4C60B5147D1}"/>
                    </a:ext>
                  </a:extLst>
                </p:cNvPr>
                <p:cNvSpPr>
                  <a:spLocks noChangeArrowheads="1"/>
                </p:cNvSpPr>
                <p:nvPr/>
              </p:nvSpPr>
              <p:spPr bwMode="auto">
                <a:xfrm>
                  <a:off x="2228" y="1048"/>
                  <a:ext cx="10"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Oval 30">
                  <a:extLst>
                    <a:ext uri="{FF2B5EF4-FFF2-40B4-BE49-F238E27FC236}">
                      <a16:creationId xmlns:a16="http://schemas.microsoft.com/office/drawing/2014/main" id="{6E1462B9-5E13-2F43-B33C-E565C794954C}"/>
                    </a:ext>
                  </a:extLst>
                </p:cNvPr>
                <p:cNvSpPr>
                  <a:spLocks noChangeArrowheads="1"/>
                </p:cNvSpPr>
                <p:nvPr/>
              </p:nvSpPr>
              <p:spPr bwMode="auto">
                <a:xfrm>
                  <a:off x="2243" y="1048"/>
                  <a:ext cx="10"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 name="Rectangle 19">
                <a:extLst>
                  <a:ext uri="{FF2B5EF4-FFF2-40B4-BE49-F238E27FC236}">
                    <a16:creationId xmlns:a16="http://schemas.microsoft.com/office/drawing/2014/main" id="{04685E34-2E2B-8841-931E-B4A75A52E724}"/>
                  </a:ext>
                </a:extLst>
              </p:cNvPr>
              <p:cNvSpPr/>
              <p:nvPr/>
            </p:nvSpPr>
            <p:spPr bwMode="auto">
              <a:xfrm>
                <a:off x="10490064" y="3254852"/>
                <a:ext cx="85975" cy="90483"/>
              </a:xfrm>
              <a:prstGeom prst="rect">
                <a:avLst/>
              </a:prstGeom>
              <a:solidFill>
                <a:schemeClr val="accent1"/>
              </a:solid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a:extLst>
                  <a:ext uri="{FF2B5EF4-FFF2-40B4-BE49-F238E27FC236}">
                    <a16:creationId xmlns:a16="http://schemas.microsoft.com/office/drawing/2014/main" id="{056ACDBC-DF90-F94B-B41E-78AC9A33994B}"/>
                  </a:ext>
                </a:extLst>
              </p:cNvPr>
              <p:cNvSpPr txBox="1"/>
              <p:nvPr/>
            </p:nvSpPr>
            <p:spPr>
              <a:xfrm>
                <a:off x="10512181" y="3256352"/>
                <a:ext cx="48090" cy="92333"/>
              </a:xfrm>
              <a:prstGeom prst="rect">
                <a:avLst/>
              </a:prstGeom>
              <a:noFill/>
            </p:spPr>
            <p:txBody>
              <a:bodyPr wrap="none" lIns="0" tIns="0" rIns="0" bIns="0" rtlCol="0">
                <a:spAutoFit/>
              </a:bodyPr>
              <a:lstStyle/>
              <a:p>
                <a:pPr algn="l"/>
                <a:r>
                  <a:rPr lang="en-US" sz="600">
                    <a:solidFill>
                      <a:schemeClr val="bg1"/>
                    </a:solidFill>
                    <a:latin typeface="+mj-lt"/>
                  </a:rPr>
                  <a:t>X</a:t>
                </a:r>
              </a:p>
            </p:txBody>
          </p:sp>
          <p:grpSp>
            <p:nvGrpSpPr>
              <p:cNvPr id="22" name="Group 21">
                <a:extLst>
                  <a:ext uri="{FF2B5EF4-FFF2-40B4-BE49-F238E27FC236}">
                    <a16:creationId xmlns:a16="http://schemas.microsoft.com/office/drawing/2014/main" id="{3271F123-23D7-D346-BA21-85362B26B2EF}"/>
                  </a:ext>
                </a:extLst>
              </p:cNvPr>
              <p:cNvGrpSpPr/>
              <p:nvPr/>
            </p:nvGrpSpPr>
            <p:grpSpPr>
              <a:xfrm>
                <a:off x="10342261" y="3364826"/>
                <a:ext cx="45719" cy="202491"/>
                <a:chOff x="10330074" y="3324641"/>
                <a:chExt cx="0" cy="289263"/>
              </a:xfrm>
            </p:grpSpPr>
            <p:cxnSp>
              <p:nvCxnSpPr>
                <p:cNvPr id="207" name="Straight Connector 206">
                  <a:extLst>
                    <a:ext uri="{FF2B5EF4-FFF2-40B4-BE49-F238E27FC236}">
                      <a16:creationId xmlns:a16="http://schemas.microsoft.com/office/drawing/2014/main" id="{9A0A23A1-42AD-F04A-9837-EE111EBC99E0}"/>
                    </a:ext>
                  </a:extLst>
                </p:cNvPr>
                <p:cNvCxnSpPr>
                  <a:cxnSpLocks/>
                </p:cNvCxnSpPr>
                <p:nvPr/>
              </p:nvCxnSpPr>
              <p:spPr>
                <a:xfrm>
                  <a:off x="10330074" y="3324641"/>
                  <a:ext cx="0" cy="208717"/>
                </a:xfrm>
                <a:prstGeom prst="line">
                  <a:avLst/>
                </a:prstGeom>
                <a:solidFill>
                  <a:srgbClr val="0078D7"/>
                </a:solidFill>
                <a:ln w="2540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F95F036-8104-D340-825F-9B593B764E5D}"/>
                    </a:ext>
                  </a:extLst>
                </p:cNvPr>
                <p:cNvCxnSpPr>
                  <a:cxnSpLocks/>
                </p:cNvCxnSpPr>
                <p:nvPr/>
              </p:nvCxnSpPr>
              <p:spPr>
                <a:xfrm>
                  <a:off x="10330074" y="3563275"/>
                  <a:ext cx="0" cy="50629"/>
                </a:xfrm>
                <a:prstGeom prst="line">
                  <a:avLst/>
                </a:prstGeom>
                <a:solidFill>
                  <a:srgbClr val="0078D7"/>
                </a:solidFill>
                <a:ln w="2540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7" name="Group 16">
              <a:extLst>
                <a:ext uri="{FF2B5EF4-FFF2-40B4-BE49-F238E27FC236}">
                  <a16:creationId xmlns:a16="http://schemas.microsoft.com/office/drawing/2014/main" id="{C85A27E7-A1F9-584A-AF36-A94EEB82D126}"/>
                </a:ext>
              </a:extLst>
            </p:cNvPr>
            <p:cNvGrpSpPr/>
            <p:nvPr/>
          </p:nvGrpSpPr>
          <p:grpSpPr>
            <a:xfrm>
              <a:off x="11101270" y="3637923"/>
              <a:ext cx="425585" cy="391700"/>
              <a:chOff x="10112004" y="2523109"/>
              <a:chExt cx="425585" cy="391700"/>
            </a:xfrm>
          </p:grpSpPr>
          <p:sp>
            <p:nvSpPr>
              <p:cNvPr id="186" name="Freeform: Shape 229">
                <a:extLst>
                  <a:ext uri="{FF2B5EF4-FFF2-40B4-BE49-F238E27FC236}">
                    <a16:creationId xmlns:a16="http://schemas.microsoft.com/office/drawing/2014/main" id="{6832E143-C2BC-3042-95B2-A13C7F98150F}"/>
                  </a:ext>
                </a:extLst>
              </p:cNvPr>
              <p:cNvSpPr/>
              <p:nvPr/>
            </p:nvSpPr>
            <p:spPr bwMode="auto">
              <a:xfrm>
                <a:off x="10112004" y="2523109"/>
                <a:ext cx="425585" cy="391700"/>
              </a:xfrm>
              <a:custGeom>
                <a:avLst/>
                <a:gdLst>
                  <a:gd name="connsiteX0" fmla="*/ 50546 w 886033"/>
                  <a:gd name="connsiteY0" fmla="*/ 0 h 815488"/>
                  <a:gd name="connsiteX1" fmla="*/ 835487 w 886033"/>
                  <a:gd name="connsiteY1" fmla="*/ 0 h 815488"/>
                  <a:gd name="connsiteX2" fmla="*/ 886033 w 886033"/>
                  <a:gd name="connsiteY2" fmla="*/ 50547 h 815488"/>
                  <a:gd name="connsiteX3" fmla="*/ 886033 w 886033"/>
                  <a:gd name="connsiteY3" fmla="*/ 596076 h 815488"/>
                  <a:gd name="connsiteX4" fmla="*/ 835487 w 886033"/>
                  <a:gd name="connsiteY4" fmla="*/ 646623 h 815488"/>
                  <a:gd name="connsiteX5" fmla="*/ 569232 w 886033"/>
                  <a:gd name="connsiteY5" fmla="*/ 646623 h 815488"/>
                  <a:gd name="connsiteX6" fmla="*/ 562260 w 886033"/>
                  <a:gd name="connsiteY6" fmla="*/ 664907 h 815488"/>
                  <a:gd name="connsiteX7" fmla="*/ 616261 w 886033"/>
                  <a:gd name="connsiteY7" fmla="*/ 756266 h 815488"/>
                  <a:gd name="connsiteX8" fmla="*/ 645789 w 886033"/>
                  <a:gd name="connsiteY8" fmla="*/ 763077 h 815488"/>
                  <a:gd name="connsiteX9" fmla="*/ 729605 w 886033"/>
                  <a:gd name="connsiteY9" fmla="*/ 763077 h 815488"/>
                  <a:gd name="connsiteX10" fmla="*/ 729605 w 886033"/>
                  <a:gd name="connsiteY10" fmla="*/ 815488 h 815488"/>
                  <a:gd name="connsiteX11" fmla="*/ 156428 w 886033"/>
                  <a:gd name="connsiteY11" fmla="*/ 815488 h 815488"/>
                  <a:gd name="connsiteX12" fmla="*/ 156428 w 886033"/>
                  <a:gd name="connsiteY12" fmla="*/ 763077 h 815488"/>
                  <a:gd name="connsiteX13" fmla="*/ 242272 w 886033"/>
                  <a:gd name="connsiteY13" fmla="*/ 763077 h 815488"/>
                  <a:gd name="connsiteX14" fmla="*/ 264721 w 886033"/>
                  <a:gd name="connsiteY14" fmla="*/ 759315 h 815488"/>
                  <a:gd name="connsiteX15" fmla="*/ 339092 w 886033"/>
                  <a:gd name="connsiteY15" fmla="*/ 661670 h 815488"/>
                  <a:gd name="connsiteX16" fmla="*/ 331762 w 886033"/>
                  <a:gd name="connsiteY16" fmla="*/ 646623 h 815488"/>
                  <a:gd name="connsiteX17" fmla="*/ 50546 w 886033"/>
                  <a:gd name="connsiteY17" fmla="*/ 646623 h 815488"/>
                  <a:gd name="connsiteX18" fmla="*/ 0 w 886033"/>
                  <a:gd name="connsiteY18" fmla="*/ 596076 h 815488"/>
                  <a:gd name="connsiteX19" fmla="*/ 0 w 886033"/>
                  <a:gd name="connsiteY19" fmla="*/ 50547 h 815488"/>
                  <a:gd name="connsiteX20" fmla="*/ 50546 w 886033"/>
                  <a:gd name="connsiteY20" fmla="*/ 0 h 815488"/>
                  <a:gd name="connsiteX21" fmla="*/ 71909 w 886033"/>
                  <a:gd name="connsiteY21" fmla="*/ 68760 h 815488"/>
                  <a:gd name="connsiteX22" fmla="*/ 71909 w 886033"/>
                  <a:gd name="connsiteY22" fmla="*/ 577863 h 815488"/>
                  <a:gd name="connsiteX23" fmla="*/ 138251 w 886033"/>
                  <a:gd name="connsiteY23" fmla="*/ 577863 h 815488"/>
                  <a:gd name="connsiteX24" fmla="*/ 139213 w 886033"/>
                  <a:gd name="connsiteY24" fmla="*/ 577863 h 815488"/>
                  <a:gd name="connsiteX25" fmla="*/ 813953 w 886033"/>
                  <a:gd name="connsiteY25" fmla="*/ 577863 h 815488"/>
                  <a:gd name="connsiteX26" fmla="*/ 813953 w 886033"/>
                  <a:gd name="connsiteY26" fmla="*/ 68760 h 815488"/>
                  <a:gd name="connsiteX27" fmla="*/ 758767 w 886033"/>
                  <a:gd name="connsiteY27" fmla="*/ 68760 h 815488"/>
                  <a:gd name="connsiteX28" fmla="*/ 71909 w 886033"/>
                  <a:gd name="connsiteY28" fmla="*/ 68760 h 815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86033" h="815488">
                    <a:moveTo>
                      <a:pt x="50546" y="0"/>
                    </a:moveTo>
                    <a:lnTo>
                      <a:pt x="835487" y="0"/>
                    </a:lnTo>
                    <a:cubicBezTo>
                      <a:pt x="863403" y="0"/>
                      <a:pt x="886033" y="22631"/>
                      <a:pt x="886033" y="50547"/>
                    </a:cubicBezTo>
                    <a:lnTo>
                      <a:pt x="886033" y="596076"/>
                    </a:lnTo>
                    <a:cubicBezTo>
                      <a:pt x="886033" y="623992"/>
                      <a:pt x="863403" y="646623"/>
                      <a:pt x="835487" y="646623"/>
                    </a:cubicBezTo>
                    <a:lnTo>
                      <a:pt x="569232" y="646623"/>
                    </a:lnTo>
                    <a:lnTo>
                      <a:pt x="562260" y="664907"/>
                    </a:lnTo>
                    <a:cubicBezTo>
                      <a:pt x="551378" y="702735"/>
                      <a:pt x="563218" y="738532"/>
                      <a:pt x="616261" y="756266"/>
                    </a:cubicBezTo>
                    <a:lnTo>
                      <a:pt x="645789" y="763077"/>
                    </a:lnTo>
                    <a:lnTo>
                      <a:pt x="729605" y="763077"/>
                    </a:lnTo>
                    <a:lnTo>
                      <a:pt x="729605" y="815488"/>
                    </a:lnTo>
                    <a:lnTo>
                      <a:pt x="156428" y="815488"/>
                    </a:lnTo>
                    <a:lnTo>
                      <a:pt x="156428" y="763077"/>
                    </a:lnTo>
                    <a:lnTo>
                      <a:pt x="242272" y="763077"/>
                    </a:lnTo>
                    <a:lnTo>
                      <a:pt x="264721" y="759315"/>
                    </a:lnTo>
                    <a:cubicBezTo>
                      <a:pt x="349129" y="740711"/>
                      <a:pt x="352063" y="695720"/>
                      <a:pt x="339092" y="661670"/>
                    </a:cubicBezTo>
                    <a:lnTo>
                      <a:pt x="331762" y="646623"/>
                    </a:lnTo>
                    <a:lnTo>
                      <a:pt x="50546" y="646623"/>
                    </a:lnTo>
                    <a:cubicBezTo>
                      <a:pt x="22630" y="646623"/>
                      <a:pt x="0" y="623992"/>
                      <a:pt x="0" y="596076"/>
                    </a:cubicBezTo>
                    <a:lnTo>
                      <a:pt x="0" y="50547"/>
                    </a:lnTo>
                    <a:cubicBezTo>
                      <a:pt x="0" y="22631"/>
                      <a:pt x="22630" y="0"/>
                      <a:pt x="50546" y="0"/>
                    </a:cubicBezTo>
                    <a:close/>
                    <a:moveTo>
                      <a:pt x="71909" y="68760"/>
                    </a:moveTo>
                    <a:lnTo>
                      <a:pt x="71909" y="577863"/>
                    </a:lnTo>
                    <a:lnTo>
                      <a:pt x="138251" y="577863"/>
                    </a:lnTo>
                    <a:lnTo>
                      <a:pt x="139213" y="577863"/>
                    </a:lnTo>
                    <a:lnTo>
                      <a:pt x="813953" y="577863"/>
                    </a:lnTo>
                    <a:lnTo>
                      <a:pt x="813953" y="68760"/>
                    </a:lnTo>
                    <a:lnTo>
                      <a:pt x="758767" y="68760"/>
                    </a:lnTo>
                    <a:lnTo>
                      <a:pt x="71909" y="6876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87" name="Freeform 25">
                <a:extLst>
                  <a:ext uri="{FF2B5EF4-FFF2-40B4-BE49-F238E27FC236}">
                    <a16:creationId xmlns:a16="http://schemas.microsoft.com/office/drawing/2014/main" id="{3D5F8033-EACA-4943-B2E4-D85F6DD24FCD}"/>
                  </a:ext>
                </a:extLst>
              </p:cNvPr>
              <p:cNvSpPr>
                <a:spLocks/>
              </p:cNvSpPr>
              <p:nvPr/>
            </p:nvSpPr>
            <p:spPr bwMode="auto">
              <a:xfrm>
                <a:off x="10268775" y="2577343"/>
                <a:ext cx="124742" cy="206487"/>
              </a:xfrm>
              <a:custGeom>
                <a:avLst/>
                <a:gdLst>
                  <a:gd name="T0" fmla="*/ 5836 w 6031"/>
                  <a:gd name="T1" fmla="*/ 3721 h 10008"/>
                  <a:gd name="T2" fmla="*/ 3348 w 6031"/>
                  <a:gd name="T3" fmla="*/ 3721 h 10008"/>
                  <a:gd name="T4" fmla="*/ 4386 w 6031"/>
                  <a:gd name="T5" fmla="*/ 255 h 10008"/>
                  <a:gd name="T6" fmla="*/ 4288 w 6031"/>
                  <a:gd name="T7" fmla="*/ 20 h 10008"/>
                  <a:gd name="T8" fmla="*/ 4210 w 6031"/>
                  <a:gd name="T9" fmla="*/ 0 h 10008"/>
                  <a:gd name="T10" fmla="*/ 4053 w 6031"/>
                  <a:gd name="T11" fmla="*/ 78 h 10008"/>
                  <a:gd name="T12" fmla="*/ 39 w 6031"/>
                  <a:gd name="T13" fmla="*/ 5934 h 10008"/>
                  <a:gd name="T14" fmla="*/ 19 w 6031"/>
                  <a:gd name="T15" fmla="*/ 6130 h 10008"/>
                  <a:gd name="T16" fmla="*/ 195 w 6031"/>
                  <a:gd name="T17" fmla="*/ 6228 h 10008"/>
                  <a:gd name="T18" fmla="*/ 2604 w 6031"/>
                  <a:gd name="T19" fmla="*/ 6228 h 10008"/>
                  <a:gd name="T20" fmla="*/ 1527 w 6031"/>
                  <a:gd name="T21" fmla="*/ 9753 h 10008"/>
                  <a:gd name="T22" fmla="*/ 1625 w 6031"/>
                  <a:gd name="T23" fmla="*/ 9988 h 10008"/>
                  <a:gd name="T24" fmla="*/ 1703 w 6031"/>
                  <a:gd name="T25" fmla="*/ 10008 h 10008"/>
                  <a:gd name="T26" fmla="*/ 1860 w 6031"/>
                  <a:gd name="T27" fmla="*/ 9929 h 10008"/>
                  <a:gd name="T28" fmla="*/ 5992 w 6031"/>
                  <a:gd name="T29" fmla="*/ 4015 h 10008"/>
                  <a:gd name="T30" fmla="*/ 6031 w 6031"/>
                  <a:gd name="T31" fmla="*/ 3897 h 10008"/>
                  <a:gd name="T32" fmla="*/ 5836 w 6031"/>
                  <a:gd name="T33" fmla="*/ 3721 h 10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31" h="10008">
                    <a:moveTo>
                      <a:pt x="5836" y="3721"/>
                    </a:moveTo>
                    <a:lnTo>
                      <a:pt x="3348" y="3721"/>
                    </a:lnTo>
                    <a:lnTo>
                      <a:pt x="4386" y="255"/>
                    </a:lnTo>
                    <a:cubicBezTo>
                      <a:pt x="4406" y="157"/>
                      <a:pt x="4367" y="59"/>
                      <a:pt x="4288" y="20"/>
                    </a:cubicBezTo>
                    <a:cubicBezTo>
                      <a:pt x="4269" y="0"/>
                      <a:pt x="4230" y="0"/>
                      <a:pt x="4210" y="0"/>
                    </a:cubicBezTo>
                    <a:cubicBezTo>
                      <a:pt x="4151" y="0"/>
                      <a:pt x="4093" y="39"/>
                      <a:pt x="4053" y="78"/>
                    </a:cubicBezTo>
                    <a:lnTo>
                      <a:pt x="39" y="5934"/>
                    </a:lnTo>
                    <a:cubicBezTo>
                      <a:pt x="0" y="5993"/>
                      <a:pt x="0" y="6071"/>
                      <a:pt x="19" y="6130"/>
                    </a:cubicBezTo>
                    <a:cubicBezTo>
                      <a:pt x="58" y="6189"/>
                      <a:pt x="117" y="6228"/>
                      <a:pt x="195" y="6228"/>
                    </a:cubicBezTo>
                    <a:lnTo>
                      <a:pt x="2604" y="6228"/>
                    </a:lnTo>
                    <a:lnTo>
                      <a:pt x="1527" y="9753"/>
                    </a:lnTo>
                    <a:cubicBezTo>
                      <a:pt x="1508" y="9851"/>
                      <a:pt x="1547" y="9949"/>
                      <a:pt x="1625" y="9988"/>
                    </a:cubicBezTo>
                    <a:cubicBezTo>
                      <a:pt x="1645" y="10008"/>
                      <a:pt x="1684" y="10008"/>
                      <a:pt x="1703" y="10008"/>
                    </a:cubicBezTo>
                    <a:cubicBezTo>
                      <a:pt x="1762" y="10008"/>
                      <a:pt x="1821" y="9968"/>
                      <a:pt x="1860" y="9929"/>
                    </a:cubicBezTo>
                    <a:lnTo>
                      <a:pt x="5992" y="4015"/>
                    </a:lnTo>
                    <a:cubicBezTo>
                      <a:pt x="6012" y="3976"/>
                      <a:pt x="6031" y="3936"/>
                      <a:pt x="6031" y="3897"/>
                    </a:cubicBezTo>
                    <a:cubicBezTo>
                      <a:pt x="6031" y="3799"/>
                      <a:pt x="5933" y="3721"/>
                      <a:pt x="5836" y="3721"/>
                    </a:cubicBezTo>
                    <a:close/>
                  </a:path>
                </a:pathLst>
              </a:custGeom>
              <a:solidFill>
                <a:schemeClr val="accent2"/>
              </a:solidFill>
              <a:ln w="0">
                <a:noFill/>
                <a:prstDash val="solid"/>
                <a:round/>
                <a:headEnd/>
                <a:tailEnd/>
              </a:ln>
            </p:spPr>
            <p:txBody>
              <a:bodyPr vert="horz" wrap="square" lIns="91427" tIns="45713" rIns="91427" bIns="45713" numCol="1" anchor="t" anchorCtr="0" compatLnSpc="1">
                <a:prstTxWarp prst="textNoShape">
                  <a:avLst/>
                </a:prstTxWarp>
              </a:bodyPr>
              <a:lstStyle/>
              <a:p>
                <a:pPr defTabSz="914225">
                  <a:defRPr/>
                </a:pPr>
                <a:endParaRPr lang="en-US" sz="2400" kern="0">
                  <a:solidFill>
                    <a:sysClr val="windowText" lastClr="000000"/>
                  </a:solidFill>
                </a:endParaRPr>
              </a:p>
            </p:txBody>
          </p:sp>
        </p:grpSp>
        <p:sp>
          <p:nvSpPr>
            <p:cNvPr id="32" name="TextBox 31">
              <a:extLst>
                <a:ext uri="{FF2B5EF4-FFF2-40B4-BE49-F238E27FC236}">
                  <a16:creationId xmlns:a16="http://schemas.microsoft.com/office/drawing/2014/main" id="{DA11D87E-EC35-6C47-8605-D67F11CD060F}"/>
                </a:ext>
              </a:extLst>
            </p:cNvPr>
            <p:cNvSpPr txBox="1"/>
            <p:nvPr/>
          </p:nvSpPr>
          <p:spPr>
            <a:xfrm>
              <a:off x="9901892" y="3327381"/>
              <a:ext cx="543418" cy="276999"/>
            </a:xfrm>
            <a:prstGeom prst="rect">
              <a:avLst/>
            </a:prstGeom>
            <a:noFill/>
          </p:spPr>
          <p:txBody>
            <a:bodyPr wrap="none" lIns="0" tIns="0" rIns="0" bIns="0" rtlCol="0">
              <a:spAutoFit/>
            </a:bodyPr>
            <a:lstStyle/>
            <a:p>
              <a:pPr algn="ctr"/>
              <a:r>
                <a:rPr lang="en-US" sz="900"/>
                <a:t>Remediate</a:t>
              </a:r>
              <a:br>
                <a:rPr lang="en-US" sz="900"/>
              </a:br>
              <a:r>
                <a:rPr lang="en-US" sz="900"/>
                <a:t>apps</a:t>
              </a:r>
            </a:p>
          </p:txBody>
        </p:sp>
        <p:sp>
          <p:nvSpPr>
            <p:cNvPr id="218" name="TextBox 217">
              <a:extLst>
                <a:ext uri="{FF2B5EF4-FFF2-40B4-BE49-F238E27FC236}">
                  <a16:creationId xmlns:a16="http://schemas.microsoft.com/office/drawing/2014/main" id="{C7869FF1-E884-9648-AD0C-82456A2B0956}"/>
                </a:ext>
              </a:extLst>
            </p:cNvPr>
            <p:cNvSpPr txBox="1"/>
            <p:nvPr/>
          </p:nvSpPr>
          <p:spPr>
            <a:xfrm>
              <a:off x="11093174" y="4085273"/>
              <a:ext cx="460062" cy="138499"/>
            </a:xfrm>
            <a:prstGeom prst="rect">
              <a:avLst/>
            </a:prstGeom>
            <a:noFill/>
          </p:spPr>
          <p:txBody>
            <a:bodyPr wrap="none" lIns="0" tIns="0" rIns="0" bIns="0" rtlCol="0">
              <a:spAutoFit/>
            </a:bodyPr>
            <a:lstStyle/>
            <a:p>
              <a:pPr algn="ctr"/>
              <a:r>
                <a:rPr lang="en-US" sz="900"/>
                <a:t>Optimize</a:t>
              </a:r>
            </a:p>
          </p:txBody>
        </p:sp>
        <p:sp>
          <p:nvSpPr>
            <p:cNvPr id="219" name="TextBox 218">
              <a:extLst>
                <a:ext uri="{FF2B5EF4-FFF2-40B4-BE49-F238E27FC236}">
                  <a16:creationId xmlns:a16="http://schemas.microsoft.com/office/drawing/2014/main" id="{1B472A9B-7333-6146-BB04-CB824F8EEC70}"/>
                </a:ext>
              </a:extLst>
            </p:cNvPr>
            <p:cNvSpPr txBox="1"/>
            <p:nvPr/>
          </p:nvSpPr>
          <p:spPr>
            <a:xfrm>
              <a:off x="10926301" y="2643933"/>
              <a:ext cx="209994" cy="138499"/>
            </a:xfrm>
            <a:prstGeom prst="rect">
              <a:avLst/>
            </a:prstGeom>
            <a:noFill/>
          </p:spPr>
          <p:txBody>
            <a:bodyPr wrap="none" lIns="0" tIns="0" rIns="0" bIns="0" rtlCol="0">
              <a:spAutoFit/>
            </a:bodyPr>
            <a:lstStyle/>
            <a:p>
              <a:pPr algn="ctr"/>
              <a:r>
                <a:rPr lang="en-US" sz="900"/>
                <a:t>Test</a:t>
              </a:r>
            </a:p>
          </p:txBody>
        </p:sp>
        <p:sp>
          <p:nvSpPr>
            <p:cNvPr id="23" name="Oval 22">
              <a:extLst>
                <a:ext uri="{FF2B5EF4-FFF2-40B4-BE49-F238E27FC236}">
                  <a16:creationId xmlns:a16="http://schemas.microsoft.com/office/drawing/2014/main" id="{EFD2A055-FE12-D84B-B2CF-7D4CD04CC73F}"/>
                </a:ext>
              </a:extLst>
            </p:cNvPr>
            <p:cNvSpPr/>
            <p:nvPr/>
          </p:nvSpPr>
          <p:spPr bwMode="auto">
            <a:xfrm rot="2112531">
              <a:off x="11043700" y="2582687"/>
              <a:ext cx="912659" cy="912659"/>
            </a:xfrm>
            <a:custGeom>
              <a:avLst/>
              <a:gdLst>
                <a:gd name="connsiteX0" fmla="*/ 0 w 1695526"/>
                <a:gd name="connsiteY0" fmla="*/ 847763 h 1695526"/>
                <a:gd name="connsiteX1" fmla="*/ 847763 w 1695526"/>
                <a:gd name="connsiteY1" fmla="*/ 0 h 1695526"/>
                <a:gd name="connsiteX2" fmla="*/ 1695526 w 1695526"/>
                <a:gd name="connsiteY2" fmla="*/ 847763 h 1695526"/>
                <a:gd name="connsiteX3" fmla="*/ 847763 w 1695526"/>
                <a:gd name="connsiteY3" fmla="*/ 1695526 h 1695526"/>
                <a:gd name="connsiteX4" fmla="*/ 0 w 1695526"/>
                <a:gd name="connsiteY4" fmla="*/ 847763 h 1695526"/>
                <a:gd name="connsiteX0" fmla="*/ 770010 w 1617773"/>
                <a:gd name="connsiteY0" fmla="*/ 0 h 1695526"/>
                <a:gd name="connsiteX1" fmla="*/ 1617773 w 1617773"/>
                <a:gd name="connsiteY1" fmla="*/ 847763 h 1695526"/>
                <a:gd name="connsiteX2" fmla="*/ 770010 w 1617773"/>
                <a:gd name="connsiteY2" fmla="*/ 1695526 h 1695526"/>
                <a:gd name="connsiteX3" fmla="*/ 13687 w 1617773"/>
                <a:gd name="connsiteY3" fmla="*/ 939203 h 1695526"/>
                <a:gd name="connsiteX0" fmla="*/ 0 w 847763"/>
                <a:gd name="connsiteY0" fmla="*/ 0 h 1695526"/>
                <a:gd name="connsiteX1" fmla="*/ 847763 w 847763"/>
                <a:gd name="connsiteY1" fmla="*/ 847763 h 1695526"/>
                <a:gd name="connsiteX2" fmla="*/ 0 w 847763"/>
                <a:gd name="connsiteY2" fmla="*/ 1695526 h 1695526"/>
                <a:gd name="connsiteX0" fmla="*/ 0 w 847763"/>
                <a:gd name="connsiteY0" fmla="*/ 0 h 847763"/>
                <a:gd name="connsiteX1" fmla="*/ 847763 w 847763"/>
                <a:gd name="connsiteY1" fmla="*/ 847763 h 847763"/>
              </a:gdLst>
              <a:ahLst/>
              <a:cxnLst>
                <a:cxn ang="0">
                  <a:pos x="connsiteX0" y="connsiteY0"/>
                </a:cxn>
                <a:cxn ang="0">
                  <a:pos x="connsiteX1" y="connsiteY1"/>
                </a:cxn>
              </a:cxnLst>
              <a:rect l="l" t="t" r="r" b="b"/>
              <a:pathLst>
                <a:path w="847763" h="847763">
                  <a:moveTo>
                    <a:pt x="0" y="0"/>
                  </a:moveTo>
                  <a:cubicBezTo>
                    <a:pt x="468207" y="0"/>
                    <a:pt x="847763" y="379556"/>
                    <a:pt x="847763" y="847763"/>
                  </a:cubicBez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42" name="Freeform 141">
              <a:extLst>
                <a:ext uri="{FF2B5EF4-FFF2-40B4-BE49-F238E27FC236}">
                  <a16:creationId xmlns:a16="http://schemas.microsoft.com/office/drawing/2014/main" id="{D0FEA05E-218B-A641-AAFD-A42894544588}"/>
                </a:ext>
              </a:extLst>
            </p:cNvPr>
            <p:cNvSpPr/>
            <p:nvPr/>
          </p:nvSpPr>
          <p:spPr bwMode="auto">
            <a:xfrm>
              <a:off x="6026666" y="1955982"/>
              <a:ext cx="608408" cy="987012"/>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43" name="Straight Arrow Connector 142">
              <a:extLst>
                <a:ext uri="{FF2B5EF4-FFF2-40B4-BE49-F238E27FC236}">
                  <a16:creationId xmlns:a16="http://schemas.microsoft.com/office/drawing/2014/main" id="{B0A16272-76D5-1B47-AD15-71AF19EF5C50}"/>
                </a:ext>
              </a:extLst>
            </p:cNvPr>
            <p:cNvCxnSpPr>
              <a:cxnSpLocks/>
            </p:cNvCxnSpPr>
            <p:nvPr/>
          </p:nvCxnSpPr>
          <p:spPr>
            <a:xfrm>
              <a:off x="6835357" y="3801660"/>
              <a:ext cx="0" cy="286247"/>
            </a:xfrm>
            <a:prstGeom prst="straightConnector1">
              <a:avLst/>
            </a:prstGeom>
            <a:noFill/>
            <a:ln w="12700" cap="sq">
              <a:solidFill>
                <a:schemeClr val="tx1"/>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30" name="Freeform 29">
              <a:extLst>
                <a:ext uri="{FF2B5EF4-FFF2-40B4-BE49-F238E27FC236}">
                  <a16:creationId xmlns:a16="http://schemas.microsoft.com/office/drawing/2014/main" id="{BB37060A-C8DA-EB49-BE45-8994F53674C9}"/>
                </a:ext>
              </a:extLst>
            </p:cNvPr>
            <p:cNvSpPr/>
            <p:nvPr/>
          </p:nvSpPr>
          <p:spPr bwMode="auto">
            <a:xfrm>
              <a:off x="7155373" y="3126746"/>
              <a:ext cx="425665" cy="1349829"/>
            </a:xfrm>
            <a:custGeom>
              <a:avLst/>
              <a:gdLst>
                <a:gd name="connsiteX0" fmla="*/ 0 w 602343"/>
                <a:gd name="connsiteY0" fmla="*/ 1349829 h 1349829"/>
                <a:gd name="connsiteX1" fmla="*/ 297543 w 602343"/>
                <a:gd name="connsiteY1" fmla="*/ 1349829 h 1349829"/>
                <a:gd name="connsiteX2" fmla="*/ 297543 w 602343"/>
                <a:gd name="connsiteY2" fmla="*/ 0 h 1349829"/>
                <a:gd name="connsiteX3" fmla="*/ 602343 w 602343"/>
                <a:gd name="connsiteY3" fmla="*/ 0 h 1349829"/>
              </a:gdLst>
              <a:ahLst/>
              <a:cxnLst>
                <a:cxn ang="0">
                  <a:pos x="connsiteX0" y="connsiteY0"/>
                </a:cxn>
                <a:cxn ang="0">
                  <a:pos x="connsiteX1" y="connsiteY1"/>
                </a:cxn>
                <a:cxn ang="0">
                  <a:pos x="connsiteX2" y="connsiteY2"/>
                </a:cxn>
                <a:cxn ang="0">
                  <a:pos x="connsiteX3" y="connsiteY3"/>
                </a:cxn>
              </a:cxnLst>
              <a:rect l="l" t="t" r="r" b="b"/>
              <a:pathLst>
                <a:path w="602343" h="1349829">
                  <a:moveTo>
                    <a:pt x="0" y="1349829"/>
                  </a:moveTo>
                  <a:lnTo>
                    <a:pt x="297543" y="1349829"/>
                  </a:lnTo>
                  <a:lnTo>
                    <a:pt x="297543" y="0"/>
                  </a:lnTo>
                  <a:lnTo>
                    <a:pt x="602343"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4" name="Freeform 143">
              <a:extLst>
                <a:ext uri="{FF2B5EF4-FFF2-40B4-BE49-F238E27FC236}">
                  <a16:creationId xmlns:a16="http://schemas.microsoft.com/office/drawing/2014/main" id="{BC2070D5-B1E1-6F4D-8B2F-60FC33F3CC2A}"/>
                </a:ext>
              </a:extLst>
            </p:cNvPr>
            <p:cNvSpPr/>
            <p:nvPr/>
          </p:nvSpPr>
          <p:spPr bwMode="auto">
            <a:xfrm>
              <a:off x="8589932" y="3316669"/>
              <a:ext cx="443040" cy="734409"/>
            </a:xfrm>
            <a:custGeom>
              <a:avLst/>
              <a:gdLst>
                <a:gd name="connsiteX0" fmla="*/ 0 w 602343"/>
                <a:gd name="connsiteY0" fmla="*/ 1349829 h 1349829"/>
                <a:gd name="connsiteX1" fmla="*/ 297543 w 602343"/>
                <a:gd name="connsiteY1" fmla="*/ 1349829 h 1349829"/>
                <a:gd name="connsiteX2" fmla="*/ 297543 w 602343"/>
                <a:gd name="connsiteY2" fmla="*/ 0 h 1349829"/>
                <a:gd name="connsiteX3" fmla="*/ 602343 w 602343"/>
                <a:gd name="connsiteY3" fmla="*/ 0 h 1349829"/>
              </a:gdLst>
              <a:ahLst/>
              <a:cxnLst>
                <a:cxn ang="0">
                  <a:pos x="connsiteX0" y="connsiteY0"/>
                </a:cxn>
                <a:cxn ang="0">
                  <a:pos x="connsiteX1" y="connsiteY1"/>
                </a:cxn>
                <a:cxn ang="0">
                  <a:pos x="connsiteX2" y="connsiteY2"/>
                </a:cxn>
                <a:cxn ang="0">
                  <a:pos x="connsiteX3" y="connsiteY3"/>
                </a:cxn>
              </a:cxnLst>
              <a:rect l="l" t="t" r="r" b="b"/>
              <a:pathLst>
                <a:path w="602343" h="1349829">
                  <a:moveTo>
                    <a:pt x="0" y="1349829"/>
                  </a:moveTo>
                  <a:lnTo>
                    <a:pt x="297543" y="1349829"/>
                  </a:lnTo>
                  <a:lnTo>
                    <a:pt x="297543" y="0"/>
                  </a:lnTo>
                  <a:lnTo>
                    <a:pt x="602343"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5" name="Freeform 144">
              <a:extLst>
                <a:ext uri="{FF2B5EF4-FFF2-40B4-BE49-F238E27FC236}">
                  <a16:creationId xmlns:a16="http://schemas.microsoft.com/office/drawing/2014/main" id="{6D76C5FD-9CF6-7E40-A13F-82EBA18A902D}"/>
                </a:ext>
              </a:extLst>
            </p:cNvPr>
            <p:cNvSpPr/>
            <p:nvPr/>
          </p:nvSpPr>
          <p:spPr bwMode="auto">
            <a:xfrm rot="10800000" flipH="1">
              <a:off x="8582439" y="2195023"/>
              <a:ext cx="443040" cy="734409"/>
            </a:xfrm>
            <a:custGeom>
              <a:avLst/>
              <a:gdLst>
                <a:gd name="connsiteX0" fmla="*/ 0 w 602343"/>
                <a:gd name="connsiteY0" fmla="*/ 1349829 h 1349829"/>
                <a:gd name="connsiteX1" fmla="*/ 297543 w 602343"/>
                <a:gd name="connsiteY1" fmla="*/ 1349829 h 1349829"/>
                <a:gd name="connsiteX2" fmla="*/ 297543 w 602343"/>
                <a:gd name="connsiteY2" fmla="*/ 0 h 1349829"/>
                <a:gd name="connsiteX3" fmla="*/ 602343 w 602343"/>
                <a:gd name="connsiteY3" fmla="*/ 0 h 1349829"/>
              </a:gdLst>
              <a:ahLst/>
              <a:cxnLst>
                <a:cxn ang="0">
                  <a:pos x="connsiteX0" y="connsiteY0"/>
                </a:cxn>
                <a:cxn ang="0">
                  <a:pos x="connsiteX1" y="connsiteY1"/>
                </a:cxn>
                <a:cxn ang="0">
                  <a:pos x="connsiteX2" y="connsiteY2"/>
                </a:cxn>
                <a:cxn ang="0">
                  <a:pos x="connsiteX3" y="connsiteY3"/>
                </a:cxn>
              </a:cxnLst>
              <a:rect l="l" t="t" r="r" b="b"/>
              <a:pathLst>
                <a:path w="602343" h="1349829">
                  <a:moveTo>
                    <a:pt x="0" y="1349829"/>
                  </a:moveTo>
                  <a:lnTo>
                    <a:pt x="297543" y="1349829"/>
                  </a:lnTo>
                  <a:lnTo>
                    <a:pt x="297543" y="0"/>
                  </a:lnTo>
                  <a:lnTo>
                    <a:pt x="602343"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24" name="Straight Arrow Connector 123">
              <a:extLst>
                <a:ext uri="{FF2B5EF4-FFF2-40B4-BE49-F238E27FC236}">
                  <a16:creationId xmlns:a16="http://schemas.microsoft.com/office/drawing/2014/main" id="{BDC9EAE7-44E3-4134-A935-75F495CD5F1F}"/>
                </a:ext>
              </a:extLst>
            </p:cNvPr>
            <p:cNvCxnSpPr>
              <a:cxnSpLocks/>
            </p:cNvCxnSpPr>
            <p:nvPr/>
          </p:nvCxnSpPr>
          <p:spPr>
            <a:xfrm>
              <a:off x="9538568" y="3124321"/>
              <a:ext cx="309665" cy="0"/>
            </a:xfrm>
            <a:prstGeom prst="straightConnector1">
              <a:avLst/>
            </a:prstGeom>
            <a:noFill/>
            <a:ln w="12700" cap="sq">
              <a:solidFill>
                <a:schemeClr val="tx1"/>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9377010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6067ED-1605-44E7-BD4A-042CF598F59F}"/>
              </a:ext>
            </a:extLst>
          </p:cNvPr>
          <p:cNvSpPr>
            <a:spLocks noGrp="1"/>
          </p:cNvSpPr>
          <p:nvPr>
            <p:ph type="title"/>
          </p:nvPr>
        </p:nvSpPr>
        <p:spPr>
          <a:xfrm>
            <a:off x="557784" y="3075710"/>
            <a:ext cx="9144000" cy="443198"/>
          </a:xfrm>
        </p:spPr>
        <p:txBody>
          <a:bodyPr/>
          <a:lstStyle/>
          <a:p>
            <a:r>
              <a:rPr lang="en-US" sz="3200"/>
              <a:t>Using key features </a:t>
            </a:r>
          </a:p>
        </p:txBody>
      </p:sp>
    </p:spTree>
    <p:extLst>
      <p:ext uri="{BB962C8B-B14F-4D97-AF65-F5344CB8AC3E}">
        <p14:creationId xmlns:p14="http://schemas.microsoft.com/office/powerpoint/2010/main" val="2309938893"/>
      </p:ext>
    </p:extLst>
  </p:cSld>
  <p:clrMapOvr>
    <a:masterClrMapping/>
  </p:clrMapOvr>
  <p:transition spd="slow">
    <p:push dir="u"/>
  </p:transition>
</p:sld>
</file>

<file path=ppt/theme/theme1.xml><?xml version="1.0" encoding="utf-8"?>
<a:theme xmlns:a="http://schemas.openxmlformats.org/drawingml/2006/main" name="4_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2.xml><?xml version="1.0" encoding="utf-8"?>
<a:theme xmlns:a="http://schemas.openxmlformats.org/drawingml/2006/main" name="1_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3.xml><?xml version="1.0" encoding="utf-8"?>
<a:theme xmlns:a="http://schemas.openxmlformats.org/drawingml/2006/main" name="3_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4.xml><?xml version="1.0" encoding="utf-8"?>
<a:theme xmlns:a="http://schemas.openxmlformats.org/drawingml/2006/main" name="2_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5.xml><?xml version="1.0" encoding="utf-8"?>
<a:theme xmlns:a="http://schemas.openxmlformats.org/drawingml/2006/main" name="5_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6.xml><?xml version="1.0" encoding="utf-8"?>
<a:theme xmlns:a="http://schemas.openxmlformats.org/drawingml/2006/main" name="6_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t:contentTypeSchema xmlns:ct="http://schemas.microsoft.com/office/2006/metadata/contentType" xmlns:ma="http://schemas.microsoft.com/office/2006/metadata/properties/metaAttributes" ct:_="" ma:_="" ma:contentTypeName="SMSG KM Open Document" ma:contentTypeID="0x0101000E4CB7077FEE4FF7AE86D4A500EEC780030016C849C62B10EB41ACA8C7EEDEF40BB20099ECF64382448D48A56095091C66B1A9" ma:contentTypeVersion="44" ma:contentTypeDescription="" ma:contentTypeScope="" ma:versionID="e4f49cdac3d56af939be388127b11dfc">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48b75530a01dce00bc0ab64c8f25dbc6"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2:DocumentDescription"/>
                <xsd:element ref="ns2:Owner" minOccurs="0"/>
                <xsd:element ref="ns2:OwnersManager"/>
                <xsd:element ref="ns3:PublishDate" minOccurs="0"/>
                <xsd:element ref="ns2:Expire_x0020_Review"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Coowner" minOccurs="0"/>
                <xsd:element ref="ns2:ParentID1" minOccurs="0"/>
                <xsd:element ref="ns4:dkll" minOccurs="0"/>
                <xsd:element ref="ns4:Update_x0020_Expiration_x0020_Date_x0020_For_x0020_Docset" minOccurs="0"/>
                <xsd:element ref="ns4:lbla" minOccurs="0"/>
                <xsd:element ref="ns4:MediaServiceKeyPoints" minOccurs="0"/>
                <xsd:element ref="ns2:GenericHTML1" minOccurs="0"/>
                <xsd:element ref="ns2:GenericText2" minOccurs="0"/>
                <xsd:element ref="ns2:FolderExtensions" minOccurs="0"/>
                <xsd:element ref="ns2:i0d941ee1e744ffea7aeee9924c91cbb" minOccurs="0"/>
                <xsd:element ref="ns2:m6d26e40ac264097a006193f92232ece" minOccurs="0"/>
                <xsd:element ref="ns2:kf34bcdc8fc34e479d3f94c6210e8e27" minOccurs="0"/>
                <xsd:element ref="ns2:mb88723863e1404388ba3733387d48df" minOccurs="0"/>
                <xsd:element ref="ns2:TaxCatchAll" minOccurs="0"/>
                <xsd:element ref="ns2:k20e0dfa74bf4e44818db03027b0ccd8" minOccurs="0"/>
                <xsd:element ref="ns2:l3c3ea61849e4288a8acc49bb5388e8c" minOccurs="0"/>
                <xsd:element ref="ns2:ec5b2ad5c27b45fb8a00a1f27c7ce1ae" minOccurs="0"/>
                <xsd:element ref="ns2:TaxCatchAllLabel" minOccurs="0"/>
                <xsd:element ref="ns2:b60f8d2dbb984f349d80d8196897f4d3" minOccurs="0"/>
                <xsd:element ref="ns2:TaxKeywordTaxHTField" minOccurs="0"/>
                <xsd:element ref="ns2:m6c7b4717b6346e6a075a59dd47eac69" minOccurs="0"/>
                <xsd:element ref="ns2:ConfidentialityTaxHTField0" minOccurs="0"/>
                <xsd:element ref="ns2:b4224c12c78d42ea9b214de0badf8358" minOccurs="0"/>
                <xsd:element ref="ns2:_dlc_DocId" minOccurs="0"/>
                <xsd:element ref="ns2:bf80e81150e248c48aa8cffdf0021a1f" minOccurs="0"/>
                <xsd:element ref="ns1:ReportOwner" minOccurs="0"/>
                <xsd:element ref="ns2:_dlc_DocIdUrl" minOccurs="0"/>
                <xsd:element ref="ns2:_dlc_DocIdPersistId" minOccurs="0"/>
                <xsd:element ref="ns2:eb54ac91059940029a3cc8a4ff5af673" minOccurs="0"/>
                <xsd:element ref="ns4:MediaServiceDateTaken" minOccurs="0"/>
                <xsd:element ref="ns4:MediaServiceAutoTags" minOccurs="0"/>
                <xsd:element ref="ns2:od9986d31974458fb3007746ec0bce5f" minOccurs="0"/>
                <xsd:element ref="ns2:k21a64daf20d4502b2796a1c6b8ce6c8" minOccurs="0"/>
                <xsd:element ref="ns1:_dlc_Exempt" minOccurs="0"/>
                <xsd:element ref="ns1:_dlc_ExpireDateSaved" minOccurs="0"/>
                <xsd:element ref="ns1:_dlc_ExpireDate" minOccurs="0"/>
                <xsd:element ref="ns2:ef109fd36bcf4bcd9dd945731030600b" minOccurs="0"/>
                <xsd:element ref="ns4:MediaServiceOCR" minOccurs="0"/>
                <xsd:element ref="ns4:MediaServiceEventHashCode" minOccurs="0"/>
                <xsd:element ref="ns4:MediaServiceGenerationTime" minOccurs="0"/>
                <xsd:element ref="ns4:MediaServiceAutoKeyPoints" minOccurs="0"/>
                <xsd:element ref="ns2:hd9637eefc984b85b6097c6374e15725" minOccurs="0"/>
                <xsd:element ref="ns2:k8073fd852084ec1ba6e2c8d5ade6bf8" minOccurs="0"/>
                <xsd:element ref="ns2:ga0c0bf70a6644469c61b3efa7025301" minOccurs="0"/>
                <xsd:element ref="ns2:mafbf0bb15774bf782b6f7937f17c8ce" minOccurs="0"/>
                <xsd:element ref="ns2:i7ea4c13ddfd467b9bb281d44c777b52" minOccurs="0"/>
                <xsd:element ref="ns2:i1b478372f814787abd313030b81fcb2" minOccurs="0"/>
                <xsd:element ref="ns1:RoutingRule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PageContent" ma:index="15" nillable="true" ma:displayName="Page Content" ma:description="Page Content is a site column created by the Publishing feature. It is used on the Article Page Content Type as the content of the page." ma:internalName="PublishingPageContent">
      <xsd:simpleType>
        <xsd:restriction base="dms:Unknown"/>
      </xsd:simpleType>
    </xsd:element>
    <xsd:element name="AverageRating" ma:index="18" nillable="true" ma:displayName="Rating (0-5)" ma:decimals="2" ma:description="Average value of all the ratings that have been submitted" ma:internalName="AverageRating" ma:readOnly="true">
      <xsd:simpleType>
        <xsd:restriction base="dms:Number"/>
      </xsd:simpleType>
    </xsd:element>
    <xsd:element name="RatingCount" ma:index="19" nillable="true" ma:displayName="Number of Ratings" ma:decimals="0" ma:description="Number of ratings submitted" ma:internalName="RatingCount" ma:readOnly="true">
      <xsd:simpleType>
        <xsd:restriction base="dms:Number"/>
      </xsd:simpleType>
    </xsd:element>
    <xsd:element name="PublishingExpirationDate" ma:index="22"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ReportOwner" ma:index="68"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Exempt" ma:index="77" nillable="true" ma:displayName="Exempt from Policy" ma:description="" ma:hidden="true" ma:internalName="_dlc_Exempt" ma:readOnly="true">
      <xsd:simpleType>
        <xsd:restriction base="dms:Unknown"/>
      </xsd:simpleType>
    </xsd:element>
    <xsd:element name="_dlc_ExpireDateSaved" ma:index="78" nillable="true" ma:displayName="Original Expiration Date" ma:description="" ma:hidden="true" ma:internalName="_dlc_ExpireDateSaved" ma:readOnly="true">
      <xsd:simpleType>
        <xsd:restriction base="dms:DateTime"/>
      </xsd:simpleType>
    </xsd:element>
    <xsd:element name="_dlc_ExpireDate" ma:index="79" nillable="true" ma:displayName="Expiration Date" ma:description="" ma:hidden="true" ma:indexed="true" ma:internalName="_dlc_ExpireDate" ma:readOnly="true">
      <xsd:simpleType>
        <xsd:restriction base="dms:DateTime"/>
      </xsd:simpleType>
    </xsd:element>
    <xsd:element name="RoutingRuleDescription" ma:index="92" nillable="true" ma:displayName="Description" ma:description="" ma:hidden="true"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2" ma:displayName="Document Description" ma:description="Alternate description for documents that can be used for display." ma:internalName="DocumentDescription" ma:readOnly="false">
      <xsd:simpleType>
        <xsd:restriction base="dms:Note"/>
      </xsd:simpleType>
    </xsd:element>
    <xsd:element name="Owner" ma:index="3" nillable="true"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wnersManager" ma:index="4" ma:displayName="Owner's Manager" ma:description="Manager of the owner of the content." ma:list="UserInfo" ma:SearchPeopleOnly="false" ma:SharePointGroup="0" ma:internalName="OwnersManager"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Expire_x0020_Review" ma:index="11" nillable="true" ma:displayName="Expiration" ma:format="DateOnly" ma:internalName="Expire_x0020_Review" ma:readOnly="false">
      <xsd:simpleType>
        <xsd:restriction base="dms:DateTime"/>
      </xsd:simpleType>
    </xsd:element>
    <xsd:element name="Thumbnail1" ma:index="16"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24" nillable="true" ma:displayName="ContentID" ma:indexed="true" ma:internalName="ContentID" ma:readOnly="false">
      <xsd:simpleType>
        <xsd:restriction base="dms:Text">
          <xsd:maxLength value="255"/>
        </xsd:restriction>
      </xsd:simpleType>
    </xsd:element>
    <xsd:element name="Blog_x0020_Name" ma:index="25" nillable="true" ma:displayName="Blog Name" ma:description="Title of an Infopedia Blog" ma:internalName="Blog_x0020_Name">
      <xsd:simpleType>
        <xsd:restriction base="dms:Text">
          <xsd:maxLength value="255"/>
        </xsd:restriction>
      </xsd:simpleType>
    </xsd:element>
    <xsd:element name="Coowner" ma:index="3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arentID1" ma:index="40" nillable="true" ma:displayName="ParentID" ma:description="Used to maintain the parent-child relationship within Document Set and Documents" ma:indexed="true" ma:internalName="ParentID1">
      <xsd:simpleType>
        <xsd:restriction base="dms:Text">
          <xsd:maxLength value="255"/>
        </xsd:restriction>
      </xsd:simpleType>
    </xsd:element>
    <xsd:element name="GenericHTML1" ma:index="45" nillable="true" ma:displayName="GenericHTML1" ma:description="Generic field for future features in implementation" ma:internalName="GenericHTML1">
      <xsd:simpleType>
        <xsd:restriction base="dms:Unknown"/>
      </xsd:simpleType>
    </xsd:element>
    <xsd:element name="GenericText2" ma:index="46" nillable="true" ma:displayName="GenericText2" ma:description="Generic field for future features in implementation" ma:indexed="true" ma:internalName="GenericText2">
      <xsd:simpleType>
        <xsd:restriction base="dms:Text">
          <xsd:maxLength value="255"/>
        </xsd:restriction>
      </xsd:simpleType>
    </xsd:element>
    <xsd:element name="FolderExtensions" ma:index="47" nillable="true" ma:displayName="Folder Extensions" ma:description="On-DocSet sub folder to support inactive documents views." ma:internalName="FolderExtensions">
      <xsd:simpleType>
        <xsd:restriction base="dms:Unknown"/>
      </xsd:simpleType>
    </xsd:element>
    <xsd:element name="i0d941ee1e744ffea7aeee9924c91cbb" ma:index="49"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m6d26e40ac264097a006193f92232ece" ma:index="50" nillable="true" ma:taxonomy="true" ma:internalName="m6d26e40ac264097a006193f92232ece" ma:taxonomyFieldName="TechnicalLevel" ma:displayName="Technical Level" ma:default="" ma:fieldId="{66d26e40-ac26-4097-a006-193f92232ece}" ma:sspId="e385fb40-52d4-4fae-9c5b-3e8ff8a5878e" ma:termSetId="b3c4a436-adac-4141-8add-ff9b56e1c976" ma:anchorId="3c636e1e-6390-429f-a144-68438d32bffe" ma:open="false" ma:isKeyword="false">
      <xsd:complexType>
        <xsd:sequence>
          <xsd:element ref="pc:Terms" minOccurs="0" maxOccurs="1"/>
        </xsd:sequence>
      </xsd:complexType>
    </xsd:element>
    <xsd:element name="kf34bcdc8fc34e479d3f94c6210e8e27" ma:index="51"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mb88723863e1404388ba3733387d48df" ma:index="53"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TaxCatchAll" ma:index="5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k20e0dfa74bf4e44818db03027b0ccd8" ma:index="55"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l3c3ea61849e4288a8acc49bb5388e8c" ma:index="57"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ec5b2ad5c27b45fb8a00a1f27c7ce1ae" ma:index="59"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TaxCatchAllLabel" ma:index="60"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60f8d2dbb984f349d80d8196897f4d3" ma:index="61"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TaxKeywordTaxHTField" ma:index="62" nillable="true" ma:taxonomy="true" ma:internalName="TaxKeywordTaxHTField" ma:taxonomyFieldName="TaxKeyword" ma:displayName="Enterprise Keywords" ma:readOnly="fals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m6c7b4717b6346e6a075a59dd47eac69" ma:index="63"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ConfidentialityTaxHTField0" ma:index="64" ma:taxonomy="true" ma:internalName="ConfidentialityTaxHTField0" ma:taxonomyFieldName="Confidentiality" ma:displayName="Maximum Reach" ma:default="5;#internal users|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b4224c12c78d42ea9b214de0badf8358" ma:index="65"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66" nillable="true" ma:displayName="Document ID Value" ma:description="The value of the document ID assigned to this item." ma:indexed="true" ma:internalName="_dlc_DocId" ma:readOnly="true">
      <xsd:simpleType>
        <xsd:restriction base="dms:Text"/>
      </xsd:simpleType>
    </xsd:element>
    <xsd:element name="bf80e81150e248c48aa8cffdf0021a1f" ma:index="67"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_dlc_DocIdUrl" ma:index="6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0" nillable="true" ma:displayName="Persist ID" ma:description="Keep ID on add." ma:hidden="true" ma:internalName="_dlc_DocIdPersistId" ma:readOnly="true">
      <xsd:simpleType>
        <xsd:restriction base="dms:Boolean"/>
      </xsd:simpleType>
    </xsd:element>
    <xsd:element name="eb54ac91059940029a3cc8a4ff5af673" ma:index="71"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od9986d31974458fb3007746ec0bce5f" ma:index="74"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k21a64daf20d4502b2796a1c6b8ce6c8" ma:index="75"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ef109fd36bcf4bcd9dd945731030600b" ma:index="8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hd9637eefc984b85b6097c6374e15725" ma:index="85"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k8073fd852084ec1ba6e2c8d5ade6bf8" ma:index="86" ma:taxonomy="true" ma:internalName="k8073fd852084ec1ba6e2c8d5ade6bf8" ma:taxonomyFieldName="Solution_x0020_Areas" ma:displayName="Solution Areas" ma:default="" ma:fieldId="{48073fd8-5208-4ec1-ba6e-2c8d5ade6bf8}" ma:taxonomyMulti="true" ma:sspId="e385fb40-52d4-4fae-9c5b-3e8ff8a5878e" ma:termSetId="b3c4a436-adac-4141-8add-ff9b56e1c976" ma:anchorId="c469a396-9286-43a4-a826-6e5559b48bb4" ma:open="false" ma:isKeyword="false">
      <xsd:complexType>
        <xsd:sequence>
          <xsd:element ref="pc:Terms" minOccurs="0" maxOccurs="1"/>
        </xsd:sequence>
      </xsd:complexType>
    </xsd:element>
    <xsd:element name="ga0c0bf70a6644469c61b3efa7025301" ma:index="87" nillable="true" ma:taxonomy="true" ma:internalName="ga0c0bf70a6644469c61b3efa7025301" ma:taxonomyFieldName="ExperienceContentType" ma:displayName="Experience Content Type" ma:default="" ma:fieldId="{0a0c0bf7-0a66-4446-9c61-b3efa7025301}" ma:sspId="e385fb40-52d4-4fae-9c5b-3e8ff8a5878e" ma:termSetId="5ebd4bde-7300-4f6f-8671-0d8e806c9260" ma:anchorId="f79c226e-0a27-41a1-99b5-91ff9ea65615" ma:open="false" ma:isKeyword="false">
      <xsd:complexType>
        <xsd:sequence>
          <xsd:element ref="pc:Terms" minOccurs="0" maxOccurs="1"/>
        </xsd:sequence>
      </xsd:complexType>
    </xsd:element>
    <xsd:element name="mafbf0bb15774bf782b6f7937f17c8ce" ma:index="88" nillable="true" ma:taxonomy="true" ma:internalName="mafbf0bb15774bf782b6f7937f17c8ce" ma:taxonomyFieldName="MSProfessions" ma:displayName="MS Professions" ma:readOnly="false" ma:default="" ma:fieldId="{6afbf0bb-1577-4bf7-82b6-f7937f17c8ce}" ma:taxonomyMulti="true" ma:sspId="e385fb40-52d4-4fae-9c5b-3e8ff8a5878e" ma:termSetId="270e6016-5c27-496c-a5c0-1503b0a4f45c" ma:anchorId="8870fa9b-5abd-4403-b641-6cc4a026dfde" ma:open="false" ma:isKeyword="false">
      <xsd:complexType>
        <xsd:sequence>
          <xsd:element ref="pc:Terms" minOccurs="0" maxOccurs="1"/>
        </xsd:sequence>
      </xsd:complexType>
    </xsd:element>
    <xsd:element name="i7ea4c13ddfd467b9bb281d44c777b52" ma:index="90" nillable="true" ma:taxonomy="true" ma:internalName="i7ea4c13ddfd467b9bb281d44c777b52" ma:taxonomyFieldName="SMSG_x0020_Items" ma:displayName="SMSG Items" ma:default="" ma:fieldId="{27ea4c13-ddfd-467b-9bb2-81d44c777b52}" ma:sspId="e385fb40-52d4-4fae-9c5b-3e8ff8a5878e" ma:termSetId="f8967457-31aa-473d-be88-d724930b3d1e" ma:anchorId="12c654ad-e9ff-4734-91a8-0b47fd9d3f07" ma:open="false" ma:isKeyword="false">
      <xsd:complexType>
        <xsd:sequence>
          <xsd:element ref="pc:Terms" minOccurs="0" maxOccurs="1"/>
        </xsd:sequence>
      </xsd:complexType>
    </xsd:element>
    <xsd:element name="i1b478372f814787abd313030b81fcb2" ma:index="91"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10" nillable="true" ma:displayName="PublishDate" ma:description="Used in Blog Posts, this date is used to specify the Blog Article Date." ma:format="DateOnly" ma:internalName="PublishDate">
      <xsd:simpleType>
        <xsd:restriction base="dms:DateTime"/>
      </xsd:simpleType>
    </xsd:element>
    <xsd:element name="ApplyWorkflowRules" ma:index="23"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dkll" ma:index="41" nillable="true" ma:displayName="SMSG Topics" ma:indexed="true" ma:internalName="dkll">
      <xsd:simpleType>
        <xsd:restriction base="dms:Text"/>
      </xsd:simpleType>
    </xsd:element>
    <xsd:element name="Update_x0020_Expiration_x0020_Date_x0020_For_x0020_Docset" ma:index="42" nillable="true" ma:displayName="Update Expiration Date For Docset" ma:internalName="Update_x0020_Expiration_x0020_Date_x0020_For_x0020_Docset">
      <xsd:complexType>
        <xsd:complexContent>
          <xsd:extension base="dms:URL">
            <xsd:sequence>
              <xsd:element name="Url" type="dms:ValidUrl" minOccurs="0" nillable="true"/>
              <xsd:element name="Description" type="xsd:string" nillable="true"/>
            </xsd:sequence>
          </xsd:extension>
        </xsd:complexContent>
      </xsd:complexType>
    </xsd:element>
    <xsd:element name="lbla" ma:index="43" nillable="true" ma:displayName="Person or Group" ma:list="UserInfo" ma:internalName="lbla">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KeyPoints" ma:index="44" nillable="true" ma:displayName="KeyPoints" ma:internalName="MediaServiceKeyPoints" ma:readOnly="false">
      <xsd:simpleType>
        <xsd:restriction base="dms:Note">
          <xsd:maxLength value="255"/>
        </xsd:restriction>
      </xsd:simpleType>
    </xsd:element>
    <xsd:element name="MediaServiceDateTaken" ma:index="72" nillable="true" ma:displayName="MediaServiceDateTaken" ma:description="" ma:hidden="true" ma:internalName="MediaServiceDateTaken" ma:readOnly="true">
      <xsd:simpleType>
        <xsd:restriction base="dms:Text"/>
      </xsd:simpleType>
    </xsd:element>
    <xsd:element name="MediaServiceAutoTags" ma:index="73" nillable="true" ma:displayName="MediaServiceAutoTags" ma:description="" ma:internalName="MediaServiceAutoTags" ma:readOnly="true">
      <xsd:simpleType>
        <xsd:restriction base="dms:Text"/>
      </xsd:simpleType>
    </xsd:element>
    <xsd:element name="MediaServiceOCR" ma:index="81" nillable="true" ma:displayName="MediaServiceOCR" ma:internalName="MediaServiceOCR" ma:readOnly="true">
      <xsd:simpleType>
        <xsd:restriction base="dms:Note">
          <xsd:maxLength value="255"/>
        </xsd:restriction>
      </xsd:simpleType>
    </xsd:element>
    <xsd:element name="MediaServiceEventHashCode" ma:index="82" nillable="true" ma:displayName="MediaServiceEventHashCode" ma:hidden="true" ma:internalName="MediaServiceEventHashCode" ma:readOnly="true">
      <xsd:simpleType>
        <xsd:restriction base="dms:Text"/>
      </xsd:simpleType>
    </xsd:element>
    <xsd:element name="MediaServiceGenerationTime" ma:index="83" nillable="true" ma:displayName="MediaServiceGenerationTime" ma:hidden="true" ma:internalName="MediaServiceGenerationTime" ma:readOnly="true">
      <xsd:simpleType>
        <xsd:restriction base="dms:Text"/>
      </xsd:simpleType>
    </xsd:element>
    <xsd:element name="MediaServiceAutoKeyPoints" ma:index="84" nillable="true" ma:displayName="MediaServiceAutoKeyPoints" ma:hidden="true" ma:internalName="MediaServiceAutoKeyPoint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2" ma:displayName="Content Typ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Deeper level service details for Azure Database for MySQL and MariaDB - L200.</DocumentDescription>
    <k20e0dfa74bf4e44818db03027b0ccd8 xmlns="230e9df3-be65-4c73-a93b-d1236ebd677e">
      <Terms xmlns="http://schemas.microsoft.com/office/infopath/2007/PartnerControls"/>
    </k20e0dfa74bf4e44818db03027b0ccd8>
    <od9986d31974458fb3007746ec0bce5f xmlns="230e9df3-be65-4c73-a93b-d1236ebd677e">
      <Terms xmlns="http://schemas.microsoft.com/office/infopath/2007/PartnerControls"/>
    </od9986d31974458fb3007746ec0bce5f>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documents</TermName>
          <TermId xmlns="http://schemas.microsoft.com/office/infopath/2007/PartnerControls">e037ed84-7d8e-4cbb-9c8f-61e80301a44f</TermId>
        </TermInfo>
      </Terms>
    </hd9637eefc984b85b6097c6374e15725>
    <Owner xmlns="230e9df3-be65-4c73-a93b-d1236ebd677e">
      <UserInfo>
        <DisplayName>Alain Dormehl</DisplayName>
        <AccountId>1040</AccountId>
        <AccountType/>
      </UserInfo>
    </Owner>
    <PublishDate xmlns="230E9DF3-BE65-4C73-A93B-D1236EBD677E">2019-08-06T07:00:00+00:00</PublishDate>
    <lbla xmlns="b3bc04a5-d503-43b1-b98c-a8cf663329d9">
      <UserInfo>
        <DisplayName/>
        <AccountId xsi:nil="true"/>
        <AccountType/>
      </UserInfo>
    </lbla>
    <GenericHTML1 xmlns="230e9df3-be65-4c73-a93b-d1236ebd677e" xsi:nil="true"/>
    <k21a64daf20d4502b2796a1c6b8ce6c8 xmlns="230e9df3-be65-4c73-a93b-d1236ebd677e">
      <Terms xmlns="http://schemas.microsoft.com/office/infopath/2007/PartnerControls"/>
    </k21a64daf20d4502b2796a1c6b8ce6c8>
    <OwnersManager xmlns="230e9df3-be65-4c73-a93b-d1236ebd677e">
      <UserInfo>
        <DisplayName>Ajay Jagannathan</DisplayName>
        <AccountId>4994</AccountId>
        <AccountType/>
      </UserInfo>
    </OwnersManager>
    <Expire_x0020_Review xmlns="230e9df3-be65-4c73-a93b-d1236ebd677e">2020-09-30T07:00:00+00:00</Expire_x0020_Review>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Cloud + AI Marketing</TermName>
          <TermId xmlns="http://schemas.microsoft.com/office/infopath/2007/PartnerControls">4f75e184-e5aa-4234-a07f-b032d60df254</TermId>
        </TermInfo>
      </Terms>
    </l3c3ea61849e4288a8acc49bb5388e8c>
    <ConfidentialityTaxHTField0 xmlns="230e9df3-be65-4c73-a93b-d1236ebd677e">
      <Terms xmlns="http://schemas.microsoft.com/office/infopath/2007/PartnerControls">
        <TermInfo xmlns="http://schemas.microsoft.com/office/infopath/2007/PartnerControls">
          <TermName xmlns="http://schemas.microsoft.com/office/infopath/2007/PartnerControls">partner ready</TermName>
          <TermId xmlns="http://schemas.microsoft.com/office/infopath/2007/PartnerControls">207d4327-6b5f-454c-8f06-5ab2802d5700</TermId>
        </TermInfo>
      </Terms>
    </ConfidentialityTaxHTField0>
    <i7ea4c13ddfd467b9bb281d44c777b52 xmlns="230e9df3-be65-4c73-a93b-d1236ebd677e">
      <Terms xmlns="http://schemas.microsoft.com/office/infopath/2007/PartnerControls">
        <TermInfo xmlns="http://schemas.microsoft.com/office/infopath/2007/PartnerControls">
          <TermName xmlns="http://schemas.microsoft.com/office/infopath/2007/PartnerControls">documents</TermName>
          <TermId xmlns="http://schemas.microsoft.com/office/infopath/2007/PartnerControls">e037ed84-7d8e-4cbb-9c8f-61e80301a44f</TermId>
        </TermInfo>
      </Terms>
    </i7ea4c13ddfd467b9bb281d44c777b52>
    <Blog_x0020_Name xmlns="230e9df3-be65-4c73-a93b-d1236ebd677e" xsi:nil="true"/>
    <FolderExtensions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Intelligent Cloud</TermName>
          <TermId xmlns="http://schemas.microsoft.com/office/infopath/2007/PartnerControls">adc2fe87-c79a-4ded-a449-3f86b954069d</TermId>
        </TermInfo>
        <TermInfo xmlns="http://schemas.microsoft.com/office/infopath/2007/PartnerControls">
          <TermName xmlns="http://schemas.microsoft.com/office/infopath/2007/PartnerControls">SQL Server Domain</TermName>
          <TermId xmlns="http://schemas.microsoft.com/office/infopath/2007/PartnerControls">0c0f1824-39dc-4b26-8c74-eff4364b812b</TermId>
        </TermInfo>
      </Terms>
    </eb54ac91059940029a3cc8a4ff5af673>
    <PublishingPageContent xmlns="http://schemas.microsoft.com/sharepoint/v3" xsi:nil="true"/>
    <ContentID xmlns="230e9df3-be65-4c73-a93b-d1236ebd677e" xsi:nil="true"/>
    <Coowner xmlns="230e9df3-be65-4c73-a93b-d1236ebd677e">
      <UserInfo>
        <DisplayName>i:0#.f|membership|premp@microsoft.com</DisplayName>
        <AccountId>17674</AccountId>
        <AccountType/>
      </UserInfo>
      <UserInfo>
        <DisplayName>i:0#.f|membership|aldorme@microsoft.com</DisplayName>
        <AccountId>1040</AccountId>
        <AccountType/>
      </UserInfo>
      <UserInfo>
        <DisplayName>i:0#.f|membership|colinmu@microsoft.com</DisplayName>
        <AccountId>467</AccountId>
        <AccountType/>
      </UserInfo>
      <UserInfo>
        <DisplayName>i:0#.f|membership|jtoland@microsoft.com</DisplayName>
        <AccountId>5132</AccountId>
        <AccountType/>
      </UserInfo>
      <UserInfo>
        <DisplayName>i:0#.f|membership|cchris@microsoft.com</DisplayName>
        <AccountId>37356</AccountId>
        <AccountType/>
      </UserInfo>
      <UserInfo>
        <DisplayName>i:0#.f|membership|wihirzal@microsoft.com</DisplayName>
        <AccountId>17115</AccountId>
        <AccountType/>
      </UserInfo>
      <UserInfo>
        <DisplayName>i:0#.f|membership|nrg@microsoft.com</DisplayName>
        <AccountId>171557</AccountId>
        <AccountType/>
      </UserInfo>
      <UserInfo>
        <DisplayName>i:0#.f|membership|ajayj@microsoft.com</DisplayName>
        <AccountId>4994</AccountId>
        <AccountType/>
      </UserInfo>
      <UserInfo>
        <DisplayName>i:0#.f|membership|ancantel@microsoft.com</DisplayName>
        <AccountId>88460</AccountId>
        <AccountType/>
      </UserInfo>
      <UserInfo>
        <DisplayName>i:0#.f|membership|brds@microsoft.com</DisplayName>
        <AccountId>44128</AccountId>
        <AccountType/>
      </UserInfo>
    </Coowner>
    <mafbf0bb15774bf782b6f7937f17c8ce xmlns="230e9df3-be65-4c73-a93b-d1236ebd677e">
      <Terms xmlns="http://schemas.microsoft.com/office/infopath/2007/PartnerControls">
        <TermInfo xmlns="http://schemas.microsoft.com/office/infopath/2007/PartnerControls">
          <TermName xmlns="http://schemas.microsoft.com/office/infopath/2007/PartnerControls">not role specific</TermName>
          <TermId xmlns="http://schemas.microsoft.com/office/infopath/2007/PartnerControls">f39e3092-9b1b-420b-9a5e-af4e2e586259</TermId>
        </TermInfo>
      </Terms>
    </mafbf0bb15774bf782b6f7937f17c8ce>
    <ef109fd36bcf4bcd9dd945731030600b xmlns="230e9df3-be65-4c73-a93b-d1236ebd677e">
      <Terms xmlns="http://schemas.microsoft.com/office/infopath/2007/PartnerControls"/>
    </ef109fd36bcf4bcd9dd945731030600b>
    <ApplyWorkflowRules xmlns="230E9DF3-BE65-4C73-A93B-D1236EBD677E">Yes</ApplyWorkflowRules>
    <ec5b2ad5c27b45fb8a00a1f27c7ce1ae xmlns="230e9df3-be65-4c73-a93b-d1236ebd677e">
      <Terms xmlns="http://schemas.microsoft.com/office/infopath/2007/PartnerControls"/>
    </ec5b2ad5c27b45fb8a00a1f27c7ce1ae>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database management systems</TermName>
          <TermId xmlns="http://schemas.microsoft.com/office/infopath/2007/PartnerControls">e1894242-7aad-4ba9-b500-d2deee769303</TermId>
        </TermInfo>
        <TermInfo xmlns="http://schemas.microsoft.com/office/infopath/2007/PartnerControls">
          <TermName xmlns="http://schemas.microsoft.com/office/infopath/2007/PartnerControls">SQL Server</TermName>
          <TermId xmlns="http://schemas.microsoft.com/office/infopath/2007/PartnerControls">261ba873-f3ab-420e-96d6-e3004596a551</TermId>
        </TermInfo>
      </Terms>
    </bf80e81150e248c48aa8cffdf0021a1f>
    <m6d26e40ac264097a006193f92232ece xmlns="230e9df3-be65-4c73-a93b-d1236ebd677e">
      <Terms xmlns="http://schemas.microsoft.com/office/infopath/2007/PartnerControls">
        <TermInfo xmlns="http://schemas.microsoft.com/office/infopath/2007/PartnerControls">
          <TermName xmlns="http://schemas.microsoft.com/office/infopath/2007/PartnerControls">200 (intermediate)</TermName>
          <TermId xmlns="http://schemas.microsoft.com/office/infopath/2007/PartnerControls">855c9113-a119-44e7-b3de-bccffe25ed46</TermId>
        </TermInfo>
      </Terms>
    </m6d26e40ac264097a006193f92232ece>
    <b60f8d2dbb984f349d80d8196897f4d3 xmlns="230e9df3-be65-4c73-a93b-d1236ebd677e">
      <Terms xmlns="http://schemas.microsoft.com/office/infopath/2007/PartnerControls">
        <TermInfo xmlns="http://schemas.microsoft.com/office/infopath/2007/PartnerControls">
          <TermName xmlns="http://schemas.microsoft.com/office/infopath/2007/PartnerControls">All Standard Titles</TermName>
          <TermId xmlns="http://schemas.microsoft.com/office/infopath/2007/PartnerControls">ef7f2c35-3932-45cd-837a-94fa96ae23cb</TermId>
        </TermInfo>
      </Terms>
    </b60f8d2dbb984f349d80d8196897f4d3>
    <Thumbnail1 xmlns="230e9df3-be65-4c73-a93b-d1236ebd677e">
      <Url xsi:nil="true"/>
      <Description xsi:nil="true"/>
    </Thumbnail1>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SQL on Azure</TermName>
          <TermId xmlns="http://schemas.microsoft.com/office/infopath/2007/PartnerControls">17928b37-1cc8-4e2b-8dc4-9a29c3f0cdd4</TermId>
        </TermInfo>
      </Terms>
    </i0d941ee1e744ffea7aeee9924c91cbb>
    <PublishingExpirationDate xmlns="http://schemas.microsoft.com/sharepoint/v3" xsi:nil="true"/>
    <ga0c0bf70a6644469c61b3efa7025301 xmlns="230e9df3-be65-4c73-a93b-d1236ebd677e">
      <Terms xmlns="http://schemas.microsoft.com/office/infopath/2007/PartnerControls"/>
    </ga0c0bf70a6644469c61b3efa7025301>
    <RoutingRuleDescription xmlns="http://schemas.microsoft.com/sharepoint/v3" xsi:nil="true"/>
    <dkll xmlns="b3bc04a5-d503-43b1-b98c-a8cf663329d9"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MySQL</TermName>
          <TermId xmlns="http://schemas.microsoft.com/office/infopath/2007/PartnerControls">a74aa091-213b-4896-9351-00829bac269b</TermId>
        </TermInfo>
        <TermInfo xmlns="http://schemas.microsoft.com/office/infopath/2007/PartnerControls">
          <TermName xmlns="http://schemas.microsoft.com/office/infopath/2007/PartnerControls">Azure Database for PostgreSQL</TermName>
          <TermId xmlns="http://schemas.microsoft.com/office/infopath/2007/PartnerControls">a539932e-137b-45d8-82ed-4937772a0fb7</TermId>
        </TermInfo>
        <TermInfo xmlns="http://schemas.microsoft.com/office/infopath/2007/PartnerControls">
          <TermName xmlns="http://schemas.microsoft.com/office/infopath/2007/PartnerControls">Azure Database for MySQL</TermName>
          <TermId xmlns="http://schemas.microsoft.com/office/infopath/2007/PartnerControls">47d00f99-bde8-412a-8a17-6dd3476551b0</TermId>
        </TermInfo>
        <TermInfo xmlns="http://schemas.microsoft.com/office/infopath/2007/PartnerControls">
          <TermName xmlns="http://schemas.microsoft.com/office/infopath/2007/PartnerControls">PostgreSQL</TermName>
          <TermId xmlns="http://schemas.microsoft.com/office/infopath/2007/PartnerControls">eb4d42a1-87af-4dc1-965c-0bb3de7cd5a9</TermId>
        </TermInfo>
        <TermInfo xmlns="http://schemas.microsoft.com/office/infopath/2007/PartnerControls">
          <TermName xmlns="http://schemas.microsoft.com/office/infopath/2007/PartnerControls">Account Technology Specialist</TermName>
          <TermId xmlns="http://schemas.microsoft.com/office/infopath/2007/PartnerControls">b3103a11-e694-4814-bb1b-865969015f8c</TermId>
        </TermInfo>
        <TermInfo xmlns="http://schemas.microsoft.com/office/infopath/2007/PartnerControls">
          <TermName xmlns="http://schemas.microsoft.com/office/infopath/2007/PartnerControls">Azur Database for MySQL and MariaDB</TermName>
          <TermId xmlns="http://schemas.microsoft.com/office/infopath/2007/PartnerControls">54ec82ca-67e1-4cc5-934c-458b8c5281bb</TermId>
        </TermInfo>
      </Term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Update_x0020_Expiration_x0020_Date_x0020_For_x0020_Docset xmlns="b3bc04a5-d503-43b1-b98c-a8cf663329d9">
      <Url xsi:nil="true"/>
      <Description xsi:nil="true"/>
    </Update_x0020_Expiration_x0020_Date_x0020_For_x0020_Docset>
    <TaxCatchAll xmlns="230e9df3-be65-4c73-a93b-d1236ebd677e">
      <Value>73</Value>
      <Value>3067</Value>
      <Value>2917</Value>
      <Value>29</Value>
      <Value>3320</Value>
      <Value>62</Value>
      <Value>2444</Value>
      <Value>21</Value>
      <Value>3091</Value>
      <Value>2446</Value>
      <Value>1941</Value>
      <Value>3087</Value>
      <Value>2214</Value>
      <Value>82</Value>
      <Value>3478</Value>
      <Value>42</Value>
      <Value>3075</Value>
      <Value>2445</Value>
      <Value>261</Value>
      <Value>2442</Value>
    </TaxCatchAll>
    <ParentID1 xmlns="230e9df3-be65-4c73-a93b-d1236ebd677e">G01KC-1-31535</ParentID1>
    <MediaServiceKeyPoints xmlns="b3bc04a5-d503-43b1-b98c-a8cf663329d9" xsi:nil="true"/>
    <mb88723863e1404388ba3733387d48df xmlns="230e9df3-be65-4c73-a93b-d1236ebd677e">
      <Terms xmlns="http://schemas.microsoft.com/office/infopath/2007/PartnerControls"/>
    </mb88723863e1404388ba3733387d48df>
    <GenericText2 xmlns="230e9df3-be65-4c73-a93b-d1236ebd677e" xsi:nil="true"/>
    <kf34bcdc8fc34e479d3f94c6210e8e27 xmlns="230e9df3-be65-4c73-a93b-d1236ebd677e">
      <Terms xmlns="http://schemas.microsoft.com/office/infopath/2007/PartnerControls"/>
    </kf34bcdc8fc34e479d3f94c6210e8e27>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features</TermName>
          <TermId xmlns="http://schemas.microsoft.com/office/infopath/2007/PartnerControls">94b87768-f145-4764-adbd-fec700e47348</TermId>
        </TermInfo>
      </Terms>
    </m6c7b4717b6346e6a075a59dd47eac69>
    <k8073fd852084ec1ba6e2c8d5ade6bf8 xmlns="230e9df3-be65-4c73-a93b-d1236ebd677e">
      <Terms xmlns="http://schemas.microsoft.com/office/infopath/2007/PartnerControls">
        <TermInfo xmlns="http://schemas.microsoft.com/office/infopath/2007/PartnerControls">
          <TermName xmlns="http://schemas.microsoft.com/office/infopath/2007/PartnerControls">Data and AI</TermName>
          <TermId xmlns="http://schemas.microsoft.com/office/infopath/2007/PartnerControls">60d86926-9fc6-4873-ad19-e15bf82160d7</TermId>
        </TermInfo>
      </Terms>
    </k8073fd852084ec1ba6e2c8d5ade6bf8>
    <_dlc_DocId xmlns="230e9df3-be65-4c73-a93b-d1236ebd677e">G01KC-99682991-42154</_dlc_DocId>
    <_dlc_DocIdUrl xmlns="230e9df3-be65-4c73-a93b-d1236ebd677e">
      <Url>https://microsoft.sharepoint.com/sites/Infopedia_G01KC/_layouts/15/DocIdRedir.aspx?ID=G01KC-99682991-42154</Url>
      <Description>G01KC-99682991-42154</Description>
    </_dlc_DocIdUrl>
    <_dlc_ExpireDateSaved xmlns="http://schemas.microsoft.com/sharepoint/v3" xsi:nil="true"/>
    <_dlc_ExpireDate xmlns="http://schemas.microsoft.com/sharepoint/v3">2020-09-30T07:00:00+00:00</_dlc_ExpireDate>
  </documentManagement>
</p:properties>
</file>

<file path=customXml/item4.xml><?xml version="1.0" encoding="utf-8"?>
<?mso-contentType ?>
<SharedContentType xmlns="Microsoft.SharePoint.Taxonomy.ContentTypeSync" SourceId="e385fb40-52d4-4fae-9c5b-3e8ff8a5878e" ContentTypeId="0x0101000E4CB7077FEE4FF7AE86D4A500EEC780030016C849C62B10EB41ACA8C7EEDEF40BB2" PreviousValue="false"/>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6.xml><?xml version="1.0" encoding="utf-8"?>
<?mso-contentType ?>
<p:Policy xmlns:p="office.server.policy" id="" local="true">
  <p:Name>SMSG KM Open Document</p:Name>
  <p:Description/>
  <p:Statement/>
  <p:PolicyItems>
    <p:PolicyItem featureId="Microsoft.Office.RecordsManagement.PolicyFeatures.Expiration" staticId="0x0101000E4CB7077FEE4FF7AE86D4A500EEC780030016C849C62B10EB41ACA8C7EEDEF40BB20099ECF64382448D48A56095091C66B1A9|-661092312" UniqueId="59640036-e5ce-4b14-a5d1-6b72c22d6e25">
      <p:Name>Retention</p:Name>
      <p:Description>Automatic scheduling of content for processing, and performing a retention action on content that has reached its due date.</p:Description>
      <p:CustomData>
        <Schedules nextStageId="2">
          <Schedule type="Default">
            <stages>
              <data stageId="1">
                <formula id="Microsoft.Office.RecordsManagement.PolicyFeatures.Expiration.Formula.BuiltIn">
                  <number>0</number>
                  <property>Expire_x0020_Review</property>
                  <propertyId>4efb7b69-53dd-4711-a372-96a7c80c7a38</propertyId>
                  <period>days</period>
                </formula>
                <action type="action" id="Microsoft.Office.RecordsManagement.PolicyFeatures.Expiration.Action.MoveToRecycleBin"/>
              </data>
            </stages>
          </Schedule>
        </Schedules>
      </p:CustomData>
    </p:PolicyItem>
  </p:PolicyItems>
</p:Policy>
</file>

<file path=customXml/itemProps1.xml><?xml version="1.0" encoding="utf-8"?>
<ds:datastoreItem xmlns:ds="http://schemas.openxmlformats.org/officeDocument/2006/customXml" ds:itemID="{2DDAE92E-3050-45A6-9937-EE4C750E762A}"/>
</file>

<file path=customXml/itemProps2.xml><?xml version="1.0" encoding="utf-8"?>
<ds:datastoreItem xmlns:ds="http://schemas.openxmlformats.org/officeDocument/2006/customXml" ds:itemID="{FCA5F761-DC59-422A-B221-0F8D58CBE28E}"/>
</file>

<file path=customXml/itemProps3.xml><?xml version="1.0" encoding="utf-8"?>
<ds:datastoreItem xmlns:ds="http://schemas.openxmlformats.org/officeDocument/2006/customXml" ds:itemID="{7D8A72EF-E205-4823-804B-E0FA7E61D04F}"/>
</file>

<file path=customXml/itemProps4.xml><?xml version="1.0" encoding="utf-8"?>
<ds:datastoreItem xmlns:ds="http://schemas.openxmlformats.org/officeDocument/2006/customXml" ds:itemID="{A9204C08-9D47-4E4B-9BF4-343D11BE8B7C}"/>
</file>

<file path=customXml/itemProps5.xml><?xml version="1.0" encoding="utf-8"?>
<ds:datastoreItem xmlns:ds="http://schemas.openxmlformats.org/officeDocument/2006/customXml" ds:itemID="{07A03942-E93B-4320-A329-C3EF73C57EF6}"/>
</file>

<file path=customXml/itemProps6.xml><?xml version="1.0" encoding="utf-8"?>
<ds:datastoreItem xmlns:ds="http://schemas.openxmlformats.org/officeDocument/2006/customXml" ds:itemID="{E574A370-7C37-49A1-9B39-F93A02F09C72}"/>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31</Slides>
  <Notes>23</Notes>
  <HiddenSlides>0</HiddenSlides>
  <ScaleCrop>false</ScaleCrop>
  <HeadingPairs>
    <vt:vector size="4" baseType="variant">
      <vt:variant>
        <vt:lpstr>Theme</vt:lpstr>
      </vt:variant>
      <vt:variant>
        <vt:i4>6</vt:i4>
      </vt:variant>
      <vt:variant>
        <vt:lpstr>Slide Titles</vt:lpstr>
      </vt:variant>
      <vt:variant>
        <vt:i4>31</vt:i4>
      </vt:variant>
    </vt:vector>
  </HeadingPairs>
  <TitlesOfParts>
    <vt:vector size="37" baseType="lpstr">
      <vt:lpstr>4_WHITE TEMPLATE</vt:lpstr>
      <vt:lpstr>1_WHITE TEMPLATE</vt:lpstr>
      <vt:lpstr>3_WHITE TEMPLATE</vt:lpstr>
      <vt:lpstr>2_WHITE TEMPLATE</vt:lpstr>
      <vt:lpstr>5_WHITE TEMPLATE</vt:lpstr>
      <vt:lpstr>6_WHITE TEMPLATE</vt:lpstr>
      <vt:lpstr>Azure Database for MySQL and MariaDB</vt:lpstr>
      <vt:lpstr>Building next generation applications</vt:lpstr>
      <vt:lpstr>Choose the database you prefer</vt:lpstr>
      <vt:lpstr>Key use cases for Azure Database for MySQL and MariaDB</vt:lpstr>
      <vt:lpstr>Get to market quickly with the LAMP open source stack</vt:lpstr>
      <vt:lpstr>PowerPoint Presentation</vt:lpstr>
      <vt:lpstr>Optimize performance for read-heavy workloads</vt:lpstr>
      <vt:lpstr>Simplify migration and reduce database administration</vt:lpstr>
      <vt:lpstr>Using key features </vt:lpstr>
      <vt:lpstr>Leverage your choice of versions, languages, and  frameworks on a fully managed community database </vt:lpstr>
      <vt:lpstr>Significantly reduce administration with a fully managed service</vt:lpstr>
      <vt:lpstr>Monitor your database with Azure Monitor </vt:lpstr>
      <vt:lpstr>Take advantage of lower TCO with built-in high availability </vt:lpstr>
      <vt:lpstr>Protect data with layers of security and leading compliance </vt:lpstr>
      <vt:lpstr>Protect against malicious action with Advanced Threat Protection</vt:lpstr>
      <vt:lpstr>Capture query data with Query Store</vt:lpstr>
      <vt:lpstr>Review performance details with Query Performance Insight</vt:lpstr>
      <vt:lpstr>Customized suggestions with Performance Recommendations</vt:lpstr>
      <vt:lpstr>Innovate faster through close integration with Azure services  </vt:lpstr>
      <vt:lpstr>Service tiers for Azure Database for MySQL and MariaDB</vt:lpstr>
      <vt:lpstr>Migration resources</vt:lpstr>
      <vt:lpstr>Two options to migrate to Azure Database for MySQL or MariaDB</vt:lpstr>
      <vt:lpstr>Resources for migration</vt:lpstr>
      <vt:lpstr>Minimize downtime using Database Migration Service</vt:lpstr>
      <vt:lpstr>Outperform the competition with Azure  Database for MySQL and MariaDB </vt:lpstr>
      <vt:lpstr>Elevate MySQL and MariaDB with Azure</vt:lpstr>
      <vt:lpstr>Call to action </vt:lpstr>
      <vt:lpstr>Documentation and resources </vt:lpstr>
      <vt:lpstr>Objection handling</vt:lpstr>
      <vt:lpstr>Outperform the competition with Azure  Database for MySQL and MariaDB </vt:lpstr>
      <vt:lpstr>Azure Database for MySQL vs. Google Cloud SQL for MySQL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Database for MySQL and MariaDB - L200</dc:title>
  <dc:creator>Nick Dwyer</dc:creator>
  <cp:keywords>Azure Database for PostgreSQL; MySQL; Azure Database for MySQL; PostgreSQL; Azur Database for MySQL and MariaDB; Account Technology Specialist</cp:keywords>
  <cp:revision>1</cp:revision>
  <dcterms:created xsi:type="dcterms:W3CDTF">2019-03-04T21:26:05Z</dcterms:created>
  <dcterms:modified xsi:type="dcterms:W3CDTF">2019-07-23T18:08:58Z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alsolomo@microsoft.com</vt:lpwstr>
  </property>
  <property fmtid="{D5CDD505-2E9C-101B-9397-08002B2CF9AE}" pid="5" name="MSIP_Label_f42aa342-8706-4288-bd11-ebb85995028c_SetDate">
    <vt:lpwstr>2019-04-16T01:22:22.3774340Z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e9ae6622-a241-4d67-b5c4-8bf1c02d3750</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0x0101000E4CB7077FEE4FF7AE86D4A500EEC780030016C849C62B10EB41ACA8C7EEDEF40BB20099ECF64382448D48A56095091C66B1A9</vt:lpwstr>
  </property>
  <property fmtid="{D5CDD505-2E9C-101B-9397-08002B2CF9AE}" pid="12" name="_dlc_policyId">
    <vt:lpwstr>0x0101000E4CB7077FEE4FF7AE86D4A500EEC780030016C849C62B10EB41ACA8C7EEDEF40BB20099ECF64382448D48A56095091C66B1A9|-661092312</vt:lpwstr>
  </property>
  <property fmtid="{D5CDD505-2E9C-101B-9397-08002B2CF9AE}" pid="13" name="ItemRetentionFormula">
    <vt:lpwstr>&lt;formula id="Microsoft.Office.RecordsManagement.PolicyFeatures.Expiration.Formula.BuiltIn"&gt;&lt;number&gt;0&lt;/number&gt;&lt;property&gt;Expire_x005f_x0020_Review&lt;/property&gt;&lt;propertyId&gt;4efb7b69-53dd-4711-a372-96a7c80c7a38&lt;/propertyId&gt;&lt;period&gt;days&lt;/period&gt;&lt;/formula&gt;</vt:lpwstr>
  </property>
  <property fmtid="{D5CDD505-2E9C-101B-9397-08002B2CF9AE}" pid="14" name="_dlc_DocIdItemGuid">
    <vt:lpwstr>702012c4-b9b7-4f6d-b5ef-96415be9bd34</vt:lpwstr>
  </property>
  <property fmtid="{D5CDD505-2E9C-101B-9397-08002B2CF9AE}" pid="15" name="TaxKeyword">
    <vt:lpwstr>2446;#MySQL|a74aa091-213b-4896-9351-00829bac269b;#2445;#Azure Database for PostgreSQL|a539932e-137b-45d8-82ed-4937772a0fb7;#2444;#Azure Database for MySQL|47d00f99-bde8-412a-8a17-6dd3476551b0;#2442;#PostgreSQL|eb4d42a1-87af-4dc1-965c-0bb3de7cd5a9;#2917;#Account Technology Specialist|b3103a11-e694-4814-bb1b-865969015f8c;#3320;#Azur Database for MySQL and MariaDB|54ec82ca-67e1-4cc5-934c-458b8c5281bb</vt:lpwstr>
  </property>
  <property fmtid="{D5CDD505-2E9C-101B-9397-08002B2CF9AE}" pid="16" name="NewsType">
    <vt:lpwstr/>
  </property>
  <property fmtid="{D5CDD505-2E9C-101B-9397-08002B2CF9AE}" pid="17" name="Region">
    <vt:lpwstr/>
  </property>
  <property fmtid="{D5CDD505-2E9C-101B-9397-08002B2CF9AE}" pid="18" name="ItemType">
    <vt:lpwstr>3075;#documents|e037ed84-7d8e-4cbb-9c8f-61e80301a44f</vt:lpwstr>
  </property>
  <property fmtid="{D5CDD505-2E9C-101B-9397-08002B2CF9AE}" pid="19" name="Confidentiality">
    <vt:lpwstr>62;#partner ready|207d4327-6b5f-454c-8f06-5ab2802d5700</vt:lpwstr>
  </property>
  <property fmtid="{D5CDD505-2E9C-101B-9397-08002B2CF9AE}" pid="20" name="Industries">
    <vt:lpwstr/>
  </property>
  <property fmtid="{D5CDD505-2E9C-101B-9397-08002B2CF9AE}" pid="21" name="MSProducts">
    <vt:lpwstr/>
  </property>
  <property fmtid="{D5CDD505-2E9C-101B-9397-08002B2CF9AE}" pid="22" name="Competitors">
    <vt:lpwstr/>
  </property>
  <property fmtid="{D5CDD505-2E9C-101B-9397-08002B2CF9AE}" pid="23" name="SMSGDomain">
    <vt:lpwstr>21;#Intelligent Cloud|adc2fe87-c79a-4ded-a449-3f86b954069d;#82;#SQL Server Domain|0c0f1824-39dc-4b26-8c74-eff4364b812b</vt:lpwstr>
  </property>
  <property fmtid="{D5CDD505-2E9C-101B-9397-08002B2CF9AE}" pid="24" name="ExperienceContentType">
    <vt:lpwstr/>
  </property>
  <property fmtid="{D5CDD505-2E9C-101B-9397-08002B2CF9AE}" pid="25" name="BusinessArchitecture">
    <vt:lpwstr>2214;#SQL on Azure|17928b37-1cc8-4e2b-8dc4-9a29c3f0cdd4</vt:lpwstr>
  </property>
  <property fmtid="{D5CDD505-2E9C-101B-9397-08002B2CF9AE}" pid="26" name="Products">
    <vt:lpwstr>261;#database management systems|e1894242-7aad-4ba9-b500-d2deee769303;#73;#SQL Server|261ba873-f3ab-420e-96d6-e3004596a551</vt:lpwstr>
  </property>
  <property fmtid="{D5CDD505-2E9C-101B-9397-08002B2CF9AE}" pid="27" name="l6f004f21209409da86a713c0f24627d">
    <vt:lpwstr/>
  </property>
  <property fmtid="{D5CDD505-2E9C-101B-9397-08002B2CF9AE}" pid="28" name="MSProductsTaxHTField0">
    <vt:lpwstr/>
  </property>
  <property fmtid="{D5CDD505-2E9C-101B-9397-08002B2CF9AE}" pid="29" name="e8080b0481964c759b2c36ae49591b31">
    <vt:lpwstr/>
  </property>
  <property fmtid="{D5CDD505-2E9C-101B-9397-08002B2CF9AE}" pid="30" name="TechnicalLevel">
    <vt:lpwstr>3067;#200 (intermediate)|855c9113-a119-44e7-b3de-bccffe25ed46</vt:lpwstr>
  </property>
  <property fmtid="{D5CDD505-2E9C-101B-9397-08002B2CF9AE}" pid="31" name="SMSG Items">
    <vt:lpwstr>3091;#documents|e037ed84-7d8e-4cbb-9c8f-61e80301a44f</vt:lpwstr>
  </property>
  <property fmtid="{D5CDD505-2E9C-101B-9397-08002B2CF9AE}" pid="32" name="Audiences">
    <vt:lpwstr/>
  </property>
  <property fmtid="{D5CDD505-2E9C-101B-9397-08002B2CF9AE}" pid="33" name="Solution Areas">
    <vt:lpwstr>3478;#Data and AI|60d86926-9fc6-4873-ad19-e15bf82160d7</vt:lpwstr>
  </property>
  <property fmtid="{D5CDD505-2E9C-101B-9397-08002B2CF9AE}" pid="34" name="ldac8aee9d1f469e8cd8c3f8d6a615f2">
    <vt:lpwstr/>
  </property>
  <property fmtid="{D5CDD505-2E9C-101B-9397-08002B2CF9AE}" pid="35" name="EmployeeRole">
    <vt:lpwstr/>
  </property>
  <property fmtid="{D5CDD505-2E9C-101B-9397-08002B2CF9AE}" pid="36" name="NewsTopic">
    <vt:lpwstr/>
  </property>
  <property fmtid="{D5CDD505-2E9C-101B-9397-08002B2CF9AE}" pid="37" name="Roles">
    <vt:lpwstr>1941;#All Standard Titles|ef7f2c35-3932-45cd-837a-94fa96ae23cb</vt:lpwstr>
  </property>
  <property fmtid="{D5CDD505-2E9C-101B-9397-08002B2CF9AE}" pid="38" name="MSProfessions">
    <vt:lpwstr>3087;#not role specific|f39e3092-9b1b-420b-9a5e-af4e2e586259</vt:lpwstr>
  </property>
  <property fmtid="{D5CDD505-2E9C-101B-9397-08002B2CF9AE}" pid="39" name="NewsSource">
    <vt:lpwstr/>
  </property>
  <property fmtid="{D5CDD505-2E9C-101B-9397-08002B2CF9AE}" pid="40" name="SMSGTags">
    <vt:lpwstr/>
  </property>
  <property fmtid="{D5CDD505-2E9C-101B-9397-08002B2CF9AE}" pid="41" name="MSPhysicalGeography">
    <vt:lpwstr/>
  </property>
  <property fmtid="{D5CDD505-2E9C-101B-9397-08002B2CF9AE}" pid="42" name="EnterpriseDomainTags">
    <vt:lpwstr/>
  </property>
  <property fmtid="{D5CDD505-2E9C-101B-9397-08002B2CF9AE}" pid="43" name="j3562c58ee414e028925bc902cfc01a1">
    <vt:lpwstr/>
  </property>
  <property fmtid="{D5CDD505-2E9C-101B-9397-08002B2CF9AE}" pid="44" name="Segments">
    <vt:lpwstr/>
  </property>
  <property fmtid="{D5CDD505-2E9C-101B-9397-08002B2CF9AE}" pid="45" name="Partners">
    <vt:lpwstr/>
  </property>
  <property fmtid="{D5CDD505-2E9C-101B-9397-08002B2CF9AE}" pid="46" name="ActivitiesAndPrograms">
    <vt:lpwstr/>
  </property>
  <property fmtid="{D5CDD505-2E9C-101B-9397-08002B2CF9AE}" pid="47" name="la4444b61d19467597d63190b69ac227">
    <vt:lpwstr/>
  </property>
  <property fmtid="{D5CDD505-2E9C-101B-9397-08002B2CF9AE}" pid="48" name="Topics">
    <vt:lpwstr>29;#features|94b87768-f145-4764-adbd-fec700e47348</vt:lpwstr>
  </property>
  <property fmtid="{D5CDD505-2E9C-101B-9397-08002B2CF9AE}" pid="49" name="Groups">
    <vt:lpwstr>42;#Cloud + AI Marketing|4f75e184-e5aa-4234-a07f-b032d60df254</vt:lpwstr>
  </property>
  <property fmtid="{D5CDD505-2E9C-101B-9397-08002B2CF9AE}" pid="50" name="Languages">
    <vt:lpwstr/>
  </property>
  <property fmtid="{D5CDD505-2E9C-101B-9397-08002B2CF9AE}" pid="51" name="of67e5d4b76f4a9db8769983fda9cec0">
    <vt:lpwstr/>
  </property>
  <property fmtid="{D5CDD505-2E9C-101B-9397-08002B2CF9AE}" pid="52" name="_docset_NoMedatataSyncRequired">
    <vt:lpwstr>False</vt:lpwstr>
  </property>
</Properties>
</file>