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7"/>
  </p:notesMasterIdLst>
  <p:handoutMasterIdLst>
    <p:handoutMasterId r:id="rId28"/>
  </p:handoutMasterIdLst>
  <p:sldIdLst>
    <p:sldId id="410" r:id="rId5"/>
    <p:sldId id="383" r:id="rId6"/>
    <p:sldId id="409" r:id="rId7"/>
    <p:sldId id="416" r:id="rId8"/>
    <p:sldId id="389" r:id="rId9"/>
    <p:sldId id="391" r:id="rId10"/>
    <p:sldId id="397" r:id="rId11"/>
    <p:sldId id="408" r:id="rId12"/>
    <p:sldId id="407" r:id="rId13"/>
    <p:sldId id="406" r:id="rId14"/>
    <p:sldId id="417" r:id="rId15"/>
    <p:sldId id="405" r:id="rId16"/>
    <p:sldId id="404" r:id="rId17"/>
    <p:sldId id="403" r:id="rId18"/>
    <p:sldId id="398" r:id="rId19"/>
    <p:sldId id="411" r:id="rId20"/>
    <p:sldId id="412" r:id="rId21"/>
    <p:sldId id="418" r:id="rId22"/>
    <p:sldId id="414" r:id="rId23"/>
    <p:sldId id="415" r:id="rId24"/>
    <p:sldId id="420" r:id="rId25"/>
    <p:sldId id="419" r:id="rId26"/>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747" autoAdjust="0"/>
  </p:normalViewPr>
  <p:slideViewPr>
    <p:cSldViewPr snapToGrid="0">
      <p:cViewPr varScale="1">
        <p:scale>
          <a:sx n="111" d="100"/>
          <a:sy n="111" d="100"/>
        </p:scale>
        <p:origin x="594"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7" d="100"/>
          <a:sy n="97" d="100"/>
        </p:scale>
        <p:origin x="3618"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e la date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E7829D4B-412A-499A-8D4F-B904ADB5D0BE}" type="datetime1">
              <a:rPr lang="fr-FR" smtClean="0"/>
              <a:t>23/05/2025</a:t>
            </a:fld>
            <a:endParaRPr lang="fr-FR" dirty="0"/>
          </a:p>
        </p:txBody>
      </p:sp>
      <p:sp>
        <p:nvSpPr>
          <p:cNvPr id="6" name="Espace réservé du numéro de diapositive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E2C230DF-5933-439D-898F-38E9AC9BA688}" type="slidenum">
              <a:rPr lang="fr-FR" smtClean="0"/>
              <a:t>‹N°›</a:t>
            </a:fld>
            <a:endParaRPr lang="fr-FR" dirty="0"/>
          </a:p>
        </p:txBody>
      </p:sp>
      <p:sp>
        <p:nvSpPr>
          <p:cNvPr id="7" name="Espace réservé du pied de page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8" name="Espace réservé de l’en-tête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CCE360E1-1F2F-4ECC-8A8D-37670FD54F5F}" type="datetime1">
              <a:rPr lang="fr-FR" smtClean="0"/>
              <a:t>23/05/2025</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A89C7E07-3C67-C64C-8DA0-0404F6303970}" type="slidenum">
              <a:rPr lang="fr-FR" smtClean="0"/>
              <a:t>‹N°›</a:t>
            </a:fld>
            <a:endParaRPr lang="fr-FR"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1</a:t>
            </a:fld>
            <a:endParaRPr lang="fr-FR"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12</a:t>
            </a:fld>
            <a:endParaRPr lang="fr-FR" dirty="0"/>
          </a:p>
        </p:txBody>
      </p:sp>
    </p:spTree>
    <p:extLst>
      <p:ext uri="{BB962C8B-B14F-4D97-AF65-F5344CB8AC3E}">
        <p14:creationId xmlns:p14="http://schemas.microsoft.com/office/powerpoint/2010/main" val="4050233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13</a:t>
            </a:fld>
            <a:endParaRPr lang="fr-FR" dirty="0"/>
          </a:p>
        </p:txBody>
      </p:sp>
    </p:spTree>
    <p:extLst>
      <p:ext uri="{BB962C8B-B14F-4D97-AF65-F5344CB8AC3E}">
        <p14:creationId xmlns:p14="http://schemas.microsoft.com/office/powerpoint/2010/main" val="634596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14</a:t>
            </a:fld>
            <a:endParaRPr lang="fr-FR" dirty="0"/>
          </a:p>
        </p:txBody>
      </p:sp>
    </p:spTree>
    <p:extLst>
      <p:ext uri="{BB962C8B-B14F-4D97-AF65-F5344CB8AC3E}">
        <p14:creationId xmlns:p14="http://schemas.microsoft.com/office/powerpoint/2010/main" val="514488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15</a:t>
            </a:fld>
            <a:endParaRPr lang="fr-FR"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2</a:t>
            </a:fld>
            <a:endParaRPr lang="fr-FR"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3</a:t>
            </a:fld>
            <a:endParaRPr lang="fr-FR" dirty="0"/>
          </a:p>
        </p:txBody>
      </p:sp>
    </p:spTree>
    <p:extLst>
      <p:ext uri="{BB962C8B-B14F-4D97-AF65-F5344CB8AC3E}">
        <p14:creationId xmlns:p14="http://schemas.microsoft.com/office/powerpoint/2010/main" val="2730433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5</a:t>
            </a:fld>
            <a:endParaRPr lang="fr-FR" dirty="0"/>
          </a:p>
        </p:txBody>
      </p:sp>
    </p:spTree>
    <p:extLst>
      <p:ext uri="{BB962C8B-B14F-4D97-AF65-F5344CB8AC3E}">
        <p14:creationId xmlns:p14="http://schemas.microsoft.com/office/powerpoint/2010/main" val="3576248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6</a:t>
            </a:fld>
            <a:endParaRPr lang="fr-FR" dirty="0"/>
          </a:p>
        </p:txBody>
      </p:sp>
    </p:spTree>
    <p:extLst>
      <p:ext uri="{BB962C8B-B14F-4D97-AF65-F5344CB8AC3E}">
        <p14:creationId xmlns:p14="http://schemas.microsoft.com/office/powerpoint/2010/main" val="3908276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EF639921-CFBB-DE6F-31EB-81B758CA0268}"/>
              </a:ext>
            </a:extLst>
          </p:cNvPr>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rtlCol="0"/>
          <a:lstStyle>
            <a:defPPr>
              <a:defRPr lang="fr-FR"/>
            </a:defPPr>
          </a:lstStyle>
          <a:p>
            <a:pPr rtl="0"/>
            <a:fld id="{A89C7E07-3C67-C64C-8DA0-0404F6303970}" type="slidenum">
              <a:rPr lang="fr-FR" smtClean="0"/>
              <a:t>7</a:t>
            </a:fld>
            <a:endParaRPr lang="fr-FR" dirty="0"/>
          </a:p>
        </p:txBody>
      </p:sp>
    </p:spTree>
    <p:extLst>
      <p:ext uri="{BB962C8B-B14F-4D97-AF65-F5344CB8AC3E}">
        <p14:creationId xmlns:p14="http://schemas.microsoft.com/office/powerpoint/2010/main" val="3727777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8</a:t>
            </a:fld>
            <a:endParaRPr lang="fr-FR" dirty="0"/>
          </a:p>
        </p:txBody>
      </p:sp>
    </p:spTree>
    <p:extLst>
      <p:ext uri="{BB962C8B-B14F-4D97-AF65-F5344CB8AC3E}">
        <p14:creationId xmlns:p14="http://schemas.microsoft.com/office/powerpoint/2010/main" val="2386183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9</a:t>
            </a:fld>
            <a:endParaRPr lang="fr-FR" dirty="0"/>
          </a:p>
        </p:txBody>
      </p:sp>
    </p:spTree>
    <p:extLst>
      <p:ext uri="{BB962C8B-B14F-4D97-AF65-F5344CB8AC3E}">
        <p14:creationId xmlns:p14="http://schemas.microsoft.com/office/powerpoint/2010/main" val="501160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A89C7E07-3C67-C64C-8DA0-0404F6303970}" type="slidenum">
              <a:rPr lang="fr-FR" smtClean="0"/>
              <a:t>10</a:t>
            </a:fld>
            <a:endParaRPr lang="fr-FR" dirty="0"/>
          </a:p>
        </p:txBody>
      </p:sp>
    </p:spTree>
    <p:extLst>
      <p:ext uri="{BB962C8B-B14F-4D97-AF65-F5344CB8AC3E}">
        <p14:creationId xmlns:p14="http://schemas.microsoft.com/office/powerpoint/2010/main" val="2994759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1">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fr-FR" sz="6000" b="1" i="0" spc="100" baseline="0">
                <a:solidFill>
                  <a:schemeClr val="bg1"/>
                </a:solidFill>
                <a:latin typeface="+mj-lt"/>
              </a:defRPr>
            </a:lvl1pPr>
          </a:lstStyle>
          <a:p>
            <a:pPr rtl="0"/>
            <a:r>
              <a:rPr lang="fr-FR"/>
              <a:t>Cliquez pour ajouter un titre </a:t>
            </a:r>
          </a:p>
        </p:txBody>
      </p:sp>
      <p:grpSp>
        <p:nvGrpSpPr>
          <p:cNvPr id="9" name="Groupe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orme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1" name="Forme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2" name="Forme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cxnSp>
        <p:nvCxnSpPr>
          <p:cNvPr id="13" name="Connecteur droit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contenu et tableau">
    <p:bg>
      <p:bgPr>
        <a:solidFill>
          <a:schemeClr val="tx1"/>
        </a:solidFill>
        <a:effectLst/>
      </p:bgPr>
    </p:bg>
    <p:spTree>
      <p:nvGrpSpPr>
        <p:cNvPr id="1" name=""/>
        <p:cNvGrpSpPr/>
        <p:nvPr/>
      </p:nvGrpSpPr>
      <p:grpSpPr>
        <a:xfrm>
          <a:off x="0" y="0"/>
          <a:ext cx="0" cy="0"/>
          <a:chOff x="0" y="0"/>
          <a:chExt cx="0" cy="0"/>
        </a:xfrm>
      </p:grpSpPr>
      <p:grpSp>
        <p:nvGrpSpPr>
          <p:cNvPr id="5" name="Groupe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orme libre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5" name="Forme libre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7" name="Forme libre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fr-FR" sz="4400" b="1" i="0">
                <a:solidFill>
                  <a:schemeClr val="bg1"/>
                </a:solidFill>
                <a:latin typeface="+mj-lt"/>
              </a:defRPr>
            </a:lvl1pPr>
          </a:lstStyle>
          <a:p>
            <a:pPr rtl="0"/>
            <a:r>
              <a:rPr lang="fr-FR"/>
              <a:t>Cliquez pour ajouter un titre </a:t>
            </a:r>
          </a:p>
        </p:txBody>
      </p:sp>
      <p:cxnSp>
        <p:nvCxnSpPr>
          <p:cNvPr id="4" name="Connecteur droit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Espace réservé du contenu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fr-FR" sz="2000"/>
            </a:lvl1pPr>
            <a:lvl2pPr marL="457200" indent="0">
              <a:spcBef>
                <a:spcPts val="1800"/>
              </a:spcBef>
              <a:buNone/>
              <a:defRPr lang="fr-FR" sz="2000"/>
            </a:lvl2pPr>
            <a:lvl3pPr marL="914400" indent="0">
              <a:spcBef>
                <a:spcPts val="1800"/>
              </a:spcBef>
              <a:buNone/>
              <a:defRPr lang="fr-FR" sz="2000"/>
            </a:lvl3pPr>
            <a:lvl4pPr marL="1371600" indent="0">
              <a:spcBef>
                <a:spcPts val="1800"/>
              </a:spcBef>
              <a:buNone/>
              <a:defRPr lang="fr-FR" sz="2000"/>
            </a:lvl4pPr>
            <a:lvl5pPr marL="1828800" indent="0">
              <a:spcBef>
                <a:spcPts val="1800"/>
              </a:spcBef>
              <a:buNone/>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contenu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fr-FR" sz="2000"/>
            </a:lvl1pPr>
            <a:lvl2pPr>
              <a:spcBef>
                <a:spcPts val="600"/>
              </a:spcBef>
              <a:defRPr lang="fr-FR" sz="2000"/>
            </a:lvl2pPr>
            <a:lvl3pPr>
              <a:spcBef>
                <a:spcPts val="1800"/>
              </a:spcBef>
              <a:defRPr lang="fr-FR" sz="2000"/>
            </a:lvl3pPr>
            <a:lvl4pPr>
              <a:spcBef>
                <a:spcPts val="1800"/>
              </a:spcBef>
              <a:defRPr lang="fr-FR" sz="2000"/>
            </a:lvl4pPr>
            <a:lvl5pPr>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u numéro de diapositiv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8" name="Espace réservé de la date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fr-FR"/>
            </a:defPPr>
          </a:lstStyle>
          <a:p>
            <a:pPr rtl="0"/>
            <a:endParaRPr lang="fr-FR"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et deux contenus">
    <p:bg>
      <p:bgPr>
        <a:solidFill>
          <a:schemeClr val="tx1"/>
        </a:solidFill>
        <a:effectLst/>
      </p:bgPr>
    </p:bg>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orme libre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3" name="Forme libre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4" name="Forme libre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fr-FR" sz="4400" b="1" i="0">
                <a:solidFill>
                  <a:schemeClr val="bg1"/>
                </a:solidFill>
                <a:latin typeface="+mj-lt"/>
              </a:defRPr>
            </a:lvl1pPr>
          </a:lstStyle>
          <a:p>
            <a:pPr rtl="0"/>
            <a:r>
              <a:rPr lang="fr-FR"/>
              <a:t>Cliquez pour ajouter un titre </a:t>
            </a:r>
          </a:p>
        </p:txBody>
      </p:sp>
      <p:cxnSp>
        <p:nvCxnSpPr>
          <p:cNvPr id="4" name="Connecteur droit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Espace réservé du contenu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fr-FR" sz="2000"/>
            </a:lvl1pPr>
            <a:lvl2pPr>
              <a:spcBef>
                <a:spcPts val="600"/>
              </a:spcBef>
              <a:defRPr lang="fr-FR" sz="2000"/>
            </a:lvl2pPr>
            <a:lvl3pPr>
              <a:spcBef>
                <a:spcPts val="1800"/>
              </a:spcBef>
              <a:defRPr lang="fr-FR" sz="2000"/>
            </a:lvl3pPr>
            <a:lvl4pPr>
              <a:spcBef>
                <a:spcPts val="1800"/>
              </a:spcBef>
              <a:defRPr lang="fr-FR" sz="2000"/>
            </a:lvl4pPr>
            <a:lvl5pPr>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u contenu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fr-FR" sz="2000"/>
            </a:lvl1pPr>
            <a:lvl2pPr>
              <a:spcBef>
                <a:spcPts val="1800"/>
              </a:spcBef>
              <a:defRPr lang="fr-FR" sz="2000"/>
            </a:lvl2pPr>
            <a:lvl3pPr>
              <a:spcBef>
                <a:spcPts val="1800"/>
              </a:spcBef>
              <a:defRPr lang="fr-FR" sz="2000"/>
            </a:lvl3pPr>
            <a:lvl4pPr>
              <a:spcBef>
                <a:spcPts val="1800"/>
              </a:spcBef>
              <a:defRPr lang="fr-FR" sz="2000"/>
            </a:lvl4pPr>
            <a:lvl5pPr>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8" name="Espace réservé de la date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fr-FR"/>
            </a:defPPr>
          </a:lstStyle>
          <a:p>
            <a:pPr rtl="0"/>
            <a:endParaRPr lang="fr-FR" dirty="0">
              <a:latin typeface="+mn-lt"/>
            </a:endParaRPr>
          </a:p>
        </p:txBody>
      </p:sp>
      <p:sp>
        <p:nvSpPr>
          <p:cNvPr id="10" name="Espace réservé du numéro de diapositiv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au 2">
    <p:bg>
      <p:bgPr>
        <a:solidFill>
          <a:schemeClr val="tx1"/>
        </a:solidFill>
        <a:effectLst/>
      </p:bgPr>
    </p:bg>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fr-FR" sz="4400" b="1" i="0">
                <a:solidFill>
                  <a:schemeClr val="bg1"/>
                </a:solidFill>
                <a:latin typeface="+mj-lt"/>
              </a:defRPr>
            </a:lvl1pPr>
          </a:lstStyle>
          <a:p>
            <a:pPr rtl="0"/>
            <a:r>
              <a:rPr lang="fr-FR"/>
              <a:t>Cliquez pour ajouter un titre </a:t>
            </a:r>
          </a:p>
        </p:txBody>
      </p:sp>
      <p:sp>
        <p:nvSpPr>
          <p:cNvPr id="9" name="Espace réservé du tableau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fr-FR"/>
            </a:lvl1pPr>
          </a:lstStyle>
          <a:p>
            <a:pPr rtl="0"/>
            <a:r>
              <a:rPr lang="fr-FR"/>
              <a:t>Cliquez sur l'icône pour ajouter un tableau</a:t>
            </a:r>
          </a:p>
        </p:txBody>
      </p:sp>
      <p:sp>
        <p:nvSpPr>
          <p:cNvPr id="10" name="Espace réservé du numéro de diapositiv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8" name="Espace réservé de la date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fr-FR"/>
            </a:defPPr>
          </a:lstStyle>
          <a:p>
            <a:pPr rtl="0"/>
            <a:endParaRPr lang="fr-FR" dirty="0">
              <a:latin typeface="+mn-lt"/>
            </a:endParaRPr>
          </a:p>
        </p:txBody>
      </p:sp>
      <p:cxnSp>
        <p:nvCxnSpPr>
          <p:cNvPr id="4" name="Connecteur droit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3">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fr-FR" sz="6000" b="1" i="0" spc="100" baseline="0">
                <a:solidFill>
                  <a:schemeClr val="bg1"/>
                </a:solidFill>
                <a:latin typeface="+mj-lt"/>
              </a:defRPr>
            </a:lvl1pPr>
          </a:lstStyle>
          <a:p>
            <a:pPr rtl="0"/>
            <a:r>
              <a:rPr lang="fr-FR"/>
              <a:t>Cliquez pour ajouter un titre </a:t>
            </a:r>
          </a:p>
        </p:txBody>
      </p:sp>
      <p:grpSp>
        <p:nvGrpSpPr>
          <p:cNvPr id="9" name="Groupe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orme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1" name="Forme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2" name="Forme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18" name="Espace réservé du texte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fr-FR" sz="2400" b="1" i="0">
                <a:solidFill>
                  <a:schemeClr val="tx2">
                    <a:lumMod val="75000"/>
                  </a:schemeClr>
                </a:solidFill>
                <a:latin typeface="+mn-lt"/>
              </a:defRPr>
            </a:lvl1pPr>
            <a:lvl2pPr>
              <a:defRPr lang="fr-FR" sz="4000"/>
            </a:lvl2pPr>
            <a:lvl3pPr>
              <a:defRPr lang="fr-FR" sz="4000"/>
            </a:lvl3pPr>
            <a:lvl4pPr>
              <a:defRPr lang="fr-FR" sz="4000"/>
            </a:lvl4pPr>
            <a:lvl5pPr>
              <a:defRPr lang="fr-FR" sz="4000"/>
            </a:lvl5pPr>
          </a:lstStyle>
          <a:p>
            <a:pPr lvl="0" rtl="0"/>
            <a:r>
              <a:rPr lang="fr-FR"/>
              <a:t>Cliquer pour ajouter du texte</a:t>
            </a:r>
          </a:p>
        </p:txBody>
      </p:sp>
      <p:cxnSp>
        <p:nvCxnSpPr>
          <p:cNvPr id="4" name="Connecteur droit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1">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Forme automatiqu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8" name="Forme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9" name="Forme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0" name="Forme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fr-FR"/>
              </a:defPPr>
            </a:lstStyle>
            <a:p>
              <a:pPr rtl="0"/>
              <a:endParaRPr lang="fr-FR" dirty="0"/>
            </a:p>
          </p:txBody>
        </p:sp>
        <p:sp>
          <p:nvSpPr>
            <p:cNvPr id="11" name="Forme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12" name="Titr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fr-FR" sz="4400" b="1" i="0" spc="50" baseline="0">
                <a:latin typeface="+mj-lt"/>
              </a:defRPr>
            </a:lvl1pPr>
          </a:lstStyle>
          <a:p>
            <a:pPr rtl="0"/>
            <a:r>
              <a:rPr lang="fr-FR"/>
              <a:t>Cliquez pour ajouter un titre </a:t>
            </a:r>
          </a:p>
        </p:txBody>
      </p:sp>
      <p:sp>
        <p:nvSpPr>
          <p:cNvPr id="2" name="Espace réservé du contenu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fr-FR" sz="2400" b="1" i="0" kern="1200" dirty="0">
                <a:solidFill>
                  <a:schemeClr val="tx2">
                    <a:lumMod val="75000"/>
                  </a:schemeClr>
                </a:solidFill>
                <a:latin typeface="+mn-lt"/>
                <a:ea typeface="+mn-ea"/>
                <a:cs typeface="+mn-cs"/>
              </a:defRPr>
            </a:lvl1pPr>
            <a:lvl2pPr indent="-283464">
              <a:spcBef>
                <a:spcPts val="600"/>
              </a:spcBef>
              <a:defRPr lang="fr-FR" sz="2000"/>
            </a:lvl2pPr>
            <a:lvl3pPr indent="-283464">
              <a:spcBef>
                <a:spcPts val="1800"/>
              </a:spcBef>
              <a:defRPr lang="fr-FR" sz="2000"/>
            </a:lvl3pPr>
            <a:lvl4pPr indent="-283464">
              <a:spcBef>
                <a:spcPts val="1800"/>
              </a:spcBef>
              <a:defRPr lang="fr-FR" sz="2000"/>
            </a:lvl4pPr>
            <a:lvl5pPr indent="-283464">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3" name="Espace réservé du numéro de diapositive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42" name="Espace réservé de la date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fr-FR"/>
            </a:defPPr>
          </a:lstStyle>
          <a:p>
            <a:pPr rtl="0"/>
            <a:endParaRPr lang="fr-FR" dirty="0">
              <a:latin typeface="+mn-lt"/>
            </a:endParaRPr>
          </a:p>
        </p:txBody>
      </p:sp>
      <p:cxnSp>
        <p:nvCxnSpPr>
          <p:cNvPr id="4" name="Connecteur droit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la section">
    <p:bg>
      <p:bgPr>
        <a:solidFill>
          <a:schemeClr val="accent3"/>
        </a:solidFill>
        <a:effectLst/>
      </p:bgPr>
    </p:bg>
    <p:spTree>
      <p:nvGrpSpPr>
        <p:cNvPr id="1" name=""/>
        <p:cNvGrpSpPr/>
        <p:nvPr/>
      </p:nvGrpSpPr>
      <p:grpSpPr>
        <a:xfrm>
          <a:off x="0" y="0"/>
          <a:ext cx="0" cy="0"/>
          <a:chOff x="0" y="0"/>
          <a:chExt cx="0" cy="0"/>
        </a:xfrm>
      </p:grpSpPr>
      <p:sp>
        <p:nvSpPr>
          <p:cNvPr id="4" name="Espace réservé d’image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fr-FR" sz="2000">
                <a:solidFill>
                  <a:schemeClr val="tx1"/>
                </a:solidFill>
              </a:defRPr>
            </a:lvl1pPr>
          </a:lstStyle>
          <a:p>
            <a:pPr rtl="0"/>
            <a:r>
              <a:rPr lang="fr-FR"/>
              <a:t>Cliquez sur l'icône pour ajouter une image</a:t>
            </a:r>
          </a:p>
        </p:txBody>
      </p:sp>
      <p:sp>
        <p:nvSpPr>
          <p:cNvPr id="18" name="Titr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fr-FR" sz="6000" b="1" i="0" baseline="0">
                <a:solidFill>
                  <a:schemeClr val="tx1"/>
                </a:solidFill>
                <a:latin typeface="+mj-lt"/>
              </a:defRPr>
            </a:lvl1pPr>
          </a:lstStyle>
          <a:p>
            <a:pPr rtl="0"/>
            <a:r>
              <a:rPr lang="fr-FR"/>
              <a:t>Cliquez pour ajouter un titre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2">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fr-FR" sz="6000" b="1" i="0" spc="100" baseline="0">
                <a:solidFill>
                  <a:schemeClr val="bg1"/>
                </a:solidFill>
                <a:latin typeface="+mj-lt"/>
              </a:defRPr>
            </a:lvl1pPr>
          </a:lstStyle>
          <a:p>
            <a:pPr rtl="0"/>
            <a:r>
              <a:rPr lang="fr-FR"/>
              <a:t>Cliquez pour ajouter un titre </a:t>
            </a:r>
          </a:p>
        </p:txBody>
      </p:sp>
      <p:sp>
        <p:nvSpPr>
          <p:cNvPr id="6" name="Espace réservé d’image 5">
            <a:extLst>
              <a:ext uri="{FF2B5EF4-FFF2-40B4-BE49-F238E27FC236}">
                <a16:creationId xmlns:a16="http://schemas.microsoft.com/office/drawing/2014/main" id="{A9973BC6-F6E5-0B3B-C8AB-0AC4020D4E8B}"/>
              </a:ext>
            </a:extLst>
          </p:cNvPr>
          <p:cNvSpPr>
            <a:spLocks noGrp="1"/>
          </p:cNvSpPr>
          <p:nvPr>
            <p:ph type="pic" sz="quarter" idx="12" hasCustomPrompt="1"/>
          </p:nvPr>
        </p:nvSpPr>
        <p:spPr>
          <a:xfrm>
            <a:off x="0" y="-11113"/>
            <a:ext cx="5791200" cy="6880226"/>
          </a:xfrm>
        </p:spPr>
        <p:txBody>
          <a:bodyPr rtlCol="0">
            <a:normAutofit/>
          </a:bodyPr>
          <a:lstStyle>
            <a:lvl1pPr marL="0" indent="0" algn="ctr">
              <a:buNone/>
              <a:defRPr lang="fr-FR" sz="2000"/>
            </a:lvl1pPr>
          </a:lstStyle>
          <a:p>
            <a:pPr rtl="0"/>
            <a:r>
              <a:rPr lang="fr-FR" dirty="0"/>
              <a:t>Cliquez sur l’icône pour ajouter une image</a:t>
            </a:r>
          </a:p>
        </p:txBody>
      </p:sp>
      <p:sp>
        <p:nvSpPr>
          <p:cNvPr id="18" name="Espace réservé du texte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fr-FR" sz="2400" b="1" i="0">
                <a:solidFill>
                  <a:schemeClr val="tx2">
                    <a:lumMod val="75000"/>
                  </a:schemeClr>
                </a:solidFill>
                <a:latin typeface="+mn-lt"/>
              </a:defRPr>
            </a:lvl1pPr>
            <a:lvl2pPr>
              <a:defRPr lang="fr-FR" sz="4000"/>
            </a:lvl2pPr>
            <a:lvl3pPr>
              <a:defRPr lang="fr-FR" sz="4000"/>
            </a:lvl3pPr>
            <a:lvl4pPr>
              <a:defRPr lang="fr-FR" sz="4000"/>
            </a:lvl4pPr>
            <a:lvl5pPr>
              <a:defRPr lang="fr-FR" sz="4000"/>
            </a:lvl5pPr>
          </a:lstStyle>
          <a:p>
            <a:pPr lvl="0" rtl="0"/>
            <a:r>
              <a:rPr lang="fr-FR"/>
              <a:t>Cliquer pour ajouter du texte</a:t>
            </a:r>
          </a:p>
        </p:txBody>
      </p:sp>
      <p:cxnSp>
        <p:nvCxnSpPr>
          <p:cNvPr id="7" name="Connecteur droit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ésumé 2">
    <p:bg>
      <p:bgPr>
        <a:solidFill>
          <a:schemeClr val="tx1"/>
        </a:solidFill>
        <a:effectLst/>
      </p:bgPr>
    </p:bg>
    <p:spTree>
      <p:nvGrpSpPr>
        <p:cNvPr id="1" name=""/>
        <p:cNvGrpSpPr/>
        <p:nvPr/>
      </p:nvGrpSpPr>
      <p:grpSpPr>
        <a:xfrm>
          <a:off x="0" y="0"/>
          <a:ext cx="0" cy="0"/>
          <a:chOff x="0" y="0"/>
          <a:chExt cx="0" cy="0"/>
        </a:xfrm>
      </p:grpSpPr>
      <p:cxnSp>
        <p:nvCxnSpPr>
          <p:cNvPr id="9" name="Connecteur droit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e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orme libre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2" name="Forme libre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3" name="Forme libre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32" name="Titr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fr-FR" sz="4400" b="1" i="0">
                <a:latin typeface="+mj-lt"/>
              </a:defRPr>
            </a:lvl1pPr>
          </a:lstStyle>
          <a:p>
            <a:pPr rtl="0"/>
            <a:r>
              <a:rPr lang="fr-FR"/>
              <a:t>Cliquez pour ajouter un titre </a:t>
            </a:r>
          </a:p>
        </p:txBody>
      </p:sp>
      <p:sp>
        <p:nvSpPr>
          <p:cNvPr id="2" name="Espace réservé du contenu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fr-FR" sz="2000"/>
            </a:lvl1pPr>
            <a:lvl2pPr indent="-283464">
              <a:spcBef>
                <a:spcPts val="1800"/>
              </a:spcBef>
              <a:defRPr lang="fr-FR" sz="2000"/>
            </a:lvl2pPr>
            <a:lvl3pPr indent="-283464">
              <a:spcBef>
                <a:spcPts val="1800"/>
              </a:spcBef>
              <a:defRPr lang="fr-FR" sz="2000"/>
            </a:lvl3pPr>
            <a:lvl4pPr indent="-283464">
              <a:spcBef>
                <a:spcPts val="1800"/>
              </a:spcBef>
              <a:defRPr lang="fr-FR" sz="2000"/>
            </a:lvl4pPr>
            <a:lvl5pPr indent="-283464">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8" name="Espace réservé du numéro de diapositive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5" name="Espace réservé de la date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fr-FR"/>
            </a:defPPr>
          </a:lstStyle>
          <a:p>
            <a:pPr rtl="0"/>
            <a:endParaRPr lang="fr-FR"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fr-FR" sz="6000" b="1" i="0" spc="100" baseline="0">
                <a:solidFill>
                  <a:schemeClr val="bg1"/>
                </a:solidFill>
                <a:latin typeface="+mj-lt"/>
              </a:defRPr>
            </a:lvl1pPr>
          </a:lstStyle>
          <a:p>
            <a:pPr rtl="0"/>
            <a:r>
              <a:rPr lang="fr-FR"/>
              <a:t>Cliquez pour ajouter un titre </a:t>
            </a:r>
          </a:p>
        </p:txBody>
      </p:sp>
      <p:grpSp>
        <p:nvGrpSpPr>
          <p:cNvPr id="9" name="Groupe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orme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1" name="Forme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2" name="Forme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cxnSp>
        <p:nvCxnSpPr>
          <p:cNvPr id="13" name="Connecteur droit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Espace réservé du texte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fr-FR" sz="2400" b="1" i="0">
                <a:solidFill>
                  <a:schemeClr val="tx2">
                    <a:lumMod val="75000"/>
                  </a:schemeClr>
                </a:solidFill>
                <a:latin typeface="+mn-lt"/>
              </a:defRPr>
            </a:lvl1pPr>
            <a:lvl2pPr>
              <a:defRPr lang="fr-FR" sz="4000"/>
            </a:lvl2pPr>
            <a:lvl3pPr>
              <a:defRPr lang="fr-FR" sz="4000"/>
            </a:lvl3pPr>
            <a:lvl4pPr>
              <a:defRPr lang="fr-FR" sz="4000"/>
            </a:lvl4pPr>
            <a:lvl5pPr>
              <a:defRPr lang="fr-FR" sz="4000"/>
            </a:lvl5pPr>
          </a:lstStyle>
          <a:p>
            <a:pPr lvl="0" rtl="0"/>
            <a:r>
              <a:rPr lang="fr-FR"/>
              <a:t>Cliquer pour ajouter du texte</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deux contenus 2">
    <p:bg>
      <p:bgPr>
        <a:solidFill>
          <a:schemeClr val="tx1"/>
        </a:solidFill>
        <a:effectLst/>
      </p:bgPr>
    </p:bg>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orme libre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3" name="Forme libre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4" name="Forme libre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fr-FR" sz="4400" b="1" i="0">
                <a:solidFill>
                  <a:schemeClr val="bg1"/>
                </a:solidFill>
                <a:latin typeface="+mj-lt"/>
              </a:defRPr>
            </a:lvl1pPr>
          </a:lstStyle>
          <a:p>
            <a:pPr rtl="0"/>
            <a:r>
              <a:rPr lang="fr-FR"/>
              <a:t>Cliquez pour ajouter un titre </a:t>
            </a:r>
          </a:p>
        </p:txBody>
      </p:sp>
      <p:sp>
        <p:nvSpPr>
          <p:cNvPr id="2" name="Espace réservé du contenu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fr-FR" sz="2000"/>
            </a:lvl1pPr>
            <a:lvl2pPr marL="283464" indent="-283464">
              <a:spcBef>
                <a:spcPts val="1800"/>
              </a:spcBef>
              <a:defRPr lang="fr-FR" sz="2000"/>
            </a:lvl2pPr>
            <a:lvl3pPr marL="594360" indent="-283464">
              <a:spcBef>
                <a:spcPts val="1800"/>
              </a:spcBef>
              <a:defRPr lang="fr-FR" sz="2000"/>
            </a:lvl3pPr>
            <a:lvl4pPr marL="822960" indent="-283464">
              <a:spcBef>
                <a:spcPts val="1800"/>
              </a:spcBef>
              <a:defRPr lang="fr-FR" sz="2000"/>
            </a:lvl4pPr>
            <a:lvl5pPr marL="1005840" indent="-283464">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3" name="Espace réservé du contenu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fr-FR" sz="2000"/>
            </a:lvl1pPr>
            <a:lvl2pPr marL="283464" indent="-283464">
              <a:spcBef>
                <a:spcPts val="1800"/>
              </a:spcBef>
              <a:defRPr lang="fr-FR" sz="2000"/>
            </a:lvl2pPr>
            <a:lvl3pPr marL="548640" indent="-283464">
              <a:spcBef>
                <a:spcPts val="1800"/>
              </a:spcBef>
              <a:defRPr lang="fr-FR" sz="2000"/>
            </a:lvl3pPr>
            <a:lvl4pPr marL="822960" indent="-283464">
              <a:spcBef>
                <a:spcPts val="1800"/>
              </a:spcBef>
              <a:defRPr lang="fr-FR" sz="2000"/>
            </a:lvl4pPr>
            <a:lvl5pPr marL="1005840" indent="-283464">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u numéro de diapositiv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8" name="Espace réservé de la date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fr-FR"/>
            </a:defPPr>
          </a:lstStyle>
          <a:p>
            <a:pPr rtl="0"/>
            <a:endParaRPr lang="fr-FR" dirty="0">
              <a:latin typeface="+mn-lt"/>
            </a:endParaRPr>
          </a:p>
        </p:txBody>
      </p:sp>
      <p:cxnSp>
        <p:nvCxnSpPr>
          <p:cNvPr id="4" name="Connecteur droit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et contenu ">
    <p:bg>
      <p:bgPr>
        <a:solidFill>
          <a:schemeClr val="tx1"/>
        </a:solidFill>
        <a:effectLst/>
      </p:bgPr>
    </p:bg>
    <p:spTree>
      <p:nvGrpSpPr>
        <p:cNvPr id="1" name=""/>
        <p:cNvGrpSpPr/>
        <p:nvPr/>
      </p:nvGrpSpPr>
      <p:grpSpPr>
        <a:xfrm>
          <a:off x="0" y="0"/>
          <a:ext cx="0" cy="0"/>
          <a:chOff x="0" y="0"/>
          <a:chExt cx="0" cy="0"/>
        </a:xfrm>
      </p:grpSpPr>
      <p:grpSp>
        <p:nvGrpSpPr>
          <p:cNvPr id="11" name="Groupe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Forme automatiqu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3" name="Forme libre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4" name="Forme libre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sp>
          <p:nvSpPr>
            <p:cNvPr id="18" name="Forme libre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fr-FR"/>
              </a:defPPr>
            </a:lstStyle>
            <a:p>
              <a:pPr rtl="0"/>
              <a:endParaRPr lang="fr-FR" dirty="0"/>
            </a:p>
          </p:txBody>
        </p:sp>
        <p:sp>
          <p:nvSpPr>
            <p:cNvPr id="19" name="Forme libre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fr-FR"/>
              </a:defPPr>
            </a:lstStyle>
            <a:p>
              <a:pPr rtl="0"/>
              <a:endParaRPr lang="fr-FR" dirty="0"/>
            </a:p>
          </p:txBody>
        </p:sp>
      </p:grpSp>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fr-FR" sz="4400" b="1" i="0">
                <a:solidFill>
                  <a:schemeClr val="bg1"/>
                </a:solidFill>
                <a:latin typeface="+mj-lt"/>
              </a:defRPr>
            </a:lvl1pPr>
          </a:lstStyle>
          <a:p>
            <a:pPr rtl="0"/>
            <a:r>
              <a:rPr lang="fr-FR"/>
              <a:t>Cliquez pour ajouter un titre </a:t>
            </a:r>
          </a:p>
        </p:txBody>
      </p:sp>
      <p:cxnSp>
        <p:nvCxnSpPr>
          <p:cNvPr id="4" name="Connecteur droit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Espace réservé du contenu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fr-FR" sz="2000"/>
            </a:lvl1pPr>
            <a:lvl2pPr marL="914400" indent="-457200">
              <a:spcBef>
                <a:spcPts val="1800"/>
              </a:spcBef>
              <a:buFont typeface="+mj-lt"/>
              <a:buAutoNum type="alphaLcPeriod"/>
              <a:defRPr lang="fr-FR" sz="2000"/>
            </a:lvl2pPr>
            <a:lvl3pPr marL="1371600" indent="-457200">
              <a:spcBef>
                <a:spcPts val="1800"/>
              </a:spcBef>
              <a:buFont typeface="+mj-lt"/>
              <a:buAutoNum type="arabicParenR"/>
              <a:defRPr lang="fr-FR" sz="2000"/>
            </a:lvl3pPr>
            <a:lvl4pPr marL="1371600" indent="0">
              <a:spcBef>
                <a:spcPts val="1800"/>
              </a:spcBef>
              <a:buFont typeface="+mj-lt"/>
              <a:buNone/>
              <a:defRPr lang="fr-FR" sz="2000"/>
            </a:lvl4pPr>
            <a:lvl5pPr marL="2286000" indent="-457200">
              <a:spcBef>
                <a:spcPts val="1800"/>
              </a:spcBef>
              <a:buFont typeface="+mj-lt"/>
              <a:buAutoNum type="arabicPeriod"/>
              <a:defRPr lang="fr-FR" sz="2000"/>
            </a:lvl5pPr>
          </a:lstStyle>
          <a:p>
            <a:pPr lvl="0" rtl="0"/>
            <a:r>
              <a:rPr lang="fr-FR"/>
              <a:t>Cliquer pour ajouter du contenu</a:t>
            </a:r>
          </a:p>
          <a:p>
            <a:pPr lvl="1" rtl="0"/>
            <a:r>
              <a:rPr lang="fr-FR"/>
              <a:t>Deuxième niveau</a:t>
            </a:r>
          </a:p>
          <a:p>
            <a:pPr lvl="2" rtl="0"/>
            <a:r>
              <a:rPr lang="fr-FR"/>
              <a:t>Troisième niveau</a:t>
            </a:r>
          </a:p>
          <a:p>
            <a:pPr lvl="3" rtl="0"/>
            <a:endParaRPr lang="fr-FR" dirty="0"/>
          </a:p>
        </p:txBody>
      </p:sp>
      <p:sp>
        <p:nvSpPr>
          <p:cNvPr id="2" name="Espace réservé du contenu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fr-FR" sz="2000"/>
            </a:lvl1pPr>
            <a:lvl2pPr marL="283464" indent="-283464">
              <a:spcBef>
                <a:spcPts val="1800"/>
              </a:spcBef>
              <a:defRPr lang="fr-FR" sz="2000"/>
            </a:lvl2pPr>
            <a:lvl3pPr marL="548640" indent="-283464">
              <a:spcBef>
                <a:spcPts val="1800"/>
              </a:spcBef>
              <a:defRPr lang="fr-FR" sz="2000"/>
            </a:lvl3pPr>
            <a:lvl4pPr marL="822960" indent="-283464">
              <a:spcBef>
                <a:spcPts val="1800"/>
              </a:spcBef>
              <a:defRPr lang="fr-FR" sz="2000"/>
            </a:lvl4pPr>
            <a:lvl5pPr marL="1005840" indent="-283464">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u numéro de diapositiv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8" name="Espace réservé de la date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fr-FR"/>
            </a:defPPr>
          </a:lstStyle>
          <a:p>
            <a:pPr rtl="0"/>
            <a:endParaRPr lang="fr-FR"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contenu et image">
    <p:bg>
      <p:bgPr>
        <a:solidFill>
          <a:schemeClr val="tx1"/>
        </a:solidFill>
        <a:effectLst/>
      </p:bgPr>
    </p:bg>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fr-FR" sz="4400" b="1" i="0">
                <a:solidFill>
                  <a:schemeClr val="bg1"/>
                </a:solidFill>
                <a:latin typeface="+mj-lt"/>
              </a:defRPr>
            </a:lvl1pPr>
          </a:lstStyle>
          <a:p>
            <a:pPr rtl="0"/>
            <a:r>
              <a:rPr lang="fr-FR"/>
              <a:t>Cliquez pour ajouter un titre </a:t>
            </a:r>
          </a:p>
        </p:txBody>
      </p:sp>
      <p:sp>
        <p:nvSpPr>
          <p:cNvPr id="3" name="Espace réservé du contenu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fr-FR" sz="2000"/>
            </a:lvl1pPr>
            <a:lvl2pPr indent="-283464">
              <a:spcBef>
                <a:spcPts val="1800"/>
              </a:spcBef>
              <a:defRPr lang="fr-FR" sz="2000"/>
            </a:lvl2pPr>
            <a:lvl3pPr indent="-283464">
              <a:spcBef>
                <a:spcPts val="1800"/>
              </a:spcBef>
              <a:defRPr lang="fr-FR" sz="2000"/>
            </a:lvl3pPr>
            <a:lvl4pPr indent="-283464">
              <a:spcBef>
                <a:spcPts val="1800"/>
              </a:spcBef>
              <a:defRPr lang="fr-FR" sz="2000"/>
            </a:lvl4pPr>
            <a:lvl5pPr indent="-283464">
              <a:spcBef>
                <a:spcPts val="1800"/>
              </a:spcBef>
              <a:defRPr lang="fr-FR" sz="2000"/>
            </a:lvl5pPr>
          </a:lstStyle>
          <a:p>
            <a:pPr lvl="0" rtl="0"/>
            <a:r>
              <a:rPr lang="fr-FR"/>
              <a:t>Cliquer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cxnSp>
        <p:nvCxnSpPr>
          <p:cNvPr id="4" name="Connecteur droit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Espace réservé d’image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fr-FR" sz="2000">
                <a:solidFill>
                  <a:schemeClr val="bg1"/>
                </a:solidFill>
              </a:defRPr>
            </a:lvl1pPr>
          </a:lstStyle>
          <a:p>
            <a:pPr rtl="0"/>
            <a:r>
              <a:rPr lang="fr-FR"/>
              <a:t>Cliquez sur l'icône pour ajouter une image</a:t>
            </a:r>
          </a:p>
        </p:txBody>
      </p:sp>
      <p:sp>
        <p:nvSpPr>
          <p:cNvPr id="10" name="Espace réservé du numéro de diapositive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fr-FR"/>
            </a:defPPr>
          </a:lstStyle>
          <a:p>
            <a:pPr rtl="0"/>
            <a:fld id="{294A09A9-5501-47C1-A89A-A340965A2BE2}" type="slidenum">
              <a:rPr lang="fr-FR" smtClean="0"/>
              <a:pPr/>
              <a:t>‹N°›</a:t>
            </a:fld>
            <a:endParaRPr lang="fr-FR" dirty="0">
              <a:latin typeface="+mn-lt"/>
            </a:endParaRPr>
          </a:p>
        </p:txBody>
      </p:sp>
      <p:sp>
        <p:nvSpPr>
          <p:cNvPr id="8" name="Espace réservé de la date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fr-FR"/>
            </a:defPPr>
          </a:lstStyle>
          <a:p>
            <a:pPr rtl="0"/>
            <a:endParaRPr lang="fr-FR"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2" name="Espace réservé du titre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fr-FR"/>
            </a:defPPr>
          </a:lstStyle>
          <a:p>
            <a:pPr rtl="0"/>
            <a:r>
              <a:rPr lang="fr-FR"/>
              <a:t>Modifiez le style du titre</a:t>
            </a:r>
          </a:p>
        </p:txBody>
      </p:sp>
      <p:sp>
        <p:nvSpPr>
          <p:cNvPr id="30" name="Espace réservé de la date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fr-FR" sz="1100" b="0" i="0">
                <a:solidFill>
                  <a:schemeClr val="bg1"/>
                </a:solidFill>
                <a:latin typeface="+mn-lt"/>
              </a:defRPr>
            </a:lvl1pPr>
          </a:lstStyle>
          <a:p>
            <a:pPr rtl="0"/>
            <a:endParaRPr lang="fr-FR" dirty="0">
              <a:latin typeface="+mn-lt"/>
            </a:endParaRPr>
          </a:p>
        </p:txBody>
      </p:sp>
      <p:sp>
        <p:nvSpPr>
          <p:cNvPr id="32" name="Espace réservé du numéro de diapositive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fr-FR" sz="1100" b="1" i="0">
                <a:solidFill>
                  <a:schemeClr val="bg1"/>
                </a:solidFill>
                <a:latin typeface="+mn-lt"/>
              </a:defRPr>
            </a:lvl1pPr>
          </a:lstStyle>
          <a:p>
            <a:pPr rtl="0"/>
            <a:fld id="{294A09A9-5501-47C1-A89A-A340965A2BE2}" type="slidenum">
              <a:rPr lang="fr-FR" smtClean="0"/>
              <a:pPr/>
              <a:t>‹N°›</a:t>
            </a:fld>
            <a:endParaRPr lang="fr-FR"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lang="fr-FR" sz="4400" b="1" i="0" kern="1200" spc="100" baseline="0">
          <a:solidFill>
            <a:schemeClr val="bg1"/>
          </a:solidFill>
          <a:latin typeface="+mj-lt"/>
          <a:ea typeface="+mj-ea"/>
          <a:cs typeface="+mj-cs"/>
        </a:defRPr>
      </a:lvl1pPr>
      <a:lvl2pPr eaLnBrk="1" hangingPunct="1">
        <a:defRPr lang="fr-FR">
          <a:solidFill>
            <a:schemeClr val="tx2"/>
          </a:solidFill>
        </a:defRPr>
      </a:lvl2pPr>
      <a:lvl3pPr eaLnBrk="1" hangingPunct="1">
        <a:defRPr lang="fr-FR">
          <a:solidFill>
            <a:schemeClr val="tx2"/>
          </a:solidFill>
        </a:defRPr>
      </a:lvl3pPr>
      <a:lvl4pPr eaLnBrk="1" hangingPunct="1">
        <a:defRPr lang="fr-FR">
          <a:solidFill>
            <a:schemeClr val="tx2"/>
          </a:solidFill>
        </a:defRPr>
      </a:lvl4pPr>
      <a:lvl5pPr eaLnBrk="1" hangingPunct="1">
        <a:defRPr lang="fr-FR">
          <a:solidFill>
            <a:schemeClr val="tx2"/>
          </a:solidFill>
        </a:defRPr>
      </a:lvl5pPr>
      <a:lvl6pPr eaLnBrk="1" hangingPunct="1">
        <a:defRPr lang="fr-FR">
          <a:solidFill>
            <a:schemeClr val="tx2"/>
          </a:solidFill>
        </a:defRPr>
      </a:lvl6pPr>
      <a:lvl7pPr eaLnBrk="1" hangingPunct="1">
        <a:defRPr lang="fr-FR">
          <a:solidFill>
            <a:schemeClr val="tx2"/>
          </a:solidFill>
        </a:defRPr>
      </a:lvl7pPr>
      <a:lvl8pPr eaLnBrk="1" hangingPunct="1">
        <a:defRPr lang="fr-FR">
          <a:solidFill>
            <a:schemeClr val="tx2"/>
          </a:solidFill>
        </a:defRPr>
      </a:lvl8pPr>
      <a:lvl9pPr eaLnBrk="1" hangingPunct="1">
        <a:defRPr lang="fr-F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fr-F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fr-F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fr-F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fr-F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fr-F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rtlCol="0"/>
          <a:lstStyle>
            <a:defPPr>
              <a:defRPr lang="fr-FR"/>
            </a:defPPr>
          </a:lstStyle>
          <a:p>
            <a:pPr rtl="0"/>
            <a:r>
              <a:rPr lang="fr-FR" dirty="0"/>
              <a:t>ANALYSE DES VENTES</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D31BBC6-FFF6-503C-DA7A-959EE9658E87}"/>
              </a:ext>
            </a:extLst>
          </p:cNvPr>
          <p:cNvSpPr>
            <a:spLocks noGrp="1"/>
          </p:cNvSpPr>
          <p:nvPr>
            <p:ph type="title"/>
          </p:nvPr>
        </p:nvSpPr>
        <p:spPr>
          <a:xfrm>
            <a:off x="594360" y="189572"/>
            <a:ext cx="6787747" cy="1593507"/>
          </a:xfrm>
        </p:spPr>
        <p:txBody>
          <a:bodyPr/>
          <a:lstStyle/>
          <a:p>
            <a:r>
              <a:rPr lang="en-US" dirty="0"/>
              <a:t>Flop 10 des ventes par pays</a:t>
            </a:r>
          </a:p>
        </p:txBody>
      </p:sp>
      <p:pic>
        <p:nvPicPr>
          <p:cNvPr id="12" name="Espace réservé du contenu 11" descr="Une image contenant texte, capture d’écran, Police, diagramme&#10;&#10;Le contenu généré par l’IA peut être incorrect.">
            <a:extLst>
              <a:ext uri="{FF2B5EF4-FFF2-40B4-BE49-F238E27FC236}">
                <a16:creationId xmlns:a16="http://schemas.microsoft.com/office/drawing/2014/main" id="{55B0B9C5-74C6-3B28-FE96-71F4A2E29541}"/>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94360" y="2524126"/>
            <a:ext cx="6787747" cy="3962400"/>
          </a:xfrm>
        </p:spPr>
      </p:pic>
      <p:sp>
        <p:nvSpPr>
          <p:cNvPr id="13" name="ZoneTexte 12">
            <a:extLst>
              <a:ext uri="{FF2B5EF4-FFF2-40B4-BE49-F238E27FC236}">
                <a16:creationId xmlns:a16="http://schemas.microsoft.com/office/drawing/2014/main" id="{4F257119-15A6-CCE1-397E-AD45A974B68D}"/>
              </a:ext>
            </a:extLst>
          </p:cNvPr>
          <p:cNvSpPr txBox="1"/>
          <p:nvPr/>
        </p:nvSpPr>
        <p:spPr>
          <a:xfrm>
            <a:off x="7712015" y="3856008"/>
            <a:ext cx="3946010" cy="1600438"/>
          </a:xfrm>
          <a:prstGeom prst="rect">
            <a:avLst/>
          </a:prstGeom>
          <a:noFill/>
        </p:spPr>
        <p:txBody>
          <a:bodyPr wrap="square" rtlCol="0">
            <a:spAutoFit/>
          </a:bodyPr>
          <a:lstStyle/>
          <a:p>
            <a:pPr algn="just"/>
            <a:r>
              <a:rPr lang="fr-FR" sz="1400" b="0" i="0" dirty="0">
                <a:solidFill>
                  <a:schemeClr val="bg1"/>
                </a:solidFill>
                <a:effectLst/>
                <a:latin typeface="Times New Roman" panose="02020603050405020304" pitchFamily="18" charset="0"/>
                <a:cs typeface="Times New Roman" panose="02020603050405020304" pitchFamily="18" charset="0"/>
              </a:rPr>
              <a:t>          </a:t>
            </a:r>
            <a:r>
              <a:rPr lang="fr-FR" sz="1400" dirty="0">
                <a:solidFill>
                  <a:schemeClr val="bg1"/>
                </a:solidFill>
                <a:latin typeface="Times New Roman" panose="02020603050405020304" pitchFamily="18" charset="0"/>
                <a:cs typeface="Times New Roman" panose="02020603050405020304" pitchFamily="18" charset="0"/>
              </a:rPr>
              <a:t>l’a</a:t>
            </a:r>
            <a:r>
              <a:rPr lang="fr-FR" sz="1400" b="0" i="0" dirty="0">
                <a:solidFill>
                  <a:schemeClr val="bg1"/>
                </a:solidFill>
                <a:effectLst/>
                <a:latin typeface="Times New Roman" panose="02020603050405020304" pitchFamily="18" charset="0"/>
                <a:cs typeface="Times New Roman" panose="02020603050405020304" pitchFamily="18" charset="0"/>
              </a:rPr>
              <a:t>nalyse de ce graphique révèle 3 réalités distinctes : (1) des micromarchés non viables, (2) des pétromonarchies sous-exploitées malgré leur richesse, et (3) des émergents à potentiel. Prioriser les EAU et l'Arménie permettrait de transformer deux flops en relais de croissance avec un investissement ciblé.</a:t>
            </a:r>
            <a:endParaRPr lang="fr-CM"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364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CAE14908-8BE8-1BCC-DD26-AE59926EEFC3}"/>
              </a:ext>
            </a:extLst>
          </p:cNvPr>
          <p:cNvSpPr>
            <a:spLocks noGrp="1"/>
          </p:cNvSpPr>
          <p:nvPr>
            <p:ph type="title"/>
          </p:nvPr>
        </p:nvSpPr>
        <p:spPr/>
        <p:txBody>
          <a:bodyPr/>
          <a:lstStyle/>
          <a:p>
            <a:r>
              <a:rPr lang="fr-CM" dirty="0"/>
              <a:t>Analyse par sous-catégorie et catégorie</a:t>
            </a:r>
          </a:p>
        </p:txBody>
      </p:sp>
    </p:spTree>
    <p:extLst>
      <p:ext uri="{BB962C8B-B14F-4D97-AF65-F5344CB8AC3E}">
        <p14:creationId xmlns:p14="http://schemas.microsoft.com/office/powerpoint/2010/main" val="301551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C6442C1F-A3F4-1B52-56B5-BE6104ABBA70}"/>
              </a:ext>
            </a:extLst>
          </p:cNvPr>
          <p:cNvSpPr>
            <a:spLocks noGrp="1"/>
          </p:cNvSpPr>
          <p:nvPr>
            <p:ph type="title"/>
          </p:nvPr>
        </p:nvSpPr>
        <p:spPr>
          <a:xfrm>
            <a:off x="594360" y="189572"/>
            <a:ext cx="6787747" cy="1593507"/>
          </a:xfrm>
        </p:spPr>
        <p:txBody>
          <a:bodyPr/>
          <a:lstStyle/>
          <a:p>
            <a:r>
              <a:rPr lang="en-US" dirty="0"/>
              <a:t>Profits par sous-</a:t>
            </a:r>
            <a:r>
              <a:rPr lang="en-US" dirty="0" err="1"/>
              <a:t>catégorie</a:t>
            </a:r>
            <a:r>
              <a:rPr lang="en-US" dirty="0"/>
              <a:t> de </a:t>
            </a:r>
            <a:r>
              <a:rPr lang="en-US" dirty="0" err="1"/>
              <a:t>produits</a:t>
            </a:r>
            <a:endParaRPr lang="en-US" dirty="0"/>
          </a:p>
        </p:txBody>
      </p:sp>
      <p:pic>
        <p:nvPicPr>
          <p:cNvPr id="12" name="Espace réservé du contenu 11" descr="Une image contenant texte, capture d’écran, Police, ligne&#10;&#10;Le contenu généré par l’IA peut être incorrect.">
            <a:extLst>
              <a:ext uri="{FF2B5EF4-FFF2-40B4-BE49-F238E27FC236}">
                <a16:creationId xmlns:a16="http://schemas.microsoft.com/office/drawing/2014/main" id="{831871D9-F35C-FE5D-16B8-35A9AFB5D35B}"/>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450850" y="3019426"/>
            <a:ext cx="6788150" cy="3275976"/>
          </a:xfrm>
        </p:spPr>
      </p:pic>
      <p:sp>
        <p:nvSpPr>
          <p:cNvPr id="13" name="ZoneTexte 12">
            <a:extLst>
              <a:ext uri="{FF2B5EF4-FFF2-40B4-BE49-F238E27FC236}">
                <a16:creationId xmlns:a16="http://schemas.microsoft.com/office/drawing/2014/main" id="{8313D9BF-25E4-809A-6D8F-8C71DDBBF490}"/>
              </a:ext>
            </a:extLst>
          </p:cNvPr>
          <p:cNvSpPr txBox="1"/>
          <p:nvPr/>
        </p:nvSpPr>
        <p:spPr>
          <a:xfrm>
            <a:off x="7382107" y="3506638"/>
            <a:ext cx="4609381" cy="2677656"/>
          </a:xfrm>
          <a:prstGeom prst="rect">
            <a:avLst/>
          </a:prstGeom>
          <a:noFill/>
        </p:spPr>
        <p:txBody>
          <a:bodyPr wrap="square" rtlCol="0">
            <a:spAutoFit/>
          </a:bodyPr>
          <a:lstStyle/>
          <a:p>
            <a:pPr algn="just"/>
            <a:r>
              <a:rPr lang="fr-FR" sz="1400" dirty="0">
                <a:solidFill>
                  <a:schemeClr val="bg1"/>
                </a:solidFill>
                <a:latin typeface="Times New Roman" panose="02020603050405020304" pitchFamily="18" charset="0"/>
                <a:cs typeface="Times New Roman" panose="02020603050405020304" pitchFamily="18" charset="0"/>
              </a:rPr>
              <a:t>          Le graphique montre les profits par sous-catégorie de produits, révélant une forte disparité entre les performances. Les sous-catégories les plus rentables sont </a:t>
            </a:r>
            <a:r>
              <a:rPr lang="fr-FR" sz="1400" b="1" dirty="0">
                <a:solidFill>
                  <a:schemeClr val="bg1"/>
                </a:solidFill>
                <a:latin typeface="Times New Roman" panose="02020603050405020304" pitchFamily="18" charset="0"/>
                <a:cs typeface="Times New Roman" panose="02020603050405020304" pitchFamily="18" charset="0"/>
              </a:rPr>
              <a:t>Copieurs</a:t>
            </a:r>
            <a:r>
              <a:rPr lang="fr-FR" sz="1400" dirty="0">
                <a:solidFill>
                  <a:schemeClr val="bg1"/>
                </a:solidFill>
                <a:latin typeface="Times New Roman" panose="02020603050405020304" pitchFamily="18" charset="0"/>
                <a:cs typeface="Times New Roman" panose="02020603050405020304" pitchFamily="18" charset="0"/>
              </a:rPr>
              <a:t> et </a:t>
            </a:r>
            <a:r>
              <a:rPr lang="fr-FR" sz="1400" b="1" dirty="0">
                <a:solidFill>
                  <a:schemeClr val="bg1"/>
                </a:solidFill>
                <a:latin typeface="Times New Roman" panose="02020603050405020304" pitchFamily="18" charset="0"/>
                <a:cs typeface="Times New Roman" panose="02020603050405020304" pitchFamily="18" charset="0"/>
              </a:rPr>
              <a:t>Téléphones</a:t>
            </a:r>
            <a:r>
              <a:rPr lang="fr-FR" sz="1400" dirty="0">
                <a:solidFill>
                  <a:schemeClr val="bg1"/>
                </a:solidFill>
                <a:latin typeface="Times New Roman" panose="02020603050405020304" pitchFamily="18" charset="0"/>
                <a:cs typeface="Times New Roman" panose="02020603050405020304" pitchFamily="18" charset="0"/>
              </a:rPr>
              <a:t>, générant chacune plus de </a:t>
            </a:r>
            <a:r>
              <a:rPr lang="fr-FR" sz="1400" b="1" dirty="0">
                <a:solidFill>
                  <a:schemeClr val="bg1"/>
                </a:solidFill>
                <a:latin typeface="Times New Roman" panose="02020603050405020304" pitchFamily="18" charset="0"/>
                <a:cs typeface="Times New Roman" panose="02020603050405020304" pitchFamily="18" charset="0"/>
              </a:rPr>
              <a:t>200 000 $</a:t>
            </a:r>
            <a:r>
              <a:rPr lang="fr-FR" sz="1400" dirty="0">
                <a:solidFill>
                  <a:schemeClr val="bg1"/>
                </a:solidFill>
                <a:latin typeface="Times New Roman" panose="02020603050405020304" pitchFamily="18" charset="0"/>
                <a:cs typeface="Times New Roman" panose="02020603050405020304" pitchFamily="18" charset="0"/>
              </a:rPr>
              <a:t>, suivies par </a:t>
            </a:r>
            <a:r>
              <a:rPr lang="fr-FR" sz="1400" b="1" dirty="0">
                <a:solidFill>
                  <a:schemeClr val="bg1"/>
                </a:solidFill>
                <a:latin typeface="Times New Roman" panose="02020603050405020304" pitchFamily="18" charset="0"/>
                <a:cs typeface="Times New Roman" panose="02020603050405020304" pitchFamily="18" charset="0"/>
              </a:rPr>
              <a:t>Bibliothèques, appareils, chaises et accessoires</a:t>
            </a:r>
            <a:r>
              <a:rPr lang="fr-FR" sz="1400" dirty="0">
                <a:solidFill>
                  <a:schemeClr val="bg1"/>
                </a:solidFill>
                <a:latin typeface="Times New Roman" panose="02020603050405020304" pitchFamily="18" charset="0"/>
                <a:cs typeface="Times New Roman" panose="02020603050405020304" pitchFamily="18" charset="0"/>
              </a:rPr>
              <a:t>, qui affichent également de bons résultats. D’autres, comme </a:t>
            </a:r>
            <a:r>
              <a:rPr lang="fr-FR" sz="1400" b="1" dirty="0">
                <a:solidFill>
                  <a:schemeClr val="bg1"/>
                </a:solidFill>
                <a:latin typeface="Times New Roman" panose="02020603050405020304" pitchFamily="18" charset="0"/>
                <a:cs typeface="Times New Roman" panose="02020603050405020304" pitchFamily="18" charset="0"/>
              </a:rPr>
              <a:t>Dossiers, Papier, Art ou Meubles</a:t>
            </a:r>
            <a:r>
              <a:rPr lang="fr-FR" sz="1400" dirty="0">
                <a:solidFill>
                  <a:schemeClr val="bg1"/>
                </a:solidFill>
                <a:latin typeface="Times New Roman" panose="02020603050405020304" pitchFamily="18" charset="0"/>
                <a:cs typeface="Times New Roman" panose="02020603050405020304" pitchFamily="18" charset="0"/>
              </a:rPr>
              <a:t>, restent rentables mais avec des profits plus modestes. À l’inverse, </a:t>
            </a:r>
            <a:r>
              <a:rPr lang="fr-FR" sz="1400" b="1" dirty="0">
                <a:solidFill>
                  <a:schemeClr val="bg1"/>
                </a:solidFill>
                <a:latin typeface="Times New Roman" panose="02020603050405020304" pitchFamily="18" charset="0"/>
                <a:cs typeface="Times New Roman" panose="02020603050405020304" pitchFamily="18" charset="0"/>
              </a:rPr>
              <a:t>Fournitures, Étiquettes et Attaches</a:t>
            </a:r>
            <a:r>
              <a:rPr lang="fr-FR" sz="1400" dirty="0">
                <a:solidFill>
                  <a:schemeClr val="bg1"/>
                </a:solidFill>
                <a:latin typeface="Times New Roman" panose="02020603050405020304" pitchFamily="18" charset="0"/>
                <a:cs typeface="Times New Roman" panose="02020603050405020304" pitchFamily="18" charset="0"/>
              </a:rPr>
              <a:t> dégagent très peu de bénéfices. </a:t>
            </a:r>
            <a:r>
              <a:rPr lang="fr-FR" sz="1400" b="1" dirty="0">
                <a:solidFill>
                  <a:schemeClr val="bg1"/>
                </a:solidFill>
                <a:latin typeface="Times New Roman" panose="02020603050405020304" pitchFamily="18" charset="0"/>
                <a:cs typeface="Times New Roman" panose="02020603050405020304" pitchFamily="18" charset="0"/>
              </a:rPr>
              <a:t>Tables</a:t>
            </a:r>
            <a:r>
              <a:rPr lang="fr-FR" sz="1400" dirty="0">
                <a:solidFill>
                  <a:schemeClr val="bg1"/>
                </a:solidFill>
                <a:latin typeface="Times New Roman" panose="02020603050405020304" pitchFamily="18" charset="0"/>
                <a:cs typeface="Times New Roman" panose="02020603050405020304" pitchFamily="18" charset="0"/>
              </a:rPr>
              <a:t> est la seule sous-catégorie à enregistrer une perte significative, avoisinant les </a:t>
            </a:r>
            <a:r>
              <a:rPr lang="fr-FR" sz="1400" b="1" dirty="0">
                <a:solidFill>
                  <a:schemeClr val="bg1"/>
                </a:solidFill>
                <a:latin typeface="Times New Roman" panose="02020603050405020304" pitchFamily="18" charset="0"/>
                <a:cs typeface="Times New Roman" panose="02020603050405020304" pitchFamily="18" charset="0"/>
              </a:rPr>
              <a:t>100 000 $</a:t>
            </a:r>
            <a:r>
              <a:rPr lang="fr-FR" sz="1400" dirty="0">
                <a:solidFill>
                  <a:schemeClr val="bg1"/>
                </a:solidFill>
                <a:latin typeface="Times New Roman" panose="02020603050405020304" pitchFamily="18" charset="0"/>
                <a:cs typeface="Times New Roman" panose="02020603050405020304" pitchFamily="18" charset="0"/>
              </a:rPr>
              <a:t>, ce qui en fait un point d’alerte</a:t>
            </a:r>
            <a:endParaRPr lang="fr-CM"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7695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CC00938-EF1D-ECAC-C2B9-C26CF27706B7}"/>
              </a:ext>
            </a:extLst>
          </p:cNvPr>
          <p:cNvSpPr>
            <a:spLocks noGrp="1"/>
          </p:cNvSpPr>
          <p:nvPr>
            <p:ph type="title"/>
          </p:nvPr>
        </p:nvSpPr>
        <p:spPr>
          <a:xfrm>
            <a:off x="594360" y="189572"/>
            <a:ext cx="6787747" cy="1593507"/>
          </a:xfrm>
        </p:spPr>
        <p:txBody>
          <a:bodyPr/>
          <a:lstStyle/>
          <a:p>
            <a:r>
              <a:rPr lang="en-US" dirty="0" err="1"/>
              <a:t>Quantités</a:t>
            </a:r>
            <a:r>
              <a:rPr lang="en-US" dirty="0"/>
              <a:t> </a:t>
            </a:r>
            <a:r>
              <a:rPr lang="en-US" dirty="0" err="1"/>
              <a:t>vendus</a:t>
            </a:r>
            <a:r>
              <a:rPr lang="en-US" dirty="0"/>
              <a:t> par sous-</a:t>
            </a:r>
            <a:r>
              <a:rPr lang="en-US" dirty="0" err="1"/>
              <a:t>catégorie</a:t>
            </a:r>
            <a:r>
              <a:rPr lang="en-US" dirty="0"/>
              <a:t> de </a:t>
            </a:r>
            <a:r>
              <a:rPr lang="en-US" dirty="0" err="1"/>
              <a:t>produits</a:t>
            </a:r>
            <a:endParaRPr lang="en-US" dirty="0"/>
          </a:p>
        </p:txBody>
      </p:sp>
      <p:pic>
        <p:nvPicPr>
          <p:cNvPr id="12" name="Espace réservé du contenu 11" descr="Une image contenant texte, capture d’écran, Police, ligne&#10;&#10;Le contenu généré par l’IA peut être incorrect.">
            <a:extLst>
              <a:ext uri="{FF2B5EF4-FFF2-40B4-BE49-F238E27FC236}">
                <a16:creationId xmlns:a16="http://schemas.microsoft.com/office/drawing/2014/main" id="{72CF9229-D459-1B9D-6DBA-8F8CC0E96ACB}"/>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69011" y="2533470"/>
            <a:ext cx="7055082" cy="3609976"/>
          </a:xfrm>
        </p:spPr>
      </p:pic>
      <p:sp>
        <p:nvSpPr>
          <p:cNvPr id="13" name="ZoneTexte 12">
            <a:extLst>
              <a:ext uri="{FF2B5EF4-FFF2-40B4-BE49-F238E27FC236}">
                <a16:creationId xmlns:a16="http://schemas.microsoft.com/office/drawing/2014/main" id="{C01CF2BF-037F-22DF-1C96-EEAA6F6C9375}"/>
              </a:ext>
            </a:extLst>
          </p:cNvPr>
          <p:cNvSpPr txBox="1"/>
          <p:nvPr/>
        </p:nvSpPr>
        <p:spPr>
          <a:xfrm>
            <a:off x="7047780" y="3103126"/>
            <a:ext cx="5144219" cy="3754874"/>
          </a:xfrm>
          <a:prstGeom prst="rect">
            <a:avLst/>
          </a:prstGeom>
          <a:noFill/>
        </p:spPr>
        <p:txBody>
          <a:bodyPr wrap="square" rtlCol="0">
            <a:spAutoFit/>
          </a:bodyPr>
          <a:lstStyle/>
          <a:p>
            <a:pPr algn="just"/>
            <a:r>
              <a:rPr lang="fr-FR" sz="1400" dirty="0">
                <a:solidFill>
                  <a:schemeClr val="bg1"/>
                </a:solidFill>
                <a:latin typeface="Times New Roman" panose="02020603050405020304" pitchFamily="18" charset="0"/>
                <a:cs typeface="Times New Roman" panose="02020603050405020304" pitchFamily="18" charset="0"/>
              </a:rPr>
              <a:t>Le graphique illustre la quantité vendue par sous-catégorie de produits, mettant en évidence que les Binders (classeurs) sont de loin les plus vendus avec plus de 20 000 unités, suivis par Storage, Art et Paper, tous affichant des volumes élevés. D’autres sous-catégories comme Chairs, Phones, </a:t>
            </a:r>
            <a:r>
              <a:rPr lang="fr-FR" sz="1400" dirty="0" err="1">
                <a:solidFill>
                  <a:schemeClr val="bg1"/>
                </a:solidFill>
                <a:latin typeface="Times New Roman" panose="02020603050405020304" pitchFamily="18" charset="0"/>
                <a:cs typeface="Times New Roman" panose="02020603050405020304" pitchFamily="18" charset="0"/>
              </a:rPr>
              <a:t>Furnishings</a:t>
            </a:r>
            <a:r>
              <a:rPr lang="fr-FR" sz="1400" dirty="0">
                <a:solidFill>
                  <a:schemeClr val="bg1"/>
                </a:solidFill>
                <a:latin typeface="Times New Roman" panose="02020603050405020304" pitchFamily="18" charset="0"/>
                <a:cs typeface="Times New Roman" panose="02020603050405020304" pitchFamily="18" charset="0"/>
              </a:rPr>
              <a:t> et Accessories enregistrent des ventes modérées, entre 11 000 et 13 000 unités. En revanche, les sous-catégories telles que </a:t>
            </a:r>
            <a:r>
              <a:rPr lang="fr-FR" sz="1400" dirty="0" err="1">
                <a:solidFill>
                  <a:schemeClr val="bg1"/>
                </a:solidFill>
                <a:latin typeface="Times New Roman" panose="02020603050405020304" pitchFamily="18" charset="0"/>
                <a:cs typeface="Times New Roman" panose="02020603050405020304" pitchFamily="18" charset="0"/>
              </a:rPr>
              <a:t>Copiers</a:t>
            </a:r>
            <a:r>
              <a:rPr lang="fr-FR" sz="1400" dirty="0">
                <a:solidFill>
                  <a:schemeClr val="bg1"/>
                </a:solidFill>
                <a:latin typeface="Times New Roman" panose="02020603050405020304" pitchFamily="18" charset="0"/>
                <a:cs typeface="Times New Roman" panose="02020603050405020304" pitchFamily="18" charset="0"/>
              </a:rPr>
              <a:t>, </a:t>
            </a:r>
            <a:r>
              <a:rPr lang="fr-FR" sz="1400" dirty="0" err="1">
                <a:solidFill>
                  <a:schemeClr val="bg1"/>
                </a:solidFill>
                <a:latin typeface="Times New Roman" panose="02020603050405020304" pitchFamily="18" charset="0"/>
                <a:cs typeface="Times New Roman" panose="02020603050405020304" pitchFamily="18" charset="0"/>
              </a:rPr>
              <a:t>Appliances</a:t>
            </a:r>
            <a:r>
              <a:rPr lang="fr-FR" sz="1400" dirty="0">
                <a:solidFill>
                  <a:schemeClr val="bg1"/>
                </a:solidFill>
                <a:latin typeface="Times New Roman" panose="02020603050405020304" pitchFamily="18" charset="0"/>
                <a:cs typeface="Times New Roman" panose="02020603050405020304" pitchFamily="18" charset="0"/>
              </a:rPr>
              <a:t>, Machines et surtout Tables se démarquent par des volumes de vente nettement plus faibles, ces dernières étant les moins vendues avec moins de 5 000 unités. Cette analyse montre que certaines sous-catégories comme Tables ou Machines, en plus d’avoir un faible volume de vente (comme vu ici), sont également peu rentables voire déficitaires (comme vu dans le graphique précédent), ce qui soulève des questions sur leur viabilité commerciale. À l’opposé, des produits comme les Binders, bien que peu rentables selon le premier graphique, affichent un fort volume de ventes, suggérant une faible marge unitaire.</a:t>
            </a:r>
            <a:endParaRPr lang="fr-CM"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0768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A823DDD-A3F4-0D35-07BD-F3BBDA6F923B}"/>
              </a:ext>
            </a:extLst>
          </p:cNvPr>
          <p:cNvSpPr>
            <a:spLocks noGrp="1"/>
          </p:cNvSpPr>
          <p:nvPr>
            <p:ph type="title"/>
          </p:nvPr>
        </p:nvSpPr>
        <p:spPr>
          <a:xfrm>
            <a:off x="594360" y="189572"/>
            <a:ext cx="6787747" cy="1593507"/>
          </a:xfrm>
        </p:spPr>
        <p:txBody>
          <a:bodyPr/>
          <a:lstStyle/>
          <a:p>
            <a:r>
              <a:rPr lang="en-US" dirty="0"/>
              <a:t>Vente par sous-categories de </a:t>
            </a:r>
            <a:r>
              <a:rPr lang="en-US" dirty="0" err="1"/>
              <a:t>produits</a:t>
            </a:r>
            <a:endParaRPr lang="en-US" dirty="0"/>
          </a:p>
        </p:txBody>
      </p:sp>
      <p:pic>
        <p:nvPicPr>
          <p:cNvPr id="9" name="Espace réservé du contenu 8" descr="Une image contenant texte, Police, capture d’écran, diagramme&#10;&#10;Le contenu généré par l’IA peut être incorrect.">
            <a:extLst>
              <a:ext uri="{FF2B5EF4-FFF2-40B4-BE49-F238E27FC236}">
                <a16:creationId xmlns:a16="http://schemas.microsoft.com/office/drawing/2014/main" id="{EBD93519-4987-95CB-8F49-4D4D3AF8977D}"/>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93725" y="2793556"/>
            <a:ext cx="7216776" cy="3435794"/>
          </a:xfrm>
        </p:spPr>
      </p:pic>
      <p:sp>
        <p:nvSpPr>
          <p:cNvPr id="10" name="ZoneTexte 9">
            <a:extLst>
              <a:ext uri="{FF2B5EF4-FFF2-40B4-BE49-F238E27FC236}">
                <a16:creationId xmlns:a16="http://schemas.microsoft.com/office/drawing/2014/main" id="{E582FF34-7064-8EA4-849D-D34E05708536}"/>
              </a:ext>
            </a:extLst>
          </p:cNvPr>
          <p:cNvSpPr txBox="1"/>
          <p:nvPr/>
        </p:nvSpPr>
        <p:spPr>
          <a:xfrm>
            <a:off x="8298611" y="3631721"/>
            <a:ext cx="3631721" cy="2246769"/>
          </a:xfrm>
          <a:prstGeom prst="rect">
            <a:avLst/>
          </a:prstGeom>
          <a:noFill/>
        </p:spPr>
        <p:txBody>
          <a:bodyPr wrap="square" rtlCol="0">
            <a:spAutoFit/>
          </a:bodyPr>
          <a:lstStyle/>
          <a:p>
            <a:pPr algn="just"/>
            <a:r>
              <a:rPr lang="fr-FR" sz="1400" dirty="0">
                <a:solidFill>
                  <a:schemeClr val="bg1"/>
                </a:solidFill>
                <a:effectLst/>
                <a:latin typeface="Times New Roman" panose="02020603050405020304" pitchFamily="18" charset="0"/>
                <a:cs typeface="Times New Roman" panose="02020603050405020304" pitchFamily="18" charset="0"/>
              </a:rPr>
              <a:t>          Ce graphique montre que les Phones, </a:t>
            </a:r>
            <a:r>
              <a:rPr lang="fr-FR" sz="1400" dirty="0" err="1">
                <a:solidFill>
                  <a:schemeClr val="bg1"/>
                </a:solidFill>
                <a:effectLst/>
                <a:latin typeface="Times New Roman" panose="02020603050405020304" pitchFamily="18" charset="0"/>
                <a:cs typeface="Times New Roman" panose="02020603050405020304" pitchFamily="18" charset="0"/>
              </a:rPr>
              <a:t>Copiers</a:t>
            </a:r>
            <a:r>
              <a:rPr lang="fr-FR" sz="1400" dirty="0">
                <a:solidFill>
                  <a:schemeClr val="bg1"/>
                </a:solidFill>
                <a:effectLst/>
                <a:latin typeface="Times New Roman" panose="02020603050405020304" pitchFamily="18" charset="0"/>
                <a:cs typeface="Times New Roman" panose="02020603050405020304" pitchFamily="18" charset="0"/>
              </a:rPr>
              <a:t>, Chairs et </a:t>
            </a:r>
            <a:r>
              <a:rPr lang="fr-FR" sz="1400" dirty="0" err="1">
                <a:solidFill>
                  <a:schemeClr val="bg1"/>
                </a:solidFill>
                <a:effectLst/>
                <a:latin typeface="Times New Roman" panose="02020603050405020304" pitchFamily="18" charset="0"/>
                <a:cs typeface="Times New Roman" panose="02020603050405020304" pitchFamily="18" charset="0"/>
              </a:rPr>
              <a:t>Bookcases</a:t>
            </a:r>
            <a:r>
              <a:rPr lang="fr-FR" sz="1400" dirty="0">
                <a:solidFill>
                  <a:schemeClr val="bg1"/>
                </a:solidFill>
                <a:effectLst/>
                <a:latin typeface="Times New Roman" panose="02020603050405020304" pitchFamily="18" charset="0"/>
                <a:cs typeface="Times New Roman" panose="02020603050405020304" pitchFamily="18" charset="0"/>
              </a:rPr>
              <a:t> génèrent le plus de ventes en dollars, dépassant 1,4 million chacun. À l'inverse, des sous-catégories comme Labels, </a:t>
            </a:r>
            <a:r>
              <a:rPr lang="fr-FR" sz="1400" dirty="0" err="1">
                <a:solidFill>
                  <a:schemeClr val="bg1"/>
                </a:solidFill>
                <a:effectLst/>
                <a:latin typeface="Times New Roman" panose="02020603050405020304" pitchFamily="18" charset="0"/>
                <a:cs typeface="Times New Roman" panose="02020603050405020304" pitchFamily="18" charset="0"/>
              </a:rPr>
              <a:t>Fasteners</a:t>
            </a:r>
            <a:r>
              <a:rPr lang="fr-FR" sz="1400" dirty="0">
                <a:solidFill>
                  <a:schemeClr val="bg1"/>
                </a:solidFill>
                <a:effectLst/>
                <a:latin typeface="Times New Roman" panose="02020603050405020304" pitchFamily="18" charset="0"/>
                <a:cs typeface="Times New Roman" panose="02020603050405020304" pitchFamily="18" charset="0"/>
              </a:rPr>
              <a:t> et </a:t>
            </a:r>
            <a:r>
              <a:rPr lang="fr-FR" sz="1400" dirty="0" err="1">
                <a:solidFill>
                  <a:schemeClr val="bg1"/>
                </a:solidFill>
                <a:effectLst/>
                <a:latin typeface="Times New Roman" panose="02020603050405020304" pitchFamily="18" charset="0"/>
                <a:cs typeface="Times New Roman" panose="02020603050405020304" pitchFamily="18" charset="0"/>
              </a:rPr>
              <a:t>Envelopes</a:t>
            </a:r>
            <a:r>
              <a:rPr lang="fr-FR" sz="1400" dirty="0">
                <a:solidFill>
                  <a:schemeClr val="bg1"/>
                </a:solidFill>
                <a:effectLst/>
                <a:latin typeface="Times New Roman" panose="02020603050405020304" pitchFamily="18" charset="0"/>
                <a:cs typeface="Times New Roman" panose="02020603050405020304" pitchFamily="18" charset="0"/>
              </a:rPr>
              <a:t> réalisent très peu de ventes. Certains produits, comme les Binders, ont un volume élevé mais une faible valeur totale, suggérant une faible marge. Les produits technologiques et de mobilier sont les plus rentables en termes de chiffre d’affaires.</a:t>
            </a:r>
            <a:endParaRPr lang="fr-CM"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428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022A257-4A7C-DD5D-82FD-C37542369D84}"/>
              </a:ext>
            </a:extLst>
          </p:cNvPr>
          <p:cNvSpPr>
            <a:spLocks noGrp="1"/>
          </p:cNvSpPr>
          <p:nvPr>
            <p:ph type="title"/>
          </p:nvPr>
        </p:nvSpPr>
        <p:spPr>
          <a:xfrm>
            <a:off x="594360" y="189572"/>
            <a:ext cx="6787747" cy="1593507"/>
          </a:xfrm>
        </p:spPr>
        <p:txBody>
          <a:bodyPr/>
          <a:lstStyle/>
          <a:p>
            <a:r>
              <a:rPr lang="en-US" dirty="0"/>
              <a:t>Vente par </a:t>
            </a:r>
            <a:r>
              <a:rPr lang="en-US" dirty="0" err="1"/>
              <a:t>catégorie</a:t>
            </a:r>
            <a:r>
              <a:rPr lang="en-US" dirty="0"/>
              <a:t> de </a:t>
            </a:r>
            <a:r>
              <a:rPr lang="en-US" dirty="0" err="1"/>
              <a:t>produits</a:t>
            </a:r>
            <a:endParaRPr lang="en-US" dirty="0"/>
          </a:p>
        </p:txBody>
      </p:sp>
      <p:pic>
        <p:nvPicPr>
          <p:cNvPr id="9" name="Espace réservé du contenu 8" descr="Une image contenant texte, capture d’écran, diagramme, Police&#10;&#10;Le contenu généré par l’IA peut être incorrect.">
            <a:extLst>
              <a:ext uri="{FF2B5EF4-FFF2-40B4-BE49-F238E27FC236}">
                <a16:creationId xmlns:a16="http://schemas.microsoft.com/office/drawing/2014/main" id="{472C80AE-D847-D5DA-3081-B345D4DED86B}"/>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93725" y="2447353"/>
            <a:ext cx="6121400" cy="3377757"/>
          </a:xfrm>
        </p:spPr>
      </p:pic>
      <p:sp>
        <p:nvSpPr>
          <p:cNvPr id="10" name="ZoneTexte 9">
            <a:extLst>
              <a:ext uri="{FF2B5EF4-FFF2-40B4-BE49-F238E27FC236}">
                <a16:creationId xmlns:a16="http://schemas.microsoft.com/office/drawing/2014/main" id="{58887906-3B69-A0EA-CE43-F5F786E82802}"/>
              </a:ext>
            </a:extLst>
          </p:cNvPr>
          <p:cNvSpPr txBox="1"/>
          <p:nvPr/>
        </p:nvSpPr>
        <p:spPr>
          <a:xfrm>
            <a:off x="8044192" y="3890513"/>
            <a:ext cx="3791250" cy="954107"/>
          </a:xfrm>
          <a:prstGeom prst="rect">
            <a:avLst/>
          </a:prstGeom>
          <a:noFill/>
        </p:spPr>
        <p:txBody>
          <a:bodyPr wrap="square" rtlCol="0">
            <a:spAutoFit/>
          </a:bodyPr>
          <a:lstStyle/>
          <a:p>
            <a:r>
              <a:rPr lang="fr-FR" sz="1400" b="0" i="0" dirty="0">
                <a:solidFill>
                  <a:schemeClr val="bg1"/>
                </a:solidFill>
                <a:effectLst/>
                <a:latin typeface="Times New Roman" panose="02020603050405020304" pitchFamily="18" charset="0"/>
                <a:cs typeface="Times New Roman" panose="02020603050405020304" pitchFamily="18" charset="0"/>
              </a:rPr>
              <a:t>Les trois catégories (Technologies, Fournitures, </a:t>
            </a:r>
            <a:r>
              <a:rPr lang="fr-CM" sz="1400" b="0" i="0" dirty="0">
                <a:solidFill>
                  <a:srgbClr val="111111"/>
                </a:solidFill>
                <a:effectLst/>
                <a:latin typeface="Times New Roman" panose="02020603050405020304" pitchFamily="18" charset="0"/>
                <a:cs typeface="Times New Roman" panose="02020603050405020304" pitchFamily="18" charset="0"/>
              </a:rPr>
              <a:t>Fournitures de bureau</a:t>
            </a:r>
            <a:r>
              <a:rPr lang="fr-FR" sz="1400" b="0" i="0" dirty="0">
                <a:solidFill>
                  <a:schemeClr val="bg1"/>
                </a:solidFill>
                <a:effectLst/>
                <a:latin typeface="Times New Roman" panose="02020603050405020304" pitchFamily="18" charset="0"/>
                <a:cs typeface="Times New Roman" panose="02020603050405020304" pitchFamily="18" charset="0"/>
              </a:rPr>
              <a:t>) contribuent de manière équilibrée au chiffre d’affaires, avec une légère dominance de la Technologie.</a:t>
            </a:r>
            <a:endParaRPr lang="fr-CM"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1132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29A4B52-7152-CED8-9900-487CD34DD815}"/>
              </a:ext>
            </a:extLst>
          </p:cNvPr>
          <p:cNvSpPr>
            <a:spLocks noGrp="1"/>
          </p:cNvSpPr>
          <p:nvPr>
            <p:ph type="title"/>
          </p:nvPr>
        </p:nvSpPr>
        <p:spPr>
          <a:xfrm>
            <a:off x="594360" y="189572"/>
            <a:ext cx="6787747" cy="1593507"/>
          </a:xfrm>
        </p:spPr>
        <p:txBody>
          <a:bodyPr/>
          <a:lstStyle/>
          <a:p>
            <a:r>
              <a:rPr lang="en-US" dirty="0" err="1"/>
              <a:t>Qyantités</a:t>
            </a:r>
            <a:r>
              <a:rPr lang="en-US" dirty="0"/>
              <a:t> </a:t>
            </a:r>
            <a:r>
              <a:rPr lang="en-US" dirty="0" err="1"/>
              <a:t>vendus</a:t>
            </a:r>
            <a:r>
              <a:rPr lang="en-US" dirty="0"/>
              <a:t> par </a:t>
            </a:r>
            <a:r>
              <a:rPr lang="en-US" dirty="0" err="1"/>
              <a:t>catégorie</a:t>
            </a:r>
            <a:r>
              <a:rPr lang="en-US" dirty="0"/>
              <a:t> de </a:t>
            </a:r>
            <a:r>
              <a:rPr lang="en-US" dirty="0" err="1"/>
              <a:t>produits</a:t>
            </a:r>
            <a:endParaRPr lang="en-US" dirty="0"/>
          </a:p>
        </p:txBody>
      </p:sp>
      <p:pic>
        <p:nvPicPr>
          <p:cNvPr id="6" name="Espace réservé du contenu 5" descr="Une image contenant texte, capture d’écran, Police, diagramme&#10;&#10;Le contenu généré par l’IA peut être incorrect.">
            <a:extLst>
              <a:ext uri="{FF2B5EF4-FFF2-40B4-BE49-F238E27FC236}">
                <a16:creationId xmlns:a16="http://schemas.microsoft.com/office/drawing/2014/main" id="{D071CCE8-096C-0E22-4EE3-90C687CB57A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93725" y="2439194"/>
            <a:ext cx="6788150" cy="3394074"/>
          </a:xfrm>
        </p:spPr>
      </p:pic>
      <p:sp>
        <p:nvSpPr>
          <p:cNvPr id="7" name="ZoneTexte 6">
            <a:extLst>
              <a:ext uri="{FF2B5EF4-FFF2-40B4-BE49-F238E27FC236}">
                <a16:creationId xmlns:a16="http://schemas.microsoft.com/office/drawing/2014/main" id="{BCADD5B7-26EE-8F98-BEAA-2066C7253C61}"/>
              </a:ext>
            </a:extLst>
          </p:cNvPr>
          <p:cNvSpPr txBox="1"/>
          <p:nvPr/>
        </p:nvSpPr>
        <p:spPr>
          <a:xfrm>
            <a:off x="8082951" y="4136231"/>
            <a:ext cx="3838754" cy="738664"/>
          </a:xfrm>
          <a:prstGeom prst="rect">
            <a:avLst/>
          </a:prstGeom>
          <a:noFill/>
        </p:spPr>
        <p:txBody>
          <a:bodyPr wrap="square" rtlCol="0">
            <a:spAutoFit/>
          </a:bodyPr>
          <a:lstStyle/>
          <a:p>
            <a:pPr algn="just"/>
            <a:r>
              <a:rPr lang="fr-FR" sz="1400" b="0" i="0" dirty="0">
                <a:solidFill>
                  <a:schemeClr val="bg1"/>
                </a:solidFill>
                <a:effectLst/>
                <a:latin typeface="Times New Roman" panose="02020603050405020304" pitchFamily="18" charset="0"/>
                <a:cs typeface="Times New Roman" panose="02020603050405020304" pitchFamily="18" charset="0"/>
              </a:rPr>
              <a:t>La répartition équilibrée des volumes entre Technologies, Fournitures et </a:t>
            </a:r>
            <a:r>
              <a:rPr lang="fr-CM" sz="1400" b="0" i="0" dirty="0">
                <a:solidFill>
                  <a:srgbClr val="111111"/>
                </a:solidFill>
                <a:effectLst/>
                <a:latin typeface="Times New Roman" panose="02020603050405020304" pitchFamily="18" charset="0"/>
                <a:cs typeface="Times New Roman" panose="02020603050405020304" pitchFamily="18" charset="0"/>
              </a:rPr>
              <a:t>Fournitures de bureau </a:t>
            </a:r>
            <a:r>
              <a:rPr lang="fr-FR" sz="1400" b="0" i="0" dirty="0">
                <a:solidFill>
                  <a:schemeClr val="bg1"/>
                </a:solidFill>
                <a:effectLst/>
                <a:latin typeface="Times New Roman" panose="02020603050405020304" pitchFamily="18" charset="0"/>
                <a:cs typeface="Times New Roman" panose="02020603050405020304" pitchFamily="18" charset="0"/>
              </a:rPr>
              <a:t>suggère une base de client diversifiée. </a:t>
            </a:r>
            <a:endParaRPr lang="fr-CM"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8649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2701DB-65E5-4950-CCB5-39B7318D41E5}"/>
              </a:ext>
            </a:extLst>
          </p:cNvPr>
          <p:cNvSpPr>
            <a:spLocks noGrp="1"/>
          </p:cNvSpPr>
          <p:nvPr>
            <p:ph type="title"/>
          </p:nvPr>
        </p:nvSpPr>
        <p:spPr/>
        <p:txBody>
          <a:bodyPr/>
          <a:lstStyle/>
          <a:p>
            <a:r>
              <a:rPr lang="fr-CM" dirty="0"/>
              <a:t>Profits par catégorie de produits</a:t>
            </a:r>
          </a:p>
        </p:txBody>
      </p:sp>
      <p:pic>
        <p:nvPicPr>
          <p:cNvPr id="5" name="Espace réservé du contenu 4" descr="Une image contenant texte, capture d’écran, diagramme, Police&#10;&#10;Le contenu généré par l’IA peut être incorrect.">
            <a:extLst>
              <a:ext uri="{FF2B5EF4-FFF2-40B4-BE49-F238E27FC236}">
                <a16:creationId xmlns:a16="http://schemas.microsoft.com/office/drawing/2014/main" id="{00B48D28-6F03-C28D-9D38-3EDBC6809F8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93725" y="2593845"/>
            <a:ext cx="6787747" cy="3084772"/>
          </a:xfrm>
        </p:spPr>
      </p:pic>
      <p:sp>
        <p:nvSpPr>
          <p:cNvPr id="6" name="ZoneTexte 5">
            <a:extLst>
              <a:ext uri="{FF2B5EF4-FFF2-40B4-BE49-F238E27FC236}">
                <a16:creationId xmlns:a16="http://schemas.microsoft.com/office/drawing/2014/main" id="{29F71A56-8AB1-1E61-8B08-6BE4DFB01939}"/>
              </a:ext>
            </a:extLst>
          </p:cNvPr>
          <p:cNvSpPr txBox="1"/>
          <p:nvPr/>
        </p:nvSpPr>
        <p:spPr>
          <a:xfrm>
            <a:off x="8039819" y="3752491"/>
            <a:ext cx="3683479" cy="1384995"/>
          </a:xfrm>
          <a:prstGeom prst="rect">
            <a:avLst/>
          </a:prstGeom>
          <a:noFill/>
        </p:spPr>
        <p:txBody>
          <a:bodyPr wrap="square" rtlCol="0">
            <a:spAutoFit/>
          </a:bodyPr>
          <a:lstStyle/>
          <a:p>
            <a:pPr algn="just"/>
            <a:r>
              <a:rPr lang="fr-FR" sz="1400" b="0" dirty="0">
                <a:solidFill>
                  <a:schemeClr val="bg1"/>
                </a:solidFill>
                <a:effectLst/>
                <a:latin typeface="Times New Roman" panose="02020603050405020304" pitchFamily="18" charset="0"/>
                <a:cs typeface="Times New Roman" panose="02020603050405020304" pitchFamily="18" charset="0"/>
              </a:rPr>
              <a:t>     La Technologie génère près de la moitié des profits malgré des volumes similaires aux autres catégories, révélant des marges exceptionnelles. La Fourniture confirme son potentiel avec 35% des profits, tandis que les </a:t>
            </a:r>
            <a:r>
              <a:rPr lang="fr-CM" sz="1400" b="0" i="0" dirty="0">
                <a:solidFill>
                  <a:srgbClr val="111111"/>
                </a:solidFill>
                <a:effectLst/>
                <a:latin typeface="Times New Roman" panose="02020603050405020304" pitchFamily="18" charset="0"/>
                <a:cs typeface="Times New Roman" panose="02020603050405020304" pitchFamily="18" charset="0"/>
              </a:rPr>
              <a:t>Fournitures de bureau </a:t>
            </a:r>
            <a:r>
              <a:rPr lang="fr-FR" sz="1400" b="0" dirty="0">
                <a:solidFill>
                  <a:schemeClr val="bg1"/>
                </a:solidFill>
                <a:effectLst/>
                <a:latin typeface="Times New Roman" panose="02020603050405020304" pitchFamily="18" charset="0"/>
                <a:cs typeface="Times New Roman" panose="02020603050405020304" pitchFamily="18" charset="0"/>
              </a:rPr>
              <a:t>peinent à convertir leur volume en rentabilité.</a:t>
            </a:r>
            <a:endParaRPr lang="fr-CM"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4086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053D997-A5FD-4FF1-8F17-F74334BF23CA}"/>
              </a:ext>
            </a:extLst>
          </p:cNvPr>
          <p:cNvSpPr>
            <a:spLocks noGrp="1"/>
          </p:cNvSpPr>
          <p:nvPr>
            <p:ph type="title"/>
          </p:nvPr>
        </p:nvSpPr>
        <p:spPr/>
        <p:txBody>
          <a:bodyPr/>
          <a:lstStyle/>
          <a:p>
            <a:r>
              <a:rPr lang="fr-CM" dirty="0"/>
              <a:t>Tableaux synthétiques</a:t>
            </a:r>
          </a:p>
        </p:txBody>
      </p:sp>
    </p:spTree>
    <p:extLst>
      <p:ext uri="{BB962C8B-B14F-4D97-AF65-F5344CB8AC3E}">
        <p14:creationId xmlns:p14="http://schemas.microsoft.com/office/powerpoint/2010/main" val="3099223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B3E5AD-ADC7-290E-2DF9-D905E8C80F82}"/>
              </a:ext>
            </a:extLst>
          </p:cNvPr>
          <p:cNvSpPr>
            <a:spLocks noGrp="1"/>
          </p:cNvSpPr>
          <p:nvPr>
            <p:ph type="title"/>
          </p:nvPr>
        </p:nvSpPr>
        <p:spPr/>
        <p:txBody>
          <a:bodyPr/>
          <a:lstStyle/>
          <a:p>
            <a:r>
              <a:rPr lang="fr-CM" dirty="0"/>
              <a:t>Analyse par marché</a:t>
            </a:r>
          </a:p>
        </p:txBody>
      </p:sp>
      <p:pic>
        <p:nvPicPr>
          <p:cNvPr id="5" name="Espace réservé du contenu 4" descr="Une image contenant texte, capture d’écran, Police, nombre&#10;&#10;Le contenu généré par l’IA peut être incorrect.">
            <a:extLst>
              <a:ext uri="{FF2B5EF4-FFF2-40B4-BE49-F238E27FC236}">
                <a16:creationId xmlns:a16="http://schemas.microsoft.com/office/drawing/2014/main" id="{DBB17E86-9D9C-7A2E-B086-807BBBED148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94360" y="2878757"/>
            <a:ext cx="5744377" cy="2495898"/>
          </a:xfrm>
        </p:spPr>
      </p:pic>
      <p:sp>
        <p:nvSpPr>
          <p:cNvPr id="6" name="ZoneTexte 5">
            <a:extLst>
              <a:ext uri="{FF2B5EF4-FFF2-40B4-BE49-F238E27FC236}">
                <a16:creationId xmlns:a16="http://schemas.microsoft.com/office/drawing/2014/main" id="{3F70E5E4-DB78-15A3-8A22-D516F603F90F}"/>
              </a:ext>
            </a:extLst>
          </p:cNvPr>
          <p:cNvSpPr txBox="1"/>
          <p:nvPr/>
        </p:nvSpPr>
        <p:spPr>
          <a:xfrm>
            <a:off x="7382107" y="3994030"/>
            <a:ext cx="4358444" cy="738664"/>
          </a:xfrm>
          <a:prstGeom prst="rect">
            <a:avLst/>
          </a:prstGeom>
          <a:noFill/>
        </p:spPr>
        <p:txBody>
          <a:bodyPr wrap="square" rtlCol="0">
            <a:spAutoFit/>
          </a:bodyPr>
          <a:lstStyle/>
          <a:p>
            <a:pPr algn="just"/>
            <a:r>
              <a:rPr lang="fr-FR" sz="1400" b="0" dirty="0">
                <a:solidFill>
                  <a:schemeClr val="bg1"/>
                </a:solidFill>
                <a:effectLst/>
                <a:latin typeface="Times New Roman" panose="02020603050405020304" pitchFamily="18" charset="0"/>
                <a:cs typeface="Times New Roman" panose="02020603050405020304" pitchFamily="18" charset="0"/>
              </a:rPr>
              <a:t>         L'APAC et l'EU dominent en profitabilité, tandis que l'EMEA souffre d'une mauvaise maîtrise des coûts. Le Canada, malgré sa marge alléchante, pèse peu en volume.</a:t>
            </a:r>
            <a:endParaRPr lang="fr-CM"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811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fr-FR"/>
            </a:defPPr>
          </a:lstStyle>
          <a:p>
            <a:pPr rtl="0"/>
            <a:r>
              <a:rPr lang="fr-FR" dirty="0"/>
              <a:t>Programme</a:t>
            </a:r>
          </a:p>
        </p:txBody>
      </p:sp>
      <p:sp>
        <p:nvSpPr>
          <p:cNvPr id="3" name="Espace réservé du texte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rtlCol="0"/>
          <a:lstStyle>
            <a:defPPr>
              <a:defRPr lang="fr-FR"/>
            </a:defPPr>
          </a:lstStyle>
          <a:p>
            <a:pPr rtl="0"/>
            <a:r>
              <a:rPr lang="fr-FR" dirty="0"/>
              <a:t>Problématique et Objectif</a:t>
            </a:r>
          </a:p>
          <a:p>
            <a:pPr rtl="0"/>
            <a:r>
              <a:rPr lang="fr-FR" dirty="0"/>
              <a:t>Analyse des ventes par pays</a:t>
            </a:r>
          </a:p>
          <a:p>
            <a:pPr rtl="0"/>
            <a:r>
              <a:rPr lang="fr-FR" dirty="0"/>
              <a:t>Analyse des ventes par sous-catégorie et catégorie</a:t>
            </a:r>
          </a:p>
          <a:p>
            <a:pPr rtl="0"/>
            <a:r>
              <a:rPr lang="fr-FR" dirty="0"/>
              <a:t>Tableaux synthétiques </a:t>
            </a:r>
          </a:p>
          <a:p>
            <a:pPr rtl="0"/>
            <a:r>
              <a:rPr lang="fr-FR" dirty="0"/>
              <a:t>Derniers conseils et points importants à retenir</a:t>
            </a:r>
          </a:p>
        </p:txBody>
      </p:sp>
    </p:spTree>
    <p:extLst>
      <p:ext uri="{BB962C8B-B14F-4D97-AF65-F5344CB8AC3E}">
        <p14:creationId xmlns:p14="http://schemas.microsoft.com/office/powerpoint/2010/main" val="334668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5EDF63-270A-1D8C-0335-7FAF5B50995F}"/>
              </a:ext>
            </a:extLst>
          </p:cNvPr>
          <p:cNvSpPr>
            <a:spLocks noGrp="1"/>
          </p:cNvSpPr>
          <p:nvPr>
            <p:ph type="title"/>
          </p:nvPr>
        </p:nvSpPr>
        <p:spPr/>
        <p:txBody>
          <a:bodyPr/>
          <a:lstStyle/>
          <a:p>
            <a:r>
              <a:rPr lang="fr-CM" dirty="0"/>
              <a:t>Analyse par mode de livraison</a:t>
            </a:r>
          </a:p>
        </p:txBody>
      </p:sp>
      <p:pic>
        <p:nvPicPr>
          <p:cNvPr id="5" name="Espace réservé du contenu 4" descr="Une image contenant texte, capture d’écran, Police, nombre&#10;&#10;Le contenu généré par l’IA peut être incorrect.">
            <a:extLst>
              <a:ext uri="{FF2B5EF4-FFF2-40B4-BE49-F238E27FC236}">
                <a16:creationId xmlns:a16="http://schemas.microsoft.com/office/drawing/2014/main" id="{225D16DB-604D-7169-5CA9-25B40B4508C2}"/>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25058" y="3174072"/>
            <a:ext cx="6325483" cy="1924319"/>
          </a:xfrm>
        </p:spPr>
      </p:pic>
      <p:sp>
        <p:nvSpPr>
          <p:cNvPr id="6" name="ZoneTexte 5">
            <a:extLst>
              <a:ext uri="{FF2B5EF4-FFF2-40B4-BE49-F238E27FC236}">
                <a16:creationId xmlns:a16="http://schemas.microsoft.com/office/drawing/2014/main" id="{7280137D-0CFD-B47A-82A7-AC471E01F53F}"/>
              </a:ext>
            </a:extLst>
          </p:cNvPr>
          <p:cNvSpPr txBox="1"/>
          <p:nvPr/>
        </p:nvSpPr>
        <p:spPr>
          <a:xfrm>
            <a:off x="7867291" y="3769743"/>
            <a:ext cx="3890513" cy="954107"/>
          </a:xfrm>
          <a:prstGeom prst="rect">
            <a:avLst/>
          </a:prstGeom>
          <a:noFill/>
        </p:spPr>
        <p:txBody>
          <a:bodyPr wrap="square" rtlCol="0">
            <a:spAutoFit/>
          </a:bodyPr>
          <a:lstStyle/>
          <a:p>
            <a:pPr algn="just"/>
            <a:r>
              <a:rPr lang="fr-FR" sz="1400" b="0" i="0" dirty="0">
                <a:solidFill>
                  <a:schemeClr val="bg1"/>
                </a:solidFill>
                <a:effectLst/>
                <a:latin typeface="Times New Roman" panose="02020603050405020304" pitchFamily="18" charset="0"/>
                <a:cs typeface="Times New Roman" panose="02020603050405020304" pitchFamily="18" charset="0"/>
              </a:rPr>
              <a:t>       Le Standard Class est incontournable (60.7% du profit), tandis que les modes premium (First/</a:t>
            </a:r>
            <a:r>
              <a:rPr lang="fr-FR" sz="1400" b="0" i="0" dirty="0" err="1">
                <a:solidFill>
                  <a:schemeClr val="bg1"/>
                </a:solidFill>
                <a:effectLst/>
                <a:latin typeface="Times New Roman" panose="02020603050405020304" pitchFamily="18" charset="0"/>
                <a:cs typeface="Times New Roman" panose="02020603050405020304" pitchFamily="18" charset="0"/>
              </a:rPr>
              <a:t>Same</a:t>
            </a:r>
            <a:r>
              <a:rPr lang="fr-FR" sz="1400" b="0" i="0" dirty="0">
                <a:solidFill>
                  <a:schemeClr val="bg1"/>
                </a:solidFill>
                <a:effectLst/>
                <a:latin typeface="Times New Roman" panose="02020603050405020304" pitchFamily="18" charset="0"/>
                <a:cs typeface="Times New Roman" panose="02020603050405020304" pitchFamily="18" charset="0"/>
              </a:rPr>
              <a:t> Day) peinent à justifier leurs coûts logistiques disproportionnés.</a:t>
            </a:r>
            <a:endParaRPr lang="fr-CM"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2158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3D6DCC-3258-34D0-64E8-C0766184D195}"/>
              </a:ext>
            </a:extLst>
          </p:cNvPr>
          <p:cNvSpPr>
            <a:spLocks noGrp="1"/>
          </p:cNvSpPr>
          <p:nvPr>
            <p:ph type="title"/>
          </p:nvPr>
        </p:nvSpPr>
        <p:spPr>
          <a:xfrm>
            <a:off x="594360" y="189572"/>
            <a:ext cx="6787747" cy="880103"/>
          </a:xfrm>
        </p:spPr>
        <p:txBody>
          <a:bodyPr/>
          <a:lstStyle/>
          <a:p>
            <a:r>
              <a:rPr lang="fr-CM" dirty="0"/>
              <a:t>Tableau de bord</a:t>
            </a:r>
          </a:p>
        </p:txBody>
      </p:sp>
      <p:pic>
        <p:nvPicPr>
          <p:cNvPr id="5" name="Espace réservé du contenu 4" descr="Une image contenant texte, capture d’écran, diagramme, Police&#10;&#10;Le contenu généré par l’IA peut être incorrect.">
            <a:extLst>
              <a:ext uri="{FF2B5EF4-FFF2-40B4-BE49-F238E27FC236}">
                <a16:creationId xmlns:a16="http://schemas.microsoft.com/office/drawing/2014/main" id="{EA45F9FD-DA3D-BDE7-7DEB-1DB1F49285E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93724" y="1268084"/>
            <a:ext cx="11077815" cy="5486400"/>
          </a:xfrm>
        </p:spPr>
      </p:pic>
    </p:spTree>
    <p:extLst>
      <p:ext uri="{BB962C8B-B14F-4D97-AF65-F5344CB8AC3E}">
        <p14:creationId xmlns:p14="http://schemas.microsoft.com/office/powerpoint/2010/main" val="490520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F87902BE-E729-30B4-70F7-8595AC0E07EC}"/>
              </a:ext>
            </a:extLst>
          </p:cNvPr>
          <p:cNvSpPr>
            <a:spLocks noGrp="1"/>
          </p:cNvSpPr>
          <p:nvPr>
            <p:ph type="title"/>
          </p:nvPr>
        </p:nvSpPr>
        <p:spPr/>
        <p:txBody>
          <a:bodyPr/>
          <a:lstStyle/>
          <a:p>
            <a:r>
              <a:rPr lang="fr-CM" dirty="0"/>
              <a:t>Merci pour votre attention</a:t>
            </a:r>
          </a:p>
        </p:txBody>
      </p:sp>
    </p:spTree>
    <p:extLst>
      <p:ext uri="{BB962C8B-B14F-4D97-AF65-F5344CB8AC3E}">
        <p14:creationId xmlns:p14="http://schemas.microsoft.com/office/powerpoint/2010/main" val="3463346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08CF9656-3825-97B2-3D2B-8832043BD98F}"/>
              </a:ext>
            </a:extLst>
          </p:cNvPr>
          <p:cNvSpPr>
            <a:spLocks noGrp="1"/>
          </p:cNvSpPr>
          <p:nvPr>
            <p:ph type="title"/>
          </p:nvPr>
        </p:nvSpPr>
        <p:spPr>
          <a:xfrm>
            <a:off x="594360" y="189572"/>
            <a:ext cx="6787747" cy="1593507"/>
          </a:xfrm>
        </p:spPr>
        <p:txBody>
          <a:bodyPr/>
          <a:lstStyle/>
          <a:p>
            <a:r>
              <a:rPr lang="en-US" dirty="0" err="1"/>
              <a:t>Problématique</a:t>
            </a:r>
            <a:r>
              <a:rPr lang="en-US" dirty="0"/>
              <a:t> et </a:t>
            </a:r>
            <a:r>
              <a:rPr lang="en-US" dirty="0" err="1"/>
              <a:t>objectif</a:t>
            </a:r>
            <a:endParaRPr lang="en-US" dirty="0"/>
          </a:p>
        </p:txBody>
      </p:sp>
      <p:sp>
        <p:nvSpPr>
          <p:cNvPr id="7" name="ZoneTexte 6">
            <a:extLst>
              <a:ext uri="{FF2B5EF4-FFF2-40B4-BE49-F238E27FC236}">
                <a16:creationId xmlns:a16="http://schemas.microsoft.com/office/drawing/2014/main" id="{7315B125-413C-82DF-FE40-84045C0CC7A6}"/>
              </a:ext>
            </a:extLst>
          </p:cNvPr>
          <p:cNvSpPr txBox="1"/>
          <p:nvPr/>
        </p:nvSpPr>
        <p:spPr>
          <a:xfrm>
            <a:off x="594360" y="2461404"/>
            <a:ext cx="6877282" cy="2308324"/>
          </a:xfrm>
          <a:prstGeom prst="rect">
            <a:avLst/>
          </a:prstGeom>
          <a:noFill/>
        </p:spPr>
        <p:txBody>
          <a:bodyPr wrap="square" rtlCol="0">
            <a:spAutoFit/>
          </a:bodyPr>
          <a:lstStyle/>
          <a:p>
            <a:r>
              <a:rPr lang="fr-FR" b="1" dirty="0">
                <a:solidFill>
                  <a:schemeClr val="bg1"/>
                </a:solidFill>
                <a:latin typeface="Times New Roman" panose="02020603050405020304" pitchFamily="18" charset="0"/>
                <a:cs typeface="Times New Roman" panose="02020603050405020304" pitchFamily="18" charset="0"/>
              </a:rPr>
              <a:t>Problématique : </a:t>
            </a:r>
            <a:r>
              <a:rPr lang="fr-FR" dirty="0">
                <a:solidFill>
                  <a:schemeClr val="bg1"/>
                </a:solidFill>
                <a:latin typeface="Times New Roman" panose="02020603050405020304" pitchFamily="18" charset="0"/>
                <a:cs typeface="Times New Roman" panose="02020603050405020304" pitchFamily="18" charset="0"/>
              </a:rPr>
              <a:t>Une entreprise souhaite un tableau de bord interactif pour suivre les performances commerciales en temps réel</a:t>
            </a:r>
            <a:r>
              <a:rPr lang="fr-FR" dirty="0">
                <a:latin typeface="Times New Roman" panose="02020603050405020304" pitchFamily="18" charset="0"/>
                <a:cs typeface="Times New Roman" panose="02020603050405020304" pitchFamily="18" charset="0"/>
              </a:rPr>
              <a:t>.</a:t>
            </a:r>
          </a:p>
          <a:p>
            <a:endParaRPr lang="fr-FR" dirty="0">
              <a:latin typeface="Times New Roman" panose="02020603050405020304" pitchFamily="18" charset="0"/>
              <a:cs typeface="Times New Roman" panose="02020603050405020304" pitchFamily="18" charset="0"/>
            </a:endParaRPr>
          </a:p>
          <a:p>
            <a:endParaRPr lang="fr-FR" dirty="0"/>
          </a:p>
          <a:p>
            <a:endParaRPr lang="fr-FR" dirty="0">
              <a:solidFill>
                <a:schemeClr val="bg1"/>
              </a:solidFill>
            </a:endParaRPr>
          </a:p>
          <a:p>
            <a:r>
              <a:rPr lang="fr-FR" b="1" dirty="0">
                <a:solidFill>
                  <a:schemeClr val="bg1"/>
                </a:solidFill>
                <a:latin typeface="Times New Roman" panose="02020603050405020304" pitchFamily="18" charset="0"/>
                <a:cs typeface="Times New Roman" panose="02020603050405020304" pitchFamily="18" charset="0"/>
              </a:rPr>
              <a:t>Objectifs : </a:t>
            </a:r>
            <a:r>
              <a:rPr lang="fr-FR" dirty="0">
                <a:solidFill>
                  <a:schemeClr val="bg1"/>
                </a:solidFill>
                <a:latin typeface="Times New Roman" panose="02020603050405020304" pitchFamily="18" charset="0"/>
                <a:cs typeface="Times New Roman" panose="02020603050405020304" pitchFamily="18" charset="0"/>
              </a:rPr>
              <a:t>Visualiser les KPI clés, les tendances de ventes et les performances régionales.</a:t>
            </a:r>
          </a:p>
          <a:p>
            <a:endParaRPr lang="fr-CM" dirty="0"/>
          </a:p>
        </p:txBody>
      </p:sp>
    </p:spTree>
    <p:extLst>
      <p:ext uri="{BB962C8B-B14F-4D97-AF65-F5344CB8AC3E}">
        <p14:creationId xmlns:p14="http://schemas.microsoft.com/office/powerpoint/2010/main" val="224937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AEBBB7DC-C414-D4AA-99FA-63908A735C55}"/>
              </a:ext>
            </a:extLst>
          </p:cNvPr>
          <p:cNvSpPr>
            <a:spLocks noGrp="1"/>
          </p:cNvSpPr>
          <p:nvPr>
            <p:ph type="title"/>
          </p:nvPr>
        </p:nvSpPr>
        <p:spPr>
          <a:xfrm>
            <a:off x="5236235" y="444933"/>
            <a:ext cx="6550604" cy="3291840"/>
          </a:xfrm>
        </p:spPr>
        <p:txBody>
          <a:bodyPr/>
          <a:lstStyle/>
          <a:p>
            <a:r>
              <a:rPr lang="fr-CM" dirty="0"/>
              <a:t>Analyse par pays</a:t>
            </a:r>
          </a:p>
        </p:txBody>
      </p:sp>
    </p:spTree>
    <p:extLst>
      <p:ext uri="{BB962C8B-B14F-4D97-AF65-F5344CB8AC3E}">
        <p14:creationId xmlns:p14="http://schemas.microsoft.com/office/powerpoint/2010/main" val="292618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7EF2D56-1A8D-12C5-907C-0ED38D46742A}"/>
              </a:ext>
            </a:extLst>
          </p:cNvPr>
          <p:cNvSpPr>
            <a:spLocks noGrp="1"/>
          </p:cNvSpPr>
          <p:nvPr>
            <p:ph type="title"/>
          </p:nvPr>
        </p:nvSpPr>
        <p:spPr>
          <a:xfrm>
            <a:off x="594360" y="198408"/>
            <a:ext cx="10972800" cy="1574317"/>
          </a:xfrm>
        </p:spPr>
        <p:txBody>
          <a:bodyPr/>
          <a:lstStyle/>
          <a:p>
            <a:r>
              <a:rPr lang="en-US" dirty="0"/>
              <a:t>Top 10 des ventes par pays</a:t>
            </a:r>
          </a:p>
        </p:txBody>
      </p:sp>
      <p:pic>
        <p:nvPicPr>
          <p:cNvPr id="7" name="Image 6" descr="Une image contenant texte, capture d’écran, Police, diagramme&#10;&#10;Le contenu généré par l’IA peut être incorrect.">
            <a:extLst>
              <a:ext uri="{FF2B5EF4-FFF2-40B4-BE49-F238E27FC236}">
                <a16:creationId xmlns:a16="http://schemas.microsoft.com/office/drawing/2014/main" id="{746AA4D7-89EF-152C-F277-36B7022876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523" y="2808703"/>
            <a:ext cx="5746750" cy="3333114"/>
          </a:xfrm>
          <a:prstGeom prst="rect">
            <a:avLst/>
          </a:prstGeom>
          <a:noFill/>
        </p:spPr>
      </p:pic>
      <p:sp>
        <p:nvSpPr>
          <p:cNvPr id="10" name="ZoneTexte 9">
            <a:extLst>
              <a:ext uri="{FF2B5EF4-FFF2-40B4-BE49-F238E27FC236}">
                <a16:creationId xmlns:a16="http://schemas.microsoft.com/office/drawing/2014/main" id="{6469766C-7C16-586B-5F2C-BABA4458C963}"/>
              </a:ext>
            </a:extLst>
          </p:cNvPr>
          <p:cNvSpPr txBox="1"/>
          <p:nvPr/>
        </p:nvSpPr>
        <p:spPr>
          <a:xfrm>
            <a:off x="7190992" y="3651437"/>
            <a:ext cx="4376168" cy="1169551"/>
          </a:xfrm>
          <a:prstGeom prst="rect">
            <a:avLst/>
          </a:prstGeom>
          <a:noFill/>
        </p:spPr>
        <p:txBody>
          <a:bodyPr wrap="square" rtlCol="0">
            <a:spAutoFit/>
          </a:bodyPr>
          <a:lstStyle/>
          <a:p>
            <a:pPr algn="just"/>
            <a:r>
              <a:rPr lang="fr-FR" sz="1400" b="0" dirty="0">
                <a:solidFill>
                  <a:schemeClr val="bg1"/>
                </a:solidFill>
                <a:effectLst/>
                <a:latin typeface="Times New Roman" panose="02020603050405020304" pitchFamily="18" charset="0"/>
                <a:cs typeface="Times New Roman" panose="02020603050405020304" pitchFamily="18" charset="0"/>
              </a:rPr>
              <a:t>     Les États-Unis dominent les ventes, suivis par des marchés matures (Australie, France) et émergents (Inde, Brésil). Pour équilibrer la répartition, une stratégie ciblant l'Afrique ou le Moyen-Orient pourrait être explorée, sous réserve d'études de marché complémentaires.</a:t>
            </a:r>
            <a:endParaRPr lang="fr-CM"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0871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E19E158C-9200-087B-1304-08C9D23CB0B8}"/>
              </a:ext>
            </a:extLst>
          </p:cNvPr>
          <p:cNvSpPr>
            <a:spLocks noGrp="1"/>
          </p:cNvSpPr>
          <p:nvPr>
            <p:ph type="title"/>
          </p:nvPr>
        </p:nvSpPr>
        <p:spPr>
          <a:xfrm>
            <a:off x="594360" y="198408"/>
            <a:ext cx="10972800" cy="1574317"/>
          </a:xfrm>
        </p:spPr>
        <p:txBody>
          <a:bodyPr/>
          <a:lstStyle/>
          <a:p>
            <a:r>
              <a:rPr lang="en-US" dirty="0"/>
              <a:t>Top 10 des </a:t>
            </a:r>
            <a:r>
              <a:rPr lang="en-US" dirty="0" err="1"/>
              <a:t>quantités</a:t>
            </a:r>
            <a:r>
              <a:rPr lang="en-US" dirty="0"/>
              <a:t>  </a:t>
            </a:r>
            <a:r>
              <a:rPr lang="en-US" dirty="0" err="1"/>
              <a:t>vendus</a:t>
            </a:r>
            <a:r>
              <a:rPr lang="en-US" dirty="0"/>
              <a:t> par pays </a:t>
            </a:r>
          </a:p>
        </p:txBody>
      </p:sp>
      <p:pic>
        <p:nvPicPr>
          <p:cNvPr id="4" name="Espace réservé du contenu 3" descr="Une image contenant texte, capture d’écran, Police, diagramme&#10;&#10;Le contenu généré par l’IA peut être incorrect.">
            <a:extLst>
              <a:ext uri="{FF2B5EF4-FFF2-40B4-BE49-F238E27FC236}">
                <a16:creationId xmlns:a16="http://schemas.microsoft.com/office/drawing/2014/main" id="{137ABC26-E229-48E9-8C60-434D1CEAB405}"/>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95313" y="2514600"/>
            <a:ext cx="6481762" cy="3624943"/>
          </a:xfrm>
        </p:spPr>
      </p:pic>
      <p:sp>
        <p:nvSpPr>
          <p:cNvPr id="5" name="ZoneTexte 4">
            <a:extLst>
              <a:ext uri="{FF2B5EF4-FFF2-40B4-BE49-F238E27FC236}">
                <a16:creationId xmlns:a16="http://schemas.microsoft.com/office/drawing/2014/main" id="{0E58728D-1F0B-4229-E075-55C1D8745CF1}"/>
              </a:ext>
            </a:extLst>
          </p:cNvPr>
          <p:cNvSpPr txBox="1"/>
          <p:nvPr/>
        </p:nvSpPr>
        <p:spPr>
          <a:xfrm>
            <a:off x="7456870" y="3429000"/>
            <a:ext cx="4139817" cy="1169551"/>
          </a:xfrm>
          <a:prstGeom prst="rect">
            <a:avLst/>
          </a:prstGeom>
          <a:noFill/>
        </p:spPr>
        <p:txBody>
          <a:bodyPr wrap="square" rtlCol="0">
            <a:spAutoFit/>
          </a:bodyPr>
          <a:lstStyle/>
          <a:p>
            <a:pPr algn="just"/>
            <a:r>
              <a:rPr lang="fr-FR" sz="1400" dirty="0">
                <a:solidFill>
                  <a:schemeClr val="bg1"/>
                </a:solidFill>
                <a:latin typeface="Times New Roman" panose="02020603050405020304" pitchFamily="18" charset="0"/>
                <a:cs typeface="Times New Roman" panose="02020603050405020304" pitchFamily="18" charset="0"/>
              </a:rPr>
              <a:t>     Les États-Unis dominent les ventes avec 40K unités, suivis par la France (30K) et l’Australie (20K). Les marchés émergents (Inde, Brésil, Chine) ont un potentiel inexploité, suggérant des opportunités de croissance avec des stratégies adaptées. </a:t>
            </a:r>
            <a:endParaRPr lang="fr-CM"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0312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14" name="Title 1">
            <a:extLst>
              <a:ext uri="{FF2B5EF4-FFF2-40B4-BE49-F238E27FC236}">
                <a16:creationId xmlns:a16="http://schemas.microsoft.com/office/drawing/2014/main" id="{25582C74-E2BB-E85E-4B68-79D820B59146}"/>
              </a:ext>
            </a:extLst>
          </p:cNvPr>
          <p:cNvSpPr>
            <a:spLocks noGrp="1"/>
          </p:cNvSpPr>
          <p:nvPr>
            <p:ph type="title"/>
          </p:nvPr>
        </p:nvSpPr>
        <p:spPr>
          <a:xfrm>
            <a:off x="594360" y="189572"/>
            <a:ext cx="6787747" cy="1593507"/>
          </a:xfrm>
        </p:spPr>
        <p:txBody>
          <a:bodyPr/>
          <a:lstStyle/>
          <a:p>
            <a:r>
              <a:rPr lang="en-US" dirty="0"/>
              <a:t>Top 10 des Profits par pays</a:t>
            </a:r>
          </a:p>
        </p:txBody>
      </p:sp>
      <p:pic>
        <p:nvPicPr>
          <p:cNvPr id="6" name="Espace réservé du contenu 5" descr="Une image contenant texte, capture d’écran, Police, diagramme&#10;&#10;Le contenu généré par l’IA peut être incorrect.">
            <a:extLst>
              <a:ext uri="{FF2B5EF4-FFF2-40B4-BE49-F238E27FC236}">
                <a16:creationId xmlns:a16="http://schemas.microsoft.com/office/drawing/2014/main" id="{A4A9CDE7-03D8-B145-FE6E-8E7B9AD3B583}"/>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594360" y="2281238"/>
            <a:ext cx="6609064" cy="3709987"/>
          </a:xfrm>
        </p:spPr>
      </p:pic>
      <p:sp>
        <p:nvSpPr>
          <p:cNvPr id="7" name="ZoneTexte 6">
            <a:extLst>
              <a:ext uri="{FF2B5EF4-FFF2-40B4-BE49-F238E27FC236}">
                <a16:creationId xmlns:a16="http://schemas.microsoft.com/office/drawing/2014/main" id="{A65646FF-BF6A-242A-AB7A-19CF720C4790}"/>
              </a:ext>
            </a:extLst>
          </p:cNvPr>
          <p:cNvSpPr txBox="1"/>
          <p:nvPr/>
        </p:nvSpPr>
        <p:spPr>
          <a:xfrm>
            <a:off x="8039819" y="3735238"/>
            <a:ext cx="3778370" cy="954107"/>
          </a:xfrm>
          <a:prstGeom prst="rect">
            <a:avLst/>
          </a:prstGeom>
          <a:noFill/>
        </p:spPr>
        <p:txBody>
          <a:bodyPr wrap="square" rtlCol="0">
            <a:spAutoFit/>
          </a:bodyPr>
          <a:lstStyle/>
          <a:p>
            <a:pPr algn="just"/>
            <a:r>
              <a:rPr lang="fr-FR" sz="1400" b="0" i="0" dirty="0">
                <a:solidFill>
                  <a:schemeClr val="bg1"/>
                </a:solidFill>
                <a:effectLst/>
                <a:latin typeface="Times New Roman" panose="02020603050405020304" pitchFamily="18" charset="0"/>
                <a:cs typeface="Times New Roman" panose="02020603050405020304" pitchFamily="18" charset="0"/>
              </a:rPr>
              <a:t>       Les États-Unis, la Chine et l'Inde dominent le classement des profits, suivis par des pays européens. La présence d'El Salvador en 10ᵉ position mérite une investigation plus poussée.</a:t>
            </a:r>
            <a:endParaRPr lang="fr-CM"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9059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rtlCol="0"/>
          <a:lstStyle>
            <a:defPPr>
              <a:defRPr lang="fr-FR"/>
            </a:defPPr>
          </a:lstStyle>
          <a:p>
            <a:pPr rtl="0"/>
            <a:r>
              <a:rPr lang="fr-FR" dirty="0"/>
              <a:t>Flop 10 des quantités vendues par pays</a:t>
            </a:r>
          </a:p>
        </p:txBody>
      </p:sp>
      <p:pic>
        <p:nvPicPr>
          <p:cNvPr id="8" name="Espace réservé du contenu 7" descr="Une image contenant texte, capture d’écran, Police, diagramme&#10;&#10;Le contenu généré par l’IA peut être incorrect.">
            <a:extLst>
              <a:ext uri="{FF2B5EF4-FFF2-40B4-BE49-F238E27FC236}">
                <a16:creationId xmlns:a16="http://schemas.microsoft.com/office/drawing/2014/main" id="{76F9D8A0-D6D6-6EF8-E7AE-2B69314D6518}"/>
              </a:ext>
            </a:extLst>
          </p:cNvPr>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593724" y="2628901"/>
            <a:ext cx="5978525" cy="3121842"/>
          </a:xfrm>
        </p:spPr>
      </p:pic>
      <p:sp>
        <p:nvSpPr>
          <p:cNvPr id="9" name="ZoneTexte 8">
            <a:extLst>
              <a:ext uri="{FF2B5EF4-FFF2-40B4-BE49-F238E27FC236}">
                <a16:creationId xmlns:a16="http://schemas.microsoft.com/office/drawing/2014/main" id="{01459875-D0C6-B215-5623-20AD30F95709}"/>
              </a:ext>
            </a:extLst>
          </p:cNvPr>
          <p:cNvSpPr txBox="1"/>
          <p:nvPr/>
        </p:nvSpPr>
        <p:spPr>
          <a:xfrm>
            <a:off x="7535234" y="3605046"/>
            <a:ext cx="4166559" cy="1169551"/>
          </a:xfrm>
          <a:prstGeom prst="rect">
            <a:avLst/>
          </a:prstGeom>
          <a:noFill/>
        </p:spPr>
        <p:txBody>
          <a:bodyPr wrap="square" rtlCol="0">
            <a:spAutoFit/>
          </a:bodyPr>
          <a:lstStyle/>
          <a:p>
            <a:pPr algn="just"/>
            <a:r>
              <a:rPr lang="fr-FR" sz="1400" dirty="0">
                <a:solidFill>
                  <a:schemeClr val="bg1"/>
                </a:solidFill>
                <a:latin typeface="Times New Roman" panose="02020603050405020304" pitchFamily="18" charset="0"/>
                <a:cs typeface="Times New Roman" panose="02020603050405020304" pitchFamily="18" charset="0"/>
              </a:rPr>
              <a:t>            Le Flop 10 révèle des marchés marginaux, avec des ventes proches de zéro dans des pays en développement ou isolés. Le Tchad et  la Guinée-Bissau font exception mais reste à moins de 15 produits vendus dans ces pays</a:t>
            </a:r>
            <a:endParaRPr lang="fr-CM"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848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7E055DE-EA28-05B8-360E-4E275F36FAD2}"/>
              </a:ext>
            </a:extLst>
          </p:cNvPr>
          <p:cNvSpPr>
            <a:spLocks noGrp="1"/>
          </p:cNvSpPr>
          <p:nvPr>
            <p:ph type="title"/>
          </p:nvPr>
        </p:nvSpPr>
        <p:spPr>
          <a:xfrm>
            <a:off x="594360" y="189572"/>
            <a:ext cx="6787747" cy="1593507"/>
          </a:xfrm>
        </p:spPr>
        <p:txBody>
          <a:bodyPr/>
          <a:lstStyle/>
          <a:p>
            <a:r>
              <a:rPr lang="en-US" dirty="0"/>
              <a:t>Flop 10 des profits par pays</a:t>
            </a:r>
          </a:p>
        </p:txBody>
      </p:sp>
      <p:pic>
        <p:nvPicPr>
          <p:cNvPr id="12" name="Espace réservé du contenu 11" descr="Une image contenant texte, capture d’écran, Police, diagramme&#10;&#10;Le contenu généré par l’IA peut être incorrect.">
            <a:extLst>
              <a:ext uri="{FF2B5EF4-FFF2-40B4-BE49-F238E27FC236}">
                <a16:creationId xmlns:a16="http://schemas.microsoft.com/office/drawing/2014/main" id="{2BF3600A-D3E5-86EE-85AD-1F5AF0A8CDB0}"/>
              </a:ext>
            </a:extLst>
          </p:cNvPr>
          <p:cNvPicPr>
            <a:picLocks noGrp="1" noChangeAspect="1"/>
          </p:cNvPicPr>
          <p:nvPr>
            <p:ph sz="quarter" idx="13"/>
          </p:nvPr>
        </p:nvPicPr>
        <p:blipFill>
          <a:blip r:embed="rId3">
            <a:extLst>
              <a:ext uri="{28A0092B-C50C-407E-A947-70E740481C1C}">
                <a14:useLocalDpi xmlns:a14="http://schemas.microsoft.com/office/drawing/2010/main" val="0"/>
              </a:ext>
            </a:extLst>
          </a:blip>
          <a:stretch>
            <a:fillRect/>
          </a:stretch>
        </p:blipFill>
        <p:spPr>
          <a:xfrm>
            <a:off x="727537" y="2958441"/>
            <a:ext cx="6521392" cy="3709987"/>
          </a:xfrm>
        </p:spPr>
      </p:pic>
      <p:sp>
        <p:nvSpPr>
          <p:cNvPr id="13" name="ZoneTexte 12">
            <a:extLst>
              <a:ext uri="{FF2B5EF4-FFF2-40B4-BE49-F238E27FC236}">
                <a16:creationId xmlns:a16="http://schemas.microsoft.com/office/drawing/2014/main" id="{BB169A9E-F373-9AC6-4CBF-B5FC648B48E7}"/>
              </a:ext>
            </a:extLst>
          </p:cNvPr>
          <p:cNvSpPr txBox="1"/>
          <p:nvPr/>
        </p:nvSpPr>
        <p:spPr>
          <a:xfrm>
            <a:off x="7720642" y="3605842"/>
            <a:ext cx="4149305" cy="2031325"/>
          </a:xfrm>
          <a:prstGeom prst="rect">
            <a:avLst/>
          </a:prstGeom>
          <a:noFill/>
        </p:spPr>
        <p:txBody>
          <a:bodyPr wrap="square" rtlCol="0">
            <a:spAutoFit/>
          </a:bodyPr>
          <a:lstStyle/>
          <a:p>
            <a:pPr algn="just"/>
            <a:r>
              <a:rPr lang="fr-FR" sz="1400" dirty="0">
                <a:solidFill>
                  <a:schemeClr val="bg1"/>
                </a:solidFill>
                <a:latin typeface="Times New Roman" panose="02020603050405020304" pitchFamily="18" charset="0"/>
                <a:cs typeface="Times New Roman" panose="02020603050405020304" pitchFamily="18" charset="0"/>
              </a:rPr>
              <a:t>       Ce Flop 10 révèle des défis hétérogènes : problèmes structurels pour les marchés émergents vs sous-performance inquiétante dans des économies avancées comme la Corée du Sud. La présence simultanée de la Suède et du Pakistan suggère des dynamiques sectorielles spécifiques plutôt qu'une simple corrélation avec le développement économique. Une investigation urgente s'impose, particulièrement pour les pays développés concernés.</a:t>
            </a:r>
            <a:endParaRPr lang="fr-CM"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225330"/>
      </p:ext>
    </p:extLst>
  </p:cSld>
  <p:clrMapOvr>
    <a:masterClrMapping/>
  </p:clrMapOvr>
</p:sld>
</file>

<file path=ppt/theme/theme1.xml><?xml version="1.0" encoding="utf-8"?>
<a:theme xmlns:a="http://schemas.openxmlformats.org/drawingml/2006/main" name="Personnalisé">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2_TF78853419_Win32" id="{E939D1AD-245E-4113-B88E-E20D599B2C52}" vid="{B269D645-ADA9-4C84-B6E4-2BDC65D07C90}"/>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{9FA098E3-D495-4177-B30B-7EB3D4AB89DC}tf78853419_win32</Template>
  <TotalTime>713</TotalTime>
  <Words>998</Words>
  <Application>Microsoft Office PowerPoint</Application>
  <PresentationFormat>Grand écran</PresentationFormat>
  <Paragraphs>59</Paragraphs>
  <Slides>22</Slides>
  <Notes>13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22</vt:i4>
      </vt:variant>
    </vt:vector>
  </HeadingPairs>
  <TitlesOfParts>
    <vt:vector size="28" baseType="lpstr">
      <vt:lpstr>Arial</vt:lpstr>
      <vt:lpstr>Calibri</vt:lpstr>
      <vt:lpstr>Franklin Gothic Book</vt:lpstr>
      <vt:lpstr>Franklin Gothic Demi</vt:lpstr>
      <vt:lpstr>Times New Roman</vt:lpstr>
      <vt:lpstr>Personnalisé</vt:lpstr>
      <vt:lpstr>ANALYSE DES VENTES</vt:lpstr>
      <vt:lpstr>Programme</vt:lpstr>
      <vt:lpstr>Problématique et objectif</vt:lpstr>
      <vt:lpstr>Analyse par pays</vt:lpstr>
      <vt:lpstr>Top 10 des ventes par pays</vt:lpstr>
      <vt:lpstr>Top 10 des quantités  vendus par pays </vt:lpstr>
      <vt:lpstr>Top 10 des Profits par pays</vt:lpstr>
      <vt:lpstr>Flop 10 des quantités vendues par pays</vt:lpstr>
      <vt:lpstr>Flop 10 des profits par pays</vt:lpstr>
      <vt:lpstr>Flop 10 des ventes par pays</vt:lpstr>
      <vt:lpstr>Analyse par sous-catégorie et catégorie</vt:lpstr>
      <vt:lpstr>Profits par sous-catégorie de produits</vt:lpstr>
      <vt:lpstr>Quantités vendus par sous-catégorie de produits</vt:lpstr>
      <vt:lpstr>Vente par sous-categories de produits</vt:lpstr>
      <vt:lpstr>Vente par catégorie de produits</vt:lpstr>
      <vt:lpstr>Qyantités vendus par catégorie de produits</vt:lpstr>
      <vt:lpstr>Profits par catégorie de produits</vt:lpstr>
      <vt:lpstr>Tableaux synthétiques</vt:lpstr>
      <vt:lpstr>Analyse par marché</vt:lpstr>
      <vt:lpstr>Analyse par mode de livraison</vt:lpstr>
      <vt:lpstr>Tableau de bord</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sommet Mabou</dc:creator>
  <cp:lastModifiedBy>sommet Mabou</cp:lastModifiedBy>
  <cp:revision>4</cp:revision>
  <dcterms:created xsi:type="dcterms:W3CDTF">2025-05-12T17:35:21Z</dcterms:created>
  <dcterms:modified xsi:type="dcterms:W3CDTF">2025-05-23T16:56:27Z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