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Roboto"/>
      <p:regular r:id="rId17"/>
      <p:bold r:id="rId18"/>
      <p:italic r:id="rId19"/>
      <p:boldItalic r:id="rId20"/>
    </p:embeddedFont>
    <p:embeddedFont>
      <p:font typeface="Poppins"/>
      <p:regular r:id="rId21"/>
      <p:bold r:id="rId22"/>
      <p:italic r:id="rId23"/>
      <p:boldItalic r:id="rId24"/>
    </p:embeddedFont>
    <p:embeddedFont>
      <p:font typeface="Poppins Medium"/>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iffv3i7B7DEjaHyCxLgmW78Jsd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Poppins-bold.fntdata"/><Relationship Id="rId21" Type="http://schemas.openxmlformats.org/officeDocument/2006/relationships/font" Target="fonts/Poppins-regular.fntdata"/><Relationship Id="rId24" Type="http://schemas.openxmlformats.org/officeDocument/2006/relationships/font" Target="fonts/Poppins-boldItalic.fntdata"/><Relationship Id="rId23" Type="http://schemas.openxmlformats.org/officeDocument/2006/relationships/font" Target="fonts/Poppi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PoppinsMedium-bold.fntdata"/><Relationship Id="rId25" Type="http://schemas.openxmlformats.org/officeDocument/2006/relationships/font" Target="fonts/PoppinsMedium-regular.fntdata"/><Relationship Id="rId28" Type="http://schemas.openxmlformats.org/officeDocument/2006/relationships/font" Target="fonts/PoppinsMedium-boldItalic.fntdata"/><Relationship Id="rId27" Type="http://schemas.openxmlformats.org/officeDocument/2006/relationships/font" Target="fonts/PoppinsMedium-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347e0952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5347e095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 name="Shape 11"/>
        <p:cNvGrpSpPr/>
        <p:nvPr/>
      </p:nvGrpSpPr>
      <p:grpSpPr>
        <a:xfrm>
          <a:off x="0" y="0"/>
          <a:ext cx="0" cy="0"/>
          <a:chOff x="0" y="0"/>
          <a:chExt cx="0" cy="0"/>
        </a:xfrm>
      </p:grpSpPr>
      <p:sp>
        <p:nvSpPr>
          <p:cNvPr id="12" name="Google Shape;12;p12"/>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2"/>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2"/>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8" name="Shape 68"/>
        <p:cNvGrpSpPr/>
        <p:nvPr/>
      </p:nvGrpSpPr>
      <p:grpSpPr>
        <a:xfrm>
          <a:off x="0" y="0"/>
          <a:ext cx="0" cy="0"/>
          <a:chOff x="0" y="0"/>
          <a:chExt cx="0" cy="0"/>
        </a:xfrm>
      </p:grpSpPr>
      <p:sp>
        <p:nvSpPr>
          <p:cNvPr id="69" name="Google Shape;69;p24"/>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1" name="Google Shape;71;p24"/>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2" name="Google Shape;72;p24"/>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74" name="Google Shape;74;p24"/>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5" name="Shape 75"/>
        <p:cNvGrpSpPr/>
        <p:nvPr/>
      </p:nvGrpSpPr>
      <p:grpSpPr>
        <a:xfrm>
          <a:off x="0" y="0"/>
          <a:ext cx="0" cy="0"/>
          <a:chOff x="0" y="0"/>
          <a:chExt cx="0" cy="0"/>
        </a:xfrm>
      </p:grpSpPr>
      <p:sp>
        <p:nvSpPr>
          <p:cNvPr id="76" name="Google Shape;76;p25"/>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2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9" name="Google Shape;79;p25"/>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25"/>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25"/>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83" name="Google Shape;83;p25"/>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84" name="Shape 84"/>
        <p:cNvGrpSpPr/>
        <p:nvPr/>
      </p:nvGrpSpPr>
      <p:grpSpPr>
        <a:xfrm>
          <a:off x="0" y="0"/>
          <a:ext cx="0" cy="0"/>
          <a:chOff x="0" y="0"/>
          <a:chExt cx="0" cy="0"/>
        </a:xfrm>
      </p:grpSpPr>
      <p:sp>
        <p:nvSpPr>
          <p:cNvPr id="85" name="Google Shape;85;p26"/>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6"/>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26"/>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26"/>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26"/>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26"/>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6"/>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6"/>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6"/>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94" name="Google Shape;94;p26"/>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01" name="Shape 101"/>
        <p:cNvGrpSpPr/>
        <p:nvPr/>
      </p:nvGrpSpPr>
      <p:grpSpPr>
        <a:xfrm>
          <a:off x="0" y="0"/>
          <a:ext cx="0" cy="0"/>
          <a:chOff x="0" y="0"/>
          <a:chExt cx="0" cy="0"/>
        </a:xfrm>
      </p:grpSpPr>
      <p:sp>
        <p:nvSpPr>
          <p:cNvPr id="102" name="Google Shape;102;p14"/>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4"/>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104" name="Google Shape;104;p14"/>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05" name="Shape 105"/>
        <p:cNvGrpSpPr/>
        <p:nvPr/>
      </p:nvGrpSpPr>
      <p:grpSpPr>
        <a:xfrm>
          <a:off x="0" y="0"/>
          <a:ext cx="0" cy="0"/>
          <a:chOff x="0" y="0"/>
          <a:chExt cx="0" cy="0"/>
        </a:xfrm>
      </p:grpSpPr>
      <p:sp>
        <p:nvSpPr>
          <p:cNvPr id="106" name="Google Shape;106;p15"/>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5"/>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5"/>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5"/>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110" name="Google Shape;110;p15"/>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1" name="Shape 111"/>
        <p:cNvGrpSpPr/>
        <p:nvPr/>
      </p:nvGrpSpPr>
      <p:grpSpPr>
        <a:xfrm>
          <a:off x="0" y="0"/>
          <a:ext cx="0" cy="0"/>
          <a:chOff x="0" y="0"/>
          <a:chExt cx="0" cy="0"/>
        </a:xfrm>
      </p:grpSpPr>
      <p:sp>
        <p:nvSpPr>
          <p:cNvPr id="112" name="Google Shape;112;p27"/>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7"/>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7"/>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7"/>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116" name="Google Shape;116;p27"/>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17" name="Shape 117"/>
        <p:cNvGrpSpPr/>
        <p:nvPr/>
      </p:nvGrpSpPr>
      <p:grpSpPr>
        <a:xfrm>
          <a:off x="0" y="0"/>
          <a:ext cx="0" cy="0"/>
          <a:chOff x="0" y="0"/>
          <a:chExt cx="0" cy="0"/>
        </a:xfrm>
      </p:grpSpPr>
      <p:sp>
        <p:nvSpPr>
          <p:cNvPr id="118" name="Google Shape;118;p28"/>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8"/>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2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1" name="Google Shape;121;p28"/>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8"/>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123" name="Google Shape;123;p28"/>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29"/>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9"/>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9"/>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128" name="Google Shape;128;p29"/>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9" name="Shape 129"/>
        <p:cNvGrpSpPr/>
        <p:nvPr/>
      </p:nvGrpSpPr>
      <p:grpSpPr>
        <a:xfrm>
          <a:off x="0" y="0"/>
          <a:ext cx="0" cy="0"/>
          <a:chOff x="0" y="0"/>
          <a:chExt cx="0" cy="0"/>
        </a:xfrm>
      </p:grpSpPr>
      <p:sp>
        <p:nvSpPr>
          <p:cNvPr id="130" name="Google Shape;130;p30"/>
          <p:cNvSpPr txBox="1"/>
          <p:nvPr>
            <p:ph idx="1" type="subTitle"/>
          </p:nvPr>
        </p:nvSpPr>
        <p:spPr>
          <a:xfrm>
            <a:off x="1523880" y="1122480"/>
            <a:ext cx="9143640" cy="110667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0"/>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0"/>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133" name="Google Shape;133;p30"/>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4" name="Shape 134"/>
        <p:cNvGrpSpPr/>
        <p:nvPr/>
      </p:nvGrpSpPr>
      <p:grpSpPr>
        <a:xfrm>
          <a:off x="0" y="0"/>
          <a:ext cx="0" cy="0"/>
          <a:chOff x="0" y="0"/>
          <a:chExt cx="0" cy="0"/>
        </a:xfrm>
      </p:grpSpPr>
      <p:sp>
        <p:nvSpPr>
          <p:cNvPr id="135" name="Google Shape;135;p31"/>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1"/>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7" name="Google Shape;137;p31"/>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31"/>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9" name="Google Shape;139;p31"/>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1"/>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141" name="Google Shape;141;p31"/>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 name="Shape 15"/>
        <p:cNvGrpSpPr/>
        <p:nvPr/>
      </p:nvGrpSpPr>
      <p:grpSpPr>
        <a:xfrm>
          <a:off x="0" y="0"/>
          <a:ext cx="0" cy="0"/>
          <a:chOff x="0" y="0"/>
          <a:chExt cx="0" cy="0"/>
        </a:xfrm>
      </p:grpSpPr>
      <p:sp>
        <p:nvSpPr>
          <p:cNvPr id="16" name="Google Shape;16;p16"/>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6"/>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6"/>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20" name="Google Shape;20;p16"/>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2" name="Shape 142"/>
        <p:cNvGrpSpPr/>
        <p:nvPr/>
      </p:nvGrpSpPr>
      <p:grpSpPr>
        <a:xfrm>
          <a:off x="0" y="0"/>
          <a:ext cx="0" cy="0"/>
          <a:chOff x="0" y="0"/>
          <a:chExt cx="0" cy="0"/>
        </a:xfrm>
      </p:grpSpPr>
      <p:sp>
        <p:nvSpPr>
          <p:cNvPr id="143" name="Google Shape;143;p32"/>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2"/>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5" name="Google Shape;145;p3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6" name="Google Shape;146;p32"/>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32"/>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2"/>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149" name="Google Shape;149;p32"/>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50" name="Shape 150"/>
        <p:cNvGrpSpPr/>
        <p:nvPr/>
      </p:nvGrpSpPr>
      <p:grpSpPr>
        <a:xfrm>
          <a:off x="0" y="0"/>
          <a:ext cx="0" cy="0"/>
          <a:chOff x="0" y="0"/>
          <a:chExt cx="0" cy="0"/>
        </a:xfrm>
      </p:grpSpPr>
      <p:sp>
        <p:nvSpPr>
          <p:cNvPr id="151" name="Google Shape;151;p33"/>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3"/>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3" name="Google Shape;153;p3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4" name="Google Shape;154;p33"/>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33"/>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3"/>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157" name="Google Shape;157;p33"/>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8" name="Shape 158"/>
        <p:cNvGrpSpPr/>
        <p:nvPr/>
      </p:nvGrpSpPr>
      <p:grpSpPr>
        <a:xfrm>
          <a:off x="0" y="0"/>
          <a:ext cx="0" cy="0"/>
          <a:chOff x="0" y="0"/>
          <a:chExt cx="0" cy="0"/>
        </a:xfrm>
      </p:grpSpPr>
      <p:sp>
        <p:nvSpPr>
          <p:cNvPr id="159" name="Google Shape;159;p34"/>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4"/>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34"/>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2" name="Google Shape;162;p34"/>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34"/>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164" name="Google Shape;164;p34"/>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65" name="Shape 165"/>
        <p:cNvGrpSpPr/>
        <p:nvPr/>
      </p:nvGrpSpPr>
      <p:grpSpPr>
        <a:xfrm>
          <a:off x="0" y="0"/>
          <a:ext cx="0" cy="0"/>
          <a:chOff x="0" y="0"/>
          <a:chExt cx="0" cy="0"/>
        </a:xfrm>
      </p:grpSpPr>
      <p:sp>
        <p:nvSpPr>
          <p:cNvPr id="166" name="Google Shape;166;p35"/>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3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8" name="Google Shape;168;p3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9" name="Google Shape;169;p35"/>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0" name="Google Shape;170;p35"/>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1" name="Google Shape;171;p35"/>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35"/>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173" name="Google Shape;173;p35"/>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74" name="Shape 174"/>
        <p:cNvGrpSpPr/>
        <p:nvPr/>
      </p:nvGrpSpPr>
      <p:grpSpPr>
        <a:xfrm>
          <a:off x="0" y="0"/>
          <a:ext cx="0" cy="0"/>
          <a:chOff x="0" y="0"/>
          <a:chExt cx="0" cy="0"/>
        </a:xfrm>
      </p:grpSpPr>
      <p:sp>
        <p:nvSpPr>
          <p:cNvPr id="175" name="Google Shape;175;p36"/>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36"/>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7" name="Google Shape;177;p36"/>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8" name="Google Shape;178;p36"/>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9" name="Google Shape;179;p36"/>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0" name="Google Shape;180;p36"/>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1" name="Google Shape;181;p36"/>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2" name="Google Shape;182;p36"/>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36"/>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184" name="Google Shape;184;p36"/>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7"/>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17"/>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26" name="Google Shape;26;p17"/>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7" name="Shape 27"/>
        <p:cNvGrpSpPr/>
        <p:nvPr/>
      </p:nvGrpSpPr>
      <p:grpSpPr>
        <a:xfrm>
          <a:off x="0" y="0"/>
          <a:ext cx="0" cy="0"/>
          <a:chOff x="0" y="0"/>
          <a:chExt cx="0" cy="0"/>
        </a:xfrm>
      </p:grpSpPr>
      <p:sp>
        <p:nvSpPr>
          <p:cNvPr id="28" name="Google Shape;28;p18"/>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8"/>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1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18"/>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33" name="Google Shape;33;p18"/>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19"/>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9"/>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9"/>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38" name="Google Shape;38;p19"/>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9" name="Shape 39"/>
        <p:cNvGrpSpPr/>
        <p:nvPr/>
      </p:nvGrpSpPr>
      <p:grpSpPr>
        <a:xfrm>
          <a:off x="0" y="0"/>
          <a:ext cx="0" cy="0"/>
          <a:chOff x="0" y="0"/>
          <a:chExt cx="0" cy="0"/>
        </a:xfrm>
      </p:grpSpPr>
      <p:sp>
        <p:nvSpPr>
          <p:cNvPr id="40" name="Google Shape;40;p20"/>
          <p:cNvSpPr txBox="1"/>
          <p:nvPr>
            <p:ph idx="1" type="subTitle"/>
          </p:nvPr>
        </p:nvSpPr>
        <p:spPr>
          <a:xfrm>
            <a:off x="1523880" y="1122480"/>
            <a:ext cx="9143640" cy="110667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0"/>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0"/>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43" name="Google Shape;43;p20"/>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4" name="Shape 44"/>
        <p:cNvGrpSpPr/>
        <p:nvPr/>
      </p:nvGrpSpPr>
      <p:grpSpPr>
        <a:xfrm>
          <a:off x="0" y="0"/>
          <a:ext cx="0" cy="0"/>
          <a:chOff x="0" y="0"/>
          <a:chExt cx="0" cy="0"/>
        </a:xfrm>
      </p:grpSpPr>
      <p:sp>
        <p:nvSpPr>
          <p:cNvPr id="45" name="Google Shape;45;p21"/>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1"/>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21"/>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21"/>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21"/>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1"/>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51" name="Google Shape;51;p21"/>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2" name="Shape 52"/>
        <p:cNvGrpSpPr/>
        <p:nvPr/>
      </p:nvGrpSpPr>
      <p:grpSpPr>
        <a:xfrm>
          <a:off x="0" y="0"/>
          <a:ext cx="0" cy="0"/>
          <a:chOff x="0" y="0"/>
          <a:chExt cx="0" cy="0"/>
        </a:xfrm>
      </p:grpSpPr>
      <p:sp>
        <p:nvSpPr>
          <p:cNvPr id="53" name="Google Shape;53;p22"/>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2"/>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2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22"/>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22"/>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2"/>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59" name="Google Shape;59;p22"/>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0" name="Shape 60"/>
        <p:cNvGrpSpPr/>
        <p:nvPr/>
      </p:nvGrpSpPr>
      <p:grpSpPr>
        <a:xfrm>
          <a:off x="0" y="0"/>
          <a:ext cx="0" cy="0"/>
          <a:chOff x="0" y="0"/>
          <a:chExt cx="0" cy="0"/>
        </a:xfrm>
      </p:grpSpPr>
      <p:sp>
        <p:nvSpPr>
          <p:cNvPr id="61" name="Google Shape;61;p23"/>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3"/>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2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23"/>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23"/>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67" name="Google Shape;67;p23"/>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Font typeface="Times New Roman"/>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1"/>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Font typeface="Times New Roman"/>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1"/>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latin typeface="Times New Roman"/>
              <a:ea typeface="Times New Roman"/>
              <a:cs typeface="Times New Roman"/>
              <a:sym typeface="Times New Roman"/>
            </a:endParaRPr>
          </a:p>
        </p:txBody>
      </p:sp>
      <p:sp>
        <p:nvSpPr>
          <p:cNvPr id="9" name="Google Shape;9;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3"/>
          <p:cNvSpPr txBox="1"/>
          <p:nvPr>
            <p:ph type="title"/>
          </p:nvPr>
        </p:nvSpPr>
        <p:spPr>
          <a:xfrm>
            <a:off x="1523880" y="1122480"/>
            <a:ext cx="9143640" cy="238716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7" name="Google Shape;97;p13"/>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Font typeface="Times New Roman"/>
              <a:buNone/>
              <a:defRPr b="0" sz="1400"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8" name="Google Shape;98;p13"/>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Font typeface="Times New Roman"/>
              <a:buNone/>
              <a:defRPr b="0" sz="1400"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9" name="Google Shape;99;p13"/>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sz="1200"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latin typeface="Times New Roman"/>
              <a:ea typeface="Times New Roman"/>
              <a:cs typeface="Times New Roman"/>
              <a:sym typeface="Times New Roman"/>
            </a:endParaRPr>
          </a:p>
        </p:txBody>
      </p:sp>
      <p:sp>
        <p:nvSpPr>
          <p:cNvPr id="100" name="Google Shape;100;p13"/>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5.jp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2.png"/><Relationship Id="rId7"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13.png"/><Relationship Id="rId7"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
          <p:cNvSpPr/>
          <p:nvPr/>
        </p:nvSpPr>
        <p:spPr>
          <a:xfrm>
            <a:off x="838080" y="3746880"/>
            <a:ext cx="3452760" cy="42588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1" lang="en-IN" sz="1600" u="none" cap="none" strike="noStrike">
                <a:solidFill>
                  <a:schemeClr val="dk1"/>
                </a:solidFill>
                <a:latin typeface="Poppins"/>
                <a:ea typeface="Poppins"/>
                <a:cs typeface="Poppins"/>
                <a:sym typeface="Poppins"/>
              </a:rPr>
              <a:t>in association with  </a:t>
            </a:r>
            <a:endParaRPr b="0" i="0" sz="1600" u="none" cap="none" strike="noStrike">
              <a:latin typeface="Arial"/>
              <a:ea typeface="Arial"/>
              <a:cs typeface="Arial"/>
              <a:sym typeface="Arial"/>
            </a:endParaRPr>
          </a:p>
        </p:txBody>
      </p:sp>
      <p:pic>
        <p:nvPicPr>
          <p:cNvPr id="190" name="Google Shape;190;p1"/>
          <p:cNvPicPr preferRelativeResize="0"/>
          <p:nvPr/>
        </p:nvPicPr>
        <p:blipFill rotWithShape="1">
          <a:blip r:embed="rId3">
            <a:alphaModFix/>
          </a:blip>
          <a:srcRect b="0" l="0" r="0" t="0"/>
          <a:stretch/>
        </p:blipFill>
        <p:spPr>
          <a:xfrm>
            <a:off x="-6840" y="-96120"/>
            <a:ext cx="12198600" cy="3467880"/>
          </a:xfrm>
          <a:prstGeom prst="rect">
            <a:avLst/>
          </a:prstGeom>
          <a:noFill/>
          <a:ln>
            <a:noFill/>
          </a:ln>
        </p:spPr>
      </p:pic>
      <p:sp>
        <p:nvSpPr>
          <p:cNvPr id="191" name="Google Shape;191;p1"/>
          <p:cNvSpPr txBox="1"/>
          <p:nvPr/>
        </p:nvSpPr>
        <p:spPr>
          <a:xfrm>
            <a:off x="838080" y="4300920"/>
            <a:ext cx="2973960" cy="753120"/>
          </a:xfrm>
          <a:prstGeom prst="rect">
            <a:avLst/>
          </a:prstGeom>
          <a:blipFill rotWithShape="1">
            <a:blip r:embed="rId4">
              <a:alphaModFix/>
            </a:blip>
            <a:stretch>
              <a:fillRect b="0" l="0" r="0" t="0"/>
            </a:stretch>
          </a:blipFill>
          <a:ln>
            <a:noFill/>
          </a:ln>
        </p:spPr>
        <p:txBody>
          <a:bodyPr anchorCtr="1" anchor="t" bIns="45000" lIns="90000" spcFirstLastPara="1" rIns="90000" wrap="square" tIns="45000">
            <a:noAutofit/>
          </a:bodyPr>
          <a:lstStyle/>
          <a:p>
            <a:pPr indent="0" lvl="0" marL="0" marR="0" rtl="0" algn="l">
              <a:spcBef>
                <a:spcPts val="0"/>
              </a:spcBef>
              <a:spcAft>
                <a:spcPts val="0"/>
              </a:spcAft>
              <a:buNone/>
            </a:pPr>
            <a:r>
              <a:t/>
            </a:r>
            <a:endParaRPr b="0" sz="1800" strike="noStrike">
              <a:latin typeface="Arial"/>
              <a:ea typeface="Arial"/>
              <a:cs typeface="Arial"/>
              <a:sym typeface="Arial"/>
            </a:endParaRPr>
          </a:p>
          <a:p>
            <a:pPr indent="0" lvl="0" marL="0" marR="0" rtl="0" algn="l">
              <a:spcBef>
                <a:spcPts val="0"/>
              </a:spcBef>
              <a:spcAft>
                <a:spcPts val="0"/>
              </a:spcAft>
              <a:buNone/>
            </a:pPr>
            <a:r>
              <a:t/>
            </a:r>
            <a:endParaRPr b="0" sz="1800" strike="noStrike">
              <a:latin typeface="Arial"/>
              <a:ea typeface="Arial"/>
              <a:cs typeface="Arial"/>
              <a:sym typeface="Arial"/>
            </a:endParaRPr>
          </a:p>
          <a:p>
            <a:pPr indent="0" lvl="0" marL="0" marR="0" rtl="0" algn="l">
              <a:spcBef>
                <a:spcPts val="0"/>
              </a:spcBef>
              <a:spcAft>
                <a:spcPts val="0"/>
              </a:spcAft>
              <a:buNone/>
            </a:pPr>
            <a:r>
              <a:t/>
            </a:r>
            <a:endParaRPr b="0" sz="1800" strike="noStrike">
              <a:latin typeface="Arial"/>
              <a:ea typeface="Arial"/>
              <a:cs typeface="Arial"/>
              <a:sym typeface="Arial"/>
            </a:endParaRPr>
          </a:p>
          <a:p>
            <a:pPr indent="0" lvl="0" marL="0" marR="0" rtl="0" algn="l">
              <a:spcBef>
                <a:spcPts val="0"/>
              </a:spcBef>
              <a:spcAft>
                <a:spcPts val="0"/>
              </a:spcAft>
              <a:buNone/>
            </a:pPr>
            <a:r>
              <a:rPr b="0" lang="en-IN" sz="1800" strike="noStrike">
                <a:latin typeface="Arial"/>
                <a:ea typeface="Arial"/>
                <a:cs typeface="Arial"/>
                <a:sym typeface="Arial"/>
              </a:rPr>
              <a:t>By Joju shaji</a:t>
            </a:r>
            <a:endParaRPr b="0" sz="1800" strike="noStrike">
              <a:latin typeface="Arial"/>
              <a:ea typeface="Arial"/>
              <a:cs typeface="Arial"/>
              <a:sym typeface="Arial"/>
            </a:endParaRPr>
          </a:p>
          <a:p>
            <a:pPr indent="0" lvl="0" marL="0" marR="0" rtl="0" algn="l">
              <a:spcBef>
                <a:spcPts val="0"/>
              </a:spcBef>
              <a:spcAft>
                <a:spcPts val="0"/>
              </a:spcAft>
              <a:buNone/>
            </a:pPr>
            <a:r>
              <a:t/>
            </a:r>
            <a:endParaRPr b="0" sz="1800" strike="noStrike">
              <a:latin typeface="Arial"/>
              <a:ea typeface="Arial"/>
              <a:cs typeface="Arial"/>
              <a:sym typeface="Arial"/>
            </a:endParaRPr>
          </a:p>
          <a:p>
            <a:pPr indent="0" lvl="0" marL="0" marR="0" rtl="0" algn="l">
              <a:spcBef>
                <a:spcPts val="0"/>
              </a:spcBef>
              <a:spcAft>
                <a:spcPts val="0"/>
              </a:spcAft>
              <a:buNone/>
            </a:pPr>
            <a:r>
              <a:t/>
            </a:r>
            <a:endParaRPr b="0" sz="1800" strike="noStrike">
              <a:latin typeface="Arial"/>
              <a:ea typeface="Arial"/>
              <a:cs typeface="Arial"/>
              <a:sym typeface="Arial"/>
            </a:endParaRPr>
          </a:p>
          <a:p>
            <a:pPr indent="0" lvl="0" marL="0" marR="0" rtl="0" algn="l">
              <a:spcBef>
                <a:spcPts val="0"/>
              </a:spcBef>
              <a:spcAft>
                <a:spcPts val="0"/>
              </a:spcAft>
              <a:buNone/>
            </a:pPr>
            <a:r>
              <a:t/>
            </a:r>
            <a:endParaRPr b="0" sz="1800" strike="noStrike">
              <a:latin typeface="Arial"/>
              <a:ea typeface="Arial"/>
              <a:cs typeface="Arial"/>
              <a:sym typeface="Arial"/>
            </a:endParaRPr>
          </a:p>
          <a:p>
            <a:pPr indent="0" lvl="0" marL="0" marR="0" rtl="0" algn="l">
              <a:spcBef>
                <a:spcPts val="0"/>
              </a:spcBef>
              <a:spcAft>
                <a:spcPts val="0"/>
              </a:spcAft>
              <a:buNone/>
            </a:pPr>
            <a:r>
              <a:t/>
            </a:r>
            <a:endParaRPr b="0" sz="1800" strike="noStrike">
              <a:latin typeface="Arial"/>
              <a:ea typeface="Arial"/>
              <a:cs typeface="Arial"/>
              <a:sym typeface="Arial"/>
            </a:endParaRPr>
          </a:p>
        </p:txBody>
      </p:sp>
      <p:sp>
        <p:nvSpPr>
          <p:cNvPr id="192" name="Google Shape;192;p1"/>
          <p:cNvSpPr/>
          <p:nvPr/>
        </p:nvSpPr>
        <p:spPr>
          <a:xfrm rot="5400000">
            <a:off x="6051960" y="-2648880"/>
            <a:ext cx="95400" cy="12198600"/>
          </a:xfrm>
          <a:prstGeom prst="snip1Rect">
            <a:avLst>
              <a:gd fmla="val 16667" name="adj"/>
            </a:avLst>
          </a:prstGeom>
          <a:solidFill>
            <a:srgbClr val="3856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Blank green chalk board" id="193" name="Google Shape;193;p1"/>
          <p:cNvPicPr preferRelativeResize="0"/>
          <p:nvPr/>
        </p:nvPicPr>
        <p:blipFill rotWithShape="1">
          <a:blip r:embed="rId5">
            <a:alphaModFix/>
          </a:blip>
          <a:srcRect b="49423" l="0" r="0" t="0"/>
          <a:stretch/>
        </p:blipFill>
        <p:spPr>
          <a:xfrm>
            <a:off x="-37800" y="-96120"/>
            <a:ext cx="12236400" cy="3467880"/>
          </a:xfrm>
          <a:prstGeom prst="rect">
            <a:avLst/>
          </a:prstGeom>
          <a:noFill/>
          <a:ln>
            <a:noFill/>
          </a:ln>
        </p:spPr>
      </p:pic>
      <p:sp>
        <p:nvSpPr>
          <p:cNvPr id="194" name="Google Shape;194;p1"/>
          <p:cNvSpPr/>
          <p:nvPr/>
        </p:nvSpPr>
        <p:spPr>
          <a:xfrm>
            <a:off x="838080" y="1402920"/>
            <a:ext cx="8956440" cy="792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IN" sz="4000" strike="noStrike">
                <a:solidFill>
                  <a:schemeClr val="lt1"/>
                </a:solidFill>
                <a:latin typeface="Poppins"/>
                <a:ea typeface="Poppins"/>
                <a:cs typeface="Poppins"/>
                <a:sym typeface="Poppins"/>
              </a:rPr>
              <a:t>ReNew GreenTech Hackathon</a:t>
            </a:r>
            <a:endParaRPr b="0" sz="4000" strike="noStrike">
              <a:latin typeface="Arial"/>
              <a:ea typeface="Arial"/>
              <a:cs typeface="Arial"/>
              <a:sym typeface="Arial"/>
            </a:endParaRPr>
          </a:p>
        </p:txBody>
      </p:sp>
      <p:pic>
        <p:nvPicPr>
          <p:cNvPr descr="A picture containing text, sign, outdoor, clipart&#10;&#10;Description automatically generated" id="195" name="Google Shape;195;p1"/>
          <p:cNvPicPr preferRelativeResize="0"/>
          <p:nvPr/>
        </p:nvPicPr>
        <p:blipFill rotWithShape="1">
          <a:blip r:embed="rId6">
            <a:alphaModFix/>
          </a:blip>
          <a:srcRect b="0" l="0" r="0" t="0"/>
          <a:stretch/>
        </p:blipFill>
        <p:spPr>
          <a:xfrm>
            <a:off x="11023560" y="6345720"/>
            <a:ext cx="1002960" cy="325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9"/>
          <p:cNvSpPr/>
          <p:nvPr/>
        </p:nvSpPr>
        <p:spPr>
          <a:xfrm>
            <a:off x="339025" y="2673450"/>
            <a:ext cx="11748000" cy="3359100"/>
          </a:xfrm>
          <a:prstGeom prst="rect">
            <a:avLst/>
          </a:prstGeom>
          <a:noFill/>
          <a:ln>
            <a:noFill/>
          </a:ln>
        </p:spPr>
        <p:txBody>
          <a:bodyPr anchorCtr="0" anchor="t" bIns="45700" lIns="91425" spcFirstLastPara="1" rIns="91425" wrap="square" tIns="45700">
            <a:spAutoFit/>
          </a:bodyPr>
          <a:lstStyle/>
          <a:p>
            <a:pPr indent="-304919" lvl="0" marL="457200" marR="0" rtl="0" algn="l">
              <a:lnSpc>
                <a:spcPct val="100000"/>
              </a:lnSpc>
              <a:spcBef>
                <a:spcPts val="0"/>
              </a:spcBef>
              <a:spcAft>
                <a:spcPts val="0"/>
              </a:spcAft>
              <a:buClr>
                <a:srgbClr val="737374"/>
              </a:buClr>
              <a:buSzPts val="1200"/>
              <a:buFont typeface="Poppins"/>
              <a:buChar char="●"/>
            </a:pPr>
            <a:r>
              <a:rPr lang="en-IN" sz="1200"/>
              <a:t>The </a:t>
            </a:r>
            <a:r>
              <a:rPr lang="en-IN" sz="1200"/>
              <a:t>standard</a:t>
            </a:r>
            <a:r>
              <a:rPr lang="en-IN" sz="1200"/>
              <a:t> deviation of the target var iis 2.61 the max value is 65 and min value is 25 with a mean of 46 </a:t>
            </a:r>
            <a:endParaRPr sz="1200"/>
          </a:p>
          <a:p>
            <a:pPr indent="-304919" lvl="0" marL="457200" marR="0" rtl="0" algn="l">
              <a:lnSpc>
                <a:spcPct val="100000"/>
              </a:lnSpc>
              <a:spcBef>
                <a:spcPts val="0"/>
              </a:spcBef>
              <a:spcAft>
                <a:spcPts val="0"/>
              </a:spcAft>
              <a:buSzPts val="1200"/>
              <a:buChar char="●"/>
            </a:pPr>
            <a:r>
              <a:rPr lang="en-IN" sz="1200"/>
              <a:t>There are 15 different </a:t>
            </a:r>
            <a:r>
              <a:rPr lang="en-IN" sz="1200"/>
              <a:t>turbines</a:t>
            </a:r>
            <a:r>
              <a:rPr lang="en-IN" sz="1200"/>
              <a:t> ,there is chance  that </a:t>
            </a:r>
            <a:r>
              <a:rPr lang="en-IN" sz="1200"/>
              <a:t>these</a:t>
            </a:r>
            <a:r>
              <a:rPr lang="en-IN" sz="1200"/>
              <a:t> turbine may have </a:t>
            </a:r>
            <a:r>
              <a:rPr lang="en-IN" sz="1200"/>
              <a:t>different</a:t>
            </a:r>
            <a:r>
              <a:rPr lang="en-IN" sz="1200"/>
              <a:t> </a:t>
            </a:r>
            <a:r>
              <a:rPr lang="en-IN" sz="1200"/>
              <a:t>character</a:t>
            </a:r>
            <a:r>
              <a:rPr lang="en-IN" sz="1200"/>
              <a:t> lke size of blade and rotors ,so there rotor temperature </a:t>
            </a:r>
            <a:endParaRPr sz="1200"/>
          </a:p>
          <a:p>
            <a:pPr indent="-304919" lvl="0" marL="457200" marR="0" rtl="0" algn="l">
              <a:lnSpc>
                <a:spcPct val="100000"/>
              </a:lnSpc>
              <a:spcBef>
                <a:spcPts val="0"/>
              </a:spcBef>
              <a:spcAft>
                <a:spcPts val="0"/>
              </a:spcAft>
              <a:buSzPts val="1200"/>
              <a:buChar char="●"/>
            </a:pPr>
            <a:r>
              <a:rPr lang="en-IN" sz="1200"/>
              <a:t>Also may vary according to </a:t>
            </a:r>
            <a:r>
              <a:rPr lang="en-IN" sz="1200"/>
              <a:t>the</a:t>
            </a:r>
            <a:r>
              <a:rPr lang="en-IN" sz="1200"/>
              <a:t> </a:t>
            </a:r>
            <a:r>
              <a:rPr lang="en-IN" sz="1200"/>
              <a:t>turbine</a:t>
            </a:r>
            <a:r>
              <a:rPr lang="en-IN" sz="1200"/>
              <a:t> , check the img </a:t>
            </a:r>
            <a:r>
              <a:rPr lang="en-IN" sz="1200"/>
              <a:t>in</a:t>
            </a:r>
            <a:r>
              <a:rPr lang="en-IN" sz="1200"/>
              <a:t> the side </a:t>
            </a:r>
            <a:endParaRPr sz="1200"/>
          </a:p>
          <a:p>
            <a:pPr indent="-304919" lvl="0" marL="457200" marR="0" rtl="0" algn="l">
              <a:lnSpc>
                <a:spcPct val="100000"/>
              </a:lnSpc>
              <a:spcBef>
                <a:spcPts val="0"/>
              </a:spcBef>
              <a:spcAft>
                <a:spcPts val="0"/>
              </a:spcAft>
              <a:buSzPts val="1200"/>
              <a:buChar char="●"/>
            </a:pPr>
            <a:r>
              <a:rPr lang="en-IN" sz="1200"/>
              <a:t>Turbine_20 has most variation with std value 4.29 ,also while model </a:t>
            </a:r>
            <a:r>
              <a:rPr lang="en-IN" sz="1200"/>
              <a:t>building</a:t>
            </a:r>
            <a:endParaRPr sz="1200"/>
          </a:p>
          <a:p>
            <a:pPr indent="-304919" lvl="0" marL="457200" marR="0" rtl="0" algn="l">
              <a:lnSpc>
                <a:spcPct val="100000"/>
              </a:lnSpc>
              <a:spcBef>
                <a:spcPts val="0"/>
              </a:spcBef>
              <a:spcAft>
                <a:spcPts val="0"/>
              </a:spcAft>
              <a:buSzPts val="1200"/>
              <a:buChar char="●"/>
            </a:pPr>
            <a:r>
              <a:rPr lang="en-IN" sz="1200"/>
              <a:t>These</a:t>
            </a:r>
            <a:r>
              <a:rPr lang="en-IN" sz="1200"/>
              <a:t> subsample turbine_20 give high mse value ,these is because of that</a:t>
            </a:r>
            <a:endParaRPr sz="1200"/>
          </a:p>
          <a:p>
            <a:pPr indent="-304919" lvl="0" marL="457200" marR="0" rtl="0" algn="l">
              <a:lnSpc>
                <a:spcPct val="100000"/>
              </a:lnSpc>
              <a:spcBef>
                <a:spcPts val="0"/>
              </a:spcBef>
              <a:spcAft>
                <a:spcPts val="0"/>
              </a:spcAft>
              <a:buSzPts val="1200"/>
              <a:buChar char="●"/>
            </a:pPr>
            <a:r>
              <a:rPr lang="en-IN" sz="1200"/>
              <a:t>Var in the data  Turbine_20 and turbine_01 both give bad mse values </a:t>
            </a:r>
            <a:endParaRPr sz="1200"/>
          </a:p>
          <a:p>
            <a:pPr indent="-304919" lvl="0" marL="457200" marR="0" rtl="0" algn="l">
              <a:lnSpc>
                <a:spcPct val="100000"/>
              </a:lnSpc>
              <a:spcBef>
                <a:spcPts val="0"/>
              </a:spcBef>
              <a:spcAft>
                <a:spcPts val="0"/>
              </a:spcAft>
              <a:buSzPts val="1200"/>
              <a:buChar char="●"/>
            </a:pPr>
            <a:r>
              <a:rPr lang="en-IN" sz="1200"/>
              <a:t>Comparing to the other turbines mse values</a:t>
            </a:r>
            <a:endParaRPr sz="1200"/>
          </a:p>
          <a:p>
            <a:pPr indent="-304919" lvl="0" marL="457200" marR="0" rtl="0" algn="l">
              <a:lnSpc>
                <a:spcPct val="100000"/>
              </a:lnSpc>
              <a:spcBef>
                <a:spcPts val="0"/>
              </a:spcBef>
              <a:spcAft>
                <a:spcPts val="0"/>
              </a:spcAft>
              <a:buSzPts val="1200"/>
              <a:buChar char="●"/>
            </a:pPr>
            <a:r>
              <a:rPr lang="en-IN" sz="1200"/>
              <a:t>These</a:t>
            </a:r>
            <a:r>
              <a:rPr lang="en-IN" sz="1200"/>
              <a:t> has affect in all data</a:t>
            </a:r>
            <a:endParaRPr sz="1200"/>
          </a:p>
          <a:p>
            <a:pPr indent="0" lvl="0" marL="457200" marR="0" rtl="0" algn="l">
              <a:lnSpc>
                <a:spcPct val="100000"/>
              </a:lnSpc>
              <a:spcBef>
                <a:spcPts val="0"/>
              </a:spcBef>
              <a:spcAft>
                <a:spcPts val="0"/>
              </a:spcAft>
              <a:buNone/>
            </a:pPr>
            <a:r>
              <a:t/>
            </a:r>
            <a:endParaRPr sz="1200"/>
          </a:p>
        </p:txBody>
      </p:sp>
      <p:sp>
        <p:nvSpPr>
          <p:cNvPr id="298" name="Google Shape;298;p9"/>
          <p:cNvSpPr/>
          <p:nvPr/>
        </p:nvSpPr>
        <p:spPr>
          <a:xfrm>
            <a:off x="566280" y="423000"/>
            <a:ext cx="9871560" cy="10047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3000" strike="noStrike">
                <a:solidFill>
                  <a:srgbClr val="385623"/>
                </a:solidFill>
                <a:latin typeface="Poppins"/>
                <a:ea typeface="Poppins"/>
                <a:cs typeface="Poppins"/>
                <a:sym typeface="Poppins"/>
              </a:rPr>
              <a:t>Which Turbine has the most variation in target temperature?</a:t>
            </a:r>
            <a:endParaRPr b="0" sz="3000" strike="noStrike">
              <a:latin typeface="Arial"/>
              <a:ea typeface="Arial"/>
              <a:cs typeface="Arial"/>
              <a:sym typeface="Arial"/>
            </a:endParaRPr>
          </a:p>
        </p:txBody>
      </p:sp>
      <p:pic>
        <p:nvPicPr>
          <p:cNvPr id="299" name="Google Shape;299;p9"/>
          <p:cNvPicPr preferRelativeResize="0"/>
          <p:nvPr/>
        </p:nvPicPr>
        <p:blipFill rotWithShape="1">
          <a:blip r:embed="rId3">
            <a:alphaModFix/>
          </a:blip>
          <a:srcRect b="0" l="0" r="0" t="0"/>
          <a:stretch/>
        </p:blipFill>
        <p:spPr>
          <a:xfrm>
            <a:off x="0" y="0"/>
            <a:ext cx="1664640" cy="1123200"/>
          </a:xfrm>
          <a:prstGeom prst="rect">
            <a:avLst/>
          </a:prstGeom>
          <a:noFill/>
          <a:ln>
            <a:noFill/>
          </a:ln>
        </p:spPr>
      </p:pic>
      <p:sp>
        <p:nvSpPr>
          <p:cNvPr id="300" name="Google Shape;300;p9"/>
          <p:cNvSpPr/>
          <p:nvPr/>
        </p:nvSpPr>
        <p:spPr>
          <a:xfrm rot="5400000">
            <a:off x="6051960" y="-6051600"/>
            <a:ext cx="95400" cy="12198600"/>
          </a:xfrm>
          <a:prstGeom prst="snip1Rect">
            <a:avLst>
              <a:gd fmla="val 16667" name="adj"/>
            </a:avLst>
          </a:prstGeom>
          <a:solidFill>
            <a:srgbClr val="D00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1" name="Google Shape;301;p9"/>
          <p:cNvPicPr preferRelativeResize="0"/>
          <p:nvPr/>
        </p:nvPicPr>
        <p:blipFill rotWithShape="1">
          <a:blip r:embed="rId4">
            <a:alphaModFix/>
          </a:blip>
          <a:srcRect b="0" l="0" r="0" t="0"/>
          <a:stretch/>
        </p:blipFill>
        <p:spPr>
          <a:xfrm>
            <a:off x="177840" y="6122160"/>
            <a:ext cx="1876680" cy="475200"/>
          </a:xfrm>
          <a:prstGeom prst="rect">
            <a:avLst/>
          </a:prstGeom>
          <a:noFill/>
          <a:ln>
            <a:noFill/>
          </a:ln>
        </p:spPr>
      </p:pic>
      <p:pic>
        <p:nvPicPr>
          <p:cNvPr descr="A picture containing text, sign, outdoor, clipart&#10;&#10;Description automatically generated" id="302" name="Google Shape;302;p9"/>
          <p:cNvPicPr preferRelativeResize="0"/>
          <p:nvPr/>
        </p:nvPicPr>
        <p:blipFill rotWithShape="1">
          <a:blip r:embed="rId5">
            <a:alphaModFix/>
          </a:blip>
          <a:srcRect b="0" l="0" r="0" t="0"/>
          <a:stretch/>
        </p:blipFill>
        <p:spPr>
          <a:xfrm>
            <a:off x="11010960" y="6271920"/>
            <a:ext cx="1002960" cy="325800"/>
          </a:xfrm>
          <a:prstGeom prst="rect">
            <a:avLst/>
          </a:prstGeom>
          <a:noFill/>
          <a:ln>
            <a:noFill/>
          </a:ln>
        </p:spPr>
      </p:pic>
      <p:sp>
        <p:nvSpPr>
          <p:cNvPr id="303" name="Google Shape;303;p9"/>
          <p:cNvSpPr/>
          <p:nvPr/>
        </p:nvSpPr>
        <p:spPr>
          <a:xfrm>
            <a:off x="615960" y="2088000"/>
            <a:ext cx="11182320" cy="517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IN" sz="1400" strike="noStrike">
                <a:solidFill>
                  <a:schemeClr val="accent3"/>
                </a:solidFill>
                <a:highlight>
                  <a:srgbClr val="FFFFFF"/>
                </a:highlight>
                <a:latin typeface="Poppins Medium"/>
                <a:ea typeface="Poppins Medium"/>
                <a:cs typeface="Poppins Medium"/>
                <a:sym typeface="Poppins Medium"/>
              </a:rPr>
              <a:t>Define how you can define variation in target variable</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i="1" lang="en-IN" sz="1400" strike="noStrike">
                <a:solidFill>
                  <a:schemeClr val="accent3"/>
                </a:solidFill>
                <a:highlight>
                  <a:srgbClr val="FFFFFF"/>
                </a:highlight>
                <a:latin typeface="Poppins Medium"/>
                <a:ea typeface="Poppins Medium"/>
                <a:cs typeface="Poppins Medium"/>
                <a:sym typeface="Poppins Medium"/>
              </a:rPr>
              <a:t>Based on that definition, explain which turbine has highest variation in training data</a:t>
            </a:r>
            <a:endParaRPr b="0" sz="1400" strike="noStrike">
              <a:latin typeface="Arial"/>
              <a:ea typeface="Arial"/>
              <a:cs typeface="Arial"/>
              <a:sym typeface="Arial"/>
            </a:endParaRPr>
          </a:p>
        </p:txBody>
      </p:sp>
      <p:pic>
        <p:nvPicPr>
          <p:cNvPr id="304" name="Google Shape;304;p9"/>
          <p:cNvPicPr preferRelativeResize="0"/>
          <p:nvPr/>
        </p:nvPicPr>
        <p:blipFill>
          <a:blip r:embed="rId6">
            <a:alphaModFix/>
          </a:blip>
          <a:stretch>
            <a:fillRect/>
          </a:stretch>
        </p:blipFill>
        <p:spPr>
          <a:xfrm>
            <a:off x="5980500" y="3127650"/>
            <a:ext cx="6218451" cy="3062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0"/>
          <p:cNvSpPr/>
          <p:nvPr/>
        </p:nvSpPr>
        <p:spPr>
          <a:xfrm>
            <a:off x="615950" y="3308750"/>
            <a:ext cx="11576100" cy="2813400"/>
          </a:xfrm>
          <a:prstGeom prst="rect">
            <a:avLst/>
          </a:prstGeom>
          <a:noFill/>
          <a:ln>
            <a:noFill/>
          </a:ln>
        </p:spPr>
        <p:txBody>
          <a:bodyPr anchorCtr="0" anchor="t" bIns="45700" lIns="91425" spcFirstLastPara="1" rIns="91425" wrap="square" tIns="45700">
            <a:spAutoFit/>
          </a:bodyPr>
          <a:lstStyle/>
          <a:p>
            <a:pPr indent="-304919" lvl="0" marL="457200" marR="0" rtl="0" algn="l">
              <a:lnSpc>
                <a:spcPct val="100000"/>
              </a:lnSpc>
              <a:spcBef>
                <a:spcPts val="0"/>
              </a:spcBef>
              <a:spcAft>
                <a:spcPts val="0"/>
              </a:spcAft>
              <a:buClr>
                <a:srgbClr val="737374"/>
              </a:buClr>
              <a:buSzPts val="1200"/>
              <a:buFont typeface="Poppins"/>
              <a:buChar char="●"/>
            </a:pPr>
            <a:r>
              <a:rPr lang="en-IN" sz="1200">
                <a:solidFill>
                  <a:srgbClr val="737374"/>
                </a:solidFill>
                <a:highlight>
                  <a:srgbClr val="FFFFFF"/>
                </a:highlight>
                <a:latin typeface="Poppins"/>
                <a:ea typeface="Poppins"/>
                <a:cs typeface="Poppins"/>
                <a:sym typeface="Poppins"/>
              </a:rPr>
              <a:t>If  the temperature indicators like outside nacellle temp or outside or atmosphere temp  is very high we can to </a:t>
            </a:r>
            <a:r>
              <a:rPr lang="en-IN" sz="1200">
                <a:solidFill>
                  <a:srgbClr val="737374"/>
                </a:solidFill>
                <a:highlight>
                  <a:srgbClr val="FFFFFF"/>
                </a:highlight>
                <a:latin typeface="Poppins"/>
                <a:ea typeface="Poppins"/>
                <a:cs typeface="Poppins"/>
                <a:sym typeface="Poppins"/>
              </a:rPr>
              <a:t>control</a:t>
            </a:r>
            <a:r>
              <a:rPr lang="en-IN" sz="1200">
                <a:solidFill>
                  <a:srgbClr val="737374"/>
                </a:solidFill>
                <a:highlight>
                  <a:srgbClr val="FFFFFF"/>
                </a:highlight>
                <a:latin typeface="Poppins"/>
                <a:ea typeface="Poppins"/>
                <a:cs typeface="Poppins"/>
                <a:sym typeface="Poppins"/>
              </a:rPr>
              <a:t> the </a:t>
            </a:r>
            <a:r>
              <a:rPr lang="en-IN" sz="1200">
                <a:solidFill>
                  <a:srgbClr val="737374"/>
                </a:solidFill>
                <a:highlight>
                  <a:srgbClr val="FFFFFF"/>
                </a:highlight>
                <a:latin typeface="Poppins"/>
                <a:ea typeface="Poppins"/>
                <a:cs typeface="Poppins"/>
                <a:sym typeface="Poppins"/>
              </a:rPr>
              <a:t>speed</a:t>
            </a:r>
            <a:r>
              <a:rPr lang="en-IN" sz="1200">
                <a:solidFill>
                  <a:srgbClr val="737374"/>
                </a:solidFill>
                <a:highlight>
                  <a:srgbClr val="FFFFFF"/>
                </a:highlight>
                <a:latin typeface="Poppins"/>
                <a:ea typeface="Poppins"/>
                <a:cs typeface="Poppins"/>
                <a:sym typeface="Poppins"/>
              </a:rPr>
              <a:t> of the turbine</a:t>
            </a:r>
            <a:endParaRPr sz="1200">
              <a:solidFill>
                <a:srgbClr val="737374"/>
              </a:solidFill>
              <a:highlight>
                <a:srgbClr val="FFFFFF"/>
              </a:highlight>
              <a:latin typeface="Poppins"/>
              <a:ea typeface="Poppins"/>
              <a:cs typeface="Poppins"/>
              <a:sym typeface="Poppins"/>
            </a:endParaRPr>
          </a:p>
          <a:p>
            <a:pPr indent="-304919" lvl="0" marL="457200" marR="0" rtl="0" algn="l">
              <a:lnSpc>
                <a:spcPct val="100000"/>
              </a:lnSpc>
              <a:spcBef>
                <a:spcPts val="0"/>
              </a:spcBef>
              <a:spcAft>
                <a:spcPts val="0"/>
              </a:spcAft>
              <a:buClr>
                <a:srgbClr val="737374"/>
              </a:buClr>
              <a:buSzPts val="1200"/>
              <a:buFont typeface="Poppins"/>
              <a:buChar char="●"/>
            </a:pPr>
            <a:r>
              <a:rPr lang="en-IN" sz="1200">
                <a:solidFill>
                  <a:srgbClr val="737374"/>
                </a:solidFill>
                <a:highlight>
                  <a:srgbClr val="FFFFFF"/>
                </a:highlight>
                <a:latin typeface="Poppins"/>
                <a:ea typeface="Poppins"/>
                <a:cs typeface="Poppins"/>
                <a:sym typeface="Poppins"/>
              </a:rPr>
              <a:t>In order to cool the system down .also </a:t>
            </a:r>
            <a:r>
              <a:rPr lang="en-IN" sz="1200">
                <a:solidFill>
                  <a:srgbClr val="737374"/>
                </a:solidFill>
                <a:highlight>
                  <a:srgbClr val="FFFFFF"/>
                </a:highlight>
                <a:latin typeface="Poppins"/>
                <a:ea typeface="Poppins"/>
                <a:cs typeface="Poppins"/>
                <a:sym typeface="Poppins"/>
              </a:rPr>
              <a:t>when</a:t>
            </a:r>
            <a:r>
              <a:rPr lang="en-IN" sz="1200">
                <a:solidFill>
                  <a:srgbClr val="737374"/>
                </a:solidFill>
                <a:highlight>
                  <a:srgbClr val="FFFFFF"/>
                </a:highlight>
                <a:latin typeface="Poppins"/>
                <a:ea typeface="Poppins"/>
                <a:cs typeface="Poppins"/>
                <a:sym typeface="Poppins"/>
              </a:rPr>
              <a:t> there is high </a:t>
            </a:r>
            <a:r>
              <a:rPr lang="en-IN" sz="1200">
                <a:solidFill>
                  <a:srgbClr val="737374"/>
                </a:solidFill>
                <a:highlight>
                  <a:srgbClr val="FFFFFF"/>
                </a:highlight>
                <a:latin typeface="Poppins"/>
                <a:ea typeface="Poppins"/>
                <a:cs typeface="Poppins"/>
                <a:sym typeface="Poppins"/>
              </a:rPr>
              <a:t>speed</a:t>
            </a:r>
            <a:r>
              <a:rPr lang="en-IN" sz="1200">
                <a:solidFill>
                  <a:srgbClr val="737374"/>
                </a:solidFill>
                <a:highlight>
                  <a:srgbClr val="FFFFFF"/>
                </a:highlight>
                <a:latin typeface="Poppins"/>
                <a:ea typeface="Poppins"/>
                <a:cs typeface="Poppins"/>
                <a:sym typeface="Poppins"/>
              </a:rPr>
              <a:t> like more than 20m/s  (threshold value according to the turbine shut the turbine  down to avoid damage due to harsh wiind_turbulance,</a:t>
            </a:r>
            <a:endParaRPr sz="1200">
              <a:solidFill>
                <a:srgbClr val="737374"/>
              </a:solidFill>
              <a:highlight>
                <a:srgbClr val="FFFFFF"/>
              </a:highlight>
              <a:latin typeface="Poppins"/>
              <a:ea typeface="Poppins"/>
              <a:cs typeface="Poppins"/>
              <a:sym typeface="Poppins"/>
            </a:endParaRPr>
          </a:p>
          <a:p>
            <a:pPr indent="-304920" lvl="0" marL="457200" marR="0" rtl="0" algn="l">
              <a:lnSpc>
                <a:spcPct val="100000"/>
              </a:lnSpc>
              <a:spcBef>
                <a:spcPts val="0"/>
              </a:spcBef>
              <a:spcAft>
                <a:spcPts val="0"/>
              </a:spcAft>
              <a:buClr>
                <a:srgbClr val="737374"/>
              </a:buClr>
              <a:buSzPts val="1200"/>
              <a:buFont typeface="Poppins"/>
              <a:buChar char="●"/>
            </a:pPr>
            <a:r>
              <a:rPr lang="en-IN" sz="1200">
                <a:solidFill>
                  <a:srgbClr val="737374"/>
                </a:solidFill>
                <a:highlight>
                  <a:srgbClr val="FFFFFF"/>
                </a:highlight>
                <a:latin typeface="Poppins"/>
                <a:ea typeface="Poppins"/>
                <a:cs typeface="Poppins"/>
                <a:sym typeface="Poppins"/>
              </a:rPr>
              <a:t>If the power produced is very high for very long </a:t>
            </a:r>
            <a:r>
              <a:rPr lang="en-IN" sz="1200">
                <a:solidFill>
                  <a:srgbClr val="737374"/>
                </a:solidFill>
                <a:highlight>
                  <a:srgbClr val="FFFFFF"/>
                </a:highlight>
                <a:latin typeface="Poppins"/>
                <a:ea typeface="Poppins"/>
                <a:cs typeface="Poppins"/>
                <a:sym typeface="Poppins"/>
              </a:rPr>
              <a:t>time</a:t>
            </a:r>
            <a:r>
              <a:rPr lang="en-IN" sz="1200">
                <a:solidFill>
                  <a:srgbClr val="737374"/>
                </a:solidFill>
                <a:highlight>
                  <a:srgbClr val="FFFFFF"/>
                </a:highlight>
                <a:latin typeface="Poppins"/>
                <a:ea typeface="Poppins"/>
                <a:cs typeface="Poppins"/>
                <a:sym typeface="Poppins"/>
              </a:rPr>
              <a:t> slow it </a:t>
            </a:r>
            <a:r>
              <a:rPr lang="en-IN" sz="1200">
                <a:solidFill>
                  <a:srgbClr val="737374"/>
                </a:solidFill>
                <a:highlight>
                  <a:srgbClr val="FFFFFF"/>
                </a:highlight>
                <a:latin typeface="Poppins"/>
                <a:ea typeface="Poppins"/>
                <a:cs typeface="Poppins"/>
                <a:sym typeface="Poppins"/>
              </a:rPr>
              <a:t>down</a:t>
            </a:r>
            <a:r>
              <a:rPr lang="en-IN" sz="1200">
                <a:solidFill>
                  <a:srgbClr val="737374"/>
                </a:solidFill>
                <a:highlight>
                  <a:srgbClr val="FFFFFF"/>
                </a:highlight>
                <a:latin typeface="Poppins"/>
                <a:ea typeface="Poppins"/>
                <a:cs typeface="Poppins"/>
                <a:sym typeface="Poppins"/>
              </a:rPr>
              <a:t> to avoid damages</a:t>
            </a:r>
            <a:endParaRPr sz="1200">
              <a:solidFill>
                <a:srgbClr val="737374"/>
              </a:solidFill>
              <a:highlight>
                <a:srgbClr val="FFFFFF"/>
              </a:highlight>
              <a:latin typeface="Poppins"/>
              <a:ea typeface="Poppins"/>
              <a:cs typeface="Poppins"/>
              <a:sym typeface="Poppins"/>
            </a:endParaRPr>
          </a:p>
        </p:txBody>
      </p:sp>
      <p:sp>
        <p:nvSpPr>
          <p:cNvPr id="310" name="Google Shape;310;p10"/>
          <p:cNvSpPr/>
          <p:nvPr/>
        </p:nvSpPr>
        <p:spPr>
          <a:xfrm>
            <a:off x="566280" y="423000"/>
            <a:ext cx="9871560" cy="14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3000" strike="noStrike">
                <a:solidFill>
                  <a:srgbClr val="385623"/>
                </a:solidFill>
                <a:latin typeface="Poppins"/>
                <a:ea typeface="Poppins"/>
                <a:cs typeface="Poppins"/>
                <a:sym typeface="Poppins"/>
              </a:rPr>
              <a:t>How can ReNew predict failure of a component by looking at target temperature and prevent such failures before they happen?</a:t>
            </a:r>
            <a:endParaRPr b="0" sz="3000" strike="noStrike">
              <a:latin typeface="Arial"/>
              <a:ea typeface="Arial"/>
              <a:cs typeface="Arial"/>
              <a:sym typeface="Arial"/>
            </a:endParaRPr>
          </a:p>
        </p:txBody>
      </p:sp>
      <p:pic>
        <p:nvPicPr>
          <p:cNvPr id="311" name="Google Shape;311;p10"/>
          <p:cNvPicPr preferRelativeResize="0"/>
          <p:nvPr/>
        </p:nvPicPr>
        <p:blipFill rotWithShape="1">
          <a:blip r:embed="rId3">
            <a:alphaModFix/>
          </a:blip>
          <a:srcRect b="0" l="0" r="0" t="0"/>
          <a:stretch/>
        </p:blipFill>
        <p:spPr>
          <a:xfrm>
            <a:off x="0" y="0"/>
            <a:ext cx="1664640" cy="1123200"/>
          </a:xfrm>
          <a:prstGeom prst="rect">
            <a:avLst/>
          </a:prstGeom>
          <a:noFill/>
          <a:ln>
            <a:noFill/>
          </a:ln>
        </p:spPr>
      </p:pic>
      <p:sp>
        <p:nvSpPr>
          <p:cNvPr id="312" name="Google Shape;312;p10"/>
          <p:cNvSpPr/>
          <p:nvPr/>
        </p:nvSpPr>
        <p:spPr>
          <a:xfrm rot="5400000">
            <a:off x="6051960" y="-6051600"/>
            <a:ext cx="95400" cy="12198600"/>
          </a:xfrm>
          <a:prstGeom prst="snip1Rect">
            <a:avLst>
              <a:gd fmla="val 16667" name="adj"/>
            </a:avLst>
          </a:prstGeom>
          <a:solidFill>
            <a:srgbClr val="D00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3" name="Google Shape;313;p10"/>
          <p:cNvPicPr preferRelativeResize="0"/>
          <p:nvPr/>
        </p:nvPicPr>
        <p:blipFill rotWithShape="1">
          <a:blip r:embed="rId4">
            <a:alphaModFix/>
          </a:blip>
          <a:srcRect b="0" l="0" r="0" t="0"/>
          <a:stretch/>
        </p:blipFill>
        <p:spPr>
          <a:xfrm>
            <a:off x="177840" y="6122160"/>
            <a:ext cx="1876680" cy="475200"/>
          </a:xfrm>
          <a:prstGeom prst="rect">
            <a:avLst/>
          </a:prstGeom>
          <a:noFill/>
          <a:ln>
            <a:noFill/>
          </a:ln>
        </p:spPr>
      </p:pic>
      <p:pic>
        <p:nvPicPr>
          <p:cNvPr descr="A picture containing text, sign, outdoor, clipart&#10;&#10;Description automatically generated" id="314" name="Google Shape;314;p10"/>
          <p:cNvPicPr preferRelativeResize="0"/>
          <p:nvPr/>
        </p:nvPicPr>
        <p:blipFill rotWithShape="1">
          <a:blip r:embed="rId5">
            <a:alphaModFix/>
          </a:blip>
          <a:srcRect b="0" l="0" r="0" t="0"/>
          <a:stretch/>
        </p:blipFill>
        <p:spPr>
          <a:xfrm>
            <a:off x="11010960" y="6271920"/>
            <a:ext cx="1002960" cy="325800"/>
          </a:xfrm>
          <a:prstGeom prst="rect">
            <a:avLst/>
          </a:prstGeom>
          <a:noFill/>
          <a:ln>
            <a:noFill/>
          </a:ln>
        </p:spPr>
      </p:pic>
      <p:sp>
        <p:nvSpPr>
          <p:cNvPr id="315" name="Google Shape;315;p10"/>
          <p:cNvSpPr/>
          <p:nvPr/>
        </p:nvSpPr>
        <p:spPr>
          <a:xfrm>
            <a:off x="615960" y="2088000"/>
            <a:ext cx="11182320" cy="517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IN" sz="1400" strike="noStrike">
                <a:solidFill>
                  <a:schemeClr val="accent3"/>
                </a:solidFill>
                <a:highlight>
                  <a:srgbClr val="FFFFFF"/>
                </a:highlight>
                <a:latin typeface="Poppins Medium"/>
                <a:ea typeface="Poppins Medium"/>
                <a:cs typeface="Poppins Medium"/>
                <a:sym typeface="Poppins Medium"/>
              </a:rPr>
              <a:t>If there are abnormal changes (sudden spike or sudden drop which do not fall back to normal levels) then it can be indicative of a failure. Define a process to predict such failures before they happen</a:t>
            </a:r>
            <a:endParaRPr b="0" sz="1400"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
          <p:cNvPicPr preferRelativeResize="0"/>
          <p:nvPr/>
        </p:nvPicPr>
        <p:blipFill rotWithShape="1">
          <a:blip r:embed="rId3">
            <a:alphaModFix/>
          </a:blip>
          <a:srcRect b="0" l="0" r="0" t="0"/>
          <a:stretch/>
        </p:blipFill>
        <p:spPr>
          <a:xfrm>
            <a:off x="177840" y="6197225"/>
            <a:ext cx="1876680" cy="475200"/>
          </a:xfrm>
          <a:prstGeom prst="rect">
            <a:avLst/>
          </a:prstGeom>
          <a:noFill/>
          <a:ln>
            <a:noFill/>
          </a:ln>
        </p:spPr>
      </p:pic>
      <p:sp>
        <p:nvSpPr>
          <p:cNvPr id="201" name="Google Shape;201;p2"/>
          <p:cNvSpPr/>
          <p:nvPr/>
        </p:nvSpPr>
        <p:spPr>
          <a:xfrm>
            <a:off x="615960" y="1621080"/>
            <a:ext cx="10394640" cy="517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1400" strike="noStrike">
                <a:solidFill>
                  <a:srgbClr val="332251"/>
                </a:solidFill>
                <a:highlight>
                  <a:srgbClr val="FFFFFF"/>
                </a:highlight>
                <a:latin typeface="Poppins"/>
                <a:ea typeface="Poppins"/>
                <a:cs typeface="Poppins"/>
                <a:sym typeface="Poppins"/>
              </a:rPr>
              <a:t>Based on the results of the model and data provided, what are some useful recommendations you can make?</a:t>
            </a:r>
            <a:endParaRPr b="0" sz="1400" strike="noStrike">
              <a:latin typeface="Arial"/>
              <a:ea typeface="Arial"/>
              <a:cs typeface="Arial"/>
              <a:sym typeface="Arial"/>
            </a:endParaRPr>
          </a:p>
        </p:txBody>
      </p:sp>
      <p:sp>
        <p:nvSpPr>
          <p:cNvPr id="202" name="Google Shape;202;p2"/>
          <p:cNvSpPr/>
          <p:nvPr/>
        </p:nvSpPr>
        <p:spPr>
          <a:xfrm>
            <a:off x="615960" y="2200320"/>
            <a:ext cx="11182320" cy="517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IN" sz="1400" strike="noStrike">
                <a:solidFill>
                  <a:schemeClr val="accent3"/>
                </a:solidFill>
                <a:highlight>
                  <a:srgbClr val="FFFFFF"/>
                </a:highlight>
                <a:latin typeface="Poppins Medium"/>
                <a:ea typeface="Poppins Medium"/>
                <a:cs typeface="Poppins Medium"/>
                <a:sym typeface="Poppins Medium"/>
              </a:rPr>
              <a:t>Talk about important features, important engineered features, relations of target variable with other features, any predictive patterns. Conclude with model train, validation and test accuracy</a:t>
            </a:r>
            <a:endParaRPr b="0" sz="1400" strike="noStrike">
              <a:latin typeface="Arial"/>
              <a:ea typeface="Arial"/>
              <a:cs typeface="Arial"/>
              <a:sym typeface="Arial"/>
            </a:endParaRPr>
          </a:p>
        </p:txBody>
      </p:sp>
      <p:sp>
        <p:nvSpPr>
          <p:cNvPr id="203" name="Google Shape;203;p2"/>
          <p:cNvSpPr/>
          <p:nvPr/>
        </p:nvSpPr>
        <p:spPr>
          <a:xfrm>
            <a:off x="472400" y="2779925"/>
            <a:ext cx="11541600" cy="34920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0" lang="en-IN" sz="1200" strike="noStrike">
                <a:solidFill>
                  <a:srgbClr val="737374"/>
                </a:solidFill>
                <a:highlight>
                  <a:srgbClr val="FFFFFF"/>
                </a:highlight>
                <a:latin typeface="Poppins"/>
                <a:ea typeface="Poppins"/>
                <a:cs typeface="Poppins"/>
                <a:sym typeface="Poppins"/>
              </a:rPr>
              <a:t>Used xgb algorithm for the model building  </a:t>
            </a:r>
            <a:endParaRPr b="0" sz="1200" strike="noStrike">
              <a:latin typeface="Arial"/>
              <a:ea typeface="Arial"/>
              <a:cs typeface="Arial"/>
              <a:sym typeface="Arial"/>
            </a:endParaRPr>
          </a:p>
          <a:p>
            <a:pPr indent="-304919" lvl="0" marL="457200" marR="0" rtl="0" algn="l">
              <a:lnSpc>
                <a:spcPct val="100000"/>
              </a:lnSpc>
              <a:spcBef>
                <a:spcPts val="0"/>
              </a:spcBef>
              <a:spcAft>
                <a:spcPts val="0"/>
              </a:spcAft>
              <a:buClr>
                <a:srgbClr val="737374"/>
              </a:buClr>
              <a:buSzPts val="1200"/>
              <a:buFont typeface="Poppins"/>
              <a:buChar char="●"/>
            </a:pPr>
            <a:r>
              <a:rPr b="0" lang="en-IN" sz="1200" strike="noStrike">
                <a:solidFill>
                  <a:srgbClr val="737374"/>
                </a:solidFill>
                <a:highlight>
                  <a:srgbClr val="FFFFFF"/>
                </a:highlight>
                <a:latin typeface="Poppins"/>
                <a:ea typeface="Poppins"/>
                <a:cs typeface="Poppins"/>
                <a:sym typeface="Poppins"/>
              </a:rPr>
              <a:t>The</a:t>
            </a:r>
            <a:r>
              <a:rPr lang="en-IN" sz="1200">
                <a:solidFill>
                  <a:srgbClr val="737374"/>
                </a:solidFill>
                <a:highlight>
                  <a:srgbClr val="FFFFFF"/>
                </a:highlight>
                <a:latin typeface="Poppins"/>
                <a:ea typeface="Poppins"/>
                <a:cs typeface="Poppins"/>
                <a:sym typeface="Poppins"/>
              </a:rPr>
              <a:t> 5 most important features according to the model are </a:t>
            </a:r>
            <a:r>
              <a:rPr b="1" lang="en-IN" sz="1300">
                <a:solidFill>
                  <a:srgbClr val="737374"/>
                </a:solidFill>
                <a:highlight>
                  <a:srgbClr val="FFFFFF"/>
                </a:highlight>
                <a:latin typeface="Poppins"/>
                <a:ea typeface="Poppins"/>
                <a:cs typeface="Poppins"/>
                <a:sym typeface="Poppins"/>
              </a:rPr>
              <a:t>t_diff_1 , nacelle_temp,reactive_power_calculated_by_converter,</a:t>
            </a:r>
            <a:endParaRPr b="1" sz="1300">
              <a:solidFill>
                <a:srgbClr val="737374"/>
              </a:solidFill>
              <a:highlight>
                <a:srgbClr val="FFFFFF"/>
              </a:highlight>
              <a:latin typeface="Poppins"/>
              <a:ea typeface="Poppins"/>
              <a:cs typeface="Poppins"/>
              <a:sym typeface="Poppins"/>
            </a:endParaRPr>
          </a:p>
          <a:p>
            <a:pPr indent="0" lvl="0" marL="457200" marR="0" rtl="0" algn="l">
              <a:lnSpc>
                <a:spcPct val="100000"/>
              </a:lnSpc>
              <a:spcBef>
                <a:spcPts val="0"/>
              </a:spcBef>
              <a:spcAft>
                <a:spcPts val="0"/>
              </a:spcAft>
              <a:buNone/>
            </a:pPr>
            <a:r>
              <a:rPr b="1" lang="en-IN" sz="1300">
                <a:solidFill>
                  <a:srgbClr val="737374"/>
                </a:solidFill>
                <a:highlight>
                  <a:srgbClr val="FFFFFF"/>
                </a:highlight>
                <a:latin typeface="Poppins"/>
                <a:ea typeface="Poppins"/>
                <a:cs typeface="Poppins"/>
                <a:sym typeface="Poppins"/>
              </a:rPr>
              <a:t>Full_temp  </a:t>
            </a:r>
            <a:r>
              <a:rPr lang="en-IN" sz="1200">
                <a:solidFill>
                  <a:srgbClr val="737374"/>
                </a:solidFill>
                <a:highlight>
                  <a:srgbClr val="FFFFFF"/>
                </a:highlight>
                <a:latin typeface="Poppins"/>
                <a:ea typeface="Poppins"/>
                <a:cs typeface="Poppins"/>
                <a:sym typeface="Poppins"/>
              </a:rPr>
              <a:t>and</a:t>
            </a:r>
            <a:r>
              <a:rPr b="1" lang="en-IN" sz="1300">
                <a:solidFill>
                  <a:srgbClr val="737374"/>
                </a:solidFill>
                <a:highlight>
                  <a:srgbClr val="FFFFFF"/>
                </a:highlight>
                <a:latin typeface="Poppins"/>
                <a:ea typeface="Poppins"/>
                <a:cs typeface="Poppins"/>
                <a:sym typeface="Poppins"/>
              </a:rPr>
              <a:t> ambient_temp </a:t>
            </a:r>
            <a:r>
              <a:rPr lang="en-IN" sz="1200">
                <a:solidFill>
                  <a:srgbClr val="737374"/>
                </a:solidFill>
                <a:highlight>
                  <a:srgbClr val="FFFFFF"/>
                </a:highlight>
                <a:latin typeface="Poppins"/>
                <a:ea typeface="Poppins"/>
                <a:cs typeface="Poppins"/>
                <a:sym typeface="Poppins"/>
              </a:rPr>
              <a:t>columns.</a:t>
            </a:r>
            <a:endParaRPr sz="1200">
              <a:solidFill>
                <a:srgbClr val="737374"/>
              </a:solidFill>
              <a:highlight>
                <a:srgbClr val="FFFFFF"/>
              </a:highlight>
              <a:latin typeface="Poppins"/>
              <a:ea typeface="Poppins"/>
              <a:cs typeface="Poppins"/>
              <a:sym typeface="Poppins"/>
            </a:endParaRPr>
          </a:p>
          <a:p>
            <a:pPr indent="-304800" lvl="0" marL="457200" marR="0" rtl="0" algn="l">
              <a:lnSpc>
                <a:spcPct val="100000"/>
              </a:lnSpc>
              <a:spcBef>
                <a:spcPts val="0"/>
              </a:spcBef>
              <a:spcAft>
                <a:spcPts val="0"/>
              </a:spcAft>
              <a:buClr>
                <a:srgbClr val="737374"/>
              </a:buClr>
              <a:buSzPts val="1200"/>
              <a:buFont typeface="Poppins"/>
              <a:buChar char="●"/>
            </a:pPr>
            <a:r>
              <a:rPr lang="en-IN" sz="1200">
                <a:solidFill>
                  <a:srgbClr val="737374"/>
                </a:solidFill>
                <a:highlight>
                  <a:srgbClr val="FFFFFF"/>
                </a:highlight>
                <a:latin typeface="Poppins"/>
                <a:ea typeface="Poppins"/>
                <a:cs typeface="Poppins"/>
                <a:sym typeface="Poppins"/>
              </a:rPr>
              <a:t>A</a:t>
            </a:r>
            <a:r>
              <a:rPr lang="en-IN" sz="1200">
                <a:solidFill>
                  <a:srgbClr val="737374"/>
                </a:solidFill>
                <a:highlight>
                  <a:srgbClr val="FFFFFF"/>
                </a:highlight>
                <a:latin typeface="Poppins"/>
                <a:ea typeface="Poppins"/>
                <a:cs typeface="Poppins"/>
                <a:sym typeface="Poppins"/>
              </a:rPr>
              <a:t>mong these t_diff_1 and full_temp are feature engineered columns</a:t>
            </a:r>
            <a:endParaRPr sz="1200">
              <a:solidFill>
                <a:srgbClr val="737374"/>
              </a:solidFill>
              <a:highlight>
                <a:srgbClr val="FFFFFF"/>
              </a:highlight>
              <a:latin typeface="Poppins"/>
              <a:ea typeface="Poppins"/>
              <a:cs typeface="Poppins"/>
              <a:sym typeface="Poppins"/>
            </a:endParaRPr>
          </a:p>
          <a:p>
            <a:pPr indent="-304800" lvl="0" marL="457200" marR="0" rtl="0" algn="l">
              <a:lnSpc>
                <a:spcPct val="100000"/>
              </a:lnSpc>
              <a:spcBef>
                <a:spcPts val="0"/>
              </a:spcBef>
              <a:spcAft>
                <a:spcPts val="0"/>
              </a:spcAft>
              <a:buClr>
                <a:srgbClr val="737374"/>
              </a:buClr>
              <a:buSzPts val="1200"/>
              <a:buFont typeface="Poppins"/>
              <a:buChar char="●"/>
            </a:pPr>
            <a:r>
              <a:rPr lang="en-IN" sz="1200">
                <a:solidFill>
                  <a:srgbClr val="737374"/>
                </a:solidFill>
                <a:highlight>
                  <a:srgbClr val="FFFFFF"/>
                </a:highlight>
                <a:latin typeface="Poppins"/>
                <a:ea typeface="Poppins"/>
                <a:cs typeface="Poppins"/>
                <a:sym typeface="Poppins"/>
              </a:rPr>
              <a:t>Constructed  6 feature engineered columns those are   </a:t>
            </a:r>
            <a:r>
              <a:rPr b="1" lang="en-IN" sz="1300">
                <a:solidFill>
                  <a:srgbClr val="737374"/>
                </a:solidFill>
                <a:highlight>
                  <a:schemeClr val="lt1"/>
                </a:highlight>
                <a:latin typeface="Poppins"/>
                <a:ea typeface="Poppins"/>
                <a:cs typeface="Poppins"/>
                <a:sym typeface="Poppins"/>
              </a:rPr>
              <a:t>t_diff_1=nacelle_temp - ambient_temp</a:t>
            </a:r>
            <a:r>
              <a:rPr lang="en-IN" sz="1200">
                <a:solidFill>
                  <a:srgbClr val="737374"/>
                </a:solidFill>
                <a:highlight>
                  <a:schemeClr val="lt1"/>
                </a:highlight>
                <a:latin typeface="Poppins"/>
                <a:ea typeface="Poppins"/>
                <a:cs typeface="Poppins"/>
                <a:sym typeface="Poppins"/>
              </a:rPr>
              <a:t>(temp diff between nacelle and outside)</a:t>
            </a:r>
            <a:endParaRPr sz="1200">
              <a:solidFill>
                <a:srgbClr val="737374"/>
              </a:solidFill>
              <a:highlight>
                <a:schemeClr val="lt1"/>
              </a:highlight>
              <a:latin typeface="Poppins"/>
              <a:ea typeface="Poppins"/>
              <a:cs typeface="Poppins"/>
              <a:sym typeface="Poppins"/>
            </a:endParaRPr>
          </a:p>
          <a:p>
            <a:pPr indent="0" lvl="0" marL="914400" marR="0" rtl="0" algn="l">
              <a:lnSpc>
                <a:spcPct val="100000"/>
              </a:lnSpc>
              <a:spcBef>
                <a:spcPts val="0"/>
              </a:spcBef>
              <a:spcAft>
                <a:spcPts val="0"/>
              </a:spcAft>
              <a:buNone/>
            </a:pPr>
            <a:r>
              <a:t/>
            </a:r>
            <a:endParaRPr sz="1200">
              <a:solidFill>
                <a:srgbClr val="737374"/>
              </a:solidFill>
              <a:highlight>
                <a:schemeClr val="lt1"/>
              </a:highlight>
              <a:latin typeface="Poppins"/>
              <a:ea typeface="Poppins"/>
              <a:cs typeface="Poppins"/>
              <a:sym typeface="Poppins"/>
            </a:endParaRPr>
          </a:p>
          <a:p>
            <a:pPr indent="-304800" lvl="0" marL="457200" marR="0" rtl="0" algn="l">
              <a:lnSpc>
                <a:spcPct val="200000"/>
              </a:lnSpc>
              <a:spcBef>
                <a:spcPts val="0"/>
              </a:spcBef>
              <a:spcAft>
                <a:spcPts val="0"/>
              </a:spcAft>
              <a:buClr>
                <a:srgbClr val="737374"/>
              </a:buClr>
              <a:buSzPts val="1200"/>
              <a:buFont typeface="Poppins"/>
              <a:buChar char="●"/>
            </a:pPr>
            <a:r>
              <a:rPr lang="en-IN" sz="1200">
                <a:solidFill>
                  <a:srgbClr val="737374"/>
                </a:solidFill>
                <a:highlight>
                  <a:schemeClr val="lt1"/>
                </a:highlight>
                <a:latin typeface="Poppins"/>
                <a:ea typeface="Poppins"/>
                <a:cs typeface="Poppins"/>
                <a:sym typeface="Poppins"/>
              </a:rPr>
              <a:t>We can easly estimate the bearing temperature by looking at the difference between outside temperature and nacelle temperature.</a:t>
            </a:r>
            <a:endParaRPr sz="1200">
              <a:solidFill>
                <a:srgbClr val="737374"/>
              </a:solidFill>
              <a:highlight>
                <a:schemeClr val="lt1"/>
              </a:highlight>
              <a:latin typeface="Poppins"/>
              <a:ea typeface="Poppins"/>
              <a:cs typeface="Poppins"/>
              <a:sym typeface="Poppins"/>
            </a:endParaRPr>
          </a:p>
          <a:p>
            <a:pPr indent="-304800" lvl="0" marL="457200" marR="0" rtl="0" algn="l">
              <a:lnSpc>
                <a:spcPct val="200000"/>
              </a:lnSpc>
              <a:spcBef>
                <a:spcPts val="0"/>
              </a:spcBef>
              <a:spcAft>
                <a:spcPts val="0"/>
              </a:spcAft>
              <a:buClr>
                <a:srgbClr val="737374"/>
              </a:buClr>
              <a:buSzPts val="1200"/>
              <a:buFont typeface="Poppins"/>
              <a:buChar char="●"/>
            </a:pPr>
            <a:r>
              <a:rPr lang="en-IN" sz="1200">
                <a:solidFill>
                  <a:srgbClr val="737374"/>
                </a:solidFill>
                <a:highlight>
                  <a:schemeClr val="lt1"/>
                </a:highlight>
                <a:latin typeface="Poppins"/>
                <a:ea typeface="Poppins"/>
                <a:cs typeface="Poppins"/>
                <a:sym typeface="Poppins"/>
              </a:rPr>
              <a:t>Nacelle_temp(imp feature) ,temperature at the part which is close to the rotor(so target dependent on that column)</a:t>
            </a:r>
            <a:endParaRPr sz="1200">
              <a:solidFill>
                <a:srgbClr val="737374"/>
              </a:solidFill>
              <a:highlight>
                <a:schemeClr val="lt1"/>
              </a:highlight>
              <a:latin typeface="Poppins"/>
              <a:ea typeface="Poppins"/>
              <a:cs typeface="Poppins"/>
              <a:sym typeface="Poppins"/>
            </a:endParaRPr>
          </a:p>
          <a:p>
            <a:pPr indent="0" lvl="0" marL="914400" marR="0" rtl="0" algn="l">
              <a:lnSpc>
                <a:spcPct val="100000"/>
              </a:lnSpc>
              <a:spcBef>
                <a:spcPts val="0"/>
              </a:spcBef>
              <a:spcAft>
                <a:spcPts val="0"/>
              </a:spcAft>
              <a:buNone/>
            </a:pPr>
            <a:r>
              <a:t/>
            </a:r>
            <a:endParaRPr sz="1200">
              <a:solidFill>
                <a:srgbClr val="737374"/>
              </a:solidFill>
              <a:highlight>
                <a:schemeClr val="lt1"/>
              </a:highlight>
              <a:latin typeface="Poppins"/>
              <a:ea typeface="Poppins"/>
              <a:cs typeface="Poppins"/>
              <a:sym typeface="Poppins"/>
            </a:endParaRPr>
          </a:p>
          <a:p>
            <a:pPr indent="0" lvl="0" marL="0" marR="0" rtl="0" algn="l">
              <a:lnSpc>
                <a:spcPct val="100000"/>
              </a:lnSpc>
              <a:spcBef>
                <a:spcPts val="0"/>
              </a:spcBef>
              <a:spcAft>
                <a:spcPts val="0"/>
              </a:spcAft>
              <a:buNone/>
            </a:pPr>
            <a:r>
              <a:t/>
            </a:r>
            <a:endParaRPr sz="1200">
              <a:solidFill>
                <a:srgbClr val="737374"/>
              </a:solidFill>
              <a:highlight>
                <a:schemeClr val="lt1"/>
              </a:highlight>
              <a:latin typeface="Poppins"/>
              <a:ea typeface="Poppins"/>
              <a:cs typeface="Poppins"/>
              <a:sym typeface="Poppins"/>
            </a:endParaRPr>
          </a:p>
          <a:p>
            <a:pPr indent="0" lvl="0" marL="0" rtl="0" algn="l">
              <a:lnSpc>
                <a:spcPct val="200000"/>
              </a:lnSpc>
              <a:spcBef>
                <a:spcPts val="0"/>
              </a:spcBef>
              <a:spcAft>
                <a:spcPts val="0"/>
              </a:spcAft>
              <a:buNone/>
            </a:pPr>
            <a:r>
              <a:rPr b="1" lang="en-IN" sz="1200">
                <a:solidFill>
                  <a:srgbClr val="737374"/>
                </a:solidFill>
                <a:highlight>
                  <a:schemeClr val="lt1"/>
                </a:highlight>
                <a:latin typeface="Poppins"/>
                <a:ea typeface="Poppins"/>
                <a:cs typeface="Poppins"/>
                <a:sym typeface="Poppins"/>
              </a:rPr>
              <a:t>t_diff_2=nc1_inside_temp </a:t>
            </a:r>
            <a:r>
              <a:rPr b="1" lang="en-IN" sz="1300">
                <a:solidFill>
                  <a:srgbClr val="737374"/>
                </a:solidFill>
                <a:highlight>
                  <a:schemeClr val="lt1"/>
                </a:highlight>
                <a:latin typeface="Poppins"/>
                <a:ea typeface="Poppins"/>
                <a:cs typeface="Poppins"/>
                <a:sym typeface="Poppins"/>
              </a:rPr>
              <a:t>- nacelle_temp , ncl_t = (</a:t>
            </a:r>
            <a:r>
              <a:rPr b="1" lang="en-IN" sz="1200">
                <a:solidFill>
                  <a:srgbClr val="737374"/>
                </a:solidFill>
                <a:highlight>
                  <a:schemeClr val="lt1"/>
                </a:highlight>
                <a:latin typeface="Poppins"/>
                <a:ea typeface="Poppins"/>
                <a:cs typeface="Poppins"/>
                <a:sym typeface="Poppins"/>
              </a:rPr>
              <a:t>nc1_inside_temp+</a:t>
            </a:r>
            <a:r>
              <a:rPr b="1" lang="en-IN" sz="1300">
                <a:solidFill>
                  <a:srgbClr val="737374"/>
                </a:solidFill>
                <a:highlight>
                  <a:schemeClr val="lt1"/>
                </a:highlight>
                <a:latin typeface="Poppins"/>
                <a:ea typeface="Poppins"/>
                <a:cs typeface="Poppins"/>
                <a:sym typeface="Poppins"/>
              </a:rPr>
              <a:t> nacelle_temp)/2 , tot_temp=(</a:t>
            </a:r>
            <a:r>
              <a:rPr b="1" lang="en-IN" sz="1200">
                <a:solidFill>
                  <a:srgbClr val="737374"/>
                </a:solidFill>
                <a:highlight>
                  <a:schemeClr val="lt1"/>
                </a:highlight>
                <a:latin typeface="Poppins"/>
                <a:ea typeface="Poppins"/>
                <a:cs typeface="Poppins"/>
                <a:sym typeface="Poppins"/>
              </a:rPr>
              <a:t>nc1_inside_temp+</a:t>
            </a:r>
            <a:r>
              <a:rPr b="1" lang="en-IN" sz="1300">
                <a:solidFill>
                  <a:srgbClr val="737374"/>
                </a:solidFill>
                <a:highlight>
                  <a:schemeClr val="lt1"/>
                </a:highlight>
                <a:latin typeface="Poppins"/>
                <a:ea typeface="Poppins"/>
                <a:cs typeface="Poppins"/>
                <a:sym typeface="Poppins"/>
              </a:rPr>
              <a:t> nacelle_temp+ambient_temp)/3 , full_temp = (generator_winding_temp_max + tot_temp)/2 ,  RPM =(60*winding_speed_raw*6)/pi*10</a:t>
            </a:r>
            <a:endParaRPr b="1" sz="1050">
              <a:solidFill>
                <a:schemeClr val="lt1"/>
              </a:solidFill>
              <a:highlight>
                <a:srgbClr val="1E1E1E"/>
              </a:highlight>
              <a:latin typeface="Courier New"/>
              <a:ea typeface="Courier New"/>
              <a:cs typeface="Courier New"/>
              <a:sym typeface="Courier New"/>
            </a:endParaRPr>
          </a:p>
          <a:p>
            <a:pPr indent="-295275" lvl="0" marL="914400" rtl="0" algn="l">
              <a:lnSpc>
                <a:spcPct val="200000"/>
              </a:lnSpc>
              <a:spcBef>
                <a:spcPts val="0"/>
              </a:spcBef>
              <a:spcAft>
                <a:spcPts val="0"/>
              </a:spcAft>
              <a:buClr>
                <a:schemeClr val="lt1"/>
              </a:buClr>
              <a:buSzPts val="1050"/>
              <a:buFont typeface="Courier New"/>
              <a:buChar char="●"/>
            </a:pPr>
            <a:r>
              <a:t/>
            </a:r>
            <a:endParaRPr sz="1050">
              <a:solidFill>
                <a:schemeClr val="lt1"/>
              </a:solidFill>
              <a:highlight>
                <a:schemeClr val="lt1"/>
              </a:highlight>
              <a:latin typeface="Courier New"/>
              <a:ea typeface="Courier New"/>
              <a:cs typeface="Courier New"/>
              <a:sym typeface="Courier New"/>
            </a:endParaRPr>
          </a:p>
          <a:p>
            <a:pPr indent="0" lvl="0" marL="0" rtl="0" algn="l">
              <a:lnSpc>
                <a:spcPct val="200000"/>
              </a:lnSpc>
              <a:spcBef>
                <a:spcPts val="0"/>
              </a:spcBef>
              <a:spcAft>
                <a:spcPts val="0"/>
              </a:spcAft>
              <a:buNone/>
            </a:pPr>
            <a:r>
              <a:t/>
            </a:r>
            <a:endParaRPr b="1" sz="1300">
              <a:solidFill>
                <a:srgbClr val="737374"/>
              </a:solidFill>
              <a:highlight>
                <a:schemeClr val="lt1"/>
              </a:highlight>
              <a:latin typeface="Poppins"/>
              <a:ea typeface="Poppins"/>
              <a:cs typeface="Poppins"/>
              <a:sym typeface="Poppins"/>
            </a:endParaRPr>
          </a:p>
          <a:p>
            <a:pPr indent="-228720" lvl="0" marL="457200" marR="0" rtl="0" algn="l">
              <a:lnSpc>
                <a:spcPct val="200000"/>
              </a:lnSpc>
              <a:spcBef>
                <a:spcPts val="0"/>
              </a:spcBef>
              <a:spcAft>
                <a:spcPts val="0"/>
              </a:spcAft>
              <a:buClr>
                <a:srgbClr val="737374"/>
              </a:buClr>
              <a:buSzPts val="1200"/>
              <a:buFont typeface="Poppins"/>
              <a:buNone/>
            </a:pPr>
            <a:r>
              <a:t/>
            </a:r>
            <a:endParaRPr b="0" sz="1200" strike="noStrike">
              <a:latin typeface="Arial"/>
              <a:ea typeface="Arial"/>
              <a:cs typeface="Arial"/>
              <a:sym typeface="Arial"/>
            </a:endParaRPr>
          </a:p>
        </p:txBody>
      </p:sp>
      <p:pic>
        <p:nvPicPr>
          <p:cNvPr id="204" name="Google Shape;204;p2"/>
          <p:cNvPicPr preferRelativeResize="0"/>
          <p:nvPr/>
        </p:nvPicPr>
        <p:blipFill rotWithShape="1">
          <a:blip r:embed="rId4">
            <a:alphaModFix/>
          </a:blip>
          <a:srcRect b="0" l="0" r="0" t="0"/>
          <a:stretch/>
        </p:blipFill>
        <p:spPr>
          <a:xfrm>
            <a:off x="0" y="0"/>
            <a:ext cx="1664640" cy="1123200"/>
          </a:xfrm>
          <a:prstGeom prst="rect">
            <a:avLst/>
          </a:prstGeom>
          <a:noFill/>
          <a:ln>
            <a:noFill/>
          </a:ln>
        </p:spPr>
      </p:pic>
      <p:sp>
        <p:nvSpPr>
          <p:cNvPr id="205" name="Google Shape;205;p2"/>
          <p:cNvSpPr/>
          <p:nvPr/>
        </p:nvSpPr>
        <p:spPr>
          <a:xfrm>
            <a:off x="380880" y="423000"/>
            <a:ext cx="6819120" cy="5479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3000" strike="noStrike">
                <a:solidFill>
                  <a:srgbClr val="385623"/>
                </a:solidFill>
                <a:latin typeface="Poppins"/>
                <a:ea typeface="Poppins"/>
                <a:cs typeface="Poppins"/>
                <a:sym typeface="Poppins"/>
              </a:rPr>
              <a:t>Results and recommendations</a:t>
            </a:r>
            <a:endParaRPr b="0" sz="3000" strike="noStrike">
              <a:latin typeface="Arial"/>
              <a:ea typeface="Arial"/>
              <a:cs typeface="Arial"/>
              <a:sym typeface="Arial"/>
            </a:endParaRPr>
          </a:p>
        </p:txBody>
      </p:sp>
      <p:sp>
        <p:nvSpPr>
          <p:cNvPr id="206" name="Google Shape;206;p2"/>
          <p:cNvSpPr/>
          <p:nvPr/>
        </p:nvSpPr>
        <p:spPr>
          <a:xfrm rot="5400000">
            <a:off x="6051960" y="-6051600"/>
            <a:ext cx="95400" cy="12198600"/>
          </a:xfrm>
          <a:prstGeom prst="snip1Rect">
            <a:avLst>
              <a:gd fmla="val 16667" name="adj"/>
            </a:avLst>
          </a:prstGeom>
          <a:solidFill>
            <a:srgbClr val="D00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 picture containing text, sign, outdoor, clipart&#10;&#10;Description automatically generated" id="207" name="Google Shape;207;p2"/>
          <p:cNvPicPr preferRelativeResize="0"/>
          <p:nvPr/>
        </p:nvPicPr>
        <p:blipFill rotWithShape="1">
          <a:blip r:embed="rId5">
            <a:alphaModFix/>
          </a:blip>
          <a:srcRect b="0" l="0" r="0" t="0"/>
          <a:stretch/>
        </p:blipFill>
        <p:spPr>
          <a:xfrm>
            <a:off x="11010960" y="6271920"/>
            <a:ext cx="1002960" cy="325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g15347e0952a_0_0"/>
          <p:cNvPicPr preferRelativeResize="0"/>
          <p:nvPr/>
        </p:nvPicPr>
        <p:blipFill rotWithShape="1">
          <a:blip r:embed="rId3">
            <a:alphaModFix/>
          </a:blip>
          <a:srcRect b="0" l="0" r="0" t="0"/>
          <a:stretch/>
        </p:blipFill>
        <p:spPr>
          <a:xfrm>
            <a:off x="177840" y="6197225"/>
            <a:ext cx="1876680" cy="475200"/>
          </a:xfrm>
          <a:prstGeom prst="rect">
            <a:avLst/>
          </a:prstGeom>
          <a:noFill/>
          <a:ln>
            <a:noFill/>
          </a:ln>
        </p:spPr>
      </p:pic>
      <p:pic>
        <p:nvPicPr>
          <p:cNvPr descr="A picture containing text, sign, outdoor, clipart&#10;&#10;Description automatically generated" id="213" name="Google Shape;213;g15347e0952a_0_0"/>
          <p:cNvPicPr preferRelativeResize="0"/>
          <p:nvPr/>
        </p:nvPicPr>
        <p:blipFill rotWithShape="1">
          <a:blip r:embed="rId4">
            <a:alphaModFix/>
          </a:blip>
          <a:srcRect b="0" l="0" r="0" t="0"/>
          <a:stretch/>
        </p:blipFill>
        <p:spPr>
          <a:xfrm>
            <a:off x="11010960" y="6271920"/>
            <a:ext cx="1002960" cy="325800"/>
          </a:xfrm>
          <a:prstGeom prst="rect">
            <a:avLst/>
          </a:prstGeom>
          <a:noFill/>
          <a:ln>
            <a:noFill/>
          </a:ln>
        </p:spPr>
      </p:pic>
      <p:sp>
        <p:nvSpPr>
          <p:cNvPr id="214" name="Google Shape;214;g15347e0952a_0_0"/>
          <p:cNvSpPr/>
          <p:nvPr/>
        </p:nvSpPr>
        <p:spPr>
          <a:xfrm rot="5400000">
            <a:off x="6051960" y="-6051600"/>
            <a:ext cx="95400" cy="12198600"/>
          </a:xfrm>
          <a:prstGeom prst="snip1Rect">
            <a:avLst>
              <a:gd fmla="val 16667" name="adj"/>
            </a:avLst>
          </a:prstGeom>
          <a:solidFill>
            <a:srgbClr val="D00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15347e0952a_0_0"/>
          <p:cNvSpPr txBox="1"/>
          <p:nvPr/>
        </p:nvSpPr>
        <p:spPr>
          <a:xfrm>
            <a:off x="423525" y="374675"/>
            <a:ext cx="855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16" name="Google Shape;216;g15347e0952a_0_0"/>
          <p:cNvSpPr txBox="1"/>
          <p:nvPr/>
        </p:nvSpPr>
        <p:spPr>
          <a:xfrm>
            <a:off x="127075" y="221475"/>
            <a:ext cx="11419200" cy="11235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IN" sz="1200"/>
              <a:t>There was some liner relataionship between the temperature columns and </a:t>
            </a:r>
            <a:r>
              <a:rPr lang="en-IN" sz="1200"/>
              <a:t>target</a:t>
            </a:r>
            <a:r>
              <a:rPr lang="en-IN" sz="1200"/>
              <a:t> column ,but some non linearity is also present</a:t>
            </a:r>
            <a:endParaRPr sz="1200"/>
          </a:p>
          <a:p>
            <a:pPr indent="-304800" lvl="0" marL="457200" rtl="0" algn="l">
              <a:spcBef>
                <a:spcPts val="0"/>
              </a:spcBef>
              <a:spcAft>
                <a:spcPts val="0"/>
              </a:spcAft>
              <a:buSzPts val="1200"/>
              <a:buChar char="●"/>
            </a:pPr>
            <a:r>
              <a:rPr lang="en-IN" sz="1200"/>
              <a:t>During eda find out the distribution difference in each turbine_id ,so i divide the dataset into each 15 training set for each turbine id and trained the 15 models</a:t>
            </a:r>
            <a:endParaRPr sz="1200"/>
          </a:p>
          <a:p>
            <a:pPr indent="-304800" lvl="0" marL="457200" rtl="0" algn="l">
              <a:spcBef>
                <a:spcPts val="0"/>
              </a:spcBef>
              <a:spcAft>
                <a:spcPts val="0"/>
              </a:spcAft>
              <a:buSzPts val="1200"/>
              <a:buChar char="●"/>
            </a:pPr>
            <a:r>
              <a:rPr lang="en-IN" sz="1200"/>
              <a:t>And predict it according to the divided data in the test set ,this give me accurate score than any other approach ,test public score :</a:t>
            </a:r>
            <a:r>
              <a:rPr b="1" lang="en-IN" sz="1200"/>
              <a:t> 0.01171</a:t>
            </a:r>
            <a:r>
              <a:rPr lang="en-IN" sz="1200"/>
              <a:t>, </a:t>
            </a:r>
            <a:r>
              <a:rPr lang="en-IN" sz="1200"/>
              <a:t>validation</a:t>
            </a:r>
            <a:r>
              <a:rPr lang="en-IN" sz="1200"/>
              <a:t> </a:t>
            </a:r>
            <a:r>
              <a:rPr b="1" lang="en-IN" sz="1200"/>
              <a:t>:0.83</a:t>
            </a:r>
            <a:r>
              <a:rPr lang="en-IN" sz="1200"/>
              <a:t>(10% of each dataset ,used as val data ,there mean)</a:t>
            </a:r>
            <a:endParaRPr sz="1200"/>
          </a:p>
          <a:p>
            <a:pPr indent="-311150" lvl="0" marL="457200" rtl="0" algn="l">
              <a:spcBef>
                <a:spcPts val="0"/>
              </a:spcBef>
              <a:spcAft>
                <a:spcPts val="0"/>
              </a:spcAft>
              <a:buSzPts val="1300"/>
              <a:buChar char="●"/>
            </a:pPr>
            <a:r>
              <a:rPr b="1" lang="en-IN" sz="1300"/>
              <a:t>Feature importance plot (1.0)                                                                                                 plot(target vs full_temp)                                                    </a:t>
            </a:r>
            <a:r>
              <a:rPr lang="en-IN" sz="1200"/>
              <a:t>                                                                                                                                                         </a:t>
            </a:r>
            <a:endParaRPr sz="1200"/>
          </a:p>
        </p:txBody>
      </p:sp>
      <p:pic>
        <p:nvPicPr>
          <p:cNvPr id="217" name="Google Shape;217;g15347e0952a_0_0"/>
          <p:cNvPicPr preferRelativeResize="0"/>
          <p:nvPr/>
        </p:nvPicPr>
        <p:blipFill>
          <a:blip r:embed="rId5">
            <a:alphaModFix/>
          </a:blip>
          <a:stretch>
            <a:fillRect/>
          </a:stretch>
        </p:blipFill>
        <p:spPr>
          <a:xfrm>
            <a:off x="-81450" y="1237425"/>
            <a:ext cx="6375275" cy="2705100"/>
          </a:xfrm>
          <a:prstGeom prst="rect">
            <a:avLst/>
          </a:prstGeom>
          <a:noFill/>
          <a:ln>
            <a:noFill/>
          </a:ln>
        </p:spPr>
      </p:pic>
      <p:pic>
        <p:nvPicPr>
          <p:cNvPr id="218" name="Google Shape;218;g15347e0952a_0_0"/>
          <p:cNvPicPr preferRelativeResize="0"/>
          <p:nvPr/>
        </p:nvPicPr>
        <p:blipFill>
          <a:blip r:embed="rId6">
            <a:alphaModFix/>
          </a:blip>
          <a:stretch>
            <a:fillRect/>
          </a:stretch>
        </p:blipFill>
        <p:spPr>
          <a:xfrm>
            <a:off x="6680425" y="1237423"/>
            <a:ext cx="5511575" cy="2920200"/>
          </a:xfrm>
          <a:prstGeom prst="rect">
            <a:avLst/>
          </a:prstGeom>
          <a:noFill/>
          <a:ln>
            <a:noFill/>
          </a:ln>
        </p:spPr>
      </p:pic>
      <p:pic>
        <p:nvPicPr>
          <p:cNvPr id="219" name="Google Shape;219;g15347e0952a_0_0"/>
          <p:cNvPicPr preferRelativeResize="0"/>
          <p:nvPr/>
        </p:nvPicPr>
        <p:blipFill>
          <a:blip r:embed="rId7">
            <a:alphaModFix/>
          </a:blip>
          <a:stretch>
            <a:fillRect/>
          </a:stretch>
        </p:blipFill>
        <p:spPr>
          <a:xfrm>
            <a:off x="2206920" y="4310023"/>
            <a:ext cx="7155920" cy="2395577"/>
          </a:xfrm>
          <a:prstGeom prst="rect">
            <a:avLst/>
          </a:prstGeom>
          <a:noFill/>
          <a:ln>
            <a:noFill/>
          </a:ln>
        </p:spPr>
      </p:pic>
      <p:sp>
        <p:nvSpPr>
          <p:cNvPr id="220" name="Google Shape;220;g15347e0952a_0_0"/>
          <p:cNvSpPr txBox="1"/>
          <p:nvPr/>
        </p:nvSpPr>
        <p:spPr>
          <a:xfrm>
            <a:off x="4546575" y="3942525"/>
            <a:ext cx="187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Target plot(1.2)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
          <p:cNvPicPr preferRelativeResize="0"/>
          <p:nvPr/>
        </p:nvPicPr>
        <p:blipFill rotWithShape="1">
          <a:blip r:embed="rId3">
            <a:alphaModFix/>
          </a:blip>
          <a:srcRect b="0" l="0" r="0" t="0"/>
          <a:stretch/>
        </p:blipFill>
        <p:spPr>
          <a:xfrm>
            <a:off x="177840" y="6122160"/>
            <a:ext cx="1876680" cy="475200"/>
          </a:xfrm>
          <a:prstGeom prst="rect">
            <a:avLst/>
          </a:prstGeom>
          <a:noFill/>
          <a:ln>
            <a:noFill/>
          </a:ln>
        </p:spPr>
      </p:pic>
      <p:sp>
        <p:nvSpPr>
          <p:cNvPr id="226" name="Google Shape;226;p3"/>
          <p:cNvSpPr/>
          <p:nvPr/>
        </p:nvSpPr>
        <p:spPr>
          <a:xfrm>
            <a:off x="615960" y="1621080"/>
            <a:ext cx="6718320" cy="30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1400" strike="noStrike">
                <a:solidFill>
                  <a:srgbClr val="332251"/>
                </a:solidFill>
                <a:highlight>
                  <a:srgbClr val="FFFFFF"/>
                </a:highlight>
                <a:latin typeface="Poppins"/>
                <a:ea typeface="Poppins"/>
                <a:cs typeface="Poppins"/>
                <a:sym typeface="Poppins"/>
              </a:rPr>
              <a:t>List out the steps you took to understand the data</a:t>
            </a:r>
            <a:endParaRPr b="0" sz="1400" strike="noStrike">
              <a:latin typeface="Arial"/>
              <a:ea typeface="Arial"/>
              <a:cs typeface="Arial"/>
              <a:sym typeface="Arial"/>
            </a:endParaRPr>
          </a:p>
        </p:txBody>
      </p:sp>
      <p:sp>
        <p:nvSpPr>
          <p:cNvPr id="227" name="Google Shape;227;p3"/>
          <p:cNvSpPr/>
          <p:nvPr/>
        </p:nvSpPr>
        <p:spPr>
          <a:xfrm>
            <a:off x="379950" y="3143875"/>
            <a:ext cx="11259300" cy="1531200"/>
          </a:xfrm>
          <a:prstGeom prst="rect">
            <a:avLst/>
          </a:prstGeom>
          <a:noFill/>
          <a:ln>
            <a:noFill/>
          </a:ln>
        </p:spPr>
        <p:txBody>
          <a:bodyPr anchorCtr="0" anchor="t" bIns="45700" lIns="91425" spcFirstLastPara="1" rIns="91425" wrap="square" tIns="45700">
            <a:spAutoFit/>
          </a:bodyPr>
          <a:lstStyle/>
          <a:p>
            <a:pPr indent="-304919" lvl="0" marL="457200" marR="0" rtl="0" algn="l">
              <a:lnSpc>
                <a:spcPct val="100000"/>
              </a:lnSpc>
              <a:spcBef>
                <a:spcPts val="0"/>
              </a:spcBef>
              <a:spcAft>
                <a:spcPts val="0"/>
              </a:spcAft>
              <a:buClr>
                <a:srgbClr val="737374"/>
              </a:buClr>
              <a:buSzPts val="1200"/>
              <a:buFont typeface="Poppins"/>
              <a:buChar char="●"/>
            </a:pPr>
            <a:r>
              <a:rPr lang="en-IN" sz="1200"/>
              <a:t>The target column is normally distributed  ,we can see  skewed distribution(both sides) ,since we are using ensampling tree model its not a problem.(image1.2)</a:t>
            </a:r>
            <a:endParaRPr sz="1200"/>
          </a:p>
          <a:p>
            <a:pPr indent="-304919" lvl="0" marL="457200" marR="0" rtl="0" algn="l">
              <a:lnSpc>
                <a:spcPct val="100000"/>
              </a:lnSpc>
              <a:spcBef>
                <a:spcPts val="0"/>
              </a:spcBef>
              <a:spcAft>
                <a:spcPts val="0"/>
              </a:spcAft>
              <a:buSzPts val="1200"/>
              <a:buChar char="●"/>
            </a:pPr>
            <a:r>
              <a:rPr lang="en-IN" sz="1200"/>
              <a:t>There is no missing data</a:t>
            </a:r>
            <a:endParaRPr sz="1200"/>
          </a:p>
          <a:p>
            <a:pPr indent="-304919" lvl="0" marL="457200" marR="0" rtl="0" algn="l">
              <a:lnSpc>
                <a:spcPct val="100000"/>
              </a:lnSpc>
              <a:spcBef>
                <a:spcPts val="0"/>
              </a:spcBef>
              <a:spcAft>
                <a:spcPts val="0"/>
              </a:spcAft>
              <a:buSzPts val="1200"/>
              <a:buChar char="●"/>
            </a:pPr>
            <a:r>
              <a:rPr lang="en-IN" sz="1200"/>
              <a:t>Only data treatment is done is label encoding of turbine_id column.</a:t>
            </a:r>
            <a:endParaRPr sz="1200"/>
          </a:p>
          <a:p>
            <a:pPr indent="-304919" lvl="0" marL="457200" marR="0" rtl="0" algn="l">
              <a:lnSpc>
                <a:spcPct val="100000"/>
              </a:lnSpc>
              <a:spcBef>
                <a:spcPts val="0"/>
              </a:spcBef>
              <a:spcAft>
                <a:spcPts val="0"/>
              </a:spcAft>
              <a:buClr>
                <a:srgbClr val="332251"/>
              </a:buClr>
              <a:buSzPts val="1200"/>
              <a:buChar char="●"/>
            </a:pPr>
            <a:r>
              <a:rPr lang="en-IN" sz="1200">
                <a:solidFill>
                  <a:srgbClr val="332251"/>
                </a:solidFill>
              </a:rPr>
              <a:t>Observed points:</a:t>
            </a:r>
            <a:endParaRPr sz="1200">
              <a:solidFill>
                <a:srgbClr val="332251"/>
              </a:solidFill>
            </a:endParaRPr>
          </a:p>
          <a:p>
            <a:pPr indent="-304919" lvl="0" marL="457200" marR="0" rtl="0" algn="l">
              <a:lnSpc>
                <a:spcPct val="100000"/>
              </a:lnSpc>
              <a:spcBef>
                <a:spcPts val="0"/>
              </a:spcBef>
              <a:spcAft>
                <a:spcPts val="0"/>
              </a:spcAft>
              <a:buSzPts val="1200"/>
              <a:buChar char="●"/>
            </a:pPr>
            <a:r>
              <a:rPr b="1" lang="en-IN" sz="1200"/>
              <a:t>The </a:t>
            </a:r>
            <a:r>
              <a:rPr b="1" lang="en-IN" sz="1200"/>
              <a:t>distribution</a:t>
            </a:r>
            <a:r>
              <a:rPr b="1" lang="en-IN" sz="1200"/>
              <a:t> </a:t>
            </a:r>
            <a:r>
              <a:rPr b="1" lang="en-IN" sz="1200"/>
              <a:t>difference</a:t>
            </a:r>
            <a:r>
              <a:rPr b="1" lang="en-IN" sz="1200"/>
              <a:t>  of target column for each turbine_id column</a:t>
            </a:r>
            <a:endParaRPr b="1" sz="1200"/>
          </a:p>
          <a:p>
            <a:pPr indent="-304919" lvl="0" marL="457200" marR="0" rtl="0" algn="l">
              <a:lnSpc>
                <a:spcPct val="100000"/>
              </a:lnSpc>
              <a:spcBef>
                <a:spcPts val="0"/>
              </a:spcBef>
              <a:spcAft>
                <a:spcPts val="0"/>
              </a:spcAft>
              <a:buSzPts val="1200"/>
              <a:buChar char="●"/>
            </a:pPr>
            <a:r>
              <a:rPr b="1" lang="en-IN" sz="1200"/>
              <a:t>The </a:t>
            </a:r>
            <a:r>
              <a:rPr b="1" lang="en-IN" sz="1150">
                <a:solidFill>
                  <a:srgbClr val="111111"/>
                </a:solidFill>
                <a:highlight>
                  <a:srgbClr val="FFFFFF"/>
                </a:highlight>
                <a:latin typeface="Roboto"/>
                <a:ea typeface="Roboto"/>
                <a:cs typeface="Roboto"/>
                <a:sym typeface="Roboto"/>
              </a:rPr>
              <a:t>bearing temperature will be high for some more time even the turbine is slowing down after </a:t>
            </a:r>
            <a:r>
              <a:rPr b="1" lang="en-IN" sz="1150">
                <a:solidFill>
                  <a:srgbClr val="111111"/>
                </a:solidFill>
                <a:highlight>
                  <a:srgbClr val="FFFFFF"/>
                </a:highlight>
                <a:latin typeface="Roboto"/>
                <a:ea typeface="Roboto"/>
                <a:cs typeface="Roboto"/>
                <a:sym typeface="Roboto"/>
              </a:rPr>
              <a:t>continuous</a:t>
            </a:r>
            <a:r>
              <a:rPr b="1" lang="en-IN" sz="1150">
                <a:solidFill>
                  <a:srgbClr val="111111"/>
                </a:solidFill>
                <a:highlight>
                  <a:srgbClr val="FFFFFF"/>
                </a:highlight>
                <a:latin typeface="Roboto"/>
                <a:ea typeface="Roboto"/>
                <a:cs typeface="Roboto"/>
                <a:sym typeface="Roboto"/>
              </a:rPr>
              <a:t> working</a:t>
            </a:r>
            <a:endParaRPr b="1" sz="1150">
              <a:solidFill>
                <a:srgbClr val="111111"/>
              </a:solidFill>
              <a:highlight>
                <a:srgbClr val="FFFFFF"/>
              </a:highlight>
              <a:latin typeface="Roboto"/>
              <a:ea typeface="Roboto"/>
              <a:cs typeface="Roboto"/>
              <a:sym typeface="Roboto"/>
            </a:endParaRPr>
          </a:p>
          <a:p>
            <a:pPr indent="-301744" lvl="0" marL="457200" marR="0" rtl="0" algn="l">
              <a:lnSpc>
                <a:spcPct val="100000"/>
              </a:lnSpc>
              <a:spcBef>
                <a:spcPts val="0"/>
              </a:spcBef>
              <a:spcAft>
                <a:spcPts val="0"/>
              </a:spcAft>
              <a:buClr>
                <a:srgbClr val="111111"/>
              </a:buClr>
              <a:buSzPts val="1150"/>
              <a:buFont typeface="Roboto"/>
              <a:buChar char="●"/>
            </a:pPr>
            <a:r>
              <a:rPr b="1" lang="en-IN" sz="1150">
                <a:solidFill>
                  <a:srgbClr val="111111"/>
                </a:solidFill>
                <a:highlight>
                  <a:srgbClr val="FFFFFF"/>
                </a:highlight>
                <a:latin typeface="Roboto"/>
                <a:ea typeface="Roboto"/>
                <a:cs typeface="Roboto"/>
                <a:sym typeface="Roboto"/>
              </a:rPr>
              <a:t>If the outside temperature is high the speed of generator is controlled.</a:t>
            </a:r>
            <a:endParaRPr b="1" sz="1150">
              <a:solidFill>
                <a:srgbClr val="111111"/>
              </a:solidFill>
              <a:highlight>
                <a:srgbClr val="FFFFFF"/>
              </a:highlight>
              <a:latin typeface="Roboto"/>
              <a:ea typeface="Roboto"/>
              <a:cs typeface="Roboto"/>
              <a:sym typeface="Roboto"/>
            </a:endParaRPr>
          </a:p>
          <a:p>
            <a:pPr indent="0" lvl="0" marL="457200" marR="0" rtl="0" algn="l">
              <a:lnSpc>
                <a:spcPct val="100000"/>
              </a:lnSpc>
              <a:spcBef>
                <a:spcPts val="0"/>
              </a:spcBef>
              <a:spcAft>
                <a:spcPts val="0"/>
              </a:spcAft>
              <a:buNone/>
            </a:pPr>
            <a:r>
              <a:rPr b="1" lang="en-IN" sz="1150">
                <a:solidFill>
                  <a:srgbClr val="111111"/>
                </a:solidFill>
                <a:highlight>
                  <a:srgbClr val="FFFFFF"/>
                </a:highlight>
                <a:latin typeface="Roboto"/>
                <a:ea typeface="Roboto"/>
                <a:cs typeface="Roboto"/>
                <a:sym typeface="Roboto"/>
              </a:rPr>
              <a:t>                                                                                             </a:t>
            </a:r>
            <a:r>
              <a:rPr b="1" lang="en-IN" sz="1250">
                <a:solidFill>
                  <a:srgbClr val="111111"/>
                </a:solidFill>
                <a:highlight>
                  <a:srgbClr val="FFFFFF"/>
                </a:highlight>
                <a:latin typeface="Roboto"/>
                <a:ea typeface="Roboto"/>
                <a:cs typeface="Roboto"/>
                <a:sym typeface="Roboto"/>
              </a:rPr>
              <a:t> The distribution of target for each turbine_id</a:t>
            </a:r>
            <a:endParaRPr b="1" sz="1250">
              <a:solidFill>
                <a:srgbClr val="111111"/>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sz="1200"/>
          </a:p>
        </p:txBody>
      </p:sp>
      <p:pic>
        <p:nvPicPr>
          <p:cNvPr id="228" name="Google Shape;228;p3"/>
          <p:cNvPicPr preferRelativeResize="0"/>
          <p:nvPr/>
        </p:nvPicPr>
        <p:blipFill rotWithShape="1">
          <a:blip r:embed="rId4">
            <a:alphaModFix/>
          </a:blip>
          <a:srcRect b="0" l="0" r="0" t="0"/>
          <a:stretch/>
        </p:blipFill>
        <p:spPr>
          <a:xfrm>
            <a:off x="0" y="0"/>
            <a:ext cx="1664640" cy="1123200"/>
          </a:xfrm>
          <a:prstGeom prst="rect">
            <a:avLst/>
          </a:prstGeom>
          <a:noFill/>
          <a:ln>
            <a:noFill/>
          </a:ln>
        </p:spPr>
      </p:pic>
      <p:sp>
        <p:nvSpPr>
          <p:cNvPr id="229" name="Google Shape;229;p3"/>
          <p:cNvSpPr/>
          <p:nvPr/>
        </p:nvSpPr>
        <p:spPr>
          <a:xfrm>
            <a:off x="566280" y="423000"/>
            <a:ext cx="4952160" cy="5479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3000" strike="noStrike">
                <a:solidFill>
                  <a:srgbClr val="385623"/>
                </a:solidFill>
                <a:latin typeface="Poppins"/>
                <a:ea typeface="Poppins"/>
                <a:cs typeface="Poppins"/>
                <a:sym typeface="Poppins"/>
              </a:rPr>
              <a:t>Data Understanding</a:t>
            </a:r>
            <a:endParaRPr b="0" sz="3000" strike="noStrike">
              <a:latin typeface="Arial"/>
              <a:ea typeface="Arial"/>
              <a:cs typeface="Arial"/>
              <a:sym typeface="Arial"/>
            </a:endParaRPr>
          </a:p>
        </p:txBody>
      </p:sp>
      <p:sp>
        <p:nvSpPr>
          <p:cNvPr id="230" name="Google Shape;230;p3"/>
          <p:cNvSpPr/>
          <p:nvPr/>
        </p:nvSpPr>
        <p:spPr>
          <a:xfrm rot="5400000">
            <a:off x="6051960" y="-6051600"/>
            <a:ext cx="95400" cy="12198600"/>
          </a:xfrm>
          <a:prstGeom prst="snip1Rect">
            <a:avLst>
              <a:gd fmla="val 16667" name="adj"/>
            </a:avLst>
          </a:prstGeom>
          <a:solidFill>
            <a:srgbClr val="D00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 picture containing text, sign, outdoor, clipart&#10;&#10;Description automatically generated" id="231" name="Google Shape;231;p3"/>
          <p:cNvPicPr preferRelativeResize="0"/>
          <p:nvPr/>
        </p:nvPicPr>
        <p:blipFill rotWithShape="1">
          <a:blip r:embed="rId5">
            <a:alphaModFix/>
          </a:blip>
          <a:srcRect b="0" l="0" r="0" t="0"/>
          <a:stretch/>
        </p:blipFill>
        <p:spPr>
          <a:xfrm>
            <a:off x="11010960" y="6271920"/>
            <a:ext cx="1002960" cy="325800"/>
          </a:xfrm>
          <a:prstGeom prst="rect">
            <a:avLst/>
          </a:prstGeom>
          <a:noFill/>
          <a:ln>
            <a:noFill/>
          </a:ln>
        </p:spPr>
      </p:pic>
      <p:sp>
        <p:nvSpPr>
          <p:cNvPr id="232" name="Google Shape;232;p3"/>
          <p:cNvSpPr/>
          <p:nvPr/>
        </p:nvSpPr>
        <p:spPr>
          <a:xfrm>
            <a:off x="615960" y="2200320"/>
            <a:ext cx="11182320" cy="9435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IN" sz="1400" strike="noStrike">
                <a:solidFill>
                  <a:schemeClr val="accent3"/>
                </a:solidFill>
                <a:highlight>
                  <a:srgbClr val="FFFFFF"/>
                </a:highlight>
                <a:latin typeface="Poppins Medium"/>
                <a:ea typeface="Poppins Medium"/>
                <a:cs typeface="Poppins Medium"/>
                <a:sym typeface="Poppins Medium"/>
              </a:rPr>
              <a:t>Write the steps in order. This should include:</a:t>
            </a:r>
            <a:endParaRPr b="0" sz="1400" strike="noStrike">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400"/>
              <a:buFont typeface="Arial"/>
              <a:buAutoNum type="arabicParenR"/>
            </a:pPr>
            <a:r>
              <a:rPr b="0" i="1" lang="en-IN" sz="1400" strike="noStrike">
                <a:solidFill>
                  <a:schemeClr val="accent3"/>
                </a:solidFill>
                <a:highlight>
                  <a:srgbClr val="FFFFFF"/>
                </a:highlight>
                <a:latin typeface="Poppins Medium"/>
                <a:ea typeface="Poppins Medium"/>
                <a:cs typeface="Poppins Medium"/>
                <a:sym typeface="Poppins Medium"/>
              </a:rPr>
              <a:t>Distribution of target variable</a:t>
            </a:r>
            <a:endParaRPr b="0" sz="1400" strike="noStrike">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400"/>
              <a:buFont typeface="Arial"/>
              <a:buAutoNum type="arabicParenR"/>
            </a:pPr>
            <a:r>
              <a:rPr b="0" i="1" lang="en-IN" sz="1400" strike="noStrike">
                <a:solidFill>
                  <a:schemeClr val="accent3"/>
                </a:solidFill>
                <a:highlight>
                  <a:srgbClr val="FFFFFF"/>
                </a:highlight>
                <a:latin typeface="Poppins Medium"/>
                <a:ea typeface="Poppins Medium"/>
                <a:cs typeface="Poppins Medium"/>
                <a:sym typeface="Poppins Medium"/>
              </a:rPr>
              <a:t>Any data treatment to non-missing or non-outlier data</a:t>
            </a:r>
            <a:endParaRPr b="0" sz="1400" strike="noStrike">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400"/>
              <a:buFont typeface="Arial"/>
              <a:buAutoNum type="arabicParenR"/>
            </a:pPr>
            <a:r>
              <a:rPr b="0" i="1" lang="en-IN" sz="1400" strike="noStrike">
                <a:solidFill>
                  <a:schemeClr val="accent3"/>
                </a:solidFill>
                <a:highlight>
                  <a:srgbClr val="FFFFFF"/>
                </a:highlight>
                <a:latin typeface="Poppins Medium"/>
                <a:ea typeface="Poppins Medium"/>
                <a:cs typeface="Poppins Medium"/>
                <a:sym typeface="Poppins Medium"/>
              </a:rPr>
              <a:t>Any other point observed</a:t>
            </a:r>
            <a:endParaRPr b="0" sz="1400" strike="noStrike">
              <a:latin typeface="Arial"/>
              <a:ea typeface="Arial"/>
              <a:cs typeface="Arial"/>
              <a:sym typeface="Arial"/>
            </a:endParaRPr>
          </a:p>
        </p:txBody>
      </p:sp>
      <p:pic>
        <p:nvPicPr>
          <p:cNvPr id="233" name="Google Shape;233;p3"/>
          <p:cNvPicPr preferRelativeResize="0"/>
          <p:nvPr/>
        </p:nvPicPr>
        <p:blipFill>
          <a:blip r:embed="rId6">
            <a:alphaModFix/>
          </a:blip>
          <a:stretch>
            <a:fillRect/>
          </a:stretch>
        </p:blipFill>
        <p:spPr>
          <a:xfrm>
            <a:off x="4153268" y="4797225"/>
            <a:ext cx="4107692" cy="18001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
          <p:cNvSpPr/>
          <p:nvPr/>
        </p:nvSpPr>
        <p:spPr>
          <a:xfrm>
            <a:off x="615950" y="3308700"/>
            <a:ext cx="6850500" cy="2620800"/>
          </a:xfrm>
          <a:prstGeom prst="rect">
            <a:avLst/>
          </a:prstGeom>
          <a:noFill/>
          <a:ln>
            <a:noFill/>
          </a:ln>
        </p:spPr>
        <p:txBody>
          <a:bodyPr anchorCtr="0" anchor="t" bIns="45700" lIns="91425" spcFirstLastPara="1" rIns="91425" wrap="square" tIns="45700">
            <a:spAutoFit/>
          </a:bodyPr>
          <a:lstStyle/>
          <a:p>
            <a:pPr indent="-304800" lvl="0" marL="457200" marR="0" rtl="0" algn="l">
              <a:lnSpc>
                <a:spcPct val="100000"/>
              </a:lnSpc>
              <a:spcBef>
                <a:spcPts val="0"/>
              </a:spcBef>
              <a:spcAft>
                <a:spcPts val="0"/>
              </a:spcAft>
              <a:buClr>
                <a:srgbClr val="737374"/>
              </a:buClr>
              <a:buSzPts val="1200"/>
              <a:buFont typeface="Poppins"/>
              <a:buChar char="●"/>
            </a:pPr>
            <a:r>
              <a:rPr lang="en-IN" sz="1200">
                <a:solidFill>
                  <a:srgbClr val="737374"/>
                </a:solidFill>
                <a:highlight>
                  <a:srgbClr val="FFFFFF"/>
                </a:highlight>
                <a:latin typeface="Poppins"/>
                <a:ea typeface="Poppins"/>
                <a:cs typeface="Poppins"/>
                <a:sym typeface="Poppins"/>
              </a:rPr>
              <a:t>No missing values present</a:t>
            </a:r>
            <a:endParaRPr sz="1200">
              <a:solidFill>
                <a:srgbClr val="737374"/>
              </a:solidFill>
              <a:highlight>
                <a:srgbClr val="FFFFFF"/>
              </a:highlight>
              <a:latin typeface="Poppins"/>
              <a:ea typeface="Poppins"/>
              <a:cs typeface="Poppins"/>
              <a:sym typeface="Poppins"/>
            </a:endParaRPr>
          </a:p>
          <a:p>
            <a:pPr indent="-304800" lvl="0" marL="457200" marR="0" rtl="0" algn="l">
              <a:lnSpc>
                <a:spcPct val="100000"/>
              </a:lnSpc>
              <a:spcBef>
                <a:spcPts val="0"/>
              </a:spcBef>
              <a:spcAft>
                <a:spcPts val="0"/>
              </a:spcAft>
              <a:buClr>
                <a:srgbClr val="737374"/>
              </a:buClr>
              <a:buSzPts val="1200"/>
              <a:buFont typeface="Poppins"/>
              <a:buChar char="●"/>
            </a:pPr>
            <a:r>
              <a:rPr lang="en-IN" sz="1200">
                <a:solidFill>
                  <a:srgbClr val="737374"/>
                </a:solidFill>
                <a:highlight>
                  <a:srgbClr val="FFFFFF"/>
                </a:highlight>
                <a:latin typeface="Poppins"/>
                <a:ea typeface="Poppins"/>
                <a:cs typeface="Poppins"/>
                <a:sym typeface="Poppins"/>
              </a:rPr>
              <a:t>6 additional features </a:t>
            </a:r>
            <a:r>
              <a:rPr lang="en-IN" sz="1200">
                <a:solidFill>
                  <a:srgbClr val="737374"/>
                </a:solidFill>
                <a:highlight>
                  <a:srgbClr val="FFFFFF"/>
                </a:highlight>
                <a:latin typeface="Poppins"/>
                <a:ea typeface="Poppins"/>
                <a:cs typeface="Poppins"/>
                <a:sym typeface="Poppins"/>
              </a:rPr>
              <a:t>created</a:t>
            </a:r>
            <a:r>
              <a:rPr lang="en-IN" sz="1200">
                <a:solidFill>
                  <a:srgbClr val="737374"/>
                </a:solidFill>
                <a:highlight>
                  <a:srgbClr val="FFFFFF"/>
                </a:highlight>
                <a:latin typeface="Poppins"/>
                <a:ea typeface="Poppins"/>
                <a:cs typeface="Poppins"/>
                <a:sym typeface="Poppins"/>
              </a:rPr>
              <a:t> out of the dataset(check img in the side)</a:t>
            </a:r>
            <a:endParaRPr sz="1200">
              <a:solidFill>
                <a:srgbClr val="737374"/>
              </a:solidFill>
              <a:highlight>
                <a:srgbClr val="FFFFFF"/>
              </a:highlight>
              <a:latin typeface="Poppins"/>
              <a:ea typeface="Poppins"/>
              <a:cs typeface="Poppins"/>
              <a:sym typeface="Poppins"/>
            </a:endParaRPr>
          </a:p>
          <a:p>
            <a:pPr indent="-304800" lvl="0" marL="457200" marR="0" rtl="0" algn="l">
              <a:lnSpc>
                <a:spcPct val="100000"/>
              </a:lnSpc>
              <a:spcBef>
                <a:spcPts val="0"/>
              </a:spcBef>
              <a:spcAft>
                <a:spcPts val="0"/>
              </a:spcAft>
              <a:buClr>
                <a:srgbClr val="737374"/>
              </a:buClr>
              <a:buSzPts val="1200"/>
              <a:buFont typeface="Poppins"/>
              <a:buChar char="●"/>
            </a:pPr>
            <a:r>
              <a:rPr lang="en-IN" sz="1200">
                <a:solidFill>
                  <a:srgbClr val="737374"/>
                </a:solidFill>
                <a:highlight>
                  <a:srgbClr val="FFFFFF"/>
                </a:highlight>
                <a:latin typeface="Poppins"/>
                <a:ea typeface="Poppins"/>
                <a:cs typeface="Poppins"/>
                <a:sym typeface="Poppins"/>
              </a:rPr>
              <a:t>Labelencoding on column turbine_id</a:t>
            </a:r>
            <a:endParaRPr sz="1200">
              <a:solidFill>
                <a:srgbClr val="737374"/>
              </a:solidFill>
              <a:highlight>
                <a:srgbClr val="FFFFFF"/>
              </a:highlight>
              <a:latin typeface="Poppins"/>
              <a:ea typeface="Poppins"/>
              <a:cs typeface="Poppins"/>
              <a:sym typeface="Poppins"/>
            </a:endParaRPr>
          </a:p>
          <a:p>
            <a:pPr indent="-304800" lvl="0" marL="457200" marR="0" rtl="0" algn="l">
              <a:lnSpc>
                <a:spcPct val="100000"/>
              </a:lnSpc>
              <a:spcBef>
                <a:spcPts val="0"/>
              </a:spcBef>
              <a:spcAft>
                <a:spcPts val="0"/>
              </a:spcAft>
              <a:buClr>
                <a:srgbClr val="737374"/>
              </a:buClr>
              <a:buSzPts val="1200"/>
              <a:buFont typeface="Poppins"/>
              <a:buChar char="●"/>
            </a:pPr>
            <a:r>
              <a:rPr lang="en-IN" sz="1200">
                <a:solidFill>
                  <a:srgbClr val="737374"/>
                </a:solidFill>
                <a:highlight>
                  <a:srgbClr val="FFFFFF"/>
                </a:highlight>
                <a:latin typeface="Poppins"/>
                <a:ea typeface="Poppins"/>
                <a:cs typeface="Poppins"/>
                <a:sym typeface="Poppins"/>
              </a:rPr>
              <a:t>Sampling</a:t>
            </a:r>
            <a:r>
              <a:rPr lang="en-IN" sz="1200">
                <a:solidFill>
                  <a:srgbClr val="737374"/>
                </a:solidFill>
                <a:highlight>
                  <a:srgbClr val="FFFFFF"/>
                </a:highlight>
                <a:latin typeface="Poppins"/>
                <a:ea typeface="Poppins"/>
                <a:cs typeface="Poppins"/>
                <a:sym typeface="Poppins"/>
              </a:rPr>
              <a:t> (stratified sampling) dataset divided into 15 subsamples according to the turbine_id and trained 15 model and </a:t>
            </a:r>
            <a:r>
              <a:rPr lang="en-IN" sz="1200">
                <a:solidFill>
                  <a:srgbClr val="737374"/>
                </a:solidFill>
                <a:highlight>
                  <a:srgbClr val="FFFFFF"/>
                </a:highlight>
                <a:latin typeface="Poppins"/>
                <a:ea typeface="Poppins"/>
                <a:cs typeface="Poppins"/>
                <a:sym typeface="Poppins"/>
              </a:rPr>
              <a:t>predict the test accordingly .</a:t>
            </a:r>
            <a:endParaRPr sz="1200">
              <a:solidFill>
                <a:srgbClr val="737374"/>
              </a:solidFill>
              <a:highlight>
                <a:srgbClr val="FFFFFF"/>
              </a:highlight>
              <a:latin typeface="Poppins"/>
              <a:ea typeface="Poppins"/>
              <a:cs typeface="Poppins"/>
              <a:sym typeface="Poppins"/>
            </a:endParaRPr>
          </a:p>
          <a:p>
            <a:pPr indent="0" lvl="0" marL="0" marR="0" rtl="0" algn="l">
              <a:lnSpc>
                <a:spcPct val="100000"/>
              </a:lnSpc>
              <a:spcBef>
                <a:spcPts val="0"/>
              </a:spcBef>
              <a:spcAft>
                <a:spcPts val="0"/>
              </a:spcAft>
              <a:buNone/>
            </a:pPr>
            <a:r>
              <a:t/>
            </a:r>
            <a:endParaRPr sz="1200">
              <a:solidFill>
                <a:srgbClr val="737374"/>
              </a:solidFill>
              <a:highlight>
                <a:srgbClr val="FFFFFF"/>
              </a:highlight>
              <a:latin typeface="Poppins"/>
              <a:ea typeface="Poppins"/>
              <a:cs typeface="Poppins"/>
              <a:sym typeface="Poppins"/>
            </a:endParaRPr>
          </a:p>
        </p:txBody>
      </p:sp>
      <p:sp>
        <p:nvSpPr>
          <p:cNvPr id="239" name="Google Shape;239;p4"/>
          <p:cNvSpPr/>
          <p:nvPr/>
        </p:nvSpPr>
        <p:spPr>
          <a:xfrm>
            <a:off x="566280" y="423000"/>
            <a:ext cx="4952160" cy="5479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3000" strike="noStrike">
                <a:solidFill>
                  <a:srgbClr val="385623"/>
                </a:solidFill>
                <a:latin typeface="Poppins"/>
                <a:ea typeface="Poppins"/>
                <a:cs typeface="Poppins"/>
                <a:sym typeface="Poppins"/>
              </a:rPr>
              <a:t>Data Preparation</a:t>
            </a:r>
            <a:endParaRPr b="0" sz="3000" strike="noStrike">
              <a:latin typeface="Arial"/>
              <a:ea typeface="Arial"/>
              <a:cs typeface="Arial"/>
              <a:sym typeface="Arial"/>
            </a:endParaRPr>
          </a:p>
        </p:txBody>
      </p:sp>
      <p:pic>
        <p:nvPicPr>
          <p:cNvPr id="240" name="Google Shape;240;p4"/>
          <p:cNvPicPr preferRelativeResize="0"/>
          <p:nvPr/>
        </p:nvPicPr>
        <p:blipFill rotWithShape="1">
          <a:blip r:embed="rId3">
            <a:alphaModFix/>
          </a:blip>
          <a:srcRect b="0" l="0" r="0" t="0"/>
          <a:stretch/>
        </p:blipFill>
        <p:spPr>
          <a:xfrm>
            <a:off x="0" y="0"/>
            <a:ext cx="1664640" cy="1123200"/>
          </a:xfrm>
          <a:prstGeom prst="rect">
            <a:avLst/>
          </a:prstGeom>
          <a:noFill/>
          <a:ln>
            <a:noFill/>
          </a:ln>
        </p:spPr>
      </p:pic>
      <p:sp>
        <p:nvSpPr>
          <p:cNvPr id="241" name="Google Shape;241;p4"/>
          <p:cNvSpPr/>
          <p:nvPr/>
        </p:nvSpPr>
        <p:spPr>
          <a:xfrm rot="5400000">
            <a:off x="6051960" y="-6051600"/>
            <a:ext cx="95400" cy="12198600"/>
          </a:xfrm>
          <a:prstGeom prst="snip1Rect">
            <a:avLst>
              <a:gd fmla="val 16667" name="adj"/>
            </a:avLst>
          </a:prstGeom>
          <a:solidFill>
            <a:srgbClr val="D00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2" name="Google Shape;242;p4"/>
          <p:cNvPicPr preferRelativeResize="0"/>
          <p:nvPr/>
        </p:nvPicPr>
        <p:blipFill rotWithShape="1">
          <a:blip r:embed="rId4">
            <a:alphaModFix/>
          </a:blip>
          <a:srcRect b="0" l="0" r="0" t="0"/>
          <a:stretch/>
        </p:blipFill>
        <p:spPr>
          <a:xfrm>
            <a:off x="177840" y="6122160"/>
            <a:ext cx="1876680" cy="475200"/>
          </a:xfrm>
          <a:prstGeom prst="rect">
            <a:avLst/>
          </a:prstGeom>
          <a:noFill/>
          <a:ln>
            <a:noFill/>
          </a:ln>
        </p:spPr>
      </p:pic>
      <p:pic>
        <p:nvPicPr>
          <p:cNvPr descr="A picture containing text, sign, outdoor, clipart&#10;&#10;Description automatically generated" id="243" name="Google Shape;243;p4"/>
          <p:cNvPicPr preferRelativeResize="0"/>
          <p:nvPr/>
        </p:nvPicPr>
        <p:blipFill rotWithShape="1">
          <a:blip r:embed="rId5">
            <a:alphaModFix/>
          </a:blip>
          <a:srcRect b="0" l="0" r="0" t="0"/>
          <a:stretch/>
        </p:blipFill>
        <p:spPr>
          <a:xfrm>
            <a:off x="11010960" y="6271920"/>
            <a:ext cx="1002960" cy="325800"/>
          </a:xfrm>
          <a:prstGeom prst="rect">
            <a:avLst/>
          </a:prstGeom>
          <a:noFill/>
          <a:ln>
            <a:noFill/>
          </a:ln>
        </p:spPr>
      </p:pic>
      <p:sp>
        <p:nvSpPr>
          <p:cNvPr id="244" name="Google Shape;244;p4"/>
          <p:cNvSpPr/>
          <p:nvPr/>
        </p:nvSpPr>
        <p:spPr>
          <a:xfrm>
            <a:off x="615960" y="1621080"/>
            <a:ext cx="6718320" cy="30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1400" strike="noStrike">
                <a:solidFill>
                  <a:srgbClr val="332251"/>
                </a:solidFill>
                <a:highlight>
                  <a:srgbClr val="FFFFFF"/>
                </a:highlight>
                <a:latin typeface="Poppins"/>
                <a:ea typeface="Poppins"/>
                <a:cs typeface="Poppins"/>
                <a:sym typeface="Poppins"/>
              </a:rPr>
              <a:t>Before fitting your model, what processing did you perform?</a:t>
            </a:r>
            <a:endParaRPr b="0" sz="1400" strike="noStrike">
              <a:latin typeface="Arial"/>
              <a:ea typeface="Arial"/>
              <a:cs typeface="Arial"/>
              <a:sym typeface="Arial"/>
            </a:endParaRPr>
          </a:p>
        </p:txBody>
      </p:sp>
      <p:sp>
        <p:nvSpPr>
          <p:cNvPr id="245" name="Google Shape;245;p4"/>
          <p:cNvSpPr/>
          <p:nvPr/>
        </p:nvSpPr>
        <p:spPr>
          <a:xfrm>
            <a:off x="615960" y="2200320"/>
            <a:ext cx="11182320" cy="11566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IN" sz="1400" strike="noStrike">
                <a:solidFill>
                  <a:schemeClr val="accent3"/>
                </a:solidFill>
                <a:highlight>
                  <a:srgbClr val="FFFFFF"/>
                </a:highlight>
                <a:latin typeface="Poppins Medium"/>
                <a:ea typeface="Poppins Medium"/>
                <a:cs typeface="Poppins Medium"/>
                <a:sym typeface="Poppins Medium"/>
              </a:rPr>
              <a:t>Write the steps in order. This should include:</a:t>
            </a:r>
            <a:endParaRPr b="0" sz="1400" strike="noStrike">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400"/>
              <a:buFont typeface="Arial"/>
              <a:buAutoNum type="arabicParenR"/>
            </a:pPr>
            <a:r>
              <a:rPr b="0" i="1" lang="en-IN" sz="1400" strike="noStrike">
                <a:solidFill>
                  <a:schemeClr val="accent3"/>
                </a:solidFill>
                <a:highlight>
                  <a:srgbClr val="FFFFFF"/>
                </a:highlight>
                <a:latin typeface="Poppins Medium"/>
                <a:ea typeface="Poppins Medium"/>
                <a:cs typeface="Poppins Medium"/>
                <a:sym typeface="Poppins Medium"/>
              </a:rPr>
              <a:t>Methodology used to detect and eliminate missing values and outliers</a:t>
            </a:r>
            <a:endParaRPr b="0" sz="1400" strike="noStrike">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400"/>
              <a:buFont typeface="Arial"/>
              <a:buAutoNum type="arabicParenR"/>
            </a:pPr>
            <a:r>
              <a:rPr b="0" i="1" lang="en-IN" sz="1400" strike="noStrike">
                <a:solidFill>
                  <a:schemeClr val="accent3"/>
                </a:solidFill>
                <a:highlight>
                  <a:srgbClr val="FFFFFF"/>
                </a:highlight>
                <a:latin typeface="Poppins Medium"/>
                <a:ea typeface="Poppins Medium"/>
                <a:cs typeface="Poppins Medium"/>
                <a:sym typeface="Poppins Medium"/>
              </a:rPr>
              <a:t>Any features you created out of data</a:t>
            </a:r>
            <a:endParaRPr b="0" sz="1400" strike="noStrike">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400"/>
              <a:buFont typeface="Arial"/>
              <a:buAutoNum type="arabicParenR"/>
            </a:pPr>
            <a:r>
              <a:rPr b="0" i="1" lang="en-IN" sz="1400" strike="noStrike">
                <a:solidFill>
                  <a:schemeClr val="accent3"/>
                </a:solidFill>
                <a:highlight>
                  <a:srgbClr val="FFFFFF"/>
                </a:highlight>
                <a:latin typeface="Poppins Medium"/>
                <a:ea typeface="Poppins Medium"/>
                <a:cs typeface="Poppins Medium"/>
                <a:sym typeface="Poppins Medium"/>
              </a:rPr>
              <a:t>Any data filtering (row filtering or column filtering) made</a:t>
            </a:r>
            <a:endParaRPr b="0" sz="1400" strike="noStrike">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400"/>
              <a:buFont typeface="Arial"/>
              <a:buAutoNum type="arabicParenR"/>
            </a:pPr>
            <a:r>
              <a:rPr b="0" i="1" lang="en-IN" sz="1400" strike="noStrike">
                <a:solidFill>
                  <a:schemeClr val="accent3"/>
                </a:solidFill>
                <a:highlight>
                  <a:srgbClr val="FFFFFF"/>
                </a:highlight>
                <a:latin typeface="Poppins Medium"/>
                <a:ea typeface="Poppins Medium"/>
                <a:cs typeface="Poppins Medium"/>
                <a:sym typeface="Poppins Medium"/>
              </a:rPr>
              <a:t>Any other changes</a:t>
            </a:r>
            <a:endParaRPr b="0" sz="1400" strike="noStrike">
              <a:latin typeface="Arial"/>
              <a:ea typeface="Arial"/>
              <a:cs typeface="Arial"/>
              <a:sym typeface="Arial"/>
            </a:endParaRPr>
          </a:p>
        </p:txBody>
      </p:sp>
      <p:pic>
        <p:nvPicPr>
          <p:cNvPr id="246" name="Google Shape;246;p4"/>
          <p:cNvPicPr preferRelativeResize="0"/>
          <p:nvPr/>
        </p:nvPicPr>
        <p:blipFill>
          <a:blip r:embed="rId6">
            <a:alphaModFix/>
          </a:blip>
          <a:stretch>
            <a:fillRect/>
          </a:stretch>
        </p:blipFill>
        <p:spPr>
          <a:xfrm>
            <a:off x="7466525" y="1835600"/>
            <a:ext cx="4653075" cy="1886150"/>
          </a:xfrm>
          <a:prstGeom prst="rect">
            <a:avLst/>
          </a:prstGeom>
          <a:noFill/>
          <a:ln>
            <a:noFill/>
          </a:ln>
        </p:spPr>
      </p:pic>
      <p:pic>
        <p:nvPicPr>
          <p:cNvPr id="247" name="Google Shape;247;p4"/>
          <p:cNvPicPr preferRelativeResize="0"/>
          <p:nvPr/>
        </p:nvPicPr>
        <p:blipFill>
          <a:blip r:embed="rId7">
            <a:alphaModFix/>
          </a:blip>
          <a:stretch>
            <a:fillRect/>
          </a:stretch>
        </p:blipFill>
        <p:spPr>
          <a:xfrm>
            <a:off x="3693025" y="4351975"/>
            <a:ext cx="4381557" cy="22453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5"/>
          <p:cNvSpPr/>
          <p:nvPr/>
        </p:nvSpPr>
        <p:spPr>
          <a:xfrm>
            <a:off x="615950" y="3553100"/>
            <a:ext cx="11397900" cy="405300"/>
          </a:xfrm>
          <a:prstGeom prst="rect">
            <a:avLst/>
          </a:prstGeom>
          <a:noFill/>
          <a:ln>
            <a:noFill/>
          </a:ln>
        </p:spPr>
        <p:txBody>
          <a:bodyPr anchorCtr="0" anchor="t" bIns="45700" lIns="91425" spcFirstLastPara="1" rIns="91425" wrap="square" tIns="45700">
            <a:spAutoFit/>
          </a:bodyPr>
          <a:lstStyle/>
          <a:p>
            <a:pPr indent="-317619" lvl="0" marL="457200" marR="0" rtl="0" algn="l">
              <a:lnSpc>
                <a:spcPct val="100000"/>
              </a:lnSpc>
              <a:spcBef>
                <a:spcPts val="0"/>
              </a:spcBef>
              <a:spcAft>
                <a:spcPts val="0"/>
              </a:spcAft>
              <a:buClr>
                <a:srgbClr val="737374"/>
              </a:buClr>
              <a:buSzPts val="1400"/>
              <a:buFont typeface="Poppins"/>
              <a:buChar char="●"/>
            </a:pPr>
            <a:r>
              <a:rPr b="1" lang="en-IN">
                <a:solidFill>
                  <a:srgbClr val="737374"/>
                </a:solidFill>
                <a:highlight>
                  <a:srgbClr val="FFFFFF"/>
                </a:highlight>
                <a:latin typeface="Poppins"/>
                <a:ea typeface="Poppins"/>
                <a:cs typeface="Poppins"/>
                <a:sym typeface="Poppins"/>
              </a:rPr>
              <a:t>xgb(xgboost </a:t>
            </a:r>
            <a:r>
              <a:rPr b="1" lang="en-IN">
                <a:solidFill>
                  <a:srgbClr val="737374"/>
                </a:solidFill>
                <a:highlight>
                  <a:srgbClr val="FFFFFF"/>
                </a:highlight>
                <a:latin typeface="Poppins"/>
                <a:ea typeface="Poppins"/>
                <a:cs typeface="Poppins"/>
                <a:sym typeface="Poppins"/>
              </a:rPr>
              <a:t>algorithm</a:t>
            </a:r>
            <a:r>
              <a:rPr b="1" lang="en-IN">
                <a:solidFill>
                  <a:srgbClr val="737374"/>
                </a:solidFill>
                <a:highlight>
                  <a:srgbClr val="FFFFFF"/>
                </a:highlight>
                <a:latin typeface="Poppins"/>
                <a:ea typeface="Poppins"/>
                <a:cs typeface="Poppins"/>
                <a:sym typeface="Poppins"/>
              </a:rPr>
              <a:t> ) ,</a:t>
            </a:r>
            <a:r>
              <a:rPr b="1" lang="en-IN" sz="1200">
                <a:solidFill>
                  <a:srgbClr val="737374"/>
                </a:solidFill>
                <a:highlight>
                  <a:srgbClr val="FFFFFF"/>
                </a:highlight>
                <a:latin typeface="Poppins"/>
                <a:ea typeface="Poppins"/>
                <a:cs typeface="Poppins"/>
                <a:sym typeface="Poppins"/>
              </a:rPr>
              <a:t>hyperparameters : </a:t>
            </a:r>
            <a:r>
              <a:rPr lang="en-IN" sz="1050">
                <a:solidFill>
                  <a:srgbClr val="CE9178"/>
                </a:solidFill>
                <a:highlight>
                  <a:srgbClr val="1E1E1E"/>
                </a:highlight>
                <a:latin typeface="Courier New"/>
                <a:ea typeface="Courier New"/>
                <a:cs typeface="Courier New"/>
                <a:sym typeface="Courier New"/>
              </a:rPr>
              <a:t>learning_rate'</a:t>
            </a:r>
            <a:r>
              <a:rPr lang="en-IN" sz="1050">
                <a:solidFill>
                  <a:srgbClr val="DCDCDC"/>
                </a:solidFill>
                <a:highlight>
                  <a:srgbClr val="1E1E1E"/>
                </a:highlight>
                <a:latin typeface="Courier New"/>
                <a:ea typeface="Courier New"/>
                <a:cs typeface="Courier New"/>
                <a:sym typeface="Courier New"/>
              </a:rPr>
              <a:t>:</a:t>
            </a:r>
            <a:r>
              <a:rPr lang="en-IN" sz="1050">
                <a:solidFill>
                  <a:srgbClr val="D4D4D4"/>
                </a:solidFill>
                <a:highlight>
                  <a:srgbClr val="1E1E1E"/>
                </a:highlight>
                <a:latin typeface="Courier New"/>
                <a:ea typeface="Courier New"/>
                <a:cs typeface="Courier New"/>
                <a:sym typeface="Courier New"/>
              </a:rPr>
              <a:t> </a:t>
            </a:r>
            <a:r>
              <a:rPr lang="en-IN" sz="1050">
                <a:solidFill>
                  <a:srgbClr val="B5CEA8"/>
                </a:solidFill>
                <a:highlight>
                  <a:srgbClr val="1E1E1E"/>
                </a:highlight>
                <a:latin typeface="Courier New"/>
                <a:ea typeface="Courier New"/>
                <a:cs typeface="Courier New"/>
                <a:sym typeface="Courier New"/>
              </a:rPr>
              <a:t>0.07646786074040168</a:t>
            </a:r>
            <a:r>
              <a:rPr lang="en-IN" sz="1050">
                <a:solidFill>
                  <a:srgbClr val="DCDCDC"/>
                </a:solidFill>
                <a:highlight>
                  <a:srgbClr val="1E1E1E"/>
                </a:highlight>
                <a:latin typeface="Courier New"/>
                <a:ea typeface="Courier New"/>
                <a:cs typeface="Courier New"/>
                <a:sym typeface="Courier New"/>
              </a:rPr>
              <a:t>,</a:t>
            </a:r>
            <a:r>
              <a:rPr lang="en-IN" sz="1050">
                <a:solidFill>
                  <a:srgbClr val="D4D4D4"/>
                </a:solidFill>
                <a:highlight>
                  <a:srgbClr val="1E1E1E"/>
                </a:highlight>
                <a:latin typeface="Courier New"/>
                <a:ea typeface="Courier New"/>
                <a:cs typeface="Courier New"/>
                <a:sym typeface="Courier New"/>
              </a:rPr>
              <a:t> </a:t>
            </a:r>
            <a:r>
              <a:rPr lang="en-IN" sz="1050">
                <a:solidFill>
                  <a:srgbClr val="CE9178"/>
                </a:solidFill>
                <a:highlight>
                  <a:srgbClr val="1E1E1E"/>
                </a:highlight>
                <a:latin typeface="Courier New"/>
                <a:ea typeface="Courier New"/>
                <a:cs typeface="Courier New"/>
                <a:sym typeface="Courier New"/>
              </a:rPr>
              <a:t>'reg_lambda'</a:t>
            </a:r>
            <a:r>
              <a:rPr lang="en-IN" sz="1050">
                <a:solidFill>
                  <a:srgbClr val="DCDCDC"/>
                </a:solidFill>
                <a:highlight>
                  <a:srgbClr val="1E1E1E"/>
                </a:highlight>
                <a:latin typeface="Courier New"/>
                <a:ea typeface="Courier New"/>
                <a:cs typeface="Courier New"/>
                <a:sym typeface="Courier New"/>
              </a:rPr>
              <a:t>:</a:t>
            </a:r>
            <a:r>
              <a:rPr lang="en-IN" sz="1050">
                <a:solidFill>
                  <a:srgbClr val="D4D4D4"/>
                </a:solidFill>
                <a:highlight>
                  <a:srgbClr val="1E1E1E"/>
                </a:highlight>
                <a:latin typeface="Courier New"/>
                <a:ea typeface="Courier New"/>
                <a:cs typeface="Courier New"/>
                <a:sym typeface="Courier New"/>
              </a:rPr>
              <a:t> </a:t>
            </a:r>
            <a:r>
              <a:rPr lang="en-IN" sz="1050">
                <a:solidFill>
                  <a:srgbClr val="B5CEA8"/>
                </a:solidFill>
                <a:highlight>
                  <a:srgbClr val="1E1E1E"/>
                </a:highlight>
                <a:latin typeface="Courier New"/>
                <a:ea typeface="Courier New"/>
                <a:cs typeface="Courier New"/>
                <a:sym typeface="Courier New"/>
              </a:rPr>
              <a:t>0.3825339849703592</a:t>
            </a:r>
            <a:r>
              <a:rPr lang="en-IN" sz="1050">
                <a:solidFill>
                  <a:srgbClr val="DCDCDC"/>
                </a:solidFill>
                <a:highlight>
                  <a:srgbClr val="1E1E1E"/>
                </a:highlight>
                <a:latin typeface="Courier New"/>
                <a:ea typeface="Courier New"/>
                <a:cs typeface="Courier New"/>
                <a:sym typeface="Courier New"/>
              </a:rPr>
              <a:t>,</a:t>
            </a:r>
            <a:r>
              <a:rPr lang="en-IN" sz="1050">
                <a:solidFill>
                  <a:srgbClr val="D4D4D4"/>
                </a:solidFill>
                <a:highlight>
                  <a:srgbClr val="1E1E1E"/>
                </a:highlight>
                <a:latin typeface="Courier New"/>
                <a:ea typeface="Courier New"/>
                <a:cs typeface="Courier New"/>
                <a:sym typeface="Courier New"/>
              </a:rPr>
              <a:t> </a:t>
            </a:r>
            <a:r>
              <a:rPr lang="en-IN" sz="1050">
                <a:solidFill>
                  <a:srgbClr val="CE9178"/>
                </a:solidFill>
                <a:highlight>
                  <a:srgbClr val="1E1E1E"/>
                </a:highlight>
                <a:latin typeface="Courier New"/>
                <a:ea typeface="Courier New"/>
                <a:cs typeface="Courier New"/>
                <a:sym typeface="Courier New"/>
              </a:rPr>
              <a:t>'reg_alpha'</a:t>
            </a:r>
            <a:r>
              <a:rPr lang="en-IN" sz="1050">
                <a:solidFill>
                  <a:srgbClr val="DCDCDC"/>
                </a:solidFill>
                <a:highlight>
                  <a:srgbClr val="1E1E1E"/>
                </a:highlight>
                <a:latin typeface="Courier New"/>
                <a:ea typeface="Courier New"/>
                <a:cs typeface="Courier New"/>
                <a:sym typeface="Courier New"/>
              </a:rPr>
              <a:t>:</a:t>
            </a:r>
            <a:r>
              <a:rPr lang="en-IN" sz="1050">
                <a:solidFill>
                  <a:srgbClr val="D4D4D4"/>
                </a:solidFill>
                <a:highlight>
                  <a:srgbClr val="1E1E1E"/>
                </a:highlight>
                <a:latin typeface="Courier New"/>
                <a:ea typeface="Courier New"/>
                <a:cs typeface="Courier New"/>
                <a:sym typeface="Courier New"/>
              </a:rPr>
              <a:t> </a:t>
            </a:r>
            <a:r>
              <a:rPr lang="en-IN" sz="1050">
                <a:solidFill>
                  <a:srgbClr val="B5CEA8"/>
                </a:solidFill>
                <a:highlight>
                  <a:srgbClr val="1E1E1E"/>
                </a:highlight>
                <a:latin typeface="Courier New"/>
                <a:ea typeface="Courier New"/>
                <a:cs typeface="Courier New"/>
                <a:sym typeface="Courier New"/>
              </a:rPr>
              <a:t>3.2850080831774475e-08</a:t>
            </a:r>
            <a:r>
              <a:rPr lang="en-IN" sz="1050">
                <a:solidFill>
                  <a:srgbClr val="DCDCDC"/>
                </a:solidFill>
                <a:highlight>
                  <a:srgbClr val="1E1E1E"/>
                </a:highlight>
                <a:latin typeface="Courier New"/>
                <a:ea typeface="Courier New"/>
                <a:cs typeface="Courier New"/>
                <a:sym typeface="Courier New"/>
              </a:rPr>
              <a:t>,</a:t>
            </a:r>
            <a:r>
              <a:rPr lang="en-IN" sz="1050">
                <a:solidFill>
                  <a:srgbClr val="D4D4D4"/>
                </a:solidFill>
                <a:highlight>
                  <a:srgbClr val="1E1E1E"/>
                </a:highlight>
                <a:latin typeface="Courier New"/>
                <a:ea typeface="Courier New"/>
                <a:cs typeface="Courier New"/>
                <a:sym typeface="Courier New"/>
              </a:rPr>
              <a:t> </a:t>
            </a:r>
            <a:r>
              <a:rPr lang="en-IN" sz="1050">
                <a:solidFill>
                  <a:srgbClr val="CE9178"/>
                </a:solidFill>
                <a:highlight>
                  <a:srgbClr val="1E1E1E"/>
                </a:highlight>
                <a:latin typeface="Courier New"/>
                <a:ea typeface="Courier New"/>
                <a:cs typeface="Courier New"/>
                <a:sym typeface="Courier New"/>
              </a:rPr>
              <a:t>'subsample'</a:t>
            </a:r>
            <a:r>
              <a:rPr lang="en-IN" sz="1050">
                <a:solidFill>
                  <a:srgbClr val="DCDCDC"/>
                </a:solidFill>
                <a:highlight>
                  <a:srgbClr val="1E1E1E"/>
                </a:highlight>
                <a:latin typeface="Courier New"/>
                <a:ea typeface="Courier New"/>
                <a:cs typeface="Courier New"/>
                <a:sym typeface="Courier New"/>
              </a:rPr>
              <a:t>:</a:t>
            </a:r>
            <a:r>
              <a:rPr lang="en-IN" sz="1050">
                <a:solidFill>
                  <a:srgbClr val="D4D4D4"/>
                </a:solidFill>
                <a:highlight>
                  <a:srgbClr val="1E1E1E"/>
                </a:highlight>
                <a:latin typeface="Courier New"/>
                <a:ea typeface="Courier New"/>
                <a:cs typeface="Courier New"/>
                <a:sym typeface="Courier New"/>
              </a:rPr>
              <a:t> </a:t>
            </a:r>
            <a:r>
              <a:rPr lang="en-IN" sz="1050">
                <a:solidFill>
                  <a:srgbClr val="B5CEA8"/>
                </a:solidFill>
                <a:highlight>
                  <a:srgbClr val="1E1E1E"/>
                </a:highlight>
                <a:latin typeface="Courier New"/>
                <a:ea typeface="Courier New"/>
                <a:cs typeface="Courier New"/>
                <a:sym typeface="Courier New"/>
              </a:rPr>
              <a:t>0.952341741430891</a:t>
            </a:r>
            <a:r>
              <a:rPr lang="en-IN" sz="1050">
                <a:solidFill>
                  <a:srgbClr val="DCDCDC"/>
                </a:solidFill>
                <a:highlight>
                  <a:srgbClr val="1E1E1E"/>
                </a:highlight>
                <a:latin typeface="Courier New"/>
                <a:ea typeface="Courier New"/>
                <a:cs typeface="Courier New"/>
                <a:sym typeface="Courier New"/>
              </a:rPr>
              <a:t>,</a:t>
            </a:r>
            <a:r>
              <a:rPr lang="en-IN" sz="1050">
                <a:solidFill>
                  <a:srgbClr val="D4D4D4"/>
                </a:solidFill>
                <a:highlight>
                  <a:srgbClr val="1E1E1E"/>
                </a:highlight>
                <a:latin typeface="Courier New"/>
                <a:ea typeface="Courier New"/>
                <a:cs typeface="Courier New"/>
                <a:sym typeface="Courier New"/>
              </a:rPr>
              <a:t> </a:t>
            </a:r>
            <a:r>
              <a:rPr lang="en-IN" sz="1050">
                <a:solidFill>
                  <a:srgbClr val="CE9178"/>
                </a:solidFill>
                <a:highlight>
                  <a:srgbClr val="1E1E1E"/>
                </a:highlight>
                <a:latin typeface="Courier New"/>
                <a:ea typeface="Courier New"/>
                <a:cs typeface="Courier New"/>
                <a:sym typeface="Courier New"/>
              </a:rPr>
              <a:t>'colsample_bytree'</a:t>
            </a:r>
            <a:r>
              <a:rPr lang="en-IN" sz="1050">
                <a:solidFill>
                  <a:srgbClr val="DCDCDC"/>
                </a:solidFill>
                <a:highlight>
                  <a:srgbClr val="1E1E1E"/>
                </a:highlight>
                <a:latin typeface="Courier New"/>
                <a:ea typeface="Courier New"/>
                <a:cs typeface="Courier New"/>
                <a:sym typeface="Courier New"/>
              </a:rPr>
              <a:t>:</a:t>
            </a:r>
            <a:r>
              <a:rPr lang="en-IN" sz="1050">
                <a:solidFill>
                  <a:srgbClr val="D4D4D4"/>
                </a:solidFill>
                <a:highlight>
                  <a:srgbClr val="1E1E1E"/>
                </a:highlight>
                <a:latin typeface="Courier New"/>
                <a:ea typeface="Courier New"/>
                <a:cs typeface="Courier New"/>
                <a:sym typeface="Courier New"/>
              </a:rPr>
              <a:t> </a:t>
            </a:r>
            <a:r>
              <a:rPr lang="en-IN" sz="1050">
                <a:solidFill>
                  <a:srgbClr val="B5CEA8"/>
                </a:solidFill>
                <a:highlight>
                  <a:srgbClr val="1E1E1E"/>
                </a:highlight>
                <a:latin typeface="Courier New"/>
                <a:ea typeface="Courier New"/>
                <a:cs typeface="Courier New"/>
                <a:sym typeface="Courier New"/>
              </a:rPr>
              <a:t>0.807732432187113</a:t>
            </a:r>
            <a:r>
              <a:rPr lang="en-IN" sz="1050">
                <a:solidFill>
                  <a:srgbClr val="DCDCDC"/>
                </a:solidFill>
                <a:highlight>
                  <a:srgbClr val="1E1E1E"/>
                </a:highlight>
                <a:latin typeface="Courier New"/>
                <a:ea typeface="Courier New"/>
                <a:cs typeface="Courier New"/>
                <a:sym typeface="Courier New"/>
              </a:rPr>
              <a:t>,</a:t>
            </a:r>
            <a:r>
              <a:rPr lang="en-IN" sz="1050">
                <a:solidFill>
                  <a:srgbClr val="D4D4D4"/>
                </a:solidFill>
                <a:highlight>
                  <a:srgbClr val="1E1E1E"/>
                </a:highlight>
                <a:latin typeface="Courier New"/>
                <a:ea typeface="Courier New"/>
                <a:cs typeface="Courier New"/>
                <a:sym typeface="Courier New"/>
              </a:rPr>
              <a:t> </a:t>
            </a:r>
            <a:r>
              <a:rPr lang="en-IN" sz="1050">
                <a:solidFill>
                  <a:srgbClr val="CE9178"/>
                </a:solidFill>
                <a:highlight>
                  <a:srgbClr val="1E1E1E"/>
                </a:highlight>
                <a:latin typeface="Courier New"/>
                <a:ea typeface="Courier New"/>
                <a:cs typeface="Courier New"/>
                <a:sym typeface="Courier New"/>
              </a:rPr>
              <a:t>'max_depth'</a:t>
            </a:r>
            <a:r>
              <a:rPr lang="en-IN" sz="1050">
                <a:solidFill>
                  <a:srgbClr val="DCDCDC"/>
                </a:solidFill>
                <a:highlight>
                  <a:srgbClr val="1E1E1E"/>
                </a:highlight>
                <a:latin typeface="Courier New"/>
                <a:ea typeface="Courier New"/>
                <a:cs typeface="Courier New"/>
                <a:sym typeface="Courier New"/>
              </a:rPr>
              <a:t>:</a:t>
            </a:r>
            <a:r>
              <a:rPr lang="en-IN" sz="1050">
                <a:solidFill>
                  <a:srgbClr val="D4D4D4"/>
                </a:solidFill>
                <a:highlight>
                  <a:srgbClr val="1E1E1E"/>
                </a:highlight>
                <a:latin typeface="Courier New"/>
                <a:ea typeface="Courier New"/>
                <a:cs typeface="Courier New"/>
                <a:sym typeface="Courier New"/>
              </a:rPr>
              <a:t> </a:t>
            </a:r>
            <a:r>
              <a:rPr lang="en-IN" sz="1050">
                <a:solidFill>
                  <a:srgbClr val="B5CEA8"/>
                </a:solidFill>
                <a:highlight>
                  <a:srgbClr val="1E1E1E"/>
                </a:highlight>
                <a:latin typeface="Courier New"/>
                <a:ea typeface="Courier New"/>
                <a:cs typeface="Courier New"/>
                <a:sym typeface="Courier New"/>
              </a:rPr>
              <a:t>2</a:t>
            </a:r>
            <a:r>
              <a:rPr lang="en-IN" sz="1050">
                <a:solidFill>
                  <a:srgbClr val="B5CEA8"/>
                </a:solidFill>
                <a:highlight>
                  <a:srgbClr val="1E1E1E"/>
                </a:highlight>
                <a:latin typeface="Courier New"/>
                <a:ea typeface="Courier New"/>
                <a:cs typeface="Courier New"/>
                <a:sym typeface="Courier New"/>
              </a:rPr>
              <a:t>3 </a:t>
            </a:r>
            <a:r>
              <a:rPr lang="en-IN" sz="1050">
                <a:solidFill>
                  <a:srgbClr val="CE9178"/>
                </a:solidFill>
                <a:highlight>
                  <a:srgbClr val="1E1E1E"/>
                </a:highlight>
                <a:latin typeface="Courier New"/>
                <a:ea typeface="Courier New"/>
                <a:cs typeface="Courier New"/>
                <a:sym typeface="Courier New"/>
              </a:rPr>
              <a:t>'n_estimators'</a:t>
            </a:r>
            <a:r>
              <a:rPr lang="en-IN" sz="1050">
                <a:solidFill>
                  <a:srgbClr val="DCDCDC"/>
                </a:solidFill>
                <a:highlight>
                  <a:srgbClr val="1E1E1E"/>
                </a:highlight>
                <a:latin typeface="Courier New"/>
                <a:ea typeface="Courier New"/>
                <a:cs typeface="Courier New"/>
                <a:sym typeface="Courier New"/>
              </a:rPr>
              <a:t>:</a:t>
            </a:r>
            <a:r>
              <a:rPr lang="en-IN" sz="1050">
                <a:solidFill>
                  <a:srgbClr val="B5CEA8"/>
                </a:solidFill>
                <a:highlight>
                  <a:srgbClr val="1E1E1E"/>
                </a:highlight>
                <a:latin typeface="Courier New"/>
                <a:ea typeface="Courier New"/>
                <a:cs typeface="Courier New"/>
                <a:sym typeface="Courier New"/>
              </a:rPr>
              <a:t>516</a:t>
            </a:r>
            <a:endParaRPr sz="1050">
              <a:solidFill>
                <a:srgbClr val="B5CEA8"/>
              </a:solidFill>
              <a:highlight>
                <a:srgbClr val="1E1E1E"/>
              </a:highlight>
              <a:latin typeface="Courier New"/>
              <a:ea typeface="Courier New"/>
              <a:cs typeface="Courier New"/>
              <a:sym typeface="Courier New"/>
            </a:endParaRPr>
          </a:p>
          <a:p>
            <a:pPr indent="-295275" lvl="0" marL="457200" rtl="0" algn="l">
              <a:lnSpc>
                <a:spcPct val="135714"/>
              </a:lnSpc>
              <a:spcBef>
                <a:spcPts val="0"/>
              </a:spcBef>
              <a:spcAft>
                <a:spcPts val="0"/>
              </a:spcAft>
              <a:buClr>
                <a:srgbClr val="B5CEA8"/>
              </a:buClr>
              <a:buSzPts val="1050"/>
              <a:buFont typeface="Courier New"/>
              <a:buChar char="●"/>
            </a:pPr>
            <a:r>
              <a:rPr lang="en-IN" sz="1050">
                <a:solidFill>
                  <a:srgbClr val="D4D4D4"/>
                </a:solidFill>
                <a:highlight>
                  <a:srgbClr val="1E1E1E"/>
                </a:highlight>
                <a:latin typeface="Courier New"/>
                <a:ea typeface="Courier New"/>
                <a:cs typeface="Courier New"/>
                <a:sym typeface="Courier New"/>
              </a:rPr>
              <a:t>early_stopping_rounds=</a:t>
            </a:r>
            <a:r>
              <a:rPr lang="en-IN" sz="1050">
                <a:solidFill>
                  <a:srgbClr val="B5CEA8"/>
                </a:solidFill>
                <a:highlight>
                  <a:srgbClr val="1E1E1E"/>
                </a:highlight>
                <a:latin typeface="Courier New"/>
                <a:ea typeface="Courier New"/>
                <a:cs typeface="Courier New"/>
                <a:sym typeface="Courier New"/>
              </a:rPr>
              <a:t>300</a:t>
            </a:r>
            <a:endParaRPr sz="1050">
              <a:solidFill>
                <a:srgbClr val="B5CEA8"/>
              </a:solidFill>
              <a:highlight>
                <a:srgbClr val="1E1E1E"/>
              </a:highlight>
              <a:latin typeface="Courier New"/>
              <a:ea typeface="Courier New"/>
              <a:cs typeface="Courier New"/>
              <a:sym typeface="Courier New"/>
            </a:endParaRPr>
          </a:p>
          <a:p>
            <a:pPr indent="0" lvl="0" marL="457200" marR="0" rtl="0" algn="l">
              <a:lnSpc>
                <a:spcPct val="200000"/>
              </a:lnSpc>
              <a:spcBef>
                <a:spcPts val="0"/>
              </a:spcBef>
              <a:spcAft>
                <a:spcPts val="0"/>
              </a:spcAft>
              <a:buNone/>
            </a:pPr>
            <a:r>
              <a:t/>
            </a:r>
            <a:endParaRPr sz="1050">
              <a:solidFill>
                <a:srgbClr val="B5CEA8"/>
              </a:solidFill>
              <a:highlight>
                <a:srgbClr val="1E1E1E"/>
              </a:highlight>
              <a:latin typeface="Courier New"/>
              <a:ea typeface="Courier New"/>
              <a:cs typeface="Courier New"/>
              <a:sym typeface="Courier New"/>
            </a:endParaRPr>
          </a:p>
          <a:p>
            <a:pPr indent="-304919" lvl="0" marL="457200" marR="0" rtl="0" algn="l">
              <a:lnSpc>
                <a:spcPct val="100000"/>
              </a:lnSpc>
              <a:spcBef>
                <a:spcPts val="0"/>
              </a:spcBef>
              <a:spcAft>
                <a:spcPts val="0"/>
              </a:spcAft>
              <a:buClr>
                <a:srgbClr val="737374"/>
              </a:buClr>
              <a:buSzPts val="1200"/>
              <a:buFont typeface="Poppins"/>
              <a:buChar char="●"/>
            </a:pPr>
            <a:r>
              <a:rPr b="1" lang="en-IN" sz="1200">
                <a:solidFill>
                  <a:srgbClr val="737374"/>
                </a:solidFill>
                <a:highlight>
                  <a:srgbClr val="FFFFFF"/>
                </a:highlight>
                <a:latin typeface="Poppins"/>
                <a:ea typeface="Poppins"/>
                <a:cs typeface="Poppins"/>
                <a:sym typeface="Poppins"/>
              </a:rPr>
              <a:t>Hyperparameter tuning was done using optuna ,used one subsample of the dataset for  which gived   high mse score,used “eval_metrc”</a:t>
            </a:r>
            <a:endParaRPr b="1" sz="1200">
              <a:solidFill>
                <a:srgbClr val="737374"/>
              </a:solidFill>
              <a:highlight>
                <a:srgbClr val="FFFFFF"/>
              </a:highlight>
              <a:latin typeface="Poppins"/>
              <a:ea typeface="Poppins"/>
              <a:cs typeface="Poppins"/>
              <a:sym typeface="Poppins"/>
            </a:endParaRPr>
          </a:p>
          <a:p>
            <a:pPr indent="-304919" lvl="0" marL="457200" marR="0" rtl="0" algn="l">
              <a:lnSpc>
                <a:spcPct val="100000"/>
              </a:lnSpc>
              <a:spcBef>
                <a:spcPts val="0"/>
              </a:spcBef>
              <a:spcAft>
                <a:spcPts val="0"/>
              </a:spcAft>
              <a:buClr>
                <a:srgbClr val="737374"/>
              </a:buClr>
              <a:buSzPts val="1200"/>
              <a:buFont typeface="Poppins"/>
              <a:buChar char="●"/>
            </a:pPr>
            <a:r>
              <a:rPr b="1" lang="en-IN" sz="1200">
                <a:solidFill>
                  <a:srgbClr val="737374"/>
                </a:solidFill>
                <a:highlight>
                  <a:srgbClr val="FFFFFF"/>
                </a:highlight>
                <a:latin typeface="Poppins"/>
                <a:ea typeface="Poppins"/>
                <a:cs typeface="Poppins"/>
                <a:sym typeface="Poppins"/>
              </a:rPr>
              <a:t>And early_stoppinig for avoiding overfitting ,so n_estimators vary ,first i used 10% of each subsample for validation (eval_metric)</a:t>
            </a:r>
            <a:endParaRPr b="1" sz="1200">
              <a:solidFill>
                <a:srgbClr val="737374"/>
              </a:solidFill>
              <a:highlight>
                <a:srgbClr val="FFFFFF"/>
              </a:highlight>
              <a:latin typeface="Poppins"/>
              <a:ea typeface="Poppins"/>
              <a:cs typeface="Poppins"/>
              <a:sym typeface="Poppins"/>
            </a:endParaRPr>
          </a:p>
          <a:p>
            <a:pPr indent="-304919" lvl="0" marL="457200" marR="0" rtl="0" algn="l">
              <a:lnSpc>
                <a:spcPct val="100000"/>
              </a:lnSpc>
              <a:spcBef>
                <a:spcPts val="0"/>
              </a:spcBef>
              <a:spcAft>
                <a:spcPts val="0"/>
              </a:spcAft>
              <a:buClr>
                <a:srgbClr val="737374"/>
              </a:buClr>
              <a:buSzPts val="1200"/>
              <a:buFont typeface="Poppins"/>
              <a:buChar char="●"/>
            </a:pPr>
            <a:r>
              <a:rPr b="1" lang="en-IN" sz="1200">
                <a:solidFill>
                  <a:srgbClr val="737374"/>
                </a:solidFill>
                <a:highlight>
                  <a:srgbClr val="FFFFFF"/>
                </a:highlight>
                <a:latin typeface="Poppins"/>
                <a:ea typeface="Poppins"/>
                <a:cs typeface="Poppins"/>
                <a:sym typeface="Poppins"/>
              </a:rPr>
              <a:t>Which gived  0.01203,when used full data instead of validation got 0.01173 (best).(chance of overfitting)</a:t>
            </a:r>
            <a:endParaRPr b="1" sz="1200">
              <a:solidFill>
                <a:srgbClr val="737374"/>
              </a:solidFill>
              <a:highlight>
                <a:srgbClr val="FFFFFF"/>
              </a:highlight>
              <a:latin typeface="Poppins"/>
              <a:ea typeface="Poppins"/>
              <a:cs typeface="Poppins"/>
              <a:sym typeface="Poppins"/>
            </a:endParaRPr>
          </a:p>
          <a:p>
            <a:pPr indent="-304919" lvl="0" marL="457200" marR="0" rtl="0" algn="l">
              <a:lnSpc>
                <a:spcPct val="100000"/>
              </a:lnSpc>
              <a:spcBef>
                <a:spcPts val="0"/>
              </a:spcBef>
              <a:spcAft>
                <a:spcPts val="0"/>
              </a:spcAft>
              <a:buClr>
                <a:srgbClr val="737374"/>
              </a:buClr>
              <a:buSzPts val="1200"/>
              <a:buFont typeface="Poppins"/>
              <a:buChar char="●"/>
            </a:pPr>
            <a:r>
              <a:t/>
            </a:r>
            <a:endParaRPr b="1" sz="1200">
              <a:solidFill>
                <a:srgbClr val="737374"/>
              </a:solidFill>
              <a:highlight>
                <a:srgbClr val="FFFFFF"/>
              </a:highlight>
              <a:latin typeface="Poppins"/>
              <a:ea typeface="Poppins"/>
              <a:cs typeface="Poppins"/>
              <a:sym typeface="Poppins"/>
            </a:endParaRPr>
          </a:p>
          <a:p>
            <a:pPr indent="-304919" lvl="0" marL="457200" marR="0" rtl="0" algn="l">
              <a:lnSpc>
                <a:spcPct val="100000"/>
              </a:lnSpc>
              <a:spcBef>
                <a:spcPts val="0"/>
              </a:spcBef>
              <a:spcAft>
                <a:spcPts val="0"/>
              </a:spcAft>
              <a:buClr>
                <a:srgbClr val="737374"/>
              </a:buClr>
              <a:buSzPts val="1200"/>
              <a:buFont typeface="Poppins"/>
              <a:buChar char="●"/>
            </a:pPr>
            <a:r>
              <a:rPr b="1" lang="en-IN" sz="1200">
                <a:solidFill>
                  <a:srgbClr val="737374"/>
                </a:solidFill>
                <a:highlight>
                  <a:srgbClr val="FFFFFF"/>
                </a:highlight>
                <a:latin typeface="Poppins"/>
                <a:ea typeface="Poppins"/>
                <a:cs typeface="Poppins"/>
                <a:sym typeface="Poppins"/>
              </a:rPr>
              <a:t>Features used  </a:t>
            </a:r>
            <a:r>
              <a:rPr lang="en-IN" sz="1200">
                <a:solidFill>
                  <a:srgbClr val="D5D5D5"/>
                </a:solidFill>
                <a:highlight>
                  <a:srgbClr val="383838"/>
                </a:highlight>
                <a:latin typeface="Roboto"/>
                <a:ea typeface="Roboto"/>
                <a:cs typeface="Roboto"/>
                <a:sym typeface="Roboto"/>
              </a:rPr>
              <a:t>['active_power_calculated_by_converter', 'active_power_raw', 'ambient_temperature', 'generator_speed', 'generator_winding_temp_max', 'grid_power10min_average', 'nc1_inside_temp', 'nacelle_temp', 'reactice_power_calculated_by_converter', 'reactive_power', 'wind_direction_raw', 'wind_speed_raw', 'wind_speed_turbulence', 't_diff_1', 't_diff_2', 'ncl_t', 'tot_temp', 'full_temp', 'RPM']</a:t>
            </a:r>
            <a:endParaRPr b="1" sz="1200">
              <a:solidFill>
                <a:srgbClr val="737374"/>
              </a:solidFill>
              <a:highlight>
                <a:srgbClr val="FFFFFF"/>
              </a:highlight>
              <a:latin typeface="Poppins"/>
              <a:ea typeface="Poppins"/>
              <a:cs typeface="Poppins"/>
              <a:sym typeface="Poppins"/>
            </a:endParaRPr>
          </a:p>
          <a:p>
            <a:pPr indent="0" lvl="0" marL="0" marR="0" rtl="0" algn="l">
              <a:lnSpc>
                <a:spcPct val="100000"/>
              </a:lnSpc>
              <a:spcBef>
                <a:spcPts val="0"/>
              </a:spcBef>
              <a:spcAft>
                <a:spcPts val="0"/>
              </a:spcAft>
              <a:buNone/>
            </a:pPr>
            <a:r>
              <a:t/>
            </a:r>
            <a:endParaRPr b="1" sz="1200">
              <a:solidFill>
                <a:srgbClr val="737374"/>
              </a:solidFill>
              <a:highlight>
                <a:srgbClr val="FFFFFF"/>
              </a:highlight>
              <a:latin typeface="Poppins"/>
              <a:ea typeface="Poppins"/>
              <a:cs typeface="Poppins"/>
              <a:sym typeface="Poppins"/>
            </a:endParaRPr>
          </a:p>
          <a:p>
            <a:pPr indent="0" lvl="0" marL="0" marR="0" rtl="0" algn="l">
              <a:lnSpc>
                <a:spcPct val="100000"/>
              </a:lnSpc>
              <a:spcBef>
                <a:spcPts val="0"/>
              </a:spcBef>
              <a:spcAft>
                <a:spcPts val="0"/>
              </a:spcAft>
              <a:buNone/>
            </a:pPr>
            <a:r>
              <a:t/>
            </a:r>
            <a:endParaRPr b="1" sz="1200">
              <a:solidFill>
                <a:srgbClr val="737374"/>
              </a:solidFill>
              <a:highlight>
                <a:srgbClr val="FFFFFF"/>
              </a:highlight>
              <a:latin typeface="Poppins"/>
              <a:ea typeface="Poppins"/>
              <a:cs typeface="Poppins"/>
              <a:sym typeface="Poppins"/>
            </a:endParaRPr>
          </a:p>
          <a:p>
            <a:pPr indent="-304919" lvl="0" marL="457200" marR="0" rtl="0" algn="l">
              <a:lnSpc>
                <a:spcPct val="100000"/>
              </a:lnSpc>
              <a:spcBef>
                <a:spcPts val="0"/>
              </a:spcBef>
              <a:spcAft>
                <a:spcPts val="0"/>
              </a:spcAft>
              <a:buClr>
                <a:srgbClr val="737374"/>
              </a:buClr>
              <a:buSzPts val="1200"/>
              <a:buFont typeface="Poppins"/>
              <a:buChar char="●"/>
            </a:pPr>
            <a:r>
              <a:rPr b="1" lang="en-IN" sz="1200">
                <a:solidFill>
                  <a:srgbClr val="737374"/>
                </a:solidFill>
                <a:highlight>
                  <a:srgbClr val="FFFFFF"/>
                </a:highlight>
                <a:latin typeface="Poppins"/>
                <a:ea typeface="Poppins"/>
                <a:cs typeface="Poppins"/>
                <a:sym typeface="Poppins"/>
              </a:rPr>
              <a:t> </a:t>
            </a:r>
            <a:endParaRPr b="1" sz="1200">
              <a:solidFill>
                <a:srgbClr val="737374"/>
              </a:solidFill>
              <a:highlight>
                <a:srgbClr val="FFFFFF"/>
              </a:highlight>
              <a:latin typeface="Poppins"/>
              <a:ea typeface="Poppins"/>
              <a:cs typeface="Poppins"/>
              <a:sym typeface="Poppins"/>
            </a:endParaRPr>
          </a:p>
        </p:txBody>
      </p:sp>
      <p:sp>
        <p:nvSpPr>
          <p:cNvPr id="253" name="Google Shape;253;p5"/>
          <p:cNvSpPr/>
          <p:nvPr/>
        </p:nvSpPr>
        <p:spPr>
          <a:xfrm>
            <a:off x="566280" y="423000"/>
            <a:ext cx="6768360" cy="5479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3000" strike="noStrike">
                <a:solidFill>
                  <a:srgbClr val="385623"/>
                </a:solidFill>
                <a:latin typeface="Poppins"/>
                <a:ea typeface="Poppins"/>
                <a:cs typeface="Poppins"/>
                <a:sym typeface="Poppins"/>
              </a:rPr>
              <a:t>Model Building &amp; Evaluation</a:t>
            </a:r>
            <a:endParaRPr b="0" sz="3000" strike="noStrike">
              <a:latin typeface="Arial"/>
              <a:ea typeface="Arial"/>
              <a:cs typeface="Arial"/>
              <a:sym typeface="Arial"/>
            </a:endParaRPr>
          </a:p>
        </p:txBody>
      </p:sp>
      <p:pic>
        <p:nvPicPr>
          <p:cNvPr id="254" name="Google Shape;254;p5"/>
          <p:cNvPicPr preferRelativeResize="0"/>
          <p:nvPr/>
        </p:nvPicPr>
        <p:blipFill rotWithShape="1">
          <a:blip r:embed="rId3">
            <a:alphaModFix/>
          </a:blip>
          <a:srcRect b="0" l="0" r="0" t="0"/>
          <a:stretch/>
        </p:blipFill>
        <p:spPr>
          <a:xfrm>
            <a:off x="0" y="0"/>
            <a:ext cx="1664640" cy="1123200"/>
          </a:xfrm>
          <a:prstGeom prst="rect">
            <a:avLst/>
          </a:prstGeom>
          <a:noFill/>
          <a:ln>
            <a:noFill/>
          </a:ln>
        </p:spPr>
      </p:pic>
      <p:sp>
        <p:nvSpPr>
          <p:cNvPr id="255" name="Google Shape;255;p5"/>
          <p:cNvSpPr/>
          <p:nvPr/>
        </p:nvSpPr>
        <p:spPr>
          <a:xfrm rot="5400000">
            <a:off x="6051960" y="-6051600"/>
            <a:ext cx="95400" cy="12198600"/>
          </a:xfrm>
          <a:prstGeom prst="snip1Rect">
            <a:avLst>
              <a:gd fmla="val 16667" name="adj"/>
            </a:avLst>
          </a:prstGeom>
          <a:solidFill>
            <a:srgbClr val="D00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6" name="Google Shape;256;p5"/>
          <p:cNvPicPr preferRelativeResize="0"/>
          <p:nvPr/>
        </p:nvPicPr>
        <p:blipFill rotWithShape="1">
          <a:blip r:embed="rId4">
            <a:alphaModFix/>
          </a:blip>
          <a:srcRect b="0" l="0" r="0" t="0"/>
          <a:stretch/>
        </p:blipFill>
        <p:spPr>
          <a:xfrm>
            <a:off x="177840" y="6122160"/>
            <a:ext cx="1876680" cy="475200"/>
          </a:xfrm>
          <a:prstGeom prst="rect">
            <a:avLst/>
          </a:prstGeom>
          <a:noFill/>
          <a:ln>
            <a:noFill/>
          </a:ln>
        </p:spPr>
      </p:pic>
      <p:pic>
        <p:nvPicPr>
          <p:cNvPr descr="A picture containing text, sign, outdoor, clipart&#10;&#10;Description automatically generated" id="257" name="Google Shape;257;p5"/>
          <p:cNvPicPr preferRelativeResize="0"/>
          <p:nvPr/>
        </p:nvPicPr>
        <p:blipFill rotWithShape="1">
          <a:blip r:embed="rId5">
            <a:alphaModFix/>
          </a:blip>
          <a:srcRect b="0" l="0" r="0" t="0"/>
          <a:stretch/>
        </p:blipFill>
        <p:spPr>
          <a:xfrm>
            <a:off x="11010960" y="6271920"/>
            <a:ext cx="1002960" cy="325800"/>
          </a:xfrm>
          <a:prstGeom prst="rect">
            <a:avLst/>
          </a:prstGeom>
          <a:noFill/>
          <a:ln>
            <a:noFill/>
          </a:ln>
        </p:spPr>
      </p:pic>
      <p:sp>
        <p:nvSpPr>
          <p:cNvPr id="258" name="Google Shape;258;p5"/>
          <p:cNvSpPr/>
          <p:nvPr/>
        </p:nvSpPr>
        <p:spPr>
          <a:xfrm>
            <a:off x="615960" y="1621080"/>
            <a:ext cx="6718320" cy="517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1400" strike="noStrike">
                <a:solidFill>
                  <a:srgbClr val="332251"/>
                </a:solidFill>
                <a:highlight>
                  <a:srgbClr val="FFFFFF"/>
                </a:highlight>
                <a:latin typeface="Poppins"/>
                <a:ea typeface="Poppins"/>
                <a:cs typeface="Poppins"/>
                <a:sym typeface="Poppins"/>
              </a:rPr>
              <a:t>Specify which model you are using in your final model along with data and features being used</a:t>
            </a:r>
            <a:endParaRPr b="0" sz="1400" strike="noStrike">
              <a:latin typeface="Arial"/>
              <a:ea typeface="Arial"/>
              <a:cs typeface="Arial"/>
              <a:sym typeface="Arial"/>
            </a:endParaRPr>
          </a:p>
        </p:txBody>
      </p:sp>
      <p:sp>
        <p:nvSpPr>
          <p:cNvPr id="259" name="Google Shape;259;p5"/>
          <p:cNvSpPr/>
          <p:nvPr/>
        </p:nvSpPr>
        <p:spPr>
          <a:xfrm>
            <a:off x="508560" y="2314345"/>
            <a:ext cx="11182200" cy="1156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IN" sz="1400" strike="noStrike">
                <a:solidFill>
                  <a:schemeClr val="accent3"/>
                </a:solidFill>
                <a:highlight>
                  <a:srgbClr val="FFFFFF"/>
                </a:highlight>
                <a:latin typeface="Poppins Medium"/>
                <a:ea typeface="Poppins Medium"/>
                <a:cs typeface="Poppins Medium"/>
                <a:sym typeface="Poppins Medium"/>
              </a:rPr>
              <a:t>This should include:</a:t>
            </a:r>
            <a:endParaRPr b="0" sz="1400" strike="noStrike">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400"/>
              <a:buFont typeface="Arial"/>
              <a:buAutoNum type="arabicParenR"/>
            </a:pPr>
            <a:r>
              <a:rPr b="0" i="1" lang="en-IN" sz="1400" strike="noStrike">
                <a:solidFill>
                  <a:schemeClr val="accent3"/>
                </a:solidFill>
                <a:highlight>
                  <a:srgbClr val="FFFFFF"/>
                </a:highlight>
                <a:latin typeface="Poppins Medium"/>
                <a:ea typeface="Poppins Medium"/>
                <a:cs typeface="Poppins Medium"/>
                <a:sym typeface="Poppins Medium"/>
              </a:rPr>
              <a:t>Model name and its hyperparameters</a:t>
            </a:r>
            <a:endParaRPr b="0" sz="1400" strike="noStrike">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400"/>
              <a:buFont typeface="Arial"/>
              <a:buAutoNum type="arabicParenR"/>
            </a:pPr>
            <a:r>
              <a:rPr b="0" i="1" lang="en-IN" sz="1400" strike="noStrike">
                <a:solidFill>
                  <a:schemeClr val="accent3"/>
                </a:solidFill>
                <a:highlight>
                  <a:srgbClr val="FFFFFF"/>
                </a:highlight>
                <a:latin typeface="Poppins Medium"/>
                <a:ea typeface="Poppins Medium"/>
                <a:cs typeface="Poppins Medium"/>
                <a:sym typeface="Poppins Medium"/>
              </a:rPr>
              <a:t>Whether any tuning was performed</a:t>
            </a:r>
            <a:endParaRPr b="0" sz="1400" strike="noStrike">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400"/>
              <a:buFont typeface="Arial"/>
              <a:buAutoNum type="arabicParenR"/>
            </a:pPr>
            <a:r>
              <a:rPr b="0" i="1" lang="en-IN" sz="1400" strike="noStrike">
                <a:solidFill>
                  <a:schemeClr val="accent3"/>
                </a:solidFill>
                <a:highlight>
                  <a:srgbClr val="FFFFFF"/>
                </a:highlight>
                <a:latin typeface="Poppins Medium"/>
                <a:ea typeface="Poppins Medium"/>
                <a:cs typeface="Poppins Medium"/>
                <a:sym typeface="Poppins Medium"/>
              </a:rPr>
              <a:t>Feature importance (may not necessarily be derived from the same model)</a:t>
            </a:r>
            <a:endParaRPr b="0" sz="1400" strike="noStrike">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400"/>
              <a:buFont typeface="Arial"/>
              <a:buAutoNum type="arabicParenR"/>
            </a:pPr>
            <a:r>
              <a:rPr b="0" i="1" lang="en-IN" sz="1400" strike="noStrike">
                <a:solidFill>
                  <a:schemeClr val="accent3"/>
                </a:solidFill>
                <a:highlight>
                  <a:srgbClr val="FFFFFF"/>
                </a:highlight>
                <a:latin typeface="Poppins Medium"/>
                <a:ea typeface="Poppins Medium"/>
                <a:cs typeface="Poppins Medium"/>
                <a:sym typeface="Poppins Medium"/>
              </a:rPr>
              <a:t>Anything else you would like to mention</a:t>
            </a:r>
            <a:endParaRPr b="0" sz="1400"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6"/>
          <p:cNvSpPr/>
          <p:nvPr/>
        </p:nvSpPr>
        <p:spPr>
          <a:xfrm>
            <a:off x="615950" y="3308700"/>
            <a:ext cx="11397900" cy="2813400"/>
          </a:xfrm>
          <a:prstGeom prst="rect">
            <a:avLst/>
          </a:prstGeom>
          <a:noFill/>
          <a:ln>
            <a:noFill/>
          </a:ln>
        </p:spPr>
        <p:txBody>
          <a:bodyPr anchorCtr="0" anchor="t" bIns="45700" lIns="91425" spcFirstLastPara="1" rIns="91425" wrap="square" tIns="45700">
            <a:spAutoFit/>
          </a:bodyPr>
          <a:lstStyle/>
          <a:p>
            <a:pPr indent="-304919" lvl="0" marL="457200" marR="0" rtl="0" algn="l">
              <a:lnSpc>
                <a:spcPct val="100000"/>
              </a:lnSpc>
              <a:spcBef>
                <a:spcPts val="0"/>
              </a:spcBef>
              <a:spcAft>
                <a:spcPts val="0"/>
              </a:spcAft>
              <a:buClr>
                <a:srgbClr val="737374"/>
              </a:buClr>
              <a:buSzPts val="1200"/>
              <a:buFont typeface="Poppins"/>
              <a:buChar char="●"/>
            </a:pPr>
            <a:r>
              <a:rPr lang="en-IN" sz="1200">
                <a:solidFill>
                  <a:srgbClr val="737374"/>
                </a:solidFill>
                <a:highlight>
                  <a:srgbClr val="FFFFFF"/>
                </a:highlight>
                <a:latin typeface="Poppins"/>
                <a:ea typeface="Poppins"/>
                <a:cs typeface="Poppins"/>
                <a:sym typeface="Poppins"/>
              </a:rPr>
              <a:t>Features used : </a:t>
            </a:r>
            <a:r>
              <a:rPr lang="en-IN" sz="1200">
                <a:solidFill>
                  <a:srgbClr val="D5D5D5"/>
                </a:solidFill>
                <a:highlight>
                  <a:srgbClr val="383838"/>
                </a:highlight>
                <a:latin typeface="Roboto"/>
                <a:ea typeface="Roboto"/>
                <a:cs typeface="Roboto"/>
                <a:sym typeface="Roboto"/>
              </a:rPr>
              <a:t>['active_power_calculated_by_converter', 'active_power_raw', 'ambient_temperature', 'generator_speed', 'generator_winding_temp_max', 'grid_power10min_average', 'nc1_inside_temp', 'nacelle_temp', 'reactice_power_calculated_by_converter', 'reactive_power', 'wind_direction_raw', 'wind_speed_raw', 'wind_speed_turbulence', 't_diff_1', 't_diff_2', 'ncl_t', 'tot_temp', 'full_temp', 'RPM']</a:t>
            </a:r>
            <a:endParaRPr sz="1200">
              <a:solidFill>
                <a:srgbClr val="737374"/>
              </a:solidFill>
              <a:highlight>
                <a:srgbClr val="FFFFFF"/>
              </a:highlight>
              <a:latin typeface="Poppins"/>
              <a:ea typeface="Poppins"/>
              <a:cs typeface="Poppins"/>
              <a:sym typeface="Poppins"/>
            </a:endParaRPr>
          </a:p>
          <a:p>
            <a:pPr indent="-304919" lvl="0" marL="457200" marR="0" rtl="0" algn="l">
              <a:lnSpc>
                <a:spcPct val="100000"/>
              </a:lnSpc>
              <a:spcBef>
                <a:spcPts val="0"/>
              </a:spcBef>
              <a:spcAft>
                <a:spcPts val="0"/>
              </a:spcAft>
              <a:buClr>
                <a:srgbClr val="737374"/>
              </a:buClr>
              <a:buSzPts val="1200"/>
              <a:buFont typeface="Poppins"/>
              <a:buChar char="●"/>
            </a:pPr>
            <a:r>
              <a:rPr lang="en-IN" sz="1200">
                <a:solidFill>
                  <a:srgbClr val="737374"/>
                </a:solidFill>
                <a:highlight>
                  <a:srgbClr val="FFFFFF"/>
                </a:highlight>
                <a:latin typeface="Poppins"/>
                <a:ea typeface="Poppins"/>
                <a:cs typeface="Poppins"/>
                <a:sym typeface="Poppins"/>
              </a:rPr>
              <a:t>Nacelle_temp which is the temperature of nacelle(it is a cover close to the rotor) so it has some </a:t>
            </a:r>
            <a:r>
              <a:rPr lang="en-IN" sz="1200">
                <a:solidFill>
                  <a:srgbClr val="737374"/>
                </a:solidFill>
                <a:highlight>
                  <a:srgbClr val="FFFFFF"/>
                </a:highlight>
                <a:latin typeface="Poppins"/>
                <a:ea typeface="Poppins"/>
                <a:cs typeface="Poppins"/>
                <a:sym typeface="Poppins"/>
              </a:rPr>
              <a:t>impact</a:t>
            </a:r>
            <a:r>
              <a:rPr lang="en-IN" sz="1200">
                <a:solidFill>
                  <a:srgbClr val="737374"/>
                </a:solidFill>
                <a:highlight>
                  <a:srgbClr val="FFFFFF"/>
                </a:highlight>
                <a:latin typeface="Poppins"/>
                <a:ea typeface="Poppins"/>
                <a:cs typeface="Poppins"/>
                <a:sym typeface="Poppins"/>
              </a:rPr>
              <a:t> at the target,</a:t>
            </a:r>
            <a:endParaRPr sz="1200">
              <a:solidFill>
                <a:srgbClr val="737374"/>
              </a:solidFill>
              <a:highlight>
                <a:srgbClr val="FFFFFF"/>
              </a:highlight>
              <a:latin typeface="Poppins"/>
              <a:ea typeface="Poppins"/>
              <a:cs typeface="Poppins"/>
              <a:sym typeface="Poppins"/>
            </a:endParaRPr>
          </a:p>
          <a:p>
            <a:pPr indent="-304919" lvl="0" marL="457200" marR="0" rtl="0" algn="l">
              <a:lnSpc>
                <a:spcPct val="100000"/>
              </a:lnSpc>
              <a:spcBef>
                <a:spcPts val="0"/>
              </a:spcBef>
              <a:spcAft>
                <a:spcPts val="0"/>
              </a:spcAft>
              <a:buClr>
                <a:srgbClr val="737374"/>
              </a:buClr>
              <a:buSzPts val="1200"/>
              <a:buFont typeface="Poppins"/>
              <a:buChar char="●"/>
            </a:pPr>
            <a:r>
              <a:rPr lang="en-IN" sz="1200">
                <a:solidFill>
                  <a:srgbClr val="737374"/>
                </a:solidFill>
                <a:highlight>
                  <a:srgbClr val="FFFFFF"/>
                </a:highlight>
                <a:latin typeface="Poppins"/>
                <a:ea typeface="Poppins"/>
                <a:cs typeface="Poppins"/>
                <a:sym typeface="Poppins"/>
              </a:rPr>
              <a:t>The column is </a:t>
            </a:r>
            <a:r>
              <a:rPr lang="en-IN" sz="1200">
                <a:solidFill>
                  <a:srgbClr val="737374"/>
                </a:solidFill>
                <a:highlight>
                  <a:srgbClr val="FFFFFF"/>
                </a:highlight>
                <a:latin typeface="Poppins"/>
                <a:ea typeface="Poppins"/>
                <a:cs typeface="Poppins"/>
                <a:sym typeface="Poppins"/>
              </a:rPr>
              <a:t>linearly</a:t>
            </a:r>
            <a:r>
              <a:rPr lang="en-IN" sz="1200">
                <a:solidFill>
                  <a:srgbClr val="737374"/>
                </a:solidFill>
                <a:highlight>
                  <a:srgbClr val="FFFFFF"/>
                </a:highlight>
                <a:latin typeface="Poppins"/>
                <a:ea typeface="Poppins"/>
                <a:cs typeface="Poppins"/>
                <a:sym typeface="Poppins"/>
              </a:rPr>
              <a:t> dependent on the target column(somewhat not fully)</a:t>
            </a:r>
            <a:endParaRPr sz="1200">
              <a:solidFill>
                <a:srgbClr val="737374"/>
              </a:solidFill>
              <a:highlight>
                <a:srgbClr val="FFFFFF"/>
              </a:highlight>
              <a:latin typeface="Poppins"/>
              <a:ea typeface="Poppins"/>
              <a:cs typeface="Poppins"/>
              <a:sym typeface="Poppins"/>
            </a:endParaRPr>
          </a:p>
          <a:p>
            <a:pPr indent="-304919" lvl="0" marL="457200" marR="0" rtl="0" algn="l">
              <a:lnSpc>
                <a:spcPct val="100000"/>
              </a:lnSpc>
              <a:spcBef>
                <a:spcPts val="0"/>
              </a:spcBef>
              <a:spcAft>
                <a:spcPts val="0"/>
              </a:spcAft>
              <a:buClr>
                <a:srgbClr val="737374"/>
              </a:buClr>
              <a:buSzPts val="1200"/>
              <a:buFont typeface="Poppins"/>
              <a:buChar char="●"/>
            </a:pPr>
            <a:r>
              <a:rPr lang="en-IN" sz="1200">
                <a:solidFill>
                  <a:srgbClr val="737374"/>
                </a:solidFill>
                <a:highlight>
                  <a:srgbClr val="FFFFFF"/>
                </a:highlight>
                <a:latin typeface="Poppins"/>
                <a:ea typeface="Poppins"/>
                <a:cs typeface="Poppins"/>
                <a:sym typeface="Poppins"/>
              </a:rPr>
              <a:t>The time at which the </a:t>
            </a:r>
            <a:r>
              <a:rPr lang="en-IN" sz="1200">
                <a:solidFill>
                  <a:srgbClr val="737374"/>
                </a:solidFill>
                <a:highlight>
                  <a:srgbClr val="FFFFFF"/>
                </a:highlight>
                <a:latin typeface="Poppins"/>
                <a:ea typeface="Poppins"/>
                <a:cs typeface="Poppins"/>
                <a:sym typeface="Poppins"/>
              </a:rPr>
              <a:t>turbine</a:t>
            </a:r>
            <a:r>
              <a:rPr lang="en-IN" sz="1200">
                <a:solidFill>
                  <a:srgbClr val="737374"/>
                </a:solidFill>
                <a:highlight>
                  <a:srgbClr val="FFFFFF"/>
                </a:highlight>
                <a:latin typeface="Poppins"/>
                <a:ea typeface="Poppins"/>
                <a:cs typeface="Poppins"/>
                <a:sym typeface="Poppins"/>
              </a:rPr>
              <a:t> is working or not working should be </a:t>
            </a:r>
            <a:r>
              <a:rPr lang="en-IN" sz="1200">
                <a:solidFill>
                  <a:srgbClr val="737374"/>
                </a:solidFill>
                <a:highlight>
                  <a:srgbClr val="FFFFFF"/>
                </a:highlight>
                <a:latin typeface="Poppins"/>
                <a:ea typeface="Poppins"/>
                <a:cs typeface="Poppins"/>
                <a:sym typeface="Poppins"/>
              </a:rPr>
              <a:t>monitored</a:t>
            </a:r>
            <a:r>
              <a:rPr lang="en-IN" sz="1200">
                <a:solidFill>
                  <a:srgbClr val="737374"/>
                </a:solidFill>
                <a:highlight>
                  <a:srgbClr val="FFFFFF"/>
                </a:highlight>
                <a:latin typeface="Poppins"/>
                <a:ea typeface="Poppins"/>
                <a:cs typeface="Poppins"/>
                <a:sym typeface="Poppins"/>
              </a:rPr>
              <a:t> ,even the turbine is not running ,the bearing temp will be high if </a:t>
            </a:r>
            <a:endParaRPr sz="1200">
              <a:solidFill>
                <a:srgbClr val="737374"/>
              </a:solidFill>
              <a:highlight>
                <a:srgbClr val="FFFFFF"/>
              </a:highlight>
              <a:latin typeface="Poppins"/>
              <a:ea typeface="Poppins"/>
              <a:cs typeface="Poppins"/>
              <a:sym typeface="Poppins"/>
            </a:endParaRPr>
          </a:p>
          <a:p>
            <a:pPr indent="-304920" lvl="0" marL="457200" marR="0" rtl="0" algn="l">
              <a:lnSpc>
                <a:spcPct val="100000"/>
              </a:lnSpc>
              <a:spcBef>
                <a:spcPts val="0"/>
              </a:spcBef>
              <a:spcAft>
                <a:spcPts val="0"/>
              </a:spcAft>
              <a:buClr>
                <a:srgbClr val="737374"/>
              </a:buClr>
              <a:buSzPts val="1200"/>
              <a:buFont typeface="Poppins"/>
              <a:buChar char="●"/>
            </a:pPr>
            <a:r>
              <a:rPr lang="en-IN" sz="1200">
                <a:solidFill>
                  <a:srgbClr val="737374"/>
                </a:solidFill>
                <a:highlight>
                  <a:srgbClr val="FFFFFF"/>
                </a:highlight>
                <a:latin typeface="Poppins"/>
                <a:ea typeface="Poppins"/>
                <a:cs typeface="Poppins"/>
                <a:sym typeface="Poppins"/>
              </a:rPr>
              <a:t>It is running before some time ago </a:t>
            </a:r>
            <a:endParaRPr sz="1200">
              <a:solidFill>
                <a:srgbClr val="737374"/>
              </a:solidFill>
              <a:highlight>
                <a:srgbClr val="FFFFFF"/>
              </a:highlight>
              <a:latin typeface="Poppins"/>
              <a:ea typeface="Poppins"/>
              <a:cs typeface="Poppins"/>
              <a:sym typeface="Poppins"/>
            </a:endParaRPr>
          </a:p>
        </p:txBody>
      </p:sp>
      <p:sp>
        <p:nvSpPr>
          <p:cNvPr id="265" name="Google Shape;265;p6"/>
          <p:cNvSpPr/>
          <p:nvPr/>
        </p:nvSpPr>
        <p:spPr>
          <a:xfrm>
            <a:off x="566280" y="423000"/>
            <a:ext cx="9871560" cy="10047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3000" strike="noStrike">
                <a:solidFill>
                  <a:srgbClr val="385623"/>
                </a:solidFill>
                <a:latin typeface="Poppins"/>
                <a:ea typeface="Poppins"/>
                <a:cs typeface="Poppins"/>
                <a:sym typeface="Poppins"/>
              </a:rPr>
              <a:t>Which feature is the single most important feature for monitoring?</a:t>
            </a:r>
            <a:endParaRPr b="0" sz="3000" strike="noStrike">
              <a:latin typeface="Arial"/>
              <a:ea typeface="Arial"/>
              <a:cs typeface="Arial"/>
              <a:sym typeface="Arial"/>
            </a:endParaRPr>
          </a:p>
        </p:txBody>
      </p:sp>
      <p:pic>
        <p:nvPicPr>
          <p:cNvPr id="266" name="Google Shape;266;p6"/>
          <p:cNvPicPr preferRelativeResize="0"/>
          <p:nvPr/>
        </p:nvPicPr>
        <p:blipFill rotWithShape="1">
          <a:blip r:embed="rId3">
            <a:alphaModFix/>
          </a:blip>
          <a:srcRect b="0" l="0" r="0" t="0"/>
          <a:stretch/>
        </p:blipFill>
        <p:spPr>
          <a:xfrm>
            <a:off x="0" y="0"/>
            <a:ext cx="1664640" cy="1123200"/>
          </a:xfrm>
          <a:prstGeom prst="rect">
            <a:avLst/>
          </a:prstGeom>
          <a:noFill/>
          <a:ln>
            <a:noFill/>
          </a:ln>
        </p:spPr>
      </p:pic>
      <p:sp>
        <p:nvSpPr>
          <p:cNvPr id="267" name="Google Shape;267;p6"/>
          <p:cNvSpPr/>
          <p:nvPr/>
        </p:nvSpPr>
        <p:spPr>
          <a:xfrm rot="5400000">
            <a:off x="6051960" y="-6051600"/>
            <a:ext cx="95400" cy="12198600"/>
          </a:xfrm>
          <a:prstGeom prst="snip1Rect">
            <a:avLst>
              <a:gd fmla="val 16667" name="adj"/>
            </a:avLst>
          </a:prstGeom>
          <a:solidFill>
            <a:srgbClr val="D00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8" name="Google Shape;268;p6"/>
          <p:cNvPicPr preferRelativeResize="0"/>
          <p:nvPr/>
        </p:nvPicPr>
        <p:blipFill rotWithShape="1">
          <a:blip r:embed="rId4">
            <a:alphaModFix/>
          </a:blip>
          <a:srcRect b="0" l="0" r="0" t="0"/>
          <a:stretch/>
        </p:blipFill>
        <p:spPr>
          <a:xfrm>
            <a:off x="177840" y="6122160"/>
            <a:ext cx="1876680" cy="475200"/>
          </a:xfrm>
          <a:prstGeom prst="rect">
            <a:avLst/>
          </a:prstGeom>
          <a:noFill/>
          <a:ln>
            <a:noFill/>
          </a:ln>
        </p:spPr>
      </p:pic>
      <p:pic>
        <p:nvPicPr>
          <p:cNvPr descr="A picture containing text, sign, outdoor, clipart&#10;&#10;Description automatically generated" id="269" name="Google Shape;269;p6"/>
          <p:cNvPicPr preferRelativeResize="0"/>
          <p:nvPr/>
        </p:nvPicPr>
        <p:blipFill rotWithShape="1">
          <a:blip r:embed="rId5">
            <a:alphaModFix/>
          </a:blip>
          <a:srcRect b="0" l="0" r="0" t="0"/>
          <a:stretch/>
        </p:blipFill>
        <p:spPr>
          <a:xfrm>
            <a:off x="11010960" y="6271920"/>
            <a:ext cx="1002960" cy="325800"/>
          </a:xfrm>
          <a:prstGeom prst="rect">
            <a:avLst/>
          </a:prstGeom>
          <a:noFill/>
          <a:ln>
            <a:noFill/>
          </a:ln>
        </p:spPr>
      </p:pic>
      <p:sp>
        <p:nvSpPr>
          <p:cNvPr id="270" name="Google Shape;270;p6"/>
          <p:cNvSpPr/>
          <p:nvPr/>
        </p:nvSpPr>
        <p:spPr>
          <a:xfrm>
            <a:off x="615960" y="2200320"/>
            <a:ext cx="11182320" cy="11566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IN" sz="1400" strike="noStrike">
                <a:solidFill>
                  <a:schemeClr val="accent3"/>
                </a:solidFill>
                <a:highlight>
                  <a:srgbClr val="FFFFFF"/>
                </a:highlight>
                <a:latin typeface="Poppins Medium"/>
                <a:ea typeface="Poppins Medium"/>
                <a:cs typeface="Poppins Medium"/>
                <a:sym typeface="Poppins Medium"/>
              </a:rPr>
              <a:t>Any feature which should have been important based on data dictionary. Reason why you think it should be important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i="1" lang="en-IN" sz="1400" strike="noStrike">
                <a:solidFill>
                  <a:schemeClr val="accent3"/>
                </a:solidFill>
                <a:highlight>
                  <a:srgbClr val="FFFFFF"/>
                </a:highlight>
                <a:latin typeface="Poppins Medium"/>
                <a:ea typeface="Poppins Medium"/>
                <a:cs typeface="Poppins Medium"/>
                <a:sym typeface="Poppins Medium"/>
              </a:rPr>
              <a:t>How does the feature impact the output?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i="1" lang="en-IN" sz="1400" strike="noStrike">
                <a:solidFill>
                  <a:schemeClr val="accent3"/>
                </a:solidFill>
                <a:highlight>
                  <a:srgbClr val="FFFFFF"/>
                </a:highlight>
                <a:latin typeface="Poppins Medium"/>
                <a:ea typeface="Poppins Medium"/>
                <a:cs typeface="Poppins Medium"/>
                <a:sym typeface="Poppins Medium"/>
              </a:rPr>
              <a:t>What can ReNew do to control and monitor this feature?</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i="1" lang="en-IN" sz="1400" strike="noStrike">
                <a:solidFill>
                  <a:schemeClr val="accent3"/>
                </a:solidFill>
                <a:highlight>
                  <a:srgbClr val="FFFFFF"/>
                </a:highlight>
                <a:latin typeface="Poppins Medium"/>
                <a:ea typeface="Poppins Medium"/>
                <a:cs typeface="Poppins Medium"/>
                <a:sym typeface="Poppins Medium"/>
              </a:rPr>
              <a:t>Remember! This feature may not be the top feature in feature importance</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7"/>
          <p:cNvSpPr/>
          <p:nvPr/>
        </p:nvSpPr>
        <p:spPr>
          <a:xfrm>
            <a:off x="615950" y="3308750"/>
            <a:ext cx="11397900" cy="2813400"/>
          </a:xfrm>
          <a:prstGeom prst="rect">
            <a:avLst/>
          </a:prstGeom>
          <a:noFill/>
          <a:ln>
            <a:noFill/>
          </a:ln>
        </p:spPr>
        <p:txBody>
          <a:bodyPr anchorCtr="0" anchor="t" bIns="45700" lIns="91425" spcFirstLastPara="1" rIns="91425" wrap="square" tIns="45700">
            <a:spAutoFit/>
          </a:bodyPr>
          <a:lstStyle/>
          <a:p>
            <a:pPr indent="-304919" lvl="0" marL="457200" marR="0" rtl="0" algn="l">
              <a:lnSpc>
                <a:spcPct val="100000"/>
              </a:lnSpc>
              <a:spcBef>
                <a:spcPts val="0"/>
              </a:spcBef>
              <a:spcAft>
                <a:spcPts val="0"/>
              </a:spcAft>
              <a:buClr>
                <a:srgbClr val="737374"/>
              </a:buClr>
              <a:buSzPts val="1200"/>
              <a:buFont typeface="Poppins"/>
              <a:buChar char="●"/>
            </a:pPr>
            <a:r>
              <a:rPr b="1" lang="en-IN" sz="1200"/>
              <a:t>RPM </a:t>
            </a:r>
            <a:r>
              <a:rPr lang="en-IN" sz="1200"/>
              <a:t>column which is created from winde_speed column(multiply by constants) is one of the least </a:t>
            </a:r>
            <a:r>
              <a:rPr lang="en-IN" sz="1200"/>
              <a:t>important</a:t>
            </a:r>
            <a:r>
              <a:rPr lang="en-IN" sz="1200"/>
              <a:t> feature,because  the </a:t>
            </a:r>
            <a:r>
              <a:rPr b="1" lang="en-IN" sz="1300"/>
              <a:t>winde_speed_raw </a:t>
            </a:r>
            <a:r>
              <a:rPr lang="en-IN" sz="1200"/>
              <a:t>is also </a:t>
            </a:r>
            <a:endParaRPr sz="1200"/>
          </a:p>
          <a:p>
            <a:pPr indent="-304919" lvl="0" marL="457200" marR="0" rtl="0" algn="l">
              <a:lnSpc>
                <a:spcPct val="100000"/>
              </a:lnSpc>
              <a:spcBef>
                <a:spcPts val="0"/>
              </a:spcBef>
              <a:spcAft>
                <a:spcPts val="0"/>
              </a:spcAft>
              <a:buSzPts val="1200"/>
              <a:buChar char="●"/>
            </a:pPr>
            <a:r>
              <a:rPr lang="en-IN" sz="1200"/>
              <a:t>Less importent by the model , because sometime if the winde speed is too low or too high the chance of turbine spinning is very low .when avg wind speed is less than 3 turbine will not run,and if it is higher than 20 ,they will shut down it due to damage</a:t>
            </a:r>
            <a:endParaRPr sz="1200"/>
          </a:p>
          <a:p>
            <a:pPr indent="-311269" lvl="0" marL="457200" marR="0" rtl="0" algn="l">
              <a:lnSpc>
                <a:spcPct val="100000"/>
              </a:lnSpc>
              <a:spcBef>
                <a:spcPts val="0"/>
              </a:spcBef>
              <a:spcAft>
                <a:spcPts val="0"/>
              </a:spcAft>
              <a:buSzPts val="1300"/>
              <a:buChar char="●"/>
            </a:pPr>
            <a:r>
              <a:rPr b="1" lang="en-IN" sz="1250"/>
              <a:t>nc1_inside_temp</a:t>
            </a:r>
            <a:r>
              <a:rPr lang="en-IN" sz="1150"/>
              <a:t> :temperature inside nacelle,is also considered as less impact feature,  because the temp inside nacelle is mainelly dependent on the generators running inside it ,but rotor is outside nacelle so there may be less dependency on it</a:t>
            </a:r>
            <a:endParaRPr sz="1150"/>
          </a:p>
          <a:p>
            <a:pPr indent="-301744" lvl="0" marL="457200" marR="0" rtl="0" algn="l">
              <a:lnSpc>
                <a:spcPct val="100000"/>
              </a:lnSpc>
              <a:spcBef>
                <a:spcPts val="0"/>
              </a:spcBef>
              <a:spcAft>
                <a:spcPts val="0"/>
              </a:spcAft>
              <a:buSzPts val="1150"/>
              <a:buChar char="●"/>
            </a:pPr>
            <a:r>
              <a:t/>
            </a:r>
            <a:endParaRPr sz="1150"/>
          </a:p>
        </p:txBody>
      </p:sp>
      <p:sp>
        <p:nvSpPr>
          <p:cNvPr id="276" name="Google Shape;276;p7"/>
          <p:cNvSpPr/>
          <p:nvPr/>
        </p:nvSpPr>
        <p:spPr>
          <a:xfrm>
            <a:off x="566280" y="423000"/>
            <a:ext cx="9871560" cy="10047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3000" strike="noStrike">
                <a:solidFill>
                  <a:srgbClr val="385623"/>
                </a:solidFill>
                <a:latin typeface="Poppins"/>
                <a:ea typeface="Poppins"/>
                <a:cs typeface="Poppins"/>
                <a:sym typeface="Poppins"/>
              </a:rPr>
              <a:t>Which features are not affecting/have negligible effect on target temperature ?</a:t>
            </a:r>
            <a:endParaRPr b="0" sz="3000" strike="noStrike">
              <a:latin typeface="Arial"/>
              <a:ea typeface="Arial"/>
              <a:cs typeface="Arial"/>
              <a:sym typeface="Arial"/>
            </a:endParaRPr>
          </a:p>
        </p:txBody>
      </p:sp>
      <p:pic>
        <p:nvPicPr>
          <p:cNvPr id="277" name="Google Shape;277;p7"/>
          <p:cNvPicPr preferRelativeResize="0"/>
          <p:nvPr/>
        </p:nvPicPr>
        <p:blipFill rotWithShape="1">
          <a:blip r:embed="rId3">
            <a:alphaModFix/>
          </a:blip>
          <a:srcRect b="0" l="0" r="0" t="0"/>
          <a:stretch/>
        </p:blipFill>
        <p:spPr>
          <a:xfrm>
            <a:off x="0" y="0"/>
            <a:ext cx="1664640" cy="1123200"/>
          </a:xfrm>
          <a:prstGeom prst="rect">
            <a:avLst/>
          </a:prstGeom>
          <a:noFill/>
          <a:ln>
            <a:noFill/>
          </a:ln>
        </p:spPr>
      </p:pic>
      <p:sp>
        <p:nvSpPr>
          <p:cNvPr id="278" name="Google Shape;278;p7"/>
          <p:cNvSpPr/>
          <p:nvPr/>
        </p:nvSpPr>
        <p:spPr>
          <a:xfrm rot="5400000">
            <a:off x="6051960" y="-6051600"/>
            <a:ext cx="95400" cy="12198600"/>
          </a:xfrm>
          <a:prstGeom prst="snip1Rect">
            <a:avLst>
              <a:gd fmla="val 16667" name="adj"/>
            </a:avLst>
          </a:prstGeom>
          <a:solidFill>
            <a:srgbClr val="D00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9" name="Google Shape;279;p7"/>
          <p:cNvPicPr preferRelativeResize="0"/>
          <p:nvPr/>
        </p:nvPicPr>
        <p:blipFill rotWithShape="1">
          <a:blip r:embed="rId4">
            <a:alphaModFix/>
          </a:blip>
          <a:srcRect b="0" l="0" r="0" t="0"/>
          <a:stretch/>
        </p:blipFill>
        <p:spPr>
          <a:xfrm>
            <a:off x="177840" y="6122160"/>
            <a:ext cx="1876680" cy="475200"/>
          </a:xfrm>
          <a:prstGeom prst="rect">
            <a:avLst/>
          </a:prstGeom>
          <a:noFill/>
          <a:ln>
            <a:noFill/>
          </a:ln>
        </p:spPr>
      </p:pic>
      <p:pic>
        <p:nvPicPr>
          <p:cNvPr descr="A picture containing text, sign, outdoor, clipart&#10;&#10;Description automatically generated" id="280" name="Google Shape;280;p7"/>
          <p:cNvPicPr preferRelativeResize="0"/>
          <p:nvPr/>
        </p:nvPicPr>
        <p:blipFill rotWithShape="1">
          <a:blip r:embed="rId5">
            <a:alphaModFix/>
          </a:blip>
          <a:srcRect b="0" l="0" r="0" t="0"/>
          <a:stretch/>
        </p:blipFill>
        <p:spPr>
          <a:xfrm>
            <a:off x="11010960" y="6271920"/>
            <a:ext cx="1002960" cy="325800"/>
          </a:xfrm>
          <a:prstGeom prst="rect">
            <a:avLst/>
          </a:prstGeom>
          <a:noFill/>
          <a:ln>
            <a:noFill/>
          </a:ln>
        </p:spPr>
      </p:pic>
      <p:sp>
        <p:nvSpPr>
          <p:cNvPr id="281" name="Google Shape;281;p7"/>
          <p:cNvSpPr/>
          <p:nvPr/>
        </p:nvSpPr>
        <p:spPr>
          <a:xfrm>
            <a:off x="615960" y="2200320"/>
            <a:ext cx="11182320" cy="7304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IN" sz="1400" strike="noStrike">
                <a:solidFill>
                  <a:schemeClr val="accent3"/>
                </a:solidFill>
                <a:highlight>
                  <a:srgbClr val="FFFFFF"/>
                </a:highlight>
                <a:latin typeface="Poppins Medium"/>
                <a:ea typeface="Poppins Medium"/>
                <a:cs typeface="Poppins Medium"/>
                <a:sym typeface="Poppins Medium"/>
              </a:rPr>
              <a:t>You can mention least important features and try to explain why there did not come out as important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i="1" lang="en-IN" sz="1400" strike="noStrike">
                <a:solidFill>
                  <a:schemeClr val="accent3"/>
                </a:solidFill>
                <a:highlight>
                  <a:srgbClr val="FFFFFF"/>
                </a:highlight>
                <a:latin typeface="Poppins Medium"/>
                <a:ea typeface="Poppins Medium"/>
                <a:cs typeface="Poppins Medium"/>
                <a:sym typeface="Poppins Medium"/>
              </a:rPr>
              <a:t>Any feature that is important but its presence is causing a decline in model accuracy</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i="1" lang="en-IN" sz="1400" strike="noStrike">
                <a:solidFill>
                  <a:schemeClr val="accent3"/>
                </a:solidFill>
                <a:highlight>
                  <a:srgbClr val="FFFFFF"/>
                </a:highlight>
                <a:latin typeface="Poppins Medium"/>
                <a:ea typeface="Poppins Medium"/>
                <a:cs typeface="Poppins Medium"/>
                <a:sym typeface="Poppins Medium"/>
              </a:rPr>
              <a:t>Were they supposed to be important? Can something be done to increase their importance?</a:t>
            </a:r>
            <a:endParaRPr b="0" sz="1400"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8"/>
          <p:cNvSpPr/>
          <p:nvPr/>
        </p:nvSpPr>
        <p:spPr>
          <a:xfrm>
            <a:off x="177850" y="3563550"/>
            <a:ext cx="11941800" cy="255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IN" sz="1200"/>
              <a:t>Low accuracy : </a:t>
            </a:r>
            <a:r>
              <a:rPr lang="en-IN" sz="1200"/>
              <a:t>because</a:t>
            </a:r>
            <a:r>
              <a:rPr lang="en-IN" sz="1200"/>
              <a:t> some times the </a:t>
            </a:r>
            <a:r>
              <a:rPr lang="en-IN" sz="1200"/>
              <a:t>generator</a:t>
            </a:r>
            <a:r>
              <a:rPr lang="en-IN" sz="1200"/>
              <a:t> speed is low (not working) the rotor temp will be high because the rotor temperature will continue for some more </a:t>
            </a:r>
            <a:r>
              <a:rPr lang="en-IN" sz="1200"/>
              <a:t>time</a:t>
            </a:r>
            <a:r>
              <a:rPr lang="en-IN" sz="1200"/>
              <a:t> even the rotor is not spinning , </a:t>
            </a:r>
            <a:endParaRPr sz="1200"/>
          </a:p>
          <a:p>
            <a:pPr indent="-304800" lvl="0" marL="457200" marR="0" rtl="0" algn="l">
              <a:lnSpc>
                <a:spcPct val="100000"/>
              </a:lnSpc>
              <a:spcBef>
                <a:spcPts val="0"/>
              </a:spcBef>
              <a:spcAft>
                <a:spcPts val="0"/>
              </a:spcAft>
              <a:buSzPts val="1200"/>
              <a:buChar char="●"/>
            </a:pPr>
            <a:r>
              <a:rPr lang="en-IN" sz="1200"/>
              <a:t>A</a:t>
            </a:r>
            <a:r>
              <a:rPr lang="en-IN" sz="1200"/>
              <a:t>lso even the temperature is average the rotor temperature will be high , we can see these effect for rows where the target value is greater than 55, these is because the rotor is spinning for long time and generator is also spinning very fast ,combining the overall the temperature very high so the target temperature also become high</a:t>
            </a:r>
            <a:endParaRPr sz="1200"/>
          </a:p>
          <a:p>
            <a:pPr indent="-304800" lvl="0" marL="457200" marR="0" rtl="0" algn="l">
              <a:lnSpc>
                <a:spcPct val="100000"/>
              </a:lnSpc>
              <a:spcBef>
                <a:spcPts val="0"/>
              </a:spcBef>
              <a:spcAft>
                <a:spcPts val="0"/>
              </a:spcAft>
              <a:buSzPts val="1200"/>
              <a:buChar char="●"/>
            </a:pPr>
            <a:r>
              <a:rPr lang="en-IN" sz="1200"/>
              <a:t>It is very difficult to say the turine is just started spinning , or is slowed down  after a  long run ,the first cast the rotor temp will be low,ni second case the rotor temp will be high ,</a:t>
            </a:r>
            <a:endParaRPr sz="1200"/>
          </a:p>
          <a:p>
            <a:pPr indent="-304800" lvl="0" marL="457200" marR="0" rtl="0" algn="l">
              <a:lnSpc>
                <a:spcPct val="100000"/>
              </a:lnSpc>
              <a:spcBef>
                <a:spcPts val="0"/>
              </a:spcBef>
              <a:spcAft>
                <a:spcPts val="0"/>
              </a:spcAft>
              <a:buSzPts val="1200"/>
              <a:buChar char="●"/>
            </a:pPr>
            <a:r>
              <a:rPr lang="en-IN" sz="1200"/>
              <a:t>Also the different  turbines are having different features like(some times there rotor length or turbine hand length will be different) so we can see some difference in their rotor temp distribution.</a:t>
            </a:r>
            <a:endParaRPr sz="1200"/>
          </a:p>
          <a:p>
            <a:pPr indent="-304800" lvl="0" marL="457200" marR="0" rtl="0" algn="l">
              <a:lnSpc>
                <a:spcPct val="100000"/>
              </a:lnSpc>
              <a:spcBef>
                <a:spcPts val="0"/>
              </a:spcBef>
              <a:spcAft>
                <a:spcPts val="0"/>
              </a:spcAft>
              <a:buSzPts val="1200"/>
              <a:buChar char="●"/>
            </a:pPr>
            <a:r>
              <a:rPr lang="en-IN" sz="1200"/>
              <a:t>We can fully cut off the turbine even there is wind ,also when the temp is high outside if the turbine is not running for long rotor temp will be low.</a:t>
            </a:r>
            <a:endParaRPr sz="1200"/>
          </a:p>
          <a:p>
            <a:pPr indent="0" lvl="0" marL="0" marR="0" rtl="0" algn="l">
              <a:lnSpc>
                <a:spcPct val="100000"/>
              </a:lnSpc>
              <a:spcBef>
                <a:spcPts val="0"/>
              </a:spcBef>
              <a:spcAft>
                <a:spcPts val="0"/>
              </a:spcAft>
              <a:buNone/>
            </a:pPr>
            <a:r>
              <a:rPr lang="en-IN" sz="1200"/>
              <a:t>High accuracy: the nacelle_temp : temp outside nacelle which is the closest part to the rotor so, we can see their values are some what connected</a:t>
            </a:r>
            <a:endParaRPr sz="1200"/>
          </a:p>
        </p:txBody>
      </p:sp>
      <p:sp>
        <p:nvSpPr>
          <p:cNvPr id="287" name="Google Shape;287;p8"/>
          <p:cNvSpPr/>
          <p:nvPr/>
        </p:nvSpPr>
        <p:spPr>
          <a:xfrm>
            <a:off x="566280" y="423000"/>
            <a:ext cx="9871560" cy="14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3000" strike="noStrike">
                <a:solidFill>
                  <a:srgbClr val="385623"/>
                </a:solidFill>
                <a:latin typeface="Poppins"/>
                <a:ea typeface="Poppins"/>
                <a:cs typeface="Poppins"/>
                <a:sym typeface="Poppins"/>
              </a:rPr>
              <a:t>Which month gives us the highest accuracy and which month is giving the lowest accuracy and why?</a:t>
            </a:r>
            <a:endParaRPr b="0" sz="3000" strike="noStrike">
              <a:latin typeface="Arial"/>
              <a:ea typeface="Arial"/>
              <a:cs typeface="Arial"/>
              <a:sym typeface="Arial"/>
            </a:endParaRPr>
          </a:p>
        </p:txBody>
      </p:sp>
      <p:pic>
        <p:nvPicPr>
          <p:cNvPr id="288" name="Google Shape;288;p8"/>
          <p:cNvPicPr preferRelativeResize="0"/>
          <p:nvPr/>
        </p:nvPicPr>
        <p:blipFill rotWithShape="1">
          <a:blip r:embed="rId3">
            <a:alphaModFix/>
          </a:blip>
          <a:srcRect b="0" l="0" r="0" t="0"/>
          <a:stretch/>
        </p:blipFill>
        <p:spPr>
          <a:xfrm>
            <a:off x="0" y="0"/>
            <a:ext cx="1664640" cy="1123200"/>
          </a:xfrm>
          <a:prstGeom prst="rect">
            <a:avLst/>
          </a:prstGeom>
          <a:noFill/>
          <a:ln>
            <a:noFill/>
          </a:ln>
        </p:spPr>
      </p:pic>
      <p:sp>
        <p:nvSpPr>
          <p:cNvPr id="289" name="Google Shape;289;p8"/>
          <p:cNvSpPr/>
          <p:nvPr/>
        </p:nvSpPr>
        <p:spPr>
          <a:xfrm rot="5400000">
            <a:off x="6051960" y="-6051600"/>
            <a:ext cx="95400" cy="12198600"/>
          </a:xfrm>
          <a:prstGeom prst="snip1Rect">
            <a:avLst>
              <a:gd fmla="val 16667" name="adj"/>
            </a:avLst>
          </a:prstGeom>
          <a:solidFill>
            <a:srgbClr val="D00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0" name="Google Shape;290;p8"/>
          <p:cNvPicPr preferRelativeResize="0"/>
          <p:nvPr/>
        </p:nvPicPr>
        <p:blipFill rotWithShape="1">
          <a:blip r:embed="rId4">
            <a:alphaModFix/>
          </a:blip>
          <a:srcRect b="0" l="0" r="0" t="0"/>
          <a:stretch/>
        </p:blipFill>
        <p:spPr>
          <a:xfrm>
            <a:off x="177840" y="6122160"/>
            <a:ext cx="1876680" cy="475200"/>
          </a:xfrm>
          <a:prstGeom prst="rect">
            <a:avLst/>
          </a:prstGeom>
          <a:noFill/>
          <a:ln>
            <a:noFill/>
          </a:ln>
        </p:spPr>
      </p:pic>
      <p:pic>
        <p:nvPicPr>
          <p:cNvPr descr="A picture containing text, sign, outdoor, clipart&#10;&#10;Description automatically generated" id="291" name="Google Shape;291;p8"/>
          <p:cNvPicPr preferRelativeResize="0"/>
          <p:nvPr/>
        </p:nvPicPr>
        <p:blipFill rotWithShape="1">
          <a:blip r:embed="rId5">
            <a:alphaModFix/>
          </a:blip>
          <a:srcRect b="0" l="0" r="0" t="0"/>
          <a:stretch/>
        </p:blipFill>
        <p:spPr>
          <a:xfrm>
            <a:off x="11010960" y="6271920"/>
            <a:ext cx="1002960" cy="325800"/>
          </a:xfrm>
          <a:prstGeom prst="rect">
            <a:avLst/>
          </a:prstGeom>
          <a:noFill/>
          <a:ln>
            <a:noFill/>
          </a:ln>
        </p:spPr>
      </p:pic>
      <p:sp>
        <p:nvSpPr>
          <p:cNvPr id="292" name="Google Shape;292;p8"/>
          <p:cNvSpPr/>
          <p:nvPr/>
        </p:nvSpPr>
        <p:spPr>
          <a:xfrm>
            <a:off x="615960" y="2088000"/>
            <a:ext cx="11182320" cy="11566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IN" sz="1400" strike="noStrike">
                <a:solidFill>
                  <a:schemeClr val="accent3"/>
                </a:solidFill>
                <a:highlight>
                  <a:srgbClr val="FFFFFF"/>
                </a:highlight>
                <a:latin typeface="Poppins Medium"/>
                <a:ea typeface="Poppins Medium"/>
                <a:cs typeface="Poppins Medium"/>
                <a:sym typeface="Poppins Medium"/>
              </a:rPr>
              <a:t>Low Accuracy:</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i="1" lang="en-IN" sz="1400" strike="noStrike">
                <a:solidFill>
                  <a:schemeClr val="accent3"/>
                </a:solidFill>
                <a:highlight>
                  <a:srgbClr val="FFFFFF"/>
                </a:highlight>
                <a:latin typeface="Poppins Medium"/>
                <a:ea typeface="Poppins Medium"/>
                <a:cs typeface="Poppins Medium"/>
                <a:sym typeface="Poppins Medium"/>
              </a:rPr>
              <a:t>Is the reason constant data? Missing values? Lower/higher number of data points? Presence of outliers? Temperature? Any other complexity?</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i="1" lang="en-IN" sz="1400" strike="noStrike">
                <a:solidFill>
                  <a:schemeClr val="accent3"/>
                </a:solidFill>
                <a:highlight>
                  <a:srgbClr val="FFFFFF"/>
                </a:highlight>
                <a:latin typeface="Poppins Medium"/>
                <a:ea typeface="Poppins Medium"/>
                <a:cs typeface="Poppins Medium"/>
                <a:sym typeface="Poppins Medium"/>
              </a:rPr>
              <a:t>High Accuracy:</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i="1" lang="en-IN" sz="1400" strike="noStrike">
                <a:solidFill>
                  <a:schemeClr val="accent3"/>
                </a:solidFill>
                <a:highlight>
                  <a:srgbClr val="FFFFFF"/>
                </a:highlight>
                <a:latin typeface="Poppins Medium"/>
                <a:ea typeface="Poppins Medium"/>
                <a:cs typeface="Poppins Medium"/>
                <a:sym typeface="Poppins Medium"/>
              </a:rPr>
              <a:t>Is there any trend? Lower/higher number of data points? Bias in data? Temperature?</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i="1" lang="en-IN" sz="1400" strike="noStrike">
                <a:solidFill>
                  <a:schemeClr val="accent3"/>
                </a:solidFill>
                <a:highlight>
                  <a:srgbClr val="FFFFFF"/>
                </a:highlight>
                <a:latin typeface="Poppins Medium"/>
                <a:ea typeface="Poppins Medium"/>
                <a:cs typeface="Poppins Medium"/>
                <a:sym typeface="Poppins Medium"/>
              </a:rPr>
              <a:t>Bonus points if you can identify any business reason</a:t>
            </a:r>
            <a:endParaRPr b="0" sz="1400"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2022-01-18T07:38:25Z</dcterms:created>
  <dc:creator>Bhasker Gupta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10</vt:i4>
  </property>
  <property fmtid="{D5CDD505-2E9C-101B-9397-08002B2CF9AE}" pid="3" name="PresentationFormat">
    <vt:lpwstr>Widescreen</vt:lpwstr>
  </property>
  <property fmtid="{D5CDD505-2E9C-101B-9397-08002B2CF9AE}" pid="4" name="Slides">
    <vt:i4>10</vt:i4>
  </property>
</Properties>
</file>