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3">
          <p15:clr>
            <a:srgbClr val="9AA0A6"/>
          </p15:clr>
        </p15:guide>
        <p15:guide id="2" orient="horz" pos="2160">
          <p15:clr>
            <a:srgbClr val="A4A3A4"/>
          </p15:clr>
        </p15:guide>
      </p15:sldGuideLst>
    </p:ext>
    <p:ext uri="http://customooxmlschemas.google.com/">
      <go:slidesCustomData xmlns:go="http://customooxmlschemas.google.com/" r:id="rId30" roundtripDataSignature="AMtx7mj+/o7BSJlaqNR8oac6RSAUfUbR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3"/>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1d81fe96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1d81fe96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59ab935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59ab935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59ab935c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59ab935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Learnings &amp; how their approach can be applied to different use cases</a:t>
            </a:r>
            <a:endParaRPr/>
          </a:p>
        </p:txBody>
      </p:sp>
      <p:sp>
        <p:nvSpPr>
          <p:cNvPr id="95" name="Google Shape;9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1a58644a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1a58644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1a58644a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1a58644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1d81fe96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1d81fe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1d81fe9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1d81fe9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1d81fe96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1d81fe9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1d81fe96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1d81fe9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d81fe96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d81fe96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838200" y="4082174"/>
            <a:ext cx="3453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Poppins"/>
                <a:ea typeface="Poppins"/>
                <a:cs typeface="Poppins"/>
                <a:sym typeface="Poppins"/>
              </a:rPr>
              <a:t>JOJU SHAJI</a:t>
            </a:r>
            <a:endParaRPr b="1" i="0" sz="2400" u="none" cap="none" strike="noStrike">
              <a:solidFill>
                <a:schemeClr val="dk1"/>
              </a:solidFill>
              <a:latin typeface="Poppins"/>
              <a:ea typeface="Poppins"/>
              <a:cs typeface="Poppins"/>
              <a:sym typeface="Poppins"/>
            </a:endParaRPr>
          </a:p>
        </p:txBody>
      </p:sp>
      <p:pic>
        <p:nvPicPr>
          <p:cNvPr id="85" name="Google Shape;85;p1"/>
          <p:cNvPicPr preferRelativeResize="0"/>
          <p:nvPr/>
        </p:nvPicPr>
        <p:blipFill rotWithShape="1">
          <a:blip r:embed="rId3">
            <a:alphaModFix/>
          </a:blip>
          <a:srcRect b="0" l="0" r="0" t="0"/>
          <a:stretch/>
        </p:blipFill>
        <p:spPr>
          <a:xfrm>
            <a:off x="-6900" y="0"/>
            <a:ext cx="12198900" cy="3468100"/>
          </a:xfrm>
          <a:prstGeom prst="rect">
            <a:avLst/>
          </a:prstGeom>
          <a:noFill/>
          <a:ln>
            <a:noFill/>
          </a:ln>
        </p:spPr>
      </p:pic>
      <p:sp>
        <p:nvSpPr>
          <p:cNvPr id="86" name="Google Shape;86;p1"/>
          <p:cNvSpPr txBox="1"/>
          <p:nvPr/>
        </p:nvSpPr>
        <p:spPr>
          <a:xfrm>
            <a:off x="838200" y="4683405"/>
            <a:ext cx="3453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D00E35"/>
                </a:solidFill>
                <a:latin typeface="Poppins Medium"/>
                <a:ea typeface="Poppins Medium"/>
                <a:cs typeface="Poppins Medium"/>
                <a:sym typeface="Poppins Medium"/>
              </a:rPr>
              <a:t>Designation</a:t>
            </a:r>
            <a:endParaRPr b="0" i="0" sz="2000" u="none" cap="none" strike="noStrike">
              <a:solidFill>
                <a:srgbClr val="D00E35"/>
              </a:solidFill>
              <a:latin typeface="Poppins Medium"/>
              <a:ea typeface="Poppins Medium"/>
              <a:cs typeface="Poppins Medium"/>
              <a:sym typeface="Poppins Medium"/>
            </a:endParaRPr>
          </a:p>
        </p:txBody>
      </p:sp>
      <p:pic>
        <p:nvPicPr>
          <p:cNvPr id="87" name="Google Shape;87;p1"/>
          <p:cNvPicPr preferRelativeResize="0"/>
          <p:nvPr/>
        </p:nvPicPr>
        <p:blipFill rotWithShape="1">
          <a:blip r:embed="rId4">
            <a:alphaModFix/>
          </a:blip>
          <a:srcRect b="0" l="0" r="0" t="0"/>
          <a:stretch/>
        </p:blipFill>
        <p:spPr>
          <a:xfrm>
            <a:off x="838200" y="5990150"/>
            <a:ext cx="2974189" cy="753550"/>
          </a:xfrm>
          <a:prstGeom prst="rect">
            <a:avLst/>
          </a:prstGeom>
          <a:noFill/>
          <a:ln>
            <a:noFill/>
          </a:ln>
        </p:spPr>
      </p:pic>
      <p:sp>
        <p:nvSpPr>
          <p:cNvPr id="88" name="Google Shape;88;p1"/>
          <p:cNvSpPr txBox="1"/>
          <p:nvPr/>
        </p:nvSpPr>
        <p:spPr>
          <a:xfrm>
            <a:off x="838200" y="1402775"/>
            <a:ext cx="89568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Poppins"/>
                <a:ea typeface="Poppins"/>
                <a:cs typeface="Poppins"/>
                <a:sym typeface="Poppins"/>
              </a:rPr>
              <a:t>Data Science Student Championship - South Zone</a:t>
            </a:r>
            <a:endParaRPr b="1" i="0" sz="4000" u="none" cap="none" strike="noStrike">
              <a:solidFill>
                <a:schemeClr val="lt1"/>
              </a:solidFill>
              <a:latin typeface="Poppins"/>
              <a:ea typeface="Poppins"/>
              <a:cs typeface="Poppins"/>
              <a:sym typeface="Poppins"/>
            </a:endParaRPr>
          </a:p>
        </p:txBody>
      </p:sp>
      <p:sp>
        <p:nvSpPr>
          <p:cNvPr id="89" name="Google Shape;89;p1"/>
          <p:cNvSpPr/>
          <p:nvPr/>
        </p:nvSpPr>
        <p:spPr>
          <a:xfrm rot="5400000">
            <a:off x="1397000" y="-436650"/>
            <a:ext cx="1373100" cy="22464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 name="Google Shape;90;p1"/>
          <p:cNvPicPr preferRelativeResize="0"/>
          <p:nvPr/>
        </p:nvPicPr>
        <p:blipFill rotWithShape="1">
          <a:blip r:embed="rId5">
            <a:alphaModFix/>
          </a:blip>
          <a:srcRect b="0" l="0" r="0" t="0"/>
          <a:stretch/>
        </p:blipFill>
        <p:spPr>
          <a:xfrm>
            <a:off x="10858500" y="6072301"/>
            <a:ext cx="1247950" cy="671400"/>
          </a:xfrm>
          <a:prstGeom prst="rect">
            <a:avLst/>
          </a:prstGeom>
          <a:noFill/>
          <a:ln>
            <a:noFill/>
          </a:ln>
        </p:spPr>
      </p:pic>
      <p:sp>
        <p:nvSpPr>
          <p:cNvPr id="91" name="Google Shape;91;p1"/>
          <p:cNvSpPr/>
          <p:nvPr/>
        </p:nvSpPr>
        <p:spPr>
          <a:xfrm rot="5400000">
            <a:off x="6051600" y="-2648975"/>
            <a:ext cx="95700" cy="121989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1"/>
          <p:cNvPicPr preferRelativeResize="0"/>
          <p:nvPr/>
        </p:nvPicPr>
        <p:blipFill rotWithShape="1">
          <a:blip r:embed="rId6">
            <a:alphaModFix/>
          </a:blip>
          <a:srcRect b="0" l="0" r="0" t="0"/>
          <a:stretch/>
        </p:blipFill>
        <p:spPr>
          <a:xfrm>
            <a:off x="1112775" y="273550"/>
            <a:ext cx="1746700" cy="933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1d81fe969_0_51"/>
          <p:cNvSpPr txBox="1"/>
          <p:nvPr/>
        </p:nvSpPr>
        <p:spPr>
          <a:xfrm>
            <a:off x="179425" y="239225"/>
            <a:ext cx="12012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if the column security_deposit is not present then it will very </a:t>
            </a:r>
            <a:r>
              <a:rPr b="1" lang="en-US" sz="1800">
                <a:latin typeface="Calibri"/>
                <a:ea typeface="Calibri"/>
                <a:cs typeface="Calibri"/>
                <a:sym typeface="Calibri"/>
              </a:rPr>
              <a:t>difficult</a:t>
            </a:r>
            <a:r>
              <a:rPr b="1" lang="en-US" sz="1800">
                <a:latin typeface="Calibri"/>
                <a:ea typeface="Calibri"/>
                <a:cs typeface="Calibri"/>
                <a:sym typeface="Calibri"/>
              </a:rPr>
              <a:t> to predict the price ,</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we can say that the column security_deposit act as a </a:t>
            </a:r>
            <a:r>
              <a:rPr b="1" lang="en-US" sz="1800">
                <a:solidFill>
                  <a:srgbClr val="D00E35"/>
                </a:solidFill>
                <a:latin typeface="Calibri"/>
                <a:ea typeface="Calibri"/>
                <a:cs typeface="Calibri"/>
                <a:sym typeface="Calibri"/>
              </a:rPr>
              <a:t>dataleakage featur</a:t>
            </a:r>
            <a:r>
              <a:rPr b="1" lang="en-US" sz="1800">
                <a:latin typeface="Calibri"/>
                <a:ea typeface="Calibri"/>
                <a:cs typeface="Calibri"/>
                <a:sym typeface="Calibri"/>
              </a:rPr>
              <a:t>e in this dataset</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dataleakage is not an ideal in ml problem dataset or it is the a big problem because the model will know very much about the target value directly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342900" lvl="0" marL="457200" rtl="0" algn="l">
              <a:spcBef>
                <a:spcPts val="0"/>
              </a:spcBef>
              <a:spcAft>
                <a:spcPts val="0"/>
              </a:spcAft>
              <a:buClr>
                <a:srgbClr val="D00E35"/>
              </a:buClr>
              <a:buSzPts val="1800"/>
              <a:buFont typeface="Calibri"/>
              <a:buChar char="●"/>
            </a:pPr>
            <a:r>
              <a:rPr b="1" lang="en-US" sz="1800">
                <a:solidFill>
                  <a:srgbClr val="D00E35"/>
                </a:solidFill>
                <a:latin typeface="Calibri"/>
                <a:ea typeface="Calibri"/>
                <a:cs typeface="Calibri"/>
                <a:sym typeface="Calibri"/>
              </a:rPr>
              <a:t>in real world our model will be helpful for normal people who are looking to rent a house .our model give them a estimated value of the house rent according to each category ,and how the price will change </a:t>
            </a:r>
            <a:endParaRPr b="1" sz="1800">
              <a:solidFill>
                <a:srgbClr val="D00E3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359ab935cc_0_0"/>
          <p:cNvSpPr txBox="1"/>
          <p:nvPr/>
        </p:nvSpPr>
        <p:spPr>
          <a:xfrm>
            <a:off x="217650" y="131875"/>
            <a:ext cx="1175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900">
                <a:solidFill>
                  <a:srgbClr val="A31515"/>
                </a:solidFill>
                <a:highlight>
                  <a:srgbClr val="FFFFFE"/>
                </a:highlight>
              </a:rPr>
              <a:t>How can the dataset be helpful in solving real-world business problems in house rental spaces?</a:t>
            </a:r>
            <a:endParaRPr b="1" sz="2200">
              <a:solidFill>
                <a:srgbClr val="A31515"/>
              </a:solidFill>
              <a:highlight>
                <a:srgbClr val="FFFFFE"/>
              </a:highlight>
              <a:latin typeface="Calibri"/>
              <a:ea typeface="Calibri"/>
              <a:cs typeface="Calibri"/>
              <a:sym typeface="Calibri"/>
            </a:endParaRPr>
          </a:p>
        </p:txBody>
      </p:sp>
      <p:sp>
        <p:nvSpPr>
          <p:cNvPr id="168" name="Google Shape;168;g1359ab935cc_0_0"/>
          <p:cNvSpPr txBox="1"/>
          <p:nvPr/>
        </p:nvSpPr>
        <p:spPr>
          <a:xfrm>
            <a:off x="195475" y="716750"/>
            <a:ext cx="11756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1)we can </a:t>
            </a:r>
            <a:r>
              <a:rPr lang="en-US">
                <a:latin typeface="Calibri"/>
                <a:ea typeface="Calibri"/>
                <a:cs typeface="Calibri"/>
                <a:sym typeface="Calibri"/>
              </a:rPr>
              <a:t>build</a:t>
            </a:r>
            <a:r>
              <a:rPr lang="en-US">
                <a:latin typeface="Calibri"/>
                <a:ea typeface="Calibri"/>
                <a:cs typeface="Calibri"/>
                <a:sym typeface="Calibri"/>
              </a:rPr>
              <a:t> a webapp  or  website  that can give an estimated price of a rental house ,by </a:t>
            </a:r>
            <a:r>
              <a:rPr lang="en-US">
                <a:latin typeface="Calibri"/>
                <a:ea typeface="Calibri"/>
                <a:cs typeface="Calibri"/>
                <a:sym typeface="Calibri"/>
              </a:rPr>
              <a:t>building</a:t>
            </a:r>
            <a:r>
              <a:rPr lang="en-US">
                <a:latin typeface="Calibri"/>
                <a:ea typeface="Calibri"/>
                <a:cs typeface="Calibri"/>
                <a:sym typeface="Calibri"/>
              </a:rPr>
              <a:t> a predictive model.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we can </a:t>
            </a:r>
            <a:r>
              <a:rPr lang="en-US">
                <a:latin typeface="Calibri"/>
                <a:ea typeface="Calibri"/>
                <a:cs typeface="Calibri"/>
                <a:sym typeface="Calibri"/>
              </a:rPr>
              <a:t>build</a:t>
            </a:r>
            <a:r>
              <a:rPr lang="en-US">
                <a:latin typeface="Calibri"/>
                <a:ea typeface="Calibri"/>
                <a:cs typeface="Calibri"/>
                <a:sym typeface="Calibri"/>
              </a:rPr>
              <a:t> predictive model from this </a:t>
            </a:r>
            <a:r>
              <a:rPr lang="en-US">
                <a:latin typeface="Calibri"/>
                <a:ea typeface="Calibri"/>
                <a:cs typeface="Calibri"/>
                <a:sym typeface="Calibri"/>
              </a:rPr>
              <a:t>dataset</a:t>
            </a:r>
            <a:r>
              <a:rPr lang="en-US">
                <a:latin typeface="Calibri"/>
                <a:ea typeface="Calibri"/>
                <a:cs typeface="Calibri"/>
                <a:sym typeface="Calibri"/>
              </a:rPr>
              <a:t>  as we seen above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we can integrate this model with a webapp and deploy it on the internet.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this will help people and rental owners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person can find an estimation of rent price he needed to spent on the rental house he looking for.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&lt;https://ikjlk.herokuapp.com/&gt;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airbnb , oyo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webapp for </a:t>
            </a:r>
            <a:r>
              <a:rPr lang="en-US">
                <a:latin typeface="Calibri"/>
                <a:ea typeface="Calibri"/>
                <a:cs typeface="Calibri"/>
                <a:sym typeface="Calibri"/>
              </a:rPr>
              <a:t>houses</a:t>
            </a:r>
            <a:r>
              <a:rPr lang="en-US">
                <a:latin typeface="Calibri"/>
                <a:ea typeface="Calibri"/>
                <a:cs typeface="Calibri"/>
                <a:sym typeface="Calibri"/>
              </a:rPr>
              <a:t> under certain price.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sp>
        <p:nvSpPr>
          <p:cNvPr id="169" name="Google Shape;169;g1359ab935cc_0_0"/>
          <p:cNvSpPr txBox="1"/>
          <p:nvPr/>
        </p:nvSpPr>
        <p:spPr>
          <a:xfrm>
            <a:off x="97725" y="2687825"/>
            <a:ext cx="11500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2)we can get valuable business information such as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which type of rental house is most popular ,which areas  especially.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what are specialty of the rental houses most people lookning for.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rental price distribution in each type of hosuse ,and in each city.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check most </a:t>
            </a:r>
            <a:r>
              <a:rPr lang="en-US">
                <a:latin typeface="Calibri"/>
                <a:ea typeface="Calibri"/>
                <a:cs typeface="Calibri"/>
                <a:sym typeface="Calibri"/>
              </a:rPr>
              <a:t>popular</a:t>
            </a:r>
            <a:r>
              <a:rPr lang="en-US">
                <a:latin typeface="Calibri"/>
                <a:ea typeface="Calibri"/>
                <a:cs typeface="Calibri"/>
                <a:sym typeface="Calibri"/>
              </a:rPr>
              <a:t> localities in each city.</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3)we can bulid a forecasting model if we have the time column.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check how seasons affect the price and taste of people for rental houses.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 some tourist areas the price </a:t>
            </a:r>
            <a:r>
              <a:rPr lang="en-US">
                <a:latin typeface="Calibri"/>
                <a:ea typeface="Calibri"/>
                <a:cs typeface="Calibri"/>
                <a:sym typeface="Calibri"/>
              </a:rPr>
              <a:t>increases</a:t>
            </a:r>
            <a:r>
              <a:rPr lang="en-US">
                <a:latin typeface="Calibri"/>
                <a:ea typeface="Calibri"/>
                <a:cs typeface="Calibri"/>
                <a:sym typeface="Calibri"/>
              </a:rPr>
              <a:t> in holidays ,weekands and </a:t>
            </a:r>
            <a:r>
              <a:rPr lang="en-US">
                <a:latin typeface="Calibri"/>
                <a:ea typeface="Calibri"/>
                <a:cs typeface="Calibri"/>
                <a:sym typeface="Calibri"/>
              </a:rPr>
              <a:t>vacation</a:t>
            </a:r>
            <a:r>
              <a:rPr lang="en-US">
                <a:latin typeface="Calibri"/>
                <a:ea typeface="Calibri"/>
                <a:cs typeface="Calibri"/>
                <a:sym typeface="Calibri"/>
              </a:rPr>
              <a:t> time.</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359ab935cc_0_8"/>
          <p:cNvSpPr txBox="1"/>
          <p:nvPr/>
        </p:nvSpPr>
        <p:spPr>
          <a:xfrm>
            <a:off x="179100" y="114075"/>
            <a:ext cx="1201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u="sng">
                <a:solidFill>
                  <a:srgbClr val="A31515"/>
                </a:solidFill>
                <a:highlight>
                  <a:schemeClr val="lt1"/>
                </a:highlight>
              </a:rPr>
              <a:t>On the basis of your analysis, can you generate some ideas which may be helpful in increasing the revenue of a house rental business?</a:t>
            </a:r>
            <a:endParaRPr b="1" sz="2100" u="sng">
              <a:solidFill>
                <a:srgbClr val="A31515"/>
              </a:solidFill>
              <a:highlight>
                <a:schemeClr val="lt1"/>
              </a:highlight>
              <a:latin typeface="Calibri"/>
              <a:ea typeface="Calibri"/>
              <a:cs typeface="Calibri"/>
              <a:sym typeface="Calibri"/>
            </a:endParaRPr>
          </a:p>
        </p:txBody>
      </p:sp>
      <p:sp>
        <p:nvSpPr>
          <p:cNvPr id="175" name="Google Shape;175;g1359ab935cc_0_8"/>
          <p:cNvSpPr txBox="1"/>
          <p:nvPr/>
        </p:nvSpPr>
        <p:spPr>
          <a:xfrm>
            <a:off x="179200" y="944800"/>
            <a:ext cx="11761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1)the median value of rental price is  </a:t>
            </a:r>
            <a:r>
              <a:rPr b="1" lang="en-US" sz="1350">
                <a:solidFill>
                  <a:srgbClr val="212121"/>
                </a:solidFill>
                <a:highlight>
                  <a:srgbClr val="FFFFFF"/>
                </a:highlight>
                <a:latin typeface="Courier New"/>
                <a:ea typeface="Courier New"/>
                <a:cs typeface="Courier New"/>
                <a:sym typeface="Courier New"/>
              </a:rPr>
              <a:t>20856 ,means 50% lie below 20856,75% is </a:t>
            </a:r>
            <a:r>
              <a:rPr lang="en-US" sz="1350">
                <a:solidFill>
                  <a:srgbClr val="212121"/>
                </a:solidFill>
                <a:highlight>
                  <a:srgbClr val="FFFFFF"/>
                </a:highlight>
                <a:latin typeface="Courier New"/>
                <a:ea typeface="Courier New"/>
                <a:cs typeface="Courier New"/>
                <a:sym typeface="Courier New"/>
              </a:rPr>
              <a:t>36014</a:t>
            </a:r>
            <a:endParaRPr sz="1350">
              <a:solidFill>
                <a:srgbClr val="212121"/>
              </a:solidFill>
              <a:highlight>
                <a:srgbClr val="FFFFFF"/>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more than 75% of the poplu look for houses with price less than 36014</a:t>
            </a:r>
            <a:endParaRPr sz="1350">
              <a:solidFill>
                <a:srgbClr val="212121"/>
              </a:solidFill>
              <a:highlight>
                <a:srgbClr val="FFFFFF"/>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so give more imp to houses fall under that price tag</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50">
                <a:solidFill>
                  <a:srgbClr val="212121"/>
                </a:solidFill>
                <a:highlight>
                  <a:srgbClr val="FFFFFF"/>
                </a:highlight>
                <a:latin typeface="Courier New"/>
                <a:ea typeface="Courier New"/>
                <a:cs typeface="Courier New"/>
                <a:sym typeface="Courier New"/>
              </a:rPr>
              <a:t>2)more need apartment as </a:t>
            </a:r>
            <a:r>
              <a:rPr lang="en-US" sz="1050">
                <a:solidFill>
                  <a:srgbClr val="A31515"/>
                </a:solidFill>
                <a:highlight>
                  <a:srgbClr val="FFFFFE"/>
                </a:highlight>
                <a:latin typeface="Courier New"/>
                <a:ea typeface="Courier New"/>
                <a:cs typeface="Courier New"/>
                <a:sym typeface="Courier New"/>
              </a:rPr>
              <a:t>property_type</a:t>
            </a:r>
            <a:endParaRPr sz="1050">
              <a:solidFill>
                <a:srgbClr val="A31515"/>
              </a:solidFill>
              <a:highlight>
                <a:srgbClr val="FFFFFE"/>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init more apartments.</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50">
                <a:solidFill>
                  <a:srgbClr val="212121"/>
                </a:solidFill>
                <a:highlight>
                  <a:srgbClr val="FFFFFF"/>
                </a:highlight>
                <a:latin typeface="Courier New"/>
                <a:ea typeface="Courier New"/>
                <a:cs typeface="Courier New"/>
                <a:sym typeface="Courier New"/>
              </a:rPr>
              <a:t>3)find the most popular localities in each city,</a:t>
            </a:r>
            <a:endParaRPr sz="1350">
              <a:solidFill>
                <a:srgbClr val="212121"/>
              </a:solidFill>
              <a:highlight>
                <a:srgbClr val="FFFFFF"/>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initiate more houses in those areas</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50">
                <a:solidFill>
                  <a:srgbClr val="212121"/>
                </a:solidFill>
                <a:highlight>
                  <a:srgbClr val="FFFFFF"/>
                </a:highlight>
                <a:latin typeface="Courier New"/>
                <a:ea typeface="Courier New"/>
                <a:cs typeface="Courier New"/>
                <a:sym typeface="Courier New"/>
              </a:rPr>
              <a:t>4)find peoples popular choices in each locality.</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50">
                <a:solidFill>
                  <a:srgbClr val="212121"/>
                </a:solidFill>
                <a:highlight>
                  <a:srgbClr val="FFFFFF"/>
                </a:highlight>
                <a:latin typeface="Courier New"/>
                <a:ea typeface="Courier New"/>
                <a:cs typeface="Courier New"/>
                <a:sym typeface="Courier New"/>
              </a:rPr>
              <a:t>5)find the range of rental price in each city,along with the facility</a:t>
            </a:r>
            <a:endParaRPr sz="1350">
              <a:solidFill>
                <a:srgbClr val="212121"/>
              </a:solidFill>
              <a:highlight>
                <a:srgbClr val="FFFFFF"/>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analysing this data we can get optimised price and facility.</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latin typeface="Calibri"/>
                <a:ea typeface="Calibri"/>
                <a:cs typeface="Calibri"/>
                <a:sym typeface="Calibri"/>
              </a:rPr>
              <a:t>6)use timeseries forecasting model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0" l="0" r="0" t="0"/>
          <a:stretch/>
        </p:blipFill>
        <p:spPr>
          <a:xfrm>
            <a:off x="609600" y="6355300"/>
            <a:ext cx="1877165" cy="475600"/>
          </a:xfrm>
          <a:prstGeom prst="rect">
            <a:avLst/>
          </a:prstGeom>
          <a:noFill/>
          <a:ln>
            <a:noFill/>
          </a:ln>
        </p:spPr>
      </p:pic>
      <p:sp>
        <p:nvSpPr>
          <p:cNvPr id="98" name="Google Shape;98;p19"/>
          <p:cNvSpPr txBox="1"/>
          <p:nvPr/>
        </p:nvSpPr>
        <p:spPr>
          <a:xfrm>
            <a:off x="718600" y="1621155"/>
            <a:ext cx="671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32251"/>
                </a:solidFill>
                <a:highlight>
                  <a:srgbClr val="FFFFFF"/>
                </a:highlight>
                <a:latin typeface="Poppins"/>
                <a:ea typeface="Poppins"/>
                <a:cs typeface="Poppins"/>
                <a:sym typeface="Poppins"/>
              </a:rPr>
              <a:t>Presenting a detailed overview of the data.</a:t>
            </a:r>
            <a:endParaRPr b="1" i="0" sz="1400" u="none" cap="none" strike="noStrike">
              <a:solidFill>
                <a:srgbClr val="332251"/>
              </a:solidFill>
              <a:highlight>
                <a:srgbClr val="FFFFFF"/>
              </a:highlight>
              <a:latin typeface="Poppins"/>
              <a:ea typeface="Poppins"/>
              <a:cs typeface="Poppins"/>
              <a:sym typeface="Poppins"/>
            </a:endParaRPr>
          </a:p>
        </p:txBody>
      </p:sp>
      <p:sp>
        <p:nvSpPr>
          <p:cNvPr id="99" name="Google Shape;99;p19"/>
          <p:cNvSpPr txBox="1"/>
          <p:nvPr/>
        </p:nvSpPr>
        <p:spPr>
          <a:xfrm>
            <a:off x="718600" y="1928955"/>
            <a:ext cx="671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2251"/>
                </a:solidFill>
                <a:highlight>
                  <a:srgbClr val="FFFFFF"/>
                </a:highlight>
                <a:latin typeface="Poppins Medium"/>
                <a:ea typeface="Poppins Medium"/>
                <a:cs typeface="Poppins Medium"/>
                <a:sym typeface="Poppins Medium"/>
              </a:rPr>
              <a:t>Important points:</a:t>
            </a:r>
            <a:endParaRPr b="0" i="0" sz="1400" u="none" cap="none" strike="noStrike">
              <a:solidFill>
                <a:srgbClr val="332251"/>
              </a:solidFill>
              <a:highlight>
                <a:srgbClr val="FFFFFF"/>
              </a:highlight>
              <a:latin typeface="Poppins Medium"/>
              <a:ea typeface="Poppins Medium"/>
              <a:cs typeface="Poppins Medium"/>
              <a:sym typeface="Poppins Medium"/>
            </a:endParaRPr>
          </a:p>
        </p:txBody>
      </p:sp>
      <p:sp>
        <p:nvSpPr>
          <p:cNvPr id="100" name="Google Shape;100;p19"/>
          <p:cNvSpPr txBox="1"/>
          <p:nvPr/>
        </p:nvSpPr>
        <p:spPr>
          <a:xfrm>
            <a:off x="718600" y="2236759"/>
            <a:ext cx="8713200" cy="53718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200000"/>
              </a:lnSpc>
              <a:spcBef>
                <a:spcPts val="0"/>
              </a:spcBef>
              <a:spcAft>
                <a:spcPts val="0"/>
              </a:spcAft>
              <a:buClr>
                <a:srgbClr val="737374"/>
              </a:buClr>
              <a:buSzPts val="1200"/>
              <a:buFont typeface="Poppins"/>
              <a:buChar char="●"/>
            </a:pPr>
            <a:r>
              <a:rPr lang="en-US">
                <a:solidFill>
                  <a:srgbClr val="737374"/>
                </a:solidFill>
                <a:highlight>
                  <a:srgbClr val="FFFFFF"/>
                </a:highlight>
                <a:latin typeface="Poppins"/>
                <a:ea typeface="Poppins"/>
                <a:cs typeface="Poppins"/>
                <a:sym typeface="Poppins"/>
              </a:rPr>
              <a:t>The train dataset contained 134638 rows and 21 columns including the target column and </a:t>
            </a:r>
            <a:r>
              <a:rPr lang="en-US" sz="1500">
                <a:solidFill>
                  <a:srgbClr val="737374"/>
                </a:solidFill>
                <a:highlight>
                  <a:srgbClr val="FFFFFF"/>
                </a:highlight>
                <a:latin typeface="Poppins"/>
                <a:ea typeface="Poppins"/>
                <a:cs typeface="Poppins"/>
                <a:sym typeface="Poppins"/>
              </a:rPr>
              <a:t>test dataset wth </a:t>
            </a:r>
            <a:r>
              <a:rPr lang="en-US" sz="1350">
                <a:solidFill>
                  <a:srgbClr val="212121"/>
                </a:solidFill>
                <a:highlight>
                  <a:srgbClr val="FFFFFF"/>
                </a:highlight>
                <a:latin typeface="Courier New"/>
                <a:ea typeface="Courier New"/>
                <a:cs typeface="Courier New"/>
                <a:sym typeface="Courier New"/>
              </a:rPr>
              <a:t>57722 rows and 21 columns</a:t>
            </a:r>
            <a:endParaRPr i="0" sz="1500" u="none" cap="none" strike="noStrike">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rPr lang="en-US" sz="1500">
                <a:solidFill>
                  <a:srgbClr val="737374"/>
                </a:solidFill>
                <a:highlight>
                  <a:srgbClr val="FFFFFF"/>
                </a:highlight>
                <a:latin typeface="Poppins"/>
                <a:ea typeface="Poppins"/>
                <a:cs typeface="Poppins"/>
                <a:sym typeface="Poppins"/>
              </a:rPr>
              <a:t> 1)there are </a:t>
            </a:r>
            <a:r>
              <a:rPr lang="en-US" sz="1500">
                <a:solidFill>
                  <a:srgbClr val="737374"/>
                </a:solidFill>
                <a:highlight>
                  <a:srgbClr val="FFFFFF"/>
                </a:highlight>
                <a:latin typeface="Poppins"/>
                <a:ea typeface="Poppins"/>
                <a:cs typeface="Poppins"/>
                <a:sym typeface="Poppins"/>
              </a:rPr>
              <a:t>only</a:t>
            </a:r>
            <a:r>
              <a:rPr lang="en-US" sz="1500">
                <a:solidFill>
                  <a:srgbClr val="737374"/>
                </a:solidFill>
                <a:highlight>
                  <a:srgbClr val="FFFFFF"/>
                </a:highlight>
                <a:latin typeface="Poppins"/>
                <a:ea typeface="Poppins"/>
                <a:cs typeface="Poppins"/>
                <a:sym typeface="Poppins"/>
              </a:rPr>
              <a:t> 2 </a:t>
            </a:r>
            <a:r>
              <a:rPr lang="en-US" sz="1500">
                <a:solidFill>
                  <a:srgbClr val="737374"/>
                </a:solidFill>
                <a:highlight>
                  <a:srgbClr val="FFFFFF"/>
                </a:highlight>
                <a:latin typeface="Poppins"/>
                <a:ea typeface="Poppins"/>
                <a:cs typeface="Poppins"/>
                <a:sym typeface="Poppins"/>
              </a:rPr>
              <a:t>continuous</a:t>
            </a:r>
            <a:r>
              <a:rPr lang="en-US" sz="1500">
                <a:solidFill>
                  <a:srgbClr val="737374"/>
                </a:solidFill>
                <a:highlight>
                  <a:srgbClr val="FFFFFF"/>
                </a:highlight>
                <a:latin typeface="Poppins"/>
                <a:ea typeface="Poppins"/>
                <a:cs typeface="Poppins"/>
                <a:sym typeface="Poppins"/>
              </a:rPr>
              <a:t> features ,other </a:t>
            </a:r>
            <a:r>
              <a:rPr lang="en-US" sz="1500">
                <a:solidFill>
                  <a:srgbClr val="737374"/>
                </a:solidFill>
                <a:highlight>
                  <a:srgbClr val="FFFFFF"/>
                </a:highlight>
                <a:latin typeface="Poppins"/>
                <a:ea typeface="Poppins"/>
                <a:cs typeface="Poppins"/>
                <a:sym typeface="Poppins"/>
              </a:rPr>
              <a:t>features</a:t>
            </a:r>
            <a:r>
              <a:rPr lang="en-US" sz="1500">
                <a:solidFill>
                  <a:srgbClr val="737374"/>
                </a:solidFill>
                <a:highlight>
                  <a:srgbClr val="FFFFFF"/>
                </a:highlight>
                <a:latin typeface="Poppins"/>
                <a:ea typeface="Poppins"/>
                <a:cs typeface="Poppins"/>
                <a:sym typeface="Poppins"/>
              </a:rPr>
              <a:t> in the dataset can be considered as </a:t>
            </a:r>
            <a:r>
              <a:rPr lang="en-US" sz="1500">
                <a:solidFill>
                  <a:srgbClr val="737374"/>
                </a:solidFill>
                <a:highlight>
                  <a:srgbClr val="FFFFFF"/>
                </a:highlight>
                <a:latin typeface="Poppins"/>
                <a:ea typeface="Poppins"/>
                <a:cs typeface="Poppins"/>
                <a:sym typeface="Poppins"/>
              </a:rPr>
              <a:t>categorical</a:t>
            </a:r>
            <a:r>
              <a:rPr lang="en-US" sz="1500">
                <a:solidFill>
                  <a:srgbClr val="737374"/>
                </a:solidFill>
                <a:highlight>
                  <a:srgbClr val="FFFFFF"/>
                </a:highlight>
                <a:latin typeface="Poppins"/>
                <a:ea typeface="Poppins"/>
                <a:cs typeface="Poppins"/>
                <a:sym typeface="Poppins"/>
              </a:rPr>
              <a:t> ,the two </a:t>
            </a:r>
            <a:r>
              <a:rPr lang="en-US" sz="1500">
                <a:solidFill>
                  <a:srgbClr val="737374"/>
                </a:solidFill>
                <a:highlight>
                  <a:srgbClr val="FFFFFF"/>
                </a:highlight>
                <a:latin typeface="Poppins"/>
                <a:ea typeface="Poppins"/>
                <a:cs typeface="Poppins"/>
                <a:sym typeface="Poppins"/>
              </a:rPr>
              <a:t>continuous</a:t>
            </a:r>
            <a:r>
              <a:rPr lang="en-US" sz="1500">
                <a:solidFill>
                  <a:srgbClr val="737374"/>
                </a:solidFill>
                <a:highlight>
                  <a:srgbClr val="FFFFFF"/>
                </a:highlight>
                <a:latin typeface="Poppins"/>
                <a:ea typeface="Poppins"/>
                <a:cs typeface="Poppins"/>
                <a:sym typeface="Poppins"/>
              </a:rPr>
              <a:t> variables are right skewed or they have extreme values ,for both </a:t>
            </a:r>
            <a:r>
              <a:rPr b="1" lang="en-US" sz="1500">
                <a:solidFill>
                  <a:srgbClr val="737374"/>
                </a:solidFill>
                <a:highlight>
                  <a:srgbClr val="FFFFFF"/>
                </a:highlight>
                <a:latin typeface="Poppins"/>
                <a:ea typeface="Poppins"/>
                <a:cs typeface="Poppins"/>
                <a:sym typeface="Poppins"/>
              </a:rPr>
              <a:t>price</a:t>
            </a:r>
            <a:r>
              <a:rPr lang="en-US" sz="1500">
                <a:solidFill>
                  <a:srgbClr val="737374"/>
                </a:solidFill>
                <a:highlight>
                  <a:srgbClr val="FFFFFF"/>
                </a:highlight>
                <a:latin typeface="Poppins"/>
                <a:ea typeface="Poppins"/>
                <a:cs typeface="Poppins"/>
                <a:sym typeface="Poppins"/>
              </a:rPr>
              <a:t> ,</a:t>
            </a:r>
            <a:r>
              <a:rPr b="1" lang="en-US" sz="1500">
                <a:solidFill>
                  <a:srgbClr val="737374"/>
                </a:solidFill>
                <a:highlight>
                  <a:srgbClr val="FFFFFF"/>
                </a:highlight>
                <a:latin typeface="Poppins"/>
                <a:ea typeface="Poppins"/>
                <a:cs typeface="Poppins"/>
                <a:sym typeface="Poppins"/>
              </a:rPr>
              <a:t>security_deposi</a:t>
            </a:r>
            <a:r>
              <a:rPr lang="en-US" sz="1500">
                <a:solidFill>
                  <a:srgbClr val="737374"/>
                </a:solidFill>
                <a:highlight>
                  <a:srgbClr val="FFFFFF"/>
                </a:highlight>
                <a:latin typeface="Poppins"/>
                <a:ea typeface="Poppins"/>
                <a:cs typeface="Poppins"/>
                <a:sym typeface="Poppins"/>
              </a:rPr>
              <a:t>t and </a:t>
            </a:r>
            <a:r>
              <a:rPr b="1" lang="en-US" sz="1500">
                <a:solidFill>
                  <a:srgbClr val="737374"/>
                </a:solidFill>
                <a:highlight>
                  <a:srgbClr val="FFFFFF"/>
                </a:highlight>
                <a:latin typeface="Poppins"/>
                <a:ea typeface="Poppins"/>
                <a:cs typeface="Poppins"/>
                <a:sym typeface="Poppins"/>
              </a:rPr>
              <a:t> area</a:t>
            </a:r>
            <a:r>
              <a:rPr lang="en-US" sz="1500">
                <a:solidFill>
                  <a:srgbClr val="737374"/>
                </a:solidFill>
                <a:highlight>
                  <a:srgbClr val="FFFFFF"/>
                </a:highlight>
                <a:latin typeface="Poppins"/>
                <a:ea typeface="Poppins"/>
                <a:cs typeface="Poppins"/>
                <a:sym typeface="Poppins"/>
              </a:rPr>
              <a:t> columns</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rPr lang="en-US" sz="1500">
                <a:solidFill>
                  <a:srgbClr val="737374"/>
                </a:solidFill>
                <a:highlight>
                  <a:srgbClr val="FFFFFF"/>
                </a:highlight>
                <a:latin typeface="Poppins"/>
                <a:ea typeface="Poppins"/>
                <a:cs typeface="Poppins"/>
                <a:sym typeface="Poppins"/>
              </a:rPr>
              <a:t>2) since we are using en</a:t>
            </a:r>
            <a:r>
              <a:rPr lang="en-US" sz="1500">
                <a:solidFill>
                  <a:srgbClr val="737374"/>
                </a:solidFill>
                <a:highlight>
                  <a:srgbClr val="FFFFFF"/>
                </a:highlight>
                <a:latin typeface="Poppins"/>
                <a:ea typeface="Poppins"/>
                <a:cs typeface="Poppins"/>
                <a:sym typeface="Poppins"/>
              </a:rPr>
              <a:t>sampling</a:t>
            </a:r>
            <a:r>
              <a:rPr lang="en-US" sz="1500">
                <a:solidFill>
                  <a:srgbClr val="737374"/>
                </a:solidFill>
                <a:highlight>
                  <a:srgbClr val="FFFFFF"/>
                </a:highlight>
                <a:latin typeface="Poppins"/>
                <a:ea typeface="Poppins"/>
                <a:cs typeface="Poppins"/>
                <a:sym typeface="Poppins"/>
              </a:rPr>
              <a:t> model there is no worry about the outliers.</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rPr lang="en-US" sz="1500">
                <a:solidFill>
                  <a:srgbClr val="737374"/>
                </a:solidFill>
                <a:highlight>
                  <a:srgbClr val="FFFFFF"/>
                </a:highlight>
                <a:latin typeface="Poppins"/>
                <a:ea typeface="Poppins"/>
                <a:cs typeface="Poppins"/>
                <a:sym typeface="Poppins"/>
              </a:rPr>
              <a:t>3)there are no null or missing values present.</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rPr lang="en-US" sz="1500">
                <a:solidFill>
                  <a:srgbClr val="737374"/>
                </a:solidFill>
                <a:highlight>
                  <a:srgbClr val="FFFFFF"/>
                </a:highlight>
                <a:latin typeface="Poppins"/>
                <a:ea typeface="Poppins"/>
                <a:cs typeface="Poppins"/>
                <a:sym typeface="Poppins"/>
              </a:rPr>
              <a:t>4)the important point is the strong relation between </a:t>
            </a:r>
            <a:r>
              <a:rPr b="1" lang="en-US" sz="1500">
                <a:solidFill>
                  <a:srgbClr val="737374"/>
                </a:solidFill>
                <a:highlight>
                  <a:srgbClr val="FFFFFF"/>
                </a:highlight>
                <a:latin typeface="Poppins"/>
                <a:ea typeface="Poppins"/>
                <a:cs typeface="Poppins"/>
                <a:sym typeface="Poppins"/>
              </a:rPr>
              <a:t>price</a:t>
            </a:r>
            <a:r>
              <a:rPr lang="en-US" sz="1500">
                <a:solidFill>
                  <a:srgbClr val="737374"/>
                </a:solidFill>
                <a:highlight>
                  <a:srgbClr val="FFFFFF"/>
                </a:highlight>
                <a:latin typeface="Poppins"/>
                <a:ea typeface="Poppins"/>
                <a:cs typeface="Poppins"/>
                <a:sym typeface="Poppins"/>
              </a:rPr>
              <a:t> and </a:t>
            </a:r>
            <a:r>
              <a:rPr b="1" lang="en-US" sz="1500">
                <a:solidFill>
                  <a:srgbClr val="737374"/>
                </a:solidFill>
                <a:highlight>
                  <a:srgbClr val="FFFFFF"/>
                </a:highlight>
                <a:latin typeface="Poppins"/>
                <a:ea typeface="Poppins"/>
                <a:cs typeface="Poppins"/>
                <a:sym typeface="Poppins"/>
              </a:rPr>
              <a:t>security_deposit</a:t>
            </a:r>
            <a:endParaRPr b="1"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t/>
            </a:r>
            <a:endParaRPr sz="1500">
              <a:solidFill>
                <a:srgbClr val="737374"/>
              </a:solidFill>
              <a:highlight>
                <a:srgbClr val="FFFFFF"/>
              </a:highlight>
              <a:latin typeface="Poppins"/>
              <a:ea typeface="Poppins"/>
              <a:cs typeface="Poppins"/>
              <a:sym typeface="Poppins"/>
            </a:endParaRPr>
          </a:p>
          <a:p>
            <a:pPr indent="0" lvl="0" marL="0" marR="0" rtl="0" algn="l">
              <a:lnSpc>
                <a:spcPct val="200000"/>
              </a:lnSpc>
              <a:spcBef>
                <a:spcPts val="0"/>
              </a:spcBef>
              <a:spcAft>
                <a:spcPts val="0"/>
              </a:spcAft>
              <a:buNone/>
            </a:pPr>
            <a:r>
              <a:t/>
            </a:r>
            <a:endParaRPr sz="1500">
              <a:solidFill>
                <a:srgbClr val="737374"/>
              </a:solidFill>
              <a:highlight>
                <a:srgbClr val="FFFFFF"/>
              </a:highlight>
              <a:latin typeface="Poppins"/>
              <a:ea typeface="Poppins"/>
              <a:cs typeface="Poppins"/>
              <a:sym typeface="Poppins"/>
            </a:endParaRPr>
          </a:p>
        </p:txBody>
      </p:sp>
      <p:pic>
        <p:nvPicPr>
          <p:cNvPr id="101" name="Google Shape;101;p19"/>
          <p:cNvPicPr preferRelativeResize="0"/>
          <p:nvPr/>
        </p:nvPicPr>
        <p:blipFill rotWithShape="1">
          <a:blip r:embed="rId4">
            <a:alphaModFix/>
          </a:blip>
          <a:srcRect b="0" l="0" r="0" t="0"/>
          <a:stretch/>
        </p:blipFill>
        <p:spPr>
          <a:xfrm>
            <a:off x="11286625" y="6302625"/>
            <a:ext cx="819825" cy="441075"/>
          </a:xfrm>
          <a:prstGeom prst="rect">
            <a:avLst/>
          </a:prstGeom>
          <a:noFill/>
          <a:ln>
            <a:noFill/>
          </a:ln>
        </p:spPr>
      </p:pic>
      <p:pic>
        <p:nvPicPr>
          <p:cNvPr id="102" name="Google Shape;102;p19"/>
          <p:cNvPicPr preferRelativeResize="0"/>
          <p:nvPr/>
        </p:nvPicPr>
        <p:blipFill rotWithShape="1">
          <a:blip r:embed="rId5">
            <a:alphaModFix/>
          </a:blip>
          <a:srcRect b="0" l="0" r="0" t="0"/>
          <a:stretch/>
        </p:blipFill>
        <p:spPr>
          <a:xfrm>
            <a:off x="-1" y="0"/>
            <a:ext cx="1664900" cy="1123475"/>
          </a:xfrm>
          <a:prstGeom prst="rect">
            <a:avLst/>
          </a:prstGeom>
          <a:noFill/>
          <a:ln>
            <a:noFill/>
          </a:ln>
        </p:spPr>
      </p:pic>
      <p:sp>
        <p:nvSpPr>
          <p:cNvPr id="103" name="Google Shape;103;p19"/>
          <p:cNvSpPr txBox="1"/>
          <p:nvPr/>
        </p:nvSpPr>
        <p:spPr>
          <a:xfrm>
            <a:off x="566220" y="423125"/>
            <a:ext cx="49524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3000" u="none" cap="none" strike="noStrike">
                <a:solidFill>
                  <a:srgbClr val="D00E35"/>
                </a:solidFill>
                <a:latin typeface="Poppins"/>
                <a:ea typeface="Poppins"/>
                <a:cs typeface="Poppins"/>
                <a:sym typeface="Poppins"/>
              </a:rPr>
              <a:t>Data Understanding</a:t>
            </a:r>
            <a:endParaRPr b="1" i="0" sz="3000" u="none" cap="none" strike="noStrike">
              <a:solidFill>
                <a:srgbClr val="D00E35"/>
              </a:solidFill>
              <a:latin typeface="Poppins"/>
              <a:ea typeface="Poppins"/>
              <a:cs typeface="Poppins"/>
              <a:sym typeface="Poppins"/>
            </a:endParaRPr>
          </a:p>
        </p:txBody>
      </p:sp>
      <p:sp>
        <p:nvSpPr>
          <p:cNvPr id="104" name="Google Shape;104;p19"/>
          <p:cNvSpPr/>
          <p:nvPr/>
        </p:nvSpPr>
        <p:spPr>
          <a:xfrm rot="5400000">
            <a:off x="6051600" y="-6051600"/>
            <a:ext cx="95700" cy="121989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31a58644a0_0_9"/>
          <p:cNvSpPr txBox="1"/>
          <p:nvPr/>
        </p:nvSpPr>
        <p:spPr>
          <a:xfrm>
            <a:off x="0" y="458525"/>
            <a:ext cx="458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i</a:t>
            </a:r>
            <a:r>
              <a:rPr b="1" lang="en-US" sz="2000">
                <a:latin typeface="Calibri"/>
                <a:ea typeface="Calibri"/>
                <a:cs typeface="Calibri"/>
                <a:sym typeface="Calibri"/>
              </a:rPr>
              <a:t>mportant graphs</a:t>
            </a:r>
            <a:endParaRPr b="1" sz="2000">
              <a:latin typeface="Calibri"/>
              <a:ea typeface="Calibri"/>
              <a:cs typeface="Calibri"/>
              <a:sym typeface="Calibri"/>
            </a:endParaRPr>
          </a:p>
        </p:txBody>
      </p:sp>
      <p:sp>
        <p:nvSpPr>
          <p:cNvPr id="110" name="Google Shape;110;g131a58644a0_0_9"/>
          <p:cNvSpPr txBox="1"/>
          <p:nvPr/>
        </p:nvSpPr>
        <p:spPr>
          <a:xfrm>
            <a:off x="2990400" y="951125"/>
            <a:ext cx="484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latin typeface="Calibri"/>
                <a:ea typeface="Calibri"/>
                <a:cs typeface="Calibri"/>
                <a:sym typeface="Calibri"/>
              </a:rPr>
              <a:t>security_deposit</a:t>
            </a:r>
            <a:r>
              <a:rPr lang="en-US" sz="2700" u="sng">
                <a:latin typeface="Calibri"/>
                <a:ea typeface="Calibri"/>
                <a:cs typeface="Calibri"/>
                <a:sym typeface="Calibri"/>
              </a:rPr>
              <a:t> vs price</a:t>
            </a:r>
            <a:endParaRPr sz="2700" u="sng">
              <a:latin typeface="Calibri"/>
              <a:ea typeface="Calibri"/>
              <a:cs typeface="Calibri"/>
              <a:sym typeface="Calibri"/>
            </a:endParaRPr>
          </a:p>
        </p:txBody>
      </p:sp>
      <p:pic>
        <p:nvPicPr>
          <p:cNvPr id="111" name="Google Shape;111;g131a58644a0_0_9"/>
          <p:cNvPicPr preferRelativeResize="0"/>
          <p:nvPr/>
        </p:nvPicPr>
        <p:blipFill>
          <a:blip r:embed="rId3">
            <a:alphaModFix/>
          </a:blip>
          <a:stretch>
            <a:fillRect/>
          </a:stretch>
        </p:blipFill>
        <p:spPr>
          <a:xfrm>
            <a:off x="598100" y="1554825"/>
            <a:ext cx="10007874" cy="4135850"/>
          </a:xfrm>
          <a:prstGeom prst="rect">
            <a:avLst/>
          </a:prstGeom>
          <a:noFill/>
          <a:ln>
            <a:noFill/>
          </a:ln>
        </p:spPr>
      </p:pic>
      <p:sp>
        <p:nvSpPr>
          <p:cNvPr id="112" name="Google Shape;112;g131a58644a0_0_9"/>
          <p:cNvSpPr txBox="1"/>
          <p:nvPr/>
        </p:nvSpPr>
        <p:spPr>
          <a:xfrm>
            <a:off x="0" y="5801375"/>
            <a:ext cx="97926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In this plot we can find some type of liner relation between the price and security_deposit in some order ,to find these relation </a:t>
            </a:r>
            <a:r>
              <a:rPr lang="en-US" sz="1600">
                <a:solidFill>
                  <a:schemeClr val="dk1"/>
                </a:solidFill>
                <a:latin typeface="Calibri"/>
                <a:ea typeface="Calibri"/>
                <a:cs typeface="Calibri"/>
                <a:sym typeface="Calibri"/>
              </a:rPr>
              <a:t>we made </a:t>
            </a:r>
            <a:r>
              <a:rPr b="1" lang="en-US" sz="1600">
                <a:solidFill>
                  <a:srgbClr val="980000"/>
                </a:solidFill>
                <a:latin typeface="Calibri"/>
                <a:ea typeface="Calibri"/>
                <a:cs typeface="Calibri"/>
                <a:sym typeface="Calibri"/>
              </a:rPr>
              <a:t>new column “se_pr” ==security_deposit/price,</a:t>
            </a:r>
            <a:endParaRPr b="1" sz="1600">
              <a:solidFill>
                <a:srgbClr val="980000"/>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these column was a turning point.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31a58644a0_0_18"/>
          <p:cNvSpPr txBox="1"/>
          <p:nvPr/>
        </p:nvSpPr>
        <p:spPr>
          <a:xfrm>
            <a:off x="61050" y="142450"/>
            <a:ext cx="978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from the new column se_pr  we came to a every important insight ,that all the </a:t>
            </a:r>
            <a:r>
              <a:rPr b="1" lang="en-US" sz="1600">
                <a:solidFill>
                  <a:srgbClr val="D00E35"/>
                </a:solidFill>
                <a:latin typeface="Calibri"/>
                <a:ea typeface="Calibri"/>
                <a:cs typeface="Calibri"/>
                <a:sym typeface="Calibri"/>
              </a:rPr>
              <a:t>values</a:t>
            </a:r>
            <a:r>
              <a:rPr b="1" lang="en-US" sz="1600">
                <a:solidFill>
                  <a:srgbClr val="D00E35"/>
                </a:solidFill>
                <a:latin typeface="Calibri"/>
                <a:ea typeface="Calibri"/>
                <a:cs typeface="Calibri"/>
                <a:sym typeface="Calibri"/>
              </a:rPr>
              <a:t> in se_pr column are whole number ranging from 2 to 10.</a:t>
            </a:r>
            <a:r>
              <a:rPr lang="en-US" sz="1600">
                <a:latin typeface="Calibri"/>
                <a:ea typeface="Calibri"/>
                <a:cs typeface="Calibri"/>
                <a:sym typeface="Calibri"/>
              </a:rPr>
              <a:t> Or  we can say that if we know the security_deposit, then the house price will be security_deposit divided by 2,3…10 .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The minimum relation between security_depost between and price is 2 and maximum is 10.</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
        <p:nvSpPr>
          <p:cNvPr id="118" name="Google Shape;118;g131a58644a0_0_18"/>
          <p:cNvSpPr txBox="1"/>
          <p:nvPr/>
        </p:nvSpPr>
        <p:spPr>
          <a:xfrm>
            <a:off x="162800" y="1558450"/>
            <a:ext cx="978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u="sng">
                <a:latin typeface="Calibri"/>
                <a:ea typeface="Calibri"/>
                <a:cs typeface="Calibri"/>
                <a:sym typeface="Calibri"/>
              </a:rPr>
              <a:t>security_deposit vs se_pr </a:t>
            </a:r>
            <a:endParaRPr b="1" sz="2000" u="sng">
              <a:latin typeface="Calibri"/>
              <a:ea typeface="Calibri"/>
              <a:cs typeface="Calibri"/>
              <a:sym typeface="Calibri"/>
            </a:endParaRPr>
          </a:p>
        </p:txBody>
      </p:sp>
      <p:sp>
        <p:nvSpPr>
          <p:cNvPr id="119" name="Google Shape;119;g131a58644a0_0_18"/>
          <p:cNvSpPr txBox="1"/>
          <p:nvPr/>
        </p:nvSpPr>
        <p:spPr>
          <a:xfrm>
            <a:off x="61050" y="2808325"/>
            <a:ext cx="9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0" name="Google Shape;120;g131a58644a0_0_18"/>
          <p:cNvSpPr txBox="1"/>
          <p:nvPr/>
        </p:nvSpPr>
        <p:spPr>
          <a:xfrm>
            <a:off x="0" y="5667750"/>
            <a:ext cx="123549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from this plot we can say above some value of security_deposit </a:t>
            </a:r>
            <a:r>
              <a:rPr lang="en-US" sz="1800">
                <a:latin typeface="Calibri"/>
                <a:ea typeface="Calibri"/>
                <a:cs typeface="Calibri"/>
                <a:sym typeface="Calibri"/>
              </a:rPr>
              <a:t>the values of se_pr ranges from</a:t>
            </a:r>
            <a:r>
              <a:rPr lang="en-US" sz="1800">
                <a:latin typeface="Calibri"/>
                <a:ea typeface="Calibri"/>
                <a:cs typeface="Calibri"/>
                <a:sym typeface="Calibri"/>
              </a:rPr>
              <a:t>  3 to 10 . for eg if the security_deposit is &gt; than </a:t>
            </a:r>
            <a:r>
              <a:rPr lang="en-US" sz="1450">
                <a:solidFill>
                  <a:srgbClr val="212121"/>
                </a:solidFill>
                <a:highlight>
                  <a:srgbClr val="FFFFFF"/>
                </a:highlight>
                <a:latin typeface="Courier New"/>
                <a:ea typeface="Courier New"/>
                <a:cs typeface="Courier New"/>
                <a:sym typeface="Courier New"/>
              </a:rPr>
              <a:t>1592856 then the price and security_deposit will from 3 to 10 ,if security_deposit</a:t>
            </a:r>
            <a:r>
              <a:rPr lang="en-US" sz="1450">
                <a:solidFill>
                  <a:srgbClr val="212121"/>
                </a:solidFill>
                <a:highlight>
                  <a:srgbClr val="FFFFFF"/>
                </a:highlight>
                <a:latin typeface="Courier New"/>
                <a:ea typeface="Courier New"/>
                <a:cs typeface="Courier New"/>
                <a:sym typeface="Courier New"/>
              </a:rPr>
              <a:t> grater than </a:t>
            </a:r>
            <a:r>
              <a:rPr lang="en-US" sz="1450">
                <a:solidFill>
                  <a:srgbClr val="212121"/>
                </a:solidFill>
                <a:highlight>
                  <a:srgbClr val="FFFFFF"/>
                </a:highlight>
                <a:latin typeface="Courier New"/>
                <a:ea typeface="Courier New"/>
                <a:cs typeface="Courier New"/>
                <a:sym typeface="Courier New"/>
              </a:rPr>
              <a:t>7136649  the price will be security_deposit/10 only .as such we can find 8 values of security_deposit</a:t>
            </a:r>
            <a:endParaRPr sz="1800">
              <a:latin typeface="Calibri"/>
              <a:ea typeface="Calibri"/>
              <a:cs typeface="Calibri"/>
              <a:sym typeface="Calibri"/>
            </a:endParaRPr>
          </a:p>
        </p:txBody>
      </p:sp>
      <p:pic>
        <p:nvPicPr>
          <p:cNvPr id="121" name="Google Shape;121;g131a58644a0_0_18"/>
          <p:cNvPicPr preferRelativeResize="0"/>
          <p:nvPr/>
        </p:nvPicPr>
        <p:blipFill>
          <a:blip r:embed="rId3">
            <a:alphaModFix/>
          </a:blip>
          <a:stretch>
            <a:fillRect/>
          </a:stretch>
        </p:blipFill>
        <p:spPr>
          <a:xfrm>
            <a:off x="1428375" y="2051050"/>
            <a:ext cx="8665250" cy="3734475"/>
          </a:xfrm>
          <a:prstGeom prst="rect">
            <a:avLst/>
          </a:prstGeom>
          <a:noFill/>
          <a:ln>
            <a:noFill/>
          </a:ln>
        </p:spPr>
      </p:pic>
      <p:cxnSp>
        <p:nvCxnSpPr>
          <p:cNvPr id="122" name="Google Shape;122;g131a58644a0_0_18"/>
          <p:cNvCxnSpPr/>
          <p:nvPr/>
        </p:nvCxnSpPr>
        <p:spPr>
          <a:xfrm>
            <a:off x="1790825" y="4639825"/>
            <a:ext cx="8302800" cy="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g131a58644a0_0_18"/>
          <p:cNvCxnSpPr/>
          <p:nvPr/>
        </p:nvCxnSpPr>
        <p:spPr>
          <a:xfrm>
            <a:off x="1872225" y="4456675"/>
            <a:ext cx="82623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31d81fe969_0_0"/>
          <p:cNvSpPr txBox="1"/>
          <p:nvPr/>
        </p:nvSpPr>
        <p:spPr>
          <a:xfrm>
            <a:off x="0" y="0"/>
            <a:ext cx="121920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constructing </a:t>
            </a:r>
            <a:r>
              <a:rPr lang="en-US" sz="1500">
                <a:solidFill>
                  <a:srgbClr val="D00E35"/>
                </a:solidFill>
                <a:latin typeface="Calibri"/>
                <a:ea typeface="Calibri"/>
                <a:cs typeface="Calibri"/>
                <a:sym typeface="Calibri"/>
              </a:rPr>
              <a:t>new column named “int” based on the above plot,this is also a categorical column</a:t>
            </a:r>
            <a:r>
              <a:rPr lang="en-US" sz="1500">
                <a:latin typeface="Calibri"/>
                <a:ea typeface="Calibri"/>
                <a:cs typeface="Calibri"/>
                <a:sym typeface="Calibri"/>
              </a:rPr>
              <a:t> (no effect on the model) 2 represent all the rows with security_deposit below </a:t>
            </a:r>
            <a:r>
              <a:rPr lang="en-US" sz="1150">
                <a:solidFill>
                  <a:srgbClr val="212121"/>
                </a:solidFill>
                <a:highlight>
                  <a:srgbClr val="FFFFFF"/>
                </a:highlight>
                <a:latin typeface="Courier New"/>
                <a:ea typeface="Courier New"/>
                <a:cs typeface="Courier New"/>
                <a:sym typeface="Courier New"/>
              </a:rPr>
              <a:t>1592856</a:t>
            </a:r>
            <a:r>
              <a:rPr lang="en-US" sz="1050">
                <a:solidFill>
                  <a:srgbClr val="212121"/>
                </a:solidFill>
                <a:highlight>
                  <a:srgbClr val="FFFFFF"/>
                </a:highlight>
                <a:latin typeface="Courier New"/>
                <a:ea typeface="Courier New"/>
                <a:cs typeface="Courier New"/>
                <a:sym typeface="Courier New"/>
              </a:rPr>
              <a:t>  ,</a:t>
            </a:r>
            <a:r>
              <a:rPr lang="en-US" sz="1350">
                <a:solidFill>
                  <a:srgbClr val="212121"/>
                </a:solidFill>
                <a:highlight>
                  <a:srgbClr val="FFFFFF"/>
                </a:highlight>
                <a:latin typeface="Courier New"/>
                <a:ea typeface="Courier New"/>
                <a:cs typeface="Courier New"/>
                <a:sym typeface="Courier New"/>
              </a:rPr>
              <a:t>3  represent rows with s_d below </a:t>
            </a:r>
            <a:r>
              <a:rPr lang="en-US" sz="1250">
                <a:solidFill>
                  <a:srgbClr val="212121"/>
                </a:solidFill>
                <a:highlight>
                  <a:srgbClr val="FFFFFF"/>
                </a:highlight>
                <a:latin typeface="Courier New"/>
                <a:ea typeface="Courier New"/>
                <a:cs typeface="Courier New"/>
                <a:sym typeface="Courier New"/>
              </a:rPr>
              <a:t>2397975 like this the column int has 9 unique values ,this was </a:t>
            </a:r>
            <a:r>
              <a:rPr lang="en-US" sz="1350">
                <a:solidFill>
                  <a:srgbClr val="212121"/>
                </a:solidFill>
                <a:highlight>
                  <a:srgbClr val="FFFFFF"/>
                </a:highlight>
                <a:latin typeface="Courier New"/>
                <a:ea typeface="Courier New"/>
                <a:cs typeface="Courier New"/>
                <a:sym typeface="Courier New"/>
              </a:rPr>
              <a:t>also an important finding from this dataset.check the code file for more </a:t>
            </a:r>
            <a:r>
              <a:rPr lang="en-US" sz="1350">
                <a:solidFill>
                  <a:srgbClr val="212121"/>
                </a:solidFill>
                <a:highlight>
                  <a:srgbClr val="FFFFFF"/>
                </a:highlight>
                <a:latin typeface="Courier New"/>
                <a:ea typeface="Courier New"/>
                <a:cs typeface="Courier New"/>
                <a:sym typeface="Courier New"/>
              </a:rPr>
              <a:t>clarification</a:t>
            </a:r>
            <a:r>
              <a:rPr lang="en-US" sz="1350">
                <a:solidFill>
                  <a:srgbClr val="212121"/>
                </a:solidFill>
                <a:highlight>
                  <a:srgbClr val="FFFFFF"/>
                </a:highlight>
                <a:latin typeface="Courier New"/>
                <a:ea typeface="Courier New"/>
                <a:cs typeface="Courier New"/>
                <a:sym typeface="Courier New"/>
              </a:rPr>
              <a:t>.</a:t>
            </a:r>
            <a:endParaRPr sz="1750">
              <a:latin typeface="Calibri"/>
              <a:ea typeface="Calibri"/>
              <a:cs typeface="Calibri"/>
              <a:sym typeface="Calibri"/>
            </a:endParaRPr>
          </a:p>
        </p:txBody>
      </p:sp>
      <p:sp>
        <p:nvSpPr>
          <p:cNvPr id="129" name="Google Shape;129;g131d81fe969_0_0"/>
          <p:cNvSpPr txBox="1"/>
          <p:nvPr/>
        </p:nvSpPr>
        <p:spPr>
          <a:xfrm>
            <a:off x="0" y="948250"/>
            <a:ext cx="5486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rgbClr val="D00E35"/>
                </a:solidFill>
                <a:latin typeface="Poppins"/>
                <a:ea typeface="Poppins"/>
                <a:cs typeface="Poppins"/>
                <a:sym typeface="Poppins"/>
              </a:rPr>
              <a:t>Data Preparation</a:t>
            </a:r>
            <a:endParaRPr b="1" sz="3000">
              <a:solidFill>
                <a:srgbClr val="D00E35"/>
              </a:solidFill>
              <a:latin typeface="Poppins"/>
              <a:ea typeface="Poppins"/>
              <a:cs typeface="Poppins"/>
              <a:sym typeface="Poppins"/>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0" name="Google Shape;130;g131d81fe969_0_0"/>
          <p:cNvSpPr txBox="1"/>
          <p:nvPr/>
        </p:nvSpPr>
        <p:spPr>
          <a:xfrm>
            <a:off x="118550" y="1625575"/>
            <a:ext cx="97536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1)from data preparation we  joined both test and train dataset by giving test[“price”]==”999”,firstly we converted the categorical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columns into numerical values , for eg in column </a:t>
            </a:r>
            <a:r>
              <a:rPr lang="en-US" sz="1050">
                <a:solidFill>
                  <a:srgbClr val="A31515"/>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“furnish_type” we convert it into 2,1,0 respectively.</a:t>
            </a:r>
            <a:endParaRPr sz="115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FFFFFE"/>
              </a:highlight>
              <a:latin typeface="Courier New"/>
              <a:ea typeface="Courier New"/>
              <a:cs typeface="Courier New"/>
              <a:sym typeface="Courier New"/>
            </a:endParaRPr>
          </a:p>
        </p:txBody>
      </p:sp>
      <p:sp>
        <p:nvSpPr>
          <p:cNvPr id="131" name="Google Shape;131;g131d81fe969_0_0"/>
          <p:cNvSpPr txBox="1"/>
          <p:nvPr/>
        </p:nvSpPr>
        <p:spPr>
          <a:xfrm>
            <a:off x="0" y="2116675"/>
            <a:ext cx="12192000" cy="48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2)the nominal categorical columns such as “city”, ”</a:t>
            </a:r>
            <a:r>
              <a:rPr lang="en-US" sz="1050">
                <a:solidFill>
                  <a:srgbClr val="212121"/>
                </a:solidFill>
                <a:highlight>
                  <a:srgbClr val="FFFFFF"/>
                </a:highlight>
                <a:latin typeface="Courier New"/>
                <a:ea typeface="Courier New"/>
                <a:cs typeface="Courier New"/>
                <a:sym typeface="Courier New"/>
              </a:rPr>
              <a:t>layout_type</a:t>
            </a:r>
            <a:r>
              <a:rPr lang="en-US">
                <a:latin typeface="Calibri"/>
                <a:ea typeface="Calibri"/>
                <a:cs typeface="Calibri"/>
                <a:sym typeface="Calibri"/>
              </a:rPr>
              <a:t>” ,”</a:t>
            </a:r>
            <a:r>
              <a:rPr lang="en-US" sz="1050">
                <a:solidFill>
                  <a:srgbClr val="212121"/>
                </a:solidFill>
                <a:highlight>
                  <a:srgbClr val="FFFFFF"/>
                </a:highlight>
                <a:latin typeface="Courier New"/>
                <a:ea typeface="Courier New"/>
                <a:cs typeface="Courier New"/>
                <a:sym typeface="Courier New"/>
              </a:rPr>
              <a:t>property_type</a:t>
            </a:r>
            <a:r>
              <a:rPr lang="en-US">
                <a:latin typeface="Calibri"/>
                <a:ea typeface="Calibri"/>
                <a:cs typeface="Calibri"/>
                <a:sym typeface="Calibri"/>
              </a:rPr>
              <a:t>”  are encoded using label encoding.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3)the remaining categorical columns with yes or no values were converted into 1 and 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 only 3 additional columns were used along with given features for model </a:t>
            </a:r>
            <a:r>
              <a:rPr lang="en-US">
                <a:latin typeface="Calibri"/>
                <a:ea typeface="Calibri"/>
                <a:cs typeface="Calibri"/>
                <a:sym typeface="Calibri"/>
              </a:rPr>
              <a:t>building</a:t>
            </a:r>
            <a:r>
              <a:rPr lang="en-US">
                <a:latin typeface="Calibri"/>
                <a:ea typeface="Calibri"/>
                <a:cs typeface="Calibri"/>
                <a:sym typeface="Calibri"/>
              </a:rPr>
              <a:t> . they are “int”, “t_room” , ”luxary_scale”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among </a:t>
            </a:r>
            <a:r>
              <a:rPr lang="en-US">
                <a:latin typeface="Calibri"/>
                <a:ea typeface="Calibri"/>
                <a:cs typeface="Calibri"/>
                <a:sym typeface="Calibri"/>
              </a:rPr>
              <a:t>these</a:t>
            </a:r>
            <a:r>
              <a:rPr lang="en-US">
                <a:latin typeface="Calibri"/>
                <a:ea typeface="Calibri"/>
                <a:cs typeface="Calibri"/>
                <a:sym typeface="Calibri"/>
              </a:rPr>
              <a:t> i mentioned the construction of column “int” above ,along with the plot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solidFill>
                  <a:srgbClr val="A31515"/>
                </a:solidFill>
                <a:latin typeface="Calibri"/>
                <a:ea typeface="Calibri"/>
                <a:cs typeface="Calibri"/>
                <a:sym typeface="Calibri"/>
              </a:rPr>
              <a:t>“t_room”</a:t>
            </a:r>
            <a:r>
              <a:rPr lang="en-US">
                <a:latin typeface="Calibri"/>
                <a:ea typeface="Calibri"/>
                <a:cs typeface="Calibri"/>
                <a:sym typeface="Calibri"/>
              </a:rPr>
              <a:t> = bathrooms+rooms in the building.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solidFill>
                  <a:srgbClr val="A31515"/>
                </a:solidFill>
                <a:latin typeface="Calibri"/>
                <a:ea typeface="Calibri"/>
                <a:cs typeface="Calibri"/>
                <a:sym typeface="Calibri"/>
              </a:rPr>
              <a:t>“luxary_scale” </a:t>
            </a:r>
            <a:r>
              <a:rPr lang="en-US" sz="1500">
                <a:latin typeface="Calibri"/>
                <a:ea typeface="Calibri"/>
                <a:cs typeface="Calibri"/>
                <a:sym typeface="Calibri"/>
              </a:rPr>
              <a:t>= </a:t>
            </a:r>
            <a:endParaRPr sz="1500">
              <a:latin typeface="Calibri"/>
              <a:ea typeface="Calibri"/>
              <a:cs typeface="Calibri"/>
              <a:sym typeface="Calibri"/>
            </a:endParaRPr>
          </a:p>
          <a:p>
            <a:pPr indent="0" lvl="0" marL="0" rtl="0" algn="l">
              <a:spcBef>
                <a:spcPts val="0"/>
              </a:spcBef>
              <a:spcAft>
                <a:spcPts val="0"/>
              </a:spcAft>
              <a:buNone/>
            </a:pPr>
            <a:r>
              <a:rPr lang="en-US" sz="1250">
                <a:solidFill>
                  <a:schemeClr val="dk1"/>
                </a:solidFill>
                <a:highlight>
                  <a:srgbClr val="FFFFFE"/>
                </a:highlight>
                <a:latin typeface="Courier New"/>
                <a:ea typeface="Courier New"/>
                <a:cs typeface="Courier New"/>
                <a:sym typeface="Courier New"/>
              </a:rPr>
              <a:t>large.power_backup+large.washing_machine+large.air_conditioner+large[</a:t>
            </a:r>
            <a:r>
              <a:rPr lang="en-US" sz="1250">
                <a:solidFill>
                  <a:srgbClr val="A31515"/>
                </a:solidFill>
                <a:highlight>
                  <a:srgbClr val="FFFFFE"/>
                </a:highlight>
                <a:latin typeface="Courier New"/>
                <a:ea typeface="Courier New"/>
                <a:cs typeface="Courier New"/>
                <a:sym typeface="Courier New"/>
              </a:rPr>
              <a:t>'geyser/solar'</a:t>
            </a:r>
            <a:r>
              <a:rPr lang="en-US" sz="1250">
                <a:solidFill>
                  <a:schemeClr val="dk1"/>
                </a:solidFill>
                <a:highlight>
                  <a:srgbClr val="FFFFFE"/>
                </a:highlight>
                <a:latin typeface="Courier New"/>
                <a:ea typeface="Courier New"/>
                <a:cs typeface="Courier New"/>
                <a:sym typeface="Courier New"/>
              </a:rPr>
              <a:t>]+large[</a:t>
            </a:r>
            <a:r>
              <a:rPr lang="en-US" sz="1250">
                <a:solidFill>
                  <a:srgbClr val="A31515"/>
                </a:solidFill>
                <a:highlight>
                  <a:srgbClr val="FFFFFE"/>
                </a:highlight>
                <a:latin typeface="Courier New"/>
                <a:ea typeface="Courier New"/>
                <a:cs typeface="Courier New"/>
                <a:sym typeface="Courier New"/>
              </a:rPr>
              <a:t>'CCTV/security'</a:t>
            </a:r>
            <a:r>
              <a:rPr lang="en-US" sz="1250">
                <a:solidFill>
                  <a:schemeClr val="dk1"/>
                </a:solidFill>
                <a:highlight>
                  <a:srgbClr val="FFFFFE"/>
                </a:highlight>
                <a:latin typeface="Courier New"/>
                <a:ea typeface="Courier New"/>
                <a:cs typeface="Courier New"/>
                <a:sym typeface="Courier New"/>
              </a:rPr>
              <a:t>]+large.lift+</a:t>
            </a:r>
            <a:endParaRPr sz="12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rgbClr val="FFFFFE"/>
                </a:highlight>
                <a:latin typeface="Courier New"/>
                <a:ea typeface="Courier New"/>
                <a:cs typeface="Courier New"/>
                <a:sym typeface="Courier New"/>
              </a:rPr>
              <a:t>large.furnish_type</a:t>
            </a:r>
            <a:endParaRPr sz="12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rgbClr val="FFFFFE"/>
                </a:highlight>
                <a:latin typeface="Courier New"/>
                <a:ea typeface="Courier New"/>
                <a:cs typeface="Courier New"/>
                <a:sym typeface="Courier New"/>
              </a:rPr>
              <a:t>since we have converted all columns into numeric we can add the columns with 1 or 0 and furnish_type ,which gives the scale of </a:t>
            </a:r>
            <a:r>
              <a:rPr lang="en-US" sz="1250">
                <a:solidFill>
                  <a:schemeClr val="dk1"/>
                </a:solidFill>
                <a:highlight>
                  <a:srgbClr val="FFFFFE"/>
                </a:highlight>
                <a:latin typeface="Courier New"/>
                <a:ea typeface="Courier New"/>
                <a:cs typeface="Courier New"/>
                <a:sym typeface="Courier New"/>
              </a:rPr>
              <a:t>luxury in each house</a:t>
            </a:r>
            <a:endParaRPr sz="12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rgbClr val="FFFFFE"/>
                </a:highlight>
                <a:latin typeface="Courier New"/>
                <a:ea typeface="Courier New"/>
                <a:cs typeface="Courier New"/>
                <a:sym typeface="Courier New"/>
              </a:rPr>
              <a:t>columns used for model bulding where </a:t>
            </a:r>
            <a:r>
              <a:rPr lang="en-US" sz="1250">
                <a:solidFill>
                  <a:srgbClr val="212121"/>
                </a:solidFill>
                <a:highlight>
                  <a:srgbClr val="FFFFFF"/>
                </a:highlight>
                <a:latin typeface="Courier New"/>
                <a:ea typeface="Courier New"/>
                <a:cs typeface="Courier New"/>
                <a:sym typeface="Courier New"/>
              </a:rPr>
              <a:t>['room','layout_type','property_type','area','furnish_type','bathroom','city','parking_spaces','floor','pet_friendly',</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50">
                <a:solidFill>
                  <a:srgbClr val="212121"/>
                </a:solidFill>
                <a:highlight>
                  <a:srgbClr val="FFFFFF"/>
                </a:highlight>
                <a:latin typeface="Courier New"/>
                <a:ea typeface="Courier New"/>
                <a:cs typeface="Courier New"/>
                <a:sym typeface="Courier New"/>
              </a:rPr>
              <a:t>'power_backup','washing_machine'’air_conditioner','geyser/solar','security_deposit','CCTV/security','lift','neighbourhood',</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50">
                <a:solidFill>
                  <a:srgbClr val="212121"/>
                </a:solidFill>
                <a:highlight>
                  <a:srgbClr val="FFFFFF"/>
                </a:highlight>
                <a:latin typeface="Courier New"/>
                <a:ea typeface="Courier New"/>
                <a:cs typeface="Courier New"/>
                <a:sym typeface="Courier New"/>
              </a:rPr>
              <a:t>'luxary_scale','t_room','int']</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50">
                <a:solidFill>
                  <a:srgbClr val="212121"/>
                </a:solidFill>
                <a:highlight>
                  <a:srgbClr val="FFFFFF"/>
                </a:highlight>
                <a:latin typeface="Courier New"/>
                <a:ea typeface="Courier New"/>
                <a:cs typeface="Courier New"/>
                <a:sym typeface="Courier New"/>
              </a:rPr>
              <a:t>at the initial modeling stage we used kfold ,but using kfold for this dataset was not ideal because ,the model was only trying to get the liner relationship between price and security_deposit column , so we decided to use the full data for training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50">
                <a:solidFill>
                  <a:srgbClr val="212121"/>
                </a:solidFill>
                <a:highlight>
                  <a:srgbClr val="FFFFFF"/>
                </a:highlight>
                <a:latin typeface="Courier New"/>
                <a:ea typeface="Courier New"/>
                <a:cs typeface="Courier New"/>
                <a:sym typeface="Courier New"/>
              </a:rPr>
              <a:t>and this approach give the best rmse.</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1d81fe969_0_19"/>
          <p:cNvSpPr txBox="1"/>
          <p:nvPr/>
        </p:nvSpPr>
        <p:spPr>
          <a:xfrm>
            <a:off x="0" y="101600"/>
            <a:ext cx="3589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rgbClr val="D00E35"/>
                </a:solidFill>
                <a:latin typeface="Poppins"/>
                <a:ea typeface="Poppins"/>
                <a:cs typeface="Poppins"/>
                <a:sym typeface="Poppins"/>
              </a:rPr>
              <a:t>model</a:t>
            </a:r>
            <a:endParaRPr b="1" sz="3000">
              <a:solidFill>
                <a:srgbClr val="D00E35"/>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7" name="Google Shape;137;g131d81fe969_0_19"/>
          <p:cNvSpPr txBox="1"/>
          <p:nvPr/>
        </p:nvSpPr>
        <p:spPr>
          <a:xfrm>
            <a:off x="101600" y="778700"/>
            <a:ext cx="12090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we used </a:t>
            </a:r>
            <a:r>
              <a:rPr lang="en-US">
                <a:solidFill>
                  <a:srgbClr val="D00E35"/>
                </a:solidFill>
                <a:latin typeface="Calibri"/>
                <a:ea typeface="Calibri"/>
                <a:cs typeface="Calibri"/>
                <a:sym typeface="Calibri"/>
              </a:rPr>
              <a:t>xgbRegressor</a:t>
            </a:r>
            <a:r>
              <a:rPr lang="en-US">
                <a:latin typeface="Calibri"/>
                <a:ea typeface="Calibri"/>
                <a:cs typeface="Calibri"/>
                <a:sym typeface="Calibri"/>
              </a:rPr>
              <a:t> model for this data,because it performed better than all the other models (without any hyperparameter tuning)   the public leaderboard score without any hyperparameter tuning was  26813  (rmse) ,other xgb i tried lgbmregressor and randomforestregressor models ,but xgb give better score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full training dataset was used for train the final model,but initially i used kfold which was overfitting somehow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 a real world we should always split the train set into validation dataset.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but i used “ </a:t>
            </a:r>
            <a:r>
              <a:rPr lang="en-US" sz="1050">
                <a:solidFill>
                  <a:schemeClr val="dk1"/>
                </a:solidFill>
                <a:highlight>
                  <a:srgbClr val="FFFFFE"/>
                </a:highlight>
                <a:latin typeface="Courier New"/>
                <a:ea typeface="Courier New"/>
                <a:cs typeface="Courier New"/>
                <a:sym typeface="Courier New"/>
              </a:rPr>
              <a:t>early_stopping_rounds”=200 </a:t>
            </a:r>
            <a:r>
              <a:rPr lang="en-US" sz="1150">
                <a:solidFill>
                  <a:schemeClr val="dk1"/>
                </a:solidFill>
                <a:highlight>
                  <a:srgbClr val="FFFFFE"/>
                </a:highlight>
                <a:latin typeface="Courier New"/>
                <a:ea typeface="Courier New"/>
                <a:cs typeface="Courier New"/>
                <a:sym typeface="Courier New"/>
              </a:rPr>
              <a:t>which will prevent the model from overfitting and “</a:t>
            </a:r>
            <a:r>
              <a:rPr lang="en-US" sz="1050">
                <a:solidFill>
                  <a:schemeClr val="dk1"/>
                </a:solidFill>
                <a:highlight>
                  <a:srgbClr val="FFFFFE"/>
                </a:highlight>
                <a:latin typeface="Courier New"/>
                <a:ea typeface="Courier New"/>
                <a:cs typeface="Courier New"/>
                <a:sym typeface="Courier New"/>
              </a:rPr>
              <a:t>eval_set”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1250">
                <a:solidFill>
                  <a:srgbClr val="A31515"/>
                </a:solidFill>
                <a:highlight>
                  <a:srgbClr val="FFFFFF"/>
                </a:highlight>
              </a:rPr>
              <a:t>Extreme Gradient Boosting (XGBoost) </a:t>
            </a:r>
            <a:r>
              <a:rPr b="1" lang="en-US" sz="1250">
                <a:solidFill>
                  <a:srgbClr val="555555"/>
                </a:solidFill>
                <a:highlight>
                  <a:srgbClr val="FFFFFF"/>
                </a:highlight>
              </a:rPr>
              <a:t>: is an treebased algorithm which uses </a:t>
            </a:r>
            <a:r>
              <a:rPr b="1" lang="en-US" sz="1250">
                <a:solidFill>
                  <a:srgbClr val="555555"/>
                </a:solidFill>
                <a:highlight>
                  <a:srgbClr val="FFFFFF"/>
                </a:highlight>
              </a:rPr>
              <a:t>boosting</a:t>
            </a:r>
            <a:r>
              <a:rPr b="1" lang="en-US" sz="1250">
                <a:solidFill>
                  <a:srgbClr val="555555"/>
                </a:solidFill>
                <a:highlight>
                  <a:srgbClr val="FFFFFF"/>
                </a:highlight>
              </a:rPr>
              <a:t> en</a:t>
            </a:r>
            <a:r>
              <a:rPr b="1" lang="en-US" sz="1250">
                <a:solidFill>
                  <a:srgbClr val="555555"/>
                </a:solidFill>
                <a:highlight>
                  <a:srgbClr val="FFFFFF"/>
                </a:highlight>
              </a:rPr>
              <a:t>sampling technique. which is a used in </a:t>
            </a:r>
            <a:r>
              <a:rPr lang="en-US" sz="1150">
                <a:solidFill>
                  <a:srgbClr val="555555"/>
                </a:solidFill>
                <a:highlight>
                  <a:srgbClr val="FFFFFF"/>
                </a:highlight>
              </a:rPr>
              <a:t>regression predictive modeling.</a:t>
            </a:r>
            <a:endParaRPr sz="1150">
              <a:solidFill>
                <a:srgbClr val="555555"/>
              </a:solidFill>
              <a:highlight>
                <a:srgbClr val="FFFFFF"/>
              </a:highlight>
            </a:endParaRPr>
          </a:p>
          <a:p>
            <a:pPr indent="0" lvl="0" marL="0" rtl="0" algn="l">
              <a:spcBef>
                <a:spcPts val="0"/>
              </a:spcBef>
              <a:spcAft>
                <a:spcPts val="0"/>
              </a:spcAft>
              <a:buNone/>
            </a:pPr>
            <a:r>
              <a:rPr lang="en-US" sz="1250">
                <a:solidFill>
                  <a:srgbClr val="555555"/>
                </a:solidFill>
                <a:highlight>
                  <a:srgbClr val="FFFFFF"/>
                </a:highlight>
              </a:rPr>
              <a:t>we parameters where default. for more details about the algorithm  https://xgboost.readthedocs.io/en/stable/tutorials/model.html</a:t>
            </a:r>
            <a:endParaRPr sz="1250">
              <a:solidFill>
                <a:srgbClr val="555555"/>
              </a:solidFill>
              <a:highlight>
                <a:srgbClr val="FFFFFF"/>
              </a:highlight>
            </a:endParaRPr>
          </a:p>
          <a:p>
            <a:pPr indent="0" lvl="0" marL="0" rtl="0" algn="l">
              <a:spcBef>
                <a:spcPts val="0"/>
              </a:spcBef>
              <a:spcAft>
                <a:spcPts val="0"/>
              </a:spcAft>
              <a:buNone/>
            </a:pPr>
            <a:r>
              <a:rPr lang="en-US" sz="1250">
                <a:solidFill>
                  <a:srgbClr val="555555"/>
                </a:solidFill>
                <a:highlight>
                  <a:srgbClr val="FFFFFF"/>
                </a:highlight>
              </a:rPr>
              <a:t> </a:t>
            </a:r>
            <a:endParaRPr sz="1250">
              <a:solidFill>
                <a:srgbClr val="555555"/>
              </a:solidFill>
              <a:highlight>
                <a:srgbClr val="FFFFFF"/>
              </a:highlight>
            </a:endParaRPr>
          </a:p>
          <a:p>
            <a:pPr indent="-301625" lvl="0" marL="457200" rtl="0" algn="l">
              <a:spcBef>
                <a:spcPts val="0"/>
              </a:spcBef>
              <a:spcAft>
                <a:spcPts val="0"/>
              </a:spcAft>
              <a:buClr>
                <a:srgbClr val="555555"/>
              </a:buClr>
              <a:buSzPts val="1150"/>
              <a:buChar char="●"/>
            </a:pPr>
            <a:r>
              <a:rPr lang="en-US" sz="1150">
                <a:solidFill>
                  <a:srgbClr val="555555"/>
                </a:solidFill>
                <a:highlight>
                  <a:srgbClr val="FFFFFF"/>
                </a:highlight>
              </a:rPr>
              <a:t>ideally i use kfold in every ml problem, but here the model was trying to find only some specific liner relationship between price and security_deposit  because of the random kfold </a:t>
            </a:r>
            <a:endParaRPr sz="1150">
              <a:solidFill>
                <a:srgbClr val="555555"/>
              </a:solidFill>
              <a:highlight>
                <a:srgbClr val="FFFFFF"/>
              </a:highlight>
            </a:endParaRPr>
          </a:p>
          <a:p>
            <a:pPr indent="-301625" lvl="0" marL="457200" rtl="0" algn="l">
              <a:spcBef>
                <a:spcPts val="0"/>
              </a:spcBef>
              <a:spcAft>
                <a:spcPts val="0"/>
              </a:spcAft>
              <a:buClr>
                <a:srgbClr val="555555"/>
              </a:buClr>
              <a:buSzPts val="1150"/>
              <a:buChar char="●"/>
            </a:pPr>
            <a:r>
              <a:rPr lang="en-US" sz="1150">
                <a:solidFill>
                  <a:srgbClr val="555555"/>
                </a:solidFill>
                <a:highlight>
                  <a:srgbClr val="FFFFFF"/>
                </a:highlight>
              </a:rPr>
              <a:t>so i used the full train dataset for model training.</a:t>
            </a:r>
            <a:endParaRPr sz="1150">
              <a:solidFill>
                <a:srgbClr val="555555"/>
              </a:solidFill>
              <a:highlight>
                <a:srgbClr val="FFFFFF"/>
              </a:highlight>
            </a:endParaRPr>
          </a:p>
          <a:p>
            <a:pPr indent="0" lvl="0" marL="0" rtl="0" algn="l">
              <a:spcBef>
                <a:spcPts val="0"/>
              </a:spcBef>
              <a:spcAft>
                <a:spcPts val="0"/>
              </a:spcAft>
              <a:buNone/>
            </a:pPr>
            <a:r>
              <a:rPr lang="en-US" sz="1150">
                <a:solidFill>
                  <a:srgbClr val="555555"/>
                </a:solidFill>
                <a:highlight>
                  <a:srgbClr val="FFFFFF"/>
                </a:highlight>
              </a:rPr>
              <a:t>  </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a:p>
            <a:pPr indent="0" lvl="0" marL="0" rtl="0" algn="l">
              <a:spcBef>
                <a:spcPts val="0"/>
              </a:spcBef>
              <a:spcAft>
                <a:spcPts val="0"/>
              </a:spcAft>
              <a:buNone/>
            </a:pPr>
            <a:r>
              <a:rPr lang="en-US" sz="1150">
                <a:solidFill>
                  <a:srgbClr val="555555"/>
                </a:solidFill>
                <a:highlight>
                  <a:srgbClr val="FFFFFF"/>
                </a:highlight>
              </a:rPr>
              <a:t> </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p:txBody>
      </p:sp>
      <p:pic>
        <p:nvPicPr>
          <p:cNvPr id="138" name="Google Shape;138;g131d81fe969_0_19"/>
          <p:cNvPicPr preferRelativeResize="0"/>
          <p:nvPr/>
        </p:nvPicPr>
        <p:blipFill>
          <a:blip r:embed="rId3">
            <a:alphaModFix/>
          </a:blip>
          <a:stretch>
            <a:fillRect/>
          </a:stretch>
        </p:blipFill>
        <p:spPr>
          <a:xfrm>
            <a:off x="719150" y="3429000"/>
            <a:ext cx="9647599" cy="2778175"/>
          </a:xfrm>
          <a:prstGeom prst="rect">
            <a:avLst/>
          </a:prstGeom>
          <a:noFill/>
          <a:ln>
            <a:noFill/>
          </a:ln>
        </p:spPr>
      </p:pic>
      <p:sp>
        <p:nvSpPr>
          <p:cNvPr id="139" name="Google Shape;139;g131d81fe969_0_19"/>
          <p:cNvSpPr txBox="1"/>
          <p:nvPr/>
        </p:nvSpPr>
        <p:spPr>
          <a:xfrm>
            <a:off x="0" y="6207175"/>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as we seen in eda,in the  mode alsol is overally dependent on the security_deposit column ,and other columns are dependent on the security_deposit column so we can use the security_deposit column to predict the price of the </a:t>
            </a:r>
            <a:r>
              <a:rPr b="1" lang="en-US" sz="1500">
                <a:latin typeface="Calibri"/>
                <a:ea typeface="Calibri"/>
                <a:cs typeface="Calibri"/>
                <a:sym typeface="Calibri"/>
              </a:rPr>
              <a:t>building</a:t>
            </a:r>
            <a:r>
              <a:rPr b="1" lang="en-US" sz="1500">
                <a:latin typeface="Calibri"/>
                <a:ea typeface="Calibri"/>
                <a:cs typeface="Calibri"/>
                <a:sym typeface="Calibri"/>
              </a:rPr>
              <a:t>. </a:t>
            </a:r>
            <a:r>
              <a:rPr b="1" lang="en-US" sz="1500">
                <a:solidFill>
                  <a:srgbClr val="00FF00"/>
                </a:solidFill>
                <a:latin typeface="Calibri"/>
                <a:ea typeface="Calibri"/>
                <a:cs typeface="Calibri"/>
                <a:sym typeface="Calibri"/>
              </a:rPr>
              <a:t>the above plot is of feature importance</a:t>
            </a:r>
            <a:r>
              <a:rPr b="1" lang="en-US" sz="1500">
                <a:latin typeface="Calibri"/>
                <a:ea typeface="Calibri"/>
                <a:cs typeface="Calibri"/>
                <a:sym typeface="Calibri"/>
              </a:rPr>
              <a:t> </a:t>
            </a:r>
            <a:endParaRPr b="1" sz="1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31d81fe969_0_32"/>
          <p:cNvSpPr txBox="1"/>
          <p:nvPr/>
        </p:nvSpPr>
        <p:spPr>
          <a:xfrm>
            <a:off x="0" y="0"/>
            <a:ext cx="5362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trick using security_column for pridecting the house rent </a:t>
            </a:r>
            <a:endParaRPr b="1" sz="1700">
              <a:latin typeface="Calibri"/>
              <a:ea typeface="Calibri"/>
              <a:cs typeface="Calibri"/>
              <a:sym typeface="Calibri"/>
            </a:endParaRPr>
          </a:p>
        </p:txBody>
      </p:sp>
      <p:sp>
        <p:nvSpPr>
          <p:cNvPr id="145" name="Google Shape;145;g131d81fe969_0_32"/>
          <p:cNvSpPr txBox="1"/>
          <p:nvPr/>
        </p:nvSpPr>
        <p:spPr>
          <a:xfrm>
            <a:off x="0" y="446400"/>
            <a:ext cx="12081300" cy="665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use the model to predict the test set and saved in the newdataframe then add testdata’s  “security_deposit” ,”int” and</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 “property_id  columns into the new dataframe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construct a new column for prediction dataframe ‘pro“  which is security_deposit / pridected_price.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since we know that the minimum house price and security_deposit  relation will be 2 ,so if the pro value is less than 2.1 we will divide the </a:t>
            </a:r>
            <a:r>
              <a:rPr b="1" lang="en-US" sz="1600">
                <a:latin typeface="Calibri"/>
                <a:ea typeface="Calibri"/>
                <a:cs typeface="Calibri"/>
                <a:sym typeface="Calibri"/>
              </a:rPr>
              <a:t>corresponding</a:t>
            </a:r>
            <a:r>
              <a:rPr b="1" lang="en-US" sz="1600">
                <a:latin typeface="Calibri"/>
                <a:ea typeface="Calibri"/>
                <a:cs typeface="Calibri"/>
                <a:sym typeface="Calibri"/>
              </a:rPr>
              <a:t> security_deposit by 2 and it will be accurate house price ,save it to new column “new_price”</a:t>
            </a:r>
            <a:endParaRPr b="1"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after this construct a new column to the dataframe “ rem” that is  the reminder number of  new_price.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then if the rem &gt;0 and column “pro” is &lt; 2  divide the security_deposit by 3 this will be the updated price saved into new column in the dataframe.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and also the maximum relation between deposit and price is 10 also if the security_deposit is &gt; </a:t>
            </a:r>
            <a:r>
              <a:rPr b="1" lang="en-US" sz="1350">
                <a:solidFill>
                  <a:srgbClr val="212121"/>
                </a:solidFill>
                <a:highlight>
                  <a:srgbClr val="FFFFFF"/>
                </a:highlight>
                <a:latin typeface="Courier New"/>
                <a:ea typeface="Courier New"/>
                <a:cs typeface="Courier New"/>
                <a:sym typeface="Courier New"/>
              </a:rPr>
              <a:t>7136649</a:t>
            </a:r>
            <a:r>
              <a:rPr b="1" lang="en-US" sz="1050">
                <a:solidFill>
                  <a:srgbClr val="212121"/>
                </a:solidFill>
                <a:highlight>
                  <a:srgbClr val="FFFFFF"/>
                </a:highlight>
                <a:latin typeface="Courier New"/>
                <a:ea typeface="Courier New"/>
                <a:cs typeface="Courier New"/>
                <a:sym typeface="Courier New"/>
              </a:rPr>
              <a:t>  </a:t>
            </a:r>
            <a:r>
              <a:rPr b="1" lang="en-US" sz="1450">
                <a:solidFill>
                  <a:srgbClr val="212121"/>
                </a:solidFill>
                <a:highlight>
                  <a:srgbClr val="FFFFFF"/>
                </a:highlight>
                <a:latin typeface="Courier New"/>
                <a:ea typeface="Courier New"/>
                <a:cs typeface="Courier New"/>
                <a:sym typeface="Courier New"/>
              </a:rPr>
              <a:t>then its 100% sure the price is security_deposit/10 this will be the updated price only for rows with </a:t>
            </a:r>
            <a:r>
              <a:rPr b="1" lang="en-US" sz="1600">
                <a:solidFill>
                  <a:schemeClr val="dk1"/>
                </a:solidFill>
                <a:latin typeface="Calibri"/>
                <a:ea typeface="Calibri"/>
                <a:cs typeface="Calibri"/>
                <a:sym typeface="Calibri"/>
              </a:rPr>
              <a:t>security_deposit is &gt; </a:t>
            </a:r>
            <a:r>
              <a:rPr b="1" lang="en-US" sz="1350">
                <a:solidFill>
                  <a:srgbClr val="212121"/>
                </a:solidFill>
                <a:highlight>
                  <a:srgbClr val="FFFFFF"/>
                </a:highlight>
                <a:latin typeface="Courier New"/>
                <a:ea typeface="Courier New"/>
                <a:cs typeface="Courier New"/>
                <a:sym typeface="Courier New"/>
              </a:rPr>
              <a:t>7136649</a:t>
            </a:r>
            <a:endParaRPr b="1"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314325" lvl="0" marL="457200" rtl="0" algn="l">
              <a:spcBef>
                <a:spcPts val="0"/>
              </a:spcBef>
              <a:spcAft>
                <a:spcPts val="0"/>
              </a:spcAft>
              <a:buClr>
                <a:srgbClr val="212121"/>
              </a:buClr>
              <a:buSzPts val="1350"/>
              <a:buFont typeface="Courier New"/>
              <a:buChar char="●"/>
            </a:pPr>
            <a:r>
              <a:rPr lang="en-US" sz="1350">
                <a:solidFill>
                  <a:srgbClr val="212121"/>
                </a:solidFill>
                <a:highlight>
                  <a:srgbClr val="FFFFFF"/>
                </a:highlight>
                <a:latin typeface="Courier New"/>
                <a:ea typeface="Courier New"/>
                <a:cs typeface="Courier New"/>
                <a:sym typeface="Courier New"/>
              </a:rPr>
              <a:t>likewise if the deposit is &gt; 6348368</a:t>
            </a:r>
            <a:r>
              <a:rPr lang="en-US" sz="1050">
                <a:solidFill>
                  <a:srgbClr val="212121"/>
                </a:solidFill>
                <a:highlight>
                  <a:srgbClr val="FFFFFF"/>
                </a:highlight>
                <a:latin typeface="Courier New"/>
                <a:ea typeface="Courier New"/>
                <a:cs typeface="Courier New"/>
                <a:sym typeface="Courier New"/>
              </a:rPr>
              <a:t>  </a:t>
            </a:r>
            <a:r>
              <a:rPr lang="en-US" sz="1450">
                <a:solidFill>
                  <a:srgbClr val="212121"/>
                </a:solidFill>
                <a:highlight>
                  <a:srgbClr val="FFFFFF"/>
                </a:highlight>
                <a:latin typeface="Courier New"/>
                <a:ea typeface="Courier New"/>
                <a:cs typeface="Courier New"/>
                <a:sym typeface="Courier New"/>
              </a:rPr>
              <a:t>then the price will deposit divided by 10 or 9 we also find the price using the same technique.(look into the code for more clarification)</a:t>
            </a:r>
            <a:endParaRPr sz="1450">
              <a:solidFill>
                <a:srgbClr val="212121"/>
              </a:solidFill>
              <a:highlight>
                <a:srgbClr val="FFFFFF"/>
              </a:highlight>
              <a:latin typeface="Courier New"/>
              <a:ea typeface="Courier New"/>
              <a:cs typeface="Courier New"/>
              <a:sym typeface="Courier New"/>
            </a:endParaRPr>
          </a:p>
          <a:p>
            <a:pPr indent="-327025" lvl="0" marL="457200" rtl="0" algn="l">
              <a:spcBef>
                <a:spcPts val="0"/>
              </a:spcBef>
              <a:spcAft>
                <a:spcPts val="0"/>
              </a:spcAft>
              <a:buClr>
                <a:srgbClr val="212121"/>
              </a:buClr>
              <a:buSzPts val="1550"/>
              <a:buFont typeface="Courier New"/>
              <a:buChar char="●"/>
            </a:pPr>
            <a:r>
              <a:rPr lang="en-US" sz="1550">
                <a:solidFill>
                  <a:srgbClr val="212121"/>
                </a:solidFill>
                <a:highlight>
                  <a:srgbClr val="FFFFFF"/>
                </a:highlight>
                <a:latin typeface="Courier New"/>
                <a:ea typeface="Courier New"/>
                <a:cs typeface="Courier New"/>
                <a:sym typeface="Courier New"/>
              </a:rPr>
              <a:t>save this dataframe with updated price column.</a:t>
            </a:r>
            <a:endParaRPr sz="15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550">
                <a:solidFill>
                  <a:srgbClr val="212121"/>
                </a:solidFill>
                <a:highlight>
                  <a:srgbClr val="FFFFFF"/>
                </a:highlight>
                <a:latin typeface="Courier New"/>
                <a:ea typeface="Courier New"/>
                <a:cs typeface="Courier New"/>
                <a:sym typeface="Courier New"/>
              </a:rPr>
              <a:t>#second phase of using deposit column.</a:t>
            </a:r>
            <a:endParaRPr sz="1550">
              <a:solidFill>
                <a:srgbClr val="212121"/>
              </a:solidFill>
              <a:highlight>
                <a:srgbClr val="FFFFFF"/>
              </a:highlight>
              <a:latin typeface="Courier New"/>
              <a:ea typeface="Courier New"/>
              <a:cs typeface="Courier New"/>
              <a:sym typeface="Courier New"/>
            </a:endParaRPr>
          </a:p>
          <a:p>
            <a:pPr indent="-327025" lvl="0" marL="457200" rtl="0" algn="l">
              <a:spcBef>
                <a:spcPts val="0"/>
              </a:spcBef>
              <a:spcAft>
                <a:spcPts val="0"/>
              </a:spcAft>
              <a:buClr>
                <a:srgbClr val="212121"/>
              </a:buClr>
              <a:buSzPts val="1550"/>
              <a:buFont typeface="Courier New"/>
              <a:buChar char="●"/>
            </a:pPr>
            <a:r>
              <a:rPr lang="en-US" sz="1550">
                <a:solidFill>
                  <a:srgbClr val="212121"/>
                </a:solidFill>
                <a:highlight>
                  <a:srgbClr val="FFFFFF"/>
                </a:highlight>
                <a:latin typeface="Courier New"/>
                <a:ea typeface="Courier New"/>
                <a:cs typeface="Courier New"/>
                <a:sym typeface="Courier New"/>
              </a:rPr>
              <a:t>let df be the preprocessed dataframe with both train and test data combained.</a:t>
            </a:r>
            <a:endParaRPr sz="1550">
              <a:solidFill>
                <a:srgbClr val="212121"/>
              </a:solidFill>
              <a:highlight>
                <a:srgbClr val="FFFFFF"/>
              </a:highlight>
              <a:latin typeface="Courier New"/>
              <a:ea typeface="Courier New"/>
              <a:cs typeface="Courier New"/>
              <a:sym typeface="Courier New"/>
            </a:endParaRPr>
          </a:p>
          <a:p>
            <a:pPr indent="-327025" lvl="0" marL="457200" rtl="0" algn="l">
              <a:spcBef>
                <a:spcPts val="0"/>
              </a:spcBef>
              <a:spcAft>
                <a:spcPts val="0"/>
              </a:spcAft>
              <a:buClr>
                <a:srgbClr val="212121"/>
              </a:buClr>
              <a:buSzPts val="1550"/>
              <a:buFont typeface="Courier New"/>
              <a:buChar char="●"/>
            </a:pPr>
            <a:r>
              <a:rPr lang="en-US" sz="1550">
                <a:solidFill>
                  <a:srgbClr val="212121"/>
                </a:solidFill>
                <a:highlight>
                  <a:srgbClr val="FFFFFF"/>
                </a:highlight>
                <a:latin typeface="Courier New"/>
                <a:ea typeface="Courier New"/>
                <a:cs typeface="Courier New"/>
                <a:sym typeface="Courier New"/>
              </a:rPr>
              <a:t>we construt columns “two”,three”,......”ten” it has values 1 or zero , if the corresponding security_deposit is divisibl by the number then it will be 1 or 0. for eg if a deposit is divisible by 2 then 1.</a:t>
            </a:r>
            <a:endParaRPr sz="1550">
              <a:solidFill>
                <a:srgbClr val="212121"/>
              </a:solidFill>
              <a:highlight>
                <a:srgbClr val="FFFFFF"/>
              </a:highlight>
              <a:latin typeface="Courier New"/>
              <a:ea typeface="Courier New"/>
              <a:cs typeface="Courier New"/>
              <a:sym typeface="Courier New"/>
            </a:endParaRPr>
          </a:p>
          <a:p>
            <a:pPr indent="-327025" lvl="0" marL="457200" rtl="0" algn="l">
              <a:spcBef>
                <a:spcPts val="0"/>
              </a:spcBef>
              <a:spcAft>
                <a:spcPts val="0"/>
              </a:spcAft>
              <a:buClr>
                <a:srgbClr val="212121"/>
              </a:buClr>
              <a:buSzPts val="1550"/>
              <a:buFont typeface="Courier New"/>
              <a:buChar char="●"/>
            </a:pPr>
            <a:r>
              <a:rPr lang="en-US" sz="1550">
                <a:solidFill>
                  <a:srgbClr val="212121"/>
                </a:solidFill>
                <a:highlight>
                  <a:srgbClr val="FFFFFF"/>
                </a:highlight>
                <a:latin typeface="Courier New"/>
                <a:ea typeface="Courier New"/>
                <a:cs typeface="Courier New"/>
                <a:sym typeface="Courier New"/>
              </a:rPr>
              <a:t>construct another column “tot_div” which is sum of above construct columns like “two”+”three”+.....+”ten”.</a:t>
            </a:r>
            <a:endParaRPr sz="1550">
              <a:solidFill>
                <a:srgbClr val="212121"/>
              </a:solidFill>
              <a:highlight>
                <a:srgbClr val="FFFFFF"/>
              </a:highlight>
              <a:latin typeface="Courier New"/>
              <a:ea typeface="Courier New"/>
              <a:cs typeface="Courier New"/>
              <a:sym typeface="Courier New"/>
            </a:endParaRPr>
          </a:p>
          <a:p>
            <a:pPr indent="-327025" lvl="0" marL="457200" rtl="0" algn="l">
              <a:spcBef>
                <a:spcPts val="0"/>
              </a:spcBef>
              <a:spcAft>
                <a:spcPts val="0"/>
              </a:spcAft>
              <a:buClr>
                <a:srgbClr val="212121"/>
              </a:buClr>
              <a:buSzPts val="1550"/>
              <a:buFont typeface="Courier New"/>
              <a:buChar char="●"/>
            </a:pPr>
            <a:r>
              <a:rPr lang="en-US" sz="1550">
                <a:solidFill>
                  <a:srgbClr val="212121"/>
                </a:solidFill>
                <a:highlight>
                  <a:srgbClr val="FFFFFF"/>
                </a:highlight>
                <a:latin typeface="Courier New"/>
                <a:ea typeface="Courier New"/>
                <a:cs typeface="Courier New"/>
                <a:sym typeface="Courier New"/>
              </a:rPr>
              <a:t>in this tot_div we can see value 1, which means that security_deposit is only one number divisible without reminder,that means that the price then will be deposit/that number</a:t>
            </a:r>
            <a:endParaRPr sz="15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1d81fe969_0_40"/>
          <p:cNvSpPr txBox="1"/>
          <p:nvPr/>
        </p:nvSpPr>
        <p:spPr>
          <a:xfrm>
            <a:off x="179425" y="139550"/>
            <a:ext cx="9792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for rows with tot_div==1 we can find the correct house price by dividing the security_deposit by </a:t>
            </a:r>
            <a:r>
              <a:rPr lang="en-US" sz="1600">
                <a:latin typeface="Calibri"/>
                <a:ea typeface="Calibri"/>
                <a:cs typeface="Calibri"/>
                <a:sym typeface="Calibri"/>
              </a:rPr>
              <a:t>corresponding</a:t>
            </a:r>
            <a:r>
              <a:rPr lang="en-US" sz="1600">
                <a:latin typeface="Calibri"/>
                <a:ea typeface="Calibri"/>
                <a:cs typeface="Calibri"/>
                <a:sym typeface="Calibri"/>
              </a:rPr>
              <a:t> number. [for better understanding check code ,were it is described and executed correctly]</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for rows  with tot_div==2 ,we can say there are 2 numbers which can divide the deposit into whole number.</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and rows with tot_div==2 and int &gt;2  ,the number will not be 2 ,because for int&gt;2 there is no </a:t>
            </a:r>
            <a:r>
              <a:rPr lang="en-US" sz="1600">
                <a:latin typeface="Calibri"/>
                <a:ea typeface="Calibri"/>
                <a:cs typeface="Calibri"/>
                <a:sym typeface="Calibri"/>
              </a:rPr>
              <a:t>relation</a:t>
            </a:r>
            <a:r>
              <a:rPr lang="en-US" sz="1600">
                <a:latin typeface="Calibri"/>
                <a:ea typeface="Calibri"/>
                <a:cs typeface="Calibri"/>
                <a:sym typeface="Calibri"/>
              </a:rPr>
              <a:t> between price and deposit below 3 ,so we ignore two column.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plz check the code for better clarification of the above idea</a:t>
            </a:r>
            <a:endParaRPr b="1" sz="1600">
              <a:latin typeface="Calibri"/>
              <a:ea typeface="Calibri"/>
              <a:cs typeface="Calibri"/>
              <a:sym typeface="Calibri"/>
            </a:endParaRPr>
          </a:p>
        </p:txBody>
      </p:sp>
      <p:sp>
        <p:nvSpPr>
          <p:cNvPr id="151" name="Google Shape;151;g131d81fe969_0_40"/>
          <p:cNvSpPr txBox="1"/>
          <p:nvPr/>
        </p:nvSpPr>
        <p:spPr>
          <a:xfrm>
            <a:off x="0" y="2731250"/>
            <a:ext cx="12192000" cy="362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u="sng">
                <a:solidFill>
                  <a:srgbClr val="D00E35"/>
                </a:solidFill>
                <a:highlight>
                  <a:schemeClr val="lt1"/>
                </a:highlight>
                <a:latin typeface="Poppins"/>
                <a:ea typeface="Poppins"/>
                <a:cs typeface="Poppins"/>
                <a:sym typeface="Poppins"/>
              </a:rPr>
              <a:t>Important business insights coming from the models</a:t>
            </a:r>
            <a:endParaRPr b="1" sz="1600" u="sng">
              <a:solidFill>
                <a:srgbClr val="D00E35"/>
              </a:solidFill>
              <a:highlight>
                <a:schemeClr val="lt1"/>
              </a:highlight>
              <a:latin typeface="Poppins"/>
              <a:ea typeface="Poppins"/>
              <a:cs typeface="Poppins"/>
              <a:sym typeface="Poppins"/>
            </a:endParaRPr>
          </a:p>
          <a:p>
            <a:pPr indent="0" lvl="0" marL="0" rtl="0" algn="l">
              <a:lnSpc>
                <a:spcPct val="115000"/>
              </a:lnSpc>
              <a:spcBef>
                <a:spcPts val="0"/>
              </a:spcBef>
              <a:spcAft>
                <a:spcPts val="0"/>
              </a:spcAft>
              <a:buNone/>
            </a:pPr>
            <a:r>
              <a:t/>
            </a:r>
            <a:endParaRPr b="1" sz="1500" u="sng">
              <a:solidFill>
                <a:srgbClr val="737374"/>
              </a:solidFill>
              <a:highlight>
                <a:schemeClr val="lt1"/>
              </a:highlight>
              <a:latin typeface="Poppins"/>
              <a:ea typeface="Poppins"/>
              <a:cs typeface="Poppins"/>
              <a:sym typeface="Poppins"/>
            </a:endParaRPr>
          </a:p>
          <a:p>
            <a:pPr indent="-323850" lvl="0" marL="457200" rtl="0" algn="l">
              <a:lnSpc>
                <a:spcPct val="115000"/>
              </a:lnSpc>
              <a:spcBef>
                <a:spcPts val="0"/>
              </a:spcBef>
              <a:spcAft>
                <a:spcPts val="0"/>
              </a:spcAft>
              <a:buClr>
                <a:srgbClr val="737374"/>
              </a:buClr>
              <a:buSzPts val="1500"/>
              <a:buFont typeface="Poppins"/>
              <a:buChar char="●"/>
            </a:pPr>
            <a:r>
              <a:rPr b="1" lang="en-US" sz="1500">
                <a:solidFill>
                  <a:srgbClr val="737374"/>
                </a:solidFill>
                <a:highlight>
                  <a:schemeClr val="lt1"/>
                </a:highlight>
                <a:latin typeface="Poppins"/>
                <a:ea typeface="Poppins"/>
                <a:cs typeface="Poppins"/>
                <a:sym typeface="Poppins"/>
              </a:rPr>
              <a:t>the strong relation between target variable price and security_deposit.</a:t>
            </a:r>
            <a:endParaRPr b="1" sz="1500">
              <a:solidFill>
                <a:srgbClr val="737374"/>
              </a:solidFill>
              <a:highlight>
                <a:schemeClr val="lt1"/>
              </a:highlight>
              <a:latin typeface="Poppins"/>
              <a:ea typeface="Poppins"/>
              <a:cs typeface="Poppins"/>
              <a:sym typeface="Poppins"/>
            </a:endParaRPr>
          </a:p>
          <a:p>
            <a:pPr indent="-342900" lvl="0" marL="45720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the median rental price is </a:t>
            </a:r>
            <a:r>
              <a:rPr b="1" lang="en-US" sz="1750">
                <a:solidFill>
                  <a:srgbClr val="212121"/>
                </a:solidFill>
                <a:highlight>
                  <a:srgbClr val="FFFFFF"/>
                </a:highlight>
                <a:latin typeface="Courier New"/>
                <a:ea typeface="Courier New"/>
                <a:cs typeface="Courier New"/>
                <a:sym typeface="Courier New"/>
              </a:rPr>
              <a:t>20856 ,means 50% lie below 20856,75% is </a:t>
            </a:r>
            <a:r>
              <a:rPr lang="en-US" sz="1750">
                <a:solidFill>
                  <a:srgbClr val="212121"/>
                </a:solidFill>
                <a:highlight>
                  <a:srgbClr val="FFFFFF"/>
                </a:highlight>
                <a:latin typeface="Courier New"/>
                <a:ea typeface="Courier New"/>
                <a:cs typeface="Courier New"/>
                <a:sym typeface="Courier New"/>
              </a:rPr>
              <a:t>36014</a:t>
            </a:r>
            <a:endParaRPr sz="1750">
              <a:solidFill>
                <a:srgbClr val="212121"/>
              </a:solidFill>
              <a:highlight>
                <a:srgbClr val="FFFFFF"/>
              </a:highlight>
              <a:latin typeface="Courier New"/>
              <a:ea typeface="Courier New"/>
              <a:cs typeface="Courier New"/>
              <a:sym typeface="Courier New"/>
            </a:endParaRPr>
          </a:p>
          <a:p>
            <a:pPr indent="-339725" lvl="0" marL="457200" rtl="0" algn="l">
              <a:spcBef>
                <a:spcPts val="0"/>
              </a:spcBef>
              <a:spcAft>
                <a:spcPts val="0"/>
              </a:spcAft>
              <a:buClr>
                <a:srgbClr val="212121"/>
              </a:buClr>
              <a:buSzPts val="1750"/>
              <a:buFont typeface="Courier New"/>
              <a:buChar char="●"/>
            </a:pPr>
            <a:r>
              <a:rPr lang="en-US" sz="1750">
                <a:solidFill>
                  <a:srgbClr val="212121"/>
                </a:solidFill>
                <a:highlight>
                  <a:srgbClr val="FFFFFF"/>
                </a:highlight>
                <a:latin typeface="Courier New"/>
                <a:ea typeface="Courier New"/>
                <a:cs typeface="Courier New"/>
                <a:sym typeface="Courier New"/>
              </a:rPr>
              <a:t>most people need apartments for housing around 60%</a:t>
            </a:r>
            <a:endParaRPr sz="1750">
              <a:solidFill>
                <a:srgbClr val="212121"/>
              </a:solidFill>
              <a:highlight>
                <a:srgbClr val="FFFFFF"/>
              </a:highlight>
              <a:latin typeface="Courier New"/>
              <a:ea typeface="Courier New"/>
              <a:cs typeface="Courier New"/>
              <a:sym typeface="Courier New"/>
            </a:endParaRPr>
          </a:p>
          <a:p>
            <a:pPr indent="-339725" lvl="0" marL="457200" rtl="0" algn="l">
              <a:spcBef>
                <a:spcPts val="0"/>
              </a:spcBef>
              <a:spcAft>
                <a:spcPts val="0"/>
              </a:spcAft>
              <a:buClr>
                <a:srgbClr val="212121"/>
              </a:buClr>
              <a:buSzPts val="1750"/>
              <a:buFont typeface="Courier New"/>
              <a:buChar char="●"/>
            </a:pPr>
            <a:r>
              <a:rPr lang="en-US" sz="1750">
                <a:solidFill>
                  <a:srgbClr val="212121"/>
                </a:solidFill>
                <a:highlight>
                  <a:srgbClr val="FFFFFF"/>
                </a:highlight>
                <a:latin typeface="Courier New"/>
                <a:ea typeface="Courier New"/>
                <a:cs typeface="Courier New"/>
                <a:sym typeface="Courier New"/>
              </a:rPr>
              <a:t>layout type is BHK</a:t>
            </a:r>
            <a:endParaRPr sz="1750">
              <a:solidFill>
                <a:srgbClr val="212121"/>
              </a:solidFill>
              <a:highlight>
                <a:srgbClr val="FFFFFF"/>
              </a:highlight>
              <a:latin typeface="Courier New"/>
              <a:ea typeface="Courier New"/>
              <a:cs typeface="Courier New"/>
              <a:sym typeface="Courier New"/>
            </a:endParaRPr>
          </a:p>
          <a:p>
            <a:pPr indent="-323850" lvl="0" marL="457200" rtl="0" algn="l">
              <a:lnSpc>
                <a:spcPct val="115000"/>
              </a:lnSpc>
              <a:spcBef>
                <a:spcPts val="0"/>
              </a:spcBef>
              <a:spcAft>
                <a:spcPts val="0"/>
              </a:spcAft>
              <a:buClr>
                <a:srgbClr val="737374"/>
              </a:buClr>
              <a:buSzPts val="1500"/>
              <a:buFont typeface="Poppins"/>
              <a:buChar char="●"/>
            </a:pPr>
            <a:r>
              <a:rPr b="1" lang="en-US" sz="1500">
                <a:solidFill>
                  <a:srgbClr val="737374"/>
                </a:solidFill>
                <a:highlight>
                  <a:schemeClr val="lt1"/>
                </a:highlight>
                <a:latin typeface="Poppins"/>
                <a:ea typeface="Poppins"/>
                <a:cs typeface="Poppins"/>
                <a:sym typeface="Poppins"/>
              </a:rPr>
              <a:t>we can say that all the other features are dependent on security_deposit column, these effect are also on the deposit column ,and rent  is a specific linear  relation between security_deposit.we can observe from the plot.</a:t>
            </a:r>
            <a:endParaRPr b="1" sz="1500">
              <a:solidFill>
                <a:srgbClr val="737374"/>
              </a:solidFill>
              <a:highlight>
                <a:schemeClr val="lt1"/>
              </a:highlight>
              <a:latin typeface="Poppins"/>
              <a:ea typeface="Poppins"/>
              <a:cs typeface="Poppins"/>
              <a:sym typeface="Poppins"/>
            </a:endParaRPr>
          </a:p>
          <a:p>
            <a:pPr indent="-323850" lvl="0" marL="457200" rtl="0" algn="l">
              <a:lnSpc>
                <a:spcPct val="115000"/>
              </a:lnSpc>
              <a:spcBef>
                <a:spcPts val="0"/>
              </a:spcBef>
              <a:spcAft>
                <a:spcPts val="0"/>
              </a:spcAft>
              <a:buClr>
                <a:srgbClr val="737374"/>
              </a:buClr>
              <a:buSzPts val="1500"/>
              <a:buFont typeface="Poppins"/>
              <a:buChar char="●"/>
            </a:pPr>
            <a:r>
              <a:rPr b="1" lang="en-US" sz="1500">
                <a:solidFill>
                  <a:srgbClr val="737374"/>
                </a:solidFill>
                <a:highlight>
                  <a:schemeClr val="lt1"/>
                </a:highlight>
                <a:latin typeface="Poppins"/>
                <a:ea typeface="Poppins"/>
                <a:cs typeface="Poppins"/>
                <a:sym typeface="Poppins"/>
              </a:rPr>
              <a:t>the column furnish_type has some effect on rent  ,it the house is fully furnished then the price will be very high compare to unfurnished house.</a:t>
            </a:r>
            <a:endParaRPr b="1" sz="1500">
              <a:solidFill>
                <a:srgbClr val="737374"/>
              </a:solidFill>
              <a:highlight>
                <a:schemeClr val="lt1"/>
              </a:highlight>
              <a:latin typeface="Poppins"/>
              <a:ea typeface="Poppins"/>
              <a:cs typeface="Poppins"/>
              <a:sym typeface="Poppins"/>
            </a:endParaRPr>
          </a:p>
          <a:p>
            <a:pPr indent="-323850" lvl="0" marL="457200" rtl="0" algn="l">
              <a:lnSpc>
                <a:spcPct val="115000"/>
              </a:lnSpc>
              <a:spcBef>
                <a:spcPts val="0"/>
              </a:spcBef>
              <a:spcAft>
                <a:spcPts val="0"/>
              </a:spcAft>
              <a:buClr>
                <a:srgbClr val="737374"/>
              </a:buClr>
              <a:buSzPts val="1500"/>
              <a:buFont typeface="Poppins"/>
              <a:buChar char="●"/>
            </a:pPr>
            <a:r>
              <a:rPr b="1" lang="en-US" sz="1500">
                <a:solidFill>
                  <a:srgbClr val="737374"/>
                </a:solidFill>
                <a:highlight>
                  <a:schemeClr val="lt1"/>
                </a:highlight>
                <a:latin typeface="Poppins"/>
                <a:ea typeface="Poppins"/>
                <a:cs typeface="Poppins"/>
                <a:sym typeface="Poppins"/>
              </a:rPr>
              <a:t>and new column luxury_scale also has effect as the luxary_scale value increases price increases </a:t>
            </a:r>
            <a:endParaRPr b="1" sz="1500">
              <a:solidFill>
                <a:srgbClr val="737374"/>
              </a:solidFill>
              <a:highlight>
                <a:schemeClr val="lt1"/>
              </a:highlight>
              <a:latin typeface="Poppins"/>
              <a:ea typeface="Poppins"/>
              <a:cs typeface="Poppins"/>
              <a:sym typeface="Poppins"/>
            </a:endParaRPr>
          </a:p>
          <a:p>
            <a:pPr indent="-323850" lvl="0" marL="457200" rtl="0" algn="l">
              <a:lnSpc>
                <a:spcPct val="115000"/>
              </a:lnSpc>
              <a:spcBef>
                <a:spcPts val="0"/>
              </a:spcBef>
              <a:spcAft>
                <a:spcPts val="0"/>
              </a:spcAft>
              <a:buClr>
                <a:srgbClr val="737374"/>
              </a:buClr>
              <a:buSzPts val="1500"/>
              <a:buFont typeface="Poppins"/>
              <a:buChar char="●"/>
            </a:pPr>
            <a:r>
              <a:rPr b="1" lang="en-US" sz="1500">
                <a:solidFill>
                  <a:srgbClr val="737374"/>
                </a:solidFill>
                <a:highlight>
                  <a:schemeClr val="lt1"/>
                </a:highlight>
                <a:latin typeface="Poppins"/>
                <a:ea typeface="Poppins"/>
                <a:cs typeface="Poppins"/>
                <a:sym typeface="Poppins"/>
              </a:rPr>
              <a:t>if we know the security_deposit it is easier to get the rent price</a:t>
            </a:r>
            <a:endParaRPr b="1" sz="1500">
              <a:solidFill>
                <a:srgbClr val="737374"/>
              </a:solidFill>
              <a:highlight>
                <a:schemeClr val="lt1"/>
              </a:highlight>
              <a:latin typeface="Poppins"/>
              <a:ea typeface="Poppins"/>
              <a:cs typeface="Poppins"/>
              <a:sym typeface="Poppins"/>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31d81fe969_0_45"/>
          <p:cNvSpPr txBox="1"/>
          <p:nvPr/>
        </p:nvSpPr>
        <p:spPr>
          <a:xfrm>
            <a:off x="0" y="179425"/>
            <a:ext cx="9792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rgbClr val="D00E35"/>
                </a:solidFill>
                <a:latin typeface="Poppins"/>
                <a:ea typeface="Poppins"/>
                <a:cs typeface="Poppins"/>
                <a:sym typeface="Poppins"/>
              </a:rPr>
              <a:t>Results and Recommendations</a:t>
            </a:r>
            <a:endParaRPr b="1" sz="3000">
              <a:solidFill>
                <a:srgbClr val="D00E35"/>
              </a:solidFill>
              <a:latin typeface="Poppins"/>
              <a:ea typeface="Poppins"/>
              <a:cs typeface="Poppins"/>
              <a:sym typeface="Poppins"/>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7" name="Google Shape;157;g131d81fe969_0_45"/>
          <p:cNvSpPr txBox="1"/>
          <p:nvPr/>
        </p:nvSpPr>
        <p:spPr>
          <a:xfrm>
            <a:off x="0" y="1041325"/>
            <a:ext cx="9792600" cy="5903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as mentioned the strong liner type relation between the target variable house rent price and security_deposit.</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 the median rental price is </a:t>
            </a:r>
            <a:r>
              <a:rPr b="1" lang="en-US" sz="1750">
                <a:solidFill>
                  <a:srgbClr val="212121"/>
                </a:solidFill>
                <a:highlight>
                  <a:srgbClr val="FFFFFF"/>
                </a:highlight>
                <a:latin typeface="Courier New"/>
                <a:ea typeface="Courier New"/>
                <a:cs typeface="Courier New"/>
                <a:sym typeface="Courier New"/>
              </a:rPr>
              <a:t>20856 ,means 50% lie below </a:t>
            </a:r>
            <a:r>
              <a:rPr b="1" lang="en-US" sz="1750">
                <a:solidFill>
                  <a:srgbClr val="212121"/>
                </a:solidFill>
                <a:highlight>
                  <a:srgbClr val="FFFFFF"/>
                </a:highlight>
                <a:latin typeface="Courier New"/>
                <a:ea typeface="Courier New"/>
                <a:cs typeface="Courier New"/>
                <a:sym typeface="Courier New"/>
              </a:rPr>
              <a:t>20856,75% is </a:t>
            </a:r>
            <a:r>
              <a:rPr lang="en-US" sz="1750">
                <a:solidFill>
                  <a:srgbClr val="212121"/>
                </a:solidFill>
                <a:highlight>
                  <a:srgbClr val="FFFFFF"/>
                </a:highlight>
                <a:latin typeface="Courier New"/>
                <a:ea typeface="Courier New"/>
                <a:cs typeface="Courier New"/>
                <a:sym typeface="Courier New"/>
              </a:rPr>
              <a:t>36014</a:t>
            </a:r>
            <a:endParaRPr sz="1750">
              <a:solidFill>
                <a:srgbClr val="212121"/>
              </a:solidFill>
              <a:highlight>
                <a:srgbClr val="FFFFFF"/>
              </a:highlight>
              <a:latin typeface="Courier New"/>
              <a:ea typeface="Courier New"/>
              <a:cs typeface="Courier New"/>
              <a:sym typeface="Courier New"/>
            </a:endParaRPr>
          </a:p>
          <a:p>
            <a:pPr indent="-339725" lvl="0" marL="457200" rtl="0" algn="l">
              <a:spcBef>
                <a:spcPts val="0"/>
              </a:spcBef>
              <a:spcAft>
                <a:spcPts val="0"/>
              </a:spcAft>
              <a:buClr>
                <a:srgbClr val="212121"/>
              </a:buClr>
              <a:buSzPts val="1750"/>
              <a:buFont typeface="Courier New"/>
              <a:buChar char="●"/>
            </a:pPr>
            <a:r>
              <a:rPr lang="en-US" sz="1750">
                <a:solidFill>
                  <a:srgbClr val="212121"/>
                </a:solidFill>
                <a:highlight>
                  <a:srgbClr val="FFFFFF"/>
                </a:highlight>
                <a:latin typeface="Courier New"/>
                <a:ea typeface="Courier New"/>
                <a:cs typeface="Courier New"/>
                <a:sym typeface="Courier New"/>
              </a:rPr>
              <a:t>most people need apartments for housing around 60%</a:t>
            </a:r>
            <a:endParaRPr sz="1750">
              <a:solidFill>
                <a:srgbClr val="212121"/>
              </a:solidFill>
              <a:highlight>
                <a:srgbClr val="FFFFFF"/>
              </a:highlight>
              <a:latin typeface="Courier New"/>
              <a:ea typeface="Courier New"/>
              <a:cs typeface="Courier New"/>
              <a:sym typeface="Courier New"/>
            </a:endParaRPr>
          </a:p>
          <a:p>
            <a:pPr indent="-339725" lvl="0" marL="457200" rtl="0" algn="l">
              <a:spcBef>
                <a:spcPts val="0"/>
              </a:spcBef>
              <a:spcAft>
                <a:spcPts val="0"/>
              </a:spcAft>
              <a:buClr>
                <a:srgbClr val="212121"/>
              </a:buClr>
              <a:buSzPts val="1750"/>
              <a:buFont typeface="Courier New"/>
              <a:buChar char="●"/>
            </a:pPr>
            <a:r>
              <a:rPr lang="en-US" sz="1750">
                <a:solidFill>
                  <a:srgbClr val="212121"/>
                </a:solidFill>
                <a:highlight>
                  <a:srgbClr val="FFFFFF"/>
                </a:highlight>
                <a:latin typeface="Courier New"/>
                <a:ea typeface="Courier New"/>
                <a:cs typeface="Courier New"/>
                <a:sym typeface="Courier New"/>
              </a:rPr>
              <a:t>more houses are in the mumbai city</a:t>
            </a:r>
            <a:endParaRPr sz="1750">
              <a:solidFill>
                <a:srgbClr val="212121"/>
              </a:solidFill>
              <a:highlight>
                <a:srgbClr val="FFFFFF"/>
              </a:highlight>
              <a:latin typeface="Courier New"/>
              <a:ea typeface="Courier New"/>
              <a:cs typeface="Courier New"/>
              <a:sym typeface="Courier New"/>
            </a:endParaRPr>
          </a:p>
          <a:p>
            <a:pPr indent="-339725" lvl="0" marL="457200" rtl="0" algn="l">
              <a:spcBef>
                <a:spcPts val="0"/>
              </a:spcBef>
              <a:spcAft>
                <a:spcPts val="0"/>
              </a:spcAft>
              <a:buClr>
                <a:srgbClr val="212121"/>
              </a:buClr>
              <a:buSzPts val="1750"/>
              <a:buFont typeface="Courier New"/>
              <a:buChar char="●"/>
            </a:pPr>
            <a:r>
              <a:rPr lang="en-US" sz="1750">
                <a:solidFill>
                  <a:srgbClr val="212121"/>
                </a:solidFill>
                <a:highlight>
                  <a:srgbClr val="FFFFFF"/>
                </a:highlight>
                <a:latin typeface="Courier New"/>
                <a:ea typeface="Courier New"/>
                <a:cs typeface="Courier New"/>
                <a:sym typeface="Courier New"/>
              </a:rPr>
              <a:t>we can each popular localities in each cities</a:t>
            </a:r>
            <a:endParaRPr sz="1750">
              <a:solidFill>
                <a:srgbClr val="212121"/>
              </a:solidFill>
              <a:highlight>
                <a:srgbClr val="FFFFFF"/>
              </a:highlight>
              <a:latin typeface="Courier New"/>
              <a:ea typeface="Courier New"/>
              <a:cs typeface="Courier New"/>
              <a:sym typeface="Courier New"/>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but in real world the rent is mostly dependent on the location of it ,but for this dataset i tried my best to use “locality” column by grouping it by each location and getting its agg mean value of price.</a:t>
            </a:r>
            <a:endParaRPr sz="17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but when i used this feature the model was overfitting so i avoid that column.it is because of the noise in the dataset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if value of each locality is given then it will help the moel to predict the rent more accurately(recommendation)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t/>
            </a:r>
            <a:endParaRPr sz="1750">
              <a:solidFill>
                <a:srgbClr val="45546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750">
              <a:solidFill>
                <a:srgbClr val="455461"/>
              </a:solidFill>
              <a:highlight>
                <a:srgbClr val="FFFFFF"/>
              </a:highlight>
              <a:latin typeface="Roboto"/>
              <a:ea typeface="Roboto"/>
              <a:cs typeface="Roboto"/>
              <a:sym typeface="Roboto"/>
            </a:endParaRPr>
          </a:p>
          <a:p>
            <a:pPr indent="0" lvl="0" marL="0" rtl="0" algn="l">
              <a:spcBef>
                <a:spcPts val="0"/>
              </a:spcBef>
              <a:spcAft>
                <a:spcPts val="0"/>
              </a:spcAft>
              <a:buNone/>
            </a:pPr>
            <a:r>
              <a:rPr b="1" lang="en-US" sz="1750">
                <a:solidFill>
                  <a:srgbClr val="455461"/>
                </a:solidFill>
                <a:highlight>
                  <a:srgbClr val="FFFFFF"/>
                </a:highlight>
                <a:latin typeface="Roboto"/>
                <a:ea typeface="Roboto"/>
                <a:cs typeface="Roboto"/>
                <a:sym typeface="Roboto"/>
              </a:rPr>
              <a:t>we can use this model for deployment upon it we can write an additional code to perform extra work i have done to incerase the accuracy with the security_deposit column.</a:t>
            </a:r>
            <a:endParaRPr b="1" sz="1750">
              <a:solidFill>
                <a:srgbClr val="455461"/>
              </a:solidFill>
              <a:highlight>
                <a:srgbClr val="FFFFFF"/>
              </a:highlight>
              <a:latin typeface="Roboto"/>
              <a:ea typeface="Roboto"/>
              <a:cs typeface="Roboto"/>
              <a:sym typeface="Roboto"/>
            </a:endParaRPr>
          </a:p>
          <a:p>
            <a:pPr indent="-339725" lvl="0" marL="457200" rtl="0" algn="l">
              <a:spcBef>
                <a:spcPts val="0"/>
              </a:spcBef>
              <a:spcAft>
                <a:spcPts val="0"/>
              </a:spcAft>
              <a:buClr>
                <a:srgbClr val="455461"/>
              </a:buClr>
              <a:buSzPts val="1750"/>
              <a:buFont typeface="Roboto"/>
              <a:buChar char="●"/>
            </a:pPr>
            <a:r>
              <a:rPr b="1" lang="en-US" sz="1750">
                <a:solidFill>
                  <a:srgbClr val="455461"/>
                </a:solidFill>
                <a:highlight>
                  <a:srgbClr val="FFFFFF"/>
                </a:highlight>
                <a:latin typeface="Roboto"/>
                <a:ea typeface="Roboto"/>
                <a:cs typeface="Roboto"/>
                <a:sym typeface="Roboto"/>
              </a:rPr>
              <a:t>we can integrate this final model into any website.</a:t>
            </a:r>
            <a:endParaRPr b="1" sz="1750">
              <a:solidFill>
                <a:srgbClr val="455461"/>
              </a:solidFill>
              <a:highlight>
                <a:srgbClr val="FFFFFF"/>
              </a:highlight>
              <a:latin typeface="Roboto"/>
              <a:ea typeface="Roboto"/>
              <a:cs typeface="Roboto"/>
              <a:sym typeface="Roboto"/>
            </a:endParaRPr>
          </a:p>
          <a:p>
            <a:pPr indent="-339725" lvl="0" marL="457200" rtl="0" algn="l">
              <a:spcBef>
                <a:spcPts val="0"/>
              </a:spcBef>
              <a:spcAft>
                <a:spcPts val="0"/>
              </a:spcAft>
              <a:buClr>
                <a:srgbClr val="455461"/>
              </a:buClr>
              <a:buSzPts val="1750"/>
              <a:buFont typeface="Roboto"/>
              <a:buChar char="●"/>
            </a:pPr>
            <a:r>
              <a:rPr b="1" lang="en-US" sz="1750">
                <a:solidFill>
                  <a:srgbClr val="455461"/>
                </a:solidFill>
                <a:highlight>
                  <a:srgbClr val="FFFFFF"/>
                </a:highlight>
                <a:latin typeface="Roboto"/>
                <a:ea typeface="Roboto"/>
                <a:cs typeface="Roboto"/>
                <a:sym typeface="Roboto"/>
              </a:rPr>
              <a:t>we can use flask or django for deployment purpose</a:t>
            </a:r>
            <a:endParaRPr b="1" sz="1750">
              <a:solidFill>
                <a:srgbClr val="455461"/>
              </a:solidFill>
              <a:highlight>
                <a:srgbClr val="FFFFFF"/>
              </a:highlight>
              <a:latin typeface="Roboto"/>
              <a:ea typeface="Roboto"/>
              <a:cs typeface="Roboto"/>
              <a:sym typeface="Roboto"/>
            </a:endParaRPr>
          </a:p>
          <a:p>
            <a:pPr indent="-339725" lvl="0" marL="457200" rtl="0" algn="l">
              <a:spcBef>
                <a:spcPts val="0"/>
              </a:spcBef>
              <a:spcAft>
                <a:spcPts val="0"/>
              </a:spcAft>
              <a:buClr>
                <a:srgbClr val="455461"/>
              </a:buClr>
              <a:buSzPts val="1750"/>
              <a:buFont typeface="Roboto"/>
              <a:buChar char="●"/>
            </a:pPr>
            <a:r>
              <a:t/>
            </a:r>
            <a:endParaRPr b="1" sz="1750">
              <a:solidFill>
                <a:srgbClr val="45546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 </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2022-01-18T07:38:25Z</dcterms:created>
  <dc:creator>Bhasker Gupta</dc:creator>
</cp:coreProperties>
</file>