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7772400" cy="10058400"/>
  <p:notesSz cx="13017500" cy="13379450"/>
  <p:defaultTextStyle>
    <a:defPPr>
      <a:defRPr lang="en-US"/>
    </a:defPPr>
    <a:lvl1pPr marL="0" algn="l" defTabSz="560161" rtl="0" eaLnBrk="1" latinLnBrk="0" hangingPunct="1">
      <a:defRPr sz="1103" kern="1200">
        <a:solidFill>
          <a:schemeClr val="tx1"/>
        </a:solidFill>
        <a:latin typeface="+mn-lt"/>
        <a:ea typeface="+mn-ea"/>
        <a:cs typeface="+mn-cs"/>
      </a:defRPr>
    </a:lvl1pPr>
    <a:lvl2pPr marL="280081" algn="l" defTabSz="560161" rtl="0" eaLnBrk="1" latinLnBrk="0" hangingPunct="1">
      <a:defRPr sz="1103" kern="1200">
        <a:solidFill>
          <a:schemeClr val="tx1"/>
        </a:solidFill>
        <a:latin typeface="+mn-lt"/>
        <a:ea typeface="+mn-ea"/>
        <a:cs typeface="+mn-cs"/>
      </a:defRPr>
    </a:lvl2pPr>
    <a:lvl3pPr marL="560161" algn="l" defTabSz="560161" rtl="0" eaLnBrk="1" latinLnBrk="0" hangingPunct="1">
      <a:defRPr sz="1103" kern="1200">
        <a:solidFill>
          <a:schemeClr val="tx1"/>
        </a:solidFill>
        <a:latin typeface="+mn-lt"/>
        <a:ea typeface="+mn-ea"/>
        <a:cs typeface="+mn-cs"/>
      </a:defRPr>
    </a:lvl3pPr>
    <a:lvl4pPr marL="840242" algn="l" defTabSz="560161" rtl="0" eaLnBrk="1" latinLnBrk="0" hangingPunct="1">
      <a:defRPr sz="1103" kern="1200">
        <a:solidFill>
          <a:schemeClr val="tx1"/>
        </a:solidFill>
        <a:latin typeface="+mn-lt"/>
        <a:ea typeface="+mn-ea"/>
        <a:cs typeface="+mn-cs"/>
      </a:defRPr>
    </a:lvl4pPr>
    <a:lvl5pPr marL="1120323" algn="l" defTabSz="560161" rtl="0" eaLnBrk="1" latinLnBrk="0" hangingPunct="1">
      <a:defRPr sz="1103" kern="1200">
        <a:solidFill>
          <a:schemeClr val="tx1"/>
        </a:solidFill>
        <a:latin typeface="+mn-lt"/>
        <a:ea typeface="+mn-ea"/>
        <a:cs typeface="+mn-cs"/>
      </a:defRPr>
    </a:lvl5pPr>
    <a:lvl6pPr marL="1400404" algn="l" defTabSz="560161" rtl="0" eaLnBrk="1" latinLnBrk="0" hangingPunct="1">
      <a:defRPr sz="1103" kern="1200">
        <a:solidFill>
          <a:schemeClr val="tx1"/>
        </a:solidFill>
        <a:latin typeface="+mn-lt"/>
        <a:ea typeface="+mn-ea"/>
        <a:cs typeface="+mn-cs"/>
      </a:defRPr>
    </a:lvl6pPr>
    <a:lvl7pPr marL="1680484" algn="l" defTabSz="560161" rtl="0" eaLnBrk="1" latinLnBrk="0" hangingPunct="1">
      <a:defRPr sz="1103" kern="1200">
        <a:solidFill>
          <a:schemeClr val="tx1"/>
        </a:solidFill>
        <a:latin typeface="+mn-lt"/>
        <a:ea typeface="+mn-ea"/>
        <a:cs typeface="+mn-cs"/>
      </a:defRPr>
    </a:lvl7pPr>
    <a:lvl8pPr marL="1960565" algn="l" defTabSz="560161" rtl="0" eaLnBrk="1" latinLnBrk="0" hangingPunct="1">
      <a:defRPr sz="1103" kern="1200">
        <a:solidFill>
          <a:schemeClr val="tx1"/>
        </a:solidFill>
        <a:latin typeface="+mn-lt"/>
        <a:ea typeface="+mn-ea"/>
        <a:cs typeface="+mn-cs"/>
      </a:defRPr>
    </a:lvl8pPr>
    <a:lvl9pPr marL="2240646" algn="l" defTabSz="560161" rtl="0" eaLnBrk="1" latinLnBrk="0" hangingPunct="1">
      <a:defRPr sz="11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12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da O'Dwyer" initials="LO" lastIdx="1" clrIdx="0">
    <p:extLst>
      <p:ext uri="{19B8F6BF-5375-455C-9EA6-DF929625EA0E}">
        <p15:presenceInfo xmlns:p15="http://schemas.microsoft.com/office/powerpoint/2012/main" userId="S-1-5-21-2086500257-1188392490-3880406080-21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B8D4"/>
    <a:srgbClr val="016476"/>
    <a:srgbClr val="143D45"/>
    <a:srgbClr val="2A62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3" autoAdjust="0"/>
    <p:restoredTop sz="92636" autoAdjust="0"/>
  </p:normalViewPr>
  <p:slideViewPr>
    <p:cSldViewPr>
      <p:cViewPr>
        <p:scale>
          <a:sx n="125" d="100"/>
          <a:sy n="125" d="100"/>
        </p:scale>
        <p:origin x="979" y="72"/>
      </p:cViewPr>
      <p:guideLst>
        <p:guide orient="horz" pos="2165"/>
        <p:guide pos="129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3216" y="3118105"/>
            <a:ext cx="6609763" cy="276999"/>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166430" y="5632706"/>
            <a:ext cx="5443334"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6" name="Holder 6"/>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88811" y="402338"/>
            <a:ext cx="6998572" cy="276999"/>
          </a:xfrm>
          <a:prstGeom prst="rect">
            <a:avLst/>
          </a:prstGeom>
        </p:spPr>
        <p:txBody>
          <a:bodyPr lIns="0" tIns="0" rIns="0" bIns="0"/>
          <a:lstStyle>
            <a:lvl1pPr>
              <a:defRPr/>
            </a:lvl1pPr>
          </a:lstStyle>
          <a:p>
            <a:endParaRPr dirty="0"/>
          </a:p>
        </p:txBody>
      </p:sp>
      <p:sp>
        <p:nvSpPr>
          <p:cNvPr id="3" name="Holder 3"/>
          <p:cNvSpPr>
            <a:spLocks noGrp="1"/>
          </p:cNvSpPr>
          <p:nvPr>
            <p:ph type="body" idx="1"/>
          </p:nvPr>
        </p:nvSpPr>
        <p:spPr>
          <a:xfrm>
            <a:off x="388811" y="2313433"/>
            <a:ext cx="6998572" cy="276999"/>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6" name="Holder 6"/>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8811" y="402338"/>
            <a:ext cx="6998572" cy="276999"/>
          </a:xfrm>
          <a:prstGeom prst="rect">
            <a:avLst/>
          </a:prstGeom>
        </p:spPr>
        <p:txBody>
          <a:bodyPr lIns="0" tIns="0" rIns="0" bIns="0"/>
          <a:lstStyle>
            <a:lvl1pPr>
              <a:defRPr/>
            </a:lvl1pPr>
          </a:lstStyle>
          <a:p>
            <a:endParaRPr/>
          </a:p>
        </p:txBody>
      </p:sp>
      <p:sp>
        <p:nvSpPr>
          <p:cNvPr id="3" name="Holder 3"/>
          <p:cNvSpPr>
            <a:spLocks noGrp="1"/>
          </p:cNvSpPr>
          <p:nvPr>
            <p:ph sz="half" idx="2"/>
          </p:nvPr>
        </p:nvSpPr>
        <p:spPr>
          <a:xfrm>
            <a:off x="388810" y="2313433"/>
            <a:ext cx="338264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4740" y="2313433"/>
            <a:ext cx="338264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2643905" y="9354313"/>
            <a:ext cx="2488381" cy="17322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8811" y="9354313"/>
            <a:ext cx="1788524" cy="17322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9/5/2019</a:t>
            </a:fld>
            <a:endParaRPr lang="en-US"/>
          </a:p>
        </p:txBody>
      </p:sp>
      <p:sp>
        <p:nvSpPr>
          <p:cNvPr id="7" name="Holder 7"/>
          <p:cNvSpPr>
            <a:spLocks noGrp="1"/>
          </p:cNvSpPr>
          <p:nvPr>
            <p:ph type="sldNum" sz="quarter" idx="7"/>
          </p:nvPr>
        </p:nvSpPr>
        <p:spPr>
          <a:xfrm>
            <a:off x="5598860" y="9354313"/>
            <a:ext cx="1788524" cy="17322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bk object 18"/>
          <p:cNvSpPr/>
          <p:nvPr/>
        </p:nvSpPr>
        <p:spPr>
          <a:xfrm flipH="1">
            <a:off x="152399" y="152400"/>
            <a:ext cx="7467597" cy="9753600"/>
          </a:xfrm>
          <a:prstGeom prst="rect">
            <a:avLst/>
          </a:prstGeom>
          <a:ln w="9525">
            <a:solidFill>
              <a:srgbClr val="19B8D2"/>
            </a:solidFill>
          </a:ln>
        </p:spPr>
        <p:txBody>
          <a:bodyPr wrap="square" lIns="0" tIns="0" rIns="0" bIns="0" rtlCol="0"/>
          <a:lstStyle/>
          <a:p>
            <a:endParaRPr sz="107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2992">
        <a:defRPr>
          <a:latin typeface="+mn-lt"/>
          <a:ea typeface="+mn-ea"/>
          <a:cs typeface="+mn-cs"/>
        </a:defRPr>
      </a:lvl2pPr>
      <a:lvl3pPr marL="545983">
        <a:defRPr>
          <a:latin typeface="+mn-lt"/>
          <a:ea typeface="+mn-ea"/>
          <a:cs typeface="+mn-cs"/>
        </a:defRPr>
      </a:lvl3pPr>
      <a:lvl4pPr marL="818975">
        <a:defRPr>
          <a:latin typeface="+mn-lt"/>
          <a:ea typeface="+mn-ea"/>
          <a:cs typeface="+mn-cs"/>
        </a:defRPr>
      </a:lvl4pPr>
      <a:lvl5pPr marL="1091965">
        <a:defRPr>
          <a:latin typeface="+mn-lt"/>
          <a:ea typeface="+mn-ea"/>
          <a:cs typeface="+mn-cs"/>
        </a:defRPr>
      </a:lvl5pPr>
      <a:lvl6pPr marL="1364957">
        <a:defRPr>
          <a:latin typeface="+mn-lt"/>
          <a:ea typeface="+mn-ea"/>
          <a:cs typeface="+mn-cs"/>
        </a:defRPr>
      </a:lvl6pPr>
      <a:lvl7pPr marL="1637948">
        <a:defRPr>
          <a:latin typeface="+mn-lt"/>
          <a:ea typeface="+mn-ea"/>
          <a:cs typeface="+mn-cs"/>
        </a:defRPr>
      </a:lvl7pPr>
      <a:lvl8pPr marL="1910940">
        <a:defRPr>
          <a:latin typeface="+mn-lt"/>
          <a:ea typeface="+mn-ea"/>
          <a:cs typeface="+mn-cs"/>
        </a:defRPr>
      </a:lvl8pPr>
      <a:lvl9pPr marL="2183931">
        <a:defRPr>
          <a:latin typeface="+mn-lt"/>
          <a:ea typeface="+mn-ea"/>
          <a:cs typeface="+mn-cs"/>
        </a:defRPr>
      </a:lvl9pPr>
    </p:bodyStyle>
    <p:otherStyle>
      <a:lvl1pPr marL="0">
        <a:defRPr>
          <a:latin typeface="+mn-lt"/>
          <a:ea typeface="+mn-ea"/>
          <a:cs typeface="+mn-cs"/>
        </a:defRPr>
      </a:lvl1pPr>
      <a:lvl2pPr marL="272992">
        <a:defRPr>
          <a:latin typeface="+mn-lt"/>
          <a:ea typeface="+mn-ea"/>
          <a:cs typeface="+mn-cs"/>
        </a:defRPr>
      </a:lvl2pPr>
      <a:lvl3pPr marL="545983">
        <a:defRPr>
          <a:latin typeface="+mn-lt"/>
          <a:ea typeface="+mn-ea"/>
          <a:cs typeface="+mn-cs"/>
        </a:defRPr>
      </a:lvl3pPr>
      <a:lvl4pPr marL="818975">
        <a:defRPr>
          <a:latin typeface="+mn-lt"/>
          <a:ea typeface="+mn-ea"/>
          <a:cs typeface="+mn-cs"/>
        </a:defRPr>
      </a:lvl4pPr>
      <a:lvl5pPr marL="1091965">
        <a:defRPr>
          <a:latin typeface="+mn-lt"/>
          <a:ea typeface="+mn-ea"/>
          <a:cs typeface="+mn-cs"/>
        </a:defRPr>
      </a:lvl5pPr>
      <a:lvl6pPr marL="1364957">
        <a:defRPr>
          <a:latin typeface="+mn-lt"/>
          <a:ea typeface="+mn-ea"/>
          <a:cs typeface="+mn-cs"/>
        </a:defRPr>
      </a:lvl6pPr>
      <a:lvl7pPr marL="1637948">
        <a:defRPr>
          <a:latin typeface="+mn-lt"/>
          <a:ea typeface="+mn-ea"/>
          <a:cs typeface="+mn-cs"/>
        </a:defRPr>
      </a:lvl7pPr>
      <a:lvl8pPr marL="1910940">
        <a:defRPr>
          <a:latin typeface="+mn-lt"/>
          <a:ea typeface="+mn-ea"/>
          <a:cs typeface="+mn-cs"/>
        </a:defRPr>
      </a:lvl8pPr>
      <a:lvl9pPr marL="218393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1720" y="3530624"/>
            <a:ext cx="724224" cy="687354"/>
          </a:xfrm>
          <a:prstGeom prst="rect">
            <a:avLst/>
          </a:prstGeom>
        </p:spPr>
      </p:pic>
      <p:sp>
        <p:nvSpPr>
          <p:cNvPr id="7" name="Rectangle 6">
            <a:extLst>
              <a:ext uri="{FF2B5EF4-FFF2-40B4-BE49-F238E27FC236}">
                <a16:creationId xmlns:a16="http://schemas.microsoft.com/office/drawing/2014/main" id="{25E643A6-E99B-5143-9BE3-F9350F0CDA42}"/>
              </a:ext>
            </a:extLst>
          </p:cNvPr>
          <p:cNvSpPr/>
          <p:nvPr/>
        </p:nvSpPr>
        <p:spPr>
          <a:xfrm>
            <a:off x="164536" y="144984"/>
            <a:ext cx="2327530" cy="9380016"/>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254023" y="8559646"/>
            <a:ext cx="2150152" cy="905339"/>
          </a:xfrm>
          <a:prstGeom prst="rect">
            <a:avLst/>
          </a:prstGeom>
        </p:spPr>
        <p:txBody>
          <a:bodyPr vert="horz" wrap="square" lIns="0" tIns="7583" rIns="0" bIns="0" rtlCol="0">
            <a:spAutoFit/>
          </a:bodyPr>
          <a:lstStyle/>
          <a:p>
            <a:pPr marL="7583" marR="64456">
              <a:lnSpc>
                <a:spcPct val="114599"/>
              </a:lnSpc>
              <a:spcBef>
                <a:spcPts val="60"/>
              </a:spcBef>
            </a:pPr>
            <a:r>
              <a:rPr sz="1000" b="1" spc="48"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Education: </a:t>
            </a:r>
            <a:r>
              <a:rPr lang="en-US" sz="1000" spc="45"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MS, Chemistry; PhD, Biochemistry</a:t>
            </a:r>
          </a:p>
          <a:p>
            <a:pPr marL="7583" marR="64456">
              <a:lnSpc>
                <a:spcPct val="114599"/>
              </a:lnSpc>
              <a:spcBef>
                <a:spcPts val="60"/>
              </a:spcBef>
            </a:pPr>
            <a:r>
              <a:rPr sz="1000" b="1" spc="6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Years </a:t>
            </a:r>
            <a:r>
              <a:rPr sz="1000" b="1" spc="1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1000" b="1" spc="6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experience</a:t>
            </a:r>
            <a:r>
              <a:rPr lang="en-US" sz="1000" b="1" spc="6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r>
            <a:r>
              <a:rPr sz="1000" b="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000" b="1" spc="-21"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1</a:t>
            </a:r>
            <a:r>
              <a:rPr lang="en-US" sz="1000" b="1" spc="-21"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2</a:t>
            </a:r>
            <a:endParaRPr sz="1000" b="1"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583" marR="3033">
              <a:lnSpc>
                <a:spcPct val="114599"/>
              </a:lnSpc>
            </a:pPr>
            <a:r>
              <a:rPr sz="1000" b="1" spc="2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Work </a:t>
            </a:r>
            <a:r>
              <a:rPr sz="1000" b="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location: </a:t>
            </a:r>
            <a:r>
              <a:rPr sz="1000" spc="33"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Have </a:t>
            </a:r>
            <a:r>
              <a:rPr sz="1000" spc="-3"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laptop, </a:t>
            </a:r>
            <a:r>
              <a:rPr sz="1000" spc="-18"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will</a:t>
            </a:r>
            <a:r>
              <a:rPr lang="en-US" sz="1000" spc="-18"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000" spc="-6"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travel</a:t>
            </a:r>
            <a:endParaRPr sz="1000" dirty="0">
              <a:solidFill>
                <a:schemeClr val="bg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8" name="object 28"/>
          <p:cNvSpPr txBox="1"/>
          <p:nvPr/>
        </p:nvSpPr>
        <p:spPr>
          <a:xfrm>
            <a:off x="304800" y="9610134"/>
            <a:ext cx="7149530" cy="255026"/>
          </a:xfrm>
          <a:prstGeom prst="rect">
            <a:avLst/>
          </a:prstGeom>
        </p:spPr>
        <p:txBody>
          <a:bodyPr vert="horz" wrap="square" lIns="0" tIns="8720" rIns="0" bIns="0" rtlCol="0">
            <a:spAutoFit/>
          </a:bodyPr>
          <a:lstStyle/>
          <a:p>
            <a:pPr marL="7583" algn="ctr">
              <a:spcBef>
                <a:spcPts val="68"/>
              </a:spcBef>
            </a:pPr>
            <a:r>
              <a:rPr sz="800" b="1" i="1" spc="4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sz="800" b="1" i="1" spc="6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CTSA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Program </a:t>
            </a:r>
            <a:r>
              <a:rPr sz="800" b="1" i="1" spc="2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National </a:t>
            </a:r>
            <a:r>
              <a:rPr sz="800" b="1" i="1" spc="4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Center </a:t>
            </a:r>
            <a:r>
              <a:rPr sz="800" b="1" i="1" spc="15"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sz="800" b="1" i="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Health </a:t>
            </a:r>
            <a:r>
              <a:rPr sz="800" b="1" i="1" spc="39"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(CD2H)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is </a:t>
            </a:r>
            <a:r>
              <a:rPr sz="800" b="1" i="1" spc="39"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supported </a:t>
            </a:r>
            <a:r>
              <a:rPr sz="800" b="1" i="1" spc="3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by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sz="800" b="1" i="1" spc="8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National</a:t>
            </a:r>
            <a:r>
              <a:rPr lang="en-US" sz="800" b="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3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Center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for </a:t>
            </a:r>
            <a:r>
              <a:rPr sz="800" b="1" i="1" spc="3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Advancing </a:t>
            </a:r>
            <a:r>
              <a:rPr sz="800" b="1" i="1" spc="24"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Translational </a:t>
            </a:r>
            <a:r>
              <a:rPr sz="800" b="1" i="1" spc="48"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Sciences </a:t>
            </a:r>
            <a:r>
              <a:rPr sz="800" b="1" i="1" spc="36"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(NCATS) </a:t>
            </a:r>
            <a:r>
              <a:rPr sz="800" b="1" i="1" spc="-3"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t>
            </a:r>
            <a:r>
              <a:rPr sz="800" b="1" i="1" spc="2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the National Institutes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Health</a:t>
            </a:r>
            <a:r>
              <a:rPr lang="en-US" sz="800" b="1" i="1" spc="30"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12"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(Grant</a:t>
            </a:r>
            <a:r>
              <a:rPr sz="800" b="1" i="1" spc="57"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800" b="1" i="1" spc="5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U24TR002306</a:t>
            </a:r>
            <a:r>
              <a:rPr lang="en-US" sz="800" b="1" i="1" spc="5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sz="800" b="1" dirty="0">
              <a:solidFill>
                <a:srgbClr val="143D45"/>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0" name="object 30"/>
          <p:cNvSpPr/>
          <p:nvPr/>
        </p:nvSpPr>
        <p:spPr>
          <a:xfrm>
            <a:off x="5273153" y="2757385"/>
            <a:ext cx="1899499" cy="45719"/>
          </a:xfrm>
          <a:custGeom>
            <a:avLst/>
            <a:gdLst/>
            <a:ahLst/>
            <a:cxnLst/>
            <a:rect l="l" t="t" r="r" b="b"/>
            <a:pathLst>
              <a:path w="3181350" h="142875">
                <a:moveTo>
                  <a:pt x="0" y="0"/>
                </a:moveTo>
                <a:lnTo>
                  <a:pt x="3181350" y="0"/>
                </a:lnTo>
                <a:lnTo>
                  <a:pt x="3181350" y="142875"/>
                </a:lnTo>
                <a:lnTo>
                  <a:pt x="0" y="142875"/>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2" name="object 32"/>
          <p:cNvSpPr/>
          <p:nvPr/>
        </p:nvSpPr>
        <p:spPr>
          <a:xfrm>
            <a:off x="5290845" y="3581514"/>
            <a:ext cx="1905001" cy="45719"/>
          </a:xfrm>
          <a:custGeom>
            <a:avLst/>
            <a:gdLst/>
            <a:ahLst/>
            <a:cxnLst/>
            <a:rect l="l" t="t" r="r" b="b"/>
            <a:pathLst>
              <a:path w="3181350" h="142875">
                <a:moveTo>
                  <a:pt x="0" y="0"/>
                </a:moveTo>
                <a:lnTo>
                  <a:pt x="3181350" y="0"/>
                </a:lnTo>
                <a:lnTo>
                  <a:pt x="3181350" y="142875"/>
                </a:lnTo>
                <a:lnTo>
                  <a:pt x="0" y="142875"/>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3" name="object 33"/>
          <p:cNvSpPr txBox="1"/>
          <p:nvPr/>
        </p:nvSpPr>
        <p:spPr>
          <a:xfrm>
            <a:off x="5278319" y="2842392"/>
            <a:ext cx="1929830" cy="699834"/>
          </a:xfrm>
          <a:prstGeom prst="rect">
            <a:avLst/>
          </a:prstGeom>
        </p:spPr>
        <p:txBody>
          <a:bodyPr vert="horz" wrap="square" lIns="0" tIns="7583" rIns="0" bIns="0" rtlCol="0">
            <a:spAutoFit/>
          </a:bodyPr>
          <a:lstStyle/>
          <a:p>
            <a:pPr marL="7583" marR="3033">
              <a:lnSpc>
                <a:spcPct val="114599"/>
              </a:lnSpc>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facilitate compliance and training that will protect human subjects from harm caused by bad research practice</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6" name="object 36"/>
          <p:cNvSpPr/>
          <p:nvPr/>
        </p:nvSpPr>
        <p:spPr>
          <a:xfrm>
            <a:off x="5273153" y="4244381"/>
            <a:ext cx="1922247" cy="45719"/>
          </a:xfrm>
          <a:custGeom>
            <a:avLst/>
            <a:gdLst/>
            <a:ahLst/>
            <a:cxnLst/>
            <a:rect l="l" t="t" r="r" b="b"/>
            <a:pathLst>
              <a:path w="3219450" h="142875">
                <a:moveTo>
                  <a:pt x="0" y="0"/>
                </a:moveTo>
                <a:lnTo>
                  <a:pt x="3219450" y="0"/>
                </a:lnTo>
                <a:lnTo>
                  <a:pt x="3219450" y="142875"/>
                </a:lnTo>
                <a:lnTo>
                  <a:pt x="0" y="142875"/>
                </a:lnTo>
                <a:lnTo>
                  <a:pt x="0" y="0"/>
                </a:lnTo>
                <a:close/>
              </a:path>
            </a:pathLst>
          </a:custGeom>
          <a:solidFill>
            <a:srgbClr val="2A6273"/>
          </a:solidFill>
          <a:ln>
            <a:noFill/>
          </a:ln>
        </p:spPr>
        <p:txBody>
          <a:bodyPr wrap="square" lIns="0" tIns="0" rIns="0" bIns="0" rtlCol="0"/>
          <a:lstStyle/>
          <a:p>
            <a:endParaRPr sz="100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7" name="object 37"/>
          <p:cNvSpPr txBox="1"/>
          <p:nvPr/>
        </p:nvSpPr>
        <p:spPr>
          <a:xfrm>
            <a:off x="5278319" y="3666521"/>
            <a:ext cx="1926512" cy="538572"/>
          </a:xfrm>
          <a:prstGeom prst="rect">
            <a:avLst/>
          </a:prstGeom>
        </p:spPr>
        <p:txBody>
          <a:bodyPr vert="horz" wrap="square" lIns="0" tIns="7583" rIns="0" bIns="0" rtlCol="0">
            <a:spAutoFit/>
          </a:bodyPr>
          <a:lstStyle/>
          <a:p>
            <a:pPr marL="7583" marR="3033">
              <a:lnSpc>
                <a:spcPct val="114599"/>
              </a:lnSpc>
              <a:spcBef>
                <a:spcPts val="6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save her organization time and money by retaining a talented research staff pool</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8" name="object 48"/>
          <p:cNvSpPr txBox="1"/>
          <p:nvPr/>
        </p:nvSpPr>
        <p:spPr>
          <a:xfrm>
            <a:off x="5125006" y="7267576"/>
            <a:ext cx="2328959" cy="259714"/>
          </a:xfrm>
          <a:prstGeom prst="rect">
            <a:avLst/>
          </a:prstGeom>
        </p:spPr>
        <p:txBody>
          <a:bodyPr vert="horz" wrap="square" lIns="0" tIns="7583" rIns="0" bIns="0" rtlCol="0">
            <a:spAutoFit/>
          </a:bodyPr>
          <a:lstStyle/>
          <a:p>
            <a:pPr marL="7583" marR="3033">
              <a:lnSpc>
                <a:spcPct val="116700"/>
              </a:lnSpc>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Professional</a:t>
            </a:r>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Development</a:t>
            </a:r>
          </a:p>
        </p:txBody>
      </p:sp>
      <p:sp>
        <p:nvSpPr>
          <p:cNvPr id="53" name="object 53"/>
          <p:cNvSpPr/>
          <p:nvPr/>
        </p:nvSpPr>
        <p:spPr>
          <a:xfrm>
            <a:off x="5212184" y="8634823"/>
            <a:ext cx="2268704" cy="842553"/>
          </a:xfrm>
          <a:custGeom>
            <a:avLst/>
            <a:gdLst/>
            <a:ahLst/>
            <a:cxnLst/>
            <a:rect l="l" t="t" r="r" b="b"/>
            <a:pathLst>
              <a:path w="3314700" h="723900">
                <a:moveTo>
                  <a:pt x="0" y="0"/>
                </a:moveTo>
                <a:lnTo>
                  <a:pt x="3314700" y="0"/>
                </a:lnTo>
                <a:lnTo>
                  <a:pt x="3314700" y="723900"/>
                </a:lnTo>
                <a:lnTo>
                  <a:pt x="0" y="723900"/>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4" name="object 54"/>
          <p:cNvSpPr txBox="1"/>
          <p:nvPr/>
        </p:nvSpPr>
        <p:spPr>
          <a:xfrm>
            <a:off x="5264282" y="8661138"/>
            <a:ext cx="2176327" cy="789922"/>
          </a:xfrm>
          <a:prstGeom prst="rect">
            <a:avLst/>
          </a:prstGeom>
        </p:spPr>
        <p:txBody>
          <a:bodyPr vert="horz" wrap="square" lIns="0" tIns="7583" rIns="0" bIns="0" rtlCol="0">
            <a:spAutoFit/>
          </a:bodyPr>
          <a:lstStyle/>
          <a:p>
            <a:pPr marL="7583" marR="3033">
              <a:lnSpc>
                <a:spcPct val="114599"/>
              </a:lnSpc>
            </a:pPr>
            <a:r>
              <a:rPr lang="en-US" sz="900" dirty="0">
                <a:solidFill>
                  <a:schemeClr val="bg1"/>
                </a:solidFill>
                <a:latin typeface="+mj-lt"/>
              </a:rPr>
              <a:t>To improve the center’s processes, Carmen wants to survey the PIs and support staff about their needs, but lacks the expertise to write the survey herself and funds to hire a professional evaluator</a:t>
            </a:r>
            <a:endParaRPr sz="900" dirty="0">
              <a:solidFill>
                <a:schemeClr val="bg1"/>
              </a:solidFill>
              <a:latin typeface="+mj-lt"/>
            </a:endParaRPr>
          </a:p>
        </p:txBody>
      </p:sp>
      <p:sp>
        <p:nvSpPr>
          <p:cNvPr id="55" name="object 55"/>
          <p:cNvSpPr/>
          <p:nvPr/>
        </p:nvSpPr>
        <p:spPr>
          <a:xfrm>
            <a:off x="152400" y="144984"/>
            <a:ext cx="7467600" cy="597148"/>
          </a:xfrm>
          <a:custGeom>
            <a:avLst/>
            <a:gdLst/>
            <a:ahLst/>
            <a:cxnLst/>
            <a:rect l="l" t="t" r="r" b="b"/>
            <a:pathLst>
              <a:path w="11372850" h="1000125">
                <a:moveTo>
                  <a:pt x="0" y="0"/>
                </a:moveTo>
                <a:lnTo>
                  <a:pt x="11372850" y="0"/>
                </a:lnTo>
                <a:lnTo>
                  <a:pt x="11372850" y="1000125"/>
                </a:lnTo>
                <a:lnTo>
                  <a:pt x="0" y="1000125"/>
                </a:lnTo>
                <a:lnTo>
                  <a:pt x="0" y="0"/>
                </a:lnTo>
                <a:close/>
              </a:path>
            </a:pathLst>
          </a:custGeom>
          <a:solidFill>
            <a:srgbClr val="143D45"/>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6" name="object 56"/>
          <p:cNvSpPr txBox="1"/>
          <p:nvPr/>
        </p:nvSpPr>
        <p:spPr>
          <a:xfrm>
            <a:off x="254023" y="144178"/>
            <a:ext cx="7348560" cy="574479"/>
          </a:xfrm>
          <a:prstGeom prst="rect">
            <a:avLst/>
          </a:prstGeom>
        </p:spPr>
        <p:txBody>
          <a:bodyPr vert="horz" wrap="square" lIns="0" tIns="7583" rIns="0" bIns="0" rtlCol="0">
            <a:spAutoFit/>
          </a:bodyPr>
          <a:lstStyle/>
          <a:p>
            <a:pPr marL="7583">
              <a:spcBef>
                <a:spcPts val="60"/>
              </a:spcBef>
            </a:pPr>
            <a:r>
              <a:rPr lang="en-US" sz="1800" b="1" spc="84"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Clinical Research Center Administrator </a:t>
            </a:r>
          </a:p>
          <a:p>
            <a:pPr marL="7583">
              <a:spcBef>
                <a:spcPts val="60"/>
              </a:spcBef>
            </a:pPr>
            <a:r>
              <a:rPr lang="en-US" sz="1800" b="1" spc="84"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Carmen </a:t>
            </a:r>
            <a:r>
              <a:rPr lang="en-US" sz="1800" b="1" spc="84" dirty="0" err="1">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Lukovich</a:t>
            </a:r>
            <a:r>
              <a:rPr lang="en-US" sz="1800" b="1" spc="84"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 </a:t>
            </a:r>
            <a:endParaRPr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7" name="object 57"/>
          <p:cNvSpPr txBox="1"/>
          <p:nvPr/>
        </p:nvSpPr>
        <p:spPr>
          <a:xfrm>
            <a:off x="2609580" y="7162800"/>
            <a:ext cx="2315603" cy="1221515"/>
          </a:xfrm>
          <a:prstGeom prst="rect">
            <a:avLst/>
          </a:prstGeom>
        </p:spPr>
        <p:txBody>
          <a:bodyPr vert="horz" wrap="square" lIns="0" tIns="7583" rIns="0" bIns="0" rtlCol="0">
            <a:spAutoFit/>
          </a:bodyPr>
          <a:lstStyle/>
          <a:p>
            <a:pPr marL="7583" marR="462189">
              <a:lnSpc>
                <a:spcPct val="116700"/>
              </a:lnSpc>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Scholarly</a:t>
            </a:r>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Outputs</a:t>
            </a: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Collaborates on conference presentations with her colleagues in center administration</a:t>
            </a: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Speeches to funding organizations</a:t>
            </a: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Writes and reviews grants</a:t>
            </a:r>
          </a:p>
        </p:txBody>
      </p:sp>
      <p:sp>
        <p:nvSpPr>
          <p:cNvPr id="58" name="object 58"/>
          <p:cNvSpPr txBox="1"/>
          <p:nvPr/>
        </p:nvSpPr>
        <p:spPr>
          <a:xfrm>
            <a:off x="5125006" y="4343400"/>
            <a:ext cx="2315603" cy="2863786"/>
          </a:xfrm>
          <a:prstGeom prst="rect">
            <a:avLst/>
          </a:prstGeom>
        </p:spPr>
        <p:txBody>
          <a:bodyPr vert="horz" wrap="square" lIns="0" tIns="92890" rIns="0" bIns="0" rtlCol="0">
            <a:spAutoFit/>
          </a:bodyPr>
          <a:lstStyle/>
          <a:p>
            <a:pPr marL="7583">
              <a:spcBef>
                <a:spcPts val="731"/>
              </a:spcBef>
            </a:pPr>
            <a:r>
              <a:rPr sz="1400" b="1" spc="78" dirty="0">
                <a:solidFill>
                  <a:srgbClr val="19B8D2"/>
                </a:solidFill>
                <a:latin typeface="Microsoft Sans Serif" panose="020B0604020202020204" pitchFamily="34" charset="0"/>
                <a:ea typeface="Microsoft Sans Serif" panose="020B0604020202020204" pitchFamily="34" charset="0"/>
                <a:cs typeface="Microsoft Sans Serif" panose="020B0604020202020204" pitchFamily="34" charset="0"/>
              </a:rPr>
              <a:t>Wants/Needs</a:t>
            </a:r>
            <a:endParaRPr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metrics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(or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have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1000" spc="6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CTSA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network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provide</a:t>
            </a:r>
            <a:r>
              <a:rPr lang="en-US" sz="1000" spc="-4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them)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measure</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study</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management improvements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through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efficiencies</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8341" indent="-102373">
              <a:lnSpc>
                <a:spcPct val="114599"/>
              </a:lnSpc>
              <a:spcBef>
                <a:spcPts val="233"/>
              </a:spcBef>
              <a:buFont typeface="Arial" panose="020B0604020202020204" pitchFamily="34" charset="0"/>
              <a:buChar char="•"/>
            </a:pPr>
            <a:r>
              <a:rPr lang="en-US" sz="1000" spc="4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100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digital solution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inform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researchers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about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resources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available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at their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institution,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such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as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web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portal </a:t>
            </a:r>
            <a:r>
              <a:rPr lang="en-US" sz="1000" spc="27"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encompassing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trial </a:t>
            </a:r>
            <a:r>
              <a:rPr lang="en-US" sz="1000" spc="-3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recruitment information,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knowledge bases,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management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tools,</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etc.</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3033" indent="-102373">
              <a:lnSpc>
                <a:spcPct val="114599"/>
              </a:lnSpc>
              <a:spcBef>
                <a:spcPts val="233"/>
              </a:spcBef>
              <a:buFont typeface="Arial" panose="020B0604020202020204" pitchFamily="34" charset="0"/>
              <a:buChar char="•"/>
            </a:pP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update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support </a:t>
            </a:r>
            <a:r>
              <a:rPr lang="en-US" sz="1000" spc="-12"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staff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job  </a:t>
            </a:r>
            <a:r>
              <a:rPr lang="en-US" sz="1000" spc="15"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descriptions </a:t>
            </a:r>
            <a:r>
              <a:rPr lang="en-US" sz="1000" spc="3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based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on </a:t>
            </a:r>
            <a:r>
              <a:rPr lang="en-US" sz="1000" spc="30"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combination </a:t>
            </a:r>
            <a:r>
              <a:rPr lang="en-US" sz="1000" spc="-3"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sz="1000" spc="-6"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training, </a:t>
            </a:r>
            <a:r>
              <a:rPr lang="en-US" sz="1000" spc="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skills, </a:t>
            </a:r>
            <a:r>
              <a:rPr lang="en-US" sz="1000" spc="18"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lang="en-US" sz="1000" spc="21"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competencies</a:t>
            </a:r>
            <a:endParaRPr lang="en-US"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0" name="object 60"/>
          <p:cNvSpPr txBox="1"/>
          <p:nvPr/>
        </p:nvSpPr>
        <p:spPr>
          <a:xfrm>
            <a:off x="2609580" y="8382000"/>
            <a:ext cx="2499369" cy="1178389"/>
          </a:xfrm>
          <a:prstGeom prst="rect">
            <a:avLst/>
          </a:prstGeom>
        </p:spPr>
        <p:txBody>
          <a:bodyPr vert="horz" wrap="square" lIns="0" tIns="92890" rIns="0" bIns="0" rtlCol="0">
            <a:spAutoFit/>
          </a:bodyPr>
          <a:lstStyle/>
          <a:p>
            <a:pPr>
              <a:spcBef>
                <a:spcPts val="731"/>
              </a:spcBef>
            </a:pPr>
            <a:r>
              <a:rPr lang="en-US" sz="1000" b="1" spc="36" dirty="0">
                <a:solidFill>
                  <a:srgbClr val="2A6273"/>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Pain Points</a:t>
            </a:r>
          </a:p>
          <a:p>
            <a:pPr marL="200954" indent="-102373">
              <a:lnSpc>
                <a:spcPct val="114599"/>
              </a:lnSpc>
              <a:buFont typeface="Arial" panose="020B0604020202020204" pitchFamily="34" charset="0"/>
              <a:buChar char="•"/>
            </a:pP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Needs institutional funds to sustain the  clinical </a:t>
            </a:r>
            <a:r>
              <a:rPr lang="en-US" sz="1000" spc="24">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research center</a:t>
            </a:r>
          </a:p>
          <a:p>
            <a:pPr marL="200954" indent="-102373">
              <a:lnSpc>
                <a:spcPct val="114599"/>
              </a:lnSpc>
              <a:buFont typeface="Arial" panose="020B0604020202020204" pitchFamily="34" charset="0"/>
              <a:buChar char="•"/>
            </a:pPr>
            <a:r>
              <a:rPr lang="en-US" sz="1000" spc="24">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Constant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pressure to sweep the fundraising landscape</a:t>
            </a:r>
          </a:p>
          <a:p>
            <a:pPr marL="200954" indent="-102373">
              <a:lnSpc>
                <a:spcPct val="114599"/>
              </a:lnSpc>
              <a:buFont typeface="Arial" panose="020B0604020202020204" pitchFamily="34" charset="0"/>
              <a:buChar char="•"/>
            </a:pP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Misconceptions about center’s remit</a:t>
            </a:r>
          </a:p>
        </p:txBody>
      </p:sp>
      <p:sp>
        <p:nvSpPr>
          <p:cNvPr id="61" name="object 61"/>
          <p:cNvSpPr txBox="1"/>
          <p:nvPr/>
        </p:nvSpPr>
        <p:spPr>
          <a:xfrm>
            <a:off x="263682" y="1752600"/>
            <a:ext cx="2140493" cy="6758231"/>
          </a:xfrm>
          <a:prstGeom prst="rect">
            <a:avLst/>
          </a:prstGeom>
          <a:noFill/>
        </p:spPr>
        <p:txBody>
          <a:bodyPr vert="horz" wrap="square" lIns="0" tIns="96681" rIns="0" bIns="0" rtlCol="0">
            <a:spAutoFit/>
          </a:bodyPr>
          <a:lstStyle/>
          <a:p>
            <a:pPr marL="96306">
              <a:spcBef>
                <a:spcPts val="761"/>
              </a:spcBef>
            </a:pPr>
            <a:r>
              <a:rPr sz="1400" spc="63" dirty="0">
                <a:solidFill>
                  <a:srgbClr val="19B8D2"/>
                </a:solidFill>
                <a:latin typeface="Microsoft Sans Serif" panose="020B0604020202020204" pitchFamily="34" charset="0"/>
                <a:ea typeface="Microsoft Sans Serif" panose="020B0604020202020204" pitchFamily="34" charset="0"/>
                <a:cs typeface="Microsoft Sans Serif" panose="020B0604020202020204" pitchFamily="34" charset="0"/>
              </a:rPr>
              <a:t>Bio</a:t>
            </a:r>
            <a:endParaRPr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82296">
              <a:lnSpc>
                <a:spcPct val="114000"/>
              </a:lnSpc>
              <a:spcBef>
                <a:spcPts val="230"/>
              </a:spcBef>
            </a:pPr>
            <a:r>
              <a:rPr lang="en-US" sz="1000" dirty="0">
                <a:latin typeface="+mj-lt"/>
              </a:rPr>
              <a:t>Carmen became Administrator of her academic health center’s clinical research center after a career in clinical drug trials. The center offers the support staff, equipment, and resources to help investigators conducting clinical studies and trials, including various labs, a pharmacy, support with informatics, protocol development, </a:t>
            </a:r>
            <a:r>
              <a:rPr lang="en-US" sz="1000" dirty="0" err="1">
                <a:latin typeface="+mj-lt"/>
              </a:rPr>
              <a:t>biospecimen</a:t>
            </a:r>
            <a:r>
              <a:rPr lang="en-US" sz="1000" dirty="0">
                <a:latin typeface="+mj-lt"/>
              </a:rPr>
              <a:t> collection, specimen processing, and </a:t>
            </a:r>
            <a:r>
              <a:rPr lang="en-US" sz="1000" dirty="0" err="1">
                <a:latin typeface="+mj-lt"/>
              </a:rPr>
              <a:t>REDCap</a:t>
            </a:r>
            <a:r>
              <a:rPr lang="en-US" sz="1000" dirty="0">
                <a:latin typeface="+mj-lt"/>
              </a:rPr>
              <a:t>. The center also provides assistance with grants, subcontracts, new funding streams such as crowdsourcing, and protection of intellectual property. Carmen employs experience and strategic partnerships to identify trends and needs for the center, and to plan accordingly for the center’s direction and financial needs. She is establishing metrics to assess the center’s operation and services.</a:t>
            </a:r>
          </a:p>
          <a:p>
            <a:pPr marL="82296">
              <a:lnSpc>
                <a:spcPct val="114000"/>
              </a:lnSpc>
              <a:spcBef>
                <a:spcPts val="230"/>
              </a:spcBef>
            </a:pPr>
            <a:endParaRPr lang="en-US" sz="300" dirty="0">
              <a:latin typeface="+mj-lt"/>
            </a:endParaRPr>
          </a:p>
          <a:p>
            <a:pPr marL="82296">
              <a:lnSpc>
                <a:spcPct val="114000"/>
              </a:lnSpc>
              <a:spcBef>
                <a:spcPts val="230"/>
              </a:spcBef>
            </a:pPr>
            <a:r>
              <a:rPr lang="en-US" sz="1000" dirty="0">
                <a:latin typeface="+mj-lt"/>
              </a:rPr>
              <a:t>Management of the center’s budget, strategic planning, personnel, and fundraising are all parts of Carmen’s work, through which she employs skills in analysis, negotiation, and teambuilding. Daily Carmen employs full knowledge of clinical operations, and knowledge of her institution’s resources and how she can best tap them. Carmen skillfully balances a strategic outlook with a boots-on-the-ground commitment to her center’s staff and their well-being.</a:t>
            </a:r>
          </a:p>
        </p:txBody>
      </p:sp>
      <p:sp>
        <p:nvSpPr>
          <p:cNvPr id="62" name="object 62"/>
          <p:cNvSpPr txBox="1"/>
          <p:nvPr/>
        </p:nvSpPr>
        <p:spPr>
          <a:xfrm>
            <a:off x="5278319" y="1600200"/>
            <a:ext cx="1899499" cy="1117897"/>
          </a:xfrm>
          <a:prstGeom prst="rect">
            <a:avLst/>
          </a:prstGeom>
        </p:spPr>
        <p:txBody>
          <a:bodyPr vert="horz" wrap="square" lIns="0" tIns="7583" rIns="0" bIns="0" rtlCol="0">
            <a:spAutoFit/>
          </a:bodyPr>
          <a:lstStyle/>
          <a:p>
            <a:pPr marL="7583">
              <a:spcBef>
                <a:spcPts val="60"/>
              </a:spcBef>
            </a:pPr>
            <a:r>
              <a:rPr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Motivators</a:t>
            </a:r>
            <a:endParaRPr sz="1400"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583" marR="3033">
              <a:lnSpc>
                <a:spcPct val="114599"/>
              </a:lnSpc>
              <a:spcBef>
                <a:spcPts val="240"/>
              </a:spcBef>
            </a:pPr>
            <a:r>
              <a:rPr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optimize clinical research by allowing more trials to be completed with more consented participants, and with quicker initiation times</a:t>
            </a:r>
            <a:endParaRPr sz="1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3" name="object 63"/>
          <p:cNvSpPr txBox="1"/>
          <p:nvPr/>
        </p:nvSpPr>
        <p:spPr>
          <a:xfrm>
            <a:off x="2609580" y="4042764"/>
            <a:ext cx="2342680" cy="3092054"/>
          </a:xfrm>
          <a:prstGeom prst="rect">
            <a:avLst/>
          </a:prstGeom>
        </p:spPr>
        <p:txBody>
          <a:bodyPr vert="horz" wrap="square" lIns="0" tIns="92890" rIns="0" bIns="0" rtlCol="0">
            <a:spAutoFit/>
          </a:bodyPr>
          <a:lstStyle/>
          <a:p>
            <a:pPr marL="7583">
              <a:spcBef>
                <a:spcPts val="731"/>
              </a:spcBef>
            </a:pPr>
            <a:r>
              <a:rPr sz="1400" spc="33"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Software </a:t>
            </a:r>
            <a:r>
              <a:rPr sz="1400" spc="3"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attitude </a:t>
            </a:r>
            <a:r>
              <a:rPr lang="en-US" sz="1400" spc="51"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&amp;</a:t>
            </a:r>
            <a:r>
              <a:rPr sz="1400" spc="12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1400" spc="7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u</a:t>
            </a:r>
            <a:r>
              <a:rPr lang="en-US" sz="1400" spc="75"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se</a:t>
            </a:r>
            <a:endParaRPr sz="1400"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Relies on research administrators and the sponsored research office for reports from financial and budgeting software programs</a:t>
            </a: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Carmen organized the center’s website design with employee and front-end developer help</a:t>
            </a: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Web portals: grant management platforms and regulatory and funder websites</a:t>
            </a:r>
          </a:p>
          <a:p>
            <a:pPr marL="378662" marR="14029" lvl="1">
              <a:lnSpc>
                <a:spcPct val="114599"/>
              </a:lnSpc>
              <a:spcBef>
                <a:spcPts val="233"/>
              </a:spcBef>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Carmen wishes these sites were easier to navigate, often delegating information retrieval to her assistant</a:t>
            </a:r>
          </a:p>
          <a:p>
            <a:pPr marL="200954" marR="14029" indent="-102373">
              <a:lnSpc>
                <a:spcPct val="114599"/>
              </a:lnSpc>
              <a:spcBef>
                <a:spcPts val="233"/>
              </a:spcBef>
              <a:buFont typeface="Arial" panose="020B0604020202020204" pitchFamily="34" charset="0"/>
              <a:buChar char="•"/>
            </a:pPr>
            <a:r>
              <a:rPr lang="en-US" sz="1000" spc="39"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General: Microsoft Office Suite</a:t>
            </a:r>
          </a:p>
        </p:txBody>
      </p:sp>
      <p:pic>
        <p:nvPicPr>
          <p:cNvPr id="68" name="Picture 67" descr="File:Noun project - Presentation with screen.svg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3504" y="7086600"/>
            <a:ext cx="603965" cy="603965"/>
          </a:xfrm>
          <a:prstGeom prst="rect">
            <a:avLst/>
          </a:prstGeom>
        </p:spPr>
      </p:pic>
      <p:sp>
        <p:nvSpPr>
          <p:cNvPr id="65" name="object 53"/>
          <p:cNvSpPr/>
          <p:nvPr/>
        </p:nvSpPr>
        <p:spPr>
          <a:xfrm>
            <a:off x="5210197" y="7563289"/>
            <a:ext cx="2270760" cy="1018903"/>
          </a:xfrm>
          <a:custGeom>
            <a:avLst/>
            <a:gdLst/>
            <a:ahLst/>
            <a:cxnLst/>
            <a:rect l="l" t="t" r="r" b="b"/>
            <a:pathLst>
              <a:path w="3314700" h="723900">
                <a:moveTo>
                  <a:pt x="0" y="0"/>
                </a:moveTo>
                <a:lnTo>
                  <a:pt x="3314700" y="0"/>
                </a:lnTo>
                <a:lnTo>
                  <a:pt x="3314700" y="723900"/>
                </a:lnTo>
                <a:lnTo>
                  <a:pt x="0" y="723900"/>
                </a:lnTo>
                <a:lnTo>
                  <a:pt x="0" y="0"/>
                </a:lnTo>
                <a:close/>
              </a:path>
            </a:pathLst>
          </a:custGeom>
          <a:solidFill>
            <a:srgbClr val="2A6273"/>
          </a:solidFill>
          <a:ln>
            <a:noFill/>
          </a:ln>
        </p:spPr>
        <p:txBody>
          <a:bodyPr wrap="square" lIns="0" tIns="0" rIns="0" bIns="0" rtlCol="0"/>
          <a:lstStyle/>
          <a:p>
            <a:endParaRPr sz="100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67" name="object 54"/>
          <p:cNvSpPr txBox="1"/>
          <p:nvPr/>
        </p:nvSpPr>
        <p:spPr>
          <a:xfrm>
            <a:off x="5272652" y="7591089"/>
            <a:ext cx="2132105" cy="963303"/>
          </a:xfrm>
          <a:prstGeom prst="rect">
            <a:avLst/>
          </a:prstGeom>
        </p:spPr>
        <p:txBody>
          <a:bodyPr vert="horz" wrap="square" lIns="0" tIns="7583" rIns="0" bIns="0" rtlCol="0">
            <a:spAutoFit/>
          </a:bodyPr>
          <a:lstStyle/>
          <a:p>
            <a:pPr marL="7583" marR="3033">
              <a:lnSpc>
                <a:spcPct val="114599"/>
              </a:lnSpc>
            </a:pPr>
            <a:r>
              <a:rPr lang="en-US" sz="900" dirty="0">
                <a:solidFill>
                  <a:schemeClr val="bg1"/>
                </a:solidFill>
                <a:latin typeface="+mj-lt"/>
              </a:rPr>
              <a:t>Carmen ensures the center offers trainings in research methods, grants, scientific writing, proposal development, epidemiology, leadership, community- based research, cultural competency, and use of national public datasets</a:t>
            </a:r>
          </a:p>
        </p:txBody>
      </p:sp>
      <p:sp>
        <p:nvSpPr>
          <p:cNvPr id="39" name="TextBox 38"/>
          <p:cNvSpPr txBox="1"/>
          <p:nvPr/>
        </p:nvSpPr>
        <p:spPr>
          <a:xfrm>
            <a:off x="2609580" y="1579104"/>
            <a:ext cx="2563776" cy="2077492"/>
          </a:xfrm>
          <a:prstGeom prst="rect">
            <a:avLst/>
          </a:prstGeom>
          <a:noFill/>
        </p:spPr>
        <p:txBody>
          <a:bodyPr wrap="square" lIns="0" rtlCol="0">
            <a:spAutoFit/>
          </a:bodyPr>
          <a:lstStyle/>
          <a:p>
            <a:r>
              <a:rPr lang="en-US" sz="1400" b="1" spc="36" dirty="0">
                <a:solidFill>
                  <a:srgbClr val="18B8D4"/>
                </a:solidFill>
                <a:latin typeface="Microsoft Sans Serif" panose="020B0604020202020204" pitchFamily="34" charset="0"/>
                <a:ea typeface="Microsoft Sans Serif" panose="020B0604020202020204" pitchFamily="34" charset="0"/>
                <a:cs typeface="Microsoft Sans Serif" panose="020B0604020202020204" pitchFamily="34" charset="0"/>
              </a:rPr>
              <a:t>Goals</a:t>
            </a:r>
          </a:p>
          <a:p>
            <a:pPr marL="200954" indent="-102373">
              <a:lnSpc>
                <a:spcPct val="114599"/>
              </a:lnSpc>
              <a:buFont typeface="Arial" panose="020B0604020202020204" pitchFamily="34" charset="0"/>
              <a:buChar char="•"/>
            </a:pPr>
            <a:r>
              <a:rPr lang="en-US" sz="1000" spc="24"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grow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productive partnerships at leadership level with the local finance and research informatics offices</a:t>
            </a:r>
          </a:p>
          <a:p>
            <a:pPr marL="200954" indent="-102373">
              <a:lnSpc>
                <a:spcPct val="114599"/>
              </a:lnSpc>
              <a:buFont typeface="Arial" panose="020B0604020202020204" pitchFamily="34" charset="0"/>
              <a:buChar char="•"/>
            </a:pPr>
            <a:r>
              <a:rPr lang="en-US" sz="1000" spc="24" dirty="0" smtClean="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To grow </a:t>
            </a: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the program of investigator training in research methods and scientific writing</a:t>
            </a:r>
          </a:p>
          <a:p>
            <a:pPr marL="200954" indent="-102373">
              <a:lnSpc>
                <a:spcPct val="114599"/>
              </a:lnSpc>
              <a:buFont typeface="Arial" panose="020B0604020202020204" pitchFamily="34" charset="0"/>
              <a:buChar char="•"/>
            </a:pP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Include the community in PI training to encourage grasp of health disparities</a:t>
            </a:r>
          </a:p>
          <a:p>
            <a:pPr marL="200954" indent="-102373">
              <a:lnSpc>
                <a:spcPct val="114599"/>
              </a:lnSpc>
              <a:buFont typeface="Arial" panose="020B0604020202020204" pitchFamily="34" charset="0"/>
              <a:buChar char="•"/>
            </a:pPr>
            <a:r>
              <a:rPr lang="en-US" sz="1000" spc="24" dirty="0">
                <a:solidFill>
                  <a:srgbClr val="052B3E"/>
                </a:solidFill>
                <a:latin typeface="Microsoft Sans Serif" panose="020B0604020202020204" pitchFamily="34" charset="0"/>
                <a:ea typeface="Microsoft Sans Serif" panose="020B0604020202020204" pitchFamily="34" charset="0"/>
                <a:cs typeface="Microsoft Sans Serif" panose="020B0604020202020204" pitchFamily="34" charset="0"/>
              </a:rPr>
              <a:t>Institute continuous process improvement</a:t>
            </a:r>
          </a:p>
        </p:txBody>
      </p:sp>
      <p:sp>
        <p:nvSpPr>
          <p:cNvPr id="5" name="Rectangle 4">
            <a:extLst>
              <a:ext uri="{FF2B5EF4-FFF2-40B4-BE49-F238E27FC236}">
                <a16:creationId xmlns:a16="http://schemas.microsoft.com/office/drawing/2014/main" id="{053DC142-FCAB-4A42-B7A8-85271C1DDEAD}"/>
              </a:ext>
            </a:extLst>
          </p:cNvPr>
          <p:cNvSpPr/>
          <p:nvPr/>
        </p:nvSpPr>
        <p:spPr>
          <a:xfrm>
            <a:off x="1031966" y="907658"/>
            <a:ext cx="6588034" cy="537712"/>
          </a:xfrm>
          <a:prstGeom prst="rect">
            <a:avLst/>
          </a:prstGeom>
          <a:solidFill>
            <a:srgbClr val="0164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bject 2">
            <a:extLst>
              <a:ext uri="{FF2B5EF4-FFF2-40B4-BE49-F238E27FC236}">
                <a16:creationId xmlns:a16="http://schemas.microsoft.com/office/drawing/2014/main" id="{BC9DE4F4-BE9F-4F4F-89BF-4A710C6C264F}"/>
              </a:ext>
            </a:extLst>
          </p:cNvPr>
          <p:cNvSpPr txBox="1"/>
          <p:nvPr/>
        </p:nvSpPr>
        <p:spPr>
          <a:xfrm>
            <a:off x="1143000" y="926717"/>
            <a:ext cx="6553200" cy="439392"/>
          </a:xfrm>
          <a:prstGeom prst="rect">
            <a:avLst/>
          </a:prstGeom>
          <a:noFill/>
          <a:ln>
            <a:noFill/>
          </a:ln>
        </p:spPr>
        <p:txBody>
          <a:bodyPr vert="horz" wrap="square" lIns="0" tIns="69383" rIns="0" bIns="0" rtlCol="0" anchor="t">
            <a:spAutoFit/>
          </a:bodyPr>
          <a:lstStyle/>
          <a:p>
            <a:pPr marR="154695" algn="ctr">
              <a:spcBef>
                <a:spcPts val="1200"/>
              </a:spcBef>
              <a:spcAft>
                <a:spcPts val="1200"/>
              </a:spcAft>
            </a:pPr>
            <a:r>
              <a:rPr lang="en-US" sz="1200" dirty="0">
                <a:solidFill>
                  <a:schemeClr val="bg1"/>
                </a:solidFill>
              </a:rPr>
              <a:t>      </a:t>
            </a:r>
            <a:r>
              <a:rPr sz="1200" dirty="0">
                <a:solidFill>
                  <a:schemeClr val="bg1"/>
                </a:solidFill>
              </a:rPr>
              <a:t>“I</a:t>
            </a:r>
            <a:r>
              <a:rPr lang="en-US" sz="1200" dirty="0">
                <a:solidFill>
                  <a:schemeClr val="bg1"/>
                </a:solidFill>
              </a:rPr>
              <a:t>f researchers and coordinators tell me that a study or clinical trial went more smoothly because of the center’s resources, then I know I’m doing my job</a:t>
            </a:r>
            <a:r>
              <a:rPr sz="1200" dirty="0">
                <a:solidFill>
                  <a:schemeClr val="bg1"/>
                </a:solidFill>
              </a:rPr>
              <a:t>.”</a:t>
            </a:r>
            <a:endParaRPr lang="en-US" sz="1200" dirty="0">
              <a:solidFill>
                <a:schemeClr val="bg1"/>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39" y="762000"/>
            <a:ext cx="1124588" cy="1124588"/>
          </a:xfrm>
          <a:prstGeom prst="ellipse">
            <a:avLst/>
          </a:prstGeom>
        </p:spPr>
      </p:pic>
      <p:sp>
        <p:nvSpPr>
          <p:cNvPr id="29" name="Diagonal Stripe 28">
            <a:extLst>
              <a:ext uri="{FF2B5EF4-FFF2-40B4-BE49-F238E27FC236}">
                <a16:creationId xmlns:a16="http://schemas.microsoft.com/office/drawing/2014/main" id="{1390DF45-D559-3B4A-8C3A-F89EF39268C3}"/>
              </a:ext>
            </a:extLst>
          </p:cNvPr>
          <p:cNvSpPr/>
          <p:nvPr/>
        </p:nvSpPr>
        <p:spPr>
          <a:xfrm rot="5400000">
            <a:off x="7054727" y="176859"/>
            <a:ext cx="597146" cy="533400"/>
          </a:xfrm>
          <a:prstGeom prst="diagStripe">
            <a:avLst/>
          </a:prstGeom>
          <a:solidFill>
            <a:srgbClr val="92D050"/>
          </a:solidFill>
          <a:ln w="3175">
            <a:solidFill>
              <a:srgbClr val="18B8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6248400" y="713081"/>
            <a:ext cx="1447800" cy="230832"/>
          </a:xfrm>
          <a:prstGeom prst="rect">
            <a:avLst/>
          </a:prstGeom>
          <a:noFill/>
        </p:spPr>
        <p:txBody>
          <a:bodyPr wrap="square" rtlCol="0">
            <a:spAutoFit/>
          </a:bodyPr>
          <a:lstStyle/>
          <a:p>
            <a:r>
              <a:rPr lang="en-US" sz="900" i="1" dirty="0">
                <a:latin typeface="+mj-lt"/>
              </a:rPr>
              <a:t>bit.ly/Persona-download</a:t>
            </a:r>
            <a:endParaRPr lang="en-US" sz="900" i="1"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Microsoft Sans Serif"/>
        <a:ea typeface=""/>
        <a:cs typeface=""/>
      </a:majorFont>
      <a:minorFont>
        <a:latin typeface="MS Reference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769</TotalTime>
  <Words>645</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Microsoft Sans Serif</vt:lpstr>
      <vt:lpstr>MS Reference Sans 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Xtensio</dc:title>
  <dc:creator>Sara Gonzales</dc:creator>
  <cp:lastModifiedBy>Sara Gonzales</cp:lastModifiedBy>
  <cp:revision>54</cp:revision>
  <dcterms:created xsi:type="dcterms:W3CDTF">2019-07-25T21:11:54Z</dcterms:created>
  <dcterms:modified xsi:type="dcterms:W3CDTF">2019-09-05T19:04:37Z</dcterms:modified>
</cp:coreProperties>
</file>