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13017500" cy="13379450"/>
  <p:defaultTextStyle>
    <a:defPPr>
      <a:defRPr lang="en-US"/>
    </a:defPPr>
    <a:lvl1pPr marL="0" algn="l" defTabSz="560161" rtl="0" eaLnBrk="1" latinLnBrk="0" hangingPunct="1">
      <a:defRPr sz="1103" kern="1200">
        <a:solidFill>
          <a:schemeClr val="tx1"/>
        </a:solidFill>
        <a:latin typeface="+mn-lt"/>
        <a:ea typeface="+mn-ea"/>
        <a:cs typeface="+mn-cs"/>
      </a:defRPr>
    </a:lvl1pPr>
    <a:lvl2pPr marL="280081" algn="l" defTabSz="560161" rtl="0" eaLnBrk="1" latinLnBrk="0" hangingPunct="1">
      <a:defRPr sz="1103" kern="1200">
        <a:solidFill>
          <a:schemeClr val="tx1"/>
        </a:solidFill>
        <a:latin typeface="+mn-lt"/>
        <a:ea typeface="+mn-ea"/>
        <a:cs typeface="+mn-cs"/>
      </a:defRPr>
    </a:lvl2pPr>
    <a:lvl3pPr marL="560161" algn="l" defTabSz="560161" rtl="0" eaLnBrk="1" latinLnBrk="0" hangingPunct="1">
      <a:defRPr sz="1103" kern="1200">
        <a:solidFill>
          <a:schemeClr val="tx1"/>
        </a:solidFill>
        <a:latin typeface="+mn-lt"/>
        <a:ea typeface="+mn-ea"/>
        <a:cs typeface="+mn-cs"/>
      </a:defRPr>
    </a:lvl3pPr>
    <a:lvl4pPr marL="840242" algn="l" defTabSz="560161" rtl="0" eaLnBrk="1" latinLnBrk="0" hangingPunct="1">
      <a:defRPr sz="1103" kern="1200">
        <a:solidFill>
          <a:schemeClr val="tx1"/>
        </a:solidFill>
        <a:latin typeface="+mn-lt"/>
        <a:ea typeface="+mn-ea"/>
        <a:cs typeface="+mn-cs"/>
      </a:defRPr>
    </a:lvl4pPr>
    <a:lvl5pPr marL="1120323" algn="l" defTabSz="560161" rtl="0" eaLnBrk="1" latinLnBrk="0" hangingPunct="1">
      <a:defRPr sz="1103" kern="1200">
        <a:solidFill>
          <a:schemeClr val="tx1"/>
        </a:solidFill>
        <a:latin typeface="+mn-lt"/>
        <a:ea typeface="+mn-ea"/>
        <a:cs typeface="+mn-cs"/>
      </a:defRPr>
    </a:lvl5pPr>
    <a:lvl6pPr marL="1400404" algn="l" defTabSz="560161" rtl="0" eaLnBrk="1" latinLnBrk="0" hangingPunct="1">
      <a:defRPr sz="1103" kern="1200">
        <a:solidFill>
          <a:schemeClr val="tx1"/>
        </a:solidFill>
        <a:latin typeface="+mn-lt"/>
        <a:ea typeface="+mn-ea"/>
        <a:cs typeface="+mn-cs"/>
      </a:defRPr>
    </a:lvl6pPr>
    <a:lvl7pPr marL="1680484" algn="l" defTabSz="560161" rtl="0" eaLnBrk="1" latinLnBrk="0" hangingPunct="1">
      <a:defRPr sz="1103" kern="1200">
        <a:solidFill>
          <a:schemeClr val="tx1"/>
        </a:solidFill>
        <a:latin typeface="+mn-lt"/>
        <a:ea typeface="+mn-ea"/>
        <a:cs typeface="+mn-cs"/>
      </a:defRPr>
    </a:lvl7pPr>
    <a:lvl8pPr marL="1960565" algn="l" defTabSz="560161" rtl="0" eaLnBrk="1" latinLnBrk="0" hangingPunct="1">
      <a:defRPr sz="1103" kern="1200">
        <a:solidFill>
          <a:schemeClr val="tx1"/>
        </a:solidFill>
        <a:latin typeface="+mn-lt"/>
        <a:ea typeface="+mn-ea"/>
        <a:cs typeface="+mn-cs"/>
      </a:defRPr>
    </a:lvl8pPr>
    <a:lvl9pPr marL="2240646" algn="l" defTabSz="560161" rtl="0" eaLnBrk="1" latinLnBrk="0" hangingPunct="1">
      <a:defRPr sz="11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12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a O'Dwyer" initials="LO" lastIdx="6" clrIdx="0">
    <p:extLst>
      <p:ext uri="{19B8F6BF-5375-455C-9EA6-DF929625EA0E}">
        <p15:presenceInfo xmlns:p15="http://schemas.microsoft.com/office/powerpoint/2012/main" userId="S-1-5-21-2086500257-1188392490-3880406080-21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8D4"/>
    <a:srgbClr val="4D8091"/>
    <a:srgbClr val="016476"/>
    <a:srgbClr val="143D45"/>
    <a:srgbClr val="2A6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3" autoAdjust="0"/>
    <p:restoredTop sz="92636" autoAdjust="0"/>
  </p:normalViewPr>
  <p:slideViewPr>
    <p:cSldViewPr>
      <p:cViewPr>
        <p:scale>
          <a:sx n="125" d="100"/>
          <a:sy n="125" d="100"/>
        </p:scale>
        <p:origin x="979" y="72"/>
      </p:cViewPr>
      <p:guideLst>
        <p:guide orient="horz" pos="2165"/>
        <p:guide pos="12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3216" y="3118105"/>
            <a:ext cx="660976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6430" y="5632706"/>
            <a:ext cx="544333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3905" y="9354313"/>
            <a:ext cx="2488381" cy="1732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811" y="9354313"/>
            <a:ext cx="1788524" cy="1732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8860" y="9354313"/>
            <a:ext cx="1788524" cy="1732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811" y="402338"/>
            <a:ext cx="6998572" cy="276999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811" y="2313433"/>
            <a:ext cx="6998572" cy="276999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3905" y="9354313"/>
            <a:ext cx="2488381" cy="1732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811" y="9354313"/>
            <a:ext cx="1788524" cy="1732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8860" y="9354313"/>
            <a:ext cx="1788524" cy="1732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811" y="402338"/>
            <a:ext cx="6998572" cy="276999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810" y="2313433"/>
            <a:ext cx="33826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4740" y="2313433"/>
            <a:ext cx="33826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643905" y="9354313"/>
            <a:ext cx="2488381" cy="1732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88811" y="9354313"/>
            <a:ext cx="1788524" cy="17322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598860" y="9354313"/>
            <a:ext cx="1788524" cy="1732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 flipH="1">
            <a:off x="152399" y="152400"/>
            <a:ext cx="7467597" cy="9753600"/>
          </a:xfrm>
          <a:prstGeom prst="rect">
            <a:avLst/>
          </a:prstGeom>
          <a:ln w="9525">
            <a:solidFill>
              <a:srgbClr val="19B8D2"/>
            </a:solidFill>
          </a:ln>
        </p:spPr>
        <p:txBody>
          <a:bodyPr wrap="square" lIns="0" tIns="0" rIns="0" bIns="0" rtlCol="0"/>
          <a:lstStyle/>
          <a:p>
            <a:endParaRPr sz="107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2992">
        <a:defRPr>
          <a:latin typeface="+mn-lt"/>
          <a:ea typeface="+mn-ea"/>
          <a:cs typeface="+mn-cs"/>
        </a:defRPr>
      </a:lvl2pPr>
      <a:lvl3pPr marL="545983">
        <a:defRPr>
          <a:latin typeface="+mn-lt"/>
          <a:ea typeface="+mn-ea"/>
          <a:cs typeface="+mn-cs"/>
        </a:defRPr>
      </a:lvl3pPr>
      <a:lvl4pPr marL="818975">
        <a:defRPr>
          <a:latin typeface="+mn-lt"/>
          <a:ea typeface="+mn-ea"/>
          <a:cs typeface="+mn-cs"/>
        </a:defRPr>
      </a:lvl4pPr>
      <a:lvl5pPr marL="1091965">
        <a:defRPr>
          <a:latin typeface="+mn-lt"/>
          <a:ea typeface="+mn-ea"/>
          <a:cs typeface="+mn-cs"/>
        </a:defRPr>
      </a:lvl5pPr>
      <a:lvl6pPr marL="1364957">
        <a:defRPr>
          <a:latin typeface="+mn-lt"/>
          <a:ea typeface="+mn-ea"/>
          <a:cs typeface="+mn-cs"/>
        </a:defRPr>
      </a:lvl6pPr>
      <a:lvl7pPr marL="1637948">
        <a:defRPr>
          <a:latin typeface="+mn-lt"/>
          <a:ea typeface="+mn-ea"/>
          <a:cs typeface="+mn-cs"/>
        </a:defRPr>
      </a:lvl7pPr>
      <a:lvl8pPr marL="1910940">
        <a:defRPr>
          <a:latin typeface="+mn-lt"/>
          <a:ea typeface="+mn-ea"/>
          <a:cs typeface="+mn-cs"/>
        </a:defRPr>
      </a:lvl8pPr>
      <a:lvl9pPr marL="218393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2992">
        <a:defRPr>
          <a:latin typeface="+mn-lt"/>
          <a:ea typeface="+mn-ea"/>
          <a:cs typeface="+mn-cs"/>
        </a:defRPr>
      </a:lvl2pPr>
      <a:lvl3pPr marL="545983">
        <a:defRPr>
          <a:latin typeface="+mn-lt"/>
          <a:ea typeface="+mn-ea"/>
          <a:cs typeface="+mn-cs"/>
        </a:defRPr>
      </a:lvl3pPr>
      <a:lvl4pPr marL="818975">
        <a:defRPr>
          <a:latin typeface="+mn-lt"/>
          <a:ea typeface="+mn-ea"/>
          <a:cs typeface="+mn-cs"/>
        </a:defRPr>
      </a:lvl4pPr>
      <a:lvl5pPr marL="1091965">
        <a:defRPr>
          <a:latin typeface="+mn-lt"/>
          <a:ea typeface="+mn-ea"/>
          <a:cs typeface="+mn-cs"/>
        </a:defRPr>
      </a:lvl5pPr>
      <a:lvl6pPr marL="1364957">
        <a:defRPr>
          <a:latin typeface="+mn-lt"/>
          <a:ea typeface="+mn-ea"/>
          <a:cs typeface="+mn-cs"/>
        </a:defRPr>
      </a:lvl6pPr>
      <a:lvl7pPr marL="1637948">
        <a:defRPr>
          <a:latin typeface="+mn-lt"/>
          <a:ea typeface="+mn-ea"/>
          <a:cs typeface="+mn-cs"/>
        </a:defRPr>
      </a:lvl7pPr>
      <a:lvl8pPr marL="1910940">
        <a:defRPr>
          <a:latin typeface="+mn-lt"/>
          <a:ea typeface="+mn-ea"/>
          <a:cs typeface="+mn-cs"/>
        </a:defRPr>
      </a:lvl8pPr>
      <a:lvl9pPr marL="218393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553" y="3128172"/>
            <a:ext cx="735656" cy="6818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E643A6-E99B-5143-9BE3-F9350F0CDA42}"/>
              </a:ext>
            </a:extLst>
          </p:cNvPr>
          <p:cNvSpPr/>
          <p:nvPr/>
        </p:nvSpPr>
        <p:spPr>
          <a:xfrm>
            <a:off x="164536" y="144984"/>
            <a:ext cx="2327530" cy="9380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54023" y="8619661"/>
            <a:ext cx="2150152" cy="905339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 marR="64456">
              <a:lnSpc>
                <a:spcPct val="114599"/>
              </a:lnSpc>
              <a:spcBef>
                <a:spcPts val="60"/>
              </a:spcBef>
            </a:pPr>
            <a:r>
              <a:rPr sz="1000" b="1" spc="48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Education: </a:t>
            </a:r>
            <a:r>
              <a:rPr sz="1000" spc="45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BS, </a:t>
            </a:r>
            <a:r>
              <a:rPr lang="en-US" sz="1000" spc="9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Biology</a:t>
            </a:r>
            <a:endParaRPr lang="en-US" sz="1000" spc="48" dirty="0">
              <a:solidFill>
                <a:schemeClr val="bg1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583" marR="64456">
              <a:lnSpc>
                <a:spcPct val="114599"/>
              </a:lnSpc>
              <a:spcBef>
                <a:spcPts val="60"/>
              </a:spcBef>
            </a:pPr>
            <a:r>
              <a:rPr sz="1000" b="1" spc="66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Years </a:t>
            </a:r>
            <a:r>
              <a:rPr sz="1000" b="1" spc="15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</a:t>
            </a:r>
            <a:r>
              <a:rPr sz="1000" b="1" spc="63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experience</a:t>
            </a:r>
            <a:r>
              <a:rPr lang="en-US" sz="1000" b="1" spc="63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r>
              <a:rPr sz="1000" b="1" spc="21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b="1" spc="-21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endParaRPr sz="1000" b="1" dirty="0">
              <a:solidFill>
                <a:schemeClr val="bg1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583" marR="3033">
              <a:lnSpc>
                <a:spcPct val="114599"/>
              </a:lnSpc>
            </a:pPr>
            <a:r>
              <a:rPr sz="1000" b="1" spc="27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Work </a:t>
            </a:r>
            <a:r>
              <a:rPr sz="1000" b="1" spc="30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location: </a:t>
            </a:r>
            <a:r>
              <a:rPr sz="1000" spc="33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</a:t>
            </a:r>
            <a:r>
              <a:rPr lang="en-US" sz="1000" spc="33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ospital, clinic sites, offices. Have laptop and tablet, will travel</a:t>
            </a:r>
            <a:endParaRPr sz="1000" dirty="0">
              <a:solidFill>
                <a:schemeClr val="bg1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4800" y="9610134"/>
            <a:ext cx="7149530" cy="255026"/>
          </a:xfrm>
          <a:prstGeom prst="rect">
            <a:avLst/>
          </a:prstGeom>
        </p:spPr>
        <p:txBody>
          <a:bodyPr vert="horz" wrap="square" lIns="0" tIns="8720" rIns="0" bIns="0" rtlCol="0">
            <a:spAutoFit/>
          </a:bodyPr>
          <a:lstStyle/>
          <a:p>
            <a:pPr marL="7583" algn="ctr">
              <a:spcBef>
                <a:spcPts val="68"/>
              </a:spcBef>
            </a:pPr>
            <a:r>
              <a:rPr sz="800" b="1" i="1" spc="45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sz="800" b="1" i="1" spc="66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CTSA </a:t>
            </a:r>
            <a:r>
              <a:rPr sz="800" b="1" i="1" spc="30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Program </a:t>
            </a:r>
            <a:r>
              <a:rPr sz="800" b="1" i="1" spc="27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National </a:t>
            </a:r>
            <a:r>
              <a:rPr sz="800" b="1" i="1" spc="42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Center </a:t>
            </a:r>
            <a:r>
              <a:rPr sz="800" b="1" i="1" spc="15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</a:t>
            </a:r>
            <a:r>
              <a:rPr sz="800" b="1" i="1" spc="21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</a:t>
            </a:r>
            <a:r>
              <a:rPr sz="800" b="1" i="1" spc="12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sz="800" b="1" i="1" spc="30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Health </a:t>
            </a:r>
            <a:r>
              <a:rPr sz="800" b="1" i="1" spc="39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(CD2H) </a:t>
            </a:r>
            <a:r>
              <a:rPr sz="800" b="1" i="1" spc="24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 </a:t>
            </a:r>
            <a:r>
              <a:rPr sz="800" b="1" i="1" spc="39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supported </a:t>
            </a:r>
            <a:r>
              <a:rPr sz="800" b="1" i="1" spc="33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 </a:t>
            </a:r>
            <a:r>
              <a:rPr sz="800" b="1" i="1" spc="24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sz="800" b="1" i="1" spc="81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800" b="1" i="1" spc="30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National</a:t>
            </a:r>
            <a:r>
              <a:rPr lang="en-US" sz="800" b="1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800" b="1" i="1" spc="36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Center </a:t>
            </a:r>
            <a:r>
              <a:rPr sz="800" b="1" i="1" spc="12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</a:t>
            </a:r>
            <a:r>
              <a:rPr sz="800" b="1" i="1" spc="33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Advancing </a:t>
            </a:r>
            <a:r>
              <a:rPr sz="800" b="1" i="1" spc="24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Translational </a:t>
            </a:r>
            <a:r>
              <a:rPr sz="800" b="1" i="1" spc="48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Sciences </a:t>
            </a:r>
            <a:r>
              <a:rPr sz="800" b="1" i="1" spc="36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(NCATS) </a:t>
            </a:r>
            <a:r>
              <a:rPr sz="800" b="1" i="1" spc="-3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 </a:t>
            </a:r>
            <a:r>
              <a:rPr sz="800" b="1" i="1" spc="21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National Institutes </a:t>
            </a:r>
            <a:r>
              <a:rPr sz="800" b="1" i="1" spc="12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</a:t>
            </a:r>
            <a:r>
              <a:rPr sz="800" b="1" i="1" spc="30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Health</a:t>
            </a:r>
            <a:r>
              <a:rPr lang="en-US" sz="800" b="1" i="1" spc="30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800" b="1" i="1" spc="12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(Grant</a:t>
            </a:r>
            <a:r>
              <a:rPr sz="800" b="1" i="1" spc="57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800" b="1" i="1" spc="51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U24TR002306</a:t>
            </a:r>
            <a:r>
              <a:rPr lang="en-US" sz="800" b="1" i="1" spc="51" dirty="0">
                <a:solidFill>
                  <a:srgbClr val="143D45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  <a:endParaRPr sz="800" b="1" dirty="0">
              <a:solidFill>
                <a:srgbClr val="143D45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73153" y="2587828"/>
            <a:ext cx="1899499" cy="45719"/>
          </a:xfrm>
          <a:custGeom>
            <a:avLst/>
            <a:gdLst/>
            <a:ahLst/>
            <a:cxnLst/>
            <a:rect l="l" t="t" r="r" b="b"/>
            <a:pathLst>
              <a:path w="3181350" h="142875">
                <a:moveTo>
                  <a:pt x="0" y="0"/>
                </a:moveTo>
                <a:lnTo>
                  <a:pt x="3181350" y="0"/>
                </a:lnTo>
                <a:lnTo>
                  <a:pt x="318135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2A6273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78319" y="2659852"/>
            <a:ext cx="1929830" cy="715543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 marR="3033">
              <a:lnSpc>
                <a:spcPct val="114599"/>
              </a:lnSpc>
              <a:spcBef>
                <a:spcPts val="60"/>
              </a:spcBef>
            </a:pPr>
            <a:r>
              <a:rPr sz="1000" spc="3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 thorough and transparent in her work and to document procedures for training, compliance, and accountability</a:t>
            </a:r>
            <a:endParaRPr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73599" y="3401700"/>
            <a:ext cx="1922247" cy="45719"/>
          </a:xfrm>
          <a:custGeom>
            <a:avLst/>
            <a:gdLst/>
            <a:ahLst/>
            <a:cxnLst/>
            <a:rect l="l" t="t" r="r" b="b"/>
            <a:pathLst>
              <a:path w="3219450" h="142875">
                <a:moveTo>
                  <a:pt x="0" y="0"/>
                </a:moveTo>
                <a:lnTo>
                  <a:pt x="3219450" y="0"/>
                </a:lnTo>
                <a:lnTo>
                  <a:pt x="321945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2A6273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73153" y="4038600"/>
            <a:ext cx="1922247" cy="45719"/>
          </a:xfrm>
          <a:custGeom>
            <a:avLst/>
            <a:gdLst/>
            <a:ahLst/>
            <a:cxnLst/>
            <a:rect l="l" t="t" r="r" b="b"/>
            <a:pathLst>
              <a:path w="3219450" h="142875">
                <a:moveTo>
                  <a:pt x="0" y="0"/>
                </a:moveTo>
                <a:lnTo>
                  <a:pt x="3219450" y="0"/>
                </a:lnTo>
                <a:lnTo>
                  <a:pt x="3219450" y="142875"/>
                </a:lnTo>
                <a:lnTo>
                  <a:pt x="0" y="142875"/>
                </a:lnTo>
                <a:lnTo>
                  <a:pt x="0" y="0"/>
                </a:lnTo>
                <a:close/>
              </a:path>
            </a:pathLst>
          </a:custGeom>
          <a:solidFill>
            <a:srgbClr val="2A6273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0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78319" y="3473724"/>
            <a:ext cx="1926512" cy="538572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 marR="3033">
              <a:lnSpc>
                <a:spcPct val="114599"/>
              </a:lnSpc>
              <a:spcBef>
                <a:spcPts val="60"/>
              </a:spcBef>
            </a:pPr>
            <a:r>
              <a:rPr sz="1000" spc="3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sz="1000" spc="3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 </a:t>
            </a:r>
            <a:r>
              <a:rPr sz="1000" spc="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accountable, reproducible </a:t>
            </a:r>
            <a:r>
              <a:rPr sz="1000" spc="3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science </a:t>
            </a:r>
            <a:r>
              <a:rPr sz="1000" spc="-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that</a:t>
            </a:r>
            <a:r>
              <a:rPr lang="en-US" sz="1000" spc="-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ensures </a:t>
            </a:r>
            <a:r>
              <a:rPr sz="1000" spc="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safety </a:t>
            </a:r>
            <a:r>
              <a:rPr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security </a:t>
            </a:r>
            <a:r>
              <a:rPr sz="1000" spc="-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</a:t>
            </a:r>
            <a:r>
              <a:rPr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patient</a:t>
            </a:r>
            <a:r>
              <a:rPr sz="1000" spc="5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</a:t>
            </a:r>
            <a:endParaRPr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11650" y="7284086"/>
            <a:ext cx="2660750" cy="259714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 marR="462189">
              <a:lnSpc>
                <a:spcPct val="116700"/>
              </a:lnSpc>
              <a:spcBef>
                <a:spcPts val="60"/>
              </a:spcBef>
            </a:pPr>
            <a:r>
              <a:rPr sz="1400" b="1" spc="36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Professional</a:t>
            </a:r>
            <a:r>
              <a:rPr lang="en-US" sz="1400" b="1" spc="36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1400" b="1" spc="36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Development</a:t>
            </a:r>
          </a:p>
        </p:txBody>
      </p:sp>
      <p:sp>
        <p:nvSpPr>
          <p:cNvPr id="51" name="object 51"/>
          <p:cNvSpPr/>
          <p:nvPr/>
        </p:nvSpPr>
        <p:spPr>
          <a:xfrm>
            <a:off x="5156289" y="8190687"/>
            <a:ext cx="2192572" cy="550790"/>
          </a:xfrm>
          <a:custGeom>
            <a:avLst/>
            <a:gdLst/>
            <a:ahLst/>
            <a:cxnLst/>
            <a:rect l="l" t="t" r="r" b="b"/>
            <a:pathLst>
              <a:path w="3314700" h="514350">
                <a:moveTo>
                  <a:pt x="0" y="0"/>
                </a:moveTo>
                <a:lnTo>
                  <a:pt x="3314700" y="0"/>
                </a:lnTo>
                <a:lnTo>
                  <a:pt x="3314700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solidFill>
            <a:srgbClr val="2A6273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88181" y="8228509"/>
            <a:ext cx="2132105" cy="485480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 marR="3033">
              <a:lnSpc>
                <a:spcPct val="114599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Lucy thrived with the peer mentorship she received when she started as a CRC, and she now mentors junior colleagues</a:t>
            </a:r>
            <a:endParaRPr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56289" y="8791180"/>
            <a:ext cx="2192573" cy="730804"/>
          </a:xfrm>
          <a:custGeom>
            <a:avLst/>
            <a:gdLst/>
            <a:ahLst/>
            <a:cxnLst/>
            <a:rect l="l" t="t" r="r" b="b"/>
            <a:pathLst>
              <a:path w="3314700" h="723900">
                <a:moveTo>
                  <a:pt x="0" y="0"/>
                </a:moveTo>
                <a:lnTo>
                  <a:pt x="3314700" y="0"/>
                </a:lnTo>
                <a:lnTo>
                  <a:pt x="33147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2A6273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88181" y="8842486"/>
            <a:ext cx="2088150" cy="644755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 marR="3033">
              <a:lnSpc>
                <a:spcPct val="114599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Lucy gets new information for her role by talking to experienced colleagues, attending seminars, and following organizations like ACRP</a:t>
            </a:r>
            <a:endParaRPr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2400" y="144984"/>
            <a:ext cx="7467600" cy="597148"/>
          </a:xfrm>
          <a:custGeom>
            <a:avLst/>
            <a:gdLst/>
            <a:ahLst/>
            <a:cxnLst/>
            <a:rect l="l" t="t" r="r" b="b"/>
            <a:pathLst>
              <a:path w="11372850" h="1000125">
                <a:moveTo>
                  <a:pt x="0" y="0"/>
                </a:moveTo>
                <a:lnTo>
                  <a:pt x="11372850" y="0"/>
                </a:lnTo>
                <a:lnTo>
                  <a:pt x="11372850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rgbClr val="143D45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5984" y="152400"/>
            <a:ext cx="6634977" cy="574479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>
              <a:spcBef>
                <a:spcPts val="60"/>
              </a:spcBef>
            </a:pPr>
            <a:r>
              <a:rPr lang="en-US" sz="1800" b="1" spc="84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Clinical Research Coordinator </a:t>
            </a:r>
          </a:p>
          <a:p>
            <a:pPr marL="7583">
              <a:spcBef>
                <a:spcPts val="60"/>
              </a:spcBef>
            </a:pPr>
            <a:r>
              <a:rPr lang="en-US" sz="1800" b="1" spc="84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Lucy </a:t>
            </a:r>
            <a:r>
              <a:rPr lang="en-US" sz="1800" b="1" spc="84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Silonga</a:t>
            </a:r>
            <a:endParaRPr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09580" y="6781800"/>
            <a:ext cx="2315603" cy="772675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 marR="462189">
              <a:lnSpc>
                <a:spcPct val="116700"/>
              </a:lnSpc>
              <a:spcBef>
                <a:spcPts val="60"/>
              </a:spcBef>
            </a:pPr>
            <a:r>
              <a:rPr sz="1400" b="1" spc="36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Scholarly</a:t>
            </a:r>
            <a:r>
              <a:rPr lang="en-US" sz="1400" b="1" spc="36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1400" b="1" spc="36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Outputs</a:t>
            </a:r>
          </a:p>
          <a:p>
            <a:pPr marL="200952" indent="-102372">
              <a:spcBef>
                <a:spcPts val="358"/>
              </a:spcBef>
              <a:buFont typeface="Arial" panose="020B0604020202020204" pitchFamily="34" charset="0"/>
              <a:buChar char="•"/>
            </a:pPr>
            <a:r>
              <a:rPr lang="en-US" sz="1000" spc="3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 occasionally attributed on investigators’ publications for her role in data curation &amp; analysis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125006" y="4114800"/>
            <a:ext cx="2315603" cy="3166433"/>
          </a:xfrm>
          <a:prstGeom prst="rect">
            <a:avLst/>
          </a:prstGeom>
        </p:spPr>
        <p:txBody>
          <a:bodyPr vert="horz" wrap="square" lIns="0" tIns="92890" rIns="0" bIns="0" rtlCol="0">
            <a:spAutoFit/>
          </a:bodyPr>
          <a:lstStyle/>
          <a:p>
            <a:pPr marL="7583">
              <a:spcBef>
                <a:spcPts val="731"/>
              </a:spcBef>
            </a:pPr>
            <a:r>
              <a:rPr sz="1400" b="1" spc="78" dirty="0">
                <a:solidFill>
                  <a:srgbClr val="19B8D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Wants/Needs</a:t>
            </a:r>
            <a:endParaRPr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00952" marR="31090" indent="-102372">
              <a:lnSpc>
                <a:spcPct val="114599"/>
              </a:lnSpc>
              <a:spcBef>
                <a:spcPts val="233"/>
              </a:spcBef>
              <a:buFont typeface="Arial" panose="020B0604020202020204" pitchFamily="34" charset="0"/>
              <a:buChar char="•"/>
            </a:pP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confirm her level of confidence in her work by knowing when she can suggest changes and improvements in data collection</a:t>
            </a:r>
          </a:p>
          <a:p>
            <a:pPr marL="200952" marR="48911" indent="-102372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delineation between her responsibilities and those of the investigators</a:t>
            </a:r>
          </a:p>
          <a:p>
            <a:pPr marL="200952" marR="48911" indent="-102372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 understanding of when she can do preliminary data analyses</a:t>
            </a:r>
          </a:p>
          <a:p>
            <a:pPr marL="200952" marR="48911" indent="-102372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delegate some of her tasks, such as ordering and preparing drugs, supplies, and testing kits for her unit</a:t>
            </a:r>
          </a:p>
          <a:p>
            <a:pPr marL="200952" marR="3033" indent="-102372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team approach to CRC work rather than single-PI assignment to best employ a CRC team’s skills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609580" y="7620000"/>
            <a:ext cx="2315603" cy="1901984"/>
          </a:xfrm>
          <a:prstGeom prst="rect">
            <a:avLst/>
          </a:prstGeom>
        </p:spPr>
        <p:txBody>
          <a:bodyPr vert="horz" wrap="square" lIns="0" tIns="92890" rIns="0" bIns="0" rtlCol="0">
            <a:spAutoFit/>
          </a:bodyPr>
          <a:lstStyle/>
          <a:p>
            <a:pPr>
              <a:spcBef>
                <a:spcPts val="731"/>
              </a:spcBef>
            </a:pPr>
            <a:r>
              <a:rPr lang="en-US" sz="1000" b="1" spc="36" dirty="0">
                <a:solidFill>
                  <a:srgbClr val="2A6273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1400" b="1" spc="36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Pain Points</a:t>
            </a:r>
          </a:p>
          <a:p>
            <a:pPr marL="200954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Lucy often feels overworked. Many of her studies require more time than first allotted</a:t>
            </a:r>
          </a:p>
          <a:p>
            <a:pPr marL="200954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Challenges of harmonizing disparate data</a:t>
            </a:r>
          </a:p>
          <a:p>
            <a:pPr marL="200954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Long wait times for collaborator responses</a:t>
            </a:r>
          </a:p>
          <a:p>
            <a:pPr marL="200954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Needs good mobile versions of many software tools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263682" y="1752600"/>
            <a:ext cx="2140493" cy="6772722"/>
          </a:xfrm>
          <a:prstGeom prst="rect">
            <a:avLst/>
          </a:prstGeom>
          <a:noFill/>
        </p:spPr>
        <p:txBody>
          <a:bodyPr vert="horz" wrap="square" lIns="0" tIns="96681" rIns="0" bIns="0" rtlCol="0">
            <a:spAutoFit/>
          </a:bodyPr>
          <a:lstStyle/>
          <a:p>
            <a:pPr marL="96306">
              <a:spcBef>
                <a:spcPts val="761"/>
              </a:spcBef>
            </a:pPr>
            <a:r>
              <a:rPr sz="1400" spc="63" dirty="0">
                <a:solidFill>
                  <a:srgbClr val="19B8D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Bio</a:t>
            </a:r>
            <a:endParaRPr sz="1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84932" marR="92136">
              <a:lnSpc>
                <a:spcPct val="114599"/>
              </a:lnSpc>
              <a:spcBef>
                <a:spcPts val="230"/>
              </a:spcBef>
            </a:pPr>
            <a:r>
              <a:rPr lang="en-US" sz="1000" spc="3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the past three years Lucy has worked as</a:t>
            </a:r>
            <a:r>
              <a:rPr lang="en-US" sz="1000" spc="3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3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clinical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research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coordinator, </a:t>
            </a:r>
            <a:r>
              <a:rPr lang="en-US" sz="1000" spc="3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demanding </a:t>
            </a:r>
            <a:r>
              <a:rPr lang="en-US" sz="1000" spc="-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</a:t>
            </a:r>
            <a:r>
              <a:rPr lang="en-US" sz="1000" spc="-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fulfilling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job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Working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around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investigators’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projects,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totaling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7 - 8 </a:t>
            </a:r>
            <a:r>
              <a:rPr lang="en-US" sz="1000" spc="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studies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clinical </a:t>
            </a:r>
            <a:r>
              <a:rPr lang="en-US" sz="1000" spc="-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trials </a:t>
            </a:r>
            <a:r>
              <a:rPr lang="en-US" sz="1000" spc="-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any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given </a:t>
            </a:r>
            <a:r>
              <a:rPr lang="en-US" sz="1000" spc="-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time,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Lucy’s main charges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are</a:t>
            </a:r>
            <a:r>
              <a:rPr lang="en-US" sz="1000" spc="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human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subject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protection and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study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management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  <a:r>
              <a:rPr lang="en-US" sz="1000" spc="3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Lucy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devotes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much of her </a:t>
            </a:r>
            <a:r>
              <a:rPr lang="en-US" sz="1000" spc="-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 </a:t>
            </a:r>
            <a:r>
              <a:rPr lang="en-US" sz="1000" spc="-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study </a:t>
            </a:r>
            <a:r>
              <a:rPr lang="en-US" sz="1000" spc="-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initiation,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working </a:t>
            </a:r>
            <a:r>
              <a:rPr lang="en-US" sz="1000" spc="-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funders, regulatory </a:t>
            </a:r>
            <a:r>
              <a:rPr lang="en-US" sz="1000" spc="3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agencies,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her </a:t>
            </a:r>
            <a:r>
              <a:rPr lang="en-US" sz="1000" spc="-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institution’s </a:t>
            </a:r>
            <a:r>
              <a:rPr lang="en-US" sz="1000" spc="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oversight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committees </a:t>
            </a:r>
            <a:r>
              <a:rPr lang="en-US" sz="1000" spc="-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prepare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regulatory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documents,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protocols,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IRB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submissions,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workflow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documentation. </a:t>
            </a:r>
            <a:r>
              <a:rPr lang="en-US" sz="1000" spc="4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She</a:t>
            </a:r>
            <a:r>
              <a:rPr lang="en-US" sz="1000" spc="3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recruits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enrolls </a:t>
            </a:r>
            <a:r>
              <a:rPr lang="en-US" sz="1000" spc="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patients, doing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informed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consents and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documenting this process for</a:t>
            </a:r>
            <a:r>
              <a:rPr lang="en-US" sz="1000" spc="-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compliance </a:t>
            </a:r>
            <a:r>
              <a:rPr lang="en-US" sz="1000" spc="-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</a:t>
            </a:r>
            <a:r>
              <a:rPr lang="en-US" sz="1000" spc="4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GCP,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IRB,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HIPAA,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other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required </a:t>
            </a:r>
            <a:r>
              <a:rPr lang="en-US" sz="1000" spc="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funder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 </a:t>
            </a:r>
            <a:r>
              <a:rPr lang="en-US" sz="1000" spc="-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institutional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policies. Making </a:t>
            </a:r>
            <a:r>
              <a:rPr lang="en-US" sz="1000" spc="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sure </a:t>
            </a:r>
            <a:r>
              <a:rPr lang="en-US" sz="1000" spc="-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study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procedures </a:t>
            </a:r>
            <a:r>
              <a:rPr lang="en-US" sz="1000" spc="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are </a:t>
            </a:r>
            <a:r>
              <a:rPr lang="en-US" sz="1000" spc="-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alignment </a:t>
            </a:r>
            <a:r>
              <a:rPr lang="en-US" sz="1000" spc="-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</a:t>
            </a:r>
            <a:r>
              <a:rPr lang="en-US" sz="1000" spc="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protocol, </a:t>
            </a:r>
            <a:r>
              <a:rPr lang="en-US" sz="1000" spc="3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Lucy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creates </a:t>
            </a:r>
            <a:r>
              <a:rPr lang="en-US" sz="1000" spc="27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adverse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events </a:t>
            </a:r>
            <a:r>
              <a:rPr lang="en-US" sz="1000" spc="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reports, </a:t>
            </a:r>
            <a:r>
              <a:rPr lang="en-US" sz="1000" spc="3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keeps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drug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accountability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documentation, </a:t>
            </a:r>
            <a:r>
              <a:rPr lang="en-US" sz="1000" spc="3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oversees </a:t>
            </a:r>
            <a:r>
              <a:rPr lang="en-US" sz="1000" spc="27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specimen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transfers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processing,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performs continual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quality</a:t>
            </a:r>
            <a:r>
              <a:rPr lang="en-US" sz="1000" spc="7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assurance.</a:t>
            </a:r>
          </a:p>
          <a:p>
            <a:pPr marL="84932" marR="92136">
              <a:lnSpc>
                <a:spcPct val="114599"/>
              </a:lnSpc>
              <a:spcBef>
                <a:spcPts val="230"/>
              </a:spcBef>
            </a:pPr>
            <a:endParaRPr lang="en-US" sz="3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84932" marR="115264">
              <a:lnSpc>
                <a:spcPct val="114599"/>
              </a:lnSpc>
              <a:spcBef>
                <a:spcPts val="230"/>
              </a:spcBef>
            </a:pPr>
            <a:r>
              <a:rPr lang="en-US" sz="1000" spc="27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Lucy’s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teammates </a:t>
            </a:r>
            <a:r>
              <a:rPr lang="en-US" sz="1000" spc="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appreciate</a:t>
            </a:r>
            <a:r>
              <a:rPr lang="en-US" sz="1000" spc="-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her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knowledge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her mentoring work. </a:t>
            </a:r>
            <a:r>
              <a:rPr lang="en-US" sz="1000" spc="3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They know </a:t>
            </a:r>
            <a:r>
              <a:rPr lang="en-US" sz="1000" spc="3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she </a:t>
            </a:r>
            <a:r>
              <a:rPr lang="en-US" sz="1000" spc="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 </a:t>
            </a:r>
            <a:r>
              <a:rPr lang="en-US" sz="1000" spc="3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</a:t>
            </a:r>
            <a:r>
              <a:rPr lang="en-US" sz="1000" spc="3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vital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liaison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between </a:t>
            </a:r>
            <a:r>
              <a:rPr lang="en-US" sz="1000" spc="-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 research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stakeholders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including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sponsors,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regulatory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bodies, PIs, patients,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clinical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care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organizations.</a:t>
            </a:r>
            <a:endParaRPr lang="en-US"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78319" y="1620597"/>
            <a:ext cx="1899499" cy="940926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>
              <a:spcBef>
                <a:spcPts val="60"/>
              </a:spcBef>
            </a:pPr>
            <a:r>
              <a:rPr sz="1400" b="1" spc="36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Motivators</a:t>
            </a:r>
            <a:endParaRPr sz="1400" dirty="0">
              <a:solidFill>
                <a:srgbClr val="18B8D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583" marR="3033">
              <a:lnSpc>
                <a:spcPct val="114599"/>
              </a:lnSpc>
              <a:spcBef>
                <a:spcPts val="240"/>
              </a:spcBef>
            </a:pPr>
            <a:r>
              <a:rPr sz="1000" spc="3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solve health problems by working efficiently with key components and stakeholders to complete studies</a:t>
            </a:r>
            <a:endParaRPr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09580" y="3733800"/>
            <a:ext cx="2342680" cy="2992026"/>
          </a:xfrm>
          <a:prstGeom prst="rect">
            <a:avLst/>
          </a:prstGeom>
        </p:spPr>
        <p:txBody>
          <a:bodyPr vert="horz" wrap="square" lIns="0" tIns="92890" rIns="0" bIns="0" rtlCol="0">
            <a:spAutoFit/>
          </a:bodyPr>
          <a:lstStyle/>
          <a:p>
            <a:pPr marL="7583">
              <a:spcBef>
                <a:spcPts val="731"/>
              </a:spcBef>
            </a:pPr>
            <a:r>
              <a:rPr sz="1400" spc="33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Software </a:t>
            </a:r>
            <a:r>
              <a:rPr sz="1400" spc="3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attitude </a:t>
            </a:r>
            <a:r>
              <a:rPr lang="en-US" sz="1400" spc="51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&amp;</a:t>
            </a:r>
            <a:r>
              <a:rPr sz="1400" spc="125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sz="1400" spc="75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</a:t>
            </a:r>
            <a:r>
              <a:rPr lang="en-US" sz="1400" spc="75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</a:t>
            </a:r>
            <a:endParaRPr sz="1400" dirty="0">
              <a:solidFill>
                <a:srgbClr val="18B8D4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00954" indent="-102373">
              <a:spcBef>
                <a:spcPts val="358"/>
              </a:spcBef>
              <a:buFont typeface="Arial" panose="020B0604020202020204" pitchFamily="34" charset="0"/>
              <a:buChar char="•"/>
            </a:pPr>
            <a:r>
              <a:rPr lang="en-US" sz="1000" spc="27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Embraces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new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technologies</a:t>
            </a:r>
            <a:endParaRPr lang="en-US"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00954" marR="3033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3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Feels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proficient </a:t>
            </a:r>
            <a:r>
              <a:rPr lang="en-US" sz="1000" spc="-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</a:t>
            </a:r>
            <a:r>
              <a:rPr lang="en-US" sz="1000" spc="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tools </a:t>
            </a:r>
            <a:r>
              <a:rPr lang="en-US" sz="1000" spc="3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she </a:t>
            </a:r>
            <a:r>
              <a:rPr lang="en-US" sz="1000" spc="3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uses </a:t>
            </a:r>
            <a:r>
              <a:rPr lang="en-US" sz="1000" spc="-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work </a:t>
            </a:r>
            <a:r>
              <a:rPr lang="en-US" sz="1000" spc="-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but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could grow skills in tools like Excel</a:t>
            </a:r>
          </a:p>
          <a:p>
            <a:pPr marL="200954" marR="3033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security is paramount</a:t>
            </a:r>
            <a:endParaRPr lang="en-US"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00954" marR="53461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 portals: institutional IRB</a:t>
            </a:r>
            <a:r>
              <a:rPr lang="en-US" sz="1000" spc="-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NIH </a:t>
            </a:r>
            <a:r>
              <a:rPr lang="en-US" sz="1000" spc="6" dirty="0" err="1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RePORTER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1000" spc="9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ClinicalTrials.gov, electronic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medical record </a:t>
            </a:r>
            <a:r>
              <a:rPr lang="en-US" sz="1000" spc="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portals,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supply </a:t>
            </a:r>
            <a:r>
              <a:rPr lang="en-US" sz="1000" spc="24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spc="21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drug </a:t>
            </a:r>
            <a:r>
              <a:rPr lang="en-US" sz="1000" spc="15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ordering websites, </a:t>
            </a:r>
            <a:r>
              <a:rPr lang="en-US" sz="1000" spc="27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specimen </a:t>
            </a:r>
            <a:r>
              <a:rPr lang="en-US" sz="1000" spc="3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processing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software</a:t>
            </a:r>
          </a:p>
          <a:p>
            <a:pPr marL="200954" marR="53461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3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Research and Collaboration: </a:t>
            </a:r>
            <a:r>
              <a:rPr lang="en-US" sz="1000" spc="33" dirty="0" err="1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REDCap</a:t>
            </a:r>
            <a:r>
              <a:rPr lang="en-US" sz="1000" spc="33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Slack, Acrobat, video conference software</a:t>
            </a:r>
          </a:p>
          <a:p>
            <a:pPr marL="200954" marR="53461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General: </a:t>
            </a:r>
            <a:r>
              <a:rPr lang="en-US" sz="1000" spc="-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MS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Office </a:t>
            </a:r>
            <a:r>
              <a:rPr lang="en-US" sz="1000" spc="18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1000" spc="30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Google  </a:t>
            </a:r>
            <a:r>
              <a:rPr lang="en-US" sz="1000" spc="12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Suites</a:t>
            </a:r>
            <a:endParaRPr lang="en-US" sz="1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8" name="Picture 67" descr="File:Noun project - Presentation with screen.svg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26" y="6558835"/>
            <a:ext cx="603965" cy="603965"/>
          </a:xfrm>
          <a:prstGeom prst="rect">
            <a:avLst/>
          </a:prstGeom>
        </p:spPr>
      </p:pic>
      <p:sp>
        <p:nvSpPr>
          <p:cNvPr id="65" name="object 53"/>
          <p:cNvSpPr/>
          <p:nvPr/>
        </p:nvSpPr>
        <p:spPr>
          <a:xfrm>
            <a:off x="5156289" y="7592169"/>
            <a:ext cx="2194560" cy="561231"/>
          </a:xfrm>
          <a:custGeom>
            <a:avLst/>
            <a:gdLst/>
            <a:ahLst/>
            <a:cxnLst/>
            <a:rect l="l" t="t" r="r" b="b"/>
            <a:pathLst>
              <a:path w="3314700" h="723900">
                <a:moveTo>
                  <a:pt x="0" y="0"/>
                </a:moveTo>
                <a:lnTo>
                  <a:pt x="3314700" y="0"/>
                </a:lnTo>
                <a:lnTo>
                  <a:pt x="33147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2A6273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0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7" name="object 54"/>
          <p:cNvSpPr txBox="1"/>
          <p:nvPr/>
        </p:nvSpPr>
        <p:spPr>
          <a:xfrm>
            <a:off x="5188181" y="7635875"/>
            <a:ext cx="2132105" cy="485480"/>
          </a:xfrm>
          <a:prstGeom prst="rect">
            <a:avLst/>
          </a:prstGeom>
        </p:spPr>
        <p:txBody>
          <a:bodyPr vert="horz" wrap="square" lIns="0" tIns="7583" rIns="0" bIns="0" rtlCol="0">
            <a:spAutoFit/>
          </a:bodyPr>
          <a:lstStyle/>
          <a:p>
            <a:pPr marL="7583" marR="3033">
              <a:lnSpc>
                <a:spcPct val="114599"/>
              </a:lnSpc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Lucy wants CRC certification to fill any gaps in her knowledge of budgets, protocols, and working with sponsors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09580" y="1579104"/>
            <a:ext cx="2357557" cy="15465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1" spc="36" dirty="0">
                <a:solidFill>
                  <a:srgbClr val="18B8D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Goals</a:t>
            </a:r>
          </a:p>
          <a:p>
            <a:pPr marL="200954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promotion to lead CRC</a:t>
            </a:r>
          </a:p>
          <a:p>
            <a:pPr marL="200954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complete CRC Certification</a:t>
            </a:r>
          </a:p>
          <a:p>
            <a:pPr marL="200954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delegate some tasks and build her skills in others</a:t>
            </a:r>
          </a:p>
          <a:p>
            <a:pPr marL="200954" indent="-102373">
              <a:lnSpc>
                <a:spcPct val="114599"/>
              </a:lnSpc>
              <a:buFont typeface="Arial" panose="020B0604020202020204" pitchFamily="34" charset="0"/>
              <a:buChar char="•"/>
            </a:pPr>
            <a:r>
              <a:rPr lang="en-US" sz="1000" spc="6" dirty="0">
                <a:solidFill>
                  <a:srgbClr val="052B3E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achieve a better work/life balance, reducing late-night and weekend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DC142-FCAB-4A42-B7A8-85271C1DDEAD}"/>
              </a:ext>
            </a:extLst>
          </p:cNvPr>
          <p:cNvSpPr/>
          <p:nvPr/>
        </p:nvSpPr>
        <p:spPr>
          <a:xfrm>
            <a:off x="1031966" y="907658"/>
            <a:ext cx="6588034" cy="537712"/>
          </a:xfrm>
          <a:prstGeom prst="rect">
            <a:avLst/>
          </a:prstGeom>
          <a:solidFill>
            <a:srgbClr val="01647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BC9DE4F4-BE9F-4F4F-89BF-4A710C6C264F}"/>
              </a:ext>
            </a:extLst>
          </p:cNvPr>
          <p:cNvSpPr txBox="1"/>
          <p:nvPr/>
        </p:nvSpPr>
        <p:spPr>
          <a:xfrm>
            <a:off x="1049383" y="945056"/>
            <a:ext cx="6553200" cy="43939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69383" rIns="0" bIns="0" rtlCol="0" anchor="t">
            <a:spAutoFit/>
          </a:bodyPr>
          <a:lstStyle/>
          <a:p>
            <a:pPr marR="154695" algn="ctr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solidFill>
                  <a:schemeClr val="bg1"/>
                </a:solidFill>
              </a:rPr>
              <a:t>   </a:t>
            </a:r>
            <a:r>
              <a:rPr sz="1200" dirty="0">
                <a:solidFill>
                  <a:schemeClr val="bg1"/>
                </a:solidFill>
              </a:rPr>
              <a:t>“I </a:t>
            </a:r>
            <a:r>
              <a:rPr lang="en-US" sz="1200" dirty="0">
                <a:solidFill>
                  <a:schemeClr val="bg1"/>
                </a:solidFill>
              </a:rPr>
              <a:t>love this job because it combines my passion for science with the ability to work with a wide array of great people</a:t>
            </a:r>
            <a:r>
              <a:rPr sz="1200" dirty="0">
                <a:solidFill>
                  <a:schemeClr val="bg1"/>
                </a:solidFill>
              </a:rPr>
              <a:t>.”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23" y="779462"/>
            <a:ext cx="1086668" cy="1086668"/>
          </a:xfrm>
          <a:prstGeom prst="ellipse">
            <a:avLst/>
          </a:prstGeom>
        </p:spPr>
      </p:pic>
      <p:sp>
        <p:nvSpPr>
          <p:cNvPr id="32" name="Diagonal Stripe 31">
            <a:extLst>
              <a:ext uri="{FF2B5EF4-FFF2-40B4-BE49-F238E27FC236}">
                <a16:creationId xmlns:a16="http://schemas.microsoft.com/office/drawing/2014/main" id="{AB093BC8-68B8-F544-8175-2BF20C76C307}"/>
              </a:ext>
            </a:extLst>
          </p:cNvPr>
          <p:cNvSpPr/>
          <p:nvPr/>
        </p:nvSpPr>
        <p:spPr>
          <a:xfrm rot="5400000">
            <a:off x="7054727" y="176859"/>
            <a:ext cx="597146" cy="533400"/>
          </a:xfrm>
          <a:prstGeom prst="diagStripe">
            <a:avLst/>
          </a:prstGeom>
          <a:solidFill>
            <a:srgbClr val="92D050"/>
          </a:solidFill>
          <a:ln w="3175">
            <a:solidFill>
              <a:srgbClr val="18B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48400" y="71308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+mj-lt"/>
              </a:rPr>
              <a:t>bit.ly/Persona-download</a:t>
            </a:r>
            <a:endParaRPr lang="en-US" sz="900" i="1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Microsoft Sans Serif"/>
        <a:ea typeface=""/>
        <a:cs typeface=""/>
      </a:majorFont>
      <a:minorFont>
        <a:latin typeface="MS Reference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639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Microsoft Sans Serif</vt:lpstr>
      <vt:lpstr>MS Reference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Xtensio</dc:title>
  <dc:creator>Sara Gonzales</dc:creator>
  <cp:lastModifiedBy>Sara Gonzales</cp:lastModifiedBy>
  <cp:revision>57</cp:revision>
  <dcterms:created xsi:type="dcterms:W3CDTF">2019-07-25T21:11:54Z</dcterms:created>
  <dcterms:modified xsi:type="dcterms:W3CDTF">2019-09-05T19:06:56Z</dcterms:modified>
</cp:coreProperties>
</file>