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7772400" cy="10058400"/>
  <p:notesSz cx="13017500" cy="13379450"/>
  <p:defaultTextStyle>
    <a:defPPr>
      <a:defRPr lang="en-US"/>
    </a:defPPr>
    <a:lvl1pPr marL="0" algn="l" defTabSz="560161" rtl="0" eaLnBrk="1" latinLnBrk="0" hangingPunct="1">
      <a:defRPr sz="1103" kern="1200">
        <a:solidFill>
          <a:schemeClr val="tx1"/>
        </a:solidFill>
        <a:latin typeface="+mn-lt"/>
        <a:ea typeface="+mn-ea"/>
        <a:cs typeface="+mn-cs"/>
      </a:defRPr>
    </a:lvl1pPr>
    <a:lvl2pPr marL="280081" algn="l" defTabSz="560161" rtl="0" eaLnBrk="1" latinLnBrk="0" hangingPunct="1">
      <a:defRPr sz="1103" kern="1200">
        <a:solidFill>
          <a:schemeClr val="tx1"/>
        </a:solidFill>
        <a:latin typeface="+mn-lt"/>
        <a:ea typeface="+mn-ea"/>
        <a:cs typeface="+mn-cs"/>
      </a:defRPr>
    </a:lvl2pPr>
    <a:lvl3pPr marL="560161" algn="l" defTabSz="560161" rtl="0" eaLnBrk="1" latinLnBrk="0" hangingPunct="1">
      <a:defRPr sz="1103" kern="1200">
        <a:solidFill>
          <a:schemeClr val="tx1"/>
        </a:solidFill>
        <a:latin typeface="+mn-lt"/>
        <a:ea typeface="+mn-ea"/>
        <a:cs typeface="+mn-cs"/>
      </a:defRPr>
    </a:lvl3pPr>
    <a:lvl4pPr marL="840242" algn="l" defTabSz="560161" rtl="0" eaLnBrk="1" latinLnBrk="0" hangingPunct="1">
      <a:defRPr sz="1103" kern="1200">
        <a:solidFill>
          <a:schemeClr val="tx1"/>
        </a:solidFill>
        <a:latin typeface="+mn-lt"/>
        <a:ea typeface="+mn-ea"/>
        <a:cs typeface="+mn-cs"/>
      </a:defRPr>
    </a:lvl4pPr>
    <a:lvl5pPr marL="1120323" algn="l" defTabSz="560161" rtl="0" eaLnBrk="1" latinLnBrk="0" hangingPunct="1">
      <a:defRPr sz="1103" kern="1200">
        <a:solidFill>
          <a:schemeClr val="tx1"/>
        </a:solidFill>
        <a:latin typeface="+mn-lt"/>
        <a:ea typeface="+mn-ea"/>
        <a:cs typeface="+mn-cs"/>
      </a:defRPr>
    </a:lvl5pPr>
    <a:lvl6pPr marL="1400404" algn="l" defTabSz="560161" rtl="0" eaLnBrk="1" latinLnBrk="0" hangingPunct="1">
      <a:defRPr sz="1103" kern="1200">
        <a:solidFill>
          <a:schemeClr val="tx1"/>
        </a:solidFill>
        <a:latin typeface="+mn-lt"/>
        <a:ea typeface="+mn-ea"/>
        <a:cs typeface="+mn-cs"/>
      </a:defRPr>
    </a:lvl6pPr>
    <a:lvl7pPr marL="1680484" algn="l" defTabSz="560161" rtl="0" eaLnBrk="1" latinLnBrk="0" hangingPunct="1">
      <a:defRPr sz="1103" kern="1200">
        <a:solidFill>
          <a:schemeClr val="tx1"/>
        </a:solidFill>
        <a:latin typeface="+mn-lt"/>
        <a:ea typeface="+mn-ea"/>
        <a:cs typeface="+mn-cs"/>
      </a:defRPr>
    </a:lvl7pPr>
    <a:lvl8pPr marL="1960565" algn="l" defTabSz="560161" rtl="0" eaLnBrk="1" latinLnBrk="0" hangingPunct="1">
      <a:defRPr sz="1103" kern="1200">
        <a:solidFill>
          <a:schemeClr val="tx1"/>
        </a:solidFill>
        <a:latin typeface="+mn-lt"/>
        <a:ea typeface="+mn-ea"/>
        <a:cs typeface="+mn-cs"/>
      </a:defRPr>
    </a:lvl8pPr>
    <a:lvl9pPr marL="2240646" algn="l" defTabSz="560161" rtl="0" eaLnBrk="1" latinLnBrk="0" hangingPunct="1">
      <a:defRPr sz="11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129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a O'Dwyer" initials="LO" lastIdx="1" clrIdx="0">
    <p:extLst>
      <p:ext uri="{19B8F6BF-5375-455C-9EA6-DF929625EA0E}">
        <p15:presenceInfo xmlns:p15="http://schemas.microsoft.com/office/powerpoint/2012/main" userId="S-1-5-21-2086500257-1188392490-3880406080-21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476"/>
    <a:srgbClr val="143D45"/>
    <a:srgbClr val="2A6273"/>
    <a:srgbClr val="18B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1" autoAdjust="0"/>
    <p:restoredTop sz="92636" autoAdjust="0"/>
  </p:normalViewPr>
  <p:slideViewPr>
    <p:cSldViewPr>
      <p:cViewPr varScale="1">
        <p:scale>
          <a:sx n="79" d="100"/>
          <a:sy n="79" d="100"/>
        </p:scale>
        <p:origin x="2558" y="82"/>
      </p:cViewPr>
      <p:guideLst>
        <p:guide orient="horz" pos="2165"/>
        <p:guide pos="129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40388" cy="6699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73938" y="0"/>
            <a:ext cx="5640387" cy="669925"/>
          </a:xfrm>
          <a:prstGeom prst="rect">
            <a:avLst/>
          </a:prstGeom>
        </p:spPr>
        <p:txBody>
          <a:bodyPr vert="horz" lIns="91440" tIns="45720" rIns="91440" bIns="45720" rtlCol="0"/>
          <a:lstStyle>
            <a:lvl1pPr algn="r">
              <a:defRPr sz="1200"/>
            </a:lvl1pPr>
          </a:lstStyle>
          <a:p>
            <a:fld id="{F1AAC1B0-1A67-4D04-8841-A4899071CD1E}" type="datetimeFigureOut">
              <a:rPr lang="en-US" smtClean="0"/>
              <a:t>8/19/2019</a:t>
            </a:fld>
            <a:endParaRPr lang="en-US"/>
          </a:p>
        </p:txBody>
      </p:sp>
      <p:sp>
        <p:nvSpPr>
          <p:cNvPr id="4" name="Slide Image Placeholder 3"/>
          <p:cNvSpPr>
            <a:spLocks noGrp="1" noRot="1" noChangeAspect="1"/>
          </p:cNvSpPr>
          <p:nvPr>
            <p:ph type="sldImg" idx="2"/>
          </p:nvPr>
        </p:nvSpPr>
        <p:spPr>
          <a:xfrm>
            <a:off x="4764088" y="1673225"/>
            <a:ext cx="3489325" cy="4514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1750" y="6438900"/>
            <a:ext cx="10414000" cy="5268913"/>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2709525"/>
            <a:ext cx="5640388" cy="6699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73938" y="12709525"/>
            <a:ext cx="5640387" cy="669925"/>
          </a:xfrm>
          <a:prstGeom prst="rect">
            <a:avLst/>
          </a:prstGeom>
        </p:spPr>
        <p:txBody>
          <a:bodyPr vert="horz" lIns="91440" tIns="45720" rIns="91440" bIns="45720" rtlCol="0" anchor="b"/>
          <a:lstStyle>
            <a:lvl1pPr algn="r">
              <a:defRPr sz="1200"/>
            </a:lvl1pPr>
          </a:lstStyle>
          <a:p>
            <a:fld id="{A6F733BD-0D83-45E6-9A7A-ADD3D674BBE5}" type="slidenum">
              <a:rPr lang="en-US" smtClean="0"/>
              <a:t>‹#›</a:t>
            </a:fld>
            <a:endParaRPr lang="en-US"/>
          </a:p>
        </p:txBody>
      </p:sp>
    </p:spTree>
    <p:extLst>
      <p:ext uri="{BB962C8B-B14F-4D97-AF65-F5344CB8AC3E}">
        <p14:creationId xmlns:p14="http://schemas.microsoft.com/office/powerpoint/2010/main" val="313112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733BD-0D83-45E6-9A7A-ADD3D674BBE5}" type="slidenum">
              <a:rPr lang="en-US" smtClean="0"/>
              <a:t>1</a:t>
            </a:fld>
            <a:endParaRPr lang="en-US"/>
          </a:p>
        </p:txBody>
      </p:sp>
    </p:spTree>
    <p:extLst>
      <p:ext uri="{BB962C8B-B14F-4D97-AF65-F5344CB8AC3E}">
        <p14:creationId xmlns:p14="http://schemas.microsoft.com/office/powerpoint/2010/main" val="596271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3216" y="3118105"/>
            <a:ext cx="6609763" cy="276999"/>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subTitle" idx="4"/>
          </p:nvPr>
        </p:nvSpPr>
        <p:spPr>
          <a:xfrm>
            <a:off x="1166430" y="5632706"/>
            <a:ext cx="5443334" cy="276999"/>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2643905" y="9354313"/>
            <a:ext cx="2488381" cy="17322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811" y="9354313"/>
            <a:ext cx="1788524" cy="17322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8/19/2019</a:t>
            </a:fld>
            <a:endParaRPr lang="en-US"/>
          </a:p>
        </p:txBody>
      </p:sp>
      <p:sp>
        <p:nvSpPr>
          <p:cNvPr id="6" name="Holder 6"/>
          <p:cNvSpPr>
            <a:spLocks noGrp="1"/>
          </p:cNvSpPr>
          <p:nvPr>
            <p:ph type="sldNum" sz="quarter" idx="7"/>
          </p:nvPr>
        </p:nvSpPr>
        <p:spPr>
          <a:xfrm>
            <a:off x="5598860" y="9354313"/>
            <a:ext cx="1788524" cy="17322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88811" y="402338"/>
            <a:ext cx="6998572" cy="276999"/>
          </a:xfrm>
          <a:prstGeom prst="rect">
            <a:avLst/>
          </a:prstGeom>
        </p:spPr>
        <p:txBody>
          <a:bodyPr lIns="0" tIns="0" rIns="0" bIns="0"/>
          <a:lstStyle>
            <a:lvl1pPr>
              <a:defRPr/>
            </a:lvl1pPr>
          </a:lstStyle>
          <a:p>
            <a:endParaRPr dirty="0"/>
          </a:p>
        </p:txBody>
      </p:sp>
      <p:sp>
        <p:nvSpPr>
          <p:cNvPr id="3" name="Holder 3"/>
          <p:cNvSpPr>
            <a:spLocks noGrp="1"/>
          </p:cNvSpPr>
          <p:nvPr>
            <p:ph type="body" idx="1"/>
          </p:nvPr>
        </p:nvSpPr>
        <p:spPr>
          <a:xfrm>
            <a:off x="388811" y="2313433"/>
            <a:ext cx="6998572" cy="276999"/>
          </a:xfrm>
          <a:prstGeom prst="rect">
            <a:avLst/>
          </a:prstGeom>
        </p:spPr>
        <p:txBody>
          <a:bodyPr lIns="0" tIns="0" rIns="0" bIns="0"/>
          <a:lstStyle>
            <a:lvl1pPr>
              <a:defRPr/>
            </a:lvl1pPr>
          </a:lstStyle>
          <a:p>
            <a:endParaRPr/>
          </a:p>
        </p:txBody>
      </p:sp>
      <p:sp>
        <p:nvSpPr>
          <p:cNvPr id="4" name="Holder 4"/>
          <p:cNvSpPr>
            <a:spLocks noGrp="1"/>
          </p:cNvSpPr>
          <p:nvPr>
            <p:ph type="ftr" sz="quarter" idx="5"/>
          </p:nvPr>
        </p:nvSpPr>
        <p:spPr>
          <a:xfrm>
            <a:off x="2643905" y="9354313"/>
            <a:ext cx="2488381" cy="17322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811" y="9354313"/>
            <a:ext cx="1788524" cy="17322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8/19/2019</a:t>
            </a:fld>
            <a:endParaRPr lang="en-US"/>
          </a:p>
        </p:txBody>
      </p:sp>
      <p:sp>
        <p:nvSpPr>
          <p:cNvPr id="6" name="Holder 6"/>
          <p:cNvSpPr>
            <a:spLocks noGrp="1"/>
          </p:cNvSpPr>
          <p:nvPr>
            <p:ph type="sldNum" sz="quarter" idx="7"/>
          </p:nvPr>
        </p:nvSpPr>
        <p:spPr>
          <a:xfrm>
            <a:off x="5598860" y="9354313"/>
            <a:ext cx="1788524" cy="17322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8811" y="402338"/>
            <a:ext cx="6998572" cy="276999"/>
          </a:xfrm>
          <a:prstGeom prst="rect">
            <a:avLst/>
          </a:prstGeom>
        </p:spPr>
        <p:txBody>
          <a:bodyPr lIns="0" tIns="0" rIns="0" bIns="0"/>
          <a:lstStyle>
            <a:lvl1pPr>
              <a:defRPr/>
            </a:lvl1pPr>
          </a:lstStyle>
          <a:p>
            <a:endParaRPr/>
          </a:p>
        </p:txBody>
      </p:sp>
      <p:sp>
        <p:nvSpPr>
          <p:cNvPr id="3" name="Holder 3"/>
          <p:cNvSpPr>
            <a:spLocks noGrp="1"/>
          </p:cNvSpPr>
          <p:nvPr>
            <p:ph sz="half" idx="2"/>
          </p:nvPr>
        </p:nvSpPr>
        <p:spPr>
          <a:xfrm>
            <a:off x="388810" y="2313433"/>
            <a:ext cx="338264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4740" y="2313433"/>
            <a:ext cx="338264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2643905" y="9354313"/>
            <a:ext cx="2488381" cy="17322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8811" y="9354313"/>
            <a:ext cx="1788524" cy="17322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8/19/2019</a:t>
            </a:fld>
            <a:endParaRPr lang="en-US"/>
          </a:p>
        </p:txBody>
      </p:sp>
      <p:sp>
        <p:nvSpPr>
          <p:cNvPr id="7" name="Holder 7"/>
          <p:cNvSpPr>
            <a:spLocks noGrp="1"/>
          </p:cNvSpPr>
          <p:nvPr>
            <p:ph type="sldNum" sz="quarter" idx="7"/>
          </p:nvPr>
        </p:nvSpPr>
        <p:spPr>
          <a:xfrm>
            <a:off x="5598860" y="9354313"/>
            <a:ext cx="1788524" cy="17322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bk object 18"/>
          <p:cNvSpPr/>
          <p:nvPr/>
        </p:nvSpPr>
        <p:spPr>
          <a:xfrm flipH="1">
            <a:off x="152399" y="152400"/>
            <a:ext cx="7467597" cy="9753600"/>
          </a:xfrm>
          <a:prstGeom prst="rect">
            <a:avLst/>
          </a:prstGeom>
          <a:ln w="9525">
            <a:solidFill>
              <a:srgbClr val="19B8D2"/>
            </a:solidFill>
          </a:ln>
        </p:spPr>
        <p:txBody>
          <a:bodyPr wrap="square" lIns="0" tIns="0" rIns="0" bIns="0" rtlCol="0"/>
          <a:lstStyle/>
          <a:p>
            <a:endParaRPr sz="107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272992">
        <a:defRPr>
          <a:latin typeface="+mn-lt"/>
          <a:ea typeface="+mn-ea"/>
          <a:cs typeface="+mn-cs"/>
        </a:defRPr>
      </a:lvl2pPr>
      <a:lvl3pPr marL="545983">
        <a:defRPr>
          <a:latin typeface="+mn-lt"/>
          <a:ea typeface="+mn-ea"/>
          <a:cs typeface="+mn-cs"/>
        </a:defRPr>
      </a:lvl3pPr>
      <a:lvl4pPr marL="818975">
        <a:defRPr>
          <a:latin typeface="+mn-lt"/>
          <a:ea typeface="+mn-ea"/>
          <a:cs typeface="+mn-cs"/>
        </a:defRPr>
      </a:lvl4pPr>
      <a:lvl5pPr marL="1091965">
        <a:defRPr>
          <a:latin typeface="+mn-lt"/>
          <a:ea typeface="+mn-ea"/>
          <a:cs typeface="+mn-cs"/>
        </a:defRPr>
      </a:lvl5pPr>
      <a:lvl6pPr marL="1364957">
        <a:defRPr>
          <a:latin typeface="+mn-lt"/>
          <a:ea typeface="+mn-ea"/>
          <a:cs typeface="+mn-cs"/>
        </a:defRPr>
      </a:lvl6pPr>
      <a:lvl7pPr marL="1637948">
        <a:defRPr>
          <a:latin typeface="+mn-lt"/>
          <a:ea typeface="+mn-ea"/>
          <a:cs typeface="+mn-cs"/>
        </a:defRPr>
      </a:lvl7pPr>
      <a:lvl8pPr marL="1910940">
        <a:defRPr>
          <a:latin typeface="+mn-lt"/>
          <a:ea typeface="+mn-ea"/>
          <a:cs typeface="+mn-cs"/>
        </a:defRPr>
      </a:lvl8pPr>
      <a:lvl9pPr marL="2183931">
        <a:defRPr>
          <a:latin typeface="+mn-lt"/>
          <a:ea typeface="+mn-ea"/>
          <a:cs typeface="+mn-cs"/>
        </a:defRPr>
      </a:lvl9pPr>
    </p:bodyStyle>
    <p:otherStyle>
      <a:lvl1pPr marL="0">
        <a:defRPr>
          <a:latin typeface="+mn-lt"/>
          <a:ea typeface="+mn-ea"/>
          <a:cs typeface="+mn-cs"/>
        </a:defRPr>
      </a:lvl1pPr>
      <a:lvl2pPr marL="272992">
        <a:defRPr>
          <a:latin typeface="+mn-lt"/>
          <a:ea typeface="+mn-ea"/>
          <a:cs typeface="+mn-cs"/>
        </a:defRPr>
      </a:lvl2pPr>
      <a:lvl3pPr marL="545983">
        <a:defRPr>
          <a:latin typeface="+mn-lt"/>
          <a:ea typeface="+mn-ea"/>
          <a:cs typeface="+mn-cs"/>
        </a:defRPr>
      </a:lvl3pPr>
      <a:lvl4pPr marL="818975">
        <a:defRPr>
          <a:latin typeface="+mn-lt"/>
          <a:ea typeface="+mn-ea"/>
          <a:cs typeface="+mn-cs"/>
        </a:defRPr>
      </a:lvl4pPr>
      <a:lvl5pPr marL="1091965">
        <a:defRPr>
          <a:latin typeface="+mn-lt"/>
          <a:ea typeface="+mn-ea"/>
          <a:cs typeface="+mn-cs"/>
        </a:defRPr>
      </a:lvl5pPr>
      <a:lvl6pPr marL="1364957">
        <a:defRPr>
          <a:latin typeface="+mn-lt"/>
          <a:ea typeface="+mn-ea"/>
          <a:cs typeface="+mn-cs"/>
        </a:defRPr>
      </a:lvl6pPr>
      <a:lvl7pPr marL="1637948">
        <a:defRPr>
          <a:latin typeface="+mn-lt"/>
          <a:ea typeface="+mn-ea"/>
          <a:cs typeface="+mn-cs"/>
        </a:defRPr>
      </a:lvl7pPr>
      <a:lvl8pPr marL="1910940">
        <a:defRPr>
          <a:latin typeface="+mn-lt"/>
          <a:ea typeface="+mn-ea"/>
          <a:cs typeface="+mn-cs"/>
        </a:defRPr>
      </a:lvl8pPr>
      <a:lvl9pPr marL="218393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E643A6-E99B-5143-9BE3-F9350F0CDA42}"/>
              </a:ext>
            </a:extLst>
          </p:cNvPr>
          <p:cNvSpPr/>
          <p:nvPr/>
        </p:nvSpPr>
        <p:spPr>
          <a:xfrm>
            <a:off x="164536" y="144984"/>
            <a:ext cx="2327530" cy="9380016"/>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254023" y="8559646"/>
            <a:ext cx="2150152" cy="918163"/>
          </a:xfrm>
          <a:prstGeom prst="rect">
            <a:avLst/>
          </a:prstGeom>
        </p:spPr>
        <p:txBody>
          <a:bodyPr vert="horz" wrap="square" lIns="0" tIns="7583" rIns="0" bIns="0" rtlCol="0">
            <a:spAutoFit/>
          </a:bodyPr>
          <a:lstStyle/>
          <a:p>
            <a:pPr marL="7583" marR="64456">
              <a:lnSpc>
                <a:spcPct val="114599"/>
              </a:lnSpc>
              <a:spcBef>
                <a:spcPts val="60"/>
              </a:spcBef>
            </a:pPr>
            <a:r>
              <a:rPr sz="1000" b="1" spc="48" dirty="0" smtClean="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Education: </a:t>
            </a:r>
            <a:r>
              <a:rPr lang="en-US" sz="1000" spc="45" dirty="0" smtClean="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PhD, Developmental Biology</a:t>
            </a:r>
          </a:p>
          <a:p>
            <a:pPr marL="7583" marR="64456">
              <a:lnSpc>
                <a:spcPct val="114599"/>
              </a:lnSpc>
              <a:spcBef>
                <a:spcPts val="60"/>
              </a:spcBef>
            </a:pPr>
            <a:r>
              <a:rPr sz="1000" b="1" spc="66" dirty="0" smtClean="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Years </a:t>
            </a:r>
            <a:r>
              <a:rPr sz="1000" b="1" spc="15"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sz="1000" b="1" spc="6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experience</a:t>
            </a:r>
            <a:r>
              <a:rPr lang="en-US" sz="1000" b="1" spc="6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sz="1000" b="1" spc="2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21" dirty="0" smtClean="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25</a:t>
            </a:r>
          </a:p>
          <a:p>
            <a:pPr marL="7583" marR="64456">
              <a:lnSpc>
                <a:spcPct val="114599"/>
              </a:lnSpc>
              <a:spcBef>
                <a:spcPts val="60"/>
              </a:spcBef>
            </a:pPr>
            <a:r>
              <a:rPr sz="1000" b="1" spc="27" dirty="0" smtClean="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Work </a:t>
            </a:r>
            <a:r>
              <a:rPr sz="1000" b="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location: </a:t>
            </a:r>
            <a:r>
              <a:rPr lang="en-US" sz="1000" spc="33" dirty="0" smtClean="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University offices, lab, mobile on his laptop</a:t>
            </a:r>
            <a:endParaRPr sz="1000"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8" name="object 28"/>
          <p:cNvSpPr txBox="1"/>
          <p:nvPr/>
        </p:nvSpPr>
        <p:spPr>
          <a:xfrm>
            <a:off x="304800" y="9610134"/>
            <a:ext cx="7149530" cy="255026"/>
          </a:xfrm>
          <a:prstGeom prst="rect">
            <a:avLst/>
          </a:prstGeom>
        </p:spPr>
        <p:txBody>
          <a:bodyPr vert="horz" wrap="square" lIns="0" tIns="8720" rIns="0" bIns="0" rtlCol="0">
            <a:spAutoFit/>
          </a:bodyPr>
          <a:lstStyle/>
          <a:p>
            <a:pPr marL="7583" algn="ctr">
              <a:spcBef>
                <a:spcPts val="68"/>
              </a:spcBef>
            </a:pPr>
            <a:r>
              <a:rPr sz="800" b="1" i="1" spc="45"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sz="800" b="1" i="1" spc="66"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CTSA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Program </a:t>
            </a:r>
            <a:r>
              <a:rPr sz="800" b="1" i="1" spc="27"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National </a:t>
            </a:r>
            <a:r>
              <a:rPr sz="800" b="1" i="1" spc="4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Center </a:t>
            </a:r>
            <a:r>
              <a:rPr sz="800" b="1" i="1" spc="15"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sz="800" b="1" i="1" spc="2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Data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Health </a:t>
            </a:r>
            <a:r>
              <a:rPr sz="800" b="1" i="1" spc="39"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(CD2H) </a:t>
            </a:r>
            <a:r>
              <a:rPr sz="800" b="1" i="1" spc="24"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is </a:t>
            </a:r>
            <a:r>
              <a:rPr sz="800" b="1" i="1" spc="39"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supported </a:t>
            </a:r>
            <a:r>
              <a:rPr sz="800" b="1" i="1" spc="3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by </a:t>
            </a:r>
            <a:r>
              <a:rPr sz="800" b="1" i="1" spc="24"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the</a:t>
            </a:r>
            <a:r>
              <a:rPr sz="800" b="1" i="1" spc="8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National</a:t>
            </a:r>
            <a:r>
              <a:rPr lang="en-US" sz="800" b="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36"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Center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sz="800" b="1" i="1" spc="3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Advancing </a:t>
            </a:r>
            <a:r>
              <a:rPr sz="800" b="1" i="1" spc="24"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Translational </a:t>
            </a:r>
            <a:r>
              <a:rPr sz="800" b="1" i="1" spc="48"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Sciences </a:t>
            </a:r>
            <a:r>
              <a:rPr sz="800" b="1" i="1" spc="36"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(NCATS) </a:t>
            </a:r>
            <a:r>
              <a:rPr sz="800" b="1" i="1" spc="-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at </a:t>
            </a:r>
            <a:r>
              <a:rPr sz="800" b="1" i="1" spc="2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the National Institutes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Health</a:t>
            </a:r>
            <a:r>
              <a:rPr lang="en-US"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(Grant</a:t>
            </a:r>
            <a:r>
              <a:rPr sz="800" b="1" i="1" spc="57"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5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U24TR002306</a:t>
            </a:r>
            <a:r>
              <a:rPr lang="en-US" sz="800" b="1" i="1" spc="5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t>
            </a:r>
            <a:endParaRPr sz="800" b="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0" name="object 30"/>
          <p:cNvSpPr/>
          <p:nvPr/>
        </p:nvSpPr>
        <p:spPr>
          <a:xfrm>
            <a:off x="5261247" y="2477988"/>
            <a:ext cx="1899499" cy="45719"/>
          </a:xfrm>
          <a:custGeom>
            <a:avLst/>
            <a:gdLst/>
            <a:ahLst/>
            <a:cxnLst/>
            <a:rect l="l" t="t" r="r" b="b"/>
            <a:pathLst>
              <a:path w="3181350" h="142875">
                <a:moveTo>
                  <a:pt x="0" y="0"/>
                </a:moveTo>
                <a:lnTo>
                  <a:pt x="3181350" y="0"/>
                </a:lnTo>
                <a:lnTo>
                  <a:pt x="3181350" y="142875"/>
                </a:lnTo>
                <a:lnTo>
                  <a:pt x="0" y="142875"/>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2" name="object 32"/>
          <p:cNvSpPr/>
          <p:nvPr/>
        </p:nvSpPr>
        <p:spPr>
          <a:xfrm>
            <a:off x="5261247" y="3307081"/>
            <a:ext cx="1905001" cy="45719"/>
          </a:xfrm>
          <a:custGeom>
            <a:avLst/>
            <a:gdLst/>
            <a:ahLst/>
            <a:cxnLst/>
            <a:rect l="l" t="t" r="r" b="b"/>
            <a:pathLst>
              <a:path w="3181350" h="142875">
                <a:moveTo>
                  <a:pt x="0" y="0"/>
                </a:moveTo>
                <a:lnTo>
                  <a:pt x="3181350" y="0"/>
                </a:lnTo>
                <a:lnTo>
                  <a:pt x="3181350" y="142875"/>
                </a:lnTo>
                <a:lnTo>
                  <a:pt x="0" y="142875"/>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3" name="object 33"/>
          <p:cNvSpPr txBox="1"/>
          <p:nvPr/>
        </p:nvSpPr>
        <p:spPr>
          <a:xfrm>
            <a:off x="5261247" y="2561057"/>
            <a:ext cx="2086292" cy="715543"/>
          </a:xfrm>
          <a:prstGeom prst="rect">
            <a:avLst/>
          </a:prstGeom>
        </p:spPr>
        <p:txBody>
          <a:bodyPr vert="horz" wrap="square" lIns="0" tIns="7583" rIns="0" bIns="0" rtlCol="0">
            <a:spAutoFit/>
          </a:bodyPr>
          <a:lstStyle/>
          <a:p>
            <a:pPr marL="7583" marR="3033">
              <a:lnSpc>
                <a:spcPct val="114599"/>
              </a:lnSpc>
              <a:spcBef>
                <a:spcPts val="60"/>
              </a:spcBef>
            </a:pPr>
            <a:r>
              <a:rPr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21"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publish his lab’s findings advancing knowledge of development, to obtain grant funds, and to conduct new research</a:t>
            </a:r>
            <a:endParaRPr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4" name="object 34"/>
          <p:cNvSpPr/>
          <p:nvPr/>
        </p:nvSpPr>
        <p:spPr>
          <a:xfrm>
            <a:off x="5261247" y="3840481"/>
            <a:ext cx="1922247" cy="45719"/>
          </a:xfrm>
          <a:custGeom>
            <a:avLst/>
            <a:gdLst/>
            <a:ahLst/>
            <a:cxnLst/>
            <a:rect l="l" t="t" r="r" b="b"/>
            <a:pathLst>
              <a:path w="3219450" h="142875">
                <a:moveTo>
                  <a:pt x="0" y="0"/>
                </a:moveTo>
                <a:lnTo>
                  <a:pt x="3219450" y="0"/>
                </a:lnTo>
                <a:lnTo>
                  <a:pt x="3219450" y="142875"/>
                </a:lnTo>
                <a:lnTo>
                  <a:pt x="0" y="142875"/>
                </a:lnTo>
                <a:lnTo>
                  <a:pt x="0" y="0"/>
                </a:lnTo>
                <a:close/>
              </a:path>
            </a:pathLst>
          </a:custGeom>
          <a:solidFill>
            <a:srgbClr val="2A6273"/>
          </a:solidFill>
          <a:ln>
            <a:noFill/>
          </a:ln>
        </p:spPr>
        <p:txBody>
          <a:bodyPr wrap="square" lIns="0" tIns="0" rIns="0" bIns="0" rtlCol="0"/>
          <a:lstStyle/>
          <a:p>
            <a:endParaRPr sz="100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5" name="object 35"/>
          <p:cNvSpPr txBox="1"/>
          <p:nvPr/>
        </p:nvSpPr>
        <p:spPr>
          <a:xfrm>
            <a:off x="5261247" y="3340678"/>
            <a:ext cx="1929830" cy="469322"/>
          </a:xfrm>
          <a:prstGeom prst="rect">
            <a:avLst/>
          </a:prstGeom>
        </p:spPr>
        <p:txBody>
          <a:bodyPr vert="horz" wrap="square" lIns="0" tIns="7583" rIns="0" bIns="0" rtlCol="0">
            <a:spAutoFit/>
          </a:bodyPr>
          <a:lstStyle/>
          <a:p>
            <a:pPr marL="7583">
              <a:spcBef>
                <a:spcPts val="60"/>
              </a:spcBef>
            </a:pPr>
            <a:r>
              <a:rPr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meet the requirements and guidelines for the ethical conduct of research</a:t>
            </a:r>
            <a:endParaRPr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6" name="object 36"/>
          <p:cNvSpPr/>
          <p:nvPr/>
        </p:nvSpPr>
        <p:spPr>
          <a:xfrm>
            <a:off x="5261247" y="4450081"/>
            <a:ext cx="1922247" cy="45719"/>
          </a:xfrm>
          <a:custGeom>
            <a:avLst/>
            <a:gdLst/>
            <a:ahLst/>
            <a:cxnLst/>
            <a:rect l="l" t="t" r="r" b="b"/>
            <a:pathLst>
              <a:path w="3219450" h="142875">
                <a:moveTo>
                  <a:pt x="0" y="0"/>
                </a:moveTo>
                <a:lnTo>
                  <a:pt x="3219450" y="0"/>
                </a:lnTo>
                <a:lnTo>
                  <a:pt x="3219450" y="142875"/>
                </a:lnTo>
                <a:lnTo>
                  <a:pt x="0" y="142875"/>
                </a:lnTo>
                <a:lnTo>
                  <a:pt x="0" y="0"/>
                </a:lnTo>
                <a:close/>
              </a:path>
            </a:pathLst>
          </a:custGeom>
          <a:solidFill>
            <a:srgbClr val="2A6273"/>
          </a:solidFill>
          <a:ln>
            <a:noFill/>
          </a:ln>
        </p:spPr>
        <p:txBody>
          <a:bodyPr wrap="square" lIns="0" tIns="0" rIns="0" bIns="0" rtlCol="0"/>
          <a:lstStyle/>
          <a:p>
            <a:endParaRPr sz="100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7" name="object 37"/>
          <p:cNvSpPr txBox="1"/>
          <p:nvPr/>
        </p:nvSpPr>
        <p:spPr>
          <a:xfrm>
            <a:off x="5261247" y="3890239"/>
            <a:ext cx="1926512" cy="538572"/>
          </a:xfrm>
          <a:prstGeom prst="rect">
            <a:avLst/>
          </a:prstGeom>
        </p:spPr>
        <p:txBody>
          <a:bodyPr vert="horz" wrap="square" lIns="0" tIns="7583" rIns="0" bIns="0" rtlCol="0">
            <a:spAutoFit/>
          </a:bodyPr>
          <a:lstStyle/>
          <a:p>
            <a:pPr marL="7583" marR="3033">
              <a:lnSpc>
                <a:spcPct val="114599"/>
              </a:lnSpc>
              <a:spcBef>
                <a:spcPts val="60"/>
              </a:spcBef>
            </a:pPr>
            <a:r>
              <a:rPr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do </a:t>
            </a:r>
            <a:r>
              <a:rPr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accountable, reproducible </a:t>
            </a:r>
            <a:r>
              <a:rPr sz="1000" spc="3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science </a:t>
            </a:r>
            <a:r>
              <a:rPr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that</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ensures </a:t>
            </a:r>
            <a:r>
              <a:rPr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safety </a:t>
            </a:r>
            <a:r>
              <a:rPr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security </a:t>
            </a:r>
            <a:r>
              <a:rPr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patient</a:t>
            </a:r>
            <a:r>
              <a:rPr sz="1000" spc="5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data</a:t>
            </a:r>
            <a:endParaRPr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8" name="object 48"/>
          <p:cNvSpPr txBox="1"/>
          <p:nvPr/>
        </p:nvSpPr>
        <p:spPr>
          <a:xfrm>
            <a:off x="5042697" y="7207886"/>
            <a:ext cx="2805903" cy="259714"/>
          </a:xfrm>
          <a:prstGeom prst="rect">
            <a:avLst/>
          </a:prstGeom>
        </p:spPr>
        <p:txBody>
          <a:bodyPr vert="horz" wrap="square" lIns="0" tIns="7583" rIns="0" bIns="0" rtlCol="0">
            <a:spAutoFit/>
          </a:bodyPr>
          <a:lstStyle/>
          <a:p>
            <a:pPr marL="7583" marR="462189">
              <a:lnSpc>
                <a:spcPct val="116700"/>
              </a:lnSpc>
              <a:spcBef>
                <a:spcPts val="60"/>
              </a:spcBef>
            </a:pP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Professional</a:t>
            </a:r>
            <a:r>
              <a:rPr lang="en-US"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Development</a:t>
            </a:r>
          </a:p>
        </p:txBody>
      </p:sp>
      <p:sp>
        <p:nvSpPr>
          <p:cNvPr id="52" name="object 52"/>
          <p:cNvSpPr txBox="1"/>
          <p:nvPr/>
        </p:nvSpPr>
        <p:spPr>
          <a:xfrm>
            <a:off x="5216756" y="8351079"/>
            <a:ext cx="2132105" cy="310304"/>
          </a:xfrm>
          <a:prstGeom prst="rect">
            <a:avLst/>
          </a:prstGeom>
        </p:spPr>
        <p:txBody>
          <a:bodyPr vert="horz" wrap="square" lIns="0" tIns="7583" rIns="0" bIns="0" rtlCol="0">
            <a:spAutoFit/>
          </a:bodyPr>
          <a:lstStyle/>
          <a:p>
            <a:pPr marL="7583" marR="3033">
              <a:lnSpc>
                <a:spcPct val="114599"/>
              </a:lnSpc>
            </a:pPr>
            <a:r>
              <a:rPr lang="en-US" sz="900" dirty="0">
                <a:solidFill>
                  <a:schemeClr val="bg1"/>
                </a:solidFill>
                <a:latin typeface="+mj-lt"/>
              </a:rPr>
              <a:t>Department e</a:t>
            </a:r>
            <a:r>
              <a:rPr sz="900" dirty="0">
                <a:solidFill>
                  <a:schemeClr val="bg1"/>
                </a:solidFill>
                <a:latin typeface="+mj-lt"/>
              </a:rPr>
              <a:t>ncourages biostatisticians to pursue their</a:t>
            </a:r>
            <a:r>
              <a:rPr lang="en-US" sz="900" dirty="0">
                <a:solidFill>
                  <a:schemeClr val="bg1"/>
                </a:solidFill>
                <a:latin typeface="+mj-lt"/>
              </a:rPr>
              <a:t> </a:t>
            </a:r>
            <a:r>
              <a:rPr sz="900" dirty="0">
                <a:solidFill>
                  <a:schemeClr val="bg1"/>
                </a:solidFill>
                <a:latin typeface="+mj-lt"/>
              </a:rPr>
              <a:t>PhDs</a:t>
            </a:r>
          </a:p>
        </p:txBody>
      </p:sp>
      <p:sp>
        <p:nvSpPr>
          <p:cNvPr id="53" name="object 53"/>
          <p:cNvSpPr/>
          <p:nvPr/>
        </p:nvSpPr>
        <p:spPr>
          <a:xfrm>
            <a:off x="5156289" y="8229600"/>
            <a:ext cx="2191250" cy="1316693"/>
          </a:xfrm>
          <a:custGeom>
            <a:avLst/>
            <a:gdLst/>
            <a:ahLst/>
            <a:cxnLst/>
            <a:rect l="l" t="t" r="r" b="b"/>
            <a:pathLst>
              <a:path w="3314700" h="723900">
                <a:moveTo>
                  <a:pt x="0" y="0"/>
                </a:moveTo>
                <a:lnTo>
                  <a:pt x="3314700" y="0"/>
                </a:lnTo>
                <a:lnTo>
                  <a:pt x="3314700" y="723900"/>
                </a:lnTo>
                <a:lnTo>
                  <a:pt x="0" y="723900"/>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4" name="object 54"/>
          <p:cNvSpPr txBox="1"/>
          <p:nvPr/>
        </p:nvSpPr>
        <p:spPr>
          <a:xfrm>
            <a:off x="5200507" y="8229600"/>
            <a:ext cx="2104400" cy="1281852"/>
          </a:xfrm>
          <a:prstGeom prst="rect">
            <a:avLst/>
          </a:prstGeom>
        </p:spPr>
        <p:txBody>
          <a:bodyPr vert="horz" wrap="square" lIns="0" tIns="7583" rIns="0" bIns="0" rtlCol="0">
            <a:spAutoFit/>
          </a:bodyPr>
          <a:lstStyle/>
          <a:p>
            <a:pPr marL="7583" marR="3033">
              <a:lnSpc>
                <a:spcPct val="114599"/>
              </a:lnSpc>
            </a:pPr>
            <a:r>
              <a:rPr lang="en-US" sz="900" dirty="0" smtClean="0">
                <a:solidFill>
                  <a:schemeClr val="bg1"/>
                </a:solidFill>
                <a:latin typeface="+mj-lt"/>
              </a:rPr>
              <a:t>Art excels at mentoring others in their careers in basic science. He ensures that his postdoc fellows, graduate students, and summer students all have projects to either manage or contribute to, that they meet their stated goals, and that they receive the maximum benefit from their time in Art’s lab.</a:t>
            </a:r>
            <a:endParaRPr sz="900" dirty="0">
              <a:solidFill>
                <a:schemeClr val="bg1"/>
              </a:solidFill>
              <a:latin typeface="+mj-lt"/>
            </a:endParaRPr>
          </a:p>
        </p:txBody>
      </p:sp>
      <p:sp>
        <p:nvSpPr>
          <p:cNvPr id="55" name="object 55"/>
          <p:cNvSpPr/>
          <p:nvPr/>
        </p:nvSpPr>
        <p:spPr>
          <a:xfrm>
            <a:off x="152400" y="144984"/>
            <a:ext cx="7467600" cy="597148"/>
          </a:xfrm>
          <a:custGeom>
            <a:avLst/>
            <a:gdLst/>
            <a:ahLst/>
            <a:cxnLst/>
            <a:rect l="l" t="t" r="r" b="b"/>
            <a:pathLst>
              <a:path w="11372850" h="1000125">
                <a:moveTo>
                  <a:pt x="0" y="0"/>
                </a:moveTo>
                <a:lnTo>
                  <a:pt x="11372850" y="0"/>
                </a:lnTo>
                <a:lnTo>
                  <a:pt x="11372850" y="1000125"/>
                </a:lnTo>
                <a:lnTo>
                  <a:pt x="0" y="1000125"/>
                </a:lnTo>
                <a:lnTo>
                  <a:pt x="0" y="0"/>
                </a:lnTo>
                <a:close/>
              </a:path>
            </a:pathLst>
          </a:custGeom>
          <a:solidFill>
            <a:srgbClr val="143D45"/>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6" name="object 56"/>
          <p:cNvSpPr txBox="1"/>
          <p:nvPr/>
        </p:nvSpPr>
        <p:spPr>
          <a:xfrm>
            <a:off x="254023" y="241016"/>
            <a:ext cx="6918629" cy="315434"/>
          </a:xfrm>
          <a:prstGeom prst="rect">
            <a:avLst/>
          </a:prstGeom>
        </p:spPr>
        <p:txBody>
          <a:bodyPr vert="horz" wrap="square" lIns="0" tIns="7583" rIns="0" bIns="0" rtlCol="0">
            <a:spAutoFit/>
          </a:bodyPr>
          <a:lstStyle/>
          <a:p>
            <a:pPr marL="7583">
              <a:spcBef>
                <a:spcPts val="60"/>
              </a:spcBef>
            </a:pPr>
            <a:r>
              <a:rPr lang="en-US" sz="2000" b="1" spc="84" dirty="0" smtClean="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Professor of Developmental Biology – Arthur “Art” Rosen</a:t>
            </a:r>
            <a:endParaRPr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7" name="object 57"/>
          <p:cNvSpPr txBox="1"/>
          <p:nvPr/>
        </p:nvSpPr>
        <p:spPr>
          <a:xfrm>
            <a:off x="2609580" y="6601436"/>
            <a:ext cx="2315603" cy="1247164"/>
          </a:xfrm>
          <a:prstGeom prst="rect">
            <a:avLst/>
          </a:prstGeom>
        </p:spPr>
        <p:txBody>
          <a:bodyPr vert="horz" wrap="square" lIns="0" tIns="7583" rIns="0" bIns="0" rtlCol="0">
            <a:spAutoFit/>
          </a:bodyPr>
          <a:lstStyle/>
          <a:p>
            <a:pPr marL="7583" marR="462189">
              <a:lnSpc>
                <a:spcPct val="116700"/>
              </a:lnSpc>
              <a:spcBef>
                <a:spcPts val="60"/>
              </a:spcBef>
            </a:pP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Scholarly</a:t>
            </a:r>
            <a:r>
              <a:rPr lang="en-US"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Outputs</a:t>
            </a:r>
          </a:p>
          <a:p>
            <a:pPr marL="200954" marR="3033" indent="-102373">
              <a:lnSpc>
                <a:spcPct val="114599"/>
              </a:lnSpc>
              <a:spcBef>
                <a:spcPts val="233"/>
              </a:spcBef>
              <a:buFont typeface="Arial" panose="020B0604020202020204" pitchFamily="34" charset="0"/>
              <a:buChar char="•"/>
            </a:pPr>
            <a:r>
              <a:rPr lang="en-US" sz="1000" spc="-9"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Articles/manuscripts</a:t>
            </a:r>
            <a:endPar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Conference presentations </a:t>
            </a:r>
            <a:r>
              <a:rPr lang="en-US" sz="1000" spc="-9"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&amp;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posters</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Class lectures, materials</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Reviews manuscripts for NIH study section</a:t>
            </a:r>
          </a:p>
        </p:txBody>
      </p:sp>
      <p:sp>
        <p:nvSpPr>
          <p:cNvPr id="58" name="object 58"/>
          <p:cNvSpPr txBox="1"/>
          <p:nvPr/>
        </p:nvSpPr>
        <p:spPr>
          <a:xfrm>
            <a:off x="5125006" y="4470406"/>
            <a:ext cx="2315603" cy="2738111"/>
          </a:xfrm>
          <a:prstGeom prst="rect">
            <a:avLst/>
          </a:prstGeom>
        </p:spPr>
        <p:txBody>
          <a:bodyPr vert="horz" wrap="square" lIns="0" tIns="92890" rIns="0" bIns="0" rtlCol="0">
            <a:spAutoFit/>
          </a:bodyPr>
          <a:lstStyle/>
          <a:p>
            <a:pPr marL="7583">
              <a:spcBef>
                <a:spcPts val="731"/>
              </a:spcBef>
            </a:pPr>
            <a:r>
              <a:rPr sz="1400" b="1" spc="78" dirty="0">
                <a:solidFill>
                  <a:srgbClr val="19B8D2"/>
                </a:solidFill>
                <a:latin typeface="Microsoft Sans Serif" panose="020B0604020202020204" pitchFamily="34" charset="0"/>
                <a:ea typeface="Microsoft Sans Serif" panose="020B0604020202020204" pitchFamily="34" charset="0"/>
                <a:cs typeface="Microsoft Sans Serif" panose="020B0604020202020204" pitchFamily="34" charset="0"/>
              </a:rPr>
              <a:t>Wants/Needs</a:t>
            </a:r>
            <a:endParaRPr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Good </a:t>
            </a:r>
            <a:r>
              <a:rPr lang="en-US" sz="1000" spc="-9"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collaborators</a:t>
            </a:r>
            <a:endPar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Help with informatics/data processing</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Uniformity in regulatory and reporting requirements across different funding agencies</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 public platform for informing the public or patient advocate groups about what basic scientists do</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Recognition for contributing </a:t>
            </a:r>
            <a:r>
              <a:rPr lang="en-US" sz="1000" spc="-9">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9"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human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health advances, such as requiring a list of important </a:t>
            </a:r>
            <a:r>
              <a:rPr lang="en-US" sz="1000" spc="-9">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basic </a:t>
            </a:r>
            <a:r>
              <a:rPr lang="en-US" sz="1000" spc="-9"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science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articles in bibliographies for publications on new drugs and devices</a:t>
            </a:r>
          </a:p>
        </p:txBody>
      </p:sp>
      <p:sp>
        <p:nvSpPr>
          <p:cNvPr id="60" name="object 60"/>
          <p:cNvSpPr txBox="1"/>
          <p:nvPr/>
        </p:nvSpPr>
        <p:spPr>
          <a:xfrm>
            <a:off x="2609580" y="7791957"/>
            <a:ext cx="2315603" cy="1624986"/>
          </a:xfrm>
          <a:prstGeom prst="rect">
            <a:avLst/>
          </a:prstGeom>
        </p:spPr>
        <p:txBody>
          <a:bodyPr vert="horz" wrap="square" lIns="0" tIns="92890" rIns="0" bIns="0" rtlCol="0">
            <a:spAutoFit/>
          </a:bodyPr>
          <a:lstStyle/>
          <a:p>
            <a:pPr>
              <a:spcBef>
                <a:spcPts val="731"/>
              </a:spcBef>
            </a:pPr>
            <a:r>
              <a:rPr lang="en-US" sz="1000" b="1" spc="36" dirty="0">
                <a:solidFill>
                  <a:srgbClr val="2A6273"/>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Pain Points</a:t>
            </a:r>
          </a:p>
          <a:p>
            <a:pPr marL="200954" marR="82657" indent="-102373">
              <a:lnSpc>
                <a:spcPct val="114599"/>
              </a:lnSpc>
              <a:spcBef>
                <a:spcPts val="233"/>
              </a:spcBef>
              <a:buFont typeface="Arial" panose="020B0604020202020204" pitchFamily="34" charset="0"/>
              <a:buChar char="•"/>
            </a:pP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Lack of time; administrative duties compete with research and grant writing</a:t>
            </a:r>
          </a:p>
          <a:p>
            <a:pPr marL="200954" marR="82657" indent="-102373">
              <a:lnSpc>
                <a:spcPct val="114599"/>
              </a:lnSpc>
              <a:spcBef>
                <a:spcPts val="233"/>
              </a:spcBef>
              <a:buFont typeface="Arial" panose="020B0604020202020204" pitchFamily="34" charset="0"/>
              <a:buChar char="•"/>
            </a:pP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Challenges of </a:t>
            </a:r>
            <a:r>
              <a:rPr lang="en-US" sz="1000" spc="27"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consistently hiring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productive lab staff</a:t>
            </a:r>
          </a:p>
          <a:p>
            <a:pPr marL="200954" marR="82657" indent="-102373">
              <a:lnSpc>
                <a:spcPct val="114599"/>
              </a:lnSpc>
              <a:spcBef>
                <a:spcPts val="233"/>
              </a:spcBef>
              <a:buFont typeface="Arial" panose="020B0604020202020204" pitchFamily="34" charset="0"/>
              <a:buChar char="•"/>
            </a:pP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speed of advancements in bioinformatics tools</a:t>
            </a:r>
          </a:p>
        </p:txBody>
      </p:sp>
      <p:sp>
        <p:nvSpPr>
          <p:cNvPr id="61" name="object 61"/>
          <p:cNvSpPr txBox="1"/>
          <p:nvPr/>
        </p:nvSpPr>
        <p:spPr>
          <a:xfrm>
            <a:off x="263682" y="1752600"/>
            <a:ext cx="2140493" cy="6886663"/>
          </a:xfrm>
          <a:prstGeom prst="rect">
            <a:avLst/>
          </a:prstGeom>
          <a:noFill/>
        </p:spPr>
        <p:txBody>
          <a:bodyPr vert="horz" wrap="square" lIns="0" tIns="96681" rIns="0" bIns="0" rtlCol="0">
            <a:spAutoFit/>
          </a:bodyPr>
          <a:lstStyle/>
          <a:p>
            <a:pPr marL="96306">
              <a:spcBef>
                <a:spcPts val="761"/>
              </a:spcBef>
            </a:pPr>
            <a:r>
              <a:rPr sz="1400" spc="63" dirty="0">
                <a:solidFill>
                  <a:srgbClr val="19B8D2"/>
                </a:solidFill>
                <a:latin typeface="Microsoft Sans Serif" panose="020B0604020202020204" pitchFamily="34" charset="0"/>
                <a:ea typeface="Microsoft Sans Serif" panose="020B0604020202020204" pitchFamily="34" charset="0"/>
                <a:cs typeface="Microsoft Sans Serif" panose="020B0604020202020204" pitchFamily="34" charset="0"/>
              </a:rPr>
              <a:t>Bio</a:t>
            </a:r>
            <a:endParaRPr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84932" marR="86448">
              <a:lnSpc>
                <a:spcPct val="114599"/>
              </a:lnSpc>
              <a:spcBef>
                <a:spcPts val="233"/>
              </a:spcBef>
            </a:pPr>
            <a:r>
              <a:rPr lang="en-US" sz="1000" spc="4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boyhood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interest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how humans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grow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develop </a:t>
            </a:r>
            <a:r>
              <a:rPr lang="en-US" sz="1000" spc="21"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led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 to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pursue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developmental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biology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PhD.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After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graduating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 began work at an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academic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health </a:t>
            </a:r>
            <a:r>
              <a:rPr lang="en-US" sz="1000" spc="6"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center</a:t>
            </a:r>
            <a:r>
              <a:rPr lang="en-US" sz="1000" spc="12"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He has been a researcher there for 25 years, and has run his own lab for 15. </a:t>
            </a:r>
            <a:r>
              <a:rPr lang="en-US" sz="1000" spc="-9"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oversees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around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five </a:t>
            </a:r>
            <a:r>
              <a:rPr lang="en-US" sz="1000" spc="3"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extramurally funded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projects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at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time,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with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most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time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spent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on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grant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writing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progress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reports;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manuscript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preparation;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lab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management, including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hiring,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mentoring,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training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staff,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graduate </a:t>
            </a:r>
            <a:r>
              <a:rPr lang="en-US" sz="1000" spc="9"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students </a:t>
            </a:r>
            <a:r>
              <a:rPr lang="en-US" sz="1000" spc="24"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postdoc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fellows;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reviewing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manuscripts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through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NIH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study section;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university committee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work.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Making </a:t>
            </a:r>
            <a:r>
              <a:rPr lang="en-US" sz="1000" spc="12"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regular </a:t>
            </a:r>
            <a:r>
              <a:rPr lang="en-US" sz="1000" spc="24"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progress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on </a:t>
            </a:r>
            <a:r>
              <a:rPr lang="en-US" sz="1000" spc="3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each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projects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is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Art’s </a:t>
            </a:r>
            <a:r>
              <a:rPr lang="en-US" sz="1000" spc="15"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highest </a:t>
            </a:r>
            <a:r>
              <a:rPr lang="en-US" sz="1000" spc="-9"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priority</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capacity </a:t>
            </a:r>
            <a:r>
              <a:rPr lang="en-US" sz="1000" spc="3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lab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manager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 </a:t>
            </a:r>
            <a:r>
              <a:rPr lang="en-US" sz="1000" spc="3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does </a:t>
            </a:r>
            <a:r>
              <a:rPr lang="en-US" sz="1000" spc="12"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all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 can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ensure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this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happens,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including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paving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way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lang="en-US" sz="1000" spc="6"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collaborations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taking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time to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ensure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that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lab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staff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have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all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support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they </a:t>
            </a:r>
            <a:r>
              <a:rPr lang="en-US" sz="1000" spc="3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need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succeed</a:t>
            </a:r>
            <a:r>
              <a:rPr lang="en-US" sz="1000" spc="30"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1000" spc="24"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All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lab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staff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know </a:t>
            </a:r>
            <a:r>
              <a:rPr lang="en-US" sz="1000" spc="-9"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door is always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open,”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they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drop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frequently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with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questions.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This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often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leads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 to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continue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work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later in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day,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either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9"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commute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home,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finishing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literature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searches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or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manuscript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reviews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tablet,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or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later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night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laptop.</a:t>
            </a:r>
            <a:endPar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62" name="object 62"/>
          <p:cNvSpPr txBox="1"/>
          <p:nvPr/>
        </p:nvSpPr>
        <p:spPr>
          <a:xfrm>
            <a:off x="5261247" y="1582513"/>
            <a:ext cx="1899499" cy="869431"/>
          </a:xfrm>
          <a:prstGeom prst="rect">
            <a:avLst/>
          </a:prstGeom>
        </p:spPr>
        <p:txBody>
          <a:bodyPr vert="horz" wrap="square" lIns="0" tIns="7583" rIns="0" bIns="0" rtlCol="0">
            <a:spAutoFit/>
          </a:bodyPr>
          <a:lstStyle/>
          <a:p>
            <a:pPr marL="7583">
              <a:spcBef>
                <a:spcPts val="60"/>
              </a:spcBef>
            </a:pP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Motivators</a:t>
            </a:r>
            <a:endParaRPr sz="1400"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583" marR="3033">
              <a:lnSpc>
                <a:spcPct val="114599"/>
              </a:lnSpc>
              <a:spcBef>
                <a:spcPts val="905"/>
              </a:spcBef>
            </a:pPr>
            <a:r>
              <a:rPr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24"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solve confounding problems and satisfy curiosity about human development questions</a:t>
            </a:r>
            <a:endParaRPr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63" name="object 63"/>
          <p:cNvSpPr txBox="1"/>
          <p:nvPr/>
        </p:nvSpPr>
        <p:spPr>
          <a:xfrm>
            <a:off x="2609580" y="3810000"/>
            <a:ext cx="2342680" cy="2712463"/>
          </a:xfrm>
          <a:prstGeom prst="rect">
            <a:avLst/>
          </a:prstGeom>
        </p:spPr>
        <p:txBody>
          <a:bodyPr vert="horz" wrap="square" lIns="0" tIns="92890" rIns="0" bIns="0" rtlCol="0">
            <a:spAutoFit/>
          </a:bodyPr>
          <a:lstStyle/>
          <a:p>
            <a:pPr marL="7583">
              <a:spcBef>
                <a:spcPts val="731"/>
              </a:spcBef>
            </a:pPr>
            <a:r>
              <a:rPr sz="1400" spc="33"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Software </a:t>
            </a:r>
            <a:r>
              <a:rPr sz="1400" spc="3"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attitude </a:t>
            </a:r>
            <a:r>
              <a:rPr lang="en-US" sz="1400" spc="51"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&amp;</a:t>
            </a:r>
            <a:r>
              <a:rPr sz="1400" spc="125"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spc="75"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u</a:t>
            </a:r>
            <a:r>
              <a:rPr lang="en-US" sz="1400" spc="75"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se</a:t>
            </a:r>
            <a:endParaRPr sz="1400"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82657" indent="-102373">
              <a:lnSpc>
                <a:spcPct val="114599"/>
              </a:lnSpc>
              <a:spcBef>
                <a:spcPts val="233"/>
              </a:spcBef>
              <a:buFont typeface="Arial" panose="020B0604020202020204" pitchFamily="34" charset="0"/>
              <a:buChar char="•"/>
            </a:pP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Embraces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new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technologies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lang="en-US" sz="1000" spc="6"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collaboration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prefers simple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interfaces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with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minimum</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clicks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find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information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 </a:t>
            </a:r>
            <a:r>
              <a:rPr lang="en-US" sz="1000" spc="3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needs</a:t>
            </a:r>
          </a:p>
          <a:p>
            <a:pPr marL="200954" marR="82657" indent="-102373">
              <a:lnSpc>
                <a:spcPct val="114599"/>
              </a:lnSpc>
              <a:spcBef>
                <a:spcPts val="233"/>
              </a:spcBef>
              <a:buFont typeface="Arial" panose="020B0604020202020204" pitchFamily="34" charset="0"/>
              <a:buChar char="•"/>
            </a:pPr>
            <a:r>
              <a:rPr lang="en-US" sz="1000" spc="4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would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like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learn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some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sequencing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“big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data”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mining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techniques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that </a:t>
            </a:r>
            <a:r>
              <a:rPr lang="en-US" sz="1000" spc="27"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several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new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postdoctoral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fellows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lab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use</a:t>
            </a:r>
            <a:endPar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82657" indent="-102373">
              <a:lnSpc>
                <a:spcPct val="114599"/>
              </a:lnSpc>
              <a:spcBef>
                <a:spcPts val="233"/>
              </a:spcBef>
              <a:buFont typeface="Arial" panose="020B0604020202020204" pitchFamily="34" charset="0"/>
              <a:buChar char="•"/>
            </a:pP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Research and collaboration: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PubMed,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Box,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Slack, video conferencing software</a:t>
            </a:r>
          </a:p>
          <a:p>
            <a:pPr marL="200954" marR="82657" indent="-102373">
              <a:lnSpc>
                <a:spcPct val="114599"/>
              </a:lnSpc>
              <a:spcBef>
                <a:spcPts val="233"/>
              </a:spcBef>
              <a:buFont typeface="Arial" panose="020B0604020202020204" pitchFamily="34" charset="0"/>
              <a:buChar char="•"/>
            </a:pP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General: MS Office and Google Suite</a:t>
            </a:r>
            <a:endPar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68" name="Picture 67" descr="File:Noun project - Presentation with screen.svg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926" y="6482635"/>
            <a:ext cx="603965" cy="603965"/>
          </a:xfrm>
          <a:prstGeom prst="rect">
            <a:avLst/>
          </a:prstGeom>
        </p:spPr>
      </p:pic>
      <p:sp>
        <p:nvSpPr>
          <p:cNvPr id="65" name="object 53"/>
          <p:cNvSpPr/>
          <p:nvPr/>
        </p:nvSpPr>
        <p:spPr>
          <a:xfrm>
            <a:off x="5156289" y="7467600"/>
            <a:ext cx="2194560" cy="698490"/>
          </a:xfrm>
          <a:custGeom>
            <a:avLst/>
            <a:gdLst/>
            <a:ahLst/>
            <a:cxnLst/>
            <a:rect l="l" t="t" r="r" b="b"/>
            <a:pathLst>
              <a:path w="3314700" h="723900">
                <a:moveTo>
                  <a:pt x="0" y="0"/>
                </a:moveTo>
                <a:lnTo>
                  <a:pt x="3314700" y="0"/>
                </a:lnTo>
                <a:lnTo>
                  <a:pt x="3314700" y="723900"/>
                </a:lnTo>
                <a:lnTo>
                  <a:pt x="0" y="723900"/>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67" name="object 54"/>
          <p:cNvSpPr txBox="1"/>
          <p:nvPr/>
        </p:nvSpPr>
        <p:spPr>
          <a:xfrm>
            <a:off x="5219834" y="7467600"/>
            <a:ext cx="2132105" cy="644755"/>
          </a:xfrm>
          <a:prstGeom prst="rect">
            <a:avLst/>
          </a:prstGeom>
        </p:spPr>
        <p:txBody>
          <a:bodyPr vert="horz" wrap="square" lIns="0" tIns="7583" rIns="0" bIns="0" rtlCol="0">
            <a:spAutoFit/>
          </a:bodyPr>
          <a:lstStyle/>
          <a:p>
            <a:pPr marL="7583" marR="3033">
              <a:lnSpc>
                <a:spcPct val="114599"/>
              </a:lnSpc>
            </a:pPr>
            <a:r>
              <a:rPr lang="en-US" sz="900" dirty="0" smtClean="0">
                <a:solidFill>
                  <a:schemeClr val="bg1"/>
                </a:solidFill>
                <a:latin typeface="+mj-lt"/>
              </a:rPr>
              <a:t>Art would like to learn more about high throughput sequencing platforms and data mining tools, but is worried about his ability to adapt to new techniques</a:t>
            </a:r>
            <a:endParaRPr lang="en-US" sz="900" dirty="0">
              <a:solidFill>
                <a:schemeClr val="bg1"/>
              </a:solidFill>
              <a:latin typeface="+mj-lt"/>
            </a:endParaRPr>
          </a:p>
        </p:txBody>
      </p:sp>
      <p:sp>
        <p:nvSpPr>
          <p:cNvPr id="39" name="TextBox 38"/>
          <p:cNvSpPr txBox="1"/>
          <p:nvPr/>
        </p:nvSpPr>
        <p:spPr>
          <a:xfrm>
            <a:off x="2609580" y="1579104"/>
            <a:ext cx="2419620" cy="1682512"/>
          </a:xfrm>
          <a:prstGeom prst="rect">
            <a:avLst/>
          </a:prstGeom>
          <a:noFill/>
        </p:spPr>
        <p:txBody>
          <a:bodyPr wrap="square" lIns="0" rtlCol="0">
            <a:spAutoFit/>
          </a:bodyPr>
          <a:lstStyle/>
          <a:p>
            <a:r>
              <a:rPr lang="en-US"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Goals</a:t>
            </a:r>
          </a:p>
          <a:p>
            <a:pPr marL="200954" marR="3033" indent="-102373">
              <a:lnSpc>
                <a:spcPct val="114599"/>
              </a:lnSpc>
              <a:spcBef>
                <a:spcPts val="233"/>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4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engage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unconventional collaborations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further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discovery;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explore new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organizational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models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team </a:t>
            </a:r>
            <a:r>
              <a:rPr lang="en-US" sz="1000" spc="3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science</a:t>
            </a:r>
            <a:endPar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indent="-102373">
              <a:spcBef>
                <a:spcPts val="125"/>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use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more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quantitative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visual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tools</a:t>
            </a:r>
          </a:p>
          <a:p>
            <a:pPr marL="200954" indent="-102373">
              <a:spcBef>
                <a:spcPts val="125"/>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contribute to the reclassification of diseases</a:t>
            </a:r>
            <a:endPar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 name="Rectangle 4">
            <a:extLst>
              <a:ext uri="{FF2B5EF4-FFF2-40B4-BE49-F238E27FC236}">
                <a16:creationId xmlns:a16="http://schemas.microsoft.com/office/drawing/2014/main" id="{053DC142-FCAB-4A42-B7A8-85271C1DDEAD}"/>
              </a:ext>
            </a:extLst>
          </p:cNvPr>
          <p:cNvSpPr/>
          <p:nvPr/>
        </p:nvSpPr>
        <p:spPr>
          <a:xfrm>
            <a:off x="1031966" y="907658"/>
            <a:ext cx="6588034" cy="537712"/>
          </a:xfrm>
          <a:prstGeom prst="rect">
            <a:avLst/>
          </a:prstGeom>
          <a:solidFill>
            <a:srgbClr val="0164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bject 2">
            <a:extLst>
              <a:ext uri="{FF2B5EF4-FFF2-40B4-BE49-F238E27FC236}">
                <a16:creationId xmlns:a16="http://schemas.microsoft.com/office/drawing/2014/main" id="{BC9DE4F4-BE9F-4F4F-89BF-4A710C6C264F}"/>
              </a:ext>
            </a:extLst>
          </p:cNvPr>
          <p:cNvSpPr txBox="1"/>
          <p:nvPr/>
        </p:nvSpPr>
        <p:spPr>
          <a:xfrm>
            <a:off x="1049383" y="945056"/>
            <a:ext cx="6553200" cy="439392"/>
          </a:xfrm>
          <a:prstGeom prst="rect">
            <a:avLst/>
          </a:prstGeom>
          <a:noFill/>
          <a:ln>
            <a:noFill/>
          </a:ln>
        </p:spPr>
        <p:txBody>
          <a:bodyPr vert="horz" wrap="square" lIns="0" tIns="69383" rIns="0" bIns="0" rtlCol="0" anchor="t">
            <a:spAutoFit/>
          </a:bodyPr>
          <a:lstStyle/>
          <a:p>
            <a:pPr marR="154695" algn="ctr">
              <a:spcBef>
                <a:spcPts val="1200"/>
              </a:spcBef>
              <a:spcAft>
                <a:spcPts val="1200"/>
              </a:spcAft>
            </a:pPr>
            <a:r>
              <a:rPr lang="en-US" sz="1200" dirty="0" smtClean="0">
                <a:solidFill>
                  <a:schemeClr val="bg1"/>
                </a:solidFill>
              </a:rPr>
              <a:t>   </a:t>
            </a:r>
            <a:r>
              <a:rPr sz="1200" dirty="0" smtClean="0">
                <a:solidFill>
                  <a:schemeClr val="bg1"/>
                </a:solidFill>
              </a:rPr>
              <a:t>“</a:t>
            </a:r>
            <a:r>
              <a:rPr lang="en-US" sz="1200" dirty="0" smtClean="0">
                <a:solidFill>
                  <a:schemeClr val="bg1"/>
                </a:solidFill>
              </a:rPr>
              <a:t>Making new discoveries and sharing knowledge with others are the drivers behind everything I do</a:t>
            </a:r>
            <a:r>
              <a:rPr sz="1200" dirty="0" smtClean="0">
                <a:solidFill>
                  <a:schemeClr val="bg1"/>
                </a:solidFill>
              </a:rPr>
              <a:t>.”</a:t>
            </a:r>
            <a:endParaRPr lang="en-US" sz="1200" dirty="0">
              <a:solidFill>
                <a:schemeClr val="bg1"/>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210" y="755282"/>
            <a:ext cx="1131962" cy="1131962"/>
          </a:xfrm>
          <a:prstGeom prst="ellipse">
            <a:avLst/>
          </a:prstGeom>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26641" y="3206904"/>
            <a:ext cx="773391" cy="7340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Microsoft Sans Serif"/>
        <a:ea typeface=""/>
        <a:cs typeface=""/>
      </a:majorFont>
      <a:minorFont>
        <a:latin typeface="MS Reference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720</TotalTime>
  <Words>666</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Microsoft Sans Serif</vt:lpstr>
      <vt:lpstr>MS Reference Sans 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Xtensio</dc:title>
  <dc:creator>Sara Gonzales</dc:creator>
  <cp:lastModifiedBy>Sara Gonzales</cp:lastModifiedBy>
  <cp:revision>47</cp:revision>
  <dcterms:created xsi:type="dcterms:W3CDTF">2019-07-25T21:11:54Z</dcterms:created>
  <dcterms:modified xsi:type="dcterms:W3CDTF">2019-08-19T20:11:41Z</dcterms:modified>
</cp:coreProperties>
</file>