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Shadows Into Light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E19FC5-3E27-4699-8ABE-1755D2568CBF}">
  <a:tblStyle styleId="{2DE19FC5-3E27-4699-8ABE-1755D2568CB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Melissa</a:t>
            </a: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cloud, technology stack underneath (e.g., development story of leaf with hx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Why/what should be for everyone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what it will do: patients discovery across sites,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cloud, technology stack underneath (e.g., development story of leaf with hx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Why/what should be for everyone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what it will do: patients discovery across sites,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cloud, technology stack underneath (e.g., development story of leaf with hx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Why/what should be for everyone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what it will do: patients discovery across sites,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cloud, technology stack underneath (e.g., development story of leaf with hx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Why/what should be for everyone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what it will do: patients discovery across sites,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c0e65966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cloud, technology stack underneath (e.g., development story of leaf with hx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Why/what should be for everyone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what it will do: patients discovery across sites,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4c0e6596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cloud, technology stack underneath (e.g., development story of leaf with hx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Why/what should be for everyone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what it will do: patients discovery across sites,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Melissa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cloud, technology stack underneath (e.g., development story of leaf with hx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Why/what should be for everyone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what it will do: patients discovery across sites,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 rot="5400000">
            <a:off x="4623599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90601" y="152400"/>
            <a:ext cx="7713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01197" y="1621971"/>
            <a:ext cx="3767400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900422" y="1621971"/>
            <a:ext cx="3767400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350008" y="6528817"/>
            <a:ext cx="8505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1994" y="6485609"/>
            <a:ext cx="51816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305801" y="6485609"/>
            <a:ext cx="346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990601" y="914400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wo Content">
  <p:cSld name="7_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2514604"/>
            <a:ext cx="8229600" cy="3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>
              <a:lnSpc>
                <a:spcPct val="11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90599" y="152400"/>
            <a:ext cx="7713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2350008" y="6528816"/>
            <a:ext cx="8505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1994" y="6485609"/>
            <a:ext cx="51816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305799" y="6485609"/>
            <a:ext cx="346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B1ACC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90600" y="914400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collectionsasdata.github.io/" TargetMode="External"/><Relationship Id="rId5" Type="http://schemas.openxmlformats.org/officeDocument/2006/relationships/hyperlink" Target="https://github.com/data2health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uxmag.com/articles/personas-the-foundation-of-a-great-user-experience" TargetMode="External"/><Relationship Id="rId13" Type="http://schemas.openxmlformats.org/officeDocument/2006/relationships/hyperlink" Target="https://help.insight.com/app/answers/detail/a_id/195" TargetMode="External"/><Relationship Id="rId18" Type="http://schemas.openxmlformats.org/officeDocument/2006/relationships/hyperlink" Target="mailto:sara.gonzales2@northwestern.edu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rive.google.com/drive/folders/0B8ETyFnKCnQSNVRNeGpXMjl5bkk" TargetMode="External"/><Relationship Id="rId12" Type="http://schemas.openxmlformats.org/officeDocument/2006/relationships/hyperlink" Target="https://www.slideshare.net/TheConartist/provisional-persona-workshop-10" TargetMode="External"/><Relationship Id="rId17" Type="http://schemas.openxmlformats.org/officeDocument/2006/relationships/hyperlink" Target="https://www.eeoc.gov/eeoc/statistics/reports/hightech/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biinterfaces.wordpress.com/2010/05/17/what-makes-a-good-persona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collectionsasdata.github.io/personas/" TargetMode="External"/><Relationship Id="rId11" Type="http://schemas.openxmlformats.org/officeDocument/2006/relationships/hyperlink" Target="https://www.smashingmagazine.com/2014/08/a-closer-look-at-personas-part-2/" TargetMode="External"/><Relationship Id="rId5" Type="http://schemas.openxmlformats.org/officeDocument/2006/relationships/hyperlink" Target="https://www.usability.gov/how-to-and-tools/methods/personas.html" TargetMode="External"/><Relationship Id="rId15" Type="http://schemas.openxmlformats.org/officeDocument/2006/relationships/hyperlink" Target="http://www.uxforthemasses.com/personas/" TargetMode="External"/><Relationship Id="rId10" Type="http://schemas.openxmlformats.org/officeDocument/2006/relationships/hyperlink" Target="https://www.givegoodux.com/creating-better-user-personas-tips-template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venngage.com/blog/user-persona-examples/" TargetMode="External"/><Relationship Id="rId14" Type="http://schemas.openxmlformats.org/officeDocument/2006/relationships/hyperlink" Target="https://ebiinterfaces.wordpress.com/2011/12/01/personas-for-the-ebi-resdesig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727165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Workgroup Name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hadows Into Light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Workgroup Name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hadows Into Light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CD2H SHow and Tell, Date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5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9" descr="https://lh4.googleusercontent.com/WUyPvBMURaTt8sH4NXuelTwYkz0BcL6okommpbsECQPj6XsrZyxuy7twTE66rAbXzBRQ5RaNPKKqpXI-gy3RhRz23kqv8LcdQwlIaWeQt7ixxc_Tr8MqqUNF2k8ijqs9ycyez12ZQb0"/>
          <p:cNvPicPr preferRelativeResize="0"/>
          <p:nvPr/>
        </p:nvPicPr>
        <p:blipFill rotWithShape="1">
          <a:blip r:embed="rId3">
            <a:alphaModFix/>
          </a:blip>
          <a:srcRect l="8750"/>
          <a:stretch/>
        </p:blipFill>
        <p:spPr>
          <a:xfrm>
            <a:off x="-2" y="327207"/>
            <a:ext cx="9144002" cy="553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 descr="https://lh4.googleusercontent.com/6SdtXGWHVc0ZZTdofYHtCgLVDn-LjQuhXR0qlQlNOqfUSzuhaK36ilhIdqUy_YrBXOVbhOSdc_Gozko2D1FuCDVf1ljNEfcSn7DhsZ-wmO3G1S9Kvxc1-Jb6LthQKns5Y30hTpRQRH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1273" y="5769372"/>
            <a:ext cx="3572176" cy="15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 descr="https://lh3.googleusercontent.com/48IfxiNieafyC_MeGOvWhK43A5-vzD92tn5XeSaLvAwj6FGVFv3VRrSR7-qkUTtK1z4rSHdAZCypfRYG259t9ubc9gmprdFpjTgeW_Am5BzV8LW0tplDd1y9HJcdtUZwgpDF7n3rQM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985" y="6321490"/>
            <a:ext cx="2820692" cy="50067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/>
          <p:nvPr/>
        </p:nvSpPr>
        <p:spPr>
          <a:xfrm>
            <a:off x="1" y="10886"/>
            <a:ext cx="9144000" cy="315600"/>
          </a:xfrm>
          <a:prstGeom prst="rect">
            <a:avLst/>
          </a:prstGeom>
          <a:solidFill>
            <a:srgbClr val="0F58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-1" y="5866670"/>
            <a:ext cx="9144000" cy="327300"/>
          </a:xfrm>
          <a:prstGeom prst="rect">
            <a:avLst/>
          </a:prstGeom>
          <a:solidFill>
            <a:srgbClr val="0F58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0" y="26774"/>
            <a:ext cx="9144000" cy="35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Personas: </a:t>
            </a:r>
            <a:r>
              <a:rPr lang="en-US" sz="2000" b="0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The concept of the translational workforce is an important one and plays a prominent role in the work and communication of CTSA Program hubs, NCATS, and beyond. However, to date, a defined list of translational workforce roles in CTS does not exist. Here, we aim to better define the specific roles included in the translational workforce, establish a set of personas to reflect those roles, construct a portfolio of these persona profiles, and disseminate broadly to the CTSA program and to the CD2H for use in development of use cases, communications, training materials, and more.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6 Jan 2019</a:t>
            </a:r>
            <a:endParaRPr sz="20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174173" y="1230425"/>
            <a:ext cx="833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solution are you proposing? What is your project description?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0" descr="https://lh4.googleusercontent.com/6SdtXGWHVc0ZZTdofYHtCgLVDn-LjQuhXR0qlQlNOqfUSzuhaK36ilhIdqUy_YrBXOVbhOSdc_Gozko2D1FuCDVf1ljNEfcSn7DhsZ-wmO3G1S9Kvxc1-Jb6LthQKns5Y30hTpRQR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273" y="5769372"/>
            <a:ext cx="3572176" cy="15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 descr="https://lh3.googleusercontent.com/48IfxiNieafyC_MeGOvWhK43A5-vzD92tn5XeSaLvAwj6FGVFv3VRrSR7-qkUTtK1z4rSHdAZCypfRYG259t9ubc9gmprdFpjTgeW_Am5BzV8LW0tplDd1y9HJcdtUZwgpDF7n3rQM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85" y="6321490"/>
            <a:ext cx="2820692" cy="50067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304558" y="230077"/>
            <a:ext cx="8526925" cy="86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 b="1">
                <a:latin typeface="Arial Narrow"/>
                <a:ea typeface="Arial Narrow"/>
                <a:cs typeface="Arial Narrow"/>
                <a:sym typeface="Arial Narrow"/>
              </a:rPr>
              <a:t>Benefits of CTS Personas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304558" y="942976"/>
            <a:ext cx="85269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Personas help to focus decisions surrounding site components by adding a layer of real-world consideration to the conversation. They also offer a quick and inexpensive way to test and prioritize those features throughout the development process. 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 addition they can help: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✓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Stakeholders and leaders evaluate new resources, services, or events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✓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Information architects develop informed wireframes, interface behaviors, labeling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✓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Designers create the overall look and feel of an interface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✓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System engineers/developers decide which approaches to take based on user behaviors and needs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✓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Copy writers to ensure content and documentation are written to the appropriate audiences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✓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CTS community better understand the needs, challenges, and perspectives of a diverse translational workforce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✓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CTS community be more mindful and proactive of diversity and diverse perspectives.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286000" y="5636650"/>
            <a:ext cx="67056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https://www.usability.gov/how-to-and-tools/methods/personas.html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174173" y="1230425"/>
            <a:ext cx="833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solution are you proposing? What is your project description?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1" descr="https://lh4.googleusercontent.com/6SdtXGWHVc0ZZTdofYHtCgLVDn-LjQuhXR0qlQlNOqfUSzuhaK36ilhIdqUy_YrBXOVbhOSdc_Gozko2D1FuCDVf1ljNEfcSn7DhsZ-wmO3G1S9Kvxc1-Jb6LthQKns5Y30hTpRQR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273" y="5769372"/>
            <a:ext cx="3572176" cy="15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 descr="https://lh3.googleusercontent.com/48IfxiNieafyC_MeGOvWhK43A5-vzD92tn5XeSaLvAwj6FGVFv3VRrSR7-qkUTtK1z4rSHdAZCypfRYG259t9ubc9gmprdFpjTgeW_Am5BzV8LW0tplDd1y9HJcdtUZwgpDF7n3rQM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85" y="6321490"/>
            <a:ext cx="2820692" cy="500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31"/>
          <p:cNvGraphicFramePr/>
          <p:nvPr/>
        </p:nvGraphicFramePr>
        <p:xfrm>
          <a:off x="213604" y="6562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{2DE19FC5-3E27-4699-8ABE-1755D2568CBF}</a:tableStyleId>
              </a:tblPr>
              <a:tblGrid>
                <a:gridCol w="71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Personas Project Plan </a:t>
                      </a:r>
                      <a:endParaRPr sz="2000" b="1" i="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28575" marR="28575" marT="0" marB="0" anchor="ctr"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Establish Personas repo in </a:t>
                      </a:r>
                      <a:r>
                        <a:rPr lang="en-US" sz="1800" b="0" i="0" u="sng" strike="noStrike" cap="none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5"/>
                        </a:rPr>
                        <a:t>https://github.com/data2health/</a:t>
                      </a: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 (saragon02)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Contact Project partners and representatives from other institutions, set a regular meeting schedule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Examine Personas project documentation and templates available at</a:t>
                      </a:r>
                      <a:r>
                        <a:rPr lang="en-US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r>
                        <a:rPr lang="en-US" sz="1800" b="0" i="0" u="sng" strike="noStrike" cap="none">
                          <a:solidFill>
                            <a:schemeClr val="hlink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  <a:hlinkClick r:id="rId6"/>
                        </a:rPr>
                        <a:t>https://collectionsasdata.github.io/</a:t>
                      </a: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and other resources. Upload current templates to GitHub 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First round of conversations: discuss the templates, what we like, what we might change to better suit the translational workforce; engagement opportunity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5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Finalize CD2H Personas template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Brainstorm/literature review/collection of job descriptions to identify the first batch of personas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7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Begin to complete the Personas templates; schedule interviews as needed with representatives of different Personas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Upload completed templates to GitHub, invite all team members to edit; hold additional meetings to discuss details and assess need for updates; engagement opportunity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Develop exemplar use cases from the Personas to apply to different CD2H projects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10</a:t>
                      </a:r>
                      <a:endParaRPr/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Engagement &amp; dissemination</a:t>
                      </a:r>
                      <a:endParaRPr/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8" name="Google Shape;208;p31"/>
          <p:cNvSpPr/>
          <p:nvPr/>
        </p:nvSpPr>
        <p:spPr>
          <a:xfrm>
            <a:off x="4110963" y="4060058"/>
            <a:ext cx="312600" cy="289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3471808" y="5272730"/>
            <a:ext cx="312600" cy="289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6279265" y="2778746"/>
            <a:ext cx="312517" cy="28936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1759905" y="1645925"/>
            <a:ext cx="312517" cy="28936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213608" y="5926005"/>
            <a:ext cx="312600" cy="289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603625" y="5882500"/>
            <a:ext cx="3704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engagement</a:t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7846088" y="4612383"/>
            <a:ext cx="312600" cy="289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 w="254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174173" y="1230425"/>
            <a:ext cx="833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solution are you proposing? What is your project description?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174175" y="272025"/>
            <a:ext cx="5130000" cy="59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Arial Narrow"/>
                <a:ea typeface="Arial Narrow"/>
                <a:cs typeface="Arial Narrow"/>
                <a:sym typeface="Arial Narrow"/>
              </a:rPr>
              <a:t>Some suggested persona elements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Persona Group (TBD)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Fictional name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Job titles and major responsibilities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Demographics such as age &amp; education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The goals and tasks they are trying to complete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Their physical, social, and technological environments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Technological competence and needs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Casual pictures representing that user group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Software and data use and needs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Training background and needs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Drivers, goals, pain points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Quotes that sum up what matters most to the persona as it relates to CTS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221" name="Google Shape;221;p32"/>
          <p:cNvGrpSpPr/>
          <p:nvPr/>
        </p:nvGrpSpPr>
        <p:grpSpPr>
          <a:xfrm>
            <a:off x="5506118" y="319327"/>
            <a:ext cx="3395471" cy="5835209"/>
            <a:chOff x="4495008" y="-162046"/>
            <a:chExt cx="4433887" cy="6846426"/>
          </a:xfrm>
        </p:grpSpPr>
        <p:pic>
          <p:nvPicPr>
            <p:cNvPr id="222" name="Google Shape;222;p32" descr="http://uxmag.com/sites/default/files/uploads/oconnorpersonas/samplepersona.png"/>
            <p:cNvPicPr preferRelativeResize="0"/>
            <p:nvPr/>
          </p:nvPicPr>
          <p:blipFill rotWithShape="1">
            <a:blip r:embed="rId3">
              <a:alphaModFix/>
            </a:blip>
            <a:srcRect t="169"/>
            <a:stretch/>
          </p:blipFill>
          <p:spPr>
            <a:xfrm>
              <a:off x="4495008" y="-162046"/>
              <a:ext cx="4433887" cy="6846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32"/>
            <p:cNvSpPr/>
            <p:nvPr/>
          </p:nvSpPr>
          <p:spPr>
            <a:xfrm>
              <a:off x="7870785" y="-162046"/>
              <a:ext cx="902825" cy="26621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32"/>
          <p:cNvSpPr txBox="1"/>
          <p:nvPr/>
        </p:nvSpPr>
        <p:spPr>
          <a:xfrm>
            <a:off x="3429000" y="6201825"/>
            <a:ext cx="56250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https://www.usability.gov/how-to-and-tools/methods/personas.html</a:t>
            </a:r>
            <a:endParaRPr sz="12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https://uxmag.com/articles/personas-the-foundation-of-a-great-user-experience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/>
        </p:nvSpPr>
        <p:spPr>
          <a:xfrm>
            <a:off x="174173" y="1230425"/>
            <a:ext cx="833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solution are you proposing? What is your project description?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3" descr="https://lh4.googleusercontent.com/6SdtXGWHVc0ZZTdofYHtCgLVDn-LjQuhXR0qlQlNOqfUSzuhaK36ilhIdqUy_YrBXOVbhOSdc_Gozko2D1FuCDVf1ljNEfcSn7DhsZ-wmO3G1S9Kvxc1-Jb6LthQKns5Y30hTpRQR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273" y="5769372"/>
            <a:ext cx="3572176" cy="15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 descr="https://lh3.googleusercontent.com/48IfxiNieafyC_MeGOvWhK43A5-vzD92tn5XeSaLvAwj6FGVFv3VRrSR7-qkUTtK1z4rSHdAZCypfRYG259t9ubc9gmprdFpjTgeW_Am5BzV8LW0tplDd1y9HJcdtUZwgpDF7n3rQM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85" y="6321490"/>
            <a:ext cx="2820692" cy="50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425" y="73798"/>
            <a:ext cx="8245714" cy="5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3854369" y="5891515"/>
            <a:ext cx="47687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https://collectionsasdata.github.io/personas/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174173" y="1230425"/>
            <a:ext cx="833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solution are you proposing? What is your project description?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4" descr="https://lh4.googleusercontent.com/6SdtXGWHVc0ZZTdofYHtCgLVDn-LjQuhXR0qlQlNOqfUSzuhaK36ilhIdqUy_YrBXOVbhOSdc_Gozko2D1FuCDVf1ljNEfcSn7DhsZ-wmO3G1S9Kvxc1-Jb6LthQKns5Y30hTpRQR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273" y="5769372"/>
            <a:ext cx="3572176" cy="15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 descr="https://lh3.googleusercontent.com/48IfxiNieafyC_MeGOvWhK43A5-vzD92tn5XeSaLvAwj6FGVFv3VRrSR7-qkUTtK1z4rSHdAZCypfRYG259t9ubc9gmprdFpjTgeW_Am5BzV8LW0tplDd1y9HJcdtUZwgpDF7n3rQM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85" y="6321490"/>
            <a:ext cx="2820692" cy="5006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3854369" y="5891515"/>
            <a:ext cx="476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https://collectionsasdata.github.io/personas/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125" y="251000"/>
            <a:ext cx="7367740" cy="564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74173" y="1230425"/>
            <a:ext cx="833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solution are you proposing? What is your project description?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5" descr="https://lh4.googleusercontent.com/6SdtXGWHVc0ZZTdofYHtCgLVDn-LjQuhXR0qlQlNOqfUSzuhaK36ilhIdqUy_YrBXOVbhOSdc_Gozko2D1FuCDVf1ljNEfcSn7DhsZ-wmO3G1S9Kvxc1-Jb6LthQKns5Y30hTpRQR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273" y="5769372"/>
            <a:ext cx="3572176" cy="15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 descr="https://lh3.googleusercontent.com/48IfxiNieafyC_MeGOvWhK43A5-vzD92tn5XeSaLvAwj6FGVFv3VRrSR7-qkUTtK1z4rSHdAZCypfRYG259t9ubc9gmprdFpjTgeW_Am5BzV8LW0tplDd1y9HJcdtUZwgpDF7n3rQM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85" y="6321490"/>
            <a:ext cx="2820692" cy="50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 descr="https://ebiinterfaces.files.wordpress.com/2011/11/screen-shot-2011-11-29-at-20-30-4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314" y="239312"/>
            <a:ext cx="7882359" cy="561891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2268638" y="5949387"/>
            <a:ext cx="66901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https://ebiinterfaces.wordpress.com/2011/12/01/personas-for-the-ebi-resdesign/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174173" y="1230425"/>
            <a:ext cx="833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solution are you proposing? What is your project description?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6" descr="https://lh4.googleusercontent.com/6SdtXGWHVc0ZZTdofYHtCgLVDn-LjQuhXR0qlQlNOqfUSzuhaK36ilhIdqUy_YrBXOVbhOSdc_Gozko2D1FuCDVf1ljNEfcSn7DhsZ-wmO3G1S9Kvxc1-Jb6LthQKns5Y30hTpRQR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273" y="5769372"/>
            <a:ext cx="3572176" cy="158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 descr="https://lh3.googleusercontent.com/48IfxiNieafyC_MeGOvWhK43A5-vzD92tn5XeSaLvAwj6FGVFv3VRrSR7-qkUTtK1z4rSHdAZCypfRYG259t9ubc9gmprdFpjTgeW_Am5BzV8LW0tplDd1y9HJcdtUZwgpDF7n3rQM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985" y="6321490"/>
            <a:ext cx="2820692" cy="5006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316131" y="1524248"/>
            <a:ext cx="8526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 b="1">
                <a:latin typeface="Arial Narrow"/>
                <a:ea typeface="Arial Narrow"/>
                <a:cs typeface="Arial Narrow"/>
                <a:sym typeface="Arial Narrow"/>
              </a:rPr>
              <a:t>References &amp; Examples</a:t>
            </a:r>
            <a:endParaRPr sz="3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316132" y="2306504"/>
            <a:ext cx="8411100" cy="3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https://www.usability.gov/how-to-and-tools/methods/personas.html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6"/>
              </a:rPr>
              <a:t>https://collectionsasdata.github.io/personas/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&amp; </a:t>
            </a: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7"/>
              </a:rPr>
              <a:t>https://drive.google.com/drive/folders/0B8ETyFnKCnQSNVRNeGpXMjl5bkk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8"/>
              </a:rPr>
              <a:t>http://uxmag.com/articles/personas-the-foundation-of-a-great-user-experience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9"/>
              </a:rPr>
              <a:t>https://venngage.com/blog/user-persona-examples/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0"/>
              </a:rPr>
              <a:t>https://www.givegoodux.com/creating-better-user-personas-tips-templates/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1"/>
              </a:rPr>
              <a:t>https://www.smashingmagazine.com/2014/08/a-closer-look-at-personas-part-2/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2"/>
              </a:rPr>
              <a:t>https://www.slideshare.net/TheConartist/provisional-persona-workshop-10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3"/>
              </a:rPr>
              <a:t>https://help.insight.com/app/answers/detail/a_id/195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4"/>
              </a:rPr>
              <a:t>https://ebiinterfaces.wordpress.com/2011/12/01/personas-for-the-ebi-resdesign/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5"/>
              </a:rPr>
              <a:t>http://www.uxforthemasses.com/personas/</a:t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6"/>
              </a:rPr>
              <a:t>https://ebiinterfaces.wordpress.com/2010/05/17/what-makes-a-good-persona/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7"/>
              </a:rPr>
              <a:t>https://www.eeoc.gov/eeoc/statistics/reports/hightech/</a:t>
            </a:r>
            <a:r>
              <a:rPr lang="en-US" sz="18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316132" y="69433"/>
            <a:ext cx="8526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Contact Info</a:t>
            </a:r>
            <a:endParaRPr sz="3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316132" y="621599"/>
            <a:ext cx="84111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Sara Gonzales, project lead: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18"/>
              </a:rPr>
              <a:t>sara.gonzales2@northwestern.edu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 Librarian @ Northwestern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On-screen Show (4:3)</PresentationFormat>
  <Paragraphs>147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Narrow</vt:lpstr>
      <vt:lpstr>Noto Sans Symbols</vt:lpstr>
      <vt:lpstr>Shadows Into Light</vt:lpstr>
      <vt:lpstr>Arial</vt:lpstr>
      <vt:lpstr>Calibri</vt:lpstr>
      <vt:lpstr>Office Theme</vt:lpstr>
      <vt:lpstr>Office Theme</vt:lpstr>
      <vt:lpstr>PowerPoint Presentation</vt:lpstr>
      <vt:lpstr>Benefits of CTS Personas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&amp;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Gonzales</dc:creator>
  <cp:lastModifiedBy>Sara Gonzales</cp:lastModifiedBy>
  <cp:revision>1</cp:revision>
  <dcterms:modified xsi:type="dcterms:W3CDTF">2019-01-09T15:44:31Z</dcterms:modified>
</cp:coreProperties>
</file>