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772400" cy="10058400"/>
  <p:notesSz cx="13017500" cy="13379450"/>
  <p:defaultTextStyle>
    <a:defPPr>
      <a:defRPr lang="en-US"/>
    </a:defPPr>
    <a:lvl1pPr marL="0" algn="l" defTabSz="560161" rtl="0" eaLnBrk="1" latinLnBrk="0" hangingPunct="1">
      <a:defRPr sz="1103" kern="1200">
        <a:solidFill>
          <a:schemeClr val="tx1"/>
        </a:solidFill>
        <a:latin typeface="+mn-lt"/>
        <a:ea typeface="+mn-ea"/>
        <a:cs typeface="+mn-cs"/>
      </a:defRPr>
    </a:lvl1pPr>
    <a:lvl2pPr marL="280081" algn="l" defTabSz="560161" rtl="0" eaLnBrk="1" latinLnBrk="0" hangingPunct="1">
      <a:defRPr sz="1103" kern="1200">
        <a:solidFill>
          <a:schemeClr val="tx1"/>
        </a:solidFill>
        <a:latin typeface="+mn-lt"/>
        <a:ea typeface="+mn-ea"/>
        <a:cs typeface="+mn-cs"/>
      </a:defRPr>
    </a:lvl2pPr>
    <a:lvl3pPr marL="560161" algn="l" defTabSz="560161" rtl="0" eaLnBrk="1" latinLnBrk="0" hangingPunct="1">
      <a:defRPr sz="1103" kern="1200">
        <a:solidFill>
          <a:schemeClr val="tx1"/>
        </a:solidFill>
        <a:latin typeface="+mn-lt"/>
        <a:ea typeface="+mn-ea"/>
        <a:cs typeface="+mn-cs"/>
      </a:defRPr>
    </a:lvl3pPr>
    <a:lvl4pPr marL="840242" algn="l" defTabSz="560161" rtl="0" eaLnBrk="1" latinLnBrk="0" hangingPunct="1">
      <a:defRPr sz="1103" kern="1200">
        <a:solidFill>
          <a:schemeClr val="tx1"/>
        </a:solidFill>
        <a:latin typeface="+mn-lt"/>
        <a:ea typeface="+mn-ea"/>
        <a:cs typeface="+mn-cs"/>
      </a:defRPr>
    </a:lvl4pPr>
    <a:lvl5pPr marL="1120323" algn="l" defTabSz="560161" rtl="0" eaLnBrk="1" latinLnBrk="0" hangingPunct="1">
      <a:defRPr sz="1103" kern="1200">
        <a:solidFill>
          <a:schemeClr val="tx1"/>
        </a:solidFill>
        <a:latin typeface="+mn-lt"/>
        <a:ea typeface="+mn-ea"/>
        <a:cs typeface="+mn-cs"/>
      </a:defRPr>
    </a:lvl5pPr>
    <a:lvl6pPr marL="1400404" algn="l" defTabSz="560161" rtl="0" eaLnBrk="1" latinLnBrk="0" hangingPunct="1">
      <a:defRPr sz="1103" kern="1200">
        <a:solidFill>
          <a:schemeClr val="tx1"/>
        </a:solidFill>
        <a:latin typeface="+mn-lt"/>
        <a:ea typeface="+mn-ea"/>
        <a:cs typeface="+mn-cs"/>
      </a:defRPr>
    </a:lvl6pPr>
    <a:lvl7pPr marL="1680484" algn="l" defTabSz="560161" rtl="0" eaLnBrk="1" latinLnBrk="0" hangingPunct="1">
      <a:defRPr sz="1103" kern="1200">
        <a:solidFill>
          <a:schemeClr val="tx1"/>
        </a:solidFill>
        <a:latin typeface="+mn-lt"/>
        <a:ea typeface="+mn-ea"/>
        <a:cs typeface="+mn-cs"/>
      </a:defRPr>
    </a:lvl7pPr>
    <a:lvl8pPr marL="1960565" algn="l" defTabSz="560161" rtl="0" eaLnBrk="1" latinLnBrk="0" hangingPunct="1">
      <a:defRPr sz="1103" kern="1200">
        <a:solidFill>
          <a:schemeClr val="tx1"/>
        </a:solidFill>
        <a:latin typeface="+mn-lt"/>
        <a:ea typeface="+mn-ea"/>
        <a:cs typeface="+mn-cs"/>
      </a:defRPr>
    </a:lvl8pPr>
    <a:lvl9pPr marL="2240646" algn="l" defTabSz="560161" rtl="0" eaLnBrk="1" latinLnBrk="0" hangingPunct="1">
      <a:defRPr sz="11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12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a O'Dwyer" initials="LO" lastIdx="1" clrIdx="0">
    <p:extLst>
      <p:ext uri="{19B8F6BF-5375-455C-9EA6-DF929625EA0E}">
        <p15:presenceInfo xmlns:p15="http://schemas.microsoft.com/office/powerpoint/2012/main" userId="S-1-5-21-2086500257-1188392490-3880406080-21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B8D4"/>
    <a:srgbClr val="642A6C"/>
    <a:srgbClr val="016476"/>
    <a:srgbClr val="143D45"/>
    <a:srgbClr val="2A6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3" autoAdjust="0"/>
    <p:restoredTop sz="92634" autoAdjust="0"/>
  </p:normalViewPr>
  <p:slideViewPr>
    <p:cSldViewPr>
      <p:cViewPr>
        <p:scale>
          <a:sx n="100" d="100"/>
          <a:sy n="100" d="100"/>
        </p:scale>
        <p:origin x="1594" y="58"/>
      </p:cViewPr>
      <p:guideLst>
        <p:guide orient="horz" pos="2165"/>
        <p:guide pos="129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40388" cy="6699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73938" y="0"/>
            <a:ext cx="5640387" cy="669925"/>
          </a:xfrm>
          <a:prstGeom prst="rect">
            <a:avLst/>
          </a:prstGeom>
        </p:spPr>
        <p:txBody>
          <a:bodyPr vert="horz" lIns="91440" tIns="45720" rIns="91440" bIns="45720" rtlCol="0"/>
          <a:lstStyle>
            <a:lvl1pPr algn="r">
              <a:defRPr sz="1200"/>
            </a:lvl1pPr>
          </a:lstStyle>
          <a:p>
            <a:fld id="{F1AAC1B0-1A67-4D04-8841-A4899071CD1E}" type="datetimeFigureOut">
              <a:rPr lang="en-US" smtClean="0"/>
              <a:t>9/5/2019</a:t>
            </a:fld>
            <a:endParaRPr lang="en-US"/>
          </a:p>
        </p:txBody>
      </p:sp>
      <p:sp>
        <p:nvSpPr>
          <p:cNvPr id="4" name="Slide Image Placeholder 3"/>
          <p:cNvSpPr>
            <a:spLocks noGrp="1" noRot="1" noChangeAspect="1"/>
          </p:cNvSpPr>
          <p:nvPr>
            <p:ph type="sldImg" idx="2"/>
          </p:nvPr>
        </p:nvSpPr>
        <p:spPr>
          <a:xfrm>
            <a:off x="4764088" y="1673225"/>
            <a:ext cx="3489325" cy="4514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1750" y="6438900"/>
            <a:ext cx="10414000" cy="526891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2709525"/>
            <a:ext cx="5640388" cy="6699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73938" y="12709525"/>
            <a:ext cx="5640387" cy="669925"/>
          </a:xfrm>
          <a:prstGeom prst="rect">
            <a:avLst/>
          </a:prstGeom>
        </p:spPr>
        <p:txBody>
          <a:bodyPr vert="horz" lIns="91440" tIns="45720" rIns="91440" bIns="45720" rtlCol="0" anchor="b"/>
          <a:lstStyle>
            <a:lvl1pPr algn="r">
              <a:defRPr sz="1200"/>
            </a:lvl1pPr>
          </a:lstStyle>
          <a:p>
            <a:fld id="{A6F733BD-0D83-45E6-9A7A-ADD3D674BBE5}" type="slidenum">
              <a:rPr lang="en-US" smtClean="0"/>
              <a:t>‹#›</a:t>
            </a:fld>
            <a:endParaRPr lang="en-US"/>
          </a:p>
        </p:txBody>
      </p:sp>
    </p:spTree>
    <p:extLst>
      <p:ext uri="{BB962C8B-B14F-4D97-AF65-F5344CB8AC3E}">
        <p14:creationId xmlns:p14="http://schemas.microsoft.com/office/powerpoint/2010/main" val="313112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733BD-0D83-45E6-9A7A-ADD3D674BBE5}" type="slidenum">
              <a:rPr lang="en-US" smtClean="0"/>
              <a:t>1</a:t>
            </a:fld>
            <a:endParaRPr lang="en-US"/>
          </a:p>
        </p:txBody>
      </p:sp>
    </p:spTree>
    <p:extLst>
      <p:ext uri="{BB962C8B-B14F-4D97-AF65-F5344CB8AC3E}">
        <p14:creationId xmlns:p14="http://schemas.microsoft.com/office/powerpoint/2010/main" val="59627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3216" y="3118105"/>
            <a:ext cx="6609763" cy="276999"/>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1166430" y="5632706"/>
            <a:ext cx="5443334" cy="276999"/>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2643905" y="9354313"/>
            <a:ext cx="2488381" cy="17322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811" y="9354313"/>
            <a:ext cx="1788524" cy="17322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9/5/2019</a:t>
            </a:fld>
            <a:endParaRPr lang="en-US"/>
          </a:p>
        </p:txBody>
      </p:sp>
      <p:sp>
        <p:nvSpPr>
          <p:cNvPr id="6" name="Holder 6"/>
          <p:cNvSpPr>
            <a:spLocks noGrp="1"/>
          </p:cNvSpPr>
          <p:nvPr>
            <p:ph type="sldNum" sz="quarter" idx="7"/>
          </p:nvPr>
        </p:nvSpPr>
        <p:spPr>
          <a:xfrm>
            <a:off x="5598860" y="9354313"/>
            <a:ext cx="1788524" cy="17322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88811" y="402338"/>
            <a:ext cx="6998572" cy="276999"/>
          </a:xfrm>
          <a:prstGeom prst="rect">
            <a:avLst/>
          </a:prstGeom>
        </p:spPr>
        <p:txBody>
          <a:bodyPr lIns="0" tIns="0" rIns="0" bIns="0"/>
          <a:lstStyle>
            <a:lvl1pPr>
              <a:defRPr/>
            </a:lvl1pPr>
          </a:lstStyle>
          <a:p>
            <a:endParaRPr dirty="0"/>
          </a:p>
        </p:txBody>
      </p:sp>
      <p:sp>
        <p:nvSpPr>
          <p:cNvPr id="3" name="Holder 3"/>
          <p:cNvSpPr>
            <a:spLocks noGrp="1"/>
          </p:cNvSpPr>
          <p:nvPr>
            <p:ph type="body" idx="1"/>
          </p:nvPr>
        </p:nvSpPr>
        <p:spPr>
          <a:xfrm>
            <a:off x="388811" y="2313433"/>
            <a:ext cx="6998572" cy="276999"/>
          </a:xfrm>
          <a:prstGeom prst="rect">
            <a:avLst/>
          </a:prstGeom>
        </p:spPr>
        <p:txBody>
          <a:bodyPr lIns="0" tIns="0" rIns="0" bIns="0"/>
          <a:lstStyle>
            <a:lvl1pPr>
              <a:defRPr/>
            </a:lvl1pPr>
          </a:lstStyle>
          <a:p>
            <a:endParaRPr/>
          </a:p>
        </p:txBody>
      </p:sp>
      <p:sp>
        <p:nvSpPr>
          <p:cNvPr id="4" name="Holder 4"/>
          <p:cNvSpPr>
            <a:spLocks noGrp="1"/>
          </p:cNvSpPr>
          <p:nvPr>
            <p:ph type="ftr" sz="quarter" idx="5"/>
          </p:nvPr>
        </p:nvSpPr>
        <p:spPr>
          <a:xfrm>
            <a:off x="2643905" y="9354313"/>
            <a:ext cx="2488381" cy="17322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811" y="9354313"/>
            <a:ext cx="1788524" cy="17322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9/5/2019</a:t>
            </a:fld>
            <a:endParaRPr lang="en-US"/>
          </a:p>
        </p:txBody>
      </p:sp>
      <p:sp>
        <p:nvSpPr>
          <p:cNvPr id="6" name="Holder 6"/>
          <p:cNvSpPr>
            <a:spLocks noGrp="1"/>
          </p:cNvSpPr>
          <p:nvPr>
            <p:ph type="sldNum" sz="quarter" idx="7"/>
          </p:nvPr>
        </p:nvSpPr>
        <p:spPr>
          <a:xfrm>
            <a:off x="5598860" y="9354313"/>
            <a:ext cx="1788524" cy="17322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8811" y="402338"/>
            <a:ext cx="6998572" cy="276999"/>
          </a:xfrm>
          <a:prstGeom prst="rect">
            <a:avLst/>
          </a:prstGeom>
        </p:spPr>
        <p:txBody>
          <a:bodyPr lIns="0" tIns="0" rIns="0" bIns="0"/>
          <a:lstStyle>
            <a:lvl1pPr>
              <a:defRPr/>
            </a:lvl1pPr>
          </a:lstStyle>
          <a:p>
            <a:endParaRPr/>
          </a:p>
        </p:txBody>
      </p:sp>
      <p:sp>
        <p:nvSpPr>
          <p:cNvPr id="3" name="Holder 3"/>
          <p:cNvSpPr>
            <a:spLocks noGrp="1"/>
          </p:cNvSpPr>
          <p:nvPr>
            <p:ph sz="half" idx="2"/>
          </p:nvPr>
        </p:nvSpPr>
        <p:spPr>
          <a:xfrm>
            <a:off x="388810" y="2313433"/>
            <a:ext cx="338264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4740" y="2313433"/>
            <a:ext cx="338264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2643905" y="9354313"/>
            <a:ext cx="2488381" cy="17322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8811" y="9354313"/>
            <a:ext cx="1788524" cy="17322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9/5/2019</a:t>
            </a:fld>
            <a:endParaRPr lang="en-US"/>
          </a:p>
        </p:txBody>
      </p:sp>
      <p:sp>
        <p:nvSpPr>
          <p:cNvPr id="7" name="Holder 7"/>
          <p:cNvSpPr>
            <a:spLocks noGrp="1"/>
          </p:cNvSpPr>
          <p:nvPr>
            <p:ph type="sldNum" sz="quarter" idx="7"/>
          </p:nvPr>
        </p:nvSpPr>
        <p:spPr>
          <a:xfrm>
            <a:off x="5598860" y="9354313"/>
            <a:ext cx="1788524" cy="17322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bk object 18"/>
          <p:cNvSpPr/>
          <p:nvPr/>
        </p:nvSpPr>
        <p:spPr>
          <a:xfrm flipH="1">
            <a:off x="152399" y="152400"/>
            <a:ext cx="7467597" cy="9753600"/>
          </a:xfrm>
          <a:prstGeom prst="rect">
            <a:avLst/>
          </a:prstGeom>
          <a:ln w="9525">
            <a:solidFill>
              <a:srgbClr val="19B8D2"/>
            </a:solidFill>
          </a:ln>
        </p:spPr>
        <p:txBody>
          <a:bodyPr wrap="square" lIns="0" tIns="0" rIns="0" bIns="0" rtlCol="0"/>
          <a:lstStyle/>
          <a:p>
            <a:endParaRPr sz="107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72992">
        <a:defRPr>
          <a:latin typeface="+mn-lt"/>
          <a:ea typeface="+mn-ea"/>
          <a:cs typeface="+mn-cs"/>
        </a:defRPr>
      </a:lvl2pPr>
      <a:lvl3pPr marL="545983">
        <a:defRPr>
          <a:latin typeface="+mn-lt"/>
          <a:ea typeface="+mn-ea"/>
          <a:cs typeface="+mn-cs"/>
        </a:defRPr>
      </a:lvl3pPr>
      <a:lvl4pPr marL="818975">
        <a:defRPr>
          <a:latin typeface="+mn-lt"/>
          <a:ea typeface="+mn-ea"/>
          <a:cs typeface="+mn-cs"/>
        </a:defRPr>
      </a:lvl4pPr>
      <a:lvl5pPr marL="1091965">
        <a:defRPr>
          <a:latin typeface="+mn-lt"/>
          <a:ea typeface="+mn-ea"/>
          <a:cs typeface="+mn-cs"/>
        </a:defRPr>
      </a:lvl5pPr>
      <a:lvl6pPr marL="1364957">
        <a:defRPr>
          <a:latin typeface="+mn-lt"/>
          <a:ea typeface="+mn-ea"/>
          <a:cs typeface="+mn-cs"/>
        </a:defRPr>
      </a:lvl6pPr>
      <a:lvl7pPr marL="1637948">
        <a:defRPr>
          <a:latin typeface="+mn-lt"/>
          <a:ea typeface="+mn-ea"/>
          <a:cs typeface="+mn-cs"/>
        </a:defRPr>
      </a:lvl7pPr>
      <a:lvl8pPr marL="1910940">
        <a:defRPr>
          <a:latin typeface="+mn-lt"/>
          <a:ea typeface="+mn-ea"/>
          <a:cs typeface="+mn-cs"/>
        </a:defRPr>
      </a:lvl8pPr>
      <a:lvl9pPr marL="2183931">
        <a:defRPr>
          <a:latin typeface="+mn-lt"/>
          <a:ea typeface="+mn-ea"/>
          <a:cs typeface="+mn-cs"/>
        </a:defRPr>
      </a:lvl9pPr>
    </p:bodyStyle>
    <p:otherStyle>
      <a:lvl1pPr marL="0">
        <a:defRPr>
          <a:latin typeface="+mn-lt"/>
          <a:ea typeface="+mn-ea"/>
          <a:cs typeface="+mn-cs"/>
        </a:defRPr>
      </a:lvl1pPr>
      <a:lvl2pPr marL="272992">
        <a:defRPr>
          <a:latin typeface="+mn-lt"/>
          <a:ea typeface="+mn-ea"/>
          <a:cs typeface="+mn-cs"/>
        </a:defRPr>
      </a:lvl2pPr>
      <a:lvl3pPr marL="545983">
        <a:defRPr>
          <a:latin typeface="+mn-lt"/>
          <a:ea typeface="+mn-ea"/>
          <a:cs typeface="+mn-cs"/>
        </a:defRPr>
      </a:lvl3pPr>
      <a:lvl4pPr marL="818975">
        <a:defRPr>
          <a:latin typeface="+mn-lt"/>
          <a:ea typeface="+mn-ea"/>
          <a:cs typeface="+mn-cs"/>
        </a:defRPr>
      </a:lvl4pPr>
      <a:lvl5pPr marL="1091965">
        <a:defRPr>
          <a:latin typeface="+mn-lt"/>
          <a:ea typeface="+mn-ea"/>
          <a:cs typeface="+mn-cs"/>
        </a:defRPr>
      </a:lvl5pPr>
      <a:lvl6pPr marL="1364957">
        <a:defRPr>
          <a:latin typeface="+mn-lt"/>
          <a:ea typeface="+mn-ea"/>
          <a:cs typeface="+mn-cs"/>
        </a:defRPr>
      </a:lvl6pPr>
      <a:lvl7pPr marL="1637948">
        <a:defRPr>
          <a:latin typeface="+mn-lt"/>
          <a:ea typeface="+mn-ea"/>
          <a:cs typeface="+mn-cs"/>
        </a:defRPr>
      </a:lvl7pPr>
      <a:lvl8pPr marL="1910940">
        <a:defRPr>
          <a:latin typeface="+mn-lt"/>
          <a:ea typeface="+mn-ea"/>
          <a:cs typeface="+mn-cs"/>
        </a:defRPr>
      </a:lvl8pPr>
      <a:lvl9pPr marL="218393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E643A6-E99B-5143-9BE3-F9350F0CDA42}"/>
              </a:ext>
            </a:extLst>
          </p:cNvPr>
          <p:cNvSpPr/>
          <p:nvPr/>
        </p:nvSpPr>
        <p:spPr>
          <a:xfrm>
            <a:off x="164536" y="144984"/>
            <a:ext cx="2327530" cy="9380016"/>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254023" y="8559646"/>
            <a:ext cx="2150152" cy="918163"/>
          </a:xfrm>
          <a:prstGeom prst="rect">
            <a:avLst/>
          </a:prstGeom>
        </p:spPr>
        <p:txBody>
          <a:bodyPr vert="horz" wrap="square" lIns="0" tIns="7583" rIns="0" bIns="0" rtlCol="0">
            <a:spAutoFit/>
          </a:bodyPr>
          <a:lstStyle/>
          <a:p>
            <a:pPr marL="7583" marR="64456">
              <a:lnSpc>
                <a:spcPct val="114599"/>
              </a:lnSpc>
              <a:spcBef>
                <a:spcPts val="60"/>
              </a:spcBef>
            </a:pPr>
            <a:r>
              <a:rPr sz="1000" b="1" spc="48"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Education: </a:t>
            </a:r>
            <a:r>
              <a:rPr lang="en-US" sz="1000" spc="45"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PhD, Developmental Biology</a:t>
            </a:r>
          </a:p>
          <a:p>
            <a:pPr marL="7583" marR="64456">
              <a:lnSpc>
                <a:spcPct val="114599"/>
              </a:lnSpc>
              <a:spcBef>
                <a:spcPts val="60"/>
              </a:spcBef>
            </a:pPr>
            <a:r>
              <a:rPr sz="1000" b="1" spc="6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Years </a:t>
            </a:r>
            <a:r>
              <a:rPr sz="1000" b="1" spc="15"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sz="1000" b="1" spc="6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experience</a:t>
            </a:r>
            <a:r>
              <a:rPr lang="en-US" sz="1000" b="1" spc="6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sz="1000" b="1" spc="2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21"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25</a:t>
            </a:r>
          </a:p>
          <a:p>
            <a:pPr marL="7583" marR="64456">
              <a:lnSpc>
                <a:spcPct val="114599"/>
              </a:lnSpc>
              <a:spcBef>
                <a:spcPts val="60"/>
              </a:spcBef>
            </a:pPr>
            <a:r>
              <a:rPr sz="1000" b="1" spc="27"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Work </a:t>
            </a:r>
            <a:r>
              <a:rPr sz="1000" b="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location: </a:t>
            </a:r>
            <a:r>
              <a:rPr lang="en-US" sz="1000" spc="33"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University offices, lab, mobile on his laptop</a:t>
            </a:r>
            <a:endParaRPr sz="1000"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8" name="object 28"/>
          <p:cNvSpPr txBox="1"/>
          <p:nvPr/>
        </p:nvSpPr>
        <p:spPr>
          <a:xfrm>
            <a:off x="304800" y="9610134"/>
            <a:ext cx="7149530" cy="255026"/>
          </a:xfrm>
          <a:prstGeom prst="rect">
            <a:avLst/>
          </a:prstGeom>
        </p:spPr>
        <p:txBody>
          <a:bodyPr vert="horz" wrap="square" lIns="0" tIns="8720" rIns="0" bIns="0" rtlCol="0">
            <a:spAutoFit/>
          </a:bodyPr>
          <a:lstStyle/>
          <a:p>
            <a:pPr marL="7583" algn="ctr">
              <a:spcBef>
                <a:spcPts val="68"/>
              </a:spcBef>
            </a:pPr>
            <a:r>
              <a:rPr sz="800" b="1" i="1" spc="45"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sz="800" b="1" i="1" spc="6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CTSA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Program </a:t>
            </a:r>
            <a:r>
              <a:rPr sz="800" b="1" i="1" spc="27"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National </a:t>
            </a:r>
            <a:r>
              <a:rPr sz="800" b="1" i="1" spc="4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Center </a:t>
            </a:r>
            <a:r>
              <a:rPr sz="800" b="1" i="1" spc="15"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sz="800" b="1" i="1" spc="2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Data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Health </a:t>
            </a:r>
            <a:r>
              <a:rPr sz="800" b="1" i="1" spc="39"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(CD2H) </a:t>
            </a:r>
            <a:r>
              <a:rPr sz="800" b="1" i="1" spc="24"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is </a:t>
            </a:r>
            <a:r>
              <a:rPr sz="800" b="1" i="1" spc="39"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supported </a:t>
            </a:r>
            <a:r>
              <a:rPr sz="800" b="1" i="1" spc="3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by </a:t>
            </a:r>
            <a:r>
              <a:rPr sz="800" b="1" i="1" spc="24"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the</a:t>
            </a:r>
            <a:r>
              <a:rPr sz="800" b="1" i="1" spc="8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National</a:t>
            </a:r>
            <a:r>
              <a:rPr lang="en-US" sz="800" b="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3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Center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sz="800" b="1" i="1" spc="3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Advancing </a:t>
            </a:r>
            <a:r>
              <a:rPr sz="800" b="1" i="1" spc="24"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Translational </a:t>
            </a:r>
            <a:r>
              <a:rPr sz="800" b="1" i="1" spc="48"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Sciences </a:t>
            </a:r>
            <a:r>
              <a:rPr sz="800" b="1" i="1" spc="3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(NCATS) </a:t>
            </a:r>
            <a:r>
              <a:rPr sz="800" b="1" i="1" spc="-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at </a:t>
            </a:r>
            <a:r>
              <a:rPr sz="800" b="1" i="1" spc="2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the National Institutes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Health</a:t>
            </a:r>
            <a:r>
              <a:rPr lang="en-US"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(Grant</a:t>
            </a:r>
            <a:r>
              <a:rPr sz="800" b="1" i="1" spc="57"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5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U24TR002306</a:t>
            </a:r>
            <a:r>
              <a:rPr lang="en-US" sz="800" b="1" i="1" spc="5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sz="800" b="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0" name="object 30"/>
          <p:cNvSpPr/>
          <p:nvPr/>
        </p:nvSpPr>
        <p:spPr>
          <a:xfrm>
            <a:off x="5261247" y="2381184"/>
            <a:ext cx="1899499" cy="45719"/>
          </a:xfrm>
          <a:custGeom>
            <a:avLst/>
            <a:gdLst/>
            <a:ahLst/>
            <a:cxnLst/>
            <a:rect l="l" t="t" r="r" b="b"/>
            <a:pathLst>
              <a:path w="3181350" h="142875">
                <a:moveTo>
                  <a:pt x="0" y="0"/>
                </a:moveTo>
                <a:lnTo>
                  <a:pt x="3181350" y="0"/>
                </a:lnTo>
                <a:lnTo>
                  <a:pt x="3181350" y="142875"/>
                </a:lnTo>
                <a:lnTo>
                  <a:pt x="0" y="142875"/>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2" name="object 32"/>
          <p:cNvSpPr/>
          <p:nvPr/>
        </p:nvSpPr>
        <p:spPr>
          <a:xfrm>
            <a:off x="5261247" y="3211880"/>
            <a:ext cx="1905001" cy="45719"/>
          </a:xfrm>
          <a:custGeom>
            <a:avLst/>
            <a:gdLst/>
            <a:ahLst/>
            <a:cxnLst/>
            <a:rect l="l" t="t" r="r" b="b"/>
            <a:pathLst>
              <a:path w="3181350" h="142875">
                <a:moveTo>
                  <a:pt x="0" y="0"/>
                </a:moveTo>
                <a:lnTo>
                  <a:pt x="3181350" y="0"/>
                </a:lnTo>
                <a:lnTo>
                  <a:pt x="3181350" y="142875"/>
                </a:lnTo>
                <a:lnTo>
                  <a:pt x="0" y="142875"/>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3" name="object 33"/>
          <p:cNvSpPr txBox="1"/>
          <p:nvPr/>
        </p:nvSpPr>
        <p:spPr>
          <a:xfrm>
            <a:off x="5261247" y="2461620"/>
            <a:ext cx="2086292" cy="715543"/>
          </a:xfrm>
          <a:prstGeom prst="rect">
            <a:avLst/>
          </a:prstGeom>
        </p:spPr>
        <p:txBody>
          <a:bodyPr vert="horz" wrap="square" lIns="0" tIns="7583" rIns="0" bIns="0" rtlCol="0">
            <a:spAutoFit/>
          </a:bodyPr>
          <a:lstStyle/>
          <a:p>
            <a:pPr marL="7583" marR="3033">
              <a:lnSpc>
                <a:spcPct val="114599"/>
              </a:lnSpc>
              <a:spcBef>
                <a:spcPts val="6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publish his lab’s findings advancing knowledge of development, to obtain grant funds, and to conduct new research</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4" name="object 34"/>
          <p:cNvSpPr/>
          <p:nvPr/>
        </p:nvSpPr>
        <p:spPr>
          <a:xfrm>
            <a:off x="5261247" y="3796355"/>
            <a:ext cx="1922247" cy="45719"/>
          </a:xfrm>
          <a:custGeom>
            <a:avLst/>
            <a:gdLst/>
            <a:ahLst/>
            <a:cxnLst/>
            <a:rect l="l" t="t" r="r" b="b"/>
            <a:pathLst>
              <a:path w="3219450" h="142875">
                <a:moveTo>
                  <a:pt x="0" y="0"/>
                </a:moveTo>
                <a:lnTo>
                  <a:pt x="3219450" y="0"/>
                </a:lnTo>
                <a:lnTo>
                  <a:pt x="3219450" y="142875"/>
                </a:lnTo>
                <a:lnTo>
                  <a:pt x="0" y="142875"/>
                </a:lnTo>
                <a:lnTo>
                  <a:pt x="0" y="0"/>
                </a:lnTo>
                <a:close/>
              </a:path>
            </a:pathLst>
          </a:custGeom>
          <a:solidFill>
            <a:srgbClr val="2A6273"/>
          </a:solidFill>
          <a:ln>
            <a:noFill/>
          </a:ln>
        </p:spPr>
        <p:txBody>
          <a:bodyPr wrap="square" lIns="0" tIns="0" rIns="0" bIns="0" rtlCol="0"/>
          <a:lstStyle/>
          <a:p>
            <a:endParaRPr sz="100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5" name="object 35"/>
          <p:cNvSpPr txBox="1"/>
          <p:nvPr/>
        </p:nvSpPr>
        <p:spPr>
          <a:xfrm>
            <a:off x="5261247" y="3292316"/>
            <a:ext cx="1929830" cy="469322"/>
          </a:xfrm>
          <a:prstGeom prst="rect">
            <a:avLst/>
          </a:prstGeom>
        </p:spPr>
        <p:txBody>
          <a:bodyPr vert="horz" wrap="square" lIns="0" tIns="7583" rIns="0" bIns="0" rtlCol="0">
            <a:spAutoFit/>
          </a:bodyPr>
          <a:lstStyle/>
          <a:p>
            <a:pPr marL="7583">
              <a:spcBef>
                <a:spcPts val="6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meet the requirements and guidelines for the ethical conduct of research</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6" name="object 36"/>
          <p:cNvSpPr/>
          <p:nvPr/>
        </p:nvSpPr>
        <p:spPr>
          <a:xfrm>
            <a:off x="5261247" y="4450081"/>
            <a:ext cx="1922247" cy="45719"/>
          </a:xfrm>
          <a:custGeom>
            <a:avLst/>
            <a:gdLst/>
            <a:ahLst/>
            <a:cxnLst/>
            <a:rect l="l" t="t" r="r" b="b"/>
            <a:pathLst>
              <a:path w="3219450" h="142875">
                <a:moveTo>
                  <a:pt x="0" y="0"/>
                </a:moveTo>
                <a:lnTo>
                  <a:pt x="3219450" y="0"/>
                </a:lnTo>
                <a:lnTo>
                  <a:pt x="3219450" y="142875"/>
                </a:lnTo>
                <a:lnTo>
                  <a:pt x="0" y="142875"/>
                </a:lnTo>
                <a:lnTo>
                  <a:pt x="0" y="0"/>
                </a:lnTo>
                <a:close/>
              </a:path>
            </a:pathLst>
          </a:custGeom>
          <a:solidFill>
            <a:srgbClr val="2A6273"/>
          </a:solidFill>
          <a:ln>
            <a:noFill/>
          </a:ln>
        </p:spPr>
        <p:txBody>
          <a:bodyPr wrap="square" lIns="0" tIns="0" rIns="0" bIns="0" rtlCol="0"/>
          <a:lstStyle/>
          <a:p>
            <a:endParaRPr sz="100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7" name="object 37"/>
          <p:cNvSpPr txBox="1"/>
          <p:nvPr/>
        </p:nvSpPr>
        <p:spPr>
          <a:xfrm>
            <a:off x="5261247" y="3876791"/>
            <a:ext cx="1926512" cy="538572"/>
          </a:xfrm>
          <a:prstGeom prst="rect">
            <a:avLst/>
          </a:prstGeom>
        </p:spPr>
        <p:txBody>
          <a:bodyPr vert="horz" wrap="square" lIns="0" tIns="7583" rIns="0" bIns="0" rtlCol="0">
            <a:spAutoFit/>
          </a:bodyPr>
          <a:lstStyle/>
          <a:p>
            <a:pPr marL="7583" marR="3033">
              <a:lnSpc>
                <a:spcPct val="114599"/>
              </a:lnSpc>
              <a:spcBef>
                <a:spcPts val="6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do </a:t>
            </a:r>
            <a:r>
              <a:rPr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accountable, reproducible </a:t>
            </a:r>
            <a:r>
              <a:rPr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science </a:t>
            </a:r>
            <a:r>
              <a:rPr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that</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ensures </a:t>
            </a:r>
            <a:r>
              <a:rPr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safety </a:t>
            </a:r>
            <a:r>
              <a:rPr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security </a:t>
            </a:r>
            <a:r>
              <a:rPr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patient</a:t>
            </a:r>
            <a:r>
              <a:rPr sz="1000" spc="5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data</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8" name="object 48"/>
          <p:cNvSpPr txBox="1"/>
          <p:nvPr/>
        </p:nvSpPr>
        <p:spPr>
          <a:xfrm>
            <a:off x="5042697" y="7207886"/>
            <a:ext cx="2805903" cy="259714"/>
          </a:xfrm>
          <a:prstGeom prst="rect">
            <a:avLst/>
          </a:prstGeom>
        </p:spPr>
        <p:txBody>
          <a:bodyPr vert="horz" wrap="square" lIns="0" tIns="7583" rIns="0" bIns="0" rtlCol="0">
            <a:spAutoFit/>
          </a:bodyPr>
          <a:lstStyle/>
          <a:p>
            <a:pPr marL="7583" marR="462189">
              <a:lnSpc>
                <a:spcPct val="116700"/>
              </a:lnSpc>
              <a:spcBef>
                <a:spcPts val="60"/>
              </a:spcBef>
            </a:pP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Professional</a:t>
            </a:r>
            <a:r>
              <a:rPr lang="en-US"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Development</a:t>
            </a:r>
          </a:p>
        </p:txBody>
      </p:sp>
      <p:sp>
        <p:nvSpPr>
          <p:cNvPr id="52" name="object 52"/>
          <p:cNvSpPr txBox="1"/>
          <p:nvPr/>
        </p:nvSpPr>
        <p:spPr>
          <a:xfrm>
            <a:off x="5216756" y="8351079"/>
            <a:ext cx="2132105" cy="310304"/>
          </a:xfrm>
          <a:prstGeom prst="rect">
            <a:avLst/>
          </a:prstGeom>
        </p:spPr>
        <p:txBody>
          <a:bodyPr vert="horz" wrap="square" lIns="0" tIns="7583" rIns="0" bIns="0" rtlCol="0">
            <a:spAutoFit/>
          </a:bodyPr>
          <a:lstStyle/>
          <a:p>
            <a:pPr marL="7583" marR="3033">
              <a:lnSpc>
                <a:spcPct val="114599"/>
              </a:lnSpc>
            </a:pPr>
            <a:r>
              <a:rPr lang="en-US" sz="900" dirty="0">
                <a:solidFill>
                  <a:schemeClr val="bg1"/>
                </a:solidFill>
                <a:latin typeface="+mj-lt"/>
              </a:rPr>
              <a:t>Department e</a:t>
            </a:r>
            <a:r>
              <a:rPr sz="900" dirty="0">
                <a:solidFill>
                  <a:schemeClr val="bg1"/>
                </a:solidFill>
                <a:latin typeface="+mj-lt"/>
              </a:rPr>
              <a:t>ncourages biostatisticians to pursue their</a:t>
            </a:r>
            <a:r>
              <a:rPr lang="en-US" sz="900" dirty="0">
                <a:solidFill>
                  <a:schemeClr val="bg1"/>
                </a:solidFill>
                <a:latin typeface="+mj-lt"/>
              </a:rPr>
              <a:t> </a:t>
            </a:r>
            <a:r>
              <a:rPr sz="900" dirty="0">
                <a:solidFill>
                  <a:schemeClr val="bg1"/>
                </a:solidFill>
                <a:latin typeface="+mj-lt"/>
              </a:rPr>
              <a:t>PhDs</a:t>
            </a:r>
          </a:p>
        </p:txBody>
      </p:sp>
      <p:sp>
        <p:nvSpPr>
          <p:cNvPr id="53" name="object 53"/>
          <p:cNvSpPr/>
          <p:nvPr/>
        </p:nvSpPr>
        <p:spPr>
          <a:xfrm>
            <a:off x="5156289" y="8229600"/>
            <a:ext cx="2191250" cy="1316693"/>
          </a:xfrm>
          <a:custGeom>
            <a:avLst/>
            <a:gdLst/>
            <a:ahLst/>
            <a:cxnLst/>
            <a:rect l="l" t="t" r="r" b="b"/>
            <a:pathLst>
              <a:path w="3314700" h="723900">
                <a:moveTo>
                  <a:pt x="0" y="0"/>
                </a:moveTo>
                <a:lnTo>
                  <a:pt x="3314700" y="0"/>
                </a:lnTo>
                <a:lnTo>
                  <a:pt x="3314700" y="723900"/>
                </a:lnTo>
                <a:lnTo>
                  <a:pt x="0" y="723900"/>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4" name="object 54"/>
          <p:cNvSpPr txBox="1"/>
          <p:nvPr/>
        </p:nvSpPr>
        <p:spPr>
          <a:xfrm>
            <a:off x="5200507" y="8247020"/>
            <a:ext cx="2104400" cy="1281852"/>
          </a:xfrm>
          <a:prstGeom prst="rect">
            <a:avLst/>
          </a:prstGeom>
        </p:spPr>
        <p:txBody>
          <a:bodyPr vert="horz" wrap="square" lIns="0" tIns="7583" rIns="0" bIns="0" rtlCol="0">
            <a:spAutoFit/>
          </a:bodyPr>
          <a:lstStyle/>
          <a:p>
            <a:pPr marL="7583" marR="3033">
              <a:lnSpc>
                <a:spcPct val="114599"/>
              </a:lnSpc>
            </a:pPr>
            <a:r>
              <a:rPr lang="en-US" sz="900" dirty="0">
                <a:solidFill>
                  <a:schemeClr val="bg1"/>
                </a:solidFill>
                <a:latin typeface="+mj-lt"/>
              </a:rPr>
              <a:t>Art excels at mentoring others in their careers in basic science. He ensures that his postdoc fellows, graduate students, and summer students all have projects to either manage or contribute to, that they meet their stated goals, and that they receive the maximum benefit from their time in Art’s lab.</a:t>
            </a:r>
            <a:endParaRPr sz="900" dirty="0">
              <a:solidFill>
                <a:schemeClr val="bg1"/>
              </a:solidFill>
              <a:latin typeface="+mj-lt"/>
            </a:endParaRPr>
          </a:p>
        </p:txBody>
      </p:sp>
      <p:sp>
        <p:nvSpPr>
          <p:cNvPr id="55" name="object 55"/>
          <p:cNvSpPr/>
          <p:nvPr/>
        </p:nvSpPr>
        <p:spPr>
          <a:xfrm>
            <a:off x="152400" y="144984"/>
            <a:ext cx="7467600" cy="597148"/>
          </a:xfrm>
          <a:custGeom>
            <a:avLst/>
            <a:gdLst/>
            <a:ahLst/>
            <a:cxnLst/>
            <a:rect l="l" t="t" r="r" b="b"/>
            <a:pathLst>
              <a:path w="11372850" h="1000125">
                <a:moveTo>
                  <a:pt x="0" y="0"/>
                </a:moveTo>
                <a:lnTo>
                  <a:pt x="11372850" y="0"/>
                </a:lnTo>
                <a:lnTo>
                  <a:pt x="11372850" y="1000125"/>
                </a:lnTo>
                <a:lnTo>
                  <a:pt x="0" y="1000125"/>
                </a:lnTo>
                <a:lnTo>
                  <a:pt x="0" y="0"/>
                </a:lnTo>
                <a:close/>
              </a:path>
            </a:pathLst>
          </a:custGeom>
          <a:solidFill>
            <a:srgbClr val="143D45"/>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6" name="object 56"/>
          <p:cNvSpPr txBox="1"/>
          <p:nvPr/>
        </p:nvSpPr>
        <p:spPr>
          <a:xfrm>
            <a:off x="242117" y="144984"/>
            <a:ext cx="6918629" cy="574479"/>
          </a:xfrm>
          <a:prstGeom prst="rect">
            <a:avLst/>
          </a:prstGeom>
        </p:spPr>
        <p:txBody>
          <a:bodyPr vert="horz" wrap="square" lIns="0" tIns="7583" rIns="0" bIns="0" rtlCol="0">
            <a:spAutoFit/>
          </a:bodyPr>
          <a:lstStyle/>
          <a:p>
            <a:pPr marL="7583">
              <a:spcBef>
                <a:spcPts val="60"/>
              </a:spcBef>
            </a:pPr>
            <a:r>
              <a:rPr lang="en-US" sz="1800" b="1" spc="84"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Professor of Developmental Biology</a:t>
            </a:r>
          </a:p>
          <a:p>
            <a:pPr marL="7583">
              <a:spcBef>
                <a:spcPts val="60"/>
              </a:spcBef>
            </a:pPr>
            <a:r>
              <a:rPr lang="en-US" sz="1800" b="1" spc="84"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Arthur “Art” Rosen</a:t>
            </a:r>
            <a:endParaRPr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7" name="object 57"/>
          <p:cNvSpPr txBox="1"/>
          <p:nvPr/>
        </p:nvSpPr>
        <p:spPr>
          <a:xfrm>
            <a:off x="2609580" y="6672001"/>
            <a:ext cx="2315603" cy="1070192"/>
          </a:xfrm>
          <a:prstGeom prst="rect">
            <a:avLst/>
          </a:prstGeom>
        </p:spPr>
        <p:txBody>
          <a:bodyPr vert="horz" wrap="square" lIns="0" tIns="7583" rIns="0" bIns="0" rtlCol="0">
            <a:spAutoFit/>
          </a:bodyPr>
          <a:lstStyle/>
          <a:p>
            <a:pPr marL="7583" marR="462189">
              <a:lnSpc>
                <a:spcPct val="116700"/>
              </a:lnSpc>
              <a:spcBef>
                <a:spcPts val="60"/>
              </a:spcBef>
            </a:pP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Scholarly</a:t>
            </a:r>
            <a:r>
              <a:rPr lang="en-US"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Outputs</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Articles/manuscripts</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Conference presentations &amp; posters</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Class </a:t>
            </a:r>
            <a:r>
              <a:rPr lang="en-US" sz="1000" spc="-9"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lectures and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materials</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Reviews grants for NIH study section</a:t>
            </a:r>
          </a:p>
        </p:txBody>
      </p:sp>
      <p:sp>
        <p:nvSpPr>
          <p:cNvPr id="58" name="object 58"/>
          <p:cNvSpPr txBox="1"/>
          <p:nvPr/>
        </p:nvSpPr>
        <p:spPr>
          <a:xfrm>
            <a:off x="5125006" y="4470406"/>
            <a:ext cx="2315603" cy="2738111"/>
          </a:xfrm>
          <a:prstGeom prst="rect">
            <a:avLst/>
          </a:prstGeom>
        </p:spPr>
        <p:txBody>
          <a:bodyPr vert="horz" wrap="square" lIns="0" tIns="92890" rIns="0" bIns="0" rtlCol="0">
            <a:spAutoFit/>
          </a:bodyPr>
          <a:lstStyle/>
          <a:p>
            <a:pPr marL="7583">
              <a:spcBef>
                <a:spcPts val="731"/>
              </a:spcBef>
            </a:pPr>
            <a:r>
              <a:rPr sz="1400" b="1" spc="78" dirty="0">
                <a:solidFill>
                  <a:srgbClr val="19B8D2"/>
                </a:solidFill>
                <a:latin typeface="Microsoft Sans Serif" panose="020B0604020202020204" pitchFamily="34" charset="0"/>
                <a:ea typeface="Microsoft Sans Serif" panose="020B0604020202020204" pitchFamily="34" charset="0"/>
                <a:cs typeface="Microsoft Sans Serif" panose="020B0604020202020204" pitchFamily="34" charset="0"/>
              </a:rPr>
              <a:t>Wants/Needs</a:t>
            </a:r>
            <a:endParaRPr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Good collaborators</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Help with informatics/data processing</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Uniformity in regulatory and reporting requirements across different funding agencies</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 public platform for informing the public or patient advocate groups about what basic scientists do</a:t>
            </a:r>
          </a:p>
          <a:p>
            <a:pPr marL="200954" marR="3033" indent="-102373">
              <a:lnSpc>
                <a:spcPct val="114599"/>
              </a:lnSpc>
              <a:spcBef>
                <a:spcPts val="233"/>
              </a:spcBef>
              <a:buFont typeface="Arial" panose="020B0604020202020204" pitchFamily="34" charset="0"/>
              <a:buChar char="•"/>
            </a:pP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Recognition for contributing to human health advances, such as requiring a list of important basic science articles in bibliographies for publications on new drugs and devices</a:t>
            </a:r>
          </a:p>
        </p:txBody>
      </p:sp>
      <p:sp>
        <p:nvSpPr>
          <p:cNvPr id="60" name="object 60"/>
          <p:cNvSpPr txBox="1"/>
          <p:nvPr/>
        </p:nvSpPr>
        <p:spPr>
          <a:xfrm>
            <a:off x="2609580" y="7791957"/>
            <a:ext cx="2315603" cy="1624986"/>
          </a:xfrm>
          <a:prstGeom prst="rect">
            <a:avLst/>
          </a:prstGeom>
        </p:spPr>
        <p:txBody>
          <a:bodyPr vert="horz" wrap="square" lIns="0" tIns="92890" rIns="0" bIns="0" rtlCol="0">
            <a:spAutoFit/>
          </a:bodyPr>
          <a:lstStyle/>
          <a:p>
            <a:pPr>
              <a:spcBef>
                <a:spcPts val="731"/>
              </a:spcBef>
            </a:pPr>
            <a:r>
              <a:rPr lang="en-US" sz="1000" b="1" spc="36" dirty="0">
                <a:solidFill>
                  <a:srgbClr val="2A6273"/>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Pain Points</a:t>
            </a:r>
          </a:p>
          <a:p>
            <a:pPr marL="200954" marR="82657" indent="-102373">
              <a:lnSpc>
                <a:spcPct val="114599"/>
              </a:lnSpc>
              <a:spcBef>
                <a:spcPts val="233"/>
              </a:spcBef>
              <a:buFont typeface="Arial" panose="020B0604020202020204" pitchFamily="34" charset="0"/>
              <a:buChar char="•"/>
            </a:pP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Lack of time; administrative duties compete with research and grant writing</a:t>
            </a:r>
          </a:p>
          <a:p>
            <a:pPr marL="200954" marR="82657" indent="-102373">
              <a:lnSpc>
                <a:spcPct val="114599"/>
              </a:lnSpc>
              <a:spcBef>
                <a:spcPts val="233"/>
              </a:spcBef>
              <a:buFont typeface="Arial" panose="020B0604020202020204" pitchFamily="34" charset="0"/>
              <a:buChar char="•"/>
            </a:pP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Challenges of consistently hiring productive lab staff</a:t>
            </a:r>
          </a:p>
          <a:p>
            <a:pPr marL="200954" marR="82657" indent="-102373">
              <a:lnSpc>
                <a:spcPct val="114599"/>
              </a:lnSpc>
              <a:spcBef>
                <a:spcPts val="233"/>
              </a:spcBef>
              <a:buFont typeface="Arial" panose="020B0604020202020204" pitchFamily="34" charset="0"/>
              <a:buChar char="•"/>
            </a:pP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speed of advancements in bioinformatics tools</a:t>
            </a:r>
          </a:p>
        </p:txBody>
      </p:sp>
      <p:sp>
        <p:nvSpPr>
          <p:cNvPr id="61" name="object 61"/>
          <p:cNvSpPr txBox="1"/>
          <p:nvPr/>
        </p:nvSpPr>
        <p:spPr>
          <a:xfrm>
            <a:off x="263682" y="1752600"/>
            <a:ext cx="2140493" cy="6886663"/>
          </a:xfrm>
          <a:prstGeom prst="rect">
            <a:avLst/>
          </a:prstGeom>
          <a:noFill/>
        </p:spPr>
        <p:txBody>
          <a:bodyPr vert="horz" wrap="square" lIns="0" tIns="96681" rIns="0" bIns="0" rtlCol="0">
            <a:spAutoFit/>
          </a:bodyPr>
          <a:lstStyle/>
          <a:p>
            <a:pPr marL="96306">
              <a:spcBef>
                <a:spcPts val="761"/>
              </a:spcBef>
            </a:pPr>
            <a:r>
              <a:rPr sz="1400" spc="63" dirty="0">
                <a:solidFill>
                  <a:srgbClr val="19B8D2"/>
                </a:solidFill>
                <a:latin typeface="Microsoft Sans Serif" panose="020B0604020202020204" pitchFamily="34" charset="0"/>
                <a:ea typeface="Microsoft Sans Serif" panose="020B0604020202020204" pitchFamily="34" charset="0"/>
                <a:cs typeface="Microsoft Sans Serif" panose="020B0604020202020204" pitchFamily="34" charset="0"/>
              </a:rPr>
              <a:t>Bio</a:t>
            </a:r>
            <a:endParaRPr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84932" marR="86448">
              <a:lnSpc>
                <a:spcPct val="114599"/>
              </a:lnSpc>
              <a:spcBef>
                <a:spcPts val="230"/>
              </a:spcBef>
            </a:pPr>
            <a:r>
              <a:rPr lang="en-US" sz="1000" spc="4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boyhood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interest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how humans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grow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develop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led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 to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pursue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developmental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biology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PhD.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After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graduating,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began work at an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academic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health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center</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He has been a researcher there for 25 years, and has run his own lab for 15.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oversees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around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five extramurally funded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projects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at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time,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with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most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time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spent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grant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writing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progress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reports;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manuscript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preparation;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lab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management, including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hiring,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mentoring,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training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staff,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graduate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students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postdoc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fellows;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reviewing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manuscripts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through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NIH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study section;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university committee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work.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Making regular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progress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each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projects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is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highest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priority,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capacity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lab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manager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does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all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can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ensure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this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happens,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including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paving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way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collaborations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taking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time to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ensure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that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lab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staff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have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all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support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they </a:t>
            </a:r>
            <a:r>
              <a:rPr lang="en-US"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need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succeed.</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All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lab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staff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know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door is always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open,”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they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drop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frequently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with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questions.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This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often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leads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Art to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continue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work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later in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day,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either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commute home,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finishing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literature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searches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or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manuscript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reviews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tablet,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or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later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night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laptop.</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2" name="object 62"/>
          <p:cNvSpPr txBox="1"/>
          <p:nvPr/>
        </p:nvSpPr>
        <p:spPr>
          <a:xfrm>
            <a:off x="5261247" y="1582513"/>
            <a:ext cx="1899499" cy="763954"/>
          </a:xfrm>
          <a:prstGeom prst="rect">
            <a:avLst/>
          </a:prstGeom>
        </p:spPr>
        <p:txBody>
          <a:bodyPr vert="horz" wrap="square" lIns="0" tIns="7583" rIns="0" bIns="0" rtlCol="0">
            <a:spAutoFit/>
          </a:bodyPr>
          <a:lstStyle/>
          <a:p>
            <a:pPr marL="7583">
              <a:spcBef>
                <a:spcPts val="60"/>
              </a:spcBef>
            </a:pP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Motivators</a:t>
            </a:r>
            <a:endParaRPr sz="1400"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583" marR="3033">
              <a:lnSpc>
                <a:spcPct val="114599"/>
              </a:lnSpc>
              <a:spcBef>
                <a:spcPts val="24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solve confounding problems and satisfy curiosity about human development questions</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3" name="object 63"/>
          <p:cNvSpPr txBox="1"/>
          <p:nvPr/>
        </p:nvSpPr>
        <p:spPr>
          <a:xfrm>
            <a:off x="2609580" y="3810000"/>
            <a:ext cx="2342680" cy="2712463"/>
          </a:xfrm>
          <a:prstGeom prst="rect">
            <a:avLst/>
          </a:prstGeom>
        </p:spPr>
        <p:txBody>
          <a:bodyPr vert="horz" wrap="square" lIns="0" tIns="92890" rIns="0" bIns="0" rtlCol="0">
            <a:spAutoFit/>
          </a:bodyPr>
          <a:lstStyle/>
          <a:p>
            <a:pPr marL="7583">
              <a:spcBef>
                <a:spcPts val="731"/>
              </a:spcBef>
            </a:pPr>
            <a:r>
              <a:rPr sz="1400" spc="33"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Software </a:t>
            </a:r>
            <a:r>
              <a:rPr sz="1400" spc="3"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attitude </a:t>
            </a:r>
            <a:r>
              <a:rPr lang="en-US" sz="1400" spc="51"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&amp;</a:t>
            </a:r>
            <a:r>
              <a:rPr sz="1400" spc="125"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spc="75"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u</a:t>
            </a:r>
            <a:r>
              <a:rPr lang="en-US" sz="1400" spc="75"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se</a:t>
            </a:r>
            <a:endParaRPr sz="1400"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82657" indent="-102373">
              <a:lnSpc>
                <a:spcPct val="114599"/>
              </a:lnSpc>
              <a:spcBef>
                <a:spcPts val="233"/>
              </a:spcBef>
              <a:buFont typeface="Arial" panose="020B0604020202020204" pitchFamily="34" charset="0"/>
              <a:buChar char="•"/>
            </a:pP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Embraces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new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technologies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collaboration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prefers simple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interfaces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with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minimum</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clicks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find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information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needs</a:t>
            </a:r>
          </a:p>
          <a:p>
            <a:pPr marL="200954" marR="82657" indent="-102373">
              <a:lnSpc>
                <a:spcPct val="114599"/>
              </a:lnSpc>
              <a:spcBef>
                <a:spcPts val="233"/>
              </a:spcBef>
              <a:buFont typeface="Arial" panose="020B0604020202020204" pitchFamily="34" charset="0"/>
              <a:buChar char="•"/>
            </a:pPr>
            <a:r>
              <a:rPr lang="en-US" sz="1000" spc="4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He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would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like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learn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some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sequencing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“big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data”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mining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techniques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that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several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new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postdoctoral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fellows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his lab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use</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82657" indent="-102373">
              <a:lnSpc>
                <a:spcPct val="114599"/>
              </a:lnSpc>
              <a:spcBef>
                <a:spcPts val="233"/>
              </a:spcBef>
              <a:buFont typeface="Arial" panose="020B0604020202020204" pitchFamily="34" charset="0"/>
              <a:buChar char="•"/>
            </a:pP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Research and collaboration: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PubMed,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Box,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Slack, video conferencing software</a:t>
            </a:r>
          </a:p>
          <a:p>
            <a:pPr marL="200954" marR="82657" indent="-102373">
              <a:lnSpc>
                <a:spcPct val="114599"/>
              </a:lnSpc>
              <a:spcBef>
                <a:spcPts val="233"/>
              </a:spcBef>
              <a:buFont typeface="Arial" panose="020B0604020202020204" pitchFamily="34" charset="0"/>
              <a:buChar char="•"/>
            </a:pP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General: MS Office and Google </a:t>
            </a:r>
            <a:r>
              <a:rPr lang="en-US" sz="1000" spc="3"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Suites</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68" name="Picture 67" descr="File:Noun project - Presentation with screen.svg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926" y="6553200"/>
            <a:ext cx="603965" cy="603965"/>
          </a:xfrm>
          <a:prstGeom prst="rect">
            <a:avLst/>
          </a:prstGeom>
        </p:spPr>
      </p:pic>
      <p:sp>
        <p:nvSpPr>
          <p:cNvPr id="65" name="object 53"/>
          <p:cNvSpPr/>
          <p:nvPr/>
        </p:nvSpPr>
        <p:spPr>
          <a:xfrm>
            <a:off x="5156289" y="7467600"/>
            <a:ext cx="2194560" cy="698490"/>
          </a:xfrm>
          <a:custGeom>
            <a:avLst/>
            <a:gdLst/>
            <a:ahLst/>
            <a:cxnLst/>
            <a:rect l="l" t="t" r="r" b="b"/>
            <a:pathLst>
              <a:path w="3314700" h="723900">
                <a:moveTo>
                  <a:pt x="0" y="0"/>
                </a:moveTo>
                <a:lnTo>
                  <a:pt x="3314700" y="0"/>
                </a:lnTo>
                <a:lnTo>
                  <a:pt x="3314700" y="723900"/>
                </a:lnTo>
                <a:lnTo>
                  <a:pt x="0" y="723900"/>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7" name="object 54"/>
          <p:cNvSpPr txBox="1"/>
          <p:nvPr/>
        </p:nvSpPr>
        <p:spPr>
          <a:xfrm>
            <a:off x="5200507" y="7494468"/>
            <a:ext cx="2132105" cy="644755"/>
          </a:xfrm>
          <a:prstGeom prst="rect">
            <a:avLst/>
          </a:prstGeom>
        </p:spPr>
        <p:txBody>
          <a:bodyPr vert="horz" wrap="square" lIns="0" tIns="7583" rIns="0" bIns="0" rtlCol="0">
            <a:spAutoFit/>
          </a:bodyPr>
          <a:lstStyle/>
          <a:p>
            <a:pPr marL="7583" marR="3033">
              <a:lnSpc>
                <a:spcPct val="114599"/>
              </a:lnSpc>
            </a:pPr>
            <a:r>
              <a:rPr lang="en-US" sz="900" dirty="0">
                <a:solidFill>
                  <a:schemeClr val="bg1"/>
                </a:solidFill>
                <a:latin typeface="+mj-lt"/>
              </a:rPr>
              <a:t>Art would like to learn more about high throughput sequencing platforms and data mining tools, but is worried about his ability to adapt to new techniques</a:t>
            </a:r>
          </a:p>
        </p:txBody>
      </p:sp>
      <p:sp>
        <p:nvSpPr>
          <p:cNvPr id="39" name="TextBox 38"/>
          <p:cNvSpPr txBox="1"/>
          <p:nvPr/>
        </p:nvSpPr>
        <p:spPr>
          <a:xfrm>
            <a:off x="2609580" y="1579104"/>
            <a:ext cx="2419620" cy="1682512"/>
          </a:xfrm>
          <a:prstGeom prst="rect">
            <a:avLst/>
          </a:prstGeom>
          <a:noFill/>
        </p:spPr>
        <p:txBody>
          <a:bodyPr wrap="square" lIns="0" rtlCol="0">
            <a:spAutoFit/>
          </a:bodyPr>
          <a:lstStyle/>
          <a:p>
            <a:r>
              <a:rPr lang="en-US"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Goals</a:t>
            </a:r>
          </a:p>
          <a:p>
            <a:pPr marL="200954" marR="3033"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4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engage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unconventional collaborations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further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discovery;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explore new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organizational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models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team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science</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indent="-102373">
              <a:spcBef>
                <a:spcPts val="125"/>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use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more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quantitative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visual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tools</a:t>
            </a:r>
          </a:p>
          <a:p>
            <a:pPr marL="200954" indent="-102373">
              <a:spcBef>
                <a:spcPts val="125"/>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contribute to the reclassification of diseases</a:t>
            </a:r>
            <a:endPar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 name="Rectangle 4">
            <a:extLst>
              <a:ext uri="{FF2B5EF4-FFF2-40B4-BE49-F238E27FC236}">
                <a16:creationId xmlns:a16="http://schemas.microsoft.com/office/drawing/2014/main" id="{053DC142-FCAB-4A42-B7A8-85271C1DDEAD}"/>
              </a:ext>
            </a:extLst>
          </p:cNvPr>
          <p:cNvSpPr/>
          <p:nvPr/>
        </p:nvSpPr>
        <p:spPr>
          <a:xfrm>
            <a:off x="1031966" y="907658"/>
            <a:ext cx="6588034" cy="537712"/>
          </a:xfrm>
          <a:prstGeom prst="rect">
            <a:avLst/>
          </a:prstGeom>
          <a:solidFill>
            <a:srgbClr val="0164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bject 2">
            <a:extLst>
              <a:ext uri="{FF2B5EF4-FFF2-40B4-BE49-F238E27FC236}">
                <a16:creationId xmlns:a16="http://schemas.microsoft.com/office/drawing/2014/main" id="{BC9DE4F4-BE9F-4F4F-89BF-4A710C6C264F}"/>
              </a:ext>
            </a:extLst>
          </p:cNvPr>
          <p:cNvSpPr txBox="1"/>
          <p:nvPr/>
        </p:nvSpPr>
        <p:spPr>
          <a:xfrm>
            <a:off x="1049383" y="945056"/>
            <a:ext cx="6553200" cy="439392"/>
          </a:xfrm>
          <a:prstGeom prst="rect">
            <a:avLst/>
          </a:prstGeom>
          <a:noFill/>
          <a:ln>
            <a:noFill/>
          </a:ln>
        </p:spPr>
        <p:txBody>
          <a:bodyPr vert="horz" wrap="square" lIns="0" tIns="69383" rIns="0" bIns="0" rtlCol="0" anchor="t">
            <a:spAutoFit/>
          </a:bodyPr>
          <a:lstStyle/>
          <a:p>
            <a:pPr marR="154695" algn="ctr">
              <a:spcBef>
                <a:spcPts val="1200"/>
              </a:spcBef>
              <a:spcAft>
                <a:spcPts val="1200"/>
              </a:spcAft>
            </a:pPr>
            <a:r>
              <a:rPr lang="en-US" sz="1200" dirty="0">
                <a:solidFill>
                  <a:schemeClr val="bg1"/>
                </a:solidFill>
              </a:rPr>
              <a:t>   </a:t>
            </a:r>
            <a:r>
              <a:rPr sz="1200" dirty="0">
                <a:solidFill>
                  <a:schemeClr val="bg1"/>
                </a:solidFill>
              </a:rPr>
              <a:t>“</a:t>
            </a:r>
            <a:r>
              <a:rPr lang="en-US" sz="1200" dirty="0">
                <a:solidFill>
                  <a:schemeClr val="bg1"/>
                </a:solidFill>
              </a:rPr>
              <a:t>Making new discoveries and sharing knowledge with others are the drivers behind everything I do</a:t>
            </a:r>
            <a:r>
              <a:rPr sz="1200" dirty="0">
                <a:solidFill>
                  <a:schemeClr val="bg1"/>
                </a:solidFill>
              </a:rPr>
              <a:t>.”</a:t>
            </a:r>
            <a:endParaRPr lang="en-US" sz="1200" dirty="0">
              <a:solidFill>
                <a:schemeClr val="bg1"/>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210" y="755282"/>
            <a:ext cx="1131962" cy="1131962"/>
          </a:xfrm>
          <a:prstGeom prst="ellipse">
            <a:avLst/>
          </a:prstGeom>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26641" y="3206904"/>
            <a:ext cx="773391" cy="734018"/>
          </a:xfrm>
          <a:prstGeom prst="rect">
            <a:avLst/>
          </a:prstGeom>
        </p:spPr>
      </p:pic>
      <p:sp>
        <p:nvSpPr>
          <p:cNvPr id="4" name="Diagonal Stripe 3">
            <a:extLst>
              <a:ext uri="{FF2B5EF4-FFF2-40B4-BE49-F238E27FC236}">
                <a16:creationId xmlns:a16="http://schemas.microsoft.com/office/drawing/2014/main" id="{623479C0-8A39-F444-8F4B-3BF5BFF0D25E}"/>
              </a:ext>
            </a:extLst>
          </p:cNvPr>
          <p:cNvSpPr/>
          <p:nvPr/>
        </p:nvSpPr>
        <p:spPr>
          <a:xfrm rot="5400000">
            <a:off x="7054727" y="176859"/>
            <a:ext cx="597146" cy="533400"/>
          </a:xfrm>
          <a:prstGeom prst="diagStripe">
            <a:avLst/>
          </a:prstGeom>
          <a:solidFill>
            <a:srgbClr val="642A6C"/>
          </a:solidFill>
          <a:ln w="3175">
            <a:solidFill>
              <a:srgbClr val="18B8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6248400" y="713081"/>
            <a:ext cx="1447800" cy="230832"/>
          </a:xfrm>
          <a:prstGeom prst="rect">
            <a:avLst/>
          </a:prstGeom>
          <a:noFill/>
        </p:spPr>
        <p:txBody>
          <a:bodyPr wrap="square" rtlCol="0">
            <a:spAutoFit/>
          </a:bodyPr>
          <a:lstStyle/>
          <a:p>
            <a:r>
              <a:rPr lang="en-US" sz="900" i="1" dirty="0">
                <a:latin typeface="+mj-lt"/>
              </a:rPr>
              <a:t>bit.ly/Persona-download</a:t>
            </a:r>
            <a:endParaRPr lang="en-US" sz="900" i="1"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Microsoft Sans Serif"/>
        <a:ea typeface=""/>
        <a:cs typeface=""/>
      </a:majorFont>
      <a:minorFont>
        <a:latin typeface="MS Reference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791</TotalTime>
  <Words>667</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Microsoft Sans Serif</vt:lpstr>
      <vt:lpstr>MS Reference Sans 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Xtensio</dc:title>
  <dc:creator>Sara Gonzales</dc:creator>
  <cp:lastModifiedBy>Sara Gonzales</cp:lastModifiedBy>
  <cp:revision>57</cp:revision>
  <dcterms:created xsi:type="dcterms:W3CDTF">2019-07-25T21:11:54Z</dcterms:created>
  <dcterms:modified xsi:type="dcterms:W3CDTF">2019-09-05T19:02:41Z</dcterms:modified>
</cp:coreProperties>
</file>