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Penner" initials="MP" lastIdx="8" clrIdx="0">
    <p:extLst>
      <p:ext uri="{19B8F6BF-5375-455C-9EA6-DF929625EA0E}">
        <p15:presenceInfo xmlns:p15="http://schemas.microsoft.com/office/powerpoint/2012/main" userId="50fe436f936a3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0:55.266" idx="2">
    <p:pos x="10" y="10"/>
    <p:text>Monica Penner	4/11/2021
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1:07.329" idx="3">
    <p:pos x="106" y="106"/>
    <p:text>1min30 for intro 5 slides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0:28:09.291" idx="1">
    <p:pos x="255" y="1473"/>
    <p:text>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2:11.706" idx="4">
    <p:pos x="10" y="10"/>
    <p:text>[50%] : Guided walk-through of the key features of the Tableau Dashboard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2:33.731" idx="5">
    <p:pos x="106" y="106"/>
    <p:text>3 mins for walk through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3:05.363" idx="6">
    <p:pos x="10" y="10"/>
    <p:text>[30%] : Show how your dashboard data answer your research questions.</p:text>
    <p:extLst>
      <p:ext uri="{C676402C-5697-4E1C-873F-D02D1690AC5C}">
        <p15:threadingInfo xmlns:p15="http://schemas.microsoft.com/office/powerpoint/2012/main" timeZoneBias="420"/>
      </p:ext>
    </p:extLst>
  </p:cm>
  <p:cm authorId="1" dt="2021-04-11T15:38:01.073" idx="8">
    <p:pos x="106" y="106"/>
    <p:text>1 min to answer research questions and quick summary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044" y="1540957"/>
            <a:ext cx="8825658" cy="3033380"/>
          </a:xfrm>
        </p:spPr>
        <p:txBody>
          <a:bodyPr/>
          <a:lstStyle/>
          <a:p>
            <a:r>
              <a:rPr lang="en-US" dirty="0"/>
              <a:t>BC Surgical Wait Analysis</a:t>
            </a:r>
            <a:br>
              <a:rPr lang="en-US" dirty="0"/>
            </a:br>
            <a:r>
              <a:rPr lang="en-US" sz="2800" dirty="0"/>
              <a:t>2009-2020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044" y="4855379"/>
            <a:ext cx="8825658" cy="85115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ctr"/>
            <a:r>
              <a:rPr lang="en-US" dirty="0" err="1"/>
              <a:t>Rynelle</a:t>
            </a:r>
            <a:r>
              <a:rPr lang="en-US" dirty="0"/>
              <a:t> </a:t>
            </a:r>
            <a:r>
              <a:rPr lang="en-US" dirty="0" err="1"/>
              <a:t>Desouza</a:t>
            </a:r>
            <a:r>
              <a:rPr lang="en-US" dirty="0"/>
              <a:t>               </a:t>
            </a:r>
            <a:r>
              <a:rPr lang="en-US" dirty="0" err="1"/>
              <a:t>Akshaj</a:t>
            </a:r>
            <a:r>
              <a:rPr lang="en-US" dirty="0"/>
              <a:t> Srinivasan            Monica Penner </a:t>
            </a:r>
            <a:r>
              <a:rPr lang="en-US" sz="1000" dirty="0"/>
              <a:t>(</a:t>
            </a:r>
            <a:r>
              <a:rPr lang="en-US" sz="1000" dirty="0" err="1"/>
              <a:t>Bsc</a:t>
            </a:r>
            <a:r>
              <a:rPr lang="en-US" sz="1000" dirty="0"/>
              <a:t> Md)</a:t>
            </a:r>
            <a:r>
              <a:rPr lang="en-US" dirty="0"/>
              <a:t>			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E3C3-5AEF-4261-8A8F-DAB2D0E7CF57}"/>
              </a:ext>
            </a:extLst>
          </p:cNvPr>
          <p:cNvSpPr txBox="1"/>
          <p:nvPr/>
        </p:nvSpPr>
        <p:spPr>
          <a:xfrm>
            <a:off x="7390151" y="1079292"/>
            <a:ext cx="2668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1022 Data 301 April 13, 2021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06C-2CCC-4D96-970A-F910F9C1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8102"/>
            <a:ext cx="8761413" cy="1350364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surgical </a:t>
            </a:r>
            <a:r>
              <a:rPr lang="en-US" sz="3600" i="1" dirty="0"/>
              <a:t>wait times?</a:t>
            </a:r>
            <a:br>
              <a:rPr lang="en-CA" sz="3600" b="1" i="1" dirty="0"/>
            </a:b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C7E71D1-FF65-43DE-A07F-49F011BB8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29" y="2338466"/>
            <a:ext cx="8251542" cy="4101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B7386-0DA9-4C90-B05A-1768C8D972EE}"/>
              </a:ext>
            </a:extLst>
          </p:cNvPr>
          <p:cNvSpPr txBox="1"/>
          <p:nvPr/>
        </p:nvSpPr>
        <p:spPr>
          <a:xfrm>
            <a:off x="8970224" y="2321004"/>
            <a:ext cx="226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3327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783DF-BC99-4BC9-9ED6-B233832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1" y="973668"/>
            <a:ext cx="2766706" cy="281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Vancouver Island Trends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13D6AB-F1B4-4E62-94C3-6CB0D333A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72"/>
          <a:stretch/>
        </p:blipFill>
        <p:spPr>
          <a:xfrm>
            <a:off x="4497049" y="461682"/>
            <a:ext cx="6550702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F99FC9C-5309-470B-B5B9-E94F27B14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7987"/>
          <a:stretch/>
        </p:blipFill>
        <p:spPr>
          <a:xfrm>
            <a:off x="4373518" y="3429000"/>
            <a:ext cx="7395146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90332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932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495F-942F-4374-AC64-8BC8283E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6513-C48B-4A9E-9C44-7ED08DD6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needs to be filled in but I am done for today…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EA4-632B-4C89-A017-6D2E856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7" y="973668"/>
            <a:ext cx="10073389" cy="706964"/>
          </a:xfrm>
        </p:spPr>
        <p:txBody>
          <a:bodyPr/>
          <a:lstStyle/>
          <a:p>
            <a:r>
              <a:rPr lang="en-US" dirty="0"/>
              <a:t>BC Surgical Wait Analysis -Objectives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35A5-09B4-4E76-BC8E-07D31F48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8230"/>
            <a:ext cx="9697925" cy="358264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Why researching surgical wait data is important</a:t>
            </a:r>
          </a:p>
          <a:p>
            <a:pPr marL="514350" indent="-514350">
              <a:buAutoNum type="arabicParenR"/>
            </a:pPr>
            <a:r>
              <a:rPr lang="en-US" sz="2800" dirty="0"/>
              <a:t>What are some important research questions related to this topic</a:t>
            </a:r>
          </a:p>
          <a:p>
            <a:pPr marL="514350" indent="-514350">
              <a:buAutoNum type="arabicParenR"/>
            </a:pPr>
            <a:r>
              <a:rPr lang="en-US" sz="2800" dirty="0"/>
              <a:t>Understanding our Data Sources</a:t>
            </a:r>
          </a:p>
          <a:p>
            <a:pPr marL="514350" indent="-514350">
              <a:buAutoNum type="arabicParenR"/>
            </a:pPr>
            <a:r>
              <a:rPr lang="en-US" sz="2800" dirty="0"/>
              <a:t>Preview and tour our BC Surgical Waitlist Dashboard</a:t>
            </a:r>
          </a:p>
          <a:p>
            <a:pPr marL="514350" indent="-514350">
              <a:buAutoNum type="arabicParenR"/>
            </a:pPr>
            <a:r>
              <a:rPr lang="en-US" sz="2800" dirty="0"/>
              <a:t>What we learned from the Data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1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8749-E86A-47DC-8085-D5068F4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7" y="973668"/>
            <a:ext cx="9818557" cy="706964"/>
          </a:xfrm>
        </p:spPr>
        <p:txBody>
          <a:bodyPr/>
          <a:lstStyle/>
          <a:p>
            <a:pPr algn="ctr"/>
            <a:r>
              <a:rPr lang="en-US" dirty="0"/>
              <a:t>Why is Wait Data Important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EA1D-FB02-4072-906C-2F15344B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8445"/>
            <a:ext cx="8825659" cy="39873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j-lt"/>
              </a:rPr>
              <a:t>Waiting for surgery has been shown to have negative effects</a:t>
            </a:r>
          </a:p>
          <a:p>
            <a:r>
              <a:rPr lang="en-US" sz="2600" dirty="0">
                <a:latin typeface="+mj-lt"/>
              </a:rPr>
              <a:t>Monitoring </a:t>
            </a:r>
            <a:r>
              <a:rPr lang="en-US" sz="2600" b="1" i="1" dirty="0">
                <a:latin typeface="+mj-lt"/>
              </a:rPr>
              <a:t>completed</a:t>
            </a:r>
            <a:r>
              <a:rPr lang="en-US" sz="2600" dirty="0">
                <a:latin typeface="+mj-lt"/>
              </a:rPr>
              <a:t> surgeries and surgical </a:t>
            </a:r>
            <a:r>
              <a:rPr lang="en-US" sz="2600" b="1" i="1" dirty="0">
                <a:latin typeface="+mj-lt"/>
              </a:rPr>
              <a:t>Waitlists</a:t>
            </a:r>
            <a:r>
              <a:rPr lang="en-US" sz="2600" dirty="0">
                <a:latin typeface="+mj-lt"/>
              </a:rPr>
              <a:t> and </a:t>
            </a:r>
            <a:r>
              <a:rPr lang="en-US" sz="2600" b="1" i="1" dirty="0">
                <a:latin typeface="+mj-lt"/>
              </a:rPr>
              <a:t>Wait Times </a:t>
            </a:r>
            <a:r>
              <a:rPr lang="en-US" sz="2600" dirty="0">
                <a:latin typeface="+mj-lt"/>
              </a:rPr>
              <a:t>are key markers of health systems</a:t>
            </a:r>
          </a:p>
          <a:p>
            <a:r>
              <a:rPr lang="en-US" sz="2600" dirty="0">
                <a:latin typeface="+mj-lt"/>
              </a:rPr>
              <a:t>Minimizing surgical waits are important factors in keeping populations healthy and productive</a:t>
            </a:r>
          </a:p>
          <a:p>
            <a:r>
              <a:rPr lang="en-US" sz="2600" dirty="0">
                <a:latin typeface="+mj-lt"/>
              </a:rPr>
              <a:t>Key definitions:</a:t>
            </a:r>
            <a:endParaRPr lang="en-US" dirty="0">
              <a:latin typeface="+mj-lt"/>
            </a:endParaRPr>
          </a:p>
          <a:p>
            <a:pPr lvl="1"/>
            <a:r>
              <a:rPr lang="en-US" sz="1800" b="1" u="sng" dirty="0">
                <a:latin typeface="+mj-lt"/>
              </a:rPr>
              <a:t>Waitlist: </a:t>
            </a:r>
            <a:r>
              <a:rPr lang="en-US" sz="1800" dirty="0">
                <a:latin typeface="+mj-lt"/>
              </a:rPr>
              <a:t>A tally of cases/patients who have been booked for surgery but have not yet had surgery completed</a:t>
            </a:r>
          </a:p>
          <a:p>
            <a:pPr lvl="1"/>
            <a:r>
              <a:rPr lang="en-US" sz="1800" b="1" u="sng" dirty="0">
                <a:latin typeface="+mj-lt"/>
              </a:rPr>
              <a:t>Wait Time: </a:t>
            </a:r>
            <a:r>
              <a:rPr lang="en-US" sz="1800" dirty="0">
                <a:latin typeface="+mj-lt"/>
              </a:rPr>
              <a:t>The duration of time that a patient/case is on the waitlist (the time spent between surgical booking and surgical completion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6802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021-7A5A-4C62-8C47-717C31FE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943687"/>
            <a:ext cx="10133351" cy="706964"/>
          </a:xfrm>
        </p:spPr>
        <p:txBody>
          <a:bodyPr/>
          <a:lstStyle/>
          <a:p>
            <a:r>
              <a:rPr lang="en-US" dirty="0"/>
              <a:t>What Should We Know About Waits in BC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DC4-C589-4E43-8DDC-8AC54E62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2518347"/>
            <a:ext cx="10687987" cy="3837482"/>
          </a:xfrm>
        </p:spPr>
        <p:txBody>
          <a:bodyPr>
            <a:noAutofit/>
          </a:bodyPr>
          <a:lstStyle/>
          <a:p>
            <a:r>
              <a:rPr lang="en-US" sz="2400" u="sng" dirty="0"/>
              <a:t>A Commitment to Surgical Renewal in BC </a:t>
            </a:r>
          </a:p>
          <a:p>
            <a:pPr lvl="1"/>
            <a:r>
              <a:rPr lang="en-US" sz="2400" dirty="0"/>
              <a:t>Introduced by BC Ministry of Health in May 2020</a:t>
            </a:r>
          </a:p>
          <a:p>
            <a:pPr lvl="1"/>
            <a:r>
              <a:rPr lang="en-US" sz="2400" dirty="0"/>
              <a:t>“ambitious” plan to reduce surgical waitlists</a:t>
            </a:r>
          </a:p>
          <a:p>
            <a:pPr lvl="1"/>
            <a:r>
              <a:rPr lang="en-US" sz="2400" dirty="0"/>
              <a:t>First step </a:t>
            </a:r>
            <a:r>
              <a:rPr lang="en-US" sz="2400" dirty="0">
                <a:sym typeface="Wingdings" panose="05000000000000000000" pitchFamily="2" charset="2"/>
              </a:rPr>
              <a:t> Increase the number of surgeries performed/completed in BC</a:t>
            </a:r>
          </a:p>
          <a:p>
            <a:pPr lvl="1"/>
            <a:endParaRPr lang="en-US" sz="1000" dirty="0"/>
          </a:p>
          <a:p>
            <a:r>
              <a:rPr lang="en-US" sz="2400" b="1" dirty="0"/>
              <a:t>Does increasing surgical completions reduce the surgical </a:t>
            </a:r>
            <a:r>
              <a:rPr lang="en-US" sz="2400" b="1" i="1" dirty="0"/>
              <a:t>waitlist?</a:t>
            </a:r>
          </a:p>
          <a:p>
            <a:r>
              <a:rPr lang="en-US" sz="2400" b="1" dirty="0"/>
              <a:t>Does increasing surgical completions reduce surgical </a:t>
            </a:r>
            <a:r>
              <a:rPr lang="en-US" sz="2400" b="1" i="1" dirty="0"/>
              <a:t>wait times?</a:t>
            </a:r>
            <a:endParaRPr lang="en-CA" sz="2400" b="1" i="1" dirty="0"/>
          </a:p>
        </p:txBody>
      </p:sp>
    </p:spTree>
    <p:extLst>
      <p:ext uri="{BB962C8B-B14F-4D97-AF65-F5344CB8AC3E}">
        <p14:creationId xmlns:p14="http://schemas.microsoft.com/office/powerpoint/2010/main" val="26228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306-2955-4886-81F7-4A8CB74B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6111-68D7-407A-B096-2EB5E27A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3338"/>
            <a:ext cx="8825659" cy="36276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Government of British Columbia Data Catalogue</a:t>
            </a:r>
          </a:p>
          <a:p>
            <a:pPr lvl="1"/>
            <a:r>
              <a:rPr lang="en-US" sz="2400" dirty="0"/>
              <a:t>2009-2020 Annual Surgical Wait Times</a:t>
            </a:r>
          </a:p>
          <a:p>
            <a:pPr lvl="2"/>
            <a:r>
              <a:rPr lang="en-US" sz="2200" dirty="0"/>
              <a:t>Excel File direct download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https://catalogue.data.gov.bc.ca/dataset/7c1bf2a8-96bb-4ad5-888d-a90672eb306e/resource/6cd508eb-7e31-4c86-b070-dc698131fa9a/download/2009_2020-annual-surgical_wait_times.xlsx</a:t>
            </a:r>
          </a:p>
          <a:p>
            <a:pPr lvl="1"/>
            <a:r>
              <a:rPr lang="en-US" sz="2400" dirty="0"/>
              <a:t>Health Authority Boundaries</a:t>
            </a:r>
          </a:p>
          <a:p>
            <a:pPr lvl="2"/>
            <a:r>
              <a:rPr lang="en-US" sz="2200" dirty="0" err="1"/>
              <a:t>Geojson</a:t>
            </a:r>
            <a:r>
              <a:rPr lang="en-US" sz="2200" dirty="0"/>
              <a:t> File –ordered link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https://catalogue.data.gov.bc.ca/dataset/health-authority-boundaries</a:t>
            </a:r>
          </a:p>
          <a:p>
            <a:endParaRPr lang="en-US" sz="2400" dirty="0"/>
          </a:p>
          <a:p>
            <a:pPr lvl="1"/>
            <a:r>
              <a:rPr lang="en-US" sz="2200" dirty="0"/>
              <a:t>Open Government License -BC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8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95A-8F5D-4415-9B05-E7BD706D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29B1-D4BA-41E9-A7A7-A4684107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2368445"/>
            <a:ext cx="10433154" cy="431716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Metrics:	10 Columns with 30266 Indexed rows</a:t>
            </a:r>
          </a:p>
          <a:p>
            <a:pPr>
              <a:spcBef>
                <a:spcPts val="600"/>
              </a:spcBef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Pertains to:	Number of Completed Surgical Cases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Number of Cases/Patients on the Waitlist for Surgery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–Median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 -90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Columns:  	Year (year), Health Authority (HA, </a:t>
            </a:r>
            <a:r>
              <a:rPr lang="en-US" sz="2000" dirty="0" err="1"/>
              <a:t>h_a</a:t>
            </a:r>
            <a:r>
              <a:rPr lang="en-US" sz="2000" dirty="0"/>
              <a:t>), Hospital (</a:t>
            </a:r>
            <a:r>
              <a:rPr lang="en-US" sz="2000" dirty="0" err="1"/>
              <a:t>hosp</a:t>
            </a:r>
            <a:r>
              <a:rPr lang="en-US" sz="2000" dirty="0"/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Surgical Procedure (</a:t>
            </a:r>
            <a:r>
              <a:rPr lang="en-US" sz="2000" dirty="0" err="1"/>
              <a:t>prcd</a:t>
            </a:r>
            <a:r>
              <a:rPr lang="en-US" sz="2000" dirty="0"/>
              <a:t>), Waitlist (waiting), Completed Surgeries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(comp), Median Wait Time (</a:t>
            </a:r>
            <a:r>
              <a:rPr lang="en-US" sz="2000" dirty="0" err="1"/>
              <a:t>wait_med</a:t>
            </a:r>
            <a:r>
              <a:rPr lang="en-US" sz="2000" dirty="0"/>
              <a:t>), 90</a:t>
            </a:r>
            <a:r>
              <a:rPr lang="en-US" sz="2000" baseline="30000" dirty="0"/>
              <a:t>th</a:t>
            </a:r>
            <a:r>
              <a:rPr lang="en-US" sz="2000" dirty="0"/>
              <a:t>%ile Wait Time (wait_90)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Duplicates:	Because the data has summation rows for “All Health Authorities”, 					“All Facilities” and “All Procedures”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78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54E-B5C5-4303-B262-F294CB13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92C8-24B6-4E8B-81A7-CD5D8799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2994" cy="381229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Key Features</a:t>
            </a:r>
          </a:p>
          <a:p>
            <a:pPr lvl="1"/>
            <a:r>
              <a:rPr lang="en-US" sz="2200" dirty="0"/>
              <a:t>Map by Health Authority</a:t>
            </a:r>
          </a:p>
          <a:p>
            <a:pPr lvl="1"/>
            <a:r>
              <a:rPr lang="en-US" sz="2200" dirty="0" err="1"/>
              <a:t>Colour</a:t>
            </a:r>
            <a:r>
              <a:rPr lang="en-US" sz="2200" dirty="0"/>
              <a:t> Coding  -map/connectivity assists </a:t>
            </a:r>
            <a:r>
              <a:rPr lang="en-US" sz="2200" dirty="0" err="1"/>
              <a:t>colour</a:t>
            </a:r>
            <a:r>
              <a:rPr lang="en-US" sz="2200" dirty="0"/>
              <a:t> blind individuals</a:t>
            </a:r>
          </a:p>
          <a:p>
            <a:pPr lvl="1"/>
            <a:r>
              <a:rPr lang="en-US" sz="2200" dirty="0"/>
              <a:t>Filters : Health Authority, Procedure, Year</a:t>
            </a:r>
          </a:p>
          <a:p>
            <a:pPr lvl="1"/>
            <a:r>
              <a:rPr lang="en-US" sz="2200" dirty="0"/>
              <a:t>Graphs: Timeline trends, Procedure comparisons, Hospital comparisons</a:t>
            </a:r>
          </a:p>
          <a:p>
            <a:pPr lvl="1"/>
            <a:r>
              <a:rPr lang="en-US" sz="2200" dirty="0"/>
              <a:t>Connectivity allows for in depth analysis of specific hospitals</a:t>
            </a:r>
          </a:p>
          <a:p>
            <a:pPr lvl="1"/>
            <a:r>
              <a:rPr lang="en-US" sz="2200" dirty="0"/>
              <a:t>Research Questions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5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59D-5FBB-4A72-8D38-5994D74F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1395819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the surgical </a:t>
            </a:r>
            <a:r>
              <a:rPr lang="en-US" sz="3600" i="1" dirty="0"/>
              <a:t>waitlist?</a:t>
            </a:r>
            <a:br>
              <a:rPr lang="en-US" sz="3600" b="1" i="1" dirty="0"/>
            </a:br>
            <a:endParaRPr lang="en-C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8D957D-B4B5-4B57-988E-3A5FFF994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4688"/>
            <a:ext cx="9328076" cy="4829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93935-94EC-49AD-916C-351DA7FDDCAE}"/>
              </a:ext>
            </a:extLst>
          </p:cNvPr>
          <p:cNvSpPr txBox="1"/>
          <p:nvPr/>
        </p:nvSpPr>
        <p:spPr>
          <a:xfrm>
            <a:off x="1812758" y="2706742"/>
            <a:ext cx="3433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7414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CC67-459B-45F3-AE81-5CBB6C67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…but….possibly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A39B0A-07EA-4351-A244-5B3EAE60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82" y="1961367"/>
            <a:ext cx="9019436" cy="4700117"/>
          </a:xfrm>
        </p:spPr>
      </p:pic>
    </p:spTree>
    <p:extLst>
      <p:ext uri="{BB962C8B-B14F-4D97-AF65-F5344CB8AC3E}">
        <p14:creationId xmlns:p14="http://schemas.microsoft.com/office/powerpoint/2010/main" val="406572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410</TotalTime>
  <Words>534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BC Surgical Wait Analysis 2009-2020</vt:lpstr>
      <vt:lpstr>BC Surgical Wait Analysis -Objectives  </vt:lpstr>
      <vt:lpstr>Why is Wait Data Important</vt:lpstr>
      <vt:lpstr>What Should We Know About Waits in BC</vt:lpstr>
      <vt:lpstr>Data Sources</vt:lpstr>
      <vt:lpstr>Data Description</vt:lpstr>
      <vt:lpstr>Dashboard Tour</vt:lpstr>
      <vt:lpstr>Does increasing surgical completions reduce the surgical waitlist? </vt:lpstr>
      <vt:lpstr>…but….possibly</vt:lpstr>
      <vt:lpstr>Does increasing surgical completions reduce surgical wait times? </vt:lpstr>
      <vt:lpstr>Vancouver Island Trends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Penner</dc:creator>
  <cp:lastModifiedBy>Monica Penner</cp:lastModifiedBy>
  <cp:revision>21</cp:revision>
  <dcterms:created xsi:type="dcterms:W3CDTF">2021-04-11T15:53:38Z</dcterms:created>
  <dcterms:modified xsi:type="dcterms:W3CDTF">2021-04-12T03:04:13Z</dcterms:modified>
</cp:coreProperties>
</file>