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62" r:id="rId5"/>
    <p:sldId id="259" r:id="rId6"/>
    <p:sldId id="261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nica Penner" initials="MP" lastIdx="8" clrIdx="0">
    <p:extLst>
      <p:ext uri="{19B8F6BF-5375-455C-9EA6-DF929625EA0E}">
        <p15:presenceInfo xmlns:p15="http://schemas.microsoft.com/office/powerpoint/2012/main" userId="50fe436f936a3b3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51" d="100"/>
          <a:sy n="51" d="100"/>
        </p:scale>
        <p:origin x="48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4-11T14:10:55.266" idx="2">
    <p:pos x="10" y="10"/>
    <p:text>Monica Penner	4/11/2021
[20%] : Clear explanation of the project research questions and information about the dataset</p:text>
    <p:extLst>
      <p:ext uri="{C676402C-5697-4E1C-873F-D02D1690AC5C}">
        <p15:threadingInfo xmlns:p15="http://schemas.microsoft.com/office/powerpoint/2012/main" timeZoneBias="420"/>
      </p:ext>
    </p:extLst>
  </p:cm>
  <p:cm authorId="1" dt="2021-04-11T14:11:07.329" idx="3">
    <p:pos x="106" y="106"/>
    <p:text>1min30 for intro 5 slides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4-11T10:28:09.291" idx="1">
    <p:pos x="255" y="1473"/>
    <p:text>[20%] : Clear explanation of the project research questions and information about the dataset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4-11T14:12:11.706" idx="4">
    <p:pos x="10" y="10"/>
    <p:text>[50%] : Guided walk-through of the key features of the Tableau Dashboard</p:text>
    <p:extLst>
      <p:ext uri="{C676402C-5697-4E1C-873F-D02D1690AC5C}">
        <p15:threadingInfo xmlns:p15="http://schemas.microsoft.com/office/powerpoint/2012/main" timeZoneBias="420"/>
      </p:ext>
    </p:extLst>
  </p:cm>
  <p:cm authorId="1" dt="2021-04-11T14:12:33.731" idx="5">
    <p:pos x="106" y="106"/>
    <p:text>3 mins for walk through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4-11T14:13:05.363" idx="6">
    <p:pos x="10" y="10"/>
    <p:text>[30%] : Show how your dashboard data answer your research questions.</p:text>
    <p:extLst>
      <p:ext uri="{C676402C-5697-4E1C-873F-D02D1690AC5C}">
        <p15:threadingInfo xmlns:p15="http://schemas.microsoft.com/office/powerpoint/2012/main" timeZoneBias="420"/>
      </p:ext>
    </p:extLst>
  </p:cm>
  <p:cm authorId="1" dt="2021-04-11T15:38:01.073" idx="8">
    <p:pos x="106" y="106"/>
    <p:text>1 min to answer research questions and quick summary</p:text>
    <p:extLst>
      <p:ext uri="{C676402C-5697-4E1C-873F-D02D1690AC5C}">
        <p15:threadingInfo xmlns:p15="http://schemas.microsoft.com/office/powerpoint/2012/main" timeZoneBias="4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4/11/2021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4/11/2021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4/11/2021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4/11/2021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4/11/2021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4/11/2021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4/11/2021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4/11/2021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4/11/2021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4/11/2021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4/11/2021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4/11/2021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4/11/2021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4/11/2021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4/11/2021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4/11/2021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4/11/2021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4/11/2021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1044" y="1540957"/>
            <a:ext cx="8825658" cy="3033380"/>
          </a:xfrm>
        </p:spPr>
        <p:txBody>
          <a:bodyPr/>
          <a:lstStyle/>
          <a:p>
            <a:r>
              <a:rPr lang="en-US" dirty="0"/>
              <a:t>BC Surgical Wait Analysis</a:t>
            </a:r>
            <a:br>
              <a:rPr lang="en-US" dirty="0"/>
            </a:br>
            <a:r>
              <a:rPr lang="en-US" sz="2800" dirty="0"/>
              <a:t>2009-2020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1044" y="4855379"/>
            <a:ext cx="8825658" cy="851154"/>
          </a:xfrm>
        </p:spPr>
        <p:txBody>
          <a:bodyPr>
            <a:normAutofit fontScale="92500" lnSpcReduction="20000"/>
          </a:bodyPr>
          <a:lstStyle/>
          <a:p>
            <a:endParaRPr lang="en-US" dirty="0"/>
          </a:p>
          <a:p>
            <a:pPr algn="ctr"/>
            <a:r>
              <a:rPr lang="en-US" dirty="0" err="1"/>
              <a:t>Rynelle</a:t>
            </a:r>
            <a:r>
              <a:rPr lang="en-US" dirty="0"/>
              <a:t> </a:t>
            </a:r>
            <a:r>
              <a:rPr lang="en-US" dirty="0" err="1"/>
              <a:t>Desouza</a:t>
            </a:r>
            <a:r>
              <a:rPr lang="en-US" dirty="0"/>
              <a:t>               </a:t>
            </a:r>
            <a:r>
              <a:rPr lang="en-US" dirty="0" err="1"/>
              <a:t>Akshaj</a:t>
            </a:r>
            <a:r>
              <a:rPr lang="en-US" dirty="0"/>
              <a:t> Srinivasan            Monica Penner </a:t>
            </a:r>
            <a:r>
              <a:rPr lang="en-US" sz="1000" dirty="0"/>
              <a:t>(</a:t>
            </a:r>
            <a:r>
              <a:rPr lang="en-US" sz="1000" dirty="0" err="1"/>
              <a:t>Bsc</a:t>
            </a:r>
            <a:r>
              <a:rPr lang="en-US" sz="1000" dirty="0"/>
              <a:t> Md)</a:t>
            </a:r>
            <a:r>
              <a:rPr lang="en-US" dirty="0"/>
              <a:t>								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EDE3C3-5AEF-4261-8A8F-DAB2D0E7CF57}"/>
              </a:ext>
            </a:extLst>
          </p:cNvPr>
          <p:cNvSpPr txBox="1"/>
          <p:nvPr/>
        </p:nvSpPr>
        <p:spPr>
          <a:xfrm>
            <a:off x="7390151" y="1079292"/>
            <a:ext cx="26682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Group 1022 Data 301 April 13, 2021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63268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2C06C-2CCC-4D96-970A-F910F9C11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988102"/>
            <a:ext cx="8761413" cy="1350364"/>
          </a:xfrm>
        </p:spPr>
        <p:txBody>
          <a:bodyPr/>
          <a:lstStyle/>
          <a:p>
            <a:pPr algn="ctr"/>
            <a:r>
              <a:rPr lang="en-US" sz="3600" dirty="0"/>
              <a:t>Does increasing surgical completions reduce surgical </a:t>
            </a:r>
            <a:r>
              <a:rPr lang="en-US" sz="3600" i="1" dirty="0"/>
              <a:t>wait times?</a:t>
            </a:r>
            <a:br>
              <a:rPr lang="en-CA" sz="3600" b="1" i="1" dirty="0"/>
            </a:br>
            <a:endParaRPr lang="en-CA" dirty="0"/>
          </a:p>
        </p:txBody>
      </p:sp>
      <p:pic>
        <p:nvPicPr>
          <p:cNvPr id="9" name="Content Placeholder 8" descr="Chart, line chart&#10;&#10;Description automatically generated">
            <a:extLst>
              <a:ext uri="{FF2B5EF4-FFF2-40B4-BE49-F238E27FC236}">
                <a16:creationId xmlns:a16="http://schemas.microsoft.com/office/drawing/2014/main" id="{5C7E71D1-FF65-43DE-A07F-49F011BB82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0229" y="2338466"/>
            <a:ext cx="8251542" cy="4101644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66B7386-0DA9-4C90-B05A-1768C8D972EE}"/>
              </a:ext>
            </a:extLst>
          </p:cNvPr>
          <p:cNvSpPr txBox="1"/>
          <p:nvPr/>
        </p:nvSpPr>
        <p:spPr>
          <a:xfrm>
            <a:off x="8970224" y="2321004"/>
            <a:ext cx="226193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/>
              <a:t>NO!!!</a:t>
            </a:r>
            <a:endParaRPr lang="en-CA" sz="6600" b="1" dirty="0"/>
          </a:p>
        </p:txBody>
      </p:sp>
    </p:spTree>
    <p:extLst>
      <p:ext uri="{BB962C8B-B14F-4D97-AF65-F5344CB8AC3E}">
        <p14:creationId xmlns:p14="http://schemas.microsoft.com/office/powerpoint/2010/main" val="2332704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56981798-4550-46DA-9172-4846E2FB66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4783DF-BC99-4BC9-9ED6-B233832E7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111" y="973668"/>
            <a:ext cx="2766706" cy="281223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Vancouver Island Trends</a:t>
            </a: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C313D6AB-F1B4-4E62-94C3-6CB0D333A1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972"/>
          <a:stretch/>
        </p:blipFill>
        <p:spPr>
          <a:xfrm>
            <a:off x="4497049" y="461682"/>
            <a:ext cx="6550702" cy="2967319"/>
          </a:xfrm>
          <a:custGeom>
            <a:avLst/>
            <a:gdLst/>
            <a:ahLst/>
            <a:cxnLst/>
            <a:rect l="l" t="t" r="r" b="b"/>
            <a:pathLst>
              <a:path w="6585549" h="2967319">
                <a:moveTo>
                  <a:pt x="225406" y="0"/>
                </a:moveTo>
                <a:lnTo>
                  <a:pt x="6585549" y="0"/>
                </a:lnTo>
                <a:lnTo>
                  <a:pt x="6585549" y="2967319"/>
                </a:lnTo>
                <a:lnTo>
                  <a:pt x="941" y="2967319"/>
                </a:lnTo>
                <a:lnTo>
                  <a:pt x="941" y="2894918"/>
                </a:lnTo>
                <a:lnTo>
                  <a:pt x="0" y="2769001"/>
                </a:lnTo>
                <a:lnTo>
                  <a:pt x="941" y="2641874"/>
                </a:lnTo>
                <a:lnTo>
                  <a:pt x="2822" y="2512931"/>
                </a:lnTo>
                <a:lnTo>
                  <a:pt x="4547" y="2383988"/>
                </a:lnTo>
                <a:lnTo>
                  <a:pt x="8311" y="2253229"/>
                </a:lnTo>
                <a:lnTo>
                  <a:pt x="12232" y="2121259"/>
                </a:lnTo>
                <a:lnTo>
                  <a:pt x="16779" y="1989289"/>
                </a:lnTo>
                <a:lnTo>
                  <a:pt x="23209" y="1856108"/>
                </a:lnTo>
                <a:lnTo>
                  <a:pt x="30893" y="1721716"/>
                </a:lnTo>
                <a:lnTo>
                  <a:pt x="38264" y="1586720"/>
                </a:lnTo>
                <a:lnTo>
                  <a:pt x="47673" y="1451723"/>
                </a:lnTo>
                <a:lnTo>
                  <a:pt x="58964" y="1314910"/>
                </a:lnTo>
                <a:lnTo>
                  <a:pt x="70255" y="1179913"/>
                </a:lnTo>
                <a:lnTo>
                  <a:pt x="83271" y="1042495"/>
                </a:lnTo>
                <a:lnTo>
                  <a:pt x="97542" y="904471"/>
                </a:lnTo>
                <a:lnTo>
                  <a:pt x="112596" y="768263"/>
                </a:lnTo>
                <a:lnTo>
                  <a:pt x="130160" y="630240"/>
                </a:lnTo>
                <a:lnTo>
                  <a:pt x="148978" y="492821"/>
                </a:lnTo>
                <a:lnTo>
                  <a:pt x="167640" y="354798"/>
                </a:lnTo>
                <a:lnTo>
                  <a:pt x="189438" y="217380"/>
                </a:lnTo>
                <a:lnTo>
                  <a:pt x="211706" y="80567"/>
                </a:lnTo>
                <a:close/>
              </a:path>
            </a:pathLst>
          </a:custGeom>
        </p:spPr>
      </p:pic>
      <p:pic>
        <p:nvPicPr>
          <p:cNvPr id="6" name="Content Placeholder 8" descr="Chart, line chart&#10;&#10;Description automatically generated">
            <a:extLst>
              <a:ext uri="{FF2B5EF4-FFF2-40B4-BE49-F238E27FC236}">
                <a16:creationId xmlns:a16="http://schemas.microsoft.com/office/drawing/2014/main" id="{5F99FC9C-5309-470B-B5B9-E94F27B142F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" b="7987"/>
          <a:stretch/>
        </p:blipFill>
        <p:spPr>
          <a:xfrm>
            <a:off x="4373518" y="3429000"/>
            <a:ext cx="7395146" cy="3011751"/>
          </a:xfrm>
          <a:custGeom>
            <a:avLst/>
            <a:gdLst/>
            <a:ahLst/>
            <a:cxnLst/>
            <a:rect l="l" t="t" r="r" b="b"/>
            <a:pathLst>
              <a:path w="6584608" h="3011751">
                <a:moveTo>
                  <a:pt x="0" y="0"/>
                </a:moveTo>
                <a:lnTo>
                  <a:pt x="6584608" y="0"/>
                </a:lnTo>
                <a:lnTo>
                  <a:pt x="6584608" y="3011751"/>
                </a:lnTo>
                <a:lnTo>
                  <a:pt x="225659" y="3011751"/>
                </a:lnTo>
                <a:lnTo>
                  <a:pt x="213588" y="2933486"/>
                </a:lnTo>
                <a:lnTo>
                  <a:pt x="202297" y="2857210"/>
                </a:lnTo>
                <a:lnTo>
                  <a:pt x="190379" y="2766405"/>
                </a:lnTo>
                <a:lnTo>
                  <a:pt x="176108" y="2658649"/>
                </a:lnTo>
                <a:lnTo>
                  <a:pt x="161054" y="2539392"/>
                </a:lnTo>
                <a:lnTo>
                  <a:pt x="145215" y="2405001"/>
                </a:lnTo>
                <a:lnTo>
                  <a:pt x="128435" y="2258502"/>
                </a:lnTo>
                <a:lnTo>
                  <a:pt x="111655" y="2099290"/>
                </a:lnTo>
                <a:lnTo>
                  <a:pt x="94562" y="1929788"/>
                </a:lnTo>
                <a:lnTo>
                  <a:pt x="78723" y="1746967"/>
                </a:lnTo>
                <a:lnTo>
                  <a:pt x="63512" y="1555671"/>
                </a:lnTo>
                <a:lnTo>
                  <a:pt x="49711" y="1353478"/>
                </a:lnTo>
                <a:lnTo>
                  <a:pt x="36539" y="1142810"/>
                </a:lnTo>
                <a:lnTo>
                  <a:pt x="24150" y="923062"/>
                </a:lnTo>
                <a:lnTo>
                  <a:pt x="19759" y="810464"/>
                </a:lnTo>
                <a:lnTo>
                  <a:pt x="14897" y="695444"/>
                </a:lnTo>
                <a:lnTo>
                  <a:pt x="10350" y="578608"/>
                </a:lnTo>
                <a:lnTo>
                  <a:pt x="7370" y="461167"/>
                </a:lnTo>
                <a:lnTo>
                  <a:pt x="4704" y="341304"/>
                </a:lnTo>
                <a:lnTo>
                  <a:pt x="1881" y="220231"/>
                </a:lnTo>
                <a:lnTo>
                  <a:pt x="0" y="96736"/>
                </a:lnTo>
                <a:close/>
              </a:path>
            </a:pathLst>
          </a:custGeom>
        </p:spPr>
      </p:pic>
      <p:sp>
        <p:nvSpPr>
          <p:cNvPr id="41" name="Freeform 5">
            <a:extLst>
              <a:ext uri="{FF2B5EF4-FFF2-40B4-BE49-F238E27FC236}">
                <a16:creationId xmlns:a16="http://schemas.microsoft.com/office/drawing/2014/main" id="{2D529E20-662F-4915-ACD7-970C026FD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677511" flipH="1">
            <a:off x="3623800" y="1903329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989321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5495F-942F-4374-AC64-8BC8283E9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66513-C48B-4A9E-9C44-7ED08DD63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needs to be filled in but I am done for today…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2195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5BEA4-632B-4C89-A017-6D2E856F3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567" y="973668"/>
            <a:ext cx="10073389" cy="706964"/>
          </a:xfrm>
        </p:spPr>
        <p:txBody>
          <a:bodyPr/>
          <a:lstStyle/>
          <a:p>
            <a:r>
              <a:rPr lang="en-US" dirty="0"/>
              <a:t>BC Surgical Wait Analysis -Objectives  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F35A5-09B4-4E76-BC8E-07D31F4870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98230"/>
            <a:ext cx="9697925" cy="3582648"/>
          </a:xfrm>
        </p:spPr>
        <p:txBody>
          <a:bodyPr>
            <a:normAutofit/>
          </a:bodyPr>
          <a:lstStyle/>
          <a:p>
            <a:pPr marL="514350" indent="-514350">
              <a:buAutoNum type="arabicParenR"/>
            </a:pPr>
            <a:r>
              <a:rPr lang="en-US" sz="2800" dirty="0"/>
              <a:t>Why researching surgical wait data is important</a:t>
            </a:r>
          </a:p>
          <a:p>
            <a:pPr marL="514350" indent="-514350">
              <a:buAutoNum type="arabicParenR"/>
            </a:pPr>
            <a:r>
              <a:rPr lang="en-US" sz="2800" dirty="0"/>
              <a:t>What are some important research questions related to this topic</a:t>
            </a:r>
          </a:p>
          <a:p>
            <a:pPr marL="514350" indent="-514350">
              <a:buAutoNum type="arabicParenR"/>
            </a:pPr>
            <a:r>
              <a:rPr lang="en-US" sz="2800" dirty="0"/>
              <a:t>Understanding our Data Sources</a:t>
            </a:r>
          </a:p>
          <a:p>
            <a:pPr marL="514350" indent="-514350">
              <a:buAutoNum type="arabicParenR"/>
            </a:pPr>
            <a:r>
              <a:rPr lang="en-US" sz="2800" dirty="0"/>
              <a:t>Preview and tour our BC Surgical Waitlist Dashboard</a:t>
            </a:r>
          </a:p>
          <a:p>
            <a:pPr marL="514350" indent="-514350">
              <a:buAutoNum type="arabicParenR"/>
            </a:pPr>
            <a:r>
              <a:rPr lang="en-US" sz="2800" dirty="0"/>
              <a:t>What we learned from the Data</a:t>
            </a:r>
          </a:p>
          <a:p>
            <a:endParaRPr lang="en-US" dirty="0"/>
          </a:p>
          <a:p>
            <a:endParaRPr lang="en-US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77145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F8749-E86A-47DC-8085-D5068F460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517" y="973668"/>
            <a:ext cx="9818557" cy="706964"/>
          </a:xfrm>
        </p:spPr>
        <p:txBody>
          <a:bodyPr/>
          <a:lstStyle/>
          <a:p>
            <a:pPr algn="ctr"/>
            <a:r>
              <a:rPr lang="en-US" dirty="0"/>
              <a:t>Why is Wait Data Important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5EA1D-FB02-4072-906C-2F15344B8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368445"/>
            <a:ext cx="8825659" cy="3987385"/>
          </a:xfrm>
        </p:spPr>
        <p:txBody>
          <a:bodyPr>
            <a:normAutofit fontScale="92500" lnSpcReduction="10000"/>
          </a:bodyPr>
          <a:lstStyle/>
          <a:p>
            <a:r>
              <a:rPr lang="en-US" sz="2600" dirty="0">
                <a:latin typeface="+mj-lt"/>
              </a:rPr>
              <a:t>Waiting for surgery has been shown to have negative effects</a:t>
            </a:r>
          </a:p>
          <a:p>
            <a:r>
              <a:rPr lang="en-US" sz="2600" dirty="0">
                <a:latin typeface="+mj-lt"/>
              </a:rPr>
              <a:t>Monitoring </a:t>
            </a:r>
            <a:r>
              <a:rPr lang="en-US" sz="2600" b="1" i="1" dirty="0">
                <a:latin typeface="+mj-lt"/>
              </a:rPr>
              <a:t>completed</a:t>
            </a:r>
            <a:r>
              <a:rPr lang="en-US" sz="2600" dirty="0">
                <a:latin typeface="+mj-lt"/>
              </a:rPr>
              <a:t> surgeries and surgical </a:t>
            </a:r>
            <a:r>
              <a:rPr lang="en-US" sz="2600" b="1" i="1" dirty="0">
                <a:latin typeface="+mj-lt"/>
              </a:rPr>
              <a:t>Waitlists</a:t>
            </a:r>
            <a:r>
              <a:rPr lang="en-US" sz="2600" dirty="0">
                <a:latin typeface="+mj-lt"/>
              </a:rPr>
              <a:t> and </a:t>
            </a:r>
            <a:r>
              <a:rPr lang="en-US" sz="2600" b="1" i="1" dirty="0">
                <a:latin typeface="+mj-lt"/>
              </a:rPr>
              <a:t>Wait Times </a:t>
            </a:r>
            <a:r>
              <a:rPr lang="en-US" sz="2600" dirty="0">
                <a:latin typeface="+mj-lt"/>
              </a:rPr>
              <a:t>are key markers of health systems</a:t>
            </a:r>
          </a:p>
          <a:p>
            <a:r>
              <a:rPr lang="en-US" sz="2600" dirty="0">
                <a:latin typeface="+mj-lt"/>
              </a:rPr>
              <a:t>Minimizing surgical waits are important factors in keeping populations healthy and productive</a:t>
            </a:r>
          </a:p>
          <a:p>
            <a:r>
              <a:rPr lang="en-US" sz="2600" dirty="0">
                <a:latin typeface="+mj-lt"/>
              </a:rPr>
              <a:t>Key definitions:</a:t>
            </a:r>
            <a:endParaRPr lang="en-US" dirty="0">
              <a:latin typeface="+mj-lt"/>
            </a:endParaRPr>
          </a:p>
          <a:p>
            <a:pPr lvl="1"/>
            <a:r>
              <a:rPr lang="en-US" sz="1800" b="1" u="sng" dirty="0">
                <a:latin typeface="+mj-lt"/>
              </a:rPr>
              <a:t>Waitlist: </a:t>
            </a:r>
            <a:r>
              <a:rPr lang="en-US" sz="1800" dirty="0">
                <a:latin typeface="+mj-lt"/>
              </a:rPr>
              <a:t>A tally of cases/patients who have been booked for surgery but have not yet had surgery completes</a:t>
            </a:r>
          </a:p>
          <a:p>
            <a:pPr lvl="1"/>
            <a:r>
              <a:rPr lang="en-US" sz="1800" b="1" u="sng" dirty="0">
                <a:latin typeface="+mj-lt"/>
              </a:rPr>
              <a:t>Wait Time: </a:t>
            </a:r>
            <a:r>
              <a:rPr lang="en-US" sz="1800" dirty="0">
                <a:latin typeface="+mj-lt"/>
              </a:rPr>
              <a:t>The duration of time that a patient/case is on the waitlist (the time spent between surgical booking and surgical completion</a:t>
            </a:r>
          </a:p>
          <a:p>
            <a:endParaRPr lang="en-CA" sz="2600" dirty="0"/>
          </a:p>
        </p:txBody>
      </p:sp>
    </p:spTree>
    <p:extLst>
      <p:ext uri="{BB962C8B-B14F-4D97-AF65-F5344CB8AC3E}">
        <p14:creationId xmlns:p14="http://schemas.microsoft.com/office/powerpoint/2010/main" val="1680280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97021-7A5A-4C62-8C47-717C31FE4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498" y="943687"/>
            <a:ext cx="10133351" cy="706964"/>
          </a:xfrm>
        </p:spPr>
        <p:txBody>
          <a:bodyPr/>
          <a:lstStyle/>
          <a:p>
            <a:r>
              <a:rPr lang="en-US" dirty="0"/>
              <a:t>What Should We Know About Waits in BC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B9DC4-C589-4E43-8DDC-8AC54E623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498" y="2518347"/>
            <a:ext cx="10687987" cy="3837482"/>
          </a:xfrm>
        </p:spPr>
        <p:txBody>
          <a:bodyPr>
            <a:noAutofit/>
          </a:bodyPr>
          <a:lstStyle/>
          <a:p>
            <a:r>
              <a:rPr lang="en-US" sz="2400" u="sng" dirty="0"/>
              <a:t>A Commitment to Surgical Renewal in BC </a:t>
            </a:r>
          </a:p>
          <a:p>
            <a:pPr lvl="1"/>
            <a:r>
              <a:rPr lang="en-US" sz="2400" dirty="0"/>
              <a:t>Introduced by BC Ministry of Health in May 2020</a:t>
            </a:r>
          </a:p>
          <a:p>
            <a:pPr lvl="1"/>
            <a:r>
              <a:rPr lang="en-US" sz="2400" dirty="0"/>
              <a:t>“ambitious” plan to reduce surgical waitlists</a:t>
            </a:r>
          </a:p>
          <a:p>
            <a:pPr lvl="1"/>
            <a:r>
              <a:rPr lang="en-US" sz="2400" dirty="0"/>
              <a:t>First step </a:t>
            </a:r>
            <a:r>
              <a:rPr lang="en-US" sz="2400" dirty="0">
                <a:sym typeface="Wingdings" panose="05000000000000000000" pitchFamily="2" charset="2"/>
              </a:rPr>
              <a:t> Increase the number of surgeries performed/completed in BC</a:t>
            </a:r>
          </a:p>
          <a:p>
            <a:pPr lvl="1"/>
            <a:endParaRPr lang="en-US" sz="1000" dirty="0"/>
          </a:p>
          <a:p>
            <a:r>
              <a:rPr lang="en-US" sz="2400" b="1" dirty="0"/>
              <a:t>Does increasing surgical completions reduce the surgical </a:t>
            </a:r>
            <a:r>
              <a:rPr lang="en-US" sz="2400" b="1" i="1" dirty="0"/>
              <a:t>waitlist?</a:t>
            </a:r>
          </a:p>
          <a:p>
            <a:r>
              <a:rPr lang="en-US" sz="2400" b="1" dirty="0"/>
              <a:t>Does increasing surgical completions reduce surgical </a:t>
            </a:r>
            <a:r>
              <a:rPr lang="en-US" sz="2400" b="1" i="1" dirty="0"/>
              <a:t>wait times?</a:t>
            </a:r>
            <a:endParaRPr lang="en-CA" sz="2400" b="1" i="1" dirty="0"/>
          </a:p>
        </p:txBody>
      </p:sp>
    </p:spTree>
    <p:extLst>
      <p:ext uri="{BB962C8B-B14F-4D97-AF65-F5344CB8AC3E}">
        <p14:creationId xmlns:p14="http://schemas.microsoft.com/office/powerpoint/2010/main" val="2622818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97306-2955-4886-81F7-4A8CB74B7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C6111-68D7-407A-B096-2EB5E27AFB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533338"/>
            <a:ext cx="8825659" cy="3627619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Government of British Columbia Data Catalogue</a:t>
            </a:r>
          </a:p>
          <a:p>
            <a:pPr lvl="1"/>
            <a:r>
              <a:rPr lang="en-US" sz="2400" dirty="0"/>
              <a:t>2009-2020 Annual Surgical Wait Times</a:t>
            </a:r>
          </a:p>
          <a:p>
            <a:pPr lvl="2"/>
            <a:r>
              <a:rPr lang="en-US" sz="2200" dirty="0"/>
              <a:t>Excel File direct download</a:t>
            </a:r>
          </a:p>
          <a:p>
            <a:pPr lvl="1"/>
            <a:r>
              <a:rPr lang="en-US" sz="1400" dirty="0">
                <a:solidFill>
                  <a:srgbClr val="0070C0"/>
                </a:solidFill>
              </a:rPr>
              <a:t>https://catalogue.data.gov.bc.ca/dataset/7c1bf2a8-96bb-4ad5-888d-a90672eb306e/resource/6cd508eb-7e31-4c86-b070-dc698131fa9a/download/2009_2020-annual-surgical_wait_times.xlsx</a:t>
            </a:r>
          </a:p>
          <a:p>
            <a:pPr lvl="1"/>
            <a:r>
              <a:rPr lang="en-US" sz="2400" dirty="0"/>
              <a:t>Health Authority Boundaries</a:t>
            </a:r>
          </a:p>
          <a:p>
            <a:pPr lvl="2"/>
            <a:r>
              <a:rPr lang="en-US" sz="2200" dirty="0" err="1"/>
              <a:t>Geojson</a:t>
            </a:r>
            <a:r>
              <a:rPr lang="en-US" sz="2200" dirty="0"/>
              <a:t> File –ordered link</a:t>
            </a:r>
          </a:p>
          <a:p>
            <a:pPr lvl="1"/>
            <a:r>
              <a:rPr lang="en-US" sz="1400" dirty="0">
                <a:solidFill>
                  <a:srgbClr val="0070C0"/>
                </a:solidFill>
              </a:rPr>
              <a:t>https://catalogue.data.gov.bc.ca/dataset/health-authority-boundaries</a:t>
            </a:r>
          </a:p>
          <a:p>
            <a:endParaRPr lang="en-US" sz="2400" dirty="0"/>
          </a:p>
          <a:p>
            <a:pPr lvl="1"/>
            <a:r>
              <a:rPr lang="en-US" sz="2200" dirty="0"/>
              <a:t>Open Government License -BC</a:t>
            </a:r>
          </a:p>
          <a:p>
            <a:endParaRPr lang="en-US" b="1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25816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D895A-8F5D-4415-9B05-E7BD706D6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Description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F29B1-D4BA-41E9-A7A7-A46841073D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508" y="2368445"/>
            <a:ext cx="10433154" cy="4317167"/>
          </a:xfrm>
        </p:spPr>
        <p:txBody>
          <a:bodyPr>
            <a:normAutofit lnSpcReduction="10000"/>
          </a:bodyPr>
          <a:lstStyle/>
          <a:p>
            <a:pPr>
              <a:spcBef>
                <a:spcPts val="600"/>
              </a:spcBef>
            </a:pPr>
            <a:r>
              <a:rPr lang="en-US" sz="2000" dirty="0"/>
              <a:t>Metrics:	10 Columns with 30266 Indexed rows</a:t>
            </a:r>
          </a:p>
          <a:p>
            <a:pPr>
              <a:spcBef>
                <a:spcPts val="600"/>
              </a:spcBef>
            </a:pPr>
            <a:endParaRPr lang="en-US" sz="800" dirty="0"/>
          </a:p>
          <a:p>
            <a:pPr>
              <a:spcBef>
                <a:spcPts val="600"/>
              </a:spcBef>
            </a:pPr>
            <a:r>
              <a:rPr lang="en-US" sz="2000" dirty="0"/>
              <a:t>Pertains to:	Number of Completed Surgical Cases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/>
              <a:t>				Number of Cases/Patients on the Waitlist for Surgery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/>
              <a:t>				Wait Times –Median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/>
              <a:t>				Wait Times  -90</a:t>
            </a:r>
            <a:r>
              <a:rPr lang="en-US" sz="2000" baseline="30000" dirty="0"/>
              <a:t>th</a:t>
            </a:r>
            <a:r>
              <a:rPr lang="en-US" sz="2000" dirty="0"/>
              <a:t> Percentile</a:t>
            </a:r>
          </a:p>
          <a:p>
            <a:pPr marL="0" indent="0">
              <a:spcBef>
                <a:spcPts val="600"/>
              </a:spcBef>
              <a:buNone/>
            </a:pPr>
            <a:endParaRPr lang="en-US" sz="800" dirty="0"/>
          </a:p>
          <a:p>
            <a:pPr>
              <a:spcBef>
                <a:spcPts val="600"/>
              </a:spcBef>
            </a:pPr>
            <a:r>
              <a:rPr lang="en-US" sz="2000" dirty="0"/>
              <a:t>Columns:  	Year (year), Health Authority (HA, </a:t>
            </a:r>
            <a:r>
              <a:rPr lang="en-US" sz="2000" dirty="0" err="1"/>
              <a:t>h_a</a:t>
            </a:r>
            <a:r>
              <a:rPr lang="en-US" sz="2000" dirty="0"/>
              <a:t>), Hospital (</a:t>
            </a:r>
            <a:r>
              <a:rPr lang="en-US" sz="2000" dirty="0" err="1"/>
              <a:t>hosp</a:t>
            </a:r>
            <a:r>
              <a:rPr lang="en-US" sz="2000" dirty="0"/>
              <a:t>),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/>
              <a:t>				Surgical Procedure (</a:t>
            </a:r>
            <a:r>
              <a:rPr lang="en-US" sz="2000" dirty="0" err="1"/>
              <a:t>prcd</a:t>
            </a:r>
            <a:r>
              <a:rPr lang="en-US" sz="2000" dirty="0"/>
              <a:t>), Waitlist (waiting), Completed Surgeries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/>
              <a:t>				(comp), Median Wait Time (</a:t>
            </a:r>
            <a:r>
              <a:rPr lang="en-US" sz="2000" dirty="0" err="1"/>
              <a:t>wait_med</a:t>
            </a:r>
            <a:r>
              <a:rPr lang="en-US" sz="2000" dirty="0"/>
              <a:t>), 90</a:t>
            </a:r>
            <a:r>
              <a:rPr lang="en-US" sz="2000" baseline="30000" dirty="0"/>
              <a:t>th</a:t>
            </a:r>
            <a:r>
              <a:rPr lang="en-US" sz="2000" dirty="0"/>
              <a:t>%ile Wait Time (wait_90)</a:t>
            </a:r>
          </a:p>
          <a:p>
            <a:pPr marL="0" indent="0">
              <a:spcBef>
                <a:spcPts val="600"/>
              </a:spcBef>
              <a:buNone/>
            </a:pPr>
            <a:endParaRPr lang="en-US" sz="800" dirty="0"/>
          </a:p>
          <a:p>
            <a:pPr>
              <a:spcBef>
                <a:spcPts val="600"/>
              </a:spcBef>
            </a:pPr>
            <a:r>
              <a:rPr lang="en-US" sz="2000" dirty="0"/>
              <a:t>Duplicates:	Because the data has summation rows for “All Health Authorities”, 					“All Facilities” and “All Procedures” 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92786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1154E-B5C5-4303-B262-F294CB13D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 Tour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892C8-24B6-4E8B-81A7-CD5D87993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9592994" cy="3812290"/>
          </a:xfrm>
        </p:spPr>
        <p:txBody>
          <a:bodyPr>
            <a:normAutofit lnSpcReduction="10000"/>
          </a:bodyPr>
          <a:lstStyle/>
          <a:p>
            <a:r>
              <a:rPr lang="en-US" sz="2400" i="1" dirty="0"/>
              <a:t>Key Features</a:t>
            </a:r>
          </a:p>
          <a:p>
            <a:pPr lvl="1"/>
            <a:r>
              <a:rPr lang="en-US" sz="2200" dirty="0"/>
              <a:t>Map by Health Authority</a:t>
            </a:r>
          </a:p>
          <a:p>
            <a:pPr lvl="1"/>
            <a:r>
              <a:rPr lang="en-US" sz="2200" dirty="0" err="1"/>
              <a:t>Colour</a:t>
            </a:r>
            <a:r>
              <a:rPr lang="en-US" sz="2200" dirty="0"/>
              <a:t> Coding  -map/connectivity assists </a:t>
            </a:r>
            <a:r>
              <a:rPr lang="en-US" sz="2200" dirty="0" err="1"/>
              <a:t>colour</a:t>
            </a:r>
            <a:r>
              <a:rPr lang="en-US" sz="2200" dirty="0"/>
              <a:t> blind individuals</a:t>
            </a:r>
          </a:p>
          <a:p>
            <a:pPr lvl="1"/>
            <a:r>
              <a:rPr lang="en-US" sz="2200" dirty="0"/>
              <a:t>Filters : Health Authority, Procedure, Year</a:t>
            </a:r>
          </a:p>
          <a:p>
            <a:pPr lvl="1"/>
            <a:r>
              <a:rPr lang="en-US" sz="2200" dirty="0"/>
              <a:t>Graphs: Timeline trends, Procedure comparisons, Hospital comparisons</a:t>
            </a:r>
          </a:p>
          <a:p>
            <a:pPr lvl="1"/>
            <a:r>
              <a:rPr lang="en-US" sz="2200" dirty="0"/>
              <a:t>Connectivity allows for in depth analysis of specific hospitals</a:t>
            </a:r>
          </a:p>
          <a:p>
            <a:pPr lvl="1"/>
            <a:r>
              <a:rPr lang="en-US" sz="2200" dirty="0"/>
              <a:t>Research Questions  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90503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B059D-5FBB-4A72-8D38-5994D74FE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838200"/>
            <a:ext cx="8761413" cy="1395819"/>
          </a:xfrm>
        </p:spPr>
        <p:txBody>
          <a:bodyPr/>
          <a:lstStyle/>
          <a:p>
            <a:pPr algn="ctr"/>
            <a:r>
              <a:rPr lang="en-US" sz="3600" dirty="0"/>
              <a:t>Does increasing surgical completions reduce the surgical </a:t>
            </a:r>
            <a:r>
              <a:rPr lang="en-US" sz="3600" i="1" dirty="0"/>
              <a:t>waitlist?</a:t>
            </a:r>
            <a:br>
              <a:rPr lang="en-US" sz="3600" b="1" i="1" dirty="0"/>
            </a:br>
            <a:endParaRPr lang="en-CA" dirty="0"/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28D957D-B4B5-4B57-988E-3A5FFF9944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00" y="2044688"/>
            <a:ext cx="9328076" cy="482951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FE93935-94EC-49AD-916C-351DA7FDDCAE}"/>
              </a:ext>
            </a:extLst>
          </p:cNvPr>
          <p:cNvSpPr txBox="1"/>
          <p:nvPr/>
        </p:nvSpPr>
        <p:spPr>
          <a:xfrm>
            <a:off x="1812758" y="2706742"/>
            <a:ext cx="343301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/>
              <a:t>NO!!!</a:t>
            </a:r>
            <a:endParaRPr lang="en-CA" sz="6600" b="1" dirty="0"/>
          </a:p>
        </p:txBody>
      </p:sp>
    </p:spTree>
    <p:extLst>
      <p:ext uri="{BB962C8B-B14F-4D97-AF65-F5344CB8AC3E}">
        <p14:creationId xmlns:p14="http://schemas.microsoft.com/office/powerpoint/2010/main" val="2741492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9CC67-459B-45F3-AE81-5CBB6C67E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…but….possibly</a:t>
            </a:r>
            <a:endParaRPr lang="en-CA" dirty="0"/>
          </a:p>
        </p:txBody>
      </p:sp>
      <p:pic>
        <p:nvPicPr>
          <p:cNvPr id="5" name="Content Placeholder 4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60A39B0A-07EA-4351-A244-5B3EAE608E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6282" y="1961367"/>
            <a:ext cx="9019436" cy="4700117"/>
          </a:xfrm>
        </p:spPr>
      </p:pic>
    </p:spTree>
    <p:extLst>
      <p:ext uri="{BB962C8B-B14F-4D97-AF65-F5344CB8AC3E}">
        <p14:creationId xmlns:p14="http://schemas.microsoft.com/office/powerpoint/2010/main" val="40657241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tf00001237_wac</Template>
  <TotalTime>404</TotalTime>
  <Words>534</Words>
  <Application>Microsoft Office PowerPoint</Application>
  <PresentationFormat>Widescreen</PresentationFormat>
  <Paragraphs>65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Ion Boardroom</vt:lpstr>
      <vt:lpstr>BC Surgical Wait Analysis 2009-2020</vt:lpstr>
      <vt:lpstr>BC Surgical Wait Analysis -Objectives  </vt:lpstr>
      <vt:lpstr>Why is Wait Data Important</vt:lpstr>
      <vt:lpstr>What Should We Know About Waits in BC</vt:lpstr>
      <vt:lpstr>Data Sources</vt:lpstr>
      <vt:lpstr>Data Description</vt:lpstr>
      <vt:lpstr>Dashboard Tour</vt:lpstr>
      <vt:lpstr>Does increasing surgical completions reduce the surgical waitlist? </vt:lpstr>
      <vt:lpstr>…but….possibly</vt:lpstr>
      <vt:lpstr>Does increasing surgical completions reduce surgical wait times? </vt:lpstr>
      <vt:lpstr>Vancouver Island Trends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Monica Penner</dc:creator>
  <cp:lastModifiedBy>Monica Penner</cp:lastModifiedBy>
  <cp:revision>20</cp:revision>
  <dcterms:created xsi:type="dcterms:W3CDTF">2021-04-11T15:53:38Z</dcterms:created>
  <dcterms:modified xsi:type="dcterms:W3CDTF">2021-04-11T22:38:31Z</dcterms:modified>
</cp:coreProperties>
</file>