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61" r:id="rId6"/>
    <p:sldId id="257" r:id="rId7"/>
    <p:sldId id="262" r:id="rId8"/>
    <p:sldId id="263" r:id="rId9"/>
    <p:sldId id="264" r:id="rId10"/>
    <p:sldId id="25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3" autoAdjust="0"/>
    <p:restoredTop sz="94660"/>
  </p:normalViewPr>
  <p:slideViewPr>
    <p:cSldViewPr snapToGrid="0">
      <p:cViewPr>
        <p:scale>
          <a:sx n="70" d="100"/>
          <a:sy n="70" d="100"/>
        </p:scale>
        <p:origin x="69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CCB510E-DC4E-4ED6-9E45-63DC97670993}" type="datetimeFigureOut">
              <a:rPr lang="es-ES" smtClean="0"/>
              <a:t>29/02/2024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2B057DB-0820-4D41-9DC9-FFD0DC546849}"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4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CCB510E-DC4E-4ED6-9E45-63DC97670993}" type="datetimeFigureOut">
              <a:rPr lang="es-ES" smtClean="0"/>
              <a:t>29/02/2024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2B057DB-0820-4D41-9DC9-FFD0DC546849}" type="slidenum">
              <a:rPr lang="es-ES" smtClean="0"/>
              <a:t>‹Nº›</a:t>
            </a:fld>
            <a:endParaRPr lang="es-ES"/>
          </a:p>
        </p:txBody>
      </p:sp>
    </p:spTree>
    <p:extLst>
      <p:ext uri="{BB962C8B-B14F-4D97-AF65-F5344CB8AC3E}">
        <p14:creationId xmlns:p14="http://schemas.microsoft.com/office/powerpoint/2010/main" val="67983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CCB510E-DC4E-4ED6-9E45-63DC97670993}" type="datetimeFigureOut">
              <a:rPr lang="es-ES" smtClean="0"/>
              <a:t>29/02/2024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2B057DB-0820-4D41-9DC9-FFD0DC546849}" type="slidenum">
              <a:rPr lang="es-ES" smtClean="0"/>
              <a:t>‹Nº›</a:t>
            </a:fld>
            <a:endParaRPr lang="es-ES"/>
          </a:p>
        </p:txBody>
      </p:sp>
    </p:spTree>
    <p:extLst>
      <p:ext uri="{BB962C8B-B14F-4D97-AF65-F5344CB8AC3E}">
        <p14:creationId xmlns:p14="http://schemas.microsoft.com/office/powerpoint/2010/main" val="28985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CCB510E-DC4E-4ED6-9E45-63DC97670993}" type="datetimeFigureOut">
              <a:rPr lang="es-ES" smtClean="0"/>
              <a:t>29/02/2024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2B057DB-0820-4D41-9DC9-FFD0DC546849}" type="slidenum">
              <a:rPr lang="es-ES" smtClean="0"/>
              <a:t>‹Nº›</a:t>
            </a:fld>
            <a:endParaRPr lang="es-ES"/>
          </a:p>
        </p:txBody>
      </p:sp>
    </p:spTree>
    <p:extLst>
      <p:ext uri="{BB962C8B-B14F-4D97-AF65-F5344CB8AC3E}">
        <p14:creationId xmlns:p14="http://schemas.microsoft.com/office/powerpoint/2010/main" val="248847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CCB510E-DC4E-4ED6-9E45-63DC97670993}" type="datetimeFigureOut">
              <a:rPr lang="es-ES" smtClean="0"/>
              <a:t>29/02/2024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2B057DB-0820-4D41-9DC9-FFD0DC546849}"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2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CCB510E-DC4E-4ED6-9E45-63DC97670993}" type="datetimeFigureOut">
              <a:rPr lang="es-ES" smtClean="0"/>
              <a:t>29/02/2024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2B057DB-0820-4D41-9DC9-FFD0DC546849}" type="slidenum">
              <a:rPr lang="es-ES" smtClean="0"/>
              <a:t>‹Nº›</a:t>
            </a:fld>
            <a:endParaRPr lang="es-ES"/>
          </a:p>
        </p:txBody>
      </p:sp>
    </p:spTree>
    <p:extLst>
      <p:ext uri="{BB962C8B-B14F-4D97-AF65-F5344CB8AC3E}">
        <p14:creationId xmlns:p14="http://schemas.microsoft.com/office/powerpoint/2010/main" val="1048779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CCB510E-DC4E-4ED6-9E45-63DC97670993}" type="datetimeFigureOut">
              <a:rPr lang="es-ES" smtClean="0"/>
              <a:t>29/02/2024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2B057DB-0820-4D41-9DC9-FFD0DC546849}" type="slidenum">
              <a:rPr lang="es-ES" smtClean="0"/>
              <a:t>‹Nº›</a:t>
            </a:fld>
            <a:endParaRPr lang="es-ES"/>
          </a:p>
        </p:txBody>
      </p:sp>
    </p:spTree>
    <p:extLst>
      <p:ext uri="{BB962C8B-B14F-4D97-AF65-F5344CB8AC3E}">
        <p14:creationId xmlns:p14="http://schemas.microsoft.com/office/powerpoint/2010/main" val="388045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CCB510E-DC4E-4ED6-9E45-63DC97670993}" type="datetimeFigureOut">
              <a:rPr lang="es-ES" smtClean="0"/>
              <a:t>29/02/2024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2B057DB-0820-4D41-9DC9-FFD0DC546849}" type="slidenum">
              <a:rPr lang="es-ES" smtClean="0"/>
              <a:t>‹Nº›</a:t>
            </a:fld>
            <a:endParaRPr lang="es-ES"/>
          </a:p>
        </p:txBody>
      </p:sp>
    </p:spTree>
    <p:extLst>
      <p:ext uri="{BB962C8B-B14F-4D97-AF65-F5344CB8AC3E}">
        <p14:creationId xmlns:p14="http://schemas.microsoft.com/office/powerpoint/2010/main" val="248108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CB510E-DC4E-4ED6-9E45-63DC97670993}" type="datetimeFigureOut">
              <a:rPr lang="es-ES" smtClean="0"/>
              <a:t>29/02/2024</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D2B057DB-0820-4D41-9DC9-FFD0DC546849}" type="slidenum">
              <a:rPr lang="es-ES" smtClean="0"/>
              <a:t>‹Nº›</a:t>
            </a:fld>
            <a:endParaRPr lang="es-ES"/>
          </a:p>
        </p:txBody>
      </p:sp>
    </p:spTree>
    <p:extLst>
      <p:ext uri="{BB962C8B-B14F-4D97-AF65-F5344CB8AC3E}">
        <p14:creationId xmlns:p14="http://schemas.microsoft.com/office/powerpoint/2010/main" val="256787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CCB510E-DC4E-4ED6-9E45-63DC97670993}" type="datetimeFigureOut">
              <a:rPr lang="es-ES" smtClean="0"/>
              <a:t>29/02/2024</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B057DB-0820-4D41-9DC9-FFD0DC546849}" type="slidenum">
              <a:rPr lang="es-ES" smtClean="0"/>
              <a:t>‹Nº›</a:t>
            </a:fld>
            <a:endParaRPr lang="es-ES"/>
          </a:p>
        </p:txBody>
      </p:sp>
    </p:spTree>
    <p:extLst>
      <p:ext uri="{BB962C8B-B14F-4D97-AF65-F5344CB8AC3E}">
        <p14:creationId xmlns:p14="http://schemas.microsoft.com/office/powerpoint/2010/main" val="348679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CCB510E-DC4E-4ED6-9E45-63DC97670993}" type="datetimeFigureOut">
              <a:rPr lang="es-ES" smtClean="0"/>
              <a:t>29/02/2024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2B057DB-0820-4D41-9DC9-FFD0DC546849}" type="slidenum">
              <a:rPr lang="es-ES" smtClean="0"/>
              <a:t>‹Nº›</a:t>
            </a:fld>
            <a:endParaRPr lang="es-ES"/>
          </a:p>
        </p:txBody>
      </p:sp>
    </p:spTree>
    <p:extLst>
      <p:ext uri="{BB962C8B-B14F-4D97-AF65-F5344CB8AC3E}">
        <p14:creationId xmlns:p14="http://schemas.microsoft.com/office/powerpoint/2010/main" val="1603924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CCB510E-DC4E-4ED6-9E45-63DC97670993}" type="datetimeFigureOut">
              <a:rPr lang="es-ES" smtClean="0"/>
              <a:t>29/02/2024</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B057DB-0820-4D41-9DC9-FFD0DC546849}"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6105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9E5A869-449B-4B08-6EE5-BE8C177192B7}"/>
              </a:ext>
            </a:extLst>
          </p:cNvPr>
          <p:cNvPicPr>
            <a:picLocks noChangeAspect="1"/>
          </p:cNvPicPr>
          <p:nvPr/>
        </p:nvPicPr>
        <p:blipFill rotWithShape="1">
          <a:blip r:embed="rId2">
            <a:extLst>
              <a:ext uri="{28A0092B-C50C-407E-A947-70E740481C1C}">
                <a14:useLocalDpi xmlns:a14="http://schemas.microsoft.com/office/drawing/2010/main" val="0"/>
              </a:ext>
            </a:extLst>
          </a:blip>
          <a:srcRect l="2451" t="8271" b="4331"/>
          <a:stretch/>
        </p:blipFill>
        <p:spPr>
          <a:xfrm>
            <a:off x="8378815" y="630936"/>
            <a:ext cx="2715905" cy="2647666"/>
          </a:xfrm>
          <a:prstGeom prst="rect">
            <a:avLst/>
          </a:prstGeom>
        </p:spPr>
      </p:pic>
      <p:sp>
        <p:nvSpPr>
          <p:cNvPr id="2" name="Título 1">
            <a:extLst>
              <a:ext uri="{FF2B5EF4-FFF2-40B4-BE49-F238E27FC236}">
                <a16:creationId xmlns:a16="http://schemas.microsoft.com/office/drawing/2014/main" id="{3F7480E0-2501-9634-D6C5-12DEA1EEB15A}"/>
              </a:ext>
            </a:extLst>
          </p:cNvPr>
          <p:cNvSpPr>
            <a:spLocks noGrp="1"/>
          </p:cNvSpPr>
          <p:nvPr>
            <p:ph type="title"/>
          </p:nvPr>
        </p:nvSpPr>
        <p:spPr/>
        <p:txBody>
          <a:bodyPr>
            <a:normAutofit/>
          </a:bodyPr>
          <a:lstStyle/>
          <a:p>
            <a:r>
              <a:rPr lang="es-ES" dirty="0"/>
              <a:t>Análisis de  </a:t>
            </a:r>
            <a:br>
              <a:rPr lang="es-ES" dirty="0"/>
            </a:br>
            <a:r>
              <a:rPr lang="es-ES" dirty="0"/>
              <a:t>ventas de una </a:t>
            </a:r>
            <a:br>
              <a:rPr lang="es-ES" dirty="0"/>
            </a:br>
            <a:r>
              <a:rPr lang="es-ES" dirty="0"/>
              <a:t>tienda de bicicletas</a:t>
            </a:r>
          </a:p>
        </p:txBody>
      </p:sp>
      <p:sp>
        <p:nvSpPr>
          <p:cNvPr id="3" name="Subtítulo 2">
            <a:extLst>
              <a:ext uri="{FF2B5EF4-FFF2-40B4-BE49-F238E27FC236}">
                <a16:creationId xmlns:a16="http://schemas.microsoft.com/office/drawing/2014/main" id="{966C2D80-5563-B75F-888F-117EFF94FAA8}"/>
              </a:ext>
            </a:extLst>
          </p:cNvPr>
          <p:cNvSpPr>
            <a:spLocks noGrp="1"/>
          </p:cNvSpPr>
          <p:nvPr>
            <p:ph type="body" idx="1"/>
          </p:nvPr>
        </p:nvSpPr>
        <p:spPr/>
        <p:txBody>
          <a:bodyPr/>
          <a:lstStyle/>
          <a:p>
            <a:r>
              <a:rPr lang="es-ES" dirty="0"/>
              <a:t>ESTUDIO SOBRE LAS VENTAS DE UNA TIENDA DE BICILETAS EN BUSCA DE PATRONES TEMPORALES, DE EDAD, DE GÉNERO Y MUCHOS MÁS</a:t>
            </a:r>
          </a:p>
        </p:txBody>
      </p:sp>
    </p:spTree>
    <p:extLst>
      <p:ext uri="{BB962C8B-B14F-4D97-AF65-F5344CB8AC3E}">
        <p14:creationId xmlns:p14="http://schemas.microsoft.com/office/powerpoint/2010/main" val="283527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C868B-1808-2392-17E7-3AC1BA1D094B}"/>
              </a:ext>
            </a:extLst>
          </p:cNvPr>
          <p:cNvSpPr>
            <a:spLocks noGrp="1"/>
          </p:cNvSpPr>
          <p:nvPr>
            <p:ph type="title"/>
          </p:nvPr>
        </p:nvSpPr>
        <p:spPr/>
        <p:txBody>
          <a:bodyPr/>
          <a:lstStyle/>
          <a:p>
            <a:r>
              <a:rPr lang="es-ES" dirty="0"/>
              <a:t>Executive </a:t>
            </a:r>
            <a:r>
              <a:rPr lang="es-ES" dirty="0" err="1"/>
              <a:t>summary</a:t>
            </a:r>
            <a:endParaRPr lang="es-ES" dirty="0"/>
          </a:p>
        </p:txBody>
      </p:sp>
      <p:sp>
        <p:nvSpPr>
          <p:cNvPr id="3" name="Marcador de contenido 2">
            <a:extLst>
              <a:ext uri="{FF2B5EF4-FFF2-40B4-BE49-F238E27FC236}">
                <a16:creationId xmlns:a16="http://schemas.microsoft.com/office/drawing/2014/main" id="{43FBFACD-F921-71D3-2E37-487B0CE0E032}"/>
              </a:ext>
            </a:extLst>
          </p:cNvPr>
          <p:cNvSpPr>
            <a:spLocks noGrp="1"/>
          </p:cNvSpPr>
          <p:nvPr>
            <p:ph idx="1"/>
          </p:nvPr>
        </p:nvSpPr>
        <p:spPr/>
        <p:txBody>
          <a:bodyPr>
            <a:normAutofit fontScale="92500"/>
          </a:bodyPr>
          <a:lstStyle/>
          <a:p>
            <a:pPr>
              <a:buFont typeface="Wingdings" panose="05000000000000000000" pitchFamily="2" charset="2"/>
              <a:buChar char="Ø"/>
            </a:pPr>
            <a:r>
              <a:rPr lang="es-ES" sz="1800" dirty="0"/>
              <a:t>En primer lugar nuestros datos vienen de las ventas de una tienda de bicicletas durante 11 meses, separados por tipo de producto, sexo y edad del comprador, y los beneficios y costes que generan para la empresa cada producto, además del país y en la fecha en la que han sido vendidos.</a:t>
            </a:r>
          </a:p>
          <a:p>
            <a:pPr>
              <a:buFont typeface="Wingdings" panose="05000000000000000000" pitchFamily="2" charset="2"/>
              <a:buChar char="Ø"/>
            </a:pPr>
            <a:r>
              <a:rPr lang="es-ES" sz="1800" dirty="0"/>
              <a:t>Hemos observado el gran aumento de ventas el mes de navidad (16,8% respecto al mes anterior) y el aumento progresivo entre febrero y junio (creciendo un 22,8% entre uno y otro) después del bajón de navidad.</a:t>
            </a:r>
          </a:p>
          <a:p>
            <a:pPr>
              <a:buFont typeface="Wingdings" panose="05000000000000000000" pitchFamily="2" charset="2"/>
              <a:buChar char="Ø"/>
            </a:pPr>
            <a:r>
              <a:rPr lang="es-ES" sz="1800" dirty="0"/>
              <a:t>También hemos observado que el tipo de producto que más beneficio deja son las bicicletas, a pesar de ser el que menos número de ejemplares se vende.</a:t>
            </a:r>
          </a:p>
          <a:p>
            <a:pPr>
              <a:buFont typeface="Wingdings" panose="05000000000000000000" pitchFamily="2" charset="2"/>
              <a:buChar char="Ø"/>
            </a:pPr>
            <a:r>
              <a:rPr lang="es-ES" sz="1800" dirty="0"/>
              <a:t>Por otra parte, calculando el número de bicicletas vendidas (producto que más beneficio genera) por franja de edad, vemos que aumentan en navidad en los menores de 25 y en la franja 25-34. Por lo que hemos añadido al final una posible campaña publicitaria los meses de antes de navidad en Instagram, pues va dirigida a menores de 34.</a:t>
            </a:r>
          </a:p>
          <a:p>
            <a:pPr>
              <a:buFont typeface="Wingdings" panose="05000000000000000000" pitchFamily="2" charset="2"/>
              <a:buChar char="Ø"/>
            </a:pPr>
            <a:r>
              <a:rPr lang="es-ES" sz="1800" dirty="0"/>
              <a:t>Por último, para próximos proyectos vamos a predecir los beneficios de los 3 próximos meses a los datos (julio, agosto y septiembre) para saber con qué presupuesto partimos para la próxima campaña de navidad.</a:t>
            </a:r>
            <a:endParaRPr lang="es-ES" dirty="0"/>
          </a:p>
          <a:p>
            <a:endParaRPr lang="es-ES" dirty="0"/>
          </a:p>
        </p:txBody>
      </p:sp>
    </p:spTree>
    <p:extLst>
      <p:ext uri="{BB962C8B-B14F-4D97-AF65-F5344CB8AC3E}">
        <p14:creationId xmlns:p14="http://schemas.microsoft.com/office/powerpoint/2010/main" val="1096850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41C83-61BD-2583-25B5-246AE4A38B4F}"/>
              </a:ext>
            </a:extLst>
          </p:cNvPr>
          <p:cNvSpPr>
            <a:spLocks noGrp="1"/>
          </p:cNvSpPr>
          <p:nvPr>
            <p:ph type="title"/>
          </p:nvPr>
        </p:nvSpPr>
        <p:spPr/>
        <p:txBody>
          <a:bodyPr>
            <a:normAutofit fontScale="90000"/>
          </a:bodyPr>
          <a:lstStyle/>
          <a:p>
            <a:br>
              <a:rPr lang="es-ES" sz="2000" dirty="0"/>
            </a:br>
            <a:br>
              <a:rPr lang="es-ES" sz="2000" dirty="0"/>
            </a:br>
            <a:br>
              <a:rPr lang="es-ES" sz="2000" dirty="0"/>
            </a:br>
            <a:br>
              <a:rPr lang="es-ES" sz="2000" dirty="0"/>
            </a:br>
            <a:br>
              <a:rPr lang="es-ES" sz="2000" dirty="0"/>
            </a:br>
            <a:endParaRPr lang="es-ES" sz="2000" dirty="0"/>
          </a:p>
        </p:txBody>
      </p:sp>
      <p:sp>
        <p:nvSpPr>
          <p:cNvPr id="3" name="Marcador de contenido 2">
            <a:extLst>
              <a:ext uri="{FF2B5EF4-FFF2-40B4-BE49-F238E27FC236}">
                <a16:creationId xmlns:a16="http://schemas.microsoft.com/office/drawing/2014/main" id="{B026804E-F0E0-8369-8132-DCE0E1A15E41}"/>
              </a:ext>
            </a:extLst>
          </p:cNvPr>
          <p:cNvSpPr>
            <a:spLocks noGrp="1"/>
          </p:cNvSpPr>
          <p:nvPr>
            <p:ph sz="half" idx="1"/>
          </p:nvPr>
        </p:nvSpPr>
        <p:spPr>
          <a:xfrm>
            <a:off x="-289531" y="5346461"/>
            <a:ext cx="1195347" cy="1257337"/>
          </a:xfrm>
        </p:spPr>
        <p:txBody>
          <a:bodyPr>
            <a:normAutofit fontScale="92500" lnSpcReduction="20000"/>
          </a:bodyPr>
          <a:lstStyle/>
          <a:p>
            <a:endParaRPr lang="es-ES" dirty="0"/>
          </a:p>
        </p:txBody>
      </p:sp>
      <p:sp>
        <p:nvSpPr>
          <p:cNvPr id="4" name="Marcador de contenido 3">
            <a:extLst>
              <a:ext uri="{FF2B5EF4-FFF2-40B4-BE49-F238E27FC236}">
                <a16:creationId xmlns:a16="http://schemas.microsoft.com/office/drawing/2014/main" id="{D22F8D4D-2D6A-3B4A-FFD2-F413F2B217D5}"/>
              </a:ext>
            </a:extLst>
          </p:cNvPr>
          <p:cNvSpPr>
            <a:spLocks noGrp="1"/>
          </p:cNvSpPr>
          <p:nvPr>
            <p:ph sz="half" idx="2"/>
          </p:nvPr>
        </p:nvSpPr>
        <p:spPr>
          <a:xfrm>
            <a:off x="7802880" y="1965395"/>
            <a:ext cx="3352800" cy="3984830"/>
          </a:xfrm>
        </p:spPr>
        <p:txBody>
          <a:bodyPr>
            <a:normAutofit fontScale="92500" lnSpcReduction="20000"/>
          </a:bodyPr>
          <a:lstStyle/>
          <a:p>
            <a:pPr>
              <a:buFont typeface="Wingdings" panose="05000000000000000000" pitchFamily="2" charset="2"/>
              <a:buChar char="§"/>
            </a:pPr>
            <a:r>
              <a:rPr lang="es-ES" dirty="0"/>
              <a:t>El </a:t>
            </a:r>
            <a:r>
              <a:rPr lang="es-ES" dirty="0" err="1"/>
              <a:t>dataset</a:t>
            </a:r>
            <a:r>
              <a:rPr lang="es-ES" dirty="0"/>
              <a:t> consta de 18 variables (categóricas y numéricas) y 48515 individuos (ventas).</a:t>
            </a:r>
          </a:p>
          <a:p>
            <a:pPr>
              <a:buFont typeface="Wingdings" panose="05000000000000000000" pitchFamily="2" charset="2"/>
              <a:buChar char="§"/>
            </a:pPr>
            <a:r>
              <a:rPr lang="es-ES" dirty="0"/>
              <a:t>Ventas de bicicletas desde agosto de 2013 hasta junio de 2014.</a:t>
            </a:r>
          </a:p>
          <a:p>
            <a:pPr>
              <a:buFont typeface="Wingdings" panose="05000000000000000000" pitchFamily="2" charset="2"/>
              <a:buChar char="§"/>
            </a:pPr>
            <a:r>
              <a:rPr lang="es-ES" dirty="0"/>
              <a:t>Observaciones de género y edad del comprador, país y fecha de venta.</a:t>
            </a:r>
          </a:p>
          <a:p>
            <a:pPr>
              <a:buFont typeface="Wingdings" panose="05000000000000000000" pitchFamily="2" charset="2"/>
              <a:buChar char="§"/>
            </a:pPr>
            <a:r>
              <a:rPr lang="es-ES" dirty="0"/>
              <a:t>Datos sobre el beneficio (bruto y neto) y coste de cada venta para la empresa.</a:t>
            </a:r>
          </a:p>
          <a:p>
            <a:pPr>
              <a:buFont typeface="Wingdings" panose="05000000000000000000" pitchFamily="2" charset="2"/>
              <a:buChar char="§"/>
            </a:pPr>
            <a:r>
              <a:rPr lang="es-ES" dirty="0"/>
              <a:t>Además los productos están agrupados por categorías y subcategorías.</a:t>
            </a:r>
          </a:p>
        </p:txBody>
      </p:sp>
      <p:pic>
        <p:nvPicPr>
          <p:cNvPr id="5" name="Imagen 4">
            <a:extLst>
              <a:ext uri="{FF2B5EF4-FFF2-40B4-BE49-F238E27FC236}">
                <a16:creationId xmlns:a16="http://schemas.microsoft.com/office/drawing/2014/main" id="{CA462F88-6A5D-550B-A4DF-ED717A618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364" y="1965395"/>
            <a:ext cx="6133106" cy="3984830"/>
          </a:xfrm>
          <a:prstGeom prst="rect">
            <a:avLst/>
          </a:prstGeom>
        </p:spPr>
      </p:pic>
      <p:sp>
        <p:nvSpPr>
          <p:cNvPr id="8" name="CuadroTexto 7">
            <a:extLst>
              <a:ext uri="{FF2B5EF4-FFF2-40B4-BE49-F238E27FC236}">
                <a16:creationId xmlns:a16="http://schemas.microsoft.com/office/drawing/2014/main" id="{C3943E9B-D27B-3D80-BB03-9352CDE0E34D}"/>
              </a:ext>
            </a:extLst>
          </p:cNvPr>
          <p:cNvSpPr txBox="1"/>
          <p:nvPr/>
        </p:nvSpPr>
        <p:spPr>
          <a:xfrm>
            <a:off x="1066800" y="464280"/>
            <a:ext cx="10330070" cy="1323439"/>
          </a:xfrm>
          <a:prstGeom prst="rect">
            <a:avLst/>
          </a:prstGeom>
          <a:noFill/>
        </p:spPr>
        <p:txBody>
          <a:bodyPr wrap="square" rtlCol="0">
            <a:spAutoFit/>
          </a:bodyPr>
          <a:lstStyle/>
          <a:p>
            <a:r>
              <a:rPr lang="es-ES" sz="4000" spc="-50" dirty="0">
                <a:solidFill>
                  <a:schemeClr val="tx1">
                    <a:lumMod val="75000"/>
                    <a:lumOff val="25000"/>
                  </a:schemeClr>
                </a:solidFill>
                <a:latin typeface="+mj-lt"/>
                <a:ea typeface="+mj-ea"/>
                <a:cs typeface="+mj-cs"/>
              </a:rPr>
              <a:t>Las ventas se concentran en EEUU, Australia y Europa central.</a:t>
            </a:r>
          </a:p>
        </p:txBody>
      </p:sp>
    </p:spTree>
    <p:extLst>
      <p:ext uri="{BB962C8B-B14F-4D97-AF65-F5344CB8AC3E}">
        <p14:creationId xmlns:p14="http://schemas.microsoft.com/office/powerpoint/2010/main" val="2269436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DBAE3-3D64-DF00-E50E-C6BA004A41C9}"/>
              </a:ext>
            </a:extLst>
          </p:cNvPr>
          <p:cNvSpPr>
            <a:spLocks noGrp="1"/>
          </p:cNvSpPr>
          <p:nvPr>
            <p:ph type="title"/>
          </p:nvPr>
        </p:nvSpPr>
        <p:spPr>
          <a:xfrm>
            <a:off x="716279" y="286603"/>
            <a:ext cx="10349285" cy="1450757"/>
          </a:xfrm>
        </p:spPr>
        <p:txBody>
          <a:bodyPr>
            <a:normAutofit fontScale="90000"/>
          </a:bodyPr>
          <a:lstStyle/>
          <a:p>
            <a:r>
              <a:rPr lang="es-ES" dirty="0"/>
              <a:t>Las ventas aumentan en un 16,8% respecto de la media de cara a la preparación de la Navidad.</a:t>
            </a:r>
          </a:p>
        </p:txBody>
      </p:sp>
      <p:pic>
        <p:nvPicPr>
          <p:cNvPr id="5" name="Imagen 4">
            <a:extLst>
              <a:ext uri="{FF2B5EF4-FFF2-40B4-BE49-F238E27FC236}">
                <a16:creationId xmlns:a16="http://schemas.microsoft.com/office/drawing/2014/main" id="{0419B56E-F35F-8615-627C-EDD297564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11" y="1954109"/>
            <a:ext cx="7564483" cy="4023359"/>
          </a:xfrm>
          <a:prstGeom prst="rect">
            <a:avLst/>
          </a:prstGeom>
        </p:spPr>
      </p:pic>
      <p:sp>
        <p:nvSpPr>
          <p:cNvPr id="3" name="Marcador de contenido 2">
            <a:extLst>
              <a:ext uri="{FF2B5EF4-FFF2-40B4-BE49-F238E27FC236}">
                <a16:creationId xmlns:a16="http://schemas.microsoft.com/office/drawing/2014/main" id="{6015F7F4-2D9A-98AF-3865-E63405312304}"/>
              </a:ext>
            </a:extLst>
          </p:cNvPr>
          <p:cNvSpPr>
            <a:spLocks noGrp="1"/>
          </p:cNvSpPr>
          <p:nvPr>
            <p:ph idx="1"/>
          </p:nvPr>
        </p:nvSpPr>
        <p:spPr>
          <a:xfrm>
            <a:off x="7787640" y="1845734"/>
            <a:ext cx="3383280" cy="4023360"/>
          </a:xfrm>
        </p:spPr>
        <p:txBody>
          <a:bodyPr>
            <a:normAutofit fontScale="92500" lnSpcReduction="10000"/>
          </a:bodyPr>
          <a:lstStyle/>
          <a:p>
            <a:pPr>
              <a:buFont typeface="Wingdings" panose="05000000000000000000" pitchFamily="2" charset="2"/>
              <a:buChar char="§"/>
            </a:pPr>
            <a:r>
              <a:rPr lang="es-ES" sz="1800" dirty="0"/>
              <a:t>El mes de diciembre registra la cantidad de ventas más grande del periodo estudiado, la subida es del 16,8% sobre la media mensual.</a:t>
            </a:r>
          </a:p>
          <a:p>
            <a:pPr>
              <a:buFont typeface="Wingdings" panose="05000000000000000000" pitchFamily="2" charset="2"/>
              <a:buChar char="§"/>
            </a:pPr>
            <a:r>
              <a:rPr lang="es-ES" sz="1800" dirty="0"/>
              <a:t>En el mes de febrero hay un decrecimiento evidente del número de ventas debido a la saciedad de los consumidores una vez pasada la Navidad. </a:t>
            </a:r>
          </a:p>
          <a:p>
            <a:pPr>
              <a:buFont typeface="Wingdings" panose="05000000000000000000" pitchFamily="2" charset="2"/>
              <a:buChar char="§"/>
            </a:pPr>
            <a:r>
              <a:rPr lang="es-ES" sz="1800" dirty="0"/>
              <a:t>Desde el mes de enero hasta el mes de junio las ventas aumentan en un 22,87%, cada mes registra de media un número de ventas un 5,72% superior al mes anterior. Este hecho sugiere un crecimiento positivo por parte de la empresas.</a:t>
            </a:r>
          </a:p>
        </p:txBody>
      </p:sp>
      <p:sp>
        <p:nvSpPr>
          <p:cNvPr id="7" name="CuadroTexto 6">
            <a:extLst>
              <a:ext uri="{FF2B5EF4-FFF2-40B4-BE49-F238E27FC236}">
                <a16:creationId xmlns:a16="http://schemas.microsoft.com/office/drawing/2014/main" id="{1675931F-9175-11B8-D121-2A7FE05F1F0C}"/>
              </a:ext>
            </a:extLst>
          </p:cNvPr>
          <p:cNvSpPr txBox="1"/>
          <p:nvPr/>
        </p:nvSpPr>
        <p:spPr>
          <a:xfrm>
            <a:off x="3368040" y="2468880"/>
            <a:ext cx="640080" cy="246221"/>
          </a:xfrm>
          <a:prstGeom prst="rect">
            <a:avLst/>
          </a:prstGeom>
          <a:noFill/>
        </p:spPr>
        <p:txBody>
          <a:bodyPr wrap="square" rtlCol="0">
            <a:spAutoFit/>
          </a:bodyPr>
          <a:lstStyle/>
          <a:p>
            <a:r>
              <a:rPr lang="es-ES" sz="1000" dirty="0">
                <a:solidFill>
                  <a:srgbClr val="002060"/>
                </a:solidFill>
              </a:rPr>
              <a:t>66 663</a:t>
            </a:r>
          </a:p>
        </p:txBody>
      </p:sp>
    </p:spTree>
    <p:extLst>
      <p:ext uri="{BB962C8B-B14F-4D97-AF65-F5344CB8AC3E}">
        <p14:creationId xmlns:p14="http://schemas.microsoft.com/office/powerpoint/2010/main" val="422141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4DD66AB1-17AA-321B-3783-2E8C12FB9D80}"/>
              </a:ext>
            </a:extLst>
          </p:cNvPr>
          <p:cNvPicPr>
            <a:picLocks noChangeAspect="1"/>
          </p:cNvPicPr>
          <p:nvPr/>
        </p:nvPicPr>
        <p:blipFill rotWithShape="1">
          <a:blip r:embed="rId2">
            <a:extLst>
              <a:ext uri="{28A0092B-C50C-407E-A947-70E740481C1C}">
                <a14:useLocalDpi xmlns:a14="http://schemas.microsoft.com/office/drawing/2010/main" val="0"/>
              </a:ext>
            </a:extLst>
          </a:blip>
          <a:srcRect b="7622"/>
          <a:stretch/>
        </p:blipFill>
        <p:spPr>
          <a:xfrm>
            <a:off x="812628" y="1790031"/>
            <a:ext cx="4838870" cy="1831211"/>
          </a:xfrm>
          <a:prstGeom prst="rect">
            <a:avLst/>
          </a:prstGeom>
        </p:spPr>
      </p:pic>
      <p:sp>
        <p:nvSpPr>
          <p:cNvPr id="2" name="Título 1">
            <a:extLst>
              <a:ext uri="{FF2B5EF4-FFF2-40B4-BE49-F238E27FC236}">
                <a16:creationId xmlns:a16="http://schemas.microsoft.com/office/drawing/2014/main" id="{8C482416-A2A6-2B6F-EF7D-79A9FB6CF103}"/>
              </a:ext>
            </a:extLst>
          </p:cNvPr>
          <p:cNvSpPr>
            <a:spLocks noGrp="1"/>
          </p:cNvSpPr>
          <p:nvPr>
            <p:ph type="title"/>
          </p:nvPr>
        </p:nvSpPr>
        <p:spPr/>
        <p:txBody>
          <a:bodyPr>
            <a:normAutofit/>
          </a:bodyPr>
          <a:lstStyle/>
          <a:p>
            <a:r>
              <a:rPr lang="es-ES" dirty="0"/>
              <a:t>La bicicleta, el producto menos vendido, genera más del 45% de los beneficios.</a:t>
            </a:r>
          </a:p>
        </p:txBody>
      </p:sp>
      <p:pic>
        <p:nvPicPr>
          <p:cNvPr id="5" name="Marcador de contenido 4">
            <a:extLst>
              <a:ext uri="{FF2B5EF4-FFF2-40B4-BE49-F238E27FC236}">
                <a16:creationId xmlns:a16="http://schemas.microsoft.com/office/drawing/2014/main" id="{C30EEF16-6CB4-6360-7B84-3E46EF8191F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613" r="7051" b="7467"/>
          <a:stretch/>
        </p:blipFill>
        <p:spPr>
          <a:xfrm>
            <a:off x="745285" y="3631445"/>
            <a:ext cx="5558371" cy="2635752"/>
          </a:xfrm>
        </p:spPr>
      </p:pic>
      <p:sp>
        <p:nvSpPr>
          <p:cNvPr id="6" name="Marcador de contenido 5">
            <a:extLst>
              <a:ext uri="{FF2B5EF4-FFF2-40B4-BE49-F238E27FC236}">
                <a16:creationId xmlns:a16="http://schemas.microsoft.com/office/drawing/2014/main" id="{06F5514D-CAEB-F855-8B66-8606A8BE1F9E}"/>
              </a:ext>
            </a:extLst>
          </p:cNvPr>
          <p:cNvSpPr>
            <a:spLocks noGrp="1"/>
          </p:cNvSpPr>
          <p:nvPr>
            <p:ph sz="quarter" idx="4294967295"/>
          </p:nvPr>
        </p:nvSpPr>
        <p:spPr>
          <a:xfrm>
            <a:off x="6540503" y="1916112"/>
            <a:ext cx="5113860" cy="4157141"/>
          </a:xfrm>
        </p:spPr>
        <p:txBody>
          <a:bodyPr>
            <a:normAutofit lnSpcReduction="10000"/>
          </a:bodyPr>
          <a:lstStyle/>
          <a:p>
            <a:r>
              <a:rPr lang="es-ES" sz="2000" dirty="0">
                <a:solidFill>
                  <a:schemeClr val="tx1">
                    <a:lumMod val="75000"/>
                    <a:lumOff val="25000"/>
                  </a:schemeClr>
                </a:solidFill>
              </a:rPr>
              <a:t>La primera gráfica muestra las unidades totales vendidas de cada tipo de producto</a:t>
            </a:r>
            <a:r>
              <a:rPr lang="es-ES" dirty="0"/>
              <a:t>, d</a:t>
            </a:r>
            <a:r>
              <a:rPr lang="es-ES" sz="2000" dirty="0">
                <a:solidFill>
                  <a:schemeClr val="tx1">
                    <a:lumMod val="75000"/>
                    <a:lumOff val="25000"/>
                  </a:schemeClr>
                </a:solidFill>
              </a:rPr>
              <a:t>onde se puede observar que las bicicletas representan un porcentaje mínimo de las ventas. En cambio, la siguiente gráfica deja ver que la venta de bicicletas trae el mayor beneficio bruto, aunque los accesorios dejan un beneficio neto similar.</a:t>
            </a:r>
          </a:p>
          <a:p>
            <a:pPr>
              <a:buFont typeface="Wingdings" panose="05000000000000000000" pitchFamily="2" charset="2"/>
              <a:buChar char="§"/>
            </a:pPr>
            <a:r>
              <a:rPr lang="es-ES" sz="2000" dirty="0">
                <a:solidFill>
                  <a:schemeClr val="tx1">
                    <a:lumMod val="75000"/>
                    <a:lumOff val="25000"/>
                  </a:schemeClr>
                </a:solidFill>
              </a:rPr>
              <a:t>La ropa constituye menos del 15% del beneficio.</a:t>
            </a:r>
          </a:p>
          <a:p>
            <a:pPr>
              <a:buFont typeface="Wingdings" panose="05000000000000000000" pitchFamily="2" charset="2"/>
              <a:buChar char="§"/>
            </a:pPr>
            <a:r>
              <a:rPr lang="es-ES" sz="2000" dirty="0">
                <a:solidFill>
                  <a:schemeClr val="tx1">
                    <a:lumMod val="75000"/>
                    <a:lumOff val="25000"/>
                  </a:schemeClr>
                </a:solidFill>
              </a:rPr>
              <a:t>Las bicicletas pese a ser el producto menos vendido general el mayor porcentaje de beneficio.</a:t>
            </a:r>
          </a:p>
          <a:p>
            <a:pPr>
              <a:buFont typeface="Wingdings" panose="05000000000000000000" pitchFamily="2" charset="2"/>
              <a:buChar char="§"/>
            </a:pPr>
            <a:r>
              <a:rPr lang="es-ES" sz="2000" dirty="0">
                <a:solidFill>
                  <a:schemeClr val="tx1">
                    <a:lumMod val="75000"/>
                    <a:lumOff val="25000"/>
                  </a:schemeClr>
                </a:solidFill>
              </a:rPr>
              <a:t>La venta de accesorios nos deja en torno al 40% del beneficio total.</a:t>
            </a:r>
          </a:p>
          <a:p>
            <a:pPr>
              <a:buFont typeface="Wingdings" panose="05000000000000000000" pitchFamily="2" charset="2"/>
              <a:buChar char="§"/>
            </a:pPr>
            <a:endParaRPr lang="es-ES" sz="2000" dirty="0">
              <a:solidFill>
                <a:schemeClr val="tx1">
                  <a:lumMod val="75000"/>
                  <a:lumOff val="25000"/>
                </a:schemeClr>
              </a:solidFill>
            </a:endParaRPr>
          </a:p>
          <a:p>
            <a:pPr>
              <a:buFont typeface="Wingdings" panose="05000000000000000000" pitchFamily="2" charset="2"/>
              <a:buChar char="§"/>
            </a:pPr>
            <a:endParaRPr lang="es-ES" sz="2000" dirty="0">
              <a:solidFill>
                <a:schemeClr val="tx1">
                  <a:lumMod val="75000"/>
                  <a:lumOff val="25000"/>
                </a:schemeClr>
              </a:solidFill>
            </a:endParaRPr>
          </a:p>
          <a:p>
            <a:pPr>
              <a:buFont typeface="Wingdings" panose="05000000000000000000" pitchFamily="2" charset="2"/>
              <a:buChar char="§"/>
            </a:pPr>
            <a:endParaRPr lang="es-ES" sz="2000" dirty="0">
              <a:solidFill>
                <a:schemeClr val="tx1">
                  <a:lumMod val="75000"/>
                  <a:lumOff val="25000"/>
                </a:schemeClr>
              </a:solidFill>
            </a:endParaRPr>
          </a:p>
          <a:p>
            <a:pPr>
              <a:buFont typeface="Wingdings" panose="05000000000000000000" pitchFamily="2" charset="2"/>
              <a:buChar char="§"/>
            </a:pPr>
            <a:endParaRPr lang="es-ES" sz="2000" dirty="0">
              <a:solidFill>
                <a:schemeClr val="tx1">
                  <a:lumMod val="75000"/>
                  <a:lumOff val="25000"/>
                </a:schemeClr>
              </a:solidFill>
            </a:endParaRPr>
          </a:p>
          <a:p>
            <a:endParaRPr lang="es-ES" sz="2000" dirty="0">
              <a:solidFill>
                <a:schemeClr val="tx1">
                  <a:lumMod val="75000"/>
                  <a:lumOff val="25000"/>
                </a:schemeClr>
              </a:solidFill>
            </a:endParaRPr>
          </a:p>
          <a:p>
            <a:endParaRPr lang="es-ES" sz="2000" dirty="0">
              <a:solidFill>
                <a:schemeClr val="tx1">
                  <a:lumMod val="75000"/>
                  <a:lumOff val="25000"/>
                </a:schemeClr>
              </a:solidFill>
            </a:endParaRPr>
          </a:p>
          <a:p>
            <a:endParaRPr lang="es-ES" dirty="0"/>
          </a:p>
        </p:txBody>
      </p:sp>
      <p:cxnSp>
        <p:nvCxnSpPr>
          <p:cNvPr id="7" name="Conector recto de flecha 6">
            <a:extLst>
              <a:ext uri="{FF2B5EF4-FFF2-40B4-BE49-F238E27FC236}">
                <a16:creationId xmlns:a16="http://schemas.microsoft.com/office/drawing/2014/main" id="{BF9D7C86-D682-E5C9-9AD6-C12FC6590DBC}"/>
              </a:ext>
            </a:extLst>
          </p:cNvPr>
          <p:cNvCxnSpPr>
            <a:cxnSpLocks/>
          </p:cNvCxnSpPr>
          <p:nvPr/>
        </p:nvCxnSpPr>
        <p:spPr>
          <a:xfrm>
            <a:off x="2481145" y="4301637"/>
            <a:ext cx="0" cy="604168"/>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B0DAF0B8-F8C8-69D3-9653-B00351C0E58C}"/>
              </a:ext>
            </a:extLst>
          </p:cNvPr>
          <p:cNvCxnSpPr>
            <a:cxnSpLocks/>
          </p:cNvCxnSpPr>
          <p:nvPr/>
        </p:nvCxnSpPr>
        <p:spPr>
          <a:xfrm>
            <a:off x="3876576" y="5130848"/>
            <a:ext cx="1" cy="549983"/>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111ACD8A-471D-DA35-D637-75CA83437A7B}"/>
              </a:ext>
            </a:extLst>
          </p:cNvPr>
          <p:cNvCxnSpPr>
            <a:cxnSpLocks/>
          </p:cNvCxnSpPr>
          <p:nvPr/>
        </p:nvCxnSpPr>
        <p:spPr>
          <a:xfrm>
            <a:off x="5287129" y="5567196"/>
            <a:ext cx="0" cy="18415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7365BA08-D8D2-BBB8-0B72-5AF380F481CE}"/>
              </a:ext>
            </a:extLst>
          </p:cNvPr>
          <p:cNvSpPr txBox="1"/>
          <p:nvPr/>
        </p:nvSpPr>
        <p:spPr>
          <a:xfrm>
            <a:off x="2433162" y="4480611"/>
            <a:ext cx="790716" cy="246221"/>
          </a:xfrm>
          <a:prstGeom prst="rect">
            <a:avLst/>
          </a:prstGeom>
          <a:noFill/>
        </p:spPr>
        <p:txBody>
          <a:bodyPr wrap="square" rtlCol="0">
            <a:spAutoFit/>
          </a:bodyPr>
          <a:lstStyle/>
          <a:p>
            <a:r>
              <a:rPr lang="es-ES" sz="1000" dirty="0">
                <a:solidFill>
                  <a:srgbClr val="00B050"/>
                </a:solidFill>
              </a:rPr>
              <a:t>4 589 446$</a:t>
            </a:r>
          </a:p>
        </p:txBody>
      </p:sp>
      <p:sp>
        <p:nvSpPr>
          <p:cNvPr id="14" name="CuadroTexto 13">
            <a:extLst>
              <a:ext uri="{FF2B5EF4-FFF2-40B4-BE49-F238E27FC236}">
                <a16:creationId xmlns:a16="http://schemas.microsoft.com/office/drawing/2014/main" id="{166C8889-91D8-0C84-3435-44900654CDE8}"/>
              </a:ext>
            </a:extLst>
          </p:cNvPr>
          <p:cNvSpPr txBox="1"/>
          <p:nvPr/>
        </p:nvSpPr>
        <p:spPr>
          <a:xfrm>
            <a:off x="3876575" y="5282728"/>
            <a:ext cx="1173707" cy="246221"/>
          </a:xfrm>
          <a:prstGeom prst="rect">
            <a:avLst/>
          </a:prstGeom>
          <a:noFill/>
        </p:spPr>
        <p:txBody>
          <a:bodyPr wrap="square" rtlCol="0">
            <a:spAutoFit/>
          </a:bodyPr>
          <a:lstStyle/>
          <a:p>
            <a:r>
              <a:rPr lang="es-ES" sz="1000" dirty="0">
                <a:solidFill>
                  <a:srgbClr val="00B050"/>
                </a:solidFill>
              </a:rPr>
              <a:t>4 207 563$</a:t>
            </a:r>
          </a:p>
        </p:txBody>
      </p:sp>
      <p:sp>
        <p:nvSpPr>
          <p:cNvPr id="15" name="CuadroTexto 14">
            <a:extLst>
              <a:ext uri="{FF2B5EF4-FFF2-40B4-BE49-F238E27FC236}">
                <a16:creationId xmlns:a16="http://schemas.microsoft.com/office/drawing/2014/main" id="{400A6885-9A32-C08E-B0AD-7E1EFC6566B8}"/>
              </a:ext>
            </a:extLst>
          </p:cNvPr>
          <p:cNvSpPr txBox="1"/>
          <p:nvPr/>
        </p:nvSpPr>
        <p:spPr>
          <a:xfrm>
            <a:off x="5287129" y="5505125"/>
            <a:ext cx="1466849" cy="246221"/>
          </a:xfrm>
          <a:prstGeom prst="rect">
            <a:avLst/>
          </a:prstGeom>
          <a:noFill/>
        </p:spPr>
        <p:txBody>
          <a:bodyPr wrap="square" rtlCol="0">
            <a:spAutoFit/>
          </a:bodyPr>
          <a:lstStyle/>
          <a:p>
            <a:r>
              <a:rPr lang="es-ES" sz="1000" dirty="0">
                <a:solidFill>
                  <a:srgbClr val="00B050"/>
                </a:solidFill>
              </a:rPr>
              <a:t>1 334 684$</a:t>
            </a:r>
          </a:p>
        </p:txBody>
      </p:sp>
      <p:sp>
        <p:nvSpPr>
          <p:cNvPr id="16" name="Elipse 15">
            <a:extLst>
              <a:ext uri="{FF2B5EF4-FFF2-40B4-BE49-F238E27FC236}">
                <a16:creationId xmlns:a16="http://schemas.microsoft.com/office/drawing/2014/main" id="{B7814584-E5D8-75AC-AC06-032F36206488}"/>
              </a:ext>
            </a:extLst>
          </p:cNvPr>
          <p:cNvSpPr/>
          <p:nvPr/>
        </p:nvSpPr>
        <p:spPr>
          <a:xfrm>
            <a:off x="2416390" y="3963988"/>
            <a:ext cx="94661" cy="81885"/>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DD2BBD12-EAA3-7980-46DD-4BD220C9CDBD}"/>
              </a:ext>
            </a:extLst>
          </p:cNvPr>
          <p:cNvSpPr txBox="1"/>
          <p:nvPr/>
        </p:nvSpPr>
        <p:spPr>
          <a:xfrm>
            <a:off x="2474755" y="3886458"/>
            <a:ext cx="1013419" cy="261610"/>
          </a:xfrm>
          <a:prstGeom prst="rect">
            <a:avLst/>
          </a:prstGeom>
          <a:noFill/>
        </p:spPr>
        <p:txBody>
          <a:bodyPr wrap="none" rtlCol="0">
            <a:spAutoFit/>
          </a:bodyPr>
          <a:lstStyle/>
          <a:p>
            <a:r>
              <a:rPr lang="es-ES" sz="1100" dirty="0">
                <a:solidFill>
                  <a:schemeClr val="bg1">
                    <a:lumMod val="50000"/>
                  </a:schemeClr>
                </a:solidFill>
              </a:rPr>
              <a:t>Beneficio neto</a:t>
            </a:r>
          </a:p>
        </p:txBody>
      </p:sp>
    </p:spTree>
    <p:extLst>
      <p:ext uri="{BB962C8B-B14F-4D97-AF65-F5344CB8AC3E}">
        <p14:creationId xmlns:p14="http://schemas.microsoft.com/office/powerpoint/2010/main" val="408579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6A3088-BE44-000D-E3F6-473C3F2AA92B}"/>
              </a:ext>
            </a:extLst>
          </p:cNvPr>
          <p:cNvSpPr>
            <a:spLocks noGrp="1"/>
          </p:cNvSpPr>
          <p:nvPr>
            <p:ph type="title"/>
          </p:nvPr>
        </p:nvSpPr>
        <p:spPr/>
        <p:txBody>
          <a:bodyPr>
            <a:normAutofit fontScale="90000"/>
          </a:bodyPr>
          <a:lstStyle/>
          <a:p>
            <a:r>
              <a:rPr lang="es-ES" dirty="0"/>
              <a:t>En Navidad la venta de bicicletas se duplica en menores de 25 y crece un 57% en los jóvenes de entre 25 y 34 años, respecto de la media.</a:t>
            </a:r>
          </a:p>
        </p:txBody>
      </p:sp>
      <p:sp>
        <p:nvSpPr>
          <p:cNvPr id="4" name="Marcador de contenido 3">
            <a:extLst>
              <a:ext uri="{FF2B5EF4-FFF2-40B4-BE49-F238E27FC236}">
                <a16:creationId xmlns:a16="http://schemas.microsoft.com/office/drawing/2014/main" id="{07AD9CF3-FBF1-9B78-A20D-688B83F7B3B8}"/>
              </a:ext>
            </a:extLst>
          </p:cNvPr>
          <p:cNvSpPr>
            <a:spLocks noGrp="1"/>
          </p:cNvSpPr>
          <p:nvPr>
            <p:ph sz="half" idx="1"/>
          </p:nvPr>
        </p:nvSpPr>
        <p:spPr>
          <a:xfrm>
            <a:off x="-2093666" y="7573866"/>
            <a:ext cx="4885151" cy="1349881"/>
          </a:xfrm>
        </p:spPr>
        <p:txBody>
          <a:bodyPr>
            <a:normAutofit fontScale="85000" lnSpcReduction="10000"/>
          </a:bodyPr>
          <a:lstStyle/>
          <a:p>
            <a:endParaRPr lang="es-ES" dirty="0"/>
          </a:p>
        </p:txBody>
      </p:sp>
      <p:sp>
        <p:nvSpPr>
          <p:cNvPr id="6" name="Marcador de contenido 5">
            <a:extLst>
              <a:ext uri="{FF2B5EF4-FFF2-40B4-BE49-F238E27FC236}">
                <a16:creationId xmlns:a16="http://schemas.microsoft.com/office/drawing/2014/main" id="{64A8DAC0-C631-7E8B-5BF6-798E7AA501E4}"/>
              </a:ext>
            </a:extLst>
          </p:cNvPr>
          <p:cNvSpPr>
            <a:spLocks noGrp="1"/>
          </p:cNvSpPr>
          <p:nvPr>
            <p:ph sz="half" idx="2"/>
          </p:nvPr>
        </p:nvSpPr>
        <p:spPr>
          <a:xfrm>
            <a:off x="7612469" y="1956216"/>
            <a:ext cx="3815094" cy="4013819"/>
          </a:xfrm>
        </p:spPr>
        <p:txBody>
          <a:bodyPr>
            <a:normAutofit fontScale="85000" lnSpcReduction="10000"/>
          </a:bodyPr>
          <a:lstStyle/>
          <a:p>
            <a:pPr>
              <a:buFont typeface="Wingdings" panose="05000000000000000000" pitchFamily="2" charset="2"/>
              <a:buChar char="§"/>
            </a:pPr>
            <a:r>
              <a:rPr lang="es-ES" dirty="0"/>
              <a:t>Las ventas de bicicletas en el mes de diciembre se disparan en jóvenes de menores de 25 años. En esta misma época también aumentan las ventas para jóvenes entre 25 y 34 años, aunque no tan drásticamente. </a:t>
            </a:r>
          </a:p>
          <a:p>
            <a:pPr>
              <a:buFont typeface="Wingdings" panose="05000000000000000000" pitchFamily="2" charset="2"/>
              <a:buChar char="§"/>
            </a:pPr>
            <a:r>
              <a:rPr lang="es-ES" dirty="0"/>
              <a:t>Se aprecia una subida considerable en el número de bicicletas vendidas conforme nos aproximamos al verano, en los meses de abril, mayo y junio.</a:t>
            </a:r>
          </a:p>
          <a:p>
            <a:pPr>
              <a:buFont typeface="Wingdings" panose="05000000000000000000" pitchFamily="2" charset="2"/>
              <a:buChar char="§"/>
            </a:pPr>
            <a:r>
              <a:rPr lang="es-ES" dirty="0"/>
              <a:t>En ambos rangos de edades las bicicletas aumentan sus ventas significativamente. Cabe destacarla subcategoría de bicicletas de carretera, la más vendida entre esta parte de la población, seguida de las bicicletas de montaña.</a:t>
            </a:r>
          </a:p>
        </p:txBody>
      </p:sp>
      <p:pic>
        <p:nvPicPr>
          <p:cNvPr id="10" name="Imagen 9">
            <a:extLst>
              <a:ext uri="{FF2B5EF4-FFF2-40B4-BE49-F238E27FC236}">
                <a16:creationId xmlns:a16="http://schemas.microsoft.com/office/drawing/2014/main" id="{3D0B2E06-A184-4E51-6CC8-48F4C4681ACD}"/>
              </a:ext>
            </a:extLst>
          </p:cNvPr>
          <p:cNvPicPr>
            <a:picLocks noChangeAspect="1"/>
          </p:cNvPicPr>
          <p:nvPr/>
        </p:nvPicPr>
        <p:blipFill rotWithShape="1">
          <a:blip r:embed="rId2">
            <a:extLst>
              <a:ext uri="{28A0092B-C50C-407E-A947-70E740481C1C}">
                <a14:useLocalDpi xmlns:a14="http://schemas.microsoft.com/office/drawing/2010/main" val="0"/>
              </a:ext>
            </a:extLst>
          </a:blip>
          <a:srcRect b="5765"/>
          <a:stretch/>
        </p:blipFill>
        <p:spPr>
          <a:xfrm>
            <a:off x="689113" y="2000664"/>
            <a:ext cx="6271998" cy="4187193"/>
          </a:xfrm>
          <a:prstGeom prst="rect">
            <a:avLst/>
          </a:prstGeom>
        </p:spPr>
      </p:pic>
      <p:pic>
        <p:nvPicPr>
          <p:cNvPr id="8" name="Imagen 7">
            <a:extLst>
              <a:ext uri="{FF2B5EF4-FFF2-40B4-BE49-F238E27FC236}">
                <a16:creationId xmlns:a16="http://schemas.microsoft.com/office/drawing/2014/main" id="{289DD22E-F78C-B9E8-4CC0-5C8BAA8D81DC}"/>
              </a:ext>
            </a:extLst>
          </p:cNvPr>
          <p:cNvPicPr>
            <a:picLocks noChangeAspect="1"/>
          </p:cNvPicPr>
          <p:nvPr/>
        </p:nvPicPr>
        <p:blipFill rotWithShape="1">
          <a:blip r:embed="rId3">
            <a:extLst>
              <a:ext uri="{28A0092B-C50C-407E-A947-70E740481C1C}">
                <a14:useLocalDpi xmlns:a14="http://schemas.microsoft.com/office/drawing/2010/main" val="0"/>
              </a:ext>
            </a:extLst>
          </a:blip>
          <a:srcRect t="3926" r="12359" b="7378"/>
          <a:stretch/>
        </p:blipFill>
        <p:spPr>
          <a:xfrm>
            <a:off x="4734839" y="1827353"/>
            <a:ext cx="2506353" cy="2032970"/>
          </a:xfrm>
          <a:prstGeom prst="rect">
            <a:avLst/>
          </a:prstGeom>
        </p:spPr>
      </p:pic>
      <p:sp>
        <p:nvSpPr>
          <p:cNvPr id="11" name="CuadroTexto 10">
            <a:extLst>
              <a:ext uri="{FF2B5EF4-FFF2-40B4-BE49-F238E27FC236}">
                <a16:creationId xmlns:a16="http://schemas.microsoft.com/office/drawing/2014/main" id="{8E21BC3A-68B4-818A-193A-AE0B45D693C7}"/>
              </a:ext>
            </a:extLst>
          </p:cNvPr>
          <p:cNvSpPr txBox="1"/>
          <p:nvPr/>
        </p:nvSpPr>
        <p:spPr>
          <a:xfrm>
            <a:off x="6360053" y="4958408"/>
            <a:ext cx="651330" cy="307777"/>
          </a:xfrm>
          <a:prstGeom prst="rect">
            <a:avLst/>
          </a:prstGeom>
          <a:noFill/>
        </p:spPr>
        <p:txBody>
          <a:bodyPr wrap="square" rtlCol="0">
            <a:spAutoFit/>
          </a:bodyPr>
          <a:lstStyle/>
          <a:p>
            <a:r>
              <a:rPr lang="es-ES" sz="1400" dirty="0">
                <a:solidFill>
                  <a:srgbClr val="FFC000"/>
                </a:solidFill>
              </a:rPr>
              <a:t>83,55</a:t>
            </a:r>
          </a:p>
        </p:txBody>
      </p:sp>
      <p:sp>
        <p:nvSpPr>
          <p:cNvPr id="12" name="CuadroTexto 11">
            <a:extLst>
              <a:ext uri="{FF2B5EF4-FFF2-40B4-BE49-F238E27FC236}">
                <a16:creationId xmlns:a16="http://schemas.microsoft.com/office/drawing/2014/main" id="{B1285C3E-887E-3DC7-AD07-5BDAC050E397}"/>
              </a:ext>
            </a:extLst>
          </p:cNvPr>
          <p:cNvSpPr txBox="1"/>
          <p:nvPr/>
        </p:nvSpPr>
        <p:spPr>
          <a:xfrm>
            <a:off x="6334883" y="3963126"/>
            <a:ext cx="906311" cy="307777"/>
          </a:xfrm>
          <a:prstGeom prst="rect">
            <a:avLst/>
          </a:prstGeom>
          <a:noFill/>
        </p:spPr>
        <p:txBody>
          <a:bodyPr wrap="square" rtlCol="0">
            <a:spAutoFit/>
          </a:bodyPr>
          <a:lstStyle/>
          <a:p>
            <a:r>
              <a:rPr lang="es-ES" sz="1400" dirty="0">
                <a:solidFill>
                  <a:srgbClr val="0070C0"/>
                </a:solidFill>
              </a:rPr>
              <a:t>270,64</a:t>
            </a:r>
          </a:p>
        </p:txBody>
      </p:sp>
      <p:cxnSp>
        <p:nvCxnSpPr>
          <p:cNvPr id="14" name="Conector recto de flecha 13">
            <a:extLst>
              <a:ext uri="{FF2B5EF4-FFF2-40B4-BE49-F238E27FC236}">
                <a16:creationId xmlns:a16="http://schemas.microsoft.com/office/drawing/2014/main" id="{62C723C7-9692-4924-2918-8705249FA770}"/>
              </a:ext>
            </a:extLst>
          </p:cNvPr>
          <p:cNvCxnSpPr/>
          <p:nvPr/>
        </p:nvCxnSpPr>
        <p:spPr>
          <a:xfrm>
            <a:off x="1733006" y="3248297"/>
            <a:ext cx="0" cy="783772"/>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4B0E3DCB-CE04-194A-960A-EF51D02C5879}"/>
              </a:ext>
            </a:extLst>
          </p:cNvPr>
          <p:cNvCxnSpPr/>
          <p:nvPr/>
        </p:nvCxnSpPr>
        <p:spPr>
          <a:xfrm>
            <a:off x="1898469" y="4632960"/>
            <a:ext cx="0" cy="479336"/>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BFAA8794-1921-C052-69E5-139476A39BC9}"/>
              </a:ext>
            </a:extLst>
          </p:cNvPr>
          <p:cNvSpPr txBox="1"/>
          <p:nvPr/>
        </p:nvSpPr>
        <p:spPr>
          <a:xfrm>
            <a:off x="1698285" y="3403510"/>
            <a:ext cx="710313" cy="307777"/>
          </a:xfrm>
          <a:prstGeom prst="rect">
            <a:avLst/>
          </a:prstGeom>
          <a:noFill/>
        </p:spPr>
        <p:txBody>
          <a:bodyPr wrap="square" rtlCol="0">
            <a:spAutoFit/>
          </a:bodyPr>
          <a:lstStyle/>
          <a:p>
            <a:r>
              <a:rPr lang="es-ES" sz="1400" dirty="0">
                <a:solidFill>
                  <a:srgbClr val="00B050"/>
                </a:solidFill>
              </a:rPr>
              <a:t>57%</a:t>
            </a:r>
          </a:p>
        </p:txBody>
      </p:sp>
      <p:sp>
        <p:nvSpPr>
          <p:cNvPr id="18" name="Elipse 17">
            <a:extLst>
              <a:ext uri="{FF2B5EF4-FFF2-40B4-BE49-F238E27FC236}">
                <a16:creationId xmlns:a16="http://schemas.microsoft.com/office/drawing/2014/main" id="{3F731893-1845-D03E-5D66-9F240F7C5F80}"/>
              </a:ext>
            </a:extLst>
          </p:cNvPr>
          <p:cNvSpPr/>
          <p:nvPr/>
        </p:nvSpPr>
        <p:spPr>
          <a:xfrm>
            <a:off x="1956517" y="4750708"/>
            <a:ext cx="419790" cy="243840"/>
          </a:xfrm>
          <a:prstGeom prst="ellipse">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9F661D17-DD09-7657-0971-D7CE3C8B9327}"/>
              </a:ext>
            </a:extLst>
          </p:cNvPr>
          <p:cNvSpPr txBox="1"/>
          <p:nvPr/>
        </p:nvSpPr>
        <p:spPr>
          <a:xfrm>
            <a:off x="1906534" y="4736554"/>
            <a:ext cx="783771" cy="276999"/>
          </a:xfrm>
          <a:prstGeom prst="rect">
            <a:avLst/>
          </a:prstGeom>
          <a:noFill/>
        </p:spPr>
        <p:txBody>
          <a:bodyPr wrap="square" rtlCol="0">
            <a:spAutoFit/>
          </a:bodyPr>
          <a:lstStyle/>
          <a:p>
            <a:r>
              <a:rPr lang="es-ES" sz="1200" dirty="0">
                <a:solidFill>
                  <a:srgbClr val="00B050"/>
                </a:solidFill>
              </a:rPr>
              <a:t>109%</a:t>
            </a:r>
          </a:p>
        </p:txBody>
      </p:sp>
    </p:spTree>
    <p:extLst>
      <p:ext uri="{BB962C8B-B14F-4D97-AF65-F5344CB8AC3E}">
        <p14:creationId xmlns:p14="http://schemas.microsoft.com/office/powerpoint/2010/main" val="414648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AAF6AF-A7B0-22AD-3C98-F23690BACDAD}"/>
              </a:ext>
            </a:extLst>
          </p:cNvPr>
          <p:cNvSpPr>
            <a:spLocks noGrp="1"/>
          </p:cNvSpPr>
          <p:nvPr>
            <p:ph type="title"/>
          </p:nvPr>
        </p:nvSpPr>
        <p:spPr/>
        <p:txBody>
          <a:bodyPr/>
          <a:lstStyle/>
          <a:p>
            <a:r>
              <a:rPr lang="es-ES" dirty="0"/>
              <a:t>Next </a:t>
            </a:r>
            <a:r>
              <a:rPr lang="es-ES" dirty="0" err="1"/>
              <a:t>steps</a:t>
            </a:r>
            <a:endParaRPr lang="es-ES" dirty="0"/>
          </a:p>
        </p:txBody>
      </p:sp>
      <p:sp>
        <p:nvSpPr>
          <p:cNvPr id="3" name="Marcador de contenido 2">
            <a:extLst>
              <a:ext uri="{FF2B5EF4-FFF2-40B4-BE49-F238E27FC236}">
                <a16:creationId xmlns:a16="http://schemas.microsoft.com/office/drawing/2014/main" id="{7A60EACC-82AF-3ECF-7272-59AB98496EF3}"/>
              </a:ext>
            </a:extLst>
          </p:cNvPr>
          <p:cNvSpPr>
            <a:spLocks noGrp="1"/>
          </p:cNvSpPr>
          <p:nvPr>
            <p:ph idx="1"/>
          </p:nvPr>
        </p:nvSpPr>
        <p:spPr>
          <a:xfrm>
            <a:off x="1127760" y="2344497"/>
            <a:ext cx="10058400" cy="4023360"/>
          </a:xfrm>
        </p:spPr>
        <p:txBody>
          <a:bodyPr/>
          <a:lstStyle/>
          <a:p>
            <a:pPr>
              <a:buFont typeface="Wingdings" panose="05000000000000000000" pitchFamily="2" charset="2"/>
              <a:buChar char="Ø"/>
            </a:pPr>
            <a:r>
              <a:rPr lang="es-ES" dirty="0"/>
              <a:t>Vamos a predecir el beneficio en los 3 próximos meses para saber con qué presupuesto abordaremos la campaña de navidad a partir de octubre.</a:t>
            </a:r>
          </a:p>
          <a:p>
            <a:pPr>
              <a:buFont typeface="Wingdings" panose="05000000000000000000" pitchFamily="2" charset="2"/>
              <a:buChar char="Ø"/>
            </a:pPr>
            <a:r>
              <a:rPr lang="es-ES" dirty="0"/>
              <a:t>Vamos a estudiar por franjas de edad, cual es el tipo de producto que genera más beneficio a la empresa analizando el coste medio por unidad.</a:t>
            </a:r>
          </a:p>
          <a:p>
            <a:pPr>
              <a:buFont typeface="Wingdings" panose="05000000000000000000" pitchFamily="2" charset="2"/>
              <a:buChar char="Ø"/>
            </a:pPr>
            <a:r>
              <a:rPr lang="es-ES" dirty="0"/>
              <a:t>Una vez hechos estos análisis podremos preparar una campaña de publicidad de cara a las ventas en Navidad, en la que se tengan en cuenta las preferencias del consumidor.</a:t>
            </a:r>
          </a:p>
        </p:txBody>
      </p:sp>
    </p:spTree>
    <p:extLst>
      <p:ext uri="{BB962C8B-B14F-4D97-AF65-F5344CB8AC3E}">
        <p14:creationId xmlns:p14="http://schemas.microsoft.com/office/powerpoint/2010/main" val="249887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2B4B63-3B23-BC97-743E-84D28C31091C}"/>
              </a:ext>
            </a:extLst>
          </p:cNvPr>
          <p:cNvSpPr>
            <a:spLocks noGrp="1"/>
          </p:cNvSpPr>
          <p:nvPr>
            <p:ph type="title"/>
          </p:nvPr>
        </p:nvSpPr>
        <p:spPr/>
        <p:txBody>
          <a:bodyPr/>
          <a:lstStyle/>
          <a:p>
            <a:r>
              <a:rPr lang="es-ES" dirty="0"/>
              <a:t>Back up…</a:t>
            </a:r>
          </a:p>
        </p:txBody>
      </p:sp>
      <p:sp>
        <p:nvSpPr>
          <p:cNvPr id="3" name="Marcador de contenido 2">
            <a:extLst>
              <a:ext uri="{FF2B5EF4-FFF2-40B4-BE49-F238E27FC236}">
                <a16:creationId xmlns:a16="http://schemas.microsoft.com/office/drawing/2014/main" id="{EC6DEF1B-1502-C7CD-D88B-4543E735035E}"/>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3295264852"/>
      </p:ext>
    </p:extLst>
  </p:cSld>
  <p:clrMapOvr>
    <a:masterClrMapping/>
  </p:clrMapOvr>
</p:sld>
</file>

<file path=ppt/theme/theme1.xml><?xml version="1.0" encoding="utf-8"?>
<a:theme xmlns:a="http://schemas.openxmlformats.org/drawingml/2006/main" name="Retrospección">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586A0A3D04C08498AE3E18EA09731E3" ma:contentTypeVersion="0" ma:contentTypeDescription="Crear nuevo documento." ma:contentTypeScope="" ma:versionID="fbc441db7ca32d61d2e37792c92d3df7">
  <xsd:schema xmlns:xsd="http://www.w3.org/2001/XMLSchema" xmlns:xs="http://www.w3.org/2001/XMLSchema" xmlns:p="http://schemas.microsoft.com/office/2006/metadata/properties" targetNamespace="http://schemas.microsoft.com/office/2006/metadata/properties" ma:root="true" ma:fieldsID="f811e259a9caf17182e80106e3b0c2a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89CB07-1F66-4D8F-A73D-34359F10C795}">
  <ds:schemaRefs>
    <ds:schemaRef ds:uri="http://purl.org/dc/elements/1.1/"/>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580B42D6-BC07-431D-B77D-5F351CF7E4B1}">
  <ds:schemaRefs>
    <ds:schemaRef ds:uri="http://schemas.microsoft.com/sharepoint/v3/contenttype/forms"/>
  </ds:schemaRefs>
</ds:datastoreItem>
</file>

<file path=customXml/itemProps3.xml><?xml version="1.0" encoding="utf-8"?>
<ds:datastoreItem xmlns:ds="http://schemas.openxmlformats.org/officeDocument/2006/customXml" ds:itemID="{D90A0AF2-B332-469E-87BF-62256DB6FA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Retrospect</Template>
  <TotalTime>292</TotalTime>
  <Words>837</Words>
  <Application>Microsoft Office PowerPoint</Application>
  <PresentationFormat>Panorámica</PresentationFormat>
  <Paragraphs>47</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Calibri</vt:lpstr>
      <vt:lpstr>Calibri Light</vt:lpstr>
      <vt:lpstr>Wingdings</vt:lpstr>
      <vt:lpstr>Retrospección</vt:lpstr>
      <vt:lpstr>Análisis de   ventas de una  tienda de bicicletas</vt:lpstr>
      <vt:lpstr>Executive summary</vt:lpstr>
      <vt:lpstr>     </vt:lpstr>
      <vt:lpstr>Las ventas aumentan en un 16,8% respecto de la media de cara a la preparación de la Navidad.</vt:lpstr>
      <vt:lpstr>La bicicleta, el producto menos vendido, genera más del 45% de los beneficios.</vt:lpstr>
      <vt:lpstr>En Navidad la venta de bicicletas se duplica en menores de 25 y crece un 57% en los jóvenes de entre 25 y 34 años, respecto de la media.</vt:lpstr>
      <vt:lpstr>Next steps</vt:lpstr>
      <vt:lpstr>Back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las ventas de una tienda de bicis</dc:title>
  <dc:creator>Belén Andreu Moreno</dc:creator>
  <cp:lastModifiedBy>Belén Andreu Moreno</cp:lastModifiedBy>
  <cp:revision>9</cp:revision>
  <dcterms:created xsi:type="dcterms:W3CDTF">2024-02-27T15:37:51Z</dcterms:created>
  <dcterms:modified xsi:type="dcterms:W3CDTF">2024-02-29T09:08:32Z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0x0101009586A0A3D04C08498AE3E18EA09731E3</vt:lpwstr>
  </property>
</Properties>
</file>