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84" r:id="rId3"/>
    <p:sldId id="283" r:id="rId4"/>
    <p:sldId id="258" r:id="rId5"/>
    <p:sldId id="282" r:id="rId6"/>
    <p:sldId id="273" r:id="rId7"/>
    <p:sldId id="278" r:id="rId8"/>
    <p:sldId id="260" r:id="rId9"/>
    <p:sldId id="269" r:id="rId10"/>
    <p:sldId id="263" r:id="rId11"/>
    <p:sldId id="270" r:id="rId12"/>
    <p:sldId id="266" r:id="rId13"/>
    <p:sldId id="271" r:id="rId14"/>
    <p:sldId id="279" r:id="rId15"/>
    <p:sldId id="280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7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96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49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1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3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1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4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45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86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D6C456-2193-4E43-97CA-C32CAEDCF258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BC6228-CE06-4416-90D6-49024A7164D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7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n vectorial de diseño de logotipo de tienda de bicicletas vector de  icono de concepto de logotipo de bicicleta vector moderno de diseño simple  | Vector Premium">
            <a:extLst>
              <a:ext uri="{FF2B5EF4-FFF2-40B4-BE49-F238E27FC236}">
                <a16:creationId xmlns:a16="http://schemas.microsoft.com/office/drawing/2014/main" id="{2CEFBC52-17A8-E2DF-23FF-3B43B1D9B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2" r="-1" b="177"/>
          <a:stretch/>
        </p:blipFill>
        <p:spPr bwMode="auto">
          <a:xfrm>
            <a:off x="633999" y="640080"/>
            <a:ext cx="627566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D74DC9-57C7-1CA3-3EB5-5274DD04A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099" y="1292085"/>
            <a:ext cx="4072751" cy="2926080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>
                <a:solidFill>
                  <a:srgbClr val="FFFFFF"/>
                </a:solidFill>
              </a:rPr>
              <a:t>PREDICCIÓN DEL BENEFICIO FUTURO CON PYTHON DE BIKESTORE.COM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9EA5D-68A9-530E-56E7-4091881D9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8755" y="5357722"/>
            <a:ext cx="3659246" cy="2639835"/>
          </a:xfrm>
        </p:spPr>
        <p:txBody>
          <a:bodyPr>
            <a:normAutofit/>
          </a:bodyPr>
          <a:lstStyle/>
          <a:p>
            <a:r>
              <a:rPr lang="es-ES" sz="1500" dirty="0">
                <a:solidFill>
                  <a:srgbClr val="FFFFFF"/>
                </a:solidFill>
              </a:rPr>
              <a:t>Belén Andreu moreno</a:t>
            </a:r>
          </a:p>
          <a:p>
            <a:r>
              <a:rPr lang="es-ES" sz="1500" dirty="0">
                <a:solidFill>
                  <a:srgbClr val="FFFFFF"/>
                </a:solidFill>
              </a:rPr>
              <a:t>Alejandro </a:t>
            </a:r>
            <a:r>
              <a:rPr lang="es-ES" sz="1500" dirty="0" err="1">
                <a:solidFill>
                  <a:srgbClr val="FFFFFF"/>
                </a:solidFill>
              </a:rPr>
              <a:t>sellés</a:t>
            </a: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1500" dirty="0" err="1">
                <a:solidFill>
                  <a:srgbClr val="FFFFFF"/>
                </a:solidFill>
              </a:rPr>
              <a:t>pérez</a:t>
            </a:r>
            <a:endParaRPr lang="es-ES" sz="1500" dirty="0">
              <a:solidFill>
                <a:srgbClr val="FFFFFF"/>
              </a:solidFill>
            </a:endParaRPr>
          </a:p>
          <a:p>
            <a:r>
              <a:rPr lang="es-ES" sz="1500" dirty="0">
                <a:solidFill>
                  <a:srgbClr val="FFFFFF"/>
                </a:solidFill>
              </a:rPr>
              <a:t>Pablo López </a:t>
            </a:r>
            <a:r>
              <a:rPr lang="es-ES" sz="1500" dirty="0" err="1">
                <a:solidFill>
                  <a:srgbClr val="FFFFFF"/>
                </a:solidFill>
              </a:rPr>
              <a:t>alfaro</a:t>
            </a:r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95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8943-410C-4CB4-A09A-B63BA055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ExtraTrees</a:t>
            </a:r>
            <a:endParaRPr lang="es-ES" b="1" dirty="0"/>
          </a:p>
        </p:txBody>
      </p:sp>
      <p:pic>
        <p:nvPicPr>
          <p:cNvPr id="28" name="Imagen 27" descr="Tabla&#10;&#10;Descripción generada automáticamente">
            <a:extLst>
              <a:ext uri="{FF2B5EF4-FFF2-40B4-BE49-F238E27FC236}">
                <a16:creationId xmlns:a16="http://schemas.microsoft.com/office/drawing/2014/main" id="{8BBC5442-956C-70A7-BAC3-20774132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5" y="2116030"/>
            <a:ext cx="6258720" cy="3603705"/>
          </a:xfrm>
          <a:prstGeom prst="rect">
            <a:avLst/>
          </a:prstGeom>
        </p:spPr>
      </p:pic>
      <p:pic>
        <p:nvPicPr>
          <p:cNvPr id="30" name="Imagen 29" descr="Gráfico&#10;&#10;Descripción generada automáticamente">
            <a:extLst>
              <a:ext uri="{FF2B5EF4-FFF2-40B4-BE49-F238E27FC236}">
                <a16:creationId xmlns:a16="http://schemas.microsoft.com/office/drawing/2014/main" id="{7BAFEFBE-9A76-7FE8-F27B-BCA9012D3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4" y="1801680"/>
            <a:ext cx="5554171" cy="423240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CAA22EAD-D0C4-D350-15F3-4AFC6F6D398A}"/>
              </a:ext>
            </a:extLst>
          </p:cNvPr>
          <p:cNvSpPr/>
          <p:nvPr/>
        </p:nvSpPr>
        <p:spPr>
          <a:xfrm>
            <a:off x="5963319" y="3854549"/>
            <a:ext cx="6272788" cy="450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28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B2505EDE-893B-2AB0-01A4-46C00EBFA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5" y="614596"/>
            <a:ext cx="7220122" cy="531886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BF1A922-7423-C7B6-9A75-FF1450F08571}"/>
              </a:ext>
            </a:extLst>
          </p:cNvPr>
          <p:cNvSpPr txBox="1"/>
          <p:nvPr/>
        </p:nvSpPr>
        <p:spPr>
          <a:xfrm>
            <a:off x="8179121" y="2735197"/>
            <a:ext cx="3404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</a:t>
            </a:r>
            <a:r>
              <a:rPr lang="es-ES" sz="2000" dirty="0" err="1"/>
              <a:t>overfitting</a:t>
            </a:r>
            <a:r>
              <a:rPr lang="es-ES" sz="2000" dirty="0"/>
              <a:t> ha sido algo solucionado.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Aún así, las predicciones siguen sin ser buenas.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</a:t>
            </a:r>
            <a:r>
              <a:rPr lang="es-ES" sz="2000" b="1" dirty="0"/>
              <a:t>MAPE (0,1539)</a:t>
            </a:r>
            <a:r>
              <a:rPr lang="es-ES" sz="2000" dirty="0"/>
              <a:t>,</a:t>
            </a:r>
            <a:r>
              <a:rPr lang="es-ES" sz="2000" b="1" dirty="0"/>
              <a:t> </a:t>
            </a:r>
            <a:r>
              <a:rPr lang="es-ES" sz="2000" dirty="0"/>
              <a:t>sigue siendo peor que el de la regresión lineal de R-L.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3A0A326-B53B-CA74-FD2E-9267F6755C47}"/>
              </a:ext>
            </a:extLst>
          </p:cNvPr>
          <p:cNvSpPr/>
          <p:nvPr/>
        </p:nvSpPr>
        <p:spPr>
          <a:xfrm>
            <a:off x="8656024" y="292166"/>
            <a:ext cx="2371918" cy="2192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Estos valores están por </a:t>
            </a:r>
            <a:r>
              <a:rPr lang="es-ES" b="1" dirty="0">
                <a:solidFill>
                  <a:sysClr val="windowText" lastClr="000000"/>
                </a:solidFill>
              </a:rPr>
              <a:t>encima de los valores en el entrenamiento </a:t>
            </a:r>
            <a:r>
              <a:rPr lang="es-ES" dirty="0">
                <a:solidFill>
                  <a:sysClr val="windowText" lastClr="000000"/>
                </a:solidFill>
              </a:rPr>
              <a:t>(excepto diciembre). Quizá como el modelo no “extrapola la target”, no predice estas subidas bien.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AEB9B6D-0DF2-BBBD-50F4-18738A6131A7}"/>
              </a:ext>
            </a:extLst>
          </p:cNvPr>
          <p:cNvCxnSpPr>
            <a:cxnSpLocks/>
          </p:cNvCxnSpPr>
          <p:nvPr/>
        </p:nvCxnSpPr>
        <p:spPr>
          <a:xfrm flipH="1">
            <a:off x="7453910" y="1312606"/>
            <a:ext cx="1101213" cy="49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5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Gráfico, Gráfico de líneas, Histograma">
            <a:extLst>
              <a:ext uri="{FF2B5EF4-FFF2-40B4-BE49-F238E27FC236}">
                <a16:creationId xmlns:a16="http://schemas.microsoft.com/office/drawing/2014/main" id="{A55BE1C4-416C-C800-085C-E451B8A4F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2" y="1209343"/>
            <a:ext cx="8065631" cy="4863454"/>
          </a:xfrm>
          <a:prstGeom prst="rect">
            <a:avLst/>
          </a:prstGeom>
        </p:spPr>
      </p:pic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4C30928B-58DC-3314-66D6-88C4550DC9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29" b="-6383"/>
          <a:stretch/>
        </p:blipFill>
        <p:spPr>
          <a:xfrm>
            <a:off x="6922643" y="4929868"/>
            <a:ext cx="1427106" cy="297457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396678B-E7BA-A74A-621B-1AF3915A89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3"/>
          <a:stretch/>
        </p:blipFill>
        <p:spPr>
          <a:xfrm>
            <a:off x="2338046" y="4591292"/>
            <a:ext cx="1700248" cy="338576"/>
          </a:xfrm>
          <a:prstGeom prst="rect">
            <a:avLst/>
          </a:prstGeom>
        </p:spPr>
      </p:pic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556F0CBF-7E8D-351C-E270-BBDBCEB471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40" b="17565"/>
          <a:stretch/>
        </p:blipFill>
        <p:spPr>
          <a:xfrm>
            <a:off x="5743819" y="1864789"/>
            <a:ext cx="1429452" cy="2974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8826CC-B813-12FE-62D7-1DA08EDD5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425" y="5863166"/>
            <a:ext cx="3429575" cy="41926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91D22B10-AEC8-233E-398A-01D6E2379C77}"/>
              </a:ext>
            </a:extLst>
          </p:cNvPr>
          <p:cNvSpPr/>
          <p:nvPr/>
        </p:nvSpPr>
        <p:spPr>
          <a:xfrm>
            <a:off x="5690137" y="1764205"/>
            <a:ext cx="1483134" cy="532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EEC1C2A-D8C7-8E93-80A5-2454ECC86330}"/>
              </a:ext>
            </a:extLst>
          </p:cNvPr>
          <p:cNvSpPr/>
          <p:nvPr/>
        </p:nvSpPr>
        <p:spPr>
          <a:xfrm>
            <a:off x="2238796" y="4494230"/>
            <a:ext cx="1926876" cy="532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0CF4932-AEB6-59D7-54A3-DEF7BECB0D4E}"/>
              </a:ext>
            </a:extLst>
          </p:cNvPr>
          <p:cNvSpPr/>
          <p:nvPr/>
        </p:nvSpPr>
        <p:spPr>
          <a:xfrm>
            <a:off x="6891420" y="4804460"/>
            <a:ext cx="1483134" cy="532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B64882-DF00-BEBF-E45C-2AED4AD7D384}"/>
              </a:ext>
            </a:extLst>
          </p:cNvPr>
          <p:cNvSpPr/>
          <p:nvPr/>
        </p:nvSpPr>
        <p:spPr>
          <a:xfrm>
            <a:off x="8677803" y="5786422"/>
            <a:ext cx="3429575" cy="4960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A40B9D-5EF4-E978-C85D-5A8300D2E940}"/>
              </a:ext>
            </a:extLst>
          </p:cNvPr>
          <p:cNvSpPr txBox="1"/>
          <p:nvPr/>
        </p:nvSpPr>
        <p:spPr>
          <a:xfrm>
            <a:off x="2961537" y="252405"/>
            <a:ext cx="808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PREDICCIONES CON XGBOOST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155AB8-5F59-54FA-FCB1-A399542E54F6}"/>
              </a:ext>
            </a:extLst>
          </p:cNvPr>
          <p:cNvSpPr txBox="1"/>
          <p:nvPr/>
        </p:nvSpPr>
        <p:spPr>
          <a:xfrm>
            <a:off x="8677803" y="2247461"/>
            <a:ext cx="2993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No tenemos </a:t>
            </a:r>
            <a:r>
              <a:rPr lang="es-ES" sz="2000" dirty="0" err="1"/>
              <a:t>overfitting</a:t>
            </a:r>
            <a:r>
              <a:rPr lang="es-E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Las predicciones no han mejorado.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</a:t>
            </a:r>
            <a:r>
              <a:rPr lang="es-ES" sz="2000" b="1" dirty="0"/>
              <a:t>MAPE del conjunto Test sigue muy lejos </a:t>
            </a:r>
            <a:r>
              <a:rPr lang="es-ES" sz="2000" dirty="0"/>
              <a:t>del MAPE del modelo de Regresión.</a:t>
            </a:r>
          </a:p>
        </p:txBody>
      </p:sp>
    </p:spTree>
    <p:extLst>
      <p:ext uri="{BB962C8B-B14F-4D97-AF65-F5344CB8AC3E}">
        <p14:creationId xmlns:p14="http://schemas.microsoft.com/office/powerpoint/2010/main" val="210849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9EA1104C-5433-FD67-1EFE-50BE68FA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90" y="784390"/>
            <a:ext cx="3756074" cy="4522067"/>
          </a:xfrm>
          <a:prstGeom prst="rect">
            <a:avLst/>
          </a:prstGeom>
        </p:spPr>
      </p:pic>
      <p:pic>
        <p:nvPicPr>
          <p:cNvPr id="2" name="Marcador de contenido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41367A-C646-15BD-69EC-3941FA86C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68" y="784390"/>
            <a:ext cx="4238422" cy="4522067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66A2603-CDB0-BFDA-93EA-95389934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" y="784390"/>
            <a:ext cx="4085443" cy="452206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F144DEC-B0C8-7F96-8B08-99614F0A6592}"/>
              </a:ext>
            </a:extLst>
          </p:cNvPr>
          <p:cNvSpPr/>
          <p:nvPr/>
        </p:nvSpPr>
        <p:spPr>
          <a:xfrm>
            <a:off x="112768" y="1046796"/>
            <a:ext cx="1749083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5FFCE2C-48D4-016D-E219-B13117BEE75D}"/>
              </a:ext>
            </a:extLst>
          </p:cNvPr>
          <p:cNvSpPr/>
          <p:nvPr/>
        </p:nvSpPr>
        <p:spPr>
          <a:xfrm>
            <a:off x="4198211" y="1285947"/>
            <a:ext cx="1749083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CE3C9F5-12C7-DBD4-03B5-B5A2347771CE}"/>
              </a:ext>
            </a:extLst>
          </p:cNvPr>
          <p:cNvSpPr/>
          <p:nvPr/>
        </p:nvSpPr>
        <p:spPr>
          <a:xfrm>
            <a:off x="158438" y="1918993"/>
            <a:ext cx="1749083" cy="23915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7F78D3-44C9-A88C-23E5-2943B8FAB089}"/>
              </a:ext>
            </a:extLst>
          </p:cNvPr>
          <p:cNvSpPr/>
          <p:nvPr/>
        </p:nvSpPr>
        <p:spPr>
          <a:xfrm>
            <a:off x="8310666" y="2778136"/>
            <a:ext cx="1749083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FD9A25B-B69B-CABA-5453-DE7777288370}"/>
              </a:ext>
            </a:extLst>
          </p:cNvPr>
          <p:cNvSpPr/>
          <p:nvPr/>
        </p:nvSpPr>
        <p:spPr>
          <a:xfrm>
            <a:off x="4187049" y="1016316"/>
            <a:ext cx="1749083" cy="23915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0ED5820-B528-4795-2386-1F1B513B7255}"/>
              </a:ext>
            </a:extLst>
          </p:cNvPr>
          <p:cNvSpPr/>
          <p:nvPr/>
        </p:nvSpPr>
        <p:spPr>
          <a:xfrm>
            <a:off x="8341708" y="1330495"/>
            <a:ext cx="1749083" cy="23915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2BBEC8-98CC-0BE8-F6CD-0CBBA77485DD}"/>
              </a:ext>
            </a:extLst>
          </p:cNvPr>
          <p:cNvSpPr txBox="1"/>
          <p:nvPr/>
        </p:nvSpPr>
        <p:spPr>
          <a:xfrm>
            <a:off x="490025" y="5518518"/>
            <a:ext cx="1121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Destacamos las variables </a:t>
            </a:r>
            <a:r>
              <a:rPr lang="es-ES" b="1" dirty="0"/>
              <a:t>‘suma de </a:t>
            </a:r>
            <a:r>
              <a:rPr lang="es-ES" b="1" dirty="0" err="1"/>
              <a:t>profit</a:t>
            </a:r>
            <a:r>
              <a:rPr lang="es-ES" b="1" dirty="0"/>
              <a:t> semanal de bicis’ </a:t>
            </a:r>
            <a:r>
              <a:rPr lang="es-ES" dirty="0"/>
              <a:t>y </a:t>
            </a:r>
            <a:r>
              <a:rPr lang="es-ES" b="1" dirty="0"/>
              <a:t>‘suma de coste semanal de bicis’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que son variables con alta importancia en los tres modelos. Y, cuanto más valor tienen, la target (beneficios) es mayor.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A4EFBF-D020-5228-3562-AA5F40634F60}"/>
              </a:ext>
            </a:extLst>
          </p:cNvPr>
          <p:cNvSpPr/>
          <p:nvPr/>
        </p:nvSpPr>
        <p:spPr>
          <a:xfrm>
            <a:off x="490025" y="290052"/>
            <a:ext cx="2587472" cy="403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2854808-BEE6-EC1C-793E-10C57C116502}"/>
              </a:ext>
            </a:extLst>
          </p:cNvPr>
          <p:cNvSpPr/>
          <p:nvPr/>
        </p:nvSpPr>
        <p:spPr>
          <a:xfrm>
            <a:off x="4198211" y="305637"/>
            <a:ext cx="2587472" cy="403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Extra </a:t>
            </a:r>
            <a:r>
              <a:rPr lang="es-ES" dirty="0" err="1"/>
              <a:t>Trees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BB26152-D2D5-1489-4929-75D625881F8E}"/>
              </a:ext>
            </a:extLst>
          </p:cNvPr>
          <p:cNvSpPr/>
          <p:nvPr/>
        </p:nvSpPr>
        <p:spPr>
          <a:xfrm>
            <a:off x="8426082" y="305637"/>
            <a:ext cx="2587472" cy="403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XGBoost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60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6" descr="Gráfico, Gráfico de líneas">
            <a:extLst>
              <a:ext uri="{FF2B5EF4-FFF2-40B4-BE49-F238E27FC236}">
                <a16:creationId xmlns:a16="http://schemas.microsoft.com/office/drawing/2014/main" id="{8B0F60E8-B332-F8A2-541F-56E8632E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6" y="1193835"/>
            <a:ext cx="4080689" cy="25487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6BD4116-70FE-F41C-F2B6-3594569BE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3998944"/>
            <a:ext cx="4080689" cy="22103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D7D889-FC59-BB68-7CED-38A801ACD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08" y="1054323"/>
            <a:ext cx="5304201" cy="25172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833FB8-3078-EC31-D693-A0BE6BA80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08" y="3638943"/>
            <a:ext cx="5304202" cy="25172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66B64E-A794-EB22-AFB9-6C6B438AEDF0}"/>
              </a:ext>
            </a:extLst>
          </p:cNvPr>
          <p:cNvSpPr txBox="1"/>
          <p:nvPr/>
        </p:nvSpPr>
        <p:spPr>
          <a:xfrm>
            <a:off x="2593445" y="279019"/>
            <a:ext cx="1022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MODELOS DE SERIES TEMPORALES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9D36E8-787A-BAB6-F827-B569E11BB404}"/>
              </a:ext>
            </a:extLst>
          </p:cNvPr>
          <p:cNvSpPr txBox="1"/>
          <p:nvPr/>
        </p:nvSpPr>
        <p:spPr>
          <a:xfrm>
            <a:off x="2968284" y="2807577"/>
            <a:ext cx="205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MAPE = 0,0560756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7BB5C5-D3F1-16E9-09ED-C17159FD5AEA}"/>
              </a:ext>
            </a:extLst>
          </p:cNvPr>
          <p:cNvSpPr txBox="1"/>
          <p:nvPr/>
        </p:nvSpPr>
        <p:spPr>
          <a:xfrm>
            <a:off x="2912013" y="5402086"/>
            <a:ext cx="202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MAPE = 0,0781396</a:t>
            </a:r>
          </a:p>
        </p:txBody>
      </p:sp>
    </p:spTree>
    <p:extLst>
      <p:ext uri="{BB962C8B-B14F-4D97-AF65-F5344CB8AC3E}">
        <p14:creationId xmlns:p14="http://schemas.microsoft.com/office/powerpoint/2010/main" val="127768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897AA-BA3F-6F5E-2A9B-CD39FF0D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Conclusiones y </a:t>
            </a:r>
            <a:r>
              <a:rPr lang="es-ES" b="1" dirty="0" err="1"/>
              <a:t>next</a:t>
            </a:r>
            <a:r>
              <a:rPr lang="es-ES" b="1" dirty="0"/>
              <a:t> </a:t>
            </a:r>
            <a:r>
              <a:rPr lang="es-ES" b="1" dirty="0" err="1"/>
              <a:t>steps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90554-9E88-6D1A-D301-EB45730D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60655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Como hemos visto en los SHAP </a:t>
            </a:r>
            <a:r>
              <a:rPr lang="es-ES" dirty="0" err="1"/>
              <a:t>values</a:t>
            </a:r>
            <a:r>
              <a:rPr lang="es-ES" dirty="0"/>
              <a:t>, las variables relacionadas con ingresos y gastos de las </a:t>
            </a:r>
            <a:r>
              <a:rPr lang="es-ES" b="1" dirty="0"/>
              <a:t>bicicletas son las que más aumentarán nuestros beneficios</a:t>
            </a:r>
            <a:r>
              <a:rPr lang="es-ES" dirty="0"/>
              <a:t>. Pensamos que sería interesante centrarnos en esto de cara a una campaña de </a:t>
            </a:r>
            <a:r>
              <a:rPr lang="es-ES" dirty="0" err="1"/>
              <a:t>Márketing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Pese a haber probado modelos más complejos, hemos visto que el modelo que mejores predicciones está haciendo es la </a:t>
            </a:r>
            <a:r>
              <a:rPr lang="es-ES" b="1" dirty="0"/>
              <a:t>regresión lineal de Ridge-Lasso</a:t>
            </a:r>
            <a:r>
              <a:rPr lang="es-ES" dirty="0"/>
              <a:t>. Debido a esto y a su fácil interpretación, de momento decidimos quedarnos con este modelo.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Hemos visto que los modelos más complejos no funcionan muy bien, pensamos que esto es debido a que quizás deberíamos predecir lo que va a </a:t>
            </a:r>
            <a:r>
              <a:rPr lang="es-ES" b="1" dirty="0"/>
              <a:t>subir/bajar el beneficio la próxima semana</a:t>
            </a:r>
            <a:r>
              <a:rPr lang="es-ES" dirty="0"/>
              <a:t>, en lugar del beneficio directamente. Además, pensamos que tenemos un número muy pequeño de variables, como solución proponemos utilizar </a:t>
            </a:r>
            <a:r>
              <a:rPr lang="es-ES" b="1" dirty="0" err="1"/>
              <a:t>Expand</a:t>
            </a:r>
            <a:r>
              <a:rPr lang="es-ES" b="1" dirty="0"/>
              <a:t> </a:t>
            </a:r>
            <a:r>
              <a:rPr lang="es-ES" b="1" dirty="0" err="1"/>
              <a:t>By</a:t>
            </a:r>
            <a:r>
              <a:rPr lang="es-ES" b="1" dirty="0"/>
              <a:t> </a:t>
            </a:r>
            <a:r>
              <a:rPr lang="es-ES" b="1" dirty="0" err="1"/>
              <a:t>Periods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Sin embargo, también nos gustaría profundizar más en modelos de Series Temporales, ya que hemos obtenido buenos resultados. Concretamente, nos gustaría probar el modelo </a:t>
            </a:r>
            <a:r>
              <a:rPr lang="es-ES" b="1" dirty="0"/>
              <a:t>“</a:t>
            </a:r>
            <a:r>
              <a:rPr lang="es-ES" b="1" dirty="0" err="1"/>
              <a:t>Prophet</a:t>
            </a:r>
            <a:r>
              <a:rPr lang="es-ES" b="1" dirty="0"/>
              <a:t>”</a:t>
            </a:r>
            <a:r>
              <a:rPr lang="es-ES" dirty="0"/>
              <a:t> propuesto por META.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663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A4A79-5CCA-CADC-6A98-D7437920CF91}"/>
              </a:ext>
            </a:extLst>
          </p:cNvPr>
          <p:cNvSpPr txBox="1">
            <a:spLocks/>
          </p:cNvSpPr>
          <p:nvPr/>
        </p:nvSpPr>
        <p:spPr>
          <a:xfrm>
            <a:off x="4764713" y="261684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BACK UP…</a:t>
            </a:r>
          </a:p>
        </p:txBody>
      </p:sp>
    </p:spTree>
    <p:extLst>
      <p:ext uri="{BB962C8B-B14F-4D97-AF65-F5344CB8AC3E}">
        <p14:creationId xmlns:p14="http://schemas.microsoft.com/office/powerpoint/2010/main" val="283542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C9BF-2E4A-7DBF-4F12-27279B39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358A8-542B-7EE2-8B0C-44EC30FA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Modelos previos.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Selección de los conjuntos Train/Val/Test.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Modelos lineales generalizados.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 Forest.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</a:t>
            </a:r>
            <a:r>
              <a:rPr lang="es-ES" dirty="0" err="1"/>
              <a:t>XGboost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Series temporales.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Conclusiones y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09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9BB4-AAB7-5280-9616-E7CC06A0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Executive </a:t>
            </a:r>
            <a:r>
              <a:rPr lang="es-ES" b="1" dirty="0" err="1"/>
              <a:t>Summary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BB980-A0EC-3953-F531-A81506DF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Hemos comenzado recordando las variables y los modelos de los trabajos anteriores. La variable a predecir seguirá siendo el </a:t>
            </a:r>
            <a:r>
              <a:rPr lang="es-ES" b="1" dirty="0"/>
              <a:t>beneficio de la próxima semana.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Después, tras seleccionar unos buenos conjuntos de entrenamiento y test, probamos los primeros modelos lineales generalizados. De estos modelos hemos decidido quedarnos con la </a:t>
            </a:r>
            <a:r>
              <a:rPr lang="es-ES" b="1" dirty="0"/>
              <a:t>Regresión lineal de Ridge-Lasso</a:t>
            </a:r>
            <a:r>
              <a:rPr lang="es-ES" dirty="0"/>
              <a:t>, el que menos error porcentual tiene.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Después hemos pasado a modelos más complejos como </a:t>
            </a:r>
            <a:r>
              <a:rPr lang="es-ES" b="1" dirty="0" err="1"/>
              <a:t>Random</a:t>
            </a:r>
            <a:r>
              <a:rPr lang="es-ES" b="1" dirty="0"/>
              <a:t> Forest </a:t>
            </a:r>
            <a:r>
              <a:rPr lang="es-ES" dirty="0"/>
              <a:t>y </a:t>
            </a:r>
            <a:r>
              <a:rPr lang="es-ES" b="1" dirty="0" err="1"/>
              <a:t>XGboost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pero no hemos conseguido mejorar las predicciones debido a que contamos con muy </a:t>
            </a:r>
            <a:r>
              <a:rPr lang="es-ES" b="1" dirty="0"/>
              <a:t>pocas variables </a:t>
            </a:r>
            <a:r>
              <a:rPr lang="es-ES" dirty="0"/>
              <a:t>y a que quizá sería más interesante analizar lo que vamos a </a:t>
            </a:r>
            <a:r>
              <a:rPr lang="es-ES" b="1" dirty="0"/>
              <a:t>ingresar de más/menos en la próxima semana</a:t>
            </a:r>
            <a:r>
              <a:rPr lang="es-ES" dirty="0"/>
              <a:t>, en lugar del beneficio.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 Finalmente hemos probado algunos modelos de </a:t>
            </a:r>
            <a:r>
              <a:rPr lang="es-ES" b="1" dirty="0"/>
              <a:t>Series Temporales</a:t>
            </a:r>
            <a:r>
              <a:rPr lang="es-ES" dirty="0"/>
              <a:t>, llegando a la conclusión de que merece la pena seguir indagando en estos.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269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25661-CE96-9031-C8C8-E7A92D5C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56623"/>
            <a:ext cx="10058400" cy="1450757"/>
          </a:xfrm>
        </p:spPr>
        <p:txBody>
          <a:bodyPr/>
          <a:lstStyle/>
          <a:p>
            <a:r>
              <a:rPr lang="es-ES" b="1" dirty="0"/>
              <a:t>Variables del modelo</a:t>
            </a:r>
          </a:p>
        </p:txBody>
      </p:sp>
      <p:pic>
        <p:nvPicPr>
          <p:cNvPr id="12" name="Marcador de contenido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AA31426-AF15-7CD1-AB9B-D8660ECD8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8" t="53572" r="9979" b="18234"/>
          <a:stretch/>
        </p:blipFill>
        <p:spPr>
          <a:xfrm>
            <a:off x="224767" y="3528135"/>
            <a:ext cx="11742465" cy="2540642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6724E-87FD-DA1A-6459-9373DAE941E4}"/>
              </a:ext>
            </a:extLst>
          </p:cNvPr>
          <p:cNvSpPr txBox="1">
            <a:spLocks/>
          </p:cNvSpPr>
          <p:nvPr/>
        </p:nvSpPr>
        <p:spPr>
          <a:xfrm>
            <a:off x="2228362" y="2089838"/>
            <a:ext cx="1215096" cy="3779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0070C0"/>
                </a:solidFill>
              </a:rPr>
              <a:t>TARGET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681156F-63BC-3BA6-C59D-D09C4A674FBC}"/>
              </a:ext>
            </a:extLst>
          </p:cNvPr>
          <p:cNvCxnSpPr/>
          <p:nvPr/>
        </p:nvCxnSpPr>
        <p:spPr>
          <a:xfrm>
            <a:off x="3360908" y="2278829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BAE61C1-E7EA-016A-2E0E-CD780648A7CB}"/>
              </a:ext>
            </a:extLst>
          </p:cNvPr>
          <p:cNvSpPr txBox="1">
            <a:spLocks/>
          </p:cNvSpPr>
          <p:nvPr/>
        </p:nvSpPr>
        <p:spPr>
          <a:xfrm>
            <a:off x="4576004" y="2089838"/>
            <a:ext cx="5416062" cy="37798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Beneficio neto de la próxima semana</a:t>
            </a:r>
          </a:p>
          <a:p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F051A3D-2145-3DAD-9934-813C9B694156}"/>
              </a:ext>
            </a:extLst>
          </p:cNvPr>
          <p:cNvSpPr txBox="1">
            <a:spLocks/>
          </p:cNvSpPr>
          <p:nvPr/>
        </p:nvSpPr>
        <p:spPr>
          <a:xfrm>
            <a:off x="2145812" y="2850280"/>
            <a:ext cx="1215096" cy="3779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0070C0"/>
                </a:solidFill>
              </a:rPr>
              <a:t>Variables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92C49B6-D679-F971-38C6-A44AB3CF6709}"/>
              </a:ext>
            </a:extLst>
          </p:cNvPr>
          <p:cNvCxnSpPr/>
          <p:nvPr/>
        </p:nvCxnSpPr>
        <p:spPr>
          <a:xfrm>
            <a:off x="3360908" y="3037764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1052680-FAA6-A2FE-6177-45928F9AB05B}"/>
              </a:ext>
            </a:extLst>
          </p:cNvPr>
          <p:cNvSpPr txBox="1">
            <a:spLocks/>
          </p:cNvSpPr>
          <p:nvPr/>
        </p:nvSpPr>
        <p:spPr>
          <a:xfrm>
            <a:off x="4576004" y="2865996"/>
            <a:ext cx="6125504" cy="4638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Datos separados por semanas (50 semanas en total)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0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2BEC3-D530-D5A0-2130-FD37B67E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023" y="1945901"/>
            <a:ext cx="4038119" cy="686450"/>
          </a:xfrm>
        </p:spPr>
        <p:txBody>
          <a:bodyPr/>
          <a:lstStyle/>
          <a:p>
            <a:r>
              <a:rPr lang="es-ES" b="1" dirty="0"/>
              <a:t>Modelo lineal generalizado Poisson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E89B69-3D41-7886-B518-ACA30752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54" y="2412252"/>
            <a:ext cx="3962135" cy="237395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590F6B58-261F-FDBB-8B04-15395F9D9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02" y="4786207"/>
            <a:ext cx="3553277" cy="1539381"/>
          </a:xfrm>
          <a:prstGeom prst="rect">
            <a:avLst/>
          </a:prstGeom>
        </p:spPr>
      </p:pic>
      <p:pic>
        <p:nvPicPr>
          <p:cNvPr id="6" name="Marcador de contenido 3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5F1DB2B-7369-B495-715F-91A9EDF1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13" y="2412251"/>
            <a:ext cx="4079395" cy="23739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D686D8-A187-C7D9-6DB9-601D8A0E6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05" y="5007249"/>
            <a:ext cx="4038119" cy="4906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E01834-86BE-5EA0-4A0F-49CBC0549C15}"/>
              </a:ext>
            </a:extLst>
          </p:cNvPr>
          <p:cNvSpPr txBox="1"/>
          <p:nvPr/>
        </p:nvSpPr>
        <p:spPr>
          <a:xfrm>
            <a:off x="1750703" y="888114"/>
            <a:ext cx="9439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RECORDAMOS: MODELOS ANTERIORES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821BFDC-6367-2433-3885-7639BF8DF107}"/>
              </a:ext>
            </a:extLst>
          </p:cNvPr>
          <p:cNvSpPr txBox="1">
            <a:spLocks/>
          </p:cNvSpPr>
          <p:nvPr/>
        </p:nvSpPr>
        <p:spPr>
          <a:xfrm>
            <a:off x="2590711" y="1945901"/>
            <a:ext cx="2757268" cy="11530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Regresión lineal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65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0E485-4DD2-CA29-5E48-5CF69346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Selección Train/Test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CF869-1B7F-F54F-6CD9-1D18FF00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071" y="2045548"/>
            <a:ext cx="4698609" cy="3823546"/>
          </a:xfrm>
        </p:spPr>
        <p:txBody>
          <a:bodyPr/>
          <a:lstStyle/>
          <a:p>
            <a:r>
              <a:rPr lang="es-ES" dirty="0"/>
              <a:t>En la tabla podemos ver que el error de validación no varía mucho en función del número de semanas que tomemos en el conjunto Train. </a:t>
            </a:r>
          </a:p>
          <a:p>
            <a:r>
              <a:rPr lang="es-ES" dirty="0"/>
              <a:t>Hemos pensado que lo más coherente sería coger un conjunto </a:t>
            </a:r>
            <a:r>
              <a:rPr lang="es-ES" b="1" dirty="0"/>
              <a:t>de entrenamiento del 80% </a:t>
            </a:r>
            <a:r>
              <a:rPr lang="es-ES" dirty="0"/>
              <a:t>de nuestros datos, es decir, las primeras 40 semanas.</a:t>
            </a:r>
          </a:p>
          <a:p>
            <a:r>
              <a:rPr lang="es-ES" dirty="0"/>
              <a:t>Concretamente nuestro conjunto Train será desde agosto hasta la última semana de abril.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C9549A-3AB1-DF61-53D9-B15D7E95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6152"/>
            <a:ext cx="4933608" cy="38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412F805-8DE8-8EC2-B46F-DDDED6400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2" y="1134425"/>
            <a:ext cx="3594721" cy="26929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D1057F-2917-73F8-BC3A-911A9DC7E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74" y="1174000"/>
            <a:ext cx="3776361" cy="27244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92049B-A479-4CE3-4E85-3F3A85648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36" y="1134425"/>
            <a:ext cx="3776362" cy="28290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C2038DD-4A08-9F71-B046-B73F41123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74" y="4174100"/>
            <a:ext cx="4149966" cy="166402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047FB50-525F-9E90-BC5B-BC8D23ECC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2" y="4230452"/>
            <a:ext cx="3803474" cy="166402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75E407F3-0D58-53E4-ECDE-4F7631B96E3C}"/>
              </a:ext>
            </a:extLst>
          </p:cNvPr>
          <p:cNvSpPr/>
          <p:nvPr/>
        </p:nvSpPr>
        <p:spPr>
          <a:xfrm>
            <a:off x="6144694" y="5498091"/>
            <a:ext cx="1117950" cy="396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9D92340-63CB-D51F-88C1-A5982391C8B8}"/>
              </a:ext>
            </a:extLst>
          </p:cNvPr>
          <p:cNvSpPr/>
          <p:nvPr/>
        </p:nvSpPr>
        <p:spPr>
          <a:xfrm>
            <a:off x="2004842" y="5498091"/>
            <a:ext cx="1117950" cy="396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96AB96C8-93E7-C53D-8A85-06DA3ED137BF}"/>
              </a:ext>
            </a:extLst>
          </p:cNvPr>
          <p:cNvSpPr/>
          <p:nvPr/>
        </p:nvSpPr>
        <p:spPr>
          <a:xfrm rot="11202652">
            <a:off x="7429255" y="5615212"/>
            <a:ext cx="872196" cy="340110"/>
          </a:xfrm>
          <a:prstGeom prst="rightArrow">
            <a:avLst>
              <a:gd name="adj1" fmla="val 38193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CCD5A5-4A12-A695-A2F4-C535EA30CBA8}"/>
              </a:ext>
            </a:extLst>
          </p:cNvPr>
          <p:cNvSpPr txBox="1"/>
          <p:nvPr/>
        </p:nvSpPr>
        <p:spPr>
          <a:xfrm>
            <a:off x="8655618" y="5349278"/>
            <a:ext cx="3317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Nos quedamos con la </a:t>
            </a:r>
            <a:r>
              <a:rPr lang="es-ES" b="1" dirty="0"/>
              <a:t>Regresión Ridge-Lasso</a:t>
            </a:r>
            <a:r>
              <a:rPr lang="es-ES" dirty="0"/>
              <a:t> como mejor modelo </a:t>
            </a:r>
            <a:r>
              <a:rPr lang="es-ES" sz="1200" dirty="0"/>
              <a:t>(</a:t>
            </a:r>
            <a:r>
              <a:rPr lang="es-ES" sz="1200" dirty="0" err="1"/>
              <a:t>ElasticNet</a:t>
            </a:r>
            <a:r>
              <a:rPr lang="es-ES" sz="1200" dirty="0"/>
              <a:t> con alfa=0 y L1(ratio)=1)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1C27D35-7608-3F21-C521-DBF8CE21F60E}"/>
              </a:ext>
            </a:extLst>
          </p:cNvPr>
          <p:cNvSpPr/>
          <p:nvPr/>
        </p:nvSpPr>
        <p:spPr>
          <a:xfrm>
            <a:off x="8500770" y="5297925"/>
            <a:ext cx="3472558" cy="9746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69820A8-0D8C-A0C8-847B-C7560AEE0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141" y="4375031"/>
            <a:ext cx="3152555" cy="39407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4161C9D-A333-5EBA-BFD3-2C0A1B7AC5CA}"/>
              </a:ext>
            </a:extLst>
          </p:cNvPr>
          <p:cNvSpPr txBox="1">
            <a:spLocks/>
          </p:cNvSpPr>
          <p:nvPr/>
        </p:nvSpPr>
        <p:spPr>
          <a:xfrm>
            <a:off x="4665406" y="16366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Modelos Lineales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5ABD725-6CA7-5CD5-1E3C-EB793D5930C0}"/>
              </a:ext>
            </a:extLst>
          </p:cNvPr>
          <p:cNvSpPr/>
          <p:nvPr/>
        </p:nvSpPr>
        <p:spPr>
          <a:xfrm>
            <a:off x="1219200" y="840657"/>
            <a:ext cx="1903591" cy="457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Regresión Lineal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C8FDB8E-741C-374E-850F-28974E3ECBA7}"/>
              </a:ext>
            </a:extLst>
          </p:cNvPr>
          <p:cNvSpPr/>
          <p:nvPr/>
        </p:nvSpPr>
        <p:spPr>
          <a:xfrm>
            <a:off x="5001273" y="889047"/>
            <a:ext cx="2441850" cy="457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Regresión Ridge-Lasso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A3D759-44A9-93B1-54D3-84FAFC444588}"/>
              </a:ext>
            </a:extLst>
          </p:cNvPr>
          <p:cNvSpPr/>
          <p:nvPr/>
        </p:nvSpPr>
        <p:spPr>
          <a:xfrm>
            <a:off x="9224228" y="840657"/>
            <a:ext cx="2441850" cy="457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Regresión Poisson</a:t>
            </a:r>
          </a:p>
        </p:txBody>
      </p:sp>
    </p:spTree>
    <p:extLst>
      <p:ext uri="{BB962C8B-B14F-4D97-AF65-F5344CB8AC3E}">
        <p14:creationId xmlns:p14="http://schemas.microsoft.com/office/powerpoint/2010/main" val="357458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A7F7C-4F62-415A-071A-B900258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Forest</a:t>
            </a:r>
          </a:p>
        </p:txBody>
      </p:sp>
      <p:pic>
        <p:nvPicPr>
          <p:cNvPr id="23" name="Imagen 2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7A5C159-7941-F55D-DE04-3C636ACE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4" y="1829602"/>
            <a:ext cx="5307785" cy="3944317"/>
          </a:xfrm>
          <a:prstGeom prst="rect">
            <a:avLst/>
          </a:prstGeom>
        </p:spPr>
      </p:pic>
      <p:pic>
        <p:nvPicPr>
          <p:cNvPr id="25" name="Imagen 24" descr="Tabla&#10;&#10;Descripción generada automáticamente">
            <a:extLst>
              <a:ext uri="{FF2B5EF4-FFF2-40B4-BE49-F238E27FC236}">
                <a16:creationId xmlns:a16="http://schemas.microsoft.com/office/drawing/2014/main" id="{443A87A0-F744-8C3C-6078-B143671C9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29" y="1829602"/>
            <a:ext cx="6382687" cy="3633841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23FAE118-4895-3A9A-9965-10D33F53D174}"/>
              </a:ext>
            </a:extLst>
          </p:cNvPr>
          <p:cNvSpPr/>
          <p:nvPr/>
        </p:nvSpPr>
        <p:spPr>
          <a:xfrm>
            <a:off x="5938964" y="2883644"/>
            <a:ext cx="6253036" cy="460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46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AA973459-3925-CE26-7844-2F31DDFE4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" y="684748"/>
            <a:ext cx="7654699" cy="5488504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F625F3DB-C432-87D2-15B1-83CDF1695C4D}"/>
              </a:ext>
            </a:extLst>
          </p:cNvPr>
          <p:cNvSpPr/>
          <p:nvPr/>
        </p:nvSpPr>
        <p:spPr>
          <a:xfrm>
            <a:off x="2331668" y="3774403"/>
            <a:ext cx="1821306" cy="10530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187F7E-CCFC-E374-4FB9-237E7CC2E6EA}"/>
              </a:ext>
            </a:extLst>
          </p:cNvPr>
          <p:cNvSpPr txBox="1"/>
          <p:nvPr/>
        </p:nvSpPr>
        <p:spPr>
          <a:xfrm>
            <a:off x="2387881" y="4116266"/>
            <a:ext cx="170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OVERFITTING!!!</a:t>
            </a:r>
          </a:p>
        </p:txBody>
      </p:sp>
      <p:pic>
        <p:nvPicPr>
          <p:cNvPr id="23" name="Imagen 2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5FA054B-4F1E-81A0-AFF2-AA24D810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84" y="4827461"/>
            <a:ext cx="645297" cy="6452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0B107BF-E72E-0CAF-55B3-F9782E00A2EB}"/>
              </a:ext>
            </a:extLst>
          </p:cNvPr>
          <p:cNvSpPr txBox="1"/>
          <p:nvPr/>
        </p:nvSpPr>
        <p:spPr>
          <a:xfrm>
            <a:off x="8052632" y="2229023"/>
            <a:ext cx="3080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modelo claramente se está </a:t>
            </a:r>
            <a:r>
              <a:rPr lang="es-ES" sz="2000" b="1" dirty="0" err="1"/>
              <a:t>Sobreajustando</a:t>
            </a:r>
            <a:r>
              <a:rPr lang="es-ES" sz="2000" dirty="0"/>
              <a:t> a nuestros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Para intentar corregir el </a:t>
            </a:r>
            <a:r>
              <a:rPr lang="es-ES" sz="2000" dirty="0" err="1"/>
              <a:t>overfitting</a:t>
            </a:r>
            <a:r>
              <a:rPr lang="es-ES" sz="2000" dirty="0"/>
              <a:t> vamos a probar con un modelo </a:t>
            </a:r>
            <a:r>
              <a:rPr lang="es-ES" sz="2000" b="1" dirty="0" err="1"/>
              <a:t>ExtraTrees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539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710</Words>
  <Application>Microsoft Office PowerPoint</Application>
  <PresentationFormat>Panorámica</PresentationFormat>
  <Paragraphs>62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Retrospección</vt:lpstr>
      <vt:lpstr>PREDICCIÓN DEL BENEFICIO FUTURO CON PYTHON DE BIKESTORE.COM</vt:lpstr>
      <vt:lpstr>Índice</vt:lpstr>
      <vt:lpstr>Executive Summary</vt:lpstr>
      <vt:lpstr>Variables del modelo</vt:lpstr>
      <vt:lpstr>Presentación de PowerPoint</vt:lpstr>
      <vt:lpstr>Selección Train/Test</vt:lpstr>
      <vt:lpstr>Presentación de PowerPoint</vt:lpstr>
      <vt:lpstr>Random Forest</vt:lpstr>
      <vt:lpstr>Presentación de PowerPoint</vt:lpstr>
      <vt:lpstr>ExtraTrees</vt:lpstr>
      <vt:lpstr>Presentación de PowerPoint</vt:lpstr>
      <vt:lpstr>Presentación de PowerPoint</vt:lpstr>
      <vt:lpstr>Presentación de PowerPoint</vt:lpstr>
      <vt:lpstr>Presentación de PowerPoint</vt:lpstr>
      <vt:lpstr>Conclusiones y next steps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PREDICCIONES EN PYTHON</dc:title>
  <dc:creator>Pablo</dc:creator>
  <cp:lastModifiedBy>Alejandro Sellés Pérez</cp:lastModifiedBy>
  <cp:revision>4</cp:revision>
  <dcterms:created xsi:type="dcterms:W3CDTF">2024-05-14T14:36:16Z</dcterms:created>
  <dcterms:modified xsi:type="dcterms:W3CDTF">2024-05-16T19:40:55Z</dcterms:modified>
</cp:coreProperties>
</file>