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22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19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8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3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82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9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4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6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79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99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7CFFA-666C-4375-9B34-866CACC8E8F8}" type="datetimeFigureOut">
              <a:rPr lang="es-ES" smtClean="0"/>
              <a:t>16/04/2024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65176E-EB43-419E-BF17-417437820A1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FC7A5-0EA5-D18D-5578-6500992C0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046914"/>
            <a:ext cx="10058400" cy="1300293"/>
          </a:xfrm>
        </p:spPr>
        <p:txBody>
          <a:bodyPr>
            <a:normAutofit/>
          </a:bodyPr>
          <a:lstStyle/>
          <a:p>
            <a:pPr algn="ctr"/>
            <a:r>
              <a:rPr lang="es-ES" sz="6600" dirty="0"/>
              <a:t>MODELOS PREDICTIVOS EN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5561F6-6493-F6E8-5ACD-D61B2C83E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Belén Andreu moreno</a:t>
            </a:r>
          </a:p>
          <a:p>
            <a:r>
              <a:rPr lang="es-ES" dirty="0"/>
              <a:t>Alejandro </a:t>
            </a:r>
            <a:r>
              <a:rPr lang="es-ES" dirty="0" err="1"/>
              <a:t>sellés</a:t>
            </a:r>
            <a:r>
              <a:rPr lang="es-ES" dirty="0"/>
              <a:t> </a:t>
            </a:r>
            <a:r>
              <a:rPr lang="es-ES" dirty="0" err="1"/>
              <a:t>pérez</a:t>
            </a:r>
            <a:endParaRPr lang="es-ES" dirty="0"/>
          </a:p>
          <a:p>
            <a:r>
              <a:rPr lang="es-ES" dirty="0"/>
              <a:t>Pablo López </a:t>
            </a:r>
            <a:r>
              <a:rPr lang="es-ES" dirty="0" err="1"/>
              <a:t>alfaro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17F49-D5FF-9D4C-0428-0B37173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Segundo modelo: predicción del beneficio neto por semanas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B8D54-9FC4-2182-C26A-A879FB71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303" y="2145665"/>
            <a:ext cx="4451417" cy="3996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Todas las variables son muy significativas, los p-valores son muy pequeños.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La R^2 no es mala del todo, pero creemos que podemos mejorarla.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EB307FE9-A9F5-4B9B-E195-F0E49A492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0" y="1816285"/>
            <a:ext cx="4809132" cy="44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5583D-29B5-DBCB-D28F-1416B785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44E79-59A1-6E29-CF45-FC1CE031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1491"/>
            <a:ext cx="10535920" cy="1523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En la primera gráfica vemos que las predicciones se ajustan bien salvo algunos puntos concretos.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En las otras dos gráficas se puede observar que los residuos siguen una distribución normal.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La mayoría de las variables presentan una multicolinealidad superior a 0,9.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043927E-B256-CF30-50C0-1BE5932F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368946"/>
            <a:ext cx="4090987" cy="2941130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DDD63C2A-7C05-0FC5-14E4-9B1E53C0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3707342"/>
            <a:ext cx="3555999" cy="2556512"/>
          </a:xfrm>
          <a:prstGeom prst="rect">
            <a:avLst/>
          </a:prstGeom>
        </p:spPr>
      </p:pic>
      <p:pic>
        <p:nvPicPr>
          <p:cNvPr id="12" name="Imagen 11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BC4FA95F-EAF4-2E6A-3185-9C7016FF2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8783"/>
            <a:ext cx="4216399" cy="30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8F5BF-30AA-0395-CD90-91E0FFF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Predicción de la próxima semana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9CEEF-4343-E81D-682B-CC30B8A6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0166"/>
          </a:xfrm>
        </p:spPr>
        <p:txBody>
          <a:bodyPr/>
          <a:lstStyle/>
          <a:p>
            <a:r>
              <a:rPr lang="es-ES" dirty="0"/>
              <a:t>La predicción para la próxima semana es </a:t>
            </a:r>
            <a:r>
              <a:rPr lang="es-ES" b="1" dirty="0">
                <a:solidFill>
                  <a:schemeClr val="tx1"/>
                </a:solidFill>
              </a:rPr>
              <a:t>188.463 euros</a:t>
            </a:r>
            <a:r>
              <a:rPr lang="es-ES" dirty="0"/>
              <a:t>.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CF60BAD-ED90-B3D5-77A0-AF19922B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37" y="2411413"/>
            <a:ext cx="6545597" cy="338137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FF6BAD2-FFE8-7C87-6D1F-4B79C7277F3F}"/>
              </a:ext>
            </a:extLst>
          </p:cNvPr>
          <p:cNvSpPr txBox="1">
            <a:spLocks/>
          </p:cNvSpPr>
          <p:nvPr/>
        </p:nvSpPr>
        <p:spPr>
          <a:xfrm>
            <a:off x="934065" y="2363788"/>
            <a:ext cx="4323735" cy="38989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La predicción se ajusta un poco mejor que la del modelo anterior, aunque sigue sin ser demasiado coherente, viendo las tendencias de las últimas semanas.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Pese a tener los datos por semana, solo tenemos 50. Pensamos que siguen sin ser suficientes para hacer un buen modelo.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Ahora vamos a hacer un modelo </a:t>
            </a:r>
            <a:r>
              <a:rPr lang="es-ES" b="1" dirty="0">
                <a:solidFill>
                  <a:schemeClr val="tx1"/>
                </a:solidFill>
              </a:rPr>
              <a:t>eliminando los </a:t>
            </a:r>
            <a:r>
              <a:rPr lang="es-ES" b="1" dirty="0" err="1">
                <a:solidFill>
                  <a:schemeClr val="tx1"/>
                </a:solidFill>
              </a:rPr>
              <a:t>outliers</a:t>
            </a:r>
            <a:r>
              <a:rPr lang="es-ES" dirty="0"/>
              <a:t>, para intentar mejorarlo.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BD70F78-BCCB-7F53-6231-E367D3C5BDF3}"/>
              </a:ext>
            </a:extLst>
          </p:cNvPr>
          <p:cNvSpPr/>
          <p:nvPr/>
        </p:nvSpPr>
        <p:spPr>
          <a:xfrm>
            <a:off x="10680700" y="3822700"/>
            <a:ext cx="508000" cy="431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77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78D0-6A3A-8906-7090-8D4CABA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Tercer modelo: predicción del beneficio neto por semanas sin </a:t>
            </a:r>
            <a:r>
              <a:rPr lang="es-ES" dirty="0" err="1"/>
              <a:t>outliers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C7797-0875-FE4A-8A4D-B5D98FCC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00" y="2413819"/>
            <a:ext cx="4513580" cy="36561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Todas las variables siguen siendo significativas.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La </a:t>
            </a:r>
            <a:r>
              <a:rPr lang="es-ES" b="1" dirty="0">
                <a:solidFill>
                  <a:schemeClr val="tx1"/>
                </a:solidFill>
              </a:rPr>
              <a:t>R^2 ha mejorado</a:t>
            </a:r>
            <a:r>
              <a:rPr lang="es-ES" dirty="0"/>
              <a:t> considerablemente.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El modelo es un </a:t>
            </a:r>
            <a:r>
              <a:rPr lang="es-ES" b="1" dirty="0">
                <a:solidFill>
                  <a:schemeClr val="tx1"/>
                </a:solidFill>
              </a:rPr>
              <a:t>16% más fiable </a:t>
            </a:r>
            <a:r>
              <a:rPr lang="es-ES" dirty="0"/>
              <a:t>que el segundo modelo.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1FA7C0CC-2831-B861-7B1F-1E44615C6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80" y="1845734"/>
            <a:ext cx="4820920" cy="44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66D35-EFDF-4106-FC71-856E5277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FA826-EF77-3A6E-65B2-37F1654E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300" y="2379406"/>
            <a:ext cx="5580380" cy="3896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En la zona marcada no hace muy buenas predicciones. Sin embargo, en el resto de zonas podemos ver que se ajusta bastante bien a nuestros datos.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Podemos comprobar que los principales </a:t>
            </a:r>
            <a:r>
              <a:rPr lang="es-ES" dirty="0" err="1"/>
              <a:t>outliers</a:t>
            </a:r>
            <a:r>
              <a:rPr lang="es-ES" dirty="0"/>
              <a:t> han sido eliminados.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DDCB7B52-1F2D-63C5-9A32-A5847C7B3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8" y="1889760"/>
            <a:ext cx="4748382" cy="424441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ED66758-EB0A-4279-295D-ABB46A12DA6E}"/>
              </a:ext>
            </a:extLst>
          </p:cNvPr>
          <p:cNvSpPr/>
          <p:nvPr/>
        </p:nvSpPr>
        <p:spPr>
          <a:xfrm>
            <a:off x="2768600" y="3406564"/>
            <a:ext cx="1765300" cy="1714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23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4D07-FB77-FDF7-91F0-44BF824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Predicción de la próxima semana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3FBBF-EE45-06B1-C557-E9480D69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2375"/>
            <a:ext cx="4644759" cy="3294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La predicción mejora respecto a los modelos anteriores.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Aun así el modelo no nos convence del todo, pues pensamos que debería darle más importancia a las últimas semanas para así tener en cuenta las tendencias.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Pese a probar con variables que tuvieran en cuenta estas “tendencias”, no hemos conseguido obtener ningún modelo mejor que este.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0167ADA-DF68-591C-6C36-1A51586C11A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910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 predicción para la próxima semana es </a:t>
            </a:r>
            <a:r>
              <a:rPr lang="es-ES" b="1" dirty="0"/>
              <a:t>214.033 euros</a:t>
            </a:r>
            <a:r>
              <a:rPr lang="es-ES" dirty="0"/>
              <a:t>.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3479583-F1DB-38E8-EC4B-563EFB92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17"/>
            <a:ext cx="5671459" cy="309642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6B7ED4C-741B-799F-1BF7-B8ED935A248F}"/>
              </a:ext>
            </a:extLst>
          </p:cNvPr>
          <p:cNvSpPr/>
          <p:nvPr/>
        </p:nvSpPr>
        <p:spPr>
          <a:xfrm>
            <a:off x="10502900" y="3835400"/>
            <a:ext cx="508000" cy="431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94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3DE49-D42D-8D67-2BD5-978F4D8D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Interpretación del modelo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132D445-BE16-F9AD-C99A-0FBAC48CA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40" y="2143857"/>
            <a:ext cx="4554846" cy="558001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700363-E3ED-8236-162F-C2F5B9BB3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761" y="2174948"/>
            <a:ext cx="1586620" cy="4958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B3077A-659C-0DA9-C79E-086046245E2F}"/>
              </a:ext>
            </a:extLst>
          </p:cNvPr>
          <p:cNvSpPr txBox="1"/>
          <p:nvPr/>
        </p:nvSpPr>
        <p:spPr>
          <a:xfrm>
            <a:off x="992196" y="2099693"/>
            <a:ext cx="13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de Poisson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0387C32-7E44-D420-81AE-86DE70003A1F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306972" y="2422858"/>
            <a:ext cx="387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F809EFD-A06C-673A-9D57-1F809D6AD006}"/>
              </a:ext>
            </a:extLst>
          </p:cNvPr>
          <p:cNvCxnSpPr/>
          <p:nvPr/>
        </p:nvCxnSpPr>
        <p:spPr>
          <a:xfrm flipV="1">
            <a:off x="7368826" y="2452777"/>
            <a:ext cx="387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 descr="Tabla&#10;&#10;Descripción generada automáticamente">
            <a:extLst>
              <a:ext uri="{FF2B5EF4-FFF2-40B4-BE49-F238E27FC236}">
                <a16:creationId xmlns:a16="http://schemas.microsoft.com/office/drawing/2014/main" id="{2FBAD773-493D-BFD0-AACF-094CFFE1E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72" y="2859770"/>
            <a:ext cx="3453542" cy="29131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71A5FC-3AB4-DC22-C309-DD53A9283898}"/>
              </a:ext>
            </a:extLst>
          </p:cNvPr>
          <p:cNvSpPr txBox="1"/>
          <p:nvPr/>
        </p:nvSpPr>
        <p:spPr>
          <a:xfrm>
            <a:off x="6096000" y="3323842"/>
            <a:ext cx="4209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Casi todas las variables son siempre &gt; 0 (excepto los “</a:t>
            </a:r>
            <a:r>
              <a:rPr lang="es-ES" dirty="0" err="1"/>
              <a:t>profit</a:t>
            </a:r>
            <a:r>
              <a:rPr lang="es-ES" dirty="0"/>
              <a:t>” que pueden ser &lt;0)</a:t>
            </a:r>
          </a:p>
          <a:p>
            <a:pPr algn="ctr"/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/>
                </a:solidFill>
              </a:rPr>
              <a:t>Hacen que la “y” crezca (</a:t>
            </a:r>
            <a:r>
              <a:rPr lang="es-ES" dirty="0" err="1">
                <a:solidFill>
                  <a:schemeClr val="accent5"/>
                </a:solidFill>
              </a:rPr>
              <a:t>e^beta</a:t>
            </a:r>
            <a:r>
              <a:rPr lang="es-ES" dirty="0">
                <a:solidFill>
                  <a:schemeClr val="accent5"/>
                </a:solidFill>
              </a:rPr>
              <a:t>&gt;1)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Hacen que la “y” disminuya (</a:t>
            </a:r>
            <a:r>
              <a:rPr lang="es-ES" dirty="0" err="1">
                <a:solidFill>
                  <a:srgbClr val="FF0000"/>
                </a:solidFill>
              </a:rPr>
              <a:t>e^beta</a:t>
            </a:r>
            <a:r>
              <a:rPr lang="es-ES" dirty="0">
                <a:solidFill>
                  <a:srgbClr val="FF0000"/>
                </a:solidFill>
              </a:rPr>
              <a:t>&lt;1)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6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3F8B1-2163-7289-4FBE-2A332E07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Cuarto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976B8-3238-05E8-0DEC-3A9376B0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3715"/>
            <a:ext cx="10058400" cy="1194619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Vamos a intentar predecir el sexo de un comprador basándonos en su “carrito de compra”, con el fin de poner productos destacados o anuncios antes de finalizar su pedido. </a:t>
            </a:r>
          </a:p>
          <a:p>
            <a:r>
              <a:rPr lang="es-ES" dirty="0"/>
              <a:t>En primer lugar, haremos un </a:t>
            </a:r>
            <a:r>
              <a:rPr lang="es-ES" b="1" dirty="0" err="1">
                <a:solidFill>
                  <a:schemeClr val="tx1"/>
                </a:solidFill>
              </a:rPr>
              <a:t>Manova</a:t>
            </a:r>
            <a:r>
              <a:rPr lang="es-ES" dirty="0"/>
              <a:t> para saber qué variables tendrán una diferencia de medias significativa entre hombres y mujeres.</a:t>
            </a:r>
          </a:p>
          <a:p>
            <a:endParaRPr lang="es-ES" dirty="0"/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07C68E82-B35C-D73C-4D8D-E6EA3C82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89005"/>
            <a:ext cx="3810983" cy="333090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6DC3661-43BB-3C3A-D5FF-724B280E7AF1}"/>
              </a:ext>
            </a:extLst>
          </p:cNvPr>
          <p:cNvSpPr txBox="1">
            <a:spLocks/>
          </p:cNvSpPr>
          <p:nvPr/>
        </p:nvSpPr>
        <p:spPr>
          <a:xfrm>
            <a:off x="5550310" y="3429000"/>
            <a:ext cx="5059680" cy="3252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Todas las </a:t>
            </a:r>
            <a:r>
              <a:rPr lang="es-ES" b="1" dirty="0">
                <a:solidFill>
                  <a:schemeClr val="tx1"/>
                </a:solidFill>
              </a:rPr>
              <a:t>variables estudiadas presentan diferencias</a:t>
            </a:r>
            <a:r>
              <a:rPr lang="es-ES" dirty="0"/>
              <a:t> en las medias entre hombres y mujeres.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Parece interesante elaborar un modelo de </a:t>
            </a:r>
            <a:r>
              <a:rPr lang="es-ES" b="1" dirty="0">
                <a:solidFill>
                  <a:schemeClr val="tx1"/>
                </a:solidFill>
              </a:rPr>
              <a:t>regresión logística</a:t>
            </a:r>
            <a:r>
              <a:rPr lang="es-ES" dirty="0"/>
              <a:t> con estas variables.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66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80F3-D04E-D5CA-FE8B-26C2514D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CC4F5-6B2E-60B3-1533-3733EEF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0" y="1845734"/>
            <a:ext cx="5377180" cy="13165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b="1" dirty="0">
                <a:solidFill>
                  <a:schemeClr val="tx1"/>
                </a:solidFill>
              </a:rPr>
              <a:t>El R^2 es muy malo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Podemos ver que </a:t>
            </a:r>
            <a:r>
              <a:rPr lang="es-ES" b="1" dirty="0" err="1">
                <a:solidFill>
                  <a:schemeClr val="tx1"/>
                </a:solidFill>
              </a:rPr>
              <a:t>order_quantity</a:t>
            </a:r>
            <a:r>
              <a:rPr lang="es-ES" b="1" dirty="0">
                <a:solidFill>
                  <a:schemeClr val="tx1"/>
                </a:solidFill>
              </a:rPr>
              <a:t> no es significativa</a:t>
            </a:r>
            <a:r>
              <a:rPr lang="es-ES" dirty="0"/>
              <a:t>, pero hemos visto que eliminándola del modelo, este no mejora.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Texto">
            <a:extLst>
              <a:ext uri="{FF2B5EF4-FFF2-40B4-BE49-F238E27FC236}">
                <a16:creationId xmlns:a16="http://schemas.microsoft.com/office/drawing/2014/main" id="{AEA43C7A-5F7E-7A9A-BD00-E53C66A4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1010"/>
            <a:ext cx="4487516" cy="4158705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7ADAF0D-D91E-AC14-46B1-2694874EC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26" y="3092875"/>
            <a:ext cx="2597920" cy="316531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13765A9-88BD-BC51-1AFA-44AAF003E065}"/>
              </a:ext>
            </a:extLst>
          </p:cNvPr>
          <p:cNvSpPr txBox="1">
            <a:spLocks/>
          </p:cNvSpPr>
          <p:nvPr/>
        </p:nvSpPr>
        <p:spPr>
          <a:xfrm>
            <a:off x="8578415" y="3207175"/>
            <a:ext cx="3353029" cy="2274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Como era de esperar, las predicciones no son buenas.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Pese a que los hombres realizan alrededor del 50% de las compras, el modelo predice que casi el 80% de los compradores serán hombres.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DAA5101-63C5-5073-D7E1-D5F365510933}"/>
              </a:ext>
            </a:extLst>
          </p:cNvPr>
          <p:cNvCxnSpPr>
            <a:cxnSpLocks/>
          </p:cNvCxnSpPr>
          <p:nvPr/>
        </p:nvCxnSpPr>
        <p:spPr>
          <a:xfrm>
            <a:off x="6476301" y="5587068"/>
            <a:ext cx="176169" cy="47264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45F6740-6999-A00E-A466-47562C15B857}"/>
              </a:ext>
            </a:extLst>
          </p:cNvPr>
          <p:cNvCxnSpPr>
            <a:cxnSpLocks/>
          </p:cNvCxnSpPr>
          <p:nvPr/>
        </p:nvCxnSpPr>
        <p:spPr>
          <a:xfrm flipH="1">
            <a:off x="7558481" y="5587068"/>
            <a:ext cx="234891" cy="47264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7B824EA-930D-493E-0B7E-E55D8FBEE4F9}"/>
              </a:ext>
            </a:extLst>
          </p:cNvPr>
          <p:cNvSpPr/>
          <p:nvPr/>
        </p:nvSpPr>
        <p:spPr>
          <a:xfrm>
            <a:off x="6904139" y="6059715"/>
            <a:ext cx="453006" cy="26558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93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E2C25-D475-14B2-2B5F-85EB19F8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EF01-6DBC-26F2-6EA4-489069DCC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23066"/>
          </a:xfrm>
        </p:spPr>
        <p:txBody>
          <a:bodyPr/>
          <a:lstStyle/>
          <a:p>
            <a:r>
              <a:rPr lang="es-ES" dirty="0"/>
              <a:t>Pensamos que para poder construir buenos modelos necesitaríamos bastantes más datos de los que disponemos.</a:t>
            </a:r>
          </a:p>
          <a:p>
            <a:r>
              <a:rPr lang="es-ES" dirty="0"/>
              <a:t>Sin embargo, hemos conseguido llegar a un modelo que no es tan malo para las semanas, pero pensamos que debería tener mucho más en cuenta los últimos meses antes del mes a predecir que los demás.</a:t>
            </a:r>
          </a:p>
          <a:p>
            <a:r>
              <a:rPr lang="es-ES" dirty="0"/>
              <a:t>Se nos ocurre una solución sencilla para lidiar con el hecho de que tenemos pocos datos. Realizar una </a:t>
            </a:r>
            <a:r>
              <a:rPr lang="es-ES" b="1" dirty="0">
                <a:solidFill>
                  <a:schemeClr val="tx1"/>
                </a:solidFill>
              </a:rPr>
              <a:t>media exponencial</a:t>
            </a:r>
            <a:r>
              <a:rPr lang="es-ES" dirty="0"/>
              <a:t>, muy común en el trading.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C3221-9205-7D4D-835D-D3FA43D3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4C0B9-E698-8129-B7DB-D696ADEA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78243"/>
            <a:ext cx="104158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 Executive </a:t>
            </a:r>
            <a:r>
              <a:rPr lang="es-ES" sz="2600" dirty="0" err="1"/>
              <a:t>summary</a:t>
            </a:r>
            <a:r>
              <a:rPr lang="es-ES" sz="2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 Primer modelo: Predicción del beneficio neto por meses.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 Segundo modelo: Predicción del beneficio neto por semanas.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 Tercer modelo: Predicción del beneficio neto por semanas sin </a:t>
            </a:r>
            <a:r>
              <a:rPr lang="es-ES" sz="2600" dirty="0" err="1"/>
              <a:t>outliers</a:t>
            </a:r>
            <a:r>
              <a:rPr lang="es-ES" sz="2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 Cuarto modelo: Predicción en el sexo del comprador.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600" dirty="0"/>
              <a:t> Conclusión y próximos pasos.</a:t>
            </a:r>
          </a:p>
        </p:txBody>
      </p:sp>
    </p:spTree>
    <p:extLst>
      <p:ext uri="{BB962C8B-B14F-4D97-AF65-F5344CB8AC3E}">
        <p14:creationId xmlns:p14="http://schemas.microsoft.com/office/powerpoint/2010/main" val="181783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73D650-EC91-1108-4930-A3BB650BDC79}"/>
              </a:ext>
            </a:extLst>
          </p:cNvPr>
          <p:cNvSpPr/>
          <p:nvPr/>
        </p:nvSpPr>
        <p:spPr>
          <a:xfrm>
            <a:off x="1004513" y="1816674"/>
            <a:ext cx="5683045" cy="2111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2F3E6D-8634-A495-07EE-738F192F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Medias exponenciales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E47FB-7C7E-C9DF-4BFE-EC3BADDC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270" y="5919471"/>
            <a:ext cx="3941754" cy="1700078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* Tomando una ventana de t = 10 últimas semanas</a:t>
            </a:r>
          </a:p>
        </p:txBody>
      </p:sp>
      <p:pic>
        <p:nvPicPr>
          <p:cNvPr id="5" name="Imagen 4" descr="Interfaz de usuario gráfica, Texto, Aplicación, Carta, Correo electrónico&#10;&#10;Descripción generada automáticamente">
            <a:extLst>
              <a:ext uri="{FF2B5EF4-FFF2-40B4-BE49-F238E27FC236}">
                <a16:creationId xmlns:a16="http://schemas.microsoft.com/office/drawing/2014/main" id="{F5722089-4BF0-312C-87D5-BE5D6E9EA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245"/>
            <a:ext cx="5497513" cy="200266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7572E7A-EE14-F29B-A45B-5F54BD381D0E}"/>
              </a:ext>
            </a:extLst>
          </p:cNvPr>
          <p:cNvSpPr/>
          <p:nvPr/>
        </p:nvSpPr>
        <p:spPr>
          <a:xfrm>
            <a:off x="1004513" y="4007793"/>
            <a:ext cx="5683045" cy="223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46689F3-4238-4C6F-C411-F6DD53E5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06035"/>
            <a:ext cx="5370513" cy="206370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D83281-AD91-7797-1ECB-98DE15D70BFC}"/>
              </a:ext>
            </a:extLst>
          </p:cNvPr>
          <p:cNvCxnSpPr/>
          <p:nvPr/>
        </p:nvCxnSpPr>
        <p:spPr>
          <a:xfrm>
            <a:off x="6909620" y="3008671"/>
            <a:ext cx="38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0F36830-EF5D-59CB-3577-422BA4102036}"/>
              </a:ext>
            </a:extLst>
          </p:cNvPr>
          <p:cNvSpPr/>
          <p:nvPr/>
        </p:nvSpPr>
        <p:spPr>
          <a:xfrm>
            <a:off x="7487265" y="2723535"/>
            <a:ext cx="2349909" cy="705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251.643,5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F69573D-0549-744F-4E39-ACB12F96D98D}"/>
              </a:ext>
            </a:extLst>
          </p:cNvPr>
          <p:cNvSpPr/>
          <p:nvPr/>
        </p:nvSpPr>
        <p:spPr>
          <a:xfrm>
            <a:off x="7487265" y="4537586"/>
            <a:ext cx="2349909" cy="705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248.973,4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E9007D9-F442-8656-B290-B98729F608A8}"/>
              </a:ext>
            </a:extLst>
          </p:cNvPr>
          <p:cNvCxnSpPr/>
          <p:nvPr/>
        </p:nvCxnSpPr>
        <p:spPr>
          <a:xfrm>
            <a:off x="6946491" y="4940710"/>
            <a:ext cx="38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B80F3-6723-2376-18BD-AFE69DDF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NEXT STEPS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FC36A-E5A9-E253-248C-DF40F25E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Como hemos visto, el mayor problema que tenemos es que necesitamos son más datos. Para tratar de minimizar este problema, seguiremos trabajando con los datos por semanas.</a:t>
            </a:r>
          </a:p>
          <a:p>
            <a:br>
              <a:rPr lang="es-ES" dirty="0"/>
            </a:br>
            <a:r>
              <a:rPr lang="es-ES" dirty="0"/>
              <a:t>- De manera similar a lo que hemos hecho, nos gustaría mejorar nuestro modelo con el fin de calcular los beneficios de las próximas semanas, pero esta vez basándonos en algún modelo de </a:t>
            </a:r>
            <a:r>
              <a:rPr lang="es-ES" b="1" dirty="0"/>
              <a:t>Series Temporales</a:t>
            </a:r>
            <a:r>
              <a:rPr lang="es-ES" dirty="0"/>
              <a:t>, donde tengamos en cuenta festivos, estacionalidad... </a:t>
            </a:r>
          </a:p>
          <a:p>
            <a:br>
              <a:rPr lang="es-ES" dirty="0"/>
            </a:br>
            <a:r>
              <a:rPr lang="es-ES" dirty="0"/>
              <a:t>- Por otro lado, nos gustaría intentar realizar algún tipo de modelo diferente con el fin de clasificar los individuos según la compra que estén realizando, quizás teniendo </a:t>
            </a:r>
            <a:r>
              <a:rPr lang="es-ES" b="1" dirty="0"/>
              <a:t>más grupos</a:t>
            </a:r>
            <a:r>
              <a:rPr lang="es-ES" dirty="0"/>
              <a:t>, ya que nos hemos visto un poco limitados trabajando solo con el sexo del comprador y aplicando la regresión logística.</a:t>
            </a:r>
          </a:p>
        </p:txBody>
      </p:sp>
    </p:spTree>
    <p:extLst>
      <p:ext uri="{BB962C8B-B14F-4D97-AF65-F5344CB8AC3E}">
        <p14:creationId xmlns:p14="http://schemas.microsoft.com/office/powerpoint/2010/main" val="45541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0165-EA9F-8E50-2999-71DB1A612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Back up…</a:t>
            </a:r>
          </a:p>
        </p:txBody>
      </p:sp>
    </p:spTree>
    <p:extLst>
      <p:ext uri="{BB962C8B-B14F-4D97-AF65-F5344CB8AC3E}">
        <p14:creationId xmlns:p14="http://schemas.microsoft.com/office/powerpoint/2010/main" val="16710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D618-B0CD-6988-2F81-AC43F6C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Executive </a:t>
            </a:r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3D3866-116B-D723-58E0-B6884D60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 lo largo de esta presentación presentaremos los resultados obtenidos intentando realizar modelos predictivos en R, cuyas </a:t>
            </a:r>
            <a:r>
              <a:rPr lang="es-ES" b="1" dirty="0"/>
              <a:t>variables a predecir </a:t>
            </a:r>
            <a:r>
              <a:rPr lang="es-ES" dirty="0"/>
              <a:t>serán el </a:t>
            </a:r>
            <a:r>
              <a:rPr lang="es-ES" b="1" dirty="0" err="1"/>
              <a:t>profit</a:t>
            </a:r>
            <a:r>
              <a:rPr lang="es-ES" dirty="0"/>
              <a:t> futuro de la compañía, y el </a:t>
            </a:r>
            <a:r>
              <a:rPr lang="es-ES" b="1" dirty="0"/>
              <a:t>sexo del cliente</a:t>
            </a:r>
            <a:r>
              <a:rPr lang="es-ES" dirty="0"/>
              <a:t> a la hora de hacer una compra.</a:t>
            </a:r>
          </a:p>
          <a:p>
            <a:r>
              <a:rPr lang="es-ES" dirty="0"/>
              <a:t>En primer lugar, hemos intentado realizar un modelo por meses, tratando de predecir el </a:t>
            </a:r>
            <a:r>
              <a:rPr lang="es-ES" b="1" dirty="0"/>
              <a:t>beneficio</a:t>
            </a:r>
            <a:r>
              <a:rPr lang="es-ES" dirty="0"/>
              <a:t> del siguiente mes. Sin embargo, hemos visto que teníamos muy pocos datos y nos hemos visto obligados a cambiarlos e intentar predecir los beneficios por semana. En este punto, tras eliminar los </a:t>
            </a:r>
            <a:r>
              <a:rPr lang="es-ES" dirty="0" err="1"/>
              <a:t>outliers</a:t>
            </a:r>
            <a:r>
              <a:rPr lang="es-ES" dirty="0"/>
              <a:t>, hemos conseguido obtener un modelo decente. Todos estos modelos los hemos realizado mediante regresiones de </a:t>
            </a:r>
            <a:r>
              <a:rPr lang="es-ES" b="1" dirty="0"/>
              <a:t>Poisson</a:t>
            </a:r>
            <a:r>
              <a:rPr lang="es-ES" dirty="0"/>
              <a:t>.</a:t>
            </a:r>
          </a:p>
          <a:p>
            <a:r>
              <a:rPr lang="es-ES" dirty="0"/>
              <a:t>Otra opción que hemos pensado para obtener el beneficio futuro es la de tomar </a:t>
            </a:r>
            <a:r>
              <a:rPr lang="es-ES" b="1" dirty="0"/>
              <a:t>medias exponenciales</a:t>
            </a:r>
            <a:r>
              <a:rPr lang="es-ES" dirty="0"/>
              <a:t>, las cuales se basan en los datos de las últimas semanas para realizar una predicción.</a:t>
            </a:r>
          </a:p>
          <a:p>
            <a:r>
              <a:rPr lang="es-ES" dirty="0"/>
              <a:t>Finalmente, hemos aplicado </a:t>
            </a:r>
            <a:r>
              <a:rPr lang="es-ES" b="1" dirty="0"/>
              <a:t>ANOVA</a:t>
            </a:r>
            <a:r>
              <a:rPr lang="es-ES" dirty="0"/>
              <a:t> y elaborado una </a:t>
            </a:r>
            <a:r>
              <a:rPr lang="es-ES" b="1" dirty="0"/>
              <a:t>Regresión Logística </a:t>
            </a:r>
            <a:r>
              <a:rPr lang="es-ES" dirty="0"/>
              <a:t>con el fin de predecir el </a:t>
            </a:r>
            <a:r>
              <a:rPr lang="es-ES" b="1" dirty="0"/>
              <a:t>sexo del comprador </a:t>
            </a:r>
            <a:r>
              <a:rPr lang="es-ES" dirty="0"/>
              <a:t>mediante los productos que está comprando. Sin embargo, no hemos tenido mucho éxito, y los modelos obtenidos son bastante malos, pensamos que esto se debe a la falta de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28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E002-543D-5B5F-744F-B6F2E7C7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70254" cy="1453707"/>
          </a:xfrm>
        </p:spPr>
        <p:txBody>
          <a:bodyPr>
            <a:normAutofit/>
          </a:bodyPr>
          <a:lstStyle/>
          <a:p>
            <a:r>
              <a:rPr lang="es-ES" sz="4000" dirty="0"/>
              <a:t>Target o variable a predecir: Beneficio Neto (</a:t>
            </a:r>
            <a:r>
              <a:rPr lang="es-ES" sz="4000" dirty="0" err="1"/>
              <a:t>Profit</a:t>
            </a:r>
            <a:r>
              <a:rPr lang="es-ES" sz="4000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91D94-EAAE-36E3-5F35-01F48357E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2619"/>
            <a:ext cx="10440875" cy="2600776"/>
          </a:xfrm>
        </p:spPr>
        <p:txBody>
          <a:bodyPr>
            <a:normAutofit/>
          </a:bodyPr>
          <a:lstStyle/>
          <a:p>
            <a:r>
              <a:rPr lang="es-ES" sz="2400" dirty="0"/>
              <a:t>- Tenemos datos de las ventas de los meses de septiembre a junio, vamos a intentar predecir el beneficio (neto) del siguiente mes/semana. </a:t>
            </a:r>
          </a:p>
          <a:p>
            <a:r>
              <a:rPr lang="es-ES" sz="2400" dirty="0"/>
              <a:t>- El objetivo analizar el dinero del que dispondremos el próximo mes/semana, con el objetivo de poder elaborar así un plan estratégico a la hora de invertir en publicidad, y hacernos una idea del dinero del que vamos a disponer próximamente para poder inventario y decidir si comprar más o menos productos.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97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A6FC-1314-F912-EF75-C1F594EA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38" y="100317"/>
            <a:ext cx="10058400" cy="1541898"/>
          </a:xfrm>
        </p:spPr>
        <p:txBody>
          <a:bodyPr/>
          <a:lstStyle/>
          <a:p>
            <a:r>
              <a:rPr lang="es-ES" dirty="0"/>
              <a:t>Variables del primer modelo</a:t>
            </a:r>
          </a:p>
        </p:txBody>
      </p:sp>
      <p:pic>
        <p:nvPicPr>
          <p:cNvPr id="7" name="Imagen 6" descr="Tabla, Excel&#10;&#10;Descripción generada automáticamente">
            <a:extLst>
              <a:ext uri="{FF2B5EF4-FFF2-40B4-BE49-F238E27FC236}">
                <a16:creationId xmlns:a16="http://schemas.microsoft.com/office/drawing/2014/main" id="{2E46FFFF-82F2-B23D-87BD-BC2B9FA52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" r="4517" b="7778"/>
          <a:stretch/>
        </p:blipFill>
        <p:spPr>
          <a:xfrm>
            <a:off x="983226" y="3733741"/>
            <a:ext cx="9340646" cy="246272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36F3AB6-5539-E5D6-B948-6BD3D1AE9ACB}"/>
              </a:ext>
            </a:extLst>
          </p:cNvPr>
          <p:cNvSpPr/>
          <p:nvPr/>
        </p:nvSpPr>
        <p:spPr>
          <a:xfrm>
            <a:off x="337050" y="2315148"/>
            <a:ext cx="1700982" cy="9340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Variables dependientes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6F8EB12-09D2-312D-9844-62EFA57A62DF}"/>
              </a:ext>
            </a:extLst>
          </p:cNvPr>
          <p:cNvCxnSpPr>
            <a:cxnSpLocks/>
          </p:cNvCxnSpPr>
          <p:nvPr/>
        </p:nvCxnSpPr>
        <p:spPr>
          <a:xfrm flipV="1">
            <a:off x="2083358" y="2315148"/>
            <a:ext cx="546771" cy="27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08D9DB-9F0B-EAEE-F531-9AF5D0850E53}"/>
              </a:ext>
            </a:extLst>
          </p:cNvPr>
          <p:cNvCxnSpPr>
            <a:cxnSpLocks/>
          </p:cNvCxnSpPr>
          <p:nvPr/>
        </p:nvCxnSpPr>
        <p:spPr>
          <a:xfrm>
            <a:off x="2148348" y="2782180"/>
            <a:ext cx="48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E850371-D5B1-A476-851C-E31AF6689246}"/>
              </a:ext>
            </a:extLst>
          </p:cNvPr>
          <p:cNvCxnSpPr>
            <a:cxnSpLocks/>
          </p:cNvCxnSpPr>
          <p:nvPr/>
        </p:nvCxnSpPr>
        <p:spPr>
          <a:xfrm>
            <a:off x="2074607" y="3014383"/>
            <a:ext cx="555522" cy="15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B805C-79E0-6FF0-4499-8C8EC4A89C6A}"/>
              </a:ext>
            </a:extLst>
          </p:cNvPr>
          <p:cNvSpPr/>
          <p:nvPr/>
        </p:nvSpPr>
        <p:spPr>
          <a:xfrm>
            <a:off x="2710949" y="2075921"/>
            <a:ext cx="2546556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Nº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de ventas mensual (por categoría de producto)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51548E9-D37D-DC8F-6622-7B127EF0ADA7}"/>
              </a:ext>
            </a:extLst>
          </p:cNvPr>
          <p:cNvSpPr/>
          <p:nvPr/>
        </p:nvSpPr>
        <p:spPr>
          <a:xfrm>
            <a:off x="2710949" y="2603001"/>
            <a:ext cx="2546556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Beneficio neto mensual (por categoría de producto)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8DD6D93-CC4A-E25D-AC59-702120F88DCF}"/>
              </a:ext>
            </a:extLst>
          </p:cNvPr>
          <p:cNvSpPr/>
          <p:nvPr/>
        </p:nvSpPr>
        <p:spPr>
          <a:xfrm>
            <a:off x="2710949" y="3126776"/>
            <a:ext cx="2546556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Coste, dinero gastado mensual (por categoría de producto)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D814224-DB77-2832-10D0-0CFE4FDB00C1}"/>
              </a:ext>
            </a:extLst>
          </p:cNvPr>
          <p:cNvSpPr/>
          <p:nvPr/>
        </p:nvSpPr>
        <p:spPr>
          <a:xfrm>
            <a:off x="5852946" y="2315148"/>
            <a:ext cx="1771970" cy="9340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Variable independiente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671D44B-BD30-4A99-04BE-C6EADE1F3BC3}"/>
              </a:ext>
            </a:extLst>
          </p:cNvPr>
          <p:cNvCxnSpPr/>
          <p:nvPr/>
        </p:nvCxnSpPr>
        <p:spPr>
          <a:xfrm>
            <a:off x="7713406" y="2782180"/>
            <a:ext cx="565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816E111-5B2E-69F7-C2F9-8975E405F792}"/>
              </a:ext>
            </a:extLst>
          </p:cNvPr>
          <p:cNvSpPr/>
          <p:nvPr/>
        </p:nvSpPr>
        <p:spPr>
          <a:xfrm>
            <a:off x="8367251" y="2603001"/>
            <a:ext cx="2851947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Profit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total mensual (Beneficio Neto)</a:t>
            </a:r>
          </a:p>
        </p:txBody>
      </p:sp>
    </p:spTree>
    <p:extLst>
      <p:ext uri="{BB962C8B-B14F-4D97-AF65-F5344CB8AC3E}">
        <p14:creationId xmlns:p14="http://schemas.microsoft.com/office/powerpoint/2010/main" val="215687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9A74-8135-D329-DE46-C4A93C22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7145"/>
            <a:ext cx="10058400" cy="1450757"/>
          </a:xfrm>
        </p:spPr>
        <p:txBody>
          <a:bodyPr/>
          <a:lstStyle/>
          <a:p>
            <a:r>
              <a:rPr lang="es-ES" dirty="0"/>
              <a:t>Primer modelo: predicción del beneficio neto por meses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0DBAD-A976-6697-07B9-D41D30C6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0487"/>
            <a:ext cx="10058400" cy="753087"/>
          </a:xfrm>
        </p:spPr>
        <p:txBody>
          <a:bodyPr/>
          <a:lstStyle/>
          <a:p>
            <a:r>
              <a:rPr lang="es-ES" dirty="0"/>
              <a:t>Haciendo un modelo lineal generalizado de la familia Poisson, obtenemos los siguientes resultados: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4555A0-3F10-79B9-1E93-2B6BBF03A095}"/>
              </a:ext>
            </a:extLst>
          </p:cNvPr>
          <p:cNvSpPr txBox="1">
            <a:spLocks/>
          </p:cNvSpPr>
          <p:nvPr/>
        </p:nvSpPr>
        <p:spPr>
          <a:xfrm>
            <a:off x="6625121" y="3055523"/>
            <a:ext cx="4106789" cy="329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El modelo presenta una </a:t>
            </a:r>
            <a:r>
              <a:rPr lang="es-ES" dirty="0" err="1"/>
              <a:t>deviance</a:t>
            </a:r>
            <a:r>
              <a:rPr lang="es-ES" dirty="0"/>
              <a:t> perfecta y </a:t>
            </a:r>
            <a:r>
              <a:rPr lang="es-ES" b="1" dirty="0">
                <a:solidFill>
                  <a:schemeClr val="tx1"/>
                </a:solidFill>
              </a:rPr>
              <a:t>R^2=1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Todas las variables son significativas, pues sus p-valores son muy pequeños.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endParaRPr lang="es-ES" dirty="0"/>
          </a:p>
        </p:txBody>
      </p:sp>
      <p:pic>
        <p:nvPicPr>
          <p:cNvPr id="7" name="Imagen 6" descr="Tabla&#10;&#10;Descripción generada automáticamente con confianza media">
            <a:extLst>
              <a:ext uri="{FF2B5EF4-FFF2-40B4-BE49-F238E27FC236}">
                <a16:creationId xmlns:a16="http://schemas.microsoft.com/office/drawing/2014/main" id="{8AD0AE33-C3A8-920B-928D-287BA98C8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36723"/>
            <a:ext cx="5324475" cy="36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6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1DC4-7B71-580C-D476-3975C42D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108929"/>
            <a:ext cx="10058400" cy="1597030"/>
          </a:xfrm>
        </p:spPr>
        <p:txBody>
          <a:bodyPr/>
          <a:lstStyle/>
          <a:p>
            <a:r>
              <a:rPr lang="es-ES" dirty="0"/>
              <a:t>Validación de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1538C-6A9A-914A-536D-458AAE0F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88" y="1933491"/>
            <a:ext cx="10027920" cy="14666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En la izquierda vemos cómo las predicciones se ajustan perfectamente a los datos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Analizando la normalidad de los residuos (en las otras dos gráficas) podemos ver que efectivamente los residuos siguen una distribución normal.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La multicolinealidad es mayor que 0,97 en todas las variables.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21693E3-D683-8B93-8127-46F1684D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4" y="3546461"/>
            <a:ext cx="3752809" cy="2698004"/>
          </a:xfrm>
          <a:prstGeom prst="rect">
            <a:avLst/>
          </a:prstGeom>
        </p:spPr>
      </p:pic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AAB868E7-CFC4-1DEE-1109-F7B151B1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84" y="3400188"/>
            <a:ext cx="4079575" cy="2932926"/>
          </a:xfrm>
          <a:prstGeom prst="rect">
            <a:avLst/>
          </a:prstGeom>
        </p:spPr>
      </p:pic>
      <p:pic>
        <p:nvPicPr>
          <p:cNvPr id="13" name="Imagen 12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9C93AEFD-7610-6FFE-544F-0E315CD9F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60" y="3457811"/>
            <a:ext cx="3999424" cy="28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0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89DF8-EBE4-7487-6079-5788297D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Predicción del mes de julio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F82E1-3E84-0934-4E49-8AA23AB3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Introduciendo en R los datos del mes de junio, la predicción del beneficio neto de las ventas en julio es de </a:t>
            </a:r>
            <a:r>
              <a:rPr lang="es-ES" b="1" dirty="0">
                <a:solidFill>
                  <a:schemeClr val="tx1"/>
                </a:solidFill>
              </a:rPr>
              <a:t>594.320 euros</a:t>
            </a:r>
            <a:r>
              <a:rPr lang="es-ES" dirty="0"/>
              <a:t>.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0C84212-59C3-B202-3660-1AE917D10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72" y="2502088"/>
            <a:ext cx="5821345" cy="336700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2A13545-A855-963F-9D63-4CA16FB65D4F}"/>
              </a:ext>
            </a:extLst>
          </p:cNvPr>
          <p:cNvSpPr txBox="1">
            <a:spLocks/>
          </p:cNvSpPr>
          <p:nvPr/>
        </p:nvSpPr>
        <p:spPr>
          <a:xfrm>
            <a:off x="978310" y="2576052"/>
            <a:ext cx="4872062" cy="360352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El valor de la predicción no encaja con lo que pensamos deberíamos obtener. El valor </a:t>
            </a:r>
            <a:r>
              <a:rPr lang="es-ES" b="1" dirty="0">
                <a:solidFill>
                  <a:schemeClr val="tx1"/>
                </a:solidFill>
              </a:rPr>
              <a:t>obtenido es mucho menor al del resto </a:t>
            </a:r>
            <a:r>
              <a:rPr lang="es-ES" dirty="0"/>
              <a:t>de meses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Este error puede deberse a que al tener pocos datos (meses) y muchas variables </a:t>
            </a:r>
            <a:r>
              <a:rPr lang="es-ES" b="1" dirty="0">
                <a:solidFill>
                  <a:schemeClr val="tx1"/>
                </a:solidFill>
              </a:rPr>
              <a:t>el modelo se “</a:t>
            </a:r>
            <a:r>
              <a:rPr lang="es-ES" b="1" dirty="0" err="1">
                <a:solidFill>
                  <a:schemeClr val="tx1"/>
                </a:solidFill>
              </a:rPr>
              <a:t>sobreajusta</a:t>
            </a:r>
            <a:r>
              <a:rPr lang="es-ES" b="1" dirty="0">
                <a:solidFill>
                  <a:schemeClr val="tx1"/>
                </a:solidFill>
              </a:rPr>
              <a:t>” </a:t>
            </a:r>
            <a:r>
              <a:rPr lang="es-ES" dirty="0"/>
              <a:t>a los datos que tenemos. Es decir, al introducir unos datos un poco diferentes, la predicciones obtenidas son muy malas.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Para solucionarlo y partir de “más datos”, vamos a intentar realizar la predicción del beneficio por </a:t>
            </a:r>
            <a:r>
              <a:rPr lang="es-ES" b="1" dirty="0">
                <a:solidFill>
                  <a:schemeClr val="tx1"/>
                </a:solidFill>
              </a:rPr>
              <a:t>semanas</a:t>
            </a:r>
            <a:r>
              <a:rPr lang="es-ES" dirty="0"/>
              <a:t>, en lugar de meses.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0D497B4-3358-0684-DB16-E6208DB912F7}"/>
              </a:ext>
            </a:extLst>
          </p:cNvPr>
          <p:cNvSpPr/>
          <p:nvPr/>
        </p:nvSpPr>
        <p:spPr>
          <a:xfrm>
            <a:off x="10960100" y="4241800"/>
            <a:ext cx="508000" cy="431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74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A6FC-1314-F912-EF75-C1F594EA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38" y="100317"/>
            <a:ext cx="10058400" cy="1541898"/>
          </a:xfrm>
        </p:spPr>
        <p:txBody>
          <a:bodyPr/>
          <a:lstStyle/>
          <a:p>
            <a:r>
              <a:rPr lang="es-ES" dirty="0"/>
              <a:t>Variables del segundo modelo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36F3AB6-5539-E5D6-B948-6BD3D1AE9ACB}"/>
              </a:ext>
            </a:extLst>
          </p:cNvPr>
          <p:cNvSpPr/>
          <p:nvPr/>
        </p:nvSpPr>
        <p:spPr>
          <a:xfrm>
            <a:off x="337050" y="2315148"/>
            <a:ext cx="1700982" cy="9340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Variables dependientes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6F8EB12-09D2-312D-9844-62EFA57A62DF}"/>
              </a:ext>
            </a:extLst>
          </p:cNvPr>
          <p:cNvCxnSpPr>
            <a:cxnSpLocks/>
          </p:cNvCxnSpPr>
          <p:nvPr/>
        </p:nvCxnSpPr>
        <p:spPr>
          <a:xfrm flipV="1">
            <a:off x="1968614" y="2097672"/>
            <a:ext cx="546771" cy="27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08D9DB-9F0B-EAEE-F531-9AF5D0850E53}"/>
              </a:ext>
            </a:extLst>
          </p:cNvPr>
          <p:cNvCxnSpPr>
            <a:cxnSpLocks/>
          </p:cNvCxnSpPr>
          <p:nvPr/>
        </p:nvCxnSpPr>
        <p:spPr>
          <a:xfrm flipV="1">
            <a:off x="2158181" y="2497044"/>
            <a:ext cx="435077" cy="15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E850371-D5B1-A476-851C-E31AF6689246}"/>
              </a:ext>
            </a:extLst>
          </p:cNvPr>
          <p:cNvCxnSpPr>
            <a:cxnSpLocks/>
          </p:cNvCxnSpPr>
          <p:nvPr/>
        </p:nvCxnSpPr>
        <p:spPr>
          <a:xfrm>
            <a:off x="2072789" y="3002043"/>
            <a:ext cx="520469" cy="1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B805C-79E0-6FF0-4499-8C8EC4A89C6A}"/>
              </a:ext>
            </a:extLst>
          </p:cNvPr>
          <p:cNvSpPr/>
          <p:nvPr/>
        </p:nvSpPr>
        <p:spPr>
          <a:xfrm>
            <a:off x="2630129" y="1842486"/>
            <a:ext cx="2546556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Nº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de ventas semanal (por categoría de producto)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51548E9-D37D-DC8F-6622-7B127EF0ADA7}"/>
              </a:ext>
            </a:extLst>
          </p:cNvPr>
          <p:cNvSpPr/>
          <p:nvPr/>
        </p:nvSpPr>
        <p:spPr>
          <a:xfrm>
            <a:off x="2656873" y="2340571"/>
            <a:ext cx="2546556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Beneficio neto semanal (por categoría de producto)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8DD6D93-CC4A-E25D-AC59-702120F88DCF}"/>
              </a:ext>
            </a:extLst>
          </p:cNvPr>
          <p:cNvSpPr/>
          <p:nvPr/>
        </p:nvSpPr>
        <p:spPr>
          <a:xfrm>
            <a:off x="2656873" y="2830873"/>
            <a:ext cx="2546556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Coste, dinero gastado semanal (por categoría de producto)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D814224-DB77-2832-10D0-0CFE4FDB00C1}"/>
              </a:ext>
            </a:extLst>
          </p:cNvPr>
          <p:cNvSpPr/>
          <p:nvPr/>
        </p:nvSpPr>
        <p:spPr>
          <a:xfrm>
            <a:off x="5852946" y="2315148"/>
            <a:ext cx="1771970" cy="9340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Variable independiente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671D44B-BD30-4A99-04BE-C6EADE1F3BC3}"/>
              </a:ext>
            </a:extLst>
          </p:cNvPr>
          <p:cNvCxnSpPr/>
          <p:nvPr/>
        </p:nvCxnSpPr>
        <p:spPr>
          <a:xfrm>
            <a:off x="7713406" y="2782180"/>
            <a:ext cx="565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816E111-5B2E-69F7-C2F9-8975E405F792}"/>
              </a:ext>
            </a:extLst>
          </p:cNvPr>
          <p:cNvSpPr/>
          <p:nvPr/>
        </p:nvSpPr>
        <p:spPr>
          <a:xfrm>
            <a:off x="8367251" y="2603001"/>
            <a:ext cx="2851947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Profit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total semanal (Beneficio Neto)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76BDD3F9-4A59-9F19-8E92-1371D5937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1" y="4429191"/>
            <a:ext cx="7737986" cy="183971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EAAEA5B-CBA2-1F29-22AF-8E9EDC2D3534}"/>
              </a:ext>
            </a:extLst>
          </p:cNvPr>
          <p:cNvSpPr/>
          <p:nvPr/>
        </p:nvSpPr>
        <p:spPr>
          <a:xfrm>
            <a:off x="2556387" y="3322796"/>
            <a:ext cx="2647042" cy="506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Profit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Semana/Media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Profit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Acumulada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84E6576-71AD-40E4-55FB-76B5E4DEF95F}"/>
              </a:ext>
            </a:extLst>
          </p:cNvPr>
          <p:cNvCxnSpPr>
            <a:cxnSpLocks/>
          </p:cNvCxnSpPr>
          <p:nvPr/>
        </p:nvCxnSpPr>
        <p:spPr>
          <a:xfrm>
            <a:off x="1879118" y="3253042"/>
            <a:ext cx="558125" cy="16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DE51ADA-3456-A042-D6A3-A3E696EB35CF}"/>
              </a:ext>
            </a:extLst>
          </p:cNvPr>
          <p:cNvSpPr/>
          <p:nvPr/>
        </p:nvSpPr>
        <p:spPr>
          <a:xfrm>
            <a:off x="2515384" y="3871939"/>
            <a:ext cx="2688045" cy="40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Semana del mes (diferenciar si es principio de mes…)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29A4472-FDA1-BD83-B3A2-F2EB0B3FF9F8}"/>
              </a:ext>
            </a:extLst>
          </p:cNvPr>
          <p:cNvCxnSpPr>
            <a:cxnSpLocks/>
          </p:cNvCxnSpPr>
          <p:nvPr/>
        </p:nvCxnSpPr>
        <p:spPr>
          <a:xfrm>
            <a:off x="1600055" y="3438754"/>
            <a:ext cx="837188" cy="56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413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1503</Words>
  <Application>Microsoft Office PowerPoint</Application>
  <PresentationFormat>Panorámica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Retrospección</vt:lpstr>
      <vt:lpstr>MODELOS PREDICTIVOS EN R</vt:lpstr>
      <vt:lpstr>Índice</vt:lpstr>
      <vt:lpstr>Executive summary</vt:lpstr>
      <vt:lpstr>Target o variable a predecir: Beneficio Neto (Profit)</vt:lpstr>
      <vt:lpstr>Variables del primer modelo</vt:lpstr>
      <vt:lpstr>Primer modelo: predicción del beneficio neto por meses</vt:lpstr>
      <vt:lpstr>Validación de modelo</vt:lpstr>
      <vt:lpstr>Predicción del mes de julio</vt:lpstr>
      <vt:lpstr>Variables del segundo modelo</vt:lpstr>
      <vt:lpstr>Segundo modelo: predicción del beneficio neto por semanas</vt:lpstr>
      <vt:lpstr>Validación del modelo</vt:lpstr>
      <vt:lpstr>Predicción de la próxima semana</vt:lpstr>
      <vt:lpstr>Tercer modelo: predicción del beneficio neto por semanas sin outliers</vt:lpstr>
      <vt:lpstr>Validación del modelo</vt:lpstr>
      <vt:lpstr>Predicción de la próxima semana</vt:lpstr>
      <vt:lpstr>Interpretación del modelo</vt:lpstr>
      <vt:lpstr>Cuarto modelo</vt:lpstr>
      <vt:lpstr>Análisis del modelo</vt:lpstr>
      <vt:lpstr>Conclusión</vt:lpstr>
      <vt:lpstr>Medias exponenciales</vt:lpstr>
      <vt:lpstr>NEXT STEPS</vt:lpstr>
      <vt:lpstr>Back up…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PREDICTIVOS EN R</dc:title>
  <dc:creator>Pablo</dc:creator>
  <cp:lastModifiedBy>Alejandro Sellés Pérez</cp:lastModifiedBy>
  <cp:revision>16</cp:revision>
  <dcterms:created xsi:type="dcterms:W3CDTF">2024-04-09T11:02:55Z</dcterms:created>
  <dcterms:modified xsi:type="dcterms:W3CDTF">2024-04-16T15:22:10Z</dcterms:modified>
</cp:coreProperties>
</file>